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4" r:id="rId3"/>
    <p:sldMasterId id="2147483682" r:id="rId4"/>
    <p:sldMasterId id="2147483690" r:id="rId5"/>
    <p:sldMasterId id="2147483698" r:id="rId6"/>
  </p:sldMasterIdLst>
  <p:notesMasterIdLst>
    <p:notesMasterId r:id="rId23"/>
  </p:notesMasterIdLst>
  <p:handoutMasterIdLst>
    <p:handoutMasterId r:id="rId24"/>
  </p:handoutMasterIdLst>
  <p:sldIdLst>
    <p:sldId id="574" r:id="rId7"/>
    <p:sldId id="583" r:id="rId8"/>
    <p:sldId id="584" r:id="rId9"/>
    <p:sldId id="595" r:id="rId10"/>
    <p:sldId id="585" r:id="rId11"/>
    <p:sldId id="575" r:id="rId12"/>
    <p:sldId id="586" r:id="rId13"/>
    <p:sldId id="587" r:id="rId14"/>
    <p:sldId id="588" r:id="rId15"/>
    <p:sldId id="589" r:id="rId16"/>
    <p:sldId id="590" r:id="rId17"/>
    <p:sldId id="591" r:id="rId18"/>
    <p:sldId id="566" r:id="rId19"/>
    <p:sldId id="592" r:id="rId20"/>
    <p:sldId id="593" r:id="rId21"/>
    <p:sldId id="594"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 id="3" name="Emily Stewart" initials="ES" lastIdx="6" clrIdx="3">
    <p:extLst/>
  </p:cmAuthor>
  <p:cmAuthor id="4" name="Krasser, Shandra (MCB)" initials="KS(" lastIdx="4"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008000"/>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99884" autoAdjust="0"/>
  </p:normalViewPr>
  <p:slideViewPr>
    <p:cSldViewPr>
      <p:cViewPr varScale="1">
        <p:scale>
          <a:sx n="73" d="100"/>
          <a:sy n="73" d="100"/>
        </p:scale>
        <p:origin x="1320"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4.xml"/>
  <Relationship Id="rId11" Type="http://schemas.openxmlformats.org/officeDocument/2006/relationships/slide" Target="slides/slide5.xml"/>
  <Relationship Id="rId12" Type="http://schemas.openxmlformats.org/officeDocument/2006/relationships/slide" Target="slides/slide6.xml"/>
  <Relationship Id="rId13" Type="http://schemas.openxmlformats.org/officeDocument/2006/relationships/slide" Target="slides/slide7.xml"/>
  <Relationship Id="rId14" Type="http://schemas.openxmlformats.org/officeDocument/2006/relationships/slide" Target="slides/slide8.xml"/>
  <Relationship Id="rId15" Type="http://schemas.openxmlformats.org/officeDocument/2006/relationships/slide" Target="slides/slide9.xml"/>
  <Relationship Id="rId16" Type="http://schemas.openxmlformats.org/officeDocument/2006/relationships/slide" Target="slides/slide10.xml"/>
  <Relationship Id="rId17" Type="http://schemas.openxmlformats.org/officeDocument/2006/relationships/slide" Target="slides/slide11.xml"/>
  <Relationship Id="rId18" Type="http://schemas.openxmlformats.org/officeDocument/2006/relationships/slide" Target="slides/slide12.xml"/>
  <Relationship Id="rId19" Type="http://schemas.openxmlformats.org/officeDocument/2006/relationships/slide" Target="slides/slide13.xml"/>
  <Relationship Id="rId2" Type="http://schemas.openxmlformats.org/officeDocument/2006/relationships/slideMaster" Target="slideMasters/slideMaster2.xml"/>
  <Relationship Id="rId20" Type="http://schemas.openxmlformats.org/officeDocument/2006/relationships/slide" Target="slides/slide14.xml"/>
  <Relationship Id="rId21" Type="http://schemas.openxmlformats.org/officeDocument/2006/relationships/slide" Target="slides/slide15.xml"/>
  <Relationship Id="rId22" Type="http://schemas.openxmlformats.org/officeDocument/2006/relationships/slide" Target="slides/slide16.xml"/>
  <Relationship Id="rId23" Type="http://schemas.openxmlformats.org/officeDocument/2006/relationships/notesMaster" Target="notesMasters/notesMaster1.xml"/>
  <Relationship Id="rId24" Type="http://schemas.openxmlformats.org/officeDocument/2006/relationships/handoutMaster" Target="handoutMasters/handoutMaster1.xml"/>
  <Relationship Id="rId25" Type="http://schemas.openxmlformats.org/officeDocument/2006/relationships/commentAuthors" Target="commentAuthors.xml"/>
  <Relationship Id="rId26" Type="http://schemas.openxmlformats.org/officeDocument/2006/relationships/presProps" Target="presProps.xml"/>
  <Relationship Id="rId27" Type="http://schemas.openxmlformats.org/officeDocument/2006/relationships/viewProps" Target="viewProps.xml"/>
  <Relationship Id="rId28" Type="http://schemas.openxmlformats.org/officeDocument/2006/relationships/theme" Target="theme/theme1.xml"/>
  <Relationship Id="rId29" Type="http://schemas.openxmlformats.org/officeDocument/2006/relationships/tableStyles" Target="tableStyles.xml"/>
  <Relationship Id="rId3" Type="http://schemas.openxmlformats.org/officeDocument/2006/relationships/slideMaster" Target="slideMasters/slideMaster3.xml"/>
  <Relationship Id="rId4" Type="http://schemas.openxmlformats.org/officeDocument/2006/relationships/slideMaster" Target="slideMasters/slideMaster4.xml"/>
  <Relationship Id="rId5" Type="http://schemas.openxmlformats.org/officeDocument/2006/relationships/slideMaster" Target="slideMasters/slideMaster5.xml"/>
  <Relationship Id="rId6" Type="http://schemas.openxmlformats.org/officeDocument/2006/relationships/slideMaster" Target="slideMasters/slideMaster6.xml"/>
  <Relationship Id="rId7" Type="http://schemas.openxmlformats.org/officeDocument/2006/relationships/slide" Target="slides/slide1.xml"/>
  <Relationship Id="rId8" Type="http://schemas.openxmlformats.org/officeDocument/2006/relationships/slide" Target="slides/slide2.xml"/>
  <Relationship Id="rId9" Type="http://schemas.openxmlformats.org/officeDocument/2006/relationships/slide" Target="slides/slide3.xml"/>
</Relationships>

</file>

<file path=ppt/handoutMasters/_rels/handoutMaster1.xml.rels><?xml version="1.0" encoding="UTF-8"?>

<Relationships xmlns="http://schemas.openxmlformats.org/package/2006/relationships">
  <Relationship Id="rId1" Type="http://schemas.openxmlformats.org/officeDocument/2006/relationships/theme" Target="../theme/theme8.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6/6/2017</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7.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6/6/2017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xfrm>
            <a:off x="1181100" y="696913"/>
            <a:ext cx="4648200" cy="3486150"/>
          </a:xfrm>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Date Placeholder 1"/>
          <p:cNvSpPr>
            <a:spLocks noGrp="1"/>
          </p:cNvSpPr>
          <p:nvPr>
            <p:ph type="dt" sz="quarter" idx="1"/>
          </p:nvPr>
        </p:nvSpPr>
        <p:spPr/>
        <p:txBody>
          <a:bodyPr/>
          <a:lstStyle/>
          <a:p>
            <a:pPr>
              <a:defRPr/>
            </a:pPr>
            <a:fld id="{A8934A49-479B-48DD-A35C-8881FC9D2694}" type="datetime1">
              <a:rPr lang="en-US" smtClean="0">
                <a:solidFill>
                  <a:prstClr val="black"/>
                </a:solidFill>
              </a:rPr>
              <a:pPr>
                <a:defRPr/>
              </a:pPr>
              <a:t>6/6/2017</a:t>
            </a:fld>
            <a:endParaRPr lang="en-US" dirty="0">
              <a:solidFill>
                <a:prstClr val="black"/>
              </a:solidFill>
            </a:endParaRPr>
          </a:p>
        </p:txBody>
      </p:sp>
      <p:sp>
        <p:nvSpPr>
          <p:cNvPr id="3" name="Footer Placeholder 2"/>
          <p:cNvSpPr>
            <a:spLocks noGrp="1"/>
          </p:cNvSpPr>
          <p:nvPr>
            <p:ph type="ftr" sz="quarter" idx="4"/>
          </p:nvPr>
        </p:nvSpPr>
        <p:spPr/>
        <p:txBody>
          <a:bodyPr/>
          <a:lstStyle/>
          <a:p>
            <a:pPr>
              <a:defRPr/>
            </a:pPr>
            <a:endParaRPr lang="en-US" dirty="0">
              <a:solidFill>
                <a:prstClr val="black"/>
              </a:solidFill>
            </a:endParaRPr>
          </a:p>
        </p:txBody>
      </p:sp>
    </p:spTree>
    <p:extLst>
      <p:ext uri="{BB962C8B-B14F-4D97-AF65-F5344CB8AC3E}">
        <p14:creationId xmlns:p14="http://schemas.microsoft.com/office/powerpoint/2010/main" val="498373653"/>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5.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6.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7.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28.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29.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31.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32.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33.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34.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35.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36.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37.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38.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39.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a:t>Click to edit Master title style</a:t>
            </a:r>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3321E3CD-FE08-4651-BD51-D65E15C02750}" type="datetime1">
              <a:rPr lang="en-US" smtClean="0"/>
              <a:t>6/6/2017</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1438575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73709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B7CE26B2-4A52-4695-879C-6B7DBB771DDB}" type="datetime1">
              <a:rPr lang="en-US" smtClean="0"/>
              <a:t>6/6/2017</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892563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4690514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11132E6E-C0C0-43D6-A20E-A938EC310BD8}" type="datetime1">
              <a:rPr lang="en-US" smtClean="0"/>
              <a:t>6/6/2017</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26988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a:t>Click to edit Master title style</a:t>
            </a:r>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93A71710-9BFF-4FF6-ACA3-F277D2E968A4}" type="datetime1">
              <a:rPr lang="en-US" smtClean="0"/>
              <a:t>6/6/2017</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9015576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4224BB95-C96B-41D2-97BA-C9E168638DDD}" type="datetime1">
              <a:rPr lang="en-US" smtClean="0"/>
              <a:t>6/6/2017</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6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6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6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3355588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90271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60437838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5192584"/>
      </p:ext>
    </p:extLst>
  </p:cSld>
  <p:clrMapOvr>
    <a:masterClrMapping/>
  </p:clrMapOvr>
  <p:transition/>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image" Target="../media/image2.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theme" Target="../theme/theme1.xml"/>
  <Relationship Id="rId7" Type="http://schemas.openxmlformats.org/officeDocument/2006/relationships/tags" Target="../tags/tag1.xml"/>
  <Relationship Id="rId8" Type="http://schemas.openxmlformats.org/officeDocument/2006/relationships/tags" Target="../tags/tag2.xml"/>
  <Relationship Id="rId9" Type="http://schemas.openxmlformats.org/officeDocument/2006/relationships/image" Target="../media/image1.jpeg"/>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6.xml"/>
  <Relationship Id="rId10" Type="http://schemas.openxmlformats.org/officeDocument/2006/relationships/tags" Target="../tags/tag4.xml"/>
  <Relationship Id="rId11" Type="http://schemas.openxmlformats.org/officeDocument/2006/relationships/image" Target="../media/image1.jpeg"/>
  <Relationship Id="rId12" Type="http://schemas.openxmlformats.org/officeDocument/2006/relationships/image" Target="../media/image2.png"/>
  <Relationship Id="rId2" Type="http://schemas.openxmlformats.org/officeDocument/2006/relationships/slideLayout" Target="../slideLayouts/slideLayout7.xml"/>
  <Relationship Id="rId3" Type="http://schemas.openxmlformats.org/officeDocument/2006/relationships/slideLayout" Target="../slideLayouts/slideLayout8.xml"/>
  <Relationship Id="rId4" Type="http://schemas.openxmlformats.org/officeDocument/2006/relationships/slideLayout" Target="../slideLayouts/slideLayout9.xml"/>
  <Relationship Id="rId5" Type="http://schemas.openxmlformats.org/officeDocument/2006/relationships/slideLayout" Target="../slideLayouts/slideLayout10.xml"/>
  <Relationship Id="rId6" Type="http://schemas.openxmlformats.org/officeDocument/2006/relationships/slideLayout" Target="../slideLayouts/slideLayout11.xml"/>
  <Relationship Id="rId7" Type="http://schemas.openxmlformats.org/officeDocument/2006/relationships/slideLayout" Target="../slideLayouts/slideLayout12.xml"/>
  <Relationship Id="rId8" Type="http://schemas.openxmlformats.org/officeDocument/2006/relationships/theme" Target="../theme/theme2.xml"/>
  <Relationship Id="rId9" Type="http://schemas.openxmlformats.org/officeDocument/2006/relationships/tags" Target="../tags/tag3.xml"/>
</Relationships>

</file>

<file path=ppt/slideMasters/_rels/slideMaster3.xml.rels><?xml version="1.0" encoding="UTF-8"?>

<Relationships xmlns="http://schemas.openxmlformats.org/package/2006/relationships">
  <Relationship Id="rId1" Type="http://schemas.openxmlformats.org/officeDocument/2006/relationships/slideLayout" Target="../slideLayouts/slideLayout13.xml"/>
  <Relationship Id="rId10" Type="http://schemas.openxmlformats.org/officeDocument/2006/relationships/tags" Target="../tags/tag6.xml"/>
  <Relationship Id="rId11" Type="http://schemas.openxmlformats.org/officeDocument/2006/relationships/image" Target="../media/image1.jpeg"/>
  <Relationship Id="rId12" Type="http://schemas.openxmlformats.org/officeDocument/2006/relationships/image" Target="../media/image2.png"/>
  <Relationship Id="rId2" Type="http://schemas.openxmlformats.org/officeDocument/2006/relationships/slideLayout" Target="../slideLayouts/slideLayout14.xml"/>
  <Relationship Id="rId3" Type="http://schemas.openxmlformats.org/officeDocument/2006/relationships/slideLayout" Target="../slideLayouts/slideLayout15.xml"/>
  <Relationship Id="rId4" Type="http://schemas.openxmlformats.org/officeDocument/2006/relationships/slideLayout" Target="../slideLayouts/slideLayout16.xml"/>
  <Relationship Id="rId5" Type="http://schemas.openxmlformats.org/officeDocument/2006/relationships/slideLayout" Target="../slideLayouts/slideLayout17.xml"/>
  <Relationship Id="rId6" Type="http://schemas.openxmlformats.org/officeDocument/2006/relationships/slideLayout" Target="../slideLayouts/slideLayout18.xml"/>
  <Relationship Id="rId7" Type="http://schemas.openxmlformats.org/officeDocument/2006/relationships/slideLayout" Target="../slideLayouts/slideLayout19.xml"/>
  <Relationship Id="rId8" Type="http://schemas.openxmlformats.org/officeDocument/2006/relationships/theme" Target="../theme/theme3.xml"/>
  <Relationship Id="rId9" Type="http://schemas.openxmlformats.org/officeDocument/2006/relationships/tags" Target="../tags/tag5.xml"/>
</Relationships>

</file>

<file path=ppt/slideMasters/_rels/slideMaster4.xml.rels><?xml version="1.0" encoding="UTF-8"?>

<Relationships xmlns="http://schemas.openxmlformats.org/package/2006/relationships">
  <Relationship Id="rId1" Type="http://schemas.openxmlformats.org/officeDocument/2006/relationships/slideLayout" Target="../slideLayouts/slideLayout20.xml"/>
  <Relationship Id="rId10" Type="http://schemas.openxmlformats.org/officeDocument/2006/relationships/tags" Target="../tags/tag8.xml"/>
  <Relationship Id="rId11" Type="http://schemas.openxmlformats.org/officeDocument/2006/relationships/image" Target="../media/image1.jpeg"/>
  <Relationship Id="rId12" Type="http://schemas.openxmlformats.org/officeDocument/2006/relationships/image" Target="../media/image2.png"/>
  <Relationship Id="rId2" Type="http://schemas.openxmlformats.org/officeDocument/2006/relationships/slideLayout" Target="../slideLayouts/slideLayout21.xml"/>
  <Relationship Id="rId3" Type="http://schemas.openxmlformats.org/officeDocument/2006/relationships/slideLayout" Target="../slideLayouts/slideLayout22.xml"/>
  <Relationship Id="rId4" Type="http://schemas.openxmlformats.org/officeDocument/2006/relationships/slideLayout" Target="../slideLayouts/slideLayout23.xml"/>
  <Relationship Id="rId5" Type="http://schemas.openxmlformats.org/officeDocument/2006/relationships/slideLayout" Target="../slideLayouts/slideLayout24.xml"/>
  <Relationship Id="rId6" Type="http://schemas.openxmlformats.org/officeDocument/2006/relationships/slideLayout" Target="../slideLayouts/slideLayout25.xml"/>
  <Relationship Id="rId7" Type="http://schemas.openxmlformats.org/officeDocument/2006/relationships/slideLayout" Target="../slideLayouts/slideLayout26.xml"/>
  <Relationship Id="rId8" Type="http://schemas.openxmlformats.org/officeDocument/2006/relationships/theme" Target="../theme/theme4.xml"/>
  <Relationship Id="rId9" Type="http://schemas.openxmlformats.org/officeDocument/2006/relationships/tags" Target="../tags/tag7.xml"/>
</Relationships>

</file>

<file path=ppt/slideMasters/_rels/slideMaster5.xml.rels><?xml version="1.0" encoding="UTF-8"?>

<Relationships xmlns="http://schemas.openxmlformats.org/package/2006/relationships">
  <Relationship Id="rId1" Type="http://schemas.openxmlformats.org/officeDocument/2006/relationships/slideLayout" Target="../slideLayouts/slideLayout27.xml"/>
  <Relationship Id="rId10" Type="http://schemas.openxmlformats.org/officeDocument/2006/relationships/tags" Target="../tags/tag10.xml"/>
  <Relationship Id="rId11" Type="http://schemas.openxmlformats.org/officeDocument/2006/relationships/image" Target="../media/image1.jpeg"/>
  <Relationship Id="rId12" Type="http://schemas.openxmlformats.org/officeDocument/2006/relationships/image" Target="../media/image2.png"/>
  <Relationship Id="rId2" Type="http://schemas.openxmlformats.org/officeDocument/2006/relationships/slideLayout" Target="../slideLayouts/slideLayout28.xml"/>
  <Relationship Id="rId3" Type="http://schemas.openxmlformats.org/officeDocument/2006/relationships/slideLayout" Target="../slideLayouts/slideLayout29.xml"/>
  <Relationship Id="rId4" Type="http://schemas.openxmlformats.org/officeDocument/2006/relationships/slideLayout" Target="../slideLayouts/slideLayout30.xml"/>
  <Relationship Id="rId5" Type="http://schemas.openxmlformats.org/officeDocument/2006/relationships/slideLayout" Target="../slideLayouts/slideLayout31.xml"/>
  <Relationship Id="rId6" Type="http://schemas.openxmlformats.org/officeDocument/2006/relationships/slideLayout" Target="../slideLayouts/slideLayout32.xml"/>
  <Relationship Id="rId7" Type="http://schemas.openxmlformats.org/officeDocument/2006/relationships/slideLayout" Target="../slideLayouts/slideLayout33.xml"/>
  <Relationship Id="rId8" Type="http://schemas.openxmlformats.org/officeDocument/2006/relationships/theme" Target="../theme/theme5.xml"/>
  <Relationship Id="rId9" Type="http://schemas.openxmlformats.org/officeDocument/2006/relationships/tags" Target="../tags/tag9.xml"/>
</Relationships>

</file>

<file path=ppt/slideMasters/_rels/slideMaster6.xml.rels><?xml version="1.0" encoding="UTF-8"?>

<Relationships xmlns="http://schemas.openxmlformats.org/package/2006/relationships">
  <Relationship Id="rId1" Type="http://schemas.openxmlformats.org/officeDocument/2006/relationships/slideLayout" Target="../slideLayouts/slideLayout34.xml"/>
  <Relationship Id="rId10" Type="http://schemas.openxmlformats.org/officeDocument/2006/relationships/tags" Target="../tags/tag12.xml"/>
  <Relationship Id="rId11" Type="http://schemas.openxmlformats.org/officeDocument/2006/relationships/image" Target="../media/image1.jpeg"/>
  <Relationship Id="rId12" Type="http://schemas.openxmlformats.org/officeDocument/2006/relationships/image" Target="../media/image2.png"/>
  <Relationship Id="rId2" Type="http://schemas.openxmlformats.org/officeDocument/2006/relationships/slideLayout" Target="../slideLayouts/slideLayout35.xml"/>
  <Relationship Id="rId3" Type="http://schemas.openxmlformats.org/officeDocument/2006/relationships/slideLayout" Target="../slideLayouts/slideLayout36.xml"/>
  <Relationship Id="rId4" Type="http://schemas.openxmlformats.org/officeDocument/2006/relationships/slideLayout" Target="../slideLayouts/slideLayout37.xml"/>
  <Relationship Id="rId5" Type="http://schemas.openxmlformats.org/officeDocument/2006/relationships/slideLayout" Target="../slideLayouts/slideLayout38.xml"/>
  <Relationship Id="rId6" Type="http://schemas.openxmlformats.org/officeDocument/2006/relationships/slideLayout" Target="../slideLayouts/slideLayout39.xml"/>
  <Relationship Id="rId7" Type="http://schemas.openxmlformats.org/officeDocument/2006/relationships/slideLayout" Target="../slideLayouts/slideLayout40.xml"/>
  <Relationship Id="rId8" Type="http://schemas.openxmlformats.org/officeDocument/2006/relationships/theme" Target="../theme/theme6.xml"/>
  <Relationship Id="rId9" Type="http://schemas.openxmlformats.org/officeDocument/2006/relationships/tags" Target="../tags/tag11.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9"/>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10">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7"/>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8"/>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706" r:id="rId5"/>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notesSlide" Target="../notesSlides/notesSlide1.xml"/>
  <Relationship Id="rId3" Type="http://schemas.openxmlformats.org/officeDocument/2006/relationships/image" Target="../media/image3.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4.png"/>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image" Target="../media/image5.png"/>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http://www.mass.gov/eohhs/consumer/disability-services/living-supports/community-first/community-first-olmstead-plan.ht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6294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Arial" panose="020B0604020202020204" pitchFamily="34" charset="0"/>
                <a:cs typeface="Arial" panose="020B0604020202020204" pitchFamily="34" charset="0"/>
              </a:rPr>
              <a:t>Commonwealth of Massachusetts</a:t>
            </a:r>
            <a:br>
              <a:rPr lang="en-US" sz="2800" b="1" dirty="0">
                <a:solidFill>
                  <a:srgbClr val="FFFFFF"/>
                </a:solidFill>
                <a:latin typeface="Arial" panose="020B0604020202020204" pitchFamily="34" charset="0"/>
                <a:cs typeface="Arial" panose="020B0604020202020204" pitchFamily="34" charset="0"/>
              </a:rPr>
            </a:br>
            <a:r>
              <a:rPr lang="en-US" sz="2400" b="1" dirty="0">
                <a:solidFill>
                  <a:srgbClr val="FFFFFF"/>
                </a:solidFill>
                <a:latin typeface="Arial" panose="020B0604020202020204" pitchFamily="34" charset="0"/>
                <a:cs typeface="Arial" panose="020B0604020202020204" pitchFamily="34" charset="0"/>
              </a:rPr>
              <a:t> </a:t>
            </a:r>
            <a:endParaRPr lang="en-US" sz="2400" dirty="0">
              <a:solidFill>
                <a:srgbClr val="000000"/>
              </a:solidFill>
              <a:latin typeface="Arial" panose="020B0604020202020204" pitchFamily="34" charset="0"/>
              <a:cs typeface="Arial" panose="020B0604020202020204" pitchFamily="34" charset="0"/>
            </a:endParaRP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10" name="TextBox 9"/>
          <p:cNvSpPr txBox="1"/>
          <p:nvPr/>
        </p:nvSpPr>
        <p:spPr>
          <a:xfrm>
            <a:off x="222250" y="3581400"/>
            <a:ext cx="8737600" cy="2400657"/>
          </a:xfrm>
          <a:prstGeom prst="rect">
            <a:avLst/>
          </a:prstGeom>
          <a:noFill/>
        </p:spPr>
        <p:txBody>
          <a:bodyPr>
            <a:spAutoFit/>
          </a:bodyPr>
          <a:lstStyle/>
          <a:p>
            <a:pPr algn="ctr" fontAlgn="base">
              <a:spcBef>
                <a:spcPct val="0"/>
              </a:spcBef>
              <a:spcAft>
                <a:spcPct val="0"/>
              </a:spcAft>
              <a:defRPr/>
            </a:pPr>
            <a:r>
              <a:rPr lang="en-US" sz="2800" b="1" dirty="0"/>
              <a:t>Massachusetts Olmstead Planning </a:t>
            </a:r>
            <a:endParaRPr lang="en-US" sz="2800" b="1" dirty="0" smtClean="0"/>
          </a:p>
          <a:p>
            <a:pPr algn="ctr" fontAlgn="base">
              <a:spcBef>
                <a:spcPct val="0"/>
              </a:spcBef>
              <a:spcAft>
                <a:spcPct val="0"/>
              </a:spcAft>
              <a:defRPr/>
            </a:pPr>
            <a:endParaRPr lang="en-US" sz="2400" dirty="0"/>
          </a:p>
          <a:p>
            <a:pPr algn="ctr" fontAlgn="base">
              <a:spcBef>
                <a:spcPct val="0"/>
              </a:spcBef>
              <a:spcAft>
                <a:spcPct val="0"/>
              </a:spcAft>
              <a:defRPr/>
            </a:pPr>
            <a:r>
              <a:rPr lang="en-US" sz="2400" i="1" dirty="0" smtClean="0"/>
              <a:t>Stakeholder Engagement and </a:t>
            </a:r>
            <a:r>
              <a:rPr lang="en-US" sz="2400" i="1" dirty="0"/>
              <a:t>Input</a:t>
            </a:r>
            <a:endParaRPr lang="en-US" sz="2400" b="1" i="1" dirty="0">
              <a:solidFill>
                <a:srgbClr val="003366"/>
              </a:solidFill>
              <a:latin typeface="Calibri" panose="020F0502020204030204" pitchFamily="34" charset="0"/>
            </a:endParaRPr>
          </a:p>
          <a:p>
            <a:pPr algn="ctr" fontAlgn="base">
              <a:spcBef>
                <a:spcPct val="0"/>
              </a:spcBef>
              <a:spcAft>
                <a:spcPct val="0"/>
              </a:spcAft>
              <a:defRPr/>
            </a:pPr>
            <a:endParaRPr lang="en-US" sz="2000" b="1" i="1" dirty="0">
              <a:solidFill>
                <a:srgbClr val="003366"/>
              </a:solidFill>
              <a:latin typeface="Calibri" panose="020F0502020204030204" pitchFamily="34" charset="0"/>
            </a:endParaRPr>
          </a:p>
          <a:p>
            <a:pPr algn="ctr" fontAlgn="base">
              <a:spcBef>
                <a:spcPct val="0"/>
              </a:spcBef>
              <a:spcAft>
                <a:spcPct val="0"/>
              </a:spcAft>
              <a:defRPr/>
            </a:pPr>
            <a:endParaRPr lang="en-US" b="1" dirty="0" smtClean="0">
              <a:solidFill>
                <a:srgbClr val="003366"/>
              </a:solidFill>
              <a:latin typeface="Calibri" pitchFamily="34" charset="0"/>
            </a:endParaRPr>
          </a:p>
          <a:p>
            <a:pPr fontAlgn="base">
              <a:spcBef>
                <a:spcPct val="0"/>
              </a:spcBef>
              <a:spcAft>
                <a:spcPct val="0"/>
              </a:spcAft>
              <a:defRPr/>
            </a:pPr>
            <a:r>
              <a:rPr lang="en-US" b="1" dirty="0">
                <a:solidFill>
                  <a:srgbClr val="003366"/>
                </a:solidFill>
                <a:latin typeface="Calibri" pitchFamily="34" charset="0"/>
              </a:rPr>
              <a:t>	</a:t>
            </a:r>
            <a:r>
              <a:rPr lang="en-US" b="1" dirty="0" smtClean="0">
                <a:solidFill>
                  <a:srgbClr val="003366"/>
                </a:solidFill>
                <a:latin typeface="Calibri" pitchFamily="34" charset="0"/>
              </a:rPr>
              <a:t>						 </a:t>
            </a:r>
            <a:endParaRPr lang="en-US" b="1" dirty="0">
              <a:solidFill>
                <a:srgbClr val="003366"/>
              </a:solidFill>
              <a:latin typeface="Calibri" pitchFamily="34" charset="0"/>
            </a:endParaRPr>
          </a:p>
          <a:p>
            <a:pPr algn="r" fontAlgn="base">
              <a:spcBef>
                <a:spcPct val="0"/>
              </a:spcBef>
              <a:spcAft>
                <a:spcPct val="0"/>
              </a:spcAft>
              <a:defRPr/>
            </a:pPr>
            <a:endParaRPr lang="en-US" b="1" dirty="0">
              <a:solidFill>
                <a:srgbClr val="003366"/>
              </a:solidFill>
              <a:latin typeface="Calibri" pitchFamily="34" charset="0"/>
            </a:endParaRPr>
          </a:p>
        </p:txBody>
      </p:sp>
      <p:sp>
        <p:nvSpPr>
          <p:cNvPr id="2" name="Rectangle 1"/>
          <p:cNvSpPr/>
          <p:nvPr/>
        </p:nvSpPr>
        <p:spPr bwMode="auto">
          <a:xfrm>
            <a:off x="4406902"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Slide Number Placeholder 2"/>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Tree>
    <p:extLst>
      <p:ext uri="{BB962C8B-B14F-4D97-AF65-F5344CB8AC3E}">
        <p14:creationId xmlns:p14="http://schemas.microsoft.com/office/powerpoint/2010/main" val="2186591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5664200" cy="490538"/>
          </a:xfrm>
        </p:spPr>
        <p:txBody>
          <a:bodyPr/>
          <a:lstStyle/>
          <a:p>
            <a:r>
              <a:rPr lang="en-US" dirty="0"/>
              <a:t>Listening Sessions</a:t>
            </a:r>
          </a:p>
        </p:txBody>
      </p:sp>
      <p:sp>
        <p:nvSpPr>
          <p:cNvPr id="3" name="Rectangle 2"/>
          <p:cNvSpPr/>
          <p:nvPr/>
        </p:nvSpPr>
        <p:spPr>
          <a:xfrm>
            <a:off x="495300" y="1581150"/>
            <a:ext cx="8001000" cy="3416320"/>
          </a:xfrm>
          <a:prstGeom prst="rect">
            <a:avLst/>
          </a:prstGeom>
        </p:spPr>
        <p:txBody>
          <a:bodyPr wrap="square">
            <a:spAutoFit/>
          </a:bodyPr>
          <a:lstStyle/>
          <a:p>
            <a:pPr marL="285750" indent="-285750">
              <a:buFont typeface="Arial" panose="020B0604020202020204" pitchFamily="34" charset="0"/>
              <a:buChar char="•"/>
            </a:pPr>
            <a:r>
              <a:rPr lang="en-US" dirty="0"/>
              <a:t>The state will hold community-based meetings, inviting broad-based stakeholder attendance to provide state agency leadership with opportunities to hear directly from constituents. </a:t>
            </a:r>
            <a:endParaRPr lang="en-US" b="1" dirty="0"/>
          </a:p>
          <a:p>
            <a:endParaRPr lang="en-US" dirty="0" smtClean="0"/>
          </a:p>
          <a:p>
            <a:pPr marL="285750" indent="-285750">
              <a:buFont typeface="Arial" panose="020B0604020202020204" pitchFamily="34" charset="0"/>
              <a:buChar char="•"/>
            </a:pPr>
            <a:r>
              <a:rPr lang="en-US" dirty="0" smtClean="0"/>
              <a:t>Attendees </a:t>
            </a:r>
            <a:r>
              <a:rPr lang="en-US" dirty="0"/>
              <a:t>will be asked to identify</a:t>
            </a:r>
            <a:r>
              <a:rPr lang="en-US" dirty="0" smtClean="0"/>
              <a:t>:</a:t>
            </a:r>
          </a:p>
          <a:p>
            <a:pPr marL="285750" indent="-285750">
              <a:buFont typeface="Arial" panose="020B0604020202020204" pitchFamily="34" charset="0"/>
              <a:buChar char="•"/>
            </a:pPr>
            <a:endParaRPr lang="en-US" dirty="0"/>
          </a:p>
          <a:p>
            <a:pPr marL="742950" lvl="1" indent="-285750">
              <a:buFont typeface="Wingdings" panose="05000000000000000000" pitchFamily="2" charset="2"/>
              <a:buChar char="ü"/>
            </a:pPr>
            <a:r>
              <a:rPr lang="en-US" dirty="0"/>
              <a:t>Strengths of the existing system that promote community </a:t>
            </a:r>
            <a:r>
              <a:rPr lang="en-US" dirty="0" smtClean="0"/>
              <a:t>integration</a:t>
            </a:r>
          </a:p>
          <a:p>
            <a:pPr marL="742950" lvl="1" indent="-285750">
              <a:buFont typeface="Wingdings" panose="05000000000000000000" pitchFamily="2" charset="2"/>
              <a:buChar char="ü"/>
            </a:pPr>
            <a:endParaRPr lang="en-US" dirty="0"/>
          </a:p>
          <a:p>
            <a:pPr marL="742950" lvl="1" indent="-285750">
              <a:buFont typeface="Wingdings" panose="05000000000000000000" pitchFamily="2" charset="2"/>
              <a:buChar char="ü"/>
            </a:pPr>
            <a:r>
              <a:rPr lang="en-US" dirty="0" smtClean="0"/>
              <a:t>Barriers </a:t>
            </a:r>
            <a:r>
              <a:rPr lang="en-US" dirty="0"/>
              <a:t>to accessing housing, services, and </a:t>
            </a:r>
            <a:r>
              <a:rPr lang="en-US" dirty="0" smtClean="0"/>
              <a:t>supports</a:t>
            </a:r>
          </a:p>
          <a:p>
            <a:pPr marL="742950" lvl="1" indent="-285750">
              <a:buFont typeface="Wingdings" panose="05000000000000000000" pitchFamily="2" charset="2"/>
              <a:buChar char="ü"/>
            </a:pPr>
            <a:endParaRPr lang="en-US" dirty="0"/>
          </a:p>
          <a:p>
            <a:pPr marL="742950" lvl="1" indent="-285750">
              <a:buFont typeface="Wingdings" panose="05000000000000000000" pitchFamily="2" charset="2"/>
              <a:buChar char="ü"/>
            </a:pPr>
            <a:r>
              <a:rPr lang="en-US" dirty="0" smtClean="0"/>
              <a:t>Recommended </a:t>
            </a:r>
            <a:r>
              <a:rPr lang="en-US" dirty="0"/>
              <a:t>improvements to systems of housing, services, and supports and means to promote opportunities for community inclusion</a:t>
            </a:r>
          </a:p>
        </p:txBody>
      </p:sp>
    </p:spTree>
    <p:extLst>
      <p:ext uri="{BB962C8B-B14F-4D97-AF65-F5344CB8AC3E}">
        <p14:creationId xmlns:p14="http://schemas.microsoft.com/office/powerpoint/2010/main" val="173901680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5664200" cy="490538"/>
          </a:xfrm>
        </p:spPr>
        <p:txBody>
          <a:bodyPr/>
          <a:lstStyle/>
          <a:p>
            <a:r>
              <a:rPr lang="en-US" dirty="0"/>
              <a:t>On-Line Presence</a:t>
            </a:r>
          </a:p>
        </p:txBody>
      </p:sp>
      <p:sp>
        <p:nvSpPr>
          <p:cNvPr id="5" name="Rectangle 4"/>
          <p:cNvSpPr/>
          <p:nvPr/>
        </p:nvSpPr>
        <p:spPr>
          <a:xfrm>
            <a:off x="538162" y="5559711"/>
            <a:ext cx="7924800" cy="584775"/>
          </a:xfrm>
          <a:prstGeom prst="rect">
            <a:avLst/>
          </a:prstGeom>
        </p:spPr>
        <p:txBody>
          <a:bodyPr wrap="square">
            <a:spAutoFit/>
          </a:bodyPr>
          <a:lstStyle/>
          <a:p>
            <a:r>
              <a:rPr lang="en-US" sz="1600" dirty="0"/>
              <a:t>http://www.mass.gov/eohhs/gov/commissions-and-initiatives/commonwealth-of-massachusetts-olmstead-planning-committee/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025" y="1447800"/>
            <a:ext cx="7839075" cy="38377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8508152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834" y="228600"/>
            <a:ext cx="5664200" cy="490538"/>
          </a:xfrm>
        </p:spPr>
        <p:txBody>
          <a:bodyPr/>
          <a:lstStyle/>
          <a:p>
            <a:r>
              <a:rPr lang="en-US" dirty="0"/>
              <a:t>On-Line Input and Feedback</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447800"/>
            <a:ext cx="7455966" cy="42695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260051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chor="ctr"/>
          <a:lstStyle/>
          <a:p>
            <a:r>
              <a:rPr lang="en-US" dirty="0"/>
              <a:t>Sequencing Stakeholder Input</a:t>
            </a:r>
          </a:p>
        </p:txBody>
      </p:sp>
      <p:sp>
        <p:nvSpPr>
          <p:cNvPr id="15" name="Rounded Rectangle 14"/>
          <p:cNvSpPr/>
          <p:nvPr/>
        </p:nvSpPr>
        <p:spPr>
          <a:xfrm>
            <a:off x="658375" y="1371600"/>
            <a:ext cx="2571750" cy="4475018"/>
          </a:xfrm>
          <a:prstGeom prst="roundRect">
            <a:avLst>
              <a:gd name="adj" fmla="val 5893"/>
            </a:avLst>
          </a:prstGeom>
          <a:solidFill>
            <a:srgbClr val="5B9BD5">
              <a:lumMod val="40000"/>
              <a:lumOff val="60000"/>
            </a:srgbClr>
          </a:solidFill>
          <a:ln w="12700" cap="flat" cmpd="sng" algn="ctr">
            <a:noFill/>
            <a:prstDash val="solid"/>
            <a:miter lim="800000"/>
          </a:ln>
          <a:effectLst/>
        </p:spPr>
        <p:txBody>
          <a:bodyPr rtlCol="0" anchor="ctr"/>
          <a:lstStyle/>
          <a:p>
            <a:pPr marL="285750" marR="0" lvl="0" indent="-285750" defTabSz="914400" eaLnBrk="1" fontAlgn="auto" latinLnBrk="0" hangingPunct="1">
              <a:lnSpc>
                <a:spcPct val="100000"/>
              </a:lnSpc>
              <a:spcBef>
                <a:spcPts val="0"/>
              </a:spcBef>
              <a:spcAft>
                <a:spcPts val="0"/>
              </a:spcAft>
              <a:buClrTx/>
              <a:buSzTx/>
              <a:buFont typeface="Arial" charset="0"/>
              <a:buChar char="•"/>
              <a:tabLst/>
              <a:defRPr/>
            </a:pPr>
            <a:r>
              <a:rPr kumimoji="0" lang="en-US" sz="1800" b="0" i="0" u="none" strike="noStrike" kern="0" cap="none" spc="0" normalizeH="0" baseline="0" noProof="0" dirty="0" smtClean="0">
                <a:ln>
                  <a:noFill/>
                </a:ln>
                <a:solidFill>
                  <a:schemeClr val="accent6">
                    <a:lumMod val="75000"/>
                  </a:schemeClr>
                </a:solidFill>
                <a:effectLst/>
                <a:uLnTx/>
                <a:uFillTx/>
                <a:latin typeface="Calibri" panose="020F0502020204030204"/>
                <a:ea typeface="+mn-ea"/>
                <a:cs typeface="+mn-cs"/>
              </a:rPr>
              <a:t>Data Collection</a:t>
            </a:r>
          </a:p>
          <a:p>
            <a:pPr marL="285750" marR="0" lvl="0" indent="-285750" defTabSz="914400" eaLnBrk="1" fontAlgn="auto" latinLnBrk="0" hangingPunct="1">
              <a:lnSpc>
                <a:spcPct val="100000"/>
              </a:lnSpc>
              <a:spcBef>
                <a:spcPts val="0"/>
              </a:spcBef>
              <a:spcAft>
                <a:spcPts val="0"/>
              </a:spcAft>
              <a:buClrTx/>
              <a:buSzTx/>
              <a:buFont typeface="Arial" charset="0"/>
              <a:buChar char="•"/>
              <a:tabLst/>
              <a:defRPr/>
            </a:pPr>
            <a:r>
              <a:rPr kumimoji="0" lang="en-US" sz="1800" b="0" i="0" u="none" strike="noStrike" kern="0" cap="none" spc="0" normalizeH="0" baseline="0" noProof="0" dirty="0" smtClean="0">
                <a:ln>
                  <a:noFill/>
                </a:ln>
                <a:solidFill>
                  <a:schemeClr val="accent6">
                    <a:lumMod val="75000"/>
                  </a:schemeClr>
                </a:solidFill>
                <a:effectLst/>
                <a:uLnTx/>
                <a:uFillTx/>
                <a:latin typeface="Calibri" panose="020F0502020204030204"/>
                <a:ea typeface="+mn-ea"/>
                <a:cs typeface="+mn-cs"/>
              </a:rPr>
              <a:t>Listening Sessions</a:t>
            </a:r>
          </a:p>
          <a:p>
            <a:pPr marL="285750" marR="0" lvl="0" indent="-285750" defTabSz="914400" eaLnBrk="1" fontAlgn="auto" latinLnBrk="0" hangingPunct="1">
              <a:lnSpc>
                <a:spcPct val="100000"/>
              </a:lnSpc>
              <a:spcBef>
                <a:spcPts val="0"/>
              </a:spcBef>
              <a:spcAft>
                <a:spcPts val="0"/>
              </a:spcAft>
              <a:buClrTx/>
              <a:buSzTx/>
              <a:buFont typeface="Arial" charset="0"/>
              <a:buChar char="•"/>
              <a:tabLst/>
              <a:defRPr/>
            </a:pPr>
            <a:r>
              <a:rPr kumimoji="0" lang="en-US" sz="1800" b="0" i="0" u="none" strike="noStrike" kern="0" cap="none" spc="0" normalizeH="0" baseline="0" noProof="0" dirty="0" smtClean="0">
                <a:ln>
                  <a:noFill/>
                </a:ln>
                <a:solidFill>
                  <a:schemeClr val="accent6">
                    <a:lumMod val="75000"/>
                  </a:schemeClr>
                </a:solidFill>
                <a:effectLst/>
                <a:uLnTx/>
                <a:uFillTx/>
                <a:latin typeface="Calibri" panose="020F0502020204030204"/>
                <a:ea typeface="+mn-ea"/>
                <a:cs typeface="+mn-cs"/>
              </a:rPr>
              <a:t>Existing Meetings</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16" name="Rounded Rectangle 15"/>
          <p:cNvSpPr/>
          <p:nvPr/>
        </p:nvSpPr>
        <p:spPr>
          <a:xfrm>
            <a:off x="3415429" y="1371600"/>
            <a:ext cx="2571750" cy="4475018"/>
          </a:xfrm>
          <a:prstGeom prst="roundRect">
            <a:avLst>
              <a:gd name="adj" fmla="val 3738"/>
            </a:avLst>
          </a:prstGeom>
          <a:solidFill>
            <a:srgbClr val="5B9BD5">
              <a:lumMod val="40000"/>
              <a:lumOff val="60000"/>
            </a:srgbClr>
          </a:solidFill>
          <a:ln w="12700" cap="flat" cmpd="sng" algn="ctr">
            <a:noFill/>
            <a:prstDash val="solid"/>
            <a:miter lim="800000"/>
          </a:ln>
          <a:effectLst/>
        </p:spPr>
        <p:txBody>
          <a:bodyPr rtlCol="0" anchor="ctr"/>
          <a:lstStyle/>
          <a:p>
            <a:pPr marL="285750" marR="0" lvl="0" indent="-285750" defTabSz="914400" eaLnBrk="1" fontAlgn="auto" latinLnBrk="0" hangingPunct="1">
              <a:lnSpc>
                <a:spcPct val="100000"/>
              </a:lnSpc>
              <a:spcBef>
                <a:spcPts val="0"/>
              </a:spcBef>
              <a:spcAft>
                <a:spcPts val="0"/>
              </a:spcAft>
              <a:buClrTx/>
              <a:buSzTx/>
              <a:buFont typeface="Arial" charset="0"/>
              <a:buChar char="•"/>
              <a:tabLst/>
              <a:defRPr/>
            </a:pPr>
            <a:r>
              <a:rPr kumimoji="0" lang="en-US" sz="1800" b="0" i="0" u="none" strike="noStrike" kern="0" cap="none" spc="0" normalizeH="0" baseline="0" noProof="0" dirty="0" smtClean="0">
                <a:ln>
                  <a:noFill/>
                </a:ln>
                <a:solidFill>
                  <a:schemeClr val="accent6">
                    <a:lumMod val="75000"/>
                  </a:schemeClr>
                </a:solidFill>
                <a:effectLst/>
                <a:uLnTx/>
                <a:uFillTx/>
                <a:latin typeface="Calibri" panose="020F0502020204030204"/>
                <a:ea typeface="+mn-ea"/>
                <a:cs typeface="+mn-cs"/>
              </a:rPr>
              <a:t>Olmstead Plan Update Drafted</a:t>
            </a:r>
          </a:p>
          <a:p>
            <a:pPr marL="285750" marR="0" lvl="0" indent="-285750" defTabSz="914400" eaLnBrk="1" fontAlgn="auto" latinLnBrk="0" hangingPunct="1">
              <a:lnSpc>
                <a:spcPct val="100000"/>
              </a:lnSpc>
              <a:spcBef>
                <a:spcPts val="0"/>
              </a:spcBef>
              <a:spcAft>
                <a:spcPts val="0"/>
              </a:spcAft>
              <a:buClrTx/>
              <a:buSzTx/>
              <a:buFont typeface="Arial" charset="0"/>
              <a:buChar char="•"/>
              <a:tabLst/>
              <a:defRPr/>
            </a:pPr>
            <a:endParaRPr kumimoji="0" lang="en-US" sz="1800" b="0" i="0" u="none" strike="noStrike" kern="0" cap="none" spc="0" normalizeH="0" baseline="0" noProof="0" dirty="0" smtClean="0">
              <a:ln>
                <a:noFill/>
              </a:ln>
              <a:solidFill>
                <a:schemeClr val="accent6">
                  <a:lumMod val="75000"/>
                </a:schemeClr>
              </a:solidFill>
              <a:effectLst/>
              <a:uLnTx/>
              <a:uFillTx/>
              <a:latin typeface="Calibri" panose="020F0502020204030204"/>
              <a:ea typeface="+mn-ea"/>
              <a:cs typeface="+mn-cs"/>
            </a:endParaRPr>
          </a:p>
        </p:txBody>
      </p:sp>
      <p:sp>
        <p:nvSpPr>
          <p:cNvPr id="17" name="Rounded Rectangle 16"/>
          <p:cNvSpPr/>
          <p:nvPr/>
        </p:nvSpPr>
        <p:spPr>
          <a:xfrm>
            <a:off x="6152283" y="1371600"/>
            <a:ext cx="2571750" cy="4475018"/>
          </a:xfrm>
          <a:prstGeom prst="roundRect">
            <a:avLst>
              <a:gd name="adj" fmla="val 3199"/>
            </a:avLst>
          </a:prstGeom>
          <a:solidFill>
            <a:srgbClr val="5B9BD5">
              <a:lumMod val="40000"/>
              <a:lumOff val="60000"/>
            </a:srgbClr>
          </a:solidFill>
          <a:ln w="12700" cap="flat" cmpd="sng" algn="ctr">
            <a:noFill/>
            <a:prstDash val="solid"/>
            <a:miter lim="800000"/>
          </a:ln>
          <a:effectLst/>
        </p:spPr>
        <p:txBody>
          <a:bodyPr rtlCol="0" anchor="ctr"/>
          <a:lstStyle/>
          <a:p>
            <a:pPr marL="285750" marR="0" lvl="0" indent="-285750" defTabSz="914400" eaLnBrk="1" fontAlgn="auto" latinLnBrk="0" hangingPunct="1">
              <a:lnSpc>
                <a:spcPct val="100000"/>
              </a:lnSpc>
              <a:spcBef>
                <a:spcPts val="0"/>
              </a:spcBef>
              <a:spcAft>
                <a:spcPts val="0"/>
              </a:spcAft>
              <a:buClrTx/>
              <a:buSzTx/>
              <a:buFont typeface="Arial" charset="0"/>
              <a:buChar char="•"/>
              <a:tabLst/>
              <a:defRPr/>
            </a:pPr>
            <a:r>
              <a:rPr kumimoji="0" lang="en-US" sz="1800" b="0" i="0" u="none" strike="noStrike" kern="0" cap="none" spc="0" normalizeH="0" baseline="0" noProof="0" dirty="0" smtClean="0">
                <a:ln>
                  <a:noFill/>
                </a:ln>
                <a:solidFill>
                  <a:schemeClr val="accent6">
                    <a:lumMod val="75000"/>
                  </a:schemeClr>
                </a:solidFill>
                <a:effectLst/>
                <a:uLnTx/>
                <a:uFillTx/>
                <a:latin typeface="Calibri" panose="020F0502020204030204"/>
                <a:ea typeface="+mn-ea"/>
                <a:cs typeface="+mn-cs"/>
              </a:rPr>
              <a:t>Plan Revised Based on Feedback</a:t>
            </a:r>
          </a:p>
          <a:p>
            <a:pPr marL="285750" marR="0" lvl="0" indent="-285750" defTabSz="914400" eaLnBrk="1" fontAlgn="auto" latinLnBrk="0" hangingPunct="1">
              <a:lnSpc>
                <a:spcPct val="100000"/>
              </a:lnSpc>
              <a:spcBef>
                <a:spcPts val="0"/>
              </a:spcBef>
              <a:spcAft>
                <a:spcPts val="0"/>
              </a:spcAft>
              <a:buClrTx/>
              <a:buSzTx/>
              <a:buFont typeface="Arial" charset="0"/>
              <a:buChar char="•"/>
              <a:tabLst/>
              <a:defRPr/>
            </a:pPr>
            <a:r>
              <a:rPr kumimoji="0" lang="en-US" sz="1800" b="0" i="0" u="none" strike="noStrike" kern="0" cap="none" spc="0" normalizeH="0" baseline="0" noProof="0" dirty="0" smtClean="0">
                <a:ln>
                  <a:noFill/>
                </a:ln>
                <a:solidFill>
                  <a:schemeClr val="accent6">
                    <a:lumMod val="75000"/>
                  </a:schemeClr>
                </a:solidFill>
                <a:effectLst/>
                <a:uLnTx/>
                <a:uFillTx/>
                <a:latin typeface="Calibri" panose="020F0502020204030204"/>
                <a:ea typeface="+mn-ea"/>
                <a:cs typeface="+mn-cs"/>
              </a:rPr>
              <a:t>Plan shared with Olmstead Advisory Council and constituent groups</a:t>
            </a:r>
          </a:p>
          <a:p>
            <a:pPr marL="285750" marR="0" lvl="0" indent="-285750" defTabSz="914400" eaLnBrk="1" fontAlgn="auto" latinLnBrk="0" hangingPunct="1">
              <a:lnSpc>
                <a:spcPct val="100000"/>
              </a:lnSpc>
              <a:spcBef>
                <a:spcPts val="0"/>
              </a:spcBef>
              <a:spcAft>
                <a:spcPts val="0"/>
              </a:spcAft>
              <a:buClrTx/>
              <a:buSzTx/>
              <a:buFont typeface="Arial" charset="0"/>
              <a:buChar char="•"/>
              <a:tabLst/>
              <a:defRPr/>
            </a:pPr>
            <a:r>
              <a:rPr kumimoji="0" lang="en-US" sz="1800" b="0" i="0" u="none" strike="noStrike" kern="0" cap="none" spc="0" normalizeH="0" baseline="0" noProof="0" dirty="0" smtClean="0">
                <a:ln>
                  <a:noFill/>
                </a:ln>
                <a:solidFill>
                  <a:schemeClr val="accent6">
                    <a:lumMod val="75000"/>
                  </a:schemeClr>
                </a:solidFill>
                <a:effectLst/>
                <a:uLnTx/>
                <a:uFillTx/>
                <a:latin typeface="Calibri" panose="020F0502020204030204"/>
                <a:ea typeface="+mn-ea"/>
                <a:cs typeface="+mn-cs"/>
              </a:rPr>
              <a:t>Listening Sessions</a:t>
            </a:r>
          </a:p>
          <a:p>
            <a:pPr marL="285750" marR="0" lvl="0" indent="-285750" defTabSz="914400" eaLnBrk="1" fontAlgn="auto" latinLnBrk="0" hangingPunct="1">
              <a:lnSpc>
                <a:spcPct val="100000"/>
              </a:lnSpc>
              <a:spcBef>
                <a:spcPts val="0"/>
              </a:spcBef>
              <a:spcAft>
                <a:spcPts val="0"/>
              </a:spcAft>
              <a:buClrTx/>
              <a:buSzTx/>
              <a:buFont typeface="Arial" charset="0"/>
              <a:buChar char="•"/>
              <a:tabLst/>
              <a:defRPr/>
            </a:pPr>
            <a:r>
              <a:rPr kumimoji="0" lang="en-US" sz="1800" b="0" i="0" u="none" strike="noStrike" kern="0" cap="none" spc="0" normalizeH="0" baseline="0" noProof="0" dirty="0" smtClean="0">
                <a:ln>
                  <a:noFill/>
                </a:ln>
                <a:solidFill>
                  <a:schemeClr val="accent6">
                    <a:lumMod val="75000"/>
                  </a:schemeClr>
                </a:solidFill>
                <a:effectLst/>
                <a:uLnTx/>
                <a:uFillTx/>
                <a:latin typeface="Calibri" panose="020F0502020204030204"/>
                <a:ea typeface="+mn-ea"/>
                <a:cs typeface="+mn-cs"/>
              </a:rPr>
              <a:t>Existing Meetings</a:t>
            </a:r>
          </a:p>
        </p:txBody>
      </p:sp>
      <p:sp>
        <p:nvSpPr>
          <p:cNvPr id="18" name="Left-Right Arrow 17"/>
          <p:cNvSpPr/>
          <p:nvPr/>
        </p:nvSpPr>
        <p:spPr>
          <a:xfrm>
            <a:off x="803564" y="4854286"/>
            <a:ext cx="7910944" cy="1108363"/>
          </a:xfrm>
          <a:prstGeom prst="leftRightArrow">
            <a:avLst/>
          </a:prstGeom>
          <a:solidFill>
            <a:srgbClr val="5B9BD5"/>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prstClr val="white"/>
                </a:solidFill>
                <a:effectLst/>
                <a:uLnTx/>
                <a:uFillTx/>
                <a:latin typeface="Calibri" panose="020F0502020204030204"/>
                <a:ea typeface="+mn-ea"/>
                <a:cs typeface="+mn-cs"/>
              </a:rPr>
              <a:t>ADVISORY GROUP</a:t>
            </a:r>
          </a:p>
        </p:txBody>
      </p:sp>
      <p:sp>
        <p:nvSpPr>
          <p:cNvPr id="19" name="TextBox 18"/>
          <p:cNvSpPr txBox="1"/>
          <p:nvPr/>
        </p:nvSpPr>
        <p:spPr>
          <a:xfrm>
            <a:off x="755799" y="1491126"/>
            <a:ext cx="2395178" cy="707886"/>
          </a:xfrm>
          <a:prstGeom prst="rect">
            <a:avLst/>
          </a:prstGeom>
          <a:noFill/>
        </p:spPr>
        <p:txBody>
          <a:bodyPr wrap="square" rtlCol="0">
            <a:spAutoFit/>
          </a:bodyPr>
          <a:lstStyle/>
          <a:p>
            <a:pPr algn="ctr"/>
            <a:r>
              <a:rPr lang="en-US" sz="2000" b="1" dirty="0" smtClean="0">
                <a:solidFill>
                  <a:prstClr val="black"/>
                </a:solidFill>
                <a:latin typeface="Calibri" panose="020F0502020204030204"/>
              </a:rPr>
              <a:t>Phase I: Info Gathering</a:t>
            </a:r>
            <a:endParaRPr lang="en-US" sz="2000" b="1" dirty="0">
              <a:solidFill>
                <a:prstClr val="black"/>
              </a:solidFill>
              <a:latin typeface="Calibri" panose="020F0502020204030204"/>
            </a:endParaRPr>
          </a:p>
        </p:txBody>
      </p:sp>
      <p:sp>
        <p:nvSpPr>
          <p:cNvPr id="20" name="TextBox 19"/>
          <p:cNvSpPr txBox="1"/>
          <p:nvPr/>
        </p:nvSpPr>
        <p:spPr>
          <a:xfrm>
            <a:off x="3499013" y="1491126"/>
            <a:ext cx="2395178" cy="707886"/>
          </a:xfrm>
          <a:prstGeom prst="rect">
            <a:avLst/>
          </a:prstGeom>
          <a:noFill/>
        </p:spPr>
        <p:txBody>
          <a:bodyPr wrap="square" rtlCol="0">
            <a:spAutoFit/>
          </a:bodyPr>
          <a:lstStyle/>
          <a:p>
            <a:pPr algn="ctr"/>
            <a:r>
              <a:rPr lang="en-US" sz="2000" b="1" dirty="0" smtClean="0">
                <a:solidFill>
                  <a:prstClr val="black"/>
                </a:solidFill>
                <a:latin typeface="Calibri" panose="020F0502020204030204"/>
              </a:rPr>
              <a:t>Phase II: Initial Plan Drafted</a:t>
            </a:r>
            <a:endParaRPr lang="en-US" sz="2000" b="1" dirty="0">
              <a:solidFill>
                <a:prstClr val="black"/>
              </a:solidFill>
              <a:latin typeface="Calibri" panose="020F0502020204030204"/>
            </a:endParaRPr>
          </a:p>
        </p:txBody>
      </p:sp>
      <p:sp>
        <p:nvSpPr>
          <p:cNvPr id="21" name="TextBox 20"/>
          <p:cNvSpPr txBox="1"/>
          <p:nvPr/>
        </p:nvSpPr>
        <p:spPr>
          <a:xfrm>
            <a:off x="6240569" y="1467776"/>
            <a:ext cx="2395178" cy="707886"/>
          </a:xfrm>
          <a:prstGeom prst="rect">
            <a:avLst/>
          </a:prstGeom>
          <a:noFill/>
        </p:spPr>
        <p:txBody>
          <a:bodyPr wrap="square" rtlCol="0">
            <a:spAutoFit/>
          </a:bodyPr>
          <a:lstStyle/>
          <a:p>
            <a:pPr algn="ctr"/>
            <a:r>
              <a:rPr lang="en-US" sz="2000" b="1" dirty="0" smtClean="0">
                <a:solidFill>
                  <a:prstClr val="black"/>
                </a:solidFill>
                <a:latin typeface="Calibri" panose="020F0502020204030204"/>
              </a:rPr>
              <a:t>Phase III: Plan Revised/Final</a:t>
            </a:r>
            <a:endParaRPr lang="en-US" sz="2000" b="1" dirty="0">
              <a:solidFill>
                <a:prstClr val="black"/>
              </a:solidFill>
              <a:latin typeface="Calibri" panose="020F0502020204030204"/>
            </a:endParaRPr>
          </a:p>
        </p:txBody>
      </p:sp>
    </p:spTree>
    <p:extLst>
      <p:ext uri="{BB962C8B-B14F-4D97-AF65-F5344CB8AC3E}">
        <p14:creationId xmlns:p14="http://schemas.microsoft.com/office/powerpoint/2010/main" val="292496864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253543"/>
            <a:ext cx="5664200" cy="762000"/>
          </a:xfrm>
        </p:spPr>
        <p:txBody>
          <a:bodyPr anchor="ctr"/>
          <a:lstStyle/>
          <a:p>
            <a:r>
              <a:rPr lang="en-US" dirty="0" smtClean="0"/>
              <a:t>Proposed </a:t>
            </a:r>
            <a:r>
              <a:rPr lang="en-US" dirty="0"/>
              <a:t>Activities</a:t>
            </a:r>
            <a:br>
              <a:rPr lang="en-US" dirty="0"/>
            </a:br>
            <a:endParaRPr lang="en-US" dirty="0"/>
          </a:p>
        </p:txBody>
      </p:sp>
      <p:sp>
        <p:nvSpPr>
          <p:cNvPr id="4" name="Rectangle 3"/>
          <p:cNvSpPr/>
          <p:nvPr/>
        </p:nvSpPr>
        <p:spPr>
          <a:xfrm>
            <a:off x="381000" y="1446430"/>
            <a:ext cx="8458200" cy="5139869"/>
          </a:xfrm>
          <a:prstGeom prst="rect">
            <a:avLst/>
          </a:prstGeom>
        </p:spPr>
        <p:txBody>
          <a:bodyPr wrap="square">
            <a:spAutoFit/>
          </a:bodyPr>
          <a:lstStyle/>
          <a:p>
            <a:pPr marL="285750" indent="-285750">
              <a:buFont typeface="Arial" panose="020B0604020202020204" pitchFamily="34" charset="0"/>
              <a:buChar char="•"/>
            </a:pPr>
            <a:r>
              <a:rPr lang="en-US" dirty="0"/>
              <a:t>Consult with </a:t>
            </a:r>
            <a:r>
              <a:rPr lang="en-US" dirty="0" smtClean="0"/>
              <a:t>agencies for plan development</a:t>
            </a:r>
          </a:p>
          <a:p>
            <a:pPr marL="285750" indent="-285750">
              <a:buFont typeface="Arial" panose="020B0604020202020204" pitchFamily="34" charset="0"/>
              <a:buChar char="•"/>
            </a:pPr>
            <a:endParaRPr lang="en-US" sz="1100" dirty="0"/>
          </a:p>
          <a:p>
            <a:pPr marL="285750" indent="-285750">
              <a:buFont typeface="Arial" panose="020B0604020202020204" pitchFamily="34" charset="0"/>
              <a:buChar char="•"/>
            </a:pPr>
            <a:r>
              <a:rPr lang="en-US" dirty="0"/>
              <a:t>Olmstead Planning Advisory Council </a:t>
            </a:r>
            <a:r>
              <a:rPr lang="en-US" dirty="0" smtClean="0"/>
              <a:t>established</a:t>
            </a:r>
          </a:p>
          <a:p>
            <a:pPr marL="285750" indent="-285750">
              <a:buFont typeface="Arial" panose="020B0604020202020204" pitchFamily="34" charset="0"/>
              <a:buChar char="•"/>
            </a:pPr>
            <a:endParaRPr lang="en-US" sz="1050" dirty="0"/>
          </a:p>
          <a:p>
            <a:pPr marL="285750" indent="-285750">
              <a:buFont typeface="Arial" panose="020B0604020202020204" pitchFamily="34" charset="0"/>
              <a:buChar char="•"/>
            </a:pPr>
            <a:r>
              <a:rPr lang="en-US" dirty="0"/>
              <a:t>State Agency Committee Members attend meetings of  Existing Formalized Stakeholder </a:t>
            </a:r>
            <a:r>
              <a:rPr lang="en-US" dirty="0" smtClean="0"/>
              <a:t>Groups</a:t>
            </a:r>
          </a:p>
          <a:p>
            <a:pPr marL="285750" indent="-285750">
              <a:buFont typeface="Arial" panose="020B0604020202020204" pitchFamily="34" charset="0"/>
              <a:buChar char="•"/>
            </a:pPr>
            <a:endParaRPr lang="en-US" sz="1100" dirty="0"/>
          </a:p>
          <a:p>
            <a:pPr marL="285750" indent="-285750">
              <a:buFont typeface="Arial" panose="020B0604020202020204" pitchFamily="34" charset="0"/>
              <a:buChar char="•"/>
            </a:pPr>
            <a:r>
              <a:rPr lang="en-US" dirty="0"/>
              <a:t>Stakeholder Listening </a:t>
            </a:r>
            <a:r>
              <a:rPr lang="en-US" dirty="0" smtClean="0"/>
              <a:t>Sessions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Stakeholder Feedback Synthesized and Analyzed for Common Themes, Unique Needs and Innovative </a:t>
            </a:r>
            <a:r>
              <a:rPr lang="en-US" dirty="0" smtClean="0"/>
              <a:t>Solutions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Feedback incorporated into draft Olmstead Plan </a:t>
            </a:r>
            <a:r>
              <a:rPr lang="en-US" dirty="0" smtClean="0"/>
              <a:t>Update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Draft Plan issued for public </a:t>
            </a:r>
            <a:r>
              <a:rPr lang="en-US" dirty="0" smtClean="0"/>
              <a:t>comment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Public Comments incorporated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Final Updated Olmstead Plan Promulgated</a:t>
            </a:r>
          </a:p>
        </p:txBody>
      </p:sp>
    </p:spTree>
    <p:extLst>
      <p:ext uri="{BB962C8B-B14F-4D97-AF65-F5344CB8AC3E}">
        <p14:creationId xmlns:p14="http://schemas.microsoft.com/office/powerpoint/2010/main" val="386264320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chor="ctr"/>
          <a:lstStyle/>
          <a:p>
            <a:r>
              <a:rPr lang="en-US" dirty="0"/>
              <a:t>Stakeholder Questions</a:t>
            </a:r>
          </a:p>
        </p:txBody>
      </p:sp>
      <p:sp>
        <p:nvSpPr>
          <p:cNvPr id="2" name="Rectangle 1"/>
          <p:cNvSpPr/>
          <p:nvPr/>
        </p:nvSpPr>
        <p:spPr>
          <a:xfrm>
            <a:off x="457200" y="1371600"/>
            <a:ext cx="8077200" cy="3693319"/>
          </a:xfrm>
          <a:prstGeom prst="rect">
            <a:avLst/>
          </a:prstGeom>
        </p:spPr>
        <p:txBody>
          <a:bodyPr wrap="square">
            <a:spAutoFit/>
          </a:bodyPr>
          <a:lstStyle/>
          <a:p>
            <a:pPr marL="457200" indent="-457200">
              <a:buFont typeface="+mj-lt"/>
              <a:buAutoNum type="arabicPeriod"/>
            </a:pPr>
            <a:r>
              <a:rPr lang="en-US" i="1" dirty="0"/>
              <a:t>In your opinion, which portions of the existing housing and services systems best contribute to enabling individuals with disabilities to integrate into and live successfully in the communities of their choice</a:t>
            </a:r>
            <a:r>
              <a:rPr lang="en-US" i="1" dirty="0" smtClean="0"/>
              <a:t>?</a:t>
            </a:r>
          </a:p>
          <a:p>
            <a:pPr marL="457200" indent="-457200">
              <a:buFont typeface="+mj-lt"/>
              <a:buAutoNum type="arabicPeriod"/>
            </a:pPr>
            <a:endParaRPr lang="en-US" i="1" dirty="0" smtClean="0"/>
          </a:p>
          <a:p>
            <a:pPr marL="457200" indent="-457200">
              <a:buFont typeface="+mj-lt"/>
              <a:buAutoNum type="arabicPeriod"/>
            </a:pPr>
            <a:endParaRPr lang="en-US" i="1" dirty="0"/>
          </a:p>
          <a:p>
            <a:pPr marL="457200" indent="-457200">
              <a:buFont typeface="+mj-lt"/>
              <a:buAutoNum type="arabicPeriod"/>
            </a:pPr>
            <a:r>
              <a:rPr lang="en-US" i="1" dirty="0"/>
              <a:t>In your opinion, what types of services and supports best allow or assist individuals with disabilities to participate in daily activities and employment settings that are integrated into the community</a:t>
            </a:r>
            <a:r>
              <a:rPr lang="en-US" i="1" dirty="0" smtClean="0"/>
              <a:t>?</a:t>
            </a:r>
          </a:p>
          <a:p>
            <a:pPr marL="457200" indent="-457200">
              <a:buFont typeface="+mj-lt"/>
              <a:buAutoNum type="arabicPeriod"/>
            </a:pPr>
            <a:endParaRPr lang="en-US" i="1" dirty="0" smtClean="0"/>
          </a:p>
          <a:p>
            <a:pPr marL="457200" indent="-457200">
              <a:buFont typeface="+mj-lt"/>
              <a:buAutoNum type="arabicPeriod"/>
            </a:pPr>
            <a:endParaRPr lang="en-US" i="1" dirty="0"/>
          </a:p>
          <a:p>
            <a:pPr marL="457200" indent="-457200">
              <a:buFont typeface="+mj-lt"/>
              <a:buAutoNum type="arabicPeriod"/>
            </a:pPr>
            <a:r>
              <a:rPr lang="en-US" i="1" dirty="0"/>
              <a:t>Do you believe that there are barriers that prevent or limit some individuals with disabilities from integrating into and living successfully in the communities of their choice?  </a:t>
            </a:r>
          </a:p>
        </p:txBody>
      </p:sp>
    </p:spTree>
    <p:extLst>
      <p:ext uri="{BB962C8B-B14F-4D97-AF65-F5344CB8AC3E}">
        <p14:creationId xmlns:p14="http://schemas.microsoft.com/office/powerpoint/2010/main" val="386264320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chor="ctr"/>
          <a:lstStyle/>
          <a:p>
            <a:r>
              <a:rPr lang="en-US" dirty="0"/>
              <a:t>Stakeholder Questions, continued</a:t>
            </a:r>
          </a:p>
        </p:txBody>
      </p:sp>
      <p:sp>
        <p:nvSpPr>
          <p:cNvPr id="2" name="Rectangle 1"/>
          <p:cNvSpPr/>
          <p:nvPr/>
        </p:nvSpPr>
        <p:spPr>
          <a:xfrm>
            <a:off x="533400" y="1524000"/>
            <a:ext cx="8077200" cy="3416320"/>
          </a:xfrm>
          <a:prstGeom prst="rect">
            <a:avLst/>
          </a:prstGeom>
        </p:spPr>
        <p:txBody>
          <a:bodyPr wrap="square">
            <a:spAutoFit/>
          </a:bodyPr>
          <a:lstStyle/>
          <a:p>
            <a:pPr marL="342900" indent="-342900">
              <a:buFont typeface="+mj-lt"/>
              <a:buAutoNum type="arabicPeriod" startAt="4"/>
            </a:pPr>
            <a:r>
              <a:rPr lang="en-US" i="1" dirty="0"/>
              <a:t>Do you believe that the service and support systems in the Commonwealth should be changed in order to promote, and increase opportunities for, community inclusion for people with disabilities?  If so, how, and if you had to prioritize,  which would be the most </a:t>
            </a:r>
            <a:r>
              <a:rPr lang="en-US" i="1" dirty="0" smtClean="0"/>
              <a:t>important</a:t>
            </a:r>
            <a:r>
              <a:rPr lang="en-US" i="1" dirty="0" smtClean="0"/>
              <a:t>?</a:t>
            </a:r>
          </a:p>
          <a:p>
            <a:pPr marL="342900" indent="-342900">
              <a:buFont typeface="+mj-lt"/>
              <a:buAutoNum type="arabicPeriod" startAt="4"/>
            </a:pPr>
            <a:endParaRPr lang="en-US" i="1" dirty="0" smtClean="0"/>
          </a:p>
          <a:p>
            <a:pPr marL="342900" indent="-342900">
              <a:buFont typeface="+mj-lt"/>
              <a:buAutoNum type="arabicPeriod" startAt="4"/>
            </a:pPr>
            <a:r>
              <a:rPr lang="en-US" i="1" dirty="0" smtClean="0"/>
              <a:t>Bullying poses </a:t>
            </a:r>
            <a:r>
              <a:rPr lang="en-US" i="1" dirty="0"/>
              <a:t>a problem for </a:t>
            </a:r>
            <a:r>
              <a:rPr lang="en-US" i="1" dirty="0" smtClean="0"/>
              <a:t>vulnerable </a:t>
            </a:r>
            <a:r>
              <a:rPr lang="en-US" i="1" dirty="0"/>
              <a:t>tenants in </a:t>
            </a:r>
            <a:r>
              <a:rPr lang="en-US" i="1" dirty="0" smtClean="0"/>
              <a:t>some public </a:t>
            </a:r>
            <a:r>
              <a:rPr lang="en-US" i="1" dirty="0"/>
              <a:t>and subsidized, multi-family </a:t>
            </a:r>
            <a:r>
              <a:rPr lang="en-US" i="1" dirty="0" smtClean="0"/>
              <a:t>housing. What </a:t>
            </a:r>
            <a:r>
              <a:rPr lang="en-US" i="1" dirty="0"/>
              <a:t>are some policies, practices or other solutions the Commonwealth should consider in order to address this issue?</a:t>
            </a:r>
            <a:endParaRPr lang="en-US" i="1" dirty="0" smtClean="0"/>
          </a:p>
          <a:p>
            <a:pPr marL="342900" indent="-342900">
              <a:buFont typeface="+mj-lt"/>
              <a:buAutoNum type="arabicPeriod" startAt="4"/>
            </a:pPr>
            <a:endParaRPr lang="en-US" i="1" dirty="0" smtClean="0"/>
          </a:p>
          <a:p>
            <a:pPr marL="342900" indent="-342900">
              <a:buFont typeface="+mj-lt"/>
              <a:buAutoNum type="arabicPeriod" startAt="4"/>
            </a:pPr>
            <a:endParaRPr lang="en-US" i="1" dirty="0" smtClean="0"/>
          </a:p>
          <a:p>
            <a:endParaRPr lang="en-US" i="1" dirty="0" smtClean="0"/>
          </a:p>
        </p:txBody>
      </p:sp>
    </p:spTree>
    <p:extLst>
      <p:ext uri="{BB962C8B-B14F-4D97-AF65-F5344CB8AC3E}">
        <p14:creationId xmlns:p14="http://schemas.microsoft.com/office/powerpoint/2010/main" val="56947819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chor="ctr"/>
          <a:lstStyle/>
          <a:p>
            <a:r>
              <a:rPr lang="en-US" dirty="0"/>
              <a:t>Overview of Olmstead/Planning</a:t>
            </a:r>
          </a:p>
        </p:txBody>
      </p:sp>
      <p:sp>
        <p:nvSpPr>
          <p:cNvPr id="9" name="Title 1"/>
          <p:cNvSpPr txBox="1">
            <a:spLocks/>
          </p:cNvSpPr>
          <p:nvPr/>
        </p:nvSpPr>
        <p:spPr bwMode="white">
          <a:xfrm>
            <a:off x="228600" y="1524000"/>
            <a:ext cx="7886700" cy="502382"/>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r>
              <a:rPr lang="en-US" i="1" kern="0" dirty="0" smtClean="0">
                <a:solidFill>
                  <a:schemeClr val="tx1"/>
                </a:solidFill>
              </a:rPr>
              <a:t>What Is an Olmstead Plan?</a:t>
            </a:r>
            <a:endParaRPr lang="en-US" i="1" kern="0" dirty="0">
              <a:solidFill>
                <a:schemeClr val="tx1"/>
              </a:solidFill>
            </a:endParaRPr>
          </a:p>
        </p:txBody>
      </p:sp>
      <p:sp>
        <p:nvSpPr>
          <p:cNvPr id="10" name="Rectangle 9"/>
          <p:cNvSpPr/>
          <p:nvPr/>
        </p:nvSpPr>
        <p:spPr>
          <a:xfrm>
            <a:off x="533400" y="2286000"/>
            <a:ext cx="8077200" cy="3139321"/>
          </a:xfrm>
          <a:prstGeom prst="rect">
            <a:avLst/>
          </a:prstGeom>
        </p:spPr>
        <p:txBody>
          <a:bodyPr wrap="square">
            <a:spAutoFit/>
          </a:bodyPr>
          <a:lstStyle/>
          <a:p>
            <a:pPr marL="285750" indent="-285750">
              <a:buFont typeface="Arial" panose="020B0604020202020204" pitchFamily="34" charset="0"/>
              <a:buChar char="•"/>
            </a:pPr>
            <a:r>
              <a:rPr lang="en-US" dirty="0"/>
              <a:t>In 1999, the U.S. Supreme Court rendered a decision in </a:t>
            </a:r>
            <a:r>
              <a:rPr lang="en-US" i="1" dirty="0"/>
              <a:t>Olmstead v. L.C., </a:t>
            </a:r>
            <a:r>
              <a:rPr lang="en-US" dirty="0"/>
              <a:t>527 U.S. 581 (1999), indicating that states have a legal obligation to administer programs and activities in the most integrated setting appropriate to the needs of qualified individuals with disabilities. </a:t>
            </a:r>
          </a:p>
          <a:p>
            <a:endParaRPr lang="en-US" dirty="0" smtClean="0"/>
          </a:p>
          <a:p>
            <a:pPr marL="285750" indent="-285750">
              <a:buFont typeface="Arial" panose="020B0604020202020204" pitchFamily="34" charset="0"/>
              <a:buChar char="•"/>
            </a:pPr>
            <a:r>
              <a:rPr lang="en-US" dirty="0" smtClean="0"/>
              <a:t>The </a:t>
            </a:r>
            <a:r>
              <a:rPr lang="en-US" i="1" dirty="0"/>
              <a:t>Olmstead</a:t>
            </a:r>
            <a:r>
              <a:rPr lang="en-US" dirty="0"/>
              <a:t> decision, and subsequent Department of Justice guidance, recognized that a state may satisfy this obligation through development of a comprehensive, effective working plan for placing qualified persons with disabilities in less restrictive settings.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These </a:t>
            </a:r>
            <a:r>
              <a:rPr lang="en-US" dirty="0"/>
              <a:t>plans are known as Olmstead Plans. </a:t>
            </a:r>
          </a:p>
        </p:txBody>
      </p:sp>
    </p:spTree>
    <p:extLst>
      <p:ext uri="{BB962C8B-B14F-4D97-AF65-F5344CB8AC3E}">
        <p14:creationId xmlns:p14="http://schemas.microsoft.com/office/powerpoint/2010/main" val="423107185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chor="ctr"/>
          <a:lstStyle/>
          <a:p>
            <a:r>
              <a:rPr lang="en-US" dirty="0"/>
              <a:t>Overview of Olmstead/Planning</a:t>
            </a:r>
          </a:p>
        </p:txBody>
      </p:sp>
      <p:sp>
        <p:nvSpPr>
          <p:cNvPr id="9" name="Title 1"/>
          <p:cNvSpPr txBox="1">
            <a:spLocks/>
          </p:cNvSpPr>
          <p:nvPr/>
        </p:nvSpPr>
        <p:spPr bwMode="white">
          <a:xfrm>
            <a:off x="257175" y="1066800"/>
            <a:ext cx="8458200" cy="502382"/>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r>
              <a:rPr lang="en-US" i="1" kern="0" dirty="0">
                <a:solidFill>
                  <a:schemeClr val="tx1"/>
                </a:solidFill>
              </a:rPr>
              <a:t>Why is the Commonwealth Updating its Olmstead Plan?</a:t>
            </a:r>
          </a:p>
        </p:txBody>
      </p:sp>
      <p:sp>
        <p:nvSpPr>
          <p:cNvPr id="10" name="Rectangle 9"/>
          <p:cNvSpPr/>
          <p:nvPr/>
        </p:nvSpPr>
        <p:spPr>
          <a:xfrm>
            <a:off x="542925" y="1828800"/>
            <a:ext cx="8172450" cy="4339650"/>
          </a:xfrm>
          <a:prstGeom prst="rect">
            <a:avLst/>
          </a:prstGeom>
        </p:spPr>
        <p:txBody>
          <a:bodyPr wrap="square">
            <a:spAutoFit/>
          </a:bodyPr>
          <a:lstStyle/>
          <a:p>
            <a:pPr marL="285750" indent="-285750">
              <a:buFont typeface="Arial" panose="020B0604020202020204" pitchFamily="34" charset="0"/>
              <a:buChar char="•"/>
            </a:pPr>
            <a:r>
              <a:rPr lang="en-US" dirty="0"/>
              <a:t>The </a:t>
            </a:r>
            <a:r>
              <a:rPr lang="en-US" dirty="0" smtClean="0"/>
              <a:t>Commonwealth’s </a:t>
            </a:r>
            <a:r>
              <a:rPr lang="en-US" dirty="0"/>
              <a:t>current </a:t>
            </a:r>
            <a:r>
              <a:rPr lang="en-US" dirty="0">
                <a:solidFill>
                  <a:srgbClr val="0070C0"/>
                </a:solidFill>
                <a:latin typeface="Arial" panose="020B0604020202020204" pitchFamily="34" charset="0"/>
                <a:hlinkClick r:id="rId2"/>
              </a:rPr>
              <a:t>Olmstead Plan </a:t>
            </a:r>
            <a:r>
              <a:rPr lang="en-US" dirty="0"/>
              <a:t>was finalized in </a:t>
            </a:r>
            <a:r>
              <a:rPr lang="en-US" dirty="0" smtClean="0"/>
              <a:t>2008.</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The </a:t>
            </a:r>
            <a:r>
              <a:rPr lang="en-US" dirty="0"/>
              <a:t>Commonwealth will update the Olmstead plan, to include recommendations to improve and highlight the important integration work that has been done over the past 8 years, such </a:t>
            </a:r>
            <a:r>
              <a:rPr lang="en-US" dirty="0" smtClean="0"/>
              <a:t>as:</a:t>
            </a:r>
          </a:p>
          <a:p>
            <a:pPr marL="285750" indent="-285750">
              <a:buFont typeface="Arial" panose="020B0604020202020204" pitchFamily="34" charset="0"/>
              <a:buChar char="•"/>
            </a:pPr>
            <a:endParaRPr lang="en-US" dirty="0"/>
          </a:p>
          <a:p>
            <a:pPr marL="742950" lvl="1" indent="-285750">
              <a:buFont typeface="Wingdings" panose="05000000000000000000" pitchFamily="2" charset="2"/>
              <a:buChar char="ü"/>
            </a:pPr>
            <a:r>
              <a:rPr lang="en-US" sz="1600" dirty="0"/>
              <a:t>Reducing the number of state schools</a:t>
            </a:r>
          </a:p>
          <a:p>
            <a:pPr marL="742950" lvl="1" indent="-285750">
              <a:buFont typeface="Wingdings" panose="05000000000000000000" pitchFamily="2" charset="2"/>
              <a:buChar char="ü"/>
            </a:pPr>
            <a:r>
              <a:rPr lang="en-US" sz="1600" dirty="0"/>
              <a:t>Reducing the number of state hospital beds</a:t>
            </a:r>
          </a:p>
          <a:p>
            <a:pPr marL="742950" lvl="1" indent="-285750">
              <a:buFont typeface="Wingdings" panose="05000000000000000000" pitchFamily="2" charset="2"/>
              <a:buChar char="ü"/>
            </a:pPr>
            <a:r>
              <a:rPr lang="en-US" sz="1600" dirty="0"/>
              <a:t>Closing sheltered workshops</a:t>
            </a:r>
          </a:p>
          <a:p>
            <a:pPr marL="742950" lvl="1" indent="-285750">
              <a:buFont typeface="Wingdings" panose="05000000000000000000" pitchFamily="2" charset="2"/>
              <a:buChar char="ü"/>
            </a:pPr>
            <a:r>
              <a:rPr lang="en-US" sz="1600" dirty="0"/>
              <a:t>Expanding capacity for services and supports that allow individuals with disabilities to live, work and spend leisure time in settings that are integrated into the community</a:t>
            </a:r>
          </a:p>
          <a:p>
            <a:endParaRPr lang="en-US" dirty="0" smtClean="0"/>
          </a:p>
          <a:p>
            <a:pPr marL="285750" indent="-285750">
              <a:buFont typeface="Arial" panose="020B0604020202020204" pitchFamily="34" charset="0"/>
              <a:buChar char="•"/>
            </a:pPr>
            <a:r>
              <a:rPr lang="en-US" dirty="0" smtClean="0"/>
              <a:t>The </a:t>
            </a:r>
            <a:r>
              <a:rPr lang="en-US" dirty="0"/>
              <a:t>Commonwealth is committed to updating the plan to include timeframes and a multi year road map to identify and address the need for additional community-based housing.</a:t>
            </a:r>
          </a:p>
        </p:txBody>
      </p:sp>
    </p:spTree>
    <p:extLst>
      <p:ext uri="{BB962C8B-B14F-4D97-AF65-F5344CB8AC3E}">
        <p14:creationId xmlns:p14="http://schemas.microsoft.com/office/powerpoint/2010/main" val="203310572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chor="ctr"/>
          <a:lstStyle/>
          <a:p>
            <a:r>
              <a:rPr lang="en-US" dirty="0"/>
              <a:t>Overview of Olmstead/Planning</a:t>
            </a:r>
          </a:p>
        </p:txBody>
      </p:sp>
      <p:sp>
        <p:nvSpPr>
          <p:cNvPr id="9" name="Title 1"/>
          <p:cNvSpPr txBox="1">
            <a:spLocks/>
          </p:cNvSpPr>
          <p:nvPr/>
        </p:nvSpPr>
        <p:spPr bwMode="white">
          <a:xfrm>
            <a:off x="257175" y="1066800"/>
            <a:ext cx="8458200" cy="502382"/>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r>
              <a:rPr lang="en-US" i="1" kern="0" dirty="0" smtClean="0">
                <a:solidFill>
                  <a:schemeClr val="tx1"/>
                </a:solidFill>
              </a:rPr>
              <a:t>Who is leading this process?</a:t>
            </a:r>
            <a:endParaRPr lang="en-US" i="1" kern="0" dirty="0">
              <a:solidFill>
                <a:schemeClr val="tx1"/>
              </a:solidFill>
            </a:endParaRPr>
          </a:p>
        </p:txBody>
      </p:sp>
      <p:sp>
        <p:nvSpPr>
          <p:cNvPr id="10" name="Rectangle 9"/>
          <p:cNvSpPr/>
          <p:nvPr/>
        </p:nvSpPr>
        <p:spPr>
          <a:xfrm>
            <a:off x="542924" y="1676400"/>
            <a:ext cx="8372475" cy="4801314"/>
          </a:xfrm>
          <a:prstGeom prst="rect">
            <a:avLst/>
          </a:prstGeom>
        </p:spPr>
        <p:txBody>
          <a:bodyPr wrap="square">
            <a:spAutoFit/>
          </a:bodyPr>
          <a:lstStyle/>
          <a:p>
            <a:pPr marL="285750" indent="-285750">
              <a:buFont typeface="Arial" panose="020B0604020202020204" pitchFamily="34" charset="0"/>
              <a:buChar char="•"/>
            </a:pPr>
            <a:r>
              <a:rPr lang="en-US" dirty="0"/>
              <a:t>Olmstead Planning Committee with representatives from the EOHHS agencies, DHCD, and MassHousing </a:t>
            </a:r>
            <a:r>
              <a:rPr lang="en-US" dirty="0" smtClean="0"/>
              <a:t>will guide </a:t>
            </a:r>
            <a:r>
              <a:rPr lang="en-US" dirty="0"/>
              <a:t>the review and development of the new Olmstead </a:t>
            </a:r>
            <a:r>
              <a:rPr lang="en-US" dirty="0" smtClean="0"/>
              <a:t>Plan.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The </a:t>
            </a:r>
            <a:r>
              <a:rPr lang="en-US" dirty="0"/>
              <a:t>Olmstead Planning Committee is co-chaired by the Executive Director of the Interagency Council on Housing and Homelessness (ICHH) and the Chief Counsel of DHCD and contains representatives from various state agencies.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Olmstead </a:t>
            </a:r>
            <a:r>
              <a:rPr lang="en-US" dirty="0"/>
              <a:t>Planning Committee will work with the Undersecretary of Health, the Undersecretary of Human Services, the Undersecretary of DHCD, and the Executive Director of the ICHH, and others throughout the development, review, and release of the Commonwealth’s Olmstead </a:t>
            </a:r>
            <a:r>
              <a:rPr lang="en-US" dirty="0" smtClean="0"/>
              <a:t>Plan.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Since </a:t>
            </a:r>
            <a:r>
              <a:rPr lang="en-US" dirty="0"/>
              <a:t>Olmstead planning is a state obligation, the Olmstead Planning Committee will be the developers and final authors of the revised Commonwealth’s Olmstead Plan.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68559402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chor="ctr"/>
          <a:lstStyle/>
          <a:p>
            <a:r>
              <a:rPr lang="en-US" dirty="0"/>
              <a:t>Overview of Olmstead/Planning</a:t>
            </a:r>
          </a:p>
        </p:txBody>
      </p:sp>
      <p:sp>
        <p:nvSpPr>
          <p:cNvPr id="9" name="Title 1"/>
          <p:cNvSpPr txBox="1">
            <a:spLocks/>
          </p:cNvSpPr>
          <p:nvPr/>
        </p:nvSpPr>
        <p:spPr bwMode="white">
          <a:xfrm>
            <a:off x="257175" y="1066800"/>
            <a:ext cx="8458200" cy="502382"/>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r>
              <a:rPr lang="en-US" i="1" kern="0" dirty="0">
                <a:solidFill>
                  <a:schemeClr val="tx1"/>
                </a:solidFill>
              </a:rPr>
              <a:t>What are the Common Features of an Olmstead Plan?</a:t>
            </a:r>
          </a:p>
        </p:txBody>
      </p:sp>
      <p:sp>
        <p:nvSpPr>
          <p:cNvPr id="10" name="Rectangle 9"/>
          <p:cNvSpPr/>
          <p:nvPr/>
        </p:nvSpPr>
        <p:spPr>
          <a:xfrm>
            <a:off x="542925" y="1828800"/>
            <a:ext cx="8172450" cy="2862322"/>
          </a:xfrm>
          <a:prstGeom prst="rect">
            <a:avLst/>
          </a:prstGeom>
        </p:spPr>
        <p:txBody>
          <a:bodyPr wrap="square">
            <a:spAutoFit/>
          </a:bodyPr>
          <a:lstStyle/>
          <a:p>
            <a:pPr marL="285750" indent="-285750">
              <a:buFont typeface="Arial" panose="020B0604020202020204" pitchFamily="34" charset="0"/>
              <a:buChar char="•"/>
            </a:pPr>
            <a:r>
              <a:rPr lang="en-US" dirty="0"/>
              <a:t>Among other things, a typical Olmstead Plan </a:t>
            </a:r>
            <a:r>
              <a:rPr lang="en-US" dirty="0" smtClean="0"/>
              <a:t>will:</a:t>
            </a:r>
          </a:p>
          <a:p>
            <a:pPr marL="285750"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smtClean="0"/>
              <a:t>Describe </a:t>
            </a:r>
            <a:r>
              <a:rPr lang="en-US" dirty="0"/>
              <a:t>the state’s current system of providing community-based services and supports </a:t>
            </a:r>
            <a:r>
              <a:rPr lang="en-US" dirty="0" smtClean="0"/>
              <a:t>to people with disabilities;</a:t>
            </a:r>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r>
              <a:rPr lang="en-US" dirty="0" smtClean="0"/>
              <a:t>Assess </a:t>
            </a:r>
            <a:r>
              <a:rPr lang="en-US" dirty="0"/>
              <a:t>the strengths and weaknesses of that system; </a:t>
            </a:r>
            <a:r>
              <a:rPr lang="en-US" dirty="0" smtClean="0"/>
              <a:t>and</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smtClean="0"/>
              <a:t>Describe </a:t>
            </a:r>
            <a:r>
              <a:rPr lang="en-US" dirty="0"/>
              <a:t>the state’s plan and goals for expanding opportunities for providing community-based services and supports </a:t>
            </a:r>
            <a:r>
              <a:rPr lang="en-US" dirty="0" smtClean="0"/>
              <a:t>to people with disabilities.</a:t>
            </a:r>
            <a:endParaRPr lang="en-US" dirty="0"/>
          </a:p>
        </p:txBody>
      </p:sp>
    </p:spTree>
    <p:extLst>
      <p:ext uri="{BB962C8B-B14F-4D97-AF65-F5344CB8AC3E}">
        <p14:creationId xmlns:p14="http://schemas.microsoft.com/office/powerpoint/2010/main" val="132865893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5664200" cy="490538"/>
          </a:xfrm>
        </p:spPr>
        <p:txBody>
          <a:bodyPr/>
          <a:lstStyle/>
          <a:p>
            <a:r>
              <a:rPr lang="en-US" dirty="0"/>
              <a:t>Importance of Stakeholder Engagement in Planning</a:t>
            </a:r>
          </a:p>
        </p:txBody>
      </p:sp>
      <p:grpSp>
        <p:nvGrpSpPr>
          <p:cNvPr id="18" name="Group 17"/>
          <p:cNvGrpSpPr/>
          <p:nvPr/>
        </p:nvGrpSpPr>
        <p:grpSpPr>
          <a:xfrm>
            <a:off x="628689" y="1371600"/>
            <a:ext cx="3685337" cy="662400"/>
            <a:chOff x="38" y="76584"/>
            <a:chExt cx="3685337" cy="662400"/>
          </a:xfrm>
        </p:grpSpPr>
        <p:sp>
          <p:nvSpPr>
            <p:cNvPr id="28" name="Rectangle 27"/>
            <p:cNvSpPr/>
            <p:nvPr/>
          </p:nvSpPr>
          <p:spPr>
            <a:xfrm>
              <a:off x="38" y="76584"/>
              <a:ext cx="3685337" cy="662400"/>
            </a:xfrm>
            <a:prstGeom prst="rect">
              <a:avLst/>
            </a:prstGeom>
            <a:solidFill>
              <a:srgbClr val="5B9BD5">
                <a:hueOff val="0"/>
                <a:satOff val="0"/>
                <a:lumOff val="0"/>
                <a:alphaOff val="0"/>
              </a:srgbClr>
            </a:solidFill>
            <a:ln w="12700" cap="flat" cmpd="sng" algn="ctr">
              <a:solidFill>
                <a:srgbClr val="5B9BD5">
                  <a:hueOff val="0"/>
                  <a:satOff val="0"/>
                  <a:lumOff val="0"/>
                  <a:alphaOff val="0"/>
                </a:srgbClr>
              </a:solidFill>
              <a:prstDash val="solid"/>
              <a:miter lim="800000"/>
            </a:ln>
            <a:effectLst/>
          </p:spPr>
        </p:sp>
        <p:sp>
          <p:nvSpPr>
            <p:cNvPr id="29" name="Rectangle 28"/>
            <p:cNvSpPr/>
            <p:nvPr/>
          </p:nvSpPr>
          <p:spPr>
            <a:xfrm>
              <a:off x="38" y="76584"/>
              <a:ext cx="3685337" cy="662400"/>
            </a:xfrm>
            <a:prstGeom prst="rect">
              <a:avLst/>
            </a:prstGeom>
            <a:noFill/>
            <a:ln>
              <a:noFill/>
            </a:ln>
            <a:effectLst/>
          </p:spPr>
          <p:txBody>
            <a:bodyPr spcFirstLastPara="0" vert="horz" wrap="square" lIns="163576" tIns="93472" rIns="163576" bIns="93472" numCol="1" spcCol="1270" anchor="ctr" anchorCtr="0">
              <a:noAutofit/>
            </a:bodyPr>
            <a:lstStyle/>
            <a:p>
              <a:pPr marL="0" marR="0" lvl="0" indent="0" algn="ctr" defTabSz="1022350" eaLnBrk="1" fontAlgn="auto" latinLnBrk="0" hangingPunct="1">
                <a:lnSpc>
                  <a:spcPct val="90000"/>
                </a:lnSpc>
                <a:spcBef>
                  <a:spcPct val="0"/>
                </a:spcBef>
                <a:spcAft>
                  <a:spcPct val="35000"/>
                </a:spcAft>
                <a:buClrTx/>
                <a:buSzTx/>
                <a:buFontTx/>
                <a:buNone/>
                <a:tabLst/>
                <a:defRPr/>
              </a:pPr>
              <a:r>
                <a:rPr kumimoji="0" lang="en-US" sz="2300" b="0" i="0" u="none" strike="noStrike" kern="1200" cap="none" spc="0" normalizeH="0" baseline="0" noProof="0" dirty="0" smtClean="0">
                  <a:ln>
                    <a:noFill/>
                  </a:ln>
                  <a:solidFill>
                    <a:sysClr val="window" lastClr="FFFFFF"/>
                  </a:solidFill>
                  <a:effectLst/>
                  <a:uLnTx/>
                  <a:uFillTx/>
                  <a:latin typeface="Calibri" panose="020F0502020204030204"/>
                  <a:ea typeface="+mn-ea"/>
                  <a:cs typeface="+mn-cs"/>
                </a:rPr>
                <a:t>Input</a:t>
              </a:r>
              <a:endParaRPr kumimoji="0" lang="en-US" sz="2300" b="0" i="0" u="none" strike="noStrike" kern="1200" cap="none" spc="0" normalizeH="0" baseline="0" noProof="0" dirty="0">
                <a:ln>
                  <a:noFill/>
                </a:ln>
                <a:solidFill>
                  <a:sysClr val="window" lastClr="FFFFFF"/>
                </a:solidFill>
                <a:effectLst/>
                <a:uLnTx/>
                <a:uFillTx/>
                <a:latin typeface="Calibri" panose="020F0502020204030204"/>
                <a:ea typeface="+mn-ea"/>
                <a:cs typeface="+mn-cs"/>
              </a:endParaRPr>
            </a:p>
          </p:txBody>
        </p:sp>
      </p:grpSp>
      <p:grpSp>
        <p:nvGrpSpPr>
          <p:cNvPr id="19" name="Group 18"/>
          <p:cNvGrpSpPr/>
          <p:nvPr/>
        </p:nvGrpSpPr>
        <p:grpSpPr>
          <a:xfrm>
            <a:off x="628689" y="2034000"/>
            <a:ext cx="3685337" cy="3521867"/>
            <a:chOff x="38" y="738984"/>
            <a:chExt cx="3685337" cy="4048531"/>
          </a:xfrm>
        </p:grpSpPr>
        <p:sp>
          <p:nvSpPr>
            <p:cNvPr id="26" name="Rectangle 25"/>
            <p:cNvSpPr/>
            <p:nvPr/>
          </p:nvSpPr>
          <p:spPr>
            <a:xfrm>
              <a:off x="38" y="738984"/>
              <a:ext cx="3685337" cy="4048531"/>
            </a:xfrm>
            <a:prstGeom prst="rect">
              <a:avLst/>
            </a:prstGeom>
            <a:solidFill>
              <a:srgbClr val="5B9BD5">
                <a:alpha val="90000"/>
                <a:tint val="40000"/>
                <a:hueOff val="0"/>
                <a:satOff val="0"/>
                <a:lumOff val="0"/>
                <a:alphaOff val="0"/>
              </a:srgbClr>
            </a:solidFill>
            <a:ln w="12700" cap="flat" cmpd="sng" algn="ctr">
              <a:solidFill>
                <a:srgbClr val="5B9BD5">
                  <a:alpha val="90000"/>
                  <a:tint val="40000"/>
                  <a:hueOff val="0"/>
                  <a:satOff val="0"/>
                  <a:lumOff val="0"/>
                  <a:alphaOff val="0"/>
                </a:srgbClr>
              </a:solidFill>
              <a:prstDash val="solid"/>
              <a:miter lim="800000"/>
            </a:ln>
            <a:effectLst/>
          </p:spPr>
        </p:sp>
        <p:sp>
          <p:nvSpPr>
            <p:cNvPr id="27" name="Rectangle 26"/>
            <p:cNvSpPr/>
            <p:nvPr/>
          </p:nvSpPr>
          <p:spPr>
            <a:xfrm>
              <a:off x="38" y="738984"/>
              <a:ext cx="3685337" cy="4048531"/>
            </a:xfrm>
            <a:prstGeom prst="rect">
              <a:avLst/>
            </a:prstGeom>
            <a:noFill/>
            <a:ln>
              <a:noFill/>
            </a:ln>
            <a:effectLst/>
          </p:spPr>
          <p:txBody>
            <a:bodyPr spcFirstLastPara="0" vert="horz" wrap="square" lIns="122682" tIns="122682" rIns="163576" bIns="184023" numCol="1" spcCol="1270" anchor="t" anchorCtr="0">
              <a:noAutofit/>
            </a:bodyPr>
            <a:lstStyle/>
            <a:p>
              <a:pPr marL="228600" marR="0" lvl="1" indent="-228600" algn="l" defTabSz="1022350" eaLnBrk="1" fontAlgn="auto" latinLnBrk="0" hangingPunct="1">
                <a:lnSpc>
                  <a:spcPct val="90000"/>
                </a:lnSpc>
                <a:spcBef>
                  <a:spcPct val="0"/>
                </a:spcBef>
                <a:spcAft>
                  <a:spcPct val="15000"/>
                </a:spcAft>
                <a:buClrTx/>
                <a:buSzTx/>
                <a:buFontTx/>
                <a:buChar char="••"/>
                <a:tabLst/>
                <a:defRPr/>
              </a:pPr>
              <a:r>
                <a:rPr kumimoji="0" lang="en-US" sz="2000" b="0" i="0" u="none" strike="noStrike" kern="1200" cap="none" spc="0" normalizeH="0" baseline="0" noProof="0" dirty="0" smtClean="0">
                  <a:ln>
                    <a:noFill/>
                  </a:ln>
                  <a:solidFill>
                    <a:sysClr val="windowText" lastClr="000000">
                      <a:hueOff val="0"/>
                      <a:satOff val="0"/>
                      <a:lumOff val="0"/>
                      <a:alphaOff val="0"/>
                    </a:sysClr>
                  </a:solidFill>
                  <a:effectLst/>
                  <a:uLnTx/>
                  <a:uFillTx/>
                  <a:latin typeface="Calibri" panose="020F0502020204030204"/>
                  <a:ea typeface="+mn-ea"/>
                  <a:cs typeface="+mn-cs"/>
                </a:rPr>
                <a:t>Identifying what’s working</a:t>
              </a:r>
            </a:p>
            <a:p>
              <a:pPr marL="228600" marR="0" lvl="1" indent="-228600" algn="l" defTabSz="1022350" eaLnBrk="1" fontAlgn="auto" latinLnBrk="0" hangingPunct="1">
                <a:lnSpc>
                  <a:spcPct val="90000"/>
                </a:lnSpc>
                <a:spcBef>
                  <a:spcPct val="0"/>
                </a:spcBef>
                <a:spcAft>
                  <a:spcPct val="15000"/>
                </a:spcAft>
                <a:buClrTx/>
                <a:buSzTx/>
                <a:buFontTx/>
                <a:buChar char="••"/>
                <a:tabLst/>
                <a:defRPr/>
              </a:pPr>
              <a:endParaRPr kumimoji="0" lang="en-US" sz="2000" b="0"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endParaRPr>
            </a:p>
            <a:p>
              <a:pPr marL="228600" marR="0" lvl="1" indent="-228600" algn="l" defTabSz="1022350" eaLnBrk="1" fontAlgn="auto" latinLnBrk="0" hangingPunct="1">
                <a:lnSpc>
                  <a:spcPct val="90000"/>
                </a:lnSpc>
                <a:spcBef>
                  <a:spcPct val="0"/>
                </a:spcBef>
                <a:spcAft>
                  <a:spcPct val="15000"/>
                </a:spcAft>
                <a:buClrTx/>
                <a:buSzTx/>
                <a:buFontTx/>
                <a:buChar char="••"/>
                <a:tabLst/>
                <a:defRPr/>
              </a:pPr>
              <a:r>
                <a:rPr kumimoji="0" lang="en-US" sz="2000" b="0" i="0" u="none" strike="noStrike" kern="1200" cap="none" spc="0" normalizeH="0" baseline="0" noProof="0" dirty="0" smtClean="0">
                  <a:ln>
                    <a:noFill/>
                  </a:ln>
                  <a:solidFill>
                    <a:sysClr val="windowText" lastClr="000000">
                      <a:hueOff val="0"/>
                      <a:satOff val="0"/>
                      <a:lumOff val="0"/>
                      <a:alphaOff val="0"/>
                    </a:sysClr>
                  </a:solidFill>
                  <a:effectLst/>
                  <a:uLnTx/>
                  <a:uFillTx/>
                  <a:latin typeface="Calibri" panose="020F0502020204030204"/>
                  <a:ea typeface="+mn-ea"/>
                  <a:cs typeface="+mn-cs"/>
                </a:rPr>
                <a:t>Identify  Barriers, Perceived Barriers and  Needs</a:t>
              </a:r>
            </a:p>
            <a:p>
              <a:pPr marL="228600" marR="0" lvl="1" indent="-228600" algn="l" defTabSz="1022350" eaLnBrk="1" fontAlgn="auto" latinLnBrk="0" hangingPunct="1">
                <a:lnSpc>
                  <a:spcPct val="90000"/>
                </a:lnSpc>
                <a:spcBef>
                  <a:spcPct val="0"/>
                </a:spcBef>
                <a:spcAft>
                  <a:spcPct val="15000"/>
                </a:spcAft>
                <a:buClrTx/>
                <a:buSzTx/>
                <a:buFontTx/>
                <a:buChar char="••"/>
                <a:tabLst/>
                <a:defRPr/>
              </a:pPr>
              <a:endParaRPr kumimoji="0" lang="en-US" sz="2000" b="0"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endParaRPr>
            </a:p>
            <a:p>
              <a:pPr marL="228600" marR="0" lvl="1" indent="-228600" algn="l" defTabSz="1022350" eaLnBrk="1" fontAlgn="auto" latinLnBrk="0" hangingPunct="1">
                <a:lnSpc>
                  <a:spcPct val="90000"/>
                </a:lnSpc>
                <a:spcBef>
                  <a:spcPct val="0"/>
                </a:spcBef>
                <a:spcAft>
                  <a:spcPct val="15000"/>
                </a:spcAft>
                <a:buClrTx/>
                <a:buSzTx/>
                <a:buFontTx/>
                <a:buChar char="••"/>
                <a:tabLst/>
                <a:defRPr/>
              </a:pPr>
              <a:r>
                <a:rPr kumimoji="0" lang="en-US" sz="2000" b="0" i="0" u="none" strike="noStrike" kern="1200" cap="none" spc="0" normalizeH="0" baseline="0" noProof="0" dirty="0" smtClean="0">
                  <a:ln>
                    <a:noFill/>
                  </a:ln>
                  <a:solidFill>
                    <a:sysClr val="windowText" lastClr="000000">
                      <a:hueOff val="0"/>
                      <a:satOff val="0"/>
                      <a:lumOff val="0"/>
                      <a:alphaOff val="0"/>
                    </a:sysClr>
                  </a:solidFill>
                  <a:effectLst/>
                  <a:uLnTx/>
                  <a:uFillTx/>
                  <a:latin typeface="Calibri" panose="020F0502020204030204"/>
                  <a:ea typeface="+mn-ea"/>
                  <a:cs typeface="+mn-cs"/>
                </a:rPr>
                <a:t>Identify/Prioritize Solutions</a:t>
              </a:r>
              <a:endParaRPr kumimoji="0" lang="en-US" sz="2000" b="0"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endParaRPr>
            </a:p>
          </p:txBody>
        </p:sp>
      </p:grpSp>
      <p:grpSp>
        <p:nvGrpSpPr>
          <p:cNvPr id="20" name="Group 19"/>
          <p:cNvGrpSpPr/>
          <p:nvPr/>
        </p:nvGrpSpPr>
        <p:grpSpPr>
          <a:xfrm>
            <a:off x="4829974" y="1371600"/>
            <a:ext cx="3685337" cy="662400"/>
            <a:chOff x="4201323" y="76584"/>
            <a:chExt cx="3685337" cy="662400"/>
          </a:xfrm>
        </p:grpSpPr>
        <p:sp>
          <p:nvSpPr>
            <p:cNvPr id="24" name="Rectangle 23"/>
            <p:cNvSpPr/>
            <p:nvPr/>
          </p:nvSpPr>
          <p:spPr>
            <a:xfrm>
              <a:off x="4201323" y="76584"/>
              <a:ext cx="3685337" cy="662400"/>
            </a:xfrm>
            <a:prstGeom prst="rect">
              <a:avLst/>
            </a:prstGeom>
            <a:solidFill>
              <a:srgbClr val="5B9BD5">
                <a:hueOff val="0"/>
                <a:satOff val="0"/>
                <a:lumOff val="0"/>
                <a:alphaOff val="0"/>
              </a:srgbClr>
            </a:solidFill>
            <a:ln w="12700" cap="flat" cmpd="sng" algn="ctr">
              <a:solidFill>
                <a:srgbClr val="5B9BD5">
                  <a:hueOff val="0"/>
                  <a:satOff val="0"/>
                  <a:lumOff val="0"/>
                  <a:alphaOff val="0"/>
                </a:srgbClr>
              </a:solidFill>
              <a:prstDash val="solid"/>
              <a:miter lim="800000"/>
            </a:ln>
            <a:effectLst/>
          </p:spPr>
        </p:sp>
        <p:sp>
          <p:nvSpPr>
            <p:cNvPr id="25" name="Rectangle 24"/>
            <p:cNvSpPr/>
            <p:nvPr/>
          </p:nvSpPr>
          <p:spPr>
            <a:xfrm>
              <a:off x="4201323" y="76584"/>
              <a:ext cx="3685337" cy="662400"/>
            </a:xfrm>
            <a:prstGeom prst="rect">
              <a:avLst/>
            </a:prstGeom>
            <a:noFill/>
            <a:ln>
              <a:noFill/>
            </a:ln>
            <a:effectLst/>
          </p:spPr>
          <p:txBody>
            <a:bodyPr spcFirstLastPara="0" vert="horz" wrap="square" lIns="163576" tIns="93472" rIns="163576" bIns="93472" numCol="1" spcCol="1270" anchor="ctr" anchorCtr="0">
              <a:noAutofit/>
            </a:bodyPr>
            <a:lstStyle/>
            <a:p>
              <a:pPr marL="0" marR="0" lvl="0" indent="0" algn="ctr" defTabSz="1022350" eaLnBrk="1" fontAlgn="auto" latinLnBrk="0" hangingPunct="1">
                <a:lnSpc>
                  <a:spcPct val="90000"/>
                </a:lnSpc>
                <a:spcBef>
                  <a:spcPct val="0"/>
                </a:spcBef>
                <a:spcAft>
                  <a:spcPct val="35000"/>
                </a:spcAft>
                <a:buClrTx/>
                <a:buSzTx/>
                <a:buFontTx/>
                <a:buNone/>
                <a:tabLst/>
                <a:defRPr/>
              </a:pPr>
              <a:r>
                <a:rPr kumimoji="0" lang="en-US" sz="2300" b="0" i="0" u="none" strike="noStrike" kern="1200" cap="none" spc="0" normalizeH="0" baseline="0" noProof="0" dirty="0" smtClean="0">
                  <a:ln>
                    <a:noFill/>
                  </a:ln>
                  <a:solidFill>
                    <a:sysClr val="window" lastClr="FFFFFF"/>
                  </a:solidFill>
                  <a:effectLst/>
                  <a:uLnTx/>
                  <a:uFillTx/>
                  <a:latin typeface="Calibri" panose="020F0502020204030204"/>
                  <a:ea typeface="+mn-ea"/>
                  <a:cs typeface="+mn-cs"/>
                </a:rPr>
                <a:t>Transparency</a:t>
              </a:r>
              <a:endParaRPr kumimoji="0" lang="en-US" sz="2300" b="0" i="0" u="none" strike="noStrike" kern="1200" cap="none" spc="0" normalizeH="0" baseline="0" noProof="0" dirty="0">
                <a:ln>
                  <a:noFill/>
                </a:ln>
                <a:solidFill>
                  <a:sysClr val="window" lastClr="FFFFFF"/>
                </a:solidFill>
                <a:effectLst/>
                <a:uLnTx/>
                <a:uFillTx/>
                <a:latin typeface="Calibri" panose="020F0502020204030204"/>
                <a:ea typeface="+mn-ea"/>
                <a:cs typeface="+mn-cs"/>
              </a:endParaRPr>
            </a:p>
          </p:txBody>
        </p:sp>
      </p:grpSp>
      <p:grpSp>
        <p:nvGrpSpPr>
          <p:cNvPr id="21" name="Group 20"/>
          <p:cNvGrpSpPr/>
          <p:nvPr/>
        </p:nvGrpSpPr>
        <p:grpSpPr>
          <a:xfrm>
            <a:off x="4829974" y="2034001"/>
            <a:ext cx="3685337" cy="3521866"/>
            <a:chOff x="4201323" y="738984"/>
            <a:chExt cx="3685337" cy="4048531"/>
          </a:xfrm>
        </p:grpSpPr>
        <p:sp>
          <p:nvSpPr>
            <p:cNvPr id="22" name="Rectangle 21"/>
            <p:cNvSpPr/>
            <p:nvPr/>
          </p:nvSpPr>
          <p:spPr>
            <a:xfrm>
              <a:off x="4201323" y="738984"/>
              <a:ext cx="3685337" cy="4048531"/>
            </a:xfrm>
            <a:prstGeom prst="rect">
              <a:avLst/>
            </a:prstGeom>
            <a:solidFill>
              <a:srgbClr val="5B9BD5">
                <a:alpha val="90000"/>
                <a:tint val="40000"/>
                <a:hueOff val="0"/>
                <a:satOff val="0"/>
                <a:lumOff val="0"/>
                <a:alphaOff val="0"/>
              </a:srgbClr>
            </a:solidFill>
            <a:ln w="12700" cap="flat" cmpd="sng" algn="ctr">
              <a:solidFill>
                <a:srgbClr val="5B9BD5">
                  <a:alpha val="90000"/>
                  <a:tint val="40000"/>
                  <a:hueOff val="0"/>
                  <a:satOff val="0"/>
                  <a:lumOff val="0"/>
                  <a:alphaOff val="0"/>
                </a:srgbClr>
              </a:solidFill>
              <a:prstDash val="solid"/>
              <a:miter lim="800000"/>
            </a:ln>
            <a:effectLst/>
          </p:spPr>
        </p:sp>
        <p:sp>
          <p:nvSpPr>
            <p:cNvPr id="23" name="Rectangle 22"/>
            <p:cNvSpPr/>
            <p:nvPr/>
          </p:nvSpPr>
          <p:spPr>
            <a:xfrm>
              <a:off x="4201323" y="738984"/>
              <a:ext cx="3685337" cy="4048531"/>
            </a:xfrm>
            <a:prstGeom prst="rect">
              <a:avLst/>
            </a:prstGeom>
            <a:noFill/>
            <a:ln>
              <a:noFill/>
            </a:ln>
            <a:effectLst/>
          </p:spPr>
          <p:txBody>
            <a:bodyPr spcFirstLastPara="0" vert="horz" wrap="square" lIns="122682" tIns="122682" rIns="163576" bIns="184023" numCol="1" spcCol="1270" anchor="t" anchorCtr="0">
              <a:noAutofit/>
            </a:bodyPr>
            <a:lstStyle/>
            <a:p>
              <a:pPr marL="228600" marR="0" lvl="1" indent="-228600" algn="l" defTabSz="1022350" eaLnBrk="1" fontAlgn="auto" latinLnBrk="0" hangingPunct="1">
                <a:lnSpc>
                  <a:spcPct val="90000"/>
                </a:lnSpc>
                <a:spcBef>
                  <a:spcPct val="0"/>
                </a:spcBef>
                <a:spcAft>
                  <a:spcPct val="15000"/>
                </a:spcAft>
                <a:buClrTx/>
                <a:buSzTx/>
                <a:buFontTx/>
                <a:buChar char="••"/>
                <a:tabLst/>
                <a:defRPr/>
              </a:pPr>
              <a:r>
                <a:rPr kumimoji="0" lang="en-US" sz="200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Ensure draft plans include input from Stakeholders and are available for public review and comment</a:t>
              </a:r>
            </a:p>
            <a:p>
              <a:pPr marL="228600" marR="0" lvl="1" indent="-228600" algn="l" defTabSz="1022350" eaLnBrk="1" fontAlgn="auto" latinLnBrk="0" hangingPunct="1">
                <a:lnSpc>
                  <a:spcPct val="90000"/>
                </a:lnSpc>
                <a:spcBef>
                  <a:spcPct val="0"/>
                </a:spcBef>
                <a:spcAft>
                  <a:spcPct val="15000"/>
                </a:spcAft>
                <a:buClrTx/>
                <a:buSzTx/>
                <a:buFontTx/>
                <a:buChar char="••"/>
                <a:tabLst/>
                <a:defRPr/>
              </a:pPr>
              <a:endParaRPr kumimoji="0" lang="en-US" sz="200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a:p>
              <a:pPr marL="228600" marR="0" lvl="1" indent="-228600" algn="l" defTabSz="1022350" eaLnBrk="1" fontAlgn="auto" latinLnBrk="0" hangingPunct="1">
                <a:lnSpc>
                  <a:spcPct val="90000"/>
                </a:lnSpc>
                <a:spcBef>
                  <a:spcPct val="0"/>
                </a:spcBef>
                <a:spcAft>
                  <a:spcPct val="15000"/>
                </a:spcAft>
                <a:buClrTx/>
                <a:buSzTx/>
                <a:buFontTx/>
                <a:buChar char="••"/>
                <a:tabLst/>
                <a:defRPr/>
              </a:pPr>
              <a:r>
                <a:rPr kumimoji="0" lang="en-US" sz="2000" i="0" u="none" strike="noStrike" kern="1200" cap="none" spc="0" normalizeH="0" baseline="0" noProof="0" dirty="0" smtClean="0">
                  <a:ln>
                    <a:noFill/>
                  </a:ln>
                  <a:solidFill>
                    <a:sysClr val="windowText" lastClr="000000"/>
                  </a:solidFill>
                  <a:effectLst/>
                  <a:uLnTx/>
                  <a:uFillTx/>
                  <a:latin typeface="Calibri" panose="020F0502020204030204"/>
                  <a:ea typeface="+mn-ea"/>
                  <a:cs typeface="+mn-cs"/>
                </a:rPr>
                <a:t>Active and Collective </a:t>
              </a:r>
              <a:r>
                <a:rPr kumimoji="0" lang="en-US" sz="2000" i="0" u="none" strike="noStrike" kern="1200" cap="none" spc="0" normalizeH="0" baseline="0" noProof="0" dirty="0" smtClean="0">
                  <a:ln>
                    <a:noFill/>
                  </a:ln>
                  <a:solidFill>
                    <a:sysClr val="windowText" lastClr="000000">
                      <a:hueOff val="0"/>
                      <a:satOff val="0"/>
                      <a:lumOff val="0"/>
                      <a:alphaOff val="0"/>
                    </a:sysClr>
                  </a:solidFill>
                  <a:effectLst/>
                  <a:uLnTx/>
                  <a:uFillTx/>
                  <a:latin typeface="Calibri" panose="020F0502020204030204"/>
                  <a:ea typeface="+mn-ea"/>
                  <a:cs typeface="+mn-cs"/>
                </a:rPr>
                <a:t>Engagement to Develop the Plan</a:t>
              </a:r>
            </a:p>
            <a:p>
              <a:pPr marL="228600" marR="0" lvl="1" indent="-228600" algn="l" defTabSz="1022350" eaLnBrk="1" fontAlgn="auto" latinLnBrk="0" hangingPunct="1">
                <a:lnSpc>
                  <a:spcPct val="90000"/>
                </a:lnSpc>
                <a:spcBef>
                  <a:spcPct val="0"/>
                </a:spcBef>
                <a:spcAft>
                  <a:spcPct val="15000"/>
                </a:spcAft>
                <a:buClrTx/>
                <a:buSzTx/>
                <a:buFontTx/>
                <a:buChar char="••"/>
                <a:tabLst/>
                <a:defRPr/>
              </a:pPr>
              <a:endParaRPr kumimoji="0" lang="en-US" sz="2000"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endParaRPr>
            </a:p>
            <a:p>
              <a:pPr marL="228600" marR="0" lvl="1" indent="-228600" algn="l" defTabSz="1022350" eaLnBrk="1" fontAlgn="auto" latinLnBrk="0" hangingPunct="1">
                <a:lnSpc>
                  <a:spcPct val="90000"/>
                </a:lnSpc>
                <a:spcBef>
                  <a:spcPct val="0"/>
                </a:spcBef>
                <a:spcAft>
                  <a:spcPct val="15000"/>
                </a:spcAft>
                <a:buClrTx/>
                <a:buSzTx/>
                <a:buFontTx/>
                <a:buChar char="••"/>
                <a:tabLst/>
                <a:defRPr/>
              </a:pPr>
              <a:r>
                <a:rPr kumimoji="0" lang="en-US" sz="2000" i="0" u="none" strike="noStrike" kern="1200" cap="none" spc="0" normalizeH="0" baseline="0" noProof="0" dirty="0" smtClean="0">
                  <a:ln>
                    <a:noFill/>
                  </a:ln>
                  <a:solidFill>
                    <a:sysClr val="windowText" lastClr="000000">
                      <a:hueOff val="0"/>
                      <a:satOff val="0"/>
                      <a:lumOff val="0"/>
                      <a:alphaOff val="0"/>
                    </a:sysClr>
                  </a:solidFill>
                  <a:effectLst/>
                  <a:uLnTx/>
                  <a:uFillTx/>
                  <a:latin typeface="Calibri" panose="020F0502020204030204"/>
                  <a:ea typeface="+mn-ea"/>
                  <a:cs typeface="+mn-cs"/>
                </a:rPr>
                <a:t> Build support for the goals of the plan</a:t>
              </a:r>
              <a:endParaRPr kumimoji="0" lang="en-US" sz="2000"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endParaRPr>
            </a:p>
            <a:p>
              <a:pPr marL="228600" marR="0" lvl="1" indent="-228600" algn="l" defTabSz="1022350" eaLnBrk="1" fontAlgn="auto" latinLnBrk="0" hangingPunct="1">
                <a:lnSpc>
                  <a:spcPct val="90000"/>
                </a:lnSpc>
                <a:spcBef>
                  <a:spcPct val="0"/>
                </a:spcBef>
                <a:spcAft>
                  <a:spcPct val="15000"/>
                </a:spcAft>
                <a:buClrTx/>
                <a:buSzTx/>
                <a:buFontTx/>
                <a:buChar char="••"/>
                <a:tabLst/>
                <a:defRPr/>
              </a:pPr>
              <a:endParaRPr kumimoji="0" lang="en-US" sz="2300" b="1" i="0" u="none" strike="noStrike" kern="1200" cap="none" spc="0" normalizeH="0" baseline="0" noProof="0" dirty="0">
                <a:ln>
                  <a:noFill/>
                </a:ln>
                <a:solidFill>
                  <a:sysClr val="windowText" lastClr="000000">
                    <a:hueOff val="0"/>
                    <a:satOff val="0"/>
                    <a:lumOff val="0"/>
                    <a:alphaOff val="0"/>
                  </a:sysClr>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04524080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5664200" cy="490538"/>
          </a:xfrm>
        </p:spPr>
        <p:txBody>
          <a:bodyPr/>
          <a:lstStyle/>
          <a:p>
            <a:r>
              <a:rPr lang="en-US" dirty="0"/>
              <a:t>Opportunities for Stakeholder Input </a:t>
            </a:r>
          </a:p>
        </p:txBody>
      </p:sp>
      <p:sp>
        <p:nvSpPr>
          <p:cNvPr id="3" name="Rectangle 2"/>
          <p:cNvSpPr/>
          <p:nvPr/>
        </p:nvSpPr>
        <p:spPr>
          <a:xfrm>
            <a:off x="619125" y="1752600"/>
            <a:ext cx="4572000" cy="3139321"/>
          </a:xfrm>
          <a:prstGeom prst="rect">
            <a:avLst/>
          </a:prstGeom>
        </p:spPr>
        <p:txBody>
          <a:bodyPr>
            <a:spAutoFit/>
          </a:bodyPr>
          <a:lstStyle/>
          <a:p>
            <a:pPr marL="342900" indent="-342900">
              <a:buFont typeface="Arial" panose="020B0604020202020204" pitchFamily="34" charset="0"/>
              <a:buChar char="•"/>
            </a:pPr>
            <a:r>
              <a:rPr lang="en-US" sz="2200" dirty="0"/>
              <a:t>Olmstead Advisory </a:t>
            </a:r>
            <a:r>
              <a:rPr lang="en-US" sz="2200" dirty="0" smtClean="0"/>
              <a:t>Council</a:t>
            </a:r>
          </a:p>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a:t>Existing Statewide and </a:t>
            </a:r>
            <a:r>
              <a:rPr lang="en-US" sz="2200" dirty="0" smtClean="0"/>
              <a:t>Regional</a:t>
            </a:r>
          </a:p>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smtClean="0"/>
              <a:t>Stakeholder Meetings</a:t>
            </a:r>
          </a:p>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a:t>Listening </a:t>
            </a:r>
            <a:r>
              <a:rPr lang="en-US" sz="2200" dirty="0" smtClean="0"/>
              <a:t>Sessions</a:t>
            </a:r>
          </a:p>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a:t>On-line Input and Feedback</a:t>
            </a:r>
          </a:p>
        </p:txBody>
      </p:sp>
    </p:spTree>
    <p:extLst>
      <p:ext uri="{BB962C8B-B14F-4D97-AF65-F5344CB8AC3E}">
        <p14:creationId xmlns:p14="http://schemas.microsoft.com/office/powerpoint/2010/main" val="197394280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5664200" cy="490538"/>
          </a:xfrm>
        </p:spPr>
        <p:txBody>
          <a:bodyPr/>
          <a:lstStyle/>
          <a:p>
            <a:r>
              <a:rPr lang="en-US" dirty="0"/>
              <a:t>Olmstead Advisory Council</a:t>
            </a:r>
          </a:p>
        </p:txBody>
      </p:sp>
      <p:sp>
        <p:nvSpPr>
          <p:cNvPr id="3" name="Rectangle 2"/>
          <p:cNvSpPr/>
          <p:nvPr/>
        </p:nvSpPr>
        <p:spPr>
          <a:xfrm>
            <a:off x="409575" y="1359245"/>
            <a:ext cx="8382000" cy="4308872"/>
          </a:xfrm>
          <a:prstGeom prst="rect">
            <a:avLst/>
          </a:prstGeom>
        </p:spPr>
        <p:txBody>
          <a:bodyPr wrap="square">
            <a:spAutoFit/>
          </a:bodyPr>
          <a:lstStyle/>
          <a:p>
            <a:pPr marL="285750" indent="-285750">
              <a:buFont typeface="Arial" panose="020B0604020202020204" pitchFamily="34" charset="0"/>
              <a:buChar char="•"/>
            </a:pPr>
            <a:r>
              <a:rPr lang="en-US" dirty="0"/>
              <a:t>The Commonwealth, through the Olmstead Planning Committee, will establish an Advisory </a:t>
            </a:r>
            <a:r>
              <a:rPr lang="en-US"/>
              <a:t>Council </a:t>
            </a:r>
            <a:r>
              <a:rPr lang="en-US" smtClean="0"/>
              <a:t>with </a:t>
            </a:r>
            <a:r>
              <a:rPr lang="en-US" dirty="0"/>
              <a:t>subject matter expertise to assist in developing the Commonwealth’s Olmstead Plan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roles and responsibilities of the Olmstead Advisory Council may include</a:t>
            </a:r>
            <a:r>
              <a:rPr lang="en-US" dirty="0" smtClean="0"/>
              <a:t>:</a:t>
            </a:r>
          </a:p>
          <a:p>
            <a:pPr marL="285750" indent="-285750">
              <a:buFont typeface="Arial" panose="020B0604020202020204" pitchFamily="34" charset="0"/>
              <a:buChar char="•"/>
            </a:pPr>
            <a:endParaRPr lang="en-US" dirty="0"/>
          </a:p>
          <a:p>
            <a:pPr marL="742950" lvl="1" indent="-285750">
              <a:buFont typeface="Arial" panose="020B0604020202020204" pitchFamily="34" charset="0"/>
              <a:buChar char="•"/>
            </a:pPr>
            <a:r>
              <a:rPr lang="en-US" sz="1600" dirty="0"/>
              <a:t>Providing relevant factual background, data, and opinions (including representing other interested stakeholders) relating to the development of an updated Olmstead </a:t>
            </a:r>
            <a:r>
              <a:rPr lang="en-US" sz="1600" dirty="0" smtClean="0"/>
              <a:t>Plan</a:t>
            </a:r>
          </a:p>
          <a:p>
            <a:pPr marL="742950" lvl="1" indent="-285750">
              <a:buFont typeface="Arial" panose="020B0604020202020204" pitchFamily="34" charset="0"/>
              <a:buChar char="•"/>
            </a:pPr>
            <a:endParaRPr lang="en-US" sz="1600" dirty="0"/>
          </a:p>
          <a:p>
            <a:pPr marL="742950" lvl="1" indent="-285750">
              <a:buFont typeface="Arial" panose="020B0604020202020204" pitchFamily="34" charset="0"/>
              <a:buChar char="•"/>
            </a:pPr>
            <a:r>
              <a:rPr lang="en-US" sz="1600" dirty="0"/>
              <a:t>Reviewing and suggesting edits to the content of draft Olmstead </a:t>
            </a:r>
            <a:r>
              <a:rPr lang="en-US" sz="1600" dirty="0" smtClean="0"/>
              <a:t>plans</a:t>
            </a:r>
          </a:p>
          <a:p>
            <a:pPr marL="742950" lvl="1" indent="-285750">
              <a:buFont typeface="Arial" panose="020B0604020202020204" pitchFamily="34" charset="0"/>
              <a:buChar char="•"/>
            </a:pPr>
            <a:endParaRPr lang="en-US" sz="1600" dirty="0"/>
          </a:p>
          <a:p>
            <a:pPr marL="742950" lvl="1" indent="-285750">
              <a:buFont typeface="Arial" panose="020B0604020202020204" pitchFamily="34" charset="0"/>
              <a:buChar char="•"/>
            </a:pPr>
            <a:r>
              <a:rPr lang="en-US" sz="1600" dirty="0"/>
              <a:t>Identifying gaps and challenges in draft plans, and providing </a:t>
            </a:r>
            <a:r>
              <a:rPr lang="en-US" sz="1600" dirty="0" smtClean="0"/>
              <a:t>recommendations </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Membership determined via RFR Process to balance experience, expertise, geography, roles within the system, disabilities, and age groups represented.</a:t>
            </a:r>
            <a:endParaRPr lang="en-US" sz="2200" dirty="0"/>
          </a:p>
        </p:txBody>
      </p:sp>
    </p:spTree>
    <p:extLst>
      <p:ext uri="{BB962C8B-B14F-4D97-AF65-F5344CB8AC3E}">
        <p14:creationId xmlns:p14="http://schemas.microsoft.com/office/powerpoint/2010/main" val="173901680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5664200" cy="490538"/>
          </a:xfrm>
        </p:spPr>
        <p:txBody>
          <a:bodyPr/>
          <a:lstStyle/>
          <a:p>
            <a:r>
              <a:rPr lang="en-US" dirty="0"/>
              <a:t>Existing Statewide/Regional Stakeholder Meetings</a:t>
            </a:r>
          </a:p>
        </p:txBody>
      </p:sp>
      <p:sp>
        <p:nvSpPr>
          <p:cNvPr id="3" name="Rectangle 2"/>
          <p:cNvSpPr/>
          <p:nvPr/>
        </p:nvSpPr>
        <p:spPr>
          <a:xfrm>
            <a:off x="457200" y="1447800"/>
            <a:ext cx="8077200" cy="3970318"/>
          </a:xfrm>
          <a:prstGeom prst="rect">
            <a:avLst/>
          </a:prstGeom>
        </p:spPr>
        <p:txBody>
          <a:bodyPr wrap="square">
            <a:spAutoFit/>
          </a:bodyPr>
          <a:lstStyle/>
          <a:p>
            <a:pPr marL="285750" indent="-285750">
              <a:buFont typeface="Arial" panose="020B0604020202020204" pitchFamily="34" charset="0"/>
              <a:buChar char="•"/>
            </a:pPr>
            <a:r>
              <a:rPr lang="en-US" dirty="0"/>
              <a:t>Throughout this process, staff from state agencies will join with stakeholder groups to provide opportunities for input to the plan, and subsequently to review,  respond, and react to, the draft Olmstead  plan before completion</a:t>
            </a:r>
            <a:r>
              <a:rPr lang="en-US" dirty="0" smtClean="0"/>
              <a: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Initial meetings designed to identify</a:t>
            </a:r>
            <a:r>
              <a:rPr lang="en-US" dirty="0" smtClean="0"/>
              <a:t>:</a:t>
            </a:r>
          </a:p>
          <a:p>
            <a:pPr marL="285750" indent="-285750">
              <a:buFont typeface="Arial" panose="020B0604020202020204" pitchFamily="34" charset="0"/>
              <a:buChar char="•"/>
            </a:pPr>
            <a:endParaRPr lang="en-US" dirty="0"/>
          </a:p>
          <a:p>
            <a:pPr marL="742950" lvl="1" indent="-285750">
              <a:buFont typeface="Wingdings" panose="05000000000000000000" pitchFamily="2" charset="2"/>
              <a:buChar char="ü"/>
            </a:pPr>
            <a:r>
              <a:rPr lang="en-US" dirty="0"/>
              <a:t>Strengths of the existing system that promote community </a:t>
            </a:r>
            <a:r>
              <a:rPr lang="en-US" dirty="0" smtClean="0"/>
              <a:t>integration</a:t>
            </a:r>
          </a:p>
          <a:p>
            <a:pPr marL="742950" lvl="1" indent="-285750">
              <a:buFont typeface="Wingdings" panose="05000000000000000000" pitchFamily="2" charset="2"/>
              <a:buChar char="ü"/>
            </a:pPr>
            <a:endParaRPr lang="en-US" dirty="0"/>
          </a:p>
          <a:p>
            <a:pPr marL="742950" lvl="1" indent="-285750">
              <a:buFont typeface="Wingdings" panose="05000000000000000000" pitchFamily="2" charset="2"/>
              <a:buChar char="ü"/>
            </a:pPr>
            <a:r>
              <a:rPr lang="en-US" dirty="0"/>
              <a:t>Barriers to accessing housing, services, and </a:t>
            </a:r>
            <a:r>
              <a:rPr lang="en-US" dirty="0" smtClean="0"/>
              <a:t>supports</a:t>
            </a:r>
          </a:p>
          <a:p>
            <a:pPr marL="742950" lvl="1" indent="-285750">
              <a:buFont typeface="Wingdings" panose="05000000000000000000" pitchFamily="2" charset="2"/>
              <a:buChar char="ü"/>
            </a:pPr>
            <a:endParaRPr lang="en-US" dirty="0"/>
          </a:p>
          <a:p>
            <a:pPr marL="742950" lvl="1" indent="-285750">
              <a:buFont typeface="Wingdings" panose="05000000000000000000" pitchFamily="2" charset="2"/>
              <a:buChar char="ü"/>
            </a:pPr>
            <a:r>
              <a:rPr lang="en-US" dirty="0"/>
              <a:t>Recommended improvements to systems of housing, services, and </a:t>
            </a:r>
            <a:r>
              <a:rPr lang="en-US" dirty="0" smtClean="0"/>
              <a:t>supports </a:t>
            </a:r>
            <a:r>
              <a:rPr lang="en-US" dirty="0"/>
              <a:t>and means to promote opportunities for community </a:t>
            </a:r>
            <a:r>
              <a:rPr lang="en-US" dirty="0" smtClean="0"/>
              <a:t>inclusion</a:t>
            </a:r>
          </a:p>
          <a:p>
            <a:pPr marL="742950" lvl="1" indent="-285750">
              <a:buFont typeface="Wingdings" panose="05000000000000000000" pitchFamily="2" charset="2"/>
              <a:buChar char="ü"/>
            </a:pPr>
            <a:endParaRPr lang="en-US" dirty="0"/>
          </a:p>
          <a:p>
            <a:pPr marL="285750" indent="-285750">
              <a:buFont typeface="Arial" panose="020B0604020202020204" pitchFamily="34" charset="0"/>
              <a:buChar char="•"/>
            </a:pPr>
            <a:r>
              <a:rPr lang="en-US" dirty="0"/>
              <a:t>Follow-up sessions to provide feedback on draft Plan</a:t>
            </a:r>
          </a:p>
        </p:txBody>
      </p:sp>
    </p:spTree>
    <p:extLst>
      <p:ext uri="{BB962C8B-B14F-4D97-AF65-F5344CB8AC3E}">
        <p14:creationId xmlns:p14="http://schemas.microsoft.com/office/powerpoint/2010/main" val="1739016804"/>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98894</TotalTime>
  <Words>1032</Words>
  <Application>Microsoft Office PowerPoint</Application>
  <PresentationFormat>On-screen Show (4:3)</PresentationFormat>
  <Paragraphs>151</Paragraphs>
  <Slides>16</Slides>
  <Notes>1</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16</vt:i4>
      </vt:variant>
    </vt:vector>
  </HeadingPairs>
  <TitlesOfParts>
    <vt:vector size="27" baseType="lpstr">
      <vt:lpstr>Arial</vt:lpstr>
      <vt:lpstr>Book Antiqua</vt:lpstr>
      <vt:lpstr>Calibri</vt:lpstr>
      <vt:lpstr>Symbol</vt:lpstr>
      <vt:lpstr>Wingdings</vt: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PowerPoint Presentation</vt:lpstr>
      <vt:lpstr>Overview of Olmstead/Planning</vt:lpstr>
      <vt:lpstr>Overview of Olmstead/Planning</vt:lpstr>
      <vt:lpstr>Overview of Olmstead/Planning</vt:lpstr>
      <vt:lpstr>Overview of Olmstead/Planning</vt:lpstr>
      <vt:lpstr>Importance of Stakeholder Engagement in Planning</vt:lpstr>
      <vt:lpstr>Opportunities for Stakeholder Input </vt:lpstr>
      <vt:lpstr>Olmstead Advisory Council</vt:lpstr>
      <vt:lpstr>Existing Statewide/Regional Stakeholder Meetings</vt:lpstr>
      <vt:lpstr>Listening Sessions</vt:lpstr>
      <vt:lpstr>On-Line Presence</vt:lpstr>
      <vt:lpstr>On-Line Input and Feedback</vt:lpstr>
      <vt:lpstr>Sequencing Stakeholder Input</vt:lpstr>
      <vt:lpstr>Proposed Activities </vt:lpstr>
      <vt:lpstr>Stakeholder Questions</vt:lpstr>
      <vt:lpstr>Stakeholder Questions, continued</vt:lpstr>
    </vt:vector>
  </TitlesOfParts>
  <LinksUpToDate>false</LinksUpToDate>
  <SharedDoc>false</SharedDoc>
  <HyperlinksChanged>false</HyperlinksChanged>
  <AppVersion>16.0000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2014-04-27T20:43:35Z</dcterms:created>
  <dc:creator>Advani, Ramesh (ANF)</dc:creator>
  <lastModifiedBy>Lisa Sloane</lastModifiedBy>
  <lastPrinted>2017-05-24T19:47:03Z</lastPrinted>
  <dcterms:modified xsi:type="dcterms:W3CDTF">2017-06-07T03:07:16Z</dcterms:modified>
  <revision>931</revision>
  <dc:title>PowerPoint Presentation</dc:title>
</coreProperties>
</file>