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6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  <p:sldMasterId id="2147483674" r:id="rId3"/>
    <p:sldMasterId id="2147483682" r:id="rId4"/>
    <p:sldMasterId id="2147483690" r:id="rId5"/>
    <p:sldMasterId id="2147483698" r:id="rId6"/>
  </p:sldMasterIdLst>
  <p:notesMasterIdLst>
    <p:notesMasterId r:id="rId25"/>
  </p:notesMasterIdLst>
  <p:handoutMasterIdLst>
    <p:handoutMasterId r:id="rId26"/>
  </p:handoutMasterIdLst>
  <p:sldIdLst>
    <p:sldId id="640" r:id="rId7"/>
    <p:sldId id="610" r:id="rId8"/>
    <p:sldId id="611" r:id="rId9"/>
    <p:sldId id="641" r:id="rId10"/>
    <p:sldId id="642" r:id="rId11"/>
    <p:sldId id="643" r:id="rId12"/>
    <p:sldId id="637" r:id="rId13"/>
    <p:sldId id="638" r:id="rId14"/>
    <p:sldId id="639" r:id="rId15"/>
    <p:sldId id="612" r:id="rId16"/>
    <p:sldId id="619" r:id="rId17"/>
    <p:sldId id="620" r:id="rId18"/>
    <p:sldId id="621" r:id="rId19"/>
    <p:sldId id="622" r:id="rId20"/>
    <p:sldId id="644" r:id="rId21"/>
    <p:sldId id="645" r:id="rId22"/>
    <p:sldId id="646" r:id="rId23"/>
    <p:sldId id="632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C25FADE-F882-49BD-BE07-3FE0E945441D}">
          <p14:sldIdLst>
            <p14:sldId id="640"/>
            <p14:sldId id="610"/>
            <p14:sldId id="611"/>
            <p14:sldId id="641"/>
            <p14:sldId id="642"/>
            <p14:sldId id="643"/>
            <p14:sldId id="637"/>
            <p14:sldId id="638"/>
            <p14:sldId id="639"/>
            <p14:sldId id="612"/>
            <p14:sldId id="619"/>
            <p14:sldId id="620"/>
            <p14:sldId id="621"/>
            <p14:sldId id="622"/>
            <p14:sldId id="644"/>
            <p14:sldId id="645"/>
            <p14:sldId id="646"/>
            <p14:sldId id="63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ne, Mark (ANF)" initials="FM" lastIdx="8" clrIdx="0"/>
  <p:cmAuthor id="1" name="Sanchez, Natalie (ANF)" initials="SN(" lastIdx="0" clrIdx="1"/>
  <p:cmAuthor id="2" name="O'Malley, Helen (ANF)" initials="OH" lastIdx="1" clrIdx="2"/>
  <p:cmAuthor id="3" name="James, Jennifer (EOLWD)" initials="JJP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66"/>
    <a:srgbClr val="007635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6" autoAdjust="0"/>
    <p:restoredTop sz="77087" autoAdjust="0"/>
  </p:normalViewPr>
  <p:slideViewPr>
    <p:cSldViewPr>
      <p:cViewPr varScale="1">
        <p:scale>
          <a:sx n="84" d="100"/>
          <a:sy n="84" d="100"/>
        </p:scale>
        <p:origin x="859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9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5622"/>
    </p:cViewPr>
  </p:sorterViewPr>
  <p:notesViewPr>
    <p:cSldViewPr>
      <p:cViewPr varScale="1">
        <p:scale>
          <a:sx n="63" d="100"/>
          <a:sy n="63" d="100"/>
        </p:scale>
        <p:origin x="3106" y="67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C91CD-EC66-4A18-8356-1EE436EAD520}" type="datetimeFigureOut">
              <a:rPr lang="en-US" smtClean="0"/>
              <a:pPr/>
              <a:t>3/1/2018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7DF2E-02ED-4A4C-8E06-6129E718A6A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363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DB8D75-8256-4DE6-960E-3CB80FF15074}" type="datetimeFigureOut">
              <a:rPr lang="en-US" smtClean="0"/>
              <a:pPr/>
              <a:t>3/1/2018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3A0E2F-76B9-417E-B0DC-AF868851F63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79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84A392C-5817-4A90-AD3D-FFFF30B52D05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fld id="{A8934A49-479B-48DD-A35C-8881FC9D2694}" type="datetime1">
              <a:rPr lang="en-US" smtClean="0">
                <a:solidFill>
                  <a:prstClr val="black"/>
                </a:solidFill>
              </a:rPr>
              <a:pPr>
                <a:defRPr/>
              </a:pPr>
              <a:t>3/1/2018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Develop  local plan and policy</a:t>
            </a:r>
          </a:p>
          <a:p>
            <a:r>
              <a:rPr lang="en-US" dirty="0" smtClean="0"/>
              <a:t>What works for you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62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reports, data, local plan, policies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9620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they do it, is it consistent</a:t>
            </a:r>
          </a:p>
          <a:p>
            <a:r>
              <a:rPr lang="en-US" dirty="0" smtClean="0"/>
              <a:t>Are there problems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1236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Review documentation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1716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Fiscal review side of the house</a:t>
            </a:r>
          </a:p>
          <a:p>
            <a:r>
              <a:rPr lang="en-US" dirty="0" smtClean="0"/>
              <a:t>We work together; communicate issues, 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8857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9414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 just law; a system to evaluate:</a:t>
            </a:r>
          </a:p>
          <a:p>
            <a:endParaRPr lang="en-US" dirty="0"/>
          </a:p>
          <a:p>
            <a:r>
              <a:rPr lang="en-US" dirty="0" smtClean="0"/>
              <a:t>Compliance</a:t>
            </a:r>
          </a:p>
          <a:p>
            <a:r>
              <a:rPr lang="en-US" dirty="0"/>
              <a:t> </a:t>
            </a:r>
            <a:r>
              <a:rPr lang="en-US" dirty="0" smtClean="0"/>
              <a:t>Quality</a:t>
            </a:r>
          </a:p>
          <a:p>
            <a:r>
              <a:rPr lang="en-US" dirty="0" smtClean="0"/>
              <a:t>Performance</a:t>
            </a:r>
          </a:p>
          <a:p>
            <a:r>
              <a:rPr lang="en-US" dirty="0" smtClean="0"/>
              <a:t>Consistency</a:t>
            </a:r>
          </a:p>
          <a:p>
            <a:r>
              <a:rPr lang="en-US" dirty="0" smtClean="0"/>
              <a:t>Effectiveness</a:t>
            </a:r>
          </a:p>
          <a:p>
            <a:r>
              <a:rPr lang="en-US" dirty="0" smtClean="0"/>
              <a:t>Issues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654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System</a:t>
            </a:r>
          </a:p>
          <a:p>
            <a:r>
              <a:rPr lang="en-US" dirty="0" smtClean="0"/>
              <a:t>DOL to State</a:t>
            </a:r>
          </a:p>
          <a:p>
            <a:r>
              <a:rPr lang="en-US" dirty="0" smtClean="0"/>
              <a:t>State to LWDB</a:t>
            </a:r>
          </a:p>
          <a:p>
            <a:r>
              <a:rPr lang="en-US" dirty="0" smtClean="0"/>
              <a:t>LWDB to Operator</a:t>
            </a:r>
          </a:p>
          <a:p>
            <a:r>
              <a:rPr lang="en-US" dirty="0"/>
              <a:t> </a:t>
            </a:r>
            <a:r>
              <a:rPr lang="en-US" dirty="0" smtClean="0"/>
              <a:t>LWDB to Contractor</a:t>
            </a:r>
          </a:p>
          <a:p>
            <a:r>
              <a:rPr lang="en-US" dirty="0" smtClean="0"/>
              <a:t>Operator to Providers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359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System</a:t>
            </a:r>
          </a:p>
          <a:p>
            <a:r>
              <a:rPr lang="en-US" dirty="0" smtClean="0"/>
              <a:t>DOL to State</a:t>
            </a:r>
          </a:p>
          <a:p>
            <a:r>
              <a:rPr lang="en-US" dirty="0" smtClean="0"/>
              <a:t>State to LWDB</a:t>
            </a:r>
          </a:p>
          <a:p>
            <a:r>
              <a:rPr lang="en-US" dirty="0" smtClean="0"/>
              <a:t>LWDB to Operator</a:t>
            </a:r>
          </a:p>
          <a:p>
            <a:r>
              <a:rPr lang="en-US" dirty="0"/>
              <a:t> </a:t>
            </a:r>
            <a:r>
              <a:rPr lang="en-US" dirty="0" smtClean="0"/>
              <a:t>LWDB to Contractor</a:t>
            </a:r>
          </a:p>
          <a:p>
            <a:r>
              <a:rPr lang="en-US" dirty="0" smtClean="0"/>
              <a:t>Operator to Providers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798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System</a:t>
            </a:r>
          </a:p>
          <a:p>
            <a:r>
              <a:rPr lang="en-US" dirty="0" smtClean="0"/>
              <a:t>DOL to State</a:t>
            </a:r>
          </a:p>
          <a:p>
            <a:r>
              <a:rPr lang="en-US" dirty="0" smtClean="0"/>
              <a:t>State to LWDB</a:t>
            </a:r>
          </a:p>
          <a:p>
            <a:r>
              <a:rPr lang="en-US" dirty="0" smtClean="0"/>
              <a:t>LWDB to Operator</a:t>
            </a:r>
          </a:p>
          <a:p>
            <a:r>
              <a:rPr lang="en-US" dirty="0"/>
              <a:t> </a:t>
            </a:r>
            <a:r>
              <a:rPr lang="en-US" dirty="0" smtClean="0"/>
              <a:t>LWDB to Contractor</a:t>
            </a:r>
          </a:p>
          <a:p>
            <a:r>
              <a:rPr lang="en-US" dirty="0" smtClean="0"/>
              <a:t>Operator to Providers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9564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7657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Systems Focus Analysis Driven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543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Local </a:t>
            </a:r>
            <a:r>
              <a:rPr lang="en-US" dirty="0"/>
              <a:t>focus on how, results</a:t>
            </a:r>
          </a:p>
          <a:p>
            <a:r>
              <a:rPr lang="en-US" dirty="0"/>
              <a:t>Process, procedures</a:t>
            </a:r>
          </a:p>
          <a:p>
            <a:r>
              <a:rPr lang="en-US" dirty="0"/>
              <a:t>Need to know the programs</a:t>
            </a:r>
          </a:p>
          <a:p>
            <a:r>
              <a:rPr lang="en-US" dirty="0"/>
              <a:t>Getting the job done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344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3A0E2F-76B9-417E-B0DC-AF868851F63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734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2400">
                <a:latin typeface="Book Antiqua" pitchFamily="18" charset="0"/>
                <a:cs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844566"/>
            <a:ext cx="10769600" cy="4556234"/>
          </a:xfrm>
          <a:ln w="6350" cmpd="sng"/>
        </p:spPr>
        <p:txBody>
          <a:bodyPr/>
          <a:lstStyle>
            <a:lvl1pPr>
              <a:buClrTx/>
              <a:buSzPct val="100000"/>
              <a:defRPr sz="2000">
                <a:solidFill>
                  <a:schemeClr val="tx1"/>
                </a:solidFill>
                <a:latin typeface="Book Antiqua" pitchFamily="18" charset="0"/>
              </a:defRPr>
            </a:lvl1pPr>
            <a:lvl2pPr>
              <a:buClrTx/>
              <a:buSzPct val="100000"/>
              <a:buFont typeface="Arial" pitchFamily="34" charset="0"/>
              <a:buChar char="•"/>
              <a:defRPr sz="2000">
                <a:solidFill>
                  <a:schemeClr val="tx1"/>
                </a:solidFill>
                <a:latin typeface="Book Antiqua" pitchFamily="18" charset="0"/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2380322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09538"/>
            <a:ext cx="755226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219200"/>
            <a:ext cx="108712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8530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047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575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939159"/>
            <a:ext cx="107696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3486300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93" y="109538"/>
            <a:ext cx="7398707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095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48" y="109538"/>
            <a:ext cx="6449976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60510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22540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09538"/>
            <a:ext cx="755226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219200"/>
            <a:ext cx="108712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97249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73537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143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258114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939159"/>
            <a:ext cx="107696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8253778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93" y="109538"/>
            <a:ext cx="7398707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25639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48" y="109538"/>
            <a:ext cx="6449976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905148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432510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09538"/>
            <a:ext cx="755226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219200"/>
            <a:ext cx="108712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4639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635897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110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939159"/>
            <a:ext cx="107696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13361432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93" y="109538"/>
            <a:ext cx="7398707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9880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48" y="109538"/>
            <a:ext cx="6449976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19375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846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3129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09538"/>
            <a:ext cx="755226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219200"/>
            <a:ext cx="108712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387287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262686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09970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939159"/>
            <a:ext cx="107696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39635825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93" y="109538"/>
            <a:ext cx="7398707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857353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48" y="109538"/>
            <a:ext cx="6449976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55760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12820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09538"/>
            <a:ext cx="7552267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1219200"/>
            <a:ext cx="108712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67447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683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370112"/>
      </p:ext>
    </p:extLst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525B1E92-C86F-4366-A76D-C560614973E7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76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en-US" dirty="0" smtClean="0"/>
              <a:t>Draft for Policy Development Purposes Only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50000"/>
              </a:spcBef>
              <a:defRPr sz="1200" b="1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EDD70FA-59E1-4157-923E-C4A67B08AD84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1"/>
          </p:nvPr>
        </p:nvSpPr>
        <p:spPr>
          <a:xfrm>
            <a:off x="711200" y="1939159"/>
            <a:ext cx="10769600" cy="4461641"/>
          </a:xfrm>
        </p:spPr>
        <p:txBody>
          <a:bodyPr/>
          <a:lstStyle>
            <a:lvl1pPr>
              <a:buClrTx/>
              <a:defRPr sz="2400">
                <a:solidFill>
                  <a:schemeClr val="tx1"/>
                </a:solidFill>
              </a:defRPr>
            </a:lvl1pPr>
            <a:lvl2pPr>
              <a:buClrTx/>
              <a:buFont typeface="Arial" pitchFamily="34" charset="0"/>
              <a:buChar char="•"/>
              <a:defRPr sz="2400">
                <a:solidFill>
                  <a:schemeClr val="tx1"/>
                </a:solidFill>
              </a:defRPr>
            </a:lvl2pPr>
            <a:lvl3pPr>
              <a:buNone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9988632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5693" y="109538"/>
            <a:ext cx="7398707" cy="7620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0271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48" y="109538"/>
            <a:ext cx="6449976" cy="762000"/>
          </a:xfrm>
        </p:spPr>
        <p:txBody>
          <a:bodyPr anchor="ctr"/>
          <a:lstStyle>
            <a:lvl1pPr>
              <a:defRPr>
                <a:latin typeface="+mj-lt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7838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5485" y="109538"/>
            <a:ext cx="7418916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8400" y="1219200"/>
            <a:ext cx="5334000" cy="5181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19258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0.xml"/><Relationship Id="rId10" Type="http://schemas.openxmlformats.org/officeDocument/2006/relationships/tags" Target="../tags/tag4.xml"/><Relationship Id="rId4" Type="http://schemas.openxmlformats.org/officeDocument/2006/relationships/slideLayout" Target="../slideLayouts/slideLayout9.xml"/><Relationship Id="rId9" Type="http://schemas.openxmlformats.org/officeDocument/2006/relationships/tags" Target="../tags/tag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7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6.xml"/><Relationship Id="rId9" Type="http://schemas.openxmlformats.org/officeDocument/2006/relationships/tags" Target="../tags/tag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24.xml"/><Relationship Id="rId10" Type="http://schemas.openxmlformats.org/officeDocument/2006/relationships/tags" Target="../tags/tag8.xml"/><Relationship Id="rId4" Type="http://schemas.openxmlformats.org/officeDocument/2006/relationships/slideLayout" Target="../slideLayouts/slideLayout23.xml"/><Relationship Id="rId9" Type="http://schemas.openxmlformats.org/officeDocument/2006/relationships/tags" Target="../tags/tag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1.xml"/><Relationship Id="rId10" Type="http://schemas.openxmlformats.org/officeDocument/2006/relationships/tags" Target="../tags/tag10.xml"/><Relationship Id="rId4" Type="http://schemas.openxmlformats.org/officeDocument/2006/relationships/slideLayout" Target="../slideLayouts/slideLayout30.xml"/><Relationship Id="rId9" Type="http://schemas.openxmlformats.org/officeDocument/2006/relationships/tags" Target="../tags/tag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8.xml"/><Relationship Id="rId10" Type="http://schemas.openxmlformats.org/officeDocument/2006/relationships/tags" Target="../tags/tag12.xml"/><Relationship Id="rId4" Type="http://schemas.openxmlformats.org/officeDocument/2006/relationships/slideLayout" Target="../slideLayouts/slideLayout37.xml"/><Relationship Id="rId9" Type="http://schemas.openxmlformats.org/officeDocument/2006/relationships/tags" Target="../tags/tag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op blue"/>
          <p:cNvPicPr>
            <a:picLocks noChangeAspect="1" noChangeArrowheads="1"/>
          </p:cNvPicPr>
          <p:nvPr/>
        </p:nvPicPr>
        <p:blipFill>
          <a:blip r:embed="rId9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5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74C11B1E-D27A-4545-9113-CFB59631C2EA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183858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661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626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1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0291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op blue"/>
          <p:cNvPicPr>
            <a:picLocks noChangeAspect="1" noChangeArrowheads="1"/>
          </p:cNvPicPr>
          <p:nvPr/>
        </p:nvPicPr>
        <p:blipFill>
          <a:blip r:embed="rId11"/>
          <a:srcRect l="23065"/>
          <a:stretch>
            <a:fillRect/>
          </a:stretch>
        </p:blipFill>
        <p:spPr bwMode="auto">
          <a:xfrm>
            <a:off x="0" y="1"/>
            <a:ext cx="12200467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white">
          <a:xfrm>
            <a:off x="982133" y="109538"/>
            <a:ext cx="7552267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219200"/>
            <a:ext cx="10871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6038" rIns="4572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3"/>
            <a:r>
              <a:rPr lang="en-US" altLang="en-US" smtClean="0"/>
              <a:t>Third level</a:t>
            </a:r>
          </a:p>
        </p:txBody>
      </p:sp>
      <p:sp>
        <p:nvSpPr>
          <p:cNvPr id="3198981" name="Line 5"/>
          <p:cNvSpPr>
            <a:spLocks noChangeShapeType="1"/>
          </p:cNvSpPr>
          <p:nvPr/>
        </p:nvSpPr>
        <p:spPr bwMode="auto">
          <a:xfrm>
            <a:off x="-23283" y="6856413"/>
            <a:ext cx="12215284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 lIns="45720" rIns="4572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7174" name="Picture 6" descr="best ver2b seal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867" y="157164"/>
            <a:ext cx="1016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8987" name="AcnSubjectTitle_ID_3198987" hidden="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115484" y="1420814"/>
            <a:ext cx="9313333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600" b="1" dirty="0">
                <a:solidFill>
                  <a:srgbClr val="000000"/>
                </a:solidFill>
              </a:rPr>
              <a:t>Subject Title</a:t>
            </a:r>
          </a:p>
        </p:txBody>
      </p:sp>
      <p:sp>
        <p:nvSpPr>
          <p:cNvPr id="3198988" name="AcnFootnote_ID_3198988" hidden="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115485" y="6251159"/>
            <a:ext cx="7418916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marL="538163" indent="-538163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*	Footnote</a:t>
            </a:r>
          </a:p>
          <a:p>
            <a:pPr marL="538163" indent="-538163" fontAlgn="base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defRPr/>
            </a:pPr>
            <a:r>
              <a:rPr lang="en-US" sz="1000" dirty="0">
                <a:solidFill>
                  <a:srgbClr val="000000"/>
                </a:solidFill>
              </a:rPr>
              <a:t>Source:	Source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384800" y="6445251"/>
            <a:ext cx="14224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fld id="{6675420D-CD84-4F3B-B8B6-EF0F67C2EF0E}" type="slidenum">
              <a:rPr lang="en-US" sz="1000">
                <a:solidFill>
                  <a:srgbClr val="000000"/>
                </a:solidFill>
              </a:rPr>
              <a:pPr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44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ransition/>
  <p:hf sldNum="0" hdr="0" dt="0"/>
  <p:txStyles>
    <p:titleStyle>
      <a:lvl1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2pPr>
      <a:lvl3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3pPr>
      <a:lvl4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4pPr>
      <a:lvl5pPr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rgbClr val="FFC000"/>
          </a:solidFill>
          <a:latin typeface="Arial" pitchFamily="34" charset="0"/>
        </a:defRPr>
      </a:lvl5pPr>
      <a:lvl6pPr marL="4572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6pPr>
      <a:lvl7pPr marL="9144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7pPr>
      <a:lvl8pPr marL="13716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8pPr>
      <a:lvl9pPr marL="1828800" algn="l" rtl="0" eaLnBrk="0" fontAlgn="base" hangingPunct="0">
        <a:spcBef>
          <a:spcPct val="20000"/>
        </a:spcBef>
        <a:spcAft>
          <a:spcPct val="0"/>
        </a:spcAft>
        <a:tabLst>
          <a:tab pos="915988" algn="l"/>
        </a:tabLst>
        <a:defRPr sz="2400" b="1">
          <a:solidFill>
            <a:schemeClr val="accent1"/>
          </a:solidFill>
          <a:latin typeface="Arial" pitchFamily="34" charset="0"/>
        </a:defRPr>
      </a:lvl9pPr>
    </p:titleStyle>
    <p:bodyStyle>
      <a:lvl1pPr marL="381000" indent="-38100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80000"/>
        <a:buFont typeface="Wingdings" pitchFamily="2" charset="2"/>
        <a:buChar char="n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568325" indent="-222250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SzPct val="115000"/>
        <a:buFont typeface="Calibri" pitchFamily="34" charset="0"/>
        <a:buChar char="•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739775" indent="-3429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AutoNum type="alphaUcPeriod"/>
        <a:defRPr>
          <a:solidFill>
            <a:schemeClr val="tx1"/>
          </a:solidFill>
          <a:latin typeface="+mn-lt"/>
          <a:ea typeface="Calibri" pitchFamily="34" charset="0"/>
          <a:cs typeface="Calibri" pitchFamily="34" charset="0"/>
        </a:defRPr>
      </a:lvl3pPr>
      <a:lvl4pPr marL="914400" indent="-346075" algn="l" rtl="0" eaLnBrk="0" fontAlgn="base" hangingPunct="0">
        <a:spcBef>
          <a:spcPct val="0"/>
        </a:spcBef>
        <a:spcAft>
          <a:spcPts val="1200"/>
        </a:spcAft>
        <a:buClr>
          <a:srgbClr val="FFC000"/>
        </a:buClr>
        <a:buFont typeface="Symbol" pitchFamily="18" charset="2"/>
        <a:buChar char=""/>
        <a:defRPr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1333500" indent="-304800" algn="l" rtl="0" eaLnBrk="0" fontAlgn="base" hangingPunct="0">
        <a:spcBef>
          <a:spcPct val="0"/>
        </a:spcBef>
        <a:spcAft>
          <a:spcPts val="1200"/>
        </a:spcAft>
        <a:buClr>
          <a:schemeClr val="tx1"/>
        </a:buClr>
        <a:buChar char="–"/>
        <a:defRPr sz="1600" b="1">
          <a:solidFill>
            <a:srgbClr val="003366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17907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6pPr>
      <a:lvl7pPr marL="22479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7pPr>
      <a:lvl8pPr marL="27051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8pPr>
      <a:lvl9pPr marL="3162300" indent="-304800" algn="l" rtl="0" fontAlgn="base">
        <a:lnSpc>
          <a:spcPct val="90000"/>
        </a:lnSpc>
        <a:spcBef>
          <a:spcPct val="25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ChangeArrowheads="1"/>
          </p:cNvSpPr>
          <p:nvPr/>
        </p:nvSpPr>
        <p:spPr bwMode="auto">
          <a:xfrm>
            <a:off x="19050" y="25773"/>
            <a:ext cx="12192000" cy="1567552"/>
          </a:xfrm>
          <a:prstGeom prst="rect">
            <a:avLst/>
          </a:prstGeom>
          <a:solidFill>
            <a:srgbClr val="00336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1200" b="1" dirty="0">
              <a:solidFill>
                <a:srgbClr val="FFFFFF"/>
              </a:solidFill>
            </a:endParaRPr>
          </a:p>
        </p:txBody>
      </p:sp>
      <p:sp>
        <p:nvSpPr>
          <p:cNvPr id="31746" name="Rectangle 3"/>
          <p:cNvSpPr>
            <a:spLocks noChangeArrowheads="1"/>
          </p:cNvSpPr>
          <p:nvPr/>
        </p:nvSpPr>
        <p:spPr bwMode="white">
          <a:xfrm>
            <a:off x="2616200" y="563355"/>
            <a:ext cx="6629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4008" tIns="32004" rIns="64008" bIns="32004" anchor="ctr"/>
          <a:lstStyle/>
          <a:p>
            <a:pPr algn="ctr" fontAlgn="base">
              <a:spcBef>
                <a:spcPct val="0"/>
              </a:spcBef>
            </a:pPr>
            <a:r>
              <a:rPr lang="en-US" sz="2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206937"/>
            <a:ext cx="1264919" cy="1224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97FB06D-4827-4176-97D3-69A1056DE5C9}" type="datetime1">
              <a:rPr lang="en-US" smtClean="0"/>
              <a:t>3/1/2018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 bwMode="auto">
          <a:xfrm>
            <a:off x="5930900" y="6471593"/>
            <a:ext cx="368300" cy="23083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5720" tIns="45720" rIns="4572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98650" y="4048934"/>
            <a:ext cx="87376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62100" y="3896534"/>
            <a:ext cx="8737600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135605"/>
            <a:ext cx="1219200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800" b="1" dirty="0" smtClean="0">
              <a:solidFill>
                <a:srgbClr val="003366"/>
              </a:solidFill>
              <a:latin typeface="Calibri" pitchFamily="34" charset="0"/>
            </a:endParaRPr>
          </a:p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Massachusetts </a:t>
            </a:r>
            <a:r>
              <a:rPr lang="en-US" sz="3200" b="1" dirty="0">
                <a:latin typeface="Calibri" panose="020F0502020204030204" pitchFamily="34" charset="0"/>
              </a:rPr>
              <a:t>Program Monitoring Process</a:t>
            </a:r>
          </a:p>
          <a:p>
            <a:pPr algn="ctr"/>
            <a:r>
              <a:rPr lang="en-US" sz="3200" b="1" dirty="0">
                <a:latin typeface="Calibri" panose="020F0502020204030204" pitchFamily="34" charset="0"/>
              </a:rPr>
              <a:t>A Systems </a:t>
            </a:r>
            <a:r>
              <a:rPr lang="en-US" sz="3200" b="1" dirty="0" smtClean="0">
                <a:latin typeface="Calibri" panose="020F0502020204030204" pitchFamily="34" charset="0"/>
              </a:rPr>
              <a:t>Approach</a:t>
            </a:r>
          </a:p>
          <a:p>
            <a:pPr algn="ctr"/>
            <a:endParaRPr lang="en-US" b="1" dirty="0">
              <a:latin typeface="Calibri" panose="020F050202020403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Mike Angotti</a:t>
            </a:r>
            <a:endParaRPr lang="en-US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 cap="smal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March 5 – 7, 2018</a:t>
            </a:r>
            <a:endParaRPr lang="en-US" sz="2000" b="1" cap="smal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dirty="0">
                <a:solidFill>
                  <a:srgbClr val="003366"/>
                </a:solidFill>
                <a:latin typeface="Calibri" pitchFamily="34" charset="0"/>
              </a:rPr>
              <a:t>                       </a:t>
            </a:r>
            <a:endParaRPr lang="en-US" b="1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7074" y="234410"/>
            <a:ext cx="57868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Massachusetts  </a:t>
            </a:r>
            <a:r>
              <a:rPr lang="en-US" sz="2400" b="1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</a:t>
            </a:r>
            <a:r>
              <a:rPr lang="en-US" sz="2400" b="1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Puerto Rico </a:t>
            </a:r>
          </a:p>
          <a:p>
            <a:pPr algn="ctr"/>
            <a:r>
              <a:rPr lang="en-US" sz="2400" b="1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Peer-to-Peer</a:t>
            </a:r>
          </a:p>
          <a:p>
            <a:pPr algn="ctr"/>
            <a:r>
              <a:rPr lang="en-US" sz="2400" b="1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Assistance and Training </a:t>
            </a:r>
            <a:endParaRPr lang="en-US" sz="2400" b="1" cap="sm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3778" y="273322"/>
            <a:ext cx="2858972" cy="1054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13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Area </a:t>
            </a:r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Monitoring </a:t>
            </a:r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Tools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109728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Frequency of Monitoring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All local Workforce Board programs will be monitored at least one time per program year (July – June)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Monitoring Questionnaire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The Board should develop a monitoring questionnaire as an oversight tool to gain a better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of the sub-recipients project/program process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Monitoring Guide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The Board should develop a monitoring guide to provide a clear plan of how the sub-recipient’s project/program processes are to be reviewed and monitored for compliance with Federal and State regulations as well as the local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SOP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https://www.mass.gov/service-details/massworkforce-wioa-workforce-development-board-policy-issuances</a:t>
            </a: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3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Performance Monitoring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387366"/>
            <a:ext cx="10972800" cy="45562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Performance Monitoring Includes: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Planned service levels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Fiscal and administrative compliance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Program operation and compliance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Expenditures and reporting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Actual performance against performance outcome goals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233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4533" y="228600"/>
            <a:ext cx="8390467" cy="685800"/>
          </a:xfrm>
          <a:solidFill>
            <a:srgbClr val="003366"/>
          </a:solidFill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Monitoring </a:t>
            </a:r>
            <a:r>
              <a:rPr lang="en-US" sz="230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Program Activities &amp; Services</a:t>
            </a:r>
            <a:endParaRPr lang="en-US" sz="23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10972800" cy="45562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Compliance Monitoring of Program Activities and Services to Participants Includes: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intake and referral process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customer flow and quality of services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eligibility determination 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assessment tools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vocational training, OJT programs, work experience and supportive services</a:t>
            </a:r>
          </a:p>
          <a:p>
            <a:pPr marL="803275" lvl="1" indent="-4572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0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4533" y="109538"/>
            <a:ext cx="7552267" cy="762000"/>
          </a:xfrm>
        </p:spPr>
        <p:txBody>
          <a:bodyPr/>
          <a:lstStyle/>
          <a:p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Monitoring</a:t>
            </a:r>
            <a:r>
              <a:rPr lang="en-US" sz="230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Program Activities &amp; </a:t>
            </a:r>
            <a:r>
              <a:rPr lang="en-US" sz="230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Services </a:t>
            </a:r>
            <a:r>
              <a:rPr lang="en-US" sz="220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10972800" cy="4556234"/>
          </a:xfrm>
        </p:spPr>
        <p:txBody>
          <a:bodyPr/>
          <a:lstStyle/>
          <a:p>
            <a:pPr marL="777240" lvl="1" indent="-457200">
              <a:buFont typeface="+mj-lt"/>
              <a:buAutoNum type="arabicPeriod" startAt="6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Record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keeping and file maintenance </a:t>
            </a:r>
          </a:p>
          <a:p>
            <a:pPr marL="777240" lvl="1" indent="-457200">
              <a:buFont typeface="+mj-lt"/>
              <a:buAutoNum type="arabicPeriod" startAt="6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Data recording and reporting, including data integrity and quality</a:t>
            </a:r>
          </a:p>
          <a:p>
            <a:pPr marL="777240" lvl="1" indent="-457200">
              <a:buFont typeface="+mj-lt"/>
              <a:buAutoNum type="arabicPeriod" startAt="6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Policies and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1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4533" y="109538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Monitoring – Program Administration and Management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10972800" cy="45562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Compliance monitoring of program administration and management practices includes: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of internal control systems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Review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of administrative controls</a:t>
            </a:r>
          </a:p>
          <a:p>
            <a:pPr marL="777240" lvl="1" indent="-457200">
              <a:buFont typeface="+mj-lt"/>
              <a:buAutoNum type="arabicPeriod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Review of non-discrimination/EEO compliance, polices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60447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State Monitoring Questions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0"/>
            <a:ext cx="10972800" cy="5181600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Integrated Services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the center have a common intake process?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the center have an efficient referral process?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How is customer information shared among partners?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000" dirty="0" smtClean="0">
                <a:solidFill>
                  <a:schemeClr val="tx1"/>
                </a:solidFill>
                <a:latin typeface="+mn-lt"/>
              </a:rPr>
              <a:t>Federal 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and Local performance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 partners understand and share local performance plans?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How do the partners track shared customers?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LWDB have an effective performance management plan?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851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467600" cy="762000"/>
          </a:xfrm>
        </p:spPr>
        <p:txBody>
          <a:bodyPr/>
          <a:lstStyle/>
          <a:p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State Monitoring </a:t>
            </a:r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 </a:t>
            </a:r>
            <a:r>
              <a:rPr lang="en-US" sz="220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2200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5181600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Demand Driven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the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center /L WDB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understand local area industry and occupational demand?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Can the Center identify and articulate the needs of its customers?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 training offerings align with local demand?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What metrics does the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center / LDWB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use to evaluate demand driven services?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7571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0"/>
            <a:ext cx="7552267" cy="762000"/>
          </a:xfrm>
        </p:spPr>
        <p:txBody>
          <a:bodyPr/>
          <a:lstStyle/>
          <a:p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Sample State Monitoring Questions </a:t>
            </a:r>
            <a:r>
              <a:rPr lang="en-US" sz="220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5334000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400" dirty="0"/>
              <a:t> </a:t>
            </a:r>
            <a:r>
              <a:rPr lang="en-US" sz="2000" dirty="0">
                <a:solidFill>
                  <a:schemeClr val="tx1"/>
                </a:solidFill>
                <a:latin typeface="+mn-lt"/>
              </a:rPr>
              <a:t>Maximizing Access for Job Seekers and Business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the Center utilize a customer outreach plan?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How does the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center / LWDB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ensure broadest access for all customers?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How does the center identify barriers for targeted populations and mitigate them in service provision?</a:t>
            </a:r>
          </a:p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 Effective Leadership and Management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the </a:t>
            </a:r>
            <a:r>
              <a:rPr lang="en-US" sz="2000" b="0" dirty="0" smtClean="0">
                <a:solidFill>
                  <a:schemeClr val="tx1"/>
                </a:solidFill>
                <a:latin typeface="+mn-lt"/>
              </a:rPr>
              <a:t>center / LWDB </a:t>
            </a:r>
            <a:r>
              <a:rPr lang="en-US" sz="2000" b="0" dirty="0">
                <a:solidFill>
                  <a:schemeClr val="tx1"/>
                </a:solidFill>
                <a:latin typeface="+mn-lt"/>
              </a:rPr>
              <a:t>have an appropriate staff development program?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Does management have a process to disseminate federal, state and local policies and guidance?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2000" b="0" dirty="0">
                <a:solidFill>
                  <a:schemeClr val="tx1"/>
                </a:solidFill>
                <a:latin typeface="+mn-lt"/>
              </a:rPr>
              <a:t>Do the partners practice an integrated management approach?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0260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Questions?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76201">
            <a:off x="4271431" y="1304504"/>
            <a:ext cx="3649138" cy="4556125"/>
          </a:xfrm>
        </p:spPr>
      </p:pic>
    </p:spTree>
    <p:extLst>
      <p:ext uri="{BB962C8B-B14F-4D97-AF65-F5344CB8AC3E}">
        <p14:creationId xmlns:p14="http://schemas.microsoft.com/office/powerpoint/2010/main" val="530807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134533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Law: Why Monitor?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1387366"/>
            <a:ext cx="10972800" cy="45562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₴ 20 CFR 683.410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Governor is responsible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development of the State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system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. The Governor must be able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to demonstrate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, through a monitoring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plan or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otherwise, that the State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monitoring system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meets the requirements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of paragraph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(b)(2) of this section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>
              <a:buClrTx/>
              <a:buFont typeface="Wingdings" panose="05000000000000000000" pitchFamily="2" charset="2"/>
              <a:buChar char="v"/>
            </a:pPr>
            <a:r>
              <a:rPr lang="en-US" sz="19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1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recipient and </a:t>
            </a:r>
            <a:r>
              <a:rPr lang="en-US" sz="1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</a:t>
            </a:r>
            <a:r>
              <a:rPr lang="en-US" sz="1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funds under the Wagner-Peyser Act must conduct regular oversight and monitoring of its WIOA and Wagner-Peyser Act program(s) and those of its </a:t>
            </a:r>
            <a:r>
              <a:rPr lang="en-US" sz="19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subrecipients</a:t>
            </a:r>
            <a:r>
              <a:rPr lang="en-US" sz="19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contractors as required under title I of WIOA and Wagner-Peyser </a:t>
            </a:r>
            <a:r>
              <a:rPr lang="en-US" sz="1900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Act”</a:t>
            </a:r>
            <a:endParaRPr lang="en-US" sz="1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617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134533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 Definitions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Subrecipient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Non-Federal entity that receives a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sub award 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from a pass-through entity to carry out part of a federal award agency 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2 CFR ₴ 200.93)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Sub Award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An award provided by a pass-through entity to a </a:t>
            </a:r>
            <a:r>
              <a:rPr lang="en-US" b="0" dirty="0" err="1">
                <a:latin typeface="Arial" panose="020B0604020202020204" pitchFamily="34" charset="0"/>
                <a:cs typeface="Arial" panose="020B0604020202020204" pitchFamily="34" charset="0"/>
              </a:rPr>
              <a:t>subrecipient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for the </a:t>
            </a:r>
            <a:r>
              <a:rPr lang="en-US" b="0" dirty="0" err="1">
                <a:latin typeface="Arial" panose="020B0604020202020204" pitchFamily="34" charset="0"/>
                <a:cs typeface="Arial" panose="020B0604020202020204" pitchFamily="34" charset="0"/>
              </a:rPr>
              <a:t>subrecipient</a:t>
            </a: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 to carry out part of a Federal award received by the pass-through entity (2 CFR ₴ 200.92</a:t>
            </a: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Contractor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>
                <a:latin typeface="Arial" panose="020B0604020202020204" pitchFamily="34" charset="0"/>
                <a:cs typeface="Arial" panose="020B0604020202020204" pitchFamily="34" charset="0"/>
              </a:rPr>
              <a:t>An entity that receives a legal instrument (i.e. contract) by which a non-Federal entity purchases property or services needed to carry out the project or program under a federal award (2 CFR ₴ 200.22 and 200.23)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0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0733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WIOA Implementation: Training Technical Assistance, Training &amp; Oversight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In preparation for WIOA Implementation, the DCS Field Management and Oversight Unit, with assistance from the DCS Training and Development Unit conducted the following activities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WIOA Effectiveness – Consultation, Technical Assistance and Monitoring to assist WDBs to successfully implement WIOA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Consultation and technical assistance provided to Field Management and local office staff on WIOA Effectiveness including program monitoring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Review of service models; staff integration; policies and procedures; partner MOUs; eligibility; career services; business services; fiscal procurement and best practices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33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0733" y="152400"/>
            <a:ext cx="7552267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WIOA Implementation: Training Technical Assistance, Training &amp; Oversight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4800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One-on-one and small group training to local AJC staff and managers on customer flow; individualized services delivery, WIOA changes (e.g. Case Management is now Career Planning) and policy and procedural changes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b="0" dirty="0" smtClean="0">
                <a:latin typeface="Arial" panose="020B0604020202020204" pitchFamily="34" charset="0"/>
                <a:cs typeface="Arial" panose="020B0604020202020204" pitchFamily="34" charset="0"/>
              </a:rPr>
              <a:t>Expanding understanding of service integration and how it is essential to coordinate service delivery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64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1938"/>
            <a:ext cx="6426200" cy="881062"/>
          </a:xfrm>
        </p:spPr>
        <p:txBody>
          <a:bodyPr/>
          <a:lstStyle/>
          <a:p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 to be Monitored</a:t>
            </a:r>
            <a:r>
              <a:rPr lang="en-US" dirty="0" smtClean="0">
                <a:latin typeface="Book Antiqua" panose="02040602050305030304" pitchFamily="18" charset="0"/>
              </a:rPr>
              <a:t/>
            </a:r>
            <a:br>
              <a:rPr lang="en-US" dirty="0" smtClean="0">
                <a:latin typeface="Book Antiqua" panose="02040602050305030304" pitchFamily="18" charset="0"/>
              </a:rPr>
            </a:b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10972800" cy="5410200"/>
          </a:xfrm>
        </p:spPr>
        <p:txBody>
          <a:bodyPr/>
          <a:lstStyle/>
          <a:p>
            <a:pPr>
              <a:buClrTx/>
              <a:buFont typeface="Wingdings" panose="05000000000000000000" pitchFamily="2" charset="2"/>
              <a:buChar char="q"/>
            </a:pPr>
            <a:r>
              <a:rPr lang="en-US" sz="2100" b="0" dirty="0">
                <a:solidFill>
                  <a:schemeClr val="tx1"/>
                </a:solidFill>
                <a:latin typeface="+mn-lt"/>
              </a:rPr>
              <a:t>The DCS FMO routinely monitors the following program systems to ensure the regulatory requirements are consistently met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Eligibility System – Including but not limited to: general services for WIOA Title I &amp; Title III, Wagner-Peyser, Youth and Veterans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Administrative – Performance Measures/Common Measures, Plan Objectives, Labor Market Information, Case Management, Job Development, Career Best Practices Review and Service Goals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Management Information System &amp; MOSES (Massachusetts One Stop Employment System)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Individual Training Account System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Reemployment Services and Eligibility </a:t>
            </a:r>
            <a:r>
              <a:rPr lang="en-US" sz="1700" b="0" dirty="0" smtClean="0">
                <a:solidFill>
                  <a:schemeClr val="tx1"/>
                </a:solidFill>
                <a:latin typeface="+mn-lt"/>
              </a:rPr>
              <a:t>Assessment (</a:t>
            </a:r>
            <a:r>
              <a:rPr lang="en-US" sz="1700" b="0" dirty="0">
                <a:solidFill>
                  <a:schemeClr val="tx1"/>
                </a:solidFill>
                <a:latin typeface="+mn-lt"/>
              </a:rPr>
              <a:t>RESEA &amp; CCS)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Career Planning (formerly case management)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Equal Opportunity/Non Discrimination/ADA/Grievance Systems</a:t>
            </a:r>
          </a:p>
          <a:p>
            <a:pPr lvl="1">
              <a:buClrTx/>
              <a:buFont typeface="Wingdings" panose="05000000000000000000" pitchFamily="2" charset="2"/>
              <a:buChar char="§"/>
            </a:pPr>
            <a:r>
              <a:rPr lang="en-US" sz="1700" b="0" dirty="0">
                <a:solidFill>
                  <a:schemeClr val="tx1"/>
                </a:solidFill>
                <a:latin typeface="+mn-lt"/>
              </a:rPr>
              <a:t>Local </a:t>
            </a:r>
            <a:r>
              <a:rPr lang="en-US" sz="1700" b="0" dirty="0" smtClean="0">
                <a:solidFill>
                  <a:schemeClr val="tx1"/>
                </a:solidFill>
                <a:latin typeface="+mn-lt"/>
              </a:rPr>
              <a:t>Policy</a:t>
            </a:r>
            <a:endParaRPr lang="en-US" sz="17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5609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143000" y="152400"/>
            <a:ext cx="6705600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Concept: Monitoring the LWDB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68697663"/>
              </p:ext>
            </p:extLst>
          </p:nvPr>
        </p:nvGraphicFramePr>
        <p:xfrm>
          <a:off x="685800" y="990600"/>
          <a:ext cx="10896600" cy="582168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393760310"/>
                    </a:ext>
                  </a:extLst>
                </a:gridCol>
                <a:gridCol w="7848600">
                  <a:extLst>
                    <a:ext uri="{9D8B030D-6E8A-4147-A177-3AD203B41FA5}">
                      <a16:colId xmlns:a16="http://schemas.microsoft.com/office/drawing/2014/main" val="3470855599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sz="1650" dirty="0" smtClean="0"/>
                        <a:t>Systems </a:t>
                      </a:r>
                      <a:r>
                        <a:rPr lang="en-US" sz="1650" dirty="0" smtClean="0"/>
                        <a:t>Focus</a:t>
                      </a:r>
                    </a:p>
                    <a:p>
                      <a:pPr algn="ctr"/>
                      <a:r>
                        <a:rPr lang="en-US" sz="1650" baseline="0" dirty="0" smtClean="0"/>
                        <a:t>Analysis</a:t>
                      </a:r>
                      <a:endParaRPr lang="en-US" sz="1650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50" dirty="0" smtClean="0"/>
                        <a:t>Examples</a:t>
                      </a:r>
                      <a:endParaRPr lang="en-US" sz="165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546650975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ADA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Policy, Assurances, Dissemination; Refer to 188 Guide</a:t>
                      </a:r>
                      <a:endParaRPr lang="en-US" sz="165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378771167"/>
                  </a:ext>
                </a:extLst>
              </a:tr>
              <a:tr h="48768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Business Services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Board Members, How do they determine demand, Representative</a:t>
                      </a:r>
                      <a:r>
                        <a:rPr lang="en-US" sz="1650" baseline="0" dirty="0" smtClean="0"/>
                        <a:t> of the area, plan, service priorities &amp; performance</a:t>
                      </a:r>
                      <a:endParaRPr lang="en-US" sz="165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40521751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Documentation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Retention, Security, Consistency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430774840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Eligibility/Registration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Documentation, Determination,</a:t>
                      </a:r>
                      <a:r>
                        <a:rPr lang="en-US" sz="1650" baseline="0" dirty="0" smtClean="0"/>
                        <a:t> QA, Timeliness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5858860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EO/Complaint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Required reports, Communication</a:t>
                      </a:r>
                      <a:r>
                        <a:rPr lang="en-US" sz="1650" baseline="0" dirty="0" smtClean="0"/>
                        <a:t> to staff and customers, Resolutions to complaints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8575456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Follow-Up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What approach, How to</a:t>
                      </a:r>
                      <a:r>
                        <a:rPr lang="en-US" sz="1650" baseline="0" dirty="0" smtClean="0"/>
                        <a:t> determine need, Are services appropriate to customer?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4002369135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LMI; Demand Occupations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Method, Plan,</a:t>
                      </a:r>
                      <a:r>
                        <a:rPr lang="en-US" sz="1650" baseline="0" dirty="0" smtClean="0"/>
                        <a:t> What criteria, How is it used, Dissemination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887998237"/>
                  </a:ext>
                </a:extLst>
              </a:tr>
              <a:tr h="28956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Local Monitoring System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Process, Who, Reporting, Follow-Up, Action taken, Outcomes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09012863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Local Policies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Consistent with state and federal requirements, How are they disseminated?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350032080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Career Services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Compliance,</a:t>
                      </a:r>
                      <a:r>
                        <a:rPr lang="en-US" sz="1650" baseline="0" dirty="0" smtClean="0"/>
                        <a:t> consistency, effectiveness 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717089252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MSFW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29554964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Performance Management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Strategy, State Goals, How, Why, Remediation strategies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714436031"/>
                  </a:ext>
                </a:extLst>
              </a:tr>
              <a:tr h="296779">
                <a:tc>
                  <a:txBody>
                    <a:bodyPr/>
                    <a:lstStyle/>
                    <a:p>
                      <a:r>
                        <a:rPr lang="en-US" sz="1650" b="1" dirty="0" smtClean="0"/>
                        <a:t>Priority</a:t>
                      </a:r>
                      <a:r>
                        <a:rPr lang="en-US" sz="1650" b="1" baseline="0" dirty="0" smtClean="0"/>
                        <a:t> of Service </a:t>
                      </a:r>
                      <a:endParaRPr lang="en-US" sz="165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50" dirty="0" smtClean="0"/>
                        <a:t>Oversight,</a:t>
                      </a:r>
                      <a:r>
                        <a:rPr lang="en-US" sz="1650" baseline="0" dirty="0" smtClean="0"/>
                        <a:t> Assurance, Documentation</a:t>
                      </a:r>
                      <a:endParaRPr lang="en-US" sz="165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144877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5097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086600" cy="762000"/>
          </a:xfrm>
        </p:spPr>
        <p:txBody>
          <a:bodyPr/>
          <a:lstStyle/>
          <a:p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Concept: Monitoring the Career Center Operator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4423130"/>
              </p:ext>
            </p:extLst>
          </p:nvPr>
        </p:nvGraphicFramePr>
        <p:xfrm>
          <a:off x="609600" y="1066801"/>
          <a:ext cx="11201399" cy="547290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500437">
                  <a:extLst>
                    <a:ext uri="{9D8B030D-6E8A-4147-A177-3AD203B41FA5}">
                      <a16:colId xmlns:a16="http://schemas.microsoft.com/office/drawing/2014/main" val="1393760310"/>
                    </a:ext>
                  </a:extLst>
                </a:gridCol>
                <a:gridCol w="7700962">
                  <a:extLst>
                    <a:ext uri="{9D8B030D-6E8A-4147-A177-3AD203B41FA5}">
                      <a16:colId xmlns:a16="http://schemas.microsoft.com/office/drawing/2014/main" val="3470855599"/>
                    </a:ext>
                  </a:extLst>
                </a:gridCol>
              </a:tblGrid>
              <a:tr h="25420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Process Focus</a:t>
                      </a:r>
                    </a:p>
                    <a:p>
                      <a:pPr algn="ctr"/>
                      <a:r>
                        <a:rPr lang="en-US" sz="1800" dirty="0" smtClean="0"/>
                        <a:t>How They Do It</a:t>
                      </a:r>
                      <a:r>
                        <a:rPr lang="en-US" sz="1800" baseline="0" dirty="0" smtClean="0"/>
                        <a:t> and Results</a:t>
                      </a:r>
                      <a:endParaRPr lang="en-US" sz="1800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Examples</a:t>
                      </a:r>
                      <a:endParaRPr lang="en-US" sz="180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546650975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ADA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DCS signs</a:t>
                      </a:r>
                      <a:r>
                        <a:rPr lang="en-US" sz="1600" baseline="0" dirty="0" smtClean="0"/>
                        <a:t> off on document items</a:t>
                      </a:r>
                      <a:endParaRPr lang="en-US" sz="160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378771167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Administration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Posters,</a:t>
                      </a:r>
                      <a:r>
                        <a:rPr lang="en-US" sz="1600" baseline="0" dirty="0" smtClean="0"/>
                        <a:t> HR Requirements, Safety Plan, Etc.</a:t>
                      </a:r>
                      <a:endParaRPr lang="en-US" sz="1600" dirty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405217513"/>
                  </a:ext>
                </a:extLst>
              </a:tr>
              <a:tr h="39286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Business Services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Job Orders, Referrals, Outreach/Marketing Activities, Services Provided, Results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430774840"/>
                  </a:ext>
                </a:extLst>
              </a:tr>
              <a:tr h="39286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Career Planning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Methods,</a:t>
                      </a:r>
                      <a:r>
                        <a:rPr lang="en-US" sz="1600" baseline="0" dirty="0" smtClean="0"/>
                        <a:t> Determine, Need, Services Provided, Coordination Among Staff</a:t>
                      </a:r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58588606"/>
                  </a:ext>
                </a:extLst>
              </a:tr>
              <a:tr h="39286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Career Services Provision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How</a:t>
                      </a:r>
                      <a:r>
                        <a:rPr lang="en-US" sz="1600" baseline="0" dirty="0" smtClean="0"/>
                        <a:t> are services provided, assessment, How documented, Results</a:t>
                      </a:r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85754560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Customer</a:t>
                      </a:r>
                      <a:r>
                        <a:rPr lang="en-US" sz="1600" b="1" baseline="0" dirty="0" smtClean="0"/>
                        <a:t> Satisfaction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Process, Customer</a:t>
                      </a:r>
                      <a:r>
                        <a:rPr lang="en-US" sz="1600" baseline="0" dirty="0" smtClean="0"/>
                        <a:t> feedback, Actions taken</a:t>
                      </a:r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4002369135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EO/Complaint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Process, Type complaints</a:t>
                      </a:r>
                      <a:r>
                        <a:rPr lang="en-US" sz="1600" baseline="0" dirty="0" smtClean="0"/>
                        <a:t> field, Resolutions</a:t>
                      </a:r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887998237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Follow-Up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Services offered, How documented, Results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090128632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LMI; Demand Occupations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Staff use, Dissemination, Methods, Interpretation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350032080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MOSES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Customer file reviews, Program registrations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3717089252"/>
                  </a:ext>
                </a:extLst>
              </a:tr>
              <a:tr h="231098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MSFW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2955496405"/>
                  </a:ext>
                </a:extLst>
              </a:tr>
              <a:tr h="39286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Partner Referrals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Process, Documentation, Joint services, Coordination, Results</a:t>
                      </a:r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714436031"/>
                  </a:ext>
                </a:extLst>
              </a:tr>
              <a:tr h="392867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Performance Management</a:t>
                      </a:r>
                      <a:r>
                        <a:rPr lang="en-US" sz="1600" b="1" baseline="0" dirty="0" smtClean="0"/>
                        <a:t> System</a:t>
                      </a:r>
                      <a:endParaRPr lang="en-US" sz="1600" b="1" dirty="0"/>
                    </a:p>
                  </a:txBody>
                  <a:tcPr marL="184622" marR="184622"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What process?</a:t>
                      </a:r>
                      <a:r>
                        <a:rPr lang="en-US" sz="1600" baseline="0" dirty="0" smtClean="0"/>
                        <a:t> What data? Corrective measures, Dissemination</a:t>
                      </a:r>
                      <a:endParaRPr lang="en-US" sz="1600" dirty="0" smtClean="0"/>
                    </a:p>
                  </a:txBody>
                  <a:tcPr marL="184622" marR="184622" anchor="ctr"/>
                </a:tc>
                <a:extLst>
                  <a:ext uri="{0D108BD9-81ED-4DB2-BD59-A6C34878D82A}">
                    <a16:rowId xmlns:a16="http://schemas.microsoft.com/office/drawing/2014/main" val="1144877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4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 Concept: Monitoring the Career Center </a:t>
            </a:r>
            <a:r>
              <a:rPr lang="en-US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 </a:t>
            </a:r>
            <a:r>
              <a:rPr lang="en-US" sz="220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(continued)</a:t>
            </a:r>
            <a:endParaRPr lang="en-US" sz="2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71535839"/>
              </p:ext>
            </p:extLst>
          </p:nvPr>
        </p:nvGraphicFramePr>
        <p:xfrm>
          <a:off x="609600" y="1371600"/>
          <a:ext cx="10972800" cy="233172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885868953"/>
                    </a:ext>
                  </a:extLst>
                </a:gridCol>
                <a:gridCol w="7162800">
                  <a:extLst>
                    <a:ext uri="{9D8B030D-6E8A-4147-A177-3AD203B41FA5}">
                      <a16:colId xmlns:a16="http://schemas.microsoft.com/office/drawing/2014/main" val="13094530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Process Focus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How They Do It</a:t>
                      </a:r>
                      <a:r>
                        <a:rPr lang="en-US" sz="1800" baseline="0" dirty="0" smtClean="0"/>
                        <a:t> and Results</a:t>
                      </a:r>
                      <a:endParaRPr lang="en-US" sz="18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Examples</a:t>
                      </a:r>
                      <a:endParaRPr lang="en-US" sz="1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99202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Priority of Service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How are they identified,</a:t>
                      </a:r>
                      <a:r>
                        <a:rPr lang="en-US" sz="1600" baseline="0" dirty="0" smtClean="0"/>
                        <a:t> documented, services provided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47155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RESEA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Initial</a:t>
                      </a:r>
                      <a:r>
                        <a:rPr lang="en-US" sz="1600" baseline="0" dirty="0" smtClean="0"/>
                        <a:t> Review, Required elements (CAP), Final Review, Referrals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3720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SOPs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Who,</a:t>
                      </a:r>
                      <a:r>
                        <a:rPr lang="en-US" sz="1600" baseline="0" dirty="0" smtClean="0"/>
                        <a:t> What, Where, When, Why, How; are they following own SOPs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42354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Training: ITA, OJT, Apprenticeship,</a:t>
                      </a:r>
                      <a:r>
                        <a:rPr lang="en-US" sz="1600" b="1" baseline="0" dirty="0" smtClean="0"/>
                        <a:t> Career Pathways, Work Experience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Costs, placements, results, incompletes, demand driven</a:t>
                      </a:r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00269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063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8/4/2008 11:33:25 AM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8/4/2008 11:33:24 AM"/>
</p:tagLst>
</file>

<file path=ppt/theme/theme1.xml><?xml version="1.0" encoding="utf-8"?>
<a:theme xmlns:a="http://schemas.openxmlformats.org/drawingml/2006/main" name="1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Blue Presentation Template - MA HHS - small logos">
  <a:themeElements>
    <a:clrScheme name="">
      <a:dk1>
        <a:srgbClr val="000000"/>
      </a:dk1>
      <a:lt1>
        <a:srgbClr val="FFFFFF"/>
      </a:lt1>
      <a:dk2>
        <a:srgbClr val="003366"/>
      </a:dk2>
      <a:lt2>
        <a:srgbClr val="B4B4B4"/>
      </a:lt2>
      <a:accent1>
        <a:srgbClr val="FFFFCC"/>
      </a:accent1>
      <a:accent2>
        <a:srgbClr val="003399"/>
      </a:accent2>
      <a:accent3>
        <a:srgbClr val="FFFFFF"/>
      </a:accent3>
      <a:accent4>
        <a:srgbClr val="000000"/>
      </a:accent4>
      <a:accent5>
        <a:srgbClr val="FFFFE2"/>
      </a:accent5>
      <a:accent6>
        <a:srgbClr val="002D8A"/>
      </a:accent6>
      <a:hlink>
        <a:srgbClr val="CCCCFF"/>
      </a:hlink>
      <a:folHlink>
        <a:srgbClr val="FFFFFF"/>
      </a:folHlink>
    </a:clrScheme>
    <a:fontScheme name="1_Blue Presentation Template - MA HHS - small log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20" tIns="45720" rIns="4572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  <a:txDef>
      <a:spPr/>
      <a:bodyPr/>
      <a:lstStyle>
        <a:defPPr marL="0" indent="0">
          <a:buFont typeface="Wingdings" pitchFamily="2" charset="2"/>
          <a:buNone/>
          <a:defRPr sz="2400" dirty="0" smtClean="0">
            <a:solidFill>
              <a:schemeClr val="dk1"/>
            </a:solidFill>
            <a:latin typeface="Book Antiqua" pitchFamily="18" charset="0"/>
          </a:defRPr>
        </a:defPPr>
      </a:lstStyle>
    </a:txDef>
  </a:objectDefaults>
  <a:extraClrSchemeLst>
    <a:extraClrScheme>
      <a:clrScheme name="1_Blue Presentation Template - MA HHS - small log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Blue Presentation Template - MA HHS - small log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Blue Presentation Template - MA HHS - small log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11481</TotalTime>
  <Words>1402</Words>
  <Application>Microsoft Office PowerPoint</Application>
  <PresentationFormat>Widescreen</PresentationFormat>
  <Paragraphs>228</Paragraphs>
  <Slides>18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Arial</vt:lpstr>
      <vt:lpstr>Book Antiqua</vt:lpstr>
      <vt:lpstr>Calibri</vt:lpstr>
      <vt:lpstr>Symbol</vt:lpstr>
      <vt:lpstr>Wingdings</vt:lpstr>
      <vt:lpstr>1_Blue Presentation Template - MA HHS - small logos</vt:lpstr>
      <vt:lpstr>2_Blue Presentation Template - MA HHS - small logos</vt:lpstr>
      <vt:lpstr>3_Blue Presentation Template - MA HHS - small logos</vt:lpstr>
      <vt:lpstr>4_Blue Presentation Template - MA HHS - small logos</vt:lpstr>
      <vt:lpstr>5_Blue Presentation Template - MA HHS - small logos</vt:lpstr>
      <vt:lpstr>6_Blue Presentation Template - MA HHS - small logos</vt:lpstr>
      <vt:lpstr>PowerPoint Presentation</vt:lpstr>
      <vt:lpstr>The Law: Why Monitor?</vt:lpstr>
      <vt:lpstr>System Definitions</vt:lpstr>
      <vt:lpstr>WIOA Implementation: Training Technical Assistance, Training &amp; Oversight</vt:lpstr>
      <vt:lpstr>WIOA Implementation: Training Technical Assistance, Training &amp; Oversight</vt:lpstr>
      <vt:lpstr>  Systems to be Monitored </vt:lpstr>
      <vt:lpstr>State Concept: Monitoring the LWDB</vt:lpstr>
      <vt:lpstr>Local Concept: Monitoring the Career Center Operator </vt:lpstr>
      <vt:lpstr>Local Concept: Monitoring the Career Center Operator (continued)</vt:lpstr>
      <vt:lpstr>Local Area Monitoring And Tools</vt:lpstr>
      <vt:lpstr>Performance Monitoring </vt:lpstr>
      <vt:lpstr>Compliance Monitoring – Program Activities &amp; Services</vt:lpstr>
      <vt:lpstr>Compliance Monitoring – Program Activities &amp; Services (continued)</vt:lpstr>
      <vt:lpstr>Compliance Monitoring – Program Administration and Management</vt:lpstr>
      <vt:lpstr>Sample State Monitoring Questions</vt:lpstr>
      <vt:lpstr>Sample State Monitoring Questions (continued)</vt:lpstr>
      <vt:lpstr>Sample State Monitoring Questions (continued)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Advani, Ramesh (ANF)</dc:creator>
  <cp:lastModifiedBy>Seifried, Leslie (EOL)</cp:lastModifiedBy>
  <cp:revision>989</cp:revision>
  <cp:lastPrinted>2018-02-16T13:32:13Z</cp:lastPrinted>
  <dcterms:created xsi:type="dcterms:W3CDTF">2014-04-27T20:43:35Z</dcterms:created>
  <dcterms:modified xsi:type="dcterms:W3CDTF">2018-03-01T14:15:39Z</dcterms:modified>
</cp:coreProperties>
</file>