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52"/>
  </p:notesMasterIdLst>
  <p:handoutMasterIdLst>
    <p:handoutMasterId r:id="rId53"/>
  </p:handoutMasterIdLst>
  <p:sldIdLst>
    <p:sldId id="477" r:id="rId2"/>
    <p:sldId id="772" r:id="rId3"/>
    <p:sldId id="634" r:id="rId4"/>
    <p:sldId id="710" r:id="rId5"/>
    <p:sldId id="709" r:id="rId6"/>
    <p:sldId id="773" r:id="rId7"/>
    <p:sldId id="599" r:id="rId8"/>
    <p:sldId id="647" r:id="rId9"/>
    <p:sldId id="664" r:id="rId10"/>
    <p:sldId id="673" r:id="rId11"/>
    <p:sldId id="666" r:id="rId12"/>
    <p:sldId id="781" r:id="rId13"/>
    <p:sldId id="796" r:id="rId14"/>
    <p:sldId id="765" r:id="rId15"/>
    <p:sldId id="744" r:id="rId16"/>
    <p:sldId id="745" r:id="rId17"/>
    <p:sldId id="746" r:id="rId18"/>
    <p:sldId id="766" r:id="rId19"/>
    <p:sldId id="755" r:id="rId20"/>
    <p:sldId id="756" r:id="rId21"/>
    <p:sldId id="749" r:id="rId22"/>
    <p:sldId id="735" r:id="rId23"/>
    <p:sldId id="787" r:id="rId24"/>
    <p:sldId id="737" r:id="rId25"/>
    <p:sldId id="788" r:id="rId26"/>
    <p:sldId id="750" r:id="rId27"/>
    <p:sldId id="782" r:id="rId28"/>
    <p:sldId id="783" r:id="rId29"/>
    <p:sldId id="784" r:id="rId30"/>
    <p:sldId id="785" r:id="rId31"/>
    <p:sldId id="789" r:id="rId32"/>
    <p:sldId id="712" r:id="rId33"/>
    <p:sldId id="716" r:id="rId34"/>
    <p:sldId id="717" r:id="rId35"/>
    <p:sldId id="780" r:id="rId36"/>
    <p:sldId id="771" r:id="rId37"/>
    <p:sldId id="713" r:id="rId38"/>
    <p:sldId id="705" r:id="rId39"/>
    <p:sldId id="715" r:id="rId40"/>
    <p:sldId id="724" r:id="rId41"/>
    <p:sldId id="797" r:id="rId42"/>
    <p:sldId id="798" r:id="rId43"/>
    <p:sldId id="779" r:id="rId44"/>
    <p:sldId id="767" r:id="rId45"/>
    <p:sldId id="768" r:id="rId46"/>
    <p:sldId id="769" r:id="rId47"/>
    <p:sldId id="770" r:id="rId48"/>
    <p:sldId id="775" r:id="rId49"/>
    <p:sldId id="776" r:id="rId50"/>
    <p:sldId id="777" r:id="rId51"/>
  </p:sldIdLst>
  <p:sldSz cx="9144000" cy="6858000" type="screen4x3"/>
  <p:notesSz cx="7010400" cy="9296400"/>
  <p:custDataLst>
    <p:tags r:id="rId54"/>
  </p:custDataLst>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anne" initials="j" lastIdx="2" clrIdx="0"/>
  <p:cmAuthor id="1" name="EEC," initials="E"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a:srgbClr val="FF9900"/>
    <a:srgbClr val="FF33CC"/>
    <a:srgbClr val="99CCFF"/>
    <a:srgbClr val="33CC33"/>
    <a:srgbClr val="9900FF"/>
    <a:srgbClr val="FF0066"/>
    <a:srgbClr val="00FFFF"/>
    <a:srgbClr val="FF6600"/>
    <a:srgbClr val="FF99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853" autoAdjust="0"/>
    <p:restoredTop sz="91569" autoAdjust="0"/>
  </p:normalViewPr>
  <p:slideViewPr>
    <p:cSldViewPr snapToGrid="0">
      <p:cViewPr>
        <p:scale>
          <a:sx n="70" d="100"/>
          <a:sy n="70" d="100"/>
        </p:scale>
        <p:origin x="-2946" y="-8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3091" y="-96"/>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3" Type="http://schemas.openxmlformats.org/officeDocument/2006/relationships/slide" Target="slides/slide42.xml"/>
  <Relationship Id="rId44" Type="http://schemas.openxmlformats.org/officeDocument/2006/relationships/slide" Target="slides/slide43.xml"/>
  <Relationship Id="rId45" Type="http://schemas.openxmlformats.org/officeDocument/2006/relationships/slide" Target="slides/slide44.xml"/>
  <Relationship Id="rId46" Type="http://schemas.openxmlformats.org/officeDocument/2006/relationships/slide" Target="slides/slide45.xml"/>
  <Relationship Id="rId47" Type="http://schemas.openxmlformats.org/officeDocument/2006/relationships/slide" Target="slides/slide46.xml"/>
  <Relationship Id="rId48" Type="http://schemas.openxmlformats.org/officeDocument/2006/relationships/slide" Target="slides/slide47.xml"/>
  <Relationship Id="rId49" Type="http://schemas.openxmlformats.org/officeDocument/2006/relationships/slide" Target="slides/slide48.xml"/>
  <Relationship Id="rId5" Type="http://schemas.openxmlformats.org/officeDocument/2006/relationships/slide" Target="slides/slide4.xml"/>
  <Relationship Id="rId50" Type="http://schemas.openxmlformats.org/officeDocument/2006/relationships/slide" Target="slides/slide49.xml"/>
  <Relationship Id="rId51" Type="http://schemas.openxmlformats.org/officeDocument/2006/relationships/slide" Target="slides/slide50.xml"/>
  <Relationship Id="rId52" Type="http://schemas.openxmlformats.org/officeDocument/2006/relationships/notesMaster" Target="notesMasters/notesMaster1.xml"/>
  <Relationship Id="rId53" Type="http://schemas.openxmlformats.org/officeDocument/2006/relationships/handoutMaster" Target="handoutMasters/handoutMaster1.xml"/>
  <Relationship Id="rId54" Type="http://schemas.openxmlformats.org/officeDocument/2006/relationships/tags" Target="tags/tag1.xml"/>
  <Relationship Id="rId55" Type="http://schemas.openxmlformats.org/officeDocument/2006/relationships/commentAuthors" Target="commentAuthors.xml"/>
  <Relationship Id="rId56" Type="http://schemas.openxmlformats.org/officeDocument/2006/relationships/presProps" Target="presProps.xml"/>
  <Relationship Id="rId57" Type="http://schemas.openxmlformats.org/officeDocument/2006/relationships/viewProps" Target="viewProps.xml"/>
  <Relationship Id="rId58" Type="http://schemas.openxmlformats.org/officeDocument/2006/relationships/theme" Target="theme/theme1.xml"/>
  <Relationship Id="rId59" Type="http://schemas.openxmlformats.org/officeDocument/2006/relationships/tableStyles" Target="tableStyles.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10.xml.rels><?xml version="1.0" encoding="UTF-8"?>

<Relationships xmlns="http://schemas.openxmlformats.org/package/2006/relationships">
  <Relationship Id="rId1" Type="http://schemas.openxmlformats.org/officeDocument/2006/relationships/oleObject" TargetMode="External" Target="file:///C:/Users/psteigma/Desktop/Copy%20of%20Consolidated%202015%20QRIS%20Grantee%20List%20with%20addresses%20(2).xls"/>
</Relationships>

</file>

<file path=ppt/charts/_rels/chart11.xml.rels><?xml version="1.0" encoding="UTF-8"?>

<Relationships xmlns="http://schemas.openxmlformats.org/package/2006/relationships">
  <Relationship Id="rId1" Type="http://schemas.openxmlformats.org/officeDocument/2006/relationships/package" Target="../embeddings/Microsoft_Office_Excel_Worksheet5.xlsx"/>
</Relationships>

</file>

<file path=ppt/charts/_rels/chart12.xml.rels><?xml version="1.0" encoding="UTF-8"?>

<Relationships xmlns="http://schemas.openxmlformats.org/package/2006/relationships">
  <Relationship Id="rId1" Type="http://schemas.openxmlformats.org/officeDocument/2006/relationships/package" Target="../embeddings/Microsoft_Office_Excel_Worksheet6.xlsx"/>
</Relationships>

</file>

<file path=ppt/charts/_rels/chart13.xml.rels><?xml version="1.0" encoding="UTF-8"?>

<Relationships xmlns="http://schemas.openxmlformats.org/package/2006/relationships">
  <Relationship Id="rId1" Type="http://schemas.openxmlformats.org/officeDocument/2006/relationships/package" Target="../embeddings/Microsoft_Office_Excel_Worksheet7.xlsx"/>
</Relationships>

</file>

<file path=ppt/charts/_rels/chart14.xml.rels><?xml version="1.0" encoding="UTF-8"?>

<Relationships xmlns="http://schemas.openxmlformats.org/package/2006/relationships">
  <Relationship Id="rId1" Type="http://schemas.openxmlformats.org/officeDocument/2006/relationships/package" Target="../embeddings/Microsoft_Office_Excel_Worksheet8.xlsx"/>
</Relationships>

</file>

<file path=ppt/charts/_rels/chart15.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16.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17.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2.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3.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4.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5.xml.rels><?xml version="1.0" encoding="UTF-8"?>

<Relationships xmlns="http://schemas.openxmlformats.org/package/2006/relationships">
  <Relationship Id="rId1" Type="http://schemas.openxmlformats.org/officeDocument/2006/relationships/oleObject" TargetMode="External" Target="file:///C:/Users/psteigma/Desktop/QrisAllDataForCommReports%20dec29.xls"/>
</Relationships>

</file>

<file path=ppt/charts/_rels/chart6.xml.rels><?xml version="1.0" encoding="UTF-8"?>

<Relationships xmlns="http://schemas.openxmlformats.org/package/2006/relationships">
  <Relationship Id="rId1" Type="http://schemas.openxmlformats.org/officeDocument/2006/relationships/package" Target="../embeddings/Microsoft_Office_Excel_Worksheet1.xlsx"/>
</Relationships>

</file>

<file path=ppt/charts/_rels/chart7.xml.rels><?xml version="1.0" encoding="UTF-8"?>

<Relationships xmlns="http://schemas.openxmlformats.org/package/2006/relationships">
  <Relationship Id="rId1" Type="http://schemas.openxmlformats.org/officeDocument/2006/relationships/package" Target="../embeddings/Microsoft_Office_Excel_Worksheet2.xlsx"/>
</Relationships>

</file>

<file path=ppt/charts/_rels/chart8.xml.rels><?xml version="1.0" encoding="UTF-8"?>

<Relationships xmlns="http://schemas.openxmlformats.org/package/2006/relationships">
  <Relationship Id="rId1" Type="http://schemas.openxmlformats.org/officeDocument/2006/relationships/package" Target="../embeddings/Microsoft_Office_Excel_Worksheet3.xlsx"/>
</Relationships>

</file>

<file path=ppt/charts/_rels/chart9.xml.rels><?xml version="1.0" encoding="UTF-8"?>

<Relationships xmlns="http://schemas.openxmlformats.org/package/2006/relationships">
  <Relationship Id="rId1" Type="http://schemas.openxmlformats.org/officeDocument/2006/relationships/package" Target="../embeddings/Microsoft_Office_Excel_Worksheet4.xlsx"/>
</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sz="2000"/>
          </a:pPr>
          <a:endParaRPr lang="en-US"/>
        </a:p>
      </c:txPr>
    </c:title>
    <c:plotArea>
      <c:layout/>
      <c:pieChart>
        <c:varyColors val="1"/>
        <c:ser>
          <c:idx val="0"/>
          <c:order val="0"/>
          <c:tx>
            <c:strRef>
              <c:f>Sheet1!$Q$5</c:f>
              <c:strCache>
                <c:ptCount val="1"/>
                <c:pt idx="0">
                  <c:v>QRIS Participation from Eligible Programs</c:v>
                </c:pt>
              </c:strCache>
            </c:strRef>
          </c:tx>
          <c:spPr>
            <a:ln w="12700">
              <a:solidFill>
                <a:schemeClr val="tx1"/>
              </a:solidFill>
            </a:ln>
          </c:spPr>
          <c:dPt>
            <c:idx val="0"/>
            <c:spPr>
              <a:solidFill>
                <a:srgbClr val="A50021"/>
              </a:solidFill>
              <a:ln w="12700">
                <a:solidFill>
                  <a:schemeClr val="tx1"/>
                </a:solidFill>
              </a:ln>
            </c:spPr>
          </c:dPt>
          <c:dPt>
            <c:idx val="1"/>
            <c:spPr>
              <a:solidFill>
                <a:schemeClr val="bg1">
                  <a:lumMod val="85000"/>
                </a:schemeClr>
              </a:solidFill>
              <a:ln w="12700">
                <a:solidFill>
                  <a:schemeClr val="tx1"/>
                </a:solidFill>
              </a:ln>
            </c:spPr>
          </c:dPt>
          <c:dLbls>
            <c:dLbl>
              <c:idx val="0"/>
              <c:layout>
                <c:manualLayout>
                  <c:x val="-0.12330942074824969"/>
                  <c:y val="-6.2131748060624395E-2"/>
                </c:manualLayout>
              </c:layout>
              <c:tx>
                <c:rich>
                  <a:bodyPr/>
                  <a:lstStyle/>
                  <a:p>
                    <a:r>
                      <a:rPr lang="en-US" dirty="0">
                        <a:solidFill>
                          <a:schemeClr val="bg1">
                            <a:lumMod val="85000"/>
                          </a:schemeClr>
                        </a:solidFill>
                      </a:rPr>
                      <a:t>63%</a:t>
                    </a:r>
                  </a:p>
                </c:rich>
              </c:tx>
              <c:showPercent val="1"/>
            </c:dLbl>
            <c:dLbl>
              <c:idx val="1"/>
              <c:layout>
                <c:manualLayout>
                  <c:x val="0.10082895330200714"/>
                  <c:y val="7.4395758940167603E-2"/>
                </c:manualLayout>
              </c:layout>
              <c:showPercent val="1"/>
            </c:dLbl>
            <c:showPercent val="1"/>
            <c:showLeaderLines val="1"/>
          </c:dLbls>
          <c:cat>
            <c:strRef>
              <c:f>Sheet1!$P$6:$P$7</c:f>
              <c:strCache>
                <c:ptCount val="2"/>
                <c:pt idx="0">
                  <c:v>Programs Participating in QRIS (6,035)</c:v>
                </c:pt>
                <c:pt idx="1">
                  <c:v>Programs Not Participating in QRIS (3,609)</c:v>
                </c:pt>
              </c:strCache>
            </c:strRef>
          </c:cat>
          <c:val>
            <c:numRef>
              <c:f>Sheet1!$Q$6:$Q$7</c:f>
              <c:numCache>
                <c:formatCode>General</c:formatCode>
                <c:ptCount val="2"/>
                <c:pt idx="0">
                  <c:v>6035</c:v>
                </c:pt>
                <c:pt idx="1">
                  <c:v>3609</c:v>
                </c:pt>
              </c:numCache>
            </c:numRef>
          </c:val>
        </c:ser>
        <c:dLbls>
          <c:showPercent val="1"/>
        </c:dLbls>
        <c:firstSliceAng val="0"/>
      </c:pieChart>
    </c:plotArea>
    <c:legend>
      <c:legendPos val="r"/>
      <c:legendEntry>
        <c:idx val="0"/>
        <c:txPr>
          <a:bodyPr/>
          <a:lstStyle/>
          <a:p>
            <a:pPr rtl="0">
              <a:defRPr sz="1600"/>
            </a:pPr>
            <a:endParaRPr lang="en-US"/>
          </a:p>
        </c:txPr>
      </c:legendEntry>
      <c:legendEntry>
        <c:idx val="1"/>
        <c:txPr>
          <a:bodyPr/>
          <a:lstStyle/>
          <a:p>
            <a:pPr rtl="0">
              <a:defRPr sz="1600"/>
            </a:pPr>
            <a:endParaRPr lang="en-US"/>
          </a:p>
        </c:txPr>
      </c:legendEntry>
      <c:layout>
        <c:manualLayout>
          <c:xMode val="edge"/>
          <c:yMode val="edge"/>
          <c:x val="0.61114439123902964"/>
          <c:y val="0.51971717313655752"/>
          <c:w val="0.36018497406429806"/>
          <c:h val="0.42784817172178546"/>
        </c:manualLayout>
      </c:layout>
      <c:txPr>
        <a:bodyPr/>
        <a:lstStyle/>
        <a:p>
          <a:pPr rtl="0">
            <a:defRPr/>
          </a:pPr>
          <a:endParaRPr lang="en-US"/>
        </a:p>
      </c:txPr>
    </c:legend>
    <c:plotVisOnly val="1"/>
    <c:dispBlanksAs val="zero"/>
  </c:chart>
  <c:txPr>
    <a:bodyPr/>
    <a:lstStyle/>
    <a:p>
      <a:pPr>
        <a:defRPr sz="2000">
          <a:latin typeface="Calibri" pitchFamily="34" charset="0"/>
        </a:defRPr>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00" b="0"/>
            </a:pPr>
            <a:r>
              <a:rPr lang="en-US" sz="1400" b="0" i="0" baseline="0" dirty="0" smtClean="0"/>
              <a:t>Improvement Grantee Upward Movement in QRIS</a:t>
            </a:r>
            <a:endParaRPr lang="en-US" sz="1400" b="0" i="0" baseline="0" dirty="0"/>
          </a:p>
        </c:rich>
      </c:tx>
    </c:title>
    <c:plotArea>
      <c:layout/>
      <c:barChart>
        <c:barDir val="col"/>
        <c:grouping val="clustered"/>
        <c:ser>
          <c:idx val="0"/>
          <c:order val="0"/>
          <c:tx>
            <c:strRef>
              <c:f>Sheet1!$B$1</c:f>
              <c:strCache>
                <c:ptCount val="1"/>
                <c:pt idx="0">
                  <c:v>4/15/2015</c:v>
                </c:pt>
              </c:strCache>
            </c:strRef>
          </c:tx>
          <c:dLbls>
            <c:dLbl>
              <c:idx val="0"/>
              <c:showVal val="1"/>
            </c:dLbl>
            <c:dLbl>
              <c:idx val="1"/>
              <c:showVal val="1"/>
            </c:dLbl>
            <c:dLbl>
              <c:idx val="2"/>
              <c:showVal val="1"/>
            </c:dLbl>
            <c:delete val="1"/>
          </c:dLbls>
          <c:cat>
            <c:strRef>
              <c:f>Sheet1!$A$2:$A$5</c:f>
              <c:strCache>
                <c:ptCount val="4"/>
                <c:pt idx="0">
                  <c:v>Level 1</c:v>
                </c:pt>
                <c:pt idx="1">
                  <c:v>Level 2</c:v>
                </c:pt>
                <c:pt idx="2">
                  <c:v>Level 3</c:v>
                </c:pt>
                <c:pt idx="3">
                  <c:v>Level 4</c:v>
                </c:pt>
              </c:strCache>
            </c:strRef>
          </c:cat>
          <c:val>
            <c:numRef>
              <c:f>Sheet1!$B$2:$B$5</c:f>
              <c:numCache>
                <c:formatCode>General</c:formatCode>
                <c:ptCount val="4"/>
                <c:pt idx="0">
                  <c:v>124</c:v>
                </c:pt>
                <c:pt idx="1">
                  <c:v>196</c:v>
                </c:pt>
                <c:pt idx="2">
                  <c:v>25</c:v>
                </c:pt>
                <c:pt idx="3">
                  <c:v>0</c:v>
                </c:pt>
              </c:numCache>
            </c:numRef>
          </c:val>
        </c:ser>
        <c:ser>
          <c:idx val="1"/>
          <c:order val="1"/>
          <c:tx>
            <c:strRef>
              <c:f>Sheet1!$C$1</c:f>
              <c:strCache>
                <c:ptCount val="1"/>
                <c:pt idx="0">
                  <c:v>12/31/2015</c:v>
                </c:pt>
              </c:strCache>
            </c:strRef>
          </c:tx>
          <c:spPr>
            <a:solidFill>
              <a:schemeClr val="accent2">
                <a:lumMod val="75000"/>
              </a:schemeClr>
            </a:solidFill>
          </c:spPr>
          <c:dLbls>
            <c:dLblPos val="inEnd"/>
            <c:showVal val="1"/>
          </c:dLbls>
          <c:cat>
            <c:strRef>
              <c:f>Sheet1!$A$2:$A$5</c:f>
              <c:strCache>
                <c:ptCount val="4"/>
                <c:pt idx="0">
                  <c:v>Level 1</c:v>
                </c:pt>
                <c:pt idx="1">
                  <c:v>Level 2</c:v>
                </c:pt>
                <c:pt idx="2">
                  <c:v>Level 3</c:v>
                </c:pt>
                <c:pt idx="3">
                  <c:v>Level 4</c:v>
                </c:pt>
              </c:strCache>
            </c:strRef>
          </c:cat>
          <c:val>
            <c:numRef>
              <c:f>Sheet1!$C$2:$C$5</c:f>
              <c:numCache>
                <c:formatCode>General</c:formatCode>
                <c:ptCount val="4"/>
                <c:pt idx="0">
                  <c:v>121</c:v>
                </c:pt>
                <c:pt idx="1">
                  <c:v>179</c:v>
                </c:pt>
                <c:pt idx="2">
                  <c:v>44</c:v>
                </c:pt>
                <c:pt idx="3">
                  <c:v>1</c:v>
                </c:pt>
              </c:numCache>
            </c:numRef>
          </c:val>
        </c:ser>
        <c:gapWidth val="75"/>
        <c:overlap val="40"/>
        <c:axId val="149685376"/>
        <c:axId val="122717312"/>
      </c:barChart>
      <c:catAx>
        <c:axId val="149685376"/>
        <c:scaling>
          <c:orientation val="minMax"/>
        </c:scaling>
        <c:axPos val="b"/>
        <c:majorTickMark val="none"/>
        <c:tickLblPos val="nextTo"/>
        <c:crossAx val="122717312"/>
        <c:crosses val="autoZero"/>
        <c:auto val="1"/>
        <c:lblAlgn val="ctr"/>
        <c:lblOffset val="100"/>
      </c:catAx>
      <c:valAx>
        <c:axId val="122717312"/>
        <c:scaling>
          <c:orientation val="minMax"/>
        </c:scaling>
        <c:axPos val="l"/>
        <c:majorGridlines/>
        <c:numFmt formatCode="General" sourceLinked="1"/>
        <c:majorTickMark val="none"/>
        <c:tickLblPos val="nextTo"/>
        <c:crossAx val="149685376"/>
        <c:crosses val="autoZero"/>
        <c:crossBetween val="between"/>
      </c:valAx>
    </c:plotArea>
    <c:legend>
      <c:legendPos val="r"/>
      <c:layout>
        <c:manualLayout>
          <c:xMode val="edge"/>
          <c:yMode val="edge"/>
          <c:x val="0.81171156237049402"/>
          <c:y val="0.78805511811023621"/>
          <c:w val="0.1685515955242437"/>
          <c:h val="9.2479305471431461E-2"/>
        </c:manualLayout>
      </c:layout>
    </c:legend>
    <c:plotVisOnly val="1"/>
  </c:chart>
  <c:spPr>
    <a:ln w="12700"/>
  </c:sp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FCC Grantee</c:v>
                </c:pt>
              </c:strCache>
            </c:strRef>
          </c:tx>
          <c:spPr>
            <a:solidFill>
              <a:srgbClr val="00B050"/>
            </a:solidFill>
          </c:spPr>
          <c:dLbls>
            <c:txPr>
              <a:bodyPr/>
              <a:lstStyle/>
              <a:p>
                <a:pPr>
                  <a:defRPr sz="1600"/>
                </a:pPr>
                <a:endParaRPr lang="en-US"/>
              </a:p>
            </c:txPr>
            <c:showVal val="1"/>
          </c:dLbls>
          <c:cat>
            <c:strRef>
              <c:f>Sheet1!$A$2:$A$5</c:f>
              <c:strCache>
                <c:ptCount val="4"/>
                <c:pt idx="0">
                  <c:v>Helps Improve Quality</c:v>
                </c:pt>
                <c:pt idx="1">
                  <c:v>Should be priority</c:v>
                </c:pt>
                <c:pt idx="2">
                  <c:v>Right Direction</c:v>
                </c:pt>
                <c:pt idx="3">
                  <c:v>Right Standards</c:v>
                </c:pt>
              </c:strCache>
            </c:strRef>
          </c:cat>
          <c:val>
            <c:numRef>
              <c:f>Sheet1!$B$2:$B$5</c:f>
              <c:numCache>
                <c:formatCode>General</c:formatCode>
                <c:ptCount val="4"/>
                <c:pt idx="0">
                  <c:v>98</c:v>
                </c:pt>
                <c:pt idx="1">
                  <c:v>95</c:v>
                </c:pt>
                <c:pt idx="2">
                  <c:v>69</c:v>
                </c:pt>
                <c:pt idx="3">
                  <c:v>95</c:v>
                </c:pt>
              </c:numCache>
            </c:numRef>
          </c:val>
        </c:ser>
        <c:ser>
          <c:idx val="1"/>
          <c:order val="1"/>
          <c:tx>
            <c:strRef>
              <c:f>Sheet1!$C$1</c:f>
              <c:strCache>
                <c:ptCount val="1"/>
                <c:pt idx="0">
                  <c:v>Center Grantee</c:v>
                </c:pt>
              </c:strCache>
            </c:strRef>
          </c:tx>
          <c:spPr>
            <a:solidFill>
              <a:srgbClr val="92D050"/>
            </a:solidFill>
          </c:spPr>
          <c:dLbls>
            <c:txPr>
              <a:bodyPr/>
              <a:lstStyle/>
              <a:p>
                <a:pPr>
                  <a:defRPr sz="1600"/>
                </a:pPr>
                <a:endParaRPr lang="en-US"/>
              </a:p>
            </c:txPr>
            <c:showVal val="1"/>
          </c:dLbls>
          <c:cat>
            <c:strRef>
              <c:f>Sheet1!$A$2:$A$5</c:f>
              <c:strCache>
                <c:ptCount val="4"/>
                <c:pt idx="0">
                  <c:v>Helps Improve Quality</c:v>
                </c:pt>
                <c:pt idx="1">
                  <c:v>Should be priority</c:v>
                </c:pt>
                <c:pt idx="2">
                  <c:v>Right Direction</c:v>
                </c:pt>
                <c:pt idx="3">
                  <c:v>Right Standards</c:v>
                </c:pt>
              </c:strCache>
            </c:strRef>
          </c:cat>
          <c:val>
            <c:numRef>
              <c:f>Sheet1!$C$2:$C$5</c:f>
              <c:numCache>
                <c:formatCode>General</c:formatCode>
                <c:ptCount val="4"/>
                <c:pt idx="0">
                  <c:v>96</c:v>
                </c:pt>
                <c:pt idx="1">
                  <c:v>97</c:v>
                </c:pt>
                <c:pt idx="2">
                  <c:v>92</c:v>
                </c:pt>
                <c:pt idx="3">
                  <c:v>86</c:v>
                </c:pt>
              </c:numCache>
            </c:numRef>
          </c:val>
        </c:ser>
        <c:axId val="97343744"/>
        <c:axId val="97345536"/>
      </c:barChart>
      <c:catAx>
        <c:axId val="97343744"/>
        <c:scaling>
          <c:orientation val="minMax"/>
        </c:scaling>
        <c:axPos val="b"/>
        <c:tickLblPos val="nextTo"/>
        <c:txPr>
          <a:bodyPr/>
          <a:lstStyle/>
          <a:p>
            <a:pPr>
              <a:defRPr sz="1400"/>
            </a:pPr>
            <a:endParaRPr lang="en-US"/>
          </a:p>
        </c:txPr>
        <c:crossAx val="97345536"/>
        <c:crosses val="autoZero"/>
        <c:auto val="1"/>
        <c:lblAlgn val="ctr"/>
        <c:lblOffset val="100"/>
      </c:catAx>
      <c:valAx>
        <c:axId val="97345536"/>
        <c:scaling>
          <c:orientation val="minMax"/>
        </c:scaling>
        <c:axPos val="l"/>
        <c:majorGridlines/>
        <c:numFmt formatCode="General" sourceLinked="1"/>
        <c:tickLblPos val="nextTo"/>
        <c:crossAx val="97343744"/>
        <c:crosses val="autoZero"/>
        <c:crossBetween val="between"/>
      </c:valAx>
    </c:plotArea>
    <c:legend>
      <c:legendPos val="r"/>
      <c:layout>
        <c:manualLayout>
          <c:xMode val="edge"/>
          <c:yMode val="edge"/>
          <c:x val="0.7372415427238278"/>
          <c:y val="0.16994062920973937"/>
          <c:w val="0.25349919801691423"/>
          <c:h val="0.61802803071965062"/>
        </c:manualLayout>
      </c:layout>
    </c:legend>
    <c:plotVisOnly val="1"/>
    <c:dispBlanksAs val="gap"/>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FCC Grantee</c:v>
                </c:pt>
              </c:strCache>
            </c:strRef>
          </c:tx>
          <c:spPr>
            <a:solidFill>
              <a:srgbClr val="00B050"/>
            </a:solidFill>
            <a:effectLst>
              <a:outerShdw blurRad="50800" dist="50800" dir="5400000" algn="ctr" rotWithShape="0">
                <a:srgbClr val="C00000"/>
              </a:outerShdw>
            </a:effectLst>
          </c:spPr>
          <c:dLbls>
            <c:dLbl>
              <c:idx val="0"/>
              <c:layout>
                <c:manualLayout>
                  <c:x val="0"/>
                  <c:y val="0.14871973102740882"/>
                </c:manualLayout>
              </c:layout>
              <c:showVal val="1"/>
            </c:dLbl>
            <c:delete val="1"/>
          </c:dLbls>
          <c:cat>
            <c:strRef>
              <c:f>Sheet1!$A$2</c:f>
              <c:strCache>
                <c:ptCount val="1"/>
                <c:pt idx="0">
                  <c:v>Planning on Applying for the Next Level</c:v>
                </c:pt>
              </c:strCache>
            </c:strRef>
          </c:cat>
          <c:val>
            <c:numRef>
              <c:f>Sheet1!$B$2</c:f>
              <c:numCache>
                <c:formatCode>General</c:formatCode>
                <c:ptCount val="1"/>
                <c:pt idx="0">
                  <c:v>94</c:v>
                </c:pt>
              </c:numCache>
            </c:numRef>
          </c:val>
        </c:ser>
        <c:ser>
          <c:idx val="2"/>
          <c:order val="1"/>
          <c:tx>
            <c:strRef>
              <c:f>Sheet1!$C$1</c:f>
              <c:strCache>
                <c:ptCount val="1"/>
                <c:pt idx="0">
                  <c:v>Center-based Grantee</c:v>
                </c:pt>
              </c:strCache>
            </c:strRef>
          </c:tx>
          <c:spPr>
            <a:solidFill>
              <a:schemeClr val="accent1">
                <a:lumMod val="50000"/>
              </a:schemeClr>
            </a:solidFill>
            <a:ln>
              <a:solidFill>
                <a:schemeClr val="accent1"/>
              </a:solidFill>
            </a:ln>
            <a:effectLst>
              <a:glow>
                <a:schemeClr val="bg1"/>
              </a:glow>
            </a:effectLst>
          </c:spPr>
          <c:dPt>
            <c:idx val="0"/>
            <c:spPr>
              <a:solidFill>
                <a:schemeClr val="accent1">
                  <a:lumMod val="50000"/>
                </a:schemeClr>
              </a:solidFill>
              <a:ln>
                <a:noFill/>
              </a:ln>
              <a:effectLst>
                <a:glow>
                  <a:schemeClr val="bg1"/>
                </a:glow>
              </a:effectLst>
            </c:spPr>
          </c:dPt>
          <c:dLbls>
            <c:dLbl>
              <c:idx val="0"/>
              <c:layout>
                <c:manualLayout>
                  <c:x val="0"/>
                  <c:y val="0.22448261287155905"/>
                </c:manualLayout>
              </c:layout>
              <c:showVal val="1"/>
            </c:dLbl>
            <c:showVal val="1"/>
          </c:dLbls>
          <c:cat>
            <c:strRef>
              <c:f>Sheet1!$A$2</c:f>
              <c:strCache>
                <c:ptCount val="1"/>
                <c:pt idx="0">
                  <c:v>Planning on Applying for the Next Level</c:v>
                </c:pt>
              </c:strCache>
            </c:strRef>
          </c:cat>
          <c:val>
            <c:numRef>
              <c:f>Sheet1!$C$2</c:f>
              <c:numCache>
                <c:formatCode>General</c:formatCode>
                <c:ptCount val="1"/>
                <c:pt idx="0">
                  <c:v>87</c:v>
                </c:pt>
              </c:numCache>
            </c:numRef>
          </c:val>
        </c:ser>
        <c:ser>
          <c:idx val="4"/>
          <c:order val="2"/>
          <c:tx>
            <c:strRef>
              <c:f>Sheet1!$D$1</c:f>
              <c:strCache>
                <c:ptCount val="1"/>
                <c:pt idx="0">
                  <c:v>After-school Grantee</c:v>
                </c:pt>
              </c:strCache>
            </c:strRef>
          </c:tx>
          <c:spPr>
            <a:solidFill>
              <a:srgbClr val="FFC000"/>
            </a:solidFill>
          </c:spPr>
          <c:dLbls>
            <c:dLbl>
              <c:idx val="0"/>
              <c:layout>
                <c:manualLayout>
                  <c:x val="0"/>
                  <c:y val="0.26657310278497637"/>
                </c:manualLayout>
              </c:layout>
              <c:showVal val="1"/>
            </c:dLbl>
            <c:showVal val="1"/>
          </c:dLbls>
          <c:cat>
            <c:strRef>
              <c:f>Sheet1!$A$2</c:f>
              <c:strCache>
                <c:ptCount val="1"/>
                <c:pt idx="0">
                  <c:v>Planning on Applying for the Next Level</c:v>
                </c:pt>
              </c:strCache>
            </c:strRef>
          </c:cat>
          <c:val>
            <c:numRef>
              <c:f>Sheet1!$D$2</c:f>
              <c:numCache>
                <c:formatCode>General</c:formatCode>
                <c:ptCount val="1"/>
                <c:pt idx="0">
                  <c:v>88</c:v>
                </c:pt>
              </c:numCache>
            </c:numRef>
          </c:val>
        </c:ser>
        <c:ser>
          <c:idx val="1"/>
          <c:order val="3"/>
          <c:tx>
            <c:strRef>
              <c:f>Sheet1!$E$1</c:f>
              <c:strCache>
                <c:ptCount val="1"/>
                <c:pt idx="0">
                  <c:v>Column1</c:v>
                </c:pt>
              </c:strCache>
            </c:strRef>
          </c:tx>
          <c:cat>
            <c:strRef>
              <c:f>Sheet1!$A$2</c:f>
              <c:strCache>
                <c:ptCount val="1"/>
                <c:pt idx="0">
                  <c:v>Planning on Applying for the Next Level</c:v>
                </c:pt>
              </c:strCache>
            </c:strRef>
          </c:cat>
          <c:val>
            <c:numRef>
              <c:f>Sheet1!$E$2</c:f>
              <c:numCache>
                <c:formatCode>General</c:formatCode>
                <c:ptCount val="1"/>
                <c:pt idx="0">
                  <c:v>0</c:v>
                </c:pt>
              </c:numCache>
            </c:numRef>
          </c:val>
        </c:ser>
        <c:axId val="166843136"/>
        <c:axId val="166844672"/>
      </c:barChart>
      <c:catAx>
        <c:axId val="166843136"/>
        <c:scaling>
          <c:orientation val="minMax"/>
        </c:scaling>
        <c:axPos val="b"/>
        <c:tickLblPos val="nextTo"/>
        <c:txPr>
          <a:bodyPr/>
          <a:lstStyle/>
          <a:p>
            <a:pPr>
              <a:defRPr sz="1600"/>
            </a:pPr>
            <a:endParaRPr lang="en-US"/>
          </a:p>
        </c:txPr>
        <c:crossAx val="166844672"/>
        <c:crosses val="autoZero"/>
        <c:auto val="1"/>
        <c:lblAlgn val="ctr"/>
        <c:lblOffset val="100"/>
      </c:catAx>
      <c:valAx>
        <c:axId val="166844672"/>
        <c:scaling>
          <c:orientation val="minMax"/>
        </c:scaling>
        <c:axPos val="l"/>
        <c:majorGridlines>
          <c:spPr>
            <a:effectLst>
              <a:glow>
                <a:schemeClr val="bg1"/>
              </a:glow>
            </a:effectLst>
          </c:spPr>
        </c:majorGridlines>
        <c:numFmt formatCode="General" sourceLinked="1"/>
        <c:tickLblPos val="nextTo"/>
        <c:crossAx val="166843136"/>
        <c:crosses val="autoZero"/>
        <c:crossBetween val="between"/>
      </c:valAx>
      <c:spPr>
        <a:effectLst>
          <a:glow rad="127000">
            <a:schemeClr val="bg1"/>
          </a:glow>
        </a:effectLst>
      </c:spPr>
    </c:plotArea>
    <c:legend>
      <c:legendPos val="r"/>
      <c:legendEntry>
        <c:idx val="-1"/>
        <c:delete val="1"/>
      </c:legendEntry>
      <c:legendEntry>
        <c:idx val="3"/>
        <c:delete val="1"/>
      </c:legendEntry>
      <c:layout>
        <c:manualLayout>
          <c:xMode val="edge"/>
          <c:yMode val="edge"/>
          <c:x val="0.66025080198308694"/>
          <c:y val="0.28314659222799682"/>
          <c:w val="0.32894672888111232"/>
          <c:h val="0.41511695963930834"/>
        </c:manualLayout>
      </c:layout>
    </c:legend>
    <c:plotVisOnly val="1"/>
    <c:dispBlanksAs val="gap"/>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FCC Grant</c:v>
                </c:pt>
              </c:strCache>
            </c:strRef>
          </c:tx>
          <c:spPr>
            <a:solidFill>
              <a:srgbClr val="00B050"/>
            </a:solidFill>
          </c:spPr>
          <c:dLbls>
            <c:showVal val="1"/>
          </c:dLbls>
          <c:cat>
            <c:strRef>
              <c:f>Sheet1!$A$2</c:f>
              <c:strCache>
                <c:ptCount val="1"/>
                <c:pt idx="0">
                  <c:v>Percent making changes</c:v>
                </c:pt>
              </c:strCache>
            </c:strRef>
          </c:cat>
          <c:val>
            <c:numRef>
              <c:f>Sheet1!$B$2</c:f>
              <c:numCache>
                <c:formatCode>General</c:formatCode>
                <c:ptCount val="1"/>
                <c:pt idx="0">
                  <c:v>82</c:v>
                </c:pt>
              </c:numCache>
            </c:numRef>
          </c:val>
        </c:ser>
        <c:ser>
          <c:idx val="1"/>
          <c:order val="1"/>
          <c:tx>
            <c:strRef>
              <c:f>Sheet1!$C$1</c:f>
              <c:strCache>
                <c:ptCount val="1"/>
                <c:pt idx="0">
                  <c:v>Center-based grant </c:v>
                </c:pt>
              </c:strCache>
            </c:strRef>
          </c:tx>
          <c:dPt>
            <c:idx val="0"/>
            <c:spPr>
              <a:solidFill>
                <a:srgbClr val="92D050"/>
              </a:solidFill>
            </c:spPr>
          </c:dPt>
          <c:dLbls>
            <c:showVal val="1"/>
          </c:dLbls>
          <c:cat>
            <c:strRef>
              <c:f>Sheet1!$A$2</c:f>
              <c:strCache>
                <c:ptCount val="1"/>
                <c:pt idx="0">
                  <c:v>Percent making changes</c:v>
                </c:pt>
              </c:strCache>
            </c:strRef>
          </c:cat>
          <c:val>
            <c:numRef>
              <c:f>Sheet1!$C$2</c:f>
              <c:numCache>
                <c:formatCode>General</c:formatCode>
                <c:ptCount val="1"/>
                <c:pt idx="0">
                  <c:v>83</c:v>
                </c:pt>
              </c:numCache>
            </c:numRef>
          </c:val>
        </c:ser>
        <c:ser>
          <c:idx val="2"/>
          <c:order val="2"/>
          <c:tx>
            <c:strRef>
              <c:f>Sheet1!$D$1</c:f>
              <c:strCache>
                <c:ptCount val="1"/>
                <c:pt idx="0">
                  <c:v>After School</c:v>
                </c:pt>
              </c:strCache>
            </c:strRef>
          </c:tx>
          <c:spPr>
            <a:solidFill>
              <a:srgbClr val="0070C0"/>
            </a:solidFill>
          </c:spPr>
          <c:dLbls>
            <c:showVal val="1"/>
          </c:dLbls>
          <c:cat>
            <c:strRef>
              <c:f>Sheet1!$A$2</c:f>
              <c:strCache>
                <c:ptCount val="1"/>
                <c:pt idx="0">
                  <c:v>Percent making changes</c:v>
                </c:pt>
              </c:strCache>
            </c:strRef>
          </c:cat>
          <c:val>
            <c:numRef>
              <c:f>Sheet1!$D$2</c:f>
              <c:numCache>
                <c:formatCode>General</c:formatCode>
                <c:ptCount val="1"/>
                <c:pt idx="0">
                  <c:v>88</c:v>
                </c:pt>
              </c:numCache>
            </c:numRef>
          </c:val>
        </c:ser>
        <c:ser>
          <c:idx val="3"/>
          <c:order val="3"/>
          <c:tx>
            <c:strRef>
              <c:f>Sheet1!$E$1</c:f>
              <c:strCache>
                <c:ptCount val="1"/>
                <c:pt idx="0">
                  <c:v>Column1</c:v>
                </c:pt>
              </c:strCache>
            </c:strRef>
          </c:tx>
          <c:cat>
            <c:strRef>
              <c:f>Sheet1!$A$2</c:f>
              <c:strCache>
                <c:ptCount val="1"/>
                <c:pt idx="0">
                  <c:v>Percent making changes</c:v>
                </c:pt>
              </c:strCache>
            </c:strRef>
          </c:cat>
          <c:val>
            <c:numRef>
              <c:f>Sheet1!$E$2</c:f>
              <c:numCache>
                <c:formatCode>General</c:formatCode>
                <c:ptCount val="1"/>
                <c:pt idx="0">
                  <c:v>0</c:v>
                </c:pt>
              </c:numCache>
            </c:numRef>
          </c:val>
        </c:ser>
        <c:axId val="166936576"/>
        <c:axId val="166938112"/>
      </c:barChart>
      <c:catAx>
        <c:axId val="166936576"/>
        <c:scaling>
          <c:orientation val="minMax"/>
        </c:scaling>
        <c:axPos val="b"/>
        <c:numFmt formatCode="General" sourceLinked="1"/>
        <c:tickLblPos val="nextTo"/>
        <c:txPr>
          <a:bodyPr/>
          <a:lstStyle/>
          <a:p>
            <a:pPr>
              <a:defRPr sz="1600"/>
            </a:pPr>
            <a:endParaRPr lang="en-US"/>
          </a:p>
        </c:txPr>
        <c:crossAx val="166938112"/>
        <c:crosses val="autoZero"/>
        <c:auto val="1"/>
        <c:lblAlgn val="ctr"/>
        <c:lblOffset val="100"/>
      </c:catAx>
      <c:valAx>
        <c:axId val="166938112"/>
        <c:scaling>
          <c:orientation val="minMax"/>
        </c:scaling>
        <c:axPos val="l"/>
        <c:majorGridlines/>
        <c:numFmt formatCode="General" sourceLinked="1"/>
        <c:tickLblPos val="nextTo"/>
        <c:crossAx val="166936576"/>
        <c:crosses val="autoZero"/>
        <c:crossBetween val="between"/>
      </c:valAx>
    </c:plotArea>
    <c:legend>
      <c:legendPos val="r"/>
      <c:legendEntry>
        <c:idx val="3"/>
        <c:delete val="1"/>
      </c:legendEntry>
    </c:legend>
    <c:plotVisOnly val="1"/>
    <c:dispBlanksAs val="gap"/>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Series 1</c:v>
                </c:pt>
              </c:strCache>
            </c:strRef>
          </c:tx>
          <c:spPr>
            <a:solidFill>
              <a:srgbClr val="A50021"/>
            </a:solidFill>
          </c:spPr>
          <c:dLbls>
            <c:dLbl>
              <c:idx val="0"/>
              <c:layout>
                <c:manualLayout>
                  <c:x val="0"/>
                  <c:y val="1.6836195965366927E-2"/>
                </c:manualLayout>
              </c:layout>
              <c:showVal val="1"/>
            </c:dLbl>
            <c:dLbl>
              <c:idx val="1"/>
              <c:layout>
                <c:manualLayout>
                  <c:x val="0"/>
                  <c:y val="1.9642228626261464E-2"/>
                </c:manualLayout>
              </c:layout>
              <c:showVal val="1"/>
            </c:dLbl>
            <c:showVal val="1"/>
          </c:dLbls>
          <c:cat>
            <c:strRef>
              <c:f>Sheet1!$A$2:$A$6</c:f>
              <c:strCache>
                <c:ptCount val="5"/>
                <c:pt idx="0">
                  <c:v>Track PD</c:v>
                </c:pt>
                <c:pt idx="1">
                  <c:v>Have IPDPs</c:v>
                </c:pt>
                <c:pt idx="2">
                  <c:v>Received training on how QRIS works</c:v>
                </c:pt>
                <c:pt idx="3">
                  <c:v>Have CQIs</c:v>
                </c:pt>
                <c:pt idx="4">
                  <c:v>Familiar with QRIS</c:v>
                </c:pt>
              </c:strCache>
            </c:strRef>
          </c:cat>
          <c:val>
            <c:numRef>
              <c:f>Sheet1!$B$2:$B$6</c:f>
              <c:numCache>
                <c:formatCode>General</c:formatCode>
                <c:ptCount val="5"/>
                <c:pt idx="0">
                  <c:v>91</c:v>
                </c:pt>
                <c:pt idx="1">
                  <c:v>84</c:v>
                </c:pt>
                <c:pt idx="2">
                  <c:v>86</c:v>
                </c:pt>
                <c:pt idx="3">
                  <c:v>79</c:v>
                </c:pt>
                <c:pt idx="4">
                  <c:v>89</c:v>
                </c:pt>
              </c:numCache>
            </c:numRef>
          </c:val>
        </c:ser>
        <c:axId val="156191744"/>
        <c:axId val="156193536"/>
      </c:barChart>
      <c:catAx>
        <c:axId val="156191744"/>
        <c:scaling>
          <c:orientation val="minMax"/>
        </c:scaling>
        <c:axPos val="b"/>
        <c:tickLblPos val="nextTo"/>
        <c:txPr>
          <a:bodyPr/>
          <a:lstStyle/>
          <a:p>
            <a:pPr>
              <a:defRPr sz="1600"/>
            </a:pPr>
            <a:endParaRPr lang="en-US"/>
          </a:p>
        </c:txPr>
        <c:crossAx val="156193536"/>
        <c:crosses val="autoZero"/>
        <c:auto val="1"/>
        <c:lblAlgn val="ctr"/>
        <c:lblOffset val="100"/>
      </c:catAx>
      <c:valAx>
        <c:axId val="156193536"/>
        <c:scaling>
          <c:orientation val="minMax"/>
          <c:max val="100"/>
          <c:min val="0"/>
        </c:scaling>
        <c:axPos val="l"/>
        <c:majorGridlines/>
        <c:numFmt formatCode="General" sourceLinked="1"/>
        <c:tickLblPos val="nextTo"/>
        <c:crossAx val="156191744"/>
        <c:crosses val="autoZero"/>
        <c:crossBetween val="between"/>
      </c:valAx>
    </c:plotArea>
    <c:plotVisOnly val="1"/>
    <c:dispBlanksAs val="gap"/>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800"/>
            </a:pPr>
            <a:r>
              <a:rPr lang="en-US" sz="1800" dirty="0" smtClean="0"/>
              <a:t>Programs </a:t>
            </a:r>
            <a:r>
              <a:rPr lang="en-US" sz="1800" dirty="0"/>
              <a:t>Applying to QRIS Over Time</a:t>
            </a:r>
          </a:p>
        </c:rich>
      </c:tx>
    </c:title>
    <c:plotArea>
      <c:layout>
        <c:manualLayout>
          <c:layoutTarget val="inner"/>
          <c:xMode val="edge"/>
          <c:yMode val="edge"/>
          <c:x val="8.9833404754884244E-2"/>
          <c:y val="0.12190159044523864"/>
          <c:w val="0.62728030646577904"/>
          <c:h val="0.8055220415622163"/>
        </c:manualLayout>
      </c:layout>
      <c:lineChart>
        <c:grouping val="standard"/>
        <c:ser>
          <c:idx val="0"/>
          <c:order val="0"/>
          <c:tx>
            <c:strRef>
              <c:f>Sheet1!$H$19</c:f>
              <c:strCache>
                <c:ptCount val="1"/>
                <c:pt idx="0">
                  <c:v>Family Child Care</c:v>
                </c:pt>
              </c:strCache>
            </c:strRef>
          </c:tx>
          <c:spPr>
            <a:ln>
              <a:solidFill>
                <a:srgbClr val="00B050"/>
              </a:solidFill>
            </a:ln>
          </c:spPr>
          <c:marker>
            <c:spPr>
              <a:solidFill>
                <a:srgbClr val="00B050"/>
              </a:solidFill>
              <a:ln>
                <a:solidFill>
                  <a:srgbClr val="00B050"/>
                </a:solidFill>
              </a:ln>
            </c:spPr>
          </c:marker>
          <c:dLbls>
            <c:txPr>
              <a:bodyPr/>
              <a:lstStyle/>
              <a:p>
                <a:pPr>
                  <a:defRPr b="1" i="1"/>
                </a:pPr>
                <a:endParaRPr lang="en-US"/>
              </a:p>
            </c:txPr>
            <c:showVal val="1"/>
          </c:dLbls>
          <c:cat>
            <c:numRef>
              <c:f>Sheet1!$G$20:$G$24</c:f>
              <c:numCache>
                <c:formatCode>m/d/yyyy</c:formatCode>
                <c:ptCount val="5"/>
                <c:pt idx="0">
                  <c:v>40909</c:v>
                </c:pt>
                <c:pt idx="1">
                  <c:v>41275</c:v>
                </c:pt>
                <c:pt idx="2">
                  <c:v>41640</c:v>
                </c:pt>
                <c:pt idx="3">
                  <c:v>42005</c:v>
                </c:pt>
                <c:pt idx="4">
                  <c:v>42370</c:v>
                </c:pt>
              </c:numCache>
            </c:numRef>
          </c:cat>
          <c:val>
            <c:numRef>
              <c:f>Sheet1!$H$20:$H$24</c:f>
              <c:numCache>
                <c:formatCode>General</c:formatCode>
                <c:ptCount val="5"/>
                <c:pt idx="0">
                  <c:v>940</c:v>
                </c:pt>
                <c:pt idx="1">
                  <c:v>2726</c:v>
                </c:pt>
                <c:pt idx="2">
                  <c:v>3029</c:v>
                </c:pt>
                <c:pt idx="3">
                  <c:v>3283</c:v>
                </c:pt>
                <c:pt idx="4">
                  <c:v>3544</c:v>
                </c:pt>
              </c:numCache>
            </c:numRef>
          </c:val>
        </c:ser>
        <c:ser>
          <c:idx val="1"/>
          <c:order val="1"/>
          <c:tx>
            <c:strRef>
              <c:f>Sheet1!$I$19</c:f>
              <c:strCache>
                <c:ptCount val="1"/>
                <c:pt idx="0">
                  <c:v>Licensed Center Based</c:v>
                </c:pt>
              </c:strCache>
            </c:strRef>
          </c:tx>
          <c:spPr>
            <a:ln>
              <a:solidFill>
                <a:schemeClr val="accent1">
                  <a:lumMod val="50000"/>
                </a:schemeClr>
              </a:solidFill>
            </a:ln>
          </c:spPr>
          <c:marker>
            <c:spPr>
              <a:solidFill>
                <a:schemeClr val="accent1">
                  <a:lumMod val="50000"/>
                </a:schemeClr>
              </a:solidFill>
              <a:ln>
                <a:solidFill>
                  <a:schemeClr val="accent1">
                    <a:lumMod val="50000"/>
                  </a:schemeClr>
                </a:solidFill>
              </a:ln>
            </c:spPr>
          </c:marker>
          <c:dLbls>
            <c:txPr>
              <a:bodyPr/>
              <a:lstStyle/>
              <a:p>
                <a:pPr>
                  <a:defRPr b="1" i="1"/>
                </a:pPr>
                <a:endParaRPr lang="en-US"/>
              </a:p>
            </c:txPr>
            <c:showVal val="1"/>
          </c:dLbls>
          <c:cat>
            <c:numRef>
              <c:f>Sheet1!$G$20:$G$24</c:f>
              <c:numCache>
                <c:formatCode>m/d/yyyy</c:formatCode>
                <c:ptCount val="5"/>
                <c:pt idx="0">
                  <c:v>40909</c:v>
                </c:pt>
                <c:pt idx="1">
                  <c:v>41275</c:v>
                </c:pt>
                <c:pt idx="2">
                  <c:v>41640</c:v>
                </c:pt>
                <c:pt idx="3">
                  <c:v>42005</c:v>
                </c:pt>
                <c:pt idx="4">
                  <c:v>42370</c:v>
                </c:pt>
              </c:numCache>
            </c:numRef>
          </c:cat>
          <c:val>
            <c:numRef>
              <c:f>Sheet1!$I$20:$I$24</c:f>
              <c:numCache>
                <c:formatCode>General</c:formatCode>
                <c:ptCount val="5"/>
                <c:pt idx="0">
                  <c:v>618</c:v>
                </c:pt>
                <c:pt idx="1">
                  <c:v>1118</c:v>
                </c:pt>
                <c:pt idx="2">
                  <c:v>1249</c:v>
                </c:pt>
                <c:pt idx="3">
                  <c:v>1336</c:v>
                </c:pt>
                <c:pt idx="4">
                  <c:v>1421</c:v>
                </c:pt>
              </c:numCache>
            </c:numRef>
          </c:val>
        </c:ser>
        <c:ser>
          <c:idx val="2"/>
          <c:order val="2"/>
          <c:tx>
            <c:strRef>
              <c:f>Sheet1!$J$19</c:f>
              <c:strCache>
                <c:ptCount val="1"/>
                <c:pt idx="0">
                  <c:v>Public School and License-Exempt Preschool</c:v>
                </c:pt>
              </c:strCache>
            </c:strRef>
          </c:tx>
          <c:spPr>
            <a:ln>
              <a:solidFill>
                <a:srgbClr val="9900FF"/>
              </a:solidFill>
            </a:ln>
          </c:spPr>
          <c:marker>
            <c:spPr>
              <a:solidFill>
                <a:srgbClr val="9900FF"/>
              </a:solidFill>
              <a:ln>
                <a:solidFill>
                  <a:srgbClr val="9900FF"/>
                </a:solidFill>
              </a:ln>
            </c:spPr>
          </c:marker>
          <c:dLbls>
            <c:txPr>
              <a:bodyPr/>
              <a:lstStyle/>
              <a:p>
                <a:pPr>
                  <a:defRPr b="1" i="1"/>
                </a:pPr>
                <a:endParaRPr lang="en-US"/>
              </a:p>
            </c:txPr>
            <c:showVal val="1"/>
          </c:dLbls>
          <c:cat>
            <c:numRef>
              <c:f>Sheet1!$G$20:$G$24</c:f>
              <c:numCache>
                <c:formatCode>m/d/yyyy</c:formatCode>
                <c:ptCount val="5"/>
                <c:pt idx="0">
                  <c:v>40909</c:v>
                </c:pt>
                <c:pt idx="1">
                  <c:v>41275</c:v>
                </c:pt>
                <c:pt idx="2">
                  <c:v>41640</c:v>
                </c:pt>
                <c:pt idx="3">
                  <c:v>42005</c:v>
                </c:pt>
                <c:pt idx="4">
                  <c:v>42370</c:v>
                </c:pt>
              </c:numCache>
            </c:numRef>
          </c:cat>
          <c:val>
            <c:numRef>
              <c:f>Sheet1!$J$20:$J$24</c:f>
              <c:numCache>
                <c:formatCode>General</c:formatCode>
                <c:ptCount val="5"/>
                <c:pt idx="0">
                  <c:v>50</c:v>
                </c:pt>
                <c:pt idx="1">
                  <c:v>195</c:v>
                </c:pt>
                <c:pt idx="2">
                  <c:v>233</c:v>
                </c:pt>
                <c:pt idx="3">
                  <c:v>239</c:v>
                </c:pt>
                <c:pt idx="4">
                  <c:v>255</c:v>
                </c:pt>
              </c:numCache>
            </c:numRef>
          </c:val>
        </c:ser>
        <c:ser>
          <c:idx val="3"/>
          <c:order val="3"/>
          <c:tx>
            <c:strRef>
              <c:f>Sheet1!$K$19</c:f>
              <c:strCache>
                <c:ptCount val="1"/>
                <c:pt idx="0">
                  <c:v>Afterschool / Out-of-School Time</c:v>
                </c:pt>
              </c:strCache>
            </c:strRef>
          </c:tx>
          <c:spPr>
            <a:ln>
              <a:solidFill>
                <a:srgbClr val="FF9900"/>
              </a:solidFill>
            </a:ln>
          </c:spPr>
          <c:marker>
            <c:spPr>
              <a:solidFill>
                <a:srgbClr val="FF9900"/>
              </a:solidFill>
              <a:ln>
                <a:solidFill>
                  <a:srgbClr val="FF9900"/>
                </a:solidFill>
              </a:ln>
            </c:spPr>
          </c:marker>
          <c:dLbls>
            <c:txPr>
              <a:bodyPr/>
              <a:lstStyle/>
              <a:p>
                <a:pPr>
                  <a:defRPr b="1" i="1"/>
                </a:pPr>
                <a:endParaRPr lang="en-US"/>
              </a:p>
            </c:txPr>
            <c:showVal val="1"/>
          </c:dLbls>
          <c:cat>
            <c:numRef>
              <c:f>Sheet1!$G$20:$G$24</c:f>
              <c:numCache>
                <c:formatCode>m/d/yyyy</c:formatCode>
                <c:ptCount val="5"/>
                <c:pt idx="0">
                  <c:v>40909</c:v>
                </c:pt>
                <c:pt idx="1">
                  <c:v>41275</c:v>
                </c:pt>
                <c:pt idx="2">
                  <c:v>41640</c:v>
                </c:pt>
                <c:pt idx="3">
                  <c:v>42005</c:v>
                </c:pt>
                <c:pt idx="4">
                  <c:v>42370</c:v>
                </c:pt>
              </c:numCache>
            </c:numRef>
          </c:cat>
          <c:val>
            <c:numRef>
              <c:f>Sheet1!$K$20:$K$24</c:f>
              <c:numCache>
                <c:formatCode>General</c:formatCode>
                <c:ptCount val="5"/>
                <c:pt idx="0">
                  <c:v>236</c:v>
                </c:pt>
                <c:pt idx="1">
                  <c:v>643</c:v>
                </c:pt>
                <c:pt idx="2">
                  <c:v>733</c:v>
                </c:pt>
                <c:pt idx="3">
                  <c:v>777</c:v>
                </c:pt>
                <c:pt idx="4">
                  <c:v>815</c:v>
                </c:pt>
              </c:numCache>
            </c:numRef>
          </c:val>
        </c:ser>
        <c:marker val="1"/>
        <c:axId val="128654336"/>
        <c:axId val="128701184"/>
      </c:lineChart>
      <c:dateAx>
        <c:axId val="128654336"/>
        <c:scaling>
          <c:orientation val="minMax"/>
        </c:scaling>
        <c:axPos val="b"/>
        <c:numFmt formatCode="m/d/yyyy" sourceLinked="1"/>
        <c:majorTickMark val="none"/>
        <c:tickLblPos val="nextTo"/>
        <c:txPr>
          <a:bodyPr/>
          <a:lstStyle/>
          <a:p>
            <a:pPr>
              <a:defRPr sz="1200" b="1"/>
            </a:pPr>
            <a:endParaRPr lang="en-US"/>
          </a:p>
        </c:txPr>
        <c:crossAx val="128701184"/>
        <c:crosses val="autoZero"/>
        <c:auto val="1"/>
        <c:lblOffset val="100"/>
        <c:baseTimeUnit val="years"/>
      </c:dateAx>
      <c:valAx>
        <c:axId val="128701184"/>
        <c:scaling>
          <c:orientation val="minMax"/>
        </c:scaling>
        <c:axPos val="l"/>
        <c:majorGridlines/>
        <c:title>
          <c:tx>
            <c:rich>
              <a:bodyPr/>
              <a:lstStyle/>
              <a:p>
                <a:pPr>
                  <a:defRPr sz="1600"/>
                </a:pPr>
                <a:r>
                  <a:rPr lang="en-US" sz="1600" dirty="0"/>
                  <a:t>Number of Programs Applying</a:t>
                </a:r>
              </a:p>
            </c:rich>
          </c:tx>
        </c:title>
        <c:numFmt formatCode="General" sourceLinked="1"/>
        <c:majorTickMark val="none"/>
        <c:tickLblPos val="nextTo"/>
        <c:crossAx val="128654336"/>
        <c:crosses val="autoZero"/>
        <c:crossBetween val="between"/>
      </c:valAx>
    </c:plotArea>
    <c:legend>
      <c:legendPos val="r"/>
      <c:layout>
        <c:manualLayout>
          <c:xMode val="edge"/>
          <c:yMode val="edge"/>
          <c:x val="0.73907753662727493"/>
          <c:y val="0.25757817352804463"/>
          <c:w val="0.25150939534132194"/>
          <c:h val="0.60644823679136162"/>
        </c:manualLayout>
      </c:layout>
      <c:txPr>
        <a:bodyPr/>
        <a:lstStyle/>
        <a:p>
          <a:pPr>
            <a:spcAft>
              <a:spcPts val="1200"/>
            </a:spcAft>
            <a:defRPr sz="1600"/>
          </a:pPr>
          <a:endParaRPr lang="en-US"/>
        </a:p>
      </c:txPr>
    </c:legend>
    <c:plotVisOnly val="1"/>
    <c:dispBlanksAs val="gap"/>
  </c:chart>
  <c:txPr>
    <a:bodyPr/>
    <a:lstStyle/>
    <a:p>
      <a:pPr>
        <a:defRPr sz="1200">
          <a:latin typeface="Calibri" pitchFamily="34" charset="0"/>
        </a:defRPr>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600"/>
            </a:pPr>
            <a:r>
              <a:rPr lang="en-US" sz="1600" dirty="0"/>
              <a:t>Number of Children </a:t>
            </a:r>
            <a:r>
              <a:rPr lang="en-US" sz="1600" dirty="0" smtClean="0"/>
              <a:t>with EEC Child</a:t>
            </a:r>
            <a:r>
              <a:rPr lang="en-US" sz="1600" baseline="0" dirty="0" smtClean="0"/>
              <a:t> Care </a:t>
            </a:r>
            <a:r>
              <a:rPr lang="en-US" sz="1600" dirty="0" smtClean="0"/>
              <a:t>Subsidies  </a:t>
            </a:r>
          </a:p>
          <a:p>
            <a:pPr>
              <a:defRPr sz="1600"/>
            </a:pPr>
            <a:r>
              <a:rPr lang="en-US" sz="1600" dirty="0" smtClean="0"/>
              <a:t>Enrolled in QRIS </a:t>
            </a:r>
            <a:r>
              <a:rPr lang="en-US" sz="1600" dirty="0"/>
              <a:t>Programs Over Time</a:t>
            </a:r>
          </a:p>
        </c:rich>
      </c:tx>
      <c:layout>
        <c:manualLayout>
          <c:xMode val="edge"/>
          <c:yMode val="edge"/>
          <c:x val="0.24003966679586394"/>
          <c:y val="1.6715830659421969E-2"/>
        </c:manualLayout>
      </c:layout>
    </c:title>
    <c:plotArea>
      <c:layout/>
      <c:lineChart>
        <c:grouping val="standard"/>
        <c:ser>
          <c:idx val="0"/>
          <c:order val="0"/>
          <c:dLbls>
            <c:dLbl>
              <c:idx val="0"/>
              <c:tx>
                <c:rich>
                  <a:bodyPr/>
                  <a:lstStyle/>
                  <a:p>
                    <a:r>
                      <a:rPr lang="en-US" dirty="0" smtClean="0"/>
                      <a:t>25,572</a:t>
                    </a:r>
                    <a:endParaRPr lang="en-US" dirty="0"/>
                  </a:p>
                </c:rich>
              </c:tx>
              <c:showVal val="1"/>
            </c:dLbl>
            <c:dLbl>
              <c:idx val="1"/>
              <c:layout>
                <c:manualLayout>
                  <c:x val="-1.9373220387289017E-2"/>
                  <c:y val="-6.9649294414258184E-2"/>
                </c:manualLayout>
              </c:layout>
              <c:tx>
                <c:rich>
                  <a:bodyPr/>
                  <a:lstStyle/>
                  <a:p>
                    <a:r>
                      <a:rPr lang="en-US" dirty="0" smtClean="0"/>
                      <a:t>46,446</a:t>
                    </a:r>
                    <a:endParaRPr lang="en-US" dirty="0"/>
                  </a:p>
                </c:rich>
              </c:tx>
              <c:showVal val="1"/>
            </c:dLbl>
            <c:dLbl>
              <c:idx val="2"/>
              <c:layout>
                <c:manualLayout>
                  <c:x val="-3.2288700645481689E-3"/>
                  <c:y val="-6.1291379084547196E-2"/>
                </c:manualLayout>
              </c:layout>
              <c:tx>
                <c:rich>
                  <a:bodyPr/>
                  <a:lstStyle/>
                  <a:p>
                    <a:r>
                      <a:rPr lang="en-US" dirty="0" smtClean="0"/>
                      <a:t>48,093</a:t>
                    </a:r>
                    <a:endParaRPr lang="en-US" dirty="0"/>
                  </a:p>
                </c:rich>
              </c:tx>
              <c:showVal val="1"/>
            </c:dLbl>
            <c:dLbl>
              <c:idx val="3"/>
              <c:layout>
                <c:manualLayout>
                  <c:x val="-1.6144350322740847E-3"/>
                  <c:y val="-5.0147491978265922E-2"/>
                </c:manualLayout>
              </c:layout>
              <c:tx>
                <c:rich>
                  <a:bodyPr/>
                  <a:lstStyle/>
                  <a:p>
                    <a:r>
                      <a:rPr lang="en-US" dirty="0" smtClean="0"/>
                      <a:t>50,745</a:t>
                    </a:r>
                    <a:endParaRPr lang="en-US" dirty="0"/>
                  </a:p>
                </c:rich>
              </c:tx>
              <c:showVal val="1"/>
            </c:dLbl>
            <c:dLbl>
              <c:idx val="4"/>
              <c:layout>
                <c:manualLayout>
                  <c:x val="-1.2915480258192663E-2"/>
                  <c:y val="-4.4575548425125254E-2"/>
                </c:manualLayout>
              </c:layout>
              <c:tx>
                <c:rich>
                  <a:bodyPr/>
                  <a:lstStyle/>
                  <a:p>
                    <a:r>
                      <a:rPr lang="en-US" dirty="0" smtClean="0"/>
                      <a:t>53,411</a:t>
                    </a:r>
                    <a:endParaRPr lang="en-US" dirty="0"/>
                  </a:p>
                </c:rich>
              </c:tx>
              <c:showVal val="1"/>
            </c:dLbl>
            <c:showVal val="1"/>
          </c:dLbls>
          <c:cat>
            <c:strRef>
              <c:f>Sheet3!$A$2:$A$6</c:f>
              <c:strCache>
                <c:ptCount val="5"/>
                <c:pt idx="0">
                  <c:v>1/1/2012</c:v>
                </c:pt>
                <c:pt idx="1">
                  <c:v>1/1/2013</c:v>
                </c:pt>
                <c:pt idx="2">
                  <c:v>1/1/2014</c:v>
                </c:pt>
                <c:pt idx="3">
                  <c:v>1/1/2015</c:v>
                </c:pt>
                <c:pt idx="4">
                  <c:v>8/1/2015*</c:v>
                </c:pt>
              </c:strCache>
            </c:strRef>
          </c:cat>
          <c:val>
            <c:numRef>
              <c:f>Sheet3!$B$2:$B$6</c:f>
              <c:numCache>
                <c:formatCode>General</c:formatCode>
                <c:ptCount val="5"/>
                <c:pt idx="0">
                  <c:v>25572</c:v>
                </c:pt>
                <c:pt idx="1">
                  <c:v>46446</c:v>
                </c:pt>
                <c:pt idx="2">
                  <c:v>48093</c:v>
                </c:pt>
                <c:pt idx="3">
                  <c:v>50745</c:v>
                </c:pt>
                <c:pt idx="4">
                  <c:v>53411</c:v>
                </c:pt>
              </c:numCache>
            </c:numRef>
          </c:val>
        </c:ser>
        <c:marker val="1"/>
        <c:axId val="122749312"/>
        <c:axId val="122750848"/>
      </c:lineChart>
      <c:catAx>
        <c:axId val="122749312"/>
        <c:scaling>
          <c:orientation val="minMax"/>
        </c:scaling>
        <c:axPos val="b"/>
        <c:majorTickMark val="none"/>
        <c:tickLblPos val="nextTo"/>
        <c:txPr>
          <a:bodyPr/>
          <a:lstStyle/>
          <a:p>
            <a:pPr>
              <a:defRPr sz="1400"/>
            </a:pPr>
            <a:endParaRPr lang="en-US"/>
          </a:p>
        </c:txPr>
        <c:crossAx val="122750848"/>
        <c:crosses val="autoZero"/>
        <c:auto val="1"/>
        <c:lblAlgn val="ctr"/>
        <c:lblOffset val="100"/>
      </c:catAx>
      <c:valAx>
        <c:axId val="122750848"/>
        <c:scaling>
          <c:orientation val="minMax"/>
        </c:scaling>
        <c:axPos val="l"/>
        <c:majorGridlines/>
        <c:numFmt formatCode="General" sourceLinked="1"/>
        <c:majorTickMark val="none"/>
        <c:tickLblPos val="nextTo"/>
        <c:spPr>
          <a:ln w="9525">
            <a:noFill/>
          </a:ln>
        </c:spPr>
        <c:txPr>
          <a:bodyPr/>
          <a:lstStyle/>
          <a:p>
            <a:pPr>
              <a:defRPr sz="1400"/>
            </a:pPr>
            <a:endParaRPr lang="en-US"/>
          </a:p>
        </c:txPr>
        <c:crossAx val="122749312"/>
        <c:crosses val="autoZero"/>
        <c:crossBetween val="between"/>
      </c:valAx>
    </c:plotArea>
    <c:plotVisOnly val="1"/>
    <c:dispBlanksAs val="gap"/>
  </c:chart>
  <c:txPr>
    <a:bodyPr/>
    <a:lstStyle/>
    <a:p>
      <a:pPr>
        <a:defRPr sz="1800">
          <a:latin typeface="Calibri" pitchFamily="34" charset="0"/>
        </a:defRPr>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00" b="0"/>
            </a:pPr>
            <a:r>
              <a:rPr lang="en-US" sz="1400" b="0" dirty="0"/>
              <a:t>Number of </a:t>
            </a:r>
            <a:r>
              <a:rPr lang="en-US" sz="1400" b="0" dirty="0" smtClean="0"/>
              <a:t>Subsidized</a:t>
            </a:r>
            <a:r>
              <a:rPr lang="en-US" sz="1400" b="0" baseline="0" dirty="0" smtClean="0"/>
              <a:t> </a:t>
            </a:r>
            <a:r>
              <a:rPr lang="en-US" sz="1400" b="0" dirty="0" smtClean="0"/>
              <a:t>Children NOT enrolled in a Q</a:t>
            </a:r>
            <a:r>
              <a:rPr lang="en-US" sz="1400" b="0" baseline="0" dirty="0" smtClean="0"/>
              <a:t>RIS Program</a:t>
            </a:r>
          </a:p>
          <a:p>
            <a:pPr>
              <a:defRPr sz="1400" b="0"/>
            </a:pPr>
            <a:r>
              <a:rPr lang="en-US" sz="1400" b="0" baseline="0" dirty="0" smtClean="0"/>
              <a:t> is Decreasing Over </a:t>
            </a:r>
            <a:r>
              <a:rPr lang="en-US" sz="1400" b="0" baseline="0" dirty="0"/>
              <a:t>Time</a:t>
            </a:r>
            <a:endParaRPr lang="en-US" sz="1400" b="0" dirty="0"/>
          </a:p>
        </c:rich>
      </c:tx>
    </c:title>
    <c:plotArea>
      <c:layout/>
      <c:lineChart>
        <c:grouping val="standard"/>
        <c:ser>
          <c:idx val="1"/>
          <c:order val="0"/>
          <c:tx>
            <c:v>Not Enrolled in QRIS Program</c:v>
          </c:tx>
          <c:dLbls>
            <c:showVal val="1"/>
          </c:dLbls>
          <c:cat>
            <c:strRef>
              <c:f>Sheet3!$A$2:$A$6</c:f>
              <c:strCache>
                <c:ptCount val="5"/>
                <c:pt idx="0">
                  <c:v>1/1/2012</c:v>
                </c:pt>
                <c:pt idx="1">
                  <c:v>1/1/2013</c:v>
                </c:pt>
                <c:pt idx="2">
                  <c:v>1/1/2014</c:v>
                </c:pt>
                <c:pt idx="3">
                  <c:v>1/1/2015</c:v>
                </c:pt>
                <c:pt idx="4">
                  <c:v>8/1/2015*</c:v>
                </c:pt>
              </c:strCache>
            </c:strRef>
          </c:cat>
          <c:val>
            <c:numRef>
              <c:f>Sheet3!$C$2:$C$6</c:f>
              <c:numCache>
                <c:formatCode>0.0%</c:formatCode>
                <c:ptCount val="5"/>
                <c:pt idx="0">
                  <c:v>0.48600000000000032</c:v>
                </c:pt>
                <c:pt idx="1">
                  <c:v>0.05</c:v>
                </c:pt>
                <c:pt idx="2">
                  <c:v>6.4000000000000112E-2</c:v>
                </c:pt>
                <c:pt idx="3">
                  <c:v>6.6000000000000003E-2</c:v>
                </c:pt>
                <c:pt idx="4">
                  <c:v>4.3000000000000003E-2</c:v>
                </c:pt>
              </c:numCache>
            </c:numRef>
          </c:val>
        </c:ser>
        <c:dLbls>
          <c:showVal val="1"/>
        </c:dLbls>
        <c:marker val="1"/>
        <c:axId val="128727680"/>
        <c:axId val="129315968"/>
      </c:lineChart>
      <c:catAx>
        <c:axId val="128727680"/>
        <c:scaling>
          <c:orientation val="minMax"/>
        </c:scaling>
        <c:axPos val="b"/>
        <c:majorTickMark val="none"/>
        <c:tickLblPos val="nextTo"/>
        <c:crossAx val="129315968"/>
        <c:crosses val="autoZero"/>
        <c:auto val="1"/>
        <c:lblAlgn val="ctr"/>
        <c:lblOffset val="100"/>
      </c:catAx>
      <c:valAx>
        <c:axId val="129315968"/>
        <c:scaling>
          <c:orientation val="minMax"/>
        </c:scaling>
        <c:axPos val="l"/>
        <c:majorGridlines/>
        <c:numFmt formatCode="0.0%" sourceLinked="1"/>
        <c:majorTickMark val="none"/>
        <c:tickLblPos val="nextTo"/>
        <c:crossAx val="128727680"/>
        <c:crosses val="autoZero"/>
        <c:crossBetween val="between"/>
      </c:valAx>
    </c:plotArea>
    <c:legend>
      <c:legendPos val="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pieChart>
        <c:varyColors val="1"/>
        <c:ser>
          <c:idx val="0"/>
          <c:order val="0"/>
          <c:spPr>
            <a:ln w="12700">
              <a:solidFill>
                <a:schemeClr val="tx1"/>
              </a:solidFill>
            </a:ln>
          </c:spPr>
          <c:dPt>
            <c:idx val="1"/>
            <c:spPr>
              <a:solidFill>
                <a:srgbClr val="00B050"/>
              </a:solidFill>
              <a:ln w="12700">
                <a:solidFill>
                  <a:schemeClr val="tx1"/>
                </a:solidFill>
              </a:ln>
            </c:spPr>
          </c:dPt>
          <c:dPt>
            <c:idx val="2"/>
            <c:spPr>
              <a:solidFill>
                <a:schemeClr val="accent1">
                  <a:lumMod val="50000"/>
                </a:schemeClr>
              </a:solidFill>
              <a:ln w="12700">
                <a:solidFill>
                  <a:schemeClr val="tx1"/>
                </a:solidFill>
              </a:ln>
            </c:spPr>
          </c:dPt>
          <c:dPt>
            <c:idx val="3"/>
            <c:spPr>
              <a:solidFill>
                <a:srgbClr val="FFC000"/>
              </a:solidFill>
              <a:ln w="12700">
                <a:solidFill>
                  <a:schemeClr val="tx1"/>
                </a:solidFill>
              </a:ln>
            </c:spPr>
          </c:dPt>
          <c:dPt>
            <c:idx val="4"/>
            <c:spPr>
              <a:solidFill>
                <a:srgbClr val="7030A0"/>
              </a:solidFill>
              <a:ln w="12700">
                <a:solidFill>
                  <a:schemeClr val="tx1"/>
                </a:solidFill>
              </a:ln>
            </c:spPr>
          </c:dPt>
          <c:dLbls>
            <c:dLbl>
              <c:idx val="0"/>
              <c:delete val="1"/>
            </c:dLbl>
            <c:dLbl>
              <c:idx val="2"/>
              <c:spPr/>
              <c:txPr>
                <a:bodyPr/>
                <a:lstStyle/>
                <a:p>
                  <a:pPr>
                    <a:defRPr sz="1400">
                      <a:solidFill>
                        <a:schemeClr val="bg1"/>
                      </a:solidFill>
                    </a:defRPr>
                  </a:pPr>
                  <a:endParaRPr lang="en-US"/>
                </a:p>
              </c:txPr>
            </c:dLbl>
            <c:dLbl>
              <c:idx val="3"/>
              <c:layout>
                <c:manualLayout>
                  <c:x val="-4.3623836616904091E-3"/>
                  <c:y val="6.2034783670620337E-3"/>
                </c:manualLayout>
              </c:layout>
              <c:showVal val="1"/>
              <c:showCatName val="1"/>
            </c:dLbl>
            <c:dLbl>
              <c:idx val="4"/>
              <c:layout>
                <c:manualLayout>
                  <c:x val="3.8419577133428182E-2"/>
                  <c:y val="4.4419851225810728E-3"/>
                </c:manualLayout>
              </c:layout>
              <c:tx>
                <c:rich>
                  <a:bodyPr/>
                  <a:lstStyle/>
                  <a:p>
                    <a:r>
                      <a:rPr lang="en-US" dirty="0" smtClean="0"/>
                      <a:t>Out-of-School </a:t>
                    </a:r>
                    <a:r>
                      <a:rPr lang="en-US" dirty="0"/>
                      <a:t>Time, 815</a:t>
                    </a:r>
                  </a:p>
                </c:rich>
              </c:tx>
              <c:showVal val="1"/>
              <c:showCatName val="1"/>
            </c:dLbl>
            <c:txPr>
              <a:bodyPr/>
              <a:lstStyle/>
              <a:p>
                <a:pPr>
                  <a:defRPr sz="1400">
                    <a:solidFill>
                      <a:schemeClr val="tx1"/>
                    </a:solidFill>
                  </a:defRPr>
                </a:pPr>
                <a:endParaRPr lang="en-US"/>
              </a:p>
            </c:txPr>
            <c:showVal val="1"/>
            <c:showCatName val="1"/>
            <c:showLeaderLines val="1"/>
          </c:dLbls>
          <c:cat>
            <c:strRef>
              <c:f>Sheet1!$F$3:$F$7</c:f>
              <c:strCache>
                <c:ptCount val="5"/>
                <c:pt idx="0">
                  <c:v>QRIS Participation by Program Types</c:v>
                </c:pt>
                <c:pt idx="1">
                  <c:v>Family Child Care</c:v>
                </c:pt>
                <c:pt idx="2">
                  <c:v>Licensed Center Based</c:v>
                </c:pt>
                <c:pt idx="3">
                  <c:v>Public School and License-Exempt Preschool</c:v>
                </c:pt>
                <c:pt idx="4">
                  <c:v>Afterschool / Out-of-School Time</c:v>
                </c:pt>
              </c:strCache>
            </c:strRef>
          </c:cat>
          <c:val>
            <c:numRef>
              <c:f>Sheet1!$G$3:$G$7</c:f>
              <c:numCache>
                <c:formatCode>General</c:formatCode>
                <c:ptCount val="5"/>
                <c:pt idx="1">
                  <c:v>3544</c:v>
                </c:pt>
                <c:pt idx="2">
                  <c:v>1421</c:v>
                </c:pt>
                <c:pt idx="3">
                  <c:v>255</c:v>
                </c:pt>
                <c:pt idx="4">
                  <c:v>815</c:v>
                </c:pt>
              </c:numCache>
            </c:numRef>
          </c:val>
        </c:ser>
        <c:dLbls>
          <c:showVal val="1"/>
          <c:showCatName val="1"/>
        </c:dLbls>
        <c:firstSliceAng val="0"/>
      </c:pieChart>
    </c:plotArea>
    <c:plotVisOnly val="1"/>
    <c:dispBlanksAs val="zero"/>
  </c:chart>
  <c:txPr>
    <a:bodyPr/>
    <a:lstStyle/>
    <a:p>
      <a:pPr>
        <a:defRPr>
          <a:latin typeface="Calibri" pitchFamily="34" charset="0"/>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200"/>
            </a:pPr>
            <a:r>
              <a:rPr lang="en-US" sz="1200" dirty="0"/>
              <a:t>Licensed Center Based </a:t>
            </a:r>
            <a:r>
              <a:rPr lang="en-US" sz="1200" dirty="0">
                <a:solidFill>
                  <a:srgbClr val="FF0000"/>
                </a:solidFill>
              </a:rPr>
              <a:t>and</a:t>
            </a:r>
            <a:r>
              <a:rPr lang="en-US" sz="1200" dirty="0"/>
              <a:t> Out of School </a:t>
            </a:r>
            <a:r>
              <a:rPr lang="en-US" sz="1200" dirty="0" smtClean="0"/>
              <a:t>Time</a:t>
            </a:r>
            <a:endParaRPr lang="en-US" sz="1200" dirty="0"/>
          </a:p>
        </c:rich>
      </c:tx>
      <c:layout>
        <c:manualLayout>
          <c:xMode val="edge"/>
          <c:yMode val="edge"/>
          <c:x val="0.24000784484700768"/>
          <c:y val="8.451144135277229E-2"/>
        </c:manualLayout>
      </c:layout>
    </c:title>
    <c:plotArea>
      <c:layout>
        <c:manualLayout>
          <c:layoutTarget val="inner"/>
          <c:xMode val="edge"/>
          <c:yMode val="edge"/>
          <c:x val="0.31133957081298985"/>
          <c:y val="0.18848219575523376"/>
          <c:w val="0.51945208555549316"/>
          <c:h val="0.75332927552638573"/>
        </c:manualLayout>
      </c:layout>
      <c:pieChart>
        <c:varyColors val="1"/>
        <c:ser>
          <c:idx val="0"/>
          <c:order val="0"/>
          <c:spPr>
            <a:ln>
              <a:solidFill>
                <a:schemeClr val="tx1"/>
              </a:solidFill>
            </a:ln>
          </c:spPr>
          <c:dPt>
            <c:idx val="0"/>
            <c:spPr>
              <a:solidFill>
                <a:srgbClr val="00B0F0"/>
              </a:solidFill>
              <a:ln>
                <a:solidFill>
                  <a:schemeClr val="tx1"/>
                </a:solidFill>
              </a:ln>
            </c:spPr>
          </c:dPt>
          <c:dPt>
            <c:idx val="1"/>
            <c:spPr>
              <a:solidFill>
                <a:schemeClr val="bg1">
                  <a:lumMod val="75000"/>
                </a:schemeClr>
              </a:solidFill>
              <a:ln>
                <a:solidFill>
                  <a:schemeClr val="tx1"/>
                </a:solidFill>
              </a:ln>
            </c:spPr>
          </c:dPt>
          <c:dLbls>
            <c:txPr>
              <a:bodyPr/>
              <a:lstStyle/>
              <a:p>
                <a:pPr>
                  <a:defRPr sz="1200"/>
                </a:pPr>
                <a:endParaRPr lang="en-US"/>
              </a:p>
            </c:txPr>
            <c:showVal val="1"/>
            <c:showCatName val="1"/>
            <c:showPercent val="1"/>
            <c:showLeaderLines val="1"/>
          </c:dLbls>
          <c:cat>
            <c:strRef>
              <c:f>Sheet4!$A$2:$A$3</c:f>
              <c:strCache>
                <c:ptCount val="2"/>
                <c:pt idx="0">
                  <c:v>QRIS</c:v>
                </c:pt>
                <c:pt idx="1">
                  <c:v>No QRIS</c:v>
                </c:pt>
              </c:strCache>
            </c:strRef>
          </c:cat>
          <c:val>
            <c:numRef>
              <c:f>Sheet4!$B$2:$B$3</c:f>
              <c:numCache>
                <c:formatCode>#,##0</c:formatCode>
                <c:ptCount val="2"/>
                <c:pt idx="0">
                  <c:v>1663</c:v>
                </c:pt>
                <c:pt idx="1">
                  <c:v>1112</c:v>
                </c:pt>
              </c:numCache>
            </c:numRef>
          </c:val>
        </c:ser>
        <c:dLbls>
          <c:showCatName val="1"/>
          <c:showPercent val="1"/>
        </c:dLbls>
        <c:firstSliceAng val="0"/>
      </c:pieChart>
    </c:plotArea>
    <c:plotVisOnly val="1"/>
  </c:chart>
  <c:txPr>
    <a:bodyPr/>
    <a:lstStyle/>
    <a:p>
      <a:pPr>
        <a:defRPr>
          <a:latin typeface="Calibri" pitchFamily="34" charset="0"/>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400"/>
            </a:pPr>
            <a:r>
              <a:rPr lang="en-US" sz="1400" dirty="0"/>
              <a:t>Family Child </a:t>
            </a:r>
            <a:r>
              <a:rPr lang="en-US" sz="1400" dirty="0" smtClean="0"/>
              <a:t>Care</a:t>
            </a:r>
            <a:endParaRPr lang="en-US" sz="1400" dirty="0"/>
          </a:p>
        </c:rich>
      </c:tx>
      <c:layout>
        <c:manualLayout>
          <c:xMode val="edge"/>
          <c:yMode val="edge"/>
          <c:x val="0.32820442160027585"/>
          <c:y val="2.8422437223756598E-2"/>
        </c:manualLayout>
      </c:layout>
    </c:title>
    <c:plotArea>
      <c:layout>
        <c:manualLayout>
          <c:layoutTarget val="inner"/>
          <c:xMode val="edge"/>
          <c:yMode val="edge"/>
          <c:x val="0.14692025286326624"/>
          <c:y val="0.11285572367847167"/>
          <c:w val="0.66933728225960365"/>
          <c:h val="0.84443798059212649"/>
        </c:manualLayout>
      </c:layout>
      <c:pieChart>
        <c:varyColors val="1"/>
        <c:ser>
          <c:idx val="0"/>
          <c:order val="0"/>
          <c:spPr>
            <a:solidFill>
              <a:srgbClr val="FFFF00"/>
            </a:solidFill>
            <a:ln>
              <a:solidFill>
                <a:schemeClr val="tx1"/>
              </a:solidFill>
            </a:ln>
          </c:spPr>
          <c:dPt>
            <c:idx val="0"/>
            <c:spPr>
              <a:solidFill>
                <a:srgbClr val="92D050"/>
              </a:solidFill>
              <a:ln>
                <a:solidFill>
                  <a:schemeClr val="tx1"/>
                </a:solidFill>
              </a:ln>
            </c:spPr>
          </c:dPt>
          <c:dPt>
            <c:idx val="1"/>
            <c:spPr>
              <a:solidFill>
                <a:schemeClr val="bg1">
                  <a:lumMod val="75000"/>
                </a:schemeClr>
              </a:solidFill>
              <a:ln>
                <a:solidFill>
                  <a:schemeClr val="tx1"/>
                </a:solidFill>
              </a:ln>
            </c:spPr>
          </c:dPt>
          <c:dLbls>
            <c:txPr>
              <a:bodyPr/>
              <a:lstStyle/>
              <a:p>
                <a:pPr>
                  <a:defRPr sz="1200" i="0"/>
                </a:pPr>
                <a:endParaRPr lang="en-US"/>
              </a:p>
            </c:txPr>
            <c:showVal val="1"/>
            <c:showCatName val="1"/>
            <c:showPercent val="1"/>
            <c:showLeaderLines val="1"/>
          </c:dLbls>
          <c:cat>
            <c:strRef>
              <c:f>Sheet4!$A$6:$A$7</c:f>
              <c:strCache>
                <c:ptCount val="2"/>
                <c:pt idx="0">
                  <c:v>QRIS</c:v>
                </c:pt>
                <c:pt idx="1">
                  <c:v>No QRIS</c:v>
                </c:pt>
              </c:strCache>
            </c:strRef>
          </c:cat>
          <c:val>
            <c:numRef>
              <c:f>Sheet4!$B$6:$B$7</c:f>
              <c:numCache>
                <c:formatCode>#,##0</c:formatCode>
                <c:ptCount val="2"/>
                <c:pt idx="0">
                  <c:v>3544</c:v>
                </c:pt>
                <c:pt idx="1">
                  <c:v>2850</c:v>
                </c:pt>
              </c:numCache>
            </c:numRef>
          </c:val>
        </c:ser>
        <c:dLbls>
          <c:showCatName val="1"/>
          <c:showPercent val="1"/>
        </c:dLbls>
        <c:firstSliceAng val="0"/>
      </c:pieChart>
    </c:plotArea>
    <c:plotVisOnly val="1"/>
  </c:chart>
  <c:txPr>
    <a:bodyPr/>
    <a:lstStyle/>
    <a:p>
      <a:pPr>
        <a:defRPr>
          <a:latin typeface="Calibri" pitchFamily="34" charset="0"/>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sz="1200"/>
            </a:pPr>
            <a:r>
              <a:rPr lang="en-US" sz="1200" dirty="0"/>
              <a:t>Public School </a:t>
            </a:r>
            <a:r>
              <a:rPr lang="en-US" sz="1200" dirty="0" smtClean="0"/>
              <a:t>Preschool</a:t>
            </a:r>
            <a:endParaRPr lang="en-US" sz="1200" dirty="0"/>
          </a:p>
        </c:rich>
      </c:tx>
      <c:layout>
        <c:manualLayout>
          <c:xMode val="edge"/>
          <c:yMode val="edge"/>
          <c:x val="0.31596453030472138"/>
          <c:y val="6.0185185185185147E-2"/>
        </c:manualLayout>
      </c:layout>
    </c:title>
    <c:plotArea>
      <c:layout>
        <c:manualLayout>
          <c:layoutTarget val="inner"/>
          <c:xMode val="edge"/>
          <c:yMode val="edge"/>
          <c:x val="0.20220205941822936"/>
          <c:y val="0.18829542140565789"/>
          <c:w val="0.69736828608757973"/>
          <c:h val="0.79308508311461068"/>
        </c:manualLayout>
      </c:layout>
      <c:pieChart>
        <c:varyColors val="1"/>
        <c:ser>
          <c:idx val="0"/>
          <c:order val="0"/>
          <c:spPr>
            <a:ln>
              <a:solidFill>
                <a:schemeClr val="tx1"/>
              </a:solidFill>
            </a:ln>
          </c:spPr>
          <c:dPt>
            <c:idx val="0"/>
            <c:spPr>
              <a:solidFill>
                <a:srgbClr val="FFFF00"/>
              </a:solidFill>
              <a:ln>
                <a:solidFill>
                  <a:schemeClr val="tx1"/>
                </a:solidFill>
              </a:ln>
            </c:spPr>
          </c:dPt>
          <c:dPt>
            <c:idx val="1"/>
            <c:spPr>
              <a:solidFill>
                <a:schemeClr val="bg1">
                  <a:lumMod val="75000"/>
                </a:schemeClr>
              </a:solidFill>
              <a:ln>
                <a:solidFill>
                  <a:schemeClr val="tx1"/>
                </a:solidFill>
              </a:ln>
            </c:spPr>
          </c:dPt>
          <c:dLbls>
            <c:txPr>
              <a:bodyPr/>
              <a:lstStyle/>
              <a:p>
                <a:pPr>
                  <a:defRPr sz="1200"/>
                </a:pPr>
                <a:endParaRPr lang="en-US"/>
              </a:p>
            </c:txPr>
            <c:showVal val="1"/>
            <c:showCatName val="1"/>
            <c:showPercent val="1"/>
            <c:showLeaderLines val="1"/>
          </c:dLbls>
          <c:cat>
            <c:strRef>
              <c:f>Sheet4!$A$10:$A$11</c:f>
              <c:strCache>
                <c:ptCount val="2"/>
                <c:pt idx="0">
                  <c:v>QRIS</c:v>
                </c:pt>
                <c:pt idx="1">
                  <c:v>No QRIS</c:v>
                </c:pt>
              </c:strCache>
            </c:strRef>
          </c:cat>
          <c:val>
            <c:numRef>
              <c:f>Sheet4!$B$10:$B$11</c:f>
              <c:numCache>
                <c:formatCode>#,##0</c:formatCode>
                <c:ptCount val="2"/>
                <c:pt idx="0">
                  <c:v>255</c:v>
                </c:pt>
                <c:pt idx="1">
                  <c:v>263</c:v>
                </c:pt>
              </c:numCache>
            </c:numRef>
          </c:val>
        </c:ser>
        <c:dLbls>
          <c:showCatName val="1"/>
          <c:showPercent val="1"/>
        </c:dLbls>
        <c:firstSliceAng val="0"/>
      </c:pieChart>
    </c:plotArea>
    <c:plotVisOnly val="1"/>
  </c:chart>
  <c:txPr>
    <a:bodyPr/>
    <a:lstStyle/>
    <a:p>
      <a:pPr>
        <a:defRPr>
          <a:latin typeface="Calibri" pitchFamily="34" charset="0"/>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6.3967386021191813E-2"/>
          <c:y val="3.6443293946503856E-2"/>
          <c:w val="0.78233255565276361"/>
          <c:h val="0.8431732650045981"/>
        </c:manualLayout>
      </c:layout>
      <c:barChart>
        <c:barDir val="col"/>
        <c:grouping val="clustered"/>
        <c:ser>
          <c:idx val="0"/>
          <c:order val="0"/>
          <c:tx>
            <c:strRef>
              <c:f>Sheet1!$B$1</c:f>
              <c:strCache>
                <c:ptCount val="1"/>
                <c:pt idx="0">
                  <c:v>Series 1</c:v>
                </c:pt>
              </c:strCache>
            </c:strRef>
          </c:tx>
          <c:spPr>
            <a:solidFill>
              <a:srgbClr val="0070C0"/>
            </a:solidFill>
          </c:spPr>
          <c:cat>
            <c:strRef>
              <c:f>Sheet1!$A$2:$A$4</c:f>
              <c:strCache>
                <c:ptCount val="3"/>
                <c:pt idx="0">
                  <c:v>Level 1</c:v>
                </c:pt>
                <c:pt idx="1">
                  <c:v>Level 2</c:v>
                </c:pt>
                <c:pt idx="2">
                  <c:v>Level 3+</c:v>
                </c:pt>
              </c:strCache>
            </c:strRef>
          </c:cat>
          <c:val>
            <c:numRef>
              <c:f>Sheet1!$B$2:$B$4</c:f>
              <c:numCache>
                <c:formatCode>General</c:formatCode>
                <c:ptCount val="3"/>
                <c:pt idx="0">
                  <c:v>26</c:v>
                </c:pt>
                <c:pt idx="1">
                  <c:v>63</c:v>
                </c:pt>
                <c:pt idx="2">
                  <c:v>11</c:v>
                </c:pt>
              </c:numCache>
            </c:numRef>
          </c:val>
        </c:ser>
        <c:axId val="166081280"/>
        <c:axId val="166082816"/>
      </c:barChart>
      <c:catAx>
        <c:axId val="166081280"/>
        <c:scaling>
          <c:orientation val="minMax"/>
        </c:scaling>
        <c:axPos val="b"/>
        <c:tickLblPos val="nextTo"/>
        <c:crossAx val="166082816"/>
        <c:crosses val="autoZero"/>
        <c:auto val="1"/>
        <c:lblAlgn val="ctr"/>
        <c:lblOffset val="100"/>
      </c:catAx>
      <c:valAx>
        <c:axId val="166082816"/>
        <c:scaling>
          <c:orientation val="minMax"/>
        </c:scaling>
        <c:axPos val="l"/>
        <c:majorGridlines/>
        <c:numFmt formatCode="General" sourceLinked="1"/>
        <c:tickLblPos val="nextTo"/>
        <c:crossAx val="166081280"/>
        <c:crosses val="autoZero"/>
        <c:crossBetween val="between"/>
      </c:valAx>
    </c:plotArea>
    <c:plotVisOnly val="1"/>
    <c:dispBlanksAs val="gap"/>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Column1</c:v>
                </c:pt>
              </c:strCache>
            </c:strRef>
          </c:tx>
          <c:dPt>
            <c:idx val="0"/>
            <c:spPr>
              <a:solidFill>
                <a:srgbClr val="00B050"/>
              </a:solidFill>
            </c:spPr>
          </c:dPt>
          <c:dPt>
            <c:idx val="1"/>
            <c:spPr>
              <a:solidFill>
                <a:srgbClr val="0070C0"/>
              </a:solidFill>
            </c:spPr>
          </c:dPt>
          <c:dPt>
            <c:idx val="2"/>
            <c:spPr>
              <a:solidFill>
                <a:srgbClr val="9900FF"/>
              </a:solidFill>
            </c:spPr>
          </c:dPt>
          <c:cat>
            <c:strRef>
              <c:f>Sheet1!$A$2:$A$4</c:f>
              <c:strCache>
                <c:ptCount val="3"/>
                <c:pt idx="0">
                  <c:v>FCC</c:v>
                </c:pt>
                <c:pt idx="1">
                  <c:v>Center-Based</c:v>
                </c:pt>
                <c:pt idx="2">
                  <c:v>After School</c:v>
                </c:pt>
              </c:strCache>
            </c:strRef>
          </c:cat>
          <c:val>
            <c:numRef>
              <c:f>Sheet1!$B$2:$B$4</c:f>
              <c:numCache>
                <c:formatCode>General</c:formatCode>
                <c:ptCount val="3"/>
                <c:pt idx="0">
                  <c:v>45</c:v>
                </c:pt>
                <c:pt idx="1">
                  <c:v>37</c:v>
                </c:pt>
                <c:pt idx="2">
                  <c:v>18</c:v>
                </c:pt>
              </c:numCache>
            </c:numRef>
          </c:val>
        </c:ser>
        <c:axId val="166120832"/>
        <c:axId val="166126720"/>
      </c:barChart>
      <c:catAx>
        <c:axId val="166120832"/>
        <c:scaling>
          <c:orientation val="minMax"/>
        </c:scaling>
        <c:axPos val="b"/>
        <c:tickLblPos val="nextTo"/>
        <c:crossAx val="166126720"/>
        <c:crosses val="autoZero"/>
        <c:auto val="1"/>
        <c:lblAlgn val="ctr"/>
        <c:lblOffset val="100"/>
      </c:catAx>
      <c:valAx>
        <c:axId val="166126720"/>
        <c:scaling>
          <c:orientation val="minMax"/>
        </c:scaling>
        <c:axPos val="l"/>
        <c:majorGridlines/>
        <c:numFmt formatCode="General" sourceLinked="1"/>
        <c:tickLblPos val="nextTo"/>
        <c:crossAx val="166120832"/>
        <c:crosses val="autoZero"/>
        <c:crossBetween val="between"/>
      </c:valAx>
    </c:plotArea>
    <c:plotVisOnly val="1"/>
    <c:dispBlanksAs val="gap"/>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Column1</c:v>
                </c:pt>
              </c:strCache>
            </c:strRef>
          </c:tx>
          <c:spPr>
            <a:solidFill>
              <a:srgbClr val="A50021"/>
            </a:solidFill>
          </c:spPr>
          <c:cat>
            <c:strRef>
              <c:f>Sheet1!$A$2:$A$6</c:f>
              <c:strCache>
                <c:ptCount val="5"/>
                <c:pt idx="0">
                  <c:v>Single site</c:v>
                </c:pt>
                <c:pt idx="1">
                  <c:v>Multi-site</c:v>
                </c:pt>
                <c:pt idx="2">
                  <c:v>Multi-service</c:v>
                </c:pt>
                <c:pt idx="3">
                  <c:v>Head Start</c:v>
                </c:pt>
                <c:pt idx="4">
                  <c:v>Public School</c:v>
                </c:pt>
              </c:strCache>
            </c:strRef>
          </c:cat>
          <c:val>
            <c:numRef>
              <c:f>Sheet1!$B$2:$B$6</c:f>
              <c:numCache>
                <c:formatCode>General</c:formatCode>
                <c:ptCount val="5"/>
                <c:pt idx="0">
                  <c:v>54</c:v>
                </c:pt>
                <c:pt idx="1">
                  <c:v>23</c:v>
                </c:pt>
                <c:pt idx="2">
                  <c:v>12</c:v>
                </c:pt>
                <c:pt idx="3">
                  <c:v>7</c:v>
                </c:pt>
                <c:pt idx="4">
                  <c:v>4</c:v>
                </c:pt>
              </c:numCache>
            </c:numRef>
          </c:val>
        </c:ser>
        <c:axId val="168353792"/>
        <c:axId val="168355328"/>
      </c:barChart>
      <c:catAx>
        <c:axId val="168353792"/>
        <c:scaling>
          <c:orientation val="minMax"/>
        </c:scaling>
        <c:axPos val="b"/>
        <c:tickLblPos val="nextTo"/>
        <c:crossAx val="168355328"/>
        <c:crosses val="autoZero"/>
        <c:auto val="1"/>
        <c:lblAlgn val="ctr"/>
        <c:lblOffset val="100"/>
      </c:catAx>
      <c:valAx>
        <c:axId val="168355328"/>
        <c:scaling>
          <c:orientation val="minMax"/>
        </c:scaling>
        <c:axPos val="l"/>
        <c:majorGridlines/>
        <c:numFmt formatCode="General" sourceLinked="1"/>
        <c:tickLblPos val="nextTo"/>
        <c:crossAx val="168353792"/>
        <c:crosses val="autoZero"/>
        <c:crossBetween val="between"/>
      </c:valAx>
    </c:plotArea>
    <c:plotVisOnly val="1"/>
    <c:dispBlanksAs val="gap"/>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col"/>
        <c:grouping val="clustered"/>
        <c:ser>
          <c:idx val="0"/>
          <c:order val="0"/>
          <c:tx>
            <c:strRef>
              <c:f>Sheet1!$B$1</c:f>
              <c:strCache>
                <c:ptCount val="1"/>
                <c:pt idx="0">
                  <c:v> % Need Reported</c:v>
                </c:pt>
              </c:strCache>
            </c:strRef>
          </c:tx>
          <c:spPr>
            <a:solidFill>
              <a:schemeClr val="accent6">
                <a:lumMod val="50000"/>
              </a:schemeClr>
            </a:solidFill>
          </c:spPr>
          <c:cat>
            <c:strRef>
              <c:f>Sheet1!$A$2:$A$9</c:f>
              <c:strCache>
                <c:ptCount val="8"/>
                <c:pt idx="0">
                  <c:v>Chairs</c:v>
                </c:pt>
                <c:pt idx="1">
                  <c:v>Shelves</c:v>
                </c:pt>
                <c:pt idx="2">
                  <c:v>Mats/cribs</c:v>
                </c:pt>
                <c:pt idx="3">
                  <c:v>Dramatic play</c:v>
                </c:pt>
                <c:pt idx="4">
                  <c:v>Math materials </c:v>
                </c:pt>
                <c:pt idx="5">
                  <c:v>Science</c:v>
                </c:pt>
                <c:pt idx="6">
                  <c:v>Gross motor</c:v>
                </c:pt>
                <c:pt idx="7">
                  <c:v>Books </c:v>
                </c:pt>
              </c:strCache>
            </c:strRef>
          </c:cat>
          <c:val>
            <c:numRef>
              <c:f>Sheet1!$B$2:$B$9</c:f>
              <c:numCache>
                <c:formatCode>General</c:formatCode>
                <c:ptCount val="8"/>
                <c:pt idx="0">
                  <c:v>44</c:v>
                </c:pt>
                <c:pt idx="1">
                  <c:v>55</c:v>
                </c:pt>
                <c:pt idx="2">
                  <c:v>43</c:v>
                </c:pt>
                <c:pt idx="3">
                  <c:v>72</c:v>
                </c:pt>
                <c:pt idx="4">
                  <c:v>75</c:v>
                </c:pt>
                <c:pt idx="5">
                  <c:v>88</c:v>
                </c:pt>
                <c:pt idx="6">
                  <c:v>82</c:v>
                </c:pt>
                <c:pt idx="7">
                  <c:v>65</c:v>
                </c:pt>
              </c:numCache>
            </c:numRef>
          </c:val>
        </c:ser>
        <c:ser>
          <c:idx val="1"/>
          <c:order val="1"/>
          <c:tx>
            <c:strRef>
              <c:f>Sheet1!$C$1</c:f>
              <c:strCache>
                <c:ptCount val="1"/>
                <c:pt idx="0">
                  <c:v>% Purchased</c:v>
                </c:pt>
              </c:strCache>
            </c:strRef>
          </c:tx>
          <c:spPr>
            <a:solidFill>
              <a:srgbClr val="92D050"/>
            </a:solidFill>
          </c:spPr>
          <c:cat>
            <c:strRef>
              <c:f>Sheet1!$A$2:$A$9</c:f>
              <c:strCache>
                <c:ptCount val="8"/>
                <c:pt idx="0">
                  <c:v>Chairs</c:v>
                </c:pt>
                <c:pt idx="1">
                  <c:v>Shelves</c:v>
                </c:pt>
                <c:pt idx="2">
                  <c:v>Mats/cribs</c:v>
                </c:pt>
                <c:pt idx="3">
                  <c:v>Dramatic play</c:v>
                </c:pt>
                <c:pt idx="4">
                  <c:v>Math materials </c:v>
                </c:pt>
                <c:pt idx="5">
                  <c:v>Science</c:v>
                </c:pt>
                <c:pt idx="6">
                  <c:v>Gross motor</c:v>
                </c:pt>
                <c:pt idx="7">
                  <c:v>Books </c:v>
                </c:pt>
              </c:strCache>
            </c:strRef>
          </c:cat>
          <c:val>
            <c:numRef>
              <c:f>Sheet1!$C$2:$C$9</c:f>
              <c:numCache>
                <c:formatCode>General</c:formatCode>
                <c:ptCount val="8"/>
                <c:pt idx="0">
                  <c:v>35</c:v>
                </c:pt>
                <c:pt idx="1">
                  <c:v>37</c:v>
                </c:pt>
                <c:pt idx="2">
                  <c:v>37</c:v>
                </c:pt>
                <c:pt idx="3">
                  <c:v>81</c:v>
                </c:pt>
                <c:pt idx="4">
                  <c:v>80</c:v>
                </c:pt>
                <c:pt idx="5">
                  <c:v>74</c:v>
                </c:pt>
                <c:pt idx="6">
                  <c:v>70</c:v>
                </c:pt>
                <c:pt idx="7">
                  <c:v>60</c:v>
                </c:pt>
              </c:numCache>
            </c:numRef>
          </c:val>
        </c:ser>
        <c:axId val="86429696"/>
        <c:axId val="86431232"/>
      </c:barChart>
      <c:catAx>
        <c:axId val="86429696"/>
        <c:scaling>
          <c:orientation val="minMax"/>
        </c:scaling>
        <c:axPos val="b"/>
        <c:tickLblPos val="nextTo"/>
        <c:crossAx val="86431232"/>
        <c:crosses val="autoZero"/>
        <c:auto val="1"/>
        <c:lblAlgn val="ctr"/>
        <c:lblOffset val="100"/>
      </c:catAx>
      <c:valAx>
        <c:axId val="86431232"/>
        <c:scaling>
          <c:orientation val="minMax"/>
        </c:scaling>
        <c:axPos val="l"/>
        <c:majorGridlines/>
        <c:numFmt formatCode="General" sourceLinked="1"/>
        <c:tickLblPos val="nextTo"/>
        <c:crossAx val="86429696"/>
        <c:crosses val="autoZero"/>
        <c:crossBetween val="between"/>
      </c:valAx>
    </c:plotArea>
    <c:legend>
      <c:legendPos val="r"/>
      <c:layout>
        <c:manualLayout>
          <c:xMode val="edge"/>
          <c:yMode val="edge"/>
          <c:x val="0.74964834256829205"/>
          <c:y val="0.42211790065451282"/>
          <c:w val="0.24417881792553686"/>
          <c:h val="0.2595871861966173"/>
        </c:manualLayout>
      </c:layout>
      <c:txPr>
        <a:bodyPr/>
        <a:lstStyle/>
        <a:p>
          <a:pPr>
            <a:defRPr sz="1400"/>
          </a:pPr>
          <a:endParaRPr lang="en-US"/>
        </a:p>
      </c:txPr>
    </c:legend>
    <c:plotVisOnly val="1"/>
    <c:dispBlanksAs val="gap"/>
  </c:chart>
  <c:txPr>
    <a:bodyPr/>
    <a:lstStyle/>
    <a:p>
      <a:pPr>
        <a:defRPr sz="1800"/>
      </a:pPr>
      <a:endParaRPr lang="en-US"/>
    </a:p>
  </c:txPr>
  <c:externalData r:id="rId1"/>
</c:chartSpace>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C0A0AD01-4FBE-4EAF-A2A7-E71A85EE0EB6}" type="slidenum">
              <a:rPr lang="en-US"/>
              <a:pPr>
                <a:defRPr/>
              </a:pPr>
              <a:t>‹#›</a:t>
            </a:fld>
            <a:endParaRPr lang="en-US" dirty="0"/>
          </a:p>
        </p:txBody>
      </p:sp>
    </p:spTree>
    <p:extLst>
      <p:ext uri="{BB962C8B-B14F-4D97-AF65-F5344CB8AC3E}">
        <p14:creationId xmlns="" xmlns:p14="http://schemas.microsoft.com/office/powerpoint/2010/main" val="4225396733"/>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dirty="0"/>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FC40C652-4344-4BF0-B2D6-05C320ECF034}" type="slidenum">
              <a:rPr lang="en-US"/>
              <a:pPr>
                <a:defRPr/>
              </a:pPr>
              <a:t>‹#›</a:t>
            </a:fld>
            <a:endParaRPr lang="en-US" dirty="0"/>
          </a:p>
        </p:txBody>
      </p:sp>
    </p:spTree>
    <p:extLst>
      <p:ext uri="{BB962C8B-B14F-4D97-AF65-F5344CB8AC3E}">
        <p14:creationId xmlns="" xmlns:p14="http://schemas.microsoft.com/office/powerpoint/2010/main" val="38662149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3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4.xml"/>
</Relationships>

</file>

<file path=ppt/notesSlides/_rels/notesSlide3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5.xml"/>
</Relationships>

</file>

<file path=ppt/notesSlides/_rels/notesSlide3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6.xml"/>
</Relationships>

</file>

<file path=ppt/notesSlides/_rels/notesSlide3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7.xml"/>
</Relationships>

</file>

<file path=ppt/notesSlides/_rels/notesSlide3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8.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4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9.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4</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14</a:t>
            </a:fld>
            <a:endParaRPr lang="en-US" dirty="0"/>
          </a:p>
        </p:txBody>
      </p:sp>
    </p:spTree>
    <p:extLst>
      <p:ext uri="{BB962C8B-B14F-4D97-AF65-F5344CB8AC3E}">
        <p14:creationId xmlns="" xmlns:p14="http://schemas.microsoft.com/office/powerpoint/2010/main" val="4079268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15</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16</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17</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18</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19</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20</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21</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22</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23</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a:noFill/>
          <a:ln/>
        </p:spPr>
        <p:txBody>
          <a:bodyPr/>
          <a:lstStyle/>
          <a:p>
            <a:endParaRPr lang="en-US" dirty="0" smtClean="0"/>
          </a:p>
        </p:txBody>
      </p:sp>
      <p:sp>
        <p:nvSpPr>
          <p:cNvPr id="24579" name="Slide Number Placeholder 3"/>
          <p:cNvSpPr>
            <a:spLocks noGrp="1"/>
          </p:cNvSpPr>
          <p:nvPr>
            <p:ph type="sldNum" sz="quarter" idx="5"/>
          </p:nvPr>
        </p:nvSpPr>
        <p:spPr>
          <a:noFill/>
        </p:spPr>
        <p:txBody>
          <a:bodyPr/>
          <a:lstStyle/>
          <a:p>
            <a:fld id="{5E705428-5EE6-4E6A-B261-ED3586667041}" type="slidenum">
              <a:rPr lang="en-US" smtClean="0"/>
              <a:pPr/>
              <a:t>5</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24</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25</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26</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27</a:t>
            </a:fld>
            <a:endParaRPr lang="en-US" dirty="0"/>
          </a:p>
        </p:txBody>
      </p:sp>
    </p:spTree>
    <p:extLst>
      <p:ext uri="{BB962C8B-B14F-4D97-AF65-F5344CB8AC3E}">
        <p14:creationId xmlns:p14="http://schemas.microsoft.com/office/powerpoint/2010/main" xmlns="" val="40302318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28</a:t>
            </a:fld>
            <a:endParaRPr lang="en-US" dirty="0"/>
          </a:p>
        </p:txBody>
      </p:sp>
    </p:spTree>
    <p:extLst>
      <p:ext uri="{BB962C8B-B14F-4D97-AF65-F5344CB8AC3E}">
        <p14:creationId xmlns:p14="http://schemas.microsoft.com/office/powerpoint/2010/main" xmlns="" val="40302318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29</a:t>
            </a:fld>
            <a:endParaRPr lang="en-US" dirty="0"/>
          </a:p>
        </p:txBody>
      </p:sp>
    </p:spTree>
    <p:extLst>
      <p:ext uri="{BB962C8B-B14F-4D97-AF65-F5344CB8AC3E}">
        <p14:creationId xmlns:p14="http://schemas.microsoft.com/office/powerpoint/2010/main" xmlns="" val="40302318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30</a:t>
            </a:fld>
            <a:endParaRPr lang="en-US" dirty="0"/>
          </a:p>
        </p:txBody>
      </p:sp>
    </p:spTree>
    <p:extLst>
      <p:ext uri="{BB962C8B-B14F-4D97-AF65-F5344CB8AC3E}">
        <p14:creationId xmlns:p14="http://schemas.microsoft.com/office/powerpoint/2010/main" xmlns="" val="40302318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A30F60-3748-B741-8C13-829346CF7CC8}" type="slidenum">
              <a:rPr lang="en-US" smtClean="0"/>
              <a:pPr/>
              <a:t>31</a:t>
            </a:fld>
            <a:endParaRPr lang="en-US" dirty="0"/>
          </a:p>
        </p:txBody>
      </p:sp>
    </p:spTree>
    <p:extLst>
      <p:ext uri="{BB962C8B-B14F-4D97-AF65-F5344CB8AC3E}">
        <p14:creationId xmlns="" xmlns:p14="http://schemas.microsoft.com/office/powerpoint/2010/main" val="40302318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32</a:t>
            </a:fld>
            <a:endParaRPr lang="en-US" dirty="0"/>
          </a:p>
        </p:txBody>
      </p:sp>
    </p:spTree>
    <p:extLst>
      <p:ext uri="{BB962C8B-B14F-4D97-AF65-F5344CB8AC3E}">
        <p14:creationId xmlns="" xmlns:p14="http://schemas.microsoft.com/office/powerpoint/2010/main" val="3738233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key</a:t>
            </a:r>
            <a:r>
              <a:rPr lang="en-US" baseline="0" dirty="0" smtClean="0"/>
              <a:t> because it means that the grants are accessible to all programs, not just better resourced and large organizations that the validation study has shown are at level 3.  For a grant program to be successful, the process of applying and administering the grant needs to work for all types of organizations, regardless of their internal supports.  </a:t>
            </a:r>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33</a:t>
            </a:fld>
            <a:endParaRPr lang="en-US" dirty="0"/>
          </a:p>
        </p:txBody>
      </p:sp>
    </p:spTree>
    <p:extLst>
      <p:ext uri="{BB962C8B-B14F-4D97-AF65-F5344CB8AC3E}">
        <p14:creationId xmlns="" xmlns:p14="http://schemas.microsoft.com/office/powerpoint/2010/main" val="1879429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6</a:t>
            </a:fld>
            <a:endParaRPr lang="en-US" dirty="0"/>
          </a:p>
        </p:txBody>
      </p:sp>
    </p:spTree>
    <p:extLst>
      <p:ext uri="{BB962C8B-B14F-4D97-AF65-F5344CB8AC3E}">
        <p14:creationId xmlns="" xmlns:p14="http://schemas.microsoft.com/office/powerpoint/2010/main" val="22049697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Multiple types of program have been funded,</a:t>
            </a:r>
            <a:r>
              <a:rPr lang="en-US" baseline="0" dirty="0" smtClean="0"/>
              <a:t> including many FCC homes which often have little experience with grant writing.  Again, this stresses the accessibility of the grants to all programs and as such increases the accessibility of QRIS.  Additionally, significant numbers of FCC and Afterschool programs were funded.  These program are proportionally under-represented at the higher levels of QRIS and subsequently, may need added supports such as grant funding.</a:t>
            </a:r>
          </a:p>
          <a:p>
            <a:endParaRPr lang="en-US" baseline="0" dirty="0" smtClean="0"/>
          </a:p>
          <a:p>
            <a:r>
              <a:rPr lang="en-US" dirty="0" smtClean="0"/>
              <a:t>Among</a:t>
            </a:r>
            <a:r>
              <a:rPr lang="en-US" baseline="0" dirty="0" smtClean="0"/>
              <a:t> center-based providers, multi types have been funded.  Including a significant number of single site early care and education providers.  Again, this speaks to the accessibility of the grant process as being open to all types of programs.  Additionally, results of the validation study suggest that the single site community based providers are the type of program in need of the additional QRIS supports.  Data suggests that the grants are reaching this important group. </a:t>
            </a:r>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34</a:t>
            </a:fld>
            <a:endParaRPr lang="en-US" dirty="0"/>
          </a:p>
        </p:txBody>
      </p:sp>
    </p:spTree>
    <p:extLst>
      <p:ext uri="{BB962C8B-B14F-4D97-AF65-F5344CB8AC3E}">
        <p14:creationId xmlns="" xmlns:p14="http://schemas.microsoft.com/office/powerpoint/2010/main" val="32498719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Grantees, through self-assessment using the ERS measures, reported needing numerous durable goods.  Of particular note, many of the programs (over 40%) report needing basic furnishings such as tables, chairs and cribs/mats.  These are essential for quality and are often expensive items.  Additionally, high numbers of programs reported intending to buy dramatic play, math, science, gross motor materials and books.  These activities are all incorporated in the Environmental Rating Scale.  Importantly, data from the Reliable Raters observations highlights; Gross Motor equipment (particularly indoors); a variety of books; a variety of math and science materials; and a variety of dramatic play materials and themes, as areas of particular needs among the Activity requirements.  Generally, programs made purchases according to need. Programs slightly under purchased some items, such as materials related to furnishings and gross motor, likely as a result of limited funding and having to make choices as these materials tend to be more expensive. </a:t>
            </a:r>
            <a:endParaRPr lang="en-US" dirty="0" smtClean="0"/>
          </a:p>
          <a:p>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35</a:t>
            </a:fld>
            <a:endParaRPr lang="en-US" dirty="0"/>
          </a:p>
        </p:txBody>
      </p:sp>
    </p:spTree>
    <p:extLst>
      <p:ext uri="{BB962C8B-B14F-4D97-AF65-F5344CB8AC3E}">
        <p14:creationId xmlns="" xmlns:p14="http://schemas.microsoft.com/office/powerpoint/2010/main" val="4208134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37</a:t>
            </a:fld>
            <a:endParaRPr lang="en-US" dirty="0"/>
          </a:p>
        </p:txBody>
      </p:sp>
    </p:spTree>
    <p:extLst>
      <p:ext uri="{BB962C8B-B14F-4D97-AF65-F5344CB8AC3E}">
        <p14:creationId xmlns="" xmlns:p14="http://schemas.microsoft.com/office/powerpoint/2010/main" val="37382339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38</a:t>
            </a:fld>
            <a:endParaRPr lang="en-US" dirty="0"/>
          </a:p>
        </p:txBody>
      </p:sp>
    </p:spTree>
    <p:extLst>
      <p:ext uri="{BB962C8B-B14F-4D97-AF65-F5344CB8AC3E}">
        <p14:creationId xmlns="" xmlns:p14="http://schemas.microsoft.com/office/powerpoint/2010/main" val="3738233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39</a:t>
            </a:fld>
            <a:endParaRPr lang="en-US" dirty="0"/>
          </a:p>
        </p:txBody>
      </p:sp>
    </p:spTree>
    <p:extLst>
      <p:ext uri="{BB962C8B-B14F-4D97-AF65-F5344CB8AC3E}">
        <p14:creationId xmlns="" xmlns:p14="http://schemas.microsoft.com/office/powerpoint/2010/main" val="37382339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44</a:t>
            </a:fld>
            <a:endParaRPr lang="en-US" dirty="0"/>
          </a:p>
        </p:txBody>
      </p:sp>
    </p:spTree>
    <p:extLst>
      <p:ext uri="{BB962C8B-B14F-4D97-AF65-F5344CB8AC3E}">
        <p14:creationId xmlns="" xmlns:p14="http://schemas.microsoft.com/office/powerpoint/2010/main" val="9442866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45</a:t>
            </a:fld>
            <a:endParaRPr lang="en-US" dirty="0"/>
          </a:p>
        </p:txBody>
      </p:sp>
    </p:spTree>
    <p:extLst>
      <p:ext uri="{BB962C8B-B14F-4D97-AF65-F5344CB8AC3E}">
        <p14:creationId xmlns="" xmlns:p14="http://schemas.microsoft.com/office/powerpoint/2010/main" val="13203715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Grantees</a:t>
            </a:r>
            <a:r>
              <a:rPr lang="en-US" baseline="0" dirty="0" smtClean="0"/>
              <a:t> indicate that they have begun making changes to their programs based on QRIS measurement tools.  </a:t>
            </a:r>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46</a:t>
            </a:fld>
            <a:endParaRPr lang="en-US" dirty="0"/>
          </a:p>
        </p:txBody>
      </p:sp>
    </p:spTree>
    <p:extLst>
      <p:ext uri="{BB962C8B-B14F-4D97-AF65-F5344CB8AC3E}">
        <p14:creationId xmlns="" xmlns:p14="http://schemas.microsoft.com/office/powerpoint/2010/main" val="5433687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Large</a:t>
            </a:r>
            <a:r>
              <a:rPr lang="en-US" baseline="0" dirty="0" smtClean="0"/>
              <a:t> portions of grantees are engaging in QRIS quality activities.  Importantly, 89% of respondents feel that they are somewhat or very familiar with QRIS.  It is important to note that this data was collected during the grantee process, we anticipate that these numbers will increase once post data analysis is complete. </a:t>
            </a:r>
            <a:endParaRPr lang="en-US" dirty="0"/>
          </a:p>
        </p:txBody>
      </p:sp>
      <p:sp>
        <p:nvSpPr>
          <p:cNvPr id="4" name="Slide Number Placeholder 3"/>
          <p:cNvSpPr>
            <a:spLocks noGrp="1"/>
          </p:cNvSpPr>
          <p:nvPr>
            <p:ph type="sldNum" sz="quarter" idx="10"/>
          </p:nvPr>
        </p:nvSpPr>
        <p:spPr/>
        <p:txBody>
          <a:bodyPr/>
          <a:lstStyle/>
          <a:p>
            <a:fld id="{A43578F2-D625-4308-A1A2-5A858CF16D06}" type="slidenum">
              <a:rPr lang="en-US" smtClean="0"/>
              <a:pPr/>
              <a:t>47</a:t>
            </a:fld>
            <a:endParaRPr lang="en-US" dirty="0"/>
          </a:p>
        </p:txBody>
      </p:sp>
    </p:spTree>
    <p:extLst>
      <p:ext uri="{BB962C8B-B14F-4D97-AF65-F5344CB8AC3E}">
        <p14:creationId xmlns="" xmlns:p14="http://schemas.microsoft.com/office/powerpoint/2010/main" val="14064508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2688" y="698500"/>
            <a:ext cx="4645025" cy="34845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692FA7-9D25-4AD2-A9B1-A738D48698E3}" type="slidenum">
              <a:rPr lang="en-US" smtClean="0"/>
              <a:pPr/>
              <a:t>48</a:t>
            </a:fld>
            <a:endParaRPr lang="en-US" dirty="0"/>
          </a:p>
        </p:txBody>
      </p:sp>
    </p:spTree>
    <p:extLst>
      <p:ext uri="{BB962C8B-B14F-4D97-AF65-F5344CB8AC3E}">
        <p14:creationId xmlns="" xmlns:p14="http://schemas.microsoft.com/office/powerpoint/2010/main" val="4190918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700087" y="4414837"/>
            <a:ext cx="5610224" cy="4183061"/>
          </a:xfrm>
          <a:prstGeom prst="rect">
            <a:avLst/>
          </a:prstGeom>
        </p:spPr>
        <p:txBody>
          <a:bodyPr lIns="91425" tIns="91425" rIns="91425" bIns="91425" anchor="t" anchorCtr="0">
            <a:noAutofit/>
          </a:bodyPr>
          <a:lstStyle/>
          <a:p>
            <a:pPr>
              <a:spcBef>
                <a:spcPts val="0"/>
              </a:spcBef>
              <a:buNone/>
            </a:pPr>
            <a:endParaRPr/>
          </a:p>
        </p:txBody>
      </p:sp>
      <p:sp>
        <p:nvSpPr>
          <p:cNvPr id="224" name="Shape 224"/>
          <p:cNvSpPr>
            <a:spLocks noGrp="1" noRot="1" noChangeAspect="1"/>
          </p:cNvSpPr>
          <p:nvPr>
            <p:ph type="sldImg" idx="2"/>
          </p:nvPr>
        </p:nvSpPr>
        <p:spPr>
          <a:xfrm>
            <a:off x="1182688" y="698500"/>
            <a:ext cx="4645025" cy="348456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 xmlns:p14="http://schemas.microsoft.com/office/powerpoint/2010/main" val="313431701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49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700087" y="4414837"/>
            <a:ext cx="5610224" cy="4183061"/>
          </a:xfrm>
          <a:prstGeom prst="rect">
            <a:avLst/>
          </a:prstGeom>
        </p:spPr>
        <p:txBody>
          <a:bodyPr lIns="91425" tIns="91425" rIns="91425" bIns="91425" anchor="t" anchorCtr="0">
            <a:noAutofit/>
          </a:bodyPr>
          <a:lstStyle/>
          <a:p>
            <a:pPr>
              <a:spcBef>
                <a:spcPts val="0"/>
              </a:spcBef>
              <a:buNone/>
            </a:pPr>
            <a:endParaRPr/>
          </a:p>
        </p:txBody>
      </p:sp>
      <p:sp>
        <p:nvSpPr>
          <p:cNvPr id="224" name="Shape 224"/>
          <p:cNvSpPr>
            <a:spLocks noGrp="1" noRot="1" noChangeAspect="1"/>
          </p:cNvSpPr>
          <p:nvPr>
            <p:ph type="sldImg" idx="2"/>
          </p:nvPr>
        </p:nvSpPr>
        <p:spPr>
          <a:xfrm>
            <a:off x="1182688" y="698500"/>
            <a:ext cx="4645025" cy="348456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 xmlns:p14="http://schemas.microsoft.com/office/powerpoint/2010/main" val="3134317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700087" y="4414837"/>
            <a:ext cx="5610224" cy="4183061"/>
          </a:xfrm>
          <a:prstGeom prst="rect">
            <a:avLst/>
          </a:prstGeom>
        </p:spPr>
        <p:txBody>
          <a:bodyPr lIns="91425" tIns="91425" rIns="91425" bIns="91425" anchor="t" anchorCtr="0">
            <a:noAutofit/>
          </a:bodyPr>
          <a:lstStyle/>
          <a:p>
            <a:pPr>
              <a:spcBef>
                <a:spcPts val="0"/>
              </a:spcBef>
              <a:buNone/>
            </a:pPr>
            <a:endParaRPr/>
          </a:p>
        </p:txBody>
      </p:sp>
      <p:sp>
        <p:nvSpPr>
          <p:cNvPr id="224" name="Shape 224"/>
          <p:cNvSpPr>
            <a:spLocks noGrp="1" noRot="1" noChangeAspect="1"/>
          </p:cNvSpPr>
          <p:nvPr>
            <p:ph type="sldImg" idx="2"/>
          </p:nvPr>
        </p:nvSpPr>
        <p:spPr>
          <a:xfrm>
            <a:off x="1182688" y="698500"/>
            <a:ext cx="4645025" cy="348456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extLst>
      <p:ext uri="{BB962C8B-B14F-4D97-AF65-F5344CB8AC3E}">
        <p14:creationId xmlns="" xmlns:p14="http://schemas.microsoft.com/office/powerpoint/2010/main" val="3134317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Unique Count</a:t>
            </a:r>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10</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11</a:t>
            </a:fld>
            <a:endParaRPr lang="en-US" dirty="0"/>
          </a:p>
        </p:txBody>
      </p:sp>
    </p:spTree>
    <p:extLst>
      <p:ext uri="{BB962C8B-B14F-4D97-AF65-F5344CB8AC3E}">
        <p14:creationId xmlns="" xmlns:p14="http://schemas.microsoft.com/office/powerpoint/2010/main" val="3479768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C40C652-4344-4BF0-B2D6-05C320ECF034}" type="slidenum">
              <a:rPr lang="en-US" smtClean="0"/>
              <a:pPr>
                <a:defRPr/>
              </a:pPr>
              <a:t>12</a:t>
            </a:fld>
            <a:endParaRPr lang="en-US" dirty="0"/>
          </a:p>
        </p:txBody>
      </p:sp>
    </p:spTree>
    <p:extLst>
      <p:ext uri="{BB962C8B-B14F-4D97-AF65-F5344CB8AC3E}">
        <p14:creationId xmlns:p14="http://schemas.microsoft.com/office/powerpoint/2010/main" xmlns="" val="3479768194"/>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gif"/>
  <Relationship Id="rId4" Type="http://schemas.openxmlformats.org/officeDocument/2006/relationships/image" Target="../media/image4.gif"/>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5.png"/>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6.png"/>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fld id="{4AE9CB4D-A6AC-4F7D-A538-E6738495996C}" type="datetime1">
              <a:rPr lang="en-US" smtClean="0"/>
              <a:pPr>
                <a:defRPr/>
              </a:pPr>
              <a:t>1/6/2016</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510081"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dirty="0" smtClean="0"/>
              <a:t>[Cover Slide Text]</a:t>
            </a:r>
            <a:endParaRPr lang="en-US" dirty="0"/>
          </a:p>
        </p:txBody>
      </p:sp>
      <p:pic>
        <p:nvPicPr>
          <p:cNvPr id="12" name="Picture 11" descr="BB.gif"/>
          <p:cNvPicPr>
            <a:picLocks noChangeAspect="1"/>
          </p:cNvPicPr>
          <p:nvPr userDrawn="1"/>
        </p:nvPicPr>
        <p:blipFill>
          <a:blip r:embed="rId4" cstate="print"/>
          <a:stretch>
            <a:fillRect/>
          </a:stretch>
        </p:blipFill>
        <p:spPr>
          <a:xfrm>
            <a:off x="8321214" y="5170711"/>
            <a:ext cx="615952" cy="124097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913B8F62-6EA0-4F3E-8133-EA0D0A6B9A92}"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AA8B9782-F6DC-4590-B29B-01FB61171E50}"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06B3DFB0-1A84-45FA-9C3B-7F8837A41FA4}" type="datetime1">
              <a:rPr lang="en-US" smtClean="0"/>
              <a:pPr>
                <a:defRPr/>
              </a:pPr>
              <a:t>1/6/2016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8D663719-FEE2-4142-930E-DEBBFEA3D649}"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58834AC3-FA97-49CD-B472-C51B16259ADC}"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BA8DC43D-080E-4E32-9D2D-C2CCEF2A65EA}" type="datetime1">
              <a:rPr lang="en-US" smtClean="0"/>
              <a:pPr>
                <a:defRPr/>
              </a:pPr>
              <a:t>1/6/2016</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457F31-0933-40FD-8414-79CABE278E3F}" type="datetime1">
              <a:rPr lang="en-US" smtClean="0"/>
              <a:pPr/>
              <a:t>1/6/2016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06C1FBB-A45C-4F18-9393-68ED74DA0E6F}" type="slidenum">
              <a:rPr lang="en-US" smtClean="0"/>
              <a:pPr/>
              <a:t>‹#›</a:t>
            </a:fld>
            <a:endParaRPr lang="en-US" dirty="0"/>
          </a:p>
        </p:txBody>
      </p:sp>
    </p:spTree>
    <p:extLst>
      <p:ext uri="{BB962C8B-B14F-4D97-AF65-F5344CB8AC3E}">
        <p14:creationId xmlns="" xmlns:p14="http://schemas.microsoft.com/office/powerpoint/2010/main" val="23501156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Graphics slide">
    <p:spTree>
      <p:nvGrpSpPr>
        <p:cNvPr id="1" name=""/>
        <p:cNvGrpSpPr/>
        <p:nvPr/>
      </p:nvGrpSpPr>
      <p:grpSpPr>
        <a:xfrm>
          <a:off x="0" y="0"/>
          <a:ext cx="0" cy="0"/>
          <a:chOff x="0" y="0"/>
          <a:chExt cx="0" cy="0"/>
        </a:xfrm>
      </p:grpSpPr>
      <p:pic>
        <p:nvPicPr>
          <p:cNvPr id="11" name="Picture 10" descr="graphics_slide_PPT_UMDI_073015-01.png"/>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29881" y="25524"/>
            <a:ext cx="9218082" cy="6858000"/>
          </a:xfrm>
          <a:prstGeom prst="rect">
            <a:avLst/>
          </a:prstGeom>
        </p:spPr>
      </p:pic>
      <p:sp>
        <p:nvSpPr>
          <p:cNvPr id="6" name="Slide Number Placeholder 5"/>
          <p:cNvSpPr>
            <a:spLocks noGrp="1"/>
          </p:cNvSpPr>
          <p:nvPr>
            <p:ph type="sldNum" sz="quarter" idx="12"/>
          </p:nvPr>
        </p:nvSpPr>
        <p:spPr>
          <a:xfrm>
            <a:off x="6553200" y="6334125"/>
            <a:ext cx="2133600" cy="365125"/>
          </a:xfrm>
        </p:spPr>
        <p:txBody>
          <a:bodyPr/>
          <a:lstStyle>
            <a:lvl1pPr>
              <a:defRPr>
                <a:solidFill>
                  <a:schemeClr val="bg1">
                    <a:lumMod val="95000"/>
                  </a:schemeClr>
                </a:solidFill>
              </a:defRPr>
            </a:lvl1pPr>
          </a:lstStyle>
          <a:p>
            <a:fld id="{912D77BA-9315-3540-811D-D7BD57D5EDA3}" type="slidenum">
              <a:rPr lang="en-US" smtClean="0"/>
              <a:pPr/>
              <a:t>‹#›</a:t>
            </a:fld>
            <a:endParaRPr lang="en-US" dirty="0"/>
          </a:p>
        </p:txBody>
      </p:sp>
      <p:sp>
        <p:nvSpPr>
          <p:cNvPr id="8" name="Title 1"/>
          <p:cNvSpPr>
            <a:spLocks noGrp="1"/>
          </p:cNvSpPr>
          <p:nvPr>
            <p:ph type="title"/>
          </p:nvPr>
        </p:nvSpPr>
        <p:spPr>
          <a:xfrm>
            <a:off x="457200" y="274638"/>
            <a:ext cx="8229600" cy="1143000"/>
          </a:xfrm>
        </p:spPr>
        <p:txBody>
          <a:bodyPr>
            <a:normAutofit/>
          </a:bodyPr>
          <a:lstStyle>
            <a:lvl1pPr>
              <a:defRPr sz="3000">
                <a:solidFill>
                  <a:srgbClr val="B30838"/>
                </a:solidFill>
              </a:defRPr>
            </a:lvl1pPr>
          </a:lstStyle>
          <a:p>
            <a:r>
              <a:rPr lang="en-US" dirty="0" smtClean="0"/>
              <a:t>Click to edit Master title style</a:t>
            </a:r>
            <a:endParaRPr lang="en-US" dirty="0"/>
          </a:p>
        </p:txBody>
      </p:sp>
      <p:sp>
        <p:nvSpPr>
          <p:cNvPr id="9"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2856003729"/>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27" name="Picture 26" descr="cover_slide_PPT_UMDI_073015-01.png"/>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74083" y="-65359"/>
            <a:ext cx="9313333" cy="7027947"/>
          </a:xfrm>
          <a:prstGeom prst="rect">
            <a:avLst/>
          </a:prstGeom>
        </p:spPr>
      </p:pic>
      <p:sp>
        <p:nvSpPr>
          <p:cNvPr id="2" name="Title 1"/>
          <p:cNvSpPr>
            <a:spLocks noGrp="1"/>
          </p:cNvSpPr>
          <p:nvPr>
            <p:ph type="ctrTitle"/>
          </p:nvPr>
        </p:nvSpPr>
        <p:spPr>
          <a:xfrm>
            <a:off x="457200" y="390525"/>
            <a:ext cx="7315200" cy="1470025"/>
          </a:xfrm>
        </p:spPr>
        <p:txBody>
          <a:bodyPr/>
          <a:lstStyle>
            <a:lvl1pPr>
              <a:defRPr sz="30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2070100"/>
            <a:ext cx="5435600" cy="1371600"/>
          </a:xfrm>
        </p:spPr>
        <p:txBody>
          <a:bodyPr>
            <a:normAutofit/>
          </a:bodyPr>
          <a:lstStyle>
            <a:lvl1pPr marL="0" indent="0" algn="l">
              <a:spcAft>
                <a:spcPts val="200"/>
              </a:spcAft>
              <a:buNone/>
              <a:defRPr sz="2400" b="0">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456603" y="3989295"/>
            <a:ext cx="3114337" cy="642470"/>
          </a:xfrm>
        </p:spPr>
        <p:txBody>
          <a:bodyPr anchor="b" anchorCtr="0"/>
          <a:lstStyle>
            <a:lvl1pPr>
              <a:defRPr sz="2400">
                <a:solidFill>
                  <a:schemeClr val="bg1">
                    <a:lumMod val="85000"/>
                  </a:schemeClr>
                </a:solidFill>
              </a:defRPr>
            </a:lvl1pPr>
          </a:lstStyle>
          <a:p>
            <a:endParaRPr lang="en-US" dirty="0"/>
          </a:p>
        </p:txBody>
      </p:sp>
      <p:sp>
        <p:nvSpPr>
          <p:cNvPr id="13" name="Text Placeholder 12"/>
          <p:cNvSpPr>
            <a:spLocks noGrp="1"/>
          </p:cNvSpPr>
          <p:nvPr>
            <p:ph type="body" sz="quarter" idx="11" hasCustomPrompt="1"/>
          </p:nvPr>
        </p:nvSpPr>
        <p:spPr>
          <a:xfrm>
            <a:off x="3729789" y="3602792"/>
            <a:ext cx="4880811" cy="1489075"/>
          </a:xfrm>
        </p:spPr>
        <p:txBody>
          <a:bodyPr anchor="b" anchorCtr="0">
            <a:normAutofit/>
          </a:bodyPr>
          <a:lstStyle>
            <a:lvl1pPr marL="0" indent="0" algn="r">
              <a:buFontTx/>
              <a:buNone/>
              <a:defRPr sz="1800" b="0" i="0">
                <a:solidFill>
                  <a:schemeClr val="bg1">
                    <a:lumMod val="95000"/>
                  </a:schemeClr>
                </a:solidFill>
              </a:defRPr>
            </a:lvl1pPr>
            <a:lvl2pPr algn="r">
              <a:defRPr sz="1800">
                <a:solidFill>
                  <a:schemeClr val="bg1">
                    <a:lumMod val="95000"/>
                  </a:schemeClr>
                </a:solidFill>
              </a:defRPr>
            </a:lvl2pPr>
          </a:lstStyle>
          <a:p>
            <a:r>
              <a:rPr lang="en-US" dirty="0" smtClean="0"/>
              <a:t>Click to edit Master subtitle style</a:t>
            </a:r>
            <a:endParaRPr lang="en-US" dirty="0"/>
          </a:p>
        </p:txBody>
      </p:sp>
    </p:spTree>
    <p:extLst>
      <p:ext uri="{BB962C8B-B14F-4D97-AF65-F5344CB8AC3E}">
        <p14:creationId xmlns="" xmlns:p14="http://schemas.microsoft.com/office/powerpoint/2010/main" val="17934088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93785445-3DB5-42D6-A503-B71BA5262068}"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smtClean="0"/>
              <a:t>Slide Title</a:t>
            </a:r>
          </a:p>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pPr>
              <a:defRPr/>
            </a:pPr>
            <a:fld id="{93785445-3DB5-42D6-A503-B71BA5262068}"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smtClean="0"/>
              <a:t>Slide Title</a:t>
            </a:r>
          </a:p>
          <a:p>
            <a:pPr lvl="0"/>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74FD0C00-2365-4304-A5D2-62EDC688B888}" type="datetime1">
              <a:rPr lang="en-US" smtClean="0"/>
              <a:pPr>
                <a:defRPr/>
              </a:pPr>
              <a:t>1/6/2016</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76083605-412A-4CFC-8106-262C1C24308D}" type="datetime1">
              <a:rPr lang="en-US" smtClean="0"/>
              <a:pPr>
                <a:defRPr/>
              </a:pPr>
              <a:t>1/6/2016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E957DB22-2BF2-4FB9-B6A2-86CF9AA88992}" type="datetime1">
              <a:rPr lang="en-US" smtClean="0"/>
              <a:pPr>
                <a:defRPr/>
              </a:pPr>
              <a:t>1/6/2016</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fld id="{EFC03F4B-5374-4D93-80F9-612471D2AB8A}" type="datetime1">
              <a:rPr lang="en-US" smtClean="0"/>
              <a:pPr>
                <a:defRPr/>
              </a:pPr>
              <a:t>1/6/2016</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dirty="0" smtClean="0"/>
              <a:t>[Slide Title]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544B591D-D19B-40D4-90C3-A694244D016E}" type="datetime1">
              <a:rPr lang="en-US" smtClean="0"/>
              <a:pPr>
                <a:defRPr/>
              </a:pPr>
              <a:t>1/6/2016</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7882900-9BD1-43E0-BF5C-F56FD9FEE9D2}" type="datetime1">
              <a:rPr lang="en-US" smtClean="0"/>
              <a:pPr>
                <a:defRPr/>
              </a:pPr>
              <a:t>1/6/2016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DB9EE92D-88B2-43E1-8F91-6E941A314B0E}" type="datetime1">
              <a:rPr lang="en-US" smtClean="0"/>
              <a:pPr>
                <a:defRPr/>
              </a:pPr>
              <a:t>1/6/2016</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theme" Target="../theme/theme1.xml"/>
  <Relationship Id="rId21" Type="http://schemas.openxmlformats.org/officeDocument/2006/relationships/image" Target="../media/image1.gif"/>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fld id="{0933CFC6-8D5D-4A0D-93A9-C312AA3B6C54}" type="datetime1">
              <a:rPr lang="en-US" smtClean="0"/>
              <a:pPr>
                <a:defRPr/>
              </a:pPr>
              <a:t>1/6/2016</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8" name="Picture 7" descr="EEC-Happle2.gif"/>
          <p:cNvPicPr>
            <a:picLocks noChangeAspect="1"/>
          </p:cNvPicPr>
          <p:nvPr/>
        </p:nvPicPr>
        <p:blipFill>
          <a:blip r:embed="rId21"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6" r:id="rId16"/>
    <p:sldLayoutId id="2147483688" r:id="rId17"/>
    <p:sldLayoutId id="2147483689" r:id="rId18"/>
    <p:sldLayoutId id="2147483690" r:id="rId19"/>
  </p:sldLayoutIdLst>
  <p:timing>
    <p:tnLst>
      <p:par>
        <p:cTn id="1" dur="indefinite" restart="never" nodeType="tmRoot"/>
      </p:par>
    </p:tnLst>
  </p:timing>
  <p:hf hdr="0" ftr="0" dt="0"/>
  <p:txStyles>
    <p:titleStyle>
      <a:lvl1pPr algn="l" rtl="0" eaLnBrk="1" fontAlgn="base" hangingPunct="1">
        <a:spcBef>
          <a:spcPct val="0"/>
        </a:spcBef>
        <a:spcAft>
          <a:spcPct val="0"/>
        </a:spcAft>
        <a:defRPr sz="2400" b="1" i="0" u="none">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b="0" i="0" u="none">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chart" Target="../charts/chart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chart" Target="../charts/char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9.xml"/>
  <Relationship Id="rId2" Type="http://schemas.openxmlformats.org/officeDocument/2006/relationships/notesSlide" Target="../notesSlides/notesSlide9.xml"/>
  <Relationship Id="rId3" Type="http://schemas.openxmlformats.org/officeDocument/2006/relationships/chart" Target="../charts/chart3.xml"/>
  <Relationship Id="rId4" Type="http://schemas.openxmlformats.org/officeDocument/2006/relationships/chart" Target="../charts/chart4.xml"/>
  <Relationship Id="rId5" Type="http://schemas.openxmlformats.org/officeDocument/2006/relationships/chart" Target="../charts/chart5.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8.xml"/>
  <Relationship Id="rId2" Type="http://schemas.openxmlformats.org/officeDocument/2006/relationships/notesSlide" Target="../notesSlides/notesSlide10.xml"/>
  <Relationship Id="rId3" Type="http://schemas.openxmlformats.org/officeDocument/2006/relationships/image" Target="../media/image9.png"/>
  <Relationship Id="rId4" Type="http://schemas.openxmlformats.org/officeDocument/2006/relationships/image" Target="../media/image10.pn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1.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3.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4.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5.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6.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7.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8.xml"/>
  <Relationship Id="rId3" Type="http://schemas.openxmlformats.org/officeDocument/2006/relationships/image" Target="../media/image11.png"/>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9.xml"/>
  <Relationship Id="rId3" Type="http://schemas.openxmlformats.org/officeDocument/2006/relationships/image" Target="../media/image12.png"/>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0.xml"/>
  <Relationship Id="rId3" Type="http://schemas.openxmlformats.org/officeDocument/2006/relationships/image" Target="../media/image13.png"/>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1.xml"/>
  <Relationship Id="rId3" Type="http://schemas.openxmlformats.org/officeDocument/2006/relationships/image" Target="../media/image14.png"/>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2.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3.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4.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5.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7.jpeg"/>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6.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27.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8.xml"/>
  <Relationship Id="rId3" Type="http://schemas.openxmlformats.org/officeDocument/2006/relationships/image" Target="../media/image15.jpeg"/>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29.xml"/>
  <Relationship Id="rId3" Type="http://schemas.openxmlformats.org/officeDocument/2006/relationships/chart" Target="../charts/chart6.xml"/>
  <Relationship Id="rId4" Type="http://schemas.openxmlformats.org/officeDocument/2006/relationships/image" Target="../media/image16.jpeg"/>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30.xml"/>
  <Relationship Id="rId3" Type="http://schemas.openxmlformats.org/officeDocument/2006/relationships/chart" Target="../charts/chart7.xml"/>
  <Relationship Id="rId4" Type="http://schemas.openxmlformats.org/officeDocument/2006/relationships/chart" Target="../charts/chart8.xml"/>
  <Relationship Id="rId5" Type="http://schemas.openxmlformats.org/officeDocument/2006/relationships/image" Target="../media/image16.jpeg"/>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1.xml"/>
  <Relationship Id="rId3" Type="http://schemas.openxmlformats.org/officeDocument/2006/relationships/chart" Target="../charts/chart9.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image" Target="../media/image16.jpeg"/>
  <Relationship Id="rId3" Type="http://schemas.openxmlformats.org/officeDocument/2006/relationships/chart" Target="../charts/chart10.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2.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3.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4.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8.jpeg"/>
</Relationships>

</file>

<file path=ppt/slides/_rels/slide4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image" Target="../media/image17.png"/>
</Relationships>

</file>

<file path=ppt/slides/_rels/slide44.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5.xml"/>
  <Relationship Id="rId3" Type="http://schemas.openxmlformats.org/officeDocument/2006/relationships/chart" Target="../charts/chart11.xml"/>
  <Relationship Id="rId4" Type="http://schemas.openxmlformats.org/officeDocument/2006/relationships/image" Target="../media/image16.jpeg"/>
</Relationships>

</file>

<file path=ppt/slides/_rels/slide45.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6.xml"/>
  <Relationship Id="rId3" Type="http://schemas.openxmlformats.org/officeDocument/2006/relationships/chart" Target="../charts/chart12.xml"/>
  <Relationship Id="rId4" Type="http://schemas.openxmlformats.org/officeDocument/2006/relationships/image" Target="../media/image16.jpeg"/>
</Relationships>

</file>

<file path=ppt/slides/_rels/slide4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7.xml"/>
  <Relationship Id="rId3" Type="http://schemas.openxmlformats.org/officeDocument/2006/relationships/chart" Target="../charts/chart13.xml"/>
  <Relationship Id="rId4" Type="http://schemas.openxmlformats.org/officeDocument/2006/relationships/image" Target="../media/image16.jpeg"/>
</Relationships>

</file>

<file path=ppt/slides/_rels/slide47.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8.xml"/>
  <Relationship Id="rId3" Type="http://schemas.openxmlformats.org/officeDocument/2006/relationships/chart" Target="../charts/chart14.xml"/>
  <Relationship Id="rId4" Type="http://schemas.openxmlformats.org/officeDocument/2006/relationships/image" Target="../media/image16.jpeg"/>
</Relationships>

</file>

<file path=ppt/slides/_rels/slide48.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39.xml"/>
  <Relationship Id="rId3" Type="http://schemas.openxmlformats.org/officeDocument/2006/relationships/chart" Target="../charts/chart15.xml"/>
</Relationships>

</file>

<file path=ppt/slides/_rels/slide49.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40.xml"/>
  <Relationship Id="rId3" Type="http://schemas.openxmlformats.org/officeDocument/2006/relationships/chart" Target="../charts/chart16.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2.xml"/>
</Relationships>

</file>

<file path=ppt/slides/_rels/slide50.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chart" Target="../charts/chart17.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5.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2098430" y="2587748"/>
            <a:ext cx="6649829" cy="947022"/>
          </a:xfrm>
        </p:spPr>
        <p:txBody>
          <a:bodyPr/>
          <a:lstStyle/>
          <a:p>
            <a:pPr algn="ctr"/>
            <a:r>
              <a:rPr lang="en-US" sz="2200" dirty="0" smtClean="0">
                <a:solidFill>
                  <a:schemeClr val="tx1"/>
                </a:solidFill>
                <a:latin typeface="Calibri" panose="020F0502020204030204" pitchFamily="34" charset="0"/>
              </a:rPr>
              <a:t>MA Quality Rating and Improvement System (QRIS)</a:t>
            </a:r>
            <a:br>
              <a:rPr lang="en-US" sz="2200" dirty="0" smtClean="0">
                <a:solidFill>
                  <a:schemeClr val="tx1"/>
                </a:solidFill>
                <a:latin typeface="Calibri" panose="020F0502020204030204" pitchFamily="34" charset="0"/>
              </a:rPr>
            </a:br>
            <a:r>
              <a:rPr lang="en-US" sz="2200" dirty="0" smtClean="0">
                <a:solidFill>
                  <a:schemeClr val="tx1"/>
                </a:solidFill>
                <a:latin typeface="Calibri" panose="020F0502020204030204" pitchFamily="34" charset="0"/>
              </a:rPr>
              <a:t>Updates, Validation Study and Next Steps</a:t>
            </a:r>
            <a:endParaRPr lang="en-US" sz="2200" b="0" i="1" dirty="0" smtClean="0">
              <a:latin typeface="Calibri" panose="020F0502020204030204" pitchFamily="34" charset="0"/>
            </a:endParaRPr>
          </a:p>
        </p:txBody>
      </p:sp>
      <p:sp>
        <p:nvSpPr>
          <p:cNvPr id="3" name="TextBox 2"/>
          <p:cNvSpPr txBox="1"/>
          <p:nvPr/>
        </p:nvSpPr>
        <p:spPr>
          <a:xfrm>
            <a:off x="341194" y="5333470"/>
            <a:ext cx="1569679" cy="307777"/>
          </a:xfrm>
          <a:prstGeom prst="rect">
            <a:avLst/>
          </a:prstGeom>
          <a:noFill/>
        </p:spPr>
        <p:txBody>
          <a:bodyPr wrap="square" rtlCol="0">
            <a:spAutoFit/>
          </a:bodyPr>
          <a:lstStyle/>
          <a:p>
            <a:r>
              <a:rPr lang="en-US" sz="1400" b="0" dirty="0" smtClean="0"/>
              <a:t>January 12, 2016</a:t>
            </a:r>
            <a:endParaRPr lang="en-US" sz="1400" b="0" dirty="0"/>
          </a:p>
        </p:txBody>
      </p:sp>
      <p:sp>
        <p:nvSpPr>
          <p:cNvPr id="4" name="TextBox 3"/>
          <p:cNvSpPr txBox="1"/>
          <p:nvPr/>
        </p:nvSpPr>
        <p:spPr>
          <a:xfrm>
            <a:off x="2456597" y="3985147"/>
            <a:ext cx="6346209" cy="369332"/>
          </a:xfrm>
          <a:prstGeom prst="rect">
            <a:avLst/>
          </a:prstGeom>
          <a:noFill/>
        </p:spPr>
        <p:txBody>
          <a:bodyPr wrap="square" rtlCol="0">
            <a:spAutoFit/>
          </a:bodyPr>
          <a:lstStyle/>
          <a:p>
            <a:r>
              <a:rPr lang="en-US" dirty="0" smtClean="0">
                <a:latin typeface="Calibri" pitchFamily="34" charset="0"/>
              </a:rPr>
              <a:t>MA Department of Early Education and Care Board Meeting</a:t>
            </a:r>
            <a:endParaRPr lang="en-US" dirty="0">
              <a:latin typeface="Calibri" pitchFamily="34" charset="0"/>
            </a:endParaRPr>
          </a:p>
        </p:txBody>
      </p:sp>
    </p:spTree>
    <p:extLst>
      <p:ext uri="{BB962C8B-B14F-4D97-AF65-F5344CB8AC3E}">
        <p14:creationId xmlns="" xmlns:p14="http://schemas.microsoft.com/office/powerpoint/2010/main" val="3209389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10</a:t>
            </a:fld>
            <a:endParaRPr lang="en-US" dirty="0"/>
          </a:p>
        </p:txBody>
      </p:sp>
      <p:sp>
        <p:nvSpPr>
          <p:cNvPr id="4" name="Text Placeholder 3"/>
          <p:cNvSpPr>
            <a:spLocks noGrp="1"/>
          </p:cNvSpPr>
          <p:nvPr>
            <p:ph type="body" sz="quarter" idx="12"/>
          </p:nvPr>
        </p:nvSpPr>
        <p:spPr>
          <a:xfrm>
            <a:off x="430307" y="344488"/>
            <a:ext cx="7284944" cy="484188"/>
          </a:xfrm>
        </p:spPr>
        <p:txBody>
          <a:bodyPr/>
          <a:lstStyle/>
          <a:p>
            <a:pPr marL="0" indent="0" algn="ctr">
              <a:spcBef>
                <a:spcPts val="0"/>
              </a:spcBef>
            </a:pPr>
            <a:r>
              <a:rPr lang="en-US" sz="2200" dirty="0" smtClean="0">
                <a:latin typeface="Calibri" panose="020F0502020204030204" pitchFamily="34" charset="0"/>
              </a:rPr>
              <a:t>Early Childhood Programs Eligible for QRIS Participation</a:t>
            </a:r>
            <a:endParaRPr lang="en-US" sz="2200" dirty="0"/>
          </a:p>
        </p:txBody>
      </p:sp>
      <p:sp>
        <p:nvSpPr>
          <p:cNvPr id="6" name="TextBox 5"/>
          <p:cNvSpPr txBox="1"/>
          <p:nvPr/>
        </p:nvSpPr>
        <p:spPr>
          <a:xfrm>
            <a:off x="593767" y="5957971"/>
            <a:ext cx="8294740" cy="738664"/>
          </a:xfrm>
          <a:prstGeom prst="rect">
            <a:avLst/>
          </a:prstGeom>
          <a:noFill/>
        </p:spPr>
        <p:txBody>
          <a:bodyPr wrap="square" rtlCol="0">
            <a:spAutoFit/>
          </a:bodyPr>
          <a:lstStyle/>
          <a:p>
            <a:pPr>
              <a:buFont typeface="Arial" charset="0"/>
              <a:buChar char="•"/>
            </a:pPr>
            <a:r>
              <a:rPr lang="en-US" sz="1400" b="0" i="1" dirty="0" smtClean="0">
                <a:latin typeface="Calibri" pitchFamily="34" charset="0"/>
              </a:rPr>
              <a:t>Excluding residential. </a:t>
            </a:r>
          </a:p>
          <a:p>
            <a:pPr>
              <a:buFont typeface="Arial" charset="0"/>
              <a:buChar char="•"/>
            </a:pPr>
            <a:r>
              <a:rPr lang="en-US" sz="1400" b="0" i="1" dirty="0" smtClean="0">
                <a:latin typeface="Calibri" pitchFamily="34" charset="0"/>
              </a:rPr>
              <a:t>Data from December 2015, unique count. Includes 9,126 licensed programs and 518 license-exempt programs. 206 Programs with both center based and out-of-school time QRIS applications included twice.</a:t>
            </a:r>
            <a:endParaRPr lang="en-US" sz="1400" b="0" i="1" dirty="0">
              <a:latin typeface="Calibri" pitchFamily="34" charset="0"/>
            </a:endParaRPr>
          </a:p>
        </p:txBody>
      </p:sp>
      <p:sp>
        <p:nvSpPr>
          <p:cNvPr id="2" name="Rectangle 1"/>
          <p:cNvSpPr/>
          <p:nvPr/>
        </p:nvSpPr>
        <p:spPr>
          <a:xfrm>
            <a:off x="495299" y="1077010"/>
            <a:ext cx="8325971" cy="400110"/>
          </a:xfrm>
          <a:prstGeom prst="rect">
            <a:avLst/>
          </a:prstGeom>
        </p:spPr>
        <p:txBody>
          <a:bodyPr wrap="square">
            <a:spAutoFit/>
          </a:bodyPr>
          <a:lstStyle/>
          <a:p>
            <a:pPr marL="457200" lvl="0" indent="-457200" algn="ctr">
              <a:spcBef>
                <a:spcPct val="100000"/>
              </a:spcBef>
              <a:buClr>
                <a:srgbClr val="0033CC"/>
              </a:buClr>
              <a:defRPr/>
            </a:pPr>
            <a:r>
              <a:rPr lang="en-US" sz="2000" b="0" kern="0" dirty="0">
                <a:latin typeface="Calibri" pitchFamily="34" charset="0"/>
              </a:rPr>
              <a:t>The MA QRIS is </a:t>
            </a:r>
            <a:r>
              <a:rPr lang="en-US" sz="1600" b="0" kern="0" dirty="0">
                <a:latin typeface="Calibri" pitchFamily="34" charset="0"/>
              </a:rPr>
              <a:t>open</a:t>
            </a:r>
            <a:r>
              <a:rPr lang="en-US" sz="2000" b="0" kern="0" dirty="0">
                <a:latin typeface="Calibri" pitchFamily="34" charset="0"/>
              </a:rPr>
              <a:t> to </a:t>
            </a:r>
            <a:r>
              <a:rPr lang="en-US" sz="2000" b="0" kern="0" dirty="0">
                <a:solidFill>
                  <a:srgbClr val="A50021"/>
                </a:solidFill>
                <a:latin typeface="Calibri" pitchFamily="34" charset="0"/>
              </a:rPr>
              <a:t>all programs </a:t>
            </a:r>
            <a:r>
              <a:rPr lang="en-US" sz="2000" b="0" kern="0" dirty="0">
                <a:latin typeface="Calibri" pitchFamily="34" charset="0"/>
              </a:rPr>
              <a:t>across the mixed-delivery </a:t>
            </a:r>
            <a:r>
              <a:rPr lang="en-US" sz="2000" b="0" kern="0" dirty="0" smtClean="0">
                <a:latin typeface="Calibri" pitchFamily="34" charset="0"/>
              </a:rPr>
              <a:t>system*</a:t>
            </a:r>
            <a:endParaRPr lang="en-US" sz="2000" b="0" kern="0" dirty="0">
              <a:latin typeface="Calibri" pitchFamily="34" charset="0"/>
            </a:endParaRPr>
          </a:p>
        </p:txBody>
      </p:sp>
      <p:sp>
        <p:nvSpPr>
          <p:cNvPr id="7" name="TextBox 6"/>
          <p:cNvSpPr txBox="1"/>
          <p:nvPr/>
        </p:nvSpPr>
        <p:spPr>
          <a:xfrm>
            <a:off x="5266706" y="2955733"/>
            <a:ext cx="2565071" cy="646331"/>
          </a:xfrm>
          <a:prstGeom prst="rect">
            <a:avLst/>
          </a:prstGeom>
          <a:noFill/>
        </p:spPr>
        <p:txBody>
          <a:bodyPr wrap="square" rtlCol="0">
            <a:spAutoFit/>
          </a:bodyPr>
          <a:lstStyle/>
          <a:p>
            <a:pPr algn="ctr"/>
            <a:r>
              <a:rPr lang="en-US" i="1" dirty="0" smtClean="0">
                <a:latin typeface="Calibri" pitchFamily="34" charset="0"/>
              </a:rPr>
              <a:t>Total QRIS eligible programs: 9,644</a:t>
            </a:r>
            <a:endParaRPr lang="en-US" i="1" dirty="0">
              <a:latin typeface="Calibri" pitchFamily="34" charset="0"/>
            </a:endParaRPr>
          </a:p>
        </p:txBody>
      </p:sp>
      <p:graphicFrame>
        <p:nvGraphicFramePr>
          <p:cNvPr id="9" name="Chart 8"/>
          <p:cNvGraphicFramePr/>
          <p:nvPr/>
        </p:nvGraphicFramePr>
        <p:xfrm>
          <a:off x="927847" y="2043952"/>
          <a:ext cx="7355541" cy="379207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3190259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11</a:t>
            </a:fld>
            <a:endParaRPr lang="en-US" dirty="0"/>
          </a:p>
        </p:txBody>
      </p:sp>
      <p:sp>
        <p:nvSpPr>
          <p:cNvPr id="4" name="Text Placeholder 3"/>
          <p:cNvSpPr>
            <a:spLocks noGrp="1"/>
          </p:cNvSpPr>
          <p:nvPr>
            <p:ph type="body" sz="quarter" idx="12"/>
          </p:nvPr>
        </p:nvSpPr>
        <p:spPr>
          <a:xfrm>
            <a:off x="1254125" y="375780"/>
            <a:ext cx="6461125" cy="488515"/>
          </a:xfrm>
        </p:spPr>
        <p:txBody>
          <a:bodyPr/>
          <a:lstStyle/>
          <a:p>
            <a:pPr marL="0" indent="0" algn="ctr">
              <a:spcBef>
                <a:spcPts val="0"/>
              </a:spcBef>
            </a:pPr>
            <a:r>
              <a:rPr lang="en-US" sz="2200" dirty="0" smtClean="0">
                <a:latin typeface="Calibri" panose="020F0502020204030204" pitchFamily="34" charset="0"/>
              </a:rPr>
              <a:t>Current QRIS Program Participation</a:t>
            </a:r>
            <a:endParaRPr lang="en-US" sz="2200" dirty="0"/>
          </a:p>
        </p:txBody>
      </p:sp>
      <p:sp>
        <p:nvSpPr>
          <p:cNvPr id="6" name="TextBox 5"/>
          <p:cNvSpPr txBox="1"/>
          <p:nvPr/>
        </p:nvSpPr>
        <p:spPr>
          <a:xfrm>
            <a:off x="593766" y="6222670"/>
            <a:ext cx="8036667" cy="307777"/>
          </a:xfrm>
          <a:prstGeom prst="rect">
            <a:avLst/>
          </a:prstGeom>
          <a:noFill/>
        </p:spPr>
        <p:txBody>
          <a:bodyPr wrap="square" rtlCol="0">
            <a:spAutoFit/>
          </a:bodyPr>
          <a:lstStyle/>
          <a:p>
            <a:pPr algn="ctr"/>
            <a:r>
              <a:rPr lang="en-US" sz="1400" b="0" i="1" dirty="0" smtClean="0">
                <a:latin typeface="Calibri" pitchFamily="34" charset="0"/>
              </a:rPr>
              <a:t>Data from December 2015, unique count </a:t>
            </a:r>
            <a:endParaRPr lang="en-US" sz="1400" i="1" dirty="0">
              <a:solidFill>
                <a:srgbClr val="FF0066"/>
              </a:solidFill>
              <a:latin typeface="Calibri" pitchFamily="34" charset="0"/>
            </a:endParaRPr>
          </a:p>
        </p:txBody>
      </p:sp>
      <p:sp>
        <p:nvSpPr>
          <p:cNvPr id="7" name="TextBox 6"/>
          <p:cNvSpPr txBox="1"/>
          <p:nvPr/>
        </p:nvSpPr>
        <p:spPr>
          <a:xfrm>
            <a:off x="7065819" y="2470981"/>
            <a:ext cx="1591294" cy="1569660"/>
          </a:xfrm>
          <a:prstGeom prst="rect">
            <a:avLst/>
          </a:prstGeom>
          <a:noFill/>
        </p:spPr>
        <p:txBody>
          <a:bodyPr wrap="square" rtlCol="0">
            <a:spAutoFit/>
          </a:bodyPr>
          <a:lstStyle/>
          <a:p>
            <a:pPr algn="ctr"/>
            <a:r>
              <a:rPr lang="en-US" sz="1600" b="0" i="1" dirty="0" smtClean="0">
                <a:latin typeface="Calibri" pitchFamily="34" charset="0"/>
              </a:rPr>
              <a:t>Total: </a:t>
            </a:r>
            <a:r>
              <a:rPr lang="en-US" sz="1600" i="1" dirty="0" smtClean="0">
                <a:latin typeface="Calibri" pitchFamily="34" charset="0"/>
              </a:rPr>
              <a:t>6,035</a:t>
            </a:r>
            <a:r>
              <a:rPr lang="en-US" sz="1600" b="0" i="1" dirty="0" smtClean="0">
                <a:latin typeface="Calibri" pitchFamily="34" charset="0"/>
              </a:rPr>
              <a:t> Programs and Providers </a:t>
            </a:r>
          </a:p>
          <a:p>
            <a:pPr algn="ctr"/>
            <a:r>
              <a:rPr lang="en-US" sz="1600" b="0" i="1" dirty="0" smtClean="0">
                <a:latin typeface="Calibri" pitchFamily="34" charset="0"/>
              </a:rPr>
              <a:t>(63% of all eligible programs)</a:t>
            </a:r>
            <a:endParaRPr lang="en-US" sz="1600" b="0" i="1" dirty="0">
              <a:latin typeface="Calibri" pitchFamily="34" charset="0"/>
            </a:endParaRPr>
          </a:p>
        </p:txBody>
      </p:sp>
      <p:sp>
        <p:nvSpPr>
          <p:cNvPr id="2" name="Rectangle 1"/>
          <p:cNvSpPr/>
          <p:nvPr/>
        </p:nvSpPr>
        <p:spPr>
          <a:xfrm>
            <a:off x="495299" y="1077010"/>
            <a:ext cx="8272919" cy="400110"/>
          </a:xfrm>
          <a:prstGeom prst="rect">
            <a:avLst/>
          </a:prstGeom>
        </p:spPr>
        <p:txBody>
          <a:bodyPr wrap="square">
            <a:spAutoFit/>
          </a:bodyPr>
          <a:lstStyle/>
          <a:p>
            <a:pPr marL="457200" lvl="0" indent="-457200" algn="ctr">
              <a:spcBef>
                <a:spcPct val="100000"/>
              </a:spcBef>
              <a:buClr>
                <a:srgbClr val="0033CC"/>
              </a:buClr>
              <a:defRPr/>
            </a:pPr>
            <a:r>
              <a:rPr lang="en-US" sz="1600" b="0" kern="0" dirty="0">
                <a:latin typeface="Calibri" pitchFamily="34" charset="0"/>
              </a:rPr>
              <a:t>The MA QRIS is open to </a:t>
            </a:r>
            <a:r>
              <a:rPr lang="en-US" sz="2000" kern="0" dirty="0">
                <a:solidFill>
                  <a:srgbClr val="A50021"/>
                </a:solidFill>
                <a:latin typeface="Calibri" pitchFamily="34" charset="0"/>
              </a:rPr>
              <a:t>all programs</a:t>
            </a:r>
            <a:r>
              <a:rPr lang="en-US" sz="1600" kern="0" dirty="0">
                <a:solidFill>
                  <a:srgbClr val="A50021"/>
                </a:solidFill>
                <a:latin typeface="Calibri" pitchFamily="34" charset="0"/>
              </a:rPr>
              <a:t> </a:t>
            </a:r>
            <a:r>
              <a:rPr lang="en-US" sz="1600" b="0" kern="0" dirty="0">
                <a:latin typeface="Calibri" pitchFamily="34" charset="0"/>
              </a:rPr>
              <a:t>across the mixed-delivery </a:t>
            </a:r>
            <a:r>
              <a:rPr lang="en-US" sz="1600" b="0" kern="0" dirty="0" smtClean="0">
                <a:latin typeface="Calibri" pitchFamily="34" charset="0"/>
              </a:rPr>
              <a:t>system:</a:t>
            </a:r>
            <a:endParaRPr lang="en-US" sz="1600" b="0" kern="0" dirty="0">
              <a:latin typeface="Calibri" pitchFamily="34" charset="0"/>
            </a:endParaRPr>
          </a:p>
        </p:txBody>
      </p:sp>
      <p:graphicFrame>
        <p:nvGraphicFramePr>
          <p:cNvPr id="8" name="Chart 7"/>
          <p:cNvGraphicFramePr/>
          <p:nvPr/>
        </p:nvGraphicFramePr>
        <p:xfrm>
          <a:off x="753035" y="1519517"/>
          <a:ext cx="7839636" cy="42089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p14="http://schemas.microsoft.com/office/powerpoint/2010/main" val="31902593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12</a:t>
            </a:fld>
            <a:endParaRPr lang="en-US" dirty="0"/>
          </a:p>
        </p:txBody>
      </p:sp>
      <p:sp>
        <p:nvSpPr>
          <p:cNvPr id="4" name="Text Placeholder 3"/>
          <p:cNvSpPr>
            <a:spLocks noGrp="1"/>
          </p:cNvSpPr>
          <p:nvPr>
            <p:ph type="body" sz="quarter" idx="12"/>
          </p:nvPr>
        </p:nvSpPr>
        <p:spPr>
          <a:xfrm>
            <a:off x="295835" y="375780"/>
            <a:ext cx="8417859" cy="488515"/>
          </a:xfrm>
        </p:spPr>
        <p:txBody>
          <a:bodyPr/>
          <a:lstStyle/>
          <a:p>
            <a:pPr marL="0" indent="0" algn="ctr">
              <a:spcBef>
                <a:spcPts val="0"/>
              </a:spcBef>
            </a:pPr>
            <a:r>
              <a:rPr lang="en-US" sz="2200" dirty="0" smtClean="0">
                <a:latin typeface="Calibri" panose="020F0502020204030204" pitchFamily="34" charset="0"/>
              </a:rPr>
              <a:t>Current QRIS Participation by Percentage of Eligible Programs</a:t>
            </a:r>
            <a:endParaRPr lang="en-US" sz="2200" dirty="0"/>
          </a:p>
        </p:txBody>
      </p:sp>
      <p:sp>
        <p:nvSpPr>
          <p:cNvPr id="6" name="TextBox 5"/>
          <p:cNvSpPr txBox="1"/>
          <p:nvPr/>
        </p:nvSpPr>
        <p:spPr>
          <a:xfrm>
            <a:off x="593766" y="6222670"/>
            <a:ext cx="8036667" cy="307777"/>
          </a:xfrm>
          <a:prstGeom prst="rect">
            <a:avLst/>
          </a:prstGeom>
          <a:noFill/>
        </p:spPr>
        <p:txBody>
          <a:bodyPr wrap="square" rtlCol="0">
            <a:spAutoFit/>
          </a:bodyPr>
          <a:lstStyle/>
          <a:p>
            <a:pPr algn="ctr"/>
            <a:r>
              <a:rPr lang="en-US" sz="1400" b="0" i="1" dirty="0" smtClean="0">
                <a:latin typeface="Calibri" pitchFamily="34" charset="0"/>
              </a:rPr>
              <a:t>Data from December 2015, unique count </a:t>
            </a:r>
            <a:endParaRPr lang="en-US" sz="1400" i="1" dirty="0">
              <a:solidFill>
                <a:srgbClr val="FF0066"/>
              </a:solidFill>
              <a:latin typeface="Calibri" pitchFamily="34" charset="0"/>
            </a:endParaRPr>
          </a:p>
        </p:txBody>
      </p:sp>
      <p:sp>
        <p:nvSpPr>
          <p:cNvPr id="2" name="Rectangle 1"/>
          <p:cNvSpPr/>
          <p:nvPr/>
        </p:nvSpPr>
        <p:spPr>
          <a:xfrm>
            <a:off x="495299" y="1077010"/>
            <a:ext cx="8272919" cy="400110"/>
          </a:xfrm>
          <a:prstGeom prst="rect">
            <a:avLst/>
          </a:prstGeom>
        </p:spPr>
        <p:txBody>
          <a:bodyPr wrap="square">
            <a:spAutoFit/>
          </a:bodyPr>
          <a:lstStyle/>
          <a:p>
            <a:pPr marL="457200" lvl="0" indent="-457200" algn="ctr">
              <a:spcBef>
                <a:spcPct val="100000"/>
              </a:spcBef>
              <a:buClr>
                <a:srgbClr val="0033CC"/>
              </a:buClr>
              <a:defRPr/>
            </a:pPr>
            <a:r>
              <a:rPr lang="en-US" sz="1600" b="0" kern="0" dirty="0">
                <a:latin typeface="Calibri" pitchFamily="34" charset="0"/>
              </a:rPr>
              <a:t>The MA QRIS is open to </a:t>
            </a:r>
            <a:r>
              <a:rPr lang="en-US" sz="2000" kern="0" dirty="0">
                <a:solidFill>
                  <a:srgbClr val="A50021"/>
                </a:solidFill>
                <a:latin typeface="Calibri" pitchFamily="34" charset="0"/>
              </a:rPr>
              <a:t>all programs</a:t>
            </a:r>
            <a:r>
              <a:rPr lang="en-US" sz="1600" kern="0" dirty="0">
                <a:solidFill>
                  <a:srgbClr val="A50021"/>
                </a:solidFill>
                <a:latin typeface="Calibri" pitchFamily="34" charset="0"/>
              </a:rPr>
              <a:t> </a:t>
            </a:r>
            <a:r>
              <a:rPr lang="en-US" sz="1600" b="0" kern="0" dirty="0">
                <a:latin typeface="Calibri" pitchFamily="34" charset="0"/>
              </a:rPr>
              <a:t>across the mixed-delivery </a:t>
            </a:r>
            <a:r>
              <a:rPr lang="en-US" sz="1600" b="0" kern="0" dirty="0" smtClean="0">
                <a:latin typeface="Calibri" pitchFamily="34" charset="0"/>
              </a:rPr>
              <a:t>system:</a:t>
            </a:r>
            <a:endParaRPr lang="en-US" sz="1600" b="0" kern="0" dirty="0">
              <a:latin typeface="Calibri" pitchFamily="34" charset="0"/>
            </a:endParaRPr>
          </a:p>
        </p:txBody>
      </p:sp>
      <p:graphicFrame>
        <p:nvGraphicFramePr>
          <p:cNvPr id="9" name="Chart 8"/>
          <p:cNvGraphicFramePr/>
          <p:nvPr/>
        </p:nvGraphicFramePr>
        <p:xfrm>
          <a:off x="2353232" y="2164976"/>
          <a:ext cx="4625792" cy="301214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p:cNvGraphicFramePr/>
          <p:nvPr/>
        </p:nvGraphicFramePr>
        <p:xfrm>
          <a:off x="161365" y="1976716"/>
          <a:ext cx="4020671" cy="318695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p:nvPr/>
        </p:nvGraphicFramePr>
        <p:xfrm>
          <a:off x="5795682" y="2635624"/>
          <a:ext cx="3348318" cy="238012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xmlns="" val="31902593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55CF46B9-8171-45E1-A369-0EA009B04A84}" type="slidenum">
              <a:rPr lang="en-US" smtClean="0"/>
              <a:pPr>
                <a:defRPr/>
              </a:pPr>
              <a:t>13</a:t>
            </a:fld>
            <a:endParaRPr lang="en-US" dirty="0"/>
          </a:p>
        </p:txBody>
      </p:sp>
      <p:graphicFrame>
        <p:nvGraphicFramePr>
          <p:cNvPr id="5" name="Table 4"/>
          <p:cNvGraphicFramePr>
            <a:graphicFrameLocks noGrp="1"/>
          </p:cNvGraphicFramePr>
          <p:nvPr/>
        </p:nvGraphicFramePr>
        <p:xfrm>
          <a:off x="249382" y="1032950"/>
          <a:ext cx="8597734" cy="5518965"/>
        </p:xfrm>
        <a:graphic>
          <a:graphicData uri="http://schemas.openxmlformats.org/drawingml/2006/table">
            <a:tbl>
              <a:tblPr/>
              <a:tblGrid>
                <a:gridCol w="1750224"/>
                <a:gridCol w="2920304"/>
                <a:gridCol w="995261"/>
                <a:gridCol w="982165"/>
                <a:gridCol w="1047643"/>
                <a:gridCol w="902137"/>
              </a:tblGrid>
              <a:tr h="734308">
                <a:tc>
                  <a:txBody>
                    <a:bodyPr/>
                    <a:lstStyle/>
                    <a:p>
                      <a:pPr marL="0" marR="0" algn="ctr">
                        <a:lnSpc>
                          <a:spcPct val="115000"/>
                        </a:lnSpc>
                        <a:spcBef>
                          <a:spcPts val="0"/>
                        </a:spcBef>
                        <a:spcAft>
                          <a:spcPts val="0"/>
                        </a:spcAft>
                      </a:pPr>
                      <a:r>
                        <a:rPr lang="en-US" sz="1200" b="1" dirty="0" smtClean="0">
                          <a:latin typeface="Calibri"/>
                          <a:ea typeface="Calibri"/>
                          <a:cs typeface="Times New Roman"/>
                        </a:rPr>
                        <a:t>QRIS</a:t>
                      </a:r>
                      <a:r>
                        <a:rPr lang="en-US" sz="1200" b="1" baseline="0" dirty="0" smtClean="0">
                          <a:latin typeface="Calibri"/>
                          <a:ea typeface="Calibri"/>
                          <a:cs typeface="Times New Roman"/>
                        </a:rPr>
                        <a:t> COMPONENT</a:t>
                      </a:r>
                      <a:endParaRPr lang="en-US" sz="1200" b="1" dirty="0">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latin typeface="Calibri"/>
                          <a:ea typeface="Calibri"/>
                          <a:cs typeface="Times New Roman"/>
                        </a:rPr>
                        <a:t>DESCRIPTION</a:t>
                      </a:r>
                      <a:endParaRPr lang="en-US" sz="1200" b="1" dirty="0">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solidFill>
                            <a:srgbClr val="F79646"/>
                          </a:solidFill>
                          <a:latin typeface="Calibri"/>
                          <a:ea typeface="Calibri"/>
                          <a:cs typeface="Times New Roman"/>
                        </a:rPr>
                        <a:t>QRIS </a:t>
                      </a:r>
                      <a:r>
                        <a:rPr lang="en-US" sz="1200" b="1" dirty="0">
                          <a:solidFill>
                            <a:srgbClr val="F79646"/>
                          </a:solidFill>
                          <a:latin typeface="Calibri"/>
                          <a:ea typeface="Calibri"/>
                          <a:cs typeface="Times New Roman"/>
                        </a:rPr>
                        <a:t>LEVEL 1</a:t>
                      </a:r>
                      <a:endParaRPr lang="en-US" sz="1200" dirty="0">
                        <a:latin typeface="Calibri"/>
                        <a:ea typeface="Calibri"/>
                        <a:cs typeface="Times New Roman"/>
                      </a:endParaRPr>
                    </a:p>
                    <a:p>
                      <a:pPr marL="0" marR="0" algn="ctr">
                        <a:lnSpc>
                          <a:spcPct val="115000"/>
                        </a:lnSpc>
                        <a:spcBef>
                          <a:spcPts val="0"/>
                        </a:spcBef>
                        <a:spcAft>
                          <a:spcPts val="0"/>
                        </a:spcAft>
                      </a:pPr>
                      <a:r>
                        <a:rPr lang="en-US" sz="1200" b="1" dirty="0">
                          <a:solidFill>
                            <a:srgbClr val="F79646"/>
                          </a:solidFill>
                          <a:latin typeface="Calibri"/>
                          <a:ea typeface="Calibri"/>
                          <a:cs typeface="Times New Roman"/>
                        </a:rPr>
                        <a:t>Licensing Requirements</a:t>
                      </a:r>
                      <a:endParaRPr lang="en-US" sz="1200" dirty="0">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solidFill>
                            <a:srgbClr val="76923C"/>
                          </a:solidFill>
                          <a:latin typeface="Calibri"/>
                          <a:ea typeface="Calibri"/>
                          <a:cs typeface="Times New Roman"/>
                        </a:rPr>
                        <a:t>QRIS LEVEL </a:t>
                      </a:r>
                      <a:r>
                        <a:rPr lang="en-US" sz="1200" b="1" dirty="0">
                          <a:solidFill>
                            <a:srgbClr val="76923C"/>
                          </a:solidFill>
                          <a:latin typeface="Calibri"/>
                          <a:ea typeface="Calibri"/>
                          <a:cs typeface="Times New Roman"/>
                        </a:rPr>
                        <a:t>2</a:t>
                      </a:r>
                      <a:endParaRPr lang="en-US" sz="1200" dirty="0">
                        <a:latin typeface="Calibri"/>
                        <a:ea typeface="Calibri"/>
                        <a:cs typeface="Times New Roman"/>
                      </a:endParaRPr>
                    </a:p>
                    <a:p>
                      <a:pPr marL="0" marR="0" algn="ctr">
                        <a:lnSpc>
                          <a:spcPct val="115000"/>
                        </a:lnSpc>
                        <a:spcBef>
                          <a:spcPts val="0"/>
                        </a:spcBef>
                        <a:spcAft>
                          <a:spcPts val="0"/>
                        </a:spcAft>
                      </a:pPr>
                      <a:r>
                        <a:rPr lang="en-US" sz="1200" b="1" dirty="0">
                          <a:solidFill>
                            <a:srgbClr val="76923C"/>
                          </a:solidFill>
                          <a:latin typeface="Calibri"/>
                          <a:ea typeface="Calibri"/>
                          <a:cs typeface="Times New Roman"/>
                        </a:rPr>
                        <a:t>Commitment to Quality</a:t>
                      </a:r>
                      <a:endParaRPr lang="en-US" sz="1200" dirty="0">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solidFill>
                            <a:srgbClr val="7030A0"/>
                          </a:solidFill>
                          <a:latin typeface="Calibri"/>
                          <a:ea typeface="Calibri"/>
                          <a:cs typeface="Times New Roman"/>
                        </a:rPr>
                        <a:t>QRIS </a:t>
                      </a:r>
                      <a:r>
                        <a:rPr lang="en-US" sz="1200" b="1" dirty="0">
                          <a:solidFill>
                            <a:srgbClr val="7030A0"/>
                          </a:solidFill>
                          <a:latin typeface="Calibri"/>
                          <a:ea typeface="Calibri"/>
                          <a:cs typeface="Times New Roman"/>
                        </a:rPr>
                        <a:t>LEVEL 3</a:t>
                      </a:r>
                      <a:endParaRPr lang="en-US" sz="1200" dirty="0">
                        <a:latin typeface="Calibri"/>
                        <a:ea typeface="Calibri"/>
                        <a:cs typeface="Times New Roman"/>
                      </a:endParaRPr>
                    </a:p>
                    <a:p>
                      <a:pPr marL="0" marR="0" algn="ctr">
                        <a:lnSpc>
                          <a:spcPct val="115000"/>
                        </a:lnSpc>
                        <a:spcBef>
                          <a:spcPts val="0"/>
                        </a:spcBef>
                        <a:spcAft>
                          <a:spcPts val="0"/>
                        </a:spcAft>
                      </a:pPr>
                      <a:r>
                        <a:rPr lang="en-US" sz="1200" b="1" dirty="0">
                          <a:solidFill>
                            <a:srgbClr val="7030A0"/>
                          </a:solidFill>
                          <a:latin typeface="Calibri"/>
                          <a:ea typeface="Calibri"/>
                          <a:cs typeface="Times New Roman"/>
                        </a:rPr>
                        <a:t>Focused Development</a:t>
                      </a:r>
                      <a:endParaRPr lang="en-US" sz="1200" dirty="0">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solidFill>
                            <a:schemeClr val="accent2">
                              <a:lumMod val="75000"/>
                            </a:schemeClr>
                          </a:solidFill>
                          <a:latin typeface="Calibri"/>
                          <a:ea typeface="Calibri"/>
                          <a:cs typeface="Times New Roman"/>
                        </a:rPr>
                        <a:t>QRIS</a:t>
                      </a:r>
                      <a:endParaRPr lang="en-US" sz="1200" dirty="0">
                        <a:solidFill>
                          <a:schemeClr val="accent2">
                            <a:lumMod val="75000"/>
                          </a:schemeClr>
                        </a:solidFill>
                        <a:latin typeface="Calibri"/>
                        <a:ea typeface="Calibri"/>
                        <a:cs typeface="Times New Roman"/>
                      </a:endParaRPr>
                    </a:p>
                    <a:p>
                      <a:pPr marL="0" marR="0" algn="ctr">
                        <a:lnSpc>
                          <a:spcPct val="115000"/>
                        </a:lnSpc>
                        <a:spcBef>
                          <a:spcPts val="0"/>
                        </a:spcBef>
                        <a:spcAft>
                          <a:spcPts val="0"/>
                        </a:spcAft>
                      </a:pPr>
                      <a:r>
                        <a:rPr lang="en-US" sz="1200" b="1" dirty="0">
                          <a:solidFill>
                            <a:schemeClr val="accent2">
                              <a:lumMod val="75000"/>
                            </a:schemeClr>
                          </a:solidFill>
                          <a:latin typeface="Calibri"/>
                          <a:ea typeface="Calibri"/>
                          <a:cs typeface="Times New Roman"/>
                        </a:rPr>
                        <a:t>LEVEL 4</a:t>
                      </a:r>
                      <a:endParaRPr lang="en-US" sz="1200" dirty="0">
                        <a:solidFill>
                          <a:schemeClr val="accent2">
                            <a:lumMod val="75000"/>
                          </a:schemeClr>
                        </a:solidFill>
                        <a:latin typeface="Calibri"/>
                        <a:ea typeface="Calibri"/>
                        <a:cs typeface="Times New Roman"/>
                      </a:endParaRPr>
                    </a:p>
                    <a:p>
                      <a:pPr marL="0" marR="0" algn="ctr">
                        <a:lnSpc>
                          <a:spcPct val="115000"/>
                        </a:lnSpc>
                        <a:spcBef>
                          <a:spcPts val="0"/>
                        </a:spcBef>
                        <a:spcAft>
                          <a:spcPts val="0"/>
                        </a:spcAft>
                      </a:pPr>
                      <a:r>
                        <a:rPr lang="en-US" sz="1200" b="1" dirty="0">
                          <a:solidFill>
                            <a:schemeClr val="accent2">
                              <a:lumMod val="75000"/>
                            </a:schemeClr>
                          </a:solidFill>
                          <a:latin typeface="Calibri"/>
                          <a:ea typeface="Calibri"/>
                          <a:cs typeface="Times New Roman"/>
                        </a:rPr>
                        <a:t>Full Integration</a:t>
                      </a:r>
                      <a:endParaRPr lang="en-US" sz="1200" dirty="0">
                        <a:solidFill>
                          <a:schemeClr val="accent2">
                            <a:lumMod val="75000"/>
                          </a:schemeClr>
                        </a:solidFill>
                        <a:latin typeface="Calibri"/>
                        <a:ea typeface="Calibri"/>
                        <a:cs typeface="Times New Roman"/>
                      </a:endParaRPr>
                    </a:p>
                  </a:txBody>
                  <a:tcPr marL="37243" marR="37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7740">
                <a:tc>
                  <a:txBody>
                    <a:bodyPr/>
                    <a:lstStyle/>
                    <a:p>
                      <a:pPr marL="0" marR="0">
                        <a:lnSpc>
                          <a:spcPct val="100000"/>
                        </a:lnSpc>
                        <a:spcBef>
                          <a:spcPts val="0"/>
                        </a:spcBef>
                        <a:spcAft>
                          <a:spcPts val="0"/>
                        </a:spcAft>
                      </a:pPr>
                      <a:r>
                        <a:rPr lang="en-US" sz="1200" b="1" dirty="0">
                          <a:latin typeface="Calibri"/>
                          <a:ea typeface="Calibri"/>
                          <a:cs typeface="Times New Roman"/>
                        </a:rPr>
                        <a:t>Reliable Rater </a:t>
                      </a:r>
                      <a:endParaRPr lang="en-US" sz="1200" b="1" dirty="0" smtClean="0">
                        <a:latin typeface="Calibri"/>
                        <a:ea typeface="Calibri"/>
                        <a:cs typeface="Times New Roman"/>
                      </a:endParaRPr>
                    </a:p>
                    <a:p>
                      <a:pPr marL="0" marR="0">
                        <a:lnSpc>
                          <a:spcPct val="100000"/>
                        </a:lnSpc>
                        <a:spcBef>
                          <a:spcPts val="0"/>
                        </a:spcBef>
                        <a:spcAft>
                          <a:spcPts val="0"/>
                        </a:spcAft>
                      </a:pPr>
                      <a:r>
                        <a:rPr lang="en-US" sz="1200" b="1" dirty="0" smtClean="0">
                          <a:latin typeface="Calibri"/>
                          <a:ea typeface="Calibri"/>
                          <a:cs typeface="Times New Roman"/>
                        </a:rPr>
                        <a:t>Program </a:t>
                      </a:r>
                      <a:r>
                        <a:rPr lang="en-US" sz="1200" b="1" dirty="0">
                          <a:latin typeface="Calibri"/>
                          <a:ea typeface="Calibri"/>
                          <a:cs typeface="Times New Roman"/>
                        </a:rPr>
                        <a:t>Assessment </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Environment Rating Scales classroom observations (60% of classrooms)</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80173">
                <a:tc>
                  <a:txBody>
                    <a:bodyPr/>
                    <a:lstStyle/>
                    <a:p>
                      <a:pPr marL="0" marR="0">
                        <a:lnSpc>
                          <a:spcPct val="100000"/>
                        </a:lnSpc>
                        <a:spcBef>
                          <a:spcPts val="0"/>
                        </a:spcBef>
                        <a:spcAft>
                          <a:spcPts val="0"/>
                        </a:spcAft>
                      </a:pPr>
                      <a:r>
                        <a:rPr lang="en-US" sz="1200" b="1" dirty="0" smtClean="0">
                          <a:latin typeface="Calibri"/>
                          <a:ea typeface="Calibri"/>
                          <a:cs typeface="Times New Roman"/>
                        </a:rPr>
                        <a:t>QRIS </a:t>
                      </a:r>
                      <a:r>
                        <a:rPr lang="en-US" sz="1200" b="1" dirty="0">
                          <a:latin typeface="Calibri"/>
                          <a:ea typeface="Calibri"/>
                          <a:cs typeface="Times New Roman"/>
                        </a:rPr>
                        <a:t>Health Consultant </a:t>
                      </a:r>
                      <a:endParaRPr lang="en-US" sz="1200" b="1" dirty="0" smtClean="0">
                        <a:latin typeface="Calibri"/>
                        <a:ea typeface="Calibri"/>
                        <a:cs typeface="Times New Roman"/>
                      </a:endParaRPr>
                    </a:p>
                    <a:p>
                      <a:pPr marL="0" marR="0">
                        <a:lnSpc>
                          <a:spcPct val="100000"/>
                        </a:lnSpc>
                        <a:spcBef>
                          <a:spcPts val="0"/>
                        </a:spcBef>
                        <a:spcAft>
                          <a:spcPts val="0"/>
                        </a:spcAft>
                      </a:pPr>
                      <a:r>
                        <a:rPr lang="en-US" sz="1200" b="1" dirty="0" smtClean="0">
                          <a:latin typeface="Calibri"/>
                          <a:ea typeface="Calibri"/>
                          <a:cs typeface="Times New Roman"/>
                        </a:rPr>
                        <a:t>Site </a:t>
                      </a:r>
                      <a:r>
                        <a:rPr lang="en-US" sz="1200" b="1" dirty="0">
                          <a:latin typeface="Calibri"/>
                          <a:ea typeface="Calibri"/>
                          <a:cs typeface="Times New Roman"/>
                        </a:rPr>
                        <a:t>Visit</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Annual</a:t>
                      </a:r>
                      <a:r>
                        <a:rPr lang="en-US" sz="1200" baseline="0" dirty="0" smtClean="0">
                          <a:latin typeface="Calibri"/>
                          <a:ea typeface="Calibri"/>
                          <a:cs typeface="Times New Roman"/>
                        </a:rPr>
                        <a:t> visit by a c</a:t>
                      </a:r>
                      <a:r>
                        <a:rPr lang="en-US" sz="1200" dirty="0" smtClean="0">
                          <a:latin typeface="Calibri"/>
                          <a:ea typeface="Calibri"/>
                          <a:cs typeface="Times New Roman"/>
                        </a:rPr>
                        <a:t>ommunity based</a:t>
                      </a:r>
                      <a:r>
                        <a:rPr lang="en-US" sz="1200" baseline="0" dirty="0" smtClean="0">
                          <a:latin typeface="Calibri"/>
                          <a:ea typeface="Calibri"/>
                          <a:cs typeface="Times New Roman"/>
                        </a:rPr>
                        <a:t> R.N., N.P., or M.D.</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486020">
                <a:tc>
                  <a:txBody>
                    <a:bodyPr/>
                    <a:lstStyle/>
                    <a:p>
                      <a:pPr marL="0" marR="0">
                        <a:lnSpc>
                          <a:spcPct val="100000"/>
                        </a:lnSpc>
                        <a:spcBef>
                          <a:spcPts val="0"/>
                        </a:spcBef>
                        <a:spcAft>
                          <a:spcPts val="0"/>
                        </a:spcAft>
                      </a:pPr>
                      <a:r>
                        <a:rPr lang="en-US" sz="1200" b="1" dirty="0">
                          <a:latin typeface="Calibri"/>
                          <a:ea typeface="Calibri"/>
                          <a:cs typeface="Times New Roman"/>
                        </a:rPr>
                        <a:t>Individualized Technical Assistance Site Visit</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EEC Program Quality Specialist (PQS) site visit.</a:t>
                      </a:r>
                      <a:r>
                        <a:rPr lang="en-US" sz="1200" baseline="0" dirty="0" smtClean="0">
                          <a:latin typeface="Calibri"/>
                          <a:ea typeface="Calibri"/>
                          <a:cs typeface="Times New Roman"/>
                        </a:rPr>
                        <a:t> Classroom observation and support with Continuous Quality Improvement Plan (CQIP)</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24014">
                <a:tc>
                  <a:txBody>
                    <a:bodyPr/>
                    <a:lstStyle/>
                    <a:p>
                      <a:pPr marL="0" marR="0">
                        <a:lnSpc>
                          <a:spcPct val="100000"/>
                        </a:lnSpc>
                        <a:spcBef>
                          <a:spcPts val="0"/>
                        </a:spcBef>
                        <a:spcAft>
                          <a:spcPts val="0"/>
                        </a:spcAft>
                      </a:pPr>
                      <a:r>
                        <a:rPr lang="en-US" sz="1200" b="1" dirty="0">
                          <a:latin typeface="Calibri"/>
                          <a:ea typeface="Calibri"/>
                          <a:cs typeface="Times New Roman"/>
                        </a:rPr>
                        <a:t>Continuous Quality Improvement Plan</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Identify</a:t>
                      </a:r>
                      <a:r>
                        <a:rPr lang="en-US" sz="1200" baseline="0" dirty="0" smtClean="0">
                          <a:latin typeface="Calibri"/>
                          <a:ea typeface="Calibri"/>
                          <a:cs typeface="Times New Roman"/>
                        </a:rPr>
                        <a:t> strengths, challenges, and action steps </a:t>
                      </a:r>
                      <a:r>
                        <a:rPr lang="en-US" sz="1200" dirty="0" smtClean="0">
                          <a:latin typeface="Calibri"/>
                          <a:ea typeface="Calibri"/>
                          <a:cs typeface="Times New Roman"/>
                        </a:rPr>
                        <a:t>based on program</a:t>
                      </a:r>
                      <a:r>
                        <a:rPr lang="en-US" sz="1200" baseline="0" dirty="0" smtClean="0">
                          <a:latin typeface="Calibri"/>
                          <a:ea typeface="Calibri"/>
                          <a:cs typeface="Times New Roman"/>
                        </a:rPr>
                        <a:t> data</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24014">
                <a:tc>
                  <a:txBody>
                    <a:bodyPr/>
                    <a:lstStyle/>
                    <a:p>
                      <a:pPr marL="0" marR="0">
                        <a:lnSpc>
                          <a:spcPct val="100000"/>
                        </a:lnSpc>
                        <a:spcBef>
                          <a:spcPts val="0"/>
                        </a:spcBef>
                        <a:spcAft>
                          <a:spcPts val="0"/>
                        </a:spcAft>
                      </a:pPr>
                      <a:r>
                        <a:rPr lang="en-US" sz="1200" b="1" dirty="0">
                          <a:latin typeface="Calibri"/>
                          <a:ea typeface="Calibri"/>
                          <a:cs typeface="Times New Roman"/>
                        </a:rPr>
                        <a:t>Program Self-Assessment </a:t>
                      </a:r>
                      <a:r>
                        <a:rPr lang="en-US" sz="1200" b="1" dirty="0" smtClean="0">
                          <a:latin typeface="Calibri"/>
                          <a:ea typeface="Calibri"/>
                          <a:cs typeface="Times New Roman"/>
                        </a:rPr>
                        <a:t>– Measurement Tools</a:t>
                      </a:r>
                      <a:endParaRPr lang="en-US" sz="1200" b="1"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Measurement</a:t>
                      </a:r>
                      <a:r>
                        <a:rPr lang="en-US" sz="1200" baseline="0" dirty="0" smtClean="0">
                          <a:latin typeface="Calibri"/>
                          <a:ea typeface="Calibri"/>
                          <a:cs typeface="Times New Roman"/>
                        </a:rPr>
                        <a:t> tools (ERS, BAS/PAS, Arnett/CLASS, Strengthening Families, APT)</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24014">
                <a:tc>
                  <a:txBody>
                    <a:bodyPr/>
                    <a:lstStyle/>
                    <a:p>
                      <a:pPr marL="0" marR="0">
                        <a:lnSpc>
                          <a:spcPct val="100000"/>
                        </a:lnSpc>
                        <a:spcBef>
                          <a:spcPts val="0"/>
                        </a:spcBef>
                        <a:spcAft>
                          <a:spcPts val="0"/>
                        </a:spcAft>
                      </a:pPr>
                      <a:r>
                        <a:rPr lang="en-US" sz="1200" b="1" dirty="0">
                          <a:latin typeface="Calibri"/>
                          <a:ea typeface="Calibri"/>
                          <a:cs typeface="Times New Roman"/>
                        </a:rPr>
                        <a:t>Expanded Health and Safety Practices</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Increasingly</a:t>
                      </a:r>
                      <a:r>
                        <a:rPr lang="en-US" sz="1200" baseline="0" dirty="0" smtClean="0">
                          <a:latin typeface="Calibri"/>
                          <a:ea typeface="Calibri"/>
                          <a:cs typeface="Times New Roman"/>
                        </a:rPr>
                        <a:t> </a:t>
                      </a:r>
                      <a:r>
                        <a:rPr lang="en-US" sz="1200" dirty="0" smtClean="0">
                          <a:latin typeface="Calibri"/>
                          <a:ea typeface="Calibri"/>
                          <a:cs typeface="Times New Roman"/>
                        </a:rPr>
                        <a:t>stringent requirements for indoor and outdoor</a:t>
                      </a:r>
                      <a:r>
                        <a:rPr lang="en-US" sz="1200" baseline="0" dirty="0" smtClean="0">
                          <a:latin typeface="Calibri"/>
                          <a:ea typeface="Calibri"/>
                          <a:cs typeface="Times New Roman"/>
                        </a:rPr>
                        <a:t> environment</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76641">
                <a:tc>
                  <a:txBody>
                    <a:bodyPr/>
                    <a:lstStyle/>
                    <a:p>
                      <a:pPr marL="0" marR="0">
                        <a:lnSpc>
                          <a:spcPct val="100000"/>
                        </a:lnSpc>
                        <a:spcBef>
                          <a:spcPts val="0"/>
                        </a:spcBef>
                        <a:spcAft>
                          <a:spcPts val="0"/>
                        </a:spcAft>
                      </a:pPr>
                      <a:r>
                        <a:rPr lang="en-US" sz="1200" b="1" dirty="0" smtClean="0">
                          <a:latin typeface="Calibri"/>
                          <a:ea typeface="Calibri"/>
                          <a:cs typeface="Times New Roman"/>
                        </a:rPr>
                        <a:t>Documentation of </a:t>
                      </a:r>
                      <a:r>
                        <a:rPr lang="en-US" sz="1200" b="1" dirty="0">
                          <a:latin typeface="Calibri"/>
                          <a:ea typeface="Calibri"/>
                          <a:cs typeface="Times New Roman"/>
                        </a:rPr>
                        <a:t>Best Practice and Policy</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Program practice (ex. assessment, curriculum, family</a:t>
                      </a:r>
                      <a:r>
                        <a:rPr lang="en-US" sz="1200" baseline="0" dirty="0" smtClean="0">
                          <a:latin typeface="Calibri"/>
                          <a:ea typeface="Calibri"/>
                          <a:cs typeface="Times New Roman"/>
                        </a:rPr>
                        <a:t> engagement, supervision)</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24014">
                <a:tc>
                  <a:txBody>
                    <a:bodyPr/>
                    <a:lstStyle/>
                    <a:p>
                      <a:pPr marL="0" marR="0">
                        <a:lnSpc>
                          <a:spcPct val="100000"/>
                        </a:lnSpc>
                        <a:spcBef>
                          <a:spcPts val="0"/>
                        </a:spcBef>
                        <a:spcAft>
                          <a:spcPts val="0"/>
                        </a:spcAft>
                      </a:pPr>
                      <a:r>
                        <a:rPr lang="en-US" sz="1200" b="1" dirty="0">
                          <a:latin typeface="Calibri"/>
                          <a:ea typeface="Calibri"/>
                          <a:cs typeface="Times New Roman"/>
                        </a:rPr>
                        <a:t>Formal Professional Development</a:t>
                      </a: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Staff</a:t>
                      </a:r>
                      <a:r>
                        <a:rPr lang="en-US" sz="1200" baseline="0" dirty="0" smtClean="0">
                          <a:latin typeface="Calibri"/>
                          <a:ea typeface="Calibri"/>
                          <a:cs typeface="Times New Roman"/>
                        </a:rPr>
                        <a:t> and  administrator qualifications,  professional development and experience</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24014">
                <a:tc>
                  <a:txBody>
                    <a:bodyPr/>
                    <a:lstStyle/>
                    <a:p>
                      <a:pPr marL="0" marR="0">
                        <a:lnSpc>
                          <a:spcPct val="100000"/>
                        </a:lnSpc>
                        <a:spcBef>
                          <a:spcPts val="0"/>
                        </a:spcBef>
                        <a:spcAft>
                          <a:spcPts val="0"/>
                        </a:spcAft>
                      </a:pPr>
                      <a:r>
                        <a:rPr lang="en-US" sz="1200" b="1" dirty="0">
                          <a:latin typeface="Calibri"/>
                          <a:ea typeface="Calibri"/>
                          <a:cs typeface="Times New Roman"/>
                        </a:rPr>
                        <a:t>Technical </a:t>
                      </a:r>
                      <a:r>
                        <a:rPr lang="en-US" sz="1200" b="1" dirty="0" smtClean="0">
                          <a:latin typeface="Calibri"/>
                          <a:ea typeface="Calibri"/>
                          <a:cs typeface="Times New Roman"/>
                        </a:rPr>
                        <a:t>Assistance</a:t>
                      </a:r>
                      <a:endParaRPr lang="en-US" sz="1200" b="1"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EEC staff, EPS coaches/mentors, FCC system support, webinars,</a:t>
                      </a:r>
                      <a:r>
                        <a:rPr lang="en-US" sz="1200" baseline="0" dirty="0" smtClean="0">
                          <a:latin typeface="Calibri"/>
                          <a:ea typeface="Calibri"/>
                          <a:cs typeface="Times New Roman"/>
                        </a:rPr>
                        <a:t> orientations, and trainings</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solidFill>
                          <a:srgbClr val="C00000"/>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388012">
                <a:tc>
                  <a:txBody>
                    <a:bodyPr/>
                    <a:lstStyle/>
                    <a:p>
                      <a:pPr marL="0" marR="0">
                        <a:lnSpc>
                          <a:spcPct val="100000"/>
                        </a:lnSpc>
                        <a:spcBef>
                          <a:spcPts val="0"/>
                        </a:spcBef>
                        <a:spcAft>
                          <a:spcPts val="0"/>
                        </a:spcAft>
                      </a:pPr>
                      <a:r>
                        <a:rPr lang="en-US" sz="1200" b="1" dirty="0" smtClean="0">
                          <a:latin typeface="Calibri"/>
                          <a:ea typeface="Calibri"/>
                          <a:cs typeface="Times New Roman"/>
                        </a:rPr>
                        <a:t>Quality</a:t>
                      </a:r>
                      <a:r>
                        <a:rPr lang="en-US" sz="1200" b="1" baseline="0" dirty="0" smtClean="0">
                          <a:latin typeface="Calibri"/>
                          <a:ea typeface="Calibri"/>
                          <a:cs typeface="Times New Roman"/>
                        </a:rPr>
                        <a:t> </a:t>
                      </a:r>
                      <a:r>
                        <a:rPr lang="en-US" sz="1200" b="1" dirty="0" smtClean="0">
                          <a:latin typeface="Calibri"/>
                          <a:ea typeface="Calibri"/>
                          <a:cs typeface="Times New Roman"/>
                        </a:rPr>
                        <a:t>Grants</a:t>
                      </a:r>
                      <a:endParaRPr lang="en-US" sz="1200" b="1"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Program planning and durable goods to support</a:t>
                      </a:r>
                      <a:r>
                        <a:rPr lang="en-US" sz="1200" baseline="0" dirty="0" smtClean="0">
                          <a:latin typeface="Calibri"/>
                          <a:ea typeface="Calibri"/>
                          <a:cs typeface="Times New Roman"/>
                        </a:rPr>
                        <a:t> upward movement in the QRIS</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r h="737711">
                <a:tc>
                  <a:txBody>
                    <a:bodyPr/>
                    <a:lstStyle/>
                    <a:p>
                      <a:pPr marL="0" marR="0" algn="l">
                        <a:lnSpc>
                          <a:spcPct val="100000"/>
                        </a:lnSpc>
                        <a:spcBef>
                          <a:spcPts val="0"/>
                        </a:spcBef>
                        <a:spcAft>
                          <a:spcPts val="0"/>
                        </a:spcAft>
                      </a:pPr>
                      <a:r>
                        <a:rPr lang="en-US" sz="1200" b="1" dirty="0">
                          <a:latin typeface="Calibri"/>
                          <a:ea typeface="Calibri"/>
                          <a:cs typeface="Times New Roman"/>
                        </a:rPr>
                        <a:t>EEC Licensed </a:t>
                      </a:r>
                      <a:r>
                        <a:rPr lang="en-US" sz="1200" b="1" dirty="0" smtClean="0">
                          <a:latin typeface="Calibri"/>
                          <a:ea typeface="Calibri"/>
                          <a:cs typeface="Times New Roman"/>
                        </a:rPr>
                        <a:t>Program</a:t>
                      </a:r>
                      <a:r>
                        <a:rPr lang="en-US" sz="1200" b="1" baseline="0" dirty="0" smtClean="0">
                          <a:latin typeface="Calibri"/>
                          <a:ea typeface="Calibri"/>
                          <a:cs typeface="Times New Roman"/>
                        </a:rPr>
                        <a:t> </a:t>
                      </a:r>
                    </a:p>
                    <a:p>
                      <a:pPr marL="0" marR="0" algn="l">
                        <a:lnSpc>
                          <a:spcPct val="100000"/>
                        </a:lnSpc>
                        <a:spcBef>
                          <a:spcPts val="0"/>
                        </a:spcBef>
                        <a:spcAft>
                          <a:spcPts val="0"/>
                        </a:spcAft>
                      </a:pPr>
                      <a:r>
                        <a:rPr lang="en-US" sz="1200" b="1" dirty="0" smtClean="0">
                          <a:latin typeface="Calibri"/>
                          <a:ea typeface="Calibri"/>
                          <a:cs typeface="Times New Roman"/>
                        </a:rPr>
                        <a:t>OR Self-Assessment and Agreement</a:t>
                      </a:r>
                      <a:endParaRPr lang="en-US" sz="1200" b="1"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0000"/>
                        </a:lnSpc>
                        <a:spcBef>
                          <a:spcPts val="0"/>
                        </a:spcBef>
                        <a:spcAft>
                          <a:spcPts val="0"/>
                        </a:spcAft>
                      </a:pPr>
                      <a:r>
                        <a:rPr lang="en-US" sz="1200" dirty="0" smtClean="0">
                          <a:latin typeface="Calibri"/>
                          <a:ea typeface="Calibri"/>
                          <a:cs typeface="Times New Roman"/>
                        </a:rPr>
                        <a:t>Program has an</a:t>
                      </a:r>
                      <a:r>
                        <a:rPr lang="en-US" sz="1200" baseline="0" dirty="0" smtClean="0">
                          <a:latin typeface="Calibri"/>
                          <a:ea typeface="Calibri"/>
                          <a:cs typeface="Times New Roman"/>
                        </a:rPr>
                        <a:t> EEC license in good standing, or for public school or license exempt- meets specific health and safety  requirements</a:t>
                      </a: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marR="0">
                        <a:lnSpc>
                          <a:spcPct val="115000"/>
                        </a:lnSpc>
                        <a:spcBef>
                          <a:spcPts val="0"/>
                        </a:spcBef>
                        <a:spcAft>
                          <a:spcPts val="0"/>
                        </a:spcAft>
                      </a:pPr>
                      <a:endParaRPr lang="en-US" sz="120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marL="457200" marR="0">
                        <a:lnSpc>
                          <a:spcPct val="115000"/>
                        </a:lnSpc>
                        <a:spcBef>
                          <a:spcPts val="0"/>
                        </a:spcBef>
                        <a:spcAft>
                          <a:spcPts val="0"/>
                        </a:spcAft>
                      </a:pPr>
                      <a:endParaRPr lang="en-US" sz="1200">
                        <a:solidFill>
                          <a:srgbClr val="76923C"/>
                        </a:solidFill>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tc>
                  <a:txBody>
                    <a:bodyPr/>
                    <a:lstStyle/>
                    <a:p>
                      <a:pPr marL="457200" marR="0">
                        <a:lnSpc>
                          <a:spcPct val="115000"/>
                        </a:lnSpc>
                        <a:spcBef>
                          <a:spcPts val="0"/>
                        </a:spcBef>
                        <a:spcAft>
                          <a:spcPts val="0"/>
                        </a:spcAft>
                      </a:pPr>
                      <a:endParaRPr lang="en-US" sz="1200" dirty="0">
                        <a:latin typeface="Calibri"/>
                        <a:ea typeface="Calibri"/>
                        <a:cs typeface="Times New Roman"/>
                      </a:endParaRPr>
                    </a:p>
                  </a:txBody>
                  <a:tcPr marL="37243" marR="37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50000"/>
                      </a:schemeClr>
                    </a:solidFill>
                  </a:tcPr>
                </a:tc>
              </a:tr>
            </a:tbl>
          </a:graphicData>
        </a:graphic>
      </p:graphicFrame>
      <p:sp>
        <p:nvSpPr>
          <p:cNvPr id="6" name="Text Placeholder 3"/>
          <p:cNvSpPr>
            <a:spLocks noGrp="1"/>
          </p:cNvSpPr>
          <p:nvPr>
            <p:ph type="body" sz="quarter" idx="4294967295"/>
          </p:nvPr>
        </p:nvSpPr>
        <p:spPr>
          <a:xfrm>
            <a:off x="1254125" y="375780"/>
            <a:ext cx="6461125" cy="488515"/>
          </a:xfrm>
          <a:prstGeom prst="rect">
            <a:avLst/>
          </a:prstGeom>
        </p:spPr>
        <p:txBody>
          <a:bodyPr/>
          <a:lstStyle/>
          <a:p>
            <a:pPr marL="0" indent="0" algn="ctr">
              <a:spcBef>
                <a:spcPts val="0"/>
              </a:spcBef>
              <a:buNone/>
            </a:pPr>
            <a:r>
              <a:rPr lang="en-US" sz="2200" dirty="0" smtClean="0">
                <a:latin typeface="Calibri" panose="020F0502020204030204" pitchFamily="34" charset="0"/>
              </a:rPr>
              <a:t>QRIS Continuum</a:t>
            </a:r>
            <a:endParaRPr lang="en-US" sz="2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90525"/>
            <a:ext cx="7315200" cy="2012016"/>
          </a:xfrm>
        </p:spPr>
        <p:txBody>
          <a:bodyPr>
            <a:normAutofit/>
          </a:bodyPr>
          <a:lstStyle/>
          <a:p>
            <a:r>
              <a:rPr lang="en-US" dirty="0" smtClean="0"/>
              <a:t/>
            </a:r>
            <a:br>
              <a:rPr lang="en-US" dirty="0" smtClean="0"/>
            </a:br>
            <a:r>
              <a:rPr lang="en-US" sz="3600" dirty="0" smtClean="0"/>
              <a:t>QRIS Validation Study</a:t>
            </a:r>
            <a:r>
              <a:rPr lang="en-US" dirty="0" smtClean="0"/>
              <a:t/>
            </a:r>
            <a:br>
              <a:rPr lang="en-US" dirty="0" smtClean="0"/>
            </a:br>
            <a:r>
              <a:rPr lang="en-US" dirty="0" smtClean="0"/>
              <a:t>	</a:t>
            </a:r>
            <a:endParaRPr lang="en-US" dirty="0"/>
          </a:p>
        </p:txBody>
      </p:sp>
      <p:sp>
        <p:nvSpPr>
          <p:cNvPr id="4" name="Text Placeholder 3"/>
          <p:cNvSpPr>
            <a:spLocks noGrp="1"/>
          </p:cNvSpPr>
          <p:nvPr>
            <p:ph type="body" sz="quarter" idx="11"/>
          </p:nvPr>
        </p:nvSpPr>
        <p:spPr>
          <a:xfrm>
            <a:off x="4646428" y="3602792"/>
            <a:ext cx="3964172" cy="1489075"/>
          </a:xfrm>
        </p:spPr>
        <p:txBody>
          <a:bodyPr>
            <a:normAutofit fontScale="77500" lnSpcReduction="20000"/>
          </a:bodyPr>
          <a:lstStyle/>
          <a:p>
            <a:r>
              <a:rPr lang="en-US" sz="2400" b="1" dirty="0" smtClean="0"/>
              <a:t>Presented to the Massachusetts Department of Early Education and Care</a:t>
            </a:r>
            <a:endParaRPr lang="en-US" sz="2400" b="1" dirty="0"/>
          </a:p>
          <a:p>
            <a:r>
              <a:rPr lang="en-US" sz="2400" dirty="0" smtClean="0"/>
              <a:t>1-12-16</a:t>
            </a:r>
            <a:endParaRPr lang="en-US" sz="2400" dirty="0"/>
          </a:p>
          <a:p>
            <a:endParaRPr lang="en-US" dirty="0" smtClean="0"/>
          </a:p>
        </p:txBody>
      </p:sp>
      <p:sp>
        <p:nvSpPr>
          <p:cNvPr id="5" name="TextBox 4"/>
          <p:cNvSpPr txBox="1"/>
          <p:nvPr/>
        </p:nvSpPr>
        <p:spPr>
          <a:xfrm>
            <a:off x="1129553" y="5795682"/>
            <a:ext cx="6777318" cy="830997"/>
          </a:xfrm>
          <a:prstGeom prst="rect">
            <a:avLst/>
          </a:prstGeom>
          <a:noFill/>
        </p:spPr>
        <p:txBody>
          <a:bodyPr wrap="square" rtlCol="0">
            <a:spAutoFit/>
          </a:bodyPr>
          <a:lstStyle/>
          <a:p>
            <a:r>
              <a:rPr lang="en-US" sz="1200" dirty="0" smtClean="0">
                <a:latin typeface="Arial" pitchFamily="34" charset="0"/>
                <a:cs typeface="Arial" pitchFamily="34" charset="0"/>
              </a:rPr>
              <a:t>This study was funded by the Massachusetts Department of Early Education and Care with funding from a US Department of Education Race to the Top – Early Learning Challenge Grant. The study was conducted by the UMass Donahue Institute in partnership with the Wellesley Centers for Women.</a:t>
            </a:r>
            <a:endParaRPr lang="en-US" sz="1200" dirty="0">
              <a:latin typeface="Arial" pitchFamily="34" charset="0"/>
              <a:cs typeface="Arial" pitchFamily="34" charset="0"/>
            </a:endParaRPr>
          </a:p>
        </p:txBody>
      </p:sp>
      <p:pic>
        <p:nvPicPr>
          <p:cNvPr id="6" name="Picture 5" descr="UMass logo"/>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316894" y="5862918"/>
            <a:ext cx="651295" cy="560970"/>
          </a:xfrm>
          <a:prstGeom prst="rect">
            <a:avLst/>
          </a:prstGeom>
          <a:noFill/>
        </p:spPr>
      </p:pic>
      <p:pic>
        <p:nvPicPr>
          <p:cNvPr id="7" name="Picture 6" descr="Wellesley Centers for Women Logo"/>
          <p:cNvPicPr/>
          <p:nvPr/>
        </p:nvPicPr>
        <p:blipFill>
          <a:blip r:embed="rId4">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7967467" y="5957046"/>
            <a:ext cx="1015168" cy="503031"/>
          </a:xfrm>
          <a:prstGeom prst="rect">
            <a:avLst/>
          </a:prstGeom>
          <a:noFill/>
          <a:ln>
            <a:noFill/>
          </a:ln>
        </p:spPr>
      </p:pic>
      <p:sp>
        <p:nvSpPr>
          <p:cNvPr id="8" name="Slide Number Placeholder 2"/>
          <p:cNvSpPr txBox="1">
            <a:spLocks/>
          </p:cNvSpPr>
          <p:nvPr/>
        </p:nvSpPr>
        <p:spPr bwMode="auto">
          <a:xfrm>
            <a:off x="7210425" y="6594475"/>
            <a:ext cx="1933575" cy="2635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marL="0" marR="0" lvl="0" indent="0" algn="r" defTabSz="914400" rtl="0" eaLnBrk="1" fontAlgn="base" latinLnBrk="0" hangingPunct="1">
              <a:lnSpc>
                <a:spcPct val="100000"/>
              </a:lnSpc>
              <a:spcBef>
                <a:spcPct val="100000"/>
              </a:spcBef>
              <a:spcAft>
                <a:spcPct val="0"/>
              </a:spcAft>
              <a:buClr>
                <a:srgbClr val="0033CC"/>
              </a:buClr>
              <a:buSzTx/>
              <a:buFontTx/>
              <a:buNone/>
              <a:tabLst/>
              <a:defRPr/>
            </a:pPr>
            <a:fld id="{3EC657DF-FE95-454F-AB66-42CBA9BDA6D9}" type="slidenum">
              <a:rPr kumimoji="0" lang="en-US" sz="1000" b="0" i="0" u="none" strike="noStrike" kern="0" cap="none" spc="0" normalizeH="0" baseline="0" noProof="0" smtClean="0">
                <a:ln>
                  <a:noFill/>
                </a:ln>
                <a:effectLst/>
                <a:uLnTx/>
                <a:uFillTx/>
                <a:latin typeface="+mn-lt"/>
                <a:ea typeface="+mn-ea"/>
                <a:cs typeface="+mn-cs"/>
              </a:rPr>
              <a:pPr marL="0" marR="0" lvl="0" indent="0" algn="r" defTabSz="914400" rtl="0" eaLnBrk="1" fontAlgn="base" latinLnBrk="0" hangingPunct="1">
                <a:lnSpc>
                  <a:spcPct val="100000"/>
                </a:lnSpc>
                <a:spcBef>
                  <a:spcPct val="100000"/>
                </a:spcBef>
                <a:spcAft>
                  <a:spcPct val="0"/>
                </a:spcAft>
                <a:buClr>
                  <a:srgbClr val="0033CC"/>
                </a:buClr>
                <a:buSzTx/>
                <a:buFontTx/>
                <a:buNone/>
                <a:tabLst/>
                <a:defRPr/>
              </a:pPr>
              <a:t>14</a:t>
            </a:fld>
            <a:endParaRPr kumimoji="0" lang="en-US" sz="1000" b="0" i="0" u="none" strike="noStrike" kern="0" cap="none" spc="0" normalizeH="0" baseline="0" noProof="0" dirty="0">
              <a:ln>
                <a:noFill/>
              </a:ln>
              <a:effectLst/>
              <a:uLnTx/>
              <a:uFillTx/>
              <a:latin typeface="+mn-lt"/>
              <a:ea typeface="+mn-ea"/>
              <a:cs typeface="+mn-cs"/>
            </a:endParaRPr>
          </a:p>
        </p:txBody>
      </p:sp>
    </p:spTree>
    <p:extLst>
      <p:ext uri="{BB962C8B-B14F-4D97-AF65-F5344CB8AC3E}">
        <p14:creationId xmlns="" xmlns:p14="http://schemas.microsoft.com/office/powerpoint/2010/main" val="19902176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15</a:t>
            </a:fld>
            <a:endParaRPr lang="en-US" dirty="0"/>
          </a:p>
        </p:txBody>
      </p:sp>
      <p:sp>
        <p:nvSpPr>
          <p:cNvPr id="5" name="Title 1"/>
          <p:cNvSpPr txBox="1">
            <a:spLocks/>
          </p:cNvSpPr>
          <p:nvPr/>
        </p:nvSpPr>
        <p:spPr bwMode="auto">
          <a:xfrm>
            <a:off x="1893794" y="389965"/>
            <a:ext cx="6268571" cy="443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1" i="0" u="none" strike="noStrike" kern="0" cap="none" spc="0" normalizeH="0" baseline="0" noProof="0" dirty="0" smtClean="0">
                <a:ln>
                  <a:noFill/>
                </a:ln>
                <a:solidFill>
                  <a:schemeClr val="tx1">
                    <a:lumMod val="75000"/>
                    <a:lumOff val="25000"/>
                  </a:schemeClr>
                </a:solidFill>
                <a:effectLst/>
                <a:uLnTx/>
                <a:uFillTx/>
                <a:latin typeface="Calibri" pitchFamily="34" charset="0"/>
                <a:ea typeface="+mj-ea"/>
                <a:cs typeface="+mj-cs"/>
              </a:rPr>
              <a:t>Introduction to Today’s Presentation</a:t>
            </a:r>
            <a:endParaRPr kumimoji="0" lang="en-US" sz="2200" b="1" i="0" u="none" strike="noStrike" kern="0" cap="none" spc="0" normalizeH="0" baseline="0" noProof="0" dirty="0">
              <a:ln>
                <a:noFill/>
              </a:ln>
              <a:solidFill>
                <a:schemeClr val="tx1">
                  <a:lumMod val="75000"/>
                  <a:lumOff val="25000"/>
                </a:schemeClr>
              </a:solidFill>
              <a:effectLst/>
              <a:uLnTx/>
              <a:uFillTx/>
              <a:latin typeface="Calibri" pitchFamily="34" charset="0"/>
              <a:ea typeface="+mj-ea"/>
              <a:cs typeface="+mj-cs"/>
            </a:endParaRPr>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10" name="TextBox 9"/>
          <p:cNvSpPr txBox="1"/>
          <p:nvPr/>
        </p:nvSpPr>
        <p:spPr>
          <a:xfrm>
            <a:off x="295832" y="1398494"/>
            <a:ext cx="8377519" cy="1938992"/>
          </a:xfrm>
          <a:prstGeom prst="rect">
            <a:avLst/>
          </a:prstGeom>
          <a:noFill/>
        </p:spPr>
        <p:txBody>
          <a:bodyPr wrap="square" rtlCol="0">
            <a:spAutoFit/>
          </a:bodyPr>
          <a:lstStyle/>
          <a:p>
            <a:pPr marL="457200" lvl="0" indent="-457200">
              <a:spcAft>
                <a:spcPts val="2400"/>
              </a:spcAft>
              <a:buFont typeface="+mj-lt"/>
              <a:buAutoNum type="arabicPeriod"/>
            </a:pPr>
            <a:r>
              <a:rPr lang="en-US" sz="2000" b="0" dirty="0" smtClean="0">
                <a:latin typeface="Calibri" pitchFamily="34" charset="0"/>
              </a:rPr>
              <a:t>What is a Validation Study and what value do these type of studies have?</a:t>
            </a:r>
          </a:p>
          <a:p>
            <a:pPr marL="457200" indent="-457200">
              <a:spcAft>
                <a:spcPts val="2400"/>
              </a:spcAft>
              <a:buFont typeface="+mj-lt"/>
              <a:buAutoNum type="arabicPeriod"/>
            </a:pPr>
            <a:r>
              <a:rPr lang="en-US" sz="2000" b="0" dirty="0" smtClean="0">
                <a:latin typeface="Calibri" pitchFamily="34" charset="0"/>
              </a:rPr>
              <a:t>What can we now say about the Massachusetts QRIS?</a:t>
            </a:r>
          </a:p>
          <a:p>
            <a:pPr marL="457200" indent="-457200">
              <a:buFont typeface="+mj-lt"/>
              <a:buAutoNum type="arabicPeriod"/>
            </a:pPr>
            <a:r>
              <a:rPr lang="en-US" sz="2000" b="0" dirty="0" smtClean="0">
                <a:latin typeface="Calibri" pitchFamily="34" charset="0"/>
              </a:rPr>
              <a:t>Recommendations and next steps</a:t>
            </a:r>
          </a:p>
          <a:p>
            <a:endParaRPr lang="en-US" sz="2000" dirty="0"/>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16</a:t>
            </a:fld>
            <a:endParaRPr lang="en-US" dirty="0"/>
          </a:p>
        </p:txBody>
      </p:sp>
      <p:sp>
        <p:nvSpPr>
          <p:cNvPr id="5" name="Title 1"/>
          <p:cNvSpPr txBox="1">
            <a:spLocks/>
          </p:cNvSpPr>
          <p:nvPr/>
        </p:nvSpPr>
        <p:spPr bwMode="auto">
          <a:xfrm>
            <a:off x="1893794" y="389965"/>
            <a:ext cx="6268571" cy="443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lvl="0"/>
            <a:r>
              <a:rPr lang="en-US" sz="2200" dirty="0" smtClean="0">
                <a:solidFill>
                  <a:schemeClr val="tx1">
                    <a:lumMod val="75000"/>
                    <a:lumOff val="25000"/>
                  </a:schemeClr>
                </a:solidFill>
                <a:latin typeface="Calibri" pitchFamily="34" charset="0"/>
              </a:rPr>
              <a:t>Why conduct a Validation Study of QRIS?</a:t>
            </a:r>
            <a:endParaRPr kumimoji="0" lang="en-US" sz="2200" b="1" i="0" u="none" strike="noStrike" kern="0" cap="none" spc="0" normalizeH="0" baseline="0" noProof="0" dirty="0">
              <a:ln>
                <a:noFill/>
              </a:ln>
              <a:solidFill>
                <a:schemeClr val="tx1">
                  <a:lumMod val="75000"/>
                  <a:lumOff val="25000"/>
                </a:schemeClr>
              </a:solidFill>
              <a:effectLst/>
              <a:uLnTx/>
              <a:uFillTx/>
              <a:latin typeface="Calibri" pitchFamily="34" charset="0"/>
              <a:ea typeface="+mj-ea"/>
              <a:cs typeface="+mj-cs"/>
            </a:endParaRPr>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Content Placeholder 2"/>
          <p:cNvSpPr>
            <a:spLocks noGrp="1"/>
          </p:cNvSpPr>
          <p:nvPr>
            <p:ph idx="1"/>
          </p:nvPr>
        </p:nvSpPr>
        <p:spPr>
          <a:xfrm>
            <a:off x="403412" y="1358153"/>
            <a:ext cx="8382000" cy="4525963"/>
          </a:xfrm>
        </p:spPr>
        <p:txBody>
          <a:bodyPr/>
          <a:lstStyle/>
          <a:p>
            <a:r>
              <a:rPr lang="en-US" sz="2000" b="0" dirty="0" smtClean="0">
                <a:solidFill>
                  <a:schemeClr val="tx1"/>
                </a:solidFill>
                <a:latin typeface="Calibri" pitchFamily="34" charset="0"/>
              </a:rPr>
              <a:t>A QRIS is a primary strategy states employ to improve the quality of early childhood education programs.</a:t>
            </a:r>
          </a:p>
          <a:p>
            <a:r>
              <a:rPr lang="en-US" sz="2000" b="0" dirty="0" smtClean="0">
                <a:solidFill>
                  <a:schemeClr val="tx1"/>
                </a:solidFill>
                <a:latin typeface="Calibri" pitchFamily="34" charset="0"/>
              </a:rPr>
              <a:t>Validation studies can …</a:t>
            </a:r>
          </a:p>
          <a:p>
            <a:pPr marL="917575">
              <a:buFont typeface="Wingdings" panose="05000000000000000000" pitchFamily="2" charset="2"/>
              <a:buChar char="ü"/>
            </a:pPr>
            <a:r>
              <a:rPr lang="en-US" sz="2000" b="0" dirty="0" smtClean="0">
                <a:solidFill>
                  <a:schemeClr val="tx1"/>
                </a:solidFill>
                <a:latin typeface="Calibri" pitchFamily="34" charset="0"/>
              </a:rPr>
              <a:t>Lend </a:t>
            </a:r>
            <a:r>
              <a:rPr lang="en-US" sz="2000" b="0" dirty="0">
                <a:solidFill>
                  <a:schemeClr val="tx1"/>
                </a:solidFill>
                <a:latin typeface="Calibri" pitchFamily="34" charset="0"/>
              </a:rPr>
              <a:t>credibility to a QRIS </a:t>
            </a:r>
          </a:p>
          <a:p>
            <a:pPr marL="917575">
              <a:buFont typeface="Wingdings" panose="05000000000000000000" pitchFamily="2" charset="2"/>
              <a:buChar char="ü"/>
            </a:pPr>
            <a:r>
              <a:rPr lang="en-US" sz="2000" b="0" dirty="0" smtClean="0">
                <a:solidFill>
                  <a:schemeClr val="tx1"/>
                </a:solidFill>
                <a:latin typeface="Calibri" pitchFamily="34" charset="0"/>
              </a:rPr>
              <a:t>Allow states </a:t>
            </a:r>
            <a:r>
              <a:rPr lang="en-US" sz="2000" b="0" dirty="0">
                <a:solidFill>
                  <a:schemeClr val="tx1"/>
                </a:solidFill>
                <a:latin typeface="Calibri" pitchFamily="34" charset="0"/>
              </a:rPr>
              <a:t>to target quality improvement efforts </a:t>
            </a:r>
            <a:endParaRPr lang="en-US" sz="2000" b="0" dirty="0" smtClean="0">
              <a:solidFill>
                <a:schemeClr val="tx1"/>
              </a:solidFill>
              <a:latin typeface="Calibri" pitchFamily="34" charset="0"/>
            </a:endParaRPr>
          </a:p>
          <a:p>
            <a:pPr marL="917575">
              <a:buFont typeface="Wingdings" panose="05000000000000000000" pitchFamily="2" charset="2"/>
              <a:buChar char="ü"/>
            </a:pPr>
            <a:r>
              <a:rPr lang="en-US" sz="2000" b="0" dirty="0">
                <a:solidFill>
                  <a:schemeClr val="tx1"/>
                </a:solidFill>
                <a:latin typeface="Calibri" pitchFamily="34" charset="0"/>
              </a:rPr>
              <a:t>Support continuous improvement of a QRIS </a:t>
            </a:r>
            <a:endParaRPr lang="en-US" sz="2000" b="0" dirty="0" smtClean="0">
              <a:solidFill>
                <a:schemeClr val="tx1"/>
              </a:solidFill>
              <a:latin typeface="Calibri" pitchFamily="34" charset="0"/>
            </a:endParaRPr>
          </a:p>
          <a:p>
            <a:endParaRPr lang="en-US" sz="2000" dirty="0" smtClean="0">
              <a:solidFill>
                <a:schemeClr val="tx1"/>
              </a:solidFill>
              <a:latin typeface="Calibri" pitchFamily="34" charset="0"/>
            </a:endParaRPr>
          </a:p>
          <a:p>
            <a:endParaRPr lang="en-US" sz="200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17</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82388"/>
            <a:ext cx="7734300" cy="523782"/>
          </a:xfrm>
        </p:spPr>
        <p:txBody>
          <a:bodyPr>
            <a:normAutofit/>
          </a:bodyPr>
          <a:lstStyle/>
          <a:p>
            <a:pPr algn="ctr"/>
            <a:r>
              <a:rPr lang="en-US" sz="2200" dirty="0" smtClean="0">
                <a:solidFill>
                  <a:schemeClr val="tx2">
                    <a:lumMod val="75000"/>
                    <a:lumOff val="25000"/>
                  </a:schemeClr>
                </a:solidFill>
                <a:latin typeface="Calibri" pitchFamily="34" charset="0"/>
              </a:rPr>
              <a:t>Introduction to Validation Question Findings</a:t>
            </a:r>
            <a:endParaRPr lang="en-US" sz="2200" dirty="0">
              <a:solidFill>
                <a:schemeClr val="tx2">
                  <a:lumMod val="75000"/>
                  <a:lumOff val="25000"/>
                </a:schemeClr>
              </a:solidFill>
              <a:latin typeface="Calibri" pitchFamily="34" charset="0"/>
            </a:endParaRPr>
          </a:p>
        </p:txBody>
      </p:sp>
      <p:sp>
        <p:nvSpPr>
          <p:cNvPr id="7" name="Content Placeholder 2"/>
          <p:cNvSpPr>
            <a:spLocks noGrp="1"/>
          </p:cNvSpPr>
          <p:nvPr>
            <p:ph idx="1"/>
          </p:nvPr>
        </p:nvSpPr>
        <p:spPr>
          <a:xfrm>
            <a:off x="470647" y="1573307"/>
            <a:ext cx="8382000" cy="4087906"/>
          </a:xfrm>
        </p:spPr>
        <p:txBody>
          <a:bodyPr/>
          <a:lstStyle/>
          <a:p>
            <a:pPr marL="457200" indent="-457200">
              <a:spcAft>
                <a:spcPts val="2400"/>
              </a:spcAft>
              <a:buFont typeface="+mj-lt"/>
              <a:buAutoNum type="arabicPeriod"/>
            </a:pPr>
            <a:r>
              <a:rPr lang="en-US" sz="2000" b="0" dirty="0" smtClean="0">
                <a:latin typeface="Calibri" pitchFamily="34" charset="0"/>
              </a:rPr>
              <a:t>Who’s </a:t>
            </a:r>
            <a:r>
              <a:rPr lang="en-US" sz="2000" b="0" dirty="0">
                <a:latin typeface="Calibri" pitchFamily="34" charset="0"/>
              </a:rPr>
              <a:t>in the different levels?</a:t>
            </a:r>
          </a:p>
          <a:p>
            <a:pPr marL="457200" indent="-457200">
              <a:spcAft>
                <a:spcPts val="2400"/>
              </a:spcAft>
              <a:buFont typeface="+mj-lt"/>
              <a:buAutoNum type="arabicPeriod"/>
            </a:pPr>
            <a:r>
              <a:rPr lang="en-US" sz="2000" b="0" dirty="0">
                <a:latin typeface="Calibri" pitchFamily="34" charset="0"/>
              </a:rPr>
              <a:t>Do high quality program practices vary across levels?</a:t>
            </a:r>
          </a:p>
          <a:p>
            <a:pPr marL="457200" indent="-457200">
              <a:spcAft>
                <a:spcPts val="2400"/>
              </a:spcAft>
              <a:buFont typeface="+mj-lt"/>
              <a:buAutoNum type="arabicPeriod"/>
            </a:pPr>
            <a:r>
              <a:rPr lang="en-US" sz="2000" b="0" dirty="0" smtClean="0">
                <a:latin typeface="Calibri" pitchFamily="34" charset="0"/>
              </a:rPr>
              <a:t>Do </a:t>
            </a:r>
            <a:r>
              <a:rPr lang="en-US" sz="2000" b="0" dirty="0">
                <a:latin typeface="Calibri" pitchFamily="34" charset="0"/>
              </a:rPr>
              <a:t>the levels </a:t>
            </a:r>
            <a:r>
              <a:rPr lang="en-US" sz="2000" b="0" dirty="0" smtClean="0">
                <a:latin typeface="Calibri" pitchFamily="34" charset="0"/>
              </a:rPr>
              <a:t>accurately distinguish </a:t>
            </a:r>
            <a:r>
              <a:rPr lang="en-US" sz="2000" b="0" dirty="0">
                <a:latin typeface="Calibri" pitchFamily="34" charset="0"/>
              </a:rPr>
              <a:t>quality?</a:t>
            </a:r>
          </a:p>
          <a:p>
            <a:pPr marL="457200" indent="-457200">
              <a:spcAft>
                <a:spcPts val="2400"/>
              </a:spcAft>
              <a:buFont typeface="+mj-lt"/>
              <a:buAutoNum type="arabicPeriod"/>
            </a:pPr>
            <a:r>
              <a:rPr lang="en-US" sz="2000" b="0" dirty="0" smtClean="0">
                <a:latin typeface="Calibri" pitchFamily="34" charset="0"/>
              </a:rPr>
              <a:t>Do </a:t>
            </a:r>
            <a:r>
              <a:rPr lang="en-US" sz="2000" b="0" dirty="0">
                <a:latin typeface="Calibri" pitchFamily="34" charset="0"/>
              </a:rPr>
              <a:t>children </a:t>
            </a:r>
            <a:r>
              <a:rPr lang="en-US" sz="2000" b="0" dirty="0" smtClean="0">
                <a:latin typeface="Calibri" pitchFamily="34" charset="0"/>
              </a:rPr>
              <a:t>who attend programs in higher QRIS levels </a:t>
            </a:r>
            <a:r>
              <a:rPr lang="en-US" sz="2000" b="0" dirty="0">
                <a:latin typeface="Calibri" pitchFamily="34" charset="0"/>
              </a:rPr>
              <a:t>have better outcomes?</a:t>
            </a:r>
          </a:p>
          <a:p>
            <a:endParaRPr lang="en-US" sz="200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18</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8" name="Title 1"/>
          <p:cNvSpPr>
            <a:spLocks noGrp="1"/>
          </p:cNvSpPr>
          <p:nvPr>
            <p:ph type="title"/>
          </p:nvPr>
        </p:nvSpPr>
        <p:spPr>
          <a:xfrm>
            <a:off x="400891" y="201706"/>
            <a:ext cx="7734300" cy="617912"/>
          </a:xfrm>
        </p:spPr>
        <p:txBody>
          <a:bodyPr>
            <a:normAutofit/>
          </a:bodyPr>
          <a:lstStyle/>
          <a:p>
            <a:pPr algn="ctr"/>
            <a:r>
              <a:rPr lang="en-US" sz="2200" dirty="0">
                <a:solidFill>
                  <a:schemeClr val="tx1"/>
                </a:solidFill>
                <a:latin typeface="Calibri" pitchFamily="34" charset="0"/>
              </a:rPr>
              <a:t>Key Research Design Elements</a:t>
            </a:r>
          </a:p>
        </p:txBody>
      </p:sp>
      <p:sp>
        <p:nvSpPr>
          <p:cNvPr id="10" name="Content Placeholder 2"/>
          <p:cNvSpPr>
            <a:spLocks noGrp="1"/>
          </p:cNvSpPr>
          <p:nvPr>
            <p:ph idx="1"/>
          </p:nvPr>
        </p:nvSpPr>
        <p:spPr>
          <a:xfrm>
            <a:off x="457200" y="1102659"/>
            <a:ext cx="8382000" cy="5065059"/>
          </a:xfrm>
        </p:spPr>
        <p:txBody>
          <a:bodyPr/>
          <a:lstStyle/>
          <a:p>
            <a:r>
              <a:rPr lang="en-US" sz="1800" dirty="0" smtClean="0">
                <a:latin typeface="Calibri" pitchFamily="34" charset="0"/>
              </a:rPr>
              <a:t>Program level data</a:t>
            </a:r>
          </a:p>
          <a:p>
            <a:pPr lvl="1"/>
            <a:r>
              <a:rPr lang="en-US" sz="1800" dirty="0" smtClean="0">
                <a:latin typeface="Calibri" pitchFamily="34" charset="0"/>
              </a:rPr>
              <a:t>Director interviews</a:t>
            </a:r>
          </a:p>
          <a:p>
            <a:pPr lvl="1"/>
            <a:r>
              <a:rPr lang="en-US" sz="1800" b="0" dirty="0" smtClean="0">
                <a:latin typeface="Calibri" pitchFamily="34" charset="0"/>
              </a:rPr>
              <a:t>Program information questionnaires</a:t>
            </a:r>
          </a:p>
          <a:p>
            <a:pPr lvl="1"/>
            <a:r>
              <a:rPr lang="en-US" sz="1800" dirty="0" smtClean="0">
                <a:latin typeface="Calibri" pitchFamily="34" charset="0"/>
              </a:rPr>
              <a:t>Staff rosters</a:t>
            </a:r>
          </a:p>
          <a:p>
            <a:pPr lvl="1"/>
            <a:r>
              <a:rPr lang="en-US" sz="1800" b="0" dirty="0" smtClean="0">
                <a:latin typeface="Calibri" pitchFamily="34" charset="0"/>
              </a:rPr>
              <a:t>Supervisor supplements</a:t>
            </a:r>
          </a:p>
          <a:p>
            <a:pPr lvl="1"/>
            <a:endParaRPr lang="en-US" sz="1800" dirty="0">
              <a:latin typeface="Calibri" pitchFamily="34" charset="0"/>
            </a:endParaRPr>
          </a:p>
          <a:p>
            <a:pPr marL="228600" lvl="1" indent="-228600">
              <a:spcBef>
                <a:spcPts val="1200"/>
              </a:spcBef>
              <a:buChar char="•"/>
            </a:pPr>
            <a:r>
              <a:rPr lang="en-US" sz="1800" b="1" dirty="0">
                <a:latin typeface="Calibri" pitchFamily="34" charset="0"/>
                <a:ea typeface="+mn-ea"/>
              </a:rPr>
              <a:t>Classroom level observations</a:t>
            </a:r>
          </a:p>
          <a:p>
            <a:pPr lvl="1"/>
            <a:r>
              <a:rPr lang="en-US" sz="1800" dirty="0" smtClean="0">
                <a:latin typeface="Calibri" pitchFamily="34" charset="0"/>
              </a:rPr>
              <a:t>Environment Rating Scales (ECERS-R and ITERS-R)</a:t>
            </a:r>
          </a:p>
          <a:p>
            <a:pPr lvl="1"/>
            <a:r>
              <a:rPr lang="en-US" sz="1800" b="0" dirty="0" smtClean="0">
                <a:latin typeface="Calibri" pitchFamily="34" charset="0"/>
              </a:rPr>
              <a:t>Arnett Caregiver Interaction Scale</a:t>
            </a:r>
          </a:p>
          <a:p>
            <a:pPr lvl="1"/>
            <a:endParaRPr lang="en-US" sz="1800" dirty="0">
              <a:latin typeface="Calibri" pitchFamily="34" charset="0"/>
            </a:endParaRPr>
          </a:p>
          <a:p>
            <a:pPr marL="228600" lvl="1" indent="-228600">
              <a:spcBef>
                <a:spcPts val="1200"/>
              </a:spcBef>
              <a:buFont typeface="Arial" charset="0"/>
              <a:buChar char="•"/>
            </a:pPr>
            <a:r>
              <a:rPr lang="en-US" sz="1800" b="1" dirty="0">
                <a:latin typeface="Calibri" pitchFamily="34" charset="0"/>
                <a:ea typeface="+mn-ea"/>
              </a:rPr>
              <a:t>Child </a:t>
            </a:r>
            <a:r>
              <a:rPr lang="en-US" sz="1800" b="1" dirty="0" smtClean="0">
                <a:latin typeface="Calibri" pitchFamily="34" charset="0"/>
                <a:ea typeface="+mn-ea"/>
              </a:rPr>
              <a:t>level</a:t>
            </a:r>
          </a:p>
          <a:p>
            <a:pPr lvl="1"/>
            <a:r>
              <a:rPr lang="en-US" sz="1800" dirty="0" smtClean="0">
                <a:latin typeface="Calibri" pitchFamily="34" charset="0"/>
              </a:rPr>
              <a:t>Pre-Post direct child assessments</a:t>
            </a:r>
          </a:p>
          <a:p>
            <a:pPr lvl="1"/>
            <a:r>
              <a:rPr lang="en-US" sz="1800" dirty="0" smtClean="0">
                <a:latin typeface="Calibri" pitchFamily="34" charset="0"/>
              </a:rPr>
              <a:t>Pre-Post teacher rating scales</a:t>
            </a:r>
          </a:p>
          <a:p>
            <a:pPr lvl="1"/>
            <a:r>
              <a:rPr lang="en-US" sz="1800" dirty="0" smtClean="0">
                <a:latin typeface="Calibri" pitchFamily="34" charset="0"/>
              </a:rPr>
              <a:t>Child rosters</a:t>
            </a:r>
            <a:endParaRPr lang="en-US" sz="180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19</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68941"/>
            <a:ext cx="7734300" cy="550676"/>
          </a:xfrm>
        </p:spPr>
        <p:txBody>
          <a:bodyPr/>
          <a:lstStyle/>
          <a:p>
            <a:pPr algn="ctr"/>
            <a:r>
              <a:rPr lang="en-US" sz="2200" dirty="0" smtClean="0">
                <a:solidFill>
                  <a:schemeClr val="tx1"/>
                </a:solidFill>
                <a:latin typeface="Calibri" pitchFamily="34" charset="0"/>
              </a:rPr>
              <a:t>Who Was in the Study?</a:t>
            </a:r>
            <a:endParaRPr lang="en-US" sz="2200" dirty="0">
              <a:solidFill>
                <a:schemeClr val="tx1"/>
              </a:solidFill>
              <a:latin typeface="Calibri" pitchFamily="34" charset="0"/>
            </a:endParaRPr>
          </a:p>
        </p:txBody>
      </p:sp>
      <p:sp>
        <p:nvSpPr>
          <p:cNvPr id="7" name="Content Placeholder 2"/>
          <p:cNvSpPr>
            <a:spLocks noGrp="1"/>
          </p:cNvSpPr>
          <p:nvPr>
            <p:ph idx="1"/>
          </p:nvPr>
        </p:nvSpPr>
        <p:spPr>
          <a:xfrm>
            <a:off x="376517" y="1452282"/>
            <a:ext cx="8382000" cy="4525963"/>
          </a:xfrm>
        </p:spPr>
        <p:txBody>
          <a:bodyPr/>
          <a:lstStyle/>
          <a:p>
            <a:r>
              <a:rPr lang="en-US" sz="1800" dirty="0" smtClean="0">
                <a:latin typeface="Calibri" pitchFamily="34" charset="0"/>
              </a:rPr>
              <a:t>Program Sample</a:t>
            </a:r>
          </a:p>
          <a:p>
            <a:pPr lvl="1"/>
            <a:r>
              <a:rPr lang="en-US" sz="1800" dirty="0" smtClean="0">
                <a:latin typeface="Calibri" pitchFamily="34" charset="0"/>
              </a:rPr>
              <a:t>Random selection by QRIS Level of center-based programs with s</a:t>
            </a:r>
            <a:r>
              <a:rPr lang="en-US" sz="1800" b="0" dirty="0" smtClean="0">
                <a:latin typeface="Calibri" pitchFamily="34" charset="0"/>
              </a:rPr>
              <a:t>trong state-wide representation</a:t>
            </a:r>
          </a:p>
          <a:p>
            <a:pPr lvl="1"/>
            <a:r>
              <a:rPr lang="en-US" sz="1800" dirty="0" smtClean="0">
                <a:latin typeface="Calibri" pitchFamily="34" charset="0"/>
              </a:rPr>
              <a:t>126 center-based programs</a:t>
            </a:r>
            <a:endParaRPr lang="en-US" sz="1800" b="0" dirty="0" smtClean="0">
              <a:latin typeface="Calibri" pitchFamily="34" charset="0"/>
            </a:endParaRPr>
          </a:p>
          <a:p>
            <a:r>
              <a:rPr lang="en-US" sz="1800" dirty="0" smtClean="0">
                <a:latin typeface="Calibri" pitchFamily="34" charset="0"/>
              </a:rPr>
              <a:t>Classroom Sample</a:t>
            </a:r>
          </a:p>
          <a:p>
            <a:pPr lvl="1"/>
            <a:r>
              <a:rPr lang="en-US" sz="1800" dirty="0" smtClean="0">
                <a:latin typeface="Calibri" pitchFamily="34" charset="0"/>
              </a:rPr>
              <a:t>Random selection of up to two classrooms at each program – preschool and infant/toddler</a:t>
            </a:r>
          </a:p>
          <a:p>
            <a:pPr lvl="1"/>
            <a:r>
              <a:rPr lang="en-US" sz="1800" b="0" dirty="0" smtClean="0">
                <a:latin typeface="Calibri" pitchFamily="34" charset="0"/>
              </a:rPr>
              <a:t>124 preschool classrooms, 74 infant/toddler</a:t>
            </a:r>
          </a:p>
          <a:p>
            <a:r>
              <a:rPr lang="en-US" sz="1800" dirty="0" smtClean="0">
                <a:latin typeface="Calibri" pitchFamily="34" charset="0"/>
              </a:rPr>
              <a:t>Child Sample</a:t>
            </a:r>
          </a:p>
          <a:p>
            <a:pPr lvl="1"/>
            <a:r>
              <a:rPr lang="en-US" sz="1800" dirty="0" smtClean="0">
                <a:latin typeface="Calibri" pitchFamily="34" charset="0"/>
              </a:rPr>
              <a:t>Pre-post design that followed randomly selected children attending observed classrooms from fall to spring</a:t>
            </a:r>
          </a:p>
          <a:p>
            <a:pPr lvl="1"/>
            <a:r>
              <a:rPr lang="en-US" sz="1800" dirty="0" smtClean="0">
                <a:latin typeface="Calibri" pitchFamily="34" charset="0"/>
              </a:rPr>
              <a:t>481 preschool age children and 190 toddler age children were assessed</a:t>
            </a:r>
            <a:endParaRPr lang="en-US" sz="1800" b="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10988" y="1358153"/>
            <a:ext cx="7933765" cy="4397188"/>
          </a:xfrm>
        </p:spPr>
        <p:style>
          <a:lnRef idx="1">
            <a:schemeClr val="accent5"/>
          </a:lnRef>
          <a:fillRef idx="2">
            <a:schemeClr val="accent5"/>
          </a:fillRef>
          <a:effectRef idx="1">
            <a:schemeClr val="accent5"/>
          </a:effectRef>
          <a:fontRef idx="minor">
            <a:schemeClr val="dk1"/>
          </a:fontRef>
        </p:style>
        <p:txBody>
          <a:bodyPr/>
          <a:lstStyle/>
          <a:p>
            <a:pPr algn="ctr">
              <a:buClrTx/>
              <a:buNone/>
            </a:pPr>
            <a:endParaRPr lang="en-US" sz="2200" dirty="0" smtClean="0">
              <a:latin typeface="Calibri" pitchFamily="34" charset="0"/>
            </a:endParaRPr>
          </a:p>
          <a:p>
            <a:pPr algn="ctr">
              <a:spcBef>
                <a:spcPts val="600"/>
              </a:spcBef>
              <a:buClrTx/>
              <a:buNone/>
            </a:pPr>
            <a:endParaRPr lang="en-US" sz="2200" dirty="0" smtClean="0">
              <a:latin typeface="Calibri" pitchFamily="34" charset="0"/>
            </a:endParaRPr>
          </a:p>
          <a:p>
            <a:pPr algn="ctr">
              <a:spcBef>
                <a:spcPts val="600"/>
              </a:spcBef>
              <a:buClrTx/>
            </a:pPr>
            <a:r>
              <a:rPr lang="en-US" sz="2200" dirty="0" smtClean="0">
                <a:latin typeface="Calibri" pitchFamily="34" charset="0"/>
              </a:rPr>
              <a:t>Explore what the validation study is telling us about</a:t>
            </a:r>
          </a:p>
          <a:p>
            <a:pPr algn="ctr">
              <a:spcBef>
                <a:spcPts val="600"/>
              </a:spcBef>
              <a:buClrTx/>
              <a:buNone/>
            </a:pPr>
            <a:r>
              <a:rPr lang="en-US" sz="2200" dirty="0" smtClean="0">
                <a:latin typeface="Calibri" pitchFamily="34" charset="0"/>
              </a:rPr>
              <a:t>    the MA Quality Rating and Improvement System.</a:t>
            </a:r>
          </a:p>
          <a:p>
            <a:pPr algn="ctr">
              <a:buClrTx/>
            </a:pPr>
            <a:endParaRPr lang="en-US" sz="2200" dirty="0" smtClean="0">
              <a:latin typeface="Calibri" pitchFamily="34" charset="0"/>
            </a:endParaRPr>
          </a:p>
          <a:p>
            <a:pPr algn="ctr">
              <a:spcBef>
                <a:spcPts val="600"/>
              </a:spcBef>
              <a:buClrTx/>
            </a:pPr>
            <a:r>
              <a:rPr lang="en-US" sz="2200" dirty="0" smtClean="0">
                <a:latin typeface="Calibri" pitchFamily="34" charset="0"/>
              </a:rPr>
              <a:t>Discuss key next steps with QRIS </a:t>
            </a:r>
          </a:p>
          <a:p>
            <a:pPr algn="ctr">
              <a:spcBef>
                <a:spcPts val="600"/>
              </a:spcBef>
              <a:buClrTx/>
              <a:buNone/>
            </a:pPr>
            <a:r>
              <a:rPr lang="en-US" sz="2200" dirty="0" smtClean="0">
                <a:latin typeface="Calibri" pitchFamily="34" charset="0"/>
              </a:rPr>
              <a:t>            and EEC program quality integration.</a:t>
            </a:r>
            <a:endParaRPr lang="en-US" sz="1600" dirty="0" smtClean="0">
              <a:latin typeface="Calibri" pitchFamily="34" charset="0"/>
            </a:endParaRPr>
          </a:p>
          <a:p>
            <a:endParaRPr lang="en-US" sz="1600" dirty="0">
              <a:latin typeface="Calibri" pitchFamily="34" charset="0"/>
            </a:endParaRP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2</a:t>
            </a:fld>
            <a:endParaRPr lang="en-US" dirty="0"/>
          </a:p>
        </p:txBody>
      </p:sp>
      <p:sp>
        <p:nvSpPr>
          <p:cNvPr id="4" name="Text Placeholder 3"/>
          <p:cNvSpPr>
            <a:spLocks noGrp="1"/>
          </p:cNvSpPr>
          <p:nvPr>
            <p:ph type="body" sz="quarter" idx="12"/>
          </p:nvPr>
        </p:nvSpPr>
        <p:spPr>
          <a:xfrm>
            <a:off x="834463" y="371942"/>
            <a:ext cx="7132638" cy="469900"/>
          </a:xfrm>
        </p:spPr>
        <p:txBody>
          <a:bodyPr/>
          <a:lstStyle/>
          <a:p>
            <a:pPr algn="ctr"/>
            <a:r>
              <a:rPr lang="en-US" sz="2200" dirty="0" smtClean="0">
                <a:latin typeface="Calibri" panose="020F0502020204030204" pitchFamily="34" charset="0"/>
              </a:rPr>
              <a:t>Presentation Goals</a:t>
            </a:r>
            <a:endParaRPr lang="en-US" sz="2200" dirty="0">
              <a:latin typeface="Calibri" panose="020F0502020204030204" pitchFamily="34" charset="0"/>
            </a:endParaRPr>
          </a:p>
        </p:txBody>
      </p:sp>
    </p:spTree>
    <p:extLst>
      <p:ext uri="{BB962C8B-B14F-4D97-AF65-F5344CB8AC3E}">
        <p14:creationId xmlns="" xmlns:p14="http://schemas.microsoft.com/office/powerpoint/2010/main" val="1495726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20</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11" name="Title 1"/>
          <p:cNvSpPr>
            <a:spLocks noGrp="1"/>
          </p:cNvSpPr>
          <p:nvPr>
            <p:ph type="title"/>
          </p:nvPr>
        </p:nvSpPr>
        <p:spPr>
          <a:xfrm>
            <a:off x="484094" y="309282"/>
            <a:ext cx="8229600" cy="557026"/>
          </a:xfrm>
        </p:spPr>
        <p:txBody>
          <a:bodyPr>
            <a:normAutofit/>
          </a:bodyPr>
          <a:lstStyle/>
          <a:p>
            <a:pPr lvl="0"/>
            <a:r>
              <a:rPr lang="en-US" sz="2200" dirty="0">
                <a:solidFill>
                  <a:schemeClr val="tx1"/>
                </a:solidFill>
                <a:latin typeface="Calibri" pitchFamily="34" charset="0"/>
              </a:rPr>
              <a:t>Do QRIS </a:t>
            </a:r>
            <a:r>
              <a:rPr lang="en-US" sz="2200" dirty="0" smtClean="0">
                <a:solidFill>
                  <a:schemeClr val="tx1"/>
                </a:solidFill>
                <a:latin typeface="Calibri" pitchFamily="34" charset="0"/>
              </a:rPr>
              <a:t>Level </a:t>
            </a:r>
            <a:r>
              <a:rPr lang="en-US" sz="2200" dirty="0">
                <a:solidFill>
                  <a:schemeClr val="tx1"/>
                </a:solidFill>
                <a:latin typeface="Calibri" pitchFamily="34" charset="0"/>
              </a:rPr>
              <a:t>D</a:t>
            </a:r>
            <a:r>
              <a:rPr lang="en-US" sz="2200" dirty="0" smtClean="0">
                <a:solidFill>
                  <a:schemeClr val="tx1"/>
                </a:solidFill>
                <a:latin typeface="Calibri" pitchFamily="34" charset="0"/>
              </a:rPr>
              <a:t>istributions </a:t>
            </a:r>
            <a:r>
              <a:rPr lang="en-US" sz="2200" dirty="0">
                <a:solidFill>
                  <a:schemeClr val="tx1"/>
                </a:solidFill>
                <a:latin typeface="Calibri" pitchFamily="34" charset="0"/>
              </a:rPr>
              <a:t>V</a:t>
            </a:r>
            <a:r>
              <a:rPr lang="en-US" sz="2200" dirty="0" smtClean="0">
                <a:solidFill>
                  <a:schemeClr val="tx1"/>
                </a:solidFill>
                <a:latin typeface="Calibri" pitchFamily="34" charset="0"/>
              </a:rPr>
              <a:t>ary by </a:t>
            </a:r>
            <a:r>
              <a:rPr lang="en-US" sz="2200" dirty="0">
                <a:solidFill>
                  <a:schemeClr val="tx1"/>
                </a:solidFill>
                <a:latin typeface="Calibri" pitchFamily="34" charset="0"/>
              </a:rPr>
              <a:t>K</a:t>
            </a:r>
            <a:r>
              <a:rPr lang="en-US" sz="2200" dirty="0" smtClean="0">
                <a:solidFill>
                  <a:schemeClr val="tx1"/>
                </a:solidFill>
                <a:latin typeface="Calibri" pitchFamily="34" charset="0"/>
              </a:rPr>
              <a:t>ey </a:t>
            </a:r>
            <a:r>
              <a:rPr lang="en-US" sz="2200" dirty="0">
                <a:solidFill>
                  <a:schemeClr val="tx1"/>
                </a:solidFill>
                <a:latin typeface="Calibri" pitchFamily="34" charset="0"/>
              </a:rPr>
              <a:t>P</a:t>
            </a:r>
            <a:r>
              <a:rPr lang="en-US" sz="2200" dirty="0" smtClean="0">
                <a:solidFill>
                  <a:schemeClr val="tx1"/>
                </a:solidFill>
                <a:latin typeface="Calibri" pitchFamily="34" charset="0"/>
              </a:rPr>
              <a:t>rogram </a:t>
            </a:r>
            <a:r>
              <a:rPr lang="en-US" sz="2200" dirty="0">
                <a:solidFill>
                  <a:schemeClr val="tx1"/>
                </a:solidFill>
                <a:latin typeface="Calibri" pitchFamily="34" charset="0"/>
              </a:rPr>
              <a:t>C</a:t>
            </a:r>
            <a:r>
              <a:rPr lang="en-US" sz="2200" dirty="0" smtClean="0">
                <a:solidFill>
                  <a:schemeClr val="tx1"/>
                </a:solidFill>
                <a:latin typeface="Calibri" pitchFamily="34" charset="0"/>
              </a:rPr>
              <a:t>haracteristics</a:t>
            </a:r>
            <a:r>
              <a:rPr lang="en-US" sz="2200" dirty="0">
                <a:solidFill>
                  <a:schemeClr val="tx1"/>
                </a:solidFill>
                <a:latin typeface="Calibri" pitchFamily="34" charset="0"/>
              </a:rPr>
              <a:t>?</a:t>
            </a:r>
          </a:p>
        </p:txBody>
      </p:sp>
      <p:sp>
        <p:nvSpPr>
          <p:cNvPr id="7" name="Content Placeholder 11"/>
          <p:cNvSpPr>
            <a:spLocks noGrp="1"/>
          </p:cNvSpPr>
          <p:nvPr>
            <p:ph idx="1"/>
          </p:nvPr>
        </p:nvSpPr>
        <p:spPr>
          <a:xfrm>
            <a:off x="244549" y="1215006"/>
            <a:ext cx="8644269" cy="4773418"/>
          </a:xfrm>
        </p:spPr>
        <p:txBody>
          <a:bodyPr/>
          <a:lstStyle/>
          <a:p>
            <a:pPr fontAlgn="t"/>
            <a:r>
              <a:rPr lang="en-US" sz="1800" b="0" dirty="0" smtClean="0">
                <a:latin typeface="Calibri" pitchFamily="34" charset="0"/>
              </a:rPr>
              <a:t>At </a:t>
            </a:r>
            <a:r>
              <a:rPr lang="en-US" sz="1800" b="0" dirty="0">
                <a:latin typeface="Calibri" pitchFamily="34" charset="0"/>
              </a:rPr>
              <a:t>higher QRIS levels, a larger proportion of programs </a:t>
            </a:r>
            <a:r>
              <a:rPr lang="en-US" sz="1800" b="0" dirty="0" smtClean="0">
                <a:latin typeface="Calibri" pitchFamily="34" charset="0"/>
              </a:rPr>
              <a:t>identified themselves as part of </a:t>
            </a:r>
            <a:r>
              <a:rPr lang="en-US" sz="1800" b="0" dirty="0">
                <a:latin typeface="Calibri" pitchFamily="34" charset="0"/>
              </a:rPr>
              <a:t>early education systems or networks, which suggests a relationship between access to resources and </a:t>
            </a:r>
            <a:r>
              <a:rPr lang="en-US" sz="1800" b="0" dirty="0" smtClean="0">
                <a:latin typeface="Calibri" pitchFamily="34" charset="0"/>
              </a:rPr>
              <a:t>organizational support </a:t>
            </a:r>
            <a:r>
              <a:rPr lang="en-US" sz="1800" b="0" dirty="0">
                <a:latin typeface="Calibri" pitchFamily="34" charset="0"/>
              </a:rPr>
              <a:t>and progression in QRIS.</a:t>
            </a:r>
            <a:endParaRPr lang="en-US" sz="1800" b="0" dirty="0">
              <a:solidFill>
                <a:schemeClr val="tx1"/>
              </a:solidFill>
              <a:latin typeface="Calibri" pitchFamily="34" charset="0"/>
            </a:endParaRPr>
          </a:p>
          <a:p>
            <a:pPr fontAlgn="t"/>
            <a:r>
              <a:rPr lang="en-US" sz="1800" b="0" dirty="0" smtClean="0">
                <a:solidFill>
                  <a:schemeClr val="tx1"/>
                </a:solidFill>
                <a:latin typeface="Calibri" pitchFamily="34" charset="0"/>
              </a:rPr>
              <a:t>MA </a:t>
            </a:r>
            <a:r>
              <a:rPr lang="en-US" sz="1800" b="0" dirty="0">
                <a:solidFill>
                  <a:schemeClr val="tx1"/>
                </a:solidFill>
                <a:latin typeface="Calibri" pitchFamily="34" charset="0"/>
              </a:rPr>
              <a:t>QRIS </a:t>
            </a:r>
            <a:r>
              <a:rPr lang="en-US" sz="1800" b="0" dirty="0" smtClean="0">
                <a:solidFill>
                  <a:schemeClr val="tx1"/>
                </a:solidFill>
                <a:latin typeface="Calibri" pitchFamily="34" charset="0"/>
              </a:rPr>
              <a:t>reflects </a:t>
            </a:r>
            <a:r>
              <a:rPr lang="en-US" sz="1800" b="0" dirty="0">
                <a:solidFill>
                  <a:schemeClr val="tx1"/>
                </a:solidFill>
                <a:latin typeface="Calibri" pitchFamily="34" charset="0"/>
              </a:rPr>
              <a:t>a system </a:t>
            </a:r>
            <a:r>
              <a:rPr lang="en-US" sz="1800" b="0" dirty="0" smtClean="0">
                <a:latin typeface="Calibri" pitchFamily="34" charset="0"/>
              </a:rPr>
              <a:t>in which </a:t>
            </a:r>
            <a:r>
              <a:rPr lang="en-US" sz="1800" b="0" dirty="0" smtClean="0">
                <a:solidFill>
                  <a:schemeClr val="tx1"/>
                </a:solidFill>
                <a:latin typeface="Calibri" pitchFamily="34" charset="0"/>
              </a:rPr>
              <a:t>programs are offering opportunities </a:t>
            </a:r>
            <a:r>
              <a:rPr lang="en-US" sz="1800" b="0" dirty="0">
                <a:solidFill>
                  <a:schemeClr val="tx1"/>
                </a:solidFill>
                <a:latin typeface="Calibri" pitchFamily="34" charset="0"/>
              </a:rPr>
              <a:t>for quality care </a:t>
            </a:r>
            <a:r>
              <a:rPr lang="en-US" sz="1800" b="0" dirty="0" smtClean="0">
                <a:solidFill>
                  <a:schemeClr val="tx1"/>
                </a:solidFill>
                <a:latin typeface="Calibri" pitchFamily="34" charset="0"/>
              </a:rPr>
              <a:t>for all children, and particularly in </a:t>
            </a:r>
            <a:r>
              <a:rPr lang="en-US" sz="1800" b="0" dirty="0">
                <a:solidFill>
                  <a:schemeClr val="tx1"/>
                </a:solidFill>
                <a:latin typeface="Calibri" pitchFamily="34" charset="0"/>
              </a:rPr>
              <a:t>communities with the highest need and linguistic </a:t>
            </a:r>
            <a:r>
              <a:rPr lang="en-US" sz="1800" b="0" dirty="0" smtClean="0">
                <a:solidFill>
                  <a:schemeClr val="tx1"/>
                </a:solidFill>
                <a:latin typeface="Calibri" pitchFamily="34" charset="0"/>
              </a:rPr>
              <a:t>diversity.</a:t>
            </a:r>
            <a:endParaRPr lang="en-US" sz="1800" b="0" dirty="0">
              <a:solidFill>
                <a:schemeClr val="tx1"/>
              </a:solidFill>
              <a:latin typeface="Calibri" pitchFamily="34" charset="0"/>
            </a:endParaRPr>
          </a:p>
          <a:p>
            <a:pPr fontAlgn="t"/>
            <a:r>
              <a:rPr lang="en-US" sz="1800" b="0" dirty="0">
                <a:solidFill>
                  <a:schemeClr val="tx1"/>
                </a:solidFill>
                <a:latin typeface="Calibri" pitchFamily="34" charset="0"/>
              </a:rPr>
              <a:t>Programs at higher QRIS levels are </a:t>
            </a:r>
            <a:r>
              <a:rPr lang="en-US" sz="1800" b="0" dirty="0" smtClean="0">
                <a:solidFill>
                  <a:schemeClr val="tx1"/>
                </a:solidFill>
                <a:latin typeface="Calibri" pitchFamily="34" charset="0"/>
              </a:rPr>
              <a:t>comprised of children </a:t>
            </a:r>
            <a:r>
              <a:rPr lang="en-US" sz="1800" b="0" dirty="0">
                <a:solidFill>
                  <a:schemeClr val="tx1"/>
                </a:solidFill>
                <a:latin typeface="Calibri" pitchFamily="34" charset="0"/>
              </a:rPr>
              <a:t>who receive subsidized tuition at far greater proportions than programs in lower levels.</a:t>
            </a:r>
          </a:p>
          <a:p>
            <a:pPr fontAlgn="t"/>
            <a:r>
              <a:rPr lang="en-US" sz="1800" b="0" dirty="0">
                <a:solidFill>
                  <a:schemeClr val="tx1"/>
                </a:solidFill>
                <a:latin typeface="Calibri" pitchFamily="34" charset="0"/>
              </a:rPr>
              <a:t>A significantly larger percentage of programs with an infant/toddler </a:t>
            </a:r>
            <a:r>
              <a:rPr lang="en-US" sz="1800" b="0" dirty="0" smtClean="0">
                <a:solidFill>
                  <a:schemeClr val="tx1"/>
                </a:solidFill>
                <a:latin typeface="Calibri" pitchFamily="34" charset="0"/>
              </a:rPr>
              <a:t>classroom(s) </a:t>
            </a:r>
            <a:r>
              <a:rPr lang="en-US" sz="1800" b="0" dirty="0">
                <a:solidFill>
                  <a:schemeClr val="tx1"/>
                </a:solidFill>
                <a:latin typeface="Calibri" pitchFamily="34" charset="0"/>
              </a:rPr>
              <a:t>are found in lower QRIS levels compared with programs that have preschool classrooms only.</a:t>
            </a:r>
          </a:p>
          <a:p>
            <a:endParaRPr lang="en-US" sz="1800" dirty="0"/>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21</a:t>
            </a:fld>
            <a:endParaRPr lang="en-US" dirty="0"/>
          </a:p>
        </p:txBody>
      </p:sp>
      <p:sp>
        <p:nvSpPr>
          <p:cNvPr id="5" name="Title 1"/>
          <p:cNvSpPr txBox="1">
            <a:spLocks/>
          </p:cNvSpPr>
          <p:nvPr/>
        </p:nvSpPr>
        <p:spPr bwMode="auto">
          <a:xfrm>
            <a:off x="1893794" y="389965"/>
            <a:ext cx="6268571" cy="443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lvl="0"/>
            <a:r>
              <a:rPr lang="en-US" sz="2200" dirty="0" smtClean="0">
                <a:latin typeface="Calibri" pitchFamily="34" charset="0"/>
              </a:rPr>
              <a:t>How Do Key Practices Vary Across Levels?</a:t>
            </a:r>
            <a:endParaRPr kumimoji="0" lang="en-US" sz="2200" b="1" i="0" u="none" strike="noStrike" kern="0" cap="none" spc="0" normalizeH="0" baseline="0" noProof="0" dirty="0">
              <a:ln>
                <a:noFill/>
              </a:ln>
              <a:effectLst/>
              <a:uLnTx/>
              <a:uFillTx/>
              <a:latin typeface="Calibri" pitchFamily="34" charset="0"/>
              <a:ea typeface="+mj-ea"/>
              <a:cs typeface="+mj-cs"/>
            </a:endParaRPr>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10" name="Content Placeholder 9"/>
          <p:cNvSpPr>
            <a:spLocks noGrp="1"/>
          </p:cNvSpPr>
          <p:nvPr>
            <p:ph idx="1"/>
          </p:nvPr>
        </p:nvSpPr>
        <p:spPr>
          <a:xfrm>
            <a:off x="457200" y="1129553"/>
            <a:ext cx="8431306" cy="4948518"/>
          </a:xfrm>
        </p:spPr>
        <p:txBody>
          <a:bodyPr/>
          <a:lstStyle/>
          <a:p>
            <a:pPr>
              <a:spcBef>
                <a:spcPts val="0"/>
              </a:spcBef>
              <a:buSzPct val="100000"/>
            </a:pPr>
            <a:r>
              <a:rPr lang="en-US" sz="1800" b="0" dirty="0" smtClean="0">
                <a:latin typeface="Calibri" pitchFamily="34" charset="0"/>
              </a:rPr>
              <a:t>Programs </a:t>
            </a:r>
            <a:r>
              <a:rPr lang="en-US" sz="1800" b="0" dirty="0">
                <a:latin typeface="Calibri" pitchFamily="34" charset="0"/>
              </a:rPr>
              <a:t>at higher levels were more often engaged in practices associated with quality, including</a:t>
            </a:r>
            <a:r>
              <a:rPr lang="en-US" sz="1800" b="0" dirty="0" smtClean="0">
                <a:latin typeface="Calibri" pitchFamily="34" charset="0"/>
              </a:rPr>
              <a:t>:</a:t>
            </a:r>
            <a:endParaRPr lang="en-US" sz="1800" b="0" dirty="0">
              <a:latin typeface="Calibri" pitchFamily="34" charset="0"/>
            </a:endParaRPr>
          </a:p>
          <a:p>
            <a:pPr lvl="1">
              <a:buSzPts val="1400"/>
            </a:pPr>
            <a:r>
              <a:rPr lang="en-US" sz="1800" dirty="0">
                <a:latin typeface="Calibri" pitchFamily="34" charset="0"/>
              </a:rPr>
              <a:t>R</a:t>
            </a:r>
            <a:r>
              <a:rPr lang="en-US" sz="1800" dirty="0" smtClean="0">
                <a:latin typeface="Calibri" pitchFamily="34" charset="0"/>
              </a:rPr>
              <a:t>egular </a:t>
            </a:r>
            <a:r>
              <a:rPr lang="en-US" sz="1800" dirty="0">
                <a:latin typeface="Calibri" pitchFamily="34" charset="0"/>
              </a:rPr>
              <a:t>screenings and assessments</a:t>
            </a:r>
          </a:p>
          <a:p>
            <a:pPr lvl="1">
              <a:buSzPts val="1400"/>
            </a:pPr>
            <a:r>
              <a:rPr lang="en-US" sz="1800" dirty="0" smtClean="0">
                <a:latin typeface="Calibri" pitchFamily="34" charset="0"/>
              </a:rPr>
              <a:t>Tracking </a:t>
            </a:r>
            <a:r>
              <a:rPr lang="en-US" sz="1800" dirty="0">
                <a:latin typeface="Calibri" pitchFamily="34" charset="0"/>
              </a:rPr>
              <a:t>health services for children</a:t>
            </a:r>
          </a:p>
          <a:p>
            <a:pPr lvl="1">
              <a:buSzPts val="1400"/>
            </a:pPr>
            <a:r>
              <a:rPr lang="en-US" sz="1800" dirty="0" smtClean="0">
                <a:latin typeface="Calibri" pitchFamily="34" charset="0"/>
              </a:rPr>
              <a:t>Preparing </a:t>
            </a:r>
            <a:r>
              <a:rPr lang="en-US" sz="1800" dirty="0">
                <a:latin typeface="Calibri" pitchFamily="34" charset="0"/>
              </a:rPr>
              <a:t>individual professional development plans for staff</a:t>
            </a:r>
          </a:p>
          <a:p>
            <a:pPr lvl="1">
              <a:buSzPts val="1400"/>
            </a:pPr>
            <a:r>
              <a:rPr lang="en-US" sz="1800" dirty="0" smtClean="0">
                <a:latin typeface="Calibri" pitchFamily="34" charset="0"/>
              </a:rPr>
              <a:t>Promoting </a:t>
            </a:r>
            <a:r>
              <a:rPr lang="en-US" sz="1800" dirty="0">
                <a:latin typeface="Calibri" pitchFamily="34" charset="0"/>
              </a:rPr>
              <a:t>family engagement within the program</a:t>
            </a:r>
          </a:p>
          <a:p>
            <a:pPr lvl="1">
              <a:buSzPts val="1400"/>
            </a:pPr>
            <a:r>
              <a:rPr lang="en-US" sz="1800" dirty="0" smtClean="0">
                <a:latin typeface="Calibri" pitchFamily="34" charset="0"/>
              </a:rPr>
              <a:t>Tracking </a:t>
            </a:r>
            <a:r>
              <a:rPr lang="en-US" sz="1800" dirty="0">
                <a:latin typeface="Calibri" pitchFamily="34" charset="0"/>
              </a:rPr>
              <a:t>and monitoring teacher turnover</a:t>
            </a:r>
          </a:p>
          <a:p>
            <a:pPr lvl="1">
              <a:spcAft>
                <a:spcPts val="1200"/>
              </a:spcAft>
              <a:buSzPts val="1400"/>
            </a:pPr>
            <a:r>
              <a:rPr lang="en-US" sz="1800" dirty="0" smtClean="0">
                <a:latin typeface="Calibri" pitchFamily="34" charset="0"/>
              </a:rPr>
              <a:t>Providing </a:t>
            </a:r>
            <a:r>
              <a:rPr lang="en-US" sz="1800" dirty="0">
                <a:latin typeface="Calibri" pitchFamily="34" charset="0"/>
              </a:rPr>
              <a:t>frequent feedback for </a:t>
            </a:r>
            <a:r>
              <a:rPr lang="en-US" sz="1800" dirty="0" smtClean="0">
                <a:latin typeface="Calibri" pitchFamily="34" charset="0"/>
              </a:rPr>
              <a:t>staff</a:t>
            </a:r>
          </a:p>
          <a:p>
            <a:pPr lvl="1">
              <a:spcAft>
                <a:spcPts val="1200"/>
              </a:spcAft>
              <a:buSzPts val="1400"/>
            </a:pPr>
            <a:endParaRPr lang="en-US" sz="800" dirty="0">
              <a:latin typeface="Calibri" pitchFamily="34" charset="0"/>
            </a:endParaRPr>
          </a:p>
          <a:p>
            <a:pPr>
              <a:spcBef>
                <a:spcPts val="0"/>
              </a:spcBef>
              <a:buSzPct val="100000"/>
            </a:pPr>
            <a:r>
              <a:rPr lang="en-US" sz="1800" b="0" dirty="0" smtClean="0">
                <a:latin typeface="Calibri" pitchFamily="34" charset="0"/>
              </a:rPr>
              <a:t>Teachers </a:t>
            </a:r>
            <a:r>
              <a:rPr lang="en-US" sz="1800" b="0" dirty="0">
                <a:latin typeface="Calibri" pitchFamily="34" charset="0"/>
              </a:rPr>
              <a:t>with bachelor’s degrees in an EEC related field made up a greater proportion of a program’s staff at Levels 3 and 4. </a:t>
            </a:r>
            <a:r>
              <a:rPr lang="en-US" sz="1800" b="0" dirty="0" smtClean="0">
                <a:latin typeface="Calibri" pitchFamily="34" charset="0"/>
              </a:rPr>
              <a:t>College degrees </a:t>
            </a:r>
            <a:r>
              <a:rPr lang="en-US" sz="1800" b="0" dirty="0">
                <a:latin typeface="Calibri" pitchFamily="34" charset="0"/>
              </a:rPr>
              <a:t>were also more common among administrators responsible for supervising staff at higher QRIS </a:t>
            </a:r>
            <a:r>
              <a:rPr lang="en-US" sz="1800" b="0" dirty="0" smtClean="0">
                <a:latin typeface="Calibri" pitchFamily="34" charset="0"/>
              </a:rPr>
              <a:t>levels</a:t>
            </a:r>
          </a:p>
          <a:p>
            <a:pPr>
              <a:spcBef>
                <a:spcPts val="0"/>
              </a:spcBef>
              <a:buSzPct val="100000"/>
            </a:pPr>
            <a:endParaRPr lang="en-US" sz="800" b="0" dirty="0">
              <a:latin typeface="Calibri" pitchFamily="34" charset="0"/>
            </a:endParaRPr>
          </a:p>
          <a:p>
            <a:pPr>
              <a:spcBef>
                <a:spcPts val="1200"/>
              </a:spcBef>
              <a:buSzPct val="100000"/>
            </a:pPr>
            <a:r>
              <a:rPr lang="en-US" sz="1800" b="0" dirty="0">
                <a:latin typeface="Calibri" pitchFamily="34" charset="0"/>
              </a:rPr>
              <a:t>Some practices were nearly universal and did not show significant differences across </a:t>
            </a:r>
            <a:r>
              <a:rPr lang="en-US" sz="1800" b="0" dirty="0" smtClean="0">
                <a:latin typeface="Calibri" pitchFamily="34" charset="0"/>
              </a:rPr>
              <a:t>QRIS levels</a:t>
            </a:r>
            <a:endParaRPr lang="en-US" sz="1800" b="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22</a:t>
            </a:fld>
            <a:endParaRPr lang="en-US" dirty="0"/>
          </a:p>
        </p:txBody>
      </p:sp>
      <p:sp>
        <p:nvSpPr>
          <p:cNvPr id="2" name="Title 1"/>
          <p:cNvSpPr>
            <a:spLocks noGrp="1"/>
          </p:cNvSpPr>
          <p:nvPr>
            <p:ph type="title"/>
          </p:nvPr>
        </p:nvSpPr>
        <p:spPr>
          <a:xfrm>
            <a:off x="430306" y="295835"/>
            <a:ext cx="8229600" cy="476344"/>
          </a:xfrm>
        </p:spPr>
        <p:txBody>
          <a:bodyPr>
            <a:normAutofit/>
          </a:bodyPr>
          <a:lstStyle/>
          <a:p>
            <a:pPr algn="ctr"/>
            <a:r>
              <a:rPr lang="en-US" sz="2200" dirty="0">
                <a:solidFill>
                  <a:schemeClr val="tx1"/>
                </a:solidFill>
                <a:latin typeface="Calibri" pitchFamily="34" charset="0"/>
              </a:rPr>
              <a:t>Do </a:t>
            </a:r>
            <a:r>
              <a:rPr lang="en-US" sz="2200" dirty="0" smtClean="0">
                <a:solidFill>
                  <a:schemeClr val="tx1"/>
                </a:solidFill>
                <a:latin typeface="Calibri" pitchFamily="34" charset="0"/>
              </a:rPr>
              <a:t>the Levels Distinguish </a:t>
            </a:r>
            <a:r>
              <a:rPr lang="en-US" sz="2200" dirty="0">
                <a:solidFill>
                  <a:schemeClr val="tx1"/>
                </a:solidFill>
                <a:latin typeface="Calibri" pitchFamily="34" charset="0"/>
              </a:rPr>
              <a:t>Q</a:t>
            </a:r>
            <a:r>
              <a:rPr lang="en-US" sz="2200" dirty="0" smtClean="0">
                <a:solidFill>
                  <a:schemeClr val="tx1"/>
                </a:solidFill>
                <a:latin typeface="Calibri" pitchFamily="34" charset="0"/>
              </a:rPr>
              <a:t>uality</a:t>
            </a:r>
            <a:r>
              <a:rPr lang="en-US" sz="2200" dirty="0">
                <a:solidFill>
                  <a:schemeClr val="tx1"/>
                </a:solidFill>
                <a:latin typeface="Calibri" pitchFamily="34" charset="0"/>
              </a:rPr>
              <a:t>?</a:t>
            </a:r>
          </a:p>
        </p:txBody>
      </p:sp>
      <p:pic>
        <p:nvPicPr>
          <p:cNvPr id="11" name="Content Placeholder 5"/>
          <p:cNvPicPr>
            <a:picLocks/>
          </p:cNvPicPr>
          <p:nvPr/>
        </p:nvPicPr>
        <p:blipFill>
          <a:blip r:embed="rId3">
            <a:extLst>
              <a:ext uri="{28A0092B-C50C-407E-A947-70E740481C1C}">
                <a14:useLocalDpi xmlns="" xmlns:a14="http://schemas.microsoft.com/office/drawing/2010/main" val="0"/>
              </a:ext>
            </a:extLst>
          </a:blip>
          <a:srcRect/>
          <a:stretch>
            <a:fillRect/>
          </a:stretch>
        </p:blipFill>
        <p:spPr bwMode="auto">
          <a:xfrm>
            <a:off x="740980" y="1881409"/>
            <a:ext cx="7220606" cy="4014894"/>
          </a:xfrm>
          <a:prstGeom prst="rect">
            <a:avLst/>
          </a:prstGeom>
          <a:noFill/>
        </p:spPr>
      </p:pic>
      <p:sp>
        <p:nvSpPr>
          <p:cNvPr id="12" name="Content Placeholder 11"/>
          <p:cNvSpPr>
            <a:spLocks noGrp="1"/>
          </p:cNvSpPr>
          <p:nvPr>
            <p:ph idx="1"/>
          </p:nvPr>
        </p:nvSpPr>
        <p:spPr>
          <a:xfrm>
            <a:off x="457200" y="1336029"/>
            <a:ext cx="8229600" cy="354724"/>
          </a:xfrm>
        </p:spPr>
        <p:txBody>
          <a:bodyPr/>
          <a:lstStyle/>
          <a:p>
            <a:pPr marL="0" indent="0" algn="ctr">
              <a:buNone/>
            </a:pPr>
            <a:r>
              <a:rPr lang="en-US" sz="1800" dirty="0">
                <a:latin typeface="Calibri" pitchFamily="34" charset="0"/>
              </a:rPr>
              <a:t>Preschool classrooms in higher QRIS levels have higher ECERS-R scores</a:t>
            </a:r>
          </a:p>
        </p:txBody>
      </p:sp>
      <p:cxnSp>
        <p:nvCxnSpPr>
          <p:cNvPr id="6" name="Straight Connector 5"/>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Tree>
    <p:extLst>
      <p:ext uri="{BB962C8B-B14F-4D97-AF65-F5344CB8AC3E}">
        <p14:creationId xmlns="" xmlns:p14="http://schemas.microsoft.com/office/powerpoint/2010/main" val="28610326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23</a:t>
            </a:fld>
            <a:endParaRPr lang="en-US" dirty="0"/>
          </a:p>
        </p:txBody>
      </p:sp>
      <p:sp>
        <p:nvSpPr>
          <p:cNvPr id="2" name="Title 1"/>
          <p:cNvSpPr>
            <a:spLocks noGrp="1"/>
          </p:cNvSpPr>
          <p:nvPr>
            <p:ph type="title"/>
          </p:nvPr>
        </p:nvSpPr>
        <p:spPr>
          <a:xfrm>
            <a:off x="457200" y="282388"/>
            <a:ext cx="8229600" cy="503238"/>
          </a:xfrm>
        </p:spPr>
        <p:txBody>
          <a:bodyPr>
            <a:normAutofit/>
          </a:bodyPr>
          <a:lstStyle/>
          <a:p>
            <a:pPr algn="ctr"/>
            <a:r>
              <a:rPr lang="en-US" sz="2200" dirty="0">
                <a:solidFill>
                  <a:schemeClr val="tx1"/>
                </a:solidFill>
                <a:latin typeface="Calibri" pitchFamily="34" charset="0"/>
              </a:rPr>
              <a:t>Do the </a:t>
            </a:r>
            <a:r>
              <a:rPr lang="en-US" sz="2200" dirty="0" smtClean="0">
                <a:solidFill>
                  <a:schemeClr val="tx1"/>
                </a:solidFill>
                <a:latin typeface="Calibri" pitchFamily="34" charset="0"/>
              </a:rPr>
              <a:t>Levels Distinguish </a:t>
            </a:r>
            <a:r>
              <a:rPr lang="en-US" sz="2200" dirty="0">
                <a:solidFill>
                  <a:schemeClr val="tx1"/>
                </a:solidFill>
                <a:latin typeface="Calibri" pitchFamily="34" charset="0"/>
              </a:rPr>
              <a:t>Q</a:t>
            </a:r>
            <a:r>
              <a:rPr lang="en-US" sz="2200" dirty="0" smtClean="0">
                <a:solidFill>
                  <a:schemeClr val="tx1"/>
                </a:solidFill>
                <a:latin typeface="Calibri" pitchFamily="34" charset="0"/>
              </a:rPr>
              <a:t>uality</a:t>
            </a:r>
            <a:r>
              <a:rPr lang="en-US" sz="2200" dirty="0">
                <a:solidFill>
                  <a:schemeClr val="tx1"/>
                </a:solidFill>
                <a:latin typeface="Calibri" pitchFamily="34" charset="0"/>
              </a:rPr>
              <a:t>?</a:t>
            </a:r>
          </a:p>
        </p:txBody>
      </p:sp>
      <p:sp>
        <p:nvSpPr>
          <p:cNvPr id="12" name="Content Placeholder 11"/>
          <p:cNvSpPr>
            <a:spLocks noGrp="1"/>
          </p:cNvSpPr>
          <p:nvPr>
            <p:ph idx="1"/>
          </p:nvPr>
        </p:nvSpPr>
        <p:spPr>
          <a:xfrm>
            <a:off x="1102658" y="1135250"/>
            <a:ext cx="7355541" cy="726471"/>
          </a:xfrm>
        </p:spPr>
        <p:txBody>
          <a:bodyPr/>
          <a:lstStyle/>
          <a:p>
            <a:pPr marL="0" indent="0" algn="ctr">
              <a:buNone/>
            </a:pPr>
            <a:r>
              <a:rPr lang="en-US" sz="1800" dirty="0">
                <a:latin typeface="Calibri" pitchFamily="34" charset="0"/>
              </a:rPr>
              <a:t>Preschool rooms at higher levels </a:t>
            </a:r>
            <a:r>
              <a:rPr lang="en-US" sz="1800" dirty="0" smtClean="0">
                <a:latin typeface="Calibri" pitchFamily="34" charset="0"/>
              </a:rPr>
              <a:t>also have </a:t>
            </a:r>
            <a:r>
              <a:rPr lang="en-US" sz="1800" dirty="0">
                <a:latin typeface="Calibri" pitchFamily="34" charset="0"/>
              </a:rPr>
              <a:t>higher </a:t>
            </a:r>
            <a:r>
              <a:rPr lang="en-US" sz="1800" dirty="0" smtClean="0">
                <a:latin typeface="Calibri" pitchFamily="34" charset="0"/>
              </a:rPr>
              <a:t>ECERS </a:t>
            </a:r>
            <a:r>
              <a:rPr lang="en-US" sz="1800" dirty="0">
                <a:latin typeface="Calibri" pitchFamily="34" charset="0"/>
              </a:rPr>
              <a:t>subscale </a:t>
            </a:r>
            <a:r>
              <a:rPr lang="en-US" sz="1800" dirty="0" smtClean="0">
                <a:latin typeface="Calibri" pitchFamily="34" charset="0"/>
              </a:rPr>
              <a:t>scores; scores show both areas of strength and areas of need</a:t>
            </a:r>
            <a:endParaRPr lang="en-US" sz="1800" dirty="0">
              <a:latin typeface="Calibri" pitchFamily="34" charset="0"/>
            </a:endParaRPr>
          </a:p>
        </p:txBody>
      </p:sp>
      <p:cxnSp>
        <p:nvCxnSpPr>
          <p:cNvPr id="6" name="Straight Connector 5"/>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pic>
        <p:nvPicPr>
          <p:cNvPr id="2050"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317220" y="1995020"/>
            <a:ext cx="8331829" cy="35789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2918553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24</a:t>
            </a:fld>
            <a:endParaRPr lang="en-US" dirty="0"/>
          </a:p>
        </p:txBody>
      </p:sp>
      <p:sp>
        <p:nvSpPr>
          <p:cNvPr id="2" name="Title 1"/>
          <p:cNvSpPr>
            <a:spLocks noGrp="1"/>
          </p:cNvSpPr>
          <p:nvPr>
            <p:ph type="title"/>
          </p:nvPr>
        </p:nvSpPr>
        <p:spPr>
          <a:xfrm>
            <a:off x="484094" y="322729"/>
            <a:ext cx="8229600" cy="462897"/>
          </a:xfrm>
        </p:spPr>
        <p:txBody>
          <a:bodyPr>
            <a:normAutofit/>
          </a:bodyPr>
          <a:lstStyle/>
          <a:p>
            <a:pPr algn="ctr"/>
            <a:r>
              <a:rPr lang="en-US" sz="2200" dirty="0">
                <a:solidFill>
                  <a:schemeClr val="tx1"/>
                </a:solidFill>
                <a:latin typeface="Calibri" pitchFamily="34" charset="0"/>
              </a:rPr>
              <a:t>Do the </a:t>
            </a:r>
            <a:r>
              <a:rPr lang="en-US" sz="2200" dirty="0" smtClean="0">
                <a:solidFill>
                  <a:schemeClr val="tx1"/>
                </a:solidFill>
                <a:latin typeface="Calibri" pitchFamily="34" charset="0"/>
              </a:rPr>
              <a:t>Levels Distinguish </a:t>
            </a:r>
            <a:r>
              <a:rPr lang="en-US" sz="2200" dirty="0">
                <a:solidFill>
                  <a:schemeClr val="tx1"/>
                </a:solidFill>
                <a:latin typeface="Calibri" pitchFamily="34" charset="0"/>
              </a:rPr>
              <a:t>Q</a:t>
            </a:r>
            <a:r>
              <a:rPr lang="en-US" sz="2200" dirty="0" smtClean="0">
                <a:solidFill>
                  <a:schemeClr val="tx1"/>
                </a:solidFill>
                <a:latin typeface="Calibri" pitchFamily="34" charset="0"/>
              </a:rPr>
              <a:t>uality</a:t>
            </a:r>
            <a:r>
              <a:rPr lang="en-US" sz="2200" dirty="0">
                <a:solidFill>
                  <a:schemeClr val="tx1"/>
                </a:solidFill>
                <a:latin typeface="Calibri" pitchFamily="34" charset="0"/>
              </a:rPr>
              <a:t>?</a:t>
            </a:r>
          </a:p>
        </p:txBody>
      </p:sp>
      <p:sp>
        <p:nvSpPr>
          <p:cNvPr id="12" name="Content Placeholder 11"/>
          <p:cNvSpPr>
            <a:spLocks noGrp="1"/>
          </p:cNvSpPr>
          <p:nvPr>
            <p:ph idx="1"/>
          </p:nvPr>
        </p:nvSpPr>
        <p:spPr>
          <a:xfrm>
            <a:off x="268014" y="1304365"/>
            <a:ext cx="8607972" cy="507412"/>
          </a:xfrm>
        </p:spPr>
        <p:txBody>
          <a:bodyPr/>
          <a:lstStyle/>
          <a:p>
            <a:pPr marL="0" indent="0" algn="ctr">
              <a:buNone/>
            </a:pPr>
            <a:r>
              <a:rPr lang="en-US" sz="1800" dirty="0" smtClean="0">
                <a:latin typeface="Calibri" pitchFamily="34" charset="0"/>
              </a:rPr>
              <a:t>Infant/toddler classrooms </a:t>
            </a:r>
            <a:r>
              <a:rPr lang="en-US" sz="1800" dirty="0">
                <a:latin typeface="Calibri" pitchFamily="34" charset="0"/>
              </a:rPr>
              <a:t>in higher QRIS levels have higher </a:t>
            </a:r>
            <a:r>
              <a:rPr lang="en-US" sz="1800" dirty="0" smtClean="0">
                <a:latin typeface="Calibri" pitchFamily="34" charset="0"/>
              </a:rPr>
              <a:t>ITERS-R </a:t>
            </a:r>
            <a:r>
              <a:rPr lang="en-US" sz="1800" dirty="0">
                <a:latin typeface="Calibri" pitchFamily="34" charset="0"/>
              </a:rPr>
              <a:t>scores</a:t>
            </a:r>
          </a:p>
        </p:txBody>
      </p:sp>
      <p:pic>
        <p:nvPicPr>
          <p:cNvPr id="2050"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77820" y="1963792"/>
            <a:ext cx="7100961" cy="39640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6" name="Straight Connector 5"/>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Tree>
    <p:extLst>
      <p:ext uri="{BB962C8B-B14F-4D97-AF65-F5344CB8AC3E}">
        <p14:creationId xmlns="" xmlns:p14="http://schemas.microsoft.com/office/powerpoint/2010/main" val="3705795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25</a:t>
            </a:fld>
            <a:endParaRPr lang="en-US" dirty="0"/>
          </a:p>
        </p:txBody>
      </p:sp>
      <p:sp>
        <p:nvSpPr>
          <p:cNvPr id="2" name="Title 1"/>
          <p:cNvSpPr>
            <a:spLocks noGrp="1"/>
          </p:cNvSpPr>
          <p:nvPr>
            <p:ph type="title"/>
          </p:nvPr>
        </p:nvSpPr>
        <p:spPr>
          <a:xfrm>
            <a:off x="457200" y="274638"/>
            <a:ext cx="8229600" cy="491844"/>
          </a:xfrm>
        </p:spPr>
        <p:txBody>
          <a:bodyPr>
            <a:normAutofit/>
          </a:bodyPr>
          <a:lstStyle/>
          <a:p>
            <a:pPr algn="ctr"/>
            <a:r>
              <a:rPr lang="en-US" sz="2200" dirty="0">
                <a:solidFill>
                  <a:schemeClr val="tx1"/>
                </a:solidFill>
                <a:latin typeface="Calibri" pitchFamily="34" charset="0"/>
              </a:rPr>
              <a:t>Do the </a:t>
            </a:r>
            <a:r>
              <a:rPr lang="en-US" sz="2200" dirty="0" smtClean="0">
                <a:solidFill>
                  <a:schemeClr val="tx1"/>
                </a:solidFill>
                <a:latin typeface="Calibri" pitchFamily="34" charset="0"/>
              </a:rPr>
              <a:t>Levels Distinguish Quality</a:t>
            </a:r>
            <a:r>
              <a:rPr lang="en-US" sz="2200" dirty="0">
                <a:solidFill>
                  <a:schemeClr val="tx1"/>
                </a:solidFill>
                <a:latin typeface="Calibri" pitchFamily="34" charset="0"/>
              </a:rPr>
              <a:t>?</a:t>
            </a:r>
          </a:p>
        </p:txBody>
      </p:sp>
      <p:sp>
        <p:nvSpPr>
          <p:cNvPr id="12" name="Content Placeholder 11"/>
          <p:cNvSpPr>
            <a:spLocks noGrp="1"/>
          </p:cNvSpPr>
          <p:nvPr>
            <p:ph idx="1"/>
          </p:nvPr>
        </p:nvSpPr>
        <p:spPr>
          <a:xfrm>
            <a:off x="727532" y="1201559"/>
            <a:ext cx="8026503" cy="571772"/>
          </a:xfrm>
        </p:spPr>
        <p:txBody>
          <a:bodyPr/>
          <a:lstStyle/>
          <a:p>
            <a:pPr marL="0" indent="0" algn="ctr">
              <a:buNone/>
            </a:pPr>
            <a:r>
              <a:rPr lang="en-US" sz="1800" dirty="0" smtClean="0">
                <a:latin typeface="Calibri" pitchFamily="34" charset="0"/>
              </a:rPr>
              <a:t>Infant/toddler </a:t>
            </a:r>
            <a:r>
              <a:rPr lang="en-US" sz="1800" dirty="0">
                <a:latin typeface="Calibri" pitchFamily="34" charset="0"/>
              </a:rPr>
              <a:t>rooms at higher levels </a:t>
            </a:r>
            <a:r>
              <a:rPr lang="en-US" sz="1800" dirty="0" smtClean="0">
                <a:latin typeface="Calibri" pitchFamily="34" charset="0"/>
              </a:rPr>
              <a:t>also have </a:t>
            </a:r>
            <a:r>
              <a:rPr lang="en-US" sz="1800" dirty="0">
                <a:latin typeface="Calibri" pitchFamily="34" charset="0"/>
              </a:rPr>
              <a:t>higher </a:t>
            </a:r>
            <a:r>
              <a:rPr lang="en-US" sz="1800" dirty="0" smtClean="0">
                <a:latin typeface="Calibri" pitchFamily="34" charset="0"/>
              </a:rPr>
              <a:t>ITERS </a:t>
            </a:r>
            <a:r>
              <a:rPr lang="en-US" sz="1800" dirty="0">
                <a:latin typeface="Calibri" pitchFamily="34" charset="0"/>
              </a:rPr>
              <a:t>subscale </a:t>
            </a:r>
            <a:r>
              <a:rPr lang="en-US" sz="1800" dirty="0" smtClean="0">
                <a:latin typeface="Calibri" pitchFamily="34" charset="0"/>
              </a:rPr>
              <a:t>scores; scores also show both strengths and potential areas of need</a:t>
            </a:r>
            <a:endParaRPr lang="en-US" sz="1800" dirty="0">
              <a:latin typeface="Calibri" pitchFamily="34" charset="0"/>
            </a:endParaRPr>
          </a:p>
        </p:txBody>
      </p:sp>
      <p:cxnSp>
        <p:nvCxnSpPr>
          <p:cNvPr id="6" name="Straight Connector 5"/>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pic>
        <p:nvPicPr>
          <p:cNvPr id="1026"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94109" y="1979146"/>
            <a:ext cx="8742333" cy="37761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903251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26</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95835"/>
            <a:ext cx="7734300" cy="564123"/>
          </a:xfrm>
        </p:spPr>
        <p:txBody>
          <a:bodyPr>
            <a:normAutofit/>
          </a:bodyPr>
          <a:lstStyle/>
          <a:p>
            <a:pPr algn="ctr"/>
            <a:r>
              <a:rPr lang="en-US" sz="2200" dirty="0">
                <a:solidFill>
                  <a:schemeClr val="tx1"/>
                </a:solidFill>
                <a:latin typeface="Calibri" pitchFamily="34" charset="0"/>
              </a:rPr>
              <a:t>Do </a:t>
            </a:r>
            <a:r>
              <a:rPr lang="en-US" sz="2200" dirty="0" smtClean="0">
                <a:solidFill>
                  <a:schemeClr val="tx1"/>
                </a:solidFill>
                <a:latin typeface="Calibri" pitchFamily="34" charset="0"/>
              </a:rPr>
              <a:t>the Levels Distinguish Quality?</a:t>
            </a:r>
            <a:endParaRPr lang="en-US" sz="2200" dirty="0">
              <a:solidFill>
                <a:schemeClr val="tx1"/>
              </a:solidFill>
              <a:latin typeface="Calibri" pitchFamily="34" charset="0"/>
            </a:endParaRPr>
          </a:p>
        </p:txBody>
      </p:sp>
      <p:sp>
        <p:nvSpPr>
          <p:cNvPr id="7" name="Content Placeholder 2"/>
          <p:cNvSpPr>
            <a:spLocks noGrp="1"/>
          </p:cNvSpPr>
          <p:nvPr>
            <p:ph idx="1"/>
          </p:nvPr>
        </p:nvSpPr>
        <p:spPr>
          <a:xfrm>
            <a:off x="470647" y="1143381"/>
            <a:ext cx="8229600" cy="4525963"/>
          </a:xfrm>
        </p:spPr>
        <p:txBody>
          <a:bodyPr/>
          <a:lstStyle/>
          <a:p>
            <a:pPr lvl="0">
              <a:spcAft>
                <a:spcPts val="600"/>
              </a:spcAft>
            </a:pPr>
            <a:r>
              <a:rPr lang="en-US" sz="1800" b="0" dirty="0" smtClean="0">
                <a:latin typeface="Calibri" pitchFamily="34" charset="0"/>
              </a:rPr>
              <a:t>The </a:t>
            </a:r>
            <a:r>
              <a:rPr lang="en-US" sz="1800" b="0" dirty="0">
                <a:latin typeface="Calibri" pitchFamily="34" charset="0"/>
              </a:rPr>
              <a:t>Massachusetts QRIS levels are distinguishing quality for center-based preschool and infant and toddler care providers. </a:t>
            </a:r>
          </a:p>
          <a:p>
            <a:pPr lvl="0">
              <a:spcAft>
                <a:spcPts val="600"/>
              </a:spcAft>
            </a:pPr>
            <a:r>
              <a:rPr lang="en-US" sz="1800" b="0" dirty="0" smtClean="0">
                <a:latin typeface="Calibri" pitchFamily="34" charset="0"/>
              </a:rPr>
              <a:t>For </a:t>
            </a:r>
            <a:r>
              <a:rPr lang="en-US" sz="1800" b="0" dirty="0">
                <a:latin typeface="Calibri" pitchFamily="34" charset="0"/>
              </a:rPr>
              <a:t>both preschool and infant and toddler care, classrooms in higher QRIS levels received significantly higher global quality ratings, as measured by the ECERS-R and ITERS-R, than those in lower QRIS levels</a:t>
            </a:r>
            <a:r>
              <a:rPr lang="en-US" sz="1800" b="0" dirty="0" smtClean="0">
                <a:latin typeface="Calibri" pitchFamily="34" charset="0"/>
              </a:rPr>
              <a:t>.</a:t>
            </a:r>
          </a:p>
          <a:p>
            <a:pPr lvl="0">
              <a:spcAft>
                <a:spcPts val="600"/>
              </a:spcAft>
            </a:pPr>
            <a:r>
              <a:rPr lang="en-US" sz="1800" b="0" dirty="0" smtClean="0">
                <a:latin typeface="Calibri" pitchFamily="34" charset="0"/>
              </a:rPr>
              <a:t>The range of global quality scores was narrower at higher QRIS levels, meaning that not only was observed quality higher in the upper tiers of the QRIS, it was also more consistent.</a:t>
            </a:r>
            <a:endParaRPr lang="en-US" sz="1800" b="0" dirty="0">
              <a:latin typeface="Calibri" pitchFamily="34" charset="0"/>
            </a:endParaRPr>
          </a:p>
          <a:p>
            <a:pPr lvl="0">
              <a:spcAft>
                <a:spcPts val="600"/>
              </a:spcAft>
            </a:pPr>
            <a:r>
              <a:rPr lang="en-US" sz="1800" b="0" dirty="0" smtClean="0">
                <a:latin typeface="Calibri" pitchFamily="34" charset="0"/>
              </a:rPr>
              <a:t>The </a:t>
            </a:r>
            <a:r>
              <a:rPr lang="en-US" sz="1800" b="0" dirty="0">
                <a:latin typeface="Calibri" pitchFamily="34" charset="0"/>
              </a:rPr>
              <a:t>quality of caregiver </a:t>
            </a:r>
            <a:r>
              <a:rPr lang="en-US" sz="1800" b="0" dirty="0" smtClean="0">
                <a:latin typeface="Calibri" pitchFamily="34" charset="0"/>
              </a:rPr>
              <a:t>interactions in preschool classrooms, as measured by the Arnett CIS, was significantly </a:t>
            </a:r>
            <a:r>
              <a:rPr lang="en-US" sz="1800" b="0" dirty="0">
                <a:latin typeface="Calibri" pitchFamily="34" charset="0"/>
              </a:rPr>
              <a:t>higher </a:t>
            </a:r>
            <a:r>
              <a:rPr lang="en-US" sz="1800" b="0" dirty="0" smtClean="0">
                <a:latin typeface="Calibri" pitchFamily="34" charset="0"/>
              </a:rPr>
              <a:t>at Level 3 programs compared to Level 2 programs. Caregiver </a:t>
            </a:r>
            <a:r>
              <a:rPr lang="en-US" sz="1800" b="0" dirty="0">
                <a:latin typeface="Calibri" pitchFamily="34" charset="0"/>
              </a:rPr>
              <a:t>interaction scores tended to be strong overall, </a:t>
            </a:r>
            <a:r>
              <a:rPr lang="en-US" sz="1800" b="0" dirty="0" smtClean="0">
                <a:latin typeface="Calibri" pitchFamily="34" charset="0"/>
              </a:rPr>
              <a:t>across both preschool, infant, and toddler classrooms. </a:t>
            </a:r>
            <a:endParaRPr lang="en-US" sz="1800" dirty="0">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27</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04392"/>
            <a:ext cx="7734300" cy="663632"/>
          </a:xfrm>
        </p:spPr>
        <p:txBody>
          <a:bodyPr>
            <a:normAutofit/>
          </a:bodyPr>
          <a:lstStyle/>
          <a:p>
            <a:pPr algn="ctr"/>
            <a:r>
              <a:rPr lang="en-US" sz="2200" dirty="0">
                <a:solidFill>
                  <a:schemeClr val="tx1"/>
                </a:solidFill>
                <a:latin typeface="Calibri" panose="020F0502020204030204" pitchFamily="34" charset="0"/>
              </a:rPr>
              <a:t>Do the </a:t>
            </a:r>
            <a:r>
              <a:rPr lang="en-US" sz="2200" dirty="0" smtClean="0">
                <a:solidFill>
                  <a:schemeClr val="tx1"/>
                </a:solidFill>
                <a:latin typeface="Calibri" panose="020F0502020204030204" pitchFamily="34" charset="0"/>
              </a:rPr>
              <a:t>Levels Relate to Child Outcomes?</a:t>
            </a:r>
            <a:endParaRPr lang="en-US" sz="2200" dirty="0">
              <a:solidFill>
                <a:schemeClr val="tx1"/>
              </a:solidFill>
              <a:latin typeface="Calibri" panose="020F0502020204030204" pitchFamily="34" charset="0"/>
            </a:endParaRPr>
          </a:p>
        </p:txBody>
      </p:sp>
      <p:sp>
        <p:nvSpPr>
          <p:cNvPr id="13" name="Content Placeholder 2"/>
          <p:cNvSpPr txBox="1">
            <a:spLocks/>
          </p:cNvSpPr>
          <p:nvPr/>
        </p:nvSpPr>
        <p:spPr bwMode="auto">
          <a:xfrm>
            <a:off x="450475" y="1173146"/>
            <a:ext cx="8406653" cy="47704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100000"/>
              </a:spcBef>
              <a:spcAft>
                <a:spcPct val="0"/>
              </a:spcAft>
              <a:buClr>
                <a:srgbClr val="0033CC"/>
              </a:buClr>
              <a:buSzTx/>
              <a:buFontTx/>
              <a:buNone/>
              <a:tabLst/>
              <a:defRPr/>
            </a:pPr>
            <a:r>
              <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rPr>
              <a:t>Quality, as defined by the Massachusetts QRIS and its levels, was found to be related to outcomes for children in several important areas.</a:t>
            </a:r>
          </a:p>
          <a:p>
            <a:pPr marL="342900" indent="-342900">
              <a:spcBef>
                <a:spcPct val="100000"/>
              </a:spcBef>
              <a:buClr>
                <a:srgbClr val="0033CC"/>
              </a:buClr>
              <a:buFont typeface="Arial" panose="020B0604020202020204" pitchFamily="34" charset="0"/>
              <a:buChar char="•"/>
              <a:defRPr/>
            </a:pPr>
            <a:r>
              <a:rPr lang="en-US" b="0" kern="0" dirty="0" smtClean="0">
                <a:latin typeface="Calibri" panose="020F0502020204030204" pitchFamily="34" charset="0"/>
                <a:cs typeface="+mn-cs"/>
              </a:rPr>
              <a:t>Preschoolers </a:t>
            </a:r>
            <a:r>
              <a:rPr lang="en-US" b="0" kern="0" dirty="0">
                <a:latin typeface="Calibri" panose="020F0502020204030204" pitchFamily="34" charset="0"/>
                <a:cs typeface="+mn-cs"/>
              </a:rPr>
              <a:t>attending a Level 3 </a:t>
            </a:r>
            <a:r>
              <a:rPr lang="en-US" b="0" kern="0" dirty="0" smtClean="0">
                <a:latin typeface="Calibri" panose="020F0502020204030204" pitchFamily="34" charset="0"/>
                <a:cs typeface="+mn-cs"/>
              </a:rPr>
              <a:t>program, on average, </a:t>
            </a:r>
            <a:r>
              <a:rPr lang="en-US" b="0" kern="0" dirty="0">
                <a:latin typeface="Calibri" panose="020F0502020204030204" pitchFamily="34" charset="0"/>
                <a:cs typeface="+mn-cs"/>
              </a:rPr>
              <a:t>had significantly larger gains in receptive language, as measured by the PPVT-4, than children attending programs at Level </a:t>
            </a:r>
            <a:r>
              <a:rPr lang="en-US" b="0" kern="0" dirty="0" smtClean="0">
                <a:latin typeface="Calibri" panose="020F0502020204030204" pitchFamily="34" charset="0"/>
                <a:cs typeface="+mn-cs"/>
              </a:rPr>
              <a:t>2, after controlling for key demographics of children. </a:t>
            </a:r>
            <a:endPar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tabLst/>
              <a:defRPr/>
            </a:pPr>
            <a:endPar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indent="-228600">
              <a:spcBef>
                <a:spcPct val="100000"/>
              </a:spcBef>
              <a:buClr>
                <a:srgbClr val="0033CC"/>
              </a:buClr>
              <a:buFontTx/>
              <a:buChar char="•"/>
              <a:defRPr/>
            </a:pPr>
            <a:r>
              <a:rPr lang="en-US" b="0" kern="0" dirty="0">
                <a:latin typeface="Calibri" panose="020F0502020204030204" pitchFamily="34" charset="0"/>
              </a:rPr>
              <a:t>There is substantial literature that indicates receptive vocabulary, and scores on the PPVT-4 in particular, are associated with later academic outcomes for children</a:t>
            </a:r>
            <a:r>
              <a:rPr lang="en-US" b="0" kern="0" dirty="0" smtClean="0">
                <a:latin typeface="Calibri" panose="020F0502020204030204" pitchFamily="34" charset="0"/>
              </a:rPr>
              <a:t>.</a:t>
            </a:r>
            <a:endParaRPr lang="en-US" b="0" kern="0" dirty="0">
              <a:latin typeface="Calibri" panose="020F0502020204030204" pitchFamily="34" charset="0"/>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lang="en-US" b="0" kern="0" dirty="0">
              <a:latin typeface="Calibri" panose="020F0502020204030204" pitchFamily="34" charset="0"/>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xmlns="" val="2921737764"/>
              </p:ext>
            </p:extLst>
          </p:nvPr>
        </p:nvGraphicFramePr>
        <p:xfrm>
          <a:off x="728382" y="3440954"/>
          <a:ext cx="7904629" cy="904368"/>
        </p:xfrm>
        <a:graphic>
          <a:graphicData uri="http://schemas.openxmlformats.org/drawingml/2006/table">
            <a:tbl>
              <a:tblPr firstRow="1" bandRow="1">
                <a:tableStyleId>{5C22544A-7EE6-4342-B048-85BDC9FD1C3A}</a:tableStyleId>
              </a:tblPr>
              <a:tblGrid>
                <a:gridCol w="3534460"/>
                <a:gridCol w="1618005"/>
                <a:gridCol w="1295441"/>
                <a:gridCol w="1456723"/>
              </a:tblGrid>
              <a:tr h="512482">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Assessment</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QRIS Levels</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Effect Size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P-value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1886">
                <a:tc>
                  <a:txBody>
                    <a:bodyPr/>
                    <a:lstStyle/>
                    <a:p>
                      <a:pPr algn="ctr"/>
                      <a:r>
                        <a:rPr kumimoji="0" lang="en-US" sz="18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Peabody Picture Vocabulary Test</a:t>
                      </a:r>
                      <a:endParaRPr kumimoji="0" lang="en-US" sz="18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18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3 higher than 2</a:t>
                      </a:r>
                      <a:endParaRPr kumimoji="0" lang="en-US" sz="18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18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.28</a:t>
                      </a:r>
                      <a:endParaRPr kumimoji="0" lang="en-US" sz="18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18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.046</a:t>
                      </a:r>
                      <a:endParaRPr kumimoji="0" lang="en-US" sz="18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99834625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28</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04392"/>
            <a:ext cx="7734300" cy="663632"/>
          </a:xfrm>
        </p:spPr>
        <p:txBody>
          <a:bodyPr>
            <a:normAutofit/>
          </a:bodyPr>
          <a:lstStyle/>
          <a:p>
            <a:pPr algn="ctr"/>
            <a:r>
              <a:rPr lang="en-US" sz="2200" dirty="0">
                <a:solidFill>
                  <a:schemeClr val="tx1"/>
                </a:solidFill>
                <a:latin typeface="Calibri" panose="020F0502020204030204" pitchFamily="34" charset="0"/>
              </a:rPr>
              <a:t>Do the </a:t>
            </a:r>
            <a:r>
              <a:rPr lang="en-US" sz="2200" dirty="0" smtClean="0">
                <a:solidFill>
                  <a:schemeClr val="tx1"/>
                </a:solidFill>
                <a:latin typeface="Calibri" panose="020F0502020204030204" pitchFamily="34" charset="0"/>
              </a:rPr>
              <a:t>Levels Relate to Child Outcomes?</a:t>
            </a:r>
            <a:endParaRPr lang="en-US" sz="2200" dirty="0">
              <a:solidFill>
                <a:schemeClr val="tx1"/>
              </a:solidFill>
              <a:latin typeface="Calibri" panose="020F0502020204030204" pitchFamily="34" charset="0"/>
            </a:endParaRPr>
          </a:p>
        </p:txBody>
      </p:sp>
      <p:sp>
        <p:nvSpPr>
          <p:cNvPr id="13" name="Content Placeholder 2"/>
          <p:cNvSpPr txBox="1">
            <a:spLocks/>
          </p:cNvSpPr>
          <p:nvPr/>
        </p:nvSpPr>
        <p:spPr bwMode="auto">
          <a:xfrm>
            <a:off x="450475" y="1173146"/>
            <a:ext cx="8406653" cy="5048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spcBef>
                <a:spcPct val="100000"/>
              </a:spcBef>
              <a:buClr>
                <a:srgbClr val="0033CC"/>
              </a:buClr>
              <a:buFont typeface="Arial" panose="020B0604020202020204" pitchFamily="34" charset="0"/>
              <a:buChar char="•"/>
              <a:defRPr/>
            </a:pPr>
            <a:endParaRPr lang="en-US" sz="2000" b="0" kern="0" dirty="0" smtClean="0">
              <a:latin typeface="Calibri" panose="020F0502020204030204" pitchFamily="34" charset="0"/>
              <a:cs typeface="+mn-cs"/>
            </a:endParaRPr>
          </a:p>
          <a:p>
            <a:pPr marL="342900" indent="-342900">
              <a:spcBef>
                <a:spcPct val="100000"/>
              </a:spcBef>
              <a:buClr>
                <a:srgbClr val="0033CC"/>
              </a:buClr>
              <a:buFont typeface="Arial" panose="020B0604020202020204" pitchFamily="34" charset="0"/>
              <a:buChar char="•"/>
              <a:defRPr/>
            </a:pPr>
            <a:r>
              <a:rPr lang="en-US" sz="2000" b="0" kern="0" dirty="0" smtClean="0">
                <a:latin typeface="Calibri" panose="020F0502020204030204" pitchFamily="34" charset="0"/>
                <a:cs typeface="+mn-cs"/>
              </a:rPr>
              <a:t>Preschoolers </a:t>
            </a:r>
            <a:r>
              <a:rPr lang="en-US" sz="2000" b="0" kern="0" dirty="0">
                <a:latin typeface="Calibri" panose="020F0502020204030204" pitchFamily="34" charset="0"/>
                <a:cs typeface="+mn-cs"/>
              </a:rPr>
              <a:t>attending a Level </a:t>
            </a:r>
            <a:r>
              <a:rPr lang="en-US" sz="2000" b="0" kern="0" dirty="0" smtClean="0">
                <a:latin typeface="Calibri" panose="020F0502020204030204" pitchFamily="34" charset="0"/>
                <a:cs typeface="+mn-cs"/>
              </a:rPr>
              <a:t>2 program, on average, </a:t>
            </a:r>
            <a:r>
              <a:rPr lang="en-US" sz="2000" b="0" kern="0" dirty="0">
                <a:latin typeface="Calibri" panose="020F0502020204030204" pitchFamily="34" charset="0"/>
                <a:cs typeface="+mn-cs"/>
              </a:rPr>
              <a:t>made significantly larger gains in letter-word identification, as measured by the WJ-III Letter-Word Identification subtest, than children attending programs at Level </a:t>
            </a:r>
            <a:r>
              <a:rPr lang="en-US" sz="2000" b="0" kern="0" dirty="0" smtClean="0">
                <a:latin typeface="Calibri" panose="020F0502020204030204" pitchFamily="34" charset="0"/>
                <a:cs typeface="+mn-cs"/>
              </a:rPr>
              <a:t>1, above and beyond key demographics. </a:t>
            </a: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L="228600" marR="0" lvl="0" indent="-228600" algn="l" defTabSz="914400" rtl="0" eaLnBrk="1" fontAlgn="base" latinLnBrk="0" hangingPunct="1">
              <a:lnSpc>
                <a:spcPct val="100000"/>
              </a:lnSpc>
              <a:spcBef>
                <a:spcPct val="100000"/>
              </a:spcBef>
              <a:spcAft>
                <a:spcPct val="0"/>
              </a:spcAft>
              <a:buClr>
                <a:srgbClr val="0033CC"/>
              </a:buClr>
              <a:buSzTx/>
              <a:buFontTx/>
              <a:buChar char="•"/>
              <a:tabLst/>
              <a:defRPr/>
            </a:pPr>
            <a:endParaRPr lang="en-US" sz="2000" b="0" kern="0" dirty="0">
              <a:latin typeface="Calibri" panose="020F0502020204030204" pitchFamily="34" charset="0"/>
              <a:cs typeface="+mn-cs"/>
            </a:endParaRPr>
          </a:p>
        </p:txBody>
      </p:sp>
      <p:graphicFrame>
        <p:nvGraphicFramePr>
          <p:cNvPr id="10" name="Table 9"/>
          <p:cNvGraphicFramePr>
            <a:graphicFrameLocks noGrp="1"/>
          </p:cNvGraphicFramePr>
          <p:nvPr>
            <p:extLst>
              <p:ext uri="{D42A27DB-BD31-4B8C-83A1-F6EECF244321}">
                <p14:modId xmlns:p14="http://schemas.microsoft.com/office/powerpoint/2010/main" xmlns="" val="261478840"/>
              </p:ext>
            </p:extLst>
          </p:nvPr>
        </p:nvGraphicFramePr>
        <p:xfrm>
          <a:off x="658906" y="3566460"/>
          <a:ext cx="7951695" cy="1213522"/>
        </p:xfrm>
        <a:graphic>
          <a:graphicData uri="http://schemas.openxmlformats.org/drawingml/2006/table">
            <a:tbl>
              <a:tblPr firstRow="1" bandRow="1">
                <a:tableStyleId>{5C22544A-7EE6-4342-B048-85BDC9FD1C3A}</a:tableStyleId>
              </a:tblPr>
              <a:tblGrid>
                <a:gridCol w="2902326"/>
                <a:gridCol w="1683123"/>
                <a:gridCol w="1683123"/>
                <a:gridCol w="1683123"/>
              </a:tblGrid>
              <a:tr h="512482">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Assessment</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QRIS Levels</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Effect Size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p-value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1886">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Woodcock-Johnson: Letter-Word Identification</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2 higher</a:t>
                      </a:r>
                    </a:p>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than 1</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.855</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.001</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214089694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29</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04392"/>
            <a:ext cx="7734300" cy="663632"/>
          </a:xfrm>
        </p:spPr>
        <p:txBody>
          <a:bodyPr>
            <a:normAutofit/>
          </a:bodyPr>
          <a:lstStyle/>
          <a:p>
            <a:pPr algn="ctr"/>
            <a:r>
              <a:rPr lang="en-US" sz="2200" dirty="0">
                <a:solidFill>
                  <a:schemeClr val="tx1"/>
                </a:solidFill>
                <a:latin typeface="Calibri" panose="020F0502020204030204" pitchFamily="34" charset="0"/>
              </a:rPr>
              <a:t>Do the </a:t>
            </a:r>
            <a:r>
              <a:rPr lang="en-US" sz="2200" dirty="0" smtClean="0">
                <a:solidFill>
                  <a:schemeClr val="tx1"/>
                </a:solidFill>
                <a:latin typeface="Calibri" panose="020F0502020204030204" pitchFamily="34" charset="0"/>
              </a:rPr>
              <a:t>Levels Relate to Child Outcomes?</a:t>
            </a:r>
            <a:endParaRPr lang="en-US" sz="2200" dirty="0">
              <a:solidFill>
                <a:schemeClr val="tx1"/>
              </a:solidFill>
              <a:latin typeface="Calibri" panose="020F0502020204030204" pitchFamily="34" charset="0"/>
            </a:endParaRPr>
          </a:p>
        </p:txBody>
      </p:sp>
      <p:sp>
        <p:nvSpPr>
          <p:cNvPr id="13" name="Content Placeholder 2"/>
          <p:cNvSpPr txBox="1">
            <a:spLocks/>
          </p:cNvSpPr>
          <p:nvPr/>
        </p:nvSpPr>
        <p:spPr bwMode="auto">
          <a:xfrm>
            <a:off x="450475" y="1415193"/>
            <a:ext cx="8406653" cy="5048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spcBef>
                <a:spcPct val="100000"/>
              </a:spcBef>
              <a:spcAft>
                <a:spcPts val="600"/>
              </a:spcAft>
              <a:buClr>
                <a:srgbClr val="0033CC"/>
              </a:buClr>
              <a:buFont typeface="Arial" panose="020B0604020202020204" pitchFamily="34" charset="0"/>
              <a:buChar char="•"/>
              <a:defRPr/>
            </a:pPr>
            <a:r>
              <a:rPr lang="en-US" sz="2000" b="0" kern="0" dirty="0" smtClean="0">
                <a:latin typeface="Calibri" panose="020F0502020204030204" pitchFamily="34" charset="0"/>
                <a:cs typeface="+mn-cs"/>
              </a:rPr>
              <a:t>Preschoolers </a:t>
            </a:r>
            <a:r>
              <a:rPr lang="en-US" sz="2000" b="0" kern="0" dirty="0">
                <a:latin typeface="Calibri" panose="020F0502020204030204" pitchFamily="34" charset="0"/>
                <a:cs typeface="+mn-cs"/>
              </a:rPr>
              <a:t>attending a Level 3 </a:t>
            </a:r>
            <a:r>
              <a:rPr lang="en-US" sz="2000" b="0" kern="0" dirty="0" smtClean="0">
                <a:latin typeface="Calibri" panose="020F0502020204030204" pitchFamily="34" charset="0"/>
                <a:cs typeface="+mn-cs"/>
              </a:rPr>
              <a:t>program, on average, </a:t>
            </a:r>
            <a:r>
              <a:rPr lang="en-US" sz="2000" b="0" kern="0" dirty="0">
                <a:latin typeface="Calibri" panose="020F0502020204030204" pitchFamily="34" charset="0"/>
                <a:cs typeface="+mn-cs"/>
              </a:rPr>
              <a:t>made significantly greater gains in attachment and relationships than children attending programs at Level 1, as measured by the Attachment/Relationships subscale of the </a:t>
            </a:r>
            <a:r>
              <a:rPr lang="en-US" sz="2000" b="0" kern="0" dirty="0" smtClean="0">
                <a:latin typeface="Calibri" panose="020F0502020204030204" pitchFamily="34" charset="0"/>
                <a:cs typeface="+mn-cs"/>
              </a:rPr>
              <a:t>DECA, after controlling for key demographics. </a:t>
            </a: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R="0" lvl="0" algn="l" defTabSz="914400" rtl="0" eaLnBrk="1" fontAlgn="base" latinLnBrk="0" hangingPunct="1">
              <a:lnSpc>
                <a:spcPct val="100000"/>
              </a:lnSpc>
              <a:spcBef>
                <a:spcPct val="100000"/>
              </a:spcBef>
              <a:spcAft>
                <a:spcPct val="0"/>
              </a:spcAft>
              <a:buClr>
                <a:srgbClr val="0033CC"/>
              </a:buClr>
              <a:buSzTx/>
              <a:tabLst/>
              <a:defRPr/>
            </a:pPr>
            <a:endParaRPr lang="en-US" sz="2000" b="0" kern="0" dirty="0">
              <a:latin typeface="Calibri" panose="020F0502020204030204" pitchFamily="34" charset="0"/>
              <a:cs typeface="+mn-cs"/>
            </a:endParaRPr>
          </a:p>
          <a:p>
            <a:pPr marL="228600" indent="-228600">
              <a:spcBef>
                <a:spcPct val="100000"/>
              </a:spcBef>
              <a:buClr>
                <a:srgbClr val="0033CC"/>
              </a:buClr>
              <a:buFontTx/>
              <a:buChar char="•"/>
              <a:defRPr/>
            </a:pPr>
            <a:endParaRPr lang="en-US" sz="2000" b="0" kern="0" dirty="0" smtClean="0">
              <a:latin typeface="Calibri" panose="020F0502020204030204" pitchFamily="34" charset="0"/>
            </a:endParaRPr>
          </a:p>
          <a:p>
            <a:pPr marL="342900" indent="-342900">
              <a:spcBef>
                <a:spcPts val="3000"/>
              </a:spcBef>
              <a:buClr>
                <a:srgbClr val="0033CC"/>
              </a:buClr>
              <a:buFont typeface="Arial" panose="020B0604020202020204" pitchFamily="34" charset="0"/>
              <a:buChar char="•"/>
              <a:defRPr/>
            </a:pPr>
            <a:endParaRPr lang="en-US" sz="2000" b="0" kern="0" dirty="0" smtClean="0">
              <a:latin typeface="Calibri" panose="020F0502020204030204" pitchFamily="34" charset="0"/>
            </a:endParaRPr>
          </a:p>
          <a:p>
            <a:pPr marL="342900" indent="-342900">
              <a:spcBef>
                <a:spcPts val="0"/>
              </a:spcBef>
              <a:buClr>
                <a:srgbClr val="0033CC"/>
              </a:buClr>
              <a:buFont typeface="Arial" panose="020B0604020202020204" pitchFamily="34" charset="0"/>
              <a:buChar char="•"/>
              <a:defRPr/>
            </a:pPr>
            <a:r>
              <a:rPr lang="en-US" sz="2000" b="0" kern="0" dirty="0" smtClean="0">
                <a:latin typeface="Calibri" panose="020F0502020204030204" pitchFamily="34" charset="0"/>
              </a:rPr>
              <a:t>Research </a:t>
            </a:r>
            <a:r>
              <a:rPr lang="en-US" sz="2000" b="0" kern="0" dirty="0">
                <a:latin typeface="Calibri" panose="020F0502020204030204" pitchFamily="34" charset="0"/>
              </a:rPr>
              <a:t>has demonstrated strong connections between protective factors (including attachment) and positive social-emotional and academic outcomes for </a:t>
            </a:r>
            <a:r>
              <a:rPr lang="en-US" sz="2000" b="0" kern="0" dirty="0" smtClean="0">
                <a:latin typeface="Calibri" panose="020F0502020204030204" pitchFamily="34" charset="0"/>
              </a:rPr>
              <a:t>children</a:t>
            </a:r>
            <a:r>
              <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rPr>
              <a:t>.</a:t>
            </a:r>
          </a:p>
        </p:txBody>
      </p:sp>
      <p:graphicFrame>
        <p:nvGraphicFramePr>
          <p:cNvPr id="10" name="Table 9"/>
          <p:cNvGraphicFramePr>
            <a:graphicFrameLocks noGrp="1"/>
          </p:cNvGraphicFramePr>
          <p:nvPr>
            <p:extLst>
              <p:ext uri="{D42A27DB-BD31-4B8C-83A1-F6EECF244321}">
                <p14:modId xmlns:p14="http://schemas.microsoft.com/office/powerpoint/2010/main" xmlns="" val="3964635923"/>
              </p:ext>
            </p:extLst>
          </p:nvPr>
        </p:nvGraphicFramePr>
        <p:xfrm>
          <a:off x="677953" y="3007044"/>
          <a:ext cx="7951696" cy="1213522"/>
        </p:xfrm>
        <a:graphic>
          <a:graphicData uri="http://schemas.openxmlformats.org/drawingml/2006/table">
            <a:tbl>
              <a:tblPr firstRow="1" bandRow="1">
                <a:tableStyleId>{5C22544A-7EE6-4342-B048-85BDC9FD1C3A}</a:tableStyleId>
              </a:tblPr>
              <a:tblGrid>
                <a:gridCol w="3341596"/>
                <a:gridCol w="1536700"/>
                <a:gridCol w="1536700"/>
                <a:gridCol w="1536700"/>
              </a:tblGrid>
              <a:tr h="512482">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Assessment</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QRIS Levels</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Effect Size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p-value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1886">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Devereux Early Childhood Assessment for Preschoolers</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3 higher</a:t>
                      </a:r>
                    </a:p>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than 1</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.223</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.011</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359928645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0011" y="1265734"/>
            <a:ext cx="7203161" cy="3910699"/>
          </a:xfrm>
        </p:spPr>
        <p:txBody>
          <a:bodyPr/>
          <a:lstStyle/>
          <a:p>
            <a:pPr>
              <a:buNone/>
            </a:pPr>
            <a:r>
              <a:rPr lang="en-US" sz="1800" dirty="0" smtClean="0">
                <a:latin typeface="Calibri" pitchFamily="34" charset="0"/>
              </a:rPr>
              <a:t>1. QRIS background information</a:t>
            </a:r>
          </a:p>
          <a:p>
            <a:pPr>
              <a:buNone/>
            </a:pPr>
            <a:r>
              <a:rPr lang="en-US" sz="1800" dirty="0" smtClean="0">
                <a:latin typeface="Calibri" pitchFamily="34" charset="0"/>
              </a:rPr>
              <a:t>2. Validation study details</a:t>
            </a:r>
          </a:p>
          <a:p>
            <a:pPr>
              <a:buNone/>
            </a:pPr>
            <a:r>
              <a:rPr lang="en-US" sz="1800" dirty="0" smtClean="0">
                <a:latin typeface="Calibri" pitchFamily="34" charset="0"/>
              </a:rPr>
              <a:t>3. Validation study results</a:t>
            </a:r>
          </a:p>
          <a:p>
            <a:pPr>
              <a:buNone/>
            </a:pPr>
            <a:r>
              <a:rPr lang="en-US" sz="1800" dirty="0" smtClean="0">
                <a:latin typeface="Calibri" pitchFamily="34" charset="0"/>
              </a:rPr>
              <a:t>4. Recommendations going forward</a:t>
            </a:r>
          </a:p>
          <a:p>
            <a:pPr>
              <a:buNone/>
            </a:pPr>
            <a:r>
              <a:rPr lang="en-US" sz="1800" dirty="0" smtClean="0">
                <a:latin typeface="Calibri" pitchFamily="34" charset="0"/>
              </a:rPr>
              <a:t>5. Improvement grants - details and effects</a:t>
            </a:r>
          </a:p>
          <a:p>
            <a:pPr>
              <a:buNone/>
            </a:pPr>
            <a:r>
              <a:rPr lang="en-US" sz="1800" dirty="0" smtClean="0">
                <a:latin typeface="Calibri" pitchFamily="34" charset="0"/>
              </a:rPr>
              <a:t>6. QRIS strengths, challenges and opportunities</a:t>
            </a:r>
            <a:endParaRPr lang="en-US" sz="1800" b="0" dirty="0">
              <a:latin typeface="Calibri" pitchFamily="34" charset="0"/>
            </a:endParaRPr>
          </a:p>
          <a:p>
            <a:endParaRPr lang="en-US" sz="1800" dirty="0" smtClean="0">
              <a:latin typeface="Calibri" pitchFamily="34" charset="0"/>
            </a:endParaRPr>
          </a:p>
          <a:p>
            <a:endParaRPr lang="en-US" sz="1800" dirty="0">
              <a:latin typeface="Calibri" pitchFamily="34" charset="0"/>
            </a:endParaRP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a:t>
            </a:fld>
            <a:endParaRPr lang="en-US" dirty="0"/>
          </a:p>
        </p:txBody>
      </p:sp>
      <p:sp>
        <p:nvSpPr>
          <p:cNvPr id="4" name="Text Placeholder 3"/>
          <p:cNvSpPr>
            <a:spLocks noGrp="1"/>
          </p:cNvSpPr>
          <p:nvPr>
            <p:ph type="body" sz="quarter" idx="12"/>
          </p:nvPr>
        </p:nvSpPr>
        <p:spPr/>
        <p:txBody>
          <a:bodyPr/>
          <a:lstStyle/>
          <a:p>
            <a:pPr algn="ctr"/>
            <a:r>
              <a:rPr lang="en-US" sz="2200" dirty="0" smtClean="0">
                <a:latin typeface="Calibri" panose="020F0502020204030204" pitchFamily="34" charset="0"/>
              </a:rPr>
              <a:t>Agenda for Today’s Presentation</a:t>
            </a:r>
            <a:endParaRPr lang="en-US" sz="2200" dirty="0">
              <a:latin typeface="Calibri" panose="020F0502020204030204" pitchFamily="34" charset="0"/>
            </a:endParaRPr>
          </a:p>
        </p:txBody>
      </p:sp>
      <p:pic>
        <p:nvPicPr>
          <p:cNvPr id="5" name="Picture 2" descr="C:\Users\galexand\AppData\Local\Microsoft\Windows\Temporary Internet Files\Content.IE5\S05AWVWK\checklist[1].jpg"/>
          <p:cNvPicPr>
            <a:picLocks noChangeAspect="1" noChangeArrowheads="1"/>
          </p:cNvPicPr>
          <p:nvPr/>
        </p:nvPicPr>
        <p:blipFill>
          <a:blip r:embed="rId2" cstate="print"/>
          <a:srcRect/>
          <a:stretch>
            <a:fillRect/>
          </a:stretch>
        </p:blipFill>
        <p:spPr bwMode="auto">
          <a:xfrm>
            <a:off x="5930072" y="4296290"/>
            <a:ext cx="2589984" cy="1942488"/>
          </a:xfrm>
          <a:prstGeom prst="rect">
            <a:avLst/>
          </a:prstGeom>
          <a:noFill/>
        </p:spPr>
      </p:pic>
    </p:spTree>
    <p:extLst>
      <p:ext uri="{BB962C8B-B14F-4D97-AF65-F5344CB8AC3E}">
        <p14:creationId xmlns="" xmlns:p14="http://schemas.microsoft.com/office/powerpoint/2010/main" val="14957266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30</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6" name="Title 1"/>
          <p:cNvSpPr>
            <a:spLocks noGrp="1"/>
          </p:cNvSpPr>
          <p:nvPr>
            <p:ph type="title"/>
          </p:nvPr>
        </p:nvSpPr>
        <p:spPr>
          <a:xfrm>
            <a:off x="414338" y="204392"/>
            <a:ext cx="7734300" cy="663632"/>
          </a:xfrm>
        </p:spPr>
        <p:txBody>
          <a:bodyPr>
            <a:normAutofit/>
          </a:bodyPr>
          <a:lstStyle/>
          <a:p>
            <a:pPr algn="ctr"/>
            <a:r>
              <a:rPr lang="en-US" sz="2200" dirty="0">
                <a:solidFill>
                  <a:schemeClr val="tx1"/>
                </a:solidFill>
                <a:latin typeface="Calibri" panose="020F0502020204030204" pitchFamily="34" charset="0"/>
              </a:rPr>
              <a:t>Do the </a:t>
            </a:r>
            <a:r>
              <a:rPr lang="en-US" sz="2200" dirty="0" smtClean="0">
                <a:solidFill>
                  <a:schemeClr val="tx1"/>
                </a:solidFill>
                <a:latin typeface="Calibri" panose="020F0502020204030204" pitchFamily="34" charset="0"/>
              </a:rPr>
              <a:t>Levels Relate to Child Outcomes?</a:t>
            </a:r>
            <a:endParaRPr lang="en-US" sz="2200" dirty="0">
              <a:solidFill>
                <a:schemeClr val="tx1"/>
              </a:solidFill>
              <a:latin typeface="Calibri" panose="020F0502020204030204" pitchFamily="34" charset="0"/>
            </a:endParaRPr>
          </a:p>
        </p:txBody>
      </p:sp>
      <p:sp>
        <p:nvSpPr>
          <p:cNvPr id="13" name="Content Placeholder 2"/>
          <p:cNvSpPr txBox="1">
            <a:spLocks/>
          </p:cNvSpPr>
          <p:nvPr/>
        </p:nvSpPr>
        <p:spPr bwMode="auto">
          <a:xfrm>
            <a:off x="361949" y="1352440"/>
            <a:ext cx="8406653" cy="44925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spcBef>
                <a:spcPct val="100000"/>
              </a:spcBef>
              <a:spcAft>
                <a:spcPts val="600"/>
              </a:spcAft>
              <a:buClr>
                <a:srgbClr val="0033CC"/>
              </a:buClr>
              <a:buFont typeface="Arial" panose="020B0604020202020204" pitchFamily="34" charset="0"/>
              <a:buChar char="•"/>
              <a:defRPr/>
            </a:pPr>
            <a:r>
              <a:rPr lang="en-US" sz="2000" b="0" kern="0" dirty="0" smtClean="0">
                <a:latin typeface="Calibri" panose="020F0502020204030204" pitchFamily="34" charset="0"/>
                <a:cs typeface="+mn-cs"/>
              </a:rPr>
              <a:t>One finding that was counterintuitive to expectations involved the Attention and Persistence subscale of the PLBS. Children in Level 2 programs, on average, had significantly larger gains than those in Level 3 programs, with key demographics included in the model. </a:t>
            </a:r>
          </a:p>
          <a:p>
            <a:pPr marL="342900" indent="-342900">
              <a:spcBef>
                <a:spcPct val="100000"/>
              </a:spcBef>
              <a:spcAft>
                <a:spcPts val="600"/>
              </a:spcAft>
              <a:buClr>
                <a:srgbClr val="0033CC"/>
              </a:buClr>
              <a:buFont typeface="Arial" panose="020B0604020202020204" pitchFamily="34" charset="0"/>
              <a:buChar char="•"/>
              <a:defRPr/>
            </a:pP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a:spcBef>
                <a:spcPct val="100000"/>
              </a:spcBef>
              <a:spcAft>
                <a:spcPts val="600"/>
              </a:spcAft>
              <a:buClr>
                <a:srgbClr val="0033CC"/>
              </a:buClr>
              <a:defRPr/>
            </a:pPr>
            <a:endParaRPr lang="en-US" sz="2000" b="0" kern="0" dirty="0" smtClean="0">
              <a:latin typeface="Calibri" panose="020F0502020204030204" pitchFamily="34" charset="0"/>
            </a:endParaRPr>
          </a:p>
          <a:p>
            <a:pPr marL="342900" indent="-342900">
              <a:spcBef>
                <a:spcPts val="3600"/>
              </a:spcBef>
              <a:spcAft>
                <a:spcPts val="600"/>
              </a:spcAft>
              <a:buClr>
                <a:srgbClr val="0033CC"/>
              </a:buClr>
              <a:buFont typeface="Arial" panose="020B0604020202020204" pitchFamily="34" charset="0"/>
              <a:buChar char="•"/>
              <a:defRPr/>
            </a:pPr>
            <a:r>
              <a:rPr lang="en-US" sz="2000" b="0" kern="0" dirty="0" smtClean="0">
                <a:latin typeface="Calibri" panose="020F0502020204030204" pitchFamily="34" charset="0"/>
              </a:rPr>
              <a:t>The </a:t>
            </a:r>
            <a:r>
              <a:rPr lang="en-US" sz="2000" b="0" kern="0" dirty="0">
                <a:latin typeface="Calibri" panose="020F0502020204030204" pitchFamily="34" charset="0"/>
              </a:rPr>
              <a:t>reason for this finding is not immediately clear and may warrant further attention and additional data analysis.</a:t>
            </a:r>
            <a:endParaRPr kumimoji="0" lang="en-US" sz="2000" b="0" i="0" u="none" strike="noStrike" kern="0" cap="none" spc="0" normalizeH="0" baseline="0" noProof="0" dirty="0" smtClean="0">
              <a:ln>
                <a:noFill/>
              </a:ln>
              <a:solidFill>
                <a:schemeClr val="tx1"/>
              </a:solidFill>
              <a:effectLst/>
              <a:uLnTx/>
              <a:uFillTx/>
              <a:latin typeface="Calibri" panose="020F0502020204030204" pitchFamily="34" charset="0"/>
              <a:ea typeface="+mn-ea"/>
              <a:cs typeface="+mn-cs"/>
            </a:endParaRPr>
          </a:p>
          <a:p>
            <a:pPr marR="0" lvl="0" algn="l" defTabSz="914400" rtl="0" eaLnBrk="1" fontAlgn="base" latinLnBrk="0" hangingPunct="1">
              <a:lnSpc>
                <a:spcPct val="100000"/>
              </a:lnSpc>
              <a:spcBef>
                <a:spcPct val="100000"/>
              </a:spcBef>
              <a:spcAft>
                <a:spcPct val="0"/>
              </a:spcAft>
              <a:buClr>
                <a:srgbClr val="0033CC"/>
              </a:buClr>
              <a:buSzTx/>
              <a:tabLst/>
              <a:defRPr/>
            </a:pPr>
            <a:endParaRPr lang="en-US" sz="2000" b="0" kern="0" dirty="0" smtClean="0">
              <a:latin typeface="Calibri" panose="020F0502020204030204" pitchFamily="34" charset="0"/>
              <a:cs typeface="+mn-cs"/>
            </a:endParaRPr>
          </a:p>
          <a:p>
            <a:pPr marL="228600" indent="-228600">
              <a:spcBef>
                <a:spcPct val="100000"/>
              </a:spcBef>
              <a:buClr>
                <a:srgbClr val="0033CC"/>
              </a:buClr>
              <a:buFontTx/>
              <a:buChar char="•"/>
              <a:defRPr/>
            </a:pPr>
            <a:endParaRPr lang="en-US" sz="2000" b="0" kern="0" dirty="0" smtClean="0">
              <a:latin typeface="Calibri" panose="020F0502020204030204"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xmlns="" val="1157018839"/>
              </p:ext>
            </p:extLst>
          </p:nvPr>
        </p:nvGraphicFramePr>
        <p:xfrm>
          <a:off x="658906" y="2991953"/>
          <a:ext cx="8133228" cy="1213522"/>
        </p:xfrm>
        <a:graphic>
          <a:graphicData uri="http://schemas.openxmlformats.org/drawingml/2006/table">
            <a:tbl>
              <a:tblPr firstRow="1" bandRow="1">
                <a:tableStyleId>{5C22544A-7EE6-4342-B048-85BDC9FD1C3A}</a:tableStyleId>
              </a:tblPr>
              <a:tblGrid>
                <a:gridCol w="3926541"/>
                <a:gridCol w="1402229"/>
                <a:gridCol w="1402229"/>
                <a:gridCol w="1402229"/>
              </a:tblGrid>
              <a:tr h="512482">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Assessment</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QRIS Levels</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Effect Size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1"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p-value</a:t>
                      </a:r>
                      <a:endParaRPr kumimoji="0" lang="en-US" sz="2000" b="1"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1886">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Preschool Learning Behavior Scale </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2 higher</a:t>
                      </a:r>
                    </a:p>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than 3</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-.257</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0" lang="en-US" sz="2000" b="0" i="0" u="none" strike="noStrike" kern="0" cap="none" spc="0" normalizeH="0" baseline="0" dirty="0" smtClean="0">
                          <a:ln>
                            <a:noFill/>
                          </a:ln>
                          <a:solidFill>
                            <a:schemeClr val="tx1"/>
                          </a:solidFill>
                          <a:effectLst/>
                          <a:uLnTx/>
                          <a:uFillTx/>
                          <a:latin typeface="Calibri" panose="020F0502020204030204" pitchFamily="34" charset="0"/>
                          <a:ea typeface="+mn-ea"/>
                          <a:cs typeface="+mn-cs"/>
                        </a:rPr>
                        <a:t>.040</a:t>
                      </a:r>
                      <a:endParaRPr kumimoji="0" lang="en-US" sz="2000" b="0" i="0" u="none" strike="noStrike" kern="0" cap="none" spc="0" normalizeH="0" baseline="0" dirty="0">
                        <a:ln>
                          <a:noFill/>
                        </a:ln>
                        <a:solidFill>
                          <a:schemeClr val="tx1"/>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 val="193239195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12D77BA-9315-3540-811D-D7BD57D5EDA3}" type="slidenum">
              <a:rPr lang="en-US" smtClean="0"/>
              <a:pPr/>
              <a:t>31</a:t>
            </a:fld>
            <a:endParaRPr lang="en-US" dirty="0"/>
          </a:p>
        </p:txBody>
      </p:sp>
      <p:cxnSp>
        <p:nvCxnSpPr>
          <p:cNvPr id="9" name="Straight Connector 8"/>
          <p:cNvCxnSpPr/>
          <p:nvPr/>
        </p:nvCxnSpPr>
        <p:spPr bwMode="auto">
          <a:xfrm>
            <a:off x="658906" y="954741"/>
            <a:ext cx="7812741" cy="1588"/>
          </a:xfrm>
          <a:prstGeom prst="line">
            <a:avLst/>
          </a:prstGeom>
          <a:noFill/>
          <a:ln w="9525" cap="flat" cmpd="sng" algn="ctr">
            <a:solidFill>
              <a:schemeClr val="tx1"/>
            </a:solidFill>
            <a:prstDash val="solid"/>
            <a:round/>
            <a:headEnd type="none" w="med" len="med"/>
            <a:tailEnd type="none" w="med" len="med"/>
          </a:ln>
          <a:effectLst/>
        </p:spPr>
      </p:cxnSp>
      <p:sp>
        <p:nvSpPr>
          <p:cNvPr id="7" name="Content Placeholder 2"/>
          <p:cNvSpPr>
            <a:spLocks noGrp="1"/>
          </p:cNvSpPr>
          <p:nvPr>
            <p:ph idx="1"/>
          </p:nvPr>
        </p:nvSpPr>
        <p:spPr>
          <a:xfrm>
            <a:off x="242047" y="1173146"/>
            <a:ext cx="8624047" cy="4833207"/>
          </a:xfrm>
        </p:spPr>
        <p:txBody>
          <a:bodyPr/>
          <a:lstStyle/>
          <a:p>
            <a:pPr marL="0" indent="0">
              <a:spcAft>
                <a:spcPts val="600"/>
              </a:spcAft>
              <a:buNone/>
            </a:pPr>
            <a:r>
              <a:rPr lang="en-US" sz="1800" b="0" dirty="0">
                <a:latin typeface="Calibri" panose="020F0502020204030204" pitchFamily="34" charset="0"/>
              </a:rPr>
              <a:t>Validation study results show that programs that have reached higher levels do demonstrate higher quality, in terms of everyday practice aligned with the QRIS categories, observed classroom quality, and some better outcomes for children in key </a:t>
            </a:r>
            <a:r>
              <a:rPr lang="en-US" sz="1800" b="0" dirty="0" smtClean="0">
                <a:latin typeface="Calibri" panose="020F0502020204030204" pitchFamily="34" charset="0"/>
              </a:rPr>
              <a:t>areas.</a:t>
            </a:r>
            <a:r>
              <a:rPr lang="en-US" sz="1800" dirty="0"/>
              <a:t> </a:t>
            </a:r>
            <a:r>
              <a:rPr lang="en-US" sz="1800" b="0" dirty="0" smtClean="0">
                <a:latin typeface="Calibri" panose="020F0502020204030204" pitchFamily="34" charset="0"/>
              </a:rPr>
              <a:t>Progression </a:t>
            </a:r>
            <a:r>
              <a:rPr lang="en-US" sz="1800" b="0" dirty="0">
                <a:latin typeface="Calibri" panose="020F0502020204030204" pitchFamily="34" charset="0"/>
              </a:rPr>
              <a:t>through the QRIS Levels should be promoted through sustained momentum in support of the MA QRIS. </a:t>
            </a:r>
            <a:endParaRPr lang="en-US" sz="1800" dirty="0"/>
          </a:p>
          <a:p>
            <a:pPr marL="406400" lvl="1">
              <a:spcAft>
                <a:spcPts val="600"/>
              </a:spcAft>
            </a:pPr>
            <a:r>
              <a:rPr lang="en-US" sz="1800" dirty="0">
                <a:latin typeface="Calibri" pitchFamily="34" charset="0"/>
              </a:rPr>
              <a:t>Ensure sufficient infrastructure to support timely and continuous progression of programs to higher levels, especially as it relates to </a:t>
            </a:r>
            <a:r>
              <a:rPr lang="en-US" sz="1800" dirty="0" smtClean="0">
                <a:latin typeface="Calibri" pitchFamily="34" charset="0"/>
              </a:rPr>
              <a:t>Program </a:t>
            </a:r>
            <a:r>
              <a:rPr lang="en-US" sz="1800" dirty="0">
                <a:latin typeface="Calibri" pitchFamily="34" charset="0"/>
              </a:rPr>
              <a:t>Q</a:t>
            </a:r>
            <a:r>
              <a:rPr lang="en-US" sz="1800" dirty="0" smtClean="0">
                <a:latin typeface="Calibri" pitchFamily="34" charset="0"/>
              </a:rPr>
              <a:t>uality Specialists </a:t>
            </a:r>
            <a:r>
              <a:rPr lang="en-US" sz="1800" dirty="0">
                <a:latin typeface="Calibri" pitchFamily="34" charset="0"/>
              </a:rPr>
              <a:t>and </a:t>
            </a:r>
            <a:r>
              <a:rPr lang="en-US" sz="1800" dirty="0" smtClean="0">
                <a:latin typeface="Calibri" pitchFamily="34" charset="0"/>
              </a:rPr>
              <a:t>Reliable Raters</a:t>
            </a:r>
            <a:r>
              <a:rPr lang="en-US" sz="1800" dirty="0">
                <a:latin typeface="Calibri" pitchFamily="34" charset="0"/>
              </a:rPr>
              <a:t>.</a:t>
            </a:r>
          </a:p>
          <a:p>
            <a:pPr marL="406400" lvl="1">
              <a:spcAft>
                <a:spcPts val="600"/>
              </a:spcAft>
            </a:pPr>
            <a:r>
              <a:rPr lang="en-US" sz="1800" dirty="0">
                <a:latin typeface="Calibri" pitchFamily="34" charset="0"/>
              </a:rPr>
              <a:t>Provide targeted supports and resources to independent community-based programs to reach higher QRIS levels. </a:t>
            </a:r>
          </a:p>
          <a:p>
            <a:pPr marL="406400" lvl="1">
              <a:spcAft>
                <a:spcPts val="600"/>
              </a:spcAft>
            </a:pPr>
            <a:r>
              <a:rPr lang="en-US" sz="1800" dirty="0">
                <a:latin typeface="Calibri" pitchFamily="34" charset="0"/>
              </a:rPr>
              <a:t>Provide additional supports for center-based programs serving infants and toddlers to assist them in progressing through the system at rates comparable to programs with preschool classrooms only. Particular areas of attention include: Space and Furnishings, Personal Care Routines, and Activities.</a:t>
            </a:r>
          </a:p>
          <a:p>
            <a:pPr marL="406400" lvl="1"/>
            <a:r>
              <a:rPr lang="en-US" sz="1800" dirty="0">
                <a:latin typeface="Calibri" pitchFamily="34" charset="0"/>
              </a:rPr>
              <a:t>Revise or remove QRIS requirements that do not distinguish quality among </a:t>
            </a:r>
            <a:r>
              <a:rPr lang="en-US" sz="1800" dirty="0" smtClean="0">
                <a:latin typeface="Calibri" pitchFamily="34" charset="0"/>
              </a:rPr>
              <a:t>levels</a:t>
            </a:r>
            <a:r>
              <a:rPr lang="en-US" sz="1800" dirty="0">
                <a:latin typeface="Calibri" pitchFamily="34" charset="0"/>
              </a:rPr>
              <a:t>.</a:t>
            </a:r>
          </a:p>
          <a:p>
            <a:pPr lvl="0"/>
            <a:endParaRPr lang="en-US" sz="3200" dirty="0">
              <a:latin typeface="Calibri" panose="020F0502020204030204" pitchFamily="34" charset="0"/>
            </a:endParaRPr>
          </a:p>
        </p:txBody>
      </p:sp>
      <p:sp>
        <p:nvSpPr>
          <p:cNvPr id="10" name="Title 1"/>
          <p:cNvSpPr>
            <a:spLocks noGrp="1"/>
          </p:cNvSpPr>
          <p:nvPr>
            <p:ph type="title"/>
          </p:nvPr>
        </p:nvSpPr>
        <p:spPr>
          <a:xfrm>
            <a:off x="510988" y="524434"/>
            <a:ext cx="8229600" cy="368767"/>
          </a:xfrm>
        </p:spPr>
        <p:txBody>
          <a:bodyPr>
            <a:normAutofit fontScale="90000"/>
          </a:bodyPr>
          <a:lstStyle/>
          <a:p>
            <a:pPr algn="ctr"/>
            <a:r>
              <a:rPr lang="en-US" sz="2200" dirty="0" smtClean="0">
                <a:solidFill>
                  <a:schemeClr val="tx1"/>
                </a:solidFill>
                <a:latin typeface="Calibri" pitchFamily="34" charset="0"/>
              </a:rPr>
              <a:t>QRIS Validation Study Recommendations</a:t>
            </a:r>
            <a:endParaRPr lang="en-US" sz="2200" dirty="0">
              <a:solidFill>
                <a:schemeClr val="tx1"/>
              </a:solidFill>
              <a:latin typeface="Calibri" pitchFamily="34" charset="0"/>
            </a:endParaRPr>
          </a:p>
        </p:txBody>
      </p:sp>
    </p:spTree>
    <p:extLst>
      <p:ext uri="{BB962C8B-B14F-4D97-AF65-F5344CB8AC3E}">
        <p14:creationId xmlns="" xmlns:p14="http://schemas.microsoft.com/office/powerpoint/2010/main" val="347533411"/>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7991" y="1117507"/>
            <a:ext cx="8382000" cy="4525963"/>
          </a:xfrm>
        </p:spPr>
        <p:txBody>
          <a:bodyPr/>
          <a:lstStyle/>
          <a:p>
            <a:pPr marL="0" indent="0">
              <a:buClr>
                <a:srgbClr val="C00000"/>
              </a:buClr>
              <a:buNone/>
            </a:pPr>
            <a:r>
              <a:rPr lang="en-US" sz="1800" b="0" dirty="0" smtClean="0">
                <a:latin typeface="Calibri" panose="020F0502020204030204" pitchFamily="34" charset="0"/>
              </a:rPr>
              <a:t>Support for programs is a key component of the MA QRIS. </a:t>
            </a:r>
          </a:p>
          <a:p>
            <a:pPr marL="0" indent="0">
              <a:buClr>
                <a:srgbClr val="C00000"/>
              </a:buClr>
              <a:buNone/>
            </a:pPr>
            <a:r>
              <a:rPr lang="en-US" sz="1800" b="0" dirty="0" smtClean="0">
                <a:latin typeface="Calibri" panose="020F0502020204030204" pitchFamily="34" charset="0"/>
              </a:rPr>
              <a:t>Quality Improvement Grant play a crucial role in supporting programs toward upward movement in QRIS. In 2015: </a:t>
            </a:r>
          </a:p>
          <a:p>
            <a:pPr>
              <a:buClr>
                <a:srgbClr val="C00000"/>
              </a:buClr>
            </a:pPr>
            <a:r>
              <a:rPr lang="en-US" sz="1800" b="0" dirty="0" smtClean="0">
                <a:latin typeface="Calibri" panose="020F0502020204030204" pitchFamily="34" charset="0"/>
              </a:rPr>
              <a:t>349 programs received funding</a:t>
            </a:r>
          </a:p>
          <a:p>
            <a:pPr>
              <a:buClr>
                <a:srgbClr val="C00000"/>
              </a:buClr>
            </a:pPr>
            <a:r>
              <a:rPr lang="en-US" sz="1800" b="0" dirty="0" smtClean="0">
                <a:latin typeface="Calibri" panose="020F0502020204030204" pitchFamily="34" charset="0"/>
              </a:rPr>
              <a:t>13,850 children were impacted by  quality funding</a:t>
            </a:r>
          </a:p>
          <a:p>
            <a:pPr>
              <a:buClr>
                <a:srgbClr val="C00000"/>
              </a:buClr>
            </a:pPr>
            <a:r>
              <a:rPr lang="en-US" sz="1800" b="0" dirty="0" smtClean="0">
                <a:latin typeface="Calibri" panose="020F0502020204030204" pitchFamily="34" charset="0"/>
              </a:rPr>
              <a:t>$2,100,000 was awarded </a:t>
            </a:r>
          </a:p>
          <a:p>
            <a:pPr lvl="1">
              <a:buClr>
                <a:srgbClr val="C00000"/>
              </a:buClr>
              <a:buFont typeface="Courier New" panose="02070309020205020404" pitchFamily="49" charset="0"/>
              <a:buChar char="o"/>
            </a:pPr>
            <a:r>
              <a:rPr lang="en-US" dirty="0" smtClean="0">
                <a:latin typeface="Calibri" panose="020F0502020204030204" pitchFamily="34" charset="0"/>
              </a:rPr>
              <a:t>$630,000 for </a:t>
            </a:r>
            <a:r>
              <a:rPr lang="en-US" dirty="0">
                <a:latin typeface="Calibri" panose="020F0502020204030204" pitchFamily="34" charset="0"/>
              </a:rPr>
              <a:t>Program Planning </a:t>
            </a:r>
            <a:r>
              <a:rPr lang="en-US" dirty="0" smtClean="0">
                <a:latin typeface="Calibri" panose="020F0502020204030204" pitchFamily="34" charset="0"/>
              </a:rPr>
              <a:t>to </a:t>
            </a:r>
            <a:r>
              <a:rPr lang="en-US" dirty="0">
                <a:latin typeface="Calibri" panose="020F0502020204030204" pitchFamily="34" charset="0"/>
              </a:rPr>
              <a:t>support development of CQI </a:t>
            </a:r>
            <a:r>
              <a:rPr lang="en-US" dirty="0" smtClean="0">
                <a:latin typeface="Calibri" panose="020F0502020204030204" pitchFamily="34" charset="0"/>
              </a:rPr>
              <a:t>Plans</a:t>
            </a:r>
          </a:p>
          <a:p>
            <a:pPr lvl="1">
              <a:buClr>
                <a:srgbClr val="C00000"/>
              </a:buClr>
              <a:buFont typeface="Courier New" panose="02070309020205020404" pitchFamily="49" charset="0"/>
              <a:buChar char="o"/>
            </a:pPr>
            <a:r>
              <a:rPr lang="en-US" dirty="0" smtClean="0">
                <a:latin typeface="Calibri" panose="020F0502020204030204" pitchFamily="34" charset="0"/>
              </a:rPr>
              <a:t>$1,470,000 for Durable Goods to </a:t>
            </a:r>
            <a:r>
              <a:rPr lang="en-US" dirty="0">
                <a:latin typeface="Calibri" panose="020F0502020204030204" pitchFamily="34" charset="0"/>
              </a:rPr>
              <a:t>support implementation of CQI </a:t>
            </a:r>
            <a:r>
              <a:rPr lang="en-US" dirty="0" smtClean="0">
                <a:latin typeface="Calibri" panose="020F0502020204030204" pitchFamily="34" charset="0"/>
              </a:rPr>
              <a:t>Plans</a:t>
            </a:r>
          </a:p>
          <a:p>
            <a:pPr lvl="1">
              <a:buClr>
                <a:srgbClr val="C00000"/>
              </a:buClr>
              <a:buNone/>
            </a:pPr>
            <a:endParaRPr lang="en-US" dirty="0" smtClean="0">
              <a:latin typeface="Calibri" panose="020F0502020204030204" pitchFamily="34" charset="0"/>
            </a:endParaRPr>
          </a:p>
          <a:p>
            <a:pPr lvl="1">
              <a:buClr>
                <a:srgbClr val="C00000"/>
              </a:buClr>
              <a:buFont typeface="Courier New" panose="02070309020205020404" pitchFamily="49" charset="0"/>
              <a:buChar char="o"/>
            </a:pPr>
            <a:endParaRPr lang="en-US" dirty="0">
              <a:latin typeface="Calibri" panose="020F0502020204030204" pitchFamily="34" charset="0"/>
            </a:endParaRPr>
          </a:p>
          <a:p>
            <a:pPr marL="0" indent="0">
              <a:buClr>
                <a:srgbClr val="C00000"/>
              </a:buClr>
              <a:buNone/>
            </a:pPr>
            <a:endParaRPr lang="en-US" sz="1800" dirty="0" smtClean="0">
              <a:latin typeface="Calibri" panose="020F0502020204030204" pitchFamily="34" charset="0"/>
            </a:endParaRP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32</a:t>
            </a:fld>
            <a:endParaRPr lang="en-US" dirty="0"/>
          </a:p>
        </p:txBody>
      </p:sp>
      <p:sp>
        <p:nvSpPr>
          <p:cNvPr id="4" name="Text Placeholder 3"/>
          <p:cNvSpPr>
            <a:spLocks noGrp="1"/>
          </p:cNvSpPr>
          <p:nvPr>
            <p:ph type="body" sz="quarter" idx="12"/>
          </p:nvPr>
        </p:nvSpPr>
        <p:spPr>
          <a:xfrm>
            <a:off x="911224" y="356414"/>
            <a:ext cx="7470775" cy="779462"/>
          </a:xfrm>
        </p:spPr>
        <p:txBody>
          <a:bodyPr/>
          <a:lstStyle/>
          <a:p>
            <a:pPr algn="ctr"/>
            <a:r>
              <a:rPr lang="en-US" sz="2200" dirty="0" smtClean="0">
                <a:latin typeface="Calibri" panose="020F0502020204030204" pitchFamily="34" charset="0"/>
              </a:rPr>
              <a:t>QRIS Improvement Grants </a:t>
            </a:r>
            <a:endParaRPr lang="en-US" sz="2200" dirty="0">
              <a:latin typeface="Calibri" panose="020F0502020204030204" pitchFamily="34" charset="0"/>
            </a:endParaRPr>
          </a:p>
        </p:txBody>
      </p:sp>
      <p:pic>
        <p:nvPicPr>
          <p:cNvPr id="26626" name="Picture 2" descr="http://supportunitedway.org/wp-content/uploads/2015/08/LU_UWMB_RGB.jpg"/>
          <p:cNvPicPr>
            <a:picLocks noChangeAspect="1" noChangeArrowheads="1"/>
          </p:cNvPicPr>
          <p:nvPr/>
        </p:nvPicPr>
        <p:blipFill>
          <a:blip r:embed="rId3" cstate="print"/>
          <a:srcRect/>
          <a:stretch>
            <a:fillRect/>
          </a:stretch>
        </p:blipFill>
        <p:spPr bwMode="auto">
          <a:xfrm>
            <a:off x="3530788" y="5190565"/>
            <a:ext cx="1607738" cy="1559858"/>
          </a:xfrm>
          <a:prstGeom prst="rect">
            <a:avLst/>
          </a:prstGeom>
          <a:noFill/>
        </p:spPr>
      </p:pic>
    </p:spTree>
    <p:extLst>
      <p:ext uri="{BB962C8B-B14F-4D97-AF65-F5344CB8AC3E}">
        <p14:creationId xmlns="" xmlns:p14="http://schemas.microsoft.com/office/powerpoint/2010/main" val="20466030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916" y="995082"/>
            <a:ext cx="8686801" cy="627533"/>
          </a:xfrm>
        </p:spPr>
        <p:txBody>
          <a:bodyPr>
            <a:noAutofit/>
          </a:bodyPr>
          <a:lstStyle/>
          <a:p>
            <a:r>
              <a:rPr lang="en-US" sz="1800" b="0" dirty="0" smtClean="0">
                <a:solidFill>
                  <a:schemeClr val="tx1"/>
                </a:solidFill>
                <a:latin typeface="Calibri" pitchFamily="34" charset="0"/>
              </a:rPr>
              <a:t>The QRIS Quality Improvement Grants have effectively reached programs at all levels, </a:t>
            </a:r>
            <a:br>
              <a:rPr lang="en-US" sz="1800" b="0" dirty="0" smtClean="0">
                <a:solidFill>
                  <a:schemeClr val="tx1"/>
                </a:solidFill>
                <a:latin typeface="Calibri" pitchFamily="34" charset="0"/>
              </a:rPr>
            </a:br>
            <a:r>
              <a:rPr lang="en-US" sz="1800" b="0" dirty="0" smtClean="0">
                <a:solidFill>
                  <a:schemeClr val="tx1"/>
                </a:solidFill>
                <a:latin typeface="Calibri" pitchFamily="34" charset="0"/>
              </a:rPr>
              <a:t>proportion to QRIS enrollment:    </a:t>
            </a:r>
            <a:endParaRPr lang="en-US" sz="1800" b="0" dirty="0">
              <a:solidFill>
                <a:schemeClr val="tx1"/>
              </a:solidFill>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523243605"/>
              </p:ext>
            </p:extLst>
          </p:nvPr>
        </p:nvGraphicFramePr>
        <p:xfrm>
          <a:off x="457200" y="18288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3"/>
          <p:cNvSpPr txBox="1">
            <a:spLocks/>
          </p:cNvSpPr>
          <p:nvPr/>
        </p:nvSpPr>
        <p:spPr bwMode="auto">
          <a:xfrm>
            <a:off x="911224" y="235391"/>
            <a:ext cx="7470775" cy="779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i="0" u="none" strike="noStrike" kern="1200" cap="none" spc="0" normalizeH="0" baseline="0" noProof="0" dirty="0" smtClean="0">
                <a:ln>
                  <a:noFill/>
                </a:ln>
                <a:solidFill>
                  <a:schemeClr val="tx1"/>
                </a:solidFill>
                <a:effectLst/>
                <a:uLnTx/>
                <a:uFillTx/>
                <a:latin typeface="Calibri" panose="020F0502020204030204" pitchFamily="34" charset="0"/>
                <a:ea typeface="+mn-ea"/>
                <a:cs typeface="+mn-cs"/>
              </a:rPr>
              <a:t>QRIS Improvement Grant Participation by Level </a:t>
            </a:r>
            <a:endParaRPr kumimoji="0" lang="en-US" sz="220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pic>
        <p:nvPicPr>
          <p:cNvPr id="6" name="Picture 5" descr="Wellesley.jpg"/>
          <p:cNvPicPr>
            <a:picLocks noChangeAspect="1"/>
          </p:cNvPicPr>
          <p:nvPr/>
        </p:nvPicPr>
        <p:blipFill>
          <a:blip r:embed="rId4"/>
          <a:stretch>
            <a:fillRect/>
          </a:stretch>
        </p:blipFill>
        <p:spPr>
          <a:xfrm>
            <a:off x="7501666" y="192359"/>
            <a:ext cx="1549703" cy="686066"/>
          </a:xfrm>
          <a:prstGeom prst="rect">
            <a:avLst/>
          </a:prstGeom>
        </p:spPr>
      </p:pic>
      <p:sp>
        <p:nvSpPr>
          <p:cNvPr id="7"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33</a:t>
            </a:fld>
            <a:endParaRPr lang="en-US" sz="1000" dirty="0"/>
          </a:p>
        </p:txBody>
      </p:sp>
    </p:spTree>
    <p:extLst>
      <p:ext uri="{BB962C8B-B14F-4D97-AF65-F5344CB8AC3E}">
        <p14:creationId xmlns="" xmlns:p14="http://schemas.microsoft.com/office/powerpoint/2010/main" val="42568129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6177" y="1035424"/>
            <a:ext cx="8229600" cy="610814"/>
          </a:xfrm>
        </p:spPr>
        <p:txBody>
          <a:bodyPr>
            <a:noAutofit/>
          </a:bodyPr>
          <a:lstStyle/>
          <a:p>
            <a:r>
              <a:rPr lang="en-US" sz="1800" b="0" dirty="0" smtClean="0">
                <a:solidFill>
                  <a:schemeClr val="tx1"/>
                </a:solidFill>
                <a:latin typeface="Calibri" pitchFamily="34" charset="0"/>
              </a:rPr>
              <a:t>The QRIS Quality Improvement Grants have also been effective in reaching all types of providers and center-based programs: </a:t>
            </a:r>
            <a:endParaRPr lang="en-US" sz="1800" b="0" dirty="0">
              <a:solidFill>
                <a:schemeClr val="tx1"/>
              </a:solidFill>
              <a:latin typeface="Calibri" pitchFamily="34" charset="0"/>
            </a:endParaRPr>
          </a:p>
        </p:txBody>
      </p:sp>
      <p:sp>
        <p:nvSpPr>
          <p:cNvPr id="4" name="Text Placeholder 3"/>
          <p:cNvSpPr>
            <a:spLocks noGrp="1"/>
          </p:cNvSpPr>
          <p:nvPr>
            <p:ph type="body" idx="1"/>
          </p:nvPr>
        </p:nvSpPr>
        <p:spPr>
          <a:xfrm>
            <a:off x="793377" y="1844395"/>
            <a:ext cx="4040188" cy="639762"/>
          </a:xfrm>
        </p:spPr>
        <p:txBody>
          <a:bodyPr/>
          <a:lstStyle/>
          <a:p>
            <a:r>
              <a:rPr lang="en-US" sz="1600" dirty="0" smtClean="0"/>
              <a:t>Types of Programs Funded</a:t>
            </a:r>
            <a:endParaRPr lang="en-US" sz="1600" dirty="0"/>
          </a:p>
        </p:txBody>
      </p:sp>
      <p:graphicFrame>
        <p:nvGraphicFramePr>
          <p:cNvPr id="8" name="Content Placeholder 7"/>
          <p:cNvGraphicFramePr>
            <a:graphicFrameLocks noGrp="1"/>
          </p:cNvGraphicFramePr>
          <p:nvPr>
            <p:ph sz="half" idx="2"/>
            <p:extLst>
              <p:ext uri="{D42A27DB-BD31-4B8C-83A1-F6EECF244321}">
                <p14:modId xmlns="" xmlns:p14="http://schemas.microsoft.com/office/powerpoint/2010/main" val="4153615855"/>
              </p:ext>
            </p:extLst>
          </p:nvPr>
        </p:nvGraphicFramePr>
        <p:xfrm>
          <a:off x="430306" y="2699311"/>
          <a:ext cx="4040188" cy="395128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p:cNvSpPr>
            <a:spLocks noGrp="1"/>
          </p:cNvSpPr>
          <p:nvPr>
            <p:ph type="body" sz="quarter" idx="3"/>
          </p:nvPr>
        </p:nvSpPr>
        <p:spPr>
          <a:xfrm>
            <a:off x="4913967" y="1844395"/>
            <a:ext cx="4041775" cy="639762"/>
          </a:xfrm>
        </p:spPr>
        <p:txBody>
          <a:bodyPr>
            <a:noAutofit/>
          </a:bodyPr>
          <a:lstStyle/>
          <a:p>
            <a:r>
              <a:rPr lang="en-US" sz="1600" dirty="0" smtClean="0"/>
              <a:t>Center-based programs funded</a:t>
            </a:r>
            <a:endParaRPr lang="en-US" sz="1600" dirty="0"/>
          </a:p>
        </p:txBody>
      </p:sp>
      <p:graphicFrame>
        <p:nvGraphicFramePr>
          <p:cNvPr id="9" name="Content Placeholder 8"/>
          <p:cNvGraphicFramePr>
            <a:graphicFrameLocks noGrp="1"/>
          </p:cNvGraphicFramePr>
          <p:nvPr>
            <p:ph sz="quarter" idx="4"/>
            <p:extLst>
              <p:ext uri="{D42A27DB-BD31-4B8C-83A1-F6EECF244321}">
                <p14:modId xmlns="" xmlns:p14="http://schemas.microsoft.com/office/powerpoint/2010/main" val="3967876387"/>
              </p:ext>
            </p:extLst>
          </p:nvPr>
        </p:nvGraphicFramePr>
        <p:xfrm>
          <a:off x="4698813" y="2591734"/>
          <a:ext cx="4041775" cy="3951288"/>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3"/>
          <p:cNvSpPr txBox="1">
            <a:spLocks/>
          </p:cNvSpPr>
          <p:nvPr/>
        </p:nvSpPr>
        <p:spPr bwMode="auto">
          <a:xfrm>
            <a:off x="351808" y="329520"/>
            <a:ext cx="7470775" cy="779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200" i="0" u="none" strike="noStrike" kern="1200" cap="none" spc="0" normalizeH="0" baseline="0" noProof="0" dirty="0" smtClean="0">
                <a:ln>
                  <a:noFill/>
                </a:ln>
                <a:solidFill>
                  <a:schemeClr val="tx1"/>
                </a:solidFill>
                <a:effectLst/>
                <a:uLnTx/>
                <a:uFillTx/>
                <a:latin typeface="Calibri" panose="020F0502020204030204" pitchFamily="34" charset="0"/>
                <a:ea typeface="+mn-ea"/>
                <a:cs typeface="+mn-cs"/>
              </a:rPr>
              <a:t>QRIS Improvement Grant Participation by Program Type </a:t>
            </a:r>
            <a:endParaRPr kumimoji="0" lang="en-US" sz="220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pic>
        <p:nvPicPr>
          <p:cNvPr id="10" name="Picture 9" descr="Wellesley.jpg"/>
          <p:cNvPicPr>
            <a:picLocks noChangeAspect="1"/>
          </p:cNvPicPr>
          <p:nvPr/>
        </p:nvPicPr>
        <p:blipFill>
          <a:blip r:embed="rId5"/>
          <a:stretch>
            <a:fillRect/>
          </a:stretch>
        </p:blipFill>
        <p:spPr>
          <a:xfrm>
            <a:off x="7501666" y="192359"/>
            <a:ext cx="1549703" cy="686066"/>
          </a:xfrm>
          <a:prstGeom prst="rect">
            <a:avLst/>
          </a:prstGeom>
        </p:spPr>
      </p:pic>
      <p:sp>
        <p:nvSpPr>
          <p:cNvPr id="11" name="Slide Number Placeholder 2"/>
          <p:cNvSpPr>
            <a:spLocks noGrp="1"/>
          </p:cNvSpPr>
          <p:nvPr>
            <p:ph type="sldNum" sz="quarter" idx="11"/>
          </p:nvPr>
        </p:nvSpPr>
        <p:spPr>
          <a:xfrm>
            <a:off x="7210425" y="6594475"/>
            <a:ext cx="1933575" cy="263525"/>
          </a:xfrm>
        </p:spPr>
        <p:txBody>
          <a:bodyPr/>
          <a:lstStyle/>
          <a:p>
            <a:pPr>
              <a:defRPr/>
            </a:pPr>
            <a:fld id="{3EC657DF-FE95-454F-AB66-42CBA9BDA6D9}" type="slidenum">
              <a:rPr lang="en-US" smtClean="0"/>
              <a:pPr>
                <a:defRPr/>
              </a:pPr>
              <a:t>34</a:t>
            </a:fld>
            <a:endParaRPr lang="en-US" dirty="0"/>
          </a:p>
        </p:txBody>
      </p:sp>
    </p:spTree>
    <p:extLst>
      <p:ext uri="{BB962C8B-B14F-4D97-AF65-F5344CB8AC3E}">
        <p14:creationId xmlns="" xmlns:p14="http://schemas.microsoft.com/office/powerpoint/2010/main" val="1890909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161" y="1116105"/>
            <a:ext cx="6185647" cy="506505"/>
          </a:xfrm>
        </p:spPr>
        <p:txBody>
          <a:bodyPr>
            <a:noAutofit/>
          </a:bodyPr>
          <a:lstStyle/>
          <a:p>
            <a:r>
              <a:rPr lang="en-US" sz="1800" b="0" dirty="0" smtClean="0">
                <a:solidFill>
                  <a:schemeClr val="tx1"/>
                </a:solidFill>
                <a:latin typeface="Calibri" pitchFamily="34" charset="0"/>
              </a:rPr>
              <a:t>Programs largely purchased durable goods they needed, </a:t>
            </a:r>
            <a:br>
              <a:rPr lang="en-US" sz="1800" b="0" dirty="0" smtClean="0">
                <a:solidFill>
                  <a:schemeClr val="tx1"/>
                </a:solidFill>
                <a:latin typeface="Calibri" pitchFamily="34" charset="0"/>
              </a:rPr>
            </a:br>
            <a:r>
              <a:rPr lang="en-US" sz="1800" b="0" dirty="0" smtClean="0">
                <a:solidFill>
                  <a:schemeClr val="tx1"/>
                </a:solidFill>
                <a:latin typeface="Calibri" pitchFamily="34" charset="0"/>
              </a:rPr>
              <a:t>which is consistent with data on program improvement needs.</a:t>
            </a:r>
            <a:endParaRPr lang="en-US" sz="1800" b="0" dirty="0">
              <a:solidFill>
                <a:schemeClr val="tx1"/>
              </a:solidFill>
              <a:latin typeface="Calibri" pitchFamily="34" charset="0"/>
            </a:endParaRPr>
          </a:p>
        </p:txBody>
      </p:sp>
      <p:sp>
        <p:nvSpPr>
          <p:cNvPr id="5" name="Title 1"/>
          <p:cNvSpPr txBox="1">
            <a:spLocks/>
          </p:cNvSpPr>
          <p:nvPr/>
        </p:nvSpPr>
        <p:spPr bwMode="auto">
          <a:xfrm>
            <a:off x="421342" y="242047"/>
            <a:ext cx="8229600" cy="533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2200" kern="0" dirty="0" smtClean="0">
                <a:latin typeface="Calibri" pitchFamily="34" charset="0"/>
                <a:ea typeface="+mj-ea"/>
                <a:cs typeface="+mj-cs"/>
              </a:rPr>
              <a:t>Grantee Durable Goods Purchases</a:t>
            </a:r>
            <a:endParaRPr kumimoji="0" lang="en-US" sz="2200" i="0" u="none" strike="noStrike" kern="0" cap="none" spc="0" normalizeH="0" baseline="0" noProof="0" dirty="0">
              <a:ln>
                <a:noFill/>
              </a:ln>
              <a:solidFill>
                <a:schemeClr val="tx1"/>
              </a:solidFill>
              <a:effectLst/>
              <a:uLnTx/>
              <a:uFillTx/>
              <a:latin typeface="Calibri" pitchFamily="34" charset="0"/>
              <a:ea typeface="+mj-ea"/>
              <a:cs typeface="+mj-cs"/>
            </a:endParaRPr>
          </a:p>
        </p:txBody>
      </p:sp>
      <p:graphicFrame>
        <p:nvGraphicFramePr>
          <p:cNvPr id="8" name="Content Placeholder 3"/>
          <p:cNvGraphicFramePr>
            <a:graphicFrameLocks noGrp="1"/>
          </p:cNvGraphicFramePr>
          <p:nvPr>
            <p:ph idx="1"/>
            <p:extLst>
              <p:ext uri="{D42A27DB-BD31-4B8C-83A1-F6EECF244321}">
                <p14:modId xmlns="" xmlns:p14="http://schemas.microsoft.com/office/powerpoint/2010/main" val="3818276905"/>
              </p:ext>
            </p:extLst>
          </p:nvPr>
        </p:nvGraphicFramePr>
        <p:xfrm>
          <a:off x="457200" y="2030506"/>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35</a:t>
            </a:fld>
            <a:endParaRPr lang="en-US" sz="1000" dirty="0"/>
          </a:p>
        </p:txBody>
      </p:sp>
    </p:spTree>
    <p:extLst>
      <p:ext uri="{BB962C8B-B14F-4D97-AF65-F5344CB8AC3E}">
        <p14:creationId xmlns="" xmlns:p14="http://schemas.microsoft.com/office/powerpoint/2010/main" val="31640549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42" y="349623"/>
            <a:ext cx="7734300" cy="456547"/>
          </a:xfrm>
        </p:spPr>
        <p:txBody>
          <a:bodyPr/>
          <a:lstStyle/>
          <a:p>
            <a:pPr algn="ctr"/>
            <a:r>
              <a:rPr lang="en-US" sz="2200" dirty="0" smtClean="0">
                <a:solidFill>
                  <a:schemeClr val="tx1"/>
                </a:solidFill>
                <a:latin typeface="Calibri" pitchFamily="34" charset="0"/>
              </a:rPr>
              <a:t>QRIS Improvement Grantees and Upward Movement in QRIS</a:t>
            </a:r>
            <a:endParaRPr lang="en-US" sz="2200" dirty="0">
              <a:solidFill>
                <a:schemeClr val="tx1"/>
              </a:solidFill>
              <a:latin typeface="Calibri" pitchFamily="34" charset="0"/>
            </a:endParaRPr>
          </a:p>
        </p:txBody>
      </p:sp>
      <p:pic>
        <p:nvPicPr>
          <p:cNvPr id="4" name="Picture 3" descr="Wellesley.jpg"/>
          <p:cNvPicPr>
            <a:picLocks noChangeAspect="1"/>
          </p:cNvPicPr>
          <p:nvPr/>
        </p:nvPicPr>
        <p:blipFill>
          <a:blip r:embed="rId2" cstate="print"/>
          <a:stretch>
            <a:fillRect/>
          </a:stretch>
        </p:blipFill>
        <p:spPr>
          <a:xfrm>
            <a:off x="7501666" y="192359"/>
            <a:ext cx="1549703" cy="686066"/>
          </a:xfrm>
          <a:prstGeom prst="rect">
            <a:avLst/>
          </a:prstGeom>
        </p:spPr>
      </p:pic>
      <p:graphicFrame>
        <p:nvGraphicFramePr>
          <p:cNvPr id="5" name="Chart 4"/>
          <p:cNvGraphicFramePr/>
          <p:nvPr/>
        </p:nvGraphicFramePr>
        <p:xfrm>
          <a:off x="824753" y="1425388"/>
          <a:ext cx="57912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6414246" y="2173942"/>
            <a:ext cx="2245659" cy="1969770"/>
          </a:xfrm>
          <a:prstGeom prst="rect">
            <a:avLst/>
          </a:prstGeom>
          <a:noFill/>
        </p:spPr>
        <p:txBody>
          <a:bodyPr wrap="square" rtlCol="0">
            <a:spAutoFit/>
          </a:bodyPr>
          <a:lstStyle/>
          <a:p>
            <a:pPr algn="ctr">
              <a:spcAft>
                <a:spcPts val="1200"/>
              </a:spcAft>
            </a:pPr>
            <a:r>
              <a:rPr lang="en-US" sz="1400" b="0" i="1" dirty="0" smtClean="0"/>
              <a:t>18 programs moved from Level 2 to Level 3, and one program moved from Level 3 to Level 4</a:t>
            </a:r>
          </a:p>
          <a:p>
            <a:pPr algn="ctr"/>
            <a:r>
              <a:rPr lang="en-US" sz="1400" b="0" i="1" dirty="0" smtClean="0"/>
              <a:t>62 programs started a QRIS application for the next level, during the grant period</a:t>
            </a:r>
            <a:endParaRPr lang="en-US" sz="1400" b="0" i="1" dirty="0"/>
          </a:p>
        </p:txBody>
      </p:sp>
      <p:sp>
        <p:nvSpPr>
          <p:cNvPr id="7"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36</a:t>
            </a:fld>
            <a:endParaRPr lang="en-US" sz="1000" dirty="0"/>
          </a:p>
        </p:txBody>
      </p:sp>
    </p:spTree>
    <p:extLst>
      <p:ext uri="{BB962C8B-B14F-4D97-AF65-F5344CB8AC3E}">
        <p14:creationId xmlns:p14="http://schemas.microsoft.com/office/powerpoint/2010/main" xmlns="" val="11056817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37</a:t>
            </a:fld>
            <a:endParaRPr lang="en-US" dirty="0"/>
          </a:p>
        </p:txBody>
      </p:sp>
      <p:sp>
        <p:nvSpPr>
          <p:cNvPr id="4" name="Text Placeholder 3"/>
          <p:cNvSpPr>
            <a:spLocks noGrp="1"/>
          </p:cNvSpPr>
          <p:nvPr>
            <p:ph type="body" sz="quarter" idx="12"/>
          </p:nvPr>
        </p:nvSpPr>
        <p:spPr>
          <a:xfrm>
            <a:off x="642284" y="302626"/>
            <a:ext cx="7470775" cy="779462"/>
          </a:xfrm>
        </p:spPr>
        <p:txBody>
          <a:bodyPr/>
          <a:lstStyle/>
          <a:p>
            <a:pPr indent="0" algn="ctr">
              <a:spcBef>
                <a:spcPts val="0"/>
              </a:spcBef>
            </a:pPr>
            <a:r>
              <a:rPr lang="en-US" sz="2200" dirty="0" smtClean="0">
                <a:latin typeface="Calibri" panose="020F0502020204030204" pitchFamily="34" charset="0"/>
              </a:rPr>
              <a:t>Next Steps: QRIS Revisions</a:t>
            </a:r>
            <a:endParaRPr lang="en-US" sz="2200" dirty="0">
              <a:latin typeface="Calibri" panose="020F0502020204030204" pitchFamily="34" charset="0"/>
            </a:endParaRPr>
          </a:p>
        </p:txBody>
      </p:sp>
      <p:sp>
        <p:nvSpPr>
          <p:cNvPr id="5" name="TextBox 4"/>
          <p:cNvSpPr txBox="1"/>
          <p:nvPr/>
        </p:nvSpPr>
        <p:spPr>
          <a:xfrm>
            <a:off x="685801" y="1358153"/>
            <a:ext cx="7906870" cy="2554545"/>
          </a:xfrm>
          <a:prstGeom prst="rect">
            <a:avLst/>
          </a:prstGeom>
          <a:noFill/>
        </p:spPr>
        <p:txBody>
          <a:bodyPr wrap="square" rtlCol="0">
            <a:spAutoFit/>
          </a:bodyPr>
          <a:lstStyle/>
          <a:p>
            <a:pPr>
              <a:buFont typeface="Arial" pitchFamily="34" charset="0"/>
              <a:buChar char="•"/>
            </a:pPr>
            <a:r>
              <a:rPr lang="en-US" sz="2000" b="0" dirty="0" smtClean="0">
                <a:latin typeface="Calibri" pitchFamily="34" charset="0"/>
              </a:rPr>
              <a:t> </a:t>
            </a:r>
            <a:r>
              <a:rPr lang="en-US" sz="2000" dirty="0" smtClean="0">
                <a:solidFill>
                  <a:srgbClr val="A50021"/>
                </a:solidFill>
                <a:latin typeface="Calibri" pitchFamily="34" charset="0"/>
              </a:rPr>
              <a:t>Disseminate </a:t>
            </a:r>
            <a:r>
              <a:rPr lang="en-US" sz="2000" b="0" dirty="0" smtClean="0">
                <a:latin typeface="Calibri" pitchFamily="34" charset="0"/>
              </a:rPr>
              <a:t>validation study </a:t>
            </a:r>
            <a:r>
              <a:rPr lang="en-US" sz="2000" dirty="0" smtClean="0">
                <a:solidFill>
                  <a:srgbClr val="A50021"/>
                </a:solidFill>
                <a:latin typeface="Calibri" pitchFamily="34" charset="0"/>
              </a:rPr>
              <a:t>findings </a:t>
            </a:r>
            <a:r>
              <a:rPr lang="en-US" sz="2000" b="0" dirty="0" smtClean="0">
                <a:latin typeface="Calibri" pitchFamily="34" charset="0"/>
              </a:rPr>
              <a:t>with stakeholders</a:t>
            </a:r>
          </a:p>
          <a:p>
            <a:pPr>
              <a:buFont typeface="Arial" pitchFamily="34" charset="0"/>
              <a:buChar char="•"/>
            </a:pPr>
            <a:endParaRPr lang="en-US" sz="2000" b="0" dirty="0" smtClean="0">
              <a:latin typeface="Calibri" pitchFamily="34" charset="0"/>
            </a:endParaRPr>
          </a:p>
          <a:p>
            <a:pPr lvl="0">
              <a:buFont typeface="Arial" pitchFamily="34" charset="0"/>
              <a:buChar char="•"/>
            </a:pPr>
            <a:r>
              <a:rPr lang="en-US" sz="2000" b="0" dirty="0" smtClean="0">
                <a:latin typeface="Calibri" pitchFamily="34" charset="0"/>
              </a:rPr>
              <a:t> Create draft of </a:t>
            </a:r>
            <a:r>
              <a:rPr lang="en-US" dirty="0" smtClean="0">
                <a:solidFill>
                  <a:srgbClr val="A50021"/>
                </a:solidFill>
                <a:latin typeface="Calibri" pitchFamily="34" charset="0"/>
              </a:rPr>
              <a:t>revised</a:t>
            </a:r>
            <a:r>
              <a:rPr lang="en-US" sz="2000" dirty="0" smtClean="0">
                <a:solidFill>
                  <a:srgbClr val="A50021"/>
                </a:solidFill>
                <a:latin typeface="Calibri" pitchFamily="34" charset="0"/>
              </a:rPr>
              <a:t> QRIS model, </a:t>
            </a:r>
            <a:r>
              <a:rPr lang="en-US" sz="2000" b="0" dirty="0" smtClean="0">
                <a:latin typeface="Calibri" pitchFamily="34" charset="0"/>
              </a:rPr>
              <a:t>which will be informed by national research, the MA QRIS Validation Study results, feedback from QRIS Working Groups, and other relevant information </a:t>
            </a:r>
          </a:p>
          <a:p>
            <a:pPr lvl="0"/>
            <a:endParaRPr lang="en-US" sz="2000" b="0" dirty="0" smtClean="0">
              <a:latin typeface="Calibri" pitchFamily="34" charset="0"/>
            </a:endParaRPr>
          </a:p>
          <a:p>
            <a:pPr lvl="0">
              <a:buFont typeface="Arial" pitchFamily="34" charset="0"/>
              <a:buChar char="•"/>
            </a:pPr>
            <a:r>
              <a:rPr lang="en-US" sz="2000" b="0" dirty="0" smtClean="0">
                <a:latin typeface="Calibri" pitchFamily="34" charset="0"/>
              </a:rPr>
              <a:t> Convene a </a:t>
            </a:r>
            <a:r>
              <a:rPr lang="en-US" sz="2000" dirty="0" smtClean="0">
                <a:solidFill>
                  <a:srgbClr val="A50021"/>
                </a:solidFill>
                <a:latin typeface="Calibri" pitchFamily="34" charset="0"/>
              </a:rPr>
              <a:t>QRIS Advisory Committee </a:t>
            </a:r>
            <a:r>
              <a:rPr lang="en-US" sz="2000" b="0" dirty="0" smtClean="0">
                <a:latin typeface="Calibri" pitchFamily="34" charset="0"/>
              </a:rPr>
              <a:t>to provide feedback on recommended QRIS revisions</a:t>
            </a:r>
            <a:endParaRPr lang="en-US" sz="2000" b="0" dirty="0">
              <a:latin typeface="Calibri" pitchFamily="34" charset="0"/>
            </a:endParaRPr>
          </a:p>
        </p:txBody>
      </p:sp>
    </p:spTree>
    <p:extLst>
      <p:ext uri="{BB962C8B-B14F-4D97-AF65-F5344CB8AC3E}">
        <p14:creationId xmlns="" xmlns:p14="http://schemas.microsoft.com/office/powerpoint/2010/main" val="204660303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38</a:t>
            </a:fld>
            <a:endParaRPr lang="en-US" dirty="0"/>
          </a:p>
        </p:txBody>
      </p:sp>
      <p:sp>
        <p:nvSpPr>
          <p:cNvPr id="4" name="Text Placeholder 3"/>
          <p:cNvSpPr>
            <a:spLocks noGrp="1"/>
          </p:cNvSpPr>
          <p:nvPr>
            <p:ph type="body" sz="quarter" idx="12"/>
          </p:nvPr>
        </p:nvSpPr>
        <p:spPr>
          <a:xfrm>
            <a:off x="776754" y="154709"/>
            <a:ext cx="7470775" cy="779462"/>
          </a:xfrm>
        </p:spPr>
        <p:txBody>
          <a:bodyPr/>
          <a:lstStyle/>
          <a:p>
            <a:pPr indent="0" algn="ctr">
              <a:spcBef>
                <a:spcPts val="0"/>
              </a:spcBef>
            </a:pPr>
            <a:r>
              <a:rPr lang="en-US" sz="2200" dirty="0" smtClean="0">
                <a:latin typeface="Calibri" panose="020F0502020204030204" pitchFamily="34" charset="0"/>
              </a:rPr>
              <a:t>Next Steps: Workforce Qualifications </a:t>
            </a:r>
          </a:p>
          <a:p>
            <a:pPr indent="0" algn="ctr">
              <a:spcBef>
                <a:spcPts val="0"/>
              </a:spcBef>
            </a:pPr>
            <a:r>
              <a:rPr lang="en-US" sz="2200" dirty="0" smtClean="0">
                <a:latin typeface="Calibri" panose="020F0502020204030204" pitchFamily="34" charset="0"/>
              </a:rPr>
              <a:t>and Professional Development Analysis</a:t>
            </a:r>
            <a:endParaRPr lang="en-US" sz="2200" dirty="0">
              <a:latin typeface="Calibri" panose="020F0502020204030204" pitchFamily="34" charset="0"/>
            </a:endParaRPr>
          </a:p>
        </p:txBody>
      </p:sp>
      <p:sp>
        <p:nvSpPr>
          <p:cNvPr id="5" name="TextBox 4"/>
          <p:cNvSpPr txBox="1"/>
          <p:nvPr/>
        </p:nvSpPr>
        <p:spPr>
          <a:xfrm>
            <a:off x="121024" y="1250578"/>
            <a:ext cx="8969188" cy="3139321"/>
          </a:xfrm>
          <a:prstGeom prst="rect">
            <a:avLst/>
          </a:prstGeom>
          <a:noFill/>
        </p:spPr>
        <p:txBody>
          <a:bodyPr wrap="square" rtlCol="0">
            <a:spAutoFit/>
          </a:bodyPr>
          <a:lstStyle/>
          <a:p>
            <a:pPr algn="ctr"/>
            <a:endParaRPr lang="en-US" i="1" dirty="0" smtClean="0">
              <a:solidFill>
                <a:srgbClr val="A50021"/>
              </a:solidFill>
              <a:latin typeface="Calibri" pitchFamily="34" charset="0"/>
            </a:endParaRPr>
          </a:p>
          <a:p>
            <a:r>
              <a:rPr lang="en-US" b="0" dirty="0" smtClean="0">
                <a:latin typeface="Calibri" pitchFamily="34" charset="0"/>
              </a:rPr>
              <a:t>UMDI will analyze Validation Study data to explore the </a:t>
            </a:r>
            <a:r>
              <a:rPr lang="en-US" dirty="0" smtClean="0">
                <a:solidFill>
                  <a:srgbClr val="A50021"/>
                </a:solidFill>
                <a:latin typeface="Calibri" pitchFamily="34" charset="0"/>
              </a:rPr>
              <a:t>relationship</a:t>
            </a:r>
            <a:r>
              <a:rPr lang="en-US" b="0" dirty="0" smtClean="0">
                <a:latin typeface="Calibri" pitchFamily="34" charset="0"/>
              </a:rPr>
              <a:t> between early education teachers’ participation in (a) </a:t>
            </a:r>
            <a:r>
              <a:rPr lang="en-US" dirty="0" smtClean="0">
                <a:solidFill>
                  <a:srgbClr val="A50021"/>
                </a:solidFill>
                <a:latin typeface="Calibri" pitchFamily="34" charset="0"/>
              </a:rPr>
              <a:t>formal education</a:t>
            </a:r>
            <a:r>
              <a:rPr lang="en-US" b="0" dirty="0" smtClean="0">
                <a:latin typeface="Calibri" pitchFamily="34" charset="0"/>
              </a:rPr>
              <a:t>, (b) </a:t>
            </a:r>
            <a:r>
              <a:rPr lang="en-US" dirty="0" smtClean="0">
                <a:solidFill>
                  <a:srgbClr val="A50021"/>
                </a:solidFill>
                <a:latin typeface="Calibri" pitchFamily="34" charset="0"/>
              </a:rPr>
              <a:t>professional development/training</a:t>
            </a:r>
            <a:r>
              <a:rPr lang="en-US" b="0" dirty="0" smtClean="0">
                <a:latin typeface="Calibri" pitchFamily="34" charset="0"/>
              </a:rPr>
              <a:t>, and  (c) their early education work </a:t>
            </a:r>
            <a:r>
              <a:rPr lang="en-US" dirty="0" smtClean="0">
                <a:solidFill>
                  <a:srgbClr val="A50021"/>
                </a:solidFill>
                <a:latin typeface="Calibri" pitchFamily="34" charset="0"/>
              </a:rPr>
              <a:t>experience</a:t>
            </a:r>
            <a:r>
              <a:rPr lang="en-US" b="0" dirty="0" smtClean="0">
                <a:latin typeface="Calibri" pitchFamily="34" charset="0"/>
              </a:rPr>
              <a:t> with:</a:t>
            </a:r>
          </a:p>
          <a:p>
            <a:endParaRPr lang="en-US" b="0" dirty="0" smtClean="0">
              <a:latin typeface="Calibri" pitchFamily="34" charset="0"/>
            </a:endParaRPr>
          </a:p>
          <a:p>
            <a:pPr lvl="1">
              <a:buFont typeface="Arial" pitchFamily="34" charset="0"/>
              <a:buChar char="•"/>
            </a:pPr>
            <a:r>
              <a:rPr lang="en-US" dirty="0" smtClean="0">
                <a:latin typeface="Calibri" pitchFamily="34" charset="0"/>
              </a:rPr>
              <a:t> </a:t>
            </a:r>
            <a:r>
              <a:rPr lang="en-US" dirty="0" smtClean="0">
                <a:solidFill>
                  <a:srgbClr val="A50021"/>
                </a:solidFill>
                <a:latin typeface="Calibri" pitchFamily="34" charset="0"/>
              </a:rPr>
              <a:t>Observed classroom quality</a:t>
            </a:r>
            <a:endParaRPr lang="en-US" b="0" dirty="0" smtClean="0">
              <a:solidFill>
                <a:srgbClr val="A50021"/>
              </a:solidFill>
              <a:latin typeface="Calibri" pitchFamily="34" charset="0"/>
            </a:endParaRPr>
          </a:p>
          <a:p>
            <a:pPr lvl="1">
              <a:buFont typeface="Arial" pitchFamily="34" charset="0"/>
              <a:buChar char="•"/>
            </a:pPr>
            <a:r>
              <a:rPr lang="en-US" b="0" dirty="0" smtClean="0">
                <a:latin typeface="Calibri" pitchFamily="34" charset="0"/>
              </a:rPr>
              <a:t> </a:t>
            </a:r>
            <a:r>
              <a:rPr lang="en-US" dirty="0" smtClean="0">
                <a:solidFill>
                  <a:srgbClr val="A50021"/>
                </a:solidFill>
                <a:latin typeface="Calibri" pitchFamily="34" charset="0"/>
              </a:rPr>
              <a:t>Child outcomes </a:t>
            </a:r>
            <a:endParaRPr lang="en-US" b="0" dirty="0" smtClean="0">
              <a:latin typeface="Calibri" pitchFamily="34" charset="0"/>
            </a:endParaRPr>
          </a:p>
          <a:p>
            <a:r>
              <a:rPr lang="en-US" b="0" dirty="0" smtClean="0">
                <a:latin typeface="Calibri" pitchFamily="34" charset="0"/>
              </a:rPr>
              <a:t> </a:t>
            </a:r>
          </a:p>
          <a:p>
            <a:r>
              <a:rPr lang="en-US" b="0" dirty="0" smtClean="0">
                <a:latin typeface="Calibri" pitchFamily="34" charset="0"/>
              </a:rPr>
              <a:t>Examination of the relationship between </a:t>
            </a:r>
            <a:r>
              <a:rPr lang="en-US" dirty="0" smtClean="0">
                <a:solidFill>
                  <a:srgbClr val="A50021"/>
                </a:solidFill>
                <a:latin typeface="Calibri" pitchFamily="34" charset="0"/>
              </a:rPr>
              <a:t>teacher turnover </a:t>
            </a:r>
            <a:r>
              <a:rPr lang="en-US" b="0" dirty="0" smtClean="0">
                <a:latin typeface="Calibri" pitchFamily="34" charset="0"/>
              </a:rPr>
              <a:t>and observed classroom quality will also be included in the analysis. </a:t>
            </a:r>
          </a:p>
          <a:p>
            <a:endParaRPr lang="en-US" b="0" dirty="0" smtClean="0">
              <a:latin typeface="Calibri" pitchFamily="34" charset="0"/>
            </a:endParaRPr>
          </a:p>
        </p:txBody>
      </p:sp>
    </p:spTree>
    <p:extLst>
      <p:ext uri="{BB962C8B-B14F-4D97-AF65-F5344CB8AC3E}">
        <p14:creationId xmlns="" xmlns:p14="http://schemas.microsoft.com/office/powerpoint/2010/main" val="20466030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39</a:t>
            </a:fld>
            <a:endParaRPr lang="en-US" dirty="0"/>
          </a:p>
        </p:txBody>
      </p:sp>
      <p:sp>
        <p:nvSpPr>
          <p:cNvPr id="4" name="Text Placeholder 3"/>
          <p:cNvSpPr>
            <a:spLocks noGrp="1"/>
          </p:cNvSpPr>
          <p:nvPr>
            <p:ph type="body" sz="quarter" idx="12"/>
          </p:nvPr>
        </p:nvSpPr>
        <p:spPr>
          <a:xfrm>
            <a:off x="911224" y="235391"/>
            <a:ext cx="7470775" cy="779462"/>
          </a:xfrm>
        </p:spPr>
        <p:txBody>
          <a:bodyPr/>
          <a:lstStyle/>
          <a:p>
            <a:pPr indent="0" algn="ctr">
              <a:spcBef>
                <a:spcPts val="0"/>
              </a:spcBef>
            </a:pPr>
            <a:r>
              <a:rPr lang="en-US" sz="2200" dirty="0" smtClean="0">
                <a:latin typeface="Calibri" panose="020F0502020204030204" pitchFamily="34" charset="0"/>
              </a:rPr>
              <a:t>Next Steps: QRIS Field Survey</a:t>
            </a:r>
            <a:endParaRPr lang="en-US" sz="2200" dirty="0">
              <a:latin typeface="Calibri" panose="020F0502020204030204" pitchFamily="34" charset="0"/>
            </a:endParaRPr>
          </a:p>
        </p:txBody>
      </p:sp>
      <p:sp>
        <p:nvSpPr>
          <p:cNvPr id="5" name="TextBox 4"/>
          <p:cNvSpPr txBox="1"/>
          <p:nvPr/>
        </p:nvSpPr>
        <p:spPr>
          <a:xfrm>
            <a:off x="255494" y="1425388"/>
            <a:ext cx="8888506" cy="2031325"/>
          </a:xfrm>
          <a:prstGeom prst="rect">
            <a:avLst/>
          </a:prstGeom>
          <a:noFill/>
        </p:spPr>
        <p:txBody>
          <a:bodyPr wrap="square" rtlCol="0">
            <a:spAutoFit/>
          </a:bodyPr>
          <a:lstStyle/>
          <a:p>
            <a:pPr lvl="0">
              <a:lnSpc>
                <a:spcPct val="150000"/>
              </a:lnSpc>
            </a:pPr>
            <a:r>
              <a:rPr lang="en-US" b="0" dirty="0" smtClean="0">
                <a:latin typeface="Calibri" pitchFamily="34" charset="0"/>
              </a:rPr>
              <a:t>Repeat </a:t>
            </a:r>
            <a:r>
              <a:rPr lang="en-US" dirty="0" smtClean="0">
                <a:solidFill>
                  <a:srgbClr val="A50021"/>
                </a:solidFill>
                <a:latin typeface="Calibri" pitchFamily="34" charset="0"/>
              </a:rPr>
              <a:t>field survey </a:t>
            </a:r>
            <a:r>
              <a:rPr lang="en-US" b="0" dirty="0" smtClean="0">
                <a:latin typeface="Calibri" pitchFamily="34" charset="0"/>
              </a:rPr>
              <a:t>of early education and care providers:</a:t>
            </a:r>
          </a:p>
          <a:p>
            <a:pPr lvl="1">
              <a:lnSpc>
                <a:spcPct val="150000"/>
              </a:lnSpc>
              <a:buFont typeface="Arial" pitchFamily="34" charset="0"/>
              <a:buChar char="•"/>
            </a:pPr>
            <a:r>
              <a:rPr lang="en-US" b="0" dirty="0" smtClean="0">
                <a:latin typeface="Calibri" pitchFamily="34" charset="0"/>
              </a:rPr>
              <a:t> Target participation of </a:t>
            </a:r>
            <a:r>
              <a:rPr lang="en-US" dirty="0" smtClean="0">
                <a:solidFill>
                  <a:srgbClr val="A50021"/>
                </a:solidFill>
                <a:latin typeface="Calibri" pitchFamily="34" charset="0"/>
              </a:rPr>
              <a:t>400-600 providers</a:t>
            </a:r>
          </a:p>
          <a:p>
            <a:pPr lvl="1">
              <a:lnSpc>
                <a:spcPct val="150000"/>
              </a:lnSpc>
              <a:buFont typeface="Arial" pitchFamily="34" charset="0"/>
              <a:buChar char="•"/>
            </a:pPr>
            <a:r>
              <a:rPr lang="en-US" b="0" dirty="0" smtClean="0">
                <a:solidFill>
                  <a:srgbClr val="A50021"/>
                </a:solidFill>
                <a:latin typeface="Calibri" pitchFamily="34" charset="0"/>
              </a:rPr>
              <a:t> </a:t>
            </a:r>
            <a:r>
              <a:rPr lang="en-US" dirty="0" smtClean="0">
                <a:solidFill>
                  <a:srgbClr val="A50021"/>
                </a:solidFill>
                <a:latin typeface="Calibri" pitchFamily="34" charset="0"/>
              </a:rPr>
              <a:t>Mixed method </a:t>
            </a:r>
            <a:r>
              <a:rPr lang="en-US" b="0" dirty="0" smtClean="0">
                <a:latin typeface="Calibri" pitchFamily="34" charset="0"/>
              </a:rPr>
              <a:t>survey administration</a:t>
            </a:r>
          </a:p>
          <a:p>
            <a:pPr lvl="1">
              <a:lnSpc>
                <a:spcPct val="150000"/>
              </a:lnSpc>
              <a:buFont typeface="Arial" pitchFamily="34" charset="0"/>
              <a:buChar char="•"/>
            </a:pPr>
            <a:r>
              <a:rPr lang="en-US" b="0" dirty="0" smtClean="0">
                <a:latin typeface="Calibri" pitchFamily="34" charset="0"/>
              </a:rPr>
              <a:t> Survey will </a:t>
            </a:r>
            <a:r>
              <a:rPr lang="en-US" dirty="0" smtClean="0">
                <a:solidFill>
                  <a:srgbClr val="A50021"/>
                </a:solidFill>
                <a:latin typeface="Calibri" pitchFamily="34" charset="0"/>
              </a:rPr>
              <a:t>measure changes </a:t>
            </a:r>
            <a:r>
              <a:rPr lang="en-US" b="0" dirty="0" smtClean="0">
                <a:latin typeface="Calibri" pitchFamily="34" charset="0"/>
              </a:rPr>
              <a:t>from the QRIS Field Survey completed in 2013</a:t>
            </a:r>
          </a:p>
          <a:p>
            <a:endParaRPr lang="en-US" b="0" dirty="0">
              <a:latin typeface="Calibri" pitchFamily="34" charset="0"/>
            </a:endParaRPr>
          </a:p>
        </p:txBody>
      </p:sp>
    </p:spTree>
    <p:extLst>
      <p:ext uri="{BB962C8B-B14F-4D97-AF65-F5344CB8AC3E}">
        <p14:creationId xmlns="" xmlns:p14="http://schemas.microsoft.com/office/powerpoint/2010/main" val="2046603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a:t>
            </a:fld>
            <a:endParaRPr lang="en-US" dirty="0"/>
          </a:p>
        </p:txBody>
      </p:sp>
      <p:sp>
        <p:nvSpPr>
          <p:cNvPr id="4" name="Text Placeholder 3"/>
          <p:cNvSpPr>
            <a:spLocks noGrp="1"/>
          </p:cNvSpPr>
          <p:nvPr>
            <p:ph type="body" sz="quarter" idx="12"/>
          </p:nvPr>
        </p:nvSpPr>
        <p:spPr>
          <a:xfrm>
            <a:off x="1254125" y="344488"/>
            <a:ext cx="6461125" cy="484188"/>
          </a:xfrm>
        </p:spPr>
        <p:txBody>
          <a:bodyPr/>
          <a:lstStyle/>
          <a:p>
            <a:pPr marL="0" indent="0" algn="ctr">
              <a:spcBef>
                <a:spcPts val="0"/>
              </a:spcBef>
            </a:pPr>
            <a:r>
              <a:rPr lang="en-US" sz="2200" dirty="0" smtClean="0">
                <a:latin typeface="Calibri" panose="020F0502020204030204" pitchFamily="34" charset="0"/>
              </a:rPr>
              <a:t>Movement Toward Quality Child Care</a:t>
            </a:r>
            <a:endParaRPr lang="en-US" sz="2200" dirty="0"/>
          </a:p>
        </p:txBody>
      </p:sp>
      <p:sp>
        <p:nvSpPr>
          <p:cNvPr id="7" name="TextBox 6"/>
          <p:cNvSpPr txBox="1"/>
          <p:nvPr/>
        </p:nvSpPr>
        <p:spPr>
          <a:xfrm>
            <a:off x="403411" y="1062317"/>
            <a:ext cx="8095129" cy="646331"/>
          </a:xfrm>
          <a:prstGeom prst="rect">
            <a:avLst/>
          </a:prstGeom>
          <a:noFill/>
        </p:spPr>
        <p:txBody>
          <a:bodyPr wrap="square" rtlCol="0">
            <a:spAutoFit/>
          </a:bodyPr>
          <a:lstStyle/>
          <a:p>
            <a:r>
              <a:rPr lang="en-US" b="0" dirty="0" smtClean="0">
                <a:latin typeface="Calibri" pitchFamily="34" charset="0"/>
              </a:rPr>
              <a:t>Nationally, engagement in QRIS has steadily increased across the U.S. and territories since 1997</a:t>
            </a:r>
          </a:p>
        </p:txBody>
      </p:sp>
      <p:pic>
        <p:nvPicPr>
          <p:cNvPr id="5" name="Picture 4" descr="National Growth of QRIS.jpg"/>
          <p:cNvPicPr>
            <a:picLocks noChangeAspect="1"/>
          </p:cNvPicPr>
          <p:nvPr/>
        </p:nvPicPr>
        <p:blipFill>
          <a:blip r:embed="rId3"/>
          <a:srcRect t="1651" b="3571"/>
          <a:stretch>
            <a:fillRect/>
          </a:stretch>
        </p:blipFill>
        <p:spPr>
          <a:xfrm>
            <a:off x="1129553" y="1901520"/>
            <a:ext cx="6993310" cy="4378255"/>
          </a:xfrm>
          <a:prstGeom prst="rect">
            <a:avLst/>
          </a:prstGeom>
        </p:spPr>
      </p:pic>
      <p:sp>
        <p:nvSpPr>
          <p:cNvPr id="6" name="TextBox 5"/>
          <p:cNvSpPr txBox="1"/>
          <p:nvPr/>
        </p:nvSpPr>
        <p:spPr>
          <a:xfrm>
            <a:off x="363071" y="6360459"/>
            <a:ext cx="3227294" cy="307777"/>
          </a:xfrm>
          <a:prstGeom prst="rect">
            <a:avLst/>
          </a:prstGeom>
          <a:noFill/>
        </p:spPr>
        <p:txBody>
          <a:bodyPr wrap="square" rtlCol="0">
            <a:spAutoFit/>
          </a:bodyPr>
          <a:lstStyle/>
          <a:p>
            <a:r>
              <a:rPr lang="en-US" sz="1400" b="0" dirty="0" smtClean="0">
                <a:latin typeface="Calibri" pitchFamily="34" charset="0"/>
              </a:rPr>
              <a:t>(source: www.QRISCompendium.org)</a:t>
            </a:r>
            <a:endParaRPr lang="en-US" sz="1400" dirty="0"/>
          </a:p>
        </p:txBody>
      </p:sp>
    </p:spTree>
    <p:extLst>
      <p:ext uri="{BB962C8B-B14F-4D97-AF65-F5344CB8AC3E}">
        <p14:creationId xmlns="" xmlns:p14="http://schemas.microsoft.com/office/powerpoint/2010/main" val="10604576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40</a:t>
            </a:fld>
            <a:endParaRPr lang="en-US" dirty="0"/>
          </a:p>
        </p:txBody>
      </p:sp>
      <p:sp>
        <p:nvSpPr>
          <p:cNvPr id="4" name="Text Placeholder 3"/>
          <p:cNvSpPr>
            <a:spLocks noGrp="1"/>
          </p:cNvSpPr>
          <p:nvPr>
            <p:ph type="body" sz="quarter" idx="12"/>
          </p:nvPr>
        </p:nvSpPr>
        <p:spPr>
          <a:xfrm>
            <a:off x="444500" y="277813"/>
            <a:ext cx="8474032" cy="469900"/>
          </a:xfrm>
        </p:spPr>
        <p:txBody>
          <a:bodyPr/>
          <a:lstStyle/>
          <a:p>
            <a:pPr algn="ctr"/>
            <a:r>
              <a:rPr lang="en-US" sz="2200" dirty="0" smtClean="0">
                <a:latin typeface="Calibri" panose="020F0502020204030204" pitchFamily="34" charset="0"/>
              </a:rPr>
              <a:t>QRIS Strengths </a:t>
            </a:r>
            <a:endParaRPr lang="en-US" sz="2200" dirty="0">
              <a:latin typeface="Calibri" panose="020F0502020204030204" pitchFamily="34" charset="0"/>
            </a:endParaRPr>
          </a:p>
        </p:txBody>
      </p:sp>
      <p:graphicFrame>
        <p:nvGraphicFramePr>
          <p:cNvPr id="5" name="Table 4"/>
          <p:cNvGraphicFramePr>
            <a:graphicFrameLocks noGrp="1"/>
          </p:cNvGraphicFramePr>
          <p:nvPr/>
        </p:nvGraphicFramePr>
        <p:xfrm>
          <a:off x="324660" y="1224395"/>
          <a:ext cx="8450850" cy="4693920"/>
        </p:xfrm>
        <a:graphic>
          <a:graphicData uri="http://schemas.openxmlformats.org/drawingml/2006/table">
            <a:tbl>
              <a:tblPr firstRow="1" bandRow="1">
                <a:tableStyleId>{5C22544A-7EE6-4342-B048-85BDC9FD1C3A}</a:tableStyleId>
              </a:tblPr>
              <a:tblGrid>
                <a:gridCol w="8450850"/>
              </a:tblGrid>
              <a:tr h="370840">
                <a:tc>
                  <a:txBody>
                    <a:bodyPr/>
                    <a:lstStyle/>
                    <a:p>
                      <a:r>
                        <a:rPr lang="en-US" sz="1600" b="1" dirty="0" smtClean="0">
                          <a:solidFill>
                            <a:schemeClr val="tx1"/>
                          </a:solidFill>
                          <a:latin typeface="Calibri" pitchFamily="34" charset="0"/>
                        </a:rPr>
                        <a:t>QRIS tiers:</a:t>
                      </a:r>
                    </a:p>
                    <a:p>
                      <a:r>
                        <a:rPr lang="en-US" sz="1600" b="0" baseline="0" dirty="0" smtClean="0">
                          <a:solidFill>
                            <a:schemeClr val="tx1"/>
                          </a:solidFill>
                          <a:latin typeface="Calibri" pitchFamily="34" charset="0"/>
                        </a:rPr>
                        <a:t>Distinguishing quality levels and demonstrating positive child outcomes</a:t>
                      </a:r>
                      <a:endParaRPr lang="en-US" sz="1600" b="0" dirty="0">
                        <a:solidFill>
                          <a:schemeClr val="tx1"/>
                        </a:solidFill>
                        <a:latin typeface="Calibri"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rPr>
                        <a:t>QRIS applications: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itchFamily="34" charset="0"/>
                        </a:rPr>
                        <a:t>94.33% processed by PQS within 30 days</a:t>
                      </a:r>
                      <a:endParaRPr lang="en-US" sz="1600" dirty="0">
                        <a:latin typeface="Calibri" pitchFamily="34" charset="0"/>
                      </a:endParaRP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rPr>
                        <a:t>Accountability</a:t>
                      </a:r>
                      <a:r>
                        <a:rPr lang="en-US" sz="1600" b="1" baseline="0" dirty="0" smtClean="0">
                          <a:latin typeface="Calibri" pitchFamily="34" charset="0"/>
                        </a:rPr>
                        <a:t> and monitoring: </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Calibri" pitchFamily="34" charset="0"/>
                        </a:rPr>
                        <a:t>Strong verification/inter-rater reliability protocols</a:t>
                      </a:r>
                      <a:endParaRPr lang="en-US" sz="1600" dirty="0">
                        <a:latin typeface="Calibri" pitchFamily="34" charset="0"/>
                      </a:endParaRPr>
                    </a:p>
                  </a:txBody>
                  <a:tcPr/>
                </a:tc>
              </a:tr>
              <a:tr h="370840">
                <a:tc>
                  <a:txBody>
                    <a:bodyPr/>
                    <a:lstStyle/>
                    <a:p>
                      <a:r>
                        <a:rPr lang="en-US" sz="1600" b="1" smtClean="0">
                          <a:latin typeface="Calibri" pitchFamily="34" charset="0"/>
                        </a:rPr>
                        <a:t>Robust </a:t>
                      </a:r>
                      <a:r>
                        <a:rPr lang="en-US" sz="1600" b="1" dirty="0" smtClean="0">
                          <a:latin typeface="Calibri" pitchFamily="34" charset="0"/>
                        </a:rPr>
                        <a:t>and varied opportunities for </a:t>
                      </a:r>
                      <a:r>
                        <a:rPr lang="en-US" sz="1600" b="1" smtClean="0">
                          <a:latin typeface="Calibri" pitchFamily="34" charset="0"/>
                        </a:rPr>
                        <a:t>technical</a:t>
                      </a:r>
                      <a:r>
                        <a:rPr lang="en-US" sz="1600" b="1" baseline="0" smtClean="0">
                          <a:latin typeface="Calibri" pitchFamily="34" charset="0"/>
                        </a:rPr>
                        <a:t> assistance: </a:t>
                      </a:r>
                      <a:r>
                        <a:rPr lang="en-US" sz="1600" baseline="0" smtClean="0">
                          <a:latin typeface="Calibri" pitchFamily="34" charset="0"/>
                        </a:rPr>
                        <a:t>Orientations</a:t>
                      </a:r>
                      <a:r>
                        <a:rPr lang="en-US" sz="1600" baseline="0" dirty="0" smtClean="0">
                          <a:latin typeface="Calibri" pitchFamily="34" charset="0"/>
                        </a:rPr>
                        <a:t>, webinars, site visits, trainings, on-line </a:t>
                      </a:r>
                      <a:r>
                        <a:rPr lang="en-US" sz="1600" baseline="0" smtClean="0">
                          <a:latin typeface="Calibri" pitchFamily="34" charset="0"/>
                        </a:rPr>
                        <a:t>resources, Continous Quality Improvement Plan (CQIP)</a:t>
                      </a:r>
                      <a:endParaRPr lang="en-US" sz="1600" dirty="0">
                        <a:latin typeface="Calibri" pitchFamily="34" charset="0"/>
                      </a:endParaRPr>
                    </a:p>
                  </a:txBody>
                  <a:tcPr/>
                </a:tc>
              </a:tr>
              <a:tr h="370840">
                <a:tc>
                  <a:txBody>
                    <a:bodyPr/>
                    <a:lstStyle/>
                    <a:p>
                      <a:r>
                        <a:rPr lang="en-US" sz="1600" b="1" dirty="0" smtClean="0">
                          <a:latin typeface="Calibri" pitchFamily="34" charset="0"/>
                        </a:rPr>
                        <a:t>Integration within EEC</a:t>
                      </a:r>
                      <a:r>
                        <a:rPr lang="en-US" sz="1600" b="1" smtClean="0">
                          <a:latin typeface="Calibri" pitchFamily="34" charset="0"/>
                        </a:rPr>
                        <a:t>:</a:t>
                      </a:r>
                      <a:r>
                        <a:rPr lang="en-US" sz="1600" baseline="0" smtClean="0">
                          <a:latin typeface="Calibri" pitchFamily="34" charset="0"/>
                        </a:rPr>
                        <a:t> </a:t>
                      </a:r>
                    </a:p>
                    <a:p>
                      <a:r>
                        <a:rPr lang="en-US" sz="1600" smtClean="0">
                          <a:latin typeface="Calibri" pitchFamily="34" charset="0"/>
                        </a:rPr>
                        <a:t>Licensors</a:t>
                      </a:r>
                      <a:r>
                        <a:rPr lang="en-US" sz="1600" dirty="0" smtClean="0">
                          <a:latin typeface="Calibri" pitchFamily="34" charset="0"/>
                        </a:rPr>
                        <a:t>, CFCE, EPS, UPK, IPLE, PEG, Head Start, Teacher Qualifications</a:t>
                      </a:r>
                      <a:endParaRPr lang="en-US" sz="1600" dirty="0">
                        <a:latin typeface="Calibri" pitchFamily="34" charset="0"/>
                      </a:endParaRPr>
                    </a:p>
                  </a:txBody>
                  <a:tcPr/>
                </a:tc>
              </a:tr>
              <a:tr h="370840">
                <a:tc>
                  <a:txBody>
                    <a:bodyPr/>
                    <a:lstStyle/>
                    <a:p>
                      <a:pPr lvl="0" algn="l"/>
                      <a:r>
                        <a:rPr lang="en-US" sz="1600" b="1" dirty="0" smtClean="0">
                          <a:solidFill>
                            <a:schemeClr val="tx1"/>
                          </a:solidFill>
                          <a:latin typeface="Calibri" pitchFamily="34" charset="0"/>
                        </a:rPr>
                        <a:t>Collaboration with state-wide and national stakeholders</a:t>
                      </a:r>
                      <a:r>
                        <a:rPr lang="en-US" sz="1600" b="1" baseline="0" dirty="0" smtClean="0">
                          <a:solidFill>
                            <a:schemeClr val="tx1"/>
                          </a:solidFill>
                          <a:latin typeface="Calibri" pitchFamily="34" charset="0"/>
                        </a:rPr>
                        <a:t>:</a:t>
                      </a:r>
                      <a:r>
                        <a:rPr lang="en-US" sz="1600" baseline="0" dirty="0" smtClean="0">
                          <a:solidFill>
                            <a:schemeClr val="tx1"/>
                          </a:solidFill>
                          <a:latin typeface="Calibri" pitchFamily="34" charset="0"/>
                        </a:rPr>
                        <a:t> </a:t>
                      </a:r>
                    </a:p>
                    <a:p>
                      <a:pPr lvl="0" algn="l"/>
                      <a:r>
                        <a:rPr lang="en-US" sz="1600" baseline="0" dirty="0" smtClean="0">
                          <a:latin typeface="Calibri" pitchFamily="34" charset="0"/>
                        </a:rPr>
                        <a:t>QRIS Working Groups, CCDBG requirements, DPH Health Advisors, DESE, DHE, Family Child Care System support, </a:t>
                      </a:r>
                      <a:r>
                        <a:rPr lang="en-US" sz="1600" kern="1200" dirty="0" smtClean="0">
                          <a:solidFill>
                            <a:schemeClr val="dk1"/>
                          </a:solidFill>
                          <a:latin typeface="Calibri" pitchFamily="34" charset="0"/>
                          <a:ea typeface="+mn-ea"/>
                          <a:cs typeface="+mn-cs"/>
                        </a:rPr>
                        <a:t>Massachusetts Head Start State Collaboration Office (MAHSSCO), Child Care Resource and Referral Agencies (CCR&amp;Rs), University of Massachusetts Donahue Institute, Wellesley</a:t>
                      </a:r>
                      <a:r>
                        <a:rPr lang="en-US" sz="1600" kern="1200" baseline="0" dirty="0" smtClean="0">
                          <a:solidFill>
                            <a:schemeClr val="dk1"/>
                          </a:solidFill>
                          <a:latin typeface="Calibri" pitchFamily="34" charset="0"/>
                          <a:ea typeface="+mn-ea"/>
                          <a:cs typeface="+mn-cs"/>
                        </a:rPr>
                        <a:t> Centers for Women, NIOST, </a:t>
                      </a:r>
                      <a:r>
                        <a:rPr lang="en-US" sz="1600" kern="1200" dirty="0" smtClean="0">
                          <a:solidFill>
                            <a:schemeClr val="dk1"/>
                          </a:solidFill>
                          <a:latin typeface="Calibri" pitchFamily="34" charset="0"/>
                          <a:ea typeface="+mn-ea"/>
                          <a:cs typeface="+mn-cs"/>
                        </a:rPr>
                        <a:t>Office of Child Care - Child Development Block Grant (CCDBG), Race to the Top, BUILD/QRIS Learning Network, National Association for the Education of Young Children (NAEYC), Environment Rating Scales Institute (ERSI), American Montessori Society (AMS) </a:t>
                      </a:r>
                      <a:endParaRPr lang="en-US" sz="1600" dirty="0">
                        <a:latin typeface="Calibri" pitchFamily="34" charset="0"/>
                      </a:endParaRPr>
                    </a:p>
                  </a:txBody>
                  <a:tcPr/>
                </a:tc>
              </a:tr>
            </a:tbl>
          </a:graphicData>
        </a:graphic>
      </p:graphicFrame>
    </p:spTree>
    <p:extLst>
      <p:ext uri="{BB962C8B-B14F-4D97-AF65-F5344CB8AC3E}">
        <p14:creationId xmlns="" xmlns:p14="http://schemas.microsoft.com/office/powerpoint/2010/main" val="8574457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41</a:t>
            </a:fld>
            <a:endParaRPr lang="en-US" dirty="0"/>
          </a:p>
        </p:txBody>
      </p:sp>
      <p:sp>
        <p:nvSpPr>
          <p:cNvPr id="4" name="Text Placeholder 3"/>
          <p:cNvSpPr>
            <a:spLocks noGrp="1"/>
          </p:cNvSpPr>
          <p:nvPr>
            <p:ph type="body" sz="quarter" idx="12"/>
          </p:nvPr>
        </p:nvSpPr>
        <p:spPr>
          <a:xfrm>
            <a:off x="444500" y="277813"/>
            <a:ext cx="8474032" cy="469900"/>
          </a:xfrm>
        </p:spPr>
        <p:txBody>
          <a:bodyPr/>
          <a:lstStyle/>
          <a:p>
            <a:pPr algn="ctr"/>
            <a:r>
              <a:rPr lang="en-US" sz="2200" dirty="0" smtClean="0">
                <a:latin typeface="Calibri" panose="020F0502020204030204" pitchFamily="34" charset="0"/>
              </a:rPr>
              <a:t>QRIS Challenges </a:t>
            </a:r>
            <a:endParaRPr lang="en-US" sz="2200" dirty="0">
              <a:latin typeface="Calibri" panose="020F0502020204030204" pitchFamily="34" charset="0"/>
            </a:endParaRPr>
          </a:p>
        </p:txBody>
      </p:sp>
      <p:graphicFrame>
        <p:nvGraphicFramePr>
          <p:cNvPr id="5" name="Table 4"/>
          <p:cNvGraphicFramePr>
            <a:graphicFrameLocks noGrp="1"/>
          </p:cNvGraphicFramePr>
          <p:nvPr/>
        </p:nvGraphicFramePr>
        <p:xfrm>
          <a:off x="314705" y="1321697"/>
          <a:ext cx="8419862" cy="2743200"/>
        </p:xfrm>
        <a:graphic>
          <a:graphicData uri="http://schemas.openxmlformats.org/drawingml/2006/table">
            <a:tbl>
              <a:tblPr firstRow="1" bandRow="1">
                <a:tableStyleId>{5C22544A-7EE6-4342-B048-85BDC9FD1C3A}</a:tableStyleId>
              </a:tblPr>
              <a:tblGrid>
                <a:gridCol w="8419862"/>
              </a:tblGrid>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itchFamily="34" charset="0"/>
                        </a:rPr>
                        <a:t>Funding for quality programming</a:t>
                      </a:r>
                      <a:r>
                        <a:rPr lang="en-US" sz="1600" b="0" dirty="0" smtClean="0">
                          <a:solidFill>
                            <a:schemeClr val="tx1"/>
                          </a:solidFill>
                          <a:latin typeface="Calibri"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b="0" dirty="0" smtClean="0">
                          <a:solidFill>
                            <a:schemeClr val="tx1"/>
                          </a:solidFill>
                          <a:latin typeface="Calibri" pitchFamily="34" charset="0"/>
                        </a:rPr>
                        <a:t>Salaries</a:t>
                      </a:r>
                      <a:r>
                        <a:rPr lang="en-US" sz="1600" b="0" baseline="0" dirty="0" smtClean="0">
                          <a:solidFill>
                            <a:schemeClr val="tx1"/>
                          </a:solidFill>
                          <a:latin typeface="Calibri" pitchFamily="34" charset="0"/>
                        </a:rPr>
                        <a:t> for q</a:t>
                      </a:r>
                      <a:r>
                        <a:rPr lang="en-US" sz="1600" b="0" dirty="0" smtClean="0">
                          <a:solidFill>
                            <a:schemeClr val="tx1"/>
                          </a:solidFill>
                          <a:latin typeface="Calibri" pitchFamily="34" charset="0"/>
                        </a:rPr>
                        <a:t>ualified</a:t>
                      </a:r>
                      <a:r>
                        <a:rPr lang="en-US" sz="1600" b="0" baseline="0" dirty="0" smtClean="0">
                          <a:solidFill>
                            <a:schemeClr val="tx1"/>
                          </a:solidFill>
                          <a:latin typeface="Calibri" pitchFamily="34" charset="0"/>
                        </a:rPr>
                        <a:t> staff, materials, education/professional development, resources/supports, incentives</a:t>
                      </a:r>
                      <a:endParaRPr lang="en-US" sz="1600" b="0" dirty="0" smtClean="0">
                        <a:solidFill>
                          <a:schemeClr val="tx1"/>
                        </a:solidFill>
                        <a:latin typeface="Calibri" pitchFamily="34" charset="0"/>
                      </a:endParaRPr>
                    </a:p>
                  </a:txBody>
                  <a:tcPr marL="182880" marR="274320" anchor="ctr"/>
                </a:tc>
              </a:tr>
              <a:tr h="914400">
                <a:tc>
                  <a:txBody>
                    <a:bodyPr/>
                    <a:lstStyle/>
                    <a:p>
                      <a:r>
                        <a:rPr lang="en-US" sz="1600" b="1" dirty="0" smtClean="0">
                          <a:latin typeface="Calibri" pitchFamily="34" charset="0"/>
                        </a:rPr>
                        <a:t>Information</a:t>
                      </a:r>
                      <a:r>
                        <a:rPr lang="en-US" sz="1600" b="1" baseline="0" dirty="0" smtClean="0">
                          <a:latin typeface="Calibri" pitchFamily="34" charset="0"/>
                        </a:rPr>
                        <a:t> technology:</a:t>
                      </a:r>
                    </a:p>
                    <a:p>
                      <a:r>
                        <a:rPr lang="en-US" sz="1600" baseline="0" dirty="0" smtClean="0">
                          <a:latin typeface="Calibri" pitchFamily="34" charset="0"/>
                        </a:rPr>
                        <a:t>On-line application system, professional qualifications system, licensing, e-learning, on-line community, family website</a:t>
                      </a:r>
                      <a:endParaRPr lang="en-US" sz="1600" dirty="0">
                        <a:latin typeface="Calibri" pitchFamily="34" charset="0"/>
                      </a:endParaRPr>
                    </a:p>
                  </a:txBody>
                  <a:tcPr marL="182880" marR="274320" anchor="ctr"/>
                </a:tc>
              </a:tr>
              <a:tr h="914400">
                <a:tc>
                  <a:txBody>
                    <a:bodyPr/>
                    <a:lstStyle/>
                    <a:p>
                      <a:r>
                        <a:rPr lang="en-US" sz="1600" b="1" dirty="0" smtClean="0">
                          <a:latin typeface="Calibri" pitchFamily="34" charset="0"/>
                        </a:rPr>
                        <a:t>PQ staffing:</a:t>
                      </a:r>
                    </a:p>
                    <a:p>
                      <a:r>
                        <a:rPr lang="en-US" sz="1600" dirty="0" smtClean="0">
                          <a:latin typeface="Calibri" pitchFamily="34" charset="0"/>
                        </a:rPr>
                        <a:t>High caseloads (currently 1 PQS: 1,097 QRIS participants)</a:t>
                      </a:r>
                      <a:endParaRPr lang="en-US" sz="1600" dirty="0">
                        <a:latin typeface="Calibri" pitchFamily="34" charset="0"/>
                      </a:endParaRPr>
                    </a:p>
                  </a:txBody>
                  <a:tcPr marL="182880" marR="274320" anchor="ctr"/>
                </a:tc>
              </a:tr>
            </a:tbl>
          </a:graphicData>
        </a:graphic>
      </p:graphicFrame>
    </p:spTree>
    <p:extLst>
      <p:ext uri="{BB962C8B-B14F-4D97-AF65-F5344CB8AC3E}">
        <p14:creationId xmlns="" xmlns:p14="http://schemas.microsoft.com/office/powerpoint/2010/main" val="8574457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42</a:t>
            </a:fld>
            <a:endParaRPr lang="en-US" dirty="0"/>
          </a:p>
        </p:txBody>
      </p:sp>
      <p:sp>
        <p:nvSpPr>
          <p:cNvPr id="4" name="Text Placeholder 3"/>
          <p:cNvSpPr>
            <a:spLocks noGrp="1"/>
          </p:cNvSpPr>
          <p:nvPr>
            <p:ph type="body" sz="quarter" idx="12"/>
          </p:nvPr>
        </p:nvSpPr>
        <p:spPr>
          <a:xfrm>
            <a:off x="444500" y="277813"/>
            <a:ext cx="8474032" cy="469900"/>
          </a:xfrm>
        </p:spPr>
        <p:txBody>
          <a:bodyPr/>
          <a:lstStyle/>
          <a:p>
            <a:pPr algn="ctr"/>
            <a:r>
              <a:rPr lang="en-US" sz="2200" dirty="0" smtClean="0">
                <a:latin typeface="Calibri" panose="020F0502020204030204" pitchFamily="34" charset="0"/>
              </a:rPr>
              <a:t>QRIS Opportunities </a:t>
            </a:r>
            <a:endParaRPr lang="en-US" sz="2200" dirty="0">
              <a:latin typeface="Calibri" panose="020F0502020204030204" pitchFamily="34" charset="0"/>
            </a:endParaRPr>
          </a:p>
        </p:txBody>
      </p:sp>
      <p:graphicFrame>
        <p:nvGraphicFramePr>
          <p:cNvPr id="5" name="Table 4"/>
          <p:cNvGraphicFramePr>
            <a:graphicFrameLocks noGrp="1"/>
          </p:cNvGraphicFramePr>
          <p:nvPr/>
        </p:nvGraphicFramePr>
        <p:xfrm>
          <a:off x="540615" y="1407758"/>
          <a:ext cx="7914895" cy="1981200"/>
        </p:xfrm>
        <a:graphic>
          <a:graphicData uri="http://schemas.openxmlformats.org/drawingml/2006/table">
            <a:tbl>
              <a:tblPr firstRow="1" bandRow="1">
                <a:tableStyleId>{5C22544A-7EE6-4342-B048-85BDC9FD1C3A}</a:tableStyleId>
              </a:tblPr>
              <a:tblGrid>
                <a:gridCol w="7914895"/>
              </a:tblGrid>
              <a:tr h="370840">
                <a:tc>
                  <a:txBody>
                    <a:bodyPr/>
                    <a:lstStyle/>
                    <a:p>
                      <a:r>
                        <a:rPr lang="en-US" sz="1600" b="1" dirty="0" smtClean="0">
                          <a:solidFill>
                            <a:schemeClr val="tx1"/>
                          </a:solidFill>
                          <a:latin typeface="Calibri" pitchFamily="34" charset="0"/>
                        </a:rPr>
                        <a:t>Workforce:</a:t>
                      </a:r>
                    </a:p>
                    <a:p>
                      <a:r>
                        <a:rPr lang="en-US" sz="1600" b="0" dirty="0" smtClean="0">
                          <a:solidFill>
                            <a:schemeClr val="tx1"/>
                          </a:solidFill>
                          <a:latin typeface="Calibri" pitchFamily="34" charset="0"/>
                        </a:rPr>
                        <a:t>Alignment between QRIS requirements and EEC</a:t>
                      </a:r>
                      <a:r>
                        <a:rPr lang="en-US" sz="1600" b="0" baseline="0" dirty="0" smtClean="0">
                          <a:solidFill>
                            <a:schemeClr val="tx1"/>
                          </a:solidFill>
                          <a:latin typeface="Calibri" pitchFamily="34" charset="0"/>
                        </a:rPr>
                        <a:t> Certification; B-3 Licensure; DESE Licensure; transitional pathway for B.A., and Head Start P.D. </a:t>
                      </a:r>
                      <a:endParaRPr lang="en-US" sz="1600" b="0" dirty="0">
                        <a:solidFill>
                          <a:schemeClr val="tx1"/>
                        </a:solidFill>
                        <a:latin typeface="Calibri" pitchFamily="34" charset="0"/>
                      </a:endParaRPr>
                    </a:p>
                  </a:txBody>
                  <a:tcPr/>
                </a:tc>
              </a:tr>
              <a:tr h="528618">
                <a:tc>
                  <a:txBody>
                    <a:bodyPr/>
                    <a:lstStyle/>
                    <a:p>
                      <a:r>
                        <a:rPr lang="en-US" sz="1600" b="1" dirty="0" smtClean="0">
                          <a:latin typeface="Calibri" pitchFamily="34" charset="0"/>
                        </a:rPr>
                        <a:t>QRIS communications and engagement:</a:t>
                      </a:r>
                    </a:p>
                    <a:p>
                      <a:r>
                        <a:rPr lang="en-US" sz="1600" dirty="0" smtClean="0">
                          <a:latin typeface="Calibri" pitchFamily="34" charset="0"/>
                        </a:rPr>
                        <a:t>QRIS Field Survey, quality</a:t>
                      </a:r>
                      <a:r>
                        <a:rPr lang="en-US" sz="1600" baseline="0" dirty="0" smtClean="0">
                          <a:latin typeface="Calibri" pitchFamily="34" charset="0"/>
                        </a:rPr>
                        <a:t> communications project, QRIS Advisory Group</a:t>
                      </a:r>
                      <a:endParaRPr lang="en-US" sz="1600" dirty="0">
                        <a:latin typeface="Calibri" pitchFamily="34" charset="0"/>
                      </a:endParaRPr>
                    </a:p>
                  </a:txBody>
                  <a:tcPr/>
                </a:tc>
              </a:tr>
              <a:tr h="370840">
                <a:tc>
                  <a:txBody>
                    <a:bodyPr/>
                    <a:lstStyle/>
                    <a:p>
                      <a:r>
                        <a:rPr lang="en-US" sz="1600" b="1" dirty="0" smtClean="0">
                          <a:latin typeface="Calibri" pitchFamily="34" charset="0"/>
                        </a:rPr>
                        <a:t>QRIS</a:t>
                      </a:r>
                      <a:r>
                        <a:rPr lang="en-US" sz="1600" b="1" baseline="0" dirty="0" smtClean="0">
                          <a:latin typeface="Calibri" pitchFamily="34" charset="0"/>
                        </a:rPr>
                        <a:t> structure:</a:t>
                      </a:r>
                    </a:p>
                    <a:p>
                      <a:r>
                        <a:rPr lang="en-US" sz="1600" dirty="0" smtClean="0">
                          <a:latin typeface="Calibri" pitchFamily="34" charset="0"/>
                        </a:rPr>
                        <a:t>Revision</a:t>
                      </a:r>
                      <a:r>
                        <a:rPr lang="en-US" sz="1600" baseline="0" dirty="0" smtClean="0">
                          <a:latin typeface="Calibri" pitchFamily="34" charset="0"/>
                        </a:rPr>
                        <a:t> </a:t>
                      </a:r>
                      <a:r>
                        <a:rPr lang="en-US" sz="1600" dirty="0" smtClean="0">
                          <a:latin typeface="Calibri" pitchFamily="34" charset="0"/>
                        </a:rPr>
                        <a:t>and simplification, exploration of</a:t>
                      </a:r>
                      <a:r>
                        <a:rPr lang="en-US" sz="1600" baseline="0" dirty="0" smtClean="0">
                          <a:latin typeface="Calibri" pitchFamily="34" charset="0"/>
                        </a:rPr>
                        <a:t> </a:t>
                      </a:r>
                      <a:r>
                        <a:rPr lang="en-US" sz="1600" dirty="0" smtClean="0">
                          <a:latin typeface="Calibri" pitchFamily="34" charset="0"/>
                        </a:rPr>
                        <a:t>hybrid</a:t>
                      </a:r>
                      <a:r>
                        <a:rPr lang="en-US" sz="1600" baseline="0" dirty="0" smtClean="0">
                          <a:latin typeface="Calibri" pitchFamily="34" charset="0"/>
                        </a:rPr>
                        <a:t> model</a:t>
                      </a:r>
                      <a:endParaRPr lang="en-US" sz="1600" dirty="0">
                        <a:latin typeface="Calibri" pitchFamily="34" charset="0"/>
                      </a:endParaRPr>
                    </a:p>
                  </a:txBody>
                  <a:tcPr/>
                </a:tc>
              </a:tr>
            </a:tbl>
          </a:graphicData>
        </a:graphic>
      </p:graphicFrame>
    </p:spTree>
    <p:extLst>
      <p:ext uri="{BB962C8B-B14F-4D97-AF65-F5344CB8AC3E}">
        <p14:creationId xmlns="" xmlns:p14="http://schemas.microsoft.com/office/powerpoint/2010/main" val="8574457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4338" y="133571"/>
            <a:ext cx="7584674" cy="722243"/>
          </a:xfrm>
        </p:spPr>
        <p:txBody>
          <a:bodyPr>
            <a:normAutofit fontScale="90000"/>
          </a:bodyPr>
          <a:lstStyle/>
          <a:p>
            <a:pPr algn="ctr"/>
            <a:r>
              <a:rPr lang="en-US" dirty="0" smtClean="0">
                <a:solidFill>
                  <a:schemeClr val="tx1"/>
                </a:solidFill>
                <a:latin typeface="Calibri" pitchFamily="34" charset="0"/>
              </a:rPr>
              <a:t>Appendix A: Phases of the 2015 </a:t>
            </a:r>
            <a:br>
              <a:rPr lang="en-US" dirty="0" smtClean="0">
                <a:solidFill>
                  <a:schemeClr val="tx1"/>
                </a:solidFill>
                <a:latin typeface="Calibri" pitchFamily="34" charset="0"/>
              </a:rPr>
            </a:br>
            <a:r>
              <a:rPr lang="en-US" dirty="0" smtClean="0">
                <a:solidFill>
                  <a:schemeClr val="tx1"/>
                </a:solidFill>
                <a:latin typeface="Calibri" pitchFamily="34" charset="0"/>
              </a:rPr>
              <a:t>QRIS Program Quality Improvement Grant</a:t>
            </a:r>
            <a:endParaRPr lang="en-US" dirty="0">
              <a:solidFill>
                <a:schemeClr val="tx1"/>
              </a:solidFill>
              <a:latin typeface="Calibri" panose="020F0502020204030204" pitchFamily="34" charset="0"/>
            </a:endParaRPr>
          </a:p>
        </p:txBody>
      </p:sp>
      <p:pic>
        <p:nvPicPr>
          <p:cNvPr id="8" name="Picture 2"/>
          <p:cNvPicPr>
            <a:picLocks noChangeAspect="1" noChangeArrowheads="1"/>
          </p:cNvPicPr>
          <p:nvPr/>
        </p:nvPicPr>
        <p:blipFill rotWithShape="1">
          <a:blip r:embed="rId2">
            <a:extLst>
              <a:ext uri="{28A0092B-C50C-407E-A947-70E740481C1C}">
                <a14:useLocalDpi xmlns="" xmlns:a14="http://schemas.microsoft.com/office/drawing/2010/main" val="0"/>
              </a:ext>
            </a:extLst>
          </a:blip>
          <a:srcRect t="23543"/>
          <a:stretch/>
        </p:blipFill>
        <p:spPr bwMode="auto">
          <a:xfrm>
            <a:off x="1140311" y="975518"/>
            <a:ext cx="6874136" cy="588248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4" name="Slide Number Placeholder 2"/>
          <p:cNvSpPr>
            <a:spLocks noGrp="1"/>
          </p:cNvSpPr>
          <p:nvPr>
            <p:ph type="sldNum" sz="quarter" idx="11"/>
          </p:nvPr>
        </p:nvSpPr>
        <p:spPr>
          <a:xfrm>
            <a:off x="7210425" y="6594475"/>
            <a:ext cx="1933575" cy="263525"/>
          </a:xfrm>
        </p:spPr>
        <p:txBody>
          <a:bodyPr/>
          <a:lstStyle/>
          <a:p>
            <a:pPr>
              <a:defRPr/>
            </a:pPr>
            <a:fld id="{3EC657DF-FE95-454F-AB66-42CBA9BDA6D9}" type="slidenum">
              <a:rPr lang="en-US" smtClean="0"/>
              <a:pPr>
                <a:defRPr/>
              </a:pPr>
              <a:t>43</a:t>
            </a:fld>
            <a:endParaRPr lang="en-US" dirty="0"/>
          </a:p>
        </p:txBody>
      </p:sp>
    </p:spTree>
    <p:extLst>
      <p:ext uri="{BB962C8B-B14F-4D97-AF65-F5344CB8AC3E}">
        <p14:creationId xmlns="" xmlns:p14="http://schemas.microsoft.com/office/powerpoint/2010/main" val="22266657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0875" y="1218932"/>
            <a:ext cx="5440552" cy="546847"/>
          </a:xfrm>
        </p:spPr>
        <p:txBody>
          <a:bodyPr>
            <a:normAutofit/>
          </a:bodyPr>
          <a:lstStyle/>
          <a:p>
            <a:r>
              <a:rPr lang="en-US" sz="1800" b="0" dirty="0" smtClean="0">
                <a:solidFill>
                  <a:schemeClr val="tx1"/>
                </a:solidFill>
                <a:latin typeface="Calibri" pitchFamily="34" charset="0"/>
              </a:rPr>
              <a:t>Generally grant recipients view QRIS positively</a:t>
            </a:r>
            <a:endParaRPr lang="en-US" sz="1800" b="0" dirty="0">
              <a:solidFill>
                <a:schemeClr val="tx1"/>
              </a:solidFill>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139119879"/>
              </p:ext>
            </p:extLst>
          </p:nvPr>
        </p:nvGraphicFramePr>
        <p:xfrm>
          <a:off x="443753" y="2030506"/>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 Placeholder 3"/>
          <p:cNvSpPr txBox="1">
            <a:spLocks/>
          </p:cNvSpPr>
          <p:nvPr/>
        </p:nvSpPr>
        <p:spPr bwMode="auto">
          <a:xfrm>
            <a:off x="346450" y="329520"/>
            <a:ext cx="7470775" cy="779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ctr">
              <a:defRPr/>
            </a:pPr>
            <a:r>
              <a:rPr lang="en-US" sz="2200" dirty="0" smtClean="0">
                <a:latin typeface="Calibri" pitchFamily="34" charset="0"/>
              </a:rPr>
              <a:t>Appendix B: </a:t>
            </a:r>
            <a:r>
              <a:rPr kumimoji="0" lang="en-US" sz="2200" i="0" u="none" strike="noStrike" kern="1200" cap="none" spc="0" normalizeH="0" baseline="0" noProof="0" dirty="0" smtClean="0">
                <a:ln>
                  <a:noFill/>
                </a:ln>
                <a:solidFill>
                  <a:schemeClr val="tx1"/>
                </a:solidFill>
                <a:effectLst/>
                <a:uLnTx/>
                <a:uFillTx/>
                <a:latin typeface="Calibri" panose="020F0502020204030204" pitchFamily="34" charset="0"/>
                <a:ea typeface="+mn-ea"/>
                <a:cs typeface="+mn-cs"/>
              </a:rPr>
              <a:t>QRIS Improvement Grantee Outlook on QRIS</a:t>
            </a:r>
            <a:endParaRPr kumimoji="0" lang="en-US" sz="220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pic>
        <p:nvPicPr>
          <p:cNvPr id="6" name="Picture 5" descr="Wellesley.jpg"/>
          <p:cNvPicPr>
            <a:picLocks noChangeAspect="1"/>
          </p:cNvPicPr>
          <p:nvPr/>
        </p:nvPicPr>
        <p:blipFill>
          <a:blip r:embed="rId4"/>
          <a:stretch>
            <a:fillRect/>
          </a:stretch>
        </p:blipFill>
        <p:spPr>
          <a:xfrm>
            <a:off x="7501666" y="192359"/>
            <a:ext cx="1549703" cy="686066"/>
          </a:xfrm>
          <a:prstGeom prst="rect">
            <a:avLst/>
          </a:prstGeom>
        </p:spPr>
      </p:pic>
      <p:sp>
        <p:nvSpPr>
          <p:cNvPr id="7"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44</a:t>
            </a:fld>
            <a:endParaRPr lang="en-US" sz="1000" dirty="0"/>
          </a:p>
        </p:txBody>
      </p:sp>
      <p:sp>
        <p:nvSpPr>
          <p:cNvPr id="8" name="TextBox 7"/>
          <p:cNvSpPr txBox="1"/>
          <p:nvPr/>
        </p:nvSpPr>
        <p:spPr>
          <a:xfrm>
            <a:off x="464024" y="1992572"/>
            <a:ext cx="6073254" cy="369332"/>
          </a:xfrm>
          <a:prstGeom prst="rect">
            <a:avLst/>
          </a:prstGeom>
          <a:solidFill>
            <a:schemeClr val="bg1"/>
          </a:solidFill>
        </p:spPr>
        <p:txBody>
          <a:bodyPr wrap="square" rtlCol="0">
            <a:spAutoFit/>
          </a:bodyPr>
          <a:lstStyle/>
          <a:p>
            <a:endParaRPr lang="en-US" dirty="0"/>
          </a:p>
        </p:txBody>
      </p:sp>
    </p:spTree>
    <p:extLst>
      <p:ext uri="{BB962C8B-B14F-4D97-AF65-F5344CB8AC3E}">
        <p14:creationId xmlns="" xmlns:p14="http://schemas.microsoft.com/office/powerpoint/2010/main" val="30091199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00891" y="918882"/>
            <a:ext cx="7734300" cy="519953"/>
          </a:xfrm>
        </p:spPr>
        <p:txBody>
          <a:bodyPr>
            <a:normAutofit/>
          </a:bodyPr>
          <a:lstStyle/>
          <a:p>
            <a:r>
              <a:rPr lang="en-US" sz="1800" b="0" dirty="0" smtClean="0">
                <a:solidFill>
                  <a:schemeClr val="tx1"/>
                </a:solidFill>
                <a:latin typeface="Calibri" pitchFamily="34" charset="0"/>
              </a:rPr>
              <a:t>Grants appear to motivate and support programs to apply for the next level:</a:t>
            </a:r>
            <a:endParaRPr lang="en-US" sz="1800" b="0" dirty="0">
              <a:solidFill>
                <a:schemeClr val="tx1"/>
              </a:solidFill>
              <a:latin typeface="Calibri" pitchFamily="34" charset="0"/>
            </a:endParaRPr>
          </a:p>
        </p:txBody>
      </p:sp>
      <p:graphicFrame>
        <p:nvGraphicFramePr>
          <p:cNvPr id="9" name="Content Placeholder 8"/>
          <p:cNvGraphicFramePr>
            <a:graphicFrameLocks noGrp="1"/>
          </p:cNvGraphicFramePr>
          <p:nvPr>
            <p:ph idx="1"/>
            <p:extLst>
              <p:ext uri="{D42A27DB-BD31-4B8C-83A1-F6EECF244321}">
                <p14:modId xmlns="" xmlns:p14="http://schemas.microsoft.com/office/powerpoint/2010/main" val="476731148"/>
              </p:ext>
            </p:extLst>
          </p:nvPr>
        </p:nvGraphicFramePr>
        <p:xfrm>
          <a:off x="484094" y="196327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p:cNvSpPr txBox="1">
            <a:spLocks/>
          </p:cNvSpPr>
          <p:nvPr/>
        </p:nvSpPr>
        <p:spPr bwMode="auto">
          <a:xfrm>
            <a:off x="-1" y="100921"/>
            <a:ext cx="7785847" cy="7794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ctr">
              <a:defRPr/>
            </a:pPr>
            <a:r>
              <a:rPr lang="en-US" sz="2200" dirty="0" smtClean="0">
                <a:latin typeface="Calibri" pitchFamily="34" charset="0"/>
              </a:rPr>
              <a:t>Appendix C: </a:t>
            </a:r>
            <a:r>
              <a:rPr kumimoji="0" lang="en-US" sz="2200" i="0" u="none" strike="noStrike" kern="1200" cap="none" spc="0" normalizeH="0" baseline="0" noProof="0" dirty="0" smtClean="0">
                <a:ln>
                  <a:noFill/>
                </a:ln>
                <a:solidFill>
                  <a:schemeClr val="tx1"/>
                </a:solidFill>
                <a:effectLst/>
                <a:uLnTx/>
                <a:uFillTx/>
                <a:latin typeface="Calibri" panose="020F0502020204030204" pitchFamily="34" charset="0"/>
                <a:ea typeface="+mn-ea"/>
                <a:cs typeface="+mn-cs"/>
              </a:rPr>
              <a:t>QRIS Improvement Grantee</a:t>
            </a:r>
          </a:p>
          <a:p>
            <a:pPr lvl="0" algn="ctr">
              <a:defRPr/>
            </a:pPr>
            <a:r>
              <a:rPr kumimoji="0" lang="en-US" sz="2200" i="0" u="none" strike="noStrike" kern="1200" cap="none" spc="0" normalizeH="0" baseline="0" noProof="0" dirty="0" smtClean="0">
                <a:ln>
                  <a:noFill/>
                </a:ln>
                <a:solidFill>
                  <a:schemeClr val="tx1"/>
                </a:solidFill>
                <a:effectLst/>
                <a:uLnTx/>
                <a:uFillTx/>
                <a:latin typeface="Calibri" panose="020F0502020204030204" pitchFamily="34" charset="0"/>
                <a:ea typeface="+mn-ea"/>
                <a:cs typeface="+mn-cs"/>
              </a:rPr>
              <a:t> Motivation Toward QRIS</a:t>
            </a:r>
            <a:endParaRPr kumimoji="0" lang="en-US" sz="220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p:txBody>
      </p:sp>
      <p:pic>
        <p:nvPicPr>
          <p:cNvPr id="5" name="Picture 4" descr="Wellesley.jpg"/>
          <p:cNvPicPr>
            <a:picLocks noChangeAspect="1"/>
          </p:cNvPicPr>
          <p:nvPr/>
        </p:nvPicPr>
        <p:blipFill>
          <a:blip r:embed="rId4"/>
          <a:stretch>
            <a:fillRect/>
          </a:stretch>
        </p:blipFill>
        <p:spPr>
          <a:xfrm>
            <a:off x="7501666" y="192359"/>
            <a:ext cx="1549703" cy="686066"/>
          </a:xfrm>
          <a:prstGeom prst="rect">
            <a:avLst/>
          </a:prstGeom>
        </p:spPr>
      </p:pic>
      <p:sp>
        <p:nvSpPr>
          <p:cNvPr id="6"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45</a:t>
            </a:fld>
            <a:endParaRPr lang="en-US" sz="1000" dirty="0"/>
          </a:p>
        </p:txBody>
      </p:sp>
    </p:spTree>
    <p:extLst>
      <p:ext uri="{BB962C8B-B14F-4D97-AF65-F5344CB8AC3E}">
        <p14:creationId xmlns="" xmlns:p14="http://schemas.microsoft.com/office/powerpoint/2010/main" val="38166172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17" y="201707"/>
            <a:ext cx="7734300" cy="510336"/>
          </a:xfrm>
        </p:spPr>
        <p:txBody>
          <a:bodyPr>
            <a:noAutofit/>
          </a:bodyPr>
          <a:lstStyle/>
          <a:p>
            <a:r>
              <a:rPr lang="en-US" sz="2200" dirty="0" smtClean="0">
                <a:solidFill>
                  <a:schemeClr val="tx1"/>
                </a:solidFill>
                <a:latin typeface="Calibri" pitchFamily="34" charset="0"/>
              </a:rPr>
              <a:t>Appendix D: Grantees and Continuous Quality Improvement</a:t>
            </a:r>
            <a:endParaRPr lang="en-US" sz="2200" dirty="0">
              <a:solidFill>
                <a:schemeClr val="tx1"/>
              </a:solidFill>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482193108"/>
              </p:ext>
            </p:extLst>
          </p:nvPr>
        </p:nvGraphicFramePr>
        <p:xfrm>
          <a:off x="443753" y="2043953"/>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txBox="1">
            <a:spLocks/>
          </p:cNvSpPr>
          <p:nvPr/>
        </p:nvSpPr>
        <p:spPr bwMode="auto">
          <a:xfrm>
            <a:off x="486056" y="909919"/>
            <a:ext cx="8227638"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0" i="0" u="none" strike="noStrike" kern="0" cap="none" spc="0" normalizeH="0" baseline="0" noProof="0" dirty="0" smtClean="0">
                <a:ln>
                  <a:noFill/>
                </a:ln>
                <a:solidFill>
                  <a:schemeClr val="tx1"/>
                </a:solidFill>
                <a:effectLst/>
                <a:uLnTx/>
                <a:uFillTx/>
                <a:latin typeface="Calibri" pitchFamily="34" charset="0"/>
                <a:ea typeface="+mj-ea"/>
                <a:cs typeface="+mj-cs"/>
              </a:rPr>
              <a:t>QRIS Quality Improvement Grantees are making changes to their programs</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b="0" i="0" u="none" strike="noStrike" kern="0" cap="none" spc="0" normalizeH="0" baseline="0" noProof="0" dirty="0" smtClean="0">
                <a:ln>
                  <a:noFill/>
                </a:ln>
                <a:solidFill>
                  <a:schemeClr val="tx1"/>
                </a:solidFill>
                <a:effectLst/>
                <a:uLnTx/>
                <a:uFillTx/>
                <a:latin typeface="Calibri" pitchFamily="34" charset="0"/>
                <a:ea typeface="+mj-ea"/>
                <a:cs typeface="+mj-cs"/>
              </a:rPr>
              <a:t> based on QRIS measurement tools: </a:t>
            </a:r>
            <a:endParaRPr kumimoji="0" lang="en-US" b="0" i="0" u="none" strike="noStrike" kern="0" cap="none" spc="0" normalizeH="0" baseline="0" noProof="0" dirty="0">
              <a:ln>
                <a:noFill/>
              </a:ln>
              <a:solidFill>
                <a:schemeClr val="tx1"/>
              </a:solidFill>
              <a:effectLst/>
              <a:uLnTx/>
              <a:uFillTx/>
              <a:latin typeface="Calibri" pitchFamily="34" charset="0"/>
              <a:ea typeface="+mj-ea"/>
              <a:cs typeface="+mj-cs"/>
            </a:endParaRPr>
          </a:p>
        </p:txBody>
      </p:sp>
      <p:pic>
        <p:nvPicPr>
          <p:cNvPr id="6" name="Picture 5" descr="Wellesley.jpg"/>
          <p:cNvPicPr>
            <a:picLocks noChangeAspect="1"/>
          </p:cNvPicPr>
          <p:nvPr/>
        </p:nvPicPr>
        <p:blipFill>
          <a:blip r:embed="rId4"/>
          <a:stretch>
            <a:fillRect/>
          </a:stretch>
        </p:blipFill>
        <p:spPr>
          <a:xfrm>
            <a:off x="7501666" y="192359"/>
            <a:ext cx="1549703" cy="686066"/>
          </a:xfrm>
          <a:prstGeom prst="rect">
            <a:avLst/>
          </a:prstGeom>
        </p:spPr>
      </p:pic>
      <p:sp>
        <p:nvSpPr>
          <p:cNvPr id="7"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46</a:t>
            </a:fld>
            <a:endParaRPr lang="en-US" sz="1000" dirty="0"/>
          </a:p>
        </p:txBody>
      </p:sp>
    </p:spTree>
    <p:extLst>
      <p:ext uri="{BB962C8B-B14F-4D97-AF65-F5344CB8AC3E}">
        <p14:creationId xmlns="" xmlns:p14="http://schemas.microsoft.com/office/powerpoint/2010/main" val="31146381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655" y="1129552"/>
            <a:ext cx="7734300" cy="456547"/>
          </a:xfrm>
        </p:spPr>
        <p:txBody>
          <a:bodyPr>
            <a:normAutofit/>
          </a:bodyPr>
          <a:lstStyle/>
          <a:p>
            <a:pPr algn="ctr"/>
            <a:r>
              <a:rPr lang="en-US" sz="1800" b="0" dirty="0" smtClean="0">
                <a:solidFill>
                  <a:schemeClr val="tx1"/>
                </a:solidFill>
                <a:latin typeface="Calibri" pitchFamily="34" charset="0"/>
              </a:rPr>
              <a:t>Significant numbers of QRIS grantees are engaging in QRIS quality activities: </a:t>
            </a:r>
            <a:endParaRPr lang="en-US" sz="1800" b="0" dirty="0">
              <a:solidFill>
                <a:schemeClr val="tx1"/>
              </a:solidFill>
              <a:latin typeface="Calibri" pitchFamily="34" charset="0"/>
            </a:endParaRPr>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974706388"/>
              </p:ext>
            </p:extLst>
          </p:nvPr>
        </p:nvGraphicFramePr>
        <p:xfrm>
          <a:off x="457200" y="2070847"/>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p:cNvSpPr txBox="1">
            <a:spLocks/>
          </p:cNvSpPr>
          <p:nvPr/>
        </p:nvSpPr>
        <p:spPr bwMode="auto">
          <a:xfrm>
            <a:off x="176773" y="349623"/>
            <a:ext cx="7528392" cy="52826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rmAutofit/>
          </a:bodyPr>
          <a:lstStyle/>
          <a:p>
            <a:pPr lvl="0" algn="ctr">
              <a:defRPr/>
            </a:pPr>
            <a:r>
              <a:rPr lang="en-US" sz="2200" dirty="0" smtClean="0">
                <a:latin typeface="Calibri" pitchFamily="34" charset="0"/>
              </a:rPr>
              <a:t>Appendix E: </a:t>
            </a:r>
            <a:r>
              <a:rPr kumimoji="0" lang="en-US" sz="2200" b="1" i="0" u="none" strike="noStrike" kern="0" cap="none" spc="0" normalizeH="0" baseline="0" noProof="0" dirty="0" smtClean="0">
                <a:ln>
                  <a:noFill/>
                </a:ln>
                <a:solidFill>
                  <a:schemeClr val="tx1"/>
                </a:solidFill>
                <a:effectLst/>
                <a:uLnTx/>
                <a:uFillTx/>
                <a:latin typeface="Calibri" pitchFamily="34" charset="0"/>
                <a:ea typeface="+mj-ea"/>
                <a:cs typeface="+mj-cs"/>
              </a:rPr>
              <a:t>QRIS Grantees</a:t>
            </a:r>
            <a:r>
              <a:rPr kumimoji="0" lang="en-US" sz="2200" b="1" i="0" u="none" strike="noStrike" kern="0" cap="none" spc="0" normalizeH="0" noProof="0" dirty="0" smtClean="0">
                <a:ln>
                  <a:noFill/>
                </a:ln>
                <a:solidFill>
                  <a:schemeClr val="tx1"/>
                </a:solidFill>
                <a:effectLst/>
                <a:uLnTx/>
                <a:uFillTx/>
                <a:latin typeface="Calibri" pitchFamily="34" charset="0"/>
                <a:ea typeface="+mj-ea"/>
                <a:cs typeface="+mj-cs"/>
              </a:rPr>
              <a:t> Engage</a:t>
            </a:r>
            <a:r>
              <a:rPr kumimoji="0" lang="en-US" sz="2200" b="1" i="0" u="none" strike="noStrike" kern="0" cap="none" spc="0" normalizeH="0" baseline="0" noProof="0" dirty="0" smtClean="0">
                <a:ln>
                  <a:noFill/>
                </a:ln>
                <a:solidFill>
                  <a:schemeClr val="tx1"/>
                </a:solidFill>
                <a:effectLst/>
                <a:uLnTx/>
                <a:uFillTx/>
                <a:latin typeface="Calibri" pitchFamily="34" charset="0"/>
                <a:ea typeface="+mj-ea"/>
                <a:cs typeface="+mj-cs"/>
              </a:rPr>
              <a:t> in QRIS Quality Activities </a:t>
            </a:r>
            <a:endParaRPr kumimoji="0" lang="en-US" sz="2200" b="1" i="0" u="none" strike="noStrike" kern="0" cap="none" spc="0" normalizeH="0" baseline="0" noProof="0" dirty="0">
              <a:ln>
                <a:noFill/>
              </a:ln>
              <a:solidFill>
                <a:schemeClr val="tx1"/>
              </a:solidFill>
              <a:effectLst/>
              <a:uLnTx/>
              <a:uFillTx/>
              <a:latin typeface="Calibri" pitchFamily="34" charset="0"/>
              <a:ea typeface="+mj-ea"/>
              <a:cs typeface="+mj-cs"/>
            </a:endParaRPr>
          </a:p>
        </p:txBody>
      </p:sp>
      <p:pic>
        <p:nvPicPr>
          <p:cNvPr id="6" name="Picture 5" descr="Wellesley.jpg"/>
          <p:cNvPicPr>
            <a:picLocks noChangeAspect="1"/>
          </p:cNvPicPr>
          <p:nvPr/>
        </p:nvPicPr>
        <p:blipFill>
          <a:blip r:embed="rId4"/>
          <a:stretch>
            <a:fillRect/>
          </a:stretch>
        </p:blipFill>
        <p:spPr>
          <a:xfrm>
            <a:off x="7501666" y="192359"/>
            <a:ext cx="1549703" cy="686066"/>
          </a:xfrm>
          <a:prstGeom prst="rect">
            <a:avLst/>
          </a:prstGeom>
        </p:spPr>
      </p:pic>
      <p:sp>
        <p:nvSpPr>
          <p:cNvPr id="7"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47</a:t>
            </a:fld>
            <a:endParaRPr lang="en-US" sz="1000" dirty="0"/>
          </a:p>
        </p:txBody>
      </p:sp>
    </p:spTree>
    <p:extLst>
      <p:ext uri="{BB962C8B-B14F-4D97-AF65-F5344CB8AC3E}">
        <p14:creationId xmlns="" xmlns:p14="http://schemas.microsoft.com/office/powerpoint/2010/main" val="23861669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161365" y="162839"/>
            <a:ext cx="8014447" cy="660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2400" b="1" i="0" u="none">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a:lstStyle>
          <a:p>
            <a:pPr algn="ctr"/>
            <a:r>
              <a:rPr lang="en-US" sz="2200" dirty="0" smtClean="0">
                <a:solidFill>
                  <a:schemeClr val="tx1"/>
                </a:solidFill>
                <a:latin typeface="Calibri" pitchFamily="34" charset="0"/>
              </a:rPr>
              <a:t>Appendix F: Engagement in the MA QRIS Continues to Increase</a:t>
            </a:r>
          </a:p>
        </p:txBody>
      </p:sp>
      <p:sp>
        <p:nvSpPr>
          <p:cNvPr id="2" name="Slide Number Placeholder 1"/>
          <p:cNvSpPr>
            <a:spLocks noGrp="1"/>
          </p:cNvSpPr>
          <p:nvPr>
            <p:ph type="sldNum" idx="12"/>
          </p:nvPr>
        </p:nvSpPr>
        <p:spPr>
          <a:solidFill>
            <a:schemeClr val="bg1"/>
          </a:solidFill>
        </p:spPr>
        <p:txBody>
          <a:bodyPr/>
          <a:lstStyle/>
          <a:p>
            <a:pPr marL="0" lvl="0" indent="0">
              <a:spcBef>
                <a:spcPts val="0"/>
              </a:spcBef>
              <a:buSzPct val="25000"/>
              <a:buNone/>
            </a:pPr>
            <a:fld id="{00000000-1234-1234-1234-123412341234}" type="slidenum">
              <a:rPr lang="en-US" smtClean="0"/>
              <a:pPr marL="0" lvl="0" indent="0">
                <a:spcBef>
                  <a:spcPts val="0"/>
                </a:spcBef>
                <a:buSzPct val="25000"/>
                <a:buNone/>
              </a:pPr>
              <a:t>48</a:t>
            </a:fld>
            <a:endParaRPr lang="en-US" dirty="0"/>
          </a:p>
        </p:txBody>
      </p:sp>
      <p:graphicFrame>
        <p:nvGraphicFramePr>
          <p:cNvPr id="12" name="Chart 11"/>
          <p:cNvGraphicFramePr/>
          <p:nvPr/>
        </p:nvGraphicFramePr>
        <p:xfrm>
          <a:off x="524435" y="1317811"/>
          <a:ext cx="8095129" cy="446442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27461" y="6032913"/>
            <a:ext cx="7635240" cy="646331"/>
          </a:xfrm>
          <a:prstGeom prst="rect">
            <a:avLst/>
          </a:prstGeom>
          <a:noFill/>
        </p:spPr>
        <p:txBody>
          <a:bodyPr wrap="square" rtlCol="0">
            <a:spAutoFit/>
          </a:bodyPr>
          <a:lstStyle/>
          <a:p>
            <a:r>
              <a:rPr lang="en-US" sz="1200" b="0" i="1" dirty="0" smtClean="0">
                <a:latin typeface="Calibri" panose="020F0502020204030204" pitchFamily="34" charset="0"/>
              </a:rPr>
              <a:t>Not a unique count. Programs and Providers in upper tiers may have more than one application. </a:t>
            </a:r>
          </a:p>
          <a:p>
            <a:r>
              <a:rPr lang="en-US" sz="1200" b="0" i="1" dirty="0" smtClean="0">
                <a:latin typeface="Calibri" panose="020F0502020204030204" pitchFamily="34" charset="0"/>
              </a:rPr>
              <a:t>Does not include programs that have  since closed.</a:t>
            </a:r>
          </a:p>
          <a:p>
            <a:r>
              <a:rPr lang="en-US" sz="1200" b="0" i="1" dirty="0" smtClean="0">
                <a:latin typeface="Calibri" panose="020F0502020204030204" pitchFamily="34" charset="0"/>
              </a:rPr>
              <a:t>In 2012 providers receiving child care subsidies were required to participate in QRIS.</a:t>
            </a:r>
            <a:endParaRPr lang="en-US" sz="1200" b="0" i="1" dirty="0">
              <a:latin typeface="Calibri" panose="020F0502020204030204" pitchFamily="34" charset="0"/>
            </a:endParaRPr>
          </a:p>
        </p:txBody>
      </p:sp>
    </p:spTree>
    <p:extLst>
      <p:ext uri="{BB962C8B-B14F-4D97-AF65-F5344CB8AC3E}">
        <p14:creationId xmlns="" xmlns:p14="http://schemas.microsoft.com/office/powerpoint/2010/main" val="191871897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550" y="294904"/>
            <a:ext cx="8229600" cy="600446"/>
          </a:xfrm>
        </p:spPr>
        <p:txBody>
          <a:bodyPr anchor="t"/>
          <a:lstStyle/>
          <a:p>
            <a:pPr algn="ctr"/>
            <a:r>
              <a:rPr lang="en-US" sz="2200" dirty="0" smtClean="0">
                <a:solidFill>
                  <a:schemeClr val="tx1"/>
                </a:solidFill>
                <a:latin typeface="Calibri" pitchFamily="34" charset="0"/>
              </a:rPr>
              <a:t>Appendix G: EEC Child Care Subsidies in MA QRIS Programs</a:t>
            </a:r>
            <a:r>
              <a:rPr lang="en-US" dirty="0" smtClean="0">
                <a:solidFill>
                  <a:srgbClr val="990033"/>
                </a:solidFill>
                <a:latin typeface="Calibri" panose="020F0502020204030204" pitchFamily="34" charset="0"/>
              </a:rPr>
              <a:t/>
            </a:r>
            <a:br>
              <a:rPr lang="en-US" dirty="0" smtClean="0">
                <a:solidFill>
                  <a:srgbClr val="990033"/>
                </a:solidFill>
                <a:latin typeface="Calibri" panose="020F0502020204030204" pitchFamily="34" charset="0"/>
              </a:rPr>
            </a:br>
            <a:endParaRPr lang="en-US" dirty="0">
              <a:solidFill>
                <a:srgbClr val="990033"/>
              </a:solidFill>
              <a:latin typeface="Calibri" panose="020F0502020204030204" pitchFamily="34" charset="0"/>
            </a:endParaRPr>
          </a:p>
        </p:txBody>
      </p:sp>
      <p:sp>
        <p:nvSpPr>
          <p:cNvPr id="7" name="Slide Number Placeholder 6"/>
          <p:cNvSpPr>
            <a:spLocks noGrp="1"/>
          </p:cNvSpPr>
          <p:nvPr>
            <p:ph type="sldNum" sz="quarter" idx="11"/>
          </p:nvPr>
        </p:nvSpPr>
        <p:spPr/>
        <p:txBody>
          <a:bodyPr/>
          <a:lstStyle/>
          <a:p>
            <a:pPr>
              <a:defRPr/>
            </a:pPr>
            <a:fld id="{570959ED-9753-44BA-B55A-7B20CE50366D}" type="slidenum">
              <a:rPr lang="en-US" smtClean="0"/>
              <a:pPr>
                <a:defRPr/>
              </a:pPr>
              <a:t>49</a:t>
            </a:fld>
            <a:endParaRPr lang="en-US" dirty="0"/>
          </a:p>
        </p:txBody>
      </p:sp>
      <p:sp>
        <p:nvSpPr>
          <p:cNvPr id="5" name="AutoShape 2" descr="https://email.state.ma.us/OWA/attachment.ashx?id=RgAAAADxmeYpsSOIQYuF81pi2reXBwBQWV2adZVXSYRHbeVLdU0lAAMMQwNYAABQWV2adZVXSYRHbeVLdU0lAAnvdPtaAAAJ&amp;attcnt=1&amp;attid0=EAAW6pySX9BISqg935OwzbR5"/>
          <p:cNvSpPr>
            <a:spLocks noChangeAspect="1" noChangeArrowheads="1"/>
          </p:cNvSpPr>
          <p:nvPr/>
        </p:nvSpPr>
        <p:spPr bwMode="auto">
          <a:xfrm>
            <a:off x="31750" y="-84138"/>
            <a:ext cx="4591050" cy="2752726"/>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6" name="AutoShape 4" descr="https://email.state.ma.us/OWA/attachment.ashx?id=RgAAAADxmeYpsSOIQYuF81pi2reXBwBQWV2adZVXSYRHbeVLdU0lAAMMQwNYAABQWV2adZVXSYRHbeVLdU0lAAnvdPtaAAAJ&amp;attcnt=1&amp;attid0=EAAW6pySX9BISqg935OwzbR5"/>
          <p:cNvSpPr>
            <a:spLocks noChangeAspect="1" noChangeArrowheads="1"/>
          </p:cNvSpPr>
          <p:nvPr/>
        </p:nvSpPr>
        <p:spPr bwMode="auto">
          <a:xfrm>
            <a:off x="184150" y="68262"/>
            <a:ext cx="4591050" cy="2752726"/>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AutoShape 6" descr="https://email.state.ma.us/OWA/attachment.ashx?id=RgAAAADxmeYpsSOIQYuF81pi2reXBwBQWV2adZVXSYRHbeVLdU0lAAMMQwNYAABQWV2adZVXSYRHbeVLdU0lAAnvdPtaAAAJ&amp;attcnt=1&amp;attid0=EAAW6pySX9BISqg935OwzbR5"/>
          <p:cNvSpPr>
            <a:spLocks noChangeAspect="1" noChangeArrowheads="1"/>
          </p:cNvSpPr>
          <p:nvPr/>
        </p:nvSpPr>
        <p:spPr bwMode="auto">
          <a:xfrm>
            <a:off x="336550" y="220662"/>
            <a:ext cx="4591050" cy="2752726"/>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graphicFrame>
        <p:nvGraphicFramePr>
          <p:cNvPr id="11" name="Chart 10"/>
          <p:cNvGraphicFramePr/>
          <p:nvPr/>
        </p:nvGraphicFramePr>
        <p:xfrm>
          <a:off x="833717" y="1021977"/>
          <a:ext cx="7866529" cy="489473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699247" y="6104965"/>
            <a:ext cx="5931432" cy="646331"/>
          </a:xfrm>
          <a:prstGeom prst="rect">
            <a:avLst/>
          </a:prstGeom>
          <a:noFill/>
        </p:spPr>
        <p:txBody>
          <a:bodyPr wrap="none" rtlCol="0">
            <a:spAutoFit/>
          </a:bodyPr>
          <a:lstStyle/>
          <a:p>
            <a:r>
              <a:rPr lang="en-US" sz="1200" b="0" i="1" dirty="0" smtClean="0">
                <a:latin typeface="Arial" pitchFamily="34" charset="0"/>
                <a:cs typeface="Arial" pitchFamily="34" charset="0"/>
              </a:rPr>
              <a:t>*The most recent data available is from 8/1/15 due to changes in EEC’s I.T. system.</a:t>
            </a:r>
          </a:p>
          <a:p>
            <a:r>
              <a:rPr lang="en-US" sz="1200" b="0" i="1" dirty="0" smtClean="0">
                <a:latin typeface="Arial" pitchFamily="34" charset="0"/>
                <a:cs typeface="Arial" pitchFamily="34" charset="0"/>
              </a:rPr>
              <a:t>In 2012 providers receiving child care subsidies were required to participate in QRIS.</a:t>
            </a:r>
          </a:p>
          <a:p>
            <a:endParaRPr lang="en-US" sz="1200" dirty="0">
              <a:solidFill>
                <a:srgbClr val="FF33CC"/>
              </a:solidFill>
              <a:latin typeface="Arial" pitchFamily="34" charset="0"/>
              <a:cs typeface="Arial" pitchFamily="34" charset="0"/>
            </a:endParaRPr>
          </a:p>
        </p:txBody>
      </p:sp>
    </p:spTree>
    <p:extLst>
      <p:ext uri="{BB962C8B-B14F-4D97-AF65-F5344CB8AC3E}">
        <p14:creationId xmlns="" xmlns:p14="http://schemas.microsoft.com/office/powerpoint/2010/main" val="1875140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Content Placeholder 4"/>
          <p:cNvSpPr>
            <a:spLocks noGrp="1"/>
          </p:cNvSpPr>
          <p:nvPr>
            <p:ph type="body" idx="1"/>
          </p:nvPr>
        </p:nvSpPr>
        <p:spPr>
          <a:xfrm>
            <a:off x="457200" y="1371600"/>
            <a:ext cx="8305800" cy="4953000"/>
          </a:xfrm>
        </p:spPr>
        <p:txBody>
          <a:bodyPr/>
          <a:lstStyle/>
          <a:p>
            <a:pPr marL="0" indent="0">
              <a:lnSpc>
                <a:spcPct val="80000"/>
              </a:lnSpc>
              <a:buFont typeface="Wingdings 2" pitchFamily="18" charset="2"/>
              <a:buNone/>
            </a:pPr>
            <a:r>
              <a:rPr lang="en-US" sz="1800" b="1" dirty="0" smtClean="0">
                <a:latin typeface="Calibri" pitchFamily="34" charset="0"/>
              </a:rPr>
              <a:t>In 2008, EEC was charged with establishing a method of measuring quality in early education and care programs. </a:t>
            </a:r>
          </a:p>
          <a:p>
            <a:pPr marL="0" indent="0">
              <a:lnSpc>
                <a:spcPct val="80000"/>
              </a:lnSpc>
              <a:buFont typeface="Wingdings 2" pitchFamily="18" charset="2"/>
              <a:buNone/>
            </a:pPr>
            <a:endParaRPr lang="en-US" sz="800" b="1" dirty="0" smtClean="0">
              <a:latin typeface="Calibri" pitchFamily="34" charset="0"/>
            </a:endParaRPr>
          </a:p>
          <a:p>
            <a:pPr marL="0" indent="0">
              <a:lnSpc>
                <a:spcPct val="80000"/>
              </a:lnSpc>
              <a:buFont typeface="Wingdings 2" pitchFamily="18" charset="2"/>
              <a:buNone/>
            </a:pPr>
            <a:r>
              <a:rPr lang="en-US" sz="1800" dirty="0" smtClean="0">
                <a:latin typeface="Calibri" pitchFamily="34" charset="0"/>
              </a:rPr>
              <a:t>Massachusetts General Laws Part I, Title II, Chapter 15D, sec. 12</a:t>
            </a:r>
          </a:p>
          <a:p>
            <a:pPr marL="400050" lvl="1" indent="0">
              <a:lnSpc>
                <a:spcPct val="80000"/>
              </a:lnSpc>
            </a:pPr>
            <a:r>
              <a:rPr lang="en-US" sz="1800" dirty="0" smtClean="0">
                <a:latin typeface="Calibri" pitchFamily="34" charset="0"/>
              </a:rPr>
              <a:t>(a) The department </a:t>
            </a:r>
            <a:r>
              <a:rPr lang="en-US" sz="1800" i="1" dirty="0" smtClean="0">
                <a:latin typeface="Calibri" pitchFamily="34" charset="0"/>
              </a:rPr>
              <a:t>shall establish a comprehensive system for measuring the performance and effectiveness of programs providing early education and care and services</a:t>
            </a:r>
            <a:r>
              <a:rPr lang="en-US" sz="1800" dirty="0" smtClean="0">
                <a:latin typeface="Calibri" pitchFamily="34" charset="0"/>
              </a:rPr>
              <a:t>. This system shall include, but not be limited to, outcomes of the kindergarten readiness assessment system and additional educationally sound, evaluative tools or developmental screenings that are adopted by the department to assess developmental status, age-appropriate progress and school readiness of each child; outcomes of evidence-based intervention and prevention practices to reduce expulsion rates; and evaluations of overall program performance and compliance with applicable laws, standards and requirements;</a:t>
            </a:r>
          </a:p>
          <a:p>
            <a:pPr marL="400050" lvl="1" indent="0">
              <a:lnSpc>
                <a:spcPct val="80000"/>
              </a:lnSpc>
              <a:buFont typeface="Wingdings 2" pitchFamily="18" charset="2"/>
              <a:buNone/>
            </a:pPr>
            <a:endParaRPr lang="en-US" sz="1800" dirty="0" smtClean="0">
              <a:latin typeface="Calibri" pitchFamily="34" charset="0"/>
            </a:endParaRPr>
          </a:p>
          <a:p>
            <a:pPr marL="400050" lvl="1" indent="0">
              <a:lnSpc>
                <a:spcPct val="80000"/>
              </a:lnSpc>
            </a:pPr>
            <a:r>
              <a:rPr lang="en-US" sz="1800" dirty="0" smtClean="0">
                <a:latin typeface="Calibri" pitchFamily="34" charset="0"/>
              </a:rPr>
              <a:t>(e) The comprehensive system for measuring the performance and effectiveness of programs </a:t>
            </a:r>
            <a:r>
              <a:rPr lang="en-US" sz="1800" i="1" dirty="0" smtClean="0">
                <a:latin typeface="Calibri" pitchFamily="34" charset="0"/>
              </a:rPr>
              <a:t>shall be designed to measure the extent to which every preschool-aged child receiving early education and care in the commonwealth through the Massachusetts universal pre-kindergarten program has a fair and full opportunity to reach such child's full developmental potential and shall maximize every child's capacity and opportunity to enter kindergarten ready to learn</a:t>
            </a:r>
            <a:r>
              <a:rPr lang="en-US" sz="1800" dirty="0" smtClean="0">
                <a:latin typeface="Calibri" pitchFamily="34" charset="0"/>
              </a:rPr>
              <a:t>.</a:t>
            </a:r>
          </a:p>
          <a:p>
            <a:pPr marL="0" indent="0">
              <a:lnSpc>
                <a:spcPct val="80000"/>
              </a:lnSpc>
              <a:spcBef>
                <a:spcPct val="0"/>
              </a:spcBef>
            </a:pPr>
            <a:endParaRPr lang="en-US" sz="1800" dirty="0" smtClean="0">
              <a:latin typeface="Calibri" pitchFamily="34" charset="0"/>
            </a:endParaRPr>
          </a:p>
        </p:txBody>
      </p:sp>
      <p:sp>
        <p:nvSpPr>
          <p:cNvPr id="23554" name="Title 6"/>
          <p:cNvSpPr>
            <a:spLocks noGrp="1" noChangeArrowheads="1"/>
          </p:cNvSpPr>
          <p:nvPr>
            <p:ph type="title"/>
          </p:nvPr>
        </p:nvSpPr>
        <p:spPr>
          <a:xfrm>
            <a:off x="0" y="67235"/>
            <a:ext cx="8458200" cy="838200"/>
          </a:xfrm>
        </p:spPr>
        <p:txBody>
          <a:bodyPr/>
          <a:lstStyle/>
          <a:p>
            <a:pPr algn="ctr"/>
            <a:r>
              <a:rPr lang="en-US" sz="2200" b="1" dirty="0" smtClean="0">
                <a:solidFill>
                  <a:schemeClr val="tx2">
                    <a:lumMod val="95000"/>
                    <a:lumOff val="5000"/>
                  </a:schemeClr>
                </a:solidFill>
                <a:latin typeface="Calibri" pitchFamily="34" charset="0"/>
              </a:rPr>
              <a:t>MA Statutory Requirements </a:t>
            </a:r>
            <a:br>
              <a:rPr lang="en-US" sz="2200" b="1" dirty="0" smtClean="0">
                <a:solidFill>
                  <a:schemeClr val="tx2">
                    <a:lumMod val="95000"/>
                    <a:lumOff val="5000"/>
                  </a:schemeClr>
                </a:solidFill>
                <a:latin typeface="Calibri" pitchFamily="34" charset="0"/>
              </a:rPr>
            </a:br>
            <a:r>
              <a:rPr lang="en-US" sz="2200" b="1" dirty="0" smtClean="0">
                <a:solidFill>
                  <a:schemeClr val="tx2">
                    <a:lumMod val="95000"/>
                    <a:lumOff val="5000"/>
                  </a:schemeClr>
                </a:solidFill>
                <a:latin typeface="Calibri" pitchFamily="34" charset="0"/>
              </a:rPr>
              <a:t>for a Quality Rating Improvement System (QRIS)</a:t>
            </a:r>
            <a:endParaRPr lang="en-US" sz="2200" dirty="0" smtClean="0">
              <a:latin typeface="Calibri" pitchFamily="34" charset="0"/>
            </a:endParaRPr>
          </a:p>
        </p:txBody>
      </p:sp>
      <p:sp>
        <p:nvSpPr>
          <p:cNvPr id="4"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b="0" smtClean="0"/>
              <a:pPr algn="r">
                <a:defRPr/>
              </a:pPr>
              <a:t>5</a:t>
            </a:fld>
            <a:endParaRPr lang="en-US" sz="1000" b="0" dirty="0"/>
          </a:p>
        </p:txBody>
      </p:sp>
    </p:spTree>
    <p:extLst>
      <p:ext uri="{BB962C8B-B14F-4D97-AF65-F5344CB8AC3E}">
        <p14:creationId xmlns="" xmlns:p14="http://schemas.microsoft.com/office/powerpoint/2010/main" val="28025797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617" y="295835"/>
            <a:ext cx="7734300" cy="456548"/>
          </a:xfrm>
        </p:spPr>
        <p:txBody>
          <a:bodyPr>
            <a:normAutofit/>
          </a:bodyPr>
          <a:lstStyle/>
          <a:p>
            <a:r>
              <a:rPr lang="en-US" sz="2200" dirty="0" smtClean="0">
                <a:solidFill>
                  <a:schemeClr val="tx1"/>
                </a:solidFill>
                <a:latin typeface="Calibri" pitchFamily="34" charset="0"/>
              </a:rPr>
              <a:t>Appendix H: </a:t>
            </a:r>
            <a:r>
              <a:rPr lang="en-US" sz="2200" b="1" dirty="0" smtClean="0">
                <a:solidFill>
                  <a:schemeClr val="tx1"/>
                </a:solidFill>
                <a:latin typeface="Calibri" panose="020F0502020204030204" pitchFamily="34" charset="0"/>
              </a:rPr>
              <a:t>EEC Child Care Subsidies in MA QRIS Programs</a:t>
            </a:r>
            <a:endParaRPr lang="en-US" sz="2200" dirty="0"/>
          </a:p>
        </p:txBody>
      </p:sp>
      <p:graphicFrame>
        <p:nvGraphicFramePr>
          <p:cNvPr id="4" name="Chart 3"/>
          <p:cNvGraphicFramePr/>
          <p:nvPr/>
        </p:nvGraphicFramePr>
        <p:xfrm>
          <a:off x="596153" y="1057835"/>
          <a:ext cx="7848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699247" y="6211669"/>
            <a:ext cx="5931432" cy="646331"/>
          </a:xfrm>
          <a:prstGeom prst="rect">
            <a:avLst/>
          </a:prstGeom>
          <a:noFill/>
        </p:spPr>
        <p:txBody>
          <a:bodyPr wrap="none" rtlCol="0">
            <a:spAutoFit/>
          </a:bodyPr>
          <a:lstStyle/>
          <a:p>
            <a:r>
              <a:rPr lang="en-US" sz="1200" b="0" i="1" dirty="0" smtClean="0">
                <a:latin typeface="Arial" pitchFamily="34" charset="0"/>
                <a:cs typeface="Arial" pitchFamily="34" charset="0"/>
              </a:rPr>
              <a:t>*The most recent data available is from 8/1/15 due to changes in EEC’s I.T. system.</a:t>
            </a:r>
          </a:p>
          <a:p>
            <a:r>
              <a:rPr lang="en-US" sz="1200" b="0" i="1" dirty="0" smtClean="0">
                <a:latin typeface="Arial" pitchFamily="34" charset="0"/>
                <a:cs typeface="Arial" pitchFamily="34" charset="0"/>
              </a:rPr>
              <a:t>In 2012 providers receiving child care subsidies were required to participate in QRIS.</a:t>
            </a:r>
          </a:p>
          <a:p>
            <a:endParaRPr lang="en-US" sz="1200" dirty="0">
              <a:solidFill>
                <a:srgbClr val="FF33CC"/>
              </a:solidFill>
              <a:latin typeface="Arial" pitchFamily="34" charset="0"/>
              <a:cs typeface="Arial" pitchFamily="34" charset="0"/>
            </a:endParaRPr>
          </a:p>
        </p:txBody>
      </p:sp>
      <p:sp>
        <p:nvSpPr>
          <p:cNvPr id="6"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1000" smtClean="0"/>
              <a:pPr algn="r">
                <a:defRPr/>
              </a:pPr>
              <a:t>50</a:t>
            </a:fld>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2161" y="1425868"/>
            <a:ext cx="8551006" cy="4962405"/>
          </a:xfrm>
        </p:spPr>
        <p:txBody>
          <a:bodyPr/>
          <a:lstStyle/>
          <a:p>
            <a:pPr marL="457200" indent="-457200" eaLnBrk="0" hangingPunct="0">
              <a:spcBef>
                <a:spcPts val="575"/>
              </a:spcBef>
              <a:buClrTx/>
              <a:buSzPct val="85000"/>
              <a:buFont typeface="+mj-lt"/>
              <a:buAutoNum type="arabicPeriod"/>
            </a:pPr>
            <a:r>
              <a:rPr lang="en-US" sz="1800" dirty="0" smtClean="0">
                <a:latin typeface="Calibri" pitchFamily="34" charset="0"/>
              </a:rPr>
              <a:t> </a:t>
            </a:r>
            <a:r>
              <a:rPr lang="en-US" sz="1800" dirty="0" smtClean="0">
                <a:solidFill>
                  <a:srgbClr val="A50021"/>
                </a:solidFill>
                <a:latin typeface="Calibri" pitchFamily="34" charset="0"/>
              </a:rPr>
              <a:t>Support</a:t>
            </a:r>
            <a:r>
              <a:rPr lang="en-US" sz="1800" b="0" dirty="0" smtClean="0">
                <a:latin typeface="Calibri" pitchFamily="34" charset="0"/>
              </a:rPr>
              <a:t> educators, providers, programs, and systems across the Commonwealth to   engage in a process of </a:t>
            </a:r>
            <a:r>
              <a:rPr lang="en-US" sz="1800" dirty="0" smtClean="0">
                <a:solidFill>
                  <a:srgbClr val="A50021"/>
                </a:solidFill>
                <a:latin typeface="Calibri" pitchFamily="34" charset="0"/>
              </a:rPr>
              <a:t>continuous quality improvement</a:t>
            </a:r>
            <a:r>
              <a:rPr lang="en-US" sz="1800" b="0" dirty="0" smtClean="0">
                <a:solidFill>
                  <a:srgbClr val="A50021"/>
                </a:solidFill>
                <a:latin typeface="Calibri" pitchFamily="34" charset="0"/>
              </a:rPr>
              <a:t>.</a:t>
            </a:r>
          </a:p>
          <a:p>
            <a:pPr marL="457200" indent="-457200" eaLnBrk="0" hangingPunct="0">
              <a:spcBef>
                <a:spcPts val="575"/>
              </a:spcBef>
              <a:buClrTx/>
              <a:buSzPct val="85000"/>
              <a:buFont typeface="+mj-lt"/>
              <a:buAutoNum type="arabicPeriod"/>
            </a:pPr>
            <a:endParaRPr lang="en-US" sz="1800" b="0" dirty="0" smtClean="0">
              <a:latin typeface="Calibri" pitchFamily="34" charset="0"/>
            </a:endParaRPr>
          </a:p>
          <a:p>
            <a:pPr marL="457200" indent="-457200" eaLnBrk="0" hangingPunct="0">
              <a:spcBef>
                <a:spcPts val="575"/>
              </a:spcBef>
              <a:buClrTx/>
              <a:buSzPct val="85000"/>
              <a:buFont typeface="+mj-lt"/>
              <a:buAutoNum type="arabicPeriod"/>
            </a:pPr>
            <a:r>
              <a:rPr lang="en-US" sz="1800" dirty="0" smtClean="0">
                <a:latin typeface="Calibri" pitchFamily="34" charset="0"/>
              </a:rPr>
              <a:t> </a:t>
            </a:r>
            <a:r>
              <a:rPr lang="en-US" sz="1800" dirty="0" smtClean="0">
                <a:solidFill>
                  <a:srgbClr val="A50021"/>
                </a:solidFill>
                <a:latin typeface="Calibri" pitchFamily="34" charset="0"/>
              </a:rPr>
              <a:t>Collaborate</a:t>
            </a:r>
            <a:r>
              <a:rPr lang="en-US" sz="1800" dirty="0" smtClean="0">
                <a:latin typeface="Calibri" pitchFamily="34" charset="0"/>
              </a:rPr>
              <a:t> </a:t>
            </a:r>
            <a:r>
              <a:rPr lang="en-US" sz="1800" b="0" dirty="0" smtClean="0">
                <a:latin typeface="Calibri" pitchFamily="34" charset="0"/>
              </a:rPr>
              <a:t> with local, state and federal partners, and </a:t>
            </a:r>
            <a:r>
              <a:rPr lang="en-US" sz="1800" dirty="0" smtClean="0">
                <a:solidFill>
                  <a:srgbClr val="A50021"/>
                </a:solidFill>
                <a:latin typeface="Calibri" pitchFamily="34" charset="0"/>
              </a:rPr>
              <a:t>align</a:t>
            </a:r>
            <a:r>
              <a:rPr lang="en-US" sz="1800" b="0" dirty="0" smtClean="0">
                <a:latin typeface="Calibri" pitchFamily="34" charset="0"/>
              </a:rPr>
              <a:t> early childhood initiatives.</a:t>
            </a:r>
          </a:p>
          <a:p>
            <a:pPr marL="457200" indent="-457200" eaLnBrk="0" hangingPunct="0">
              <a:spcBef>
                <a:spcPts val="575"/>
              </a:spcBef>
              <a:buClrTx/>
              <a:buSzPct val="85000"/>
              <a:buFont typeface="+mj-lt"/>
              <a:buAutoNum type="arabicPeriod"/>
            </a:pPr>
            <a:endParaRPr lang="en-US" sz="1800" b="0" dirty="0" smtClean="0">
              <a:latin typeface="Calibri" pitchFamily="34" charset="0"/>
            </a:endParaRPr>
          </a:p>
          <a:p>
            <a:pPr marL="457200" indent="-457200" eaLnBrk="0" hangingPunct="0">
              <a:spcBef>
                <a:spcPts val="575"/>
              </a:spcBef>
              <a:buClrTx/>
              <a:buSzPct val="85000"/>
              <a:buFont typeface="+mj-lt"/>
              <a:buAutoNum type="arabicPeriod"/>
            </a:pPr>
            <a:r>
              <a:rPr lang="en-US" sz="1800" dirty="0" smtClean="0">
                <a:latin typeface="Calibri" pitchFamily="34" charset="0"/>
              </a:rPr>
              <a:t> </a:t>
            </a:r>
            <a:r>
              <a:rPr lang="en-US" sz="1800" b="0" dirty="0" smtClean="0">
                <a:latin typeface="Calibri" pitchFamily="34" charset="0"/>
              </a:rPr>
              <a:t>Enhance</a:t>
            </a:r>
            <a:r>
              <a:rPr lang="en-US" sz="1800" dirty="0" smtClean="0">
                <a:latin typeface="Calibri" pitchFamily="34" charset="0"/>
              </a:rPr>
              <a:t> </a:t>
            </a:r>
            <a:r>
              <a:rPr lang="en-US" sz="1800" dirty="0" smtClean="0">
                <a:solidFill>
                  <a:srgbClr val="A50021"/>
                </a:solidFill>
                <a:latin typeface="Calibri" pitchFamily="34" charset="0"/>
              </a:rPr>
              <a:t>outcomes for all children </a:t>
            </a:r>
            <a:r>
              <a:rPr lang="en-US" sz="1800" b="0" dirty="0" smtClean="0">
                <a:latin typeface="Calibri" pitchFamily="34" charset="0"/>
              </a:rPr>
              <a:t>in Massachusetts, especially those populations most at risk.</a:t>
            </a:r>
          </a:p>
          <a:p>
            <a:pPr marL="457200" indent="-457200" eaLnBrk="0" hangingPunct="0">
              <a:spcBef>
                <a:spcPts val="575"/>
              </a:spcBef>
              <a:buClrTx/>
              <a:buSzPct val="85000"/>
              <a:buFont typeface="+mj-lt"/>
              <a:buAutoNum type="arabicPeriod"/>
            </a:pPr>
            <a:endParaRPr lang="en-US" sz="1800" dirty="0" smtClean="0">
              <a:latin typeface="Calibri" pitchFamily="34" charset="0"/>
            </a:endParaRPr>
          </a:p>
          <a:p>
            <a:pPr marL="457200" indent="-457200" eaLnBrk="0" hangingPunct="0">
              <a:spcBef>
                <a:spcPts val="575"/>
              </a:spcBef>
              <a:buClrTx/>
              <a:buSzPct val="85000"/>
              <a:buFont typeface="+mj-lt"/>
              <a:buAutoNum type="arabicPeriod"/>
            </a:pPr>
            <a:r>
              <a:rPr lang="en-US" sz="1800" dirty="0" smtClean="0">
                <a:latin typeface="Calibri" pitchFamily="34" charset="0"/>
              </a:rPr>
              <a:t> </a:t>
            </a:r>
            <a:r>
              <a:rPr lang="en-US" sz="1800" dirty="0" smtClean="0">
                <a:solidFill>
                  <a:srgbClr val="A50021"/>
                </a:solidFill>
                <a:latin typeface="Calibri" pitchFamily="34" charset="0"/>
              </a:rPr>
              <a:t>Educate and engage families </a:t>
            </a:r>
            <a:r>
              <a:rPr lang="en-US" sz="1800" b="0" dirty="0" smtClean="0">
                <a:latin typeface="Calibri" pitchFamily="34" charset="0"/>
              </a:rPr>
              <a:t>in an easy to understand rating system that enhances participation in high quality programs.</a:t>
            </a:r>
          </a:p>
          <a:p>
            <a:pPr marL="457200" indent="-457200" eaLnBrk="0" hangingPunct="0">
              <a:spcBef>
                <a:spcPts val="575"/>
              </a:spcBef>
              <a:buClrTx/>
              <a:buSzPct val="85000"/>
              <a:buFont typeface="+mj-lt"/>
              <a:buAutoNum type="arabicPeriod"/>
            </a:pPr>
            <a:endParaRPr lang="en-US" sz="1800" b="0" dirty="0" smtClean="0">
              <a:latin typeface="Calibri" pitchFamily="34" charset="0"/>
            </a:endParaRPr>
          </a:p>
          <a:p>
            <a:pPr marL="457200" indent="-457200" eaLnBrk="0" hangingPunct="0">
              <a:spcBef>
                <a:spcPts val="575"/>
              </a:spcBef>
              <a:buClrTx/>
              <a:buSzPct val="85000"/>
              <a:buFont typeface="+mj-lt"/>
              <a:buAutoNum type="arabicPeriod"/>
            </a:pPr>
            <a:r>
              <a:rPr lang="en-US" sz="1800" dirty="0" smtClean="0">
                <a:latin typeface="Calibri" pitchFamily="34" charset="0"/>
              </a:rPr>
              <a:t> </a:t>
            </a:r>
            <a:r>
              <a:rPr lang="en-US" sz="1800" b="0" dirty="0" smtClean="0">
                <a:latin typeface="Calibri" pitchFamily="34" charset="0"/>
              </a:rPr>
              <a:t>Provide policymakers and legislators with </a:t>
            </a:r>
            <a:r>
              <a:rPr lang="en-US" sz="1800" dirty="0" smtClean="0">
                <a:solidFill>
                  <a:srgbClr val="A50021"/>
                </a:solidFill>
                <a:latin typeface="Calibri" pitchFamily="34" charset="0"/>
              </a:rPr>
              <a:t>information</a:t>
            </a:r>
            <a:r>
              <a:rPr lang="en-US" sz="1800" b="0" dirty="0" smtClean="0">
                <a:latin typeface="Calibri" pitchFamily="34" charset="0"/>
              </a:rPr>
              <a:t> and </a:t>
            </a:r>
            <a:r>
              <a:rPr lang="en-US" sz="1800" dirty="0" smtClean="0">
                <a:solidFill>
                  <a:srgbClr val="A50021"/>
                </a:solidFill>
                <a:latin typeface="Calibri" pitchFamily="34" charset="0"/>
              </a:rPr>
              <a:t>data </a:t>
            </a:r>
            <a:r>
              <a:rPr lang="en-US" sz="1800" b="0" dirty="0" smtClean="0">
                <a:latin typeface="Calibri" pitchFamily="34" charset="0"/>
              </a:rPr>
              <a:t>that will allow allocation of </a:t>
            </a:r>
            <a:r>
              <a:rPr lang="en-US" sz="1800" dirty="0" smtClean="0">
                <a:solidFill>
                  <a:srgbClr val="A50021"/>
                </a:solidFill>
                <a:latin typeface="Calibri" pitchFamily="34" charset="0"/>
              </a:rPr>
              <a:t>resources</a:t>
            </a:r>
            <a:r>
              <a:rPr lang="en-US" sz="1800" dirty="0" smtClean="0">
                <a:latin typeface="Calibri" pitchFamily="34" charset="0"/>
              </a:rPr>
              <a:t> </a:t>
            </a:r>
            <a:r>
              <a:rPr lang="en-US" sz="1800" b="0" dirty="0" smtClean="0">
                <a:latin typeface="Calibri" pitchFamily="34" charset="0"/>
              </a:rPr>
              <a:t>most effectively.</a:t>
            </a:r>
          </a:p>
        </p:txBody>
      </p:sp>
      <p:sp>
        <p:nvSpPr>
          <p:cNvPr id="3" name="Slide Number Placeholder 2"/>
          <p:cNvSpPr>
            <a:spLocks noGrp="1"/>
          </p:cNvSpPr>
          <p:nvPr>
            <p:ph type="sldNum" sz="quarter" idx="11"/>
          </p:nvPr>
        </p:nvSpPr>
        <p:spPr/>
        <p:txBody>
          <a:bodyPr/>
          <a:lstStyle/>
          <a:p>
            <a:pPr>
              <a:defRPr/>
            </a:pPr>
            <a:fld id="{3EC657DF-FE95-454F-AB66-42CBA9BDA6D9}" type="slidenum">
              <a:rPr lang="en-US" smtClean="0"/>
              <a:pPr>
                <a:defRPr/>
              </a:pPr>
              <a:t>6</a:t>
            </a:fld>
            <a:endParaRPr lang="en-US" dirty="0"/>
          </a:p>
        </p:txBody>
      </p:sp>
      <p:sp>
        <p:nvSpPr>
          <p:cNvPr id="4" name="Text Placeholder 3"/>
          <p:cNvSpPr>
            <a:spLocks noGrp="1"/>
          </p:cNvSpPr>
          <p:nvPr>
            <p:ph type="body" sz="quarter" idx="12"/>
          </p:nvPr>
        </p:nvSpPr>
        <p:spPr>
          <a:xfrm>
            <a:off x="923472" y="324897"/>
            <a:ext cx="7132638" cy="522514"/>
          </a:xfrm>
        </p:spPr>
        <p:txBody>
          <a:bodyPr anchor="ctr"/>
          <a:lstStyle/>
          <a:p>
            <a:pPr algn="ctr"/>
            <a:r>
              <a:rPr lang="en-US" sz="2200" dirty="0" smtClean="0">
                <a:latin typeface="Calibri" pitchFamily="34" charset="0"/>
              </a:rPr>
              <a:t>EEC’s Goals for the MA QRIS</a:t>
            </a:r>
            <a:endParaRPr lang="en-US" sz="2200" dirty="0"/>
          </a:p>
        </p:txBody>
      </p:sp>
    </p:spTree>
    <p:extLst>
      <p:ext uri="{BB962C8B-B14F-4D97-AF65-F5344CB8AC3E}">
        <p14:creationId xmlns="" xmlns:p14="http://schemas.microsoft.com/office/powerpoint/2010/main" val="4129447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685800" y="242835"/>
            <a:ext cx="7772400" cy="633987"/>
          </a:xfrm>
          <a:prstGeom prst="rect">
            <a:avLst/>
          </a:prstGeom>
          <a:noFill/>
          <a:ln>
            <a:noFill/>
          </a:ln>
        </p:spPr>
        <p:txBody>
          <a:bodyPr lIns="91425" tIns="45700" rIns="91425" bIns="91425" anchor="b" anchorCtr="0">
            <a:noAutofit/>
          </a:bodyPr>
          <a:lstStyle/>
          <a:p>
            <a:pPr marL="0" marR="0" lvl="0" indent="0" algn="ctr" rtl="0">
              <a:spcBef>
                <a:spcPts val="0"/>
              </a:spcBef>
              <a:spcAft>
                <a:spcPts val="0"/>
              </a:spcAft>
              <a:buSzPct val="25000"/>
              <a:buNone/>
            </a:pPr>
            <a:r>
              <a:rPr lang="en-US" sz="2200" b="1" i="0" u="none" strike="noStrike" cap="none" baseline="0" dirty="0" smtClean="0">
                <a:solidFill>
                  <a:schemeClr val="tx1"/>
                </a:solidFill>
                <a:latin typeface="Calibri"/>
                <a:ea typeface="Calibri"/>
                <a:cs typeface="Calibri"/>
                <a:sym typeface="Calibri"/>
              </a:rPr>
              <a:t>MA QRIS Development</a:t>
            </a:r>
            <a:endParaRPr lang="en-US" sz="2200" b="1" i="0" u="none" strike="noStrike" cap="none" baseline="0" dirty="0">
              <a:solidFill>
                <a:schemeClr val="tx1"/>
              </a:solidFill>
              <a:latin typeface="Calibri"/>
              <a:ea typeface="Calibri"/>
              <a:cs typeface="Calibri"/>
              <a:sym typeface="Calibri"/>
            </a:endParaRPr>
          </a:p>
        </p:txBody>
      </p:sp>
      <p:sp>
        <p:nvSpPr>
          <p:cNvPr id="221" name="Shape 221"/>
          <p:cNvSpPr txBox="1">
            <a:spLocks noGrp="1"/>
          </p:cNvSpPr>
          <p:nvPr>
            <p:ph type="body" idx="1"/>
          </p:nvPr>
        </p:nvSpPr>
        <p:spPr>
          <a:xfrm>
            <a:off x="395777" y="1271517"/>
            <a:ext cx="8534400" cy="5283896"/>
          </a:xfrm>
          <a:prstGeom prst="rect">
            <a:avLst/>
          </a:prstGeom>
          <a:noFill/>
          <a:ln>
            <a:noFill/>
          </a:ln>
        </p:spPr>
        <p:txBody>
          <a:bodyPr lIns="91425" tIns="45700" rIns="91425" bIns="45700" anchor="t" anchorCtr="0">
            <a:noAutofit/>
          </a:bodyPr>
          <a:lstStyle/>
          <a:p>
            <a:pPr marL="0" marR="0" lvl="0" indent="0" algn="l" rtl="0">
              <a:spcBef>
                <a:spcPts val="0"/>
              </a:spcBef>
              <a:spcAft>
                <a:spcPts val="1200"/>
              </a:spcAft>
              <a:buClr>
                <a:schemeClr val="accent1"/>
              </a:buClr>
              <a:buSzPct val="25000"/>
              <a:buFont typeface="Noto Symbol"/>
              <a:buNone/>
            </a:pPr>
            <a:r>
              <a:rPr lang="en-US" sz="1600" b="1" i="0" u="sng" strike="noStrike" cap="none" baseline="0" dirty="0" smtClean="0">
                <a:solidFill>
                  <a:schemeClr val="dk1"/>
                </a:solidFill>
                <a:latin typeface="Calibri" pitchFamily="34" charset="0"/>
                <a:ea typeface="Calibri"/>
                <a:cs typeface="Calibri"/>
                <a:sym typeface="Calibri"/>
              </a:rPr>
              <a:t>2008</a:t>
            </a:r>
          </a:p>
          <a:p>
            <a:pPr marL="0" indent="0">
              <a:spcBef>
                <a:spcPts val="0"/>
              </a:spcBef>
              <a:spcAft>
                <a:spcPts val="1200"/>
              </a:spcAft>
              <a:buClrTx/>
              <a:buSzPct val="100000"/>
            </a:pPr>
            <a:r>
              <a:rPr lang="en-US" sz="1600" b="0" i="0" u="none" strike="noStrike" cap="none" baseline="0" dirty="0" smtClean="0">
                <a:solidFill>
                  <a:schemeClr val="dk1"/>
                </a:solidFill>
                <a:latin typeface="Calibri" pitchFamily="34" charset="0"/>
                <a:ea typeface="Calibri"/>
                <a:cs typeface="Calibri"/>
                <a:sym typeface="Calibri"/>
              </a:rPr>
              <a:t> EEC formally began </a:t>
            </a:r>
            <a:r>
              <a:rPr lang="en-US" sz="1600" i="0" u="none" strike="noStrike" cap="none" baseline="0" dirty="0" smtClean="0">
                <a:solidFill>
                  <a:srgbClr val="A50021"/>
                </a:solidFill>
                <a:latin typeface="Calibri" pitchFamily="34" charset="0"/>
                <a:ea typeface="Calibri"/>
                <a:cs typeface="Calibri"/>
                <a:sym typeface="Calibri"/>
              </a:rPr>
              <a:t>developing</a:t>
            </a:r>
            <a:r>
              <a:rPr lang="en-US" sz="1600" b="0" i="0" u="none" strike="noStrike" cap="none" baseline="0" dirty="0" smtClean="0">
                <a:solidFill>
                  <a:schemeClr val="dk1"/>
                </a:solidFill>
                <a:latin typeface="Calibri" pitchFamily="34" charset="0"/>
                <a:ea typeface="Calibri"/>
                <a:cs typeface="Calibri"/>
                <a:sym typeface="Calibri"/>
              </a:rPr>
              <a:t> its Quality Rating and Improvement System in Massachusetts. </a:t>
            </a:r>
            <a:r>
              <a:rPr lang="en-US" sz="1600" i="0" u="none" strike="noStrike" cap="none" baseline="0" dirty="0" smtClean="0">
                <a:solidFill>
                  <a:srgbClr val="A50021"/>
                </a:solidFill>
                <a:latin typeface="Calibri" pitchFamily="34" charset="0"/>
                <a:ea typeface="Calibri"/>
                <a:cs typeface="Calibri"/>
                <a:sym typeface="Calibri"/>
              </a:rPr>
              <a:t>Stakeholders</a:t>
            </a:r>
            <a:r>
              <a:rPr lang="en-US" sz="1600" b="0" i="0" u="none" strike="noStrike" cap="none" baseline="0" dirty="0" smtClean="0">
                <a:solidFill>
                  <a:schemeClr val="dk1"/>
                </a:solidFill>
                <a:latin typeface="Calibri" pitchFamily="34" charset="0"/>
                <a:ea typeface="Calibri"/>
                <a:cs typeface="Calibri"/>
                <a:sym typeface="Calibri"/>
              </a:rPr>
              <a:t> across the Commonwealth contributed to the development of the system, including early educators and researchers.</a:t>
            </a:r>
          </a:p>
          <a:p>
            <a:pPr marL="0" marR="0" lvl="0" indent="0" algn="l" rtl="0">
              <a:spcBef>
                <a:spcPts val="0"/>
              </a:spcBef>
              <a:spcAft>
                <a:spcPts val="1200"/>
              </a:spcAft>
              <a:buClr>
                <a:schemeClr val="accent1"/>
              </a:buClr>
              <a:buSzPct val="25000"/>
              <a:buFont typeface="Noto Symbol"/>
              <a:buNone/>
            </a:pPr>
            <a:endParaRPr lang="en-US" sz="1600" dirty="0" smtClean="0">
              <a:solidFill>
                <a:schemeClr val="dk1"/>
              </a:solidFill>
              <a:latin typeface="Calibri" pitchFamily="34" charset="0"/>
              <a:ea typeface="Calibri"/>
              <a:cs typeface="Calibri"/>
              <a:sym typeface="Calibri"/>
            </a:endParaRPr>
          </a:p>
          <a:p>
            <a:pPr marL="0" marR="0" lvl="0" indent="0" algn="l" rtl="0">
              <a:spcBef>
                <a:spcPts val="0"/>
              </a:spcBef>
              <a:spcAft>
                <a:spcPts val="1200"/>
              </a:spcAft>
              <a:buClr>
                <a:schemeClr val="accent1"/>
              </a:buClr>
              <a:buSzPct val="25000"/>
              <a:buFont typeface="Noto Symbol"/>
              <a:buNone/>
            </a:pPr>
            <a:r>
              <a:rPr lang="en-US" sz="1600" b="1" i="0" u="sng" strike="noStrike" cap="none" baseline="0" dirty="0" smtClean="0">
                <a:solidFill>
                  <a:schemeClr val="dk1"/>
                </a:solidFill>
                <a:latin typeface="Calibri" pitchFamily="34" charset="0"/>
                <a:ea typeface="Calibri"/>
                <a:cs typeface="Calibri"/>
                <a:sym typeface="Calibri"/>
              </a:rPr>
              <a:t>2009-2010</a:t>
            </a:r>
          </a:p>
          <a:p>
            <a:pPr marL="0" indent="0">
              <a:spcBef>
                <a:spcPts val="0"/>
              </a:spcBef>
              <a:spcAft>
                <a:spcPts val="1200"/>
              </a:spcAft>
              <a:buClrTx/>
              <a:buSzPct val="100000"/>
            </a:pPr>
            <a:r>
              <a:rPr lang="en-US" sz="1600" b="0" i="0" u="none" strike="noStrike" cap="none" baseline="0" dirty="0" smtClean="0">
                <a:latin typeface="Calibri" pitchFamily="34" charset="0"/>
                <a:ea typeface="Calibri"/>
                <a:cs typeface="Calibri"/>
                <a:sym typeface="Calibri"/>
              </a:rPr>
              <a:t>EEC </a:t>
            </a:r>
            <a:r>
              <a:rPr lang="en-US" sz="1600" i="0" u="none" strike="noStrike" cap="none" baseline="0" dirty="0" smtClean="0">
                <a:solidFill>
                  <a:srgbClr val="A50021"/>
                </a:solidFill>
                <a:latin typeface="Calibri" pitchFamily="34" charset="0"/>
                <a:ea typeface="Calibri"/>
                <a:cs typeface="Calibri"/>
                <a:sym typeface="Calibri"/>
              </a:rPr>
              <a:t>piloted</a:t>
            </a:r>
            <a:r>
              <a:rPr lang="en-US" sz="1600" b="0" i="0" u="none" strike="noStrike" cap="none" baseline="0" dirty="0" smtClean="0">
                <a:solidFill>
                  <a:schemeClr val="dk1"/>
                </a:solidFill>
                <a:latin typeface="Calibri" pitchFamily="34" charset="0"/>
                <a:ea typeface="Calibri"/>
                <a:cs typeface="Calibri"/>
                <a:sym typeface="Calibri"/>
              </a:rPr>
              <a:t> </a:t>
            </a:r>
            <a:r>
              <a:rPr lang="en-US" sz="1600" b="0" i="0" u="none" strike="noStrike" cap="none" baseline="0" dirty="0">
                <a:solidFill>
                  <a:schemeClr val="dk1"/>
                </a:solidFill>
                <a:latin typeface="Calibri" pitchFamily="34" charset="0"/>
                <a:ea typeface="Calibri"/>
                <a:cs typeface="Calibri"/>
                <a:sym typeface="Calibri"/>
              </a:rPr>
              <a:t>a QRIS </a:t>
            </a:r>
            <a:r>
              <a:rPr lang="en-US" sz="1600" b="0" i="0" u="none" strike="noStrike" cap="none" baseline="0" dirty="0" smtClean="0">
                <a:solidFill>
                  <a:schemeClr val="dk1"/>
                </a:solidFill>
                <a:latin typeface="Calibri" pitchFamily="34" charset="0"/>
                <a:ea typeface="Calibri"/>
                <a:cs typeface="Calibri"/>
                <a:sym typeface="Calibri"/>
              </a:rPr>
              <a:t>that </a:t>
            </a:r>
            <a:r>
              <a:rPr lang="en-US" sz="1600" b="0" i="0" u="none" strike="noStrike" cap="none" baseline="0" dirty="0">
                <a:solidFill>
                  <a:schemeClr val="dk1"/>
                </a:solidFill>
                <a:latin typeface="Calibri" pitchFamily="34" charset="0"/>
                <a:ea typeface="Calibri"/>
                <a:cs typeface="Calibri"/>
                <a:sym typeface="Calibri"/>
              </a:rPr>
              <a:t>was supported by a first round of Program Quality Improvement </a:t>
            </a:r>
            <a:r>
              <a:rPr lang="en-US" sz="1600" b="0" i="0" u="none" strike="noStrike" cap="none" baseline="0" dirty="0" smtClean="0">
                <a:solidFill>
                  <a:schemeClr val="dk1"/>
                </a:solidFill>
                <a:latin typeface="Calibri" pitchFamily="34" charset="0"/>
                <a:ea typeface="Calibri"/>
                <a:cs typeface="Calibri"/>
                <a:sym typeface="Calibri"/>
              </a:rPr>
              <a:t>Grants. </a:t>
            </a:r>
          </a:p>
          <a:p>
            <a:pPr marL="0" indent="0">
              <a:spcBef>
                <a:spcPts val="0"/>
              </a:spcBef>
              <a:spcAft>
                <a:spcPts val="1200"/>
              </a:spcAft>
              <a:buClrTx/>
              <a:buSzPct val="100000"/>
            </a:pPr>
            <a:r>
              <a:rPr lang="en-US" sz="1600" b="0" i="0" u="none" strike="noStrike" cap="none" baseline="0" dirty="0" smtClean="0">
                <a:solidFill>
                  <a:schemeClr val="dk1"/>
                </a:solidFill>
                <a:latin typeface="Calibri" pitchFamily="34" charset="0"/>
                <a:ea typeface="Calibri"/>
                <a:cs typeface="Calibri"/>
                <a:sym typeface="Calibri"/>
              </a:rPr>
              <a:t>QRIS standards </a:t>
            </a:r>
            <a:r>
              <a:rPr lang="en-US" sz="1600" b="0" i="0" u="none" strike="noStrike" cap="none" baseline="0" dirty="0">
                <a:solidFill>
                  <a:schemeClr val="dk1"/>
                </a:solidFill>
                <a:latin typeface="Calibri" pitchFamily="34" charset="0"/>
                <a:ea typeface="Calibri"/>
                <a:cs typeface="Calibri"/>
                <a:sym typeface="Calibri"/>
              </a:rPr>
              <a:t>were </a:t>
            </a:r>
            <a:r>
              <a:rPr lang="en-US" sz="1600" i="0" u="none" strike="noStrike" cap="none" baseline="0" dirty="0" smtClean="0">
                <a:solidFill>
                  <a:srgbClr val="A50021"/>
                </a:solidFill>
                <a:latin typeface="Calibri" pitchFamily="34" charset="0"/>
                <a:ea typeface="Calibri"/>
                <a:cs typeface="Calibri"/>
                <a:sym typeface="Calibri"/>
              </a:rPr>
              <a:t>revised</a:t>
            </a:r>
            <a:r>
              <a:rPr lang="en-US" sz="1600" b="0" i="0" u="none" strike="noStrike" cap="none" baseline="0" dirty="0" smtClean="0">
                <a:solidFill>
                  <a:schemeClr val="dk1"/>
                </a:solidFill>
                <a:latin typeface="Calibri" pitchFamily="34" charset="0"/>
                <a:ea typeface="Calibri"/>
                <a:cs typeface="Calibri"/>
                <a:sym typeface="Calibri"/>
              </a:rPr>
              <a:t> based on the pilot study.</a:t>
            </a:r>
          </a:p>
          <a:p>
            <a:pPr marL="0" indent="0">
              <a:spcBef>
                <a:spcPts val="0"/>
              </a:spcBef>
              <a:spcAft>
                <a:spcPts val="1200"/>
              </a:spcAft>
              <a:buClrTx/>
              <a:buSzPct val="100000"/>
            </a:pPr>
            <a:r>
              <a:rPr lang="en-US" sz="1600" i="0" u="none" strike="noStrike" cap="none" baseline="0" dirty="0" smtClean="0">
                <a:solidFill>
                  <a:srgbClr val="A50021"/>
                </a:solidFill>
                <a:latin typeface="Calibri" pitchFamily="34" charset="0"/>
                <a:ea typeface="Calibri"/>
                <a:cs typeface="Calibri"/>
                <a:sym typeface="Calibri"/>
              </a:rPr>
              <a:t>EEC Board voted to adopt </a:t>
            </a:r>
            <a:r>
              <a:rPr lang="en-US" sz="1600" b="0" i="0" u="none" strike="noStrike" cap="none" baseline="0" dirty="0" smtClean="0">
                <a:solidFill>
                  <a:schemeClr val="dk1"/>
                </a:solidFill>
                <a:latin typeface="Calibri" pitchFamily="34" charset="0"/>
                <a:ea typeface="Calibri"/>
                <a:cs typeface="Calibri"/>
                <a:sym typeface="Calibri"/>
              </a:rPr>
              <a:t>the revised</a:t>
            </a:r>
            <a:r>
              <a:rPr lang="en-US" sz="1600" b="0" i="0" u="none" strike="noStrike" cap="none" dirty="0" smtClean="0">
                <a:solidFill>
                  <a:schemeClr val="dk1"/>
                </a:solidFill>
                <a:latin typeface="Calibri" pitchFamily="34" charset="0"/>
                <a:ea typeface="Calibri"/>
                <a:cs typeface="Calibri"/>
                <a:sym typeface="Calibri"/>
              </a:rPr>
              <a:t> QRIS standards in December 2010.</a:t>
            </a:r>
            <a:endParaRPr sz="1600" b="0" i="0" u="none" strike="noStrike" cap="none" baseline="0" dirty="0">
              <a:solidFill>
                <a:schemeClr val="dk1"/>
              </a:solidFill>
              <a:latin typeface="Calibri" pitchFamily="34" charset="0"/>
              <a:ea typeface="Calibri"/>
              <a:cs typeface="Calibri"/>
              <a:sym typeface="Calibri"/>
            </a:endParaRPr>
          </a:p>
        </p:txBody>
      </p:sp>
      <p:sp>
        <p:nvSpPr>
          <p:cNvPr id="4"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800" b="0" smtClean="0">
                <a:latin typeface="+mj-lt"/>
              </a:rPr>
              <a:pPr algn="r">
                <a:defRPr/>
              </a:pPr>
              <a:t>7</a:t>
            </a:fld>
            <a:endParaRPr lang="en-US" sz="800" b="0" dirty="0">
              <a:latin typeface="+mj-lt"/>
            </a:endParaRPr>
          </a:p>
        </p:txBody>
      </p:sp>
    </p:spTree>
    <p:extLst>
      <p:ext uri="{BB962C8B-B14F-4D97-AF65-F5344CB8AC3E}">
        <p14:creationId xmlns="" xmlns:p14="http://schemas.microsoft.com/office/powerpoint/2010/main" val="3595003934"/>
      </p:ext>
    </p:extLst>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685800" y="242835"/>
            <a:ext cx="7772400" cy="633987"/>
          </a:xfrm>
          <a:prstGeom prst="rect">
            <a:avLst/>
          </a:prstGeom>
          <a:noFill/>
          <a:ln>
            <a:noFill/>
          </a:ln>
        </p:spPr>
        <p:txBody>
          <a:bodyPr lIns="91425" tIns="45700" rIns="91425" bIns="91425" anchor="b" anchorCtr="0">
            <a:noAutofit/>
          </a:bodyPr>
          <a:lstStyle/>
          <a:p>
            <a:pPr marL="0" marR="0" lvl="0" indent="0" algn="ctr" rtl="0">
              <a:spcBef>
                <a:spcPts val="0"/>
              </a:spcBef>
              <a:spcAft>
                <a:spcPts val="0"/>
              </a:spcAft>
              <a:buSzPct val="25000"/>
              <a:buNone/>
            </a:pPr>
            <a:r>
              <a:rPr lang="en-US" sz="2200" b="1" i="0" u="none" strike="noStrike" cap="none" baseline="0" dirty="0" smtClean="0">
                <a:solidFill>
                  <a:schemeClr val="tx1"/>
                </a:solidFill>
                <a:latin typeface="Calibri"/>
                <a:ea typeface="Calibri"/>
                <a:cs typeface="Calibri"/>
                <a:sym typeface="Calibri"/>
              </a:rPr>
              <a:t>MA QRIS Implementation</a:t>
            </a:r>
            <a:endParaRPr lang="en-US" sz="2200" b="1" i="0" u="none" strike="noStrike" cap="none" baseline="0" dirty="0">
              <a:solidFill>
                <a:schemeClr val="tx1"/>
              </a:solidFill>
              <a:latin typeface="Calibri"/>
              <a:ea typeface="Calibri"/>
              <a:cs typeface="Calibri"/>
              <a:sym typeface="Calibri"/>
            </a:endParaRPr>
          </a:p>
        </p:txBody>
      </p:sp>
      <p:sp>
        <p:nvSpPr>
          <p:cNvPr id="221" name="Shape 221"/>
          <p:cNvSpPr txBox="1">
            <a:spLocks noGrp="1"/>
          </p:cNvSpPr>
          <p:nvPr>
            <p:ph type="body" idx="1"/>
          </p:nvPr>
        </p:nvSpPr>
        <p:spPr>
          <a:xfrm>
            <a:off x="272946" y="986117"/>
            <a:ext cx="8534400" cy="5283896"/>
          </a:xfrm>
          <a:prstGeom prst="rect">
            <a:avLst/>
          </a:prstGeom>
          <a:noFill/>
          <a:ln>
            <a:noFill/>
          </a:ln>
        </p:spPr>
        <p:txBody>
          <a:bodyPr lIns="91425" tIns="45700" rIns="91425" bIns="45700" anchor="t" anchorCtr="0">
            <a:noAutofit/>
          </a:bodyPr>
          <a:lstStyle/>
          <a:p>
            <a:pPr marL="0" lvl="0" indent="0">
              <a:spcBef>
                <a:spcPts val="0"/>
              </a:spcBef>
              <a:spcAft>
                <a:spcPts val="1200"/>
              </a:spcAft>
              <a:buClr>
                <a:schemeClr val="accent1"/>
              </a:buClr>
              <a:buSzPct val="25000"/>
              <a:buNone/>
            </a:pPr>
            <a:r>
              <a:rPr lang="en-US" sz="1600" b="1" i="0" u="sng" strike="noStrike" cap="none" dirty="0" smtClean="0">
                <a:solidFill>
                  <a:schemeClr val="dk1"/>
                </a:solidFill>
                <a:latin typeface="Calibri" pitchFamily="34" charset="0"/>
                <a:ea typeface="Calibri"/>
                <a:cs typeface="Calibri"/>
                <a:sym typeface="Calibri"/>
              </a:rPr>
              <a:t>2011</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EEC </a:t>
            </a:r>
            <a:r>
              <a:rPr lang="en-US" sz="1600" dirty="0" smtClean="0">
                <a:solidFill>
                  <a:srgbClr val="A50021"/>
                </a:solidFill>
                <a:latin typeface="Calibri" pitchFamily="34" charset="0"/>
                <a:ea typeface="Calibri"/>
                <a:cs typeface="Calibri"/>
                <a:sym typeface="Calibri"/>
              </a:rPr>
              <a:t>l</a:t>
            </a:r>
            <a:r>
              <a:rPr lang="en-US" sz="1600" i="0" u="none" strike="noStrike" cap="none" dirty="0" smtClean="0">
                <a:solidFill>
                  <a:srgbClr val="A50021"/>
                </a:solidFill>
                <a:latin typeface="Calibri" pitchFamily="34" charset="0"/>
                <a:ea typeface="Calibri"/>
                <a:cs typeface="Calibri"/>
                <a:sym typeface="Calibri"/>
              </a:rPr>
              <a:t>aunched </a:t>
            </a:r>
            <a:r>
              <a:rPr lang="en-US" sz="1600" i="0" u="none" strike="noStrike" cap="none" dirty="0">
                <a:solidFill>
                  <a:srgbClr val="A50021"/>
                </a:solidFill>
                <a:latin typeface="Calibri" pitchFamily="34" charset="0"/>
                <a:ea typeface="Calibri"/>
                <a:cs typeface="Calibri"/>
                <a:sym typeface="Calibri"/>
              </a:rPr>
              <a:t>QRIS </a:t>
            </a:r>
            <a:r>
              <a:rPr lang="en-US" sz="1600" b="0" i="0" u="none" strike="noStrike" cap="none" dirty="0">
                <a:solidFill>
                  <a:schemeClr val="dk1"/>
                </a:solidFill>
                <a:latin typeface="Calibri" pitchFamily="34" charset="0"/>
                <a:ea typeface="Calibri"/>
                <a:cs typeface="Calibri"/>
                <a:sym typeface="Calibri"/>
              </a:rPr>
              <a:t>to the </a:t>
            </a:r>
            <a:r>
              <a:rPr lang="en-US" sz="1600" b="0" i="0" u="none" strike="noStrike" cap="none" dirty="0" smtClean="0">
                <a:solidFill>
                  <a:schemeClr val="dk1"/>
                </a:solidFill>
                <a:latin typeface="Calibri" pitchFamily="34" charset="0"/>
                <a:ea typeface="Calibri"/>
                <a:cs typeface="Calibri"/>
                <a:sym typeface="Calibri"/>
              </a:rPr>
              <a:t>field. Educators </a:t>
            </a:r>
            <a:r>
              <a:rPr lang="en-US" sz="1600" b="0" i="0" u="none" strike="noStrike" cap="none" dirty="0">
                <a:solidFill>
                  <a:schemeClr val="dk1"/>
                </a:solidFill>
                <a:latin typeface="Calibri" pitchFamily="34" charset="0"/>
                <a:ea typeface="Calibri"/>
                <a:cs typeface="Calibri"/>
                <a:sym typeface="Calibri"/>
              </a:rPr>
              <a:t>and programs participating in the system span all geographic areas of the state and all program </a:t>
            </a:r>
            <a:r>
              <a:rPr lang="en-US" sz="1600" b="0" i="0" u="none" strike="noStrike" cap="none" dirty="0" smtClean="0">
                <a:solidFill>
                  <a:schemeClr val="dk1"/>
                </a:solidFill>
                <a:latin typeface="Calibri" pitchFamily="34" charset="0"/>
                <a:ea typeface="Calibri"/>
                <a:cs typeface="Calibri"/>
                <a:sym typeface="Calibri"/>
              </a:rPr>
              <a:t>types including; </a:t>
            </a:r>
            <a:r>
              <a:rPr lang="en-US" sz="1600" b="0" i="0" u="none" strike="noStrike" cap="none" dirty="0">
                <a:solidFill>
                  <a:schemeClr val="dk1"/>
                </a:solidFill>
                <a:latin typeface="Calibri" pitchFamily="34" charset="0"/>
                <a:ea typeface="Calibri"/>
                <a:cs typeface="Calibri"/>
                <a:sym typeface="Calibri"/>
              </a:rPr>
              <a:t>family child care, center based, Head </a:t>
            </a:r>
            <a:r>
              <a:rPr lang="en-US" sz="1600" b="0" i="0" u="none" strike="noStrike" cap="none" dirty="0" smtClean="0">
                <a:solidFill>
                  <a:schemeClr val="dk1"/>
                </a:solidFill>
                <a:latin typeface="Calibri" pitchFamily="34" charset="0"/>
                <a:ea typeface="Calibri"/>
                <a:cs typeface="Calibri"/>
                <a:sym typeface="Calibri"/>
              </a:rPr>
              <a:t>Start, public school and Out of School Time. </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Programs and providers receiving </a:t>
            </a:r>
            <a:r>
              <a:rPr lang="en-US" sz="1600" dirty="0" smtClean="0">
                <a:solidFill>
                  <a:srgbClr val="A50021"/>
                </a:solidFill>
                <a:latin typeface="Calibri" pitchFamily="34" charset="0"/>
                <a:ea typeface="Calibri"/>
                <a:cs typeface="Calibri"/>
                <a:sym typeface="Calibri"/>
              </a:rPr>
              <a:t>child care subsidies required </a:t>
            </a:r>
            <a:r>
              <a:rPr lang="en-US" sz="1600" b="0" dirty="0" smtClean="0">
                <a:solidFill>
                  <a:schemeClr val="dk1"/>
                </a:solidFill>
                <a:latin typeface="Calibri" pitchFamily="34" charset="0"/>
                <a:ea typeface="Calibri"/>
                <a:cs typeface="Calibri"/>
                <a:sym typeface="Calibri"/>
              </a:rPr>
              <a:t>to participate in QRIS</a:t>
            </a:r>
            <a:endParaRPr lang="en-US" sz="1600" b="0" i="0" u="none" strike="noStrike" cap="none" dirty="0" smtClean="0">
              <a:solidFill>
                <a:schemeClr val="dk1"/>
              </a:solidFill>
              <a:latin typeface="Calibri" pitchFamily="34" charset="0"/>
              <a:ea typeface="Calibri"/>
              <a:cs typeface="Calibri"/>
              <a:sym typeface="Calibri"/>
            </a:endParaRPr>
          </a:p>
          <a:p>
            <a:pPr marL="0" marR="0" lvl="0" indent="0" algn="l" rtl="0">
              <a:spcBef>
                <a:spcPts val="0"/>
              </a:spcBef>
              <a:spcAft>
                <a:spcPts val="1200"/>
              </a:spcAft>
              <a:buClr>
                <a:schemeClr val="accent1"/>
              </a:buClr>
              <a:buSzPct val="25000"/>
              <a:buFont typeface="Noto Symbol"/>
              <a:buNone/>
            </a:pPr>
            <a:endParaRPr lang="en-US" sz="800" b="1" i="0" u="none" strike="noStrike" cap="none" baseline="0" dirty="0" smtClean="0">
              <a:solidFill>
                <a:schemeClr val="dk1"/>
              </a:solidFill>
              <a:latin typeface="Calibri" pitchFamily="34" charset="0"/>
              <a:ea typeface="Calibri"/>
              <a:cs typeface="Calibri"/>
              <a:sym typeface="Calibri"/>
            </a:endParaRPr>
          </a:p>
          <a:p>
            <a:pPr marL="0" marR="0" lvl="0" indent="0" algn="l" rtl="0">
              <a:spcBef>
                <a:spcPts val="0"/>
              </a:spcBef>
              <a:spcAft>
                <a:spcPts val="1200"/>
              </a:spcAft>
              <a:buClr>
                <a:schemeClr val="accent1"/>
              </a:buClr>
              <a:buSzPct val="25000"/>
              <a:buFont typeface="Noto Symbol"/>
              <a:buNone/>
            </a:pPr>
            <a:r>
              <a:rPr lang="en-US" sz="1600" b="1" i="0" u="sng" strike="noStrike" cap="none" baseline="0" dirty="0" smtClean="0">
                <a:solidFill>
                  <a:schemeClr val="dk1"/>
                </a:solidFill>
                <a:latin typeface="Calibri" pitchFamily="34" charset="0"/>
                <a:ea typeface="Calibri"/>
                <a:cs typeface="Calibri"/>
                <a:sym typeface="Calibri"/>
              </a:rPr>
              <a:t>2012</a:t>
            </a:r>
          </a:p>
          <a:p>
            <a:pPr marL="0" indent="0">
              <a:spcBef>
                <a:spcPts val="0"/>
              </a:spcBef>
              <a:spcAft>
                <a:spcPts val="1200"/>
              </a:spcAft>
              <a:buClrTx/>
              <a:buSzPct val="100000"/>
            </a:pPr>
            <a:r>
              <a:rPr lang="en-US" sz="1600" b="0" i="0" u="none" strike="noStrike" cap="none" baseline="0" dirty="0" smtClean="0">
                <a:solidFill>
                  <a:schemeClr val="dk1"/>
                </a:solidFill>
                <a:latin typeface="Calibri" pitchFamily="34" charset="0"/>
                <a:ea typeface="Calibri"/>
                <a:cs typeface="Calibri"/>
                <a:sym typeface="Calibri"/>
              </a:rPr>
              <a:t>EEC </a:t>
            </a:r>
            <a:r>
              <a:rPr lang="en-US" sz="1600" i="0" u="none" strike="noStrike" cap="none" baseline="0" dirty="0" smtClean="0">
                <a:solidFill>
                  <a:srgbClr val="A50021"/>
                </a:solidFill>
                <a:latin typeface="Calibri" pitchFamily="34" charset="0"/>
                <a:ea typeface="Calibri"/>
                <a:cs typeface="Calibri"/>
                <a:sym typeface="Calibri"/>
              </a:rPr>
              <a:t>hired </a:t>
            </a:r>
            <a:r>
              <a:rPr lang="en-US" sz="1600" i="0" u="none" strike="noStrike" cap="none" baseline="0" dirty="0">
                <a:solidFill>
                  <a:srgbClr val="A50021"/>
                </a:solidFill>
                <a:latin typeface="Calibri" pitchFamily="34" charset="0"/>
                <a:ea typeface="Calibri"/>
                <a:cs typeface="Calibri"/>
                <a:sym typeface="Calibri"/>
              </a:rPr>
              <a:t>QRIS Staff  </a:t>
            </a:r>
            <a:r>
              <a:rPr lang="en-US" sz="1600" b="0" i="0" u="none" strike="noStrike" cap="none" baseline="0" dirty="0">
                <a:solidFill>
                  <a:schemeClr val="dk1"/>
                </a:solidFill>
                <a:latin typeface="Calibri" pitchFamily="34" charset="0"/>
                <a:ea typeface="Calibri"/>
                <a:cs typeface="Calibri"/>
                <a:sym typeface="Calibri"/>
              </a:rPr>
              <a:t>including 6 Program Quality Specialists and 4 QRIS Health </a:t>
            </a:r>
            <a:r>
              <a:rPr lang="en-US" sz="1600" b="0" i="0" u="none" strike="noStrike" cap="none" baseline="0" dirty="0" smtClean="0">
                <a:solidFill>
                  <a:schemeClr val="dk1"/>
                </a:solidFill>
                <a:latin typeface="Calibri" pitchFamily="34" charset="0"/>
                <a:ea typeface="Calibri"/>
                <a:cs typeface="Calibri"/>
                <a:sym typeface="Calibri"/>
              </a:rPr>
              <a:t>Advisors. EEC began </a:t>
            </a:r>
            <a:r>
              <a:rPr lang="en-US" sz="1600" b="0" i="0" u="none" strike="noStrike" cap="none" baseline="0" dirty="0">
                <a:solidFill>
                  <a:schemeClr val="dk1"/>
                </a:solidFill>
                <a:latin typeface="Calibri" pitchFamily="34" charset="0"/>
                <a:ea typeface="Calibri"/>
                <a:cs typeface="Calibri"/>
                <a:sym typeface="Calibri"/>
              </a:rPr>
              <a:t>verifying QRIS applications and granting Level 2 </a:t>
            </a:r>
            <a:r>
              <a:rPr lang="en-US" sz="1600" b="0" i="0" u="none" strike="noStrike" cap="none" baseline="0" dirty="0" smtClean="0">
                <a:solidFill>
                  <a:schemeClr val="dk1"/>
                </a:solidFill>
                <a:latin typeface="Calibri" pitchFamily="34" charset="0"/>
                <a:ea typeface="Calibri"/>
                <a:cs typeface="Calibri"/>
                <a:sym typeface="Calibri"/>
              </a:rPr>
              <a:t>ratings.</a:t>
            </a:r>
          </a:p>
          <a:p>
            <a:pPr marL="0" indent="0">
              <a:spcBef>
                <a:spcPts val="0"/>
              </a:spcBef>
              <a:spcAft>
                <a:spcPts val="1200"/>
              </a:spcAft>
              <a:buClrTx/>
              <a:buSzPct val="100000"/>
            </a:pPr>
            <a:endParaRPr lang="en-US" sz="800" b="0" dirty="0" smtClean="0">
              <a:solidFill>
                <a:schemeClr val="dk1"/>
              </a:solidFill>
              <a:latin typeface="Calibri" pitchFamily="34" charset="0"/>
              <a:ea typeface="Calibri"/>
              <a:cs typeface="Calibri"/>
              <a:sym typeface="Calibri"/>
            </a:endParaRPr>
          </a:p>
          <a:p>
            <a:pPr marL="0" indent="0">
              <a:spcBef>
                <a:spcPts val="0"/>
              </a:spcBef>
              <a:spcAft>
                <a:spcPts val="1200"/>
              </a:spcAft>
              <a:buClrTx/>
              <a:buSzPct val="100000"/>
              <a:buNone/>
            </a:pPr>
            <a:r>
              <a:rPr lang="en-US" sz="1600" i="0" u="sng" strike="noStrike" cap="none" baseline="0" dirty="0" smtClean="0">
                <a:solidFill>
                  <a:schemeClr val="dk1"/>
                </a:solidFill>
                <a:latin typeface="Calibri" pitchFamily="34" charset="0"/>
                <a:ea typeface="Calibri"/>
                <a:cs typeface="Calibri"/>
                <a:sym typeface="Calibri"/>
              </a:rPr>
              <a:t>2013</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May 2013 </a:t>
            </a:r>
            <a:r>
              <a:rPr lang="en-US" sz="1600" dirty="0" smtClean="0">
                <a:solidFill>
                  <a:srgbClr val="A50021"/>
                </a:solidFill>
                <a:latin typeface="Calibri" pitchFamily="34" charset="0"/>
                <a:ea typeface="Calibri"/>
                <a:cs typeface="Calibri"/>
                <a:sym typeface="Calibri"/>
              </a:rPr>
              <a:t>EEC Board </a:t>
            </a:r>
            <a:r>
              <a:rPr lang="en-US" sz="1600" b="0" dirty="0" smtClean="0">
                <a:solidFill>
                  <a:schemeClr val="dk1"/>
                </a:solidFill>
                <a:latin typeface="Calibri" pitchFamily="34" charset="0"/>
                <a:ea typeface="Calibri"/>
                <a:cs typeface="Calibri"/>
                <a:sym typeface="Calibri"/>
              </a:rPr>
              <a:t>supported a </a:t>
            </a:r>
            <a:r>
              <a:rPr lang="en-US" sz="1600" dirty="0" smtClean="0">
                <a:solidFill>
                  <a:srgbClr val="A50021"/>
                </a:solidFill>
                <a:latin typeface="Calibri" pitchFamily="34" charset="0"/>
                <a:ea typeface="Calibri"/>
                <a:cs typeface="Calibri"/>
                <a:sym typeface="Calibri"/>
              </a:rPr>
              <a:t>moratorium</a:t>
            </a:r>
            <a:r>
              <a:rPr lang="en-US" sz="1600" b="0" dirty="0" smtClean="0">
                <a:solidFill>
                  <a:schemeClr val="dk1"/>
                </a:solidFill>
                <a:latin typeface="Calibri" pitchFamily="34" charset="0"/>
                <a:ea typeface="Calibri"/>
                <a:cs typeface="Calibri"/>
                <a:sym typeface="Calibri"/>
              </a:rPr>
              <a:t> on the requirement that programs </a:t>
            </a:r>
            <a:r>
              <a:rPr lang="en-US" sz="1600" dirty="0" smtClean="0">
                <a:solidFill>
                  <a:srgbClr val="A50021"/>
                </a:solidFill>
                <a:latin typeface="Calibri" pitchFamily="34" charset="0"/>
                <a:ea typeface="Calibri"/>
                <a:cs typeface="Calibri"/>
                <a:sym typeface="Calibri"/>
              </a:rPr>
              <a:t>move up one level </a:t>
            </a:r>
            <a:r>
              <a:rPr lang="en-US" sz="1600" b="0" dirty="0" smtClean="0">
                <a:latin typeface="Calibri" pitchFamily="34" charset="0"/>
                <a:ea typeface="Calibri"/>
                <a:cs typeface="Calibri"/>
                <a:sym typeface="Calibri"/>
              </a:rPr>
              <a:t>each year</a:t>
            </a:r>
            <a:r>
              <a:rPr lang="en-US" sz="1600" b="0" dirty="0" smtClean="0">
                <a:solidFill>
                  <a:schemeClr val="dk1"/>
                </a:solidFill>
                <a:latin typeface="Calibri" pitchFamily="34" charset="0"/>
                <a:ea typeface="Calibri"/>
                <a:cs typeface="Calibri"/>
                <a:sym typeface="Calibri"/>
              </a:rPr>
              <a:t>. </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EEC worked on establishing </a:t>
            </a:r>
            <a:r>
              <a:rPr lang="en-US" sz="1600" dirty="0" smtClean="0">
                <a:solidFill>
                  <a:srgbClr val="A50021"/>
                </a:solidFill>
                <a:latin typeface="Calibri" pitchFamily="34" charset="0"/>
                <a:ea typeface="Calibri"/>
                <a:cs typeface="Calibri"/>
                <a:sym typeface="Calibri"/>
              </a:rPr>
              <a:t>policies and procedures </a:t>
            </a:r>
            <a:r>
              <a:rPr lang="en-US" sz="1600" b="0" dirty="0" smtClean="0">
                <a:latin typeface="Calibri" pitchFamily="34" charset="0"/>
                <a:ea typeface="Calibri"/>
                <a:cs typeface="Calibri"/>
                <a:sym typeface="Calibri"/>
              </a:rPr>
              <a:t>t</a:t>
            </a:r>
            <a:r>
              <a:rPr lang="en-US" sz="1600" b="0" dirty="0" smtClean="0">
                <a:solidFill>
                  <a:schemeClr val="dk1"/>
                </a:solidFill>
                <a:latin typeface="Calibri" pitchFamily="34" charset="0"/>
                <a:ea typeface="Calibri"/>
                <a:cs typeface="Calibri"/>
                <a:sym typeface="Calibri"/>
              </a:rPr>
              <a:t>o support providers and improve accountability and monitoring practices.</a:t>
            </a:r>
          </a:p>
          <a:p>
            <a:pPr marL="0" indent="0">
              <a:spcBef>
                <a:spcPts val="0"/>
              </a:spcBef>
              <a:spcAft>
                <a:spcPts val="1200"/>
              </a:spcAft>
              <a:buClrTx/>
              <a:buSzPct val="100000"/>
              <a:buNone/>
            </a:pPr>
            <a:endParaRPr sz="1600" b="0" i="0" u="none" strike="noStrike" cap="none" baseline="0" dirty="0">
              <a:solidFill>
                <a:schemeClr val="dk1"/>
              </a:solidFill>
              <a:latin typeface="Calibri" pitchFamily="34" charset="0"/>
              <a:ea typeface="Calibri"/>
              <a:cs typeface="Calibri"/>
              <a:sym typeface="Calibri"/>
            </a:endParaRPr>
          </a:p>
        </p:txBody>
      </p:sp>
      <p:sp>
        <p:nvSpPr>
          <p:cNvPr id="4"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800" b="0" smtClean="0">
                <a:latin typeface="+mj-lt"/>
              </a:rPr>
              <a:pPr algn="r">
                <a:defRPr/>
              </a:pPr>
              <a:t>8</a:t>
            </a:fld>
            <a:endParaRPr lang="en-US" sz="800" b="0" dirty="0">
              <a:latin typeface="+mj-lt"/>
            </a:endParaRPr>
          </a:p>
        </p:txBody>
      </p:sp>
    </p:spTree>
    <p:extLst>
      <p:ext uri="{BB962C8B-B14F-4D97-AF65-F5344CB8AC3E}">
        <p14:creationId xmlns="" xmlns:p14="http://schemas.microsoft.com/office/powerpoint/2010/main" val="3595003934"/>
      </p:ext>
    </p:extLst>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685800" y="242835"/>
            <a:ext cx="7772400" cy="633987"/>
          </a:xfrm>
          <a:prstGeom prst="rect">
            <a:avLst/>
          </a:prstGeom>
          <a:noFill/>
          <a:ln>
            <a:noFill/>
          </a:ln>
        </p:spPr>
        <p:txBody>
          <a:bodyPr lIns="91425" tIns="45700" rIns="91425" bIns="91425" anchor="b" anchorCtr="0">
            <a:noAutofit/>
          </a:bodyPr>
          <a:lstStyle/>
          <a:p>
            <a:pPr marL="0" marR="0" lvl="0" indent="0" algn="ctr" rtl="0">
              <a:spcBef>
                <a:spcPts val="0"/>
              </a:spcBef>
              <a:spcAft>
                <a:spcPts val="0"/>
              </a:spcAft>
              <a:buSzPct val="25000"/>
              <a:buNone/>
            </a:pPr>
            <a:r>
              <a:rPr lang="en-US" sz="2200" b="1" i="0" u="none" strike="noStrike" cap="none" baseline="0" dirty="0" smtClean="0">
                <a:solidFill>
                  <a:schemeClr val="tx1"/>
                </a:solidFill>
                <a:latin typeface="Calibri"/>
                <a:ea typeface="Calibri"/>
                <a:cs typeface="Calibri"/>
                <a:sym typeface="Calibri"/>
              </a:rPr>
              <a:t>Strengthening the MA QRIS</a:t>
            </a:r>
            <a:endParaRPr lang="en-US" sz="2200" b="1" i="0" u="none" strike="noStrike" cap="none" baseline="0" dirty="0">
              <a:solidFill>
                <a:schemeClr val="tx1"/>
              </a:solidFill>
              <a:latin typeface="Calibri"/>
              <a:ea typeface="Calibri"/>
              <a:cs typeface="Calibri"/>
              <a:sym typeface="Calibri"/>
            </a:endParaRPr>
          </a:p>
        </p:txBody>
      </p:sp>
      <p:sp>
        <p:nvSpPr>
          <p:cNvPr id="221" name="Shape 221"/>
          <p:cNvSpPr txBox="1">
            <a:spLocks noGrp="1"/>
          </p:cNvSpPr>
          <p:nvPr>
            <p:ph type="body" idx="1"/>
          </p:nvPr>
        </p:nvSpPr>
        <p:spPr>
          <a:xfrm>
            <a:off x="299841" y="1077278"/>
            <a:ext cx="8534400" cy="5283896"/>
          </a:xfrm>
          <a:prstGeom prst="rect">
            <a:avLst/>
          </a:prstGeom>
          <a:noFill/>
          <a:ln>
            <a:noFill/>
          </a:ln>
        </p:spPr>
        <p:txBody>
          <a:bodyPr lIns="91425" tIns="45700" rIns="91425" bIns="45700" anchor="t" anchorCtr="0">
            <a:noAutofit/>
          </a:bodyPr>
          <a:lstStyle/>
          <a:p>
            <a:pPr marL="0" marR="0" lvl="0" indent="0" algn="l" rtl="0">
              <a:lnSpc>
                <a:spcPct val="80000"/>
              </a:lnSpc>
              <a:spcBef>
                <a:spcPts val="0"/>
              </a:spcBef>
              <a:spcAft>
                <a:spcPts val="1200"/>
              </a:spcAft>
              <a:buClr>
                <a:schemeClr val="accent1"/>
              </a:buClr>
              <a:buSzPct val="25000"/>
              <a:buFont typeface="Noto Symbol"/>
              <a:buNone/>
            </a:pPr>
            <a:r>
              <a:rPr lang="en-US" sz="1600" b="1" i="0" u="sng" strike="noStrike" cap="none" baseline="0" dirty="0" smtClean="0">
                <a:solidFill>
                  <a:schemeClr val="dk1"/>
                </a:solidFill>
                <a:latin typeface="Calibri" pitchFamily="34" charset="0"/>
                <a:ea typeface="Calibri"/>
                <a:cs typeface="Calibri"/>
                <a:sym typeface="Calibri"/>
              </a:rPr>
              <a:t>2014</a:t>
            </a:r>
            <a:r>
              <a:rPr lang="en-US" sz="1600" b="1" i="0" u="sng" strike="noStrike" cap="none" dirty="0" smtClean="0">
                <a:solidFill>
                  <a:schemeClr val="dk1"/>
                </a:solidFill>
                <a:latin typeface="Calibri" pitchFamily="34" charset="0"/>
                <a:ea typeface="Calibri"/>
                <a:cs typeface="Calibri"/>
                <a:sym typeface="Calibri"/>
              </a:rPr>
              <a:t> - 2015</a:t>
            </a:r>
            <a:endParaRPr lang="en-US" sz="1600" b="0" u="sng" dirty="0" smtClean="0">
              <a:solidFill>
                <a:schemeClr val="dk1"/>
              </a:solidFill>
              <a:latin typeface="Calibri" pitchFamily="34" charset="0"/>
              <a:ea typeface="Calibri"/>
              <a:cs typeface="Calibri"/>
              <a:sym typeface="Calibri"/>
            </a:endParaRPr>
          </a:p>
          <a:p>
            <a:pPr marL="0" indent="0">
              <a:spcBef>
                <a:spcPts val="0"/>
              </a:spcBef>
              <a:spcAft>
                <a:spcPts val="1200"/>
              </a:spcAft>
              <a:buClrTx/>
              <a:buSzPct val="100000"/>
            </a:pPr>
            <a:r>
              <a:rPr lang="en-US" sz="1600" b="0" i="0" u="none" strike="noStrike" cap="none" baseline="0" dirty="0" smtClean="0">
                <a:solidFill>
                  <a:schemeClr val="dk1"/>
                </a:solidFill>
                <a:latin typeface="Calibri" pitchFamily="34" charset="0"/>
                <a:ea typeface="Calibri"/>
                <a:cs typeface="Calibri"/>
                <a:sym typeface="Calibri"/>
              </a:rPr>
              <a:t> Continued to enhance </a:t>
            </a:r>
            <a:r>
              <a:rPr lang="en-US" sz="1600" i="0" u="none" strike="noStrike" cap="none" baseline="0" dirty="0" smtClean="0">
                <a:solidFill>
                  <a:srgbClr val="A50021"/>
                </a:solidFill>
                <a:latin typeface="Calibri" pitchFamily="34" charset="0"/>
                <a:ea typeface="Calibri"/>
                <a:cs typeface="Calibri"/>
                <a:sym typeface="Calibri"/>
              </a:rPr>
              <a:t>accountability and monitoring </a:t>
            </a:r>
            <a:r>
              <a:rPr lang="en-US" sz="1600" b="0" i="0" u="none" strike="noStrike" cap="none" baseline="0" dirty="0" smtClean="0">
                <a:solidFill>
                  <a:schemeClr val="dk1"/>
                </a:solidFill>
                <a:latin typeface="Calibri" pitchFamily="34" charset="0"/>
                <a:ea typeface="Calibri"/>
                <a:cs typeface="Calibri"/>
                <a:sym typeface="Calibri"/>
              </a:rPr>
              <a:t>procedures</a:t>
            </a:r>
            <a:r>
              <a:rPr lang="en-US" sz="1600" b="0" i="0" u="none" strike="noStrike" cap="none" dirty="0" smtClean="0">
                <a:solidFill>
                  <a:schemeClr val="dk1"/>
                </a:solidFill>
                <a:latin typeface="Calibri" pitchFamily="34" charset="0"/>
                <a:ea typeface="Calibri"/>
                <a:cs typeface="Calibri"/>
                <a:sym typeface="Calibri"/>
              </a:rPr>
              <a:t> </a:t>
            </a:r>
            <a:endParaRPr lang="en-US" sz="1600" b="0" i="0" u="none" strike="noStrike" cap="none" baseline="0" dirty="0" smtClean="0">
              <a:solidFill>
                <a:schemeClr val="dk1"/>
              </a:solidFill>
              <a:latin typeface="Calibri" pitchFamily="34" charset="0"/>
              <a:ea typeface="Calibri"/>
              <a:cs typeface="Calibri"/>
              <a:sym typeface="Calibri"/>
            </a:endParaRPr>
          </a:p>
          <a:p>
            <a:pPr marL="0" indent="0">
              <a:spcBef>
                <a:spcPts val="0"/>
              </a:spcBef>
              <a:spcAft>
                <a:spcPts val="1200"/>
              </a:spcAft>
              <a:buClrTx/>
              <a:buSzPct val="100000"/>
            </a:pPr>
            <a:r>
              <a:rPr lang="en-US" sz="1600" b="0" i="0" u="none" strike="noStrike" cap="none" baseline="0" dirty="0" smtClean="0">
                <a:solidFill>
                  <a:schemeClr val="dk1"/>
                </a:solidFill>
                <a:latin typeface="Calibri" pitchFamily="34" charset="0"/>
                <a:ea typeface="Calibri"/>
                <a:cs typeface="Calibri"/>
                <a:sym typeface="Calibri"/>
              </a:rPr>
              <a:t>EEC increased </a:t>
            </a:r>
            <a:r>
              <a:rPr lang="en-US" sz="1600" b="0" i="0" u="none" strike="noStrike" cap="none" baseline="0" dirty="0">
                <a:solidFill>
                  <a:schemeClr val="dk1"/>
                </a:solidFill>
                <a:latin typeface="Calibri" pitchFamily="34" charset="0"/>
                <a:ea typeface="Calibri"/>
                <a:cs typeface="Calibri"/>
                <a:sym typeface="Calibri"/>
              </a:rPr>
              <a:t>collaborations with external partners and stakeholders, </a:t>
            </a:r>
            <a:r>
              <a:rPr lang="en-US" sz="1600" b="0" i="0" u="none" strike="noStrike" cap="none" baseline="0" dirty="0" smtClean="0">
                <a:solidFill>
                  <a:schemeClr val="dk1"/>
                </a:solidFill>
                <a:latin typeface="Calibri" pitchFamily="34" charset="0"/>
                <a:ea typeface="Calibri"/>
                <a:cs typeface="Calibri"/>
                <a:sym typeface="Calibri"/>
              </a:rPr>
              <a:t>monthly meetings with </a:t>
            </a:r>
            <a:r>
              <a:rPr lang="en-US" sz="1600" i="0" u="none" strike="noStrike" cap="none" baseline="0" dirty="0" smtClean="0">
                <a:solidFill>
                  <a:srgbClr val="A50021"/>
                </a:solidFill>
                <a:latin typeface="Calibri" pitchFamily="34" charset="0"/>
                <a:ea typeface="Calibri"/>
                <a:cs typeface="Calibri"/>
                <a:sym typeface="Calibri"/>
              </a:rPr>
              <a:t>RTT-ELC Federal Technical </a:t>
            </a:r>
            <a:r>
              <a:rPr lang="en-US" sz="1600" dirty="0" smtClean="0">
                <a:solidFill>
                  <a:srgbClr val="A50021"/>
                </a:solidFill>
                <a:latin typeface="Calibri" pitchFamily="34" charset="0"/>
                <a:ea typeface="Calibri"/>
                <a:cs typeface="Calibri"/>
                <a:sym typeface="Calibri"/>
              </a:rPr>
              <a:t>A</a:t>
            </a:r>
            <a:r>
              <a:rPr lang="en-US" sz="1600" i="0" u="none" strike="noStrike" cap="none" baseline="0" dirty="0" smtClean="0">
                <a:solidFill>
                  <a:srgbClr val="A50021"/>
                </a:solidFill>
                <a:latin typeface="Calibri" pitchFamily="34" charset="0"/>
                <a:ea typeface="Calibri"/>
                <a:cs typeface="Calibri"/>
                <a:sym typeface="Calibri"/>
              </a:rPr>
              <a:t>ssistance Providers</a:t>
            </a:r>
            <a:r>
              <a:rPr lang="en-US" sz="1600" b="0" i="0" u="none" strike="noStrike" cap="none" baseline="0" dirty="0" smtClean="0">
                <a:solidFill>
                  <a:schemeClr val="dk1"/>
                </a:solidFill>
                <a:latin typeface="Calibri" pitchFamily="34" charset="0"/>
                <a:ea typeface="Calibri"/>
                <a:cs typeface="Calibri"/>
                <a:sym typeface="Calibri"/>
              </a:rPr>
              <a:t> and formed </a:t>
            </a:r>
            <a:r>
              <a:rPr lang="en-US" sz="1600" i="0" u="none" strike="noStrike" cap="none" baseline="0" dirty="0">
                <a:solidFill>
                  <a:srgbClr val="A50021"/>
                </a:solidFill>
                <a:latin typeface="Calibri" pitchFamily="34" charset="0"/>
                <a:ea typeface="Calibri"/>
                <a:cs typeface="Calibri"/>
                <a:sym typeface="Calibri"/>
              </a:rPr>
              <a:t>QRIS Working </a:t>
            </a:r>
            <a:r>
              <a:rPr lang="en-US" sz="1600" i="0" u="none" strike="noStrike" cap="none" baseline="0" dirty="0" smtClean="0">
                <a:solidFill>
                  <a:srgbClr val="A50021"/>
                </a:solidFill>
                <a:latin typeface="Calibri" pitchFamily="34" charset="0"/>
                <a:ea typeface="Calibri"/>
                <a:cs typeface="Calibri"/>
                <a:sym typeface="Calibri"/>
              </a:rPr>
              <a:t>Groups </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 QRIS moved under the oversight of the </a:t>
            </a:r>
            <a:r>
              <a:rPr lang="en-US" sz="1600" dirty="0" smtClean="0">
                <a:solidFill>
                  <a:srgbClr val="A50021"/>
                </a:solidFill>
                <a:latin typeface="Calibri" pitchFamily="34" charset="0"/>
                <a:ea typeface="Calibri"/>
                <a:cs typeface="Calibri"/>
                <a:sym typeface="Calibri"/>
              </a:rPr>
              <a:t>EEC Board Policy and Research Committee, </a:t>
            </a:r>
            <a:r>
              <a:rPr lang="en-US" sz="1600" b="0" dirty="0" smtClean="0">
                <a:latin typeface="Calibri" pitchFamily="34" charset="0"/>
                <a:ea typeface="Calibri"/>
                <a:cs typeface="Calibri"/>
                <a:sym typeface="Calibri"/>
              </a:rPr>
              <a:t>monthly updates became a standing agenda item </a:t>
            </a:r>
          </a:p>
          <a:p>
            <a:pPr marL="0" indent="0">
              <a:spcBef>
                <a:spcPts val="0"/>
              </a:spcBef>
              <a:spcAft>
                <a:spcPts val="1200"/>
              </a:spcAft>
              <a:buClrTx/>
              <a:buSzPct val="100000"/>
            </a:pPr>
            <a:r>
              <a:rPr lang="en-US" sz="1600" b="0" dirty="0" smtClean="0">
                <a:latin typeface="Calibri" pitchFamily="34" charset="0"/>
                <a:ea typeface="Calibri"/>
                <a:cs typeface="Calibri"/>
                <a:sym typeface="Calibri"/>
              </a:rPr>
              <a:t>QRIS/</a:t>
            </a:r>
            <a:r>
              <a:rPr lang="en-US" sz="1600" dirty="0" smtClean="0">
                <a:solidFill>
                  <a:srgbClr val="A50021"/>
                </a:solidFill>
                <a:latin typeface="Calibri" pitchFamily="34" charset="0"/>
                <a:ea typeface="Calibri"/>
                <a:cs typeface="Calibri"/>
                <a:sym typeface="Calibri"/>
              </a:rPr>
              <a:t>NAEYC</a:t>
            </a:r>
            <a:r>
              <a:rPr lang="en-US" sz="1600" b="0" dirty="0" smtClean="0">
                <a:latin typeface="Calibri" pitchFamily="34" charset="0"/>
                <a:ea typeface="Calibri"/>
                <a:cs typeface="Calibri"/>
                <a:sym typeface="Calibri"/>
              </a:rPr>
              <a:t> Alignment project </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Revised policy for </a:t>
            </a:r>
            <a:r>
              <a:rPr lang="en-US" sz="1600" dirty="0" smtClean="0">
                <a:solidFill>
                  <a:srgbClr val="A50021"/>
                </a:solidFill>
                <a:latin typeface="Calibri" pitchFamily="34" charset="0"/>
                <a:ea typeface="Calibri"/>
                <a:cs typeface="Calibri"/>
                <a:sym typeface="Calibri"/>
              </a:rPr>
              <a:t>Environment Rating Scales</a:t>
            </a:r>
            <a:r>
              <a:rPr lang="en-US" sz="1600" b="0" dirty="0" smtClean="0">
                <a:solidFill>
                  <a:schemeClr val="dk1"/>
                </a:solidFill>
                <a:latin typeface="Calibri" pitchFamily="34" charset="0"/>
                <a:ea typeface="Calibri"/>
                <a:cs typeface="Calibri"/>
                <a:sym typeface="Calibri"/>
              </a:rPr>
              <a:t> </a:t>
            </a:r>
            <a:r>
              <a:rPr lang="en-US" sz="1600" dirty="0" smtClean="0">
                <a:solidFill>
                  <a:srgbClr val="C00000"/>
                </a:solidFill>
                <a:latin typeface="Calibri" pitchFamily="34" charset="0"/>
                <a:ea typeface="Calibri"/>
                <a:cs typeface="Calibri"/>
                <a:sym typeface="Calibri"/>
              </a:rPr>
              <a:t>(ERS) </a:t>
            </a:r>
            <a:r>
              <a:rPr lang="en-US" sz="1600" b="0" dirty="0" smtClean="0">
                <a:solidFill>
                  <a:schemeClr val="dk1"/>
                </a:solidFill>
                <a:latin typeface="Calibri" pitchFamily="34" charset="0"/>
                <a:ea typeface="Calibri"/>
                <a:cs typeface="Calibri"/>
                <a:sym typeface="Calibri"/>
              </a:rPr>
              <a:t> </a:t>
            </a:r>
          </a:p>
          <a:p>
            <a:pPr marL="0" indent="0">
              <a:spcBef>
                <a:spcPts val="0"/>
              </a:spcBef>
              <a:spcAft>
                <a:spcPts val="1200"/>
              </a:spcAft>
              <a:buClrTx/>
              <a:buSzPct val="100000"/>
            </a:pPr>
            <a:r>
              <a:rPr lang="en-US" sz="1600" b="0" dirty="0" smtClean="0">
                <a:solidFill>
                  <a:schemeClr val="dk1"/>
                </a:solidFill>
                <a:latin typeface="Calibri" pitchFamily="34" charset="0"/>
                <a:ea typeface="Calibri"/>
                <a:cs typeface="Calibri"/>
                <a:sym typeface="Calibri"/>
              </a:rPr>
              <a:t> Revised </a:t>
            </a:r>
            <a:r>
              <a:rPr lang="en-US" sz="1600" u="sng" dirty="0" smtClean="0">
                <a:solidFill>
                  <a:srgbClr val="A50021"/>
                </a:solidFill>
                <a:latin typeface="Calibri" pitchFamily="34" charset="0"/>
                <a:ea typeface="Calibri"/>
                <a:cs typeface="Calibri"/>
                <a:sym typeface="Calibri"/>
              </a:rPr>
              <a:t>QRIS Validation Study design </a:t>
            </a:r>
            <a:endParaRPr lang="en-US" sz="1600" b="0" dirty="0" smtClean="0">
              <a:latin typeface="Calibri" pitchFamily="34" charset="0"/>
              <a:ea typeface="Calibri"/>
              <a:cs typeface="Calibri"/>
              <a:sym typeface="Calibri"/>
            </a:endParaRPr>
          </a:p>
          <a:p>
            <a:pPr marL="0" indent="0">
              <a:spcBef>
                <a:spcPts val="0"/>
              </a:spcBef>
              <a:spcAft>
                <a:spcPts val="0"/>
              </a:spcAft>
              <a:buClrTx/>
              <a:buSzPct val="100000"/>
            </a:pPr>
            <a:r>
              <a:rPr lang="en-US" sz="1600" b="0" dirty="0" smtClean="0">
                <a:latin typeface="Calibri" pitchFamily="34" charset="0"/>
                <a:ea typeface="Calibri"/>
                <a:cs typeface="Calibri"/>
                <a:sym typeface="Calibri"/>
              </a:rPr>
              <a:t>Board voted on </a:t>
            </a:r>
            <a:r>
              <a:rPr lang="en-US" sz="1600" dirty="0" smtClean="0">
                <a:solidFill>
                  <a:srgbClr val="A50021"/>
                </a:solidFill>
                <a:latin typeface="Calibri" pitchFamily="34" charset="0"/>
                <a:ea typeface="Calibri"/>
                <a:cs typeface="Calibri"/>
                <a:sym typeface="Calibri"/>
              </a:rPr>
              <a:t>changes</a:t>
            </a:r>
            <a:r>
              <a:rPr lang="en-US" sz="1600" b="0" dirty="0" smtClean="0">
                <a:latin typeface="Calibri" pitchFamily="34" charset="0"/>
                <a:ea typeface="Calibri"/>
                <a:cs typeface="Calibri"/>
                <a:sym typeface="Calibri"/>
              </a:rPr>
              <a:t> to the CBSB QRIS standards  including:</a:t>
            </a:r>
          </a:p>
          <a:p>
            <a:pPr marL="685800" lvl="2" indent="0">
              <a:spcBef>
                <a:spcPts val="0"/>
              </a:spcBef>
              <a:spcAft>
                <a:spcPts val="0"/>
              </a:spcAft>
              <a:buClrTx/>
              <a:buSzPct val="100000"/>
              <a:buFont typeface="Courier New" pitchFamily="49" charset="0"/>
              <a:buChar char="o"/>
            </a:pPr>
            <a:r>
              <a:rPr lang="en-US" sz="1600" dirty="0" smtClean="0">
                <a:latin typeface="Calibri" pitchFamily="34" charset="0"/>
                <a:ea typeface="Calibri"/>
                <a:cs typeface="Calibri"/>
                <a:sym typeface="Calibri"/>
              </a:rPr>
              <a:t> Addition of </a:t>
            </a:r>
            <a:r>
              <a:rPr lang="en-US" sz="1600" dirty="0" smtClean="0">
                <a:solidFill>
                  <a:srgbClr val="A50021"/>
                </a:solidFill>
                <a:latin typeface="Calibri" pitchFamily="34" charset="0"/>
                <a:ea typeface="Calibri"/>
                <a:cs typeface="Calibri"/>
                <a:sym typeface="Calibri"/>
              </a:rPr>
              <a:t>Early English Language Development</a:t>
            </a:r>
            <a:r>
              <a:rPr lang="en-US" sz="1600" dirty="0" smtClean="0">
                <a:latin typeface="Calibri" pitchFamily="34" charset="0"/>
                <a:ea typeface="Calibri"/>
                <a:cs typeface="Calibri"/>
                <a:sym typeface="Calibri"/>
              </a:rPr>
              <a:t> Standards, QRIS </a:t>
            </a:r>
            <a:r>
              <a:rPr lang="en-US" sz="1600" dirty="0" smtClean="0">
                <a:solidFill>
                  <a:srgbClr val="A50021"/>
                </a:solidFill>
                <a:latin typeface="Calibri" pitchFamily="34" charset="0"/>
                <a:ea typeface="Calibri"/>
                <a:cs typeface="Calibri"/>
                <a:sym typeface="Calibri"/>
              </a:rPr>
              <a:t>Health and Safety training </a:t>
            </a:r>
            <a:r>
              <a:rPr lang="en-US" sz="1600" dirty="0" smtClean="0">
                <a:latin typeface="Calibri" pitchFamily="34" charset="0"/>
                <a:ea typeface="Calibri"/>
                <a:cs typeface="Calibri"/>
                <a:sym typeface="Calibri"/>
              </a:rPr>
              <a:t>modules, </a:t>
            </a:r>
            <a:r>
              <a:rPr lang="en-US" sz="1600" dirty="0" smtClean="0">
                <a:solidFill>
                  <a:srgbClr val="A50021"/>
                </a:solidFill>
                <a:latin typeface="Calibri" pitchFamily="34" charset="0"/>
                <a:ea typeface="Calibri"/>
                <a:cs typeface="Calibri"/>
                <a:sym typeface="Calibri"/>
              </a:rPr>
              <a:t>language access plan </a:t>
            </a:r>
            <a:r>
              <a:rPr lang="en-US" sz="1600" dirty="0" smtClean="0">
                <a:latin typeface="Calibri" pitchFamily="34" charset="0"/>
                <a:ea typeface="Calibri"/>
                <a:cs typeface="Calibri"/>
                <a:sym typeface="Calibri"/>
              </a:rPr>
              <a:t>and</a:t>
            </a:r>
            <a:r>
              <a:rPr lang="en-US" sz="1600" dirty="0" smtClean="0">
                <a:solidFill>
                  <a:srgbClr val="A50021"/>
                </a:solidFill>
                <a:latin typeface="Calibri" pitchFamily="34" charset="0"/>
                <a:ea typeface="Calibri"/>
                <a:cs typeface="Calibri"/>
                <a:sym typeface="Calibri"/>
              </a:rPr>
              <a:t> Alternative Path </a:t>
            </a:r>
            <a:r>
              <a:rPr lang="en-US" sz="1600" dirty="0" smtClean="0">
                <a:latin typeface="Calibri" pitchFamily="34" charset="0"/>
                <a:ea typeface="Calibri"/>
                <a:cs typeface="Calibri"/>
                <a:sym typeface="Calibri"/>
              </a:rPr>
              <a:t>for a Bachelor Degree</a:t>
            </a:r>
          </a:p>
          <a:p>
            <a:pPr marL="685800" lvl="2" indent="0">
              <a:spcBef>
                <a:spcPts val="0"/>
              </a:spcBef>
              <a:spcAft>
                <a:spcPts val="0"/>
              </a:spcAft>
              <a:buClrTx/>
              <a:buSzPct val="100000"/>
              <a:buFont typeface="Courier New" pitchFamily="49" charset="0"/>
              <a:buChar char="o"/>
            </a:pPr>
            <a:r>
              <a:rPr lang="en-US" sz="1600" dirty="0" smtClean="0">
                <a:latin typeface="Calibri" pitchFamily="34" charset="0"/>
                <a:ea typeface="Calibri"/>
                <a:cs typeface="Calibri"/>
                <a:sym typeface="Calibri"/>
              </a:rPr>
              <a:t> Require all classrooms at Level 2 to have a </a:t>
            </a:r>
            <a:r>
              <a:rPr lang="en-US" sz="1600" dirty="0" smtClean="0">
                <a:solidFill>
                  <a:srgbClr val="A50021"/>
                </a:solidFill>
                <a:latin typeface="Calibri" pitchFamily="34" charset="0"/>
                <a:ea typeface="Calibri"/>
                <a:cs typeface="Calibri"/>
                <a:sym typeface="Calibri"/>
              </a:rPr>
              <a:t>Lead Teacher</a:t>
            </a:r>
          </a:p>
          <a:p>
            <a:pPr marL="685800" lvl="2" indent="0">
              <a:spcBef>
                <a:spcPts val="0"/>
              </a:spcBef>
              <a:spcAft>
                <a:spcPts val="0"/>
              </a:spcAft>
              <a:buClrTx/>
              <a:buSzPct val="100000"/>
              <a:buFont typeface="Courier New" pitchFamily="49" charset="0"/>
              <a:buChar char="o"/>
            </a:pPr>
            <a:endParaRPr lang="en-US" sz="800" b="0" dirty="0" smtClean="0">
              <a:latin typeface="Calibri" pitchFamily="34" charset="0"/>
              <a:ea typeface="Calibri"/>
              <a:cs typeface="Calibri"/>
              <a:sym typeface="Calibri"/>
            </a:endParaRPr>
          </a:p>
          <a:p>
            <a:pPr marL="0" indent="0">
              <a:spcBef>
                <a:spcPts val="0"/>
              </a:spcBef>
              <a:spcAft>
                <a:spcPts val="1200"/>
              </a:spcAft>
              <a:buClrTx/>
              <a:buSzPct val="100000"/>
            </a:pPr>
            <a:r>
              <a:rPr lang="en-US" sz="1600" b="0" dirty="0" smtClean="0">
                <a:latin typeface="Calibri" pitchFamily="34" charset="0"/>
                <a:ea typeface="Calibri"/>
                <a:cs typeface="Calibri"/>
                <a:sym typeface="Calibri"/>
              </a:rPr>
              <a:t>QRIS/</a:t>
            </a:r>
            <a:r>
              <a:rPr lang="en-US" sz="1600" dirty="0" smtClean="0">
                <a:solidFill>
                  <a:srgbClr val="A50021"/>
                </a:solidFill>
                <a:latin typeface="Calibri" pitchFamily="34" charset="0"/>
                <a:ea typeface="Calibri"/>
                <a:cs typeface="Calibri"/>
                <a:sym typeface="Calibri"/>
              </a:rPr>
              <a:t>Head Start </a:t>
            </a:r>
            <a:r>
              <a:rPr lang="en-US" sz="1600" b="0" dirty="0" smtClean="0">
                <a:latin typeface="Calibri" pitchFamily="34" charset="0"/>
                <a:ea typeface="Calibri"/>
                <a:cs typeface="Calibri"/>
                <a:sym typeface="Calibri"/>
              </a:rPr>
              <a:t>Alignment project</a:t>
            </a:r>
          </a:p>
          <a:p>
            <a:pPr marL="0" indent="0">
              <a:spcBef>
                <a:spcPts val="0"/>
              </a:spcBef>
              <a:spcAft>
                <a:spcPts val="1200"/>
              </a:spcAft>
              <a:buClrTx/>
              <a:buSzPct val="100000"/>
            </a:pPr>
            <a:r>
              <a:rPr lang="en-US" sz="1600" b="0" dirty="0" smtClean="0">
                <a:latin typeface="Calibri" pitchFamily="34" charset="0"/>
                <a:ea typeface="Calibri"/>
                <a:cs typeface="Calibri"/>
                <a:sym typeface="Calibri"/>
              </a:rPr>
              <a:t>QRIS/</a:t>
            </a:r>
            <a:r>
              <a:rPr lang="en-US" sz="1600" dirty="0" smtClean="0">
                <a:solidFill>
                  <a:srgbClr val="A50021"/>
                </a:solidFill>
                <a:latin typeface="Calibri" pitchFamily="34" charset="0"/>
                <a:ea typeface="Calibri"/>
                <a:cs typeface="Calibri"/>
                <a:sym typeface="Calibri"/>
              </a:rPr>
              <a:t>DESE </a:t>
            </a:r>
            <a:r>
              <a:rPr lang="en-US" sz="1600" b="0" dirty="0" smtClean="0">
                <a:latin typeface="Calibri" pitchFamily="34" charset="0"/>
                <a:ea typeface="Calibri"/>
                <a:cs typeface="Calibri"/>
                <a:sym typeface="Calibri"/>
              </a:rPr>
              <a:t>Alignment project</a:t>
            </a:r>
          </a:p>
          <a:p>
            <a:pPr marL="0" indent="0">
              <a:spcBef>
                <a:spcPts val="0"/>
              </a:spcBef>
              <a:spcAft>
                <a:spcPts val="1200"/>
              </a:spcAft>
              <a:buClrTx/>
              <a:buSzPct val="100000"/>
            </a:pPr>
            <a:r>
              <a:rPr lang="en-US" sz="1600" b="0" dirty="0" smtClean="0">
                <a:latin typeface="Calibri" pitchFamily="34" charset="0"/>
                <a:ea typeface="Calibri"/>
                <a:cs typeface="Calibri"/>
                <a:sym typeface="Calibri"/>
              </a:rPr>
              <a:t>Began granting </a:t>
            </a:r>
            <a:r>
              <a:rPr lang="en-US" sz="1600" dirty="0" smtClean="0">
                <a:solidFill>
                  <a:srgbClr val="A50021"/>
                </a:solidFill>
                <a:latin typeface="Calibri" pitchFamily="34" charset="0"/>
                <a:ea typeface="Calibri"/>
                <a:cs typeface="Calibri"/>
                <a:sym typeface="Calibri"/>
              </a:rPr>
              <a:t>Level 3</a:t>
            </a:r>
            <a:r>
              <a:rPr lang="en-US" sz="1600" b="0" dirty="0" smtClean="0">
                <a:latin typeface="Calibri" pitchFamily="34" charset="0"/>
                <a:ea typeface="Calibri"/>
                <a:cs typeface="Calibri"/>
                <a:sym typeface="Calibri"/>
              </a:rPr>
              <a:t> and </a:t>
            </a:r>
            <a:r>
              <a:rPr lang="en-US" sz="1600" dirty="0" smtClean="0">
                <a:solidFill>
                  <a:srgbClr val="A50021"/>
                </a:solidFill>
                <a:latin typeface="Calibri" pitchFamily="34" charset="0"/>
                <a:ea typeface="Calibri"/>
                <a:cs typeface="Calibri"/>
                <a:sym typeface="Calibri"/>
              </a:rPr>
              <a:t>Level 4</a:t>
            </a:r>
            <a:r>
              <a:rPr lang="en-US" sz="1600" b="0" dirty="0" smtClean="0">
                <a:latin typeface="Calibri" pitchFamily="34" charset="0"/>
                <a:ea typeface="Calibri"/>
                <a:cs typeface="Calibri"/>
                <a:sym typeface="Calibri"/>
              </a:rPr>
              <a:t> ratings</a:t>
            </a:r>
          </a:p>
        </p:txBody>
      </p:sp>
      <p:sp>
        <p:nvSpPr>
          <p:cNvPr id="4" name="Slide Number Placeholder 2"/>
          <p:cNvSpPr>
            <a:spLocks noGrp="1"/>
          </p:cNvSpPr>
          <p:nvPr>
            <p:ph type="sldNum" sz="quarter" idx="11"/>
          </p:nvPr>
        </p:nvSpPr>
        <p:spPr>
          <a:xfrm>
            <a:off x="7210425" y="6594475"/>
            <a:ext cx="1933575" cy="263525"/>
          </a:xfrm>
        </p:spPr>
        <p:txBody>
          <a:bodyPr/>
          <a:lstStyle/>
          <a:p>
            <a:pPr algn="r">
              <a:defRPr/>
            </a:pPr>
            <a:fld id="{3EC657DF-FE95-454F-AB66-42CBA9BDA6D9}" type="slidenum">
              <a:rPr lang="en-US" sz="800" b="0" smtClean="0">
                <a:latin typeface="+mj-lt"/>
              </a:rPr>
              <a:pPr algn="r">
                <a:defRPr/>
              </a:pPr>
              <a:t>9</a:t>
            </a:fld>
            <a:endParaRPr lang="en-US" sz="800" b="0" dirty="0">
              <a:latin typeface="+mj-lt"/>
            </a:endParaRPr>
          </a:p>
        </p:txBody>
      </p:sp>
    </p:spTree>
    <p:extLst>
      <p:ext uri="{BB962C8B-B14F-4D97-AF65-F5344CB8AC3E}">
        <p14:creationId xmlns="" xmlns:p14="http://schemas.microsoft.com/office/powerpoint/2010/main" val="3595003934"/>
      </p:ext>
    </p:extLst>
  </p:cSld>
  <p:clrMapOvr>
    <a:masterClrMapping/>
  </p:clrMapOvr>
  <p:transition spd="slow">
    <p:cu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3630&quot;&gt;&lt;property id=&quot;20148&quot; value=&quot;5&quot;/&gt;&lt;property id=&quot;20300&quot; value=&quot;Slide 1 - &amp;quot;MA Quality Rating and Improvement System (QRIS) Updates, Validation Study and Next Steps&amp;quot;&quot;/&gt;&lt;property id=&quot;20307&quot; value=&quot;477&quot;/&gt;&lt;/object&gt;&lt;object type=&quot;3&quot; unique_id=&quot;42875&quot;&gt;&lt;property id=&quot;20148&quot; value=&quot;5&quot;/&gt;&lt;property id=&quot;20300&quot; value=&quot;Slide 6 - &amp;quot;MA QRIS Development&amp;quot;&quot;/&gt;&lt;property id=&quot;20307&quot; value=&quot;599&quot;/&gt;&lt;/object&gt;&lt;object type=&quot;3&quot; unique_id=&quot;45648&quot;&gt;&lt;property id=&quot;20148&quot; value=&quot;5&quot;/&gt;&lt;property id=&quot;20300&quot; value=&quot;Slide 2&quot;/&gt;&lt;property id=&quot;20307&quot; value=&quot;634&quot;/&gt;&lt;/object&gt;&lt;object type=&quot;3&quot; unique_id=&quot;45649&quot;&gt;&lt;property id=&quot;20148&quot; value=&quot;5&quot;/&gt;&lt;property id=&quot;20300&quot; value=&quot;Slide 3&quot;/&gt;&lt;property id=&quot;20307&quot; value=&quot;710&quot;/&gt;&lt;/object&gt;&lt;object type=&quot;3&quot; unique_id=&quot;45650&quot;&gt;&lt;property id=&quot;20148&quot; value=&quot;5&quot;/&gt;&lt;property id=&quot;20300&quot; value=&quot;Slide 4&quot;/&gt;&lt;property id=&quot;20307&quot; value=&quot;680&quot;/&gt;&lt;/object&gt;&lt;object type=&quot;3&quot; unique_id=&quot;45651&quot;&gt;&lt;property id=&quot;20148&quot; value=&quot;5&quot;/&gt;&lt;property id=&quot;20300&quot; value=&quot;Slide 5 - &amp;quot;MA Statutory Requirements  for a Quality Rating Improvement System (QRIS)&amp;quot;&quot;/&gt;&lt;property id=&quot;20307&quot; value=&quot;709&quot;/&gt;&lt;/object&gt;&lt;object type=&quot;3&quot; unique_id=&quot;45652&quot;&gt;&lt;property id=&quot;20148&quot; value=&quot;5&quot;/&gt;&lt;property id=&quot;20300&quot; value=&quot;Slide 7 - &amp;quot;MA QRIS Implementation&amp;quot;&quot;/&gt;&lt;property id=&quot;20307&quot; value=&quot;647&quot;/&gt;&lt;/object&gt;&lt;object type=&quot;3&quot; unique_id=&quot;45653&quot;&gt;&lt;property id=&quot;20148&quot; value=&quot;5&quot;/&gt;&lt;property id=&quot;20300&quot; value=&quot;Slide 8 - &amp;quot;Strengthening the MA QRIS&amp;quot;&quot;/&gt;&lt;property id=&quot;20307&quot; value=&quot;664&quot;/&gt;&lt;/object&gt;&lt;object type=&quot;3&quot; unique_id=&quot;45654&quot;&gt;&lt;property id=&quot;20148&quot; value=&quot;5&quot;/&gt;&lt;property id=&quot;20300&quot; value=&quot;Slide 9 - &amp;quot;EEC Board Support for MA QRIS&amp;quot;&quot;/&gt;&lt;property id=&quot;20307&quot; value=&quot;665&quot;/&gt;&lt;/object&gt;&lt;object type=&quot;3&quot; unique_id=&quot;45655&quot;&gt;&lt;property id=&quot;20148&quot; value=&quot;5&quot;/&gt;&lt;property id=&quot;20300&quot; value=&quot;Slide 10&quot;/&gt;&lt;property id=&quot;20307&quot; value=&quot;673&quot;/&gt;&lt;/object&gt;&lt;object type=&quot;3&quot; unique_id=&quot;45656&quot;&gt;&lt;property id=&quot;20148&quot; value=&quot;5&quot;/&gt;&lt;property id=&quot;20300&quot; value=&quot;Slide 11&quot;/&gt;&lt;property id=&quot;20307&quot; value=&quot;666&quot;/&gt;&lt;/object&gt;&lt;object type=&quot;3&quot; unique_id=&quot;45657&quot;&gt;&lt;property id=&quot;20148&quot; value=&quot;5&quot;/&gt;&lt;property id=&quot;20300&quot; value=&quot;Slide 12&quot;/&gt;&lt;property id=&quot;20307&quot; value=&quot;711&quot;/&gt;&lt;/object&gt;&lt;object type=&quot;3&quot; unique_id=&quot;45658&quot;&gt;&lt;property id=&quot;20148&quot; value=&quot;5&quot;/&gt;&lt;property id=&quot;20300&quot; value=&quot;Slide 13 - &amp;quot;EEC Child Care Subsidies in MA QRIS Programs &amp;quot;&quot;/&gt;&lt;property id=&quot;20307&quot; value=&quot;674&quot;/&gt;&lt;/object&gt;&lt;object type=&quot;3&quot; unique_id=&quot;45659&quot;&gt;&lt;property id=&quot;20148&quot; value=&quot;5&quot;/&gt;&lt;property id=&quot;20300&quot; value=&quot;Slide 14 - &amp;quot;EEC Child Care Subsidies in MA QRIS Programs&amp;quot;&quot;/&gt;&lt;property id=&quot;20307&quot; value=&quot;726&quot;/&gt;&lt;/object&gt;&lt;object type=&quot;3&quot; unique_id=&quot;45660&quot;&gt;&lt;property id=&quot;20148&quot; value=&quot;5&quot;/&gt;&lt;property id=&quot;20300&quot; value=&quot;Slide 15&quot;/&gt;&lt;property id=&quot;20307&quot; value=&quot;668&quot;/&gt;&lt;/object&gt;&lt;object type=&quot;3&quot; unique_id=&quot;45661&quot;&gt;&lt;property id=&quot;20148&quot; value=&quot;5&quot;/&gt;&lt;property id=&quot;20300&quot; value=&quot;Slide 16 - &amp;quot; QRIS Validation Study  Initial Slides - DRAFT&amp;amp;#x09;&amp;quot;&quot;/&gt;&lt;property id=&quot;20307&quot; value=&quot;727&quot;/&gt;&lt;/object&gt;&lt;object type=&quot;3&quot; unique_id=&quot;45662&quot;&gt;&lt;property id=&quot;20148&quot; value=&quot;5&quot;/&gt;&lt;property id=&quot;20300&quot; value=&quot;Slide 17&quot;/&gt;&lt;property id=&quot;20307&quot; value=&quot;744&quot;/&gt;&lt;/object&gt;&lt;object type=&quot;3&quot; unique_id=&quot;45663&quot;&gt;&lt;property id=&quot;20148&quot; value=&quot;5&quot;/&gt;&lt;property id=&quot;20300&quot; value=&quot;Slide 18&quot;/&gt;&lt;property id=&quot;20307&quot; value=&quot;745&quot;/&gt;&lt;/object&gt;&lt;object type=&quot;3&quot; unique_id=&quot;45664&quot;&gt;&lt;property id=&quot;20148&quot; value=&quot;5&quot;/&gt;&lt;property id=&quot;20300&quot; value=&quot;Slide 19 - &amp;quot;Introduction to Validation Question Findings&amp;quot;&quot;/&gt;&lt;property id=&quot;20307&quot; value=&quot;746&quot;/&gt;&lt;/object&gt;&lt;object type=&quot;3&quot; unique_id=&quot;45665&quot;&gt;&lt;property id=&quot;20148&quot; value=&quot;5&quot;/&gt;&lt;property id=&quot;20300&quot; value=&quot;Slide 20 - &amp;quot;Key Research Design Elements&amp;quot;&quot;/&gt;&lt;property id=&quot;20307&quot; value=&quot;748&quot;/&gt;&lt;/object&gt;&lt;object type=&quot;3&quot; unique_id=&quot;45666&quot;&gt;&lt;property id=&quot;20148&quot; value=&quot;5&quot;/&gt;&lt;property id=&quot;20300&quot; value=&quot;Slide 21 - &amp;quot;Who was in the study?&amp;quot;&quot;/&gt;&lt;property id=&quot;20307&quot; value=&quot;755&quot;/&gt;&lt;/object&gt;&lt;object type=&quot;3&quot; unique_id=&quot;45667&quot;&gt;&lt;property id=&quot;20148&quot; value=&quot;5&quot;/&gt;&lt;property id=&quot;20300&quot; value=&quot;Slide 22 - &amp;quot;Do QRIS level distributions vary by key program characteristics?&amp;quot;&quot;/&gt;&lt;property id=&quot;20307&quot; value=&quot;756&quot;/&gt;&lt;/object&gt;&lt;object type=&quot;3&quot; unique_id=&quot;45668&quot;&gt;&lt;property id=&quot;20148&quot; value=&quot;5&quot;/&gt;&lt;property id=&quot;20300&quot; value=&quot;Slide 23&quot;/&gt;&lt;property id=&quot;20307&quot; value=&quot;749&quot;/&gt;&lt;/object&gt;&lt;object type=&quot;3&quot; unique_id=&quot;45669&quot;&gt;&lt;property id=&quot;20148&quot; value=&quot;5&quot;/&gt;&lt;property id=&quot;20300&quot; value=&quot;Slide 24 - &amp;quot;Do the levels distinguish quality?&amp;quot;&quot;/&gt;&lt;property id=&quot;20307&quot; value=&quot;735&quot;/&gt;&lt;/object&gt;&lt;object type=&quot;3&quot; unique_id=&quot;45670&quot;&gt;&lt;property id=&quot;20148&quot; value=&quot;5&quot;/&gt;&lt;property id=&quot;20300&quot; value=&quot;Slide 25 - &amp;quot;Do the levels distinguish quality?&amp;quot;&quot;/&gt;&lt;property id=&quot;20307&quot; value=&quot;736&quot;/&gt;&lt;/object&gt;&lt;object type=&quot;3&quot; unique_id=&quot;45671&quot;&gt;&lt;property id=&quot;20148&quot; value=&quot;5&quot;/&gt;&lt;property id=&quot;20300&quot; value=&quot;Slide 26 - &amp;quot;Do the levels distinguish quality?&amp;quot;&quot;/&gt;&lt;property id=&quot;20307&quot; value=&quot;737&quot;/&gt;&lt;/object&gt;&lt;object type=&quot;3&quot; unique_id=&quot;45672&quot;&gt;&lt;property id=&quot;20148&quot; value=&quot;5&quot;/&gt;&lt;property id=&quot;20300&quot; value=&quot;Slide 27 - &amp;quot;Do the levels distinguish quality?&amp;quot;&quot;/&gt;&lt;property id=&quot;20307&quot; value=&quot;738&quot;/&gt;&lt;/object&gt;&lt;object type=&quot;3&quot; unique_id=&quot;45673&quot;&gt;&lt;property id=&quot;20148&quot; value=&quot;5&quot;/&gt;&lt;property id=&quot;20300&quot; value=&quot;Slide 28 - &amp;quot;Do the levels distinguish quality?&amp;quot;&quot;/&gt;&lt;property id=&quot;20307&quot; value=&quot;750&quot;/&gt;&lt;/object&gt;&lt;object type=&quot;3&quot; unique_id=&quot;45675&quot;&gt;&lt;property id=&quot;20148&quot; value=&quot;5&quot;/&gt;&lt;property id=&quot;20300&quot; value=&quot;Slide 29 - &amp;quot;Do the levels relate to child outcomes?&amp;quot;&quot;/&gt;&lt;property id=&quot;20307&quot; value=&quot;751&quot;/&gt;&lt;/object&gt;&lt;object type=&quot;3&quot; unique_id=&quot;45677&quot;&gt;&lt;property id=&quot;20148&quot; value=&quot;5&quot;/&gt;&lt;property id=&quot;20300&quot; value=&quot;Slide 30 - &amp;quot;Do the levels relate to child outcomes?&amp;quot;&quot;/&gt;&lt;property id=&quot;20307&quot; value=&quot;752&quot;/&gt;&lt;/object&gt;&lt;object type=&quot;3&quot; unique_id=&quot;45680&quot;&gt;&lt;property id=&quot;20148&quot; value=&quot;5&quot;/&gt;&lt;property id=&quot;20300&quot; value=&quot;Slide 31&quot;/&gt;&lt;property id=&quot;20307&quot; value=&quot;712&quot;/&gt;&lt;/object&gt;&lt;object type=&quot;3&quot; unique_id=&quot;45682&quot;&gt;&lt;property id=&quot;20148&quot; value=&quot;5&quot;/&gt;&lt;property id=&quot;20300&quot; value=&quot;Slide 33 - &amp;quot;The QRIS Quality Improvement Grants have effectively reached programs at all levels,  proportion to QRIS enrollmen&quot;/&gt;&lt;property id=&quot;20307&quot; value=&quot;716&quot;/&gt;&lt;/object&gt;&lt;object type=&quot;3&quot; unique_id=&quot;45683&quot;&gt;&lt;property id=&quot;20148&quot; value=&quot;5&quot;/&gt;&lt;property id=&quot;20300&quot; value=&quot;Slide 34 - &amp;quot;The QRIS Quality Improvement Grants have also been effective in reaching all types of providers and center-based p&quot;/&gt;&lt;property id=&quot;20307&quot; value=&quot;717&quot;/&gt;&lt;/object&gt;&lt;object type=&quot;3&quot; unique_id=&quot;45684&quot;&gt;&lt;property id=&quot;20148&quot; value=&quot;5&quot;/&gt;&lt;property id=&quot;20300&quot; value=&quot;Slide 35 - &amp;quot;Grants appear to motivate and support programs to apply for the next level:&amp;quot;&quot;/&gt;&lt;property id=&quot;20307&quot; value=&quot;718&quot;/&gt;&lt;/object&gt;&lt;object type=&quot;3&quot; unique_id=&quot;45685&quot;&gt;&lt;property id=&quot;20148&quot; value=&quot;5&quot;/&gt;&lt;property id=&quot;20300&quot; value=&quot;Slide 36 - &amp;quot;Comparatively, grant recipients are more positive toward the QRIS system:&amp;quot;&quot;/&gt;&lt;property id=&quot;20307&quot; value=&quot;719&quot;/&gt;&lt;/object&gt;&lt;object type=&quot;3&quot; unique_id=&quot;45686&quot;&gt;&lt;property id=&quot;20148&quot; value=&quot;5&quot;/&gt;&lt;property id=&quot;20300&quot; value=&quot;Slide 37 - &amp;quot;Grantees and Continuous Quality Improvement&amp;quot;&quot;/&gt;&lt;property id=&quot;20307&quot; value=&quot;720&quot;/&gt;&lt;/object&gt;&lt;object type=&quot;3&quot; unique_id=&quot;45687&quot;&gt;&lt;property id=&quot;20148&quot; value=&quot;5&quot;/&gt;&lt;property id=&quot;20300&quot; value=&quot;Slide 38 - &amp;quot;Program Improvements Reflect  Areas of Identified Need&amp;quot;&quot;/&gt;&lt;property id=&quot;20307&quot; value=&quot;721&quot;/&gt;&lt;/object&gt;&lt;object type=&quot;3&quot; unique_id=&quot;45688&quot;&gt;&lt;property id=&quot;20148&quot; value=&quot;5&quot;/&gt;&lt;property id=&quot;20300&quot; value=&quot;Slide 39 - &amp;quot;Significant numbers of QRIS grantees are engaging in QRIS quality activities: &amp;quot;&quot;/&gt;&lt;property id=&quot;20307&quot; value=&quot;722&quot;/&gt;&lt;/object&gt;&lt;object type=&quot;3&quot; unique_id=&quot;45689&quot;&gt;&lt;property id=&quot;20148&quot; value=&quot;5&quot;/&gt;&lt;property id=&quot;20300&quot; value=&quot;Slide 40 - &amp;quot;QRIS Quality Improvement Grant Summary&amp;quot;&quot;/&gt;&lt;property id=&quot;20307&quot; value=&quot;723&quot;/&gt;&lt;/object&gt;&lt;object type=&quot;3&quot; unique_id=&quot;45691&quot;&gt;&lt;property id=&quot;20148&quot; value=&quot;5&quot;/&gt;&lt;property id=&quot;20300&quot; value=&quot;Slide 42&quot;/&gt;&lt;property id=&quot;20307&quot; value=&quot;705&quot;/&gt;&lt;/object&gt;&lt;object type=&quot;3&quot; unique_id=&quot;45692&quot;&gt;&lt;property id=&quot;20148&quot; value=&quot;5&quot;/&gt;&lt;property id=&quot;20300&quot; value=&quot;Slide 43&quot;/&gt;&lt;property id=&quot;20307&quot; value=&quot;713&quot;/&gt;&lt;/object&gt;&lt;object type=&quot;3&quot; unique_id=&quot;45693&quot;&gt;&lt;property id=&quot;20148&quot; value=&quot;5&quot;/&gt;&lt;property id=&quot;20300&quot; value=&quot;Slide 44&quot;/&gt;&lt;property id=&quot;20307&quot; value=&quot;715&quot;/&gt;&lt;/object&gt;&lt;object type=&quot;3&quot; unique_id=&quot;45694&quot;&gt;&lt;property id=&quot;20148&quot; value=&quot;5&quot;/&gt;&lt;property id=&quot;20300&quot; value=&quot;Slide 45&quot;/&gt;&lt;property id=&quot;20307&quot; value=&quot;724&quot;/&gt;&lt;/object&gt;&lt;object type=&quot;3&quot; unique_id=&quot;45695&quot;&gt;&lt;property id=&quot;20148&quot; value=&quot;5&quot;/&gt;&lt;property id=&quot;20300&quot; value=&quot;Slide 46 - &amp;quot;Projection: Example of Tiered Reimbursement Model&amp;quot;&quot;/&gt;&lt;property id=&quot;20307&quot; value=&quot;725&quot;/&gt;&lt;/object&gt;&lt;object type=&quot;3&quot; unique_id=&quot;45696&quot;&gt;&lt;property id=&quot;20148&quot; value=&quot;5&quot;/&gt;&lt;property id=&quot;20300&quot; value=&quot;Slide 47 - &amp;quot;Appendix A: Tiered Reimbursement Model Methodology&amp;quot;&quot;/&gt;&lt;property id=&quot;20307&quot; value=&quot;743&quot;/&gt;&lt;/object&gt;&lt;object type=&quot;3&quot; unique_id=&quot;46380&quot;&gt;&lt;property id=&quot;20148&quot; value=&quot;5&quot;/&gt;&lt;property id=&quot;20300&quot; value=&quot;Slide 32 - &amp;quot;Phases of the 2015 QRIS Program Quality Improvement Grant&amp;quot;&quot;/&gt;&lt;property id=&quot;20307&quot; value=&quot;762&quot;/&gt;&lt;/object&gt;&lt;object type=&quot;3&quot; unique_id=&quot;46381&quot;&gt;&lt;property id=&quot;20148&quot; value=&quot;5&quot;/&gt;&lt;property id=&quot;20300&quot; value=&quot;Slide 41 - &amp;quot;UMDI Recommendations and MA EEC Response&amp;quot;&quot;/&gt;&lt;property id=&quot;20307&quot; value=&quot;758&quot;/&gt;&lt;/object&gt;&lt;/object&gt;&lt;object type=&quot;8&quot; unique_id=&quot;10064&quot;&gt;&lt;/object&gt;&lt;/object&gt;&lt;/database&gt;"/>
  <p:tag name="SECTOMILLISECCONVERTED" val="1"/>
</p:tagLst>
</file>

<file path=ppt/theme/theme1.xml><?xml version="1.0" encoding="utf-8"?>
<a:theme xmlns:a="http://schemas.openxmlformats.org/drawingml/2006/main" name="EEC Template Simpl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EEC Template Simple</Template>
  <TotalTime>12897</TotalTime>
  <Words>3914</Words>
  <Application>Microsoft Office PowerPoint</Application>
  <PresentationFormat>On-screen Show (4:3)</PresentationFormat>
  <Paragraphs>460</Paragraphs>
  <Slides>50</Slides>
  <Notes>40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EEC Template Simple</vt:lpstr>
      <vt:lpstr>MA Quality Rating and Improvement System (QRIS) Updates, Validation Study and Next Steps</vt:lpstr>
      <vt:lpstr>Slide 2</vt:lpstr>
      <vt:lpstr>Slide 3</vt:lpstr>
      <vt:lpstr>Slide 4</vt:lpstr>
      <vt:lpstr>MA Statutory Requirements  for a Quality Rating Improvement System (QRIS)</vt:lpstr>
      <vt:lpstr>Slide 6</vt:lpstr>
      <vt:lpstr>MA QRIS Development</vt:lpstr>
      <vt:lpstr>MA QRIS Implementation</vt:lpstr>
      <vt:lpstr>Strengthening the MA QRIS</vt:lpstr>
      <vt:lpstr>Slide 10</vt:lpstr>
      <vt:lpstr>Slide 11</vt:lpstr>
      <vt:lpstr>Slide 12</vt:lpstr>
      <vt:lpstr>Slide 13</vt:lpstr>
      <vt:lpstr> QRIS Validation Study  </vt:lpstr>
      <vt:lpstr>Slide 15</vt:lpstr>
      <vt:lpstr>Slide 16</vt:lpstr>
      <vt:lpstr>Introduction to Validation Question Findings</vt:lpstr>
      <vt:lpstr>Key Research Design Elements</vt:lpstr>
      <vt:lpstr>Who Was in the Study?</vt:lpstr>
      <vt:lpstr>Do QRIS Level Distributions Vary by Key Program Characteristics?</vt:lpstr>
      <vt:lpstr>Slide 21</vt:lpstr>
      <vt:lpstr>Do the Levels Distinguish Quality?</vt:lpstr>
      <vt:lpstr>Do the Levels Distinguish Quality?</vt:lpstr>
      <vt:lpstr>Do the Levels Distinguish Quality?</vt:lpstr>
      <vt:lpstr>Do the Levels Distinguish Quality?</vt:lpstr>
      <vt:lpstr>Do the Levels Distinguish Quality?</vt:lpstr>
      <vt:lpstr>Do the Levels Relate to Child Outcomes?</vt:lpstr>
      <vt:lpstr>Do the Levels Relate to Child Outcomes?</vt:lpstr>
      <vt:lpstr>Do the Levels Relate to Child Outcomes?</vt:lpstr>
      <vt:lpstr>Do the Levels Relate to Child Outcomes?</vt:lpstr>
      <vt:lpstr>QRIS Validation Study Recommendations</vt:lpstr>
      <vt:lpstr>Slide 32</vt:lpstr>
      <vt:lpstr>The QRIS Quality Improvement Grants have effectively reached programs at all levels,  proportion to QRIS enrollment:    </vt:lpstr>
      <vt:lpstr>The QRIS Quality Improvement Grants have also been effective in reaching all types of providers and center-based programs: </vt:lpstr>
      <vt:lpstr>Programs largely purchased durable goods they needed,  which is consistent with data on program improvement needs.</vt:lpstr>
      <vt:lpstr>QRIS Improvement Grantees and Upward Movement in QRIS</vt:lpstr>
      <vt:lpstr>Slide 37</vt:lpstr>
      <vt:lpstr>Slide 38</vt:lpstr>
      <vt:lpstr>Slide 39</vt:lpstr>
      <vt:lpstr>Slide 40</vt:lpstr>
      <vt:lpstr>Slide 41</vt:lpstr>
      <vt:lpstr>Slide 42</vt:lpstr>
      <vt:lpstr>Appendix A: Phases of the 2015  QRIS Program Quality Improvement Grant</vt:lpstr>
      <vt:lpstr>Generally grant recipients view QRIS positively</vt:lpstr>
      <vt:lpstr>Grants appear to motivate and support programs to apply for the next level:</vt:lpstr>
      <vt:lpstr>Appendix D: Grantees and Continuous Quality Improvement</vt:lpstr>
      <vt:lpstr>Significant numbers of QRIS grantees are engaging in QRIS quality activities: </vt:lpstr>
      <vt:lpstr>Slide 48</vt:lpstr>
      <vt:lpstr>Appendix G: EEC Child Care Subsidies in MA QRIS Programs </vt:lpstr>
      <vt:lpstr>Appendix H: EEC Child Care Subsidies in MA QRIS Programs</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2014-09-02T14:41:59Z</dcterms:created>
  <dc:creator>Pam Roux</dc:creator>
  <dc:description>Edited project list on slide 7 -- Proposed Bond IV Projects.</dc:description>
  <lastModifiedBy>EEC,</lastModifiedBy>
  <lastPrinted>2011-02-28T13:39:27Z</lastPrinted>
  <dcterms:modified xsi:type="dcterms:W3CDTF">2016-01-06T22:19:02Z</dcterms:modified>
  <revision>816</revision>
  <dc:title>Family Child Care System QRIS Technical Assistance and Support</dc:title>
</coreProperties>
</file>