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18"/>
  </p:notesMasterIdLst>
  <p:sldIdLst>
    <p:sldId id="2147481881" r:id="rId5"/>
    <p:sldId id="2147481901" r:id="rId6"/>
    <p:sldId id="262" r:id="rId7"/>
    <p:sldId id="2147481902" r:id="rId8"/>
    <p:sldId id="2147481920" r:id="rId9"/>
    <p:sldId id="2147481892" r:id="rId10"/>
    <p:sldId id="2147481937" r:id="rId11"/>
    <p:sldId id="2147481915" r:id="rId12"/>
    <p:sldId id="2147481929" r:id="rId13"/>
    <p:sldId id="2147481930" r:id="rId14"/>
    <p:sldId id="2147481905" r:id="rId15"/>
    <p:sldId id="2147481906" r:id="rId16"/>
    <p:sldId id="2147481933"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4E8458-8E50-4657-5496-AB32EFA09F3E}" name="Lake, Eliza (EHS)" initials="EL" userId="S::Eliza.Lake@mass.gov::177cb5b3-be3f-4e38-99c9-05196264a7df" providerId="AD"/>
  <p188:author id="{41D85A5B-644E-53B2-0789-2C115ACB9738}" name="Brown, Sophie (DPH)" initials="SB" userId="S::Sophie.Brown@mass.gov::a61d8b3a-0491-46c7-a473-62561d4b8e12" providerId="AD"/>
  <p188:author id="{73131A7E-ED65-21FD-0F47-F7EB713D86C6}" name="Horvitz, Lisa (EHS)" initials="HL" userId="S::lisa.horvitz@mass.gov::79ae6686-8e93-48f9-8b82-d4fbb0a55c1a" providerId="AD"/>
  <p188:author id="{8BB92082-80D1-3FCD-B425-3D7BF608B30D}" name="Henry, Arianne M (EHS)" initials="H(" userId="S::arianne.m.henry@mass.gov::ca456296-c955-4a12-b117-6912d5e022cf" providerId="AD"/>
  <p188:author id="{FE8B7D96-8596-FC6D-5D1B-A5C0EAEE5D4E}" name="Cruz, Cristina" initials="CC" userId="S::CCruz@pcgus.com::7ccd37ca-c702-45c8-8631-6e4b0bc43ae1" providerId="AD"/>
  <p188:author id="{7071109F-A89C-AF58-E05F-04495E5496AB}" name="Scahill, Alicia R. (EHS)" initials="SAR(" userId="S::Alicia.R.Scahill@mass.gov::edb4bd38-7598-4231-bbdc-e64b5218a89d" providerId="AD"/>
  <p188:author id="{7F95B9AD-5023-8B76-CE40-5CBC6E8F0412}" name="Cruz, Cristina" initials="CC" userId="S::ccruz@pcgus.com::7ccd37ca-c702-45c8-8631-6e4b0bc43ae1" providerId="AD"/>
  <p188:author id="{BA5FF7CB-5F04-A5FE-8321-9A79C746C171}" name="Brown, Sophie" initials="SB" userId="S::sopbrown@pcgus.com::27d9c9c6-044c-4222-ac36-6422eb8117f2" providerId="AD"/>
  <p188:author id="{828997F7-FFA8-AA16-1347-13F1D35828D2}" name="Lecy, Kirby (DPH)" initials="KL" userId="S::kirby.lecy@mass.gov::90c4cd53-e836-4ba8-84bc-07cb263ab3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3A"/>
    <a:srgbClr val="EBFAFF"/>
    <a:srgbClr val="756BB0"/>
    <a:srgbClr val="BCBDDB"/>
    <a:srgbClr val="015390"/>
    <a:srgbClr val="009AD0"/>
    <a:srgbClr val="5F21A3"/>
    <a:srgbClr val="F3CE3B"/>
    <a:srgbClr val="E9EAE7"/>
    <a:srgbClr val="4C6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38FD4-BE82-42ED-8659-7B65D31FBE07}" v="25" dt="2026-07-08T17:38:03.160"/>
  </p1510:revLst>
</p1510:revInfo>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9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BD3B00-98D6-42DD-A3B1-8D3F86783AA2}"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C5408250-8F71-465E-B258-A55B32CCB73C}">
      <dgm:prSet phldrT="[Text]" custT="1"/>
      <dgm:spPr/>
      <dgm:t>
        <a:bodyPr/>
        <a:lstStyle/>
        <a:p>
          <a:r>
            <a:rPr lang="en-US" sz="2800" b="1" dirty="0"/>
            <a:t>Goal 1</a:t>
          </a:r>
        </a:p>
      </dgm:t>
    </dgm:pt>
    <dgm:pt modelId="{649222C1-3435-4D1C-8F17-363717303193}" type="parTrans" cxnId="{A3F14465-2F7B-4920-BB82-8702D1408A14}">
      <dgm:prSet/>
      <dgm:spPr/>
      <dgm:t>
        <a:bodyPr/>
        <a:lstStyle/>
        <a:p>
          <a:endParaRPr lang="en-US" sz="1400"/>
        </a:p>
      </dgm:t>
    </dgm:pt>
    <dgm:pt modelId="{EBDC619B-9872-4426-98C4-5C112B93229C}" type="sibTrans" cxnId="{A3F14465-2F7B-4920-BB82-8702D1408A14}">
      <dgm:prSet/>
      <dgm:spPr/>
      <dgm:t>
        <a:bodyPr/>
        <a:lstStyle/>
        <a:p>
          <a:endParaRPr lang="en-US" sz="1400"/>
        </a:p>
      </dgm:t>
    </dgm:pt>
    <dgm:pt modelId="{AD934848-4127-444E-BC72-B95A366A9AC4}">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cap="none" spc="0" normalizeH="0" baseline="0" noProof="0" dirty="0">
              <a:ln/>
              <a:effectLst/>
              <a:uLnTx/>
              <a:uFillTx/>
            </a:rPr>
            <a:t>Ensure rural residents can readily access healthcare services. </a:t>
          </a:r>
          <a:endParaRPr lang="en-US" sz="2800" b="0" dirty="0"/>
        </a:p>
      </dgm:t>
    </dgm:pt>
    <dgm:pt modelId="{04722BBC-0F68-41CD-8550-F364BBE4D170}" type="parTrans" cxnId="{4DFC96FF-2EFA-462A-8E09-D04E1627A1A0}">
      <dgm:prSet/>
      <dgm:spPr/>
      <dgm:t>
        <a:bodyPr/>
        <a:lstStyle/>
        <a:p>
          <a:endParaRPr lang="en-US" sz="1400"/>
        </a:p>
      </dgm:t>
    </dgm:pt>
    <dgm:pt modelId="{CF7E4A72-3BD5-4A04-9BFA-C7A254736A79}" type="sibTrans" cxnId="{4DFC96FF-2EFA-462A-8E09-D04E1627A1A0}">
      <dgm:prSet/>
      <dgm:spPr/>
      <dgm:t>
        <a:bodyPr/>
        <a:lstStyle/>
        <a:p>
          <a:endParaRPr lang="en-US" sz="1400"/>
        </a:p>
      </dgm:t>
    </dgm:pt>
    <dgm:pt modelId="{46552FBB-77CD-42F0-9D94-ED0BA947FF85}">
      <dgm:prSet phldrT="[Text]" custT="1"/>
      <dgm:spPr/>
      <dgm:t>
        <a:bodyPr/>
        <a:lstStyle/>
        <a:p>
          <a:r>
            <a:rPr lang="en-US" sz="2800" b="1" dirty="0"/>
            <a:t>Goal 2</a:t>
          </a:r>
        </a:p>
      </dgm:t>
    </dgm:pt>
    <dgm:pt modelId="{E23C2CA5-974E-4365-B38C-65B0CDB68E69}" type="parTrans" cxnId="{E1816988-D3D9-4867-8883-4BF9EE5D759F}">
      <dgm:prSet/>
      <dgm:spPr/>
      <dgm:t>
        <a:bodyPr/>
        <a:lstStyle/>
        <a:p>
          <a:endParaRPr lang="en-US" sz="1400"/>
        </a:p>
      </dgm:t>
    </dgm:pt>
    <dgm:pt modelId="{79A5C0BF-9831-4F82-ABD2-8F9BCF879C6B}" type="sibTrans" cxnId="{E1816988-D3D9-4867-8883-4BF9EE5D759F}">
      <dgm:prSet/>
      <dgm:spPr/>
      <dgm:t>
        <a:bodyPr/>
        <a:lstStyle/>
        <a:p>
          <a:endParaRPr lang="en-US" sz="1400"/>
        </a:p>
      </dgm:t>
    </dgm:pt>
    <dgm:pt modelId="{B3BA63EF-67E5-472E-90BB-A608B2D902C6}">
      <dgm:prSet phldrT="[Text]" custT="1"/>
      <dgm:spPr/>
      <dgm:t>
        <a:bodyPr/>
        <a:lstStyle/>
        <a:p>
          <a:pPr algn="ctr">
            <a:buNone/>
            <a:tabLst/>
          </a:pPr>
          <a:r>
            <a:rPr lang="en-US" sz="2800" b="0" dirty="0"/>
            <a:t>Generate opportunities to improve the health and well-being of rural residents</a:t>
          </a:r>
        </a:p>
      </dgm:t>
    </dgm:pt>
    <dgm:pt modelId="{ADB7A1BA-8F11-42A6-B0BF-BF16F3859585}" type="parTrans" cxnId="{090EB5BD-4DD8-4F7E-A3EB-9806312CD668}">
      <dgm:prSet/>
      <dgm:spPr/>
      <dgm:t>
        <a:bodyPr/>
        <a:lstStyle/>
        <a:p>
          <a:endParaRPr lang="en-US" sz="1400"/>
        </a:p>
      </dgm:t>
    </dgm:pt>
    <dgm:pt modelId="{26DE0532-6092-4E25-85D8-0274CFA3C942}" type="sibTrans" cxnId="{090EB5BD-4DD8-4F7E-A3EB-9806312CD668}">
      <dgm:prSet/>
      <dgm:spPr/>
      <dgm:t>
        <a:bodyPr/>
        <a:lstStyle/>
        <a:p>
          <a:endParaRPr lang="en-US" sz="1400"/>
        </a:p>
      </dgm:t>
    </dgm:pt>
    <dgm:pt modelId="{07FBC7B9-AF64-4E25-8A82-8A4F9B09ED57}">
      <dgm:prSet phldrT="[Text]" custT="1"/>
      <dgm:spPr/>
      <dgm:t>
        <a:bodyPr/>
        <a:lstStyle/>
        <a:p>
          <a:r>
            <a:rPr lang="en-US" sz="2800" b="1" dirty="0"/>
            <a:t>Goal 3</a:t>
          </a:r>
        </a:p>
      </dgm:t>
    </dgm:pt>
    <dgm:pt modelId="{DEABCFF2-1155-4439-9A48-C5BEBAA703D9}" type="parTrans" cxnId="{D77F5006-6129-4FE4-BA41-5ADC8668B147}">
      <dgm:prSet/>
      <dgm:spPr/>
      <dgm:t>
        <a:bodyPr/>
        <a:lstStyle/>
        <a:p>
          <a:endParaRPr lang="en-US" sz="1400"/>
        </a:p>
      </dgm:t>
    </dgm:pt>
    <dgm:pt modelId="{CCC92B70-D4A6-4680-B911-94162331E2D9}" type="sibTrans" cxnId="{D77F5006-6129-4FE4-BA41-5ADC8668B147}">
      <dgm:prSet/>
      <dgm:spPr/>
      <dgm:t>
        <a:bodyPr/>
        <a:lstStyle/>
        <a:p>
          <a:endParaRPr lang="en-US" sz="1400"/>
        </a:p>
      </dgm:t>
    </dgm:pt>
    <dgm:pt modelId="{2D3E81B6-E2FE-44C3-BD27-2A148ABAD429}">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cap="none" spc="0" normalizeH="0" baseline="0" noProof="0">
              <a:ln/>
              <a:effectLst/>
              <a:uLnTx/>
              <a:uFillTx/>
            </a:rPr>
            <a:t>Scale systems, policies, and investments to meet unique needs of rural communities.</a:t>
          </a:r>
          <a:endParaRPr kumimoji="0" lang="en-US" sz="2800" b="0" i="0" u="none" strike="noStrike" cap="none" spc="0" normalizeH="0" baseline="0" noProof="0" dirty="0">
            <a:ln/>
            <a:effectLst/>
            <a:uLnTx/>
            <a:uFillTx/>
          </a:endParaRPr>
        </a:p>
      </dgm:t>
    </dgm:pt>
    <dgm:pt modelId="{684999CC-6C2A-409B-98E3-31DEFFBC015D}" type="parTrans" cxnId="{F3F2F444-B0DA-4E1D-981C-3EC30937EB4C}">
      <dgm:prSet/>
      <dgm:spPr/>
      <dgm:t>
        <a:bodyPr/>
        <a:lstStyle/>
        <a:p>
          <a:endParaRPr lang="en-US" sz="1400"/>
        </a:p>
      </dgm:t>
    </dgm:pt>
    <dgm:pt modelId="{A0C0A9F9-3080-4222-98E4-B323A14983A5}" type="sibTrans" cxnId="{F3F2F444-B0DA-4E1D-981C-3EC30937EB4C}">
      <dgm:prSet/>
      <dgm:spPr/>
      <dgm:t>
        <a:bodyPr/>
        <a:lstStyle/>
        <a:p>
          <a:endParaRPr lang="en-US" sz="1400"/>
        </a:p>
      </dgm:t>
    </dgm:pt>
    <dgm:pt modelId="{61229F5F-377C-4595-8DA2-7AD08B7E0C8B}">
      <dgm:prSet custT="1"/>
      <dgm:spPr/>
      <dgm:t>
        <a:bodyPr/>
        <a:lstStyle/>
        <a:p>
          <a:pPr algn="l">
            <a:buNone/>
            <a:tabLst/>
          </a:pPr>
          <a:endParaRPr lang="en-US" sz="2800" b="0" dirty="0"/>
        </a:p>
      </dgm:t>
    </dgm:pt>
    <dgm:pt modelId="{7DA89030-531A-497E-9970-FFD85DF551DB}" type="parTrans" cxnId="{42AFDD9E-6EED-4D0B-AD77-8292496989E6}">
      <dgm:prSet/>
      <dgm:spPr/>
      <dgm:t>
        <a:bodyPr/>
        <a:lstStyle/>
        <a:p>
          <a:endParaRPr lang="en-US" sz="1400"/>
        </a:p>
      </dgm:t>
    </dgm:pt>
    <dgm:pt modelId="{6C244687-5A4C-4881-AA9A-A3BDD992045B}" type="sibTrans" cxnId="{42AFDD9E-6EED-4D0B-AD77-8292496989E6}">
      <dgm:prSet/>
      <dgm:spPr/>
      <dgm:t>
        <a:bodyPr/>
        <a:lstStyle/>
        <a:p>
          <a:endParaRPr lang="en-US" sz="1400"/>
        </a:p>
      </dgm:t>
    </dgm:pt>
    <dgm:pt modelId="{F7EC54E2-E291-41EB-AB59-E2607D1D2BF9}" type="pres">
      <dgm:prSet presAssocID="{58BD3B00-98D6-42DD-A3B1-8D3F86783AA2}" presName="Name0" presStyleCnt="0">
        <dgm:presLayoutVars>
          <dgm:dir/>
          <dgm:animLvl val="lvl"/>
          <dgm:resizeHandles val="exact"/>
        </dgm:presLayoutVars>
      </dgm:prSet>
      <dgm:spPr/>
    </dgm:pt>
    <dgm:pt modelId="{D778E6C6-72FC-40CC-ACA1-B80E6F08D184}" type="pres">
      <dgm:prSet presAssocID="{C5408250-8F71-465E-B258-A55B32CCB73C}" presName="composite" presStyleCnt="0"/>
      <dgm:spPr/>
    </dgm:pt>
    <dgm:pt modelId="{4799314D-1043-4864-B44E-A79CCB95FF09}" type="pres">
      <dgm:prSet presAssocID="{C5408250-8F71-465E-B258-A55B32CCB73C}" presName="parTx" presStyleLbl="alignNode1" presStyleIdx="0" presStyleCnt="3">
        <dgm:presLayoutVars>
          <dgm:chMax val="0"/>
          <dgm:chPref val="0"/>
          <dgm:bulletEnabled val="1"/>
        </dgm:presLayoutVars>
      </dgm:prSet>
      <dgm:spPr/>
    </dgm:pt>
    <dgm:pt modelId="{EE276C0E-F6CA-4DCC-82A6-53580A141026}" type="pres">
      <dgm:prSet presAssocID="{C5408250-8F71-465E-B258-A55B32CCB73C}" presName="desTx" presStyleLbl="alignAccFollowNode1" presStyleIdx="0" presStyleCnt="3">
        <dgm:presLayoutVars>
          <dgm:bulletEnabled val="1"/>
        </dgm:presLayoutVars>
      </dgm:prSet>
      <dgm:spPr/>
    </dgm:pt>
    <dgm:pt modelId="{588E7312-6C8D-4B78-9C8B-534DFC494F53}" type="pres">
      <dgm:prSet presAssocID="{EBDC619B-9872-4426-98C4-5C112B93229C}" presName="space" presStyleCnt="0"/>
      <dgm:spPr/>
    </dgm:pt>
    <dgm:pt modelId="{45A0DEDA-8222-483B-A294-EFDDB445148F}" type="pres">
      <dgm:prSet presAssocID="{46552FBB-77CD-42F0-9D94-ED0BA947FF85}" presName="composite" presStyleCnt="0"/>
      <dgm:spPr/>
    </dgm:pt>
    <dgm:pt modelId="{A18A0C66-AF19-410F-9EF2-2F8EB105BD5E}" type="pres">
      <dgm:prSet presAssocID="{46552FBB-77CD-42F0-9D94-ED0BA947FF85}" presName="parTx" presStyleLbl="alignNode1" presStyleIdx="1" presStyleCnt="3">
        <dgm:presLayoutVars>
          <dgm:chMax val="0"/>
          <dgm:chPref val="0"/>
          <dgm:bulletEnabled val="1"/>
        </dgm:presLayoutVars>
      </dgm:prSet>
      <dgm:spPr/>
    </dgm:pt>
    <dgm:pt modelId="{F4EB7B0B-FA70-4A29-86D9-808B253B13E5}" type="pres">
      <dgm:prSet presAssocID="{46552FBB-77CD-42F0-9D94-ED0BA947FF85}" presName="desTx" presStyleLbl="alignAccFollowNode1" presStyleIdx="1" presStyleCnt="3">
        <dgm:presLayoutVars>
          <dgm:bulletEnabled val="1"/>
        </dgm:presLayoutVars>
      </dgm:prSet>
      <dgm:spPr/>
    </dgm:pt>
    <dgm:pt modelId="{738937C1-9972-4EA2-9E7A-D37D66E9A2A4}" type="pres">
      <dgm:prSet presAssocID="{79A5C0BF-9831-4F82-ABD2-8F9BCF879C6B}" presName="space" presStyleCnt="0"/>
      <dgm:spPr/>
    </dgm:pt>
    <dgm:pt modelId="{972962A8-8287-4204-9025-44F416A06C3F}" type="pres">
      <dgm:prSet presAssocID="{07FBC7B9-AF64-4E25-8A82-8A4F9B09ED57}" presName="composite" presStyleCnt="0"/>
      <dgm:spPr/>
    </dgm:pt>
    <dgm:pt modelId="{1844C77C-97B0-4DEA-B2BF-24F7A816E005}" type="pres">
      <dgm:prSet presAssocID="{07FBC7B9-AF64-4E25-8A82-8A4F9B09ED57}" presName="parTx" presStyleLbl="alignNode1" presStyleIdx="2" presStyleCnt="3">
        <dgm:presLayoutVars>
          <dgm:chMax val="0"/>
          <dgm:chPref val="0"/>
          <dgm:bulletEnabled val="1"/>
        </dgm:presLayoutVars>
      </dgm:prSet>
      <dgm:spPr/>
    </dgm:pt>
    <dgm:pt modelId="{112302AD-F961-4C2E-A96F-01E5F008789D}" type="pres">
      <dgm:prSet presAssocID="{07FBC7B9-AF64-4E25-8A82-8A4F9B09ED57}" presName="desTx" presStyleLbl="alignAccFollowNode1" presStyleIdx="2" presStyleCnt="3">
        <dgm:presLayoutVars>
          <dgm:bulletEnabled val="1"/>
        </dgm:presLayoutVars>
      </dgm:prSet>
      <dgm:spPr/>
    </dgm:pt>
  </dgm:ptLst>
  <dgm:cxnLst>
    <dgm:cxn modelId="{74E5EB00-C05F-42DD-BBC7-11E536D2F335}" type="presOf" srcId="{AD934848-4127-444E-BC72-B95A366A9AC4}" destId="{EE276C0E-F6CA-4DCC-82A6-53580A141026}" srcOrd="0" destOrd="0" presId="urn:microsoft.com/office/officeart/2005/8/layout/hList1"/>
    <dgm:cxn modelId="{D77F5006-6129-4FE4-BA41-5ADC8668B147}" srcId="{58BD3B00-98D6-42DD-A3B1-8D3F86783AA2}" destId="{07FBC7B9-AF64-4E25-8A82-8A4F9B09ED57}" srcOrd="2" destOrd="0" parTransId="{DEABCFF2-1155-4439-9A48-C5BEBAA703D9}" sibTransId="{CCC92B70-D4A6-4680-B911-94162331E2D9}"/>
    <dgm:cxn modelId="{F24FFE26-5C12-401B-B558-6A6B4FF2A5EF}" type="presOf" srcId="{C5408250-8F71-465E-B258-A55B32CCB73C}" destId="{4799314D-1043-4864-B44E-A79CCB95FF09}" srcOrd="0" destOrd="0" presId="urn:microsoft.com/office/officeart/2005/8/layout/hList1"/>
    <dgm:cxn modelId="{812ECA3B-4FA1-4FC8-B7F4-774EA5C815D6}" type="presOf" srcId="{58BD3B00-98D6-42DD-A3B1-8D3F86783AA2}" destId="{F7EC54E2-E291-41EB-AB59-E2607D1D2BF9}" srcOrd="0" destOrd="0" presId="urn:microsoft.com/office/officeart/2005/8/layout/hList1"/>
    <dgm:cxn modelId="{42A1183D-B66C-421F-B5A2-7BF0D2831635}" type="presOf" srcId="{61229F5F-377C-4595-8DA2-7AD08B7E0C8B}" destId="{F4EB7B0B-FA70-4A29-86D9-808B253B13E5}" srcOrd="0" destOrd="1" presId="urn:microsoft.com/office/officeart/2005/8/layout/hList1"/>
    <dgm:cxn modelId="{ED83D961-1A54-4886-ACD7-49AE82958649}" type="presOf" srcId="{07FBC7B9-AF64-4E25-8A82-8A4F9B09ED57}" destId="{1844C77C-97B0-4DEA-B2BF-24F7A816E005}" srcOrd="0" destOrd="0" presId="urn:microsoft.com/office/officeart/2005/8/layout/hList1"/>
    <dgm:cxn modelId="{F3F2F444-B0DA-4E1D-981C-3EC30937EB4C}" srcId="{07FBC7B9-AF64-4E25-8A82-8A4F9B09ED57}" destId="{2D3E81B6-E2FE-44C3-BD27-2A148ABAD429}" srcOrd="0" destOrd="0" parTransId="{684999CC-6C2A-409B-98E3-31DEFFBC015D}" sibTransId="{A0C0A9F9-3080-4222-98E4-B323A14983A5}"/>
    <dgm:cxn modelId="{A3F14465-2F7B-4920-BB82-8702D1408A14}" srcId="{58BD3B00-98D6-42DD-A3B1-8D3F86783AA2}" destId="{C5408250-8F71-465E-B258-A55B32CCB73C}" srcOrd="0" destOrd="0" parTransId="{649222C1-3435-4D1C-8F17-363717303193}" sibTransId="{EBDC619B-9872-4426-98C4-5C112B93229C}"/>
    <dgm:cxn modelId="{E1816988-D3D9-4867-8883-4BF9EE5D759F}" srcId="{58BD3B00-98D6-42DD-A3B1-8D3F86783AA2}" destId="{46552FBB-77CD-42F0-9D94-ED0BA947FF85}" srcOrd="1" destOrd="0" parTransId="{E23C2CA5-974E-4365-B38C-65B0CDB68E69}" sibTransId="{79A5C0BF-9831-4F82-ABD2-8F9BCF879C6B}"/>
    <dgm:cxn modelId="{42AFDD9E-6EED-4D0B-AD77-8292496989E6}" srcId="{46552FBB-77CD-42F0-9D94-ED0BA947FF85}" destId="{61229F5F-377C-4595-8DA2-7AD08B7E0C8B}" srcOrd="1" destOrd="0" parTransId="{7DA89030-531A-497E-9970-FFD85DF551DB}" sibTransId="{6C244687-5A4C-4881-AA9A-A3BDD992045B}"/>
    <dgm:cxn modelId="{090EB5BD-4DD8-4F7E-A3EB-9806312CD668}" srcId="{46552FBB-77CD-42F0-9D94-ED0BA947FF85}" destId="{B3BA63EF-67E5-472E-90BB-A608B2D902C6}" srcOrd="0" destOrd="0" parTransId="{ADB7A1BA-8F11-42A6-B0BF-BF16F3859585}" sibTransId="{26DE0532-6092-4E25-85D8-0274CFA3C942}"/>
    <dgm:cxn modelId="{222F4CBE-285B-4497-B493-6A6D8EE38A5E}" type="presOf" srcId="{2D3E81B6-E2FE-44C3-BD27-2A148ABAD429}" destId="{112302AD-F961-4C2E-A96F-01E5F008789D}" srcOrd="0" destOrd="0" presId="urn:microsoft.com/office/officeart/2005/8/layout/hList1"/>
    <dgm:cxn modelId="{DCA695DE-F9F8-499A-915D-D1E5D2CDC6E4}" type="presOf" srcId="{46552FBB-77CD-42F0-9D94-ED0BA947FF85}" destId="{A18A0C66-AF19-410F-9EF2-2F8EB105BD5E}" srcOrd="0" destOrd="0" presId="urn:microsoft.com/office/officeart/2005/8/layout/hList1"/>
    <dgm:cxn modelId="{1C49EDE0-A7AB-4DC2-A853-CC3EB0DA5843}" type="presOf" srcId="{B3BA63EF-67E5-472E-90BB-A608B2D902C6}" destId="{F4EB7B0B-FA70-4A29-86D9-808B253B13E5}" srcOrd="0" destOrd="0" presId="urn:microsoft.com/office/officeart/2005/8/layout/hList1"/>
    <dgm:cxn modelId="{4DFC96FF-2EFA-462A-8E09-D04E1627A1A0}" srcId="{C5408250-8F71-465E-B258-A55B32CCB73C}" destId="{AD934848-4127-444E-BC72-B95A366A9AC4}" srcOrd="0" destOrd="0" parTransId="{04722BBC-0F68-41CD-8550-F364BBE4D170}" sibTransId="{CF7E4A72-3BD5-4A04-9BFA-C7A254736A79}"/>
    <dgm:cxn modelId="{0C0275BE-A19A-4C54-B6C1-47C825086838}" type="presParOf" srcId="{F7EC54E2-E291-41EB-AB59-E2607D1D2BF9}" destId="{D778E6C6-72FC-40CC-ACA1-B80E6F08D184}" srcOrd="0" destOrd="0" presId="urn:microsoft.com/office/officeart/2005/8/layout/hList1"/>
    <dgm:cxn modelId="{B71FB647-C23F-4E3F-A8F5-97E10F9032CC}" type="presParOf" srcId="{D778E6C6-72FC-40CC-ACA1-B80E6F08D184}" destId="{4799314D-1043-4864-B44E-A79CCB95FF09}" srcOrd="0" destOrd="0" presId="urn:microsoft.com/office/officeart/2005/8/layout/hList1"/>
    <dgm:cxn modelId="{A6E28646-9930-4EB2-91BD-9859C48EE075}" type="presParOf" srcId="{D778E6C6-72FC-40CC-ACA1-B80E6F08D184}" destId="{EE276C0E-F6CA-4DCC-82A6-53580A141026}" srcOrd="1" destOrd="0" presId="urn:microsoft.com/office/officeart/2005/8/layout/hList1"/>
    <dgm:cxn modelId="{08A7CE87-E188-4DE4-BFE3-D9242F4816EA}" type="presParOf" srcId="{F7EC54E2-E291-41EB-AB59-E2607D1D2BF9}" destId="{588E7312-6C8D-4B78-9C8B-534DFC494F53}" srcOrd="1" destOrd="0" presId="urn:microsoft.com/office/officeart/2005/8/layout/hList1"/>
    <dgm:cxn modelId="{C728D7F7-3C58-432E-8637-B98CE883F500}" type="presParOf" srcId="{F7EC54E2-E291-41EB-AB59-E2607D1D2BF9}" destId="{45A0DEDA-8222-483B-A294-EFDDB445148F}" srcOrd="2" destOrd="0" presId="urn:microsoft.com/office/officeart/2005/8/layout/hList1"/>
    <dgm:cxn modelId="{F7CCC389-28CA-4ED9-8968-0655055FC0F7}" type="presParOf" srcId="{45A0DEDA-8222-483B-A294-EFDDB445148F}" destId="{A18A0C66-AF19-410F-9EF2-2F8EB105BD5E}" srcOrd="0" destOrd="0" presId="urn:microsoft.com/office/officeart/2005/8/layout/hList1"/>
    <dgm:cxn modelId="{9E18F581-B9C3-488D-AFBD-3CA0BAD8B523}" type="presParOf" srcId="{45A0DEDA-8222-483B-A294-EFDDB445148F}" destId="{F4EB7B0B-FA70-4A29-86D9-808B253B13E5}" srcOrd="1" destOrd="0" presId="urn:microsoft.com/office/officeart/2005/8/layout/hList1"/>
    <dgm:cxn modelId="{C254074F-7C38-48A3-AFED-E53F03D6E3AD}" type="presParOf" srcId="{F7EC54E2-E291-41EB-AB59-E2607D1D2BF9}" destId="{738937C1-9972-4EA2-9E7A-D37D66E9A2A4}" srcOrd="3" destOrd="0" presId="urn:microsoft.com/office/officeart/2005/8/layout/hList1"/>
    <dgm:cxn modelId="{C8976176-EB91-4A08-86A0-12F78D3803BA}" type="presParOf" srcId="{F7EC54E2-E291-41EB-AB59-E2607D1D2BF9}" destId="{972962A8-8287-4204-9025-44F416A06C3F}" srcOrd="4" destOrd="0" presId="urn:microsoft.com/office/officeart/2005/8/layout/hList1"/>
    <dgm:cxn modelId="{07CB9023-F9E6-4D6D-98D1-1290BF1A2588}" type="presParOf" srcId="{972962A8-8287-4204-9025-44F416A06C3F}" destId="{1844C77C-97B0-4DEA-B2BF-24F7A816E005}" srcOrd="0" destOrd="0" presId="urn:microsoft.com/office/officeart/2005/8/layout/hList1"/>
    <dgm:cxn modelId="{D70E5FBA-586C-43D0-8E6C-AEE0AF1CFE3D}" type="presParOf" srcId="{972962A8-8287-4204-9025-44F416A06C3F}" destId="{112302AD-F961-4C2E-A96F-01E5F00878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9314D-1043-4864-B44E-A79CCB95FF09}">
      <dsp:nvSpPr>
        <dsp:cNvPr id="0" name=""/>
        <dsp:cNvSpPr/>
      </dsp:nvSpPr>
      <dsp:spPr>
        <a:xfrm>
          <a:off x="3463" y="236920"/>
          <a:ext cx="3376707" cy="135068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Goal 1</a:t>
          </a:r>
        </a:p>
      </dsp:txBody>
      <dsp:txXfrm>
        <a:off x="3463" y="236920"/>
        <a:ext cx="3376707" cy="1350683"/>
      </dsp:txXfrm>
    </dsp:sp>
    <dsp:sp modelId="{EE276C0E-F6CA-4DCC-82A6-53580A141026}">
      <dsp:nvSpPr>
        <dsp:cNvPr id="0" name=""/>
        <dsp:cNvSpPr/>
      </dsp:nvSpPr>
      <dsp:spPr>
        <a:xfrm>
          <a:off x="3463" y="1587604"/>
          <a:ext cx="3376707" cy="303322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effectLst/>
              <a:uLnTx/>
              <a:uFillTx/>
            </a:rPr>
            <a:t>Ensure rural residents can readily access healthcare services. </a:t>
          </a:r>
          <a:endParaRPr lang="en-US" sz="2800" b="0" kern="1200" dirty="0"/>
        </a:p>
      </dsp:txBody>
      <dsp:txXfrm>
        <a:off x="3463" y="1587604"/>
        <a:ext cx="3376707" cy="3033224"/>
      </dsp:txXfrm>
    </dsp:sp>
    <dsp:sp modelId="{A18A0C66-AF19-410F-9EF2-2F8EB105BD5E}">
      <dsp:nvSpPr>
        <dsp:cNvPr id="0" name=""/>
        <dsp:cNvSpPr/>
      </dsp:nvSpPr>
      <dsp:spPr>
        <a:xfrm>
          <a:off x="3852910" y="236920"/>
          <a:ext cx="3376707" cy="135068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Goal 2</a:t>
          </a:r>
        </a:p>
      </dsp:txBody>
      <dsp:txXfrm>
        <a:off x="3852910" y="236920"/>
        <a:ext cx="3376707" cy="1350683"/>
      </dsp:txXfrm>
    </dsp:sp>
    <dsp:sp modelId="{F4EB7B0B-FA70-4A29-86D9-808B253B13E5}">
      <dsp:nvSpPr>
        <dsp:cNvPr id="0" name=""/>
        <dsp:cNvSpPr/>
      </dsp:nvSpPr>
      <dsp:spPr>
        <a:xfrm>
          <a:off x="3852910" y="1587604"/>
          <a:ext cx="3376707" cy="303322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a:lnSpc>
              <a:spcPct val="90000"/>
            </a:lnSpc>
            <a:spcBef>
              <a:spcPct val="0"/>
            </a:spcBef>
            <a:spcAft>
              <a:spcPct val="15000"/>
            </a:spcAft>
            <a:buNone/>
            <a:tabLst/>
          </a:pPr>
          <a:r>
            <a:rPr lang="en-US" sz="2800" b="0" kern="1200" dirty="0"/>
            <a:t>Generate opportunities to improve the health and well-being of rural residents</a:t>
          </a:r>
        </a:p>
        <a:p>
          <a:pPr marL="285750" lvl="1" indent="-285750" algn="l" defTabSz="1244600">
            <a:lnSpc>
              <a:spcPct val="90000"/>
            </a:lnSpc>
            <a:spcBef>
              <a:spcPct val="0"/>
            </a:spcBef>
            <a:spcAft>
              <a:spcPct val="15000"/>
            </a:spcAft>
            <a:buNone/>
            <a:tabLst/>
          </a:pPr>
          <a:endParaRPr lang="en-US" sz="2800" b="0" kern="1200" dirty="0"/>
        </a:p>
      </dsp:txBody>
      <dsp:txXfrm>
        <a:off x="3852910" y="1587604"/>
        <a:ext cx="3376707" cy="3033224"/>
      </dsp:txXfrm>
    </dsp:sp>
    <dsp:sp modelId="{1844C77C-97B0-4DEA-B2BF-24F7A816E005}">
      <dsp:nvSpPr>
        <dsp:cNvPr id="0" name=""/>
        <dsp:cNvSpPr/>
      </dsp:nvSpPr>
      <dsp:spPr>
        <a:xfrm>
          <a:off x="7702356" y="236920"/>
          <a:ext cx="3376707" cy="135068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Goal 3</a:t>
          </a:r>
        </a:p>
      </dsp:txBody>
      <dsp:txXfrm>
        <a:off x="7702356" y="236920"/>
        <a:ext cx="3376707" cy="1350683"/>
      </dsp:txXfrm>
    </dsp:sp>
    <dsp:sp modelId="{112302AD-F961-4C2E-A96F-01E5F008789D}">
      <dsp:nvSpPr>
        <dsp:cNvPr id="0" name=""/>
        <dsp:cNvSpPr/>
      </dsp:nvSpPr>
      <dsp:spPr>
        <a:xfrm>
          <a:off x="7702356" y="1587604"/>
          <a:ext cx="3376707" cy="303322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effectLst/>
              <a:uLnTx/>
              <a:uFillTx/>
            </a:rPr>
            <a:t>Scale systems, policies, and investments to meet unique needs of rural communities.</a:t>
          </a:r>
          <a:endParaRPr kumimoji="0" lang="en-US" sz="2800" b="0" i="0" u="none" strike="noStrike" kern="1200" cap="none" spc="0" normalizeH="0" baseline="0" noProof="0" dirty="0">
            <a:ln/>
            <a:effectLst/>
            <a:uLnTx/>
            <a:uFillTx/>
          </a:endParaRPr>
        </a:p>
      </dsp:txBody>
      <dsp:txXfrm>
        <a:off x="7702356" y="1587604"/>
        <a:ext cx="3376707" cy="30332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C17A02B-74BD-4769-A186-41156997C4AB}" type="datetimeFigureOut">
              <a:rPr lang="en-US" smtClean="0"/>
              <a:t>7/8/2026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97CAB20-3335-4113-A593-60694D323C32}" type="slidenum">
              <a:rPr lang="en-US" smtClean="0"/>
              <a:t>‹#›</a:t>
            </a:fld>
            <a:endParaRPr lang="en-US"/>
          </a:p>
        </p:txBody>
      </p:sp>
    </p:spTree>
    <p:extLst>
      <p:ext uri="{BB962C8B-B14F-4D97-AF65-F5344CB8AC3E}">
        <p14:creationId xmlns:p14="http://schemas.microsoft.com/office/powerpoint/2010/main" val="123275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 included in every presentation.</a:t>
            </a:r>
          </a:p>
        </p:txBody>
      </p:sp>
      <p:sp>
        <p:nvSpPr>
          <p:cNvPr id="4" name="Slide Number Placeholder 3"/>
          <p:cNvSpPr>
            <a:spLocks noGrp="1"/>
          </p:cNvSpPr>
          <p:nvPr>
            <p:ph type="sldNum" sz="quarter" idx="5"/>
          </p:nvPr>
        </p:nvSpPr>
        <p:spPr/>
        <p:txBody>
          <a:bodyPr/>
          <a:lstStyle/>
          <a:p>
            <a:fld id="{B97CAB20-3335-4113-A593-60694D323C32}" type="slidenum">
              <a:rPr lang="en-US" smtClean="0"/>
              <a:t>2</a:t>
            </a:fld>
            <a:endParaRPr lang="en-US"/>
          </a:p>
        </p:txBody>
      </p:sp>
    </p:spTree>
    <p:extLst>
      <p:ext uri="{BB962C8B-B14F-4D97-AF65-F5344CB8AC3E}">
        <p14:creationId xmlns:p14="http://schemas.microsoft.com/office/powerpoint/2010/main" val="319233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CAB20-3335-4113-A593-60694D323C32}" type="slidenum">
              <a:rPr lang="en-US" smtClean="0"/>
              <a:t>3</a:t>
            </a:fld>
            <a:endParaRPr lang="en-US"/>
          </a:p>
        </p:txBody>
      </p:sp>
    </p:spTree>
    <p:extLst>
      <p:ext uri="{BB962C8B-B14F-4D97-AF65-F5344CB8AC3E}">
        <p14:creationId xmlns:p14="http://schemas.microsoft.com/office/powerpoint/2010/main" val="239027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E5EEE-CAB5-90D9-CE7C-B01E257D7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53B60-4C0C-7421-F4CB-81F133E61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C14CF7-6B5F-9364-1439-32C9C2850F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710555-53F7-B7A8-1F85-DA6217FCE8EA}"/>
              </a:ext>
            </a:extLst>
          </p:cNvPr>
          <p:cNvSpPr>
            <a:spLocks noGrp="1"/>
          </p:cNvSpPr>
          <p:nvPr>
            <p:ph type="sldNum" sz="quarter" idx="5"/>
          </p:nvPr>
        </p:nvSpPr>
        <p:spPr/>
        <p:txBody>
          <a:bodyPr/>
          <a:lstStyle/>
          <a:p>
            <a:fld id="{B97CAB20-3335-4113-A593-60694D323C32}" type="slidenum">
              <a:rPr lang="en-US" smtClean="0"/>
              <a:t>7</a:t>
            </a:fld>
            <a:endParaRPr lang="en-US"/>
          </a:p>
        </p:txBody>
      </p:sp>
    </p:spTree>
    <p:extLst>
      <p:ext uri="{BB962C8B-B14F-4D97-AF65-F5344CB8AC3E}">
        <p14:creationId xmlns:p14="http://schemas.microsoft.com/office/powerpoint/2010/main" val="204644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CAB20-3335-4113-A593-60694D323C32}" type="slidenum">
              <a:rPr lang="en-US" smtClean="0"/>
              <a:t>8</a:t>
            </a:fld>
            <a:endParaRPr lang="en-US"/>
          </a:p>
        </p:txBody>
      </p:sp>
    </p:spTree>
    <p:extLst>
      <p:ext uri="{BB962C8B-B14F-4D97-AF65-F5344CB8AC3E}">
        <p14:creationId xmlns:p14="http://schemas.microsoft.com/office/powerpoint/2010/main" val="30171899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2.jpe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rgbClr val="015390"/>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rgbClr val="015390"/>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rgbClr val="015390"/>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4" name="Picture 3">
            <a:extLst>
              <a:ext uri="{FF2B5EF4-FFF2-40B4-BE49-F238E27FC236}">
                <a16:creationId xmlns:a16="http://schemas.microsoft.com/office/drawing/2014/main" id="{0539EE39-121B-AD73-778F-F1BE8018057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020" y="754332"/>
            <a:ext cx="6987682" cy="1785741"/>
          </a:xfrm>
          <a:prstGeom prst="rect">
            <a:avLst/>
          </a:prstGeom>
        </p:spPr>
      </p:pic>
    </p:spTree>
    <p:extLst>
      <p:ext uri="{BB962C8B-B14F-4D97-AF65-F5344CB8AC3E}">
        <p14:creationId xmlns:p14="http://schemas.microsoft.com/office/powerpoint/2010/main" val="136190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a:xfrm>
            <a:off x="2057401" y="1213660"/>
            <a:ext cx="9472353" cy="4946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1700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4465059" y="3185999"/>
            <a:ext cx="7298873"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rgbClr val="015390"/>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4465060" y="2503325"/>
            <a:ext cx="7298873"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3600" dirty="0">
                <a:solidFill>
                  <a:srgbClr val="015390"/>
                </a:solidFill>
              </a:defRPr>
            </a:lvl1pPr>
          </a:lstStyle>
          <a:p>
            <a:pPr lvl="0"/>
            <a:r>
              <a:rPr lang="en-US"/>
              <a:t>Click to edit Master title style</a:t>
            </a:r>
          </a:p>
        </p:txBody>
      </p:sp>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4302919" y="2212152"/>
            <a:ext cx="0" cy="1777582"/>
          </a:xfrm>
          <a:prstGeom prst="line">
            <a:avLst/>
          </a:prstGeom>
          <a:ln w="57150" cap="flat">
            <a:solidFill>
              <a:srgbClr val="009AD0"/>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52305D5-D8D3-58D3-D009-C059838F633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18030" y="2575503"/>
            <a:ext cx="3429000" cy="876300"/>
          </a:xfrm>
          <a:prstGeom prst="rect">
            <a:avLst/>
          </a:prstGeom>
        </p:spPr>
      </p:pic>
    </p:spTree>
    <p:extLst>
      <p:ext uri="{BB962C8B-B14F-4D97-AF65-F5344CB8AC3E}">
        <p14:creationId xmlns:p14="http://schemas.microsoft.com/office/powerpoint/2010/main" val="400665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rgbClr val="015390"/>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Title 5">
            <a:extLst>
              <a:ext uri="{FF2B5EF4-FFF2-40B4-BE49-F238E27FC236}">
                <a16:creationId xmlns:a16="http://schemas.microsoft.com/office/drawing/2014/main" id="{C5F18645-438E-C1E9-AD71-69EFA9B5ED4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940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27584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rgbClr val="015390"/>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85266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02870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pic>
        <p:nvPicPr>
          <p:cNvPr id="5" name="Picture 4">
            <a:extLst>
              <a:ext uri="{FF2B5EF4-FFF2-40B4-BE49-F238E27FC236}">
                <a16:creationId xmlns:a16="http://schemas.microsoft.com/office/drawing/2014/main" id="{0E14DB7D-9935-CBCA-A306-EEAD292502A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37963" y="105907"/>
            <a:ext cx="2704147" cy="691060"/>
          </a:xfrm>
          <a:prstGeom prst="rect">
            <a:avLst/>
          </a:prstGeom>
        </p:spPr>
      </p:pic>
    </p:spTree>
    <p:extLst>
      <p:ext uri="{BB962C8B-B14F-4D97-AF65-F5344CB8AC3E}">
        <p14:creationId xmlns:p14="http://schemas.microsoft.com/office/powerpoint/2010/main" val="418571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16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ouble box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1645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 Type="http://schemas.openxmlformats.org/officeDocument/2006/relationships/slideLayout" Target="../slideLayouts/slideLayout3.xml"/><Relationship Id="rId21"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tags" Target="../tags/tag6.xml"/><Relationship Id="rId25" Type="http://schemas.openxmlformats.org/officeDocument/2006/relationships/tags" Target="../tags/tag14.xml"/><Relationship Id="rId33"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29" Type="http://schemas.openxmlformats.org/officeDocument/2006/relationships/tags" Target="../tags/tag1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tags" Target="../tags/tag13.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tags" Target="../tags/tag17.xml"/><Relationship Id="rId10" Type="http://schemas.openxmlformats.org/officeDocument/2006/relationships/slideLayout" Target="../slideLayouts/slideLayout10.xml"/><Relationship Id="rId19" Type="http://schemas.openxmlformats.org/officeDocument/2006/relationships/tags" Target="../tags/tag8.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 Id="rId30" Type="http://schemas.openxmlformats.org/officeDocument/2006/relationships/tags" Target="../tags/tag19.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2"/>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13" imgH="416" progId="TCLayout.ActiveDocument.1">
                  <p:embed/>
                </p:oleObj>
              </mc:Choice>
              <mc:Fallback>
                <p:oleObj name="think-cell Slide" r:id="rId3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3"/>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4"/>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5"/>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6"/>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3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7"/>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8"/>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9"/>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20"/>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6" name="Picture 5">
            <a:extLst>
              <a:ext uri="{FF2B5EF4-FFF2-40B4-BE49-F238E27FC236}">
                <a16:creationId xmlns:a16="http://schemas.microsoft.com/office/drawing/2014/main" id="{BD15AD39-F0D4-2DCD-3E7B-0785649678DC}"/>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9295245" y="6002156"/>
            <a:ext cx="2675082" cy="683632"/>
          </a:xfrm>
          <a:prstGeom prst="rect">
            <a:avLst/>
          </a:prstGeom>
        </p:spPr>
      </p:pic>
    </p:spTree>
    <p:extLst>
      <p:ext uri="{BB962C8B-B14F-4D97-AF65-F5344CB8AC3E}">
        <p14:creationId xmlns:p14="http://schemas.microsoft.com/office/powerpoint/2010/main" val="321505705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sldNum="0" hdr="0" ftr="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RHTP@Mass.Gov"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ngress.gov/119/plaws/publ21/PLAW-119publ21.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A317D-6E04-EF47-BBB5-D60D4BC328B7}"/>
              </a:ext>
            </a:extLst>
          </p:cNvPr>
          <p:cNvSpPr>
            <a:spLocks noGrp="1"/>
          </p:cNvSpPr>
          <p:nvPr>
            <p:ph type="title"/>
          </p:nvPr>
        </p:nvSpPr>
        <p:spPr>
          <a:xfrm>
            <a:off x="411864" y="2877866"/>
            <a:ext cx="6725920" cy="1107996"/>
          </a:xfrm>
        </p:spPr>
        <p:txBody>
          <a:bodyPr/>
          <a:lstStyle/>
          <a:p>
            <a:r>
              <a:rPr lang="en-US" sz="3600" kern="0">
                <a:latin typeface="Arial"/>
                <a:ea typeface="Verdana"/>
                <a:cs typeface="Arial"/>
              </a:rPr>
              <a:t>Rural Health Transformation Program (RHTP)</a:t>
            </a:r>
            <a:endParaRPr lang="en-US"/>
          </a:p>
        </p:txBody>
      </p:sp>
      <p:sp>
        <p:nvSpPr>
          <p:cNvPr id="2" name="TextBox 1">
            <a:extLst>
              <a:ext uri="{FF2B5EF4-FFF2-40B4-BE49-F238E27FC236}">
                <a16:creationId xmlns:a16="http://schemas.microsoft.com/office/drawing/2014/main" id="{658E6514-2826-AE77-A3F6-B88F0F73F8C2}"/>
              </a:ext>
            </a:extLst>
          </p:cNvPr>
          <p:cNvSpPr txBox="1"/>
          <p:nvPr/>
        </p:nvSpPr>
        <p:spPr>
          <a:xfrm>
            <a:off x="89221" y="4507332"/>
            <a:ext cx="6896911" cy="146193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defRPr/>
            </a:pPr>
            <a:r>
              <a:rPr lang="en-US" sz="2400" b="1" dirty="0">
                <a:solidFill>
                  <a:srgbClr val="015390"/>
                </a:solidFill>
                <a:latin typeface="Arial"/>
                <a:cs typeface="Arial"/>
              </a:rPr>
              <a:t>Meeting the Moment </a:t>
            </a:r>
          </a:p>
          <a:p>
            <a:pPr algn="ctr">
              <a:spcBef>
                <a:spcPts val="300"/>
              </a:spcBef>
              <a:spcAft>
                <a:spcPts val="300"/>
              </a:spcAft>
              <a:defRPr/>
            </a:pPr>
            <a:r>
              <a:rPr lang="en-US" sz="2400" b="1" dirty="0">
                <a:solidFill>
                  <a:srgbClr val="015390"/>
                </a:solidFill>
                <a:latin typeface="Arial"/>
                <a:cs typeface="Arial"/>
              </a:rPr>
              <a:t>Community Conversation</a:t>
            </a:r>
          </a:p>
          <a:p>
            <a:pPr algn="ctr">
              <a:spcBef>
                <a:spcPts val="300"/>
              </a:spcBef>
              <a:spcAft>
                <a:spcPts val="300"/>
              </a:spcAft>
              <a:defRPr/>
            </a:pPr>
            <a:r>
              <a:rPr lang="en-US" sz="1200" b="1" dirty="0">
                <a:solidFill>
                  <a:srgbClr val="015390"/>
                </a:solidFill>
                <a:latin typeface="Arial"/>
                <a:cs typeface="Arial"/>
              </a:rPr>
              <a:t>_____</a:t>
            </a:r>
            <a:endParaRPr lang="en-US" sz="2400" b="1" dirty="0">
              <a:solidFill>
                <a:srgbClr val="015390"/>
              </a:solidFill>
              <a:latin typeface="Arial"/>
              <a:cs typeface="Arial"/>
            </a:endParaRPr>
          </a:p>
          <a:p>
            <a:pPr algn="ctr">
              <a:spcBef>
                <a:spcPts val="300"/>
              </a:spcBef>
              <a:spcAft>
                <a:spcPts val="300"/>
              </a:spcAft>
              <a:defRPr/>
            </a:pPr>
            <a:r>
              <a:rPr lang="en-US" b="1" dirty="0">
                <a:solidFill>
                  <a:srgbClr val="015390"/>
                </a:solidFill>
                <a:latin typeface="Arial"/>
                <a:cs typeface="Arial"/>
              </a:rPr>
              <a:t>July 14, 2026</a:t>
            </a:r>
            <a:endParaRPr lang="en-US" sz="1400" dirty="0">
              <a:ea typeface="+mn-ea"/>
            </a:endParaRPr>
          </a:p>
        </p:txBody>
      </p:sp>
      <p:sp>
        <p:nvSpPr>
          <p:cNvPr id="4" name="TextBox 3">
            <a:extLst>
              <a:ext uri="{FF2B5EF4-FFF2-40B4-BE49-F238E27FC236}">
                <a16:creationId xmlns:a16="http://schemas.microsoft.com/office/drawing/2014/main" id="{E31DFD8E-C400-216C-E721-E13A77412A1A}"/>
              </a:ext>
            </a:extLst>
          </p:cNvPr>
          <p:cNvSpPr txBox="1"/>
          <p:nvPr/>
        </p:nvSpPr>
        <p:spPr>
          <a:xfrm>
            <a:off x="1214202" y="6490741"/>
            <a:ext cx="4646951" cy="374754"/>
          </a:xfrm>
          <a:prstGeom prst="rect">
            <a:avLst/>
          </a:prstGeom>
          <a:solidFill>
            <a:schemeClr val="bg1"/>
          </a:solid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300"/>
              </a:spcBef>
              <a:spcAft>
                <a:spcPts val="300"/>
              </a:spcAft>
              <a:buNone/>
            </a:pPr>
            <a:endParaRPr lang="en-US" sz="1600"/>
          </a:p>
        </p:txBody>
      </p:sp>
      <p:pic>
        <p:nvPicPr>
          <p:cNvPr id="6" name="Picture 5">
            <a:extLst>
              <a:ext uri="{FF2B5EF4-FFF2-40B4-BE49-F238E27FC236}">
                <a16:creationId xmlns:a16="http://schemas.microsoft.com/office/drawing/2014/main" id="{0D64F3DF-1F04-1A01-D198-17A79F713A40}"/>
              </a:ext>
            </a:extLst>
          </p:cNvPr>
          <p:cNvPicPr>
            <a:picLocks noChangeAspect="1"/>
          </p:cNvPicPr>
          <p:nvPr/>
        </p:nvPicPr>
        <p:blipFill>
          <a:blip r:embed="rId2">
            <a:extLst>
              <a:ext uri="{28A0092B-C50C-407E-A947-70E740481C1C}">
                <a14:useLocalDpi xmlns:a14="http://schemas.microsoft.com/office/drawing/2010/main" val="0"/>
              </a:ext>
            </a:extLst>
          </a:blip>
          <a:srcRect t="1" r="8257" b="1"/>
          <a:stretch>
            <a:fillRect/>
          </a:stretch>
        </p:blipFill>
        <p:spPr>
          <a:xfrm>
            <a:off x="7255852" y="0"/>
            <a:ext cx="4936148" cy="6857999"/>
          </a:xfrm>
          <a:prstGeom prst="rect">
            <a:avLst/>
          </a:prstGeom>
        </p:spPr>
      </p:pic>
    </p:spTree>
    <p:extLst>
      <p:ext uri="{BB962C8B-B14F-4D97-AF65-F5344CB8AC3E}">
        <p14:creationId xmlns:p14="http://schemas.microsoft.com/office/powerpoint/2010/main" val="318839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A37917C4-B298-1D44-5299-3DF1325E4EB7}"/>
              </a:ext>
            </a:extLst>
          </p:cNvPr>
          <p:cNvSpPr txBox="1">
            <a:spLocks/>
          </p:cNvSpPr>
          <p:nvPr/>
        </p:nvSpPr>
        <p:spPr>
          <a:xfrm>
            <a:off x="490239" y="1091922"/>
            <a:ext cx="11199942" cy="4985980"/>
          </a:xfrm>
          <a:prstGeom prst="rect">
            <a:avLst/>
          </a:prstGeom>
        </p:spPr>
        <p:txBody>
          <a:bodyPr lIns="91440" tIns="45720" rIns="91440" bIns="45720" anchor="t"/>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a:buFont typeface="Wingdings" panose="05000000000000000000" pitchFamily="2" charset="2"/>
              <a:buNone/>
            </a:pPr>
            <a:r>
              <a:rPr lang="en-US" sz="2000">
                <a:cs typeface="Arial"/>
              </a:rPr>
              <a:t>Our focus is on capacity-building.</a:t>
            </a:r>
          </a:p>
          <a:p>
            <a:pPr marL="0" indent="0">
              <a:buFont typeface="Wingdings" panose="05000000000000000000" pitchFamily="2" charset="2"/>
              <a:buNone/>
            </a:pPr>
            <a:endParaRPr lang="en-US" sz="1000"/>
          </a:p>
          <a:p>
            <a:pPr marL="0" indent="0">
              <a:buFont typeface="Wingdings" panose="05000000000000000000" pitchFamily="2" charset="2"/>
              <a:buNone/>
            </a:pPr>
            <a:r>
              <a:rPr lang="en-US" sz="2000"/>
              <a:t>Lack of appropriate technology and population health platforms to successfully implement value-based care models, workforce shortages, and a lack of capital to modify facilities are just some of the </a:t>
            </a:r>
            <a:r>
              <a:rPr lang="en-US" sz="2000" b="1"/>
              <a:t>challenges faced by rural providers in maintaining fiscal and operational sustainability.</a:t>
            </a:r>
          </a:p>
          <a:p>
            <a:pPr marL="0" indent="0">
              <a:buFont typeface="Wingdings" panose="05000000000000000000" pitchFamily="2" charset="2"/>
              <a:buNone/>
            </a:pPr>
            <a:endParaRPr lang="en-US" sz="1000"/>
          </a:p>
          <a:p>
            <a:pPr marL="0" indent="0">
              <a:buFont typeface="Wingdings" panose="05000000000000000000" pitchFamily="2" charset="2"/>
              <a:buNone/>
            </a:pPr>
            <a:r>
              <a:rPr lang="en-US" sz="2000"/>
              <a:t>RHTP Activities to </a:t>
            </a:r>
            <a:r>
              <a:rPr lang="en-US" sz="2000" b="1"/>
              <a:t>Support Stabilization of Health Infrastructure:</a:t>
            </a:r>
          </a:p>
          <a:p>
            <a:r>
              <a:rPr lang="en-US"/>
              <a:t>Create new financial incentives and technical assistance to support rural providers in expanding </a:t>
            </a:r>
            <a:r>
              <a:rPr lang="en-US" b="1"/>
              <a:t>population health management and value-based payment models</a:t>
            </a:r>
          </a:p>
          <a:p>
            <a:r>
              <a:rPr lang="en-US"/>
              <a:t>Upgrade </a:t>
            </a:r>
            <a:r>
              <a:rPr lang="en-US" b="1"/>
              <a:t>rural infrastructure </a:t>
            </a:r>
            <a:r>
              <a:rPr lang="en-US"/>
              <a:t>and connect facilities to </a:t>
            </a:r>
            <a:r>
              <a:rPr lang="en-US" b="1"/>
              <a:t>statewide technology platforms</a:t>
            </a:r>
          </a:p>
          <a:p>
            <a:r>
              <a:rPr lang="en-US">
                <a:cs typeface="Arial"/>
              </a:rPr>
              <a:t>Support rural health providers to make </a:t>
            </a:r>
            <a:r>
              <a:rPr lang="en-US" b="1">
                <a:cs typeface="Arial"/>
              </a:rPr>
              <a:t>critical updates to existing rural health facilities to expand service lines </a:t>
            </a:r>
            <a:r>
              <a:rPr lang="en-US">
                <a:cs typeface="Arial"/>
              </a:rPr>
              <a:t>to increase access and generate more revenue</a:t>
            </a:r>
            <a:r>
              <a:rPr lang="en-US" b="1">
                <a:cs typeface="Arial"/>
              </a:rPr>
              <a:t> </a:t>
            </a:r>
          </a:p>
          <a:p>
            <a:r>
              <a:rPr lang="en-US"/>
              <a:t>Implement a </a:t>
            </a:r>
            <a:r>
              <a:rPr lang="en-US" b="1"/>
              <a:t>pilot reimbursement program for EMS programs </a:t>
            </a:r>
            <a:r>
              <a:rPr lang="en-US"/>
              <a:t>for uncompensated services such as transport to non-emergency department healthcare facilities, patient evaluations, providing treatment on scene with no transport, and supporting population health activities</a:t>
            </a:r>
            <a:endParaRPr lang="en-US" sz="1600"/>
          </a:p>
        </p:txBody>
      </p:sp>
      <p:sp>
        <p:nvSpPr>
          <p:cNvPr id="5" name="TextBox 4">
            <a:extLst>
              <a:ext uri="{FF2B5EF4-FFF2-40B4-BE49-F238E27FC236}">
                <a16:creationId xmlns:a16="http://schemas.microsoft.com/office/drawing/2014/main" id="{2F89B20F-B300-0C78-FCCF-CD002493FE9F}"/>
              </a:ext>
            </a:extLst>
          </p:cNvPr>
          <p:cNvSpPr txBox="1"/>
          <p:nvPr/>
        </p:nvSpPr>
        <p:spPr>
          <a:xfrm>
            <a:off x="257801" y="317029"/>
            <a:ext cx="10580863" cy="523220"/>
          </a:xfrm>
          <a:prstGeom prst="rect">
            <a:avLst/>
          </a:prstGeom>
          <a:noFill/>
        </p:spPr>
        <p:txBody>
          <a:bodyPr wrap="square" lIns="91440" tIns="45720" rIns="91440" bIns="45720" anchor="t">
            <a:spAutoFit/>
          </a:bodyPr>
          <a:lstStyle/>
          <a:p>
            <a:r>
              <a:rPr lang="en-US" sz="2800" b="1">
                <a:solidFill>
                  <a:schemeClr val="accent1"/>
                </a:solidFill>
                <a:latin typeface="Arial"/>
              </a:rPr>
              <a:t>RHTP Activities to Support Health Infrastructure</a:t>
            </a:r>
            <a:endParaRPr lang="en-US">
              <a:solidFill>
                <a:schemeClr val="accent1"/>
              </a:solidFill>
              <a:cs typeface="Arial"/>
            </a:endParaRPr>
          </a:p>
        </p:txBody>
      </p:sp>
    </p:spTree>
    <p:extLst>
      <p:ext uri="{BB962C8B-B14F-4D97-AF65-F5344CB8AC3E}">
        <p14:creationId xmlns:p14="http://schemas.microsoft.com/office/powerpoint/2010/main" val="234283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DDB48-0F75-670A-D388-E09E80501C1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14235D-FEFB-9266-AE39-E5AC14DFBF62}"/>
              </a:ext>
            </a:extLst>
          </p:cNvPr>
          <p:cNvSpPr txBox="1"/>
          <p:nvPr/>
        </p:nvSpPr>
        <p:spPr>
          <a:xfrm>
            <a:off x="342775" y="273090"/>
            <a:ext cx="10856456" cy="584775"/>
          </a:xfrm>
          <a:prstGeom prst="rect">
            <a:avLst/>
          </a:prstGeom>
          <a:noFill/>
        </p:spPr>
        <p:txBody>
          <a:bodyPr wrap="square" lIns="91440" tIns="45720" rIns="91440" bIns="45720" anchor="t">
            <a:spAutoFit/>
          </a:bodyPr>
          <a:lstStyle/>
          <a:p>
            <a:r>
              <a:rPr lang="en-US" sz="3200" b="1">
                <a:solidFill>
                  <a:schemeClr val="accent1"/>
                </a:solidFill>
                <a:latin typeface="Arial"/>
              </a:rPr>
              <a:t>Ongoing Public Engagement</a:t>
            </a:r>
            <a:endParaRPr lang="en-US" sz="3200" b="1">
              <a:solidFill>
                <a:schemeClr val="accent1"/>
              </a:solidFill>
              <a:latin typeface="Arial"/>
              <a:cs typeface="Arial"/>
            </a:endParaRPr>
          </a:p>
        </p:txBody>
      </p:sp>
      <p:sp>
        <p:nvSpPr>
          <p:cNvPr id="2" name="Rectangle: Rounded Corners 1">
            <a:extLst>
              <a:ext uri="{FF2B5EF4-FFF2-40B4-BE49-F238E27FC236}">
                <a16:creationId xmlns:a16="http://schemas.microsoft.com/office/drawing/2014/main" id="{1A990155-17E1-7277-A040-B2B44F1634A1}"/>
              </a:ext>
            </a:extLst>
          </p:cNvPr>
          <p:cNvSpPr/>
          <p:nvPr/>
        </p:nvSpPr>
        <p:spPr>
          <a:xfrm>
            <a:off x="554736" y="1246436"/>
            <a:ext cx="2407920" cy="2209996"/>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RHTP</a:t>
            </a:r>
            <a:br>
              <a:rPr lang="en-US" sz="2400" b="1">
                <a:latin typeface="Arial" panose="020B0604020202020204" pitchFamily="34" charset="0"/>
                <a:cs typeface="Arial" panose="020B0604020202020204" pitchFamily="34" charset="0"/>
              </a:rPr>
            </a:br>
            <a:r>
              <a:rPr lang="en-US" sz="2400" b="1">
                <a:latin typeface="Arial" panose="020B0604020202020204" pitchFamily="34" charset="0"/>
                <a:cs typeface="Arial" panose="020B0604020202020204" pitchFamily="34" charset="0"/>
              </a:rPr>
              <a:t>Community Advisory Council</a:t>
            </a:r>
          </a:p>
        </p:txBody>
      </p:sp>
      <p:sp>
        <p:nvSpPr>
          <p:cNvPr id="3" name="Rectangle: Rounded Corners 2">
            <a:extLst>
              <a:ext uri="{FF2B5EF4-FFF2-40B4-BE49-F238E27FC236}">
                <a16:creationId xmlns:a16="http://schemas.microsoft.com/office/drawing/2014/main" id="{4196F7D6-699E-FBCF-C71F-2795AB9535EE}"/>
              </a:ext>
            </a:extLst>
          </p:cNvPr>
          <p:cNvSpPr/>
          <p:nvPr/>
        </p:nvSpPr>
        <p:spPr>
          <a:xfrm>
            <a:off x="472440" y="3758513"/>
            <a:ext cx="2490216" cy="175014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RHTP</a:t>
            </a:r>
            <a:br>
              <a:rPr lang="en-US" sz="2400" b="1">
                <a:latin typeface="Arial" panose="020B0604020202020204" pitchFamily="34" charset="0"/>
                <a:cs typeface="Arial" panose="020B0604020202020204" pitchFamily="34" charset="0"/>
              </a:rPr>
            </a:br>
            <a:r>
              <a:rPr lang="en-US" sz="2400" b="1">
                <a:latin typeface="Arial" panose="020B0604020202020204" pitchFamily="34" charset="0"/>
                <a:cs typeface="Arial" panose="020B0604020202020204" pitchFamily="34" charset="0"/>
              </a:rPr>
              <a:t>Initiative Workgroups</a:t>
            </a:r>
          </a:p>
        </p:txBody>
      </p:sp>
      <p:sp>
        <p:nvSpPr>
          <p:cNvPr id="5" name="Rectangle: Rounded Corners 4">
            <a:extLst>
              <a:ext uri="{FF2B5EF4-FFF2-40B4-BE49-F238E27FC236}">
                <a16:creationId xmlns:a16="http://schemas.microsoft.com/office/drawing/2014/main" id="{28072DA1-28F5-64D6-67DC-ED907C54FF93}"/>
              </a:ext>
            </a:extLst>
          </p:cNvPr>
          <p:cNvSpPr/>
          <p:nvPr/>
        </p:nvSpPr>
        <p:spPr>
          <a:xfrm>
            <a:off x="3090671" y="1246436"/>
            <a:ext cx="7946137" cy="2209996"/>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Arial" panose="020B0604020202020204" pitchFamily="34" charset="0"/>
                <a:cs typeface="Arial" panose="020B0604020202020204" pitchFamily="34" charset="0"/>
              </a:rPr>
              <a:t>Purpose: </a:t>
            </a:r>
            <a:r>
              <a:rPr lang="en-US">
                <a:solidFill>
                  <a:schemeClr val="tx1"/>
                </a:solidFill>
                <a:latin typeface="Arial" panose="020B0604020202020204" pitchFamily="34" charset="0"/>
                <a:cs typeface="Arial" panose="020B0604020202020204" pitchFamily="34" charset="0"/>
              </a:rPr>
              <a:t>Advise leadership, support project governance, and liaise with key constituent groups. </a:t>
            </a:r>
          </a:p>
          <a:p>
            <a:endParaRPr lang="en-US">
              <a:solidFill>
                <a:schemeClr val="tx1"/>
              </a:solidFill>
              <a:latin typeface="Arial" panose="020B0604020202020204" pitchFamily="34" charset="0"/>
              <a:cs typeface="Arial" panose="020B0604020202020204" pitchFamily="34" charset="0"/>
            </a:endParaRPr>
          </a:p>
          <a:p>
            <a:r>
              <a:rPr lang="en-US" b="1">
                <a:solidFill>
                  <a:schemeClr val="tx1"/>
                </a:solidFill>
                <a:latin typeface="Arial" panose="020B0604020202020204" pitchFamily="34" charset="0"/>
                <a:cs typeface="Arial" panose="020B0604020202020204" pitchFamily="34" charset="0"/>
              </a:rPr>
              <a:t>Composition: </a:t>
            </a:r>
            <a:r>
              <a:rPr lang="en-US">
                <a:solidFill>
                  <a:schemeClr val="tx1"/>
                </a:solidFill>
                <a:latin typeface="Arial" panose="020B0604020202020204" pitchFamily="34" charset="0"/>
                <a:cs typeface="Arial" panose="020B0604020202020204" pitchFamily="34" charset="0"/>
              </a:rPr>
              <a:t>Appointed seats from key rural and trade groups.</a:t>
            </a:r>
            <a:r>
              <a:rPr lang="en-US" b="1">
                <a:solidFill>
                  <a:schemeClr val="tx1"/>
                </a:solidFill>
                <a:latin typeface="Arial" panose="020B0604020202020204" pitchFamily="34" charset="0"/>
                <a:cs typeface="Arial" panose="020B0604020202020204" pitchFamily="34" charset="0"/>
              </a:rPr>
              <a:t> </a:t>
            </a:r>
            <a:br>
              <a:rPr lang="en-US" b="1">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Solicited Statewide and community-level organizations, associations, </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and residents.</a:t>
            </a:r>
          </a:p>
          <a:p>
            <a:endParaRPr lang="en-US">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1B95E5BE-C171-CC43-C77B-341BFD69E88A}"/>
              </a:ext>
            </a:extLst>
          </p:cNvPr>
          <p:cNvSpPr/>
          <p:nvPr/>
        </p:nvSpPr>
        <p:spPr>
          <a:xfrm>
            <a:off x="3105911" y="3758513"/>
            <a:ext cx="7930897" cy="1750142"/>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Arial" panose="020B0604020202020204" pitchFamily="34" charset="0"/>
                <a:cs typeface="Arial" panose="020B0604020202020204" pitchFamily="34" charset="0"/>
              </a:rPr>
              <a:t>Purpose: </a:t>
            </a:r>
            <a:r>
              <a:rPr lang="en-US">
                <a:solidFill>
                  <a:schemeClr val="tx1"/>
                </a:solidFill>
                <a:latin typeface="Arial" panose="020B0604020202020204" pitchFamily="34" charset="0"/>
                <a:cs typeface="Arial" panose="020B0604020202020204" pitchFamily="34" charset="0"/>
              </a:rPr>
              <a:t>Bring technical, subject-matter, and rural expertise to activity development; improve coordination and alignment across initiatives.</a:t>
            </a:r>
          </a:p>
          <a:p>
            <a:endParaRPr lang="en-US">
              <a:solidFill>
                <a:schemeClr val="tx1"/>
              </a:solidFill>
              <a:latin typeface="Arial" panose="020B0604020202020204" pitchFamily="34" charset="0"/>
              <a:cs typeface="Arial" panose="020B0604020202020204" pitchFamily="34" charset="0"/>
            </a:endParaRPr>
          </a:p>
          <a:p>
            <a:r>
              <a:rPr lang="en-US" b="1">
                <a:solidFill>
                  <a:schemeClr val="tx1"/>
                </a:solidFill>
                <a:latin typeface="Arial" panose="020B0604020202020204" pitchFamily="34" charset="0"/>
                <a:cs typeface="Arial" panose="020B0604020202020204" pitchFamily="34" charset="0"/>
              </a:rPr>
              <a:t>Composition: </a:t>
            </a:r>
            <a:r>
              <a:rPr lang="en-US">
                <a:solidFill>
                  <a:schemeClr val="tx1"/>
                </a:solidFill>
                <a:latin typeface="Arial" panose="020B0604020202020204" pitchFamily="34" charset="0"/>
                <a:cs typeface="Arial" panose="020B0604020202020204" pitchFamily="34" charset="0"/>
              </a:rPr>
              <a:t>Internal state agencies/programs. External organizations and community members. Technical experts.</a:t>
            </a:r>
          </a:p>
        </p:txBody>
      </p:sp>
      <p:sp>
        <p:nvSpPr>
          <p:cNvPr id="9" name="TextBox 8">
            <a:extLst>
              <a:ext uri="{FF2B5EF4-FFF2-40B4-BE49-F238E27FC236}">
                <a16:creationId xmlns:a16="http://schemas.microsoft.com/office/drawing/2014/main" id="{D98E24C9-07BD-4B85-6D11-898C82FE02C7}"/>
              </a:ext>
            </a:extLst>
          </p:cNvPr>
          <p:cNvSpPr txBox="1"/>
          <p:nvPr/>
        </p:nvSpPr>
        <p:spPr>
          <a:xfrm>
            <a:off x="3987382" y="6478249"/>
            <a:ext cx="4646951" cy="374754"/>
          </a:xfrm>
          <a:prstGeom prst="rect">
            <a:avLst/>
          </a:prstGeom>
          <a:solidFill>
            <a:schemeClr val="bg1"/>
          </a:solid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300"/>
              </a:spcBef>
              <a:spcAft>
                <a:spcPts val="300"/>
              </a:spcAft>
              <a:buNone/>
            </a:pPr>
            <a:endParaRPr lang="en-US" sz="1600"/>
          </a:p>
        </p:txBody>
      </p:sp>
    </p:spTree>
    <p:extLst>
      <p:ext uri="{BB962C8B-B14F-4D97-AF65-F5344CB8AC3E}">
        <p14:creationId xmlns:p14="http://schemas.microsoft.com/office/powerpoint/2010/main" val="387294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1219E-97B6-A286-E70F-9D7ED0907C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726861-9980-04C1-C86B-FE40978AFFC2}"/>
              </a:ext>
            </a:extLst>
          </p:cNvPr>
          <p:cNvSpPr txBox="1"/>
          <p:nvPr/>
        </p:nvSpPr>
        <p:spPr>
          <a:xfrm>
            <a:off x="453514" y="279500"/>
            <a:ext cx="7806812" cy="584775"/>
          </a:xfrm>
          <a:prstGeom prst="rect">
            <a:avLst/>
          </a:prstGeom>
          <a:noFill/>
        </p:spPr>
        <p:txBody>
          <a:bodyPr wrap="square" rtlCol="0">
            <a:spAutoFit/>
          </a:bodyPr>
          <a:lstStyle/>
          <a:p>
            <a:r>
              <a:rPr lang="en-US" sz="3200" b="1">
                <a:solidFill>
                  <a:schemeClr val="accent1"/>
                </a:solidFill>
                <a:latin typeface="Arial" panose="020B0604020202020204" pitchFamily="34" charset="0"/>
                <a:cs typeface="Arial" panose="020B0604020202020204" pitchFamily="34" charset="0"/>
              </a:rPr>
              <a:t>Estimated Program Timeline</a:t>
            </a:r>
          </a:p>
        </p:txBody>
      </p:sp>
      <p:sp>
        <p:nvSpPr>
          <p:cNvPr id="7" name="Arrow: Notched Right 6">
            <a:extLst>
              <a:ext uri="{FF2B5EF4-FFF2-40B4-BE49-F238E27FC236}">
                <a16:creationId xmlns:a16="http://schemas.microsoft.com/office/drawing/2014/main" id="{F769C0C3-333C-7873-D312-94CD41EACE43}"/>
              </a:ext>
            </a:extLst>
          </p:cNvPr>
          <p:cNvSpPr/>
          <p:nvPr/>
        </p:nvSpPr>
        <p:spPr>
          <a:xfrm>
            <a:off x="1150374" y="2824316"/>
            <a:ext cx="9684774" cy="1209368"/>
          </a:xfrm>
          <a:prstGeom prst="notchedRightArrow">
            <a:avLst/>
          </a:prstGeom>
          <a:solidFill>
            <a:schemeClr val="bg1">
              <a:lumMod val="95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FBDAAB74-F3F0-1954-7FDD-8D464CFD75D1}"/>
              </a:ext>
            </a:extLst>
          </p:cNvPr>
          <p:cNvSpPr/>
          <p:nvPr/>
        </p:nvSpPr>
        <p:spPr>
          <a:xfrm>
            <a:off x="2209799" y="3292576"/>
            <a:ext cx="275304" cy="272845"/>
          </a:xfrm>
          <a:prstGeom prst="flowChartConnector">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E7C010AA-F505-596D-76D7-AC9956B558D9}"/>
              </a:ext>
            </a:extLst>
          </p:cNvPr>
          <p:cNvSpPr/>
          <p:nvPr/>
        </p:nvSpPr>
        <p:spPr>
          <a:xfrm>
            <a:off x="4486274" y="3292574"/>
            <a:ext cx="275304" cy="272845"/>
          </a:xfrm>
          <a:prstGeom prst="flowChartConnector">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3726ADD6-7A79-D420-E5C8-5D95FF334DD8}"/>
              </a:ext>
            </a:extLst>
          </p:cNvPr>
          <p:cNvSpPr/>
          <p:nvPr/>
        </p:nvSpPr>
        <p:spPr>
          <a:xfrm>
            <a:off x="6762749" y="3292574"/>
            <a:ext cx="275304" cy="272845"/>
          </a:xfrm>
          <a:prstGeom prst="flowChartConnector">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C90D4776-5F17-FC80-E1B5-D5082E3E2B85}"/>
              </a:ext>
            </a:extLst>
          </p:cNvPr>
          <p:cNvSpPr/>
          <p:nvPr/>
        </p:nvSpPr>
        <p:spPr>
          <a:xfrm>
            <a:off x="9094839" y="3292576"/>
            <a:ext cx="275304" cy="272845"/>
          </a:xfrm>
          <a:prstGeom prst="flowChartConnector">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8EB20B-42B4-F45B-98EA-DA5802964A3A}"/>
              </a:ext>
            </a:extLst>
          </p:cNvPr>
          <p:cNvSpPr txBox="1"/>
          <p:nvPr/>
        </p:nvSpPr>
        <p:spPr>
          <a:xfrm>
            <a:off x="1378939" y="1624896"/>
            <a:ext cx="1944330" cy="1200329"/>
          </a:xfrm>
          <a:prstGeom prst="rect">
            <a:avLst/>
          </a:prstGeom>
          <a:noFill/>
        </p:spPr>
        <p:txBody>
          <a:bodyPr wrap="square" lIns="91440" tIns="45720" rIns="91440" bIns="45720" rtlCol="0" anchor="t">
            <a:spAutoFit/>
          </a:bodyPr>
          <a:lstStyle/>
          <a:p>
            <a:pPr algn="ctr"/>
            <a:r>
              <a:rPr lang="en-US" b="1">
                <a:latin typeface="Arial" panose="020B0604020202020204" pitchFamily="34" charset="0"/>
                <a:cs typeface="Arial" panose="020B0604020202020204" pitchFamily="34" charset="0"/>
              </a:rPr>
              <a:t>April 2026</a:t>
            </a:r>
          </a:p>
          <a:p>
            <a:pPr algn="ctr"/>
            <a:r>
              <a:rPr lang="en-US">
                <a:latin typeface="Arial"/>
                <a:cs typeface="Arial"/>
              </a:rPr>
              <a:t>Recruitment for Community </a:t>
            </a:r>
          </a:p>
          <a:p>
            <a:pPr algn="ctr"/>
            <a:r>
              <a:rPr lang="en-US">
                <a:latin typeface="Arial"/>
                <a:cs typeface="Arial"/>
              </a:rPr>
              <a:t>Advisory Council</a:t>
            </a:r>
            <a:endParaRPr lang="en-US"/>
          </a:p>
        </p:txBody>
      </p:sp>
      <p:sp>
        <p:nvSpPr>
          <p:cNvPr id="13" name="TextBox 12">
            <a:extLst>
              <a:ext uri="{FF2B5EF4-FFF2-40B4-BE49-F238E27FC236}">
                <a16:creationId xmlns:a16="http://schemas.microsoft.com/office/drawing/2014/main" id="{C8B4E5D5-134D-6BB4-9E26-2EAC46F596AF}"/>
              </a:ext>
            </a:extLst>
          </p:cNvPr>
          <p:cNvSpPr txBox="1"/>
          <p:nvPr/>
        </p:nvSpPr>
        <p:spPr>
          <a:xfrm>
            <a:off x="3540534" y="4033677"/>
            <a:ext cx="2166783" cy="923330"/>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May 2026</a:t>
            </a:r>
          </a:p>
          <a:p>
            <a:pPr algn="ctr"/>
            <a:r>
              <a:rPr lang="en-US">
                <a:latin typeface="Arial" panose="020B0604020202020204" pitchFamily="34" charset="0"/>
                <a:cs typeface="Arial" panose="020B0604020202020204" pitchFamily="34" charset="0"/>
              </a:rPr>
              <a:t>Stand up Initiative Workgroups</a:t>
            </a:r>
          </a:p>
        </p:txBody>
      </p:sp>
      <p:sp>
        <p:nvSpPr>
          <p:cNvPr id="14" name="TextBox 13">
            <a:extLst>
              <a:ext uri="{FF2B5EF4-FFF2-40B4-BE49-F238E27FC236}">
                <a16:creationId xmlns:a16="http://schemas.microsoft.com/office/drawing/2014/main" id="{9FC0AED8-84F4-37B2-AD28-8FB32AF1CE58}"/>
              </a:ext>
            </a:extLst>
          </p:cNvPr>
          <p:cNvSpPr txBox="1"/>
          <p:nvPr/>
        </p:nvSpPr>
        <p:spPr>
          <a:xfrm>
            <a:off x="5790584" y="1624895"/>
            <a:ext cx="1944330"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July 2026</a:t>
            </a:r>
          </a:p>
          <a:p>
            <a:pPr algn="ctr"/>
            <a:r>
              <a:rPr lang="en-US" dirty="0">
                <a:latin typeface="Arial" panose="020B0604020202020204" pitchFamily="34" charset="0"/>
                <a:cs typeface="Arial" panose="020B0604020202020204" pitchFamily="34" charset="0"/>
              </a:rPr>
              <a:t>Activity Procurement begins</a:t>
            </a:r>
          </a:p>
        </p:txBody>
      </p:sp>
      <p:sp>
        <p:nvSpPr>
          <p:cNvPr id="15" name="TextBox 14">
            <a:extLst>
              <a:ext uri="{FF2B5EF4-FFF2-40B4-BE49-F238E27FC236}">
                <a16:creationId xmlns:a16="http://schemas.microsoft.com/office/drawing/2014/main" id="{1E004D7D-4326-F9C5-8C37-4C74FC95DE58}"/>
              </a:ext>
            </a:extLst>
          </p:cNvPr>
          <p:cNvSpPr txBox="1"/>
          <p:nvPr/>
        </p:nvSpPr>
        <p:spPr>
          <a:xfrm>
            <a:off x="8260326" y="4040279"/>
            <a:ext cx="1944330" cy="923330"/>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October 2026</a:t>
            </a:r>
          </a:p>
          <a:p>
            <a:pPr algn="ctr"/>
            <a:r>
              <a:rPr lang="en-US">
                <a:latin typeface="Arial" panose="020B0604020202020204" pitchFamily="34" charset="0"/>
                <a:cs typeface="Arial" panose="020B0604020202020204" pitchFamily="34" charset="0"/>
              </a:rPr>
              <a:t>All funds into contract</a:t>
            </a:r>
          </a:p>
        </p:txBody>
      </p:sp>
      <p:sp>
        <p:nvSpPr>
          <p:cNvPr id="4" name="TextBox 3">
            <a:extLst>
              <a:ext uri="{FF2B5EF4-FFF2-40B4-BE49-F238E27FC236}">
                <a16:creationId xmlns:a16="http://schemas.microsoft.com/office/drawing/2014/main" id="{2BC4EAC3-EC72-D982-4439-01FBAE285AA9}"/>
              </a:ext>
            </a:extLst>
          </p:cNvPr>
          <p:cNvSpPr txBox="1"/>
          <p:nvPr/>
        </p:nvSpPr>
        <p:spPr>
          <a:xfrm>
            <a:off x="3775022" y="6478249"/>
            <a:ext cx="4646951" cy="374754"/>
          </a:xfrm>
          <a:prstGeom prst="rect">
            <a:avLst/>
          </a:prstGeom>
          <a:solidFill>
            <a:schemeClr val="bg1"/>
          </a:solid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300"/>
              </a:spcBef>
              <a:spcAft>
                <a:spcPts val="300"/>
              </a:spcAft>
              <a:buNone/>
            </a:pPr>
            <a:endParaRPr lang="en-US" sz="1600"/>
          </a:p>
        </p:txBody>
      </p:sp>
    </p:spTree>
    <p:extLst>
      <p:ext uri="{BB962C8B-B14F-4D97-AF65-F5344CB8AC3E}">
        <p14:creationId xmlns:p14="http://schemas.microsoft.com/office/powerpoint/2010/main" val="80718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D362F0-46C3-8327-1951-F88B10945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626" y="1708139"/>
            <a:ext cx="5505868" cy="4129401"/>
          </a:xfrm>
          <a:prstGeom prst="rect">
            <a:avLst/>
          </a:prstGeom>
        </p:spPr>
      </p:pic>
      <p:sp>
        <p:nvSpPr>
          <p:cNvPr id="4" name="Rectangle 3">
            <a:extLst>
              <a:ext uri="{FF2B5EF4-FFF2-40B4-BE49-F238E27FC236}">
                <a16:creationId xmlns:a16="http://schemas.microsoft.com/office/drawing/2014/main" id="{1D031120-959B-D9BA-BB8C-1D8199A0FDD9}"/>
              </a:ext>
            </a:extLst>
          </p:cNvPr>
          <p:cNvSpPr/>
          <p:nvPr/>
        </p:nvSpPr>
        <p:spPr>
          <a:xfrm>
            <a:off x="400050" y="1182682"/>
            <a:ext cx="5125261" cy="4223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have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please email </a:t>
            </a: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hlinkClick r:id="rId3"/>
              </a:rPr>
              <a:t>RHTP@Mass.Gov</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604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B2A09-E6B7-E156-428C-207EE6F8421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3F7E865-2F6A-1829-E1D9-6EF7C134CB76}"/>
              </a:ext>
            </a:extLst>
          </p:cNvPr>
          <p:cNvPicPr>
            <a:picLocks noGrp="1" noRot="1" noChangeAspect="1" noMove="1" noResize="1" noEditPoints="1" noAdjustHandles="1" noChangeArrowheads="1" noChangeShapeType="1" noCrop="1"/>
          </p:cNvPicPr>
          <p:nvPr/>
        </p:nvPicPr>
        <p:blipFill>
          <a:blip r:embed="rId3">
            <a:alphaModFix amt="20000"/>
            <a:extLst>
              <a:ext uri="{28A0092B-C50C-407E-A947-70E740481C1C}">
                <a14:useLocalDpi xmlns:a14="http://schemas.microsoft.com/office/drawing/2010/main" val="0"/>
              </a:ext>
            </a:extLst>
          </a:blip>
          <a:stretch>
            <a:fillRect/>
          </a:stretch>
        </p:blipFill>
        <p:spPr>
          <a:xfrm>
            <a:off x="-481780" y="-1233239"/>
            <a:ext cx="12838844" cy="8980175"/>
          </a:xfrm>
          <a:prstGeom prst="rect">
            <a:avLst/>
          </a:prstGeom>
        </p:spPr>
      </p:pic>
      <p:sp>
        <p:nvSpPr>
          <p:cNvPr id="3" name="Title 2">
            <a:extLst>
              <a:ext uri="{FF2B5EF4-FFF2-40B4-BE49-F238E27FC236}">
                <a16:creationId xmlns:a16="http://schemas.microsoft.com/office/drawing/2014/main" id="{087E6CEF-7662-8058-6DDC-C5AB66607503}"/>
              </a:ext>
            </a:extLst>
          </p:cNvPr>
          <p:cNvSpPr>
            <a:spLocks noGrp="1"/>
          </p:cNvSpPr>
          <p:nvPr>
            <p:ph type="title"/>
          </p:nvPr>
        </p:nvSpPr>
        <p:spPr>
          <a:xfrm>
            <a:off x="4566578" y="2006658"/>
            <a:ext cx="7298873" cy="2154436"/>
          </a:xfrm>
        </p:spPr>
        <p:txBody>
          <a:bodyPr/>
          <a:lstStyle/>
          <a:p>
            <a:pPr algn="l"/>
            <a:r>
              <a:rPr lang="en-US" sz="2000" b="0">
                <a:solidFill>
                  <a:schemeClr val="tx1"/>
                </a:solidFill>
                <a:ea typeface="+mj-lt"/>
                <a:cs typeface="+mj-lt"/>
              </a:rPr>
              <a:t>This presentation is supported by the Centers for Medicare &amp; Medicaid Services (CMS) of the U.S. Department of Health and Human Services (HHS) as part of a financial assistance award totaling </a:t>
            </a:r>
            <a:r>
              <a:rPr lang="en-US" sz="2000">
                <a:solidFill>
                  <a:schemeClr val="tx1"/>
                </a:solidFill>
                <a:ea typeface="+mj-lt"/>
                <a:cs typeface="+mj-lt"/>
              </a:rPr>
              <a:t>$162,005,238.13 </a:t>
            </a:r>
            <a:r>
              <a:rPr lang="en-US" sz="2000" b="0">
                <a:solidFill>
                  <a:schemeClr val="tx1"/>
                </a:solidFill>
                <a:ea typeface="+mj-lt"/>
                <a:cs typeface="+mj-lt"/>
              </a:rPr>
              <a:t>with 100 percent funded by CMS/HHS. The contents are those of the author(s) and do not necessarily represent the official views of, nor an endorsement, by CMS/HHS, or the U.S. Government.</a:t>
            </a:r>
            <a:endParaRPr lang="en-US" sz="2000">
              <a:solidFill>
                <a:schemeClr val="tx1"/>
              </a:solidFill>
              <a:cs typeface="Arial"/>
            </a:endParaRPr>
          </a:p>
        </p:txBody>
      </p:sp>
      <p:sp>
        <p:nvSpPr>
          <p:cNvPr id="4" name="TextBox 3">
            <a:extLst>
              <a:ext uri="{FF2B5EF4-FFF2-40B4-BE49-F238E27FC236}">
                <a16:creationId xmlns:a16="http://schemas.microsoft.com/office/drawing/2014/main" id="{7CAFB7D1-3D19-97F8-429E-71422CB26DCB}"/>
              </a:ext>
            </a:extLst>
          </p:cNvPr>
          <p:cNvSpPr txBox="1"/>
          <p:nvPr/>
        </p:nvSpPr>
        <p:spPr>
          <a:xfrm>
            <a:off x="3775022" y="6478249"/>
            <a:ext cx="4646951" cy="37475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300"/>
              </a:spcBef>
              <a:spcAft>
                <a:spcPts val="300"/>
              </a:spcAft>
              <a:buNone/>
            </a:pPr>
            <a:endParaRPr lang="en-US" sz="1600"/>
          </a:p>
        </p:txBody>
      </p:sp>
    </p:spTree>
    <p:extLst>
      <p:ext uri="{BB962C8B-B14F-4D97-AF65-F5344CB8AC3E}">
        <p14:creationId xmlns:p14="http://schemas.microsoft.com/office/powerpoint/2010/main" val="210441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ADFA-D9C7-57DD-3C50-6AC88D082884}"/>
              </a:ext>
            </a:extLst>
          </p:cNvPr>
          <p:cNvSpPr>
            <a:spLocks noGrp="1"/>
          </p:cNvSpPr>
          <p:nvPr>
            <p:ph type="title" idx="4294967295"/>
          </p:nvPr>
        </p:nvSpPr>
        <p:spPr>
          <a:xfrm>
            <a:off x="422787" y="216072"/>
            <a:ext cx="10602913" cy="731838"/>
          </a:xfrm>
          <a:prstGeom prst="rect">
            <a:avLst/>
          </a:prstGeom>
        </p:spPr>
        <p:txBody>
          <a:bodyPr anchor="ctr"/>
          <a:lstStyle/>
          <a:p>
            <a:r>
              <a:rPr lang="en-US" sz="3200">
                <a:solidFill>
                  <a:schemeClr val="accent1"/>
                </a:solidFill>
              </a:rPr>
              <a:t>Rural Health Transformation Program</a:t>
            </a:r>
          </a:p>
        </p:txBody>
      </p:sp>
      <p:sp>
        <p:nvSpPr>
          <p:cNvPr id="4" name="Rectangle 3">
            <a:extLst>
              <a:ext uri="{FF2B5EF4-FFF2-40B4-BE49-F238E27FC236}">
                <a16:creationId xmlns:a16="http://schemas.microsoft.com/office/drawing/2014/main" id="{98BF0E04-F311-360B-A405-9DF49E82020C}"/>
              </a:ext>
            </a:extLst>
          </p:cNvPr>
          <p:cNvSpPr/>
          <p:nvPr/>
        </p:nvSpPr>
        <p:spPr>
          <a:xfrm>
            <a:off x="194863" y="1687817"/>
            <a:ext cx="6685627" cy="50554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a:solidFill>
                  <a:schemeClr val="tx1"/>
                </a:solidFill>
                <a:ea typeface="+mn-lt"/>
              </a:rPr>
              <a:t>The Rural Health Transformation Program (RHTP) is a 5-year program authorized by </a:t>
            </a:r>
            <a:r>
              <a:rPr lang="en-US">
                <a:solidFill>
                  <a:schemeClr val="tx1"/>
                </a:solidFill>
                <a:ea typeface="+mn-lt"/>
                <a:hlinkClick r:id="rId3">
                  <a:extLst>
                    <a:ext uri="{A12FA001-AC4F-418D-AE19-62706E023703}">
                      <ahyp:hlinkClr xmlns:ahyp="http://schemas.microsoft.com/office/drawing/2018/hyperlinkcolor" val="tx"/>
                    </a:ext>
                  </a:extLst>
                </a:hlinkClick>
              </a:rPr>
              <a:t>H.R.1 One Big Beautiful Bill Act </a:t>
            </a:r>
            <a:r>
              <a:rPr lang="en-US">
                <a:solidFill>
                  <a:schemeClr val="tx1"/>
                </a:solidFill>
                <a:ea typeface="+mn-lt"/>
              </a:rPr>
              <a:t>to empower states to improve healthcare access, quality, and outcomes by </a:t>
            </a:r>
            <a:r>
              <a:rPr lang="en-US" b="1">
                <a:solidFill>
                  <a:schemeClr val="tx1"/>
                </a:solidFill>
                <a:ea typeface="+mn-lt"/>
              </a:rPr>
              <a:t>transforming the healthcare delivery ecosystem </a:t>
            </a:r>
            <a:r>
              <a:rPr lang="en-US">
                <a:solidFill>
                  <a:schemeClr val="tx1"/>
                </a:solidFill>
                <a:ea typeface="+mn-lt"/>
              </a:rPr>
              <a:t>in rural communities across the country. </a:t>
            </a:r>
            <a:r>
              <a:rPr lang="en-US" b="0" i="0">
                <a:solidFill>
                  <a:srgbClr val="21272D"/>
                </a:solidFill>
                <a:effectLst/>
                <a:latin typeface="Source Sans Pro Web"/>
              </a:rPr>
              <a:t>The RHTP focuses on promoting innovation, strategic partnerships, infrastructure development, and workforce investment.</a:t>
            </a:r>
            <a:endParaRPr lang="en-US">
              <a:solidFill>
                <a:schemeClr val="tx1"/>
              </a:solidFill>
              <a:ea typeface="+mn-lt"/>
            </a:endParaRPr>
          </a:p>
          <a:p>
            <a:pPr algn="just"/>
            <a:endParaRPr lang="en-US">
              <a:solidFill>
                <a:schemeClr val="tx1"/>
              </a:solidFill>
              <a:ea typeface="+mn-lt"/>
            </a:endParaRPr>
          </a:p>
          <a:p>
            <a:pPr algn="just"/>
            <a:endParaRPr lang="en-US">
              <a:solidFill>
                <a:schemeClr val="tx1"/>
              </a:solidFill>
              <a:ea typeface="+mn-lt"/>
            </a:endParaRPr>
          </a:p>
          <a:p>
            <a:r>
              <a:rPr lang="en-US">
                <a:solidFill>
                  <a:schemeClr val="tx1"/>
                </a:solidFill>
                <a:ea typeface="+mn-lt"/>
              </a:rPr>
              <a:t>In the fall of 2025, states responded to a Notice of Funding Opportunity (NOFO) from the Centers of Medicare and Medicaid Services (CMS). </a:t>
            </a:r>
            <a:r>
              <a:rPr lang="en-US" b="1">
                <a:solidFill>
                  <a:schemeClr val="tx1"/>
                </a:solidFill>
                <a:ea typeface="+mn-lt"/>
              </a:rPr>
              <a:t>Massachusetts received a Notice of Award of $162,005,238.13</a:t>
            </a:r>
            <a:r>
              <a:rPr lang="en-US" sz="1300" b="1">
                <a:solidFill>
                  <a:schemeClr val="tx1"/>
                </a:solidFill>
                <a:ea typeface="+mn-lt"/>
              </a:rPr>
              <a:t> </a:t>
            </a:r>
            <a:r>
              <a:rPr lang="en-US" b="1">
                <a:solidFill>
                  <a:schemeClr val="tx1"/>
                </a:solidFill>
                <a:ea typeface="+mn-lt"/>
              </a:rPr>
              <a:t>as a first-year award in the form of a cooperative agreement from CMS. </a:t>
            </a:r>
            <a:r>
              <a:rPr lang="en-US">
                <a:solidFill>
                  <a:schemeClr val="tx1"/>
                </a:solidFill>
                <a:ea typeface="+mn-lt"/>
              </a:rPr>
              <a:t>Future years of funding will be redetermined by CMS annually. </a:t>
            </a:r>
            <a:endParaRPr lang="en-US">
              <a:solidFill>
                <a:schemeClr val="tx1"/>
              </a:solidFill>
              <a:ea typeface="+mn-lt"/>
              <a:cs typeface="Arial"/>
            </a:endParaRPr>
          </a:p>
          <a:p>
            <a:pPr algn="just"/>
            <a:endParaRPr lang="en-US">
              <a:solidFill>
                <a:schemeClr val="tx1"/>
              </a:solidFill>
              <a:ea typeface="+mn-lt"/>
            </a:endParaRPr>
          </a:p>
        </p:txBody>
      </p:sp>
      <p:sp>
        <p:nvSpPr>
          <p:cNvPr id="5" name="TextBox 4">
            <a:extLst>
              <a:ext uri="{FF2B5EF4-FFF2-40B4-BE49-F238E27FC236}">
                <a16:creationId xmlns:a16="http://schemas.microsoft.com/office/drawing/2014/main" id="{EE2BE9F1-C0A5-67D3-49E7-A23DCD28D7B5}"/>
              </a:ext>
            </a:extLst>
          </p:cNvPr>
          <p:cNvSpPr txBox="1"/>
          <p:nvPr/>
        </p:nvSpPr>
        <p:spPr>
          <a:xfrm>
            <a:off x="3537677" y="6478249"/>
            <a:ext cx="4646951" cy="374754"/>
          </a:xfrm>
          <a:prstGeom prst="rect">
            <a:avLst/>
          </a:prstGeom>
          <a:solidFill>
            <a:schemeClr val="bg1"/>
          </a:solid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300"/>
              </a:spcBef>
              <a:spcAft>
                <a:spcPts val="300"/>
              </a:spcAft>
              <a:buNone/>
            </a:pPr>
            <a:endParaRPr lang="en-US" sz="1600"/>
          </a:p>
        </p:txBody>
      </p:sp>
      <p:pic>
        <p:nvPicPr>
          <p:cNvPr id="6" name="Picture 5">
            <a:extLst>
              <a:ext uri="{FF2B5EF4-FFF2-40B4-BE49-F238E27FC236}">
                <a16:creationId xmlns:a16="http://schemas.microsoft.com/office/drawing/2014/main" id="{7C039887-CCA8-BD46-3E00-87E61EF6ED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15175" y="2007425"/>
            <a:ext cx="4828252" cy="3621189"/>
          </a:xfrm>
          <a:prstGeom prst="rect">
            <a:avLst/>
          </a:prstGeom>
        </p:spPr>
      </p:pic>
    </p:spTree>
    <p:extLst>
      <p:ext uri="{BB962C8B-B14F-4D97-AF65-F5344CB8AC3E}">
        <p14:creationId xmlns:p14="http://schemas.microsoft.com/office/powerpoint/2010/main" val="224137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E00F7-C1B6-7356-A377-D44D50B94A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555E9B-C1FF-A3DD-BAC2-400325A65250}"/>
              </a:ext>
            </a:extLst>
          </p:cNvPr>
          <p:cNvSpPr txBox="1"/>
          <p:nvPr/>
        </p:nvSpPr>
        <p:spPr>
          <a:xfrm>
            <a:off x="367355" y="236662"/>
            <a:ext cx="10386369" cy="584775"/>
          </a:xfrm>
          <a:prstGeom prst="rect">
            <a:avLst/>
          </a:prstGeom>
          <a:noFill/>
        </p:spPr>
        <p:txBody>
          <a:bodyPr wrap="square" lIns="91440" tIns="45720" rIns="91440" bIns="45720" anchor="t">
            <a:spAutoFit/>
          </a:bodyPr>
          <a:lstStyle/>
          <a:p>
            <a:r>
              <a:rPr lang="en-US" sz="3200" b="1">
                <a:solidFill>
                  <a:schemeClr val="accent1"/>
                </a:solidFill>
                <a:latin typeface="Arial"/>
              </a:rPr>
              <a:t>What is “Rural” in Massachusetts?</a:t>
            </a:r>
            <a:endParaRPr lang="en-US" sz="3200">
              <a:solidFill>
                <a:schemeClr val="accent1"/>
              </a:solidFill>
              <a:latin typeface="Arial"/>
            </a:endParaRPr>
          </a:p>
        </p:txBody>
      </p:sp>
      <p:sp>
        <p:nvSpPr>
          <p:cNvPr id="4" name="Rectangle 3">
            <a:extLst>
              <a:ext uri="{FF2B5EF4-FFF2-40B4-BE49-F238E27FC236}">
                <a16:creationId xmlns:a16="http://schemas.microsoft.com/office/drawing/2014/main" id="{40143769-7400-D4F4-3E3F-9A2335C73602}"/>
              </a:ext>
            </a:extLst>
          </p:cNvPr>
          <p:cNvSpPr/>
          <p:nvPr/>
        </p:nvSpPr>
        <p:spPr>
          <a:xfrm>
            <a:off x="365760" y="1090585"/>
            <a:ext cx="5517153" cy="50929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r>
              <a:rPr lang="en-US" sz="1700" b="1">
                <a:solidFill>
                  <a:schemeClr val="accent1"/>
                </a:solidFill>
                <a:latin typeface="Arial"/>
                <a:ea typeface="+mn-lt"/>
              </a:rPr>
              <a:t>160</a:t>
            </a:r>
            <a:r>
              <a:rPr lang="en-US" sz="1700">
                <a:solidFill>
                  <a:schemeClr val="tx1"/>
                </a:solidFill>
                <a:latin typeface="Arial"/>
                <a:ea typeface="+mn-lt"/>
              </a:rPr>
              <a:t> of Massachusetts’ 351 towns are designated </a:t>
            </a:r>
            <a:r>
              <a:rPr lang="en-US" sz="1700" b="1">
                <a:solidFill>
                  <a:schemeClr val="accent1"/>
                </a:solidFill>
                <a:latin typeface="Arial"/>
                <a:ea typeface="+mn-lt"/>
              </a:rPr>
              <a:t>Rural</a:t>
            </a:r>
            <a:r>
              <a:rPr lang="en-US" sz="1700" b="1">
                <a:solidFill>
                  <a:schemeClr val="tx1"/>
                </a:solidFill>
                <a:latin typeface="Arial"/>
                <a:ea typeface="+mn-lt"/>
              </a:rPr>
              <a:t> </a:t>
            </a:r>
            <a:endParaRPr lang="en-US" sz="1700" b="1">
              <a:solidFill>
                <a:schemeClr val="tx1"/>
              </a:solidFill>
              <a:latin typeface="Arial"/>
              <a:ea typeface="+mn-lt"/>
              <a:cs typeface="Arial"/>
            </a:endParaRPr>
          </a:p>
          <a:p>
            <a:endParaRPr lang="en-US" sz="1500">
              <a:solidFill>
                <a:schemeClr val="tx1"/>
              </a:solidFill>
              <a:latin typeface="Arial"/>
              <a:ea typeface="+mn-lt"/>
              <a:cs typeface="Arial"/>
            </a:endParaRPr>
          </a:p>
          <a:p>
            <a:pPr marL="285750" indent="-285750">
              <a:buFont typeface="Arial" panose="020B0604020202020204" pitchFamily="34" charset="0"/>
              <a:buChar char="•"/>
            </a:pPr>
            <a:r>
              <a:rPr lang="en-US" sz="1700">
                <a:solidFill>
                  <a:schemeClr val="tx1"/>
                </a:solidFill>
                <a:latin typeface="Arial"/>
                <a:ea typeface="+mn-lt"/>
              </a:rPr>
              <a:t>The MA Department of Public Health created a state definition framework in 2002 with guidance and input from rural communities and leaders. The definition is updated every ten years with the updated census data. To be considered rural, municipalities must meet at least 1 of 3 federal rural definitions at the sub-county level</a:t>
            </a:r>
          </a:p>
          <a:p>
            <a:endParaRPr lang="en-US" sz="1700">
              <a:solidFill>
                <a:schemeClr val="tx1"/>
              </a:solidFill>
              <a:latin typeface="Arial"/>
              <a:ea typeface="+mn-lt"/>
            </a:endParaRPr>
          </a:p>
          <a:p>
            <a:pPr marL="285750" indent="-285750">
              <a:buFont typeface="Arial" panose="020B0604020202020204" pitchFamily="34" charset="0"/>
              <a:buChar char="•"/>
            </a:pPr>
            <a:r>
              <a:rPr lang="en-US" sz="1700">
                <a:solidFill>
                  <a:schemeClr val="tx1"/>
                </a:solidFill>
                <a:latin typeface="Arial"/>
                <a:ea typeface="+mn-lt"/>
              </a:rPr>
              <a:t>The number of criteria a town meets, determines the level of rurality</a:t>
            </a:r>
            <a:r>
              <a:rPr lang="en-US">
                <a:solidFill>
                  <a:schemeClr val="tx1"/>
                </a:solidFill>
                <a:latin typeface="Arial"/>
                <a:ea typeface="+mn-lt"/>
              </a:rPr>
              <a:t>:</a:t>
            </a:r>
          </a:p>
          <a:p>
            <a:pPr marL="285750" indent="-285750">
              <a:buFont typeface="Arial" panose="020B0604020202020204" pitchFamily="34" charset="0"/>
              <a:buChar char="•"/>
            </a:pPr>
            <a:endParaRPr lang="en-US">
              <a:solidFill>
                <a:schemeClr val="tx1"/>
              </a:solidFill>
              <a:latin typeface="Arial"/>
              <a:ea typeface="+mn-lt"/>
              <a:cs typeface="Arial"/>
            </a:endParaRPr>
          </a:p>
        </p:txBody>
      </p:sp>
      <p:pic>
        <p:nvPicPr>
          <p:cNvPr id="1026" name="Picture 2">
            <a:extLst>
              <a:ext uri="{FF2B5EF4-FFF2-40B4-BE49-F238E27FC236}">
                <a16:creationId xmlns:a16="http://schemas.microsoft.com/office/drawing/2014/main" id="{880F1526-EDE8-65EF-50DA-F4D52B235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368" y="1086938"/>
            <a:ext cx="6318437" cy="51127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7E59B5-B684-7536-918F-C18F5B0A0C94}"/>
              </a:ext>
            </a:extLst>
          </p:cNvPr>
          <p:cNvSpPr/>
          <p:nvPr/>
        </p:nvSpPr>
        <p:spPr>
          <a:xfrm>
            <a:off x="3195092" y="4791460"/>
            <a:ext cx="2347944" cy="979550"/>
          </a:xfrm>
          <a:prstGeom prst="rect">
            <a:avLst/>
          </a:prstGeom>
          <a:solidFill>
            <a:srgbClr val="756BB0"/>
          </a:solidFill>
          <a:ln>
            <a:solidFill>
              <a:srgbClr val="756BB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latin typeface="Arial" panose="020B0604020202020204" pitchFamily="34" charset="0"/>
                <a:cs typeface="Arial" panose="020B0604020202020204" pitchFamily="34" charset="0"/>
              </a:rPr>
              <a:t>RURAL LEVEL 2 TOWNS</a:t>
            </a:r>
            <a:br>
              <a:rPr lang="en-US" sz="1400">
                <a:solidFill>
                  <a:schemeClr val="bg1"/>
                </a:solidFill>
                <a:latin typeface="Arial" panose="020B0604020202020204" pitchFamily="34" charset="0"/>
                <a:cs typeface="Arial" panose="020B0604020202020204" pitchFamily="34" charset="0"/>
              </a:rPr>
            </a:br>
            <a:r>
              <a:rPr lang="en-US" sz="1400">
                <a:solidFill>
                  <a:schemeClr val="bg1"/>
                </a:solidFill>
                <a:latin typeface="Arial" panose="020B0604020202020204" pitchFamily="34" charset="0"/>
                <a:cs typeface="Arial" panose="020B0604020202020204" pitchFamily="34" charset="0"/>
              </a:rPr>
              <a:t>are less populated, more remote, and isolated from urban core areas.</a:t>
            </a:r>
          </a:p>
        </p:txBody>
      </p:sp>
      <p:sp>
        <p:nvSpPr>
          <p:cNvPr id="6" name="Rectangle 5">
            <a:extLst>
              <a:ext uri="{FF2B5EF4-FFF2-40B4-BE49-F238E27FC236}">
                <a16:creationId xmlns:a16="http://schemas.microsoft.com/office/drawing/2014/main" id="{882260F1-1086-1D32-74CE-8639825101E7}"/>
              </a:ext>
            </a:extLst>
          </p:cNvPr>
          <p:cNvSpPr/>
          <p:nvPr/>
        </p:nvSpPr>
        <p:spPr>
          <a:xfrm>
            <a:off x="505768" y="4799714"/>
            <a:ext cx="2347944" cy="979551"/>
          </a:xfrm>
          <a:prstGeom prst="rect">
            <a:avLst/>
          </a:prstGeom>
          <a:solidFill>
            <a:srgbClr val="BCBDDB"/>
          </a:solidFill>
          <a:ln>
            <a:solidFill>
              <a:srgbClr val="756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latin typeface="Arial" panose="020B0604020202020204" pitchFamily="34" charset="0"/>
                <a:cs typeface="Arial" panose="020B0604020202020204" pitchFamily="34" charset="0"/>
              </a:rPr>
              <a:t>RURAL LEVEL 1 TOWNS</a:t>
            </a:r>
            <a:r>
              <a:rPr lang="en-US" sz="1400">
                <a:solidFill>
                  <a:schemeClr val="tx1"/>
                </a:solidFill>
                <a:latin typeface="Arial" panose="020B0604020202020204" pitchFamily="34" charset="0"/>
                <a:cs typeface="Arial" panose="020B0604020202020204" pitchFamily="34" charset="0"/>
              </a:rPr>
              <a:t> have more population than level 2 and are closer to urban core areas.</a:t>
            </a:r>
            <a:endParaRPr lang="en-US" sz="1400" b="1">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A36D6B7-7F34-9B05-5035-1872F17D0624}"/>
              </a:ext>
            </a:extLst>
          </p:cNvPr>
          <p:cNvSpPr/>
          <p:nvPr/>
        </p:nvSpPr>
        <p:spPr>
          <a:xfrm>
            <a:off x="505768" y="5975343"/>
            <a:ext cx="5037268" cy="502906"/>
          </a:xfrm>
          <a:prstGeom prst="rect">
            <a:avLst/>
          </a:prstGeom>
          <a:solidFill>
            <a:schemeClr val="bg1"/>
          </a:solidFill>
          <a:ln w="19050">
            <a:solidFill>
              <a:srgbClr val="0153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panose="020B0604020202020204" pitchFamily="34" charset="0"/>
                <a:cs typeface="Arial" panose="020B0604020202020204" pitchFamily="34" charset="0"/>
              </a:rPr>
              <a:t>10% of MA residents</a:t>
            </a:r>
            <a:r>
              <a:rPr lang="en-US" sz="1600">
                <a:solidFill>
                  <a:schemeClr val="tx1"/>
                </a:solidFill>
                <a:latin typeface="Arial" panose="020B0604020202020204" pitchFamily="34" charset="0"/>
                <a:cs typeface="Arial" panose="020B0604020202020204" pitchFamily="34" charset="0"/>
              </a:rPr>
              <a:t> </a:t>
            </a:r>
            <a:r>
              <a:rPr lang="en-US" sz="1600" b="1">
                <a:solidFill>
                  <a:schemeClr val="tx1"/>
                </a:solidFill>
                <a:latin typeface="Arial" panose="020B0604020202020204" pitchFamily="34" charset="0"/>
                <a:cs typeface="Arial" panose="020B0604020202020204" pitchFamily="34" charset="0"/>
              </a:rPr>
              <a:t>live in rural communities.</a:t>
            </a:r>
            <a:endParaRPr lang="en-US" sz="160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B64DE9C-A2CB-5DB9-0C42-044606DBA01C}"/>
              </a:ext>
            </a:extLst>
          </p:cNvPr>
          <p:cNvSpPr txBox="1"/>
          <p:nvPr/>
        </p:nvSpPr>
        <p:spPr>
          <a:xfrm>
            <a:off x="3772524" y="6559471"/>
            <a:ext cx="4646951" cy="246221"/>
          </a:xfrm>
          <a:prstGeom prst="rect">
            <a:avLst/>
          </a:prstGeom>
          <a:solidFill>
            <a:schemeClr val="bg1"/>
          </a:solid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300"/>
              </a:spcBef>
              <a:spcAft>
                <a:spcPts val="300"/>
              </a:spcAft>
              <a:buNone/>
            </a:pPr>
            <a:endParaRPr lang="en-US" sz="1600"/>
          </a:p>
        </p:txBody>
      </p:sp>
    </p:spTree>
    <p:extLst>
      <p:ext uri="{BB962C8B-B14F-4D97-AF65-F5344CB8AC3E}">
        <p14:creationId xmlns:p14="http://schemas.microsoft.com/office/powerpoint/2010/main" val="97305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466F38C-49C9-A64B-C7FD-FAA60CC46995}"/>
              </a:ext>
            </a:extLst>
          </p:cNvPr>
          <p:cNvGraphicFramePr>
            <a:graphicFrameLocks noGrp="1"/>
          </p:cNvGraphicFramePr>
          <p:nvPr/>
        </p:nvGraphicFramePr>
        <p:xfrm>
          <a:off x="507557" y="2175803"/>
          <a:ext cx="11176885" cy="2349126"/>
        </p:xfrm>
        <a:graphic>
          <a:graphicData uri="http://schemas.openxmlformats.org/drawingml/2006/table">
            <a:tbl>
              <a:tblPr firstRow="1" bandRow="1">
                <a:tableStyleId>{5C22544A-7EE6-4342-B048-85BDC9FD1C3A}</a:tableStyleId>
              </a:tblPr>
              <a:tblGrid>
                <a:gridCol w="4213333">
                  <a:extLst>
                    <a:ext uri="{9D8B030D-6E8A-4147-A177-3AD203B41FA5}">
                      <a16:colId xmlns:a16="http://schemas.microsoft.com/office/drawing/2014/main" val="3406331725"/>
                    </a:ext>
                  </a:extLst>
                </a:gridCol>
                <a:gridCol w="1308304">
                  <a:extLst>
                    <a:ext uri="{9D8B030D-6E8A-4147-A177-3AD203B41FA5}">
                      <a16:colId xmlns:a16="http://schemas.microsoft.com/office/drawing/2014/main" val="4140227039"/>
                    </a:ext>
                  </a:extLst>
                </a:gridCol>
                <a:gridCol w="1336439">
                  <a:extLst>
                    <a:ext uri="{9D8B030D-6E8A-4147-A177-3AD203B41FA5}">
                      <a16:colId xmlns:a16="http://schemas.microsoft.com/office/drawing/2014/main" val="3027944779"/>
                    </a:ext>
                  </a:extLst>
                </a:gridCol>
                <a:gridCol w="1448982">
                  <a:extLst>
                    <a:ext uri="{9D8B030D-6E8A-4147-A177-3AD203B41FA5}">
                      <a16:colId xmlns:a16="http://schemas.microsoft.com/office/drawing/2014/main" val="2019045876"/>
                    </a:ext>
                  </a:extLst>
                </a:gridCol>
                <a:gridCol w="1547456">
                  <a:extLst>
                    <a:ext uri="{9D8B030D-6E8A-4147-A177-3AD203B41FA5}">
                      <a16:colId xmlns:a16="http://schemas.microsoft.com/office/drawing/2014/main" val="3784487014"/>
                    </a:ext>
                  </a:extLst>
                </a:gridCol>
                <a:gridCol w="1322371">
                  <a:extLst>
                    <a:ext uri="{9D8B030D-6E8A-4147-A177-3AD203B41FA5}">
                      <a16:colId xmlns:a16="http://schemas.microsoft.com/office/drawing/2014/main" val="1655160927"/>
                    </a:ext>
                  </a:extLst>
                </a:gridCol>
              </a:tblGrid>
              <a:tr h="708110">
                <a:tc>
                  <a:txBody>
                    <a:bodyPr/>
                    <a:lstStyle/>
                    <a:p>
                      <a:pPr algn="ctr"/>
                      <a:r>
                        <a:rPr lang="en-US" sz="2000">
                          <a:latin typeface="+mj-lt"/>
                        </a:rPr>
                        <a:t>Health Indicator</a:t>
                      </a:r>
                    </a:p>
                  </a:txBody>
                  <a:tcPr anchor="ctr"/>
                </a:tc>
                <a:tc>
                  <a:txBody>
                    <a:bodyPr/>
                    <a:lstStyle/>
                    <a:p>
                      <a:pPr algn="ctr"/>
                      <a:r>
                        <a:rPr lang="en-US" sz="2000">
                          <a:latin typeface="+mj-lt"/>
                        </a:rPr>
                        <a:t>Non-Rural</a:t>
                      </a:r>
                    </a:p>
                  </a:txBody>
                  <a:tcPr anchor="ctr">
                    <a:solidFill>
                      <a:schemeClr val="bg2">
                        <a:lumMod val="50000"/>
                      </a:schemeClr>
                    </a:solidFill>
                  </a:tcPr>
                </a:tc>
                <a:tc>
                  <a:txBody>
                    <a:bodyPr/>
                    <a:lstStyle/>
                    <a:p>
                      <a:pPr algn="ctr"/>
                      <a:r>
                        <a:rPr lang="en-US" sz="2000">
                          <a:latin typeface="+mj-lt"/>
                        </a:rPr>
                        <a:t>Rural Lv.2</a:t>
                      </a:r>
                    </a:p>
                  </a:txBody>
                  <a:tcPr anchor="ctr">
                    <a:solidFill>
                      <a:schemeClr val="bg2">
                        <a:lumMod val="50000"/>
                      </a:schemeClr>
                    </a:solidFill>
                  </a:tcPr>
                </a:tc>
                <a:tc>
                  <a:txBody>
                    <a:bodyPr/>
                    <a:lstStyle/>
                    <a:p>
                      <a:pPr algn="ctr"/>
                      <a:r>
                        <a:rPr lang="en-US" sz="2000">
                          <a:latin typeface="+mj-lt"/>
                        </a:rPr>
                        <a:t>North Quabbin</a:t>
                      </a:r>
                    </a:p>
                  </a:txBody>
                  <a:tcPr anchor="ctr"/>
                </a:tc>
                <a:tc>
                  <a:txBody>
                    <a:bodyPr/>
                    <a:lstStyle/>
                    <a:p>
                      <a:pPr algn="ctr"/>
                      <a:r>
                        <a:rPr lang="en-US" sz="2000">
                          <a:latin typeface="+mj-lt"/>
                        </a:rPr>
                        <a:t>Quaboag Valley </a:t>
                      </a:r>
                    </a:p>
                  </a:txBody>
                  <a:tcPr anchor="ctr"/>
                </a:tc>
                <a:tc>
                  <a:txBody>
                    <a:bodyPr/>
                    <a:lstStyle/>
                    <a:p>
                      <a:pPr algn="ctr"/>
                      <a:r>
                        <a:rPr lang="en-US" sz="2000">
                          <a:latin typeface="+mj-lt"/>
                        </a:rPr>
                        <a:t>Outer Cape </a:t>
                      </a:r>
                    </a:p>
                  </a:txBody>
                  <a:tcPr anchor="ctr"/>
                </a:tc>
                <a:extLst>
                  <a:ext uri="{0D108BD9-81ED-4DB2-BD59-A6C34878D82A}">
                    <a16:rowId xmlns:a16="http://schemas.microsoft.com/office/drawing/2014/main" val="2110364441"/>
                  </a:ext>
                </a:extLst>
              </a:tr>
              <a:tr h="410254">
                <a:tc>
                  <a:txBody>
                    <a:bodyPr/>
                    <a:lstStyle/>
                    <a:p>
                      <a:r>
                        <a:rPr lang="en-US" sz="1800">
                          <a:latin typeface="+mj-lt"/>
                        </a:rPr>
                        <a:t>Heart Disease </a:t>
                      </a:r>
                      <a:r>
                        <a:rPr lang="en-US" sz="1600">
                          <a:latin typeface="+mj-lt"/>
                        </a:rPr>
                        <a:t>(18+ ever diagnosed)</a:t>
                      </a:r>
                      <a:endParaRPr lang="en-US" sz="2000">
                        <a:latin typeface="+mj-lt"/>
                      </a:endParaRPr>
                    </a:p>
                  </a:txBody>
                  <a:tcPr/>
                </a:tc>
                <a:tc>
                  <a:txBody>
                    <a:bodyPr/>
                    <a:lstStyle/>
                    <a:p>
                      <a:pPr algn="ctr"/>
                      <a:r>
                        <a:rPr lang="en-US" sz="1800">
                          <a:latin typeface="+mj-lt"/>
                        </a:rPr>
                        <a:t>6.4%</a:t>
                      </a:r>
                    </a:p>
                  </a:txBody>
                  <a:tcPr>
                    <a:solidFill>
                      <a:schemeClr val="bg2">
                        <a:lumMod val="75000"/>
                      </a:schemeClr>
                    </a:solidFill>
                  </a:tcPr>
                </a:tc>
                <a:tc>
                  <a:txBody>
                    <a:bodyPr/>
                    <a:lstStyle/>
                    <a:p>
                      <a:pPr algn="ctr"/>
                      <a:r>
                        <a:rPr lang="en-US" sz="1800">
                          <a:latin typeface="+mj-lt"/>
                        </a:rPr>
                        <a:t>8.1%</a:t>
                      </a:r>
                    </a:p>
                  </a:txBody>
                  <a:tcPr>
                    <a:solidFill>
                      <a:schemeClr val="bg2">
                        <a:lumMod val="75000"/>
                      </a:schemeClr>
                    </a:solidFill>
                  </a:tcPr>
                </a:tc>
                <a:tc>
                  <a:txBody>
                    <a:bodyPr/>
                    <a:lstStyle/>
                    <a:p>
                      <a:pPr algn="ctr"/>
                      <a:r>
                        <a:rPr lang="en-US" sz="1800" b="1">
                          <a:latin typeface="+mj-lt"/>
                        </a:rPr>
                        <a:t>8.4%</a:t>
                      </a:r>
                    </a:p>
                  </a:txBody>
                  <a:tcPr/>
                </a:tc>
                <a:tc>
                  <a:txBody>
                    <a:bodyPr/>
                    <a:lstStyle/>
                    <a:p>
                      <a:pPr algn="ctr"/>
                      <a:r>
                        <a:rPr lang="en-US" sz="1800" b="1">
                          <a:latin typeface="+mj-lt"/>
                        </a:rPr>
                        <a:t>7.6%</a:t>
                      </a:r>
                    </a:p>
                  </a:txBody>
                  <a:tcPr/>
                </a:tc>
                <a:tc>
                  <a:txBody>
                    <a:bodyPr/>
                    <a:lstStyle/>
                    <a:p>
                      <a:pPr algn="ctr"/>
                      <a:r>
                        <a:rPr lang="en-US" sz="1800" b="1">
                          <a:latin typeface="+mj-lt"/>
                        </a:rPr>
                        <a:t>9.6%</a:t>
                      </a:r>
                    </a:p>
                  </a:txBody>
                  <a:tcPr/>
                </a:tc>
                <a:extLst>
                  <a:ext uri="{0D108BD9-81ED-4DB2-BD59-A6C34878D82A}">
                    <a16:rowId xmlns:a16="http://schemas.microsoft.com/office/drawing/2014/main" val="2125407397"/>
                  </a:ext>
                </a:extLst>
              </a:tr>
              <a:tr h="410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j-lt"/>
                          <a:ea typeface="+mn-ea"/>
                          <a:cs typeface="+mn-cs"/>
                        </a:rPr>
                        <a:t>Hypertension </a:t>
                      </a:r>
                      <a:r>
                        <a:rPr kumimoji="0" lang="en-US" sz="1600" b="0" i="0" u="none" strike="noStrike" kern="1200" cap="none" spc="0" normalizeH="0" baseline="0" noProof="0">
                          <a:ln>
                            <a:noFill/>
                          </a:ln>
                          <a:solidFill>
                            <a:prstClr val="black"/>
                          </a:solidFill>
                          <a:effectLst/>
                          <a:uLnTx/>
                          <a:uFillTx/>
                          <a:latin typeface="+mj-lt"/>
                          <a:ea typeface="+mn-ea"/>
                          <a:cs typeface="+mn-cs"/>
                        </a:rPr>
                        <a:t>(18+ ever diagnosed)</a:t>
                      </a:r>
                      <a:endParaRPr kumimoji="0" lang="en-US" sz="2000" b="0" i="0" u="none" strike="noStrike" kern="1200" cap="none" spc="0" normalizeH="0" baseline="0" noProof="0">
                        <a:ln>
                          <a:noFill/>
                        </a:ln>
                        <a:solidFill>
                          <a:prstClr val="black"/>
                        </a:solidFill>
                        <a:effectLst/>
                        <a:uLnTx/>
                        <a:uFillTx/>
                        <a:latin typeface="+mj-lt"/>
                        <a:ea typeface="+mn-ea"/>
                        <a:cs typeface="+mn-cs"/>
                      </a:endParaRPr>
                    </a:p>
                  </a:txBody>
                  <a:tcPr/>
                </a:tc>
                <a:tc>
                  <a:txBody>
                    <a:bodyPr/>
                    <a:lstStyle/>
                    <a:p>
                      <a:pPr algn="ctr"/>
                      <a:r>
                        <a:rPr lang="en-US" sz="1800">
                          <a:latin typeface="+mj-lt"/>
                        </a:rPr>
                        <a:t>28.5%</a:t>
                      </a:r>
                    </a:p>
                  </a:txBody>
                  <a:tcPr>
                    <a:solidFill>
                      <a:schemeClr val="bg2">
                        <a:lumMod val="90000"/>
                      </a:schemeClr>
                    </a:solidFill>
                  </a:tcPr>
                </a:tc>
                <a:tc>
                  <a:txBody>
                    <a:bodyPr/>
                    <a:lstStyle/>
                    <a:p>
                      <a:pPr algn="ctr"/>
                      <a:r>
                        <a:rPr lang="en-US" sz="1800">
                          <a:latin typeface="+mj-lt"/>
                        </a:rPr>
                        <a:t>32.4%</a:t>
                      </a:r>
                    </a:p>
                  </a:txBody>
                  <a:tcPr>
                    <a:solidFill>
                      <a:schemeClr val="bg2">
                        <a:lumMod val="90000"/>
                      </a:schemeClr>
                    </a:solidFill>
                  </a:tcPr>
                </a:tc>
                <a:tc>
                  <a:txBody>
                    <a:bodyPr/>
                    <a:lstStyle/>
                    <a:p>
                      <a:pPr algn="ctr"/>
                      <a:r>
                        <a:rPr lang="en-US" sz="1800" b="1">
                          <a:latin typeface="+mj-lt"/>
                        </a:rPr>
                        <a:t>43.6%</a:t>
                      </a:r>
                    </a:p>
                  </a:txBody>
                  <a:tcPr/>
                </a:tc>
                <a:tc>
                  <a:txBody>
                    <a:bodyPr/>
                    <a:lstStyle/>
                    <a:p>
                      <a:pPr algn="ctr"/>
                      <a:r>
                        <a:rPr lang="en-US" sz="1800" b="1">
                          <a:latin typeface="+mj-lt"/>
                        </a:rPr>
                        <a:t>42.3%</a:t>
                      </a:r>
                    </a:p>
                  </a:txBody>
                  <a:tcPr/>
                </a:tc>
                <a:tc>
                  <a:txBody>
                    <a:bodyPr/>
                    <a:lstStyle/>
                    <a:p>
                      <a:pPr algn="ctr"/>
                      <a:r>
                        <a:rPr lang="en-US" sz="1800" b="1">
                          <a:latin typeface="+mj-lt"/>
                        </a:rPr>
                        <a:t>43.2%</a:t>
                      </a:r>
                    </a:p>
                  </a:txBody>
                  <a:tcPr/>
                </a:tc>
                <a:extLst>
                  <a:ext uri="{0D108BD9-81ED-4DB2-BD59-A6C34878D82A}">
                    <a16:rowId xmlns:a16="http://schemas.microsoft.com/office/drawing/2014/main" val="1990194662"/>
                  </a:ext>
                </a:extLst>
              </a:tr>
              <a:tr h="410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j-lt"/>
                          <a:ea typeface="+mn-ea"/>
                          <a:cs typeface="+mn-cs"/>
                        </a:rPr>
                        <a:t>Diabetes </a:t>
                      </a:r>
                      <a:r>
                        <a:rPr kumimoji="0" lang="en-US" sz="1600" b="0" i="0" u="none" strike="noStrike" kern="1200" cap="none" spc="0" normalizeH="0" baseline="0" noProof="0">
                          <a:ln>
                            <a:noFill/>
                          </a:ln>
                          <a:solidFill>
                            <a:prstClr val="black"/>
                          </a:solidFill>
                          <a:effectLst/>
                          <a:uLnTx/>
                          <a:uFillTx/>
                          <a:latin typeface="+mj-lt"/>
                          <a:ea typeface="+mn-ea"/>
                          <a:cs typeface="+mn-cs"/>
                        </a:rPr>
                        <a:t>(18+ ever diagnosed)</a:t>
                      </a:r>
                      <a:endParaRPr kumimoji="0" lang="en-US" sz="2000" b="0" i="0" u="none" strike="noStrike" kern="1200" cap="none" spc="0" normalizeH="0" baseline="0" noProof="0">
                        <a:ln>
                          <a:noFill/>
                        </a:ln>
                        <a:solidFill>
                          <a:prstClr val="black"/>
                        </a:solidFill>
                        <a:effectLst/>
                        <a:uLnTx/>
                        <a:uFillTx/>
                        <a:latin typeface="+mj-lt"/>
                        <a:ea typeface="+mn-ea"/>
                        <a:cs typeface="+mn-cs"/>
                      </a:endParaRPr>
                    </a:p>
                  </a:txBody>
                  <a:tcPr/>
                </a:tc>
                <a:tc>
                  <a:txBody>
                    <a:bodyPr/>
                    <a:lstStyle/>
                    <a:p>
                      <a:pPr algn="ctr"/>
                      <a:r>
                        <a:rPr lang="en-US" sz="1800">
                          <a:latin typeface="+mj-lt"/>
                        </a:rPr>
                        <a:t>9.6%</a:t>
                      </a:r>
                    </a:p>
                  </a:txBody>
                  <a:tcPr>
                    <a:solidFill>
                      <a:schemeClr val="bg2">
                        <a:lumMod val="75000"/>
                      </a:schemeClr>
                    </a:solidFill>
                  </a:tcPr>
                </a:tc>
                <a:tc>
                  <a:txBody>
                    <a:bodyPr/>
                    <a:lstStyle/>
                    <a:p>
                      <a:pPr algn="ctr"/>
                      <a:r>
                        <a:rPr lang="en-US" sz="1800">
                          <a:latin typeface="+mj-lt"/>
                        </a:rPr>
                        <a:t>10.6%</a:t>
                      </a:r>
                    </a:p>
                  </a:txBody>
                  <a:tcPr>
                    <a:solidFill>
                      <a:schemeClr val="bg2">
                        <a:lumMod val="75000"/>
                      </a:schemeClr>
                    </a:solidFill>
                  </a:tcPr>
                </a:tc>
                <a:tc>
                  <a:txBody>
                    <a:bodyPr/>
                    <a:lstStyle/>
                    <a:p>
                      <a:pPr algn="ctr"/>
                      <a:r>
                        <a:rPr lang="en-US" sz="1800" b="1">
                          <a:latin typeface="+mj-lt"/>
                        </a:rPr>
                        <a:t>11.6%</a:t>
                      </a:r>
                    </a:p>
                  </a:txBody>
                  <a:tcPr/>
                </a:tc>
                <a:tc>
                  <a:txBody>
                    <a:bodyPr/>
                    <a:lstStyle/>
                    <a:p>
                      <a:pPr algn="ctr"/>
                      <a:r>
                        <a:rPr lang="en-US" sz="1800" b="1">
                          <a:latin typeface="+mj-lt"/>
                        </a:rPr>
                        <a:t>10.8%</a:t>
                      </a:r>
                    </a:p>
                  </a:txBody>
                  <a:tcPr/>
                </a:tc>
                <a:tc>
                  <a:txBody>
                    <a:bodyPr/>
                    <a:lstStyle/>
                    <a:p>
                      <a:pPr algn="ctr"/>
                      <a:r>
                        <a:rPr lang="en-US" sz="1800" b="1">
                          <a:latin typeface="+mj-lt"/>
                        </a:rPr>
                        <a:t>11.2%</a:t>
                      </a:r>
                    </a:p>
                  </a:txBody>
                  <a:tcPr/>
                </a:tc>
                <a:extLst>
                  <a:ext uri="{0D108BD9-81ED-4DB2-BD59-A6C34878D82A}">
                    <a16:rowId xmlns:a16="http://schemas.microsoft.com/office/drawing/2014/main" val="788053933"/>
                  </a:ext>
                </a:extLst>
              </a:tr>
              <a:tr h="410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j-lt"/>
                          <a:ea typeface="+mn-ea"/>
                          <a:cs typeface="+mn-cs"/>
                        </a:rPr>
                        <a:t>Tobacco Use </a:t>
                      </a:r>
                      <a:r>
                        <a:rPr kumimoji="0" lang="en-US" sz="1600" b="0" i="0" u="none" strike="noStrike" kern="1200" cap="none" spc="0" normalizeH="0" baseline="0" noProof="0">
                          <a:ln>
                            <a:noFill/>
                          </a:ln>
                          <a:solidFill>
                            <a:prstClr val="black"/>
                          </a:solidFill>
                          <a:effectLst/>
                          <a:uLnTx/>
                          <a:uFillTx/>
                          <a:latin typeface="+mj-lt"/>
                          <a:ea typeface="+mn-ea"/>
                          <a:cs typeface="+mn-cs"/>
                        </a:rPr>
                        <a:t>(past month)</a:t>
                      </a:r>
                      <a:endParaRPr kumimoji="0" lang="en-US" sz="2000" b="0" i="0" u="none" strike="noStrike" kern="1200" cap="none" spc="0" normalizeH="0" baseline="0" noProof="0">
                        <a:ln>
                          <a:noFill/>
                        </a:ln>
                        <a:solidFill>
                          <a:prstClr val="black"/>
                        </a:solidFill>
                        <a:effectLst/>
                        <a:uLnTx/>
                        <a:uFillTx/>
                        <a:latin typeface="+mj-lt"/>
                        <a:ea typeface="+mn-ea"/>
                        <a:cs typeface="+mn-cs"/>
                      </a:endParaRPr>
                    </a:p>
                  </a:txBody>
                  <a:tcPr/>
                </a:tc>
                <a:tc>
                  <a:txBody>
                    <a:bodyPr/>
                    <a:lstStyle/>
                    <a:p>
                      <a:pPr algn="ctr"/>
                      <a:r>
                        <a:rPr lang="en-US" sz="1800">
                          <a:latin typeface="+mj-lt"/>
                        </a:rPr>
                        <a:t>13.6%</a:t>
                      </a:r>
                    </a:p>
                  </a:txBody>
                  <a:tcPr>
                    <a:solidFill>
                      <a:schemeClr val="bg2">
                        <a:lumMod val="90000"/>
                      </a:schemeClr>
                    </a:solidFill>
                  </a:tcPr>
                </a:tc>
                <a:tc>
                  <a:txBody>
                    <a:bodyPr/>
                    <a:lstStyle/>
                    <a:p>
                      <a:pPr algn="ctr"/>
                      <a:r>
                        <a:rPr lang="en-US" sz="1800">
                          <a:latin typeface="+mj-lt"/>
                        </a:rPr>
                        <a:t>15.3%</a:t>
                      </a:r>
                    </a:p>
                  </a:txBody>
                  <a:tcPr>
                    <a:solidFill>
                      <a:schemeClr val="bg2">
                        <a:lumMod val="90000"/>
                      </a:schemeClr>
                    </a:solidFill>
                  </a:tcPr>
                </a:tc>
                <a:tc>
                  <a:txBody>
                    <a:bodyPr/>
                    <a:lstStyle/>
                    <a:p>
                      <a:pPr algn="ctr"/>
                      <a:r>
                        <a:rPr lang="en-US" sz="1800" b="1">
                          <a:latin typeface="+mj-lt"/>
                        </a:rPr>
                        <a:t>20.2%</a:t>
                      </a:r>
                    </a:p>
                  </a:txBody>
                  <a:tcPr/>
                </a:tc>
                <a:tc>
                  <a:txBody>
                    <a:bodyPr/>
                    <a:lstStyle/>
                    <a:p>
                      <a:pPr algn="ctr"/>
                      <a:r>
                        <a:rPr lang="en-US" sz="1800" b="1">
                          <a:latin typeface="+mj-lt"/>
                        </a:rPr>
                        <a:t>14.6%</a:t>
                      </a:r>
                    </a:p>
                  </a:txBody>
                  <a:tcPr/>
                </a:tc>
                <a:tc>
                  <a:txBody>
                    <a:bodyPr/>
                    <a:lstStyle/>
                    <a:p>
                      <a:pPr algn="ctr"/>
                      <a:r>
                        <a:rPr lang="en-US" sz="1800" b="0">
                          <a:latin typeface="+mj-lt"/>
                        </a:rPr>
                        <a:t>11.5%</a:t>
                      </a:r>
                    </a:p>
                  </a:txBody>
                  <a:tcPr/>
                </a:tc>
                <a:extLst>
                  <a:ext uri="{0D108BD9-81ED-4DB2-BD59-A6C34878D82A}">
                    <a16:rowId xmlns:a16="http://schemas.microsoft.com/office/drawing/2014/main" val="1003096973"/>
                  </a:ext>
                </a:extLst>
              </a:tr>
            </a:tbl>
          </a:graphicData>
        </a:graphic>
      </p:graphicFrame>
      <p:sp>
        <p:nvSpPr>
          <p:cNvPr id="5" name="Content Placeholder 3">
            <a:extLst>
              <a:ext uri="{FF2B5EF4-FFF2-40B4-BE49-F238E27FC236}">
                <a16:creationId xmlns:a16="http://schemas.microsoft.com/office/drawing/2014/main" id="{75EB46A8-69A8-19A3-6FD7-5C2F73B9277D}"/>
              </a:ext>
            </a:extLst>
          </p:cNvPr>
          <p:cNvSpPr txBox="1">
            <a:spLocks/>
          </p:cNvSpPr>
          <p:nvPr/>
        </p:nvSpPr>
        <p:spPr>
          <a:xfrm>
            <a:off x="511779" y="927846"/>
            <a:ext cx="11451621" cy="5424871"/>
          </a:xfrm>
          <a:prstGeom prst="rect">
            <a:avLst/>
          </a:prstGeom>
        </p:spPr>
        <p:txBody>
          <a:bodyPr lIns="91440" tIns="45720" rIns="91440" bIns="45720" anchor="t"/>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fontAlgn="base">
              <a:buFont typeface="Wingdings" panose="05000000000000000000" pitchFamily="2" charset="2"/>
              <a:buNone/>
            </a:pPr>
            <a:r>
              <a:rPr lang="en-US">
                <a:cs typeface="Arial"/>
              </a:rPr>
              <a:t>​</a:t>
            </a:r>
            <a:r>
              <a:rPr lang="en-US" b="1">
                <a:cs typeface="Arial"/>
              </a:rPr>
              <a:t>Place-based approaches </a:t>
            </a:r>
            <a:r>
              <a:rPr lang="en-US">
                <a:cs typeface="Arial"/>
              </a:rPr>
              <a:t>and </a:t>
            </a:r>
            <a:r>
              <a:rPr lang="en-US" b="1">
                <a:cs typeface="Arial"/>
              </a:rPr>
              <a:t>regionally representative data </a:t>
            </a:r>
            <a:r>
              <a:rPr lang="en-US">
                <a:cs typeface="Arial"/>
              </a:rPr>
              <a:t>have been a long-standing focus </a:t>
            </a:r>
            <a:br>
              <a:rPr lang="en-US"/>
            </a:br>
            <a:r>
              <a:rPr lang="en-US">
                <a:cs typeface="Arial"/>
              </a:rPr>
              <a:t>of the state’s rural health approach. </a:t>
            </a:r>
          </a:p>
          <a:p>
            <a:pPr marL="0" indent="0" fontAlgn="base">
              <a:buFont typeface="Wingdings" panose="05000000000000000000" pitchFamily="2" charset="2"/>
              <a:buNone/>
            </a:pPr>
            <a:endParaRPr lang="en-US"/>
          </a:p>
          <a:p>
            <a:pPr marL="0" indent="0" fontAlgn="base">
              <a:buFont typeface="Wingdings" panose="05000000000000000000" pitchFamily="2" charset="2"/>
              <a:buNone/>
            </a:pPr>
            <a:endParaRPr lang="en-US"/>
          </a:p>
          <a:p>
            <a:pPr marL="0" indent="0" fontAlgn="base">
              <a:buFont typeface="Wingdings" panose="05000000000000000000" pitchFamily="2" charset="2"/>
              <a:buNone/>
            </a:pPr>
            <a:endParaRPr lang="en-US"/>
          </a:p>
          <a:p>
            <a:pPr marL="0" indent="0" fontAlgn="base">
              <a:buFont typeface="Wingdings" panose="05000000000000000000" pitchFamily="2" charset="2"/>
              <a:buNone/>
            </a:pPr>
            <a:endParaRPr lang="en-US"/>
          </a:p>
          <a:p>
            <a:pPr marL="0" indent="0" fontAlgn="base">
              <a:buFont typeface="Wingdings" panose="05000000000000000000" pitchFamily="2" charset="2"/>
              <a:buNone/>
            </a:pPr>
            <a:endParaRPr lang="en-US"/>
          </a:p>
          <a:p>
            <a:pPr marL="0" indent="0" fontAlgn="base">
              <a:buFont typeface="Wingdings" panose="05000000000000000000" pitchFamily="2" charset="2"/>
              <a:buNone/>
            </a:pPr>
            <a:endParaRPr lang="en-US"/>
          </a:p>
          <a:p>
            <a:pPr marL="0" indent="0" fontAlgn="base">
              <a:buFont typeface="Wingdings" panose="05000000000000000000" pitchFamily="2" charset="2"/>
              <a:buNone/>
            </a:pPr>
            <a:endParaRPr lang="en-US"/>
          </a:p>
          <a:p>
            <a:pPr marL="0" indent="0" fontAlgn="base">
              <a:buNone/>
            </a:pPr>
            <a:br>
              <a:rPr lang="en-US"/>
            </a:br>
            <a:br>
              <a:rPr lang="en-US"/>
            </a:br>
            <a:endParaRPr lang="en-US">
              <a:cs typeface="Arial"/>
            </a:endParaRPr>
          </a:p>
        </p:txBody>
      </p:sp>
      <p:sp>
        <p:nvSpPr>
          <p:cNvPr id="4" name="TextBox 3">
            <a:extLst>
              <a:ext uri="{FF2B5EF4-FFF2-40B4-BE49-F238E27FC236}">
                <a16:creationId xmlns:a16="http://schemas.microsoft.com/office/drawing/2014/main" id="{B7F9C1BF-B422-B50A-B38F-0A21BFA38A50}"/>
              </a:ext>
            </a:extLst>
          </p:cNvPr>
          <p:cNvSpPr txBox="1"/>
          <p:nvPr/>
        </p:nvSpPr>
        <p:spPr>
          <a:xfrm>
            <a:off x="257801" y="317029"/>
            <a:ext cx="10580863" cy="523220"/>
          </a:xfrm>
          <a:prstGeom prst="rect">
            <a:avLst/>
          </a:prstGeom>
          <a:noFill/>
        </p:spPr>
        <p:txBody>
          <a:bodyPr wrap="square" lIns="91440" tIns="45720" rIns="91440" bIns="45720" anchor="t">
            <a:spAutoFit/>
          </a:bodyPr>
          <a:lstStyle/>
          <a:p>
            <a:r>
              <a:rPr lang="en-US" sz="2800" b="1">
                <a:solidFill>
                  <a:schemeClr val="accent1"/>
                </a:solidFill>
                <a:latin typeface="Arial"/>
              </a:rPr>
              <a:t>Regional Health Indicator Data</a:t>
            </a:r>
            <a:endParaRPr lang="en-US">
              <a:solidFill>
                <a:schemeClr val="accent1"/>
              </a:solidFill>
            </a:endParaRPr>
          </a:p>
        </p:txBody>
      </p:sp>
    </p:spTree>
    <p:extLst>
      <p:ext uri="{BB962C8B-B14F-4D97-AF65-F5344CB8AC3E}">
        <p14:creationId xmlns:p14="http://schemas.microsoft.com/office/powerpoint/2010/main" val="194499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9E4B-B891-D8AA-FF3A-4270959AC1FF}"/>
              </a:ext>
            </a:extLst>
          </p:cNvPr>
          <p:cNvSpPr>
            <a:spLocks noGrp="1"/>
          </p:cNvSpPr>
          <p:nvPr>
            <p:ph type="title" idx="4294967295"/>
          </p:nvPr>
        </p:nvSpPr>
        <p:spPr>
          <a:xfrm>
            <a:off x="195260" y="92406"/>
            <a:ext cx="10602913" cy="731838"/>
          </a:xfrm>
        </p:spPr>
        <p:txBody>
          <a:bodyPr anchor="ctr"/>
          <a:lstStyle/>
          <a:p>
            <a:r>
              <a:rPr lang="en-US" sz="3200" dirty="0">
                <a:solidFill>
                  <a:schemeClr val="accent1"/>
                </a:solidFill>
              </a:rPr>
              <a:t>Rural Health Ecosystem</a:t>
            </a:r>
            <a:endParaRPr lang="en-US" sz="3200" dirty="0">
              <a:solidFill>
                <a:schemeClr val="accent1"/>
              </a:solidFill>
              <a:cs typeface="Arial"/>
            </a:endParaRPr>
          </a:p>
        </p:txBody>
      </p:sp>
      <p:sp>
        <p:nvSpPr>
          <p:cNvPr id="4" name="Text Placeholder 3">
            <a:extLst>
              <a:ext uri="{FF2B5EF4-FFF2-40B4-BE49-F238E27FC236}">
                <a16:creationId xmlns:a16="http://schemas.microsoft.com/office/drawing/2014/main" id="{28DDEE86-9579-E1A4-91CA-FDF06AEE0FA4}"/>
              </a:ext>
            </a:extLst>
          </p:cNvPr>
          <p:cNvSpPr>
            <a:spLocks noGrp="1"/>
          </p:cNvSpPr>
          <p:nvPr>
            <p:ph type="body" sz="quarter" idx="4294967295"/>
          </p:nvPr>
        </p:nvSpPr>
        <p:spPr>
          <a:xfrm>
            <a:off x="421513" y="895085"/>
            <a:ext cx="11083925" cy="276225"/>
          </a:xfrm>
        </p:spPr>
        <p:txBody>
          <a:bodyPr/>
          <a:lstStyle/>
          <a:p>
            <a:pPr marL="0" indent="0" algn="ctr">
              <a:buNone/>
            </a:pPr>
            <a:r>
              <a:rPr lang="en-US" b="1">
                <a:solidFill>
                  <a:schemeClr val="tx1"/>
                </a:solidFill>
              </a:rPr>
              <a:t>RHTP is making investments and building capacity across the entire rural health ecosystem.</a:t>
            </a:r>
          </a:p>
        </p:txBody>
      </p:sp>
      <p:sp>
        <p:nvSpPr>
          <p:cNvPr id="5" name="Flowchart: Connector 4">
            <a:extLst>
              <a:ext uri="{FF2B5EF4-FFF2-40B4-BE49-F238E27FC236}">
                <a16:creationId xmlns:a16="http://schemas.microsoft.com/office/drawing/2014/main" id="{D0AB38BA-A90C-6808-8899-44143E4E4A07}"/>
              </a:ext>
            </a:extLst>
          </p:cNvPr>
          <p:cNvSpPr/>
          <p:nvPr/>
        </p:nvSpPr>
        <p:spPr>
          <a:xfrm>
            <a:off x="3849755" y="1794601"/>
            <a:ext cx="4492489" cy="4417356"/>
          </a:xfrm>
          <a:prstGeom prst="flowChartConnector">
            <a:avLst/>
          </a:prstGeom>
          <a:noFill/>
          <a:ln w="28575"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Rectangle: Rounded Corners 5">
            <a:extLst>
              <a:ext uri="{FF2B5EF4-FFF2-40B4-BE49-F238E27FC236}">
                <a16:creationId xmlns:a16="http://schemas.microsoft.com/office/drawing/2014/main" id="{6BB84E1B-05E5-99B0-B2AE-8096B92C66EF}"/>
              </a:ext>
            </a:extLst>
          </p:cNvPr>
          <p:cNvSpPr/>
          <p:nvPr/>
        </p:nvSpPr>
        <p:spPr>
          <a:xfrm>
            <a:off x="5236617" y="1396251"/>
            <a:ext cx="1848678" cy="805763"/>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Community Based Organizations</a:t>
            </a:r>
          </a:p>
        </p:txBody>
      </p:sp>
      <p:sp>
        <p:nvSpPr>
          <p:cNvPr id="7" name="Rectangle: Rounded Corners 6">
            <a:extLst>
              <a:ext uri="{FF2B5EF4-FFF2-40B4-BE49-F238E27FC236}">
                <a16:creationId xmlns:a16="http://schemas.microsoft.com/office/drawing/2014/main" id="{BDFA9106-2A50-5E6E-9642-F562733BD6F6}"/>
              </a:ext>
            </a:extLst>
          </p:cNvPr>
          <p:cNvSpPr/>
          <p:nvPr/>
        </p:nvSpPr>
        <p:spPr>
          <a:xfrm>
            <a:off x="7681293" y="3325567"/>
            <a:ext cx="1848678" cy="796858"/>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Municipalities (LBOH, EMS)</a:t>
            </a:r>
          </a:p>
        </p:txBody>
      </p:sp>
      <p:sp>
        <p:nvSpPr>
          <p:cNvPr id="8" name="Rectangle: Rounded Corners 7">
            <a:extLst>
              <a:ext uri="{FF2B5EF4-FFF2-40B4-BE49-F238E27FC236}">
                <a16:creationId xmlns:a16="http://schemas.microsoft.com/office/drawing/2014/main" id="{51BAE672-D93E-9621-05CC-E35542A10E3A}"/>
              </a:ext>
            </a:extLst>
          </p:cNvPr>
          <p:cNvSpPr/>
          <p:nvPr/>
        </p:nvSpPr>
        <p:spPr>
          <a:xfrm>
            <a:off x="7480721" y="4434199"/>
            <a:ext cx="1848678" cy="796859"/>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Social Services</a:t>
            </a:r>
          </a:p>
        </p:txBody>
      </p:sp>
      <p:sp>
        <p:nvSpPr>
          <p:cNvPr id="9" name="Rectangle: Rounded Corners 8">
            <a:extLst>
              <a:ext uri="{FF2B5EF4-FFF2-40B4-BE49-F238E27FC236}">
                <a16:creationId xmlns:a16="http://schemas.microsoft.com/office/drawing/2014/main" id="{B918F1F9-BE83-CECF-9122-53A4A6A62B88}"/>
              </a:ext>
            </a:extLst>
          </p:cNvPr>
          <p:cNvSpPr/>
          <p:nvPr/>
        </p:nvSpPr>
        <p:spPr>
          <a:xfrm>
            <a:off x="6345309" y="5557776"/>
            <a:ext cx="1848678" cy="796859"/>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Primary Care (FQHC, RHC, Providers)</a:t>
            </a:r>
          </a:p>
        </p:txBody>
      </p:sp>
      <p:sp>
        <p:nvSpPr>
          <p:cNvPr id="10" name="Rectangle: Rounded Corners 9">
            <a:extLst>
              <a:ext uri="{FF2B5EF4-FFF2-40B4-BE49-F238E27FC236}">
                <a16:creationId xmlns:a16="http://schemas.microsoft.com/office/drawing/2014/main" id="{DED41738-6EE7-EB15-5139-D6D422A9DE56}"/>
              </a:ext>
            </a:extLst>
          </p:cNvPr>
          <p:cNvSpPr/>
          <p:nvPr/>
        </p:nvSpPr>
        <p:spPr>
          <a:xfrm>
            <a:off x="2862600" y="3322357"/>
            <a:ext cx="1848678" cy="805763"/>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Rural Hospitals</a:t>
            </a:r>
          </a:p>
        </p:txBody>
      </p:sp>
      <p:sp>
        <p:nvSpPr>
          <p:cNvPr id="11" name="Rectangle: Rounded Corners 10">
            <a:extLst>
              <a:ext uri="{FF2B5EF4-FFF2-40B4-BE49-F238E27FC236}">
                <a16:creationId xmlns:a16="http://schemas.microsoft.com/office/drawing/2014/main" id="{A7BAA8AB-1540-D35C-80D2-A9D66C7F7048}"/>
              </a:ext>
            </a:extLst>
          </p:cNvPr>
          <p:cNvSpPr/>
          <p:nvPr/>
        </p:nvSpPr>
        <p:spPr>
          <a:xfrm>
            <a:off x="3028117" y="4485721"/>
            <a:ext cx="1939789" cy="805763"/>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Skilled Nursing &amp; Long-Term Care</a:t>
            </a:r>
          </a:p>
        </p:txBody>
      </p:sp>
      <p:sp>
        <p:nvSpPr>
          <p:cNvPr id="12" name="Rectangle: Rounded Corners 11">
            <a:extLst>
              <a:ext uri="{FF2B5EF4-FFF2-40B4-BE49-F238E27FC236}">
                <a16:creationId xmlns:a16="http://schemas.microsoft.com/office/drawing/2014/main" id="{C33CC7A5-5C11-CA78-A7A7-47923240BE96}"/>
              </a:ext>
            </a:extLst>
          </p:cNvPr>
          <p:cNvSpPr/>
          <p:nvPr/>
        </p:nvSpPr>
        <p:spPr>
          <a:xfrm>
            <a:off x="3998014" y="5557776"/>
            <a:ext cx="1848678" cy="805763"/>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Primary &amp; Secondary Education</a:t>
            </a:r>
          </a:p>
        </p:txBody>
      </p:sp>
      <p:sp>
        <p:nvSpPr>
          <p:cNvPr id="13" name="Rectangle: Rounded Corners 12">
            <a:extLst>
              <a:ext uri="{FF2B5EF4-FFF2-40B4-BE49-F238E27FC236}">
                <a16:creationId xmlns:a16="http://schemas.microsoft.com/office/drawing/2014/main" id="{7FECB5D5-7C0D-AB32-1033-23C22C7AA47C}"/>
              </a:ext>
            </a:extLst>
          </p:cNvPr>
          <p:cNvSpPr/>
          <p:nvPr/>
        </p:nvSpPr>
        <p:spPr>
          <a:xfrm>
            <a:off x="4857993" y="3221585"/>
            <a:ext cx="2581528" cy="1315685"/>
          </a:xfrm>
          <a:prstGeom prst="round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b="1">
                <a:solidFill>
                  <a:schemeClr val="accent1"/>
                </a:solidFill>
              </a:rPr>
              <a:t>Rural Health Transformation Program</a:t>
            </a:r>
          </a:p>
        </p:txBody>
      </p:sp>
      <p:sp>
        <p:nvSpPr>
          <p:cNvPr id="3" name="Rectangle: Rounded Corners 2">
            <a:extLst>
              <a:ext uri="{FF2B5EF4-FFF2-40B4-BE49-F238E27FC236}">
                <a16:creationId xmlns:a16="http://schemas.microsoft.com/office/drawing/2014/main" id="{1ADD2824-A191-9B01-FC05-506001EACB1D}"/>
              </a:ext>
            </a:extLst>
          </p:cNvPr>
          <p:cNvSpPr/>
          <p:nvPr/>
        </p:nvSpPr>
        <p:spPr>
          <a:xfrm>
            <a:off x="7269648" y="2202014"/>
            <a:ext cx="1848678" cy="796859"/>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Behavioral Health </a:t>
            </a:r>
          </a:p>
        </p:txBody>
      </p:sp>
      <p:sp>
        <p:nvSpPr>
          <p:cNvPr id="14" name="Rectangle: Rounded Corners 13">
            <a:extLst>
              <a:ext uri="{FF2B5EF4-FFF2-40B4-BE49-F238E27FC236}">
                <a16:creationId xmlns:a16="http://schemas.microsoft.com/office/drawing/2014/main" id="{1D03CE27-EE3A-6659-3F4E-F5401328051B}"/>
              </a:ext>
            </a:extLst>
          </p:cNvPr>
          <p:cNvSpPr/>
          <p:nvPr/>
        </p:nvSpPr>
        <p:spPr>
          <a:xfrm>
            <a:off x="3073673" y="2133012"/>
            <a:ext cx="1848678" cy="796859"/>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Pharmacies </a:t>
            </a:r>
          </a:p>
        </p:txBody>
      </p:sp>
      <p:sp>
        <p:nvSpPr>
          <p:cNvPr id="16" name="TextBox 15">
            <a:extLst>
              <a:ext uri="{FF2B5EF4-FFF2-40B4-BE49-F238E27FC236}">
                <a16:creationId xmlns:a16="http://schemas.microsoft.com/office/drawing/2014/main" id="{851F7873-517D-0FE2-6677-46D353A6AE63}"/>
              </a:ext>
            </a:extLst>
          </p:cNvPr>
          <p:cNvSpPr txBox="1"/>
          <p:nvPr/>
        </p:nvSpPr>
        <p:spPr>
          <a:xfrm>
            <a:off x="3837481" y="6478249"/>
            <a:ext cx="4646951" cy="374754"/>
          </a:xfrm>
          <a:prstGeom prst="rect">
            <a:avLst/>
          </a:prstGeom>
          <a:solidFill>
            <a:schemeClr val="bg1"/>
          </a:solid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300"/>
              </a:spcBef>
              <a:spcAft>
                <a:spcPts val="300"/>
              </a:spcAft>
              <a:buNone/>
            </a:pPr>
            <a:endParaRPr lang="en-US" sz="1600"/>
          </a:p>
        </p:txBody>
      </p:sp>
    </p:spTree>
    <p:extLst>
      <p:ext uri="{BB962C8B-B14F-4D97-AF65-F5344CB8AC3E}">
        <p14:creationId xmlns:p14="http://schemas.microsoft.com/office/powerpoint/2010/main" val="316367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1A6A1-0F4A-677D-2A7B-3FDF60FFB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DFB8E-DF73-60F3-EC10-70FE4594035C}"/>
              </a:ext>
            </a:extLst>
          </p:cNvPr>
          <p:cNvSpPr>
            <a:spLocks noGrp="1"/>
          </p:cNvSpPr>
          <p:nvPr>
            <p:ph type="title" idx="4294967295"/>
          </p:nvPr>
        </p:nvSpPr>
        <p:spPr>
          <a:xfrm>
            <a:off x="267339" y="48064"/>
            <a:ext cx="10602913" cy="731838"/>
          </a:xfrm>
          <a:prstGeom prst="rect">
            <a:avLst/>
          </a:prstGeom>
        </p:spPr>
        <p:txBody>
          <a:bodyPr anchor="ctr"/>
          <a:lstStyle/>
          <a:p>
            <a:pPr lvl="0">
              <a:spcAft>
                <a:spcPts val="600"/>
              </a:spcAft>
              <a:defRPr/>
            </a:pPr>
            <a:r>
              <a:rPr lang="en-US" sz="3200" dirty="0">
                <a:solidFill>
                  <a:srgbClr val="0070C0"/>
                </a:solidFill>
              </a:rPr>
              <a:t>Vision, Goals, and Strategies</a:t>
            </a:r>
          </a:p>
        </p:txBody>
      </p:sp>
      <p:sp>
        <p:nvSpPr>
          <p:cNvPr id="5" name="TextBox 4">
            <a:extLst>
              <a:ext uri="{FF2B5EF4-FFF2-40B4-BE49-F238E27FC236}">
                <a16:creationId xmlns:a16="http://schemas.microsoft.com/office/drawing/2014/main" id="{25D3647E-BF86-507A-3E78-98DA7F41E65C}"/>
              </a:ext>
            </a:extLst>
          </p:cNvPr>
          <p:cNvSpPr txBox="1"/>
          <p:nvPr/>
        </p:nvSpPr>
        <p:spPr>
          <a:xfrm>
            <a:off x="3537677" y="6478249"/>
            <a:ext cx="4646951" cy="374754"/>
          </a:xfrm>
          <a:prstGeom prst="rect">
            <a:avLst/>
          </a:prstGeom>
          <a:solidFill>
            <a:schemeClr val="bg1"/>
          </a:solid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300"/>
              </a:spcBef>
              <a:spcAft>
                <a:spcPts val="300"/>
              </a:spcAft>
              <a:buNone/>
            </a:pPr>
            <a:endParaRPr lang="en-US" sz="1600"/>
          </a:p>
        </p:txBody>
      </p:sp>
      <p:graphicFrame>
        <p:nvGraphicFramePr>
          <p:cNvPr id="7" name="Diagram 6">
            <a:extLst>
              <a:ext uri="{FF2B5EF4-FFF2-40B4-BE49-F238E27FC236}">
                <a16:creationId xmlns:a16="http://schemas.microsoft.com/office/drawing/2014/main" id="{A109FBFA-4619-1696-D8F7-54E66357C5EC}"/>
              </a:ext>
            </a:extLst>
          </p:cNvPr>
          <p:cNvGraphicFramePr/>
          <p:nvPr>
            <p:extLst>
              <p:ext uri="{D42A27DB-BD31-4B8C-83A1-F6EECF244321}">
                <p14:modId xmlns:p14="http://schemas.microsoft.com/office/powerpoint/2010/main" val="3664396182"/>
              </p:ext>
            </p:extLst>
          </p:nvPr>
        </p:nvGraphicFramePr>
        <p:xfrm>
          <a:off x="554736" y="1200200"/>
          <a:ext cx="11082528" cy="485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930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5E67A89-41F8-26C9-4DE8-31A3182CAD91}"/>
              </a:ext>
            </a:extLst>
          </p:cNvPr>
          <p:cNvSpPr/>
          <p:nvPr/>
        </p:nvSpPr>
        <p:spPr>
          <a:xfrm>
            <a:off x="1422876" y="1112849"/>
            <a:ext cx="2635040" cy="2546555"/>
          </a:xfrm>
          <a:prstGeom prst="roundRect">
            <a:avLst/>
          </a:prstGeom>
          <a:no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9" name="Flowchart: Connector 28">
            <a:extLst>
              <a:ext uri="{FF2B5EF4-FFF2-40B4-BE49-F238E27FC236}">
                <a16:creationId xmlns:a16="http://schemas.microsoft.com/office/drawing/2014/main" id="{3D706FF2-0761-2D15-FE5A-687672ED1E5C}"/>
              </a:ext>
            </a:extLst>
          </p:cNvPr>
          <p:cNvSpPr/>
          <p:nvPr/>
        </p:nvSpPr>
        <p:spPr>
          <a:xfrm>
            <a:off x="1123452" y="999215"/>
            <a:ext cx="689168" cy="640904"/>
          </a:xfrm>
          <a:prstGeom prst="flowChartConnecto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TextBox 1">
            <a:extLst>
              <a:ext uri="{FF2B5EF4-FFF2-40B4-BE49-F238E27FC236}">
                <a16:creationId xmlns:a16="http://schemas.microsoft.com/office/drawing/2014/main" id="{C2B4CC9D-8258-6CB1-93BC-E7D7F228D6A1}"/>
              </a:ext>
            </a:extLst>
          </p:cNvPr>
          <p:cNvSpPr txBox="1"/>
          <p:nvPr/>
        </p:nvSpPr>
        <p:spPr>
          <a:xfrm>
            <a:off x="284011" y="251555"/>
            <a:ext cx="9449724"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1"/>
                </a:solidFill>
                <a:effectLst/>
                <a:uLnTx/>
                <a:uFillTx/>
                <a:latin typeface="Arial"/>
                <a:ea typeface="+mn-ea"/>
                <a:cs typeface="Arial"/>
              </a:rPr>
              <a:t>Summary of MA Initiatives &amp; Objectives</a:t>
            </a:r>
          </a:p>
        </p:txBody>
      </p:sp>
      <p:sp>
        <p:nvSpPr>
          <p:cNvPr id="4" name="Rectangle: Rounded Corners 3">
            <a:extLst>
              <a:ext uri="{FF2B5EF4-FFF2-40B4-BE49-F238E27FC236}">
                <a16:creationId xmlns:a16="http://schemas.microsoft.com/office/drawing/2014/main" id="{8D727DF0-7873-E3A5-752A-9720821E6556}"/>
              </a:ext>
            </a:extLst>
          </p:cNvPr>
          <p:cNvSpPr/>
          <p:nvPr/>
        </p:nvSpPr>
        <p:spPr>
          <a:xfrm>
            <a:off x="9272949" y="4020797"/>
            <a:ext cx="2635040" cy="2546550"/>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Rectangle: Rounded Corners 4">
            <a:extLst>
              <a:ext uri="{FF2B5EF4-FFF2-40B4-BE49-F238E27FC236}">
                <a16:creationId xmlns:a16="http://schemas.microsoft.com/office/drawing/2014/main" id="{1E3DCC32-D01E-D18D-048C-770D397694B6}"/>
              </a:ext>
            </a:extLst>
          </p:cNvPr>
          <p:cNvSpPr>
            <a:spLocks noGrp="1" noRot="1" noMove="1" noResize="1" noEditPoints="1" noAdjustHandles="1" noChangeArrowheads="1" noChangeShapeType="1"/>
          </p:cNvSpPr>
          <p:nvPr/>
        </p:nvSpPr>
        <p:spPr>
          <a:xfrm>
            <a:off x="6294198" y="4020792"/>
            <a:ext cx="2635040" cy="2546555"/>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Rectangle: Rounded Corners 5">
            <a:extLst>
              <a:ext uri="{FF2B5EF4-FFF2-40B4-BE49-F238E27FC236}">
                <a16:creationId xmlns:a16="http://schemas.microsoft.com/office/drawing/2014/main" id="{7CEC8B1F-5A9C-89C3-BC12-4623D7901347}"/>
              </a:ext>
            </a:extLst>
          </p:cNvPr>
          <p:cNvSpPr/>
          <p:nvPr/>
        </p:nvSpPr>
        <p:spPr>
          <a:xfrm>
            <a:off x="3262764" y="4020792"/>
            <a:ext cx="2635040" cy="2546555"/>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spcAft>
                <a:spcPts val="600"/>
              </a:spcAft>
              <a:buFont typeface="+mj-lt"/>
              <a:buAutoNum type="arabicPeriod"/>
            </a:pPr>
            <a:endParaRPr lang="en-US" sz="160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A5013E4C-EAF1-81EF-C86B-DDF38165C246}"/>
              </a:ext>
            </a:extLst>
          </p:cNvPr>
          <p:cNvSpPr/>
          <p:nvPr/>
        </p:nvSpPr>
        <p:spPr>
          <a:xfrm>
            <a:off x="284012" y="4020793"/>
            <a:ext cx="2635041" cy="2546555"/>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 name="Rectangle: Rounded Corners 7">
            <a:extLst>
              <a:ext uri="{FF2B5EF4-FFF2-40B4-BE49-F238E27FC236}">
                <a16:creationId xmlns:a16="http://schemas.microsoft.com/office/drawing/2014/main" id="{A598CC1B-7764-3E8B-B1E5-AF9E57F3FD2B}"/>
              </a:ext>
            </a:extLst>
          </p:cNvPr>
          <p:cNvSpPr>
            <a:spLocks noGrp="1" noRot="1" noMove="1" noResize="1" noEditPoints="1" noAdjustHandles="1" noChangeArrowheads="1" noChangeShapeType="1"/>
          </p:cNvSpPr>
          <p:nvPr/>
        </p:nvSpPr>
        <p:spPr>
          <a:xfrm>
            <a:off x="4778479" y="1155283"/>
            <a:ext cx="2635041" cy="2546555"/>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 name="Rectangle: Rounded Corners 8">
            <a:extLst>
              <a:ext uri="{FF2B5EF4-FFF2-40B4-BE49-F238E27FC236}">
                <a16:creationId xmlns:a16="http://schemas.microsoft.com/office/drawing/2014/main" id="{19AA40EE-BE2D-2289-93B9-5DEC761F5452}"/>
              </a:ext>
            </a:extLst>
          </p:cNvPr>
          <p:cNvSpPr>
            <a:spLocks noGrp="1" noRot="1" noMove="1" noResize="1" noEditPoints="1" noAdjustHandles="1" noChangeArrowheads="1" noChangeShapeType="1"/>
          </p:cNvSpPr>
          <p:nvPr/>
        </p:nvSpPr>
        <p:spPr>
          <a:xfrm>
            <a:off x="8721215" y="1170039"/>
            <a:ext cx="2635040" cy="2547722"/>
          </a:xfrm>
          <a:prstGeom prst="roundRect">
            <a:avLst/>
          </a:prstGeom>
          <a:solidFill>
            <a:schemeClr val="bg1"/>
          </a:solid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10" name="Rectangle 9">
            <a:extLst>
              <a:ext uri="{FF2B5EF4-FFF2-40B4-BE49-F238E27FC236}">
                <a16:creationId xmlns:a16="http://schemas.microsoft.com/office/drawing/2014/main" id="{174E4EAB-9710-D59A-C81A-90B9ED3863F8}"/>
              </a:ext>
            </a:extLst>
          </p:cNvPr>
          <p:cNvSpPr/>
          <p:nvPr/>
        </p:nvSpPr>
        <p:spPr>
          <a:xfrm>
            <a:off x="1841665" y="1138972"/>
            <a:ext cx="2276341" cy="6409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700" b="1" dirty="0">
                <a:solidFill>
                  <a:schemeClr val="accent1"/>
                </a:solidFill>
                <a:latin typeface="Arial" panose="020B0604020202020204" pitchFamily="34" charset="0"/>
                <a:cs typeface="Arial" panose="020B0604020202020204" pitchFamily="34" charset="0"/>
              </a:rPr>
              <a:t>I. Population Health Advancement</a:t>
            </a:r>
            <a:endParaRPr lang="en-US" sz="1700" dirty="0">
              <a:solidFill>
                <a:schemeClr val="accent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81348C8-2E8B-C867-DEE2-2D90236517F3}"/>
              </a:ext>
            </a:extLst>
          </p:cNvPr>
          <p:cNvSpPr/>
          <p:nvPr/>
        </p:nvSpPr>
        <p:spPr>
          <a:xfrm>
            <a:off x="5196384" y="1177110"/>
            <a:ext cx="2369759" cy="6341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700" b="1" dirty="0">
                <a:solidFill>
                  <a:schemeClr val="accent1"/>
                </a:solidFill>
                <a:latin typeface="Arial" panose="020B0604020202020204" pitchFamily="34" charset="0"/>
                <a:cs typeface="Arial" panose="020B0604020202020204" pitchFamily="34" charset="0"/>
              </a:rPr>
              <a:t>II</a:t>
            </a:r>
            <a:r>
              <a:rPr lang="en-US" sz="1700" dirty="0">
                <a:solidFill>
                  <a:schemeClr val="accent1"/>
                </a:solidFill>
                <a:latin typeface="Arial" panose="020B0604020202020204" pitchFamily="34" charset="0"/>
                <a:cs typeface="Arial" panose="020B0604020202020204" pitchFamily="34" charset="0"/>
              </a:rPr>
              <a:t>. </a:t>
            </a:r>
            <a:r>
              <a:rPr lang="en-US" sz="1700" b="1" dirty="0">
                <a:solidFill>
                  <a:schemeClr val="accent1"/>
                </a:solidFill>
                <a:latin typeface="Arial" panose="020B0604020202020204" pitchFamily="34" charset="0"/>
                <a:cs typeface="Arial" panose="020B0604020202020204" pitchFamily="34" charset="0"/>
              </a:rPr>
              <a:t>Innovation in Rural Care Models</a:t>
            </a:r>
          </a:p>
        </p:txBody>
      </p:sp>
      <p:sp>
        <p:nvSpPr>
          <p:cNvPr id="12" name="Rectangle 11">
            <a:extLst>
              <a:ext uri="{FF2B5EF4-FFF2-40B4-BE49-F238E27FC236}">
                <a16:creationId xmlns:a16="http://schemas.microsoft.com/office/drawing/2014/main" id="{42A70CB4-5AE9-1B4E-5ED9-E8795D968325}"/>
              </a:ext>
            </a:extLst>
          </p:cNvPr>
          <p:cNvSpPr/>
          <p:nvPr/>
        </p:nvSpPr>
        <p:spPr>
          <a:xfrm>
            <a:off x="9114479" y="1146693"/>
            <a:ext cx="1929937" cy="7886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700" b="1" dirty="0">
                <a:solidFill>
                  <a:schemeClr val="accent1"/>
                </a:solidFill>
                <a:latin typeface="Arial" panose="020B0604020202020204" pitchFamily="34" charset="0"/>
                <a:cs typeface="Arial" panose="020B0604020202020204" pitchFamily="34" charset="0"/>
              </a:rPr>
              <a:t>III. Training Healthcare</a:t>
            </a:r>
          </a:p>
        </p:txBody>
      </p:sp>
      <p:sp>
        <p:nvSpPr>
          <p:cNvPr id="13" name="Rectangle 12">
            <a:extLst>
              <a:ext uri="{FF2B5EF4-FFF2-40B4-BE49-F238E27FC236}">
                <a16:creationId xmlns:a16="http://schemas.microsoft.com/office/drawing/2014/main" id="{55A6F3C3-80F3-A694-0B56-369B931F7838}"/>
              </a:ext>
            </a:extLst>
          </p:cNvPr>
          <p:cNvSpPr/>
          <p:nvPr/>
        </p:nvSpPr>
        <p:spPr>
          <a:xfrm>
            <a:off x="727473" y="4057750"/>
            <a:ext cx="2087647" cy="6226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700" b="1">
                <a:solidFill>
                  <a:schemeClr val="accent1"/>
                </a:solidFill>
                <a:latin typeface="Arial" panose="020B0604020202020204" pitchFamily="34" charset="0"/>
                <a:cs typeface="Arial" panose="020B0604020202020204" pitchFamily="34" charset="0"/>
              </a:rPr>
              <a:t>IV. Healthy Rural Communities </a:t>
            </a:r>
          </a:p>
        </p:txBody>
      </p:sp>
      <p:sp>
        <p:nvSpPr>
          <p:cNvPr id="14" name="Rectangle 13">
            <a:extLst>
              <a:ext uri="{FF2B5EF4-FFF2-40B4-BE49-F238E27FC236}">
                <a16:creationId xmlns:a16="http://schemas.microsoft.com/office/drawing/2014/main" id="{4698E727-8C0B-DEB1-FBB2-2E29D28CBF52}"/>
              </a:ext>
            </a:extLst>
          </p:cNvPr>
          <p:cNvSpPr/>
          <p:nvPr/>
        </p:nvSpPr>
        <p:spPr>
          <a:xfrm>
            <a:off x="3687342" y="4009987"/>
            <a:ext cx="2080965" cy="7177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700" b="1">
                <a:solidFill>
                  <a:schemeClr val="accent1"/>
                </a:solidFill>
                <a:latin typeface="Arial" panose="020B0604020202020204" pitchFamily="34" charset="0"/>
                <a:cs typeface="Arial" panose="020B0604020202020204" pitchFamily="34" charset="0"/>
              </a:rPr>
              <a:t>V. EMS Service Integration</a:t>
            </a:r>
          </a:p>
        </p:txBody>
      </p:sp>
      <p:sp>
        <p:nvSpPr>
          <p:cNvPr id="15" name="Rectangle 14">
            <a:extLst>
              <a:ext uri="{FF2B5EF4-FFF2-40B4-BE49-F238E27FC236}">
                <a16:creationId xmlns:a16="http://schemas.microsoft.com/office/drawing/2014/main" id="{1EEDA9A8-2BFB-1AAC-127A-835C40DEAEE6}"/>
              </a:ext>
            </a:extLst>
          </p:cNvPr>
          <p:cNvSpPr/>
          <p:nvPr/>
        </p:nvSpPr>
        <p:spPr>
          <a:xfrm>
            <a:off x="6699919" y="4009986"/>
            <a:ext cx="1900412" cy="7177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700" b="1">
                <a:solidFill>
                  <a:schemeClr val="accent1"/>
                </a:solidFill>
                <a:latin typeface="Arial" panose="020B0604020202020204" pitchFamily="34" charset="0"/>
                <a:cs typeface="Arial" panose="020B0604020202020204" pitchFamily="34" charset="0"/>
              </a:rPr>
              <a:t>VI. Enhancing Technology</a:t>
            </a:r>
          </a:p>
        </p:txBody>
      </p:sp>
      <p:sp>
        <p:nvSpPr>
          <p:cNvPr id="16" name="Rectangle 15">
            <a:extLst>
              <a:ext uri="{FF2B5EF4-FFF2-40B4-BE49-F238E27FC236}">
                <a16:creationId xmlns:a16="http://schemas.microsoft.com/office/drawing/2014/main" id="{481DA890-9CEE-E2CB-84D3-255CB31FD930}"/>
              </a:ext>
            </a:extLst>
          </p:cNvPr>
          <p:cNvSpPr/>
          <p:nvPr/>
        </p:nvSpPr>
        <p:spPr>
          <a:xfrm>
            <a:off x="9731353" y="4117451"/>
            <a:ext cx="2737576" cy="676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chemeClr val="accent1"/>
                </a:solidFill>
                <a:latin typeface="Arial" panose="020B0604020202020204" pitchFamily="34" charset="0"/>
                <a:cs typeface="Arial" panose="020B0604020202020204" pitchFamily="34" charset="0"/>
              </a:rPr>
              <a:t>VII. Facility </a:t>
            </a:r>
          </a:p>
          <a:p>
            <a:r>
              <a:rPr lang="en-US" sz="1600" b="1">
                <a:solidFill>
                  <a:schemeClr val="accent1"/>
                </a:solidFill>
                <a:latin typeface="Arial" panose="020B0604020202020204" pitchFamily="34" charset="0"/>
                <a:cs typeface="Arial" panose="020B0604020202020204" pitchFamily="34" charset="0"/>
              </a:rPr>
              <a:t>Modernization &amp; </a:t>
            </a:r>
          </a:p>
          <a:p>
            <a:r>
              <a:rPr lang="en-US" sz="1600" b="1">
                <a:solidFill>
                  <a:schemeClr val="accent1"/>
                </a:solidFill>
                <a:latin typeface="Arial" panose="020B0604020202020204" pitchFamily="34" charset="0"/>
                <a:cs typeface="Arial" panose="020B0604020202020204" pitchFamily="34" charset="0"/>
              </a:rPr>
              <a:t>Re-Use</a:t>
            </a:r>
          </a:p>
        </p:txBody>
      </p:sp>
      <p:sp>
        <p:nvSpPr>
          <p:cNvPr id="17" name="TextBox 16">
            <a:extLst>
              <a:ext uri="{FF2B5EF4-FFF2-40B4-BE49-F238E27FC236}">
                <a16:creationId xmlns:a16="http://schemas.microsoft.com/office/drawing/2014/main" id="{D8514D0B-5A07-34E1-C852-14EA55E6808E}"/>
              </a:ext>
            </a:extLst>
          </p:cNvPr>
          <p:cNvSpPr txBox="1"/>
          <p:nvPr/>
        </p:nvSpPr>
        <p:spPr>
          <a:xfrm>
            <a:off x="1479372" y="1700647"/>
            <a:ext cx="2635039" cy="1969770"/>
          </a:xfrm>
          <a:prstGeom prst="rect">
            <a:avLst/>
          </a:prstGeom>
          <a:noFill/>
        </p:spPr>
        <p:txBody>
          <a:bodyPr wrap="square" rtlCol="0">
            <a:spAutoFit/>
          </a:bodyPr>
          <a:lstStyle/>
          <a:p>
            <a:pPr marL="342900" indent="-342900">
              <a:spcAft>
                <a:spcPts val="600"/>
              </a:spcAft>
              <a:buFont typeface="+mj-lt"/>
              <a:buAutoNum type="arabicPeriod"/>
            </a:pPr>
            <a:r>
              <a:rPr lang="en-US" sz="1600" dirty="0">
                <a:latin typeface="Arial" panose="020B0604020202020204" pitchFamily="34" charset="0"/>
                <a:cs typeface="Arial" panose="020B0604020202020204" pitchFamily="34" charset="0"/>
              </a:rPr>
              <a:t>Improve clinical infrastructure</a:t>
            </a:r>
          </a:p>
          <a:p>
            <a:pPr marL="342900" indent="-342900">
              <a:spcAft>
                <a:spcPts val="600"/>
              </a:spcAft>
              <a:buFont typeface="+mj-lt"/>
              <a:buAutoNum type="arabicPeriod"/>
            </a:pPr>
            <a:r>
              <a:rPr lang="en-US" sz="1600" dirty="0">
                <a:latin typeface="Arial" panose="020B0604020202020204" pitchFamily="34" charset="0"/>
                <a:cs typeface="Arial" panose="020B0604020202020204" pitchFamily="34" charset="0"/>
              </a:rPr>
              <a:t>Enhance clinical- community coordination</a:t>
            </a:r>
          </a:p>
          <a:p>
            <a:pPr marL="342900" indent="-342900">
              <a:buFont typeface="+mj-lt"/>
              <a:buAutoNum type="arabicPeriod"/>
            </a:pPr>
            <a:r>
              <a:rPr lang="en-US" sz="1600" dirty="0">
                <a:latin typeface="Arial" panose="020B0604020202020204" pitchFamily="34" charset="0"/>
                <a:cs typeface="Arial" panose="020B0604020202020204" pitchFamily="34" charset="0"/>
              </a:rPr>
              <a:t>Expand value-based payment models</a:t>
            </a:r>
          </a:p>
        </p:txBody>
      </p:sp>
      <p:sp>
        <p:nvSpPr>
          <p:cNvPr id="21" name="TextBox 20">
            <a:extLst>
              <a:ext uri="{FF2B5EF4-FFF2-40B4-BE49-F238E27FC236}">
                <a16:creationId xmlns:a16="http://schemas.microsoft.com/office/drawing/2014/main" id="{601AEACA-5A23-D8DA-468E-7D51758C76B6}"/>
              </a:ext>
            </a:extLst>
          </p:cNvPr>
          <p:cNvSpPr txBox="1"/>
          <p:nvPr/>
        </p:nvSpPr>
        <p:spPr>
          <a:xfrm>
            <a:off x="4834975" y="1822310"/>
            <a:ext cx="2578545" cy="1723549"/>
          </a:xfrm>
          <a:prstGeom prst="rect">
            <a:avLst/>
          </a:prstGeom>
          <a:noFill/>
        </p:spPr>
        <p:txBody>
          <a:bodyPr wrap="square" rtlCol="0">
            <a:spAutoFit/>
          </a:bodyPr>
          <a:lstStyle/>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Rural-appropriate care models</a:t>
            </a:r>
          </a:p>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Expansion of proven models</a:t>
            </a:r>
          </a:p>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Improve delivery &amp;         efficiency</a:t>
            </a:r>
          </a:p>
        </p:txBody>
      </p:sp>
      <p:sp>
        <p:nvSpPr>
          <p:cNvPr id="22" name="TextBox 21">
            <a:extLst>
              <a:ext uri="{FF2B5EF4-FFF2-40B4-BE49-F238E27FC236}">
                <a16:creationId xmlns:a16="http://schemas.microsoft.com/office/drawing/2014/main" id="{1A362A68-9C7B-8CF8-0D03-B69EA1878D9B}"/>
              </a:ext>
            </a:extLst>
          </p:cNvPr>
          <p:cNvSpPr txBox="1"/>
          <p:nvPr/>
        </p:nvSpPr>
        <p:spPr>
          <a:xfrm>
            <a:off x="8756139" y="1883581"/>
            <a:ext cx="2481672" cy="830997"/>
          </a:xfrm>
          <a:prstGeom prst="rect">
            <a:avLst/>
          </a:prstGeom>
          <a:noFill/>
        </p:spPr>
        <p:txBody>
          <a:bodyPr wrap="square" rtlCol="0">
            <a:spAutoFit/>
          </a:bodyPr>
          <a:lstStyle/>
          <a:p>
            <a:pPr marL="342900" indent="-342900">
              <a:spcAft>
                <a:spcPts val="1200"/>
              </a:spcAft>
              <a:buFont typeface="+mj-lt"/>
              <a:buAutoNum type="arabicPeriod"/>
            </a:pPr>
            <a:r>
              <a:rPr lang="en-US" sz="1600">
                <a:latin typeface="Arial" panose="020B0604020202020204" pitchFamily="34" charset="0"/>
                <a:cs typeface="Arial" panose="020B0604020202020204" pitchFamily="34" charset="0"/>
              </a:rPr>
              <a:t>Strengthen the healthcare workforce in rural communities </a:t>
            </a:r>
          </a:p>
        </p:txBody>
      </p:sp>
      <p:sp>
        <p:nvSpPr>
          <p:cNvPr id="23" name="TextBox 22">
            <a:extLst>
              <a:ext uri="{FF2B5EF4-FFF2-40B4-BE49-F238E27FC236}">
                <a16:creationId xmlns:a16="http://schemas.microsoft.com/office/drawing/2014/main" id="{AF22CB91-CE82-34E8-D7A6-BA348D93DACB}"/>
              </a:ext>
            </a:extLst>
          </p:cNvPr>
          <p:cNvSpPr txBox="1"/>
          <p:nvPr/>
        </p:nvSpPr>
        <p:spPr>
          <a:xfrm>
            <a:off x="328076" y="4636675"/>
            <a:ext cx="2459717" cy="1969770"/>
          </a:xfrm>
          <a:prstGeom prst="rect">
            <a:avLst/>
          </a:prstGeom>
          <a:noFill/>
        </p:spPr>
        <p:txBody>
          <a:bodyPr wrap="square" rtlCol="0">
            <a:spAutoFit/>
          </a:bodyPr>
          <a:lstStyle/>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Support community infrastructure</a:t>
            </a:r>
          </a:p>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Create linkages to clinical activities </a:t>
            </a:r>
          </a:p>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Leverage community-based networks </a:t>
            </a:r>
          </a:p>
        </p:txBody>
      </p:sp>
      <p:sp>
        <p:nvSpPr>
          <p:cNvPr id="24" name="TextBox 23">
            <a:extLst>
              <a:ext uri="{FF2B5EF4-FFF2-40B4-BE49-F238E27FC236}">
                <a16:creationId xmlns:a16="http://schemas.microsoft.com/office/drawing/2014/main" id="{D28E27C1-215E-8E8E-D04D-80D8B5EAD87A}"/>
              </a:ext>
            </a:extLst>
          </p:cNvPr>
          <p:cNvSpPr txBox="1"/>
          <p:nvPr/>
        </p:nvSpPr>
        <p:spPr>
          <a:xfrm>
            <a:off x="3371618" y="4670455"/>
            <a:ext cx="2396689" cy="1570423"/>
          </a:xfrm>
          <a:prstGeom prst="rect">
            <a:avLst/>
          </a:prstGeom>
          <a:ln w="6350">
            <a:noFill/>
            <a:miter lim="800000"/>
          </a:ln>
        </p:spPr>
        <p:txBody>
          <a:bodyPr vert="horz" wrap="square" lIns="0" tIns="0" rIns="0" bIns="0" rtlCol="0">
            <a:noAutofit/>
          </a:bodyPr>
          <a:lstStyle/>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New EMS services in rural areas </a:t>
            </a:r>
          </a:p>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Increase role of EMS in clinical care </a:t>
            </a:r>
          </a:p>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Operational stability for local EMS agencies</a:t>
            </a:r>
          </a:p>
        </p:txBody>
      </p:sp>
      <p:sp>
        <p:nvSpPr>
          <p:cNvPr id="25" name="TextBox 24">
            <a:extLst>
              <a:ext uri="{FF2B5EF4-FFF2-40B4-BE49-F238E27FC236}">
                <a16:creationId xmlns:a16="http://schemas.microsoft.com/office/drawing/2014/main" id="{247157AE-8664-EF24-CD66-94EACAA8A00F}"/>
              </a:ext>
            </a:extLst>
          </p:cNvPr>
          <p:cNvSpPr txBox="1"/>
          <p:nvPr/>
        </p:nvSpPr>
        <p:spPr>
          <a:xfrm>
            <a:off x="6348853" y="4670455"/>
            <a:ext cx="2635041" cy="1723549"/>
          </a:xfrm>
          <a:prstGeom prst="rect">
            <a:avLst/>
          </a:prstGeom>
          <a:noFill/>
        </p:spPr>
        <p:txBody>
          <a:bodyPr wrap="square" rtlCol="0">
            <a:spAutoFit/>
          </a:bodyPr>
          <a:lstStyle/>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Promote statewide connectivity</a:t>
            </a:r>
          </a:p>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Modernize rural health IT systems </a:t>
            </a:r>
          </a:p>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Enhance secure data exchange</a:t>
            </a:r>
          </a:p>
        </p:txBody>
      </p:sp>
      <p:sp>
        <p:nvSpPr>
          <p:cNvPr id="26" name="TextBox 25">
            <a:extLst>
              <a:ext uri="{FF2B5EF4-FFF2-40B4-BE49-F238E27FC236}">
                <a16:creationId xmlns:a16="http://schemas.microsoft.com/office/drawing/2014/main" id="{71E684B9-C615-8EDD-03E6-22674D07D528}"/>
              </a:ext>
            </a:extLst>
          </p:cNvPr>
          <p:cNvSpPr txBox="1"/>
          <p:nvPr/>
        </p:nvSpPr>
        <p:spPr>
          <a:xfrm>
            <a:off x="9308708" y="4890761"/>
            <a:ext cx="2463529" cy="1077218"/>
          </a:xfrm>
          <a:prstGeom prst="rect">
            <a:avLst/>
          </a:prstGeom>
          <a:noFill/>
        </p:spPr>
        <p:txBody>
          <a:bodyPr wrap="square" rtlCol="0">
            <a:spAutoFit/>
          </a:bodyPr>
          <a:lstStyle/>
          <a:p>
            <a:pPr marL="342900" indent="-342900">
              <a:spcAft>
                <a:spcPts val="600"/>
              </a:spcAft>
              <a:buFont typeface="+mj-lt"/>
              <a:buAutoNum type="arabicPeriod"/>
            </a:pPr>
            <a:r>
              <a:rPr lang="en-US" sz="1600">
                <a:latin typeface="Arial" panose="020B0604020202020204" pitchFamily="34" charset="0"/>
                <a:cs typeface="Arial" panose="020B0604020202020204" pitchFamily="34" charset="0"/>
              </a:rPr>
              <a:t>Minor renovations &amp; enhancements of rural healthcare facilities </a:t>
            </a:r>
          </a:p>
        </p:txBody>
      </p:sp>
      <p:pic>
        <p:nvPicPr>
          <p:cNvPr id="28" name="Graphic 27" descr="Hospital with solid fill">
            <a:extLst>
              <a:ext uri="{FF2B5EF4-FFF2-40B4-BE49-F238E27FC236}">
                <a16:creationId xmlns:a16="http://schemas.microsoft.com/office/drawing/2014/main" id="{85F39D19-801D-AE01-83A9-64948FF00DD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7584" y="963700"/>
            <a:ext cx="640904" cy="640904"/>
          </a:xfrm>
          <a:prstGeom prst="rect">
            <a:avLst/>
          </a:prstGeom>
        </p:spPr>
      </p:pic>
      <p:sp>
        <p:nvSpPr>
          <p:cNvPr id="30" name="Flowchart: Connector 29">
            <a:extLst>
              <a:ext uri="{FF2B5EF4-FFF2-40B4-BE49-F238E27FC236}">
                <a16:creationId xmlns:a16="http://schemas.microsoft.com/office/drawing/2014/main" id="{F4711D83-FFE3-F444-3C9D-8E3E76A2B710}"/>
              </a:ext>
            </a:extLst>
          </p:cNvPr>
          <p:cNvSpPr/>
          <p:nvPr/>
        </p:nvSpPr>
        <p:spPr>
          <a:xfrm>
            <a:off x="4422019" y="995373"/>
            <a:ext cx="689168" cy="640904"/>
          </a:xfrm>
          <a:prstGeom prst="flowChartConnecto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31" name="Graphic 30" descr="Farm scene with solid fill">
            <a:extLst>
              <a:ext uri="{FF2B5EF4-FFF2-40B4-BE49-F238E27FC236}">
                <a16:creationId xmlns:a16="http://schemas.microsoft.com/office/drawing/2014/main" id="{6FEB6202-9378-FF3F-8456-E04984BC5ED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07216" y="1022683"/>
            <a:ext cx="502722" cy="522939"/>
          </a:xfrm>
          <a:prstGeom prst="rect">
            <a:avLst/>
          </a:prstGeom>
        </p:spPr>
      </p:pic>
      <p:sp>
        <p:nvSpPr>
          <p:cNvPr id="32" name="Flowchart: Connector 31">
            <a:extLst>
              <a:ext uri="{FF2B5EF4-FFF2-40B4-BE49-F238E27FC236}">
                <a16:creationId xmlns:a16="http://schemas.microsoft.com/office/drawing/2014/main" id="{535AD49E-0F3E-4458-8B0D-8B11B072CECC}"/>
              </a:ext>
            </a:extLst>
          </p:cNvPr>
          <p:cNvSpPr/>
          <p:nvPr/>
        </p:nvSpPr>
        <p:spPr>
          <a:xfrm>
            <a:off x="8425311" y="1030479"/>
            <a:ext cx="689168" cy="640904"/>
          </a:xfrm>
          <a:prstGeom prst="flowChartConnecto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34" name="Graphic 33" descr="Stethoscope with solid fill">
            <a:extLst>
              <a:ext uri="{FF2B5EF4-FFF2-40B4-BE49-F238E27FC236}">
                <a16:creationId xmlns:a16="http://schemas.microsoft.com/office/drawing/2014/main" id="{4FF90844-8AD9-1F4E-130C-75879DCBE17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521175" y="1067925"/>
            <a:ext cx="473092" cy="473092"/>
          </a:xfrm>
          <a:prstGeom prst="rect">
            <a:avLst/>
          </a:prstGeom>
        </p:spPr>
      </p:pic>
      <p:sp>
        <p:nvSpPr>
          <p:cNvPr id="35" name="Flowchart: Connector 34">
            <a:extLst>
              <a:ext uri="{FF2B5EF4-FFF2-40B4-BE49-F238E27FC236}">
                <a16:creationId xmlns:a16="http://schemas.microsoft.com/office/drawing/2014/main" id="{E83A19EF-1FDB-D621-721E-E138CC472686}"/>
              </a:ext>
            </a:extLst>
          </p:cNvPr>
          <p:cNvSpPr/>
          <p:nvPr/>
        </p:nvSpPr>
        <p:spPr>
          <a:xfrm>
            <a:off x="35606" y="3836294"/>
            <a:ext cx="689168" cy="640904"/>
          </a:xfrm>
          <a:prstGeom prst="flowChartConnecto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36" name="Graphic 35" descr="Neighborhood with solid fill">
            <a:extLst>
              <a:ext uri="{FF2B5EF4-FFF2-40B4-BE49-F238E27FC236}">
                <a16:creationId xmlns:a16="http://schemas.microsoft.com/office/drawing/2014/main" id="{15034C3F-2AB5-E38A-EB23-2EDF98B59E2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26820" y="3873772"/>
            <a:ext cx="506725" cy="506725"/>
          </a:xfrm>
          <a:prstGeom prst="rect">
            <a:avLst/>
          </a:prstGeom>
        </p:spPr>
      </p:pic>
      <p:sp>
        <p:nvSpPr>
          <p:cNvPr id="37" name="Flowchart: Connector 36">
            <a:extLst>
              <a:ext uri="{FF2B5EF4-FFF2-40B4-BE49-F238E27FC236}">
                <a16:creationId xmlns:a16="http://schemas.microsoft.com/office/drawing/2014/main" id="{9FAC06BF-5E9D-1F4C-C358-3503F1E51B5C}"/>
              </a:ext>
            </a:extLst>
          </p:cNvPr>
          <p:cNvSpPr/>
          <p:nvPr/>
        </p:nvSpPr>
        <p:spPr>
          <a:xfrm>
            <a:off x="2999047" y="3796999"/>
            <a:ext cx="689168" cy="640904"/>
          </a:xfrm>
          <a:prstGeom prst="flowChartConnecto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Flowchart: Connector 37">
            <a:extLst>
              <a:ext uri="{FF2B5EF4-FFF2-40B4-BE49-F238E27FC236}">
                <a16:creationId xmlns:a16="http://schemas.microsoft.com/office/drawing/2014/main" id="{D33965C9-7E95-01C3-0BC2-724E181F097C}"/>
              </a:ext>
            </a:extLst>
          </p:cNvPr>
          <p:cNvSpPr>
            <a:spLocks noGrp="1" noRot="1" noMove="1" noResize="1" noEditPoints="1" noAdjustHandles="1" noChangeArrowheads="1" noChangeShapeType="1"/>
          </p:cNvSpPr>
          <p:nvPr/>
        </p:nvSpPr>
        <p:spPr>
          <a:xfrm>
            <a:off x="6011624" y="3787836"/>
            <a:ext cx="689168" cy="640904"/>
          </a:xfrm>
          <a:prstGeom prst="flowChartConnecto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9" name="Flowchart: Connector 38">
            <a:extLst>
              <a:ext uri="{FF2B5EF4-FFF2-40B4-BE49-F238E27FC236}">
                <a16:creationId xmlns:a16="http://schemas.microsoft.com/office/drawing/2014/main" id="{B5A86F0C-33A5-564F-3AC6-A526199A56B3}"/>
              </a:ext>
            </a:extLst>
          </p:cNvPr>
          <p:cNvSpPr/>
          <p:nvPr/>
        </p:nvSpPr>
        <p:spPr>
          <a:xfrm>
            <a:off x="9042185" y="3799770"/>
            <a:ext cx="689168" cy="640904"/>
          </a:xfrm>
          <a:prstGeom prst="flowChartConnecto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40" name="Graphic 39" descr="Ambulance with solid fill">
            <a:extLst>
              <a:ext uri="{FF2B5EF4-FFF2-40B4-BE49-F238E27FC236}">
                <a16:creationId xmlns:a16="http://schemas.microsoft.com/office/drawing/2014/main" id="{6AFF50A6-83F7-90FD-3B99-034C0D4F284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070673" y="3805787"/>
            <a:ext cx="601890" cy="601890"/>
          </a:xfrm>
          <a:prstGeom prst="rect">
            <a:avLst/>
          </a:prstGeom>
        </p:spPr>
      </p:pic>
      <p:pic>
        <p:nvPicPr>
          <p:cNvPr id="41" name="Graphic 40" descr="Wireless with solid fill">
            <a:extLst>
              <a:ext uri="{FF2B5EF4-FFF2-40B4-BE49-F238E27FC236}">
                <a16:creationId xmlns:a16="http://schemas.microsoft.com/office/drawing/2014/main" id="{BBC95E49-7831-A307-886F-068D9AF19D5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034106" y="3808594"/>
            <a:ext cx="559028" cy="559028"/>
          </a:xfrm>
          <a:prstGeom prst="rect">
            <a:avLst/>
          </a:prstGeom>
        </p:spPr>
      </p:pic>
      <p:pic>
        <p:nvPicPr>
          <p:cNvPr id="42" name="Graphic 41" descr="Traffic cone with solid fill">
            <a:extLst>
              <a:ext uri="{FF2B5EF4-FFF2-40B4-BE49-F238E27FC236}">
                <a16:creationId xmlns:a16="http://schemas.microsoft.com/office/drawing/2014/main" id="{54EBC913-A570-7F44-74DD-C18C9EF2FCD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144640" y="3864603"/>
            <a:ext cx="484258" cy="484258"/>
          </a:xfrm>
          <a:prstGeom prst="rect">
            <a:avLst/>
          </a:prstGeom>
        </p:spPr>
      </p:pic>
    </p:spTree>
    <p:extLst>
      <p:ext uri="{BB962C8B-B14F-4D97-AF65-F5344CB8AC3E}">
        <p14:creationId xmlns:p14="http://schemas.microsoft.com/office/powerpoint/2010/main" val="320888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A98D8B4-0791-DC3C-372C-5D404AA8624C}"/>
              </a:ext>
            </a:extLst>
          </p:cNvPr>
          <p:cNvSpPr txBox="1">
            <a:spLocks/>
          </p:cNvSpPr>
          <p:nvPr/>
        </p:nvSpPr>
        <p:spPr>
          <a:xfrm>
            <a:off x="64009" y="1154079"/>
            <a:ext cx="11932522" cy="5201424"/>
          </a:xfrm>
          <a:prstGeom prst="rect">
            <a:avLst/>
          </a:prstGeom>
        </p:spPr>
        <p:txBody>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algn="just">
              <a:buFont typeface="Wingdings" panose="05000000000000000000" pitchFamily="2" charset="2"/>
              <a:buNone/>
            </a:pPr>
            <a:r>
              <a:rPr lang="en-US" sz="2000"/>
              <a:t>A key challenge for rural providers is </a:t>
            </a:r>
            <a:r>
              <a:rPr lang="en-US" sz="2000" b="1"/>
              <a:t>recruitment and retention of health professionals</a:t>
            </a:r>
            <a:r>
              <a:rPr lang="en-US" sz="2000"/>
              <a:t>, complicated by strained financial resources, rising cost of living, and limited educational and professional development opportunities for new or existing staff. </a:t>
            </a:r>
          </a:p>
          <a:p>
            <a:pPr marL="231775" lvl="1" indent="0">
              <a:buFont typeface="Wingdings" panose="05000000000000000000" pitchFamily="2" charset="2"/>
              <a:buNone/>
            </a:pPr>
            <a:endParaRPr lang="en-US"/>
          </a:p>
          <a:p>
            <a:pPr marL="0" indent="0">
              <a:buFont typeface="Wingdings" panose="05000000000000000000" pitchFamily="2" charset="2"/>
              <a:buNone/>
            </a:pPr>
            <a:r>
              <a:rPr lang="en-US" sz="2000"/>
              <a:t>RHTP Activities will </a:t>
            </a:r>
            <a:r>
              <a:rPr lang="en-US" sz="2000" b="1">
                <a:solidFill>
                  <a:srgbClr val="000000"/>
                </a:solidFill>
              </a:rPr>
              <a:t>strengthen the full continuum of the healthcare workforce </a:t>
            </a:r>
            <a:r>
              <a:rPr lang="en-US" sz="2000">
                <a:solidFill>
                  <a:srgbClr val="000000"/>
                </a:solidFill>
              </a:rPr>
              <a:t>in rural communities:</a:t>
            </a:r>
            <a:endParaRPr lang="en-US" sz="2000"/>
          </a:p>
          <a:p>
            <a:pPr lvl="1"/>
            <a:r>
              <a:rPr lang="en-US" sz="2000"/>
              <a:t>Expanding rural training networks to support shortages and </a:t>
            </a:r>
            <a:r>
              <a:rPr lang="en-US" sz="2000" b="1"/>
              <a:t>upskill local workforce </a:t>
            </a:r>
            <a:r>
              <a:rPr lang="en-US" sz="2000"/>
              <a:t>to meet local needs and </a:t>
            </a:r>
            <a:r>
              <a:rPr lang="en-US" sz="2000" b="1"/>
              <a:t>increase economic opportunities </a:t>
            </a:r>
            <a:r>
              <a:rPr lang="en-US" sz="2000"/>
              <a:t>for rural residents</a:t>
            </a:r>
          </a:p>
          <a:p>
            <a:pPr lvl="1"/>
            <a:r>
              <a:rPr lang="en-US" sz="2000"/>
              <a:t>Supporting rural facilities to build capacity to host </a:t>
            </a:r>
            <a:r>
              <a:rPr lang="en-US" sz="2000" b="1"/>
              <a:t>field placements </a:t>
            </a:r>
            <a:r>
              <a:rPr lang="en-US" sz="2000"/>
              <a:t>and expand Nurse Practitioner </a:t>
            </a:r>
            <a:r>
              <a:rPr lang="en-US" sz="2000" b="1"/>
              <a:t>residency training</a:t>
            </a:r>
            <a:r>
              <a:rPr lang="en-US" sz="2000"/>
              <a:t>.</a:t>
            </a:r>
          </a:p>
          <a:p>
            <a:pPr lvl="1"/>
            <a:r>
              <a:rPr lang="en-US" sz="2000"/>
              <a:t>Creating </a:t>
            </a:r>
            <a:r>
              <a:rPr lang="en-US" sz="2000" b="1"/>
              <a:t>pathways to home ownership </a:t>
            </a:r>
            <a:r>
              <a:rPr lang="en-US" sz="2000"/>
              <a:t>and providing </a:t>
            </a:r>
            <a:r>
              <a:rPr lang="en-US" sz="2000" b="1"/>
              <a:t>childcare offsets </a:t>
            </a:r>
            <a:r>
              <a:rPr lang="en-US" sz="2000"/>
              <a:t>to enable healthcare workers to stay long-term in rural communities.</a:t>
            </a:r>
          </a:p>
          <a:p>
            <a:pPr lvl="1"/>
            <a:r>
              <a:rPr lang="en-US" sz="2000"/>
              <a:t>Building facility capacity by providing on-site technical assistance to create and </a:t>
            </a:r>
            <a:r>
              <a:rPr lang="en-US" sz="2000" b="1"/>
              <a:t>implement long term recruitment and retention action plans.</a:t>
            </a:r>
          </a:p>
          <a:p>
            <a:pPr lvl="1"/>
            <a:r>
              <a:rPr lang="en-US" sz="2000"/>
              <a:t>Leveraging technology to support </a:t>
            </a:r>
            <a:r>
              <a:rPr lang="en-US" sz="2000" b="1"/>
              <a:t>virtual training </a:t>
            </a:r>
            <a:r>
              <a:rPr lang="en-US" sz="2000"/>
              <a:t>to encourage </a:t>
            </a:r>
            <a:r>
              <a:rPr lang="en-US" sz="2000" b="1"/>
              <a:t>professional connections </a:t>
            </a:r>
            <a:r>
              <a:rPr lang="en-US" sz="2000"/>
              <a:t>and provide </a:t>
            </a:r>
            <a:r>
              <a:rPr lang="en-US" sz="2000" b="1"/>
              <a:t>continuing education </a:t>
            </a:r>
            <a:r>
              <a:rPr lang="en-US" sz="2000"/>
              <a:t>opportunities locally. </a:t>
            </a:r>
          </a:p>
        </p:txBody>
      </p:sp>
      <p:sp>
        <p:nvSpPr>
          <p:cNvPr id="5" name="TextBox 4">
            <a:extLst>
              <a:ext uri="{FF2B5EF4-FFF2-40B4-BE49-F238E27FC236}">
                <a16:creationId xmlns:a16="http://schemas.microsoft.com/office/drawing/2014/main" id="{E6B78A34-74CB-7143-CFCD-1CEC06E8B10B}"/>
              </a:ext>
            </a:extLst>
          </p:cNvPr>
          <p:cNvSpPr txBox="1"/>
          <p:nvPr/>
        </p:nvSpPr>
        <p:spPr>
          <a:xfrm>
            <a:off x="257801" y="317029"/>
            <a:ext cx="10580863" cy="523220"/>
          </a:xfrm>
          <a:prstGeom prst="rect">
            <a:avLst/>
          </a:prstGeom>
          <a:noFill/>
        </p:spPr>
        <p:txBody>
          <a:bodyPr wrap="square" lIns="91440" tIns="45720" rIns="91440" bIns="45720" anchor="t">
            <a:spAutoFit/>
          </a:bodyPr>
          <a:lstStyle/>
          <a:p>
            <a:r>
              <a:rPr lang="en-US" sz="2800" b="1">
                <a:solidFill>
                  <a:schemeClr val="accent1"/>
                </a:solidFill>
                <a:cs typeface="Arial"/>
              </a:rPr>
              <a:t>RHTP Activities to Support Healthcare Workforce</a:t>
            </a:r>
          </a:p>
        </p:txBody>
      </p:sp>
    </p:spTree>
    <p:extLst>
      <p:ext uri="{BB962C8B-B14F-4D97-AF65-F5344CB8AC3E}">
        <p14:creationId xmlns:p14="http://schemas.microsoft.com/office/powerpoint/2010/main" val="1136585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MA RHTP">
      <a:dk1>
        <a:srgbClr val="000000"/>
      </a:dk1>
      <a:lt1>
        <a:srgbClr val="FFFFFF"/>
      </a:lt1>
      <a:dk2>
        <a:srgbClr val="535353"/>
      </a:dk2>
      <a:lt2>
        <a:srgbClr val="F2F2F2"/>
      </a:lt2>
      <a:accent1>
        <a:srgbClr val="015390"/>
      </a:accent1>
      <a:accent2>
        <a:srgbClr val="009AD0"/>
      </a:accent2>
      <a:accent3>
        <a:srgbClr val="F3CE3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F14AE5A74A58478F0F44D02C87F5A1" ma:contentTypeVersion="10" ma:contentTypeDescription="Create a new document." ma:contentTypeScope="" ma:versionID="0d7c19910e457b469c1fc8f9661bb107">
  <xsd:schema xmlns:xsd="http://www.w3.org/2001/XMLSchema" xmlns:xs="http://www.w3.org/2001/XMLSchema" xmlns:p="http://schemas.microsoft.com/office/2006/metadata/properties" xmlns:ns2="9f0996cf-d9ff-4ac3-acc5-4e0f67165009" xmlns:ns3="55397d83-a304-4d3f-a4f9-9ad82276b26a" targetNamespace="http://schemas.microsoft.com/office/2006/metadata/properties" ma:root="true" ma:fieldsID="44a4298bdef82aba6aee81b4b7fa24ee" ns2:_="" ns3:_="">
    <xsd:import namespace="9f0996cf-d9ff-4ac3-acc5-4e0f67165009"/>
    <xsd:import namespace="55397d83-a304-4d3f-a4f9-9ad82276b2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996cf-d9ff-4ac3-acc5-4e0f67165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397d83-a304-4d3f-a4f9-9ad82276b26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f1a996-cd2f-43d9-88f2-30d1887d1393}" ma:internalName="TaxCatchAll" ma:showField="CatchAllData" ma:web="55397d83-a304-4d3f-a4f9-9ad82276b2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0996cf-d9ff-4ac3-acc5-4e0f67165009">
      <Terms xmlns="http://schemas.microsoft.com/office/infopath/2007/PartnerControls"/>
    </lcf76f155ced4ddcb4097134ff3c332f>
    <TaxCatchAll xmlns="55397d83-a304-4d3f-a4f9-9ad82276b26a" xsi:nil="true"/>
  </documentManagement>
</p:properties>
</file>

<file path=customXml/itemProps1.xml><?xml version="1.0" encoding="utf-8"?>
<ds:datastoreItem xmlns:ds="http://schemas.openxmlformats.org/officeDocument/2006/customXml" ds:itemID="{0780EBFB-E600-41CD-BE32-85B418F7022E}">
  <ds:schemaRefs>
    <ds:schemaRef ds:uri="http://schemas.microsoft.com/sharepoint/v3/contenttype/forms"/>
  </ds:schemaRefs>
</ds:datastoreItem>
</file>

<file path=customXml/itemProps2.xml><?xml version="1.0" encoding="utf-8"?>
<ds:datastoreItem xmlns:ds="http://schemas.openxmlformats.org/officeDocument/2006/customXml" ds:itemID="{5A8B8000-480B-4A56-86E2-221CC7AF8BA3}">
  <ds:schemaRefs>
    <ds:schemaRef ds:uri="55397d83-a304-4d3f-a4f9-9ad82276b26a"/>
    <ds:schemaRef ds:uri="9f0996cf-d9ff-4ac3-acc5-4e0f671650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B67A40-B711-4C69-971F-7A346B1EA7A3}">
  <ds:schemaRefs>
    <ds:schemaRef ds:uri="http://purl.org/dc/dcmitype/"/>
    <ds:schemaRef ds:uri="http://schemas.microsoft.com/office/2006/metadata/properties"/>
    <ds:schemaRef ds:uri="http://purl.org/dc/terms/"/>
    <ds:schemaRef ds:uri="55397d83-a304-4d3f-a4f9-9ad82276b26a"/>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f0996cf-d9ff-4ac3-acc5-4e0f67165009"/>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24</TotalTime>
  <Words>1151</Words>
  <Application>Microsoft Office PowerPoint</Application>
  <PresentationFormat>Widescreen</PresentationFormat>
  <Paragraphs>157</Paragraphs>
  <Slides>13</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Aptos</vt:lpstr>
      <vt:lpstr>Arial</vt:lpstr>
      <vt:lpstr>Calibri</vt:lpstr>
      <vt:lpstr>Segoe UI</vt:lpstr>
      <vt:lpstr>Source Sans Pro Web</vt:lpstr>
      <vt:lpstr>Wingdings</vt:lpstr>
      <vt:lpstr>White</vt:lpstr>
      <vt:lpstr>think-cell Slide</vt:lpstr>
      <vt:lpstr>Rural Health Transformation Program (RHTP)</vt:lpstr>
      <vt:lpstr>This presentation is supported by the Centers for Medicare &amp; Medicaid Services (CMS) of the U.S. Department of Health and Human Services (HHS) as part of a financial assistance award totaling $162,005,238.13 with 100 percent funded by CMS/HHS. The contents are those of the author(s) and do not necessarily represent the official views of, nor an endorsement, by CMS/HHS, or the U.S. Government.</vt:lpstr>
      <vt:lpstr>Rural Health Transformation Program</vt:lpstr>
      <vt:lpstr>PowerPoint Presentation</vt:lpstr>
      <vt:lpstr>PowerPoint Presentation</vt:lpstr>
      <vt:lpstr>Rural Health Ecosystem</vt:lpstr>
      <vt:lpstr>Vision, Goals, and Strategies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Health Transformation Program (RHTP)</dc:title>
  <dc:creator>Lecy, Kirby (DPH)</dc:creator>
  <cp:lastModifiedBy>Lake, Eliza (EHS)</cp:lastModifiedBy>
  <cp:revision>2</cp:revision>
  <dcterms:created xsi:type="dcterms:W3CDTF">2026-02-04T17:10:19Z</dcterms:created>
  <dcterms:modified xsi:type="dcterms:W3CDTF">2026-07-08T17:46:33Z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0x01010090F14AE5A74A58478F0F44D02C87F5A1</vt:lpwstr>
  </property>
  <property fmtid="{D5CDD505-2E9C-101B-9397-08002B2CF9AE}" pid="3" name="MediaServiceImageTags">
    <vt:lpwstr/>
  </property>
  <property fmtid="{D5CDD505-2E9C-101B-9397-08002B2CF9AE}" pid="4" name="Order">
    <vt:r8>486500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