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  <p:sldMasterId id="2147483943" r:id="rId2"/>
    <p:sldMasterId id="2147483948" r:id="rId3"/>
    <p:sldMasterId id="2147483957" r:id="rId4"/>
  </p:sldMasterIdLst>
  <p:notesMasterIdLst>
    <p:notesMasterId r:id="rId23"/>
  </p:notesMasterIdLst>
  <p:handoutMasterIdLst>
    <p:handoutMasterId r:id="rId24"/>
  </p:handoutMasterIdLst>
  <p:sldIdLst>
    <p:sldId id="358" r:id="rId5"/>
    <p:sldId id="325" r:id="rId6"/>
    <p:sldId id="418" r:id="rId7"/>
    <p:sldId id="502" r:id="rId8"/>
    <p:sldId id="504" r:id="rId9"/>
    <p:sldId id="505" r:id="rId10"/>
    <p:sldId id="487" r:id="rId11"/>
    <p:sldId id="323" r:id="rId12"/>
    <p:sldId id="425" r:id="rId13"/>
    <p:sldId id="497" r:id="rId14"/>
    <p:sldId id="496" r:id="rId15"/>
    <p:sldId id="498" r:id="rId16"/>
    <p:sldId id="507" r:id="rId17"/>
    <p:sldId id="491" r:id="rId18"/>
    <p:sldId id="492" r:id="rId19"/>
    <p:sldId id="493" r:id="rId20"/>
    <p:sldId id="500" r:id="rId21"/>
    <p:sldId id="499" r:id="rId2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0080FF"/>
        </a:solidFill>
        <a:latin typeface="Lucida Sans Unicode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80FF"/>
        </a:solidFill>
        <a:latin typeface="Lucida Sans Unicode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80FF"/>
        </a:solidFill>
        <a:latin typeface="Lucida Sans Unicode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80FF"/>
        </a:solidFill>
        <a:latin typeface="Lucida Sans Unicode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80FF"/>
        </a:solidFill>
        <a:latin typeface="Lucida Sans Unicode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rgbClr val="0080FF"/>
        </a:solidFill>
        <a:latin typeface="Lucida Sans Unicode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rgbClr val="0080FF"/>
        </a:solidFill>
        <a:latin typeface="Lucida Sans Unicode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rgbClr val="0080FF"/>
        </a:solidFill>
        <a:latin typeface="Lucida Sans Unicode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rgbClr val="0080FF"/>
        </a:solidFill>
        <a:latin typeface="Lucida Sans Unicode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164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1C6"/>
    <a:srgbClr val="0080FF"/>
    <a:srgbClr val="FFFFFF"/>
    <a:srgbClr val="000000"/>
    <a:srgbClr val="3BE81B"/>
    <a:srgbClr val="0D2F37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>
      <p:cViewPr varScale="1">
        <p:scale>
          <a:sx n="86" d="100"/>
          <a:sy n="86" d="100"/>
        </p:scale>
        <p:origin x="34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50"/>
    </p:cViewPr>
  </p:sorterViewPr>
  <p:notesViewPr>
    <p:cSldViewPr>
      <p:cViewPr varScale="1">
        <p:scale>
          <a:sx n="60" d="100"/>
          <a:sy n="60" d="100"/>
        </p:scale>
        <p:origin x="-1722" y="-84"/>
      </p:cViewPr>
      <p:guideLst>
        <p:guide orient="horz" pos="2932"/>
        <p:guide pos="2164"/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772FE9-E855-4CCF-8444-92830D32B27E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E85221-3567-4B7A-9A08-5DE95CC7B602}">
      <dgm:prSet phldrT="[Text]" custT="1"/>
      <dgm:spPr>
        <a:ln w="9525"/>
      </dgm:spPr>
      <dgm:t>
        <a:bodyPr/>
        <a:lstStyle/>
        <a:p>
          <a:r>
            <a:rPr lang="en-U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Strategy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79A201-2C20-4D5E-81A8-6B43F4F7D8E0}" type="parTrans" cxnId="{725D3FC1-A109-43C6-A009-5A67D069C5C1}">
      <dgm:prSet/>
      <dgm:spPr/>
      <dgm:t>
        <a:bodyPr/>
        <a:lstStyle/>
        <a:p>
          <a:endParaRPr lang="en-US"/>
        </a:p>
      </dgm:t>
    </dgm:pt>
    <dgm:pt modelId="{6A25198B-5119-4A83-BF43-7CE3623EDADA}" type="sibTrans" cxnId="{725D3FC1-A109-43C6-A009-5A67D069C5C1}">
      <dgm:prSet/>
      <dgm:spPr/>
      <dgm:t>
        <a:bodyPr/>
        <a:lstStyle/>
        <a:p>
          <a:endParaRPr lang="en-US"/>
        </a:p>
      </dgm:t>
    </dgm:pt>
    <dgm:pt modelId="{DB2A2370-66B0-4FC1-93A1-15FDA3B44D99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Guiding implementation of state-led strategic workforce objectives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B429B8-43A1-4009-ABCA-56D664987015}" type="parTrans" cxnId="{0BBBB0FC-41AF-44CA-A422-78B7B3DBDE76}">
      <dgm:prSet/>
      <dgm:spPr/>
      <dgm:t>
        <a:bodyPr/>
        <a:lstStyle/>
        <a:p>
          <a:endParaRPr lang="en-US"/>
        </a:p>
      </dgm:t>
    </dgm:pt>
    <dgm:pt modelId="{685B0961-5EB5-4EA4-8EB1-04E3EEE3C301}" type="sibTrans" cxnId="{0BBBB0FC-41AF-44CA-A422-78B7B3DBDE76}">
      <dgm:prSet/>
      <dgm:spPr/>
      <dgm:t>
        <a:bodyPr/>
        <a:lstStyle/>
        <a:p>
          <a:endParaRPr lang="en-US"/>
        </a:p>
      </dgm:t>
    </dgm:pt>
    <dgm:pt modelId="{44D9EAE8-4C73-43AA-90A4-FEE5780A2B8C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Expanding strategies for in-demand sectors/occupations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6FB2F6-CF2F-4E08-B470-5E9797E74D0E}" type="parTrans" cxnId="{816866FA-B549-4244-A7AC-DCF1AE481CFC}">
      <dgm:prSet/>
      <dgm:spPr/>
      <dgm:t>
        <a:bodyPr/>
        <a:lstStyle/>
        <a:p>
          <a:endParaRPr lang="en-US"/>
        </a:p>
      </dgm:t>
    </dgm:pt>
    <dgm:pt modelId="{A8E334A2-94E6-452A-BC9C-886FF413437E}" type="sibTrans" cxnId="{816866FA-B549-4244-A7AC-DCF1AE481CFC}">
      <dgm:prSet/>
      <dgm:spPr/>
      <dgm:t>
        <a:bodyPr/>
        <a:lstStyle/>
        <a:p>
          <a:endParaRPr lang="en-US"/>
        </a:p>
      </dgm:t>
    </dgm:pt>
    <dgm:pt modelId="{0D276E32-8F11-4414-A0E7-49D97269F7B1}">
      <dgm:prSet phldrT="[Text]" custT="1"/>
      <dgm:spPr>
        <a:ln w="12700"/>
      </dgm:spPr>
      <dgm:t>
        <a:bodyPr/>
        <a:lstStyle/>
        <a:p>
          <a:r>
            <a:rPr lang="en-U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Capacity Building</a:t>
          </a:r>
          <a:endParaRPr lang="en-US" sz="22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6AF088-8FEA-48CA-B586-50FE9BE3A302}" type="parTrans" cxnId="{1AC6332E-0EB4-47C0-8F78-F1DF2F8E0A92}">
      <dgm:prSet/>
      <dgm:spPr/>
      <dgm:t>
        <a:bodyPr/>
        <a:lstStyle/>
        <a:p>
          <a:endParaRPr lang="en-US"/>
        </a:p>
      </dgm:t>
    </dgm:pt>
    <dgm:pt modelId="{5F52141E-226E-498D-AA4E-0C0343B76E77}" type="sibTrans" cxnId="{1AC6332E-0EB4-47C0-8F78-F1DF2F8E0A92}">
      <dgm:prSet/>
      <dgm:spPr/>
      <dgm:t>
        <a:bodyPr/>
        <a:lstStyle/>
        <a:p>
          <a:endParaRPr lang="en-US"/>
        </a:p>
      </dgm:t>
    </dgm:pt>
    <dgm:pt modelId="{EAFF4D97-7CA4-4200-8B7E-3F0F5389FF7F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Developing performance measures for the state workforce system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520591-0207-4982-B93C-6B3717CC83C7}" type="parTrans" cxnId="{59B777AD-DA1D-4714-81B4-B5F7D9AC3B0A}">
      <dgm:prSet/>
      <dgm:spPr/>
      <dgm:t>
        <a:bodyPr/>
        <a:lstStyle/>
        <a:p>
          <a:endParaRPr lang="en-US"/>
        </a:p>
      </dgm:t>
    </dgm:pt>
    <dgm:pt modelId="{53C3BA93-5E3D-453C-A0EF-81A8AA328F84}" type="sibTrans" cxnId="{59B777AD-DA1D-4714-81B4-B5F7D9AC3B0A}">
      <dgm:prSet/>
      <dgm:spPr/>
      <dgm:t>
        <a:bodyPr/>
        <a:lstStyle/>
        <a:p>
          <a:endParaRPr lang="en-US"/>
        </a:p>
      </dgm:t>
    </dgm:pt>
    <dgm:pt modelId="{92A6CB5E-7541-43F6-BBCF-D8049E61E72F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Enhancing and supporting Career Centers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1F249C-BE35-44B5-BF43-40EEE1CF9C37}" type="parTrans" cxnId="{F3AD27B3-346B-4D9B-9E7F-B69998699DE1}">
      <dgm:prSet/>
      <dgm:spPr/>
      <dgm:t>
        <a:bodyPr/>
        <a:lstStyle/>
        <a:p>
          <a:endParaRPr lang="en-US"/>
        </a:p>
      </dgm:t>
    </dgm:pt>
    <dgm:pt modelId="{BC8D3C37-13AD-4C04-99CB-A327AC385DF2}" type="sibTrans" cxnId="{F3AD27B3-346B-4D9B-9E7F-B69998699DE1}">
      <dgm:prSet/>
      <dgm:spPr/>
      <dgm:t>
        <a:bodyPr/>
        <a:lstStyle/>
        <a:p>
          <a:endParaRPr lang="en-US"/>
        </a:p>
      </dgm:t>
    </dgm:pt>
    <dgm:pt modelId="{C88B376D-591A-45AA-8972-C9EF6C71DA4A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Boosting state labor market and workforce information system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845432-19D3-4ECD-99D5-C44730AB3CD5}" type="parTrans" cxnId="{DDCD9C55-F188-44A7-95B5-530A7F54739C}">
      <dgm:prSet/>
      <dgm:spPr/>
      <dgm:t>
        <a:bodyPr/>
        <a:lstStyle/>
        <a:p>
          <a:endParaRPr lang="en-US"/>
        </a:p>
      </dgm:t>
    </dgm:pt>
    <dgm:pt modelId="{F5975B29-E893-4215-9845-F4E17DD9D71A}" type="sibTrans" cxnId="{DDCD9C55-F188-44A7-95B5-530A7F54739C}">
      <dgm:prSet/>
      <dgm:spPr/>
      <dgm:t>
        <a:bodyPr/>
        <a:lstStyle/>
        <a:p>
          <a:endParaRPr lang="en-US"/>
        </a:p>
      </dgm:t>
    </dgm:pt>
    <dgm:pt modelId="{61C32D81-8872-4BF2-8DCB-7146A9E50862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Developing resource allocation methodologies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908DDF-2C0A-4AB2-80FE-147BDF61F8FF}" type="parTrans" cxnId="{22AC63E2-5452-4596-A53A-E24DC70BC0F7}">
      <dgm:prSet/>
      <dgm:spPr/>
      <dgm:t>
        <a:bodyPr/>
        <a:lstStyle/>
        <a:p>
          <a:endParaRPr lang="en-US"/>
        </a:p>
      </dgm:t>
    </dgm:pt>
    <dgm:pt modelId="{957AB2D0-9399-4428-B663-0B33B873DF4C}" type="sibTrans" cxnId="{22AC63E2-5452-4596-A53A-E24DC70BC0F7}">
      <dgm:prSet/>
      <dgm:spPr/>
      <dgm:t>
        <a:bodyPr/>
        <a:lstStyle/>
        <a:p>
          <a:endParaRPr lang="en-US"/>
        </a:p>
      </dgm:t>
    </dgm:pt>
    <dgm:pt modelId="{AAE22128-F732-4FC9-B070-18F8E0AE78F9}">
      <dgm:prSet phldrT="[Text]"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Effective Operations</a:t>
          </a:r>
          <a:endParaRPr lang="en-US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13429B-61F6-4344-9BD5-C4CAFE0CEFA0}" type="parTrans" cxnId="{4698756A-E524-4A58-86A1-8F9D49D22358}">
      <dgm:prSet/>
      <dgm:spPr/>
      <dgm:t>
        <a:bodyPr/>
        <a:lstStyle/>
        <a:p>
          <a:endParaRPr lang="en-US"/>
        </a:p>
      </dgm:t>
    </dgm:pt>
    <dgm:pt modelId="{4EAC587A-3446-499B-ABDA-1C29A3F0BD71}" type="sibTrans" cxnId="{4698756A-E524-4A58-86A1-8F9D49D22358}">
      <dgm:prSet/>
      <dgm:spPr/>
      <dgm:t>
        <a:bodyPr/>
        <a:lstStyle/>
        <a:p>
          <a:endParaRPr lang="en-US"/>
        </a:p>
      </dgm:t>
    </dgm:pt>
    <dgm:pt modelId="{336C9884-D5BD-48AE-BECC-3319FF3B7AD4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Disseminating best practices in workforce development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4ED9A7-3158-40BD-8DA5-55E1F1B0EE5C}" type="parTrans" cxnId="{FD8A1673-0401-47FE-96AF-4A0F820F6573}">
      <dgm:prSet/>
      <dgm:spPr/>
      <dgm:t>
        <a:bodyPr/>
        <a:lstStyle/>
        <a:p>
          <a:endParaRPr lang="en-US"/>
        </a:p>
      </dgm:t>
    </dgm:pt>
    <dgm:pt modelId="{B547F46D-F75E-4DAD-B8A9-6FF7F64C59C3}" type="sibTrans" cxnId="{FD8A1673-0401-47FE-96AF-4A0F820F6573}">
      <dgm:prSet/>
      <dgm:spPr/>
      <dgm:t>
        <a:bodyPr/>
        <a:lstStyle/>
        <a:p>
          <a:endParaRPr lang="en-US"/>
        </a:p>
      </dgm:t>
    </dgm:pt>
    <dgm:pt modelId="{D446EFBB-0578-4084-B2EC-738DE0647C7F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Supporting high-performing local workforce boards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3F7C0E-5AFE-4EEC-AC8F-8DE9FA29BBA1}" type="parTrans" cxnId="{D7BD8AAD-FE76-4ECC-91A2-3B9155A923C5}">
      <dgm:prSet/>
      <dgm:spPr/>
      <dgm:t>
        <a:bodyPr/>
        <a:lstStyle/>
        <a:p>
          <a:endParaRPr lang="en-US"/>
        </a:p>
      </dgm:t>
    </dgm:pt>
    <dgm:pt modelId="{A01CCF78-3D69-4918-8207-0383E7243F7E}" type="sibTrans" cxnId="{D7BD8AAD-FE76-4ECC-91A2-3B9155A923C5}">
      <dgm:prSet/>
      <dgm:spPr/>
      <dgm:t>
        <a:bodyPr/>
        <a:lstStyle/>
        <a:p>
          <a:endParaRPr lang="en-US"/>
        </a:p>
      </dgm:t>
    </dgm:pt>
    <dgm:pt modelId="{4EF5E832-C39B-4053-ABA1-90A5A23693DE}">
      <dgm:prSet phldrT="[Text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Maximizing technology and data systems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BE2F87-54A8-43EB-9841-CCBEE6F0F08F}" type="parTrans" cxnId="{30B5781C-8ACC-4F15-BD61-B8AD405F8201}">
      <dgm:prSet/>
      <dgm:spPr/>
      <dgm:t>
        <a:bodyPr/>
        <a:lstStyle/>
        <a:p>
          <a:endParaRPr lang="en-US"/>
        </a:p>
      </dgm:t>
    </dgm:pt>
    <dgm:pt modelId="{2FCC2148-4DA2-4734-8B14-9E92A844DAD3}" type="sibTrans" cxnId="{30B5781C-8ACC-4F15-BD61-B8AD405F8201}">
      <dgm:prSet/>
      <dgm:spPr/>
      <dgm:t>
        <a:bodyPr/>
        <a:lstStyle/>
        <a:p>
          <a:endParaRPr lang="en-US"/>
        </a:p>
      </dgm:t>
    </dgm:pt>
    <dgm:pt modelId="{1046AE0F-E8CE-4157-9A55-A8CED9115141}" type="pres">
      <dgm:prSet presAssocID="{9A772FE9-E855-4CCF-8444-92830D32B27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C453F9-90FE-4B64-ADAC-7D274611BD37}" type="pres">
      <dgm:prSet presAssocID="{D1E85221-3567-4B7A-9A08-5DE95CC7B602}" presName="root" presStyleCnt="0"/>
      <dgm:spPr/>
    </dgm:pt>
    <dgm:pt modelId="{D9A9AB61-6291-4E08-8A3C-AF996155AE34}" type="pres">
      <dgm:prSet presAssocID="{D1E85221-3567-4B7A-9A08-5DE95CC7B602}" presName="rootComposite" presStyleCnt="0"/>
      <dgm:spPr/>
    </dgm:pt>
    <dgm:pt modelId="{A5390B6D-B363-4940-BBD7-9279EC98D507}" type="pres">
      <dgm:prSet presAssocID="{D1E85221-3567-4B7A-9A08-5DE95CC7B602}" presName="rootText" presStyleLbl="node1" presStyleIdx="0" presStyleCnt="3" custScaleX="130918" custScaleY="111377" custLinFactNeighborX="1015" custLinFactNeighborY="-56911"/>
      <dgm:spPr/>
      <dgm:t>
        <a:bodyPr/>
        <a:lstStyle/>
        <a:p>
          <a:endParaRPr lang="en-US"/>
        </a:p>
      </dgm:t>
    </dgm:pt>
    <dgm:pt modelId="{E25AF8FE-C124-4ED9-926E-649DDEAD9C05}" type="pres">
      <dgm:prSet presAssocID="{D1E85221-3567-4B7A-9A08-5DE95CC7B602}" presName="rootConnector" presStyleLbl="node1" presStyleIdx="0" presStyleCnt="3"/>
      <dgm:spPr/>
      <dgm:t>
        <a:bodyPr/>
        <a:lstStyle/>
        <a:p>
          <a:endParaRPr lang="en-US"/>
        </a:p>
      </dgm:t>
    </dgm:pt>
    <dgm:pt modelId="{EF60472D-5899-44DA-A47E-87E341D83912}" type="pres">
      <dgm:prSet presAssocID="{D1E85221-3567-4B7A-9A08-5DE95CC7B602}" presName="childShape" presStyleCnt="0"/>
      <dgm:spPr/>
    </dgm:pt>
    <dgm:pt modelId="{09CE2A6F-DFA0-4A44-BC2F-01966C98B253}" type="pres">
      <dgm:prSet presAssocID="{72B429B8-43A1-4009-ABCA-56D664987015}" presName="Name13" presStyleLbl="parChTrans1D2" presStyleIdx="0" presStyleCnt="9"/>
      <dgm:spPr/>
      <dgm:t>
        <a:bodyPr/>
        <a:lstStyle/>
        <a:p>
          <a:endParaRPr lang="en-US"/>
        </a:p>
      </dgm:t>
    </dgm:pt>
    <dgm:pt modelId="{A383B67A-2810-4BBF-801C-B2C545108C56}" type="pres">
      <dgm:prSet presAssocID="{DB2A2370-66B0-4FC1-93A1-15FDA3B44D99}" presName="childText" presStyleLbl="bgAcc1" presStyleIdx="0" presStyleCnt="9" custScaleX="190765" custLinFactNeighborX="2715" custLinFactNeighborY="-180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6CE5F2-CEEB-48F6-B3B0-86F9419F45A2}" type="pres">
      <dgm:prSet presAssocID="{91520591-0207-4982-B93C-6B3717CC83C7}" presName="Name13" presStyleLbl="parChTrans1D2" presStyleIdx="1" presStyleCnt="9"/>
      <dgm:spPr/>
      <dgm:t>
        <a:bodyPr/>
        <a:lstStyle/>
        <a:p>
          <a:endParaRPr lang="en-US"/>
        </a:p>
      </dgm:t>
    </dgm:pt>
    <dgm:pt modelId="{CD2D14D9-EBB1-4D43-A783-ABD76342BFEA}" type="pres">
      <dgm:prSet presAssocID="{EAFF4D97-7CA4-4200-8B7E-3F0F5389FF7F}" presName="childText" presStyleLbl="bgAcc1" presStyleIdx="1" presStyleCnt="9" custScaleX="190765" custLinFactNeighborX="2717" custLinFactNeighborY="135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A4FE6-32D6-434F-A52E-A34BEF9C2048}" type="pres">
      <dgm:prSet presAssocID="{FA6FB2F6-CF2F-4E08-B470-5E9797E74D0E}" presName="Name13" presStyleLbl="parChTrans1D2" presStyleIdx="2" presStyleCnt="9"/>
      <dgm:spPr/>
      <dgm:t>
        <a:bodyPr/>
        <a:lstStyle/>
        <a:p>
          <a:endParaRPr lang="en-US"/>
        </a:p>
      </dgm:t>
    </dgm:pt>
    <dgm:pt modelId="{906A13B1-871D-4C7A-A21A-A6C3B65E4F85}" type="pres">
      <dgm:prSet presAssocID="{44D9EAE8-4C73-43AA-90A4-FEE5780A2B8C}" presName="childText" presStyleLbl="bgAcc1" presStyleIdx="2" presStyleCnt="9" custScaleX="190765" custLinFactNeighborX="6005" custLinFactNeighborY="609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E50E7B-2E15-44D7-9BA1-0BBB9C3F0E68}" type="pres">
      <dgm:prSet presAssocID="{0D276E32-8F11-4414-A0E7-49D97269F7B1}" presName="root" presStyleCnt="0"/>
      <dgm:spPr/>
    </dgm:pt>
    <dgm:pt modelId="{534F403D-930E-40FB-8D11-F22FFE29E3B8}" type="pres">
      <dgm:prSet presAssocID="{0D276E32-8F11-4414-A0E7-49D97269F7B1}" presName="rootComposite" presStyleCnt="0"/>
      <dgm:spPr/>
    </dgm:pt>
    <dgm:pt modelId="{62F33549-E05F-41F3-96EA-6BE975C56F5A}" type="pres">
      <dgm:prSet presAssocID="{0D276E32-8F11-4414-A0E7-49D97269F7B1}" presName="rootText" presStyleLbl="node1" presStyleIdx="1" presStyleCnt="3" custScaleX="163885" custLinFactNeighborX="8424" custLinFactNeighborY="-55595"/>
      <dgm:spPr/>
      <dgm:t>
        <a:bodyPr/>
        <a:lstStyle/>
        <a:p>
          <a:endParaRPr lang="en-US"/>
        </a:p>
      </dgm:t>
    </dgm:pt>
    <dgm:pt modelId="{6863D22A-153E-4380-9D02-4A82F2914FCE}" type="pres">
      <dgm:prSet presAssocID="{0D276E32-8F11-4414-A0E7-49D97269F7B1}" presName="rootConnector" presStyleLbl="node1" presStyleIdx="1" presStyleCnt="3"/>
      <dgm:spPr/>
      <dgm:t>
        <a:bodyPr/>
        <a:lstStyle/>
        <a:p>
          <a:endParaRPr lang="en-US"/>
        </a:p>
      </dgm:t>
    </dgm:pt>
    <dgm:pt modelId="{7A49D7E5-BA95-4A17-BAE4-AD87458672E5}" type="pres">
      <dgm:prSet presAssocID="{0D276E32-8F11-4414-A0E7-49D97269F7B1}" presName="childShape" presStyleCnt="0"/>
      <dgm:spPr/>
    </dgm:pt>
    <dgm:pt modelId="{2BA64270-35A5-47D7-9A18-460075694B89}" type="pres">
      <dgm:prSet presAssocID="{344ED9A7-3158-40BD-8DA5-55E1F1B0EE5C}" presName="Name13" presStyleLbl="parChTrans1D2" presStyleIdx="3" presStyleCnt="9"/>
      <dgm:spPr/>
      <dgm:t>
        <a:bodyPr/>
        <a:lstStyle/>
        <a:p>
          <a:endParaRPr lang="en-US"/>
        </a:p>
      </dgm:t>
    </dgm:pt>
    <dgm:pt modelId="{DD5638AF-83AD-4D39-95FB-A83B8A7F0BA8}" type="pres">
      <dgm:prSet presAssocID="{336C9884-D5BD-48AE-BECC-3319FF3B7AD4}" presName="childText" presStyleLbl="bgAcc1" presStyleIdx="3" presStyleCnt="9" custScaleX="178123" custLinFactNeighborX="7484" custLinFactNeighborY="-8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C81254-42CF-4F1B-BA57-28F607BA9953}" type="pres">
      <dgm:prSet presAssocID="{D81F249C-BE35-44B5-BF43-40EEE1CF9C37}" presName="Name13" presStyleLbl="parChTrans1D2" presStyleIdx="4" presStyleCnt="9"/>
      <dgm:spPr/>
      <dgm:t>
        <a:bodyPr/>
        <a:lstStyle/>
        <a:p>
          <a:endParaRPr lang="en-US"/>
        </a:p>
      </dgm:t>
    </dgm:pt>
    <dgm:pt modelId="{311B0521-124D-4B16-9586-3B99305F383B}" type="pres">
      <dgm:prSet presAssocID="{92A6CB5E-7541-43F6-BBCF-D8049E61E72F}" presName="childText" presStyleLbl="bgAcc1" presStyleIdx="4" presStyleCnt="9" custScaleX="178123" custLinFactNeighborX="9952" custLinFactNeighborY="254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F8D44E-8A5B-4F7C-BE29-A48F7555F7C0}" type="pres">
      <dgm:prSet presAssocID="{E43F7C0E-5AFE-4EEC-AC8F-8DE9FA29BBA1}" presName="Name13" presStyleLbl="parChTrans1D2" presStyleIdx="5" presStyleCnt="9"/>
      <dgm:spPr/>
      <dgm:t>
        <a:bodyPr/>
        <a:lstStyle/>
        <a:p>
          <a:endParaRPr lang="en-US"/>
        </a:p>
      </dgm:t>
    </dgm:pt>
    <dgm:pt modelId="{FEBE680F-8ACE-4F13-AABF-F0C35A8D01BE}" type="pres">
      <dgm:prSet presAssocID="{D446EFBB-0578-4084-B2EC-738DE0647C7F}" presName="childText" presStyleLbl="bgAcc1" presStyleIdx="5" presStyleCnt="9" custScaleX="179084" custLinFactNeighborX="8218" custLinFactNeighborY="697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FE109C-7EED-4676-BC44-D38134F539E7}" type="pres">
      <dgm:prSet presAssocID="{AAE22128-F732-4FC9-B070-18F8E0AE78F9}" presName="root" presStyleCnt="0"/>
      <dgm:spPr/>
    </dgm:pt>
    <dgm:pt modelId="{B1EBD71F-1423-45DF-84CF-B639ED2B56F4}" type="pres">
      <dgm:prSet presAssocID="{AAE22128-F732-4FC9-B070-18F8E0AE78F9}" presName="rootComposite" presStyleCnt="0"/>
      <dgm:spPr/>
    </dgm:pt>
    <dgm:pt modelId="{1E6B2FEF-1EE9-431F-9D76-EA47C0BAF506}" type="pres">
      <dgm:prSet presAssocID="{AAE22128-F732-4FC9-B070-18F8E0AE78F9}" presName="rootText" presStyleLbl="node1" presStyleIdx="2" presStyleCnt="3" custScaleX="186757" custLinFactNeighborX="959" custLinFactNeighborY="-56118"/>
      <dgm:spPr/>
      <dgm:t>
        <a:bodyPr/>
        <a:lstStyle/>
        <a:p>
          <a:endParaRPr lang="en-US"/>
        </a:p>
      </dgm:t>
    </dgm:pt>
    <dgm:pt modelId="{38E749FC-F496-42D1-8F53-2A86B3BF09EE}" type="pres">
      <dgm:prSet presAssocID="{AAE22128-F732-4FC9-B070-18F8E0AE78F9}" presName="rootConnector" presStyleLbl="node1" presStyleIdx="2" presStyleCnt="3"/>
      <dgm:spPr/>
      <dgm:t>
        <a:bodyPr/>
        <a:lstStyle/>
        <a:p>
          <a:endParaRPr lang="en-US"/>
        </a:p>
      </dgm:t>
    </dgm:pt>
    <dgm:pt modelId="{75AD41CF-63FE-4674-B66F-C66E385574BE}" type="pres">
      <dgm:prSet presAssocID="{AAE22128-F732-4FC9-B070-18F8E0AE78F9}" presName="childShape" presStyleCnt="0"/>
      <dgm:spPr/>
    </dgm:pt>
    <dgm:pt modelId="{2BD09E9D-DE20-4FAE-82D6-057CD2A624B3}" type="pres">
      <dgm:prSet presAssocID="{A7845432-19D3-4ECD-99D5-C44730AB3CD5}" presName="Name13" presStyleLbl="parChTrans1D2" presStyleIdx="6" presStyleCnt="9"/>
      <dgm:spPr/>
      <dgm:t>
        <a:bodyPr/>
        <a:lstStyle/>
        <a:p>
          <a:endParaRPr lang="en-US"/>
        </a:p>
      </dgm:t>
    </dgm:pt>
    <dgm:pt modelId="{87D0C0C9-7A1F-4C52-99BF-1CE39B832EF7}" type="pres">
      <dgm:prSet presAssocID="{C88B376D-591A-45AA-8972-C9EF6C71DA4A}" presName="childText" presStyleLbl="bgAcc1" presStyleIdx="6" presStyleCnt="9" custScaleX="163209" custLinFactNeighborX="12315" custLinFactNeighborY="-11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DBA28E-9D51-4A79-BEC9-C501897FF985}" type="pres">
      <dgm:prSet presAssocID="{0ABE2F87-54A8-43EB-9841-CCBEE6F0F08F}" presName="Name13" presStyleLbl="parChTrans1D2" presStyleIdx="7" presStyleCnt="9"/>
      <dgm:spPr/>
      <dgm:t>
        <a:bodyPr/>
        <a:lstStyle/>
        <a:p>
          <a:endParaRPr lang="en-US"/>
        </a:p>
      </dgm:t>
    </dgm:pt>
    <dgm:pt modelId="{38998E12-C3E1-4457-9A1D-6AFC4E6B823F}" type="pres">
      <dgm:prSet presAssocID="{4EF5E832-C39B-4053-ABA1-90A5A23693DE}" presName="childText" presStyleLbl="bgAcc1" presStyleIdx="7" presStyleCnt="9" custScaleX="163209" custLinFactNeighborX="12140" custLinFactNeighborY="2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5FD97A-E362-4CAC-9DF7-FFADED9F527F}" type="pres">
      <dgm:prSet presAssocID="{9E908DDF-2C0A-4AB2-80FE-147BDF61F8FF}" presName="Name13" presStyleLbl="parChTrans1D2" presStyleIdx="8" presStyleCnt="9"/>
      <dgm:spPr/>
      <dgm:t>
        <a:bodyPr/>
        <a:lstStyle/>
        <a:p>
          <a:endParaRPr lang="en-US"/>
        </a:p>
      </dgm:t>
    </dgm:pt>
    <dgm:pt modelId="{2DDAFC16-E6BF-4C9F-84CA-45DB280F8154}" type="pres">
      <dgm:prSet presAssocID="{61C32D81-8872-4BF2-8DCB-7146A9E50862}" presName="childText" presStyleLbl="bgAcc1" presStyleIdx="8" presStyleCnt="9" custScaleX="163209" custLinFactNeighborX="10670" custLinFactNeighborY="704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55F1E9-BBF5-41EE-958C-2CAD30E9397C}" type="presOf" srcId="{336C9884-D5BD-48AE-BECC-3319FF3B7AD4}" destId="{DD5638AF-83AD-4D39-95FB-A83B8A7F0BA8}" srcOrd="0" destOrd="0" presId="urn:microsoft.com/office/officeart/2005/8/layout/hierarchy3"/>
    <dgm:cxn modelId="{C802832C-DA03-4C95-9804-35C5DA8461A9}" type="presOf" srcId="{AAE22128-F732-4FC9-B070-18F8E0AE78F9}" destId="{1E6B2FEF-1EE9-431F-9D76-EA47C0BAF506}" srcOrd="0" destOrd="0" presId="urn:microsoft.com/office/officeart/2005/8/layout/hierarchy3"/>
    <dgm:cxn modelId="{D7BD8AAD-FE76-4ECC-91A2-3B9155A923C5}" srcId="{0D276E32-8F11-4414-A0E7-49D97269F7B1}" destId="{D446EFBB-0578-4084-B2EC-738DE0647C7F}" srcOrd="2" destOrd="0" parTransId="{E43F7C0E-5AFE-4EEC-AC8F-8DE9FA29BBA1}" sibTransId="{A01CCF78-3D69-4918-8207-0383E7243F7E}"/>
    <dgm:cxn modelId="{30B5781C-8ACC-4F15-BD61-B8AD405F8201}" srcId="{AAE22128-F732-4FC9-B070-18F8E0AE78F9}" destId="{4EF5E832-C39B-4053-ABA1-90A5A23693DE}" srcOrd="1" destOrd="0" parTransId="{0ABE2F87-54A8-43EB-9841-CCBEE6F0F08F}" sibTransId="{2FCC2148-4DA2-4734-8B14-9E92A844DAD3}"/>
    <dgm:cxn modelId="{2F7416BC-0009-44E3-BB49-973E2E08B3D7}" type="presOf" srcId="{AAE22128-F732-4FC9-B070-18F8E0AE78F9}" destId="{38E749FC-F496-42D1-8F53-2A86B3BF09EE}" srcOrd="1" destOrd="0" presId="urn:microsoft.com/office/officeart/2005/8/layout/hierarchy3"/>
    <dgm:cxn modelId="{0579AED2-0C15-4040-A1D8-BB82577968AE}" type="presOf" srcId="{91520591-0207-4982-B93C-6B3717CC83C7}" destId="{166CE5F2-CEEB-48F6-B3B0-86F9419F45A2}" srcOrd="0" destOrd="0" presId="urn:microsoft.com/office/officeart/2005/8/layout/hierarchy3"/>
    <dgm:cxn modelId="{333E83AC-A7D3-4F21-9145-539A7774C158}" type="presOf" srcId="{44D9EAE8-4C73-43AA-90A4-FEE5780A2B8C}" destId="{906A13B1-871D-4C7A-A21A-A6C3B65E4F85}" srcOrd="0" destOrd="0" presId="urn:microsoft.com/office/officeart/2005/8/layout/hierarchy3"/>
    <dgm:cxn modelId="{C4253A55-E1DB-4A78-98B4-ADD402C66BEE}" type="presOf" srcId="{D81F249C-BE35-44B5-BF43-40EEE1CF9C37}" destId="{22C81254-42CF-4F1B-BA57-28F607BA9953}" srcOrd="0" destOrd="0" presId="urn:microsoft.com/office/officeart/2005/8/layout/hierarchy3"/>
    <dgm:cxn modelId="{7DC42351-2989-4C94-B264-6862903F394F}" type="presOf" srcId="{C88B376D-591A-45AA-8972-C9EF6C71DA4A}" destId="{87D0C0C9-7A1F-4C52-99BF-1CE39B832EF7}" srcOrd="0" destOrd="0" presId="urn:microsoft.com/office/officeart/2005/8/layout/hierarchy3"/>
    <dgm:cxn modelId="{9DDB3C52-2139-4832-ADC7-E8921624838C}" type="presOf" srcId="{4EF5E832-C39B-4053-ABA1-90A5A23693DE}" destId="{38998E12-C3E1-4457-9A1D-6AFC4E6B823F}" srcOrd="0" destOrd="0" presId="urn:microsoft.com/office/officeart/2005/8/layout/hierarchy3"/>
    <dgm:cxn modelId="{072EAB67-17C2-42E7-9F56-3F7AA8219DF3}" type="presOf" srcId="{61C32D81-8872-4BF2-8DCB-7146A9E50862}" destId="{2DDAFC16-E6BF-4C9F-84CA-45DB280F8154}" srcOrd="0" destOrd="0" presId="urn:microsoft.com/office/officeart/2005/8/layout/hierarchy3"/>
    <dgm:cxn modelId="{3F6F220E-C01C-41C1-B819-7E8FDBAA465C}" type="presOf" srcId="{E43F7C0E-5AFE-4EEC-AC8F-8DE9FA29BBA1}" destId="{25F8D44E-8A5B-4F7C-BE29-A48F7555F7C0}" srcOrd="0" destOrd="0" presId="urn:microsoft.com/office/officeart/2005/8/layout/hierarchy3"/>
    <dgm:cxn modelId="{1AC6332E-0EB4-47C0-8F78-F1DF2F8E0A92}" srcId="{9A772FE9-E855-4CCF-8444-92830D32B27E}" destId="{0D276E32-8F11-4414-A0E7-49D97269F7B1}" srcOrd="1" destOrd="0" parTransId="{6A6AF088-8FEA-48CA-B586-50FE9BE3A302}" sibTransId="{5F52141E-226E-498D-AA4E-0C0343B76E77}"/>
    <dgm:cxn modelId="{5B29133E-EDC1-45D3-AA0C-5386F3F6FDE0}" type="presOf" srcId="{DB2A2370-66B0-4FC1-93A1-15FDA3B44D99}" destId="{A383B67A-2810-4BBF-801C-B2C545108C56}" srcOrd="0" destOrd="0" presId="urn:microsoft.com/office/officeart/2005/8/layout/hierarchy3"/>
    <dgm:cxn modelId="{705B6106-7988-4D83-87B2-74E3C620FECF}" type="presOf" srcId="{A7845432-19D3-4ECD-99D5-C44730AB3CD5}" destId="{2BD09E9D-DE20-4FAE-82D6-057CD2A624B3}" srcOrd="0" destOrd="0" presId="urn:microsoft.com/office/officeart/2005/8/layout/hierarchy3"/>
    <dgm:cxn modelId="{D063B629-F4A4-4070-B40E-217FB725A3A1}" type="presOf" srcId="{0ABE2F87-54A8-43EB-9841-CCBEE6F0F08F}" destId="{32DBA28E-9D51-4A79-BEC9-C501897FF985}" srcOrd="0" destOrd="0" presId="urn:microsoft.com/office/officeart/2005/8/layout/hierarchy3"/>
    <dgm:cxn modelId="{E5BFAABC-1803-4CF7-A826-DEFE5FE48E70}" type="presOf" srcId="{72B429B8-43A1-4009-ABCA-56D664987015}" destId="{09CE2A6F-DFA0-4A44-BC2F-01966C98B253}" srcOrd="0" destOrd="0" presId="urn:microsoft.com/office/officeart/2005/8/layout/hierarchy3"/>
    <dgm:cxn modelId="{570E9029-3E8C-4CF3-95C3-32AB84BB11B2}" type="presOf" srcId="{EAFF4D97-7CA4-4200-8B7E-3F0F5389FF7F}" destId="{CD2D14D9-EBB1-4D43-A783-ABD76342BFEA}" srcOrd="0" destOrd="0" presId="urn:microsoft.com/office/officeart/2005/8/layout/hierarchy3"/>
    <dgm:cxn modelId="{48CFC3BB-2B60-4270-8E32-84E972BAC36B}" type="presOf" srcId="{FA6FB2F6-CF2F-4E08-B470-5E9797E74D0E}" destId="{E87A4FE6-32D6-434F-A52E-A34BEF9C2048}" srcOrd="0" destOrd="0" presId="urn:microsoft.com/office/officeart/2005/8/layout/hierarchy3"/>
    <dgm:cxn modelId="{DDCD9C55-F188-44A7-95B5-530A7F54739C}" srcId="{AAE22128-F732-4FC9-B070-18F8E0AE78F9}" destId="{C88B376D-591A-45AA-8972-C9EF6C71DA4A}" srcOrd="0" destOrd="0" parTransId="{A7845432-19D3-4ECD-99D5-C44730AB3CD5}" sibTransId="{F5975B29-E893-4215-9845-F4E17DD9D71A}"/>
    <dgm:cxn modelId="{22AC63E2-5452-4596-A53A-E24DC70BC0F7}" srcId="{AAE22128-F732-4FC9-B070-18F8E0AE78F9}" destId="{61C32D81-8872-4BF2-8DCB-7146A9E50862}" srcOrd="2" destOrd="0" parTransId="{9E908DDF-2C0A-4AB2-80FE-147BDF61F8FF}" sibTransId="{957AB2D0-9399-4428-B663-0B33B873DF4C}"/>
    <dgm:cxn modelId="{24B1C455-8B4D-4FD9-B796-6A0098EDBA4D}" type="presOf" srcId="{92A6CB5E-7541-43F6-BBCF-D8049E61E72F}" destId="{311B0521-124D-4B16-9586-3B99305F383B}" srcOrd="0" destOrd="0" presId="urn:microsoft.com/office/officeart/2005/8/layout/hierarchy3"/>
    <dgm:cxn modelId="{684C531F-FB9C-4CBE-9877-4CF30A717680}" type="presOf" srcId="{D446EFBB-0578-4084-B2EC-738DE0647C7F}" destId="{FEBE680F-8ACE-4F13-AABF-F0C35A8D01BE}" srcOrd="0" destOrd="0" presId="urn:microsoft.com/office/officeart/2005/8/layout/hierarchy3"/>
    <dgm:cxn modelId="{4698756A-E524-4A58-86A1-8F9D49D22358}" srcId="{9A772FE9-E855-4CCF-8444-92830D32B27E}" destId="{AAE22128-F732-4FC9-B070-18F8E0AE78F9}" srcOrd="2" destOrd="0" parTransId="{6C13429B-61F6-4344-9BD5-C4CAFE0CEFA0}" sibTransId="{4EAC587A-3446-499B-ABDA-1C29A3F0BD71}"/>
    <dgm:cxn modelId="{E55F26FB-30D9-451A-A741-0645B55C6471}" type="presOf" srcId="{9E908DDF-2C0A-4AB2-80FE-147BDF61F8FF}" destId="{C95FD97A-E362-4CAC-9DF7-FFADED9F527F}" srcOrd="0" destOrd="0" presId="urn:microsoft.com/office/officeart/2005/8/layout/hierarchy3"/>
    <dgm:cxn modelId="{725D3FC1-A109-43C6-A009-5A67D069C5C1}" srcId="{9A772FE9-E855-4CCF-8444-92830D32B27E}" destId="{D1E85221-3567-4B7A-9A08-5DE95CC7B602}" srcOrd="0" destOrd="0" parTransId="{4279A201-2C20-4D5E-81A8-6B43F4F7D8E0}" sibTransId="{6A25198B-5119-4A83-BF43-7CE3623EDADA}"/>
    <dgm:cxn modelId="{3F68C2E7-CB5F-47C3-9F2A-170196E5ED4C}" type="presOf" srcId="{0D276E32-8F11-4414-A0E7-49D97269F7B1}" destId="{62F33549-E05F-41F3-96EA-6BE975C56F5A}" srcOrd="0" destOrd="0" presId="urn:microsoft.com/office/officeart/2005/8/layout/hierarchy3"/>
    <dgm:cxn modelId="{8E3BE483-8292-4E86-8A74-D47CC4C18D85}" type="presOf" srcId="{D1E85221-3567-4B7A-9A08-5DE95CC7B602}" destId="{A5390B6D-B363-4940-BBD7-9279EC98D507}" srcOrd="0" destOrd="0" presId="urn:microsoft.com/office/officeart/2005/8/layout/hierarchy3"/>
    <dgm:cxn modelId="{FD8A1673-0401-47FE-96AF-4A0F820F6573}" srcId="{0D276E32-8F11-4414-A0E7-49D97269F7B1}" destId="{336C9884-D5BD-48AE-BECC-3319FF3B7AD4}" srcOrd="0" destOrd="0" parTransId="{344ED9A7-3158-40BD-8DA5-55E1F1B0EE5C}" sibTransId="{B547F46D-F75E-4DAD-B8A9-6FF7F64C59C3}"/>
    <dgm:cxn modelId="{C82FF039-A48B-4FA2-892A-D72F040D3F1C}" type="presOf" srcId="{D1E85221-3567-4B7A-9A08-5DE95CC7B602}" destId="{E25AF8FE-C124-4ED9-926E-649DDEAD9C05}" srcOrd="1" destOrd="0" presId="urn:microsoft.com/office/officeart/2005/8/layout/hierarchy3"/>
    <dgm:cxn modelId="{0BBBB0FC-41AF-44CA-A422-78B7B3DBDE76}" srcId="{D1E85221-3567-4B7A-9A08-5DE95CC7B602}" destId="{DB2A2370-66B0-4FC1-93A1-15FDA3B44D99}" srcOrd="0" destOrd="0" parTransId="{72B429B8-43A1-4009-ABCA-56D664987015}" sibTransId="{685B0961-5EB5-4EA4-8EB1-04E3EEE3C301}"/>
    <dgm:cxn modelId="{BE84A481-E42B-4F15-BA38-2A0542BBB98D}" type="presOf" srcId="{9A772FE9-E855-4CCF-8444-92830D32B27E}" destId="{1046AE0F-E8CE-4157-9A55-A8CED9115141}" srcOrd="0" destOrd="0" presId="urn:microsoft.com/office/officeart/2005/8/layout/hierarchy3"/>
    <dgm:cxn modelId="{59B777AD-DA1D-4714-81B4-B5F7D9AC3B0A}" srcId="{D1E85221-3567-4B7A-9A08-5DE95CC7B602}" destId="{EAFF4D97-7CA4-4200-8B7E-3F0F5389FF7F}" srcOrd="1" destOrd="0" parTransId="{91520591-0207-4982-B93C-6B3717CC83C7}" sibTransId="{53C3BA93-5E3D-453C-A0EF-81A8AA328F84}"/>
    <dgm:cxn modelId="{EB514AC7-1E68-4F9D-A78A-8A044787B733}" type="presOf" srcId="{0D276E32-8F11-4414-A0E7-49D97269F7B1}" destId="{6863D22A-153E-4380-9D02-4A82F2914FCE}" srcOrd="1" destOrd="0" presId="urn:microsoft.com/office/officeart/2005/8/layout/hierarchy3"/>
    <dgm:cxn modelId="{81A63BDE-CAF6-42ED-9935-A529E8BFE6C9}" type="presOf" srcId="{344ED9A7-3158-40BD-8DA5-55E1F1B0EE5C}" destId="{2BA64270-35A5-47D7-9A18-460075694B89}" srcOrd="0" destOrd="0" presId="urn:microsoft.com/office/officeart/2005/8/layout/hierarchy3"/>
    <dgm:cxn modelId="{816866FA-B549-4244-A7AC-DCF1AE481CFC}" srcId="{D1E85221-3567-4B7A-9A08-5DE95CC7B602}" destId="{44D9EAE8-4C73-43AA-90A4-FEE5780A2B8C}" srcOrd="2" destOrd="0" parTransId="{FA6FB2F6-CF2F-4E08-B470-5E9797E74D0E}" sibTransId="{A8E334A2-94E6-452A-BC9C-886FF413437E}"/>
    <dgm:cxn modelId="{F3AD27B3-346B-4D9B-9E7F-B69998699DE1}" srcId="{0D276E32-8F11-4414-A0E7-49D97269F7B1}" destId="{92A6CB5E-7541-43F6-BBCF-D8049E61E72F}" srcOrd="1" destOrd="0" parTransId="{D81F249C-BE35-44B5-BF43-40EEE1CF9C37}" sibTransId="{BC8D3C37-13AD-4C04-99CB-A327AC385DF2}"/>
    <dgm:cxn modelId="{E9FB0326-5F2D-4FD9-AF74-75D23AB9B084}" type="presParOf" srcId="{1046AE0F-E8CE-4157-9A55-A8CED9115141}" destId="{26C453F9-90FE-4B64-ADAC-7D274611BD37}" srcOrd="0" destOrd="0" presId="urn:microsoft.com/office/officeart/2005/8/layout/hierarchy3"/>
    <dgm:cxn modelId="{20C15C35-4C81-496F-9582-9E1D0398A31C}" type="presParOf" srcId="{26C453F9-90FE-4B64-ADAC-7D274611BD37}" destId="{D9A9AB61-6291-4E08-8A3C-AF996155AE34}" srcOrd="0" destOrd="0" presId="urn:microsoft.com/office/officeart/2005/8/layout/hierarchy3"/>
    <dgm:cxn modelId="{F47E74BF-4EE3-4A7E-BB74-30E28D1642BE}" type="presParOf" srcId="{D9A9AB61-6291-4E08-8A3C-AF996155AE34}" destId="{A5390B6D-B363-4940-BBD7-9279EC98D507}" srcOrd="0" destOrd="0" presId="urn:microsoft.com/office/officeart/2005/8/layout/hierarchy3"/>
    <dgm:cxn modelId="{17D44F66-8FFB-4B65-BF43-37ACE7F56AAC}" type="presParOf" srcId="{D9A9AB61-6291-4E08-8A3C-AF996155AE34}" destId="{E25AF8FE-C124-4ED9-926E-649DDEAD9C05}" srcOrd="1" destOrd="0" presId="urn:microsoft.com/office/officeart/2005/8/layout/hierarchy3"/>
    <dgm:cxn modelId="{5866CAD3-45DB-45B7-A9E7-5A2D897351CA}" type="presParOf" srcId="{26C453F9-90FE-4B64-ADAC-7D274611BD37}" destId="{EF60472D-5899-44DA-A47E-87E341D83912}" srcOrd="1" destOrd="0" presId="urn:microsoft.com/office/officeart/2005/8/layout/hierarchy3"/>
    <dgm:cxn modelId="{0901CE17-4EA3-4578-9AAF-D56F3A6FCDA7}" type="presParOf" srcId="{EF60472D-5899-44DA-A47E-87E341D83912}" destId="{09CE2A6F-DFA0-4A44-BC2F-01966C98B253}" srcOrd="0" destOrd="0" presId="urn:microsoft.com/office/officeart/2005/8/layout/hierarchy3"/>
    <dgm:cxn modelId="{E7A92D91-7FC9-42B1-85B6-EF87580C3D48}" type="presParOf" srcId="{EF60472D-5899-44DA-A47E-87E341D83912}" destId="{A383B67A-2810-4BBF-801C-B2C545108C56}" srcOrd="1" destOrd="0" presId="urn:microsoft.com/office/officeart/2005/8/layout/hierarchy3"/>
    <dgm:cxn modelId="{2A036467-2AB2-48F7-89E4-030459FFDE6B}" type="presParOf" srcId="{EF60472D-5899-44DA-A47E-87E341D83912}" destId="{166CE5F2-CEEB-48F6-B3B0-86F9419F45A2}" srcOrd="2" destOrd="0" presId="urn:microsoft.com/office/officeart/2005/8/layout/hierarchy3"/>
    <dgm:cxn modelId="{CCF1C332-9BD4-4F02-ABBD-6CABA3183E77}" type="presParOf" srcId="{EF60472D-5899-44DA-A47E-87E341D83912}" destId="{CD2D14D9-EBB1-4D43-A783-ABD76342BFEA}" srcOrd="3" destOrd="0" presId="urn:microsoft.com/office/officeart/2005/8/layout/hierarchy3"/>
    <dgm:cxn modelId="{A78CA52F-37DD-4EF5-AABA-624826C4887C}" type="presParOf" srcId="{EF60472D-5899-44DA-A47E-87E341D83912}" destId="{E87A4FE6-32D6-434F-A52E-A34BEF9C2048}" srcOrd="4" destOrd="0" presId="urn:microsoft.com/office/officeart/2005/8/layout/hierarchy3"/>
    <dgm:cxn modelId="{48C120A1-9BDD-4A3A-8B96-78B1C9568E9A}" type="presParOf" srcId="{EF60472D-5899-44DA-A47E-87E341D83912}" destId="{906A13B1-871D-4C7A-A21A-A6C3B65E4F85}" srcOrd="5" destOrd="0" presId="urn:microsoft.com/office/officeart/2005/8/layout/hierarchy3"/>
    <dgm:cxn modelId="{4129B234-0707-4C12-9CAB-2FD7B9EC77C3}" type="presParOf" srcId="{1046AE0F-E8CE-4157-9A55-A8CED9115141}" destId="{A9E50E7B-2E15-44D7-9BA1-0BBB9C3F0E68}" srcOrd="1" destOrd="0" presId="urn:microsoft.com/office/officeart/2005/8/layout/hierarchy3"/>
    <dgm:cxn modelId="{7DB0EBF9-011E-4485-8184-D17AD8F94343}" type="presParOf" srcId="{A9E50E7B-2E15-44D7-9BA1-0BBB9C3F0E68}" destId="{534F403D-930E-40FB-8D11-F22FFE29E3B8}" srcOrd="0" destOrd="0" presId="urn:microsoft.com/office/officeart/2005/8/layout/hierarchy3"/>
    <dgm:cxn modelId="{58498953-073A-4E86-8879-A73CCAF5737A}" type="presParOf" srcId="{534F403D-930E-40FB-8D11-F22FFE29E3B8}" destId="{62F33549-E05F-41F3-96EA-6BE975C56F5A}" srcOrd="0" destOrd="0" presId="urn:microsoft.com/office/officeart/2005/8/layout/hierarchy3"/>
    <dgm:cxn modelId="{FD18CF67-42EB-4D08-A5F8-710D869DC5BF}" type="presParOf" srcId="{534F403D-930E-40FB-8D11-F22FFE29E3B8}" destId="{6863D22A-153E-4380-9D02-4A82F2914FCE}" srcOrd="1" destOrd="0" presId="urn:microsoft.com/office/officeart/2005/8/layout/hierarchy3"/>
    <dgm:cxn modelId="{42692187-B203-4575-8F8D-E8C45C7CA58C}" type="presParOf" srcId="{A9E50E7B-2E15-44D7-9BA1-0BBB9C3F0E68}" destId="{7A49D7E5-BA95-4A17-BAE4-AD87458672E5}" srcOrd="1" destOrd="0" presId="urn:microsoft.com/office/officeart/2005/8/layout/hierarchy3"/>
    <dgm:cxn modelId="{D3E92AF4-3B93-4951-92EF-8315C84B4383}" type="presParOf" srcId="{7A49D7E5-BA95-4A17-BAE4-AD87458672E5}" destId="{2BA64270-35A5-47D7-9A18-460075694B89}" srcOrd="0" destOrd="0" presId="urn:microsoft.com/office/officeart/2005/8/layout/hierarchy3"/>
    <dgm:cxn modelId="{2D7C9FD0-E4BA-42E0-B5BD-413353D828DF}" type="presParOf" srcId="{7A49D7E5-BA95-4A17-BAE4-AD87458672E5}" destId="{DD5638AF-83AD-4D39-95FB-A83B8A7F0BA8}" srcOrd="1" destOrd="0" presId="urn:microsoft.com/office/officeart/2005/8/layout/hierarchy3"/>
    <dgm:cxn modelId="{6F927E57-7722-46A8-9815-1B5F599D10C0}" type="presParOf" srcId="{7A49D7E5-BA95-4A17-BAE4-AD87458672E5}" destId="{22C81254-42CF-4F1B-BA57-28F607BA9953}" srcOrd="2" destOrd="0" presId="urn:microsoft.com/office/officeart/2005/8/layout/hierarchy3"/>
    <dgm:cxn modelId="{562B45D6-C610-48D4-ABDB-A8244066B1C1}" type="presParOf" srcId="{7A49D7E5-BA95-4A17-BAE4-AD87458672E5}" destId="{311B0521-124D-4B16-9586-3B99305F383B}" srcOrd="3" destOrd="0" presId="urn:microsoft.com/office/officeart/2005/8/layout/hierarchy3"/>
    <dgm:cxn modelId="{BDF96857-E275-4D7C-BE8A-C734C27F5E4B}" type="presParOf" srcId="{7A49D7E5-BA95-4A17-BAE4-AD87458672E5}" destId="{25F8D44E-8A5B-4F7C-BE29-A48F7555F7C0}" srcOrd="4" destOrd="0" presId="urn:microsoft.com/office/officeart/2005/8/layout/hierarchy3"/>
    <dgm:cxn modelId="{BFEE3F34-7CCF-4391-BF3E-12B7AD0F9D67}" type="presParOf" srcId="{7A49D7E5-BA95-4A17-BAE4-AD87458672E5}" destId="{FEBE680F-8ACE-4F13-AABF-F0C35A8D01BE}" srcOrd="5" destOrd="0" presId="urn:microsoft.com/office/officeart/2005/8/layout/hierarchy3"/>
    <dgm:cxn modelId="{FE591D30-D1DB-4C59-BE92-67D3DD83F7C5}" type="presParOf" srcId="{1046AE0F-E8CE-4157-9A55-A8CED9115141}" destId="{CBFE109C-7EED-4676-BC44-D38134F539E7}" srcOrd="2" destOrd="0" presId="urn:microsoft.com/office/officeart/2005/8/layout/hierarchy3"/>
    <dgm:cxn modelId="{ABA6BF48-E9F6-4923-BAEC-5DDE9F6244FE}" type="presParOf" srcId="{CBFE109C-7EED-4676-BC44-D38134F539E7}" destId="{B1EBD71F-1423-45DF-84CF-B639ED2B56F4}" srcOrd="0" destOrd="0" presId="urn:microsoft.com/office/officeart/2005/8/layout/hierarchy3"/>
    <dgm:cxn modelId="{AB6C65CE-A59E-468A-B57E-48E268A503AD}" type="presParOf" srcId="{B1EBD71F-1423-45DF-84CF-B639ED2B56F4}" destId="{1E6B2FEF-1EE9-431F-9D76-EA47C0BAF506}" srcOrd="0" destOrd="0" presId="urn:microsoft.com/office/officeart/2005/8/layout/hierarchy3"/>
    <dgm:cxn modelId="{0D8B1D34-D665-4EFA-B4D4-0E911167E0E2}" type="presParOf" srcId="{B1EBD71F-1423-45DF-84CF-B639ED2B56F4}" destId="{38E749FC-F496-42D1-8F53-2A86B3BF09EE}" srcOrd="1" destOrd="0" presId="urn:microsoft.com/office/officeart/2005/8/layout/hierarchy3"/>
    <dgm:cxn modelId="{5C543F48-7FD1-4E2B-AE32-146A23C2B791}" type="presParOf" srcId="{CBFE109C-7EED-4676-BC44-D38134F539E7}" destId="{75AD41CF-63FE-4674-B66F-C66E385574BE}" srcOrd="1" destOrd="0" presId="urn:microsoft.com/office/officeart/2005/8/layout/hierarchy3"/>
    <dgm:cxn modelId="{654ECD91-FC56-4E65-8285-587208B1B418}" type="presParOf" srcId="{75AD41CF-63FE-4674-B66F-C66E385574BE}" destId="{2BD09E9D-DE20-4FAE-82D6-057CD2A624B3}" srcOrd="0" destOrd="0" presId="urn:microsoft.com/office/officeart/2005/8/layout/hierarchy3"/>
    <dgm:cxn modelId="{8AEAE3B2-9FC4-4945-A111-21EEFFDF4CCB}" type="presParOf" srcId="{75AD41CF-63FE-4674-B66F-C66E385574BE}" destId="{87D0C0C9-7A1F-4C52-99BF-1CE39B832EF7}" srcOrd="1" destOrd="0" presId="urn:microsoft.com/office/officeart/2005/8/layout/hierarchy3"/>
    <dgm:cxn modelId="{49D1C15A-C736-43BB-A284-179602F9625A}" type="presParOf" srcId="{75AD41CF-63FE-4674-B66F-C66E385574BE}" destId="{32DBA28E-9D51-4A79-BEC9-C501897FF985}" srcOrd="2" destOrd="0" presId="urn:microsoft.com/office/officeart/2005/8/layout/hierarchy3"/>
    <dgm:cxn modelId="{DF80C76A-7195-42D1-894F-D7AFAEBCC20B}" type="presParOf" srcId="{75AD41CF-63FE-4674-B66F-C66E385574BE}" destId="{38998E12-C3E1-4457-9A1D-6AFC4E6B823F}" srcOrd="3" destOrd="0" presId="urn:microsoft.com/office/officeart/2005/8/layout/hierarchy3"/>
    <dgm:cxn modelId="{4FB5CE76-8BA1-4CB6-A33D-BBF418F8921F}" type="presParOf" srcId="{75AD41CF-63FE-4674-B66F-C66E385574BE}" destId="{C95FD97A-E362-4CAC-9DF7-FFADED9F527F}" srcOrd="4" destOrd="0" presId="urn:microsoft.com/office/officeart/2005/8/layout/hierarchy3"/>
    <dgm:cxn modelId="{1D1F9762-512E-418B-B64B-6CDEAE96E330}" type="presParOf" srcId="{75AD41CF-63FE-4674-B66F-C66E385574BE}" destId="{2DDAFC16-E6BF-4C9F-84CA-45DB280F815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390B6D-B363-4940-BBD7-9279EC98D507}">
      <dsp:nvSpPr>
        <dsp:cNvPr id="0" name=""/>
        <dsp:cNvSpPr/>
      </dsp:nvSpPr>
      <dsp:spPr>
        <a:xfrm>
          <a:off x="16171" y="340169"/>
          <a:ext cx="1897184" cy="8070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thickThin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Strategy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807" y="363805"/>
        <a:ext cx="1849912" cy="759732"/>
      </dsp:txXfrm>
    </dsp:sp>
    <dsp:sp modelId="{09CE2A6F-DFA0-4A44-BC2F-01966C98B253}">
      <dsp:nvSpPr>
        <dsp:cNvPr id="0" name=""/>
        <dsp:cNvSpPr/>
      </dsp:nvSpPr>
      <dsp:spPr>
        <a:xfrm>
          <a:off x="205889" y="1147173"/>
          <a:ext cx="206484" cy="825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5111"/>
              </a:lnTo>
              <a:lnTo>
                <a:pt x="206484" y="82511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3B67A-2810-4BBF-801C-B2C545108C56}">
      <dsp:nvSpPr>
        <dsp:cNvPr id="0" name=""/>
        <dsp:cNvSpPr/>
      </dsp:nvSpPr>
      <dsp:spPr>
        <a:xfrm>
          <a:off x="412374" y="1610000"/>
          <a:ext cx="2211560" cy="724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Guiding implementation of state-led strategic workforce objectives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3596" y="1631222"/>
        <a:ext cx="2169116" cy="682125"/>
      </dsp:txXfrm>
    </dsp:sp>
    <dsp:sp modelId="{166CE5F2-CEEB-48F6-B3B0-86F9419F45A2}">
      <dsp:nvSpPr>
        <dsp:cNvPr id="0" name=""/>
        <dsp:cNvSpPr/>
      </dsp:nvSpPr>
      <dsp:spPr>
        <a:xfrm>
          <a:off x="205889" y="1147173"/>
          <a:ext cx="206508" cy="1959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9359"/>
              </a:lnTo>
              <a:lnTo>
                <a:pt x="206508" y="195935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2D14D9-EBB1-4D43-A783-ABD76342BFEA}">
      <dsp:nvSpPr>
        <dsp:cNvPr id="0" name=""/>
        <dsp:cNvSpPr/>
      </dsp:nvSpPr>
      <dsp:spPr>
        <a:xfrm>
          <a:off x="412398" y="2744248"/>
          <a:ext cx="2211560" cy="724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Developing performance measures for the state workforce system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3620" y="2765470"/>
        <a:ext cx="2169116" cy="682125"/>
      </dsp:txXfrm>
    </dsp:sp>
    <dsp:sp modelId="{E87A4FE6-32D6-434F-A52E-A34BEF9C2048}">
      <dsp:nvSpPr>
        <dsp:cNvPr id="0" name=""/>
        <dsp:cNvSpPr/>
      </dsp:nvSpPr>
      <dsp:spPr>
        <a:xfrm>
          <a:off x="205889" y="1147173"/>
          <a:ext cx="244626" cy="3208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8510"/>
              </a:lnTo>
              <a:lnTo>
                <a:pt x="244626" y="320851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A13B1-871D-4C7A-A21A-A6C3B65E4F85}">
      <dsp:nvSpPr>
        <dsp:cNvPr id="0" name=""/>
        <dsp:cNvSpPr/>
      </dsp:nvSpPr>
      <dsp:spPr>
        <a:xfrm>
          <a:off x="450516" y="3993399"/>
          <a:ext cx="2211560" cy="724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Expanding strategies for in-demand sectors/occupations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1738" y="4014621"/>
        <a:ext cx="2169116" cy="682125"/>
      </dsp:txXfrm>
    </dsp:sp>
    <dsp:sp modelId="{62F33549-E05F-41F3-96EA-6BE975C56F5A}">
      <dsp:nvSpPr>
        <dsp:cNvPr id="0" name=""/>
        <dsp:cNvSpPr/>
      </dsp:nvSpPr>
      <dsp:spPr>
        <a:xfrm>
          <a:off x="2601836" y="349705"/>
          <a:ext cx="2374922" cy="724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thickThin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Capacity Building</a:t>
          </a:r>
          <a:endParaRPr lang="en-US" sz="22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23058" y="370927"/>
        <a:ext cx="2332478" cy="682125"/>
      </dsp:txXfrm>
    </dsp:sp>
    <dsp:sp modelId="{2BA64270-35A5-47D7-9A18-460075694B89}">
      <dsp:nvSpPr>
        <dsp:cNvPr id="0" name=""/>
        <dsp:cNvSpPr/>
      </dsp:nvSpPr>
      <dsp:spPr>
        <a:xfrm>
          <a:off x="2839328" y="1074274"/>
          <a:ext cx="202179" cy="885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873"/>
              </a:lnTo>
              <a:lnTo>
                <a:pt x="202179" y="88587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5638AF-83AD-4D39-95FB-A83B8A7F0BA8}">
      <dsp:nvSpPr>
        <dsp:cNvPr id="0" name=""/>
        <dsp:cNvSpPr/>
      </dsp:nvSpPr>
      <dsp:spPr>
        <a:xfrm>
          <a:off x="3041508" y="1597863"/>
          <a:ext cx="2065000" cy="724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Disseminating best practices in workforce development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62730" y="1619085"/>
        <a:ext cx="2022556" cy="682125"/>
      </dsp:txXfrm>
    </dsp:sp>
    <dsp:sp modelId="{22C81254-42CF-4F1B-BA57-28F607BA9953}">
      <dsp:nvSpPr>
        <dsp:cNvPr id="0" name=""/>
        <dsp:cNvSpPr/>
      </dsp:nvSpPr>
      <dsp:spPr>
        <a:xfrm>
          <a:off x="2839328" y="1074274"/>
          <a:ext cx="230791" cy="203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6417"/>
              </a:lnTo>
              <a:lnTo>
                <a:pt x="230791" y="203641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1B0521-124D-4B16-9586-3B99305F383B}">
      <dsp:nvSpPr>
        <dsp:cNvPr id="0" name=""/>
        <dsp:cNvSpPr/>
      </dsp:nvSpPr>
      <dsp:spPr>
        <a:xfrm>
          <a:off x="3070119" y="2748407"/>
          <a:ext cx="2065000" cy="724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Enhancing and supporting Career Centers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1341" y="2769629"/>
        <a:ext cx="2022556" cy="682125"/>
      </dsp:txXfrm>
    </dsp:sp>
    <dsp:sp modelId="{25F8D44E-8A5B-4F7C-BE29-A48F7555F7C0}">
      <dsp:nvSpPr>
        <dsp:cNvPr id="0" name=""/>
        <dsp:cNvSpPr/>
      </dsp:nvSpPr>
      <dsp:spPr>
        <a:xfrm>
          <a:off x="2839328" y="1074274"/>
          <a:ext cx="210688" cy="3262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2925"/>
              </a:lnTo>
              <a:lnTo>
                <a:pt x="210688" y="326292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BE680F-8ACE-4F13-AABF-F0C35A8D01BE}">
      <dsp:nvSpPr>
        <dsp:cNvPr id="0" name=""/>
        <dsp:cNvSpPr/>
      </dsp:nvSpPr>
      <dsp:spPr>
        <a:xfrm>
          <a:off x="3050017" y="3974915"/>
          <a:ext cx="2076141" cy="724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Supporting high-performing local workforce boards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71239" y="3996137"/>
        <a:ext cx="2033697" cy="682125"/>
      </dsp:txXfrm>
    </dsp:sp>
    <dsp:sp modelId="{1E6B2FEF-1EE9-431F-9D76-EA47C0BAF506}">
      <dsp:nvSpPr>
        <dsp:cNvPr id="0" name=""/>
        <dsp:cNvSpPr/>
      </dsp:nvSpPr>
      <dsp:spPr>
        <a:xfrm>
          <a:off x="5218430" y="345915"/>
          <a:ext cx="2706369" cy="7245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Effective Operations</a:t>
          </a:r>
          <a:endParaRPr lang="en-US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39652" y="367137"/>
        <a:ext cx="2663925" cy="682125"/>
      </dsp:txXfrm>
    </dsp:sp>
    <dsp:sp modelId="{2BD09E9D-DE20-4FAE-82D6-057CD2A624B3}">
      <dsp:nvSpPr>
        <dsp:cNvPr id="0" name=""/>
        <dsp:cNvSpPr/>
      </dsp:nvSpPr>
      <dsp:spPr>
        <a:xfrm>
          <a:off x="5489067" y="1070485"/>
          <a:ext cx="411943" cy="869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9476"/>
              </a:lnTo>
              <a:lnTo>
                <a:pt x="411943" y="86947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0C0C9-7A1F-4C52-99BF-1CE39B832EF7}">
      <dsp:nvSpPr>
        <dsp:cNvPr id="0" name=""/>
        <dsp:cNvSpPr/>
      </dsp:nvSpPr>
      <dsp:spPr>
        <a:xfrm>
          <a:off x="5901010" y="1577677"/>
          <a:ext cx="1892100" cy="724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Boosting state labor market and workforce information system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22232" y="1598899"/>
        <a:ext cx="1849656" cy="682125"/>
      </dsp:txXfrm>
    </dsp:sp>
    <dsp:sp modelId="{32DBA28E-9D51-4A79-BEC9-C501897FF985}">
      <dsp:nvSpPr>
        <dsp:cNvPr id="0" name=""/>
        <dsp:cNvSpPr/>
      </dsp:nvSpPr>
      <dsp:spPr>
        <a:xfrm>
          <a:off x="5489067" y="1070485"/>
          <a:ext cx="409914" cy="2034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4990"/>
              </a:lnTo>
              <a:lnTo>
                <a:pt x="409914" y="203499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998E12-C3E1-4457-9A1D-6AFC4E6B823F}">
      <dsp:nvSpPr>
        <dsp:cNvPr id="0" name=""/>
        <dsp:cNvSpPr/>
      </dsp:nvSpPr>
      <dsp:spPr>
        <a:xfrm>
          <a:off x="5898982" y="2743190"/>
          <a:ext cx="1892100" cy="724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Maximizing technology and data systems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20204" y="2764412"/>
        <a:ext cx="1849656" cy="682125"/>
      </dsp:txXfrm>
    </dsp:sp>
    <dsp:sp modelId="{C95FD97A-E362-4CAC-9DF7-FFADED9F527F}">
      <dsp:nvSpPr>
        <dsp:cNvPr id="0" name=""/>
        <dsp:cNvSpPr/>
      </dsp:nvSpPr>
      <dsp:spPr>
        <a:xfrm>
          <a:off x="5489067" y="1070485"/>
          <a:ext cx="392872" cy="3271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1939"/>
              </a:lnTo>
              <a:lnTo>
                <a:pt x="392872" y="327193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AFC16-E6BF-4C9F-84CA-45DB280F8154}">
      <dsp:nvSpPr>
        <dsp:cNvPr id="0" name=""/>
        <dsp:cNvSpPr/>
      </dsp:nvSpPr>
      <dsp:spPr>
        <a:xfrm>
          <a:off x="5881940" y="3980140"/>
          <a:ext cx="1892100" cy="724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Developing resource allocation methodologies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03162" y="4001362"/>
        <a:ext cx="1849656" cy="682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72422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8" y="3"/>
            <a:ext cx="2972422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5C90B-4939-4EBD-AE1A-EAAB0D06B09B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4"/>
            <a:ext cx="2972422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8" y="8829824"/>
            <a:ext cx="2972422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C41E1-8566-4775-9D1E-6A398E118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80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1"/>
            <a:ext cx="2972422" cy="4651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030" y="1"/>
            <a:ext cx="2972422" cy="4651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695C568-C8F0-4A29-9F23-8B925AD05846}" type="datetime1">
              <a:rPr lang="en-US"/>
              <a:pPr>
                <a:defRPr/>
              </a:pPr>
              <a:t>3/9/2018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6422" y="4416429"/>
            <a:ext cx="5485157" cy="418306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3" y="8829675"/>
            <a:ext cx="2972422" cy="4651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030" y="8829675"/>
            <a:ext cx="2972422" cy="4651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60DA957-F31D-4098-BE9C-6D87AA554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52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65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Acknowledge</a:t>
            </a:r>
            <a:r>
              <a:rPr lang="en-US" baseline="0" dirty="0" smtClean="0"/>
              <a:t> the members of the WIOA Oversight Committee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 am representing the WIOA Oversight Committee to present the committee’s recommendation on brand adoption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481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73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304800" y="6248400"/>
            <a:ext cx="3667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410F1-3160-4D51-BD38-80E478DF9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6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49052-D5BE-420D-B4CF-D8E631803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25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9613549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257139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1309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2702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324950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1553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3285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5613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784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55AEF7-F3F1-44A3-AAB2-2B26D9D12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256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63414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DF751C43-2A77-4181-B36D-941C0C2FE545}" type="datetime1">
              <a:rPr lang="en-US"/>
              <a:pPr>
                <a:defRPr/>
              </a:pPr>
              <a:t>3/9/2018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2ECCAE2-AACD-4063-8D45-26FF1353B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311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67979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077209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06708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97741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4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13430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A410438-5300-4B86-BA7C-2BD53B2618D5}" type="datetime1">
              <a:rPr lang="en-US" smtClean="0">
                <a:cs typeface="+mn-cs"/>
              </a:rPr>
              <a:pPr>
                <a:defRPr/>
              </a:pPr>
              <a:t>3/9/2018</a:t>
            </a:fld>
            <a:endParaRPr lang="en-US" dirty="0">
              <a:cs typeface="+mn-cs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EDD70FA-59E1-4157-923E-C4A67B08AD84}" type="slidenum">
              <a:rPr lang="en-US">
                <a:cs typeface="+mn-cs"/>
              </a:rPr>
              <a:pPr>
                <a:defRPr/>
              </a:pPr>
              <a:t>‹#›</a:t>
            </a:fld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07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5C3081-3C36-4A94-B714-A4069F4BA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196699-5CDA-425C-B87C-DA5030B505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1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4D8E1B-A62F-4043-B624-9101EDD93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903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D5600-0EAD-45E5-BF08-1288553AF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6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2B7E0A-AB4C-4B13-813D-CCEDBA318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1pPr>
            <a:lvl2pPr marL="37931725" indent="-37474525"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2pPr>
            <a:lvl3pPr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3pPr>
            <a:lvl4pPr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4pPr>
            <a:lvl5pPr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endParaRPr lang="en-US" sz="1800" smtClean="0">
              <a:solidFill>
                <a:srgbClr val="FFFFF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9E6938-D616-46B7-B8B1-11971CAAE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84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1918D-A971-426D-BD3F-55E46007B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4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ags" Target="../tags/tag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ags" Target="../tags/tag4.xml"/><Relationship Id="rId5" Type="http://schemas.openxmlformats.org/officeDocument/2006/relationships/slideLayout" Target="../slideLayouts/slideLayout19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18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3" Type="http://schemas.openxmlformats.org/officeDocument/2006/relationships/slideLayout" Target="../slideLayouts/slideLayout25.xml"/><Relationship Id="rId7" Type="http://schemas.openxmlformats.org/officeDocument/2006/relationships/tags" Target="../tags/tag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7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1pPr>
            <a:lvl2pPr marL="37931725" indent="-37474525"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2pPr>
            <a:lvl3pPr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3pPr>
            <a:lvl4pPr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4pPr>
            <a:lvl5pPr eaLnBrk="0" hangingPunct="0"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0FF"/>
                </a:solidFill>
                <a:latin typeface="Lucida Sans Unicode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endParaRPr lang="en-US" sz="1800" smtClean="0">
              <a:solidFill>
                <a:srgbClr val="FFFFFF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9063" y="6223000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017B2C9-1D8A-4FEB-B68A-AF7B89219C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9" r:id="rId2"/>
    <p:sldLayoutId id="2147483930" r:id="rId3"/>
    <p:sldLayoutId id="2147483931" r:id="rId4"/>
    <p:sldLayoutId id="2147483932" r:id="rId5"/>
    <p:sldLayoutId id="2147483926" r:id="rId6"/>
    <p:sldLayoutId id="2147483933" r:id="rId7"/>
    <p:sldLayoutId id="2147483934" r:id="rId8"/>
    <p:sldLayoutId id="2147483927" r:id="rId9"/>
    <p:sldLayoutId id="2147483928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8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hangingPunct="0">
              <a:defRPr/>
            </a:pPr>
            <a:endParaRPr lang="en-US" sz="160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  <a:latin typeface="Arial"/>
                <a:cs typeface="+mn-cs"/>
              </a:rPr>
              <a:pPr algn="ctr" eaLnBrk="0" hangingPunct="0">
                <a:spcBef>
                  <a:spcPct val="50000"/>
                </a:spcBef>
                <a:defRPr/>
              </a:pPr>
              <a:t>‹#›</a:t>
            </a:fld>
            <a:endParaRPr lang="en-US" sz="100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  <a:latin typeface="Arial"/>
                <a:cs typeface="+mn-cs"/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+mn-cs"/>
              </a:rPr>
              <a:t>*	Footnote</a:t>
            </a:r>
          </a:p>
          <a:p>
            <a:pPr marL="538163" indent="-538163">
              <a:spcBef>
                <a:spcPct val="20000"/>
              </a:spcBef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+mn-cs"/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25007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</p:sldLayoutIdLst>
  <p:transition/>
  <p:hf sldNum="0" hdr="0" ft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op blue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45720" rIns="45720" anchor="ctr"/>
          <a:lstStyle/>
          <a:p>
            <a:endParaRPr lang="en-US" sz="3200" smtClean="0">
              <a:solidFill>
                <a:srgbClr val="C0504D"/>
              </a:solidFill>
              <a:latin typeface="Arial"/>
            </a:endParaRPr>
          </a:p>
        </p:txBody>
      </p:sp>
      <p:pic>
        <p:nvPicPr>
          <p:cNvPr id="2054" name="Picture 6" descr="best ver2b seal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AcnSubjectTitle_ID_3198987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3200">
                <a:solidFill>
                  <a:schemeClr val="accent2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accent2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accent2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accent2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accent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defRPr/>
            </a:pPr>
            <a:r>
              <a:rPr lang="en-US" altLang="en-US" sz="1600" b="1" smtClean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2056" name="AcnFootnote_ID_3198988" hidden="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marL="538163" indent="-538163" eaLnBrk="0" hangingPunct="0">
              <a:defRPr sz="3200">
                <a:solidFill>
                  <a:schemeClr val="accent2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accent2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accent2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accent2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accent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defRPr/>
            </a:pPr>
            <a:r>
              <a:rPr lang="en-US" altLang="en-US" sz="1000" smtClean="0">
                <a:solidFill>
                  <a:srgbClr val="000000"/>
                </a:solidFill>
              </a:rPr>
              <a:t>*	Footnote</a:t>
            </a:r>
          </a:p>
          <a:p>
            <a:pPr eaLnBrk="1" hangingPunct="1">
              <a:spcBef>
                <a:spcPct val="20000"/>
              </a:spcBef>
              <a:buClr>
                <a:srgbClr val="000000"/>
              </a:buClr>
              <a:defRPr/>
            </a:pPr>
            <a:r>
              <a:rPr lang="en-US" altLang="en-US" sz="1000" smtClean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eaLnBrk="0" hangingPunct="0">
              <a:defRPr sz="3200">
                <a:solidFill>
                  <a:schemeClr val="accent2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accent2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accent2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accent2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accent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fld id="{D3DF7DA1-8036-442E-B58A-57FCB1347D00}" type="slidenum">
              <a:rPr lang="en-US" altLang="en-US" sz="1000" smtClean="0">
                <a:solidFill>
                  <a:srgbClr val="000000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24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9"/>
          <a:srcRect l="23065"/>
          <a:stretch>
            <a:fillRect/>
          </a:stretch>
        </p:blipFill>
        <p:spPr bwMode="auto">
          <a:xfrm>
            <a:off x="1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2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hangingPunct="0">
              <a:defRPr/>
            </a:pPr>
            <a:endParaRPr lang="en-US" sz="160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5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2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  <a:latin typeface="Arial"/>
                <a:cs typeface="+mn-cs"/>
              </a:rPr>
              <a:pPr algn="ctr" eaLnBrk="0" hangingPunct="0">
                <a:spcBef>
                  <a:spcPct val="50000"/>
                </a:spcBef>
                <a:defRPr/>
              </a:pPr>
              <a:t>‹#›</a:t>
            </a:fld>
            <a:endParaRPr lang="en-US" sz="100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1420815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  <a:latin typeface="Arial"/>
                <a:cs typeface="+mn-cs"/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836614" y="6251160"/>
            <a:ext cx="5564187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+mn-cs"/>
              </a:rPr>
              <a:t>*	Footnote</a:t>
            </a:r>
          </a:p>
          <a:p>
            <a:pPr marL="538163" indent="-538163">
              <a:spcBef>
                <a:spcPct val="20000"/>
              </a:spcBef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+mn-cs"/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67589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</p:sldLayoutIdLst>
  <p:transition/>
  <p:hf sldNum="0" hdr="0" ft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cheryl.scott@state.ma.us?subject=Contact" TargetMode="External"/><Relationship Id="rId2" Type="http://schemas.openxmlformats.org/officeDocument/2006/relationships/hyperlink" Target="http://www.mass.gov/mwdb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2419" y="228600"/>
            <a:ext cx="8305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71C6"/>
                </a:solidFill>
              </a:rPr>
              <a:t>Massachusetts Workforce Development Board Overview</a:t>
            </a:r>
            <a:endParaRPr lang="en-US" sz="5400" b="1" dirty="0">
              <a:solidFill>
                <a:srgbClr val="0071C6"/>
              </a:solidFill>
            </a:endParaRPr>
          </a:p>
        </p:txBody>
      </p:sp>
      <p:pic>
        <p:nvPicPr>
          <p:cNvPr id="5" name="Pictur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62" r="11685"/>
          <a:stretch/>
        </p:blipFill>
        <p:spPr bwMode="auto">
          <a:xfrm>
            <a:off x="2893219" y="3020259"/>
            <a:ext cx="3124200" cy="24122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38400" y="5638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0071C6"/>
                </a:solidFill>
              </a:rPr>
              <a:t>March 6, 2018</a:t>
            </a:r>
            <a:endParaRPr lang="en-US" b="1" i="1" dirty="0">
              <a:solidFill>
                <a:srgbClr val="0071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42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295400"/>
            <a:ext cx="8458200" cy="5486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LMWI Committee Deliverables</a:t>
            </a:r>
          </a:p>
          <a:p>
            <a:pPr marL="688975" lvl="1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Labor Market and Workforce Information Dashboard</a:t>
            </a:r>
          </a:p>
          <a:p>
            <a:pPr marL="688975" lvl="1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Occupation &amp; Industry “Deep Dive”</a:t>
            </a:r>
          </a:p>
          <a:p>
            <a:pPr marL="1203325" lvl="1" indent="-117475">
              <a:spcBef>
                <a:spcPts val="0"/>
              </a:spcBef>
              <a:spcAft>
                <a:spcPts val="600"/>
              </a:spcAft>
            </a:pPr>
            <a:r>
              <a:rPr lang="en-US" sz="19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Construction</a:t>
            </a:r>
          </a:p>
          <a:p>
            <a:pPr marL="1203325" lvl="1" indent="-117475">
              <a:spcBef>
                <a:spcPts val="0"/>
              </a:spcBef>
              <a:spcAft>
                <a:spcPts val="600"/>
              </a:spcAft>
            </a:pPr>
            <a:r>
              <a:rPr lang="en-US" sz="19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Engineering</a:t>
            </a:r>
          </a:p>
          <a:p>
            <a:pPr marL="1203325" lvl="1" indent="-117475">
              <a:spcBef>
                <a:spcPts val="0"/>
              </a:spcBef>
              <a:spcAft>
                <a:spcPts val="600"/>
              </a:spcAft>
            </a:pPr>
            <a:r>
              <a:rPr lang="en-US" sz="19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Hospitality</a:t>
            </a:r>
          </a:p>
          <a:p>
            <a:pPr marL="1203325" lvl="1" indent="-117475">
              <a:spcBef>
                <a:spcPts val="0"/>
              </a:spcBef>
              <a:spcAft>
                <a:spcPts val="600"/>
              </a:spcAft>
            </a:pPr>
            <a:r>
              <a:rPr lang="en-US" sz="19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 Technology</a:t>
            </a:r>
          </a:p>
          <a:p>
            <a:pPr marL="108585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5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4" indent="-225425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9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  <a:r>
              <a:rPr lang="en-US" sz="1900" b="0" i="1" dirty="0">
                <a:latin typeface="Arial" panose="020B0604020202020204" pitchFamily="34" charset="0"/>
                <a:cs typeface="Arial" panose="020B0604020202020204" pitchFamily="34" charset="0"/>
              </a:rPr>
              <a:t>are the jobs, statewide, and regionally?</a:t>
            </a:r>
          </a:p>
          <a:p>
            <a:pPr marL="1085850" lvl="4" indent="-225425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9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sz="1900" b="0" i="1" dirty="0">
                <a:latin typeface="Arial" panose="020B0604020202020204" pitchFamily="34" charset="0"/>
                <a:cs typeface="Arial" panose="020B0604020202020204" pitchFamily="34" charset="0"/>
              </a:rPr>
              <a:t>is the </a:t>
            </a:r>
            <a:r>
              <a:rPr lang="en-US" sz="19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skill demand</a:t>
            </a:r>
            <a:r>
              <a:rPr lang="en-US" sz="1900" b="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for the industry/occupation?</a:t>
            </a:r>
          </a:p>
          <a:p>
            <a:pPr marL="1085850" lvl="4" indent="-225425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9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What are the data trends?</a:t>
            </a:r>
          </a:p>
          <a:p>
            <a:pPr marL="1085850" lvl="4" indent="-225425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US" sz="5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4" indent="-225425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US" sz="5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Meeting Schedule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: 3</a:t>
            </a:r>
            <a:r>
              <a:rPr lang="en-US" sz="19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Thursday of the month, </a:t>
            </a:r>
            <a:r>
              <a:rPr lang="en-US" sz="19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 – 4pm, (conference cal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l)</a:t>
            </a:r>
            <a:endParaRPr lang="en-US" sz="19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378825" cy="9445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B0F0"/>
                </a:solidFill>
                <a:ea typeface="+mj-ea"/>
              </a:rPr>
              <a:t>Labor Market &amp; Workforce </a:t>
            </a:r>
            <a:br>
              <a:rPr lang="en-US" dirty="0" smtClean="0">
                <a:solidFill>
                  <a:srgbClr val="00B0F0"/>
                </a:solidFill>
                <a:ea typeface="+mj-ea"/>
              </a:rPr>
            </a:br>
            <a:r>
              <a:rPr lang="en-US" dirty="0" smtClean="0">
                <a:solidFill>
                  <a:srgbClr val="00B0F0"/>
                </a:solidFill>
                <a:ea typeface="+mj-ea"/>
              </a:rPr>
              <a:t>Information (LMWI) Committee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1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Pam </a:t>
            </a:r>
            <a:r>
              <a:rPr lang="en-US" altLang="en-US" sz="1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Eddinger</a:t>
            </a:r>
            <a:r>
              <a:rPr lang="en-US" altLang="en-US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(Co-Chair)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Bunker Hill Community College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Boston, MA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Joanne </a:t>
            </a:r>
            <a:r>
              <a:rPr lang="en-US" altLang="en-US" sz="1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Pokaski</a:t>
            </a:r>
            <a:r>
              <a:rPr lang="en-US" altLang="en-US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(Co-Chair)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Director of Workforce Development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Beth Israel Deaconess Medical Center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Boston, MA 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Joanne </a:t>
            </a:r>
            <a:r>
              <a:rPr lang="en-US" altLang="en-US" sz="1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Berwald</a:t>
            </a:r>
            <a:endParaRPr lang="en-US" altLang="en-US" sz="1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Vice President, Human Resources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MESTEK, Inc.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Westfield, MA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Eric D. </a:t>
            </a:r>
            <a:r>
              <a:rPr lang="en-US" altLang="en-US" sz="1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Hagopian</a:t>
            </a:r>
            <a:endParaRPr lang="en-US" altLang="en-US" sz="1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President and CEO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Massachusetts Center for Advanced Design and Manufacturing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East Longmeadow, MA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Susan Mailman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Owner / President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Coghlin</a:t>
            </a: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Electrical Contractors, Inc.</a:t>
            </a:r>
          </a:p>
          <a:p>
            <a:pPr marL="0" inden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alt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Worcester, MA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endParaRPr lang="en-US" altLang="en-US" sz="18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00500" cy="51816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Beth 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Mitchell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Director, Maritime and Strategic Systems Engineering 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Dynamics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Pittsfield, MA</a:t>
            </a:r>
            <a:endParaRPr lang="en-US" sz="1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Elizabeth Skidmore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Business Representative/Organizer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New England Regional Council of </a:t>
            </a:r>
            <a:r>
              <a:rPr 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Carpenters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Dorchester, MA</a:t>
            </a:r>
            <a:endParaRPr lang="en-US" sz="1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Cheryl Scott (Staff)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Executive Director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MA Workforce Development </a:t>
            </a:r>
            <a:r>
              <a:rPr 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Boston, MA</a:t>
            </a:r>
            <a:endParaRPr lang="en-US" sz="1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Greg Bunn (Staff)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Assist. </a:t>
            </a:r>
            <a:r>
              <a:rPr 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Secretary </a:t>
            </a: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for Policy &amp; Planning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Executive Office of Labor &amp; Workforce </a:t>
            </a:r>
            <a:r>
              <a:rPr 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Boston, MA</a:t>
            </a:r>
            <a:endParaRPr lang="en-US" sz="1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52488" y="76200"/>
            <a:ext cx="7072312" cy="762000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00B0F0"/>
                </a:solidFill>
              </a:rPr>
              <a:t>LMWI Committee Members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95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914400"/>
            <a:ext cx="8458200" cy="5486400"/>
          </a:xfrm>
        </p:spPr>
        <p:txBody>
          <a:bodyPr/>
          <a:lstStyle/>
          <a:p>
            <a:pPr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Key Committee Objectives: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ts val="25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Measure outcomes and impact on stakeholders (job seekers and employers); regularly report back in a user-friendly manner (i.e. dashboard)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Pinpoint service and resource gaps constraining ability to achieve State Plan Goals; calibrate policies to triage areas of need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Receive briefings on and review/comment on WIOA policies on behalf of the full Board; major policy decision-points brought to full Board for discussion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Receive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adjudicate State-Level appeals on aspects of WIOA implementation (OSCC operator, MOU impasse, local area designation)</a:t>
            </a: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Committee Chair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is Secretary of Labor and Workforce Development</a:t>
            </a:r>
            <a:endParaRPr lang="en-US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Meeting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Monthly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52400"/>
            <a:ext cx="5664200" cy="762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+mj-lt"/>
              </a:rPr>
              <a:t>WIOA Oversight Committee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0488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220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>
          <a:xfrm>
            <a:off x="798894" y="770964"/>
            <a:ext cx="3786553" cy="520504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>
                <a:latin typeface="Arial Narrow" panose="020B0606020202030204" pitchFamily="34" charset="0"/>
              </a:rPr>
              <a:t>Rosalin Acosta (Chair)</a:t>
            </a:r>
            <a:r>
              <a:rPr lang="en-US" sz="1400" i="1" dirty="0">
                <a:latin typeface="Arial Narrow" panose="020B0606020202030204" pitchFamily="34" charset="0"/>
              </a:rPr>
              <a:t/>
            </a:r>
            <a:br>
              <a:rPr lang="en-US" sz="1400" i="1" dirty="0">
                <a:latin typeface="Arial Narrow" panose="020B0606020202030204" pitchFamily="34" charset="0"/>
              </a:rPr>
            </a:br>
            <a:r>
              <a:rPr lang="en-US" sz="1400" i="1" dirty="0">
                <a:latin typeface="Arial Narrow" panose="020B0606020202030204" pitchFamily="34" charset="0"/>
              </a:rPr>
              <a:t>Secretary</a:t>
            </a:r>
            <a:br>
              <a:rPr lang="en-US" sz="1400" i="1" dirty="0">
                <a:latin typeface="Arial Narrow" panose="020B0606020202030204" pitchFamily="34" charset="0"/>
              </a:rPr>
            </a:br>
            <a:r>
              <a:rPr lang="en-US" sz="1400" i="1" dirty="0">
                <a:latin typeface="Arial Narrow" panose="020B0606020202030204" pitchFamily="34" charset="0"/>
              </a:rPr>
              <a:t>Executive Office of Labor and  Workforce Development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400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>
                <a:latin typeface="Arial Narrow" panose="020B0606020202030204" pitchFamily="34" charset="0"/>
              </a:rPr>
              <a:t>Joanne </a:t>
            </a:r>
            <a:r>
              <a:rPr lang="en-US" sz="1400" b="1" i="1" dirty="0" err="1">
                <a:latin typeface="Arial Narrow" panose="020B0606020202030204" pitchFamily="34" charset="0"/>
              </a:rPr>
              <a:t>Berwald</a:t>
            </a:r>
            <a:endParaRPr lang="en-US" sz="1400" b="1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Vice President, Human Resources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MESTEK, Inc.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400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>
                <a:latin typeface="Arial Narrow" panose="020B0606020202030204" pitchFamily="34" charset="0"/>
              </a:rPr>
              <a:t>Donna </a:t>
            </a:r>
            <a:r>
              <a:rPr lang="en-US" sz="1400" b="1" i="1" dirty="0" err="1">
                <a:latin typeface="Arial Narrow" panose="020B0606020202030204" pitchFamily="34" charset="0"/>
              </a:rPr>
              <a:t>Cupelo</a:t>
            </a:r>
            <a:endParaRPr lang="en-US" sz="1400" b="1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President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Verizon New England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1400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>
                <a:latin typeface="Arial Narrow" panose="020B0606020202030204" pitchFamily="34" charset="0"/>
              </a:rPr>
              <a:t>Cassius Johnson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Vice President of Organizational Strategy &amp; Policy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Jobs for the Future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400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1400" b="1" i="1" dirty="0">
                <a:latin typeface="Arial Narrow" panose="020B0606020202030204" pitchFamily="34" charset="0"/>
              </a:rPr>
              <a:t>Robert </a:t>
            </a:r>
            <a:r>
              <a:rPr lang="en-US" altLang="en-US" sz="1400" b="1" i="1" dirty="0" err="1">
                <a:latin typeface="Arial Narrow" panose="020B0606020202030204" pitchFamily="34" charset="0"/>
              </a:rPr>
              <a:t>LePage</a:t>
            </a:r>
            <a:endParaRPr lang="en-US" altLang="en-US" sz="1400" b="1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Assistant Secretary for Career Education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1400" i="1" dirty="0">
                <a:latin typeface="Arial Narrow" panose="020B0606020202030204" pitchFamily="34" charset="0"/>
              </a:rPr>
              <a:t>Executive Office of Education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1400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>
                <a:latin typeface="Arial Narrow" panose="020B0606020202030204" pitchFamily="34" charset="0"/>
              </a:rPr>
              <a:t>Juliette Mayers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President &amp; CEO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Inspiration Zone LLC</a:t>
            </a:r>
          </a:p>
          <a:p>
            <a:pPr marL="0" indent="0">
              <a:spcAft>
                <a:spcPts val="0"/>
              </a:spcAft>
              <a:buNone/>
            </a:pPr>
            <a:endParaRPr lang="en-US" altLang="en-US" sz="1400" i="1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0"/>
              </a:spcAft>
              <a:buNone/>
            </a:pPr>
            <a:endParaRPr lang="en-US" altLang="en-US" sz="10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762000"/>
            <a:ext cx="4097216" cy="664698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>
                <a:latin typeface="Arial Narrow" panose="020B0606020202030204" pitchFamily="34" charset="0"/>
              </a:rPr>
              <a:t>Jeffrey McCue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Commissioner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 smtClean="0">
                <a:latin typeface="Arial Narrow" panose="020B0606020202030204" pitchFamily="34" charset="0"/>
              </a:rPr>
              <a:t>Department </a:t>
            </a:r>
            <a:r>
              <a:rPr lang="en-US" sz="1400" i="1" dirty="0">
                <a:latin typeface="Arial Narrow" panose="020B0606020202030204" pitchFamily="34" charset="0"/>
              </a:rPr>
              <a:t>of Transitional Assistance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800" i="1" dirty="0" smtClean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 Narrow" panose="020B0606020202030204" pitchFamily="34" charset="0"/>
              </a:rPr>
              <a:t>Juan </a:t>
            </a:r>
            <a:r>
              <a:rPr lang="en-US" sz="1400" b="1" i="1" dirty="0">
                <a:latin typeface="Arial Narrow" panose="020B0606020202030204" pitchFamily="34" charset="0"/>
              </a:rPr>
              <a:t>Vega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</a:rPr>
              <a:t>Assistant Secretary for Communities </a:t>
            </a:r>
            <a:endParaRPr lang="en-US" sz="1400" i="1" dirty="0" smtClean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 smtClean="0">
                <a:latin typeface="Arial Narrow" panose="020B0606020202030204" pitchFamily="34" charset="0"/>
              </a:rPr>
              <a:t>and </a:t>
            </a:r>
            <a:r>
              <a:rPr lang="en-US" sz="1400" i="1" dirty="0">
                <a:latin typeface="Arial Narrow" panose="020B0606020202030204" pitchFamily="34" charset="0"/>
              </a:rPr>
              <a:t>Programs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 smtClean="0">
                <a:latin typeface="Arial Narrow" panose="020B0606020202030204" pitchFamily="34" charset="0"/>
              </a:rPr>
              <a:t>Executive </a:t>
            </a:r>
            <a:r>
              <a:rPr lang="en-US" sz="1400" i="1" dirty="0">
                <a:latin typeface="Arial Narrow" panose="020B0606020202030204" pitchFamily="34" charset="0"/>
              </a:rPr>
              <a:t>Office of Housing and Economic Development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800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>
                <a:latin typeface="Arial Narrow" panose="020B0606020202030204" pitchFamily="34" charset="0"/>
                <a:ea typeface="Times New Roman"/>
                <a:cs typeface="Times New Roman"/>
              </a:rPr>
              <a:t>Raymond </a:t>
            </a:r>
            <a:r>
              <a:rPr lang="en-US" sz="1400" b="1" i="1" dirty="0" err="1">
                <a:latin typeface="Arial Narrow" panose="020B0606020202030204" pitchFamily="34" charset="0"/>
                <a:ea typeface="Times New Roman"/>
                <a:cs typeface="Times New Roman"/>
              </a:rPr>
              <a:t>Wrobel</a:t>
            </a:r>
            <a:endParaRPr lang="en-US" sz="1400" b="1" i="1" dirty="0">
              <a:latin typeface="Arial Narrow" panose="020B0606020202030204" pitchFamily="34" charset="0"/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  <a:ea typeface="Times New Roman"/>
                <a:cs typeface="Times New Roman"/>
              </a:rPr>
              <a:t>Vice President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Narrow" panose="020B0606020202030204" pitchFamily="34" charset="0"/>
                <a:ea typeface="Times New Roman"/>
                <a:cs typeface="Times New Roman"/>
              </a:rPr>
              <a:t>Align Credit Union</a:t>
            </a:r>
            <a:r>
              <a:rPr lang="en-US" sz="1400" i="1" dirty="0">
                <a:latin typeface="Arial Narrow" panose="020B0606020202030204" pitchFamily="34" charset="0"/>
                <a:ea typeface="Times New Roman"/>
              </a:rPr>
              <a:t/>
            </a:r>
            <a:br>
              <a:rPr lang="en-US" sz="1400" i="1" dirty="0">
                <a:latin typeface="Arial Narrow" panose="020B0606020202030204" pitchFamily="34" charset="0"/>
                <a:ea typeface="Times New Roman"/>
              </a:rPr>
            </a:br>
            <a:r>
              <a:rPr lang="en-US" sz="1400" i="1" dirty="0">
                <a:latin typeface="Arial Narrow" panose="020B0606020202030204" pitchFamily="34" charset="0"/>
                <a:ea typeface="Times New Roman"/>
                <a:cs typeface="Times New Roman"/>
              </a:rPr>
              <a:t> </a:t>
            </a:r>
            <a:endParaRPr lang="en-US" sz="1400" i="1" dirty="0" smtClean="0">
              <a:latin typeface="Arial Narrow" panose="020B0606020202030204" pitchFamily="34" charset="0"/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400" i="1" dirty="0">
              <a:latin typeface="Arial Narrow" panose="020B0606020202030204" pitchFamily="34" charset="0"/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b="1" i="1" dirty="0">
                <a:latin typeface="Arial Narrow" panose="020B0606020202030204" pitchFamily="34" charset="0"/>
              </a:rPr>
              <a:t>Jennifer James Price (Staff)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i="1" dirty="0">
                <a:latin typeface="Arial Narrow" panose="020B0606020202030204" pitchFamily="34" charset="0"/>
              </a:rPr>
              <a:t>Executive Office of Labor and Workforce Development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800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b="1" i="1" dirty="0">
                <a:latin typeface="Arial Narrow" panose="020B0606020202030204" pitchFamily="34" charset="0"/>
              </a:rPr>
              <a:t>Cheryl Scott (Staff)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i="1" dirty="0">
                <a:latin typeface="Arial Narrow" panose="020B0606020202030204" pitchFamily="34" charset="0"/>
              </a:rPr>
              <a:t>MA Workforce Development Board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800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b="1" i="1" dirty="0">
                <a:latin typeface="Arial Narrow" panose="020B0606020202030204" pitchFamily="34" charset="0"/>
              </a:rPr>
              <a:t>Alice Sweeney (Staff)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i="1" dirty="0">
                <a:latin typeface="Arial Narrow" panose="020B0606020202030204" pitchFamily="34" charset="0"/>
              </a:rPr>
              <a:t>Department of Career Services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800" i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b="1" i="1" dirty="0">
                <a:latin typeface="Arial Narrow" panose="020B0606020202030204" pitchFamily="34" charset="0"/>
              </a:rPr>
              <a:t>Marina Zhavoronkova (Staff)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i="1" dirty="0">
                <a:latin typeface="Arial Narrow" panose="020B0606020202030204" pitchFamily="34" charset="0"/>
              </a:rPr>
              <a:t>Executive Office of Labor and Workforce Development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en-US" sz="1000" i="1" dirty="0">
              <a:solidFill>
                <a:schemeClr val="tx1"/>
              </a:solidFill>
              <a:latin typeface="+mj-lt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000" i="1" dirty="0">
              <a:solidFill>
                <a:schemeClr val="tx1"/>
              </a:solidFill>
              <a:latin typeface="+mj-lt"/>
              <a:ea typeface="Times New Roman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endParaRPr lang="en-US" sz="10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6234112" cy="762000"/>
          </a:xfrm>
        </p:spPr>
        <p:txBody>
          <a:bodyPr>
            <a:normAutofit/>
          </a:bodyPr>
          <a:lstStyle/>
          <a:p>
            <a:r>
              <a:rPr lang="en-US" altLang="en-US" sz="2800" dirty="0" smtClean="0">
                <a:solidFill>
                  <a:srgbClr val="00B0F0"/>
                </a:solidFill>
              </a:rPr>
              <a:t>WIOA Oversight Committee Membership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174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4864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Pursue initiatives that influence business demand for and supply of Opportunity Youth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Statewide Employer Engagement Campaign: Grads of Life Massachusetts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Assistance to Providers to elevate practice in working with older, disconnected youth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Policy development to enhance workforce system effectiveness in moving young people along career and education pathways</a:t>
            </a:r>
            <a:endParaRPr lang="en-US" sz="2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8325" lvl="3" indent="0">
              <a:spcAft>
                <a:spcPts val="0"/>
              </a:spcAft>
              <a:buNone/>
            </a:pP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Meeting Schedule: Bi-monthly</a:t>
            </a:r>
            <a:endParaRPr lang="en-US" sz="2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12800" y="76200"/>
            <a:ext cx="70358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Youth Committee Overview</a:t>
            </a:r>
            <a:endParaRPr lang="en-US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620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914400"/>
            <a:ext cx="4000500" cy="53340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Cassius </a:t>
            </a:r>
            <a:r>
              <a:rPr lang="en-US" sz="1400" b="1" i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Johnson</a:t>
            </a:r>
            <a:endParaRPr lang="en-US" sz="1400" b="1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Vice President of Organizational Strategy and Policy</a:t>
            </a:r>
            <a:endParaRPr lang="en-US" sz="1400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Jobs for the Future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Boston, MA</a:t>
            </a:r>
            <a:endParaRPr lang="en-US" sz="1400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US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Aixa</a:t>
            </a:r>
            <a:r>
              <a:rPr lang="en-US" sz="14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Beauchamp </a:t>
            </a:r>
            <a:endParaRPr lang="en-US" sz="1400" b="1" i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President</a:t>
            </a:r>
            <a:endParaRPr lang="en-US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Beauchamp and Associates</a:t>
            </a:r>
            <a:endParaRPr lang="en-US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Newton, MA</a:t>
            </a:r>
            <a:endParaRPr lang="en-US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i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Jesse </a:t>
            </a:r>
            <a:r>
              <a:rPr lang="en-US" sz="14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Brown</a:t>
            </a:r>
            <a:endParaRPr lang="en-US" sz="14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Co-Founder/ Director of Operations</a:t>
            </a:r>
            <a:endParaRPr lang="en-US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Heidrea</a:t>
            </a:r>
            <a:r>
              <a:rPr lang="en-US" sz="1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Communications LLC</a:t>
            </a:r>
            <a:endParaRPr lang="en-US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Bellingham, MA</a:t>
            </a:r>
            <a:endParaRPr lang="en-US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US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Kathleen Cullen-Cote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Vice President of Human Resources</a:t>
            </a:r>
            <a:endParaRPr lang="en-US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PTC Corporation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Needham, MA</a:t>
            </a:r>
          </a:p>
          <a:p>
            <a:pPr marL="0" indent="0">
              <a:spcAft>
                <a:spcPts val="0"/>
              </a:spcAft>
              <a:buNone/>
            </a:pP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US" sz="2000" b="0" i="1" dirty="0" smtClean="0"/>
          </a:p>
          <a:p>
            <a:pPr marL="0" indent="0">
              <a:spcAft>
                <a:spcPts val="0"/>
              </a:spcAft>
              <a:buNone/>
            </a:pPr>
            <a:endParaRPr lang="en-US" sz="2000" b="0" i="1" dirty="0"/>
          </a:p>
          <a:p>
            <a:pPr marL="0" indent="0">
              <a:spcAft>
                <a:spcPts val="0"/>
              </a:spcAft>
              <a:buNone/>
            </a:pPr>
            <a:endParaRPr lang="en-US" sz="2000" b="0" i="1" dirty="0"/>
          </a:p>
          <a:p>
            <a:pPr>
              <a:spcAft>
                <a:spcPts val="0"/>
              </a:spcAft>
            </a:pPr>
            <a:endParaRPr lang="en-US" sz="2000" i="1" dirty="0" smtClean="0"/>
          </a:p>
          <a:p>
            <a:pPr>
              <a:spcAft>
                <a:spcPts val="0"/>
              </a:spcAft>
            </a:pPr>
            <a:endParaRPr lang="en-US" sz="2000" i="1" dirty="0"/>
          </a:p>
          <a:p>
            <a:pPr>
              <a:spcAft>
                <a:spcPts val="0"/>
              </a:spcAft>
            </a:pP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4525963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John 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G. Mann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NAGE, Local 292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Quincy, MA</a:t>
            </a:r>
          </a:p>
          <a:p>
            <a:pPr marL="0" indent="0">
              <a:spcAft>
                <a:spcPts val="0"/>
              </a:spcAft>
              <a:buNone/>
            </a:pPr>
            <a:endParaRPr lang="en-US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Sacha 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Stadhard (Staff)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cs typeface="Arial" panose="020B0604020202020204" pitchFamily="34" charset="0"/>
              </a:rPr>
              <a:t>Grants Management Specialist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cs typeface="Arial" panose="020B0604020202020204" pitchFamily="34" charset="0"/>
              </a:rPr>
              <a:t>Department of Career Services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Boston, MA</a:t>
            </a:r>
            <a:endParaRPr lang="en-US" sz="1400" b="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Cheryl Scott (Staff)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Executive Director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 Workforce Development Board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Boston, MA</a:t>
            </a:r>
          </a:p>
          <a:p>
            <a:pPr marL="0" indent="0">
              <a:spcAft>
                <a:spcPts val="0"/>
              </a:spcAft>
              <a:buNone/>
            </a:pPr>
            <a:endParaRPr lang="en-US" sz="1800" i="1" dirty="0" smtClean="0"/>
          </a:p>
          <a:p>
            <a:pPr marL="0" indent="0">
              <a:spcAft>
                <a:spcPts val="0"/>
              </a:spcAft>
              <a:buNone/>
            </a:pPr>
            <a:endParaRPr lang="en-US" sz="2000" i="1" dirty="0" smtClean="0"/>
          </a:p>
          <a:p>
            <a:pPr marL="0" indent="0">
              <a:spcAft>
                <a:spcPts val="0"/>
              </a:spcAft>
              <a:buNone/>
            </a:pPr>
            <a:endParaRPr lang="en-US" sz="2000" i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2644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Youth Committee Membership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0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838200"/>
            <a:ext cx="8153400" cy="64008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capitalize on the work of the Task Force for </a:t>
            </a:r>
            <a:r>
              <a:rPr lang="en-US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Economic Opportunity for Persons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Facing Chronically High Rates of Unemployment by identifying the policy and programmatic opportunities to improve employment outcomes for populations facing employment challenges </a:t>
            </a:r>
            <a:r>
              <a:rPr lang="en-US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including Blacks/African Americans, Hispanic/Latino Americans, Native Americans, Immigrants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Long-term unemployed, People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Disabilities, Veterans</a:t>
            </a:r>
            <a:endParaRPr 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6075" lvl="1" indent="0">
              <a:spcAft>
                <a:spcPts val="0"/>
              </a:spcAft>
              <a:buNone/>
            </a:pPr>
            <a:endParaRPr lang="en-US" sz="1400" b="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Committee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scope &amp; deliverables</a:t>
            </a:r>
          </a:p>
          <a:p>
            <a:pPr lvl="3">
              <a:lnSpc>
                <a:spcPts val="21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Promote incentives for employers to hire/train Economic Opportunity Population</a:t>
            </a:r>
            <a:endParaRPr lang="en-US" sz="17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lnSpc>
                <a:spcPts val="21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7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feedback and guidance to the </a:t>
            </a:r>
            <a:r>
              <a:rPr lang="en-US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 Competitive Trust Fund (WCTF) </a:t>
            </a:r>
            <a:r>
              <a:rPr lang="en-US" sz="17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</a:t>
            </a:r>
            <a:r>
              <a:rPr lang="en-US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Readiness Initiative (CRI)</a:t>
            </a:r>
            <a:endParaRPr lang="en-U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lnSpc>
                <a:spcPts val="21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Craft policy recommendations to direct resources toward </a:t>
            </a:r>
            <a:r>
              <a:rPr lang="en-US" sz="17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endParaRPr lang="en-US" sz="17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lnSpc>
                <a:spcPts val="21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7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</a:t>
            </a:r>
            <a:r>
              <a:rPr lang="en-US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partnerships to cultivate resources that enhance successful programs and services (e.g. public/private partnerships, engagement with philanthropic community, etc</a:t>
            </a:r>
            <a:r>
              <a:rPr lang="en-US" sz="17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568325" lvl="3" indent="0">
              <a:spcAft>
                <a:spcPts val="0"/>
              </a:spcAft>
              <a:buNone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Meeting Schedule: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Monthly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lnSpc>
                <a:spcPts val="21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6075" lvl="1" indent="0">
              <a:spcAft>
                <a:spcPts val="0"/>
              </a:spcAft>
              <a:buNone/>
            </a:pPr>
            <a:endParaRPr lang="en-US" b="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331200" cy="762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Opportunity Committee</a:t>
            </a:r>
            <a:endParaRPr lang="en-US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6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066800"/>
            <a:ext cx="4000500" cy="5181600"/>
          </a:xfrm>
        </p:spPr>
        <p:txBody>
          <a:bodyPr/>
          <a:lstStyle/>
          <a:p>
            <a:pPr marL="0" indent="0">
              <a:lnSpc>
                <a:spcPts val="1800"/>
              </a:lnSpc>
              <a:spcAft>
                <a:spcPct val="0"/>
              </a:spcAft>
              <a:buNone/>
            </a:pPr>
            <a:endParaRPr lang="en-US" altLang="en-US" sz="1150" dirty="0" smtClean="0"/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i="1" dirty="0">
              <a:latin typeface="+mn-lt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en-US" altLang="en-US" sz="12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04800" y="914400"/>
            <a:ext cx="8382000" cy="5410200"/>
          </a:xfrm>
        </p:spPr>
        <p:txBody>
          <a:bodyPr numCol="3"/>
          <a:lstStyle/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Anne </a:t>
            </a:r>
            <a:r>
              <a:rPr lang="en-US" sz="14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Broholm</a:t>
            </a:r>
            <a:r>
              <a:rPr lang="en-US" sz="14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(Co-Chair)</a:t>
            </a:r>
            <a:endParaRPr lang="en-US" sz="14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Chief Executive Officer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Ahead, LLC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New Bedford, MA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Jesse </a:t>
            </a: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Brown (Co-Chair)</a:t>
            </a:r>
            <a:endParaRPr lang="en-US" sz="14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Co-Founder/ Director of Operations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Heidrea</a:t>
            </a: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Communications LLC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Bellingham, MA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 </a:t>
            </a:r>
            <a:endParaRPr lang="en-US" sz="1400" b="0" i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Jerry </a:t>
            </a:r>
            <a:r>
              <a:rPr lang="en-US" sz="14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Burke</a:t>
            </a:r>
            <a:endParaRPr lang="en-US" sz="14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President &amp; CEO</a:t>
            </a:r>
            <a:endParaRPr lang="en-US" sz="1400" b="0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Hillcrest </a:t>
            </a: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Educational Foundation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Pittsfield, </a:t>
            </a: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MA</a:t>
            </a:r>
            <a:endParaRPr lang="en-US" sz="1400" b="0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James </a:t>
            </a:r>
            <a:r>
              <a:rPr lang="en-US" sz="1400" b="1" i="1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Cassetta</a:t>
            </a:r>
            <a:endParaRPr lang="en-US" sz="1400" b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President/CEO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WORK, </a:t>
            </a:r>
            <a:r>
              <a:rPr lang="en-US" sz="1400" b="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Inc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Dorchester, MA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0" i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0" i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Sherry </a:t>
            </a:r>
            <a:r>
              <a:rPr lang="en-US" sz="14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Dong</a:t>
            </a:r>
            <a:endParaRPr lang="en-US" sz="14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Director, Community Health Improvement Programs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Tufts Medical Center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Boston, MA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" b="0" i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Warren </a:t>
            </a:r>
            <a:r>
              <a:rPr lang="en-US" sz="14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Pepicelli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Executive Vice President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UNITE-HERE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Boston, MA</a:t>
            </a:r>
            <a:endParaRPr lang="en-US" sz="1400" b="0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Joseph </a:t>
            </a:r>
            <a:r>
              <a:rPr lang="en-US" sz="14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Wagner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State </a:t>
            </a: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Representative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MA House of Representatives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Chicopee, MA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0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Beth </a:t>
            </a: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Williams</a:t>
            </a:r>
            <a:endParaRPr lang="en-US" sz="1400" b="1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President &amp; CEO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Roxbury Technology Corporation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Boston, MA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i="1" u="sng" dirty="0" smtClean="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i="1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i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Cheryl </a:t>
            </a:r>
            <a:r>
              <a:rPr lang="en-US" sz="1400" b="1" i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Scott (Staff)</a:t>
            </a:r>
            <a:endParaRPr lang="en-US" sz="1400" b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Executive Director</a:t>
            </a:r>
            <a:endParaRPr lang="en-US" sz="1400" b="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 Workforce Development </a:t>
            </a:r>
            <a:r>
              <a:rPr lang="en-US" sz="1400" b="0" i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Board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Boston, MA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Pahola </a:t>
            </a:r>
            <a:r>
              <a:rPr lang="en-US" sz="1400" b="1" i="1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DeLeon</a:t>
            </a:r>
            <a:r>
              <a:rPr lang="en-US" sz="14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(Staff)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Program Coordinator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Executive Office of Labor and Workforce Development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Boston, MA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0" i="1" dirty="0">
              <a:latin typeface="+mn-lt"/>
              <a:ea typeface="Times New Roman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0" dirty="0">
              <a:latin typeface="+mn-lt"/>
              <a:ea typeface="Times New Roman"/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457200" y="76200"/>
            <a:ext cx="8331200" cy="7620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ＭＳ Ｐゴシック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</a:lstStyle>
          <a:p>
            <a:r>
              <a:rPr lang="en-US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Opportunity Committee</a:t>
            </a:r>
            <a:endParaRPr lang="en-US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02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/>
          </p:cNvSpPr>
          <p:nvPr>
            <p:ph idx="1"/>
          </p:nvPr>
        </p:nvSpPr>
        <p:spPr>
          <a:xfrm>
            <a:off x="425824" y="1129553"/>
            <a:ext cx="3688976" cy="4711700"/>
          </a:xfrm>
        </p:spPr>
        <p:txBody>
          <a:bodyPr/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Tuesday, March 6, 2018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9:30 a.m. –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12:00 noon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Dorchester, MA</a:t>
            </a:r>
          </a:p>
          <a:p>
            <a:pPr marL="109537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Monday, June 11, 2018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9:30 a.m. – 12:00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noon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Worcester, 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71C6"/>
              </a:buClr>
              <a:buFont typeface="Wingdings 3" pitchFamily="18" charset="2"/>
              <a:buChar char="}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Monday,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September 10,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b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9:30 a.m. – 12:00 noon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Southeastern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Massachusetts 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71C6"/>
              </a:buClr>
              <a:buFont typeface="Wingdings 3" pitchFamily="18" charset="2"/>
              <a:buChar char="}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71C6"/>
              </a:buClr>
              <a:buFont typeface="Wingdings 3" pitchFamily="18" charset="2"/>
              <a:buChar char="}"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Thursday, December 6,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b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9:30 a.m. – 12:00 noon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Northeastern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Massachusetts </a:t>
            </a:r>
            <a:endParaRPr lang="en-US" alt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88" indent="-6350">
              <a:buClr>
                <a:schemeClr val="tx1"/>
              </a:buClr>
              <a:buFont typeface="Wingdings 3" pitchFamily="18" charset="2"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tx1"/>
              </a:buClr>
              <a:buFont typeface="Wingdings 3" pitchFamily="18" charset="2"/>
              <a:buNone/>
            </a:pPr>
            <a:endParaRPr lang="en-US" altLang="en-US" sz="1800" dirty="0" smtClean="0"/>
          </a:p>
          <a:p>
            <a:endParaRPr lang="en-US" altLang="en-US" dirty="0" smtClean="0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dirty="0" smtClean="0">
                <a:solidFill>
                  <a:srgbClr val="00B0F0"/>
                </a:solidFill>
                <a:effectLst/>
              </a:rPr>
              <a:t>2018 Meeting Schedule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fld id="{FB7D5600-0EAD-45E5-BF08-1288553AF24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495800" y="1143000"/>
            <a:ext cx="4419600" cy="3276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5888" indent="-6350">
              <a:buClr>
                <a:schemeClr val="tx1"/>
              </a:buClr>
              <a:buFont typeface="Wingdings 3" pitchFamily="18" charset="2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The Board meets quarterly.  In support of the Board’s commitment to support the whole state, the Board holds its meetings across the Commonwealth.</a:t>
            </a:r>
          </a:p>
          <a:p>
            <a:pPr>
              <a:buClr>
                <a:schemeClr val="tx1"/>
              </a:buClr>
              <a:buFont typeface="Wingdings 3" pitchFamily="18" charset="2"/>
              <a:buNone/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88" indent="-6350">
              <a:buClr>
                <a:schemeClr val="tx1"/>
              </a:buClr>
              <a:buFont typeface="Wingdings 3" pitchFamily="18" charset="2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For more information on the Board, please visit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www.mass.gov/mwdb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or email Cheryl Scott, Executive Director at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cheryl.scott@state.ma.us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69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Created by the Workforce Innovation and Opportunity Act (WIOA); required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by every state and territory receiving WIOA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MWDB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stablished in Massachusetts by state statute</a:t>
            </a:r>
          </a:p>
          <a:p>
            <a:pPr marL="736599" indent="-342900">
              <a:lnSpc>
                <a:spcPct val="90000"/>
              </a:lnSpc>
              <a:buClr>
                <a:schemeClr val="bg2">
                  <a:lumMod val="2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Broad mandates of board composition outlined in WIOA</a:t>
            </a:r>
          </a:p>
          <a:p>
            <a:pPr marL="736599" indent="-342900">
              <a:lnSpc>
                <a:spcPct val="90000"/>
              </a:lnSpc>
              <a:buClr>
                <a:schemeClr val="bg2">
                  <a:lumMod val="25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Board membership codified in state statute (MGL Chapter 23H, section 7)</a:t>
            </a:r>
          </a:p>
          <a:p>
            <a:pPr marL="1143000" lvl="2"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State Workforce Board History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1993: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MassJobs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Council 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2000: Massachusetts Workforce Investment Board (WIA)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2015: Massachusetts Workforce Development Board (WIOA)</a:t>
            </a:r>
            <a:endParaRPr lang="en-US" sz="2000" i="1" dirty="0"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1331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extLst/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defRPr/>
            </a:pPr>
            <a:r>
              <a:rPr lang="en-US" dirty="0" smtClean="0">
                <a:solidFill>
                  <a:srgbClr val="00B0F0"/>
                </a:solidFill>
                <a:effectLst/>
                <a:ea typeface="+mj-ea"/>
              </a:rPr>
              <a:t>State Workforce Development Board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fld id="{FB7D5600-0EAD-45E5-BF08-1288553AF24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MWDB Member Composition Summary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fld id="{FB7D5600-0EAD-45E5-BF08-1288553AF24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69271"/>
              </p:ext>
            </p:extLst>
          </p:nvPr>
        </p:nvGraphicFramePr>
        <p:xfrm>
          <a:off x="990600" y="838201"/>
          <a:ext cx="7086600" cy="443639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851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Representation</a:t>
                      </a:r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</a:t>
                      </a:r>
                      <a:r>
                        <a:rPr lang="en-US" sz="13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Members</a:t>
                      </a:r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16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Governor </a:t>
                      </a:r>
                      <a:r>
                        <a:rPr lang="en-US" sz="12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(designee)</a:t>
                      </a:r>
                      <a:endParaRPr lang="en-US" sz="1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16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</a:t>
                      </a:r>
                      <a:r>
                        <a:rPr lang="en-US" sz="12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(majority)</a:t>
                      </a:r>
                      <a:endParaRPr lang="en-US" sz="1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16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Legislature </a:t>
                      </a:r>
                      <a:r>
                        <a:rPr lang="en-US" sz="12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(both chambers)</a:t>
                      </a:r>
                      <a:endParaRPr lang="en-US" sz="1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46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16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Apprenticeship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7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Community-Based Organizations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27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WIOA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Titles I &amp; III</a:t>
                      </a:r>
                    </a:p>
                    <a:p>
                      <a:pPr algn="ctr"/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(Employment &amp; Training services)</a:t>
                      </a:r>
                      <a:endParaRPr lang="en-US" sz="12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Secretary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</a:t>
                      </a: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Labor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Workforce Development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76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WIOA Title II (Adult Basic Ed)</a:t>
                      </a:r>
                      <a:endParaRPr lang="en-US" sz="12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Secretary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Education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4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WIOA Title IV (Vocational Rehabilitation)</a:t>
                      </a:r>
                      <a:endParaRPr lang="en-US" sz="1200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9144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Secretary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</a:t>
                      </a: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Health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Human Services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9144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316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Economic Development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Secretary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Housing &amp; Economic Development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166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Chief</a:t>
                      </a:r>
                      <a:r>
                        <a:rPr lang="en-US" sz="1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Elected Officials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5849">
                <a:tc>
                  <a:txBody>
                    <a:bodyPr/>
                    <a:lstStyle/>
                    <a:p>
                      <a:pPr algn="ctr"/>
                      <a:r>
                        <a:rPr lang="en-US" sz="12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members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81400" y="5486400"/>
            <a:ext cx="5181600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Additional Board Requirements (state statute)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Geographic Diversity (WIOA)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</a:rPr>
              <a:t>Reflect diversity of Commonwealth: women, people of color, veterans, persons with disabilities (state statute)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7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609600"/>
            <a:ext cx="8229600" cy="5486400"/>
          </a:xfrm>
        </p:spPr>
        <p:txBody>
          <a:bodyPr/>
          <a:lstStyle/>
          <a:p>
            <a:pPr marL="109537" indent="0"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Governor (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1 member)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Sherry Dong,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Director, Community Health Improvement Programs- Tufts Medical Center </a:t>
            </a:r>
          </a:p>
          <a:p>
            <a:pPr marL="109537" indent="0">
              <a:buNone/>
            </a:pPr>
            <a:endParaRPr lang="en-US" sz="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&amp; Industry Members (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5 appointed members / 2 vacancies)</a:t>
            </a: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Donna </a:t>
            </a:r>
            <a:r>
              <a:rPr lang="en-US" sz="1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Cupelo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(Chair)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President, Verizon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England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Aixa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Beauchamp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President, Beauchamp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Associates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Joanne </a:t>
            </a:r>
            <a:r>
              <a:rPr lang="en-US" sz="1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Berwald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Vice President - Human Resources, MESTEK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Inc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Anne </a:t>
            </a:r>
            <a:r>
              <a:rPr lang="en-US" sz="1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Broholm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Chief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Executive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Officer, Ahead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LLC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Jesse 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Brown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Co-Founder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/ Director 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Operations,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Heidrea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Communications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LLC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Tricia 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Canavan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President, United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Personnel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James </a:t>
            </a:r>
            <a:r>
              <a:rPr lang="en-US" sz="1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Cassetta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President/CEO, WORK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Kathleen 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Cullen-Cote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Corporate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Vice President of Human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Resources, PTC Corporation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Pamela Everhart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Senior Vice President,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Head of Regional Public Affairs and Community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Relations, Fidelity Investments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Eric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1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Hagopian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President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CEO, Massachusetts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Center for Advanced Design and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Manufacturing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Susan Mailman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Owner/President, Coughlin Electrical Contractors, Inc.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Juliette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Mayers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President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CEO, Inspiration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Zone LLC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Beth Mitchell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Director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Maritime and Strategic Systems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Engineering, General Dynamics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Joanne </a:t>
            </a:r>
            <a:r>
              <a:rPr lang="en-US" sz="1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Pokaski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Director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 Workforce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Development, Beth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Israel Deaconess Medical Center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Beth Williams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President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CEO, Roxbury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Technology Corporation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Raymond </a:t>
            </a:r>
            <a:r>
              <a:rPr lang="en-US" sz="1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Wrobel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Vice President, Align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Credit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Union</a:t>
            </a:r>
          </a:p>
          <a:p>
            <a:pPr marL="338137" indent="-228600">
              <a:buFont typeface="+mj-lt"/>
              <a:buAutoNum type="arabicPeriod"/>
            </a:pP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Community Based Organizations (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4 appointed members)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Gerard Burke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President &amp; CEO, Hillcrest Educational Foundation 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Pam Eddinger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President, Bunker Hill Community College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Cassius Johnson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Vice President of Organizational Strategy and Policy, Jobs for the Future </a:t>
            </a:r>
          </a:p>
          <a:p>
            <a:pPr marL="338137" indent="-228600">
              <a:buFont typeface="+mj-lt"/>
              <a:buAutoNum type="arabicPeriod"/>
            </a:pP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2113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Board Membership</a:t>
            </a:r>
            <a:endParaRPr lang="en-US" dirty="0"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6741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9271" y="762000"/>
            <a:ext cx="8229600" cy="5562600"/>
          </a:xfrm>
        </p:spPr>
        <p:txBody>
          <a:bodyPr/>
          <a:lstStyle/>
          <a:p>
            <a:pPr marL="109537" indent="0">
              <a:buNone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State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Agency Officials (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4 members)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1313" indent="-233363">
              <a:buFont typeface="+mj-lt"/>
              <a:buAutoNum type="arabicPeriod"/>
            </a:pP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Rosalin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Acosta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Secretary, MA Executive Office of Labor and Workforce Development</a:t>
            </a:r>
          </a:p>
          <a:p>
            <a:pPr marL="341313" indent="-233363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Jeffrey McCue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Commissioner, Department of Transitional Assistance, Executive Office of Health and Human Services</a:t>
            </a:r>
          </a:p>
          <a:p>
            <a:pPr marL="341313" indent="-233363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Robert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LePage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Assistant Secretary for Career Education, MA Executive Office of Education</a:t>
            </a:r>
          </a:p>
          <a:p>
            <a:pPr marL="341313" indent="-233363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Juan Vega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Assistant Secretary for Communities and Programs, MA Executive Office of Housing and Economic Development,</a:t>
            </a:r>
          </a:p>
          <a:p>
            <a:pPr marL="109537" indent="0">
              <a:buNone/>
            </a:pP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Legislature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 appointed members)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Eileen M. Donoghue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Senator, 1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Middlesex District, Massachusetts Senate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Joseph Wagner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Representative, Eighth Hampden District, Massachusetts House 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Representatives</a:t>
            </a:r>
          </a:p>
          <a:p>
            <a:pPr marL="109537" indent="0">
              <a:buNone/>
            </a:pP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Local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Government / WIOA Chief Elected Officials (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 appointed members)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Kimberley Driscoll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Mayor, City of Salem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Daniel Rivera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Mayor, City 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Lawrence</a:t>
            </a:r>
          </a:p>
          <a:p>
            <a:pPr marL="338137" indent="-228600">
              <a:buFont typeface="+mj-lt"/>
              <a:buAutoNum type="arabicPeriod"/>
            </a:pP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Organized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Labor &amp; Apprenticeship (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3 appointed members)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John G. Mann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President, NAGE, Local 292 </a:t>
            </a:r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(Labor)</a:t>
            </a: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Warren Pepicelli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Executive Vice President, UNITE-HERE </a:t>
            </a:r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(Labor)</a:t>
            </a:r>
            <a:endParaRPr lang="en-US" sz="5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Elizabeth Skidmore,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Business Representative/Organizer, New England Regional Council of Carpenters </a:t>
            </a:r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(Apprenticeship)</a:t>
            </a:r>
          </a:p>
          <a:p>
            <a:pPr marL="338137" indent="-228600">
              <a:buFont typeface="+mj-lt"/>
              <a:buAutoNum type="arabicPeriod"/>
            </a:pP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7" indent="-228600">
              <a:buFont typeface="+mj-lt"/>
              <a:buAutoNum type="arabicPeriod"/>
            </a:pP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B0F0"/>
                </a:solidFill>
              </a:rPr>
              <a:t>Board </a:t>
            </a:r>
            <a:r>
              <a:rPr lang="en-US" dirty="0" smtClean="0">
                <a:solidFill>
                  <a:srgbClr val="00B0F0"/>
                </a:solidFill>
              </a:rPr>
              <a:t>Membership</a:t>
            </a:r>
            <a:endParaRPr lang="en-US" dirty="0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005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760852"/>
              </p:ext>
            </p:extLst>
          </p:nvPr>
        </p:nvGraphicFramePr>
        <p:xfrm>
          <a:off x="457200" y="838201"/>
          <a:ext cx="7924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Board Functions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66688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0051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7924799" cy="762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WIOA Implementation &amp; Stakeholders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3765" y="3116223"/>
            <a:ext cx="14478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Goal I: </a:t>
            </a: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Regional Planning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42565" y="3116223"/>
            <a:ext cx="15240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</a:rPr>
              <a:t>Goal </a:t>
            </a:r>
            <a:r>
              <a:rPr lang="en-US" sz="1400" dirty="0" smtClean="0">
                <a:solidFill>
                  <a:srgbClr val="000000"/>
                </a:solidFill>
              </a:rPr>
              <a:t>II: </a:t>
            </a:r>
          </a:p>
          <a:p>
            <a:pPr algn="ctr"/>
            <a:r>
              <a:rPr lang="en-US" sz="1400" b="1" i="1" dirty="0" smtClean="0">
                <a:solidFill>
                  <a:srgbClr val="000000"/>
                </a:solidFill>
              </a:rPr>
              <a:t>Demand-Driven</a:t>
            </a:r>
            <a:r>
              <a:rPr lang="en-US" sz="1400" b="1" dirty="0" smtClean="0">
                <a:solidFill>
                  <a:srgbClr val="000000"/>
                </a:solidFill>
              </a:rPr>
              <a:t> Model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95165" y="3116223"/>
            <a:ext cx="14478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</a:rPr>
              <a:t>Goal </a:t>
            </a:r>
            <a:r>
              <a:rPr lang="en-US" sz="1400" dirty="0" smtClean="0">
                <a:solidFill>
                  <a:srgbClr val="000000"/>
                </a:solidFill>
              </a:rPr>
              <a:t>III: </a:t>
            </a: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Career Pathways &amp; Customer Flow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23965" y="3116223"/>
            <a:ext cx="14478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Goal IV: </a:t>
            </a: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Youth Career Pathways &amp; Customer Flow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76565" y="3116223"/>
            <a:ext cx="14478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</a:rPr>
              <a:t>Goal </a:t>
            </a:r>
            <a:r>
              <a:rPr lang="en-US" sz="1400" dirty="0" smtClean="0">
                <a:solidFill>
                  <a:srgbClr val="000000"/>
                </a:solidFill>
              </a:rPr>
              <a:t>V: </a:t>
            </a: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Labor Market &amp; Workforce Information System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13765" y="4564023"/>
            <a:ext cx="15240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Workforce Skills Cabinet</a:t>
            </a:r>
          </a:p>
          <a:p>
            <a:pPr algn="ctr"/>
            <a:r>
              <a:rPr lang="en-US" sz="1400" i="1" dirty="0" smtClean="0">
                <a:solidFill>
                  <a:srgbClr val="000000"/>
                </a:solidFill>
              </a:rPr>
              <a:t>(EOLWD, EOHED, EOE)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456971" y="4564023"/>
            <a:ext cx="14478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MWDB LMWI Committee</a:t>
            </a:r>
          </a:p>
          <a:p>
            <a:pPr algn="ctr"/>
            <a:r>
              <a:rPr lang="en-US" sz="1400" i="1" dirty="0" smtClean="0">
                <a:solidFill>
                  <a:srgbClr val="000000"/>
                </a:solidFill>
              </a:rPr>
              <a:t>(MWDB Members)</a:t>
            </a:r>
            <a:endParaRPr lang="en-US" sz="1400" i="1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62064" y="4564023"/>
            <a:ext cx="1485901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MWDB Youth Committee</a:t>
            </a:r>
          </a:p>
          <a:p>
            <a:pPr algn="ctr"/>
            <a:r>
              <a:rPr lang="en-US" sz="1400" i="1" dirty="0" smtClean="0">
                <a:solidFill>
                  <a:srgbClr val="000000"/>
                </a:solidFill>
              </a:rPr>
              <a:t>(MWDB Members)</a:t>
            </a:r>
            <a:endParaRPr lang="en-US" sz="1400" i="1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95165" y="4564023"/>
            <a:ext cx="15240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WIOA Joint Policy Workgroup</a:t>
            </a:r>
          </a:p>
          <a:p>
            <a:pPr algn="ctr"/>
            <a:r>
              <a:rPr lang="en-US" sz="1400" i="1" dirty="0" smtClean="0">
                <a:solidFill>
                  <a:srgbClr val="000000"/>
                </a:solidFill>
              </a:rPr>
              <a:t>(WIOA Partners)</a:t>
            </a:r>
            <a:endParaRPr lang="en-US" sz="1400" i="1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66365" y="4564023"/>
            <a:ext cx="16002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Demand-Driven 2.0 Strategic Plan</a:t>
            </a:r>
          </a:p>
          <a:p>
            <a:pPr algn="ctr"/>
            <a:r>
              <a:rPr lang="en-US" sz="1400" i="1" dirty="0" smtClean="0">
                <a:solidFill>
                  <a:srgbClr val="000000"/>
                </a:solidFill>
              </a:rPr>
              <a:t>(EOLWD &amp; </a:t>
            </a:r>
            <a:r>
              <a:rPr lang="en-US" sz="1400" i="1" dirty="0" err="1" smtClean="0">
                <a:solidFill>
                  <a:srgbClr val="000000"/>
                </a:solidFill>
              </a:rPr>
              <a:t>BizWorks</a:t>
            </a:r>
            <a:r>
              <a:rPr lang="en-US" sz="1400" i="1" dirty="0" smtClean="0">
                <a:solidFill>
                  <a:srgbClr val="000000"/>
                </a:solidFill>
              </a:rPr>
              <a:t> Team)</a:t>
            </a:r>
            <a:endParaRPr lang="en-US" sz="1400" i="1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590365" y="814983"/>
            <a:ext cx="1828800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MA Workforce Development Board (MWDB)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666565" y="2098409"/>
            <a:ext cx="1600200" cy="76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MWDB </a:t>
            </a: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WIOA Oversight Committee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62065" y="5848537"/>
            <a:ext cx="1447800" cy="76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WIOA Youth Workgroup</a:t>
            </a:r>
          </a:p>
          <a:p>
            <a:pPr algn="ctr"/>
            <a:r>
              <a:rPr lang="en-US" sz="1100" i="1" dirty="0" smtClean="0">
                <a:solidFill>
                  <a:srgbClr val="000000"/>
                </a:solidFill>
              </a:rPr>
              <a:t>(State Agencies &amp; Practitioners)</a:t>
            </a:r>
            <a:endParaRPr lang="en-US" sz="1100" i="1" dirty="0">
              <a:solidFill>
                <a:srgbClr val="00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4580965" y="1957983"/>
            <a:ext cx="0" cy="167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580965" y="2887623"/>
            <a:ext cx="0" cy="167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037665" y="2582823"/>
            <a:ext cx="2628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304865" y="2582823"/>
            <a:ext cx="27813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037665" y="2582823"/>
            <a:ext cx="0" cy="533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086165" y="2582823"/>
            <a:ext cx="0" cy="5606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04565" y="2582823"/>
            <a:ext cx="0" cy="533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562165" y="2582823"/>
            <a:ext cx="0" cy="5606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904565" y="4320183"/>
            <a:ext cx="0" cy="2438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485965" y="4335423"/>
            <a:ext cx="0" cy="167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238565" y="4335423"/>
            <a:ext cx="0" cy="167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580965" y="4335423"/>
            <a:ext cx="0" cy="167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485965" y="5707023"/>
            <a:ext cx="0" cy="16764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075765" y="4335423"/>
            <a:ext cx="0" cy="2438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409765" y="1287423"/>
            <a:ext cx="1733006" cy="8991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1" dirty="0" smtClean="0">
                <a:solidFill>
                  <a:srgbClr val="000000"/>
                </a:solidFill>
              </a:rPr>
              <a:t>MWDB Economic Opportunity Committee</a:t>
            </a:r>
            <a:endParaRPr lang="en-US" sz="1200" b="1" i="1" dirty="0">
              <a:solidFill>
                <a:srgbClr val="000000"/>
              </a:solidFill>
            </a:endParaRPr>
          </a:p>
        </p:txBody>
      </p:sp>
      <p:cxnSp>
        <p:nvCxnSpPr>
          <p:cNvPr id="6" name="Elbow Connector 5"/>
          <p:cNvCxnSpPr>
            <a:stCxn id="24" idx="3"/>
            <a:endCxn id="54" idx="1"/>
          </p:cNvCxnSpPr>
          <p:nvPr/>
        </p:nvCxnSpPr>
        <p:spPr bwMode="auto">
          <a:xfrm>
            <a:off x="5419165" y="1386483"/>
            <a:ext cx="990600" cy="350520"/>
          </a:xfrm>
          <a:prstGeom prst="bentConnector3">
            <a:avLst/>
          </a:prstGeom>
          <a:ln>
            <a:prstDash val="solid"/>
            <a:headEnd type="none"/>
            <a:tailEnd type="non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621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305800" cy="5029200"/>
          </a:xfrm>
        </p:spPr>
        <p:txBody>
          <a:bodyPr/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Advises the Governor and the Secretary of Labor and Workforce Development on building a strong workforce development system that is aligned with state education policies and economic development goals</a:t>
            </a:r>
          </a:p>
          <a:p>
            <a:pPr marL="109537" indent="0">
              <a:buNone/>
            </a:pP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Full Board meets quarterly</a:t>
            </a:r>
          </a:p>
          <a:p>
            <a:pPr marL="109537" indent="0">
              <a:buNone/>
            </a:pP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Establishes committees to discuss, deliberate, and consult with subject matter experts to formulate policy/operational recommendations for consideration by the full Board</a:t>
            </a:r>
          </a:p>
          <a:p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Engages in workforce development planning and implementation (often through staff representation)</a:t>
            </a:r>
          </a:p>
          <a:p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Board members are expected to:</a:t>
            </a:r>
          </a:p>
          <a:p>
            <a:pPr lvl="1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Attend quarterly meetings</a:t>
            </a:r>
          </a:p>
          <a:p>
            <a:pPr lvl="1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Join and participate in one or more Board committees</a:t>
            </a:r>
          </a:p>
          <a:p>
            <a:pPr lvl="1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Promote the workforce development system</a:t>
            </a:r>
          </a:p>
          <a:p>
            <a:endParaRPr lang="en-US" sz="2000" dirty="0">
              <a:ea typeface="ＭＳ Ｐゴシック" pitchFamily="34" charset="-128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378825" cy="944562"/>
          </a:xfrm>
        </p:spPr>
        <p:txBody>
          <a:bodyPr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B0F0"/>
                </a:solidFill>
                <a:ea typeface="+mj-ea"/>
              </a:rPr>
              <a:t>Board Activities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fld id="{FB7D5600-0EAD-45E5-BF08-1288553AF24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686800" cy="5029200"/>
          </a:xfrm>
        </p:spPr>
        <p:txBody>
          <a:bodyPr/>
          <a:lstStyle/>
          <a:p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Allows the Board to explore an issue area, and help frame the discussion/decision point for the full Board</a:t>
            </a:r>
          </a:p>
          <a:p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Committees report to full Board at meetings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Comprised of Board members; experts and stakeholders can attend in advisory capacity</a:t>
            </a:r>
          </a:p>
          <a:p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Most committees meet monthly, determined by Committee Chair(s) or staff; </a:t>
            </a:r>
          </a:p>
          <a:p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Open meetings, restrictions on participation and deliberations apply</a:t>
            </a:r>
          </a:p>
          <a:p>
            <a:r>
              <a:rPr lang="en-US" sz="2150" dirty="0" smtClean="0">
                <a:latin typeface="Arial" panose="020B0604020202020204" pitchFamily="34" charset="0"/>
                <a:cs typeface="Arial" panose="020B0604020202020204" pitchFamily="34" charset="0"/>
              </a:rPr>
              <a:t>Board Committees:</a:t>
            </a:r>
          </a:p>
          <a:p>
            <a:pPr lvl="1"/>
            <a:r>
              <a:rPr lang="en-US" sz="1750" dirty="0" smtClean="0">
                <a:latin typeface="Arial" panose="020B0604020202020204" pitchFamily="34" charset="0"/>
                <a:cs typeface="Arial" panose="020B0604020202020204" pitchFamily="34" charset="0"/>
              </a:rPr>
              <a:t>Labor Market and Workforce Information (LMWI) Committee</a:t>
            </a:r>
          </a:p>
          <a:p>
            <a:pPr lvl="1"/>
            <a:r>
              <a:rPr lang="en-US" sz="1750" dirty="0" smtClean="0">
                <a:latin typeface="Arial" panose="020B0604020202020204" pitchFamily="34" charset="0"/>
                <a:cs typeface="Arial" panose="020B0604020202020204" pitchFamily="34" charset="0"/>
              </a:rPr>
              <a:t>WIOA Oversight Committee</a:t>
            </a:r>
          </a:p>
          <a:p>
            <a:pPr lvl="1"/>
            <a:r>
              <a:rPr lang="en-US" sz="1750" dirty="0" smtClean="0">
                <a:latin typeface="Arial" panose="020B0604020202020204" pitchFamily="34" charset="0"/>
                <a:cs typeface="Arial" panose="020B0604020202020204" pitchFamily="34" charset="0"/>
              </a:rPr>
              <a:t>Youth Committee </a:t>
            </a:r>
          </a:p>
          <a:p>
            <a:pPr lvl="1"/>
            <a:r>
              <a:rPr lang="en-US" sz="1750" dirty="0" smtClean="0">
                <a:latin typeface="Arial" panose="020B0604020202020204" pitchFamily="34" charset="0"/>
                <a:cs typeface="Arial" panose="020B0604020202020204" pitchFamily="34" charset="0"/>
              </a:rPr>
              <a:t>Economic Opportunity Committee</a:t>
            </a:r>
          </a:p>
          <a:p>
            <a:pPr marL="109537" indent="0">
              <a:buNone/>
            </a:pPr>
            <a:endParaRPr lang="en-US" sz="500" dirty="0" smtClean="0">
              <a:ea typeface="ＭＳ Ｐゴシック" pitchFamily="34" charset="-128"/>
            </a:endParaRPr>
          </a:p>
          <a:p>
            <a:endParaRPr lang="en-US" sz="2000" dirty="0">
              <a:ea typeface="ＭＳ Ｐゴシック" pitchFamily="34" charset="-128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378825" cy="944562"/>
          </a:xfrm>
        </p:spPr>
        <p:txBody>
          <a:bodyPr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B0F0"/>
                </a:solidFill>
                <a:ea typeface="+mj-ea"/>
              </a:rPr>
              <a:t>Board Committees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9063" y="6223000"/>
            <a:ext cx="366712" cy="365125"/>
          </a:xfrm>
        </p:spPr>
        <p:txBody>
          <a:bodyPr/>
          <a:lstStyle/>
          <a:p>
            <a:pPr>
              <a:defRPr/>
            </a:pPr>
            <a:fld id="{FB7D5600-0EAD-45E5-BF08-1288553AF24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1270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Blue Presentation Template - MA HHS - small logo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FFFFFF"/>
    </a:accent3>
    <a:accent4>
      <a:srgbClr val="000000"/>
    </a:accent4>
    <a:accent5>
      <a:srgbClr val="ADCEDC"/>
    </a:accent5>
    <a:accent6>
      <a:srgbClr val="C51B23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FFFFFF"/>
    </a:accent3>
    <a:accent4>
      <a:srgbClr val="000000"/>
    </a:accent4>
    <a:accent5>
      <a:srgbClr val="ADCEDC"/>
    </a:accent5>
    <a:accent6>
      <a:srgbClr val="C51B23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FFFFFF"/>
    </a:accent3>
    <a:accent4>
      <a:srgbClr val="000000"/>
    </a:accent4>
    <a:accent5>
      <a:srgbClr val="ADCEDC"/>
    </a:accent5>
    <a:accent6>
      <a:srgbClr val="C51B23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FFFFFF"/>
    </a:accent3>
    <a:accent4>
      <a:srgbClr val="000000"/>
    </a:accent4>
    <a:accent5>
      <a:srgbClr val="ADCEDC"/>
    </a:accent5>
    <a:accent6>
      <a:srgbClr val="C51B23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9562</TotalTime>
  <Words>1371</Words>
  <Application>Microsoft Office PowerPoint</Application>
  <PresentationFormat>On-screen Show (4:3)</PresentationFormat>
  <Paragraphs>420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36" baseType="lpstr">
      <vt:lpstr>ＭＳ Ｐゴシック</vt:lpstr>
      <vt:lpstr>Arial</vt:lpstr>
      <vt:lpstr>Arial Narrow</vt:lpstr>
      <vt:lpstr>Book Antiqua</vt:lpstr>
      <vt:lpstr>Calibri</vt:lpstr>
      <vt:lpstr>Cambria</vt:lpstr>
      <vt:lpstr>Courier New</vt:lpstr>
      <vt:lpstr>Lucida Sans Unicode</vt:lpstr>
      <vt:lpstr>Symbol</vt:lpstr>
      <vt:lpstr>Times New Roman</vt:lpstr>
      <vt:lpstr>Verdana</vt:lpstr>
      <vt:lpstr>Wingdings</vt:lpstr>
      <vt:lpstr>Wingdings 2</vt:lpstr>
      <vt:lpstr>Wingdings 3</vt:lpstr>
      <vt:lpstr>Concourse</vt:lpstr>
      <vt:lpstr>7_Blue Presentation Template - MA HHS - small logos</vt:lpstr>
      <vt:lpstr>8_Blue Presentation Template - MA HHS - small logos</vt:lpstr>
      <vt:lpstr>1_Blue Presentation Template - MA HHS - small logos</vt:lpstr>
      <vt:lpstr>PowerPoint Presentation</vt:lpstr>
      <vt:lpstr>State Workforce Development Board</vt:lpstr>
      <vt:lpstr>MWDB Member Composition Summary</vt:lpstr>
      <vt:lpstr>Board Membership</vt:lpstr>
      <vt:lpstr>Board Membership</vt:lpstr>
      <vt:lpstr>Board Functions</vt:lpstr>
      <vt:lpstr>WIOA Implementation &amp; Stakeholders</vt:lpstr>
      <vt:lpstr>Board Activities</vt:lpstr>
      <vt:lpstr>Board Committees</vt:lpstr>
      <vt:lpstr>Labor Market &amp; Workforce  Information (LMWI) Committee</vt:lpstr>
      <vt:lpstr>LMWI Committee Members</vt:lpstr>
      <vt:lpstr>WIOA Oversight Committee</vt:lpstr>
      <vt:lpstr>WIOA Oversight Committee Membership</vt:lpstr>
      <vt:lpstr>Youth Committee Overview</vt:lpstr>
      <vt:lpstr>Youth Committee Membership</vt:lpstr>
      <vt:lpstr>Economic Opportunity Committee</vt:lpstr>
      <vt:lpstr>PowerPoint Presentation</vt:lpstr>
      <vt:lpstr>2018 Meeting 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Office of Labor &amp; Workforce Development</dc:title>
  <dc:creator>George</dc:creator>
  <cp:lastModifiedBy>Alexander, Rosemary (EOL)</cp:lastModifiedBy>
  <cp:revision>791</cp:revision>
  <cp:lastPrinted>2018-02-02T17:59:46Z</cp:lastPrinted>
  <dcterms:created xsi:type="dcterms:W3CDTF">2012-10-23T01:46:54Z</dcterms:created>
  <dcterms:modified xsi:type="dcterms:W3CDTF">2018-03-09T21:56:12Z</dcterms:modified>
</cp:coreProperties>
</file>