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48"/>
  </p:notesMasterIdLst>
  <p:sldIdLst>
    <p:sldId id="344" r:id="rId3"/>
    <p:sldId id="305" r:id="rId4"/>
    <p:sldId id="309" r:id="rId5"/>
    <p:sldId id="306" r:id="rId6"/>
    <p:sldId id="308" r:id="rId7"/>
    <p:sldId id="307" r:id="rId8"/>
    <p:sldId id="310" r:id="rId9"/>
    <p:sldId id="313" r:id="rId10"/>
    <p:sldId id="314" r:id="rId11"/>
    <p:sldId id="312" r:id="rId12"/>
    <p:sldId id="311" r:id="rId13"/>
    <p:sldId id="315" r:id="rId14"/>
    <p:sldId id="271" r:id="rId15"/>
    <p:sldId id="318" r:id="rId16"/>
    <p:sldId id="261" r:id="rId17"/>
    <p:sldId id="262" r:id="rId18"/>
    <p:sldId id="264" r:id="rId19"/>
    <p:sldId id="263" r:id="rId20"/>
    <p:sldId id="317" r:id="rId21"/>
    <p:sldId id="316" r:id="rId22"/>
    <p:sldId id="324" r:id="rId23"/>
    <p:sldId id="343" r:id="rId24"/>
    <p:sldId id="322" r:id="rId25"/>
    <p:sldId id="321" r:id="rId26"/>
    <p:sldId id="320" r:id="rId27"/>
    <p:sldId id="319" r:id="rId28"/>
    <p:sldId id="269" r:id="rId29"/>
    <p:sldId id="328" r:id="rId30"/>
    <p:sldId id="327" r:id="rId31"/>
    <p:sldId id="326" r:id="rId32"/>
    <p:sldId id="325" r:id="rId33"/>
    <p:sldId id="329" r:id="rId34"/>
    <p:sldId id="331" r:id="rId35"/>
    <p:sldId id="334" r:id="rId36"/>
    <p:sldId id="333" r:id="rId37"/>
    <p:sldId id="332" r:id="rId38"/>
    <p:sldId id="330" r:id="rId39"/>
    <p:sldId id="338" r:id="rId40"/>
    <p:sldId id="337" r:id="rId41"/>
    <p:sldId id="336" r:id="rId42"/>
    <p:sldId id="335" r:id="rId43"/>
    <p:sldId id="339" r:id="rId44"/>
    <p:sldId id="342" r:id="rId45"/>
    <p:sldId id="341" r:id="rId46"/>
    <p:sldId id="340" r:id="rId4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2" autoAdjust="0"/>
    <p:restoredTop sz="94660"/>
  </p:normalViewPr>
  <p:slideViewPr>
    <p:cSldViewPr>
      <p:cViewPr varScale="1">
        <p:scale>
          <a:sx n="80" d="100"/>
          <a:sy n="80" d="100"/>
        </p:scale>
        <p:origin x="691" y="53"/>
      </p:cViewPr>
      <p:guideLst>
        <p:guide orient="horz" pos="2160"/>
        <p:guide pos="3840"/>
      </p:guideLst>
    </p:cSldViewPr>
  </p:slideViewPr>
  <p:notesTextViewPr>
    <p:cViewPr>
      <p:scale>
        <a:sx n="1" d="1"/>
        <a:sy n="1" d="1"/>
      </p:scale>
      <p:origin x="0" y="0"/>
    </p:cViewPr>
  </p:notesTextViewPr>
  <p:sorterViewPr>
    <p:cViewPr>
      <p:scale>
        <a:sx n="100" d="100"/>
        <a:sy n="100" d="100"/>
      </p:scale>
      <p:origin x="0" y="57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360D8C7-7A0B-4739-B796-A625F6CB957D}" type="datetimeFigureOut">
              <a:rPr lang="en-US" smtClean="0"/>
              <a:t>3/1/2018</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0603158-F527-4BC4-ACC5-2E460390C5E8}" type="slidenum">
              <a:rPr lang="en-US" smtClean="0"/>
              <a:t>‹#›</a:t>
            </a:fld>
            <a:endParaRPr lang="en-US" dirty="0"/>
          </a:p>
        </p:txBody>
      </p:sp>
    </p:spTree>
    <p:extLst>
      <p:ext uri="{BB962C8B-B14F-4D97-AF65-F5344CB8AC3E}">
        <p14:creationId xmlns:p14="http://schemas.microsoft.com/office/powerpoint/2010/main" val="989173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84A392C-5817-4A90-AD3D-FFFF30B52D05}" type="slidenum">
              <a:rPr lang="en-US">
                <a:solidFill>
                  <a:srgbClr val="FFFFFF"/>
                </a:solidFill>
              </a:rPr>
              <a:pPr>
                <a:defRPr/>
              </a:pPr>
              <a:t>1</a:t>
            </a:fld>
            <a:endParaRPr lang="en-US" dirty="0">
              <a:solidFill>
                <a:srgbClr val="FFFFFF"/>
              </a:solidFill>
            </a:endParaRPr>
          </a:p>
        </p:txBody>
      </p:sp>
      <p:sp>
        <p:nvSpPr>
          <p:cNvPr id="2" name="Date Placeholder 1"/>
          <p:cNvSpPr>
            <a:spLocks noGrp="1"/>
          </p:cNvSpPr>
          <p:nvPr>
            <p:ph type="dt" sz="quarter" idx="1"/>
          </p:nvPr>
        </p:nvSpPr>
        <p:spPr/>
        <p:txBody>
          <a:bodyPr/>
          <a:lstStyle/>
          <a:p>
            <a:pPr>
              <a:defRPr/>
            </a:pPr>
            <a:fld id="{A8934A49-479B-48DD-A35C-8881FC9D2694}" type="datetime1">
              <a:rPr lang="en-US" smtClean="0">
                <a:solidFill>
                  <a:prstClr val="black"/>
                </a:solidFill>
              </a:rPr>
              <a:pPr>
                <a:defRPr/>
              </a:pPr>
              <a:t>3/1/2018</a:t>
            </a:fld>
            <a:endParaRPr lang="en-US" dirty="0">
              <a:solidFill>
                <a:prstClr val="black"/>
              </a:solidFill>
            </a:endParaRPr>
          </a:p>
        </p:txBody>
      </p:sp>
      <p:sp>
        <p:nvSpPr>
          <p:cNvPr id="3" name="Footer Placeholder 2"/>
          <p:cNvSpPr>
            <a:spLocks noGrp="1"/>
          </p:cNvSpPr>
          <p:nvPr>
            <p:ph type="ftr" sz="quarter" idx="4"/>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1837494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A4CFDB-C0A1-41A4-9108-B643AF73220F}" type="datetimeFigureOut">
              <a:rPr lang="en-US" smtClean="0"/>
              <a:t>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A0C308-E7C5-4E28-B8FA-1BD78DBCDCB0}" type="slidenum">
              <a:rPr lang="en-US" smtClean="0"/>
              <a:t>‹#›</a:t>
            </a:fld>
            <a:endParaRPr lang="en-US" dirty="0"/>
          </a:p>
        </p:txBody>
      </p:sp>
    </p:spTree>
    <p:extLst>
      <p:ext uri="{BB962C8B-B14F-4D97-AF65-F5344CB8AC3E}">
        <p14:creationId xmlns:p14="http://schemas.microsoft.com/office/powerpoint/2010/main" val="74054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A4CFDB-C0A1-41A4-9108-B643AF73220F}" type="datetimeFigureOut">
              <a:rPr lang="en-US" smtClean="0"/>
              <a:t>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A0C308-E7C5-4E28-B8FA-1BD78DBCDCB0}" type="slidenum">
              <a:rPr lang="en-US" smtClean="0"/>
              <a:t>‹#›</a:t>
            </a:fld>
            <a:endParaRPr lang="en-US" dirty="0"/>
          </a:p>
        </p:txBody>
      </p:sp>
    </p:spTree>
    <p:extLst>
      <p:ext uri="{BB962C8B-B14F-4D97-AF65-F5344CB8AC3E}">
        <p14:creationId xmlns:p14="http://schemas.microsoft.com/office/powerpoint/2010/main" val="2734741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A4CFDB-C0A1-41A4-9108-B643AF73220F}" type="datetimeFigureOut">
              <a:rPr lang="en-US" smtClean="0"/>
              <a:t>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A0C308-E7C5-4E28-B8FA-1BD78DBCDCB0}" type="slidenum">
              <a:rPr lang="en-US" smtClean="0"/>
              <a:t>‹#›</a:t>
            </a:fld>
            <a:endParaRPr lang="en-US" dirty="0"/>
          </a:p>
        </p:txBody>
      </p:sp>
    </p:spTree>
    <p:extLst>
      <p:ext uri="{BB962C8B-B14F-4D97-AF65-F5344CB8AC3E}">
        <p14:creationId xmlns:p14="http://schemas.microsoft.com/office/powerpoint/2010/main" val="1010848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3"/>
            <a:ext cx="2844800" cy="365125"/>
          </a:xfrm>
          <a:prstGeom prst="rect">
            <a:avLst/>
          </a:prstGeom>
        </p:spPr>
        <p:txBody>
          <a:bodyPr/>
          <a:lstStyle>
            <a:lvl1pPr algn="ctr" eaLnBrk="0" hangingPunct="0">
              <a:spcBef>
                <a:spcPct val="50000"/>
              </a:spcBef>
              <a:defRPr sz="900" b="1">
                <a:solidFill>
                  <a:srgbClr val="FFFFFF"/>
                </a:solidFill>
                <a:latin typeface="+mn-lt"/>
              </a:defRPr>
            </a:lvl1pPr>
          </a:lstStyle>
          <a:p>
            <a:pPr fontAlgn="base">
              <a:spcAft>
                <a:spcPct val="0"/>
              </a:spcAft>
              <a:defRPr/>
            </a:pPr>
            <a:fld id="{2A410438-5300-4B86-BA7C-2BD53B2618D5}" type="datetime1">
              <a:rPr lang="en-US" smtClean="0"/>
              <a:t>3/1/2018</a:t>
            </a:fld>
            <a:endParaRPr lang="en-US" dirty="0"/>
          </a:p>
        </p:txBody>
      </p:sp>
      <p:sp>
        <p:nvSpPr>
          <p:cNvPr id="3" name="Footer Placeholder 4"/>
          <p:cNvSpPr>
            <a:spLocks noGrp="1"/>
          </p:cNvSpPr>
          <p:nvPr>
            <p:ph type="ftr" sz="quarter" idx="11"/>
          </p:nvPr>
        </p:nvSpPr>
        <p:spPr>
          <a:xfrm>
            <a:off x="4165600" y="6356353"/>
            <a:ext cx="3860800" cy="365125"/>
          </a:xfrm>
          <a:prstGeom prst="rect">
            <a:avLst/>
          </a:prstGeom>
        </p:spPr>
        <p:txBody>
          <a:bodyPr/>
          <a:lstStyle>
            <a:lvl1pPr algn="ctr" eaLnBrk="0" hangingPunct="0">
              <a:spcBef>
                <a:spcPct val="50000"/>
              </a:spcBef>
              <a:defRPr sz="900" b="1">
                <a:solidFill>
                  <a:srgbClr val="FFFFFF"/>
                </a:solidFill>
                <a:latin typeface="+mn-lt"/>
              </a:defRPr>
            </a:lvl1pPr>
          </a:lstStyle>
          <a:p>
            <a:pPr fontAlgn="base">
              <a:spcAft>
                <a:spcPct val="0"/>
              </a:spcAft>
              <a:defRPr/>
            </a:pPr>
            <a:endParaRPr lang="en-US" dirty="0"/>
          </a:p>
        </p:txBody>
      </p:sp>
      <p:sp>
        <p:nvSpPr>
          <p:cNvPr id="4" name="Slide Number Placeholder 5"/>
          <p:cNvSpPr>
            <a:spLocks noGrp="1"/>
          </p:cNvSpPr>
          <p:nvPr>
            <p:ph type="sldNum" sz="quarter" idx="12"/>
          </p:nvPr>
        </p:nvSpPr>
        <p:spPr>
          <a:xfrm>
            <a:off x="8737600" y="6356353"/>
            <a:ext cx="2844800" cy="365125"/>
          </a:xfrm>
          <a:prstGeom prst="rect">
            <a:avLst/>
          </a:prstGeom>
        </p:spPr>
        <p:txBody>
          <a:bodyPr/>
          <a:lstStyle>
            <a:lvl1pPr algn="ctr" eaLnBrk="0" hangingPunct="0">
              <a:spcBef>
                <a:spcPct val="50000"/>
              </a:spcBef>
              <a:defRPr sz="900" b="1">
                <a:solidFill>
                  <a:srgbClr val="FFFFFF"/>
                </a:solidFill>
                <a:latin typeface="+mn-lt"/>
              </a:defRPr>
            </a:lvl1pPr>
          </a:lstStyle>
          <a:p>
            <a:pPr fontAlgn="base">
              <a:spcAft>
                <a:spcPct val="0"/>
              </a:spcAft>
              <a:defRPr/>
            </a:pPr>
            <a:fld id="{AEDD70FA-59E1-4157-923E-C4A67B08AD84}" type="slidenum">
              <a:rPr lang="en-US"/>
              <a:pPr fontAlgn="base">
                <a:spcAft>
                  <a:spcPct val="0"/>
                </a:spcAft>
                <a:defRPr/>
              </a:pPr>
              <a:t>‹#›</a:t>
            </a:fld>
            <a:endParaRPr lang="en-US" dirty="0"/>
          </a:p>
        </p:txBody>
      </p:sp>
    </p:spTree>
    <p:extLst>
      <p:ext uri="{BB962C8B-B14F-4D97-AF65-F5344CB8AC3E}">
        <p14:creationId xmlns:p14="http://schemas.microsoft.com/office/powerpoint/2010/main" val="2146297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1800">
                <a:latin typeface="Book Antiqua" pitchFamily="18" charset="0"/>
                <a:cs typeface="Book Antiqua" pitchFamily="18" charset="0"/>
              </a:defRPr>
            </a:lvl1pPr>
          </a:lstStyle>
          <a:p>
            <a:r>
              <a:rPr lang="en-US" dirty="0" smtClean="0"/>
              <a:t>Click to edit Master title style</a:t>
            </a:r>
            <a:endParaRPr lang="en-US" dirty="0"/>
          </a:p>
        </p:txBody>
      </p:sp>
      <p:sp>
        <p:nvSpPr>
          <p:cNvPr id="6" name="Content Placeholder 7"/>
          <p:cNvSpPr>
            <a:spLocks noGrp="1"/>
          </p:cNvSpPr>
          <p:nvPr>
            <p:ph sz="half" idx="1"/>
          </p:nvPr>
        </p:nvSpPr>
        <p:spPr>
          <a:xfrm>
            <a:off x="711200" y="1844566"/>
            <a:ext cx="10769600" cy="4556234"/>
          </a:xfrm>
          <a:ln w="6350" cmpd="sng"/>
        </p:spPr>
        <p:txBody>
          <a:bodyPr/>
          <a:lstStyle>
            <a:lvl1pPr>
              <a:buClrTx/>
              <a:buSzPct val="100000"/>
              <a:defRPr sz="1500">
                <a:solidFill>
                  <a:schemeClr val="tx1"/>
                </a:solidFill>
                <a:latin typeface="Book Antiqua" pitchFamily="18" charset="0"/>
              </a:defRPr>
            </a:lvl1pPr>
            <a:lvl2pPr>
              <a:buClrTx/>
              <a:buSzPct val="100000"/>
              <a:buFont typeface="Arial" pitchFamily="34" charset="0"/>
              <a:buChar char="•"/>
              <a:defRPr sz="1500">
                <a:solidFill>
                  <a:schemeClr val="tx1"/>
                </a:solidFill>
                <a:latin typeface="Book Antiqua" pitchFamily="18" charset="0"/>
              </a:defRPr>
            </a:lvl2pPr>
            <a:lvl3pPr>
              <a:buNone/>
              <a:defRPr/>
            </a:lvl3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22473080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11200" y="1219200"/>
            <a:ext cx="5334000" cy="51816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48400" y="1219200"/>
            <a:ext cx="5334000" cy="51816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91116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197481264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5486" y="109538"/>
            <a:ext cx="7418916"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11200" y="1219200"/>
            <a:ext cx="53340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48400" y="1219200"/>
            <a:ext cx="53340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560115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3"/>
            <a:ext cx="2844800" cy="365125"/>
          </a:xfrm>
          <a:prstGeom prst="rect">
            <a:avLst/>
          </a:prstGeom>
        </p:spPr>
        <p:txBody>
          <a:bodyPr/>
          <a:lstStyle>
            <a:lvl1pPr algn="ctr" eaLnBrk="0" hangingPunct="0">
              <a:spcBef>
                <a:spcPct val="50000"/>
              </a:spcBef>
              <a:defRPr sz="900" b="1">
                <a:solidFill>
                  <a:srgbClr val="FFFFFF"/>
                </a:solidFill>
                <a:latin typeface="+mn-lt"/>
              </a:defRPr>
            </a:lvl1pPr>
          </a:lstStyle>
          <a:p>
            <a:pPr fontAlgn="base">
              <a:spcAft>
                <a:spcPct val="0"/>
              </a:spcAft>
              <a:defRPr/>
            </a:pPr>
            <a:fld id="{2A410438-5300-4B86-BA7C-2BD53B2618D5}" type="datetime1">
              <a:rPr lang="en-US" smtClean="0"/>
              <a:t>3/1/2018</a:t>
            </a:fld>
            <a:endParaRPr lang="en-US" dirty="0"/>
          </a:p>
        </p:txBody>
      </p:sp>
      <p:sp>
        <p:nvSpPr>
          <p:cNvPr id="3" name="Footer Placeholder 4"/>
          <p:cNvSpPr>
            <a:spLocks noGrp="1"/>
          </p:cNvSpPr>
          <p:nvPr>
            <p:ph type="ftr" sz="quarter" idx="11"/>
          </p:nvPr>
        </p:nvSpPr>
        <p:spPr>
          <a:xfrm>
            <a:off x="4165600" y="6356353"/>
            <a:ext cx="3860800" cy="365125"/>
          </a:xfrm>
          <a:prstGeom prst="rect">
            <a:avLst/>
          </a:prstGeom>
        </p:spPr>
        <p:txBody>
          <a:bodyPr/>
          <a:lstStyle>
            <a:lvl1pPr algn="ctr" eaLnBrk="0" hangingPunct="0">
              <a:spcBef>
                <a:spcPct val="50000"/>
              </a:spcBef>
              <a:defRPr sz="900" b="1">
                <a:solidFill>
                  <a:srgbClr val="FFFFFF"/>
                </a:solidFill>
                <a:latin typeface="+mn-lt"/>
              </a:defRPr>
            </a:lvl1pPr>
          </a:lstStyle>
          <a:p>
            <a:pPr fontAlgn="base">
              <a:spcAft>
                <a:spcPct val="0"/>
              </a:spcAft>
              <a:defRPr/>
            </a:pPr>
            <a:endParaRPr lang="en-US" dirty="0"/>
          </a:p>
        </p:txBody>
      </p:sp>
      <p:sp>
        <p:nvSpPr>
          <p:cNvPr id="4" name="Slide Number Placeholder 5"/>
          <p:cNvSpPr>
            <a:spLocks noGrp="1"/>
          </p:cNvSpPr>
          <p:nvPr>
            <p:ph type="sldNum" sz="quarter" idx="12"/>
          </p:nvPr>
        </p:nvSpPr>
        <p:spPr>
          <a:xfrm>
            <a:off x="8737600" y="6356353"/>
            <a:ext cx="2844800" cy="365125"/>
          </a:xfrm>
          <a:prstGeom prst="rect">
            <a:avLst/>
          </a:prstGeom>
        </p:spPr>
        <p:txBody>
          <a:bodyPr/>
          <a:lstStyle>
            <a:lvl1pPr algn="ctr" eaLnBrk="0" hangingPunct="0">
              <a:spcBef>
                <a:spcPct val="50000"/>
              </a:spcBef>
              <a:defRPr sz="900" b="1">
                <a:solidFill>
                  <a:srgbClr val="FFFFFF"/>
                </a:solidFill>
                <a:latin typeface="+mn-lt"/>
              </a:defRPr>
            </a:lvl1pPr>
          </a:lstStyle>
          <a:p>
            <a:pPr fontAlgn="base">
              <a:spcAft>
                <a:spcPct val="0"/>
              </a:spcAft>
              <a:defRPr/>
            </a:pPr>
            <a:fld id="{AEDD70FA-59E1-4157-923E-C4A67B08AD84}" type="slidenum">
              <a:rPr lang="en-US"/>
              <a:pPr fontAlgn="base">
                <a:spcAft>
                  <a:spcPct val="0"/>
                </a:spcAft>
                <a:defRPr/>
              </a:pPr>
              <a:t>‹#›</a:t>
            </a:fld>
            <a:endParaRPr lang="en-US" dirty="0"/>
          </a:p>
        </p:txBody>
      </p:sp>
    </p:spTree>
    <p:extLst>
      <p:ext uri="{BB962C8B-B14F-4D97-AF65-F5344CB8AC3E}">
        <p14:creationId xmlns:p14="http://schemas.microsoft.com/office/powerpoint/2010/main" val="1842357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B5A33240-AA3D-42C7-9898-10849599991B}" type="datetime1">
              <a:rPr lang="en-US" smtClean="0"/>
              <a:t>3/1/2018</a:t>
            </a:fld>
            <a:endParaRPr lang="en-US"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43C81465-2210-4F66-B8AB-08FA7A7DB4C7}" type="slidenum">
              <a:rPr lang="en-US" smtClean="0"/>
              <a:t>‹#›</a:t>
            </a:fld>
            <a:endParaRPr lang="en-US" dirty="0"/>
          </a:p>
        </p:txBody>
      </p:sp>
    </p:spTree>
    <p:extLst>
      <p:ext uri="{BB962C8B-B14F-4D97-AF65-F5344CB8AC3E}">
        <p14:creationId xmlns:p14="http://schemas.microsoft.com/office/powerpoint/2010/main" val="2544109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A4CFDB-C0A1-41A4-9108-B643AF73220F}" type="datetimeFigureOut">
              <a:rPr lang="en-US" smtClean="0"/>
              <a:t>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A0C308-E7C5-4E28-B8FA-1BD78DBCDCB0}" type="slidenum">
              <a:rPr lang="en-US" smtClean="0"/>
              <a:t>‹#›</a:t>
            </a:fld>
            <a:endParaRPr lang="en-US" dirty="0"/>
          </a:p>
        </p:txBody>
      </p:sp>
    </p:spTree>
    <p:extLst>
      <p:ext uri="{BB962C8B-B14F-4D97-AF65-F5344CB8AC3E}">
        <p14:creationId xmlns:p14="http://schemas.microsoft.com/office/powerpoint/2010/main" val="2440263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A4CFDB-C0A1-41A4-9108-B643AF73220F}" type="datetimeFigureOut">
              <a:rPr lang="en-US" smtClean="0"/>
              <a:t>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A0C308-E7C5-4E28-B8FA-1BD78DBCDCB0}" type="slidenum">
              <a:rPr lang="en-US" smtClean="0"/>
              <a:t>‹#›</a:t>
            </a:fld>
            <a:endParaRPr lang="en-US" dirty="0"/>
          </a:p>
        </p:txBody>
      </p:sp>
    </p:spTree>
    <p:extLst>
      <p:ext uri="{BB962C8B-B14F-4D97-AF65-F5344CB8AC3E}">
        <p14:creationId xmlns:p14="http://schemas.microsoft.com/office/powerpoint/2010/main" val="303757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A4CFDB-C0A1-41A4-9108-B643AF73220F}" type="datetimeFigureOut">
              <a:rPr lang="en-US" smtClean="0"/>
              <a:t>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A0C308-E7C5-4E28-B8FA-1BD78DBCDCB0}" type="slidenum">
              <a:rPr lang="en-US" smtClean="0"/>
              <a:t>‹#›</a:t>
            </a:fld>
            <a:endParaRPr lang="en-US" dirty="0"/>
          </a:p>
        </p:txBody>
      </p:sp>
    </p:spTree>
    <p:extLst>
      <p:ext uri="{BB962C8B-B14F-4D97-AF65-F5344CB8AC3E}">
        <p14:creationId xmlns:p14="http://schemas.microsoft.com/office/powerpoint/2010/main" val="3406736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A4CFDB-C0A1-41A4-9108-B643AF73220F}" type="datetimeFigureOut">
              <a:rPr lang="en-US" smtClean="0"/>
              <a:t>3/1/2018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3A0C308-E7C5-4E28-B8FA-1BD78DBCDCB0}" type="slidenum">
              <a:rPr lang="en-US" smtClean="0"/>
              <a:t>‹#›</a:t>
            </a:fld>
            <a:endParaRPr lang="en-US" dirty="0"/>
          </a:p>
        </p:txBody>
      </p:sp>
    </p:spTree>
    <p:extLst>
      <p:ext uri="{BB962C8B-B14F-4D97-AF65-F5344CB8AC3E}">
        <p14:creationId xmlns:p14="http://schemas.microsoft.com/office/powerpoint/2010/main" val="1367767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A4CFDB-C0A1-41A4-9108-B643AF73220F}" type="datetimeFigureOut">
              <a:rPr lang="en-US" smtClean="0"/>
              <a:t>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A0C308-E7C5-4E28-B8FA-1BD78DBCDCB0}" type="slidenum">
              <a:rPr lang="en-US" smtClean="0"/>
              <a:t>‹#›</a:t>
            </a:fld>
            <a:endParaRPr lang="en-US" dirty="0"/>
          </a:p>
        </p:txBody>
      </p:sp>
    </p:spTree>
    <p:extLst>
      <p:ext uri="{BB962C8B-B14F-4D97-AF65-F5344CB8AC3E}">
        <p14:creationId xmlns:p14="http://schemas.microsoft.com/office/powerpoint/2010/main" val="1140752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A4CFDB-C0A1-41A4-9108-B643AF73220F}" type="datetimeFigureOut">
              <a:rPr lang="en-US" smtClean="0"/>
              <a:t>3/1/2018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3A0C308-E7C5-4E28-B8FA-1BD78DBCDCB0}" type="slidenum">
              <a:rPr lang="en-US" smtClean="0"/>
              <a:t>‹#›</a:t>
            </a:fld>
            <a:endParaRPr lang="en-US" dirty="0"/>
          </a:p>
        </p:txBody>
      </p:sp>
    </p:spTree>
    <p:extLst>
      <p:ext uri="{BB962C8B-B14F-4D97-AF65-F5344CB8AC3E}">
        <p14:creationId xmlns:p14="http://schemas.microsoft.com/office/powerpoint/2010/main" val="3629147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A4CFDB-C0A1-41A4-9108-B643AF73220F}" type="datetimeFigureOut">
              <a:rPr lang="en-US" smtClean="0"/>
              <a:t>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A0C308-E7C5-4E28-B8FA-1BD78DBCDCB0}" type="slidenum">
              <a:rPr lang="en-US" smtClean="0"/>
              <a:t>‹#›</a:t>
            </a:fld>
            <a:endParaRPr lang="en-US" dirty="0"/>
          </a:p>
        </p:txBody>
      </p:sp>
    </p:spTree>
    <p:extLst>
      <p:ext uri="{BB962C8B-B14F-4D97-AF65-F5344CB8AC3E}">
        <p14:creationId xmlns:p14="http://schemas.microsoft.com/office/powerpoint/2010/main" val="2249502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A4CFDB-C0A1-41A4-9108-B643AF73220F}" type="datetimeFigureOut">
              <a:rPr lang="en-US" smtClean="0"/>
              <a:t>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A0C308-E7C5-4E28-B8FA-1BD78DBCDCB0}" type="slidenum">
              <a:rPr lang="en-US" smtClean="0"/>
              <a:t>‹#›</a:t>
            </a:fld>
            <a:endParaRPr lang="en-US" dirty="0"/>
          </a:p>
        </p:txBody>
      </p:sp>
    </p:spTree>
    <p:extLst>
      <p:ext uri="{BB962C8B-B14F-4D97-AF65-F5344CB8AC3E}">
        <p14:creationId xmlns:p14="http://schemas.microsoft.com/office/powerpoint/2010/main" val="874114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2.png"/><Relationship Id="rId5" Type="http://schemas.openxmlformats.org/officeDocument/2006/relationships/slideLayout" Target="../slideLayouts/slideLayout17.xml"/><Relationship Id="rId10" Type="http://schemas.openxmlformats.org/officeDocument/2006/relationships/image" Target="../media/image1.jpeg"/><Relationship Id="rId4" Type="http://schemas.openxmlformats.org/officeDocument/2006/relationships/slideLayout" Target="../slideLayouts/slideLayout16.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A4CFDB-C0A1-41A4-9108-B643AF73220F}" type="datetimeFigureOut">
              <a:rPr lang="en-US" smtClean="0"/>
              <a:t>3/1/2018</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A0C308-E7C5-4E28-B8FA-1BD78DBCDCB0}" type="slidenum">
              <a:rPr lang="en-US" smtClean="0"/>
              <a:t>‹#›</a:t>
            </a:fld>
            <a:endParaRPr lang="en-US" dirty="0"/>
          </a:p>
        </p:txBody>
      </p:sp>
    </p:spTree>
    <p:extLst>
      <p:ext uri="{BB962C8B-B14F-4D97-AF65-F5344CB8AC3E}">
        <p14:creationId xmlns:p14="http://schemas.microsoft.com/office/powerpoint/2010/main" val="1927371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10"/>
          <a:srcRect l="23065"/>
          <a:stretch>
            <a:fillRect/>
          </a:stretch>
        </p:blipFill>
        <p:spPr bwMode="auto">
          <a:xfrm>
            <a:off x="1" y="3"/>
            <a:ext cx="12200467"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982133" y="109538"/>
            <a:ext cx="7552267"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711200" y="1219200"/>
            <a:ext cx="108712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23282" y="6856413"/>
            <a:ext cx="12215284" cy="0"/>
          </a:xfrm>
          <a:prstGeom prst="line">
            <a:avLst/>
          </a:prstGeom>
          <a:noFill/>
          <a:ln w="9525">
            <a:solidFill>
              <a:schemeClr val="bg2"/>
            </a:solidFill>
            <a:round/>
            <a:headEnd/>
            <a:tailEnd/>
          </a:ln>
          <a:effectLst/>
        </p:spPr>
        <p:txBody>
          <a:bodyPr lIns="34290" rIns="34290" anchor="ctr"/>
          <a:lstStyle/>
          <a:p>
            <a:pPr algn="ctr" eaLnBrk="0" fontAlgn="base" hangingPunct="0">
              <a:spcBef>
                <a:spcPct val="0"/>
              </a:spcBef>
              <a:spcAft>
                <a:spcPct val="0"/>
              </a:spcAft>
              <a:defRPr/>
            </a:pPr>
            <a:endParaRPr lang="en-US" sz="1200" dirty="0">
              <a:solidFill>
                <a:srgbClr val="000000"/>
              </a:solidFill>
            </a:endParaRPr>
          </a:p>
        </p:txBody>
      </p:sp>
      <p:pic>
        <p:nvPicPr>
          <p:cNvPr id="1030" name="Picture 6" descr="best ver2b seal"/>
          <p:cNvPicPr>
            <a:picLocks noChangeAspect="1" noChangeArrowheads="1"/>
          </p:cNvPicPr>
          <p:nvPr/>
        </p:nvPicPr>
        <p:blipFill>
          <a:blip r:embed="rId11">
            <a:clrChange>
              <a:clrFrom>
                <a:srgbClr val="003264"/>
              </a:clrFrom>
              <a:clrTo>
                <a:srgbClr val="003264">
                  <a:alpha val="0"/>
                </a:srgbClr>
              </a:clrTo>
            </a:clrChange>
          </a:blip>
          <a:srcRect/>
          <a:stretch>
            <a:fillRect/>
          </a:stretch>
        </p:blipFill>
        <p:spPr bwMode="auto">
          <a:xfrm>
            <a:off x="33867" y="157165"/>
            <a:ext cx="1016000" cy="731837"/>
          </a:xfrm>
          <a:prstGeom prst="rect">
            <a:avLst/>
          </a:prstGeom>
          <a:noFill/>
          <a:ln w="9525">
            <a:noFill/>
            <a:miter lim="800000"/>
            <a:headEnd/>
            <a:tailEnd/>
          </a:ln>
        </p:spPr>
      </p:pic>
      <p:sp>
        <p:nvSpPr>
          <p:cNvPr id="3198985" name="Text Box 9"/>
          <p:cNvSpPr txBox="1">
            <a:spLocks noChangeArrowheads="1"/>
          </p:cNvSpPr>
          <p:nvPr/>
        </p:nvSpPr>
        <p:spPr bwMode="auto">
          <a:xfrm>
            <a:off x="5384800" y="6445253"/>
            <a:ext cx="1422400" cy="207749"/>
          </a:xfrm>
          <a:prstGeom prst="rect">
            <a:avLst/>
          </a:prstGeom>
          <a:noFill/>
          <a:ln w="9525">
            <a:noFill/>
            <a:miter lim="800000"/>
            <a:headEnd/>
            <a:tailEnd/>
          </a:ln>
          <a:effectLst/>
        </p:spPr>
        <p:txBody>
          <a:bodyPr lIns="34290" rIns="34290">
            <a:spAutoFit/>
          </a:bodyPr>
          <a:lstStyle/>
          <a:p>
            <a:pPr algn="ctr" eaLnBrk="0" fontAlgn="base" hangingPunct="0">
              <a:spcBef>
                <a:spcPct val="50000"/>
              </a:spcBef>
              <a:spcAft>
                <a:spcPct val="0"/>
              </a:spcAft>
              <a:defRPr/>
            </a:pPr>
            <a:fld id="{74C11B1E-D27A-4545-9113-CFB59631C2EA}" type="slidenum">
              <a:rPr lang="en-US" sz="750">
                <a:solidFill>
                  <a:srgbClr val="000000"/>
                </a:solidFill>
              </a:rPr>
              <a:pPr algn="ctr" eaLnBrk="0" fontAlgn="base" hangingPunct="0">
                <a:spcBef>
                  <a:spcPct val="50000"/>
                </a:spcBef>
                <a:spcAft>
                  <a:spcPct val="0"/>
                </a:spcAft>
                <a:defRPr/>
              </a:pPr>
              <a:t>‹#›</a:t>
            </a:fld>
            <a:endParaRPr lang="en-US" sz="750" dirty="0">
              <a:solidFill>
                <a:srgbClr val="000000"/>
              </a:solidFill>
            </a:endParaRPr>
          </a:p>
        </p:txBody>
      </p:sp>
      <p:sp>
        <p:nvSpPr>
          <p:cNvPr id="3198987" name="AcnSubjectTitle_ID_3198987" hidden="1"/>
          <p:cNvSpPr txBox="1">
            <a:spLocks noChangeArrowheads="1"/>
          </p:cNvSpPr>
          <p:nvPr>
            <p:custDataLst>
              <p:tags r:id="rId8"/>
            </p:custDataLst>
          </p:nvPr>
        </p:nvSpPr>
        <p:spPr bwMode="gray">
          <a:xfrm>
            <a:off x="1115484" y="1420814"/>
            <a:ext cx="9313333" cy="184666"/>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200" b="1" dirty="0">
                <a:solidFill>
                  <a:srgbClr val="000000"/>
                </a:solidFill>
              </a:rPr>
              <a:t>Subject Title</a:t>
            </a:r>
          </a:p>
        </p:txBody>
      </p:sp>
      <p:sp>
        <p:nvSpPr>
          <p:cNvPr id="3198988" name="AcnFootnote_ID_3198988" hidden="1"/>
          <p:cNvSpPr txBox="1">
            <a:spLocks noChangeArrowheads="1"/>
          </p:cNvSpPr>
          <p:nvPr>
            <p:custDataLst>
              <p:tags r:id="rId9"/>
            </p:custDataLst>
          </p:nvPr>
        </p:nvSpPr>
        <p:spPr bwMode="gray">
          <a:xfrm>
            <a:off x="1115486" y="6335797"/>
            <a:ext cx="7418916" cy="253916"/>
          </a:xfrm>
          <a:prstGeom prst="rect">
            <a:avLst/>
          </a:prstGeom>
          <a:noFill/>
          <a:ln w="9525" algn="ctr">
            <a:noFill/>
            <a:miter lim="800000"/>
            <a:headEnd/>
            <a:tailEnd/>
          </a:ln>
          <a:effectLst/>
        </p:spPr>
        <p:txBody>
          <a:bodyPr lIns="0" tIns="0" rIns="0" bIns="0" anchor="b">
            <a:spAutoFit/>
          </a:bodyPr>
          <a:lstStyle/>
          <a:p>
            <a:pPr marL="403622" indent="-403622" fontAlgn="base">
              <a:spcBef>
                <a:spcPct val="0"/>
              </a:spcBef>
              <a:spcAft>
                <a:spcPct val="0"/>
              </a:spcAft>
              <a:buClr>
                <a:srgbClr val="000000"/>
              </a:buClr>
              <a:defRPr/>
            </a:pPr>
            <a:r>
              <a:rPr lang="en-US" sz="750" dirty="0">
                <a:solidFill>
                  <a:srgbClr val="000000"/>
                </a:solidFill>
              </a:rPr>
              <a:t>*	Footnote</a:t>
            </a:r>
          </a:p>
          <a:p>
            <a:pPr marL="403622" indent="-403622" fontAlgn="base">
              <a:spcBef>
                <a:spcPct val="20000"/>
              </a:spcBef>
              <a:spcAft>
                <a:spcPct val="0"/>
              </a:spcAft>
              <a:buClr>
                <a:srgbClr val="000000"/>
              </a:buClr>
              <a:defRPr/>
            </a:pPr>
            <a:r>
              <a:rPr lang="en-US" sz="750" dirty="0">
                <a:solidFill>
                  <a:srgbClr val="000000"/>
                </a:solidFill>
              </a:rPr>
              <a:t>Source:	Source</a:t>
            </a:r>
          </a:p>
        </p:txBody>
      </p:sp>
    </p:spTree>
    <p:extLst>
      <p:ext uri="{BB962C8B-B14F-4D97-AF65-F5344CB8AC3E}">
        <p14:creationId xmlns:p14="http://schemas.microsoft.com/office/powerpoint/2010/main" val="67103632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transition/>
  <p:hf sldNum="0" hdr="0" ftr="0"/>
  <p:txStyles>
    <p:titleStyle>
      <a:lvl1pPr algn="l" rtl="0" eaLnBrk="0" fontAlgn="base" hangingPunct="0">
        <a:spcBef>
          <a:spcPct val="20000"/>
        </a:spcBef>
        <a:spcAft>
          <a:spcPct val="0"/>
        </a:spcAft>
        <a:tabLst>
          <a:tab pos="686991" algn="l"/>
        </a:tabLst>
        <a:defRPr sz="1800" b="1">
          <a:solidFill>
            <a:srgbClr val="FFC000"/>
          </a:solidFill>
          <a:latin typeface="+mj-lt"/>
          <a:ea typeface="+mj-ea"/>
          <a:cs typeface="+mj-cs"/>
        </a:defRPr>
      </a:lvl1pPr>
      <a:lvl2pPr algn="l" rtl="0" eaLnBrk="0" fontAlgn="base" hangingPunct="0">
        <a:spcBef>
          <a:spcPct val="20000"/>
        </a:spcBef>
        <a:spcAft>
          <a:spcPct val="0"/>
        </a:spcAft>
        <a:tabLst>
          <a:tab pos="686991" algn="l"/>
        </a:tabLst>
        <a:defRPr sz="1800" b="1">
          <a:solidFill>
            <a:srgbClr val="FFC000"/>
          </a:solidFill>
          <a:latin typeface="Arial" pitchFamily="34" charset="0"/>
        </a:defRPr>
      </a:lvl2pPr>
      <a:lvl3pPr algn="l" rtl="0" eaLnBrk="0" fontAlgn="base" hangingPunct="0">
        <a:spcBef>
          <a:spcPct val="20000"/>
        </a:spcBef>
        <a:spcAft>
          <a:spcPct val="0"/>
        </a:spcAft>
        <a:tabLst>
          <a:tab pos="686991" algn="l"/>
        </a:tabLst>
        <a:defRPr sz="1800" b="1">
          <a:solidFill>
            <a:srgbClr val="FFC000"/>
          </a:solidFill>
          <a:latin typeface="Arial" pitchFamily="34" charset="0"/>
        </a:defRPr>
      </a:lvl3pPr>
      <a:lvl4pPr algn="l" rtl="0" eaLnBrk="0" fontAlgn="base" hangingPunct="0">
        <a:spcBef>
          <a:spcPct val="20000"/>
        </a:spcBef>
        <a:spcAft>
          <a:spcPct val="0"/>
        </a:spcAft>
        <a:tabLst>
          <a:tab pos="686991" algn="l"/>
        </a:tabLst>
        <a:defRPr sz="1800" b="1">
          <a:solidFill>
            <a:srgbClr val="FFC000"/>
          </a:solidFill>
          <a:latin typeface="Arial" pitchFamily="34" charset="0"/>
        </a:defRPr>
      </a:lvl4pPr>
      <a:lvl5pPr algn="l" rtl="0" eaLnBrk="0" fontAlgn="base" hangingPunct="0">
        <a:spcBef>
          <a:spcPct val="20000"/>
        </a:spcBef>
        <a:spcAft>
          <a:spcPct val="0"/>
        </a:spcAft>
        <a:tabLst>
          <a:tab pos="686991" algn="l"/>
        </a:tabLst>
        <a:defRPr sz="1800" b="1">
          <a:solidFill>
            <a:srgbClr val="FFC000"/>
          </a:solidFill>
          <a:latin typeface="Arial" pitchFamily="34" charset="0"/>
        </a:defRPr>
      </a:lvl5pPr>
      <a:lvl6pPr marL="342900" algn="l" rtl="0" eaLnBrk="0" fontAlgn="base" hangingPunct="0">
        <a:spcBef>
          <a:spcPct val="20000"/>
        </a:spcBef>
        <a:spcAft>
          <a:spcPct val="0"/>
        </a:spcAft>
        <a:tabLst>
          <a:tab pos="686991" algn="l"/>
        </a:tabLst>
        <a:defRPr sz="1800" b="1">
          <a:solidFill>
            <a:schemeClr val="accent1"/>
          </a:solidFill>
          <a:latin typeface="Arial" pitchFamily="34" charset="0"/>
        </a:defRPr>
      </a:lvl6pPr>
      <a:lvl7pPr marL="685800" algn="l" rtl="0" eaLnBrk="0" fontAlgn="base" hangingPunct="0">
        <a:spcBef>
          <a:spcPct val="20000"/>
        </a:spcBef>
        <a:spcAft>
          <a:spcPct val="0"/>
        </a:spcAft>
        <a:tabLst>
          <a:tab pos="686991" algn="l"/>
        </a:tabLst>
        <a:defRPr sz="1800" b="1">
          <a:solidFill>
            <a:schemeClr val="accent1"/>
          </a:solidFill>
          <a:latin typeface="Arial" pitchFamily="34" charset="0"/>
        </a:defRPr>
      </a:lvl7pPr>
      <a:lvl8pPr marL="1028700" algn="l" rtl="0" eaLnBrk="0" fontAlgn="base" hangingPunct="0">
        <a:spcBef>
          <a:spcPct val="20000"/>
        </a:spcBef>
        <a:spcAft>
          <a:spcPct val="0"/>
        </a:spcAft>
        <a:tabLst>
          <a:tab pos="686991" algn="l"/>
        </a:tabLst>
        <a:defRPr sz="1800" b="1">
          <a:solidFill>
            <a:schemeClr val="accent1"/>
          </a:solidFill>
          <a:latin typeface="Arial" pitchFamily="34" charset="0"/>
        </a:defRPr>
      </a:lvl8pPr>
      <a:lvl9pPr marL="1371600" algn="l" rtl="0" eaLnBrk="0" fontAlgn="base" hangingPunct="0">
        <a:spcBef>
          <a:spcPct val="20000"/>
        </a:spcBef>
        <a:spcAft>
          <a:spcPct val="0"/>
        </a:spcAft>
        <a:tabLst>
          <a:tab pos="686991" algn="l"/>
        </a:tabLst>
        <a:defRPr sz="1800" b="1">
          <a:solidFill>
            <a:schemeClr val="accent1"/>
          </a:solidFill>
          <a:latin typeface="Arial" pitchFamily="34" charset="0"/>
        </a:defRPr>
      </a:lvl9pPr>
    </p:titleStyle>
    <p:bodyStyle>
      <a:lvl1pPr marL="285750" indent="-285750" algn="l" rtl="0" eaLnBrk="0" fontAlgn="base" hangingPunct="0">
        <a:spcBef>
          <a:spcPct val="0"/>
        </a:spcBef>
        <a:spcAft>
          <a:spcPts val="9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426244" indent="-166688" algn="l" rtl="0" eaLnBrk="0" fontAlgn="base" hangingPunct="0">
        <a:spcBef>
          <a:spcPct val="0"/>
        </a:spcBef>
        <a:spcAft>
          <a:spcPts val="9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554831" indent="-257175"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685800" indent="-259556" algn="l" rtl="0" eaLnBrk="0" fontAlgn="base" hangingPunct="0">
        <a:spcBef>
          <a:spcPct val="0"/>
        </a:spcBef>
        <a:spcAft>
          <a:spcPts val="9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000125" indent="-228600" algn="l" rtl="0" eaLnBrk="0" fontAlgn="base" hangingPunct="0">
        <a:spcBef>
          <a:spcPct val="0"/>
        </a:spcBef>
        <a:spcAft>
          <a:spcPts val="900"/>
        </a:spcAft>
        <a:buClr>
          <a:schemeClr val="tx1"/>
        </a:buClr>
        <a:buChar char="–"/>
        <a:defRPr sz="1200" b="1">
          <a:solidFill>
            <a:srgbClr val="003366"/>
          </a:solidFill>
          <a:latin typeface="Calibri" pitchFamily="34" charset="0"/>
          <a:ea typeface="Calibri" pitchFamily="34" charset="0"/>
          <a:cs typeface="Calibri" pitchFamily="34" charset="0"/>
        </a:defRPr>
      </a:lvl5pPr>
      <a:lvl6pPr marL="1343025" indent="-228600" algn="l" rtl="0" fontAlgn="base">
        <a:lnSpc>
          <a:spcPct val="90000"/>
        </a:lnSpc>
        <a:spcBef>
          <a:spcPct val="25000"/>
        </a:spcBef>
        <a:spcAft>
          <a:spcPct val="0"/>
        </a:spcAft>
        <a:buClr>
          <a:schemeClr val="tx1"/>
        </a:buClr>
        <a:buChar char="–"/>
        <a:defRPr sz="1200">
          <a:solidFill>
            <a:schemeClr val="tx1"/>
          </a:solidFill>
          <a:latin typeface="+mn-lt"/>
        </a:defRPr>
      </a:lvl6pPr>
      <a:lvl7pPr marL="1685925" indent="-228600" algn="l" rtl="0" fontAlgn="base">
        <a:lnSpc>
          <a:spcPct val="90000"/>
        </a:lnSpc>
        <a:spcBef>
          <a:spcPct val="25000"/>
        </a:spcBef>
        <a:spcAft>
          <a:spcPct val="0"/>
        </a:spcAft>
        <a:buClr>
          <a:schemeClr val="tx1"/>
        </a:buClr>
        <a:buChar char="–"/>
        <a:defRPr sz="1200">
          <a:solidFill>
            <a:schemeClr val="tx1"/>
          </a:solidFill>
          <a:latin typeface="+mn-lt"/>
        </a:defRPr>
      </a:lvl7pPr>
      <a:lvl8pPr marL="2028825" indent="-228600" algn="l" rtl="0" fontAlgn="base">
        <a:lnSpc>
          <a:spcPct val="90000"/>
        </a:lnSpc>
        <a:spcBef>
          <a:spcPct val="25000"/>
        </a:spcBef>
        <a:spcAft>
          <a:spcPct val="0"/>
        </a:spcAft>
        <a:buClr>
          <a:schemeClr val="tx1"/>
        </a:buClr>
        <a:buChar char="–"/>
        <a:defRPr sz="1200">
          <a:solidFill>
            <a:schemeClr val="tx1"/>
          </a:solidFill>
          <a:latin typeface="+mn-lt"/>
        </a:defRPr>
      </a:lvl8pPr>
      <a:lvl9pPr marL="2371725" indent="-228600" algn="l" rtl="0" fontAlgn="base">
        <a:lnSpc>
          <a:spcPct val="90000"/>
        </a:lnSpc>
        <a:spcBef>
          <a:spcPct val="25000"/>
        </a:spcBef>
        <a:spcAft>
          <a:spcPct val="0"/>
        </a:spcAft>
        <a:buClr>
          <a:schemeClr val="tx1"/>
        </a:buClr>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mailto:bizworks@detma.org" TargetMode="Externa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19050" y="25773"/>
            <a:ext cx="12192000" cy="1567552"/>
          </a:xfrm>
          <a:prstGeom prst="rect">
            <a:avLst/>
          </a:prstGeom>
          <a:solidFill>
            <a:srgbClr val="003366"/>
          </a:solidFill>
          <a:ln w="9525">
            <a:solidFill>
              <a:srgbClr val="000000"/>
            </a:solidFill>
            <a:miter lim="800000"/>
            <a:headEnd/>
            <a:tailEnd/>
          </a:ln>
        </p:spPr>
        <p:txBody>
          <a:bodyPr/>
          <a:lstStyle/>
          <a:p>
            <a:pPr algn="ctr" eaLnBrk="0" fontAlgn="base" hangingPunct="0">
              <a:spcBef>
                <a:spcPct val="50000"/>
              </a:spcBef>
              <a:spcAft>
                <a:spcPct val="0"/>
              </a:spcAft>
            </a:pPr>
            <a:endParaRPr lang="en-US" sz="1200" b="1" dirty="0">
              <a:solidFill>
                <a:srgbClr val="FFFFFF"/>
              </a:solidFill>
            </a:endParaRPr>
          </a:p>
        </p:txBody>
      </p:sp>
      <p:sp>
        <p:nvSpPr>
          <p:cNvPr id="31746" name="Rectangle 3"/>
          <p:cNvSpPr>
            <a:spLocks noChangeArrowheads="1"/>
          </p:cNvSpPr>
          <p:nvPr/>
        </p:nvSpPr>
        <p:spPr bwMode="white">
          <a:xfrm>
            <a:off x="2616200" y="563355"/>
            <a:ext cx="6629400" cy="1485900"/>
          </a:xfrm>
          <a:prstGeom prst="rect">
            <a:avLst/>
          </a:prstGeom>
          <a:noFill/>
          <a:ln w="9525">
            <a:noFill/>
            <a:miter lim="800000"/>
            <a:headEnd/>
            <a:tailEnd/>
          </a:ln>
        </p:spPr>
        <p:txBody>
          <a:bodyPr lIns="64008" tIns="32004" rIns="64008" bIns="32004" anchor="ctr"/>
          <a:lstStyle/>
          <a:p>
            <a:pPr algn="ctr" fontAlgn="base">
              <a:spcBef>
                <a:spcPct val="0"/>
              </a:spcBef>
            </a:pPr>
            <a:r>
              <a:rPr lang="en-US" sz="2800" b="1" dirty="0">
                <a:solidFill>
                  <a:srgbClr val="FFFFFF"/>
                </a:solidFill>
                <a:latin typeface="Arial" panose="020B0604020202020204" pitchFamily="34" charset="0"/>
                <a:cs typeface="Arial" panose="020B0604020202020204" pitchFamily="34" charset="0"/>
              </a:rPr>
              <a:t/>
            </a:r>
            <a:br>
              <a:rPr lang="en-US" sz="2800" b="1" dirty="0">
                <a:solidFill>
                  <a:srgbClr val="FFFFFF"/>
                </a:solidFill>
                <a:latin typeface="Arial" panose="020B0604020202020204" pitchFamily="34" charset="0"/>
                <a:cs typeface="Arial" panose="020B0604020202020204" pitchFamily="34" charset="0"/>
              </a:rPr>
            </a:br>
            <a:endParaRPr lang="en-US" dirty="0">
              <a:solidFill>
                <a:srgbClr val="000000"/>
              </a:solidFill>
              <a:latin typeface="Arial" panose="020B0604020202020204" pitchFamily="34" charset="0"/>
              <a:cs typeface="Arial" panose="020B0604020202020204" pitchFamily="34" charset="0"/>
            </a:endParaRPr>
          </a:p>
        </p:txBody>
      </p:sp>
      <p:pic>
        <p:nvPicPr>
          <p:cNvPr id="31747" name="Picture 4"/>
          <p:cNvPicPr>
            <a:picLocks noChangeAspect="1" noChangeArrowheads="1"/>
          </p:cNvPicPr>
          <p:nvPr/>
        </p:nvPicPr>
        <p:blipFill>
          <a:blip r:embed="rId3"/>
          <a:srcRect/>
          <a:stretch>
            <a:fillRect/>
          </a:stretch>
        </p:blipFill>
        <p:spPr bwMode="auto">
          <a:xfrm>
            <a:off x="609600" y="206937"/>
            <a:ext cx="1264919" cy="1224501"/>
          </a:xfrm>
          <a:prstGeom prst="rect">
            <a:avLst/>
          </a:prstGeom>
          <a:noFill/>
          <a:ln w="9525">
            <a:noFill/>
            <a:miter lim="800000"/>
            <a:headEnd/>
            <a:tailEnd/>
          </a:ln>
        </p:spPr>
      </p:pic>
      <p:sp>
        <p:nvSpPr>
          <p:cNvPr id="5" name="Date Placeholder 4"/>
          <p:cNvSpPr>
            <a:spLocks noGrp="1"/>
          </p:cNvSpPr>
          <p:nvPr>
            <p:ph type="dt" sz="quarter" idx="10"/>
          </p:nvPr>
        </p:nvSpPr>
        <p:spPr/>
        <p:txBody>
          <a:bodyPr/>
          <a:lstStyle/>
          <a:p>
            <a:pPr>
              <a:defRPr/>
            </a:pPr>
            <a:fld id="{897FB06D-4827-4176-97D3-69A1056DE5C9}" type="datetime1">
              <a:rPr lang="en-US" smtClean="0"/>
              <a:t>3/1/2018</a:t>
            </a:fld>
            <a:endParaRPr lang="en-US" dirty="0"/>
          </a:p>
        </p:txBody>
      </p:sp>
      <p:sp>
        <p:nvSpPr>
          <p:cNvPr id="2" name="Rectangle 1"/>
          <p:cNvSpPr/>
          <p:nvPr/>
        </p:nvSpPr>
        <p:spPr bwMode="auto">
          <a:xfrm>
            <a:off x="5930900" y="6471593"/>
            <a:ext cx="368300" cy="230832"/>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eaLnBrk="0" fontAlgn="base" hangingPunct="0">
              <a:spcBef>
                <a:spcPct val="0"/>
              </a:spcBef>
              <a:spcAft>
                <a:spcPct val="0"/>
              </a:spcAft>
            </a:pPr>
            <a:endParaRPr lang="en-US" sz="1600" dirty="0">
              <a:solidFill>
                <a:srgbClr val="000000"/>
              </a:solidFill>
            </a:endParaRPr>
          </a:p>
        </p:txBody>
      </p:sp>
      <p:sp>
        <p:nvSpPr>
          <p:cNvPr id="8" name="TextBox 7"/>
          <p:cNvSpPr txBox="1"/>
          <p:nvPr/>
        </p:nvSpPr>
        <p:spPr>
          <a:xfrm>
            <a:off x="1898650" y="4048934"/>
            <a:ext cx="8737600" cy="369332"/>
          </a:xfrm>
          <a:prstGeom prst="rect">
            <a:avLst/>
          </a:prstGeom>
          <a:noFill/>
        </p:spPr>
        <p:txBody>
          <a:bodyPr>
            <a:spAutoFit/>
          </a:bodyPr>
          <a:lstStyle/>
          <a:p>
            <a:pPr algn="r" fontAlgn="base">
              <a:spcBef>
                <a:spcPct val="0"/>
              </a:spcBef>
              <a:spcAft>
                <a:spcPct val="0"/>
              </a:spcAft>
              <a:defRPr/>
            </a:pPr>
            <a:endParaRPr lang="en-US" b="1" dirty="0">
              <a:solidFill>
                <a:srgbClr val="003366"/>
              </a:solidFill>
              <a:latin typeface="Calibri" pitchFamily="34" charset="0"/>
            </a:endParaRPr>
          </a:p>
        </p:txBody>
      </p:sp>
      <p:sp>
        <p:nvSpPr>
          <p:cNvPr id="9" name="TextBox 8"/>
          <p:cNvSpPr txBox="1"/>
          <p:nvPr/>
        </p:nvSpPr>
        <p:spPr>
          <a:xfrm>
            <a:off x="1562100" y="3896534"/>
            <a:ext cx="8737600" cy="369332"/>
          </a:xfrm>
          <a:prstGeom prst="rect">
            <a:avLst/>
          </a:prstGeom>
          <a:noFill/>
        </p:spPr>
        <p:txBody>
          <a:bodyPr>
            <a:spAutoFit/>
          </a:bodyPr>
          <a:lstStyle/>
          <a:p>
            <a:pPr algn="r" fontAlgn="base">
              <a:spcBef>
                <a:spcPct val="0"/>
              </a:spcBef>
              <a:spcAft>
                <a:spcPct val="0"/>
              </a:spcAft>
              <a:defRPr/>
            </a:pPr>
            <a:endParaRPr lang="en-US" b="1" dirty="0">
              <a:solidFill>
                <a:srgbClr val="003366"/>
              </a:solidFill>
              <a:latin typeface="Calibri" pitchFamily="34" charset="0"/>
            </a:endParaRPr>
          </a:p>
        </p:txBody>
      </p:sp>
      <p:sp>
        <p:nvSpPr>
          <p:cNvPr id="11" name="TextBox 10"/>
          <p:cNvSpPr txBox="1"/>
          <p:nvPr/>
        </p:nvSpPr>
        <p:spPr>
          <a:xfrm>
            <a:off x="609600" y="2135605"/>
            <a:ext cx="10972800" cy="3816429"/>
          </a:xfrm>
          <a:prstGeom prst="rect">
            <a:avLst/>
          </a:prstGeom>
          <a:noFill/>
        </p:spPr>
        <p:txBody>
          <a:bodyPr wrap="square">
            <a:spAutoFit/>
          </a:bodyPr>
          <a:lstStyle/>
          <a:p>
            <a:pPr algn="ctr" fontAlgn="base">
              <a:spcBef>
                <a:spcPct val="0"/>
              </a:spcBef>
              <a:spcAft>
                <a:spcPct val="0"/>
              </a:spcAft>
              <a:defRPr/>
            </a:pPr>
            <a:endParaRPr lang="en-US" sz="2800" b="1" dirty="0" smtClean="0">
              <a:solidFill>
                <a:srgbClr val="003366"/>
              </a:solidFill>
              <a:latin typeface="Calibri" pitchFamily="34" charset="0"/>
            </a:endParaRPr>
          </a:p>
          <a:p>
            <a:pPr algn="ctr" fontAlgn="base">
              <a:spcBef>
                <a:spcPct val="0"/>
              </a:spcBef>
              <a:spcAft>
                <a:spcPct val="0"/>
              </a:spcAft>
              <a:defRPr/>
            </a:pPr>
            <a:endParaRPr lang="en-US" sz="2800" b="1" dirty="0" smtClean="0">
              <a:solidFill>
                <a:srgbClr val="003366"/>
              </a:solidFill>
              <a:latin typeface="Calibri" pitchFamily="34" charset="0"/>
            </a:endParaRPr>
          </a:p>
          <a:p>
            <a:pPr algn="ctr" fontAlgn="base">
              <a:spcBef>
                <a:spcPct val="0"/>
              </a:spcBef>
              <a:spcAft>
                <a:spcPct val="0"/>
              </a:spcAft>
              <a:defRPr/>
            </a:pPr>
            <a:endParaRPr lang="en-US" sz="3600" b="1" cap="small" dirty="0" smtClean="0">
              <a:latin typeface="Arial" panose="020B0604020202020204" pitchFamily="34" charset="0"/>
              <a:cs typeface="Arial" panose="020B0604020202020204" pitchFamily="34" charset="0"/>
            </a:endParaRPr>
          </a:p>
          <a:p>
            <a:pPr algn="ctr" fontAlgn="base">
              <a:spcBef>
                <a:spcPct val="0"/>
              </a:spcBef>
              <a:spcAft>
                <a:spcPct val="0"/>
              </a:spcAft>
              <a:defRPr/>
            </a:pPr>
            <a:r>
              <a:rPr lang="en-US" sz="3200" b="1" cap="small" dirty="0" smtClean="0">
                <a:latin typeface="Arial" panose="020B0604020202020204" pitchFamily="34" charset="0"/>
                <a:cs typeface="Arial" panose="020B0604020202020204" pitchFamily="34" charset="0"/>
              </a:rPr>
              <a:t>Collaborative Business Services</a:t>
            </a:r>
            <a:endParaRPr lang="en-US" sz="3200" b="1" cap="small" dirty="0">
              <a:latin typeface="Arial" panose="020B0604020202020204" pitchFamily="34" charset="0"/>
              <a:cs typeface="Arial" panose="020B0604020202020204" pitchFamily="34" charset="0"/>
            </a:endParaRPr>
          </a:p>
          <a:p>
            <a:pPr algn="ctr" fontAlgn="base">
              <a:spcBef>
                <a:spcPct val="0"/>
              </a:spcBef>
              <a:spcAft>
                <a:spcPct val="0"/>
              </a:spcAft>
              <a:defRPr/>
            </a:pPr>
            <a:endParaRPr lang="en-US" b="1" cap="small" dirty="0" smtClean="0">
              <a:latin typeface="Arial" panose="020B0604020202020204" pitchFamily="34" charset="0"/>
              <a:cs typeface="Arial" panose="020B0604020202020204" pitchFamily="34" charset="0"/>
            </a:endParaRPr>
          </a:p>
          <a:p>
            <a:pPr algn="ctr" fontAlgn="base">
              <a:spcBef>
                <a:spcPct val="0"/>
              </a:spcBef>
              <a:spcAft>
                <a:spcPct val="0"/>
              </a:spcAft>
              <a:defRPr/>
            </a:pPr>
            <a:r>
              <a:rPr lang="en-US" b="1" cap="small" dirty="0" smtClean="0">
                <a:latin typeface="Arial" panose="020B0604020202020204" pitchFamily="34" charset="0"/>
                <a:cs typeface="Arial" panose="020B0604020202020204" pitchFamily="34" charset="0"/>
              </a:rPr>
              <a:t>Ken Messina</a:t>
            </a:r>
            <a:endParaRPr lang="en-US" b="1" cap="small" dirty="0">
              <a:latin typeface="Arial" panose="020B0604020202020204" pitchFamily="34" charset="0"/>
              <a:cs typeface="Arial" panose="020B0604020202020204" pitchFamily="34" charset="0"/>
            </a:endParaRPr>
          </a:p>
          <a:p>
            <a:pPr algn="ctr" fontAlgn="base">
              <a:spcBef>
                <a:spcPct val="0"/>
              </a:spcBef>
              <a:spcAft>
                <a:spcPct val="0"/>
              </a:spcAft>
              <a:defRPr/>
            </a:pPr>
            <a:endParaRPr lang="en-US" b="1" cap="small" dirty="0" smtClean="0">
              <a:latin typeface="Arial" panose="020B0604020202020204" pitchFamily="34" charset="0"/>
              <a:cs typeface="Arial" panose="020B0604020202020204" pitchFamily="34" charset="0"/>
            </a:endParaRPr>
          </a:p>
          <a:p>
            <a:pPr algn="ctr" fontAlgn="base">
              <a:spcBef>
                <a:spcPct val="0"/>
              </a:spcBef>
              <a:spcAft>
                <a:spcPct val="0"/>
              </a:spcAft>
              <a:defRPr/>
            </a:pPr>
            <a:r>
              <a:rPr lang="en-US" sz="2000" b="1" cap="small" dirty="0" smtClean="0">
                <a:latin typeface="Arial" panose="020B0604020202020204" pitchFamily="34" charset="0"/>
                <a:cs typeface="Arial" panose="020B0604020202020204" pitchFamily="34" charset="0"/>
              </a:rPr>
              <a:t>March 5 - 7, 2018</a:t>
            </a:r>
            <a:endParaRPr lang="en-US" sz="2000" b="1" cap="small" dirty="0">
              <a:latin typeface="Arial" panose="020B0604020202020204" pitchFamily="34" charset="0"/>
              <a:cs typeface="Arial" panose="020B0604020202020204" pitchFamily="34" charset="0"/>
            </a:endParaRPr>
          </a:p>
          <a:p>
            <a:pPr algn="ctr" fontAlgn="base">
              <a:spcBef>
                <a:spcPct val="0"/>
              </a:spcBef>
              <a:spcAft>
                <a:spcPct val="0"/>
              </a:spcAft>
              <a:defRPr/>
            </a:pPr>
            <a:r>
              <a:rPr lang="en-US" sz="1600" b="1" dirty="0">
                <a:solidFill>
                  <a:srgbClr val="003366"/>
                </a:solidFill>
                <a:latin typeface="Arial" panose="020B0604020202020204" pitchFamily="34" charset="0"/>
                <a:cs typeface="Arial" panose="020B0604020202020204" pitchFamily="34" charset="0"/>
              </a:rPr>
              <a:t>		</a:t>
            </a:r>
          </a:p>
          <a:p>
            <a:pPr algn="r" fontAlgn="base">
              <a:spcBef>
                <a:spcPct val="0"/>
              </a:spcBef>
              <a:spcAft>
                <a:spcPct val="0"/>
              </a:spcAft>
              <a:defRPr/>
            </a:pPr>
            <a:r>
              <a:rPr lang="en-US" sz="2800" b="1" dirty="0">
                <a:solidFill>
                  <a:srgbClr val="003366"/>
                </a:solidFill>
                <a:latin typeface="Calibri" pitchFamily="34" charset="0"/>
              </a:rPr>
              <a:t>                       </a:t>
            </a:r>
            <a:endParaRPr lang="en-US" b="1" dirty="0">
              <a:solidFill>
                <a:srgbClr val="003366"/>
              </a:solidFill>
              <a:latin typeface="Calibri" pitchFamily="34" charset="0"/>
            </a:endParaRPr>
          </a:p>
        </p:txBody>
      </p:sp>
      <p:sp>
        <p:nvSpPr>
          <p:cNvPr id="3" name="TextBox 2"/>
          <p:cNvSpPr txBox="1"/>
          <p:nvPr/>
        </p:nvSpPr>
        <p:spPr>
          <a:xfrm>
            <a:off x="2717074" y="234410"/>
            <a:ext cx="5786845" cy="1200329"/>
          </a:xfrm>
          <a:prstGeom prst="rect">
            <a:avLst/>
          </a:prstGeom>
          <a:noFill/>
        </p:spPr>
        <p:txBody>
          <a:bodyPr wrap="square" rtlCol="0">
            <a:spAutoFit/>
          </a:bodyPr>
          <a:lstStyle/>
          <a:p>
            <a:pPr algn="ctr"/>
            <a:r>
              <a:rPr lang="en-US" sz="2400" b="1" cap="small" dirty="0" smtClean="0">
                <a:solidFill>
                  <a:schemeClr val="bg1"/>
                </a:solidFill>
                <a:latin typeface="Arial" panose="020B0604020202020204" pitchFamily="34" charset="0"/>
                <a:cs typeface="Arial" panose="020B0604020202020204" pitchFamily="34" charset="0"/>
              </a:rPr>
              <a:t>Massachusetts  </a:t>
            </a:r>
            <a:r>
              <a:rPr lang="en-US" sz="2400" b="1" cap="small" dirty="0" smtClean="0">
                <a:solidFill>
                  <a:schemeClr val="bg1"/>
                </a:solidFill>
                <a:latin typeface="Arial" panose="020B0604020202020204" pitchFamily="34" charset="0"/>
                <a:cs typeface="Arial" panose="020B0604020202020204" pitchFamily="34" charset="0"/>
                <a:sym typeface="Wingdings" panose="05000000000000000000" pitchFamily="2" charset="2"/>
              </a:rPr>
              <a:t></a:t>
            </a:r>
            <a:r>
              <a:rPr lang="en-US" sz="2400" b="1" cap="small" dirty="0" smtClean="0">
                <a:solidFill>
                  <a:schemeClr val="bg1"/>
                </a:solidFill>
                <a:latin typeface="Arial" panose="020B0604020202020204" pitchFamily="34" charset="0"/>
                <a:cs typeface="Arial" panose="020B0604020202020204" pitchFamily="34" charset="0"/>
              </a:rPr>
              <a:t>  Puerto Rico </a:t>
            </a:r>
          </a:p>
          <a:p>
            <a:pPr algn="ctr"/>
            <a:r>
              <a:rPr lang="en-US" sz="2400" b="1" cap="small" dirty="0" smtClean="0">
                <a:solidFill>
                  <a:schemeClr val="bg1"/>
                </a:solidFill>
                <a:latin typeface="Arial" panose="020B0604020202020204" pitchFamily="34" charset="0"/>
                <a:cs typeface="Arial" panose="020B0604020202020204" pitchFamily="34" charset="0"/>
              </a:rPr>
              <a:t>National Peer-to-Peer</a:t>
            </a:r>
          </a:p>
          <a:p>
            <a:pPr algn="ctr"/>
            <a:r>
              <a:rPr lang="en-US" sz="2400" b="1" cap="small" dirty="0" smtClean="0">
                <a:solidFill>
                  <a:schemeClr val="bg1"/>
                </a:solidFill>
                <a:latin typeface="Arial" panose="020B0604020202020204" pitchFamily="34" charset="0"/>
                <a:cs typeface="Arial" panose="020B0604020202020204" pitchFamily="34" charset="0"/>
              </a:rPr>
              <a:t>Technical Assistance and Training </a:t>
            </a:r>
            <a:endParaRPr lang="en-US" sz="2400" b="1" cap="small" dirty="0">
              <a:solidFill>
                <a:schemeClr val="bg1"/>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3778" y="273322"/>
            <a:ext cx="2858972" cy="105456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17072" y="2660650"/>
            <a:ext cx="60198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8447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66700"/>
            <a:ext cx="5838245" cy="571500"/>
          </a:xfrm>
        </p:spPr>
        <p:txBody>
          <a:bodyPr/>
          <a:lstStyle/>
          <a:p>
            <a:r>
              <a:rPr lang="en-US" sz="2400" cap="small" dirty="0" smtClean="0">
                <a:solidFill>
                  <a:schemeClr val="bg1"/>
                </a:solidFill>
                <a:latin typeface="Arial" panose="020B0604020202020204" pitchFamily="34" charset="0"/>
                <a:cs typeface="Arial" panose="020B0604020202020204" pitchFamily="34" charset="0"/>
              </a:rPr>
              <a:t>Employer Findings</a:t>
            </a:r>
            <a:endParaRPr lang="en-US" sz="2400" cap="small" dirty="0">
              <a:solidFill>
                <a:schemeClr val="bg1"/>
              </a:solidFill>
              <a:latin typeface="+mj-lt"/>
            </a:endParaRPr>
          </a:p>
        </p:txBody>
      </p:sp>
      <p:sp>
        <p:nvSpPr>
          <p:cNvPr id="4" name="TextBox 3"/>
          <p:cNvSpPr txBox="1"/>
          <p:nvPr/>
        </p:nvSpPr>
        <p:spPr>
          <a:xfrm>
            <a:off x="609600" y="1386513"/>
            <a:ext cx="10972800" cy="3254737"/>
          </a:xfrm>
          <a:prstGeom prst="rect">
            <a:avLst/>
          </a:prstGeom>
          <a:noFill/>
        </p:spPr>
        <p:txBody>
          <a:bodyPr wrap="square" rtlCol="0">
            <a:spAutoFit/>
          </a:bodyPr>
          <a:lstStyle/>
          <a:p>
            <a:pPr marL="342900" indent="-342900">
              <a:buFont typeface="Wingdings" panose="05000000000000000000" pitchFamily="2" charset="2"/>
              <a:buChar char="q"/>
            </a:pPr>
            <a:r>
              <a:rPr lang="en-US" altLang="en-US" sz="2000" dirty="0" smtClean="0"/>
              <a:t>Employers </a:t>
            </a:r>
            <a:r>
              <a:rPr lang="en-US" altLang="en-US" sz="2000" dirty="0"/>
              <a:t>who used Rapid Response services were highly </a:t>
            </a:r>
            <a:r>
              <a:rPr lang="en-US" altLang="en-US" sz="2000" dirty="0" smtClean="0"/>
              <a:t>satisfied</a:t>
            </a:r>
          </a:p>
          <a:p>
            <a:pPr marL="342900" indent="-342900">
              <a:buFont typeface="Wingdings" panose="05000000000000000000" pitchFamily="2" charset="2"/>
              <a:buChar char="q"/>
            </a:pPr>
            <a:endParaRPr lang="en-US" altLang="en-US" sz="2000" dirty="0"/>
          </a:p>
          <a:p>
            <a:pPr marL="342900" indent="-342900">
              <a:buFont typeface="Wingdings" panose="05000000000000000000" pitchFamily="2" charset="2"/>
              <a:buChar char="q"/>
            </a:pPr>
            <a:r>
              <a:rPr lang="en-US" altLang="en-US" sz="2000" dirty="0"/>
              <a:t>Most employers only heard of Rapid Response after filing a WARN </a:t>
            </a:r>
            <a:r>
              <a:rPr lang="en-US" altLang="en-US" sz="2000" dirty="0" smtClean="0"/>
              <a:t>notice</a:t>
            </a:r>
          </a:p>
          <a:p>
            <a:pPr marL="342900" indent="-342900">
              <a:buFont typeface="Wingdings" panose="05000000000000000000" pitchFamily="2" charset="2"/>
              <a:buChar char="q"/>
            </a:pPr>
            <a:endParaRPr lang="en-US" altLang="en-US" sz="2000" dirty="0"/>
          </a:p>
          <a:p>
            <a:pPr marL="342900" indent="-342900">
              <a:buFont typeface="Wingdings" panose="05000000000000000000" pitchFamily="2" charset="2"/>
              <a:buChar char="q"/>
            </a:pPr>
            <a:r>
              <a:rPr lang="en-US" altLang="en-US" sz="2000" dirty="0"/>
              <a:t>Employers would have preferred to have known about Rapid Response services </a:t>
            </a:r>
            <a:r>
              <a:rPr lang="en-US" altLang="en-US" sz="2000" dirty="0" smtClean="0"/>
              <a:t>prior </a:t>
            </a:r>
            <a:r>
              <a:rPr lang="en-US" altLang="en-US" sz="2000" dirty="0"/>
              <a:t>to any layoff </a:t>
            </a:r>
            <a:r>
              <a:rPr lang="en-US" altLang="en-US" sz="2000" dirty="0" smtClean="0"/>
              <a:t>plans</a:t>
            </a:r>
            <a:endParaRPr lang="en-US" altLang="en-US" sz="2000" dirty="0"/>
          </a:p>
          <a:p>
            <a:pPr marL="557213" lvl="1" indent="-214313" algn="ctr" defTabSz="685800">
              <a:buFont typeface="Wingdings" panose="05000000000000000000" pitchFamily="2" charset="2"/>
              <a:buChar char="ü"/>
            </a:pPr>
            <a:endParaRPr lang="en-US" sz="1050" dirty="0">
              <a:solidFill>
                <a:srgbClr val="000000"/>
              </a:solidFill>
              <a:latin typeface="Arial"/>
            </a:endParaRPr>
          </a:p>
          <a:p>
            <a:pPr marL="342900" lvl="1" defTabSz="685800"/>
            <a:endParaRPr lang="en-US" sz="1050" dirty="0">
              <a:solidFill>
                <a:srgbClr val="000000"/>
              </a:solidFill>
              <a:latin typeface="Arial"/>
            </a:endParaRPr>
          </a:p>
          <a:p>
            <a:pPr marL="685800" lvl="3" indent="-214313" defTabSz="685800">
              <a:buFont typeface="Arial" panose="020B0604020202020204" pitchFamily="34" charset="0"/>
              <a:buChar char="•"/>
            </a:pPr>
            <a:endParaRPr lang="en-US" sz="1050" dirty="0">
              <a:solidFill>
                <a:srgbClr val="000000"/>
              </a:solidFill>
              <a:latin typeface="Arial"/>
            </a:endParaRPr>
          </a:p>
          <a:p>
            <a:pPr marL="557213" lvl="1" indent="-214313" defTabSz="685800">
              <a:buFont typeface="Arial" panose="020B0604020202020204" pitchFamily="34" charset="0"/>
              <a:buChar char="•"/>
            </a:pPr>
            <a:endParaRPr lang="en-US" sz="1350" dirty="0">
              <a:solidFill>
                <a:srgbClr val="000000"/>
              </a:solidFill>
              <a:latin typeface="Arial"/>
            </a:endParaRPr>
          </a:p>
          <a:p>
            <a:pPr defTabSz="685800"/>
            <a:endParaRPr lang="en-US" sz="1350" dirty="0">
              <a:solidFill>
                <a:srgbClr val="000000"/>
              </a:solidFill>
              <a:latin typeface="Arial"/>
            </a:endParaRPr>
          </a:p>
          <a:p>
            <a:pPr marL="214313" indent="-214313" defTabSz="685800">
              <a:buFont typeface="Wingdings" panose="05000000000000000000" pitchFamily="2" charset="2"/>
              <a:buChar char="Ø"/>
            </a:pPr>
            <a:endParaRPr lang="en-US" sz="1350" dirty="0">
              <a:solidFill>
                <a:srgbClr val="000000"/>
              </a:solidFill>
              <a:latin typeface="Arial"/>
            </a:endParaRPr>
          </a:p>
          <a:p>
            <a:pPr marL="214313" indent="-214313" algn="ctr" defTabSz="685800">
              <a:buFont typeface="Wingdings" panose="05000000000000000000" pitchFamily="2" charset="2"/>
              <a:buChar char="Ø"/>
            </a:pPr>
            <a:endParaRPr lang="en-US" sz="1350" dirty="0">
              <a:solidFill>
                <a:srgbClr val="000000"/>
              </a:solidFill>
              <a:latin typeface="Arial"/>
            </a:endParaRPr>
          </a:p>
        </p:txBody>
      </p:sp>
    </p:spTree>
    <p:extLst>
      <p:ext uri="{BB962C8B-B14F-4D97-AF65-F5344CB8AC3E}">
        <p14:creationId xmlns:p14="http://schemas.microsoft.com/office/powerpoint/2010/main" val="331760008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172200" cy="571500"/>
          </a:xfrm>
        </p:spPr>
        <p:txBody>
          <a:bodyPr/>
          <a:lstStyle/>
          <a:p>
            <a:r>
              <a:rPr lang="en-US" sz="2400" cap="small" dirty="0" smtClean="0">
                <a:solidFill>
                  <a:schemeClr val="bg1"/>
                </a:solidFill>
                <a:latin typeface="Arial" panose="020B0604020202020204" pitchFamily="34" charset="0"/>
                <a:cs typeface="Arial" panose="020B0604020202020204" pitchFamily="34" charset="0"/>
              </a:rPr>
              <a:t>Why More Employers Aren’t Using</a:t>
            </a:r>
            <a:br>
              <a:rPr lang="en-US" sz="2400" cap="small" dirty="0" smtClean="0">
                <a:solidFill>
                  <a:schemeClr val="bg1"/>
                </a:solidFill>
                <a:latin typeface="Arial" panose="020B0604020202020204" pitchFamily="34" charset="0"/>
                <a:cs typeface="Arial" panose="020B0604020202020204" pitchFamily="34" charset="0"/>
              </a:rPr>
            </a:br>
            <a:r>
              <a:rPr lang="en-US" sz="2400" cap="small" dirty="0" smtClean="0">
                <a:solidFill>
                  <a:schemeClr val="bg1"/>
                </a:solidFill>
                <a:latin typeface="Arial" panose="020B0604020202020204" pitchFamily="34" charset="0"/>
                <a:cs typeface="Arial" panose="020B0604020202020204" pitchFamily="34" charset="0"/>
              </a:rPr>
              <a:t>Rapid </a:t>
            </a:r>
            <a:r>
              <a:rPr lang="en-US" sz="2400" cap="small" dirty="0">
                <a:solidFill>
                  <a:schemeClr val="bg1"/>
                </a:solidFill>
                <a:latin typeface="Arial" panose="020B0604020202020204" pitchFamily="34" charset="0"/>
                <a:cs typeface="Arial" panose="020B0604020202020204" pitchFamily="34" charset="0"/>
              </a:rPr>
              <a:t>Response </a:t>
            </a:r>
            <a:r>
              <a:rPr lang="en-US" sz="2400" cap="small" dirty="0" smtClean="0">
                <a:solidFill>
                  <a:schemeClr val="bg1"/>
                </a:solidFill>
                <a:latin typeface="Arial" panose="020B0604020202020204" pitchFamily="34" charset="0"/>
                <a:cs typeface="Arial" panose="020B0604020202020204" pitchFamily="34" charset="0"/>
              </a:rPr>
              <a:t>Services</a:t>
            </a:r>
            <a:endParaRPr lang="en-US" sz="2400" cap="small"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2467556" y="914402"/>
            <a:ext cx="7362245" cy="1800493"/>
          </a:xfrm>
          <a:prstGeom prst="rect">
            <a:avLst/>
          </a:prstGeom>
          <a:noFill/>
        </p:spPr>
        <p:txBody>
          <a:bodyPr wrap="square" rtlCol="0">
            <a:spAutoFit/>
          </a:bodyPr>
          <a:lstStyle/>
          <a:p>
            <a:pPr marL="214313" indent="-214313" defTabSz="685800">
              <a:buFont typeface="Wingdings" panose="05000000000000000000" pitchFamily="2" charset="2"/>
              <a:buChar char="Ø"/>
            </a:pPr>
            <a:endParaRPr lang="en-US" sz="1200" dirty="0">
              <a:solidFill>
                <a:srgbClr val="000000"/>
              </a:solidFill>
              <a:latin typeface="Arial"/>
            </a:endParaRPr>
          </a:p>
          <a:p>
            <a:pPr defTabSz="685800"/>
            <a:endParaRPr lang="en-US" sz="1350" dirty="0">
              <a:solidFill>
                <a:srgbClr val="000000"/>
              </a:solidFill>
              <a:latin typeface="Arial"/>
            </a:endParaRPr>
          </a:p>
          <a:p>
            <a:pPr marL="557213" lvl="1" indent="-214313" algn="ctr" defTabSz="685800">
              <a:buFont typeface="Wingdings" panose="05000000000000000000" pitchFamily="2" charset="2"/>
              <a:buChar char="ü"/>
            </a:pPr>
            <a:endParaRPr lang="en-US" sz="1050" dirty="0">
              <a:solidFill>
                <a:srgbClr val="000000"/>
              </a:solidFill>
              <a:latin typeface="Arial"/>
            </a:endParaRPr>
          </a:p>
          <a:p>
            <a:pPr marL="342900" lvl="1" defTabSz="685800"/>
            <a:endParaRPr lang="en-US" sz="1050" dirty="0">
              <a:solidFill>
                <a:srgbClr val="000000"/>
              </a:solidFill>
              <a:latin typeface="Arial"/>
            </a:endParaRPr>
          </a:p>
          <a:p>
            <a:pPr marL="685800" lvl="3" indent="-214313" defTabSz="685800">
              <a:buFont typeface="Arial" panose="020B0604020202020204" pitchFamily="34" charset="0"/>
              <a:buChar char="•"/>
            </a:pPr>
            <a:endParaRPr lang="en-US" sz="1050" dirty="0">
              <a:solidFill>
                <a:srgbClr val="000000"/>
              </a:solidFill>
              <a:latin typeface="Arial"/>
            </a:endParaRPr>
          </a:p>
          <a:p>
            <a:pPr marL="557213" lvl="1" indent="-214313" defTabSz="685800">
              <a:buFont typeface="Arial" panose="020B0604020202020204" pitchFamily="34" charset="0"/>
              <a:buChar char="•"/>
            </a:pPr>
            <a:endParaRPr lang="en-US" sz="1350" dirty="0">
              <a:solidFill>
                <a:srgbClr val="000000"/>
              </a:solidFill>
              <a:latin typeface="Arial"/>
            </a:endParaRPr>
          </a:p>
          <a:p>
            <a:pPr defTabSz="685800"/>
            <a:endParaRPr lang="en-US" sz="1350" dirty="0">
              <a:solidFill>
                <a:srgbClr val="000000"/>
              </a:solidFill>
              <a:latin typeface="Arial"/>
            </a:endParaRPr>
          </a:p>
          <a:p>
            <a:pPr marL="214313" indent="-214313" defTabSz="685800">
              <a:buFont typeface="Wingdings" panose="05000000000000000000" pitchFamily="2" charset="2"/>
              <a:buChar char="Ø"/>
            </a:pPr>
            <a:endParaRPr lang="en-US" sz="1350" dirty="0">
              <a:solidFill>
                <a:srgbClr val="000000"/>
              </a:solidFill>
              <a:latin typeface="Arial"/>
            </a:endParaRPr>
          </a:p>
          <a:p>
            <a:pPr marL="214313" indent="-214313" algn="ctr" defTabSz="685800">
              <a:buFont typeface="Wingdings" panose="05000000000000000000" pitchFamily="2" charset="2"/>
              <a:buChar char="Ø"/>
            </a:pPr>
            <a:endParaRPr lang="en-US" sz="1350" dirty="0">
              <a:solidFill>
                <a:srgbClr val="000000"/>
              </a:solidFill>
              <a:latin typeface="Arial"/>
            </a:endParaRPr>
          </a:p>
        </p:txBody>
      </p:sp>
      <p:sp>
        <p:nvSpPr>
          <p:cNvPr id="3" name="Rectangle 2"/>
          <p:cNvSpPr/>
          <p:nvPr/>
        </p:nvSpPr>
        <p:spPr>
          <a:xfrm>
            <a:off x="609600" y="1447800"/>
            <a:ext cx="10972800" cy="3477875"/>
          </a:xfrm>
          <a:prstGeom prst="rect">
            <a:avLst/>
          </a:prstGeom>
        </p:spPr>
        <p:txBody>
          <a:bodyPr wrap="square">
            <a:spAutoFit/>
          </a:bodyPr>
          <a:lstStyle/>
          <a:p>
            <a:pPr marL="342900" indent="-342900">
              <a:buFont typeface="Wingdings" panose="05000000000000000000" pitchFamily="2" charset="2"/>
              <a:buChar char="q"/>
            </a:pPr>
            <a:r>
              <a:rPr lang="en-US" altLang="en-US" sz="2000" dirty="0"/>
              <a:t>Government program stigma</a:t>
            </a:r>
            <a:r>
              <a:rPr lang="en-US" altLang="en-US" sz="2000" dirty="0" smtClean="0"/>
              <a:t>?</a:t>
            </a:r>
          </a:p>
          <a:p>
            <a:pPr marL="342900" indent="-342900">
              <a:buFont typeface="Wingdings" panose="05000000000000000000" pitchFamily="2" charset="2"/>
              <a:buChar char="q"/>
            </a:pPr>
            <a:endParaRPr lang="en-US" altLang="en-US" sz="2000" dirty="0"/>
          </a:p>
          <a:p>
            <a:pPr marL="342900" indent="-342900">
              <a:buFont typeface="Wingdings" panose="05000000000000000000" pitchFamily="2" charset="2"/>
              <a:buChar char="q"/>
            </a:pPr>
            <a:r>
              <a:rPr lang="en-US" altLang="en-US" sz="2000" dirty="0"/>
              <a:t>It’s free - how good can it be</a:t>
            </a:r>
            <a:r>
              <a:rPr lang="en-US" altLang="en-US" sz="2000" dirty="0" smtClean="0"/>
              <a:t>?</a:t>
            </a:r>
          </a:p>
          <a:p>
            <a:pPr marL="342900" indent="-342900">
              <a:buFont typeface="Wingdings" panose="05000000000000000000" pitchFamily="2" charset="2"/>
              <a:buChar char="q"/>
            </a:pPr>
            <a:endParaRPr lang="en-US" altLang="en-US" sz="2000" dirty="0"/>
          </a:p>
          <a:p>
            <a:pPr marL="342900" indent="-342900">
              <a:buFont typeface="Wingdings" panose="05000000000000000000" pitchFamily="2" charset="2"/>
              <a:buChar char="q"/>
            </a:pPr>
            <a:r>
              <a:rPr lang="en-US" altLang="en-US" sz="2000" dirty="0" smtClean="0"/>
              <a:t>Confidentiality!</a:t>
            </a:r>
          </a:p>
          <a:p>
            <a:pPr marL="342900" indent="-342900">
              <a:buFont typeface="Wingdings" panose="05000000000000000000" pitchFamily="2" charset="2"/>
              <a:buChar char="q"/>
            </a:pPr>
            <a:endParaRPr lang="en-US" altLang="en-US" sz="2000" dirty="0"/>
          </a:p>
          <a:p>
            <a:pPr marL="342900" indent="-342900">
              <a:buFont typeface="Wingdings" panose="05000000000000000000" pitchFamily="2" charset="2"/>
              <a:buChar char="q"/>
            </a:pPr>
            <a:r>
              <a:rPr lang="en-US" altLang="en-US" sz="2000" dirty="0"/>
              <a:t>What about sabotage</a:t>
            </a:r>
            <a:r>
              <a:rPr lang="en-US" altLang="en-US" sz="2000" dirty="0" smtClean="0"/>
              <a:t>?</a:t>
            </a:r>
          </a:p>
          <a:p>
            <a:pPr marL="342900" indent="-342900">
              <a:buFont typeface="Wingdings" panose="05000000000000000000" pitchFamily="2" charset="2"/>
              <a:buChar char="q"/>
            </a:pPr>
            <a:endParaRPr lang="en-US" altLang="en-US" sz="2000" dirty="0"/>
          </a:p>
          <a:p>
            <a:pPr marL="342900" indent="-342900">
              <a:buFont typeface="Wingdings" panose="05000000000000000000" pitchFamily="2" charset="2"/>
              <a:buChar char="q"/>
            </a:pPr>
            <a:r>
              <a:rPr lang="en-US" altLang="en-US" sz="2000" dirty="0"/>
              <a:t>Need to keep layoff information from the employees as long as </a:t>
            </a:r>
            <a:r>
              <a:rPr lang="en-US" altLang="en-US" sz="2000" dirty="0" smtClean="0"/>
              <a:t>possible</a:t>
            </a:r>
          </a:p>
          <a:p>
            <a:pPr marL="342900" indent="-342900">
              <a:buFont typeface="Wingdings" panose="05000000000000000000" pitchFamily="2" charset="2"/>
              <a:buChar char="q"/>
            </a:pPr>
            <a:endParaRPr lang="en-US" altLang="en-US" sz="2000" dirty="0"/>
          </a:p>
          <a:p>
            <a:pPr marL="342900" indent="-342900">
              <a:buFont typeface="Wingdings" panose="05000000000000000000" pitchFamily="2" charset="2"/>
              <a:buChar char="q"/>
            </a:pPr>
            <a:r>
              <a:rPr lang="en-US" altLang="en-US" sz="2000" dirty="0"/>
              <a:t>Rapid Response, Who?</a:t>
            </a:r>
          </a:p>
        </p:txBody>
      </p:sp>
    </p:spTree>
    <p:extLst>
      <p:ext uri="{BB962C8B-B14F-4D97-AF65-F5344CB8AC3E}">
        <p14:creationId xmlns:p14="http://schemas.microsoft.com/office/powerpoint/2010/main" val="326979213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66700"/>
            <a:ext cx="6172200" cy="571500"/>
          </a:xfrm>
        </p:spPr>
        <p:txBody>
          <a:bodyPr/>
          <a:lstStyle/>
          <a:p>
            <a:r>
              <a:rPr lang="en-US" sz="2400" cap="small" dirty="0" smtClean="0">
                <a:solidFill>
                  <a:schemeClr val="bg1"/>
                </a:solidFill>
                <a:latin typeface="+mj-lt"/>
              </a:rPr>
              <a:t> </a:t>
            </a:r>
            <a:r>
              <a:rPr lang="en-US" sz="2400" cap="small" dirty="0" smtClean="0">
                <a:solidFill>
                  <a:schemeClr val="bg1"/>
                </a:solidFill>
                <a:latin typeface="Arial" panose="020B0604020202020204" pitchFamily="34" charset="0"/>
                <a:cs typeface="Arial" panose="020B0604020202020204" pitchFamily="34" charset="0"/>
              </a:rPr>
              <a:t>Lessons Learned</a:t>
            </a:r>
            <a:endParaRPr lang="en-US" sz="2400" cap="small" dirty="0">
              <a:solidFill>
                <a:schemeClr val="bg1"/>
              </a:solidFill>
              <a:latin typeface="+mj-lt"/>
            </a:endParaRPr>
          </a:p>
        </p:txBody>
      </p:sp>
      <p:sp>
        <p:nvSpPr>
          <p:cNvPr id="4" name="TextBox 3"/>
          <p:cNvSpPr txBox="1"/>
          <p:nvPr/>
        </p:nvSpPr>
        <p:spPr>
          <a:xfrm>
            <a:off x="609600" y="1386513"/>
            <a:ext cx="10972800" cy="2354491"/>
          </a:xfrm>
          <a:prstGeom prst="rect">
            <a:avLst/>
          </a:prstGeom>
          <a:noFill/>
        </p:spPr>
        <p:txBody>
          <a:bodyPr wrap="square" rtlCol="0">
            <a:spAutoFit/>
          </a:bodyPr>
          <a:lstStyle/>
          <a:p>
            <a:pPr marL="342900" indent="-342900">
              <a:buFont typeface="Wingdings" panose="05000000000000000000" pitchFamily="2" charset="2"/>
              <a:buChar char="q"/>
            </a:pPr>
            <a:r>
              <a:rPr lang="en-US" altLang="en-US" sz="2000" dirty="0" smtClean="0"/>
              <a:t>Get </a:t>
            </a:r>
            <a:r>
              <a:rPr lang="en-US" altLang="en-US" sz="2000" dirty="0"/>
              <a:t>into the companies as early as possible before signs of </a:t>
            </a:r>
            <a:r>
              <a:rPr lang="en-US" altLang="en-US" sz="2000" dirty="0" smtClean="0"/>
              <a:t>trouble</a:t>
            </a:r>
          </a:p>
          <a:p>
            <a:pPr marL="342900" indent="-342900">
              <a:buFont typeface="Wingdings" panose="05000000000000000000" pitchFamily="2" charset="2"/>
              <a:buChar char="q"/>
            </a:pPr>
            <a:endParaRPr lang="en-US" altLang="en-US" sz="2000" dirty="0"/>
          </a:p>
          <a:p>
            <a:pPr marL="342900" indent="-342900">
              <a:buFont typeface="Wingdings" panose="05000000000000000000" pitchFamily="2" charset="2"/>
              <a:buChar char="q"/>
            </a:pPr>
            <a:r>
              <a:rPr lang="en-US" altLang="en-US" sz="2000" dirty="0"/>
              <a:t>Have one point of contact or designated lead to coordinate all of the available economic development </a:t>
            </a:r>
            <a:r>
              <a:rPr lang="en-US" altLang="en-US" sz="2000" dirty="0" smtClean="0"/>
              <a:t>tools</a:t>
            </a:r>
          </a:p>
          <a:p>
            <a:pPr marL="342900" indent="-342900">
              <a:buFont typeface="Wingdings" panose="05000000000000000000" pitchFamily="2" charset="2"/>
              <a:buChar char="q"/>
            </a:pPr>
            <a:endParaRPr lang="en-US" altLang="en-US" sz="2000" dirty="0"/>
          </a:p>
          <a:p>
            <a:pPr marL="342900" indent="-342900">
              <a:buFont typeface="Wingdings" panose="05000000000000000000" pitchFamily="2" charset="2"/>
              <a:buChar char="q"/>
            </a:pPr>
            <a:r>
              <a:rPr lang="en-US" altLang="en-US" sz="2000" dirty="0"/>
              <a:t>Think of Rapid Response funding as one of the many economic development </a:t>
            </a:r>
            <a:r>
              <a:rPr lang="en-US" altLang="en-US" sz="2000" dirty="0" smtClean="0"/>
              <a:t>tools</a:t>
            </a:r>
            <a:endParaRPr lang="en-US" altLang="en-US" dirty="0"/>
          </a:p>
          <a:p>
            <a:pPr defTabSz="685800"/>
            <a:endParaRPr lang="en-US" sz="1350" dirty="0">
              <a:solidFill>
                <a:srgbClr val="000000"/>
              </a:solidFill>
              <a:latin typeface="Arial"/>
            </a:endParaRPr>
          </a:p>
          <a:p>
            <a:pPr marL="214313" indent="-214313" algn="ctr" defTabSz="685800">
              <a:buFont typeface="Wingdings" panose="05000000000000000000" pitchFamily="2" charset="2"/>
              <a:buChar char="Ø"/>
            </a:pPr>
            <a:endParaRPr lang="en-US" sz="1350" dirty="0">
              <a:solidFill>
                <a:srgbClr val="000000"/>
              </a:solidFill>
              <a:latin typeface="Arial"/>
            </a:endParaRPr>
          </a:p>
        </p:txBody>
      </p:sp>
    </p:spTree>
    <p:extLst>
      <p:ext uri="{BB962C8B-B14F-4D97-AF65-F5344CB8AC3E}">
        <p14:creationId xmlns:p14="http://schemas.microsoft.com/office/powerpoint/2010/main" val="183077660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a:xfrm>
            <a:off x="1828800" y="969964"/>
            <a:ext cx="9067800" cy="5735636"/>
          </a:xfrm>
        </p:spPr>
        <p:txBody>
          <a:bodyPr>
            <a:normAutofit/>
          </a:bodyPr>
          <a:lstStyle/>
          <a:p>
            <a:pPr eaLnBrk="1" hangingPunct="1">
              <a:lnSpc>
                <a:spcPct val="80000"/>
              </a:lnSpc>
              <a:buFontTx/>
              <a:buNone/>
            </a:pPr>
            <a:r>
              <a:rPr lang="en-US" altLang="en-US" sz="1200" dirty="0">
                <a:latin typeface="Garamond" charset="0"/>
              </a:rPr>
              <a:t>Company Evaluation Summary Sheet</a:t>
            </a:r>
          </a:p>
          <a:p>
            <a:pPr eaLnBrk="1" hangingPunct="1">
              <a:lnSpc>
                <a:spcPct val="80000"/>
              </a:lnSpc>
              <a:buFontTx/>
              <a:buNone/>
            </a:pPr>
            <a:endParaRPr lang="en-US" altLang="en-US" sz="900" dirty="0">
              <a:latin typeface="Garamond" charset="0"/>
            </a:endParaRPr>
          </a:p>
          <a:p>
            <a:pPr eaLnBrk="1" hangingPunct="1">
              <a:lnSpc>
                <a:spcPct val="80000"/>
              </a:lnSpc>
              <a:buFontTx/>
              <a:buNone/>
            </a:pPr>
            <a:r>
              <a:rPr lang="en-US" altLang="en-US" sz="1000" dirty="0">
                <a:latin typeface="Garamond" charset="0"/>
              </a:rPr>
              <a:t>Company Name: _________________________________________________________________________ </a:t>
            </a:r>
          </a:p>
          <a:p>
            <a:pPr eaLnBrk="1" hangingPunct="1">
              <a:lnSpc>
                <a:spcPct val="80000"/>
              </a:lnSpc>
              <a:buFontTx/>
              <a:buNone/>
            </a:pPr>
            <a:r>
              <a:rPr lang="en-US" altLang="en-US" sz="1000" dirty="0">
                <a:latin typeface="Garamond" charset="0"/>
              </a:rPr>
              <a:t>Company Contact: ______________________________________Phone: ____________________________ </a:t>
            </a:r>
          </a:p>
          <a:p>
            <a:pPr eaLnBrk="1" hangingPunct="1">
              <a:lnSpc>
                <a:spcPct val="80000"/>
              </a:lnSpc>
              <a:buFontTx/>
              <a:buNone/>
            </a:pPr>
            <a:r>
              <a:rPr lang="en-US" altLang="en-US" sz="1000" dirty="0">
                <a:latin typeface="Garamond" charset="0"/>
              </a:rPr>
              <a:t>Date: __________________________________________________________________________________		</a:t>
            </a:r>
          </a:p>
          <a:p>
            <a:pPr eaLnBrk="1" hangingPunct="1">
              <a:lnSpc>
                <a:spcPct val="80000"/>
              </a:lnSpc>
              <a:buFontTx/>
              <a:buNone/>
            </a:pPr>
            <a:endParaRPr lang="en-US" altLang="en-US" sz="1000" dirty="0">
              <a:latin typeface="Garamond" charset="0"/>
            </a:endParaRPr>
          </a:p>
          <a:p>
            <a:pPr eaLnBrk="1" hangingPunct="1">
              <a:lnSpc>
                <a:spcPct val="80000"/>
              </a:lnSpc>
              <a:buFontTx/>
              <a:buNone/>
            </a:pPr>
            <a:r>
              <a:rPr lang="en-US" altLang="en-US" sz="1000" dirty="0">
                <a:latin typeface="Garamond" charset="0"/>
              </a:rPr>
              <a:t>Please rate each item by circling the applicable number on a scale of 1 to 4, with 4 as the highest score.</a:t>
            </a:r>
          </a:p>
          <a:p>
            <a:pPr eaLnBrk="1" hangingPunct="1">
              <a:lnSpc>
                <a:spcPct val="80000"/>
              </a:lnSpc>
              <a:buFontTx/>
              <a:buNone/>
            </a:pPr>
            <a:endParaRPr lang="en-US" altLang="en-US" sz="800" dirty="0">
              <a:latin typeface="Garamond" charset="0"/>
            </a:endParaRPr>
          </a:p>
          <a:p>
            <a:pPr eaLnBrk="1" hangingPunct="1">
              <a:lnSpc>
                <a:spcPct val="80000"/>
              </a:lnSpc>
              <a:buFontTx/>
              <a:buNone/>
            </a:pPr>
            <a:r>
              <a:rPr lang="en-US" altLang="en-US" sz="900" dirty="0">
                <a:latin typeface="Garamond" charset="0"/>
              </a:rPr>
              <a:t>	</a:t>
            </a:r>
            <a:r>
              <a:rPr lang="en-US" altLang="en-US" sz="1000" dirty="0">
                <a:latin typeface="Garamond" charset="0"/>
              </a:rPr>
              <a:t>Strongly Agree - 4	Agree - 3	 Disagree - 2            Strongly Disagree - 1       Does Not Apply – 0</a:t>
            </a:r>
          </a:p>
          <a:p>
            <a:pPr eaLnBrk="1" hangingPunct="1">
              <a:lnSpc>
                <a:spcPct val="80000"/>
              </a:lnSpc>
            </a:pPr>
            <a:endParaRPr lang="en-US" altLang="en-US" sz="1000" dirty="0">
              <a:latin typeface="Garamond" charset="0"/>
            </a:endParaRPr>
          </a:p>
          <a:p>
            <a:pPr eaLnBrk="1" hangingPunct="1">
              <a:lnSpc>
                <a:spcPct val="80000"/>
              </a:lnSpc>
            </a:pPr>
            <a:r>
              <a:rPr lang="en-US" altLang="en-US" sz="1000" dirty="0">
                <a:latin typeface="Garamond" charset="0"/>
              </a:rPr>
              <a:t>Rapid Response provided all agreed upon services.	4	3	2	1	0</a:t>
            </a:r>
          </a:p>
          <a:p>
            <a:pPr eaLnBrk="1" hangingPunct="1">
              <a:lnSpc>
                <a:spcPct val="80000"/>
              </a:lnSpc>
            </a:pPr>
            <a:endParaRPr lang="en-US" altLang="en-US" sz="1000" dirty="0">
              <a:latin typeface="Garamond" charset="0"/>
            </a:endParaRPr>
          </a:p>
          <a:p>
            <a:pPr eaLnBrk="1" hangingPunct="1">
              <a:lnSpc>
                <a:spcPct val="80000"/>
              </a:lnSpc>
            </a:pPr>
            <a:r>
              <a:rPr lang="en-US" altLang="en-US" sz="1000" dirty="0">
                <a:latin typeface="Garamond" charset="0"/>
              </a:rPr>
              <a:t>All services were provided in a timely fashion.		4	3	2	1	0</a:t>
            </a:r>
          </a:p>
          <a:p>
            <a:pPr eaLnBrk="1" hangingPunct="1">
              <a:lnSpc>
                <a:spcPct val="80000"/>
              </a:lnSpc>
            </a:pPr>
            <a:endParaRPr lang="en-US" altLang="en-US" sz="1000" dirty="0">
              <a:latin typeface="Garamond" charset="0"/>
            </a:endParaRPr>
          </a:p>
          <a:p>
            <a:pPr eaLnBrk="1" hangingPunct="1">
              <a:lnSpc>
                <a:spcPct val="80000"/>
              </a:lnSpc>
            </a:pPr>
            <a:r>
              <a:rPr lang="en-US" altLang="en-US" sz="1000" dirty="0">
                <a:latin typeface="Garamond" charset="0"/>
              </a:rPr>
              <a:t>The employee meeting was effective.		4	3	2	1	0</a:t>
            </a:r>
          </a:p>
          <a:p>
            <a:pPr eaLnBrk="1" hangingPunct="1">
              <a:lnSpc>
                <a:spcPct val="80000"/>
              </a:lnSpc>
            </a:pPr>
            <a:r>
              <a:rPr lang="en-US" altLang="en-US" sz="1000" dirty="0">
                <a:latin typeface="Garamond" charset="0"/>
              </a:rPr>
              <a:t>	</a:t>
            </a:r>
          </a:p>
          <a:p>
            <a:pPr eaLnBrk="1" hangingPunct="1">
              <a:lnSpc>
                <a:spcPct val="80000"/>
              </a:lnSpc>
            </a:pPr>
            <a:r>
              <a:rPr lang="en-US" altLang="en-US" sz="1000" noProof="1">
                <a:latin typeface="Garamond" charset="0"/>
              </a:rPr>
              <a:t>T</a:t>
            </a:r>
            <a:r>
              <a:rPr lang="en-US" altLang="en-US" sz="1000" dirty="0">
                <a:latin typeface="Garamond" charset="0"/>
              </a:rPr>
              <a:t>he employees were satisfied with Rapid Response services.	4	3	2	1	0</a:t>
            </a:r>
          </a:p>
          <a:p>
            <a:pPr eaLnBrk="1" hangingPunct="1">
              <a:lnSpc>
                <a:spcPct val="80000"/>
              </a:lnSpc>
            </a:pPr>
            <a:endParaRPr lang="en-US" altLang="en-US" sz="1000" dirty="0">
              <a:latin typeface="Garamond" charset="0"/>
            </a:endParaRPr>
          </a:p>
          <a:p>
            <a:pPr eaLnBrk="1" hangingPunct="1">
              <a:lnSpc>
                <a:spcPct val="80000"/>
              </a:lnSpc>
            </a:pPr>
            <a:r>
              <a:rPr lang="en-US" altLang="en-US" sz="1000" noProof="1">
                <a:latin typeface="Garamond" charset="0"/>
              </a:rPr>
              <a:t>The</a:t>
            </a:r>
            <a:r>
              <a:rPr lang="en-US" altLang="en-US" sz="1000" dirty="0">
                <a:latin typeface="Garamond" charset="0"/>
              </a:rPr>
              <a:t> quality of the services provided met your expectation.	4	3	2	1	0</a:t>
            </a:r>
          </a:p>
          <a:p>
            <a:pPr eaLnBrk="1" hangingPunct="1">
              <a:lnSpc>
                <a:spcPct val="80000"/>
              </a:lnSpc>
            </a:pPr>
            <a:endParaRPr lang="en-US" altLang="en-US" sz="1000" dirty="0">
              <a:latin typeface="Garamond" charset="0"/>
            </a:endParaRPr>
          </a:p>
          <a:p>
            <a:pPr eaLnBrk="1" hangingPunct="1">
              <a:lnSpc>
                <a:spcPct val="80000"/>
              </a:lnSpc>
            </a:pPr>
            <a:r>
              <a:rPr lang="en-US" altLang="en-US" sz="1000" dirty="0">
                <a:latin typeface="Garamond" charset="0"/>
              </a:rPr>
              <a:t>The Rapid Response services increase morale.		4	3	2	1	0</a:t>
            </a:r>
          </a:p>
          <a:p>
            <a:pPr eaLnBrk="1" hangingPunct="1">
              <a:lnSpc>
                <a:spcPct val="80000"/>
              </a:lnSpc>
            </a:pPr>
            <a:endParaRPr lang="en-US" altLang="en-US" sz="1000" dirty="0">
              <a:latin typeface="Garamond" charset="0"/>
            </a:endParaRPr>
          </a:p>
          <a:p>
            <a:pPr eaLnBrk="1" hangingPunct="1">
              <a:lnSpc>
                <a:spcPct val="80000"/>
              </a:lnSpc>
            </a:pPr>
            <a:r>
              <a:rPr lang="en-US" altLang="en-US" sz="1000" dirty="0">
                <a:latin typeface="Garamond" charset="0"/>
              </a:rPr>
              <a:t>The onsite services decrease tensions between employees/company.4	3	2	1	0</a:t>
            </a:r>
          </a:p>
          <a:p>
            <a:pPr eaLnBrk="1" hangingPunct="1">
              <a:lnSpc>
                <a:spcPct val="80000"/>
              </a:lnSpc>
            </a:pPr>
            <a:endParaRPr lang="en-US" altLang="en-US" sz="1000" dirty="0">
              <a:latin typeface="Garamond" charset="0"/>
            </a:endParaRPr>
          </a:p>
          <a:p>
            <a:pPr eaLnBrk="1" hangingPunct="1">
              <a:lnSpc>
                <a:spcPct val="80000"/>
              </a:lnSpc>
            </a:pPr>
            <a:r>
              <a:rPr lang="en-US" altLang="en-US" sz="1000" dirty="0">
                <a:latin typeface="Garamond" charset="0"/>
              </a:rPr>
              <a:t>The Rapid Response services improved productivity.	4	3	2	1	0</a:t>
            </a:r>
          </a:p>
          <a:p>
            <a:pPr eaLnBrk="1" hangingPunct="1">
              <a:lnSpc>
                <a:spcPct val="80000"/>
              </a:lnSpc>
            </a:pPr>
            <a:endParaRPr lang="en-US" altLang="en-US" sz="1000" dirty="0">
              <a:latin typeface="Garamond" charset="0"/>
            </a:endParaRPr>
          </a:p>
          <a:p>
            <a:pPr eaLnBrk="1" hangingPunct="1">
              <a:lnSpc>
                <a:spcPct val="80000"/>
              </a:lnSpc>
            </a:pPr>
            <a:r>
              <a:rPr lang="en-US" altLang="en-US" sz="1000" dirty="0">
                <a:latin typeface="Garamond" charset="0"/>
              </a:rPr>
              <a:t>Rapid Response worked well with company representatives.	4	3	2	1	0</a:t>
            </a:r>
          </a:p>
          <a:p>
            <a:pPr eaLnBrk="1" hangingPunct="1">
              <a:lnSpc>
                <a:spcPct val="80000"/>
              </a:lnSpc>
            </a:pPr>
            <a:endParaRPr lang="en-US" altLang="en-US" sz="1000" dirty="0">
              <a:latin typeface="Garamond" charset="0"/>
            </a:endParaRPr>
          </a:p>
          <a:p>
            <a:pPr eaLnBrk="1" hangingPunct="1">
              <a:lnSpc>
                <a:spcPct val="80000"/>
              </a:lnSpc>
            </a:pPr>
            <a:r>
              <a:rPr lang="en-US" altLang="en-US" sz="1000" dirty="0">
                <a:latin typeface="Garamond" charset="0"/>
              </a:rPr>
              <a:t>The Rapid Response staff was knowledgeable and accommodating	4	3	2	1	0</a:t>
            </a:r>
          </a:p>
          <a:p>
            <a:pPr eaLnBrk="1" hangingPunct="1">
              <a:lnSpc>
                <a:spcPct val="80000"/>
              </a:lnSpc>
            </a:pPr>
            <a:endParaRPr lang="en-US" altLang="en-US" sz="1000" dirty="0">
              <a:latin typeface="Garamond" charset="0"/>
            </a:endParaRPr>
          </a:p>
          <a:p>
            <a:pPr eaLnBrk="1" hangingPunct="1">
              <a:lnSpc>
                <a:spcPct val="80000"/>
              </a:lnSpc>
            </a:pPr>
            <a:r>
              <a:rPr lang="en-US" altLang="en-US" sz="1000" dirty="0">
                <a:latin typeface="Garamond" charset="0"/>
              </a:rPr>
              <a:t>I would use Rapid Response again.		4	3	2	1	0</a:t>
            </a:r>
          </a:p>
          <a:p>
            <a:pPr eaLnBrk="1" hangingPunct="1">
              <a:lnSpc>
                <a:spcPct val="80000"/>
              </a:lnSpc>
            </a:pPr>
            <a:endParaRPr lang="en-US" altLang="en-US" sz="1000" dirty="0">
              <a:latin typeface="Garamond" charset="0"/>
            </a:endParaRPr>
          </a:p>
          <a:p>
            <a:pPr eaLnBrk="1" hangingPunct="1">
              <a:lnSpc>
                <a:spcPct val="80000"/>
              </a:lnSpc>
              <a:buFontTx/>
              <a:buNone/>
            </a:pPr>
            <a:r>
              <a:rPr lang="en-US" altLang="en-US" sz="1000" u="sng" dirty="0">
                <a:latin typeface="Garamond" charset="0"/>
              </a:rPr>
              <a:t>COMMENTS:</a:t>
            </a:r>
          </a:p>
          <a:p>
            <a:pPr eaLnBrk="1" hangingPunct="1">
              <a:lnSpc>
                <a:spcPct val="80000"/>
              </a:lnSpc>
            </a:pPr>
            <a:r>
              <a:rPr lang="en-US" altLang="en-US" sz="1000" dirty="0">
                <a:latin typeface="Garamond" charset="0"/>
              </a:rPr>
              <a:t>What can we do to improve our services? </a:t>
            </a:r>
          </a:p>
          <a:p>
            <a:pPr eaLnBrk="1" hangingPunct="1">
              <a:lnSpc>
                <a:spcPct val="80000"/>
              </a:lnSpc>
            </a:pPr>
            <a:endParaRPr lang="en-US" altLang="en-US" sz="1000" dirty="0"/>
          </a:p>
        </p:txBody>
      </p:sp>
      <p:graphicFrame>
        <p:nvGraphicFramePr>
          <p:cNvPr id="40962" name="Object 2"/>
          <p:cNvGraphicFramePr>
            <a:graphicFrameLocks noGrp="1" noChangeAspect="1"/>
          </p:cNvGraphicFramePr>
          <p:nvPr>
            <p:ph type="title"/>
          </p:nvPr>
        </p:nvGraphicFramePr>
        <p:xfrm>
          <a:off x="1676400" y="152401"/>
          <a:ext cx="2819400" cy="741363"/>
        </p:xfrm>
        <a:graphic>
          <a:graphicData uri="http://schemas.openxmlformats.org/presentationml/2006/ole">
            <mc:AlternateContent xmlns:mc="http://schemas.openxmlformats.org/markup-compatibility/2006">
              <mc:Choice xmlns:v="urn:schemas-microsoft-com:vml" Requires="v">
                <p:oleObj spid="_x0000_s2162" name="Picture" r:id="rId3" imgW="3619952" imgH="1181836" progId="Word.Picture.8">
                  <p:embed/>
                </p:oleObj>
              </mc:Choice>
              <mc:Fallback>
                <p:oleObj name="Picture" r:id="rId3" imgW="3619952" imgH="1181836"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52401"/>
                        <a:ext cx="2819400" cy="74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58930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66700"/>
            <a:ext cx="6172200" cy="571500"/>
          </a:xfrm>
        </p:spPr>
        <p:txBody>
          <a:bodyPr/>
          <a:lstStyle/>
          <a:p>
            <a:r>
              <a:rPr lang="en-US" sz="2400" cap="small" dirty="0" smtClean="0">
                <a:solidFill>
                  <a:schemeClr val="bg1"/>
                </a:solidFill>
                <a:latin typeface="+mj-lt"/>
              </a:rPr>
              <a:t>Biz Works Icon in MOSES </a:t>
            </a:r>
            <a:endParaRPr lang="en-US" sz="2400" cap="small" dirty="0">
              <a:solidFill>
                <a:schemeClr val="bg1"/>
              </a:solidFill>
              <a:latin typeface="+mj-lt"/>
            </a:endParaRPr>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949465"/>
            <a:ext cx="7086600" cy="5832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100863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12185650" cy="913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72941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12185650" cy="913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52440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12185650" cy="913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2229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57162"/>
            <a:ext cx="12185650" cy="913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038600" y="1219200"/>
            <a:ext cx="990600" cy="369332"/>
          </a:xfrm>
          <a:prstGeom prst="rect">
            <a:avLst/>
          </a:prstGeom>
          <a:solidFill>
            <a:schemeClr val="tx1"/>
          </a:solidFill>
        </p:spPr>
        <p:txBody>
          <a:bodyPr wrap="square" rtlCol="0">
            <a:spAutoFit/>
          </a:bodyPr>
          <a:lstStyle/>
          <a:p>
            <a:endParaRPr lang="en-US" dirty="0"/>
          </a:p>
        </p:txBody>
      </p:sp>
      <p:sp>
        <p:nvSpPr>
          <p:cNvPr id="5" name="TextBox 4"/>
          <p:cNvSpPr txBox="1"/>
          <p:nvPr/>
        </p:nvSpPr>
        <p:spPr>
          <a:xfrm>
            <a:off x="304800" y="1216223"/>
            <a:ext cx="762000" cy="307777"/>
          </a:xfrm>
          <a:prstGeom prst="rect">
            <a:avLst/>
          </a:prstGeom>
          <a:solidFill>
            <a:schemeClr val="tx1"/>
          </a:solidFill>
        </p:spPr>
        <p:txBody>
          <a:bodyPr wrap="square" rtlCol="0">
            <a:spAutoFit/>
          </a:bodyPr>
          <a:lstStyle/>
          <a:p>
            <a:r>
              <a:rPr lang="en-US" sz="1400" dirty="0" smtClean="0">
                <a:solidFill>
                  <a:schemeClr val="bg1"/>
                </a:solidFill>
                <a:latin typeface="Times New Roman" panose="02020603050405020304" pitchFamily="18" charset="0"/>
                <a:cs typeface="Times New Roman" panose="02020603050405020304" pitchFamily="18" charset="0"/>
              </a:rPr>
              <a:t>T</a:t>
            </a:r>
            <a:endParaRPr lang="en-US" sz="1400" dirty="0">
              <a:solidFill>
                <a:schemeClr val="bg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334000" y="1219200"/>
            <a:ext cx="838200" cy="369332"/>
          </a:xfrm>
          <a:prstGeom prst="rect">
            <a:avLst/>
          </a:prstGeom>
          <a:solidFill>
            <a:schemeClr val="tx1"/>
          </a:solidFill>
        </p:spPr>
        <p:txBody>
          <a:bodyPr wrap="square" rtlCol="0">
            <a:spAutoFit/>
          </a:bodyPr>
          <a:lstStyle/>
          <a:p>
            <a:endParaRPr lang="en-US" dirty="0"/>
          </a:p>
        </p:txBody>
      </p:sp>
      <p:sp>
        <p:nvSpPr>
          <p:cNvPr id="6" name="TextBox 5"/>
          <p:cNvSpPr txBox="1"/>
          <p:nvPr/>
        </p:nvSpPr>
        <p:spPr>
          <a:xfrm>
            <a:off x="2133600" y="990600"/>
            <a:ext cx="1676400" cy="225623"/>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35349024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66700"/>
            <a:ext cx="6172200" cy="571500"/>
          </a:xfrm>
        </p:spPr>
        <p:txBody>
          <a:bodyPr/>
          <a:lstStyle/>
          <a:p>
            <a:r>
              <a:rPr lang="en-US" sz="2400" cap="small" dirty="0" smtClean="0">
                <a:solidFill>
                  <a:schemeClr val="bg1"/>
                </a:solidFill>
                <a:latin typeface="+mj-lt"/>
              </a:rPr>
              <a:t>Rapid Response Employees Affected </a:t>
            </a:r>
            <a:endParaRPr lang="en-US" sz="2400" cap="small" dirty="0">
              <a:solidFill>
                <a:schemeClr val="bg1"/>
              </a:solidFill>
              <a:latin typeface="+mj-lt"/>
            </a:endParaRPr>
          </a:p>
        </p:txBody>
      </p:sp>
      <p:sp>
        <p:nvSpPr>
          <p:cNvPr id="4" name="TextBox 3"/>
          <p:cNvSpPr txBox="1"/>
          <p:nvPr/>
        </p:nvSpPr>
        <p:spPr>
          <a:xfrm>
            <a:off x="2467556" y="914402"/>
            <a:ext cx="7362245" cy="1800493"/>
          </a:xfrm>
          <a:prstGeom prst="rect">
            <a:avLst/>
          </a:prstGeom>
          <a:noFill/>
        </p:spPr>
        <p:txBody>
          <a:bodyPr wrap="square" rtlCol="0">
            <a:spAutoFit/>
          </a:bodyPr>
          <a:lstStyle/>
          <a:p>
            <a:pPr marL="214313" indent="-214313" defTabSz="685800">
              <a:buFont typeface="Wingdings" panose="05000000000000000000" pitchFamily="2" charset="2"/>
              <a:buChar char="Ø"/>
            </a:pPr>
            <a:endParaRPr lang="en-US" sz="1200" dirty="0">
              <a:solidFill>
                <a:srgbClr val="000000"/>
              </a:solidFill>
              <a:latin typeface="Arial"/>
            </a:endParaRPr>
          </a:p>
          <a:p>
            <a:pPr defTabSz="685800"/>
            <a:endParaRPr lang="en-US" sz="1350" dirty="0">
              <a:solidFill>
                <a:srgbClr val="000000"/>
              </a:solidFill>
              <a:latin typeface="Arial"/>
            </a:endParaRPr>
          </a:p>
          <a:p>
            <a:pPr marL="557213" lvl="1" indent="-214313" algn="ctr" defTabSz="685800">
              <a:buFont typeface="Wingdings" panose="05000000000000000000" pitchFamily="2" charset="2"/>
              <a:buChar char="ü"/>
            </a:pPr>
            <a:endParaRPr lang="en-US" sz="1050" dirty="0">
              <a:solidFill>
                <a:srgbClr val="000000"/>
              </a:solidFill>
              <a:latin typeface="Arial"/>
            </a:endParaRPr>
          </a:p>
          <a:p>
            <a:pPr marL="342900" lvl="1" defTabSz="685800"/>
            <a:endParaRPr lang="en-US" sz="1050" dirty="0">
              <a:solidFill>
                <a:srgbClr val="000000"/>
              </a:solidFill>
              <a:latin typeface="Arial"/>
            </a:endParaRPr>
          </a:p>
          <a:p>
            <a:pPr marL="685800" lvl="3" indent="-214313" defTabSz="685800">
              <a:buFont typeface="Arial" panose="020B0604020202020204" pitchFamily="34" charset="0"/>
              <a:buChar char="•"/>
            </a:pPr>
            <a:endParaRPr lang="en-US" sz="1050" dirty="0">
              <a:solidFill>
                <a:srgbClr val="000000"/>
              </a:solidFill>
              <a:latin typeface="Arial"/>
            </a:endParaRPr>
          </a:p>
          <a:p>
            <a:pPr marL="557213" lvl="1" indent="-214313" defTabSz="685800">
              <a:buFont typeface="Arial" panose="020B0604020202020204" pitchFamily="34" charset="0"/>
              <a:buChar char="•"/>
            </a:pPr>
            <a:endParaRPr lang="en-US" sz="1350" dirty="0">
              <a:solidFill>
                <a:srgbClr val="000000"/>
              </a:solidFill>
              <a:latin typeface="Arial"/>
            </a:endParaRPr>
          </a:p>
          <a:p>
            <a:pPr defTabSz="685800"/>
            <a:endParaRPr lang="en-US" sz="1350" dirty="0">
              <a:solidFill>
                <a:srgbClr val="000000"/>
              </a:solidFill>
              <a:latin typeface="Arial"/>
            </a:endParaRPr>
          </a:p>
          <a:p>
            <a:pPr marL="214313" indent="-214313" defTabSz="685800">
              <a:buFont typeface="Wingdings" panose="05000000000000000000" pitchFamily="2" charset="2"/>
              <a:buChar char="Ø"/>
            </a:pPr>
            <a:endParaRPr lang="en-US" sz="1350" dirty="0">
              <a:solidFill>
                <a:srgbClr val="000000"/>
              </a:solidFill>
              <a:latin typeface="Arial"/>
            </a:endParaRPr>
          </a:p>
          <a:p>
            <a:pPr marL="214313" indent="-214313" algn="ctr" defTabSz="685800">
              <a:buFont typeface="Wingdings" panose="05000000000000000000" pitchFamily="2" charset="2"/>
              <a:buChar char="Ø"/>
            </a:pPr>
            <a:endParaRPr lang="en-US" sz="1350" dirty="0">
              <a:solidFill>
                <a:srgbClr val="000000"/>
              </a:solidFill>
              <a:latin typeface="Aria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71562"/>
            <a:ext cx="8534400" cy="5011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38200" y="1219200"/>
            <a:ext cx="8001000" cy="892552"/>
          </a:xfrm>
          <a:prstGeom prst="rect">
            <a:avLst/>
          </a:prstGeom>
          <a:solidFill>
            <a:schemeClr val="bg1"/>
          </a:solidFill>
        </p:spPr>
        <p:txBody>
          <a:bodyPr wrap="square" rtlCol="0">
            <a:spAutoFit/>
          </a:bodyPr>
          <a:lstStyle/>
          <a:p>
            <a:r>
              <a:rPr lang="en-US" sz="2000" dirty="0" smtClean="0"/>
              <a:t>Monthly Trends by Fiscal Year</a:t>
            </a:r>
          </a:p>
          <a:p>
            <a:endParaRPr lang="en-US" sz="1200" dirty="0"/>
          </a:p>
          <a:p>
            <a:r>
              <a:rPr lang="en-US" sz="2000" dirty="0" smtClean="0"/>
              <a:t>Investigation Start Date From 7/1/2006 to 6/30/2009</a:t>
            </a:r>
            <a:endParaRPr lang="en-US" sz="2000" dirty="0"/>
          </a:p>
        </p:txBody>
      </p:sp>
      <p:sp>
        <p:nvSpPr>
          <p:cNvPr id="6" name="TextBox 5"/>
          <p:cNvSpPr txBox="1"/>
          <p:nvPr/>
        </p:nvSpPr>
        <p:spPr>
          <a:xfrm>
            <a:off x="762000" y="5791200"/>
            <a:ext cx="59436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94081559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66700"/>
            <a:ext cx="6781800" cy="571500"/>
          </a:xfrm>
        </p:spPr>
        <p:txBody>
          <a:bodyPr/>
          <a:lstStyle/>
          <a:p>
            <a:r>
              <a:rPr lang="en-US" sz="2400" cap="small" dirty="0">
                <a:solidFill>
                  <a:schemeClr val="bg1"/>
                </a:solidFill>
                <a:latin typeface="+mj-lt"/>
              </a:rPr>
              <a:t>Partner and Stakeholder Engagement </a:t>
            </a:r>
          </a:p>
        </p:txBody>
      </p:sp>
      <p:sp>
        <p:nvSpPr>
          <p:cNvPr id="4" name="TextBox 3"/>
          <p:cNvSpPr txBox="1"/>
          <p:nvPr/>
        </p:nvSpPr>
        <p:spPr>
          <a:xfrm>
            <a:off x="609600" y="1378327"/>
            <a:ext cx="10972800" cy="3600986"/>
          </a:xfrm>
          <a:prstGeom prst="rect">
            <a:avLst/>
          </a:prstGeom>
          <a:noFill/>
        </p:spPr>
        <p:txBody>
          <a:bodyPr wrap="square" rtlCol="0">
            <a:spAutoFit/>
          </a:bodyPr>
          <a:lstStyle/>
          <a:p>
            <a:pPr marL="214313" indent="-214313" defTabSz="685800">
              <a:buFont typeface="Wingdings" panose="05000000000000000000" pitchFamily="2" charset="2"/>
              <a:buChar char="q"/>
            </a:pPr>
            <a:r>
              <a:rPr lang="en-US" sz="2000" b="1" dirty="0" smtClean="0">
                <a:solidFill>
                  <a:srgbClr val="000000"/>
                </a:solidFill>
              </a:rPr>
              <a:t> WIOA </a:t>
            </a:r>
            <a:r>
              <a:rPr lang="en-US" sz="2000" b="1" dirty="0">
                <a:solidFill>
                  <a:srgbClr val="000000"/>
                </a:solidFill>
              </a:rPr>
              <a:t>Stakeholder Engagement Process </a:t>
            </a:r>
            <a:endParaRPr lang="en-US" sz="2000" b="1" dirty="0" smtClean="0">
              <a:solidFill>
                <a:srgbClr val="000000"/>
              </a:solidFill>
            </a:endParaRPr>
          </a:p>
          <a:p>
            <a:pPr defTabSz="685800"/>
            <a:endParaRPr lang="en-US" sz="800" b="1" dirty="0">
              <a:solidFill>
                <a:srgbClr val="000000"/>
              </a:solidFill>
            </a:endParaRPr>
          </a:p>
          <a:p>
            <a:pPr marL="557213" lvl="1" indent="-214313" defTabSz="685800">
              <a:buFont typeface="Wingdings" panose="05000000000000000000" pitchFamily="2" charset="2"/>
              <a:buChar char="§"/>
            </a:pPr>
            <a:r>
              <a:rPr lang="en-US" sz="2000" dirty="0" smtClean="0">
                <a:solidFill>
                  <a:srgbClr val="000000"/>
                </a:solidFill>
              </a:rPr>
              <a:t>Massachusetts Workforce Development Board </a:t>
            </a:r>
            <a:r>
              <a:rPr lang="en-US" sz="2000" dirty="0">
                <a:solidFill>
                  <a:srgbClr val="000000"/>
                </a:solidFill>
              </a:rPr>
              <a:t>established WIOA Steering Committee to take on key strategies to redesign the workforce system to align with vision of </a:t>
            </a:r>
            <a:r>
              <a:rPr lang="en-US" sz="2000" dirty="0" smtClean="0">
                <a:solidFill>
                  <a:srgbClr val="000000"/>
                </a:solidFill>
              </a:rPr>
              <a:t>WIOA</a:t>
            </a:r>
          </a:p>
          <a:p>
            <a:pPr marL="557213" lvl="1" indent="-214313" defTabSz="685800">
              <a:buFont typeface="Wingdings" panose="05000000000000000000" pitchFamily="2" charset="2"/>
              <a:buChar char="§"/>
            </a:pPr>
            <a:endParaRPr lang="en-US" sz="2000" dirty="0">
              <a:solidFill>
                <a:srgbClr val="000000"/>
              </a:solidFill>
            </a:endParaRPr>
          </a:p>
          <a:p>
            <a:pPr marL="557213" lvl="1" indent="-214313" defTabSz="685800">
              <a:buFont typeface="Wingdings" panose="05000000000000000000" pitchFamily="2" charset="2"/>
              <a:buChar char="§"/>
            </a:pPr>
            <a:r>
              <a:rPr lang="en-US" sz="2000" dirty="0">
                <a:solidFill>
                  <a:srgbClr val="000000"/>
                </a:solidFill>
              </a:rPr>
              <a:t>Steering Committee comprised of State Core Partners and other Workforce </a:t>
            </a:r>
            <a:r>
              <a:rPr lang="en-US" sz="2000" dirty="0" smtClean="0">
                <a:solidFill>
                  <a:srgbClr val="000000"/>
                </a:solidFill>
              </a:rPr>
              <a:t>Partners</a:t>
            </a:r>
          </a:p>
          <a:p>
            <a:pPr marL="342900" lvl="1" defTabSz="685800"/>
            <a:endParaRPr lang="en-US" sz="2000" dirty="0">
              <a:solidFill>
                <a:srgbClr val="000000"/>
              </a:solidFill>
            </a:endParaRPr>
          </a:p>
          <a:p>
            <a:pPr marL="557213" lvl="1" indent="-214313" defTabSz="685800">
              <a:buFont typeface="Wingdings" panose="05000000000000000000" pitchFamily="2" charset="2"/>
              <a:buChar char="§"/>
            </a:pPr>
            <a:r>
              <a:rPr lang="en-US" sz="2000" dirty="0">
                <a:solidFill>
                  <a:srgbClr val="000000"/>
                </a:solidFill>
              </a:rPr>
              <a:t>Steering Committee establishes workgroups to address priorities in WIOA and provide recommendations to the Steering Committee on how to move WIOA implementation </a:t>
            </a:r>
            <a:r>
              <a:rPr lang="en-US" sz="2000" dirty="0" smtClean="0">
                <a:solidFill>
                  <a:srgbClr val="000000"/>
                </a:solidFill>
              </a:rPr>
              <a:t>forward</a:t>
            </a:r>
          </a:p>
          <a:p>
            <a:pPr marL="342900" lvl="1" defTabSz="685800"/>
            <a:endParaRPr lang="en-US" sz="2000" dirty="0">
              <a:solidFill>
                <a:srgbClr val="000000"/>
              </a:solidFill>
            </a:endParaRPr>
          </a:p>
          <a:p>
            <a:pPr marL="557213" lvl="1" indent="-214313" defTabSz="685800">
              <a:buFont typeface="Wingdings" panose="05000000000000000000" pitchFamily="2" charset="2"/>
              <a:buChar char="§"/>
            </a:pPr>
            <a:r>
              <a:rPr lang="en-US" sz="2000" dirty="0">
                <a:solidFill>
                  <a:srgbClr val="000000"/>
                </a:solidFill>
              </a:rPr>
              <a:t>All workgroup include membership from State Core </a:t>
            </a:r>
            <a:r>
              <a:rPr lang="en-US" sz="2000" dirty="0" smtClean="0">
                <a:solidFill>
                  <a:srgbClr val="000000"/>
                </a:solidFill>
              </a:rPr>
              <a:t>Partners</a:t>
            </a:r>
            <a:endParaRPr lang="en-US" sz="2000" dirty="0">
              <a:solidFill>
                <a:srgbClr val="000000"/>
              </a:solidFill>
            </a:endParaRPr>
          </a:p>
        </p:txBody>
      </p:sp>
    </p:spTree>
    <p:extLst>
      <p:ext uri="{BB962C8B-B14F-4D97-AF65-F5344CB8AC3E}">
        <p14:creationId xmlns:p14="http://schemas.microsoft.com/office/powerpoint/2010/main" val="418829727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66700"/>
            <a:ext cx="6172200" cy="571500"/>
          </a:xfrm>
        </p:spPr>
        <p:txBody>
          <a:bodyPr/>
          <a:lstStyle/>
          <a:p>
            <a:r>
              <a:rPr lang="en-US" sz="2400" cap="small" dirty="0" smtClean="0">
                <a:solidFill>
                  <a:schemeClr val="bg1"/>
                </a:solidFill>
                <a:latin typeface="+mj-lt"/>
              </a:rPr>
              <a:t>RR First With Business Engagement </a:t>
            </a:r>
            <a:endParaRPr lang="en-US" sz="2400" cap="small" dirty="0">
              <a:solidFill>
                <a:schemeClr val="bg1"/>
              </a:solidFill>
              <a:latin typeface="+mj-lt"/>
            </a:endParaRPr>
          </a:p>
        </p:txBody>
      </p:sp>
      <p:sp>
        <p:nvSpPr>
          <p:cNvPr id="4" name="TextBox 3"/>
          <p:cNvSpPr txBox="1"/>
          <p:nvPr/>
        </p:nvSpPr>
        <p:spPr>
          <a:xfrm>
            <a:off x="2467556" y="914402"/>
            <a:ext cx="7362245" cy="1800493"/>
          </a:xfrm>
          <a:prstGeom prst="rect">
            <a:avLst/>
          </a:prstGeom>
          <a:noFill/>
        </p:spPr>
        <p:txBody>
          <a:bodyPr wrap="square" rtlCol="0">
            <a:spAutoFit/>
          </a:bodyPr>
          <a:lstStyle/>
          <a:p>
            <a:pPr marL="214313" indent="-214313" defTabSz="685800">
              <a:buFont typeface="Wingdings" panose="05000000000000000000" pitchFamily="2" charset="2"/>
              <a:buChar char="Ø"/>
            </a:pPr>
            <a:endParaRPr lang="en-US" sz="1200" dirty="0">
              <a:solidFill>
                <a:srgbClr val="000000"/>
              </a:solidFill>
              <a:latin typeface="Arial"/>
            </a:endParaRPr>
          </a:p>
          <a:p>
            <a:pPr defTabSz="685800"/>
            <a:endParaRPr lang="en-US" sz="1350" dirty="0">
              <a:solidFill>
                <a:srgbClr val="000000"/>
              </a:solidFill>
              <a:latin typeface="Arial"/>
            </a:endParaRPr>
          </a:p>
          <a:p>
            <a:pPr marL="557213" lvl="1" indent="-214313" algn="ctr" defTabSz="685800">
              <a:buFont typeface="Wingdings" panose="05000000000000000000" pitchFamily="2" charset="2"/>
              <a:buChar char="ü"/>
            </a:pPr>
            <a:endParaRPr lang="en-US" sz="1050" dirty="0">
              <a:solidFill>
                <a:srgbClr val="000000"/>
              </a:solidFill>
              <a:latin typeface="Arial"/>
            </a:endParaRPr>
          </a:p>
          <a:p>
            <a:pPr marL="342900" lvl="1" defTabSz="685800"/>
            <a:endParaRPr lang="en-US" sz="1050" dirty="0">
              <a:solidFill>
                <a:srgbClr val="000000"/>
              </a:solidFill>
              <a:latin typeface="Arial"/>
            </a:endParaRPr>
          </a:p>
          <a:p>
            <a:pPr marL="685800" lvl="3" indent="-214313" defTabSz="685800">
              <a:buFont typeface="Arial" panose="020B0604020202020204" pitchFamily="34" charset="0"/>
              <a:buChar char="•"/>
            </a:pPr>
            <a:endParaRPr lang="en-US" sz="1050" dirty="0">
              <a:solidFill>
                <a:srgbClr val="000000"/>
              </a:solidFill>
              <a:latin typeface="Arial"/>
            </a:endParaRPr>
          </a:p>
          <a:p>
            <a:pPr marL="557213" lvl="1" indent="-214313" defTabSz="685800">
              <a:buFont typeface="Arial" panose="020B0604020202020204" pitchFamily="34" charset="0"/>
              <a:buChar char="•"/>
            </a:pPr>
            <a:endParaRPr lang="en-US" sz="1350" dirty="0">
              <a:solidFill>
                <a:srgbClr val="000000"/>
              </a:solidFill>
              <a:latin typeface="Arial"/>
            </a:endParaRPr>
          </a:p>
          <a:p>
            <a:pPr defTabSz="685800"/>
            <a:endParaRPr lang="en-US" sz="1350" dirty="0">
              <a:solidFill>
                <a:srgbClr val="000000"/>
              </a:solidFill>
              <a:latin typeface="Arial"/>
            </a:endParaRPr>
          </a:p>
          <a:p>
            <a:pPr marL="214313" indent="-214313" defTabSz="685800">
              <a:buFont typeface="Wingdings" panose="05000000000000000000" pitchFamily="2" charset="2"/>
              <a:buChar char="Ø"/>
            </a:pPr>
            <a:endParaRPr lang="en-US" sz="1350" dirty="0">
              <a:solidFill>
                <a:srgbClr val="000000"/>
              </a:solidFill>
              <a:latin typeface="Arial"/>
            </a:endParaRPr>
          </a:p>
          <a:p>
            <a:pPr marL="214313" indent="-214313" algn="ctr" defTabSz="685800">
              <a:buFont typeface="Wingdings" panose="05000000000000000000" pitchFamily="2" charset="2"/>
              <a:buChar char="Ø"/>
            </a:pPr>
            <a:endParaRPr lang="en-US" sz="1350" dirty="0">
              <a:solidFill>
                <a:srgbClr val="000000"/>
              </a:solidFill>
              <a:latin typeface="Arial"/>
            </a:endParaRPr>
          </a:p>
        </p:txBody>
      </p:sp>
      <p:sp>
        <p:nvSpPr>
          <p:cNvPr id="3" name="Rectangle 2"/>
          <p:cNvSpPr/>
          <p:nvPr/>
        </p:nvSpPr>
        <p:spPr>
          <a:xfrm>
            <a:off x="609600" y="1371600"/>
            <a:ext cx="10896600" cy="4862870"/>
          </a:xfrm>
          <a:prstGeom prst="rect">
            <a:avLst/>
          </a:prstGeom>
        </p:spPr>
        <p:txBody>
          <a:bodyPr wrap="square">
            <a:spAutoFit/>
          </a:bodyPr>
          <a:lstStyle/>
          <a:p>
            <a:pPr marL="342900" indent="-342900">
              <a:buFont typeface="Wingdings" panose="05000000000000000000" pitchFamily="2" charset="2"/>
              <a:buChar char="q"/>
            </a:pPr>
            <a:r>
              <a:rPr lang="en-US" sz="2000" dirty="0"/>
              <a:t>1987 </a:t>
            </a:r>
            <a:r>
              <a:rPr lang="en-US" sz="2000" dirty="0" smtClean="0"/>
              <a:t>Regulations </a:t>
            </a:r>
            <a:endParaRPr lang="en-US" sz="2000" dirty="0"/>
          </a:p>
          <a:p>
            <a:pPr lvl="1"/>
            <a:endParaRPr lang="en-US" sz="800" dirty="0" smtClean="0"/>
          </a:p>
          <a:p>
            <a:pPr marL="742950" lvl="1" indent="-285750">
              <a:buFont typeface="Wingdings" panose="05000000000000000000" pitchFamily="2" charset="2"/>
              <a:buChar char="§"/>
            </a:pPr>
            <a:r>
              <a:rPr lang="en-US" dirty="0" smtClean="0"/>
              <a:t>Linking </a:t>
            </a:r>
            <a:r>
              <a:rPr lang="en-US" dirty="0"/>
              <a:t>with economic </a:t>
            </a:r>
            <a:r>
              <a:rPr lang="en-US" dirty="0" smtClean="0"/>
              <a:t>development</a:t>
            </a:r>
          </a:p>
          <a:p>
            <a:pPr marL="742950" lvl="1" indent="-285750">
              <a:buFont typeface="Wingdings" panose="05000000000000000000" pitchFamily="2" charset="2"/>
              <a:buChar char="§"/>
            </a:pPr>
            <a:endParaRPr lang="en-US" dirty="0"/>
          </a:p>
          <a:p>
            <a:pPr marL="742950" lvl="1" indent="-285750">
              <a:buFont typeface="Wingdings" panose="05000000000000000000" pitchFamily="2" charset="2"/>
              <a:buChar char="§"/>
            </a:pPr>
            <a:r>
              <a:rPr lang="en-US" dirty="0"/>
              <a:t>Layoff </a:t>
            </a:r>
            <a:r>
              <a:rPr lang="en-US" dirty="0" smtClean="0"/>
              <a:t>aversion</a:t>
            </a:r>
          </a:p>
          <a:p>
            <a:pPr marL="742950" lvl="1" indent="-285750">
              <a:buFont typeface="Wingdings" panose="05000000000000000000" pitchFamily="2" charset="2"/>
              <a:buChar char="§"/>
            </a:pPr>
            <a:endParaRPr lang="en-US" dirty="0"/>
          </a:p>
          <a:p>
            <a:pPr marL="742950" lvl="1" indent="-285750">
              <a:buFont typeface="Wingdings" panose="05000000000000000000" pitchFamily="2" charset="2"/>
              <a:buChar char="§"/>
            </a:pPr>
            <a:r>
              <a:rPr lang="en-US" dirty="0"/>
              <a:t>Union </a:t>
            </a:r>
            <a:r>
              <a:rPr lang="en-US" dirty="0" smtClean="0"/>
              <a:t>collaborations (</a:t>
            </a:r>
            <a:r>
              <a:rPr lang="en-US" dirty="0" smtClean="0"/>
              <a:t>Labor/Mgmt.com)</a:t>
            </a:r>
          </a:p>
          <a:p>
            <a:pPr marL="742950" lvl="1" indent="-285750">
              <a:buFont typeface="Wingdings" panose="05000000000000000000" pitchFamily="2" charset="2"/>
              <a:buChar char="§"/>
            </a:pPr>
            <a:endParaRPr lang="en-US" dirty="0"/>
          </a:p>
          <a:p>
            <a:pPr marL="742950" lvl="1" indent="-285750">
              <a:buFont typeface="Wingdings" panose="05000000000000000000" pitchFamily="2" charset="2"/>
              <a:buChar char="§"/>
            </a:pPr>
            <a:r>
              <a:rPr lang="en-US" dirty="0"/>
              <a:t>Community </a:t>
            </a:r>
            <a:r>
              <a:rPr lang="en-US" dirty="0" smtClean="0"/>
              <a:t>focus</a:t>
            </a:r>
          </a:p>
          <a:p>
            <a:pPr marL="742950" lvl="1" indent="-285750">
              <a:buFont typeface="Wingdings" panose="05000000000000000000" pitchFamily="2" charset="2"/>
              <a:buChar char="§"/>
            </a:pPr>
            <a:endParaRPr lang="en-US" dirty="0"/>
          </a:p>
          <a:p>
            <a:pPr marL="742950" lvl="1" indent="-285750">
              <a:buFont typeface="Wingdings" panose="05000000000000000000" pitchFamily="2" charset="2"/>
              <a:buChar char="§"/>
            </a:pPr>
            <a:r>
              <a:rPr lang="en-US" dirty="0"/>
              <a:t>Informing business of government / state programs </a:t>
            </a:r>
            <a:endParaRPr lang="en-US" dirty="0" smtClean="0"/>
          </a:p>
          <a:p>
            <a:pPr marL="742950" lvl="1" indent="-285750">
              <a:buFont typeface="Wingdings" panose="05000000000000000000" pitchFamily="2" charset="2"/>
              <a:buChar char="§"/>
            </a:pPr>
            <a:endParaRPr lang="en-US" dirty="0"/>
          </a:p>
          <a:p>
            <a:pPr marL="742950" lvl="1" indent="-285750">
              <a:buFont typeface="Wingdings" panose="05000000000000000000" pitchFamily="2" charset="2"/>
              <a:buChar char="§"/>
            </a:pPr>
            <a:r>
              <a:rPr lang="en-US" dirty="0"/>
              <a:t>First face of government to meet with </a:t>
            </a:r>
            <a:r>
              <a:rPr lang="en-US" dirty="0" smtClean="0"/>
              <a:t>business</a:t>
            </a:r>
          </a:p>
          <a:p>
            <a:pPr marL="742950" lvl="1" indent="-285750">
              <a:buFont typeface="Wingdings" panose="05000000000000000000" pitchFamily="2" charset="2"/>
              <a:buChar char="§"/>
            </a:pPr>
            <a:endParaRPr lang="en-US" dirty="0"/>
          </a:p>
          <a:p>
            <a:pPr marL="742950" lvl="1" indent="-285750">
              <a:buFont typeface="Wingdings" panose="05000000000000000000" pitchFamily="2" charset="2"/>
              <a:buChar char="§"/>
            </a:pPr>
            <a:r>
              <a:rPr lang="en-US" dirty="0"/>
              <a:t>1997 RR </a:t>
            </a:r>
            <a:r>
              <a:rPr lang="en-US" dirty="0" smtClean="0"/>
              <a:t>Summit</a:t>
            </a:r>
          </a:p>
          <a:p>
            <a:pPr lvl="1"/>
            <a:endParaRPr lang="en-US" dirty="0"/>
          </a:p>
          <a:p>
            <a:pPr marL="342900" indent="-342900">
              <a:buFont typeface="Wingdings" panose="05000000000000000000" pitchFamily="2" charset="2"/>
              <a:buChar char="q"/>
            </a:pPr>
            <a:r>
              <a:rPr lang="en-US" sz="2000" dirty="0"/>
              <a:t>Career Center focus on employees  </a:t>
            </a:r>
          </a:p>
        </p:txBody>
      </p:sp>
    </p:spTree>
    <p:extLst>
      <p:ext uri="{BB962C8B-B14F-4D97-AF65-F5344CB8AC3E}">
        <p14:creationId xmlns:p14="http://schemas.microsoft.com/office/powerpoint/2010/main" val="377209492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66700"/>
            <a:ext cx="6172200" cy="571500"/>
          </a:xfrm>
        </p:spPr>
        <p:txBody>
          <a:bodyPr/>
          <a:lstStyle/>
          <a:p>
            <a:r>
              <a:rPr lang="en-US" sz="2400" cap="small" dirty="0" smtClean="0">
                <a:solidFill>
                  <a:schemeClr val="bg1"/>
                </a:solidFill>
                <a:latin typeface="+mj-lt"/>
              </a:rPr>
              <a:t>What is Mass BizWork$</a:t>
            </a:r>
            <a:endParaRPr lang="en-US" sz="2400" cap="small" dirty="0">
              <a:solidFill>
                <a:schemeClr val="bg1"/>
              </a:solidFill>
              <a:latin typeface="+mj-lt"/>
            </a:endParaRPr>
          </a:p>
        </p:txBody>
      </p:sp>
      <p:sp>
        <p:nvSpPr>
          <p:cNvPr id="4" name="TextBox 3"/>
          <p:cNvSpPr txBox="1"/>
          <p:nvPr/>
        </p:nvSpPr>
        <p:spPr>
          <a:xfrm>
            <a:off x="609600" y="1382048"/>
            <a:ext cx="10972800" cy="3585597"/>
          </a:xfrm>
          <a:prstGeom prst="rect">
            <a:avLst/>
          </a:prstGeom>
          <a:noFill/>
        </p:spPr>
        <p:txBody>
          <a:bodyPr wrap="square" rtlCol="0">
            <a:spAutoFit/>
          </a:bodyPr>
          <a:lstStyle/>
          <a:p>
            <a:pPr marL="342900" indent="-342900">
              <a:buFont typeface="Wingdings" panose="05000000000000000000" pitchFamily="2" charset="2"/>
              <a:buChar char="q"/>
              <a:defRPr/>
            </a:pPr>
            <a:r>
              <a:rPr lang="en-US" sz="2000" kern="0" dirty="0" smtClean="0"/>
              <a:t>Mass </a:t>
            </a:r>
            <a:r>
              <a:rPr lang="en-US" sz="2000" kern="0" dirty="0"/>
              <a:t>BizWorks is designed to meet business </a:t>
            </a:r>
            <a:r>
              <a:rPr lang="en-US" sz="2000" kern="0" dirty="0" smtClean="0"/>
              <a:t>needs</a:t>
            </a:r>
          </a:p>
          <a:p>
            <a:pPr marL="342900" indent="-342900">
              <a:buFont typeface="Wingdings" panose="05000000000000000000" pitchFamily="2" charset="2"/>
              <a:buChar char="q"/>
              <a:defRPr/>
            </a:pPr>
            <a:endParaRPr lang="en-US" sz="2000" kern="0" dirty="0"/>
          </a:p>
          <a:p>
            <a:pPr marL="342900" indent="-342900">
              <a:buFont typeface="Wingdings" panose="05000000000000000000" pitchFamily="2" charset="2"/>
              <a:buChar char="q"/>
              <a:defRPr/>
            </a:pPr>
            <a:r>
              <a:rPr lang="en-US" sz="2000" kern="0" dirty="0"/>
              <a:t>State and </a:t>
            </a:r>
            <a:r>
              <a:rPr lang="en-US" sz="2000" kern="0" dirty="0" smtClean="0"/>
              <a:t>Federal collaboration - </a:t>
            </a:r>
            <a:r>
              <a:rPr lang="en-US" sz="2000" b="1" kern="0" dirty="0"/>
              <a:t>TEAM </a:t>
            </a:r>
            <a:r>
              <a:rPr lang="en-US" sz="2000" b="1" kern="0" dirty="0" smtClean="0"/>
              <a:t>Effort</a:t>
            </a:r>
          </a:p>
          <a:p>
            <a:pPr marL="342900" indent="-342900">
              <a:buFont typeface="Wingdings" panose="05000000000000000000" pitchFamily="2" charset="2"/>
              <a:buChar char="q"/>
              <a:defRPr/>
            </a:pPr>
            <a:endParaRPr lang="en-US" sz="2000" b="1" kern="0" dirty="0"/>
          </a:p>
          <a:p>
            <a:pPr marL="342900" indent="-342900">
              <a:buFont typeface="Wingdings" panose="05000000000000000000" pitchFamily="2" charset="2"/>
              <a:buChar char="q"/>
              <a:defRPr/>
            </a:pPr>
            <a:r>
              <a:rPr lang="en-US" sz="2000" kern="0" dirty="0"/>
              <a:t>Funded by USDOL’s Expanding Business </a:t>
            </a:r>
            <a:r>
              <a:rPr lang="en-US" sz="2000" kern="0" dirty="0" smtClean="0"/>
              <a:t>Engagement</a:t>
            </a:r>
          </a:p>
          <a:p>
            <a:pPr marL="342900" indent="-342900">
              <a:buFont typeface="Wingdings" panose="05000000000000000000" pitchFamily="2" charset="2"/>
              <a:buChar char="q"/>
              <a:defRPr/>
            </a:pPr>
            <a:endParaRPr lang="en-US" sz="2000" kern="0" dirty="0"/>
          </a:p>
          <a:p>
            <a:pPr marL="342900" indent="-342900">
              <a:buFont typeface="Wingdings" panose="05000000000000000000" pitchFamily="2" charset="2"/>
              <a:buChar char="q"/>
              <a:defRPr/>
            </a:pPr>
            <a:r>
              <a:rPr lang="en-US" sz="2000" kern="0" dirty="0"/>
              <a:t>Connect businesses to resources </a:t>
            </a:r>
          </a:p>
          <a:p>
            <a:pPr marL="557213" lvl="1" indent="-214313" defTabSz="685800">
              <a:buFont typeface="Arial" panose="020B0604020202020204" pitchFamily="34" charset="0"/>
              <a:buChar char="•"/>
            </a:pPr>
            <a:endParaRPr lang="en-US" sz="1350" dirty="0">
              <a:solidFill>
                <a:srgbClr val="000000"/>
              </a:solidFill>
              <a:latin typeface="Arial"/>
            </a:endParaRPr>
          </a:p>
          <a:p>
            <a:pPr defTabSz="685800"/>
            <a:r>
              <a:rPr lang="en-US" altLang="en-US" sz="2000" i="1" dirty="0"/>
              <a:t>“We need to make it as easy as possible for Massachusetts business owners to take advantage of all of the services the state offers. Whether they are growing their business or downsizing, Mass BizWorks pulls all these services together in one easy to find place</a:t>
            </a:r>
            <a:r>
              <a:rPr lang="en-US" altLang="en-US" sz="2000" i="1" dirty="0" smtClean="0"/>
              <a:t>.”</a:t>
            </a:r>
            <a:endParaRPr lang="en-US" sz="2000" i="1" dirty="0">
              <a:latin typeface="Arial"/>
            </a:endParaRPr>
          </a:p>
          <a:p>
            <a:pPr marL="214313" indent="-214313" algn="ctr" defTabSz="685800">
              <a:buFont typeface="Wingdings" panose="05000000000000000000" pitchFamily="2" charset="2"/>
              <a:buChar char="Ø"/>
            </a:pPr>
            <a:endParaRPr lang="en-US" sz="1350" dirty="0">
              <a:solidFill>
                <a:srgbClr val="000000"/>
              </a:solidFill>
              <a:latin typeface="Arial"/>
            </a:endParaRPr>
          </a:p>
        </p:txBody>
      </p:sp>
    </p:spTree>
    <p:extLst>
      <p:ext uri="{BB962C8B-B14F-4D97-AF65-F5344CB8AC3E}">
        <p14:creationId xmlns:p14="http://schemas.microsoft.com/office/powerpoint/2010/main" val="87167069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a:stCxn id="33" idx="0"/>
            <a:endCxn id="30" idx="2"/>
          </p:cNvCxnSpPr>
          <p:nvPr/>
        </p:nvCxnSpPr>
        <p:spPr>
          <a:xfrm flipH="1" flipV="1">
            <a:off x="3915569" y="5092700"/>
            <a:ext cx="1418431" cy="393700"/>
          </a:xfrm>
          <a:prstGeom prst="line">
            <a:avLst/>
          </a:prstGeom>
          <a:ln w="28575">
            <a:solidFill>
              <a:srgbClr val="020C3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a:endCxn id="28" idx="2"/>
          </p:cNvCxnSpPr>
          <p:nvPr/>
        </p:nvCxnSpPr>
        <p:spPr>
          <a:xfrm flipH="1" flipV="1">
            <a:off x="2620963" y="5092700"/>
            <a:ext cx="2590800" cy="379412"/>
          </a:xfrm>
          <a:prstGeom prst="line">
            <a:avLst/>
          </a:prstGeom>
          <a:ln w="28575">
            <a:solidFill>
              <a:srgbClr val="020C3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33" idx="0"/>
            <a:endCxn id="31" idx="2"/>
          </p:cNvCxnSpPr>
          <p:nvPr/>
        </p:nvCxnSpPr>
        <p:spPr>
          <a:xfrm flipV="1">
            <a:off x="5334000" y="5092700"/>
            <a:ext cx="1172369" cy="393700"/>
          </a:xfrm>
          <a:prstGeom prst="line">
            <a:avLst/>
          </a:prstGeom>
          <a:ln w="28575">
            <a:solidFill>
              <a:srgbClr val="020C3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33" idx="0"/>
            <a:endCxn id="32" idx="2"/>
          </p:cNvCxnSpPr>
          <p:nvPr/>
        </p:nvCxnSpPr>
        <p:spPr>
          <a:xfrm flipV="1">
            <a:off x="5334000" y="5092700"/>
            <a:ext cx="2467769" cy="393700"/>
          </a:xfrm>
          <a:prstGeom prst="line">
            <a:avLst/>
          </a:prstGeom>
          <a:ln w="28575">
            <a:solidFill>
              <a:srgbClr val="020C3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354263" y="4114800"/>
            <a:ext cx="4873625" cy="0"/>
          </a:xfrm>
          <a:prstGeom prst="line">
            <a:avLst/>
          </a:prstGeom>
          <a:ln w="28575">
            <a:solidFill>
              <a:srgbClr val="020C3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7391400" y="3486150"/>
            <a:ext cx="0" cy="304800"/>
          </a:xfrm>
          <a:prstGeom prst="line">
            <a:avLst/>
          </a:prstGeom>
          <a:ln w="28575">
            <a:solidFill>
              <a:srgbClr val="020C3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895600" y="3495675"/>
            <a:ext cx="0" cy="304800"/>
          </a:xfrm>
          <a:prstGeom prst="line">
            <a:avLst/>
          </a:prstGeom>
          <a:ln w="28575">
            <a:solidFill>
              <a:srgbClr val="020C3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886200" y="2590800"/>
            <a:ext cx="2595562" cy="7938"/>
          </a:xfrm>
          <a:prstGeom prst="line">
            <a:avLst/>
          </a:prstGeom>
          <a:ln w="28575">
            <a:solidFill>
              <a:srgbClr val="020C3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180806" y="1370777"/>
            <a:ext cx="1587" cy="2616200"/>
          </a:xfrm>
          <a:prstGeom prst="line">
            <a:avLst/>
          </a:prstGeom>
          <a:ln w="38100">
            <a:solidFill>
              <a:srgbClr val="020C3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764463" y="5654675"/>
            <a:ext cx="1203325" cy="11858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Text Box 7"/>
          <p:cNvSpPr txBox="1">
            <a:spLocks noChangeArrowheads="1"/>
          </p:cNvSpPr>
          <p:nvPr/>
        </p:nvSpPr>
        <p:spPr bwMode="auto">
          <a:xfrm>
            <a:off x="2082509" y="1426339"/>
            <a:ext cx="184731" cy="400110"/>
          </a:xfrm>
          <a:prstGeom prst="rect">
            <a:avLst/>
          </a:prstGeom>
          <a:noFill/>
          <a:ln>
            <a:noFill/>
          </a:ln>
          <a:effectLs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endParaRPr lang="en-US" sz="2000" b="1" dirty="0" smtClean="0">
              <a:solidFill>
                <a:srgbClr val="0E2FAD"/>
              </a:solidFill>
              <a:effectLst>
                <a:outerShdw blurRad="38100" dist="38100" dir="2700000" algn="tl">
                  <a:srgbClr val="C0C0C0"/>
                </a:outerShdw>
              </a:effectLst>
            </a:endParaRPr>
          </a:p>
        </p:txBody>
      </p:sp>
      <p:sp>
        <p:nvSpPr>
          <p:cNvPr id="15" name="Title 1"/>
          <p:cNvSpPr txBox="1">
            <a:spLocks/>
          </p:cNvSpPr>
          <p:nvPr/>
        </p:nvSpPr>
        <p:spPr bwMode="auto">
          <a:xfrm>
            <a:off x="1143000" y="304800"/>
            <a:ext cx="7772400" cy="515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cap="small" dirty="0">
                <a:solidFill>
                  <a:schemeClr val="bg1"/>
                </a:solidFill>
              </a:rPr>
              <a:t>BizWork$ Flow Chart </a:t>
            </a:r>
            <a:endParaRPr lang="en-US" altLang="en-US" sz="2400" b="1" dirty="0">
              <a:solidFill>
                <a:srgbClr val="007B7E"/>
              </a:solidFill>
            </a:endParaRPr>
          </a:p>
        </p:txBody>
      </p:sp>
      <p:sp>
        <p:nvSpPr>
          <p:cNvPr id="16" name="Rectangle 7"/>
          <p:cNvSpPr>
            <a:spLocks noChangeArrowheads="1"/>
          </p:cNvSpPr>
          <p:nvPr/>
        </p:nvSpPr>
        <p:spPr bwMode="auto">
          <a:xfrm>
            <a:off x="3606800" y="1371600"/>
            <a:ext cx="1785938" cy="214313"/>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altLang="en-US" b="1" i="1" u="sng" dirty="0">
              <a:solidFill>
                <a:srgbClr val="0E2FAD"/>
              </a:solidFill>
            </a:endParaRPr>
          </a:p>
        </p:txBody>
      </p:sp>
      <p:sp>
        <p:nvSpPr>
          <p:cNvPr id="17" name="AutoShape 8"/>
          <p:cNvSpPr>
            <a:spLocks noChangeArrowheads="1"/>
          </p:cNvSpPr>
          <p:nvPr/>
        </p:nvSpPr>
        <p:spPr bwMode="auto">
          <a:xfrm>
            <a:off x="4448175" y="1066800"/>
            <a:ext cx="1571625" cy="381000"/>
          </a:xfrm>
          <a:prstGeom prst="roundRect">
            <a:avLst>
              <a:gd name="adj" fmla="val 16667"/>
            </a:avLst>
          </a:prstGeom>
          <a:solidFill>
            <a:schemeClr val="bg1"/>
          </a:solidFill>
          <a:ln w="9525">
            <a:solidFill>
              <a:srgbClr val="C6CAC8"/>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1600" b="1" i="1" dirty="0">
                <a:solidFill>
                  <a:srgbClr val="020C30"/>
                </a:solidFill>
              </a:rPr>
              <a:t>Mass</a:t>
            </a:r>
            <a:r>
              <a:rPr lang="en-US" altLang="en-US" sz="1600" b="1" dirty="0">
                <a:solidFill>
                  <a:srgbClr val="020C30"/>
                </a:solidFill>
              </a:rPr>
              <a:t> Biz</a:t>
            </a:r>
            <a:r>
              <a:rPr lang="en-US" altLang="en-US" sz="1600" b="1" i="1" dirty="0">
                <a:solidFill>
                  <a:srgbClr val="020C30"/>
                </a:solidFill>
              </a:rPr>
              <a:t>Works</a:t>
            </a:r>
          </a:p>
        </p:txBody>
      </p:sp>
      <p:sp>
        <p:nvSpPr>
          <p:cNvPr id="18" name="Rounded Rectangle 17"/>
          <p:cNvSpPr/>
          <p:nvPr/>
        </p:nvSpPr>
        <p:spPr>
          <a:xfrm>
            <a:off x="4419600" y="1066800"/>
            <a:ext cx="1571625" cy="381000"/>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 name="Rounded Rectangle 18"/>
          <p:cNvSpPr/>
          <p:nvPr/>
        </p:nvSpPr>
        <p:spPr>
          <a:xfrm>
            <a:off x="1704975" y="2362200"/>
            <a:ext cx="2181225" cy="381000"/>
          </a:xfrm>
          <a:prstGeom prst="round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rgbClr val="020C30"/>
                </a:solidFill>
              </a:rPr>
              <a:t>1</a:t>
            </a:r>
            <a:r>
              <a:rPr lang="en-US" sz="1100" b="1" baseline="30000" dirty="0">
                <a:solidFill>
                  <a:srgbClr val="020C30"/>
                </a:solidFill>
              </a:rPr>
              <a:t>st</a:t>
            </a:r>
            <a:r>
              <a:rPr lang="en-US" sz="1100" b="1" dirty="0">
                <a:solidFill>
                  <a:srgbClr val="020C30"/>
                </a:solidFill>
              </a:rPr>
              <a:t> Regional Meeting</a:t>
            </a:r>
          </a:p>
          <a:p>
            <a:pPr algn="ctr">
              <a:defRPr/>
            </a:pPr>
            <a:r>
              <a:rPr lang="en-US" sz="1100" b="1" dirty="0">
                <a:solidFill>
                  <a:srgbClr val="020C30"/>
                </a:solidFill>
              </a:rPr>
              <a:t>West/Central Regions</a:t>
            </a:r>
          </a:p>
        </p:txBody>
      </p:sp>
      <p:sp>
        <p:nvSpPr>
          <p:cNvPr id="20" name="Rounded Rectangle 19"/>
          <p:cNvSpPr/>
          <p:nvPr/>
        </p:nvSpPr>
        <p:spPr>
          <a:xfrm>
            <a:off x="1781175" y="2971800"/>
            <a:ext cx="2181225" cy="381000"/>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rgbClr val="020C30"/>
                </a:solidFill>
              </a:rPr>
              <a:t>Marketing Committee</a:t>
            </a:r>
          </a:p>
        </p:txBody>
      </p:sp>
      <p:sp>
        <p:nvSpPr>
          <p:cNvPr id="21" name="Rounded Rectangle 20"/>
          <p:cNvSpPr/>
          <p:nvPr/>
        </p:nvSpPr>
        <p:spPr>
          <a:xfrm>
            <a:off x="6477000" y="2438400"/>
            <a:ext cx="2540000" cy="381000"/>
          </a:xfrm>
          <a:prstGeom prst="round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rgbClr val="020C30"/>
                </a:solidFill>
              </a:rPr>
              <a:t>3</a:t>
            </a:r>
            <a:r>
              <a:rPr lang="en-US" sz="1100" b="1" baseline="30000" dirty="0">
                <a:solidFill>
                  <a:srgbClr val="020C30"/>
                </a:solidFill>
              </a:rPr>
              <a:t>rd</a:t>
            </a:r>
            <a:r>
              <a:rPr lang="en-US" sz="1100" b="1" dirty="0">
                <a:solidFill>
                  <a:srgbClr val="020C30"/>
                </a:solidFill>
              </a:rPr>
              <a:t> Regional Meeting</a:t>
            </a:r>
          </a:p>
          <a:p>
            <a:pPr algn="ctr">
              <a:defRPr/>
            </a:pPr>
            <a:r>
              <a:rPr lang="en-US" sz="900" b="1" dirty="0">
                <a:solidFill>
                  <a:srgbClr val="020C30"/>
                </a:solidFill>
              </a:rPr>
              <a:t>Metro Southwest/Metro North/Northeast</a:t>
            </a:r>
            <a:endParaRPr lang="en-US" sz="1200" b="1" dirty="0">
              <a:solidFill>
                <a:srgbClr val="020C30"/>
              </a:solidFill>
            </a:endParaRPr>
          </a:p>
        </p:txBody>
      </p:sp>
      <p:sp>
        <p:nvSpPr>
          <p:cNvPr id="22" name="Rounded Rectangle 21"/>
          <p:cNvSpPr/>
          <p:nvPr/>
        </p:nvSpPr>
        <p:spPr>
          <a:xfrm>
            <a:off x="4224338" y="2438400"/>
            <a:ext cx="1947862" cy="373063"/>
          </a:xfrm>
          <a:prstGeom prst="round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rgbClr val="020C30"/>
                </a:solidFill>
              </a:rPr>
              <a:t>2</a:t>
            </a:r>
            <a:r>
              <a:rPr lang="en-US" sz="1100" b="1" baseline="30000" dirty="0">
                <a:solidFill>
                  <a:srgbClr val="020C30"/>
                </a:solidFill>
              </a:rPr>
              <a:t>nd</a:t>
            </a:r>
            <a:r>
              <a:rPr lang="en-US" sz="1100" b="1" dirty="0">
                <a:solidFill>
                  <a:srgbClr val="020C30"/>
                </a:solidFill>
              </a:rPr>
              <a:t> Regional Meeting</a:t>
            </a:r>
          </a:p>
          <a:p>
            <a:pPr algn="ctr">
              <a:defRPr/>
            </a:pPr>
            <a:r>
              <a:rPr lang="en-US" sz="1100" b="1" dirty="0">
                <a:solidFill>
                  <a:srgbClr val="020C30"/>
                </a:solidFill>
              </a:rPr>
              <a:t>Boston/Southeast</a:t>
            </a:r>
          </a:p>
        </p:txBody>
      </p:sp>
      <p:sp>
        <p:nvSpPr>
          <p:cNvPr id="23" name="Rounded Rectangle 22"/>
          <p:cNvSpPr/>
          <p:nvPr/>
        </p:nvSpPr>
        <p:spPr>
          <a:xfrm>
            <a:off x="4191000" y="2971800"/>
            <a:ext cx="2133600" cy="381000"/>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rgbClr val="020C30"/>
                </a:solidFill>
              </a:rPr>
              <a:t>Staff Training/Development Committee</a:t>
            </a:r>
            <a:endParaRPr lang="en-US" dirty="0"/>
          </a:p>
        </p:txBody>
      </p:sp>
      <p:sp>
        <p:nvSpPr>
          <p:cNvPr id="24" name="Rounded Rectangle 23"/>
          <p:cNvSpPr/>
          <p:nvPr/>
        </p:nvSpPr>
        <p:spPr>
          <a:xfrm>
            <a:off x="6575425" y="2971800"/>
            <a:ext cx="2111375" cy="460375"/>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b="1" dirty="0">
                <a:solidFill>
                  <a:srgbClr val="020C30"/>
                </a:solidFill>
              </a:rPr>
              <a:t>BizWorks Information &amp; Knowledge Exchange Committee</a:t>
            </a:r>
            <a:endParaRPr lang="en-US" sz="1600" dirty="0">
              <a:solidFill>
                <a:srgbClr val="FFFFFF"/>
              </a:solidFill>
            </a:endParaRPr>
          </a:p>
        </p:txBody>
      </p:sp>
      <p:sp>
        <p:nvSpPr>
          <p:cNvPr id="25" name="Oval 24"/>
          <p:cNvSpPr/>
          <p:nvPr/>
        </p:nvSpPr>
        <p:spPr>
          <a:xfrm>
            <a:off x="1676400" y="3733800"/>
            <a:ext cx="2151063" cy="69215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b="1" dirty="0">
                <a:solidFill>
                  <a:srgbClr val="020C30"/>
                </a:solidFill>
              </a:rPr>
              <a:t>Business Focus Group</a:t>
            </a:r>
          </a:p>
          <a:p>
            <a:pPr algn="ctr">
              <a:defRPr/>
            </a:pPr>
            <a:r>
              <a:rPr lang="en-US" sz="900" b="1" dirty="0">
                <a:solidFill>
                  <a:srgbClr val="020C30"/>
                </a:solidFill>
              </a:rPr>
              <a:t>Metro Southwest/Central/West Regions</a:t>
            </a:r>
            <a:endParaRPr lang="en-US" sz="1200" dirty="0">
              <a:solidFill>
                <a:srgbClr val="FFFFFF"/>
              </a:solidFill>
            </a:endParaRPr>
          </a:p>
        </p:txBody>
      </p:sp>
      <p:sp>
        <p:nvSpPr>
          <p:cNvPr id="26" name="Oval 25"/>
          <p:cNvSpPr/>
          <p:nvPr/>
        </p:nvSpPr>
        <p:spPr>
          <a:xfrm>
            <a:off x="4187825" y="3733800"/>
            <a:ext cx="2060575" cy="703263"/>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b="1" dirty="0">
                <a:solidFill>
                  <a:srgbClr val="020C30"/>
                </a:solidFill>
              </a:rPr>
              <a:t>Business Focus Group</a:t>
            </a:r>
          </a:p>
          <a:p>
            <a:pPr algn="ctr">
              <a:defRPr/>
            </a:pPr>
            <a:r>
              <a:rPr lang="en-US" sz="900" b="1" dirty="0">
                <a:solidFill>
                  <a:srgbClr val="020C30"/>
                </a:solidFill>
              </a:rPr>
              <a:t>Boston/Southeast Regions</a:t>
            </a:r>
            <a:endParaRPr lang="en-US" sz="1200" dirty="0">
              <a:solidFill>
                <a:srgbClr val="FFFFFF"/>
              </a:solidFill>
            </a:endParaRPr>
          </a:p>
        </p:txBody>
      </p:sp>
      <p:sp>
        <p:nvSpPr>
          <p:cNvPr id="27" name="Oval 26"/>
          <p:cNvSpPr/>
          <p:nvPr/>
        </p:nvSpPr>
        <p:spPr>
          <a:xfrm>
            <a:off x="6602412" y="3733800"/>
            <a:ext cx="2160588" cy="703263"/>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b="1" dirty="0">
                <a:solidFill>
                  <a:srgbClr val="020C30"/>
                </a:solidFill>
              </a:rPr>
              <a:t>Business Focus Group</a:t>
            </a:r>
          </a:p>
          <a:p>
            <a:pPr algn="ctr">
              <a:defRPr/>
            </a:pPr>
            <a:r>
              <a:rPr lang="en-US" sz="900" b="1" dirty="0">
                <a:solidFill>
                  <a:srgbClr val="020C30"/>
                </a:solidFill>
              </a:rPr>
              <a:t>Metro Southeast/Metro North/Northeast Regions</a:t>
            </a:r>
            <a:endParaRPr lang="en-US" sz="1200" dirty="0">
              <a:solidFill>
                <a:srgbClr val="FFFFFF"/>
              </a:solidFill>
            </a:endParaRPr>
          </a:p>
        </p:txBody>
      </p:sp>
      <p:sp>
        <p:nvSpPr>
          <p:cNvPr id="28" name="Rectangle 27"/>
          <p:cNvSpPr/>
          <p:nvPr/>
        </p:nvSpPr>
        <p:spPr>
          <a:xfrm>
            <a:off x="2039938" y="4572000"/>
            <a:ext cx="1160462" cy="520700"/>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b="1" dirty="0">
                <a:solidFill>
                  <a:srgbClr val="020C30"/>
                </a:solidFill>
              </a:rPr>
              <a:t>Greater Boston Regional Operations Team</a:t>
            </a:r>
            <a:endParaRPr lang="en-US" sz="1200" dirty="0">
              <a:solidFill>
                <a:srgbClr val="FFFFFF"/>
              </a:solidFill>
            </a:endParaRPr>
          </a:p>
        </p:txBody>
      </p:sp>
      <p:sp>
        <p:nvSpPr>
          <p:cNvPr id="29" name="Rectangle 28"/>
          <p:cNvSpPr/>
          <p:nvPr/>
        </p:nvSpPr>
        <p:spPr>
          <a:xfrm>
            <a:off x="4621213" y="4572000"/>
            <a:ext cx="1169987" cy="520700"/>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b="1" dirty="0">
                <a:solidFill>
                  <a:srgbClr val="020C30"/>
                </a:solidFill>
              </a:rPr>
              <a:t>Southeast Regional Operations Team</a:t>
            </a:r>
            <a:endParaRPr lang="en-US" sz="1200" dirty="0">
              <a:solidFill>
                <a:srgbClr val="FFFFFF"/>
              </a:solidFill>
            </a:endParaRPr>
          </a:p>
        </p:txBody>
      </p:sp>
      <p:sp>
        <p:nvSpPr>
          <p:cNvPr id="30" name="Rectangle 29"/>
          <p:cNvSpPr/>
          <p:nvPr/>
        </p:nvSpPr>
        <p:spPr>
          <a:xfrm>
            <a:off x="3335338" y="4572000"/>
            <a:ext cx="1160462" cy="520700"/>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b="1" dirty="0">
                <a:solidFill>
                  <a:srgbClr val="020C30"/>
                </a:solidFill>
              </a:rPr>
              <a:t>Northeast Regional Operations Team</a:t>
            </a:r>
            <a:endParaRPr lang="en-US" sz="1200" dirty="0">
              <a:solidFill>
                <a:srgbClr val="FFFFFF"/>
              </a:solidFill>
            </a:endParaRPr>
          </a:p>
        </p:txBody>
      </p:sp>
      <p:sp>
        <p:nvSpPr>
          <p:cNvPr id="31" name="Rectangle 30"/>
          <p:cNvSpPr/>
          <p:nvPr/>
        </p:nvSpPr>
        <p:spPr>
          <a:xfrm>
            <a:off x="5926137" y="4572000"/>
            <a:ext cx="1160463" cy="520700"/>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b="1" dirty="0">
                <a:solidFill>
                  <a:srgbClr val="020C30"/>
                </a:solidFill>
              </a:rPr>
              <a:t>Central </a:t>
            </a:r>
          </a:p>
          <a:p>
            <a:pPr algn="ctr">
              <a:defRPr/>
            </a:pPr>
            <a:r>
              <a:rPr lang="en-US" sz="900" b="1" dirty="0">
                <a:solidFill>
                  <a:srgbClr val="020C30"/>
                </a:solidFill>
              </a:rPr>
              <a:t>Regional Operations Team</a:t>
            </a:r>
            <a:endParaRPr lang="en-US" sz="1200" dirty="0">
              <a:solidFill>
                <a:srgbClr val="FFFFFF"/>
              </a:solidFill>
            </a:endParaRPr>
          </a:p>
        </p:txBody>
      </p:sp>
      <p:sp>
        <p:nvSpPr>
          <p:cNvPr id="32" name="Rectangle 31"/>
          <p:cNvSpPr/>
          <p:nvPr/>
        </p:nvSpPr>
        <p:spPr>
          <a:xfrm>
            <a:off x="7221538" y="4572000"/>
            <a:ext cx="1160462" cy="520700"/>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b="1" dirty="0">
                <a:solidFill>
                  <a:srgbClr val="020C30"/>
                </a:solidFill>
              </a:rPr>
              <a:t>Western </a:t>
            </a:r>
          </a:p>
          <a:p>
            <a:pPr algn="ctr">
              <a:defRPr/>
            </a:pPr>
            <a:r>
              <a:rPr lang="en-US" sz="900" b="1" dirty="0">
                <a:solidFill>
                  <a:srgbClr val="020C30"/>
                </a:solidFill>
              </a:rPr>
              <a:t>Regional Operations Team</a:t>
            </a:r>
            <a:endParaRPr lang="en-US" sz="1200" dirty="0">
              <a:solidFill>
                <a:srgbClr val="FFFFFF"/>
              </a:solidFill>
            </a:endParaRPr>
          </a:p>
        </p:txBody>
      </p:sp>
      <p:sp>
        <p:nvSpPr>
          <p:cNvPr id="33" name="Rectangle 32"/>
          <p:cNvSpPr/>
          <p:nvPr/>
        </p:nvSpPr>
        <p:spPr>
          <a:xfrm>
            <a:off x="3124200" y="5486400"/>
            <a:ext cx="4419600" cy="444500"/>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rgbClr val="020C30"/>
                </a:solidFill>
              </a:rPr>
              <a:t>Coordinated, real-time sharing of information and results</a:t>
            </a:r>
            <a:endParaRPr lang="en-US" sz="2000" dirty="0">
              <a:solidFill>
                <a:srgbClr val="FFFFFF"/>
              </a:solidFill>
            </a:endParaRPr>
          </a:p>
        </p:txBody>
      </p:sp>
      <p:pic>
        <p:nvPicPr>
          <p:cNvPr id="34"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943600"/>
            <a:ext cx="10972800"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5" name="Straight Connector 34"/>
          <p:cNvCxnSpPr/>
          <p:nvPr/>
        </p:nvCxnSpPr>
        <p:spPr>
          <a:xfrm flipV="1">
            <a:off x="2898775" y="3505200"/>
            <a:ext cx="4492625" cy="1588"/>
          </a:xfrm>
          <a:prstGeom prst="line">
            <a:avLst/>
          </a:prstGeom>
          <a:ln w="28575">
            <a:solidFill>
              <a:srgbClr val="020C3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454318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66700"/>
            <a:ext cx="6172200" cy="571500"/>
          </a:xfrm>
        </p:spPr>
        <p:txBody>
          <a:bodyPr/>
          <a:lstStyle/>
          <a:p>
            <a:r>
              <a:rPr lang="en-US" sz="2400" cap="small" dirty="0" smtClean="0">
                <a:solidFill>
                  <a:schemeClr val="bg1"/>
                </a:solidFill>
                <a:latin typeface="Arial" panose="020B0604020202020204" pitchFamily="34" charset="0"/>
                <a:cs typeface="Arial" panose="020B0604020202020204" pitchFamily="34" charset="0"/>
              </a:rPr>
              <a:t>BizWork$ Business Cycle</a:t>
            </a:r>
            <a:endParaRPr lang="en-US" sz="2400" cap="small"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2467556" y="1399907"/>
            <a:ext cx="7362245" cy="1800493"/>
          </a:xfrm>
          <a:prstGeom prst="rect">
            <a:avLst/>
          </a:prstGeom>
          <a:noFill/>
        </p:spPr>
        <p:txBody>
          <a:bodyPr wrap="square" rtlCol="0">
            <a:spAutoFit/>
          </a:bodyPr>
          <a:lstStyle/>
          <a:p>
            <a:pPr marL="214313" indent="-214313" defTabSz="685800">
              <a:buFont typeface="Wingdings" panose="05000000000000000000" pitchFamily="2" charset="2"/>
              <a:buChar char="Ø"/>
            </a:pPr>
            <a:endParaRPr lang="en-US" sz="1200" dirty="0">
              <a:solidFill>
                <a:srgbClr val="000000"/>
              </a:solidFill>
              <a:latin typeface="Arial"/>
            </a:endParaRPr>
          </a:p>
          <a:p>
            <a:pPr defTabSz="685800"/>
            <a:endParaRPr lang="en-US" sz="1350" dirty="0">
              <a:solidFill>
                <a:srgbClr val="000000"/>
              </a:solidFill>
              <a:latin typeface="Arial"/>
            </a:endParaRPr>
          </a:p>
          <a:p>
            <a:pPr marL="557213" lvl="1" indent="-214313" algn="ctr" defTabSz="685800">
              <a:buFont typeface="Wingdings" panose="05000000000000000000" pitchFamily="2" charset="2"/>
              <a:buChar char="ü"/>
            </a:pPr>
            <a:endParaRPr lang="en-US" sz="1050" dirty="0">
              <a:solidFill>
                <a:srgbClr val="000000"/>
              </a:solidFill>
              <a:latin typeface="Arial"/>
            </a:endParaRPr>
          </a:p>
          <a:p>
            <a:pPr marL="342900" lvl="1" defTabSz="685800"/>
            <a:endParaRPr lang="en-US" sz="1050" dirty="0">
              <a:solidFill>
                <a:srgbClr val="000000"/>
              </a:solidFill>
              <a:latin typeface="Arial"/>
            </a:endParaRPr>
          </a:p>
          <a:p>
            <a:pPr marL="685800" lvl="3" indent="-214313" defTabSz="685800">
              <a:buFont typeface="Arial" panose="020B0604020202020204" pitchFamily="34" charset="0"/>
              <a:buChar char="•"/>
            </a:pPr>
            <a:endParaRPr lang="en-US" sz="1050" dirty="0">
              <a:solidFill>
                <a:srgbClr val="000000"/>
              </a:solidFill>
              <a:latin typeface="Arial"/>
            </a:endParaRPr>
          </a:p>
          <a:p>
            <a:pPr marL="557213" lvl="1" indent="-214313" defTabSz="685800">
              <a:buFont typeface="Arial" panose="020B0604020202020204" pitchFamily="34" charset="0"/>
              <a:buChar char="•"/>
            </a:pPr>
            <a:endParaRPr lang="en-US" sz="1350" dirty="0">
              <a:solidFill>
                <a:srgbClr val="000000"/>
              </a:solidFill>
              <a:latin typeface="Arial"/>
            </a:endParaRPr>
          </a:p>
          <a:p>
            <a:pPr defTabSz="685800"/>
            <a:endParaRPr lang="en-US" sz="1350" dirty="0">
              <a:solidFill>
                <a:srgbClr val="000000"/>
              </a:solidFill>
              <a:latin typeface="Arial"/>
            </a:endParaRPr>
          </a:p>
          <a:p>
            <a:pPr marL="214313" indent="-214313" defTabSz="685800">
              <a:buFont typeface="Wingdings" panose="05000000000000000000" pitchFamily="2" charset="2"/>
              <a:buChar char="Ø"/>
            </a:pPr>
            <a:endParaRPr lang="en-US" sz="1350" dirty="0">
              <a:solidFill>
                <a:srgbClr val="000000"/>
              </a:solidFill>
              <a:latin typeface="Arial"/>
            </a:endParaRPr>
          </a:p>
          <a:p>
            <a:pPr marL="214313" indent="-214313" algn="ctr" defTabSz="685800">
              <a:buFont typeface="Wingdings" panose="05000000000000000000" pitchFamily="2" charset="2"/>
              <a:buChar char="Ø"/>
            </a:pPr>
            <a:endParaRPr lang="en-US" sz="1350" dirty="0">
              <a:solidFill>
                <a:srgbClr val="000000"/>
              </a:solidFill>
              <a:latin typeface="Arial"/>
            </a:endParaRPr>
          </a:p>
        </p:txBody>
      </p:sp>
      <p:pic>
        <p:nvPicPr>
          <p:cNvPr id="5" name="Picture 2" descr="business%20cycle%20R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498" y="990600"/>
            <a:ext cx="8168902" cy="5458093"/>
          </a:xfrm>
          <a:prstGeom prst="rect">
            <a:avLst/>
          </a:prstGeom>
          <a:noFill/>
          <a:ln w="9525">
            <a:noFill/>
            <a:miter lim="800000"/>
            <a:headEnd/>
            <a:tailEnd/>
          </a:ln>
        </p:spPr>
      </p:pic>
    </p:spTree>
    <p:extLst>
      <p:ext uri="{BB962C8B-B14F-4D97-AF65-F5344CB8AC3E}">
        <p14:creationId xmlns:p14="http://schemas.microsoft.com/office/powerpoint/2010/main" val="176684951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66700"/>
            <a:ext cx="6172200" cy="571500"/>
          </a:xfrm>
        </p:spPr>
        <p:txBody>
          <a:bodyPr/>
          <a:lstStyle/>
          <a:p>
            <a:r>
              <a:rPr lang="en-US" sz="2400" cap="small" dirty="0">
                <a:solidFill>
                  <a:schemeClr val="bg1"/>
                </a:solidFill>
                <a:latin typeface="Arial" panose="020B0604020202020204" pitchFamily="34" charset="0"/>
                <a:cs typeface="Arial" panose="020B0604020202020204" pitchFamily="34" charset="0"/>
              </a:rPr>
              <a:t>BizWork$ </a:t>
            </a:r>
            <a:r>
              <a:rPr lang="en-US" sz="2400" cap="small" dirty="0" smtClean="0">
                <a:solidFill>
                  <a:schemeClr val="bg1"/>
                </a:solidFill>
                <a:latin typeface="Arial" panose="020B0604020202020204" pitchFamily="34" charset="0"/>
                <a:cs typeface="Arial" panose="020B0604020202020204" pitchFamily="34" charset="0"/>
              </a:rPr>
              <a:t>Resources</a:t>
            </a:r>
            <a:endParaRPr lang="en-US" sz="2400" cap="small" dirty="0">
              <a:solidFill>
                <a:schemeClr val="bg1"/>
              </a:solidFill>
              <a:latin typeface="+mj-lt"/>
            </a:endParaRPr>
          </a:p>
        </p:txBody>
      </p:sp>
      <p:sp>
        <p:nvSpPr>
          <p:cNvPr id="4" name="TextBox 3"/>
          <p:cNvSpPr txBox="1"/>
          <p:nvPr/>
        </p:nvSpPr>
        <p:spPr>
          <a:xfrm>
            <a:off x="2467556" y="914402"/>
            <a:ext cx="7362245" cy="1800493"/>
          </a:xfrm>
          <a:prstGeom prst="rect">
            <a:avLst/>
          </a:prstGeom>
          <a:noFill/>
        </p:spPr>
        <p:txBody>
          <a:bodyPr wrap="square" rtlCol="0">
            <a:spAutoFit/>
          </a:bodyPr>
          <a:lstStyle/>
          <a:p>
            <a:pPr marL="214313" indent="-214313" defTabSz="685800">
              <a:buFont typeface="Wingdings" panose="05000000000000000000" pitchFamily="2" charset="2"/>
              <a:buChar char="Ø"/>
            </a:pPr>
            <a:endParaRPr lang="en-US" sz="1200" dirty="0">
              <a:solidFill>
                <a:srgbClr val="000000"/>
              </a:solidFill>
              <a:latin typeface="Arial"/>
            </a:endParaRPr>
          </a:p>
          <a:p>
            <a:pPr defTabSz="685800"/>
            <a:endParaRPr lang="en-US" sz="1350" dirty="0">
              <a:solidFill>
                <a:srgbClr val="000000"/>
              </a:solidFill>
              <a:latin typeface="Arial"/>
            </a:endParaRPr>
          </a:p>
          <a:p>
            <a:pPr marL="557213" lvl="1" indent="-214313" algn="ctr" defTabSz="685800">
              <a:buFont typeface="Wingdings" panose="05000000000000000000" pitchFamily="2" charset="2"/>
              <a:buChar char="ü"/>
            </a:pPr>
            <a:endParaRPr lang="en-US" sz="1050" dirty="0">
              <a:solidFill>
                <a:srgbClr val="000000"/>
              </a:solidFill>
              <a:latin typeface="Arial"/>
            </a:endParaRPr>
          </a:p>
          <a:p>
            <a:pPr marL="342900" lvl="1" defTabSz="685800"/>
            <a:endParaRPr lang="en-US" sz="1050" dirty="0">
              <a:solidFill>
                <a:srgbClr val="000000"/>
              </a:solidFill>
              <a:latin typeface="Arial"/>
            </a:endParaRPr>
          </a:p>
          <a:p>
            <a:pPr marL="685800" lvl="3" indent="-214313" defTabSz="685800">
              <a:buFont typeface="Arial" panose="020B0604020202020204" pitchFamily="34" charset="0"/>
              <a:buChar char="•"/>
            </a:pPr>
            <a:endParaRPr lang="en-US" sz="1050" dirty="0">
              <a:solidFill>
                <a:srgbClr val="000000"/>
              </a:solidFill>
              <a:latin typeface="Arial"/>
            </a:endParaRPr>
          </a:p>
          <a:p>
            <a:pPr marL="557213" lvl="1" indent="-214313" defTabSz="685800">
              <a:buFont typeface="Arial" panose="020B0604020202020204" pitchFamily="34" charset="0"/>
              <a:buChar char="•"/>
            </a:pPr>
            <a:endParaRPr lang="en-US" sz="1350" dirty="0">
              <a:solidFill>
                <a:srgbClr val="000000"/>
              </a:solidFill>
              <a:latin typeface="Arial"/>
            </a:endParaRPr>
          </a:p>
          <a:p>
            <a:pPr defTabSz="685800"/>
            <a:endParaRPr lang="en-US" sz="1350" dirty="0">
              <a:solidFill>
                <a:srgbClr val="000000"/>
              </a:solidFill>
              <a:latin typeface="Arial"/>
            </a:endParaRPr>
          </a:p>
          <a:p>
            <a:pPr marL="214313" indent="-214313" defTabSz="685800">
              <a:buFont typeface="Wingdings" panose="05000000000000000000" pitchFamily="2" charset="2"/>
              <a:buChar char="Ø"/>
            </a:pPr>
            <a:endParaRPr lang="en-US" sz="1350" dirty="0">
              <a:solidFill>
                <a:srgbClr val="000000"/>
              </a:solidFill>
              <a:latin typeface="Arial"/>
            </a:endParaRPr>
          </a:p>
          <a:p>
            <a:pPr marL="214313" indent="-214313" algn="ctr" defTabSz="685800">
              <a:buFont typeface="Wingdings" panose="05000000000000000000" pitchFamily="2" charset="2"/>
              <a:buChar char="Ø"/>
            </a:pPr>
            <a:endParaRPr lang="en-US" sz="1350" dirty="0">
              <a:solidFill>
                <a:srgbClr val="000000"/>
              </a:solidFill>
              <a:latin typeface="Aria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066800"/>
            <a:ext cx="449580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024783"/>
            <a:ext cx="2223497" cy="5757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834740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66700"/>
            <a:ext cx="6172200" cy="571500"/>
          </a:xfrm>
        </p:spPr>
        <p:txBody>
          <a:bodyPr/>
          <a:lstStyle/>
          <a:p>
            <a:r>
              <a:rPr lang="en-US" sz="2400" cap="small" dirty="0">
                <a:solidFill>
                  <a:schemeClr val="bg1"/>
                </a:solidFill>
                <a:latin typeface="Arial" panose="020B0604020202020204" pitchFamily="34" charset="0"/>
                <a:cs typeface="Arial" panose="020B0604020202020204" pitchFamily="34" charset="0"/>
              </a:rPr>
              <a:t>BizWork$ </a:t>
            </a:r>
            <a:r>
              <a:rPr lang="en-US" sz="2400" cap="small" dirty="0" smtClean="0">
                <a:solidFill>
                  <a:schemeClr val="bg1"/>
                </a:solidFill>
                <a:latin typeface="Arial" panose="020B0604020202020204" pitchFamily="34" charset="0"/>
                <a:cs typeface="Arial" panose="020B0604020202020204" pitchFamily="34" charset="0"/>
              </a:rPr>
              <a:t>Programs and Services</a:t>
            </a:r>
            <a:endParaRPr lang="en-US" sz="2400" cap="small" dirty="0">
              <a:solidFill>
                <a:schemeClr val="bg1"/>
              </a:solidFill>
              <a:latin typeface="+mj-lt"/>
            </a:endParaRPr>
          </a:p>
        </p:txBody>
      </p:sp>
      <p:sp>
        <p:nvSpPr>
          <p:cNvPr id="4" name="TextBox 3"/>
          <p:cNvSpPr txBox="1"/>
          <p:nvPr/>
        </p:nvSpPr>
        <p:spPr>
          <a:xfrm>
            <a:off x="609600" y="1371600"/>
            <a:ext cx="10972800" cy="4708981"/>
          </a:xfrm>
          <a:prstGeom prst="rect">
            <a:avLst/>
          </a:prstGeom>
          <a:noFill/>
        </p:spPr>
        <p:txBody>
          <a:bodyPr wrap="square" rtlCol="0">
            <a:spAutoFit/>
          </a:bodyPr>
          <a:lstStyle/>
          <a:p>
            <a:pPr marL="342900" indent="-342900">
              <a:buFont typeface="Wingdings" panose="05000000000000000000" pitchFamily="2" charset="2"/>
              <a:buChar char="q"/>
            </a:pPr>
            <a:r>
              <a:rPr lang="en-US" sz="2000" dirty="0"/>
              <a:t>Training grants and </a:t>
            </a:r>
            <a:r>
              <a:rPr lang="en-US" sz="2000" dirty="0" smtClean="0"/>
              <a:t>programs</a:t>
            </a:r>
          </a:p>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r>
              <a:rPr lang="en-US" sz="2000" dirty="0"/>
              <a:t>Tax credits for </a:t>
            </a:r>
            <a:r>
              <a:rPr lang="en-US" sz="2000" dirty="0" smtClean="0"/>
              <a:t>hiring</a:t>
            </a:r>
          </a:p>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r>
              <a:rPr lang="en-US" sz="2000" dirty="0"/>
              <a:t>Incentive programs for growth or </a:t>
            </a:r>
            <a:r>
              <a:rPr lang="en-US" sz="2000" dirty="0" smtClean="0"/>
              <a:t>expansion</a:t>
            </a:r>
          </a:p>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r>
              <a:rPr lang="en-US" sz="2000" dirty="0"/>
              <a:t>Business development/mentoring </a:t>
            </a:r>
            <a:r>
              <a:rPr lang="en-US" sz="2000" dirty="0" smtClean="0"/>
              <a:t>services</a:t>
            </a:r>
          </a:p>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r>
              <a:rPr lang="en-US" sz="2000" dirty="0"/>
              <a:t>Manufacturing </a:t>
            </a:r>
            <a:r>
              <a:rPr lang="en-US" sz="2000" dirty="0" smtClean="0"/>
              <a:t>support</a:t>
            </a:r>
          </a:p>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r>
              <a:rPr lang="en-US" sz="2000" dirty="0"/>
              <a:t>Workplace safety grant and </a:t>
            </a:r>
            <a:r>
              <a:rPr lang="en-US" sz="2000" dirty="0" smtClean="0"/>
              <a:t>consultation</a:t>
            </a:r>
          </a:p>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r>
              <a:rPr lang="en-US" sz="2000" dirty="0"/>
              <a:t>Recruitment </a:t>
            </a:r>
            <a:r>
              <a:rPr lang="en-US" sz="2000" dirty="0" smtClean="0"/>
              <a:t>services</a:t>
            </a:r>
          </a:p>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r>
              <a:rPr lang="en-US" sz="2000" dirty="0"/>
              <a:t>Layoff aversion</a:t>
            </a:r>
          </a:p>
        </p:txBody>
      </p:sp>
      <p:sp>
        <p:nvSpPr>
          <p:cNvPr id="3" name="Rectangle 2"/>
          <p:cNvSpPr/>
          <p:nvPr/>
        </p:nvSpPr>
        <p:spPr>
          <a:xfrm>
            <a:off x="3048000" y="6059269"/>
            <a:ext cx="6096000" cy="707886"/>
          </a:xfrm>
          <a:prstGeom prst="rect">
            <a:avLst/>
          </a:prstGeom>
        </p:spPr>
        <p:txBody>
          <a:bodyPr>
            <a:spAutoFit/>
          </a:bodyPr>
          <a:lstStyle/>
          <a:p>
            <a:pPr marL="400050" lvl="1" indent="0">
              <a:buNone/>
            </a:pPr>
            <a:r>
              <a:rPr lang="en-US" sz="2000" dirty="0"/>
              <a:t>One-Stop support for </a:t>
            </a:r>
            <a:r>
              <a:rPr lang="en-US" sz="2000" dirty="0" smtClean="0"/>
              <a:t>businesses </a:t>
            </a:r>
            <a:r>
              <a:rPr lang="en-US" sz="2000" dirty="0"/>
              <a:t/>
            </a:r>
            <a:br>
              <a:rPr lang="en-US" sz="2000" dirty="0"/>
            </a:br>
            <a:endParaRPr lang="en-US" sz="2000" dirty="0"/>
          </a:p>
        </p:txBody>
      </p:sp>
    </p:spTree>
    <p:extLst>
      <p:ext uri="{BB962C8B-B14F-4D97-AF65-F5344CB8AC3E}">
        <p14:creationId xmlns:p14="http://schemas.microsoft.com/office/powerpoint/2010/main" val="317878831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66700"/>
            <a:ext cx="7239000" cy="571500"/>
          </a:xfrm>
        </p:spPr>
        <p:txBody>
          <a:bodyPr/>
          <a:lstStyle/>
          <a:p>
            <a:r>
              <a:rPr lang="en-US" sz="2400" cap="small" dirty="0" smtClean="0">
                <a:solidFill>
                  <a:schemeClr val="bg1"/>
                </a:solidFill>
                <a:latin typeface="+mj-lt"/>
              </a:rPr>
              <a:t>BizWork$ Staff Training &amp; Development Group </a:t>
            </a:r>
            <a:endParaRPr lang="en-US" sz="2400" cap="small" dirty="0">
              <a:solidFill>
                <a:schemeClr val="bg1"/>
              </a:solidFill>
              <a:latin typeface="+mj-lt"/>
            </a:endParaRPr>
          </a:p>
        </p:txBody>
      </p:sp>
      <p:sp>
        <p:nvSpPr>
          <p:cNvPr id="4" name="TextBox 3"/>
          <p:cNvSpPr txBox="1"/>
          <p:nvPr/>
        </p:nvSpPr>
        <p:spPr>
          <a:xfrm>
            <a:off x="2467556" y="914402"/>
            <a:ext cx="7362245" cy="1800493"/>
          </a:xfrm>
          <a:prstGeom prst="rect">
            <a:avLst/>
          </a:prstGeom>
          <a:noFill/>
        </p:spPr>
        <p:txBody>
          <a:bodyPr wrap="square" rtlCol="0">
            <a:spAutoFit/>
          </a:bodyPr>
          <a:lstStyle/>
          <a:p>
            <a:pPr marL="214313" indent="-214313" defTabSz="685800">
              <a:buFont typeface="Wingdings" panose="05000000000000000000" pitchFamily="2" charset="2"/>
              <a:buChar char="Ø"/>
            </a:pPr>
            <a:endParaRPr lang="en-US" sz="1200" dirty="0">
              <a:solidFill>
                <a:srgbClr val="000000"/>
              </a:solidFill>
              <a:latin typeface="Arial"/>
            </a:endParaRPr>
          </a:p>
          <a:p>
            <a:pPr defTabSz="685800"/>
            <a:endParaRPr lang="en-US" sz="1350" dirty="0">
              <a:solidFill>
                <a:srgbClr val="000000"/>
              </a:solidFill>
              <a:latin typeface="Arial"/>
            </a:endParaRPr>
          </a:p>
          <a:p>
            <a:pPr marL="557213" lvl="1" indent="-214313" algn="ctr" defTabSz="685800">
              <a:buFont typeface="Wingdings" panose="05000000000000000000" pitchFamily="2" charset="2"/>
              <a:buChar char="ü"/>
            </a:pPr>
            <a:endParaRPr lang="en-US" sz="1050" dirty="0">
              <a:solidFill>
                <a:srgbClr val="000000"/>
              </a:solidFill>
              <a:latin typeface="Arial"/>
            </a:endParaRPr>
          </a:p>
          <a:p>
            <a:pPr marL="342900" lvl="1" defTabSz="685800"/>
            <a:endParaRPr lang="en-US" sz="1050" dirty="0">
              <a:solidFill>
                <a:srgbClr val="000000"/>
              </a:solidFill>
              <a:latin typeface="Arial"/>
            </a:endParaRPr>
          </a:p>
          <a:p>
            <a:pPr marL="685800" lvl="3" indent="-214313" defTabSz="685800">
              <a:buFont typeface="Arial" panose="020B0604020202020204" pitchFamily="34" charset="0"/>
              <a:buChar char="•"/>
            </a:pPr>
            <a:endParaRPr lang="en-US" sz="1050" dirty="0">
              <a:solidFill>
                <a:srgbClr val="000000"/>
              </a:solidFill>
              <a:latin typeface="Arial"/>
            </a:endParaRPr>
          </a:p>
          <a:p>
            <a:pPr marL="557213" lvl="1" indent="-214313" defTabSz="685800">
              <a:buFont typeface="Arial" panose="020B0604020202020204" pitchFamily="34" charset="0"/>
              <a:buChar char="•"/>
            </a:pPr>
            <a:endParaRPr lang="en-US" sz="1350" dirty="0">
              <a:solidFill>
                <a:srgbClr val="000000"/>
              </a:solidFill>
              <a:latin typeface="Arial"/>
            </a:endParaRPr>
          </a:p>
          <a:p>
            <a:pPr defTabSz="685800"/>
            <a:endParaRPr lang="en-US" sz="1350" dirty="0">
              <a:solidFill>
                <a:srgbClr val="000000"/>
              </a:solidFill>
              <a:latin typeface="Arial"/>
            </a:endParaRPr>
          </a:p>
          <a:p>
            <a:pPr marL="214313" indent="-214313" defTabSz="685800">
              <a:buFont typeface="Wingdings" panose="05000000000000000000" pitchFamily="2" charset="2"/>
              <a:buChar char="Ø"/>
            </a:pPr>
            <a:endParaRPr lang="en-US" sz="1350" dirty="0">
              <a:solidFill>
                <a:srgbClr val="000000"/>
              </a:solidFill>
              <a:latin typeface="Arial"/>
            </a:endParaRPr>
          </a:p>
          <a:p>
            <a:pPr marL="214313" indent="-214313" algn="ctr" defTabSz="685800">
              <a:buFont typeface="Wingdings" panose="05000000000000000000" pitchFamily="2" charset="2"/>
              <a:buChar char="Ø"/>
            </a:pPr>
            <a:endParaRPr lang="en-US" sz="1350" dirty="0">
              <a:solidFill>
                <a:srgbClr val="000000"/>
              </a:solidFill>
              <a:latin typeface="Arial"/>
            </a:endParaRPr>
          </a:p>
        </p:txBody>
      </p:sp>
      <p:sp>
        <p:nvSpPr>
          <p:cNvPr id="3" name="Rectangle 2"/>
          <p:cNvSpPr/>
          <p:nvPr/>
        </p:nvSpPr>
        <p:spPr>
          <a:xfrm>
            <a:off x="609600" y="1453277"/>
            <a:ext cx="10972800" cy="3477875"/>
          </a:xfrm>
          <a:prstGeom prst="rect">
            <a:avLst/>
          </a:prstGeom>
        </p:spPr>
        <p:txBody>
          <a:bodyPr wrap="square">
            <a:spAutoFit/>
          </a:bodyPr>
          <a:lstStyle/>
          <a:p>
            <a:r>
              <a:rPr lang="en-US" sz="2000" b="1" dirty="0"/>
              <a:t>Mass </a:t>
            </a:r>
            <a:r>
              <a:rPr lang="en-US" sz="2000" b="1" dirty="0" smtClean="0"/>
              <a:t>BizWork$ Training</a:t>
            </a:r>
          </a:p>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r>
              <a:rPr lang="en-US" sz="2000" dirty="0"/>
              <a:t>Modular One </a:t>
            </a:r>
            <a:r>
              <a:rPr lang="en-US" sz="2000" dirty="0" smtClean="0"/>
              <a:t>training - </a:t>
            </a:r>
            <a:r>
              <a:rPr lang="en-US" sz="2000" dirty="0"/>
              <a:t>Trained over 350 </a:t>
            </a:r>
            <a:r>
              <a:rPr lang="en-US" sz="2000" dirty="0" smtClean="0"/>
              <a:t>Business Services </a:t>
            </a:r>
            <a:r>
              <a:rPr lang="en-US" sz="2000" dirty="0"/>
              <a:t>Representatives </a:t>
            </a:r>
            <a:endParaRPr lang="en-US" sz="2000" dirty="0" smtClean="0"/>
          </a:p>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r>
              <a:rPr lang="en-US" sz="2000" dirty="0"/>
              <a:t>Modular Two Training – Trained over 170 </a:t>
            </a:r>
            <a:r>
              <a:rPr lang="en-US" sz="2000" dirty="0" smtClean="0"/>
              <a:t>Business Services </a:t>
            </a:r>
            <a:r>
              <a:rPr lang="en-US" sz="2000" dirty="0"/>
              <a:t>Representatives </a:t>
            </a:r>
            <a:endParaRPr lang="en-US" sz="2000" dirty="0" smtClean="0"/>
          </a:p>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r>
              <a:rPr lang="en-US" sz="2000" dirty="0"/>
              <a:t>Modular Three - </a:t>
            </a:r>
            <a:r>
              <a:rPr lang="en-US" sz="2000" dirty="0" smtClean="0"/>
              <a:t>Trained </a:t>
            </a:r>
            <a:r>
              <a:rPr lang="en-US" sz="2000" dirty="0"/>
              <a:t>over 200 </a:t>
            </a:r>
            <a:r>
              <a:rPr lang="en-US" sz="2000" dirty="0" smtClean="0"/>
              <a:t>Business Services Representatives</a:t>
            </a:r>
          </a:p>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r>
              <a:rPr lang="en-US" sz="2000" dirty="0"/>
              <a:t>Now training </a:t>
            </a:r>
            <a:r>
              <a:rPr lang="en-US" sz="2000" dirty="0" smtClean="0"/>
              <a:t>non-Business Services career </a:t>
            </a:r>
            <a:r>
              <a:rPr lang="en-US" sz="2000" dirty="0"/>
              <a:t>center </a:t>
            </a:r>
            <a:r>
              <a:rPr lang="en-US" sz="2000" dirty="0" smtClean="0"/>
              <a:t>staff</a:t>
            </a:r>
          </a:p>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r>
              <a:rPr lang="en-US" sz="2000" dirty="0"/>
              <a:t>Connecticut training collaboration  </a:t>
            </a:r>
          </a:p>
        </p:txBody>
      </p:sp>
    </p:spTree>
    <p:extLst>
      <p:ext uri="{BB962C8B-B14F-4D97-AF65-F5344CB8AC3E}">
        <p14:creationId xmlns:p14="http://schemas.microsoft.com/office/powerpoint/2010/main" val="411930335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E:\Mass bizworks dashboard 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288" y="0"/>
            <a:ext cx="9129712"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E:\Mass bizworks dashboard 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288" y="0"/>
            <a:ext cx="9129712"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82523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66700"/>
            <a:ext cx="6172200" cy="571500"/>
          </a:xfrm>
        </p:spPr>
        <p:txBody>
          <a:bodyPr/>
          <a:lstStyle/>
          <a:p>
            <a:r>
              <a:rPr lang="en-US" sz="2400" cap="small" dirty="0" smtClean="0">
                <a:solidFill>
                  <a:schemeClr val="bg1"/>
                </a:solidFill>
                <a:latin typeface="+mj-lt"/>
              </a:rPr>
              <a:t>Challenges </a:t>
            </a:r>
            <a:endParaRPr lang="en-US" sz="2400" cap="small" dirty="0">
              <a:solidFill>
                <a:schemeClr val="bg1"/>
              </a:solidFill>
              <a:latin typeface="+mj-lt"/>
            </a:endParaRPr>
          </a:p>
        </p:txBody>
      </p:sp>
      <p:sp>
        <p:nvSpPr>
          <p:cNvPr id="4" name="TextBox 3"/>
          <p:cNvSpPr txBox="1"/>
          <p:nvPr/>
        </p:nvSpPr>
        <p:spPr>
          <a:xfrm>
            <a:off x="609600" y="1415802"/>
            <a:ext cx="10972800" cy="4301177"/>
          </a:xfrm>
          <a:prstGeom prst="rect">
            <a:avLst/>
          </a:prstGeom>
          <a:noFill/>
        </p:spPr>
        <p:txBody>
          <a:bodyPr wrap="square" rtlCol="0">
            <a:spAutoFit/>
          </a:bodyPr>
          <a:lstStyle/>
          <a:p>
            <a:pPr marL="342900" indent="-342900">
              <a:buFont typeface="Wingdings" panose="05000000000000000000" pitchFamily="2" charset="2"/>
              <a:buChar char="q"/>
            </a:pPr>
            <a:r>
              <a:rPr lang="en-US" altLang="en-US" sz="2000" dirty="0" smtClean="0"/>
              <a:t>Identify </a:t>
            </a:r>
            <a:r>
              <a:rPr lang="en-US" altLang="en-US" sz="2000" dirty="0"/>
              <a:t>staffing needs and </a:t>
            </a:r>
            <a:r>
              <a:rPr lang="en-US" altLang="en-US" sz="2000" dirty="0" smtClean="0"/>
              <a:t>resources</a:t>
            </a:r>
          </a:p>
          <a:p>
            <a:pPr marL="342900" indent="-342900">
              <a:buFont typeface="Wingdings" panose="05000000000000000000" pitchFamily="2" charset="2"/>
              <a:buChar char="q"/>
            </a:pPr>
            <a:endParaRPr lang="en-US" altLang="en-US" sz="2000" dirty="0"/>
          </a:p>
          <a:p>
            <a:pPr marL="342900" indent="-342900">
              <a:buFont typeface="Wingdings" panose="05000000000000000000" pitchFamily="2" charset="2"/>
              <a:buChar char="q"/>
            </a:pPr>
            <a:r>
              <a:rPr lang="en-US" altLang="en-US" sz="2000" dirty="0"/>
              <a:t>BSR’s availability to meet with companies </a:t>
            </a:r>
            <a:endParaRPr lang="en-US" altLang="en-US" sz="2000" dirty="0" smtClean="0"/>
          </a:p>
          <a:p>
            <a:pPr marL="342900" indent="-342900">
              <a:buFont typeface="Wingdings" panose="05000000000000000000" pitchFamily="2" charset="2"/>
              <a:buChar char="q"/>
            </a:pPr>
            <a:endParaRPr lang="en-US" altLang="en-US" sz="2000" dirty="0"/>
          </a:p>
          <a:p>
            <a:pPr marL="342900" indent="-342900">
              <a:buFont typeface="Wingdings" panose="05000000000000000000" pitchFamily="2" charset="2"/>
              <a:buChar char="q"/>
            </a:pPr>
            <a:r>
              <a:rPr lang="en-US" altLang="en-US" sz="2000" dirty="0"/>
              <a:t>Businesses are often unaware of the services available to assist </a:t>
            </a:r>
            <a:r>
              <a:rPr lang="en-US" altLang="en-US" sz="2000" dirty="0" smtClean="0"/>
              <a:t>them</a:t>
            </a:r>
          </a:p>
          <a:p>
            <a:pPr marL="342900" indent="-342900">
              <a:buFont typeface="Wingdings" panose="05000000000000000000" pitchFamily="2" charset="2"/>
              <a:buChar char="q"/>
            </a:pPr>
            <a:endParaRPr lang="en-US" altLang="en-US" sz="2000" dirty="0"/>
          </a:p>
          <a:p>
            <a:pPr marL="342900" indent="-342900">
              <a:buFont typeface="Wingdings" panose="05000000000000000000" pitchFamily="2" charset="2"/>
              <a:buChar char="q"/>
            </a:pPr>
            <a:r>
              <a:rPr lang="en-US" altLang="en-US" sz="2000" dirty="0"/>
              <a:t>Collaboration and cooperation between </a:t>
            </a:r>
            <a:r>
              <a:rPr lang="en-US" altLang="en-US" sz="2000" dirty="0" smtClean="0"/>
              <a:t>agencies</a:t>
            </a:r>
          </a:p>
          <a:p>
            <a:pPr marL="342900" indent="-342900">
              <a:buFont typeface="Wingdings" panose="05000000000000000000" pitchFamily="2" charset="2"/>
              <a:buChar char="q"/>
            </a:pPr>
            <a:endParaRPr lang="en-US" altLang="en-US" sz="2000" dirty="0"/>
          </a:p>
          <a:p>
            <a:pPr marL="342900" indent="-342900">
              <a:buFont typeface="Wingdings" panose="05000000000000000000" pitchFamily="2" charset="2"/>
              <a:buChar char="q"/>
            </a:pPr>
            <a:r>
              <a:rPr lang="en-US" altLang="en-US" sz="2000" dirty="0"/>
              <a:t>Business services follow up </a:t>
            </a:r>
            <a:r>
              <a:rPr lang="en-US" altLang="en-US" sz="2000" dirty="0" smtClean="0"/>
              <a:t>plan</a:t>
            </a:r>
          </a:p>
          <a:p>
            <a:pPr marL="342900" indent="-342900">
              <a:buFont typeface="Wingdings" panose="05000000000000000000" pitchFamily="2" charset="2"/>
              <a:buChar char="q"/>
            </a:pPr>
            <a:endParaRPr lang="en-US" altLang="en-US" sz="2000" dirty="0"/>
          </a:p>
          <a:p>
            <a:pPr marL="342900" indent="-342900">
              <a:buFont typeface="Wingdings" panose="05000000000000000000" pitchFamily="2" charset="2"/>
              <a:buChar char="q"/>
            </a:pPr>
            <a:r>
              <a:rPr lang="en-US" altLang="en-US" sz="2000" dirty="0"/>
              <a:t>Develop a system that will ensure that we are not duplicating efforts with </a:t>
            </a:r>
            <a:r>
              <a:rPr lang="en-US" altLang="en-US" sz="2000" dirty="0" smtClean="0"/>
              <a:t>businesses</a:t>
            </a:r>
          </a:p>
          <a:p>
            <a:pPr marL="342900" indent="-342900">
              <a:buFont typeface="Wingdings" panose="05000000000000000000" pitchFamily="2" charset="2"/>
              <a:buChar char="q"/>
            </a:pPr>
            <a:endParaRPr lang="en-US" altLang="en-US" sz="2000" dirty="0"/>
          </a:p>
          <a:p>
            <a:pPr marL="342900" indent="-342900">
              <a:buFont typeface="Wingdings" panose="05000000000000000000" pitchFamily="2" charset="2"/>
              <a:buChar char="q"/>
            </a:pPr>
            <a:r>
              <a:rPr lang="en-US" altLang="en-US" sz="2000" dirty="0"/>
              <a:t>Performance metrics, crystal report and tracking activities</a:t>
            </a:r>
          </a:p>
          <a:p>
            <a:pPr marL="214313" indent="-214313" algn="ctr" defTabSz="685800">
              <a:buFont typeface="Wingdings" panose="05000000000000000000" pitchFamily="2" charset="2"/>
              <a:buChar char="Ø"/>
            </a:pPr>
            <a:endParaRPr lang="en-US" sz="1350" dirty="0">
              <a:solidFill>
                <a:srgbClr val="000000"/>
              </a:solidFill>
              <a:latin typeface="Arial"/>
            </a:endParaRPr>
          </a:p>
        </p:txBody>
      </p:sp>
    </p:spTree>
    <p:extLst>
      <p:ext uri="{BB962C8B-B14F-4D97-AF65-F5344CB8AC3E}">
        <p14:creationId xmlns:p14="http://schemas.microsoft.com/office/powerpoint/2010/main" val="384102130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66700"/>
            <a:ext cx="6172200" cy="571500"/>
          </a:xfrm>
        </p:spPr>
        <p:txBody>
          <a:bodyPr/>
          <a:lstStyle/>
          <a:p>
            <a:r>
              <a:rPr lang="en-US" sz="2400" cap="small" dirty="0" smtClean="0">
                <a:solidFill>
                  <a:schemeClr val="bg1"/>
                </a:solidFill>
                <a:latin typeface="+mj-lt"/>
              </a:rPr>
              <a:t>Moving Forward</a:t>
            </a:r>
            <a:endParaRPr lang="en-US" sz="2400" cap="small" dirty="0">
              <a:solidFill>
                <a:schemeClr val="bg1"/>
              </a:solidFill>
              <a:latin typeface="+mj-lt"/>
            </a:endParaRPr>
          </a:p>
        </p:txBody>
      </p:sp>
      <p:sp>
        <p:nvSpPr>
          <p:cNvPr id="3" name="Rectangle 2"/>
          <p:cNvSpPr/>
          <p:nvPr/>
        </p:nvSpPr>
        <p:spPr>
          <a:xfrm>
            <a:off x="609600" y="1447800"/>
            <a:ext cx="10972800" cy="3477875"/>
          </a:xfrm>
          <a:prstGeom prst="rect">
            <a:avLst/>
          </a:prstGeom>
        </p:spPr>
        <p:txBody>
          <a:bodyPr wrap="square">
            <a:spAutoFit/>
          </a:bodyPr>
          <a:lstStyle/>
          <a:p>
            <a:pPr marL="342900" indent="-342900">
              <a:buFont typeface="Wingdings" panose="05000000000000000000" pitchFamily="2" charset="2"/>
              <a:buChar char="q"/>
            </a:pPr>
            <a:r>
              <a:rPr lang="en-US" altLang="en-US" sz="2000" dirty="0"/>
              <a:t>Create a Unified Employer Engagement </a:t>
            </a:r>
            <a:r>
              <a:rPr lang="en-US" altLang="en-US" sz="2000" dirty="0" smtClean="0"/>
              <a:t>Strategy</a:t>
            </a:r>
          </a:p>
          <a:p>
            <a:pPr marL="342900" indent="-342900">
              <a:buFont typeface="Wingdings" panose="05000000000000000000" pitchFamily="2" charset="2"/>
              <a:buChar char="q"/>
            </a:pPr>
            <a:endParaRPr lang="en-US" altLang="en-US" sz="2000" dirty="0"/>
          </a:p>
          <a:p>
            <a:pPr marL="342900" indent="-342900">
              <a:buFont typeface="Wingdings" panose="05000000000000000000" pitchFamily="2" charset="2"/>
              <a:buChar char="q"/>
            </a:pPr>
            <a:r>
              <a:rPr lang="en-US" altLang="en-US" sz="2000" dirty="0"/>
              <a:t>Develop an infrastructure that promotes </a:t>
            </a:r>
            <a:r>
              <a:rPr lang="en-US" altLang="en-US" sz="2000" dirty="0" smtClean="0"/>
              <a:t>teamwork</a:t>
            </a:r>
          </a:p>
          <a:p>
            <a:pPr marL="342900" indent="-342900">
              <a:buFont typeface="Wingdings" panose="05000000000000000000" pitchFamily="2" charset="2"/>
              <a:buChar char="q"/>
            </a:pPr>
            <a:endParaRPr lang="en-US" altLang="en-US" sz="2000" dirty="0"/>
          </a:p>
          <a:p>
            <a:pPr marL="342900" indent="-342900">
              <a:buFont typeface="Wingdings" panose="05000000000000000000" pitchFamily="2" charset="2"/>
              <a:buChar char="q"/>
            </a:pPr>
            <a:r>
              <a:rPr lang="en-US" altLang="en-US" sz="2000" dirty="0"/>
              <a:t>System to measure performance </a:t>
            </a:r>
            <a:r>
              <a:rPr lang="en-US" altLang="en-US" sz="2000" dirty="0" smtClean="0"/>
              <a:t>metrics</a:t>
            </a:r>
          </a:p>
          <a:p>
            <a:pPr marL="342900" indent="-342900">
              <a:buFont typeface="Wingdings" panose="05000000000000000000" pitchFamily="2" charset="2"/>
              <a:buChar char="q"/>
            </a:pPr>
            <a:endParaRPr lang="en-US" altLang="en-US" sz="2000" dirty="0"/>
          </a:p>
          <a:p>
            <a:pPr marL="342900" indent="-342900">
              <a:buFont typeface="Wingdings" panose="05000000000000000000" pitchFamily="2" charset="2"/>
              <a:buChar char="q"/>
            </a:pPr>
            <a:r>
              <a:rPr lang="en-US" altLang="en-US" sz="2000" dirty="0"/>
              <a:t>Service Delivery </a:t>
            </a:r>
            <a:r>
              <a:rPr lang="en-US" altLang="en-US" sz="2000" dirty="0" smtClean="0"/>
              <a:t>Strategies</a:t>
            </a:r>
          </a:p>
          <a:p>
            <a:pPr marL="342900" indent="-342900">
              <a:buFont typeface="Wingdings" panose="05000000000000000000" pitchFamily="2" charset="2"/>
              <a:buChar char="q"/>
            </a:pPr>
            <a:endParaRPr lang="en-US" altLang="en-US" sz="2000" dirty="0"/>
          </a:p>
          <a:p>
            <a:pPr marL="342900" indent="-342900">
              <a:buFont typeface="Wingdings" panose="05000000000000000000" pitchFamily="2" charset="2"/>
              <a:buChar char="q"/>
            </a:pPr>
            <a:r>
              <a:rPr lang="en-US" altLang="en-US" sz="2000" dirty="0"/>
              <a:t>Goals of the Technical Assistance </a:t>
            </a:r>
            <a:r>
              <a:rPr lang="en-US" altLang="en-US" sz="2000" dirty="0" smtClean="0"/>
              <a:t>Initiative</a:t>
            </a:r>
          </a:p>
          <a:p>
            <a:pPr marL="342900" indent="-342900">
              <a:buFont typeface="Wingdings" panose="05000000000000000000" pitchFamily="2" charset="2"/>
              <a:buChar char="q"/>
            </a:pPr>
            <a:endParaRPr lang="en-US" altLang="en-US" sz="2000" dirty="0"/>
          </a:p>
          <a:p>
            <a:pPr marL="342900" indent="-342900">
              <a:buFont typeface="Wingdings" panose="05000000000000000000" pitchFamily="2" charset="2"/>
              <a:buChar char="q"/>
            </a:pPr>
            <a:r>
              <a:rPr lang="en-US" altLang="en-US" sz="2000" dirty="0"/>
              <a:t>Review existing outreach efforts and services provided to companies</a:t>
            </a:r>
          </a:p>
        </p:txBody>
      </p:sp>
    </p:spTree>
    <p:extLst>
      <p:ext uri="{BB962C8B-B14F-4D97-AF65-F5344CB8AC3E}">
        <p14:creationId xmlns:p14="http://schemas.microsoft.com/office/powerpoint/2010/main" val="238023719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66700"/>
            <a:ext cx="6781800" cy="571500"/>
          </a:xfrm>
        </p:spPr>
        <p:txBody>
          <a:bodyPr/>
          <a:lstStyle/>
          <a:p>
            <a:r>
              <a:rPr lang="en-US" sz="2400" cap="small" dirty="0">
                <a:solidFill>
                  <a:schemeClr val="bg1"/>
                </a:solidFill>
                <a:latin typeface="+mj-lt"/>
              </a:rPr>
              <a:t>Partner and Stakeholder Engagement </a:t>
            </a:r>
          </a:p>
        </p:txBody>
      </p:sp>
      <p:sp>
        <p:nvSpPr>
          <p:cNvPr id="4" name="TextBox 3"/>
          <p:cNvSpPr txBox="1"/>
          <p:nvPr/>
        </p:nvSpPr>
        <p:spPr>
          <a:xfrm>
            <a:off x="609600" y="914402"/>
            <a:ext cx="11430000" cy="7186583"/>
          </a:xfrm>
          <a:prstGeom prst="rect">
            <a:avLst/>
          </a:prstGeom>
          <a:noFill/>
        </p:spPr>
        <p:txBody>
          <a:bodyPr wrap="square" rtlCol="0">
            <a:spAutoFit/>
          </a:bodyPr>
          <a:lstStyle/>
          <a:p>
            <a:pPr marL="342900" lvl="1" defTabSz="685800"/>
            <a:endParaRPr lang="en-US" sz="800" dirty="0">
              <a:solidFill>
                <a:srgbClr val="000000"/>
              </a:solidFill>
              <a:latin typeface="Arial"/>
            </a:endParaRPr>
          </a:p>
          <a:p>
            <a:pPr marL="342900" lvl="1" algn="ctr" defTabSz="685800"/>
            <a:r>
              <a:rPr lang="en-US" b="1" dirty="0">
                <a:solidFill>
                  <a:srgbClr val="000000"/>
                </a:solidFill>
                <a:latin typeface="Arial"/>
                <a:cs typeface="Arial" panose="020B0604020202020204" pitchFamily="34" charset="0"/>
              </a:rPr>
              <a:t>WIOA STEERING COMMITTEE: VISION BRAINSTORM</a:t>
            </a:r>
          </a:p>
          <a:p>
            <a:pPr marL="285750" indent="-285750" defTabSz="685800">
              <a:spcAft>
                <a:spcPts val="600"/>
              </a:spcAft>
              <a:buFont typeface="Wingdings" panose="05000000000000000000" pitchFamily="2" charset="2"/>
              <a:buChar char="q"/>
            </a:pPr>
            <a:r>
              <a:rPr lang="en-US" b="1" dirty="0">
                <a:solidFill>
                  <a:srgbClr val="000000"/>
                </a:solidFill>
                <a:cs typeface="Arial" panose="020B0604020202020204" pitchFamily="34" charset="0"/>
              </a:rPr>
              <a:t>Demand Driven</a:t>
            </a:r>
          </a:p>
          <a:p>
            <a:pPr marL="342900" lvl="1" defTabSz="685800"/>
            <a:r>
              <a:rPr lang="en-US" sz="1600" dirty="0">
                <a:solidFill>
                  <a:srgbClr val="000000"/>
                </a:solidFill>
                <a:cs typeface="Arial" panose="020B0604020202020204" pitchFamily="34" charset="0"/>
              </a:rPr>
              <a:t>Employer-driven model, “flip the model”</a:t>
            </a:r>
          </a:p>
          <a:p>
            <a:pPr marL="342900" lvl="1" defTabSz="685800"/>
            <a:r>
              <a:rPr lang="en-US" sz="1600" dirty="0">
                <a:solidFill>
                  <a:srgbClr val="000000"/>
                </a:solidFill>
                <a:cs typeface="Arial" panose="020B0604020202020204" pitchFamily="34" charset="0"/>
              </a:rPr>
              <a:t>Be truly job-driven </a:t>
            </a:r>
          </a:p>
          <a:p>
            <a:pPr marL="342900" lvl="1" defTabSz="685800"/>
            <a:r>
              <a:rPr lang="en-US" sz="1600" dirty="0">
                <a:solidFill>
                  <a:srgbClr val="000000"/>
                </a:solidFill>
                <a:cs typeface="Arial" panose="020B0604020202020204" pitchFamily="34" charset="0"/>
              </a:rPr>
              <a:t>Regular/routine contact with industry re: changing hiring needs/process (e.g. online applications)</a:t>
            </a:r>
          </a:p>
          <a:p>
            <a:pPr marL="342900" lvl="1" defTabSz="685800"/>
            <a:r>
              <a:rPr lang="en-US" sz="1600" dirty="0">
                <a:solidFill>
                  <a:srgbClr val="000000"/>
                </a:solidFill>
                <a:cs typeface="Arial" panose="020B0604020202020204" pitchFamily="34" charset="0"/>
              </a:rPr>
              <a:t>Define why we have an employer-driven model, and make mission/vision clear: to gather intelligence and form operational partners</a:t>
            </a:r>
          </a:p>
          <a:p>
            <a:pPr marL="342900" lvl="1" defTabSz="685800"/>
            <a:r>
              <a:rPr lang="en-US" sz="1600" dirty="0">
                <a:solidFill>
                  <a:srgbClr val="000000"/>
                </a:solidFill>
                <a:cs typeface="Arial" panose="020B0604020202020204" pitchFamily="34" charset="0"/>
              </a:rPr>
              <a:t>Look at effective models like Apprenticeship</a:t>
            </a:r>
          </a:p>
          <a:p>
            <a:pPr marL="342900" lvl="1" defTabSz="685800"/>
            <a:endParaRPr lang="en-US" sz="1000" dirty="0">
              <a:solidFill>
                <a:srgbClr val="000000"/>
              </a:solidFill>
              <a:cs typeface="Arial" panose="020B0604020202020204" pitchFamily="34" charset="0"/>
            </a:endParaRPr>
          </a:p>
          <a:p>
            <a:pPr marL="285750" indent="-285750" defTabSz="685800">
              <a:spcAft>
                <a:spcPts val="600"/>
              </a:spcAft>
              <a:buFont typeface="Wingdings" panose="05000000000000000000" pitchFamily="2" charset="2"/>
              <a:buChar char="q"/>
            </a:pPr>
            <a:r>
              <a:rPr lang="en-US" b="1" dirty="0">
                <a:solidFill>
                  <a:srgbClr val="000000"/>
                </a:solidFill>
                <a:cs typeface="Arial" panose="020B0604020202020204" pitchFamily="34" charset="0"/>
              </a:rPr>
              <a:t>Partnerships</a:t>
            </a:r>
          </a:p>
          <a:p>
            <a:pPr marL="342900" lvl="1" defTabSz="685800"/>
            <a:r>
              <a:rPr lang="en-US" sz="1600" dirty="0">
                <a:solidFill>
                  <a:srgbClr val="000000"/>
                </a:solidFill>
                <a:cs typeface="Arial" panose="020B0604020202020204" pitchFamily="34" charset="0"/>
              </a:rPr>
              <a:t>Look at system in partnership with all stakeholders</a:t>
            </a:r>
          </a:p>
          <a:p>
            <a:pPr marL="342900" lvl="1" defTabSz="685800"/>
            <a:r>
              <a:rPr lang="en-US" sz="1600" dirty="0">
                <a:solidFill>
                  <a:srgbClr val="000000"/>
                </a:solidFill>
                <a:cs typeface="Arial" panose="020B0604020202020204" pitchFamily="34" charset="0"/>
              </a:rPr>
              <a:t>Stabilize partner networks</a:t>
            </a:r>
          </a:p>
          <a:p>
            <a:pPr defTabSz="685800">
              <a:spcAft>
                <a:spcPts val="600"/>
              </a:spcAft>
            </a:pPr>
            <a:endParaRPr lang="en-US" sz="1000" b="1" dirty="0" smtClean="0">
              <a:solidFill>
                <a:srgbClr val="000000"/>
              </a:solidFill>
              <a:cs typeface="Arial" panose="020B0604020202020204" pitchFamily="34" charset="0"/>
            </a:endParaRPr>
          </a:p>
          <a:p>
            <a:pPr marL="285750" indent="-285750" defTabSz="685800">
              <a:spcAft>
                <a:spcPts val="600"/>
              </a:spcAft>
              <a:buFont typeface="Wingdings" panose="05000000000000000000" pitchFamily="2" charset="2"/>
              <a:buChar char="q"/>
            </a:pPr>
            <a:r>
              <a:rPr lang="en-US" b="1" dirty="0" smtClean="0">
                <a:solidFill>
                  <a:srgbClr val="000000"/>
                </a:solidFill>
                <a:cs typeface="Arial" panose="020B0604020202020204" pitchFamily="34" charset="0"/>
              </a:rPr>
              <a:t>Service </a:t>
            </a:r>
            <a:r>
              <a:rPr lang="en-US" b="1" dirty="0">
                <a:solidFill>
                  <a:srgbClr val="000000"/>
                </a:solidFill>
                <a:cs typeface="Arial" panose="020B0604020202020204" pitchFamily="34" charset="0"/>
              </a:rPr>
              <a:t>Delivery &amp; Systems Improvement</a:t>
            </a:r>
            <a:endParaRPr lang="en-US" dirty="0">
              <a:solidFill>
                <a:srgbClr val="000000"/>
              </a:solidFill>
              <a:cs typeface="Arial" panose="020B0604020202020204" pitchFamily="34" charset="0"/>
            </a:endParaRPr>
          </a:p>
          <a:p>
            <a:pPr marL="342900" lvl="1" defTabSz="685800"/>
            <a:r>
              <a:rPr lang="en-US" sz="1600" dirty="0">
                <a:solidFill>
                  <a:srgbClr val="000000"/>
                </a:solidFill>
                <a:cs typeface="Arial" panose="020B0604020202020204" pitchFamily="34" charset="0"/>
              </a:rPr>
              <a:t>Re-think approach to workforce system, refocus service delivery models</a:t>
            </a:r>
          </a:p>
          <a:p>
            <a:pPr marL="342900" lvl="1" defTabSz="685800"/>
            <a:r>
              <a:rPr lang="en-US" sz="1600" dirty="0">
                <a:solidFill>
                  <a:srgbClr val="000000"/>
                </a:solidFill>
                <a:cs typeface="Arial" panose="020B0604020202020204" pitchFamily="34" charset="0"/>
              </a:rPr>
              <a:t>Think about those “screened out”, and resources that can be brought to bear to address their needs, ramps to basic skills</a:t>
            </a:r>
          </a:p>
          <a:p>
            <a:pPr marL="342900" lvl="1" defTabSz="685800"/>
            <a:r>
              <a:rPr lang="en-US" sz="1600" dirty="0">
                <a:solidFill>
                  <a:srgbClr val="000000"/>
                </a:solidFill>
                <a:cs typeface="Arial" panose="020B0604020202020204" pitchFamily="34" charset="0"/>
              </a:rPr>
              <a:t>Look at Local Board composition (effective &amp; engaged Board members)</a:t>
            </a:r>
          </a:p>
          <a:p>
            <a:pPr marL="342900" lvl="1" defTabSz="685800"/>
            <a:r>
              <a:rPr lang="en-US" sz="1600" dirty="0">
                <a:solidFill>
                  <a:srgbClr val="000000"/>
                </a:solidFill>
                <a:cs typeface="Arial" panose="020B0604020202020204" pitchFamily="34" charset="0"/>
              </a:rPr>
              <a:t>Need better system collecting and sharing consumer information on training (Community Colleges, proprietary training programs)</a:t>
            </a:r>
          </a:p>
          <a:p>
            <a:pPr marL="342900" lvl="1" defTabSz="685800"/>
            <a:r>
              <a:rPr lang="en-US" sz="1600" dirty="0">
                <a:solidFill>
                  <a:srgbClr val="000000"/>
                </a:solidFill>
                <a:cs typeface="Arial" panose="020B0604020202020204" pitchFamily="34" charset="0"/>
              </a:rPr>
              <a:t>Robust use of technology and social media</a:t>
            </a:r>
          </a:p>
          <a:p>
            <a:pPr marL="342900" lvl="1" defTabSz="685800"/>
            <a:r>
              <a:rPr lang="en-US" sz="1600" dirty="0">
                <a:solidFill>
                  <a:srgbClr val="000000"/>
                </a:solidFill>
                <a:cs typeface="Arial" panose="020B0604020202020204" pitchFamily="34" charset="0"/>
              </a:rPr>
              <a:t>Professional development of staff (training about training)</a:t>
            </a:r>
            <a:endParaRPr lang="en-US" sz="1600" dirty="0">
              <a:solidFill>
                <a:srgbClr val="000000"/>
              </a:solidFill>
            </a:endParaRPr>
          </a:p>
          <a:p>
            <a:pPr marL="214313" indent="-214313" defTabSz="685800">
              <a:buFont typeface="Wingdings" panose="05000000000000000000" pitchFamily="2" charset="2"/>
              <a:buChar char="Ø"/>
            </a:pPr>
            <a:endParaRPr lang="en-US" sz="1350" dirty="0">
              <a:solidFill>
                <a:srgbClr val="000000"/>
              </a:solidFill>
              <a:latin typeface="Arial"/>
            </a:endParaRPr>
          </a:p>
          <a:p>
            <a:pPr marL="557213" lvl="1" indent="-214313" algn="ctr" defTabSz="685800">
              <a:buFont typeface="Wingdings" panose="05000000000000000000" pitchFamily="2" charset="2"/>
              <a:buChar char="ü"/>
            </a:pPr>
            <a:endParaRPr lang="en-US" sz="1050" dirty="0">
              <a:solidFill>
                <a:srgbClr val="000000"/>
              </a:solidFill>
              <a:latin typeface="Arial"/>
            </a:endParaRPr>
          </a:p>
          <a:p>
            <a:pPr marL="342900" lvl="1" defTabSz="685800"/>
            <a:endParaRPr lang="en-US" sz="1050" dirty="0">
              <a:solidFill>
                <a:srgbClr val="000000"/>
              </a:solidFill>
              <a:latin typeface="Arial"/>
            </a:endParaRPr>
          </a:p>
          <a:p>
            <a:pPr marL="685800" lvl="3" indent="-214313" defTabSz="685800">
              <a:buFont typeface="Arial" panose="020B0604020202020204" pitchFamily="34" charset="0"/>
              <a:buChar char="•"/>
            </a:pPr>
            <a:endParaRPr lang="en-US" sz="1050" dirty="0">
              <a:solidFill>
                <a:srgbClr val="000000"/>
              </a:solidFill>
              <a:latin typeface="Arial"/>
            </a:endParaRPr>
          </a:p>
          <a:p>
            <a:pPr marL="557213" lvl="1" indent="-214313" defTabSz="685800">
              <a:buFont typeface="Arial" panose="020B0604020202020204" pitchFamily="34" charset="0"/>
              <a:buChar char="•"/>
            </a:pPr>
            <a:endParaRPr lang="en-US" sz="1350" dirty="0">
              <a:solidFill>
                <a:srgbClr val="000000"/>
              </a:solidFill>
              <a:latin typeface="Arial"/>
            </a:endParaRPr>
          </a:p>
          <a:p>
            <a:pPr defTabSz="685800"/>
            <a:endParaRPr lang="en-US" sz="1350" dirty="0">
              <a:solidFill>
                <a:srgbClr val="000000"/>
              </a:solidFill>
              <a:latin typeface="Arial"/>
            </a:endParaRPr>
          </a:p>
          <a:p>
            <a:pPr marL="214313" indent="-214313" defTabSz="685800">
              <a:buFont typeface="Wingdings" panose="05000000000000000000" pitchFamily="2" charset="2"/>
              <a:buChar char="Ø"/>
            </a:pPr>
            <a:endParaRPr lang="en-US" sz="1350" dirty="0">
              <a:solidFill>
                <a:srgbClr val="000000"/>
              </a:solidFill>
              <a:latin typeface="Arial"/>
            </a:endParaRPr>
          </a:p>
          <a:p>
            <a:pPr marL="214313" indent="-214313" algn="ctr" defTabSz="685800">
              <a:buFont typeface="Wingdings" panose="05000000000000000000" pitchFamily="2" charset="2"/>
              <a:buChar char="Ø"/>
            </a:pPr>
            <a:endParaRPr lang="en-US" sz="1350" dirty="0">
              <a:solidFill>
                <a:srgbClr val="000000"/>
              </a:solidFill>
              <a:latin typeface="Arial"/>
            </a:endParaRPr>
          </a:p>
        </p:txBody>
      </p:sp>
    </p:spTree>
    <p:extLst>
      <p:ext uri="{BB962C8B-B14F-4D97-AF65-F5344CB8AC3E}">
        <p14:creationId xmlns:p14="http://schemas.microsoft.com/office/powerpoint/2010/main" val="61614071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66700"/>
            <a:ext cx="6172200" cy="571500"/>
          </a:xfrm>
        </p:spPr>
        <p:txBody>
          <a:bodyPr/>
          <a:lstStyle/>
          <a:p>
            <a:r>
              <a:rPr lang="en-US" sz="2400" cap="small" dirty="0" smtClean="0">
                <a:solidFill>
                  <a:schemeClr val="bg1"/>
                </a:solidFill>
                <a:latin typeface="+mj-lt"/>
              </a:rPr>
              <a:t>Moving Forward (</a:t>
            </a:r>
            <a:r>
              <a:rPr lang="en-US" sz="2400" cap="small" dirty="0" smtClean="0">
                <a:solidFill>
                  <a:schemeClr val="bg1"/>
                </a:solidFill>
                <a:latin typeface="+mj-lt"/>
              </a:rPr>
              <a:t>continued)</a:t>
            </a:r>
            <a:endParaRPr lang="en-US" sz="2400" cap="small" dirty="0">
              <a:solidFill>
                <a:schemeClr val="bg1"/>
              </a:solidFill>
              <a:latin typeface="+mj-lt"/>
            </a:endParaRPr>
          </a:p>
        </p:txBody>
      </p:sp>
      <p:sp>
        <p:nvSpPr>
          <p:cNvPr id="3" name="Rectangle 2"/>
          <p:cNvSpPr/>
          <p:nvPr/>
        </p:nvSpPr>
        <p:spPr>
          <a:xfrm>
            <a:off x="609600" y="1447800"/>
            <a:ext cx="10972800" cy="3477875"/>
          </a:xfrm>
          <a:prstGeom prst="rect">
            <a:avLst/>
          </a:prstGeom>
        </p:spPr>
        <p:txBody>
          <a:bodyPr wrap="square">
            <a:spAutoFit/>
          </a:bodyPr>
          <a:lstStyle/>
          <a:p>
            <a:pPr marL="342900" indent="-342900">
              <a:buFont typeface="Wingdings" panose="05000000000000000000" pitchFamily="2" charset="2"/>
              <a:buChar char="q"/>
            </a:pPr>
            <a:r>
              <a:rPr lang="en-US" altLang="en-US" sz="2000" dirty="0"/>
              <a:t>Review ways to increase and expand employer </a:t>
            </a:r>
            <a:r>
              <a:rPr lang="en-US" altLang="en-US" sz="2000" dirty="0" smtClean="0"/>
              <a:t>engagement</a:t>
            </a:r>
          </a:p>
          <a:p>
            <a:pPr marL="342900" indent="-342900">
              <a:buFont typeface="Wingdings" panose="05000000000000000000" pitchFamily="2" charset="2"/>
              <a:buChar char="q"/>
            </a:pPr>
            <a:endParaRPr lang="en-US" altLang="en-US" sz="2000" dirty="0"/>
          </a:p>
          <a:p>
            <a:pPr marL="342900" indent="-342900">
              <a:buFont typeface="Wingdings" panose="05000000000000000000" pitchFamily="2" charset="2"/>
              <a:buChar char="q"/>
            </a:pPr>
            <a:r>
              <a:rPr lang="en-US" altLang="en-US" sz="2000" dirty="0"/>
              <a:t>How to measure </a:t>
            </a:r>
            <a:r>
              <a:rPr lang="en-US" altLang="en-US" sz="2000" dirty="0" smtClean="0"/>
              <a:t>improvements</a:t>
            </a:r>
          </a:p>
          <a:p>
            <a:pPr marL="342900" indent="-342900">
              <a:buFont typeface="Wingdings" panose="05000000000000000000" pitchFamily="2" charset="2"/>
              <a:buChar char="q"/>
            </a:pPr>
            <a:endParaRPr lang="en-US" altLang="en-US" sz="2000" dirty="0"/>
          </a:p>
          <a:p>
            <a:pPr marL="342900" indent="-342900">
              <a:buFont typeface="Wingdings" panose="05000000000000000000" pitchFamily="2" charset="2"/>
              <a:buChar char="q"/>
            </a:pPr>
            <a:r>
              <a:rPr lang="en-US" altLang="en-US" sz="2000" dirty="0"/>
              <a:t>Defining appropriate roles and </a:t>
            </a:r>
            <a:r>
              <a:rPr lang="en-US" altLang="en-US" sz="2000" dirty="0" smtClean="0"/>
              <a:t>responsibilities</a:t>
            </a:r>
          </a:p>
          <a:p>
            <a:pPr marL="342900" indent="-342900">
              <a:buFont typeface="Wingdings" panose="05000000000000000000" pitchFamily="2" charset="2"/>
              <a:buChar char="q"/>
            </a:pPr>
            <a:endParaRPr lang="en-US" altLang="en-US" sz="2000" dirty="0"/>
          </a:p>
          <a:p>
            <a:pPr marL="342900" indent="-342900">
              <a:buFont typeface="Wingdings" panose="05000000000000000000" pitchFamily="2" charset="2"/>
              <a:buChar char="q"/>
            </a:pPr>
            <a:r>
              <a:rPr lang="en-US" altLang="en-US" sz="2000" dirty="0"/>
              <a:t>Programs and services that could add value to our relationship with </a:t>
            </a:r>
            <a:r>
              <a:rPr lang="en-US" altLang="en-US" sz="2000" dirty="0" smtClean="0"/>
              <a:t>business</a:t>
            </a:r>
          </a:p>
          <a:p>
            <a:pPr marL="342900" indent="-342900">
              <a:buFont typeface="Wingdings" panose="05000000000000000000" pitchFamily="2" charset="2"/>
              <a:buChar char="q"/>
            </a:pPr>
            <a:endParaRPr lang="en-US" altLang="en-US" sz="2000" dirty="0"/>
          </a:p>
          <a:p>
            <a:pPr marL="342900" indent="-342900">
              <a:buFont typeface="Wingdings" panose="05000000000000000000" pitchFamily="2" charset="2"/>
              <a:buChar char="q"/>
            </a:pPr>
            <a:r>
              <a:rPr lang="en-US" altLang="en-US" sz="2000" dirty="0"/>
              <a:t>Staff training needs, especially around new programs and </a:t>
            </a:r>
            <a:r>
              <a:rPr lang="en-US" altLang="en-US" sz="2000" dirty="0" smtClean="0"/>
              <a:t>services</a:t>
            </a:r>
          </a:p>
          <a:p>
            <a:pPr marL="342900" indent="-342900">
              <a:buFont typeface="Wingdings" panose="05000000000000000000" pitchFamily="2" charset="2"/>
              <a:buChar char="q"/>
            </a:pPr>
            <a:endParaRPr lang="en-US" altLang="en-US" sz="2000" dirty="0"/>
          </a:p>
          <a:p>
            <a:pPr marL="342900" indent="-342900">
              <a:buFont typeface="Wingdings" panose="05000000000000000000" pitchFamily="2" charset="2"/>
              <a:buChar char="q"/>
            </a:pPr>
            <a:r>
              <a:rPr lang="en-US" altLang="en-US" sz="2000" dirty="0"/>
              <a:t>Develop Policies</a:t>
            </a:r>
          </a:p>
        </p:txBody>
      </p:sp>
    </p:spTree>
    <p:extLst>
      <p:ext uri="{BB962C8B-B14F-4D97-AF65-F5344CB8AC3E}">
        <p14:creationId xmlns:p14="http://schemas.microsoft.com/office/powerpoint/2010/main" val="58873062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66700"/>
            <a:ext cx="6172200" cy="571500"/>
          </a:xfrm>
        </p:spPr>
        <p:txBody>
          <a:bodyPr/>
          <a:lstStyle/>
          <a:p>
            <a:r>
              <a:rPr lang="en-US" sz="2400" cap="small" dirty="0" smtClean="0">
                <a:solidFill>
                  <a:schemeClr val="bg1"/>
                </a:solidFill>
                <a:latin typeface="+mj-lt"/>
              </a:rPr>
              <a:t>Layoff Aversion</a:t>
            </a:r>
            <a:endParaRPr lang="en-US" sz="2400" cap="small" dirty="0">
              <a:solidFill>
                <a:schemeClr val="bg1"/>
              </a:solidFill>
              <a:latin typeface="+mj-lt"/>
            </a:endParaRPr>
          </a:p>
        </p:txBody>
      </p:sp>
      <p:sp>
        <p:nvSpPr>
          <p:cNvPr id="4" name="TextBox 3"/>
          <p:cNvSpPr txBox="1"/>
          <p:nvPr/>
        </p:nvSpPr>
        <p:spPr>
          <a:xfrm>
            <a:off x="609600" y="1456015"/>
            <a:ext cx="10972800" cy="3693319"/>
          </a:xfrm>
          <a:prstGeom prst="rect">
            <a:avLst/>
          </a:prstGeom>
          <a:noFill/>
        </p:spPr>
        <p:txBody>
          <a:bodyPr wrap="square" rtlCol="0">
            <a:spAutoFit/>
          </a:bodyPr>
          <a:lstStyle/>
          <a:p>
            <a:pPr defTabSz="685800"/>
            <a:r>
              <a:rPr lang="en-US" sz="2000" b="1" dirty="0" smtClean="0">
                <a:solidFill>
                  <a:srgbClr val="000000"/>
                </a:solidFill>
                <a:latin typeface="Arial"/>
              </a:rPr>
              <a:t>What is Layoff Aversion?</a:t>
            </a:r>
            <a:endParaRPr lang="en-US" sz="2000" b="1" dirty="0">
              <a:solidFill>
                <a:srgbClr val="000000"/>
              </a:solidFill>
              <a:latin typeface="Arial"/>
            </a:endParaRPr>
          </a:p>
          <a:p>
            <a:pPr marL="685800" lvl="3" indent="-214313" defTabSz="685800">
              <a:buFont typeface="Arial" panose="020B0604020202020204" pitchFamily="34" charset="0"/>
              <a:buChar char="•"/>
            </a:pPr>
            <a:endParaRPr lang="en-US" sz="2000" dirty="0">
              <a:solidFill>
                <a:srgbClr val="000000"/>
              </a:solidFill>
              <a:latin typeface="Arial"/>
            </a:endParaRPr>
          </a:p>
          <a:p>
            <a:pPr marL="342900" indent="-342900">
              <a:buFont typeface="Wingdings" panose="05000000000000000000" pitchFamily="2" charset="2"/>
              <a:buChar char="q"/>
            </a:pPr>
            <a:r>
              <a:rPr lang="en-US" sz="2000" dirty="0"/>
              <a:t>Many do not understand the full </a:t>
            </a:r>
            <a:r>
              <a:rPr lang="en-US" sz="2000" dirty="0" smtClean="0"/>
              <a:t>meaning</a:t>
            </a:r>
          </a:p>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r>
              <a:rPr lang="en-US" sz="2000" dirty="0"/>
              <a:t>Some </a:t>
            </a:r>
            <a:r>
              <a:rPr lang="en-US" sz="2000" dirty="0" smtClean="0"/>
              <a:t>think </a:t>
            </a:r>
            <a:r>
              <a:rPr lang="en-US" sz="2000" dirty="0"/>
              <a:t>it really doesn't </a:t>
            </a:r>
            <a:r>
              <a:rPr lang="en-US" sz="2000" dirty="0" smtClean="0"/>
              <a:t>work</a:t>
            </a:r>
          </a:p>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r>
              <a:rPr lang="en-US" sz="2000" dirty="0"/>
              <a:t>Some think you have to bring in a white knight company to save a business from closing</a:t>
            </a:r>
          </a:p>
          <a:p>
            <a:endParaRPr lang="en-US" sz="2000" dirty="0"/>
          </a:p>
          <a:p>
            <a:pPr algn="ctr"/>
            <a:r>
              <a:rPr lang="en-US" sz="2000" dirty="0"/>
              <a:t>There are many facets to layoff </a:t>
            </a:r>
            <a:r>
              <a:rPr lang="en-US" sz="2000" dirty="0" smtClean="0"/>
              <a:t>aversion!</a:t>
            </a:r>
            <a:endParaRPr lang="en-US" sz="2000" dirty="0"/>
          </a:p>
          <a:p>
            <a:pPr marL="557213" lvl="1" indent="-214313" defTabSz="685800">
              <a:buFont typeface="Arial" panose="020B0604020202020204" pitchFamily="34" charset="0"/>
              <a:buChar char="•"/>
            </a:pPr>
            <a:endParaRPr lang="en-US" sz="1350" dirty="0">
              <a:solidFill>
                <a:srgbClr val="000000"/>
              </a:solidFill>
              <a:latin typeface="Arial"/>
            </a:endParaRPr>
          </a:p>
          <a:p>
            <a:pPr defTabSz="685800"/>
            <a:endParaRPr lang="en-US" sz="1350" dirty="0">
              <a:solidFill>
                <a:srgbClr val="000000"/>
              </a:solidFill>
              <a:latin typeface="Arial"/>
            </a:endParaRPr>
          </a:p>
          <a:p>
            <a:pPr marL="214313" indent="-214313" defTabSz="685800">
              <a:buFont typeface="Wingdings" panose="05000000000000000000" pitchFamily="2" charset="2"/>
              <a:buChar char="Ø"/>
            </a:pPr>
            <a:endParaRPr lang="en-US" sz="1350" dirty="0">
              <a:solidFill>
                <a:srgbClr val="000000"/>
              </a:solidFill>
              <a:latin typeface="Arial"/>
            </a:endParaRPr>
          </a:p>
          <a:p>
            <a:pPr marL="214313" indent="-214313" algn="ctr" defTabSz="685800">
              <a:buFont typeface="Wingdings" panose="05000000000000000000" pitchFamily="2" charset="2"/>
              <a:buChar char="Ø"/>
            </a:pPr>
            <a:endParaRPr lang="en-US" sz="1350" dirty="0">
              <a:solidFill>
                <a:srgbClr val="000000"/>
              </a:solidFill>
              <a:latin typeface="Arial"/>
            </a:endParaRPr>
          </a:p>
        </p:txBody>
      </p:sp>
    </p:spTree>
    <p:extLst>
      <p:ext uri="{BB962C8B-B14F-4D97-AF65-F5344CB8AC3E}">
        <p14:creationId xmlns:p14="http://schemas.microsoft.com/office/powerpoint/2010/main" val="133795200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66700"/>
            <a:ext cx="6172200" cy="571500"/>
          </a:xfrm>
        </p:spPr>
        <p:txBody>
          <a:bodyPr/>
          <a:lstStyle/>
          <a:p>
            <a:r>
              <a:rPr lang="en-US" sz="2400" cap="small" dirty="0" smtClean="0">
                <a:solidFill>
                  <a:schemeClr val="bg1"/>
                </a:solidFill>
                <a:latin typeface="+mj-lt"/>
              </a:rPr>
              <a:t>Layoff Aversion - Definition</a:t>
            </a:r>
            <a:endParaRPr lang="en-US" sz="2400" cap="small" dirty="0">
              <a:solidFill>
                <a:schemeClr val="bg1"/>
              </a:solidFill>
              <a:latin typeface="+mj-lt"/>
            </a:endParaRPr>
          </a:p>
        </p:txBody>
      </p:sp>
      <p:sp>
        <p:nvSpPr>
          <p:cNvPr id="4" name="TextBox 3"/>
          <p:cNvSpPr txBox="1"/>
          <p:nvPr/>
        </p:nvSpPr>
        <p:spPr>
          <a:xfrm>
            <a:off x="609600" y="914402"/>
            <a:ext cx="10058400" cy="1107996"/>
          </a:xfrm>
          <a:prstGeom prst="rect">
            <a:avLst/>
          </a:prstGeom>
          <a:noFill/>
        </p:spPr>
        <p:txBody>
          <a:bodyPr wrap="square" rtlCol="0">
            <a:spAutoFit/>
          </a:bodyPr>
          <a:lstStyle/>
          <a:p>
            <a:pPr marL="214313" indent="-214313" defTabSz="685800">
              <a:buFont typeface="Wingdings" panose="05000000000000000000" pitchFamily="2" charset="2"/>
              <a:buChar char="Ø"/>
            </a:pPr>
            <a:endParaRPr lang="en-US" sz="1200" dirty="0">
              <a:solidFill>
                <a:srgbClr val="000000"/>
              </a:solidFill>
              <a:latin typeface="Arial"/>
            </a:endParaRPr>
          </a:p>
          <a:p>
            <a:pPr marL="557213" lvl="1" indent="-214313" defTabSz="685800">
              <a:buFont typeface="Arial" panose="020B0604020202020204" pitchFamily="34" charset="0"/>
              <a:buChar char="•"/>
            </a:pPr>
            <a:endParaRPr lang="en-US" sz="1350" dirty="0">
              <a:solidFill>
                <a:srgbClr val="000000"/>
              </a:solidFill>
              <a:latin typeface="Arial"/>
            </a:endParaRPr>
          </a:p>
          <a:p>
            <a:pPr defTabSz="685800"/>
            <a:endParaRPr lang="en-US" sz="1350" dirty="0">
              <a:solidFill>
                <a:srgbClr val="000000"/>
              </a:solidFill>
              <a:latin typeface="Arial"/>
            </a:endParaRPr>
          </a:p>
          <a:p>
            <a:pPr marL="214313" indent="-214313" defTabSz="685800">
              <a:buFont typeface="Wingdings" panose="05000000000000000000" pitchFamily="2" charset="2"/>
              <a:buChar char="Ø"/>
            </a:pPr>
            <a:endParaRPr lang="en-US" sz="1350" dirty="0">
              <a:solidFill>
                <a:srgbClr val="000000"/>
              </a:solidFill>
              <a:latin typeface="Arial"/>
            </a:endParaRPr>
          </a:p>
          <a:p>
            <a:pPr marL="214313" indent="-214313" algn="ctr" defTabSz="685800">
              <a:buFont typeface="Wingdings" panose="05000000000000000000" pitchFamily="2" charset="2"/>
              <a:buChar char="Ø"/>
            </a:pPr>
            <a:endParaRPr lang="en-US" sz="1350" dirty="0">
              <a:solidFill>
                <a:srgbClr val="000000"/>
              </a:solidFill>
              <a:latin typeface="Arial"/>
            </a:endParaRPr>
          </a:p>
        </p:txBody>
      </p:sp>
      <p:sp>
        <p:nvSpPr>
          <p:cNvPr id="3" name="Rectangle 2"/>
          <p:cNvSpPr/>
          <p:nvPr/>
        </p:nvSpPr>
        <p:spPr>
          <a:xfrm>
            <a:off x="609600" y="1447800"/>
            <a:ext cx="10972800" cy="1938992"/>
          </a:xfrm>
          <a:prstGeom prst="rect">
            <a:avLst/>
          </a:prstGeom>
        </p:spPr>
        <p:txBody>
          <a:bodyPr wrap="square">
            <a:spAutoFit/>
          </a:bodyPr>
          <a:lstStyle/>
          <a:p>
            <a:pPr>
              <a:lnSpc>
                <a:spcPct val="150000"/>
              </a:lnSpc>
            </a:pPr>
            <a:r>
              <a:rPr lang="en-US" altLang="en-US" sz="2000" dirty="0" smtClean="0"/>
              <a:t>The Employment and Training Administration (ETA) </a:t>
            </a:r>
            <a:r>
              <a:rPr lang="en-US" altLang="en-US" sz="2000" dirty="0"/>
              <a:t>defines layoff aversion as the prevention </a:t>
            </a:r>
            <a:r>
              <a:rPr lang="en-US" altLang="en-US" sz="2000" dirty="0" smtClean="0"/>
              <a:t>or </a:t>
            </a:r>
            <a:r>
              <a:rPr lang="en-US" altLang="en-US" sz="2000" dirty="0"/>
              <a:t>minimization of unemployment, either for </a:t>
            </a:r>
            <a:r>
              <a:rPr lang="en-US" altLang="en-US" sz="2000" dirty="0" smtClean="0"/>
              <a:t>employees </a:t>
            </a:r>
            <a:r>
              <a:rPr lang="en-US" altLang="en-US" sz="2000" dirty="0"/>
              <a:t>of companies that have </a:t>
            </a:r>
            <a:r>
              <a:rPr lang="en-US" altLang="en-US" sz="2000" dirty="0" smtClean="0"/>
              <a:t>announced layoffs</a:t>
            </a:r>
            <a:r>
              <a:rPr lang="en-US" altLang="en-US" sz="2000" dirty="0"/>
              <a:t>, are struggling, or are looking to </a:t>
            </a:r>
            <a:r>
              <a:rPr lang="en-US" altLang="en-US" sz="2000" dirty="0" smtClean="0"/>
              <a:t>retool for </a:t>
            </a:r>
            <a:r>
              <a:rPr lang="en-US" altLang="en-US" sz="2000" dirty="0"/>
              <a:t>new products or industries, through a </a:t>
            </a:r>
            <a:r>
              <a:rPr lang="en-US" altLang="en-US" sz="2000" dirty="0" smtClean="0"/>
              <a:t>range of </a:t>
            </a:r>
            <a:r>
              <a:rPr lang="en-US" altLang="en-US" sz="2000" dirty="0"/>
              <a:t>strategies and approaches. </a:t>
            </a:r>
          </a:p>
        </p:txBody>
      </p:sp>
    </p:spTree>
    <p:extLst>
      <p:ext uri="{BB962C8B-B14F-4D97-AF65-F5344CB8AC3E}">
        <p14:creationId xmlns:p14="http://schemas.microsoft.com/office/powerpoint/2010/main" val="339880543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66700"/>
            <a:ext cx="6172200" cy="571500"/>
          </a:xfrm>
        </p:spPr>
        <p:txBody>
          <a:bodyPr/>
          <a:lstStyle/>
          <a:p>
            <a:r>
              <a:rPr lang="en-US" sz="2400" cap="small" dirty="0" smtClean="0">
                <a:solidFill>
                  <a:schemeClr val="bg1"/>
                </a:solidFill>
                <a:latin typeface="+mj-lt"/>
              </a:rPr>
              <a:t>What If?</a:t>
            </a:r>
            <a:endParaRPr lang="en-US" sz="2400" cap="small" dirty="0">
              <a:solidFill>
                <a:schemeClr val="bg1"/>
              </a:solidFill>
              <a:latin typeface="+mj-lt"/>
            </a:endParaRPr>
          </a:p>
        </p:txBody>
      </p:sp>
      <p:sp>
        <p:nvSpPr>
          <p:cNvPr id="4" name="TextBox 3"/>
          <p:cNvSpPr txBox="1"/>
          <p:nvPr/>
        </p:nvSpPr>
        <p:spPr>
          <a:xfrm>
            <a:off x="609600" y="914402"/>
            <a:ext cx="10058400" cy="1107996"/>
          </a:xfrm>
          <a:prstGeom prst="rect">
            <a:avLst/>
          </a:prstGeom>
          <a:noFill/>
        </p:spPr>
        <p:txBody>
          <a:bodyPr wrap="square" rtlCol="0">
            <a:spAutoFit/>
          </a:bodyPr>
          <a:lstStyle/>
          <a:p>
            <a:pPr marL="214313" indent="-214313" defTabSz="685800">
              <a:buFont typeface="Wingdings" panose="05000000000000000000" pitchFamily="2" charset="2"/>
              <a:buChar char="Ø"/>
            </a:pPr>
            <a:endParaRPr lang="en-US" sz="1200" dirty="0">
              <a:solidFill>
                <a:srgbClr val="000000"/>
              </a:solidFill>
              <a:latin typeface="Arial"/>
            </a:endParaRPr>
          </a:p>
          <a:p>
            <a:pPr marL="557213" lvl="1" indent="-214313" defTabSz="685800">
              <a:buFont typeface="Arial" panose="020B0604020202020204" pitchFamily="34" charset="0"/>
              <a:buChar char="•"/>
            </a:pPr>
            <a:endParaRPr lang="en-US" sz="1350" dirty="0">
              <a:solidFill>
                <a:srgbClr val="000000"/>
              </a:solidFill>
              <a:latin typeface="Arial"/>
            </a:endParaRPr>
          </a:p>
          <a:p>
            <a:pPr defTabSz="685800"/>
            <a:endParaRPr lang="en-US" sz="1350" dirty="0">
              <a:solidFill>
                <a:srgbClr val="000000"/>
              </a:solidFill>
              <a:latin typeface="Arial"/>
            </a:endParaRPr>
          </a:p>
          <a:p>
            <a:pPr marL="214313" indent="-214313" defTabSz="685800">
              <a:buFont typeface="Wingdings" panose="05000000000000000000" pitchFamily="2" charset="2"/>
              <a:buChar char="Ø"/>
            </a:pPr>
            <a:endParaRPr lang="en-US" sz="1350" dirty="0">
              <a:solidFill>
                <a:srgbClr val="000000"/>
              </a:solidFill>
              <a:latin typeface="Arial"/>
            </a:endParaRPr>
          </a:p>
          <a:p>
            <a:pPr marL="214313" indent="-214313" algn="ctr" defTabSz="685800">
              <a:buFont typeface="Wingdings" panose="05000000000000000000" pitchFamily="2" charset="2"/>
              <a:buChar char="Ø"/>
            </a:pPr>
            <a:endParaRPr lang="en-US" sz="1350" dirty="0">
              <a:solidFill>
                <a:srgbClr val="000000"/>
              </a:solidFill>
              <a:latin typeface="Arial"/>
            </a:endParaRPr>
          </a:p>
        </p:txBody>
      </p:sp>
      <p:sp>
        <p:nvSpPr>
          <p:cNvPr id="3" name="Rectangle 2"/>
          <p:cNvSpPr/>
          <p:nvPr/>
        </p:nvSpPr>
        <p:spPr>
          <a:xfrm>
            <a:off x="609600" y="1447800"/>
            <a:ext cx="10972800" cy="2308324"/>
          </a:xfrm>
          <a:prstGeom prst="rect">
            <a:avLst/>
          </a:prstGeom>
        </p:spPr>
        <p:txBody>
          <a:bodyPr wrap="square">
            <a:spAutoFit/>
          </a:bodyPr>
          <a:lstStyle/>
          <a:p>
            <a:pPr marL="285750" indent="-285750">
              <a:lnSpc>
                <a:spcPct val="90000"/>
              </a:lnSpc>
              <a:buFont typeface="Wingdings" panose="05000000000000000000" pitchFamily="2" charset="2"/>
              <a:buChar char="q"/>
            </a:pPr>
            <a:r>
              <a:rPr lang="en-US" altLang="en-US" sz="2000" dirty="0"/>
              <a:t>We were never surprised by the news of a layoff</a:t>
            </a:r>
            <a:r>
              <a:rPr lang="en-US" altLang="en-US" sz="2000" dirty="0" smtClean="0"/>
              <a:t>!</a:t>
            </a:r>
          </a:p>
          <a:p>
            <a:pPr marL="285750" indent="-285750">
              <a:lnSpc>
                <a:spcPct val="90000"/>
              </a:lnSpc>
              <a:buFont typeface="Wingdings" panose="05000000000000000000" pitchFamily="2" charset="2"/>
              <a:buChar char="q"/>
            </a:pPr>
            <a:endParaRPr lang="en-US" altLang="en-US" sz="2000" dirty="0"/>
          </a:p>
          <a:p>
            <a:pPr marL="285750" indent="-285750">
              <a:lnSpc>
                <a:spcPct val="90000"/>
              </a:lnSpc>
              <a:buFont typeface="Wingdings" panose="05000000000000000000" pitchFamily="2" charset="2"/>
              <a:buChar char="q"/>
            </a:pPr>
            <a:r>
              <a:rPr lang="en-US" altLang="en-US" sz="2000" dirty="0"/>
              <a:t>Employees that received a layoff notice never got laid off</a:t>
            </a:r>
            <a:r>
              <a:rPr lang="en-US" altLang="en-US" sz="2000" dirty="0" smtClean="0"/>
              <a:t>!</a:t>
            </a:r>
          </a:p>
          <a:p>
            <a:pPr marL="285750" indent="-285750">
              <a:lnSpc>
                <a:spcPct val="90000"/>
              </a:lnSpc>
              <a:buFont typeface="Wingdings" panose="05000000000000000000" pitchFamily="2" charset="2"/>
              <a:buChar char="q"/>
            </a:pPr>
            <a:endParaRPr lang="en-US" altLang="en-US" sz="2000" dirty="0"/>
          </a:p>
          <a:p>
            <a:pPr marL="285750" indent="-285750">
              <a:lnSpc>
                <a:spcPct val="90000"/>
              </a:lnSpc>
              <a:buFont typeface="Wingdings" panose="05000000000000000000" pitchFamily="2" charset="2"/>
              <a:buChar char="q"/>
            </a:pPr>
            <a:r>
              <a:rPr lang="en-US" altLang="en-US" sz="2000" dirty="0"/>
              <a:t>When Rapid Response responds to a layoff 5 companies willing to hire the affected workers were already setup. </a:t>
            </a:r>
            <a:endParaRPr lang="en-US" altLang="en-US" sz="2000" dirty="0" smtClean="0"/>
          </a:p>
          <a:p>
            <a:pPr marL="285750" indent="-285750">
              <a:lnSpc>
                <a:spcPct val="90000"/>
              </a:lnSpc>
              <a:buFont typeface="Wingdings" panose="05000000000000000000" pitchFamily="2" charset="2"/>
              <a:buChar char="q"/>
            </a:pPr>
            <a:endParaRPr lang="en-US" altLang="en-US" sz="2000" dirty="0"/>
          </a:p>
          <a:p>
            <a:pPr marL="285750" indent="-285750">
              <a:lnSpc>
                <a:spcPct val="90000"/>
              </a:lnSpc>
              <a:buFont typeface="Wingdings" panose="05000000000000000000" pitchFamily="2" charset="2"/>
              <a:buChar char="q"/>
            </a:pPr>
            <a:r>
              <a:rPr lang="en-US" altLang="en-US" sz="2000" dirty="0"/>
              <a:t>What if everybody was working together to ensure better connections with businesses! </a:t>
            </a:r>
          </a:p>
        </p:txBody>
      </p:sp>
    </p:spTree>
    <p:extLst>
      <p:ext uri="{BB962C8B-B14F-4D97-AF65-F5344CB8AC3E}">
        <p14:creationId xmlns:p14="http://schemas.microsoft.com/office/powerpoint/2010/main" val="272773734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66700"/>
            <a:ext cx="6172200" cy="571500"/>
          </a:xfrm>
        </p:spPr>
        <p:txBody>
          <a:bodyPr/>
          <a:lstStyle/>
          <a:p>
            <a:r>
              <a:rPr lang="en-US" sz="2400" cap="small" dirty="0" smtClean="0">
                <a:solidFill>
                  <a:schemeClr val="bg1"/>
                </a:solidFill>
                <a:latin typeface="+mj-lt"/>
              </a:rPr>
              <a:t>Two Sides of Layoff Aversion</a:t>
            </a:r>
            <a:endParaRPr lang="en-US" sz="2400" cap="small" dirty="0">
              <a:solidFill>
                <a:schemeClr val="bg1"/>
              </a:solidFill>
              <a:latin typeface="+mj-lt"/>
            </a:endParaRPr>
          </a:p>
        </p:txBody>
      </p:sp>
      <p:sp>
        <p:nvSpPr>
          <p:cNvPr id="4" name="TextBox 3"/>
          <p:cNvSpPr txBox="1"/>
          <p:nvPr/>
        </p:nvSpPr>
        <p:spPr>
          <a:xfrm>
            <a:off x="609600" y="914402"/>
            <a:ext cx="10058400" cy="1107996"/>
          </a:xfrm>
          <a:prstGeom prst="rect">
            <a:avLst/>
          </a:prstGeom>
          <a:noFill/>
        </p:spPr>
        <p:txBody>
          <a:bodyPr wrap="square" rtlCol="0">
            <a:spAutoFit/>
          </a:bodyPr>
          <a:lstStyle/>
          <a:p>
            <a:pPr marL="214313" indent="-214313" defTabSz="685800">
              <a:buFont typeface="Wingdings" panose="05000000000000000000" pitchFamily="2" charset="2"/>
              <a:buChar char="Ø"/>
            </a:pPr>
            <a:endParaRPr lang="en-US" sz="1200" dirty="0">
              <a:solidFill>
                <a:srgbClr val="000000"/>
              </a:solidFill>
              <a:latin typeface="Arial"/>
            </a:endParaRPr>
          </a:p>
          <a:p>
            <a:pPr marL="557213" lvl="1" indent="-214313" defTabSz="685800">
              <a:buFont typeface="Arial" panose="020B0604020202020204" pitchFamily="34" charset="0"/>
              <a:buChar char="•"/>
            </a:pPr>
            <a:endParaRPr lang="en-US" sz="1350" dirty="0">
              <a:solidFill>
                <a:srgbClr val="000000"/>
              </a:solidFill>
              <a:latin typeface="Arial"/>
            </a:endParaRPr>
          </a:p>
          <a:p>
            <a:pPr defTabSz="685800"/>
            <a:endParaRPr lang="en-US" sz="1350" dirty="0">
              <a:solidFill>
                <a:srgbClr val="000000"/>
              </a:solidFill>
              <a:latin typeface="Arial"/>
            </a:endParaRPr>
          </a:p>
          <a:p>
            <a:pPr marL="214313" indent="-214313" defTabSz="685800">
              <a:buFont typeface="Wingdings" panose="05000000000000000000" pitchFamily="2" charset="2"/>
              <a:buChar char="Ø"/>
            </a:pPr>
            <a:endParaRPr lang="en-US" sz="1350" dirty="0">
              <a:solidFill>
                <a:srgbClr val="000000"/>
              </a:solidFill>
              <a:latin typeface="Arial"/>
            </a:endParaRPr>
          </a:p>
          <a:p>
            <a:pPr marL="214313" indent="-214313" algn="ctr" defTabSz="685800">
              <a:buFont typeface="Wingdings" panose="05000000000000000000" pitchFamily="2" charset="2"/>
              <a:buChar char="Ø"/>
            </a:pPr>
            <a:endParaRPr lang="en-US" sz="1350" dirty="0">
              <a:solidFill>
                <a:srgbClr val="000000"/>
              </a:solidFill>
              <a:latin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2588639304"/>
              </p:ext>
            </p:extLst>
          </p:nvPr>
        </p:nvGraphicFramePr>
        <p:xfrm>
          <a:off x="609600" y="1219200"/>
          <a:ext cx="10972800" cy="4648199"/>
        </p:xfrm>
        <a:graphic>
          <a:graphicData uri="http://schemas.openxmlformats.org/drawingml/2006/table">
            <a:tbl>
              <a:tblPr/>
              <a:tblGrid>
                <a:gridCol w="5217835">
                  <a:extLst>
                    <a:ext uri="{9D8B030D-6E8A-4147-A177-3AD203B41FA5}">
                      <a16:colId xmlns:a16="http://schemas.microsoft.com/office/drawing/2014/main" val="2380566222"/>
                    </a:ext>
                  </a:extLst>
                </a:gridCol>
                <a:gridCol w="5754965">
                  <a:extLst>
                    <a:ext uri="{9D8B030D-6E8A-4147-A177-3AD203B41FA5}">
                      <a16:colId xmlns:a16="http://schemas.microsoft.com/office/drawing/2014/main" val="2059904112"/>
                    </a:ext>
                  </a:extLst>
                </a:gridCol>
              </a:tblGrid>
              <a:tr h="1144730">
                <a:tc>
                  <a:txBody>
                    <a:bodyPr/>
                    <a:lstStyle>
                      <a:lvl1pPr marL="749300" eaLnBrk="0" hangingPunct="0">
                        <a:spcBef>
                          <a:spcPct val="20000"/>
                        </a:spcBef>
                        <a:buClr>
                          <a:srgbClr val="C35E0B"/>
                        </a:buClr>
                        <a:defRPr sz="2800">
                          <a:solidFill>
                            <a:schemeClr val="tx1"/>
                          </a:solidFill>
                          <a:latin typeface="Arial" charset="0"/>
                          <a:ea typeface="ＭＳ Ｐゴシック" charset="-128"/>
                        </a:defRPr>
                      </a:lvl1pPr>
                      <a:lvl2pPr marL="37931725" indent="-37474525" eaLnBrk="0" hangingPunct="0">
                        <a:spcBef>
                          <a:spcPct val="20000"/>
                        </a:spcBef>
                        <a:buClr>
                          <a:srgbClr val="20407D"/>
                        </a:buClr>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228600" marR="0" lvl="0" indent="0" algn="l" defTabSz="914400" rtl="0" eaLnBrk="1" fontAlgn="base" latinLnBrk="0" hangingPunct="1">
                        <a:lnSpc>
                          <a:spcPct val="100000"/>
                        </a:lnSpc>
                        <a:spcBef>
                          <a:spcPct val="20000"/>
                        </a:spcBef>
                        <a:spcAft>
                          <a:spcPct val="0"/>
                        </a:spcAft>
                        <a:buClr>
                          <a:srgbClr val="003399"/>
                        </a:buClr>
                        <a:buSzTx/>
                        <a:buFontTx/>
                        <a:buNone/>
                        <a:tabLst/>
                      </a:pPr>
                      <a:r>
                        <a:rPr kumimoji="0" lang="en-US" altLang="en-US" sz="2000" b="1" i="0" u="none" strike="noStrike" cap="none" normalizeH="0" baseline="0" dirty="0" smtClean="0">
                          <a:ln>
                            <a:noFill/>
                          </a:ln>
                          <a:solidFill>
                            <a:schemeClr val="tx1"/>
                          </a:solidFill>
                          <a:effectLst/>
                          <a:latin typeface="Arial" charset="0"/>
                          <a:ea typeface="ＭＳ Ｐゴシック" charset="-128"/>
                        </a:rPr>
                        <a:t>Saving the Company or Jobs</a:t>
                      </a:r>
                      <a:endParaRPr kumimoji="0" lang="en-US" altLang="en-US" sz="2000" b="0" i="0" u="none" strike="noStrike" cap="none" normalizeH="0" baseline="0" dirty="0" smtClean="0">
                        <a:ln>
                          <a:noFill/>
                        </a:ln>
                        <a:solidFill>
                          <a:schemeClr val="tx1"/>
                        </a:solidFill>
                        <a:effectLst/>
                        <a:latin typeface="Arial" charset="0"/>
                        <a:ea typeface="ＭＳ Ｐゴシック" charset="-128"/>
                      </a:endParaRPr>
                    </a:p>
                  </a:txBody>
                  <a:tcPr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chemeClr val="bg1"/>
                    </a:solidFill>
                  </a:tcPr>
                </a:tc>
                <a:tc>
                  <a:txBody>
                    <a:bodyPr/>
                    <a:lstStyle>
                      <a:lvl1pPr marL="682625" eaLnBrk="0" hangingPunct="0">
                        <a:spcBef>
                          <a:spcPct val="20000"/>
                        </a:spcBef>
                        <a:buClr>
                          <a:srgbClr val="C35E0B"/>
                        </a:buClr>
                        <a:defRPr sz="2800">
                          <a:solidFill>
                            <a:schemeClr val="tx1"/>
                          </a:solidFill>
                          <a:latin typeface="Arial" charset="0"/>
                          <a:ea typeface="ＭＳ Ｐゴシック" charset="-128"/>
                        </a:defRPr>
                      </a:lvl1pPr>
                      <a:lvl2pPr marL="37931725" indent="-37474525" eaLnBrk="0" hangingPunct="0">
                        <a:spcBef>
                          <a:spcPct val="20000"/>
                        </a:spcBef>
                        <a:buClr>
                          <a:srgbClr val="20407D"/>
                        </a:buClr>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171450" marR="0" lvl="0" indent="0" algn="l" defTabSz="914400" rtl="0" eaLnBrk="0" fontAlgn="base" latinLnBrk="0" hangingPunct="0">
                        <a:lnSpc>
                          <a:spcPct val="100000"/>
                        </a:lnSpc>
                        <a:spcBef>
                          <a:spcPct val="20000"/>
                        </a:spcBef>
                        <a:spcAft>
                          <a:spcPct val="0"/>
                        </a:spcAft>
                        <a:buClr>
                          <a:srgbClr val="003399"/>
                        </a:buClr>
                        <a:buSzTx/>
                        <a:buFontTx/>
                        <a:buNone/>
                        <a:tabLst/>
                      </a:pPr>
                      <a:r>
                        <a:rPr kumimoji="0" lang="en-US" altLang="en-US" sz="2000" b="1" i="0" u="none" strike="noStrike" cap="none" normalizeH="0" baseline="0" dirty="0" smtClean="0">
                          <a:ln>
                            <a:noFill/>
                          </a:ln>
                          <a:solidFill>
                            <a:srgbClr val="20407D"/>
                          </a:solidFill>
                          <a:effectLst/>
                          <a:latin typeface="Arial" charset="0"/>
                          <a:ea typeface="ＭＳ Ｐゴシック" charset="-128"/>
                        </a:rPr>
                        <a:t>BROADER IDEA:</a:t>
                      </a:r>
                      <a:r>
                        <a:rPr kumimoji="0" lang="en-US" altLang="en-US" sz="2000" b="1" i="0" u="none" strike="noStrike" cap="none" normalizeH="0" baseline="0" dirty="0" smtClean="0">
                          <a:ln>
                            <a:noFill/>
                          </a:ln>
                          <a:solidFill>
                            <a:schemeClr val="tx1"/>
                          </a:solidFill>
                          <a:effectLst/>
                          <a:latin typeface="Arial" charset="0"/>
                          <a:ea typeface="ＭＳ Ｐゴシック" charset="-128"/>
                        </a:rPr>
                        <a:t> Lessening the Impact of Layoffs / incorporating the business cycle mindset</a:t>
                      </a:r>
                    </a:p>
                  </a:txBody>
                  <a:tcPr anchor="b"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194234086"/>
                  </a:ext>
                </a:extLst>
              </a:tr>
              <a:tr h="3503469">
                <a:tc>
                  <a:txBody>
                    <a:bodyPr/>
                    <a:lstStyle>
                      <a:lvl1pPr marL="223838" indent="-223838" eaLnBrk="0" hangingPunct="0">
                        <a:spcBef>
                          <a:spcPct val="20000"/>
                        </a:spcBef>
                        <a:buClr>
                          <a:srgbClr val="C35E0B"/>
                        </a:buClr>
                        <a:defRPr sz="2800">
                          <a:solidFill>
                            <a:schemeClr val="tx1"/>
                          </a:solidFill>
                          <a:latin typeface="Arial" charset="0"/>
                          <a:ea typeface="ＭＳ Ｐゴシック" charset="-128"/>
                        </a:defRPr>
                      </a:lvl1pPr>
                      <a:lvl2pPr marL="37931725" indent="-37474525" eaLnBrk="0" hangingPunct="0">
                        <a:spcBef>
                          <a:spcPct val="20000"/>
                        </a:spcBef>
                        <a:buClr>
                          <a:srgbClr val="20407D"/>
                        </a:buClr>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285750" marR="0" lvl="0" indent="-285750" algn="l" defTabSz="914400" rtl="0" eaLnBrk="1" fontAlgn="base" latinLnBrk="0" hangingPunct="1">
                        <a:lnSpc>
                          <a:spcPct val="100000"/>
                        </a:lnSpc>
                        <a:spcBef>
                          <a:spcPct val="45000"/>
                        </a:spcBef>
                        <a:spcAft>
                          <a:spcPct val="0"/>
                        </a:spcAft>
                        <a:buClrTx/>
                        <a:buSzPct val="125000"/>
                        <a:buFont typeface="Wingdings" panose="05000000000000000000" pitchFamily="2" charset="2"/>
                        <a:buChar char="q"/>
                        <a:tabLst/>
                      </a:pPr>
                      <a:r>
                        <a:rPr kumimoji="0" lang="en-US" altLang="en-US" sz="1800" b="0" i="0" u="none" strike="noStrike" cap="none" normalizeH="0" baseline="0" dirty="0" smtClean="0">
                          <a:ln>
                            <a:noFill/>
                          </a:ln>
                          <a:solidFill>
                            <a:schemeClr val="tx1"/>
                          </a:solidFill>
                          <a:effectLst/>
                          <a:latin typeface="Arial" charset="0"/>
                          <a:ea typeface="ＭＳ Ｐゴシック" charset="-128"/>
                        </a:rPr>
                        <a:t>Lessen number of employees that company needs to layoff</a:t>
                      </a:r>
                    </a:p>
                    <a:p>
                      <a:pPr marL="285750" marR="0" lvl="0" indent="-285750" algn="l" defTabSz="914400" rtl="0" eaLnBrk="1" fontAlgn="base" latinLnBrk="0" hangingPunct="1">
                        <a:lnSpc>
                          <a:spcPct val="100000"/>
                        </a:lnSpc>
                        <a:spcBef>
                          <a:spcPct val="45000"/>
                        </a:spcBef>
                        <a:spcAft>
                          <a:spcPct val="0"/>
                        </a:spcAft>
                        <a:buClrTx/>
                        <a:buSzPct val="125000"/>
                        <a:buFont typeface="Wingdings" panose="05000000000000000000" pitchFamily="2" charset="2"/>
                        <a:buChar char="q"/>
                        <a:tabLst/>
                      </a:pPr>
                      <a:r>
                        <a:rPr kumimoji="0" lang="en-US" altLang="en-US" sz="1800" b="0" i="0" u="none" strike="noStrike" cap="none" normalizeH="0" baseline="0" dirty="0" smtClean="0">
                          <a:ln>
                            <a:noFill/>
                          </a:ln>
                          <a:solidFill>
                            <a:schemeClr val="tx1"/>
                          </a:solidFill>
                          <a:effectLst/>
                          <a:latin typeface="Arial" charset="0"/>
                          <a:ea typeface="ＭＳ Ｐゴシック" charset="-128"/>
                        </a:rPr>
                        <a:t>WorkShare</a:t>
                      </a:r>
                    </a:p>
                    <a:p>
                      <a:pPr marL="285750" marR="0" lvl="0" indent="-285750" algn="l" defTabSz="914400" rtl="0" eaLnBrk="1" fontAlgn="base" latinLnBrk="0" hangingPunct="1">
                        <a:lnSpc>
                          <a:spcPct val="100000"/>
                        </a:lnSpc>
                        <a:spcBef>
                          <a:spcPct val="45000"/>
                        </a:spcBef>
                        <a:spcAft>
                          <a:spcPct val="0"/>
                        </a:spcAft>
                        <a:buClrTx/>
                        <a:buSzPct val="125000"/>
                        <a:buFont typeface="Wingdings" panose="05000000000000000000" pitchFamily="2" charset="2"/>
                        <a:buChar char="q"/>
                        <a:tabLst/>
                      </a:pPr>
                      <a:r>
                        <a:rPr kumimoji="0" lang="en-US" altLang="en-US" sz="1800" b="0" i="0" u="none" strike="noStrike" cap="none" normalizeH="0" baseline="0" dirty="0" smtClean="0">
                          <a:ln>
                            <a:noFill/>
                          </a:ln>
                          <a:solidFill>
                            <a:schemeClr val="tx1"/>
                          </a:solidFill>
                          <a:effectLst/>
                          <a:latin typeface="Arial" charset="0"/>
                          <a:ea typeface="ＭＳ Ｐゴシック" charset="-128"/>
                        </a:rPr>
                        <a:t>Furloughs</a:t>
                      </a:r>
                    </a:p>
                    <a:p>
                      <a:pPr marL="285750" marR="0" lvl="0" indent="-285750" algn="l" defTabSz="914400" rtl="0" eaLnBrk="1" fontAlgn="base" latinLnBrk="0" hangingPunct="1">
                        <a:lnSpc>
                          <a:spcPct val="100000"/>
                        </a:lnSpc>
                        <a:spcBef>
                          <a:spcPct val="45000"/>
                        </a:spcBef>
                        <a:spcAft>
                          <a:spcPct val="0"/>
                        </a:spcAft>
                        <a:buClrTx/>
                        <a:buSzPct val="125000"/>
                        <a:buFont typeface="Wingdings" panose="05000000000000000000" pitchFamily="2" charset="2"/>
                        <a:buChar char="q"/>
                        <a:tabLst/>
                      </a:pPr>
                      <a:r>
                        <a:rPr kumimoji="0" lang="en-US" altLang="en-US" sz="1800" b="0" i="0" u="none" strike="noStrike" cap="none" normalizeH="0" baseline="0" dirty="0" smtClean="0">
                          <a:ln>
                            <a:noFill/>
                          </a:ln>
                          <a:solidFill>
                            <a:schemeClr val="tx1"/>
                          </a:solidFill>
                          <a:effectLst/>
                          <a:latin typeface="Arial" charset="0"/>
                          <a:ea typeface="ＭＳ Ｐゴシック" charset="-128"/>
                        </a:rPr>
                        <a:t>ESOPs - Employee buyouts </a:t>
                      </a:r>
                    </a:p>
                    <a:p>
                      <a:pPr marL="285750" marR="0" lvl="0" indent="-285750" algn="l" defTabSz="914400" rtl="0" eaLnBrk="1" fontAlgn="base" latinLnBrk="0" hangingPunct="1">
                        <a:lnSpc>
                          <a:spcPct val="100000"/>
                        </a:lnSpc>
                        <a:spcBef>
                          <a:spcPct val="45000"/>
                        </a:spcBef>
                        <a:spcAft>
                          <a:spcPct val="0"/>
                        </a:spcAft>
                        <a:buClrTx/>
                        <a:buSzPct val="125000"/>
                        <a:buFont typeface="Wingdings" panose="05000000000000000000" pitchFamily="2" charset="2"/>
                        <a:buChar char="q"/>
                        <a:tabLst/>
                      </a:pPr>
                      <a:r>
                        <a:rPr kumimoji="0" lang="en-US" altLang="en-US" sz="1800" b="0" i="0" u="none" strike="noStrike" cap="none" normalizeH="0" baseline="0" dirty="0" smtClean="0">
                          <a:ln>
                            <a:noFill/>
                          </a:ln>
                          <a:solidFill>
                            <a:schemeClr val="tx1"/>
                          </a:solidFill>
                          <a:effectLst/>
                          <a:latin typeface="Arial" charset="0"/>
                          <a:ea typeface="ＭＳ Ｐゴシック" charset="-128"/>
                        </a:rPr>
                        <a:t>Finding a buyer for the closing business</a:t>
                      </a:r>
                    </a:p>
                    <a:p>
                      <a:pPr marL="285750" marR="0" lvl="0" indent="-285750" algn="l" defTabSz="914400" rtl="0" eaLnBrk="1" fontAlgn="base" latinLnBrk="0" hangingPunct="1">
                        <a:lnSpc>
                          <a:spcPct val="100000"/>
                        </a:lnSpc>
                        <a:spcBef>
                          <a:spcPct val="45000"/>
                        </a:spcBef>
                        <a:spcAft>
                          <a:spcPct val="0"/>
                        </a:spcAft>
                        <a:buClrTx/>
                        <a:buSzPct val="125000"/>
                        <a:buFont typeface="Wingdings" panose="05000000000000000000" pitchFamily="2" charset="2"/>
                        <a:buChar char="q"/>
                        <a:tabLst/>
                      </a:pPr>
                      <a:r>
                        <a:rPr kumimoji="0" lang="en-US" altLang="en-US" sz="1800" b="0" i="0" u="none" strike="noStrike" cap="none" normalizeH="0" baseline="0" dirty="0" smtClean="0">
                          <a:ln>
                            <a:noFill/>
                          </a:ln>
                          <a:solidFill>
                            <a:schemeClr val="tx1"/>
                          </a:solidFill>
                          <a:effectLst/>
                          <a:latin typeface="Arial" charset="0"/>
                          <a:ea typeface="ＭＳ Ｐゴシック" charset="-128"/>
                        </a:rPr>
                        <a:t>Linking with Economic Development </a:t>
                      </a:r>
                    </a:p>
                    <a:p>
                      <a:pPr marL="285750" marR="0" lvl="0" indent="-285750" algn="l" defTabSz="914400" rtl="0" eaLnBrk="1" fontAlgn="base" latinLnBrk="0" hangingPunct="1">
                        <a:lnSpc>
                          <a:spcPct val="100000"/>
                        </a:lnSpc>
                        <a:spcBef>
                          <a:spcPct val="45000"/>
                        </a:spcBef>
                        <a:spcAft>
                          <a:spcPct val="0"/>
                        </a:spcAft>
                        <a:buClrTx/>
                        <a:buSzPct val="125000"/>
                        <a:buFont typeface="Wingdings" panose="05000000000000000000" pitchFamily="2" charset="2"/>
                        <a:buChar char="q"/>
                        <a:tabLst/>
                      </a:pPr>
                      <a:r>
                        <a:rPr kumimoji="0" lang="en-US" altLang="en-US" sz="1800" b="0" i="0" u="none" strike="noStrike" cap="none" normalizeH="0" baseline="0" dirty="0" smtClean="0">
                          <a:ln>
                            <a:noFill/>
                          </a:ln>
                          <a:solidFill>
                            <a:schemeClr val="tx1"/>
                          </a:solidFill>
                          <a:effectLst/>
                          <a:latin typeface="Arial" charset="0"/>
                          <a:ea typeface="ＭＳ Ｐゴシック" charset="-128"/>
                        </a:rPr>
                        <a:t>Incumbent worker programs - based on affected company</a:t>
                      </a:r>
                    </a:p>
                  </a:txBody>
                  <a:tcP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lvl1pPr marL="223838" indent="-223838" eaLnBrk="0" hangingPunct="0">
                        <a:spcBef>
                          <a:spcPct val="20000"/>
                        </a:spcBef>
                        <a:buClr>
                          <a:srgbClr val="C35E0B"/>
                        </a:buClr>
                        <a:defRPr sz="2800">
                          <a:solidFill>
                            <a:schemeClr val="tx1"/>
                          </a:solidFill>
                          <a:latin typeface="Arial" charset="0"/>
                          <a:ea typeface="ＭＳ Ｐゴシック" charset="-128"/>
                        </a:defRPr>
                      </a:lvl1pPr>
                      <a:lvl2pPr marL="37931725" indent="-37474525" eaLnBrk="0" hangingPunct="0">
                        <a:spcBef>
                          <a:spcPct val="20000"/>
                        </a:spcBef>
                        <a:buClr>
                          <a:srgbClr val="20407D"/>
                        </a:buClr>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285750" marR="0" lvl="0" indent="-285750" algn="l" defTabSz="914400" rtl="0" eaLnBrk="1" fontAlgn="base" latinLnBrk="0" hangingPunct="1">
                        <a:lnSpc>
                          <a:spcPct val="100000"/>
                        </a:lnSpc>
                        <a:spcBef>
                          <a:spcPct val="45000"/>
                        </a:spcBef>
                        <a:spcAft>
                          <a:spcPct val="0"/>
                        </a:spcAft>
                        <a:buClrTx/>
                        <a:buSzPct val="125000"/>
                        <a:buFont typeface="Wingdings" panose="05000000000000000000" pitchFamily="2" charset="2"/>
                        <a:buChar char="q"/>
                        <a:tabLst/>
                      </a:pPr>
                      <a:r>
                        <a:rPr kumimoji="0" lang="en-US" altLang="en-US" sz="1800" b="0" i="0" u="none" strike="noStrike" cap="none" normalizeH="0" baseline="0" dirty="0" smtClean="0">
                          <a:ln>
                            <a:noFill/>
                          </a:ln>
                          <a:solidFill>
                            <a:schemeClr val="tx1"/>
                          </a:solidFill>
                          <a:effectLst/>
                          <a:latin typeface="Arial" charset="0"/>
                          <a:ea typeface="ＭＳ Ｐゴシック" charset="-128"/>
                        </a:rPr>
                        <a:t>Fewer people filing for UI benefits</a:t>
                      </a:r>
                    </a:p>
                    <a:p>
                      <a:pPr marL="285750" marR="0" lvl="0" indent="-285750" algn="l" defTabSz="914400" rtl="0" eaLnBrk="1" fontAlgn="base" latinLnBrk="0" hangingPunct="1">
                        <a:lnSpc>
                          <a:spcPct val="100000"/>
                        </a:lnSpc>
                        <a:spcBef>
                          <a:spcPct val="45000"/>
                        </a:spcBef>
                        <a:spcAft>
                          <a:spcPct val="0"/>
                        </a:spcAft>
                        <a:buClrTx/>
                        <a:buSzPct val="125000"/>
                        <a:buFont typeface="Wingdings" panose="05000000000000000000" pitchFamily="2" charset="2"/>
                        <a:buChar char="q"/>
                        <a:tabLst/>
                      </a:pPr>
                      <a:r>
                        <a:rPr kumimoji="0" lang="en-US" altLang="en-US" sz="1800" b="0" i="0" u="none" strike="noStrike" cap="none" normalizeH="0" baseline="0" dirty="0" smtClean="0">
                          <a:ln>
                            <a:noFill/>
                          </a:ln>
                          <a:solidFill>
                            <a:schemeClr val="tx1"/>
                          </a:solidFill>
                          <a:effectLst/>
                          <a:latin typeface="Arial" charset="0"/>
                          <a:ea typeface="ＭＳ Ｐゴシック" charset="-128"/>
                        </a:rPr>
                        <a:t>Linking with other companies that are hiring (Company Match)</a:t>
                      </a:r>
                    </a:p>
                    <a:p>
                      <a:pPr marL="285750" marR="0" lvl="0" indent="-285750" algn="l" defTabSz="914400" rtl="0" eaLnBrk="1" fontAlgn="base" latinLnBrk="0" hangingPunct="1">
                        <a:lnSpc>
                          <a:spcPct val="100000"/>
                        </a:lnSpc>
                        <a:spcBef>
                          <a:spcPct val="45000"/>
                        </a:spcBef>
                        <a:spcAft>
                          <a:spcPct val="0"/>
                        </a:spcAft>
                        <a:buClrTx/>
                        <a:buSzPct val="125000"/>
                        <a:buFont typeface="Wingdings" panose="05000000000000000000" pitchFamily="2" charset="2"/>
                        <a:buChar char="q"/>
                        <a:tabLst/>
                      </a:pPr>
                      <a:r>
                        <a:rPr kumimoji="0" lang="en-US" altLang="en-US" sz="1800" b="0" i="0" u="none" strike="noStrike" cap="none" normalizeH="0" baseline="0" dirty="0" smtClean="0">
                          <a:ln>
                            <a:noFill/>
                          </a:ln>
                          <a:solidFill>
                            <a:schemeClr val="tx1"/>
                          </a:solidFill>
                          <a:effectLst/>
                          <a:latin typeface="Arial" charset="0"/>
                          <a:ea typeface="ＭＳ Ｐゴシック" charset="-128"/>
                        </a:rPr>
                        <a:t>OJT programs-linking with growing companies</a:t>
                      </a:r>
                    </a:p>
                    <a:p>
                      <a:pPr marL="285750" marR="0" lvl="0" indent="-285750" algn="l" defTabSz="914400" rtl="0" eaLnBrk="1" fontAlgn="base" latinLnBrk="0" hangingPunct="1">
                        <a:lnSpc>
                          <a:spcPct val="100000"/>
                        </a:lnSpc>
                        <a:spcBef>
                          <a:spcPct val="45000"/>
                        </a:spcBef>
                        <a:spcAft>
                          <a:spcPct val="0"/>
                        </a:spcAft>
                        <a:buClrTx/>
                        <a:buSzPct val="125000"/>
                        <a:buFont typeface="Wingdings" panose="05000000000000000000" pitchFamily="2" charset="2"/>
                        <a:buChar char="q"/>
                        <a:tabLst/>
                      </a:pPr>
                      <a:r>
                        <a:rPr kumimoji="0" lang="en-US" altLang="en-US" sz="1800" b="0" i="0" u="none" strike="noStrike" cap="none" normalizeH="0" baseline="0" dirty="0" smtClean="0">
                          <a:ln>
                            <a:noFill/>
                          </a:ln>
                          <a:solidFill>
                            <a:schemeClr val="tx1"/>
                          </a:solidFill>
                          <a:effectLst/>
                          <a:latin typeface="Arial" charset="0"/>
                          <a:ea typeface="ＭＳ Ｐゴシック" charset="-128"/>
                        </a:rPr>
                        <a:t>Early warning networks</a:t>
                      </a:r>
                    </a:p>
                    <a:p>
                      <a:pPr marL="285750" marR="0" lvl="0" indent="-285750" algn="l" defTabSz="914400" rtl="0" eaLnBrk="1" fontAlgn="base" latinLnBrk="0" hangingPunct="1">
                        <a:lnSpc>
                          <a:spcPct val="100000"/>
                        </a:lnSpc>
                        <a:spcBef>
                          <a:spcPct val="45000"/>
                        </a:spcBef>
                        <a:spcAft>
                          <a:spcPct val="0"/>
                        </a:spcAft>
                        <a:buClrTx/>
                        <a:buSzPct val="125000"/>
                        <a:buFont typeface="Wingdings" panose="05000000000000000000" pitchFamily="2" charset="2"/>
                        <a:buChar char="q"/>
                        <a:tabLst/>
                      </a:pPr>
                      <a:r>
                        <a:rPr kumimoji="0" lang="en-US" altLang="en-US" sz="1800" b="0" i="0" u="none" strike="noStrike" cap="none" normalizeH="0" baseline="0" dirty="0" smtClean="0">
                          <a:ln>
                            <a:noFill/>
                          </a:ln>
                          <a:solidFill>
                            <a:schemeClr val="tx1"/>
                          </a:solidFill>
                          <a:effectLst/>
                          <a:latin typeface="Arial" charset="0"/>
                          <a:ea typeface="ＭＳ Ｐゴシック" charset="-128"/>
                        </a:rPr>
                        <a:t>Effective partnerships</a:t>
                      </a:r>
                    </a:p>
                    <a:p>
                      <a:pPr marL="285750" marR="0" lvl="0" indent="-285750" algn="l" defTabSz="914400" rtl="0" eaLnBrk="1" fontAlgn="base" latinLnBrk="0" hangingPunct="1">
                        <a:lnSpc>
                          <a:spcPct val="100000"/>
                        </a:lnSpc>
                        <a:spcBef>
                          <a:spcPct val="45000"/>
                        </a:spcBef>
                        <a:spcAft>
                          <a:spcPct val="0"/>
                        </a:spcAft>
                        <a:buClrTx/>
                        <a:buSzPct val="125000"/>
                        <a:buFont typeface="Wingdings" panose="05000000000000000000" pitchFamily="2" charset="2"/>
                        <a:buChar char="q"/>
                        <a:tabLst/>
                      </a:pPr>
                      <a:r>
                        <a:rPr kumimoji="0" lang="en-US" altLang="en-US" sz="1800" b="0" i="0" u="none" strike="noStrike" cap="none" normalizeH="0" baseline="0" dirty="0" smtClean="0">
                          <a:ln>
                            <a:noFill/>
                          </a:ln>
                          <a:solidFill>
                            <a:schemeClr val="tx1"/>
                          </a:solidFill>
                          <a:effectLst/>
                          <a:latin typeface="Arial" charset="0"/>
                          <a:ea typeface="ＭＳ Ｐゴシック" charset="-128"/>
                        </a:rPr>
                        <a:t>Linking Mass BizWorks services</a:t>
                      </a:r>
                    </a:p>
                  </a:txBody>
                  <a:tcP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00884872"/>
                  </a:ext>
                </a:extLst>
              </a:tr>
            </a:tbl>
          </a:graphicData>
        </a:graphic>
      </p:graphicFrame>
    </p:spTree>
    <p:extLst>
      <p:ext uri="{BB962C8B-B14F-4D97-AF65-F5344CB8AC3E}">
        <p14:creationId xmlns:p14="http://schemas.microsoft.com/office/powerpoint/2010/main" val="153056178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66700"/>
            <a:ext cx="6172200" cy="571500"/>
          </a:xfrm>
        </p:spPr>
        <p:txBody>
          <a:bodyPr/>
          <a:lstStyle/>
          <a:p>
            <a:r>
              <a:rPr lang="en-US" sz="2400" cap="small" dirty="0" smtClean="0">
                <a:solidFill>
                  <a:schemeClr val="bg1"/>
                </a:solidFill>
                <a:latin typeface="+mj-lt"/>
              </a:rPr>
              <a:t>Examples of Layoff Aversion</a:t>
            </a:r>
            <a:endParaRPr lang="en-US" sz="2400" cap="small" dirty="0">
              <a:solidFill>
                <a:schemeClr val="bg1"/>
              </a:solidFill>
              <a:latin typeface="+mj-lt"/>
            </a:endParaRPr>
          </a:p>
        </p:txBody>
      </p:sp>
      <p:sp>
        <p:nvSpPr>
          <p:cNvPr id="4" name="TextBox 3"/>
          <p:cNvSpPr txBox="1"/>
          <p:nvPr/>
        </p:nvSpPr>
        <p:spPr>
          <a:xfrm>
            <a:off x="609600" y="914402"/>
            <a:ext cx="10058400" cy="1107996"/>
          </a:xfrm>
          <a:prstGeom prst="rect">
            <a:avLst/>
          </a:prstGeom>
          <a:noFill/>
        </p:spPr>
        <p:txBody>
          <a:bodyPr wrap="square" rtlCol="0">
            <a:spAutoFit/>
          </a:bodyPr>
          <a:lstStyle/>
          <a:p>
            <a:pPr marL="214313" indent="-214313" defTabSz="685800">
              <a:buFont typeface="Wingdings" panose="05000000000000000000" pitchFamily="2" charset="2"/>
              <a:buChar char="Ø"/>
            </a:pPr>
            <a:endParaRPr lang="en-US" sz="1200" dirty="0">
              <a:solidFill>
                <a:srgbClr val="000000"/>
              </a:solidFill>
              <a:latin typeface="Arial"/>
            </a:endParaRPr>
          </a:p>
          <a:p>
            <a:pPr marL="557213" lvl="1" indent="-214313" defTabSz="685800">
              <a:buFont typeface="Arial" panose="020B0604020202020204" pitchFamily="34" charset="0"/>
              <a:buChar char="•"/>
            </a:pPr>
            <a:endParaRPr lang="en-US" sz="1350" dirty="0">
              <a:solidFill>
                <a:srgbClr val="000000"/>
              </a:solidFill>
              <a:latin typeface="Arial"/>
            </a:endParaRPr>
          </a:p>
          <a:p>
            <a:pPr defTabSz="685800"/>
            <a:endParaRPr lang="en-US" sz="1350" dirty="0">
              <a:solidFill>
                <a:srgbClr val="000000"/>
              </a:solidFill>
              <a:latin typeface="Arial"/>
            </a:endParaRPr>
          </a:p>
          <a:p>
            <a:pPr marL="214313" indent="-214313" defTabSz="685800">
              <a:buFont typeface="Wingdings" panose="05000000000000000000" pitchFamily="2" charset="2"/>
              <a:buChar char="Ø"/>
            </a:pPr>
            <a:endParaRPr lang="en-US" sz="1350" dirty="0">
              <a:solidFill>
                <a:srgbClr val="000000"/>
              </a:solidFill>
              <a:latin typeface="Arial"/>
            </a:endParaRPr>
          </a:p>
          <a:p>
            <a:pPr marL="214313" indent="-214313" algn="ctr" defTabSz="685800">
              <a:buFont typeface="Wingdings" panose="05000000000000000000" pitchFamily="2" charset="2"/>
              <a:buChar char="Ø"/>
            </a:pPr>
            <a:endParaRPr lang="en-US" sz="1350" dirty="0">
              <a:solidFill>
                <a:srgbClr val="000000"/>
              </a:solidFill>
              <a:latin typeface="Arial"/>
            </a:endParaRPr>
          </a:p>
        </p:txBody>
      </p:sp>
      <p:sp>
        <p:nvSpPr>
          <p:cNvPr id="3" name="Rectangle 2"/>
          <p:cNvSpPr/>
          <p:nvPr/>
        </p:nvSpPr>
        <p:spPr>
          <a:xfrm>
            <a:off x="609600" y="1447800"/>
            <a:ext cx="4572000" cy="2246769"/>
          </a:xfrm>
          <a:prstGeom prst="rect">
            <a:avLst/>
          </a:prstGeom>
        </p:spPr>
        <p:txBody>
          <a:bodyPr wrap="square">
            <a:spAutoFit/>
          </a:bodyPr>
          <a:lstStyle/>
          <a:p>
            <a:r>
              <a:rPr lang="en-US" altLang="en-US" sz="2000" b="1" dirty="0"/>
              <a:t>Polaroid</a:t>
            </a:r>
            <a:r>
              <a:rPr lang="en-US" altLang="en-US" sz="2000" dirty="0"/>
              <a:t> </a:t>
            </a:r>
            <a:endParaRPr lang="en-US" altLang="en-US" sz="2000" dirty="0" smtClean="0"/>
          </a:p>
          <a:p>
            <a:endParaRPr lang="en-US" altLang="en-US" sz="2000" dirty="0"/>
          </a:p>
          <a:p>
            <a:r>
              <a:rPr lang="en-US" altLang="en-US" sz="2000" dirty="0"/>
              <a:t>40 employees affected by layoff </a:t>
            </a:r>
            <a:endParaRPr lang="en-US" altLang="en-US" sz="2000" dirty="0" smtClean="0"/>
          </a:p>
          <a:p>
            <a:endParaRPr lang="en-US" altLang="en-US" sz="2000" dirty="0"/>
          </a:p>
          <a:p>
            <a:r>
              <a:rPr lang="en-US" altLang="en-US" sz="2000" dirty="0" smtClean="0"/>
              <a:t>Trained </a:t>
            </a:r>
            <a:r>
              <a:rPr lang="en-US" altLang="en-US" sz="2000" dirty="0"/>
              <a:t>employees prior to </a:t>
            </a:r>
            <a:r>
              <a:rPr lang="en-US" altLang="en-US" sz="2000" dirty="0" smtClean="0"/>
              <a:t>layoff </a:t>
            </a:r>
          </a:p>
          <a:p>
            <a:endParaRPr lang="en-US" altLang="en-US" sz="2000" dirty="0"/>
          </a:p>
          <a:p>
            <a:r>
              <a:rPr lang="en-US" altLang="en-US" sz="2000" dirty="0" smtClean="0"/>
              <a:t>Placed </a:t>
            </a:r>
            <a:r>
              <a:rPr lang="en-US" altLang="en-US" sz="2000" dirty="0"/>
              <a:t>34 of 38 employees </a:t>
            </a:r>
            <a:r>
              <a:rPr lang="en-US" altLang="en-US" sz="2000" dirty="0" smtClean="0"/>
              <a:t>trained</a:t>
            </a:r>
            <a:endParaRPr lang="en-US" altLang="en-US" sz="2000" dirty="0"/>
          </a:p>
        </p:txBody>
      </p:sp>
      <p:sp>
        <p:nvSpPr>
          <p:cNvPr id="5" name="Rectangle 4"/>
          <p:cNvSpPr/>
          <p:nvPr/>
        </p:nvSpPr>
        <p:spPr>
          <a:xfrm>
            <a:off x="6096000" y="1447800"/>
            <a:ext cx="5486400" cy="1631216"/>
          </a:xfrm>
          <a:prstGeom prst="rect">
            <a:avLst/>
          </a:prstGeom>
        </p:spPr>
        <p:txBody>
          <a:bodyPr wrap="square">
            <a:spAutoFit/>
          </a:bodyPr>
          <a:lstStyle/>
          <a:p>
            <a:r>
              <a:rPr lang="en-US" altLang="en-US" sz="2000" dirty="0"/>
              <a:t>Method used Rapid Response set aside funds to train employees in new </a:t>
            </a:r>
            <a:r>
              <a:rPr lang="en-US" altLang="en-US" sz="2000" dirty="0" smtClean="0"/>
              <a:t>career</a:t>
            </a:r>
          </a:p>
          <a:p>
            <a:endParaRPr lang="en-US" altLang="en-US" sz="2000" dirty="0"/>
          </a:p>
          <a:p>
            <a:r>
              <a:rPr lang="en-US" altLang="en-US" sz="2000" dirty="0" smtClean="0"/>
              <a:t>ROI </a:t>
            </a:r>
            <a:r>
              <a:rPr lang="en-US" altLang="en-US" sz="2000" dirty="0"/>
              <a:t>= $238,000 saved on UI funds @ 7000 per claim </a:t>
            </a:r>
          </a:p>
        </p:txBody>
      </p:sp>
      <p:sp>
        <p:nvSpPr>
          <p:cNvPr id="6" name="Rectangle 5"/>
          <p:cNvSpPr/>
          <p:nvPr/>
        </p:nvSpPr>
        <p:spPr>
          <a:xfrm>
            <a:off x="609600" y="4113074"/>
            <a:ext cx="10972800" cy="2000548"/>
          </a:xfrm>
          <a:prstGeom prst="rect">
            <a:avLst/>
          </a:prstGeom>
        </p:spPr>
        <p:txBody>
          <a:bodyPr wrap="square">
            <a:spAutoFit/>
          </a:bodyPr>
          <a:lstStyle/>
          <a:p>
            <a:r>
              <a:rPr lang="en-US" altLang="en-US" sz="2000" dirty="0"/>
              <a:t>NECCO - 400 employees </a:t>
            </a:r>
            <a:r>
              <a:rPr lang="en-US" altLang="en-US" sz="2000" b="1" dirty="0"/>
              <a:t>retained</a:t>
            </a:r>
            <a:r>
              <a:rPr lang="en-US" altLang="en-US" sz="2000" dirty="0"/>
              <a:t> their </a:t>
            </a:r>
            <a:r>
              <a:rPr lang="en-US" altLang="en-US" sz="2000" dirty="0" smtClean="0"/>
              <a:t>jobs</a:t>
            </a:r>
          </a:p>
          <a:p>
            <a:endParaRPr lang="en-US" altLang="en-US" sz="800" dirty="0"/>
          </a:p>
          <a:p>
            <a:r>
              <a:rPr lang="en-US" altLang="en-US" sz="2000" dirty="0" smtClean="0"/>
              <a:t>Jabil/Raytheon -</a:t>
            </a:r>
            <a:r>
              <a:rPr lang="en-US" altLang="en-US" sz="2000" dirty="0"/>
              <a:t>19 employees hired in one day (Union jobs) 135 additional placed </a:t>
            </a:r>
            <a:endParaRPr lang="en-US" altLang="en-US" sz="2000" dirty="0" smtClean="0"/>
          </a:p>
          <a:p>
            <a:endParaRPr lang="en-US" altLang="en-US" sz="800" dirty="0"/>
          </a:p>
          <a:p>
            <a:r>
              <a:rPr lang="en-US" altLang="en-US" sz="2000" dirty="0"/>
              <a:t>Haskon – attempted ESOP (Union/RR/ESOP office) </a:t>
            </a:r>
            <a:endParaRPr lang="en-US" altLang="en-US" sz="2000" dirty="0" smtClean="0"/>
          </a:p>
          <a:p>
            <a:endParaRPr lang="en-US" altLang="en-US" sz="800" dirty="0"/>
          </a:p>
          <a:p>
            <a:r>
              <a:rPr lang="en-US" altLang="en-US" sz="2000" dirty="0"/>
              <a:t>Polaroid – 38 employees (Chemical Department) trained in Bio-Tech, 34 placed in new jobs most prior to layoff  </a:t>
            </a:r>
          </a:p>
        </p:txBody>
      </p:sp>
    </p:spTree>
    <p:extLst>
      <p:ext uri="{BB962C8B-B14F-4D97-AF65-F5344CB8AC3E}">
        <p14:creationId xmlns:p14="http://schemas.microsoft.com/office/powerpoint/2010/main" val="8951469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66700"/>
            <a:ext cx="6172200" cy="571500"/>
          </a:xfrm>
        </p:spPr>
        <p:txBody>
          <a:bodyPr/>
          <a:lstStyle/>
          <a:p>
            <a:r>
              <a:rPr lang="en-US" sz="2400" cap="small" dirty="0" smtClean="0">
                <a:solidFill>
                  <a:schemeClr val="bg1"/>
                </a:solidFill>
                <a:latin typeface="+mj-lt"/>
              </a:rPr>
              <a:t>Data Collection</a:t>
            </a:r>
            <a:endParaRPr lang="en-US" sz="2400" cap="small" dirty="0">
              <a:solidFill>
                <a:schemeClr val="bg1"/>
              </a:solidFill>
              <a:latin typeface="+mj-lt"/>
            </a:endParaRPr>
          </a:p>
        </p:txBody>
      </p:sp>
      <p:sp>
        <p:nvSpPr>
          <p:cNvPr id="4" name="TextBox 3"/>
          <p:cNvSpPr txBox="1"/>
          <p:nvPr/>
        </p:nvSpPr>
        <p:spPr>
          <a:xfrm>
            <a:off x="609600" y="914402"/>
            <a:ext cx="10058400" cy="1107996"/>
          </a:xfrm>
          <a:prstGeom prst="rect">
            <a:avLst/>
          </a:prstGeom>
          <a:noFill/>
        </p:spPr>
        <p:txBody>
          <a:bodyPr wrap="square" rtlCol="0">
            <a:spAutoFit/>
          </a:bodyPr>
          <a:lstStyle/>
          <a:p>
            <a:pPr marL="214313" indent="-214313" defTabSz="685800">
              <a:buFont typeface="Wingdings" panose="05000000000000000000" pitchFamily="2" charset="2"/>
              <a:buChar char="Ø"/>
            </a:pPr>
            <a:endParaRPr lang="en-US" sz="1200" dirty="0">
              <a:solidFill>
                <a:srgbClr val="000000"/>
              </a:solidFill>
              <a:latin typeface="Arial"/>
            </a:endParaRPr>
          </a:p>
          <a:p>
            <a:pPr marL="557213" lvl="1" indent="-214313" defTabSz="685800">
              <a:buFont typeface="Arial" panose="020B0604020202020204" pitchFamily="34" charset="0"/>
              <a:buChar char="•"/>
            </a:pPr>
            <a:endParaRPr lang="en-US" sz="1350" dirty="0">
              <a:solidFill>
                <a:srgbClr val="000000"/>
              </a:solidFill>
              <a:latin typeface="Arial"/>
            </a:endParaRPr>
          </a:p>
          <a:p>
            <a:pPr defTabSz="685800"/>
            <a:endParaRPr lang="en-US" sz="1350" dirty="0">
              <a:solidFill>
                <a:srgbClr val="000000"/>
              </a:solidFill>
              <a:latin typeface="Arial"/>
            </a:endParaRPr>
          </a:p>
          <a:p>
            <a:pPr marL="214313" indent="-214313" defTabSz="685800">
              <a:buFont typeface="Wingdings" panose="05000000000000000000" pitchFamily="2" charset="2"/>
              <a:buChar char="Ø"/>
            </a:pPr>
            <a:endParaRPr lang="en-US" sz="1350" dirty="0">
              <a:solidFill>
                <a:srgbClr val="000000"/>
              </a:solidFill>
              <a:latin typeface="Arial"/>
            </a:endParaRPr>
          </a:p>
          <a:p>
            <a:pPr marL="214313" indent="-214313" algn="ctr" defTabSz="685800">
              <a:buFont typeface="Wingdings" panose="05000000000000000000" pitchFamily="2" charset="2"/>
              <a:buChar char="Ø"/>
            </a:pPr>
            <a:endParaRPr lang="en-US" sz="1350" dirty="0">
              <a:solidFill>
                <a:srgbClr val="000000"/>
              </a:solidFill>
              <a:latin typeface="Arial"/>
            </a:endParaRPr>
          </a:p>
        </p:txBody>
      </p:sp>
      <p:sp>
        <p:nvSpPr>
          <p:cNvPr id="3" name="Rectangle 2"/>
          <p:cNvSpPr/>
          <p:nvPr/>
        </p:nvSpPr>
        <p:spPr>
          <a:xfrm>
            <a:off x="609600" y="1447800"/>
            <a:ext cx="10972800" cy="4093428"/>
          </a:xfrm>
          <a:prstGeom prst="rect">
            <a:avLst/>
          </a:prstGeom>
        </p:spPr>
        <p:txBody>
          <a:bodyPr wrap="square">
            <a:spAutoFit/>
          </a:bodyPr>
          <a:lstStyle/>
          <a:p>
            <a:pPr marL="342900" indent="-342900">
              <a:buFont typeface="Wingdings" panose="05000000000000000000" pitchFamily="2" charset="2"/>
              <a:buChar char="q"/>
            </a:pPr>
            <a:r>
              <a:rPr lang="en-US" altLang="en-US" sz="2000" dirty="0"/>
              <a:t>Data collection can help in predicting </a:t>
            </a:r>
            <a:r>
              <a:rPr lang="en-US" altLang="en-US" sz="2000" dirty="0" smtClean="0"/>
              <a:t>trends</a:t>
            </a:r>
          </a:p>
          <a:p>
            <a:pPr marL="342900" indent="-342900">
              <a:buFont typeface="Wingdings" panose="05000000000000000000" pitchFamily="2" charset="2"/>
              <a:buChar char="q"/>
            </a:pPr>
            <a:endParaRPr lang="en-US" altLang="en-US" sz="2000" dirty="0"/>
          </a:p>
          <a:p>
            <a:pPr marL="342900" indent="-342900">
              <a:buFont typeface="Wingdings" panose="05000000000000000000" pitchFamily="2" charset="2"/>
              <a:buChar char="q"/>
            </a:pPr>
            <a:r>
              <a:rPr lang="en-US" altLang="en-US" sz="2000" dirty="0"/>
              <a:t>Information when marketing </a:t>
            </a:r>
            <a:r>
              <a:rPr lang="en-US" altLang="en-US" sz="2000" dirty="0" smtClean="0"/>
              <a:t>services</a:t>
            </a:r>
          </a:p>
          <a:p>
            <a:pPr marL="342900" indent="-342900">
              <a:buFont typeface="Wingdings" panose="05000000000000000000" pitchFamily="2" charset="2"/>
              <a:buChar char="q"/>
            </a:pPr>
            <a:endParaRPr lang="en-US" altLang="en-US" sz="2000" dirty="0"/>
          </a:p>
          <a:p>
            <a:pPr marL="342900" indent="-342900">
              <a:buFont typeface="Wingdings" panose="05000000000000000000" pitchFamily="2" charset="2"/>
              <a:buChar char="q"/>
            </a:pPr>
            <a:r>
              <a:rPr lang="en-US" altLang="en-US" sz="2000" dirty="0"/>
              <a:t>For use when company matching </a:t>
            </a:r>
            <a:endParaRPr lang="en-US" altLang="en-US" sz="2000" dirty="0" smtClean="0"/>
          </a:p>
          <a:p>
            <a:pPr marL="342900" indent="-342900">
              <a:buFont typeface="Wingdings" panose="05000000000000000000" pitchFamily="2" charset="2"/>
              <a:buChar char="q"/>
            </a:pPr>
            <a:endParaRPr lang="en-US" altLang="en-US" sz="2000" dirty="0"/>
          </a:p>
          <a:p>
            <a:pPr marL="342900" indent="-342900">
              <a:buFont typeface="Wingdings" panose="05000000000000000000" pitchFamily="2" charset="2"/>
              <a:buChar char="q"/>
            </a:pPr>
            <a:r>
              <a:rPr lang="en-US" altLang="en-US" sz="2000" dirty="0"/>
              <a:t>Linking with Economic </a:t>
            </a:r>
            <a:r>
              <a:rPr lang="en-US" altLang="en-US" sz="2000" dirty="0" smtClean="0"/>
              <a:t>Development</a:t>
            </a:r>
          </a:p>
          <a:p>
            <a:pPr marL="342900" indent="-342900">
              <a:buFont typeface="Wingdings" panose="05000000000000000000" pitchFamily="2" charset="2"/>
              <a:buChar char="q"/>
            </a:pPr>
            <a:endParaRPr lang="en-US" altLang="en-US" sz="2000" dirty="0"/>
          </a:p>
          <a:p>
            <a:pPr marL="342900" indent="-342900">
              <a:buFont typeface="Wingdings" panose="05000000000000000000" pitchFamily="2" charset="2"/>
              <a:buChar char="q"/>
            </a:pPr>
            <a:r>
              <a:rPr lang="en-US" altLang="en-US" sz="2000" dirty="0"/>
              <a:t>Indicating return on investment </a:t>
            </a:r>
            <a:endParaRPr lang="en-US" altLang="en-US" sz="2000" dirty="0" smtClean="0"/>
          </a:p>
          <a:p>
            <a:pPr marL="342900" indent="-342900">
              <a:buFont typeface="Wingdings" panose="05000000000000000000" pitchFamily="2" charset="2"/>
              <a:buChar char="q"/>
            </a:pPr>
            <a:endParaRPr lang="en-US" altLang="en-US" sz="2000" dirty="0"/>
          </a:p>
          <a:p>
            <a:pPr marL="342900" indent="-342900">
              <a:buFont typeface="Wingdings" panose="05000000000000000000" pitchFamily="2" charset="2"/>
              <a:buChar char="q"/>
            </a:pPr>
            <a:r>
              <a:rPr lang="en-US" altLang="en-US" sz="2000" dirty="0"/>
              <a:t>Assisting Businesses with information </a:t>
            </a:r>
            <a:endParaRPr lang="en-US" altLang="en-US" sz="2000" dirty="0" smtClean="0"/>
          </a:p>
          <a:p>
            <a:pPr marL="342900" indent="-342900">
              <a:buFont typeface="Wingdings" panose="05000000000000000000" pitchFamily="2" charset="2"/>
              <a:buChar char="q"/>
            </a:pPr>
            <a:endParaRPr lang="en-US" altLang="en-US" sz="2000" dirty="0"/>
          </a:p>
          <a:p>
            <a:pPr marL="342900" indent="-342900">
              <a:buFont typeface="Wingdings" panose="05000000000000000000" pitchFamily="2" charset="2"/>
              <a:buChar char="q"/>
            </a:pPr>
            <a:r>
              <a:rPr lang="en-US" altLang="en-US" sz="2000" dirty="0"/>
              <a:t>History of services   </a:t>
            </a:r>
          </a:p>
        </p:txBody>
      </p:sp>
    </p:spTree>
    <p:extLst>
      <p:ext uri="{BB962C8B-B14F-4D97-AF65-F5344CB8AC3E}">
        <p14:creationId xmlns:p14="http://schemas.microsoft.com/office/powerpoint/2010/main" val="288674159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66700"/>
            <a:ext cx="6172200" cy="571500"/>
          </a:xfrm>
        </p:spPr>
        <p:txBody>
          <a:bodyPr/>
          <a:lstStyle/>
          <a:p>
            <a:r>
              <a:rPr lang="en-US" sz="2400" cap="small" dirty="0" smtClean="0">
                <a:solidFill>
                  <a:schemeClr val="bg1"/>
                </a:solidFill>
                <a:latin typeface="+mj-lt"/>
              </a:rPr>
              <a:t>Company Furloughs</a:t>
            </a:r>
            <a:endParaRPr lang="en-US" sz="2400" cap="small" dirty="0">
              <a:solidFill>
                <a:schemeClr val="bg1"/>
              </a:solidFill>
              <a:latin typeface="+mj-lt"/>
            </a:endParaRPr>
          </a:p>
        </p:txBody>
      </p:sp>
      <p:sp>
        <p:nvSpPr>
          <p:cNvPr id="4" name="TextBox 3"/>
          <p:cNvSpPr txBox="1"/>
          <p:nvPr/>
        </p:nvSpPr>
        <p:spPr>
          <a:xfrm>
            <a:off x="609600" y="914402"/>
            <a:ext cx="10058400" cy="1107996"/>
          </a:xfrm>
          <a:prstGeom prst="rect">
            <a:avLst/>
          </a:prstGeom>
          <a:noFill/>
        </p:spPr>
        <p:txBody>
          <a:bodyPr wrap="square" rtlCol="0">
            <a:spAutoFit/>
          </a:bodyPr>
          <a:lstStyle/>
          <a:p>
            <a:pPr marL="214313" indent="-214313" defTabSz="685800">
              <a:buFont typeface="Wingdings" panose="05000000000000000000" pitchFamily="2" charset="2"/>
              <a:buChar char="Ø"/>
            </a:pPr>
            <a:endParaRPr lang="en-US" sz="1200" dirty="0">
              <a:solidFill>
                <a:srgbClr val="000000"/>
              </a:solidFill>
              <a:latin typeface="Arial"/>
            </a:endParaRPr>
          </a:p>
          <a:p>
            <a:pPr marL="557213" lvl="1" indent="-214313" defTabSz="685800">
              <a:buFont typeface="Arial" panose="020B0604020202020204" pitchFamily="34" charset="0"/>
              <a:buChar char="•"/>
            </a:pPr>
            <a:endParaRPr lang="en-US" sz="1350" dirty="0">
              <a:solidFill>
                <a:srgbClr val="000000"/>
              </a:solidFill>
              <a:latin typeface="Arial"/>
            </a:endParaRPr>
          </a:p>
          <a:p>
            <a:pPr defTabSz="685800"/>
            <a:endParaRPr lang="en-US" sz="1350" dirty="0">
              <a:solidFill>
                <a:srgbClr val="000000"/>
              </a:solidFill>
              <a:latin typeface="Arial"/>
            </a:endParaRPr>
          </a:p>
          <a:p>
            <a:pPr marL="214313" indent="-214313" defTabSz="685800">
              <a:buFont typeface="Wingdings" panose="05000000000000000000" pitchFamily="2" charset="2"/>
              <a:buChar char="Ø"/>
            </a:pPr>
            <a:endParaRPr lang="en-US" sz="1350" dirty="0">
              <a:solidFill>
                <a:srgbClr val="000000"/>
              </a:solidFill>
              <a:latin typeface="Arial"/>
            </a:endParaRPr>
          </a:p>
          <a:p>
            <a:pPr marL="214313" indent="-214313" algn="ctr" defTabSz="685800">
              <a:buFont typeface="Wingdings" panose="05000000000000000000" pitchFamily="2" charset="2"/>
              <a:buChar char="Ø"/>
            </a:pPr>
            <a:endParaRPr lang="en-US" sz="1350" dirty="0">
              <a:solidFill>
                <a:srgbClr val="000000"/>
              </a:solidFill>
              <a:latin typeface="Arial"/>
            </a:endParaRPr>
          </a:p>
        </p:txBody>
      </p:sp>
      <p:sp>
        <p:nvSpPr>
          <p:cNvPr id="3" name="Rectangle 2"/>
          <p:cNvSpPr/>
          <p:nvPr/>
        </p:nvSpPr>
        <p:spPr>
          <a:xfrm>
            <a:off x="609600" y="1447800"/>
            <a:ext cx="10972800" cy="3323987"/>
          </a:xfrm>
          <a:prstGeom prst="rect">
            <a:avLst/>
          </a:prstGeom>
        </p:spPr>
        <p:txBody>
          <a:bodyPr wrap="square">
            <a:spAutoFit/>
          </a:bodyPr>
          <a:lstStyle/>
          <a:p>
            <a:pPr marL="342900" indent="-342900">
              <a:lnSpc>
                <a:spcPct val="150000"/>
              </a:lnSpc>
              <a:buFont typeface="Wingdings" panose="05000000000000000000" pitchFamily="2" charset="2"/>
              <a:buChar char="q"/>
            </a:pPr>
            <a:r>
              <a:rPr lang="en-US" altLang="en-US" sz="2000" dirty="0"/>
              <a:t>Companies have been using furloughs in an attempt to avoid </a:t>
            </a:r>
            <a:r>
              <a:rPr lang="en-US" altLang="en-US" sz="2000" dirty="0" smtClean="0"/>
              <a:t>layoffs</a:t>
            </a:r>
          </a:p>
          <a:p>
            <a:pPr marL="342900" indent="-342900">
              <a:lnSpc>
                <a:spcPct val="150000"/>
              </a:lnSpc>
              <a:buFont typeface="Wingdings" panose="05000000000000000000" pitchFamily="2" charset="2"/>
              <a:buChar char="q"/>
            </a:pPr>
            <a:endParaRPr lang="en-US" altLang="en-US" sz="2000" dirty="0"/>
          </a:p>
          <a:p>
            <a:pPr marL="342900" indent="-342900">
              <a:lnSpc>
                <a:spcPct val="150000"/>
              </a:lnSpc>
              <a:buFont typeface="Wingdings" panose="05000000000000000000" pitchFamily="2" charset="2"/>
              <a:buChar char="q"/>
            </a:pPr>
            <a:r>
              <a:rPr lang="en-US" altLang="en-US" sz="2000" dirty="0"/>
              <a:t>Rapid Response offers assistance to companies and their employees in the delivery of services through the furlough </a:t>
            </a:r>
            <a:r>
              <a:rPr lang="en-US" altLang="en-US" sz="2000" dirty="0" smtClean="0"/>
              <a:t>process</a:t>
            </a:r>
          </a:p>
          <a:p>
            <a:pPr marL="342900" indent="-342900">
              <a:lnSpc>
                <a:spcPct val="150000"/>
              </a:lnSpc>
              <a:buFont typeface="Wingdings" panose="05000000000000000000" pitchFamily="2" charset="2"/>
              <a:buChar char="q"/>
            </a:pPr>
            <a:endParaRPr lang="en-US" altLang="en-US" sz="2000" dirty="0"/>
          </a:p>
          <a:p>
            <a:pPr marL="342900" indent="-342900">
              <a:lnSpc>
                <a:spcPct val="150000"/>
              </a:lnSpc>
              <a:buFont typeface="Wingdings" panose="05000000000000000000" pitchFamily="2" charset="2"/>
              <a:buChar char="q"/>
            </a:pPr>
            <a:r>
              <a:rPr lang="en-US" altLang="en-US" sz="2000" dirty="0"/>
              <a:t>Furloughs may be an indicator of concern that could allow for future services due to the partnerships that are built - future services could include an aversion </a:t>
            </a:r>
            <a:r>
              <a:rPr lang="en-US" altLang="en-US" sz="2000" dirty="0" smtClean="0"/>
              <a:t>plan </a:t>
            </a:r>
            <a:endParaRPr lang="en-US" altLang="en-US" sz="2000" dirty="0"/>
          </a:p>
        </p:txBody>
      </p:sp>
    </p:spTree>
    <p:extLst>
      <p:ext uri="{BB962C8B-B14F-4D97-AF65-F5344CB8AC3E}">
        <p14:creationId xmlns:p14="http://schemas.microsoft.com/office/powerpoint/2010/main" val="40737761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66700"/>
            <a:ext cx="6172200" cy="571500"/>
          </a:xfrm>
        </p:spPr>
        <p:txBody>
          <a:bodyPr/>
          <a:lstStyle/>
          <a:p>
            <a:r>
              <a:rPr lang="en-US" sz="2400" cap="small" dirty="0" smtClean="0">
                <a:solidFill>
                  <a:schemeClr val="bg1"/>
                </a:solidFill>
                <a:latin typeface="+mj-lt"/>
              </a:rPr>
              <a:t>WorkShare</a:t>
            </a:r>
            <a:endParaRPr lang="en-US" sz="2400" cap="small" dirty="0">
              <a:solidFill>
                <a:schemeClr val="bg1"/>
              </a:solidFill>
              <a:latin typeface="+mj-lt"/>
            </a:endParaRPr>
          </a:p>
        </p:txBody>
      </p:sp>
      <p:sp>
        <p:nvSpPr>
          <p:cNvPr id="4" name="TextBox 3"/>
          <p:cNvSpPr txBox="1"/>
          <p:nvPr/>
        </p:nvSpPr>
        <p:spPr>
          <a:xfrm>
            <a:off x="609600" y="1371600"/>
            <a:ext cx="10972800" cy="1200329"/>
          </a:xfrm>
          <a:prstGeom prst="rect">
            <a:avLst/>
          </a:prstGeom>
          <a:noFill/>
        </p:spPr>
        <p:txBody>
          <a:bodyPr wrap="square" rtlCol="0">
            <a:spAutoFit/>
          </a:bodyPr>
          <a:lstStyle/>
          <a:p>
            <a:pPr marL="342900" indent="-342900">
              <a:buFont typeface="Wingdings" panose="05000000000000000000" pitchFamily="2" charset="2"/>
              <a:buChar char="q"/>
            </a:pPr>
            <a:r>
              <a:rPr lang="en-US" altLang="en-US" sz="2000" dirty="0"/>
              <a:t>Rapid Response staff must be well versed in the </a:t>
            </a:r>
            <a:r>
              <a:rPr lang="en-US" altLang="en-US" sz="2000" dirty="0" smtClean="0"/>
              <a:t>Unemployment Insurance (UI) WorkShare </a:t>
            </a:r>
            <a:r>
              <a:rPr lang="en-US" altLang="en-US" sz="2000" dirty="0"/>
              <a:t>program and able to connect companies to this service as an alternative to </a:t>
            </a:r>
            <a:r>
              <a:rPr lang="en-US" altLang="en-US" sz="2000" dirty="0" smtClean="0"/>
              <a:t>layoffs</a:t>
            </a:r>
          </a:p>
          <a:p>
            <a:pPr marL="342900" indent="-342900">
              <a:buFont typeface="Wingdings" panose="05000000000000000000" pitchFamily="2" charset="2"/>
              <a:buChar char="q"/>
            </a:pPr>
            <a:endParaRPr lang="en-US" altLang="en-US" sz="1200" dirty="0"/>
          </a:p>
          <a:p>
            <a:pPr marL="342900" indent="-342900">
              <a:buFont typeface="Wingdings" panose="05000000000000000000" pitchFamily="2" charset="2"/>
              <a:buChar char="q"/>
            </a:pPr>
            <a:r>
              <a:rPr lang="en-US" altLang="en-US" sz="2000" dirty="0" smtClean="0"/>
              <a:t>WorkShare </a:t>
            </a:r>
            <a:r>
              <a:rPr lang="en-US" altLang="en-US" sz="2000" dirty="0"/>
              <a:t>allows companies to defray costs during slow </a:t>
            </a:r>
            <a:r>
              <a:rPr lang="en-US" altLang="en-US" sz="2000" dirty="0" smtClean="0"/>
              <a:t>periods</a:t>
            </a:r>
            <a:endParaRPr lang="en-US" altLang="en-US" sz="2000"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9399" y="2546365"/>
            <a:ext cx="5334001" cy="4235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237185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66700"/>
            <a:ext cx="6172200" cy="571500"/>
          </a:xfrm>
        </p:spPr>
        <p:txBody>
          <a:bodyPr/>
          <a:lstStyle/>
          <a:p>
            <a:r>
              <a:rPr lang="en-US" sz="2400" cap="small" dirty="0" smtClean="0">
                <a:solidFill>
                  <a:schemeClr val="bg1"/>
                </a:solidFill>
                <a:latin typeface="+mj-lt"/>
              </a:rPr>
              <a:t>Forecasting / Early Warning Signs</a:t>
            </a:r>
            <a:endParaRPr lang="en-US" sz="2400" cap="small" dirty="0">
              <a:solidFill>
                <a:schemeClr val="bg1"/>
              </a:solidFill>
              <a:latin typeface="+mj-lt"/>
            </a:endParaRPr>
          </a:p>
        </p:txBody>
      </p:sp>
      <p:sp>
        <p:nvSpPr>
          <p:cNvPr id="4" name="TextBox 3"/>
          <p:cNvSpPr txBox="1"/>
          <p:nvPr/>
        </p:nvSpPr>
        <p:spPr>
          <a:xfrm>
            <a:off x="609600" y="914402"/>
            <a:ext cx="10058400" cy="1107996"/>
          </a:xfrm>
          <a:prstGeom prst="rect">
            <a:avLst/>
          </a:prstGeom>
          <a:noFill/>
        </p:spPr>
        <p:txBody>
          <a:bodyPr wrap="square" rtlCol="0">
            <a:spAutoFit/>
          </a:bodyPr>
          <a:lstStyle/>
          <a:p>
            <a:pPr marL="214313" indent="-214313" defTabSz="685800">
              <a:buFont typeface="Wingdings" panose="05000000000000000000" pitchFamily="2" charset="2"/>
              <a:buChar char="Ø"/>
            </a:pPr>
            <a:endParaRPr lang="en-US" sz="1200" dirty="0">
              <a:solidFill>
                <a:srgbClr val="000000"/>
              </a:solidFill>
              <a:latin typeface="Arial"/>
            </a:endParaRPr>
          </a:p>
          <a:p>
            <a:pPr marL="557213" lvl="1" indent="-214313" defTabSz="685800">
              <a:buFont typeface="Arial" panose="020B0604020202020204" pitchFamily="34" charset="0"/>
              <a:buChar char="•"/>
            </a:pPr>
            <a:endParaRPr lang="en-US" sz="1350" dirty="0">
              <a:solidFill>
                <a:srgbClr val="000000"/>
              </a:solidFill>
              <a:latin typeface="Arial"/>
            </a:endParaRPr>
          </a:p>
          <a:p>
            <a:pPr defTabSz="685800"/>
            <a:endParaRPr lang="en-US" sz="1350" dirty="0">
              <a:solidFill>
                <a:srgbClr val="000000"/>
              </a:solidFill>
              <a:latin typeface="Arial"/>
            </a:endParaRPr>
          </a:p>
          <a:p>
            <a:pPr marL="214313" indent="-214313" defTabSz="685800">
              <a:buFont typeface="Wingdings" panose="05000000000000000000" pitchFamily="2" charset="2"/>
              <a:buChar char="Ø"/>
            </a:pPr>
            <a:endParaRPr lang="en-US" sz="1350" dirty="0">
              <a:solidFill>
                <a:srgbClr val="000000"/>
              </a:solidFill>
              <a:latin typeface="Arial"/>
            </a:endParaRPr>
          </a:p>
          <a:p>
            <a:pPr marL="214313" indent="-214313" algn="ctr" defTabSz="685800">
              <a:buFont typeface="Wingdings" panose="05000000000000000000" pitchFamily="2" charset="2"/>
              <a:buChar char="Ø"/>
            </a:pPr>
            <a:endParaRPr lang="en-US" sz="1350" dirty="0">
              <a:solidFill>
                <a:srgbClr val="000000"/>
              </a:solidFill>
              <a:latin typeface="Arial"/>
            </a:endParaRPr>
          </a:p>
        </p:txBody>
      </p:sp>
      <p:sp>
        <p:nvSpPr>
          <p:cNvPr id="3" name="Rectangle 2"/>
          <p:cNvSpPr/>
          <p:nvPr/>
        </p:nvSpPr>
        <p:spPr>
          <a:xfrm>
            <a:off x="609600" y="1415058"/>
            <a:ext cx="10972800" cy="3739485"/>
          </a:xfrm>
          <a:prstGeom prst="rect">
            <a:avLst/>
          </a:prstGeom>
        </p:spPr>
        <p:txBody>
          <a:bodyPr wrap="square">
            <a:spAutoFit/>
          </a:bodyPr>
          <a:lstStyle/>
          <a:p>
            <a:pPr>
              <a:lnSpc>
                <a:spcPct val="150000"/>
              </a:lnSpc>
            </a:pPr>
            <a:r>
              <a:rPr lang="en-US" altLang="en-US" sz="2000" dirty="0"/>
              <a:t>Creating mechanisms to try to predict layoffs before they happen and develop a strategy to avert or lessen the number of employees affected by downsizing and company </a:t>
            </a:r>
            <a:r>
              <a:rPr lang="en-US" altLang="en-US" sz="2000" dirty="0" smtClean="0"/>
              <a:t>closures</a:t>
            </a:r>
          </a:p>
          <a:p>
            <a:pPr>
              <a:lnSpc>
                <a:spcPct val="150000"/>
              </a:lnSpc>
            </a:pPr>
            <a:endParaRPr lang="en-US" altLang="en-US" sz="800" dirty="0"/>
          </a:p>
          <a:p>
            <a:pPr marL="800100" lvl="1" indent="-342900">
              <a:lnSpc>
                <a:spcPct val="150000"/>
              </a:lnSpc>
              <a:buFont typeface="Wingdings" panose="05000000000000000000" pitchFamily="2" charset="2"/>
              <a:buChar char="q"/>
            </a:pPr>
            <a:r>
              <a:rPr lang="en-US" altLang="en-US" sz="2000" dirty="0"/>
              <a:t>Use of </a:t>
            </a:r>
            <a:r>
              <a:rPr lang="en-US" altLang="en-US" sz="2000" dirty="0" smtClean="0"/>
              <a:t>data</a:t>
            </a:r>
          </a:p>
          <a:p>
            <a:pPr lvl="1">
              <a:lnSpc>
                <a:spcPct val="150000"/>
              </a:lnSpc>
            </a:pPr>
            <a:endParaRPr lang="en-US" altLang="en-US" sz="1000" dirty="0"/>
          </a:p>
          <a:p>
            <a:pPr marL="800100" lvl="1" indent="-342900">
              <a:lnSpc>
                <a:spcPct val="150000"/>
              </a:lnSpc>
              <a:buFont typeface="Wingdings" panose="05000000000000000000" pitchFamily="2" charset="2"/>
              <a:buChar char="q"/>
            </a:pPr>
            <a:r>
              <a:rPr lang="en-US" altLang="en-US" sz="2000" dirty="0"/>
              <a:t>Effective strategic partnerships, including:</a:t>
            </a:r>
          </a:p>
          <a:p>
            <a:pPr marL="1257300" lvl="2" indent="-342900">
              <a:lnSpc>
                <a:spcPct val="150000"/>
              </a:lnSpc>
              <a:buFont typeface="Wingdings" panose="05000000000000000000" pitchFamily="2" charset="2"/>
              <a:buChar char="§"/>
            </a:pPr>
            <a:r>
              <a:rPr lang="en-US" altLang="en-US" sz="2000" dirty="0"/>
              <a:t>Business community</a:t>
            </a:r>
          </a:p>
          <a:p>
            <a:pPr marL="1257300" lvl="2" indent="-342900">
              <a:lnSpc>
                <a:spcPct val="150000"/>
              </a:lnSpc>
              <a:buFont typeface="Wingdings" panose="05000000000000000000" pitchFamily="2" charset="2"/>
              <a:buChar char="§"/>
            </a:pPr>
            <a:r>
              <a:rPr lang="en-US" altLang="en-US" sz="2000" dirty="0"/>
              <a:t>Unions</a:t>
            </a:r>
          </a:p>
          <a:p>
            <a:pPr marL="1257300" lvl="2" indent="-342900">
              <a:lnSpc>
                <a:spcPct val="150000"/>
              </a:lnSpc>
              <a:buFont typeface="Wingdings" panose="05000000000000000000" pitchFamily="2" charset="2"/>
              <a:buChar char="§"/>
            </a:pPr>
            <a:r>
              <a:rPr lang="en-US" altLang="en-US" sz="2000" dirty="0"/>
              <a:t>Local and state agencies</a:t>
            </a:r>
          </a:p>
        </p:txBody>
      </p:sp>
    </p:spTree>
    <p:extLst>
      <p:ext uri="{BB962C8B-B14F-4D97-AF65-F5344CB8AC3E}">
        <p14:creationId xmlns:p14="http://schemas.microsoft.com/office/powerpoint/2010/main" val="352982686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66700"/>
            <a:ext cx="5838245" cy="571500"/>
          </a:xfrm>
        </p:spPr>
        <p:txBody>
          <a:bodyPr/>
          <a:lstStyle/>
          <a:p>
            <a:r>
              <a:rPr lang="en-US" sz="2400" cap="small" dirty="0">
                <a:solidFill>
                  <a:schemeClr val="bg1"/>
                </a:solidFill>
                <a:latin typeface="+mj-lt"/>
              </a:rPr>
              <a:t>Massachusetts </a:t>
            </a:r>
          </a:p>
        </p:txBody>
      </p:sp>
      <p:sp>
        <p:nvSpPr>
          <p:cNvPr id="4" name="TextBox 3"/>
          <p:cNvSpPr txBox="1"/>
          <p:nvPr/>
        </p:nvSpPr>
        <p:spPr>
          <a:xfrm>
            <a:off x="1553155" y="914402"/>
            <a:ext cx="7362245" cy="1800493"/>
          </a:xfrm>
          <a:prstGeom prst="rect">
            <a:avLst/>
          </a:prstGeom>
          <a:noFill/>
        </p:spPr>
        <p:txBody>
          <a:bodyPr wrap="square" rtlCol="0">
            <a:spAutoFit/>
          </a:bodyPr>
          <a:lstStyle/>
          <a:p>
            <a:pPr marL="214313" indent="-214313" defTabSz="685800">
              <a:buFont typeface="Wingdings" panose="05000000000000000000" pitchFamily="2" charset="2"/>
              <a:buChar char="Ø"/>
            </a:pPr>
            <a:endParaRPr lang="en-US" sz="1200" dirty="0">
              <a:solidFill>
                <a:srgbClr val="000000"/>
              </a:solidFill>
              <a:latin typeface="Arial"/>
            </a:endParaRPr>
          </a:p>
          <a:p>
            <a:pPr defTabSz="685800"/>
            <a:endParaRPr lang="en-US" sz="1350" dirty="0">
              <a:solidFill>
                <a:srgbClr val="000000"/>
              </a:solidFill>
              <a:latin typeface="Arial"/>
            </a:endParaRPr>
          </a:p>
          <a:p>
            <a:pPr marL="557213" lvl="1" indent="-214313" algn="ctr" defTabSz="685800">
              <a:buFont typeface="Wingdings" panose="05000000000000000000" pitchFamily="2" charset="2"/>
              <a:buChar char="ü"/>
            </a:pPr>
            <a:endParaRPr lang="en-US" sz="1050" dirty="0">
              <a:solidFill>
                <a:srgbClr val="000000"/>
              </a:solidFill>
              <a:latin typeface="Arial"/>
            </a:endParaRPr>
          </a:p>
          <a:p>
            <a:pPr marL="342900" lvl="1" defTabSz="685800"/>
            <a:endParaRPr lang="en-US" sz="1050" dirty="0">
              <a:solidFill>
                <a:srgbClr val="000000"/>
              </a:solidFill>
              <a:latin typeface="Arial"/>
            </a:endParaRPr>
          </a:p>
          <a:p>
            <a:pPr marL="685800" lvl="3" indent="-214313" defTabSz="685800">
              <a:buFont typeface="Arial" panose="020B0604020202020204" pitchFamily="34" charset="0"/>
              <a:buChar char="•"/>
            </a:pPr>
            <a:endParaRPr lang="en-US" sz="1050" dirty="0">
              <a:solidFill>
                <a:srgbClr val="000000"/>
              </a:solidFill>
              <a:latin typeface="Arial"/>
            </a:endParaRPr>
          </a:p>
          <a:p>
            <a:pPr marL="557213" lvl="1" indent="-214313" defTabSz="685800">
              <a:buFont typeface="Arial" panose="020B0604020202020204" pitchFamily="34" charset="0"/>
              <a:buChar char="•"/>
            </a:pPr>
            <a:endParaRPr lang="en-US" sz="1350" dirty="0">
              <a:solidFill>
                <a:srgbClr val="000000"/>
              </a:solidFill>
              <a:latin typeface="Arial"/>
            </a:endParaRPr>
          </a:p>
          <a:p>
            <a:pPr defTabSz="685800"/>
            <a:endParaRPr lang="en-US" sz="1350" dirty="0">
              <a:solidFill>
                <a:srgbClr val="000000"/>
              </a:solidFill>
              <a:latin typeface="Arial"/>
            </a:endParaRPr>
          </a:p>
          <a:p>
            <a:pPr marL="214313" indent="-214313" defTabSz="685800">
              <a:buFont typeface="Wingdings" panose="05000000000000000000" pitchFamily="2" charset="2"/>
              <a:buChar char="Ø"/>
            </a:pPr>
            <a:endParaRPr lang="en-US" sz="1350" dirty="0">
              <a:solidFill>
                <a:srgbClr val="000000"/>
              </a:solidFill>
              <a:latin typeface="Arial"/>
            </a:endParaRPr>
          </a:p>
          <a:p>
            <a:pPr marL="214313" indent="-214313" algn="ctr" defTabSz="685800">
              <a:buFont typeface="Wingdings" panose="05000000000000000000" pitchFamily="2" charset="2"/>
              <a:buChar char="Ø"/>
            </a:pPr>
            <a:endParaRPr lang="en-US" sz="1350" dirty="0">
              <a:solidFill>
                <a:srgbClr val="000000"/>
              </a:solidFill>
              <a:latin typeface="Arial"/>
            </a:endParaRPr>
          </a:p>
        </p:txBody>
      </p:sp>
      <p:sp>
        <p:nvSpPr>
          <p:cNvPr id="3" name="Rectangle 2"/>
          <p:cNvSpPr/>
          <p:nvPr/>
        </p:nvSpPr>
        <p:spPr>
          <a:xfrm>
            <a:off x="609600" y="1371600"/>
            <a:ext cx="10972800" cy="2862322"/>
          </a:xfrm>
          <a:prstGeom prst="rect">
            <a:avLst/>
          </a:prstGeom>
        </p:spPr>
        <p:txBody>
          <a:bodyPr wrap="square">
            <a:spAutoFit/>
          </a:bodyPr>
          <a:lstStyle/>
          <a:p>
            <a:pPr marL="342900" indent="-342900">
              <a:buFont typeface="Wingdings" panose="05000000000000000000" pitchFamily="2" charset="2"/>
              <a:buChar char="q"/>
            </a:pPr>
            <a:r>
              <a:rPr lang="en-US" sz="2000" dirty="0"/>
              <a:t>16 Workforce </a:t>
            </a:r>
            <a:r>
              <a:rPr lang="en-US" sz="2000" dirty="0" smtClean="0"/>
              <a:t>Boards</a:t>
            </a:r>
          </a:p>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r>
              <a:rPr lang="en-US" sz="2000" dirty="0"/>
              <a:t>29 full service Career </a:t>
            </a:r>
            <a:r>
              <a:rPr lang="en-US" sz="2000" dirty="0" smtClean="0"/>
              <a:t>Centers</a:t>
            </a:r>
          </a:p>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r>
              <a:rPr lang="en-US" sz="2000" dirty="0"/>
              <a:t>Monthly Partners </a:t>
            </a:r>
            <a:r>
              <a:rPr lang="en-US" sz="2000" dirty="0" smtClean="0"/>
              <a:t>meetings</a:t>
            </a:r>
          </a:p>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r>
              <a:rPr lang="en-US" sz="2000" dirty="0"/>
              <a:t>WIOA implementation - more partner collaborations and business </a:t>
            </a:r>
            <a:r>
              <a:rPr lang="en-US" sz="2000" dirty="0" smtClean="0"/>
              <a:t>focus</a:t>
            </a:r>
          </a:p>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r>
              <a:rPr lang="en-US" sz="2000" dirty="0" smtClean="0"/>
              <a:t>Rapid </a:t>
            </a:r>
            <a:r>
              <a:rPr lang="en-US" sz="2000" dirty="0"/>
              <a:t>Response – Centrally managed and operated </a:t>
            </a:r>
          </a:p>
        </p:txBody>
      </p:sp>
    </p:spTree>
    <p:extLst>
      <p:ext uri="{BB962C8B-B14F-4D97-AF65-F5344CB8AC3E}">
        <p14:creationId xmlns:p14="http://schemas.microsoft.com/office/powerpoint/2010/main" val="332012556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66700"/>
            <a:ext cx="6172200" cy="571500"/>
          </a:xfrm>
        </p:spPr>
        <p:txBody>
          <a:bodyPr/>
          <a:lstStyle/>
          <a:p>
            <a:r>
              <a:rPr lang="en-US" sz="2400" cap="small" dirty="0" smtClean="0">
                <a:solidFill>
                  <a:schemeClr val="bg1"/>
                </a:solidFill>
                <a:latin typeface="+mj-lt"/>
              </a:rPr>
              <a:t>Incumbent Worker Training Programs</a:t>
            </a:r>
            <a:endParaRPr lang="en-US" sz="2400" cap="small" dirty="0">
              <a:solidFill>
                <a:schemeClr val="bg1"/>
              </a:solidFill>
              <a:latin typeface="+mj-lt"/>
            </a:endParaRPr>
          </a:p>
        </p:txBody>
      </p:sp>
      <p:sp>
        <p:nvSpPr>
          <p:cNvPr id="4" name="TextBox 3"/>
          <p:cNvSpPr txBox="1"/>
          <p:nvPr/>
        </p:nvSpPr>
        <p:spPr>
          <a:xfrm>
            <a:off x="609600" y="1447800"/>
            <a:ext cx="10972800" cy="3070071"/>
          </a:xfrm>
          <a:prstGeom prst="rect">
            <a:avLst/>
          </a:prstGeom>
          <a:noFill/>
        </p:spPr>
        <p:txBody>
          <a:bodyPr wrap="square" rtlCol="0">
            <a:spAutoFit/>
          </a:bodyPr>
          <a:lstStyle/>
          <a:p>
            <a:pPr marL="342900" indent="-342900">
              <a:lnSpc>
                <a:spcPct val="150000"/>
              </a:lnSpc>
              <a:buFont typeface="Wingdings" panose="05000000000000000000" pitchFamily="2" charset="2"/>
              <a:buChar char="q"/>
            </a:pPr>
            <a:r>
              <a:rPr lang="en-US" altLang="en-US" sz="2000" dirty="0" smtClean="0"/>
              <a:t>Can </a:t>
            </a:r>
            <a:r>
              <a:rPr lang="en-US" altLang="en-US" sz="2000" dirty="0"/>
              <a:t>be funded with Rapid Response with approved waiver from ETA</a:t>
            </a:r>
          </a:p>
          <a:p>
            <a:pPr marL="342900" indent="-342900">
              <a:lnSpc>
                <a:spcPct val="150000"/>
              </a:lnSpc>
              <a:buFont typeface="Wingdings" panose="05000000000000000000" pitchFamily="2" charset="2"/>
              <a:buChar char="q"/>
            </a:pPr>
            <a:endParaRPr lang="en-US" altLang="en-US" sz="2000" dirty="0"/>
          </a:p>
          <a:p>
            <a:pPr marL="342900" indent="-342900">
              <a:lnSpc>
                <a:spcPct val="150000"/>
              </a:lnSpc>
              <a:buFont typeface="Wingdings" panose="05000000000000000000" pitchFamily="2" charset="2"/>
              <a:buChar char="q"/>
            </a:pPr>
            <a:r>
              <a:rPr lang="en-US" altLang="en-US" sz="2000" dirty="0"/>
              <a:t>Incumbent worker training must be part of broad layoff aversion strategy to receive waiver</a:t>
            </a:r>
          </a:p>
          <a:p>
            <a:pPr marL="342900" indent="-342900">
              <a:lnSpc>
                <a:spcPct val="150000"/>
              </a:lnSpc>
              <a:buFont typeface="Wingdings" panose="05000000000000000000" pitchFamily="2" charset="2"/>
              <a:buChar char="q"/>
            </a:pPr>
            <a:endParaRPr lang="en-US" altLang="en-US" sz="2000" dirty="0"/>
          </a:p>
          <a:p>
            <a:pPr marL="342900" indent="-342900">
              <a:lnSpc>
                <a:spcPct val="150000"/>
              </a:lnSpc>
              <a:buFont typeface="Wingdings" panose="05000000000000000000" pitchFamily="2" charset="2"/>
              <a:buChar char="q"/>
            </a:pPr>
            <a:r>
              <a:rPr lang="en-US" altLang="en-US" sz="2000" dirty="0"/>
              <a:t>Rapid Response can play an important role in facilitating IWT even without spending Rapid Response </a:t>
            </a:r>
            <a:r>
              <a:rPr lang="en-US" altLang="en-US" sz="2000" dirty="0" smtClean="0"/>
              <a:t>funds</a:t>
            </a:r>
            <a:endParaRPr lang="en-US" sz="1350" dirty="0">
              <a:solidFill>
                <a:srgbClr val="000000"/>
              </a:solidFill>
              <a:latin typeface="Arial"/>
            </a:endParaRPr>
          </a:p>
          <a:p>
            <a:pPr marL="214313" indent="-214313" algn="ctr" defTabSz="685800">
              <a:buFont typeface="Wingdings" panose="05000000000000000000" pitchFamily="2" charset="2"/>
              <a:buChar char="Ø"/>
            </a:pPr>
            <a:endParaRPr lang="en-US" sz="1350" dirty="0">
              <a:solidFill>
                <a:srgbClr val="000000"/>
              </a:solidFill>
              <a:latin typeface="Arial"/>
            </a:endParaRPr>
          </a:p>
        </p:txBody>
      </p:sp>
    </p:spTree>
    <p:extLst>
      <p:ext uri="{BB962C8B-B14F-4D97-AF65-F5344CB8AC3E}">
        <p14:creationId xmlns:p14="http://schemas.microsoft.com/office/powerpoint/2010/main" val="355732410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66700"/>
            <a:ext cx="6172200" cy="571500"/>
          </a:xfrm>
        </p:spPr>
        <p:txBody>
          <a:bodyPr/>
          <a:lstStyle/>
          <a:p>
            <a:r>
              <a:rPr lang="en-US" sz="2400" cap="small" dirty="0" smtClean="0">
                <a:solidFill>
                  <a:schemeClr val="bg1"/>
                </a:solidFill>
                <a:latin typeface="+mj-lt"/>
              </a:rPr>
              <a:t>Company Match</a:t>
            </a:r>
            <a:endParaRPr lang="en-US" sz="2400" cap="small" dirty="0">
              <a:solidFill>
                <a:schemeClr val="bg1"/>
              </a:solidFill>
              <a:latin typeface="+mj-lt"/>
            </a:endParaRPr>
          </a:p>
        </p:txBody>
      </p:sp>
      <p:sp>
        <p:nvSpPr>
          <p:cNvPr id="4" name="TextBox 3"/>
          <p:cNvSpPr txBox="1"/>
          <p:nvPr/>
        </p:nvSpPr>
        <p:spPr>
          <a:xfrm>
            <a:off x="609600" y="914402"/>
            <a:ext cx="10058400" cy="1107996"/>
          </a:xfrm>
          <a:prstGeom prst="rect">
            <a:avLst/>
          </a:prstGeom>
          <a:noFill/>
        </p:spPr>
        <p:txBody>
          <a:bodyPr wrap="square" rtlCol="0">
            <a:spAutoFit/>
          </a:bodyPr>
          <a:lstStyle/>
          <a:p>
            <a:pPr marL="214313" indent="-214313" defTabSz="685800">
              <a:buFont typeface="Wingdings" panose="05000000000000000000" pitchFamily="2" charset="2"/>
              <a:buChar char="Ø"/>
            </a:pPr>
            <a:endParaRPr lang="en-US" sz="1200" dirty="0">
              <a:solidFill>
                <a:srgbClr val="000000"/>
              </a:solidFill>
              <a:latin typeface="Arial"/>
            </a:endParaRPr>
          </a:p>
          <a:p>
            <a:pPr marL="557213" lvl="1" indent="-214313" defTabSz="685800">
              <a:buFont typeface="Arial" panose="020B0604020202020204" pitchFamily="34" charset="0"/>
              <a:buChar char="•"/>
            </a:pPr>
            <a:endParaRPr lang="en-US" sz="1350" dirty="0">
              <a:solidFill>
                <a:srgbClr val="000000"/>
              </a:solidFill>
              <a:latin typeface="Arial"/>
            </a:endParaRPr>
          </a:p>
          <a:p>
            <a:pPr defTabSz="685800"/>
            <a:endParaRPr lang="en-US" sz="1350" dirty="0">
              <a:solidFill>
                <a:srgbClr val="000000"/>
              </a:solidFill>
              <a:latin typeface="Arial"/>
            </a:endParaRPr>
          </a:p>
          <a:p>
            <a:pPr marL="214313" indent="-214313" defTabSz="685800">
              <a:buFont typeface="Wingdings" panose="05000000000000000000" pitchFamily="2" charset="2"/>
              <a:buChar char="Ø"/>
            </a:pPr>
            <a:endParaRPr lang="en-US" sz="1350" dirty="0">
              <a:solidFill>
                <a:srgbClr val="000000"/>
              </a:solidFill>
              <a:latin typeface="Arial"/>
            </a:endParaRPr>
          </a:p>
          <a:p>
            <a:pPr marL="214313" indent="-214313" algn="ctr" defTabSz="685800">
              <a:buFont typeface="Wingdings" panose="05000000000000000000" pitchFamily="2" charset="2"/>
              <a:buChar char="Ø"/>
            </a:pPr>
            <a:endParaRPr lang="en-US" sz="1350" dirty="0">
              <a:solidFill>
                <a:srgbClr val="000000"/>
              </a:solidFill>
              <a:latin typeface="Arial"/>
            </a:endParaRPr>
          </a:p>
        </p:txBody>
      </p:sp>
      <p:sp>
        <p:nvSpPr>
          <p:cNvPr id="3" name="Rectangle 2"/>
          <p:cNvSpPr/>
          <p:nvPr/>
        </p:nvSpPr>
        <p:spPr>
          <a:xfrm>
            <a:off x="609600" y="1467481"/>
            <a:ext cx="10972800" cy="3785652"/>
          </a:xfrm>
          <a:prstGeom prst="rect">
            <a:avLst/>
          </a:prstGeom>
        </p:spPr>
        <p:txBody>
          <a:bodyPr wrap="square">
            <a:spAutoFit/>
          </a:bodyPr>
          <a:lstStyle/>
          <a:p>
            <a:pPr marL="342900" indent="-342900">
              <a:lnSpc>
                <a:spcPct val="150000"/>
              </a:lnSpc>
              <a:buFont typeface="Wingdings" panose="05000000000000000000" pitchFamily="2" charset="2"/>
              <a:buChar char="q"/>
            </a:pPr>
            <a:r>
              <a:rPr lang="en-US" altLang="en-US" sz="2000" dirty="0"/>
              <a:t>Minimize the impact of the layoffs that are occurring at a particular plant closing or downsizing by placing employees in new jobs prior to </a:t>
            </a:r>
            <a:r>
              <a:rPr lang="en-US" altLang="en-US" sz="2000" dirty="0" smtClean="0"/>
              <a:t>layoff - Also </a:t>
            </a:r>
            <a:r>
              <a:rPr lang="en-US" altLang="en-US" sz="2000" dirty="0"/>
              <a:t>to minimize the length of unemployment if not placed prior to layoff</a:t>
            </a:r>
          </a:p>
          <a:p>
            <a:pPr>
              <a:lnSpc>
                <a:spcPct val="150000"/>
              </a:lnSpc>
            </a:pPr>
            <a:endParaRPr lang="en-US" altLang="en-US" sz="1000" dirty="0"/>
          </a:p>
          <a:p>
            <a:pPr marL="342900" indent="-342900">
              <a:lnSpc>
                <a:spcPct val="150000"/>
              </a:lnSpc>
              <a:buFont typeface="Wingdings" panose="05000000000000000000" pitchFamily="2" charset="2"/>
              <a:buChar char="q"/>
            </a:pPr>
            <a:r>
              <a:rPr lang="en-US" altLang="en-US" sz="2000" dirty="0"/>
              <a:t>Matching the skills of employees who have been notified of a layoff (and not yet laid off) with those of companies that are in need of skilled </a:t>
            </a:r>
            <a:r>
              <a:rPr lang="en-US" altLang="en-US" sz="2000" dirty="0" smtClean="0"/>
              <a:t>employees. </a:t>
            </a:r>
            <a:r>
              <a:rPr lang="en-US" altLang="en-US" sz="2000" dirty="0" smtClean="0"/>
              <a:t>Jabil/Raytheon - </a:t>
            </a:r>
            <a:r>
              <a:rPr lang="en-US" altLang="en-US" sz="2000" dirty="0"/>
              <a:t>Direct </a:t>
            </a:r>
            <a:r>
              <a:rPr lang="en-US" altLang="en-US" sz="2000" dirty="0" smtClean="0"/>
              <a:t>Match</a:t>
            </a:r>
          </a:p>
          <a:p>
            <a:pPr>
              <a:lnSpc>
                <a:spcPct val="150000"/>
              </a:lnSpc>
            </a:pPr>
            <a:endParaRPr lang="en-US" altLang="en-US" sz="1000" dirty="0"/>
          </a:p>
          <a:p>
            <a:pPr marL="342900" indent="-342900">
              <a:lnSpc>
                <a:spcPct val="150000"/>
              </a:lnSpc>
              <a:buFont typeface="Wingdings" panose="05000000000000000000" pitchFamily="2" charset="2"/>
              <a:buChar char="q"/>
            </a:pPr>
            <a:r>
              <a:rPr lang="en-US" altLang="en-US" sz="2000" dirty="0"/>
              <a:t>Training employees and placing them in new careers prior to </a:t>
            </a:r>
            <a:r>
              <a:rPr lang="en-US" altLang="en-US" sz="2000" dirty="0" smtClean="0"/>
              <a:t>layoff Biotech </a:t>
            </a:r>
            <a:r>
              <a:rPr lang="en-US" altLang="en-US" sz="2000" dirty="0" smtClean="0"/>
              <a:t>Training -</a:t>
            </a:r>
            <a:r>
              <a:rPr lang="en-US" altLang="en-US" sz="2000" dirty="0"/>
              <a:t>Polaroid/Bose</a:t>
            </a:r>
          </a:p>
        </p:txBody>
      </p:sp>
    </p:spTree>
    <p:extLst>
      <p:ext uri="{BB962C8B-B14F-4D97-AF65-F5344CB8AC3E}">
        <p14:creationId xmlns:p14="http://schemas.microsoft.com/office/powerpoint/2010/main" val="156901131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66700"/>
            <a:ext cx="6172200" cy="571500"/>
          </a:xfrm>
        </p:spPr>
        <p:txBody>
          <a:bodyPr/>
          <a:lstStyle/>
          <a:p>
            <a:r>
              <a:rPr lang="en-US" sz="2400" cap="small" dirty="0" smtClean="0">
                <a:solidFill>
                  <a:schemeClr val="bg1"/>
                </a:solidFill>
                <a:latin typeface="+mj-lt"/>
              </a:rPr>
              <a:t>On The Job Training (OJT) Programs</a:t>
            </a:r>
            <a:endParaRPr lang="en-US" sz="2400" cap="small" dirty="0">
              <a:solidFill>
                <a:schemeClr val="bg1"/>
              </a:solidFill>
              <a:latin typeface="+mj-lt"/>
            </a:endParaRPr>
          </a:p>
        </p:txBody>
      </p:sp>
      <p:sp>
        <p:nvSpPr>
          <p:cNvPr id="4" name="TextBox 3"/>
          <p:cNvSpPr txBox="1"/>
          <p:nvPr/>
        </p:nvSpPr>
        <p:spPr>
          <a:xfrm>
            <a:off x="609600" y="914402"/>
            <a:ext cx="10058400" cy="1107996"/>
          </a:xfrm>
          <a:prstGeom prst="rect">
            <a:avLst/>
          </a:prstGeom>
          <a:noFill/>
        </p:spPr>
        <p:txBody>
          <a:bodyPr wrap="square" rtlCol="0">
            <a:spAutoFit/>
          </a:bodyPr>
          <a:lstStyle/>
          <a:p>
            <a:pPr marL="214313" indent="-214313" defTabSz="685800">
              <a:buFont typeface="Wingdings" panose="05000000000000000000" pitchFamily="2" charset="2"/>
              <a:buChar char="Ø"/>
            </a:pPr>
            <a:endParaRPr lang="en-US" sz="1200" dirty="0">
              <a:solidFill>
                <a:srgbClr val="000000"/>
              </a:solidFill>
              <a:latin typeface="Arial"/>
            </a:endParaRPr>
          </a:p>
          <a:p>
            <a:pPr marL="557213" lvl="1" indent="-214313" defTabSz="685800">
              <a:buFont typeface="Arial" panose="020B0604020202020204" pitchFamily="34" charset="0"/>
              <a:buChar char="•"/>
            </a:pPr>
            <a:endParaRPr lang="en-US" sz="1350" dirty="0">
              <a:solidFill>
                <a:srgbClr val="000000"/>
              </a:solidFill>
              <a:latin typeface="Arial"/>
            </a:endParaRPr>
          </a:p>
          <a:p>
            <a:pPr defTabSz="685800"/>
            <a:endParaRPr lang="en-US" sz="1350" dirty="0">
              <a:solidFill>
                <a:srgbClr val="000000"/>
              </a:solidFill>
              <a:latin typeface="Arial"/>
            </a:endParaRPr>
          </a:p>
          <a:p>
            <a:pPr marL="214313" indent="-214313" defTabSz="685800">
              <a:buFont typeface="Wingdings" panose="05000000000000000000" pitchFamily="2" charset="2"/>
              <a:buChar char="Ø"/>
            </a:pPr>
            <a:endParaRPr lang="en-US" sz="1350" dirty="0">
              <a:solidFill>
                <a:srgbClr val="000000"/>
              </a:solidFill>
              <a:latin typeface="Arial"/>
            </a:endParaRPr>
          </a:p>
          <a:p>
            <a:pPr marL="214313" indent="-214313" algn="ctr" defTabSz="685800">
              <a:buFont typeface="Wingdings" panose="05000000000000000000" pitchFamily="2" charset="2"/>
              <a:buChar char="Ø"/>
            </a:pPr>
            <a:endParaRPr lang="en-US" sz="1350" dirty="0">
              <a:solidFill>
                <a:srgbClr val="000000"/>
              </a:solidFill>
              <a:latin typeface="Arial"/>
            </a:endParaRPr>
          </a:p>
        </p:txBody>
      </p:sp>
      <p:sp>
        <p:nvSpPr>
          <p:cNvPr id="3" name="Rectangle 2"/>
          <p:cNvSpPr/>
          <p:nvPr/>
        </p:nvSpPr>
        <p:spPr>
          <a:xfrm>
            <a:off x="609600" y="1371600"/>
            <a:ext cx="10972800" cy="2343655"/>
          </a:xfrm>
          <a:prstGeom prst="rect">
            <a:avLst/>
          </a:prstGeom>
        </p:spPr>
        <p:txBody>
          <a:bodyPr wrap="square">
            <a:spAutoFit/>
          </a:bodyPr>
          <a:lstStyle/>
          <a:p>
            <a:pPr marL="285750" indent="-285750">
              <a:lnSpc>
                <a:spcPct val="150000"/>
              </a:lnSpc>
              <a:buFont typeface="Wingdings" panose="05000000000000000000" pitchFamily="2" charset="2"/>
              <a:buChar char="q"/>
            </a:pPr>
            <a:r>
              <a:rPr lang="en-US" altLang="en-US" sz="2000" dirty="0"/>
              <a:t>Connect employers with workers losing their </a:t>
            </a:r>
            <a:r>
              <a:rPr lang="en-US" altLang="en-US" sz="2000" dirty="0" smtClean="0"/>
              <a:t>jobs</a:t>
            </a:r>
          </a:p>
          <a:p>
            <a:pPr marL="285750" indent="-285750">
              <a:lnSpc>
                <a:spcPct val="150000"/>
              </a:lnSpc>
              <a:buFont typeface="Wingdings" panose="05000000000000000000" pitchFamily="2" charset="2"/>
              <a:buChar char="q"/>
            </a:pPr>
            <a:endParaRPr lang="en-US" altLang="en-US" sz="2000" dirty="0"/>
          </a:p>
          <a:p>
            <a:pPr marL="285750" indent="-285750">
              <a:lnSpc>
                <a:spcPct val="150000"/>
              </a:lnSpc>
              <a:buFont typeface="Wingdings" panose="05000000000000000000" pitchFamily="2" charset="2"/>
              <a:buChar char="q"/>
            </a:pPr>
            <a:r>
              <a:rPr lang="en-US" altLang="en-US" sz="2000" dirty="0"/>
              <a:t>Use OJT funds to assist employers to be able to hire needed </a:t>
            </a:r>
            <a:r>
              <a:rPr lang="en-US" altLang="en-US" sz="2000" dirty="0" smtClean="0"/>
              <a:t>workers</a:t>
            </a:r>
          </a:p>
          <a:p>
            <a:pPr marL="285750" indent="-285750">
              <a:lnSpc>
                <a:spcPct val="150000"/>
              </a:lnSpc>
              <a:buFont typeface="Wingdings" panose="05000000000000000000" pitchFamily="2" charset="2"/>
              <a:buChar char="q"/>
            </a:pPr>
            <a:endParaRPr lang="en-US" altLang="en-US" sz="2000" dirty="0"/>
          </a:p>
          <a:p>
            <a:pPr marL="285750" indent="-285750">
              <a:lnSpc>
                <a:spcPct val="150000"/>
              </a:lnSpc>
              <a:buFont typeface="Wingdings" panose="05000000000000000000" pitchFamily="2" charset="2"/>
              <a:buChar char="q"/>
            </a:pPr>
            <a:r>
              <a:rPr lang="en-US" altLang="en-US" sz="2000" dirty="0"/>
              <a:t>Think of OJT as a layoff aversion program in addition to a jobs program</a:t>
            </a:r>
          </a:p>
        </p:txBody>
      </p:sp>
    </p:spTree>
    <p:extLst>
      <p:ext uri="{BB962C8B-B14F-4D97-AF65-F5344CB8AC3E}">
        <p14:creationId xmlns:p14="http://schemas.microsoft.com/office/powerpoint/2010/main" val="279093867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66700"/>
            <a:ext cx="6172200" cy="571500"/>
          </a:xfrm>
        </p:spPr>
        <p:txBody>
          <a:bodyPr/>
          <a:lstStyle/>
          <a:p>
            <a:r>
              <a:rPr lang="en-US" sz="2400" cap="small" dirty="0" smtClean="0">
                <a:solidFill>
                  <a:schemeClr val="bg1"/>
                </a:solidFill>
                <a:latin typeface="+mj-lt"/>
              </a:rPr>
              <a:t>Light Control – Plympton, MA (ESOP)</a:t>
            </a:r>
            <a:r>
              <a:rPr lang="en-US" altLang="en-US" sz="2400" dirty="0" smtClean="0"/>
              <a:t> </a:t>
            </a:r>
            <a:endParaRPr lang="en-US" sz="2400" cap="small" dirty="0">
              <a:solidFill>
                <a:schemeClr val="bg1"/>
              </a:solidFill>
              <a:latin typeface="+mj-lt"/>
            </a:endParaRPr>
          </a:p>
        </p:txBody>
      </p:sp>
      <p:sp>
        <p:nvSpPr>
          <p:cNvPr id="4" name="TextBox 3"/>
          <p:cNvSpPr txBox="1"/>
          <p:nvPr/>
        </p:nvSpPr>
        <p:spPr>
          <a:xfrm>
            <a:off x="609600" y="914402"/>
            <a:ext cx="10058400" cy="1107996"/>
          </a:xfrm>
          <a:prstGeom prst="rect">
            <a:avLst/>
          </a:prstGeom>
          <a:noFill/>
        </p:spPr>
        <p:txBody>
          <a:bodyPr wrap="square" rtlCol="0">
            <a:spAutoFit/>
          </a:bodyPr>
          <a:lstStyle/>
          <a:p>
            <a:pPr marL="214313" indent="-214313" defTabSz="685800">
              <a:buFont typeface="Wingdings" panose="05000000000000000000" pitchFamily="2" charset="2"/>
              <a:buChar char="Ø"/>
            </a:pPr>
            <a:endParaRPr lang="en-US" sz="1200" dirty="0">
              <a:solidFill>
                <a:srgbClr val="000000"/>
              </a:solidFill>
              <a:latin typeface="Arial"/>
            </a:endParaRPr>
          </a:p>
          <a:p>
            <a:pPr marL="557213" lvl="1" indent="-214313" defTabSz="685800">
              <a:buFont typeface="Arial" panose="020B0604020202020204" pitchFamily="34" charset="0"/>
              <a:buChar char="•"/>
            </a:pPr>
            <a:endParaRPr lang="en-US" sz="1350" dirty="0">
              <a:solidFill>
                <a:srgbClr val="000000"/>
              </a:solidFill>
              <a:latin typeface="Arial"/>
            </a:endParaRPr>
          </a:p>
          <a:p>
            <a:pPr defTabSz="685800"/>
            <a:endParaRPr lang="en-US" sz="1350" dirty="0">
              <a:solidFill>
                <a:srgbClr val="000000"/>
              </a:solidFill>
              <a:latin typeface="Arial"/>
            </a:endParaRPr>
          </a:p>
          <a:p>
            <a:pPr marL="214313" indent="-214313" defTabSz="685800">
              <a:buFont typeface="Wingdings" panose="05000000000000000000" pitchFamily="2" charset="2"/>
              <a:buChar char="Ø"/>
            </a:pPr>
            <a:endParaRPr lang="en-US" sz="1350" dirty="0">
              <a:solidFill>
                <a:srgbClr val="000000"/>
              </a:solidFill>
              <a:latin typeface="Arial"/>
            </a:endParaRPr>
          </a:p>
          <a:p>
            <a:pPr marL="214313" indent="-214313" algn="ctr" defTabSz="685800">
              <a:buFont typeface="Wingdings" panose="05000000000000000000" pitchFamily="2" charset="2"/>
              <a:buChar char="Ø"/>
            </a:pPr>
            <a:endParaRPr lang="en-US" sz="1350" dirty="0">
              <a:solidFill>
                <a:srgbClr val="000000"/>
              </a:solidFill>
              <a:latin typeface="Arial"/>
            </a:endParaRPr>
          </a:p>
        </p:txBody>
      </p:sp>
      <p:sp>
        <p:nvSpPr>
          <p:cNvPr id="3" name="Rectangle 2"/>
          <p:cNvSpPr/>
          <p:nvPr/>
        </p:nvSpPr>
        <p:spPr>
          <a:xfrm>
            <a:off x="609600" y="1418272"/>
            <a:ext cx="11201400" cy="2246769"/>
          </a:xfrm>
          <a:prstGeom prst="rect">
            <a:avLst/>
          </a:prstGeom>
        </p:spPr>
        <p:txBody>
          <a:bodyPr wrap="square">
            <a:spAutoFit/>
          </a:bodyPr>
          <a:lstStyle/>
          <a:p>
            <a:pPr marL="342900" indent="-342900">
              <a:buFont typeface="Wingdings" panose="05000000000000000000" pitchFamily="2" charset="2"/>
              <a:buChar char="q"/>
            </a:pPr>
            <a:r>
              <a:rPr lang="en-US" altLang="en-US" sz="2000" dirty="0"/>
              <a:t>Employee </a:t>
            </a:r>
            <a:r>
              <a:rPr lang="en-US" altLang="en-US" sz="2000" dirty="0" smtClean="0"/>
              <a:t>owned/Union </a:t>
            </a:r>
            <a:r>
              <a:rPr lang="en-US" altLang="en-US" sz="2000" dirty="0"/>
              <a:t>company </a:t>
            </a:r>
            <a:endParaRPr lang="en-US" altLang="en-US" sz="2000" dirty="0" smtClean="0"/>
          </a:p>
          <a:p>
            <a:pPr marL="342900" indent="-342900">
              <a:buFont typeface="Wingdings" panose="05000000000000000000" pitchFamily="2" charset="2"/>
              <a:buChar char="q"/>
            </a:pPr>
            <a:endParaRPr lang="en-US" altLang="en-US" sz="2000" dirty="0"/>
          </a:p>
          <a:p>
            <a:pPr marL="342900" indent="-342900">
              <a:buFont typeface="Wingdings" panose="05000000000000000000" pitchFamily="2" charset="2"/>
              <a:buChar char="q"/>
            </a:pPr>
            <a:r>
              <a:rPr lang="en-US" altLang="en-US" sz="2000" dirty="0"/>
              <a:t>200 – employees </a:t>
            </a:r>
            <a:endParaRPr lang="en-US" altLang="en-US" sz="2000" dirty="0" smtClean="0"/>
          </a:p>
          <a:p>
            <a:pPr marL="342900" indent="-342900">
              <a:buFont typeface="Wingdings" panose="05000000000000000000" pitchFamily="2" charset="2"/>
              <a:buChar char="q"/>
            </a:pPr>
            <a:endParaRPr lang="en-US" altLang="en-US" sz="2000" dirty="0"/>
          </a:p>
          <a:p>
            <a:pPr marL="342900" indent="-342900">
              <a:buFont typeface="Wingdings" panose="05000000000000000000" pitchFamily="2" charset="2"/>
              <a:buChar char="q"/>
            </a:pPr>
            <a:r>
              <a:rPr lang="en-US" altLang="en-US" sz="2000" dirty="0"/>
              <a:t>High end Light Control systems </a:t>
            </a:r>
            <a:endParaRPr lang="en-US" altLang="en-US" sz="2000" dirty="0" smtClean="0"/>
          </a:p>
          <a:p>
            <a:pPr marL="342900" indent="-342900">
              <a:buFont typeface="Wingdings" panose="05000000000000000000" pitchFamily="2" charset="2"/>
              <a:buChar char="q"/>
            </a:pPr>
            <a:endParaRPr lang="en-US" altLang="en-US" sz="2000" dirty="0"/>
          </a:p>
          <a:p>
            <a:pPr marL="342900" indent="-342900">
              <a:buFont typeface="Wingdings" panose="05000000000000000000" pitchFamily="2" charset="2"/>
              <a:buChar char="q"/>
            </a:pPr>
            <a:r>
              <a:rPr lang="en-US" altLang="en-US" sz="2000" dirty="0"/>
              <a:t>Company decision to stay in </a:t>
            </a:r>
            <a:r>
              <a:rPr lang="en-US" altLang="en-US" sz="2000" dirty="0" smtClean="0"/>
              <a:t>Plympton, MA </a:t>
            </a:r>
            <a:r>
              <a:rPr lang="en-US" altLang="en-US" sz="2000" dirty="0"/>
              <a:t>&amp;</a:t>
            </a:r>
            <a:r>
              <a:rPr lang="en-US" altLang="en-US" sz="2000" dirty="0" smtClean="0"/>
              <a:t> </a:t>
            </a:r>
            <a:r>
              <a:rPr lang="en-US" altLang="en-US" sz="2000" dirty="0"/>
              <a:t>sell to </a:t>
            </a:r>
            <a:r>
              <a:rPr lang="en-US" altLang="en-US" sz="2000" dirty="0" smtClean="0"/>
              <a:t>employees 15 </a:t>
            </a:r>
            <a:r>
              <a:rPr lang="en-US" altLang="en-US" sz="2000" dirty="0"/>
              <a:t>year plan paid off in 7 years  </a:t>
            </a:r>
          </a:p>
        </p:txBody>
      </p:sp>
    </p:spTree>
    <p:extLst>
      <p:ext uri="{BB962C8B-B14F-4D97-AF65-F5344CB8AC3E}">
        <p14:creationId xmlns:p14="http://schemas.microsoft.com/office/powerpoint/2010/main" val="96949569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66700"/>
            <a:ext cx="6172200" cy="571500"/>
          </a:xfrm>
        </p:spPr>
        <p:txBody>
          <a:bodyPr/>
          <a:lstStyle/>
          <a:p>
            <a:r>
              <a:rPr lang="en-US" sz="2400" cap="small" dirty="0" smtClean="0">
                <a:solidFill>
                  <a:schemeClr val="bg1"/>
                </a:solidFill>
                <a:latin typeface="+mj-lt"/>
              </a:rPr>
              <a:t>Collaborations With Other States</a:t>
            </a:r>
            <a:endParaRPr lang="en-US" sz="2400" cap="small" dirty="0">
              <a:solidFill>
                <a:schemeClr val="bg1"/>
              </a:solidFill>
              <a:latin typeface="+mj-lt"/>
            </a:endParaRPr>
          </a:p>
        </p:txBody>
      </p:sp>
      <p:sp>
        <p:nvSpPr>
          <p:cNvPr id="4" name="TextBox 3"/>
          <p:cNvSpPr txBox="1"/>
          <p:nvPr/>
        </p:nvSpPr>
        <p:spPr>
          <a:xfrm>
            <a:off x="609600" y="1459230"/>
            <a:ext cx="10972800" cy="2608406"/>
          </a:xfrm>
          <a:prstGeom prst="rect">
            <a:avLst/>
          </a:prstGeom>
          <a:noFill/>
        </p:spPr>
        <p:txBody>
          <a:bodyPr wrap="square" rtlCol="0">
            <a:spAutoFit/>
          </a:bodyPr>
          <a:lstStyle/>
          <a:p>
            <a:pPr marL="342900" indent="-342900">
              <a:lnSpc>
                <a:spcPct val="150000"/>
              </a:lnSpc>
              <a:buFont typeface="Wingdings" panose="05000000000000000000" pitchFamily="2" charset="2"/>
              <a:buChar char="q"/>
            </a:pPr>
            <a:r>
              <a:rPr lang="en-US" sz="2000" dirty="0" smtClean="0"/>
              <a:t>Rapid </a:t>
            </a:r>
            <a:r>
              <a:rPr lang="en-US" sz="2000" dirty="0"/>
              <a:t>Response – bordering </a:t>
            </a:r>
            <a:r>
              <a:rPr lang="en-US" sz="2000" dirty="0" smtClean="0"/>
              <a:t>states/national connections</a:t>
            </a:r>
          </a:p>
          <a:p>
            <a:pPr marL="342900" indent="-342900">
              <a:lnSpc>
                <a:spcPct val="150000"/>
              </a:lnSpc>
              <a:buFont typeface="Wingdings" panose="05000000000000000000" pitchFamily="2" charset="2"/>
              <a:buChar char="q"/>
            </a:pPr>
            <a:endParaRPr lang="en-US" sz="1000" dirty="0"/>
          </a:p>
          <a:p>
            <a:pPr marL="342900" indent="-342900">
              <a:lnSpc>
                <a:spcPct val="150000"/>
              </a:lnSpc>
              <a:buFont typeface="Wingdings" panose="05000000000000000000" pitchFamily="2" charset="2"/>
              <a:buChar char="q"/>
            </a:pPr>
            <a:r>
              <a:rPr lang="en-US" sz="2000" dirty="0" smtClean="0"/>
              <a:t>Mass BizWorks </a:t>
            </a:r>
            <a:r>
              <a:rPr lang="en-US" sz="2000" dirty="0"/>
              <a:t>– collaborations span through out the country examples but not limited to </a:t>
            </a:r>
            <a:r>
              <a:rPr lang="en-US" sz="2000" dirty="0" smtClean="0"/>
              <a:t>Connecticut</a:t>
            </a:r>
            <a:r>
              <a:rPr lang="en-US" sz="2000" dirty="0"/>
              <a:t>, </a:t>
            </a:r>
            <a:r>
              <a:rPr lang="en-US" sz="2000" dirty="0" smtClean="0"/>
              <a:t>Pennsylvania, </a:t>
            </a:r>
            <a:r>
              <a:rPr lang="en-US" sz="2000" dirty="0"/>
              <a:t>Colorado, </a:t>
            </a:r>
            <a:r>
              <a:rPr lang="en-US" sz="2000" dirty="0" smtClean="0"/>
              <a:t>California, Ohio, Maryland</a:t>
            </a:r>
            <a:r>
              <a:rPr lang="en-US" sz="2000" dirty="0"/>
              <a:t>, Virginia, etc</a:t>
            </a:r>
            <a:r>
              <a:rPr lang="en-US" sz="2000" dirty="0" smtClean="0"/>
              <a:t>.</a:t>
            </a:r>
          </a:p>
          <a:p>
            <a:pPr marL="342900" indent="-342900">
              <a:lnSpc>
                <a:spcPct val="150000"/>
              </a:lnSpc>
              <a:buFont typeface="Wingdings" panose="05000000000000000000" pitchFamily="2" charset="2"/>
              <a:buChar char="q"/>
            </a:pPr>
            <a:endParaRPr lang="en-US" sz="1000" dirty="0"/>
          </a:p>
          <a:p>
            <a:pPr marL="342900" indent="-342900">
              <a:lnSpc>
                <a:spcPct val="150000"/>
              </a:lnSpc>
              <a:buFont typeface="Wingdings" panose="05000000000000000000" pitchFamily="2" charset="2"/>
              <a:buChar char="q"/>
            </a:pPr>
            <a:r>
              <a:rPr lang="en-US" sz="2000" dirty="0"/>
              <a:t>40 plus states attended the recent summit and continue to collaborate</a:t>
            </a:r>
          </a:p>
          <a:p>
            <a:pPr marL="214313" indent="-214313" algn="ctr" defTabSz="685800">
              <a:buFont typeface="Wingdings" panose="05000000000000000000" pitchFamily="2" charset="2"/>
              <a:buChar char="Ø"/>
            </a:pPr>
            <a:endParaRPr lang="en-US" sz="1350" dirty="0">
              <a:solidFill>
                <a:srgbClr val="000000"/>
              </a:solidFill>
              <a:latin typeface="Arial"/>
            </a:endParaRPr>
          </a:p>
        </p:txBody>
      </p:sp>
    </p:spTree>
    <p:extLst>
      <p:ext uri="{BB962C8B-B14F-4D97-AF65-F5344CB8AC3E}">
        <p14:creationId xmlns:p14="http://schemas.microsoft.com/office/powerpoint/2010/main" val="36451056"/>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66700"/>
            <a:ext cx="6172200" cy="571500"/>
          </a:xfrm>
        </p:spPr>
        <p:txBody>
          <a:bodyPr/>
          <a:lstStyle/>
          <a:p>
            <a:r>
              <a:rPr lang="en-US" sz="2400" cap="small" dirty="0" smtClean="0">
                <a:solidFill>
                  <a:schemeClr val="bg1"/>
                </a:solidFill>
                <a:latin typeface="+mj-lt"/>
              </a:rPr>
              <a:t>Contact</a:t>
            </a:r>
            <a:endParaRPr lang="en-US" sz="2400" cap="small" dirty="0">
              <a:solidFill>
                <a:schemeClr val="bg1"/>
              </a:solidFill>
              <a:latin typeface="+mj-lt"/>
            </a:endParaRPr>
          </a:p>
        </p:txBody>
      </p:sp>
      <p:sp>
        <p:nvSpPr>
          <p:cNvPr id="4" name="TextBox 3"/>
          <p:cNvSpPr txBox="1"/>
          <p:nvPr/>
        </p:nvSpPr>
        <p:spPr>
          <a:xfrm>
            <a:off x="1524000" y="1473875"/>
            <a:ext cx="9372600" cy="3477875"/>
          </a:xfrm>
          <a:prstGeom prst="rect">
            <a:avLst/>
          </a:prstGeom>
          <a:noFill/>
        </p:spPr>
        <p:txBody>
          <a:bodyPr wrap="square" rtlCol="0">
            <a:spAutoFit/>
          </a:bodyPr>
          <a:lstStyle/>
          <a:p>
            <a:r>
              <a:rPr lang="en-US" sz="2000" dirty="0" smtClean="0"/>
              <a:t>www.mass.gov/bizworks</a:t>
            </a:r>
            <a:endParaRPr lang="en-US" sz="2000" dirty="0">
              <a:hlinkClick r:id="rId2"/>
            </a:endParaRPr>
          </a:p>
          <a:p>
            <a:r>
              <a:rPr lang="en-US" sz="2000" dirty="0"/>
              <a:t>800-252-1591</a:t>
            </a:r>
          </a:p>
          <a:p>
            <a:endParaRPr lang="en-US" sz="2000" dirty="0" smtClean="0"/>
          </a:p>
          <a:p>
            <a:r>
              <a:rPr lang="en-US" sz="2000" dirty="0"/>
              <a:t/>
            </a:r>
            <a:br>
              <a:rPr lang="en-US" sz="2000" dirty="0"/>
            </a:br>
            <a:r>
              <a:rPr lang="en-US" sz="2000" dirty="0"/>
              <a:t>Direct Contact</a:t>
            </a:r>
            <a:r>
              <a:rPr lang="en-US" sz="2000" dirty="0" smtClean="0"/>
              <a:t>:</a:t>
            </a:r>
          </a:p>
          <a:p>
            <a:r>
              <a:rPr lang="en-US" sz="2000" dirty="0" smtClean="0"/>
              <a:t>Ken Messina, Rapid Response/Business Services Manager</a:t>
            </a:r>
          </a:p>
          <a:p>
            <a:r>
              <a:rPr lang="en-US" sz="2000" dirty="0" smtClean="0"/>
              <a:t>Ken.Messina@MassMail.State.MA.US</a:t>
            </a:r>
          </a:p>
          <a:p>
            <a:r>
              <a:rPr lang="en-US" sz="2000" dirty="0" smtClean="0"/>
              <a:t>617-626-5703</a:t>
            </a:r>
            <a:endParaRPr lang="en-US" sz="2000" dirty="0"/>
          </a:p>
          <a:p>
            <a:endParaRPr lang="en-US" sz="2000" dirty="0">
              <a:hlinkClick r:id=""/>
            </a:endParaRPr>
          </a:p>
          <a:p>
            <a:endParaRPr lang="en-US" sz="2000" dirty="0"/>
          </a:p>
          <a:p>
            <a:r>
              <a:rPr lang="en-US" sz="2000" dirty="0"/>
              <a:t>                       </a:t>
            </a:r>
            <a:r>
              <a:rPr lang="en-US" sz="2000" dirty="0" smtClean="0"/>
              <a:t>			We </a:t>
            </a:r>
            <a:r>
              <a:rPr lang="en-US" sz="2000" dirty="0"/>
              <a:t>can help </a:t>
            </a:r>
            <a:r>
              <a:rPr lang="en-US" sz="2000" dirty="0" smtClean="0"/>
              <a:t>you</a:t>
            </a:r>
            <a:endParaRPr lang="en-US" sz="2000" dirty="0"/>
          </a:p>
        </p:txBody>
      </p:sp>
      <p:pic>
        <p:nvPicPr>
          <p:cNvPr id="5"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524000"/>
            <a:ext cx="648381" cy="648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294" y="2971800"/>
            <a:ext cx="638306" cy="649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371911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66700"/>
            <a:ext cx="7162801" cy="571500"/>
          </a:xfrm>
        </p:spPr>
        <p:txBody>
          <a:bodyPr/>
          <a:lstStyle/>
          <a:p>
            <a:r>
              <a:rPr lang="en-US" sz="2400" cap="small" dirty="0" smtClean="0">
                <a:solidFill>
                  <a:schemeClr val="bg1"/>
                </a:solidFill>
                <a:latin typeface="+mj-lt"/>
              </a:rPr>
              <a:t>Massachusetts Rapid Response Team</a:t>
            </a:r>
            <a:endParaRPr lang="en-US" sz="2400" cap="small" dirty="0">
              <a:solidFill>
                <a:schemeClr val="bg1"/>
              </a:solidFill>
              <a:latin typeface="+mj-lt"/>
            </a:endParaRPr>
          </a:p>
        </p:txBody>
      </p:sp>
      <p:sp>
        <p:nvSpPr>
          <p:cNvPr id="4" name="TextBox 3"/>
          <p:cNvSpPr txBox="1"/>
          <p:nvPr/>
        </p:nvSpPr>
        <p:spPr>
          <a:xfrm>
            <a:off x="609600" y="1372612"/>
            <a:ext cx="10972800" cy="4401205"/>
          </a:xfrm>
          <a:prstGeom prst="rect">
            <a:avLst/>
          </a:prstGeom>
          <a:noFill/>
        </p:spPr>
        <p:txBody>
          <a:bodyPr wrap="square" rtlCol="0">
            <a:spAutoFit/>
          </a:bodyPr>
          <a:lstStyle/>
          <a:p>
            <a:pPr marL="342900" indent="-342900">
              <a:buFont typeface="Wingdings" panose="05000000000000000000" pitchFamily="2" charset="2"/>
              <a:buChar char="q"/>
            </a:pPr>
            <a:r>
              <a:rPr lang="en-US" sz="2000" dirty="0" smtClean="0"/>
              <a:t>One </a:t>
            </a:r>
            <a:r>
              <a:rPr lang="en-US" sz="2000" dirty="0"/>
              <a:t>Team consisting of Regionally and locally based staff that report to the State-Wide Rapid Response </a:t>
            </a:r>
            <a:r>
              <a:rPr lang="en-US" sz="2000" dirty="0" smtClean="0"/>
              <a:t>Manager</a:t>
            </a:r>
          </a:p>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r>
              <a:rPr lang="en-US" sz="2000" dirty="0"/>
              <a:t>Focus on a proactive approach </a:t>
            </a:r>
            <a:r>
              <a:rPr lang="en-US" sz="2000" dirty="0" smtClean="0"/>
              <a:t>- </a:t>
            </a:r>
            <a:r>
              <a:rPr lang="en-US" sz="2000" dirty="0"/>
              <a:t>Layoff </a:t>
            </a:r>
            <a:r>
              <a:rPr lang="en-US" sz="2000" dirty="0" smtClean="0"/>
              <a:t>Aversion/Business </a:t>
            </a:r>
            <a:r>
              <a:rPr lang="en-US" sz="2000" dirty="0"/>
              <a:t>relationship building (Mindset</a:t>
            </a:r>
            <a:r>
              <a:rPr lang="en-US" sz="2000" dirty="0" smtClean="0"/>
              <a:t>)</a:t>
            </a:r>
          </a:p>
          <a:p>
            <a:endParaRPr lang="en-US" sz="2000" dirty="0" smtClean="0"/>
          </a:p>
          <a:p>
            <a:pPr marL="342900" indent="-342900">
              <a:buFont typeface="Wingdings" panose="05000000000000000000" pitchFamily="2" charset="2"/>
              <a:buChar char="q"/>
            </a:pPr>
            <a:r>
              <a:rPr lang="en-US" sz="2000" dirty="0" smtClean="0"/>
              <a:t>MA Rapid Response Process Policy</a:t>
            </a:r>
            <a:endParaRPr lang="en-US" sz="2000" b="1" dirty="0"/>
          </a:p>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r>
              <a:rPr lang="en-US" sz="2000" dirty="0"/>
              <a:t>Consistent </a:t>
            </a:r>
            <a:r>
              <a:rPr lang="en-US" sz="2000" dirty="0" smtClean="0"/>
              <a:t>materials </a:t>
            </a:r>
            <a:r>
              <a:rPr lang="en-US" sz="2000" dirty="0"/>
              <a:t>and </a:t>
            </a:r>
            <a:r>
              <a:rPr lang="en-US" sz="2000" dirty="0" smtClean="0"/>
              <a:t>services</a:t>
            </a:r>
          </a:p>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r>
              <a:rPr lang="en-US" sz="2000" dirty="0"/>
              <a:t>All services are captured in the statewide Rapid Response database </a:t>
            </a:r>
            <a:r>
              <a:rPr lang="en-US" sz="2000" dirty="0" smtClean="0"/>
              <a:t>(</a:t>
            </a:r>
            <a:r>
              <a:rPr lang="en-US" sz="2000" dirty="0"/>
              <a:t>MOSES</a:t>
            </a:r>
            <a:r>
              <a:rPr lang="en-US" sz="2000" dirty="0" smtClean="0"/>
              <a:t>)</a:t>
            </a:r>
          </a:p>
          <a:p>
            <a:endParaRPr lang="en-US" sz="2000" dirty="0" smtClean="0"/>
          </a:p>
          <a:p>
            <a:pPr marL="342900" indent="-342900">
              <a:buFont typeface="Wingdings" panose="05000000000000000000" pitchFamily="2" charset="2"/>
              <a:buChar char="q"/>
            </a:pPr>
            <a:r>
              <a:rPr lang="en-US" sz="2000" dirty="0"/>
              <a:t>Mass BizWorks facilitation and promotion</a:t>
            </a:r>
          </a:p>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r>
              <a:rPr lang="en-US" sz="2000" dirty="0" smtClean="0"/>
              <a:t>Partnerships</a:t>
            </a:r>
            <a:r>
              <a:rPr lang="en-US" sz="2000" dirty="0"/>
              <a:t>/ Linkages with all Partner </a:t>
            </a:r>
            <a:r>
              <a:rPr lang="en-US" sz="2000" dirty="0" smtClean="0"/>
              <a:t>agencies/programs </a:t>
            </a:r>
            <a:endParaRPr lang="en-US" sz="2000" dirty="0"/>
          </a:p>
        </p:txBody>
      </p:sp>
    </p:spTree>
    <p:extLst>
      <p:ext uri="{BB962C8B-B14F-4D97-AF65-F5344CB8AC3E}">
        <p14:creationId xmlns:p14="http://schemas.microsoft.com/office/powerpoint/2010/main" val="421472728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66700"/>
            <a:ext cx="5838245" cy="571500"/>
          </a:xfrm>
        </p:spPr>
        <p:txBody>
          <a:bodyPr/>
          <a:lstStyle/>
          <a:p>
            <a:r>
              <a:rPr lang="en-US" sz="2400" cap="small" dirty="0" smtClean="0">
                <a:solidFill>
                  <a:schemeClr val="bg1"/>
                </a:solidFill>
                <a:latin typeface="Arial" panose="020B0604020202020204" pitchFamily="34" charset="0"/>
                <a:cs typeface="Arial" panose="020B0604020202020204" pitchFamily="34" charset="0"/>
              </a:rPr>
              <a:t>Rapid Response Initiates</a:t>
            </a:r>
            <a:endParaRPr lang="en-US" sz="2400" cap="small"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609600" y="1399907"/>
            <a:ext cx="10972800" cy="4308872"/>
          </a:xfrm>
          <a:prstGeom prst="rect">
            <a:avLst/>
          </a:prstGeom>
          <a:noFill/>
        </p:spPr>
        <p:txBody>
          <a:bodyPr wrap="square" rtlCol="0">
            <a:spAutoFit/>
          </a:bodyPr>
          <a:lstStyle/>
          <a:p>
            <a:pPr marL="342900" indent="-342900">
              <a:buFont typeface="Wingdings" panose="05000000000000000000" pitchFamily="2" charset="2"/>
              <a:buChar char="q"/>
            </a:pPr>
            <a:r>
              <a:rPr lang="en-US" sz="2000" dirty="0" smtClean="0"/>
              <a:t>Trade Act Program</a:t>
            </a:r>
          </a:p>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r>
              <a:rPr lang="en-US" sz="2000" dirty="0" smtClean="0"/>
              <a:t>National Dislocated </a:t>
            </a:r>
            <a:r>
              <a:rPr lang="en-US" sz="2000" dirty="0"/>
              <a:t>Worker </a:t>
            </a:r>
            <a:r>
              <a:rPr lang="en-US" sz="2000" dirty="0" smtClean="0"/>
              <a:t>Grants</a:t>
            </a:r>
          </a:p>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r>
              <a:rPr lang="en-US" sz="2000" dirty="0"/>
              <a:t>Rapid Response Set Aside </a:t>
            </a:r>
            <a:r>
              <a:rPr lang="en-US" sz="2000" dirty="0" smtClean="0"/>
              <a:t>Fund (RRSA Policy)</a:t>
            </a:r>
          </a:p>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r>
              <a:rPr lang="en-US" sz="2000" dirty="0" smtClean="0"/>
              <a:t>WorkShare</a:t>
            </a:r>
          </a:p>
          <a:p>
            <a:pPr marL="342900" indent="-342900">
              <a:buFont typeface="Wingdings" panose="05000000000000000000" pitchFamily="2" charset="2"/>
              <a:buChar char="q"/>
            </a:pPr>
            <a:endParaRPr lang="en-US" sz="2000" b="1" dirty="0"/>
          </a:p>
          <a:p>
            <a:pPr marL="342900" indent="-342900">
              <a:buFont typeface="Wingdings" panose="05000000000000000000" pitchFamily="2" charset="2"/>
              <a:buChar char="q"/>
            </a:pPr>
            <a:r>
              <a:rPr lang="en-US" sz="2000" dirty="0" smtClean="0"/>
              <a:t>Department of Unemployment Assistance (UI) </a:t>
            </a:r>
            <a:r>
              <a:rPr lang="en-US" sz="2000" dirty="0"/>
              <a:t>for </a:t>
            </a:r>
            <a:r>
              <a:rPr lang="en-US" sz="2000" dirty="0" smtClean="0"/>
              <a:t>businesses and employees</a:t>
            </a:r>
          </a:p>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r>
              <a:rPr lang="en-US" sz="2000" dirty="0" smtClean="0"/>
              <a:t>Mass BizWorks Program</a:t>
            </a:r>
            <a:endParaRPr lang="en-US" sz="2000" dirty="0">
              <a:solidFill>
                <a:srgbClr val="000000"/>
              </a:solidFill>
              <a:latin typeface="Arial"/>
            </a:endParaRPr>
          </a:p>
          <a:p>
            <a:pPr marL="557213" lvl="1" indent="-214313" defTabSz="685800">
              <a:buFont typeface="Arial" panose="020B0604020202020204" pitchFamily="34" charset="0"/>
              <a:buChar char="•"/>
            </a:pPr>
            <a:endParaRPr lang="en-US" sz="1350" dirty="0">
              <a:solidFill>
                <a:srgbClr val="000000"/>
              </a:solidFill>
              <a:latin typeface="Arial"/>
            </a:endParaRPr>
          </a:p>
          <a:p>
            <a:pPr defTabSz="685800"/>
            <a:endParaRPr lang="en-US" sz="1350" dirty="0">
              <a:solidFill>
                <a:srgbClr val="000000"/>
              </a:solidFill>
              <a:latin typeface="Arial"/>
            </a:endParaRPr>
          </a:p>
          <a:p>
            <a:pPr marL="214313" indent="-214313" defTabSz="685800">
              <a:buFont typeface="Wingdings" panose="05000000000000000000" pitchFamily="2" charset="2"/>
              <a:buChar char="Ø"/>
            </a:pPr>
            <a:endParaRPr lang="en-US" sz="1350" dirty="0">
              <a:solidFill>
                <a:srgbClr val="000000"/>
              </a:solidFill>
              <a:latin typeface="Arial"/>
            </a:endParaRPr>
          </a:p>
          <a:p>
            <a:pPr marL="214313" indent="-214313" algn="ctr" defTabSz="685800">
              <a:buFont typeface="Wingdings" panose="05000000000000000000" pitchFamily="2" charset="2"/>
              <a:buChar char="Ø"/>
            </a:pPr>
            <a:endParaRPr lang="en-US" sz="1350" dirty="0">
              <a:solidFill>
                <a:srgbClr val="000000"/>
              </a:solidFill>
              <a:latin typeface="Arial"/>
            </a:endParaRPr>
          </a:p>
        </p:txBody>
      </p:sp>
    </p:spTree>
    <p:extLst>
      <p:ext uri="{BB962C8B-B14F-4D97-AF65-F5344CB8AC3E}">
        <p14:creationId xmlns:p14="http://schemas.microsoft.com/office/powerpoint/2010/main" val="137662396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6225"/>
            <a:ext cx="5838245" cy="561975"/>
          </a:xfrm>
        </p:spPr>
        <p:txBody>
          <a:bodyPr/>
          <a:lstStyle/>
          <a:p>
            <a:r>
              <a:rPr lang="en-US" sz="2400" cap="small" dirty="0">
                <a:solidFill>
                  <a:schemeClr val="bg1"/>
                </a:solidFill>
                <a:latin typeface="Arial" panose="020B0604020202020204" pitchFamily="34" charset="0"/>
                <a:cs typeface="Arial" panose="020B0604020202020204" pitchFamily="34" charset="0"/>
              </a:rPr>
              <a:t>Rapid Response </a:t>
            </a:r>
            <a:r>
              <a:rPr lang="en-US" sz="2400" cap="small" dirty="0" smtClean="0">
                <a:solidFill>
                  <a:schemeClr val="bg1"/>
                </a:solidFill>
                <a:latin typeface="Arial" panose="020B0604020202020204" pitchFamily="34" charset="0"/>
                <a:cs typeface="Arial" panose="020B0604020202020204" pitchFamily="34" charset="0"/>
              </a:rPr>
              <a:t>Locations</a:t>
            </a:r>
            <a:endParaRPr lang="en-US" sz="2400" cap="small"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609600" y="1358205"/>
            <a:ext cx="9220201" cy="4093428"/>
          </a:xfrm>
          <a:prstGeom prst="rect">
            <a:avLst/>
          </a:prstGeom>
          <a:noFill/>
        </p:spPr>
        <p:txBody>
          <a:bodyPr wrap="square" rtlCol="0">
            <a:spAutoFit/>
          </a:bodyPr>
          <a:lstStyle/>
          <a:p>
            <a:pPr marL="342900" indent="-342900">
              <a:buFont typeface="Wingdings" panose="05000000000000000000" pitchFamily="2" charset="2"/>
              <a:buChar char="q"/>
              <a:defRPr/>
            </a:pPr>
            <a:r>
              <a:rPr lang="en-US" altLang="en-US" sz="2000" dirty="0" smtClean="0"/>
              <a:t>Boston</a:t>
            </a:r>
          </a:p>
          <a:p>
            <a:pPr marL="342900" indent="-342900">
              <a:buFont typeface="Wingdings" panose="05000000000000000000" pitchFamily="2" charset="2"/>
              <a:buChar char="q"/>
              <a:defRPr/>
            </a:pPr>
            <a:endParaRPr lang="en-US" altLang="en-US" sz="2000" dirty="0"/>
          </a:p>
          <a:p>
            <a:pPr marL="342900" indent="-342900">
              <a:buFont typeface="Wingdings" panose="05000000000000000000" pitchFamily="2" charset="2"/>
              <a:buChar char="q"/>
              <a:defRPr/>
            </a:pPr>
            <a:r>
              <a:rPr lang="en-US" altLang="en-US" sz="2000" dirty="0" smtClean="0"/>
              <a:t>Leominster</a:t>
            </a:r>
          </a:p>
          <a:p>
            <a:pPr marL="342900" indent="-342900">
              <a:buFont typeface="Wingdings" panose="05000000000000000000" pitchFamily="2" charset="2"/>
              <a:buChar char="q"/>
              <a:defRPr/>
            </a:pPr>
            <a:endParaRPr lang="en-US" altLang="en-US" sz="2000" dirty="0"/>
          </a:p>
          <a:p>
            <a:pPr marL="342900" indent="-342900">
              <a:buFont typeface="Wingdings" panose="05000000000000000000" pitchFamily="2" charset="2"/>
              <a:buChar char="q"/>
              <a:defRPr/>
            </a:pPr>
            <a:r>
              <a:rPr lang="en-US" altLang="en-US" sz="2000" dirty="0" smtClean="0"/>
              <a:t>Lawrence</a:t>
            </a:r>
          </a:p>
          <a:p>
            <a:pPr marL="342900" indent="-342900">
              <a:buFont typeface="Wingdings" panose="05000000000000000000" pitchFamily="2" charset="2"/>
              <a:buChar char="q"/>
              <a:defRPr/>
            </a:pPr>
            <a:endParaRPr lang="en-US" altLang="en-US" sz="2000" dirty="0"/>
          </a:p>
          <a:p>
            <a:pPr marL="342900" indent="-342900">
              <a:buFont typeface="Wingdings" panose="05000000000000000000" pitchFamily="2" charset="2"/>
              <a:buChar char="q"/>
              <a:defRPr/>
            </a:pPr>
            <a:r>
              <a:rPr lang="en-US" altLang="en-US" sz="2000" dirty="0" smtClean="0"/>
              <a:t>Taunton</a:t>
            </a:r>
          </a:p>
          <a:p>
            <a:pPr marL="342900" indent="-342900">
              <a:buFont typeface="Wingdings" panose="05000000000000000000" pitchFamily="2" charset="2"/>
              <a:buChar char="q"/>
              <a:defRPr/>
            </a:pPr>
            <a:endParaRPr lang="en-US" altLang="en-US" sz="2000" dirty="0"/>
          </a:p>
          <a:p>
            <a:pPr marL="342900" indent="-342900">
              <a:buFont typeface="Wingdings" panose="05000000000000000000" pitchFamily="2" charset="2"/>
              <a:buChar char="q"/>
              <a:defRPr/>
            </a:pPr>
            <a:r>
              <a:rPr lang="en-US" altLang="en-US" sz="2000" dirty="0" smtClean="0"/>
              <a:t>Cambridge</a:t>
            </a:r>
          </a:p>
          <a:p>
            <a:pPr marL="342900" indent="-342900">
              <a:buFont typeface="Wingdings" panose="05000000000000000000" pitchFamily="2" charset="2"/>
              <a:buChar char="q"/>
              <a:defRPr/>
            </a:pPr>
            <a:endParaRPr lang="en-US" altLang="en-US" sz="2000" dirty="0"/>
          </a:p>
          <a:p>
            <a:pPr marL="342900" indent="-342900">
              <a:buFont typeface="Wingdings" panose="05000000000000000000" pitchFamily="2" charset="2"/>
              <a:buChar char="q"/>
              <a:defRPr/>
            </a:pPr>
            <a:r>
              <a:rPr lang="en-US" altLang="en-US" sz="2000" dirty="0" smtClean="0"/>
              <a:t>Holyoke</a:t>
            </a:r>
          </a:p>
          <a:p>
            <a:pPr marL="342900" indent="-342900">
              <a:buFont typeface="Wingdings" panose="05000000000000000000" pitchFamily="2" charset="2"/>
              <a:buChar char="q"/>
              <a:defRPr/>
            </a:pPr>
            <a:endParaRPr lang="en-US" altLang="en-US" sz="2000" dirty="0"/>
          </a:p>
          <a:p>
            <a:pPr marL="342900" indent="-342900">
              <a:buFont typeface="Wingdings" panose="05000000000000000000" pitchFamily="2" charset="2"/>
              <a:buChar char="q"/>
              <a:defRPr/>
            </a:pPr>
            <a:r>
              <a:rPr lang="en-US" altLang="en-US" sz="2000" dirty="0"/>
              <a:t>AFL/CIO Union Staff</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58529">
            <a:off x="4410561" y="1634358"/>
            <a:ext cx="6467399" cy="3298374"/>
          </a:xfrm>
          <a:prstGeom prst="rect">
            <a:avLst/>
          </a:prstGeom>
        </p:spPr>
      </p:pic>
      <p:sp>
        <p:nvSpPr>
          <p:cNvPr id="6" name="AutoShape 8"/>
          <p:cNvSpPr>
            <a:spLocks noChangeArrowheads="1"/>
          </p:cNvSpPr>
          <p:nvPr/>
        </p:nvSpPr>
        <p:spPr bwMode="auto">
          <a:xfrm>
            <a:off x="8225631" y="2739231"/>
            <a:ext cx="312737" cy="312737"/>
          </a:xfrm>
          <a:prstGeom prst="star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7" name="AutoShape 8"/>
          <p:cNvSpPr>
            <a:spLocks noChangeArrowheads="1"/>
          </p:cNvSpPr>
          <p:nvPr/>
        </p:nvSpPr>
        <p:spPr bwMode="auto">
          <a:xfrm>
            <a:off x="5783263" y="2895600"/>
            <a:ext cx="312737" cy="312737"/>
          </a:xfrm>
          <a:prstGeom prst="star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9" name="AutoShape 8"/>
          <p:cNvSpPr>
            <a:spLocks noChangeArrowheads="1"/>
          </p:cNvSpPr>
          <p:nvPr/>
        </p:nvSpPr>
        <p:spPr bwMode="auto">
          <a:xfrm>
            <a:off x="8450263" y="2887663"/>
            <a:ext cx="312737" cy="312737"/>
          </a:xfrm>
          <a:prstGeom prst="star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10" name="AutoShape 8"/>
          <p:cNvSpPr>
            <a:spLocks noChangeArrowheads="1"/>
          </p:cNvSpPr>
          <p:nvPr/>
        </p:nvSpPr>
        <p:spPr bwMode="auto">
          <a:xfrm>
            <a:off x="8382000" y="2133600"/>
            <a:ext cx="312737" cy="312737"/>
          </a:xfrm>
          <a:prstGeom prst="star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11" name="AutoShape 8"/>
          <p:cNvSpPr>
            <a:spLocks noChangeArrowheads="1"/>
          </p:cNvSpPr>
          <p:nvPr/>
        </p:nvSpPr>
        <p:spPr bwMode="auto">
          <a:xfrm>
            <a:off x="8297863" y="3581400"/>
            <a:ext cx="312737" cy="312737"/>
          </a:xfrm>
          <a:prstGeom prst="star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12" name="AutoShape 8"/>
          <p:cNvSpPr>
            <a:spLocks noChangeArrowheads="1"/>
          </p:cNvSpPr>
          <p:nvPr/>
        </p:nvSpPr>
        <p:spPr bwMode="auto">
          <a:xfrm>
            <a:off x="7002463" y="2506663"/>
            <a:ext cx="312737" cy="312737"/>
          </a:xfrm>
          <a:prstGeom prst="star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13" name="AutoShape 8"/>
          <p:cNvSpPr>
            <a:spLocks noChangeArrowheads="1"/>
          </p:cNvSpPr>
          <p:nvPr/>
        </p:nvSpPr>
        <p:spPr bwMode="auto">
          <a:xfrm>
            <a:off x="7900787" y="3107619"/>
            <a:ext cx="312737" cy="312737"/>
          </a:xfrm>
          <a:prstGeom prst="star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Tree>
    <p:extLst>
      <p:ext uri="{BB962C8B-B14F-4D97-AF65-F5344CB8AC3E}">
        <p14:creationId xmlns:p14="http://schemas.microsoft.com/office/powerpoint/2010/main" val="89877267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66700"/>
            <a:ext cx="5838245" cy="571500"/>
          </a:xfrm>
        </p:spPr>
        <p:txBody>
          <a:bodyPr/>
          <a:lstStyle/>
          <a:p>
            <a:r>
              <a:rPr lang="en-US" sz="2400" cap="small" dirty="0">
                <a:solidFill>
                  <a:schemeClr val="bg1"/>
                </a:solidFill>
                <a:latin typeface="Arial" panose="020B0604020202020204" pitchFamily="34" charset="0"/>
                <a:cs typeface="Arial" panose="020B0604020202020204" pitchFamily="34" charset="0"/>
              </a:rPr>
              <a:t>Rapid Response </a:t>
            </a:r>
            <a:r>
              <a:rPr lang="en-US" sz="2400" cap="small" dirty="0" smtClean="0">
                <a:solidFill>
                  <a:schemeClr val="bg1"/>
                </a:solidFill>
                <a:latin typeface="Arial" panose="020B0604020202020204" pitchFamily="34" charset="0"/>
                <a:cs typeface="Arial" panose="020B0604020202020204" pitchFamily="34" charset="0"/>
              </a:rPr>
              <a:t>Flow Chart</a:t>
            </a:r>
            <a:endParaRPr lang="en-US" altLang="en-US" sz="2400" dirty="0">
              <a:solidFill>
                <a:schemeClr val="bg1"/>
              </a:solidFill>
              <a:latin typeface="Arial" charset="0"/>
            </a:endParaRPr>
          </a:p>
        </p:txBody>
      </p:sp>
      <p:sp>
        <p:nvSpPr>
          <p:cNvPr id="4" name="TextBox 3"/>
          <p:cNvSpPr txBox="1"/>
          <p:nvPr/>
        </p:nvSpPr>
        <p:spPr>
          <a:xfrm>
            <a:off x="2467556" y="914402"/>
            <a:ext cx="7362245" cy="1800493"/>
          </a:xfrm>
          <a:prstGeom prst="rect">
            <a:avLst/>
          </a:prstGeom>
          <a:noFill/>
        </p:spPr>
        <p:txBody>
          <a:bodyPr wrap="square" rtlCol="0">
            <a:spAutoFit/>
          </a:bodyPr>
          <a:lstStyle/>
          <a:p>
            <a:pPr marL="214313" indent="-214313" defTabSz="685800">
              <a:buFont typeface="Wingdings" panose="05000000000000000000" pitchFamily="2" charset="2"/>
              <a:buChar char="Ø"/>
            </a:pPr>
            <a:endParaRPr lang="en-US" sz="1200" dirty="0">
              <a:solidFill>
                <a:srgbClr val="000000"/>
              </a:solidFill>
              <a:latin typeface="Arial"/>
            </a:endParaRPr>
          </a:p>
          <a:p>
            <a:pPr defTabSz="685800"/>
            <a:endParaRPr lang="en-US" sz="1350" dirty="0">
              <a:solidFill>
                <a:srgbClr val="000000"/>
              </a:solidFill>
              <a:latin typeface="Arial"/>
            </a:endParaRPr>
          </a:p>
          <a:p>
            <a:pPr marL="557213" lvl="1" indent="-214313" algn="ctr" defTabSz="685800">
              <a:buFont typeface="Wingdings" panose="05000000000000000000" pitchFamily="2" charset="2"/>
              <a:buChar char="ü"/>
            </a:pPr>
            <a:endParaRPr lang="en-US" sz="1050" dirty="0">
              <a:solidFill>
                <a:srgbClr val="000000"/>
              </a:solidFill>
              <a:latin typeface="Arial"/>
            </a:endParaRPr>
          </a:p>
          <a:p>
            <a:pPr marL="342900" lvl="1" defTabSz="685800"/>
            <a:endParaRPr lang="en-US" sz="1050" dirty="0">
              <a:solidFill>
                <a:srgbClr val="000000"/>
              </a:solidFill>
              <a:latin typeface="Arial"/>
            </a:endParaRPr>
          </a:p>
          <a:p>
            <a:pPr marL="685800" lvl="3" indent="-214313" defTabSz="685800">
              <a:buFont typeface="Arial" panose="020B0604020202020204" pitchFamily="34" charset="0"/>
              <a:buChar char="•"/>
            </a:pPr>
            <a:endParaRPr lang="en-US" sz="1050" dirty="0">
              <a:solidFill>
                <a:srgbClr val="000000"/>
              </a:solidFill>
              <a:latin typeface="Arial"/>
            </a:endParaRPr>
          </a:p>
          <a:p>
            <a:pPr marL="557213" lvl="1" indent="-214313" defTabSz="685800">
              <a:buFont typeface="Arial" panose="020B0604020202020204" pitchFamily="34" charset="0"/>
              <a:buChar char="•"/>
            </a:pPr>
            <a:endParaRPr lang="en-US" sz="1350" dirty="0">
              <a:solidFill>
                <a:srgbClr val="000000"/>
              </a:solidFill>
              <a:latin typeface="Arial"/>
            </a:endParaRPr>
          </a:p>
          <a:p>
            <a:pPr defTabSz="685800"/>
            <a:endParaRPr lang="en-US" sz="1350" dirty="0">
              <a:solidFill>
                <a:srgbClr val="000000"/>
              </a:solidFill>
              <a:latin typeface="Arial"/>
            </a:endParaRPr>
          </a:p>
          <a:p>
            <a:pPr marL="214313" indent="-214313" defTabSz="685800">
              <a:buFont typeface="Wingdings" panose="05000000000000000000" pitchFamily="2" charset="2"/>
              <a:buChar char="Ø"/>
            </a:pPr>
            <a:endParaRPr lang="en-US" sz="1350" dirty="0">
              <a:solidFill>
                <a:srgbClr val="000000"/>
              </a:solidFill>
              <a:latin typeface="Arial"/>
            </a:endParaRPr>
          </a:p>
          <a:p>
            <a:pPr marL="214313" indent="-214313" algn="ctr" defTabSz="685800">
              <a:buFont typeface="Wingdings" panose="05000000000000000000" pitchFamily="2" charset="2"/>
              <a:buChar char="Ø"/>
            </a:pPr>
            <a:endParaRPr lang="en-US" sz="1350" dirty="0">
              <a:solidFill>
                <a:srgbClr val="000000"/>
              </a:solidFill>
              <a:latin typeface="Arial"/>
            </a:endParaRPr>
          </a:p>
        </p:txBody>
      </p:sp>
      <p:sp>
        <p:nvSpPr>
          <p:cNvPr id="5" name="Text Box 1033"/>
          <p:cNvSpPr txBox="1">
            <a:spLocks noChangeArrowheads="1"/>
          </p:cNvSpPr>
          <p:nvPr/>
        </p:nvSpPr>
        <p:spPr bwMode="auto">
          <a:xfrm>
            <a:off x="609600" y="1447800"/>
            <a:ext cx="10972800" cy="3554819"/>
          </a:xfrm>
          <a:prstGeom prst="rect">
            <a:avLst/>
          </a:prstGeom>
          <a:solidFill>
            <a:schemeClr val="bg1"/>
          </a:solidFill>
          <a:ln w="9525">
            <a:solidFill>
              <a:schemeClr val="bg1"/>
            </a:solidFill>
            <a:miter lim="800000"/>
            <a:headEnd/>
            <a:tailEnd/>
          </a:ln>
        </p:spPr>
        <p:txBody>
          <a:bodyPr wrap="square">
            <a:spAutoFit/>
          </a:bodyPr>
          <a:lstStyle>
            <a:lvl1pPr eaLnBrk="0" hangingPunct="0">
              <a:defRPr sz="2000">
                <a:solidFill>
                  <a:schemeClr val="tx1"/>
                </a:solidFill>
                <a:latin typeface="Times New Roman" pitchFamily="18" charset="0"/>
                <a:ea typeface="ＭＳ Ｐゴシック" charset="-128"/>
              </a:defRPr>
            </a:lvl1pPr>
            <a:lvl2pPr marL="37931725" indent="-37474525" eaLnBrk="0" hangingPunct="0">
              <a:defRPr sz="2000">
                <a:solidFill>
                  <a:schemeClr val="tx1"/>
                </a:solidFill>
                <a:latin typeface="Times New Roman" pitchFamily="18" charset="0"/>
                <a:ea typeface="ＭＳ Ｐゴシック" charset="-128"/>
              </a:defRPr>
            </a:lvl2pPr>
            <a:lvl3pPr eaLnBrk="0" hangingPunct="0">
              <a:defRPr sz="2000">
                <a:solidFill>
                  <a:schemeClr val="tx1"/>
                </a:solidFill>
                <a:latin typeface="Times New Roman" pitchFamily="18" charset="0"/>
                <a:ea typeface="ＭＳ Ｐゴシック" charset="-128"/>
              </a:defRPr>
            </a:lvl3pPr>
            <a:lvl4pPr eaLnBrk="0" hangingPunct="0">
              <a:defRPr sz="2000">
                <a:solidFill>
                  <a:schemeClr val="tx1"/>
                </a:solidFill>
                <a:latin typeface="Times New Roman" pitchFamily="18" charset="0"/>
                <a:ea typeface="ＭＳ Ｐゴシック" charset="-128"/>
              </a:defRPr>
            </a:lvl4pPr>
            <a:lvl5pPr eaLnBrk="0" hangingPunct="0">
              <a:defRPr sz="20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0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0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0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000">
                <a:solidFill>
                  <a:schemeClr val="tx1"/>
                </a:solidFill>
                <a:latin typeface="Times New Roman" pitchFamily="18" charset="0"/>
                <a:ea typeface="ＭＳ Ｐゴシック" charset="-128"/>
              </a:defRPr>
            </a:lvl9pPr>
          </a:lstStyle>
          <a:p>
            <a:pPr marL="342900" indent="-342900" eaLnBrk="1" hangingPunct="1">
              <a:lnSpc>
                <a:spcPct val="150000"/>
              </a:lnSpc>
              <a:spcBef>
                <a:spcPct val="45000"/>
              </a:spcBef>
              <a:buFont typeface="Wingdings" panose="05000000000000000000" pitchFamily="2" charset="2"/>
              <a:buChar char="q"/>
            </a:pPr>
            <a:r>
              <a:rPr lang="en-US" altLang="en-US" b="1" dirty="0" smtClean="0">
                <a:latin typeface="Arial" charset="0"/>
              </a:rPr>
              <a:t>LWDB </a:t>
            </a:r>
            <a:r>
              <a:rPr lang="en-US" altLang="en-US" dirty="0">
                <a:latin typeface="Arial" charset="0"/>
              </a:rPr>
              <a:t>- Local Workforce </a:t>
            </a:r>
            <a:r>
              <a:rPr lang="en-US" altLang="en-US" dirty="0" smtClean="0">
                <a:latin typeface="Arial" charset="0"/>
              </a:rPr>
              <a:t>Development Board</a:t>
            </a:r>
          </a:p>
          <a:p>
            <a:pPr marL="342900" indent="-342900" eaLnBrk="1" hangingPunct="1">
              <a:lnSpc>
                <a:spcPct val="150000"/>
              </a:lnSpc>
              <a:spcBef>
                <a:spcPct val="45000"/>
              </a:spcBef>
              <a:buFont typeface="Wingdings" panose="05000000000000000000" pitchFamily="2" charset="2"/>
              <a:buChar char="q"/>
            </a:pPr>
            <a:r>
              <a:rPr lang="en-US" altLang="en-US" b="1" dirty="0" smtClean="0">
                <a:latin typeface="Arial" charset="0"/>
              </a:rPr>
              <a:t>NDWG </a:t>
            </a:r>
            <a:r>
              <a:rPr lang="en-US" altLang="en-US" dirty="0" smtClean="0">
                <a:latin typeface="Arial" charset="0"/>
              </a:rPr>
              <a:t>– National Dislocated Worker Grant</a:t>
            </a:r>
            <a:endParaRPr lang="en-US" altLang="en-US" dirty="0">
              <a:latin typeface="Arial" charset="0"/>
            </a:endParaRPr>
          </a:p>
          <a:p>
            <a:pPr marL="342900" indent="-342900" eaLnBrk="1" hangingPunct="1">
              <a:lnSpc>
                <a:spcPct val="150000"/>
              </a:lnSpc>
              <a:spcBef>
                <a:spcPct val="45000"/>
              </a:spcBef>
              <a:buFont typeface="Wingdings" panose="05000000000000000000" pitchFamily="2" charset="2"/>
              <a:buChar char="q"/>
            </a:pPr>
            <a:r>
              <a:rPr lang="en-US" altLang="en-US" b="1" dirty="0">
                <a:latin typeface="Arial" charset="0"/>
              </a:rPr>
              <a:t>OSCC</a:t>
            </a:r>
            <a:r>
              <a:rPr lang="en-US" altLang="en-US" dirty="0">
                <a:latin typeface="Arial" charset="0"/>
              </a:rPr>
              <a:t> - One-Stop Career </a:t>
            </a:r>
            <a:r>
              <a:rPr lang="en-US" altLang="en-US" dirty="0" smtClean="0">
                <a:latin typeface="Arial" charset="0"/>
              </a:rPr>
              <a:t>Center</a:t>
            </a:r>
            <a:endParaRPr lang="en-US" altLang="en-US" dirty="0">
              <a:latin typeface="Arial" charset="0"/>
            </a:endParaRPr>
          </a:p>
          <a:p>
            <a:pPr marL="342900" indent="-342900" eaLnBrk="1" hangingPunct="1">
              <a:lnSpc>
                <a:spcPct val="150000"/>
              </a:lnSpc>
              <a:spcBef>
                <a:spcPct val="45000"/>
              </a:spcBef>
              <a:buFont typeface="Wingdings" panose="05000000000000000000" pitchFamily="2" charset="2"/>
              <a:buChar char="q"/>
            </a:pPr>
            <a:r>
              <a:rPr lang="en-US" altLang="en-US" b="1" dirty="0" smtClean="0">
                <a:latin typeface="Arial" charset="0"/>
              </a:rPr>
              <a:t>TAA </a:t>
            </a:r>
            <a:r>
              <a:rPr lang="en-US" altLang="en-US" dirty="0">
                <a:latin typeface="Arial" charset="0"/>
              </a:rPr>
              <a:t>- Trade </a:t>
            </a:r>
            <a:r>
              <a:rPr lang="en-US" altLang="en-US" dirty="0" smtClean="0">
                <a:latin typeface="Arial" charset="0"/>
              </a:rPr>
              <a:t>Adjustment Assistance </a:t>
            </a:r>
            <a:endParaRPr lang="en-US" altLang="en-US" dirty="0">
              <a:latin typeface="Arial" charset="0"/>
            </a:endParaRPr>
          </a:p>
          <a:p>
            <a:pPr marL="342900" indent="-342900" eaLnBrk="1" hangingPunct="1">
              <a:lnSpc>
                <a:spcPct val="150000"/>
              </a:lnSpc>
              <a:spcBef>
                <a:spcPct val="45000"/>
              </a:spcBef>
              <a:buFont typeface="Wingdings" panose="05000000000000000000" pitchFamily="2" charset="2"/>
              <a:buChar char="q"/>
            </a:pPr>
            <a:r>
              <a:rPr lang="en-US" altLang="en-US" b="1" dirty="0">
                <a:latin typeface="Arial" charset="0"/>
              </a:rPr>
              <a:t>UI </a:t>
            </a:r>
            <a:r>
              <a:rPr lang="en-US" altLang="en-US" dirty="0">
                <a:latin typeface="Arial" charset="0"/>
              </a:rPr>
              <a:t>- </a:t>
            </a:r>
            <a:r>
              <a:rPr lang="en-US" altLang="en-US" dirty="0" smtClean="0">
                <a:latin typeface="Arial" charset="0"/>
              </a:rPr>
              <a:t>Unemployment Insurance</a:t>
            </a:r>
            <a:endParaRPr lang="en-US" altLang="en-US" dirty="0">
              <a:latin typeface="Arial" charset="0"/>
            </a:endParaRPr>
          </a:p>
          <a:p>
            <a:pPr marL="342900" indent="-342900" eaLnBrk="1" hangingPunct="1">
              <a:lnSpc>
                <a:spcPct val="150000"/>
              </a:lnSpc>
              <a:spcBef>
                <a:spcPct val="45000"/>
              </a:spcBef>
              <a:buFont typeface="Wingdings" panose="05000000000000000000" pitchFamily="2" charset="2"/>
              <a:buChar char="q"/>
            </a:pPr>
            <a:r>
              <a:rPr lang="en-US" altLang="en-US" b="1" dirty="0" smtClean="0">
                <a:latin typeface="Arial" charset="0"/>
              </a:rPr>
              <a:t>WDB </a:t>
            </a:r>
            <a:r>
              <a:rPr lang="en-US" altLang="en-US" dirty="0">
                <a:latin typeface="Arial" charset="0"/>
              </a:rPr>
              <a:t>- Workforce </a:t>
            </a:r>
            <a:r>
              <a:rPr lang="en-US" altLang="en-US" dirty="0" smtClean="0">
                <a:latin typeface="Arial" charset="0"/>
              </a:rPr>
              <a:t>Development </a:t>
            </a:r>
            <a:r>
              <a:rPr lang="en-US" altLang="en-US" dirty="0">
                <a:latin typeface="Arial" charset="0"/>
              </a:rPr>
              <a:t>Board</a:t>
            </a:r>
          </a:p>
        </p:txBody>
      </p:sp>
    </p:spTree>
    <p:extLst>
      <p:ext uri="{BB962C8B-B14F-4D97-AF65-F5344CB8AC3E}">
        <p14:creationId xmlns:p14="http://schemas.microsoft.com/office/powerpoint/2010/main" val="207624167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733800" y="0"/>
            <a:ext cx="4712616" cy="6858594"/>
          </a:xfrm>
          <a:prstGeom prst="rect">
            <a:avLst/>
          </a:prstGeom>
        </p:spPr>
      </p:pic>
      <p:sp>
        <p:nvSpPr>
          <p:cNvPr id="6" name="Text Box 1033"/>
          <p:cNvSpPr txBox="1">
            <a:spLocks noChangeArrowheads="1"/>
          </p:cNvSpPr>
          <p:nvPr/>
        </p:nvSpPr>
        <p:spPr bwMode="auto">
          <a:xfrm>
            <a:off x="7102293" y="593720"/>
            <a:ext cx="1813107" cy="854080"/>
          </a:xfrm>
          <a:prstGeom prst="rect">
            <a:avLst/>
          </a:prstGeom>
          <a:solidFill>
            <a:srgbClr val="FAE494"/>
          </a:solidFill>
          <a:ln w="9525">
            <a:solidFill>
              <a:schemeClr val="bg1"/>
            </a:solidFill>
            <a:miter lim="800000"/>
            <a:headEnd/>
            <a:tailEnd/>
          </a:ln>
        </p:spPr>
        <p:txBody>
          <a:bodyPr wrap="square">
            <a:spAutoFit/>
          </a:bodyPr>
          <a:lstStyle>
            <a:lvl1pPr eaLnBrk="0" hangingPunct="0">
              <a:defRPr sz="2000">
                <a:solidFill>
                  <a:schemeClr val="tx1"/>
                </a:solidFill>
                <a:latin typeface="Times New Roman" pitchFamily="18" charset="0"/>
                <a:ea typeface="ＭＳ Ｐゴシック" charset="-128"/>
              </a:defRPr>
            </a:lvl1pPr>
            <a:lvl2pPr marL="37931725" indent="-37474525" eaLnBrk="0" hangingPunct="0">
              <a:defRPr sz="2000">
                <a:solidFill>
                  <a:schemeClr val="tx1"/>
                </a:solidFill>
                <a:latin typeface="Times New Roman" pitchFamily="18" charset="0"/>
                <a:ea typeface="ＭＳ Ｐゴシック" charset="-128"/>
              </a:defRPr>
            </a:lvl2pPr>
            <a:lvl3pPr eaLnBrk="0" hangingPunct="0">
              <a:defRPr sz="2000">
                <a:solidFill>
                  <a:schemeClr val="tx1"/>
                </a:solidFill>
                <a:latin typeface="Times New Roman" pitchFamily="18" charset="0"/>
                <a:ea typeface="ＭＳ Ｐゴシック" charset="-128"/>
              </a:defRPr>
            </a:lvl3pPr>
            <a:lvl4pPr eaLnBrk="0" hangingPunct="0">
              <a:defRPr sz="2000">
                <a:solidFill>
                  <a:schemeClr val="tx1"/>
                </a:solidFill>
                <a:latin typeface="Times New Roman" pitchFamily="18" charset="0"/>
                <a:ea typeface="ＭＳ Ｐゴシック" charset="-128"/>
              </a:defRPr>
            </a:lvl4pPr>
            <a:lvl5pPr eaLnBrk="0" hangingPunct="0">
              <a:defRPr sz="20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0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0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0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000">
                <a:solidFill>
                  <a:schemeClr val="tx1"/>
                </a:solidFill>
                <a:latin typeface="Times New Roman" pitchFamily="18" charset="0"/>
                <a:ea typeface="ＭＳ Ｐゴシック" charset="-128"/>
              </a:defRPr>
            </a:lvl9pPr>
          </a:lstStyle>
          <a:p>
            <a:pPr eaLnBrk="1" hangingPunct="1">
              <a:spcBef>
                <a:spcPct val="45000"/>
              </a:spcBef>
            </a:pPr>
            <a:r>
              <a:rPr lang="en-US" altLang="en-US" sz="600" b="1" dirty="0" smtClean="0">
                <a:solidFill>
                  <a:srgbClr val="CC3300"/>
                </a:solidFill>
                <a:latin typeface="Arial" charset="0"/>
              </a:rPr>
              <a:t>LWDB </a:t>
            </a:r>
            <a:r>
              <a:rPr lang="en-US" altLang="en-US" sz="600" dirty="0">
                <a:solidFill>
                  <a:srgbClr val="CC3300"/>
                </a:solidFill>
                <a:latin typeface="Arial" charset="0"/>
              </a:rPr>
              <a:t>- Local Workforce </a:t>
            </a:r>
            <a:r>
              <a:rPr lang="en-US" altLang="en-US" sz="600" dirty="0" smtClean="0">
                <a:solidFill>
                  <a:srgbClr val="CC3300"/>
                </a:solidFill>
                <a:latin typeface="Arial" charset="0"/>
              </a:rPr>
              <a:t>Development </a:t>
            </a:r>
            <a:r>
              <a:rPr lang="en-US" altLang="en-US" sz="600" dirty="0">
                <a:solidFill>
                  <a:srgbClr val="CC3300"/>
                </a:solidFill>
                <a:latin typeface="Arial" charset="0"/>
              </a:rPr>
              <a:t>Board</a:t>
            </a:r>
          </a:p>
          <a:p>
            <a:pPr eaLnBrk="1" hangingPunct="1">
              <a:spcBef>
                <a:spcPct val="45000"/>
              </a:spcBef>
            </a:pPr>
            <a:r>
              <a:rPr lang="en-US" altLang="en-US" sz="600" b="1" dirty="0" smtClean="0">
                <a:solidFill>
                  <a:srgbClr val="CC3300"/>
                </a:solidFill>
                <a:latin typeface="Arial" charset="0"/>
              </a:rPr>
              <a:t>DWG </a:t>
            </a:r>
            <a:r>
              <a:rPr lang="en-US" altLang="en-US" sz="600" dirty="0" smtClean="0">
                <a:solidFill>
                  <a:srgbClr val="CC3300"/>
                </a:solidFill>
                <a:latin typeface="Arial" charset="0"/>
              </a:rPr>
              <a:t>– Dislocated Worker </a:t>
            </a:r>
            <a:r>
              <a:rPr lang="en-US" altLang="en-US" sz="600" dirty="0">
                <a:solidFill>
                  <a:srgbClr val="CC3300"/>
                </a:solidFill>
                <a:latin typeface="Arial" charset="0"/>
              </a:rPr>
              <a:t>Grant</a:t>
            </a:r>
          </a:p>
          <a:p>
            <a:pPr eaLnBrk="1" hangingPunct="1">
              <a:spcBef>
                <a:spcPct val="45000"/>
              </a:spcBef>
            </a:pPr>
            <a:r>
              <a:rPr lang="en-US" altLang="en-US" sz="600" b="1" dirty="0">
                <a:solidFill>
                  <a:srgbClr val="CC3300"/>
                </a:solidFill>
                <a:latin typeface="Arial" charset="0"/>
              </a:rPr>
              <a:t>OSCC</a:t>
            </a:r>
            <a:r>
              <a:rPr lang="en-US" altLang="en-US" sz="600" dirty="0">
                <a:solidFill>
                  <a:srgbClr val="CC3300"/>
                </a:solidFill>
                <a:latin typeface="Arial" charset="0"/>
              </a:rPr>
              <a:t> - One-Stop Career Center</a:t>
            </a:r>
          </a:p>
          <a:p>
            <a:pPr eaLnBrk="1" hangingPunct="1">
              <a:spcBef>
                <a:spcPct val="45000"/>
              </a:spcBef>
            </a:pPr>
            <a:r>
              <a:rPr lang="en-US" altLang="en-US" sz="600" b="1" dirty="0" smtClean="0">
                <a:solidFill>
                  <a:srgbClr val="CC3300"/>
                </a:solidFill>
                <a:latin typeface="Arial" charset="0"/>
              </a:rPr>
              <a:t>TAA </a:t>
            </a:r>
            <a:r>
              <a:rPr lang="en-US" altLang="en-US" sz="600" dirty="0">
                <a:solidFill>
                  <a:srgbClr val="CC3300"/>
                </a:solidFill>
                <a:latin typeface="Arial" charset="0"/>
              </a:rPr>
              <a:t>- Trade </a:t>
            </a:r>
            <a:r>
              <a:rPr lang="en-US" altLang="en-US" sz="600" dirty="0" smtClean="0">
                <a:solidFill>
                  <a:srgbClr val="CC3300"/>
                </a:solidFill>
                <a:latin typeface="Arial" charset="0"/>
              </a:rPr>
              <a:t>Adjustment Assistance </a:t>
            </a:r>
            <a:endParaRPr lang="en-US" altLang="en-US" sz="600" dirty="0">
              <a:solidFill>
                <a:srgbClr val="CC3300"/>
              </a:solidFill>
              <a:latin typeface="Arial" charset="0"/>
            </a:endParaRPr>
          </a:p>
          <a:p>
            <a:pPr eaLnBrk="1" hangingPunct="1">
              <a:spcBef>
                <a:spcPct val="45000"/>
              </a:spcBef>
            </a:pPr>
            <a:r>
              <a:rPr lang="en-US" altLang="en-US" sz="600" b="1" dirty="0">
                <a:solidFill>
                  <a:srgbClr val="CC3300"/>
                </a:solidFill>
                <a:latin typeface="Arial" charset="0"/>
              </a:rPr>
              <a:t>UI </a:t>
            </a:r>
            <a:r>
              <a:rPr lang="en-US" altLang="en-US" sz="600" dirty="0">
                <a:solidFill>
                  <a:srgbClr val="CC3300"/>
                </a:solidFill>
                <a:latin typeface="Arial" charset="0"/>
              </a:rPr>
              <a:t>- </a:t>
            </a:r>
            <a:r>
              <a:rPr lang="en-US" altLang="en-US" sz="600" dirty="0" smtClean="0">
                <a:solidFill>
                  <a:srgbClr val="CC3300"/>
                </a:solidFill>
                <a:latin typeface="Arial" charset="0"/>
              </a:rPr>
              <a:t>Unemployment Insurance</a:t>
            </a:r>
            <a:endParaRPr lang="en-US" altLang="en-US" sz="600" dirty="0">
              <a:solidFill>
                <a:srgbClr val="CC3300"/>
              </a:solidFill>
              <a:latin typeface="Arial" charset="0"/>
            </a:endParaRPr>
          </a:p>
          <a:p>
            <a:pPr eaLnBrk="1" hangingPunct="1">
              <a:spcBef>
                <a:spcPct val="45000"/>
              </a:spcBef>
            </a:pPr>
            <a:r>
              <a:rPr lang="en-US" altLang="en-US" sz="600" b="1" dirty="0" smtClean="0">
                <a:solidFill>
                  <a:srgbClr val="CC3300"/>
                </a:solidFill>
                <a:latin typeface="Arial" charset="0"/>
              </a:rPr>
              <a:t>WDB </a:t>
            </a:r>
            <a:r>
              <a:rPr lang="en-US" altLang="en-US" sz="600" dirty="0">
                <a:solidFill>
                  <a:srgbClr val="CC3300"/>
                </a:solidFill>
                <a:latin typeface="Arial" charset="0"/>
              </a:rPr>
              <a:t>- Workforce </a:t>
            </a:r>
            <a:r>
              <a:rPr lang="en-US" altLang="en-US" sz="600" dirty="0" smtClean="0">
                <a:solidFill>
                  <a:srgbClr val="CC3300"/>
                </a:solidFill>
                <a:latin typeface="Arial" charset="0"/>
              </a:rPr>
              <a:t>Development </a:t>
            </a:r>
            <a:r>
              <a:rPr lang="en-US" altLang="en-US" sz="600" dirty="0">
                <a:solidFill>
                  <a:srgbClr val="CC3300"/>
                </a:solidFill>
                <a:latin typeface="Arial" charset="0"/>
              </a:rPr>
              <a:t>Board</a:t>
            </a:r>
          </a:p>
        </p:txBody>
      </p:sp>
    </p:spTree>
    <p:extLst>
      <p:ext uri="{BB962C8B-B14F-4D97-AF65-F5344CB8AC3E}">
        <p14:creationId xmlns:p14="http://schemas.microsoft.com/office/powerpoint/2010/main" val="531086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2.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641</TotalTime>
  <Words>1860</Words>
  <Application>Microsoft Office PowerPoint</Application>
  <PresentationFormat>Widescreen</PresentationFormat>
  <Paragraphs>528</Paragraphs>
  <Slides>45</Slides>
  <Notes>1</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45</vt:i4>
      </vt:variant>
    </vt:vector>
  </HeadingPairs>
  <TitlesOfParts>
    <vt:vector size="56" baseType="lpstr">
      <vt:lpstr>ＭＳ Ｐゴシック</vt:lpstr>
      <vt:lpstr>Arial</vt:lpstr>
      <vt:lpstr>Book Antiqua</vt:lpstr>
      <vt:lpstr>Calibri</vt:lpstr>
      <vt:lpstr>Garamond</vt:lpstr>
      <vt:lpstr>Symbol</vt:lpstr>
      <vt:lpstr>Times New Roman</vt:lpstr>
      <vt:lpstr>Wingdings</vt:lpstr>
      <vt:lpstr>Office Theme</vt:lpstr>
      <vt:lpstr>1_Blue Presentation Template - MA HHS - small logos</vt:lpstr>
      <vt:lpstr>Picture</vt:lpstr>
      <vt:lpstr>PowerPoint Presentation</vt:lpstr>
      <vt:lpstr>Partner and Stakeholder Engagement </vt:lpstr>
      <vt:lpstr>Partner and Stakeholder Engagement </vt:lpstr>
      <vt:lpstr>Massachusetts </vt:lpstr>
      <vt:lpstr>Massachusetts Rapid Response Team</vt:lpstr>
      <vt:lpstr>Rapid Response Initiates</vt:lpstr>
      <vt:lpstr>Rapid Response Locations</vt:lpstr>
      <vt:lpstr>Rapid Response Flow Chart</vt:lpstr>
      <vt:lpstr>PowerPoint Presentation</vt:lpstr>
      <vt:lpstr>Employer Findings</vt:lpstr>
      <vt:lpstr>Why More Employers Aren’t Using Rapid Response Services</vt:lpstr>
      <vt:lpstr> Lessons Learned</vt:lpstr>
      <vt:lpstr>PowerPoint Presentation</vt:lpstr>
      <vt:lpstr>Biz Works Icon in MOSES </vt:lpstr>
      <vt:lpstr>PowerPoint Presentation</vt:lpstr>
      <vt:lpstr>PowerPoint Presentation</vt:lpstr>
      <vt:lpstr>PowerPoint Presentation</vt:lpstr>
      <vt:lpstr>PowerPoint Presentation</vt:lpstr>
      <vt:lpstr>Rapid Response Employees Affected </vt:lpstr>
      <vt:lpstr>RR First With Business Engagement </vt:lpstr>
      <vt:lpstr>What is Mass BizWork$</vt:lpstr>
      <vt:lpstr>PowerPoint Presentation</vt:lpstr>
      <vt:lpstr>BizWork$ Business Cycle</vt:lpstr>
      <vt:lpstr>BizWork$ Resources</vt:lpstr>
      <vt:lpstr>BizWork$ Programs and Services</vt:lpstr>
      <vt:lpstr>BizWork$ Staff Training &amp; Development Group </vt:lpstr>
      <vt:lpstr>PowerPoint Presentation</vt:lpstr>
      <vt:lpstr>Challenges </vt:lpstr>
      <vt:lpstr>Moving Forward</vt:lpstr>
      <vt:lpstr>Moving Forward (continued)</vt:lpstr>
      <vt:lpstr>Layoff Aversion</vt:lpstr>
      <vt:lpstr>Layoff Aversion - Definition</vt:lpstr>
      <vt:lpstr>What If?</vt:lpstr>
      <vt:lpstr>Two Sides of Layoff Aversion</vt:lpstr>
      <vt:lpstr>Examples of Layoff Aversion</vt:lpstr>
      <vt:lpstr>Data Collection</vt:lpstr>
      <vt:lpstr>Company Furloughs</vt:lpstr>
      <vt:lpstr>WorkShare</vt:lpstr>
      <vt:lpstr>Forecasting / Early Warning Signs</vt:lpstr>
      <vt:lpstr>Incumbent Worker Training Programs</vt:lpstr>
      <vt:lpstr>Company Match</vt:lpstr>
      <vt:lpstr>On The Job Training (OJT) Programs</vt:lpstr>
      <vt:lpstr>Light Control – Plympton, MA (ESOP) </vt:lpstr>
      <vt:lpstr>Collaborations With Other States</vt:lpstr>
      <vt:lpstr>Contact</vt:lpstr>
    </vt:vector>
  </TitlesOfParts>
  <Company>EOLWD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Oklahoma</dc:title>
  <dc:creator>Messina, Ken (EOL)</dc:creator>
  <cp:lastModifiedBy>Seifried, Leslie (EOL)</cp:lastModifiedBy>
  <cp:revision>126</cp:revision>
  <cp:lastPrinted>2018-02-27T16:52:39Z</cp:lastPrinted>
  <dcterms:created xsi:type="dcterms:W3CDTF">2018-02-05T15:20:25Z</dcterms:created>
  <dcterms:modified xsi:type="dcterms:W3CDTF">2018-03-01T14:07:23Z</dcterms:modified>
</cp:coreProperties>
</file>