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9E7253-C786-3B95-CE73-B4D28CFE488D}" v="17" dt="2026-05-11T16:22:05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ene, Megan (DEP)" userId="S::megan.keene@mass.gov::1300a8ff-e435-4ca9-a4a6-7e54e8c9db26" providerId="AD" clId="Web-{F69E7253-C786-3B95-CE73-B4D28CFE488D}"/>
    <pc:docChg chg="modSld">
      <pc:chgData name="Keene, Megan (DEP)" userId="S::megan.keene@mass.gov::1300a8ff-e435-4ca9-a4a6-7e54e8c9db26" providerId="AD" clId="Web-{F69E7253-C786-3B95-CE73-B4D28CFE488D}" dt="2026-05-11T16:22:05.196" v="16" actId="20577"/>
      <pc:docMkLst>
        <pc:docMk/>
      </pc:docMkLst>
      <pc:sldChg chg="modSp">
        <pc:chgData name="Keene, Megan (DEP)" userId="S::megan.keene@mass.gov::1300a8ff-e435-4ca9-a4a6-7e54e8c9db26" providerId="AD" clId="Web-{F69E7253-C786-3B95-CE73-B4D28CFE488D}" dt="2026-05-11T16:22:05.196" v="16" actId="20577"/>
        <pc:sldMkLst>
          <pc:docMk/>
          <pc:sldMk cId="1172120695" sldId="258"/>
        </pc:sldMkLst>
        <pc:spChg chg="mod">
          <ac:chgData name="Keene, Megan (DEP)" userId="S::megan.keene@mass.gov::1300a8ff-e435-4ca9-a4a6-7e54e8c9db26" providerId="AD" clId="Web-{F69E7253-C786-3B95-CE73-B4D28CFE488D}" dt="2026-05-11T16:22:05.196" v="16" actId="20577"/>
          <ac:spMkLst>
            <pc:docMk/>
            <pc:sldMk cId="1172120695" sldId="258"/>
            <ac:spMk id="3" creationId="{AA2D9461-F83D-D5F8-BC26-A5E5EDA9541C}"/>
          </ac:spMkLst>
        </pc:spChg>
      </pc:sldChg>
    </pc:docChg>
  </pc:docChgLst>
  <pc:docChgLst>
    <pc:chgData name="Keene, Megan (DEP)" userId="1300a8ff-e435-4ca9-a4a6-7e54e8c9db26" providerId="ADAL" clId="{BF7ECDFA-0623-4572-B472-4EFA3E1658E5}"/>
    <pc:docChg chg="undo redo custSel addSld modSld">
      <pc:chgData name="Keene, Megan (DEP)" userId="1300a8ff-e435-4ca9-a4a6-7e54e8c9db26" providerId="ADAL" clId="{BF7ECDFA-0623-4572-B472-4EFA3E1658E5}" dt="2026-04-29T20:18:01.922" v="1151" actId="207"/>
      <pc:docMkLst>
        <pc:docMk/>
      </pc:docMkLst>
      <pc:sldChg chg="addSp delSp modSp mod">
        <pc:chgData name="Keene, Megan (DEP)" userId="1300a8ff-e435-4ca9-a4a6-7e54e8c9db26" providerId="ADAL" clId="{BF7ECDFA-0623-4572-B472-4EFA3E1658E5}" dt="2026-04-29T20:16:43.660" v="1141" actId="255"/>
        <pc:sldMkLst>
          <pc:docMk/>
          <pc:sldMk cId="2762834433" sldId="256"/>
        </pc:sldMkLst>
        <pc:spChg chg="mod ord">
          <ac:chgData name="Keene, Megan (DEP)" userId="1300a8ff-e435-4ca9-a4a6-7e54e8c9db26" providerId="ADAL" clId="{BF7ECDFA-0623-4572-B472-4EFA3E1658E5}" dt="2026-04-29T13:40:48.810" v="838"/>
          <ac:spMkLst>
            <pc:docMk/>
            <pc:sldMk cId="2762834433" sldId="256"/>
            <ac:spMk id="2" creationId="{4EC0FDBC-47DA-EED1-49CE-3835DD069A53}"/>
          </ac:spMkLst>
        </pc:spChg>
        <pc:spChg chg="mod ord">
          <ac:chgData name="Keene, Megan (DEP)" userId="1300a8ff-e435-4ca9-a4a6-7e54e8c9db26" providerId="ADAL" clId="{BF7ECDFA-0623-4572-B472-4EFA3E1658E5}" dt="2026-04-29T13:40:48.810" v="838"/>
          <ac:spMkLst>
            <pc:docMk/>
            <pc:sldMk cId="2762834433" sldId="256"/>
            <ac:spMk id="3" creationId="{E53F5F23-2D13-467B-80C8-3EC8AF53D23D}"/>
          </ac:spMkLst>
        </pc:spChg>
        <pc:spChg chg="mod">
          <ac:chgData name="Keene, Megan (DEP)" userId="1300a8ff-e435-4ca9-a4a6-7e54e8c9db26" providerId="ADAL" clId="{BF7ECDFA-0623-4572-B472-4EFA3E1658E5}" dt="2026-04-29T20:16:43.660" v="1141" actId="255"/>
          <ac:spMkLst>
            <pc:docMk/>
            <pc:sldMk cId="2762834433" sldId="256"/>
            <ac:spMk id="5" creationId="{BD1FE9E2-53FF-6A4A-AEEF-B54CE6CAF71E}"/>
          </ac:spMkLst>
        </pc:spChg>
        <pc:picChg chg="add mod ord">
          <ac:chgData name="Keene, Megan (DEP)" userId="1300a8ff-e435-4ca9-a4a6-7e54e8c9db26" providerId="ADAL" clId="{BF7ECDFA-0623-4572-B472-4EFA3E1658E5}" dt="2026-04-29T13:40:50.090" v="839" actId="13244"/>
          <ac:picMkLst>
            <pc:docMk/>
            <pc:sldMk cId="2762834433" sldId="256"/>
            <ac:picMk id="4" creationId="{73264D57-4179-9F19-6291-938BE266C3E5}"/>
          </ac:picMkLst>
        </pc:picChg>
      </pc:sldChg>
      <pc:sldChg chg="addSp delSp modSp new mod">
        <pc:chgData name="Keene, Megan (DEP)" userId="1300a8ff-e435-4ca9-a4a6-7e54e8c9db26" providerId="ADAL" clId="{BF7ECDFA-0623-4572-B472-4EFA3E1658E5}" dt="2026-04-29T20:17:00.850" v="1143" actId="255"/>
        <pc:sldMkLst>
          <pc:docMk/>
          <pc:sldMk cId="4070531383" sldId="257"/>
        </pc:sldMkLst>
        <pc:spChg chg="mod">
          <ac:chgData name="Keene, Megan (DEP)" userId="1300a8ff-e435-4ca9-a4a6-7e54e8c9db26" providerId="ADAL" clId="{BF7ECDFA-0623-4572-B472-4EFA3E1658E5}" dt="2026-04-28T19:17:10.147" v="808" actId="2711"/>
          <ac:spMkLst>
            <pc:docMk/>
            <pc:sldMk cId="4070531383" sldId="257"/>
            <ac:spMk id="2" creationId="{B168CC13-91A1-7DC4-09D5-744B84CAD34B}"/>
          </ac:spMkLst>
        </pc:spChg>
        <pc:spChg chg="mod">
          <ac:chgData name="Keene, Megan (DEP)" userId="1300a8ff-e435-4ca9-a4a6-7e54e8c9db26" providerId="ADAL" clId="{BF7ECDFA-0623-4572-B472-4EFA3E1658E5}" dt="2026-04-29T13:01:34.301" v="814" actId="12"/>
          <ac:spMkLst>
            <pc:docMk/>
            <pc:sldMk cId="4070531383" sldId="257"/>
            <ac:spMk id="3" creationId="{A66056E2-F3E7-0F21-5E6B-589A40067480}"/>
          </ac:spMkLst>
        </pc:spChg>
        <pc:spChg chg="mod">
          <ac:chgData name="Keene, Megan (DEP)" userId="1300a8ff-e435-4ca9-a4a6-7e54e8c9db26" providerId="ADAL" clId="{BF7ECDFA-0623-4572-B472-4EFA3E1658E5}" dt="2026-04-29T20:17:00.850" v="1143" actId="255"/>
          <ac:spMkLst>
            <pc:docMk/>
            <pc:sldMk cId="4070531383" sldId="257"/>
            <ac:spMk id="4" creationId="{7C1DF735-8178-12F3-E0BE-1D9E12AF7CCC}"/>
          </ac:spMkLst>
        </pc:spChg>
        <pc:picChg chg="add mod">
          <ac:chgData name="Keene, Megan (DEP)" userId="1300a8ff-e435-4ca9-a4a6-7e54e8c9db26" providerId="ADAL" clId="{BF7ECDFA-0623-4572-B472-4EFA3E1658E5}" dt="2026-04-29T13:40:31.062" v="835" actId="13244"/>
          <ac:picMkLst>
            <pc:docMk/>
            <pc:sldMk cId="4070531383" sldId="257"/>
            <ac:picMk id="5" creationId="{36E9D471-7CF7-B2B9-DF03-F73EBE7B6F22}"/>
          </ac:picMkLst>
        </pc:picChg>
      </pc:sldChg>
      <pc:sldChg chg="addSp delSp modSp new mod">
        <pc:chgData name="Keene, Megan (DEP)" userId="1300a8ff-e435-4ca9-a4a6-7e54e8c9db26" providerId="ADAL" clId="{BF7ECDFA-0623-4572-B472-4EFA3E1658E5}" dt="2026-04-29T20:17:12.333" v="1145" actId="2711"/>
        <pc:sldMkLst>
          <pc:docMk/>
          <pc:sldMk cId="1172120695" sldId="258"/>
        </pc:sldMkLst>
        <pc:spChg chg="mod">
          <ac:chgData name="Keene, Megan (DEP)" userId="1300a8ff-e435-4ca9-a4a6-7e54e8c9db26" providerId="ADAL" clId="{BF7ECDFA-0623-4572-B472-4EFA3E1658E5}" dt="2026-04-29T13:45:47.714" v="840" actId="2711"/>
          <ac:spMkLst>
            <pc:docMk/>
            <pc:sldMk cId="1172120695" sldId="258"/>
            <ac:spMk id="2" creationId="{4DD75DDD-745E-41C0-1B8C-79A818CFFD94}"/>
          </ac:spMkLst>
        </pc:spChg>
        <pc:spChg chg="add del mod">
          <ac:chgData name="Keene, Megan (DEP)" userId="1300a8ff-e435-4ca9-a4a6-7e54e8c9db26" providerId="ADAL" clId="{BF7ECDFA-0623-4572-B472-4EFA3E1658E5}" dt="2026-04-29T13:09:25.428" v="826" actId="20577"/>
          <ac:spMkLst>
            <pc:docMk/>
            <pc:sldMk cId="1172120695" sldId="258"/>
            <ac:spMk id="3" creationId="{AA2D9461-F83D-D5F8-BC26-A5E5EDA9541C}"/>
          </ac:spMkLst>
        </pc:spChg>
        <pc:spChg chg="mod">
          <ac:chgData name="Keene, Megan (DEP)" userId="1300a8ff-e435-4ca9-a4a6-7e54e8c9db26" providerId="ADAL" clId="{BF7ECDFA-0623-4572-B472-4EFA3E1658E5}" dt="2026-04-29T20:17:12.333" v="1145" actId="2711"/>
          <ac:spMkLst>
            <pc:docMk/>
            <pc:sldMk cId="1172120695" sldId="258"/>
            <ac:spMk id="4" creationId="{32D4303B-2088-DD79-C4D6-1AD36EAC828C}"/>
          </ac:spMkLst>
        </pc:spChg>
        <pc:picChg chg="add mod">
          <ac:chgData name="Keene, Megan (DEP)" userId="1300a8ff-e435-4ca9-a4a6-7e54e8c9db26" providerId="ADAL" clId="{BF7ECDFA-0623-4572-B472-4EFA3E1658E5}" dt="2026-04-29T13:40:27.821" v="834" actId="13244"/>
          <ac:picMkLst>
            <pc:docMk/>
            <pc:sldMk cId="1172120695" sldId="258"/>
            <ac:picMk id="2050" creationId="{1C6E29F0-C9C5-BAED-CE21-E6279E5F500E}"/>
          </ac:picMkLst>
        </pc:picChg>
      </pc:sldChg>
      <pc:sldChg chg="addSp modSp new mod">
        <pc:chgData name="Keene, Megan (DEP)" userId="1300a8ff-e435-4ca9-a4a6-7e54e8c9db26" providerId="ADAL" clId="{BF7ECDFA-0623-4572-B472-4EFA3E1658E5}" dt="2026-04-29T20:18:01.922" v="1151" actId="207"/>
        <pc:sldMkLst>
          <pc:docMk/>
          <pc:sldMk cId="1873471818" sldId="259"/>
        </pc:sldMkLst>
        <pc:spChg chg="mod">
          <ac:chgData name="Keene, Megan (DEP)" userId="1300a8ff-e435-4ca9-a4a6-7e54e8c9db26" providerId="ADAL" clId="{BF7ECDFA-0623-4572-B472-4EFA3E1658E5}" dt="2026-04-29T20:12:06.798" v="873" actId="20577"/>
          <ac:spMkLst>
            <pc:docMk/>
            <pc:sldMk cId="1873471818" sldId="259"/>
            <ac:spMk id="2" creationId="{80DF1051-60E4-4B15-3A89-54DE187F0106}"/>
          </ac:spMkLst>
        </pc:spChg>
        <pc:spChg chg="mod">
          <ac:chgData name="Keene, Megan (DEP)" userId="1300a8ff-e435-4ca9-a4a6-7e54e8c9db26" providerId="ADAL" clId="{BF7ECDFA-0623-4572-B472-4EFA3E1658E5}" dt="2026-04-29T20:18:01.922" v="1151" actId="207"/>
          <ac:spMkLst>
            <pc:docMk/>
            <pc:sldMk cId="1873471818" sldId="259"/>
            <ac:spMk id="3" creationId="{7A69F4EE-470C-1D17-8001-D07CAF6CF10D}"/>
          </ac:spMkLst>
        </pc:spChg>
        <pc:spChg chg="mod">
          <ac:chgData name="Keene, Megan (DEP)" userId="1300a8ff-e435-4ca9-a4a6-7e54e8c9db26" providerId="ADAL" clId="{BF7ECDFA-0623-4572-B472-4EFA3E1658E5}" dt="2026-04-29T20:17:19.593" v="1147" actId="2711"/>
          <ac:spMkLst>
            <pc:docMk/>
            <pc:sldMk cId="1873471818" sldId="259"/>
            <ac:spMk id="5" creationId="{2F19BC91-6DA1-7553-333A-88EC8BF45D40}"/>
          </ac:spMkLst>
        </pc:spChg>
        <pc:picChg chg="add mod">
          <ac:chgData name="Keene, Megan (DEP)" userId="1300a8ff-e435-4ca9-a4a6-7e54e8c9db26" providerId="ADAL" clId="{BF7ECDFA-0623-4572-B472-4EFA3E1658E5}" dt="2026-04-29T20:17:35.622" v="1148" actId="13244"/>
          <ac:picMkLst>
            <pc:docMk/>
            <pc:sldMk cId="1873471818" sldId="259"/>
            <ac:picMk id="4" creationId="{BAC885AF-0F79-6E36-28E2-04B50F83852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304974-95B2-413A-9430-39EF70C6142E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07568-B6EC-4296-86C6-8354A5881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0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BCEF-7B44-4106-A302-5D4D99EBCBAB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6DCB1-A8FA-4610-832E-2A6690F94998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CB09-3E85-4D86-9514-F11373ED270A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B970E-E079-401B-87F7-440BBD23ABBC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48859-EC89-4197-9141-2A3BB8A375F7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5C0C0-EA9F-4A0E-AF63-D8CE6F72FFE1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7F10-529B-47B6-AB4E-1DA4EA6EBD7F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AC0A3-FC4B-4794-9F31-6914A896A2AB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A6AF0-1816-4D9C-8787-DC31B7DF7164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8949AC7-8323-4B07-A02A-EFE9DD0C9CBD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6B2E4-BCD7-4FAB-AC47-3CAB4D347649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7D3734F-4C00-44AF-8F38-006655741015}" type="datetime1">
              <a:rPr lang="en-US" smtClean="0"/>
              <a:t>5/20/2026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tura.program@mass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asspays.com/DE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MassDEP logo of a white leaf on a green background">
            <a:extLst>
              <a:ext uri="{FF2B5EF4-FFF2-40B4-BE49-F238E27FC236}">
                <a16:creationId xmlns:a16="http://schemas.microsoft.com/office/drawing/2014/main" id="{73264D57-4179-9F19-6291-938BE266C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770" y="178229"/>
            <a:ext cx="11239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C0FDBC-47DA-EED1-49CE-3835DD069A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RY2025 TURA Billing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3F5F23-2D13-467B-80C8-3EC8AF53D2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ptos" panose="020B0004020202020204" pitchFamily="34" charset="0"/>
              </a:rPr>
              <a:t>Megan Keene, MassDEP</a:t>
            </a:r>
          </a:p>
          <a:p>
            <a:r>
              <a:rPr lang="en-US" dirty="0">
                <a:latin typeface="Aptos" panose="020B0004020202020204" pitchFamily="34" charset="0"/>
              </a:rPr>
              <a:t>May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1FE9E2-53FF-6A4A-AEEF-B54CE6CAF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z="1800" smtClean="0">
                <a:latin typeface="Aptos" panose="020B0004020202020204" pitchFamily="34" charset="0"/>
              </a:rPr>
              <a:t>1</a:t>
            </a:fld>
            <a:endParaRPr lang="en-US" sz="18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83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8CC13-91A1-7DC4-09D5-744B84CAD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9370695" cy="1450757"/>
          </a:xfrm>
        </p:spPr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Billing Process Overview</a:t>
            </a:r>
          </a:p>
        </p:txBody>
      </p:sp>
      <p:pic>
        <p:nvPicPr>
          <p:cNvPr id="5" name="Picture 2" descr="MassDEP logo of a white leaf on a green background">
            <a:extLst>
              <a:ext uri="{FF2B5EF4-FFF2-40B4-BE49-F238E27FC236}">
                <a16:creationId xmlns:a16="http://schemas.microsoft.com/office/drawing/2014/main" id="{36E9D471-7CF7-B2B9-DF03-F73EBE7B6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770" y="178229"/>
            <a:ext cx="11239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056E2-F3E7-0F21-5E6B-589A40067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800" dirty="0">
                <a:latin typeface="Aptos" panose="020B0004020202020204" pitchFamily="34" charset="0"/>
              </a:rPr>
              <a:t>July 1: TURA Reports are due through </a:t>
            </a:r>
            <a:r>
              <a:rPr lang="en-US" sz="3800" dirty="0" err="1">
                <a:latin typeface="Aptos" panose="020B0004020202020204" pitchFamily="34" charset="0"/>
              </a:rPr>
              <a:t>eDEP</a:t>
            </a:r>
            <a:endParaRPr lang="en-US" sz="3800" dirty="0">
              <a:latin typeface="Aptos" panose="020B0004020202020204" pitchFamily="34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800" dirty="0">
                <a:latin typeface="Aptos" panose="020B0004020202020204" pitchFamily="34" charset="0"/>
              </a:rPr>
              <a:t>Fall: TURA Invoices are distributed via email and physical mail</a:t>
            </a:r>
          </a:p>
          <a:p>
            <a:pPr lvl="2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600" dirty="0">
                <a:latin typeface="Aptos" panose="020B0004020202020204" pitchFamily="34" charset="0"/>
              </a:rPr>
              <a:t>Electronic invoices are sent to the individual who signed the TURA Report for the facility, unless DEP is notified of another POC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1DF735-8178-12F3-E0BE-1D9E12AF7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z="1800" smtClean="0">
                <a:latin typeface="Aptos" panose="020B0004020202020204" pitchFamily="34" charset="0"/>
              </a:rPr>
              <a:t>2</a:t>
            </a:fld>
            <a:endParaRPr lang="en-US" sz="18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531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75DDD-745E-41C0-1B8C-79A818CFF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Reminders</a:t>
            </a:r>
          </a:p>
        </p:txBody>
      </p:sp>
      <p:pic>
        <p:nvPicPr>
          <p:cNvPr id="2050" name="Picture 2" descr="MassDEP logo of a white leaf on a green background">
            <a:extLst>
              <a:ext uri="{FF2B5EF4-FFF2-40B4-BE49-F238E27FC236}">
                <a16:creationId xmlns:a16="http://schemas.microsoft.com/office/drawing/2014/main" id="{1C6E29F0-C9C5-BAED-CE21-E6279E5F5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770" y="178229"/>
            <a:ext cx="11239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D9461-F83D-D5F8-BC26-A5E5EDA95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85000" lnSpcReduction="20000"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4100" dirty="0">
                <a:latin typeface="Aptos" panose="020B0004020202020204" pitchFamily="34" charset="0"/>
              </a:rPr>
              <a:t>A company not paying within 30 days of the due date will be subject to a statutory late fee of $1,000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4100" dirty="0">
                <a:latin typeface="Aptos"/>
              </a:rPr>
              <a:t>Notify the TURA Program at </a:t>
            </a:r>
            <a:r>
              <a:rPr lang="en-US" sz="4100" dirty="0">
                <a:solidFill>
                  <a:schemeClr val="accent2">
                    <a:lumMod val="75000"/>
                  </a:schemeClr>
                </a:solidFill>
                <a:latin typeface="Apto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tura.program@mass.gov</a:t>
            </a:r>
            <a:r>
              <a:rPr lang="en-US" sz="4100" dirty="0">
                <a:solidFill>
                  <a:schemeClr val="accent2">
                    <a:lumMod val="75000"/>
                  </a:schemeClr>
                </a:solidFill>
                <a:latin typeface="Aptos"/>
              </a:rPr>
              <a:t> </a:t>
            </a:r>
            <a:r>
              <a:rPr lang="en-US" sz="4100" dirty="0">
                <a:latin typeface="Aptos"/>
              </a:rPr>
              <a:t>as soon as possible of </a:t>
            </a:r>
            <a:r>
              <a:rPr lang="en-US" sz="4100">
                <a:latin typeface="Aptos"/>
              </a:rPr>
              <a:t>changes at your facility to ensure proper delivery of the invoice </a:t>
            </a:r>
            <a:r>
              <a:rPr lang="en-US" sz="4100" dirty="0">
                <a:latin typeface="Aptos"/>
              </a:rPr>
              <a:t>including: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900" dirty="0">
                <a:latin typeface="Aptos" panose="020B0004020202020204" pitchFamily="34" charset="0"/>
              </a:rPr>
              <a:t>Name Change 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900" dirty="0">
                <a:latin typeface="Aptos" panose="020B0004020202020204" pitchFamily="34" charset="0"/>
              </a:rPr>
              <a:t>Billing Address Change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3900" dirty="0">
                <a:latin typeface="Aptos" panose="020B0004020202020204" pitchFamily="34" charset="0"/>
              </a:rPr>
              <a:t>Billing Contact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D4303B-2088-DD79-C4D6-1AD36EAC8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z="1800" smtClean="0">
                <a:latin typeface="Aptos" panose="020B0004020202020204" pitchFamily="34" charset="0"/>
              </a:rPr>
              <a:t>3</a:t>
            </a:fld>
            <a:endParaRPr lang="en-US" sz="18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120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F1051-60E4-4B15-3A89-54DE187F0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Where to Pay your Invoice?	</a:t>
            </a:r>
          </a:p>
        </p:txBody>
      </p:sp>
      <p:pic>
        <p:nvPicPr>
          <p:cNvPr id="4" name="Picture 2" descr="MassDEP logo of a white leaf on a green background">
            <a:extLst>
              <a:ext uri="{FF2B5EF4-FFF2-40B4-BE49-F238E27FC236}">
                <a16:creationId xmlns:a16="http://schemas.microsoft.com/office/drawing/2014/main" id="{BAC885AF-0F79-6E36-28E2-04B50F8385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0770" y="178229"/>
            <a:ext cx="11239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9F4EE-470C-1D17-8001-D07CAF6CF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dirty="0">
                <a:latin typeface="Aptos" panose="020B0004020202020204" pitchFamily="34" charset="0"/>
              </a:rPr>
              <a:t>Pay Invoices Online using the MassDEP E-Payments Website: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HTTPS://MASSPAYS.COM/DEP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ptos" panose="020B0004020202020204" pitchFamily="34" charset="0"/>
              </a:rPr>
              <a:t>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dirty="0">
                <a:latin typeface="Aptos" panose="020B0004020202020204" pitchFamily="34" charset="0"/>
              </a:rPr>
              <a:t>Mail Checks to:</a:t>
            </a:r>
          </a:p>
          <a:p>
            <a:pPr marL="201168" lvl="1" indent="0">
              <a:buClr>
                <a:schemeClr val="accent2">
                  <a:lumMod val="75000"/>
                </a:schemeClr>
              </a:buClr>
              <a:buNone/>
            </a:pPr>
            <a:r>
              <a:rPr lang="en-US" sz="2400" dirty="0">
                <a:latin typeface="Aptos" panose="020B0004020202020204" pitchFamily="34" charset="0"/>
              </a:rPr>
              <a:t>DEPT. OF ENVIRON. PROTECTION</a:t>
            </a:r>
          </a:p>
          <a:p>
            <a:pPr marL="201168" lvl="1" indent="0">
              <a:buClr>
                <a:schemeClr val="accent2">
                  <a:lumMod val="75000"/>
                </a:schemeClr>
              </a:buClr>
              <a:buNone/>
            </a:pPr>
            <a:r>
              <a:rPr lang="en-US" sz="2400" dirty="0">
                <a:latin typeface="Aptos" panose="020B0004020202020204" pitchFamily="34" charset="0"/>
              </a:rPr>
              <a:t>COMMONWEALTH MASTER LOCKBOX</a:t>
            </a:r>
          </a:p>
          <a:p>
            <a:pPr marL="201168" lvl="1" indent="0">
              <a:buClr>
                <a:schemeClr val="accent2">
                  <a:lumMod val="75000"/>
                </a:schemeClr>
              </a:buClr>
              <a:buNone/>
            </a:pPr>
            <a:r>
              <a:rPr lang="en-US" sz="2400" dirty="0">
                <a:latin typeface="Aptos" panose="020B0004020202020204" pitchFamily="34" charset="0"/>
              </a:rPr>
              <a:t>P.O. Box 3982</a:t>
            </a:r>
          </a:p>
          <a:p>
            <a:pPr marL="201168" lvl="1" indent="0">
              <a:buClr>
                <a:schemeClr val="accent2">
                  <a:lumMod val="75000"/>
                </a:schemeClr>
              </a:buClr>
              <a:buNone/>
            </a:pPr>
            <a:r>
              <a:rPr lang="en-US" sz="2400" dirty="0">
                <a:latin typeface="Aptos" panose="020B0004020202020204" pitchFamily="34" charset="0"/>
              </a:rPr>
              <a:t>BOSTON MA 02241-3982</a:t>
            </a:r>
          </a:p>
          <a:p>
            <a:pPr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latin typeface="Aptos" panose="020B0004020202020204" pitchFamily="34" charset="0"/>
              </a:rPr>
              <a:t>Note: </a:t>
            </a:r>
            <a:r>
              <a:rPr lang="en-US" sz="2800" dirty="0">
                <a:latin typeface="Aptos" panose="020B0004020202020204" pitchFamily="34" charset="0"/>
              </a:rPr>
              <a:t>Attach your remit stub from your invoice and include your VC number and full TURA Invoice number with check payments</a:t>
            </a:r>
            <a:endParaRPr lang="en-US" sz="2800" b="1" dirty="0">
              <a:latin typeface="Aptos" panose="020B00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19BC91-6DA1-7553-333A-88EC8BF4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z="1800" smtClean="0">
                <a:latin typeface="Aptos" panose="020B0004020202020204" pitchFamily="34" charset="0"/>
              </a:rPr>
              <a:t>4</a:t>
            </a:fld>
            <a:endParaRPr lang="en-US" sz="18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47181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4ba4f92-ead3-459b-8b63-202066ab276e">
      <Terms xmlns="http://schemas.microsoft.com/office/infopath/2007/PartnerControls"/>
    </lcf76f155ced4ddcb4097134ff3c332f>
    <TaxCatchAll xmlns="7b83dbe2-6fd2-449a-a932-0d75829bf64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34958084D91743885EB660A83B9A15" ma:contentTypeVersion="12" ma:contentTypeDescription="Create a new document." ma:contentTypeScope="" ma:versionID="e7ca87714e80c493345bd1acf24542e7">
  <xsd:schema xmlns:xsd="http://www.w3.org/2001/XMLSchema" xmlns:xs="http://www.w3.org/2001/XMLSchema" xmlns:p="http://schemas.microsoft.com/office/2006/metadata/properties" xmlns:ns2="34ba4f92-ead3-459b-8b63-202066ab276e" xmlns:ns3="7b83dbe2-6fd2-449a-a932-0d75829bf641" targetNamespace="http://schemas.microsoft.com/office/2006/metadata/properties" ma:root="true" ma:fieldsID="a624a64b0a4070e315d78655ade6761b" ns2:_="" ns3:_="">
    <xsd:import namespace="34ba4f92-ead3-459b-8b63-202066ab276e"/>
    <xsd:import namespace="7b83dbe2-6fd2-449a-a932-0d75829bf6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a4f92-ead3-459b-8b63-202066ab27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83dbe2-6fd2-449a-a932-0d75829bf64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e1eecbb-5736-4a27-a3d9-8cd4d931ca33}" ma:internalName="TaxCatchAll" ma:showField="CatchAllData" ma:web="7b83dbe2-6fd2-449a-a932-0d75829bf6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3CA545-D439-4BB1-9210-3E6EFE323A49}">
  <ds:schemaRefs>
    <ds:schemaRef ds:uri="http://purl.org/dc/dcmitype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7b83dbe2-6fd2-449a-a932-0d75829bf641"/>
    <ds:schemaRef ds:uri="34ba4f92-ead3-459b-8b63-202066ab276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F4314D0-4C81-400B-832D-B5AED42F72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ba4f92-ead3-459b-8b63-202066ab276e"/>
    <ds:schemaRef ds:uri="7b83dbe2-6fd2-449a-a932-0d75829bf6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09AB6D-5AB8-406E-B2A9-D6FDF8F727B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267</TotalTime>
  <Words>187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Retrospect</vt:lpstr>
      <vt:lpstr>RY2025 TURA Billing </vt:lpstr>
      <vt:lpstr>Billing Process Overview</vt:lpstr>
      <vt:lpstr>Reminders</vt:lpstr>
      <vt:lpstr>Where to Pay your Invoice?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 MassDEP TURA Billing</dc:title>
  <dc:subject>Reporting Year 2025 TURA Billing Reminders</dc:subject>
  <dc:creator>Massachusetts Department of Environmental Protection</dc:creator>
  <cp:keywords>TURA; Toxics; Use; Reduction; Billing; Schedule; Reminders;</cp:keywords>
  <cp:lastModifiedBy>Zemba, Lillian (DEP)</cp:lastModifiedBy>
  <cp:revision>4</cp:revision>
  <dcterms:created xsi:type="dcterms:W3CDTF">2026-04-21T15:50:57Z</dcterms:created>
  <dcterms:modified xsi:type="dcterms:W3CDTF">2026-05-20T19:24:01Z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0x0101007534958084D91743885EB660A83B9A15</vt:lpwstr>
  </property>
  <property fmtid="{D5CDD505-2E9C-101B-9397-08002B2CF9AE}" pid="3" name="MediaServiceImageTags">
    <vt:lpwstr/>
  </property>
</Properties>
</file>