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4"/>
  </p:sldMasterIdLst>
  <p:notesMasterIdLst>
    <p:notesMasterId r:id="rId97"/>
  </p:notesMasterIdLst>
  <p:sldIdLst>
    <p:sldId id="256" r:id="rId5"/>
    <p:sldId id="264" r:id="rId6"/>
    <p:sldId id="413" r:id="rId7"/>
    <p:sldId id="259" r:id="rId8"/>
    <p:sldId id="375" r:id="rId9"/>
    <p:sldId id="377" r:id="rId10"/>
    <p:sldId id="393" r:id="rId11"/>
    <p:sldId id="381" r:id="rId12"/>
    <p:sldId id="503" r:id="rId13"/>
    <p:sldId id="488" r:id="rId14"/>
    <p:sldId id="415" r:id="rId15"/>
    <p:sldId id="495" r:id="rId16"/>
    <p:sldId id="496" r:id="rId17"/>
    <p:sldId id="502" r:id="rId18"/>
    <p:sldId id="462" r:id="rId19"/>
    <p:sldId id="417" r:id="rId20"/>
    <p:sldId id="403" r:id="rId21"/>
    <p:sldId id="505" r:id="rId22"/>
    <p:sldId id="258" r:id="rId23"/>
    <p:sldId id="483" r:id="rId24"/>
    <p:sldId id="392" r:id="rId25"/>
    <p:sldId id="429" r:id="rId26"/>
    <p:sldId id="430" r:id="rId27"/>
    <p:sldId id="387" r:id="rId28"/>
    <p:sldId id="485" r:id="rId29"/>
    <p:sldId id="263" r:id="rId30"/>
    <p:sldId id="269" r:id="rId31"/>
    <p:sldId id="405" r:id="rId32"/>
    <p:sldId id="490" r:id="rId33"/>
    <p:sldId id="397" r:id="rId34"/>
    <p:sldId id="408" r:id="rId35"/>
    <p:sldId id="491" r:id="rId36"/>
    <p:sldId id="419" r:id="rId37"/>
    <p:sldId id="492" r:id="rId38"/>
    <p:sldId id="474" r:id="rId39"/>
    <p:sldId id="471" r:id="rId40"/>
    <p:sldId id="275" r:id="rId41"/>
    <p:sldId id="420" r:id="rId42"/>
    <p:sldId id="272" r:id="rId43"/>
    <p:sldId id="344" r:id="rId44"/>
    <p:sldId id="421" r:id="rId45"/>
    <p:sldId id="351" r:id="rId46"/>
    <p:sldId id="472" r:id="rId47"/>
    <p:sldId id="291" r:id="rId48"/>
    <p:sldId id="353" r:id="rId49"/>
    <p:sldId id="288" r:id="rId50"/>
    <p:sldId id="303" r:id="rId51"/>
    <p:sldId id="350" r:id="rId52"/>
    <p:sldId id="347" r:id="rId53"/>
    <p:sldId id="422" r:id="rId54"/>
    <p:sldId id="494" r:id="rId55"/>
    <p:sldId id="511" r:id="rId56"/>
    <p:sldId id="506" r:id="rId57"/>
    <p:sldId id="509" r:id="rId58"/>
    <p:sldId id="507" r:id="rId59"/>
    <p:sldId id="497" r:id="rId60"/>
    <p:sldId id="508" r:id="rId61"/>
    <p:sldId id="510" r:id="rId62"/>
    <p:sldId id="473" r:id="rId63"/>
    <p:sldId id="493" r:id="rId64"/>
    <p:sldId id="337" r:id="rId65"/>
    <p:sldId id="305" r:id="rId66"/>
    <p:sldId id="440" r:id="rId67"/>
    <p:sldId id="456" r:id="rId68"/>
    <p:sldId id="376" r:id="rId69"/>
    <p:sldId id="319" r:id="rId70"/>
    <p:sldId id="369" r:id="rId71"/>
    <p:sldId id="482" r:id="rId72"/>
    <p:sldId id="481" r:id="rId73"/>
    <p:sldId id="373" r:id="rId74"/>
    <p:sldId id="374" r:id="rId75"/>
    <p:sldId id="477" r:id="rId76"/>
    <p:sldId id="318" r:id="rId77"/>
    <p:sldId id="500" r:id="rId78"/>
    <p:sldId id="501" r:id="rId79"/>
    <p:sldId id="327" r:id="rId80"/>
    <p:sldId id="313" r:id="rId81"/>
    <p:sldId id="359" r:id="rId82"/>
    <p:sldId id="479" r:id="rId83"/>
    <p:sldId id="310" r:id="rId84"/>
    <p:sldId id="425" r:id="rId85"/>
    <p:sldId id="372" r:id="rId86"/>
    <p:sldId id="317" r:id="rId87"/>
    <p:sldId id="504" r:id="rId88"/>
    <p:sldId id="458" r:id="rId89"/>
    <p:sldId id="499" r:id="rId90"/>
    <p:sldId id="459" r:id="rId91"/>
    <p:sldId id="465" r:id="rId92"/>
    <p:sldId id="449" r:id="rId93"/>
    <p:sldId id="466" r:id="rId94"/>
    <p:sldId id="467" r:id="rId95"/>
    <p:sldId id="468" r:id="rId9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20B67D-9306-7DB1-9649-0FCA7647C727}" name="Mbah, Wilfred (DEP)" initials="MW(" userId="S::Wilfred.Mbah@mass.gov::74cb5b9e-733c-4ecf-9e46-2e59ae1123b9" providerId="AD"/>
  <p188:author id="{9B548FA3-F6BA-3B7F-D217-2C8BF7B729B9}" name="Smith, Rachel (DEP)" initials="SR(" userId="S::Rachel.Smith@mass.gov::709f0d13-9bb1-4bcf-8728-95ae4b6d997c" providerId="AD"/>
  <p188:author id="{2206A2F2-4E63-96A6-2FEB-8B713C9C827F}" name="Doodnauth, Cathy (DEP)" initials="DC(" userId="S::Cathy.Doodnauth@mass.gov::fa2645f9-5126-45b0-84c1-9eadc5faed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91CA"/>
    <a:srgbClr val="CC9900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853C5-7B64-CB01-1FAA-69F09867A149}" v="7" dt="2023-05-09T21:59:56.329"/>
    <p1510:client id="{0FEF8C5C-F74E-7104-7342-DB650DF76A5D}" v="1" dt="2023-05-09T17:51:11.405"/>
    <p1510:client id="{EDAF88DC-FF20-4231-830F-993002BA6997}" v="10" dt="2023-05-10T01:04:38.809"/>
    <p1510:client id="{F01E7082-A05E-4319-AB90-AC0D778DCAEB}" v="566" dt="2023-05-10T13:26:04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837" autoAdjust="0"/>
  </p:normalViewPr>
  <p:slideViewPr>
    <p:cSldViewPr snapToGrid="0">
      <p:cViewPr varScale="1">
        <p:scale>
          <a:sx n="54" d="100"/>
          <a:sy n="54" d="100"/>
        </p:scale>
        <p:origin x="11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microsoft.com/office/2015/10/relationships/revisionInfo" Target="revisionInfo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gov.sharepoint.com/sites/DEP-BAW/BAW_Main/SWM/SMRP%20Grants/SPRING%2023/Webinar%20and%20Presentations/SMRP%20Webinar%205.10.23/RDP%20points%20all%20years%20(for%20SMRP%20webinar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thy.Doodnauth\Downloads\RDP%20points%20earned%20all%20year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gov-my.sharepoint.com/personal/wilfred_mbah_mass_gov/Documents/RDP%20Spending%20chartv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i="0" baseline="0"/>
              <a:t>Municipal Trash </a:t>
            </a:r>
          </a:p>
          <a:p>
            <a:pPr>
              <a:defRPr/>
            </a:pPr>
            <a:r>
              <a:rPr lang="en-US" sz="2800" b="1" i="0" baseline="0"/>
              <a:t>  Avg/</a:t>
            </a:r>
            <a:r>
              <a:rPr lang="en-US" sz="2800" b="1" i="0" baseline="0" err="1"/>
              <a:t>Lbs</a:t>
            </a:r>
            <a:r>
              <a:rPr lang="en-US" sz="2800" b="1" i="0" baseline="0"/>
              <a:t>/HH/Year</a:t>
            </a:r>
          </a:p>
        </c:rich>
      </c:tx>
      <c:layout>
        <c:manualLayout>
          <c:xMode val="edge"/>
          <c:yMode val="edge"/>
          <c:x val="0.3889053191333004"/>
          <c:y val="2.889463146973445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81380628962631E-2"/>
          <c:y val="0.179694077565101"/>
          <c:w val="0.91068326959702173"/>
          <c:h val="0.70822175979628654"/>
        </c:manualLayout>
      </c:layout>
      <c:lineChart>
        <c:grouping val="standard"/>
        <c:varyColors val="0"/>
        <c:ser>
          <c:idx val="0"/>
          <c:order val="0"/>
          <c:tx>
            <c:strRef>
              <c:f>'chart trash line'!$A$2</c:f>
              <c:strCache>
                <c:ptCount val="1"/>
                <c:pt idx="0">
                  <c:v>Avg/Lbs/HH/Year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'chart trash line'!$B$1:$K$1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'chart trash line'!$B$2:$K$2</c:f>
              <c:numCache>
                <c:formatCode>General</c:formatCode>
                <c:ptCount val="10"/>
                <c:pt idx="0">
                  <c:v>1697.8946588701715</c:v>
                </c:pt>
                <c:pt idx="1">
                  <c:v>1582.8900017810699</c:v>
                </c:pt>
                <c:pt idx="2">
                  <c:v>1538.8843882203282</c:v>
                </c:pt>
                <c:pt idx="3">
                  <c:v>1484.8823265233857</c:v>
                </c:pt>
                <c:pt idx="4">
                  <c:v>1498.5665280507603</c:v>
                </c:pt>
                <c:pt idx="5">
                  <c:v>1441.7809226602551</c:v>
                </c:pt>
                <c:pt idx="6">
                  <c:v>1515.495679151948</c:v>
                </c:pt>
                <c:pt idx="7">
                  <c:v>1528.6603056806205</c:v>
                </c:pt>
                <c:pt idx="8">
                  <c:v>1621.5093061475432</c:v>
                </c:pt>
                <c:pt idx="9">
                  <c:v>1383.6610000000001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1F-4464-9E8B-75B486BE6E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1956192"/>
        <c:axId val="891954552"/>
      </c:lineChart>
      <c:catAx>
        <c:axId val="89195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954552"/>
        <c:crosses val="autoZero"/>
        <c:auto val="1"/>
        <c:lblAlgn val="ctr"/>
        <c:lblOffset val="100"/>
        <c:noMultiLvlLbl val="0"/>
      </c:catAx>
      <c:valAx>
        <c:axId val="89195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95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How Are We Doing???</a:t>
            </a:r>
            <a:endParaRPr lang="en-US" sz="2800" baseline="0"/>
          </a:p>
          <a:p>
            <a:pPr>
              <a:defRPr/>
            </a:pPr>
            <a:r>
              <a:rPr lang="en-US" sz="2800" baseline="0"/>
              <a:t>Point Fluctuation from 2020-2022</a:t>
            </a:r>
            <a:endParaRPr lang="en-US" sz="2800"/>
          </a:p>
        </c:rich>
      </c:tx>
      <c:layout>
        <c:manualLayout>
          <c:xMode val="edge"/>
          <c:yMode val="edge"/>
          <c:x val="0.29140327990678827"/>
          <c:y val="2.279635531153283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'Point Fluctuation FY18-23'!$A$2</c:f>
              <c:strCache>
                <c:ptCount val="1"/>
                <c:pt idx="0">
                  <c:v>Muni20-Muni21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'Point Fluctuation FY18-23'!$B$1:$O$1</c:f>
              <c:numCache>
                <c:formatCode>General</c:formatCode>
                <c:ptCount val="14"/>
                <c:pt idx="0">
                  <c:v>-6</c:v>
                </c:pt>
                <c:pt idx="1">
                  <c:v>-5</c:v>
                </c:pt>
                <c:pt idx="2">
                  <c:v>-4</c:v>
                </c:pt>
                <c:pt idx="3">
                  <c:v>-3</c:v>
                </c:pt>
                <c:pt idx="4">
                  <c:v>-2</c:v>
                </c:pt>
                <c:pt idx="5">
                  <c:v>-1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6</c:v>
                </c:pt>
                <c:pt idx="13">
                  <c:v>7</c:v>
                </c:pt>
              </c:numCache>
            </c:numRef>
          </c:cat>
          <c:val>
            <c:numRef>
              <c:f>'Point Fluctuation FY18-23'!$B$2:$O$2</c:f>
              <c:numCache>
                <c:formatCode>General</c:formatCode>
                <c:ptCount val="14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15</c:v>
                </c:pt>
                <c:pt idx="5">
                  <c:v>18</c:v>
                </c:pt>
                <c:pt idx="6">
                  <c:v>90</c:v>
                </c:pt>
                <c:pt idx="7">
                  <c:v>38</c:v>
                </c:pt>
                <c:pt idx="8">
                  <c:v>23</c:v>
                </c:pt>
                <c:pt idx="9">
                  <c:v>12</c:v>
                </c:pt>
                <c:pt idx="10">
                  <c:v>4</c:v>
                </c:pt>
                <c:pt idx="11">
                  <c:v>1</c:v>
                </c:pt>
                <c:pt idx="12">
                  <c:v>1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647-42FB-BDD6-C95D70878832}"/>
            </c:ext>
          </c:extLst>
        </c:ser>
        <c:ser>
          <c:idx val="1"/>
          <c:order val="1"/>
          <c:tx>
            <c:strRef>
              <c:f>'Point Fluctuation FY18-23'!$A$3</c:f>
              <c:strCache>
                <c:ptCount val="1"/>
                <c:pt idx="0">
                  <c:v>Muni21-Muni22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'Point Fluctuation FY18-23'!$B$1:$O$1</c:f>
              <c:numCache>
                <c:formatCode>General</c:formatCode>
                <c:ptCount val="14"/>
                <c:pt idx="0">
                  <c:v>-6</c:v>
                </c:pt>
                <c:pt idx="1">
                  <c:v>-5</c:v>
                </c:pt>
                <c:pt idx="2">
                  <c:v>-4</c:v>
                </c:pt>
                <c:pt idx="3">
                  <c:v>-3</c:v>
                </c:pt>
                <c:pt idx="4">
                  <c:v>-2</c:v>
                </c:pt>
                <c:pt idx="5">
                  <c:v>-1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6</c:v>
                </c:pt>
                <c:pt idx="13">
                  <c:v>7</c:v>
                </c:pt>
              </c:numCache>
            </c:numRef>
          </c:cat>
          <c:val>
            <c:numRef>
              <c:f>'Point Fluctuation FY18-23'!$B$3:$O$3</c:f>
              <c:numCache>
                <c:formatCode>General</c:formatCode>
                <c:ptCount val="1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27</c:v>
                </c:pt>
                <c:pt idx="5">
                  <c:v>30</c:v>
                </c:pt>
                <c:pt idx="6">
                  <c:v>88</c:v>
                </c:pt>
                <c:pt idx="7">
                  <c:v>34</c:v>
                </c:pt>
                <c:pt idx="8">
                  <c:v>15</c:v>
                </c:pt>
                <c:pt idx="9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47-42FB-BDD6-C95D70878832}"/>
            </c:ext>
          </c:extLst>
        </c:ser>
        <c:ser>
          <c:idx val="2"/>
          <c:order val="2"/>
          <c:tx>
            <c:strRef>
              <c:f>'Point Fluctuation FY18-23'!$A$4</c:f>
              <c:strCache>
                <c:ptCount val="1"/>
                <c:pt idx="0">
                  <c:v>Muni22-Spring22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'Point Fluctuation FY18-23'!$B$1:$O$1</c:f>
              <c:numCache>
                <c:formatCode>General</c:formatCode>
                <c:ptCount val="14"/>
                <c:pt idx="0">
                  <c:v>-6</c:v>
                </c:pt>
                <c:pt idx="1">
                  <c:v>-5</c:v>
                </c:pt>
                <c:pt idx="2">
                  <c:v>-4</c:v>
                </c:pt>
                <c:pt idx="3">
                  <c:v>-3</c:v>
                </c:pt>
                <c:pt idx="4">
                  <c:v>-2</c:v>
                </c:pt>
                <c:pt idx="5">
                  <c:v>-1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6</c:v>
                </c:pt>
                <c:pt idx="13">
                  <c:v>7</c:v>
                </c:pt>
              </c:numCache>
            </c:numRef>
          </c:cat>
          <c:val>
            <c:numRef>
              <c:f>'Point Fluctuation FY18-23'!$B$4:$O$4</c:f>
              <c:numCache>
                <c:formatCode>General</c:formatCode>
                <c:ptCount val="14"/>
                <c:pt idx="0">
                  <c:v>0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12</c:v>
                </c:pt>
                <c:pt idx="5">
                  <c:v>18</c:v>
                </c:pt>
                <c:pt idx="6">
                  <c:v>40</c:v>
                </c:pt>
                <c:pt idx="7">
                  <c:v>53</c:v>
                </c:pt>
                <c:pt idx="8">
                  <c:v>34</c:v>
                </c:pt>
                <c:pt idx="9">
                  <c:v>28</c:v>
                </c:pt>
                <c:pt idx="10">
                  <c:v>16</c:v>
                </c:pt>
                <c:pt idx="11">
                  <c:v>9</c:v>
                </c:pt>
                <c:pt idx="12">
                  <c:v>1</c:v>
                </c:pt>
                <c:pt idx="1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647-42FB-BDD6-C95D70878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9861832"/>
        <c:axId val="2048212136"/>
      </c:lineChart>
      <c:catAx>
        <c:axId val="349861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Point Fluctuation</a:t>
                </a:r>
              </a:p>
            </c:rich>
          </c:tx>
          <c:layout>
            <c:manualLayout>
              <c:xMode val="edge"/>
              <c:yMode val="edge"/>
              <c:x val="0.39990496160224981"/>
              <c:y val="0.849056177040444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212136"/>
        <c:crosses val="autoZero"/>
        <c:auto val="1"/>
        <c:lblAlgn val="ctr"/>
        <c:lblOffset val="100"/>
        <c:noMultiLvlLbl val="0"/>
      </c:catAx>
      <c:valAx>
        <c:axId val="2048212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Number</a:t>
                </a:r>
                <a:r>
                  <a:rPr lang="en-US" sz="2400" baseline="0"/>
                  <a:t> of Municipalities</a:t>
                </a:r>
                <a:endParaRPr lang="en-US" sz="2400"/>
              </a:p>
            </c:rich>
          </c:tx>
          <c:layout>
            <c:manualLayout>
              <c:xMode val="edge"/>
              <c:yMode val="edge"/>
              <c:x val="0"/>
              <c:y val="0.1717491769079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861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173043427705988"/>
          <c:y val="0.94091418051769626"/>
          <c:w val="0.4965391314458803"/>
          <c:h val="5.22469128888438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000"/>
              <a:t>RDP Point Progression | Abington - Ayer</a:t>
            </a:r>
          </a:p>
        </c:rich>
      </c:tx>
      <c:layout>
        <c:manualLayout>
          <c:xMode val="edge"/>
          <c:yMode val="edge"/>
          <c:x val="0.214249780789955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690339656132157E-2"/>
          <c:y val="0.10980947557588075"/>
          <c:w val="0.87810906920557708"/>
          <c:h val="0.694277552998289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'qry_RDPPointsAll Years'!$E$1</c:f>
              <c:strCache>
                <c:ptCount val="1"/>
                <c:pt idx="0">
                  <c:v>Muni16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'qry_RDPPointsAll Years'!$C$2:$C$19</c:f>
              <c:strCache>
                <c:ptCount val="18"/>
                <c:pt idx="0">
                  <c:v>Abington</c:v>
                </c:pt>
                <c:pt idx="1">
                  <c:v>Acton</c:v>
                </c:pt>
                <c:pt idx="2">
                  <c:v>Adams</c:v>
                </c:pt>
                <c:pt idx="3">
                  <c:v>Agawam</c:v>
                </c:pt>
                <c:pt idx="4">
                  <c:v>Alford</c:v>
                </c:pt>
                <c:pt idx="5">
                  <c:v>Amesbury</c:v>
                </c:pt>
                <c:pt idx="6">
                  <c:v>Amherst</c:v>
                </c:pt>
                <c:pt idx="7">
                  <c:v>Andover</c:v>
                </c:pt>
                <c:pt idx="8">
                  <c:v>Aquinnah</c:v>
                </c:pt>
                <c:pt idx="9">
                  <c:v>Arlington</c:v>
                </c:pt>
                <c:pt idx="10">
                  <c:v>Ashby</c:v>
                </c:pt>
                <c:pt idx="11">
                  <c:v>Ashfield</c:v>
                </c:pt>
                <c:pt idx="12">
                  <c:v>Ashland</c:v>
                </c:pt>
                <c:pt idx="13">
                  <c:v>Athol</c:v>
                </c:pt>
                <c:pt idx="14">
                  <c:v>Attleboro</c:v>
                </c:pt>
                <c:pt idx="15">
                  <c:v>Auburn</c:v>
                </c:pt>
                <c:pt idx="16">
                  <c:v>Avon </c:v>
                </c:pt>
                <c:pt idx="17">
                  <c:v>Ayer</c:v>
                </c:pt>
              </c:strCache>
            </c:strRef>
          </c:cat>
          <c:val>
            <c:numRef>
              <c:f>'qry_RDPPointsAll Years'!$E$2:$E$19</c:f>
              <c:numCache>
                <c:formatCode>General</c:formatCode>
                <c:ptCount val="18"/>
                <c:pt idx="0">
                  <c:v>12</c:v>
                </c:pt>
                <c:pt idx="1">
                  <c:v>8</c:v>
                </c:pt>
                <c:pt idx="6">
                  <c:v>15</c:v>
                </c:pt>
                <c:pt idx="9">
                  <c:v>6</c:v>
                </c:pt>
                <c:pt idx="10">
                  <c:v>10</c:v>
                </c:pt>
                <c:pt idx="11">
                  <c:v>8</c:v>
                </c:pt>
                <c:pt idx="13">
                  <c:v>7</c:v>
                </c:pt>
                <c:pt idx="14">
                  <c:v>7</c:v>
                </c:pt>
                <c:pt idx="15">
                  <c:v>7</c:v>
                </c:pt>
                <c:pt idx="1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F5-4D0E-BFE2-AA3DEB0DB386}"/>
            </c:ext>
          </c:extLst>
        </c:ser>
        <c:ser>
          <c:idx val="1"/>
          <c:order val="1"/>
          <c:tx>
            <c:strRef>
              <c:f>'qry_RDPPointsAll Years'!$F$1</c:f>
              <c:strCache>
                <c:ptCount val="1"/>
                <c:pt idx="0">
                  <c:v>Muni17</c:v>
                </c:pt>
              </c:strCache>
            </c:strRef>
          </c:tx>
          <c:spPr>
            <a:solidFill>
              <a:srgbClr val="00CC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'qry_RDPPointsAll Years'!$C$2:$C$19</c:f>
              <c:strCache>
                <c:ptCount val="18"/>
                <c:pt idx="0">
                  <c:v>Abington</c:v>
                </c:pt>
                <c:pt idx="1">
                  <c:v>Acton</c:v>
                </c:pt>
                <c:pt idx="2">
                  <c:v>Adams</c:v>
                </c:pt>
                <c:pt idx="3">
                  <c:v>Agawam</c:v>
                </c:pt>
                <c:pt idx="4">
                  <c:v>Alford</c:v>
                </c:pt>
                <c:pt idx="5">
                  <c:v>Amesbury</c:v>
                </c:pt>
                <c:pt idx="6">
                  <c:v>Amherst</c:v>
                </c:pt>
                <c:pt idx="7">
                  <c:v>Andover</c:v>
                </c:pt>
                <c:pt idx="8">
                  <c:v>Aquinnah</c:v>
                </c:pt>
                <c:pt idx="9">
                  <c:v>Arlington</c:v>
                </c:pt>
                <c:pt idx="10">
                  <c:v>Ashby</c:v>
                </c:pt>
                <c:pt idx="11">
                  <c:v>Ashfield</c:v>
                </c:pt>
                <c:pt idx="12">
                  <c:v>Ashland</c:v>
                </c:pt>
                <c:pt idx="13">
                  <c:v>Athol</c:v>
                </c:pt>
                <c:pt idx="14">
                  <c:v>Attleboro</c:v>
                </c:pt>
                <c:pt idx="15">
                  <c:v>Auburn</c:v>
                </c:pt>
                <c:pt idx="16">
                  <c:v>Avon </c:v>
                </c:pt>
                <c:pt idx="17">
                  <c:v>Ayer</c:v>
                </c:pt>
              </c:strCache>
            </c:strRef>
          </c:cat>
          <c:val>
            <c:numRef>
              <c:f>'qry_RDPPointsAll Years'!$F$2:$F$19</c:f>
              <c:numCache>
                <c:formatCode>General</c:formatCode>
                <c:ptCount val="18"/>
                <c:pt idx="0">
                  <c:v>11</c:v>
                </c:pt>
                <c:pt idx="1">
                  <c:v>18</c:v>
                </c:pt>
                <c:pt idx="5">
                  <c:v>9</c:v>
                </c:pt>
                <c:pt idx="6">
                  <c:v>15</c:v>
                </c:pt>
                <c:pt idx="8">
                  <c:v>6</c:v>
                </c:pt>
                <c:pt idx="9">
                  <c:v>7</c:v>
                </c:pt>
                <c:pt idx="10">
                  <c:v>11</c:v>
                </c:pt>
                <c:pt idx="11">
                  <c:v>9</c:v>
                </c:pt>
                <c:pt idx="12">
                  <c:v>7</c:v>
                </c:pt>
                <c:pt idx="13">
                  <c:v>8</c:v>
                </c:pt>
                <c:pt idx="15">
                  <c:v>7</c:v>
                </c:pt>
                <c:pt idx="1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F5-4D0E-BFE2-AA3DEB0DB386}"/>
            </c:ext>
          </c:extLst>
        </c:ser>
        <c:ser>
          <c:idx val="2"/>
          <c:order val="2"/>
          <c:tx>
            <c:strRef>
              <c:f>'qry_RDPPointsAll Years'!$G$1</c:f>
              <c:strCache>
                <c:ptCount val="1"/>
                <c:pt idx="0">
                  <c:v>Muni18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'qry_RDPPointsAll Years'!$C$2:$C$19</c:f>
              <c:strCache>
                <c:ptCount val="18"/>
                <c:pt idx="0">
                  <c:v>Abington</c:v>
                </c:pt>
                <c:pt idx="1">
                  <c:v>Acton</c:v>
                </c:pt>
                <c:pt idx="2">
                  <c:v>Adams</c:v>
                </c:pt>
                <c:pt idx="3">
                  <c:v>Agawam</c:v>
                </c:pt>
                <c:pt idx="4">
                  <c:v>Alford</c:v>
                </c:pt>
                <c:pt idx="5">
                  <c:v>Amesbury</c:v>
                </c:pt>
                <c:pt idx="6">
                  <c:v>Amherst</c:v>
                </c:pt>
                <c:pt idx="7">
                  <c:v>Andover</c:v>
                </c:pt>
                <c:pt idx="8">
                  <c:v>Aquinnah</c:v>
                </c:pt>
                <c:pt idx="9">
                  <c:v>Arlington</c:v>
                </c:pt>
                <c:pt idx="10">
                  <c:v>Ashby</c:v>
                </c:pt>
                <c:pt idx="11">
                  <c:v>Ashfield</c:v>
                </c:pt>
                <c:pt idx="12">
                  <c:v>Ashland</c:v>
                </c:pt>
                <c:pt idx="13">
                  <c:v>Athol</c:v>
                </c:pt>
                <c:pt idx="14">
                  <c:v>Attleboro</c:v>
                </c:pt>
                <c:pt idx="15">
                  <c:v>Auburn</c:v>
                </c:pt>
                <c:pt idx="16">
                  <c:v>Avon </c:v>
                </c:pt>
                <c:pt idx="17">
                  <c:v>Ayer</c:v>
                </c:pt>
              </c:strCache>
            </c:strRef>
          </c:cat>
          <c:val>
            <c:numRef>
              <c:f>'qry_RDPPointsAll Years'!$G$2:$G$19</c:f>
              <c:numCache>
                <c:formatCode>General</c:formatCode>
                <c:ptCount val="18"/>
                <c:pt idx="0">
                  <c:v>15</c:v>
                </c:pt>
                <c:pt idx="1">
                  <c:v>18</c:v>
                </c:pt>
                <c:pt idx="6">
                  <c:v>19</c:v>
                </c:pt>
                <c:pt idx="9">
                  <c:v>10</c:v>
                </c:pt>
                <c:pt idx="10">
                  <c:v>15</c:v>
                </c:pt>
                <c:pt idx="11">
                  <c:v>11</c:v>
                </c:pt>
                <c:pt idx="12">
                  <c:v>7</c:v>
                </c:pt>
                <c:pt idx="13">
                  <c:v>10</c:v>
                </c:pt>
                <c:pt idx="14">
                  <c:v>14</c:v>
                </c:pt>
                <c:pt idx="15">
                  <c:v>8</c:v>
                </c:pt>
                <c:pt idx="1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F5-4D0E-BFE2-AA3DEB0DB386}"/>
            </c:ext>
          </c:extLst>
        </c:ser>
        <c:ser>
          <c:idx val="3"/>
          <c:order val="3"/>
          <c:tx>
            <c:strRef>
              <c:f>'qry_RDPPointsAll Years'!$H$1</c:f>
              <c:strCache>
                <c:ptCount val="1"/>
                <c:pt idx="0">
                  <c:v>Muni19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'qry_RDPPointsAll Years'!$C$2:$C$19</c:f>
              <c:strCache>
                <c:ptCount val="18"/>
                <c:pt idx="0">
                  <c:v>Abington</c:v>
                </c:pt>
                <c:pt idx="1">
                  <c:v>Acton</c:v>
                </c:pt>
                <c:pt idx="2">
                  <c:v>Adams</c:v>
                </c:pt>
                <c:pt idx="3">
                  <c:v>Agawam</c:v>
                </c:pt>
                <c:pt idx="4">
                  <c:v>Alford</c:v>
                </c:pt>
                <c:pt idx="5">
                  <c:v>Amesbury</c:v>
                </c:pt>
                <c:pt idx="6">
                  <c:v>Amherst</c:v>
                </c:pt>
                <c:pt idx="7">
                  <c:v>Andover</c:v>
                </c:pt>
                <c:pt idx="8">
                  <c:v>Aquinnah</c:v>
                </c:pt>
                <c:pt idx="9">
                  <c:v>Arlington</c:v>
                </c:pt>
                <c:pt idx="10">
                  <c:v>Ashby</c:v>
                </c:pt>
                <c:pt idx="11">
                  <c:v>Ashfield</c:v>
                </c:pt>
                <c:pt idx="12">
                  <c:v>Ashland</c:v>
                </c:pt>
                <c:pt idx="13">
                  <c:v>Athol</c:v>
                </c:pt>
                <c:pt idx="14">
                  <c:v>Attleboro</c:v>
                </c:pt>
                <c:pt idx="15">
                  <c:v>Auburn</c:v>
                </c:pt>
                <c:pt idx="16">
                  <c:v>Avon </c:v>
                </c:pt>
                <c:pt idx="17">
                  <c:v>Ayer</c:v>
                </c:pt>
              </c:strCache>
            </c:strRef>
          </c:cat>
          <c:val>
            <c:numRef>
              <c:f>'qry_RDPPointsAll Years'!$H$2:$H$19</c:f>
              <c:numCache>
                <c:formatCode>General</c:formatCode>
                <c:ptCount val="18"/>
                <c:pt idx="0">
                  <c:v>13</c:v>
                </c:pt>
                <c:pt idx="1">
                  <c:v>16</c:v>
                </c:pt>
                <c:pt idx="2">
                  <c:v>8</c:v>
                </c:pt>
                <c:pt idx="3">
                  <c:v>9</c:v>
                </c:pt>
                <c:pt idx="6">
                  <c:v>22</c:v>
                </c:pt>
                <c:pt idx="9">
                  <c:v>10</c:v>
                </c:pt>
                <c:pt idx="10">
                  <c:v>14</c:v>
                </c:pt>
                <c:pt idx="11">
                  <c:v>11</c:v>
                </c:pt>
                <c:pt idx="12">
                  <c:v>8</c:v>
                </c:pt>
                <c:pt idx="13">
                  <c:v>10</c:v>
                </c:pt>
                <c:pt idx="14">
                  <c:v>14</c:v>
                </c:pt>
                <c:pt idx="15">
                  <c:v>10</c:v>
                </c:pt>
                <c:pt idx="17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F5-4D0E-BFE2-AA3DEB0DB386}"/>
            </c:ext>
          </c:extLst>
        </c:ser>
        <c:ser>
          <c:idx val="4"/>
          <c:order val="4"/>
          <c:tx>
            <c:strRef>
              <c:f>'qry_RDPPointsAll Years'!$I$1</c:f>
              <c:strCache>
                <c:ptCount val="1"/>
                <c:pt idx="0">
                  <c:v>Muni20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'qry_RDPPointsAll Years'!$C$2:$C$19</c:f>
              <c:strCache>
                <c:ptCount val="18"/>
                <c:pt idx="0">
                  <c:v>Abington</c:v>
                </c:pt>
                <c:pt idx="1">
                  <c:v>Acton</c:v>
                </c:pt>
                <c:pt idx="2">
                  <c:v>Adams</c:v>
                </c:pt>
                <c:pt idx="3">
                  <c:v>Agawam</c:v>
                </c:pt>
                <c:pt idx="4">
                  <c:v>Alford</c:v>
                </c:pt>
                <c:pt idx="5">
                  <c:v>Amesbury</c:v>
                </c:pt>
                <c:pt idx="6">
                  <c:v>Amherst</c:v>
                </c:pt>
                <c:pt idx="7">
                  <c:v>Andover</c:v>
                </c:pt>
                <c:pt idx="8">
                  <c:v>Aquinnah</c:v>
                </c:pt>
                <c:pt idx="9">
                  <c:v>Arlington</c:v>
                </c:pt>
                <c:pt idx="10">
                  <c:v>Ashby</c:v>
                </c:pt>
                <c:pt idx="11">
                  <c:v>Ashfield</c:v>
                </c:pt>
                <c:pt idx="12">
                  <c:v>Ashland</c:v>
                </c:pt>
                <c:pt idx="13">
                  <c:v>Athol</c:v>
                </c:pt>
                <c:pt idx="14">
                  <c:v>Attleboro</c:v>
                </c:pt>
                <c:pt idx="15">
                  <c:v>Auburn</c:v>
                </c:pt>
                <c:pt idx="16">
                  <c:v>Avon </c:v>
                </c:pt>
                <c:pt idx="17">
                  <c:v>Ayer</c:v>
                </c:pt>
              </c:strCache>
            </c:strRef>
          </c:cat>
          <c:val>
            <c:numRef>
              <c:f>'qry_RDPPointsAll Years'!$I$2:$I$19</c:f>
              <c:numCache>
                <c:formatCode>General</c:formatCode>
                <c:ptCount val="18"/>
                <c:pt idx="0">
                  <c:v>14</c:v>
                </c:pt>
                <c:pt idx="1">
                  <c:v>15</c:v>
                </c:pt>
                <c:pt idx="2">
                  <c:v>12</c:v>
                </c:pt>
                <c:pt idx="3">
                  <c:v>11</c:v>
                </c:pt>
                <c:pt idx="6">
                  <c:v>17</c:v>
                </c:pt>
                <c:pt idx="9">
                  <c:v>11</c:v>
                </c:pt>
                <c:pt idx="10">
                  <c:v>14</c:v>
                </c:pt>
                <c:pt idx="11">
                  <c:v>13</c:v>
                </c:pt>
                <c:pt idx="13">
                  <c:v>12</c:v>
                </c:pt>
                <c:pt idx="14">
                  <c:v>12</c:v>
                </c:pt>
                <c:pt idx="15">
                  <c:v>12</c:v>
                </c:pt>
                <c:pt idx="1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F5-4D0E-BFE2-AA3DEB0DB386}"/>
            </c:ext>
          </c:extLst>
        </c:ser>
        <c:ser>
          <c:idx val="5"/>
          <c:order val="5"/>
          <c:tx>
            <c:strRef>
              <c:f>'qry_RDPPointsAll Years'!$J$1</c:f>
              <c:strCache>
                <c:ptCount val="1"/>
                <c:pt idx="0">
                  <c:v>Muni21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'qry_RDPPointsAll Years'!$C$2:$C$19</c:f>
              <c:strCache>
                <c:ptCount val="18"/>
                <c:pt idx="0">
                  <c:v>Abington</c:v>
                </c:pt>
                <c:pt idx="1">
                  <c:v>Acton</c:v>
                </c:pt>
                <c:pt idx="2">
                  <c:v>Adams</c:v>
                </c:pt>
                <c:pt idx="3">
                  <c:v>Agawam</c:v>
                </c:pt>
                <c:pt idx="4">
                  <c:v>Alford</c:v>
                </c:pt>
                <c:pt idx="5">
                  <c:v>Amesbury</c:v>
                </c:pt>
                <c:pt idx="6">
                  <c:v>Amherst</c:v>
                </c:pt>
                <c:pt idx="7">
                  <c:v>Andover</c:v>
                </c:pt>
                <c:pt idx="8">
                  <c:v>Aquinnah</c:v>
                </c:pt>
                <c:pt idx="9">
                  <c:v>Arlington</c:v>
                </c:pt>
                <c:pt idx="10">
                  <c:v>Ashby</c:v>
                </c:pt>
                <c:pt idx="11">
                  <c:v>Ashfield</c:v>
                </c:pt>
                <c:pt idx="12">
                  <c:v>Ashland</c:v>
                </c:pt>
                <c:pt idx="13">
                  <c:v>Athol</c:v>
                </c:pt>
                <c:pt idx="14">
                  <c:v>Attleboro</c:v>
                </c:pt>
                <c:pt idx="15">
                  <c:v>Auburn</c:v>
                </c:pt>
                <c:pt idx="16">
                  <c:v>Avon </c:v>
                </c:pt>
                <c:pt idx="17">
                  <c:v>Ayer</c:v>
                </c:pt>
              </c:strCache>
            </c:strRef>
          </c:cat>
          <c:val>
            <c:numRef>
              <c:f>'qry_RDPPointsAll Years'!$J$2:$J$19</c:f>
              <c:numCache>
                <c:formatCode>General</c:formatCode>
                <c:ptCount val="18"/>
                <c:pt idx="0">
                  <c:v>15</c:v>
                </c:pt>
                <c:pt idx="1">
                  <c:v>15</c:v>
                </c:pt>
                <c:pt idx="2">
                  <c:v>17</c:v>
                </c:pt>
                <c:pt idx="3">
                  <c:v>11</c:v>
                </c:pt>
                <c:pt idx="6">
                  <c:v>16</c:v>
                </c:pt>
                <c:pt idx="7">
                  <c:v>8</c:v>
                </c:pt>
                <c:pt idx="9">
                  <c:v>12</c:v>
                </c:pt>
                <c:pt idx="10">
                  <c:v>14</c:v>
                </c:pt>
                <c:pt idx="11">
                  <c:v>13</c:v>
                </c:pt>
                <c:pt idx="12">
                  <c:v>8</c:v>
                </c:pt>
                <c:pt idx="13">
                  <c:v>12</c:v>
                </c:pt>
                <c:pt idx="14">
                  <c:v>13</c:v>
                </c:pt>
                <c:pt idx="15">
                  <c:v>10</c:v>
                </c:pt>
                <c:pt idx="1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F5-4D0E-BFE2-AA3DEB0DB386}"/>
            </c:ext>
          </c:extLst>
        </c:ser>
        <c:ser>
          <c:idx val="6"/>
          <c:order val="6"/>
          <c:tx>
            <c:strRef>
              <c:f>'qry_RDPPointsAll Years'!$K$1</c:f>
              <c:strCache>
                <c:ptCount val="1"/>
                <c:pt idx="0">
                  <c:v>Muni22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'qry_RDPPointsAll Years'!$C$2:$C$19</c:f>
              <c:strCache>
                <c:ptCount val="18"/>
                <c:pt idx="0">
                  <c:v>Abington</c:v>
                </c:pt>
                <c:pt idx="1">
                  <c:v>Acton</c:v>
                </c:pt>
                <c:pt idx="2">
                  <c:v>Adams</c:v>
                </c:pt>
                <c:pt idx="3">
                  <c:v>Agawam</c:v>
                </c:pt>
                <c:pt idx="4">
                  <c:v>Alford</c:v>
                </c:pt>
                <c:pt idx="5">
                  <c:v>Amesbury</c:v>
                </c:pt>
                <c:pt idx="6">
                  <c:v>Amherst</c:v>
                </c:pt>
                <c:pt idx="7">
                  <c:v>Andover</c:v>
                </c:pt>
                <c:pt idx="8">
                  <c:v>Aquinnah</c:v>
                </c:pt>
                <c:pt idx="9">
                  <c:v>Arlington</c:v>
                </c:pt>
                <c:pt idx="10">
                  <c:v>Ashby</c:v>
                </c:pt>
                <c:pt idx="11">
                  <c:v>Ashfield</c:v>
                </c:pt>
                <c:pt idx="12">
                  <c:v>Ashland</c:v>
                </c:pt>
                <c:pt idx="13">
                  <c:v>Athol</c:v>
                </c:pt>
                <c:pt idx="14">
                  <c:v>Attleboro</c:v>
                </c:pt>
                <c:pt idx="15">
                  <c:v>Auburn</c:v>
                </c:pt>
                <c:pt idx="16">
                  <c:v>Avon </c:v>
                </c:pt>
                <c:pt idx="17">
                  <c:v>Ayer</c:v>
                </c:pt>
              </c:strCache>
            </c:strRef>
          </c:cat>
          <c:val>
            <c:numRef>
              <c:f>'qry_RDPPointsAll Years'!$K$2:$K$19</c:f>
              <c:numCache>
                <c:formatCode>General</c:formatCode>
                <c:ptCount val="18"/>
                <c:pt idx="0">
                  <c:v>13</c:v>
                </c:pt>
                <c:pt idx="1">
                  <c:v>17</c:v>
                </c:pt>
                <c:pt idx="2">
                  <c:v>14</c:v>
                </c:pt>
                <c:pt idx="3">
                  <c:v>11</c:v>
                </c:pt>
                <c:pt idx="6">
                  <c:v>14</c:v>
                </c:pt>
                <c:pt idx="7">
                  <c:v>8</c:v>
                </c:pt>
                <c:pt idx="9">
                  <c:v>11</c:v>
                </c:pt>
                <c:pt idx="10">
                  <c:v>13</c:v>
                </c:pt>
                <c:pt idx="11">
                  <c:v>14</c:v>
                </c:pt>
                <c:pt idx="12">
                  <c:v>8</c:v>
                </c:pt>
                <c:pt idx="13">
                  <c:v>11</c:v>
                </c:pt>
                <c:pt idx="14">
                  <c:v>16</c:v>
                </c:pt>
                <c:pt idx="15">
                  <c:v>13</c:v>
                </c:pt>
                <c:pt idx="17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F5-4D0E-BFE2-AA3DEB0DB386}"/>
            </c:ext>
          </c:extLst>
        </c:ser>
        <c:ser>
          <c:idx val="7"/>
          <c:order val="7"/>
          <c:tx>
            <c:strRef>
              <c:f>'qry_RDPPointsAll Years'!$L$1</c:f>
              <c:strCache>
                <c:ptCount val="1"/>
                <c:pt idx="0">
                  <c:v>Spring 22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'qry_RDPPointsAll Years'!$C$2:$C$19</c:f>
              <c:strCache>
                <c:ptCount val="18"/>
                <c:pt idx="0">
                  <c:v>Abington</c:v>
                </c:pt>
                <c:pt idx="1">
                  <c:v>Acton</c:v>
                </c:pt>
                <c:pt idx="2">
                  <c:v>Adams</c:v>
                </c:pt>
                <c:pt idx="3">
                  <c:v>Agawam</c:v>
                </c:pt>
                <c:pt idx="4">
                  <c:v>Alford</c:v>
                </c:pt>
                <c:pt idx="5">
                  <c:v>Amesbury</c:v>
                </c:pt>
                <c:pt idx="6">
                  <c:v>Amherst</c:v>
                </c:pt>
                <c:pt idx="7">
                  <c:v>Andover</c:v>
                </c:pt>
                <c:pt idx="8">
                  <c:v>Aquinnah</c:v>
                </c:pt>
                <c:pt idx="9">
                  <c:v>Arlington</c:v>
                </c:pt>
                <c:pt idx="10">
                  <c:v>Ashby</c:v>
                </c:pt>
                <c:pt idx="11">
                  <c:v>Ashfield</c:v>
                </c:pt>
                <c:pt idx="12">
                  <c:v>Ashland</c:v>
                </c:pt>
                <c:pt idx="13">
                  <c:v>Athol</c:v>
                </c:pt>
                <c:pt idx="14">
                  <c:v>Attleboro</c:v>
                </c:pt>
                <c:pt idx="15">
                  <c:v>Auburn</c:v>
                </c:pt>
                <c:pt idx="16">
                  <c:v>Avon </c:v>
                </c:pt>
                <c:pt idx="17">
                  <c:v>Ayer</c:v>
                </c:pt>
              </c:strCache>
            </c:strRef>
          </c:cat>
          <c:val>
            <c:numRef>
              <c:f>'qry_RDPPointsAll Years'!$L$2:$L$19</c:f>
              <c:numCache>
                <c:formatCode>General</c:formatCode>
                <c:ptCount val="18"/>
                <c:pt idx="0">
                  <c:v>17</c:v>
                </c:pt>
                <c:pt idx="1">
                  <c:v>24</c:v>
                </c:pt>
                <c:pt idx="2">
                  <c:v>18</c:v>
                </c:pt>
                <c:pt idx="3">
                  <c:v>10</c:v>
                </c:pt>
                <c:pt idx="4">
                  <c:v>1</c:v>
                </c:pt>
                <c:pt idx="6">
                  <c:v>17</c:v>
                </c:pt>
                <c:pt idx="7">
                  <c:v>6</c:v>
                </c:pt>
                <c:pt idx="9">
                  <c:v>15</c:v>
                </c:pt>
                <c:pt idx="10">
                  <c:v>16</c:v>
                </c:pt>
                <c:pt idx="11">
                  <c:v>15</c:v>
                </c:pt>
                <c:pt idx="12">
                  <c:v>13</c:v>
                </c:pt>
                <c:pt idx="13">
                  <c:v>15</c:v>
                </c:pt>
                <c:pt idx="14">
                  <c:v>18</c:v>
                </c:pt>
                <c:pt idx="15">
                  <c:v>14</c:v>
                </c:pt>
                <c:pt idx="16">
                  <c:v>11</c:v>
                </c:pt>
                <c:pt idx="17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1F5-4D0E-BFE2-AA3DEB0DB38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66272064"/>
        <c:axId val="466273376"/>
      </c:barChart>
      <c:catAx>
        <c:axId val="46627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82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73376"/>
        <c:crosses val="autoZero"/>
        <c:auto val="0"/>
        <c:lblAlgn val="ctr"/>
        <c:lblOffset val="100"/>
        <c:noMultiLvlLbl val="0"/>
      </c:catAx>
      <c:valAx>
        <c:axId val="466273376"/>
        <c:scaling>
          <c:orientation val="minMax"/>
          <c:max val="1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Total RDP Pts -  FY16-FY23</a:t>
                </a:r>
              </a:p>
            </c:rich>
          </c:tx>
          <c:layout>
            <c:manualLayout>
              <c:xMode val="edge"/>
              <c:yMode val="edge"/>
              <c:x val="4.5532966054492472E-3"/>
              <c:y val="0.168262770536195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72064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1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RDP Spending Reported</a:t>
            </a:r>
          </a:p>
        </c:rich>
      </c:tx>
      <c:layout>
        <c:manualLayout>
          <c:xMode val="edge"/>
          <c:yMode val="edge"/>
          <c:x val="0.28408784778760393"/>
          <c:y val="4.31015269007522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1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3211048"/>
        <c:axId val="643209736"/>
      </c:barChart>
      <c:catAx>
        <c:axId val="64321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1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209736"/>
        <c:crosses val="autoZero"/>
        <c:auto val="1"/>
        <c:lblAlgn val="ctr"/>
        <c:lblOffset val="100"/>
        <c:noMultiLvlLbl val="0"/>
      </c:catAx>
      <c:valAx>
        <c:axId val="643209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1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21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1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10" baseline="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chemeClr val="tx1"/>
                </a:solidFill>
              </a:rPr>
              <a:t>RDP</a:t>
            </a:r>
            <a:r>
              <a:rPr lang="en-US" sz="2000" b="1" baseline="0">
                <a:solidFill>
                  <a:schemeClr val="tx1"/>
                </a:solidFill>
              </a:rPr>
              <a:t> Spending Reported</a:t>
            </a:r>
            <a:endParaRPr lang="en-US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873308292242475"/>
          <c:y val="0.1068912172667649"/>
          <c:w val="0.82843942886219968"/>
          <c:h val="0.78798845588022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'Sheet1 (2)'!$B$11</c:f>
              <c:strCache>
                <c:ptCount val="1"/>
                <c:pt idx="0">
                  <c:v>Spent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'Sheet1 (2)'!$A$12:$A$16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'Sheet1 (2)'!$B$12:$B$16</c:f>
              <c:numCache>
                <c:formatCode>_("$"* #,##0_);_("$"* \(#,##0\);_("$"* "-"??_);_(@_)</c:formatCode>
                <c:ptCount val="5"/>
                <c:pt idx="0" formatCode="&quot;$&quot;#,##0_);[Red]\(&quot;$&quot;#,##0\)">
                  <c:v>1593833.63</c:v>
                </c:pt>
                <c:pt idx="1">
                  <c:v>1980452.0900000005</c:v>
                </c:pt>
                <c:pt idx="2">
                  <c:v>1847894.4700000009</c:v>
                </c:pt>
                <c:pt idx="3">
                  <c:v>3193553.8899999992</c:v>
                </c:pt>
                <c:pt idx="4">
                  <c:v>2916319.98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63-4014-90E7-1B2E976AE1F1}"/>
            </c:ext>
          </c:extLst>
        </c:ser>
        <c:ser>
          <c:idx val="1"/>
          <c:order val="1"/>
          <c:tx>
            <c:strRef>
              <c:f>'Sheet1 (2)'!$C$11</c:f>
              <c:strCache>
                <c:ptCount val="1"/>
                <c:pt idx="0">
                  <c:v>Carried over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'Sheet1 (2)'!$A$12:$A$16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'Sheet1 (2)'!$C$12:$C$16</c:f>
              <c:numCache>
                <c:formatCode>_("$"* #,##0_);_("$"* \(#,##0\);_("$"* "-"??_);_(@_)</c:formatCode>
                <c:ptCount val="5"/>
                <c:pt idx="0" formatCode="&quot;$&quot;#,##0_);[Red]\(&quot;$&quot;#,##0\)">
                  <c:v>4772019.72</c:v>
                </c:pt>
                <c:pt idx="1">
                  <c:v>5686200.9999999981</c:v>
                </c:pt>
                <c:pt idx="2">
                  <c:v>6299112.5899999999</c:v>
                </c:pt>
                <c:pt idx="3">
                  <c:v>6845693.8900000006</c:v>
                </c:pt>
                <c:pt idx="4">
                  <c:v>7396007.7800000003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63-4014-90E7-1B2E976AE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8360584"/>
        <c:axId val="968355992"/>
      </c:barChart>
      <c:catAx>
        <c:axId val="96836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355992"/>
        <c:crosses val="autoZero"/>
        <c:auto val="1"/>
        <c:lblAlgn val="ctr"/>
        <c:lblOffset val="100"/>
        <c:noMultiLvlLbl val="0"/>
      </c:catAx>
      <c:valAx>
        <c:axId val="968355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36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000391215261301E-4"/>
          <c:y val="0.95416307103999132"/>
          <c:w val="0.21183009108505418"/>
          <c:h val="4.1864667232375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C1C3A4-DEB0-4577-9981-50158ACE298F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87D07D7-A7DC-4AB8-8774-BF31EEDDF2C3}">
      <dgm:prSet/>
      <dgm:spPr/>
      <dgm:t>
        <a:bodyPr/>
        <a:lstStyle/>
        <a:p>
          <a:r>
            <a:rPr lang="en-US"/>
            <a:t>Regional groups only</a:t>
          </a:r>
        </a:p>
      </dgm:t>
    </dgm:pt>
    <dgm:pt modelId="{E49C49FA-466E-4F46-B5FD-E14A58D32589}" type="parTrans" cxnId="{261F590F-B659-4139-AB3B-50C6822438AB}">
      <dgm:prSet/>
      <dgm:spPr/>
      <dgm:t>
        <a:bodyPr/>
        <a:lstStyle/>
        <a:p>
          <a:endParaRPr lang="en-US"/>
        </a:p>
      </dgm:t>
    </dgm:pt>
    <dgm:pt modelId="{71C93DC1-A023-48A2-AB90-60931A1777B5}" type="sibTrans" cxnId="{261F590F-B659-4139-AB3B-50C6822438AB}">
      <dgm:prSet/>
      <dgm:spPr/>
      <dgm:t>
        <a:bodyPr/>
        <a:lstStyle/>
        <a:p>
          <a:endParaRPr lang="en-US"/>
        </a:p>
      </dgm:t>
    </dgm:pt>
    <dgm:pt modelId="{44142829-C5A9-4F71-BA0F-5F7B178C628A}">
      <dgm:prSet/>
      <dgm:spPr/>
      <dgm:t>
        <a:bodyPr/>
        <a:lstStyle/>
        <a:p>
          <a:r>
            <a:rPr lang="en-US"/>
            <a:t>Population based </a:t>
          </a:r>
        </a:p>
      </dgm:t>
    </dgm:pt>
    <dgm:pt modelId="{7DBCDF88-DC29-42DA-93ED-C74411C7010B}" type="parTrans" cxnId="{8CF40063-1300-455D-A2C9-D845EA4DC631}">
      <dgm:prSet/>
      <dgm:spPr/>
      <dgm:t>
        <a:bodyPr/>
        <a:lstStyle/>
        <a:p>
          <a:endParaRPr lang="en-US"/>
        </a:p>
      </dgm:t>
    </dgm:pt>
    <dgm:pt modelId="{6E3CBE07-5532-4D42-956F-8B7D88395F5D}" type="sibTrans" cxnId="{8CF40063-1300-455D-A2C9-D845EA4DC631}">
      <dgm:prSet/>
      <dgm:spPr/>
      <dgm:t>
        <a:bodyPr/>
        <a:lstStyle/>
        <a:p>
          <a:endParaRPr lang="en-US"/>
        </a:p>
      </dgm:t>
    </dgm:pt>
    <dgm:pt modelId="{3AA1C6CA-CD6A-45C0-BB9D-AA19A2E8A895}">
      <dgm:prSet/>
      <dgm:spPr/>
      <dgm:t>
        <a:bodyPr/>
        <a:lstStyle/>
        <a:p>
          <a:r>
            <a:rPr lang="en-US"/>
            <a:t>Same spending as RDP</a:t>
          </a:r>
        </a:p>
      </dgm:t>
    </dgm:pt>
    <dgm:pt modelId="{FDD56F6E-B9E4-437E-91F5-7DACCCDBC402}" type="parTrans" cxnId="{6A4A8D72-F6C3-4DF4-B790-11D9A223842F}">
      <dgm:prSet/>
      <dgm:spPr/>
      <dgm:t>
        <a:bodyPr/>
        <a:lstStyle/>
        <a:p>
          <a:endParaRPr lang="en-US"/>
        </a:p>
      </dgm:t>
    </dgm:pt>
    <dgm:pt modelId="{3FEC9E90-5F02-4C4C-AE2B-D3C00E6CDDA3}" type="sibTrans" cxnId="{6A4A8D72-F6C3-4DF4-B790-11D9A223842F}">
      <dgm:prSet/>
      <dgm:spPr/>
      <dgm:t>
        <a:bodyPr/>
        <a:lstStyle/>
        <a:p>
          <a:endParaRPr lang="en-US"/>
        </a:p>
      </dgm:t>
    </dgm:pt>
    <dgm:pt modelId="{494587DA-0A0A-416A-92F6-3D77E679C556}" type="pres">
      <dgm:prSet presAssocID="{42C1C3A4-DEB0-4577-9981-50158ACE298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E3C1355-2027-4B47-A337-204FE42F4F8B}" type="pres">
      <dgm:prSet presAssocID="{187D07D7-A7DC-4AB8-8774-BF31EEDDF2C3}" presName="hierRoot1" presStyleCnt="0"/>
      <dgm:spPr/>
    </dgm:pt>
    <dgm:pt modelId="{6534A334-9B7D-4FE2-A1F9-4FA6199FED13}" type="pres">
      <dgm:prSet presAssocID="{187D07D7-A7DC-4AB8-8774-BF31EEDDF2C3}" presName="composite" presStyleCnt="0"/>
      <dgm:spPr/>
    </dgm:pt>
    <dgm:pt modelId="{EA85BCEB-DBA6-4B77-B890-9CAFD23D9D6F}" type="pres">
      <dgm:prSet presAssocID="{187D07D7-A7DC-4AB8-8774-BF31EEDDF2C3}" presName="background" presStyleLbl="node0" presStyleIdx="0" presStyleCnt="3"/>
      <dgm:spPr/>
    </dgm:pt>
    <dgm:pt modelId="{22454916-432B-4510-824C-52B57EF7C372}" type="pres">
      <dgm:prSet presAssocID="{187D07D7-A7DC-4AB8-8774-BF31EEDDF2C3}" presName="text" presStyleLbl="fgAcc0" presStyleIdx="0" presStyleCnt="3">
        <dgm:presLayoutVars>
          <dgm:chPref val="3"/>
        </dgm:presLayoutVars>
      </dgm:prSet>
      <dgm:spPr/>
    </dgm:pt>
    <dgm:pt modelId="{B2EEF0C1-2722-48C5-A50C-D47101C0A37E}" type="pres">
      <dgm:prSet presAssocID="{187D07D7-A7DC-4AB8-8774-BF31EEDDF2C3}" presName="hierChild2" presStyleCnt="0"/>
      <dgm:spPr/>
    </dgm:pt>
    <dgm:pt modelId="{F7EB1691-9D9F-4BD1-9277-8F3D3F6E74E7}" type="pres">
      <dgm:prSet presAssocID="{44142829-C5A9-4F71-BA0F-5F7B178C628A}" presName="hierRoot1" presStyleCnt="0"/>
      <dgm:spPr/>
    </dgm:pt>
    <dgm:pt modelId="{3AA351F0-9B52-4A5C-82CD-C7FC2647650A}" type="pres">
      <dgm:prSet presAssocID="{44142829-C5A9-4F71-BA0F-5F7B178C628A}" presName="composite" presStyleCnt="0"/>
      <dgm:spPr/>
    </dgm:pt>
    <dgm:pt modelId="{1FC0E596-7E0A-4B79-91BB-81E12548DF8E}" type="pres">
      <dgm:prSet presAssocID="{44142829-C5A9-4F71-BA0F-5F7B178C628A}" presName="background" presStyleLbl="node0" presStyleIdx="1" presStyleCnt="3"/>
      <dgm:spPr/>
    </dgm:pt>
    <dgm:pt modelId="{3048AF07-1981-43A5-8820-C7E3FD55FC29}" type="pres">
      <dgm:prSet presAssocID="{44142829-C5A9-4F71-BA0F-5F7B178C628A}" presName="text" presStyleLbl="fgAcc0" presStyleIdx="1" presStyleCnt="3">
        <dgm:presLayoutVars>
          <dgm:chPref val="3"/>
        </dgm:presLayoutVars>
      </dgm:prSet>
      <dgm:spPr/>
    </dgm:pt>
    <dgm:pt modelId="{166DF7D8-0932-40EC-B674-B537060FEBF9}" type="pres">
      <dgm:prSet presAssocID="{44142829-C5A9-4F71-BA0F-5F7B178C628A}" presName="hierChild2" presStyleCnt="0"/>
      <dgm:spPr/>
    </dgm:pt>
    <dgm:pt modelId="{2E449E9D-CA39-47EC-9BBC-E3BEE45D66E1}" type="pres">
      <dgm:prSet presAssocID="{3AA1C6CA-CD6A-45C0-BB9D-AA19A2E8A895}" presName="hierRoot1" presStyleCnt="0"/>
      <dgm:spPr/>
    </dgm:pt>
    <dgm:pt modelId="{9218E9B7-7A27-4907-A885-2A7B9056F8A6}" type="pres">
      <dgm:prSet presAssocID="{3AA1C6CA-CD6A-45C0-BB9D-AA19A2E8A895}" presName="composite" presStyleCnt="0"/>
      <dgm:spPr/>
    </dgm:pt>
    <dgm:pt modelId="{9BD7E83C-3B1B-48CB-A860-299031A62690}" type="pres">
      <dgm:prSet presAssocID="{3AA1C6CA-CD6A-45C0-BB9D-AA19A2E8A895}" presName="background" presStyleLbl="node0" presStyleIdx="2" presStyleCnt="3"/>
      <dgm:spPr/>
    </dgm:pt>
    <dgm:pt modelId="{3159C2C6-DE37-41DA-BF85-23E71EA115F7}" type="pres">
      <dgm:prSet presAssocID="{3AA1C6CA-CD6A-45C0-BB9D-AA19A2E8A895}" presName="text" presStyleLbl="fgAcc0" presStyleIdx="2" presStyleCnt="3">
        <dgm:presLayoutVars>
          <dgm:chPref val="3"/>
        </dgm:presLayoutVars>
      </dgm:prSet>
      <dgm:spPr/>
    </dgm:pt>
    <dgm:pt modelId="{2CFE8D95-63D8-4C9F-AD6E-1D72B105DA7D}" type="pres">
      <dgm:prSet presAssocID="{3AA1C6CA-CD6A-45C0-BB9D-AA19A2E8A895}" presName="hierChild2" presStyleCnt="0"/>
      <dgm:spPr/>
    </dgm:pt>
  </dgm:ptLst>
  <dgm:cxnLst>
    <dgm:cxn modelId="{261F590F-B659-4139-AB3B-50C6822438AB}" srcId="{42C1C3A4-DEB0-4577-9981-50158ACE298F}" destId="{187D07D7-A7DC-4AB8-8774-BF31EEDDF2C3}" srcOrd="0" destOrd="0" parTransId="{E49C49FA-466E-4F46-B5FD-E14A58D32589}" sibTransId="{71C93DC1-A023-48A2-AB90-60931A1777B5}"/>
    <dgm:cxn modelId="{8CF40063-1300-455D-A2C9-D845EA4DC631}" srcId="{42C1C3A4-DEB0-4577-9981-50158ACE298F}" destId="{44142829-C5A9-4F71-BA0F-5F7B178C628A}" srcOrd="1" destOrd="0" parTransId="{7DBCDF88-DC29-42DA-93ED-C74411C7010B}" sibTransId="{6E3CBE07-5532-4D42-956F-8B7D88395F5D}"/>
    <dgm:cxn modelId="{6A4A8D72-F6C3-4DF4-B790-11D9A223842F}" srcId="{42C1C3A4-DEB0-4577-9981-50158ACE298F}" destId="{3AA1C6CA-CD6A-45C0-BB9D-AA19A2E8A895}" srcOrd="2" destOrd="0" parTransId="{FDD56F6E-B9E4-437E-91F5-7DACCCDBC402}" sibTransId="{3FEC9E90-5F02-4C4C-AE2B-D3C00E6CDDA3}"/>
    <dgm:cxn modelId="{0FE3CEB4-567D-4260-A80B-16DFAF7ED9BD}" type="presOf" srcId="{44142829-C5A9-4F71-BA0F-5F7B178C628A}" destId="{3048AF07-1981-43A5-8820-C7E3FD55FC29}" srcOrd="0" destOrd="0" presId="urn:microsoft.com/office/officeart/2005/8/layout/hierarchy1"/>
    <dgm:cxn modelId="{653A43BD-BF76-4D6C-8728-D9AE435E97DD}" type="presOf" srcId="{42C1C3A4-DEB0-4577-9981-50158ACE298F}" destId="{494587DA-0A0A-416A-92F6-3D77E679C556}" srcOrd="0" destOrd="0" presId="urn:microsoft.com/office/officeart/2005/8/layout/hierarchy1"/>
    <dgm:cxn modelId="{EEECC8EF-7746-44AF-B198-CE88589DDF1F}" type="presOf" srcId="{187D07D7-A7DC-4AB8-8774-BF31EEDDF2C3}" destId="{22454916-432B-4510-824C-52B57EF7C372}" srcOrd="0" destOrd="0" presId="urn:microsoft.com/office/officeart/2005/8/layout/hierarchy1"/>
    <dgm:cxn modelId="{499281FF-120C-488B-A2FB-3C12170A0C79}" type="presOf" srcId="{3AA1C6CA-CD6A-45C0-BB9D-AA19A2E8A895}" destId="{3159C2C6-DE37-41DA-BF85-23E71EA115F7}" srcOrd="0" destOrd="0" presId="urn:microsoft.com/office/officeart/2005/8/layout/hierarchy1"/>
    <dgm:cxn modelId="{FF6984C4-9326-4F4B-8F28-3983F483E85D}" type="presParOf" srcId="{494587DA-0A0A-416A-92F6-3D77E679C556}" destId="{AE3C1355-2027-4B47-A337-204FE42F4F8B}" srcOrd="0" destOrd="0" presId="urn:microsoft.com/office/officeart/2005/8/layout/hierarchy1"/>
    <dgm:cxn modelId="{AC4A6B19-11C9-47C2-B8A7-5909B179EB4A}" type="presParOf" srcId="{AE3C1355-2027-4B47-A337-204FE42F4F8B}" destId="{6534A334-9B7D-4FE2-A1F9-4FA6199FED13}" srcOrd="0" destOrd="0" presId="urn:microsoft.com/office/officeart/2005/8/layout/hierarchy1"/>
    <dgm:cxn modelId="{96528E35-FB26-4865-AD69-225F7FA09734}" type="presParOf" srcId="{6534A334-9B7D-4FE2-A1F9-4FA6199FED13}" destId="{EA85BCEB-DBA6-4B77-B890-9CAFD23D9D6F}" srcOrd="0" destOrd="0" presId="urn:microsoft.com/office/officeart/2005/8/layout/hierarchy1"/>
    <dgm:cxn modelId="{32D728D5-7CFD-4AF2-A24E-A02E4D5D8F18}" type="presParOf" srcId="{6534A334-9B7D-4FE2-A1F9-4FA6199FED13}" destId="{22454916-432B-4510-824C-52B57EF7C372}" srcOrd="1" destOrd="0" presId="urn:microsoft.com/office/officeart/2005/8/layout/hierarchy1"/>
    <dgm:cxn modelId="{52DFE70F-4E65-449A-8817-05119089E873}" type="presParOf" srcId="{AE3C1355-2027-4B47-A337-204FE42F4F8B}" destId="{B2EEF0C1-2722-48C5-A50C-D47101C0A37E}" srcOrd="1" destOrd="0" presId="urn:microsoft.com/office/officeart/2005/8/layout/hierarchy1"/>
    <dgm:cxn modelId="{AEF3D1FD-6863-47FF-83E7-A7961A8E5122}" type="presParOf" srcId="{494587DA-0A0A-416A-92F6-3D77E679C556}" destId="{F7EB1691-9D9F-4BD1-9277-8F3D3F6E74E7}" srcOrd="1" destOrd="0" presId="urn:microsoft.com/office/officeart/2005/8/layout/hierarchy1"/>
    <dgm:cxn modelId="{5FA20BA3-4DE5-4ABA-BEB8-031A3DAF0E7E}" type="presParOf" srcId="{F7EB1691-9D9F-4BD1-9277-8F3D3F6E74E7}" destId="{3AA351F0-9B52-4A5C-82CD-C7FC2647650A}" srcOrd="0" destOrd="0" presId="urn:microsoft.com/office/officeart/2005/8/layout/hierarchy1"/>
    <dgm:cxn modelId="{DABE1933-774E-4E6C-9CD9-4614C385F3DD}" type="presParOf" srcId="{3AA351F0-9B52-4A5C-82CD-C7FC2647650A}" destId="{1FC0E596-7E0A-4B79-91BB-81E12548DF8E}" srcOrd="0" destOrd="0" presId="urn:microsoft.com/office/officeart/2005/8/layout/hierarchy1"/>
    <dgm:cxn modelId="{B3F81CC5-984B-4C6F-B06B-21500361DBFA}" type="presParOf" srcId="{3AA351F0-9B52-4A5C-82CD-C7FC2647650A}" destId="{3048AF07-1981-43A5-8820-C7E3FD55FC29}" srcOrd="1" destOrd="0" presId="urn:microsoft.com/office/officeart/2005/8/layout/hierarchy1"/>
    <dgm:cxn modelId="{D6DF294C-8E8A-45D0-B5E1-2124661C9185}" type="presParOf" srcId="{F7EB1691-9D9F-4BD1-9277-8F3D3F6E74E7}" destId="{166DF7D8-0932-40EC-B674-B537060FEBF9}" srcOrd="1" destOrd="0" presId="urn:microsoft.com/office/officeart/2005/8/layout/hierarchy1"/>
    <dgm:cxn modelId="{3F96347C-BB05-45B9-B0DF-D9CB00C515D2}" type="presParOf" srcId="{494587DA-0A0A-416A-92F6-3D77E679C556}" destId="{2E449E9D-CA39-47EC-9BBC-E3BEE45D66E1}" srcOrd="2" destOrd="0" presId="urn:microsoft.com/office/officeart/2005/8/layout/hierarchy1"/>
    <dgm:cxn modelId="{76421F77-7324-4C62-9C00-785A2C2E44F5}" type="presParOf" srcId="{2E449E9D-CA39-47EC-9BBC-E3BEE45D66E1}" destId="{9218E9B7-7A27-4907-A885-2A7B9056F8A6}" srcOrd="0" destOrd="0" presId="urn:microsoft.com/office/officeart/2005/8/layout/hierarchy1"/>
    <dgm:cxn modelId="{376575BA-6038-4BA6-8817-2F5B2AA93A63}" type="presParOf" srcId="{9218E9B7-7A27-4907-A885-2A7B9056F8A6}" destId="{9BD7E83C-3B1B-48CB-A860-299031A62690}" srcOrd="0" destOrd="0" presId="urn:microsoft.com/office/officeart/2005/8/layout/hierarchy1"/>
    <dgm:cxn modelId="{7C217F9E-33AB-4240-AA93-F3E383FCEBDC}" type="presParOf" srcId="{9218E9B7-7A27-4907-A885-2A7B9056F8A6}" destId="{3159C2C6-DE37-41DA-BF85-23E71EA115F7}" srcOrd="1" destOrd="0" presId="urn:microsoft.com/office/officeart/2005/8/layout/hierarchy1"/>
    <dgm:cxn modelId="{37A475F9-83C0-40CB-8A85-FCBDD4861B1E}" type="presParOf" srcId="{2E449E9D-CA39-47EC-9BBC-E3BEE45D66E1}" destId="{2CFE8D95-63D8-4C9F-AD6E-1D72B105DA7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5BCEB-DBA6-4B77-B890-9CAFD23D9D6F}">
      <dsp:nvSpPr>
        <dsp:cNvPr id="0" name=""/>
        <dsp:cNvSpPr/>
      </dsp:nvSpPr>
      <dsp:spPr>
        <a:xfrm>
          <a:off x="0" y="661906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454916-432B-4510-824C-52B57EF7C372}">
      <dsp:nvSpPr>
        <dsp:cNvPr id="0" name=""/>
        <dsp:cNvSpPr/>
      </dsp:nvSpPr>
      <dsp:spPr>
        <a:xfrm>
          <a:off x="300136" y="947036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Regional groups only</a:t>
          </a:r>
        </a:p>
      </dsp:txBody>
      <dsp:txXfrm>
        <a:off x="350375" y="997275"/>
        <a:ext cx="2600752" cy="1614803"/>
      </dsp:txXfrm>
    </dsp:sp>
    <dsp:sp modelId="{1FC0E596-7E0A-4B79-91BB-81E12548DF8E}">
      <dsp:nvSpPr>
        <dsp:cNvPr id="0" name=""/>
        <dsp:cNvSpPr/>
      </dsp:nvSpPr>
      <dsp:spPr>
        <a:xfrm>
          <a:off x="3301503" y="661906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48AF07-1981-43A5-8820-C7E3FD55FC29}">
      <dsp:nvSpPr>
        <dsp:cNvPr id="0" name=""/>
        <dsp:cNvSpPr/>
      </dsp:nvSpPr>
      <dsp:spPr>
        <a:xfrm>
          <a:off x="3601640" y="947036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Population based </a:t>
          </a:r>
        </a:p>
      </dsp:txBody>
      <dsp:txXfrm>
        <a:off x="3651879" y="997275"/>
        <a:ext cx="2600752" cy="1614803"/>
      </dsp:txXfrm>
    </dsp:sp>
    <dsp:sp modelId="{9BD7E83C-3B1B-48CB-A860-299031A62690}">
      <dsp:nvSpPr>
        <dsp:cNvPr id="0" name=""/>
        <dsp:cNvSpPr/>
      </dsp:nvSpPr>
      <dsp:spPr>
        <a:xfrm>
          <a:off x="6603007" y="661906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59C2C6-DE37-41DA-BF85-23E71EA115F7}">
      <dsp:nvSpPr>
        <dsp:cNvPr id="0" name=""/>
        <dsp:cNvSpPr/>
      </dsp:nvSpPr>
      <dsp:spPr>
        <a:xfrm>
          <a:off x="6903144" y="947036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Same spending as RDP</a:t>
          </a:r>
        </a:p>
      </dsp:txBody>
      <dsp:txXfrm>
        <a:off x="6953383" y="997275"/>
        <a:ext cx="2600752" cy="1614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2610" tIns="46306" rIns="92610" bIns="463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6434"/>
          </a:xfrm>
          <a:prstGeom prst="rect">
            <a:avLst/>
          </a:prstGeom>
        </p:spPr>
        <p:txBody>
          <a:bodyPr vert="horz" lIns="92610" tIns="46306" rIns="92610" bIns="46306" rtlCol="0"/>
          <a:lstStyle>
            <a:lvl1pPr algn="r">
              <a:defRPr sz="1200"/>
            </a:lvl1pPr>
          </a:lstStyle>
          <a:p>
            <a:fld id="{4C933310-84DF-4853-AFFE-7518BF333B06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10" tIns="46306" rIns="92610" bIns="463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2610" tIns="46306" rIns="92610" bIns="4630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2610" tIns="46306" rIns="92610" bIns="463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2610" tIns="46306" rIns="92610" bIns="46306" rtlCol="0" anchor="b"/>
          <a:lstStyle>
            <a:lvl1pPr algn="r">
              <a:defRPr sz="1200"/>
            </a:lvl1pPr>
          </a:lstStyle>
          <a:p>
            <a:fld id="{21E9DBC7-FB44-4DFC-AEE3-DACECB33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8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3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76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70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19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87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81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13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29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2678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37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849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85dca42c6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690563"/>
            <a:ext cx="6130925" cy="3449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85dca42c6b_0_89:notes"/>
          <p:cNvSpPr txBox="1">
            <a:spLocks noGrp="1"/>
          </p:cNvSpPr>
          <p:nvPr>
            <p:ph type="body" idx="1"/>
          </p:nvPr>
        </p:nvSpPr>
        <p:spPr>
          <a:xfrm>
            <a:off x="701040" y="4370268"/>
            <a:ext cx="5608320" cy="414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t" anchorCtr="0">
            <a:noAutofit/>
          </a:bodyPr>
          <a:lstStyle/>
          <a:p>
            <a:pPr>
              <a:buSzPts val="1400"/>
            </a:pPr>
            <a:endParaRPr lang="en-US" dirty="0">
              <a:solidFill>
                <a:srgbClr val="074D70"/>
              </a:solidFill>
              <a:latin typeface="Lucida Grande" panose="020B0600040502020204" pitchFamily="34" charset="0"/>
            </a:endParaRPr>
          </a:p>
        </p:txBody>
      </p:sp>
      <p:sp>
        <p:nvSpPr>
          <p:cNvPr id="336" name="Google Shape;336;g85dca42c6b_0_89:notes"/>
          <p:cNvSpPr txBox="1">
            <a:spLocks noGrp="1"/>
          </p:cNvSpPr>
          <p:nvPr>
            <p:ph type="sldNum" idx="12"/>
          </p:nvPr>
        </p:nvSpPr>
        <p:spPr>
          <a:xfrm>
            <a:off x="3970939" y="8738936"/>
            <a:ext cx="3037840" cy="460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b" anchorCtr="0">
            <a:noAutofit/>
          </a:bodyPr>
          <a:lstStyle/>
          <a:p>
            <a:pPr defTabSz="926104">
              <a:buClr>
                <a:srgbClr val="000000"/>
              </a:buClr>
              <a:buSzPts val="1200"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26104">
                <a:buClr>
                  <a:srgbClr val="000000"/>
                </a:buClr>
                <a:buSzPts val="1200"/>
                <a:defRPr/>
              </a:pPr>
              <a:t>2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53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767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053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72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1726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0213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26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5" name="Google Shape;2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9725" y="688975"/>
            <a:ext cx="6089650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Google Shape;286;p8:notes"/>
          <p:cNvSpPr txBox="1">
            <a:spLocks noGrp="1"/>
          </p:cNvSpPr>
          <p:nvPr>
            <p:ph type="body" idx="1"/>
          </p:nvPr>
        </p:nvSpPr>
        <p:spPr>
          <a:xfrm>
            <a:off x="902857" y="4346234"/>
            <a:ext cx="4963390" cy="411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38" tIns="44990" rIns="91538" bIns="44990" anchor="t" anchorCtr="0">
            <a:noAutofit/>
          </a:bodyPr>
          <a:lstStyle/>
          <a:p>
            <a:pPr>
              <a:spcBef>
                <a:spcPts val="356"/>
              </a:spcBef>
              <a:buSzPts val="1400"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27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5" name="Google Shape;2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9725" y="688975"/>
            <a:ext cx="6089650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Google Shape;286;p8:notes"/>
          <p:cNvSpPr txBox="1">
            <a:spLocks noGrp="1"/>
          </p:cNvSpPr>
          <p:nvPr>
            <p:ph type="body" idx="1"/>
          </p:nvPr>
        </p:nvSpPr>
        <p:spPr>
          <a:xfrm>
            <a:off x="902857" y="4346234"/>
            <a:ext cx="4963390" cy="411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38" tIns="44990" rIns="91538" bIns="44990" anchor="t" anchorCtr="0">
            <a:noAutofit/>
          </a:bodyPr>
          <a:lstStyle/>
          <a:p>
            <a:pPr>
              <a:spcBef>
                <a:spcPts val="356"/>
              </a:spcBef>
              <a:buSzPts val="1400"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42036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28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5" name="Google Shape;2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9725" y="688975"/>
            <a:ext cx="6089650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Google Shape;286;p8:notes"/>
          <p:cNvSpPr txBox="1">
            <a:spLocks noGrp="1"/>
          </p:cNvSpPr>
          <p:nvPr>
            <p:ph type="body" idx="1"/>
          </p:nvPr>
        </p:nvSpPr>
        <p:spPr>
          <a:xfrm>
            <a:off x="902857" y="4346234"/>
            <a:ext cx="4963390" cy="411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38" tIns="44990" rIns="91538" bIns="4499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791"/>
              </a:spcAft>
            </a:pPr>
            <a:endParaRPr lang="en-US"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945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0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6104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3052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3052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43504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48871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17511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4342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99517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90959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36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Google Shape;325;p13:notes"/>
          <p:cNvSpPr/>
          <p:nvPr/>
        </p:nvSpPr>
        <p:spPr>
          <a:xfrm>
            <a:off x="3836744" y="1"/>
            <a:ext cx="2932354" cy="4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ctr" anchorCtr="0">
            <a:noAutofit/>
          </a:bodyPr>
          <a:lstStyle/>
          <a:p>
            <a:pPr defTabSz="452079">
              <a:buClr>
                <a:srgbClr val="000000"/>
              </a:buClr>
              <a:buSzPts val="3600"/>
              <a:defRPr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13:notes"/>
          <p:cNvSpPr/>
          <p:nvPr/>
        </p:nvSpPr>
        <p:spPr>
          <a:xfrm>
            <a:off x="3836744" y="8692457"/>
            <a:ext cx="2932354" cy="4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81" tIns="43433" rIns="89981" bIns="43433" anchor="b" anchorCtr="0">
            <a:noAutofit/>
          </a:bodyPr>
          <a:lstStyle/>
          <a:p>
            <a:pPr algn="r" defTabSz="452079">
              <a:buClr>
                <a:srgbClr val="000000"/>
              </a:buClr>
              <a:buSzPts val="1200"/>
              <a:defRPr/>
            </a:pPr>
            <a:r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3:notes"/>
          <p:cNvSpPr/>
          <p:nvPr/>
        </p:nvSpPr>
        <p:spPr>
          <a:xfrm>
            <a:off x="6" y="8692457"/>
            <a:ext cx="2932355" cy="4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ctr" anchorCtr="0">
            <a:noAutofit/>
          </a:bodyPr>
          <a:lstStyle/>
          <a:p>
            <a:pPr defTabSz="452079">
              <a:buClr>
                <a:srgbClr val="000000"/>
              </a:buClr>
              <a:buSzPts val="3600"/>
              <a:defRPr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13:notes"/>
          <p:cNvSpPr/>
          <p:nvPr/>
        </p:nvSpPr>
        <p:spPr>
          <a:xfrm>
            <a:off x="6" y="1"/>
            <a:ext cx="2932355" cy="4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ctr" anchorCtr="0">
            <a:noAutofit/>
          </a:bodyPr>
          <a:lstStyle/>
          <a:p>
            <a:pPr defTabSz="452079">
              <a:buClr>
                <a:srgbClr val="000000"/>
              </a:buClr>
              <a:buSzPts val="3600"/>
              <a:defRPr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0" y="693738"/>
            <a:ext cx="607218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13:notes"/>
          <p:cNvSpPr txBox="1">
            <a:spLocks noGrp="1"/>
          </p:cNvSpPr>
          <p:nvPr>
            <p:ph type="body" idx="1"/>
          </p:nvPr>
        </p:nvSpPr>
        <p:spPr>
          <a:xfrm>
            <a:off x="902858" y="4346234"/>
            <a:ext cx="4963390" cy="411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81" tIns="43433" rIns="89981" bIns="43433" anchor="t" anchorCtr="0">
            <a:noAutofit/>
          </a:bodyPr>
          <a:lstStyle/>
          <a:p>
            <a:pPr>
              <a:spcBef>
                <a:spcPts val="356"/>
              </a:spcBef>
              <a:buSzPts val="14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130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5" name="Google Shape;405;p20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 defTabSz="904159">
              <a:buClr>
                <a:srgbClr val="000000"/>
              </a:buClr>
              <a:buSzPts val="1400"/>
              <a:defRPr/>
            </a:pPr>
            <a:endParaRPr lang="en-US" dirty="0"/>
          </a:p>
        </p:txBody>
      </p:sp>
      <p:sp>
        <p:nvSpPr>
          <p:cNvPr id="406" name="Google Shape;406;p20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37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5" name="Google Shape;405;p20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406" name="Google Shape;406;p20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38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0808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0" name="Google Shape;380;p17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381" name="Google Shape;381;p17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39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5" name="Google Shape;405;p20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 defTabSz="955786">
              <a:defRPr/>
            </a:pP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406" name="Google Shape;406;p20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40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880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7" name="Google Shape;257;p4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258" name="Google Shape;258;p4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904159">
              <a:buClr>
                <a:srgbClr val="000000"/>
              </a:buClr>
              <a:buSzPts val="1400"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04159">
                <a:buClr>
                  <a:srgbClr val="000000"/>
                </a:buClr>
                <a:buSzPts val="1400"/>
              </a:pPr>
              <a:t>4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0" name="Google Shape;380;p17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381" name="Google Shape;381;p17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41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8306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0" name="Google Shape;380;p17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381" name="Google Shape;381;p17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42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3926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0" name="Google Shape;380;p17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381" name="Google Shape;381;p17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43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87845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6040" defTabSz="904159">
              <a:spcBef>
                <a:spcPts val="356"/>
              </a:spcBef>
              <a:buClr>
                <a:srgbClr val="000000"/>
              </a:buClr>
              <a:buSzPts val="1400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452079">
              <a:defRPr/>
            </a:pPr>
            <a:fld id="{873E7973-C719-4D06-8776-4BCB90A32BBD}" type="slidenum">
              <a:rPr lang="en-US" sz="1800">
                <a:solidFill>
                  <a:srgbClr val="000000"/>
                </a:solidFill>
                <a:latin typeface="Arial"/>
              </a:rPr>
              <a:pPr algn="l" defTabSz="452079">
                <a:defRPr/>
              </a:pPr>
              <a:t>44</a:t>
            </a:fld>
            <a:endParaRPr lang="en-US"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2311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452079">
              <a:defRPr/>
            </a:pPr>
            <a:fld id="{873E7973-C719-4D06-8776-4BCB90A32BBD}" type="slidenum">
              <a:rPr lang="en-US" sz="1800">
                <a:solidFill>
                  <a:srgbClr val="000000"/>
                </a:solidFill>
                <a:latin typeface="Arial"/>
              </a:rPr>
              <a:pPr algn="l" defTabSz="452079">
                <a:defRPr/>
              </a:pPr>
              <a:t>45</a:t>
            </a:fld>
            <a:endParaRPr lang="en-US"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3751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452079">
              <a:defRPr/>
            </a:pPr>
            <a:fld id="{873E7973-C719-4D06-8776-4BCB90A32BBD}" type="slidenum">
              <a:rPr lang="en-US" sz="1800">
                <a:solidFill>
                  <a:srgbClr val="000000"/>
                </a:solidFill>
                <a:latin typeface="Arial"/>
              </a:rPr>
              <a:pPr algn="l" defTabSz="452079">
                <a:defRPr/>
              </a:pPr>
              <a:t>46</a:t>
            </a:fld>
            <a:endParaRPr lang="en-US"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0965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452079">
              <a:defRPr/>
            </a:pPr>
            <a:fld id="{873E7973-C719-4D06-8776-4BCB90A32BBD}" type="slidenum">
              <a:rPr lang="en-US" sz="1800">
                <a:solidFill>
                  <a:srgbClr val="000000"/>
                </a:solidFill>
                <a:latin typeface="Arial"/>
              </a:rPr>
              <a:pPr algn="l" defTabSz="452079">
                <a:defRPr/>
              </a:pPr>
              <a:t>47</a:t>
            </a:fld>
            <a:endParaRPr lang="en-US"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2232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5" name="Google Shape;405;p20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406" name="Google Shape;406;p20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48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9189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0" name="Google Shape;380;p17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381" name="Google Shape;381;p17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49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6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0" name="Google Shape;380;p17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381" name="Google Shape;381;p17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50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4250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225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51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Google Shape;325;p13:notes"/>
          <p:cNvSpPr/>
          <p:nvPr/>
        </p:nvSpPr>
        <p:spPr>
          <a:xfrm>
            <a:off x="3836744" y="1"/>
            <a:ext cx="2932354" cy="4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ctr" anchorCtr="0">
            <a:noAutofit/>
          </a:bodyPr>
          <a:lstStyle/>
          <a:p>
            <a:pPr defTabSz="452079">
              <a:buClr>
                <a:srgbClr val="000000"/>
              </a:buClr>
              <a:buSzPts val="3600"/>
              <a:defRPr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13:notes"/>
          <p:cNvSpPr/>
          <p:nvPr/>
        </p:nvSpPr>
        <p:spPr>
          <a:xfrm>
            <a:off x="3836744" y="8692457"/>
            <a:ext cx="2932354" cy="4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81" tIns="43433" rIns="89981" bIns="43433" anchor="b" anchorCtr="0">
            <a:noAutofit/>
          </a:bodyPr>
          <a:lstStyle/>
          <a:p>
            <a:pPr algn="r" defTabSz="452079">
              <a:buClr>
                <a:srgbClr val="000000"/>
              </a:buClr>
              <a:buSzPts val="1200"/>
              <a:defRPr/>
            </a:pPr>
            <a:r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3:notes"/>
          <p:cNvSpPr/>
          <p:nvPr/>
        </p:nvSpPr>
        <p:spPr>
          <a:xfrm>
            <a:off x="6" y="8692457"/>
            <a:ext cx="2932355" cy="4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ctr" anchorCtr="0">
            <a:noAutofit/>
          </a:bodyPr>
          <a:lstStyle/>
          <a:p>
            <a:pPr defTabSz="452079">
              <a:buClr>
                <a:srgbClr val="000000"/>
              </a:buClr>
              <a:buSzPts val="3600"/>
              <a:defRPr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13:notes"/>
          <p:cNvSpPr/>
          <p:nvPr/>
        </p:nvSpPr>
        <p:spPr>
          <a:xfrm>
            <a:off x="6" y="1"/>
            <a:ext cx="2932355" cy="45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ctr" anchorCtr="0">
            <a:noAutofit/>
          </a:bodyPr>
          <a:lstStyle/>
          <a:p>
            <a:pPr defTabSz="452079">
              <a:buClr>
                <a:srgbClr val="000000"/>
              </a:buClr>
              <a:buSzPts val="3600"/>
              <a:defRPr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9250" y="693738"/>
            <a:ext cx="607218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13:notes"/>
          <p:cNvSpPr txBox="1">
            <a:spLocks noGrp="1"/>
          </p:cNvSpPr>
          <p:nvPr>
            <p:ph type="body" idx="1"/>
          </p:nvPr>
        </p:nvSpPr>
        <p:spPr>
          <a:xfrm>
            <a:off x="902858" y="4346234"/>
            <a:ext cx="4963390" cy="411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81" tIns="43433" rIns="89981" bIns="43433" anchor="t" anchorCtr="0">
            <a:noAutofit/>
          </a:bodyPr>
          <a:lstStyle/>
          <a:p>
            <a:pPr>
              <a:spcBef>
                <a:spcPts val="356"/>
              </a:spcBef>
              <a:buSzPts val="1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782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557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67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177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880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781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615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59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46453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670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79" name="Google Shape;679;p49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680" name="Google Shape;680;p49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032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765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86" name="Google Shape;686;p50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687" name="Google Shape;687;p50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62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787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08" name="Google Shape;708;p53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709" name="Google Shape;709;p53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0862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8" name="Google Shape;738;p57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739" name="Google Shape;739;p57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65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844889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94" name="Google Shape;794;p64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795" name="Google Shape;795;p64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66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9" name="Google Shape;779;p62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b="1" dirty="0"/>
          </a:p>
        </p:txBody>
      </p:sp>
      <p:sp>
        <p:nvSpPr>
          <p:cNvPr id="780" name="Google Shape;780;p62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67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74617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9" name="Google Shape;779;p62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b="1" dirty="0"/>
          </a:p>
        </p:txBody>
      </p:sp>
      <p:sp>
        <p:nvSpPr>
          <p:cNvPr id="780" name="Google Shape;780;p62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68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05558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9" name="Google Shape;779;p62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b="1" dirty="0"/>
          </a:p>
        </p:txBody>
      </p:sp>
      <p:sp>
        <p:nvSpPr>
          <p:cNvPr id="780" name="Google Shape;780;p62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69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05382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9" name="Google Shape;779;p62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780" name="Google Shape;780;p62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70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107900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9" name="Google Shape;779;p62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780" name="Google Shape;780;p62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71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3371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610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07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9" name="Google Shape;779;p62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780" name="Google Shape;780;p62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72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44157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6" name="Google Shape;786;p63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787" name="Google Shape;787;p63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73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6" name="Google Shape;786;p63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  <a:p>
            <a:pPr>
              <a:buSzPts val="1400"/>
            </a:pPr>
            <a:endParaRPr lang="en-US" dirty="0"/>
          </a:p>
        </p:txBody>
      </p:sp>
      <p:sp>
        <p:nvSpPr>
          <p:cNvPr id="787" name="Google Shape;787;p63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74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661651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6" name="Google Shape;786;p63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787" name="Google Shape;787;p63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75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925848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5" name="Google Shape;855;p72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856" name="Google Shape;856;p72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76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46" name="Google Shape;746;p58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747" name="Google Shape;747;p58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77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46" name="Google Shape;746;p58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747" name="Google Shape;747;p58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78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60190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46" name="Google Shape;746;p58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dirty="0"/>
          </a:p>
        </p:txBody>
      </p:sp>
      <p:sp>
        <p:nvSpPr>
          <p:cNvPr id="747" name="Google Shape;747;p58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79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69127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24" name="Google Shape;724;p55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spcBef>
                <a:spcPts val="356"/>
              </a:spcBef>
              <a:buSzPts val="1400"/>
            </a:pPr>
            <a:endParaRPr lang="en-US" dirty="0"/>
          </a:p>
        </p:txBody>
      </p:sp>
      <p:sp>
        <p:nvSpPr>
          <p:cNvPr id="725" name="Google Shape;725;p55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80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2" name="Google Shape;862;p73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 defTabSz="904159">
              <a:buClr>
                <a:srgbClr val="000000"/>
              </a:buClr>
              <a:buSzPts val="1400"/>
              <a:defRPr/>
            </a:pPr>
            <a:endParaRPr lang="en-US" dirty="0"/>
          </a:p>
        </p:txBody>
      </p:sp>
      <p:sp>
        <p:nvSpPr>
          <p:cNvPr id="863" name="Google Shape;863;p73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81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182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610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817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48" name="Google Shape;848;p71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b="1" dirty="0"/>
          </a:p>
        </p:txBody>
      </p:sp>
      <p:sp>
        <p:nvSpPr>
          <p:cNvPr id="849" name="Google Shape;849;p71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82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54579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9" name="Google Shape;779;p62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 lang="en-US" b="1" dirty="0"/>
          </a:p>
        </p:txBody>
      </p:sp>
      <p:sp>
        <p:nvSpPr>
          <p:cNvPr id="780" name="Google Shape;780;p62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83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93738"/>
            <a:ext cx="6159500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79" name="Google Shape;779;p62:notes"/>
          <p:cNvSpPr txBox="1">
            <a:spLocks noGrp="1"/>
          </p:cNvSpPr>
          <p:nvPr>
            <p:ph type="body" idx="1"/>
          </p:nvPr>
        </p:nvSpPr>
        <p:spPr>
          <a:xfrm>
            <a:off x="902858" y="4391508"/>
            <a:ext cx="4963390" cy="415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endParaRPr lang="en-US" dirty="0"/>
          </a:p>
        </p:txBody>
      </p:sp>
      <p:sp>
        <p:nvSpPr>
          <p:cNvPr id="780" name="Google Shape;780;p62:notes"/>
          <p:cNvSpPr txBox="1">
            <a:spLocks noGrp="1"/>
          </p:cNvSpPr>
          <p:nvPr>
            <p:ph type="sldNum" idx="12"/>
          </p:nvPr>
        </p:nvSpPr>
        <p:spPr>
          <a:xfrm>
            <a:off x="3835213" y="8781431"/>
            <a:ext cx="2933887" cy="46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buSzPts val="1400"/>
                <a:defRPr/>
              </a:pPr>
              <a:t>84</a:t>
            </a:fld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271169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6270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655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0" name="Google Shape;380;p17:notes"/>
          <p:cNvSpPr txBox="1">
            <a:spLocks noGrp="1"/>
          </p:cNvSpPr>
          <p:nvPr>
            <p:ph type="body" idx="1"/>
          </p:nvPr>
        </p:nvSpPr>
        <p:spPr>
          <a:xfrm>
            <a:off x="902857" y="4346235"/>
            <a:ext cx="4963390" cy="411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381" name="Google Shape;381;p17:notes"/>
          <p:cNvSpPr txBox="1">
            <a:spLocks noGrp="1"/>
          </p:cNvSpPr>
          <p:nvPr>
            <p:ph type="sldNum" idx="12"/>
          </p:nvPr>
        </p:nvSpPr>
        <p:spPr>
          <a:xfrm>
            <a:off x="3835212" y="8690900"/>
            <a:ext cx="2933887" cy="4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45" tIns="45460" rIns="90945" bIns="45460" anchor="b" anchorCtr="0">
            <a:noAutofit/>
          </a:bodyPr>
          <a:lstStyle/>
          <a:p>
            <a:pPr defTabSz="452079">
              <a:buSzPts val="1400"/>
              <a:defRPr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</a:rPr>
              <a:pPr defTabSz="452079">
                <a:buSzPts val="1400"/>
                <a:defRPr/>
              </a:pPr>
              <a:t>86</a:t>
            </a:fld>
            <a:endParaRPr sz="18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2357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079">
              <a:defRPr/>
            </a:pPr>
            <a:fld id="{21E9DBC7-FB44-4DFC-AEE3-DACECB33B3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87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86323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3633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3186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8966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20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9DBC7-FB44-4DFC-AEE3-DACECB33B3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82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EEE-B3C5-406F-91DB-189499A4FC6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EEE-B3C5-406F-91DB-189499A4FC6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73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8901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258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5245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1098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2155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EEE-B3C5-406F-91DB-189499A4FC6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63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EEE-B3C5-406F-91DB-189499A4FC6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84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70d89192eb_0_862"/>
          <p:cNvSpPr txBox="1">
            <a:spLocks noGrp="1"/>
          </p:cNvSpPr>
          <p:nvPr>
            <p:ph type="body" idx="1"/>
          </p:nvPr>
        </p:nvSpPr>
        <p:spPr>
          <a:xfrm>
            <a:off x="415600" y="6028533"/>
            <a:ext cx="10639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28" name="Google Shape;28;g70d89192eb_0_86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3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EEE-B3C5-406F-91DB-189499A4FC6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9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EEE-B3C5-406F-91DB-189499A4FC6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5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EEE-B3C5-406F-91DB-189499A4FC6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6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EEE-B3C5-406F-91DB-189499A4FC6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EEE-B3C5-406F-91DB-189499A4FC6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2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EEE-B3C5-406F-91DB-189499A4FC6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8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EEE-B3C5-406F-91DB-189499A4FC6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E4E2-1EBB-40B9-8742-AE5D6DC22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icaela.Guglielmi@mass.go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model-buy-recycled-policy/download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environmentally-preferable-products-and-services-guide/download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icaela.Guglielmi@mass.gov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ss.gov/doc/details-universal-waste-shed/downloa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fac110/download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Micaela.Guglielmi@mass.gov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buys.com/bso/external/purchaseorder/poSummary.sdo?docId=PO-21-1045-BAW00-BAW01-20907&amp;releaseNbr=0&amp;external=true&amp;parentUrl=clos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s://www.mass.gov/doc/details-food-waste-carts/downloa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Rachel.smith@mass.gov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hyperlink" Target="http://www.commbuys.com/bso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.gov/doc/details-mattress-recycling-incentive-program/download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ss.gov/service-details/mattress-recyclin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Rachel.smith@mass.gov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.gov/doc/2030-solid-waste-master-plan-working-together-toward-zero-waste/download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.gov/doc/details-pay-as-you-throw-assistance/download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do6c7-SZRhs" TargetMode="External"/><Relationship Id="rId4" Type="http://schemas.openxmlformats.org/officeDocument/2006/relationships/hyperlink" Target="http://www.mass.gov/lists/pay-as-you-throw-paytsave-money-and-reduce-trash-smart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Rachel.smith@mass.gov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mandatory-proposal-outline-hhw-docx/download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brooke.nash@mass.gov" TargetMode="External"/><Relationship Id="rId4" Type="http://schemas.openxmlformats.org/officeDocument/2006/relationships/hyperlink" Target="https://www.mass.gov/doc/details-permanent-hhw/download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application-for-collection-center-for-hazardous-products/download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file/d/19-TqsoOEnzUXkiIS8Jxlry5xOv_OWiG0/view" TargetMode="External"/><Relationship Id="rId4" Type="http://schemas.openxmlformats.org/officeDocument/2006/relationships/hyperlink" Target="mailto:james.paterson@mass.gov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safely-manage-hazardous-household-products#find-a-collection-facility-near-you-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Wilfred.Mbah@mass.gov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rdp-small-scale-initiative-approved-spending-categories/download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.gov/doc/details-recycling-dividends-program/download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ss.gov/doc/rdp-small-scale-initiative-approved-spending-categories/download" TargetMode="External"/><Relationship Id="rId4" Type="http://schemas.openxmlformats.org/officeDocument/2006/relationships/hyperlink" Target="http://www.mass.gov/how-to/apply-for-smrp-recycling-dividends-program-funds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mailto:Micaela.Guglielmi@mass.gov" TargetMode="External"/><Relationship Id="rId2" Type="http://schemas.openxmlformats.org/officeDocument/2006/relationships/hyperlink" Target="mailto:Rachel.Smith@mass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Wilfred.Mbah@mass.gov" TargetMode="External"/><Relationship Id="rId4" Type="http://schemas.openxmlformats.org/officeDocument/2006/relationships/hyperlink" Target="mailto:Brooke.Nash@mass.gov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.gov/doc/final-massachusetts-2030-solid-waste-master-plan-working-together-toward-zero-waste-october-2021/download" TargetMode="External"/><Relationship Id="rId7" Type="http://schemas.openxmlformats.org/officeDocument/2006/relationships/hyperlink" Target="https://www.mass.gov/doc/certification-of-smrp-minimum-eligibility-criteria/download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onnect.re-trac.com/login" TargetMode="External"/><Relationship Id="rId5" Type="http://schemas.openxmlformats.org/officeDocument/2006/relationships/hyperlink" Target="https://www.mass.gov/info-details/environmental-justice-populations-in-massachusetts" TargetMode="External"/><Relationship Id="rId4" Type="http://schemas.openxmlformats.org/officeDocument/2006/relationships/hyperlink" Target="https://www.mass.gov/how-to/apply-for-a-sustainable-materials-recovery-program-smrp-municipal-gran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presentation-notification-of-buy-recycled-policy/download" TargetMode="External"/><Relationship Id="rId7" Type="http://schemas.openxmlformats.org/officeDocument/2006/relationships/hyperlink" Target="http://www.mass.gov/doc/details-wheeled-organics-carts/download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mass.gov/doc/fac110/download" TargetMode="External"/><Relationship Id="rId5" Type="http://schemas.openxmlformats.org/officeDocument/2006/relationships/hyperlink" Target="https://www.mass.gov/doc/details-universal-waste-shed/download" TargetMode="External"/><Relationship Id="rId4" Type="http://schemas.openxmlformats.org/officeDocument/2006/relationships/hyperlink" Target="https://www.mass.gov/guides/epp-program-environmentally-preferable-products-and-services-on-statewide-contracts" TargetMode="Externa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s.gov/how-to/apply-for-smrp-municipal-technical-assistance" TargetMode="External"/><Relationship Id="rId3" Type="http://schemas.openxmlformats.org/officeDocument/2006/relationships/hyperlink" Target="https://www.mass.gov/doc/details-mattress-recycling-incentive-program/download" TargetMode="External"/><Relationship Id="rId7" Type="http://schemas.openxmlformats.org/officeDocument/2006/relationships/hyperlink" Target="https://www.mass.gov/doc/fac86/download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mass.gov/service-details/mattress-recycling" TargetMode="External"/><Relationship Id="rId5" Type="http://schemas.openxmlformats.org/officeDocument/2006/relationships/hyperlink" Target="https://www.mass.gov/doc/fac90designateddep/download" TargetMode="External"/><Relationship Id="rId4" Type="http://schemas.openxmlformats.org/officeDocument/2006/relationships/hyperlink" Target="https://www.mass.gov/doc/fac113designateddep/download" TargetMode="External"/><Relationship Id="rId9" Type="http://schemas.openxmlformats.org/officeDocument/2006/relationships/hyperlink" Target="https://www.mass.gov/doc/details-pay-as-you-throw-assistance/download" TargetMode="Externa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s.gov/doc/details-recycling-dividends-program/download" TargetMode="External"/><Relationship Id="rId3" Type="http://schemas.openxmlformats.org/officeDocument/2006/relationships/hyperlink" Target="http://www.mass.gov/lists/pay-as-you-throw-paytsave-money-and-reduce-trash-smart" TargetMode="External"/><Relationship Id="rId7" Type="http://schemas.openxmlformats.org/officeDocument/2006/relationships/hyperlink" Target="http://www.mass.gov/doc/rdp-small-scale-initiative-approved-spending-categories/download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mass.gov/doc/rdp-worksheet/download" TargetMode="External"/><Relationship Id="rId5" Type="http://schemas.openxmlformats.org/officeDocument/2006/relationships/hyperlink" Target="https://www.mass.gov/how-to/apply-for-smrp-recycling-dividends-program-funds" TargetMode="External"/><Relationship Id="rId4" Type="http://schemas.openxmlformats.org/officeDocument/2006/relationships/hyperlink" Target="https://www.mass.gov/guides/massdep-municipal-assistance-coordinator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E71C-620E-4456-8FE4-C4E857B0C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4964" y="1866522"/>
            <a:ext cx="9376401" cy="2541431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 sz="6700"/>
            </a:br>
            <a:r>
              <a:rPr lang="en-US" sz="6700"/>
              <a:t>Sustainable Materials Recovery Program (SMRP) Grants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BA250-117A-414D-9A78-038CDD15B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4964" y="4163416"/>
            <a:ext cx="6987645" cy="1388534"/>
          </a:xfrm>
        </p:spPr>
        <p:txBody>
          <a:bodyPr anchor="t">
            <a:noAutofit/>
          </a:bodyPr>
          <a:lstStyle/>
          <a:p>
            <a:r>
              <a:rPr lang="en-US" sz="3200"/>
              <a:t>May 10, 2023</a:t>
            </a:r>
          </a:p>
          <a:p>
            <a:r>
              <a:rPr lang="en-US" sz="3200"/>
              <a:t>Rachel Smith, MassDEP</a:t>
            </a:r>
          </a:p>
          <a:p>
            <a:r>
              <a:rPr lang="en-US" sz="3200"/>
              <a:t>Regional Planner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F2A6F67-24F3-4276-8A78-8DB4B24CA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356" y="4313657"/>
            <a:ext cx="1397206" cy="1821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222CC-5A0C-8251-799B-13F20476839B}"/>
              </a:ext>
            </a:extLst>
          </p:cNvPr>
          <p:cNvSpPr txBox="1"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/>
            </a:br>
            <a:endParaRPr lang="en-US">
              <a:effectLst/>
            </a:endParaRPr>
          </a:p>
          <a:p>
            <a:br>
              <a:rPr lang="en-US" b="0" i="0">
                <a:solidFill>
                  <a:srgbClr val="FFFFFF"/>
                </a:solidFill>
                <a:effectLst/>
                <a:latin typeface="-apple-system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60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123AAE-7C5D-4EC5-B570-7141C940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E68FE8-33EE-42EC-8894-04923755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BB63F87-3651-EBBF-C852-195C445539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9522438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16214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D756A3-EDB0-E430-4AA5-1465046DBA5F}"/>
              </a:ext>
            </a:extLst>
          </p:cNvPr>
          <p:cNvSpPr txBox="1">
            <a:spLocks/>
          </p:cNvSpPr>
          <p:nvPr/>
        </p:nvSpPr>
        <p:spPr>
          <a:xfrm>
            <a:off x="1103968" y="284699"/>
            <a:ext cx="10952252" cy="10175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/>
              <a:t>Environmental Justice Populations (in MA)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162EF-192B-F784-E136-FD8C185EE286}"/>
              </a:ext>
            </a:extLst>
          </p:cNvPr>
          <p:cNvSpPr txBox="1"/>
          <p:nvPr/>
        </p:nvSpPr>
        <p:spPr>
          <a:xfrm>
            <a:off x="1199409" y="1633487"/>
            <a:ext cx="1099259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0" i="0" dirty="0">
                <a:solidFill>
                  <a:srgbClr val="141414"/>
                </a:solidFill>
                <a:effectLst/>
                <a:latin typeface="+mj-lt"/>
              </a:rPr>
              <a:t>In Massachusetts, an environmental justice population is a neighborhood where one or more of the following criteria are true:</a:t>
            </a:r>
            <a:br>
              <a:rPr lang="en-US" sz="2600" b="0" i="0" dirty="0">
                <a:solidFill>
                  <a:srgbClr val="141414"/>
                </a:solidFill>
                <a:effectLst/>
                <a:latin typeface="+mj-lt"/>
              </a:rPr>
            </a:br>
            <a:endParaRPr lang="en-US" sz="1400" b="0" i="0" dirty="0">
              <a:solidFill>
                <a:srgbClr val="141414"/>
              </a:solidFill>
              <a:effectLst/>
              <a:latin typeface="+mj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600" b="0" i="0" dirty="0">
                <a:solidFill>
                  <a:srgbClr val="141414"/>
                </a:solidFill>
                <a:effectLst/>
                <a:latin typeface="+mj-lt"/>
              </a:rPr>
              <a:t>The annual median household income is 65% or less of the statewide annual median household income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600" dirty="0">
                <a:solidFill>
                  <a:srgbClr val="141414"/>
                </a:solidFill>
                <a:latin typeface="+mj-lt"/>
              </a:rPr>
              <a:t>M</a:t>
            </a:r>
            <a:r>
              <a:rPr lang="en-US" sz="2600" b="0" i="0" dirty="0">
                <a:solidFill>
                  <a:srgbClr val="141414"/>
                </a:solidFill>
                <a:effectLst/>
                <a:latin typeface="+mj-lt"/>
              </a:rPr>
              <a:t>inorities make up 40% or more of the population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600" b="0" i="0" dirty="0">
                <a:solidFill>
                  <a:srgbClr val="141414"/>
                </a:solidFill>
                <a:effectLst/>
                <a:latin typeface="+mj-lt"/>
              </a:rPr>
              <a:t>25% or more of households identify as speaking English less than “very well”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600" dirty="0">
                <a:solidFill>
                  <a:srgbClr val="141414"/>
                </a:solidFill>
                <a:latin typeface="+mj-lt"/>
              </a:rPr>
              <a:t>M</a:t>
            </a:r>
            <a:r>
              <a:rPr lang="en-US" sz="2600" b="0" i="0" dirty="0">
                <a:solidFill>
                  <a:srgbClr val="141414"/>
                </a:solidFill>
                <a:effectLst/>
                <a:latin typeface="+mj-lt"/>
              </a:rPr>
              <a:t>inorities make up 25% or more of the population and the annual median household income of the municipality in which the neighborhood is located does not exceed 150% of the statewide annual median household income.</a:t>
            </a:r>
          </a:p>
          <a:p>
            <a:pPr algn="l"/>
            <a:endParaRPr lang="en-US" sz="1400" b="0" i="0" dirty="0">
              <a:solidFill>
                <a:srgbClr val="141414"/>
              </a:solidFill>
              <a:effectLst/>
              <a:latin typeface="+mj-lt"/>
            </a:endParaRPr>
          </a:p>
          <a:p>
            <a:pPr algn="l"/>
            <a:r>
              <a:rPr lang="en-US" sz="2600" b="0" i="0" u="sng" dirty="0">
                <a:solidFill>
                  <a:srgbClr val="0070C0"/>
                </a:solidFill>
                <a:effectLst/>
                <a:latin typeface="+mj-lt"/>
              </a:rPr>
              <a:t>www.mass.gov/info-details/environmental-justice-populations-in-massachusetts</a:t>
            </a:r>
          </a:p>
          <a:p>
            <a:endParaRPr lang="en-US" sz="2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037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D756A3-EDB0-E430-4AA5-1465046DBA5F}"/>
              </a:ext>
            </a:extLst>
          </p:cNvPr>
          <p:cNvSpPr txBox="1">
            <a:spLocks/>
          </p:cNvSpPr>
          <p:nvPr/>
        </p:nvSpPr>
        <p:spPr>
          <a:xfrm>
            <a:off x="1103968" y="259229"/>
            <a:ext cx="10952252" cy="10175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/>
              <a:t>RDP Environmental Justice Populations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162EF-192B-F784-E136-FD8C185EE286}"/>
              </a:ext>
            </a:extLst>
          </p:cNvPr>
          <p:cNvSpPr txBox="1"/>
          <p:nvPr/>
        </p:nvSpPr>
        <p:spPr>
          <a:xfrm>
            <a:off x="1479107" y="1610410"/>
            <a:ext cx="10577113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45% or more of residents live in an EJ census block group, and:</a:t>
            </a:r>
          </a:p>
          <a:p>
            <a:endParaRPr lang="en-US" sz="1400" b="1"/>
          </a:p>
          <a:p>
            <a:pPr marL="971550" lvl="1" indent="-514350">
              <a:buFont typeface="+mj-lt"/>
              <a:buAutoNum type="arabicPeriod"/>
            </a:pPr>
            <a:r>
              <a:rPr lang="en-US" sz="2800"/>
              <a:t>The annual media household income is not more than 65% of the statewide annual median household income,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/>
              <a:t>Minorities comprise 40% or more of the population,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/>
              <a:t>25% or more of households lack English language proficiency</a:t>
            </a:r>
            <a:br>
              <a:rPr lang="en-US" sz="2800"/>
            </a:br>
            <a:endParaRPr lang="en-US" sz="1400"/>
          </a:p>
          <a:p>
            <a:pPr algn="ctr"/>
            <a:r>
              <a:rPr lang="en-US" sz="2800" b="1"/>
              <a:t>OR</a:t>
            </a:r>
            <a:br>
              <a:rPr lang="en-US" sz="1400" b="1"/>
            </a:br>
            <a:endParaRPr lang="en-US" sz="1400" b="1"/>
          </a:p>
          <a:p>
            <a:pPr marL="971550" lvl="1" indent="-514350">
              <a:buFont typeface="+mj-lt"/>
              <a:buAutoNum type="arabicPeriod" startAt="4"/>
            </a:pPr>
            <a:r>
              <a:rPr lang="en-US" sz="2800"/>
              <a:t>Minorities comprise 25% or more of the population and the annual median household income of the municipality in which the neighborhood is located does not exceed 150% of the statewide annual median household income</a:t>
            </a:r>
          </a:p>
          <a:p>
            <a:endParaRPr lang="en-US" sz="27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0020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D756A3-EDB0-E430-4AA5-1465046DBA5F}"/>
              </a:ext>
            </a:extLst>
          </p:cNvPr>
          <p:cNvSpPr txBox="1">
            <a:spLocks/>
          </p:cNvSpPr>
          <p:nvPr/>
        </p:nvSpPr>
        <p:spPr>
          <a:xfrm>
            <a:off x="1103968" y="284699"/>
            <a:ext cx="10952252" cy="10175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/>
              <a:t>RDP Environmental Justice Populations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ECA48447-122D-60AB-5C88-CF1BE6CF4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66" y="2375181"/>
            <a:ext cx="10904807" cy="30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58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61B15-568D-4441-8E24-5748E077A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630" y="2091901"/>
            <a:ext cx="3737366" cy="2674198"/>
          </a:xfrm>
        </p:spPr>
        <p:txBody>
          <a:bodyPr anchor="t">
            <a:noAutofit/>
          </a:bodyPr>
          <a:lstStyle/>
          <a:p>
            <a:r>
              <a:rPr lang="en-US" sz="4800"/>
              <a:t>RDP Criteria Points Claimed</a:t>
            </a:r>
            <a:br>
              <a:rPr lang="en-US" sz="4800" b="0" i="0" u="none" strike="noStrike">
                <a:effectLst/>
                <a:latin typeface="Calibri" panose="020F0502020204030204" pitchFamily="34" charset="0"/>
              </a:rPr>
            </a:br>
            <a:r>
              <a:rPr lang="en-US" sz="4800" b="0" i="0" u="none" strike="noStrike">
                <a:effectLst/>
                <a:latin typeface="Calibri" panose="020F0502020204030204" pitchFamily="34" charset="0"/>
              </a:rPr>
              <a:t>2022</a:t>
            </a:r>
            <a:endParaRPr lang="en-US" sz="480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30AC0AB-5E03-FAE2-5CC6-949A7DB7F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714202"/>
              </p:ext>
            </p:extLst>
          </p:nvPr>
        </p:nvGraphicFramePr>
        <p:xfrm>
          <a:off x="5530466" y="561859"/>
          <a:ext cx="6037245" cy="5651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7797">
                  <a:extLst>
                    <a:ext uri="{9D8B030D-6E8A-4147-A177-3AD203B41FA5}">
                      <a16:colId xmlns:a16="http://schemas.microsoft.com/office/drawing/2014/main" val="2231613148"/>
                    </a:ext>
                  </a:extLst>
                </a:gridCol>
                <a:gridCol w="1389448">
                  <a:extLst>
                    <a:ext uri="{9D8B030D-6E8A-4147-A177-3AD203B41FA5}">
                      <a16:colId xmlns:a16="http://schemas.microsoft.com/office/drawing/2014/main" val="2316106277"/>
                    </a:ext>
                  </a:extLst>
                </a:gridCol>
              </a:tblGrid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Bulky Items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191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31587"/>
                  </a:ext>
                </a:extLst>
              </a:tr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CHARM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796241"/>
                  </a:ext>
                </a:extLst>
              </a:tr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Curbside Recycling Regulations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84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65443"/>
                  </a:ext>
                </a:extLst>
              </a:tr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Diversity, Equity, &amp; Inclusion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390762"/>
                  </a:ext>
                </a:extLst>
              </a:tr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Household Hazardous Waste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181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050321"/>
                  </a:ext>
                </a:extLst>
              </a:tr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Organics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330322"/>
                  </a:ext>
                </a:extLst>
              </a:tr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Recycling Access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87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319686"/>
                  </a:ext>
                </a:extLst>
              </a:tr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Reuse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173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62217"/>
                  </a:ext>
                </a:extLst>
              </a:tr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Solid Waste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133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753387"/>
                  </a:ext>
                </a:extLst>
              </a:tr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Textile Recovery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149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375764"/>
                  </a:ext>
                </a:extLst>
              </a:tr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Waste Prevention Outreach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166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2472"/>
                  </a:ext>
                </a:extLst>
              </a:tr>
              <a:tr h="470971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Yard Waste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  <a:latin typeface="Calibri (Body)"/>
                        </a:rPr>
                        <a:t>187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412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86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B8D0E-2903-4C8E-88F8-A34596B77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231" y="0"/>
            <a:ext cx="9603275" cy="1459308"/>
          </a:xfrm>
        </p:spPr>
        <p:txBody>
          <a:bodyPr>
            <a:noAutofit/>
          </a:bodyPr>
          <a:lstStyle/>
          <a:p>
            <a:br>
              <a:rPr lang="en-US" sz="105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5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5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05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>
                <a:cs typeface="Calibri" panose="020F0502020204030204" pitchFamily="34" charset="0"/>
              </a:rPr>
              <a:t>Submission Requirements </a:t>
            </a:r>
            <a:br>
              <a:rPr lang="en-US" sz="5400">
                <a:cs typeface="Calibri" panose="020F0502020204030204" pitchFamily="34" charset="0"/>
              </a:rPr>
            </a:br>
            <a:r>
              <a:rPr lang="en-US" sz="5400">
                <a:cs typeface="Calibri" panose="020F0502020204030204" pitchFamily="34" charset="0"/>
              </a:rPr>
              <a:t>February 15 Deadline</a:t>
            </a:r>
            <a:endParaRPr lang="en-US" sz="5400" cap="none"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F37BE2-58CA-4701-F548-49815051BF35}"/>
              </a:ext>
            </a:extLst>
          </p:cNvPr>
          <p:cNvSpPr/>
          <p:nvPr/>
        </p:nvSpPr>
        <p:spPr>
          <a:xfrm>
            <a:off x="3262076" y="2234521"/>
            <a:ext cx="6509452" cy="1339094"/>
          </a:xfrm>
          <a:prstGeom prst="roundRect">
            <a:avLst/>
          </a:prstGeom>
          <a:solidFill>
            <a:srgbClr val="5291C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2022 Recycling and Solid Waste Survey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534785-E9B4-0379-FFE0-6E180A5F3209}"/>
              </a:ext>
            </a:extLst>
          </p:cNvPr>
          <p:cNvSpPr/>
          <p:nvPr/>
        </p:nvSpPr>
        <p:spPr>
          <a:xfrm>
            <a:off x="3262076" y="3730627"/>
            <a:ext cx="6509452" cy="1238543"/>
          </a:xfrm>
          <a:prstGeom prst="roundRect">
            <a:avLst/>
          </a:prstGeom>
          <a:solidFill>
            <a:srgbClr val="5291CA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2022 RDP Spending Report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365442-3651-29B8-D690-105377B4DE33}"/>
              </a:ext>
            </a:extLst>
          </p:cNvPr>
          <p:cNvSpPr/>
          <p:nvPr/>
        </p:nvSpPr>
        <p:spPr>
          <a:xfrm>
            <a:off x="3262076" y="5126182"/>
            <a:ext cx="6509452" cy="1238543"/>
          </a:xfrm>
          <a:prstGeom prst="roundRect">
            <a:avLst/>
          </a:prstGeom>
          <a:solidFill>
            <a:srgbClr val="5291CA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Calibri" panose="020F0502020204030204" pitchFamily="34" charset="0"/>
                <a:cs typeface="Calibri" panose="020F0502020204030204" pitchFamily="34" charset="0"/>
              </a:rPr>
              <a:t>FY23 Notification of Buy Recycled Policy </a:t>
            </a:r>
          </a:p>
        </p:txBody>
      </p:sp>
    </p:spTree>
    <p:extLst>
      <p:ext uri="{BB962C8B-B14F-4D97-AF65-F5344CB8AC3E}">
        <p14:creationId xmlns:p14="http://schemas.microsoft.com/office/powerpoint/2010/main" val="352583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B0A52-35A5-4B8E-8DDD-AD028904B5D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4342496"/>
            <a:ext cx="12192000" cy="16922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Micaela Guglielmi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hlinkClick r:id="rId3"/>
              </a:rPr>
              <a:t>Micaela.Guglielmi@mass.gov</a:t>
            </a:r>
            <a:endParaRPr lang="en-US" sz="2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A73D6-07C3-4201-A896-FB9730D7414F}"/>
              </a:ext>
            </a:extLst>
          </p:cNvPr>
          <p:cNvSpPr txBox="1"/>
          <p:nvPr/>
        </p:nvSpPr>
        <p:spPr>
          <a:xfrm>
            <a:off x="0" y="1915097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Minimum Eligibility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1445150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5F3E1-4CC3-4AD3-8BBB-ABB844A7E0CE}"/>
              </a:ext>
            </a:extLst>
          </p:cNvPr>
          <p:cNvSpPr txBox="1">
            <a:spLocks/>
          </p:cNvSpPr>
          <p:nvPr/>
        </p:nvSpPr>
        <p:spPr>
          <a:xfrm>
            <a:off x="232351" y="-268908"/>
            <a:ext cx="12651971" cy="218676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Minimum Eligibility Requirements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for SMRP Grants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90EC87-E694-4B5C-AD21-4DA2CACBABF8}"/>
              </a:ext>
            </a:extLst>
          </p:cNvPr>
          <p:cNvSpPr txBox="1">
            <a:spLocks/>
          </p:cNvSpPr>
          <p:nvPr/>
        </p:nvSpPr>
        <p:spPr>
          <a:xfrm>
            <a:off x="1453444" y="2104774"/>
            <a:ext cx="10439400" cy="4000633"/>
          </a:xfrm>
          <a:prstGeom prst="rect">
            <a:avLst/>
          </a:prstGeom>
        </p:spPr>
        <p:txBody>
          <a:bodyPr lIns="91440" tIns="45720" rIns="91440" bIns="4572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Clr>
                <a:schemeClr val="tx1"/>
              </a:buClr>
              <a:buFont typeface="+mj-lt"/>
              <a:buAutoNum type="arabicPeriod"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Certification form has</a:t>
            </a:r>
            <a:r>
              <a:rPr lang="en-US" sz="4000">
                <a:latin typeface="+mj-lt"/>
              </a:rPr>
              <a:t> 4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parts:</a:t>
            </a:r>
          </a:p>
          <a:p>
            <a:pPr marL="2571750" marR="0" lvl="4" indent="-74295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Annual Notification of Buy Recycled Policy (NBRP)</a:t>
            </a:r>
            <a:endParaRPr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Calibri"/>
            </a:endParaRPr>
          </a:p>
          <a:p>
            <a:pPr marL="2571750" marR="0" lvl="4" indent="-74295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Municipal Recycling Data Reporting</a:t>
            </a:r>
            <a:endParaRPr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Calibri"/>
            </a:endParaRPr>
          </a:p>
          <a:p>
            <a:pPr marL="2571750" marR="0" lvl="4" indent="-74295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Waste Ban Compliance</a:t>
            </a:r>
            <a:endParaRPr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Calibri"/>
            </a:endParaRPr>
          </a:p>
          <a:p>
            <a:pPr marL="2571750" lvl="4" indent="-742950">
              <a:buClr>
                <a:schemeClr val="tx1"/>
              </a:buClr>
              <a:buFont typeface="+mj-lt"/>
              <a:buAutoNum type="arabicPeriod"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Compliance</a:t>
            </a:r>
            <a:r>
              <a:rPr lang="en-US" sz="4000">
                <a:latin typeface="+mj-lt"/>
              </a:rPr>
              <a:t> Issues</a:t>
            </a:r>
            <a:endParaRPr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Calibri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Must submit this form FIRST before submitting any grant applications.</a:t>
            </a:r>
            <a:endParaRPr lang="en-US" sz="3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Calibri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 descr="Check List">
            <a:extLst>
              <a:ext uri="{FF2B5EF4-FFF2-40B4-BE49-F238E27FC236}">
                <a16:creationId xmlns:a16="http://schemas.microsoft.com/office/drawing/2014/main" id="{C46B4050-68F9-4D7D-B475-4F66589F9CC9}"/>
              </a:ext>
            </a:extLst>
          </p:cNvPr>
          <p:cNvSpPr/>
          <p:nvPr/>
        </p:nvSpPr>
        <p:spPr>
          <a:xfrm>
            <a:off x="1390650" y="2901803"/>
            <a:ext cx="1518209" cy="168924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4955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8031615-2945-A4F6-2EE0-195ABE0F3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08" y="667427"/>
            <a:ext cx="11484633" cy="572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5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F9EC-BE75-4982-B967-6F1EEB494BA5}"/>
              </a:ext>
            </a:extLst>
          </p:cNvPr>
          <p:cNvSpPr txBox="1">
            <a:spLocks/>
          </p:cNvSpPr>
          <p:nvPr/>
        </p:nvSpPr>
        <p:spPr>
          <a:xfrm>
            <a:off x="1991197" y="382836"/>
            <a:ext cx="10378889" cy="119154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Notification</a:t>
            </a:r>
            <a:r>
              <a:rPr kumimoji="0" lang="en-US" sz="5400" cap="none"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of Buy </a:t>
            </a:r>
            <a:r>
              <a:rPr lang="en-US" sz="5400" cap="none"/>
              <a:t>Re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cycled </a:t>
            </a:r>
            <a:r>
              <a:rPr lang="en-US" sz="5400" cap="none"/>
              <a:t>Policy 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07FA3-2711-4E5E-A7F2-5B356CF421F3}"/>
              </a:ext>
            </a:extLst>
          </p:cNvPr>
          <p:cNvSpPr txBox="1">
            <a:spLocks/>
          </p:cNvSpPr>
          <p:nvPr/>
        </p:nvSpPr>
        <p:spPr>
          <a:xfrm>
            <a:off x="1549407" y="1574384"/>
            <a:ext cx="10378889" cy="4756968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41985" marR="0" lvl="1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Email or memo</a:t>
            </a:r>
            <a:endParaRPr lang="en-US" sz="2800">
              <a:ea typeface="+mn-ea"/>
              <a:cs typeface="+mn-cs"/>
            </a:endParaRPr>
          </a:p>
          <a:p>
            <a:pPr marL="641985" lvl="1" indent="-51435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Dated within the Fiscal Year</a:t>
            </a:r>
            <a:r>
              <a:rPr lang="en-US" sz="2800"/>
              <a:t> </a:t>
            </a: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Calibri"/>
            </a:endParaRPr>
          </a:p>
          <a:p>
            <a:pPr marL="641985" marR="0" lvl="1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Sent to department heads and staff</a:t>
            </a: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Calibri"/>
            </a:endParaRPr>
          </a:p>
          <a:p>
            <a:pPr marL="641985" lvl="1" indent="-51435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Sent from Mayor/Board of Selectmen/Town Manager/Town Administrator OR Chief Purchasing Officer</a:t>
            </a:r>
            <a:r>
              <a:rPr lang="en-US" sz="2800"/>
              <a:t> </a:t>
            </a: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Calibri"/>
            </a:endParaRPr>
          </a:p>
          <a:p>
            <a:pPr marL="641985" marR="0" lvl="1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Contains content on the importance of buying products made with recycled content</a:t>
            </a: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Calibri"/>
            </a:endParaRPr>
          </a:p>
          <a:p>
            <a:pPr marL="641985" marR="0" lvl="1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ea typeface="+mn-ea"/>
                <a:cs typeface="+mn-cs"/>
              </a:rPr>
              <a:t>Actual Buy Recycled Policy included as attachment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D60000"/>
              </a:solidFill>
              <a:effectLst/>
              <a:uLnTx/>
              <a:uFillTx/>
              <a:cs typeface="Calibri"/>
            </a:endParaRPr>
          </a:p>
          <a:p>
            <a:pPr marL="1099185" lvl="2" indent="-51435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>
                <a:solidFill>
                  <a:srgbClr val="D60000"/>
                </a:solidFill>
                <a:cs typeface="Calibri"/>
                <a:hlinkClick r:id="rId3"/>
              </a:rPr>
              <a:t>Click here for model language for a new policy</a:t>
            </a:r>
            <a:r>
              <a:rPr lang="en-US" sz="2800">
                <a:solidFill>
                  <a:srgbClr val="D60000"/>
                </a:solidFill>
                <a:cs typeface="Calibri"/>
              </a:rPr>
              <a:t> 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F4005BB-0F8E-489F-B645-714AC0508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146" y="4881640"/>
            <a:ext cx="1593524" cy="1593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F70EB-FEBB-7221-599B-5B82E3C4F1A5}"/>
              </a:ext>
            </a:extLst>
          </p:cNvPr>
          <p:cNvSpPr txBox="1"/>
          <p:nvPr/>
        </p:nvSpPr>
        <p:spPr>
          <a:xfrm>
            <a:off x="71789" y="137014"/>
            <a:ext cx="99946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B71E42"/>
                </a:solidFill>
                <a:latin typeface="Calibri"/>
                <a:cs typeface="Calibri"/>
              </a:rPr>
              <a:t>1</a:t>
            </a:r>
            <a:endParaRPr lang="en-US" sz="54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374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5dca42c6b_0_89"/>
          <p:cNvSpPr txBox="1">
            <a:spLocks noGrp="1"/>
          </p:cNvSpPr>
          <p:nvPr>
            <p:ph type="body" idx="1"/>
          </p:nvPr>
        </p:nvSpPr>
        <p:spPr>
          <a:xfrm>
            <a:off x="3486971" y="6160855"/>
            <a:ext cx="4745667" cy="5092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rtlCol="0" anchor="ctr" anchorCtr="0">
            <a:noAutofit/>
          </a:bodyPr>
          <a:lstStyle/>
          <a:p>
            <a:pPr marL="0" indent="0" algn="ctr"/>
            <a:r>
              <a:rPr lang="en-US" sz="3600">
                <a:solidFill>
                  <a:schemeClr val="tx1"/>
                </a:solidFill>
                <a:latin typeface="+mj-lt"/>
              </a:rPr>
              <a:t>Zoom Tips &amp; Tricks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AF1A51-268E-2D48-A6C8-22B3A9407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817" y="4825333"/>
            <a:ext cx="8935839" cy="113598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3A2C8F8B-A1C1-0847-8A38-1759EA4652E4}"/>
              </a:ext>
            </a:extLst>
          </p:cNvPr>
          <p:cNvSpPr/>
          <p:nvPr/>
        </p:nvSpPr>
        <p:spPr>
          <a:xfrm>
            <a:off x="1855180" y="2358308"/>
            <a:ext cx="257807" cy="3028517"/>
          </a:xfrm>
          <a:prstGeom prst="downArrow">
            <a:avLst>
              <a:gd name="adj1" fmla="val 5701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755051-1E14-664D-B08C-5A784F90D1D2}"/>
              </a:ext>
            </a:extLst>
          </p:cNvPr>
          <p:cNvSpPr txBox="1"/>
          <p:nvPr/>
        </p:nvSpPr>
        <p:spPr>
          <a:xfrm>
            <a:off x="1364129" y="1386243"/>
            <a:ext cx="159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 Mute yourself during presentations.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63F2930-6880-D94D-B0CA-FE9A0FB9E83E}"/>
              </a:ext>
            </a:extLst>
          </p:cNvPr>
          <p:cNvSpPr/>
          <p:nvPr/>
        </p:nvSpPr>
        <p:spPr>
          <a:xfrm>
            <a:off x="6383889" y="4127568"/>
            <a:ext cx="280831" cy="1069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93FC39-D9C4-584C-BF86-4790B12AC51F}"/>
              </a:ext>
            </a:extLst>
          </p:cNvPr>
          <p:cNvSpPr txBox="1"/>
          <p:nvPr/>
        </p:nvSpPr>
        <p:spPr>
          <a:xfrm>
            <a:off x="5870615" y="3014047"/>
            <a:ext cx="157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4. Chat with other attendees &amp; ask questions</a:t>
            </a:r>
            <a:r>
              <a:rPr lang="en-US" sz="105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9BFE5DE9-9EE3-C648-8F68-0BC2C240BE85}"/>
              </a:ext>
            </a:extLst>
          </p:cNvPr>
          <p:cNvSpPr/>
          <p:nvPr/>
        </p:nvSpPr>
        <p:spPr>
          <a:xfrm>
            <a:off x="2649044" y="3590920"/>
            <a:ext cx="257807" cy="17253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E40F95-B6BB-2245-A67D-04AC4BD4E3FC}"/>
              </a:ext>
            </a:extLst>
          </p:cNvPr>
          <p:cNvSpPr txBox="1"/>
          <p:nvPr/>
        </p:nvSpPr>
        <p:spPr>
          <a:xfrm>
            <a:off x="2167236" y="2284599"/>
            <a:ext cx="1917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2. Feel free to keep your video on if you don’t have a distracting background.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21F3D5-5B9E-4E4D-9C30-66C6D4E6AB38}"/>
              </a:ext>
            </a:extLst>
          </p:cNvPr>
          <p:cNvSpPr txBox="1"/>
          <p:nvPr/>
        </p:nvSpPr>
        <p:spPr>
          <a:xfrm>
            <a:off x="5237204" y="987901"/>
            <a:ext cx="171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 Rename yourself.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B5DE93-680D-ED45-B714-4BC71B0E77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3"/>
          <a:stretch/>
        </p:blipFill>
        <p:spPr>
          <a:xfrm>
            <a:off x="7686133" y="1751938"/>
            <a:ext cx="2860795" cy="1065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11578E-21FF-AF4A-80E1-6533BF72EC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8045"/>
          <a:stretch/>
        </p:blipFill>
        <p:spPr>
          <a:xfrm>
            <a:off x="7720353" y="605540"/>
            <a:ext cx="2792356" cy="919934"/>
          </a:xfrm>
          <a:prstGeom prst="rect">
            <a:avLst/>
          </a:prstGeom>
        </p:spPr>
      </p:pic>
      <p:sp>
        <p:nvSpPr>
          <p:cNvPr id="26" name="Down Arrow 25">
            <a:extLst>
              <a:ext uri="{FF2B5EF4-FFF2-40B4-BE49-F238E27FC236}">
                <a16:creationId xmlns:a16="http://schemas.microsoft.com/office/drawing/2014/main" id="{20058E48-D161-0E41-AF07-2A91A9F7C566}"/>
              </a:ext>
            </a:extLst>
          </p:cNvPr>
          <p:cNvSpPr/>
          <p:nvPr/>
        </p:nvSpPr>
        <p:spPr>
          <a:xfrm>
            <a:off x="5703119" y="1647322"/>
            <a:ext cx="257201" cy="37325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Calibri" panose="020F0502020204030204"/>
              <a:sym typeface="Arial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7F8E02-BC15-1A4E-9E67-F5DDD2C38BB8}"/>
              </a:ext>
            </a:extLst>
          </p:cNvPr>
          <p:cNvCxnSpPr>
            <a:cxnSpLocks/>
          </p:cNvCxnSpPr>
          <p:nvPr/>
        </p:nvCxnSpPr>
        <p:spPr>
          <a:xfrm flipH="1">
            <a:off x="9882458" y="1188046"/>
            <a:ext cx="129289" cy="3113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4C395D-E9AF-144D-A49D-1474FCF39F1E}"/>
              </a:ext>
            </a:extLst>
          </p:cNvPr>
          <p:cNvCxnSpPr>
            <a:cxnSpLocks/>
          </p:cNvCxnSpPr>
          <p:nvPr/>
        </p:nvCxnSpPr>
        <p:spPr>
          <a:xfrm>
            <a:off x="6211406" y="1374784"/>
            <a:ext cx="1199061" cy="1919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own Arrow 31">
            <a:extLst>
              <a:ext uri="{FF2B5EF4-FFF2-40B4-BE49-F238E27FC236}">
                <a16:creationId xmlns:a16="http://schemas.microsoft.com/office/drawing/2014/main" id="{43DE4DDE-69BF-0B40-BAF2-D161E720724D}"/>
              </a:ext>
            </a:extLst>
          </p:cNvPr>
          <p:cNvSpPr/>
          <p:nvPr/>
        </p:nvSpPr>
        <p:spPr>
          <a:xfrm>
            <a:off x="7854188" y="4688715"/>
            <a:ext cx="280831" cy="549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7B9EBC-AB52-3049-8B1F-60E259D0BEF2}"/>
              </a:ext>
            </a:extLst>
          </p:cNvPr>
          <p:cNvSpPr txBox="1"/>
          <p:nvPr/>
        </p:nvSpPr>
        <p:spPr>
          <a:xfrm>
            <a:off x="7255816" y="3803853"/>
            <a:ext cx="1830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 We are recording and will share with all.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0C959-E729-F340-B5BD-53A937095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3719" y="5610580"/>
            <a:ext cx="441438" cy="292453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07320CE4-4550-544D-A893-62BDBE85DAA4}"/>
              </a:ext>
            </a:extLst>
          </p:cNvPr>
          <p:cNvSpPr/>
          <p:nvPr/>
        </p:nvSpPr>
        <p:spPr>
          <a:xfrm rot="1680558">
            <a:off x="8723140" y="4722479"/>
            <a:ext cx="280831" cy="549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endParaRPr lang="en-US" sz="1050" kern="0">
              <a:solidFill>
                <a:srgbClr val="FFFFFF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7D862D-01BE-DE4D-8193-9401F6C22173}"/>
              </a:ext>
            </a:extLst>
          </p:cNvPr>
          <p:cNvSpPr txBox="1"/>
          <p:nvPr/>
        </p:nvSpPr>
        <p:spPr>
          <a:xfrm>
            <a:off x="8954791" y="3680743"/>
            <a:ext cx="1830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6. Reactions function can be used to raise your hand.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1705-24EB-37BA-0EC3-6A730CF6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85" y="-166041"/>
            <a:ext cx="10018713" cy="1752599"/>
          </a:xfrm>
        </p:spPr>
        <p:txBody>
          <a:bodyPr>
            <a:normAutofit/>
          </a:bodyPr>
          <a:lstStyle/>
          <a:p>
            <a:r>
              <a:rPr lang="en-US">
                <a:cs typeface="Calibri"/>
              </a:rPr>
              <a:t>Good Example of Memo with Policy Attached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A1C106D-BD88-F585-2EFF-9C01F304E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9685" y="1350706"/>
            <a:ext cx="5982315" cy="5262716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314D6B9-4151-0621-3D97-ED9578AB0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23" y="1356498"/>
            <a:ext cx="5828070" cy="525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3A26F8-0777-BCB2-BD77-00A726B877AE}"/>
              </a:ext>
            </a:extLst>
          </p:cNvPr>
          <p:cNvSpPr/>
          <p:nvPr/>
        </p:nvSpPr>
        <p:spPr>
          <a:xfrm>
            <a:off x="1231725" y="1714500"/>
            <a:ext cx="1242164" cy="1148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726C27-63BF-2030-6DB4-260CC2E62C23}"/>
              </a:ext>
            </a:extLst>
          </p:cNvPr>
          <p:cNvSpPr/>
          <p:nvPr/>
        </p:nvSpPr>
        <p:spPr>
          <a:xfrm>
            <a:off x="1231724" y="2340800"/>
            <a:ext cx="1242164" cy="1148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1C8F3F-14D7-678D-56C6-5AAAF6F85AAE}"/>
              </a:ext>
            </a:extLst>
          </p:cNvPr>
          <p:cNvSpPr/>
          <p:nvPr/>
        </p:nvSpPr>
        <p:spPr>
          <a:xfrm>
            <a:off x="897696" y="2612198"/>
            <a:ext cx="1242164" cy="1148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9D0A86-14CC-4348-FB6A-65D275C0AEDF}"/>
              </a:ext>
            </a:extLst>
          </p:cNvPr>
          <p:cNvSpPr/>
          <p:nvPr/>
        </p:nvSpPr>
        <p:spPr>
          <a:xfrm>
            <a:off x="897695" y="6338690"/>
            <a:ext cx="1242164" cy="1148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7BD2B-9FB6-F881-C361-FC74B315768E}"/>
              </a:ext>
            </a:extLst>
          </p:cNvPr>
          <p:cNvSpPr/>
          <p:nvPr/>
        </p:nvSpPr>
        <p:spPr>
          <a:xfrm>
            <a:off x="3465532" y="5660198"/>
            <a:ext cx="1242164" cy="1148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D3C818-9330-17F1-11F2-171763408CB8}"/>
              </a:ext>
            </a:extLst>
          </p:cNvPr>
          <p:cNvSpPr/>
          <p:nvPr/>
        </p:nvSpPr>
        <p:spPr>
          <a:xfrm>
            <a:off x="2651340" y="5075649"/>
            <a:ext cx="1242164" cy="1148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C078-1840-4D8C-ADD4-F4EB21D5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232" y="465221"/>
            <a:ext cx="10018713" cy="1752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Buy Recycled Policy - Updates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19C563-054D-4281-96DE-996682453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3881" y="1798329"/>
            <a:ext cx="10266974" cy="40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71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A357D0-66C7-4281-93A7-169F2BD60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5297" y="213268"/>
            <a:ext cx="10276703" cy="731863"/>
          </a:xfrm>
        </p:spPr>
        <p:txBody>
          <a:bodyPr/>
          <a:lstStyle/>
          <a:p>
            <a:r>
              <a:rPr lang="en-US" sz="5400">
                <a:solidFill>
                  <a:schemeClr val="tx1"/>
                </a:solidFill>
                <a:latin typeface="+mj-lt"/>
              </a:rPr>
              <a:t>Buy Recycled Policy on File </a:t>
            </a:r>
            <a:endParaRPr lang="en-US" sz="540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5974E-A08F-4712-B71C-C878A764F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105" y="1633208"/>
            <a:ext cx="10436191" cy="41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07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AF2E0A-734E-4901-9B37-5BAD2DE7A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29" y="405590"/>
            <a:ext cx="10809871" cy="538842"/>
          </a:xfrm>
        </p:spPr>
        <p:txBody>
          <a:bodyPr/>
          <a:lstStyle/>
          <a:p>
            <a:pPr algn="ctr"/>
            <a:r>
              <a:rPr lang="en-US" sz="5400">
                <a:solidFill>
                  <a:schemeClr val="tx1"/>
                </a:solidFill>
                <a:latin typeface="+mj-lt"/>
              </a:rPr>
              <a:t>Buy Recycled Policy on File </a:t>
            </a:r>
            <a:endParaRPr lang="en-US" sz="5400">
              <a:latin typeface="+mj-lt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9348E-BD91-4555-8190-37B224028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91" y="1207972"/>
            <a:ext cx="8392696" cy="52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0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4B5D68-2641-496A-AB6C-A645CFF1828B}"/>
              </a:ext>
            </a:extLst>
          </p:cNvPr>
          <p:cNvSpPr txBox="1">
            <a:spLocks/>
          </p:cNvSpPr>
          <p:nvPr/>
        </p:nvSpPr>
        <p:spPr>
          <a:xfrm>
            <a:off x="290148" y="893233"/>
            <a:ext cx="7070264" cy="52493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2366" marR="0" lvl="1" indent="-5143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71E42"/>
              </a:buClr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69E82-7E0A-4169-A004-1ECED501B26E}"/>
              </a:ext>
            </a:extLst>
          </p:cNvPr>
          <p:cNvSpPr txBox="1"/>
          <p:nvPr/>
        </p:nvSpPr>
        <p:spPr>
          <a:xfrm>
            <a:off x="648047" y="184406"/>
            <a:ext cx="120304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Environmentally Preferred </a:t>
            </a:r>
            <a:b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Purchasing/ Sustainable Purchasing Policies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7155B-DA89-4E88-83B0-3F04EEC26FB5}"/>
              </a:ext>
            </a:extLst>
          </p:cNvPr>
          <p:cNvSpPr txBox="1"/>
          <p:nvPr/>
        </p:nvSpPr>
        <p:spPr>
          <a:xfrm>
            <a:off x="1553094" y="1715591"/>
            <a:ext cx="10219408" cy="468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Support recycling markets by purchasing products with recycled content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Conserve natural resources such as energy and water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Minimize environmental impacts from pollution, including greenhouse gases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Prioritize reuse by identifying alternate options to new products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Eliminate or reduce toxins that create hazards to employees, the community, and the environment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Reduce waste sent for disposal by optimizing product efficiency and effectiveness</a:t>
            </a:r>
          </a:p>
        </p:txBody>
      </p:sp>
      <p:pic>
        <p:nvPicPr>
          <p:cNvPr id="12" name="Picture 11" descr="A picture containing dark, colorful&#10;&#10;Description automatically generated">
            <a:extLst>
              <a:ext uri="{FF2B5EF4-FFF2-40B4-BE49-F238E27FC236}">
                <a16:creationId xmlns:a16="http://schemas.microsoft.com/office/drawing/2014/main" id="{476C83F9-3932-4ECC-B46F-3A17A0F623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7" t="25151" r="30176" b="19815"/>
          <a:stretch/>
        </p:blipFill>
        <p:spPr>
          <a:xfrm rot="20077335">
            <a:off x="10990838" y="188400"/>
            <a:ext cx="1106230" cy="10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00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4B5D68-2641-496A-AB6C-A645CFF1828B}"/>
              </a:ext>
            </a:extLst>
          </p:cNvPr>
          <p:cNvSpPr txBox="1">
            <a:spLocks/>
          </p:cNvSpPr>
          <p:nvPr/>
        </p:nvSpPr>
        <p:spPr>
          <a:xfrm>
            <a:off x="290148" y="893233"/>
            <a:ext cx="7070264" cy="52493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2366" marR="0" lvl="1" indent="-5143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B71E42"/>
              </a:buClr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69E82-7E0A-4169-A004-1ECED501B26E}"/>
              </a:ext>
            </a:extLst>
          </p:cNvPr>
          <p:cNvSpPr txBox="1"/>
          <p:nvPr/>
        </p:nvSpPr>
        <p:spPr>
          <a:xfrm>
            <a:off x="398963" y="279451"/>
            <a:ext cx="1203044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5400">
                <a:ea typeface="+mn-lt"/>
                <a:cs typeface="+mn-lt"/>
              </a:rPr>
              <a:t>EPP Products and Services Guide</a:t>
            </a:r>
            <a:endParaRPr lang="en-US" sz="5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7155B-DA89-4E88-83B0-3F04EEC26FB5}"/>
              </a:ext>
            </a:extLst>
          </p:cNvPr>
          <p:cNvSpPr txBox="1"/>
          <p:nvPr/>
        </p:nvSpPr>
        <p:spPr>
          <a:xfrm>
            <a:off x="1399465" y="1322301"/>
            <a:ext cx="10219408" cy="14549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ea typeface="+mn-lt"/>
                <a:cs typeface="+mn-lt"/>
              </a:rPr>
              <a:t>Environmentally preferable products and environmentally preferable services that are found within statewide contract</a:t>
            </a:r>
          </a:p>
          <a:p>
            <a:pPr marL="457200" indent="-4572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ea typeface="+mn-lt"/>
                <a:cs typeface="+mn-lt"/>
                <a:hlinkClick r:id="rId3"/>
              </a:rPr>
              <a:t>Click here for the guide from OSD (Operational Services Division)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8DA8CA-7E6D-3E13-0EEF-32D837F66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627" y="2902978"/>
            <a:ext cx="8261553" cy="384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36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"/>
          <p:cNvSpPr txBox="1">
            <a:spLocks noGrp="1"/>
          </p:cNvSpPr>
          <p:nvPr>
            <p:ph type="title"/>
          </p:nvPr>
        </p:nvSpPr>
        <p:spPr>
          <a:xfrm>
            <a:off x="1117135" y="426486"/>
            <a:ext cx="10466890" cy="12923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cap="all">
                <a:cs typeface="Calibri"/>
                <a:sym typeface="Arial"/>
              </a:rPr>
              <a:t> </a:t>
            </a:r>
            <a:r>
              <a:rPr lang="en-US" sz="5400">
                <a:cs typeface="Calibri"/>
                <a:sym typeface="Arial"/>
              </a:rPr>
              <a:t>Municipal Recycling Data Reporting</a:t>
            </a:r>
            <a:br>
              <a:rPr lang="en-US" sz="5400">
                <a:cs typeface="Calibri"/>
              </a:rPr>
            </a:br>
            <a:r>
              <a:rPr lang="en-US" sz="5400">
                <a:cs typeface="Calibri"/>
                <a:sym typeface="Arial"/>
              </a:rPr>
              <a:t>(RSW Surveys)</a:t>
            </a:r>
            <a:endParaRPr lang="en-US" sz="5400" b="1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417FC9-E631-498E-847A-83607CCBCA89}"/>
              </a:ext>
            </a:extLst>
          </p:cNvPr>
          <p:cNvSpPr txBox="1"/>
          <p:nvPr/>
        </p:nvSpPr>
        <p:spPr>
          <a:xfrm>
            <a:off x="120951" y="87853"/>
            <a:ext cx="999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1009C-CFB2-975A-0B92-4471D89C9F0B}"/>
              </a:ext>
            </a:extLst>
          </p:cNvPr>
          <p:cNvSpPr txBox="1"/>
          <p:nvPr/>
        </p:nvSpPr>
        <p:spPr>
          <a:xfrm>
            <a:off x="1354363" y="2658468"/>
            <a:ext cx="10219408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>
                <a:ea typeface="Calibri" panose="020F0502020204030204" pitchFamily="34" charset="0"/>
                <a:cs typeface="Calibri"/>
              </a:rPr>
              <a:t>Municipal applicants </a:t>
            </a:r>
            <a:r>
              <a:rPr lang="en-US" sz="3200" b="1">
                <a:ea typeface="Calibri" panose="020F0502020204030204" pitchFamily="34" charset="0"/>
                <a:cs typeface="Calibri"/>
              </a:rPr>
              <a:t>must </a:t>
            </a:r>
            <a:r>
              <a:rPr lang="en-US" sz="3200">
                <a:ea typeface="Calibri" panose="020F0502020204030204" pitchFamily="34" charset="0"/>
                <a:cs typeface="Calibri"/>
              </a:rPr>
              <a:t>submit the 2021 and 2022 Recycling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Calibri"/>
              </a:rPr>
              <a:t>and </a:t>
            </a:r>
            <a:r>
              <a:rPr lang="en-US" sz="3200">
                <a:ea typeface="Calibri" panose="020F0502020204030204" pitchFamily="34" charset="0"/>
                <a:cs typeface="Calibri"/>
              </a:rPr>
              <a:t>Solid Waste Surveys on </a:t>
            </a:r>
            <a:r>
              <a:rPr lang="en-US" sz="3200" err="1">
                <a:ea typeface="Calibri" panose="020F0502020204030204" pitchFamily="34" charset="0"/>
                <a:cs typeface="Calibri"/>
              </a:rPr>
              <a:t>ReTRAC</a:t>
            </a:r>
            <a:endParaRPr lang="en-US" sz="3200" b="0" i="0" u="none" strike="noStrike" kern="1200" cap="none" spc="0" normalizeH="0" baseline="0" noProof="0" err="1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457200" marR="0" lvl="0" indent="-457200" algn="l" defTabSz="457200">
              <a:spcBef>
                <a:spcPts val="60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457200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>
                <a:ea typeface="Calibri" panose="020F0502020204030204" pitchFamily="34" charset="0"/>
                <a:cs typeface="Calibri"/>
              </a:rPr>
              <a:t>303 municipalities submitted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Calibri"/>
              </a:rPr>
              <a:t>the </a:t>
            </a:r>
            <a:r>
              <a:rPr lang="en-US" sz="3200">
                <a:ea typeface="Calibri" panose="020F0502020204030204" pitchFamily="34" charset="0"/>
                <a:cs typeface="Calibri"/>
              </a:rPr>
              <a:t>2022 Recycling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Calibri"/>
              </a:rPr>
              <a:t>and </a:t>
            </a:r>
            <a:r>
              <a:rPr lang="en-US" sz="3200">
                <a:ea typeface="Calibri" panose="020F0502020204030204" pitchFamily="34" charset="0"/>
                <a:cs typeface="Calibri"/>
              </a:rPr>
              <a:t>Solid Waste Survey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Calibri"/>
              </a:rPr>
              <a:t>by </a:t>
            </a:r>
            <a:r>
              <a:rPr lang="en-US" sz="3200">
                <a:ea typeface="Calibri" panose="020F0502020204030204" pitchFamily="34" charset="0"/>
                <a:cs typeface="Calibri"/>
              </a:rPr>
              <a:t>2/15/23 – well done!</a:t>
            </a:r>
            <a:endParaRPr lang="en-US" sz="3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"/>
          <p:cNvSpPr txBox="1">
            <a:spLocks noGrp="1"/>
          </p:cNvSpPr>
          <p:nvPr>
            <p:ph type="title"/>
          </p:nvPr>
        </p:nvSpPr>
        <p:spPr>
          <a:xfrm>
            <a:off x="2323522" y="380019"/>
            <a:ext cx="7772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4800" cap="all">
                <a:cs typeface="Calibri"/>
                <a:sym typeface="Arial"/>
              </a:rPr>
              <a:t> </a:t>
            </a:r>
            <a:r>
              <a:rPr lang="en-US" sz="5400">
                <a:cs typeface="Calibri"/>
                <a:sym typeface="Arial"/>
              </a:rPr>
              <a:t>Waste Ban Compliance</a:t>
            </a:r>
            <a:endParaRPr lang="en-US" sz="5400" b="1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417FC9-E631-498E-847A-83607CCBCA89}"/>
              </a:ext>
            </a:extLst>
          </p:cNvPr>
          <p:cNvSpPr txBox="1"/>
          <p:nvPr/>
        </p:nvSpPr>
        <p:spPr>
          <a:xfrm>
            <a:off x="160619" y="129682"/>
            <a:ext cx="999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 descr="A picture containing bin, white, container&#10;&#10;Description automatically generated">
            <a:extLst>
              <a:ext uri="{FF2B5EF4-FFF2-40B4-BE49-F238E27FC236}">
                <a16:creationId xmlns:a16="http://schemas.microsoft.com/office/drawing/2014/main" id="{2134091E-6D26-4A2A-9EE5-C8A2EF437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5922" y="4482876"/>
            <a:ext cx="2446163" cy="2446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3DE122-EACA-52AD-955D-679C60FE4251}"/>
              </a:ext>
            </a:extLst>
          </p:cNvPr>
          <p:cNvSpPr txBox="1"/>
          <p:nvPr/>
        </p:nvSpPr>
        <p:spPr>
          <a:xfrm>
            <a:off x="1516224" y="2096592"/>
            <a:ext cx="10133375" cy="38311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>
                <a:ea typeface="Calibri" panose="020F0502020204030204" pitchFamily="34" charset="0"/>
                <a:cs typeface="Calibri"/>
              </a:rPr>
              <a:t>Applicants </a:t>
            </a:r>
            <a:r>
              <a:rPr lang="en-US" sz="2800" b="1">
                <a:ea typeface="Calibri" panose="020F0502020204030204" pitchFamily="34" charset="0"/>
                <a:cs typeface="Calibri"/>
              </a:rPr>
              <a:t>must</a:t>
            </a:r>
            <a:r>
              <a:rPr lang="en-US" sz="2800">
                <a:ea typeface="Calibri" panose="020F0502020204030204" pitchFamily="34" charset="0"/>
                <a:cs typeface="Calibri"/>
              </a:rPr>
              <a:t> certify that they have active recycling programs in all </a:t>
            </a:r>
            <a:r>
              <a:rPr lang="en-US" sz="2800" b="1">
                <a:ea typeface="Calibri" panose="020F0502020204030204" pitchFamily="34" charset="0"/>
                <a:cs typeface="Calibri"/>
              </a:rPr>
              <a:t>municipal offices and in schools. </a:t>
            </a:r>
            <a:endParaRPr lang="en-US" sz="2800">
              <a:ea typeface="+mn-lt"/>
              <a:cs typeface="+mn-lt"/>
            </a:endParaRPr>
          </a:p>
          <a:p>
            <a:pPr marL="0" lvl="7">
              <a:spcBef>
                <a:spcPts val="600"/>
              </a:spcBef>
              <a:buClr>
                <a:srgbClr val="C00000"/>
              </a:buClr>
              <a:defRPr/>
            </a:pPr>
            <a:r>
              <a:rPr lang="en-US" sz="2800" b="1">
                <a:ea typeface="Calibri" panose="020F0502020204030204" pitchFamily="34" charset="0"/>
                <a:cs typeface="Calibri"/>
              </a:rPr>
              <a:t>				                                    OR</a:t>
            </a:r>
            <a:endParaRPr lang="en-US" sz="2800">
              <a:ea typeface="+mn-lt"/>
              <a:cs typeface="+mn-lt"/>
            </a:endParaRPr>
          </a:p>
          <a:p>
            <a:pPr marL="457200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>
                <a:ea typeface="Calibri" panose="020F0502020204030204" pitchFamily="34" charset="0"/>
                <a:cs typeface="Calibri"/>
              </a:rPr>
              <a:t>Applicants must certify that they will implement a recycling program in all municipal offices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Calibri"/>
              </a:rPr>
              <a:t>and </a:t>
            </a:r>
            <a:r>
              <a:rPr lang="en-US" sz="2800">
                <a:ea typeface="Calibri" panose="020F0502020204030204" pitchFamily="34" charset="0"/>
                <a:cs typeface="Calibri"/>
              </a:rPr>
              <a:t>in schools within 30 days of award.</a:t>
            </a: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228600" marR="0" lvl="0" indent="-228600" algn="l" defTabSz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Tx/>
              <a:buFont typeface="Wingdings,Sans-Serif" panose="05000000000000000000" pitchFamily="2" charset="2"/>
              <a:buChar char="§"/>
              <a:tabLst/>
              <a:defRPr/>
            </a:pP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285750" indent="-285750">
              <a:lnSpc>
                <a:spcPct val="120000"/>
              </a:lnSpc>
              <a:buClr>
                <a:srgbClr val="000000"/>
              </a:buClr>
              <a:buFont typeface="Wingdings,Sans-Serif" panose="05000000000000000000" pitchFamily="2" charset="2"/>
              <a:buChar char="§"/>
              <a:defRPr/>
            </a:pP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058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417FC9-E631-498E-847A-83607CCBCA89}"/>
              </a:ext>
            </a:extLst>
          </p:cNvPr>
          <p:cNvSpPr txBox="1"/>
          <p:nvPr/>
        </p:nvSpPr>
        <p:spPr>
          <a:xfrm>
            <a:off x="133581" y="225546"/>
            <a:ext cx="99946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B71E42"/>
                </a:solidFill>
                <a:latin typeface="Gill Sans MT" panose="020B0502020104020203"/>
              </a:rPr>
              <a:t>4</a:t>
            </a:r>
            <a:endParaRPr lang="en-US" sz="54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7FDD77-5953-4271-A30A-766B76AA0D74}"/>
              </a:ext>
            </a:extLst>
          </p:cNvPr>
          <p:cNvSpPr txBox="1">
            <a:spLocks/>
          </p:cNvSpPr>
          <p:nvPr/>
        </p:nvSpPr>
        <p:spPr>
          <a:xfrm>
            <a:off x="1829010" y="2466982"/>
            <a:ext cx="9415107" cy="2222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Any past due required reports will not necessarily disqualify a municipality from receiving an award, but an award may be conditioned on satisfactory resolution of any compliance issues. </a:t>
            </a:r>
          </a:p>
          <a:p>
            <a:pPr marL="228600" marR="0" lvl="0" indent="-22860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Graphic 2" descr="Checkbox Checked with solid fill">
            <a:extLst>
              <a:ext uri="{FF2B5EF4-FFF2-40B4-BE49-F238E27FC236}">
                <a16:creationId xmlns:a16="http://schemas.microsoft.com/office/drawing/2014/main" id="{BC7A4EC8-5A67-4A52-A366-77D619588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0101" y="4387725"/>
            <a:ext cx="1961507" cy="1961507"/>
          </a:xfrm>
          <a:prstGeom prst="rect">
            <a:avLst/>
          </a:prstGeom>
        </p:spPr>
      </p:pic>
      <p:sp>
        <p:nvSpPr>
          <p:cNvPr id="6" name="Google Shape;288;p8">
            <a:extLst>
              <a:ext uri="{FF2B5EF4-FFF2-40B4-BE49-F238E27FC236}">
                <a16:creationId xmlns:a16="http://schemas.microsoft.com/office/drawing/2014/main" id="{DF830C58-63E3-47DB-AF66-9A22A14D1A34}"/>
              </a:ext>
            </a:extLst>
          </p:cNvPr>
          <p:cNvSpPr txBox="1">
            <a:spLocks/>
          </p:cNvSpPr>
          <p:nvPr/>
        </p:nvSpPr>
        <p:spPr>
          <a:xfrm>
            <a:off x="2422968" y="351149"/>
            <a:ext cx="77724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2075" tIns="46025" rIns="92075" bIns="46025" rtlCol="0" anchor="ctr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</a:pPr>
            <a:r>
              <a:rPr lang="en-US" sz="5400">
                <a:cs typeface="Calibri"/>
                <a:sym typeface="Arial"/>
              </a:rPr>
              <a:t>Compliance Issues</a:t>
            </a:r>
            <a:endParaRPr lang="en-US" sz="54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846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B0A52-35A5-4B8E-8DDD-AD028904B5D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4199767"/>
            <a:ext cx="12192000" cy="16922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Micaela Guglielmi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hlinkClick r:id="rId3"/>
              </a:rPr>
              <a:t>Micaela.Guglielmi@mass.gov</a:t>
            </a:r>
            <a:endParaRPr lang="en-US" sz="2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A73D6-07C3-4201-A896-FB9730D7414F}"/>
              </a:ext>
            </a:extLst>
          </p:cNvPr>
          <p:cNvSpPr txBox="1"/>
          <p:nvPr/>
        </p:nvSpPr>
        <p:spPr>
          <a:xfrm>
            <a:off x="0" y="2045331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prstClr val="black"/>
                </a:solidFill>
                <a:latin typeface="+mj-lt"/>
              </a:rPr>
              <a:t>Drop-off Equipment: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prstClr val="black"/>
                </a:solidFill>
                <a:latin typeface="+mj-lt"/>
              </a:rPr>
              <a:t>Universal Waste Sheds</a:t>
            </a:r>
          </a:p>
        </p:txBody>
      </p:sp>
    </p:spTree>
    <p:extLst>
      <p:ext uri="{BB962C8B-B14F-4D97-AF65-F5344CB8AC3E}">
        <p14:creationId xmlns:p14="http://schemas.microsoft.com/office/powerpoint/2010/main" val="1558348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B204E1-286D-C858-279E-808F3B7987AF}"/>
              </a:ext>
            </a:extLst>
          </p:cNvPr>
          <p:cNvSpPr txBox="1"/>
          <p:nvPr/>
        </p:nvSpPr>
        <p:spPr>
          <a:xfrm>
            <a:off x="1866900" y="1576358"/>
            <a:ext cx="98506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/>
              <a:t>SMRP Background – </a:t>
            </a:r>
            <a:r>
              <a:rPr lang="en-US" sz="2800" i="1"/>
              <a:t>Rachel Smith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400"/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/>
              <a:t>Minimum Eligibility Requirements – </a:t>
            </a:r>
            <a:r>
              <a:rPr lang="en-US" sz="2800" i="1"/>
              <a:t>Micaela Guglielmi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/>
              <a:t>Drop-off Universal Waste Sheds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/>
              <a:t>Organics Carts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400"/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/>
              <a:t>Mattress Collection Containers – </a:t>
            </a:r>
            <a:r>
              <a:rPr lang="en-US" sz="2800" i="1"/>
              <a:t>Rachel Smith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/>
              <a:t>Pay-As-You-Throw (PAYT)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400"/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/>
              <a:t>Permanent HHW Facility – </a:t>
            </a:r>
            <a:r>
              <a:rPr lang="en-US" sz="2800" i="1"/>
              <a:t>Brooke Nash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1400"/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/>
              <a:t>Recycling Dividends Program – </a:t>
            </a:r>
            <a:r>
              <a:rPr lang="en-US" sz="2800" i="1"/>
              <a:t>Will Mbah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/>
              <a:t>Regional Small-Scale Initiatives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0E533-C038-2EE8-0A99-71F9B16048F3}"/>
              </a:ext>
            </a:extLst>
          </p:cNvPr>
          <p:cNvSpPr txBox="1"/>
          <p:nvPr/>
        </p:nvSpPr>
        <p:spPr>
          <a:xfrm>
            <a:off x="1866900" y="318052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+mj-lt"/>
              </a:rPr>
              <a:t>Meeting Agenda</a:t>
            </a:r>
          </a:p>
        </p:txBody>
      </p:sp>
      <p:pic>
        <p:nvPicPr>
          <p:cNvPr id="12" name="Graphic 11" descr="List with solid fill">
            <a:extLst>
              <a:ext uri="{FF2B5EF4-FFF2-40B4-BE49-F238E27FC236}">
                <a16:creationId xmlns:a16="http://schemas.microsoft.com/office/drawing/2014/main" id="{6ADF7F2B-2D4E-0680-BE9E-B6E22470E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9787" y="4004841"/>
            <a:ext cx="2535107" cy="253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1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4E73FEA-9135-4E88-B3D2-603478F85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7500"/>
          <a:stretch/>
        </p:blipFill>
        <p:spPr>
          <a:xfrm>
            <a:off x="1414768" y="851407"/>
            <a:ext cx="3214823" cy="5124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E5F27C-C712-470D-9DF6-AE510FDBAC63}"/>
              </a:ext>
            </a:extLst>
          </p:cNvPr>
          <p:cNvSpPr txBox="1"/>
          <p:nvPr/>
        </p:nvSpPr>
        <p:spPr>
          <a:xfrm>
            <a:off x="5461000" y="1943606"/>
            <a:ext cx="6934200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Applicable materials for </a:t>
            </a:r>
            <a:br>
              <a:rPr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collection include:</a:t>
            </a:r>
            <a:r>
              <a:rPr lang="en-US" sz="3200">
                <a:latin typeface="+mj-lt"/>
              </a:rPr>
              <a:t>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fluorescent lamps</a:t>
            </a:r>
            <a:endParaRPr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Calibri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certain batteries</a:t>
            </a:r>
            <a:endParaRPr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Calibri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mercury containing devices (thermostats, thermometers, etc.)</a:t>
            </a:r>
            <a:endParaRPr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Calibri"/>
            </a:endParaRPr>
          </a:p>
          <a:p>
            <a:pPr marL="571500" indent="-57150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en-US" sz="3200">
              <a:latin typeface="+mj-lt"/>
              <a:cs typeface="Calibri"/>
            </a:endParaRPr>
          </a:p>
          <a:p>
            <a:pPr marL="571500" indent="-57150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>
                <a:latin typeface="+mj-lt"/>
                <a:cs typeface="Calibri"/>
                <a:hlinkClick r:id="rId4"/>
              </a:rPr>
              <a:t>Details: Universal Waste Shed</a:t>
            </a:r>
            <a:endParaRPr lang="en-US" sz="3200">
              <a:latin typeface="+mj-lt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D607FA-FB61-4CFC-9F53-3ECD3FC5DE9A}"/>
              </a:ext>
            </a:extLst>
          </p:cNvPr>
          <p:cNvCxnSpPr/>
          <p:nvPr/>
        </p:nvCxnSpPr>
        <p:spPr>
          <a:xfrm>
            <a:off x="5219700" y="1456479"/>
            <a:ext cx="576072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88;p8">
            <a:extLst>
              <a:ext uri="{FF2B5EF4-FFF2-40B4-BE49-F238E27FC236}">
                <a16:creationId xmlns:a16="http://schemas.microsoft.com/office/drawing/2014/main" id="{D858CA61-5D21-406C-810A-0A1D3E7A4AB9}"/>
              </a:ext>
            </a:extLst>
          </p:cNvPr>
          <p:cNvSpPr txBox="1">
            <a:spLocks/>
          </p:cNvSpPr>
          <p:nvPr/>
        </p:nvSpPr>
        <p:spPr>
          <a:xfrm>
            <a:off x="4826294" y="0"/>
            <a:ext cx="6934199" cy="19915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600"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Arial"/>
                <a:sym typeface="Arial"/>
              </a:rPr>
              <a:t>Drop-off: U-waste Shed</a:t>
            </a:r>
            <a:endParaRPr kumimoji="0" lang="en-US" sz="5400" b="0" i="0" u="none" strike="noStrike" kern="1200" cap="none" spc="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9887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37B7AAA-96A0-42B1-87CE-6F69A3D91BD6}"/>
              </a:ext>
            </a:extLst>
          </p:cNvPr>
          <p:cNvSpPr txBox="1"/>
          <p:nvPr/>
        </p:nvSpPr>
        <p:spPr>
          <a:xfrm>
            <a:off x="7021984" y="6129234"/>
            <a:ext cx="546735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Universal Waste </a:t>
            </a:r>
            <a:r>
              <a:rPr lang="en-US">
                <a:latin typeface="Calibri"/>
                <a:cs typeface="Calibri"/>
              </a:rPr>
              <a:t>Shed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(</a:t>
            </a:r>
            <a:r>
              <a:rPr lang="en-US">
                <a:latin typeface="Calibri"/>
                <a:cs typeface="Calibri"/>
              </a:rPr>
              <a:t>Muni22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)</a:t>
            </a:r>
          </a:p>
        </p:txBody>
      </p:sp>
      <p:sp>
        <p:nvSpPr>
          <p:cNvPr id="10" name="Google Shape;288;p8">
            <a:extLst>
              <a:ext uri="{FF2B5EF4-FFF2-40B4-BE49-F238E27FC236}">
                <a16:creationId xmlns:a16="http://schemas.microsoft.com/office/drawing/2014/main" id="{A042C4F7-E464-4632-B919-699635F08DA2}"/>
              </a:ext>
            </a:extLst>
          </p:cNvPr>
          <p:cNvSpPr txBox="1">
            <a:spLocks/>
          </p:cNvSpPr>
          <p:nvPr/>
        </p:nvSpPr>
        <p:spPr>
          <a:xfrm>
            <a:off x="3271010" y="-57715"/>
            <a:ext cx="6827520" cy="19915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600"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ea typeface="+mj-ea"/>
                <a:cs typeface="Arial"/>
                <a:sym typeface="Arial"/>
              </a:rPr>
              <a:t>Drop-off: U-waste </a:t>
            </a:r>
            <a:r>
              <a:rPr lang="en-US" sz="5400" cap="none">
                <a:cs typeface="Arial"/>
                <a:sym typeface="Arial"/>
              </a:rPr>
              <a:t>S</a:t>
            </a:r>
            <a:r>
              <a:rPr kumimoji="0" lang="en-US" sz="54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ea typeface="+mj-ea"/>
                <a:cs typeface="Arial"/>
                <a:sym typeface="Arial"/>
              </a:rPr>
              <a:t>hed</a:t>
            </a:r>
            <a:endParaRPr kumimoji="0" lang="en-US" sz="5400" b="0" i="0" u="none" strike="noStrike" kern="1200" cap="none" spc="0" normalizeH="0" noProof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B06E17-6907-4142-B5FB-B3471FE17E4F}"/>
              </a:ext>
            </a:extLst>
          </p:cNvPr>
          <p:cNvSpPr txBox="1"/>
          <p:nvPr/>
        </p:nvSpPr>
        <p:spPr>
          <a:xfrm>
            <a:off x="1146007" y="2230904"/>
            <a:ext cx="5128845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Reimbursement of up to </a:t>
            </a:r>
            <a:r>
              <a:rPr kumimoji="0" lang="en-US" sz="3200" b="0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$5,000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Enclosed, rigid, weather-proof shed</a:t>
            </a:r>
            <a:endParaRPr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Calibri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FAC110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for processors</a:t>
            </a:r>
            <a:endParaRPr 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088E9B1-A4D4-BAA9-8416-6A4B6C57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778" y="1490385"/>
            <a:ext cx="4439728" cy="47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35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B0A52-35A5-4B8E-8DDD-AD028904B5D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1247" y="3297717"/>
            <a:ext cx="11254451" cy="16922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Micaela Guglielmi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hlinkClick r:id="rId2"/>
              </a:rPr>
              <a:t>Micaela.Guglielmi@mass.gov</a:t>
            </a:r>
            <a:endParaRPr lang="en-US" sz="2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A73D6-07C3-4201-A896-FB9730D7414F}"/>
              </a:ext>
            </a:extLst>
          </p:cNvPr>
          <p:cNvSpPr txBox="1"/>
          <p:nvPr/>
        </p:nvSpPr>
        <p:spPr>
          <a:xfrm>
            <a:off x="1122745" y="2297965"/>
            <a:ext cx="10243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Organics Carts</a:t>
            </a:r>
          </a:p>
        </p:txBody>
      </p:sp>
    </p:spTree>
    <p:extLst>
      <p:ext uri="{BB962C8B-B14F-4D97-AF65-F5344CB8AC3E}">
        <p14:creationId xmlns:p14="http://schemas.microsoft.com/office/powerpoint/2010/main" val="2007110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07155B-DA89-4E88-83B0-3F04EEC26FB5}"/>
              </a:ext>
            </a:extLst>
          </p:cNvPr>
          <p:cNvSpPr txBox="1"/>
          <p:nvPr/>
        </p:nvSpPr>
        <p:spPr>
          <a:xfrm>
            <a:off x="1574800" y="2130223"/>
            <a:ext cx="6801771" cy="32306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/>
              </a:rPr>
              <a:t>Reimbursement will be $20 per cart,</a:t>
            </a:r>
            <a:r>
              <a:rPr lang="en-US" sz="3200" dirty="0">
                <a:latin typeface="+mj-lt"/>
                <a:ea typeface="Calibri" panose="020F0502020204030204" pitchFamily="34" charset="0"/>
                <a:cs typeface="Times New Roman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3200" dirty="0">
                <a:latin typeface="+mj-lt"/>
                <a:ea typeface="Calibri" panose="020F0502020204030204" pitchFamily="34" charset="0"/>
                <a:cs typeface="Times New Roman"/>
              </a:rPr>
              <a:t>Plus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/>
              </a:rPr>
              <a:t> $1 per cart for the required in-molded label</a:t>
            </a:r>
            <a:endParaRPr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/>
              </a:rPr>
              <a:t>Maximum award amount: $105,000</a:t>
            </a:r>
            <a:endParaRPr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Calibri" panose="020F0502020204030204" pitchFamily="34" charset="0"/>
              <a:cs typeface="Times New Roman"/>
            </a:endParaRPr>
          </a:p>
          <a:p>
            <a:pPr marL="457200" indent="-4572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/>
              </a:rPr>
              <a:t>Vendors available 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FAC113</a:t>
            </a:r>
          </a:p>
          <a:p>
            <a:pPr marL="457200" indent="-4572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/>
                <a:hlinkClick r:id="rId4"/>
              </a:rPr>
              <a:t>Details: Food Waste Carts</a:t>
            </a:r>
            <a:endParaRPr lang="en-US" sz="3200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0" name="Google Shape;288;p8">
            <a:extLst>
              <a:ext uri="{FF2B5EF4-FFF2-40B4-BE49-F238E27FC236}">
                <a16:creationId xmlns:a16="http://schemas.microsoft.com/office/drawing/2014/main" id="{C6BC343F-5630-4FD8-A82C-CF6FB47FBEB4}"/>
              </a:ext>
            </a:extLst>
          </p:cNvPr>
          <p:cNvSpPr txBox="1">
            <a:spLocks/>
          </p:cNvSpPr>
          <p:nvPr/>
        </p:nvSpPr>
        <p:spPr>
          <a:xfrm>
            <a:off x="1574800" y="65323"/>
            <a:ext cx="9474200" cy="19915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600"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Arial"/>
                <a:sym typeface="Arial"/>
              </a:rPr>
              <a:t>Curbside Wheeled Organics </a:t>
            </a:r>
            <a:r>
              <a:rPr lang="en-US" sz="5400" cap="none">
                <a:solidFill>
                  <a:prstClr val="black"/>
                </a:solidFill>
                <a:cs typeface="Arial"/>
                <a:sym typeface="Arial"/>
              </a:rPr>
              <a:t>C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Arial"/>
                <a:sym typeface="Arial"/>
              </a:rPr>
              <a:t>arts</a:t>
            </a:r>
            <a:endParaRPr kumimoji="0" lang="en-US" sz="5400" b="0" i="0" u="none" strike="noStrike" kern="1200" cap="none" spc="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12D25DA-8C89-DBC2-B501-2B17F8811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119" y="2532266"/>
            <a:ext cx="2743200" cy="4055655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99E3981A-B844-6003-6DCE-643F3570E16A}"/>
              </a:ext>
            </a:extLst>
          </p:cNvPr>
          <p:cNvSpPr txBox="1"/>
          <p:nvPr/>
        </p:nvSpPr>
        <p:spPr>
          <a:xfrm>
            <a:off x="8882082" y="6336820"/>
            <a:ext cx="2875531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Courtesy Cambridge Works Announcement</a:t>
            </a:r>
            <a:endParaRPr lang="en-US" sz="12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722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07155B-DA89-4E88-83B0-3F04EEC26FB5}"/>
              </a:ext>
            </a:extLst>
          </p:cNvPr>
          <p:cNvSpPr txBox="1"/>
          <p:nvPr/>
        </p:nvSpPr>
        <p:spPr>
          <a:xfrm>
            <a:off x="1178143" y="4917264"/>
            <a:ext cx="10266489" cy="5959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en-US" sz="320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0" name="Google Shape;288;p8">
            <a:extLst>
              <a:ext uri="{FF2B5EF4-FFF2-40B4-BE49-F238E27FC236}">
                <a16:creationId xmlns:a16="http://schemas.microsoft.com/office/drawing/2014/main" id="{C6BC343F-5630-4FD8-A82C-CF6FB47FBEB4}"/>
              </a:ext>
            </a:extLst>
          </p:cNvPr>
          <p:cNvSpPr txBox="1">
            <a:spLocks/>
          </p:cNvSpPr>
          <p:nvPr/>
        </p:nvSpPr>
        <p:spPr>
          <a:xfrm>
            <a:off x="1574800" y="65323"/>
            <a:ext cx="9474200" cy="19915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2075" tIns="46025" rIns="92075" bIns="46025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SzPts val="3600"/>
              <a:defRPr/>
            </a:pPr>
            <a:r>
              <a:rPr kumimoji="0" lang="en-US" sz="54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ea typeface="+mj-ea"/>
                <a:cs typeface="Arial"/>
                <a:sym typeface="Arial"/>
              </a:rPr>
              <a:t>Curbside Wheeled Organics </a:t>
            </a:r>
            <a:r>
              <a:rPr lang="en-US" sz="5400" cap="none">
                <a:cs typeface="Arial"/>
                <a:sym typeface="Arial"/>
              </a:rPr>
              <a:t>C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ea typeface="+mj-ea"/>
                <a:cs typeface="Arial"/>
                <a:sym typeface="Arial"/>
              </a:rPr>
              <a:t>arts</a:t>
            </a:r>
            <a:r>
              <a:rPr lang="en-US" sz="5400" cap="none">
                <a:cs typeface="Arial"/>
                <a:sym typeface="Arial"/>
              </a:rPr>
              <a:t> Implementation Plan </a:t>
            </a:r>
            <a:endParaRPr lang="en-US" sz="5400" b="0" i="0" u="none" strike="noStrike" kern="1200" cap="none" spc="0" normalizeH="0" noProof="0">
              <a:ln>
                <a:noFill/>
              </a:ln>
              <a:effectLst/>
              <a:uLnTx/>
              <a:uFillTx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71E050-8ECF-D333-D920-35ED400CC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62" y="1986761"/>
            <a:ext cx="9475939" cy="43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92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FDA1B18-B47F-4E47-BF93-97B76D923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5" y="2778125"/>
            <a:ext cx="10217150" cy="1301750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70882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"/>
          <p:cNvSpPr txBox="1"/>
          <p:nvPr/>
        </p:nvSpPr>
        <p:spPr>
          <a:xfrm>
            <a:off x="0" y="4510072"/>
            <a:ext cx="12192000" cy="1274279"/>
          </a:xfrm>
          <a:prstGeom prst="rect">
            <a:avLst/>
          </a:prstGeom>
        </p:spPr>
        <p:txBody>
          <a:bodyPr spcFirstLastPara="1" vert="horz" lIns="91440" tIns="91440" rIns="91440" bIns="91440" rtlCol="0" anchorCtr="0">
            <a:normAutofit/>
          </a:bodyPr>
          <a:lstStyle/>
          <a:p>
            <a:pPr marL="0" lvl="1" algn="ctr" defTabSz="914400">
              <a:lnSpc>
                <a:spcPct val="110000"/>
              </a:lnSpc>
              <a:buClr>
                <a:srgbClr val="B71E42"/>
              </a:buClr>
              <a:buSzPct val="100000"/>
            </a:pPr>
            <a:r>
              <a:rPr lang="en-US" sz="2800">
                <a:solidFill>
                  <a:prstClr val="black"/>
                </a:solidFill>
                <a:sym typeface="Arial"/>
              </a:rPr>
              <a:t>Rachel Smith</a:t>
            </a:r>
          </a:p>
          <a:p>
            <a:pPr marL="0" lvl="1" algn="ctr" defTabSz="914400">
              <a:lnSpc>
                <a:spcPct val="110000"/>
              </a:lnSpc>
              <a:buClr>
                <a:srgbClr val="B71E42"/>
              </a:buClr>
              <a:buSzPct val="100000"/>
            </a:pPr>
            <a:r>
              <a:rPr lang="en-US" sz="2800">
                <a:solidFill>
                  <a:prstClr val="black"/>
                </a:solidFill>
                <a:sym typeface="Arial"/>
                <a:hlinkClick r:id="rId3"/>
              </a:rPr>
              <a:t>Rachel.smith@mass.gov</a:t>
            </a:r>
            <a:r>
              <a:rPr lang="en-US" sz="2800">
                <a:solidFill>
                  <a:prstClr val="black"/>
                </a:solidFill>
                <a:sym typeface="Arial"/>
              </a:rPr>
              <a:t> </a:t>
            </a:r>
          </a:p>
        </p:txBody>
      </p:sp>
      <p:sp>
        <p:nvSpPr>
          <p:cNvPr id="332" name="Google Shape;332;p13"/>
          <p:cNvSpPr/>
          <p:nvPr/>
        </p:nvSpPr>
        <p:spPr>
          <a:xfrm>
            <a:off x="2697163" y="626586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13"/>
          <p:cNvSpPr/>
          <p:nvPr/>
        </p:nvSpPr>
        <p:spPr>
          <a:xfrm>
            <a:off x="5105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658FA9-9D49-5E8E-D1B3-46DE0240D09C}"/>
              </a:ext>
            </a:extLst>
          </p:cNvPr>
          <p:cNvSpPr txBox="1"/>
          <p:nvPr/>
        </p:nvSpPr>
        <p:spPr>
          <a:xfrm>
            <a:off x="1546221" y="1758367"/>
            <a:ext cx="10279334" cy="2537251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spc="0" normalizeH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Mattress</a:t>
            </a:r>
            <a:r>
              <a:rPr lang="en-US" sz="6000">
                <a:solidFill>
                  <a:srgbClr val="454545"/>
                </a:solidFill>
                <a:latin typeface="+mj-lt"/>
              </a:rPr>
              <a:t> Recycling Incentive: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454545"/>
                </a:solidFill>
                <a:latin typeface="+mj-lt"/>
              </a:rPr>
              <a:t>Collection Containers</a:t>
            </a:r>
            <a:endParaRPr kumimoji="0" lang="en-US" sz="6000" b="0" i="0" u="none" strike="noStrike" kern="1200" spc="0" normalizeH="0" noProof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32315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"/>
          <p:cNvSpPr txBox="1"/>
          <p:nvPr/>
        </p:nvSpPr>
        <p:spPr>
          <a:xfrm>
            <a:off x="1524000" y="384342"/>
            <a:ext cx="9144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-US" sz="540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Mattress Waste Disposal Ban</a:t>
            </a:r>
            <a:endParaRPr lang="en-US" sz="540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0"/>
          <p:cNvSpPr txBox="1"/>
          <p:nvPr/>
        </p:nvSpPr>
        <p:spPr>
          <a:xfrm>
            <a:off x="1358900" y="1953963"/>
            <a:ext cx="9474200" cy="230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6995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prstClr val="black"/>
                </a:solidFill>
                <a:latin typeface="+mj-lt"/>
              </a:rPr>
              <a:t>Solid Waste Master Plan published in October 2021</a:t>
            </a:r>
          </a:p>
          <a:p>
            <a:pPr marL="754380" lvl="1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prstClr val="black"/>
                </a:solidFill>
                <a:latin typeface="+mj-lt"/>
              </a:rPr>
              <a:t>Goal to reduce disposal by 30% by 2030 and 90% by 2050</a:t>
            </a:r>
          </a:p>
          <a:p>
            <a:pPr marL="411480" lvl="1">
              <a:lnSpc>
                <a:spcPct val="114000"/>
              </a:lnSpc>
              <a:buClr>
                <a:srgbClr val="B71E42"/>
              </a:buClr>
            </a:pPr>
            <a:endParaRPr lang="en-US" sz="1400">
              <a:solidFill>
                <a:srgbClr val="8AB833"/>
              </a:solidFill>
              <a:latin typeface="+mj-lt"/>
            </a:endParaRPr>
          </a:p>
          <a:p>
            <a:pPr marL="86995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prstClr val="black"/>
                </a:solidFill>
                <a:latin typeface="+mj-lt"/>
              </a:rPr>
              <a:t>MassDEP also published revised waste ban regulations</a:t>
            </a:r>
          </a:p>
          <a:p>
            <a:pPr marL="754380" lvl="1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prstClr val="black"/>
                </a:solidFill>
                <a:latin typeface="+mj-lt"/>
              </a:rPr>
              <a:t>Bans mattresses from disposal as of November 1, 2022</a:t>
            </a:r>
          </a:p>
        </p:txBody>
      </p:sp>
      <p:pic>
        <p:nvPicPr>
          <p:cNvPr id="3" name="Picture 2" descr="Trash on the ground&#10;&#10;Description automatically generated with low confidence">
            <a:extLst>
              <a:ext uri="{FF2B5EF4-FFF2-40B4-BE49-F238E27FC236}">
                <a16:creationId xmlns:a16="http://schemas.microsoft.com/office/drawing/2014/main" id="{D761D360-56A9-4AFD-8058-A7EBD5598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4444998"/>
            <a:ext cx="2143125" cy="1607343"/>
          </a:xfrm>
          <a:prstGeom prst="rect">
            <a:avLst/>
          </a:prstGeom>
        </p:spPr>
      </p:pic>
      <p:pic>
        <p:nvPicPr>
          <p:cNvPr id="6" name="ymail_attachmentId555" descr="7022e568-c38d-408b-a085-150ac8262b7c">
            <a:extLst>
              <a:ext uri="{FF2B5EF4-FFF2-40B4-BE49-F238E27FC236}">
                <a16:creationId xmlns:a16="http://schemas.microsoft.com/office/drawing/2014/main" id="{0A1708A5-EE95-412D-8C18-6BF007B98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r="24335"/>
          <a:stretch/>
        </p:blipFill>
        <p:spPr bwMode="auto">
          <a:xfrm>
            <a:off x="8090260" y="4444996"/>
            <a:ext cx="2082440" cy="160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text, bedclothes, sofa&#10;&#10;Description automatically generated">
            <a:extLst>
              <a:ext uri="{FF2B5EF4-FFF2-40B4-BE49-F238E27FC236}">
                <a16:creationId xmlns:a16="http://schemas.microsoft.com/office/drawing/2014/main" id="{3220CCEA-7546-4AB4-A3F2-91FFF79CF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824" y="4444997"/>
            <a:ext cx="2921037" cy="160734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"/>
          <p:cNvSpPr txBox="1"/>
          <p:nvPr/>
        </p:nvSpPr>
        <p:spPr>
          <a:xfrm>
            <a:off x="1524000" y="260517"/>
            <a:ext cx="999281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-US" sz="540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Mattress Recycling Incentive Grant</a:t>
            </a:r>
            <a:endParaRPr lang="en-US" sz="540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0"/>
          <p:cNvSpPr txBox="1"/>
          <p:nvPr/>
        </p:nvSpPr>
        <p:spPr>
          <a:xfrm>
            <a:off x="1377390" y="1974765"/>
            <a:ext cx="6065178" cy="3776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Promote source-separated residential mattresses and box springs collected at a drop-off site OR collected curbside and aggregated at a central drop-off location.</a:t>
            </a:r>
            <a:endParaRPr lang="en-US" sz="2800">
              <a:solidFill>
                <a:prstClr val="black"/>
              </a:solidFill>
              <a:latin typeface="+mj-lt"/>
            </a:endParaRPr>
          </a:p>
          <a:p>
            <a:pPr marL="331470" lvl="1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endParaRPr lang="en-US" sz="1400">
              <a:solidFill>
                <a:srgbClr val="8AB833"/>
              </a:solidFill>
              <a:latin typeface="+mj-lt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Grant provides reimbursement for a collection container up to </a:t>
            </a:r>
            <a:r>
              <a:rPr lang="en-US" sz="2800">
                <a:latin typeface="+mj-lt"/>
                <a:ea typeface="Arial"/>
                <a:cs typeface="Arial"/>
                <a:sym typeface="Arial"/>
              </a:rPr>
              <a:t>$10,000</a:t>
            </a:r>
            <a:r>
              <a:rPr lang="en-US" sz="280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.</a:t>
            </a:r>
            <a:endParaRPr lang="en-US" sz="280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" name="Google Shape;362;p15" descr="C:\Users\Rachel.Smith\Desktop\mattress.jpg">
            <a:extLst>
              <a:ext uri="{FF2B5EF4-FFF2-40B4-BE49-F238E27FC236}">
                <a16:creationId xmlns:a16="http://schemas.microsoft.com/office/drawing/2014/main" id="{83BDE574-E260-43CE-B574-5CFCD254DE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495" r="37458"/>
          <a:stretch/>
        </p:blipFill>
        <p:spPr>
          <a:xfrm>
            <a:off x="8241175" y="1817226"/>
            <a:ext cx="3392941" cy="393398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603360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 txBox="1">
            <a:spLocks noGrp="1"/>
          </p:cNvSpPr>
          <p:nvPr>
            <p:ph type="title"/>
          </p:nvPr>
        </p:nvSpPr>
        <p:spPr>
          <a:xfrm>
            <a:off x="1524000" y="323720"/>
            <a:ext cx="10154856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000"/>
            </a:pPr>
            <a:r>
              <a:rPr lang="en-US" sz="5400" cap="none">
                <a:solidFill>
                  <a:schemeClr val="dk1"/>
                </a:solidFill>
                <a:ea typeface="Arial"/>
                <a:cs typeface="Arial"/>
                <a:sym typeface="Arial"/>
              </a:rPr>
              <a:t>Mattress Recycling Incentive Grant</a:t>
            </a:r>
            <a:endParaRPr lang="en-US" sz="5400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Google Shape;409;p20">
            <a:extLst>
              <a:ext uri="{FF2B5EF4-FFF2-40B4-BE49-F238E27FC236}">
                <a16:creationId xmlns:a16="http://schemas.microsoft.com/office/drawing/2014/main" id="{0F4DCEE6-37E8-4376-8D9A-FA16BA4DDE0C}"/>
              </a:ext>
            </a:extLst>
          </p:cNvPr>
          <p:cNvSpPr txBox="1"/>
          <p:nvPr/>
        </p:nvSpPr>
        <p:spPr>
          <a:xfrm>
            <a:off x="1407559" y="2081374"/>
            <a:ext cx="10271297" cy="353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Preference will be given to municipalities that have not previously been awarded a mattress collection container.</a:t>
            </a:r>
            <a:endParaRPr lang="en-US" sz="2800">
              <a:solidFill>
                <a:prstClr val="black"/>
              </a:solidFill>
              <a:latin typeface="+mj-lt"/>
            </a:endParaRPr>
          </a:p>
          <a:p>
            <a:pPr marL="274320" lvl="1" indent="-28575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endParaRPr lang="en-US" sz="1400">
              <a:solidFill>
                <a:srgbClr val="8AB833"/>
              </a:solidFill>
              <a:latin typeface="+mj-lt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Preference will be given to regional sites where multiple municipalities may benefit and have access to the collection container.</a:t>
            </a:r>
          </a:p>
          <a:p>
            <a:pPr marL="171450" indent="-17145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endParaRPr lang="en-US" sz="1400">
              <a:solidFill>
                <a:srgbClr val="454545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54545"/>
                </a:solidFill>
                <a:latin typeface="+mj-lt"/>
                <a:cs typeface="Arial"/>
                <a:sym typeface="Arial"/>
              </a:rPr>
              <a:t>MassDEP anticipates awarding this grant to up to 10 municipalities.</a:t>
            </a:r>
            <a:endParaRPr lang="en-US" sz="280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"/>
          <p:cNvSpPr txBox="1">
            <a:spLocks noGrp="1"/>
          </p:cNvSpPr>
          <p:nvPr>
            <p:ph type="title"/>
          </p:nvPr>
        </p:nvSpPr>
        <p:spPr>
          <a:xfrm>
            <a:off x="1865195" y="277506"/>
            <a:ext cx="8461610" cy="144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5400">
                <a:ea typeface="Arial"/>
                <a:cs typeface="Arial"/>
                <a:sym typeface="Arial"/>
              </a:rPr>
              <a:t>SMRP Background</a:t>
            </a:r>
            <a:endParaRPr lang="en-US" sz="5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7FA5DB-AA5B-CD25-BA57-3034EBBA3E49}"/>
              </a:ext>
            </a:extLst>
          </p:cNvPr>
          <p:cNvSpPr txBox="1"/>
          <p:nvPr/>
        </p:nvSpPr>
        <p:spPr>
          <a:xfrm>
            <a:off x="1613339" y="1854737"/>
            <a:ext cx="97190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/>
              <a:t>Created through the Green Communities Act</a:t>
            </a: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800"/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/>
              <a:t>MassDEP regulations (310 CMR 19.300)</a:t>
            </a: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800"/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/>
              <a:t>Six municipal waste combustors qualified to earn Waste Energy Certificates(WECs)</a:t>
            </a: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800"/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/>
              <a:t>50% of WECs revenue goes to “DEP approved recycling programs”</a:t>
            </a: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800"/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/>
              <a:t>Municipal Grant Program – Year 14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"/>
          <p:cNvSpPr txBox="1"/>
          <p:nvPr/>
        </p:nvSpPr>
        <p:spPr>
          <a:xfrm>
            <a:off x="1524000" y="182474"/>
            <a:ext cx="1018958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-US" sz="540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Mattress Collection Containers</a:t>
            </a:r>
            <a:endParaRPr lang="en-US" sz="540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EA7009CD-4BDD-4782-9558-F70D1297B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82" y="1927450"/>
            <a:ext cx="2285516" cy="2752724"/>
          </a:xfrm>
          <a:prstGeom prst="rect">
            <a:avLst/>
          </a:prstGeom>
        </p:spPr>
      </p:pic>
      <p:pic>
        <p:nvPicPr>
          <p:cNvPr id="5" name="Picture 4" descr="A picture containing sky, tree, outdoor, ground&#10;&#10;Description automatically generated">
            <a:extLst>
              <a:ext uri="{FF2B5EF4-FFF2-40B4-BE49-F238E27FC236}">
                <a16:creationId xmlns:a16="http://schemas.microsoft.com/office/drawing/2014/main" id="{73A5F9AA-3FF7-4F08-9A7A-190C490D96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30000" r="22546" b="21217"/>
          <a:stretch/>
        </p:blipFill>
        <p:spPr>
          <a:xfrm>
            <a:off x="4791179" y="1435648"/>
            <a:ext cx="3053337" cy="1812904"/>
          </a:xfrm>
          <a:prstGeom prst="rect">
            <a:avLst/>
          </a:prstGeom>
        </p:spPr>
      </p:pic>
      <p:pic>
        <p:nvPicPr>
          <p:cNvPr id="6" name="Picture 5" descr="A picture containing text, outdoor, sky, tree&#10;&#10;Description automatically generated">
            <a:extLst>
              <a:ext uri="{FF2B5EF4-FFF2-40B4-BE49-F238E27FC236}">
                <a16:creationId xmlns:a16="http://schemas.microsoft.com/office/drawing/2014/main" id="{1C69187E-B5A4-476C-BD6B-4AEB150594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10036" b="3333"/>
          <a:stretch/>
        </p:blipFill>
        <p:spPr>
          <a:xfrm>
            <a:off x="8480420" y="1872189"/>
            <a:ext cx="2740353" cy="2752725"/>
          </a:xfrm>
          <a:prstGeom prst="rect">
            <a:avLst/>
          </a:prstGeom>
        </p:spPr>
      </p:pic>
      <p:pic>
        <p:nvPicPr>
          <p:cNvPr id="7" name="Picture 6" descr="A picture containing sky, outdoor, container, bin&#10;&#10;Description automatically generated">
            <a:extLst>
              <a:ext uri="{FF2B5EF4-FFF2-40B4-BE49-F238E27FC236}">
                <a16:creationId xmlns:a16="http://schemas.microsoft.com/office/drawing/2014/main" id="{A6741658-3429-45B2-A468-9FBB67BD8A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/>
          <a:stretch/>
        </p:blipFill>
        <p:spPr>
          <a:xfrm>
            <a:off x="4791180" y="3603615"/>
            <a:ext cx="3053336" cy="21531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A702EE-9659-44B2-ABFB-6AE55BEB3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960767"/>
            <a:ext cx="9587697" cy="69572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/>
              <a:t>Massachusetts State Contracts FAC113, FAC86, FAC90: </a:t>
            </a:r>
            <a:r>
              <a:rPr lang="en-US" sz="2400" b="1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www.commbuys.com/bso/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endParaRPr lang="en-US" sz="2400" b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42827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 txBox="1">
            <a:spLocks noGrp="1"/>
          </p:cNvSpPr>
          <p:nvPr>
            <p:ph type="title"/>
          </p:nvPr>
        </p:nvSpPr>
        <p:spPr>
          <a:xfrm>
            <a:off x="1981200" y="5062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000"/>
            </a:pPr>
            <a:r>
              <a:rPr lang="en-US" sz="5400" cap="none">
                <a:solidFill>
                  <a:schemeClr val="dk1"/>
                </a:solidFill>
                <a:ea typeface="Arial"/>
                <a:cs typeface="Arial"/>
                <a:sym typeface="Arial"/>
              </a:rPr>
              <a:t>Getting Ready to Apply</a:t>
            </a:r>
            <a:endParaRPr lang="en-US" sz="5400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Google Shape;409;p20">
            <a:extLst>
              <a:ext uri="{FF2B5EF4-FFF2-40B4-BE49-F238E27FC236}">
                <a16:creationId xmlns:a16="http://schemas.microsoft.com/office/drawing/2014/main" id="{0F4DCEE6-37E8-4376-8D9A-FA16BA4DDE0C}"/>
              </a:ext>
            </a:extLst>
          </p:cNvPr>
          <p:cNvSpPr txBox="1"/>
          <p:nvPr/>
        </p:nvSpPr>
        <p:spPr>
          <a:xfrm>
            <a:off x="1384300" y="2081372"/>
            <a:ext cx="9893300" cy="353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Container size – roll-off or stationary container, transfer trailer, other proposal.</a:t>
            </a:r>
          </a:p>
          <a:p>
            <a:pPr marL="34290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endParaRPr lang="en-US" sz="1400">
              <a:solidFill>
                <a:srgbClr val="454545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54545"/>
                </a:solidFill>
                <a:latin typeface="+mj-lt"/>
                <a:cs typeface="Arial"/>
                <a:sym typeface="Arial"/>
              </a:rPr>
              <a:t>Site considerations – do you need to modify a site permit, hours of operation, accessibility, collection methods.</a:t>
            </a:r>
          </a:p>
          <a:p>
            <a:pPr marL="34290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endParaRPr lang="en-US" sz="1400">
              <a:solidFill>
                <a:srgbClr val="454545"/>
              </a:solidFill>
              <a:latin typeface="+mj-lt"/>
              <a:cs typeface="Arial"/>
              <a:sym typeface="Arial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54545"/>
                </a:solidFill>
                <a:latin typeface="+mj-lt"/>
                <a:cs typeface="Arial"/>
                <a:sym typeface="Arial"/>
              </a:rPr>
              <a:t>Logistics – how mattresses will be collected/stacked, potential mattress recycling company that will pick-up their mattresses.</a:t>
            </a:r>
            <a:endParaRPr lang="en-US" sz="280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7753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 txBox="1">
            <a:spLocks noGrp="1"/>
          </p:cNvSpPr>
          <p:nvPr>
            <p:ph type="title"/>
          </p:nvPr>
        </p:nvSpPr>
        <p:spPr>
          <a:xfrm>
            <a:off x="1981200" y="5062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000"/>
            </a:pPr>
            <a:r>
              <a:rPr lang="en-US" sz="5400" cap="none">
                <a:solidFill>
                  <a:schemeClr val="dk1"/>
                </a:solidFill>
                <a:ea typeface="Arial"/>
                <a:cs typeface="Arial"/>
                <a:sym typeface="Arial"/>
              </a:rPr>
              <a:t>Additional Resources</a:t>
            </a:r>
            <a:endParaRPr lang="en-US" sz="5400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Google Shape;409;p20">
            <a:extLst>
              <a:ext uri="{FF2B5EF4-FFF2-40B4-BE49-F238E27FC236}">
                <a16:creationId xmlns:a16="http://schemas.microsoft.com/office/drawing/2014/main" id="{0F4DCEE6-37E8-4376-8D9A-FA16BA4DDE0C}"/>
              </a:ext>
            </a:extLst>
          </p:cNvPr>
          <p:cNvSpPr txBox="1"/>
          <p:nvPr/>
        </p:nvSpPr>
        <p:spPr>
          <a:xfrm>
            <a:off x="1155700" y="2081375"/>
            <a:ext cx="9804400" cy="345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454545"/>
                </a:solidFill>
                <a:latin typeface="+mj-lt"/>
                <a:cs typeface="Arial"/>
                <a:sym typeface="Arial"/>
              </a:rPr>
              <a:t>Detailed Grant Guidance for Mattress Recycling Incentive:  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www.mass.gov/doc/details-mattress-recycling-incentive-program/download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 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  <a:p>
            <a:pPr marL="331470" lvl="1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8AB833"/>
              </a:solidFill>
              <a:latin typeface="+mj-lt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MassDEP MRI Website:  </a:t>
            </a:r>
            <a:br>
              <a:rPr lang="en-US" sz="2800" dirty="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800" dirty="0">
                <a:solidFill>
                  <a:srgbClr val="0070C0"/>
                </a:solidFill>
                <a:latin typeface="+mj-lt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www.mass.gov/service-details/mattress-recycling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</a:p>
          <a:p>
            <a:pPr marL="34290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454545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248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414F4-B27F-2BB9-E56A-44435737F59A}"/>
              </a:ext>
            </a:extLst>
          </p:cNvPr>
          <p:cNvSpPr txBox="1"/>
          <p:nvPr/>
        </p:nvSpPr>
        <p:spPr>
          <a:xfrm>
            <a:off x="1546221" y="1758367"/>
            <a:ext cx="9970589" cy="2537251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spc="0" normalizeH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Pay-As-You-Throw (PAYT) Program Assistance </a:t>
            </a:r>
          </a:p>
        </p:txBody>
      </p:sp>
      <p:sp>
        <p:nvSpPr>
          <p:cNvPr id="3" name="Google Shape;335;p13">
            <a:extLst>
              <a:ext uri="{FF2B5EF4-FFF2-40B4-BE49-F238E27FC236}">
                <a16:creationId xmlns:a16="http://schemas.microsoft.com/office/drawing/2014/main" id="{092A5EA6-0081-103E-CA66-7CBB7F59F95F}"/>
              </a:ext>
            </a:extLst>
          </p:cNvPr>
          <p:cNvSpPr txBox="1"/>
          <p:nvPr/>
        </p:nvSpPr>
        <p:spPr>
          <a:xfrm>
            <a:off x="2303732" y="4510072"/>
            <a:ext cx="6817398" cy="1274279"/>
          </a:xfrm>
          <a:prstGeom prst="rect">
            <a:avLst/>
          </a:prstGeom>
        </p:spPr>
        <p:txBody>
          <a:bodyPr spcFirstLastPara="1" vert="horz" lIns="91440" tIns="91440" rIns="91440" bIns="91440" rtlCol="0" anchorCtr="0">
            <a:normAutofit/>
          </a:bodyPr>
          <a:lstStyle/>
          <a:p>
            <a:pPr marL="0" lvl="1" algn="ctr" defTabSz="914400">
              <a:lnSpc>
                <a:spcPct val="110000"/>
              </a:lnSpc>
              <a:buClr>
                <a:srgbClr val="B71E42"/>
              </a:buClr>
              <a:buSzPct val="100000"/>
            </a:pPr>
            <a:r>
              <a:rPr lang="en-US" sz="2800">
                <a:solidFill>
                  <a:prstClr val="black"/>
                </a:solidFill>
                <a:sym typeface="Arial"/>
              </a:rPr>
              <a:t>Rachel Smith</a:t>
            </a:r>
          </a:p>
          <a:p>
            <a:pPr marL="0" lvl="1" algn="ctr" defTabSz="914400">
              <a:lnSpc>
                <a:spcPct val="110000"/>
              </a:lnSpc>
              <a:buClr>
                <a:srgbClr val="B71E42"/>
              </a:buClr>
              <a:buSzPct val="100000"/>
            </a:pPr>
            <a:r>
              <a:rPr lang="en-US" sz="2800">
                <a:solidFill>
                  <a:prstClr val="black"/>
                </a:solidFill>
                <a:sym typeface="Arial"/>
                <a:hlinkClick r:id="rId3"/>
              </a:rPr>
              <a:t>Rachel.smith@mass.gov</a:t>
            </a:r>
            <a:r>
              <a:rPr lang="en-US" sz="2800">
                <a:solidFill>
                  <a:prstClr val="black"/>
                </a:solidFill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89016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CA99-2C90-4CFC-B09A-421FF4E6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763" y="279903"/>
            <a:ext cx="8626474" cy="1049235"/>
          </a:xfrm>
        </p:spPr>
        <p:txBody>
          <a:bodyPr>
            <a:normAutofit/>
          </a:bodyPr>
          <a:lstStyle/>
          <a:p>
            <a:pPr algn="ctr"/>
            <a:r>
              <a:rPr lang="en-US" sz="5400"/>
              <a:t>Why PAYT?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820A0-3CFD-41E0-8969-0DBA9CB7E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236" y="1853757"/>
            <a:ext cx="10023522" cy="419972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2800"/>
              <a:t>Single most effective tool to reduce waste and increase recycling</a:t>
            </a:r>
            <a:endParaRPr lang="en-US" altLang="en-US" sz="400"/>
          </a:p>
          <a:p>
            <a:pPr>
              <a:lnSpc>
                <a:spcPct val="80000"/>
              </a:lnSpc>
              <a:spcAft>
                <a:spcPts val="12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2800"/>
              <a:t>Equitable – like utilities, you pay for what you use</a:t>
            </a:r>
            <a:endParaRPr lang="en-US" altLang="en-US" sz="600"/>
          </a:p>
          <a:p>
            <a:pPr>
              <a:lnSpc>
                <a:spcPct val="114000"/>
              </a:lnSpc>
              <a:spcAft>
                <a:spcPts val="12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2800"/>
              <a:t>Environmental benefits – reduces trash sent to landfills and incinerators, which reduces emissions</a:t>
            </a:r>
            <a:endParaRPr lang="en-US" altLang="en-US" sz="600"/>
          </a:p>
          <a:p>
            <a:pPr>
              <a:lnSpc>
                <a:spcPct val="80000"/>
              </a:lnSpc>
              <a:spcAft>
                <a:spcPts val="12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2800"/>
              <a:t>More reuse and recycling less waste</a:t>
            </a:r>
            <a:endParaRPr lang="en-US" altLang="en-US" sz="600"/>
          </a:p>
          <a:p>
            <a:pPr>
              <a:lnSpc>
                <a:spcPct val="80000"/>
              </a:lnSpc>
              <a:spcAft>
                <a:spcPts val="12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2800"/>
              <a:t>Savings in avoided disposal costs</a:t>
            </a:r>
            <a:endParaRPr lang="en-US" altLang="en-US" sz="600"/>
          </a:p>
          <a:p>
            <a:pPr>
              <a:lnSpc>
                <a:spcPct val="80000"/>
              </a:lnSpc>
              <a:spcAft>
                <a:spcPts val="12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2800"/>
              <a:t>Signals to residents the true costs of SW management</a:t>
            </a:r>
          </a:p>
        </p:txBody>
      </p:sp>
    </p:spTree>
    <p:extLst>
      <p:ext uri="{BB962C8B-B14F-4D97-AF65-F5344CB8AC3E}">
        <p14:creationId xmlns:p14="http://schemas.microsoft.com/office/powerpoint/2010/main" val="3968482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D2A1AC5-16E7-5D60-AC80-133213056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14515" r="1274" b="10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590CE7-53B4-5454-503D-91D726161184}"/>
              </a:ext>
            </a:extLst>
          </p:cNvPr>
          <p:cNvSpPr txBox="1"/>
          <p:nvPr/>
        </p:nvSpPr>
        <p:spPr>
          <a:xfrm>
            <a:off x="9422857" y="1874542"/>
            <a:ext cx="2348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PAYT Municipalities have 29% LESS Trash than Non-PAYT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858328-A0CD-B1B5-EF29-CB1A0C52FDB0}"/>
              </a:ext>
            </a:extLst>
          </p:cNvPr>
          <p:cNvSpPr/>
          <p:nvPr/>
        </p:nvSpPr>
        <p:spPr>
          <a:xfrm>
            <a:off x="3275635" y="1"/>
            <a:ext cx="2071869" cy="289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41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CA99-2C90-4CFC-B09A-421FF4E6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548" y="375896"/>
            <a:ext cx="10277967" cy="1049235"/>
          </a:xfrm>
        </p:spPr>
        <p:txBody>
          <a:bodyPr>
            <a:noAutofit/>
          </a:bodyPr>
          <a:lstStyle/>
          <a:p>
            <a:pPr algn="ctr"/>
            <a:r>
              <a:rPr lang="en-US" sz="5400"/>
              <a:t>PAYT Technical Assistance (TA)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820A0-3CFD-41E0-8969-0DBA9CB7E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203" y="1925386"/>
            <a:ext cx="10538313" cy="4198687"/>
          </a:xfrm>
        </p:spPr>
        <p:txBody>
          <a:bodyPr>
            <a:noAutofit/>
          </a:bodyPr>
          <a:lstStyle/>
          <a:p>
            <a:pPr lvl="1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2700"/>
              <a:t>80 hours dedicated in-kind technical assistance from your MAC</a:t>
            </a:r>
          </a:p>
          <a:p>
            <a:pPr lvl="1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700">
                <a:solidFill>
                  <a:srgbClr val="33323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Provide background information on comparable PAYT communities</a:t>
            </a:r>
          </a:p>
          <a:p>
            <a:pPr lvl="1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700">
                <a:solidFill>
                  <a:srgbClr val="33323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Set up site visits at communities with PAYT programs</a:t>
            </a:r>
          </a:p>
          <a:p>
            <a:pPr lvl="1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700">
                <a:solidFill>
                  <a:srgbClr val="33323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Provide financial analysis of PAYT and variations under consideration</a:t>
            </a:r>
          </a:p>
          <a:p>
            <a:pPr lvl="1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700">
                <a:solidFill>
                  <a:srgbClr val="33323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Attend public meetings and forums</a:t>
            </a:r>
          </a:p>
          <a:p>
            <a:pPr lvl="1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700">
                <a:solidFill>
                  <a:srgbClr val="33323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Provide support for public outreach materials such as FAQ documents and PPT presentations </a:t>
            </a:r>
          </a:p>
          <a:p>
            <a:pPr lvl="1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700">
                <a:solidFill>
                  <a:srgbClr val="33323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Help develop of Draft Implementation Plan</a:t>
            </a:r>
            <a:endParaRPr lang="en-US" sz="2700">
              <a:solidFill>
                <a:srgbClr val="33323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50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CA99-2C90-4CFC-B09A-421FF4E6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427" y="159250"/>
            <a:ext cx="8439150" cy="1049235"/>
          </a:xfrm>
        </p:spPr>
        <p:txBody>
          <a:bodyPr>
            <a:noAutofit/>
          </a:bodyPr>
          <a:lstStyle/>
          <a:p>
            <a:pPr algn="ctr"/>
            <a:r>
              <a:rPr lang="en-US" sz="5400"/>
              <a:t>PAYT Grant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820A0-3CFD-41E0-8969-0DBA9CB7E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319" y="1539433"/>
            <a:ext cx="10938076" cy="5402385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3400" b="1"/>
              <a:t>New Drop-off PAYT Program </a:t>
            </a:r>
            <a:r>
              <a:rPr lang="en-US" altLang="en-US" sz="3400"/>
              <a:t>= $10 per HH</a:t>
            </a:r>
          </a:p>
          <a:p>
            <a:pPr lvl="1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3400" b="1"/>
              <a:t>New Curbside PAYT Program</a:t>
            </a:r>
          </a:p>
          <a:p>
            <a:pPr lvl="2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3400"/>
              <a:t>One bag/barrel free (e.g., hybrid program) = $10 per HH</a:t>
            </a:r>
          </a:p>
          <a:p>
            <a:pPr lvl="2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3400"/>
              <a:t>No bags/barrels free (e.g., full PAYT w/ bags) = $20 per HH</a:t>
            </a:r>
          </a:p>
          <a:p>
            <a:pPr lvl="2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3400"/>
              <a:t>One 35-gallon trash cart = $30 per HH</a:t>
            </a:r>
          </a:p>
          <a:p>
            <a:pPr lvl="2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3400"/>
              <a:t>One 64-gallon trash cart collected </a:t>
            </a:r>
            <a:r>
              <a:rPr lang="en-US" altLang="en-US" sz="3400" u="sng"/>
              <a:t>every other week</a:t>
            </a:r>
            <a:r>
              <a:rPr lang="en-US" altLang="en-US" sz="3400"/>
              <a:t> = $10 per HH</a:t>
            </a:r>
          </a:p>
          <a:p>
            <a:pPr lvl="1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3400" b="1"/>
              <a:t>Upgrade to Existing PAYT Program</a:t>
            </a:r>
          </a:p>
          <a:p>
            <a:pPr lvl="2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3400"/>
              <a:t>Convert from 1 bag/barrel free to Full PAYT = $5 per HH</a:t>
            </a:r>
          </a:p>
          <a:p>
            <a:pPr lvl="2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3400"/>
              <a:t>Transition from a sticker program to a bag program = $5 per HH</a:t>
            </a:r>
          </a:p>
          <a:p>
            <a:pPr lvl="2">
              <a:lnSpc>
                <a:spcPct val="114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3400"/>
              <a:t>Provide automated trash carts of &lt;35-gallon capacity = $30 per HH</a:t>
            </a:r>
          </a:p>
          <a:p>
            <a:pPr lvl="2">
              <a:lnSpc>
                <a:spcPct val="90000"/>
              </a:lnSpc>
            </a:pPr>
            <a:endParaRPr lang="en-US" altLang="en-US" sz="1500"/>
          </a:p>
          <a:p>
            <a:pPr marL="0" indent="0">
              <a:lnSpc>
                <a:spcPct val="90000"/>
              </a:lnSpc>
              <a:buNone/>
            </a:pPr>
            <a:endParaRPr lang="en-US" altLang="en-US" sz="900"/>
          </a:p>
        </p:txBody>
      </p:sp>
    </p:spTree>
    <p:extLst>
      <p:ext uri="{BB962C8B-B14F-4D97-AF65-F5344CB8AC3E}">
        <p14:creationId xmlns:p14="http://schemas.microsoft.com/office/powerpoint/2010/main" val="11078125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"/>
          <p:cNvSpPr txBox="1"/>
          <p:nvPr/>
        </p:nvSpPr>
        <p:spPr>
          <a:xfrm>
            <a:off x="1524000" y="366124"/>
            <a:ext cx="9144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-US" sz="540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PAYT Grant Program</a:t>
            </a:r>
            <a:endParaRPr lang="en-US" sz="540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0"/>
          <p:cNvSpPr txBox="1"/>
          <p:nvPr/>
        </p:nvSpPr>
        <p:spPr>
          <a:xfrm>
            <a:off x="1524000" y="1885903"/>
            <a:ext cx="7042150" cy="4513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54545"/>
                </a:solidFill>
                <a:latin typeface="Gill Sans MT" panose="020B0502020104020203"/>
                <a:ea typeface="Arial"/>
                <a:cs typeface="Arial"/>
                <a:sym typeface="Arial"/>
              </a:rPr>
              <a:t>Available for both new PAYT programs and program upgrades. </a:t>
            </a:r>
          </a:p>
          <a:p>
            <a:pPr>
              <a:lnSpc>
                <a:spcPct val="114000"/>
              </a:lnSpc>
              <a:buClr>
                <a:srgbClr val="B71E42"/>
              </a:buClr>
            </a:pPr>
            <a:endParaRPr lang="en-US" sz="1200">
              <a:solidFill>
                <a:srgbClr val="454545"/>
              </a:solidFill>
              <a:latin typeface="Gill Sans MT" panose="020B0502020104020203"/>
              <a:ea typeface="Arial"/>
              <a:cs typeface="Arial"/>
              <a:sym typeface="Arial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54545"/>
                </a:solidFill>
                <a:latin typeface="Gill Sans MT" panose="020B0502020104020203"/>
                <a:cs typeface="Arial"/>
                <a:sym typeface="Arial"/>
              </a:rPr>
              <a:t>Funding is dependent on type of program and # HHs served. Maximum of $300,000.</a:t>
            </a:r>
            <a:endParaRPr lang="en-US" sz="2800">
              <a:solidFill>
                <a:prstClr val="black"/>
              </a:solidFill>
              <a:latin typeface="Gill Sans MT" panose="020B0502020104020203"/>
            </a:endParaRPr>
          </a:p>
          <a:p>
            <a:pPr marL="0" lvl="1">
              <a:lnSpc>
                <a:spcPct val="114000"/>
              </a:lnSpc>
              <a:buClr>
                <a:srgbClr val="B71E42"/>
              </a:buClr>
            </a:pPr>
            <a:endParaRPr lang="en-US" sz="1200">
              <a:solidFill>
                <a:srgbClr val="8AB833"/>
              </a:solidFill>
              <a:latin typeface="Gill Sans MT" panose="020B0502020104020203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54545"/>
                </a:solidFill>
                <a:latin typeface="Gill Sans MT" panose="020B0502020104020203"/>
                <a:ea typeface="Arial"/>
                <a:cs typeface="Arial"/>
                <a:sym typeface="Arial"/>
              </a:rPr>
              <a:t>Grant funds may be used to fund the cost of bags, &lt;35-gallon trash carts, outreach and education materials, program coordinator, and other approved expenses.</a:t>
            </a:r>
            <a:endParaRPr lang="en-US" sz="2800">
              <a:solidFill>
                <a:prstClr val="black"/>
              </a:solidFill>
              <a:latin typeface="Gill Sans MT" panose="020B0502020104020203"/>
            </a:endParaRPr>
          </a:p>
        </p:txBody>
      </p:sp>
      <p:pic>
        <p:nvPicPr>
          <p:cNvPr id="5" name="Google Shape;422;p21">
            <a:extLst>
              <a:ext uri="{FF2B5EF4-FFF2-40B4-BE49-F238E27FC236}">
                <a16:creationId xmlns:a16="http://schemas.microsoft.com/office/drawing/2014/main" id="{DDFB4B0C-5584-445D-81CC-6475DBDC56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1919" y="2264235"/>
            <a:ext cx="2876549" cy="3505200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384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 txBox="1">
            <a:spLocks noGrp="1"/>
          </p:cNvSpPr>
          <p:nvPr>
            <p:ph type="title"/>
          </p:nvPr>
        </p:nvSpPr>
        <p:spPr>
          <a:xfrm>
            <a:off x="1981200" y="5062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000"/>
            </a:pPr>
            <a:r>
              <a:rPr lang="en-US" sz="5400" cap="none">
                <a:solidFill>
                  <a:schemeClr val="dk1"/>
                </a:solidFill>
                <a:ea typeface="Arial"/>
                <a:cs typeface="Arial"/>
                <a:sym typeface="Arial"/>
              </a:rPr>
              <a:t>Getting Ready to Apply</a:t>
            </a:r>
            <a:endParaRPr lang="en-US" sz="5400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Google Shape;409;p20">
            <a:extLst>
              <a:ext uri="{FF2B5EF4-FFF2-40B4-BE49-F238E27FC236}">
                <a16:creationId xmlns:a16="http://schemas.microsoft.com/office/drawing/2014/main" id="{0F4DCEE6-37E8-4376-8D9A-FA16BA4DDE0C}"/>
              </a:ext>
            </a:extLst>
          </p:cNvPr>
          <p:cNvSpPr txBox="1"/>
          <p:nvPr/>
        </p:nvSpPr>
        <p:spPr>
          <a:xfrm>
            <a:off x="1409700" y="1916274"/>
            <a:ext cx="9804400" cy="279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+mj-lt"/>
                <a:cs typeface="Arial"/>
                <a:sym typeface="Arial"/>
              </a:rPr>
              <a:t>Applicants MUST have submitted and have been approved for a TA Grant for PAYT technical assistance.</a:t>
            </a:r>
            <a:endParaRPr lang="en-US" sz="2800">
              <a:latin typeface="+mj-lt"/>
            </a:endParaRPr>
          </a:p>
          <a:p>
            <a:pPr marL="331470" lvl="1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endParaRPr lang="en-US" sz="1400">
              <a:solidFill>
                <a:srgbClr val="8AB833"/>
              </a:solidFill>
              <a:latin typeface="+mj-lt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>
                <a:latin typeface="+mj-lt"/>
                <a:ea typeface="Arial"/>
                <a:cs typeface="Arial"/>
                <a:sym typeface="Arial"/>
              </a:rPr>
              <a:t>Applicants that are full PAYT (all bags/tags/stickers) MUST have a municipal bylaw/ordinance/regulation requiring private haulers to provide integrated trash and recycling services.</a:t>
            </a:r>
          </a:p>
        </p:txBody>
      </p:sp>
    </p:spTree>
    <p:extLst>
      <p:ext uri="{BB962C8B-B14F-4D97-AF65-F5344CB8AC3E}">
        <p14:creationId xmlns:p14="http://schemas.microsoft.com/office/powerpoint/2010/main" val="3865986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D210-5E72-4738-9945-CDCF3D7F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968" y="452339"/>
            <a:ext cx="10952252" cy="1017553"/>
          </a:xfrm>
        </p:spPr>
        <p:txBody>
          <a:bodyPr>
            <a:normAutofit/>
          </a:bodyPr>
          <a:lstStyle/>
          <a:p>
            <a:r>
              <a:rPr lang="en-US" sz="5400"/>
              <a:t>Solid Waste Master Plan (SWMP)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3A1E7-B583-9B74-44AD-C768EF101B17}"/>
              </a:ext>
            </a:extLst>
          </p:cNvPr>
          <p:cNvSpPr txBox="1"/>
          <p:nvPr/>
        </p:nvSpPr>
        <p:spPr>
          <a:xfrm>
            <a:off x="1789042" y="1848678"/>
            <a:ext cx="938052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2010 – 2020 SWMP: Waste Reduction Goal</a:t>
            </a:r>
          </a:p>
          <a:p>
            <a:pPr marL="971550" lvl="1" indent="-5143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Reduce solid waste disposal by 30% by 2020, from 6.5 million tons to 4.5 million tons</a:t>
            </a:r>
            <a:br>
              <a:rPr lang="en-US" sz="3200" dirty="0"/>
            </a:br>
            <a:endParaRPr lang="en-US" sz="1600" dirty="0"/>
          </a:p>
          <a:p>
            <a:pPr marL="514350" indent="-5143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2020 – 2030 SWMP: Waste Reduction Goal</a:t>
            </a:r>
          </a:p>
          <a:p>
            <a:pPr marL="971550" lvl="1" indent="-5143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Reduce solid waste disposal by 30% by 2030, from 5.7 million tons to 4.0 million tons</a:t>
            </a:r>
          </a:p>
          <a:p>
            <a:pPr marL="1428750" lvl="2" indent="-5143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www.mass.gov/doc/2030-solid-waste-master-plan-working-together-toward-zero-waste/download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6318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 txBox="1">
            <a:spLocks noGrp="1"/>
          </p:cNvSpPr>
          <p:nvPr>
            <p:ph type="title"/>
          </p:nvPr>
        </p:nvSpPr>
        <p:spPr>
          <a:xfrm>
            <a:off x="1981200" y="5062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000"/>
            </a:pPr>
            <a:r>
              <a:rPr lang="en-US" sz="5400" cap="none">
                <a:solidFill>
                  <a:schemeClr val="dk1"/>
                </a:solidFill>
                <a:ea typeface="Arial"/>
                <a:cs typeface="Arial"/>
                <a:sym typeface="Arial"/>
              </a:rPr>
              <a:t>Additional Resources</a:t>
            </a:r>
            <a:endParaRPr lang="en-US" sz="5400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Google Shape;409;p20">
            <a:extLst>
              <a:ext uri="{FF2B5EF4-FFF2-40B4-BE49-F238E27FC236}">
                <a16:creationId xmlns:a16="http://schemas.microsoft.com/office/drawing/2014/main" id="{0F4DCEE6-37E8-4376-8D9A-FA16BA4DDE0C}"/>
              </a:ext>
            </a:extLst>
          </p:cNvPr>
          <p:cNvSpPr txBox="1"/>
          <p:nvPr/>
        </p:nvSpPr>
        <p:spPr>
          <a:xfrm>
            <a:off x="1981200" y="1923741"/>
            <a:ext cx="9969500" cy="493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454545"/>
                </a:solidFill>
                <a:latin typeface="+mj-lt"/>
                <a:cs typeface="Arial"/>
                <a:sym typeface="Arial"/>
              </a:rPr>
              <a:t>Detailed Grant Guidance for PAYT Assistance:  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www.mass.gov/doc/details-pay-as-you-throw-assistance/download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 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454545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MassDEP PAYT Website:  </a:t>
            </a:r>
            <a:br>
              <a:rPr lang="en-US" sz="2800" dirty="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800" dirty="0">
                <a:solidFill>
                  <a:srgbClr val="0070C0"/>
                </a:solidFill>
                <a:latin typeface="+mj-lt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www.mass.gov/lists/pay-as-you-throw-paytsave-money-and-reduce-trash-smart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</a:p>
          <a:p>
            <a:pPr>
              <a:lnSpc>
                <a:spcPct val="114000"/>
              </a:lnSpc>
              <a:buClr>
                <a:srgbClr val="B71E42"/>
              </a:buClr>
            </a:pPr>
            <a:endParaRPr lang="en-US" sz="1400" dirty="0">
              <a:solidFill>
                <a:srgbClr val="B71E42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2022 Webinar on PAYT for Municipalities:</a:t>
            </a:r>
            <a:br>
              <a:rPr lang="en-US" sz="2800" dirty="0">
                <a:solidFill>
                  <a:srgbClr val="B71E4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800" dirty="0">
                <a:solidFill>
                  <a:srgbClr val="0070C0"/>
                </a:solidFill>
                <a:latin typeface="+mj-lt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www.youtube.com/watch?v=do6c7-SZRhs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</a:p>
          <a:p>
            <a:pPr marL="34290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454545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955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"/>
          <p:cNvSpPr txBox="1"/>
          <p:nvPr/>
        </p:nvSpPr>
        <p:spPr>
          <a:xfrm>
            <a:off x="0" y="4510072"/>
            <a:ext cx="12192000" cy="1274279"/>
          </a:xfrm>
          <a:prstGeom prst="rect">
            <a:avLst/>
          </a:prstGeom>
        </p:spPr>
        <p:txBody>
          <a:bodyPr spcFirstLastPara="1" vert="horz" lIns="91440" tIns="91440" rIns="91440" bIns="91440" rtlCol="0" anchorCtr="0">
            <a:normAutofit/>
          </a:bodyPr>
          <a:lstStyle/>
          <a:p>
            <a:pPr marL="0" lvl="1" algn="ctr" defTabSz="914400">
              <a:lnSpc>
                <a:spcPct val="110000"/>
              </a:lnSpc>
              <a:buClr>
                <a:srgbClr val="B71E42"/>
              </a:buClr>
              <a:buSzPct val="100000"/>
            </a:pPr>
            <a:r>
              <a:rPr lang="en-US" sz="2800">
                <a:solidFill>
                  <a:prstClr val="black"/>
                </a:solidFill>
                <a:sym typeface="Arial"/>
              </a:rPr>
              <a:t>Brooke Nash</a:t>
            </a:r>
          </a:p>
          <a:p>
            <a:pPr marL="0" lvl="1" algn="ctr" defTabSz="914400">
              <a:lnSpc>
                <a:spcPct val="110000"/>
              </a:lnSpc>
              <a:buClr>
                <a:srgbClr val="B71E42"/>
              </a:buClr>
              <a:buSzPct val="100000"/>
            </a:pPr>
            <a:r>
              <a:rPr lang="en-US" sz="2800">
                <a:solidFill>
                  <a:prstClr val="black"/>
                </a:solidFill>
                <a:sym typeface="Arial"/>
                <a:hlinkClick r:id="rId3"/>
              </a:rPr>
              <a:t>Brooke.Nash@mass.gov</a:t>
            </a:r>
            <a:r>
              <a:rPr lang="en-US" sz="2800">
                <a:solidFill>
                  <a:prstClr val="black"/>
                </a:solidFill>
                <a:sym typeface="Arial"/>
              </a:rPr>
              <a:t> </a:t>
            </a:r>
          </a:p>
        </p:txBody>
      </p:sp>
      <p:sp>
        <p:nvSpPr>
          <p:cNvPr id="332" name="Google Shape;332;p13"/>
          <p:cNvSpPr/>
          <p:nvPr/>
        </p:nvSpPr>
        <p:spPr>
          <a:xfrm>
            <a:off x="2697163" y="626586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13"/>
          <p:cNvSpPr/>
          <p:nvPr/>
        </p:nvSpPr>
        <p:spPr>
          <a:xfrm>
            <a:off x="5105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658FA9-9D49-5E8E-D1B3-46DE0240D09C}"/>
              </a:ext>
            </a:extLst>
          </p:cNvPr>
          <p:cNvSpPr txBox="1"/>
          <p:nvPr/>
        </p:nvSpPr>
        <p:spPr>
          <a:xfrm>
            <a:off x="1546221" y="1758367"/>
            <a:ext cx="10279334" cy="2537251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spc="0" normalizeH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Household Hazardous Waste (HHW): Grants for Permanent Collection Facilities</a:t>
            </a:r>
          </a:p>
        </p:txBody>
      </p:sp>
    </p:spTree>
    <p:extLst>
      <p:ext uri="{BB962C8B-B14F-4D97-AF65-F5344CB8AC3E}">
        <p14:creationId xmlns:p14="http://schemas.microsoft.com/office/powerpoint/2010/main" val="2810385575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E47B0-854A-AFE9-8C44-5631FB71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819" y="190500"/>
            <a:ext cx="10654300" cy="1752599"/>
          </a:xfrm>
        </p:spPr>
        <p:txBody>
          <a:bodyPr>
            <a:normAutofit/>
          </a:bodyPr>
          <a:lstStyle/>
          <a:p>
            <a:r>
              <a:rPr lang="en-US" sz="5400" dirty="0"/>
              <a:t>Why a Permanent Collection Facility?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52D34-40E1-A0CA-C951-CEAE6DF9F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027433"/>
            <a:ext cx="10018713" cy="335280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/>
              <a:t>Costs of one-day events increasing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/>
              <a:t>Challenges scheduling vendors for events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/>
              <a:t>Permanent centers are: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/>
              <a:t>More sustainable model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/>
              <a:t>Greater access for residents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/>
              <a:t>Lower cost per resident</a:t>
            </a:r>
          </a:p>
        </p:txBody>
      </p:sp>
    </p:spTree>
    <p:extLst>
      <p:ext uri="{BB962C8B-B14F-4D97-AF65-F5344CB8AC3E}">
        <p14:creationId xmlns:p14="http://schemas.microsoft.com/office/powerpoint/2010/main" val="1554410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A507-B8DB-53B7-3F66-ECFF211DD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90500"/>
            <a:ext cx="10018713" cy="1319802"/>
          </a:xfrm>
        </p:spPr>
        <p:txBody>
          <a:bodyPr>
            <a:normAutofit/>
          </a:bodyPr>
          <a:lstStyle/>
          <a:p>
            <a:r>
              <a:rPr lang="en-US" sz="5400"/>
              <a:t>HHW Grant </a:t>
            </a:r>
            <a:r>
              <a:rPr lang="en-US" sz="5400" dirty="0"/>
              <a:t>Details</a:t>
            </a:r>
            <a:r>
              <a:rPr lang="en-US" sz="540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15D40-F124-23C0-3993-B5820CDED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438382"/>
            <a:ext cx="10320697" cy="5034337"/>
          </a:xfrm>
        </p:spPr>
        <p:txBody>
          <a:bodyPr>
            <a:normAutofit/>
          </a:bodyPr>
          <a:lstStyle/>
          <a:p>
            <a:pPr rtl="0" fontAlgn="base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b="0" i="0" u="none" strike="noStrike">
                <a:solidFill>
                  <a:srgbClr val="000000"/>
                </a:solidFill>
                <a:effectLst/>
              </a:rPr>
              <a:t>Municipality,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</a:rPr>
              <a:t>muni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u="none" strike="noStrike">
                <a:solidFill>
                  <a:srgbClr val="000000"/>
                </a:solidFill>
                <a:effectLst/>
              </a:rPr>
              <a:t>acting as a lead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,</a:t>
            </a:r>
            <a:r>
              <a:rPr lang="en-US" sz="3200" b="0" i="0" u="none" strike="noStrike">
                <a:solidFill>
                  <a:srgbClr val="000000"/>
                </a:solidFill>
                <a:effectLst/>
              </a:rPr>
              <a:t> or regional entity</a:t>
            </a:r>
            <a:endParaRPr lang="en-US" sz="3200" b="0" i="0" u="none" strike="noStrike">
              <a:solidFill>
                <a:srgbClr val="1CADE4"/>
              </a:solidFill>
              <a:effectLst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b="0" i="0" u="none" strike="noStrike">
                <a:solidFill>
                  <a:srgbClr val="000000"/>
                </a:solidFill>
                <a:effectLst/>
              </a:rPr>
              <a:t>Serves residents; may serve small businesses </a:t>
            </a:r>
            <a:endParaRPr lang="en-US" sz="3200" b="0" i="0" u="none" strike="noStrike">
              <a:solidFill>
                <a:srgbClr val="1CADE4"/>
              </a:solidFill>
              <a:effectLst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b="0" i="0" u="none" strike="noStrike">
                <a:solidFill>
                  <a:srgbClr val="000000"/>
                </a:solidFill>
                <a:effectLst/>
              </a:rPr>
              <a:t>Establish new facility</a:t>
            </a:r>
            <a:r>
              <a:rPr lang="en-US" sz="3200" dirty="0">
                <a:solidFill>
                  <a:srgbClr val="000000"/>
                </a:solidFill>
              </a:rPr>
              <a:t> or upgrade an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u="none" strike="noStrike">
                <a:solidFill>
                  <a:srgbClr val="000000"/>
                </a:solidFill>
                <a:effectLst/>
              </a:rPr>
              <a:t>existing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 one</a:t>
            </a:r>
            <a:endParaRPr lang="en-US" sz="3200" b="0" i="0" u="none" strike="noStrike">
              <a:solidFill>
                <a:srgbClr val="1CADE4"/>
              </a:solidFill>
              <a:effectLst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b="0" i="0" u="none" strike="noStrike">
                <a:solidFill>
                  <a:srgbClr val="000000"/>
                </a:solidFill>
                <a:effectLst/>
              </a:rPr>
              <a:t>Up to $50,000 for a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single </a:t>
            </a:r>
            <a:r>
              <a:rPr lang="en-US" sz="3200" b="0" i="0" u="none" strike="noStrike">
                <a:solidFill>
                  <a:srgbClr val="000000"/>
                </a:solidFill>
                <a:effectLst/>
              </a:rPr>
              <a:t>municipality</a:t>
            </a:r>
            <a:endParaRPr lang="en-US" sz="3200" b="0" i="0" u="none" strike="noStrike">
              <a:solidFill>
                <a:srgbClr val="1CADE4"/>
              </a:solidFill>
              <a:effectLst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b="0" i="0" u="none" strike="noStrike">
                <a:solidFill>
                  <a:srgbClr val="000000"/>
                </a:solidFill>
                <a:effectLst/>
              </a:rPr>
              <a:t>Up to $250,000 for a regional facility 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serving multiple municipalities</a:t>
            </a:r>
          </a:p>
          <a:p>
            <a:pPr rtl="0" fontAlgn="base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</a:rPr>
              <a:t>Open one weekend day per month, 8 months per year</a:t>
            </a:r>
          </a:p>
        </p:txBody>
      </p:sp>
    </p:spTree>
    <p:extLst>
      <p:ext uri="{BB962C8B-B14F-4D97-AF65-F5344CB8AC3E}">
        <p14:creationId xmlns:p14="http://schemas.microsoft.com/office/powerpoint/2010/main" val="2397063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D9C4-D1FB-D5D1-1BB3-A339C8297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021" y="264561"/>
            <a:ext cx="10018713" cy="1270000"/>
          </a:xfrm>
        </p:spPr>
        <p:txBody>
          <a:bodyPr>
            <a:normAutofit/>
          </a:bodyPr>
          <a:lstStyle/>
          <a:p>
            <a:r>
              <a:rPr lang="en-US" sz="5400" dirty="0"/>
              <a:t>Application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00D2D-B16C-0385-0046-76B03C5EF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021" y="1534561"/>
            <a:ext cx="10239302" cy="458227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/>
              <a:t>Must use the </a:t>
            </a:r>
            <a:r>
              <a:rPr lang="en-US" sz="2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Mandatory Proposal Outline HHW 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on SMRP website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/>
              <a:t>Complete in MS Word; upload to </a:t>
            </a:r>
            <a:r>
              <a:rPr lang="en-US" sz="2800" dirty="0" err="1"/>
              <a:t>ReTRAC</a:t>
            </a:r>
            <a:r>
              <a:rPr lang="en-US" sz="2800" dirty="0"/>
              <a:t> 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/>
              <a:t>Regional applicants must ensure all municipalities have met SMRP grant pre-requisites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Read the </a:t>
            </a:r>
            <a:r>
              <a:rPr lang="en-US" sz="2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HHW Details Document </a:t>
            </a:r>
            <a:r>
              <a:rPr lang="en-US" sz="2800" dirty="0">
                <a:solidFill>
                  <a:srgbClr val="000000"/>
                </a:solidFill>
              </a:rPr>
              <a:t>on SMRP webpage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/>
              <a:t>Email Brooke Nash to discuss proposal: </a:t>
            </a:r>
            <a:r>
              <a:rPr lang="en-US" sz="2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brooke.nash@mass.gov</a:t>
            </a:r>
            <a:endParaRPr lang="en-US" sz="2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/>
              <a:t>Site should be identified in application</a:t>
            </a:r>
          </a:p>
        </p:txBody>
      </p:sp>
    </p:spTree>
    <p:extLst>
      <p:ext uri="{BB962C8B-B14F-4D97-AF65-F5344CB8AC3E}">
        <p14:creationId xmlns:p14="http://schemas.microsoft.com/office/powerpoint/2010/main" val="1461629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1CE7B-21B9-AF34-0E4E-92613F4C6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90500"/>
            <a:ext cx="10018713" cy="1432817"/>
          </a:xfrm>
        </p:spPr>
        <p:txBody>
          <a:bodyPr>
            <a:normAutofit/>
          </a:bodyPr>
          <a:lstStyle/>
          <a:p>
            <a:r>
              <a:rPr lang="en-US" sz="5400" dirty="0"/>
              <a:t>Use of Grant Funds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15C0F-A9BD-6601-7707-47B856081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275" y="1916558"/>
            <a:ext cx="10176860" cy="420683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/>
              <a:t>Equipment (storage lockers, tanks, &amp; other equipment)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/>
              <a:t>Site preparation/site improvement, signage, fencing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/>
              <a:t>Professional services (engineering, design, legal, permitting) – maximum of 15%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/>
              <a:t>Dedicated personnel for project development (consultants, contractors)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/>
              <a:t>Training costs for staff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/>
              <a:t>NO funds for HHW collection/processing/disposal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Award amount dependent on population and entities served 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Up to 2 years to expend funds.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38384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709C0-209B-956A-7812-166CAC8C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90500"/>
            <a:ext cx="10018713" cy="1752599"/>
          </a:xfrm>
        </p:spPr>
        <p:txBody>
          <a:bodyPr>
            <a:normAutofit/>
          </a:bodyPr>
          <a:lstStyle/>
          <a:p>
            <a:r>
              <a:rPr lang="en-US" sz="5400"/>
              <a:t>HHW Facility Permitting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6D671-9D00-7E0D-A479-E86A2FDE0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871133"/>
            <a:ext cx="10526181" cy="415713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41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Application for Permanent Center for Hazardous Products</a:t>
            </a:r>
            <a:endParaRPr lang="en-US" sz="41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4100" dirty="0"/>
              <a:t>Serves residents and VSQGs (small businesses) only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4100" dirty="0"/>
              <a:t>Pre-Application meeting strongly recommended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4100" dirty="0"/>
              <a:t>James Paterson, Branch Chief, HW Programs </a:t>
            </a:r>
            <a:r>
              <a:rPr lang="en-US" sz="41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james.paterson@mass.gov</a:t>
            </a:r>
            <a:endParaRPr lang="en-US" sz="41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4100" dirty="0"/>
              <a:t>April 5, 2023 Meeting Recording: </a:t>
            </a:r>
            <a:r>
              <a:rPr lang="en-US" sz="41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https://drive.google.com/file/d/19-TqsoOEnzUXkiIS8Jxlry5xOv_OWiG0/view</a:t>
            </a:r>
            <a:endParaRPr lang="en-US" sz="4100" dirty="0">
              <a:solidFill>
                <a:srgbClr val="0070C0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26577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8210-C02C-DBEA-AAAD-B5509202B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Visit a Municipally Operated Permanent HHW Facility!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0B92D-352D-5E5E-EF14-A8A920EC1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Facility list and contact info: MassDEP’s website </a:t>
            </a:r>
            <a:r>
              <a:rPr lang="en-US" sz="36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221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71D86-95F2-7E25-F456-243A57251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813" y="762000"/>
            <a:ext cx="8512348" cy="47451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738764-04AF-E409-11AB-850583CCCC63}"/>
              </a:ext>
            </a:extLst>
          </p:cNvPr>
          <p:cNvSpPr txBox="1">
            <a:spLocks/>
          </p:cNvSpPr>
          <p:nvPr/>
        </p:nvSpPr>
        <p:spPr>
          <a:xfrm>
            <a:off x="3186430" y="5843852"/>
            <a:ext cx="6896100" cy="5042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/>
              <a:t>Devens Regional HHW Facility</a:t>
            </a:r>
            <a:endParaRPr lang="en-US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189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FDA1B18-B47F-4E47-BF93-97B76D923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5" y="2778125"/>
            <a:ext cx="10217150" cy="1301750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048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7E123AAE-7C5D-4EC5-B570-7141C940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EBE68FE8-33EE-42EC-8894-04923755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F80929D-0BEB-4411-A71F-E0083507D2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5890880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486082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B0A52-35A5-4B8E-8DDD-AD028904B5D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4342496"/>
            <a:ext cx="12192000" cy="16922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Wilfred Mbah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1">
                    <a:lumMod val="75000"/>
                  </a:schemeClr>
                </a:solidFill>
                <a:hlinkClick r:id="rId3"/>
              </a:rPr>
              <a:t>Wilfred.Mbah@mass.gov</a:t>
            </a:r>
            <a:endParaRPr lang="en-US" sz="2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A73D6-07C3-4201-A896-FB9730D7414F}"/>
              </a:ext>
            </a:extLst>
          </p:cNvPr>
          <p:cNvSpPr txBox="1"/>
          <p:nvPr/>
        </p:nvSpPr>
        <p:spPr>
          <a:xfrm>
            <a:off x="509286" y="1371087"/>
            <a:ext cx="116827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Recycling Dividends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Program (RDP) &amp;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prstClr val="black"/>
                </a:solidFill>
                <a:latin typeface="+mj-lt"/>
              </a:rPr>
              <a:t>Regional Small-Scale Initiatives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5341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9"/>
          <p:cNvSpPr txBox="1"/>
          <p:nvPr/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4400"/>
            </a:pPr>
            <a:r>
              <a:rPr lang="en-US" sz="5400">
                <a:latin typeface="+mn-lt"/>
              </a:rPr>
              <a:t>Regional Small-Scale Initiatives</a:t>
            </a:r>
            <a:endParaRPr lang="en-US" sz="5400" spc="1000">
              <a:latin typeface="+mj-lt"/>
              <a:ea typeface="+mj-ea"/>
              <a:cs typeface="+mj-cs"/>
              <a:sym typeface="Arial"/>
            </a:endParaRPr>
          </a:p>
        </p:txBody>
      </p:sp>
      <p:graphicFrame>
        <p:nvGraphicFramePr>
          <p:cNvPr id="686" name="Google Shape;683;p49">
            <a:extLst>
              <a:ext uri="{FF2B5EF4-FFF2-40B4-BE49-F238E27FC236}">
                <a16:creationId xmlns:a16="http://schemas.microsoft.com/office/drawing/2014/main" id="{E454591E-A954-791E-285E-90FECE776B0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30448074"/>
              </p:ext>
            </p:extLst>
          </p:nvPr>
        </p:nvGraphicFramePr>
        <p:xfrm>
          <a:off x="1704048" y="2319427"/>
          <a:ext cx="9604375" cy="3324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22993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75A2691-054E-4C32-B30D-9B0BC817E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363" y="2626134"/>
            <a:ext cx="10284612" cy="2762897"/>
          </a:xfrm>
          <a:prstGeom prst="rect">
            <a:avLst/>
          </a:prstGeom>
        </p:spPr>
      </p:pic>
      <p:sp>
        <p:nvSpPr>
          <p:cNvPr id="2" name="Google Shape;682;p49">
            <a:extLst>
              <a:ext uri="{FF2B5EF4-FFF2-40B4-BE49-F238E27FC236}">
                <a16:creationId xmlns:a16="http://schemas.microsoft.com/office/drawing/2014/main" id="{5F6576D1-D769-4096-6EA4-3B02A0F75D57}"/>
              </a:ext>
            </a:extLst>
          </p:cNvPr>
          <p:cNvSpPr txBox="1"/>
          <p:nvPr/>
        </p:nvSpPr>
        <p:spPr>
          <a:xfrm>
            <a:off x="1635031" y="693465"/>
            <a:ext cx="9603275" cy="1049235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4400"/>
            </a:pPr>
            <a:r>
              <a:rPr lang="en-US" sz="5400">
                <a:latin typeface="+mn-lt"/>
              </a:rPr>
              <a:t>Regional Small-Scale Initiatives</a:t>
            </a:r>
            <a:endParaRPr lang="en-US" sz="5400" spc="1000">
              <a:latin typeface="+mj-lt"/>
              <a:ea typeface="+mj-ea"/>
              <a:cs typeface="+mj-cs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59964-9AE7-4B5E-8F01-BEA0ABB49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39" y="73001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latin typeface="+mn-lt"/>
              </a:rPr>
              <a:t>RDP Refresher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1EB27-C2CF-4AD2-9324-92937B5F2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500" y="1938005"/>
            <a:ext cx="10018712" cy="415028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2800" dirty="0"/>
              <a:t>Maximize reuse, recycling, and waste reduction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2800" dirty="0"/>
              <a:t>Only one option/category per criteria allowed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2800" dirty="0"/>
              <a:t>Households served by the municipal trash program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2800" dirty="0"/>
              <a:t>Programs claimed must be in place and operational from July 1</a:t>
            </a:r>
            <a:r>
              <a:rPr lang="en-US" sz="12800" baseline="30000" dirty="0"/>
              <a:t>st </a:t>
            </a:r>
            <a:r>
              <a:rPr lang="en-US" sz="12800" dirty="0"/>
              <a:t>, 2022 through June 30</a:t>
            </a:r>
            <a:r>
              <a:rPr lang="en-US" sz="12800" baseline="30000" dirty="0"/>
              <a:t>th</a:t>
            </a:r>
            <a:r>
              <a:rPr lang="en-US" sz="12800" dirty="0"/>
              <a:t>, 2023.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2800" dirty="0">
                <a:solidFill>
                  <a:srgbClr val="FF0000"/>
                </a:solidFill>
              </a:rPr>
              <a:t>Website postings must be accurate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98271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3"/>
          <p:cNvSpPr txBox="1">
            <a:spLocks noGrp="1"/>
          </p:cNvSpPr>
          <p:nvPr>
            <p:ph sz="half" idx="1"/>
          </p:nvPr>
        </p:nvSpPr>
        <p:spPr>
          <a:xfrm>
            <a:off x="1828398" y="2366158"/>
            <a:ext cx="5350564" cy="4534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25000" lnSpcReduction="20000"/>
          </a:bodyPr>
          <a:lstStyle/>
          <a:p>
            <a:pPr>
              <a:spcBef>
                <a:spcPts val="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2800">
                <a:cs typeface="Arial"/>
                <a:sym typeface="Arial"/>
              </a:rPr>
              <a:t>Bulky Items</a:t>
            </a:r>
            <a:endParaRPr lang="en-US" sz="12800"/>
          </a:p>
          <a:p>
            <a:pPr>
              <a:spcBef>
                <a:spcPts val="10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2800">
                <a:cs typeface="Arial"/>
                <a:sym typeface="Arial"/>
              </a:rPr>
              <a:t>CHARM</a:t>
            </a:r>
            <a:endParaRPr lang="en-US" sz="12800"/>
          </a:p>
          <a:p>
            <a:pPr>
              <a:spcBef>
                <a:spcPts val="10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2800">
                <a:cs typeface="Arial"/>
                <a:sym typeface="Arial"/>
              </a:rPr>
              <a:t>Curbside Recycling Regulations</a:t>
            </a:r>
            <a:endParaRPr lang="en-US" sz="12800"/>
          </a:p>
          <a:p>
            <a:pPr>
              <a:spcBef>
                <a:spcPts val="10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2800">
                <a:cs typeface="Arial"/>
                <a:sym typeface="Arial"/>
              </a:rPr>
              <a:t>Diversity, Equity, and Inclusion (DEI) in Recycling Programs</a:t>
            </a:r>
          </a:p>
          <a:p>
            <a:pPr>
              <a:spcBef>
                <a:spcPts val="10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2800">
                <a:ea typeface="Arial"/>
                <a:cs typeface="Arial"/>
                <a:sym typeface="Arial"/>
              </a:rPr>
              <a:t>Household Hazardous Waste</a:t>
            </a:r>
          </a:p>
          <a:p>
            <a:pPr>
              <a:spcBef>
                <a:spcPts val="10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2800"/>
              <a:t>Organics</a:t>
            </a:r>
          </a:p>
          <a:p>
            <a:pPr marL="0" indent="0">
              <a:lnSpc>
                <a:spcPct val="100000"/>
              </a:lnSpc>
              <a:spcBef>
                <a:spcPts val="1040"/>
              </a:spcBef>
              <a:buSzPts val="3190"/>
              <a:buNone/>
            </a:pPr>
            <a:endParaRPr/>
          </a:p>
          <a:p>
            <a:pPr marL="0" indent="0">
              <a:lnSpc>
                <a:spcPct val="100000"/>
              </a:lnSpc>
              <a:spcBef>
                <a:spcPts val="960"/>
              </a:spcBef>
              <a:buSzPts val="2610"/>
              <a:buNone/>
            </a:pPr>
            <a:endParaRPr/>
          </a:p>
          <a:p>
            <a:pPr marL="0" indent="0">
              <a:lnSpc>
                <a:spcPct val="100000"/>
              </a:lnSpc>
              <a:spcBef>
                <a:spcPts val="960"/>
              </a:spcBef>
              <a:buSzPts val="2610"/>
              <a:buNone/>
            </a:pPr>
            <a:endParaRPr/>
          </a:p>
        </p:txBody>
      </p:sp>
      <p:sp>
        <p:nvSpPr>
          <p:cNvPr id="713" name="Google Shape;713;p53"/>
          <p:cNvSpPr txBox="1">
            <a:spLocks noGrp="1"/>
          </p:cNvSpPr>
          <p:nvPr>
            <p:ph sz="half" idx="2"/>
          </p:nvPr>
        </p:nvSpPr>
        <p:spPr>
          <a:xfrm>
            <a:off x="7178962" y="1393333"/>
            <a:ext cx="4877095" cy="51402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10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>
                <a:ea typeface="Arial"/>
                <a:cs typeface="Arial"/>
                <a:sym typeface="Arial"/>
              </a:rPr>
              <a:t>Recycling Center Access</a:t>
            </a:r>
            <a:endParaRPr lang="en-US" sz="3200"/>
          </a:p>
          <a:p>
            <a:pPr>
              <a:lnSpc>
                <a:spcPct val="100000"/>
              </a:lnSpc>
              <a:spcBef>
                <a:spcPts val="10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/>
              <a:t>Reuse Programs</a:t>
            </a:r>
          </a:p>
          <a:p>
            <a:pPr>
              <a:lnSpc>
                <a:spcPct val="100000"/>
              </a:lnSpc>
              <a:spcBef>
                <a:spcPts val="10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>
                <a:cs typeface="Arial"/>
                <a:sym typeface="Arial"/>
              </a:rPr>
              <a:t>Solid Waste Reduction</a:t>
            </a:r>
          </a:p>
          <a:p>
            <a:pPr>
              <a:lnSpc>
                <a:spcPct val="100000"/>
              </a:lnSpc>
              <a:spcBef>
                <a:spcPts val="10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>
                <a:cs typeface="Arial"/>
                <a:sym typeface="Arial"/>
              </a:rPr>
              <a:t>Textile Recovery Initiative</a:t>
            </a:r>
            <a:endParaRPr lang="en-US" sz="3200"/>
          </a:p>
          <a:p>
            <a:pPr>
              <a:lnSpc>
                <a:spcPct val="100000"/>
              </a:lnSpc>
              <a:spcBef>
                <a:spcPts val="10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>
                <a:ea typeface="Arial"/>
                <a:cs typeface="Arial"/>
                <a:sym typeface="Arial"/>
              </a:rPr>
              <a:t>Waste Prevention Outreach and Education</a:t>
            </a:r>
            <a:endParaRPr lang="en-US" sz="3200"/>
          </a:p>
          <a:p>
            <a:pPr>
              <a:lnSpc>
                <a:spcPct val="100000"/>
              </a:lnSpc>
              <a:spcBef>
                <a:spcPts val="10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>
                <a:cs typeface="Arial"/>
                <a:sym typeface="Arial"/>
              </a:rPr>
              <a:t>Yard Waste</a:t>
            </a:r>
            <a:endParaRPr lang="en-US" sz="3200"/>
          </a:p>
        </p:txBody>
      </p:sp>
      <p:sp>
        <p:nvSpPr>
          <p:cNvPr id="7" name="Google Shape;689;p50">
            <a:extLst>
              <a:ext uri="{FF2B5EF4-FFF2-40B4-BE49-F238E27FC236}">
                <a16:creationId xmlns:a16="http://schemas.microsoft.com/office/drawing/2014/main" id="{5990FCB0-F2E0-4F68-A0FF-AB2DC295CCA6}"/>
              </a:ext>
            </a:extLst>
          </p:cNvPr>
          <p:cNvSpPr txBox="1"/>
          <p:nvPr/>
        </p:nvSpPr>
        <p:spPr>
          <a:xfrm>
            <a:off x="1553379" y="454423"/>
            <a:ext cx="1003636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2"/>
              </a:buClr>
              <a:buSzPts val="4400"/>
            </a:pPr>
            <a:r>
              <a:rPr lang="en-US" sz="5400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Recycling Dividends Program (RDP) Criteria</a:t>
            </a:r>
            <a:endParaRPr lang="en-US" sz="540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940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7"/>
          <p:cNvSpPr txBox="1">
            <a:spLocks noGrp="1"/>
          </p:cNvSpPr>
          <p:nvPr>
            <p:ph sz="half" idx="1"/>
          </p:nvPr>
        </p:nvSpPr>
        <p:spPr>
          <a:xfrm>
            <a:off x="1250066" y="1679465"/>
            <a:ext cx="10125794" cy="49365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marL="457200" lvl="1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0C0C0C"/>
                </a:solidFill>
                <a:ea typeface="Arial"/>
                <a:cs typeface="Arial"/>
                <a:sym typeface="Arial"/>
              </a:rPr>
              <a:t>Minimum fee of at least $5 for at least 3 of the listed items </a:t>
            </a:r>
            <a:r>
              <a:rPr lang="en-US" sz="2800" b="1">
                <a:solidFill>
                  <a:srgbClr val="0C0C0C"/>
                </a:solidFill>
                <a:ea typeface="Arial"/>
                <a:cs typeface="Arial"/>
                <a:sym typeface="Arial"/>
              </a:rPr>
              <a:t>[2 pts]</a:t>
            </a:r>
          </a:p>
          <a:p>
            <a:pPr marL="457200" lvl="1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2800">
                <a:cs typeface="Arial"/>
                <a:sym typeface="Arial"/>
              </a:rPr>
              <a:t>Up to 4 items included per year at no charge before minimum fee applies </a:t>
            </a:r>
            <a:r>
              <a:rPr lang="en-US" sz="2800" b="1">
                <a:cs typeface="Arial"/>
                <a:sym typeface="Arial"/>
              </a:rPr>
              <a:t>[1 pt]</a:t>
            </a:r>
            <a:endParaRPr lang="en-US" sz="2800" b="1"/>
          </a:p>
          <a:p>
            <a:pPr marL="857250" lvl="2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800">
                <a:ea typeface="Arial"/>
                <a:cs typeface="Arial"/>
                <a:sym typeface="Arial"/>
              </a:rPr>
              <a:t>Mattresses</a:t>
            </a:r>
            <a:endParaRPr lang="en-US" sz="2800"/>
          </a:p>
          <a:p>
            <a:pPr marL="857250" lvl="2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800">
                <a:ea typeface="Arial"/>
                <a:cs typeface="Arial"/>
                <a:sym typeface="Arial"/>
              </a:rPr>
              <a:t>Upholstered furniture</a:t>
            </a:r>
            <a:endParaRPr lang="en-US" sz="2800"/>
          </a:p>
          <a:p>
            <a:pPr marL="857250" lvl="2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800">
                <a:ea typeface="Arial"/>
                <a:cs typeface="Arial"/>
                <a:sym typeface="Arial"/>
              </a:rPr>
              <a:t>Wood furniture</a:t>
            </a:r>
            <a:endParaRPr lang="en-US" sz="2800"/>
          </a:p>
          <a:p>
            <a:pPr marL="857250" lvl="2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800">
                <a:ea typeface="Arial"/>
                <a:cs typeface="Arial"/>
                <a:sym typeface="Arial"/>
              </a:rPr>
              <a:t>Toilets</a:t>
            </a:r>
            <a:endParaRPr lang="en-US" sz="2800"/>
          </a:p>
          <a:p>
            <a:pPr marL="857250" lvl="2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800">
                <a:ea typeface="Arial"/>
                <a:cs typeface="Arial"/>
                <a:sym typeface="Arial"/>
              </a:rPr>
              <a:t>Sinks</a:t>
            </a:r>
            <a:endParaRPr lang="en-US" sz="2800"/>
          </a:p>
          <a:p>
            <a:pPr marL="857250" lvl="2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2800">
                <a:ea typeface="Arial"/>
                <a:cs typeface="Arial"/>
                <a:sym typeface="Arial"/>
              </a:rPr>
              <a:t>Carpet</a:t>
            </a:r>
            <a:endParaRPr lang="en-US" sz="2800"/>
          </a:p>
          <a:p>
            <a:pPr marL="0" indent="0">
              <a:spcBef>
                <a:spcPts val="933"/>
              </a:spcBef>
              <a:spcAft>
                <a:spcPts val="0"/>
              </a:spcAft>
              <a:buSzPts val="2414"/>
              <a:buNone/>
            </a:pPr>
            <a:endParaRPr sz="1665"/>
          </a:p>
        </p:txBody>
      </p:sp>
      <p:pic>
        <p:nvPicPr>
          <p:cNvPr id="4" name="Picture 3" descr="A picture containing grass, outdoor, park, wooden&#10;&#10;Description automatically generated">
            <a:extLst>
              <a:ext uri="{FF2B5EF4-FFF2-40B4-BE49-F238E27FC236}">
                <a16:creationId xmlns:a16="http://schemas.microsoft.com/office/drawing/2014/main" id="{46F74EBA-3D49-4D44-9CA8-C47BD05F6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24" y="3331234"/>
            <a:ext cx="5414836" cy="30012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D4D4C9-DEF9-99F1-9131-BC8461D1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34" y="242014"/>
            <a:ext cx="10018713" cy="993665"/>
          </a:xfrm>
        </p:spPr>
        <p:txBody>
          <a:bodyPr>
            <a:normAutofit/>
          </a:bodyPr>
          <a:lstStyle/>
          <a:p>
            <a:r>
              <a:rPr lang="en-US" sz="5400"/>
              <a:t>Bulky Items</a:t>
            </a:r>
          </a:p>
        </p:txBody>
      </p:sp>
    </p:spTree>
    <p:extLst>
      <p:ext uri="{BB962C8B-B14F-4D97-AF65-F5344CB8AC3E}">
        <p14:creationId xmlns:p14="http://schemas.microsoft.com/office/powerpoint/2010/main" val="42671265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64"/>
          <p:cNvSpPr txBox="1">
            <a:spLocks noGrp="1"/>
          </p:cNvSpPr>
          <p:nvPr>
            <p:ph type="title"/>
          </p:nvPr>
        </p:nvSpPr>
        <p:spPr>
          <a:xfrm>
            <a:off x="963285" y="209066"/>
            <a:ext cx="11511854" cy="144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5400" spc="0">
                <a:latin typeface="+mn-lt"/>
                <a:cs typeface="Arial"/>
                <a:sym typeface="Arial"/>
              </a:rPr>
              <a:t>Center for Hard to Recycle Materials – CHARM </a:t>
            </a:r>
            <a:endParaRPr lang="en-US" sz="5400" spc="0">
              <a:latin typeface="+mn-lt"/>
              <a:cs typeface="Arial"/>
            </a:endParaRPr>
          </a:p>
        </p:txBody>
      </p:sp>
      <p:sp>
        <p:nvSpPr>
          <p:cNvPr id="798" name="Google Shape;798;p64"/>
          <p:cNvSpPr txBox="1"/>
          <p:nvPr/>
        </p:nvSpPr>
        <p:spPr>
          <a:xfrm>
            <a:off x="2430200" y="5700775"/>
            <a:ext cx="8153400" cy="94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Open 12x year [2 pts]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Open 6x year [1 pt]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B71E42"/>
              </a:buClr>
              <a:buSzPts val="2800"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99" name="Google Shape;799;p64"/>
          <p:cNvSpPr txBox="1"/>
          <p:nvPr/>
        </p:nvSpPr>
        <p:spPr>
          <a:xfrm>
            <a:off x="821802" y="1809873"/>
            <a:ext cx="11370197" cy="427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31240" marR="0" lvl="3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Must collect 8 materials </a:t>
            </a:r>
          </a:p>
          <a:p>
            <a:pPr marL="1031240" marR="0" lvl="3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Mattresses will still qualify as three items </a:t>
            </a:r>
          </a:p>
          <a:p>
            <a:pPr marL="1031240" marR="0" lvl="3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Fire Extinguishers and 20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lb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 propane tanks qualify as one item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 – no longer need to collect 1lb propane tanks to qualify under this item.</a:t>
            </a:r>
          </a:p>
          <a:p>
            <a:pPr marL="1031240" marR="0" lvl="3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Carpet and Styrofoam no longer qualify</a:t>
            </a:r>
          </a:p>
          <a:p>
            <a:pPr marL="1031240" marR="0" lvl="3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Christmas lights, shredded paper, marine wrap and/or agricultural wrap may be collected 1x/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yr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 at alternative location qualifies</a:t>
            </a:r>
          </a:p>
          <a:p>
            <a:pPr marL="1031240" marR="0" lvl="3" indent="-4572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2800" kern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Source Separated gypsum wallboard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18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2"/>
          <p:cNvSpPr txBox="1">
            <a:spLocks noGrp="1"/>
          </p:cNvSpPr>
          <p:nvPr>
            <p:ph type="title" idx="4294967295"/>
          </p:nvPr>
        </p:nvSpPr>
        <p:spPr>
          <a:xfrm>
            <a:off x="1260628" y="296863"/>
            <a:ext cx="10194557" cy="106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Curbside Recycling Regulations </a:t>
            </a:r>
          </a:p>
        </p:txBody>
      </p:sp>
      <p:sp>
        <p:nvSpPr>
          <p:cNvPr id="783" name="Google Shape;783;p62"/>
          <p:cNvSpPr txBox="1"/>
          <p:nvPr/>
        </p:nvSpPr>
        <p:spPr>
          <a:xfrm>
            <a:off x="1354238" y="1363663"/>
            <a:ext cx="10628021" cy="510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Imposed on the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Hauler:</a:t>
            </a:r>
          </a:p>
          <a:p>
            <a:pPr marR="0" lvl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ADOPTED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- MassDEP's Model Comprehensive Hauler Regulations that require haulers provide recycling to all generators, residential and commercial as bundled service. Mandatory Recycling is required of all generators.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[2 pts]</a:t>
            </a:r>
          </a:p>
          <a:p>
            <a:pPr marR="0" lvl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ADOPTED -  Comprehensive Hauler Regulations that require haulers provide recycling to all generators, residential and commercial as bundled service.  Mandatory Recycling is required of all generators.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[1 pt]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395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2"/>
          <p:cNvSpPr txBox="1">
            <a:spLocks noGrp="1"/>
          </p:cNvSpPr>
          <p:nvPr>
            <p:ph type="title" idx="4294967295"/>
          </p:nvPr>
        </p:nvSpPr>
        <p:spPr>
          <a:xfrm>
            <a:off x="1447059" y="296863"/>
            <a:ext cx="10046601" cy="106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Curbside Recycling Regulations </a:t>
            </a:r>
          </a:p>
        </p:txBody>
      </p:sp>
      <p:sp>
        <p:nvSpPr>
          <p:cNvPr id="783" name="Google Shape;783;p62"/>
          <p:cNvSpPr txBox="1"/>
          <p:nvPr/>
        </p:nvSpPr>
        <p:spPr>
          <a:xfrm>
            <a:off x="1238491" y="1363663"/>
            <a:ext cx="10953509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r>
              <a:rPr lang="en-US" sz="3200" b="1">
                <a:solidFill>
                  <a:srgbClr val="000000"/>
                </a:solidFill>
                <a:latin typeface="+mj-lt"/>
              </a:rPr>
              <a:t>Continued…</a:t>
            </a:r>
          </a:p>
          <a:p>
            <a:pPr marR="0" lvl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ENFORCED - Comprehensive Hauler Regulations that require haulers provide recycling to all generators, residential and commercial as bundled service.  Mandatory Recycling is required of all generators.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[4 pts]</a:t>
            </a:r>
          </a:p>
          <a:p>
            <a:pPr marR="0" lvl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ENFORCED - Municipality enforces hauler regulation that requires private haulers provide bundled service to all residential generators at a rate that reflects the cost of both services.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[3 pts]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55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2"/>
          <p:cNvSpPr txBox="1">
            <a:spLocks noGrp="1"/>
          </p:cNvSpPr>
          <p:nvPr>
            <p:ph type="title" idx="4294967295"/>
          </p:nvPr>
        </p:nvSpPr>
        <p:spPr>
          <a:xfrm>
            <a:off x="1305016" y="296863"/>
            <a:ext cx="10674781" cy="106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Curbside Recycling Regulations </a:t>
            </a:r>
          </a:p>
        </p:txBody>
      </p:sp>
      <p:sp>
        <p:nvSpPr>
          <p:cNvPr id="783" name="Google Shape;783;p62"/>
          <p:cNvSpPr txBox="1"/>
          <p:nvPr/>
        </p:nvSpPr>
        <p:spPr>
          <a:xfrm>
            <a:off x="1388962" y="1760537"/>
            <a:ext cx="10803038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r>
              <a:rPr lang="en-US" sz="3000" b="1">
                <a:solidFill>
                  <a:srgbClr val="000000"/>
                </a:solidFill>
                <a:latin typeface="+mj-lt"/>
              </a:rPr>
              <a:t>Imposed on Residents:</a:t>
            </a:r>
          </a:p>
          <a:p>
            <a:pPr marR="0" lvl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ENFORCED – Municipality enforces Mandatory and/or Quality Recyclables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800100" marR="0" lvl="1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3000" b="1">
                <a:solidFill>
                  <a:srgbClr val="000000"/>
                </a:solidFill>
                <a:latin typeface="+mj-lt"/>
              </a:rPr>
              <a:t>M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in. 19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hrs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wk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[3 pts]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800100" marR="0" lvl="1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3000" b="1">
                <a:solidFill>
                  <a:srgbClr val="000000"/>
                </a:solidFill>
                <a:latin typeface="+mj-lt"/>
              </a:rPr>
              <a:t>M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in. 10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hrs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wk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[1 pt]</a:t>
            </a:r>
          </a:p>
          <a:p>
            <a:pPr marR="0" lvl="1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ENFORCED - Hauler enforces Mandatory and/or Quality Recyclables via hauler contract or municipal standard operating procedures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[1 pt]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692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DC5B78-B8FF-444B-AE26-0D8AB375D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52034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502">
                  <a:extLst>
                    <a:ext uri="{9D8B030D-6E8A-4147-A177-3AD203B41FA5}">
                      <a16:colId xmlns:a16="http://schemas.microsoft.com/office/drawing/2014/main" val="45384199"/>
                    </a:ext>
                  </a:extLst>
                </a:gridCol>
                <a:gridCol w="5233284">
                  <a:extLst>
                    <a:ext uri="{9D8B030D-6E8A-4147-A177-3AD203B41FA5}">
                      <a16:colId xmlns:a16="http://schemas.microsoft.com/office/drawing/2014/main" val="322066263"/>
                    </a:ext>
                  </a:extLst>
                </a:gridCol>
                <a:gridCol w="1557377">
                  <a:extLst>
                    <a:ext uri="{9D8B030D-6E8A-4147-A177-3AD203B41FA5}">
                      <a16:colId xmlns:a16="http://schemas.microsoft.com/office/drawing/2014/main" val="2716978289"/>
                    </a:ext>
                  </a:extLst>
                </a:gridCol>
                <a:gridCol w="1998920">
                  <a:extLst>
                    <a:ext uri="{9D8B030D-6E8A-4147-A177-3AD203B41FA5}">
                      <a16:colId xmlns:a16="http://schemas.microsoft.com/office/drawing/2014/main" val="4190642246"/>
                    </a:ext>
                  </a:extLst>
                </a:gridCol>
                <a:gridCol w="1757916">
                  <a:extLst>
                    <a:ext uri="{9D8B030D-6E8A-4147-A177-3AD203B41FA5}">
                      <a16:colId xmlns:a16="http://schemas.microsoft.com/office/drawing/2014/main" val="4036488790"/>
                    </a:ext>
                  </a:extLst>
                </a:gridCol>
              </a:tblGrid>
              <a:tr h="14535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 Year                                  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Grant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Applications/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Awarded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Awarded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extLst>
                  <a:ext uri="{0D108BD9-81ED-4DB2-BD59-A6C34878D82A}">
                    <a16:rowId xmlns:a16="http://schemas.microsoft.com/office/drawing/2014/main" val="502711714"/>
                  </a:ext>
                </a:extLst>
              </a:tr>
              <a:tr h="3890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Scale only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extLst>
                  <a:ext uri="{0D108BD9-81ED-4DB2-BD59-A6C34878D82A}">
                    <a16:rowId xmlns:a16="http://schemas.microsoft.com/office/drawing/2014/main" val="755895405"/>
                  </a:ext>
                </a:extLst>
              </a:tr>
              <a:tr h="389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Scale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98,500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extLst>
                  <a:ext uri="{0D108BD9-81ED-4DB2-BD59-A6C34878D82A}">
                    <a16:rowId xmlns:a16="http://schemas.microsoft.com/office/drawing/2014/main" val="1676859670"/>
                  </a:ext>
                </a:extLst>
              </a:tr>
              <a:tr h="3890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 Year RDP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of 20 pts </a:t>
                      </a:r>
                    </a:p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 and RDP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108/96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358,800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extLst>
                  <a:ext uri="{0D108BD9-81ED-4DB2-BD59-A6C34878D82A}">
                    <a16:rowId xmlns:a16="http://schemas.microsoft.com/office/drawing/2014/main" val="2850607205"/>
                  </a:ext>
                </a:extLst>
              </a:tr>
              <a:tr h="7368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Scale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157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</a:t>
                      </a:r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161,250</a:t>
                      </a:r>
                      <a:r>
                        <a:rPr lang="en-US" sz="200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extLst>
                  <a:ext uri="{0D108BD9-81ED-4DB2-BD59-A6C34878D82A}">
                    <a16:rowId xmlns:a16="http://schemas.microsoft.com/office/drawing/2014/main" val="3023930936"/>
                  </a:ext>
                </a:extLst>
              </a:tr>
              <a:tr h="4934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 and DO separate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of 20 pts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 and RDP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152/137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1,322,550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extLst>
                  <a:ext uri="{0D108BD9-81ED-4DB2-BD59-A6C34878D82A}">
                    <a16:rowId xmlns:a16="http://schemas.microsoft.com/office/drawing/2014/main" val="3832449721"/>
                  </a:ext>
                </a:extLst>
              </a:tr>
              <a:tr h="6733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Scale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78,000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extLst>
                  <a:ext uri="{0D108BD9-81ED-4DB2-BD59-A6C34878D82A}">
                    <a16:rowId xmlns:a16="http://schemas.microsoft.com/office/drawing/2014/main" val="41431878"/>
                  </a:ext>
                </a:extLst>
              </a:tr>
              <a:tr h="4934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 and DO separate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 of 20 pts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 and RDP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169/166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1,548,500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extLst>
                  <a:ext uri="{0D108BD9-81ED-4DB2-BD59-A6C34878D82A}">
                    <a16:rowId xmlns:a16="http://schemas.microsoft.com/office/drawing/2014/main" val="3655948340"/>
                  </a:ext>
                </a:extLst>
              </a:tr>
              <a:tr h="6733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Scale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50,250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extLst>
                  <a:ext uri="{0D108BD9-81ED-4DB2-BD59-A6C34878D82A}">
                    <a16:rowId xmlns:a16="http://schemas.microsoft.com/office/drawing/2014/main" val="3005558416"/>
                  </a:ext>
                </a:extLst>
              </a:tr>
              <a:tr h="49346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 and DO separate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 of 23 pts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SS or RDP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185/185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2,250,100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extLst>
                  <a:ext uri="{0D108BD9-81ED-4DB2-BD59-A6C34878D82A}">
                    <a16:rowId xmlns:a16="http://schemas.microsoft.com/office/drawing/2014/main" val="486814453"/>
                  </a:ext>
                </a:extLst>
              </a:tr>
              <a:tr h="6733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Scale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53,750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022" marR="17022" marT="17022" marB="0" anchor="ctr"/>
                </a:tc>
                <a:extLst>
                  <a:ext uri="{0D108BD9-81ED-4DB2-BD59-A6C34878D82A}">
                    <a16:rowId xmlns:a16="http://schemas.microsoft.com/office/drawing/2014/main" val="1569315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6046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2"/>
          <p:cNvSpPr txBox="1">
            <a:spLocks noGrp="1"/>
          </p:cNvSpPr>
          <p:nvPr>
            <p:ph type="title"/>
          </p:nvPr>
        </p:nvSpPr>
        <p:spPr>
          <a:xfrm>
            <a:off x="773986" y="370680"/>
            <a:ext cx="11418013" cy="14486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5400">
                <a:solidFill>
                  <a:schemeClr val="tx2"/>
                </a:solidFill>
                <a:latin typeface="+mn-lt"/>
              </a:rPr>
              <a:t>Diversity, Equity, and Inclusion (DEI) </a:t>
            </a:r>
            <a:br>
              <a:rPr lang="en-US" sz="5400">
                <a:solidFill>
                  <a:schemeClr val="tx2"/>
                </a:solidFill>
                <a:latin typeface="+mn-lt"/>
              </a:rPr>
            </a:br>
            <a:r>
              <a:rPr lang="en-US" sz="5400">
                <a:solidFill>
                  <a:schemeClr val="tx2"/>
                </a:solidFill>
                <a:latin typeface="+mn-lt"/>
              </a:rPr>
              <a:t>in Recycling Programs</a:t>
            </a:r>
          </a:p>
        </p:txBody>
      </p:sp>
      <p:sp>
        <p:nvSpPr>
          <p:cNvPr id="783" name="Google Shape;783;p62"/>
          <p:cNvSpPr txBox="1"/>
          <p:nvPr/>
        </p:nvSpPr>
        <p:spPr>
          <a:xfrm>
            <a:off x="1354238" y="2013994"/>
            <a:ext cx="10837762" cy="4735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Two or more of the following activities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[1 pt]:</a:t>
            </a:r>
          </a:p>
          <a:p>
            <a:pPr marL="0" marR="0" lvl="0" indent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or subsidized PAYT bag or sticker fees</a:t>
            </a: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Multilingual recycling &amp; trash guides available on website and/or sent as a mailer</a:t>
            </a: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Sent multilingual materials to property managers of multifamily homes/apt/condo complexes</a:t>
            </a: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Multilingual recycling &amp; trash reminders/signage at drop-off location</a:t>
            </a:r>
          </a:p>
          <a:p>
            <a:pPr marR="0" lvl="0" algn="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Next…</a:t>
            </a: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373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62"/>
          <p:cNvSpPr txBox="1"/>
          <p:nvPr/>
        </p:nvSpPr>
        <p:spPr>
          <a:xfrm>
            <a:off x="1585732" y="1738313"/>
            <a:ext cx="10398426" cy="43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Continued…</a:t>
            </a:r>
          </a:p>
          <a:p>
            <a:pPr marL="457200" marR="0" lvl="0" indent="-4572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Multilingual guides for handling HHW properly available on website and/or sent as mailer</a:t>
            </a:r>
          </a:p>
          <a:p>
            <a:pPr marL="457200" marR="0" lvl="0" indent="-4572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Multilingual handouts/guides available at schools</a:t>
            </a:r>
          </a:p>
          <a:p>
            <a:pPr marL="457200" marR="0" lvl="0" indent="-4572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Transfer Station/Recycling Center access fee</a:t>
            </a:r>
          </a:p>
          <a:p>
            <a:pPr marL="457200" marR="0" lvl="0" indent="-4572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costs for HHW collection/bulky waste/zero waste collection events</a:t>
            </a:r>
          </a:p>
          <a:p>
            <a:pPr marL="457200" marR="0" lvl="0" indent="-4572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Hosts multilingual webinar or social media live stream/video or Cable TV program 1x/year for recycling education/outreach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Google Shape;782;p62">
            <a:extLst>
              <a:ext uri="{FF2B5EF4-FFF2-40B4-BE49-F238E27FC236}">
                <a16:creationId xmlns:a16="http://schemas.microsoft.com/office/drawing/2014/main" id="{83343424-843A-9306-3F24-62050959854C}"/>
              </a:ext>
            </a:extLst>
          </p:cNvPr>
          <p:cNvSpPr txBox="1">
            <a:spLocks/>
          </p:cNvSpPr>
          <p:nvPr/>
        </p:nvSpPr>
        <p:spPr>
          <a:xfrm>
            <a:off x="901307" y="289656"/>
            <a:ext cx="11418013" cy="14486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5400">
                <a:solidFill>
                  <a:schemeClr val="tx2"/>
                </a:solidFill>
                <a:latin typeface="+mn-lt"/>
              </a:rPr>
              <a:t>Diversity, Equity, and Inclusion (DEI) </a:t>
            </a:r>
            <a:br>
              <a:rPr lang="en-US" sz="5400">
                <a:solidFill>
                  <a:schemeClr val="tx2"/>
                </a:solidFill>
                <a:latin typeface="+mn-lt"/>
              </a:rPr>
            </a:br>
            <a:r>
              <a:rPr lang="en-US" sz="5400">
                <a:solidFill>
                  <a:schemeClr val="tx2"/>
                </a:solidFill>
                <a:latin typeface="+mn-lt"/>
              </a:rPr>
              <a:t>in Recycling Programs</a:t>
            </a:r>
          </a:p>
        </p:txBody>
      </p:sp>
    </p:spTree>
    <p:extLst>
      <p:ext uri="{BB962C8B-B14F-4D97-AF65-F5344CB8AC3E}">
        <p14:creationId xmlns:p14="http://schemas.microsoft.com/office/powerpoint/2010/main" val="619782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62"/>
          <p:cNvSpPr txBox="1"/>
          <p:nvPr/>
        </p:nvSpPr>
        <p:spPr>
          <a:xfrm>
            <a:off x="1378944" y="1944384"/>
            <a:ext cx="10329976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Continued…</a:t>
            </a:r>
          </a:p>
          <a:p>
            <a:pPr marL="457200" marR="0" lvl="0" indent="-4572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Recycling services were provided by the municipality at large </a:t>
            </a:r>
            <a:r>
              <a:rPr lang="en-US" sz="3000" dirty="0">
                <a:solidFill>
                  <a:srgbClr val="FF0000"/>
                </a:solidFill>
              </a:rPr>
              <a:t>apartment buildings (4 or more units)</a:t>
            </a:r>
          </a:p>
          <a:p>
            <a:pPr marL="457200" marR="0" lvl="0" indent="-4572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Municipal ordinance, bylaw, and/or regulation required all new residential construction </a:t>
            </a:r>
            <a:r>
              <a:rPr lang="en-US" sz="3000" dirty="0">
                <a:solidFill>
                  <a:srgbClr val="FF0000"/>
                </a:solidFill>
              </a:rPr>
              <a:t>to include a provision that requires recycling services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ea typeface="+mn-ea"/>
              <a:cs typeface="+mn-cs"/>
            </a:endParaRPr>
          </a:p>
          <a:p>
            <a:pPr marL="457200" marR="0" lvl="0" indent="-457200" algn="l" defTabSz="4572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3000" dirty="0">
                <a:solidFill>
                  <a:srgbClr val="FF0000"/>
                </a:solidFill>
              </a:rPr>
              <a:t>Municipal curbside contract includes a provision requiring haulers to ensure alternative recycling collection for residents with disabilities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Google Shape;782;p62">
            <a:extLst>
              <a:ext uri="{FF2B5EF4-FFF2-40B4-BE49-F238E27FC236}">
                <a16:creationId xmlns:a16="http://schemas.microsoft.com/office/drawing/2014/main" id="{3EAAFAFC-5981-0A40-BEF6-546EE4870CC9}"/>
              </a:ext>
            </a:extLst>
          </p:cNvPr>
          <p:cNvSpPr txBox="1">
            <a:spLocks/>
          </p:cNvSpPr>
          <p:nvPr/>
        </p:nvSpPr>
        <p:spPr>
          <a:xfrm>
            <a:off x="1017054" y="243358"/>
            <a:ext cx="11418013" cy="144865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5400">
                <a:solidFill>
                  <a:schemeClr val="tx2"/>
                </a:solidFill>
                <a:latin typeface="+mn-lt"/>
              </a:rPr>
              <a:t>Diversity, Equity, and Inclusion (DEI) </a:t>
            </a:r>
            <a:br>
              <a:rPr lang="en-US" sz="5400">
                <a:solidFill>
                  <a:schemeClr val="tx2"/>
                </a:solidFill>
                <a:latin typeface="+mn-lt"/>
              </a:rPr>
            </a:br>
            <a:r>
              <a:rPr lang="en-US" sz="5400">
                <a:solidFill>
                  <a:schemeClr val="tx2"/>
                </a:solidFill>
                <a:latin typeface="+mn-lt"/>
              </a:rPr>
              <a:t>in Recycling Programs</a:t>
            </a:r>
          </a:p>
        </p:txBody>
      </p:sp>
    </p:spTree>
    <p:extLst>
      <p:ext uri="{BB962C8B-B14F-4D97-AF65-F5344CB8AC3E}">
        <p14:creationId xmlns:p14="http://schemas.microsoft.com/office/powerpoint/2010/main" val="3920143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63"/>
          <p:cNvSpPr/>
          <p:nvPr/>
        </p:nvSpPr>
        <p:spPr>
          <a:xfrm>
            <a:off x="2408257" y="5575760"/>
            <a:ext cx="7086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31240" marR="0" lvl="3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Minimum 6x/year [2 pts]</a:t>
            </a:r>
          </a:p>
          <a:p>
            <a:pPr marL="1031240" marR="0" lvl="3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Minimum 2x/year [1 pt]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A3CD5-09C1-425F-8758-4D445CF77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92" y="2615551"/>
            <a:ext cx="6841698" cy="2766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E61DE9-A8EC-4052-BBFC-6B5081403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" t="1826" r="19133" b="2948"/>
          <a:stretch/>
        </p:blipFill>
        <p:spPr>
          <a:xfrm>
            <a:off x="9615364" y="2135337"/>
            <a:ext cx="2147375" cy="4394490"/>
          </a:xfrm>
          <a:prstGeom prst="rect">
            <a:avLst/>
          </a:prstGeom>
        </p:spPr>
      </p:pic>
      <p:sp>
        <p:nvSpPr>
          <p:cNvPr id="2" name="Google Shape;782;p62">
            <a:extLst>
              <a:ext uri="{FF2B5EF4-FFF2-40B4-BE49-F238E27FC236}">
                <a16:creationId xmlns:a16="http://schemas.microsoft.com/office/drawing/2014/main" id="{D78B5F6C-2036-067C-CFC1-C7A24C62CBC9}"/>
              </a:ext>
            </a:extLst>
          </p:cNvPr>
          <p:cNvSpPr txBox="1">
            <a:spLocks/>
          </p:cNvSpPr>
          <p:nvPr/>
        </p:nvSpPr>
        <p:spPr>
          <a:xfrm>
            <a:off x="1064872" y="296863"/>
            <a:ext cx="109265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Household Hazardous Waste (HHW)</a:t>
            </a:r>
          </a:p>
        </p:txBody>
      </p:sp>
      <p:sp>
        <p:nvSpPr>
          <p:cNvPr id="3" name="Google Shape;791;p63">
            <a:extLst>
              <a:ext uri="{FF2B5EF4-FFF2-40B4-BE49-F238E27FC236}">
                <a16:creationId xmlns:a16="http://schemas.microsoft.com/office/drawing/2014/main" id="{C22D5107-2E8E-8E73-3173-A3140694155E}"/>
              </a:ext>
            </a:extLst>
          </p:cNvPr>
          <p:cNvSpPr/>
          <p:nvPr/>
        </p:nvSpPr>
        <p:spPr>
          <a:xfrm>
            <a:off x="738579" y="1467403"/>
            <a:ext cx="866006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4040" marR="0" lvl="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r>
              <a:rPr lang="en-US" sz="2800" kern="0">
                <a:solidFill>
                  <a:srgbClr val="000000"/>
                </a:solidFill>
                <a:cs typeface="Arial"/>
                <a:sym typeface="Arial"/>
              </a:rPr>
              <a:t>Municipality organizes, hosts, participates, or funds comprehensive household hazardous waste event(s):</a:t>
            </a:r>
            <a:endParaRPr kumimoji="0" sz="28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2;p62">
            <a:extLst>
              <a:ext uri="{FF2B5EF4-FFF2-40B4-BE49-F238E27FC236}">
                <a16:creationId xmlns:a16="http://schemas.microsoft.com/office/drawing/2014/main" id="{D78B5F6C-2036-067C-CFC1-C7A24C62CBC9}"/>
              </a:ext>
            </a:extLst>
          </p:cNvPr>
          <p:cNvSpPr txBox="1">
            <a:spLocks/>
          </p:cNvSpPr>
          <p:nvPr/>
        </p:nvSpPr>
        <p:spPr>
          <a:xfrm>
            <a:off x="1064872" y="296863"/>
            <a:ext cx="109265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Source Separated Organics</a:t>
            </a:r>
          </a:p>
        </p:txBody>
      </p:sp>
      <p:sp>
        <p:nvSpPr>
          <p:cNvPr id="3" name="Google Shape;791;p63">
            <a:extLst>
              <a:ext uri="{FF2B5EF4-FFF2-40B4-BE49-F238E27FC236}">
                <a16:creationId xmlns:a16="http://schemas.microsoft.com/office/drawing/2014/main" id="{C22D5107-2E8E-8E73-3173-A3140694155E}"/>
              </a:ext>
            </a:extLst>
          </p:cNvPr>
          <p:cNvSpPr/>
          <p:nvPr/>
        </p:nvSpPr>
        <p:spPr>
          <a:xfrm>
            <a:off x="1212718" y="1626616"/>
            <a:ext cx="6981736" cy="327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fontAlgn="auto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spc="0" normalizeH="0" baseline="0" noProof="0">
                <a:ln>
                  <a:noFill/>
                </a:ln>
                <a:uLnTx/>
                <a:uFillTx/>
                <a:sym typeface="Arial"/>
              </a:rPr>
              <a:t>Town-wide organics collection </a:t>
            </a:r>
            <a:r>
              <a:rPr kumimoji="0" lang="en-US" sz="3200" b="1" i="0" u="none" strike="noStrike" spc="0" normalizeH="0" baseline="0" noProof="0">
                <a:ln>
                  <a:noFill/>
                </a:ln>
                <a:uLnTx/>
                <a:uFillTx/>
                <a:sym typeface="Arial"/>
              </a:rPr>
              <a:t>[3 pts]</a:t>
            </a:r>
          </a:p>
          <a:p>
            <a:pPr marL="457200" indent="-457200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3200">
                <a:sym typeface="Arial"/>
              </a:rPr>
              <a:t>Source separated food waste for municipalities that go out to bid with preferred vendor </a:t>
            </a:r>
            <a:r>
              <a:rPr lang="en-US" sz="3200" b="1">
                <a:sym typeface="Arial"/>
              </a:rPr>
              <a:t>[1 pt]</a:t>
            </a:r>
            <a:endParaRPr kumimoji="0" lang="en-US" sz="3200" b="1" i="0" u="none" strike="noStrike" spc="0" normalizeH="0" baseline="0" noProof="0">
              <a:ln>
                <a:noFill/>
              </a:ln>
              <a:uLnTx/>
              <a:uFillTx/>
              <a:sym typeface="Arial"/>
            </a:endParaRPr>
          </a:p>
          <a:p>
            <a:pPr marL="457200" marR="0" lvl="0" indent="-457200" fontAlgn="auto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spc="0" normalizeH="0" baseline="0" noProof="0">
                <a:ln>
                  <a:noFill/>
                </a:ln>
                <a:uLnTx/>
                <a:uFillTx/>
                <a:sym typeface="Arial"/>
              </a:rPr>
              <a:t>Organics collected weekly – pilot – municipally funded, 400 HH min </a:t>
            </a:r>
            <a:r>
              <a:rPr kumimoji="0" lang="en-US" sz="3200" b="1" i="0" u="none" strike="noStrike" spc="0" normalizeH="0" baseline="0" noProof="0">
                <a:ln>
                  <a:noFill/>
                </a:ln>
                <a:uLnTx/>
                <a:uFillTx/>
                <a:sym typeface="Arial"/>
              </a:rPr>
              <a:t>[1 pt]</a:t>
            </a:r>
          </a:p>
        </p:txBody>
      </p:sp>
      <p:pic>
        <p:nvPicPr>
          <p:cNvPr id="1026" name="Picture 2" descr="What is Organics Recycling, and How Can It Benefit Your Business?">
            <a:extLst>
              <a:ext uri="{FF2B5EF4-FFF2-40B4-BE49-F238E27FC236}">
                <a16:creationId xmlns:a16="http://schemas.microsoft.com/office/drawing/2014/main" id="{D898DDFE-AA65-2184-A21B-C4BC2CECA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995" y="4340144"/>
            <a:ext cx="3593377" cy="235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487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82;p62">
            <a:extLst>
              <a:ext uri="{FF2B5EF4-FFF2-40B4-BE49-F238E27FC236}">
                <a16:creationId xmlns:a16="http://schemas.microsoft.com/office/drawing/2014/main" id="{D78B5F6C-2036-067C-CFC1-C7A24C62CBC9}"/>
              </a:ext>
            </a:extLst>
          </p:cNvPr>
          <p:cNvSpPr txBox="1">
            <a:spLocks/>
          </p:cNvSpPr>
          <p:nvPr/>
        </p:nvSpPr>
        <p:spPr>
          <a:xfrm>
            <a:off x="1064872" y="296863"/>
            <a:ext cx="109265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Source Separated Organics</a:t>
            </a:r>
          </a:p>
        </p:txBody>
      </p:sp>
      <p:sp>
        <p:nvSpPr>
          <p:cNvPr id="3" name="Google Shape;791;p63">
            <a:extLst>
              <a:ext uri="{FF2B5EF4-FFF2-40B4-BE49-F238E27FC236}">
                <a16:creationId xmlns:a16="http://schemas.microsoft.com/office/drawing/2014/main" id="{C22D5107-2E8E-8E73-3173-A3140694155E}"/>
              </a:ext>
            </a:extLst>
          </p:cNvPr>
          <p:cNvSpPr/>
          <p:nvPr/>
        </p:nvSpPr>
        <p:spPr>
          <a:xfrm>
            <a:off x="1444635" y="1732163"/>
            <a:ext cx="9979578" cy="510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fontAlgn="auto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45000"/>
              <a:tabLst/>
              <a:defRPr/>
            </a:pPr>
            <a:r>
              <a:rPr lang="en-US" sz="3000" b="1">
                <a:sym typeface="Arial"/>
              </a:rPr>
              <a:t>Continued…</a:t>
            </a:r>
            <a:endParaRPr kumimoji="0" lang="en-US" sz="3000" b="1" i="0" u="none" strike="noStrike" spc="0" normalizeH="0" baseline="0" noProof="0">
              <a:ln>
                <a:noFill/>
              </a:ln>
              <a:uLnTx/>
              <a:uFillTx/>
              <a:sym typeface="Arial"/>
            </a:endParaRPr>
          </a:p>
          <a:p>
            <a:pPr marL="457200" indent="-457200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3000">
                <a:sym typeface="Arial"/>
              </a:rPr>
              <a:t>Source separated food waste for municipalities that go out to bid with preferred vendor, with rate partially (minimum $</a:t>
            </a:r>
            <a:r>
              <a:rPr lang="en-US" sz="3000">
                <a:solidFill>
                  <a:srgbClr val="FF0000"/>
                </a:solidFill>
                <a:sym typeface="Arial"/>
              </a:rPr>
              <a:t>35</a:t>
            </a:r>
            <a:r>
              <a:rPr lang="en-US" sz="3000">
                <a:sym typeface="Arial"/>
              </a:rPr>
              <a:t>/</a:t>
            </a:r>
            <a:r>
              <a:rPr lang="en-US" sz="3000" err="1">
                <a:sym typeface="Arial"/>
              </a:rPr>
              <a:t>yr</a:t>
            </a:r>
            <a:r>
              <a:rPr lang="en-US" sz="3000">
                <a:sym typeface="Arial"/>
              </a:rPr>
              <a:t>) or fully offset by municipality or food waste cart provided to resident </a:t>
            </a:r>
            <a:r>
              <a:rPr lang="en-US" sz="3000" b="1">
                <a:sym typeface="Arial"/>
              </a:rPr>
              <a:t>[2 pts]</a:t>
            </a:r>
          </a:p>
          <a:p>
            <a:pPr marL="457200" indent="-457200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kumimoji="0" lang="en-US" sz="3000" b="0" i="0" u="none" strike="noStrike" spc="0" normalizeH="0" baseline="0" noProof="0">
                <a:ln>
                  <a:noFill/>
                </a:ln>
                <a:uLnTx/>
                <a:uFillTx/>
                <a:sym typeface="Arial"/>
              </a:rPr>
              <a:t>Drop-off collection of organics </a:t>
            </a:r>
            <a:r>
              <a:rPr kumimoji="0" lang="en-US" sz="3000" b="1" i="0" u="none" strike="noStrike" spc="0" normalizeH="0" baseline="0" noProof="0">
                <a:ln>
                  <a:noFill/>
                </a:ln>
                <a:uLnTx/>
                <a:uFillTx/>
                <a:sym typeface="Arial"/>
              </a:rPr>
              <a:t>AND</a:t>
            </a:r>
            <a:r>
              <a:rPr kumimoji="0" lang="en-US" sz="3000" b="0" i="0" u="none" strike="noStrike" spc="0" normalizeH="0" baseline="0" noProof="0">
                <a:ln>
                  <a:noFill/>
                </a:ln>
                <a:uLnTx/>
                <a:uFillTx/>
                <a:sym typeface="Arial"/>
              </a:rPr>
              <a:t> home compost bins at cost with effective promotion and outreach </a:t>
            </a:r>
            <a:r>
              <a:rPr kumimoji="0" lang="en-US" sz="3000" b="1" i="0" u="none" strike="noStrike" spc="0" normalizeH="0" baseline="0" noProof="0">
                <a:ln>
                  <a:noFill/>
                </a:ln>
                <a:uLnTx/>
                <a:uFillTx/>
                <a:sym typeface="Arial"/>
              </a:rPr>
              <a:t>[2 pts]</a:t>
            </a:r>
          </a:p>
          <a:p>
            <a:pPr marL="457200" indent="-457200">
              <a:spcBef>
                <a:spcPts val="6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kumimoji="0" lang="en-US" sz="3000" b="0" i="0" u="none" strike="noStrike" spc="0" normalizeH="0" baseline="0" noProof="0">
                <a:ln>
                  <a:noFill/>
                </a:ln>
                <a:uLnTx/>
                <a:uFillTx/>
                <a:sym typeface="Arial"/>
              </a:rPr>
              <a:t>Home compost bins </a:t>
            </a:r>
            <a:r>
              <a:rPr kumimoji="0" lang="en-US" sz="3000" b="0" i="0" u="none" strike="noStrik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sym typeface="Arial"/>
              </a:rPr>
              <a:t>sold at cost or less</a:t>
            </a:r>
            <a:r>
              <a:rPr kumimoji="0" lang="en-US" sz="3000" b="0" i="0" u="none" strike="noStrike" spc="0" normalizeH="0" baseline="0" noProof="0">
                <a:ln>
                  <a:noFill/>
                </a:ln>
                <a:uLnTx/>
                <a:uFillTx/>
                <a:sym typeface="Arial"/>
              </a:rPr>
              <a:t> with effective promotion and outreach </a:t>
            </a:r>
            <a:r>
              <a:rPr kumimoji="0" lang="en-US" sz="3000" b="1" i="0" u="none" strike="noStrike" spc="0" normalizeH="0" baseline="0" noProof="0">
                <a:ln>
                  <a:noFill/>
                </a:ln>
                <a:uLnTx/>
                <a:uFillTx/>
                <a:sym typeface="Arial"/>
              </a:rPr>
              <a:t>[1 pt</a:t>
            </a:r>
            <a:r>
              <a:rPr lang="en-US" sz="3000" b="1">
                <a:sym typeface="Arial"/>
              </a:rPr>
              <a:t>]</a:t>
            </a:r>
          </a:p>
          <a:p>
            <a:pPr marR="0" lvl="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tabLst/>
              <a:defRPr/>
            </a:pPr>
            <a:endParaRPr kumimoji="0" lang="en-US" sz="2800" b="1" i="0" u="none" strike="noStrike" spc="0" normalizeH="0" baseline="0" noProof="0">
              <a:ln>
                <a:noFill/>
              </a:ln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6938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72"/>
          <p:cNvSpPr txBox="1"/>
          <p:nvPr/>
        </p:nvSpPr>
        <p:spPr>
          <a:xfrm>
            <a:off x="1458411" y="1849358"/>
            <a:ext cx="9850056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2000"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Open to local haulers to tip recyclables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[2 pts]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Open to local businesses, annual reminder*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[1 pt]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Open to non-residents*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[1 pt]</a:t>
            </a: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Open to residents not served by the municipal program, i.e., condos, multi-family units, etc.*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[1 pt]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ts val="2400"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*Access no longer required to be free of charge.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71E42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82;p62">
            <a:extLst>
              <a:ext uri="{FF2B5EF4-FFF2-40B4-BE49-F238E27FC236}">
                <a16:creationId xmlns:a16="http://schemas.microsoft.com/office/drawing/2014/main" id="{2890D0EC-9520-27D4-84C6-1FE6B8EC9B46}"/>
              </a:ext>
            </a:extLst>
          </p:cNvPr>
          <p:cNvSpPr txBox="1">
            <a:spLocks/>
          </p:cNvSpPr>
          <p:nvPr/>
        </p:nvSpPr>
        <p:spPr>
          <a:xfrm>
            <a:off x="254642" y="551506"/>
            <a:ext cx="11412639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Access to the 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5400">
                <a:latin typeface="+mn-lt"/>
                <a:cs typeface="Arial"/>
              </a:rPr>
              <a:t>Municipal Recycling Center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8"/>
          <p:cNvSpPr txBox="1"/>
          <p:nvPr/>
        </p:nvSpPr>
        <p:spPr>
          <a:xfrm>
            <a:off x="1426417" y="1500036"/>
            <a:ext cx="10564955" cy="26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Municipally run, permanent enclosed swap shop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[2 pts]</a:t>
            </a:r>
          </a:p>
          <a:p>
            <a:pPr marL="457200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Repair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Events, 1/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yr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[1 pt]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- 3/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yr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[2 pts] </a:t>
            </a:r>
          </a:p>
          <a:p>
            <a:pPr marL="457200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Zero Waste Days, 1/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yr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[1 pt]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– 2/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yr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[2 pts]</a:t>
            </a:r>
          </a:p>
          <a:p>
            <a:pPr marL="457200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3200" kern="0">
                <a:cs typeface="Arial"/>
                <a:sym typeface="Arial"/>
              </a:rPr>
              <a:t>Tool Library/Library of Things </a:t>
            </a:r>
            <a:r>
              <a:rPr kumimoji="0" lang="en-US" sz="3200" b="1" i="0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/>
                <a:sym typeface="Arial"/>
              </a:rPr>
              <a:t>[1 pt]</a:t>
            </a:r>
            <a:endParaRPr kumimoji="0" lang="en-US" sz="3200" b="1" i="0" strike="noStrike" kern="1200" cap="none" spc="0" normalizeH="0" baseline="0" noProof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  <a:p>
            <a:pPr marL="342900" marR="0" lvl="0" indent="-16510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B71E42"/>
              </a:buClr>
              <a:buSzPts val="2800"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782;p62">
            <a:extLst>
              <a:ext uri="{FF2B5EF4-FFF2-40B4-BE49-F238E27FC236}">
                <a16:creationId xmlns:a16="http://schemas.microsoft.com/office/drawing/2014/main" id="{8E4788B9-CD00-B730-E231-520EF9F1B766}"/>
              </a:ext>
            </a:extLst>
          </p:cNvPr>
          <p:cNvSpPr txBox="1">
            <a:spLocks/>
          </p:cNvSpPr>
          <p:nvPr/>
        </p:nvSpPr>
        <p:spPr>
          <a:xfrm>
            <a:off x="1064872" y="296863"/>
            <a:ext cx="109265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Reuse Programs</a:t>
            </a:r>
          </a:p>
        </p:txBody>
      </p:sp>
      <p:pic>
        <p:nvPicPr>
          <p:cNvPr id="1028" name="Picture 4" descr="Photo of Swap Shop in South Hadley">
            <a:extLst>
              <a:ext uri="{FF2B5EF4-FFF2-40B4-BE49-F238E27FC236}">
                <a16:creationId xmlns:a16="http://schemas.microsoft.com/office/drawing/2014/main" id="{2D9CAD28-5E9E-E7DA-750C-6EA1329F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327" y="4000219"/>
            <a:ext cx="6148569" cy="279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8"/>
          <p:cNvSpPr txBox="1"/>
          <p:nvPr/>
        </p:nvSpPr>
        <p:spPr>
          <a:xfrm>
            <a:off x="1154097" y="2097107"/>
            <a:ext cx="9962260" cy="3543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Building permits require deconstruction, reuse and/or source separation of C&amp;D waste.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[2 pts]</a:t>
            </a:r>
          </a:p>
          <a:p>
            <a:pPr marL="457200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Engaged in a pilot deconstruction project.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[2 pts]</a:t>
            </a:r>
          </a:p>
          <a:p>
            <a:pPr marL="457200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Adopted and enforces regulations banning single use items in favor of reusables.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[2 pts]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	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Wingdings" panose="05000000000000000000" pitchFamily="2" charset="2"/>
              <a:buChar char="§"/>
              <a:tabLst/>
              <a:defRPr/>
            </a:pP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  <a:p>
            <a:pPr marL="342900" marR="0" lvl="0" indent="-16510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B71E42"/>
              </a:buClr>
              <a:buSzPts val="2800"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82;p62">
            <a:extLst>
              <a:ext uri="{FF2B5EF4-FFF2-40B4-BE49-F238E27FC236}">
                <a16:creationId xmlns:a16="http://schemas.microsoft.com/office/drawing/2014/main" id="{89A180EB-2832-B688-C154-EFA3E228BDB1}"/>
              </a:ext>
            </a:extLst>
          </p:cNvPr>
          <p:cNvSpPr txBox="1">
            <a:spLocks/>
          </p:cNvSpPr>
          <p:nvPr/>
        </p:nvSpPr>
        <p:spPr>
          <a:xfrm>
            <a:off x="1064872" y="296863"/>
            <a:ext cx="109265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Reuse Programs</a:t>
            </a:r>
          </a:p>
        </p:txBody>
      </p:sp>
    </p:spTree>
    <p:extLst>
      <p:ext uri="{BB962C8B-B14F-4D97-AF65-F5344CB8AC3E}">
        <p14:creationId xmlns:p14="http://schemas.microsoft.com/office/powerpoint/2010/main" val="31593019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8"/>
          <p:cNvSpPr txBox="1"/>
          <p:nvPr/>
        </p:nvSpPr>
        <p:spPr>
          <a:xfrm>
            <a:off x="1287224" y="1657235"/>
            <a:ext cx="9917872" cy="3543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3200" kern="0">
                <a:solidFill>
                  <a:srgbClr val="FF0000"/>
                </a:solidFill>
                <a:cs typeface="Arial"/>
                <a:sym typeface="Arial"/>
              </a:rPr>
              <a:t>Dishwashers and reusable dishware are utilized in pre-K through 12</a:t>
            </a:r>
            <a:r>
              <a:rPr lang="en-US" sz="3200" kern="0" baseline="30000">
                <a:solidFill>
                  <a:srgbClr val="FF0000"/>
                </a:solidFill>
                <a:cs typeface="Arial"/>
                <a:sym typeface="Arial"/>
              </a:rPr>
              <a:t>th</a:t>
            </a:r>
            <a:r>
              <a:rPr lang="en-US" sz="3200" kern="0">
                <a:solidFill>
                  <a:srgbClr val="FF0000"/>
                </a:solidFill>
                <a:cs typeface="Arial"/>
                <a:sym typeface="Arial"/>
              </a:rPr>
              <a:t> grade school cafeterias </a:t>
            </a:r>
            <a:r>
              <a:rPr lang="en-US" sz="3200" b="1" kern="0">
                <a:solidFill>
                  <a:srgbClr val="FF0000"/>
                </a:solidFill>
                <a:cs typeface="Arial"/>
                <a:sym typeface="Arial"/>
              </a:rPr>
              <a:t>[1 pt]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lang="en-US" sz="3200" kern="0">
                <a:solidFill>
                  <a:srgbClr val="FF0000"/>
                </a:solidFill>
                <a:cs typeface="Arial"/>
                <a:sym typeface="Arial"/>
              </a:rPr>
              <a:t>Majority of the student population in the municipality or regional district attended a school that utilized dishwashers and dishware in cafeteria </a:t>
            </a:r>
            <a:r>
              <a:rPr lang="en-US" sz="3200" b="1" kern="0">
                <a:solidFill>
                  <a:srgbClr val="FF0000"/>
                </a:solidFill>
                <a:cs typeface="Arial"/>
                <a:sym typeface="Arial"/>
              </a:rPr>
              <a:t>[2 pts]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Wingdings" panose="05000000000000000000" pitchFamily="2" charset="2"/>
              <a:buChar char="§"/>
              <a:tabLst/>
              <a:defRPr/>
            </a:pP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Arial"/>
              <a:sym typeface="Arial"/>
            </a:endParaRPr>
          </a:p>
          <a:p>
            <a:pPr marL="342900" marR="0" lvl="0" indent="-16510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B71E42"/>
              </a:buClr>
              <a:buSzPts val="2800"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82;p62">
            <a:extLst>
              <a:ext uri="{FF2B5EF4-FFF2-40B4-BE49-F238E27FC236}">
                <a16:creationId xmlns:a16="http://schemas.microsoft.com/office/drawing/2014/main" id="{92B3D4BA-F2CA-07DA-D2F3-B6E84ECE39DD}"/>
              </a:ext>
            </a:extLst>
          </p:cNvPr>
          <p:cNvSpPr txBox="1">
            <a:spLocks/>
          </p:cNvSpPr>
          <p:nvPr/>
        </p:nvSpPr>
        <p:spPr>
          <a:xfrm>
            <a:off x="1064872" y="296863"/>
            <a:ext cx="109265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Reuse Programs</a:t>
            </a:r>
          </a:p>
        </p:txBody>
      </p:sp>
      <p:pic>
        <p:nvPicPr>
          <p:cNvPr id="3" name="Picture 2" descr="A picture containing red, container&#10;&#10;Description automatically generated">
            <a:extLst>
              <a:ext uri="{FF2B5EF4-FFF2-40B4-BE49-F238E27FC236}">
                <a16:creationId xmlns:a16="http://schemas.microsoft.com/office/drawing/2014/main" id="{D7DE4CF7-7EA0-05DF-6E83-81379BABA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643" y="4577727"/>
            <a:ext cx="2910268" cy="20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6A9D96-32BA-4323-9DC1-34138262A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621007"/>
              </p:ext>
            </p:extLst>
          </p:nvPr>
        </p:nvGraphicFramePr>
        <p:xfrm>
          <a:off x="0" y="0"/>
          <a:ext cx="12192000" cy="685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768">
                  <a:extLst>
                    <a:ext uri="{9D8B030D-6E8A-4147-A177-3AD203B41FA5}">
                      <a16:colId xmlns:a16="http://schemas.microsoft.com/office/drawing/2014/main" val="3701971217"/>
                    </a:ext>
                  </a:extLst>
                </a:gridCol>
                <a:gridCol w="2840693">
                  <a:extLst>
                    <a:ext uri="{9D8B030D-6E8A-4147-A177-3AD203B41FA5}">
                      <a16:colId xmlns:a16="http://schemas.microsoft.com/office/drawing/2014/main" val="1879324350"/>
                    </a:ext>
                  </a:extLst>
                </a:gridCol>
                <a:gridCol w="1808588">
                  <a:extLst>
                    <a:ext uri="{9D8B030D-6E8A-4147-A177-3AD203B41FA5}">
                      <a16:colId xmlns:a16="http://schemas.microsoft.com/office/drawing/2014/main" val="4275155948"/>
                    </a:ext>
                  </a:extLst>
                </a:gridCol>
                <a:gridCol w="2817863">
                  <a:extLst>
                    <a:ext uri="{9D8B030D-6E8A-4147-A177-3AD203B41FA5}">
                      <a16:colId xmlns:a16="http://schemas.microsoft.com/office/drawing/2014/main" val="2326197243"/>
                    </a:ext>
                  </a:extLst>
                </a:gridCol>
                <a:gridCol w="2891088">
                  <a:extLst>
                    <a:ext uri="{9D8B030D-6E8A-4147-A177-3AD203B41FA5}">
                      <a16:colId xmlns:a16="http://schemas.microsoft.com/office/drawing/2014/main" val="432702334"/>
                    </a:ext>
                  </a:extLst>
                </a:gridCol>
              </a:tblGrid>
              <a:tr h="1616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 Year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Grant                                           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Applications/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Awarded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Awarded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extLst>
                  <a:ext uri="{0D108BD9-81ED-4DB2-BD59-A6C34878D82A}">
                    <a16:rowId xmlns:a16="http://schemas.microsoft.com/office/drawing/2014/main" val="3716683560"/>
                  </a:ext>
                </a:extLst>
              </a:tr>
              <a:tr h="6143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 and DO separate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 of 24 pts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Subscription Munis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 or RDP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RDP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204/194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2,564,500 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extLst>
                  <a:ext uri="{0D108BD9-81ED-4DB2-BD59-A6C34878D82A}">
                    <a16:rowId xmlns:a16="http://schemas.microsoft.com/office/drawing/2014/main" val="1811550843"/>
                  </a:ext>
                </a:extLst>
              </a:tr>
              <a:tr h="777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Scale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51,000 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extLst>
                  <a:ext uri="{0D108BD9-81ED-4DB2-BD59-A6C34878D82A}">
                    <a16:rowId xmlns:a16="http://schemas.microsoft.com/office/drawing/2014/main" val="3504150878"/>
                  </a:ext>
                </a:extLst>
              </a:tr>
              <a:tr h="4726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 and DO combined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of 26 pts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 or RPD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RDP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230/219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2,934,500 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extLst>
                  <a:ext uri="{0D108BD9-81ED-4DB2-BD59-A6C34878D82A}">
                    <a16:rowId xmlns:a16="http://schemas.microsoft.com/office/drawing/2014/main" val="2056015405"/>
                  </a:ext>
                </a:extLst>
              </a:tr>
              <a:tr h="5756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Scale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44,000 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extLst>
                  <a:ext uri="{0D108BD9-81ED-4DB2-BD59-A6C34878D82A}">
                    <a16:rowId xmlns:a16="http://schemas.microsoft.com/office/drawing/2014/main" val="1524148012"/>
                  </a:ext>
                </a:extLst>
              </a:tr>
              <a:tr h="4726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 and DO combined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of 26 pts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 or RPD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RDP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235/227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3,164,250 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extLst>
                  <a:ext uri="{0D108BD9-81ED-4DB2-BD59-A6C34878D82A}">
                    <a16:rowId xmlns:a16="http://schemas.microsoft.com/office/drawing/2014/main" val="1596179143"/>
                  </a:ext>
                </a:extLst>
              </a:tr>
              <a:tr h="5756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Scale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45,250 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extLst>
                  <a:ext uri="{0D108BD9-81ED-4DB2-BD59-A6C34878D82A}">
                    <a16:rowId xmlns:a16="http://schemas.microsoft.com/office/drawing/2014/main" val="4001836951"/>
                  </a:ext>
                </a:extLst>
              </a:tr>
              <a:tr h="4726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 and DO combined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of 26 pts</a:t>
                      </a:r>
                      <a:b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 or RDP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RDP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242/226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3,132,850 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extLst>
                  <a:ext uri="{0D108BD9-81ED-4DB2-BD59-A6C34878D82A}">
                    <a16:rowId xmlns:a16="http://schemas.microsoft.com/office/drawing/2014/main" val="1526864248"/>
                  </a:ext>
                </a:extLst>
              </a:tr>
              <a:tr h="5756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Scale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46,250 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025" marR="16025" marT="16025" marB="0" anchor="ctr"/>
                </a:tc>
                <a:extLst>
                  <a:ext uri="{0D108BD9-81ED-4DB2-BD59-A6C34878D82A}">
                    <a16:rowId xmlns:a16="http://schemas.microsoft.com/office/drawing/2014/main" val="1072378469"/>
                  </a:ext>
                </a:extLst>
              </a:tr>
              <a:tr h="704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 and DO combined</a:t>
                      </a:r>
                    </a:p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of 26 points</a:t>
                      </a: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RDP</a:t>
                      </a: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265/265</a:t>
                      </a:r>
                    </a:p>
                  </a:txBody>
                  <a:tcPr marL="16025" marR="16025" marT="160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$3,362,540</a:t>
                      </a:r>
                    </a:p>
                  </a:txBody>
                  <a:tcPr marL="16025" marR="16025" marT="16025" marB="0" anchor="ctr"/>
                </a:tc>
                <a:extLst>
                  <a:ext uri="{0D108BD9-81ED-4DB2-BD59-A6C34878D82A}">
                    <a16:rowId xmlns:a16="http://schemas.microsoft.com/office/drawing/2014/main" val="906367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804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55"/>
          <p:cNvSpPr txBox="1">
            <a:spLocks noGrp="1"/>
          </p:cNvSpPr>
          <p:nvPr>
            <p:ph idx="1"/>
          </p:nvPr>
        </p:nvSpPr>
        <p:spPr>
          <a:xfrm>
            <a:off x="1400537" y="1872756"/>
            <a:ext cx="8983980" cy="42835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>
                <a:ea typeface="Arial"/>
                <a:cs typeface="Arial"/>
                <a:sym typeface="Arial"/>
              </a:rPr>
              <a:t>Full PAYT </a:t>
            </a:r>
            <a:r>
              <a:rPr lang="en-US" sz="3200" b="1">
                <a:ea typeface="Arial"/>
                <a:cs typeface="Arial"/>
                <a:sym typeface="Arial"/>
              </a:rPr>
              <a:t>[5 pts]</a:t>
            </a:r>
            <a:endParaRPr lang="en-US" sz="3200" b="1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>
                <a:ea typeface="Arial"/>
                <a:cs typeface="Arial"/>
                <a:sym typeface="Arial"/>
              </a:rPr>
              <a:t>Modified PAYT excess in bags </a:t>
            </a:r>
            <a:r>
              <a:rPr lang="en-US" sz="3200" b="1">
                <a:ea typeface="Arial"/>
                <a:cs typeface="Arial"/>
                <a:sym typeface="Arial"/>
              </a:rPr>
              <a:t>[4 pts]</a:t>
            </a:r>
            <a:endParaRPr lang="en-US" sz="3200" b="1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>
                <a:ea typeface="Arial"/>
                <a:cs typeface="Arial"/>
                <a:sym typeface="Arial"/>
              </a:rPr>
              <a:t>EOW with 64-gal carts </a:t>
            </a:r>
            <a:r>
              <a:rPr lang="en-US" sz="3200" b="1">
                <a:ea typeface="Arial"/>
                <a:cs typeface="Arial"/>
                <a:sym typeface="Arial"/>
              </a:rPr>
              <a:t>[4 pts]</a:t>
            </a:r>
            <a:endParaRPr lang="en-US" sz="3200" b="1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>
                <a:ea typeface="Arial"/>
                <a:cs typeface="Arial"/>
                <a:sym typeface="Arial"/>
              </a:rPr>
              <a:t>Modified PAYT excess tags/stickers </a:t>
            </a:r>
            <a:r>
              <a:rPr lang="en-US" sz="3200" b="1">
                <a:ea typeface="Arial"/>
                <a:cs typeface="Arial"/>
                <a:sym typeface="Arial"/>
              </a:rPr>
              <a:t>[4 pts]</a:t>
            </a:r>
            <a:endParaRPr lang="en-US" sz="3200" b="1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>
                <a:ea typeface="Arial"/>
                <a:cs typeface="Arial"/>
                <a:sym typeface="Arial"/>
              </a:rPr>
              <a:t>48-gal trash limit </a:t>
            </a:r>
            <a:r>
              <a:rPr lang="en-US" sz="3200" b="1">
                <a:ea typeface="Arial"/>
                <a:cs typeface="Arial"/>
                <a:sym typeface="Arial"/>
              </a:rPr>
              <a:t>[3 pts]</a:t>
            </a:r>
            <a:endParaRPr lang="en-US" sz="3200" b="1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3200">
                <a:ea typeface="Arial"/>
                <a:cs typeface="Arial"/>
                <a:sym typeface="Arial"/>
              </a:rPr>
              <a:t>EOW with 96-gal carts </a:t>
            </a:r>
            <a:r>
              <a:rPr lang="en-US" sz="3200" b="1">
                <a:ea typeface="Arial"/>
                <a:cs typeface="Arial"/>
                <a:sym typeface="Arial"/>
              </a:rPr>
              <a:t>[3 pts]</a:t>
            </a:r>
            <a:endParaRPr lang="en-US" sz="3200" b="1"/>
          </a:p>
          <a:p>
            <a:pPr marL="285750" indent="-47274">
              <a:spcBef>
                <a:spcPts val="1118"/>
              </a:spcBef>
              <a:spcAft>
                <a:spcPts val="0"/>
              </a:spcAft>
              <a:buSzPts val="3756"/>
              <a:buNone/>
            </a:pPr>
            <a:endParaRPr sz="2800"/>
          </a:p>
          <a:p>
            <a:pPr marL="285750" indent="-81343">
              <a:spcBef>
                <a:spcPts val="1044"/>
              </a:spcBef>
              <a:spcAft>
                <a:spcPts val="0"/>
              </a:spcAft>
              <a:buSzPts val="3219"/>
              <a:buNone/>
            </a:pPr>
            <a:endParaRPr sz="2220"/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275C68E5-60E6-4806-A661-7DFCAD861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0" r="18892"/>
          <a:stretch/>
        </p:blipFill>
        <p:spPr>
          <a:xfrm>
            <a:off x="9170179" y="3640083"/>
            <a:ext cx="2744028" cy="2921054"/>
          </a:xfrm>
          <a:prstGeom prst="rect">
            <a:avLst/>
          </a:prstGeom>
        </p:spPr>
      </p:pic>
      <p:sp>
        <p:nvSpPr>
          <p:cNvPr id="5" name="Google Shape;782;p62">
            <a:extLst>
              <a:ext uri="{FF2B5EF4-FFF2-40B4-BE49-F238E27FC236}">
                <a16:creationId xmlns:a16="http://schemas.microsoft.com/office/drawing/2014/main" id="{4D4F8B7E-1B44-559E-7970-0BF4A5019E7A}"/>
              </a:ext>
            </a:extLst>
          </p:cNvPr>
          <p:cNvSpPr txBox="1">
            <a:spLocks/>
          </p:cNvSpPr>
          <p:nvPr/>
        </p:nvSpPr>
        <p:spPr>
          <a:xfrm>
            <a:off x="1064872" y="296863"/>
            <a:ext cx="109265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Solid Waste Reduction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73"/>
          <p:cNvSpPr txBox="1"/>
          <p:nvPr/>
        </p:nvSpPr>
        <p:spPr>
          <a:xfrm>
            <a:off x="1920667" y="1912546"/>
            <a:ext cx="9836552" cy="87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Complete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6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activities from list of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13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activities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[1 pt]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D7C7C8-0F89-5096-14EC-8A6A68EFD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09" t="51428"/>
          <a:stretch/>
        </p:blipFill>
        <p:spPr>
          <a:xfrm>
            <a:off x="6162668" y="4072713"/>
            <a:ext cx="6029332" cy="283845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81CD549-14BC-756B-3F9D-2135C7EC6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63"/>
          <a:stretch/>
        </p:blipFill>
        <p:spPr>
          <a:xfrm>
            <a:off x="533393" y="2686774"/>
            <a:ext cx="6305550" cy="3009907"/>
          </a:xfrm>
          <a:prstGeom prst="rect">
            <a:avLst/>
          </a:prstGeom>
        </p:spPr>
      </p:pic>
      <p:sp>
        <p:nvSpPr>
          <p:cNvPr id="5" name="Google Shape;782;p62">
            <a:extLst>
              <a:ext uri="{FF2B5EF4-FFF2-40B4-BE49-F238E27FC236}">
                <a16:creationId xmlns:a16="http://schemas.microsoft.com/office/drawing/2014/main" id="{00E5D9DC-7DE4-9E21-D16E-9CBBCACAE4B9}"/>
              </a:ext>
            </a:extLst>
          </p:cNvPr>
          <p:cNvSpPr txBox="1">
            <a:spLocks/>
          </p:cNvSpPr>
          <p:nvPr/>
        </p:nvSpPr>
        <p:spPr>
          <a:xfrm>
            <a:off x="1064872" y="296863"/>
            <a:ext cx="109265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Textile Recovery</a:t>
            </a:r>
          </a:p>
        </p:txBody>
      </p:sp>
    </p:spTree>
    <p:extLst>
      <p:ext uri="{BB962C8B-B14F-4D97-AF65-F5344CB8AC3E}">
        <p14:creationId xmlns:p14="http://schemas.microsoft.com/office/powerpoint/2010/main" val="24160768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1"/>
          <p:cNvSpPr txBox="1"/>
          <p:nvPr/>
        </p:nvSpPr>
        <p:spPr>
          <a:xfrm>
            <a:off x="1404256" y="1222744"/>
            <a:ext cx="9834357" cy="4736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R="0" lvl="0" algn="l" defTabSz="4572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Complete 5 activities from a list of 22 options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[1 pt]</a:t>
            </a:r>
          </a:p>
          <a:p>
            <a:pPr marR="0" lvl="0" algn="l" defTabSz="4572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tabLst/>
              <a:defRPr/>
            </a:pPr>
            <a:endParaRPr kumimoji="0" lang="en-US" sz="1400" b="1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  <a:p>
            <a:pPr marL="457200" indent="-457200">
              <a:spcBef>
                <a:spcPts val="600"/>
              </a:spcBef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kumimoji="0" lang="en-US" sz="3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A recycling campaign, or recycling 101 refresher course, for municipal buildings and schools was conducted</a:t>
            </a:r>
          </a:p>
          <a:p>
            <a:pPr marL="457200" marR="0" lvl="0" indent="-457200" algn="l" defTabSz="4572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endParaRPr kumimoji="0" lang="en-US" sz="3200" b="1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4" name="Google Shape;782;p62">
            <a:extLst>
              <a:ext uri="{FF2B5EF4-FFF2-40B4-BE49-F238E27FC236}">
                <a16:creationId xmlns:a16="http://schemas.microsoft.com/office/drawing/2014/main" id="{FABFE842-10FF-EC38-EF4E-2F61FD3CB48E}"/>
              </a:ext>
            </a:extLst>
          </p:cNvPr>
          <p:cNvSpPr txBox="1">
            <a:spLocks/>
          </p:cNvSpPr>
          <p:nvPr/>
        </p:nvSpPr>
        <p:spPr>
          <a:xfrm>
            <a:off x="1064872" y="296863"/>
            <a:ext cx="109265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Outreach &amp; Education</a:t>
            </a:r>
          </a:p>
        </p:txBody>
      </p:sp>
    </p:spTree>
    <p:extLst>
      <p:ext uri="{BB962C8B-B14F-4D97-AF65-F5344CB8AC3E}">
        <p14:creationId xmlns:p14="http://schemas.microsoft.com/office/powerpoint/2010/main" val="13711815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62"/>
          <p:cNvSpPr txBox="1"/>
          <p:nvPr/>
        </p:nvSpPr>
        <p:spPr>
          <a:xfrm>
            <a:off x="1666756" y="2063360"/>
            <a:ext cx="5220181" cy="353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defTabSz="4572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Curbside collection at least 20 </a:t>
            </a:r>
            <a:r>
              <a:rPr kumimoji="0" lang="en-US" sz="3200" b="0" i="0" u="none" strike="noStrike" kern="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wks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/</a:t>
            </a:r>
            <a:r>
              <a:rPr kumimoji="0" lang="en-US" sz="3200" b="0" i="0" u="none" strike="noStrike" kern="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yr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[2 pts]</a:t>
            </a:r>
          </a:p>
          <a:p>
            <a:pPr marL="457200" marR="0" lvl="0" indent="-457200" algn="l" defTabSz="4572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Drop-off open for at least 50 </a:t>
            </a:r>
            <a:r>
              <a:rPr kumimoji="0" lang="en-US" sz="3200" b="0" i="0" u="none" strike="noStrike" kern="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wks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/</a:t>
            </a:r>
            <a:r>
              <a:rPr kumimoji="0" lang="en-US" sz="3200" b="0" i="0" u="none" strike="noStrike" kern="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yr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[2 pts]</a:t>
            </a:r>
          </a:p>
          <a:p>
            <a:pPr marL="457200" marR="0" lvl="0" indent="-457200" algn="l" defTabSz="4572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B71E42"/>
              </a:buClr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Drop-off open for at least 30 </a:t>
            </a:r>
            <a:r>
              <a:rPr kumimoji="0" lang="en-US" sz="3200" b="0" i="0" u="none" strike="noStrike" kern="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wks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/</a:t>
            </a:r>
            <a:r>
              <a:rPr kumimoji="0" lang="en-US" sz="3200" b="0" i="0" u="none" strike="noStrike" kern="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yr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[1 pt]</a:t>
            </a:r>
          </a:p>
          <a:p>
            <a:pPr marL="400050" marR="0" lvl="0" indent="-285750" algn="l" defTabSz="457200" rtl="0" eaLnBrk="1" fontAlgn="auto" latinLnBrk="0" hangingPunct="1">
              <a:lnSpc>
                <a:spcPct val="300000"/>
              </a:lnSpc>
              <a:spcBef>
                <a:spcPts val="360"/>
              </a:spcBef>
              <a:spcAft>
                <a:spcPts val="0"/>
              </a:spcAft>
              <a:buClr>
                <a:srgbClr val="B71E42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B71E42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" name="Picture 2" descr="A picture containing grass, outdoor, building&#10;&#10;Description automatically generated">
            <a:extLst>
              <a:ext uri="{FF2B5EF4-FFF2-40B4-BE49-F238E27FC236}">
                <a16:creationId xmlns:a16="http://schemas.microsoft.com/office/drawing/2014/main" id="{E6ED36DA-611B-4B79-B9A0-28EEB03C7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812" y="2156093"/>
            <a:ext cx="3617952" cy="3928654"/>
          </a:xfrm>
          <a:prstGeom prst="rect">
            <a:avLst/>
          </a:prstGeom>
        </p:spPr>
      </p:pic>
      <p:sp>
        <p:nvSpPr>
          <p:cNvPr id="5" name="Google Shape;782;p62">
            <a:extLst>
              <a:ext uri="{FF2B5EF4-FFF2-40B4-BE49-F238E27FC236}">
                <a16:creationId xmlns:a16="http://schemas.microsoft.com/office/drawing/2014/main" id="{2452D1E4-2D86-13D3-6B4B-FE8CDCA1B289}"/>
              </a:ext>
            </a:extLst>
          </p:cNvPr>
          <p:cNvSpPr txBox="1">
            <a:spLocks/>
          </p:cNvSpPr>
          <p:nvPr/>
        </p:nvSpPr>
        <p:spPr>
          <a:xfrm>
            <a:off x="1064872" y="296863"/>
            <a:ext cx="109265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Yard Waste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62"/>
          <p:cNvSpPr txBox="1"/>
          <p:nvPr/>
        </p:nvSpPr>
        <p:spPr>
          <a:xfrm>
            <a:off x="1655280" y="1939489"/>
            <a:ext cx="8156540" cy="274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000" dirty="0"/>
              <a:t>Same spending for RDP and Regional Small Scale Initiatives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000" dirty="0"/>
              <a:t>Please see </a:t>
            </a:r>
            <a:r>
              <a:rPr lang="en-US" sz="3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approved spending categories </a:t>
            </a:r>
            <a:r>
              <a:rPr lang="en-US" sz="3000" dirty="0"/>
              <a:t>for a list of approved expenditures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rgbClr val="FF0000"/>
                </a:solidFill>
              </a:rPr>
              <a:t>No special spending requests to be considered</a:t>
            </a:r>
          </a:p>
          <a:p>
            <a:pPr marL="114300" marR="0" lvl="0" algn="l" defTabSz="457200" rtl="0" eaLnBrk="1" fontAlgn="auto" latinLnBrk="0" hangingPunct="1">
              <a:lnSpc>
                <a:spcPct val="300000"/>
              </a:lnSpc>
              <a:spcBef>
                <a:spcPts val="360"/>
              </a:spcBef>
              <a:spcAft>
                <a:spcPts val="0"/>
              </a:spcAft>
              <a:buClr>
                <a:srgbClr val="B71E42"/>
              </a:buClr>
              <a:buSzPts val="1800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B71E42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" name="Google Shape;782;p62">
            <a:extLst>
              <a:ext uri="{FF2B5EF4-FFF2-40B4-BE49-F238E27FC236}">
                <a16:creationId xmlns:a16="http://schemas.microsoft.com/office/drawing/2014/main" id="{2452D1E4-2D86-13D3-6B4B-FE8CDCA1B289}"/>
              </a:ext>
            </a:extLst>
          </p:cNvPr>
          <p:cNvSpPr txBox="1">
            <a:spLocks/>
          </p:cNvSpPr>
          <p:nvPr/>
        </p:nvSpPr>
        <p:spPr>
          <a:xfrm>
            <a:off x="1064872" y="296863"/>
            <a:ext cx="109265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4800">
                <a:cs typeface="Arial"/>
              </a:rPr>
              <a:t>     </a:t>
            </a:r>
            <a:r>
              <a:rPr lang="en-US" sz="5400">
                <a:latin typeface="+mn-lt"/>
                <a:cs typeface="Arial"/>
              </a:rPr>
              <a:t>Approved Spending Categories</a:t>
            </a:r>
          </a:p>
        </p:txBody>
      </p:sp>
      <p:pic>
        <p:nvPicPr>
          <p:cNvPr id="1026" name="Picture 2" descr="Money PNG Free Images with Transparent Background - (25,489 Free Downloads)">
            <a:extLst>
              <a:ext uri="{FF2B5EF4-FFF2-40B4-BE49-F238E27FC236}">
                <a16:creationId xmlns:a16="http://schemas.microsoft.com/office/drawing/2014/main" id="{695A04EE-CBD3-E96C-AF36-E71EEA83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260" y="4962419"/>
            <a:ext cx="2530952" cy="189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1523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89D35B1-0ED5-4358-8CAE-A9E49412A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DEF6545-5A42-469E-8778-86CA01CD4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3B08853F-842C-4D0A-9A89-D05CB3990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A436FB18-2D01-4AAB-AD10-2D1208310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9EFB8341-7A7B-46E4-AF94-689147AD0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4D84136-7804-4605-AC9F-238A3665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4EC6F81C-51C2-4A6F-8B94-562DA6736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04D6E81-9266-46DD-8C06-EE8BF90AC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993D790-A069-4BFB-9E2D-25102B4D18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924155"/>
              </p:ext>
            </p:extLst>
          </p:nvPr>
        </p:nvGraphicFramePr>
        <p:xfrm>
          <a:off x="3919742" y="1124152"/>
          <a:ext cx="6017679" cy="3755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45B8547-017A-86A8-CC3C-33341C7803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263348"/>
              </p:ext>
            </p:extLst>
          </p:nvPr>
        </p:nvGraphicFramePr>
        <p:xfrm>
          <a:off x="874218" y="231829"/>
          <a:ext cx="10058401" cy="6394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90465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 txBox="1">
            <a:spLocks noGrp="1"/>
          </p:cNvSpPr>
          <p:nvPr>
            <p:ph type="title"/>
          </p:nvPr>
        </p:nvSpPr>
        <p:spPr>
          <a:xfrm>
            <a:off x="1981200" y="5062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000"/>
            </a:pPr>
            <a:r>
              <a:rPr lang="en-US" sz="5400" cap="none">
                <a:solidFill>
                  <a:schemeClr val="dk1"/>
                </a:solidFill>
                <a:ea typeface="Arial"/>
                <a:cs typeface="Arial"/>
                <a:sym typeface="Arial"/>
              </a:rPr>
              <a:t>Additional Resources</a:t>
            </a:r>
            <a:endParaRPr lang="en-US" sz="5400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Google Shape;409;p20">
            <a:extLst>
              <a:ext uri="{FF2B5EF4-FFF2-40B4-BE49-F238E27FC236}">
                <a16:creationId xmlns:a16="http://schemas.microsoft.com/office/drawing/2014/main" id="{0F4DCEE6-37E8-4376-8D9A-FA16BA4DDE0C}"/>
              </a:ext>
            </a:extLst>
          </p:cNvPr>
          <p:cNvSpPr txBox="1"/>
          <p:nvPr/>
        </p:nvSpPr>
        <p:spPr>
          <a:xfrm>
            <a:off x="1981200" y="1923741"/>
            <a:ext cx="9969500" cy="395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454545"/>
                </a:solidFill>
                <a:latin typeface="+mj-lt"/>
                <a:cs typeface="Arial"/>
                <a:sym typeface="Arial"/>
              </a:rPr>
              <a:t>Detailed Grant Guidance for RDP: 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www.mass.gov/doc/details-recycling-dividends-program/download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 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454545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MassDEP RDP Website: 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www.mass.gov/how-to/apply-for-smrp-recycling-dividends-program-funds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endParaRPr lang="en-US" sz="1400" dirty="0">
              <a:solidFill>
                <a:srgbClr val="0070C0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lnSpc>
                <a:spcPct val="114000"/>
              </a:lnSpc>
              <a:buClr>
                <a:srgbClr val="B71E42"/>
              </a:buClr>
            </a:pPr>
            <a:r>
              <a:rPr lang="en-US" sz="1400" dirty="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</a:p>
          <a:p>
            <a:pPr marL="331470" indent="-342900">
              <a:lnSpc>
                <a:spcPct val="114000"/>
              </a:lnSpc>
              <a:buClr>
                <a:srgbClr val="B71E42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  <a:t>RDP Approved Spending Categories: 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www.mass.gov/doc/rdp-small-scale-initiative-approved-spending-categories/download</a:t>
            </a:r>
            <a:r>
              <a:rPr lang="en-US" sz="2800" dirty="0">
                <a:solidFill>
                  <a:srgbClr val="0070C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br>
              <a:rPr lang="en-US" sz="2800" dirty="0">
                <a:solidFill>
                  <a:srgbClr val="454545"/>
                </a:solidFill>
                <a:latin typeface="+mj-lt"/>
                <a:ea typeface="Arial"/>
                <a:cs typeface="Arial"/>
                <a:sym typeface="Arial"/>
              </a:rPr>
            </a:br>
            <a:endParaRPr lang="en-US" sz="2400" dirty="0">
              <a:solidFill>
                <a:srgbClr val="454545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24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FDA1B18-B47F-4E47-BF93-97B76D923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5" y="2778125"/>
            <a:ext cx="10217150" cy="1301750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78076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93923-1D71-BC26-9B16-5EF16D8E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709" y="-335280"/>
            <a:ext cx="5876611" cy="1752599"/>
          </a:xfrm>
        </p:spPr>
        <p:txBody>
          <a:bodyPr>
            <a:normAutofit/>
          </a:bodyPr>
          <a:lstStyle/>
          <a:p>
            <a:r>
              <a:rPr lang="en-US" sz="5400"/>
              <a:t>Contact Info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696A0-C000-5514-7B58-BA888F3A662B}"/>
              </a:ext>
            </a:extLst>
          </p:cNvPr>
          <p:cNvSpPr txBox="1"/>
          <p:nvPr/>
        </p:nvSpPr>
        <p:spPr>
          <a:xfrm>
            <a:off x="1831814" y="1234439"/>
            <a:ext cx="97658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General SMRP Questions| Mattress Containers| PAYT Programs – Rachel Smith (</a:t>
            </a:r>
            <a:r>
              <a:rPr lang="en-US" sz="3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Rachel.Smith@mass.gov</a:t>
            </a:r>
            <a:r>
              <a:rPr lang="en-US" sz="3200" dirty="0"/>
              <a:t>)</a:t>
            </a:r>
          </a:p>
          <a:p>
            <a:endParaRPr lang="en-US" sz="1600" dirty="0"/>
          </a:p>
          <a:p>
            <a:r>
              <a:rPr lang="en-US" sz="3200" dirty="0"/>
              <a:t>Minimum Eligibility Requirements| Drop-off Universal Waste Sheds | Organics Carts – Micaela Guglielmi (</a:t>
            </a:r>
            <a:r>
              <a:rPr lang="en-US" sz="3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Micaela.Guglielmi@mass.gov</a:t>
            </a:r>
            <a:r>
              <a:rPr lang="en-US" sz="3200" dirty="0"/>
              <a:t>)</a:t>
            </a:r>
          </a:p>
          <a:p>
            <a:endParaRPr lang="en-US" sz="1600" dirty="0"/>
          </a:p>
          <a:p>
            <a:r>
              <a:rPr lang="en-US" sz="3200" dirty="0"/>
              <a:t>Permanent HHW Collection Facility – Brooke Nash (</a:t>
            </a:r>
            <a:r>
              <a:rPr lang="en-US" sz="3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Brooke.Nash@mass.gov</a:t>
            </a:r>
            <a:r>
              <a:rPr lang="en-US" sz="3200" dirty="0"/>
              <a:t>) </a:t>
            </a:r>
          </a:p>
          <a:p>
            <a:endParaRPr lang="en-US" sz="1600" dirty="0"/>
          </a:p>
          <a:p>
            <a:r>
              <a:rPr lang="en-US" sz="3200" dirty="0"/>
              <a:t>Recycling Dividends Program | Regional Small Scale Initiatives – Wilfred Mbah (</a:t>
            </a:r>
            <a:r>
              <a:rPr lang="en-US" sz="32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Wilfred.Mbah@mass.gov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73780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D356B5-03A2-4977-83C8-3199FD9F0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284745"/>
              </p:ext>
            </p:extLst>
          </p:nvPr>
        </p:nvGraphicFramePr>
        <p:xfrm>
          <a:off x="1410158" y="1183410"/>
          <a:ext cx="10766601" cy="413995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002871">
                  <a:extLst>
                    <a:ext uri="{9D8B030D-6E8A-4147-A177-3AD203B41FA5}">
                      <a16:colId xmlns:a16="http://schemas.microsoft.com/office/drawing/2014/main" val="2437413031"/>
                    </a:ext>
                  </a:extLst>
                </a:gridCol>
                <a:gridCol w="5763730">
                  <a:extLst>
                    <a:ext uri="{9D8B030D-6E8A-4147-A177-3AD203B41FA5}">
                      <a16:colId xmlns:a16="http://schemas.microsoft.com/office/drawing/2014/main" val="3780303875"/>
                    </a:ext>
                  </a:extLst>
                </a:gridCol>
              </a:tblGrid>
              <a:tr h="749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u="sng">
                          <a:effectLst/>
                        </a:rPr>
                        <a:t>Website Title</a:t>
                      </a:r>
                      <a:endParaRPr lang="en-US" sz="1100" u="sng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u="sng">
                          <a:effectLst/>
                        </a:rPr>
                        <a:t>URL</a:t>
                      </a:r>
                      <a:endParaRPr lang="en-US" sz="2600" u="sng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216472"/>
                  </a:ext>
                </a:extLst>
              </a:tr>
              <a:tr h="877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Solid Waste Master Plan</a:t>
                      </a:r>
                      <a:endParaRPr lang="en-US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0070C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www.mass.gov/doc/final-massachusetts-2030-solid-waste-master-plan-working-together-toward-zero-waste-october-2021/download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  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555021"/>
                  </a:ext>
                </a:extLst>
              </a:tr>
              <a:tr h="911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SMRP Grant Website</a:t>
                      </a:r>
                      <a:endParaRPr lang="en-US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0070C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www.mass.gov/how-to/apply-for-a-sustainable-materials-recovery-program-smrp-municipal-grant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158698"/>
                  </a:ext>
                </a:extLst>
              </a:tr>
              <a:tr h="911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Environmental Justice Populations</a:t>
                      </a:r>
                      <a:endParaRPr lang="en-US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0070C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www.mass.gov/info-details/environmental-justice-populations-in-massachusetts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827698"/>
                  </a:ext>
                </a:extLst>
              </a:tr>
              <a:tr h="6032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Re-TRAC Connect</a:t>
                      </a:r>
                      <a:endParaRPr lang="en-US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0070C0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https://connect.re-trac.com/login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714069"/>
                  </a:ext>
                </a:extLst>
              </a:tr>
            </a:tbl>
          </a:graphicData>
        </a:graphic>
      </p:graphicFrame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62FE62E-ABAD-BB87-7796-3C781A1A2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1708" y="125682"/>
            <a:ext cx="9879143" cy="712518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Spring 2023 SMRP Grant Webinar </a:t>
            </a:r>
            <a:r>
              <a:rPr lang="en-US" sz="40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List of Links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781A3D3-AC53-BBB9-B721-8110DBF9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864234"/>
              </p:ext>
            </p:extLst>
          </p:nvPr>
        </p:nvGraphicFramePr>
        <p:xfrm>
          <a:off x="1410158" y="5323360"/>
          <a:ext cx="10781842" cy="99312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4988116">
                  <a:extLst>
                    <a:ext uri="{9D8B030D-6E8A-4147-A177-3AD203B41FA5}">
                      <a16:colId xmlns:a16="http://schemas.microsoft.com/office/drawing/2014/main" val="2482594196"/>
                    </a:ext>
                  </a:extLst>
                </a:gridCol>
                <a:gridCol w="5793726">
                  <a:extLst>
                    <a:ext uri="{9D8B030D-6E8A-4147-A177-3AD203B41FA5}">
                      <a16:colId xmlns:a16="http://schemas.microsoft.com/office/drawing/2014/main" val="239888577"/>
                    </a:ext>
                  </a:extLst>
                </a:gridCol>
              </a:tblGrid>
              <a:tr h="9931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Certification of Minimum Eligibility Criteria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53" marR="4375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solidFill>
                            <a:srgbClr val="0070C0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www.mass.gov/doc/certification-of-smrp-minimum-eligibility-criteria/download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43753" marR="43753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76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24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123AAE-7C5D-4EC5-B570-7141C940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E68FE8-33EE-42EC-8894-04923755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449130-E21F-E9CA-FE8C-7DE021E591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9116774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370918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62FE62E-ABAD-BB87-7796-3C781A1A2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1708" y="125682"/>
            <a:ext cx="9879143" cy="712518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Spring 2023 SMRP Grant Webinar </a:t>
            </a:r>
            <a:r>
              <a:rPr lang="en-US" sz="40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List of Links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70A6D4-7A16-BF25-A805-E7957744D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554950"/>
              </p:ext>
            </p:extLst>
          </p:nvPr>
        </p:nvGraphicFramePr>
        <p:xfrm>
          <a:off x="1366090" y="1247497"/>
          <a:ext cx="10825908" cy="2887723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061464">
                  <a:extLst>
                    <a:ext uri="{9D8B030D-6E8A-4147-A177-3AD203B41FA5}">
                      <a16:colId xmlns:a16="http://schemas.microsoft.com/office/drawing/2014/main" val="776727421"/>
                    </a:ext>
                  </a:extLst>
                </a:gridCol>
                <a:gridCol w="5764444">
                  <a:extLst>
                    <a:ext uri="{9D8B030D-6E8A-4147-A177-3AD203B41FA5}">
                      <a16:colId xmlns:a16="http://schemas.microsoft.com/office/drawing/2014/main" val="1998599264"/>
                    </a:ext>
                  </a:extLst>
                </a:gridCol>
              </a:tblGrid>
              <a:tr h="8875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Buy Recycled Policy Webinar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53" marR="4375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solidFill>
                            <a:srgbClr val="0070C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www.mass.gov/doc/presentation-notification-of-buy-recycled-policy/download</a:t>
                      </a:r>
                      <a:r>
                        <a:rPr lang="en-US" sz="2000" b="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53" marR="437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030838"/>
                  </a:ext>
                </a:extLst>
              </a:tr>
              <a:tr h="9933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Environmentally Preferable Purchasing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53" marR="4375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0070C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www.mass.gov/guides/epp-program-environmentally-preferable-products-and-services-on-statewide-contracts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43753" marR="43753" marT="0" marB="0" anchor="ctr"/>
                </a:tc>
                <a:extLst>
                  <a:ext uri="{0D108BD9-81ED-4DB2-BD59-A6C34878D82A}">
                    <a16:rowId xmlns:a16="http://schemas.microsoft.com/office/drawing/2014/main" val="2844989443"/>
                  </a:ext>
                </a:extLst>
              </a:tr>
              <a:tr h="10068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Drop off Recycling Equipment Guidance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53" marR="4375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0070C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www.mass.gov/doc/details-universal-waste-shed/download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</a:p>
                  </a:txBody>
                  <a:tcPr marL="43753" marR="437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4792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49ED63-DB7A-ABED-362E-325727820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125557"/>
              </p:ext>
            </p:extLst>
          </p:nvPr>
        </p:nvGraphicFramePr>
        <p:xfrm>
          <a:off x="1366091" y="4135220"/>
          <a:ext cx="10825908" cy="72886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063241">
                  <a:extLst>
                    <a:ext uri="{9D8B030D-6E8A-4147-A177-3AD203B41FA5}">
                      <a16:colId xmlns:a16="http://schemas.microsoft.com/office/drawing/2014/main" val="197109559"/>
                    </a:ext>
                  </a:extLst>
                </a:gridCol>
                <a:gridCol w="5762667">
                  <a:extLst>
                    <a:ext uri="{9D8B030D-6E8A-4147-A177-3AD203B41FA5}">
                      <a16:colId xmlns:a16="http://schemas.microsoft.com/office/drawing/2014/main" val="2503933553"/>
                    </a:ext>
                  </a:extLst>
                </a:gridCol>
              </a:tblGrid>
              <a:tr h="7288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FAC110 – UW Processers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6" marR="474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kern="1200" dirty="0">
                          <a:solidFill>
                            <a:srgbClr val="0070C0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www.mass.gov/doc/fac110/download</a:t>
                      </a:r>
                      <a:r>
                        <a:rPr lang="en-US" sz="2000" u="sng" kern="12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lang="en-US" sz="2000" u="sng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476" marR="47476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00105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E3C26C-8072-664B-D873-D817D3DFB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73827"/>
              </p:ext>
            </p:extLst>
          </p:nvPr>
        </p:nvGraphicFramePr>
        <p:xfrm>
          <a:off x="1366091" y="4864080"/>
          <a:ext cx="10825909" cy="101649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063240">
                  <a:extLst>
                    <a:ext uri="{9D8B030D-6E8A-4147-A177-3AD203B41FA5}">
                      <a16:colId xmlns:a16="http://schemas.microsoft.com/office/drawing/2014/main" val="760679263"/>
                    </a:ext>
                  </a:extLst>
                </a:gridCol>
                <a:gridCol w="5762669">
                  <a:extLst>
                    <a:ext uri="{9D8B030D-6E8A-4147-A177-3AD203B41FA5}">
                      <a16:colId xmlns:a16="http://schemas.microsoft.com/office/drawing/2014/main" val="2712377043"/>
                    </a:ext>
                  </a:extLst>
                </a:gridCol>
              </a:tblGrid>
              <a:tr h="1016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Curbside Wheeled Organics Carts Guidance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6" marR="4747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solidFill>
                            <a:srgbClr val="0070C0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www.mass.gov/doc/details-wheeled-organics-carts/download</a:t>
                      </a:r>
                      <a:r>
                        <a:rPr lang="en-US" sz="2000" b="0" dirty="0">
                          <a:solidFill>
                            <a:srgbClr val="0070C0"/>
                          </a:solidFill>
                          <a:effectLst/>
                        </a:rPr>
                        <a:t>  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6" marR="4747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730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7826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62FE62E-ABAD-BB87-7796-3C781A1A2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1708" y="125682"/>
            <a:ext cx="9879143" cy="712518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Spring 2023 SMRP Grant Webinar </a:t>
            </a:r>
            <a:r>
              <a:rPr lang="en-US" sz="40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List of Links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25BB225-C6A0-4956-E3F4-6FAC2DCBA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625306"/>
              </p:ext>
            </p:extLst>
          </p:nvPr>
        </p:nvGraphicFramePr>
        <p:xfrm>
          <a:off x="1399142" y="1125492"/>
          <a:ext cx="10792858" cy="95289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261518">
                  <a:extLst>
                    <a:ext uri="{9D8B030D-6E8A-4147-A177-3AD203B41FA5}">
                      <a16:colId xmlns:a16="http://schemas.microsoft.com/office/drawing/2014/main" val="3285402831"/>
                    </a:ext>
                  </a:extLst>
                </a:gridCol>
                <a:gridCol w="5531340">
                  <a:extLst>
                    <a:ext uri="{9D8B030D-6E8A-4147-A177-3AD203B41FA5}">
                      <a16:colId xmlns:a16="http://schemas.microsoft.com/office/drawing/2014/main" val="170348553"/>
                    </a:ext>
                  </a:extLst>
                </a:gridCol>
              </a:tblGrid>
              <a:tr h="9528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Mattress Recycling Incentive Guidance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6" marR="4747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solidFill>
                            <a:srgbClr val="0070C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www.mass.gov/doc/details-mattress-recycling-incentive-program/download</a:t>
                      </a:r>
                      <a:r>
                        <a:rPr lang="en-US" sz="2000" b="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6" marR="4747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795917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0682A5-44DC-B50D-A3C2-5B7D673E9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980756"/>
              </p:ext>
            </p:extLst>
          </p:nvPr>
        </p:nvGraphicFramePr>
        <p:xfrm>
          <a:off x="1399134" y="2093205"/>
          <a:ext cx="10792865" cy="129999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256974">
                  <a:extLst>
                    <a:ext uri="{9D8B030D-6E8A-4147-A177-3AD203B41FA5}">
                      <a16:colId xmlns:a16="http://schemas.microsoft.com/office/drawing/2014/main" val="1671037663"/>
                    </a:ext>
                  </a:extLst>
                </a:gridCol>
                <a:gridCol w="5535891">
                  <a:extLst>
                    <a:ext uri="{9D8B030D-6E8A-4147-A177-3AD203B41FA5}">
                      <a16:colId xmlns:a16="http://schemas.microsoft.com/office/drawing/2014/main" val="789762996"/>
                    </a:ext>
                  </a:extLst>
                </a:gridCol>
              </a:tblGrid>
              <a:tr h="526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FAC113 – Mattress Containers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11" marR="5721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u="sng" dirty="0">
                          <a:solidFill>
                            <a:srgbClr val="0070C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www.mass.gov/doc/fac113designateddep/download</a:t>
                      </a:r>
                      <a:endParaRPr lang="en-US" sz="1900" b="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7211" marR="5721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257649"/>
                  </a:ext>
                </a:extLst>
              </a:tr>
              <a:tr h="773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FAC90 – Mattress Recycling Vendors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11" marR="572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0070C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www.mass.gov/doc/fac90designateddep/download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7211" marR="5721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91016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8674C0-B0A0-8C2B-B732-89D52A803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759697"/>
              </p:ext>
            </p:extLst>
          </p:nvPr>
        </p:nvGraphicFramePr>
        <p:xfrm>
          <a:off x="1399141" y="3393195"/>
          <a:ext cx="10792858" cy="59368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266067">
                  <a:extLst>
                    <a:ext uri="{9D8B030D-6E8A-4147-A177-3AD203B41FA5}">
                      <a16:colId xmlns:a16="http://schemas.microsoft.com/office/drawing/2014/main" val="4014441271"/>
                    </a:ext>
                  </a:extLst>
                </a:gridCol>
                <a:gridCol w="5526791">
                  <a:extLst>
                    <a:ext uri="{9D8B030D-6E8A-4147-A177-3AD203B41FA5}">
                      <a16:colId xmlns:a16="http://schemas.microsoft.com/office/drawing/2014/main" val="3412108701"/>
                    </a:ext>
                  </a:extLst>
                </a:gridCol>
              </a:tblGrid>
              <a:tr h="5936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MassDEP Mattress Website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11" marR="5721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solidFill>
                            <a:srgbClr val="0070C0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www.mass.gov/service-details/mattress-recycling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7211" marR="5721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24662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E24DD7-62F7-A85D-86B3-7B7FC7D80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169470"/>
              </p:ext>
            </p:extLst>
          </p:nvPr>
        </p:nvGraphicFramePr>
        <p:xfrm>
          <a:off x="1399139" y="3986877"/>
          <a:ext cx="10792858" cy="82912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284256">
                  <a:extLst>
                    <a:ext uri="{9D8B030D-6E8A-4147-A177-3AD203B41FA5}">
                      <a16:colId xmlns:a16="http://schemas.microsoft.com/office/drawing/2014/main" val="2109463252"/>
                    </a:ext>
                  </a:extLst>
                </a:gridCol>
                <a:gridCol w="5508602">
                  <a:extLst>
                    <a:ext uri="{9D8B030D-6E8A-4147-A177-3AD203B41FA5}">
                      <a16:colId xmlns:a16="http://schemas.microsoft.com/office/drawing/2014/main" val="2642376363"/>
                    </a:ext>
                  </a:extLst>
                </a:gridCol>
              </a:tblGrid>
              <a:tr h="5578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FAC86 – Solid Waste &amp; Recycling Services</a:t>
                      </a:r>
                    </a:p>
                  </a:txBody>
                  <a:tcPr marL="57211" marR="572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www.mass.gov/doc/fac86/download</a:t>
                      </a:r>
                      <a:r>
                        <a:rPr lang="en-US" sz="2000" b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11" marR="5721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3928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EECF4AB-536F-9563-D65C-C5CBC5595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109156"/>
              </p:ext>
            </p:extLst>
          </p:nvPr>
        </p:nvGraphicFramePr>
        <p:xfrm>
          <a:off x="1399137" y="4807446"/>
          <a:ext cx="10792863" cy="92506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293354">
                  <a:extLst>
                    <a:ext uri="{9D8B030D-6E8A-4147-A177-3AD203B41FA5}">
                      <a16:colId xmlns:a16="http://schemas.microsoft.com/office/drawing/2014/main" val="3631914604"/>
                    </a:ext>
                  </a:extLst>
                </a:gridCol>
                <a:gridCol w="5499509">
                  <a:extLst>
                    <a:ext uri="{9D8B030D-6E8A-4147-A177-3AD203B41FA5}">
                      <a16:colId xmlns:a16="http://schemas.microsoft.com/office/drawing/2014/main" val="2558194092"/>
                    </a:ext>
                  </a:extLst>
                </a:gridCol>
              </a:tblGrid>
              <a:tr h="9250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PAYT Technical Assistance Grant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11" marR="57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solidFill>
                            <a:srgbClr val="0070C0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www.mass.gov/how-to/apply-for-smrp-municipal-technical-assistance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7211" marR="57211" marT="0" marB="0"/>
                </a:tc>
                <a:extLst>
                  <a:ext uri="{0D108BD9-81ED-4DB2-BD59-A6C34878D82A}">
                    <a16:rowId xmlns:a16="http://schemas.microsoft.com/office/drawing/2014/main" val="34806784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81758EF-7A0F-6319-D4E4-C75740F18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822838"/>
              </p:ext>
            </p:extLst>
          </p:nvPr>
        </p:nvGraphicFramePr>
        <p:xfrm>
          <a:off x="1399134" y="5539881"/>
          <a:ext cx="10792863" cy="92506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293354">
                  <a:extLst>
                    <a:ext uri="{9D8B030D-6E8A-4147-A177-3AD203B41FA5}">
                      <a16:colId xmlns:a16="http://schemas.microsoft.com/office/drawing/2014/main" val="4068953264"/>
                    </a:ext>
                  </a:extLst>
                </a:gridCol>
                <a:gridCol w="5499509">
                  <a:extLst>
                    <a:ext uri="{9D8B030D-6E8A-4147-A177-3AD203B41FA5}">
                      <a16:colId xmlns:a16="http://schemas.microsoft.com/office/drawing/2014/main" val="3858774929"/>
                    </a:ext>
                  </a:extLst>
                </a:gridCol>
              </a:tblGrid>
              <a:tr h="9250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PAYT Grant Guidance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11" marR="5721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solidFill>
                            <a:srgbClr val="0070C0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www.mass.gov/doc/details-pay-as-you-throw-assistance/download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7211" marR="5721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496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7844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62FE62E-ABAD-BB87-7796-3C781A1A2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1708" y="125682"/>
            <a:ext cx="9879143" cy="712518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Spring 2023 SMRP Grant Webinar </a:t>
            </a:r>
            <a:r>
              <a:rPr lang="en-US" sz="40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List of Links</a:t>
            </a:r>
            <a:endParaRPr lang="en-US" sz="400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2CA182-1F5F-9EED-7E30-93EED9793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945142"/>
              </p:ext>
            </p:extLst>
          </p:nvPr>
        </p:nvGraphicFramePr>
        <p:xfrm>
          <a:off x="1344058" y="1155420"/>
          <a:ext cx="10847942" cy="1911233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046122">
                  <a:extLst>
                    <a:ext uri="{9D8B030D-6E8A-4147-A177-3AD203B41FA5}">
                      <a16:colId xmlns:a16="http://schemas.microsoft.com/office/drawing/2014/main" val="763260832"/>
                    </a:ext>
                  </a:extLst>
                </a:gridCol>
                <a:gridCol w="5801820">
                  <a:extLst>
                    <a:ext uri="{9D8B030D-6E8A-4147-A177-3AD203B41FA5}">
                      <a16:colId xmlns:a16="http://schemas.microsoft.com/office/drawing/2014/main" val="1421922419"/>
                    </a:ext>
                  </a:extLst>
                </a:gridCol>
              </a:tblGrid>
              <a:tr h="878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MassDEP PAYT Website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6" marR="4747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70C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www.mass.gov/lists/pay-as-you-throw-paytsave-money-and-reduce-trash-smart</a:t>
                      </a:r>
                      <a:r>
                        <a:rPr lang="en-US" sz="2000" b="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</a:p>
                  </a:txBody>
                  <a:tcPr marL="47476" marR="4747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960829"/>
                  </a:ext>
                </a:extLst>
              </a:tr>
              <a:tr h="10323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Municipal Assistance Coordinators (MACs)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6" marR="474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solidFill>
                            <a:srgbClr val="0070C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www.mass.gov/guides/massdep-municipal-assistance-coordinators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47476" marR="47476" marT="0" marB="0"/>
                </a:tc>
                <a:extLst>
                  <a:ext uri="{0D108BD9-81ED-4DB2-BD59-A6C34878D82A}">
                    <a16:rowId xmlns:a16="http://schemas.microsoft.com/office/drawing/2014/main" val="95158774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999C44-C39C-C796-285A-D5E7753AC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82777"/>
              </p:ext>
            </p:extLst>
          </p:nvPr>
        </p:nvGraphicFramePr>
        <p:xfrm>
          <a:off x="1344058" y="2887038"/>
          <a:ext cx="10847942" cy="178790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071767">
                  <a:extLst>
                    <a:ext uri="{9D8B030D-6E8A-4147-A177-3AD203B41FA5}">
                      <a16:colId xmlns:a16="http://schemas.microsoft.com/office/drawing/2014/main" val="1842275715"/>
                    </a:ext>
                  </a:extLst>
                </a:gridCol>
                <a:gridCol w="5776175">
                  <a:extLst>
                    <a:ext uri="{9D8B030D-6E8A-4147-A177-3AD203B41FA5}">
                      <a16:colId xmlns:a16="http://schemas.microsoft.com/office/drawing/2014/main" val="1854060423"/>
                    </a:ext>
                  </a:extLst>
                </a:gridCol>
              </a:tblGrid>
              <a:tr h="9657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MassDEP RDP Webpage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6" marR="4747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solidFill>
                            <a:srgbClr val="0070C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www.mass.gov/how-to/apply-for-smrp-recycling-dividends-program-funds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47476" marR="4747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936778"/>
                  </a:ext>
                </a:extLst>
              </a:tr>
              <a:tr h="822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RDP Worksheet 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6" marR="474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solidFill>
                            <a:srgbClr val="0070C0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www.mass.gov/doc/rdp-worksheet/download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47476" marR="47476" marT="0" marB="0" anchor="ctr"/>
                </a:tc>
                <a:extLst>
                  <a:ext uri="{0D108BD9-81ED-4DB2-BD59-A6C34878D82A}">
                    <a16:rowId xmlns:a16="http://schemas.microsoft.com/office/drawing/2014/main" val="89175918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6289F4-63F3-6E86-FDE1-2C1B9EEAF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171022"/>
              </p:ext>
            </p:extLst>
          </p:nvPr>
        </p:nvGraphicFramePr>
        <p:xfrm>
          <a:off x="1344058" y="4674947"/>
          <a:ext cx="10847942" cy="86320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071766">
                  <a:extLst>
                    <a:ext uri="{9D8B030D-6E8A-4147-A177-3AD203B41FA5}">
                      <a16:colId xmlns:a16="http://schemas.microsoft.com/office/drawing/2014/main" val="2329098370"/>
                    </a:ext>
                  </a:extLst>
                </a:gridCol>
                <a:gridCol w="5776176">
                  <a:extLst>
                    <a:ext uri="{9D8B030D-6E8A-4147-A177-3AD203B41FA5}">
                      <a16:colId xmlns:a16="http://schemas.microsoft.com/office/drawing/2014/main" val="2670735904"/>
                    </a:ext>
                  </a:extLst>
                </a:gridCol>
              </a:tblGrid>
              <a:tr h="863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RDP &amp; Small-Scale Approved Spending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53" marR="4375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solidFill>
                            <a:srgbClr val="0070C0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www.mass.gov/doc/rdp-small-scale-initiative-approved-spending-categories/download</a:t>
                      </a:r>
                      <a:r>
                        <a:rPr lang="en-US" sz="2000" b="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53" marR="4375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33042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0B5F47-D069-AA1E-9363-C5424963F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781328"/>
              </p:ext>
            </p:extLst>
          </p:nvPr>
        </p:nvGraphicFramePr>
        <p:xfrm>
          <a:off x="1344058" y="5530448"/>
          <a:ext cx="10847942" cy="85532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040667">
                  <a:extLst>
                    <a:ext uri="{9D8B030D-6E8A-4147-A177-3AD203B41FA5}">
                      <a16:colId xmlns:a16="http://schemas.microsoft.com/office/drawing/2014/main" val="1124462373"/>
                    </a:ext>
                  </a:extLst>
                </a:gridCol>
                <a:gridCol w="5807275">
                  <a:extLst>
                    <a:ext uri="{9D8B030D-6E8A-4147-A177-3AD203B41FA5}">
                      <a16:colId xmlns:a16="http://schemas.microsoft.com/office/drawing/2014/main" val="2229954098"/>
                    </a:ext>
                  </a:extLst>
                </a:gridCol>
              </a:tblGrid>
              <a:tr h="8553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Recycling Dividends Program Guidance</a:t>
                      </a:r>
                      <a:endParaRPr lang="en-US" sz="1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sng" dirty="0">
                          <a:solidFill>
                            <a:srgbClr val="0070C0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www.mass.gov/doc/details-recycling-dividends-program/download</a:t>
                      </a:r>
                      <a:r>
                        <a:rPr lang="en-US" sz="2000" b="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686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4662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D0C3021FA97D4C83490FBFBBDDEB2D" ma:contentTypeVersion="12" ma:contentTypeDescription="Create a new document." ma:contentTypeScope="" ma:versionID="de2e7955eaeec2322922989fbbf9f4a9">
  <xsd:schema xmlns:xsd="http://www.w3.org/2001/XMLSchema" xmlns:xs="http://www.w3.org/2001/XMLSchema" xmlns:p="http://schemas.microsoft.com/office/2006/metadata/properties" xmlns:ns2="4c833433-5196-423e-bc5e-12e70e78a05e" xmlns:ns3="a63a9c72-e43b-4077-bbd1-fe0cd88be8b0" targetNamespace="http://schemas.microsoft.com/office/2006/metadata/properties" ma:root="true" ma:fieldsID="318489d9e5a23f07422066fc786f6f53" ns2:_="" ns3:_="">
    <xsd:import namespace="4c833433-5196-423e-bc5e-12e70e78a05e"/>
    <xsd:import namespace="a63a9c72-e43b-4077-bbd1-fe0cd88be8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33433-5196-423e-bc5e-12e70e78a0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3a9c72-e43b-4077-bbd1-fe0cd88be8b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4969b0e-64d9-413a-9bb5-09c0eb31f504}" ma:internalName="TaxCatchAll" ma:showField="CatchAllData" ma:web="a63a9c72-e43b-4077-bbd1-fe0cd88be8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833433-5196-423e-bc5e-12e70e78a05e">
      <Terms xmlns="http://schemas.microsoft.com/office/infopath/2007/PartnerControls"/>
    </lcf76f155ced4ddcb4097134ff3c332f>
    <TaxCatchAll xmlns="a63a9c72-e43b-4077-bbd1-fe0cd88be8b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35DE89-7780-4767-AE4A-1AED49BE8984}">
  <ds:schemaRefs>
    <ds:schemaRef ds:uri="4c833433-5196-423e-bc5e-12e70e78a05e"/>
    <ds:schemaRef ds:uri="a63a9c72-e43b-4077-bbd1-fe0cd88be8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06F59A8-C254-4D7F-94F3-B5EE760FB832}">
  <ds:schemaRefs>
    <ds:schemaRef ds:uri="http://schemas.microsoft.com/office/2006/metadata/properties"/>
    <ds:schemaRef ds:uri="a63a9c72-e43b-4077-bbd1-fe0cd88be8b0"/>
    <ds:schemaRef ds:uri="http://schemas.microsoft.com/office/2006/documentManagement/types"/>
    <ds:schemaRef ds:uri="http://purl.org/dc/terms/"/>
    <ds:schemaRef ds:uri="http://purl.org/dc/dcmitype/"/>
    <ds:schemaRef ds:uri="4c833433-5196-423e-bc5e-12e70e78a05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69D51C6-3522-45A7-82F2-5B0B1D3322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15</TotalTime>
  <Words>4240</Words>
  <Application>Microsoft Office PowerPoint</Application>
  <PresentationFormat>Widescreen</PresentationFormat>
  <Paragraphs>700</Paragraphs>
  <Slides>92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5" baseType="lpstr">
      <vt:lpstr>-apple-system</vt:lpstr>
      <vt:lpstr>Arial</vt:lpstr>
      <vt:lpstr>Calibri</vt:lpstr>
      <vt:lpstr>Calibri (Body)</vt:lpstr>
      <vt:lpstr>Corbel</vt:lpstr>
      <vt:lpstr>Gill Sans MT</vt:lpstr>
      <vt:lpstr>Lucida Grande</vt:lpstr>
      <vt:lpstr>Merriweather</vt:lpstr>
      <vt:lpstr>Roboto</vt:lpstr>
      <vt:lpstr>Times New Roman</vt:lpstr>
      <vt:lpstr>Wingdings</vt:lpstr>
      <vt:lpstr>Wingdings,Sans-Serif</vt:lpstr>
      <vt:lpstr>Parallax</vt:lpstr>
      <vt:lpstr>     Sustainable Materials Recovery Program (SMRP) Grants </vt:lpstr>
      <vt:lpstr>PowerPoint Presentation</vt:lpstr>
      <vt:lpstr>PowerPoint Presentation</vt:lpstr>
      <vt:lpstr>SMRP Background</vt:lpstr>
      <vt:lpstr>Solid Waste Master Plan (SWMP)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RDP Criteria Points Claimed 2022</vt:lpstr>
      <vt:lpstr>    Submission Requirements  February 15 Deadline</vt:lpstr>
      <vt:lpstr>PowerPoint Presentation</vt:lpstr>
      <vt:lpstr>PowerPoint Presentation</vt:lpstr>
      <vt:lpstr>PowerPoint Presentation</vt:lpstr>
      <vt:lpstr>PowerPoint Presentation</vt:lpstr>
      <vt:lpstr>Good Example of Memo with Policy Attached</vt:lpstr>
      <vt:lpstr>Buy Recycled Policy - Updates</vt:lpstr>
      <vt:lpstr>PowerPoint Presentation</vt:lpstr>
      <vt:lpstr>PowerPoint Presentation</vt:lpstr>
      <vt:lpstr>PowerPoint Presentation</vt:lpstr>
      <vt:lpstr>PowerPoint Presentation</vt:lpstr>
      <vt:lpstr> Municipal Recycling Data Reporting (RSW Surveys)</vt:lpstr>
      <vt:lpstr> Waste Ban Compliance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Mattress Recycling Incentive Grant</vt:lpstr>
      <vt:lpstr>PowerPoint Presentation</vt:lpstr>
      <vt:lpstr>Getting Ready to Apply</vt:lpstr>
      <vt:lpstr>Additional Resources</vt:lpstr>
      <vt:lpstr>PowerPoint Presentation</vt:lpstr>
      <vt:lpstr>Why PAYT?</vt:lpstr>
      <vt:lpstr>PowerPoint Presentation</vt:lpstr>
      <vt:lpstr>PAYT Technical Assistance (TA) Grant</vt:lpstr>
      <vt:lpstr>PAYT Grant Program</vt:lpstr>
      <vt:lpstr>PowerPoint Presentation</vt:lpstr>
      <vt:lpstr>Getting Ready to Apply</vt:lpstr>
      <vt:lpstr>Additional Resources</vt:lpstr>
      <vt:lpstr>PowerPoint Presentation</vt:lpstr>
      <vt:lpstr>Why a Permanent Collection Facility?</vt:lpstr>
      <vt:lpstr>HHW Grant Details </vt:lpstr>
      <vt:lpstr>Application Process</vt:lpstr>
      <vt:lpstr>Use of Grant Funds</vt:lpstr>
      <vt:lpstr>HHW Facility Permitting</vt:lpstr>
      <vt:lpstr>Visit a Municipally Operated Permanent HHW Facility!</vt:lpstr>
      <vt:lpstr>PowerPoint Presentation</vt:lpstr>
      <vt:lpstr>Questions?</vt:lpstr>
      <vt:lpstr>PowerPoint Presentation</vt:lpstr>
      <vt:lpstr>PowerPoint Presentation</vt:lpstr>
      <vt:lpstr>PowerPoint Presentation</vt:lpstr>
      <vt:lpstr>RDP Refresher</vt:lpstr>
      <vt:lpstr>PowerPoint Presentation</vt:lpstr>
      <vt:lpstr>Bulky Items</vt:lpstr>
      <vt:lpstr>Center for Hard to Recycle Materials – CHARM </vt:lpstr>
      <vt:lpstr>     Curbside Recycling Regulations </vt:lpstr>
      <vt:lpstr>     Curbside Recycling Regulations </vt:lpstr>
      <vt:lpstr>     Curbside Recycling Regulations </vt:lpstr>
      <vt:lpstr>Diversity, Equity, and Inclusion (DEI)  in Recycling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Resources</vt:lpstr>
      <vt:lpstr>Questions?</vt:lpstr>
      <vt:lpstr>Contact Info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Recycling Dividends and small scale initiatives</dc:title>
  <dc:creator>Bishop, Janine (DEP)</dc:creator>
  <cp:lastModifiedBy>Smith, Rachel (DEP)</cp:lastModifiedBy>
  <cp:revision>5</cp:revision>
  <cp:lastPrinted>2022-04-27T12:35:08Z</cp:lastPrinted>
  <dcterms:created xsi:type="dcterms:W3CDTF">2021-10-26T17:45:02Z</dcterms:created>
  <dcterms:modified xsi:type="dcterms:W3CDTF">2023-05-10T17:29:08Z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0x010100C4D0C3021FA97D4C83490FBFBBDDEB2D</vt:lpwstr>
  </property>
  <property fmtid="{D5CDD505-2E9C-101B-9397-08002B2CF9AE}" pid="3" name="MediaServiceImageTags">
    <vt:lpwstr/>
  </property>
</Properties>
</file>