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20"/>
  </p:notesMasterIdLst>
  <p:sldIdLst>
    <p:sldId id="413" r:id="rId2"/>
    <p:sldId id="1138" r:id="rId3"/>
    <p:sldId id="615" r:id="rId4"/>
    <p:sldId id="607" r:id="rId5"/>
    <p:sldId id="1136" r:id="rId6"/>
    <p:sldId id="656" r:id="rId7"/>
    <p:sldId id="633" r:id="rId8"/>
    <p:sldId id="1135" r:id="rId9"/>
    <p:sldId id="626" r:id="rId10"/>
    <p:sldId id="623" r:id="rId11"/>
    <p:sldId id="627" r:id="rId12"/>
    <p:sldId id="1140" r:id="rId13"/>
    <p:sldId id="1141" r:id="rId14"/>
    <p:sldId id="1133" r:id="rId15"/>
    <p:sldId id="1131" r:id="rId16"/>
    <p:sldId id="612" r:id="rId17"/>
    <p:sldId id="1137" r:id="rId18"/>
    <p:sldId id="65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006600"/>
    <a:srgbClr val="000000"/>
    <a:srgbClr val="DEECEB"/>
    <a:srgbClr val="5DAB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EB709E-58D7-4A93-AFE7-6690E0C8216C}" v="2" dt="2025-12-05T13:45:55.8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628"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11598-DB3B-4847-B6C7-18DA587D2646}" type="datetimeFigureOut">
              <a:rPr lang="en-US" smtClean="0"/>
              <a:t>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EC604-F39A-4B82-8F8D-EFAFEEAE23EE}" type="slidenum">
              <a:rPr lang="en-US" smtClean="0"/>
              <a:t>‹#›</a:t>
            </a:fld>
            <a:endParaRPr lang="en-US"/>
          </a:p>
        </p:txBody>
      </p:sp>
    </p:spTree>
    <p:extLst>
      <p:ext uri="{BB962C8B-B14F-4D97-AF65-F5344CB8AC3E}">
        <p14:creationId xmlns:p14="http://schemas.microsoft.com/office/powerpoint/2010/main" val="1091092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EC604-F39A-4B82-8F8D-EFAFEEAE23EE}" type="slidenum">
              <a:rPr lang="en-US" smtClean="0"/>
              <a:t>1</a:t>
            </a:fld>
            <a:endParaRPr lang="en-US"/>
          </a:p>
        </p:txBody>
      </p:sp>
    </p:spTree>
    <p:extLst>
      <p:ext uri="{BB962C8B-B14F-4D97-AF65-F5344CB8AC3E}">
        <p14:creationId xmlns:p14="http://schemas.microsoft.com/office/powerpoint/2010/main" val="3662630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EC604-F39A-4B82-8F8D-EFAFEEAE23EE}" type="slidenum">
              <a:rPr lang="en-US" smtClean="0"/>
              <a:t>10</a:t>
            </a:fld>
            <a:endParaRPr lang="en-US"/>
          </a:p>
        </p:txBody>
      </p:sp>
    </p:spTree>
    <p:extLst>
      <p:ext uri="{BB962C8B-B14F-4D97-AF65-F5344CB8AC3E}">
        <p14:creationId xmlns:p14="http://schemas.microsoft.com/office/powerpoint/2010/main" val="1706199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EC604-F39A-4B82-8F8D-EFAFEEAE23EE}" type="slidenum">
              <a:rPr lang="en-US" smtClean="0"/>
              <a:t>11</a:t>
            </a:fld>
            <a:endParaRPr lang="en-US"/>
          </a:p>
        </p:txBody>
      </p:sp>
    </p:spTree>
    <p:extLst>
      <p:ext uri="{BB962C8B-B14F-4D97-AF65-F5344CB8AC3E}">
        <p14:creationId xmlns:p14="http://schemas.microsoft.com/office/powerpoint/2010/main" val="3987849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E4908-FAA8-6EB8-3D91-691F76022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DF9BB-CE16-9D30-93AA-33BE5D1F2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61B796-277C-F11E-C233-0FD3C803AC99}"/>
              </a:ext>
            </a:extLst>
          </p:cNvPr>
          <p:cNvSpPr>
            <a:spLocks noGrp="1"/>
          </p:cNvSpPr>
          <p:nvPr>
            <p:ph type="body" idx="1"/>
          </p:nvPr>
        </p:nvSpPr>
        <p:spPr/>
        <p:txBody>
          <a:bodyPr/>
          <a:lstStyle/>
          <a:p>
            <a:endParaRPr lang="en-US" b="0">
              <a:solidFill>
                <a:srgbClr val="FF0000"/>
              </a:solidFill>
            </a:endParaRPr>
          </a:p>
        </p:txBody>
      </p:sp>
      <p:sp>
        <p:nvSpPr>
          <p:cNvPr id="4" name="Slide Number Placeholder 3">
            <a:extLst>
              <a:ext uri="{FF2B5EF4-FFF2-40B4-BE49-F238E27FC236}">
                <a16:creationId xmlns:a16="http://schemas.microsoft.com/office/drawing/2014/main" id="{D4B41F8B-B6A8-EF95-7EBC-81C82152852C}"/>
              </a:ext>
            </a:extLst>
          </p:cNvPr>
          <p:cNvSpPr>
            <a:spLocks noGrp="1"/>
          </p:cNvSpPr>
          <p:nvPr>
            <p:ph type="sldNum" sz="quarter" idx="5"/>
          </p:nvPr>
        </p:nvSpPr>
        <p:spPr/>
        <p:txBody>
          <a:bodyPr/>
          <a:lstStyle/>
          <a:p>
            <a:fld id="{FBAEC604-F39A-4B82-8F8D-EFAFEEAE23EE}" type="slidenum">
              <a:rPr lang="en-US" smtClean="0"/>
              <a:t>12</a:t>
            </a:fld>
            <a:endParaRPr lang="en-US"/>
          </a:p>
        </p:txBody>
      </p:sp>
    </p:spTree>
    <p:extLst>
      <p:ext uri="{BB962C8B-B14F-4D97-AF65-F5344CB8AC3E}">
        <p14:creationId xmlns:p14="http://schemas.microsoft.com/office/powerpoint/2010/main" val="1788049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DDD0A-E6E7-91EA-BB2D-94E769391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CB123-EB38-FA49-CA50-DABEFFBAB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D2A27-1E64-E6E4-F74A-E12790A1DA36}"/>
              </a:ext>
            </a:extLst>
          </p:cNvPr>
          <p:cNvSpPr>
            <a:spLocks noGrp="1"/>
          </p:cNvSpPr>
          <p:nvPr>
            <p:ph type="body" idx="1"/>
          </p:nvPr>
        </p:nvSpPr>
        <p:spPr/>
        <p:txBody>
          <a:bodyPr/>
          <a:lstStyle/>
          <a:p>
            <a:endParaRPr lang="en-US" b="0">
              <a:solidFill>
                <a:srgbClr val="FF0000"/>
              </a:solidFill>
            </a:endParaRPr>
          </a:p>
        </p:txBody>
      </p:sp>
      <p:sp>
        <p:nvSpPr>
          <p:cNvPr id="4" name="Slide Number Placeholder 3">
            <a:extLst>
              <a:ext uri="{FF2B5EF4-FFF2-40B4-BE49-F238E27FC236}">
                <a16:creationId xmlns:a16="http://schemas.microsoft.com/office/drawing/2014/main" id="{ADB45327-F1EC-2004-F72C-0570B3C7C19A}"/>
              </a:ext>
            </a:extLst>
          </p:cNvPr>
          <p:cNvSpPr>
            <a:spLocks noGrp="1"/>
          </p:cNvSpPr>
          <p:nvPr>
            <p:ph type="sldNum" sz="quarter" idx="5"/>
          </p:nvPr>
        </p:nvSpPr>
        <p:spPr/>
        <p:txBody>
          <a:bodyPr/>
          <a:lstStyle/>
          <a:p>
            <a:fld id="{FBAEC604-F39A-4B82-8F8D-EFAFEEAE23EE}" type="slidenum">
              <a:rPr lang="en-US" smtClean="0"/>
              <a:t>13</a:t>
            </a:fld>
            <a:endParaRPr lang="en-US"/>
          </a:p>
        </p:txBody>
      </p:sp>
    </p:spTree>
    <p:extLst>
      <p:ext uri="{BB962C8B-B14F-4D97-AF65-F5344CB8AC3E}">
        <p14:creationId xmlns:p14="http://schemas.microsoft.com/office/powerpoint/2010/main" val="925537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F8B33-0D49-440A-98E1-8790BBF26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71408-5766-4AC0-AE85-B2C2803C3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88D5D2-B979-379C-DC97-8776AC72E079}"/>
              </a:ext>
            </a:extLst>
          </p:cNvPr>
          <p:cNvSpPr>
            <a:spLocks noGrp="1"/>
          </p:cNvSpPr>
          <p:nvPr>
            <p:ph type="body" idx="1"/>
          </p:nvPr>
        </p:nvSpPr>
        <p:spPr/>
        <p:txBody>
          <a:bodyPr/>
          <a:lstStyle/>
          <a:p>
            <a:pPr marL="171450" indent="-171450">
              <a:buFontTx/>
              <a:buChar char="-"/>
            </a:pPr>
            <a:endParaRPr lang="en-US"/>
          </a:p>
        </p:txBody>
      </p:sp>
      <p:sp>
        <p:nvSpPr>
          <p:cNvPr id="4" name="Slide Number Placeholder 3">
            <a:extLst>
              <a:ext uri="{FF2B5EF4-FFF2-40B4-BE49-F238E27FC236}">
                <a16:creationId xmlns:a16="http://schemas.microsoft.com/office/drawing/2014/main" id="{08A3EC77-C922-7F6F-A0E6-B587765D5251}"/>
              </a:ext>
            </a:extLst>
          </p:cNvPr>
          <p:cNvSpPr>
            <a:spLocks noGrp="1"/>
          </p:cNvSpPr>
          <p:nvPr>
            <p:ph type="sldNum" sz="quarter" idx="5"/>
          </p:nvPr>
        </p:nvSpPr>
        <p:spPr/>
        <p:txBody>
          <a:bodyPr/>
          <a:lstStyle/>
          <a:p>
            <a:fld id="{FBAEC604-F39A-4B82-8F8D-EFAFEEAE23EE}" type="slidenum">
              <a:rPr lang="en-US" smtClean="0"/>
              <a:t>14</a:t>
            </a:fld>
            <a:endParaRPr lang="en-US"/>
          </a:p>
        </p:txBody>
      </p:sp>
    </p:spTree>
    <p:extLst>
      <p:ext uri="{BB962C8B-B14F-4D97-AF65-F5344CB8AC3E}">
        <p14:creationId xmlns:p14="http://schemas.microsoft.com/office/powerpoint/2010/main" val="2217818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solidFill>
                <a:srgbClr val="FF0000"/>
              </a:solidFill>
            </a:endParaRPr>
          </a:p>
        </p:txBody>
      </p:sp>
      <p:sp>
        <p:nvSpPr>
          <p:cNvPr id="4" name="Slide Number Placeholder 3"/>
          <p:cNvSpPr>
            <a:spLocks noGrp="1"/>
          </p:cNvSpPr>
          <p:nvPr>
            <p:ph type="sldNum" sz="quarter" idx="5"/>
          </p:nvPr>
        </p:nvSpPr>
        <p:spPr/>
        <p:txBody>
          <a:bodyPr/>
          <a:lstStyle/>
          <a:p>
            <a:fld id="{FBAEC604-F39A-4B82-8F8D-EFAFEEAE23EE}" type="slidenum">
              <a:rPr lang="en-US" smtClean="0"/>
              <a:t>15</a:t>
            </a:fld>
            <a:endParaRPr lang="en-US"/>
          </a:p>
        </p:txBody>
      </p:sp>
    </p:spTree>
    <p:extLst>
      <p:ext uri="{BB962C8B-B14F-4D97-AF65-F5344CB8AC3E}">
        <p14:creationId xmlns:p14="http://schemas.microsoft.com/office/powerpoint/2010/main" val="1494169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EC604-F39A-4B82-8F8D-EFAFEEAE23EE}" type="slidenum">
              <a:rPr lang="en-US" smtClean="0"/>
              <a:t>16</a:t>
            </a:fld>
            <a:endParaRPr lang="en-US"/>
          </a:p>
        </p:txBody>
      </p:sp>
    </p:spTree>
    <p:extLst>
      <p:ext uri="{BB962C8B-B14F-4D97-AF65-F5344CB8AC3E}">
        <p14:creationId xmlns:p14="http://schemas.microsoft.com/office/powerpoint/2010/main" val="3664074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340FC-9826-CE3F-A73F-6DF2DAE47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20DE0-89EB-BF10-27AB-13DF17A06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4A091-54D8-66B4-D447-12257ADB5B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5B7D67-0077-7F37-02AD-49D180A2A474}"/>
              </a:ext>
            </a:extLst>
          </p:cNvPr>
          <p:cNvSpPr>
            <a:spLocks noGrp="1"/>
          </p:cNvSpPr>
          <p:nvPr>
            <p:ph type="sldNum" sz="quarter" idx="5"/>
          </p:nvPr>
        </p:nvSpPr>
        <p:spPr/>
        <p:txBody>
          <a:bodyPr/>
          <a:lstStyle/>
          <a:p>
            <a:fld id="{FBAEC604-F39A-4B82-8F8D-EFAFEEAE23EE}" type="slidenum">
              <a:rPr lang="en-US" smtClean="0"/>
              <a:t>17</a:t>
            </a:fld>
            <a:endParaRPr lang="en-US"/>
          </a:p>
        </p:txBody>
      </p:sp>
    </p:spTree>
    <p:extLst>
      <p:ext uri="{BB962C8B-B14F-4D97-AF65-F5344CB8AC3E}">
        <p14:creationId xmlns:p14="http://schemas.microsoft.com/office/powerpoint/2010/main" val="3029742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EC604-F39A-4B82-8F8D-EFAFEEAE23EE}" type="slidenum">
              <a:rPr lang="en-US" smtClean="0"/>
              <a:t>18</a:t>
            </a:fld>
            <a:endParaRPr lang="en-US"/>
          </a:p>
        </p:txBody>
      </p:sp>
    </p:spTree>
    <p:extLst>
      <p:ext uri="{BB962C8B-B14F-4D97-AF65-F5344CB8AC3E}">
        <p14:creationId xmlns:p14="http://schemas.microsoft.com/office/powerpoint/2010/main" val="3371019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41F34-F5FA-8DE6-820D-A6E1F1838C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AB326-EEC8-9C6A-0FC0-FF84D6755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54929C-4A3A-835F-7F9C-112EC4CE39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F73BBF-5056-CAE2-94FC-08AF5769E9AA}"/>
              </a:ext>
            </a:extLst>
          </p:cNvPr>
          <p:cNvSpPr>
            <a:spLocks noGrp="1"/>
          </p:cNvSpPr>
          <p:nvPr>
            <p:ph type="sldNum" sz="quarter" idx="5"/>
          </p:nvPr>
        </p:nvSpPr>
        <p:spPr/>
        <p:txBody>
          <a:bodyPr/>
          <a:lstStyle/>
          <a:p>
            <a:fld id="{FBAEC604-F39A-4B82-8F8D-EFAFEEAE23EE}" type="slidenum">
              <a:rPr lang="en-US" smtClean="0"/>
              <a:t>2</a:t>
            </a:fld>
            <a:endParaRPr lang="en-US"/>
          </a:p>
        </p:txBody>
      </p:sp>
    </p:spTree>
    <p:extLst>
      <p:ext uri="{BB962C8B-B14F-4D97-AF65-F5344CB8AC3E}">
        <p14:creationId xmlns:p14="http://schemas.microsoft.com/office/powerpoint/2010/main" val="850539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EC604-F39A-4B82-8F8D-EFAFEEAE23EE}" type="slidenum">
              <a:rPr lang="en-US" smtClean="0"/>
              <a:t>3</a:t>
            </a:fld>
            <a:endParaRPr lang="en-US"/>
          </a:p>
        </p:txBody>
      </p:sp>
    </p:spTree>
    <p:extLst>
      <p:ext uri="{BB962C8B-B14F-4D97-AF65-F5344CB8AC3E}">
        <p14:creationId xmlns:p14="http://schemas.microsoft.com/office/powerpoint/2010/main" val="2684569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EC604-F39A-4B82-8F8D-EFAFEEAE23EE}" type="slidenum">
              <a:rPr lang="en-US" smtClean="0"/>
              <a:t>4</a:t>
            </a:fld>
            <a:endParaRPr lang="en-US"/>
          </a:p>
        </p:txBody>
      </p:sp>
    </p:spTree>
    <p:extLst>
      <p:ext uri="{BB962C8B-B14F-4D97-AF65-F5344CB8AC3E}">
        <p14:creationId xmlns:p14="http://schemas.microsoft.com/office/powerpoint/2010/main" val="203295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EC604-F39A-4B82-8F8D-EFAFEEAE23EE}" type="slidenum">
              <a:rPr lang="en-US" smtClean="0"/>
              <a:t>5</a:t>
            </a:fld>
            <a:endParaRPr lang="en-US"/>
          </a:p>
        </p:txBody>
      </p:sp>
    </p:spTree>
    <p:extLst>
      <p:ext uri="{BB962C8B-B14F-4D97-AF65-F5344CB8AC3E}">
        <p14:creationId xmlns:p14="http://schemas.microsoft.com/office/powerpoint/2010/main" val="203295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13250"/>
          </a:xfrm>
        </p:spPr>
        <p:txBody>
          <a:bodyPr/>
          <a:lstStyle/>
          <a:p>
            <a:endParaRPr lang="en-US"/>
          </a:p>
        </p:txBody>
      </p:sp>
      <p:sp>
        <p:nvSpPr>
          <p:cNvPr id="4" name="Slide Number Placeholder 3"/>
          <p:cNvSpPr>
            <a:spLocks noGrp="1"/>
          </p:cNvSpPr>
          <p:nvPr>
            <p:ph type="sldNum" sz="quarter" idx="5"/>
          </p:nvPr>
        </p:nvSpPr>
        <p:spPr/>
        <p:txBody>
          <a:bodyPr/>
          <a:lstStyle/>
          <a:p>
            <a:fld id="{FBAEC604-F39A-4B82-8F8D-EFAFEEAE23EE}" type="slidenum">
              <a:rPr lang="en-US" smtClean="0"/>
              <a:t>6</a:t>
            </a:fld>
            <a:endParaRPr lang="en-US"/>
          </a:p>
        </p:txBody>
      </p:sp>
    </p:spTree>
    <p:extLst>
      <p:ext uri="{BB962C8B-B14F-4D97-AF65-F5344CB8AC3E}">
        <p14:creationId xmlns:p14="http://schemas.microsoft.com/office/powerpoint/2010/main" val="1313619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15963"/>
            <a:ext cx="5486400" cy="3086100"/>
          </a:xfrm>
        </p:spPr>
      </p:sp>
      <p:sp>
        <p:nvSpPr>
          <p:cNvPr id="3" name="Notes Placeholder 2"/>
          <p:cNvSpPr>
            <a:spLocks noGrp="1"/>
          </p:cNvSpPr>
          <p:nvPr>
            <p:ph type="body" idx="1"/>
          </p:nvPr>
        </p:nvSpPr>
        <p:spPr>
          <a:xfrm>
            <a:off x="685800" y="4014788"/>
            <a:ext cx="5626100" cy="4670426"/>
          </a:xfrm>
        </p:spPr>
        <p:txBody>
          <a:bodyPr/>
          <a:lstStyle/>
          <a:p>
            <a:endParaRPr lang="en-US"/>
          </a:p>
        </p:txBody>
      </p:sp>
      <p:sp>
        <p:nvSpPr>
          <p:cNvPr id="4" name="Slide Number Placeholder 3"/>
          <p:cNvSpPr>
            <a:spLocks noGrp="1"/>
          </p:cNvSpPr>
          <p:nvPr>
            <p:ph type="sldNum" sz="quarter" idx="5"/>
          </p:nvPr>
        </p:nvSpPr>
        <p:spPr/>
        <p:txBody>
          <a:bodyPr/>
          <a:lstStyle/>
          <a:p>
            <a:fld id="{FBAEC604-F39A-4B82-8F8D-EFAFEEAE23EE}" type="slidenum">
              <a:rPr lang="en-US" smtClean="0"/>
              <a:t>7</a:t>
            </a:fld>
            <a:endParaRPr lang="en-US"/>
          </a:p>
        </p:txBody>
      </p:sp>
    </p:spTree>
    <p:extLst>
      <p:ext uri="{BB962C8B-B14F-4D97-AF65-F5344CB8AC3E}">
        <p14:creationId xmlns:p14="http://schemas.microsoft.com/office/powerpoint/2010/main" val="1375920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B31FC-C0DC-1AC9-BA1F-F658FCA02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FCB6E-6798-B217-C95B-08F9DC638ED5}"/>
              </a:ext>
            </a:extLst>
          </p:cNvPr>
          <p:cNvSpPr>
            <a:spLocks noGrp="1" noRot="1" noChangeAspect="1"/>
          </p:cNvSpPr>
          <p:nvPr>
            <p:ph type="sldImg"/>
          </p:nvPr>
        </p:nvSpPr>
        <p:spPr>
          <a:xfrm>
            <a:off x="685800" y="715963"/>
            <a:ext cx="5486400" cy="3086100"/>
          </a:xfrm>
        </p:spPr>
      </p:sp>
      <p:sp>
        <p:nvSpPr>
          <p:cNvPr id="3" name="Notes Placeholder 2">
            <a:extLst>
              <a:ext uri="{FF2B5EF4-FFF2-40B4-BE49-F238E27FC236}">
                <a16:creationId xmlns:a16="http://schemas.microsoft.com/office/drawing/2014/main" id="{3ED6CAD0-B6AA-4BAD-D835-0A208C433D67}"/>
              </a:ext>
            </a:extLst>
          </p:cNvPr>
          <p:cNvSpPr>
            <a:spLocks noGrp="1"/>
          </p:cNvSpPr>
          <p:nvPr>
            <p:ph type="body" idx="1"/>
          </p:nvPr>
        </p:nvSpPr>
        <p:spPr>
          <a:xfrm>
            <a:off x="685800" y="4014788"/>
            <a:ext cx="5626100" cy="4670426"/>
          </a:xfrm>
        </p:spPr>
        <p:txBody>
          <a:bodyPr/>
          <a:lstStyle/>
          <a:p>
            <a:endParaRPr lang="en-US"/>
          </a:p>
        </p:txBody>
      </p:sp>
      <p:sp>
        <p:nvSpPr>
          <p:cNvPr id="4" name="Slide Number Placeholder 3">
            <a:extLst>
              <a:ext uri="{FF2B5EF4-FFF2-40B4-BE49-F238E27FC236}">
                <a16:creationId xmlns:a16="http://schemas.microsoft.com/office/drawing/2014/main" id="{7B02BD87-4767-90D4-8047-0F2FFA873711}"/>
              </a:ext>
            </a:extLst>
          </p:cNvPr>
          <p:cNvSpPr>
            <a:spLocks noGrp="1"/>
          </p:cNvSpPr>
          <p:nvPr>
            <p:ph type="sldNum" sz="quarter" idx="5"/>
          </p:nvPr>
        </p:nvSpPr>
        <p:spPr/>
        <p:txBody>
          <a:bodyPr/>
          <a:lstStyle/>
          <a:p>
            <a:fld id="{FBAEC604-F39A-4B82-8F8D-EFAFEEAE23EE}" type="slidenum">
              <a:rPr lang="en-US" smtClean="0"/>
              <a:t>8</a:t>
            </a:fld>
            <a:endParaRPr lang="en-US"/>
          </a:p>
        </p:txBody>
      </p:sp>
    </p:spTree>
    <p:extLst>
      <p:ext uri="{BB962C8B-B14F-4D97-AF65-F5344CB8AC3E}">
        <p14:creationId xmlns:p14="http://schemas.microsoft.com/office/powerpoint/2010/main" val="3197264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EC604-F39A-4B82-8F8D-EFAFEEAE23EE}" type="slidenum">
              <a:rPr lang="en-US" smtClean="0"/>
              <a:t>9</a:t>
            </a:fld>
            <a:endParaRPr lang="en-US"/>
          </a:p>
        </p:txBody>
      </p:sp>
    </p:spTree>
    <p:extLst>
      <p:ext uri="{BB962C8B-B14F-4D97-AF65-F5344CB8AC3E}">
        <p14:creationId xmlns:p14="http://schemas.microsoft.com/office/powerpoint/2010/main" val="102033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493CF-B2D0-A591-A940-81DD09EDCF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E1FBD6-7336-08CF-CD7F-2651DDEFDE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42C6D8-2F81-C2F2-8003-2D94E5F8D4E2}"/>
              </a:ext>
            </a:extLst>
          </p:cNvPr>
          <p:cNvSpPr>
            <a:spLocks noGrp="1"/>
          </p:cNvSpPr>
          <p:nvPr>
            <p:ph type="dt" sz="half" idx="10"/>
          </p:nvPr>
        </p:nvSpPr>
        <p:spPr/>
        <p:txBody>
          <a:bodyPr/>
          <a:lstStyle/>
          <a:p>
            <a:fld id="{E0214B62-C674-4F04-AAAD-D70594E81A7E}" type="datetimeFigureOut">
              <a:rPr lang="en-US" smtClean="0"/>
              <a:t>12/5/2025</a:t>
            </a:fld>
            <a:endParaRPr lang="en-US"/>
          </a:p>
        </p:txBody>
      </p:sp>
      <p:sp>
        <p:nvSpPr>
          <p:cNvPr id="5" name="Footer Placeholder 4">
            <a:extLst>
              <a:ext uri="{FF2B5EF4-FFF2-40B4-BE49-F238E27FC236}">
                <a16:creationId xmlns:a16="http://schemas.microsoft.com/office/drawing/2014/main" id="{4F14E4AD-B9D2-EC53-926B-A2682A718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64308-048E-5DE7-6157-6A037FBC9195}"/>
              </a:ext>
            </a:extLst>
          </p:cNvPr>
          <p:cNvSpPr>
            <a:spLocks noGrp="1"/>
          </p:cNvSpPr>
          <p:nvPr>
            <p:ph type="sldNum" sz="quarter" idx="12"/>
          </p:nvPr>
        </p:nvSpPr>
        <p:spPr/>
        <p:txBody>
          <a:bodyPr/>
          <a:lstStyle/>
          <a:p>
            <a:fld id="{DA21FBAE-2CB7-4019-B679-03E529376B31}" type="slidenum">
              <a:rPr lang="en-US" smtClean="0"/>
              <a:t>‹#›</a:t>
            </a:fld>
            <a:endParaRPr lang="en-US"/>
          </a:p>
        </p:txBody>
      </p:sp>
    </p:spTree>
    <p:extLst>
      <p:ext uri="{BB962C8B-B14F-4D97-AF65-F5344CB8AC3E}">
        <p14:creationId xmlns:p14="http://schemas.microsoft.com/office/powerpoint/2010/main" val="3954731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85B79-B782-FE5A-1826-E47DBCC0C9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C85504-55D9-8619-D737-258EBED69A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1349BF-25F1-98F3-5D25-538784A417F7}"/>
              </a:ext>
            </a:extLst>
          </p:cNvPr>
          <p:cNvSpPr>
            <a:spLocks noGrp="1"/>
          </p:cNvSpPr>
          <p:nvPr>
            <p:ph type="dt" sz="half" idx="10"/>
          </p:nvPr>
        </p:nvSpPr>
        <p:spPr/>
        <p:txBody>
          <a:bodyPr/>
          <a:lstStyle/>
          <a:p>
            <a:fld id="{E0214B62-C674-4F04-AAAD-D70594E81A7E}" type="datetimeFigureOut">
              <a:rPr lang="en-US" smtClean="0"/>
              <a:t>12/5/2025</a:t>
            </a:fld>
            <a:endParaRPr lang="en-US"/>
          </a:p>
        </p:txBody>
      </p:sp>
      <p:sp>
        <p:nvSpPr>
          <p:cNvPr id="5" name="Footer Placeholder 4">
            <a:extLst>
              <a:ext uri="{FF2B5EF4-FFF2-40B4-BE49-F238E27FC236}">
                <a16:creationId xmlns:a16="http://schemas.microsoft.com/office/drawing/2014/main" id="{718871FA-ED95-8DA7-BFA8-7A47BCF48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32826-BCF2-EB99-8285-78C9AB6658B9}"/>
              </a:ext>
            </a:extLst>
          </p:cNvPr>
          <p:cNvSpPr>
            <a:spLocks noGrp="1"/>
          </p:cNvSpPr>
          <p:nvPr>
            <p:ph type="sldNum" sz="quarter" idx="12"/>
          </p:nvPr>
        </p:nvSpPr>
        <p:spPr/>
        <p:txBody>
          <a:bodyPr/>
          <a:lstStyle/>
          <a:p>
            <a:fld id="{DA21FBAE-2CB7-4019-B679-03E529376B31}" type="slidenum">
              <a:rPr lang="en-US" smtClean="0"/>
              <a:t>‹#›</a:t>
            </a:fld>
            <a:endParaRPr lang="en-US"/>
          </a:p>
        </p:txBody>
      </p:sp>
      <p:sp>
        <p:nvSpPr>
          <p:cNvPr id="7" name="Slide Number Placeholder 5">
            <a:extLst>
              <a:ext uri="{FF2B5EF4-FFF2-40B4-BE49-F238E27FC236}">
                <a16:creationId xmlns:a16="http://schemas.microsoft.com/office/drawing/2014/main" id="{B4B9EE01-1CC7-3D22-C573-52B4651EF326}"/>
              </a:ext>
            </a:extLst>
          </p:cNvPr>
          <p:cNvSpPr txBox="1">
            <a:spLocks/>
          </p:cNvSpPr>
          <p:nvPr userDrawn="1"/>
        </p:nvSpPr>
        <p:spPr>
          <a:xfrm>
            <a:off x="8497810" y="55345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21FBAE-2CB7-4019-B679-03E529376B31}" type="slidenum">
              <a:rPr lang="en-US" smtClean="0"/>
              <a:pPr/>
              <a:t>‹#›</a:t>
            </a:fld>
            <a:endParaRPr lang="en-US"/>
          </a:p>
        </p:txBody>
      </p:sp>
      <p:cxnSp>
        <p:nvCxnSpPr>
          <p:cNvPr id="8" name="Straight Connector 7">
            <a:extLst>
              <a:ext uri="{FF2B5EF4-FFF2-40B4-BE49-F238E27FC236}">
                <a16:creationId xmlns:a16="http://schemas.microsoft.com/office/drawing/2014/main" id="{CC849403-907C-4C56-C4A1-792E3291F411}"/>
              </a:ext>
            </a:extLst>
          </p:cNvPr>
          <p:cNvCxnSpPr/>
          <p:nvPr userDrawn="1"/>
        </p:nvCxnSpPr>
        <p:spPr>
          <a:xfrm>
            <a:off x="224416" y="-20096"/>
            <a:ext cx="0" cy="5739384"/>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E805F7F-9861-58B8-B4A5-E4D0C0AD07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5739384"/>
            <a:ext cx="914400" cy="1118616"/>
          </a:xfrm>
          <a:prstGeom prst="rect">
            <a:avLst/>
          </a:prstGeom>
        </p:spPr>
      </p:pic>
      <p:cxnSp>
        <p:nvCxnSpPr>
          <p:cNvPr id="10" name="Straight Connector 9">
            <a:extLst>
              <a:ext uri="{FF2B5EF4-FFF2-40B4-BE49-F238E27FC236}">
                <a16:creationId xmlns:a16="http://schemas.microsoft.com/office/drawing/2014/main" id="{1941E5BF-CC1D-586F-8833-A43F99EF2347}"/>
              </a:ext>
            </a:extLst>
          </p:cNvPr>
          <p:cNvCxnSpPr/>
          <p:nvPr userDrawn="1"/>
        </p:nvCxnSpPr>
        <p:spPr>
          <a:xfrm>
            <a:off x="152400" y="-20096"/>
            <a:ext cx="0" cy="5739384"/>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9FC00F2-51E2-5291-A958-095FE06E5F52}"/>
              </a:ext>
            </a:extLst>
          </p:cNvPr>
          <p:cNvCxnSpPr>
            <a:cxnSpLocks/>
          </p:cNvCxnSpPr>
          <p:nvPr userDrawn="1"/>
        </p:nvCxnSpPr>
        <p:spPr>
          <a:xfrm flipH="1">
            <a:off x="970504" y="6705600"/>
            <a:ext cx="11221496" cy="0"/>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372420-DEFB-CF64-AC93-E1D6199669D7}"/>
              </a:ext>
            </a:extLst>
          </p:cNvPr>
          <p:cNvCxnSpPr>
            <a:cxnSpLocks/>
          </p:cNvCxnSpPr>
          <p:nvPr userDrawn="1"/>
        </p:nvCxnSpPr>
        <p:spPr>
          <a:xfrm flipH="1">
            <a:off x="970504" y="6629400"/>
            <a:ext cx="11221496" cy="0"/>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D5621E1-33FC-BC94-48DA-51624F4D237B}"/>
              </a:ext>
            </a:extLst>
          </p:cNvPr>
          <p:cNvCxnSpPr/>
          <p:nvPr userDrawn="1"/>
        </p:nvCxnSpPr>
        <p:spPr>
          <a:xfrm>
            <a:off x="256240" y="-20096"/>
            <a:ext cx="0" cy="5739384"/>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5AA66C-36C4-B1EB-CBA4-185CB8FABEA5}"/>
              </a:ext>
            </a:extLst>
          </p:cNvPr>
          <p:cNvCxnSpPr>
            <a:cxnSpLocks/>
          </p:cNvCxnSpPr>
          <p:nvPr userDrawn="1"/>
        </p:nvCxnSpPr>
        <p:spPr>
          <a:xfrm flipH="1">
            <a:off x="970504" y="6583344"/>
            <a:ext cx="11221496" cy="0"/>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04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21B234-9CB2-9DC0-3620-534E77F9BA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CD02B1-CCCE-2046-9E87-9B001B77A0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25BA8-CE4B-5FED-7871-064C2D833FFE}"/>
              </a:ext>
            </a:extLst>
          </p:cNvPr>
          <p:cNvSpPr>
            <a:spLocks noGrp="1"/>
          </p:cNvSpPr>
          <p:nvPr>
            <p:ph type="dt" sz="half" idx="10"/>
          </p:nvPr>
        </p:nvSpPr>
        <p:spPr/>
        <p:txBody>
          <a:bodyPr/>
          <a:lstStyle/>
          <a:p>
            <a:fld id="{E0214B62-C674-4F04-AAAD-D70594E81A7E}" type="datetimeFigureOut">
              <a:rPr lang="en-US" smtClean="0"/>
              <a:t>12/5/2025</a:t>
            </a:fld>
            <a:endParaRPr lang="en-US"/>
          </a:p>
        </p:txBody>
      </p:sp>
      <p:sp>
        <p:nvSpPr>
          <p:cNvPr id="5" name="Footer Placeholder 4">
            <a:extLst>
              <a:ext uri="{FF2B5EF4-FFF2-40B4-BE49-F238E27FC236}">
                <a16:creationId xmlns:a16="http://schemas.microsoft.com/office/drawing/2014/main" id="{A2DE579B-91B2-105A-21ED-775E63D022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19A6D1-3084-A56B-F9AF-0134AB5464DB}"/>
              </a:ext>
            </a:extLst>
          </p:cNvPr>
          <p:cNvSpPr>
            <a:spLocks noGrp="1"/>
          </p:cNvSpPr>
          <p:nvPr>
            <p:ph type="sldNum" sz="quarter" idx="12"/>
          </p:nvPr>
        </p:nvSpPr>
        <p:spPr/>
        <p:txBody>
          <a:bodyPr/>
          <a:lstStyle/>
          <a:p>
            <a:fld id="{DA21FBAE-2CB7-4019-B679-03E529376B31}" type="slidenum">
              <a:rPr lang="en-US" smtClean="0"/>
              <a:t>‹#›</a:t>
            </a:fld>
            <a:endParaRPr lang="en-US"/>
          </a:p>
        </p:txBody>
      </p:sp>
      <p:sp>
        <p:nvSpPr>
          <p:cNvPr id="7" name="Slide Number Placeholder 5">
            <a:extLst>
              <a:ext uri="{FF2B5EF4-FFF2-40B4-BE49-F238E27FC236}">
                <a16:creationId xmlns:a16="http://schemas.microsoft.com/office/drawing/2014/main" id="{4512A326-FCB7-61A2-D31B-5F0FD8A61EE5}"/>
              </a:ext>
            </a:extLst>
          </p:cNvPr>
          <p:cNvSpPr txBox="1">
            <a:spLocks/>
          </p:cNvSpPr>
          <p:nvPr userDrawn="1"/>
        </p:nvSpPr>
        <p:spPr>
          <a:xfrm>
            <a:off x="8497810" y="55345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21FBAE-2CB7-4019-B679-03E529376B31}" type="slidenum">
              <a:rPr lang="en-US" smtClean="0"/>
              <a:pPr/>
              <a:t>‹#›</a:t>
            </a:fld>
            <a:endParaRPr lang="en-US"/>
          </a:p>
        </p:txBody>
      </p:sp>
      <p:cxnSp>
        <p:nvCxnSpPr>
          <p:cNvPr id="8" name="Straight Connector 7">
            <a:extLst>
              <a:ext uri="{FF2B5EF4-FFF2-40B4-BE49-F238E27FC236}">
                <a16:creationId xmlns:a16="http://schemas.microsoft.com/office/drawing/2014/main" id="{44B6B82D-6C5D-C20E-1B9A-CB4FEE79A88A}"/>
              </a:ext>
            </a:extLst>
          </p:cNvPr>
          <p:cNvCxnSpPr/>
          <p:nvPr userDrawn="1"/>
        </p:nvCxnSpPr>
        <p:spPr>
          <a:xfrm>
            <a:off x="224416" y="-20096"/>
            <a:ext cx="0" cy="5739384"/>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C935D41-26E9-B180-D50E-CBDC2241AC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5739384"/>
            <a:ext cx="914400" cy="1118616"/>
          </a:xfrm>
          <a:prstGeom prst="rect">
            <a:avLst/>
          </a:prstGeom>
        </p:spPr>
      </p:pic>
      <p:cxnSp>
        <p:nvCxnSpPr>
          <p:cNvPr id="10" name="Straight Connector 9">
            <a:extLst>
              <a:ext uri="{FF2B5EF4-FFF2-40B4-BE49-F238E27FC236}">
                <a16:creationId xmlns:a16="http://schemas.microsoft.com/office/drawing/2014/main" id="{906E6700-5F73-0B17-E02D-B7E2C7415E36}"/>
              </a:ext>
            </a:extLst>
          </p:cNvPr>
          <p:cNvCxnSpPr/>
          <p:nvPr userDrawn="1"/>
        </p:nvCxnSpPr>
        <p:spPr>
          <a:xfrm>
            <a:off x="152400" y="-20096"/>
            <a:ext cx="0" cy="5739384"/>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F20BF94-8D5F-97EC-5CB6-0C61F90CA617}"/>
              </a:ext>
            </a:extLst>
          </p:cNvPr>
          <p:cNvCxnSpPr>
            <a:cxnSpLocks/>
          </p:cNvCxnSpPr>
          <p:nvPr userDrawn="1"/>
        </p:nvCxnSpPr>
        <p:spPr>
          <a:xfrm flipH="1">
            <a:off x="970504" y="6705600"/>
            <a:ext cx="11221496" cy="0"/>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29D44C-0DE2-600F-4FA6-C24C8D43C315}"/>
              </a:ext>
            </a:extLst>
          </p:cNvPr>
          <p:cNvCxnSpPr>
            <a:cxnSpLocks/>
          </p:cNvCxnSpPr>
          <p:nvPr userDrawn="1"/>
        </p:nvCxnSpPr>
        <p:spPr>
          <a:xfrm flipH="1">
            <a:off x="970504" y="6629400"/>
            <a:ext cx="11221496" cy="0"/>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734E57-7136-74EE-7AD0-6FC2CBAE5440}"/>
              </a:ext>
            </a:extLst>
          </p:cNvPr>
          <p:cNvCxnSpPr/>
          <p:nvPr userDrawn="1"/>
        </p:nvCxnSpPr>
        <p:spPr>
          <a:xfrm>
            <a:off x="256240" y="-20096"/>
            <a:ext cx="0" cy="5739384"/>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D91209-8163-9244-F235-634F1B30BAB3}"/>
              </a:ext>
            </a:extLst>
          </p:cNvPr>
          <p:cNvCxnSpPr>
            <a:cxnSpLocks/>
          </p:cNvCxnSpPr>
          <p:nvPr userDrawn="1"/>
        </p:nvCxnSpPr>
        <p:spPr>
          <a:xfrm flipH="1">
            <a:off x="970504" y="6583344"/>
            <a:ext cx="11221496" cy="0"/>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83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DA128-03A8-CCE4-94B1-12642022B0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F7DA2-C387-5ED6-2F2E-35555E2B35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BB56BB-E65A-111B-AEA0-A5526EF19078}"/>
              </a:ext>
            </a:extLst>
          </p:cNvPr>
          <p:cNvSpPr>
            <a:spLocks noGrp="1"/>
          </p:cNvSpPr>
          <p:nvPr>
            <p:ph type="sldNum" sz="quarter" idx="12"/>
          </p:nvPr>
        </p:nvSpPr>
        <p:spPr>
          <a:xfrm>
            <a:off x="8497810" y="5534598"/>
            <a:ext cx="2743200" cy="365125"/>
          </a:xfrm>
        </p:spPr>
        <p:txBody>
          <a:bodyPr/>
          <a:lstStyle/>
          <a:p>
            <a:fld id="{DA21FBAE-2CB7-4019-B679-03E529376B31}" type="slidenum">
              <a:rPr lang="en-US" smtClean="0"/>
              <a:t>‹#›</a:t>
            </a:fld>
            <a:endParaRPr lang="en-US"/>
          </a:p>
        </p:txBody>
      </p:sp>
      <p:cxnSp>
        <p:nvCxnSpPr>
          <p:cNvPr id="12" name="Straight Connector 11">
            <a:extLst>
              <a:ext uri="{FF2B5EF4-FFF2-40B4-BE49-F238E27FC236}">
                <a16:creationId xmlns:a16="http://schemas.microsoft.com/office/drawing/2014/main" id="{BAE0F044-A3CB-F27F-D21F-4A99733061A4}"/>
              </a:ext>
            </a:extLst>
          </p:cNvPr>
          <p:cNvCxnSpPr/>
          <p:nvPr userDrawn="1"/>
        </p:nvCxnSpPr>
        <p:spPr>
          <a:xfrm>
            <a:off x="224416" y="-20096"/>
            <a:ext cx="0" cy="5739384"/>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9BBD961-8009-AFDE-B723-DDBA2C1825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5739384"/>
            <a:ext cx="914400" cy="1118616"/>
          </a:xfrm>
          <a:prstGeom prst="rect">
            <a:avLst/>
          </a:prstGeom>
        </p:spPr>
      </p:pic>
      <p:cxnSp>
        <p:nvCxnSpPr>
          <p:cNvPr id="14" name="Straight Connector 13">
            <a:extLst>
              <a:ext uri="{FF2B5EF4-FFF2-40B4-BE49-F238E27FC236}">
                <a16:creationId xmlns:a16="http://schemas.microsoft.com/office/drawing/2014/main" id="{2E041BEA-7667-1E3C-6C3C-54263F3C9E93}"/>
              </a:ext>
            </a:extLst>
          </p:cNvPr>
          <p:cNvCxnSpPr/>
          <p:nvPr userDrawn="1"/>
        </p:nvCxnSpPr>
        <p:spPr>
          <a:xfrm>
            <a:off x="152400" y="-20096"/>
            <a:ext cx="0" cy="5739384"/>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668BA10-6032-C48C-EB36-A3EEBAE9EAF5}"/>
              </a:ext>
            </a:extLst>
          </p:cNvPr>
          <p:cNvCxnSpPr>
            <a:cxnSpLocks/>
          </p:cNvCxnSpPr>
          <p:nvPr userDrawn="1"/>
        </p:nvCxnSpPr>
        <p:spPr>
          <a:xfrm flipH="1">
            <a:off x="970504" y="6705600"/>
            <a:ext cx="11221496" cy="0"/>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C9B7888-0472-623F-8223-95784E9E2362}"/>
              </a:ext>
            </a:extLst>
          </p:cNvPr>
          <p:cNvCxnSpPr>
            <a:cxnSpLocks/>
          </p:cNvCxnSpPr>
          <p:nvPr userDrawn="1"/>
        </p:nvCxnSpPr>
        <p:spPr>
          <a:xfrm flipH="1">
            <a:off x="970504" y="6629400"/>
            <a:ext cx="11221496" cy="0"/>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2540B13-6201-64EF-109E-05A9E863B2B1}"/>
              </a:ext>
            </a:extLst>
          </p:cNvPr>
          <p:cNvCxnSpPr/>
          <p:nvPr userDrawn="1"/>
        </p:nvCxnSpPr>
        <p:spPr>
          <a:xfrm>
            <a:off x="256240" y="-20096"/>
            <a:ext cx="0" cy="5739384"/>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4ACB79-FF84-7C02-AF44-FE41965E8438}"/>
              </a:ext>
            </a:extLst>
          </p:cNvPr>
          <p:cNvCxnSpPr>
            <a:cxnSpLocks/>
          </p:cNvCxnSpPr>
          <p:nvPr userDrawn="1"/>
        </p:nvCxnSpPr>
        <p:spPr>
          <a:xfrm flipH="1">
            <a:off x="970504" y="6583344"/>
            <a:ext cx="11221496" cy="0"/>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5225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3F5E-F306-D1DD-42AA-545C696007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712F55-741A-9692-9550-E88BA807E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CDBE66-60ED-4F4E-406A-5D8E56C37537}"/>
              </a:ext>
            </a:extLst>
          </p:cNvPr>
          <p:cNvSpPr>
            <a:spLocks noGrp="1"/>
          </p:cNvSpPr>
          <p:nvPr>
            <p:ph type="dt" sz="half" idx="10"/>
          </p:nvPr>
        </p:nvSpPr>
        <p:spPr/>
        <p:txBody>
          <a:bodyPr/>
          <a:lstStyle/>
          <a:p>
            <a:fld id="{E0214B62-C674-4F04-AAAD-D70594E81A7E}" type="datetimeFigureOut">
              <a:rPr lang="en-US" smtClean="0"/>
              <a:t>12/5/2025</a:t>
            </a:fld>
            <a:endParaRPr lang="en-US"/>
          </a:p>
        </p:txBody>
      </p:sp>
      <p:sp>
        <p:nvSpPr>
          <p:cNvPr id="5" name="Footer Placeholder 4">
            <a:extLst>
              <a:ext uri="{FF2B5EF4-FFF2-40B4-BE49-F238E27FC236}">
                <a16:creationId xmlns:a16="http://schemas.microsoft.com/office/drawing/2014/main" id="{9C0CD9A6-2E79-51B5-F201-F73661873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3F8976-CF41-FEEC-5DA4-FC81E29A9558}"/>
              </a:ext>
            </a:extLst>
          </p:cNvPr>
          <p:cNvSpPr>
            <a:spLocks noGrp="1"/>
          </p:cNvSpPr>
          <p:nvPr>
            <p:ph type="sldNum" sz="quarter" idx="12"/>
          </p:nvPr>
        </p:nvSpPr>
        <p:spPr/>
        <p:txBody>
          <a:bodyPr/>
          <a:lstStyle/>
          <a:p>
            <a:fld id="{DA21FBAE-2CB7-4019-B679-03E529376B31}" type="slidenum">
              <a:rPr lang="en-US" smtClean="0"/>
              <a:t>‹#›</a:t>
            </a:fld>
            <a:endParaRPr lang="en-US"/>
          </a:p>
        </p:txBody>
      </p:sp>
      <p:sp>
        <p:nvSpPr>
          <p:cNvPr id="7" name="Slide Number Placeholder 5">
            <a:extLst>
              <a:ext uri="{FF2B5EF4-FFF2-40B4-BE49-F238E27FC236}">
                <a16:creationId xmlns:a16="http://schemas.microsoft.com/office/drawing/2014/main" id="{F70326DE-C771-858C-0D9D-437843812F35}"/>
              </a:ext>
            </a:extLst>
          </p:cNvPr>
          <p:cNvSpPr txBox="1">
            <a:spLocks/>
          </p:cNvSpPr>
          <p:nvPr userDrawn="1"/>
        </p:nvSpPr>
        <p:spPr>
          <a:xfrm>
            <a:off x="8497810" y="55345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21FBAE-2CB7-4019-B679-03E529376B31}" type="slidenum">
              <a:rPr lang="en-US" smtClean="0"/>
              <a:pPr/>
              <a:t>‹#›</a:t>
            </a:fld>
            <a:endParaRPr lang="en-US"/>
          </a:p>
        </p:txBody>
      </p:sp>
      <p:cxnSp>
        <p:nvCxnSpPr>
          <p:cNvPr id="8" name="Straight Connector 7">
            <a:extLst>
              <a:ext uri="{FF2B5EF4-FFF2-40B4-BE49-F238E27FC236}">
                <a16:creationId xmlns:a16="http://schemas.microsoft.com/office/drawing/2014/main" id="{584B0F70-054D-6DDB-2768-E8BF706CA323}"/>
              </a:ext>
            </a:extLst>
          </p:cNvPr>
          <p:cNvCxnSpPr/>
          <p:nvPr userDrawn="1"/>
        </p:nvCxnSpPr>
        <p:spPr>
          <a:xfrm>
            <a:off x="224416" y="-20096"/>
            <a:ext cx="0" cy="5739384"/>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8048B2C-B926-A96E-282D-777A493A7D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5739384"/>
            <a:ext cx="914400" cy="1118616"/>
          </a:xfrm>
          <a:prstGeom prst="rect">
            <a:avLst/>
          </a:prstGeom>
        </p:spPr>
      </p:pic>
      <p:cxnSp>
        <p:nvCxnSpPr>
          <p:cNvPr id="10" name="Straight Connector 9">
            <a:extLst>
              <a:ext uri="{FF2B5EF4-FFF2-40B4-BE49-F238E27FC236}">
                <a16:creationId xmlns:a16="http://schemas.microsoft.com/office/drawing/2014/main" id="{8206A14E-9AAC-D2CC-4FAB-9050ADE3A72A}"/>
              </a:ext>
            </a:extLst>
          </p:cNvPr>
          <p:cNvCxnSpPr/>
          <p:nvPr userDrawn="1"/>
        </p:nvCxnSpPr>
        <p:spPr>
          <a:xfrm>
            <a:off x="152400" y="-20096"/>
            <a:ext cx="0" cy="5739384"/>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FE32CF-46CA-D928-7B9B-9BA2546E3840}"/>
              </a:ext>
            </a:extLst>
          </p:cNvPr>
          <p:cNvCxnSpPr>
            <a:cxnSpLocks/>
          </p:cNvCxnSpPr>
          <p:nvPr userDrawn="1"/>
        </p:nvCxnSpPr>
        <p:spPr>
          <a:xfrm flipH="1">
            <a:off x="970504" y="6705600"/>
            <a:ext cx="11221496" cy="0"/>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AC0E30-70BF-4E18-A4B0-CE008898DD77}"/>
              </a:ext>
            </a:extLst>
          </p:cNvPr>
          <p:cNvCxnSpPr>
            <a:cxnSpLocks/>
          </p:cNvCxnSpPr>
          <p:nvPr userDrawn="1"/>
        </p:nvCxnSpPr>
        <p:spPr>
          <a:xfrm flipH="1">
            <a:off x="970504" y="6629400"/>
            <a:ext cx="11221496" cy="0"/>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72C5466-158B-B85C-FCC4-3AAD7903E64A}"/>
              </a:ext>
            </a:extLst>
          </p:cNvPr>
          <p:cNvCxnSpPr/>
          <p:nvPr userDrawn="1"/>
        </p:nvCxnSpPr>
        <p:spPr>
          <a:xfrm>
            <a:off x="256240" y="-20096"/>
            <a:ext cx="0" cy="5739384"/>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EB85B97-AF71-8B25-7C60-4080ADF97C1B}"/>
              </a:ext>
            </a:extLst>
          </p:cNvPr>
          <p:cNvCxnSpPr>
            <a:cxnSpLocks/>
          </p:cNvCxnSpPr>
          <p:nvPr userDrawn="1"/>
        </p:nvCxnSpPr>
        <p:spPr>
          <a:xfrm flipH="1">
            <a:off x="970504" y="6583344"/>
            <a:ext cx="11221496" cy="0"/>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981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60D2-56BA-548E-E2D3-A81DC06D6C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95BE0E-D42B-EC77-AD7E-8EE28AEBEB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A0F6F7-CEAD-4E08-1192-3627A75D6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977F01-2A71-B90B-2550-13ADDBBD76C1}"/>
              </a:ext>
            </a:extLst>
          </p:cNvPr>
          <p:cNvSpPr>
            <a:spLocks noGrp="1"/>
          </p:cNvSpPr>
          <p:nvPr>
            <p:ph type="dt" sz="half" idx="10"/>
          </p:nvPr>
        </p:nvSpPr>
        <p:spPr/>
        <p:txBody>
          <a:bodyPr/>
          <a:lstStyle/>
          <a:p>
            <a:fld id="{E0214B62-C674-4F04-AAAD-D70594E81A7E}" type="datetimeFigureOut">
              <a:rPr lang="en-US" smtClean="0"/>
              <a:t>12/5/2025</a:t>
            </a:fld>
            <a:endParaRPr lang="en-US"/>
          </a:p>
        </p:txBody>
      </p:sp>
      <p:sp>
        <p:nvSpPr>
          <p:cNvPr id="6" name="Footer Placeholder 5">
            <a:extLst>
              <a:ext uri="{FF2B5EF4-FFF2-40B4-BE49-F238E27FC236}">
                <a16:creationId xmlns:a16="http://schemas.microsoft.com/office/drawing/2014/main" id="{F8023DCE-F9E9-AB22-4DE1-956535076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83FDD5-906F-51F0-32CC-E8B73A70BC0A}"/>
              </a:ext>
            </a:extLst>
          </p:cNvPr>
          <p:cNvSpPr>
            <a:spLocks noGrp="1"/>
          </p:cNvSpPr>
          <p:nvPr>
            <p:ph type="sldNum" sz="quarter" idx="12"/>
          </p:nvPr>
        </p:nvSpPr>
        <p:spPr/>
        <p:txBody>
          <a:bodyPr/>
          <a:lstStyle/>
          <a:p>
            <a:fld id="{DA21FBAE-2CB7-4019-B679-03E529376B31}" type="slidenum">
              <a:rPr lang="en-US" smtClean="0"/>
              <a:t>‹#›</a:t>
            </a:fld>
            <a:endParaRPr lang="en-US"/>
          </a:p>
        </p:txBody>
      </p:sp>
      <p:sp>
        <p:nvSpPr>
          <p:cNvPr id="8" name="Slide Number Placeholder 5">
            <a:extLst>
              <a:ext uri="{FF2B5EF4-FFF2-40B4-BE49-F238E27FC236}">
                <a16:creationId xmlns:a16="http://schemas.microsoft.com/office/drawing/2014/main" id="{84447FE9-A2D6-078E-60B8-B2C687645A85}"/>
              </a:ext>
            </a:extLst>
          </p:cNvPr>
          <p:cNvSpPr txBox="1">
            <a:spLocks/>
          </p:cNvSpPr>
          <p:nvPr userDrawn="1"/>
        </p:nvSpPr>
        <p:spPr>
          <a:xfrm>
            <a:off x="8497810" y="55345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21FBAE-2CB7-4019-B679-03E529376B31}" type="slidenum">
              <a:rPr lang="en-US" smtClean="0"/>
              <a:pPr/>
              <a:t>‹#›</a:t>
            </a:fld>
            <a:endParaRPr lang="en-US"/>
          </a:p>
        </p:txBody>
      </p:sp>
      <p:cxnSp>
        <p:nvCxnSpPr>
          <p:cNvPr id="9" name="Straight Connector 8">
            <a:extLst>
              <a:ext uri="{FF2B5EF4-FFF2-40B4-BE49-F238E27FC236}">
                <a16:creationId xmlns:a16="http://schemas.microsoft.com/office/drawing/2014/main" id="{85086C22-53CE-19EE-2C4E-C8DC5316B83C}"/>
              </a:ext>
            </a:extLst>
          </p:cNvPr>
          <p:cNvCxnSpPr/>
          <p:nvPr userDrawn="1"/>
        </p:nvCxnSpPr>
        <p:spPr>
          <a:xfrm>
            <a:off x="224416" y="-20096"/>
            <a:ext cx="0" cy="5739384"/>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C8379D8-98F7-F39E-6A66-742A02E0AC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5739384"/>
            <a:ext cx="914400" cy="1118616"/>
          </a:xfrm>
          <a:prstGeom prst="rect">
            <a:avLst/>
          </a:prstGeom>
        </p:spPr>
      </p:pic>
      <p:cxnSp>
        <p:nvCxnSpPr>
          <p:cNvPr id="11" name="Straight Connector 10">
            <a:extLst>
              <a:ext uri="{FF2B5EF4-FFF2-40B4-BE49-F238E27FC236}">
                <a16:creationId xmlns:a16="http://schemas.microsoft.com/office/drawing/2014/main" id="{FA9FD676-18DD-A169-5B08-9549298702D0}"/>
              </a:ext>
            </a:extLst>
          </p:cNvPr>
          <p:cNvCxnSpPr/>
          <p:nvPr userDrawn="1"/>
        </p:nvCxnSpPr>
        <p:spPr>
          <a:xfrm>
            <a:off x="152400" y="-20096"/>
            <a:ext cx="0" cy="5739384"/>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FF7DAE-DF17-BAB2-8547-2F084BE3AD85}"/>
              </a:ext>
            </a:extLst>
          </p:cNvPr>
          <p:cNvCxnSpPr>
            <a:cxnSpLocks/>
          </p:cNvCxnSpPr>
          <p:nvPr userDrawn="1"/>
        </p:nvCxnSpPr>
        <p:spPr>
          <a:xfrm flipH="1">
            <a:off x="970504" y="6705600"/>
            <a:ext cx="11221496" cy="0"/>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4FD737-E841-01EF-525A-0288776FAA88}"/>
              </a:ext>
            </a:extLst>
          </p:cNvPr>
          <p:cNvCxnSpPr>
            <a:cxnSpLocks/>
          </p:cNvCxnSpPr>
          <p:nvPr userDrawn="1"/>
        </p:nvCxnSpPr>
        <p:spPr>
          <a:xfrm flipH="1">
            <a:off x="970504" y="6629400"/>
            <a:ext cx="11221496" cy="0"/>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21A354-B46C-C3F7-E95A-7F591559E763}"/>
              </a:ext>
            </a:extLst>
          </p:cNvPr>
          <p:cNvCxnSpPr/>
          <p:nvPr userDrawn="1"/>
        </p:nvCxnSpPr>
        <p:spPr>
          <a:xfrm>
            <a:off x="256240" y="-20096"/>
            <a:ext cx="0" cy="5739384"/>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0F1A43-51D8-CBD1-95F7-EB5A1CAA904F}"/>
              </a:ext>
            </a:extLst>
          </p:cNvPr>
          <p:cNvCxnSpPr>
            <a:cxnSpLocks/>
          </p:cNvCxnSpPr>
          <p:nvPr userDrawn="1"/>
        </p:nvCxnSpPr>
        <p:spPr>
          <a:xfrm flipH="1">
            <a:off x="970504" y="6583344"/>
            <a:ext cx="11221496" cy="0"/>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880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37E0A-B6DE-5483-9B0B-4B0C987DE9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9BA56C-82F9-DEEB-93DA-59C3CF5FC4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A25D24-D529-C96B-CBF2-4FB4AA2C96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8FA3ED-42F3-016A-1ABF-C9D2315B20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9ED4D9-3885-5C67-8097-0B7755FE59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532CA6-A0AE-A220-3475-73ED86B02CF7}"/>
              </a:ext>
            </a:extLst>
          </p:cNvPr>
          <p:cNvSpPr>
            <a:spLocks noGrp="1"/>
          </p:cNvSpPr>
          <p:nvPr>
            <p:ph type="dt" sz="half" idx="10"/>
          </p:nvPr>
        </p:nvSpPr>
        <p:spPr/>
        <p:txBody>
          <a:bodyPr/>
          <a:lstStyle/>
          <a:p>
            <a:fld id="{E0214B62-C674-4F04-AAAD-D70594E81A7E}" type="datetimeFigureOut">
              <a:rPr lang="en-US" smtClean="0"/>
              <a:t>12/5/2025</a:t>
            </a:fld>
            <a:endParaRPr lang="en-US"/>
          </a:p>
        </p:txBody>
      </p:sp>
      <p:sp>
        <p:nvSpPr>
          <p:cNvPr id="8" name="Footer Placeholder 7">
            <a:extLst>
              <a:ext uri="{FF2B5EF4-FFF2-40B4-BE49-F238E27FC236}">
                <a16:creationId xmlns:a16="http://schemas.microsoft.com/office/drawing/2014/main" id="{326C0ED8-1DE6-2608-9D90-693EA2FA68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6FB6BC-D5C7-87B1-768F-9731063839A8}"/>
              </a:ext>
            </a:extLst>
          </p:cNvPr>
          <p:cNvSpPr>
            <a:spLocks noGrp="1"/>
          </p:cNvSpPr>
          <p:nvPr>
            <p:ph type="sldNum" sz="quarter" idx="12"/>
          </p:nvPr>
        </p:nvSpPr>
        <p:spPr/>
        <p:txBody>
          <a:bodyPr/>
          <a:lstStyle/>
          <a:p>
            <a:fld id="{DA21FBAE-2CB7-4019-B679-03E529376B31}" type="slidenum">
              <a:rPr lang="en-US" smtClean="0"/>
              <a:t>‹#›</a:t>
            </a:fld>
            <a:endParaRPr lang="en-US"/>
          </a:p>
        </p:txBody>
      </p:sp>
      <p:sp>
        <p:nvSpPr>
          <p:cNvPr id="10" name="Slide Number Placeholder 5">
            <a:extLst>
              <a:ext uri="{FF2B5EF4-FFF2-40B4-BE49-F238E27FC236}">
                <a16:creationId xmlns:a16="http://schemas.microsoft.com/office/drawing/2014/main" id="{76C72682-4FB0-1CF9-31B3-77D22F9FE3D7}"/>
              </a:ext>
            </a:extLst>
          </p:cNvPr>
          <p:cNvSpPr txBox="1">
            <a:spLocks/>
          </p:cNvSpPr>
          <p:nvPr userDrawn="1"/>
        </p:nvSpPr>
        <p:spPr>
          <a:xfrm>
            <a:off x="8497810" y="55345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21FBAE-2CB7-4019-B679-03E529376B31}" type="slidenum">
              <a:rPr lang="en-US" smtClean="0"/>
              <a:pPr/>
              <a:t>‹#›</a:t>
            </a:fld>
            <a:endParaRPr lang="en-US"/>
          </a:p>
        </p:txBody>
      </p:sp>
      <p:cxnSp>
        <p:nvCxnSpPr>
          <p:cNvPr id="11" name="Straight Connector 10">
            <a:extLst>
              <a:ext uri="{FF2B5EF4-FFF2-40B4-BE49-F238E27FC236}">
                <a16:creationId xmlns:a16="http://schemas.microsoft.com/office/drawing/2014/main" id="{1431823F-7D41-D7D1-8043-806AEEE2EEF8}"/>
              </a:ext>
            </a:extLst>
          </p:cNvPr>
          <p:cNvCxnSpPr/>
          <p:nvPr userDrawn="1"/>
        </p:nvCxnSpPr>
        <p:spPr>
          <a:xfrm>
            <a:off x="224416" y="-20096"/>
            <a:ext cx="0" cy="5739384"/>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0C1A4B9-B073-19EB-C641-833EB11787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5739384"/>
            <a:ext cx="914400" cy="1118616"/>
          </a:xfrm>
          <a:prstGeom prst="rect">
            <a:avLst/>
          </a:prstGeom>
        </p:spPr>
      </p:pic>
      <p:cxnSp>
        <p:nvCxnSpPr>
          <p:cNvPr id="13" name="Straight Connector 12">
            <a:extLst>
              <a:ext uri="{FF2B5EF4-FFF2-40B4-BE49-F238E27FC236}">
                <a16:creationId xmlns:a16="http://schemas.microsoft.com/office/drawing/2014/main" id="{961F7CEE-6DBB-DDFE-9684-D9B379C5BAF7}"/>
              </a:ext>
            </a:extLst>
          </p:cNvPr>
          <p:cNvCxnSpPr/>
          <p:nvPr userDrawn="1"/>
        </p:nvCxnSpPr>
        <p:spPr>
          <a:xfrm>
            <a:off x="152400" y="-20096"/>
            <a:ext cx="0" cy="5739384"/>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A3D60DA-95AA-5B86-B698-8995654CDC65}"/>
              </a:ext>
            </a:extLst>
          </p:cNvPr>
          <p:cNvCxnSpPr>
            <a:cxnSpLocks/>
          </p:cNvCxnSpPr>
          <p:nvPr userDrawn="1"/>
        </p:nvCxnSpPr>
        <p:spPr>
          <a:xfrm flipH="1">
            <a:off x="970504" y="6705600"/>
            <a:ext cx="11221496" cy="0"/>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90FCC2-D165-8A65-F9DE-7DF05038DC08}"/>
              </a:ext>
            </a:extLst>
          </p:cNvPr>
          <p:cNvCxnSpPr>
            <a:cxnSpLocks/>
          </p:cNvCxnSpPr>
          <p:nvPr userDrawn="1"/>
        </p:nvCxnSpPr>
        <p:spPr>
          <a:xfrm flipH="1">
            <a:off x="970504" y="6629400"/>
            <a:ext cx="11221496" cy="0"/>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C84D272-7D86-AF01-4360-2B0B915A05A6}"/>
              </a:ext>
            </a:extLst>
          </p:cNvPr>
          <p:cNvCxnSpPr/>
          <p:nvPr userDrawn="1"/>
        </p:nvCxnSpPr>
        <p:spPr>
          <a:xfrm>
            <a:off x="256240" y="-20096"/>
            <a:ext cx="0" cy="5739384"/>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3E04CF-4065-DD2C-FF1A-899959071839}"/>
              </a:ext>
            </a:extLst>
          </p:cNvPr>
          <p:cNvCxnSpPr>
            <a:cxnSpLocks/>
          </p:cNvCxnSpPr>
          <p:nvPr userDrawn="1"/>
        </p:nvCxnSpPr>
        <p:spPr>
          <a:xfrm flipH="1">
            <a:off x="970504" y="6583344"/>
            <a:ext cx="11221496" cy="0"/>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768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17476-982E-3CDC-C717-F731D5D77B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9E400D-BEC8-DEB2-128B-7717E51A7FD3}"/>
              </a:ext>
            </a:extLst>
          </p:cNvPr>
          <p:cNvSpPr>
            <a:spLocks noGrp="1"/>
          </p:cNvSpPr>
          <p:nvPr>
            <p:ph type="dt" sz="half" idx="10"/>
          </p:nvPr>
        </p:nvSpPr>
        <p:spPr/>
        <p:txBody>
          <a:bodyPr/>
          <a:lstStyle/>
          <a:p>
            <a:fld id="{E0214B62-C674-4F04-AAAD-D70594E81A7E}" type="datetimeFigureOut">
              <a:rPr lang="en-US" smtClean="0"/>
              <a:t>12/5/2025</a:t>
            </a:fld>
            <a:endParaRPr lang="en-US"/>
          </a:p>
        </p:txBody>
      </p:sp>
      <p:sp>
        <p:nvSpPr>
          <p:cNvPr id="4" name="Footer Placeholder 3">
            <a:extLst>
              <a:ext uri="{FF2B5EF4-FFF2-40B4-BE49-F238E27FC236}">
                <a16:creationId xmlns:a16="http://schemas.microsoft.com/office/drawing/2014/main" id="{6F98FF0C-8995-36E7-0E19-1DB1FE432D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0F535E-D0F1-6C76-1A70-3E2F942ED2F3}"/>
              </a:ext>
            </a:extLst>
          </p:cNvPr>
          <p:cNvSpPr>
            <a:spLocks noGrp="1"/>
          </p:cNvSpPr>
          <p:nvPr>
            <p:ph type="sldNum" sz="quarter" idx="12"/>
          </p:nvPr>
        </p:nvSpPr>
        <p:spPr/>
        <p:txBody>
          <a:bodyPr/>
          <a:lstStyle/>
          <a:p>
            <a:fld id="{DA21FBAE-2CB7-4019-B679-03E529376B31}" type="slidenum">
              <a:rPr lang="en-US" smtClean="0"/>
              <a:t>‹#›</a:t>
            </a:fld>
            <a:endParaRPr lang="en-US"/>
          </a:p>
        </p:txBody>
      </p:sp>
      <p:sp>
        <p:nvSpPr>
          <p:cNvPr id="6" name="Slide Number Placeholder 5">
            <a:extLst>
              <a:ext uri="{FF2B5EF4-FFF2-40B4-BE49-F238E27FC236}">
                <a16:creationId xmlns:a16="http://schemas.microsoft.com/office/drawing/2014/main" id="{0E2BBBAD-30ED-82D8-7203-83615DB6B7FD}"/>
              </a:ext>
            </a:extLst>
          </p:cNvPr>
          <p:cNvSpPr txBox="1">
            <a:spLocks/>
          </p:cNvSpPr>
          <p:nvPr userDrawn="1"/>
        </p:nvSpPr>
        <p:spPr>
          <a:xfrm>
            <a:off x="8497810" y="55345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21FBAE-2CB7-4019-B679-03E529376B31}" type="slidenum">
              <a:rPr lang="en-US" smtClean="0"/>
              <a:pPr/>
              <a:t>‹#›</a:t>
            </a:fld>
            <a:endParaRPr lang="en-US"/>
          </a:p>
        </p:txBody>
      </p:sp>
      <p:cxnSp>
        <p:nvCxnSpPr>
          <p:cNvPr id="7" name="Straight Connector 6">
            <a:extLst>
              <a:ext uri="{FF2B5EF4-FFF2-40B4-BE49-F238E27FC236}">
                <a16:creationId xmlns:a16="http://schemas.microsoft.com/office/drawing/2014/main" id="{A4F95048-C501-900A-6306-39D6398D201E}"/>
              </a:ext>
            </a:extLst>
          </p:cNvPr>
          <p:cNvCxnSpPr/>
          <p:nvPr userDrawn="1"/>
        </p:nvCxnSpPr>
        <p:spPr>
          <a:xfrm>
            <a:off x="224416" y="-20096"/>
            <a:ext cx="0" cy="5739384"/>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148A0D9-3880-7AE7-668A-24FF2FB8F9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5739384"/>
            <a:ext cx="914400" cy="1118616"/>
          </a:xfrm>
          <a:prstGeom prst="rect">
            <a:avLst/>
          </a:prstGeom>
        </p:spPr>
      </p:pic>
      <p:cxnSp>
        <p:nvCxnSpPr>
          <p:cNvPr id="9" name="Straight Connector 8">
            <a:extLst>
              <a:ext uri="{FF2B5EF4-FFF2-40B4-BE49-F238E27FC236}">
                <a16:creationId xmlns:a16="http://schemas.microsoft.com/office/drawing/2014/main" id="{EFA811A1-A51F-2AB7-46A8-88DA1E4E1B1E}"/>
              </a:ext>
            </a:extLst>
          </p:cNvPr>
          <p:cNvCxnSpPr/>
          <p:nvPr userDrawn="1"/>
        </p:nvCxnSpPr>
        <p:spPr>
          <a:xfrm>
            <a:off x="152400" y="-20096"/>
            <a:ext cx="0" cy="5739384"/>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96E07D0-3EB9-7C25-0BEE-969A437DB076}"/>
              </a:ext>
            </a:extLst>
          </p:cNvPr>
          <p:cNvCxnSpPr>
            <a:cxnSpLocks/>
          </p:cNvCxnSpPr>
          <p:nvPr userDrawn="1"/>
        </p:nvCxnSpPr>
        <p:spPr>
          <a:xfrm flipH="1">
            <a:off x="970504" y="6705600"/>
            <a:ext cx="11221496" cy="0"/>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2243E08-6724-B851-4379-14738DFF7476}"/>
              </a:ext>
            </a:extLst>
          </p:cNvPr>
          <p:cNvCxnSpPr>
            <a:cxnSpLocks/>
          </p:cNvCxnSpPr>
          <p:nvPr userDrawn="1"/>
        </p:nvCxnSpPr>
        <p:spPr>
          <a:xfrm flipH="1">
            <a:off x="970504" y="6629400"/>
            <a:ext cx="11221496" cy="0"/>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9598044-1E06-D350-4E57-06D0E96CC96E}"/>
              </a:ext>
            </a:extLst>
          </p:cNvPr>
          <p:cNvCxnSpPr/>
          <p:nvPr userDrawn="1"/>
        </p:nvCxnSpPr>
        <p:spPr>
          <a:xfrm>
            <a:off x="256240" y="-20096"/>
            <a:ext cx="0" cy="5739384"/>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D9ED0FF-FA25-C767-BB25-A29E7D62EFBB}"/>
              </a:ext>
            </a:extLst>
          </p:cNvPr>
          <p:cNvCxnSpPr>
            <a:cxnSpLocks/>
          </p:cNvCxnSpPr>
          <p:nvPr userDrawn="1"/>
        </p:nvCxnSpPr>
        <p:spPr>
          <a:xfrm flipH="1">
            <a:off x="970504" y="6583344"/>
            <a:ext cx="11221496" cy="0"/>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494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4BB49A-B29F-34DB-F2FE-C3BC23AAD4CB}"/>
              </a:ext>
            </a:extLst>
          </p:cNvPr>
          <p:cNvSpPr>
            <a:spLocks noGrp="1"/>
          </p:cNvSpPr>
          <p:nvPr>
            <p:ph type="dt" sz="half" idx="10"/>
          </p:nvPr>
        </p:nvSpPr>
        <p:spPr/>
        <p:txBody>
          <a:bodyPr/>
          <a:lstStyle/>
          <a:p>
            <a:fld id="{E0214B62-C674-4F04-AAAD-D70594E81A7E}" type="datetimeFigureOut">
              <a:rPr lang="en-US" smtClean="0"/>
              <a:t>12/5/2025</a:t>
            </a:fld>
            <a:endParaRPr lang="en-US"/>
          </a:p>
        </p:txBody>
      </p:sp>
      <p:sp>
        <p:nvSpPr>
          <p:cNvPr id="3" name="Footer Placeholder 2">
            <a:extLst>
              <a:ext uri="{FF2B5EF4-FFF2-40B4-BE49-F238E27FC236}">
                <a16:creationId xmlns:a16="http://schemas.microsoft.com/office/drawing/2014/main" id="{A64C7B26-EF06-D7BB-78A6-52907AA252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1E62F0-C186-BA99-8D44-1C8666129086}"/>
              </a:ext>
            </a:extLst>
          </p:cNvPr>
          <p:cNvSpPr>
            <a:spLocks noGrp="1"/>
          </p:cNvSpPr>
          <p:nvPr>
            <p:ph type="sldNum" sz="quarter" idx="12"/>
          </p:nvPr>
        </p:nvSpPr>
        <p:spPr/>
        <p:txBody>
          <a:bodyPr/>
          <a:lstStyle/>
          <a:p>
            <a:fld id="{DA21FBAE-2CB7-4019-B679-03E529376B31}" type="slidenum">
              <a:rPr lang="en-US" smtClean="0"/>
              <a:t>‹#›</a:t>
            </a:fld>
            <a:endParaRPr lang="en-US"/>
          </a:p>
        </p:txBody>
      </p:sp>
      <p:sp>
        <p:nvSpPr>
          <p:cNvPr id="5" name="Slide Number Placeholder 5">
            <a:extLst>
              <a:ext uri="{FF2B5EF4-FFF2-40B4-BE49-F238E27FC236}">
                <a16:creationId xmlns:a16="http://schemas.microsoft.com/office/drawing/2014/main" id="{80AE6A28-AD05-B64E-BE22-2E434A618AEA}"/>
              </a:ext>
            </a:extLst>
          </p:cNvPr>
          <p:cNvSpPr txBox="1">
            <a:spLocks/>
          </p:cNvSpPr>
          <p:nvPr userDrawn="1"/>
        </p:nvSpPr>
        <p:spPr>
          <a:xfrm>
            <a:off x="8497810" y="55345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21FBAE-2CB7-4019-B679-03E529376B31}" type="slidenum">
              <a:rPr lang="en-US" smtClean="0"/>
              <a:pPr/>
              <a:t>‹#›</a:t>
            </a:fld>
            <a:endParaRPr lang="en-US"/>
          </a:p>
        </p:txBody>
      </p:sp>
      <p:cxnSp>
        <p:nvCxnSpPr>
          <p:cNvPr id="6" name="Straight Connector 5">
            <a:extLst>
              <a:ext uri="{FF2B5EF4-FFF2-40B4-BE49-F238E27FC236}">
                <a16:creationId xmlns:a16="http://schemas.microsoft.com/office/drawing/2014/main" id="{B3DA95EB-96AE-F380-654A-D3585799814E}"/>
              </a:ext>
            </a:extLst>
          </p:cNvPr>
          <p:cNvCxnSpPr/>
          <p:nvPr userDrawn="1"/>
        </p:nvCxnSpPr>
        <p:spPr>
          <a:xfrm>
            <a:off x="224416" y="-20096"/>
            <a:ext cx="0" cy="5739384"/>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0C1206D-D1F5-9839-D135-1D23EAC369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5739384"/>
            <a:ext cx="914400" cy="1118616"/>
          </a:xfrm>
          <a:prstGeom prst="rect">
            <a:avLst/>
          </a:prstGeom>
        </p:spPr>
      </p:pic>
      <p:cxnSp>
        <p:nvCxnSpPr>
          <p:cNvPr id="8" name="Straight Connector 7">
            <a:extLst>
              <a:ext uri="{FF2B5EF4-FFF2-40B4-BE49-F238E27FC236}">
                <a16:creationId xmlns:a16="http://schemas.microsoft.com/office/drawing/2014/main" id="{BFCAC62D-BDB4-4581-15B7-6EADBCF050D9}"/>
              </a:ext>
            </a:extLst>
          </p:cNvPr>
          <p:cNvCxnSpPr/>
          <p:nvPr userDrawn="1"/>
        </p:nvCxnSpPr>
        <p:spPr>
          <a:xfrm>
            <a:off x="152400" y="-20096"/>
            <a:ext cx="0" cy="5739384"/>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34E634-9385-D907-C4D8-B48E751EBDB4}"/>
              </a:ext>
            </a:extLst>
          </p:cNvPr>
          <p:cNvCxnSpPr>
            <a:cxnSpLocks/>
          </p:cNvCxnSpPr>
          <p:nvPr userDrawn="1"/>
        </p:nvCxnSpPr>
        <p:spPr>
          <a:xfrm flipH="1">
            <a:off x="970504" y="6705600"/>
            <a:ext cx="11221496" cy="0"/>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58C4B57-62D2-C29B-B529-C69705932172}"/>
              </a:ext>
            </a:extLst>
          </p:cNvPr>
          <p:cNvCxnSpPr>
            <a:cxnSpLocks/>
          </p:cNvCxnSpPr>
          <p:nvPr userDrawn="1"/>
        </p:nvCxnSpPr>
        <p:spPr>
          <a:xfrm flipH="1">
            <a:off x="970504" y="6629400"/>
            <a:ext cx="11221496" cy="0"/>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3A2067-3DF2-416B-5480-A084F2471983}"/>
              </a:ext>
            </a:extLst>
          </p:cNvPr>
          <p:cNvCxnSpPr/>
          <p:nvPr userDrawn="1"/>
        </p:nvCxnSpPr>
        <p:spPr>
          <a:xfrm>
            <a:off x="256240" y="-20096"/>
            <a:ext cx="0" cy="5739384"/>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7FEC2BD-1A99-2F53-5558-6659F46DDE29}"/>
              </a:ext>
            </a:extLst>
          </p:cNvPr>
          <p:cNvCxnSpPr>
            <a:cxnSpLocks/>
          </p:cNvCxnSpPr>
          <p:nvPr userDrawn="1"/>
        </p:nvCxnSpPr>
        <p:spPr>
          <a:xfrm flipH="1">
            <a:off x="970504" y="6583344"/>
            <a:ext cx="11221496" cy="0"/>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849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4FE43-675D-A11F-B8EF-5CFF2C2DB6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8EC656-A2BF-1292-C41A-835E3048FA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4E27C4-8926-3E03-DEA0-F4D626F01F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85A889-ADAE-4922-7799-2CD96F8184B1}"/>
              </a:ext>
            </a:extLst>
          </p:cNvPr>
          <p:cNvSpPr>
            <a:spLocks noGrp="1"/>
          </p:cNvSpPr>
          <p:nvPr>
            <p:ph type="dt" sz="half" idx="10"/>
          </p:nvPr>
        </p:nvSpPr>
        <p:spPr/>
        <p:txBody>
          <a:bodyPr/>
          <a:lstStyle/>
          <a:p>
            <a:fld id="{E0214B62-C674-4F04-AAAD-D70594E81A7E}" type="datetimeFigureOut">
              <a:rPr lang="en-US" smtClean="0"/>
              <a:t>12/5/2025</a:t>
            </a:fld>
            <a:endParaRPr lang="en-US"/>
          </a:p>
        </p:txBody>
      </p:sp>
      <p:sp>
        <p:nvSpPr>
          <p:cNvPr id="6" name="Footer Placeholder 5">
            <a:extLst>
              <a:ext uri="{FF2B5EF4-FFF2-40B4-BE49-F238E27FC236}">
                <a16:creationId xmlns:a16="http://schemas.microsoft.com/office/drawing/2014/main" id="{C3A54061-4151-F032-FF7E-99D46C6A2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C1C4FE-7F96-D5BA-43D2-DA882A1FBD5D}"/>
              </a:ext>
            </a:extLst>
          </p:cNvPr>
          <p:cNvSpPr>
            <a:spLocks noGrp="1"/>
          </p:cNvSpPr>
          <p:nvPr>
            <p:ph type="sldNum" sz="quarter" idx="12"/>
          </p:nvPr>
        </p:nvSpPr>
        <p:spPr/>
        <p:txBody>
          <a:bodyPr/>
          <a:lstStyle/>
          <a:p>
            <a:fld id="{DA21FBAE-2CB7-4019-B679-03E529376B31}" type="slidenum">
              <a:rPr lang="en-US" smtClean="0"/>
              <a:t>‹#›</a:t>
            </a:fld>
            <a:endParaRPr lang="en-US"/>
          </a:p>
        </p:txBody>
      </p:sp>
      <p:sp>
        <p:nvSpPr>
          <p:cNvPr id="8" name="Slide Number Placeholder 5">
            <a:extLst>
              <a:ext uri="{FF2B5EF4-FFF2-40B4-BE49-F238E27FC236}">
                <a16:creationId xmlns:a16="http://schemas.microsoft.com/office/drawing/2014/main" id="{D422836B-3C83-9DF9-D16C-8E174C991772}"/>
              </a:ext>
            </a:extLst>
          </p:cNvPr>
          <p:cNvSpPr txBox="1">
            <a:spLocks/>
          </p:cNvSpPr>
          <p:nvPr userDrawn="1"/>
        </p:nvSpPr>
        <p:spPr>
          <a:xfrm>
            <a:off x="8497810" y="55345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21FBAE-2CB7-4019-B679-03E529376B31}" type="slidenum">
              <a:rPr lang="en-US" smtClean="0"/>
              <a:pPr/>
              <a:t>‹#›</a:t>
            </a:fld>
            <a:endParaRPr lang="en-US"/>
          </a:p>
        </p:txBody>
      </p:sp>
      <p:cxnSp>
        <p:nvCxnSpPr>
          <p:cNvPr id="9" name="Straight Connector 8">
            <a:extLst>
              <a:ext uri="{FF2B5EF4-FFF2-40B4-BE49-F238E27FC236}">
                <a16:creationId xmlns:a16="http://schemas.microsoft.com/office/drawing/2014/main" id="{17F089C7-5C78-C2DC-E8B3-DCACB4F0E040}"/>
              </a:ext>
            </a:extLst>
          </p:cNvPr>
          <p:cNvCxnSpPr/>
          <p:nvPr userDrawn="1"/>
        </p:nvCxnSpPr>
        <p:spPr>
          <a:xfrm>
            <a:off x="224416" y="-20096"/>
            <a:ext cx="0" cy="5739384"/>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FC390F7-BC3D-2098-8E78-691F8B932B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5739384"/>
            <a:ext cx="914400" cy="1118616"/>
          </a:xfrm>
          <a:prstGeom prst="rect">
            <a:avLst/>
          </a:prstGeom>
        </p:spPr>
      </p:pic>
      <p:cxnSp>
        <p:nvCxnSpPr>
          <p:cNvPr id="11" name="Straight Connector 10">
            <a:extLst>
              <a:ext uri="{FF2B5EF4-FFF2-40B4-BE49-F238E27FC236}">
                <a16:creationId xmlns:a16="http://schemas.microsoft.com/office/drawing/2014/main" id="{6C8B53E6-1B12-D36D-3E10-B5B121B56BC1}"/>
              </a:ext>
            </a:extLst>
          </p:cNvPr>
          <p:cNvCxnSpPr/>
          <p:nvPr userDrawn="1"/>
        </p:nvCxnSpPr>
        <p:spPr>
          <a:xfrm>
            <a:off x="152400" y="-20096"/>
            <a:ext cx="0" cy="5739384"/>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4ACFA85-D90B-BFFA-F98B-C71EEDF99443}"/>
              </a:ext>
            </a:extLst>
          </p:cNvPr>
          <p:cNvCxnSpPr>
            <a:cxnSpLocks/>
          </p:cNvCxnSpPr>
          <p:nvPr userDrawn="1"/>
        </p:nvCxnSpPr>
        <p:spPr>
          <a:xfrm flipH="1">
            <a:off x="970504" y="6705600"/>
            <a:ext cx="11221496" cy="0"/>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86B6646-CECF-10CA-9381-0DF57ADE5A71}"/>
              </a:ext>
            </a:extLst>
          </p:cNvPr>
          <p:cNvCxnSpPr>
            <a:cxnSpLocks/>
          </p:cNvCxnSpPr>
          <p:nvPr userDrawn="1"/>
        </p:nvCxnSpPr>
        <p:spPr>
          <a:xfrm flipH="1">
            <a:off x="970504" y="6629400"/>
            <a:ext cx="11221496" cy="0"/>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7E7B3EC-AC61-EB81-92AE-85B84B6D08CE}"/>
              </a:ext>
            </a:extLst>
          </p:cNvPr>
          <p:cNvCxnSpPr/>
          <p:nvPr userDrawn="1"/>
        </p:nvCxnSpPr>
        <p:spPr>
          <a:xfrm>
            <a:off x="256240" y="-20096"/>
            <a:ext cx="0" cy="5739384"/>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798C43-D1BC-F5BA-D317-29C1C40BE5A0}"/>
              </a:ext>
            </a:extLst>
          </p:cNvPr>
          <p:cNvCxnSpPr>
            <a:cxnSpLocks/>
          </p:cNvCxnSpPr>
          <p:nvPr userDrawn="1"/>
        </p:nvCxnSpPr>
        <p:spPr>
          <a:xfrm flipH="1">
            <a:off x="970504" y="6583344"/>
            <a:ext cx="11221496" cy="0"/>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98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3F98F-5934-EF65-AD55-18EF4B845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20CDDC-AFE7-464F-35F1-C3D643EFA5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52A3EF-7C94-EDC6-2777-BF1BAF32A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680C20-911E-D2B9-7AE6-3C971FAB4488}"/>
              </a:ext>
            </a:extLst>
          </p:cNvPr>
          <p:cNvSpPr>
            <a:spLocks noGrp="1"/>
          </p:cNvSpPr>
          <p:nvPr>
            <p:ph type="dt" sz="half" idx="10"/>
          </p:nvPr>
        </p:nvSpPr>
        <p:spPr/>
        <p:txBody>
          <a:bodyPr/>
          <a:lstStyle/>
          <a:p>
            <a:fld id="{E0214B62-C674-4F04-AAAD-D70594E81A7E}" type="datetimeFigureOut">
              <a:rPr lang="en-US" smtClean="0"/>
              <a:t>12/5/2025</a:t>
            </a:fld>
            <a:endParaRPr lang="en-US"/>
          </a:p>
        </p:txBody>
      </p:sp>
      <p:sp>
        <p:nvSpPr>
          <p:cNvPr id="6" name="Footer Placeholder 5">
            <a:extLst>
              <a:ext uri="{FF2B5EF4-FFF2-40B4-BE49-F238E27FC236}">
                <a16:creationId xmlns:a16="http://schemas.microsoft.com/office/drawing/2014/main" id="{9D52EAE2-3814-59FE-B658-382129A34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B747DC-17FC-B724-1C83-9A32140BF662}"/>
              </a:ext>
            </a:extLst>
          </p:cNvPr>
          <p:cNvSpPr>
            <a:spLocks noGrp="1"/>
          </p:cNvSpPr>
          <p:nvPr>
            <p:ph type="sldNum" sz="quarter" idx="12"/>
          </p:nvPr>
        </p:nvSpPr>
        <p:spPr/>
        <p:txBody>
          <a:bodyPr/>
          <a:lstStyle/>
          <a:p>
            <a:fld id="{DA21FBAE-2CB7-4019-B679-03E529376B31}" type="slidenum">
              <a:rPr lang="en-US" smtClean="0"/>
              <a:t>‹#›</a:t>
            </a:fld>
            <a:endParaRPr lang="en-US"/>
          </a:p>
        </p:txBody>
      </p:sp>
      <p:sp>
        <p:nvSpPr>
          <p:cNvPr id="8" name="Slide Number Placeholder 5">
            <a:extLst>
              <a:ext uri="{FF2B5EF4-FFF2-40B4-BE49-F238E27FC236}">
                <a16:creationId xmlns:a16="http://schemas.microsoft.com/office/drawing/2014/main" id="{DF448933-372B-73C3-8049-57586FD048CC}"/>
              </a:ext>
            </a:extLst>
          </p:cNvPr>
          <p:cNvSpPr txBox="1">
            <a:spLocks/>
          </p:cNvSpPr>
          <p:nvPr userDrawn="1"/>
        </p:nvSpPr>
        <p:spPr>
          <a:xfrm>
            <a:off x="8497810" y="55345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21FBAE-2CB7-4019-B679-03E529376B31}" type="slidenum">
              <a:rPr lang="en-US" smtClean="0"/>
              <a:pPr/>
              <a:t>‹#›</a:t>
            </a:fld>
            <a:endParaRPr lang="en-US"/>
          </a:p>
        </p:txBody>
      </p:sp>
      <p:cxnSp>
        <p:nvCxnSpPr>
          <p:cNvPr id="9" name="Straight Connector 8">
            <a:extLst>
              <a:ext uri="{FF2B5EF4-FFF2-40B4-BE49-F238E27FC236}">
                <a16:creationId xmlns:a16="http://schemas.microsoft.com/office/drawing/2014/main" id="{79C5E9D7-0D46-08D1-BD42-A00B166E38B3}"/>
              </a:ext>
            </a:extLst>
          </p:cNvPr>
          <p:cNvCxnSpPr/>
          <p:nvPr userDrawn="1"/>
        </p:nvCxnSpPr>
        <p:spPr>
          <a:xfrm>
            <a:off x="224416" y="-20096"/>
            <a:ext cx="0" cy="5739384"/>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D033A6C-111E-69DF-11C8-190D95E7AD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5739384"/>
            <a:ext cx="914400" cy="1118616"/>
          </a:xfrm>
          <a:prstGeom prst="rect">
            <a:avLst/>
          </a:prstGeom>
        </p:spPr>
      </p:pic>
      <p:cxnSp>
        <p:nvCxnSpPr>
          <p:cNvPr id="11" name="Straight Connector 10">
            <a:extLst>
              <a:ext uri="{FF2B5EF4-FFF2-40B4-BE49-F238E27FC236}">
                <a16:creationId xmlns:a16="http://schemas.microsoft.com/office/drawing/2014/main" id="{97D03201-5D41-0A33-76BC-E94B9F243706}"/>
              </a:ext>
            </a:extLst>
          </p:cNvPr>
          <p:cNvCxnSpPr/>
          <p:nvPr userDrawn="1"/>
        </p:nvCxnSpPr>
        <p:spPr>
          <a:xfrm>
            <a:off x="152400" y="-20096"/>
            <a:ext cx="0" cy="5739384"/>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345898E-11C9-BEDA-5A46-315A1CFF0453}"/>
              </a:ext>
            </a:extLst>
          </p:cNvPr>
          <p:cNvCxnSpPr>
            <a:cxnSpLocks/>
          </p:cNvCxnSpPr>
          <p:nvPr userDrawn="1"/>
        </p:nvCxnSpPr>
        <p:spPr>
          <a:xfrm flipH="1">
            <a:off x="970504" y="6705600"/>
            <a:ext cx="11221496" cy="0"/>
          </a:xfrm>
          <a:prstGeom prst="line">
            <a:avLst/>
          </a:prstGeom>
          <a:ln w="76200">
            <a:solidFill>
              <a:srgbClr val="2D4C2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507A75-6B6D-F3AD-6755-80C91348F375}"/>
              </a:ext>
            </a:extLst>
          </p:cNvPr>
          <p:cNvCxnSpPr>
            <a:cxnSpLocks/>
          </p:cNvCxnSpPr>
          <p:nvPr userDrawn="1"/>
        </p:nvCxnSpPr>
        <p:spPr>
          <a:xfrm flipH="1">
            <a:off x="970504" y="6629400"/>
            <a:ext cx="11221496" cy="0"/>
          </a:xfrm>
          <a:prstGeom prst="line">
            <a:avLst/>
          </a:prstGeom>
          <a:ln w="38100">
            <a:solidFill>
              <a:srgbClr val="68915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E18C81A-4B8E-FCAF-C4AF-9B08269F45AE}"/>
              </a:ext>
            </a:extLst>
          </p:cNvPr>
          <p:cNvCxnSpPr/>
          <p:nvPr userDrawn="1"/>
        </p:nvCxnSpPr>
        <p:spPr>
          <a:xfrm>
            <a:off x="256240" y="-20096"/>
            <a:ext cx="0" cy="5739384"/>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EB9E8-7A81-336D-9D5F-71573D2D75D7}"/>
              </a:ext>
            </a:extLst>
          </p:cNvPr>
          <p:cNvCxnSpPr>
            <a:cxnSpLocks/>
          </p:cNvCxnSpPr>
          <p:nvPr userDrawn="1"/>
        </p:nvCxnSpPr>
        <p:spPr>
          <a:xfrm flipH="1">
            <a:off x="970504" y="6583344"/>
            <a:ext cx="11221496" cy="0"/>
          </a:xfrm>
          <a:prstGeom prst="line">
            <a:avLst/>
          </a:prstGeom>
          <a:ln w="12700">
            <a:solidFill>
              <a:srgbClr val="B5D4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301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3345DE-3FF6-0CF8-F301-70E813371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2B2F5C-7A6C-1945-2921-3CC3A9F29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B291A-7F89-5E1D-A6A2-08F2D17992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14B62-C674-4F04-AAAD-D70594E81A7E}" type="datetimeFigureOut">
              <a:rPr lang="en-US" smtClean="0"/>
              <a:t>12/5/2025</a:t>
            </a:fld>
            <a:endParaRPr lang="en-US"/>
          </a:p>
        </p:txBody>
      </p:sp>
      <p:sp>
        <p:nvSpPr>
          <p:cNvPr id="5" name="Footer Placeholder 4">
            <a:extLst>
              <a:ext uri="{FF2B5EF4-FFF2-40B4-BE49-F238E27FC236}">
                <a16:creationId xmlns:a16="http://schemas.microsoft.com/office/drawing/2014/main" id="{4568CBB4-9E17-0560-39C6-757AD35219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C36795-54EA-6D6C-6BE1-A5BEE5FA2A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1FBAE-2CB7-4019-B679-03E529376B31}" type="slidenum">
              <a:rPr lang="en-US" smtClean="0"/>
              <a:t>‹#›</a:t>
            </a:fld>
            <a:endParaRPr lang="en-US"/>
          </a:p>
        </p:txBody>
      </p:sp>
    </p:spTree>
    <p:extLst>
      <p:ext uri="{BB962C8B-B14F-4D97-AF65-F5344CB8AC3E}">
        <p14:creationId xmlns:p14="http://schemas.microsoft.com/office/powerpoint/2010/main" val="501844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mass.gov/info-details/massachusetts-brownfields-tax-credit-btc"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mass.gov/info-details/brownfield-resources"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mass.gov/forms/request-document-translation" TargetMode="Externa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mailto:Abigail.E.Anderson@Mass.Gov" TargetMode="External"/><Relationship Id="rId4" Type="http://schemas.openxmlformats.org/officeDocument/2006/relationships/hyperlink" Target="mailto:David.Foss@Mass.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chrome-extension:/efaidnbmnnnibpcajpcglclefindmkaj/https:/www.mass.gov/doc/310-cmr-400000-massachusetts-contingency-plan-mcp-1/download"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epa.gov/system/files/documents/2023-03/English%20AAI%20factsheet.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mass.gov/info-details/solar-massachusetts-renewable-target-smart-program?_gl=1*phzznr*_ga*MTg5NTIzNjAzNi4xNzExMDM1NDc1*_ga_MCLPEGW7WM*MTczNzEyNjU2Ni40LjAuMTczNzEyNjU3NC4wLjAuMA.." TargetMode="External"/><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mass.gov/info-details/massachusetts-brownfields-tax-credit-btc" TargetMode="External"/><Relationship Id="rId5" Type="http://schemas.openxmlformats.org/officeDocument/2006/relationships/hyperlink" Target="https://www.massdevelopment.com/products-and-services/community-development/grant-programs/" TargetMode="External"/><Relationship Id="rId10" Type="http://schemas.openxmlformats.org/officeDocument/2006/relationships/image" Target="../media/image22.jpeg"/><Relationship Id="rId4" Type="http://schemas.openxmlformats.org/officeDocument/2006/relationships/hyperlink" Target="https://www.mass.gov/brownfields-covenant-not-to-sue-program" TargetMode="Externa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DC1CB29B-A210-0E1C-B7FA-42677B27004B}"/>
              </a:ext>
            </a:extLst>
          </p:cNvPr>
          <p:cNvSpPr txBox="1">
            <a:spLocks noGrp="1"/>
          </p:cNvSpPr>
          <p:nvPr>
            <p:ph type="title" idx="4294967295"/>
          </p:nvPr>
        </p:nvSpPr>
        <p:spPr>
          <a:xfrm>
            <a:off x="533048" y="197777"/>
            <a:ext cx="1118027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mn-cs"/>
              </a:rPr>
              <a:t>Massachusetts Virtual Brownfields Roundtable</a:t>
            </a:r>
          </a:p>
        </p:txBody>
      </p:sp>
      <p:sp>
        <p:nvSpPr>
          <p:cNvPr id="2" name="Subtitle 2">
            <a:extLst>
              <a:ext uri="{FF2B5EF4-FFF2-40B4-BE49-F238E27FC236}">
                <a16:creationId xmlns:a16="http://schemas.microsoft.com/office/drawing/2014/main" id="{F4A492A6-4495-83CF-F831-64AB8C3DBDBB}"/>
              </a:ext>
            </a:extLst>
          </p:cNvPr>
          <p:cNvSpPr txBox="1">
            <a:spLocks/>
          </p:cNvSpPr>
          <p:nvPr/>
        </p:nvSpPr>
        <p:spPr>
          <a:xfrm>
            <a:off x="572309" y="1267065"/>
            <a:ext cx="6361892" cy="4902902"/>
          </a:xfrm>
          <a:prstGeom prst="rect">
            <a:avLst/>
          </a:prstGeom>
          <a:ln w="2540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MassDEP</a:t>
            </a:r>
            <a:br>
              <a:rPr lang="en-US" sz="2000" dirty="0"/>
            </a:br>
            <a:r>
              <a:rPr lang="en-US" sz="2000" dirty="0"/>
              <a:t>	David Foss, CPG, LSP, Statewide Brownfields Coord.</a:t>
            </a:r>
          </a:p>
          <a:p>
            <a:pPr marL="0" indent="0">
              <a:buNone/>
            </a:pPr>
            <a:r>
              <a:rPr lang="en-US" sz="2000" dirty="0"/>
              <a:t>	Abigail Anderson, Brownfields – </a:t>
            </a:r>
            <a:br>
              <a:rPr lang="en-US" sz="2000" dirty="0"/>
            </a:br>
            <a:r>
              <a:rPr lang="en-US" sz="2000" dirty="0"/>
              <a:t>                  Environmental Justice Coordinator</a:t>
            </a:r>
            <a:endParaRPr lang="en-US" sz="2000" b="1" dirty="0"/>
          </a:p>
          <a:p>
            <a:pPr marL="0" indent="0">
              <a:buNone/>
            </a:pPr>
            <a:r>
              <a:rPr lang="en-US" sz="2000" b="1" dirty="0"/>
              <a:t>US EPA</a:t>
            </a:r>
            <a:br>
              <a:rPr lang="en-US" sz="2000" b="1" dirty="0"/>
            </a:br>
            <a:r>
              <a:rPr lang="en-US" sz="2000" dirty="0"/>
              <a:t>  	Jim Byrne, Brownfields Coordinator</a:t>
            </a:r>
          </a:p>
          <a:p>
            <a:pPr marL="0" indent="0">
              <a:buNone/>
            </a:pPr>
            <a:r>
              <a:rPr lang="en-US" sz="2000" b="1" dirty="0"/>
              <a:t>MassDevelopment</a:t>
            </a:r>
            <a:br>
              <a:rPr lang="en-US" sz="2000" dirty="0"/>
            </a:br>
            <a:r>
              <a:rPr lang="en-US" sz="2000" dirty="0"/>
              <a:t>	David Bancroft, SVP Community Development</a:t>
            </a:r>
          </a:p>
          <a:p>
            <a:pPr marL="0" indent="0">
              <a:buNone/>
            </a:pPr>
            <a:r>
              <a:rPr lang="en-US" sz="2000" b="1" dirty="0"/>
              <a:t>UConn Technical Assistance to Brownfields</a:t>
            </a:r>
            <a:r>
              <a:rPr lang="en-US" sz="2000" dirty="0"/>
              <a:t> </a:t>
            </a:r>
            <a:br>
              <a:rPr lang="en-US" sz="2000" dirty="0"/>
            </a:br>
            <a:r>
              <a:rPr lang="en-US" sz="2000" dirty="0"/>
              <a:t>	Randi Mendes, Program Director</a:t>
            </a:r>
          </a:p>
          <a:p>
            <a:pPr marL="0" indent="0">
              <a:buNone/>
            </a:pPr>
            <a:r>
              <a:rPr lang="en-US" sz="2000" b="1" dirty="0"/>
              <a:t>Central Mass. Regional Planning Commission</a:t>
            </a:r>
          </a:p>
          <a:p>
            <a:pPr marL="0" indent="0">
              <a:buNone/>
            </a:pPr>
            <a:r>
              <a:rPr lang="en-US" sz="2000" dirty="0"/>
              <a:t>	Kerrie Salwa, Director of Economic Development</a:t>
            </a:r>
          </a:p>
          <a:p>
            <a:pPr marL="0" indent="0">
              <a:buNone/>
            </a:pPr>
            <a:endParaRPr lang="en-US" sz="2200" dirty="0"/>
          </a:p>
        </p:txBody>
      </p:sp>
      <p:pic>
        <p:nvPicPr>
          <p:cNvPr id="7" name="Picture 6" descr="MassDEP logo.">
            <a:extLst>
              <a:ext uri="{FF2B5EF4-FFF2-40B4-BE49-F238E27FC236}">
                <a16:creationId xmlns:a16="http://schemas.microsoft.com/office/drawing/2014/main" id="{274A9B50-4E2E-B27F-042F-F20F427F9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930" y="1262919"/>
            <a:ext cx="4143761" cy="1026459"/>
          </a:xfrm>
          <a:prstGeom prst="rect">
            <a:avLst/>
          </a:prstGeom>
        </p:spPr>
      </p:pic>
      <p:pic>
        <p:nvPicPr>
          <p:cNvPr id="10" name="Picture 9" descr="EPA logo.">
            <a:extLst>
              <a:ext uri="{FF2B5EF4-FFF2-40B4-BE49-F238E27FC236}">
                <a16:creationId xmlns:a16="http://schemas.microsoft.com/office/drawing/2014/main" id="{88A0507E-12A3-32DF-24A8-4287457248DC}"/>
              </a:ext>
            </a:extLst>
          </p:cNvPr>
          <p:cNvPicPr>
            <a:picLocks noChangeAspect="1"/>
          </p:cNvPicPr>
          <p:nvPr/>
        </p:nvPicPr>
        <p:blipFill>
          <a:blip r:embed="rId4">
            <a:extLst>
              <a:ext uri="{28A0092B-C50C-407E-A947-70E740481C1C}">
                <a14:useLocalDpi xmlns:a14="http://schemas.microsoft.com/office/drawing/2010/main" val="0"/>
              </a:ext>
            </a:extLst>
          </a:blip>
          <a:srcRect t="19261" b="13542"/>
          <a:stretch/>
        </p:blipFill>
        <p:spPr>
          <a:xfrm>
            <a:off x="7006727" y="2577456"/>
            <a:ext cx="2540167" cy="1135876"/>
          </a:xfrm>
          <a:prstGeom prst="rect">
            <a:avLst/>
          </a:prstGeom>
        </p:spPr>
      </p:pic>
      <p:pic>
        <p:nvPicPr>
          <p:cNvPr id="14" name="Picture 13" descr="MassDevelopment logo.">
            <a:extLst>
              <a:ext uri="{FF2B5EF4-FFF2-40B4-BE49-F238E27FC236}">
                <a16:creationId xmlns:a16="http://schemas.microsoft.com/office/drawing/2014/main" id="{A9AAC9B5-35DF-0A4D-8638-6786A2743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0470" y="3787974"/>
            <a:ext cx="4332849" cy="914400"/>
          </a:xfrm>
          <a:prstGeom prst="rect">
            <a:avLst/>
          </a:prstGeom>
        </p:spPr>
      </p:pic>
      <p:pic>
        <p:nvPicPr>
          <p:cNvPr id="6" name="Picture 5" descr="UConn Technical Assistance to Brownfields logo.">
            <a:extLst>
              <a:ext uri="{FF2B5EF4-FFF2-40B4-BE49-F238E27FC236}">
                <a16:creationId xmlns:a16="http://schemas.microsoft.com/office/drawing/2014/main" id="{D87B2488-19F9-3DAC-0584-E945A2A859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4314" y="2601392"/>
            <a:ext cx="2145608" cy="1211558"/>
          </a:xfrm>
          <a:prstGeom prst="rect">
            <a:avLst/>
          </a:prstGeom>
        </p:spPr>
      </p:pic>
      <p:pic>
        <p:nvPicPr>
          <p:cNvPr id="5" name="Picture 4" descr="Central Massachusetts Regional Planning Commission logo.">
            <a:extLst>
              <a:ext uri="{FF2B5EF4-FFF2-40B4-BE49-F238E27FC236}">
                <a16:creationId xmlns:a16="http://schemas.microsoft.com/office/drawing/2014/main" id="{129B51F9-B556-B677-7C24-D0FD31A56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6904" y="4777016"/>
            <a:ext cx="3134820" cy="1647232"/>
          </a:xfrm>
          <a:prstGeom prst="rect">
            <a:avLst/>
          </a:prstGeom>
        </p:spPr>
      </p:pic>
    </p:spTree>
    <p:extLst>
      <p:ext uri="{BB962C8B-B14F-4D97-AF65-F5344CB8AC3E}">
        <p14:creationId xmlns:p14="http://schemas.microsoft.com/office/powerpoint/2010/main" val="2764843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0309307-0DCC-38B9-27FB-D00E5B23AC2A}"/>
              </a:ext>
            </a:extLst>
          </p:cNvPr>
          <p:cNvSpPr txBox="1">
            <a:spLocks noGrp="1"/>
          </p:cNvSpPr>
          <p:nvPr>
            <p:ph type="title" idx="4294967295"/>
          </p:nvPr>
        </p:nvSpPr>
        <p:spPr>
          <a:xfrm>
            <a:off x="533048" y="247031"/>
            <a:ext cx="1103935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6600"/>
                </a:solidFill>
                <a:effectLst/>
                <a:uLnTx/>
                <a:uFillTx/>
                <a:latin typeface="Calibri" panose="020F0502020204030204"/>
                <a:ea typeface="+mn-ea"/>
                <a:cs typeface="+mn-cs"/>
              </a:rPr>
              <a:t>Dept. of Revenue (DOR) Brownfields Tax Credit</a:t>
            </a:r>
          </a:p>
        </p:txBody>
      </p:sp>
      <p:sp>
        <p:nvSpPr>
          <p:cNvPr id="2" name="Content Placeholder 2">
            <a:extLst>
              <a:ext uri="{FF2B5EF4-FFF2-40B4-BE49-F238E27FC236}">
                <a16:creationId xmlns:a16="http://schemas.microsoft.com/office/drawing/2014/main" id="{29B4A4B3-84E8-2D40-5AE2-50D20E09EF6F}"/>
              </a:ext>
            </a:extLst>
          </p:cNvPr>
          <p:cNvSpPr>
            <a:spLocks noGrp="1"/>
          </p:cNvSpPr>
          <p:nvPr>
            <p:ph idx="1"/>
          </p:nvPr>
        </p:nvSpPr>
        <p:spPr>
          <a:xfrm>
            <a:off x="850333" y="977515"/>
            <a:ext cx="10722074" cy="4086854"/>
          </a:xfrm>
        </p:spPr>
        <p:txBody>
          <a:bodyPr>
            <a:noAutofit/>
          </a:bodyPr>
          <a:lstStyle/>
          <a:p>
            <a:pPr marL="120650" indent="0">
              <a:spcBef>
                <a:spcPts val="1800"/>
              </a:spcBef>
              <a:buNone/>
            </a:pPr>
            <a:r>
              <a:rPr lang="en-US" sz="3200"/>
              <a:t>MGL 21E Section 2. “Eligible Person”</a:t>
            </a:r>
          </a:p>
          <a:p>
            <a:pPr marL="0" indent="0" algn="l">
              <a:buNone/>
            </a:pPr>
            <a:r>
              <a:rPr lang="en-US">
                <a:solidFill>
                  <a:srgbClr val="333333"/>
                </a:solidFill>
              </a:rPr>
              <a:t>“</a:t>
            </a:r>
            <a:r>
              <a:rPr lang="en-US" b="0" i="0">
                <a:solidFill>
                  <a:srgbClr val="333333"/>
                </a:solidFill>
                <a:effectLst/>
              </a:rPr>
              <a:t>Eligible person,” an owner or operator of a site or a portion thereof from or at which there is or has been a release of oil or hazardous material who:</a:t>
            </a:r>
          </a:p>
          <a:p>
            <a:pPr marL="0" indent="0" algn="l">
              <a:buNone/>
            </a:pPr>
            <a:r>
              <a:rPr lang="en-US" b="0" i="0">
                <a:solidFill>
                  <a:srgbClr val="333333"/>
                </a:solidFill>
                <a:effectLst/>
              </a:rPr>
              <a:t>(</a:t>
            </a:r>
            <a:r>
              <a:rPr lang="en-US" b="0" i="0" err="1">
                <a:solidFill>
                  <a:srgbClr val="333333"/>
                </a:solidFill>
                <a:effectLst/>
              </a:rPr>
              <a:t>i</a:t>
            </a:r>
            <a:r>
              <a:rPr lang="en-US" b="0" i="0">
                <a:solidFill>
                  <a:srgbClr val="333333"/>
                </a:solidFill>
                <a:effectLst/>
              </a:rPr>
              <a:t>) would be liable under this chapter solely pursuant to clause (1) of paragraph (a) of section 5; and</a:t>
            </a:r>
          </a:p>
          <a:p>
            <a:pPr marL="0" indent="0" algn="l">
              <a:buNone/>
            </a:pPr>
            <a:r>
              <a:rPr lang="en-US" b="0" i="0">
                <a:solidFill>
                  <a:srgbClr val="333333"/>
                </a:solidFill>
                <a:effectLst/>
              </a:rPr>
              <a:t>(ii) </a:t>
            </a:r>
            <a:r>
              <a:rPr lang="en-US" b="1" i="0" u="sng">
                <a:solidFill>
                  <a:srgbClr val="333333"/>
                </a:solidFill>
                <a:effectLst/>
              </a:rPr>
              <a:t>did not cause or contribute</a:t>
            </a:r>
            <a:r>
              <a:rPr lang="en-US" b="0" i="0">
                <a:solidFill>
                  <a:srgbClr val="333333"/>
                </a:solidFill>
                <a:effectLst/>
              </a:rPr>
              <a:t> to the release of oil or hazardous material from or at the site and did not own or operate the site at the time of the release.</a:t>
            </a:r>
          </a:p>
        </p:txBody>
      </p:sp>
      <p:sp>
        <p:nvSpPr>
          <p:cNvPr id="3" name="TextBox 2">
            <a:extLst>
              <a:ext uri="{FF2B5EF4-FFF2-40B4-BE49-F238E27FC236}">
                <a16:creationId xmlns:a16="http://schemas.microsoft.com/office/drawing/2014/main" id="{DE97F4A1-7D81-E9D7-EE85-145B5EC532C6}"/>
              </a:ext>
            </a:extLst>
          </p:cNvPr>
          <p:cNvSpPr txBox="1"/>
          <p:nvPr/>
        </p:nvSpPr>
        <p:spPr>
          <a:xfrm>
            <a:off x="3810740" y="5102355"/>
            <a:ext cx="4570519" cy="1384995"/>
          </a:xfrm>
          <a:prstGeom prst="rect">
            <a:avLst/>
          </a:prstGeom>
          <a:noFill/>
        </p:spPr>
        <p:txBody>
          <a:bodyPr wrap="square" rtlCol="0">
            <a:spAutoFit/>
          </a:bodyPr>
          <a:lstStyle/>
          <a:p>
            <a:pPr algn="ctr"/>
            <a:r>
              <a:rPr lang="en-US" sz="2800" b="1">
                <a:solidFill>
                  <a:srgbClr val="006600"/>
                </a:solidFill>
              </a:rPr>
              <a:t>Potentially Responsible Party (PRP) solely due to being current Owner or Operator</a:t>
            </a:r>
          </a:p>
        </p:txBody>
      </p:sp>
      <p:cxnSp>
        <p:nvCxnSpPr>
          <p:cNvPr id="5" name="Straight Arrow Connector 4">
            <a:extLst>
              <a:ext uri="{FF2B5EF4-FFF2-40B4-BE49-F238E27FC236}">
                <a16:creationId xmlns:a16="http://schemas.microsoft.com/office/drawing/2014/main" id="{E9BD18CE-BB84-4670-E7A5-4E18CDCAD757}"/>
              </a:ext>
              <a:ext uri="{C183D7F6-B498-43B3-948B-1728B52AA6E4}">
                <adec:decorative xmlns:adec="http://schemas.microsoft.com/office/drawing/2017/decorative" val="1"/>
              </a:ext>
            </a:extLst>
          </p:cNvPr>
          <p:cNvCxnSpPr>
            <a:cxnSpLocks/>
          </p:cNvCxnSpPr>
          <p:nvPr/>
        </p:nvCxnSpPr>
        <p:spPr>
          <a:xfrm flipH="1" flipV="1">
            <a:off x="3460652" y="3559126"/>
            <a:ext cx="963864" cy="1505243"/>
          </a:xfrm>
          <a:prstGeom prst="straightConnector1">
            <a:avLst/>
          </a:prstGeom>
          <a:ln w="50800">
            <a:solidFill>
              <a:srgbClr val="006600">
                <a:alpha val="80000"/>
              </a:srgbClr>
            </a:solidFill>
            <a:tailEnd type="arrow" w="lg" len="med"/>
          </a:ln>
        </p:spPr>
        <p:style>
          <a:lnRef idx="1">
            <a:schemeClr val="accent1"/>
          </a:lnRef>
          <a:fillRef idx="0">
            <a:schemeClr val="accent1"/>
          </a:fillRef>
          <a:effectRef idx="0">
            <a:schemeClr val="accent1"/>
          </a:effectRef>
          <a:fontRef idx="minor">
            <a:schemeClr val="tx1"/>
          </a:fontRef>
        </p:style>
      </p:cxnSp>
      <p:pic>
        <p:nvPicPr>
          <p:cNvPr id="4" name="Picture 3" descr="Ticket that says &quot;Tax Credit.&quot;">
            <a:extLst>
              <a:ext uri="{FF2B5EF4-FFF2-40B4-BE49-F238E27FC236}">
                <a16:creationId xmlns:a16="http://schemas.microsoft.com/office/drawing/2014/main" id="{9A51BA8F-AC60-7052-9EB4-1E6276AD7C97}"/>
              </a:ext>
            </a:extLst>
          </p:cNvPr>
          <p:cNvPicPr>
            <a:picLocks noChangeAspect="1"/>
          </p:cNvPicPr>
          <p:nvPr/>
        </p:nvPicPr>
        <p:blipFill rotWithShape="1">
          <a:blip r:embed="rId3"/>
          <a:srcRect l="5013" t="8777" r="4760"/>
          <a:stretch/>
        </p:blipFill>
        <p:spPr>
          <a:xfrm>
            <a:off x="8817262" y="4729332"/>
            <a:ext cx="3015347" cy="1741035"/>
          </a:xfrm>
          <a:prstGeom prst="rect">
            <a:avLst/>
          </a:prstGeom>
        </p:spPr>
      </p:pic>
    </p:spTree>
    <p:extLst>
      <p:ext uri="{BB962C8B-B14F-4D97-AF65-F5344CB8AC3E}">
        <p14:creationId xmlns:p14="http://schemas.microsoft.com/office/powerpoint/2010/main" val="2780295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9827D69-249F-7AA4-0A64-91FE9A5266A8}"/>
              </a:ext>
            </a:extLst>
          </p:cNvPr>
          <p:cNvSpPr txBox="1">
            <a:spLocks noGrp="1"/>
          </p:cNvSpPr>
          <p:nvPr>
            <p:ph type="title" idx="4294967295"/>
          </p:nvPr>
        </p:nvSpPr>
        <p:spPr>
          <a:xfrm>
            <a:off x="533048" y="247031"/>
            <a:ext cx="11039359"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6600"/>
                </a:solidFill>
                <a:effectLst/>
                <a:uLnTx/>
                <a:uFillTx/>
                <a:latin typeface="Calibri" panose="020F0502020204030204"/>
                <a:ea typeface="+mn-ea"/>
                <a:cs typeface="+mn-cs"/>
              </a:rPr>
              <a:t>DOR Brownfields Tax Credit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830 CMR 63.38Q.1 and Administrative Procedure 636</a:t>
            </a:r>
          </a:p>
        </p:txBody>
      </p:sp>
      <p:sp>
        <p:nvSpPr>
          <p:cNvPr id="2" name="Content Placeholder 2">
            <a:extLst>
              <a:ext uri="{FF2B5EF4-FFF2-40B4-BE49-F238E27FC236}">
                <a16:creationId xmlns:a16="http://schemas.microsoft.com/office/drawing/2014/main" id="{29B4A4B3-84E8-2D40-5AE2-50D20E09EF6F}"/>
              </a:ext>
            </a:extLst>
          </p:cNvPr>
          <p:cNvSpPr>
            <a:spLocks noGrp="1"/>
          </p:cNvSpPr>
          <p:nvPr>
            <p:ph idx="1"/>
          </p:nvPr>
        </p:nvSpPr>
        <p:spPr>
          <a:xfrm>
            <a:off x="425576" y="1453557"/>
            <a:ext cx="11146831" cy="3209884"/>
          </a:xfrm>
        </p:spPr>
        <p:txBody>
          <a:bodyPr>
            <a:noAutofit/>
          </a:bodyPr>
          <a:lstStyle/>
          <a:p>
            <a:pPr marL="120650" indent="0">
              <a:spcBef>
                <a:spcPts val="1800"/>
              </a:spcBef>
              <a:buNone/>
            </a:pPr>
            <a:r>
              <a:rPr lang="en-US" sz="2600">
                <a:hlinkClick r:id="rId3"/>
              </a:rPr>
              <a:t>https://www.mass.gov/info-details/massachusetts-brownfields-tax-credit-btc</a:t>
            </a:r>
            <a:endParaRPr lang="en-US" sz="2600"/>
          </a:p>
          <a:p>
            <a:pPr marL="630238" indent="-509588">
              <a:spcBef>
                <a:spcPts val="1800"/>
              </a:spcBef>
              <a:buFont typeface="Courier New" panose="02070309020205020404" pitchFamily="49" charset="0"/>
              <a:buChar char="o"/>
            </a:pPr>
            <a:r>
              <a:rPr lang="en-US" err="1"/>
              <a:t>MassDOR</a:t>
            </a:r>
            <a:r>
              <a:rPr lang="en-US"/>
              <a:t> may contact MassDEP with questions</a:t>
            </a:r>
          </a:p>
          <a:p>
            <a:pPr marL="1087438" lvl="1" indent="-509588">
              <a:spcBef>
                <a:spcPts val="1800"/>
              </a:spcBef>
              <a:buFont typeface="Courier New" panose="02070309020205020404" pitchFamily="49" charset="0"/>
              <a:buChar char="o"/>
            </a:pPr>
            <a:r>
              <a:rPr lang="en-US"/>
              <a:t>Was soil removed for construction or for remediation purposes? </a:t>
            </a:r>
          </a:p>
          <a:p>
            <a:pPr marL="1087438" lvl="1" indent="-509588">
              <a:spcBef>
                <a:spcPts val="1800"/>
              </a:spcBef>
              <a:buFont typeface="Courier New" panose="02070309020205020404" pitchFamily="49" charset="0"/>
              <a:buChar char="o"/>
            </a:pPr>
            <a:r>
              <a:rPr lang="en-US"/>
              <a:t>Was risk documented prior to soil removal</a:t>
            </a:r>
          </a:p>
          <a:p>
            <a:pPr marL="1087438" lvl="1" indent="-509588">
              <a:spcBef>
                <a:spcPts val="1800"/>
              </a:spcBef>
              <a:buFont typeface="Courier New" panose="02070309020205020404" pitchFamily="49" charset="0"/>
              <a:buChar char="o"/>
            </a:pPr>
            <a:r>
              <a:rPr lang="en-US" b="1" i="1"/>
              <a:t>Have a good plan in place prior to soil removal activities.</a:t>
            </a:r>
            <a:br>
              <a:rPr lang="en-US" sz="650"/>
            </a:br>
            <a:r>
              <a:rPr lang="en-US" sz="2000"/>
              <a:t>		</a:t>
            </a:r>
            <a:endParaRPr lang="en-US" sz="1600"/>
          </a:p>
        </p:txBody>
      </p:sp>
      <p:sp>
        <p:nvSpPr>
          <p:cNvPr id="15" name="Rectangle 14">
            <a:extLst>
              <a:ext uri="{FF2B5EF4-FFF2-40B4-BE49-F238E27FC236}">
                <a16:creationId xmlns:a16="http://schemas.microsoft.com/office/drawing/2014/main" id="{C29B5502-7924-F8C3-E56A-EBBFC5EB9D49}"/>
              </a:ext>
            </a:extLst>
          </p:cNvPr>
          <p:cNvSpPr/>
          <p:nvPr/>
        </p:nvSpPr>
        <p:spPr>
          <a:xfrm>
            <a:off x="9734086" y="3369366"/>
            <a:ext cx="2155170" cy="954107"/>
          </a:xfrm>
          <a:custGeom>
            <a:avLst/>
            <a:gdLst>
              <a:gd name="connsiteX0" fmla="*/ 0 w 2155170"/>
              <a:gd name="connsiteY0" fmla="*/ 0 h 954107"/>
              <a:gd name="connsiteX1" fmla="*/ 517241 w 2155170"/>
              <a:gd name="connsiteY1" fmla="*/ 0 h 954107"/>
              <a:gd name="connsiteX2" fmla="*/ 991378 w 2155170"/>
              <a:gd name="connsiteY2" fmla="*/ 0 h 954107"/>
              <a:gd name="connsiteX3" fmla="*/ 1573274 w 2155170"/>
              <a:gd name="connsiteY3" fmla="*/ 0 h 954107"/>
              <a:gd name="connsiteX4" fmla="*/ 2155170 w 2155170"/>
              <a:gd name="connsiteY4" fmla="*/ 0 h 954107"/>
              <a:gd name="connsiteX5" fmla="*/ 2155170 w 2155170"/>
              <a:gd name="connsiteY5" fmla="*/ 467512 h 954107"/>
              <a:gd name="connsiteX6" fmla="*/ 2155170 w 2155170"/>
              <a:gd name="connsiteY6" fmla="*/ 954107 h 954107"/>
              <a:gd name="connsiteX7" fmla="*/ 1616378 w 2155170"/>
              <a:gd name="connsiteY7" fmla="*/ 954107 h 954107"/>
              <a:gd name="connsiteX8" fmla="*/ 1034482 w 2155170"/>
              <a:gd name="connsiteY8" fmla="*/ 954107 h 954107"/>
              <a:gd name="connsiteX9" fmla="*/ 560344 w 2155170"/>
              <a:gd name="connsiteY9" fmla="*/ 954107 h 954107"/>
              <a:gd name="connsiteX10" fmla="*/ 0 w 2155170"/>
              <a:gd name="connsiteY10" fmla="*/ 954107 h 954107"/>
              <a:gd name="connsiteX11" fmla="*/ 0 w 2155170"/>
              <a:gd name="connsiteY11" fmla="*/ 477054 h 954107"/>
              <a:gd name="connsiteX12" fmla="*/ 0 w 2155170"/>
              <a:gd name="connsiteY12"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5170" h="954107" extrusionOk="0">
                <a:moveTo>
                  <a:pt x="0" y="0"/>
                </a:moveTo>
                <a:cubicBezTo>
                  <a:pt x="103588" y="-46970"/>
                  <a:pt x="302287" y="20290"/>
                  <a:pt x="517241" y="0"/>
                </a:cubicBezTo>
                <a:cubicBezTo>
                  <a:pt x="732195" y="-20290"/>
                  <a:pt x="886118" y="22480"/>
                  <a:pt x="991378" y="0"/>
                </a:cubicBezTo>
                <a:cubicBezTo>
                  <a:pt x="1096638" y="-22480"/>
                  <a:pt x="1369720" y="16226"/>
                  <a:pt x="1573274" y="0"/>
                </a:cubicBezTo>
                <a:cubicBezTo>
                  <a:pt x="1776828" y="-16226"/>
                  <a:pt x="1885188" y="6202"/>
                  <a:pt x="2155170" y="0"/>
                </a:cubicBezTo>
                <a:cubicBezTo>
                  <a:pt x="2170203" y="137025"/>
                  <a:pt x="2141564" y="343760"/>
                  <a:pt x="2155170" y="467512"/>
                </a:cubicBezTo>
                <a:cubicBezTo>
                  <a:pt x="2168776" y="591264"/>
                  <a:pt x="2151543" y="812798"/>
                  <a:pt x="2155170" y="954107"/>
                </a:cubicBezTo>
                <a:cubicBezTo>
                  <a:pt x="2008509" y="990837"/>
                  <a:pt x="1784421" y="921403"/>
                  <a:pt x="1616378" y="954107"/>
                </a:cubicBezTo>
                <a:cubicBezTo>
                  <a:pt x="1448335" y="986811"/>
                  <a:pt x="1278394" y="934024"/>
                  <a:pt x="1034482" y="954107"/>
                </a:cubicBezTo>
                <a:cubicBezTo>
                  <a:pt x="790570" y="974190"/>
                  <a:pt x="736887" y="938543"/>
                  <a:pt x="560344" y="954107"/>
                </a:cubicBezTo>
                <a:cubicBezTo>
                  <a:pt x="383801" y="969671"/>
                  <a:pt x="171530" y="923278"/>
                  <a:pt x="0" y="954107"/>
                </a:cubicBezTo>
                <a:cubicBezTo>
                  <a:pt x="-53514" y="772095"/>
                  <a:pt x="11000" y="690697"/>
                  <a:pt x="0" y="477054"/>
                </a:cubicBezTo>
                <a:cubicBezTo>
                  <a:pt x="-11000" y="263411"/>
                  <a:pt x="45482" y="143482"/>
                  <a:pt x="0" y="0"/>
                </a:cubicBezTo>
                <a:close/>
              </a:path>
            </a:pathLst>
          </a:custGeom>
          <a:noFill/>
          <a:ln w="38100">
            <a:solidFill>
              <a:srgbClr val="3366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91440" tIns="45720" rIns="91440" bIns="45720">
            <a:spAutoFit/>
          </a:bodyPr>
          <a:lstStyle/>
          <a:p>
            <a:pPr marR="0" lvl="0" algn="ctr" defTabSz="914400" rtl="0" eaLnBrk="1" fontAlgn="auto" latinLnBrk="0" hangingPunct="1">
              <a:lnSpc>
                <a:spcPct val="100000"/>
              </a:lnSpc>
              <a:spcBef>
                <a:spcPts val="0"/>
              </a:spcBef>
              <a:spcAft>
                <a:spcPts val="0"/>
              </a:spcAft>
              <a:buClrTx/>
              <a:buSzTx/>
              <a:tabLst/>
              <a:defRPr/>
            </a:pPr>
            <a:r>
              <a:rPr lang="en-US" sz="2800">
                <a:ln w="0"/>
                <a:solidFill>
                  <a:srgbClr val="006600"/>
                </a:solidFill>
                <a:effectLst>
                  <a:outerShdw blurRad="38100" dist="25400" dir="5400000" algn="ctr" rotWithShape="0">
                    <a:srgbClr val="6E747A">
                      <a:alpha val="43000"/>
                    </a:srgbClr>
                  </a:outerShdw>
                </a:effectLst>
                <a:latin typeface="Calibri" panose="020F0502020204030204"/>
              </a:rPr>
              <a:t>50% for PSNC</a:t>
            </a:r>
          </a:p>
          <a:p>
            <a:pPr marR="0" lvl="0" algn="ctr" defTabSz="914400" rtl="0" eaLnBrk="1" fontAlgn="auto" latinLnBrk="0" hangingPunct="1">
              <a:lnSpc>
                <a:spcPct val="100000"/>
              </a:lnSpc>
              <a:spcBef>
                <a:spcPts val="0"/>
              </a:spcBef>
              <a:spcAft>
                <a:spcPts val="0"/>
              </a:spcAft>
              <a:buClrTx/>
              <a:buSzTx/>
              <a:tabLst/>
              <a:defRPr/>
            </a:pPr>
            <a:r>
              <a:rPr lang="en-US" sz="2800">
                <a:ln w="0"/>
                <a:solidFill>
                  <a:srgbClr val="006600"/>
                </a:solidFill>
                <a:effectLst>
                  <a:outerShdw blurRad="38100" dist="25400" dir="5400000" algn="ctr" rotWithShape="0">
                    <a:srgbClr val="6E747A">
                      <a:alpha val="43000"/>
                    </a:srgbClr>
                  </a:outerShdw>
                </a:effectLst>
                <a:latin typeface="Calibri" panose="020F0502020204030204"/>
              </a:rPr>
              <a:t>25% for AUL</a:t>
            </a:r>
          </a:p>
        </p:txBody>
      </p:sp>
      <p:sp>
        <p:nvSpPr>
          <p:cNvPr id="5" name="Rectangle 4">
            <a:extLst>
              <a:ext uri="{FF2B5EF4-FFF2-40B4-BE49-F238E27FC236}">
                <a16:creationId xmlns:a16="http://schemas.microsoft.com/office/drawing/2014/main" id="{E52861E6-2DC4-24FB-8933-F3A04B1D35EE}"/>
              </a:ext>
            </a:extLst>
          </p:cNvPr>
          <p:cNvSpPr/>
          <p:nvPr/>
        </p:nvSpPr>
        <p:spPr>
          <a:xfrm>
            <a:off x="996702" y="4515114"/>
            <a:ext cx="2384850" cy="1969770"/>
          </a:xfrm>
          <a:custGeom>
            <a:avLst/>
            <a:gdLst>
              <a:gd name="connsiteX0" fmla="*/ 0 w 2384850"/>
              <a:gd name="connsiteY0" fmla="*/ 0 h 1969770"/>
              <a:gd name="connsiteX1" fmla="*/ 572364 w 2384850"/>
              <a:gd name="connsiteY1" fmla="*/ 0 h 1969770"/>
              <a:gd name="connsiteX2" fmla="*/ 1097031 w 2384850"/>
              <a:gd name="connsiteY2" fmla="*/ 0 h 1969770"/>
              <a:gd name="connsiteX3" fmla="*/ 1740941 w 2384850"/>
              <a:gd name="connsiteY3" fmla="*/ 0 h 1969770"/>
              <a:gd name="connsiteX4" fmla="*/ 2384850 w 2384850"/>
              <a:gd name="connsiteY4" fmla="*/ 0 h 1969770"/>
              <a:gd name="connsiteX5" fmla="*/ 2384850 w 2384850"/>
              <a:gd name="connsiteY5" fmla="*/ 472745 h 1969770"/>
              <a:gd name="connsiteX6" fmla="*/ 2384850 w 2384850"/>
              <a:gd name="connsiteY6" fmla="*/ 925792 h 1969770"/>
              <a:gd name="connsiteX7" fmla="*/ 2384850 w 2384850"/>
              <a:gd name="connsiteY7" fmla="*/ 1418234 h 1969770"/>
              <a:gd name="connsiteX8" fmla="*/ 2384850 w 2384850"/>
              <a:gd name="connsiteY8" fmla="*/ 1969770 h 1969770"/>
              <a:gd name="connsiteX9" fmla="*/ 1836335 w 2384850"/>
              <a:gd name="connsiteY9" fmla="*/ 1969770 h 1969770"/>
              <a:gd name="connsiteX10" fmla="*/ 1240122 w 2384850"/>
              <a:gd name="connsiteY10" fmla="*/ 1969770 h 1969770"/>
              <a:gd name="connsiteX11" fmla="*/ 643910 w 2384850"/>
              <a:gd name="connsiteY11" fmla="*/ 1969770 h 1969770"/>
              <a:gd name="connsiteX12" fmla="*/ 0 w 2384850"/>
              <a:gd name="connsiteY12" fmla="*/ 1969770 h 1969770"/>
              <a:gd name="connsiteX13" fmla="*/ 0 w 2384850"/>
              <a:gd name="connsiteY13" fmla="*/ 1437932 h 1969770"/>
              <a:gd name="connsiteX14" fmla="*/ 0 w 2384850"/>
              <a:gd name="connsiteY14" fmla="*/ 906094 h 1969770"/>
              <a:gd name="connsiteX15" fmla="*/ 0 w 2384850"/>
              <a:gd name="connsiteY15" fmla="*/ 0 h 196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4850" h="1969770" extrusionOk="0">
                <a:moveTo>
                  <a:pt x="0" y="0"/>
                </a:moveTo>
                <a:cubicBezTo>
                  <a:pt x="216805" y="-27811"/>
                  <a:pt x="435269" y="23580"/>
                  <a:pt x="572364" y="0"/>
                </a:cubicBezTo>
                <a:cubicBezTo>
                  <a:pt x="709459" y="-23580"/>
                  <a:pt x="946872" y="18483"/>
                  <a:pt x="1097031" y="0"/>
                </a:cubicBezTo>
                <a:cubicBezTo>
                  <a:pt x="1247190" y="-18483"/>
                  <a:pt x="1423610" y="60850"/>
                  <a:pt x="1740941" y="0"/>
                </a:cubicBezTo>
                <a:cubicBezTo>
                  <a:pt x="2058272" y="-60850"/>
                  <a:pt x="2078958" y="26680"/>
                  <a:pt x="2384850" y="0"/>
                </a:cubicBezTo>
                <a:cubicBezTo>
                  <a:pt x="2395237" y="193845"/>
                  <a:pt x="2329275" y="269806"/>
                  <a:pt x="2384850" y="472745"/>
                </a:cubicBezTo>
                <a:cubicBezTo>
                  <a:pt x="2440425" y="675685"/>
                  <a:pt x="2358877" y="781373"/>
                  <a:pt x="2384850" y="925792"/>
                </a:cubicBezTo>
                <a:cubicBezTo>
                  <a:pt x="2410823" y="1070211"/>
                  <a:pt x="2347852" y="1209094"/>
                  <a:pt x="2384850" y="1418234"/>
                </a:cubicBezTo>
                <a:cubicBezTo>
                  <a:pt x="2421848" y="1627374"/>
                  <a:pt x="2318849" y="1822975"/>
                  <a:pt x="2384850" y="1969770"/>
                </a:cubicBezTo>
                <a:cubicBezTo>
                  <a:pt x="2262233" y="1993079"/>
                  <a:pt x="2064550" y="1936210"/>
                  <a:pt x="1836335" y="1969770"/>
                </a:cubicBezTo>
                <a:cubicBezTo>
                  <a:pt x="1608121" y="2003330"/>
                  <a:pt x="1393819" y="1904748"/>
                  <a:pt x="1240122" y="1969770"/>
                </a:cubicBezTo>
                <a:cubicBezTo>
                  <a:pt x="1086425" y="2034792"/>
                  <a:pt x="863417" y="1969444"/>
                  <a:pt x="643910" y="1969770"/>
                </a:cubicBezTo>
                <a:cubicBezTo>
                  <a:pt x="424403" y="1970096"/>
                  <a:pt x="294995" y="1957166"/>
                  <a:pt x="0" y="1969770"/>
                </a:cubicBezTo>
                <a:cubicBezTo>
                  <a:pt x="-14368" y="1840684"/>
                  <a:pt x="22081" y="1678756"/>
                  <a:pt x="0" y="1437932"/>
                </a:cubicBezTo>
                <a:cubicBezTo>
                  <a:pt x="-22081" y="1197108"/>
                  <a:pt x="54441" y="1092081"/>
                  <a:pt x="0" y="906094"/>
                </a:cubicBezTo>
                <a:cubicBezTo>
                  <a:pt x="-54441" y="720107"/>
                  <a:pt x="90525" y="299573"/>
                  <a:pt x="0" y="0"/>
                </a:cubicBezTo>
                <a:close/>
              </a:path>
            </a:pathLst>
          </a:custGeom>
          <a:noFill/>
          <a:ln w="38100">
            <a:solidFill>
              <a:srgbClr val="0066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91440" tIns="45720" rIns="91440" bIns="45720">
            <a:spAutoFit/>
          </a:bodyPr>
          <a:lstStyle/>
          <a:p>
            <a:pPr marR="0" lvl="0" algn="ctr" defTabSz="914400" rtl="0" eaLnBrk="1" fontAlgn="auto" latinLnBrk="0" hangingPunct="1">
              <a:lnSpc>
                <a:spcPct val="100000"/>
              </a:lnSpc>
              <a:spcBef>
                <a:spcPts val="0"/>
              </a:spcBef>
              <a:spcAft>
                <a:spcPts val="0"/>
              </a:spcAft>
              <a:buClrTx/>
              <a:buSzTx/>
              <a:tabLst/>
              <a:defRPr/>
            </a:pPr>
            <a:endParaRPr lang="en-US" sz="1400">
              <a:ln w="0"/>
              <a:solidFill>
                <a:srgbClr val="006600"/>
              </a:solidFill>
              <a:effectLst>
                <a:outerShdw blurRad="38100" dist="25400" dir="5400000" algn="ctr" rotWithShape="0">
                  <a:srgbClr val="6E747A">
                    <a:alpha val="43000"/>
                  </a:srgbClr>
                </a:outerShdw>
              </a:effectLst>
              <a:latin typeface="Calibri" panose="020F0502020204030204"/>
            </a:endParaRPr>
          </a:p>
          <a:p>
            <a:pPr marR="0" lvl="0" algn="ctr" defTabSz="914400" rtl="0" eaLnBrk="1" fontAlgn="auto" latinLnBrk="0" hangingPunct="1">
              <a:lnSpc>
                <a:spcPct val="100000"/>
              </a:lnSpc>
              <a:spcBef>
                <a:spcPts val="0"/>
              </a:spcBef>
              <a:spcAft>
                <a:spcPts val="0"/>
              </a:spcAft>
              <a:buClrTx/>
              <a:buSzTx/>
              <a:tabLst/>
              <a:defRPr/>
            </a:pPr>
            <a:r>
              <a:rPr lang="en-US" sz="2800">
                <a:ln w="0"/>
                <a:solidFill>
                  <a:srgbClr val="006600"/>
                </a:solidFill>
                <a:effectLst>
                  <a:outerShdw blurRad="38100" dist="25400" dir="5400000" algn="ctr" rotWithShape="0">
                    <a:srgbClr val="6E747A">
                      <a:alpha val="43000"/>
                    </a:srgbClr>
                  </a:outerShdw>
                </a:effectLst>
                <a:latin typeface="Calibri" panose="020F0502020204030204"/>
              </a:rPr>
              <a:t>Questions?  </a:t>
            </a:r>
            <a:br>
              <a:rPr lang="en-US" sz="2800">
                <a:ln w="0"/>
                <a:solidFill>
                  <a:srgbClr val="006600"/>
                </a:solidFill>
                <a:effectLst>
                  <a:outerShdw blurRad="38100" dist="25400" dir="5400000" algn="ctr" rotWithShape="0">
                    <a:srgbClr val="6E747A">
                      <a:alpha val="43000"/>
                    </a:srgbClr>
                  </a:outerShdw>
                </a:effectLst>
                <a:latin typeface="Calibri" panose="020F0502020204030204"/>
              </a:rPr>
            </a:br>
            <a:r>
              <a:rPr lang="en-US" sz="2800">
                <a:ln w="0"/>
                <a:solidFill>
                  <a:srgbClr val="0070C0"/>
                </a:solidFill>
                <a:effectLst>
                  <a:outerShdw blurRad="38100" dist="25400" dir="5400000" algn="ctr" rotWithShape="0">
                    <a:srgbClr val="6E747A">
                      <a:alpha val="43000"/>
                    </a:srgbClr>
                  </a:outerShdw>
                </a:effectLst>
                <a:latin typeface="Calibri" panose="020F0502020204030204"/>
              </a:rPr>
              <a:t>Call DOR</a:t>
            </a:r>
            <a:br>
              <a:rPr lang="en-US" sz="2800">
                <a:ln w="0"/>
                <a:solidFill>
                  <a:srgbClr val="0070C0"/>
                </a:solidFill>
                <a:effectLst>
                  <a:outerShdw blurRad="38100" dist="25400" dir="5400000" algn="ctr" rotWithShape="0">
                    <a:srgbClr val="6E747A">
                      <a:alpha val="43000"/>
                    </a:srgbClr>
                  </a:outerShdw>
                </a:effectLst>
                <a:latin typeface="Calibri" panose="020F0502020204030204"/>
              </a:rPr>
            </a:br>
            <a:r>
              <a:rPr lang="en-US" sz="2800">
                <a:ln w="0"/>
                <a:solidFill>
                  <a:srgbClr val="0070C0"/>
                </a:solidFill>
                <a:effectLst>
                  <a:outerShdw blurRad="38100" dist="25400" dir="5400000" algn="ctr" rotWithShape="0">
                    <a:srgbClr val="6E747A">
                      <a:alpha val="43000"/>
                    </a:srgbClr>
                  </a:outerShdw>
                </a:effectLst>
                <a:latin typeface="Calibri" panose="020F0502020204030204"/>
              </a:rPr>
              <a:t>617-887-6786</a:t>
            </a:r>
          </a:p>
          <a:p>
            <a:pPr marR="0" lvl="0" algn="ctr" defTabSz="914400" rtl="0" eaLnBrk="1" fontAlgn="auto" latinLnBrk="0" hangingPunct="1">
              <a:lnSpc>
                <a:spcPct val="100000"/>
              </a:lnSpc>
              <a:spcBef>
                <a:spcPts val="0"/>
              </a:spcBef>
              <a:spcAft>
                <a:spcPts val="0"/>
              </a:spcAft>
              <a:buClrTx/>
              <a:buSzTx/>
              <a:tabLst/>
              <a:defRPr/>
            </a:pPr>
            <a:endParaRPr lang="en-US" sz="2400">
              <a:ln w="0"/>
              <a:solidFill>
                <a:srgbClr val="0070C0"/>
              </a:solidFill>
              <a:effectLst>
                <a:outerShdw blurRad="38100" dist="25400" dir="5400000" algn="ctr" rotWithShape="0">
                  <a:srgbClr val="6E747A">
                    <a:alpha val="43000"/>
                  </a:srgbClr>
                </a:outerShdw>
              </a:effectLst>
              <a:latin typeface="Calibri" panose="020F0502020204030204"/>
            </a:endParaRPr>
          </a:p>
        </p:txBody>
      </p:sp>
      <p:pic>
        <p:nvPicPr>
          <p:cNvPr id="16" name="Picture 15" descr="Document titled 'Eligible Costs Under the Brownfields Tax Credit.&quot;">
            <a:extLst>
              <a:ext uri="{FF2B5EF4-FFF2-40B4-BE49-F238E27FC236}">
                <a16:creationId xmlns:a16="http://schemas.microsoft.com/office/drawing/2014/main" id="{D6FD92AB-A2EC-6029-3B89-2742B883232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544326" y="4486756"/>
            <a:ext cx="6189760" cy="2008754"/>
          </a:xfrm>
          <a:custGeom>
            <a:avLst/>
            <a:gdLst>
              <a:gd name="connsiteX0" fmla="*/ 0 w 6189760"/>
              <a:gd name="connsiteY0" fmla="*/ 0 h 2008754"/>
              <a:gd name="connsiteX1" fmla="*/ 624603 w 6189760"/>
              <a:gd name="connsiteY1" fmla="*/ 0 h 2008754"/>
              <a:gd name="connsiteX2" fmla="*/ 1125411 w 6189760"/>
              <a:gd name="connsiteY2" fmla="*/ 0 h 2008754"/>
              <a:gd name="connsiteX3" fmla="*/ 1688116 w 6189760"/>
              <a:gd name="connsiteY3" fmla="*/ 0 h 2008754"/>
              <a:gd name="connsiteX4" fmla="*/ 2374617 w 6189760"/>
              <a:gd name="connsiteY4" fmla="*/ 0 h 2008754"/>
              <a:gd name="connsiteX5" fmla="*/ 2813527 w 6189760"/>
              <a:gd name="connsiteY5" fmla="*/ 0 h 2008754"/>
              <a:gd name="connsiteX6" fmla="*/ 3438130 w 6189760"/>
              <a:gd name="connsiteY6" fmla="*/ 0 h 2008754"/>
              <a:gd name="connsiteX7" fmla="*/ 3877041 w 6189760"/>
              <a:gd name="connsiteY7" fmla="*/ 0 h 2008754"/>
              <a:gd name="connsiteX8" fmla="*/ 4439746 w 6189760"/>
              <a:gd name="connsiteY8" fmla="*/ 0 h 2008754"/>
              <a:gd name="connsiteX9" fmla="*/ 5064349 w 6189760"/>
              <a:gd name="connsiteY9" fmla="*/ 0 h 2008754"/>
              <a:gd name="connsiteX10" fmla="*/ 5441362 w 6189760"/>
              <a:gd name="connsiteY10" fmla="*/ 0 h 2008754"/>
              <a:gd name="connsiteX11" fmla="*/ 6189760 w 6189760"/>
              <a:gd name="connsiteY11" fmla="*/ 0 h 2008754"/>
              <a:gd name="connsiteX12" fmla="*/ 6189760 w 6189760"/>
              <a:gd name="connsiteY12" fmla="*/ 542364 h 2008754"/>
              <a:gd name="connsiteX13" fmla="*/ 6189760 w 6189760"/>
              <a:gd name="connsiteY13" fmla="*/ 1084727 h 2008754"/>
              <a:gd name="connsiteX14" fmla="*/ 6189760 w 6189760"/>
              <a:gd name="connsiteY14" fmla="*/ 2008754 h 2008754"/>
              <a:gd name="connsiteX15" fmla="*/ 5688952 w 6189760"/>
              <a:gd name="connsiteY15" fmla="*/ 2008754 h 2008754"/>
              <a:gd name="connsiteX16" fmla="*/ 5188144 w 6189760"/>
              <a:gd name="connsiteY16" fmla="*/ 2008754 h 2008754"/>
              <a:gd name="connsiteX17" fmla="*/ 4563541 w 6189760"/>
              <a:gd name="connsiteY17" fmla="*/ 2008754 h 2008754"/>
              <a:gd name="connsiteX18" fmla="*/ 4000836 w 6189760"/>
              <a:gd name="connsiteY18" fmla="*/ 2008754 h 2008754"/>
              <a:gd name="connsiteX19" fmla="*/ 3314335 w 6189760"/>
              <a:gd name="connsiteY19" fmla="*/ 2008754 h 2008754"/>
              <a:gd name="connsiteX20" fmla="*/ 2627834 w 6189760"/>
              <a:gd name="connsiteY20" fmla="*/ 2008754 h 2008754"/>
              <a:gd name="connsiteX21" fmla="*/ 2003231 w 6189760"/>
              <a:gd name="connsiteY21" fmla="*/ 2008754 h 2008754"/>
              <a:gd name="connsiteX22" fmla="*/ 1378628 w 6189760"/>
              <a:gd name="connsiteY22" fmla="*/ 2008754 h 2008754"/>
              <a:gd name="connsiteX23" fmla="*/ 754025 w 6189760"/>
              <a:gd name="connsiteY23" fmla="*/ 2008754 h 2008754"/>
              <a:gd name="connsiteX24" fmla="*/ 0 w 6189760"/>
              <a:gd name="connsiteY24" fmla="*/ 2008754 h 2008754"/>
              <a:gd name="connsiteX25" fmla="*/ 0 w 6189760"/>
              <a:gd name="connsiteY25" fmla="*/ 1466390 h 2008754"/>
              <a:gd name="connsiteX26" fmla="*/ 0 w 6189760"/>
              <a:gd name="connsiteY26" fmla="*/ 964202 h 2008754"/>
              <a:gd name="connsiteX27" fmla="*/ 0 w 6189760"/>
              <a:gd name="connsiteY27" fmla="*/ 522276 h 2008754"/>
              <a:gd name="connsiteX28" fmla="*/ 0 w 6189760"/>
              <a:gd name="connsiteY28" fmla="*/ 0 h 200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89760" h="2008754" fill="none" extrusionOk="0">
                <a:moveTo>
                  <a:pt x="0" y="0"/>
                </a:moveTo>
                <a:cubicBezTo>
                  <a:pt x="160741" y="-63058"/>
                  <a:pt x="395680" y="45331"/>
                  <a:pt x="624603" y="0"/>
                </a:cubicBezTo>
                <a:cubicBezTo>
                  <a:pt x="853526" y="-45331"/>
                  <a:pt x="891808" y="7310"/>
                  <a:pt x="1125411" y="0"/>
                </a:cubicBezTo>
                <a:cubicBezTo>
                  <a:pt x="1359014" y="-7310"/>
                  <a:pt x="1510496" y="64941"/>
                  <a:pt x="1688116" y="0"/>
                </a:cubicBezTo>
                <a:cubicBezTo>
                  <a:pt x="1865736" y="-64941"/>
                  <a:pt x="2218486" y="56421"/>
                  <a:pt x="2374617" y="0"/>
                </a:cubicBezTo>
                <a:cubicBezTo>
                  <a:pt x="2530748" y="-56421"/>
                  <a:pt x="2615835" y="4985"/>
                  <a:pt x="2813527" y="0"/>
                </a:cubicBezTo>
                <a:cubicBezTo>
                  <a:pt x="3011219" y="-4985"/>
                  <a:pt x="3293357" y="74794"/>
                  <a:pt x="3438130" y="0"/>
                </a:cubicBezTo>
                <a:cubicBezTo>
                  <a:pt x="3582903" y="-74794"/>
                  <a:pt x="3659706" y="41335"/>
                  <a:pt x="3877041" y="0"/>
                </a:cubicBezTo>
                <a:cubicBezTo>
                  <a:pt x="4094376" y="-41335"/>
                  <a:pt x="4280004" y="56865"/>
                  <a:pt x="4439746" y="0"/>
                </a:cubicBezTo>
                <a:cubicBezTo>
                  <a:pt x="4599488" y="-56865"/>
                  <a:pt x="4778645" y="7030"/>
                  <a:pt x="5064349" y="0"/>
                </a:cubicBezTo>
                <a:cubicBezTo>
                  <a:pt x="5350053" y="-7030"/>
                  <a:pt x="5354443" y="41500"/>
                  <a:pt x="5441362" y="0"/>
                </a:cubicBezTo>
                <a:cubicBezTo>
                  <a:pt x="5528281" y="-41500"/>
                  <a:pt x="5898282" y="77371"/>
                  <a:pt x="6189760" y="0"/>
                </a:cubicBezTo>
                <a:cubicBezTo>
                  <a:pt x="6191297" y="155529"/>
                  <a:pt x="6159844" y="409647"/>
                  <a:pt x="6189760" y="542364"/>
                </a:cubicBezTo>
                <a:cubicBezTo>
                  <a:pt x="6219676" y="675081"/>
                  <a:pt x="6170569" y="904030"/>
                  <a:pt x="6189760" y="1084727"/>
                </a:cubicBezTo>
                <a:cubicBezTo>
                  <a:pt x="6208951" y="1265424"/>
                  <a:pt x="6134362" y="1732537"/>
                  <a:pt x="6189760" y="2008754"/>
                </a:cubicBezTo>
                <a:cubicBezTo>
                  <a:pt x="5985860" y="2034899"/>
                  <a:pt x="5866617" y="1998784"/>
                  <a:pt x="5688952" y="2008754"/>
                </a:cubicBezTo>
                <a:cubicBezTo>
                  <a:pt x="5511287" y="2018724"/>
                  <a:pt x="5420434" y="1979424"/>
                  <a:pt x="5188144" y="2008754"/>
                </a:cubicBezTo>
                <a:cubicBezTo>
                  <a:pt x="4955854" y="2038084"/>
                  <a:pt x="4817357" y="1967003"/>
                  <a:pt x="4563541" y="2008754"/>
                </a:cubicBezTo>
                <a:cubicBezTo>
                  <a:pt x="4309725" y="2050505"/>
                  <a:pt x="4247469" y="2005431"/>
                  <a:pt x="4000836" y="2008754"/>
                </a:cubicBezTo>
                <a:cubicBezTo>
                  <a:pt x="3754203" y="2012077"/>
                  <a:pt x="3508659" y="1968589"/>
                  <a:pt x="3314335" y="2008754"/>
                </a:cubicBezTo>
                <a:cubicBezTo>
                  <a:pt x="3120011" y="2048919"/>
                  <a:pt x="2937214" y="1953101"/>
                  <a:pt x="2627834" y="2008754"/>
                </a:cubicBezTo>
                <a:cubicBezTo>
                  <a:pt x="2318454" y="2064407"/>
                  <a:pt x="2152166" y="1965961"/>
                  <a:pt x="2003231" y="2008754"/>
                </a:cubicBezTo>
                <a:cubicBezTo>
                  <a:pt x="1854296" y="2051547"/>
                  <a:pt x="1586854" y="1967678"/>
                  <a:pt x="1378628" y="2008754"/>
                </a:cubicBezTo>
                <a:cubicBezTo>
                  <a:pt x="1170402" y="2049830"/>
                  <a:pt x="910664" y="1973297"/>
                  <a:pt x="754025" y="2008754"/>
                </a:cubicBezTo>
                <a:cubicBezTo>
                  <a:pt x="597386" y="2044211"/>
                  <a:pt x="281971" y="1960634"/>
                  <a:pt x="0" y="2008754"/>
                </a:cubicBezTo>
                <a:cubicBezTo>
                  <a:pt x="-22472" y="1879520"/>
                  <a:pt x="29441" y="1600773"/>
                  <a:pt x="0" y="1466390"/>
                </a:cubicBezTo>
                <a:cubicBezTo>
                  <a:pt x="-29441" y="1332007"/>
                  <a:pt x="22845" y="1071726"/>
                  <a:pt x="0" y="964202"/>
                </a:cubicBezTo>
                <a:cubicBezTo>
                  <a:pt x="-22845" y="856678"/>
                  <a:pt x="20928" y="693897"/>
                  <a:pt x="0" y="522276"/>
                </a:cubicBezTo>
                <a:cubicBezTo>
                  <a:pt x="-20928" y="350655"/>
                  <a:pt x="43845" y="198830"/>
                  <a:pt x="0" y="0"/>
                </a:cubicBezTo>
                <a:close/>
              </a:path>
              <a:path w="6189760" h="2008754" stroke="0" extrusionOk="0">
                <a:moveTo>
                  <a:pt x="0" y="0"/>
                </a:moveTo>
                <a:cubicBezTo>
                  <a:pt x="227613" y="-56902"/>
                  <a:pt x="324755" y="10810"/>
                  <a:pt x="500808" y="0"/>
                </a:cubicBezTo>
                <a:cubicBezTo>
                  <a:pt x="676861" y="-10810"/>
                  <a:pt x="797292" y="18684"/>
                  <a:pt x="877821" y="0"/>
                </a:cubicBezTo>
                <a:cubicBezTo>
                  <a:pt x="958350" y="-18684"/>
                  <a:pt x="1308639" y="80621"/>
                  <a:pt x="1564321" y="0"/>
                </a:cubicBezTo>
                <a:cubicBezTo>
                  <a:pt x="1820003" y="-80621"/>
                  <a:pt x="1922039" y="52651"/>
                  <a:pt x="2065129" y="0"/>
                </a:cubicBezTo>
                <a:cubicBezTo>
                  <a:pt x="2208219" y="-52651"/>
                  <a:pt x="2338420" y="1154"/>
                  <a:pt x="2565937" y="0"/>
                </a:cubicBezTo>
                <a:cubicBezTo>
                  <a:pt x="2793454" y="-1154"/>
                  <a:pt x="3082128" y="12867"/>
                  <a:pt x="3252438" y="0"/>
                </a:cubicBezTo>
                <a:cubicBezTo>
                  <a:pt x="3422748" y="-12867"/>
                  <a:pt x="3540748" y="41614"/>
                  <a:pt x="3691348" y="0"/>
                </a:cubicBezTo>
                <a:cubicBezTo>
                  <a:pt x="3841948" y="-41614"/>
                  <a:pt x="4112505" y="42471"/>
                  <a:pt x="4377848" y="0"/>
                </a:cubicBezTo>
                <a:cubicBezTo>
                  <a:pt x="4643191" y="-42471"/>
                  <a:pt x="4855690" y="11294"/>
                  <a:pt x="5064349" y="0"/>
                </a:cubicBezTo>
                <a:cubicBezTo>
                  <a:pt x="5273008" y="-11294"/>
                  <a:pt x="5481548" y="62697"/>
                  <a:pt x="5627055" y="0"/>
                </a:cubicBezTo>
                <a:cubicBezTo>
                  <a:pt x="5772562" y="-62697"/>
                  <a:pt x="5962836" y="65693"/>
                  <a:pt x="6189760" y="0"/>
                </a:cubicBezTo>
                <a:cubicBezTo>
                  <a:pt x="6219863" y="142883"/>
                  <a:pt x="6169234" y="328857"/>
                  <a:pt x="6189760" y="482101"/>
                </a:cubicBezTo>
                <a:cubicBezTo>
                  <a:pt x="6210286" y="635345"/>
                  <a:pt x="6181137" y="786166"/>
                  <a:pt x="6189760" y="924027"/>
                </a:cubicBezTo>
                <a:cubicBezTo>
                  <a:pt x="6198383" y="1061888"/>
                  <a:pt x="6166005" y="1256491"/>
                  <a:pt x="6189760" y="1426215"/>
                </a:cubicBezTo>
                <a:cubicBezTo>
                  <a:pt x="6213515" y="1595939"/>
                  <a:pt x="6162007" y="1813730"/>
                  <a:pt x="6189760" y="2008754"/>
                </a:cubicBezTo>
                <a:cubicBezTo>
                  <a:pt x="6001648" y="2060500"/>
                  <a:pt x="5836185" y="1975453"/>
                  <a:pt x="5627055" y="2008754"/>
                </a:cubicBezTo>
                <a:cubicBezTo>
                  <a:pt x="5417925" y="2042055"/>
                  <a:pt x="5146358" y="2006101"/>
                  <a:pt x="4940554" y="2008754"/>
                </a:cubicBezTo>
                <a:cubicBezTo>
                  <a:pt x="4734750" y="2011407"/>
                  <a:pt x="4547772" y="1965332"/>
                  <a:pt x="4377848" y="2008754"/>
                </a:cubicBezTo>
                <a:cubicBezTo>
                  <a:pt x="4207924" y="2052176"/>
                  <a:pt x="4136669" y="1975431"/>
                  <a:pt x="4000836" y="2008754"/>
                </a:cubicBezTo>
                <a:cubicBezTo>
                  <a:pt x="3865003" y="2042077"/>
                  <a:pt x="3779190" y="1992653"/>
                  <a:pt x="3561926" y="2008754"/>
                </a:cubicBezTo>
                <a:cubicBezTo>
                  <a:pt x="3344662" y="2024855"/>
                  <a:pt x="3026452" y="1950037"/>
                  <a:pt x="2875425" y="2008754"/>
                </a:cubicBezTo>
                <a:cubicBezTo>
                  <a:pt x="2724398" y="2067471"/>
                  <a:pt x="2509056" y="1964743"/>
                  <a:pt x="2312719" y="2008754"/>
                </a:cubicBezTo>
                <a:cubicBezTo>
                  <a:pt x="2116382" y="2052765"/>
                  <a:pt x="2079237" y="1986689"/>
                  <a:pt x="1873809" y="2008754"/>
                </a:cubicBezTo>
                <a:cubicBezTo>
                  <a:pt x="1668381" y="2030819"/>
                  <a:pt x="1574698" y="1995149"/>
                  <a:pt x="1311104" y="2008754"/>
                </a:cubicBezTo>
                <a:cubicBezTo>
                  <a:pt x="1047511" y="2022359"/>
                  <a:pt x="1101484" y="1990701"/>
                  <a:pt x="934091" y="2008754"/>
                </a:cubicBezTo>
                <a:cubicBezTo>
                  <a:pt x="766698" y="2026807"/>
                  <a:pt x="716554" y="1974691"/>
                  <a:pt x="557078" y="2008754"/>
                </a:cubicBezTo>
                <a:cubicBezTo>
                  <a:pt x="397602" y="2042817"/>
                  <a:pt x="179889" y="1996063"/>
                  <a:pt x="0" y="2008754"/>
                </a:cubicBezTo>
                <a:cubicBezTo>
                  <a:pt x="-41691" y="1916323"/>
                  <a:pt x="5548" y="1742416"/>
                  <a:pt x="0" y="1546741"/>
                </a:cubicBezTo>
                <a:cubicBezTo>
                  <a:pt x="-5548" y="1351066"/>
                  <a:pt x="12517" y="1136952"/>
                  <a:pt x="0" y="1004377"/>
                </a:cubicBezTo>
                <a:cubicBezTo>
                  <a:pt x="-12517" y="871802"/>
                  <a:pt x="6398" y="664088"/>
                  <a:pt x="0" y="522276"/>
                </a:cubicBezTo>
                <a:cubicBezTo>
                  <a:pt x="-6398" y="380464"/>
                  <a:pt x="52063" y="165013"/>
                  <a:pt x="0" y="0"/>
                </a:cubicBezTo>
                <a:close/>
              </a:path>
            </a:pathLst>
          </a:custGeom>
          <a:ln w="34925">
            <a:solidFill>
              <a:srgbClr val="3366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8" name="Picture 7" descr="A cartoon of construction worker holding a sign that says &quot;Under Construction.&quot;">
            <a:extLst>
              <a:ext uri="{FF2B5EF4-FFF2-40B4-BE49-F238E27FC236}">
                <a16:creationId xmlns:a16="http://schemas.microsoft.com/office/drawing/2014/main" id="{2F9093FD-169E-9332-1053-3FA86A3C7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6860" y="4433911"/>
            <a:ext cx="2060532" cy="2114443"/>
          </a:xfrm>
          <a:prstGeom prst="rect">
            <a:avLst/>
          </a:prstGeom>
        </p:spPr>
      </p:pic>
    </p:spTree>
    <p:extLst>
      <p:ext uri="{BB962C8B-B14F-4D97-AF65-F5344CB8AC3E}">
        <p14:creationId xmlns:p14="http://schemas.microsoft.com/office/powerpoint/2010/main" val="3161521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ADA28-92EF-FEE3-F950-4949A4302AA8}"/>
            </a:ext>
          </a:extLst>
        </p:cNvPr>
        <p:cNvGrpSpPr/>
        <p:nvPr/>
      </p:nvGrpSpPr>
      <p:grpSpPr>
        <a:xfrm>
          <a:off x="0" y="0"/>
          <a:ext cx="0" cy="0"/>
          <a:chOff x="0" y="0"/>
          <a:chExt cx="0" cy="0"/>
        </a:xfrm>
      </p:grpSpPr>
      <p:sp>
        <p:nvSpPr>
          <p:cNvPr id="3" name="TextBox 7">
            <a:extLst>
              <a:ext uri="{FF2B5EF4-FFF2-40B4-BE49-F238E27FC236}">
                <a16:creationId xmlns:a16="http://schemas.microsoft.com/office/drawing/2014/main" id="{477973C0-5FB9-0B37-58EF-D58ACC3C4D04}"/>
              </a:ext>
            </a:extLst>
          </p:cNvPr>
          <p:cNvSpPr txBox="1">
            <a:spLocks noGrp="1"/>
          </p:cNvSpPr>
          <p:nvPr>
            <p:ph type="title" idx="4294967295"/>
          </p:nvPr>
        </p:nvSpPr>
        <p:spPr>
          <a:xfrm>
            <a:off x="3153818" y="87640"/>
            <a:ext cx="8840924"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6600"/>
                </a:solidFill>
                <a:effectLst/>
                <a:uLnTx/>
                <a:uFillTx/>
                <a:latin typeface="Calibri"/>
                <a:ea typeface="+mn-ea"/>
                <a:cs typeface="Calibri"/>
              </a:rPr>
              <a:t>Community Wide Assessment Grant</a:t>
            </a:r>
          </a:p>
        </p:txBody>
      </p:sp>
      <p:sp>
        <p:nvSpPr>
          <p:cNvPr id="22" name="TextBox 21">
            <a:extLst>
              <a:ext uri="{FF2B5EF4-FFF2-40B4-BE49-F238E27FC236}">
                <a16:creationId xmlns:a16="http://schemas.microsoft.com/office/drawing/2014/main" id="{EE500B1D-1E6B-9B52-B413-AE0DF04550BE}"/>
              </a:ext>
              <a:ext uri="{C183D7F6-B498-43B3-948B-1728B52AA6E4}">
                <adec:decorative xmlns:adec="http://schemas.microsoft.com/office/drawing/2017/decorative" val="0"/>
              </a:ext>
            </a:extLst>
          </p:cNvPr>
          <p:cNvSpPr txBox="1"/>
          <p:nvPr/>
        </p:nvSpPr>
        <p:spPr>
          <a:xfrm>
            <a:off x="313661" y="73876"/>
            <a:ext cx="2800401" cy="1354217"/>
          </a:xfrm>
          <a:prstGeom prst="rect">
            <a:avLst/>
          </a:prstGeom>
          <a:solidFill>
            <a:schemeClr val="bg1"/>
          </a:solidFill>
          <a:ln w="38100">
            <a:solidFill>
              <a:srgbClr val="0066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200" b="0" i="0" u="none" strike="noStrike" kern="1200" cap="none" spc="0" normalizeH="0" baseline="0" noProof="0" dirty="0">
                <a:ln>
                  <a:noFill/>
                </a:ln>
                <a:solidFill>
                  <a:srgbClr val="0070C0"/>
                </a:solidFill>
                <a:effectLst/>
                <a:uLnTx/>
                <a:uFillTx/>
                <a:latin typeface="Aptos" panose="02110004020202020204"/>
                <a:ea typeface="+mn-ea"/>
                <a:cs typeface="+mn-cs"/>
              </a:rPr>
            </a:br>
            <a:r>
              <a:rPr kumimoji="0" lang="en-US" sz="2200" b="0" i="0" u="none" strike="noStrike" kern="1200" cap="none" spc="0" normalizeH="0" baseline="0" noProof="0" dirty="0">
                <a:ln>
                  <a:noFill/>
                </a:ln>
                <a:solidFill>
                  <a:srgbClr val="FF0000"/>
                </a:solidFill>
                <a:effectLst/>
                <a:uLnTx/>
                <a:uFillTx/>
                <a:latin typeface="Aptos" panose="02110004020202020204"/>
                <a:ea typeface="+mn-ea"/>
                <a:cs typeface="+mn-cs"/>
              </a:rPr>
              <a:t> Seeking Requests for Assistance!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3568D015-9323-4718-1A38-42B9D8E659FA}"/>
              </a:ext>
            </a:extLst>
          </p:cNvPr>
          <p:cNvSpPr/>
          <p:nvPr/>
        </p:nvSpPr>
        <p:spPr>
          <a:xfrm>
            <a:off x="217718" y="1565820"/>
            <a:ext cx="2937048" cy="1384995"/>
          </a:xfrm>
          <a:prstGeom prst="rect">
            <a:avLst/>
          </a:prstGeom>
          <a:noFill/>
        </p:spPr>
        <p:txBody>
          <a:bodyPr wrap="square" lIns="91440" tIns="45720" rIns="91440" bIns="45720" anchor="t">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libri" panose="020F0502020204030204"/>
                <a:ea typeface="+mn-ea"/>
                <a:cs typeface="+mn-cs"/>
              </a:rPr>
              <a:t>Massachusetts</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libri" panose="020F0502020204030204"/>
                <a:ea typeface="+mn-ea"/>
                <a:cs typeface="+mn-cs"/>
              </a:rPr>
              <a:t>Assessment Program</a:t>
            </a:r>
            <a:endParaRPr kumimoji="0" lang="en-US" sz="28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Aptos" panose="02110004020202020204"/>
              <a:ea typeface="+mn-ea"/>
              <a:cs typeface="Calibri"/>
            </a:endParaRPr>
          </a:p>
        </p:txBody>
      </p:sp>
      <p:sp>
        <p:nvSpPr>
          <p:cNvPr id="4" name="Content Placeholder 2">
            <a:extLst>
              <a:ext uri="{FF2B5EF4-FFF2-40B4-BE49-F238E27FC236}">
                <a16:creationId xmlns:a16="http://schemas.microsoft.com/office/drawing/2014/main" id="{D74430DA-18CE-6FB1-AB07-3FB664AB5671}"/>
              </a:ext>
            </a:extLst>
          </p:cNvPr>
          <p:cNvSpPr txBox="1">
            <a:spLocks/>
          </p:cNvSpPr>
          <p:nvPr/>
        </p:nvSpPr>
        <p:spPr>
          <a:xfrm>
            <a:off x="356196" y="2962313"/>
            <a:ext cx="2800401" cy="2522558"/>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006600"/>
                </a:solidFill>
                <a:effectLst/>
                <a:uLnTx/>
                <a:uFillTx/>
                <a:latin typeface="Aptos" panose="02110004020202020204"/>
                <a:ea typeface="+mn-ea"/>
                <a:cs typeface="+mn-cs"/>
              </a:rPr>
              <a:t>$2,000,000</a:t>
            </a:r>
            <a:r>
              <a:rPr kumimoji="0" lang="en-US" sz="2400" b="0" i="0" u="none" strike="noStrike" kern="1200" cap="none" spc="0" normalizeH="0" baseline="0" noProof="0" dirty="0">
                <a:ln>
                  <a:noFill/>
                </a:ln>
                <a:solidFill>
                  <a:srgbClr val="006600"/>
                </a:solidFill>
                <a:effectLst/>
                <a:uLnTx/>
                <a:uFillTx/>
                <a:latin typeface="Aptos" panose="02110004020202020204"/>
                <a:ea typeface="+mn-ea"/>
                <a:cs typeface="+mn-cs"/>
              </a:rPr>
              <a:t> </a:t>
            </a:r>
            <a:endParaRPr kumimoji="0" lang="en-US" sz="3200"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6350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rgbClr val="006600"/>
                </a:solidFill>
                <a:effectLst/>
                <a:uLnTx/>
                <a:uFillTx/>
                <a:latin typeface="Aptos" panose="02110004020202020204"/>
                <a:ea typeface="+mn-ea"/>
                <a:cs typeface="+mn-cs"/>
              </a:rPr>
              <a:t>over 5 years</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Calibri"/>
            </a:endParaRPr>
          </a:p>
          <a:p>
            <a:pPr marL="349250" marR="0" lvl="0" indent="-285750" algn="l" defTabSz="914400" rtl="0" eaLnBrk="1" fontAlgn="auto" latinLnBrk="0" hangingPunct="1">
              <a:lnSpc>
                <a:spcPct val="100000"/>
              </a:lnSpc>
              <a:spcBef>
                <a:spcPct val="20000"/>
              </a:spcBef>
              <a:spcAft>
                <a:spcPts val="0"/>
              </a:spcAft>
              <a:buClrTx/>
              <a:buSzTx/>
              <a:buFontTx/>
              <a:buChar char="-"/>
              <a:tabLst/>
              <a:defRPr/>
            </a:pPr>
            <a:r>
              <a:rPr kumimoji="0" lang="en-US" sz="1800" b="0" i="0" u="none" strike="noStrike" kern="1200" cap="none" spc="0" normalizeH="0" baseline="0" noProof="0" dirty="0">
                <a:ln>
                  <a:noFill/>
                </a:ln>
                <a:solidFill>
                  <a:srgbClr val="006600"/>
                </a:solidFill>
                <a:effectLst/>
                <a:uLnTx/>
                <a:uFillTx/>
                <a:latin typeface="Aptos" panose="02110004020202020204"/>
                <a:ea typeface="+mn-ea"/>
                <a:cs typeface="+mn-cs"/>
              </a:rPr>
              <a:t>Municipal Benefit</a:t>
            </a:r>
          </a:p>
          <a:p>
            <a:pPr marL="349250" marR="0" lvl="0" indent="-285750" algn="l" defTabSz="914400" rtl="0" eaLnBrk="1" fontAlgn="auto" latinLnBrk="0" hangingPunct="1">
              <a:lnSpc>
                <a:spcPct val="100000"/>
              </a:lnSpc>
              <a:spcBef>
                <a:spcPct val="20000"/>
              </a:spcBef>
              <a:spcAft>
                <a:spcPts val="0"/>
              </a:spcAft>
              <a:buClrTx/>
              <a:buSzTx/>
              <a:buFontTx/>
              <a:buChar char="-"/>
              <a:tabLst/>
              <a:defRPr/>
            </a:pPr>
            <a:r>
              <a:rPr kumimoji="0" lang="en-US" sz="1800" b="0" i="0" u="none" strike="noStrike" kern="1200" cap="none" spc="0" normalizeH="0" baseline="0" noProof="0" dirty="0">
                <a:ln>
                  <a:noFill/>
                </a:ln>
                <a:solidFill>
                  <a:srgbClr val="006600"/>
                </a:solidFill>
                <a:effectLst/>
                <a:uLnTx/>
                <a:uFillTx/>
                <a:latin typeface="Aptos" panose="02110004020202020204"/>
                <a:ea typeface="+mn-ea"/>
                <a:cs typeface="+mn-cs"/>
              </a:rPr>
              <a:t>Historically</a:t>
            </a:r>
            <a:br>
              <a:rPr kumimoji="0" lang="en-US" sz="1800" b="0" i="0" u="none" strike="noStrike" kern="1200" cap="none" spc="0" normalizeH="0" baseline="0" noProof="0" dirty="0">
                <a:ln>
                  <a:noFill/>
                </a:ln>
                <a:solidFill>
                  <a:srgbClr val="006600"/>
                </a:solidFill>
                <a:effectLst/>
                <a:uLnTx/>
                <a:uFillTx/>
                <a:latin typeface="Aptos" panose="02110004020202020204"/>
                <a:ea typeface="+mn-ea"/>
                <a:cs typeface="+mn-cs"/>
              </a:rPr>
            </a:br>
            <a:r>
              <a:rPr kumimoji="0" lang="en-US" sz="1800" b="0" i="0" u="none" strike="noStrike" kern="1200" cap="none" spc="0" normalizeH="0" baseline="0" noProof="0" dirty="0">
                <a:ln>
                  <a:noFill/>
                </a:ln>
                <a:solidFill>
                  <a:srgbClr val="006600"/>
                </a:solidFill>
                <a:effectLst/>
                <a:uLnTx/>
                <a:uFillTx/>
                <a:latin typeface="Aptos" panose="02110004020202020204"/>
                <a:ea typeface="+mn-ea"/>
                <a:cs typeface="+mn-cs"/>
              </a:rPr>
              <a:t>Disadvantaged </a:t>
            </a:r>
            <a:br>
              <a:rPr kumimoji="0" lang="en-US" sz="1800" b="0" i="0" u="none" strike="noStrike" kern="1200" cap="none" spc="0" normalizeH="0" baseline="0" noProof="0" dirty="0">
                <a:ln>
                  <a:noFill/>
                </a:ln>
                <a:solidFill>
                  <a:srgbClr val="006600"/>
                </a:solidFill>
                <a:effectLst/>
                <a:uLnTx/>
                <a:uFillTx/>
                <a:latin typeface="Aptos" panose="02110004020202020204"/>
                <a:ea typeface="+mn-ea"/>
                <a:cs typeface="+mn-cs"/>
              </a:rPr>
            </a:br>
            <a:r>
              <a:rPr kumimoji="0" lang="en-US" sz="1800" b="0" i="0" u="none" strike="noStrike" kern="1200" cap="none" spc="0" normalizeH="0" baseline="0" noProof="0" dirty="0">
                <a:ln>
                  <a:noFill/>
                </a:ln>
                <a:solidFill>
                  <a:srgbClr val="006600"/>
                </a:solidFill>
                <a:effectLst/>
                <a:uLnTx/>
                <a:uFillTx/>
                <a:latin typeface="Aptos" panose="02110004020202020204"/>
                <a:ea typeface="+mn-ea"/>
                <a:cs typeface="+mn-cs"/>
              </a:rPr>
              <a:t>Communities</a:t>
            </a:r>
            <a:endParaRPr kumimoji="0" lang="en-US" sz="1800" b="0" i="0" u="none" strike="noStrike" kern="1200" cap="none" spc="0" normalizeH="0" baseline="0" noProof="0" dirty="0">
              <a:ln>
                <a:noFill/>
              </a:ln>
              <a:solidFill>
                <a:srgbClr val="006600"/>
              </a:solidFill>
              <a:effectLst/>
              <a:uLnTx/>
              <a:uFillTx/>
              <a:latin typeface="Aptos" panose="02110004020202020204"/>
              <a:ea typeface="Calibri"/>
              <a:cs typeface="Calibri"/>
            </a:endParaRPr>
          </a:p>
          <a:p>
            <a:pPr marL="349250" marR="0" lvl="0" indent="-285750" algn="l" defTabSz="914400" rtl="0" eaLnBrk="1" fontAlgn="auto" latinLnBrk="0" hangingPunct="1">
              <a:lnSpc>
                <a:spcPct val="100000"/>
              </a:lnSpc>
              <a:spcBef>
                <a:spcPct val="20000"/>
              </a:spcBef>
              <a:spcAft>
                <a:spcPts val="0"/>
              </a:spcAft>
              <a:buClrTx/>
              <a:buSzTx/>
              <a:buFontTx/>
              <a:buChar char="-"/>
              <a:tabLst/>
              <a:defRPr/>
            </a:pPr>
            <a:r>
              <a:rPr kumimoji="0" lang="en-US" sz="1800" b="0" i="0" u="none" strike="noStrike" kern="1200" cap="none" spc="0" normalizeH="0" baseline="0" noProof="0" dirty="0">
                <a:ln>
                  <a:noFill/>
                </a:ln>
                <a:solidFill>
                  <a:srgbClr val="006600"/>
                </a:solidFill>
                <a:effectLst/>
                <a:uLnTx/>
                <a:uFillTx/>
                <a:latin typeface="Aptos" panose="02110004020202020204"/>
                <a:ea typeface="+mn-ea"/>
                <a:cs typeface="+mn-cs"/>
              </a:rPr>
              <a:t>Low population towns</a:t>
            </a:r>
            <a:endParaRPr kumimoji="0" lang="en-US" sz="1800" b="0" i="0" u="none" strike="noStrike" kern="1200" cap="none" spc="0" normalizeH="0" baseline="0" noProof="0" dirty="0">
              <a:ln>
                <a:noFill/>
              </a:ln>
              <a:solidFill>
                <a:srgbClr val="006600"/>
              </a:solidFill>
              <a:effectLst/>
              <a:uLnTx/>
              <a:uFillTx/>
              <a:latin typeface="Aptos" panose="02110004020202020204"/>
              <a:ea typeface="+mn-ea"/>
              <a:cs typeface="Calibri" panose="020F0502020204030204"/>
            </a:endParaRPr>
          </a:p>
        </p:txBody>
      </p:sp>
      <p:pic>
        <p:nvPicPr>
          <p:cNvPr id="2" name="Picture 1" descr="Map of Massachusetts municipalities. Stars indicate towns where MassDEP has performed assessment under their EPA Community-Wide Assessment Grant. ">
            <a:extLst>
              <a:ext uri="{FF2B5EF4-FFF2-40B4-BE49-F238E27FC236}">
                <a16:creationId xmlns:a16="http://schemas.microsoft.com/office/drawing/2014/main" id="{6F44BAF8-35D8-BDB2-B677-DDECC1BF971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158429" y="1086161"/>
            <a:ext cx="8836313" cy="5469339"/>
          </a:xfrm>
          <a:prstGeom prst="rect">
            <a:avLst/>
          </a:prstGeom>
        </p:spPr>
      </p:pic>
      <p:sp>
        <p:nvSpPr>
          <p:cNvPr id="29" name="TextBox 28">
            <a:extLst>
              <a:ext uri="{FF2B5EF4-FFF2-40B4-BE49-F238E27FC236}">
                <a16:creationId xmlns:a16="http://schemas.microsoft.com/office/drawing/2014/main" id="{366DD42E-313F-41F5-A9C8-EC0F68DCCF87}"/>
              </a:ext>
            </a:extLst>
          </p:cNvPr>
          <p:cNvSpPr txBox="1"/>
          <p:nvPr/>
        </p:nvSpPr>
        <p:spPr>
          <a:xfrm>
            <a:off x="3171747" y="5125169"/>
            <a:ext cx="4421511" cy="1446550"/>
          </a:xfrm>
          <a:prstGeom prst="rect">
            <a:avLst/>
          </a:prstGeom>
          <a:solidFill>
            <a:schemeClr val="bg1"/>
          </a:solidFill>
          <a:ln w="38100">
            <a:solidFill>
              <a:srgbClr val="0066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336600"/>
                </a:solidFill>
                <a:effectLst/>
                <a:uLnTx/>
                <a:uFillTx/>
                <a:latin typeface="Aptos" panose="02110004020202020204"/>
                <a:ea typeface="+mn-ea"/>
                <a:cs typeface="+mn-cs"/>
              </a:rPr>
              <a:t>Municipalities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336600"/>
                </a:solidFill>
                <a:effectLst/>
                <a:uLnTx/>
                <a:uFillTx/>
                <a:latin typeface="Aptos" panose="02110004020202020204"/>
                <a:ea typeface="+mn-ea"/>
                <a:cs typeface="+mn-cs"/>
              </a:rPr>
              <a:t>Non-Profits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336600"/>
                </a:solidFill>
                <a:effectLst/>
                <a:uLnTx/>
                <a:uFillTx/>
                <a:latin typeface="Aptos" panose="02110004020202020204"/>
                <a:ea typeface="+mn-ea"/>
                <a:cs typeface="+mn-cs"/>
              </a:rPr>
              <a:t>Community Development Corp.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336600"/>
                </a:solidFill>
                <a:effectLst/>
                <a:uLnTx/>
                <a:uFillTx/>
                <a:latin typeface="Aptos" panose="02110004020202020204"/>
                <a:ea typeface="+mn-ea"/>
                <a:cs typeface="+mn-cs"/>
              </a:rPr>
              <a:t>Eligible Parties </a:t>
            </a:r>
          </a:p>
        </p:txBody>
      </p:sp>
      <p:sp>
        <p:nvSpPr>
          <p:cNvPr id="6" name="TextBox 5">
            <a:extLst>
              <a:ext uri="{FF2B5EF4-FFF2-40B4-BE49-F238E27FC236}">
                <a16:creationId xmlns:a16="http://schemas.microsoft.com/office/drawing/2014/main" id="{290C30F4-570A-6792-3550-66FCA79EA052}"/>
              </a:ext>
              <a:ext uri="{C183D7F6-B498-43B3-948B-1728B52AA6E4}">
                <adec:decorative xmlns:adec="http://schemas.microsoft.com/office/drawing/2017/decorative" val="0"/>
              </a:ext>
            </a:extLst>
          </p:cNvPr>
          <p:cNvSpPr txBox="1"/>
          <p:nvPr/>
        </p:nvSpPr>
        <p:spPr>
          <a:xfrm>
            <a:off x="6492240" y="4337590"/>
            <a:ext cx="1390650" cy="46166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Brimfield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tar: 5 Points 6">
            <a:extLst>
              <a:ext uri="{FF2B5EF4-FFF2-40B4-BE49-F238E27FC236}">
                <a16:creationId xmlns:a16="http://schemas.microsoft.com/office/drawing/2014/main" id="{3B68BA7A-AF41-E728-9525-3F59ECA95BD6}"/>
              </a:ext>
              <a:ext uri="{C183D7F6-B498-43B3-948B-1728B52AA6E4}">
                <adec:decorative xmlns:adec="http://schemas.microsoft.com/office/drawing/2017/decorative" val="1"/>
              </a:ext>
            </a:extLst>
          </p:cNvPr>
          <p:cNvSpPr/>
          <p:nvPr/>
        </p:nvSpPr>
        <p:spPr>
          <a:xfrm>
            <a:off x="6362245" y="4334961"/>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tar: 5 Points 7">
            <a:extLst>
              <a:ext uri="{FF2B5EF4-FFF2-40B4-BE49-F238E27FC236}">
                <a16:creationId xmlns:a16="http://schemas.microsoft.com/office/drawing/2014/main" id="{B94529EB-526E-3F35-1723-153E109DC696}"/>
              </a:ext>
              <a:ext uri="{C183D7F6-B498-43B3-948B-1728B52AA6E4}">
                <adec:decorative xmlns:adec="http://schemas.microsoft.com/office/drawing/2017/decorative" val="1"/>
              </a:ext>
            </a:extLst>
          </p:cNvPr>
          <p:cNvSpPr/>
          <p:nvPr/>
        </p:nvSpPr>
        <p:spPr>
          <a:xfrm>
            <a:off x="7486099" y="3004062"/>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tar: 5 Points 8">
            <a:extLst>
              <a:ext uri="{FF2B5EF4-FFF2-40B4-BE49-F238E27FC236}">
                <a16:creationId xmlns:a16="http://schemas.microsoft.com/office/drawing/2014/main" id="{BBA44C6C-C087-BC57-198D-A7647090B0E1}"/>
              </a:ext>
              <a:ext uri="{C183D7F6-B498-43B3-948B-1728B52AA6E4}">
                <adec:decorative xmlns:adec="http://schemas.microsoft.com/office/drawing/2017/decorative" val="1"/>
              </a:ext>
            </a:extLst>
          </p:cNvPr>
          <p:cNvSpPr/>
          <p:nvPr/>
        </p:nvSpPr>
        <p:spPr>
          <a:xfrm>
            <a:off x="9196631" y="3545945"/>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8CAC4E2-F542-19CB-DC0B-5AD609743F6F}"/>
              </a:ext>
            </a:extLst>
          </p:cNvPr>
          <p:cNvSpPr txBox="1"/>
          <p:nvPr/>
        </p:nvSpPr>
        <p:spPr>
          <a:xfrm>
            <a:off x="9318868" y="3195567"/>
            <a:ext cx="2143125" cy="461665"/>
          </a:xfrm>
          <a:prstGeom prst="rect">
            <a:avLst/>
          </a:prstGeom>
          <a:noFill/>
        </p:spPr>
        <p:txBody>
          <a:bodyPr wrap="square" lIns="91440" tIns="45720" rIns="91440" bIns="45720" rtlCol="0" anchor="t">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Chelsea</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1" name="TextBox 10">
            <a:extLst>
              <a:ext uri="{FF2B5EF4-FFF2-40B4-BE49-F238E27FC236}">
                <a16:creationId xmlns:a16="http://schemas.microsoft.com/office/drawing/2014/main" id="{DB3935EF-2ABE-54FD-13E8-40A166059A26}"/>
              </a:ext>
            </a:extLst>
          </p:cNvPr>
          <p:cNvSpPr txBox="1"/>
          <p:nvPr/>
        </p:nvSpPr>
        <p:spPr>
          <a:xfrm>
            <a:off x="5934380" y="2921107"/>
            <a:ext cx="1675535" cy="461665"/>
          </a:xfrm>
          <a:prstGeom prst="rect">
            <a:avLst/>
          </a:prstGeom>
          <a:noFill/>
        </p:spPr>
        <p:txBody>
          <a:bodyPr wrap="square" lIns="91440" tIns="45720" rIns="91440" bIns="45720" rtlCol="0" anchor="t">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Leominster</a:t>
            </a:r>
          </a:p>
        </p:txBody>
      </p:sp>
      <p:sp>
        <p:nvSpPr>
          <p:cNvPr id="12" name="TextBox 11">
            <a:extLst>
              <a:ext uri="{FF2B5EF4-FFF2-40B4-BE49-F238E27FC236}">
                <a16:creationId xmlns:a16="http://schemas.microsoft.com/office/drawing/2014/main" id="{8F757C12-F6E7-30B3-64D0-3E996F65E86F}"/>
              </a:ext>
            </a:extLst>
          </p:cNvPr>
          <p:cNvSpPr txBox="1"/>
          <p:nvPr/>
        </p:nvSpPr>
        <p:spPr>
          <a:xfrm>
            <a:off x="4298824" y="3707461"/>
            <a:ext cx="1249853" cy="461665"/>
          </a:xfrm>
          <a:prstGeom prst="rect">
            <a:avLst/>
          </a:prstGeom>
          <a:noFill/>
        </p:spPr>
        <p:txBody>
          <a:bodyPr wrap="square" lIns="91440" tIns="45720" rIns="91440" bIns="45720" rtlCol="0" anchor="t">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Holyoke</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Star: 5 Points 12">
            <a:extLst>
              <a:ext uri="{FF2B5EF4-FFF2-40B4-BE49-F238E27FC236}">
                <a16:creationId xmlns:a16="http://schemas.microsoft.com/office/drawing/2014/main" id="{44E38284-32FC-9CEB-CE19-E6FB13595E30}"/>
              </a:ext>
              <a:ext uri="{C183D7F6-B498-43B3-948B-1728B52AA6E4}">
                <adec:decorative xmlns:adec="http://schemas.microsoft.com/office/drawing/2017/decorative" val="1"/>
              </a:ext>
            </a:extLst>
          </p:cNvPr>
          <p:cNvSpPr/>
          <p:nvPr/>
        </p:nvSpPr>
        <p:spPr>
          <a:xfrm>
            <a:off x="5380927" y="4013494"/>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tar: 5 Points 22">
            <a:extLst>
              <a:ext uri="{FF2B5EF4-FFF2-40B4-BE49-F238E27FC236}">
                <a16:creationId xmlns:a16="http://schemas.microsoft.com/office/drawing/2014/main" id="{79B01AFF-264A-3A42-925E-B0A1A5667671}"/>
              </a:ext>
              <a:ext uri="{C183D7F6-B498-43B3-948B-1728B52AA6E4}">
                <adec:decorative xmlns:adec="http://schemas.microsoft.com/office/drawing/2017/decorative" val="1"/>
              </a:ext>
            </a:extLst>
          </p:cNvPr>
          <p:cNvSpPr/>
          <p:nvPr/>
        </p:nvSpPr>
        <p:spPr>
          <a:xfrm>
            <a:off x="7344051" y="3865090"/>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2C56D67-B9D7-ABAC-6C03-0547C51730DB}"/>
              </a:ext>
            </a:extLst>
          </p:cNvPr>
          <p:cNvSpPr txBox="1"/>
          <p:nvPr/>
        </p:nvSpPr>
        <p:spPr>
          <a:xfrm>
            <a:off x="6126059" y="3893825"/>
            <a:ext cx="1675535" cy="461665"/>
          </a:xfrm>
          <a:prstGeom prst="rect">
            <a:avLst/>
          </a:prstGeom>
          <a:noFill/>
        </p:spPr>
        <p:txBody>
          <a:bodyPr wrap="square" lIns="91440" tIns="45720" rIns="91440" bIns="45720" rtlCol="0" anchor="t">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Worcester</a:t>
            </a:r>
          </a:p>
        </p:txBody>
      </p:sp>
      <p:sp>
        <p:nvSpPr>
          <p:cNvPr id="31" name="TextBox 30" descr="MassDEP performed assessment for Habitat for Humanity in Worcester. ">
            <a:extLst>
              <a:ext uri="{FF2B5EF4-FFF2-40B4-BE49-F238E27FC236}">
                <a16:creationId xmlns:a16="http://schemas.microsoft.com/office/drawing/2014/main" id="{893A33B7-4AE1-D820-7945-4C280D8DCEF3}"/>
              </a:ext>
            </a:extLst>
          </p:cNvPr>
          <p:cNvSpPr txBox="1"/>
          <p:nvPr/>
        </p:nvSpPr>
        <p:spPr>
          <a:xfrm>
            <a:off x="3167942" y="4645624"/>
            <a:ext cx="2800402" cy="369332"/>
          </a:xfrm>
          <a:prstGeom prst="rect">
            <a:avLst/>
          </a:prstGeom>
          <a:solidFill>
            <a:schemeClr val="bg1">
              <a:alpha val="90000"/>
            </a:schemeClr>
          </a:solidFill>
          <a:ln w="38100">
            <a:solidFill>
              <a:srgbClr val="0066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6600"/>
                </a:solidFill>
                <a:effectLst/>
                <a:uLnTx/>
                <a:uFillTx/>
                <a:latin typeface="Aptos" panose="02110004020202020204"/>
                <a:ea typeface="+mn-ea"/>
                <a:cs typeface="+mn-cs"/>
              </a:rPr>
              <a:t>Habitat-for-Humanity</a:t>
            </a:r>
          </a:p>
        </p:txBody>
      </p:sp>
      <p:sp>
        <p:nvSpPr>
          <p:cNvPr id="25" name="Star: 5 Points 24">
            <a:extLst>
              <a:ext uri="{FF2B5EF4-FFF2-40B4-BE49-F238E27FC236}">
                <a16:creationId xmlns:a16="http://schemas.microsoft.com/office/drawing/2014/main" id="{BEA3C055-F892-6B77-3040-1CB0548803BD}"/>
              </a:ext>
              <a:ext uri="{C183D7F6-B498-43B3-948B-1728B52AA6E4}">
                <adec:decorative xmlns:adec="http://schemas.microsoft.com/office/drawing/2017/decorative" val="1"/>
              </a:ext>
            </a:extLst>
          </p:cNvPr>
          <p:cNvSpPr/>
          <p:nvPr/>
        </p:nvSpPr>
        <p:spPr>
          <a:xfrm>
            <a:off x="8270628" y="2570319"/>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D6AF50CA-E3D3-F132-8C35-9ACD5B8F1534}"/>
              </a:ext>
            </a:extLst>
          </p:cNvPr>
          <p:cNvSpPr txBox="1"/>
          <p:nvPr/>
        </p:nvSpPr>
        <p:spPr>
          <a:xfrm>
            <a:off x="6492240" y="2161938"/>
            <a:ext cx="2012601" cy="461665"/>
          </a:xfrm>
          <a:prstGeom prst="rect">
            <a:avLst/>
          </a:prstGeom>
          <a:noFill/>
        </p:spPr>
        <p:txBody>
          <a:bodyPr wrap="square" lIns="91440" tIns="45720" rIns="91440" bIns="45720" rtlCol="0" anchor="t">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Tyngsborough</a:t>
            </a:r>
          </a:p>
        </p:txBody>
      </p:sp>
      <p:sp>
        <p:nvSpPr>
          <p:cNvPr id="27" name="Star: 5 Points 26">
            <a:extLst>
              <a:ext uri="{FF2B5EF4-FFF2-40B4-BE49-F238E27FC236}">
                <a16:creationId xmlns:a16="http://schemas.microsoft.com/office/drawing/2014/main" id="{50B4CBDF-98B0-CF7B-D629-08B0C9F12AF0}"/>
              </a:ext>
              <a:ext uri="{C183D7F6-B498-43B3-948B-1728B52AA6E4}">
                <adec:decorative xmlns:adec="http://schemas.microsoft.com/office/drawing/2017/decorative" val="1"/>
              </a:ext>
            </a:extLst>
          </p:cNvPr>
          <p:cNvSpPr/>
          <p:nvPr/>
        </p:nvSpPr>
        <p:spPr>
          <a:xfrm>
            <a:off x="8951339" y="5069945"/>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26CC3E46-4C6E-C152-E6EF-305D55A245D8}"/>
              </a:ext>
            </a:extLst>
          </p:cNvPr>
          <p:cNvSpPr txBox="1"/>
          <p:nvPr/>
        </p:nvSpPr>
        <p:spPr>
          <a:xfrm>
            <a:off x="7939618" y="5066832"/>
            <a:ext cx="1257013" cy="461665"/>
          </a:xfrm>
          <a:prstGeom prst="rect">
            <a:avLst/>
          </a:prstGeom>
          <a:noFill/>
        </p:spPr>
        <p:txBody>
          <a:bodyPr wrap="square" lIns="91440" tIns="45720" rIns="91440" bIns="45720" rtlCol="0" anchor="t">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Taunton</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30" name="Arrow: Right 29">
            <a:extLst>
              <a:ext uri="{FF2B5EF4-FFF2-40B4-BE49-F238E27FC236}">
                <a16:creationId xmlns:a16="http://schemas.microsoft.com/office/drawing/2014/main" id="{AD0E0F35-09FE-EBEE-38A7-37B721BD1BB3}"/>
              </a:ext>
              <a:ext uri="{C183D7F6-B498-43B3-948B-1728B52AA6E4}">
                <adec:decorative xmlns:adec="http://schemas.microsoft.com/office/drawing/2017/decorative" val="1"/>
              </a:ext>
            </a:extLst>
          </p:cNvPr>
          <p:cNvSpPr/>
          <p:nvPr/>
        </p:nvSpPr>
        <p:spPr>
          <a:xfrm rot="19026782">
            <a:off x="5418787" y="4359620"/>
            <a:ext cx="919337" cy="221374"/>
          </a:xfrm>
          <a:prstGeom prst="rightArrow">
            <a:avLst>
              <a:gd name="adj1" fmla="val 36082"/>
              <a:gd name="adj2" fmla="val 75381"/>
            </a:avLst>
          </a:prstGeom>
          <a:solidFill>
            <a:schemeClr val="bg2"/>
          </a:solidFill>
          <a:ln w="38100">
            <a:solidFill>
              <a:srgbClr val="33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TextBox 31">
            <a:extLst>
              <a:ext uri="{FF2B5EF4-FFF2-40B4-BE49-F238E27FC236}">
                <a16:creationId xmlns:a16="http://schemas.microsoft.com/office/drawing/2014/main" id="{FAFAAE2B-1DDA-4B3E-7C3C-755CE875FF21}"/>
              </a:ext>
            </a:extLst>
          </p:cNvPr>
          <p:cNvSpPr txBox="1"/>
          <p:nvPr/>
        </p:nvSpPr>
        <p:spPr>
          <a:xfrm>
            <a:off x="8270628" y="3919586"/>
            <a:ext cx="1675535" cy="461665"/>
          </a:xfrm>
          <a:prstGeom prst="rect">
            <a:avLst/>
          </a:prstGeom>
          <a:noFill/>
        </p:spPr>
        <p:txBody>
          <a:bodyPr wrap="square" lIns="91440" tIns="45720" rIns="91440" bIns="45720" rtlCol="0" anchor="t">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Medway</a:t>
            </a:r>
          </a:p>
        </p:txBody>
      </p:sp>
      <p:sp>
        <p:nvSpPr>
          <p:cNvPr id="33" name="Star: 5 Points 32">
            <a:extLst>
              <a:ext uri="{FF2B5EF4-FFF2-40B4-BE49-F238E27FC236}">
                <a16:creationId xmlns:a16="http://schemas.microsoft.com/office/drawing/2014/main" id="{BC8399CF-A136-01A9-7C55-9801E539A8EB}"/>
              </a:ext>
              <a:ext uri="{C183D7F6-B498-43B3-948B-1728B52AA6E4}">
                <adec:decorative xmlns:adec="http://schemas.microsoft.com/office/drawing/2017/decorative" val="1"/>
              </a:ext>
            </a:extLst>
          </p:cNvPr>
          <p:cNvSpPr/>
          <p:nvPr/>
        </p:nvSpPr>
        <p:spPr>
          <a:xfrm>
            <a:off x="8243390" y="4253169"/>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AA9C87E0-9531-841A-AE4F-879A6B87861D}"/>
              </a:ext>
            </a:extLst>
          </p:cNvPr>
          <p:cNvSpPr txBox="1"/>
          <p:nvPr/>
        </p:nvSpPr>
        <p:spPr>
          <a:xfrm>
            <a:off x="5854082" y="3509418"/>
            <a:ext cx="1675535" cy="461665"/>
          </a:xfrm>
          <a:prstGeom prst="rect">
            <a:avLst/>
          </a:prstGeom>
          <a:noFill/>
        </p:spPr>
        <p:txBody>
          <a:bodyPr wrap="square" lIns="91440" tIns="45720" rIns="91440" bIns="45720" rtlCol="0" anchor="t">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Spencer</a:t>
            </a:r>
          </a:p>
        </p:txBody>
      </p:sp>
      <p:sp>
        <p:nvSpPr>
          <p:cNvPr id="35" name="Star: 5 Points 34">
            <a:extLst>
              <a:ext uri="{FF2B5EF4-FFF2-40B4-BE49-F238E27FC236}">
                <a16:creationId xmlns:a16="http://schemas.microsoft.com/office/drawing/2014/main" id="{F073968C-4268-F754-9371-B81783616A46}"/>
              </a:ext>
              <a:ext uri="{C183D7F6-B498-43B3-948B-1728B52AA6E4}">
                <adec:decorative xmlns:adec="http://schemas.microsoft.com/office/drawing/2017/decorative" val="1"/>
              </a:ext>
            </a:extLst>
          </p:cNvPr>
          <p:cNvSpPr/>
          <p:nvPr/>
        </p:nvSpPr>
        <p:spPr>
          <a:xfrm>
            <a:off x="6873338" y="3819621"/>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Star: 5 Points 35">
            <a:extLst>
              <a:ext uri="{FF2B5EF4-FFF2-40B4-BE49-F238E27FC236}">
                <a16:creationId xmlns:a16="http://schemas.microsoft.com/office/drawing/2014/main" id="{9FFDCDB6-08FC-5F63-9023-935EFE29E279}"/>
              </a:ext>
              <a:ext uri="{C183D7F6-B498-43B3-948B-1728B52AA6E4}">
                <adec:decorative xmlns:adec="http://schemas.microsoft.com/office/drawing/2017/decorative" val="1"/>
              </a:ext>
            </a:extLst>
          </p:cNvPr>
          <p:cNvSpPr/>
          <p:nvPr/>
        </p:nvSpPr>
        <p:spPr>
          <a:xfrm>
            <a:off x="7641664" y="3219188"/>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3AF42D17-8ED7-BF11-F73F-DDCD3882E874}"/>
              </a:ext>
            </a:extLst>
          </p:cNvPr>
          <p:cNvSpPr txBox="1"/>
          <p:nvPr/>
        </p:nvSpPr>
        <p:spPr>
          <a:xfrm>
            <a:off x="7573984" y="3273682"/>
            <a:ext cx="1675535" cy="461665"/>
          </a:xfrm>
          <a:prstGeom prst="rect">
            <a:avLst/>
          </a:prstGeom>
          <a:noFill/>
        </p:spPr>
        <p:txBody>
          <a:bodyPr wrap="square" lIns="91440" tIns="45720" rIns="91440" bIns="45720" rtlCol="0" anchor="t">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Lancaster</a:t>
            </a:r>
          </a:p>
        </p:txBody>
      </p:sp>
      <p:sp>
        <p:nvSpPr>
          <p:cNvPr id="38" name="TextBox 37">
            <a:extLst>
              <a:ext uri="{FF2B5EF4-FFF2-40B4-BE49-F238E27FC236}">
                <a16:creationId xmlns:a16="http://schemas.microsoft.com/office/drawing/2014/main" id="{53D5DD4B-E9F2-631E-EE9C-CACF3287E41A}"/>
              </a:ext>
            </a:extLst>
          </p:cNvPr>
          <p:cNvSpPr txBox="1"/>
          <p:nvPr/>
        </p:nvSpPr>
        <p:spPr>
          <a:xfrm>
            <a:off x="8555784" y="4586029"/>
            <a:ext cx="1675535" cy="461665"/>
          </a:xfrm>
          <a:prstGeom prst="rect">
            <a:avLst/>
          </a:prstGeom>
          <a:noFill/>
        </p:spPr>
        <p:txBody>
          <a:bodyPr wrap="square" lIns="91440" tIns="45720" rIns="91440" bIns="45720" rtlCol="0" anchor="t">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Wrentham</a:t>
            </a:r>
          </a:p>
        </p:txBody>
      </p:sp>
      <p:sp>
        <p:nvSpPr>
          <p:cNvPr id="39" name="Star: 5 Points 38">
            <a:extLst>
              <a:ext uri="{FF2B5EF4-FFF2-40B4-BE49-F238E27FC236}">
                <a16:creationId xmlns:a16="http://schemas.microsoft.com/office/drawing/2014/main" id="{72155A12-6A66-692F-2B5A-97C67D8010FE}"/>
              </a:ext>
              <a:ext uri="{C183D7F6-B498-43B3-948B-1728B52AA6E4}">
                <adec:decorative xmlns:adec="http://schemas.microsoft.com/office/drawing/2017/decorative" val="1"/>
              </a:ext>
            </a:extLst>
          </p:cNvPr>
          <p:cNvSpPr/>
          <p:nvPr/>
        </p:nvSpPr>
        <p:spPr>
          <a:xfrm>
            <a:off x="8465297" y="4542104"/>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843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6B952-9C85-9F06-6AB6-8D72E6BE3032}"/>
            </a:ext>
          </a:extLst>
        </p:cNvPr>
        <p:cNvGrpSpPr/>
        <p:nvPr/>
      </p:nvGrpSpPr>
      <p:grpSpPr>
        <a:xfrm>
          <a:off x="0" y="0"/>
          <a:ext cx="0" cy="0"/>
          <a:chOff x="0" y="0"/>
          <a:chExt cx="0" cy="0"/>
        </a:xfrm>
      </p:grpSpPr>
      <p:sp>
        <p:nvSpPr>
          <p:cNvPr id="15" name="TextBox 7">
            <a:extLst>
              <a:ext uri="{FF2B5EF4-FFF2-40B4-BE49-F238E27FC236}">
                <a16:creationId xmlns:a16="http://schemas.microsoft.com/office/drawing/2014/main" id="{CEFEE8CE-65D8-2AFD-CC6E-79A1D3772D96}"/>
              </a:ext>
            </a:extLst>
          </p:cNvPr>
          <p:cNvSpPr txBox="1">
            <a:spLocks noGrp="1"/>
          </p:cNvSpPr>
          <p:nvPr>
            <p:ph type="title" idx="4294967295"/>
          </p:nvPr>
        </p:nvSpPr>
        <p:spPr>
          <a:xfrm>
            <a:off x="3280236" y="166490"/>
            <a:ext cx="8836313"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6600"/>
                </a:solidFill>
                <a:effectLst/>
                <a:uLnTx/>
                <a:uFillTx/>
                <a:latin typeface="Aptos Display" panose="02110004020202020204"/>
                <a:ea typeface="+mn-ea"/>
                <a:cs typeface="Calibri"/>
              </a:rPr>
              <a:t>CERCLA 128a IIJA Funding</a:t>
            </a:r>
          </a:p>
        </p:txBody>
      </p:sp>
      <p:pic>
        <p:nvPicPr>
          <p:cNvPr id="14" name="Picture 13" descr="Map of Massachusetts municipalities. Stars indicate towns where MassDEP has performed assessment under their EPA CERCLA 128a IIJA funding. ">
            <a:extLst>
              <a:ext uri="{FF2B5EF4-FFF2-40B4-BE49-F238E27FC236}">
                <a16:creationId xmlns:a16="http://schemas.microsoft.com/office/drawing/2014/main" id="{62A6704B-7FDF-940C-D8BC-DA9A835D0D0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280236" y="1086161"/>
            <a:ext cx="8836313" cy="5469339"/>
          </a:xfrm>
          <a:prstGeom prst="rect">
            <a:avLst/>
          </a:prstGeom>
        </p:spPr>
      </p:pic>
      <p:sp>
        <p:nvSpPr>
          <p:cNvPr id="17" name="TextBox 16">
            <a:extLst>
              <a:ext uri="{FF2B5EF4-FFF2-40B4-BE49-F238E27FC236}">
                <a16:creationId xmlns:a16="http://schemas.microsoft.com/office/drawing/2014/main" id="{20249AFA-B16C-9B68-9593-44A1BFBE431E}"/>
              </a:ext>
              <a:ext uri="{C183D7F6-B498-43B3-948B-1728B52AA6E4}">
                <adec:decorative xmlns:adec="http://schemas.microsoft.com/office/drawing/2017/decorative" val="0"/>
              </a:ext>
            </a:extLst>
          </p:cNvPr>
          <p:cNvSpPr txBox="1"/>
          <p:nvPr/>
        </p:nvSpPr>
        <p:spPr>
          <a:xfrm>
            <a:off x="8263151" y="3919233"/>
            <a:ext cx="2143125" cy="46166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Framingham</a:t>
            </a:r>
          </a:p>
        </p:txBody>
      </p:sp>
      <p:sp>
        <p:nvSpPr>
          <p:cNvPr id="18" name="TextBox 17">
            <a:extLst>
              <a:ext uri="{FF2B5EF4-FFF2-40B4-BE49-F238E27FC236}">
                <a16:creationId xmlns:a16="http://schemas.microsoft.com/office/drawing/2014/main" id="{CB050279-B259-38F8-9CEB-97FDAE784F79}"/>
              </a:ext>
              <a:ext uri="{C183D7F6-B498-43B3-948B-1728B52AA6E4}">
                <adec:decorative xmlns:adec="http://schemas.microsoft.com/office/drawing/2017/decorative" val="0"/>
              </a:ext>
            </a:extLst>
          </p:cNvPr>
          <p:cNvSpPr txBox="1"/>
          <p:nvPr/>
        </p:nvSpPr>
        <p:spPr>
          <a:xfrm>
            <a:off x="5353480" y="4420661"/>
            <a:ext cx="1390650" cy="46166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Brimfield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D3BECCE-0113-C8E3-D279-7EE9ABB812A9}"/>
              </a:ext>
            </a:extLst>
          </p:cNvPr>
          <p:cNvSpPr txBox="1"/>
          <p:nvPr/>
        </p:nvSpPr>
        <p:spPr>
          <a:xfrm>
            <a:off x="10092786" y="5108912"/>
            <a:ext cx="2143125" cy="46166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Wareham</a:t>
            </a:r>
          </a:p>
        </p:txBody>
      </p:sp>
      <p:sp>
        <p:nvSpPr>
          <p:cNvPr id="20" name="Star: 5 Points 19">
            <a:extLst>
              <a:ext uri="{FF2B5EF4-FFF2-40B4-BE49-F238E27FC236}">
                <a16:creationId xmlns:a16="http://schemas.microsoft.com/office/drawing/2014/main" id="{EC80D14C-8E85-4E28-D0C6-D198590F3192}"/>
              </a:ext>
              <a:ext uri="{C183D7F6-B498-43B3-948B-1728B52AA6E4}">
                <adec:decorative xmlns:adec="http://schemas.microsoft.com/office/drawing/2017/decorative" val="1"/>
              </a:ext>
            </a:extLst>
          </p:cNvPr>
          <p:cNvSpPr/>
          <p:nvPr/>
        </p:nvSpPr>
        <p:spPr>
          <a:xfrm>
            <a:off x="6522130" y="4341412"/>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Star: 5 Points 20">
            <a:extLst>
              <a:ext uri="{FF2B5EF4-FFF2-40B4-BE49-F238E27FC236}">
                <a16:creationId xmlns:a16="http://schemas.microsoft.com/office/drawing/2014/main" id="{A0D3EED0-1184-249C-1D4A-7C14C00564FE}"/>
              </a:ext>
              <a:ext uri="{C183D7F6-B498-43B3-948B-1728B52AA6E4}">
                <adec:decorative xmlns:adec="http://schemas.microsoft.com/office/drawing/2017/decorative" val="1"/>
              </a:ext>
            </a:extLst>
          </p:cNvPr>
          <p:cNvSpPr/>
          <p:nvPr/>
        </p:nvSpPr>
        <p:spPr>
          <a:xfrm>
            <a:off x="7411099" y="2952107"/>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Star: 5 Points 39">
            <a:extLst>
              <a:ext uri="{FF2B5EF4-FFF2-40B4-BE49-F238E27FC236}">
                <a16:creationId xmlns:a16="http://schemas.microsoft.com/office/drawing/2014/main" id="{E6E21094-E3FB-AB22-E5B3-26C551A948F3}"/>
              </a:ext>
              <a:ext uri="{C183D7F6-B498-43B3-948B-1728B52AA6E4}">
                <adec:decorative xmlns:adec="http://schemas.microsoft.com/office/drawing/2017/decorative" val="1"/>
              </a:ext>
            </a:extLst>
          </p:cNvPr>
          <p:cNvSpPr/>
          <p:nvPr/>
        </p:nvSpPr>
        <p:spPr>
          <a:xfrm>
            <a:off x="9566131" y="2990320"/>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Star: 5 Points 40">
            <a:extLst>
              <a:ext uri="{FF2B5EF4-FFF2-40B4-BE49-F238E27FC236}">
                <a16:creationId xmlns:a16="http://schemas.microsoft.com/office/drawing/2014/main" id="{DB4A498E-7FA1-C61D-8825-69BF4EAE2BBB}"/>
              </a:ext>
              <a:ext uri="{C183D7F6-B498-43B3-948B-1728B52AA6E4}">
                <adec:decorative xmlns:adec="http://schemas.microsoft.com/office/drawing/2017/decorative" val="1"/>
              </a:ext>
            </a:extLst>
          </p:cNvPr>
          <p:cNvSpPr/>
          <p:nvPr/>
        </p:nvSpPr>
        <p:spPr>
          <a:xfrm>
            <a:off x="8373824" y="3807251"/>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Star: 5 Points 41">
            <a:extLst>
              <a:ext uri="{FF2B5EF4-FFF2-40B4-BE49-F238E27FC236}">
                <a16:creationId xmlns:a16="http://schemas.microsoft.com/office/drawing/2014/main" id="{079A3411-F241-57F4-B6B6-56A506B56A4C}"/>
              </a:ext>
              <a:ext uri="{C183D7F6-B498-43B3-948B-1728B52AA6E4}">
                <adec:decorative xmlns:adec="http://schemas.microsoft.com/office/drawing/2017/decorative" val="1"/>
              </a:ext>
            </a:extLst>
          </p:cNvPr>
          <p:cNvSpPr/>
          <p:nvPr/>
        </p:nvSpPr>
        <p:spPr>
          <a:xfrm>
            <a:off x="10002299" y="5322129"/>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80EFAAD-78DB-1474-67B6-DCFD76F29E55}"/>
              </a:ext>
            </a:extLst>
          </p:cNvPr>
          <p:cNvSpPr txBox="1"/>
          <p:nvPr/>
        </p:nvSpPr>
        <p:spPr>
          <a:xfrm>
            <a:off x="9725891" y="2928578"/>
            <a:ext cx="2143125" cy="46166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Peabody</a:t>
            </a:r>
          </a:p>
        </p:txBody>
      </p:sp>
      <p:sp>
        <p:nvSpPr>
          <p:cNvPr id="44" name="TextBox 43">
            <a:extLst>
              <a:ext uri="{FF2B5EF4-FFF2-40B4-BE49-F238E27FC236}">
                <a16:creationId xmlns:a16="http://schemas.microsoft.com/office/drawing/2014/main" id="{010A5F0D-E7E3-B468-E0DC-39DAFB113560}"/>
              </a:ext>
            </a:extLst>
          </p:cNvPr>
          <p:cNvSpPr txBox="1"/>
          <p:nvPr/>
        </p:nvSpPr>
        <p:spPr>
          <a:xfrm>
            <a:off x="9831025" y="4668690"/>
            <a:ext cx="2143125" cy="46166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Bridgewater</a:t>
            </a:r>
          </a:p>
        </p:txBody>
      </p:sp>
      <p:sp>
        <p:nvSpPr>
          <p:cNvPr id="45" name="TextBox 44">
            <a:extLst>
              <a:ext uri="{FF2B5EF4-FFF2-40B4-BE49-F238E27FC236}">
                <a16:creationId xmlns:a16="http://schemas.microsoft.com/office/drawing/2014/main" id="{62DB602E-9629-A43F-D358-64AF4120A700}"/>
              </a:ext>
            </a:extLst>
          </p:cNvPr>
          <p:cNvSpPr txBox="1"/>
          <p:nvPr/>
        </p:nvSpPr>
        <p:spPr>
          <a:xfrm>
            <a:off x="6330132" y="2958303"/>
            <a:ext cx="2143125" cy="46166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Fitchburg</a:t>
            </a:r>
          </a:p>
        </p:txBody>
      </p:sp>
      <p:sp>
        <p:nvSpPr>
          <p:cNvPr id="46" name="Star: 5 Points 45">
            <a:extLst>
              <a:ext uri="{FF2B5EF4-FFF2-40B4-BE49-F238E27FC236}">
                <a16:creationId xmlns:a16="http://schemas.microsoft.com/office/drawing/2014/main" id="{D4D41413-4E0B-E875-FF6C-0D6246BD4EA5}"/>
              </a:ext>
              <a:ext uri="{C183D7F6-B498-43B3-948B-1728B52AA6E4}">
                <adec:decorative xmlns:adec="http://schemas.microsoft.com/office/drawing/2017/decorative" val="1"/>
              </a:ext>
            </a:extLst>
          </p:cNvPr>
          <p:cNvSpPr/>
          <p:nvPr/>
        </p:nvSpPr>
        <p:spPr>
          <a:xfrm>
            <a:off x="9714475" y="4796286"/>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Star: 5 Points 46">
            <a:extLst>
              <a:ext uri="{FF2B5EF4-FFF2-40B4-BE49-F238E27FC236}">
                <a16:creationId xmlns:a16="http://schemas.microsoft.com/office/drawing/2014/main" id="{6E9AAA39-1E7F-69FC-1B31-D31846EDF33D}"/>
              </a:ext>
              <a:ext uri="{C183D7F6-B498-43B3-948B-1728B52AA6E4}">
                <adec:decorative xmlns:adec="http://schemas.microsoft.com/office/drawing/2017/decorative" val="1"/>
              </a:ext>
            </a:extLst>
          </p:cNvPr>
          <p:cNvSpPr/>
          <p:nvPr/>
        </p:nvSpPr>
        <p:spPr>
          <a:xfrm>
            <a:off x="6680791" y="3961539"/>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EF00DC20-8C6E-6BAB-AD61-9711EBFEB1C8}"/>
              </a:ext>
            </a:extLst>
          </p:cNvPr>
          <p:cNvSpPr txBox="1"/>
          <p:nvPr/>
        </p:nvSpPr>
        <p:spPr>
          <a:xfrm>
            <a:off x="6171107" y="3534375"/>
            <a:ext cx="2143125" cy="46166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Worcester</a:t>
            </a:r>
          </a:p>
        </p:txBody>
      </p:sp>
      <p:sp>
        <p:nvSpPr>
          <p:cNvPr id="49" name="Star: 5 Points 48">
            <a:extLst>
              <a:ext uri="{FF2B5EF4-FFF2-40B4-BE49-F238E27FC236}">
                <a16:creationId xmlns:a16="http://schemas.microsoft.com/office/drawing/2014/main" id="{6AEB5B9B-6CA5-2D0A-0EC4-3DA772AC2718}"/>
              </a:ext>
              <a:ext uri="{C183D7F6-B498-43B3-948B-1728B52AA6E4}">
                <adec:decorative xmlns:adec="http://schemas.microsoft.com/office/drawing/2017/decorative" val="1"/>
              </a:ext>
            </a:extLst>
          </p:cNvPr>
          <p:cNvSpPr/>
          <p:nvPr/>
        </p:nvSpPr>
        <p:spPr>
          <a:xfrm>
            <a:off x="7464489" y="3884781"/>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E59ED6DB-B9C5-F302-84AF-84F21764766A}"/>
              </a:ext>
            </a:extLst>
          </p:cNvPr>
          <p:cNvSpPr txBox="1"/>
          <p:nvPr/>
        </p:nvSpPr>
        <p:spPr>
          <a:xfrm>
            <a:off x="7327968" y="4819777"/>
            <a:ext cx="1681308" cy="461665"/>
          </a:xfrm>
          <a:prstGeom prst="rect">
            <a:avLst/>
          </a:prstGeom>
          <a:noFill/>
        </p:spPr>
        <p:txBody>
          <a:bodyPr wrap="square" lIns="91440" tIns="45720" rIns="91440" bIns="45720" rtlCol="0" anchor="t">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Attleboro</a:t>
            </a:r>
          </a:p>
        </p:txBody>
      </p:sp>
      <p:sp>
        <p:nvSpPr>
          <p:cNvPr id="51" name="Star: 5 Points 50">
            <a:extLst>
              <a:ext uri="{FF2B5EF4-FFF2-40B4-BE49-F238E27FC236}">
                <a16:creationId xmlns:a16="http://schemas.microsoft.com/office/drawing/2014/main" id="{1E660FE4-1E5D-C2E7-4619-F2F47F3EB684}"/>
              </a:ext>
              <a:ext uri="{C183D7F6-B498-43B3-948B-1728B52AA6E4}">
                <adec:decorative xmlns:adec="http://schemas.microsoft.com/office/drawing/2017/decorative" val="1"/>
              </a:ext>
            </a:extLst>
          </p:cNvPr>
          <p:cNvSpPr/>
          <p:nvPr/>
        </p:nvSpPr>
        <p:spPr>
          <a:xfrm>
            <a:off x="8708642" y="4904069"/>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F69DB366-1B3A-2EFD-F7F9-FC0A5295C929}"/>
              </a:ext>
            </a:extLst>
          </p:cNvPr>
          <p:cNvSpPr txBox="1"/>
          <p:nvPr/>
        </p:nvSpPr>
        <p:spPr>
          <a:xfrm>
            <a:off x="9564253" y="3194124"/>
            <a:ext cx="1000125" cy="461665"/>
          </a:xfrm>
          <a:prstGeom prst="rect">
            <a:avLst/>
          </a:prstGeom>
          <a:noFill/>
        </p:spPr>
        <p:txBody>
          <a:bodyPr wrap="square" lIns="91440" tIns="45720" rIns="91440" bIns="45720" rtlCol="0" anchor="t">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Lynn</a:t>
            </a:r>
          </a:p>
        </p:txBody>
      </p:sp>
      <p:sp>
        <p:nvSpPr>
          <p:cNvPr id="53" name="Star: 5 Points 52">
            <a:extLst>
              <a:ext uri="{FF2B5EF4-FFF2-40B4-BE49-F238E27FC236}">
                <a16:creationId xmlns:a16="http://schemas.microsoft.com/office/drawing/2014/main" id="{B128B610-96EB-8AE8-5A49-04497882A312}"/>
              </a:ext>
              <a:ext uri="{C183D7F6-B498-43B3-948B-1728B52AA6E4}">
                <adec:decorative xmlns:adec="http://schemas.microsoft.com/office/drawing/2017/decorative" val="1"/>
              </a:ext>
            </a:extLst>
          </p:cNvPr>
          <p:cNvSpPr/>
          <p:nvPr/>
        </p:nvSpPr>
        <p:spPr>
          <a:xfrm>
            <a:off x="9473767" y="3163501"/>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5FADBCA6-4A9E-3BE0-C105-E1E7956777DF}"/>
              </a:ext>
            </a:extLst>
          </p:cNvPr>
          <p:cNvSpPr txBox="1"/>
          <p:nvPr/>
        </p:nvSpPr>
        <p:spPr>
          <a:xfrm>
            <a:off x="4740608" y="4002435"/>
            <a:ext cx="2444808" cy="46166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North Brookfield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EF57132C-6B32-2CAF-35C6-E011049FCF1A}"/>
              </a:ext>
            </a:extLst>
          </p:cNvPr>
          <p:cNvSpPr txBox="1"/>
          <p:nvPr/>
        </p:nvSpPr>
        <p:spPr>
          <a:xfrm>
            <a:off x="4413757" y="2563256"/>
            <a:ext cx="2143125" cy="46166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Montague</a:t>
            </a:r>
          </a:p>
        </p:txBody>
      </p:sp>
      <p:sp>
        <p:nvSpPr>
          <p:cNvPr id="65" name="Star: 5 Points 64">
            <a:extLst>
              <a:ext uri="{FF2B5EF4-FFF2-40B4-BE49-F238E27FC236}">
                <a16:creationId xmlns:a16="http://schemas.microsoft.com/office/drawing/2014/main" id="{4E6CFEEE-EFCB-A2AD-1098-04C05D84040C}"/>
              </a:ext>
              <a:ext uri="{C183D7F6-B498-43B3-948B-1728B52AA6E4}">
                <adec:decorative xmlns:adec="http://schemas.microsoft.com/office/drawing/2017/decorative" val="1"/>
              </a:ext>
            </a:extLst>
          </p:cNvPr>
          <p:cNvSpPr/>
          <p:nvPr/>
        </p:nvSpPr>
        <p:spPr>
          <a:xfrm>
            <a:off x="5782037" y="2851579"/>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F9E4C1A-F5C2-4F94-3CDB-13651484DEA4}"/>
              </a:ext>
            </a:extLst>
          </p:cNvPr>
          <p:cNvSpPr txBox="1"/>
          <p:nvPr/>
        </p:nvSpPr>
        <p:spPr>
          <a:xfrm>
            <a:off x="6171106" y="2457639"/>
            <a:ext cx="2143125" cy="461665"/>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Templeton</a:t>
            </a:r>
          </a:p>
        </p:txBody>
      </p:sp>
      <p:sp>
        <p:nvSpPr>
          <p:cNvPr id="5" name="Star: 5 Points 4">
            <a:extLst>
              <a:ext uri="{FF2B5EF4-FFF2-40B4-BE49-F238E27FC236}">
                <a16:creationId xmlns:a16="http://schemas.microsoft.com/office/drawing/2014/main" id="{D7C98654-F332-14A7-7064-9CE183C2BAC6}"/>
              </a:ext>
              <a:ext uri="{C183D7F6-B498-43B3-948B-1728B52AA6E4}">
                <adec:decorative xmlns:adec="http://schemas.microsoft.com/office/drawing/2017/decorative" val="1"/>
              </a:ext>
            </a:extLst>
          </p:cNvPr>
          <p:cNvSpPr/>
          <p:nvPr/>
        </p:nvSpPr>
        <p:spPr>
          <a:xfrm>
            <a:off x="6184513" y="2761284"/>
            <a:ext cx="180975" cy="1635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Content Placeholder 2">
            <a:extLst>
              <a:ext uri="{FF2B5EF4-FFF2-40B4-BE49-F238E27FC236}">
                <a16:creationId xmlns:a16="http://schemas.microsoft.com/office/drawing/2014/main" id="{4F6CC6EE-A8F5-53FB-374C-F75511B67413}"/>
              </a:ext>
            </a:extLst>
          </p:cNvPr>
          <p:cNvSpPr txBox="1">
            <a:spLocks/>
          </p:cNvSpPr>
          <p:nvPr/>
        </p:nvSpPr>
        <p:spPr>
          <a:xfrm>
            <a:off x="304377" y="187248"/>
            <a:ext cx="2988901" cy="675103"/>
          </a:xfrm>
          <a:prstGeom prst="rect">
            <a:avLst/>
          </a:prstGeom>
          <a:noFill/>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Attleboro </a:t>
            </a:r>
            <a:b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006600"/>
                </a:solidFill>
                <a:effectLst/>
                <a:uLnTx/>
                <a:uFillTx/>
                <a:latin typeface="Aptos" panose="02110004020202020204"/>
                <a:ea typeface="+mn-ea"/>
                <a:cs typeface="+mn-cs"/>
              </a:rPr>
              <a:t>SVE Soil Remediation</a:t>
            </a:r>
          </a:p>
        </p:txBody>
      </p:sp>
      <p:sp>
        <p:nvSpPr>
          <p:cNvPr id="59" name="Content Placeholder 2">
            <a:extLst>
              <a:ext uri="{FF2B5EF4-FFF2-40B4-BE49-F238E27FC236}">
                <a16:creationId xmlns:a16="http://schemas.microsoft.com/office/drawing/2014/main" id="{5F5DF136-023A-24DA-DF07-7BD19DC74FE7}"/>
              </a:ext>
            </a:extLst>
          </p:cNvPr>
          <p:cNvSpPr txBox="1">
            <a:spLocks/>
          </p:cNvSpPr>
          <p:nvPr/>
        </p:nvSpPr>
        <p:spPr>
          <a:xfrm>
            <a:off x="295846" y="954224"/>
            <a:ext cx="2897238" cy="1092623"/>
          </a:xfrm>
          <a:prstGeom prst="rect">
            <a:avLst/>
          </a:prstGeom>
          <a:noFill/>
          <a:ln w="63500">
            <a:noFill/>
          </a:ln>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Montague</a:t>
            </a:r>
            <a:b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006600"/>
                </a:solidFill>
                <a:effectLst/>
                <a:uLnTx/>
                <a:uFillTx/>
                <a:latin typeface="Aptos" panose="02110004020202020204"/>
                <a:ea typeface="+mn-ea"/>
                <a:cs typeface="+mn-cs"/>
              </a:rPr>
              <a:t>Soil Remediation</a:t>
            </a:r>
          </a:p>
        </p:txBody>
      </p:sp>
      <p:sp>
        <p:nvSpPr>
          <p:cNvPr id="54" name="Content Placeholder 2">
            <a:extLst>
              <a:ext uri="{FF2B5EF4-FFF2-40B4-BE49-F238E27FC236}">
                <a16:creationId xmlns:a16="http://schemas.microsoft.com/office/drawing/2014/main" id="{212BF00A-6ED7-6DFF-4C38-AE3B3108D4C8}"/>
              </a:ext>
            </a:extLst>
          </p:cNvPr>
          <p:cNvSpPr txBox="1">
            <a:spLocks/>
          </p:cNvSpPr>
          <p:nvPr/>
        </p:nvSpPr>
        <p:spPr>
          <a:xfrm>
            <a:off x="304377" y="1724819"/>
            <a:ext cx="2932008" cy="935052"/>
          </a:xfrm>
          <a:prstGeom prst="rect">
            <a:avLst/>
          </a:prstGeom>
          <a:noFill/>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Worcester</a:t>
            </a:r>
            <a:r>
              <a:rPr kumimoji="0" lang="en-US" sz="2000" b="0" i="0" u="none" strike="noStrike" kern="1200" cap="none" spc="0" normalizeH="0" baseline="0" noProof="0" dirty="0">
                <a:ln>
                  <a:noFill/>
                </a:ln>
                <a:solidFill>
                  <a:srgbClr val="006600"/>
                </a:solidFill>
                <a:effectLst/>
                <a:uLnTx/>
                <a:uFillTx/>
                <a:latin typeface="Aptos" panose="02110004020202020204"/>
                <a:ea typeface="+mn-ea"/>
                <a:cs typeface="+mn-cs"/>
              </a:rPr>
              <a:t> 60+ Drums</a:t>
            </a:r>
            <a:b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006600"/>
                </a:solidFill>
                <a:effectLst/>
                <a:uLnTx/>
                <a:uFillTx/>
                <a:latin typeface="Aptos" panose="02110004020202020204"/>
                <a:ea typeface="+mn-ea"/>
                <a:cs typeface="+mn-cs"/>
              </a:rPr>
              <a:t>Source Removal</a:t>
            </a:r>
          </a:p>
        </p:txBody>
      </p:sp>
      <p:sp>
        <p:nvSpPr>
          <p:cNvPr id="58" name="Content Placeholder 2">
            <a:extLst>
              <a:ext uri="{FF2B5EF4-FFF2-40B4-BE49-F238E27FC236}">
                <a16:creationId xmlns:a16="http://schemas.microsoft.com/office/drawing/2014/main" id="{0051E2E0-57BC-9869-8830-3FB859EB3EB3}"/>
              </a:ext>
            </a:extLst>
          </p:cNvPr>
          <p:cNvSpPr txBox="1">
            <a:spLocks/>
          </p:cNvSpPr>
          <p:nvPr/>
        </p:nvSpPr>
        <p:spPr>
          <a:xfrm>
            <a:off x="304377" y="2416155"/>
            <a:ext cx="2989265" cy="935052"/>
          </a:xfrm>
          <a:prstGeom prst="rect">
            <a:avLst/>
          </a:prstGeom>
          <a:noFill/>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Bridgewater</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0" i="0" u="none" strike="noStrike" kern="1200" cap="none" spc="0" normalizeH="0" baseline="0" noProof="0" dirty="0">
                <a:ln>
                  <a:noFill/>
                </a:ln>
                <a:solidFill>
                  <a:srgbClr val="006600"/>
                </a:solidFill>
                <a:effectLst/>
                <a:uLnTx/>
                <a:uFillTx/>
                <a:latin typeface="Aptos" panose="02110004020202020204"/>
                <a:ea typeface="+mn-ea"/>
                <a:cs typeface="+mn-cs"/>
              </a:rPr>
              <a:t>Assess &amp; Remediation to achieve regulatory closure</a:t>
            </a:r>
          </a:p>
        </p:txBody>
      </p:sp>
      <p:sp>
        <p:nvSpPr>
          <p:cNvPr id="56" name="Content Placeholder 2">
            <a:extLst>
              <a:ext uri="{FF2B5EF4-FFF2-40B4-BE49-F238E27FC236}">
                <a16:creationId xmlns:a16="http://schemas.microsoft.com/office/drawing/2014/main" id="{F46A2C8F-4674-8F2E-63AB-47E360E5B7A3}"/>
              </a:ext>
            </a:extLst>
          </p:cNvPr>
          <p:cNvSpPr txBox="1">
            <a:spLocks/>
          </p:cNvSpPr>
          <p:nvPr/>
        </p:nvSpPr>
        <p:spPr>
          <a:xfrm>
            <a:off x="288402" y="3480165"/>
            <a:ext cx="2980163" cy="935052"/>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Peabody</a:t>
            </a:r>
            <a:r>
              <a:rPr kumimoji="0" lang="en-US" sz="2000" b="0" i="0" u="none" strike="noStrike" kern="1200" cap="none" spc="0" normalizeH="0" baseline="0" noProof="0" dirty="0">
                <a:ln>
                  <a:noFill/>
                </a:ln>
                <a:solidFill>
                  <a:srgbClr val="006600"/>
                </a:solidFill>
                <a:effectLst/>
                <a:uLnTx/>
                <a:uFillTx/>
                <a:latin typeface="Aptos" panose="02110004020202020204"/>
                <a:ea typeface="+mn-ea"/>
                <a:cs typeface="+mn-cs"/>
              </a:rPr>
              <a:t> Assess </a:t>
            </a:r>
            <a:r>
              <a:rPr kumimoji="0" lang="en-US" sz="2000" b="0" i="0" u="none" strike="noStrike" kern="1200" cap="none" spc="0" normalizeH="0" baseline="0" noProof="0" dirty="0">
                <a:ln>
                  <a:noFill/>
                </a:ln>
                <a:solidFill>
                  <a:srgbClr val="006600"/>
                </a:solidFill>
                <a:effectLst/>
                <a:uLnTx/>
                <a:uFillTx/>
                <a:latin typeface="Aptos" panose="02110004020202020204"/>
                <a:ea typeface="+mn-ea"/>
                <a:cs typeface="+mn-cs"/>
                <a:sym typeface="Wingdings" panose="05000000000000000000" pitchFamily="2" charset="2"/>
              </a:rPr>
              <a:t> </a:t>
            </a:r>
            <a:r>
              <a:rPr kumimoji="0" lang="en-US" sz="2000" b="0" i="0" u="none" strike="noStrike" kern="1200" cap="none" spc="0" normalizeH="0" baseline="0" noProof="0" dirty="0">
                <a:ln>
                  <a:noFill/>
                </a:ln>
                <a:solidFill>
                  <a:srgbClr val="006600"/>
                </a:solidFill>
                <a:effectLst/>
                <a:uLnTx/>
                <a:uFillTx/>
                <a:latin typeface="Aptos" panose="02110004020202020204"/>
                <a:ea typeface="+mn-ea"/>
                <a:cs typeface="+mn-cs"/>
              </a:rPr>
              <a:t> Cleanup Grant</a:t>
            </a:r>
          </a:p>
        </p:txBody>
      </p:sp>
      <p:sp>
        <p:nvSpPr>
          <p:cNvPr id="57" name="Content Placeholder 2">
            <a:extLst>
              <a:ext uri="{FF2B5EF4-FFF2-40B4-BE49-F238E27FC236}">
                <a16:creationId xmlns:a16="http://schemas.microsoft.com/office/drawing/2014/main" id="{A3DA227D-476B-EB46-28D4-3129FA21A2D8}"/>
              </a:ext>
            </a:extLst>
          </p:cNvPr>
          <p:cNvSpPr txBox="1">
            <a:spLocks/>
          </p:cNvSpPr>
          <p:nvPr/>
        </p:nvSpPr>
        <p:spPr>
          <a:xfrm>
            <a:off x="307093" y="4279877"/>
            <a:ext cx="2867187" cy="685800"/>
          </a:xfrm>
          <a:prstGeom prst="rect">
            <a:avLst/>
          </a:prstGeom>
          <a:noFill/>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No. Brookfield </a:t>
            </a:r>
            <a:r>
              <a:rPr kumimoji="0" lang="en-US" sz="2000" b="0" i="0" u="none" strike="noStrike" kern="1200" cap="none" spc="0" normalizeH="0" baseline="0" noProof="0" dirty="0">
                <a:ln>
                  <a:noFill/>
                </a:ln>
                <a:solidFill>
                  <a:srgbClr val="006600"/>
                </a:solidFill>
                <a:effectLst/>
                <a:uLnTx/>
                <a:uFillTx/>
                <a:latin typeface="Aptos" panose="02110004020202020204"/>
                <a:ea typeface="+mn-ea"/>
                <a:cs typeface="+mn-cs"/>
              </a:rPr>
              <a:t>Assess </a:t>
            </a:r>
            <a:r>
              <a:rPr kumimoji="0" lang="en-US" sz="2000" b="0" i="0" u="none" strike="noStrike" kern="1200" cap="none" spc="0" normalizeH="0" baseline="0" noProof="0" dirty="0">
                <a:ln>
                  <a:noFill/>
                </a:ln>
                <a:solidFill>
                  <a:srgbClr val="006600"/>
                </a:solidFill>
                <a:effectLst/>
                <a:uLnTx/>
                <a:uFillTx/>
                <a:latin typeface="Aptos" panose="02110004020202020204"/>
                <a:ea typeface="+mn-ea"/>
                <a:cs typeface="+mn-cs"/>
                <a:sym typeface="Wingdings" panose="05000000000000000000" pitchFamily="2" charset="2"/>
              </a:rPr>
              <a:t></a:t>
            </a:r>
            <a:r>
              <a:rPr kumimoji="0" lang="en-US" sz="2000" b="0" i="0" u="none" strike="noStrike" kern="1200" cap="none" spc="0" normalizeH="0" baseline="0" noProof="0" dirty="0">
                <a:ln>
                  <a:noFill/>
                </a:ln>
                <a:solidFill>
                  <a:srgbClr val="006600"/>
                </a:solidFill>
                <a:effectLst/>
                <a:uLnTx/>
                <a:uFillTx/>
                <a:latin typeface="Aptos" panose="02110004020202020204"/>
                <a:ea typeface="+mn-ea"/>
                <a:cs typeface="+mn-cs"/>
              </a:rPr>
              <a:t> EPA Removal Action</a:t>
            </a:r>
          </a:p>
        </p:txBody>
      </p:sp>
      <p:sp>
        <p:nvSpPr>
          <p:cNvPr id="55" name="Content Placeholder 2">
            <a:extLst>
              <a:ext uri="{FF2B5EF4-FFF2-40B4-BE49-F238E27FC236}">
                <a16:creationId xmlns:a16="http://schemas.microsoft.com/office/drawing/2014/main" id="{2A6B8DC3-A660-CF56-6798-DD748A3F9DB4}"/>
              </a:ext>
            </a:extLst>
          </p:cNvPr>
          <p:cNvSpPr txBox="1">
            <a:spLocks/>
          </p:cNvSpPr>
          <p:nvPr/>
        </p:nvSpPr>
        <p:spPr>
          <a:xfrm>
            <a:off x="312480" y="5008890"/>
            <a:ext cx="2932008" cy="935052"/>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Lynn</a:t>
            </a:r>
            <a:r>
              <a:rPr kumimoji="0" lang="en-US" sz="2000" b="0" i="0" u="none" strike="noStrike" kern="1200" cap="none" spc="0" normalizeH="0" baseline="0" noProof="0" dirty="0">
                <a:ln>
                  <a:noFill/>
                </a:ln>
                <a:solidFill>
                  <a:srgbClr val="006600"/>
                </a:solidFill>
                <a:effectLst/>
                <a:uLnTx/>
                <a:uFillTx/>
                <a:latin typeface="Aptos" panose="02110004020202020204"/>
                <a:ea typeface="+mn-ea"/>
                <a:cs typeface="+mn-cs"/>
              </a:rPr>
              <a:t> </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&amp;</a:t>
            </a:r>
            <a:r>
              <a:rPr kumimoji="0" lang="en-US" sz="2000" b="0" i="0" u="none" strike="noStrike" kern="1200" cap="none" spc="0" normalizeH="0" baseline="0" noProof="0" dirty="0">
                <a:ln>
                  <a:noFill/>
                </a:ln>
                <a:solidFill>
                  <a:srgbClr val="006600"/>
                </a:solidFill>
                <a:effectLst/>
                <a:uLnTx/>
                <a:uFillTx/>
                <a:latin typeface="Aptos" panose="02110004020202020204"/>
                <a:ea typeface="+mn-ea"/>
                <a:cs typeface="+mn-cs"/>
              </a:rPr>
              <a:t> </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Framingham</a:t>
            </a:r>
            <a:endParaRPr kumimoji="0" lang="en-US" sz="2000" b="0" i="0" u="none" strike="noStrike" kern="1200" cap="none" spc="0" normalizeH="0" baseline="0" noProof="0" dirty="0">
              <a:ln>
                <a:noFill/>
              </a:ln>
              <a:solidFill>
                <a:srgbClr val="006600"/>
              </a:solidFill>
              <a:effectLst/>
              <a:uLnTx/>
              <a:uFillTx/>
              <a:latin typeface="Aptos" panose="02110004020202020204"/>
              <a:ea typeface="+mn-ea"/>
              <a:cs typeface="+mn-cs"/>
            </a:endParaRPr>
          </a:p>
          <a:p>
            <a:pPr marL="6350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rgbClr val="006600"/>
                </a:solidFill>
                <a:effectLst/>
                <a:uLnTx/>
                <a:uFillTx/>
                <a:latin typeface="Aptos" panose="02110004020202020204"/>
                <a:ea typeface="+mn-ea"/>
                <a:cs typeface="+mn-cs"/>
              </a:rPr>
              <a:t>Subgrants Remediation</a:t>
            </a:r>
          </a:p>
        </p:txBody>
      </p:sp>
      <p:sp>
        <p:nvSpPr>
          <p:cNvPr id="6" name="Content Placeholder 2">
            <a:extLst>
              <a:ext uri="{FF2B5EF4-FFF2-40B4-BE49-F238E27FC236}">
                <a16:creationId xmlns:a16="http://schemas.microsoft.com/office/drawing/2014/main" id="{152A0A68-7D57-4A0B-29BA-F75591B1D29E}"/>
              </a:ext>
            </a:extLst>
          </p:cNvPr>
          <p:cNvSpPr txBox="1">
            <a:spLocks/>
          </p:cNvSpPr>
          <p:nvPr/>
        </p:nvSpPr>
        <p:spPr>
          <a:xfrm>
            <a:off x="898002" y="5848535"/>
            <a:ext cx="2980163" cy="935052"/>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Templeton</a:t>
            </a:r>
            <a:r>
              <a:rPr kumimoji="0" lang="en-US" sz="2000" b="0" i="0" u="none" strike="noStrike" kern="1200" cap="none" spc="0" normalizeH="0" baseline="0" noProof="0" dirty="0">
                <a:ln>
                  <a:noFill/>
                </a:ln>
                <a:solidFill>
                  <a:srgbClr val="006600"/>
                </a:solidFill>
                <a:effectLst/>
                <a:uLnTx/>
                <a:uFillTx/>
                <a:latin typeface="Aptos" panose="02110004020202020204"/>
                <a:ea typeface="+mn-ea"/>
                <a:cs typeface="+mn-cs"/>
              </a:rPr>
              <a:t> Assess</a:t>
            </a:r>
          </a:p>
        </p:txBody>
      </p:sp>
      <p:sp>
        <p:nvSpPr>
          <p:cNvPr id="16" name="Rectangle 15">
            <a:extLst>
              <a:ext uri="{FF2B5EF4-FFF2-40B4-BE49-F238E27FC236}">
                <a16:creationId xmlns:a16="http://schemas.microsoft.com/office/drawing/2014/main" id="{E5905FDC-09C4-CA82-E611-32A43EB3F92F}"/>
              </a:ext>
            </a:extLst>
          </p:cNvPr>
          <p:cNvSpPr/>
          <p:nvPr/>
        </p:nvSpPr>
        <p:spPr>
          <a:xfrm>
            <a:off x="3350444" y="5915944"/>
            <a:ext cx="4911645" cy="584775"/>
          </a:xfrm>
          <a:prstGeom prst="rect">
            <a:avLst/>
          </a:prstGeom>
          <a:solidFill>
            <a:schemeClr val="bg1"/>
          </a:solidFill>
        </p:spPr>
        <p:txBody>
          <a:bodyPr wrap="square" lIns="91440" tIns="45720" rIns="91440" bIns="4572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0"/>
                <a:solidFill>
                  <a:srgbClr val="006600"/>
                </a:solidFill>
                <a:effectLst>
                  <a:outerShdw blurRad="38100" dist="25400" dir="5400000" algn="ctr" rotWithShape="0">
                    <a:srgbClr val="6E747A">
                      <a:alpha val="43000"/>
                    </a:srgbClr>
                  </a:outerShdw>
                </a:effectLst>
                <a:uLnTx/>
                <a:uFillTx/>
                <a:latin typeface="Calibri" panose="020F0502020204030204"/>
                <a:ea typeface="+mn-ea"/>
                <a:cs typeface="+mn-cs"/>
              </a:rPr>
              <a:t>Budget: $250,000 per site</a:t>
            </a:r>
          </a:p>
        </p:txBody>
      </p:sp>
    </p:spTree>
    <p:extLst>
      <p:ext uri="{BB962C8B-B14F-4D97-AF65-F5344CB8AC3E}">
        <p14:creationId xmlns:p14="http://schemas.microsoft.com/office/powerpoint/2010/main" val="1778782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1D39-FD81-A065-9E60-F1B6304C5E8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82E971A-A9B2-6FDF-8038-501E3E10DFC0}"/>
              </a:ext>
            </a:extLst>
          </p:cNvPr>
          <p:cNvSpPr txBox="1">
            <a:spLocks noGrp="1"/>
          </p:cNvSpPr>
          <p:nvPr>
            <p:ph type="title" idx="4294967295"/>
          </p:nvPr>
        </p:nvSpPr>
        <p:spPr>
          <a:xfrm>
            <a:off x="1061702" y="47096"/>
            <a:ext cx="1068628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6600"/>
                </a:solidFill>
                <a:effectLst/>
                <a:uLnTx/>
                <a:uFillTx/>
                <a:latin typeface="Calibri"/>
                <a:ea typeface="+mn-ea"/>
                <a:cs typeface="Calibri"/>
              </a:rPr>
              <a:t>Assistance Request Form</a:t>
            </a:r>
          </a:p>
        </p:txBody>
      </p:sp>
      <p:pic>
        <p:nvPicPr>
          <p:cNvPr id="3" name="Picture 2" descr="Page 1 of MassDEP Request for Brownfields Assistance form.">
            <a:extLst>
              <a:ext uri="{FF2B5EF4-FFF2-40B4-BE49-F238E27FC236}">
                <a16:creationId xmlns:a16="http://schemas.microsoft.com/office/drawing/2014/main" id="{1A017FDA-A80D-0A03-0C93-0563FF7A7D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1702" y="866823"/>
            <a:ext cx="3525245" cy="4810082"/>
          </a:xfrm>
          <a:prstGeom prst="rect">
            <a:avLst/>
          </a:prstGeom>
          <a:ln w="19050">
            <a:solidFill>
              <a:srgbClr val="006600"/>
            </a:solidFill>
          </a:ln>
        </p:spPr>
      </p:pic>
      <p:pic>
        <p:nvPicPr>
          <p:cNvPr id="8" name="Picture 7" descr="Page 2 of MassDEP Request for Brownfields Assistance form.">
            <a:extLst>
              <a:ext uri="{FF2B5EF4-FFF2-40B4-BE49-F238E27FC236}">
                <a16:creationId xmlns:a16="http://schemas.microsoft.com/office/drawing/2014/main" id="{5A1B7902-ACA4-1640-4DBE-3C056B9AED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52262" y="865270"/>
            <a:ext cx="3358921" cy="4814213"/>
          </a:xfrm>
          <a:prstGeom prst="rect">
            <a:avLst/>
          </a:prstGeom>
          <a:ln w="19050">
            <a:solidFill>
              <a:srgbClr val="006600"/>
            </a:solidFill>
          </a:ln>
        </p:spPr>
      </p:pic>
      <p:pic>
        <p:nvPicPr>
          <p:cNvPr id="12" name="Picture 11" descr="Page 3 of MassDEP Request for Brownfields Assistance form.">
            <a:extLst>
              <a:ext uri="{FF2B5EF4-FFF2-40B4-BE49-F238E27FC236}">
                <a16:creationId xmlns:a16="http://schemas.microsoft.com/office/drawing/2014/main" id="{D9E4C7DD-DA65-439A-A4E5-D500725D1F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62080" y="865270"/>
            <a:ext cx="3485902" cy="4812659"/>
          </a:xfrm>
          <a:prstGeom prst="rect">
            <a:avLst/>
          </a:prstGeom>
          <a:ln w="19050">
            <a:solidFill>
              <a:srgbClr val="006600"/>
            </a:solidFill>
          </a:ln>
        </p:spPr>
      </p:pic>
      <p:sp>
        <p:nvSpPr>
          <p:cNvPr id="7" name="TextBox 6">
            <a:extLst>
              <a:ext uri="{FF2B5EF4-FFF2-40B4-BE49-F238E27FC236}">
                <a16:creationId xmlns:a16="http://schemas.microsoft.com/office/drawing/2014/main" id="{6FE3F953-5420-768B-D74C-2923569D545F}"/>
              </a:ext>
            </a:extLst>
          </p:cNvPr>
          <p:cNvSpPr txBox="1"/>
          <p:nvPr/>
        </p:nvSpPr>
        <p:spPr>
          <a:xfrm>
            <a:off x="1351722" y="5788768"/>
            <a:ext cx="10402548" cy="800219"/>
          </a:xfrm>
          <a:prstGeom prst="rect">
            <a:avLst/>
          </a:prstGeom>
          <a:noFill/>
        </p:spPr>
        <p:txBody>
          <a:bodyPr wrap="square" lIns="91440" tIns="45720" rIns="91440" bIns="45720" rtlCol="0" anchor="t">
            <a:spAutoFit/>
          </a:bodyPr>
          <a:lstStyle/>
          <a:p>
            <a:r>
              <a:rPr lang="en-US" sz="2400"/>
              <a:t>Request for Brownfields Assistance Form</a:t>
            </a:r>
            <a:endParaRPr lang="en-US" sz="2400">
              <a:ea typeface="Calibri"/>
              <a:cs typeface="Calibri"/>
            </a:endParaRPr>
          </a:p>
          <a:p>
            <a:r>
              <a:rPr lang="en-US" sz="2200">
                <a:hlinkClick r:id="rId6"/>
              </a:rPr>
              <a:t>https://www.mass.gov/info-details/brownfield-resources</a:t>
            </a:r>
            <a:endParaRPr lang="en-US" sz="2200">
              <a:ea typeface="Calibri"/>
              <a:cs typeface="Calibri"/>
            </a:endParaRPr>
          </a:p>
        </p:txBody>
      </p:sp>
    </p:spTree>
    <p:extLst>
      <p:ext uri="{BB962C8B-B14F-4D97-AF65-F5344CB8AC3E}">
        <p14:creationId xmlns:p14="http://schemas.microsoft.com/office/powerpoint/2010/main" val="4202597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984664-938A-12DA-88E7-16BBBC0E128D}"/>
              </a:ext>
            </a:extLst>
          </p:cNvPr>
          <p:cNvSpPr txBox="1">
            <a:spLocks noGrp="1"/>
          </p:cNvSpPr>
          <p:nvPr>
            <p:ph type="title" idx="4294967295"/>
          </p:nvPr>
        </p:nvSpPr>
        <p:spPr>
          <a:xfrm>
            <a:off x="5157449" y="238896"/>
            <a:ext cx="6872914"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4400" b="0" i="0" u="none" strike="noStrike" kern="1200" cap="none" spc="-65" normalizeH="0" baseline="0" noProof="0" dirty="0">
                <a:ln>
                  <a:noFill/>
                </a:ln>
                <a:solidFill>
                  <a:srgbClr val="006600"/>
                </a:solidFill>
                <a:effectLst/>
                <a:uLnTx/>
                <a:uFillTx/>
                <a:latin typeface="Calibri"/>
                <a:ea typeface="Calibri"/>
                <a:cs typeface="Calibri"/>
              </a:rPr>
              <a:t>Community Engagement</a:t>
            </a:r>
            <a:endParaRPr kumimoji="0" lang="en-US" sz="4400" b="0" i="0" u="none" strike="noStrike" kern="1200" cap="none" spc="0" normalizeH="0" baseline="0" noProof="0" dirty="0">
              <a:ln>
                <a:noFill/>
              </a:ln>
              <a:solidFill>
                <a:prstClr val="black"/>
              </a:solidFill>
              <a:effectLst/>
              <a:uLnTx/>
              <a:uFillTx/>
              <a:latin typeface="Calibri"/>
              <a:ea typeface="Calibri"/>
              <a:cs typeface="Calibri"/>
            </a:endParaRPr>
          </a:p>
        </p:txBody>
      </p:sp>
      <p:sp>
        <p:nvSpPr>
          <p:cNvPr id="2" name="object 4">
            <a:extLst>
              <a:ext uri="{FF2B5EF4-FFF2-40B4-BE49-F238E27FC236}">
                <a16:creationId xmlns:a16="http://schemas.microsoft.com/office/drawing/2014/main" id="{62C8CD3C-2BEF-4CC8-C0FD-AAC4544C8DAC}"/>
              </a:ext>
            </a:extLst>
          </p:cNvPr>
          <p:cNvSpPr txBox="1"/>
          <p:nvPr/>
        </p:nvSpPr>
        <p:spPr>
          <a:xfrm>
            <a:off x="5375709" y="1232628"/>
            <a:ext cx="6329406" cy="3785652"/>
          </a:xfrm>
          <a:prstGeom prst="rect">
            <a:avLst/>
          </a:prstGeom>
        </p:spPr>
        <p:txBody>
          <a:bodyPr vert="horz" wrap="square" lIns="0" tIns="12700" rIns="0" bIns="0" rtlCol="0" anchor="t">
            <a:spAutoFit/>
          </a:bodyPr>
          <a:lstStyle/>
          <a:p>
            <a:pPr marL="355600" indent="-342900">
              <a:spcBef>
                <a:spcPts val="100"/>
              </a:spcBef>
              <a:spcAft>
                <a:spcPts val="600"/>
              </a:spcAft>
              <a:buFont typeface="Arial" panose="020B0604020202020204" pitchFamily="34" charset="0"/>
              <a:buChar char="•"/>
            </a:pPr>
            <a:r>
              <a:rPr lang="en-US" sz="2400">
                <a:latin typeface="Calibri"/>
                <a:cs typeface="Calibri"/>
              </a:rPr>
              <a:t>Focus resources on historically disadvantaged communities</a:t>
            </a:r>
            <a:endParaRPr lang="en-US" sz="2400">
              <a:latin typeface="Calibri"/>
              <a:ea typeface="Calibri"/>
              <a:cs typeface="Calibri"/>
            </a:endParaRPr>
          </a:p>
          <a:p>
            <a:pPr marL="355600" indent="-342900">
              <a:spcBef>
                <a:spcPts val="100"/>
              </a:spcBef>
              <a:spcAft>
                <a:spcPts val="600"/>
              </a:spcAft>
              <a:buFont typeface="Arial" panose="020B0604020202020204" pitchFamily="34" charset="0"/>
              <a:buChar char="•"/>
            </a:pPr>
            <a:r>
              <a:rPr lang="en-US" sz="2400">
                <a:latin typeface="Calibri"/>
                <a:cs typeface="Calibri"/>
              </a:rPr>
              <a:t>Stakeholder</a:t>
            </a:r>
            <a:r>
              <a:rPr lang="en-US" sz="2400" b="1">
                <a:latin typeface="Calibri"/>
                <a:cs typeface="Calibri"/>
              </a:rPr>
              <a:t> </a:t>
            </a:r>
            <a:r>
              <a:rPr lang="en-US" sz="2400">
                <a:latin typeface="Calibri"/>
                <a:cs typeface="Calibri"/>
              </a:rPr>
              <a:t>Engagement</a:t>
            </a:r>
            <a:endParaRPr lang="en-US" sz="2400">
              <a:latin typeface="Calibri"/>
              <a:ea typeface="Calibri"/>
              <a:cs typeface="Calibri"/>
            </a:endParaRPr>
          </a:p>
          <a:p>
            <a:pPr marL="812800" lvl="1" indent="-342900">
              <a:spcBef>
                <a:spcPts val="100"/>
              </a:spcBef>
              <a:spcAft>
                <a:spcPts val="600"/>
              </a:spcAft>
              <a:buFont typeface="Courier New" panose="020B0604020202020204" pitchFamily="34" charset="0"/>
              <a:buChar char="o"/>
            </a:pPr>
            <a:r>
              <a:rPr lang="en-US" sz="2400">
                <a:latin typeface="Calibri"/>
                <a:cs typeface="Calibri"/>
              </a:rPr>
              <a:t>Public meetings, career fairs, </a:t>
            </a:r>
            <a:br>
              <a:rPr lang="en-US" sz="2400">
                <a:latin typeface="Calibri"/>
                <a:cs typeface="Calibri"/>
              </a:rPr>
            </a:br>
            <a:r>
              <a:rPr lang="en-US" sz="2400">
                <a:latin typeface="Calibri"/>
                <a:cs typeface="Calibri"/>
              </a:rPr>
              <a:t>library events</a:t>
            </a:r>
            <a:endParaRPr lang="en-US" sz="2400">
              <a:latin typeface="Calibri"/>
              <a:ea typeface="Calibri"/>
              <a:cs typeface="Calibri"/>
            </a:endParaRPr>
          </a:p>
          <a:p>
            <a:pPr marL="355600" indent="-342900">
              <a:spcBef>
                <a:spcPts val="100"/>
              </a:spcBef>
              <a:spcAft>
                <a:spcPts val="600"/>
              </a:spcAft>
              <a:buFont typeface="Arial" panose="020B0604020202020204" pitchFamily="34" charset="0"/>
              <a:buChar char="•"/>
            </a:pPr>
            <a:r>
              <a:rPr lang="en-US" sz="2400">
                <a:latin typeface="Calibri"/>
                <a:cs typeface="Calibri"/>
              </a:rPr>
              <a:t>Coordinate efforts across DEP programs to include community voices</a:t>
            </a:r>
            <a:endParaRPr lang="en-US" sz="2400">
              <a:latin typeface="Calibri"/>
              <a:ea typeface="Calibri"/>
              <a:cs typeface="Calibri"/>
            </a:endParaRPr>
          </a:p>
          <a:p>
            <a:pPr marL="812800" lvl="1" indent="-342900">
              <a:spcBef>
                <a:spcPts val="100"/>
              </a:spcBef>
              <a:spcAft>
                <a:spcPts val="600"/>
              </a:spcAft>
              <a:buFont typeface="Courier New" panose="020B0604020202020204" pitchFamily="34" charset="0"/>
              <a:buChar char="o"/>
            </a:pPr>
            <a:r>
              <a:rPr lang="en-US" sz="2400">
                <a:latin typeface="Calibri"/>
                <a:ea typeface="Calibri"/>
                <a:cs typeface="Calibri"/>
              </a:rPr>
              <a:t>DEP Technical Assistance Grants</a:t>
            </a:r>
          </a:p>
          <a:p>
            <a:pPr marL="812800" lvl="1" indent="-342900">
              <a:spcBef>
                <a:spcPts val="100"/>
              </a:spcBef>
              <a:spcAft>
                <a:spcPts val="600"/>
              </a:spcAft>
              <a:buFont typeface="Courier New" panose="020B0604020202020204" pitchFamily="34" charset="0"/>
              <a:buChar char="o"/>
            </a:pPr>
            <a:r>
              <a:rPr lang="en-US" sz="2400">
                <a:cs typeface="Calibri"/>
              </a:rPr>
              <a:t>Language Access</a:t>
            </a:r>
          </a:p>
        </p:txBody>
      </p:sp>
      <p:pic>
        <p:nvPicPr>
          <p:cNvPr id="3" name="Picture 2" descr="Four people standing in front of a projection screen and flags.&#10;&#10;">
            <a:extLst>
              <a:ext uri="{FF2B5EF4-FFF2-40B4-BE49-F238E27FC236}">
                <a16:creationId xmlns:a16="http://schemas.microsoft.com/office/drawing/2014/main" id="{E1D59280-16FB-3D8C-A095-813657304A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6885" y="477079"/>
            <a:ext cx="4670564" cy="5057149"/>
          </a:xfrm>
          <a:prstGeom prst="rect">
            <a:avLst/>
          </a:prstGeom>
        </p:spPr>
      </p:pic>
      <p:sp>
        <p:nvSpPr>
          <p:cNvPr id="5" name="TextBox 4">
            <a:extLst>
              <a:ext uri="{FF2B5EF4-FFF2-40B4-BE49-F238E27FC236}">
                <a16:creationId xmlns:a16="http://schemas.microsoft.com/office/drawing/2014/main" id="{0FABF0E8-2977-F233-3CCF-C3DD598BE942}"/>
              </a:ext>
            </a:extLst>
          </p:cNvPr>
          <p:cNvSpPr txBox="1"/>
          <p:nvPr/>
        </p:nvSpPr>
        <p:spPr>
          <a:xfrm>
            <a:off x="1023362" y="5627291"/>
            <a:ext cx="4362220" cy="584775"/>
          </a:xfrm>
          <a:prstGeom prst="rect">
            <a:avLst/>
          </a:prstGeom>
          <a:noFill/>
        </p:spPr>
        <p:txBody>
          <a:bodyPr wrap="square" rtlCol="0">
            <a:spAutoFit/>
          </a:bodyPr>
          <a:lstStyle/>
          <a:p>
            <a:r>
              <a:rPr lang="en-US" sz="1600"/>
              <a:t>DEP Staff at “Brownfields 101” public meeting at the New Bedford Public Library (April 2024).</a:t>
            </a:r>
          </a:p>
        </p:txBody>
      </p:sp>
    </p:spTree>
    <p:extLst>
      <p:ext uri="{BB962C8B-B14F-4D97-AF65-F5344CB8AC3E}">
        <p14:creationId xmlns:p14="http://schemas.microsoft.com/office/powerpoint/2010/main" val="224791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0309307-0DCC-38B9-27FB-D00E5B23AC2A}"/>
              </a:ext>
            </a:extLst>
          </p:cNvPr>
          <p:cNvSpPr txBox="1">
            <a:spLocks noGrp="1"/>
          </p:cNvSpPr>
          <p:nvPr>
            <p:ph type="title" idx="4294967295"/>
          </p:nvPr>
        </p:nvSpPr>
        <p:spPr>
          <a:xfrm>
            <a:off x="4060371" y="134030"/>
            <a:ext cx="783771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6600"/>
                </a:solidFill>
                <a:effectLst/>
                <a:uLnTx/>
                <a:uFillTx/>
                <a:latin typeface="Calibri" panose="020F0502020204030204"/>
                <a:ea typeface="+mn-ea"/>
                <a:cs typeface="+mn-cs"/>
              </a:rPr>
              <a:t>Importance of Language Access</a:t>
            </a:r>
          </a:p>
        </p:txBody>
      </p:sp>
      <p:sp>
        <p:nvSpPr>
          <p:cNvPr id="9" name="TextBox 8">
            <a:extLst>
              <a:ext uri="{FF2B5EF4-FFF2-40B4-BE49-F238E27FC236}">
                <a16:creationId xmlns:a16="http://schemas.microsoft.com/office/drawing/2014/main" id="{6A496C81-9ECF-A3EE-572E-D0733703F8DB}"/>
              </a:ext>
            </a:extLst>
          </p:cNvPr>
          <p:cNvSpPr txBox="1"/>
          <p:nvPr/>
        </p:nvSpPr>
        <p:spPr>
          <a:xfrm>
            <a:off x="3929743" y="864548"/>
            <a:ext cx="7837714" cy="707886"/>
          </a:xfrm>
          <a:prstGeom prst="rect">
            <a:avLst/>
          </a:prstGeom>
          <a:noFill/>
        </p:spPr>
        <p:txBody>
          <a:bodyPr wrap="square" rtlCol="0">
            <a:spAutoFit/>
          </a:bodyPr>
          <a:lstStyle/>
          <a:p>
            <a:pPr algn="ctr"/>
            <a:r>
              <a:rPr lang="en-US" sz="2000">
                <a:solidFill>
                  <a:schemeClr val="accent1">
                    <a:lumMod val="75000"/>
                  </a:schemeClr>
                </a:solidFill>
              </a:rPr>
              <a:t>It’s the right thing to do … and it’s required by Title VI, State policy and the Massachusetts Climate Roadmap Act!</a:t>
            </a:r>
          </a:p>
        </p:txBody>
      </p:sp>
      <p:pic>
        <p:nvPicPr>
          <p:cNvPr id="4" name="Picture 3" descr="Page 1 of MassDEP &quot;Communication for Non-English Speaking Parties&quot; document. ">
            <a:extLst>
              <a:ext uri="{FF2B5EF4-FFF2-40B4-BE49-F238E27FC236}">
                <a16:creationId xmlns:a16="http://schemas.microsoft.com/office/drawing/2014/main" id="{2C9F5C56-ADDA-B87C-3CE1-1ACA742561D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83899" y="74787"/>
            <a:ext cx="3200400" cy="4499109"/>
          </a:xfrm>
          <a:prstGeom prst="rect">
            <a:avLst/>
          </a:prstGeom>
          <a:ln w="19050">
            <a:solidFill>
              <a:srgbClr val="006600"/>
            </a:solidFill>
            <a:extLst>
              <a:ext uri="{C807C97D-BFC1-408E-A445-0C87EB9F89A2}">
                <ask:lineSketchStyleProps xmlns:ask="http://schemas.microsoft.com/office/drawing/2018/sketchyshapes">
                  <ask:type>
                    <ask:lineSketchNone/>
                  </ask:type>
                </ask:lineSketchStyleProps>
              </a:ext>
            </a:extLst>
          </a:ln>
        </p:spPr>
      </p:pic>
      <p:pic>
        <p:nvPicPr>
          <p:cNvPr id="6" name="Picture 5" descr="Page 2 of MassDEP &quot;Communication for Non-English Speaking Parties&quot; document. ">
            <a:extLst>
              <a:ext uri="{FF2B5EF4-FFF2-40B4-BE49-F238E27FC236}">
                <a16:creationId xmlns:a16="http://schemas.microsoft.com/office/drawing/2014/main" id="{0E3F1624-C469-66E5-C624-3BD3F42078F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546293" y="1903072"/>
            <a:ext cx="3200400" cy="4443264"/>
          </a:xfrm>
          <a:prstGeom prst="rect">
            <a:avLst/>
          </a:prstGeom>
          <a:ln w="19050">
            <a:solidFill>
              <a:srgbClr val="006600"/>
            </a:solidFill>
            <a:extLst>
              <a:ext uri="{C807C97D-BFC1-408E-A445-0C87EB9F89A2}">
                <ask:lineSketchStyleProps xmlns:ask="http://schemas.microsoft.com/office/drawing/2018/sketchyshapes" sd="1219033472">
                  <a:custGeom>
                    <a:avLst/>
                    <a:gdLst>
                      <a:gd name="connsiteX0" fmla="*/ 0 w 3200400"/>
                      <a:gd name="connsiteY0" fmla="*/ 0 h 4443264"/>
                      <a:gd name="connsiteX1" fmla="*/ 597408 w 3200400"/>
                      <a:gd name="connsiteY1" fmla="*/ 0 h 4443264"/>
                      <a:gd name="connsiteX2" fmla="*/ 1194816 w 3200400"/>
                      <a:gd name="connsiteY2" fmla="*/ 0 h 4443264"/>
                      <a:gd name="connsiteX3" fmla="*/ 1728216 w 3200400"/>
                      <a:gd name="connsiteY3" fmla="*/ 0 h 4443264"/>
                      <a:gd name="connsiteX4" fmla="*/ 2293620 w 3200400"/>
                      <a:gd name="connsiteY4" fmla="*/ 0 h 4443264"/>
                      <a:gd name="connsiteX5" fmla="*/ 3200400 w 3200400"/>
                      <a:gd name="connsiteY5" fmla="*/ 0 h 4443264"/>
                      <a:gd name="connsiteX6" fmla="*/ 3200400 w 3200400"/>
                      <a:gd name="connsiteY6" fmla="*/ 555408 h 4443264"/>
                      <a:gd name="connsiteX7" fmla="*/ 3200400 w 3200400"/>
                      <a:gd name="connsiteY7" fmla="*/ 1155249 h 4443264"/>
                      <a:gd name="connsiteX8" fmla="*/ 3200400 w 3200400"/>
                      <a:gd name="connsiteY8" fmla="*/ 1621791 h 4443264"/>
                      <a:gd name="connsiteX9" fmla="*/ 3200400 w 3200400"/>
                      <a:gd name="connsiteY9" fmla="*/ 2043901 h 4443264"/>
                      <a:gd name="connsiteX10" fmla="*/ 3200400 w 3200400"/>
                      <a:gd name="connsiteY10" fmla="*/ 2510444 h 4443264"/>
                      <a:gd name="connsiteX11" fmla="*/ 3200400 w 3200400"/>
                      <a:gd name="connsiteY11" fmla="*/ 3021420 h 4443264"/>
                      <a:gd name="connsiteX12" fmla="*/ 3200400 w 3200400"/>
                      <a:gd name="connsiteY12" fmla="*/ 3576828 h 4443264"/>
                      <a:gd name="connsiteX13" fmla="*/ 3200400 w 3200400"/>
                      <a:gd name="connsiteY13" fmla="*/ 4443264 h 4443264"/>
                      <a:gd name="connsiteX14" fmla="*/ 2602992 w 3200400"/>
                      <a:gd name="connsiteY14" fmla="*/ 4443264 h 4443264"/>
                      <a:gd name="connsiteX15" fmla="*/ 2069592 w 3200400"/>
                      <a:gd name="connsiteY15" fmla="*/ 4443264 h 4443264"/>
                      <a:gd name="connsiteX16" fmla="*/ 1536192 w 3200400"/>
                      <a:gd name="connsiteY16" fmla="*/ 4443264 h 4443264"/>
                      <a:gd name="connsiteX17" fmla="*/ 1002792 w 3200400"/>
                      <a:gd name="connsiteY17" fmla="*/ 4443264 h 4443264"/>
                      <a:gd name="connsiteX18" fmla="*/ 469392 w 3200400"/>
                      <a:gd name="connsiteY18" fmla="*/ 4443264 h 4443264"/>
                      <a:gd name="connsiteX19" fmla="*/ 0 w 3200400"/>
                      <a:gd name="connsiteY19" fmla="*/ 4443264 h 4443264"/>
                      <a:gd name="connsiteX20" fmla="*/ 0 w 3200400"/>
                      <a:gd name="connsiteY20" fmla="*/ 3843423 h 4443264"/>
                      <a:gd name="connsiteX21" fmla="*/ 0 w 3200400"/>
                      <a:gd name="connsiteY21" fmla="*/ 3243583 h 4443264"/>
                      <a:gd name="connsiteX22" fmla="*/ 0 w 3200400"/>
                      <a:gd name="connsiteY22" fmla="*/ 2643742 h 4443264"/>
                      <a:gd name="connsiteX23" fmla="*/ 0 w 3200400"/>
                      <a:gd name="connsiteY23" fmla="*/ 2043901 h 4443264"/>
                      <a:gd name="connsiteX24" fmla="*/ 0 w 3200400"/>
                      <a:gd name="connsiteY24" fmla="*/ 1399628 h 4443264"/>
                      <a:gd name="connsiteX25" fmla="*/ 0 w 3200400"/>
                      <a:gd name="connsiteY25" fmla="*/ 844220 h 4443264"/>
                      <a:gd name="connsiteX26" fmla="*/ 0 w 3200400"/>
                      <a:gd name="connsiteY26" fmla="*/ 0 h 444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00400" h="4443264" fill="none" extrusionOk="0">
                        <a:moveTo>
                          <a:pt x="0" y="0"/>
                        </a:moveTo>
                        <a:cubicBezTo>
                          <a:pt x="139952" y="-47994"/>
                          <a:pt x="419641" y="71127"/>
                          <a:pt x="597408" y="0"/>
                        </a:cubicBezTo>
                        <a:cubicBezTo>
                          <a:pt x="775175" y="-71127"/>
                          <a:pt x="1012949" y="65646"/>
                          <a:pt x="1194816" y="0"/>
                        </a:cubicBezTo>
                        <a:cubicBezTo>
                          <a:pt x="1376683" y="-65646"/>
                          <a:pt x="1618017" y="7108"/>
                          <a:pt x="1728216" y="0"/>
                        </a:cubicBezTo>
                        <a:cubicBezTo>
                          <a:pt x="1838415" y="-7108"/>
                          <a:pt x="2135724" y="31067"/>
                          <a:pt x="2293620" y="0"/>
                        </a:cubicBezTo>
                        <a:cubicBezTo>
                          <a:pt x="2451516" y="-31067"/>
                          <a:pt x="2962113" y="44606"/>
                          <a:pt x="3200400" y="0"/>
                        </a:cubicBezTo>
                        <a:cubicBezTo>
                          <a:pt x="3222051" y="165970"/>
                          <a:pt x="3190893" y="388567"/>
                          <a:pt x="3200400" y="555408"/>
                        </a:cubicBezTo>
                        <a:cubicBezTo>
                          <a:pt x="3209907" y="722249"/>
                          <a:pt x="3191377" y="901886"/>
                          <a:pt x="3200400" y="1155249"/>
                        </a:cubicBezTo>
                        <a:cubicBezTo>
                          <a:pt x="3209423" y="1408612"/>
                          <a:pt x="3160822" y="1525036"/>
                          <a:pt x="3200400" y="1621791"/>
                        </a:cubicBezTo>
                        <a:cubicBezTo>
                          <a:pt x="3239978" y="1718546"/>
                          <a:pt x="3166278" y="1857763"/>
                          <a:pt x="3200400" y="2043901"/>
                        </a:cubicBezTo>
                        <a:cubicBezTo>
                          <a:pt x="3234522" y="2230039"/>
                          <a:pt x="3189287" y="2340880"/>
                          <a:pt x="3200400" y="2510444"/>
                        </a:cubicBezTo>
                        <a:cubicBezTo>
                          <a:pt x="3211513" y="2680008"/>
                          <a:pt x="3173813" y="2846234"/>
                          <a:pt x="3200400" y="3021420"/>
                        </a:cubicBezTo>
                        <a:cubicBezTo>
                          <a:pt x="3226987" y="3196606"/>
                          <a:pt x="3136763" y="3325211"/>
                          <a:pt x="3200400" y="3576828"/>
                        </a:cubicBezTo>
                        <a:cubicBezTo>
                          <a:pt x="3264037" y="3828445"/>
                          <a:pt x="3117168" y="4229803"/>
                          <a:pt x="3200400" y="4443264"/>
                        </a:cubicBezTo>
                        <a:cubicBezTo>
                          <a:pt x="3014250" y="4450421"/>
                          <a:pt x="2725897" y="4399596"/>
                          <a:pt x="2602992" y="4443264"/>
                        </a:cubicBezTo>
                        <a:cubicBezTo>
                          <a:pt x="2480087" y="4486932"/>
                          <a:pt x="2193689" y="4391676"/>
                          <a:pt x="2069592" y="4443264"/>
                        </a:cubicBezTo>
                        <a:cubicBezTo>
                          <a:pt x="1945495" y="4494852"/>
                          <a:pt x="1762443" y="4387707"/>
                          <a:pt x="1536192" y="4443264"/>
                        </a:cubicBezTo>
                        <a:cubicBezTo>
                          <a:pt x="1309941" y="4498821"/>
                          <a:pt x="1249554" y="4406245"/>
                          <a:pt x="1002792" y="4443264"/>
                        </a:cubicBezTo>
                        <a:cubicBezTo>
                          <a:pt x="756030" y="4480283"/>
                          <a:pt x="702650" y="4407046"/>
                          <a:pt x="469392" y="4443264"/>
                        </a:cubicBezTo>
                        <a:cubicBezTo>
                          <a:pt x="236134" y="4479482"/>
                          <a:pt x="185471" y="4387767"/>
                          <a:pt x="0" y="4443264"/>
                        </a:cubicBezTo>
                        <a:cubicBezTo>
                          <a:pt x="-70995" y="4275785"/>
                          <a:pt x="70406" y="4110129"/>
                          <a:pt x="0" y="3843423"/>
                        </a:cubicBezTo>
                        <a:cubicBezTo>
                          <a:pt x="-70406" y="3576717"/>
                          <a:pt x="36159" y="3370317"/>
                          <a:pt x="0" y="3243583"/>
                        </a:cubicBezTo>
                        <a:cubicBezTo>
                          <a:pt x="-36159" y="3116849"/>
                          <a:pt x="44949" y="2854844"/>
                          <a:pt x="0" y="2643742"/>
                        </a:cubicBezTo>
                        <a:cubicBezTo>
                          <a:pt x="-44949" y="2432640"/>
                          <a:pt x="6992" y="2343702"/>
                          <a:pt x="0" y="2043901"/>
                        </a:cubicBezTo>
                        <a:cubicBezTo>
                          <a:pt x="-6992" y="1744100"/>
                          <a:pt x="58118" y="1626202"/>
                          <a:pt x="0" y="1399628"/>
                        </a:cubicBezTo>
                        <a:cubicBezTo>
                          <a:pt x="-58118" y="1173054"/>
                          <a:pt x="28326" y="1105850"/>
                          <a:pt x="0" y="844220"/>
                        </a:cubicBezTo>
                        <a:cubicBezTo>
                          <a:pt x="-28326" y="582590"/>
                          <a:pt x="72347" y="220949"/>
                          <a:pt x="0" y="0"/>
                        </a:cubicBezTo>
                        <a:close/>
                      </a:path>
                      <a:path w="3200400" h="4443264" stroke="0" extrusionOk="0">
                        <a:moveTo>
                          <a:pt x="0" y="0"/>
                        </a:moveTo>
                        <a:cubicBezTo>
                          <a:pt x="116683" y="-48455"/>
                          <a:pt x="380502" y="8351"/>
                          <a:pt x="501396" y="0"/>
                        </a:cubicBezTo>
                        <a:cubicBezTo>
                          <a:pt x="622290" y="-8351"/>
                          <a:pt x="797595" y="41681"/>
                          <a:pt x="938784" y="0"/>
                        </a:cubicBezTo>
                        <a:cubicBezTo>
                          <a:pt x="1079973" y="-41681"/>
                          <a:pt x="1385052" y="58031"/>
                          <a:pt x="1536192" y="0"/>
                        </a:cubicBezTo>
                        <a:cubicBezTo>
                          <a:pt x="1687332" y="-58031"/>
                          <a:pt x="1863320" y="40162"/>
                          <a:pt x="2037588" y="0"/>
                        </a:cubicBezTo>
                        <a:cubicBezTo>
                          <a:pt x="2211856" y="-40162"/>
                          <a:pt x="2315364" y="18240"/>
                          <a:pt x="2538984" y="0"/>
                        </a:cubicBezTo>
                        <a:cubicBezTo>
                          <a:pt x="2762604" y="-18240"/>
                          <a:pt x="2975307" y="75062"/>
                          <a:pt x="3200400" y="0"/>
                        </a:cubicBezTo>
                        <a:cubicBezTo>
                          <a:pt x="3250253" y="185549"/>
                          <a:pt x="3185526" y="257805"/>
                          <a:pt x="3200400" y="466543"/>
                        </a:cubicBezTo>
                        <a:cubicBezTo>
                          <a:pt x="3215274" y="675281"/>
                          <a:pt x="3172027" y="771704"/>
                          <a:pt x="3200400" y="1021951"/>
                        </a:cubicBezTo>
                        <a:cubicBezTo>
                          <a:pt x="3228773" y="1272198"/>
                          <a:pt x="3150296" y="1282355"/>
                          <a:pt x="3200400" y="1488493"/>
                        </a:cubicBezTo>
                        <a:cubicBezTo>
                          <a:pt x="3250504" y="1694631"/>
                          <a:pt x="3151812" y="1780677"/>
                          <a:pt x="3200400" y="1955036"/>
                        </a:cubicBezTo>
                        <a:cubicBezTo>
                          <a:pt x="3248988" y="2129395"/>
                          <a:pt x="3137760" y="2285617"/>
                          <a:pt x="3200400" y="2510444"/>
                        </a:cubicBezTo>
                        <a:cubicBezTo>
                          <a:pt x="3263040" y="2735271"/>
                          <a:pt x="3150751" y="2889738"/>
                          <a:pt x="3200400" y="3110285"/>
                        </a:cubicBezTo>
                        <a:cubicBezTo>
                          <a:pt x="3250049" y="3330832"/>
                          <a:pt x="3192889" y="3360534"/>
                          <a:pt x="3200400" y="3532395"/>
                        </a:cubicBezTo>
                        <a:cubicBezTo>
                          <a:pt x="3207911" y="3704256"/>
                          <a:pt x="3168073" y="4234935"/>
                          <a:pt x="3200400" y="4443264"/>
                        </a:cubicBezTo>
                        <a:cubicBezTo>
                          <a:pt x="3065682" y="4483421"/>
                          <a:pt x="2816449" y="4413661"/>
                          <a:pt x="2667000" y="4443264"/>
                        </a:cubicBezTo>
                        <a:cubicBezTo>
                          <a:pt x="2517551" y="4472867"/>
                          <a:pt x="2366353" y="4403277"/>
                          <a:pt x="2133600" y="4443264"/>
                        </a:cubicBezTo>
                        <a:cubicBezTo>
                          <a:pt x="1900847" y="4483251"/>
                          <a:pt x="1744877" y="4437808"/>
                          <a:pt x="1536192" y="4443264"/>
                        </a:cubicBezTo>
                        <a:cubicBezTo>
                          <a:pt x="1327507" y="4448720"/>
                          <a:pt x="1196731" y="4384134"/>
                          <a:pt x="1002792" y="4443264"/>
                        </a:cubicBezTo>
                        <a:cubicBezTo>
                          <a:pt x="808853" y="4502394"/>
                          <a:pt x="712996" y="4408812"/>
                          <a:pt x="565404" y="4443264"/>
                        </a:cubicBezTo>
                        <a:cubicBezTo>
                          <a:pt x="417812" y="4477716"/>
                          <a:pt x="118812" y="4417065"/>
                          <a:pt x="0" y="4443264"/>
                        </a:cubicBezTo>
                        <a:cubicBezTo>
                          <a:pt x="-45614" y="4133845"/>
                          <a:pt x="6892" y="4059625"/>
                          <a:pt x="0" y="3798991"/>
                        </a:cubicBezTo>
                        <a:cubicBezTo>
                          <a:pt x="-6892" y="3538357"/>
                          <a:pt x="3698" y="3405799"/>
                          <a:pt x="0" y="3154717"/>
                        </a:cubicBezTo>
                        <a:cubicBezTo>
                          <a:pt x="-3698" y="2903635"/>
                          <a:pt x="36040" y="2799093"/>
                          <a:pt x="0" y="2599309"/>
                        </a:cubicBezTo>
                        <a:cubicBezTo>
                          <a:pt x="-36040" y="2399525"/>
                          <a:pt x="11592" y="2262100"/>
                          <a:pt x="0" y="2088334"/>
                        </a:cubicBezTo>
                        <a:cubicBezTo>
                          <a:pt x="-11592" y="1914568"/>
                          <a:pt x="19006" y="1792657"/>
                          <a:pt x="0" y="1666224"/>
                        </a:cubicBezTo>
                        <a:cubicBezTo>
                          <a:pt x="-19006" y="1539791"/>
                          <a:pt x="34913" y="1407228"/>
                          <a:pt x="0" y="1244114"/>
                        </a:cubicBezTo>
                        <a:cubicBezTo>
                          <a:pt x="-34913" y="1081000"/>
                          <a:pt x="32717" y="890903"/>
                          <a:pt x="0" y="644273"/>
                        </a:cubicBezTo>
                        <a:cubicBezTo>
                          <a:pt x="-32717" y="397643"/>
                          <a:pt x="32516" y="206827"/>
                          <a:pt x="0" y="0"/>
                        </a:cubicBezTo>
                        <a:close/>
                      </a:path>
                    </a:pathLst>
                  </a:custGeom>
                  <ask:type>
                    <ask:lineSketchNone/>
                  </ask:type>
                </ask:lineSketchStyleProps>
              </a:ext>
            </a:extLst>
          </a:ln>
        </p:spPr>
      </p:pic>
      <p:sp>
        <p:nvSpPr>
          <p:cNvPr id="7" name="TextBox 6">
            <a:extLst>
              <a:ext uri="{FF2B5EF4-FFF2-40B4-BE49-F238E27FC236}">
                <a16:creationId xmlns:a16="http://schemas.microsoft.com/office/drawing/2014/main" id="{901EC2A3-DC42-DD79-A264-C0EEF1B19C94}"/>
              </a:ext>
            </a:extLst>
          </p:cNvPr>
          <p:cNvSpPr txBox="1"/>
          <p:nvPr/>
        </p:nvSpPr>
        <p:spPr>
          <a:xfrm>
            <a:off x="6703912" y="1737990"/>
            <a:ext cx="5584371" cy="4985980"/>
          </a:xfrm>
          <a:prstGeom prst="rect">
            <a:avLst/>
          </a:prstGeom>
          <a:noFill/>
        </p:spPr>
        <p:txBody>
          <a:bodyPr wrap="square" rtlCol="0">
            <a:spAutoFit/>
          </a:bodyPr>
          <a:lstStyle/>
          <a:p>
            <a:pPr marL="342900" indent="-342900">
              <a:buFont typeface="Arial" panose="020B0604020202020204" pitchFamily="34" charset="0"/>
              <a:buChar char="•"/>
            </a:pPr>
            <a:r>
              <a:rPr lang="en-US" sz="2000"/>
              <a:t>Statewide contract for translation, in-person interpreter needs, telephonic interpreter service, and video remote interpretation</a:t>
            </a:r>
            <a:br>
              <a:rPr lang="en-US" sz="2000"/>
            </a:br>
            <a:endParaRPr lang="en-US" sz="600"/>
          </a:p>
          <a:p>
            <a:pPr marL="342900" indent="-342900">
              <a:buFont typeface="Arial" panose="020B0604020202020204" pitchFamily="34" charset="0"/>
              <a:buChar char="•"/>
            </a:pPr>
            <a:r>
              <a:rPr lang="en-US" sz="2000"/>
              <a:t>Inclusive &amp; culturally sensitive and aware of the limited English proficient individuals in the community</a:t>
            </a:r>
            <a:br>
              <a:rPr lang="en-US" sz="2000"/>
            </a:br>
            <a:endParaRPr lang="en-US" sz="600"/>
          </a:p>
          <a:p>
            <a:pPr marL="342900" indent="-342900">
              <a:buFont typeface="Arial" panose="020B0604020202020204" pitchFamily="34" charset="0"/>
              <a:buChar char="•"/>
            </a:pPr>
            <a:r>
              <a:rPr lang="en-US" sz="2000"/>
              <a:t>Allows over-burdened community to participate in the process</a:t>
            </a:r>
            <a:br>
              <a:rPr lang="en-US" sz="2000"/>
            </a:br>
            <a:endParaRPr lang="en-US" sz="600"/>
          </a:p>
          <a:p>
            <a:pPr marL="342900" indent="-342900">
              <a:buFont typeface="Arial" panose="020B0604020202020204" pitchFamily="34" charset="0"/>
              <a:buChar char="•"/>
            </a:pPr>
            <a:r>
              <a:rPr lang="en-US" sz="2000"/>
              <a:t>Affirmatively stating we want the community to be included in the conversation and contribute to decision-making</a:t>
            </a:r>
          </a:p>
          <a:p>
            <a:pPr marL="342900" indent="-342900">
              <a:buFont typeface="Arial" panose="020B0604020202020204" pitchFamily="34" charset="0"/>
              <a:buChar char="•"/>
            </a:pPr>
            <a:r>
              <a:rPr lang="en-US" sz="2000"/>
              <a:t>To request document translation, click </a:t>
            </a:r>
            <a:r>
              <a:rPr lang="en-US" sz="2000">
                <a:hlinkClick r:id="rId5"/>
              </a:rPr>
              <a:t>here</a:t>
            </a:r>
            <a:r>
              <a:rPr lang="en-US" sz="2000"/>
              <a:t>, or contact Abby Anderson (Abigail.E.Anderson@mass.gov)</a:t>
            </a:r>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2358646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0FABA-F1F2-5F2C-E434-88DAC94E7FC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91F789C-844A-611A-3438-79404F3620BA}"/>
              </a:ext>
            </a:extLst>
          </p:cNvPr>
          <p:cNvSpPr txBox="1">
            <a:spLocks noGrp="1"/>
          </p:cNvSpPr>
          <p:nvPr>
            <p:ph type="title" idx="4294967295"/>
          </p:nvPr>
        </p:nvSpPr>
        <p:spPr>
          <a:xfrm>
            <a:off x="2208495" y="114269"/>
            <a:ext cx="8280533"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4400" b="0" i="0" u="none" strike="noStrike" kern="1200" cap="none" spc="-65" normalizeH="0" baseline="0" noProof="0" dirty="0">
                <a:ln>
                  <a:noFill/>
                </a:ln>
                <a:solidFill>
                  <a:srgbClr val="006600"/>
                </a:solidFill>
                <a:effectLst/>
                <a:uLnTx/>
                <a:uFillTx/>
                <a:latin typeface="Calibri"/>
                <a:ea typeface="Calibri"/>
                <a:cs typeface="Calibri"/>
              </a:rPr>
              <a:t>In-Person Brownfields Roundtables</a:t>
            </a:r>
            <a:endParaRPr kumimoji="0" lang="en-US" sz="4400" b="0" i="0" u="none" strike="noStrike" kern="1200" cap="none" spc="0" normalizeH="0" baseline="0" noProof="0" dirty="0">
              <a:ln>
                <a:noFill/>
              </a:ln>
              <a:solidFill>
                <a:prstClr val="black"/>
              </a:solidFill>
              <a:effectLst/>
              <a:uLnTx/>
              <a:uFillTx/>
              <a:latin typeface="Calibri"/>
              <a:ea typeface="Calibri"/>
              <a:cs typeface="Calibri"/>
            </a:endParaRPr>
          </a:p>
        </p:txBody>
      </p:sp>
      <p:grpSp>
        <p:nvGrpSpPr>
          <p:cNvPr id="31" name="Group 30" descr="Map of Massachusetts. Stars indicate locations of brownfields roundtables in 2023, 2024, and 2025.">
            <a:extLst>
              <a:ext uri="{FF2B5EF4-FFF2-40B4-BE49-F238E27FC236}">
                <a16:creationId xmlns:a16="http://schemas.microsoft.com/office/drawing/2014/main" id="{68DF8CA0-3D81-6AC6-0631-CC839D84A4AE}"/>
              </a:ext>
            </a:extLst>
          </p:cNvPr>
          <p:cNvGrpSpPr/>
          <p:nvPr/>
        </p:nvGrpSpPr>
        <p:grpSpPr>
          <a:xfrm>
            <a:off x="1036320" y="1243641"/>
            <a:ext cx="7553739" cy="4746179"/>
            <a:chOff x="4075044" y="1428394"/>
            <a:chExt cx="7961244" cy="5002224"/>
          </a:xfrm>
        </p:grpSpPr>
        <p:pic>
          <p:nvPicPr>
            <p:cNvPr id="32" name="Picture 31">
              <a:extLst>
                <a:ext uri="{FF2B5EF4-FFF2-40B4-BE49-F238E27FC236}">
                  <a16:creationId xmlns:a16="http://schemas.microsoft.com/office/drawing/2014/main" id="{82091995-AF7F-A477-0F28-5E7569B3A6B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075044" y="1428394"/>
              <a:ext cx="7961244" cy="5002224"/>
            </a:xfrm>
            <a:prstGeom prst="rect">
              <a:avLst/>
            </a:prstGeom>
          </p:spPr>
        </p:pic>
        <p:sp>
          <p:nvSpPr>
            <p:cNvPr id="33" name="Freeform: Shape 32">
              <a:extLst>
                <a:ext uri="{FF2B5EF4-FFF2-40B4-BE49-F238E27FC236}">
                  <a16:creationId xmlns:a16="http://schemas.microsoft.com/office/drawing/2014/main" id="{4CA2F023-CA92-AD34-1993-7F5B09255393}"/>
                </a:ext>
              </a:extLst>
            </p:cNvPr>
            <p:cNvSpPr/>
            <p:nvPr/>
          </p:nvSpPr>
          <p:spPr>
            <a:xfrm>
              <a:off x="4295236" y="1958454"/>
              <a:ext cx="2859206" cy="2108579"/>
            </a:xfrm>
            <a:custGeom>
              <a:avLst/>
              <a:gdLst>
                <a:gd name="connsiteX0" fmla="*/ 532262 w 2859206"/>
                <a:gd name="connsiteY0" fmla="*/ 0 h 2108579"/>
                <a:gd name="connsiteX1" fmla="*/ 2572603 w 2859206"/>
                <a:gd name="connsiteY1" fmla="*/ 75062 h 2108579"/>
                <a:gd name="connsiteX2" fmla="*/ 2640841 w 2859206"/>
                <a:gd name="connsiteY2" fmla="*/ 504967 h 2108579"/>
                <a:gd name="connsiteX3" fmla="*/ 2511188 w 2859206"/>
                <a:gd name="connsiteY3" fmla="*/ 1207827 h 2108579"/>
                <a:gd name="connsiteX4" fmla="*/ 2859206 w 2859206"/>
                <a:gd name="connsiteY4" fmla="*/ 2108579 h 2108579"/>
                <a:gd name="connsiteX5" fmla="*/ 47767 w 2859206"/>
                <a:gd name="connsiteY5" fmla="*/ 2067636 h 2108579"/>
                <a:gd name="connsiteX6" fmla="*/ 0 w 2859206"/>
                <a:gd name="connsiteY6" fmla="*/ 1951630 h 2108579"/>
                <a:gd name="connsiteX7" fmla="*/ 6824 w 2859206"/>
                <a:gd name="connsiteY7" fmla="*/ 1828800 h 2108579"/>
                <a:gd name="connsiteX8" fmla="*/ 532262 w 2859206"/>
                <a:gd name="connsiteY8" fmla="*/ 0 h 210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206" h="2108579">
                  <a:moveTo>
                    <a:pt x="532262" y="0"/>
                  </a:moveTo>
                  <a:lnTo>
                    <a:pt x="2572603" y="75062"/>
                  </a:lnTo>
                  <a:lnTo>
                    <a:pt x="2640841" y="504967"/>
                  </a:lnTo>
                  <a:lnTo>
                    <a:pt x="2511188" y="1207827"/>
                  </a:lnTo>
                  <a:lnTo>
                    <a:pt x="2859206" y="2108579"/>
                  </a:lnTo>
                  <a:lnTo>
                    <a:pt x="47767" y="2067636"/>
                  </a:lnTo>
                  <a:lnTo>
                    <a:pt x="0" y="1951630"/>
                  </a:lnTo>
                  <a:lnTo>
                    <a:pt x="6824" y="1828800"/>
                  </a:lnTo>
                  <a:lnTo>
                    <a:pt x="532262" y="0"/>
                  </a:lnTo>
                  <a:close/>
                </a:path>
              </a:pathLst>
            </a:custGeom>
            <a:noFill/>
            <a:ln w="38100" cap="flat" cmpd="sng" algn="ctr">
              <a:solidFill>
                <a:srgbClr val="EF6A0D"/>
              </a:solidFill>
              <a:prstDash val="sysDash"/>
              <a:miter lim="800000"/>
              <a:extLst>
                <a:ext uri="{C807C97D-BFC1-408E-A445-0C87EB9F89A2}">
                  <ask:lineSketchStyleProps xmlns:ask="http://schemas.microsoft.com/office/drawing/2018/sketchyshapes" sd="1219033472">
                    <a:custGeom>
                      <a:avLst/>
                      <a:gdLst>
                        <a:gd name="connsiteX0" fmla="*/ 532262 w 2859206"/>
                        <a:gd name="connsiteY0" fmla="*/ 0 h 2108579"/>
                        <a:gd name="connsiteX1" fmla="*/ 1062751 w 2859206"/>
                        <a:gd name="connsiteY1" fmla="*/ 19516 h 2108579"/>
                        <a:gd name="connsiteX2" fmla="*/ 1511626 w 2859206"/>
                        <a:gd name="connsiteY2" fmla="*/ 36030 h 2108579"/>
                        <a:gd name="connsiteX3" fmla="*/ 2021711 w 2859206"/>
                        <a:gd name="connsiteY3" fmla="*/ 54795 h 2108579"/>
                        <a:gd name="connsiteX4" fmla="*/ 2572603 w 2859206"/>
                        <a:gd name="connsiteY4" fmla="*/ 75062 h 2108579"/>
                        <a:gd name="connsiteX5" fmla="*/ 2640841 w 2859206"/>
                        <a:gd name="connsiteY5" fmla="*/ 504967 h 2108579"/>
                        <a:gd name="connsiteX6" fmla="*/ 2577311 w 2859206"/>
                        <a:gd name="connsiteY6" fmla="*/ 849368 h 2108579"/>
                        <a:gd name="connsiteX7" fmla="*/ 2511188 w 2859206"/>
                        <a:gd name="connsiteY7" fmla="*/ 1207827 h 2108579"/>
                        <a:gd name="connsiteX8" fmla="*/ 2688677 w 2859206"/>
                        <a:gd name="connsiteY8" fmla="*/ 1667211 h 2108579"/>
                        <a:gd name="connsiteX9" fmla="*/ 2859206 w 2859206"/>
                        <a:gd name="connsiteY9" fmla="*/ 2108579 h 2108579"/>
                        <a:gd name="connsiteX10" fmla="*/ 2353147 w 2859206"/>
                        <a:gd name="connsiteY10" fmla="*/ 2101209 h 2108579"/>
                        <a:gd name="connsiteX11" fmla="*/ 1734630 w 2859206"/>
                        <a:gd name="connsiteY11" fmla="*/ 2092202 h 2108579"/>
                        <a:gd name="connsiteX12" fmla="*/ 1228571 w 2859206"/>
                        <a:gd name="connsiteY12" fmla="*/ 2084832 h 2108579"/>
                        <a:gd name="connsiteX13" fmla="*/ 750627 w 2859206"/>
                        <a:gd name="connsiteY13" fmla="*/ 2077872 h 2108579"/>
                        <a:gd name="connsiteX14" fmla="*/ 47767 w 2859206"/>
                        <a:gd name="connsiteY14" fmla="*/ 2067636 h 2108579"/>
                        <a:gd name="connsiteX15" fmla="*/ 0 w 2859206"/>
                        <a:gd name="connsiteY15" fmla="*/ 1951630 h 2108579"/>
                        <a:gd name="connsiteX16" fmla="*/ 6824 w 2859206"/>
                        <a:gd name="connsiteY16" fmla="*/ 1828800 h 2108579"/>
                        <a:gd name="connsiteX17" fmla="*/ 138184 w 2859206"/>
                        <a:gd name="connsiteY17" fmla="*/ 1371600 h 2108579"/>
                        <a:gd name="connsiteX18" fmla="*/ 269543 w 2859206"/>
                        <a:gd name="connsiteY18" fmla="*/ 914400 h 2108579"/>
                        <a:gd name="connsiteX19" fmla="*/ 400903 w 2859206"/>
                        <a:gd name="connsiteY19" fmla="*/ 457200 h 2108579"/>
                        <a:gd name="connsiteX20" fmla="*/ 532262 w 2859206"/>
                        <a:gd name="connsiteY20" fmla="*/ 0 h 210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9206" h="2108579" fill="none" extrusionOk="0">
                          <a:moveTo>
                            <a:pt x="532262" y="0"/>
                          </a:moveTo>
                          <a:cubicBezTo>
                            <a:pt x="742460" y="6949"/>
                            <a:pt x="929400" y="58934"/>
                            <a:pt x="1062751" y="19516"/>
                          </a:cubicBezTo>
                          <a:cubicBezTo>
                            <a:pt x="1196102" y="-19902"/>
                            <a:pt x="1349928" y="57610"/>
                            <a:pt x="1511626" y="36030"/>
                          </a:cubicBezTo>
                          <a:cubicBezTo>
                            <a:pt x="1673324" y="14450"/>
                            <a:pt x="1892985" y="91921"/>
                            <a:pt x="2021711" y="54795"/>
                          </a:cubicBezTo>
                          <a:cubicBezTo>
                            <a:pt x="2150437" y="17669"/>
                            <a:pt x="2349711" y="124150"/>
                            <a:pt x="2572603" y="75062"/>
                          </a:cubicBezTo>
                          <a:cubicBezTo>
                            <a:pt x="2618376" y="281665"/>
                            <a:pt x="2607286" y="355420"/>
                            <a:pt x="2640841" y="504967"/>
                          </a:cubicBezTo>
                          <a:cubicBezTo>
                            <a:pt x="2632623" y="663523"/>
                            <a:pt x="2579364" y="713366"/>
                            <a:pt x="2577311" y="849368"/>
                          </a:cubicBezTo>
                          <a:cubicBezTo>
                            <a:pt x="2575258" y="985370"/>
                            <a:pt x="2495525" y="1107630"/>
                            <a:pt x="2511188" y="1207827"/>
                          </a:cubicBezTo>
                          <a:cubicBezTo>
                            <a:pt x="2582593" y="1386785"/>
                            <a:pt x="2562395" y="1493750"/>
                            <a:pt x="2688677" y="1667211"/>
                          </a:cubicBezTo>
                          <a:cubicBezTo>
                            <a:pt x="2814959" y="1840672"/>
                            <a:pt x="2729512" y="1919199"/>
                            <a:pt x="2859206" y="2108579"/>
                          </a:cubicBezTo>
                          <a:cubicBezTo>
                            <a:pt x="2642336" y="2111458"/>
                            <a:pt x="2514942" y="2087781"/>
                            <a:pt x="2353147" y="2101209"/>
                          </a:cubicBezTo>
                          <a:cubicBezTo>
                            <a:pt x="2191352" y="2114637"/>
                            <a:pt x="1947525" y="2091067"/>
                            <a:pt x="1734630" y="2092202"/>
                          </a:cubicBezTo>
                          <a:cubicBezTo>
                            <a:pt x="1521735" y="2093337"/>
                            <a:pt x="1411456" y="2046364"/>
                            <a:pt x="1228571" y="2084832"/>
                          </a:cubicBezTo>
                          <a:cubicBezTo>
                            <a:pt x="1045686" y="2123300"/>
                            <a:pt x="973895" y="2050664"/>
                            <a:pt x="750627" y="2077872"/>
                          </a:cubicBezTo>
                          <a:cubicBezTo>
                            <a:pt x="527359" y="2105080"/>
                            <a:pt x="349291" y="2039571"/>
                            <a:pt x="47767" y="2067636"/>
                          </a:cubicBezTo>
                          <a:cubicBezTo>
                            <a:pt x="23974" y="2030101"/>
                            <a:pt x="21098" y="1984054"/>
                            <a:pt x="0" y="1951630"/>
                          </a:cubicBezTo>
                          <a:cubicBezTo>
                            <a:pt x="-8492" y="1913295"/>
                            <a:pt x="16964" y="1860107"/>
                            <a:pt x="6824" y="1828800"/>
                          </a:cubicBezTo>
                          <a:cubicBezTo>
                            <a:pt x="-2016" y="1681515"/>
                            <a:pt x="140518" y="1509784"/>
                            <a:pt x="138184" y="1371600"/>
                          </a:cubicBezTo>
                          <a:cubicBezTo>
                            <a:pt x="135849" y="1233416"/>
                            <a:pt x="261410" y="1035987"/>
                            <a:pt x="269543" y="914400"/>
                          </a:cubicBezTo>
                          <a:cubicBezTo>
                            <a:pt x="277677" y="792813"/>
                            <a:pt x="399210" y="626439"/>
                            <a:pt x="400903" y="457200"/>
                          </a:cubicBezTo>
                          <a:cubicBezTo>
                            <a:pt x="402596" y="287961"/>
                            <a:pt x="507468" y="206643"/>
                            <a:pt x="532262" y="0"/>
                          </a:cubicBezTo>
                          <a:close/>
                        </a:path>
                        <a:path w="2859206" h="2108579" stroke="0" extrusionOk="0">
                          <a:moveTo>
                            <a:pt x="532262" y="0"/>
                          </a:moveTo>
                          <a:cubicBezTo>
                            <a:pt x="749325" y="-41701"/>
                            <a:pt x="890567" y="58118"/>
                            <a:pt x="1021944" y="18015"/>
                          </a:cubicBezTo>
                          <a:cubicBezTo>
                            <a:pt x="1153321" y="-22088"/>
                            <a:pt x="1283022" y="50425"/>
                            <a:pt x="1470819" y="34529"/>
                          </a:cubicBezTo>
                          <a:cubicBezTo>
                            <a:pt x="1658616" y="18633"/>
                            <a:pt x="1864128" y="101278"/>
                            <a:pt x="2021711" y="54795"/>
                          </a:cubicBezTo>
                          <a:cubicBezTo>
                            <a:pt x="2179295" y="8312"/>
                            <a:pt x="2311414" y="104859"/>
                            <a:pt x="2572603" y="75062"/>
                          </a:cubicBezTo>
                          <a:cubicBezTo>
                            <a:pt x="2596516" y="216029"/>
                            <a:pt x="2606849" y="371705"/>
                            <a:pt x="2640841" y="504967"/>
                          </a:cubicBezTo>
                          <a:cubicBezTo>
                            <a:pt x="2658921" y="626555"/>
                            <a:pt x="2563019" y="737387"/>
                            <a:pt x="2578608" y="842340"/>
                          </a:cubicBezTo>
                          <a:cubicBezTo>
                            <a:pt x="2594197" y="947293"/>
                            <a:pt x="2509476" y="1057427"/>
                            <a:pt x="2511188" y="1207827"/>
                          </a:cubicBezTo>
                          <a:cubicBezTo>
                            <a:pt x="2573513" y="1357709"/>
                            <a:pt x="2641347" y="1579614"/>
                            <a:pt x="2692157" y="1676218"/>
                          </a:cubicBezTo>
                          <a:cubicBezTo>
                            <a:pt x="2742967" y="1772822"/>
                            <a:pt x="2775066" y="1936724"/>
                            <a:pt x="2859206" y="2108579"/>
                          </a:cubicBezTo>
                          <a:cubicBezTo>
                            <a:pt x="2720389" y="2123351"/>
                            <a:pt x="2536650" y="2075517"/>
                            <a:pt x="2325033" y="2100800"/>
                          </a:cubicBezTo>
                          <a:cubicBezTo>
                            <a:pt x="2113416" y="2126083"/>
                            <a:pt x="2033153" y="2057611"/>
                            <a:pt x="1847088" y="2093840"/>
                          </a:cubicBezTo>
                          <a:cubicBezTo>
                            <a:pt x="1661023" y="2130069"/>
                            <a:pt x="1507897" y="2080768"/>
                            <a:pt x="1284800" y="2085651"/>
                          </a:cubicBezTo>
                          <a:cubicBezTo>
                            <a:pt x="1061703" y="2090534"/>
                            <a:pt x="891588" y="2033895"/>
                            <a:pt x="722512" y="2077462"/>
                          </a:cubicBezTo>
                          <a:cubicBezTo>
                            <a:pt x="553436" y="2121029"/>
                            <a:pt x="190822" y="2007748"/>
                            <a:pt x="47767" y="2067636"/>
                          </a:cubicBezTo>
                          <a:cubicBezTo>
                            <a:pt x="25992" y="2038443"/>
                            <a:pt x="30491" y="1996323"/>
                            <a:pt x="0" y="1951630"/>
                          </a:cubicBezTo>
                          <a:cubicBezTo>
                            <a:pt x="-811" y="1912429"/>
                            <a:pt x="6473" y="1858446"/>
                            <a:pt x="6824" y="1828800"/>
                          </a:cubicBezTo>
                          <a:cubicBezTo>
                            <a:pt x="41510" y="1636374"/>
                            <a:pt x="137888" y="1542924"/>
                            <a:pt x="127675" y="1408176"/>
                          </a:cubicBezTo>
                          <a:cubicBezTo>
                            <a:pt x="117462" y="1273428"/>
                            <a:pt x="209057" y="1125052"/>
                            <a:pt x="264289" y="932688"/>
                          </a:cubicBezTo>
                          <a:cubicBezTo>
                            <a:pt x="319521" y="740324"/>
                            <a:pt x="338513" y="704496"/>
                            <a:pt x="390394" y="493776"/>
                          </a:cubicBezTo>
                          <a:cubicBezTo>
                            <a:pt x="442275" y="283056"/>
                            <a:pt x="498136" y="195821"/>
                            <a:pt x="532262" y="0"/>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ibre Franklin"/>
                <a:ea typeface="+mn-ea"/>
                <a:cs typeface="+mn-cs"/>
              </a:endParaRPr>
            </a:p>
          </p:txBody>
        </p:sp>
        <p:sp>
          <p:nvSpPr>
            <p:cNvPr id="34" name="Freeform: Shape 33">
              <a:extLst>
                <a:ext uri="{FF2B5EF4-FFF2-40B4-BE49-F238E27FC236}">
                  <a16:creationId xmlns:a16="http://schemas.microsoft.com/office/drawing/2014/main" id="{C2F5CE02-C861-67B3-AB13-3AC503084D59}"/>
                </a:ext>
              </a:extLst>
            </p:cNvPr>
            <p:cNvSpPr/>
            <p:nvPr/>
          </p:nvSpPr>
          <p:spPr>
            <a:xfrm>
              <a:off x="6836593" y="2019871"/>
              <a:ext cx="1715248" cy="2031244"/>
            </a:xfrm>
            <a:custGeom>
              <a:avLst/>
              <a:gdLst>
                <a:gd name="connsiteX0" fmla="*/ 81886 w 1692322"/>
                <a:gd name="connsiteY0" fmla="*/ 0 h 2081283"/>
                <a:gd name="connsiteX1" fmla="*/ 136477 w 1692322"/>
                <a:gd name="connsiteY1" fmla="*/ 511791 h 2081283"/>
                <a:gd name="connsiteX2" fmla="*/ 0 w 1692322"/>
                <a:gd name="connsiteY2" fmla="*/ 1153235 h 2081283"/>
                <a:gd name="connsiteX3" fmla="*/ 368489 w 1692322"/>
                <a:gd name="connsiteY3" fmla="*/ 2081283 h 2081283"/>
                <a:gd name="connsiteX4" fmla="*/ 1692322 w 1692322"/>
                <a:gd name="connsiteY4" fmla="*/ 2081283 h 2081283"/>
                <a:gd name="connsiteX5" fmla="*/ 1644555 w 1692322"/>
                <a:gd name="connsiteY5" fmla="*/ 1740089 h 2081283"/>
                <a:gd name="connsiteX6" fmla="*/ 1460310 w 1692322"/>
                <a:gd name="connsiteY6" fmla="*/ 1501253 h 2081283"/>
                <a:gd name="connsiteX7" fmla="*/ 1439839 w 1692322"/>
                <a:gd name="connsiteY7" fmla="*/ 1050877 h 2081283"/>
                <a:gd name="connsiteX8" fmla="*/ 1617260 w 1692322"/>
                <a:gd name="connsiteY8" fmla="*/ 511791 h 2081283"/>
                <a:gd name="connsiteX9" fmla="*/ 1583140 w 1692322"/>
                <a:gd name="connsiteY9" fmla="*/ 61415 h 2081283"/>
                <a:gd name="connsiteX10" fmla="*/ 81886 w 1692322"/>
                <a:gd name="connsiteY10" fmla="*/ 0 h 208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2322" h="2081283">
                  <a:moveTo>
                    <a:pt x="81886" y="0"/>
                  </a:moveTo>
                  <a:lnTo>
                    <a:pt x="136477" y="511791"/>
                  </a:lnTo>
                  <a:lnTo>
                    <a:pt x="0" y="1153235"/>
                  </a:lnTo>
                  <a:lnTo>
                    <a:pt x="368489" y="2081283"/>
                  </a:lnTo>
                  <a:lnTo>
                    <a:pt x="1692322" y="2081283"/>
                  </a:lnTo>
                  <a:lnTo>
                    <a:pt x="1644555" y="1740089"/>
                  </a:lnTo>
                  <a:lnTo>
                    <a:pt x="1460310" y="1501253"/>
                  </a:lnTo>
                  <a:lnTo>
                    <a:pt x="1439839" y="1050877"/>
                  </a:lnTo>
                  <a:lnTo>
                    <a:pt x="1617260" y="511791"/>
                  </a:lnTo>
                  <a:lnTo>
                    <a:pt x="1583140" y="61415"/>
                  </a:lnTo>
                  <a:lnTo>
                    <a:pt x="81886" y="0"/>
                  </a:lnTo>
                  <a:close/>
                </a:path>
              </a:pathLst>
            </a:custGeom>
            <a:noFill/>
            <a:ln w="38100" cap="flat" cmpd="sng" algn="ctr">
              <a:solidFill>
                <a:srgbClr val="C52BB3"/>
              </a:solidFill>
              <a:prstDash val="sysDash"/>
              <a:miter lim="800000"/>
              <a:extLst>
                <a:ext uri="{C807C97D-BFC1-408E-A445-0C87EB9F89A2}">
                  <ask:lineSketchStyleProps xmlns:ask="http://schemas.microsoft.com/office/drawing/2018/sketchyshapes" sd="1219033472">
                    <a:custGeom>
                      <a:avLst/>
                      <a:gdLst>
                        <a:gd name="connsiteX0" fmla="*/ 81886 w 1692322"/>
                        <a:gd name="connsiteY0" fmla="*/ 0 h 2081283"/>
                        <a:gd name="connsiteX1" fmla="*/ 136477 w 1692322"/>
                        <a:gd name="connsiteY1" fmla="*/ 511791 h 2081283"/>
                        <a:gd name="connsiteX2" fmla="*/ 72333 w 1692322"/>
                        <a:gd name="connsiteY2" fmla="*/ 813270 h 2081283"/>
                        <a:gd name="connsiteX3" fmla="*/ 0 w 1692322"/>
                        <a:gd name="connsiteY3" fmla="*/ 1153235 h 2081283"/>
                        <a:gd name="connsiteX4" fmla="*/ 184245 w 1692322"/>
                        <a:gd name="connsiteY4" fmla="*/ 1617259 h 2081283"/>
                        <a:gd name="connsiteX5" fmla="*/ 368489 w 1692322"/>
                        <a:gd name="connsiteY5" fmla="*/ 2081283 h 2081283"/>
                        <a:gd name="connsiteX6" fmla="*/ 836243 w 1692322"/>
                        <a:gd name="connsiteY6" fmla="*/ 2081283 h 2081283"/>
                        <a:gd name="connsiteX7" fmla="*/ 1303998 w 1692322"/>
                        <a:gd name="connsiteY7" fmla="*/ 2081283 h 2081283"/>
                        <a:gd name="connsiteX8" fmla="*/ 1692322 w 1692322"/>
                        <a:gd name="connsiteY8" fmla="*/ 2081283 h 2081283"/>
                        <a:gd name="connsiteX9" fmla="*/ 1644555 w 1692322"/>
                        <a:gd name="connsiteY9" fmla="*/ 1740089 h 2081283"/>
                        <a:gd name="connsiteX10" fmla="*/ 1460310 w 1692322"/>
                        <a:gd name="connsiteY10" fmla="*/ 1501253 h 2081283"/>
                        <a:gd name="connsiteX11" fmla="*/ 1439839 w 1692322"/>
                        <a:gd name="connsiteY11" fmla="*/ 1050877 h 2081283"/>
                        <a:gd name="connsiteX12" fmla="*/ 1617260 w 1692322"/>
                        <a:gd name="connsiteY12" fmla="*/ 511791 h 2081283"/>
                        <a:gd name="connsiteX13" fmla="*/ 1583140 w 1692322"/>
                        <a:gd name="connsiteY13" fmla="*/ 61415 h 2081283"/>
                        <a:gd name="connsiteX14" fmla="*/ 1082722 w 1692322"/>
                        <a:gd name="connsiteY14" fmla="*/ 40943 h 2081283"/>
                        <a:gd name="connsiteX15" fmla="*/ 612329 w 1692322"/>
                        <a:gd name="connsiteY15" fmla="*/ 21700 h 2081283"/>
                        <a:gd name="connsiteX16" fmla="*/ 81886 w 1692322"/>
                        <a:gd name="connsiteY16" fmla="*/ 0 h 208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2322" h="2081283" extrusionOk="0">
                          <a:moveTo>
                            <a:pt x="81886" y="0"/>
                          </a:moveTo>
                          <a:cubicBezTo>
                            <a:pt x="158769" y="217635"/>
                            <a:pt x="66867" y="397891"/>
                            <a:pt x="136477" y="511791"/>
                          </a:cubicBezTo>
                          <a:cubicBezTo>
                            <a:pt x="138949" y="619313"/>
                            <a:pt x="68187" y="668427"/>
                            <a:pt x="72333" y="813270"/>
                          </a:cubicBezTo>
                          <a:cubicBezTo>
                            <a:pt x="76479" y="958113"/>
                            <a:pt x="3308" y="1050210"/>
                            <a:pt x="0" y="1153235"/>
                          </a:cubicBezTo>
                          <a:cubicBezTo>
                            <a:pt x="105351" y="1265158"/>
                            <a:pt x="41417" y="1412261"/>
                            <a:pt x="184245" y="1617259"/>
                          </a:cubicBezTo>
                          <a:cubicBezTo>
                            <a:pt x="327073" y="1822257"/>
                            <a:pt x="273676" y="1961844"/>
                            <a:pt x="368489" y="2081283"/>
                          </a:cubicBezTo>
                          <a:cubicBezTo>
                            <a:pt x="571520" y="2037452"/>
                            <a:pt x="649149" y="2088875"/>
                            <a:pt x="836243" y="2081283"/>
                          </a:cubicBezTo>
                          <a:cubicBezTo>
                            <a:pt x="1023337" y="2073691"/>
                            <a:pt x="1185681" y="2131986"/>
                            <a:pt x="1303998" y="2081283"/>
                          </a:cubicBezTo>
                          <a:cubicBezTo>
                            <a:pt x="1422316" y="2030580"/>
                            <a:pt x="1591189" y="2094442"/>
                            <a:pt x="1692322" y="2081283"/>
                          </a:cubicBezTo>
                          <a:cubicBezTo>
                            <a:pt x="1659018" y="1977116"/>
                            <a:pt x="1691128" y="1808754"/>
                            <a:pt x="1644555" y="1740089"/>
                          </a:cubicBezTo>
                          <a:cubicBezTo>
                            <a:pt x="1578685" y="1703966"/>
                            <a:pt x="1530711" y="1558026"/>
                            <a:pt x="1460310" y="1501253"/>
                          </a:cubicBezTo>
                          <a:cubicBezTo>
                            <a:pt x="1441552" y="1378033"/>
                            <a:pt x="1450699" y="1189805"/>
                            <a:pt x="1439839" y="1050877"/>
                          </a:cubicBezTo>
                          <a:cubicBezTo>
                            <a:pt x="1496807" y="821736"/>
                            <a:pt x="1588029" y="746079"/>
                            <a:pt x="1617260" y="511791"/>
                          </a:cubicBezTo>
                          <a:cubicBezTo>
                            <a:pt x="1559972" y="346162"/>
                            <a:pt x="1643907" y="154957"/>
                            <a:pt x="1583140" y="61415"/>
                          </a:cubicBezTo>
                          <a:cubicBezTo>
                            <a:pt x="1469333" y="64768"/>
                            <a:pt x="1246740" y="2062"/>
                            <a:pt x="1082722" y="40943"/>
                          </a:cubicBezTo>
                          <a:cubicBezTo>
                            <a:pt x="918704" y="79824"/>
                            <a:pt x="821859" y="14612"/>
                            <a:pt x="612329" y="21700"/>
                          </a:cubicBezTo>
                          <a:cubicBezTo>
                            <a:pt x="402799" y="28787"/>
                            <a:pt x="195250" y="-19255"/>
                            <a:pt x="81886" y="0"/>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ibre Franklin"/>
                <a:ea typeface="+mn-ea"/>
                <a:cs typeface="+mn-cs"/>
              </a:endParaRPr>
            </a:p>
          </p:txBody>
        </p:sp>
        <p:sp>
          <p:nvSpPr>
            <p:cNvPr id="35" name="Freeform: Shape 34">
              <a:extLst>
                <a:ext uri="{FF2B5EF4-FFF2-40B4-BE49-F238E27FC236}">
                  <a16:creationId xmlns:a16="http://schemas.microsoft.com/office/drawing/2014/main" id="{674730E9-9DEA-DD0D-DBF3-8AA525A8554E}"/>
                </a:ext>
              </a:extLst>
            </p:cNvPr>
            <p:cNvSpPr/>
            <p:nvPr/>
          </p:nvSpPr>
          <p:spPr>
            <a:xfrm>
              <a:off x="8315194" y="1573758"/>
              <a:ext cx="2144323" cy="2031243"/>
            </a:xfrm>
            <a:custGeom>
              <a:avLst/>
              <a:gdLst>
                <a:gd name="connsiteX0" fmla="*/ 147158 w 2144323"/>
                <a:gd name="connsiteY0" fmla="*/ 521535 h 2031243"/>
                <a:gd name="connsiteX1" fmla="*/ 539584 w 2144323"/>
                <a:gd name="connsiteY1" fmla="*/ 542121 h 2031243"/>
                <a:gd name="connsiteX2" fmla="*/ 602653 w 2144323"/>
                <a:gd name="connsiteY2" fmla="*/ 446049 h 2031243"/>
                <a:gd name="connsiteX3" fmla="*/ 714774 w 2144323"/>
                <a:gd name="connsiteY3" fmla="*/ 398013 h 2031243"/>
                <a:gd name="connsiteX4" fmla="*/ 742804 w 2144323"/>
                <a:gd name="connsiteY4" fmla="*/ 295079 h 2031243"/>
                <a:gd name="connsiteX5" fmla="*/ 833903 w 2144323"/>
                <a:gd name="connsiteY5" fmla="*/ 226456 h 2031243"/>
                <a:gd name="connsiteX6" fmla="*/ 1338450 w 2144323"/>
                <a:gd name="connsiteY6" fmla="*/ 0 h 2031243"/>
                <a:gd name="connsiteX7" fmla="*/ 1513639 w 2144323"/>
                <a:gd name="connsiteY7" fmla="*/ 61760 h 2031243"/>
                <a:gd name="connsiteX8" fmla="*/ 1604739 w 2144323"/>
                <a:gd name="connsiteY8" fmla="*/ 68622 h 2031243"/>
                <a:gd name="connsiteX9" fmla="*/ 1625761 w 2144323"/>
                <a:gd name="connsiteY9" fmla="*/ 349977 h 2031243"/>
                <a:gd name="connsiteX10" fmla="*/ 1730874 w 2144323"/>
                <a:gd name="connsiteY10" fmla="*/ 610745 h 2031243"/>
                <a:gd name="connsiteX11" fmla="*/ 1962125 w 2144323"/>
                <a:gd name="connsiteY11" fmla="*/ 569571 h 2031243"/>
                <a:gd name="connsiteX12" fmla="*/ 2144323 w 2144323"/>
                <a:gd name="connsiteY12" fmla="*/ 747991 h 2031243"/>
                <a:gd name="connsiteX13" fmla="*/ 2074247 w 2144323"/>
                <a:gd name="connsiteY13" fmla="*/ 885237 h 2031243"/>
                <a:gd name="connsiteX14" fmla="*/ 1934095 w 2144323"/>
                <a:gd name="connsiteY14" fmla="*/ 946998 h 2031243"/>
                <a:gd name="connsiteX15" fmla="*/ 1653792 w 2144323"/>
                <a:gd name="connsiteY15" fmla="*/ 1111693 h 2031243"/>
                <a:gd name="connsiteX16" fmla="*/ 1457579 w 2144323"/>
                <a:gd name="connsiteY16" fmla="*/ 1324425 h 2031243"/>
                <a:gd name="connsiteX17" fmla="*/ 1324434 w 2144323"/>
                <a:gd name="connsiteY17" fmla="*/ 1475396 h 2031243"/>
                <a:gd name="connsiteX18" fmla="*/ 1506632 w 2144323"/>
                <a:gd name="connsiteY18" fmla="*/ 1674403 h 2031243"/>
                <a:gd name="connsiteX19" fmla="*/ 1506632 w 2144323"/>
                <a:gd name="connsiteY19" fmla="*/ 1770475 h 2031243"/>
                <a:gd name="connsiteX20" fmla="*/ 1058006 w 2144323"/>
                <a:gd name="connsiteY20" fmla="*/ 1854790 h 2031243"/>
                <a:gd name="connsiteX21" fmla="*/ 595505 w 2144323"/>
                <a:gd name="connsiteY21" fmla="*/ 1941712 h 2031243"/>
                <a:gd name="connsiteX22" fmla="*/ 119129 w 2144323"/>
                <a:gd name="connsiteY22" fmla="*/ 2031242 h 2031243"/>
                <a:gd name="connsiteX23" fmla="*/ 35037 w 2144323"/>
                <a:gd name="connsiteY23" fmla="*/ 1887134 h 2031243"/>
                <a:gd name="connsiteX24" fmla="*/ 0 w 2144323"/>
                <a:gd name="connsiteY24" fmla="*/ 1502845 h 2031243"/>
                <a:gd name="connsiteX25" fmla="*/ 133144 w 2144323"/>
                <a:gd name="connsiteY25" fmla="*/ 1200904 h 2031243"/>
                <a:gd name="connsiteX26" fmla="*/ 189205 w 2144323"/>
                <a:gd name="connsiteY26" fmla="*/ 995034 h 2031243"/>
                <a:gd name="connsiteX27" fmla="*/ 175189 w 2144323"/>
                <a:gd name="connsiteY27" fmla="*/ 651918 h 2031243"/>
                <a:gd name="connsiteX28" fmla="*/ 147158 w 2144323"/>
                <a:gd name="connsiteY28" fmla="*/ 521535 h 20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44323" h="2031243" extrusionOk="0">
                  <a:moveTo>
                    <a:pt x="147158" y="521535"/>
                  </a:moveTo>
                  <a:cubicBezTo>
                    <a:pt x="338864" y="498342"/>
                    <a:pt x="402937" y="555423"/>
                    <a:pt x="539584" y="542121"/>
                  </a:cubicBezTo>
                  <a:cubicBezTo>
                    <a:pt x="554195" y="511506"/>
                    <a:pt x="588475" y="486487"/>
                    <a:pt x="602653" y="446049"/>
                  </a:cubicBezTo>
                  <a:cubicBezTo>
                    <a:pt x="625779" y="430605"/>
                    <a:pt x="668241" y="433430"/>
                    <a:pt x="714774" y="398013"/>
                  </a:cubicBezTo>
                  <a:cubicBezTo>
                    <a:pt x="713558" y="354200"/>
                    <a:pt x="744738" y="335386"/>
                    <a:pt x="742804" y="295079"/>
                  </a:cubicBezTo>
                  <a:cubicBezTo>
                    <a:pt x="760172" y="279002"/>
                    <a:pt x="798606" y="260942"/>
                    <a:pt x="833903" y="226456"/>
                  </a:cubicBezTo>
                  <a:cubicBezTo>
                    <a:pt x="937383" y="110662"/>
                    <a:pt x="1144209" y="90437"/>
                    <a:pt x="1338450" y="0"/>
                  </a:cubicBezTo>
                  <a:cubicBezTo>
                    <a:pt x="1405325" y="13510"/>
                    <a:pt x="1450772" y="61638"/>
                    <a:pt x="1513639" y="61760"/>
                  </a:cubicBezTo>
                  <a:cubicBezTo>
                    <a:pt x="1544401" y="62076"/>
                    <a:pt x="1578128" y="67620"/>
                    <a:pt x="1604739" y="68622"/>
                  </a:cubicBezTo>
                  <a:cubicBezTo>
                    <a:pt x="1613458" y="163401"/>
                    <a:pt x="1605782" y="249709"/>
                    <a:pt x="1625761" y="349977"/>
                  </a:cubicBezTo>
                  <a:cubicBezTo>
                    <a:pt x="1684264" y="452936"/>
                    <a:pt x="1684700" y="541282"/>
                    <a:pt x="1730874" y="610745"/>
                  </a:cubicBezTo>
                  <a:cubicBezTo>
                    <a:pt x="1815620" y="586767"/>
                    <a:pt x="1892012" y="609176"/>
                    <a:pt x="1962125" y="569571"/>
                  </a:cubicBezTo>
                  <a:cubicBezTo>
                    <a:pt x="2056585" y="623442"/>
                    <a:pt x="2042659" y="676728"/>
                    <a:pt x="2144323" y="747991"/>
                  </a:cubicBezTo>
                  <a:cubicBezTo>
                    <a:pt x="2125478" y="823105"/>
                    <a:pt x="2075719" y="845523"/>
                    <a:pt x="2074247" y="885237"/>
                  </a:cubicBezTo>
                  <a:cubicBezTo>
                    <a:pt x="2049965" y="906751"/>
                    <a:pt x="1992915" y="904423"/>
                    <a:pt x="1934095" y="946998"/>
                  </a:cubicBezTo>
                  <a:cubicBezTo>
                    <a:pt x="1839980" y="1040068"/>
                    <a:pt x="1777528" y="1028320"/>
                    <a:pt x="1653792" y="1111693"/>
                  </a:cubicBezTo>
                  <a:cubicBezTo>
                    <a:pt x="1598077" y="1177051"/>
                    <a:pt x="1505068" y="1268356"/>
                    <a:pt x="1457579" y="1324425"/>
                  </a:cubicBezTo>
                  <a:cubicBezTo>
                    <a:pt x="1407973" y="1394107"/>
                    <a:pt x="1344872" y="1427116"/>
                    <a:pt x="1324434" y="1475396"/>
                  </a:cubicBezTo>
                  <a:cubicBezTo>
                    <a:pt x="1415090" y="1540449"/>
                    <a:pt x="1434661" y="1606145"/>
                    <a:pt x="1506632" y="1674403"/>
                  </a:cubicBezTo>
                  <a:cubicBezTo>
                    <a:pt x="1509844" y="1696980"/>
                    <a:pt x="1504649" y="1727886"/>
                    <a:pt x="1506632" y="1770475"/>
                  </a:cubicBezTo>
                  <a:cubicBezTo>
                    <a:pt x="1302444" y="1863308"/>
                    <a:pt x="1244874" y="1788825"/>
                    <a:pt x="1058006" y="1854790"/>
                  </a:cubicBezTo>
                  <a:cubicBezTo>
                    <a:pt x="871138" y="1920754"/>
                    <a:pt x="747717" y="1886944"/>
                    <a:pt x="595505" y="1941712"/>
                  </a:cubicBezTo>
                  <a:cubicBezTo>
                    <a:pt x="443293" y="1996480"/>
                    <a:pt x="234489" y="2006678"/>
                    <a:pt x="119129" y="2031242"/>
                  </a:cubicBezTo>
                  <a:cubicBezTo>
                    <a:pt x="70866" y="1963022"/>
                    <a:pt x="79571" y="1952763"/>
                    <a:pt x="35037" y="1887134"/>
                  </a:cubicBezTo>
                  <a:cubicBezTo>
                    <a:pt x="-15079" y="1762669"/>
                    <a:pt x="43768" y="1692581"/>
                    <a:pt x="0" y="1502845"/>
                  </a:cubicBezTo>
                  <a:cubicBezTo>
                    <a:pt x="7404" y="1418069"/>
                    <a:pt x="110627" y="1316433"/>
                    <a:pt x="133144" y="1200904"/>
                  </a:cubicBezTo>
                  <a:cubicBezTo>
                    <a:pt x="143163" y="1153394"/>
                    <a:pt x="183961" y="1098656"/>
                    <a:pt x="189205" y="995034"/>
                  </a:cubicBezTo>
                  <a:cubicBezTo>
                    <a:pt x="149142" y="833407"/>
                    <a:pt x="199273" y="807754"/>
                    <a:pt x="175189" y="651918"/>
                  </a:cubicBezTo>
                  <a:cubicBezTo>
                    <a:pt x="152564" y="597004"/>
                    <a:pt x="172434" y="570529"/>
                    <a:pt x="147158" y="521535"/>
                  </a:cubicBezTo>
                  <a:close/>
                </a:path>
              </a:pathLst>
            </a:custGeom>
            <a:noFill/>
            <a:ln w="38100" cap="flat" cmpd="sng" algn="ctr">
              <a:solidFill>
                <a:srgbClr val="00B0F0"/>
              </a:solidFill>
              <a:prstDash val="sysDash"/>
              <a:miter lim="800000"/>
              <a:extLst>
                <a:ext uri="{C807C97D-BFC1-408E-A445-0C87EB9F89A2}">
                  <ask:lineSketchStyleProps xmlns:ask="http://schemas.microsoft.com/office/drawing/2018/sketchyshapes" sd="1219033472">
                    <a:custGeom>
                      <a:avLst/>
                      <a:gdLst>
                        <a:gd name="connsiteX0" fmla="*/ 143301 w 2088107"/>
                        <a:gd name="connsiteY0" fmla="*/ 518615 h 2019868"/>
                        <a:gd name="connsiteX1" fmla="*/ 525439 w 2088107"/>
                        <a:gd name="connsiteY1" fmla="*/ 539086 h 2019868"/>
                        <a:gd name="connsiteX2" fmla="*/ 586854 w 2088107"/>
                        <a:gd name="connsiteY2" fmla="*/ 443552 h 2019868"/>
                        <a:gd name="connsiteX3" fmla="*/ 696036 w 2088107"/>
                        <a:gd name="connsiteY3" fmla="*/ 395785 h 2019868"/>
                        <a:gd name="connsiteX4" fmla="*/ 723331 w 2088107"/>
                        <a:gd name="connsiteY4" fmla="*/ 293427 h 2019868"/>
                        <a:gd name="connsiteX5" fmla="*/ 812042 w 2088107"/>
                        <a:gd name="connsiteY5" fmla="*/ 225188 h 2019868"/>
                        <a:gd name="connsiteX6" fmla="*/ 1303361 w 2088107"/>
                        <a:gd name="connsiteY6" fmla="*/ 0 h 2019868"/>
                        <a:gd name="connsiteX7" fmla="*/ 1473958 w 2088107"/>
                        <a:gd name="connsiteY7" fmla="*/ 61415 h 2019868"/>
                        <a:gd name="connsiteX8" fmla="*/ 1562669 w 2088107"/>
                        <a:gd name="connsiteY8" fmla="*/ 68238 h 2019868"/>
                        <a:gd name="connsiteX9" fmla="*/ 1583140 w 2088107"/>
                        <a:gd name="connsiteY9" fmla="*/ 348018 h 2019868"/>
                        <a:gd name="connsiteX10" fmla="*/ 1685498 w 2088107"/>
                        <a:gd name="connsiteY10" fmla="*/ 607325 h 2019868"/>
                        <a:gd name="connsiteX11" fmla="*/ 1910686 w 2088107"/>
                        <a:gd name="connsiteY11" fmla="*/ 566382 h 2019868"/>
                        <a:gd name="connsiteX12" fmla="*/ 2088107 w 2088107"/>
                        <a:gd name="connsiteY12" fmla="*/ 743803 h 2019868"/>
                        <a:gd name="connsiteX13" fmla="*/ 2019869 w 2088107"/>
                        <a:gd name="connsiteY13" fmla="*/ 880280 h 2019868"/>
                        <a:gd name="connsiteX14" fmla="*/ 1883391 w 2088107"/>
                        <a:gd name="connsiteY14" fmla="*/ 941695 h 2019868"/>
                        <a:gd name="connsiteX15" fmla="*/ 1610436 w 2088107"/>
                        <a:gd name="connsiteY15" fmla="*/ 1105468 h 2019868"/>
                        <a:gd name="connsiteX16" fmla="*/ 1419367 w 2088107"/>
                        <a:gd name="connsiteY16" fmla="*/ 1317009 h 2019868"/>
                        <a:gd name="connsiteX17" fmla="*/ 1289713 w 2088107"/>
                        <a:gd name="connsiteY17" fmla="*/ 1467134 h 2019868"/>
                        <a:gd name="connsiteX18" fmla="*/ 1467134 w 2088107"/>
                        <a:gd name="connsiteY18" fmla="*/ 1665027 h 2019868"/>
                        <a:gd name="connsiteX19" fmla="*/ 1467134 w 2088107"/>
                        <a:gd name="connsiteY19" fmla="*/ 1760561 h 2019868"/>
                        <a:gd name="connsiteX20" fmla="*/ 116006 w 2088107"/>
                        <a:gd name="connsiteY20" fmla="*/ 2019868 h 2019868"/>
                        <a:gd name="connsiteX21" fmla="*/ 34119 w 2088107"/>
                        <a:gd name="connsiteY21" fmla="*/ 1876567 h 2019868"/>
                        <a:gd name="connsiteX22" fmla="*/ 0 w 2088107"/>
                        <a:gd name="connsiteY22" fmla="*/ 1494430 h 2019868"/>
                        <a:gd name="connsiteX23" fmla="*/ 129654 w 2088107"/>
                        <a:gd name="connsiteY23" fmla="*/ 1194179 h 2019868"/>
                        <a:gd name="connsiteX24" fmla="*/ 184245 w 2088107"/>
                        <a:gd name="connsiteY24" fmla="*/ 989462 h 2019868"/>
                        <a:gd name="connsiteX25" fmla="*/ 170597 w 2088107"/>
                        <a:gd name="connsiteY25" fmla="*/ 648268 h 2019868"/>
                        <a:gd name="connsiteX26" fmla="*/ 143301 w 2088107"/>
                        <a:gd name="connsiteY26" fmla="*/ 518615 h 201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88107" h="2019868">
                          <a:moveTo>
                            <a:pt x="143301" y="518615"/>
                          </a:moveTo>
                          <a:lnTo>
                            <a:pt x="525439" y="539086"/>
                          </a:lnTo>
                          <a:lnTo>
                            <a:pt x="586854" y="443552"/>
                          </a:lnTo>
                          <a:lnTo>
                            <a:pt x="696036" y="395785"/>
                          </a:lnTo>
                          <a:lnTo>
                            <a:pt x="723331" y="293427"/>
                          </a:lnTo>
                          <a:lnTo>
                            <a:pt x="812042" y="225188"/>
                          </a:lnTo>
                          <a:lnTo>
                            <a:pt x="1303361" y="0"/>
                          </a:lnTo>
                          <a:lnTo>
                            <a:pt x="1473958" y="61415"/>
                          </a:lnTo>
                          <a:lnTo>
                            <a:pt x="1562669" y="68238"/>
                          </a:lnTo>
                          <a:lnTo>
                            <a:pt x="1583140" y="348018"/>
                          </a:lnTo>
                          <a:lnTo>
                            <a:pt x="1685498" y="607325"/>
                          </a:lnTo>
                          <a:lnTo>
                            <a:pt x="1910686" y="566382"/>
                          </a:lnTo>
                          <a:lnTo>
                            <a:pt x="2088107" y="743803"/>
                          </a:lnTo>
                          <a:lnTo>
                            <a:pt x="2019869" y="880280"/>
                          </a:lnTo>
                          <a:lnTo>
                            <a:pt x="1883391" y="941695"/>
                          </a:lnTo>
                          <a:lnTo>
                            <a:pt x="1610436" y="1105468"/>
                          </a:lnTo>
                          <a:lnTo>
                            <a:pt x="1419367" y="1317009"/>
                          </a:lnTo>
                          <a:lnTo>
                            <a:pt x="1289713" y="1467134"/>
                          </a:lnTo>
                          <a:lnTo>
                            <a:pt x="1467134" y="1665027"/>
                          </a:lnTo>
                          <a:lnTo>
                            <a:pt x="1467134" y="1760561"/>
                          </a:lnTo>
                          <a:lnTo>
                            <a:pt x="116006" y="2019868"/>
                          </a:lnTo>
                          <a:lnTo>
                            <a:pt x="34119" y="1876567"/>
                          </a:lnTo>
                          <a:lnTo>
                            <a:pt x="0" y="1494430"/>
                          </a:lnTo>
                          <a:lnTo>
                            <a:pt x="129654" y="1194179"/>
                          </a:lnTo>
                          <a:lnTo>
                            <a:pt x="184245" y="989462"/>
                          </a:lnTo>
                          <a:lnTo>
                            <a:pt x="170597" y="648268"/>
                          </a:lnTo>
                          <a:lnTo>
                            <a:pt x="143301" y="518615"/>
                          </a:lnTo>
                          <a:close/>
                        </a:path>
                      </a:pathLst>
                    </a:cu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ibre Franklin"/>
                <a:ea typeface="+mn-ea"/>
                <a:cs typeface="+mn-cs"/>
              </a:endParaRPr>
            </a:p>
          </p:txBody>
        </p:sp>
        <p:sp>
          <p:nvSpPr>
            <p:cNvPr id="36" name="Freeform: Shape 35">
              <a:extLst>
                <a:ext uri="{FF2B5EF4-FFF2-40B4-BE49-F238E27FC236}">
                  <a16:creationId xmlns:a16="http://schemas.microsoft.com/office/drawing/2014/main" id="{A5F53C83-0B35-BBCC-F679-E8B4F5B6B553}"/>
                </a:ext>
              </a:extLst>
            </p:cNvPr>
            <p:cNvSpPr/>
            <p:nvPr/>
          </p:nvSpPr>
          <p:spPr>
            <a:xfrm>
              <a:off x="8447964" y="3357349"/>
              <a:ext cx="3364173" cy="2906973"/>
            </a:xfrm>
            <a:custGeom>
              <a:avLst/>
              <a:gdLst>
                <a:gd name="connsiteX0" fmla="*/ 0 w 3364173"/>
                <a:gd name="connsiteY0" fmla="*/ 272955 h 2906973"/>
                <a:gd name="connsiteX1" fmla="*/ 487612 w 3364173"/>
                <a:gd name="connsiteY1" fmla="*/ 184700 h 2906973"/>
                <a:gd name="connsiteX2" fmla="*/ 945062 w 3364173"/>
                <a:gd name="connsiteY2" fmla="*/ 101903 h 2906973"/>
                <a:gd name="connsiteX3" fmla="*/ 1508078 w 3364173"/>
                <a:gd name="connsiteY3" fmla="*/ 0 h 2906973"/>
                <a:gd name="connsiteX4" fmla="*/ 1589964 w 3364173"/>
                <a:gd name="connsiteY4" fmla="*/ 34120 h 2906973"/>
                <a:gd name="connsiteX5" fmla="*/ 1753737 w 3364173"/>
                <a:gd name="connsiteY5" fmla="*/ 351840 h 2906973"/>
                <a:gd name="connsiteX6" fmla="*/ 1931158 w 3364173"/>
                <a:gd name="connsiteY6" fmla="*/ 696036 h 2906973"/>
                <a:gd name="connsiteX7" fmla="*/ 1890215 w 3364173"/>
                <a:gd name="connsiteY7" fmla="*/ 791570 h 2906973"/>
                <a:gd name="connsiteX8" fmla="*/ 2053988 w 3364173"/>
                <a:gd name="connsiteY8" fmla="*/ 893929 h 2906973"/>
                <a:gd name="connsiteX9" fmla="*/ 2067636 w 3364173"/>
                <a:gd name="connsiteY9" fmla="*/ 1241947 h 2906973"/>
                <a:gd name="connsiteX10" fmla="*/ 2429302 w 3364173"/>
                <a:gd name="connsiteY10" fmla="*/ 1385248 h 2906973"/>
                <a:gd name="connsiteX11" fmla="*/ 2720204 w 3364173"/>
                <a:gd name="connsiteY11" fmla="*/ 1321718 h 2906973"/>
                <a:gd name="connsiteX12" fmla="*/ 3022979 w 3364173"/>
                <a:gd name="connsiteY12" fmla="*/ 1255594 h 2906973"/>
                <a:gd name="connsiteX13" fmla="*/ 2982036 w 3364173"/>
                <a:gd name="connsiteY13" fmla="*/ 1112293 h 2906973"/>
                <a:gd name="connsiteX14" fmla="*/ 2838735 w 3364173"/>
                <a:gd name="connsiteY14" fmla="*/ 1084997 h 2906973"/>
                <a:gd name="connsiteX15" fmla="*/ 2797791 w 3364173"/>
                <a:gd name="connsiteY15" fmla="*/ 689212 h 2906973"/>
                <a:gd name="connsiteX16" fmla="*/ 2647666 w 3364173"/>
                <a:gd name="connsiteY16" fmla="*/ 805218 h 2906973"/>
                <a:gd name="connsiteX17" fmla="*/ 2449773 w 3364173"/>
                <a:gd name="connsiteY17" fmla="*/ 580030 h 2906973"/>
                <a:gd name="connsiteX18" fmla="*/ 2504364 w 3364173"/>
                <a:gd name="connsiteY18" fmla="*/ 423081 h 2906973"/>
                <a:gd name="connsiteX19" fmla="*/ 2804615 w 3364173"/>
                <a:gd name="connsiteY19" fmla="*/ 416257 h 2906973"/>
                <a:gd name="connsiteX20" fmla="*/ 3009332 w 3364173"/>
                <a:gd name="connsiteY20" fmla="*/ 498144 h 2906973"/>
                <a:gd name="connsiteX21" fmla="*/ 3207224 w 3364173"/>
                <a:gd name="connsiteY21" fmla="*/ 730155 h 2906973"/>
                <a:gd name="connsiteX22" fmla="*/ 3263999 w 3364173"/>
                <a:gd name="connsiteY22" fmla="*/ 1049513 h 2906973"/>
                <a:gd name="connsiteX23" fmla="*/ 3316406 w 3364173"/>
                <a:gd name="connsiteY23" fmla="*/ 1344305 h 2906973"/>
                <a:gd name="connsiteX24" fmla="*/ 3309582 w 3364173"/>
                <a:gd name="connsiteY24" fmla="*/ 1726442 h 2906973"/>
                <a:gd name="connsiteX25" fmla="*/ 3200400 w 3364173"/>
                <a:gd name="connsiteY25" fmla="*/ 2156347 h 2906973"/>
                <a:gd name="connsiteX26" fmla="*/ 3138985 w 3364173"/>
                <a:gd name="connsiteY26" fmla="*/ 2251881 h 2906973"/>
                <a:gd name="connsiteX27" fmla="*/ 3364173 w 3364173"/>
                <a:gd name="connsiteY27" fmla="*/ 2784144 h 2906973"/>
                <a:gd name="connsiteX28" fmla="*/ 3254991 w 3364173"/>
                <a:gd name="connsiteY28" fmla="*/ 2886502 h 2906973"/>
                <a:gd name="connsiteX29" fmla="*/ 2770496 w 3364173"/>
                <a:gd name="connsiteY29" fmla="*/ 2906973 h 2906973"/>
                <a:gd name="connsiteX30" fmla="*/ 2545308 w 3364173"/>
                <a:gd name="connsiteY30" fmla="*/ 2770496 h 2906973"/>
                <a:gd name="connsiteX31" fmla="*/ 2142699 w 3364173"/>
                <a:gd name="connsiteY31" fmla="*/ 2779594 h 2906973"/>
                <a:gd name="connsiteX32" fmla="*/ 1740090 w 3364173"/>
                <a:gd name="connsiteY32" fmla="*/ 2788693 h 2906973"/>
                <a:gd name="connsiteX33" fmla="*/ 1337481 w 3364173"/>
                <a:gd name="connsiteY33" fmla="*/ 2797791 h 2906973"/>
                <a:gd name="connsiteX34" fmla="*/ 1056610 w 3364173"/>
                <a:gd name="connsiteY34" fmla="*/ 2496858 h 2906973"/>
                <a:gd name="connsiteX35" fmla="*/ 764275 w 3364173"/>
                <a:gd name="connsiteY35" fmla="*/ 2183642 h 2906973"/>
                <a:gd name="connsiteX36" fmla="*/ 696036 w 3364173"/>
                <a:gd name="connsiteY36" fmla="*/ 1712794 h 2906973"/>
                <a:gd name="connsiteX37" fmla="*/ 300251 w 3364173"/>
                <a:gd name="connsiteY37" fmla="*/ 1371600 h 2906973"/>
                <a:gd name="connsiteX38" fmla="*/ 286603 w 3364173"/>
                <a:gd name="connsiteY38" fmla="*/ 1071350 h 2906973"/>
                <a:gd name="connsiteX39" fmla="*/ 163773 w 3364173"/>
                <a:gd name="connsiteY39" fmla="*/ 1044054 h 2906973"/>
                <a:gd name="connsiteX40" fmla="*/ 204717 w 3364173"/>
                <a:gd name="connsiteY40" fmla="*/ 757451 h 2906973"/>
                <a:gd name="connsiteX41" fmla="*/ 136478 w 3364173"/>
                <a:gd name="connsiteY41" fmla="*/ 764275 h 2906973"/>
                <a:gd name="connsiteX42" fmla="*/ 122830 w 3364173"/>
                <a:gd name="connsiteY42" fmla="*/ 402609 h 2906973"/>
                <a:gd name="connsiteX43" fmla="*/ 0 w 3364173"/>
                <a:gd name="connsiteY43" fmla="*/ 272955 h 290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64173" h="2906973" extrusionOk="0">
                  <a:moveTo>
                    <a:pt x="0" y="272955"/>
                  </a:moveTo>
                  <a:cubicBezTo>
                    <a:pt x="130307" y="245432"/>
                    <a:pt x="266792" y="251025"/>
                    <a:pt x="487612" y="184700"/>
                  </a:cubicBezTo>
                  <a:cubicBezTo>
                    <a:pt x="708432" y="118375"/>
                    <a:pt x="839828" y="130545"/>
                    <a:pt x="945062" y="101903"/>
                  </a:cubicBezTo>
                  <a:cubicBezTo>
                    <a:pt x="1050296" y="73261"/>
                    <a:pt x="1339148" y="46820"/>
                    <a:pt x="1508078" y="0"/>
                  </a:cubicBezTo>
                  <a:cubicBezTo>
                    <a:pt x="1541524" y="4585"/>
                    <a:pt x="1551261" y="18800"/>
                    <a:pt x="1589964" y="34120"/>
                  </a:cubicBezTo>
                  <a:cubicBezTo>
                    <a:pt x="1661550" y="119963"/>
                    <a:pt x="1691902" y="234072"/>
                    <a:pt x="1753737" y="351840"/>
                  </a:cubicBezTo>
                  <a:cubicBezTo>
                    <a:pt x="1815572" y="469608"/>
                    <a:pt x="1826967" y="588356"/>
                    <a:pt x="1931158" y="696036"/>
                  </a:cubicBezTo>
                  <a:cubicBezTo>
                    <a:pt x="1920839" y="730898"/>
                    <a:pt x="1895707" y="764027"/>
                    <a:pt x="1890215" y="791570"/>
                  </a:cubicBezTo>
                  <a:cubicBezTo>
                    <a:pt x="1940301" y="818323"/>
                    <a:pt x="1995386" y="868625"/>
                    <a:pt x="2053988" y="893929"/>
                  </a:cubicBezTo>
                  <a:cubicBezTo>
                    <a:pt x="2074038" y="1018724"/>
                    <a:pt x="2044027" y="1148606"/>
                    <a:pt x="2067636" y="1241947"/>
                  </a:cubicBezTo>
                  <a:cubicBezTo>
                    <a:pt x="2225085" y="1291760"/>
                    <a:pt x="2253972" y="1317262"/>
                    <a:pt x="2429302" y="1385248"/>
                  </a:cubicBezTo>
                  <a:cubicBezTo>
                    <a:pt x="2529093" y="1363251"/>
                    <a:pt x="2618012" y="1354129"/>
                    <a:pt x="2720204" y="1321718"/>
                  </a:cubicBezTo>
                  <a:cubicBezTo>
                    <a:pt x="2822396" y="1289306"/>
                    <a:pt x="2907285" y="1294858"/>
                    <a:pt x="3022979" y="1255594"/>
                  </a:cubicBezTo>
                  <a:cubicBezTo>
                    <a:pt x="2997027" y="1225834"/>
                    <a:pt x="2997922" y="1165098"/>
                    <a:pt x="2982036" y="1112293"/>
                  </a:cubicBezTo>
                  <a:cubicBezTo>
                    <a:pt x="2926275" y="1104264"/>
                    <a:pt x="2886174" y="1092998"/>
                    <a:pt x="2838735" y="1084997"/>
                  </a:cubicBezTo>
                  <a:cubicBezTo>
                    <a:pt x="2804550" y="891312"/>
                    <a:pt x="2822380" y="870257"/>
                    <a:pt x="2797791" y="689212"/>
                  </a:cubicBezTo>
                  <a:cubicBezTo>
                    <a:pt x="2766286" y="723306"/>
                    <a:pt x="2670451" y="765103"/>
                    <a:pt x="2647666" y="805218"/>
                  </a:cubicBezTo>
                  <a:cubicBezTo>
                    <a:pt x="2581485" y="768375"/>
                    <a:pt x="2545702" y="636305"/>
                    <a:pt x="2449773" y="580030"/>
                  </a:cubicBezTo>
                  <a:cubicBezTo>
                    <a:pt x="2469644" y="500107"/>
                    <a:pt x="2494943" y="495784"/>
                    <a:pt x="2504364" y="423081"/>
                  </a:cubicBezTo>
                  <a:cubicBezTo>
                    <a:pt x="2611822" y="399133"/>
                    <a:pt x="2739854" y="452619"/>
                    <a:pt x="2804615" y="416257"/>
                  </a:cubicBezTo>
                  <a:cubicBezTo>
                    <a:pt x="2901716" y="442925"/>
                    <a:pt x="2924083" y="484926"/>
                    <a:pt x="3009332" y="498144"/>
                  </a:cubicBezTo>
                  <a:cubicBezTo>
                    <a:pt x="3064694" y="533454"/>
                    <a:pt x="3130855" y="653865"/>
                    <a:pt x="3207224" y="730155"/>
                  </a:cubicBezTo>
                  <a:cubicBezTo>
                    <a:pt x="3256375" y="807488"/>
                    <a:pt x="3243534" y="977444"/>
                    <a:pt x="3263999" y="1049513"/>
                  </a:cubicBezTo>
                  <a:cubicBezTo>
                    <a:pt x="3284463" y="1121582"/>
                    <a:pt x="3301372" y="1263915"/>
                    <a:pt x="3316406" y="1344305"/>
                  </a:cubicBezTo>
                  <a:cubicBezTo>
                    <a:pt x="3321202" y="1438638"/>
                    <a:pt x="3268995" y="1618016"/>
                    <a:pt x="3309582" y="1726442"/>
                  </a:cubicBezTo>
                  <a:cubicBezTo>
                    <a:pt x="3284063" y="1844773"/>
                    <a:pt x="3230269" y="1965848"/>
                    <a:pt x="3200400" y="2156347"/>
                  </a:cubicBezTo>
                  <a:cubicBezTo>
                    <a:pt x="3185006" y="2200450"/>
                    <a:pt x="3159730" y="2205523"/>
                    <a:pt x="3138985" y="2251881"/>
                  </a:cubicBezTo>
                  <a:cubicBezTo>
                    <a:pt x="3256374" y="2498662"/>
                    <a:pt x="3242408" y="2556646"/>
                    <a:pt x="3364173" y="2784144"/>
                  </a:cubicBezTo>
                  <a:cubicBezTo>
                    <a:pt x="3327505" y="2824497"/>
                    <a:pt x="3277455" y="2860737"/>
                    <a:pt x="3254991" y="2886502"/>
                  </a:cubicBezTo>
                  <a:cubicBezTo>
                    <a:pt x="3115469" y="2909821"/>
                    <a:pt x="2894317" y="2901515"/>
                    <a:pt x="2770496" y="2906973"/>
                  </a:cubicBezTo>
                  <a:cubicBezTo>
                    <a:pt x="2672450" y="2866127"/>
                    <a:pt x="2607173" y="2786813"/>
                    <a:pt x="2545308" y="2770496"/>
                  </a:cubicBezTo>
                  <a:cubicBezTo>
                    <a:pt x="2380753" y="2818490"/>
                    <a:pt x="2234791" y="2764991"/>
                    <a:pt x="2142699" y="2779594"/>
                  </a:cubicBezTo>
                  <a:cubicBezTo>
                    <a:pt x="2050607" y="2794197"/>
                    <a:pt x="1882759" y="2774585"/>
                    <a:pt x="1740090" y="2788693"/>
                  </a:cubicBezTo>
                  <a:cubicBezTo>
                    <a:pt x="1597421" y="2802801"/>
                    <a:pt x="1512033" y="2747198"/>
                    <a:pt x="1337481" y="2797791"/>
                  </a:cubicBezTo>
                  <a:cubicBezTo>
                    <a:pt x="1242472" y="2727152"/>
                    <a:pt x="1141592" y="2577802"/>
                    <a:pt x="1056610" y="2496858"/>
                  </a:cubicBezTo>
                  <a:cubicBezTo>
                    <a:pt x="971628" y="2415914"/>
                    <a:pt x="844374" y="2242834"/>
                    <a:pt x="764275" y="2183642"/>
                  </a:cubicBezTo>
                  <a:cubicBezTo>
                    <a:pt x="729729" y="2022012"/>
                    <a:pt x="773138" y="1921487"/>
                    <a:pt x="696036" y="1712794"/>
                  </a:cubicBezTo>
                  <a:cubicBezTo>
                    <a:pt x="544641" y="1646348"/>
                    <a:pt x="443281" y="1471948"/>
                    <a:pt x="300251" y="1371600"/>
                  </a:cubicBezTo>
                  <a:cubicBezTo>
                    <a:pt x="287282" y="1278948"/>
                    <a:pt x="297340" y="1203863"/>
                    <a:pt x="286603" y="1071350"/>
                  </a:cubicBezTo>
                  <a:cubicBezTo>
                    <a:pt x="251180" y="1070432"/>
                    <a:pt x="202200" y="1045008"/>
                    <a:pt x="163773" y="1044054"/>
                  </a:cubicBezTo>
                  <a:cubicBezTo>
                    <a:pt x="163829" y="925819"/>
                    <a:pt x="224813" y="846775"/>
                    <a:pt x="204717" y="757451"/>
                  </a:cubicBezTo>
                  <a:cubicBezTo>
                    <a:pt x="173481" y="763641"/>
                    <a:pt x="155603" y="761643"/>
                    <a:pt x="136478" y="764275"/>
                  </a:cubicBezTo>
                  <a:cubicBezTo>
                    <a:pt x="94034" y="650646"/>
                    <a:pt x="150153" y="577154"/>
                    <a:pt x="122830" y="402609"/>
                  </a:cubicBezTo>
                  <a:cubicBezTo>
                    <a:pt x="63500" y="350823"/>
                    <a:pt x="74119" y="324573"/>
                    <a:pt x="0" y="272955"/>
                  </a:cubicBezTo>
                  <a:close/>
                </a:path>
              </a:pathLst>
            </a:custGeom>
            <a:noFill/>
            <a:ln w="38100" cap="flat" cmpd="sng" algn="ctr">
              <a:solidFill>
                <a:srgbClr val="92D050"/>
              </a:solidFill>
              <a:prstDash val="sysDash"/>
              <a:miter lim="800000"/>
              <a:extLst>
                <a:ext uri="{C807C97D-BFC1-408E-A445-0C87EB9F89A2}">
                  <ask:lineSketchStyleProps xmlns:ask="http://schemas.microsoft.com/office/drawing/2018/sketchyshapes" sd="1219033472">
                    <a:custGeom>
                      <a:avLst/>
                      <a:gdLst>
                        <a:gd name="connsiteX0" fmla="*/ 0 w 3364173"/>
                        <a:gd name="connsiteY0" fmla="*/ 272955 h 2906973"/>
                        <a:gd name="connsiteX1" fmla="*/ 1508078 w 3364173"/>
                        <a:gd name="connsiteY1" fmla="*/ 0 h 2906973"/>
                        <a:gd name="connsiteX2" fmla="*/ 1589964 w 3364173"/>
                        <a:gd name="connsiteY2" fmla="*/ 34120 h 2906973"/>
                        <a:gd name="connsiteX3" fmla="*/ 1931158 w 3364173"/>
                        <a:gd name="connsiteY3" fmla="*/ 696036 h 2906973"/>
                        <a:gd name="connsiteX4" fmla="*/ 1890215 w 3364173"/>
                        <a:gd name="connsiteY4" fmla="*/ 791570 h 2906973"/>
                        <a:gd name="connsiteX5" fmla="*/ 2053988 w 3364173"/>
                        <a:gd name="connsiteY5" fmla="*/ 893929 h 2906973"/>
                        <a:gd name="connsiteX6" fmla="*/ 2067636 w 3364173"/>
                        <a:gd name="connsiteY6" fmla="*/ 1241947 h 2906973"/>
                        <a:gd name="connsiteX7" fmla="*/ 2429302 w 3364173"/>
                        <a:gd name="connsiteY7" fmla="*/ 1385248 h 2906973"/>
                        <a:gd name="connsiteX8" fmla="*/ 3022979 w 3364173"/>
                        <a:gd name="connsiteY8" fmla="*/ 1255594 h 2906973"/>
                        <a:gd name="connsiteX9" fmla="*/ 2982036 w 3364173"/>
                        <a:gd name="connsiteY9" fmla="*/ 1112293 h 2906973"/>
                        <a:gd name="connsiteX10" fmla="*/ 2838735 w 3364173"/>
                        <a:gd name="connsiteY10" fmla="*/ 1084997 h 2906973"/>
                        <a:gd name="connsiteX11" fmla="*/ 2797791 w 3364173"/>
                        <a:gd name="connsiteY11" fmla="*/ 689212 h 2906973"/>
                        <a:gd name="connsiteX12" fmla="*/ 2647666 w 3364173"/>
                        <a:gd name="connsiteY12" fmla="*/ 805218 h 2906973"/>
                        <a:gd name="connsiteX13" fmla="*/ 2449773 w 3364173"/>
                        <a:gd name="connsiteY13" fmla="*/ 580030 h 2906973"/>
                        <a:gd name="connsiteX14" fmla="*/ 2504364 w 3364173"/>
                        <a:gd name="connsiteY14" fmla="*/ 423081 h 2906973"/>
                        <a:gd name="connsiteX15" fmla="*/ 2804615 w 3364173"/>
                        <a:gd name="connsiteY15" fmla="*/ 416257 h 2906973"/>
                        <a:gd name="connsiteX16" fmla="*/ 3009332 w 3364173"/>
                        <a:gd name="connsiteY16" fmla="*/ 498144 h 2906973"/>
                        <a:gd name="connsiteX17" fmla="*/ 3207224 w 3364173"/>
                        <a:gd name="connsiteY17" fmla="*/ 730155 h 2906973"/>
                        <a:gd name="connsiteX18" fmla="*/ 3316406 w 3364173"/>
                        <a:gd name="connsiteY18" fmla="*/ 1344305 h 2906973"/>
                        <a:gd name="connsiteX19" fmla="*/ 3309582 w 3364173"/>
                        <a:gd name="connsiteY19" fmla="*/ 1726442 h 2906973"/>
                        <a:gd name="connsiteX20" fmla="*/ 3200400 w 3364173"/>
                        <a:gd name="connsiteY20" fmla="*/ 2156347 h 2906973"/>
                        <a:gd name="connsiteX21" fmla="*/ 3138985 w 3364173"/>
                        <a:gd name="connsiteY21" fmla="*/ 2251881 h 2906973"/>
                        <a:gd name="connsiteX22" fmla="*/ 3364173 w 3364173"/>
                        <a:gd name="connsiteY22" fmla="*/ 2784144 h 2906973"/>
                        <a:gd name="connsiteX23" fmla="*/ 3254991 w 3364173"/>
                        <a:gd name="connsiteY23" fmla="*/ 2886502 h 2906973"/>
                        <a:gd name="connsiteX24" fmla="*/ 2770496 w 3364173"/>
                        <a:gd name="connsiteY24" fmla="*/ 2906973 h 2906973"/>
                        <a:gd name="connsiteX25" fmla="*/ 2545308 w 3364173"/>
                        <a:gd name="connsiteY25" fmla="*/ 2770496 h 2906973"/>
                        <a:gd name="connsiteX26" fmla="*/ 1337481 w 3364173"/>
                        <a:gd name="connsiteY26" fmla="*/ 2797791 h 2906973"/>
                        <a:gd name="connsiteX27" fmla="*/ 764275 w 3364173"/>
                        <a:gd name="connsiteY27" fmla="*/ 2183642 h 2906973"/>
                        <a:gd name="connsiteX28" fmla="*/ 696036 w 3364173"/>
                        <a:gd name="connsiteY28" fmla="*/ 1712794 h 2906973"/>
                        <a:gd name="connsiteX29" fmla="*/ 300251 w 3364173"/>
                        <a:gd name="connsiteY29" fmla="*/ 1371600 h 2906973"/>
                        <a:gd name="connsiteX30" fmla="*/ 286603 w 3364173"/>
                        <a:gd name="connsiteY30" fmla="*/ 1071350 h 2906973"/>
                        <a:gd name="connsiteX31" fmla="*/ 163773 w 3364173"/>
                        <a:gd name="connsiteY31" fmla="*/ 1044054 h 2906973"/>
                        <a:gd name="connsiteX32" fmla="*/ 204717 w 3364173"/>
                        <a:gd name="connsiteY32" fmla="*/ 757451 h 2906973"/>
                        <a:gd name="connsiteX33" fmla="*/ 136478 w 3364173"/>
                        <a:gd name="connsiteY33" fmla="*/ 764275 h 2906973"/>
                        <a:gd name="connsiteX34" fmla="*/ 122830 w 3364173"/>
                        <a:gd name="connsiteY34" fmla="*/ 402609 h 2906973"/>
                        <a:gd name="connsiteX35" fmla="*/ 0 w 3364173"/>
                        <a:gd name="connsiteY35" fmla="*/ 272955 h 290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64173" h="2906973">
                          <a:moveTo>
                            <a:pt x="0" y="272955"/>
                          </a:moveTo>
                          <a:lnTo>
                            <a:pt x="1508078" y="0"/>
                          </a:lnTo>
                          <a:lnTo>
                            <a:pt x="1589964" y="34120"/>
                          </a:lnTo>
                          <a:lnTo>
                            <a:pt x="1931158" y="696036"/>
                          </a:lnTo>
                          <a:lnTo>
                            <a:pt x="1890215" y="791570"/>
                          </a:lnTo>
                          <a:lnTo>
                            <a:pt x="2053988" y="893929"/>
                          </a:lnTo>
                          <a:lnTo>
                            <a:pt x="2067636" y="1241947"/>
                          </a:lnTo>
                          <a:lnTo>
                            <a:pt x="2429302" y="1385248"/>
                          </a:lnTo>
                          <a:lnTo>
                            <a:pt x="3022979" y="1255594"/>
                          </a:lnTo>
                          <a:lnTo>
                            <a:pt x="2982036" y="1112293"/>
                          </a:lnTo>
                          <a:lnTo>
                            <a:pt x="2838735" y="1084997"/>
                          </a:lnTo>
                          <a:lnTo>
                            <a:pt x="2797791" y="689212"/>
                          </a:lnTo>
                          <a:lnTo>
                            <a:pt x="2647666" y="805218"/>
                          </a:lnTo>
                          <a:lnTo>
                            <a:pt x="2449773" y="580030"/>
                          </a:lnTo>
                          <a:lnTo>
                            <a:pt x="2504364" y="423081"/>
                          </a:lnTo>
                          <a:lnTo>
                            <a:pt x="2804615" y="416257"/>
                          </a:lnTo>
                          <a:lnTo>
                            <a:pt x="3009332" y="498144"/>
                          </a:lnTo>
                          <a:lnTo>
                            <a:pt x="3207224" y="730155"/>
                          </a:lnTo>
                          <a:lnTo>
                            <a:pt x="3316406" y="1344305"/>
                          </a:lnTo>
                          <a:lnTo>
                            <a:pt x="3309582" y="1726442"/>
                          </a:lnTo>
                          <a:lnTo>
                            <a:pt x="3200400" y="2156347"/>
                          </a:lnTo>
                          <a:lnTo>
                            <a:pt x="3138985" y="2251881"/>
                          </a:lnTo>
                          <a:lnTo>
                            <a:pt x="3364173" y="2784144"/>
                          </a:lnTo>
                          <a:lnTo>
                            <a:pt x="3254991" y="2886502"/>
                          </a:lnTo>
                          <a:lnTo>
                            <a:pt x="2770496" y="2906973"/>
                          </a:lnTo>
                          <a:lnTo>
                            <a:pt x="2545308" y="2770496"/>
                          </a:lnTo>
                          <a:lnTo>
                            <a:pt x="1337481" y="2797791"/>
                          </a:lnTo>
                          <a:lnTo>
                            <a:pt x="764275" y="2183642"/>
                          </a:lnTo>
                          <a:lnTo>
                            <a:pt x="696036" y="1712794"/>
                          </a:lnTo>
                          <a:lnTo>
                            <a:pt x="300251" y="1371600"/>
                          </a:lnTo>
                          <a:lnTo>
                            <a:pt x="286603" y="1071350"/>
                          </a:lnTo>
                          <a:lnTo>
                            <a:pt x="163773" y="1044054"/>
                          </a:lnTo>
                          <a:lnTo>
                            <a:pt x="204717" y="757451"/>
                          </a:lnTo>
                          <a:lnTo>
                            <a:pt x="136478" y="764275"/>
                          </a:lnTo>
                          <a:lnTo>
                            <a:pt x="122830" y="402609"/>
                          </a:lnTo>
                          <a:lnTo>
                            <a:pt x="0" y="272955"/>
                          </a:lnTo>
                          <a:close/>
                        </a:path>
                      </a:pathLst>
                    </a:cu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ibre Franklin"/>
                <a:ea typeface="+mn-ea"/>
                <a:cs typeface="+mn-cs"/>
              </a:endParaRPr>
            </a:p>
          </p:txBody>
        </p:sp>
      </p:grpSp>
      <p:sp>
        <p:nvSpPr>
          <p:cNvPr id="37" name="Star: 5 Points 36">
            <a:extLst>
              <a:ext uri="{FF2B5EF4-FFF2-40B4-BE49-F238E27FC236}">
                <a16:creationId xmlns:a16="http://schemas.microsoft.com/office/drawing/2014/main" id="{6F1A97F0-527B-6950-7734-C7E8E7938C57}"/>
              </a:ext>
              <a:ext uri="{C183D7F6-B498-43B3-948B-1728B52AA6E4}">
                <adec:decorative xmlns:adec="http://schemas.microsoft.com/office/drawing/2017/decorative" val="1"/>
              </a:ext>
            </a:extLst>
          </p:cNvPr>
          <p:cNvSpPr/>
          <p:nvPr/>
        </p:nvSpPr>
        <p:spPr>
          <a:xfrm>
            <a:off x="8992965" y="1402019"/>
            <a:ext cx="895701" cy="807121"/>
          </a:xfrm>
          <a:prstGeom prst="star5">
            <a:avLst/>
          </a:prstGeom>
          <a:solidFill>
            <a:srgbClr val="FFFF00">
              <a:alpha val="75000"/>
            </a:srgbClr>
          </a:solidFill>
          <a:ln w="19050" cap="flat" cmpd="sng" algn="ctr">
            <a:solidFill>
              <a:srgbClr val="3B3B3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ibre Franklin"/>
              <a:ea typeface="+mn-ea"/>
              <a:cs typeface="+mn-cs"/>
            </a:endParaRPr>
          </a:p>
        </p:txBody>
      </p:sp>
      <p:sp>
        <p:nvSpPr>
          <p:cNvPr id="38" name="Star: 5 Points 37">
            <a:extLst>
              <a:ext uri="{FF2B5EF4-FFF2-40B4-BE49-F238E27FC236}">
                <a16:creationId xmlns:a16="http://schemas.microsoft.com/office/drawing/2014/main" id="{AF6D2753-D5DE-1D13-3ED6-315F8E3E34CF}"/>
              </a:ext>
              <a:ext uri="{C183D7F6-B498-43B3-948B-1728B52AA6E4}">
                <adec:decorative xmlns:adec="http://schemas.microsoft.com/office/drawing/2017/decorative" val="1"/>
              </a:ext>
            </a:extLst>
          </p:cNvPr>
          <p:cNvSpPr/>
          <p:nvPr/>
        </p:nvSpPr>
        <p:spPr>
          <a:xfrm>
            <a:off x="8992965" y="2899062"/>
            <a:ext cx="895701" cy="807121"/>
          </a:xfrm>
          <a:prstGeom prst="star5">
            <a:avLst/>
          </a:prstGeom>
          <a:solidFill>
            <a:srgbClr val="EF6A0D">
              <a:alpha val="75000"/>
            </a:srgbClr>
          </a:solidFill>
          <a:ln w="19050" cap="flat" cmpd="sng" algn="ctr">
            <a:solidFill>
              <a:srgbClr val="3B3B3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ibre Franklin"/>
              <a:ea typeface="+mn-ea"/>
              <a:cs typeface="+mn-cs"/>
            </a:endParaRPr>
          </a:p>
        </p:txBody>
      </p:sp>
      <p:sp>
        <p:nvSpPr>
          <p:cNvPr id="39" name="Star: 5 Points 38">
            <a:extLst>
              <a:ext uri="{FF2B5EF4-FFF2-40B4-BE49-F238E27FC236}">
                <a16:creationId xmlns:a16="http://schemas.microsoft.com/office/drawing/2014/main" id="{C54F51F3-F684-E53D-31A6-5AA9AF8B3FB4}"/>
              </a:ext>
              <a:ext uri="{C183D7F6-B498-43B3-948B-1728B52AA6E4}">
                <adec:decorative xmlns:adec="http://schemas.microsoft.com/office/drawing/2017/decorative" val="1"/>
              </a:ext>
            </a:extLst>
          </p:cNvPr>
          <p:cNvSpPr/>
          <p:nvPr/>
        </p:nvSpPr>
        <p:spPr>
          <a:xfrm>
            <a:off x="8992965" y="4396105"/>
            <a:ext cx="895701" cy="807121"/>
          </a:xfrm>
          <a:prstGeom prst="star5">
            <a:avLst/>
          </a:prstGeom>
          <a:solidFill>
            <a:srgbClr val="92328E">
              <a:alpha val="75000"/>
            </a:srgbClr>
          </a:solidFill>
          <a:ln w="19050" cap="flat" cmpd="sng" algn="ctr">
            <a:solidFill>
              <a:srgbClr val="3B3B3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ibre Franklin"/>
              <a:ea typeface="+mn-ea"/>
              <a:cs typeface="+mn-cs"/>
            </a:endParaRPr>
          </a:p>
        </p:txBody>
      </p:sp>
      <p:sp>
        <p:nvSpPr>
          <p:cNvPr id="40" name="TextBox 39">
            <a:extLst>
              <a:ext uri="{FF2B5EF4-FFF2-40B4-BE49-F238E27FC236}">
                <a16:creationId xmlns:a16="http://schemas.microsoft.com/office/drawing/2014/main" id="{341E68D0-5811-2C4E-2F19-A5F17919AA2C}"/>
              </a:ext>
              <a:ext uri="{C183D7F6-B498-43B3-948B-1728B52AA6E4}">
                <adec:decorative xmlns:adec="http://schemas.microsoft.com/office/drawing/2017/decorative" val="1"/>
              </a:ext>
            </a:extLst>
          </p:cNvPr>
          <p:cNvSpPr txBox="1"/>
          <p:nvPr/>
        </p:nvSpPr>
        <p:spPr>
          <a:xfrm>
            <a:off x="10489029" y="1582358"/>
            <a:ext cx="1134239" cy="430887"/>
          </a:xfrm>
          <a:prstGeom prst="rect">
            <a:avLst/>
          </a:prstGeom>
          <a:noFill/>
        </p:spPr>
        <p:txBody>
          <a:bodyPr wrap="square" rtlCol="0">
            <a:spAutoFit/>
          </a:bodyPr>
          <a:lstStyle/>
          <a:p>
            <a:r>
              <a:rPr lang="en-US" sz="2200">
                <a:solidFill>
                  <a:srgbClr val="3B3B3B"/>
                </a:solidFill>
                <a:latin typeface="Libre Franklin"/>
              </a:rPr>
              <a:t>2023</a:t>
            </a:r>
          </a:p>
        </p:txBody>
      </p:sp>
      <p:sp>
        <p:nvSpPr>
          <p:cNvPr id="41" name="TextBox 40">
            <a:extLst>
              <a:ext uri="{FF2B5EF4-FFF2-40B4-BE49-F238E27FC236}">
                <a16:creationId xmlns:a16="http://schemas.microsoft.com/office/drawing/2014/main" id="{06C073CB-C5BE-B87C-C6FD-A8E4075A239D}"/>
              </a:ext>
              <a:ext uri="{C183D7F6-B498-43B3-948B-1728B52AA6E4}">
                <adec:decorative xmlns:adec="http://schemas.microsoft.com/office/drawing/2017/decorative" val="1"/>
              </a:ext>
            </a:extLst>
          </p:cNvPr>
          <p:cNvSpPr txBox="1"/>
          <p:nvPr/>
        </p:nvSpPr>
        <p:spPr>
          <a:xfrm>
            <a:off x="10489028" y="3147256"/>
            <a:ext cx="1134239" cy="430887"/>
          </a:xfrm>
          <a:prstGeom prst="rect">
            <a:avLst/>
          </a:prstGeom>
          <a:noFill/>
        </p:spPr>
        <p:txBody>
          <a:bodyPr wrap="square" rtlCol="0">
            <a:spAutoFit/>
          </a:bodyPr>
          <a:lstStyle/>
          <a:p>
            <a:r>
              <a:rPr lang="en-US" sz="2200">
                <a:solidFill>
                  <a:srgbClr val="3B3B3B"/>
                </a:solidFill>
                <a:latin typeface="Libre Franklin"/>
              </a:rPr>
              <a:t>2024</a:t>
            </a:r>
          </a:p>
        </p:txBody>
      </p:sp>
      <p:sp>
        <p:nvSpPr>
          <p:cNvPr id="42" name="TextBox 41">
            <a:extLst>
              <a:ext uri="{FF2B5EF4-FFF2-40B4-BE49-F238E27FC236}">
                <a16:creationId xmlns:a16="http://schemas.microsoft.com/office/drawing/2014/main" id="{729CE178-8D07-AB0A-30C6-D46ECFE28546}"/>
              </a:ext>
              <a:ext uri="{C183D7F6-B498-43B3-948B-1728B52AA6E4}">
                <adec:decorative xmlns:adec="http://schemas.microsoft.com/office/drawing/2017/decorative" val="1"/>
              </a:ext>
            </a:extLst>
          </p:cNvPr>
          <p:cNvSpPr txBox="1"/>
          <p:nvPr/>
        </p:nvSpPr>
        <p:spPr>
          <a:xfrm>
            <a:off x="10489028" y="4650969"/>
            <a:ext cx="1134239" cy="430887"/>
          </a:xfrm>
          <a:prstGeom prst="rect">
            <a:avLst/>
          </a:prstGeom>
          <a:noFill/>
        </p:spPr>
        <p:txBody>
          <a:bodyPr wrap="square" rtlCol="0">
            <a:spAutoFit/>
          </a:bodyPr>
          <a:lstStyle/>
          <a:p>
            <a:r>
              <a:rPr lang="en-US" sz="2200">
                <a:solidFill>
                  <a:srgbClr val="3B3B3B"/>
                </a:solidFill>
                <a:latin typeface="Libre Franklin"/>
              </a:rPr>
              <a:t>2025</a:t>
            </a:r>
          </a:p>
        </p:txBody>
      </p:sp>
      <p:sp>
        <p:nvSpPr>
          <p:cNvPr id="43" name="Star: 5 Points 42">
            <a:extLst>
              <a:ext uri="{FF2B5EF4-FFF2-40B4-BE49-F238E27FC236}">
                <a16:creationId xmlns:a16="http://schemas.microsoft.com/office/drawing/2014/main" id="{0D5264DD-406F-18F1-4C57-690378725B65}"/>
              </a:ext>
              <a:ext uri="{C183D7F6-B498-43B3-948B-1728B52AA6E4}">
                <adec:decorative xmlns:adec="http://schemas.microsoft.com/office/drawing/2017/decorative" val="1"/>
              </a:ext>
            </a:extLst>
          </p:cNvPr>
          <p:cNvSpPr/>
          <p:nvPr/>
        </p:nvSpPr>
        <p:spPr>
          <a:xfrm>
            <a:off x="5819205" y="3213170"/>
            <a:ext cx="614550" cy="553774"/>
          </a:xfrm>
          <a:prstGeom prst="star5">
            <a:avLst/>
          </a:prstGeom>
          <a:solidFill>
            <a:srgbClr val="FFFF00">
              <a:alpha val="75000"/>
            </a:srgbClr>
          </a:solidFill>
          <a:ln w="19050" cap="flat" cmpd="sng" algn="ctr">
            <a:solidFill>
              <a:srgbClr val="3B3B3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ibre Franklin"/>
              <a:ea typeface="+mn-ea"/>
              <a:cs typeface="+mn-cs"/>
            </a:endParaRPr>
          </a:p>
        </p:txBody>
      </p:sp>
      <p:sp>
        <p:nvSpPr>
          <p:cNvPr id="44" name="Star: 5 Points 43">
            <a:extLst>
              <a:ext uri="{FF2B5EF4-FFF2-40B4-BE49-F238E27FC236}">
                <a16:creationId xmlns:a16="http://schemas.microsoft.com/office/drawing/2014/main" id="{B3D8BBD5-AAA1-95C6-C440-05A240ABB5C2}"/>
              </a:ext>
              <a:ext uri="{C183D7F6-B498-43B3-948B-1728B52AA6E4}">
                <adec:decorative xmlns:adec="http://schemas.microsoft.com/office/drawing/2017/decorative" val="1"/>
              </a:ext>
            </a:extLst>
          </p:cNvPr>
          <p:cNvSpPr/>
          <p:nvPr/>
        </p:nvSpPr>
        <p:spPr>
          <a:xfrm>
            <a:off x="4186058" y="2736092"/>
            <a:ext cx="614550" cy="553774"/>
          </a:xfrm>
          <a:prstGeom prst="star5">
            <a:avLst/>
          </a:prstGeom>
          <a:solidFill>
            <a:srgbClr val="FFFF00">
              <a:alpha val="75000"/>
            </a:srgbClr>
          </a:solidFill>
          <a:ln w="19050" cap="flat" cmpd="sng" algn="ctr">
            <a:solidFill>
              <a:srgbClr val="3B3B3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ibre Franklin"/>
              <a:ea typeface="+mn-ea"/>
              <a:cs typeface="+mn-cs"/>
            </a:endParaRPr>
          </a:p>
        </p:txBody>
      </p:sp>
      <p:sp>
        <p:nvSpPr>
          <p:cNvPr id="45" name="Star: 5 Points 44">
            <a:extLst>
              <a:ext uri="{FF2B5EF4-FFF2-40B4-BE49-F238E27FC236}">
                <a16:creationId xmlns:a16="http://schemas.microsoft.com/office/drawing/2014/main" id="{EE55605E-801D-951F-0F16-23E039AFE23C}"/>
              </a:ext>
              <a:ext uri="{C183D7F6-B498-43B3-948B-1728B52AA6E4}">
                <adec:decorative xmlns:adec="http://schemas.microsoft.com/office/drawing/2017/decorative" val="1"/>
              </a:ext>
            </a:extLst>
          </p:cNvPr>
          <p:cNvSpPr/>
          <p:nvPr/>
        </p:nvSpPr>
        <p:spPr>
          <a:xfrm>
            <a:off x="1350946" y="2210418"/>
            <a:ext cx="614550" cy="553774"/>
          </a:xfrm>
          <a:prstGeom prst="star5">
            <a:avLst/>
          </a:prstGeom>
          <a:solidFill>
            <a:srgbClr val="FFFF00">
              <a:alpha val="75000"/>
            </a:srgbClr>
          </a:solidFill>
          <a:ln w="19050" cap="flat" cmpd="sng" algn="ctr">
            <a:solidFill>
              <a:srgbClr val="3B3B3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ibre Franklin"/>
              <a:ea typeface="+mn-ea"/>
              <a:cs typeface="+mn-cs"/>
            </a:endParaRPr>
          </a:p>
        </p:txBody>
      </p:sp>
      <p:sp>
        <p:nvSpPr>
          <p:cNvPr id="46" name="Star: 5 Points 45">
            <a:extLst>
              <a:ext uri="{FF2B5EF4-FFF2-40B4-BE49-F238E27FC236}">
                <a16:creationId xmlns:a16="http://schemas.microsoft.com/office/drawing/2014/main" id="{3417C1F1-CE0E-36B3-E398-9ADE8AC89B05}"/>
              </a:ext>
              <a:ext uri="{C183D7F6-B498-43B3-948B-1728B52AA6E4}">
                <adec:decorative xmlns:adec="http://schemas.microsoft.com/office/drawing/2017/decorative" val="1"/>
              </a:ext>
            </a:extLst>
          </p:cNvPr>
          <p:cNvSpPr/>
          <p:nvPr/>
        </p:nvSpPr>
        <p:spPr>
          <a:xfrm>
            <a:off x="5697318" y="1294400"/>
            <a:ext cx="614550" cy="553774"/>
          </a:xfrm>
          <a:prstGeom prst="star5">
            <a:avLst/>
          </a:prstGeom>
          <a:solidFill>
            <a:srgbClr val="F38F4A"/>
          </a:solidFill>
          <a:ln w="19050" cap="flat" cmpd="sng" algn="ctr">
            <a:solidFill>
              <a:srgbClr val="3B3B3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ibre Franklin"/>
              <a:ea typeface="+mn-ea"/>
              <a:cs typeface="+mn-cs"/>
            </a:endParaRPr>
          </a:p>
        </p:txBody>
      </p:sp>
      <p:sp>
        <p:nvSpPr>
          <p:cNvPr id="47" name="Star: 5 Points 46">
            <a:extLst>
              <a:ext uri="{FF2B5EF4-FFF2-40B4-BE49-F238E27FC236}">
                <a16:creationId xmlns:a16="http://schemas.microsoft.com/office/drawing/2014/main" id="{F15979FE-D66E-9E87-B2F0-A310592453A0}"/>
              </a:ext>
              <a:ext uri="{C183D7F6-B498-43B3-948B-1728B52AA6E4}">
                <adec:decorative xmlns:adec="http://schemas.microsoft.com/office/drawing/2017/decorative" val="1"/>
              </a:ext>
            </a:extLst>
          </p:cNvPr>
          <p:cNvSpPr/>
          <p:nvPr/>
        </p:nvSpPr>
        <p:spPr>
          <a:xfrm>
            <a:off x="6016095" y="4424363"/>
            <a:ext cx="614550" cy="553774"/>
          </a:xfrm>
          <a:prstGeom prst="star5">
            <a:avLst/>
          </a:prstGeom>
          <a:solidFill>
            <a:srgbClr val="F38F4A"/>
          </a:solidFill>
          <a:ln w="19050" cap="flat" cmpd="sng" algn="ctr">
            <a:solidFill>
              <a:srgbClr val="3B3B3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ibre Franklin"/>
              <a:ea typeface="+mn-ea"/>
              <a:cs typeface="+mn-cs"/>
            </a:endParaRPr>
          </a:p>
        </p:txBody>
      </p:sp>
      <p:sp>
        <p:nvSpPr>
          <p:cNvPr id="48" name="Star: 5 Points 47">
            <a:extLst>
              <a:ext uri="{FF2B5EF4-FFF2-40B4-BE49-F238E27FC236}">
                <a16:creationId xmlns:a16="http://schemas.microsoft.com/office/drawing/2014/main" id="{130B92CA-ACD6-4586-DE12-E80EF6809F3C}"/>
              </a:ext>
              <a:ext uri="{C183D7F6-B498-43B3-948B-1728B52AA6E4}">
                <adec:decorative xmlns:adec="http://schemas.microsoft.com/office/drawing/2017/decorative" val="1"/>
              </a:ext>
            </a:extLst>
          </p:cNvPr>
          <p:cNvSpPr/>
          <p:nvPr/>
        </p:nvSpPr>
        <p:spPr>
          <a:xfrm>
            <a:off x="4284327" y="1909096"/>
            <a:ext cx="614550" cy="553774"/>
          </a:xfrm>
          <a:prstGeom prst="star5">
            <a:avLst/>
          </a:prstGeom>
          <a:solidFill>
            <a:srgbClr val="F38F4A"/>
          </a:solidFill>
          <a:ln w="19050" cap="flat" cmpd="sng" algn="ctr">
            <a:solidFill>
              <a:srgbClr val="3B3B3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ibre Franklin"/>
              <a:ea typeface="+mn-ea"/>
              <a:cs typeface="+mn-cs"/>
            </a:endParaRPr>
          </a:p>
        </p:txBody>
      </p:sp>
      <p:sp>
        <p:nvSpPr>
          <p:cNvPr id="49" name="Star: 5 Points 48">
            <a:extLst>
              <a:ext uri="{FF2B5EF4-FFF2-40B4-BE49-F238E27FC236}">
                <a16:creationId xmlns:a16="http://schemas.microsoft.com/office/drawing/2014/main" id="{58276370-0EFB-E62A-6D47-11D5354F84E4}"/>
              </a:ext>
              <a:ext uri="{C183D7F6-B498-43B3-948B-1728B52AA6E4}">
                <adec:decorative xmlns:adec="http://schemas.microsoft.com/office/drawing/2017/decorative" val="1"/>
              </a:ext>
            </a:extLst>
          </p:cNvPr>
          <p:cNvSpPr/>
          <p:nvPr/>
        </p:nvSpPr>
        <p:spPr>
          <a:xfrm>
            <a:off x="2902673" y="3150249"/>
            <a:ext cx="614550" cy="553774"/>
          </a:xfrm>
          <a:prstGeom prst="star5">
            <a:avLst/>
          </a:prstGeom>
          <a:solidFill>
            <a:srgbClr val="F38F4A"/>
          </a:solidFill>
          <a:ln w="19050" cap="flat" cmpd="sng" algn="ctr">
            <a:solidFill>
              <a:srgbClr val="3B3B3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Libre Franklin"/>
              <a:ea typeface="+mn-ea"/>
              <a:cs typeface="+mn-cs"/>
            </a:endParaRPr>
          </a:p>
        </p:txBody>
      </p:sp>
      <p:sp>
        <p:nvSpPr>
          <p:cNvPr id="50" name="Star: 5 Points 49">
            <a:extLst>
              <a:ext uri="{FF2B5EF4-FFF2-40B4-BE49-F238E27FC236}">
                <a16:creationId xmlns:a16="http://schemas.microsoft.com/office/drawing/2014/main" id="{E86953B8-7092-25C0-32C5-750A57F6DBAF}"/>
              </a:ext>
              <a:ext uri="{C183D7F6-B498-43B3-948B-1728B52AA6E4}">
                <adec:decorative xmlns:adec="http://schemas.microsoft.com/office/drawing/2017/decorative" val="1"/>
              </a:ext>
            </a:extLst>
          </p:cNvPr>
          <p:cNvSpPr/>
          <p:nvPr/>
        </p:nvSpPr>
        <p:spPr>
          <a:xfrm>
            <a:off x="5644952" y="3629367"/>
            <a:ext cx="614550" cy="553774"/>
          </a:xfrm>
          <a:prstGeom prst="star5">
            <a:avLst/>
          </a:prstGeom>
          <a:solidFill>
            <a:srgbClr val="AA62A7"/>
          </a:solidFill>
          <a:ln w="19050" cap="flat" cmpd="sng" algn="ctr">
            <a:solidFill>
              <a:srgbClr val="3B3B3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961A6"/>
              </a:solidFill>
              <a:effectLst/>
              <a:uLnTx/>
              <a:uFillTx/>
              <a:latin typeface="Libre Franklin"/>
              <a:ea typeface="+mn-ea"/>
              <a:cs typeface="+mn-cs"/>
            </a:endParaRPr>
          </a:p>
        </p:txBody>
      </p:sp>
      <p:sp>
        <p:nvSpPr>
          <p:cNvPr id="51" name="Star: 5 Points 50">
            <a:extLst>
              <a:ext uri="{FF2B5EF4-FFF2-40B4-BE49-F238E27FC236}">
                <a16:creationId xmlns:a16="http://schemas.microsoft.com/office/drawing/2014/main" id="{8BF6C14A-E1A1-1023-3049-F8D91AFBFEF8}"/>
              </a:ext>
              <a:ext uri="{C183D7F6-B498-43B3-948B-1728B52AA6E4}">
                <adec:decorative xmlns:adec="http://schemas.microsoft.com/office/drawing/2017/decorative" val="1"/>
              </a:ext>
            </a:extLst>
          </p:cNvPr>
          <p:cNvSpPr/>
          <p:nvPr/>
        </p:nvSpPr>
        <p:spPr>
          <a:xfrm>
            <a:off x="4406436" y="2695102"/>
            <a:ext cx="614550" cy="553774"/>
          </a:xfrm>
          <a:prstGeom prst="star5">
            <a:avLst/>
          </a:prstGeom>
          <a:solidFill>
            <a:srgbClr val="AA62A7"/>
          </a:solidFill>
          <a:ln w="19050" cap="flat" cmpd="sng" algn="ctr">
            <a:solidFill>
              <a:srgbClr val="3B3B3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961A6"/>
              </a:solidFill>
              <a:effectLst/>
              <a:uLnTx/>
              <a:uFillTx/>
              <a:latin typeface="Libre Franklin"/>
              <a:ea typeface="+mn-ea"/>
              <a:cs typeface="+mn-cs"/>
            </a:endParaRPr>
          </a:p>
        </p:txBody>
      </p:sp>
      <p:sp>
        <p:nvSpPr>
          <p:cNvPr id="52" name="Star: 5 Points 51">
            <a:extLst>
              <a:ext uri="{FF2B5EF4-FFF2-40B4-BE49-F238E27FC236}">
                <a16:creationId xmlns:a16="http://schemas.microsoft.com/office/drawing/2014/main" id="{22782D93-2309-A923-9B1F-EAA689354607}"/>
              </a:ext>
              <a:ext uri="{C183D7F6-B498-43B3-948B-1728B52AA6E4}">
                <adec:decorative xmlns:adec="http://schemas.microsoft.com/office/drawing/2017/decorative" val="1"/>
              </a:ext>
            </a:extLst>
          </p:cNvPr>
          <p:cNvSpPr/>
          <p:nvPr/>
        </p:nvSpPr>
        <p:spPr>
          <a:xfrm>
            <a:off x="5594671" y="2210418"/>
            <a:ext cx="614550" cy="553774"/>
          </a:xfrm>
          <a:prstGeom prst="star5">
            <a:avLst/>
          </a:prstGeom>
          <a:solidFill>
            <a:srgbClr val="AA62A7"/>
          </a:solidFill>
          <a:ln w="19050" cap="flat" cmpd="sng" algn="ctr">
            <a:solidFill>
              <a:srgbClr val="3B3B3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961A6"/>
              </a:solidFill>
              <a:effectLst/>
              <a:uLnTx/>
              <a:uFillTx/>
              <a:latin typeface="Libre Franklin"/>
              <a:ea typeface="+mn-ea"/>
              <a:cs typeface="+mn-cs"/>
            </a:endParaRPr>
          </a:p>
        </p:txBody>
      </p:sp>
      <p:sp>
        <p:nvSpPr>
          <p:cNvPr id="53" name="Star: 5 Points 52">
            <a:extLst>
              <a:ext uri="{FF2B5EF4-FFF2-40B4-BE49-F238E27FC236}">
                <a16:creationId xmlns:a16="http://schemas.microsoft.com/office/drawing/2014/main" id="{7806D1C3-3577-55B8-CA92-9D688BB97E66}"/>
              </a:ext>
              <a:ext uri="{C183D7F6-B498-43B3-948B-1728B52AA6E4}">
                <adec:decorative xmlns:adec="http://schemas.microsoft.com/office/drawing/2017/decorative" val="1"/>
              </a:ext>
            </a:extLst>
          </p:cNvPr>
          <p:cNvSpPr/>
          <p:nvPr/>
        </p:nvSpPr>
        <p:spPr>
          <a:xfrm>
            <a:off x="2777585" y="1862238"/>
            <a:ext cx="614550" cy="553774"/>
          </a:xfrm>
          <a:prstGeom prst="star5">
            <a:avLst/>
          </a:prstGeom>
          <a:solidFill>
            <a:srgbClr val="AA62A7"/>
          </a:solidFill>
          <a:ln w="19050" cap="flat" cmpd="sng" algn="ctr">
            <a:solidFill>
              <a:srgbClr val="3B3B3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961A6"/>
              </a:solidFill>
              <a:effectLst/>
              <a:uLnTx/>
              <a:uFillTx/>
              <a:latin typeface="Libre Franklin"/>
              <a:ea typeface="+mn-ea"/>
              <a:cs typeface="+mn-cs"/>
            </a:endParaRPr>
          </a:p>
        </p:txBody>
      </p:sp>
      <p:sp>
        <p:nvSpPr>
          <p:cNvPr id="56" name="TextBox 55">
            <a:extLst>
              <a:ext uri="{FF2B5EF4-FFF2-40B4-BE49-F238E27FC236}">
                <a16:creationId xmlns:a16="http://schemas.microsoft.com/office/drawing/2014/main" id="{CDFBECFC-438F-D6FA-7D0F-A043C516D40A}"/>
              </a:ext>
              <a:ext uri="{C183D7F6-B498-43B3-948B-1728B52AA6E4}">
                <adec:decorative xmlns:adec="http://schemas.microsoft.com/office/drawing/2017/decorative" val="1"/>
              </a:ext>
            </a:extLst>
          </p:cNvPr>
          <p:cNvSpPr txBox="1"/>
          <p:nvPr/>
        </p:nvSpPr>
        <p:spPr>
          <a:xfrm>
            <a:off x="1543302" y="4139135"/>
            <a:ext cx="3333291" cy="954107"/>
          </a:xfrm>
          <a:prstGeom prst="rect">
            <a:avLst/>
          </a:prstGeom>
          <a:solidFill>
            <a:schemeClr val="bg1"/>
          </a:solidFill>
          <a:ln>
            <a:solidFill>
              <a:srgbClr val="002060"/>
            </a:solidFill>
          </a:ln>
        </p:spPr>
        <p:txBody>
          <a:bodyPr wrap="square" rtlCol="0">
            <a:spAutoFit/>
          </a:bodyPr>
          <a:lstStyle/>
          <a:p>
            <a:pPr algn="ctr"/>
            <a:r>
              <a:rPr lang="en-US" sz="2800">
                <a:solidFill>
                  <a:srgbClr val="002F6C"/>
                </a:solidFill>
              </a:rPr>
              <a:t>More roundtables to take place in 2026! </a:t>
            </a:r>
          </a:p>
        </p:txBody>
      </p:sp>
    </p:spTree>
    <p:extLst>
      <p:ext uri="{BB962C8B-B14F-4D97-AF65-F5344CB8AC3E}">
        <p14:creationId xmlns:p14="http://schemas.microsoft.com/office/powerpoint/2010/main" val="4083310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39C8CE-8129-EAD9-78CC-9ED1CDD00D5C}"/>
              </a:ext>
            </a:extLst>
          </p:cNvPr>
          <p:cNvSpPr txBox="1">
            <a:spLocks noGrp="1"/>
          </p:cNvSpPr>
          <p:nvPr>
            <p:ph type="title" idx="4294967295"/>
          </p:nvPr>
        </p:nvSpPr>
        <p:spPr>
          <a:xfrm>
            <a:off x="9017904" y="635748"/>
            <a:ext cx="2968169"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6600"/>
                </a:solidFill>
                <a:effectLst/>
                <a:uLnTx/>
                <a:uFillTx/>
                <a:latin typeface="Calibri" panose="020F0502020204030204"/>
                <a:ea typeface="+mn-ea"/>
                <a:cs typeface="+mn-cs"/>
              </a:rPr>
              <a:t>Success </a:t>
            </a:r>
            <a:endParaRPr kumimoji="0" lang="en-US" sz="5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6600"/>
                </a:solidFill>
                <a:effectLst/>
                <a:uLnTx/>
                <a:uFillTx/>
                <a:latin typeface="Calibri" panose="020F0502020204030204"/>
                <a:ea typeface="+mn-ea"/>
                <a:cs typeface="+mn-cs"/>
              </a:rPr>
              <a:t>Stories</a:t>
            </a:r>
            <a:endParaRPr kumimoji="0" lang="en-US" sz="54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descr="Mill building with blue sky in background.">
            <a:extLst>
              <a:ext uri="{FF2B5EF4-FFF2-40B4-BE49-F238E27FC236}">
                <a16:creationId xmlns:a16="http://schemas.microsoft.com/office/drawing/2014/main" id="{0D1C6422-4611-9F64-E5F9-77FD931C53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01167" y="207819"/>
            <a:ext cx="5888322" cy="2511189"/>
          </a:xfrm>
          <a:prstGeom prst="rect">
            <a:avLst/>
          </a:prstGeom>
        </p:spPr>
      </p:pic>
      <p:pic>
        <p:nvPicPr>
          <p:cNvPr id="2" name="Picture 1" descr="Baseball stadium at night (Polar Park, Worcester).">
            <a:extLst>
              <a:ext uri="{FF2B5EF4-FFF2-40B4-BE49-F238E27FC236}">
                <a16:creationId xmlns:a16="http://schemas.microsoft.com/office/drawing/2014/main" id="{24DFEA0A-6317-92D2-503B-15EEC70EA49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01167" y="2892137"/>
            <a:ext cx="6254497" cy="3262998"/>
          </a:xfrm>
          <a:prstGeom prst="rect">
            <a:avLst/>
          </a:prstGeom>
        </p:spPr>
      </p:pic>
      <p:pic>
        <p:nvPicPr>
          <p:cNvPr id="6" name="Picture 5" descr="Facade of brick building.">
            <a:extLst>
              <a:ext uri="{FF2B5EF4-FFF2-40B4-BE49-F238E27FC236}">
                <a16:creationId xmlns:a16="http://schemas.microsoft.com/office/drawing/2014/main" id="{D52A3D50-B25A-F64B-FE84-5C7D15D88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871" y="207819"/>
            <a:ext cx="2462212" cy="5368636"/>
          </a:xfrm>
          <a:prstGeom prst="rect">
            <a:avLst/>
          </a:prstGeom>
        </p:spPr>
      </p:pic>
      <p:pic>
        <p:nvPicPr>
          <p:cNvPr id="8" name="Picture 7" descr="Brick mill building along a river. ">
            <a:extLst>
              <a:ext uri="{FF2B5EF4-FFF2-40B4-BE49-F238E27FC236}">
                <a16:creationId xmlns:a16="http://schemas.microsoft.com/office/drawing/2014/main" id="{27D2C942-A113-FA04-104C-B30850B357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3861" y="2939303"/>
            <a:ext cx="2462212" cy="3282949"/>
          </a:xfrm>
          <a:prstGeom prst="rect">
            <a:avLst/>
          </a:prstGeom>
        </p:spPr>
      </p:pic>
    </p:spTree>
    <p:extLst>
      <p:ext uri="{BB962C8B-B14F-4D97-AF65-F5344CB8AC3E}">
        <p14:creationId xmlns:p14="http://schemas.microsoft.com/office/powerpoint/2010/main" val="3337341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2CDB7-2D95-1C0C-B5BB-4108131EFC7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2EA544A-6BF6-830F-0C33-0709E17A3FEF}"/>
              </a:ext>
            </a:extLst>
          </p:cNvPr>
          <p:cNvSpPr txBox="1">
            <a:spLocks noGrp="1"/>
          </p:cNvSpPr>
          <p:nvPr>
            <p:ph type="title" idx="4294967295"/>
          </p:nvPr>
        </p:nvSpPr>
        <p:spPr>
          <a:xfrm>
            <a:off x="533048" y="571824"/>
            <a:ext cx="1129419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6600"/>
                </a:solidFill>
                <a:effectLst/>
                <a:uLnTx/>
                <a:uFillTx/>
                <a:latin typeface="Calibri" panose="020F0502020204030204"/>
                <a:ea typeface="+mn-ea"/>
                <a:cs typeface="+mn-cs"/>
              </a:rPr>
              <a:t>Virtual Meeting Guidelines</a:t>
            </a:r>
          </a:p>
        </p:txBody>
      </p:sp>
      <p:sp>
        <p:nvSpPr>
          <p:cNvPr id="3" name="Rectangle: Rounded Corners 2">
            <a:extLst>
              <a:ext uri="{FF2B5EF4-FFF2-40B4-BE49-F238E27FC236}">
                <a16:creationId xmlns:a16="http://schemas.microsoft.com/office/drawing/2014/main" id="{D5FDCE0A-31E2-68FD-DE5F-439E2BE91D5C}"/>
              </a:ext>
              <a:ext uri="{C183D7F6-B498-43B3-948B-1728B52AA6E4}">
                <adec:decorative xmlns:adec="http://schemas.microsoft.com/office/drawing/2017/decorative" val="1"/>
              </a:ext>
            </a:extLst>
          </p:cNvPr>
          <p:cNvSpPr/>
          <p:nvPr/>
        </p:nvSpPr>
        <p:spPr>
          <a:xfrm>
            <a:off x="10959788" y="1828800"/>
            <a:ext cx="1166673" cy="7471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D1403FF-2D63-8F22-DA51-BCC7F3DC0AE9}"/>
              </a:ext>
              <a:ext uri="{C183D7F6-B498-43B3-948B-1728B52AA6E4}">
                <adec:decorative xmlns:adec="http://schemas.microsoft.com/office/drawing/2017/decorative" val="1"/>
              </a:ext>
            </a:extLst>
          </p:cNvPr>
          <p:cNvSpPr/>
          <p:nvPr/>
        </p:nvSpPr>
        <p:spPr>
          <a:xfrm>
            <a:off x="10528051" y="471616"/>
            <a:ext cx="1130901" cy="12625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s of microphone with line through it, Q+A bubble, and play button.">
            <a:extLst>
              <a:ext uri="{FF2B5EF4-FFF2-40B4-BE49-F238E27FC236}">
                <a16:creationId xmlns:a16="http://schemas.microsoft.com/office/drawing/2014/main" id="{95F0A30E-15DF-9A13-5228-AD0B597D4265}"/>
              </a:ext>
            </a:extLst>
          </p:cNvPr>
          <p:cNvPicPr>
            <a:picLocks noChangeAspect="1"/>
          </p:cNvPicPr>
          <p:nvPr/>
        </p:nvPicPr>
        <p:blipFill>
          <a:blip r:embed="rId3"/>
          <a:srcRect t="7224"/>
          <a:stretch>
            <a:fillRect/>
          </a:stretch>
        </p:blipFill>
        <p:spPr>
          <a:xfrm>
            <a:off x="1086801" y="2032922"/>
            <a:ext cx="10387099" cy="1935830"/>
          </a:xfrm>
          <a:prstGeom prst="rect">
            <a:avLst/>
          </a:prstGeom>
        </p:spPr>
      </p:pic>
      <p:sp>
        <p:nvSpPr>
          <p:cNvPr id="16" name="TextBox 15">
            <a:extLst>
              <a:ext uri="{FF2B5EF4-FFF2-40B4-BE49-F238E27FC236}">
                <a16:creationId xmlns:a16="http://schemas.microsoft.com/office/drawing/2014/main" id="{4D5378B8-AA36-BAAB-D430-3F5EA5C7EA30}"/>
              </a:ext>
            </a:extLst>
          </p:cNvPr>
          <p:cNvSpPr txBox="1"/>
          <p:nvPr/>
        </p:nvSpPr>
        <p:spPr>
          <a:xfrm>
            <a:off x="3802723" y="3968752"/>
            <a:ext cx="4955254" cy="1446550"/>
          </a:xfrm>
          <a:prstGeom prst="rect">
            <a:avLst/>
          </a:prstGeom>
          <a:noFill/>
        </p:spPr>
        <p:txBody>
          <a:bodyPr wrap="square" rtlCol="0">
            <a:spAutoFit/>
          </a:bodyPr>
          <a:lstStyle/>
          <a:p>
            <a:pPr algn="ctr"/>
            <a:r>
              <a:rPr lang="en-US" sz="2200"/>
              <a:t>We will hold a group Q&amp;A session following the presentations. Please type your question in the chat or use the “Raise Hand” function during the Q&amp;A.</a:t>
            </a:r>
          </a:p>
        </p:txBody>
      </p:sp>
      <p:sp>
        <p:nvSpPr>
          <p:cNvPr id="14" name="TextBox 13">
            <a:extLst>
              <a:ext uri="{FF2B5EF4-FFF2-40B4-BE49-F238E27FC236}">
                <a16:creationId xmlns:a16="http://schemas.microsoft.com/office/drawing/2014/main" id="{5F191012-9E66-FC48-F233-F5C7E555F182}"/>
              </a:ext>
            </a:extLst>
          </p:cNvPr>
          <p:cNvSpPr txBox="1"/>
          <p:nvPr/>
        </p:nvSpPr>
        <p:spPr>
          <a:xfrm>
            <a:off x="8763660" y="4045584"/>
            <a:ext cx="2354407" cy="769441"/>
          </a:xfrm>
          <a:prstGeom prst="rect">
            <a:avLst/>
          </a:prstGeom>
          <a:noFill/>
        </p:spPr>
        <p:txBody>
          <a:bodyPr wrap="square" rtlCol="0">
            <a:spAutoFit/>
          </a:bodyPr>
          <a:lstStyle/>
          <a:p>
            <a:pPr algn="ctr"/>
            <a:r>
              <a:rPr lang="en-US" sz="2200"/>
              <a:t>We are recording this webinar.</a:t>
            </a:r>
          </a:p>
        </p:txBody>
      </p:sp>
      <p:sp>
        <p:nvSpPr>
          <p:cNvPr id="17" name="TextBox 16">
            <a:extLst>
              <a:ext uri="{FF2B5EF4-FFF2-40B4-BE49-F238E27FC236}">
                <a16:creationId xmlns:a16="http://schemas.microsoft.com/office/drawing/2014/main" id="{781DEE16-E8AD-7F74-226D-B9F9CC5011BC}"/>
              </a:ext>
            </a:extLst>
          </p:cNvPr>
          <p:cNvSpPr txBox="1"/>
          <p:nvPr/>
        </p:nvSpPr>
        <p:spPr>
          <a:xfrm>
            <a:off x="663702" y="4045584"/>
            <a:ext cx="3038814" cy="1107996"/>
          </a:xfrm>
          <a:prstGeom prst="rect">
            <a:avLst/>
          </a:prstGeom>
          <a:noFill/>
        </p:spPr>
        <p:txBody>
          <a:bodyPr wrap="square" rtlCol="0">
            <a:spAutoFit/>
          </a:bodyPr>
          <a:lstStyle/>
          <a:p>
            <a:pPr algn="ctr"/>
            <a:r>
              <a:rPr lang="en-US" sz="2200"/>
              <a:t>Please keep your microphone muted unless you are speaking.</a:t>
            </a:r>
          </a:p>
        </p:txBody>
      </p:sp>
    </p:spTree>
    <p:extLst>
      <p:ext uri="{BB962C8B-B14F-4D97-AF65-F5344CB8AC3E}">
        <p14:creationId xmlns:p14="http://schemas.microsoft.com/office/powerpoint/2010/main" val="384933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Map of Massachusetts divided into four DEP regions, northeast, southeast, central, and western.">
            <a:extLst>
              <a:ext uri="{FF2B5EF4-FFF2-40B4-BE49-F238E27FC236}">
                <a16:creationId xmlns:a16="http://schemas.microsoft.com/office/drawing/2014/main" id="{8F90AB7E-06EB-EB2B-600A-7783189DA252}"/>
              </a:ext>
            </a:extLst>
          </p:cNvPr>
          <p:cNvGrpSpPr/>
          <p:nvPr/>
        </p:nvGrpSpPr>
        <p:grpSpPr>
          <a:xfrm>
            <a:off x="5443598" y="807108"/>
            <a:ext cx="6467931" cy="4021333"/>
            <a:chOff x="5164644" y="1882590"/>
            <a:chExt cx="6961817" cy="4335983"/>
          </a:xfrm>
        </p:grpSpPr>
        <p:pic>
          <p:nvPicPr>
            <p:cNvPr id="15" name="Picture 14" descr="Map&#10;&#10;Description automatically generated">
              <a:extLst>
                <a:ext uri="{FF2B5EF4-FFF2-40B4-BE49-F238E27FC236}">
                  <a16:creationId xmlns:a16="http://schemas.microsoft.com/office/drawing/2014/main" id="{C10DF94E-96E6-EF31-149D-6D4D764E8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692" y="1882590"/>
              <a:ext cx="6736769" cy="4265113"/>
            </a:xfrm>
            <a:prstGeom prst="rect">
              <a:avLst/>
            </a:prstGeom>
          </p:spPr>
        </p:pic>
        <p:sp>
          <p:nvSpPr>
            <p:cNvPr id="4" name="Rectangle: Rounded Corners 3">
              <a:extLst>
                <a:ext uri="{FF2B5EF4-FFF2-40B4-BE49-F238E27FC236}">
                  <a16:creationId xmlns:a16="http://schemas.microsoft.com/office/drawing/2014/main" id="{D1DF6FC4-CC4A-06C9-FA9A-EF306CA27D16}"/>
                </a:ext>
              </a:extLst>
            </p:cNvPr>
            <p:cNvSpPr/>
            <p:nvPr/>
          </p:nvSpPr>
          <p:spPr>
            <a:xfrm>
              <a:off x="5164643" y="4584365"/>
              <a:ext cx="4137012" cy="16342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9">
            <a:extLst>
              <a:ext uri="{FF2B5EF4-FFF2-40B4-BE49-F238E27FC236}">
                <a16:creationId xmlns:a16="http://schemas.microsoft.com/office/drawing/2014/main" id="{40309307-0DCC-38B9-27FB-D00E5B23AC2A}"/>
              </a:ext>
            </a:extLst>
          </p:cNvPr>
          <p:cNvSpPr txBox="1">
            <a:spLocks noGrp="1"/>
          </p:cNvSpPr>
          <p:nvPr>
            <p:ph type="title" idx="4294967295"/>
          </p:nvPr>
        </p:nvSpPr>
        <p:spPr>
          <a:xfrm>
            <a:off x="533048" y="139457"/>
            <a:ext cx="1129419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6600"/>
                </a:solidFill>
                <a:effectLst/>
                <a:uLnTx/>
                <a:uFillTx/>
                <a:latin typeface="Calibri" panose="020F0502020204030204"/>
                <a:ea typeface="+mn-ea"/>
                <a:cs typeface="+mn-cs"/>
              </a:rPr>
              <a:t>MassDEP BWSC Brownfields Team</a:t>
            </a:r>
          </a:p>
        </p:txBody>
      </p:sp>
      <p:sp>
        <p:nvSpPr>
          <p:cNvPr id="2" name="Content Placeholder 2">
            <a:extLst>
              <a:ext uri="{FF2B5EF4-FFF2-40B4-BE49-F238E27FC236}">
                <a16:creationId xmlns:a16="http://schemas.microsoft.com/office/drawing/2014/main" id="{29B4A4B3-84E8-2D40-5AE2-50D20E09EF6F}"/>
              </a:ext>
            </a:extLst>
          </p:cNvPr>
          <p:cNvSpPr>
            <a:spLocks noGrp="1"/>
          </p:cNvSpPr>
          <p:nvPr>
            <p:ph idx="1"/>
          </p:nvPr>
        </p:nvSpPr>
        <p:spPr>
          <a:xfrm>
            <a:off x="604530" y="1377072"/>
            <a:ext cx="7306138" cy="3632397"/>
          </a:xfrm>
        </p:spPr>
        <p:txBody>
          <a:bodyPr vert="horz" lIns="91440" tIns="45720" rIns="91440" bIns="45720" rtlCol="0" anchor="t">
            <a:normAutofit/>
          </a:bodyPr>
          <a:lstStyle/>
          <a:p>
            <a:r>
              <a:rPr lang="en-US" sz="3500" dirty="0"/>
              <a:t> Central    Kevin Daoust</a:t>
            </a:r>
          </a:p>
          <a:p>
            <a:r>
              <a:rPr lang="en-US" sz="3500" dirty="0"/>
              <a:t> Northeast   Joanne Fagan</a:t>
            </a:r>
          </a:p>
          <a:p>
            <a:r>
              <a:rPr lang="en-US" sz="3500" dirty="0"/>
              <a:t> Southeast    Kait Carvalho</a:t>
            </a:r>
          </a:p>
          <a:p>
            <a:r>
              <a:rPr lang="en-US" sz="3500" dirty="0"/>
              <a:t> Western Caprice Shaw</a:t>
            </a:r>
          </a:p>
          <a:p>
            <a:pPr marL="0" indent="0">
              <a:buNone/>
            </a:pPr>
            <a:endParaRPr lang="en-US" sz="4000" dirty="0">
              <a:ea typeface="Calibri"/>
              <a:cs typeface="Calibri"/>
            </a:endParaRPr>
          </a:p>
        </p:txBody>
      </p:sp>
      <p:sp>
        <p:nvSpPr>
          <p:cNvPr id="3" name="Rectangle: Rounded Corners 2">
            <a:extLst>
              <a:ext uri="{FF2B5EF4-FFF2-40B4-BE49-F238E27FC236}">
                <a16:creationId xmlns:a16="http://schemas.microsoft.com/office/drawing/2014/main" id="{875C1128-7482-F27D-931A-9B95B3EC9F42}"/>
              </a:ext>
              <a:ext uri="{C183D7F6-B498-43B3-948B-1728B52AA6E4}">
                <adec:decorative xmlns:adec="http://schemas.microsoft.com/office/drawing/2017/decorative" val="1"/>
              </a:ext>
            </a:extLst>
          </p:cNvPr>
          <p:cNvSpPr/>
          <p:nvPr/>
        </p:nvSpPr>
        <p:spPr>
          <a:xfrm>
            <a:off x="10959788" y="1828800"/>
            <a:ext cx="1166673" cy="7471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288DE7-398E-02D9-67D5-7B68D3C34394}"/>
              </a:ext>
            </a:extLst>
          </p:cNvPr>
          <p:cNvSpPr txBox="1"/>
          <p:nvPr/>
        </p:nvSpPr>
        <p:spPr>
          <a:xfrm>
            <a:off x="1061820" y="4743330"/>
            <a:ext cx="5373830" cy="1446550"/>
          </a:xfrm>
          <a:prstGeom prst="rect">
            <a:avLst/>
          </a:prstGeom>
          <a:solidFill>
            <a:schemeClr val="bg1"/>
          </a:solidFill>
          <a:ln w="38100">
            <a:solidFill>
              <a:srgbClr val="00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6600"/>
                </a:solidFill>
                <a:effectLst/>
                <a:uLnTx/>
                <a:uFillTx/>
                <a:latin typeface="Calibri" panose="020F0502020204030204"/>
                <a:ea typeface="+mn-ea"/>
                <a:cs typeface="+mn-cs"/>
              </a:rPr>
              <a:t>David Foss, CPG, LSP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6600"/>
                </a:solidFill>
                <a:effectLst/>
                <a:uLnTx/>
                <a:uFillTx/>
                <a:latin typeface="Calibri" panose="020F0502020204030204"/>
                <a:ea typeface="+mn-ea"/>
                <a:cs typeface="+mn-cs"/>
              </a:rPr>
              <a:t>Statewide Brownfields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6600"/>
                </a:solidFill>
                <a:effectLst/>
                <a:uLnTx/>
                <a:uFillTx/>
                <a:latin typeface="Calibri" panose="020F0502020204030204"/>
                <a:ea typeface="+mn-ea"/>
                <a:cs typeface="+mn-cs"/>
              </a:rPr>
              <a:t>MassDEP | Bureau of Waste Site Cleanup</a:t>
            </a:r>
            <a:endParaRPr lang="en-US" sz="2000">
              <a:solidFill>
                <a:srgbClr val="00660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srgbClr val="006600"/>
                </a:solidFill>
                <a:effectLst/>
                <a:uLnTx/>
                <a:uFillTx/>
                <a:latin typeface="Calibri" panose="020F0502020204030204"/>
                <a:ea typeface="+mn-ea"/>
                <a:cs typeface="+mn-cs"/>
                <a:hlinkClick r:id="rId4"/>
              </a:rPr>
              <a:t>David.Foss@Mass.Gov</a:t>
            </a:r>
            <a:endParaRPr kumimoji="0" lang="en-US" sz="2000" b="0" i="0" u="none" strike="noStrike" kern="1200" cap="none" spc="0" normalizeH="0" baseline="0" noProof="0">
              <a:ln>
                <a:noFill/>
              </a:ln>
              <a:solidFill>
                <a:srgbClr val="0066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E2D3212-9EA4-8A0F-BA01-FD0E171BABB0}"/>
              </a:ext>
            </a:extLst>
          </p:cNvPr>
          <p:cNvSpPr txBox="1"/>
          <p:nvPr/>
        </p:nvSpPr>
        <p:spPr>
          <a:xfrm>
            <a:off x="6604230" y="4726651"/>
            <a:ext cx="5373830" cy="1446550"/>
          </a:xfrm>
          <a:prstGeom prst="rect">
            <a:avLst/>
          </a:prstGeom>
          <a:solidFill>
            <a:schemeClr val="bg1"/>
          </a:solidFill>
          <a:ln w="38100">
            <a:solidFill>
              <a:srgbClr val="00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6600"/>
                </a:solidFill>
                <a:effectLst/>
                <a:uLnTx/>
                <a:uFillTx/>
                <a:latin typeface="Calibri" panose="020F0502020204030204"/>
                <a:ea typeface="+mn-ea"/>
                <a:cs typeface="+mn-cs"/>
              </a:rPr>
              <a:t>Abigail Anderson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6600"/>
                </a:solidFill>
                <a:effectLst/>
                <a:uLnTx/>
                <a:uFillTx/>
                <a:latin typeface="Calibri" panose="020F0502020204030204"/>
                <a:ea typeface="+mn-ea"/>
                <a:cs typeface="+mn-cs"/>
              </a:rPr>
              <a:t>Brownfields Environmental Justice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6600"/>
                </a:solidFill>
                <a:effectLst/>
                <a:uLnTx/>
                <a:uFillTx/>
                <a:latin typeface="Calibri" panose="020F0502020204030204"/>
                <a:ea typeface="+mn-ea"/>
                <a:cs typeface="+mn-cs"/>
              </a:rPr>
              <a:t>MassDEP | Bureau of Waste Site Cleanup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srgbClr val="006600"/>
                </a:solidFill>
                <a:effectLst/>
                <a:uLnTx/>
                <a:uFillTx/>
                <a:latin typeface="Calibri" panose="020F0502020204030204"/>
                <a:ea typeface="+mn-ea"/>
                <a:cs typeface="+mn-cs"/>
                <a:hlinkClick r:id="rId5"/>
              </a:rPr>
              <a:t>Abigail.E.Anderson@Mass.Gov</a:t>
            </a:r>
            <a:endParaRPr kumimoji="0" lang="en-US" sz="2000" b="0" i="0" u="none" strike="noStrike" kern="1200" cap="none" spc="0" normalizeH="0" baseline="0" noProof="0">
              <a:ln>
                <a:noFill/>
              </a:ln>
              <a:solidFill>
                <a:srgbClr val="0066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C60B029-CB2F-0DFF-74F7-5190100F54BE}"/>
              </a:ext>
              <a:ext uri="{C183D7F6-B498-43B3-948B-1728B52AA6E4}">
                <adec:decorative xmlns:adec="http://schemas.microsoft.com/office/drawing/2017/decorative" val="1"/>
              </a:ext>
            </a:extLst>
          </p:cNvPr>
          <p:cNvSpPr/>
          <p:nvPr/>
        </p:nvSpPr>
        <p:spPr>
          <a:xfrm>
            <a:off x="10989711" y="351550"/>
            <a:ext cx="1130901" cy="12625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932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39C8CE-8129-EAD9-78CC-9ED1CDD00D5C}"/>
              </a:ext>
            </a:extLst>
          </p:cNvPr>
          <p:cNvSpPr txBox="1">
            <a:spLocks noGrp="1"/>
          </p:cNvSpPr>
          <p:nvPr>
            <p:ph type="title" idx="4294967295"/>
          </p:nvPr>
        </p:nvSpPr>
        <p:spPr>
          <a:xfrm rot="16200000">
            <a:off x="-2168134" y="2435520"/>
            <a:ext cx="5685186"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6600"/>
                </a:solidFill>
                <a:effectLst/>
                <a:uLnTx/>
                <a:uFillTx/>
                <a:latin typeface="Calibri" panose="020F0502020204030204"/>
                <a:ea typeface="+mn-ea"/>
                <a:cs typeface="+mn-cs"/>
              </a:rPr>
              <a:t>Opportunities</a:t>
            </a:r>
          </a:p>
        </p:txBody>
      </p:sp>
      <p:pic>
        <p:nvPicPr>
          <p:cNvPr id="5" name="Picture 4" descr="Dilapidated brick mill building.">
            <a:extLst>
              <a:ext uri="{FF2B5EF4-FFF2-40B4-BE49-F238E27FC236}">
                <a16:creationId xmlns:a16="http://schemas.microsoft.com/office/drawing/2014/main" id="{A44558F6-FAA5-59D9-E0D1-0579F37A82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6280885" y="3309113"/>
            <a:ext cx="5619566" cy="3082113"/>
          </a:xfrm>
          <a:prstGeom prst="rect">
            <a:avLst/>
          </a:prstGeom>
        </p:spPr>
      </p:pic>
      <p:pic>
        <p:nvPicPr>
          <p:cNvPr id="7" name="Picture 6" descr="Salvage yard with debris beyond a chain-link fence.">
            <a:extLst>
              <a:ext uri="{FF2B5EF4-FFF2-40B4-BE49-F238E27FC236}">
                <a16:creationId xmlns:a16="http://schemas.microsoft.com/office/drawing/2014/main" id="{0D1C6422-4611-9F64-E5F9-77FD931C53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3131" y="3309113"/>
            <a:ext cx="4957803" cy="3082113"/>
          </a:xfrm>
          <a:prstGeom prst="rect">
            <a:avLst/>
          </a:prstGeom>
        </p:spPr>
      </p:pic>
      <p:pic>
        <p:nvPicPr>
          <p:cNvPr id="4" name="Picture 3" descr="A group of dilapidated, brick buildings along a river. &#10;&#10;">
            <a:extLst>
              <a:ext uri="{FF2B5EF4-FFF2-40B4-BE49-F238E27FC236}">
                <a16:creationId xmlns:a16="http://schemas.microsoft.com/office/drawing/2014/main" id="{F457EDAD-1AE0-927C-30E5-C90E0B2641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153131" y="466773"/>
            <a:ext cx="10747320" cy="2626417"/>
          </a:xfrm>
          <a:prstGeom prst="rect">
            <a:avLst/>
          </a:prstGeom>
        </p:spPr>
      </p:pic>
    </p:spTree>
    <p:extLst>
      <p:ext uri="{BB962C8B-B14F-4D97-AF65-F5344CB8AC3E}">
        <p14:creationId xmlns:p14="http://schemas.microsoft.com/office/powerpoint/2010/main" val="1611983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39C8CE-8129-EAD9-78CC-9ED1CDD00D5C}"/>
              </a:ext>
            </a:extLst>
          </p:cNvPr>
          <p:cNvSpPr txBox="1">
            <a:spLocks noGrp="1"/>
          </p:cNvSpPr>
          <p:nvPr>
            <p:ph type="title" idx="4294967295"/>
          </p:nvPr>
        </p:nvSpPr>
        <p:spPr>
          <a:xfrm rot="16200000">
            <a:off x="-2100632" y="2474246"/>
            <a:ext cx="5458791"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6600"/>
                </a:solidFill>
                <a:effectLst/>
                <a:uLnTx/>
                <a:uFillTx/>
                <a:latin typeface="Calibri" panose="020F0502020204030204"/>
                <a:ea typeface="+mn-ea"/>
                <a:cs typeface="+mn-cs"/>
              </a:rPr>
              <a:t>Opportunities</a:t>
            </a:r>
          </a:p>
        </p:txBody>
      </p:sp>
      <p:pic>
        <p:nvPicPr>
          <p:cNvPr id="6" name="Picture 5" descr="Graffiti on a brick wall.">
            <a:extLst>
              <a:ext uri="{FF2B5EF4-FFF2-40B4-BE49-F238E27FC236}">
                <a16:creationId xmlns:a16="http://schemas.microsoft.com/office/drawing/2014/main" id="{01E2C8C2-E25B-3AF0-4A66-A99D9DB3538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102954" y="4403035"/>
            <a:ext cx="1227244" cy="2074892"/>
          </a:xfrm>
          <a:prstGeom prst="rect">
            <a:avLst/>
          </a:prstGeom>
        </p:spPr>
      </p:pic>
      <p:pic>
        <p:nvPicPr>
          <p:cNvPr id="9" name="Picture 8" descr="Machinery debris in a green area.">
            <a:extLst>
              <a:ext uri="{FF2B5EF4-FFF2-40B4-BE49-F238E27FC236}">
                <a16:creationId xmlns:a16="http://schemas.microsoft.com/office/drawing/2014/main" id="{8EAE1CBE-8E28-8ABD-C0DF-B83166879067}"/>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032509" y="3944098"/>
            <a:ext cx="4053695" cy="2534478"/>
          </a:xfrm>
          <a:prstGeom prst="rect">
            <a:avLst/>
          </a:prstGeom>
        </p:spPr>
      </p:pic>
      <p:pic>
        <p:nvPicPr>
          <p:cNvPr id="11" name="Picture 10" descr="Drums in a green area. ">
            <a:extLst>
              <a:ext uri="{FF2B5EF4-FFF2-40B4-BE49-F238E27FC236}">
                <a16:creationId xmlns:a16="http://schemas.microsoft.com/office/drawing/2014/main" id="{C80ABF49-2B93-DA71-27E1-05660390EE42}"/>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2413022" y="4403035"/>
            <a:ext cx="2536664" cy="2074892"/>
          </a:xfrm>
          <a:prstGeom prst="rect">
            <a:avLst/>
          </a:prstGeom>
        </p:spPr>
      </p:pic>
      <p:pic>
        <p:nvPicPr>
          <p:cNvPr id="13" name="Picture 12" descr="Drums, old equipment, and scrap metal insite a garage.">
            <a:extLst>
              <a:ext uri="{FF2B5EF4-FFF2-40B4-BE49-F238E27FC236}">
                <a16:creationId xmlns:a16="http://schemas.microsoft.com/office/drawing/2014/main" id="{B5897546-8878-4798-BEBE-D1F76583DE6E}"/>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102953" y="206516"/>
            <a:ext cx="3846731" cy="4057372"/>
          </a:xfrm>
          <a:prstGeom prst="rect">
            <a:avLst/>
          </a:prstGeom>
        </p:spPr>
      </p:pic>
      <p:pic>
        <p:nvPicPr>
          <p:cNvPr id="15" name="Picture 14" descr="A body of water with plants and trees around it and a pile of tires. ">
            <a:extLst>
              <a:ext uri="{FF2B5EF4-FFF2-40B4-BE49-F238E27FC236}">
                <a16:creationId xmlns:a16="http://schemas.microsoft.com/office/drawing/2014/main" id="{F2AD5F27-6E7B-31DD-78D2-2AC1114702E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32509" y="206515"/>
            <a:ext cx="7027678" cy="3598623"/>
          </a:xfrm>
          <a:prstGeom prst="rect">
            <a:avLst/>
          </a:prstGeom>
        </p:spPr>
      </p:pic>
      <p:pic>
        <p:nvPicPr>
          <p:cNvPr id="17" name="Picture 16" descr="Old, broken computers in a pile outdoors. ">
            <a:extLst>
              <a:ext uri="{FF2B5EF4-FFF2-40B4-BE49-F238E27FC236}">
                <a16:creationId xmlns:a16="http://schemas.microsoft.com/office/drawing/2014/main" id="{3E1DEFEE-AB0A-6358-78EF-876DE068B310}"/>
              </a:ext>
            </a:extLst>
          </p:cNvPr>
          <p:cNvPicPr>
            <a:picLocks noChangeAspect="1"/>
          </p:cNvPicPr>
          <p:nvPr/>
        </p:nvPicPr>
        <p:blipFill>
          <a:blip r:embed="rId8" cstate="hqprint">
            <a:extLst>
              <a:ext uri="{28A0092B-C50C-407E-A947-70E740481C1C}">
                <a14:useLocalDpi xmlns:a14="http://schemas.microsoft.com/office/drawing/2010/main"/>
              </a:ext>
            </a:extLst>
          </a:blip>
          <a:srcRect b="-26"/>
          <a:stretch/>
        </p:blipFill>
        <p:spPr>
          <a:xfrm>
            <a:off x="9169028" y="3944098"/>
            <a:ext cx="2891159" cy="2533829"/>
          </a:xfrm>
          <a:prstGeom prst="rect">
            <a:avLst/>
          </a:prstGeom>
        </p:spPr>
      </p:pic>
    </p:spTree>
    <p:extLst>
      <p:ext uri="{BB962C8B-B14F-4D97-AF65-F5344CB8AC3E}">
        <p14:creationId xmlns:p14="http://schemas.microsoft.com/office/powerpoint/2010/main" val="663042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0309307-0DCC-38B9-27FB-D00E5B23AC2A}"/>
              </a:ext>
            </a:extLst>
          </p:cNvPr>
          <p:cNvSpPr txBox="1">
            <a:spLocks noGrp="1"/>
          </p:cNvSpPr>
          <p:nvPr>
            <p:ph type="title" idx="4294967295"/>
          </p:nvPr>
        </p:nvSpPr>
        <p:spPr>
          <a:xfrm>
            <a:off x="533048" y="247031"/>
            <a:ext cx="1103935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6600"/>
                </a:solidFill>
                <a:effectLst/>
                <a:uLnTx/>
                <a:uFillTx/>
                <a:latin typeface="Calibri" panose="020F0502020204030204"/>
                <a:ea typeface="+mn-ea"/>
                <a:cs typeface="+mn-cs"/>
              </a:rPr>
              <a:t>What is a Brownfields?</a:t>
            </a:r>
          </a:p>
        </p:txBody>
      </p:sp>
      <p:sp>
        <p:nvSpPr>
          <p:cNvPr id="6" name="TextBox 5">
            <a:extLst>
              <a:ext uri="{FF2B5EF4-FFF2-40B4-BE49-F238E27FC236}">
                <a16:creationId xmlns:a16="http://schemas.microsoft.com/office/drawing/2014/main" id="{2F209EDF-4FA8-499A-8314-1AA8FB2E4B76}"/>
              </a:ext>
            </a:extLst>
          </p:cNvPr>
          <p:cNvSpPr txBox="1"/>
          <p:nvPr/>
        </p:nvSpPr>
        <p:spPr>
          <a:xfrm>
            <a:off x="1108183" y="978660"/>
            <a:ext cx="9690315" cy="193899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u="sng"/>
              <a:t>EPA Definition </a:t>
            </a:r>
          </a:p>
          <a:p>
            <a:r>
              <a:rPr lang="en-US" sz="2400"/>
              <a:t>US EPA: “Real property, the expansion, redevelopment, or reuse of which may be complicated by the </a:t>
            </a:r>
            <a:r>
              <a:rPr lang="en-US" sz="2400" u="sng"/>
              <a:t>presence</a:t>
            </a:r>
            <a:r>
              <a:rPr lang="en-US" sz="2400"/>
              <a:t> or </a:t>
            </a:r>
            <a:r>
              <a:rPr lang="en-US" sz="2400" u="sng"/>
              <a:t>potential presence </a:t>
            </a:r>
            <a:r>
              <a:rPr lang="en-US" sz="2400"/>
              <a:t>of a hazardous substance, pollutant, or contaminant.” </a:t>
            </a:r>
          </a:p>
          <a:p>
            <a:endParaRPr lang="en-US" sz="2400"/>
          </a:p>
        </p:txBody>
      </p:sp>
      <p:sp>
        <p:nvSpPr>
          <p:cNvPr id="14" name="Rectangle 13">
            <a:extLst>
              <a:ext uri="{FF2B5EF4-FFF2-40B4-BE49-F238E27FC236}">
                <a16:creationId xmlns:a16="http://schemas.microsoft.com/office/drawing/2014/main" id="{FD402FCF-0667-5DEB-ED4B-C5FDBA407DD7}"/>
              </a:ext>
            </a:extLst>
          </p:cNvPr>
          <p:cNvSpPr/>
          <p:nvPr/>
        </p:nvSpPr>
        <p:spPr>
          <a:xfrm>
            <a:off x="8056295" y="2562917"/>
            <a:ext cx="3581679" cy="954107"/>
          </a:xfrm>
          <a:prstGeom prst="rect">
            <a:avLst/>
          </a:prstGeom>
          <a:noFill/>
        </p:spPr>
        <p:txBody>
          <a:bodyPr wrap="square" lIns="91440" tIns="45720" rIns="91440" bIns="45720">
            <a:spAutoFit/>
          </a:bodyPr>
          <a:lstStyle/>
          <a:p>
            <a:pPr marR="0" lvl="0" algn="ctr" defTabSz="914400" rtl="0" eaLnBrk="1" fontAlgn="auto" latinLnBrk="0" hangingPunct="1">
              <a:lnSpc>
                <a:spcPct val="100000"/>
              </a:lnSpc>
              <a:spcBef>
                <a:spcPts val="0"/>
              </a:spcBef>
              <a:spcAft>
                <a:spcPts val="0"/>
              </a:spcAft>
              <a:buClrTx/>
              <a:buSzTx/>
              <a:tabLst/>
              <a:defRPr/>
            </a:pPr>
            <a:r>
              <a:rPr lang="en-US" sz="2800">
                <a:ln w="0"/>
                <a:solidFill>
                  <a:srgbClr val="006600"/>
                </a:solidFill>
                <a:effectLst>
                  <a:outerShdw blurRad="38100" dist="25400" dir="5400000" algn="ctr" rotWithShape="0">
                    <a:srgbClr val="6E747A">
                      <a:alpha val="43000"/>
                    </a:srgbClr>
                  </a:outerShdw>
                </a:effectLst>
                <a:latin typeface="Calibri" panose="020F0502020204030204"/>
              </a:rPr>
              <a:t>Contamination may not be confirmed!</a:t>
            </a:r>
          </a:p>
        </p:txBody>
      </p:sp>
      <p:sp>
        <p:nvSpPr>
          <p:cNvPr id="15" name="Rectangle: Rounded Corners 14">
            <a:extLst>
              <a:ext uri="{FF2B5EF4-FFF2-40B4-BE49-F238E27FC236}">
                <a16:creationId xmlns:a16="http://schemas.microsoft.com/office/drawing/2014/main" id="{851E1AAD-26F8-66DA-9B93-2A67782FE375}"/>
              </a:ext>
              <a:ext uri="{C183D7F6-B498-43B3-948B-1728B52AA6E4}">
                <adec:decorative xmlns:adec="http://schemas.microsoft.com/office/drawing/2017/decorative" val="1"/>
              </a:ext>
            </a:extLst>
          </p:cNvPr>
          <p:cNvSpPr/>
          <p:nvPr/>
        </p:nvSpPr>
        <p:spPr>
          <a:xfrm>
            <a:off x="8191038" y="2547755"/>
            <a:ext cx="3235992" cy="996360"/>
          </a:xfrm>
          <a:custGeom>
            <a:avLst/>
            <a:gdLst>
              <a:gd name="connsiteX0" fmla="*/ 0 w 3235992"/>
              <a:gd name="connsiteY0" fmla="*/ 166063 h 996360"/>
              <a:gd name="connsiteX1" fmla="*/ 166063 w 3235992"/>
              <a:gd name="connsiteY1" fmla="*/ 0 h 996360"/>
              <a:gd name="connsiteX2" fmla="*/ 804914 w 3235992"/>
              <a:gd name="connsiteY2" fmla="*/ 0 h 996360"/>
              <a:gd name="connsiteX3" fmla="*/ 1356648 w 3235992"/>
              <a:gd name="connsiteY3" fmla="*/ 0 h 996360"/>
              <a:gd name="connsiteX4" fmla="*/ 1879344 w 3235992"/>
              <a:gd name="connsiteY4" fmla="*/ 0 h 996360"/>
              <a:gd name="connsiteX5" fmla="*/ 2489156 w 3235992"/>
              <a:gd name="connsiteY5" fmla="*/ 0 h 996360"/>
              <a:gd name="connsiteX6" fmla="*/ 3069929 w 3235992"/>
              <a:gd name="connsiteY6" fmla="*/ 0 h 996360"/>
              <a:gd name="connsiteX7" fmla="*/ 3235992 w 3235992"/>
              <a:gd name="connsiteY7" fmla="*/ 166063 h 996360"/>
              <a:gd name="connsiteX8" fmla="*/ 3235992 w 3235992"/>
              <a:gd name="connsiteY8" fmla="*/ 498180 h 996360"/>
              <a:gd name="connsiteX9" fmla="*/ 3235992 w 3235992"/>
              <a:gd name="connsiteY9" fmla="*/ 830297 h 996360"/>
              <a:gd name="connsiteX10" fmla="*/ 3069929 w 3235992"/>
              <a:gd name="connsiteY10" fmla="*/ 996360 h 996360"/>
              <a:gd name="connsiteX11" fmla="*/ 2460117 w 3235992"/>
              <a:gd name="connsiteY11" fmla="*/ 996360 h 996360"/>
              <a:gd name="connsiteX12" fmla="*/ 1821267 w 3235992"/>
              <a:gd name="connsiteY12" fmla="*/ 996360 h 996360"/>
              <a:gd name="connsiteX13" fmla="*/ 1182416 w 3235992"/>
              <a:gd name="connsiteY13" fmla="*/ 996360 h 996360"/>
              <a:gd name="connsiteX14" fmla="*/ 166063 w 3235992"/>
              <a:gd name="connsiteY14" fmla="*/ 996360 h 996360"/>
              <a:gd name="connsiteX15" fmla="*/ 0 w 3235992"/>
              <a:gd name="connsiteY15" fmla="*/ 830297 h 996360"/>
              <a:gd name="connsiteX16" fmla="*/ 0 w 3235992"/>
              <a:gd name="connsiteY16" fmla="*/ 491538 h 996360"/>
              <a:gd name="connsiteX17" fmla="*/ 0 w 3235992"/>
              <a:gd name="connsiteY17" fmla="*/ 166063 h 99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35992" h="996360" extrusionOk="0">
                <a:moveTo>
                  <a:pt x="0" y="166063"/>
                </a:moveTo>
                <a:cubicBezTo>
                  <a:pt x="-23021" y="60149"/>
                  <a:pt x="52099" y="8351"/>
                  <a:pt x="166063" y="0"/>
                </a:cubicBezTo>
                <a:cubicBezTo>
                  <a:pt x="371385" y="-9953"/>
                  <a:pt x="657717" y="68278"/>
                  <a:pt x="804914" y="0"/>
                </a:cubicBezTo>
                <a:cubicBezTo>
                  <a:pt x="952111" y="-68278"/>
                  <a:pt x="1201390" y="18446"/>
                  <a:pt x="1356648" y="0"/>
                </a:cubicBezTo>
                <a:cubicBezTo>
                  <a:pt x="1511906" y="-18446"/>
                  <a:pt x="1644743" y="4351"/>
                  <a:pt x="1879344" y="0"/>
                </a:cubicBezTo>
                <a:cubicBezTo>
                  <a:pt x="2113945" y="-4351"/>
                  <a:pt x="2265767" y="56529"/>
                  <a:pt x="2489156" y="0"/>
                </a:cubicBezTo>
                <a:cubicBezTo>
                  <a:pt x="2712545" y="-56529"/>
                  <a:pt x="2873548" y="53790"/>
                  <a:pt x="3069929" y="0"/>
                </a:cubicBezTo>
                <a:cubicBezTo>
                  <a:pt x="3164474" y="-4606"/>
                  <a:pt x="3221376" y="87194"/>
                  <a:pt x="3235992" y="166063"/>
                </a:cubicBezTo>
                <a:cubicBezTo>
                  <a:pt x="3272307" y="257930"/>
                  <a:pt x="3220188" y="357240"/>
                  <a:pt x="3235992" y="498180"/>
                </a:cubicBezTo>
                <a:cubicBezTo>
                  <a:pt x="3251796" y="639120"/>
                  <a:pt x="3234706" y="680019"/>
                  <a:pt x="3235992" y="830297"/>
                </a:cubicBezTo>
                <a:cubicBezTo>
                  <a:pt x="3222277" y="921227"/>
                  <a:pt x="3167695" y="979763"/>
                  <a:pt x="3069929" y="996360"/>
                </a:cubicBezTo>
                <a:cubicBezTo>
                  <a:pt x="2861541" y="1034548"/>
                  <a:pt x="2646683" y="944176"/>
                  <a:pt x="2460117" y="996360"/>
                </a:cubicBezTo>
                <a:cubicBezTo>
                  <a:pt x="2273551" y="1048544"/>
                  <a:pt x="2111827" y="937762"/>
                  <a:pt x="1821267" y="996360"/>
                </a:cubicBezTo>
                <a:cubicBezTo>
                  <a:pt x="1530707" y="1054958"/>
                  <a:pt x="1341793" y="931190"/>
                  <a:pt x="1182416" y="996360"/>
                </a:cubicBezTo>
                <a:cubicBezTo>
                  <a:pt x="1023039" y="1061530"/>
                  <a:pt x="629796" y="965405"/>
                  <a:pt x="166063" y="996360"/>
                </a:cubicBezTo>
                <a:cubicBezTo>
                  <a:pt x="71217" y="993409"/>
                  <a:pt x="-3554" y="916697"/>
                  <a:pt x="0" y="830297"/>
                </a:cubicBezTo>
                <a:cubicBezTo>
                  <a:pt x="-39988" y="731779"/>
                  <a:pt x="30817" y="570902"/>
                  <a:pt x="0" y="491538"/>
                </a:cubicBezTo>
                <a:cubicBezTo>
                  <a:pt x="-30817" y="412174"/>
                  <a:pt x="10684" y="271312"/>
                  <a:pt x="0" y="166063"/>
                </a:cubicBezTo>
                <a:close/>
              </a:path>
            </a:pathLst>
          </a:custGeom>
          <a:noFill/>
          <a:ln w="25400">
            <a:solidFill>
              <a:srgbClr val="00660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5B84B8AA-5A5E-DC72-E779-D627427BD4A2}"/>
              </a:ext>
              <a:ext uri="{C183D7F6-B498-43B3-948B-1728B52AA6E4}">
                <adec:decorative xmlns:adec="http://schemas.microsoft.com/office/drawing/2017/decorative" val="1"/>
              </a:ext>
            </a:extLst>
          </p:cNvPr>
          <p:cNvCxnSpPr>
            <a:cxnSpLocks/>
          </p:cNvCxnSpPr>
          <p:nvPr/>
        </p:nvCxnSpPr>
        <p:spPr>
          <a:xfrm flipH="1" flipV="1">
            <a:off x="7692887" y="2117035"/>
            <a:ext cx="547846" cy="458143"/>
          </a:xfrm>
          <a:prstGeom prst="straightConnector1">
            <a:avLst/>
          </a:prstGeom>
          <a:ln w="50800">
            <a:solidFill>
              <a:srgbClr val="006600"/>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B160098-30D5-D2CD-0F2D-951F11B321B5}"/>
              </a:ext>
            </a:extLst>
          </p:cNvPr>
          <p:cNvSpPr txBox="1"/>
          <p:nvPr/>
        </p:nvSpPr>
        <p:spPr>
          <a:xfrm>
            <a:off x="6332346" y="3521267"/>
            <a:ext cx="5240061" cy="3046988"/>
          </a:xfrm>
          <a:prstGeom prst="rect">
            <a:avLst/>
          </a:prstGeom>
          <a:noFill/>
        </p:spPr>
        <p:txBody>
          <a:bodyPr wrap="square" rtlCol="0">
            <a:spAutoFit/>
          </a:bodyPr>
          <a:lstStyle/>
          <a:p>
            <a:r>
              <a:rPr lang="en-US" sz="2400" b="1" u="sng"/>
              <a:t>Examples</a:t>
            </a:r>
          </a:p>
          <a:p>
            <a:r>
              <a:rPr lang="en-US" sz="2400"/>
              <a:t>Vacant or underutilized: commercial / industrial buildings or former commercial / industrial sites; warehouses; gas / service stations; public / institutional facilities; agricultural sites, rail yards / corridors</a:t>
            </a:r>
          </a:p>
          <a:p>
            <a:endParaRPr lang="en-US" sz="2400"/>
          </a:p>
        </p:txBody>
      </p:sp>
      <p:pic>
        <p:nvPicPr>
          <p:cNvPr id="3" name="Picture 2" descr="An old black and white photo of former mill building.">
            <a:extLst>
              <a:ext uri="{FF2B5EF4-FFF2-40B4-BE49-F238E27FC236}">
                <a16:creationId xmlns:a16="http://schemas.microsoft.com/office/drawing/2014/main" id="{3905562F-197E-E0A3-8BF6-E7008F022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574" y="2832353"/>
            <a:ext cx="4889715" cy="3277501"/>
          </a:xfrm>
          <a:prstGeom prst="rect">
            <a:avLst/>
          </a:prstGeom>
        </p:spPr>
      </p:pic>
    </p:spTree>
    <p:extLst>
      <p:ext uri="{BB962C8B-B14F-4D97-AF65-F5344CB8AC3E}">
        <p14:creationId xmlns:p14="http://schemas.microsoft.com/office/powerpoint/2010/main" val="1339003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0309307-0DCC-38B9-27FB-D00E5B23AC2A}"/>
              </a:ext>
            </a:extLst>
          </p:cNvPr>
          <p:cNvSpPr txBox="1">
            <a:spLocks noGrp="1"/>
          </p:cNvSpPr>
          <p:nvPr>
            <p:ph type="title" idx="4294967295"/>
          </p:nvPr>
        </p:nvSpPr>
        <p:spPr>
          <a:xfrm>
            <a:off x="533048" y="247031"/>
            <a:ext cx="1103935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6600"/>
                </a:solidFill>
                <a:effectLst/>
                <a:uLnTx/>
                <a:uFillTx/>
                <a:latin typeface="Calibri" panose="020F0502020204030204"/>
                <a:ea typeface="+mn-ea"/>
                <a:cs typeface="+mn-cs"/>
              </a:rPr>
              <a:t>MGL 21E Ch 2. Brownfields Liability Relief</a:t>
            </a:r>
          </a:p>
        </p:txBody>
      </p:sp>
      <p:sp>
        <p:nvSpPr>
          <p:cNvPr id="2" name="Content Placeholder 2">
            <a:extLst>
              <a:ext uri="{FF2B5EF4-FFF2-40B4-BE49-F238E27FC236}">
                <a16:creationId xmlns:a16="http://schemas.microsoft.com/office/drawing/2014/main" id="{29B4A4B3-84E8-2D40-5AE2-50D20E09EF6F}"/>
              </a:ext>
            </a:extLst>
          </p:cNvPr>
          <p:cNvSpPr>
            <a:spLocks noGrp="1"/>
          </p:cNvSpPr>
          <p:nvPr>
            <p:ph idx="1"/>
          </p:nvPr>
        </p:nvSpPr>
        <p:spPr>
          <a:xfrm>
            <a:off x="579941" y="977514"/>
            <a:ext cx="10992466" cy="5465489"/>
          </a:xfrm>
        </p:spPr>
        <p:txBody>
          <a:bodyPr>
            <a:noAutofit/>
          </a:bodyPr>
          <a:lstStyle/>
          <a:p>
            <a:pPr marL="120650" indent="0">
              <a:spcBef>
                <a:spcPts val="1800"/>
              </a:spcBef>
              <a:buNone/>
            </a:pPr>
            <a:r>
              <a:rPr lang="en-US" sz="2400"/>
              <a:t>The Brownfields Act established statutory liability relief for certain parties undertaking brownfields projects. Parties interested in determining if they are eligible for this protection should refer to MGL 21E Chapter 2, and consult with an attorney with expertise in liability relating to OHM releases. </a:t>
            </a:r>
          </a:p>
          <a:p>
            <a:pPr marL="630238" indent="-509588">
              <a:spcBef>
                <a:spcPts val="1800"/>
              </a:spcBef>
              <a:buFont typeface="Courier New" panose="02070309020205020404" pitchFamily="49" charset="0"/>
              <a:buChar char="o"/>
            </a:pPr>
            <a:r>
              <a:rPr lang="en-US" sz="2400"/>
              <a:t>Eligible Person</a:t>
            </a:r>
          </a:p>
          <a:p>
            <a:pPr marL="1087438" lvl="2" indent="-509588">
              <a:spcBef>
                <a:spcPts val="1800"/>
              </a:spcBef>
              <a:buFont typeface="Courier New" panose="02070309020205020404" pitchFamily="49" charset="0"/>
              <a:buChar char="o"/>
            </a:pPr>
            <a:r>
              <a:rPr lang="en-US" sz="2400"/>
              <a:t>“Eligible” Owners &amp; Operators</a:t>
            </a:r>
          </a:p>
          <a:p>
            <a:pPr marL="1087438" lvl="2" indent="-509588">
              <a:spcBef>
                <a:spcPts val="1800"/>
              </a:spcBef>
              <a:buFont typeface="Courier New" panose="02070309020205020404" pitchFamily="49" charset="0"/>
              <a:buChar char="o"/>
            </a:pPr>
            <a:r>
              <a:rPr lang="en-US" sz="2400"/>
              <a:t>Downgradient Property Owners</a:t>
            </a:r>
          </a:p>
          <a:p>
            <a:pPr marL="1087438" lvl="2" indent="-509588">
              <a:spcBef>
                <a:spcPts val="1800"/>
              </a:spcBef>
              <a:buFont typeface="Courier New" panose="02070309020205020404" pitchFamily="49" charset="0"/>
              <a:buChar char="o"/>
            </a:pPr>
            <a:r>
              <a:rPr lang="en-US" sz="2400"/>
              <a:t>Tenants</a:t>
            </a:r>
          </a:p>
          <a:p>
            <a:pPr marL="1087438" lvl="2" indent="-509588">
              <a:spcBef>
                <a:spcPts val="1800"/>
              </a:spcBef>
              <a:buFont typeface="Courier New" panose="02070309020205020404" pitchFamily="49" charset="0"/>
              <a:buChar char="o"/>
            </a:pPr>
            <a:r>
              <a:rPr lang="en-US" sz="2400"/>
              <a:t>Redevelopment Authorities &amp; CDCs</a:t>
            </a:r>
          </a:p>
          <a:p>
            <a:pPr marL="1087438" lvl="2" indent="-509588">
              <a:spcBef>
                <a:spcPts val="1800"/>
              </a:spcBef>
              <a:buFont typeface="Courier New" panose="02070309020205020404" pitchFamily="49" charset="0"/>
              <a:buChar char="o"/>
            </a:pPr>
            <a:r>
              <a:rPr lang="en-US" sz="2400"/>
              <a:t>Secured Lenders</a:t>
            </a:r>
          </a:p>
        </p:txBody>
      </p:sp>
      <p:sp>
        <p:nvSpPr>
          <p:cNvPr id="3" name="Rectangle 2">
            <a:extLst>
              <a:ext uri="{FF2B5EF4-FFF2-40B4-BE49-F238E27FC236}">
                <a16:creationId xmlns:a16="http://schemas.microsoft.com/office/drawing/2014/main" id="{937434CD-44E1-2231-B51C-6A4B954B3EFF}"/>
              </a:ext>
            </a:extLst>
          </p:cNvPr>
          <p:cNvSpPr/>
          <p:nvPr/>
        </p:nvSpPr>
        <p:spPr>
          <a:xfrm>
            <a:off x="5983705" y="3052117"/>
            <a:ext cx="5949455" cy="1384995"/>
          </a:xfrm>
          <a:prstGeom prst="rect">
            <a:avLst/>
          </a:prstGeom>
          <a:noFill/>
        </p:spPr>
        <p:txBody>
          <a:bodyPr wrap="square" lIns="91440" tIns="45720" rIns="91440" bIns="45720">
            <a:spAutoFit/>
          </a:bodyPr>
          <a:lstStyle/>
          <a:p>
            <a:pPr marR="0" lvl="0" algn="ctr" defTabSz="914400" rtl="0" eaLnBrk="1" fontAlgn="auto" latinLnBrk="0" hangingPunct="1">
              <a:lnSpc>
                <a:spcPct val="100000"/>
              </a:lnSpc>
              <a:spcBef>
                <a:spcPts val="0"/>
              </a:spcBef>
              <a:spcAft>
                <a:spcPts val="0"/>
              </a:spcAft>
              <a:buClrTx/>
              <a:buSzTx/>
              <a:tabLst/>
              <a:defRPr/>
            </a:pPr>
            <a:r>
              <a:rPr lang="en-US" sz="2800">
                <a:ln w="0"/>
                <a:solidFill>
                  <a:srgbClr val="006600"/>
                </a:solidFill>
                <a:effectLst>
                  <a:outerShdw blurRad="38100" dist="25400" dir="5400000" algn="ctr" rotWithShape="0">
                    <a:srgbClr val="6E747A">
                      <a:alpha val="43000"/>
                    </a:srgbClr>
                  </a:outerShdw>
                </a:effectLst>
                <a:latin typeface="Calibri" panose="020F0502020204030204"/>
              </a:rPr>
              <a:t>Relief </a:t>
            </a:r>
            <a:r>
              <a:rPr lang="en-US" sz="2800" u="sng">
                <a:ln w="0"/>
                <a:solidFill>
                  <a:srgbClr val="006600"/>
                </a:solidFill>
                <a:effectLst>
                  <a:outerShdw blurRad="38100" dist="25400" dir="5400000" algn="ctr" rotWithShape="0">
                    <a:srgbClr val="6E747A">
                      <a:alpha val="43000"/>
                    </a:srgbClr>
                  </a:outerShdw>
                </a:effectLst>
                <a:latin typeface="Calibri" panose="020F0502020204030204"/>
              </a:rPr>
              <a:t>After</a:t>
            </a:r>
            <a:r>
              <a:rPr lang="en-US" sz="2800">
                <a:ln w="0"/>
                <a:solidFill>
                  <a:srgbClr val="006600"/>
                </a:solidFill>
                <a:effectLst>
                  <a:outerShdw blurRad="38100" dist="25400" dir="5400000" algn="ctr" rotWithShape="0">
                    <a:srgbClr val="6E747A">
                      <a:alpha val="43000"/>
                    </a:srgbClr>
                  </a:outerShdw>
                </a:effectLst>
                <a:latin typeface="Calibri" panose="020F0502020204030204"/>
              </a:rPr>
              <a:t> Meeting Cleanup Standards</a:t>
            </a:r>
          </a:p>
          <a:p>
            <a:pPr marL="457200" marR="0" lvl="0" indent="-45720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800">
                <a:ln w="0"/>
                <a:solidFill>
                  <a:srgbClr val="006600"/>
                </a:solidFill>
                <a:effectLst>
                  <a:outerShdw blurRad="38100" dist="25400" dir="5400000" algn="ctr" rotWithShape="0">
                    <a:srgbClr val="6E747A">
                      <a:alpha val="43000"/>
                    </a:srgbClr>
                  </a:outerShdw>
                </a:effectLst>
                <a:latin typeface="Calibri" panose="020F0502020204030204"/>
              </a:rPr>
              <a:t>No Significant Risk</a:t>
            </a:r>
          </a:p>
          <a:p>
            <a:pPr marL="457200" marR="0" lvl="0" indent="-45720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800">
                <a:ln w="0"/>
                <a:solidFill>
                  <a:srgbClr val="006600"/>
                </a:solidFill>
                <a:effectLst>
                  <a:outerShdw blurRad="38100" dist="25400" dir="5400000" algn="ctr" rotWithShape="0">
                    <a:srgbClr val="6E747A">
                      <a:alpha val="43000"/>
                    </a:srgbClr>
                  </a:outerShdw>
                </a:effectLst>
                <a:latin typeface="Calibri" panose="020F0502020204030204"/>
              </a:rPr>
              <a:t>Permanent Solution or ROS</a:t>
            </a:r>
          </a:p>
        </p:txBody>
      </p:sp>
      <p:sp>
        <p:nvSpPr>
          <p:cNvPr id="4" name="Rectangle: Rounded Corners 3">
            <a:extLst>
              <a:ext uri="{FF2B5EF4-FFF2-40B4-BE49-F238E27FC236}">
                <a16:creationId xmlns:a16="http://schemas.microsoft.com/office/drawing/2014/main" id="{272F5138-DE05-2AEF-2508-8CA46D09E6A8}"/>
              </a:ext>
              <a:ext uri="{C183D7F6-B498-43B3-948B-1728B52AA6E4}">
                <adec:decorative xmlns:adec="http://schemas.microsoft.com/office/drawing/2017/decorative" val="1"/>
              </a:ext>
            </a:extLst>
          </p:cNvPr>
          <p:cNvSpPr/>
          <p:nvPr/>
        </p:nvSpPr>
        <p:spPr>
          <a:xfrm>
            <a:off x="5841850" y="2949764"/>
            <a:ext cx="6091310" cy="1487348"/>
          </a:xfrm>
          <a:custGeom>
            <a:avLst/>
            <a:gdLst>
              <a:gd name="connsiteX0" fmla="*/ 0 w 6091310"/>
              <a:gd name="connsiteY0" fmla="*/ 247896 h 1487348"/>
              <a:gd name="connsiteX1" fmla="*/ 247896 w 6091310"/>
              <a:gd name="connsiteY1" fmla="*/ 0 h 1487348"/>
              <a:gd name="connsiteX2" fmla="*/ 919358 w 6091310"/>
              <a:gd name="connsiteY2" fmla="*/ 0 h 1487348"/>
              <a:gd name="connsiteX3" fmla="*/ 1422955 w 6091310"/>
              <a:gd name="connsiteY3" fmla="*/ 0 h 1487348"/>
              <a:gd name="connsiteX4" fmla="*/ 1870596 w 6091310"/>
              <a:gd name="connsiteY4" fmla="*/ 0 h 1487348"/>
              <a:gd name="connsiteX5" fmla="*/ 2486103 w 6091310"/>
              <a:gd name="connsiteY5" fmla="*/ 0 h 1487348"/>
              <a:gd name="connsiteX6" fmla="*/ 2989700 w 6091310"/>
              <a:gd name="connsiteY6" fmla="*/ 0 h 1487348"/>
              <a:gd name="connsiteX7" fmla="*/ 3661162 w 6091310"/>
              <a:gd name="connsiteY7" fmla="*/ 0 h 1487348"/>
              <a:gd name="connsiteX8" fmla="*/ 4108803 w 6091310"/>
              <a:gd name="connsiteY8" fmla="*/ 0 h 1487348"/>
              <a:gd name="connsiteX9" fmla="*/ 4780266 w 6091310"/>
              <a:gd name="connsiteY9" fmla="*/ 0 h 1487348"/>
              <a:gd name="connsiteX10" fmla="*/ 5171952 w 6091310"/>
              <a:gd name="connsiteY10" fmla="*/ 0 h 1487348"/>
              <a:gd name="connsiteX11" fmla="*/ 5843414 w 6091310"/>
              <a:gd name="connsiteY11" fmla="*/ 0 h 1487348"/>
              <a:gd name="connsiteX12" fmla="*/ 6091310 w 6091310"/>
              <a:gd name="connsiteY12" fmla="*/ 247896 h 1487348"/>
              <a:gd name="connsiteX13" fmla="*/ 6091310 w 6091310"/>
              <a:gd name="connsiteY13" fmla="*/ 713927 h 1487348"/>
              <a:gd name="connsiteX14" fmla="*/ 6091310 w 6091310"/>
              <a:gd name="connsiteY14" fmla="*/ 1239452 h 1487348"/>
              <a:gd name="connsiteX15" fmla="*/ 5843414 w 6091310"/>
              <a:gd name="connsiteY15" fmla="*/ 1487348 h 1487348"/>
              <a:gd name="connsiteX16" fmla="*/ 5227907 w 6091310"/>
              <a:gd name="connsiteY16" fmla="*/ 1487348 h 1487348"/>
              <a:gd name="connsiteX17" fmla="*/ 4668355 w 6091310"/>
              <a:gd name="connsiteY17" fmla="*/ 1487348 h 1487348"/>
              <a:gd name="connsiteX18" fmla="*/ 4276669 w 6091310"/>
              <a:gd name="connsiteY18" fmla="*/ 1487348 h 1487348"/>
              <a:gd name="connsiteX19" fmla="*/ 3829028 w 6091310"/>
              <a:gd name="connsiteY19" fmla="*/ 1487348 h 1487348"/>
              <a:gd name="connsiteX20" fmla="*/ 3157565 w 6091310"/>
              <a:gd name="connsiteY20" fmla="*/ 1487348 h 1487348"/>
              <a:gd name="connsiteX21" fmla="*/ 2598014 w 6091310"/>
              <a:gd name="connsiteY21" fmla="*/ 1487348 h 1487348"/>
              <a:gd name="connsiteX22" fmla="*/ 2150372 w 6091310"/>
              <a:gd name="connsiteY22" fmla="*/ 1487348 h 1487348"/>
              <a:gd name="connsiteX23" fmla="*/ 1590820 w 6091310"/>
              <a:gd name="connsiteY23" fmla="*/ 1487348 h 1487348"/>
              <a:gd name="connsiteX24" fmla="*/ 1199134 w 6091310"/>
              <a:gd name="connsiteY24" fmla="*/ 1487348 h 1487348"/>
              <a:gd name="connsiteX25" fmla="*/ 807448 w 6091310"/>
              <a:gd name="connsiteY25" fmla="*/ 1487348 h 1487348"/>
              <a:gd name="connsiteX26" fmla="*/ 247896 w 6091310"/>
              <a:gd name="connsiteY26" fmla="*/ 1487348 h 1487348"/>
              <a:gd name="connsiteX27" fmla="*/ 0 w 6091310"/>
              <a:gd name="connsiteY27" fmla="*/ 1239452 h 1487348"/>
              <a:gd name="connsiteX28" fmla="*/ 0 w 6091310"/>
              <a:gd name="connsiteY28" fmla="*/ 773421 h 1487348"/>
              <a:gd name="connsiteX29" fmla="*/ 0 w 6091310"/>
              <a:gd name="connsiteY29" fmla="*/ 247896 h 148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91310" h="1487348" extrusionOk="0">
                <a:moveTo>
                  <a:pt x="0" y="247896"/>
                </a:moveTo>
                <a:cubicBezTo>
                  <a:pt x="-3940" y="108557"/>
                  <a:pt x="96431" y="5463"/>
                  <a:pt x="247896" y="0"/>
                </a:cubicBezTo>
                <a:cubicBezTo>
                  <a:pt x="390838" y="-76386"/>
                  <a:pt x="681006" y="77091"/>
                  <a:pt x="919358" y="0"/>
                </a:cubicBezTo>
                <a:cubicBezTo>
                  <a:pt x="1157710" y="-77091"/>
                  <a:pt x="1210650" y="8300"/>
                  <a:pt x="1422955" y="0"/>
                </a:cubicBezTo>
                <a:cubicBezTo>
                  <a:pt x="1635260" y="-8300"/>
                  <a:pt x="1727418" y="51579"/>
                  <a:pt x="1870596" y="0"/>
                </a:cubicBezTo>
                <a:cubicBezTo>
                  <a:pt x="2013774" y="-51579"/>
                  <a:pt x="2254051" y="8576"/>
                  <a:pt x="2486103" y="0"/>
                </a:cubicBezTo>
                <a:cubicBezTo>
                  <a:pt x="2718155" y="-8576"/>
                  <a:pt x="2813995" y="8693"/>
                  <a:pt x="2989700" y="0"/>
                </a:cubicBezTo>
                <a:cubicBezTo>
                  <a:pt x="3165405" y="-8693"/>
                  <a:pt x="3347420" y="7624"/>
                  <a:pt x="3661162" y="0"/>
                </a:cubicBezTo>
                <a:cubicBezTo>
                  <a:pt x="3974904" y="-7624"/>
                  <a:pt x="3963969" y="49325"/>
                  <a:pt x="4108803" y="0"/>
                </a:cubicBezTo>
                <a:cubicBezTo>
                  <a:pt x="4253637" y="-49325"/>
                  <a:pt x="4477876" y="9116"/>
                  <a:pt x="4780266" y="0"/>
                </a:cubicBezTo>
                <a:cubicBezTo>
                  <a:pt x="5082656" y="-9116"/>
                  <a:pt x="5077944" y="28249"/>
                  <a:pt x="5171952" y="0"/>
                </a:cubicBezTo>
                <a:cubicBezTo>
                  <a:pt x="5265960" y="-28249"/>
                  <a:pt x="5581253" y="65379"/>
                  <a:pt x="5843414" y="0"/>
                </a:cubicBezTo>
                <a:cubicBezTo>
                  <a:pt x="5985520" y="7737"/>
                  <a:pt x="6093567" y="134367"/>
                  <a:pt x="6091310" y="247896"/>
                </a:cubicBezTo>
                <a:cubicBezTo>
                  <a:pt x="6122989" y="430408"/>
                  <a:pt x="6053634" y="498852"/>
                  <a:pt x="6091310" y="713927"/>
                </a:cubicBezTo>
                <a:cubicBezTo>
                  <a:pt x="6128986" y="929002"/>
                  <a:pt x="6045348" y="1133739"/>
                  <a:pt x="6091310" y="1239452"/>
                </a:cubicBezTo>
                <a:cubicBezTo>
                  <a:pt x="6078449" y="1378473"/>
                  <a:pt x="5946975" y="1464338"/>
                  <a:pt x="5843414" y="1487348"/>
                </a:cubicBezTo>
                <a:cubicBezTo>
                  <a:pt x="5553348" y="1487382"/>
                  <a:pt x="5486152" y="1439839"/>
                  <a:pt x="5227907" y="1487348"/>
                </a:cubicBezTo>
                <a:cubicBezTo>
                  <a:pt x="4969662" y="1534857"/>
                  <a:pt x="4853920" y="1435348"/>
                  <a:pt x="4668355" y="1487348"/>
                </a:cubicBezTo>
                <a:cubicBezTo>
                  <a:pt x="4482790" y="1539348"/>
                  <a:pt x="4368993" y="1485585"/>
                  <a:pt x="4276669" y="1487348"/>
                </a:cubicBezTo>
                <a:cubicBezTo>
                  <a:pt x="4184345" y="1489111"/>
                  <a:pt x="3960614" y="1438632"/>
                  <a:pt x="3829028" y="1487348"/>
                </a:cubicBezTo>
                <a:cubicBezTo>
                  <a:pt x="3697442" y="1536064"/>
                  <a:pt x="3399063" y="1409197"/>
                  <a:pt x="3157565" y="1487348"/>
                </a:cubicBezTo>
                <a:cubicBezTo>
                  <a:pt x="2916067" y="1565499"/>
                  <a:pt x="2815336" y="1469226"/>
                  <a:pt x="2598014" y="1487348"/>
                </a:cubicBezTo>
                <a:cubicBezTo>
                  <a:pt x="2380692" y="1505470"/>
                  <a:pt x="2254228" y="1444784"/>
                  <a:pt x="2150372" y="1487348"/>
                </a:cubicBezTo>
                <a:cubicBezTo>
                  <a:pt x="2046516" y="1529912"/>
                  <a:pt x="1834068" y="1475833"/>
                  <a:pt x="1590820" y="1487348"/>
                </a:cubicBezTo>
                <a:cubicBezTo>
                  <a:pt x="1347572" y="1498863"/>
                  <a:pt x="1315449" y="1468673"/>
                  <a:pt x="1199134" y="1487348"/>
                </a:cubicBezTo>
                <a:cubicBezTo>
                  <a:pt x="1082819" y="1506023"/>
                  <a:pt x="953532" y="1456615"/>
                  <a:pt x="807448" y="1487348"/>
                </a:cubicBezTo>
                <a:cubicBezTo>
                  <a:pt x="661364" y="1518081"/>
                  <a:pt x="383835" y="1460992"/>
                  <a:pt x="247896" y="1487348"/>
                </a:cubicBezTo>
                <a:cubicBezTo>
                  <a:pt x="125859" y="1492553"/>
                  <a:pt x="4842" y="1392669"/>
                  <a:pt x="0" y="1239452"/>
                </a:cubicBezTo>
                <a:cubicBezTo>
                  <a:pt x="-35992" y="1069821"/>
                  <a:pt x="8732" y="957492"/>
                  <a:pt x="0" y="773421"/>
                </a:cubicBezTo>
                <a:cubicBezTo>
                  <a:pt x="-8732" y="589350"/>
                  <a:pt x="43686" y="402720"/>
                  <a:pt x="0" y="247896"/>
                </a:cubicBezTo>
                <a:close/>
              </a:path>
            </a:pathLst>
          </a:custGeom>
          <a:noFill/>
          <a:ln w="25400">
            <a:solidFill>
              <a:srgbClr val="00660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7D3C4FE-9493-EB05-F2DF-FDBE2B6AF780}"/>
              </a:ext>
            </a:extLst>
          </p:cNvPr>
          <p:cNvSpPr/>
          <p:nvPr/>
        </p:nvSpPr>
        <p:spPr>
          <a:xfrm>
            <a:off x="8135017" y="4973820"/>
            <a:ext cx="3477042" cy="707886"/>
          </a:xfrm>
          <a:prstGeom prst="rect">
            <a:avLst/>
          </a:prstGeom>
          <a:noFill/>
        </p:spPr>
        <p:txBody>
          <a:bodyPr wrap="none" lIns="91440" tIns="45720" rIns="91440" bIns="45720" anchor="t">
            <a:spAutoFit/>
          </a:bodyPr>
          <a:lstStyle/>
          <a:p>
            <a:pPr algn="ctr"/>
            <a:r>
              <a:rPr lang="en-US" sz="4000" b="0" cap="none" spc="0">
                <a:ln w="0"/>
                <a:solidFill>
                  <a:srgbClr val="336600"/>
                </a:solidFill>
                <a:effectLst>
                  <a:outerShdw blurRad="38100" dist="25400" dir="5400000" algn="ctr" rotWithShape="0">
                    <a:srgbClr val="6E747A">
                      <a:alpha val="43000"/>
                    </a:srgbClr>
                  </a:outerShdw>
                </a:effectLst>
                <a:hlinkClick r:id="rId3"/>
              </a:rPr>
              <a:t>Link to the MCP</a:t>
            </a:r>
            <a:endParaRPr lang="en-US" sz="4000" b="0" cap="none" spc="0">
              <a:ln w="0"/>
              <a:solidFill>
                <a:srgbClr val="336600"/>
              </a:solidFill>
              <a:effectLst>
                <a:outerShdw blurRad="38100" dist="25400" dir="5400000" algn="ctr" rotWithShape="0">
                  <a:srgbClr val="6E747A">
                    <a:alpha val="43000"/>
                  </a:srgbClr>
                </a:outerShdw>
              </a:effectLst>
            </a:endParaRPr>
          </a:p>
        </p:txBody>
      </p:sp>
      <p:cxnSp>
        <p:nvCxnSpPr>
          <p:cNvPr id="7" name="Straight Arrow Connector 6">
            <a:extLst>
              <a:ext uri="{FF2B5EF4-FFF2-40B4-BE49-F238E27FC236}">
                <a16:creationId xmlns:a16="http://schemas.microsoft.com/office/drawing/2014/main" id="{45A03349-14EF-5657-D030-D54DB848802E}"/>
              </a:ext>
              <a:ext uri="{C183D7F6-B498-43B3-948B-1728B52AA6E4}">
                <adec:decorative xmlns:adec="http://schemas.microsoft.com/office/drawing/2017/decorative" val="1"/>
              </a:ext>
            </a:extLst>
          </p:cNvPr>
          <p:cNvCxnSpPr>
            <a:cxnSpLocks/>
          </p:cNvCxnSpPr>
          <p:nvPr/>
        </p:nvCxnSpPr>
        <p:spPr>
          <a:xfrm flipH="1" flipV="1">
            <a:off x="9721516" y="4491789"/>
            <a:ext cx="318415" cy="619181"/>
          </a:xfrm>
          <a:prstGeom prst="straightConnector1">
            <a:avLst/>
          </a:prstGeom>
          <a:ln w="50800">
            <a:solidFill>
              <a:srgbClr val="006600"/>
            </a:solidFill>
            <a:headEnd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7094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0FB0C-67C4-661A-2BAD-337EE866CDE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E3497FC-31A0-1E4C-7B5D-3687059A1C57}"/>
              </a:ext>
            </a:extLst>
          </p:cNvPr>
          <p:cNvSpPr txBox="1">
            <a:spLocks noGrp="1"/>
          </p:cNvSpPr>
          <p:nvPr>
            <p:ph type="title" idx="4294967295"/>
          </p:nvPr>
        </p:nvSpPr>
        <p:spPr>
          <a:xfrm>
            <a:off x="533048" y="247031"/>
            <a:ext cx="1103935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6600"/>
                </a:solidFill>
                <a:effectLst/>
                <a:uLnTx/>
                <a:uFillTx/>
                <a:latin typeface="Calibri" panose="020F0502020204030204"/>
                <a:ea typeface="+mn-ea"/>
                <a:cs typeface="+mn-cs"/>
              </a:rPr>
              <a:t>ASTM Phase I Environmental Site Assessment</a:t>
            </a:r>
          </a:p>
        </p:txBody>
      </p:sp>
      <p:sp>
        <p:nvSpPr>
          <p:cNvPr id="2" name="Content Placeholder 2">
            <a:extLst>
              <a:ext uri="{FF2B5EF4-FFF2-40B4-BE49-F238E27FC236}">
                <a16:creationId xmlns:a16="http://schemas.microsoft.com/office/drawing/2014/main" id="{B04103ED-9184-719D-18B4-F257E4AA5BB5}"/>
              </a:ext>
            </a:extLst>
          </p:cNvPr>
          <p:cNvSpPr>
            <a:spLocks noGrp="1"/>
          </p:cNvSpPr>
          <p:nvPr>
            <p:ph idx="1"/>
          </p:nvPr>
        </p:nvSpPr>
        <p:spPr>
          <a:xfrm>
            <a:off x="403896" y="1286621"/>
            <a:ext cx="6191869" cy="5324348"/>
          </a:xfrm>
        </p:spPr>
        <p:txBody>
          <a:bodyPr vert="horz" lIns="91440" tIns="45720" rIns="91440" bIns="45720" rtlCol="0" anchor="t">
            <a:noAutofit/>
          </a:bodyPr>
          <a:lstStyle/>
          <a:p>
            <a:pPr marL="463550" indent="-342900">
              <a:spcBef>
                <a:spcPts val="1800"/>
              </a:spcBef>
              <a:buFont typeface="Courier New" panose="02070309020205020404" pitchFamily="49" charset="0"/>
              <a:buChar char="o"/>
            </a:pPr>
            <a:r>
              <a:rPr lang="en-US" sz="2400"/>
              <a:t>Conduct environmental due diligence </a:t>
            </a:r>
            <a:r>
              <a:rPr lang="en-US" sz="2400" u="sng"/>
              <a:t>prior</a:t>
            </a:r>
            <a:r>
              <a:rPr lang="en-US" sz="2400"/>
              <a:t> to acquisition of property; less than 180 days before acquisition</a:t>
            </a:r>
            <a:endParaRPr lang="en-US" sz="2400">
              <a:ea typeface="Calibri"/>
              <a:cs typeface="Calibri"/>
            </a:endParaRPr>
          </a:p>
          <a:p>
            <a:pPr marL="463550" indent="-342900">
              <a:spcBef>
                <a:spcPts val="1800"/>
              </a:spcBef>
              <a:buFont typeface="Courier New" panose="02070309020205020404" pitchFamily="49" charset="0"/>
              <a:buChar char="o"/>
            </a:pPr>
            <a:r>
              <a:rPr lang="en-US" sz="2400"/>
              <a:t>Evaluate the property’s environmental conditions and assesses potential liability for contamination</a:t>
            </a:r>
            <a:endParaRPr lang="en-US" sz="2400">
              <a:ea typeface="Calibri"/>
              <a:cs typeface="Calibri"/>
            </a:endParaRPr>
          </a:p>
          <a:p>
            <a:pPr marL="463550" indent="-342900">
              <a:spcBef>
                <a:spcPts val="1800"/>
              </a:spcBef>
              <a:buFont typeface="Courier New,monospace" panose="02070309020205020404" pitchFamily="49" charset="0"/>
              <a:buChar char="o"/>
            </a:pPr>
            <a:r>
              <a:rPr lang="en-US" sz="2400"/>
              <a:t>Satisfy EPA's “All Appropriate Inquiries” </a:t>
            </a:r>
            <a:br>
              <a:rPr lang="en-US" sz="2400"/>
            </a:br>
            <a:r>
              <a:rPr lang="en-US" sz="2400"/>
              <a:t>standard</a:t>
            </a:r>
            <a:endParaRPr lang="en-US" sz="2400">
              <a:ea typeface="Calibri"/>
              <a:cs typeface="Calibri"/>
            </a:endParaRPr>
          </a:p>
          <a:p>
            <a:pPr marL="463550" indent="-342900">
              <a:spcBef>
                <a:spcPts val="1800"/>
              </a:spcBef>
              <a:buFont typeface="Courier New" panose="02070309020205020404" pitchFamily="49" charset="0"/>
              <a:buChar char="o"/>
            </a:pPr>
            <a:r>
              <a:rPr lang="en-US" sz="2400">
                <a:hlinkClick r:id="rId3"/>
              </a:rPr>
              <a:t>AAI Final Rule – EPA Fact Sheet</a:t>
            </a:r>
            <a:endParaRPr lang="en-US" sz="2400">
              <a:ea typeface="Calibri"/>
              <a:cs typeface="Calibri"/>
            </a:endParaRPr>
          </a:p>
        </p:txBody>
      </p:sp>
      <p:sp>
        <p:nvSpPr>
          <p:cNvPr id="4" name="Rectangle 3">
            <a:extLst>
              <a:ext uri="{FF2B5EF4-FFF2-40B4-BE49-F238E27FC236}">
                <a16:creationId xmlns:a16="http://schemas.microsoft.com/office/drawing/2014/main" id="{60AFF295-9074-01BF-A9A6-82CA7A58BDAA}"/>
              </a:ext>
            </a:extLst>
          </p:cNvPr>
          <p:cNvSpPr/>
          <p:nvPr/>
        </p:nvSpPr>
        <p:spPr>
          <a:xfrm>
            <a:off x="1417086" y="5586556"/>
            <a:ext cx="4205896" cy="523220"/>
          </a:xfrm>
          <a:prstGeom prst="rect">
            <a:avLst/>
          </a:prstGeom>
          <a:noFill/>
        </p:spPr>
        <p:txBody>
          <a:bodyPr wrap="square" lIns="91440" tIns="45720" rIns="91440" bIns="45720" anchor="t">
            <a:spAutoFit/>
          </a:bodyPr>
          <a:lstStyle/>
          <a:p>
            <a:pPr algn="ctr">
              <a:defRPr/>
            </a:pPr>
            <a:r>
              <a:rPr lang="en-US" sz="2800">
                <a:ln w="0"/>
                <a:solidFill>
                  <a:srgbClr val="006600"/>
                </a:solidFill>
                <a:effectLst>
                  <a:outerShdw blurRad="38100" dist="25400" dir="5400000" algn="ctr" rotWithShape="0">
                    <a:srgbClr val="6E747A">
                      <a:alpha val="43000"/>
                    </a:srgbClr>
                  </a:outerShdw>
                </a:effectLst>
                <a:latin typeface="Calibri" panose="020F0502020204030204"/>
              </a:rPr>
              <a:t>Pre-purchase due diligence</a:t>
            </a:r>
            <a:endParaRPr lang="en-US" sz="2800" err="1">
              <a:ln w="0"/>
              <a:solidFill>
                <a:srgbClr val="006600"/>
              </a:solidFill>
              <a:effectLst>
                <a:outerShdw blurRad="38100" dist="25400" dir="5400000" algn="ctr" rotWithShape="0">
                  <a:srgbClr val="6E747A">
                    <a:alpha val="43000"/>
                  </a:srgbClr>
                </a:outerShdw>
              </a:effectLst>
              <a:latin typeface="Calibri" panose="020F0502020204030204"/>
              <a:ea typeface="Calibri"/>
              <a:cs typeface="Calibri"/>
            </a:endParaRPr>
          </a:p>
        </p:txBody>
      </p:sp>
      <p:pic>
        <p:nvPicPr>
          <p:cNvPr id="8" name="Picture 7" descr="Brick mill building with blue sky and yellow flowers.">
            <a:extLst>
              <a:ext uri="{FF2B5EF4-FFF2-40B4-BE49-F238E27FC236}">
                <a16:creationId xmlns:a16="http://schemas.microsoft.com/office/drawing/2014/main" id="{C5047D84-6AEB-F36A-225D-A680ADE882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39495" y="1286621"/>
            <a:ext cx="5136883" cy="4434154"/>
          </a:xfrm>
          <a:prstGeom prst="rect">
            <a:avLst/>
          </a:prstGeom>
        </p:spPr>
      </p:pic>
      <p:sp>
        <p:nvSpPr>
          <p:cNvPr id="6" name="Rectangle: Rounded Corners 5">
            <a:extLst>
              <a:ext uri="{FF2B5EF4-FFF2-40B4-BE49-F238E27FC236}">
                <a16:creationId xmlns:a16="http://schemas.microsoft.com/office/drawing/2014/main" id="{70CBCBDB-A493-0091-5AAD-B19A96AB1352}"/>
              </a:ext>
              <a:ext uri="{C183D7F6-B498-43B3-948B-1728B52AA6E4}">
                <adec:decorative xmlns:adec="http://schemas.microsoft.com/office/drawing/2017/decorative" val="1"/>
              </a:ext>
            </a:extLst>
          </p:cNvPr>
          <p:cNvSpPr/>
          <p:nvPr/>
        </p:nvSpPr>
        <p:spPr>
          <a:xfrm>
            <a:off x="1275231" y="5587524"/>
            <a:ext cx="4580226" cy="622027"/>
          </a:xfrm>
          <a:custGeom>
            <a:avLst/>
            <a:gdLst>
              <a:gd name="connsiteX0" fmla="*/ 0 w 4580226"/>
              <a:gd name="connsiteY0" fmla="*/ 103673 h 622027"/>
              <a:gd name="connsiteX1" fmla="*/ 103673 w 4580226"/>
              <a:gd name="connsiteY1" fmla="*/ 0 h 622027"/>
              <a:gd name="connsiteX2" fmla="*/ 737741 w 4580226"/>
              <a:gd name="connsiteY2" fmla="*/ 0 h 622027"/>
              <a:gd name="connsiteX3" fmla="*/ 1240622 w 4580226"/>
              <a:gd name="connsiteY3" fmla="*/ 0 h 622027"/>
              <a:gd name="connsiteX4" fmla="*/ 1699774 w 4580226"/>
              <a:gd name="connsiteY4" fmla="*/ 0 h 622027"/>
              <a:gd name="connsiteX5" fmla="*/ 2290113 w 4580226"/>
              <a:gd name="connsiteY5" fmla="*/ 0 h 622027"/>
              <a:gd name="connsiteX6" fmla="*/ 2792994 w 4580226"/>
              <a:gd name="connsiteY6" fmla="*/ 0 h 622027"/>
              <a:gd name="connsiteX7" fmla="*/ 3427062 w 4580226"/>
              <a:gd name="connsiteY7" fmla="*/ 0 h 622027"/>
              <a:gd name="connsiteX8" fmla="*/ 3886214 w 4580226"/>
              <a:gd name="connsiteY8" fmla="*/ 0 h 622027"/>
              <a:gd name="connsiteX9" fmla="*/ 4476553 w 4580226"/>
              <a:gd name="connsiteY9" fmla="*/ 0 h 622027"/>
              <a:gd name="connsiteX10" fmla="*/ 4580226 w 4580226"/>
              <a:gd name="connsiteY10" fmla="*/ 103673 h 622027"/>
              <a:gd name="connsiteX11" fmla="*/ 4580226 w 4580226"/>
              <a:gd name="connsiteY11" fmla="*/ 518354 h 622027"/>
              <a:gd name="connsiteX12" fmla="*/ 4476553 w 4580226"/>
              <a:gd name="connsiteY12" fmla="*/ 622027 h 622027"/>
              <a:gd name="connsiteX13" fmla="*/ 3929943 w 4580226"/>
              <a:gd name="connsiteY13" fmla="*/ 622027 h 622027"/>
              <a:gd name="connsiteX14" fmla="*/ 3470791 w 4580226"/>
              <a:gd name="connsiteY14" fmla="*/ 622027 h 622027"/>
              <a:gd name="connsiteX15" fmla="*/ 2924181 w 4580226"/>
              <a:gd name="connsiteY15" fmla="*/ 622027 h 622027"/>
              <a:gd name="connsiteX16" fmla="*/ 2290113 w 4580226"/>
              <a:gd name="connsiteY16" fmla="*/ 622027 h 622027"/>
              <a:gd name="connsiteX17" fmla="*/ 1743503 w 4580226"/>
              <a:gd name="connsiteY17" fmla="*/ 622027 h 622027"/>
              <a:gd name="connsiteX18" fmla="*/ 1328079 w 4580226"/>
              <a:gd name="connsiteY18" fmla="*/ 622027 h 622027"/>
              <a:gd name="connsiteX19" fmla="*/ 868927 w 4580226"/>
              <a:gd name="connsiteY19" fmla="*/ 622027 h 622027"/>
              <a:gd name="connsiteX20" fmla="*/ 103673 w 4580226"/>
              <a:gd name="connsiteY20" fmla="*/ 622027 h 622027"/>
              <a:gd name="connsiteX21" fmla="*/ 0 w 4580226"/>
              <a:gd name="connsiteY21" fmla="*/ 518354 h 622027"/>
              <a:gd name="connsiteX22" fmla="*/ 0 w 4580226"/>
              <a:gd name="connsiteY22" fmla="*/ 103673 h 62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0226" h="622027" extrusionOk="0">
                <a:moveTo>
                  <a:pt x="0" y="103673"/>
                </a:moveTo>
                <a:cubicBezTo>
                  <a:pt x="-9863" y="40332"/>
                  <a:pt x="40759" y="2123"/>
                  <a:pt x="103673" y="0"/>
                </a:cubicBezTo>
                <a:cubicBezTo>
                  <a:pt x="237864" y="-13172"/>
                  <a:pt x="473428" y="12314"/>
                  <a:pt x="737741" y="0"/>
                </a:cubicBezTo>
                <a:cubicBezTo>
                  <a:pt x="1002054" y="-12314"/>
                  <a:pt x="1027757" y="29436"/>
                  <a:pt x="1240622" y="0"/>
                </a:cubicBezTo>
                <a:cubicBezTo>
                  <a:pt x="1453487" y="-29436"/>
                  <a:pt x="1553523" y="12606"/>
                  <a:pt x="1699774" y="0"/>
                </a:cubicBezTo>
                <a:cubicBezTo>
                  <a:pt x="1846025" y="-12606"/>
                  <a:pt x="2047134" y="6741"/>
                  <a:pt x="2290113" y="0"/>
                </a:cubicBezTo>
                <a:cubicBezTo>
                  <a:pt x="2533092" y="-6741"/>
                  <a:pt x="2555598" y="15892"/>
                  <a:pt x="2792994" y="0"/>
                </a:cubicBezTo>
                <a:cubicBezTo>
                  <a:pt x="3030390" y="-15892"/>
                  <a:pt x="3178441" y="4220"/>
                  <a:pt x="3427062" y="0"/>
                </a:cubicBezTo>
                <a:cubicBezTo>
                  <a:pt x="3675683" y="-4220"/>
                  <a:pt x="3743287" y="48202"/>
                  <a:pt x="3886214" y="0"/>
                </a:cubicBezTo>
                <a:cubicBezTo>
                  <a:pt x="4029141" y="-48202"/>
                  <a:pt x="4326247" y="27664"/>
                  <a:pt x="4476553" y="0"/>
                </a:cubicBezTo>
                <a:cubicBezTo>
                  <a:pt x="4546262" y="2994"/>
                  <a:pt x="4564101" y="43808"/>
                  <a:pt x="4580226" y="103673"/>
                </a:cubicBezTo>
                <a:cubicBezTo>
                  <a:pt x="4614005" y="199981"/>
                  <a:pt x="4535539" y="311553"/>
                  <a:pt x="4580226" y="518354"/>
                </a:cubicBezTo>
                <a:cubicBezTo>
                  <a:pt x="4584374" y="571512"/>
                  <a:pt x="4545522" y="614475"/>
                  <a:pt x="4476553" y="622027"/>
                </a:cubicBezTo>
                <a:cubicBezTo>
                  <a:pt x="4320587" y="664208"/>
                  <a:pt x="4049349" y="616201"/>
                  <a:pt x="3929943" y="622027"/>
                </a:cubicBezTo>
                <a:cubicBezTo>
                  <a:pt x="3810537" y="627853"/>
                  <a:pt x="3673094" y="591285"/>
                  <a:pt x="3470791" y="622027"/>
                </a:cubicBezTo>
                <a:cubicBezTo>
                  <a:pt x="3268488" y="652769"/>
                  <a:pt x="3087838" y="557033"/>
                  <a:pt x="2924181" y="622027"/>
                </a:cubicBezTo>
                <a:cubicBezTo>
                  <a:pt x="2760524" y="687021"/>
                  <a:pt x="2500854" y="614375"/>
                  <a:pt x="2290113" y="622027"/>
                </a:cubicBezTo>
                <a:cubicBezTo>
                  <a:pt x="2079372" y="629679"/>
                  <a:pt x="1873728" y="574085"/>
                  <a:pt x="1743503" y="622027"/>
                </a:cubicBezTo>
                <a:cubicBezTo>
                  <a:pt x="1613278" y="669969"/>
                  <a:pt x="1526357" y="597415"/>
                  <a:pt x="1328079" y="622027"/>
                </a:cubicBezTo>
                <a:cubicBezTo>
                  <a:pt x="1129801" y="646639"/>
                  <a:pt x="1033015" y="614107"/>
                  <a:pt x="868927" y="622027"/>
                </a:cubicBezTo>
                <a:cubicBezTo>
                  <a:pt x="704839" y="629947"/>
                  <a:pt x="381973" y="542252"/>
                  <a:pt x="103673" y="622027"/>
                </a:cubicBezTo>
                <a:cubicBezTo>
                  <a:pt x="55421" y="620121"/>
                  <a:pt x="1235" y="587339"/>
                  <a:pt x="0" y="518354"/>
                </a:cubicBezTo>
                <a:cubicBezTo>
                  <a:pt x="-48136" y="314384"/>
                  <a:pt x="14663" y="276656"/>
                  <a:pt x="0" y="103673"/>
                </a:cubicBezTo>
                <a:close/>
              </a:path>
            </a:pathLst>
          </a:custGeom>
          <a:noFill/>
          <a:ln w="25400">
            <a:solidFill>
              <a:srgbClr val="00660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093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0309307-0DCC-38B9-27FB-D00E5B23AC2A}"/>
              </a:ext>
            </a:extLst>
          </p:cNvPr>
          <p:cNvSpPr txBox="1">
            <a:spLocks noGrp="1"/>
          </p:cNvSpPr>
          <p:nvPr>
            <p:ph type="title" idx="4294967295"/>
          </p:nvPr>
        </p:nvSpPr>
        <p:spPr>
          <a:xfrm>
            <a:off x="274325" y="167519"/>
            <a:ext cx="779391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6600"/>
                </a:solidFill>
                <a:effectLst/>
                <a:uLnTx/>
                <a:uFillTx/>
                <a:latin typeface="Calibri" panose="020F0502020204030204"/>
                <a:ea typeface="+mn-ea"/>
                <a:cs typeface="+mn-cs"/>
              </a:rPr>
              <a:t>(Other) State Resources</a:t>
            </a:r>
          </a:p>
        </p:txBody>
      </p:sp>
      <p:sp>
        <p:nvSpPr>
          <p:cNvPr id="11" name="Content Placeholder 11">
            <a:extLst>
              <a:ext uri="{FF2B5EF4-FFF2-40B4-BE49-F238E27FC236}">
                <a16:creationId xmlns:a16="http://schemas.microsoft.com/office/drawing/2014/main" id="{E1BB2E71-2B12-8FB8-023D-E097A5E3179B}"/>
              </a:ext>
            </a:extLst>
          </p:cNvPr>
          <p:cNvSpPr txBox="1">
            <a:spLocks/>
          </p:cNvSpPr>
          <p:nvPr/>
        </p:nvSpPr>
        <p:spPr>
          <a:xfrm>
            <a:off x="533048" y="1067734"/>
            <a:ext cx="10319435" cy="2625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7850" marR="0" lvl="0" indent="-57785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en-US" sz="3300" b="0" i="0" u="none" strike="noStrike" kern="1200" cap="none" spc="0" normalizeH="0" baseline="0" noProof="0">
                <a:ln>
                  <a:noFill/>
                </a:ln>
                <a:solidFill>
                  <a:prstClr val="black"/>
                </a:solidFill>
                <a:effectLst/>
                <a:uLnTx/>
                <a:uFillTx/>
                <a:latin typeface="Calibri" panose="020F0502020204030204"/>
                <a:ea typeface="+mn-ea"/>
                <a:cs typeface="+mn-cs"/>
              </a:rPr>
              <a:t>DOER - </a:t>
            </a:r>
            <a:r>
              <a:rPr kumimoji="0" lang="en-US" sz="3300" b="0" i="0" u="none" strike="noStrike" kern="1200" cap="none" spc="0" normalizeH="0" baseline="0" noProof="0">
                <a:ln>
                  <a:noFill/>
                </a:ln>
                <a:solidFill>
                  <a:prstClr val="black"/>
                </a:solidFill>
                <a:effectLst/>
                <a:uLnTx/>
                <a:uFillTx/>
                <a:latin typeface="Calibri" panose="020F0502020204030204"/>
                <a:ea typeface="+mn-ea"/>
                <a:cs typeface="+mn-cs"/>
                <a:hlinkClick r:id="rId3"/>
              </a:rPr>
              <a:t>SMART Program</a:t>
            </a:r>
            <a:endParaRPr kumimoji="0" lang="en-US" sz="3300" b="0" i="0" u="none" strike="noStrike" kern="1200" cap="none" spc="0" normalizeH="0" baseline="0" noProof="0">
              <a:ln>
                <a:noFill/>
              </a:ln>
              <a:solidFill>
                <a:prstClr val="black"/>
              </a:solidFill>
              <a:effectLst/>
              <a:uLnTx/>
              <a:uFillTx/>
              <a:latin typeface="Calibri" panose="020F0502020204030204"/>
              <a:ea typeface="+mn-ea"/>
              <a:cs typeface="+mn-cs"/>
            </a:endParaRPr>
          </a:p>
          <a:p>
            <a:pPr marL="577850" marR="0" lvl="0" indent="-57785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sz="3300">
                <a:solidFill>
                  <a:prstClr val="black"/>
                </a:solidFill>
                <a:latin typeface="Calibri" panose="020F0502020204030204"/>
              </a:rPr>
              <a:t>AGO - </a:t>
            </a:r>
            <a:r>
              <a:rPr lang="en-US" sz="3300">
                <a:solidFill>
                  <a:prstClr val="black"/>
                </a:solidFill>
                <a:latin typeface="Calibri" panose="020F0502020204030204"/>
                <a:hlinkClick r:id="rId4"/>
              </a:rPr>
              <a:t>BF Covenant not to Sue</a:t>
            </a:r>
            <a:endParaRPr lang="en-US" sz="3300">
              <a:solidFill>
                <a:prstClr val="black"/>
              </a:solidFill>
              <a:latin typeface="Calibri" panose="020F0502020204030204"/>
            </a:endParaRPr>
          </a:p>
          <a:p>
            <a:pPr marL="577850" indent="-577850">
              <a:buFont typeface="Courier New" panose="02070309020205020404" pitchFamily="49" charset="0"/>
              <a:buChar char="o"/>
              <a:defRPr/>
            </a:pPr>
            <a:r>
              <a:rPr kumimoji="0" lang="en-US" sz="3300" b="0" i="0" u="none" strike="noStrike" kern="1200" cap="none" spc="0" normalizeH="0" baseline="0" noProof="0">
                <a:ln>
                  <a:noFill/>
                </a:ln>
                <a:solidFill>
                  <a:prstClr val="black"/>
                </a:solidFill>
                <a:effectLst/>
                <a:uLnTx/>
                <a:uFillTx/>
                <a:latin typeface="Calibri" panose="020F0502020204030204"/>
                <a:ea typeface="+mn-ea"/>
                <a:cs typeface="+mn-cs"/>
              </a:rPr>
              <a:t>MassDevelopment - </a:t>
            </a:r>
            <a:r>
              <a:rPr kumimoji="0" lang="en-US" sz="3300" b="0" i="0" u="none" strike="noStrike" kern="1200" cap="none" spc="0" normalizeH="0" baseline="0" noProof="0">
                <a:ln>
                  <a:noFill/>
                </a:ln>
                <a:solidFill>
                  <a:prstClr val="black"/>
                </a:solidFill>
                <a:effectLst/>
                <a:uLnTx/>
                <a:uFillTx/>
                <a:latin typeface="Calibri" panose="020F0502020204030204"/>
                <a:ea typeface="+mn-ea"/>
                <a:cs typeface="+mn-cs"/>
                <a:hlinkClick r:id="rId5"/>
              </a:rPr>
              <a:t>Brownfields Redevelopment Fund</a:t>
            </a:r>
            <a:endParaRPr kumimoji="0" lang="en-US" sz="3300" b="0" i="0" u="none" strike="noStrike" kern="1200" cap="none" spc="0" normalizeH="0" baseline="0" noProof="0">
              <a:ln>
                <a:noFill/>
              </a:ln>
              <a:solidFill>
                <a:prstClr val="black"/>
              </a:solidFill>
              <a:effectLst/>
              <a:uLnTx/>
              <a:uFillTx/>
              <a:latin typeface="Calibri" panose="020F0502020204030204"/>
              <a:ea typeface="+mn-ea"/>
              <a:cs typeface="+mn-cs"/>
            </a:endParaRPr>
          </a:p>
          <a:p>
            <a:pPr marL="577850" indent="-577850">
              <a:buFont typeface="Courier New" panose="02070309020205020404" pitchFamily="49" charset="0"/>
              <a:buChar char="o"/>
              <a:defRPr/>
            </a:pPr>
            <a:r>
              <a:rPr lang="en-US" sz="3300">
                <a:solidFill>
                  <a:prstClr val="black"/>
                </a:solidFill>
              </a:rPr>
              <a:t>DOR - </a:t>
            </a:r>
            <a:r>
              <a:rPr lang="en-US" sz="3300">
                <a:solidFill>
                  <a:prstClr val="black"/>
                </a:solidFill>
                <a:hlinkClick r:id="rId6"/>
              </a:rPr>
              <a:t>Brownfields Tax Credits</a:t>
            </a:r>
            <a:endParaRPr kumimoji="0" lang="en-US" sz="3300" b="0" i="0" u="none" strike="noStrike" kern="1200" cap="none" spc="0" normalizeH="0" baseline="0" noProof="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lang="en-US" sz="3300">
              <a:solidFill>
                <a:prstClr val="black"/>
              </a:solidFill>
              <a:latin typeface="Calibri" panose="020F0502020204030204"/>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3300" b="0" i="0" u="none" strike="noStrike" kern="1200" cap="none" spc="0" normalizeH="0" baseline="0" noProof="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7396CE9-6A6F-CABF-FEC8-6C01CBB3DEEA}"/>
              </a:ext>
              <a:ext uri="{C183D7F6-B498-43B3-948B-1728B52AA6E4}">
                <adec:decorative xmlns:adec="http://schemas.microsoft.com/office/drawing/2017/decorative" val="1"/>
              </a:ext>
            </a:extLst>
          </p:cNvPr>
          <p:cNvSpPr>
            <a:spLocks noGrp="1"/>
          </p:cNvSpPr>
          <p:nvPr>
            <p:ph type="sldNum" sz="quarter" idx="12"/>
          </p:nvPr>
        </p:nvSpPr>
        <p:spPr>
          <a:xfrm>
            <a:off x="9163032" y="412593"/>
            <a:ext cx="2669577" cy="365125"/>
          </a:xfrm>
        </p:spPr>
        <p:txBody>
          <a:bodyPr/>
          <a:lstStyle/>
          <a:p>
            <a:fld id="{DA21FBAE-2CB7-4019-B679-03E529376B31}" type="slidenum">
              <a:rPr lang="en-US" smtClean="0"/>
              <a:t>9</a:t>
            </a:fld>
            <a:endParaRPr lang="en-US"/>
          </a:p>
        </p:txBody>
      </p:sp>
      <p:cxnSp>
        <p:nvCxnSpPr>
          <p:cNvPr id="8" name="Straight Arrow Connector 7">
            <a:extLst>
              <a:ext uri="{FF2B5EF4-FFF2-40B4-BE49-F238E27FC236}">
                <a16:creationId xmlns:a16="http://schemas.microsoft.com/office/drawing/2014/main" id="{53CC4753-46BE-6EE9-E603-E6C8B131E320}"/>
              </a:ext>
              <a:ext uri="{C183D7F6-B498-43B3-948B-1728B52AA6E4}">
                <adec:decorative xmlns:adec="http://schemas.microsoft.com/office/drawing/2017/decorative" val="1"/>
              </a:ext>
            </a:extLst>
          </p:cNvPr>
          <p:cNvCxnSpPr>
            <a:cxnSpLocks/>
          </p:cNvCxnSpPr>
          <p:nvPr/>
        </p:nvCxnSpPr>
        <p:spPr>
          <a:xfrm>
            <a:off x="5441883" y="1316249"/>
            <a:ext cx="2371806" cy="0"/>
          </a:xfrm>
          <a:prstGeom prst="straightConnector1">
            <a:avLst/>
          </a:prstGeom>
          <a:ln w="50800">
            <a:solidFill>
              <a:srgbClr val="006600"/>
            </a:solidFill>
            <a:tailEnd type="stealth" w="lg" len="lg"/>
          </a:ln>
        </p:spPr>
        <p:style>
          <a:lnRef idx="1">
            <a:schemeClr val="accent1"/>
          </a:lnRef>
          <a:fillRef idx="0">
            <a:schemeClr val="accent1"/>
          </a:fillRef>
          <a:effectRef idx="0">
            <a:schemeClr val="accent1"/>
          </a:effectRef>
          <a:fontRef idx="minor">
            <a:schemeClr val="tx1"/>
          </a:fontRef>
        </p:style>
      </p:cxnSp>
      <p:pic>
        <p:nvPicPr>
          <p:cNvPr id="4" name="Picture 3" descr="Massachusetts Department of Resources Brownfields Pre-Determination Request Form.">
            <a:extLst>
              <a:ext uri="{FF2B5EF4-FFF2-40B4-BE49-F238E27FC236}">
                <a16:creationId xmlns:a16="http://schemas.microsoft.com/office/drawing/2014/main" id="{37050EAC-47A8-1FF6-90BE-9BB989EDA1B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7819077" y="266983"/>
            <a:ext cx="4223074" cy="1601501"/>
          </a:xfrm>
          <a:prstGeom prst="rect">
            <a:avLst/>
          </a:prstGeom>
          <a:ln w="28575">
            <a:solidFill>
              <a:srgbClr val="336600"/>
            </a:solidFill>
            <a:prstDash val="solid"/>
          </a:ln>
        </p:spPr>
      </p:pic>
      <p:pic>
        <p:nvPicPr>
          <p:cNvPr id="2" name="Picture 1" descr="Solar panels in a field.">
            <a:extLst>
              <a:ext uri="{FF2B5EF4-FFF2-40B4-BE49-F238E27FC236}">
                <a16:creationId xmlns:a16="http://schemas.microsoft.com/office/drawing/2014/main" id="{1224331E-5D59-8E60-983C-D7CA136D33A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6000" contrast="-9000"/>
                    </a14:imgEffect>
                  </a14:imgLayer>
                </a14:imgProps>
              </a:ext>
              <a:ext uri="{28A0092B-C50C-407E-A947-70E740481C1C}">
                <a14:useLocalDpi xmlns:a14="http://schemas.microsoft.com/office/drawing/2010/main" val="0"/>
              </a:ext>
            </a:extLst>
          </a:blip>
          <a:stretch>
            <a:fillRect/>
          </a:stretch>
        </p:blipFill>
        <p:spPr>
          <a:xfrm>
            <a:off x="6453938" y="3281930"/>
            <a:ext cx="4228043" cy="3199242"/>
          </a:xfrm>
          <a:custGeom>
            <a:avLst/>
            <a:gdLst>
              <a:gd name="connsiteX0" fmla="*/ 0 w 4228043"/>
              <a:gd name="connsiteY0" fmla="*/ 0 h 3199242"/>
              <a:gd name="connsiteX1" fmla="*/ 613066 w 4228043"/>
              <a:gd name="connsiteY1" fmla="*/ 0 h 3199242"/>
              <a:gd name="connsiteX2" fmla="*/ 1226132 w 4228043"/>
              <a:gd name="connsiteY2" fmla="*/ 0 h 3199242"/>
              <a:gd name="connsiteX3" fmla="*/ 1754638 w 4228043"/>
              <a:gd name="connsiteY3" fmla="*/ 0 h 3199242"/>
              <a:gd name="connsiteX4" fmla="*/ 2325424 w 4228043"/>
              <a:gd name="connsiteY4" fmla="*/ 0 h 3199242"/>
              <a:gd name="connsiteX5" fmla="*/ 2811649 w 4228043"/>
              <a:gd name="connsiteY5" fmla="*/ 0 h 3199242"/>
              <a:gd name="connsiteX6" fmla="*/ 3340154 w 4228043"/>
              <a:gd name="connsiteY6" fmla="*/ 0 h 3199242"/>
              <a:gd name="connsiteX7" fmla="*/ 4228043 w 4228043"/>
              <a:gd name="connsiteY7" fmla="*/ 0 h 3199242"/>
              <a:gd name="connsiteX8" fmla="*/ 4228043 w 4228043"/>
              <a:gd name="connsiteY8" fmla="*/ 469222 h 3199242"/>
              <a:gd name="connsiteX9" fmla="*/ 4228043 w 4228043"/>
              <a:gd name="connsiteY9" fmla="*/ 906452 h 3199242"/>
              <a:gd name="connsiteX10" fmla="*/ 4228043 w 4228043"/>
              <a:gd name="connsiteY10" fmla="*/ 1375674 h 3199242"/>
              <a:gd name="connsiteX11" fmla="*/ 4228043 w 4228043"/>
              <a:gd name="connsiteY11" fmla="*/ 1876889 h 3199242"/>
              <a:gd name="connsiteX12" fmla="*/ 4228043 w 4228043"/>
              <a:gd name="connsiteY12" fmla="*/ 2410096 h 3199242"/>
              <a:gd name="connsiteX13" fmla="*/ 4228043 w 4228043"/>
              <a:gd name="connsiteY13" fmla="*/ 3199242 h 3199242"/>
              <a:gd name="connsiteX14" fmla="*/ 3614977 w 4228043"/>
              <a:gd name="connsiteY14" fmla="*/ 3199242 h 3199242"/>
              <a:gd name="connsiteX15" fmla="*/ 3086471 w 4228043"/>
              <a:gd name="connsiteY15" fmla="*/ 3199242 h 3199242"/>
              <a:gd name="connsiteX16" fmla="*/ 2557966 w 4228043"/>
              <a:gd name="connsiteY16" fmla="*/ 3199242 h 3199242"/>
              <a:gd name="connsiteX17" fmla="*/ 2029461 w 4228043"/>
              <a:gd name="connsiteY17" fmla="*/ 3199242 h 3199242"/>
              <a:gd name="connsiteX18" fmla="*/ 1500955 w 4228043"/>
              <a:gd name="connsiteY18" fmla="*/ 3199242 h 3199242"/>
              <a:gd name="connsiteX19" fmla="*/ 1014730 w 4228043"/>
              <a:gd name="connsiteY19" fmla="*/ 3199242 h 3199242"/>
              <a:gd name="connsiteX20" fmla="*/ 0 w 4228043"/>
              <a:gd name="connsiteY20" fmla="*/ 3199242 h 3199242"/>
              <a:gd name="connsiteX21" fmla="*/ 0 w 4228043"/>
              <a:gd name="connsiteY21" fmla="*/ 2666035 h 3199242"/>
              <a:gd name="connsiteX22" fmla="*/ 0 w 4228043"/>
              <a:gd name="connsiteY22" fmla="*/ 2100836 h 3199242"/>
              <a:gd name="connsiteX23" fmla="*/ 0 w 4228043"/>
              <a:gd name="connsiteY23" fmla="*/ 1535636 h 3199242"/>
              <a:gd name="connsiteX24" fmla="*/ 0 w 4228043"/>
              <a:gd name="connsiteY24" fmla="*/ 938444 h 3199242"/>
              <a:gd name="connsiteX25" fmla="*/ 0 w 4228043"/>
              <a:gd name="connsiteY25" fmla="*/ 0 h 31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28043" h="3199242" fill="none" extrusionOk="0">
                <a:moveTo>
                  <a:pt x="0" y="0"/>
                </a:moveTo>
                <a:cubicBezTo>
                  <a:pt x="271801" y="-53943"/>
                  <a:pt x="417179" y="57591"/>
                  <a:pt x="613066" y="0"/>
                </a:cubicBezTo>
                <a:cubicBezTo>
                  <a:pt x="808953" y="-57591"/>
                  <a:pt x="977733" y="63041"/>
                  <a:pt x="1226132" y="0"/>
                </a:cubicBezTo>
                <a:cubicBezTo>
                  <a:pt x="1474531" y="-63041"/>
                  <a:pt x="1580415" y="25744"/>
                  <a:pt x="1754638" y="0"/>
                </a:cubicBezTo>
                <a:cubicBezTo>
                  <a:pt x="1928861" y="-25744"/>
                  <a:pt x="2205398" y="15034"/>
                  <a:pt x="2325424" y="0"/>
                </a:cubicBezTo>
                <a:cubicBezTo>
                  <a:pt x="2445450" y="-15034"/>
                  <a:pt x="2603431" y="12003"/>
                  <a:pt x="2811649" y="0"/>
                </a:cubicBezTo>
                <a:cubicBezTo>
                  <a:pt x="3019867" y="-12003"/>
                  <a:pt x="3126507" y="29017"/>
                  <a:pt x="3340154" y="0"/>
                </a:cubicBezTo>
                <a:cubicBezTo>
                  <a:pt x="3553802" y="-29017"/>
                  <a:pt x="4005238" y="39112"/>
                  <a:pt x="4228043" y="0"/>
                </a:cubicBezTo>
                <a:cubicBezTo>
                  <a:pt x="4234211" y="154218"/>
                  <a:pt x="4192499" y="305384"/>
                  <a:pt x="4228043" y="469222"/>
                </a:cubicBezTo>
                <a:cubicBezTo>
                  <a:pt x="4263587" y="633060"/>
                  <a:pt x="4218162" y="808654"/>
                  <a:pt x="4228043" y="906452"/>
                </a:cubicBezTo>
                <a:cubicBezTo>
                  <a:pt x="4237924" y="1004250"/>
                  <a:pt x="4197945" y="1230860"/>
                  <a:pt x="4228043" y="1375674"/>
                </a:cubicBezTo>
                <a:cubicBezTo>
                  <a:pt x="4258141" y="1520488"/>
                  <a:pt x="4224277" y="1727286"/>
                  <a:pt x="4228043" y="1876889"/>
                </a:cubicBezTo>
                <a:cubicBezTo>
                  <a:pt x="4231809" y="2026492"/>
                  <a:pt x="4212855" y="2185041"/>
                  <a:pt x="4228043" y="2410096"/>
                </a:cubicBezTo>
                <a:cubicBezTo>
                  <a:pt x="4243231" y="2635151"/>
                  <a:pt x="4192907" y="2975830"/>
                  <a:pt x="4228043" y="3199242"/>
                </a:cubicBezTo>
                <a:cubicBezTo>
                  <a:pt x="4089273" y="3250193"/>
                  <a:pt x="3915744" y="3170356"/>
                  <a:pt x="3614977" y="3199242"/>
                </a:cubicBezTo>
                <a:cubicBezTo>
                  <a:pt x="3314210" y="3228128"/>
                  <a:pt x="3227857" y="3167822"/>
                  <a:pt x="3086471" y="3199242"/>
                </a:cubicBezTo>
                <a:cubicBezTo>
                  <a:pt x="2945085" y="3230662"/>
                  <a:pt x="2668381" y="3139122"/>
                  <a:pt x="2557966" y="3199242"/>
                </a:cubicBezTo>
                <a:cubicBezTo>
                  <a:pt x="2447551" y="3259362"/>
                  <a:pt x="2288081" y="3189078"/>
                  <a:pt x="2029461" y="3199242"/>
                </a:cubicBezTo>
                <a:cubicBezTo>
                  <a:pt x="1770842" y="3209406"/>
                  <a:pt x="1623099" y="3189901"/>
                  <a:pt x="1500955" y="3199242"/>
                </a:cubicBezTo>
                <a:cubicBezTo>
                  <a:pt x="1378811" y="3208583"/>
                  <a:pt x="1248997" y="3178441"/>
                  <a:pt x="1014730" y="3199242"/>
                </a:cubicBezTo>
                <a:cubicBezTo>
                  <a:pt x="780464" y="3220043"/>
                  <a:pt x="258430" y="3127522"/>
                  <a:pt x="0" y="3199242"/>
                </a:cubicBezTo>
                <a:cubicBezTo>
                  <a:pt x="-18780" y="2981002"/>
                  <a:pt x="16026" y="2866426"/>
                  <a:pt x="0" y="2666035"/>
                </a:cubicBezTo>
                <a:cubicBezTo>
                  <a:pt x="-16026" y="2465644"/>
                  <a:pt x="30171" y="2369432"/>
                  <a:pt x="0" y="2100836"/>
                </a:cubicBezTo>
                <a:cubicBezTo>
                  <a:pt x="-30171" y="1832240"/>
                  <a:pt x="46103" y="1763745"/>
                  <a:pt x="0" y="1535636"/>
                </a:cubicBezTo>
                <a:cubicBezTo>
                  <a:pt x="-46103" y="1307527"/>
                  <a:pt x="32654" y="1199735"/>
                  <a:pt x="0" y="938444"/>
                </a:cubicBezTo>
                <a:cubicBezTo>
                  <a:pt x="-32654" y="677153"/>
                  <a:pt x="54503" y="450747"/>
                  <a:pt x="0" y="0"/>
                </a:cubicBezTo>
                <a:close/>
              </a:path>
              <a:path w="4228043" h="3199242" stroke="0" extrusionOk="0">
                <a:moveTo>
                  <a:pt x="0" y="0"/>
                </a:moveTo>
                <a:cubicBezTo>
                  <a:pt x="232610" y="-52222"/>
                  <a:pt x="323986" y="7178"/>
                  <a:pt x="486225" y="0"/>
                </a:cubicBezTo>
                <a:cubicBezTo>
                  <a:pt x="648465" y="-7178"/>
                  <a:pt x="703787" y="9942"/>
                  <a:pt x="887889" y="0"/>
                </a:cubicBezTo>
                <a:cubicBezTo>
                  <a:pt x="1071991" y="-9942"/>
                  <a:pt x="1320924" y="21617"/>
                  <a:pt x="1500955" y="0"/>
                </a:cubicBezTo>
                <a:cubicBezTo>
                  <a:pt x="1680986" y="-21617"/>
                  <a:pt x="1789292" y="12312"/>
                  <a:pt x="1987180" y="0"/>
                </a:cubicBezTo>
                <a:cubicBezTo>
                  <a:pt x="2185069" y="-12312"/>
                  <a:pt x="2236576" y="37906"/>
                  <a:pt x="2473405" y="0"/>
                </a:cubicBezTo>
                <a:cubicBezTo>
                  <a:pt x="2710235" y="-37906"/>
                  <a:pt x="2861705" y="66950"/>
                  <a:pt x="3086471" y="0"/>
                </a:cubicBezTo>
                <a:cubicBezTo>
                  <a:pt x="3311237" y="-66950"/>
                  <a:pt x="3393351" y="34352"/>
                  <a:pt x="3530416" y="0"/>
                </a:cubicBezTo>
                <a:cubicBezTo>
                  <a:pt x="3667482" y="-34352"/>
                  <a:pt x="4061806" y="24949"/>
                  <a:pt x="4228043" y="0"/>
                </a:cubicBezTo>
                <a:cubicBezTo>
                  <a:pt x="4246497" y="282542"/>
                  <a:pt x="4189556" y="449539"/>
                  <a:pt x="4228043" y="597192"/>
                </a:cubicBezTo>
                <a:cubicBezTo>
                  <a:pt x="4266530" y="744845"/>
                  <a:pt x="4175010" y="884268"/>
                  <a:pt x="4228043" y="1066414"/>
                </a:cubicBezTo>
                <a:cubicBezTo>
                  <a:pt x="4281076" y="1248560"/>
                  <a:pt x="4224127" y="1453432"/>
                  <a:pt x="4228043" y="1599621"/>
                </a:cubicBezTo>
                <a:cubicBezTo>
                  <a:pt x="4231959" y="1745810"/>
                  <a:pt x="4167262" y="1942337"/>
                  <a:pt x="4228043" y="2164820"/>
                </a:cubicBezTo>
                <a:cubicBezTo>
                  <a:pt x="4288824" y="2387303"/>
                  <a:pt x="4191198" y="2456983"/>
                  <a:pt x="4228043" y="2602050"/>
                </a:cubicBezTo>
                <a:cubicBezTo>
                  <a:pt x="4264888" y="2747117"/>
                  <a:pt x="4190299" y="3069930"/>
                  <a:pt x="4228043" y="3199242"/>
                </a:cubicBezTo>
                <a:cubicBezTo>
                  <a:pt x="4006161" y="3214063"/>
                  <a:pt x="3844608" y="3179133"/>
                  <a:pt x="3699538" y="3199242"/>
                </a:cubicBezTo>
                <a:cubicBezTo>
                  <a:pt x="3554468" y="3219351"/>
                  <a:pt x="3338403" y="3191379"/>
                  <a:pt x="3171032" y="3199242"/>
                </a:cubicBezTo>
                <a:cubicBezTo>
                  <a:pt x="3003661" y="3207105"/>
                  <a:pt x="2742401" y="3186991"/>
                  <a:pt x="2557966" y="3199242"/>
                </a:cubicBezTo>
                <a:cubicBezTo>
                  <a:pt x="2373531" y="3211493"/>
                  <a:pt x="2162639" y="3142460"/>
                  <a:pt x="2029461" y="3199242"/>
                </a:cubicBezTo>
                <a:cubicBezTo>
                  <a:pt x="1896283" y="3256024"/>
                  <a:pt x="1798370" y="3196810"/>
                  <a:pt x="1627797" y="3199242"/>
                </a:cubicBezTo>
                <a:cubicBezTo>
                  <a:pt x="1457224" y="3201674"/>
                  <a:pt x="1331489" y="3161602"/>
                  <a:pt x="1183852" y="3199242"/>
                </a:cubicBezTo>
                <a:cubicBezTo>
                  <a:pt x="1036215" y="3236882"/>
                  <a:pt x="759014" y="3137097"/>
                  <a:pt x="570786" y="3199242"/>
                </a:cubicBezTo>
                <a:cubicBezTo>
                  <a:pt x="382558" y="3261387"/>
                  <a:pt x="157121" y="3148600"/>
                  <a:pt x="0" y="3199242"/>
                </a:cubicBezTo>
                <a:cubicBezTo>
                  <a:pt x="-23231" y="3014186"/>
                  <a:pt x="26734" y="2956096"/>
                  <a:pt x="0" y="2730020"/>
                </a:cubicBezTo>
                <a:cubicBezTo>
                  <a:pt x="-26734" y="2503944"/>
                  <a:pt x="55069" y="2369133"/>
                  <a:pt x="0" y="2228805"/>
                </a:cubicBezTo>
                <a:cubicBezTo>
                  <a:pt x="-55069" y="2088478"/>
                  <a:pt x="42957" y="1977108"/>
                  <a:pt x="0" y="1791576"/>
                </a:cubicBezTo>
                <a:cubicBezTo>
                  <a:pt x="-42957" y="1606044"/>
                  <a:pt x="239" y="1557842"/>
                  <a:pt x="0" y="1354346"/>
                </a:cubicBezTo>
                <a:cubicBezTo>
                  <a:pt x="-239" y="1150850"/>
                  <a:pt x="20284" y="1055986"/>
                  <a:pt x="0" y="789146"/>
                </a:cubicBezTo>
                <a:cubicBezTo>
                  <a:pt x="-20284" y="522306"/>
                  <a:pt x="10380" y="243263"/>
                  <a:pt x="0" y="0"/>
                </a:cubicBezTo>
                <a:close/>
              </a:path>
            </a:pathLst>
          </a:custGeom>
          <a:ln w="19050">
            <a:solidFill>
              <a:srgbClr val="336600"/>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pic>
      <p:pic>
        <p:nvPicPr>
          <p:cNvPr id="6" name="Picture 5" descr="A field of purple flowers by a river with mill building in background.">
            <a:extLst>
              <a:ext uri="{FF2B5EF4-FFF2-40B4-BE49-F238E27FC236}">
                <a16:creationId xmlns:a16="http://schemas.microsoft.com/office/drawing/2014/main" id="{F2A57560-3584-42C1-3D49-6485833E7F1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921296" y="3396680"/>
            <a:ext cx="4228043" cy="3026157"/>
          </a:xfrm>
          <a:prstGeom prst="rect">
            <a:avLst/>
          </a:prstGeom>
          <a:ln w="57150">
            <a:solidFill>
              <a:srgbClr val="006600"/>
            </a:solidFill>
          </a:ln>
        </p:spPr>
      </p:pic>
    </p:spTree>
    <p:extLst>
      <p:ext uri="{BB962C8B-B14F-4D97-AF65-F5344CB8AC3E}">
        <p14:creationId xmlns:p14="http://schemas.microsoft.com/office/powerpoint/2010/main" val="52930029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0</TotalTime>
  <Words>981</Words>
  <Application>Microsoft Office PowerPoint</Application>
  <PresentationFormat>Widescreen</PresentationFormat>
  <Paragraphs>166</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Aptos Display</vt:lpstr>
      <vt:lpstr>Arial</vt:lpstr>
      <vt:lpstr>Calibri</vt:lpstr>
      <vt:lpstr>Calibri Light</vt:lpstr>
      <vt:lpstr>Courier New</vt:lpstr>
      <vt:lpstr>Courier New,monospace</vt:lpstr>
      <vt:lpstr>Libre Franklin</vt:lpstr>
      <vt:lpstr>1_Office Theme</vt:lpstr>
      <vt:lpstr>Massachusetts Virtual Brownfields Roundtable</vt:lpstr>
      <vt:lpstr>Virtual Meeting Guidelines</vt:lpstr>
      <vt:lpstr>MassDEP BWSC Brownfields Team</vt:lpstr>
      <vt:lpstr>Opportunities</vt:lpstr>
      <vt:lpstr>Opportunities</vt:lpstr>
      <vt:lpstr>What is a Brownfields?</vt:lpstr>
      <vt:lpstr>MGL 21E Ch 2. Brownfields Liability Relief</vt:lpstr>
      <vt:lpstr>ASTM Phase I Environmental Site Assessment</vt:lpstr>
      <vt:lpstr>(Other) State Resources</vt:lpstr>
      <vt:lpstr>Dept. of Revenue (DOR) Brownfields Tax Credit</vt:lpstr>
      <vt:lpstr>DOR Brownfields Tax Credit 830 CMR 63.38Q.1 and Administrative Procedure 636</vt:lpstr>
      <vt:lpstr>Community Wide Assessment Grant</vt:lpstr>
      <vt:lpstr>CERCLA 128a IIJA Funding</vt:lpstr>
      <vt:lpstr>Assistance Request Form</vt:lpstr>
      <vt:lpstr>Community Engagement</vt:lpstr>
      <vt:lpstr>Importance of Language Access</vt:lpstr>
      <vt:lpstr>In-Person Brownfields Roundtables</vt:lpstr>
      <vt:lpstr>Success  Stories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2025-12-05T13:45:55Z</dcterms:created>
  <dcterms:modified xsi:type="dcterms:W3CDTF">2025-12-05T13:47:55Z</dcterms:modified>
</cp:coreProperties>
</file>