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1243" r:id="rId2"/>
    <p:sldId id="413" r:id="rId3"/>
    <p:sldId id="615" r:id="rId4"/>
    <p:sldId id="1171" r:id="rId5"/>
    <p:sldId id="1172" r:id="rId6"/>
    <p:sldId id="656" r:id="rId7"/>
    <p:sldId id="633" r:id="rId8"/>
    <p:sldId id="1173" r:id="rId9"/>
    <p:sldId id="1242" r:id="rId10"/>
    <p:sldId id="1143" r:id="rId11"/>
    <p:sldId id="1265" r:id="rId12"/>
    <p:sldId id="257" r:id="rId13"/>
    <p:sldId id="1264" r:id="rId14"/>
    <p:sldId id="1247" r:id="rId15"/>
    <p:sldId id="1178" r:id="rId16"/>
    <p:sldId id="1249" r:id="rId17"/>
    <p:sldId id="1251" r:id="rId18"/>
    <p:sldId id="1180" r:id="rId19"/>
    <p:sldId id="1177" r:id="rId20"/>
    <p:sldId id="1245" r:id="rId21"/>
    <p:sldId id="1240" r:id="rId22"/>
    <p:sldId id="1239" r:id="rId23"/>
    <p:sldId id="117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62F0D1-FE50-B9FE-6119-5CA5C1B02E0C}" name="Foss, David (DEP)" initials="DF" userId="S::David.Foss@mass.gov::4afa9d00-da2a-4052-a9a2-59ab85e8e3c4" providerId="AD"/>
  <p188:author id="{978E09DE-68F0-9208-54D4-30165AEB9EE9}" name="Anderson, Abigail E (DEP)" initials="AA" userId="S::Abigail.E.Anderson@mass.gov::7061bd55-8d49-49c7-bf0a-5d609eaf7a2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5DAB86"/>
    <a:srgbClr val="336600"/>
    <a:srgbClr val="000000"/>
    <a:srgbClr val="DEEC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0AF564-DE97-47C6-AE70-297F3B18E87C}" v="1" dt="2026-09-08T14:53:21.0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235" autoAdjust="0"/>
  </p:normalViewPr>
  <p:slideViewPr>
    <p:cSldViewPr snapToGrid="0">
      <p:cViewPr varScale="1">
        <p:scale>
          <a:sx n="48" d="100"/>
          <a:sy n="48" d="100"/>
        </p:scale>
        <p:origin x="1268" y="36"/>
      </p:cViewPr>
      <p:guideLst/>
    </p:cSldViewPr>
  </p:slideViewPr>
  <p:notesTextViewPr>
    <p:cViewPr>
      <p:scale>
        <a:sx n="1" d="1"/>
        <a:sy n="1" d="1"/>
      </p:scale>
      <p:origin x="0" y="0"/>
    </p:cViewPr>
  </p:notesTextViewPr>
  <p:sorterViewPr>
    <p:cViewPr>
      <p:scale>
        <a:sx n="120" d="100"/>
        <a:sy n="12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erson, Abigail E (DEP)" userId="7061bd55-8d49-49c7-bf0a-5d609eaf7a2b" providerId="ADAL" clId="{01A29E2C-DEA7-438D-9EC4-702B62164963}"/>
    <pc:docChg chg="undo custSel addSld delSld modSld sldOrd">
      <pc:chgData name="Anderson, Abigail E (DEP)" userId="7061bd55-8d49-49c7-bf0a-5d609eaf7a2b" providerId="ADAL" clId="{01A29E2C-DEA7-438D-9EC4-702B62164963}" dt="2026-09-08T14:53:21.056" v="3194"/>
      <pc:docMkLst>
        <pc:docMk/>
      </pc:docMkLst>
      <pc:sldChg chg="add">
        <pc:chgData name="Anderson, Abigail E (DEP)" userId="7061bd55-8d49-49c7-bf0a-5d609eaf7a2b" providerId="ADAL" clId="{01A29E2C-DEA7-438D-9EC4-702B62164963}" dt="2026-09-08T14:53:21.056" v="3194"/>
        <pc:sldMkLst>
          <pc:docMk/>
          <pc:sldMk cId="2159031334" sldId="257"/>
        </pc:sldMkLst>
      </pc:sldChg>
      <pc:sldChg chg="modSp mod">
        <pc:chgData name="Anderson, Abigail E (DEP)" userId="7061bd55-8d49-49c7-bf0a-5d609eaf7a2b" providerId="ADAL" clId="{01A29E2C-DEA7-438D-9EC4-702B62164963}" dt="2026-08-25T12:44:00.854" v="390"/>
        <pc:sldMkLst>
          <pc:docMk/>
          <pc:sldMk cId="2764843662" sldId="413"/>
        </pc:sldMkLst>
        <pc:spChg chg="mod">
          <ac:chgData name="Anderson, Abigail E (DEP)" userId="7061bd55-8d49-49c7-bf0a-5d609eaf7a2b" providerId="ADAL" clId="{01A29E2C-DEA7-438D-9EC4-702B62164963}" dt="2026-08-25T12:43:58.181" v="388"/>
          <ac:spMkLst>
            <pc:docMk/>
            <pc:sldMk cId="2764843662" sldId="413"/>
            <ac:spMk id="2" creationId="{F4A492A6-4495-83CF-F831-64AB8C3DBDBB}"/>
          </ac:spMkLst>
        </pc:spChg>
        <pc:spChg chg="mod">
          <ac:chgData name="Anderson, Abigail E (DEP)" userId="7061bd55-8d49-49c7-bf0a-5d609eaf7a2b" providerId="ADAL" clId="{01A29E2C-DEA7-438D-9EC4-702B62164963}" dt="2026-08-25T12:43:56.261" v="387"/>
          <ac:spMkLst>
            <pc:docMk/>
            <pc:sldMk cId="2764843662" sldId="413"/>
            <ac:spMk id="18" creationId="{DC1CB29B-A210-0E1C-B7FA-42677B27004B}"/>
          </ac:spMkLst>
        </pc:spChg>
        <pc:picChg chg="mod">
          <ac:chgData name="Anderson, Abigail E (DEP)" userId="7061bd55-8d49-49c7-bf0a-5d609eaf7a2b" providerId="ADAL" clId="{01A29E2C-DEA7-438D-9EC4-702B62164963}" dt="2026-08-24T12:29:22.046" v="196" actId="1076"/>
          <ac:picMkLst>
            <pc:docMk/>
            <pc:sldMk cId="2764843662" sldId="413"/>
            <ac:picMk id="6" creationId="{D87B2488-19F9-3DAC-0584-E945A2A85909}"/>
          </ac:picMkLst>
        </pc:picChg>
        <pc:picChg chg="mod">
          <ac:chgData name="Anderson, Abigail E (DEP)" userId="7061bd55-8d49-49c7-bf0a-5d609eaf7a2b" providerId="ADAL" clId="{01A29E2C-DEA7-438D-9EC4-702B62164963}" dt="2026-08-25T12:44:00.854" v="390"/>
          <ac:picMkLst>
            <pc:docMk/>
            <pc:sldMk cId="2764843662" sldId="413"/>
            <ac:picMk id="7" creationId="{274A9B50-4E2E-B27F-042F-F20F427F9213}"/>
          </ac:picMkLst>
        </pc:picChg>
        <pc:picChg chg="mod">
          <ac:chgData name="Anderson, Abigail E (DEP)" userId="7061bd55-8d49-49c7-bf0a-5d609eaf7a2b" providerId="ADAL" clId="{01A29E2C-DEA7-438D-9EC4-702B62164963}" dt="2026-08-24T12:29:22.046" v="196" actId="1076"/>
          <ac:picMkLst>
            <pc:docMk/>
            <pc:sldMk cId="2764843662" sldId="413"/>
            <ac:picMk id="10" creationId="{88A0507E-12A3-32DF-24A8-4287457248DC}"/>
          </ac:picMkLst>
        </pc:picChg>
        <pc:picChg chg="mod">
          <ac:chgData name="Anderson, Abigail E (DEP)" userId="7061bd55-8d49-49c7-bf0a-5d609eaf7a2b" providerId="ADAL" clId="{01A29E2C-DEA7-438D-9EC4-702B62164963}" dt="2026-08-24T12:29:22.046" v="196" actId="1076"/>
          <ac:picMkLst>
            <pc:docMk/>
            <pc:sldMk cId="2764843662" sldId="413"/>
            <ac:picMk id="14" creationId="{A9AAC9B5-35DF-0A4D-8638-6786A2743457}"/>
          </ac:picMkLst>
        </pc:picChg>
      </pc:sldChg>
      <pc:sldChg chg="modSp mod">
        <pc:chgData name="Anderson, Abigail E (DEP)" userId="7061bd55-8d49-49c7-bf0a-5d609eaf7a2b" providerId="ADAL" clId="{01A29E2C-DEA7-438D-9EC4-702B62164963}" dt="2026-08-25T12:53:21.292" v="988" actId="33524"/>
        <pc:sldMkLst>
          <pc:docMk/>
          <pc:sldMk cId="3587094490" sldId="633"/>
        </pc:sldMkLst>
        <pc:spChg chg="mod">
          <ac:chgData name="Anderson, Abigail E (DEP)" userId="7061bd55-8d49-49c7-bf0a-5d609eaf7a2b" providerId="ADAL" clId="{01A29E2C-DEA7-438D-9EC4-702B62164963}" dt="2026-08-25T12:53:21.292" v="988" actId="33524"/>
          <ac:spMkLst>
            <pc:docMk/>
            <pc:sldMk cId="3587094490" sldId="633"/>
            <ac:spMk id="2" creationId="{29B4A4B3-84E8-2D40-5AE2-50D20E09EF6F}"/>
          </ac:spMkLst>
        </pc:spChg>
      </pc:sldChg>
      <pc:sldChg chg="modSp">
        <pc:chgData name="Anderson, Abigail E (DEP)" userId="7061bd55-8d49-49c7-bf0a-5d609eaf7a2b" providerId="ADAL" clId="{01A29E2C-DEA7-438D-9EC4-702B62164963}" dt="2026-08-25T12:45:21.357" v="399"/>
        <pc:sldMkLst>
          <pc:docMk/>
          <pc:sldMk cId="1339003368" sldId="656"/>
        </pc:sldMkLst>
        <pc:picChg chg="mod">
          <ac:chgData name="Anderson, Abigail E (DEP)" userId="7061bd55-8d49-49c7-bf0a-5d609eaf7a2b" providerId="ADAL" clId="{01A29E2C-DEA7-438D-9EC4-702B62164963}" dt="2026-08-25T12:45:21.357" v="399"/>
          <ac:picMkLst>
            <pc:docMk/>
            <pc:sldMk cId="1339003368" sldId="656"/>
            <ac:picMk id="3" creationId="{3905562F-197E-E0A3-8BF6-E7008F022A6C}"/>
          </ac:picMkLst>
        </pc:picChg>
      </pc:sldChg>
      <pc:sldChg chg="modSp mod modNotesTx">
        <pc:chgData name="Anderson, Abigail E (DEP)" userId="7061bd55-8d49-49c7-bf0a-5d609eaf7a2b" providerId="ADAL" clId="{01A29E2C-DEA7-438D-9EC4-702B62164963}" dt="2026-08-28T14:42:33.260" v="2675" actId="27636"/>
        <pc:sldMkLst>
          <pc:docMk/>
          <pc:sldMk cId="3582718043" sldId="1143"/>
        </pc:sldMkLst>
        <pc:spChg chg="mod">
          <ac:chgData name="Anderson, Abigail E (DEP)" userId="7061bd55-8d49-49c7-bf0a-5d609eaf7a2b" providerId="ADAL" clId="{01A29E2C-DEA7-438D-9EC4-702B62164963}" dt="2026-08-25T12:45:38.718" v="401"/>
          <ac:spMkLst>
            <pc:docMk/>
            <pc:sldMk cId="3582718043" sldId="1143"/>
            <ac:spMk id="9" creationId="{6E5754D8-D563-5E52-21DE-0173F7D7F2F2}"/>
          </ac:spMkLst>
        </pc:spChg>
        <pc:spChg chg="mod">
          <ac:chgData name="Anderson, Abigail E (DEP)" userId="7061bd55-8d49-49c7-bf0a-5d609eaf7a2b" providerId="ADAL" clId="{01A29E2C-DEA7-438D-9EC4-702B62164963}" dt="2026-08-28T14:42:33.260" v="2675" actId="27636"/>
          <ac:spMkLst>
            <pc:docMk/>
            <pc:sldMk cId="3582718043" sldId="1143"/>
            <ac:spMk id="11" creationId="{E1BB2E71-2B12-8FB8-023D-E097A5E3179B}"/>
          </ac:spMkLst>
        </pc:spChg>
        <pc:spChg chg="mod">
          <ac:chgData name="Anderson, Abigail E (DEP)" userId="7061bd55-8d49-49c7-bf0a-5d609eaf7a2b" providerId="ADAL" clId="{01A29E2C-DEA7-438D-9EC4-702B62164963}" dt="2026-08-25T12:45:40.893" v="404"/>
          <ac:spMkLst>
            <pc:docMk/>
            <pc:sldMk cId="3582718043" sldId="1143"/>
            <ac:spMk id="13" creationId="{3F086E76-0088-4A3E-3646-65505387327B}"/>
          </ac:spMkLst>
        </pc:spChg>
        <pc:picChg chg="mod">
          <ac:chgData name="Anderson, Abigail E (DEP)" userId="7061bd55-8d49-49c7-bf0a-5d609eaf7a2b" providerId="ADAL" clId="{01A29E2C-DEA7-438D-9EC4-702B62164963}" dt="2026-08-25T12:45:36.273" v="400"/>
          <ac:picMkLst>
            <pc:docMk/>
            <pc:sldMk cId="3582718043" sldId="1143"/>
            <ac:picMk id="2" creationId="{A99050EE-149B-085D-91A7-DB38942D76A5}"/>
          </ac:picMkLst>
        </pc:picChg>
      </pc:sldChg>
      <pc:sldChg chg="modSp">
        <pc:chgData name="Anderson, Abigail E (DEP)" userId="7061bd55-8d49-49c7-bf0a-5d609eaf7a2b" providerId="ADAL" clId="{01A29E2C-DEA7-438D-9EC4-702B62164963}" dt="2026-08-25T12:44:26.655" v="393"/>
        <pc:sldMkLst>
          <pc:docMk/>
          <pc:sldMk cId="3716083811" sldId="1171"/>
        </pc:sldMkLst>
        <pc:picChg chg="mod">
          <ac:chgData name="Anderson, Abigail E (DEP)" userId="7061bd55-8d49-49c7-bf0a-5d609eaf7a2b" providerId="ADAL" clId="{01A29E2C-DEA7-438D-9EC4-702B62164963}" dt="2026-08-25T12:44:17.022" v="392"/>
          <ac:picMkLst>
            <pc:docMk/>
            <pc:sldMk cId="3716083811" sldId="1171"/>
            <ac:picMk id="5" creationId="{A44558F6-FAA5-59D9-E0D1-0579F37A82E2}"/>
          </ac:picMkLst>
        </pc:picChg>
        <pc:picChg chg="mod">
          <ac:chgData name="Anderson, Abigail E (DEP)" userId="7061bd55-8d49-49c7-bf0a-5d609eaf7a2b" providerId="ADAL" clId="{01A29E2C-DEA7-438D-9EC4-702B62164963}" dt="2026-08-25T12:44:26.655" v="393"/>
          <ac:picMkLst>
            <pc:docMk/>
            <pc:sldMk cId="3716083811" sldId="1171"/>
            <ac:picMk id="7" creationId="{0D1C6422-4611-9F64-E5F9-77FD931C533C}"/>
          </ac:picMkLst>
        </pc:picChg>
      </pc:sldChg>
      <pc:sldChg chg="modSp">
        <pc:chgData name="Anderson, Abigail E (DEP)" userId="7061bd55-8d49-49c7-bf0a-5d609eaf7a2b" providerId="ADAL" clId="{01A29E2C-DEA7-438D-9EC4-702B62164963}" dt="2026-08-25T12:44:52.817" v="398"/>
        <pc:sldMkLst>
          <pc:docMk/>
          <pc:sldMk cId="3548612877" sldId="1172"/>
        </pc:sldMkLst>
        <pc:picChg chg="mod">
          <ac:chgData name="Anderson, Abigail E (DEP)" userId="7061bd55-8d49-49c7-bf0a-5d609eaf7a2b" providerId="ADAL" clId="{01A29E2C-DEA7-438D-9EC4-702B62164963}" dt="2026-08-25T12:44:47.239" v="395"/>
          <ac:picMkLst>
            <pc:docMk/>
            <pc:sldMk cId="3548612877" sldId="1172"/>
            <ac:picMk id="9" creationId="{8EAE1CBE-8E28-8ABD-C0DF-B83166879067}"/>
          </ac:picMkLst>
        </pc:picChg>
        <pc:picChg chg="mod">
          <ac:chgData name="Anderson, Abigail E (DEP)" userId="7061bd55-8d49-49c7-bf0a-5d609eaf7a2b" providerId="ADAL" clId="{01A29E2C-DEA7-438D-9EC4-702B62164963}" dt="2026-08-25T12:44:52.817" v="398"/>
          <ac:picMkLst>
            <pc:docMk/>
            <pc:sldMk cId="3548612877" sldId="1172"/>
            <ac:picMk id="15" creationId="{F2AD5F27-6E7B-31DD-78D2-2AC1114702EF}"/>
          </ac:picMkLst>
        </pc:picChg>
      </pc:sldChg>
      <pc:sldChg chg="modSp mod modNotesTx">
        <pc:chgData name="Anderson, Abigail E (DEP)" userId="7061bd55-8d49-49c7-bf0a-5d609eaf7a2b" providerId="ADAL" clId="{01A29E2C-DEA7-438D-9EC4-702B62164963}" dt="2026-08-25T18:51:34.572" v="2665" actId="20577"/>
        <pc:sldMkLst>
          <pc:docMk/>
          <pc:sldMk cId="2708603414" sldId="1174"/>
        </pc:sldMkLst>
        <pc:picChg chg="mod">
          <ac:chgData name="Anderson, Abigail E (DEP)" userId="7061bd55-8d49-49c7-bf0a-5d609eaf7a2b" providerId="ADAL" clId="{01A29E2C-DEA7-438D-9EC4-702B62164963}" dt="2026-08-25T12:51:44.343" v="986"/>
          <ac:picMkLst>
            <pc:docMk/>
            <pc:sldMk cId="2708603414" sldId="1174"/>
            <ac:picMk id="6" creationId="{D52A3D50-B25A-F64B-FE84-5C7D15D88AA8}"/>
          </ac:picMkLst>
        </pc:picChg>
        <pc:picChg chg="mod">
          <ac:chgData name="Anderson, Abigail E (DEP)" userId="7061bd55-8d49-49c7-bf0a-5d609eaf7a2b" providerId="ADAL" clId="{01A29E2C-DEA7-438D-9EC4-702B62164963}" dt="2026-08-25T12:41:14.498" v="369" actId="962"/>
          <ac:picMkLst>
            <pc:docMk/>
            <pc:sldMk cId="2708603414" sldId="1174"/>
            <ac:picMk id="14" creationId="{AD450D87-C0EE-357D-C648-6A2C61D893F2}"/>
          </ac:picMkLst>
        </pc:picChg>
      </pc:sldChg>
      <pc:sldChg chg="addSp modSp del mod">
        <pc:chgData name="Anderson, Abigail E (DEP)" userId="7061bd55-8d49-49c7-bf0a-5d609eaf7a2b" providerId="ADAL" clId="{01A29E2C-DEA7-438D-9EC4-702B62164963}" dt="2026-09-08T14:52:49.718" v="3193" actId="47"/>
        <pc:sldMkLst>
          <pc:docMk/>
          <pc:sldMk cId="1911706024" sldId="1176"/>
        </pc:sldMkLst>
      </pc:sldChg>
      <pc:sldChg chg="modSp mod modNotesTx">
        <pc:chgData name="Anderson, Abigail E (DEP)" userId="7061bd55-8d49-49c7-bf0a-5d609eaf7a2b" providerId="ADAL" clId="{01A29E2C-DEA7-438D-9EC4-702B62164963}" dt="2026-08-28T15:10:56.161" v="2812" actId="20577"/>
        <pc:sldMkLst>
          <pc:docMk/>
          <pc:sldMk cId="4183922218" sldId="1177"/>
        </pc:sldMkLst>
        <pc:spChg chg="mod">
          <ac:chgData name="Anderson, Abigail E (DEP)" userId="7061bd55-8d49-49c7-bf0a-5d609eaf7a2b" providerId="ADAL" clId="{01A29E2C-DEA7-438D-9EC4-702B62164963}" dt="2026-08-25T12:55:31.556" v="1000"/>
          <ac:spMkLst>
            <pc:docMk/>
            <pc:sldMk cId="4183922218" sldId="1177"/>
            <ac:spMk id="7" creationId="{6FE3F953-5420-768B-D74C-2923569D545F}"/>
          </ac:spMkLst>
        </pc:spChg>
      </pc:sldChg>
      <pc:sldChg chg="modSp mod ord">
        <pc:chgData name="Anderson, Abigail E (DEP)" userId="7061bd55-8d49-49c7-bf0a-5d609eaf7a2b" providerId="ADAL" clId="{01A29E2C-DEA7-438D-9EC4-702B62164963}" dt="2026-08-25T18:13:58.819" v="1051"/>
        <pc:sldMkLst>
          <pc:docMk/>
          <pc:sldMk cId="1806982687" sldId="1178"/>
        </pc:sldMkLst>
        <pc:spChg chg="mod">
          <ac:chgData name="Anderson, Abigail E (DEP)" userId="7061bd55-8d49-49c7-bf0a-5d609eaf7a2b" providerId="ADAL" clId="{01A29E2C-DEA7-438D-9EC4-702B62164963}" dt="2026-08-25T17:54:01.331" v="1047" actId="20577"/>
          <ac:spMkLst>
            <pc:docMk/>
            <pc:sldMk cId="1806982687" sldId="1178"/>
            <ac:spMk id="7" creationId="{901EC2A3-DC42-DD79-A264-C0EEF1B19C94}"/>
          </ac:spMkLst>
        </pc:spChg>
      </pc:sldChg>
      <pc:sldChg chg="addSp modSp mod modNotesTx">
        <pc:chgData name="Anderson, Abigail E (DEP)" userId="7061bd55-8d49-49c7-bf0a-5d609eaf7a2b" providerId="ADAL" clId="{01A29E2C-DEA7-438D-9EC4-702B62164963}" dt="2026-08-28T15:10:13.234" v="2730" actId="20577"/>
        <pc:sldMkLst>
          <pc:docMk/>
          <pc:sldMk cId="3600675273" sldId="1180"/>
        </pc:sldMkLst>
        <pc:spChg chg="mod">
          <ac:chgData name="Anderson, Abigail E (DEP)" userId="7061bd55-8d49-49c7-bf0a-5d609eaf7a2b" providerId="ADAL" clId="{01A29E2C-DEA7-438D-9EC4-702B62164963}" dt="2026-08-28T15:08:42.270" v="2716" actId="20577"/>
          <ac:spMkLst>
            <pc:docMk/>
            <pc:sldMk cId="3600675273" sldId="1180"/>
            <ac:spMk id="4" creationId="{F62CA7B3-0027-4918-D40B-3E5A71DDABB0}"/>
          </ac:spMkLst>
        </pc:spChg>
        <pc:spChg chg="mod">
          <ac:chgData name="Anderson, Abigail E (DEP)" userId="7061bd55-8d49-49c7-bf0a-5d609eaf7a2b" providerId="ADAL" clId="{01A29E2C-DEA7-438D-9EC4-702B62164963}" dt="2026-08-17T17:51:09.740" v="168" actId="14838"/>
          <ac:spMkLst>
            <pc:docMk/>
            <pc:sldMk cId="3600675273" sldId="1180"/>
            <ac:spMk id="5" creationId="{3568D015-9323-4718-1A38-42B9D8E659FA}"/>
          </ac:spMkLst>
        </pc:spChg>
        <pc:spChg chg="add mod">
          <ac:chgData name="Anderson, Abigail E (DEP)" userId="7061bd55-8d49-49c7-bf0a-5d609eaf7a2b" providerId="ADAL" clId="{01A29E2C-DEA7-438D-9EC4-702B62164963}" dt="2026-08-17T17:43:15.126" v="159" actId="1035"/>
          <ac:spMkLst>
            <pc:docMk/>
            <pc:sldMk cId="3600675273" sldId="1180"/>
            <ac:spMk id="6" creationId="{C61004EB-9BC2-1560-8323-9F00DE8B5883}"/>
          </ac:spMkLst>
        </pc:spChg>
        <pc:spChg chg="mod">
          <ac:chgData name="Anderson, Abigail E (DEP)" userId="7061bd55-8d49-49c7-bf0a-5d609eaf7a2b" providerId="ADAL" clId="{01A29E2C-DEA7-438D-9EC4-702B62164963}" dt="2026-08-17T17:43:15.126" v="159" actId="1035"/>
          <ac:spMkLst>
            <pc:docMk/>
            <pc:sldMk cId="3600675273" sldId="1180"/>
            <ac:spMk id="10" creationId="{79E118BC-D999-C623-3033-4317D412D685}"/>
          </ac:spMkLst>
        </pc:spChg>
        <pc:spChg chg="mod">
          <ac:chgData name="Anderson, Abigail E (DEP)" userId="7061bd55-8d49-49c7-bf0a-5d609eaf7a2b" providerId="ADAL" clId="{01A29E2C-DEA7-438D-9EC4-702B62164963}" dt="2026-08-17T17:43:15.126" v="159" actId="1035"/>
          <ac:spMkLst>
            <pc:docMk/>
            <pc:sldMk cId="3600675273" sldId="1180"/>
            <ac:spMk id="11" creationId="{95AB67F9-7E6A-DD19-4376-F2E8F65B8815}"/>
          </ac:spMkLst>
        </pc:spChg>
        <pc:spChg chg="mod">
          <ac:chgData name="Anderson, Abigail E (DEP)" userId="7061bd55-8d49-49c7-bf0a-5d609eaf7a2b" providerId="ADAL" clId="{01A29E2C-DEA7-438D-9EC4-702B62164963}" dt="2026-08-17T17:43:07.599" v="157" actId="20577"/>
          <ac:spMkLst>
            <pc:docMk/>
            <pc:sldMk cId="3600675273" sldId="1180"/>
            <ac:spMk id="12" creationId="{945F6514-C10B-C78E-4BBA-B4B0F3CDB4A3}"/>
          </ac:spMkLst>
        </pc:spChg>
        <pc:spChg chg="add mod">
          <ac:chgData name="Anderson, Abigail E (DEP)" userId="7061bd55-8d49-49c7-bf0a-5d609eaf7a2b" providerId="ADAL" clId="{01A29E2C-DEA7-438D-9EC4-702B62164963}" dt="2026-08-17T17:46:22.050" v="161" actId="1076"/>
          <ac:spMkLst>
            <pc:docMk/>
            <pc:sldMk cId="3600675273" sldId="1180"/>
            <ac:spMk id="14" creationId="{117EFBDE-C3AC-C3A8-78DB-1DA8E1B48527}"/>
          </ac:spMkLst>
        </pc:spChg>
        <pc:spChg chg="add mod">
          <ac:chgData name="Anderson, Abigail E (DEP)" userId="7061bd55-8d49-49c7-bf0a-5d609eaf7a2b" providerId="ADAL" clId="{01A29E2C-DEA7-438D-9EC4-702B62164963}" dt="2026-08-17T17:48:04.242" v="163" actId="1076"/>
          <ac:spMkLst>
            <pc:docMk/>
            <pc:sldMk cId="3600675273" sldId="1180"/>
            <ac:spMk id="33" creationId="{21ECF5F6-913C-541B-9583-9CEDA879F869}"/>
          </ac:spMkLst>
        </pc:spChg>
        <pc:spChg chg="mod">
          <ac:chgData name="Anderson, Abigail E (DEP)" userId="7061bd55-8d49-49c7-bf0a-5d609eaf7a2b" providerId="ADAL" clId="{01A29E2C-DEA7-438D-9EC4-702B62164963}" dt="2026-08-17T17:58:31.131" v="189" actId="1035"/>
          <ac:spMkLst>
            <pc:docMk/>
            <pc:sldMk cId="3600675273" sldId="1180"/>
            <ac:spMk id="38" creationId="{53D5DD4B-E9F2-631E-EE9C-CACF3287E41A}"/>
          </ac:spMkLst>
        </pc:spChg>
        <pc:picChg chg="mod">
          <ac:chgData name="Anderson, Abigail E (DEP)" userId="7061bd55-8d49-49c7-bf0a-5d609eaf7a2b" providerId="ADAL" clId="{01A29E2C-DEA7-438D-9EC4-702B62164963}" dt="2026-08-25T12:34:37.689" v="353" actId="962"/>
          <ac:picMkLst>
            <pc:docMk/>
            <pc:sldMk cId="3600675273" sldId="1180"/>
            <ac:picMk id="17" creationId="{ED368361-4740-7D4C-78F4-88BEE041313F}"/>
          </ac:picMkLst>
        </pc:picChg>
      </pc:sldChg>
      <pc:sldChg chg="modSp mod modNotesTx">
        <pc:chgData name="Anderson, Abigail E (DEP)" userId="7061bd55-8d49-49c7-bf0a-5d609eaf7a2b" providerId="ADAL" clId="{01A29E2C-DEA7-438D-9EC4-702B62164963}" dt="2026-08-28T15:16:20.034" v="3179" actId="20577"/>
        <pc:sldMkLst>
          <pc:docMk/>
          <pc:sldMk cId="3331234636" sldId="1239"/>
        </pc:sldMkLst>
        <pc:spChg chg="mod">
          <ac:chgData name="Anderson, Abigail E (DEP)" userId="7061bd55-8d49-49c7-bf0a-5d609eaf7a2b" providerId="ADAL" clId="{01A29E2C-DEA7-438D-9EC4-702B62164963}" dt="2026-08-25T12:51:11.998" v="983"/>
          <ac:spMkLst>
            <pc:docMk/>
            <pc:sldMk cId="3331234636" sldId="1239"/>
            <ac:spMk id="15" creationId="{8C2E2A35-49E1-4471-68A7-A08287F2B7A6}"/>
          </ac:spMkLst>
        </pc:spChg>
        <pc:picChg chg="mod">
          <ac:chgData name="Anderson, Abigail E (DEP)" userId="7061bd55-8d49-49c7-bf0a-5d609eaf7a2b" providerId="ADAL" clId="{01A29E2C-DEA7-438D-9EC4-702B62164963}" dt="2026-08-25T12:51:15.952" v="984"/>
          <ac:picMkLst>
            <pc:docMk/>
            <pc:sldMk cId="3331234636" sldId="1239"/>
            <ac:picMk id="7" creationId="{B780F364-3009-59CF-4E5C-CA2EF28051E9}"/>
          </ac:picMkLst>
        </pc:picChg>
        <pc:picChg chg="mod">
          <ac:chgData name="Anderson, Abigail E (DEP)" userId="7061bd55-8d49-49c7-bf0a-5d609eaf7a2b" providerId="ADAL" clId="{01A29E2C-DEA7-438D-9EC4-702B62164963}" dt="2026-08-25T12:39:51.994" v="365" actId="962"/>
          <ac:picMkLst>
            <pc:docMk/>
            <pc:sldMk cId="3331234636" sldId="1239"/>
            <ac:picMk id="8" creationId="{A7E15D26-1B05-3FC1-21BC-695934F1640B}"/>
          </ac:picMkLst>
        </pc:picChg>
        <pc:picChg chg="mod">
          <ac:chgData name="Anderson, Abigail E (DEP)" userId="7061bd55-8d49-49c7-bf0a-5d609eaf7a2b" providerId="ADAL" clId="{01A29E2C-DEA7-438D-9EC4-702B62164963}" dt="2026-08-25T12:40:12.792" v="367" actId="962"/>
          <ac:picMkLst>
            <pc:docMk/>
            <pc:sldMk cId="3331234636" sldId="1239"/>
            <ac:picMk id="13" creationId="{280FD8B3-D580-6371-9780-70FBC1C7936F}"/>
          </ac:picMkLst>
        </pc:picChg>
      </pc:sldChg>
      <pc:sldChg chg="modSp mod ord modNotesTx">
        <pc:chgData name="Anderson, Abigail E (DEP)" userId="7061bd55-8d49-49c7-bf0a-5d609eaf7a2b" providerId="ADAL" clId="{01A29E2C-DEA7-438D-9EC4-702B62164963}" dt="2026-08-28T15:13:22.172" v="2974" actId="115"/>
        <pc:sldMkLst>
          <pc:docMk/>
          <pc:sldMk cId="2130562328" sldId="1240"/>
        </pc:sldMkLst>
        <pc:spChg chg="mod">
          <ac:chgData name="Anderson, Abigail E (DEP)" userId="7061bd55-8d49-49c7-bf0a-5d609eaf7a2b" providerId="ADAL" clId="{01A29E2C-DEA7-438D-9EC4-702B62164963}" dt="2026-08-25T12:42:40.234" v="377" actId="33553"/>
          <ac:spMkLst>
            <pc:docMk/>
            <pc:sldMk cId="2130562328" sldId="1240"/>
            <ac:spMk id="4" creationId="{3C611C07-4F1E-4EF0-B1BC-35BE1E935E99}"/>
          </ac:spMkLst>
        </pc:spChg>
        <pc:spChg chg="mod">
          <ac:chgData name="Anderson, Abigail E (DEP)" userId="7061bd55-8d49-49c7-bf0a-5d609eaf7a2b" providerId="ADAL" clId="{01A29E2C-DEA7-438D-9EC4-702B62164963}" dt="2026-08-25T12:49:48.805" v="960"/>
          <ac:spMkLst>
            <pc:docMk/>
            <pc:sldMk cId="2130562328" sldId="1240"/>
            <ac:spMk id="7" creationId="{B3889D34-C46F-3569-6C7F-BC9A169A5D0A}"/>
          </ac:spMkLst>
        </pc:spChg>
        <pc:spChg chg="mod">
          <ac:chgData name="Anderson, Abigail E (DEP)" userId="7061bd55-8d49-49c7-bf0a-5d609eaf7a2b" providerId="ADAL" clId="{01A29E2C-DEA7-438D-9EC4-702B62164963}" dt="2026-08-25T12:49:55.374" v="964"/>
          <ac:spMkLst>
            <pc:docMk/>
            <pc:sldMk cId="2130562328" sldId="1240"/>
            <ac:spMk id="8" creationId="{FCCB932C-F735-6D24-B626-4D831BDF8F58}"/>
          </ac:spMkLst>
        </pc:spChg>
        <pc:spChg chg="mod">
          <ac:chgData name="Anderson, Abigail E (DEP)" userId="7061bd55-8d49-49c7-bf0a-5d609eaf7a2b" providerId="ADAL" clId="{01A29E2C-DEA7-438D-9EC4-702B62164963}" dt="2026-08-25T12:49:51.536" v="963"/>
          <ac:spMkLst>
            <pc:docMk/>
            <pc:sldMk cId="2130562328" sldId="1240"/>
            <ac:spMk id="9" creationId="{E9E6A637-1C1C-B4A2-8B9F-03DBE3914C30}"/>
          </ac:spMkLst>
        </pc:spChg>
        <pc:picChg chg="mod">
          <ac:chgData name="Anderson, Abigail E (DEP)" userId="7061bd55-8d49-49c7-bf0a-5d609eaf7a2b" providerId="ADAL" clId="{01A29E2C-DEA7-438D-9EC4-702B62164963}" dt="2026-08-25T12:49:46.201" v="959"/>
          <ac:picMkLst>
            <pc:docMk/>
            <pc:sldMk cId="2130562328" sldId="1240"/>
            <ac:picMk id="3" creationId="{5C5612B6-12BE-E606-8652-F8093E6F3857}"/>
          </ac:picMkLst>
        </pc:picChg>
        <pc:picChg chg="mod">
          <ac:chgData name="Anderson, Abigail E (DEP)" userId="7061bd55-8d49-49c7-bf0a-5d609eaf7a2b" providerId="ADAL" clId="{01A29E2C-DEA7-438D-9EC4-702B62164963}" dt="2026-08-25T12:49:37.878" v="955"/>
          <ac:picMkLst>
            <pc:docMk/>
            <pc:sldMk cId="2130562328" sldId="1240"/>
            <ac:picMk id="6" creationId="{E871C4B6-7827-327A-9C2C-87AA3035D34D}"/>
          </ac:picMkLst>
        </pc:picChg>
      </pc:sldChg>
      <pc:sldChg chg="modSp mod modNotesTx">
        <pc:chgData name="Anderson, Abigail E (DEP)" userId="7061bd55-8d49-49c7-bf0a-5d609eaf7a2b" providerId="ADAL" clId="{01A29E2C-DEA7-438D-9EC4-702B62164963}" dt="2026-08-28T14:35:19.106" v="2666" actId="20577"/>
        <pc:sldMkLst>
          <pc:docMk/>
          <pc:sldMk cId="3070721596" sldId="1242"/>
        </pc:sldMkLst>
        <pc:spChg chg="mod">
          <ac:chgData name="Anderson, Abigail E (DEP)" userId="7061bd55-8d49-49c7-bf0a-5d609eaf7a2b" providerId="ADAL" clId="{01A29E2C-DEA7-438D-9EC4-702B62164963}" dt="2026-08-25T12:41:29.124" v="371" actId="33553"/>
          <ac:spMkLst>
            <pc:docMk/>
            <pc:sldMk cId="3070721596" sldId="1242"/>
            <ac:spMk id="6" creationId="{3F2CA08E-8EBA-7674-9174-EECA13447118}"/>
          </ac:spMkLst>
        </pc:spChg>
        <pc:picChg chg="mod">
          <ac:chgData name="Anderson, Abigail E (DEP)" userId="7061bd55-8d49-49c7-bf0a-5d609eaf7a2b" providerId="ADAL" clId="{01A29E2C-DEA7-438D-9EC4-702B62164963}" dt="2026-08-25T12:32:44.832" v="346" actId="962"/>
          <ac:picMkLst>
            <pc:docMk/>
            <pc:sldMk cId="3070721596" sldId="1242"/>
            <ac:picMk id="3" creationId="{CD3F5330-271B-B566-C0E0-BF1644D18E7E}"/>
          </ac:picMkLst>
        </pc:picChg>
      </pc:sldChg>
      <pc:sldChg chg="modSp mod modNotesTx">
        <pc:chgData name="Anderson, Abigail E (DEP)" userId="7061bd55-8d49-49c7-bf0a-5d609eaf7a2b" providerId="ADAL" clId="{01A29E2C-DEA7-438D-9EC4-702B62164963}" dt="2026-08-28T15:27:04.281" v="3192" actId="1038"/>
        <pc:sldMkLst>
          <pc:docMk/>
          <pc:sldMk cId="3343055424" sldId="1243"/>
        </pc:sldMkLst>
        <pc:spChg chg="mod">
          <ac:chgData name="Anderson, Abigail E (DEP)" userId="7061bd55-8d49-49c7-bf0a-5d609eaf7a2b" providerId="ADAL" clId="{01A29E2C-DEA7-438D-9EC4-702B62164963}" dt="2026-08-28T15:27:00.574" v="3188" actId="20577"/>
          <ac:spMkLst>
            <pc:docMk/>
            <pc:sldMk cId="3343055424" sldId="1243"/>
            <ac:spMk id="3" creationId="{4834F29E-83B4-73C0-5344-5A8DB0B3D63E}"/>
          </ac:spMkLst>
        </pc:spChg>
        <pc:picChg chg="mod">
          <ac:chgData name="Anderson, Abigail E (DEP)" userId="7061bd55-8d49-49c7-bf0a-5d609eaf7a2b" providerId="ADAL" clId="{01A29E2C-DEA7-438D-9EC4-702B62164963}" dt="2026-08-25T12:42:59.552" v="380"/>
          <ac:picMkLst>
            <pc:docMk/>
            <pc:sldMk cId="3343055424" sldId="1243"/>
            <ac:picMk id="14" creationId="{6420D1A5-FDA5-AB24-5EFC-70AA2531C0F4}"/>
          </ac:picMkLst>
        </pc:picChg>
        <pc:picChg chg="mod">
          <ac:chgData name="Anderson, Abigail E (DEP)" userId="7061bd55-8d49-49c7-bf0a-5d609eaf7a2b" providerId="ADAL" clId="{01A29E2C-DEA7-438D-9EC4-702B62164963}" dt="2026-08-28T15:27:04.281" v="3192" actId="1038"/>
          <ac:picMkLst>
            <pc:docMk/>
            <pc:sldMk cId="3343055424" sldId="1243"/>
            <ac:picMk id="15" creationId="{5587386E-E42C-1CFE-21DA-539B5D9E0674}"/>
          </ac:picMkLst>
        </pc:picChg>
        <pc:picChg chg="mod">
          <ac:chgData name="Anderson, Abigail E (DEP)" userId="7061bd55-8d49-49c7-bf0a-5d609eaf7a2b" providerId="ADAL" clId="{01A29E2C-DEA7-438D-9EC4-702B62164963}" dt="2026-08-25T12:44:33.439" v="394"/>
          <ac:picMkLst>
            <pc:docMk/>
            <pc:sldMk cId="3343055424" sldId="1243"/>
            <ac:picMk id="1028" creationId="{11FBF43F-158C-432D-75FE-EE7471CEE9BF}"/>
          </ac:picMkLst>
        </pc:picChg>
      </pc:sldChg>
      <pc:sldChg chg="addSp delSp modSp mod modNotesTx">
        <pc:chgData name="Anderson, Abigail E (DEP)" userId="7061bd55-8d49-49c7-bf0a-5d609eaf7a2b" providerId="ADAL" clId="{01A29E2C-DEA7-438D-9EC4-702B62164963}" dt="2026-08-28T15:12:01.346" v="2973" actId="20577"/>
        <pc:sldMkLst>
          <pc:docMk/>
          <pc:sldMk cId="1190761958" sldId="1245"/>
        </pc:sldMkLst>
        <pc:spChg chg="mod">
          <ac:chgData name="Anderson, Abigail E (DEP)" userId="7061bd55-8d49-49c7-bf0a-5d609eaf7a2b" providerId="ADAL" clId="{01A29E2C-DEA7-438D-9EC4-702B62164963}" dt="2026-08-25T18:48:28.811" v="2532" actId="20577"/>
          <ac:spMkLst>
            <pc:docMk/>
            <pc:sldMk cId="1190761958" sldId="1245"/>
            <ac:spMk id="4" creationId="{ACB80876-D7CD-FE77-7621-E11FD52C9433}"/>
          </ac:spMkLst>
        </pc:spChg>
        <pc:spChg chg="mod">
          <ac:chgData name="Anderson, Abigail E (DEP)" userId="7061bd55-8d49-49c7-bf0a-5d609eaf7a2b" providerId="ADAL" clId="{01A29E2C-DEA7-438D-9EC4-702B62164963}" dt="2026-08-25T12:50:22.286" v="965"/>
          <ac:spMkLst>
            <pc:docMk/>
            <pc:sldMk cId="1190761958" sldId="1245"/>
            <ac:spMk id="7" creationId="{6842463F-83FC-5608-3043-6F1216047286}"/>
          </ac:spMkLst>
        </pc:spChg>
        <pc:spChg chg="mod">
          <ac:chgData name="Anderson, Abigail E (DEP)" userId="7061bd55-8d49-49c7-bf0a-5d609eaf7a2b" providerId="ADAL" clId="{01A29E2C-DEA7-438D-9EC4-702B62164963}" dt="2026-08-25T12:50:26.256" v="967"/>
          <ac:spMkLst>
            <pc:docMk/>
            <pc:sldMk cId="1190761958" sldId="1245"/>
            <ac:spMk id="8" creationId="{6DF2D95B-F276-740B-6B08-140030DC3FED}"/>
          </ac:spMkLst>
        </pc:spChg>
        <pc:spChg chg="mod">
          <ac:chgData name="Anderson, Abigail E (DEP)" userId="7061bd55-8d49-49c7-bf0a-5d609eaf7a2b" providerId="ADAL" clId="{01A29E2C-DEA7-438D-9EC4-702B62164963}" dt="2026-08-24T12:39:18.995" v="261" actId="20577"/>
          <ac:spMkLst>
            <pc:docMk/>
            <pc:sldMk cId="1190761958" sldId="1245"/>
            <ac:spMk id="9" creationId="{60EB66F6-5869-B5EE-843C-E24AB3EB4E2F}"/>
          </ac:spMkLst>
        </pc:spChg>
        <pc:picChg chg="mod">
          <ac:chgData name="Anderson, Abigail E (DEP)" userId="7061bd55-8d49-49c7-bf0a-5d609eaf7a2b" providerId="ADAL" clId="{01A29E2C-DEA7-438D-9EC4-702B62164963}" dt="2026-08-25T12:35:28.251" v="357" actId="962"/>
          <ac:picMkLst>
            <pc:docMk/>
            <pc:sldMk cId="1190761958" sldId="1245"/>
            <ac:picMk id="6" creationId="{F6AAE37A-3C58-82CD-A5D7-90D1BB747DCA}"/>
          </ac:picMkLst>
        </pc:picChg>
        <pc:picChg chg="mod">
          <ac:chgData name="Anderson, Abigail E (DEP)" userId="7061bd55-8d49-49c7-bf0a-5d609eaf7a2b" providerId="ADAL" clId="{01A29E2C-DEA7-438D-9EC4-702B62164963}" dt="2026-08-25T12:36:41.611" v="359" actId="962"/>
          <ac:picMkLst>
            <pc:docMk/>
            <pc:sldMk cId="1190761958" sldId="1245"/>
            <ac:picMk id="10" creationId="{0DBF2880-9EB5-6B44-41AC-3298F84AD9B7}"/>
          </ac:picMkLst>
        </pc:picChg>
        <pc:picChg chg="add mod modCrop">
          <ac:chgData name="Anderson, Abigail E (DEP)" userId="7061bd55-8d49-49c7-bf0a-5d609eaf7a2b" providerId="ADAL" clId="{01A29E2C-DEA7-438D-9EC4-702B62164963}" dt="2026-08-25T12:37:48.362" v="361" actId="962"/>
          <ac:picMkLst>
            <pc:docMk/>
            <pc:sldMk cId="1190761958" sldId="1245"/>
            <ac:picMk id="11" creationId="{A955E358-F827-8867-BC91-EF2E9D6997AB}"/>
          </ac:picMkLst>
        </pc:picChg>
      </pc:sldChg>
      <pc:sldChg chg="modSp mod">
        <pc:chgData name="Anderson, Abigail E (DEP)" userId="7061bd55-8d49-49c7-bf0a-5d609eaf7a2b" providerId="ADAL" clId="{01A29E2C-DEA7-438D-9EC4-702B62164963}" dt="2026-08-25T12:54:29.774" v="989" actId="1076"/>
        <pc:sldMkLst>
          <pc:docMk/>
          <pc:sldMk cId="1500252013" sldId="1247"/>
        </pc:sldMkLst>
        <pc:spChg chg="mod">
          <ac:chgData name="Anderson, Abigail E (DEP)" userId="7061bd55-8d49-49c7-bf0a-5d609eaf7a2b" providerId="ADAL" clId="{01A29E2C-DEA7-438D-9EC4-702B62164963}" dt="2026-08-25T12:42:23.538" v="373" actId="33553"/>
          <ac:spMkLst>
            <pc:docMk/>
            <pc:sldMk cId="1500252013" sldId="1247"/>
            <ac:spMk id="6" creationId="{67F28832-7DE7-FFB4-F172-0EED02F49125}"/>
          </ac:spMkLst>
        </pc:spChg>
        <pc:picChg chg="mod">
          <ac:chgData name="Anderson, Abigail E (DEP)" userId="7061bd55-8d49-49c7-bf0a-5d609eaf7a2b" providerId="ADAL" clId="{01A29E2C-DEA7-438D-9EC4-702B62164963}" dt="2026-08-25T12:54:29.774" v="989" actId="1076"/>
          <ac:picMkLst>
            <pc:docMk/>
            <pc:sldMk cId="1500252013" sldId="1247"/>
            <ac:picMk id="7" creationId="{EBBA1634-7C4D-E896-E9F1-E4D5CCB31750}"/>
          </ac:picMkLst>
        </pc:picChg>
      </pc:sldChg>
      <pc:sldChg chg="modSp mod modNotesTx">
        <pc:chgData name="Anderson, Abigail E (DEP)" userId="7061bd55-8d49-49c7-bf0a-5d609eaf7a2b" providerId="ADAL" clId="{01A29E2C-DEA7-438D-9EC4-702B62164963}" dt="2026-08-25T18:34:41.824" v="1489" actId="20577"/>
        <pc:sldMkLst>
          <pc:docMk/>
          <pc:sldMk cId="2565742937" sldId="1249"/>
        </pc:sldMkLst>
        <pc:spChg chg="mod">
          <ac:chgData name="Anderson, Abigail E (DEP)" userId="7061bd55-8d49-49c7-bf0a-5d609eaf7a2b" providerId="ADAL" clId="{01A29E2C-DEA7-438D-9EC4-702B62164963}" dt="2026-08-25T12:55:50.676" v="1001"/>
          <ac:spMkLst>
            <pc:docMk/>
            <pc:sldMk cId="2565742937" sldId="1249"/>
            <ac:spMk id="3" creationId="{67700CC2-C0EA-1C2E-0FAF-20317DF4F275}"/>
          </ac:spMkLst>
        </pc:spChg>
        <pc:spChg chg="mod">
          <ac:chgData name="Anderson, Abigail E (DEP)" userId="7061bd55-8d49-49c7-bf0a-5d609eaf7a2b" providerId="ADAL" clId="{01A29E2C-DEA7-438D-9EC4-702B62164963}" dt="2026-08-25T12:31:43.455" v="344" actId="962"/>
          <ac:spMkLst>
            <pc:docMk/>
            <pc:sldMk cId="2565742937" sldId="1249"/>
            <ac:spMk id="9" creationId="{63FD1104-A482-2EC0-16AB-7637E493887F}"/>
          </ac:spMkLst>
        </pc:spChg>
        <pc:spChg chg="mod">
          <ac:chgData name="Anderson, Abigail E (DEP)" userId="7061bd55-8d49-49c7-bf0a-5d609eaf7a2b" providerId="ADAL" clId="{01A29E2C-DEA7-438D-9EC4-702B62164963}" dt="2026-08-25T12:48:46.089" v="947"/>
          <ac:spMkLst>
            <pc:docMk/>
            <pc:sldMk cId="2565742937" sldId="1249"/>
            <ac:spMk id="10" creationId="{2DD916A6-D456-76ED-1E12-7A4596886FFA}"/>
          </ac:spMkLst>
        </pc:spChg>
        <pc:picChg chg="mod">
          <ac:chgData name="Anderson, Abigail E (DEP)" userId="7061bd55-8d49-49c7-bf0a-5d609eaf7a2b" providerId="ADAL" clId="{01A29E2C-DEA7-438D-9EC4-702B62164963}" dt="2026-08-25T12:48:55.626" v="954"/>
          <ac:picMkLst>
            <pc:docMk/>
            <pc:sldMk cId="2565742937" sldId="1249"/>
            <ac:picMk id="7" creationId="{2A493D5C-D406-72D8-333B-558F4B4C7383}"/>
          </ac:picMkLst>
        </pc:picChg>
      </pc:sldChg>
      <pc:sldChg chg="modSp mod modNotesTx">
        <pc:chgData name="Anderson, Abigail E (DEP)" userId="7061bd55-8d49-49c7-bf0a-5d609eaf7a2b" providerId="ADAL" clId="{01A29E2C-DEA7-438D-9EC4-702B62164963}" dt="2026-08-28T15:07:51.021" v="2696" actId="20577"/>
        <pc:sldMkLst>
          <pc:docMk/>
          <pc:sldMk cId="2413573081" sldId="1251"/>
        </pc:sldMkLst>
        <pc:spChg chg="mod">
          <ac:chgData name="Anderson, Abigail E (DEP)" userId="7061bd55-8d49-49c7-bf0a-5d609eaf7a2b" providerId="ADAL" clId="{01A29E2C-DEA7-438D-9EC4-702B62164963}" dt="2026-08-24T12:31:51.945" v="214" actId="1076"/>
          <ac:spMkLst>
            <pc:docMk/>
            <pc:sldMk cId="2413573081" sldId="1251"/>
            <ac:spMk id="4" creationId="{4A5799C6-3359-872D-E637-1D8A94428880}"/>
          </ac:spMkLst>
        </pc:spChg>
        <pc:spChg chg="mod">
          <ac:chgData name="Anderson, Abigail E (DEP)" userId="7061bd55-8d49-49c7-bf0a-5d609eaf7a2b" providerId="ADAL" clId="{01A29E2C-DEA7-438D-9EC4-702B62164963}" dt="2026-08-25T12:42:31.800" v="375" actId="33553"/>
          <ac:spMkLst>
            <pc:docMk/>
            <pc:sldMk cId="2413573081" sldId="1251"/>
            <ac:spMk id="13" creationId="{BB25ECCA-7E44-5C58-3FE8-196F329AF267}"/>
          </ac:spMkLst>
        </pc:spChg>
      </pc:sldChg>
      <pc:sldChg chg="delSp modSp mod">
        <pc:chgData name="Anderson, Abigail E (DEP)" userId="7061bd55-8d49-49c7-bf0a-5d609eaf7a2b" providerId="ADAL" clId="{01A29E2C-DEA7-438D-9EC4-702B62164963}" dt="2026-08-25T12:48:20.697" v="943" actId="962"/>
        <pc:sldMkLst>
          <pc:docMk/>
          <pc:sldMk cId="4020111084" sldId="1264"/>
        </pc:sldMkLst>
        <pc:spChg chg="mod">
          <ac:chgData name="Anderson, Abigail E (DEP)" userId="7061bd55-8d49-49c7-bf0a-5d609eaf7a2b" providerId="ADAL" clId="{01A29E2C-DEA7-438D-9EC4-702B62164963}" dt="2026-08-25T12:31:43.435" v="343" actId="962"/>
          <ac:spMkLst>
            <pc:docMk/>
            <pc:sldMk cId="4020111084" sldId="1264"/>
            <ac:spMk id="2" creationId="{E1F4D7D6-216B-EDE7-E1CA-35CEEBD47099}"/>
          </ac:spMkLst>
        </pc:spChg>
        <pc:spChg chg="mod">
          <ac:chgData name="Anderson, Abigail E (DEP)" userId="7061bd55-8d49-49c7-bf0a-5d609eaf7a2b" providerId="ADAL" clId="{01A29E2C-DEA7-438D-9EC4-702B62164963}" dt="2026-08-24T12:45:53.475" v="267" actId="1076"/>
          <ac:spMkLst>
            <pc:docMk/>
            <pc:sldMk cId="4020111084" sldId="1264"/>
            <ac:spMk id="3" creationId="{BFE62C54-E5DA-6E5D-F326-60FC4A2FAAA8}"/>
          </ac:spMkLst>
        </pc:spChg>
        <pc:spChg chg="mod">
          <ac:chgData name="Anderson, Abigail E (DEP)" userId="7061bd55-8d49-49c7-bf0a-5d609eaf7a2b" providerId="ADAL" clId="{01A29E2C-DEA7-438D-9EC4-702B62164963}" dt="2026-08-25T12:45:57.878" v="406"/>
          <ac:spMkLst>
            <pc:docMk/>
            <pc:sldMk cId="4020111084" sldId="1264"/>
            <ac:spMk id="8" creationId="{B507E5E1-917B-BC75-6152-74B9E00F12AC}"/>
          </ac:spMkLst>
        </pc:spChg>
        <pc:spChg chg="mod">
          <ac:chgData name="Anderson, Abigail E (DEP)" userId="7061bd55-8d49-49c7-bf0a-5d609eaf7a2b" providerId="ADAL" clId="{01A29E2C-DEA7-438D-9EC4-702B62164963}" dt="2026-08-24T12:45:03.036" v="264" actId="20577"/>
          <ac:spMkLst>
            <pc:docMk/>
            <pc:sldMk cId="4020111084" sldId="1264"/>
            <ac:spMk id="10" creationId="{93FD88C3-E02D-EC26-8C70-98E5EB3B5F0C}"/>
          </ac:spMkLst>
        </pc:spChg>
        <pc:picChg chg="mod">
          <ac:chgData name="Anderson, Abigail E (DEP)" userId="7061bd55-8d49-49c7-bf0a-5d609eaf7a2b" providerId="ADAL" clId="{01A29E2C-DEA7-438D-9EC4-702B62164963}" dt="2026-08-25T12:48:20.697" v="943" actId="962"/>
          <ac:picMkLst>
            <pc:docMk/>
            <pc:sldMk cId="4020111084" sldId="1264"/>
            <ac:picMk id="6" creationId="{8E0B9A40-5A7E-1E9B-DB49-84DF4C20B85D}"/>
          </ac:picMkLst>
        </pc:picChg>
      </pc:sldChg>
      <pc:sldChg chg="add">
        <pc:chgData name="Anderson, Abigail E (DEP)" userId="7061bd55-8d49-49c7-bf0a-5d609eaf7a2b" providerId="ADAL" clId="{01A29E2C-DEA7-438D-9EC4-702B62164963}" dt="2026-09-08T14:53:21.056" v="3194"/>
        <pc:sldMkLst>
          <pc:docMk/>
          <pc:sldMk cId="1950743226" sldId="1265"/>
        </pc:sldMkLst>
      </pc:sldChg>
    </pc:docChg>
  </pc:docChgLst>
  <pc:docChgLst>
    <pc:chgData name="Foss, David (DEP)" userId="4afa9d00-da2a-4052-a9a2-59ab85e8e3c4" providerId="ADAL" clId="{266E30C8-35D8-4F45-B36C-E224BD6B0452}"/>
    <pc:docChg chg="undo custSel addSld delSld modSld sldOrd">
      <pc:chgData name="Foss, David (DEP)" userId="4afa9d00-da2a-4052-a9a2-59ab85e8e3c4" providerId="ADAL" clId="{266E30C8-35D8-4F45-B36C-E224BD6B0452}" dt="2026-09-03T14:29:11.760" v="1642" actId="1076"/>
      <pc:docMkLst>
        <pc:docMk/>
      </pc:docMkLst>
      <pc:sldChg chg="delSp modSp mod">
        <pc:chgData name="Foss, David (DEP)" userId="4afa9d00-da2a-4052-a9a2-59ab85e8e3c4" providerId="ADAL" clId="{266E30C8-35D8-4F45-B36C-E224BD6B0452}" dt="2026-09-01T22:57:08.325" v="1640" actId="6549"/>
        <pc:sldMkLst>
          <pc:docMk/>
          <pc:sldMk cId="2764843662" sldId="413"/>
        </pc:sldMkLst>
        <pc:spChg chg="mod">
          <ac:chgData name="Foss, David (DEP)" userId="4afa9d00-da2a-4052-a9a2-59ab85e8e3c4" providerId="ADAL" clId="{266E30C8-35D8-4F45-B36C-E224BD6B0452}" dt="2026-09-01T22:57:08.325" v="1640" actId="6549"/>
          <ac:spMkLst>
            <pc:docMk/>
            <pc:sldMk cId="2764843662" sldId="413"/>
            <ac:spMk id="2" creationId="{F4A492A6-4495-83CF-F831-64AB8C3DBDBB}"/>
          </ac:spMkLst>
        </pc:spChg>
        <pc:spChg chg="mod">
          <ac:chgData name="Foss, David (DEP)" userId="4afa9d00-da2a-4052-a9a2-59ab85e8e3c4" providerId="ADAL" clId="{266E30C8-35D8-4F45-B36C-E224BD6B0452}" dt="2026-08-17T17:04:20.202" v="684" actId="6549"/>
          <ac:spMkLst>
            <pc:docMk/>
            <pc:sldMk cId="2764843662" sldId="413"/>
            <ac:spMk id="18" creationId="{DC1CB29B-A210-0E1C-B7FA-42677B27004B}"/>
          </ac:spMkLst>
        </pc:spChg>
        <pc:picChg chg="mod">
          <ac:chgData name="Foss, David (DEP)" userId="4afa9d00-da2a-4052-a9a2-59ab85e8e3c4" providerId="ADAL" clId="{266E30C8-35D8-4F45-B36C-E224BD6B0452}" dt="2026-08-17T17:05:56.817" v="782" actId="1036"/>
          <ac:picMkLst>
            <pc:docMk/>
            <pc:sldMk cId="2764843662" sldId="413"/>
            <ac:picMk id="6" creationId="{D87B2488-19F9-3DAC-0584-E945A2A85909}"/>
          </ac:picMkLst>
        </pc:picChg>
        <pc:picChg chg="mod">
          <ac:chgData name="Foss, David (DEP)" userId="4afa9d00-da2a-4052-a9a2-59ab85e8e3c4" providerId="ADAL" clId="{266E30C8-35D8-4F45-B36C-E224BD6B0452}" dt="2026-08-17T17:05:51.925" v="780" actId="1036"/>
          <ac:picMkLst>
            <pc:docMk/>
            <pc:sldMk cId="2764843662" sldId="413"/>
            <ac:picMk id="10" creationId="{88A0507E-12A3-32DF-24A8-4287457248DC}"/>
          </ac:picMkLst>
        </pc:picChg>
        <pc:picChg chg="mod">
          <ac:chgData name="Foss, David (DEP)" userId="4afa9d00-da2a-4052-a9a2-59ab85e8e3c4" providerId="ADAL" clId="{266E30C8-35D8-4F45-B36C-E224BD6B0452}" dt="2026-08-17T17:05:51.925" v="780" actId="1036"/>
          <ac:picMkLst>
            <pc:docMk/>
            <pc:sldMk cId="2764843662" sldId="413"/>
            <ac:picMk id="14" creationId="{A9AAC9B5-35DF-0A4D-8638-6786A2743457}"/>
          </ac:picMkLst>
        </pc:picChg>
      </pc:sldChg>
      <pc:sldChg chg="modSp mod">
        <pc:chgData name="Foss, David (DEP)" userId="4afa9d00-da2a-4052-a9a2-59ab85e8e3c4" providerId="ADAL" clId="{266E30C8-35D8-4F45-B36C-E224BD6B0452}" dt="2026-08-28T14:46:02.919" v="1326" actId="20577"/>
        <pc:sldMkLst>
          <pc:docMk/>
          <pc:sldMk cId="3587094490" sldId="633"/>
        </pc:sldMkLst>
        <pc:spChg chg="mod">
          <ac:chgData name="Foss, David (DEP)" userId="4afa9d00-da2a-4052-a9a2-59ab85e8e3c4" providerId="ADAL" clId="{266E30C8-35D8-4F45-B36C-E224BD6B0452}" dt="2026-08-28T14:46:02.919" v="1326" actId="20577"/>
          <ac:spMkLst>
            <pc:docMk/>
            <pc:sldMk cId="3587094490" sldId="633"/>
            <ac:spMk id="3" creationId="{937434CD-44E1-2231-B51C-6A4B954B3EFF}"/>
          </ac:spMkLst>
        </pc:spChg>
        <pc:spChg chg="mod">
          <ac:chgData name="Foss, David (DEP)" userId="4afa9d00-da2a-4052-a9a2-59ab85e8e3c4" providerId="ADAL" clId="{266E30C8-35D8-4F45-B36C-E224BD6B0452}" dt="2026-08-28T14:45:57.562" v="1323" actId="1076"/>
          <ac:spMkLst>
            <pc:docMk/>
            <pc:sldMk cId="3587094490" sldId="633"/>
            <ac:spMk id="4" creationId="{272F5138-DE05-2AEF-2508-8CA46D09E6A8}"/>
          </ac:spMkLst>
        </pc:spChg>
      </pc:sldChg>
      <pc:sldChg chg="modSp mod">
        <pc:chgData name="Foss, David (DEP)" userId="4afa9d00-da2a-4052-a9a2-59ab85e8e3c4" providerId="ADAL" clId="{266E30C8-35D8-4F45-B36C-E224BD6B0452}" dt="2026-08-28T14:45:15.032" v="1291" actId="14100"/>
        <pc:sldMkLst>
          <pc:docMk/>
          <pc:sldMk cId="3582718043" sldId="1143"/>
        </pc:sldMkLst>
        <pc:spChg chg="mod">
          <ac:chgData name="Foss, David (DEP)" userId="4afa9d00-da2a-4052-a9a2-59ab85e8e3c4" providerId="ADAL" clId="{266E30C8-35D8-4F45-B36C-E224BD6B0452}" dt="2026-08-28T14:44:40.041" v="1288" actId="1035"/>
          <ac:spMkLst>
            <pc:docMk/>
            <pc:sldMk cId="3582718043" sldId="1143"/>
            <ac:spMk id="6" creationId="{612A2D59-5AD4-E37E-0362-9352828E7537}"/>
          </ac:spMkLst>
        </pc:spChg>
        <pc:spChg chg="mod">
          <ac:chgData name="Foss, David (DEP)" userId="4afa9d00-da2a-4052-a9a2-59ab85e8e3c4" providerId="ADAL" clId="{266E30C8-35D8-4F45-B36C-E224BD6B0452}" dt="2026-08-28T14:45:15.032" v="1291" actId="14100"/>
          <ac:spMkLst>
            <pc:docMk/>
            <pc:sldMk cId="3582718043" sldId="1143"/>
            <ac:spMk id="11" creationId="{E1BB2E71-2B12-8FB8-023D-E097A5E3179B}"/>
          </ac:spMkLst>
        </pc:spChg>
      </pc:sldChg>
      <pc:sldChg chg="modSp mod">
        <pc:chgData name="Foss, David (DEP)" userId="4afa9d00-da2a-4052-a9a2-59ab85e8e3c4" providerId="ADAL" clId="{266E30C8-35D8-4F45-B36C-E224BD6B0452}" dt="2026-08-24T12:59:53.592" v="1158" actId="14100"/>
        <pc:sldMkLst>
          <pc:docMk/>
          <pc:sldMk cId="1378063493" sldId="1173"/>
        </pc:sldMkLst>
        <pc:spChg chg="mod">
          <ac:chgData name="Foss, David (DEP)" userId="4afa9d00-da2a-4052-a9a2-59ab85e8e3c4" providerId="ADAL" clId="{266E30C8-35D8-4F45-B36C-E224BD6B0452}" dt="2026-08-24T12:59:53.592" v="1158" actId="14100"/>
          <ac:spMkLst>
            <pc:docMk/>
            <pc:sldMk cId="1378063493" sldId="1173"/>
            <ac:spMk id="4" creationId="{60AFF295-9074-01BF-A9A6-82CA7A58BDAA}"/>
          </ac:spMkLst>
        </pc:spChg>
      </pc:sldChg>
      <pc:sldChg chg="modSp mod">
        <pc:chgData name="Foss, David (DEP)" userId="4afa9d00-da2a-4052-a9a2-59ab85e8e3c4" providerId="ADAL" clId="{266E30C8-35D8-4F45-B36C-E224BD6B0452}" dt="2026-08-31T15:50:21.666" v="1531" actId="207"/>
        <pc:sldMkLst>
          <pc:docMk/>
          <pc:sldMk cId="1806982687" sldId="1178"/>
        </pc:sldMkLst>
        <pc:spChg chg="mod">
          <ac:chgData name="Foss, David (DEP)" userId="4afa9d00-da2a-4052-a9a2-59ab85e8e3c4" providerId="ADAL" clId="{266E30C8-35D8-4F45-B36C-E224BD6B0452}" dt="2026-08-31T15:50:21.666" v="1531" actId="207"/>
          <ac:spMkLst>
            <pc:docMk/>
            <pc:sldMk cId="1806982687" sldId="1178"/>
            <ac:spMk id="9" creationId="{6A496C81-9ECF-A3EE-572E-D0733703F8DB}"/>
          </ac:spMkLst>
        </pc:spChg>
      </pc:sldChg>
      <pc:sldChg chg="addSp delSp modSp mod">
        <pc:chgData name="Foss, David (DEP)" userId="4afa9d00-da2a-4052-a9a2-59ab85e8e3c4" providerId="ADAL" clId="{266E30C8-35D8-4F45-B36C-E224BD6B0452}" dt="2026-08-17T20:10:06.493" v="872"/>
        <pc:sldMkLst>
          <pc:docMk/>
          <pc:sldMk cId="3600675273" sldId="1180"/>
        </pc:sldMkLst>
        <pc:spChg chg="mod">
          <ac:chgData name="Foss, David (DEP)" userId="4afa9d00-da2a-4052-a9a2-59ab85e8e3c4" providerId="ADAL" clId="{266E30C8-35D8-4F45-B36C-E224BD6B0452}" dt="2026-08-17T18:13:04.029" v="795" actId="1076"/>
          <ac:spMkLst>
            <pc:docMk/>
            <pc:sldMk cId="3600675273" sldId="1180"/>
            <ac:spMk id="6" creationId="{C61004EB-9BC2-1560-8323-9F00DE8B5883}"/>
          </ac:spMkLst>
        </pc:spChg>
        <pc:spChg chg="add mod">
          <ac:chgData name="Foss, David (DEP)" userId="4afa9d00-da2a-4052-a9a2-59ab85e8e3c4" providerId="ADAL" clId="{266E30C8-35D8-4F45-B36C-E224BD6B0452}" dt="2026-08-17T18:25:05.989" v="797" actId="1076"/>
          <ac:spMkLst>
            <pc:docMk/>
            <pc:sldMk cId="3600675273" sldId="1180"/>
            <ac:spMk id="8" creationId="{35036372-8578-219B-593F-FE491879FBE8}"/>
          </ac:spMkLst>
        </pc:spChg>
        <pc:spChg chg="mod ord">
          <ac:chgData name="Foss, David (DEP)" userId="4afa9d00-da2a-4052-a9a2-59ab85e8e3c4" providerId="ADAL" clId="{266E30C8-35D8-4F45-B36C-E224BD6B0452}" dt="2026-08-17T18:27:15.538" v="860" actId="1036"/>
          <ac:spMkLst>
            <pc:docMk/>
            <pc:sldMk cId="3600675273" sldId="1180"/>
            <ac:spMk id="12" creationId="{945F6514-C10B-C78E-4BBA-B4B0F3CDB4A3}"/>
          </ac:spMkLst>
        </pc:spChg>
        <pc:spChg chg="mod">
          <ac:chgData name="Foss, David (DEP)" userId="4afa9d00-da2a-4052-a9a2-59ab85e8e3c4" providerId="ADAL" clId="{266E30C8-35D8-4F45-B36C-E224BD6B0452}" dt="2026-08-17T18:27:29.574" v="862" actId="1076"/>
          <ac:spMkLst>
            <pc:docMk/>
            <pc:sldMk cId="3600675273" sldId="1180"/>
            <ac:spMk id="15" creationId="{8C2287D3-5FF6-CD0C-B2B8-A79309A3F583}"/>
          </ac:spMkLst>
        </pc:spChg>
        <pc:spChg chg="mod">
          <ac:chgData name="Foss, David (DEP)" userId="4afa9d00-da2a-4052-a9a2-59ab85e8e3c4" providerId="ADAL" clId="{266E30C8-35D8-4F45-B36C-E224BD6B0452}" dt="2026-08-17T18:28:57.449" v="870" actId="14100"/>
          <ac:spMkLst>
            <pc:docMk/>
            <pc:sldMk cId="3600675273" sldId="1180"/>
            <ac:spMk id="24" creationId="{A2C56D67-B9D7-ABAC-6C03-0547C51730DB}"/>
          </ac:spMkLst>
        </pc:spChg>
        <pc:spChg chg="mod">
          <ac:chgData name="Foss, David (DEP)" userId="4afa9d00-da2a-4052-a9a2-59ab85e8e3c4" providerId="ADAL" clId="{266E30C8-35D8-4F45-B36C-E224BD6B0452}" dt="2026-08-17T18:06:33.687" v="787" actId="1037"/>
          <ac:spMkLst>
            <pc:docMk/>
            <pc:sldMk cId="3600675273" sldId="1180"/>
            <ac:spMk id="39" creationId="{72155A12-6A66-692F-2B5A-97C67D8010FE}"/>
          </ac:spMkLst>
        </pc:spChg>
        <pc:spChg chg="add mod">
          <ac:chgData name="Foss, David (DEP)" userId="4afa9d00-da2a-4052-a9a2-59ab85e8e3c4" providerId="ADAL" clId="{266E30C8-35D8-4F45-B36C-E224BD6B0452}" dt="2026-08-17T18:25:28.859" v="811" actId="6549"/>
          <ac:spMkLst>
            <pc:docMk/>
            <pc:sldMk cId="3600675273" sldId="1180"/>
            <ac:spMk id="42" creationId="{E71A8E33-7D2D-74D0-6D24-96DCCDAFD383}"/>
          </ac:spMkLst>
        </pc:spChg>
        <pc:spChg chg="mod">
          <ac:chgData name="Foss, David (DEP)" userId="4afa9d00-da2a-4052-a9a2-59ab85e8e3c4" providerId="ADAL" clId="{266E30C8-35D8-4F45-B36C-E224BD6B0452}" dt="2026-08-17T18:27:04.329" v="846" actId="1076"/>
          <ac:spMkLst>
            <pc:docMk/>
            <pc:sldMk cId="3600675273" sldId="1180"/>
            <ac:spMk id="43" creationId="{E5BE94E5-8086-3E64-422C-E3FE614C1640}"/>
          </ac:spMkLst>
        </pc:spChg>
        <pc:spChg chg="mod">
          <ac:chgData name="Foss, David (DEP)" userId="4afa9d00-da2a-4052-a9a2-59ab85e8e3c4" providerId="ADAL" clId="{266E30C8-35D8-4F45-B36C-E224BD6B0452}" dt="2026-08-17T18:09:24.411" v="788" actId="1076"/>
          <ac:spMkLst>
            <pc:docMk/>
            <pc:sldMk cId="3600675273" sldId="1180"/>
            <ac:spMk id="48" creationId="{C7AD04FC-31D1-5556-1360-5D11871BFF46}"/>
          </ac:spMkLst>
        </pc:spChg>
        <pc:spChg chg="add mod">
          <ac:chgData name="Foss, David (DEP)" userId="4afa9d00-da2a-4052-a9a2-59ab85e8e3c4" providerId="ADAL" clId="{266E30C8-35D8-4F45-B36C-E224BD6B0452}" dt="2026-08-17T18:25:50.763" v="813" actId="1076"/>
          <ac:spMkLst>
            <pc:docMk/>
            <pc:sldMk cId="3600675273" sldId="1180"/>
            <ac:spMk id="57" creationId="{B92DDF1F-66FF-452C-D07A-15B26D56A9C2}"/>
          </ac:spMkLst>
        </pc:spChg>
        <pc:spChg chg="add mod">
          <ac:chgData name="Foss, David (DEP)" userId="4afa9d00-da2a-4052-a9a2-59ab85e8e3c4" providerId="ADAL" clId="{266E30C8-35D8-4F45-B36C-E224BD6B0452}" dt="2026-08-17T18:28:31.732" v="869" actId="14100"/>
          <ac:spMkLst>
            <pc:docMk/>
            <pc:sldMk cId="3600675273" sldId="1180"/>
            <ac:spMk id="63" creationId="{98B8FE24-EA54-C13C-775F-D4A34949A7C7}"/>
          </ac:spMkLst>
        </pc:spChg>
        <pc:spChg chg="mod">
          <ac:chgData name="Foss, David (DEP)" userId="4afa9d00-da2a-4052-a9a2-59ab85e8e3c4" providerId="ADAL" clId="{266E30C8-35D8-4F45-B36C-E224BD6B0452}" dt="2026-08-17T18:10:03.738" v="794" actId="1037"/>
          <ac:spMkLst>
            <pc:docMk/>
            <pc:sldMk cId="3600675273" sldId="1180"/>
            <ac:spMk id="65" creationId="{0760174C-A6CC-8F9C-ACF2-5A6E0D016DF6}"/>
          </ac:spMkLst>
        </pc:spChg>
        <pc:spChg chg="mod">
          <ac:chgData name="Foss, David (DEP)" userId="4afa9d00-da2a-4052-a9a2-59ab85e8e3c4" providerId="ADAL" clId="{266E30C8-35D8-4F45-B36C-E224BD6B0452}" dt="2026-08-17T18:06:33.687" v="787" actId="1037"/>
          <ac:spMkLst>
            <pc:docMk/>
            <pc:sldMk cId="3600675273" sldId="1180"/>
            <ac:spMk id="74" creationId="{48579A8D-09AD-066F-5BBC-35FEFD92C2E0}"/>
          </ac:spMkLst>
        </pc:spChg>
      </pc:sldChg>
      <pc:sldChg chg="modSp mod">
        <pc:chgData name="Foss, David (DEP)" userId="4afa9d00-da2a-4052-a9a2-59ab85e8e3c4" providerId="ADAL" clId="{266E30C8-35D8-4F45-B36C-E224BD6B0452}" dt="2026-08-28T15:17:03.632" v="1527" actId="20577"/>
        <pc:sldMkLst>
          <pc:docMk/>
          <pc:sldMk cId="3331234636" sldId="1239"/>
        </pc:sldMkLst>
        <pc:spChg chg="mod">
          <ac:chgData name="Foss, David (DEP)" userId="4afa9d00-da2a-4052-a9a2-59ab85e8e3c4" providerId="ADAL" clId="{266E30C8-35D8-4F45-B36C-E224BD6B0452}" dt="2026-08-28T15:17:03.632" v="1527" actId="20577"/>
          <ac:spMkLst>
            <pc:docMk/>
            <pc:sldMk cId="3331234636" sldId="1239"/>
            <ac:spMk id="15" creationId="{8C2E2A35-49E1-4471-68A7-A08287F2B7A6}"/>
          </ac:spMkLst>
        </pc:spChg>
      </pc:sldChg>
      <pc:sldChg chg="modSp mod ord">
        <pc:chgData name="Foss, David (DEP)" userId="4afa9d00-da2a-4052-a9a2-59ab85e8e3c4" providerId="ADAL" clId="{266E30C8-35D8-4F45-B36C-E224BD6B0452}" dt="2026-08-24T12:33:15.875" v="932"/>
        <pc:sldMkLst>
          <pc:docMk/>
          <pc:sldMk cId="2130562328" sldId="1240"/>
        </pc:sldMkLst>
      </pc:sldChg>
      <pc:sldChg chg="addSp delSp modSp mod ord">
        <pc:chgData name="Foss, David (DEP)" userId="4afa9d00-da2a-4052-a9a2-59ab85e8e3c4" providerId="ADAL" clId="{266E30C8-35D8-4F45-B36C-E224BD6B0452}" dt="2026-08-24T12:56:07.416" v="1136" actId="1076"/>
        <pc:sldMkLst>
          <pc:docMk/>
          <pc:sldMk cId="3070721596" sldId="1242"/>
        </pc:sldMkLst>
        <pc:spChg chg="mod">
          <ac:chgData name="Foss, David (DEP)" userId="4afa9d00-da2a-4052-a9a2-59ab85e8e3c4" providerId="ADAL" clId="{266E30C8-35D8-4F45-B36C-E224BD6B0452}" dt="2026-08-24T12:56:07.416" v="1136" actId="1076"/>
          <ac:spMkLst>
            <pc:docMk/>
            <pc:sldMk cId="3070721596" sldId="1242"/>
            <ac:spMk id="6" creationId="{3F2CA08E-8EBA-7674-9174-EECA13447118}"/>
          </ac:spMkLst>
        </pc:spChg>
        <pc:picChg chg="add mod">
          <ac:chgData name="Foss, David (DEP)" userId="4afa9d00-da2a-4052-a9a2-59ab85e8e3c4" providerId="ADAL" clId="{266E30C8-35D8-4F45-B36C-E224BD6B0452}" dt="2026-08-24T12:55:56.945" v="1133" actId="14100"/>
          <ac:picMkLst>
            <pc:docMk/>
            <pc:sldMk cId="3070721596" sldId="1242"/>
            <ac:picMk id="3" creationId="{CD3F5330-271B-B566-C0E0-BF1644D18E7E}"/>
          </ac:picMkLst>
        </pc:picChg>
      </pc:sldChg>
      <pc:sldChg chg="modSp mod ord">
        <pc:chgData name="Foss, David (DEP)" userId="4afa9d00-da2a-4052-a9a2-59ab85e8e3c4" providerId="ADAL" clId="{266E30C8-35D8-4F45-B36C-E224BD6B0452}" dt="2026-08-31T15:49:35.239" v="1530" actId="20577"/>
        <pc:sldMkLst>
          <pc:docMk/>
          <pc:sldMk cId="3343055424" sldId="1243"/>
        </pc:sldMkLst>
        <pc:spChg chg="mod">
          <ac:chgData name="Foss, David (DEP)" userId="4afa9d00-da2a-4052-a9a2-59ab85e8e3c4" providerId="ADAL" clId="{266E30C8-35D8-4F45-B36C-E224BD6B0452}" dt="2026-08-31T15:49:35.239" v="1530" actId="20577"/>
          <ac:spMkLst>
            <pc:docMk/>
            <pc:sldMk cId="3343055424" sldId="1243"/>
            <ac:spMk id="3" creationId="{4834F29E-83B4-73C0-5344-5A8DB0B3D63E}"/>
          </ac:spMkLst>
        </pc:spChg>
      </pc:sldChg>
      <pc:sldChg chg="addSp delSp modSp add mod ord modNotesTx">
        <pc:chgData name="Foss, David (DEP)" userId="4afa9d00-da2a-4052-a9a2-59ab85e8e3c4" providerId="ADAL" clId="{266E30C8-35D8-4F45-B36C-E224BD6B0452}" dt="2026-08-24T12:38:45.783" v="937" actId="20577"/>
        <pc:sldMkLst>
          <pc:docMk/>
          <pc:sldMk cId="1190761958" sldId="1245"/>
        </pc:sldMkLst>
        <pc:spChg chg="mod">
          <ac:chgData name="Foss, David (DEP)" userId="4afa9d00-da2a-4052-a9a2-59ab85e8e3c4" providerId="ADAL" clId="{266E30C8-35D8-4F45-B36C-E224BD6B0452}" dt="2026-08-24T12:38:45.783" v="937" actId="20577"/>
          <ac:spMkLst>
            <pc:docMk/>
            <pc:sldMk cId="1190761958" sldId="1245"/>
            <ac:spMk id="9" creationId="{60EB66F6-5869-B5EE-843C-E24AB3EB4E2F}"/>
          </ac:spMkLst>
        </pc:spChg>
        <pc:picChg chg="add mod">
          <ac:chgData name="Foss, David (DEP)" userId="4afa9d00-da2a-4052-a9a2-59ab85e8e3c4" providerId="ADAL" clId="{266E30C8-35D8-4F45-B36C-E224BD6B0452}" dt="2026-08-24T12:33:51.929" v="936" actId="14100"/>
          <ac:picMkLst>
            <pc:docMk/>
            <pc:sldMk cId="1190761958" sldId="1245"/>
            <ac:picMk id="10" creationId="{0DBF2880-9EB5-6B44-41AC-3298F84AD9B7}"/>
          </ac:picMkLst>
        </pc:picChg>
      </pc:sldChg>
      <pc:sldChg chg="add">
        <pc:chgData name="Foss, David (DEP)" userId="4afa9d00-da2a-4052-a9a2-59ab85e8e3c4" providerId="ADAL" clId="{266E30C8-35D8-4F45-B36C-E224BD6B0452}" dt="2026-08-24T12:29:51.950" v="880" actId="2890"/>
        <pc:sldMkLst>
          <pc:docMk/>
          <pc:sldMk cId="1500252013" sldId="1247"/>
        </pc:sldMkLst>
      </pc:sldChg>
      <pc:sldChg chg="delSp modSp add mod">
        <pc:chgData name="Foss, David (DEP)" userId="4afa9d00-da2a-4052-a9a2-59ab85e8e3c4" providerId="ADAL" clId="{266E30C8-35D8-4F45-B36C-E224BD6B0452}" dt="2026-08-24T12:51:09.909" v="1127" actId="478"/>
        <pc:sldMkLst>
          <pc:docMk/>
          <pc:sldMk cId="2565742937" sldId="1249"/>
        </pc:sldMkLst>
        <pc:spChg chg="mod">
          <ac:chgData name="Foss, David (DEP)" userId="4afa9d00-da2a-4052-a9a2-59ab85e8e3c4" providerId="ADAL" clId="{266E30C8-35D8-4F45-B36C-E224BD6B0452}" dt="2026-08-24T12:51:01.869" v="1126" actId="1035"/>
          <ac:spMkLst>
            <pc:docMk/>
            <pc:sldMk cId="2565742937" sldId="1249"/>
            <ac:spMk id="9" creationId="{63FD1104-A482-2EC0-16AB-7637E493887F}"/>
          </ac:spMkLst>
        </pc:spChg>
        <pc:picChg chg="mod">
          <ac:chgData name="Foss, David (DEP)" userId="4afa9d00-da2a-4052-a9a2-59ab85e8e3c4" providerId="ADAL" clId="{266E30C8-35D8-4F45-B36C-E224BD6B0452}" dt="2026-08-24T12:50:30.309" v="1118" actId="1076"/>
          <ac:picMkLst>
            <pc:docMk/>
            <pc:sldMk cId="2565742937" sldId="1249"/>
            <ac:picMk id="7" creationId="{2A493D5C-D406-72D8-333B-558F4B4C7383}"/>
          </ac:picMkLst>
        </pc:picChg>
      </pc:sldChg>
      <pc:sldChg chg="delSp add mod">
        <pc:chgData name="Foss, David (DEP)" userId="4afa9d00-da2a-4052-a9a2-59ab85e8e3c4" providerId="ADAL" clId="{266E30C8-35D8-4F45-B36C-E224BD6B0452}" dt="2026-08-24T12:51:17.765" v="1128" actId="478"/>
        <pc:sldMkLst>
          <pc:docMk/>
          <pc:sldMk cId="2413573081" sldId="1251"/>
        </pc:sldMkLst>
      </pc:sldChg>
      <pc:sldChg chg="addSp modSp add mod ord">
        <pc:chgData name="Foss, David (DEP)" userId="4afa9d00-da2a-4052-a9a2-59ab85e8e3c4" providerId="ADAL" clId="{266E30C8-35D8-4F45-B36C-E224BD6B0452}" dt="2026-08-24T12:46:11.472" v="1108"/>
        <pc:sldMkLst>
          <pc:docMk/>
          <pc:sldMk cId="4020111084" sldId="1264"/>
        </pc:sldMkLst>
        <pc:spChg chg="add mod">
          <ac:chgData name="Foss, David (DEP)" userId="4afa9d00-da2a-4052-a9a2-59ab85e8e3c4" providerId="ADAL" clId="{266E30C8-35D8-4F45-B36C-E224BD6B0452}" dt="2026-08-24T12:42:58.958" v="971" actId="14100"/>
          <ac:spMkLst>
            <pc:docMk/>
            <pc:sldMk cId="4020111084" sldId="1264"/>
            <ac:spMk id="2" creationId="{E1F4D7D6-216B-EDE7-E1CA-35CEEBD47099}"/>
          </ac:spMkLst>
        </pc:spChg>
        <pc:spChg chg="mod">
          <ac:chgData name="Foss, David (DEP)" userId="4afa9d00-da2a-4052-a9a2-59ab85e8e3c4" providerId="ADAL" clId="{266E30C8-35D8-4F45-B36C-E224BD6B0452}" dt="2026-08-24T12:45:43.081" v="1106" actId="114"/>
          <ac:spMkLst>
            <pc:docMk/>
            <pc:sldMk cId="4020111084" sldId="1264"/>
            <ac:spMk id="10" creationId="{93FD88C3-E02D-EC26-8C70-98E5EB3B5F0C}"/>
          </ac:spMkLst>
        </pc:spChg>
        <pc:picChg chg="mod">
          <ac:chgData name="Foss, David (DEP)" userId="4afa9d00-da2a-4052-a9a2-59ab85e8e3c4" providerId="ADAL" clId="{266E30C8-35D8-4F45-B36C-E224BD6B0452}" dt="2026-08-24T12:41:26.205" v="952" actId="1037"/>
          <ac:picMkLst>
            <pc:docMk/>
            <pc:sldMk cId="4020111084" sldId="1264"/>
            <ac:picMk id="6" creationId="{8E0B9A40-5A7E-1E9B-DB49-84DF4C20B85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D11598-DB3B-4847-B6C7-18DA587D2646}" type="datetimeFigureOut">
              <a:rPr lang="en-US" smtClean="0"/>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AEC604-F39A-4B82-8F8D-EFAFEEAE23EE}" type="slidenum">
              <a:rPr lang="en-US" smtClean="0"/>
              <a:t>‹#›</a:t>
            </a:fld>
            <a:endParaRPr lang="en-US"/>
          </a:p>
        </p:txBody>
      </p:sp>
    </p:spTree>
    <p:extLst>
      <p:ext uri="{BB962C8B-B14F-4D97-AF65-F5344CB8AC3E}">
        <p14:creationId xmlns:p14="http://schemas.microsoft.com/office/powerpoint/2010/main" val="1091092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B05D0-F9C0-EB91-52AF-2611F26B4F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EED9BB-EB36-FCFE-DF56-A83E8EA459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26D0EF-D139-93A7-3A9F-FF42974CB726}"/>
              </a:ext>
            </a:extLst>
          </p:cNvPr>
          <p:cNvSpPr>
            <a:spLocks noGrp="1"/>
          </p:cNvSpPr>
          <p:nvPr>
            <p:ph type="body" idx="1"/>
          </p:nvPr>
        </p:nvSpPr>
        <p:spPr/>
        <p:txBody>
          <a:bodyPr/>
          <a:lstStyle/>
          <a:p>
            <a:pPr marL="171450" indent="-171450">
              <a:buFontTx/>
              <a:buChar char="-"/>
            </a:pPr>
            <a:endParaRPr lang="en-US"/>
          </a:p>
        </p:txBody>
      </p:sp>
      <p:sp>
        <p:nvSpPr>
          <p:cNvPr id="4" name="Slide Number Placeholder 3">
            <a:extLst>
              <a:ext uri="{FF2B5EF4-FFF2-40B4-BE49-F238E27FC236}">
                <a16:creationId xmlns:a16="http://schemas.microsoft.com/office/drawing/2014/main" id="{69C92264-45BB-08C3-FC78-47F4D64FA0F6}"/>
              </a:ext>
            </a:extLst>
          </p:cNvPr>
          <p:cNvSpPr>
            <a:spLocks noGrp="1"/>
          </p:cNvSpPr>
          <p:nvPr>
            <p:ph type="sldNum" sz="quarter" idx="5"/>
          </p:nvPr>
        </p:nvSpPr>
        <p:spPr/>
        <p:txBody>
          <a:bodyPr/>
          <a:lstStyle/>
          <a:p>
            <a:fld id="{FBAEC604-F39A-4B82-8F8D-EFAFEEAE23EE}" type="slidenum">
              <a:rPr lang="en-US" smtClean="0"/>
              <a:t>1</a:t>
            </a:fld>
            <a:endParaRPr lang="en-US"/>
          </a:p>
        </p:txBody>
      </p:sp>
    </p:spTree>
    <p:extLst>
      <p:ext uri="{BB962C8B-B14F-4D97-AF65-F5344CB8AC3E}">
        <p14:creationId xmlns:p14="http://schemas.microsoft.com/office/powerpoint/2010/main" val="2355638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AEC604-F39A-4B82-8F8D-EFAFEEAE23EE}" type="slidenum">
              <a:rPr lang="en-US" smtClean="0"/>
              <a:t>2</a:t>
            </a:fld>
            <a:endParaRPr lang="en-US"/>
          </a:p>
        </p:txBody>
      </p:sp>
    </p:spTree>
    <p:extLst>
      <p:ext uri="{BB962C8B-B14F-4D97-AF65-F5344CB8AC3E}">
        <p14:creationId xmlns:p14="http://schemas.microsoft.com/office/powerpoint/2010/main" val="3662630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If you have questions about a specific Site, the regional coordinator is the best place to start.</a:t>
            </a:r>
          </a:p>
          <a:p>
            <a:endParaRPr lang="en-US"/>
          </a:p>
          <a:p>
            <a:r>
              <a:rPr lang="en-US"/>
              <a:t>If you have questions about the overall program and resources, contact me and use these slide presentations as reference materials.</a:t>
            </a:r>
          </a:p>
        </p:txBody>
      </p:sp>
      <p:sp>
        <p:nvSpPr>
          <p:cNvPr id="4" name="Slide Number Placeholder 3"/>
          <p:cNvSpPr>
            <a:spLocks noGrp="1"/>
          </p:cNvSpPr>
          <p:nvPr>
            <p:ph type="sldNum" sz="quarter" idx="5"/>
          </p:nvPr>
        </p:nvSpPr>
        <p:spPr/>
        <p:txBody>
          <a:bodyPr/>
          <a:lstStyle/>
          <a:p>
            <a:fld id="{FBAEC604-F39A-4B82-8F8D-EFAFEEAE23EE}" type="slidenum">
              <a:rPr lang="en-US" smtClean="0"/>
              <a:t>3</a:t>
            </a:fld>
            <a:endParaRPr lang="en-US"/>
          </a:p>
        </p:txBody>
      </p:sp>
    </p:spTree>
    <p:extLst>
      <p:ext uri="{BB962C8B-B14F-4D97-AF65-F5344CB8AC3E}">
        <p14:creationId xmlns:p14="http://schemas.microsoft.com/office/powerpoint/2010/main" val="2684569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MassDEP is a resource to municipalities and can be a liaison to US EPA and MassDevelopment to prioritize the assessment, evaluation, and cleanup of abandoned and underutilized properties.</a:t>
            </a:r>
          </a:p>
        </p:txBody>
      </p:sp>
      <p:sp>
        <p:nvSpPr>
          <p:cNvPr id="4" name="Slide Number Placeholder 3"/>
          <p:cNvSpPr>
            <a:spLocks noGrp="1"/>
          </p:cNvSpPr>
          <p:nvPr>
            <p:ph type="sldNum" sz="quarter" idx="5"/>
          </p:nvPr>
        </p:nvSpPr>
        <p:spPr/>
        <p:txBody>
          <a:bodyPr/>
          <a:lstStyle/>
          <a:p>
            <a:fld id="{FBAEC604-F39A-4B82-8F8D-EFAFEEAE23EE}" type="slidenum">
              <a:rPr lang="en-US" smtClean="0"/>
              <a:t>4</a:t>
            </a:fld>
            <a:endParaRPr lang="en-US"/>
          </a:p>
        </p:txBody>
      </p:sp>
    </p:spTree>
    <p:extLst>
      <p:ext uri="{BB962C8B-B14F-4D97-AF65-F5344CB8AC3E}">
        <p14:creationId xmlns:p14="http://schemas.microsoft.com/office/powerpoint/2010/main" val="203295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AEC604-F39A-4B82-8F8D-EFAFEEAE23EE}" type="slidenum">
              <a:rPr lang="en-US" smtClean="0"/>
              <a:t>5</a:t>
            </a:fld>
            <a:endParaRPr lang="en-US"/>
          </a:p>
        </p:txBody>
      </p:sp>
    </p:spTree>
    <p:extLst>
      <p:ext uri="{BB962C8B-B14F-4D97-AF65-F5344CB8AC3E}">
        <p14:creationId xmlns:p14="http://schemas.microsoft.com/office/powerpoint/2010/main" val="203295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413250"/>
          </a:xfrm>
        </p:spPr>
        <p:txBody>
          <a:bodyPr/>
          <a:lstStyle/>
          <a:p>
            <a:r>
              <a:rPr lang="en-US" b="0" i="0">
                <a:solidFill>
                  <a:srgbClr val="202124"/>
                </a:solidFill>
                <a:effectLst/>
                <a:latin typeface="Google Sans"/>
              </a:rPr>
              <a:t>EPA Definition:</a:t>
            </a:r>
            <a:endParaRPr lang="en-US">
              <a:solidFill>
                <a:srgbClr val="202124"/>
              </a:solidFill>
              <a:latin typeface="Google Sans"/>
            </a:endParaRPr>
          </a:p>
          <a:p>
            <a:r>
              <a:rPr lang="en-US" b="0" i="0">
                <a:solidFill>
                  <a:srgbClr val="202124"/>
                </a:solidFill>
                <a:effectLst/>
                <a:latin typeface="Google Sans"/>
              </a:rPr>
              <a:t>A brownfield is </a:t>
            </a:r>
            <a:r>
              <a:rPr lang="en-US" b="0" i="0">
                <a:solidFill>
                  <a:srgbClr val="040C28"/>
                </a:solidFill>
                <a:effectLst/>
                <a:latin typeface="Google Sans"/>
              </a:rPr>
              <a:t>a property, the expansion, redevelopment, or reuse of which may be complicated by the presence or potential presence of a hazardous substance, pollutant, or contaminant</a:t>
            </a:r>
            <a:r>
              <a:rPr lang="en-US"/>
              <a:t>.</a:t>
            </a:r>
          </a:p>
          <a:p>
            <a:endParaRPr lang="en-US"/>
          </a:p>
          <a:p>
            <a:r>
              <a:rPr lang="en-US"/>
              <a:t>Data Gaps?? Unknowns??  These unquantified risks prevented the purchase and redevelopment of historic Brownfields.</a:t>
            </a:r>
          </a:p>
          <a:p>
            <a:endParaRPr lang="en-US"/>
          </a:p>
          <a:p>
            <a:r>
              <a:rPr lang="en-US"/>
              <a:t>MassDEP Brownfields List:  Approx </a:t>
            </a:r>
            <a:r>
              <a:rPr lang="en-US" b="1" u="sng"/>
              <a:t>1,300 sites</a:t>
            </a:r>
          </a:p>
          <a:p>
            <a:endParaRPr lang="en-US"/>
          </a:p>
          <a:p>
            <a:r>
              <a:rPr lang="en-US"/>
              <a:t>e.g. RI DEM includes all release sites, so the DEM Brownfields list is </a:t>
            </a:r>
            <a:r>
              <a:rPr lang="en-US" b="1" u="sng"/>
              <a:t>2,800 sites</a:t>
            </a:r>
          </a:p>
          <a:p>
            <a:endParaRPr lang="en-US"/>
          </a:p>
          <a:p>
            <a:r>
              <a:rPr lang="en-US"/>
              <a:t>Brownfields Liability relief removed a significant obstacle to redevelopment.  Opened the door for financers to lend.  Towns to take over via tax title.  Developers to step in and conduct cleanup to remove the risk of the State making claims related to the historic operations and release at the site.</a:t>
            </a:r>
          </a:p>
          <a:p>
            <a:endParaRPr lang="en-US"/>
          </a:p>
          <a:p>
            <a:r>
              <a:rPr lang="en-US"/>
              <a:t>Foss Focus on STATE of Massachusetts Issues.</a:t>
            </a:r>
          </a:p>
          <a:p>
            <a:r>
              <a:rPr lang="en-US"/>
              <a:t>EPA Team will provide similar information regarding Federal CERCLA liability.</a:t>
            </a:r>
          </a:p>
          <a:p>
            <a:endParaRPr lang="en-US"/>
          </a:p>
        </p:txBody>
      </p:sp>
      <p:sp>
        <p:nvSpPr>
          <p:cNvPr id="4" name="Slide Number Placeholder 3"/>
          <p:cNvSpPr>
            <a:spLocks noGrp="1"/>
          </p:cNvSpPr>
          <p:nvPr>
            <p:ph type="sldNum" sz="quarter" idx="5"/>
          </p:nvPr>
        </p:nvSpPr>
        <p:spPr/>
        <p:txBody>
          <a:bodyPr/>
          <a:lstStyle/>
          <a:p>
            <a:fld id="{FBAEC604-F39A-4B82-8F8D-EFAFEEAE23EE}" type="slidenum">
              <a:rPr lang="en-US" smtClean="0"/>
              <a:t>6</a:t>
            </a:fld>
            <a:endParaRPr lang="en-US"/>
          </a:p>
        </p:txBody>
      </p:sp>
    </p:spTree>
    <p:extLst>
      <p:ext uri="{BB962C8B-B14F-4D97-AF65-F5344CB8AC3E}">
        <p14:creationId xmlns:p14="http://schemas.microsoft.com/office/powerpoint/2010/main" val="1313619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715963"/>
            <a:ext cx="5486400" cy="3086100"/>
          </a:xfrm>
        </p:spPr>
        <p:txBody>
          <a:bodyPr/>
          <a:lstStyle/>
          <a:p>
            <a:endParaRPr lang="en-US"/>
          </a:p>
        </p:txBody>
      </p:sp>
      <p:sp>
        <p:nvSpPr>
          <p:cNvPr id="3" name="Notes Placeholder 2"/>
          <p:cNvSpPr>
            <a:spLocks noGrp="1"/>
          </p:cNvSpPr>
          <p:nvPr>
            <p:ph type="body" idx="1"/>
          </p:nvPr>
        </p:nvSpPr>
        <p:spPr>
          <a:xfrm>
            <a:off x="685800" y="4014788"/>
            <a:ext cx="5626100" cy="4670426"/>
          </a:xfrm>
        </p:spPr>
        <p:txBody>
          <a:bodyPr/>
          <a:lstStyle/>
          <a:p>
            <a:r>
              <a:rPr lang="en-US" u="sng"/>
              <a:t>Key Recommendation before you buy a property.  CONDUCT an ASTM Phase I ESA.  </a:t>
            </a:r>
            <a:br>
              <a:rPr lang="en-US" u="sng"/>
            </a:br>
            <a:br>
              <a:rPr lang="en-US" u="sng"/>
            </a:br>
            <a:r>
              <a:rPr lang="en-US" u="sng"/>
              <a:t>THIS IS THE BIG DEAL and a key factor in helping to make the Privatized assessment, cleanup, and redevelopment program a success.  Future owners needed the assurance that they would not be “on the Hook” for past operators’ activities.</a:t>
            </a:r>
          </a:p>
          <a:p>
            <a:endParaRPr lang="en-US" sz="800" u="sng"/>
          </a:p>
          <a:p>
            <a:r>
              <a:rPr lang="en-US" u="sng"/>
              <a:t>"Eligible" Owners and Operators</a:t>
            </a:r>
            <a:r>
              <a:rPr lang="en-US"/>
              <a:t>: Limits liability once they meet MassDEP's </a:t>
            </a:r>
            <a:r>
              <a:rPr lang="en-US" b="1"/>
              <a:t>cleanup standards [PSS or ROS]</a:t>
            </a:r>
            <a:r>
              <a:rPr lang="en-US"/>
              <a:t> for oil or hazardous material releases. Did not own / operate site at time of the release and who did not cause or contribute to the contamination. After PSS or ROS is achieved, an eligible person is protected from </a:t>
            </a:r>
            <a:r>
              <a:rPr lang="en-US" u="sng"/>
              <a:t>Commonwealth claims </a:t>
            </a:r>
            <a:r>
              <a:rPr lang="en-US"/>
              <a:t>for response action costs and from claims by third parties for contribution, response action costs and property damage under c. 21E and property damage under common law. </a:t>
            </a:r>
            <a:br>
              <a:rPr lang="en-US"/>
            </a:br>
            <a:br>
              <a:rPr lang="en-US" sz="800"/>
            </a:br>
            <a:r>
              <a:rPr lang="en-US" u="sng"/>
              <a:t>Downgradient Property Owners</a:t>
            </a:r>
            <a:r>
              <a:rPr lang="en-US"/>
              <a:t>: Exempts from liability for contamination that has migrated onto their property, provided they meet certain requirements in 21E. </a:t>
            </a:r>
            <a:br>
              <a:rPr lang="en-US"/>
            </a:br>
            <a:br>
              <a:rPr lang="en-US" sz="800"/>
            </a:br>
            <a:r>
              <a:rPr lang="en-US" u="sng"/>
              <a:t>Tenants</a:t>
            </a:r>
            <a:r>
              <a:rPr lang="en-US"/>
              <a:t>: Exempts if their tenancy began after the release was reported, if they did not cause or contribute to the contamination.</a:t>
            </a:r>
            <a:br>
              <a:rPr lang="en-US"/>
            </a:br>
            <a:br>
              <a:rPr lang="en-US" sz="800"/>
            </a:br>
            <a:r>
              <a:rPr lang="en-US" u="sng" err="1"/>
              <a:t>Redev</a:t>
            </a:r>
            <a:r>
              <a:rPr lang="en-US" u="sng"/>
              <a:t>. Authorities and Community Development Corporations (CDCs &amp; EDICs)</a:t>
            </a:r>
            <a:r>
              <a:rPr lang="en-US"/>
              <a:t>: Exempts from liability as long as they acquired the property after August 5, 1998 and meet other requirements specified in the law. </a:t>
            </a:r>
            <a:br>
              <a:rPr lang="en-US"/>
            </a:br>
            <a:br>
              <a:rPr lang="en-US" sz="800"/>
            </a:br>
            <a:r>
              <a:rPr lang="en-US" u="sng"/>
              <a:t>Secured Lenders</a:t>
            </a:r>
            <a:r>
              <a:rPr lang="en-US"/>
              <a:t>: Replaces the "participation in management" liability standard with a causation standard and deletes the 5-year limit on the exemption after the secured lender takes ownership or possession of the property, provided they seek to divest of the property and meet other requirements specified in the law. </a:t>
            </a:r>
          </a:p>
        </p:txBody>
      </p:sp>
      <p:sp>
        <p:nvSpPr>
          <p:cNvPr id="4" name="Slide Number Placeholder 3"/>
          <p:cNvSpPr>
            <a:spLocks noGrp="1"/>
          </p:cNvSpPr>
          <p:nvPr>
            <p:ph type="sldNum" sz="quarter" idx="5"/>
          </p:nvPr>
        </p:nvSpPr>
        <p:spPr/>
        <p:txBody>
          <a:bodyPr/>
          <a:lstStyle/>
          <a:p>
            <a:fld id="{FBAEC604-F39A-4B82-8F8D-EFAFEEAE23EE}" type="slidenum">
              <a:rPr lang="en-US" smtClean="0"/>
              <a:t>7</a:t>
            </a:fld>
            <a:endParaRPr lang="en-US"/>
          </a:p>
        </p:txBody>
      </p:sp>
    </p:spTree>
    <p:extLst>
      <p:ext uri="{BB962C8B-B14F-4D97-AF65-F5344CB8AC3E}">
        <p14:creationId xmlns:p14="http://schemas.microsoft.com/office/powerpoint/2010/main" val="1375920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B31FC-C0DC-1AC9-BA1F-F658FCA02C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FFCB6E-6798-B217-C95B-08F9DC638ED5}"/>
              </a:ext>
            </a:extLst>
          </p:cNvPr>
          <p:cNvSpPr>
            <a:spLocks noGrp="1" noRot="1" noChangeAspect="1"/>
          </p:cNvSpPr>
          <p:nvPr>
            <p:ph type="sldImg"/>
          </p:nvPr>
        </p:nvSpPr>
        <p:spPr>
          <a:xfrm>
            <a:off x="685800" y="715963"/>
            <a:ext cx="5486400" cy="3086100"/>
          </a:xfrm>
        </p:spPr>
      </p:sp>
      <p:sp>
        <p:nvSpPr>
          <p:cNvPr id="3" name="Notes Placeholder 2">
            <a:extLst>
              <a:ext uri="{FF2B5EF4-FFF2-40B4-BE49-F238E27FC236}">
                <a16:creationId xmlns:a16="http://schemas.microsoft.com/office/drawing/2014/main" id="{3ED6CAD0-B6AA-4BAD-D835-0A208C433D67}"/>
              </a:ext>
            </a:extLst>
          </p:cNvPr>
          <p:cNvSpPr>
            <a:spLocks noGrp="1"/>
          </p:cNvSpPr>
          <p:nvPr>
            <p:ph type="body" idx="1"/>
          </p:nvPr>
        </p:nvSpPr>
        <p:spPr>
          <a:xfrm>
            <a:off x="685800" y="4014788"/>
            <a:ext cx="5626100" cy="4670426"/>
          </a:xfrm>
        </p:spPr>
        <p:txBody>
          <a:bodyPr/>
          <a:lstStyle/>
          <a:p>
            <a:endParaRPr lang="en-US"/>
          </a:p>
        </p:txBody>
      </p:sp>
      <p:sp>
        <p:nvSpPr>
          <p:cNvPr id="4" name="Slide Number Placeholder 3">
            <a:extLst>
              <a:ext uri="{FF2B5EF4-FFF2-40B4-BE49-F238E27FC236}">
                <a16:creationId xmlns:a16="http://schemas.microsoft.com/office/drawing/2014/main" id="{7B02BD87-4767-90D4-8047-0F2FFA873711}"/>
              </a:ext>
            </a:extLst>
          </p:cNvPr>
          <p:cNvSpPr>
            <a:spLocks noGrp="1"/>
          </p:cNvSpPr>
          <p:nvPr>
            <p:ph type="sldNum" sz="quarter" idx="5"/>
          </p:nvPr>
        </p:nvSpPr>
        <p:spPr/>
        <p:txBody>
          <a:bodyPr/>
          <a:lstStyle/>
          <a:p>
            <a:fld id="{FBAEC604-F39A-4B82-8F8D-EFAFEEAE23EE}" type="slidenum">
              <a:rPr lang="en-US" smtClean="0"/>
              <a:t>8</a:t>
            </a:fld>
            <a:endParaRPr lang="en-US"/>
          </a:p>
        </p:txBody>
      </p:sp>
    </p:spTree>
    <p:extLst>
      <p:ext uri="{BB962C8B-B14F-4D97-AF65-F5344CB8AC3E}">
        <p14:creationId xmlns:p14="http://schemas.microsoft.com/office/powerpoint/2010/main" val="3197264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FBAEC604-F39A-4B82-8F8D-EFAFEEAE23EE}" type="slidenum">
              <a:rPr lang="en-US" smtClean="0"/>
              <a:t>9</a:t>
            </a:fld>
            <a:endParaRPr lang="en-US"/>
          </a:p>
        </p:txBody>
      </p:sp>
    </p:spTree>
    <p:extLst>
      <p:ext uri="{BB962C8B-B14F-4D97-AF65-F5344CB8AC3E}">
        <p14:creationId xmlns:p14="http://schemas.microsoft.com/office/powerpoint/2010/main" val="3211944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FBAEC604-F39A-4B82-8F8D-EFAFEEAE23EE}" type="slidenum">
              <a:rPr lang="en-US" smtClean="0"/>
              <a:t>10</a:t>
            </a:fld>
            <a:endParaRPr lang="en-US"/>
          </a:p>
        </p:txBody>
      </p:sp>
    </p:spTree>
    <p:extLst>
      <p:ext uri="{BB962C8B-B14F-4D97-AF65-F5344CB8AC3E}">
        <p14:creationId xmlns:p14="http://schemas.microsoft.com/office/powerpoint/2010/main" val="871475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AEC604-F39A-4B82-8F8D-EFAFEEAE23EE}" type="slidenum">
              <a:rPr lang="en-US" smtClean="0"/>
              <a:t>11</a:t>
            </a:fld>
            <a:endParaRPr lang="en-US"/>
          </a:p>
        </p:txBody>
      </p:sp>
    </p:spTree>
    <p:extLst>
      <p:ext uri="{BB962C8B-B14F-4D97-AF65-F5344CB8AC3E}">
        <p14:creationId xmlns:p14="http://schemas.microsoft.com/office/powerpoint/2010/main" val="1234095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7F42E-6F6D-6BEF-3123-2397F5AD68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B030A9-B5AE-4531-7B6B-73EEAD23F6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FEEF77-9993-7F9B-BBF8-F786BC5EB18E}"/>
              </a:ext>
            </a:extLst>
          </p:cNvPr>
          <p:cNvSpPr>
            <a:spLocks noGrp="1"/>
          </p:cNvSpPr>
          <p:nvPr>
            <p:ph type="body" idx="1"/>
          </p:nvPr>
        </p:nvSpPr>
        <p:spPr/>
        <p:txBody>
          <a:bodyPr/>
          <a:lstStyle/>
          <a:p>
            <a:pPr marL="171450" indent="-171450">
              <a:buFontTx/>
              <a:buChar char="-"/>
            </a:pPr>
            <a:r>
              <a:rPr lang="en-US"/>
              <a:t>David has spoken about state bf resources that exist out of MassDEP</a:t>
            </a:r>
          </a:p>
          <a:p>
            <a:pPr marL="171450" indent="-171450">
              <a:buFontTx/>
              <a:buChar char="-"/>
            </a:pPr>
            <a:r>
              <a:rPr lang="en-US"/>
              <a:t>Next, I will speak to you about the resources that MassDEP has to offer</a:t>
            </a:r>
          </a:p>
          <a:p>
            <a:pPr marL="0" indent="0">
              <a:buFontTx/>
              <a:buNone/>
            </a:pPr>
            <a:r>
              <a:rPr lang="en-US"/>
              <a:t>- And I am going to start with one program that does not just apply to brownfields, but is department wide</a:t>
            </a:r>
          </a:p>
        </p:txBody>
      </p:sp>
      <p:sp>
        <p:nvSpPr>
          <p:cNvPr id="4" name="Slide Number Placeholder 3">
            <a:extLst>
              <a:ext uri="{FF2B5EF4-FFF2-40B4-BE49-F238E27FC236}">
                <a16:creationId xmlns:a16="http://schemas.microsoft.com/office/drawing/2014/main" id="{90A1128F-E2CE-137C-E251-F3ECE59BB3EA}"/>
              </a:ext>
            </a:extLst>
          </p:cNvPr>
          <p:cNvSpPr>
            <a:spLocks noGrp="1"/>
          </p:cNvSpPr>
          <p:nvPr>
            <p:ph type="sldNum" sz="quarter" idx="5"/>
          </p:nvPr>
        </p:nvSpPr>
        <p:spPr/>
        <p:txBody>
          <a:bodyPr/>
          <a:lstStyle/>
          <a:p>
            <a:fld id="{FBAEC604-F39A-4B82-8F8D-EFAFEEAE23EE}" type="slidenum">
              <a:rPr lang="en-US" smtClean="0"/>
              <a:t>14</a:t>
            </a:fld>
            <a:endParaRPr lang="en-US"/>
          </a:p>
        </p:txBody>
      </p:sp>
    </p:spTree>
    <p:extLst>
      <p:ext uri="{BB962C8B-B14F-4D97-AF65-F5344CB8AC3E}">
        <p14:creationId xmlns:p14="http://schemas.microsoft.com/office/powerpoint/2010/main" val="16991983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sz="1200" dirty="0">
                <a:solidFill>
                  <a:schemeClr val="accent1">
                    <a:lumMod val="75000"/>
                  </a:schemeClr>
                </a:solidFill>
              </a:rPr>
              <a:t>DEP’s language access program was formalized and signed into law with the Massachusetts Climate Roadmap Act in 2021</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i="0" dirty="0">
                <a:solidFill>
                  <a:srgbClr val="202124"/>
                </a:solidFill>
                <a:effectLst/>
                <a:latin typeface="Google Sans"/>
              </a:rPr>
              <a:t>Objective – communicate with residents across MA in languages they understand, allow non-English speaking communities to meaningfully participate in DEP activities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i="0" dirty="0">
                <a:solidFill>
                  <a:srgbClr val="202124"/>
                </a:solidFill>
                <a:effectLst/>
                <a:latin typeface="Google Sans"/>
              </a:rPr>
              <a:t>In-person, telephonic, and written translations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i="0" dirty="0">
                <a:solidFill>
                  <a:srgbClr val="202124"/>
                </a:solidFill>
                <a:effectLst/>
                <a:latin typeface="Google Sans"/>
              </a:rPr>
              <a:t>Proactively translate some documents (like fact sheets about projects in areas with significant populations of non-English speakers)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i="0" dirty="0">
                <a:solidFill>
                  <a:srgbClr val="202124"/>
                </a:solidFill>
                <a:effectLst/>
                <a:latin typeface="Google Sans"/>
              </a:rPr>
              <a:t>Translate upon request – for example, individual communications like a Notice of Responsibility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i="0" dirty="0">
                <a:solidFill>
                  <a:srgbClr val="202124"/>
                </a:solidFill>
                <a:effectLst/>
                <a:latin typeface="Google Sans"/>
              </a:rPr>
              <a:t>Language flag sheet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i="0" dirty="0">
                <a:solidFill>
                  <a:srgbClr val="202124"/>
                </a:solidFill>
                <a:effectLst/>
                <a:latin typeface="Google Sans"/>
              </a:rPr>
              <a:t>If you, a client, or a neighborhood group in your community would like a doc translated you can contact me OR fill out this form at the hyperlink on the slide</a:t>
            </a:r>
          </a:p>
          <a:p>
            <a:pPr marL="171450" indent="-171450">
              <a:buFontTx/>
              <a:buChar char="-"/>
            </a:pPr>
            <a:endParaRPr lang="en-US" sz="1200" dirty="0">
              <a:solidFill>
                <a:schemeClr val="accent1">
                  <a:lumMod val="75000"/>
                </a:schemeClr>
              </a:solidFill>
            </a:endParaRPr>
          </a:p>
          <a:p>
            <a:pPr marL="171450" indent="-171450">
              <a:buFontTx/>
              <a:buChar char="-"/>
            </a:pPr>
            <a:endParaRPr lang="en-US" sz="1200" dirty="0">
              <a:solidFill>
                <a:schemeClr val="accent1">
                  <a:lumMod val="75000"/>
                </a:schemeClr>
              </a:solidFill>
            </a:endParaRPr>
          </a:p>
          <a:p>
            <a:r>
              <a:rPr lang="en-US" sz="1200" dirty="0">
                <a:solidFill>
                  <a:schemeClr val="accent1">
                    <a:lumMod val="75000"/>
                  </a:schemeClr>
                </a:solidFill>
              </a:rPr>
              <a:t>Massachusetts Climate Roadmap Act signed into law 2021 established the language access program. (</a:t>
            </a:r>
            <a:r>
              <a:rPr lang="en-US" b="0" i="0" dirty="0">
                <a:solidFill>
                  <a:srgbClr val="202124"/>
                </a:solidFill>
                <a:effectLst/>
                <a:latin typeface="Google Sans"/>
              </a:rPr>
              <a:t>Title VI of the Civil Rights Act of 1964, which </a:t>
            </a:r>
            <a:r>
              <a:rPr lang="en-US" b="0" i="0" dirty="0">
                <a:solidFill>
                  <a:srgbClr val="040C28"/>
                </a:solidFill>
                <a:effectLst/>
                <a:latin typeface="Google Sans"/>
              </a:rPr>
              <a:t>prohibits discrimination on the basis of race, color, or national origin</a:t>
            </a:r>
            <a:r>
              <a:rPr lang="en-US" b="0" i="0" dirty="0">
                <a:solidFill>
                  <a:srgbClr val="202124"/>
                </a:solidFill>
                <a:effectLst/>
                <a:latin typeface="Google Sans"/>
              </a:rPr>
              <a:t> (including limited English proficiency).)</a:t>
            </a:r>
          </a:p>
          <a:p>
            <a:pPr marL="171450" indent="-171450">
              <a:buFontTx/>
              <a:buChar char="-"/>
            </a:pPr>
            <a:r>
              <a:rPr lang="en-US" b="0" i="0" dirty="0">
                <a:solidFill>
                  <a:srgbClr val="202124"/>
                </a:solidFill>
                <a:effectLst/>
                <a:latin typeface="Google Sans"/>
              </a:rPr>
              <a:t>Objective – communicate with residents across MA in languages they understand, allow non-English speaking communities to meaningfully engage in DEP activities</a:t>
            </a:r>
          </a:p>
          <a:p>
            <a:pPr marL="0" indent="0">
              <a:buFontTx/>
              <a:buNone/>
            </a:pPr>
            <a:r>
              <a:rPr lang="en-US" b="0" i="0" dirty="0">
                <a:solidFill>
                  <a:srgbClr val="202124"/>
                </a:solidFill>
                <a:effectLst/>
                <a:latin typeface="Google Sans"/>
              </a:rPr>
              <a:t>- Fact sheets, enforcement documents, grant guidelines</a:t>
            </a:r>
          </a:p>
          <a:p>
            <a:endParaRPr lang="en-US" b="0" i="0" dirty="0">
              <a:solidFill>
                <a:srgbClr val="202124"/>
              </a:solidFill>
              <a:effectLst/>
              <a:latin typeface="Google Sans"/>
            </a:endParaRPr>
          </a:p>
          <a:p>
            <a:pPr marL="171450" indent="-171450">
              <a:buFontTx/>
              <a:buChar char="-"/>
            </a:pPr>
            <a:r>
              <a:rPr lang="en-US" b="0" i="0" dirty="0">
                <a:solidFill>
                  <a:srgbClr val="202124"/>
                </a:solidFill>
                <a:effectLst/>
                <a:latin typeface="Google Sans"/>
              </a:rPr>
              <a:t>Some higher freq. languages include… (19 languages)</a:t>
            </a:r>
          </a:p>
          <a:p>
            <a:pPr marL="171450" indent="-171450">
              <a:buFontTx/>
              <a:buChar char="-"/>
            </a:pPr>
            <a:r>
              <a:rPr lang="en-US" b="0" i="0" dirty="0">
                <a:solidFill>
                  <a:srgbClr val="202124"/>
                </a:solidFill>
                <a:effectLst/>
                <a:latin typeface="Google Sans"/>
              </a:rPr>
              <a:t>Translating into language that is needed in that community</a:t>
            </a:r>
          </a:p>
          <a:p>
            <a:pPr marL="171450" indent="-171450">
              <a:buFontTx/>
              <a:buChar char="-"/>
            </a:pPr>
            <a:endParaRPr lang="en-US" b="0" i="0" dirty="0">
              <a:solidFill>
                <a:srgbClr val="202124"/>
              </a:solidFill>
              <a:effectLst/>
              <a:latin typeface="Google Sans"/>
            </a:endParaRPr>
          </a:p>
          <a:p>
            <a:pPr marL="171450" indent="-171450">
              <a:buFontTx/>
              <a:buChar char="-"/>
            </a:pPr>
            <a:endParaRPr lang="en-US" b="0" i="0" dirty="0">
              <a:solidFill>
                <a:srgbClr val="202124"/>
              </a:solidFill>
              <a:effectLst/>
              <a:latin typeface="Google Sans"/>
            </a:endParaRPr>
          </a:p>
          <a:p>
            <a:pPr marL="171450" indent="-171450">
              <a:buFontTx/>
              <a:buChar char="-"/>
            </a:pPr>
            <a:r>
              <a:rPr lang="en-US" b="0" i="0" dirty="0">
                <a:solidFill>
                  <a:srgbClr val="202124"/>
                </a:solidFill>
                <a:effectLst/>
                <a:latin typeface="Google Sans"/>
              </a:rPr>
              <a:t>NOR, to NON, to higher level enforcement</a:t>
            </a:r>
            <a:endParaRPr lang="en-US" b="1" dirty="0">
              <a:solidFill>
                <a:srgbClr val="FF0000"/>
              </a:solidFill>
            </a:endParaRPr>
          </a:p>
        </p:txBody>
      </p:sp>
      <p:sp>
        <p:nvSpPr>
          <p:cNvPr id="4" name="Slide Number Placeholder 3"/>
          <p:cNvSpPr>
            <a:spLocks noGrp="1"/>
          </p:cNvSpPr>
          <p:nvPr>
            <p:ph type="sldNum" sz="quarter" idx="5"/>
          </p:nvPr>
        </p:nvSpPr>
        <p:spPr/>
        <p:txBody>
          <a:bodyPr/>
          <a:lstStyle/>
          <a:p>
            <a:fld id="{FBAEC604-F39A-4B82-8F8D-EFAFEEAE23EE}" type="slidenum">
              <a:rPr lang="en-US" smtClean="0"/>
              <a:t>15</a:t>
            </a:fld>
            <a:endParaRPr lang="en-US"/>
          </a:p>
        </p:txBody>
      </p:sp>
    </p:spTree>
    <p:extLst>
      <p:ext uri="{BB962C8B-B14F-4D97-AF65-F5344CB8AC3E}">
        <p14:creationId xmlns:p14="http://schemas.microsoft.com/office/powerpoint/2010/main" val="3664074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C10D5-2EB1-08DC-5C1A-D9EF98CE7F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4881B-5C11-6A01-7667-B8E95517C39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6104F41-A8C7-931F-50A6-1BAA9414A9B0}"/>
              </a:ext>
            </a:extLst>
          </p:cNvPr>
          <p:cNvSpPr>
            <a:spLocks noGrp="1"/>
          </p:cNvSpPr>
          <p:nvPr>
            <p:ph type="body" idx="1"/>
          </p:nvPr>
        </p:nvSpPr>
        <p:spPr/>
        <p:txBody>
          <a:bodyPr/>
          <a:lstStyle/>
          <a:p>
            <a:pPr marL="171450" indent="-171450">
              <a:buFontTx/>
              <a:buChar char="-"/>
            </a:pPr>
            <a:r>
              <a:rPr lang="en-US" dirty="0"/>
              <a:t>Read me First notes are detailed, I am giving you the snapshot</a:t>
            </a:r>
          </a:p>
          <a:p>
            <a:pPr marL="171450" indent="-171450">
              <a:buFontTx/>
              <a:buChar char="-"/>
            </a:pPr>
            <a:r>
              <a:rPr lang="en-US" dirty="0"/>
              <a:t>We are asked regularly for this information (one of the reasons to update, including people on the right)</a:t>
            </a:r>
          </a:p>
          <a:p>
            <a:pPr marL="171450" indent="-171450">
              <a:buFontTx/>
              <a:buChar char="-"/>
            </a:pPr>
            <a:r>
              <a:rPr lang="en-US" dirty="0"/>
              <a:t>DEP team has been updating the website to make sure information is current and correct, aligned with the list effort</a:t>
            </a:r>
          </a:p>
          <a:p>
            <a:pPr marL="171450" indent="-171450">
              <a:buFontTx/>
              <a:buChar char="-"/>
            </a:pPr>
            <a:r>
              <a:rPr lang="en-US" dirty="0"/>
              <a:t>Updating the list was a team effort, validating the locations of sites with the objective of this becoming a GIS layer </a:t>
            </a:r>
          </a:p>
        </p:txBody>
      </p:sp>
      <p:sp>
        <p:nvSpPr>
          <p:cNvPr id="4" name="Slide Number Placeholder 3">
            <a:extLst>
              <a:ext uri="{FF2B5EF4-FFF2-40B4-BE49-F238E27FC236}">
                <a16:creationId xmlns:a16="http://schemas.microsoft.com/office/drawing/2014/main" id="{8D4091EC-67EE-B4E7-AD30-37CF4F88F8A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AEC604-F39A-4B82-8F8D-EFAFEEAE23E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55341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47B9E-EC6E-9645-AFB4-F1D4FDB61F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03ECB2-4BEB-A719-8680-399941CF08C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2F87D87-88BE-F5A6-D85C-ECDDD3C32642}"/>
              </a:ext>
            </a:extLst>
          </p:cNvPr>
          <p:cNvSpPr>
            <a:spLocks noGrp="1"/>
          </p:cNvSpPr>
          <p:nvPr>
            <p:ph type="body" idx="1"/>
          </p:nvPr>
        </p:nvSpPr>
        <p:spPr/>
        <p:txBody>
          <a:bodyPr/>
          <a:lstStyle/>
          <a:p>
            <a:pPr marL="171450" indent="-171450">
              <a:buFontTx/>
              <a:buChar char="-"/>
            </a:pPr>
            <a:r>
              <a:rPr lang="en-US" dirty="0"/>
              <a:t>2018 list – has a lot of sites that pre-dated opportunity to self certify to DEP</a:t>
            </a:r>
          </a:p>
          <a:p>
            <a:pPr marL="171450" indent="-171450">
              <a:buFontTx/>
              <a:buChar char="-"/>
            </a:pPr>
            <a:r>
              <a:rPr lang="en-US" dirty="0"/>
              <a:t>Only on our list if you have an RTN (already in the waste site cleanup system), we know we are excluding sites that have not yet had any testing</a:t>
            </a:r>
          </a:p>
          <a:p>
            <a:pPr marL="171450" indent="-171450">
              <a:buFontTx/>
              <a:buChar char="-"/>
            </a:pPr>
            <a:r>
              <a:rPr lang="en-US" dirty="0"/>
              <a:t>8 topics – 3 categories (self-certified, Brownfields funding has been used to support work at the site, received some other public benefit for being a BF)</a:t>
            </a:r>
          </a:p>
          <a:p>
            <a:pPr marL="171450" indent="-171450">
              <a:buFontTx/>
              <a:buChar char="-"/>
            </a:pPr>
            <a:r>
              <a:rPr lang="en-US" dirty="0"/>
              <a:t>All data from publicly available sources</a:t>
            </a:r>
          </a:p>
        </p:txBody>
      </p:sp>
      <p:sp>
        <p:nvSpPr>
          <p:cNvPr id="4" name="Slide Number Placeholder 3">
            <a:extLst>
              <a:ext uri="{FF2B5EF4-FFF2-40B4-BE49-F238E27FC236}">
                <a16:creationId xmlns:a16="http://schemas.microsoft.com/office/drawing/2014/main" id="{FFD6BBBA-5E6F-3180-BD3B-F53C1BA6AD8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AEC604-F39A-4B82-8F8D-EFAFEEAE23E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30121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E4908-FAA8-6EB8-3D91-691F760228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7DF9BB-CE16-9D30-93AA-33BE5D1F21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E61B796-277C-F11E-C233-0FD3C803AC99}"/>
              </a:ext>
            </a:extLst>
          </p:cNvPr>
          <p:cNvSpPr>
            <a:spLocks noGrp="1"/>
          </p:cNvSpPr>
          <p:nvPr>
            <p:ph type="body" idx="1"/>
          </p:nvPr>
        </p:nvSpPr>
        <p:spPr/>
        <p:txBody>
          <a:bodyPr/>
          <a:lstStyle/>
          <a:p>
            <a:pPr marL="0" indent="0">
              <a:buFont typeface="Arial" panose="020B0604020202020204" pitchFamily="34" charset="0"/>
              <a:buNone/>
            </a:pPr>
            <a:r>
              <a:rPr lang="en-US" b="0" dirty="0">
                <a:solidFill>
                  <a:schemeClr val="tx1"/>
                </a:solidFill>
              </a:rPr>
              <a:t>X dollars allocated (talking point – CWAG - $900k allocated for 16 projects – 7 complete, 9 underway) – BIL ($3.2 million allocated for 17 projects – 11 complete, 8 underway) </a:t>
            </a:r>
          </a:p>
          <a:p>
            <a:pPr marL="0" indent="0">
              <a:buFont typeface="Arial" panose="020B0604020202020204" pitchFamily="34" charset="0"/>
              <a:buNone/>
            </a:pPr>
            <a:endParaRPr lang="en-US" b="0" dirty="0">
              <a:solidFill>
                <a:schemeClr val="tx1"/>
              </a:solidFill>
            </a:endParaRPr>
          </a:p>
          <a:p>
            <a:pPr marL="0" indent="0">
              <a:buFont typeface="Arial" panose="020B0604020202020204" pitchFamily="34" charset="0"/>
              <a:buNone/>
            </a:pPr>
            <a:r>
              <a:rPr lang="en-US" b="0" dirty="0">
                <a:solidFill>
                  <a:schemeClr val="tx1"/>
                </a:solidFill>
              </a:rPr>
              <a:t>Next, I will speak to you about the resources offered by the brownfields program specifically</a:t>
            </a:r>
          </a:p>
          <a:p>
            <a:pPr marL="171450" indent="-171450">
              <a:buFontTx/>
              <a:buChar char="-"/>
            </a:pPr>
            <a:r>
              <a:rPr lang="en-US" b="0" dirty="0">
                <a:solidFill>
                  <a:schemeClr val="tx1"/>
                </a:solidFill>
              </a:rPr>
              <a:t>MassDEP receives funding from the EPA to perform work on brownfields sites across the state</a:t>
            </a:r>
          </a:p>
          <a:p>
            <a:pPr marL="171450" indent="-171450">
              <a:buFontTx/>
              <a:buChar char="-"/>
            </a:pPr>
            <a:r>
              <a:rPr lang="en-US" b="0" dirty="0">
                <a:solidFill>
                  <a:schemeClr val="tx1"/>
                </a:solidFill>
              </a:rPr>
              <a:t>2 types of funding – about halfway through spending on both and we are actively seeking more projects</a:t>
            </a:r>
            <a:endParaRPr kumimoji="0" lang="en-US" sz="1200" b="0" i="0" u="none" strike="noStrike" kern="1200" cap="none" spc="0" normalizeH="0" baseline="0" dirty="0">
              <a:ln>
                <a:noFill/>
              </a:ln>
              <a:solidFill>
                <a:schemeClr val="tx1"/>
              </a:solidFill>
              <a:effectLst/>
              <a:uLnTx/>
              <a:uFillTx/>
              <a:latin typeface="+mn-lt"/>
              <a:ea typeface="+mn-ea"/>
              <a:cs typeface="+mn-cs"/>
            </a:endParaRPr>
          </a:p>
          <a:p>
            <a:pPr marL="171450" indent="-171450">
              <a:buFontTx/>
              <a:buChar char="-"/>
            </a:pPr>
            <a:r>
              <a:rPr kumimoji="0" lang="en-US" sz="1200" b="0" i="0" u="none" strike="noStrike" kern="1200" cap="none" spc="0" normalizeH="0" baseline="0" noProof="0" dirty="0">
                <a:ln>
                  <a:noFill/>
                </a:ln>
                <a:solidFill>
                  <a:srgbClr val="336600"/>
                </a:solidFill>
                <a:effectLst/>
                <a:uLnTx/>
                <a:uFillTx/>
                <a:latin typeface="Aptos" panose="02110004020202020204"/>
                <a:ea typeface="+mn-ea"/>
                <a:cs typeface="+mn-cs"/>
              </a:rPr>
              <a:t>Target communities – EJ areas, low pop towns, consistent with the priorities Healey-Driscoll admin, HOUSING</a:t>
            </a:r>
          </a:p>
          <a:p>
            <a:pPr marL="171450" indent="-171450">
              <a:buFont typeface="Arial" panose="020B0604020202020204" pitchFamily="34" charset="0"/>
              <a:buChar char="•"/>
            </a:pPr>
            <a:r>
              <a:rPr lang="en-US" b="0" dirty="0">
                <a:solidFill>
                  <a:schemeClr val="tx1"/>
                </a:solidFill>
              </a:rPr>
              <a:t>The orange stars indicate the communities with site ASSESSMENT work </a:t>
            </a:r>
          </a:p>
          <a:p>
            <a:pPr marL="171450" indent="-171450">
              <a:buFont typeface="Arial" panose="020B0604020202020204" pitchFamily="34" charset="0"/>
              <a:buChar char="•"/>
            </a:pPr>
            <a:r>
              <a:rPr lang="en-US" b="0" dirty="0">
                <a:solidFill>
                  <a:schemeClr val="tx1"/>
                </a:solidFill>
              </a:rPr>
              <a:t>The blue stars indicate CLEANUP projects</a:t>
            </a:r>
          </a:p>
          <a:p>
            <a:pPr marL="171450" indent="-171450">
              <a:buFont typeface="Arial" panose="020B0604020202020204" pitchFamily="34" charset="0"/>
              <a:buChar char="•"/>
            </a:pPr>
            <a:r>
              <a:rPr lang="en-US" b="0" dirty="0">
                <a:solidFill>
                  <a:schemeClr val="tx1"/>
                </a:solidFill>
              </a:rPr>
              <a:t>The purple “houses” indicate projects that are supporting planned housing developments in the identified Town</a:t>
            </a:r>
            <a:r>
              <a:rPr lang="en-US" b="1" dirty="0">
                <a:solidFill>
                  <a:schemeClr val="tx1"/>
                </a:solidFill>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336600"/>
                </a:solidFill>
                <a:effectLst/>
                <a:uLnTx/>
                <a:uFillTx/>
                <a:latin typeface="Aptos" panose="02110004020202020204"/>
                <a:ea typeface="+mn-ea"/>
                <a:cs typeface="+mn-cs"/>
              </a:rPr>
              <a:t>Eligible parties include: Municipalities, Non-Profits, Community Development Corp., some Eligible Person(s) with Financial Inability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336600"/>
                </a:solidFill>
                <a:effectLst/>
                <a:uLnTx/>
                <a:uFillTx/>
                <a:latin typeface="Aptos" panose="02110004020202020204"/>
                <a:ea typeface="+mn-ea"/>
                <a:cs typeface="+mn-cs"/>
              </a:rPr>
              <a:t>All sites must meet fed. Elig criteria – depends on both site and next user, not your job, our job to confirm eligibility</a:t>
            </a:r>
            <a:endParaRPr lang="en-US" b="0" dirty="0">
              <a:solidFill>
                <a:schemeClr val="tx1"/>
              </a:solidFill>
            </a:endParaRPr>
          </a:p>
          <a:p>
            <a:pPr marL="171450" indent="-171450">
              <a:buFont typeface="Arial" panose="020B0604020202020204" pitchFamily="34" charset="0"/>
              <a:buChar char="•"/>
            </a:pPr>
            <a:r>
              <a:rPr lang="en-US" b="0" dirty="0">
                <a:solidFill>
                  <a:schemeClr val="tx1"/>
                </a:solidFill>
              </a:rPr>
              <a:t>Ranging from a simple ASTM Phase I Environmental Site Assessment (due diligence to support a transaction) - $5k</a:t>
            </a:r>
          </a:p>
          <a:p>
            <a:pPr marL="171450" indent="-171450">
              <a:buFont typeface="Arial" panose="020B0604020202020204" pitchFamily="34" charset="0"/>
              <a:buChar char="•"/>
            </a:pPr>
            <a:r>
              <a:rPr lang="en-US" b="0" dirty="0">
                <a:solidFill>
                  <a:schemeClr val="tx1"/>
                </a:solidFill>
              </a:rPr>
              <a:t>To site remediation projects with costs between $100,000 and $500,000.  </a:t>
            </a:r>
          </a:p>
          <a:p>
            <a:pPr marL="171450" indent="-171450">
              <a:buFont typeface="Arial" panose="020B0604020202020204" pitchFamily="34" charset="0"/>
              <a:buChar char="•"/>
            </a:pPr>
            <a:r>
              <a:rPr lang="en-US" b="0" dirty="0">
                <a:solidFill>
                  <a:schemeClr val="tx1"/>
                </a:solidFill>
              </a:rPr>
              <a:t>What makes a good request? Access, plan</a:t>
            </a:r>
          </a:p>
          <a:p>
            <a:pPr marL="171450" indent="-171450">
              <a:buFont typeface="Arial" panose="020B0604020202020204" pitchFamily="34" charset="0"/>
              <a:buChar char="•"/>
            </a:pPr>
            <a:endParaRPr lang="en-US" b="1" dirty="0">
              <a:solidFill>
                <a:schemeClr val="tx1"/>
              </a:solidFill>
            </a:endParaRPr>
          </a:p>
          <a:p>
            <a:pPr marL="171450" indent="-171450">
              <a:buFontTx/>
              <a:buChar char="-"/>
            </a:pPr>
            <a:endParaRPr kumimoji="0" lang="en-US" sz="1200" b="0" i="0" u="none" strike="noStrike" kern="1200" cap="none" spc="0" normalizeH="0" baseline="0" noProof="0" dirty="0">
              <a:ln>
                <a:noFill/>
              </a:ln>
              <a:solidFill>
                <a:srgbClr val="336600"/>
              </a:solidFill>
              <a:effectLst/>
              <a:uLnTx/>
              <a:uFillTx/>
              <a:latin typeface="Aptos" panose="02110004020202020204"/>
              <a:ea typeface="+mn-ea"/>
              <a:cs typeface="+mn-cs"/>
            </a:endParaRPr>
          </a:p>
          <a:p>
            <a:pPr marL="0" indent="0">
              <a:buFont typeface="Arial" panose="020B0604020202020204" pitchFamily="34" charset="0"/>
              <a:buNone/>
            </a:pPr>
            <a:endParaRPr lang="en-US" b="0" dirty="0">
              <a:solidFill>
                <a:schemeClr val="tx1"/>
              </a:solidFill>
            </a:endParaRPr>
          </a:p>
          <a:p>
            <a:pPr marL="0" indent="0">
              <a:buFont typeface="Arial" panose="020B0604020202020204" pitchFamily="34" charset="0"/>
              <a:buNone/>
            </a:pPr>
            <a:endParaRPr lang="en-US" b="0" dirty="0">
              <a:solidFill>
                <a:schemeClr val="tx1"/>
              </a:solidFill>
            </a:endParaRPr>
          </a:p>
          <a:p>
            <a:pPr marL="171450" indent="-171450">
              <a:buFont typeface="Arial" panose="020B0604020202020204" pitchFamily="34" charset="0"/>
              <a:buChar char="•"/>
            </a:pPr>
            <a:r>
              <a:rPr lang="en-US" b="0" dirty="0">
                <a:solidFill>
                  <a:schemeClr val="tx1"/>
                </a:solidFill>
              </a:rPr>
              <a:t>CWAG-ST is a statewide version of a community wide assessment grant (halfway through spending BIL &amp; CWAG funding)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solidFill>
                  <a:schemeClr val="tx1"/>
                </a:solidFill>
              </a:rPr>
              <a:t>CWAG-ST: $880,000 Allocated or invoiced</a:t>
            </a:r>
          </a:p>
          <a:p>
            <a:pPr marL="171450" indent="-171450">
              <a:buFont typeface="Arial" panose="020B0604020202020204" pitchFamily="34" charset="0"/>
              <a:buChar char="•"/>
            </a:pPr>
            <a:r>
              <a:rPr lang="en-US" b="1" dirty="0">
                <a:solidFill>
                  <a:schemeClr val="tx1"/>
                </a:solidFill>
              </a:rPr>
              <a:t>128a BIL:  &gt;$2,000,000 Invoiced or in progress  </a:t>
            </a:r>
          </a:p>
          <a:p>
            <a:pPr marL="171450" indent="-171450">
              <a:buFont typeface="Arial" panose="020B0604020202020204" pitchFamily="34" charset="0"/>
              <a:buChar char="•"/>
            </a:pPr>
            <a:endParaRPr lang="en-US" b="1" dirty="0">
              <a:solidFill>
                <a:schemeClr val="tx1"/>
              </a:solidFill>
            </a:endParaRPr>
          </a:p>
          <a:p>
            <a:pPr marL="171450" indent="-171450">
              <a:buFont typeface="Arial" panose="020B0604020202020204" pitchFamily="34" charset="0"/>
              <a:buChar char="•"/>
            </a:pPr>
            <a:r>
              <a:rPr lang="en-US" b="0" dirty="0">
                <a:solidFill>
                  <a:schemeClr val="tx1"/>
                </a:solidFill>
              </a:rPr>
              <a:t>DEP is working on 21 Active Brownfields projects across the commonwealth</a:t>
            </a:r>
          </a:p>
          <a:p>
            <a:pPr marL="171450" indent="-171450">
              <a:buFont typeface="Arial" panose="020B0604020202020204" pitchFamily="34" charset="0"/>
              <a:buChar char="•"/>
            </a:pPr>
            <a:r>
              <a:rPr lang="en-US" b="0" dirty="0">
                <a:solidFill>
                  <a:schemeClr val="tx1"/>
                </a:solidFill>
              </a:rPr>
              <a:t>Target communities:  Promote municipal benefit, support low population towns, and historically disadvantaged communities (EJ)</a:t>
            </a:r>
          </a:p>
          <a:p>
            <a:pPr marL="171450" indent="-171450">
              <a:buFont typeface="Arial" panose="020B0604020202020204" pitchFamily="34" charset="0"/>
              <a:buChar char="•"/>
            </a:pPr>
            <a:r>
              <a:rPr lang="en-US" b="0" dirty="0">
                <a:solidFill>
                  <a:schemeClr val="tx1"/>
                </a:solidFill>
              </a:rPr>
              <a:t>8 projects (to date) are at properties with housing and residential redevelopment in the plans.  </a:t>
            </a:r>
          </a:p>
          <a:p>
            <a:pPr marL="171450" indent="-171450">
              <a:buFont typeface="Arial" panose="020B0604020202020204" pitchFamily="34" charset="0"/>
              <a:buChar char="•"/>
            </a:pPr>
            <a:r>
              <a:rPr lang="en-US" b="0" dirty="0">
                <a:solidFill>
                  <a:schemeClr val="tx1"/>
                </a:solidFill>
              </a:rPr>
              <a:t>Ranging from a simple ASTM Phase I Environmental Site Assessment (due diligence to support a transaction)</a:t>
            </a:r>
          </a:p>
          <a:p>
            <a:pPr marL="171450" indent="-171450">
              <a:buFont typeface="Arial" panose="020B0604020202020204" pitchFamily="34" charset="0"/>
              <a:buChar char="•"/>
            </a:pPr>
            <a:r>
              <a:rPr lang="en-US" b="0" dirty="0">
                <a:solidFill>
                  <a:schemeClr val="tx1"/>
                </a:solidFill>
              </a:rPr>
              <a:t>To site remediation projects with costs between $100,000 and $500,000.  </a:t>
            </a:r>
          </a:p>
          <a:p>
            <a:pPr marL="171450" indent="-171450">
              <a:buFont typeface="Arial" panose="020B0604020202020204" pitchFamily="34" charset="0"/>
              <a:buChar char="•"/>
            </a:pPr>
            <a:r>
              <a:rPr lang="en-US" b="0" dirty="0">
                <a:solidFill>
                  <a:schemeClr val="tx1"/>
                </a:solidFill>
              </a:rPr>
              <a:t>The orange stars indicate the communities with site ASSESSMENT work </a:t>
            </a:r>
          </a:p>
          <a:p>
            <a:pPr marL="171450" indent="-171450">
              <a:buFont typeface="Arial" panose="020B0604020202020204" pitchFamily="34" charset="0"/>
              <a:buChar char="•"/>
            </a:pPr>
            <a:r>
              <a:rPr lang="en-US" b="0" dirty="0">
                <a:solidFill>
                  <a:schemeClr val="tx1"/>
                </a:solidFill>
              </a:rPr>
              <a:t>The blue stars indicate CLEANUP projects</a:t>
            </a:r>
          </a:p>
          <a:p>
            <a:pPr marL="171450" indent="-171450">
              <a:buFont typeface="Arial" panose="020B0604020202020204" pitchFamily="34" charset="0"/>
              <a:buChar char="•"/>
            </a:pPr>
            <a:r>
              <a:rPr lang="en-US" b="0" dirty="0">
                <a:solidFill>
                  <a:schemeClr val="tx1"/>
                </a:solidFill>
              </a:rPr>
              <a:t>The purple “houses” indicate projects that are supporting planned housing developments in the identified Town</a:t>
            </a:r>
            <a:r>
              <a:rPr lang="en-US" b="1" dirty="0">
                <a:solidFill>
                  <a:schemeClr val="tx1"/>
                </a:solidFill>
              </a:rPr>
              <a:t>.</a:t>
            </a:r>
          </a:p>
          <a:p>
            <a:pPr marL="0" indent="0">
              <a:buFont typeface="Arial" panose="020B0604020202020204" pitchFamily="34" charset="0"/>
              <a:buNone/>
            </a:pPr>
            <a:r>
              <a:rPr lang="en-US" b="1" dirty="0">
                <a:solidFill>
                  <a:schemeClr val="tx1"/>
                </a:solidFill>
              </a:rPr>
              <a:t>CONSISTENT WITH THE PRIORITIES OF THE HEALEY-DRISCOLL ADMINISTRATION,</a:t>
            </a:r>
            <a:br>
              <a:rPr lang="en-US" b="1" dirty="0">
                <a:solidFill>
                  <a:schemeClr val="tx1"/>
                </a:solidFill>
              </a:rPr>
            </a:br>
            <a:r>
              <a:rPr lang="en-US" b="1" dirty="0">
                <a:solidFill>
                  <a:schemeClr val="tx1"/>
                </a:solidFill>
              </a:rPr>
              <a:t>MASSDEP IS DOING WHAT WE CAN TO SUPPORT HOUSING DEVELOPMENT PROJECTS WITH THE RESOURCES WE HAVE IN HAND</a:t>
            </a:r>
          </a:p>
          <a:p>
            <a:pPr marL="171450" indent="-171450">
              <a:buFont typeface="Arial" panose="020B0604020202020204" pitchFamily="34" charset="0"/>
              <a:buChar char="•"/>
            </a:pPr>
            <a:r>
              <a:rPr lang="en-US" b="0" dirty="0">
                <a:solidFill>
                  <a:schemeClr val="tx1"/>
                </a:solidFill>
              </a:rPr>
              <a:t>DEP is happy to support a request from a city or town where the end project is a housing project.  </a:t>
            </a:r>
          </a:p>
          <a:p>
            <a:pPr marL="171450" indent="-171450">
              <a:buFont typeface="Arial" panose="020B0604020202020204" pitchFamily="34" charset="0"/>
              <a:buChar char="•"/>
            </a:pPr>
            <a:r>
              <a:rPr lang="en-US" b="0" dirty="0">
                <a:solidFill>
                  <a:schemeClr val="tx1"/>
                </a:solidFill>
              </a:rPr>
              <a:t>Thus far, two of our projects are for sites being developed by Habitat-for-Humanity to support affordable housing in Worcester and Montague (Village of Turners Falls)</a:t>
            </a:r>
          </a:p>
          <a:p>
            <a:pPr marL="171450" indent="-171450">
              <a:buFont typeface="Arial" panose="020B0604020202020204" pitchFamily="34" charset="0"/>
              <a:buChar char="•"/>
            </a:pPr>
            <a:endParaRPr lang="en-US" b="0" dirty="0">
              <a:solidFill>
                <a:schemeClr val="tx1"/>
              </a:solidFill>
            </a:endParaRPr>
          </a:p>
          <a:p>
            <a:pPr marL="0" indent="0">
              <a:buFont typeface="Arial" panose="020B0604020202020204" pitchFamily="34" charset="0"/>
              <a:buNone/>
            </a:pPr>
            <a:r>
              <a:rPr lang="en-US" b="0" dirty="0">
                <a:solidFill>
                  <a:schemeClr val="tx1"/>
                </a:solidFill>
              </a:rPr>
              <a:t>The link to the 3-page Assistance Request Form is available at the MassDEP Brownfields webpage.  Reach out to Dave Foss if you have questions or want to discuss a potential project.</a:t>
            </a:r>
          </a:p>
        </p:txBody>
      </p:sp>
      <p:sp>
        <p:nvSpPr>
          <p:cNvPr id="4" name="Slide Number Placeholder 3">
            <a:extLst>
              <a:ext uri="{FF2B5EF4-FFF2-40B4-BE49-F238E27FC236}">
                <a16:creationId xmlns:a16="http://schemas.microsoft.com/office/drawing/2014/main" id="{D4B41F8B-B6A8-EF95-7EBC-81C8215285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AEC604-F39A-4B82-8F8D-EFAFEEAE23E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8049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F8B33-0D49-440A-98E1-8790BBF262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271408-5766-4AC0-AE85-B2C2803C37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88D5D2-B979-379C-DC97-8776AC72E079}"/>
              </a:ext>
            </a:extLst>
          </p:cNvPr>
          <p:cNvSpPr>
            <a:spLocks noGrp="1"/>
          </p:cNvSpPr>
          <p:nvPr>
            <p:ph type="body" idx="1"/>
          </p:nvPr>
        </p:nvSpPr>
        <p:spPr/>
        <p:txBody>
          <a:bodyPr/>
          <a:lstStyle/>
          <a:p>
            <a:pPr marL="171450" indent="-171450">
              <a:buFontTx/>
              <a:buChar char="-"/>
            </a:pPr>
            <a:r>
              <a:rPr lang="en-US" b="0" i="0" dirty="0">
                <a:solidFill>
                  <a:srgbClr val="202124"/>
                </a:solidFill>
                <a:effectLst/>
                <a:latin typeface="Google Sans"/>
              </a:rPr>
              <a:t>Simple 3 page form, if you think you have a project please reach out to us</a:t>
            </a:r>
          </a:p>
          <a:p>
            <a:pPr marL="171450" indent="-171450">
              <a:buFontTx/>
              <a:buChar char="-"/>
            </a:pPr>
            <a:endParaRPr lang="en-US" b="0" i="0" dirty="0">
              <a:solidFill>
                <a:srgbClr val="202124"/>
              </a:solidFill>
              <a:effectLst/>
              <a:latin typeface="Google Sans"/>
            </a:endParaRPr>
          </a:p>
          <a:p>
            <a:pPr marL="171450" indent="-171450">
              <a:buFontTx/>
              <a:buChar char="-"/>
            </a:pPr>
            <a:r>
              <a:rPr lang="en-US" b="0" i="0" dirty="0">
                <a:solidFill>
                  <a:srgbClr val="202124"/>
                </a:solidFill>
                <a:effectLst/>
                <a:latin typeface="Google Sans"/>
              </a:rPr>
              <a:t>How do you request assistance?</a:t>
            </a:r>
          </a:p>
          <a:p>
            <a:pPr marL="171450" indent="-171450">
              <a:buFontTx/>
              <a:buChar char="-"/>
            </a:pPr>
            <a:r>
              <a:rPr lang="en-US" b="0" i="0" dirty="0">
                <a:solidFill>
                  <a:srgbClr val="202124"/>
                </a:solidFill>
                <a:effectLst/>
                <a:latin typeface="Google Sans"/>
              </a:rPr>
              <a:t>Accept requests on a rolling basis</a:t>
            </a:r>
          </a:p>
          <a:p>
            <a:pPr marL="171450" indent="-171450">
              <a:buFontTx/>
              <a:buChar char="-"/>
            </a:pPr>
            <a:r>
              <a:rPr lang="en-US" b="0" i="0" dirty="0">
                <a:solidFill>
                  <a:srgbClr val="202124"/>
                </a:solidFill>
                <a:effectLst/>
                <a:latin typeface="Google Sans"/>
              </a:rPr>
              <a:t>Form available on DEP’s website under bf resources</a:t>
            </a:r>
          </a:p>
          <a:p>
            <a:pPr marL="171450" indent="-171450">
              <a:buFontTx/>
              <a:buChar char="-"/>
            </a:pPr>
            <a:r>
              <a:rPr lang="en-US" b="0" i="0" dirty="0">
                <a:solidFill>
                  <a:srgbClr val="202124"/>
                </a:solidFill>
                <a:effectLst/>
                <a:latin typeface="Google Sans"/>
              </a:rPr>
              <a:t>3 pages, if you don’t know the answer to something you can leave it blank, we are here to help fill in gaps in knowledge</a:t>
            </a:r>
          </a:p>
          <a:p>
            <a:pPr marL="171450" indent="-171450">
              <a:buFontTx/>
              <a:buChar char="-"/>
            </a:pPr>
            <a:r>
              <a:rPr lang="en-US" b="0" i="0" dirty="0">
                <a:solidFill>
                  <a:srgbClr val="202124"/>
                </a:solidFill>
                <a:effectLst/>
                <a:latin typeface="Google Sans"/>
              </a:rPr>
              <a:t>Key challenges: access, meet EPA eligibility criteria</a:t>
            </a:r>
            <a:endParaRPr lang="en-US" b="1" dirty="0">
              <a:solidFill>
                <a:srgbClr val="FF0000"/>
              </a:solidFill>
            </a:endParaRPr>
          </a:p>
        </p:txBody>
      </p:sp>
      <p:sp>
        <p:nvSpPr>
          <p:cNvPr id="4" name="Slide Number Placeholder 3">
            <a:extLst>
              <a:ext uri="{FF2B5EF4-FFF2-40B4-BE49-F238E27FC236}">
                <a16:creationId xmlns:a16="http://schemas.microsoft.com/office/drawing/2014/main" id="{08A3EC77-C922-7F6F-A0E6-B587765D5251}"/>
              </a:ext>
            </a:extLst>
          </p:cNvPr>
          <p:cNvSpPr>
            <a:spLocks noGrp="1"/>
          </p:cNvSpPr>
          <p:nvPr>
            <p:ph type="sldNum" sz="quarter" idx="5"/>
          </p:nvPr>
        </p:nvSpPr>
        <p:spPr/>
        <p:txBody>
          <a:bodyPr/>
          <a:lstStyle/>
          <a:p>
            <a:fld id="{FBAEC604-F39A-4B82-8F8D-EFAFEEAE23EE}" type="slidenum">
              <a:rPr lang="en-US" smtClean="0"/>
              <a:t>19</a:t>
            </a:fld>
            <a:endParaRPr lang="en-US"/>
          </a:p>
        </p:txBody>
      </p:sp>
    </p:spTree>
    <p:extLst>
      <p:ext uri="{BB962C8B-B14F-4D97-AF65-F5344CB8AC3E}">
        <p14:creationId xmlns:p14="http://schemas.microsoft.com/office/powerpoint/2010/main" val="22178180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1AC00-2450-87FF-3E7E-5082C8B15A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26B017-6752-78B0-4A8C-65FAAA7510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E514B7-0ABB-073E-5D36-6DFCDBFFF518}"/>
              </a:ext>
            </a:extLst>
          </p:cNvPr>
          <p:cNvSpPr>
            <a:spLocks noGrp="1"/>
          </p:cNvSpPr>
          <p:nvPr>
            <p:ph type="body" idx="1"/>
          </p:nvPr>
        </p:nvSpPr>
        <p:spPr/>
        <p:txBody>
          <a:bodyPr/>
          <a:lstStyle/>
          <a:p>
            <a:pPr marL="171450" indent="-171450">
              <a:buFontTx/>
              <a:buChar char="-"/>
            </a:pPr>
            <a:r>
              <a:rPr lang="en-US" dirty="0"/>
              <a:t>3 examples of sites where assessment that DEP could fund move them to next step (due diligence for housing, removing drums at junkyard, longer on Tyngsborough)</a:t>
            </a:r>
          </a:p>
          <a:p>
            <a:pPr marL="171450" indent="-171450">
              <a:buFontTx/>
              <a:buChar char="-"/>
            </a:pPr>
            <a:endParaRPr lang="en-US" dirty="0"/>
          </a:p>
          <a:p>
            <a:pPr marL="171450" indent="-171450">
              <a:buFontTx/>
              <a:buChar char="-"/>
            </a:pPr>
            <a:r>
              <a:rPr lang="en-US" dirty="0"/>
              <a:t>What you might expect as brownfields properties (former gas station, commercial property, auto salvage)</a:t>
            </a:r>
          </a:p>
          <a:p>
            <a:pPr marL="171450" indent="-171450">
              <a:buFontTx/>
              <a:buChar char="-"/>
            </a:pPr>
            <a:r>
              <a:rPr lang="en-US" dirty="0"/>
              <a:t>At each site, DEP performed a task that got the project to the next step in the redevelopment process</a:t>
            </a:r>
          </a:p>
          <a:p>
            <a:pPr marL="171450" indent="-171450">
              <a:buFontTx/>
              <a:buChar char="-"/>
            </a:pPr>
            <a:r>
              <a:rPr lang="en-US" dirty="0"/>
              <a:t>Tyngsborough:  EPA TBA UST Removal</a:t>
            </a:r>
          </a:p>
          <a:p>
            <a:pPr marL="171450" indent="-171450">
              <a:buFontTx/>
              <a:buChar char="-"/>
            </a:pPr>
            <a:r>
              <a:rPr lang="en-US" dirty="0"/>
              <a:t>Worcester H4H:  Due diligence prepped site for acquisition and construction</a:t>
            </a:r>
          </a:p>
          <a:p>
            <a:pPr marL="171450" indent="-171450">
              <a:buFontTx/>
              <a:buChar char="-"/>
            </a:pPr>
            <a:r>
              <a:rPr lang="en-US" dirty="0" err="1"/>
              <a:t>Frankensteins</a:t>
            </a:r>
            <a:r>
              <a:rPr lang="en-US" dirty="0"/>
              <a:t>:  DEP removed drums of hazardous waste, so the city could remove scrap metal, so the EPA TBA team could perform a $250,000 comprehensive site assessment and position the property to apply for an EPA Cleanup grant.</a:t>
            </a:r>
          </a:p>
        </p:txBody>
      </p:sp>
      <p:sp>
        <p:nvSpPr>
          <p:cNvPr id="4" name="Slide Number Placeholder 3">
            <a:extLst>
              <a:ext uri="{FF2B5EF4-FFF2-40B4-BE49-F238E27FC236}">
                <a16:creationId xmlns:a16="http://schemas.microsoft.com/office/drawing/2014/main" id="{8BEECAFF-2D19-0D74-B117-B02E8FDBFE7A}"/>
              </a:ext>
            </a:extLst>
          </p:cNvPr>
          <p:cNvSpPr>
            <a:spLocks noGrp="1"/>
          </p:cNvSpPr>
          <p:nvPr>
            <p:ph type="sldNum" sz="quarter" idx="5"/>
          </p:nvPr>
        </p:nvSpPr>
        <p:spPr/>
        <p:txBody>
          <a:bodyPr/>
          <a:lstStyle/>
          <a:p>
            <a:fld id="{FBAEC604-F39A-4B82-8F8D-EFAFEEAE23EE}" type="slidenum">
              <a:rPr lang="en-US" smtClean="0"/>
              <a:t>20</a:t>
            </a:fld>
            <a:endParaRPr lang="en-US"/>
          </a:p>
        </p:txBody>
      </p:sp>
    </p:spTree>
    <p:extLst>
      <p:ext uri="{BB962C8B-B14F-4D97-AF65-F5344CB8AC3E}">
        <p14:creationId xmlns:p14="http://schemas.microsoft.com/office/powerpoint/2010/main" val="39090787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At the beginning of this presentation, David showed some images of sites you might think of as traditional brownfields (dilapidated mill, junkyard)</a:t>
            </a:r>
          </a:p>
          <a:p>
            <a:pPr marL="171450" indent="-171450">
              <a:buFontTx/>
              <a:buChar char="-"/>
            </a:pPr>
            <a:r>
              <a:rPr lang="en-US" dirty="0"/>
              <a:t>A lot of sites that you may not think of as a traditional brownfield may qualify for our funding</a:t>
            </a:r>
          </a:p>
          <a:p>
            <a:pPr marL="171450" indent="-171450">
              <a:buFontTx/>
              <a:buChar char="-"/>
            </a:pPr>
            <a:r>
              <a:rPr lang="en-US" dirty="0"/>
              <a:t>Ex. St James Church &amp; Rectory, Deerfield, MA – </a:t>
            </a:r>
          </a:p>
          <a:p>
            <a:pPr marL="171450" indent="-171450">
              <a:buFontTx/>
              <a:buChar char="-"/>
            </a:pPr>
            <a:r>
              <a:rPr lang="en-US" dirty="0"/>
              <a:t>Deerfield has multiple now vacant churches, town voted by ballot measure to convert this church into senior housing, There was no known contamination in soil or groundwater, but suspected presence of hazardous building materials like </a:t>
            </a:r>
            <a:r>
              <a:rPr lang="en-US" u="sng" dirty="0"/>
              <a:t>lead paint and asbestos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town was planning to put the property about to bid for developers, but the potential presence of HBM and the unknown cost of abatement was a huge ? That could discourage developers from bidding on the property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MassDEP was able to perform assessment, provide a ballpark cost estimate of abatement to be included in the town’s RFP, removed this unknown, makes the RFP more attractive to developers</a:t>
            </a:r>
          </a:p>
          <a:p>
            <a:pPr marL="171450" indent="-171450">
              <a:buFontTx/>
              <a:buChar char="-"/>
            </a:pPr>
            <a:r>
              <a:rPr lang="en-US" dirty="0"/>
              <a:t>This site came to us because the Town planner from Deerfield came to last year’s western region bf roundtable. She had not considered that bf funding could help address env. Challenges at the site until we had a conversation during the coffee break. </a:t>
            </a:r>
          </a:p>
          <a:p>
            <a:pPr marL="171450" indent="-171450">
              <a:buFontTx/>
              <a:buChar char="-"/>
            </a:pPr>
            <a:r>
              <a:rPr lang="en-US" dirty="0"/>
              <a:t>Moral of that story – If you are unsure if your site is eligible, ask us! </a:t>
            </a:r>
          </a:p>
        </p:txBody>
      </p:sp>
      <p:sp>
        <p:nvSpPr>
          <p:cNvPr id="4" name="Slide Number Placeholder 3"/>
          <p:cNvSpPr>
            <a:spLocks noGrp="1"/>
          </p:cNvSpPr>
          <p:nvPr>
            <p:ph type="sldNum" sz="quarter" idx="5"/>
          </p:nvPr>
        </p:nvSpPr>
        <p:spPr/>
        <p:txBody>
          <a:bodyPr/>
          <a:lstStyle/>
          <a:p>
            <a:fld id="{FBAEC604-F39A-4B82-8F8D-EFAFEEAE23EE}" type="slidenum">
              <a:rPr lang="en-US" smtClean="0"/>
              <a:t>21</a:t>
            </a:fld>
            <a:endParaRPr lang="en-US"/>
          </a:p>
        </p:txBody>
      </p:sp>
    </p:spTree>
    <p:extLst>
      <p:ext uri="{BB962C8B-B14F-4D97-AF65-F5344CB8AC3E}">
        <p14:creationId xmlns:p14="http://schemas.microsoft.com/office/powerpoint/2010/main" val="1237038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04C77-DCFD-A59D-A393-F0DC2885B8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AEA5A4-6345-15C3-5C63-A5CE120EF5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EB8192-B36E-61B1-07CF-1A644A554963}"/>
              </a:ext>
            </a:extLst>
          </p:cNvPr>
          <p:cNvSpPr>
            <a:spLocks noGrp="1"/>
          </p:cNvSpPr>
          <p:nvPr>
            <p:ph type="body" idx="1"/>
          </p:nvPr>
        </p:nvSpPr>
        <p:spPr>
          <a:xfrm>
            <a:off x="685800" y="4400550"/>
            <a:ext cx="5486400" cy="4413250"/>
          </a:xfrm>
        </p:spPr>
        <p:txBody>
          <a:bodyPr/>
          <a:lstStyle/>
          <a:p>
            <a:pPr marL="171450" indent="-171450">
              <a:buFontTx/>
              <a:buChar char="-"/>
            </a:pPr>
            <a:r>
              <a:rPr lang="en-US" dirty="0"/>
              <a:t>Town partnering with RPC, asking for support for EPA (assessment), what then would get to next step was cleanup (MassDEP) – not the most expensive, but a step that only DEP $ could pay for</a:t>
            </a:r>
          </a:p>
          <a:p>
            <a:pPr marL="171450" indent="-171450">
              <a:buFontTx/>
              <a:buChar char="-"/>
            </a:pPr>
            <a:endParaRPr lang="en-US" dirty="0"/>
          </a:p>
          <a:p>
            <a:pPr marL="171450" indent="-171450">
              <a:buFontTx/>
              <a:buChar char="-"/>
            </a:pPr>
            <a:r>
              <a:rPr lang="en-US" dirty="0"/>
              <a:t>Final example I will share with you today - First Street Lot in Turner Falls, a village in the Town of Montague</a:t>
            </a:r>
          </a:p>
          <a:p>
            <a:pPr marL="171450" indent="-171450">
              <a:buFontTx/>
              <a:buChar char="-"/>
            </a:pPr>
            <a:r>
              <a:rPr lang="en-US" dirty="0"/>
              <a:t>Turners Falls is on the Connecticut River and is adjacent to the location of the former Strathmore Mill. The Site was historically developed as mill-worker housing in the 1800s.</a:t>
            </a:r>
          </a:p>
          <a:p>
            <a:pPr marL="171450" indent="-171450">
              <a:buFontTx/>
              <a:buChar char="-"/>
            </a:pPr>
            <a:r>
              <a:rPr lang="en-US" dirty="0"/>
              <a:t>The housing structures were demolished and the Town of Montague has used the site as a parking lot since the 1960s.</a:t>
            </a:r>
          </a:p>
          <a:p>
            <a:pPr marL="171450" indent="-171450">
              <a:buFontTx/>
              <a:buChar char="-"/>
            </a:pPr>
            <a:r>
              <a:rPr lang="en-US" dirty="0"/>
              <a:t>The Town identified the site (in the center of town) as an ideal location for housing, and Pioneer Valley of Habitat for Humanity developed a plan to build 6 units of affordable housing at the site</a:t>
            </a:r>
          </a:p>
          <a:p>
            <a:pPr marL="171450" indent="-171450">
              <a:buFontTx/>
              <a:buChar char="-"/>
            </a:pPr>
            <a:r>
              <a:rPr lang="en-US" dirty="0"/>
              <a:t>Initial assessment identified lead in the soil and a number of public agencies stepped in to address this environmental challenge</a:t>
            </a:r>
          </a:p>
          <a:p>
            <a:pPr marL="171450" indent="-171450">
              <a:buFontTx/>
              <a:buChar char="-"/>
            </a:pPr>
            <a:r>
              <a:rPr lang="en-US" sz="1200" b="1" i="0" kern="1200" dirty="0">
                <a:solidFill>
                  <a:schemeClr val="tx1"/>
                </a:solidFill>
                <a:effectLst/>
                <a:latin typeface="+mn-lt"/>
                <a:ea typeface="+mn-ea"/>
                <a:cs typeface="+mn-cs"/>
              </a:rPr>
              <a:t>Teamwork! You can see from the partnerships detailed here that it takes multiple entities to move a site forward</a:t>
            </a:r>
          </a:p>
          <a:p>
            <a:pPr lvl="1"/>
            <a:r>
              <a:rPr lang="en-US" sz="1200" b="0" i="0" kern="1200" dirty="0">
                <a:solidFill>
                  <a:schemeClr val="tx1"/>
                </a:solidFill>
                <a:effectLst/>
                <a:latin typeface="+mn-lt"/>
                <a:ea typeface="+mn-ea"/>
                <a:cs typeface="+mn-cs"/>
              </a:rPr>
              <a:t>The EPA’s brownfields Team was able to perform supplemental assessment and remediation planning.</a:t>
            </a:r>
          </a:p>
          <a:p>
            <a:pPr lvl="1"/>
            <a:r>
              <a:rPr lang="en-US" sz="1200" b="0" i="0" kern="1200" dirty="0">
                <a:solidFill>
                  <a:schemeClr val="tx1"/>
                </a:solidFill>
                <a:effectLst/>
                <a:latin typeface="+mn-lt"/>
                <a:ea typeface="+mn-ea"/>
                <a:cs typeface="+mn-cs"/>
              </a:rPr>
              <a:t>MassDEP committed to completing the soil remediation.</a:t>
            </a:r>
          </a:p>
          <a:p>
            <a:pPr lvl="1"/>
            <a:r>
              <a:rPr lang="en-US" sz="1200" b="0" i="0" kern="1200" dirty="0">
                <a:solidFill>
                  <a:schemeClr val="tx1"/>
                </a:solidFill>
                <a:effectLst/>
                <a:latin typeface="+mn-lt"/>
                <a:ea typeface="+mn-ea"/>
                <a:cs typeface="+mn-cs"/>
              </a:rPr>
              <a:t>FRCOG and the Town funded the LSP services.</a:t>
            </a:r>
          </a:p>
          <a:p>
            <a:pPr marL="171450" lvl="0" indent="-171450">
              <a:buFontTx/>
              <a:buChar char="-"/>
            </a:pPr>
            <a:r>
              <a:rPr lang="en-US" dirty="0"/>
              <a:t>The PS report was submitted to MassDEP in May 2026, the site has now reached regulatory closure. The property is ready for Habitat-for-Humanity to take ownership and begin construction of 6 units of affordable housing.</a:t>
            </a:r>
          </a:p>
          <a:p>
            <a:pPr marL="171450" lvl="0" indent="-171450">
              <a:buFontTx/>
              <a:buChar char="-"/>
            </a:pPr>
            <a:r>
              <a:rPr lang="en-US" dirty="0"/>
              <a:t>As you all know, sometimes brownfields sites can take a VERY LONG time to be ready for redevelopment. The First Street site was notified to MassDEP in February 2024, and two years later the remediation was complete. </a:t>
            </a:r>
          </a:p>
          <a:p>
            <a:pPr marL="171450" lvl="0" indent="-171450">
              <a:buFontTx/>
              <a:buChar char="-"/>
            </a:pPr>
            <a:r>
              <a:rPr lang="en-US" dirty="0"/>
              <a:t>This is a great example of government agencies working together to achieve positive outcomes for our communities.</a:t>
            </a:r>
            <a:endParaRPr lang="en-US" sz="1200" b="0" i="0" kern="1200" dirty="0">
              <a:solidFill>
                <a:schemeClr val="tx1"/>
              </a:solidFill>
              <a:effectLst/>
              <a:latin typeface="+mn-lt"/>
              <a:ea typeface="+mn-ea"/>
              <a:cs typeface="+mn-cs"/>
            </a:endParaRPr>
          </a:p>
          <a:p>
            <a:pPr marL="628650" lvl="1" indent="-171450">
              <a:buFontTx/>
              <a:buChar char="-"/>
            </a:pPr>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Brownfields - Funding Summary</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Agency</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Funding Support</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Response Action</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US EPA TBA</a:t>
            </a:r>
          </a:p>
          <a:p>
            <a:r>
              <a:rPr lang="en-US" sz="1200" b="0" i="0" kern="1200" dirty="0">
                <a:solidFill>
                  <a:schemeClr val="tx1"/>
                </a:solidFill>
                <a:effectLst/>
                <a:latin typeface="+mn-lt"/>
                <a:ea typeface="+mn-ea"/>
                <a:cs typeface="+mn-cs"/>
              </a:rPr>
              <a:t>$227,454</a:t>
            </a:r>
          </a:p>
          <a:p>
            <a:r>
              <a:rPr lang="en-US" sz="1200" b="0" i="0" kern="1200" dirty="0">
                <a:solidFill>
                  <a:schemeClr val="tx1"/>
                </a:solidFill>
                <a:effectLst/>
                <a:latin typeface="+mn-lt"/>
                <a:ea typeface="+mn-ea"/>
                <a:cs typeface="+mn-cs"/>
              </a:rPr>
              <a:t>Assessment - due diligence and</a:t>
            </a:r>
          </a:p>
          <a:p>
            <a:r>
              <a:rPr lang="en-US" sz="1200" b="0" i="0" kern="1200" dirty="0">
                <a:solidFill>
                  <a:schemeClr val="tx1"/>
                </a:solidFill>
                <a:effectLst/>
                <a:latin typeface="+mn-lt"/>
                <a:ea typeface="+mn-ea"/>
                <a:cs typeface="+mn-cs"/>
              </a:rPr>
              <a:t>Pre-remedial site charact.</a:t>
            </a:r>
          </a:p>
          <a:p>
            <a:r>
              <a:rPr lang="en-US" sz="1200" b="0" i="0" kern="1200" dirty="0">
                <a:solidFill>
                  <a:schemeClr val="tx1"/>
                </a:solidFill>
                <a:effectLst/>
                <a:latin typeface="+mn-lt"/>
                <a:ea typeface="+mn-ea"/>
                <a:cs typeface="+mn-cs"/>
              </a:rPr>
              <a:t>FRCOG CWAG</a:t>
            </a:r>
          </a:p>
          <a:p>
            <a:r>
              <a:rPr lang="en-US" sz="1200" b="0" i="0" kern="1200" dirty="0">
                <a:solidFill>
                  <a:schemeClr val="tx1"/>
                </a:solidFill>
                <a:effectLst/>
                <a:latin typeface="+mn-lt"/>
                <a:ea typeface="+mn-ea"/>
                <a:cs typeface="+mn-cs"/>
              </a:rPr>
              <a:t>$57,159</a:t>
            </a:r>
          </a:p>
          <a:p>
            <a:r>
              <a:rPr lang="en-US" sz="1200" b="0" i="0" kern="1200" dirty="0">
                <a:solidFill>
                  <a:schemeClr val="tx1"/>
                </a:solidFill>
                <a:effectLst/>
                <a:latin typeface="+mn-lt"/>
                <a:ea typeface="+mn-ea"/>
                <a:cs typeface="+mn-cs"/>
              </a:rPr>
              <a:t>Assessment:</a:t>
            </a:r>
          </a:p>
          <a:p>
            <a:r>
              <a:rPr lang="en-US" sz="1200" b="0" i="0" kern="1200" dirty="0">
                <a:solidFill>
                  <a:schemeClr val="tx1"/>
                </a:solidFill>
                <a:effectLst/>
                <a:latin typeface="+mn-lt"/>
                <a:ea typeface="+mn-ea"/>
                <a:cs typeface="+mn-cs"/>
              </a:rPr>
              <a:t>LSP Services thru PSS</a:t>
            </a:r>
          </a:p>
          <a:p>
            <a:r>
              <a:rPr lang="en-US" sz="1200" b="0" i="0" kern="1200" dirty="0">
                <a:solidFill>
                  <a:schemeClr val="tx1"/>
                </a:solidFill>
                <a:effectLst/>
                <a:latin typeface="+mn-lt"/>
                <a:ea typeface="+mn-ea"/>
                <a:cs typeface="+mn-cs"/>
              </a:rPr>
              <a:t>MassDEP Brownfields</a:t>
            </a:r>
          </a:p>
          <a:p>
            <a:r>
              <a:rPr lang="en-US" sz="1200" b="0" i="0" kern="1200" dirty="0">
                <a:solidFill>
                  <a:schemeClr val="tx1"/>
                </a:solidFill>
                <a:effectLst/>
                <a:latin typeface="+mn-lt"/>
                <a:ea typeface="+mn-ea"/>
                <a:cs typeface="+mn-cs"/>
              </a:rPr>
              <a:t>CERCLA BIL 128(a)</a:t>
            </a:r>
          </a:p>
          <a:p>
            <a:r>
              <a:rPr lang="en-US" sz="1200" b="0" i="0" kern="1200" dirty="0">
                <a:solidFill>
                  <a:schemeClr val="tx1"/>
                </a:solidFill>
                <a:effectLst/>
                <a:latin typeface="+mn-lt"/>
                <a:ea typeface="+mn-ea"/>
                <a:cs typeface="+mn-cs"/>
              </a:rPr>
              <a:t>$109,197</a:t>
            </a:r>
          </a:p>
          <a:p>
            <a:r>
              <a:rPr lang="en-US" sz="1200" b="0" i="0" kern="1200" dirty="0">
                <a:solidFill>
                  <a:schemeClr val="tx1"/>
                </a:solidFill>
                <a:effectLst/>
                <a:latin typeface="+mn-lt"/>
                <a:ea typeface="+mn-ea"/>
                <a:cs typeface="+mn-cs"/>
              </a:rPr>
              <a:t>Treatment, T&amp;D of MCP regulated soil</a:t>
            </a:r>
          </a:p>
          <a:p>
            <a:r>
              <a:rPr lang="en-US" sz="1200" b="0" i="0" kern="1200" dirty="0">
                <a:solidFill>
                  <a:schemeClr val="tx1"/>
                </a:solidFill>
                <a:effectLst/>
                <a:latin typeface="+mn-lt"/>
                <a:ea typeface="+mn-ea"/>
                <a:cs typeface="+mn-cs"/>
              </a:rPr>
              <a:t>Town of Montague</a:t>
            </a:r>
          </a:p>
          <a:p>
            <a:r>
              <a:rPr lang="en-US" sz="1200" b="0" i="0" kern="1200" dirty="0">
                <a:solidFill>
                  <a:schemeClr val="tx1"/>
                </a:solidFill>
                <a:effectLst/>
                <a:latin typeface="+mn-lt"/>
                <a:ea typeface="+mn-ea"/>
                <a:cs typeface="+mn-cs"/>
              </a:rPr>
              <a:t>$1,000</a:t>
            </a:r>
          </a:p>
          <a:p>
            <a:r>
              <a:rPr lang="en-US" sz="1200" b="0" i="0" kern="1200" dirty="0">
                <a:solidFill>
                  <a:schemeClr val="tx1"/>
                </a:solidFill>
                <a:effectLst/>
                <a:latin typeface="+mn-lt"/>
                <a:ea typeface="+mn-ea"/>
                <a:cs typeface="+mn-cs"/>
              </a:rPr>
              <a:t>$49,980</a:t>
            </a:r>
          </a:p>
          <a:p>
            <a:r>
              <a:rPr lang="en-US" sz="1200" b="0" i="0" kern="1200" dirty="0">
                <a:solidFill>
                  <a:schemeClr val="tx1"/>
                </a:solidFill>
                <a:effectLst/>
                <a:latin typeface="+mn-lt"/>
                <a:ea typeface="+mn-ea"/>
                <a:cs typeface="+mn-cs"/>
              </a:rPr>
              <a:t>Site preparation (fencing)</a:t>
            </a:r>
          </a:p>
          <a:p>
            <a:r>
              <a:rPr lang="en-US" sz="1200" b="0" i="0" kern="1200" dirty="0">
                <a:solidFill>
                  <a:schemeClr val="tx1"/>
                </a:solidFill>
                <a:effectLst/>
                <a:latin typeface="+mn-lt"/>
                <a:ea typeface="+mn-ea"/>
                <a:cs typeface="+mn-cs"/>
              </a:rPr>
              <a:t>LSP Services</a:t>
            </a:r>
          </a:p>
          <a:p>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 </a:t>
            </a:r>
          </a:p>
          <a:p>
            <a:r>
              <a:rPr lang="en-US" sz="1200" b="1" i="0" kern="1200" dirty="0">
                <a:solidFill>
                  <a:schemeClr val="tx1"/>
                </a:solidFill>
                <a:effectLst/>
                <a:latin typeface="+mn-lt"/>
                <a:ea typeface="+mn-ea"/>
                <a:cs typeface="+mn-cs"/>
              </a:rPr>
              <a:t>$468,790</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APPROX. TOTAL</a:t>
            </a:r>
            <a:endParaRPr lang="en-US" sz="1200" b="0" i="0" kern="1200" dirty="0">
              <a:solidFill>
                <a:schemeClr val="tx1"/>
              </a:solidFill>
              <a:effectLst/>
              <a:latin typeface="+mn-lt"/>
              <a:ea typeface="+mn-ea"/>
              <a:cs typeface="+mn-cs"/>
            </a:endParaRPr>
          </a:p>
          <a:p>
            <a:endParaRPr lang="en-US" dirty="0">
              <a:solidFill>
                <a:srgbClr val="141414"/>
              </a:solidFill>
            </a:endParaRPr>
          </a:p>
        </p:txBody>
      </p:sp>
      <p:sp>
        <p:nvSpPr>
          <p:cNvPr id="4" name="Slide Number Placeholder 3">
            <a:extLst>
              <a:ext uri="{FF2B5EF4-FFF2-40B4-BE49-F238E27FC236}">
                <a16:creationId xmlns:a16="http://schemas.microsoft.com/office/drawing/2014/main" id="{B5A9609C-6407-DFFD-90BD-74090104EE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AEC604-F39A-4B82-8F8D-EFAFEEAE23E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328873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We want </a:t>
            </a:r>
            <a:r>
              <a:rPr lang="en-US"/>
              <a:t>to help you turn some of those sites we saw pictures of in the beginning of this presentation into photos of brownfields redevelopments like this</a:t>
            </a:r>
          </a:p>
        </p:txBody>
      </p:sp>
      <p:sp>
        <p:nvSpPr>
          <p:cNvPr id="4" name="Slide Number Placeholder 3"/>
          <p:cNvSpPr>
            <a:spLocks noGrp="1"/>
          </p:cNvSpPr>
          <p:nvPr>
            <p:ph type="sldNum" sz="quarter" idx="5"/>
          </p:nvPr>
        </p:nvSpPr>
        <p:spPr/>
        <p:txBody>
          <a:bodyPr/>
          <a:lstStyle/>
          <a:p>
            <a:fld id="{FBAEC604-F39A-4B82-8F8D-EFAFEEAE23EE}" type="slidenum">
              <a:rPr lang="en-US" smtClean="0"/>
              <a:t>23</a:t>
            </a:fld>
            <a:endParaRPr lang="en-US"/>
          </a:p>
        </p:txBody>
      </p:sp>
    </p:spTree>
    <p:extLst>
      <p:ext uri="{BB962C8B-B14F-4D97-AF65-F5344CB8AC3E}">
        <p14:creationId xmlns:p14="http://schemas.microsoft.com/office/powerpoint/2010/main" val="3371019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493CF-B2D0-A591-A940-81DD09EDCF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E1FBD6-7336-08CF-CD7F-2651DDEFDE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442C6D8-2F81-C2F2-8003-2D94E5F8D4E2}"/>
              </a:ext>
            </a:extLst>
          </p:cNvPr>
          <p:cNvSpPr>
            <a:spLocks noGrp="1"/>
          </p:cNvSpPr>
          <p:nvPr>
            <p:ph type="dt" sz="half" idx="10"/>
          </p:nvPr>
        </p:nvSpPr>
        <p:spPr/>
        <p:txBody>
          <a:bodyPr/>
          <a:lstStyle/>
          <a:p>
            <a:fld id="{E0214B62-C674-4F04-AAAD-D70594E81A7E}" type="datetimeFigureOut">
              <a:rPr lang="en-US" smtClean="0"/>
              <a:t>9/8/2026</a:t>
            </a:fld>
            <a:endParaRPr lang="en-US"/>
          </a:p>
        </p:txBody>
      </p:sp>
      <p:sp>
        <p:nvSpPr>
          <p:cNvPr id="5" name="Footer Placeholder 4">
            <a:extLst>
              <a:ext uri="{FF2B5EF4-FFF2-40B4-BE49-F238E27FC236}">
                <a16:creationId xmlns:a16="http://schemas.microsoft.com/office/drawing/2014/main" id="{4F14E4AD-B9D2-EC53-926B-A2682A7181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364308-048E-5DE7-6157-6A037FBC9195}"/>
              </a:ext>
            </a:extLst>
          </p:cNvPr>
          <p:cNvSpPr>
            <a:spLocks noGrp="1"/>
          </p:cNvSpPr>
          <p:nvPr>
            <p:ph type="sldNum" sz="quarter" idx="12"/>
          </p:nvPr>
        </p:nvSpPr>
        <p:spPr/>
        <p:txBody>
          <a:bodyPr/>
          <a:lstStyle/>
          <a:p>
            <a:fld id="{DA21FBAE-2CB7-4019-B679-03E529376B31}" type="slidenum">
              <a:rPr lang="en-US" smtClean="0"/>
              <a:t>‹#›</a:t>
            </a:fld>
            <a:endParaRPr lang="en-US"/>
          </a:p>
        </p:txBody>
      </p:sp>
    </p:spTree>
    <p:extLst>
      <p:ext uri="{BB962C8B-B14F-4D97-AF65-F5344CB8AC3E}">
        <p14:creationId xmlns:p14="http://schemas.microsoft.com/office/powerpoint/2010/main" val="3954731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DA128-03A8-CCE4-94B1-12642022B0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DF7DA2-C387-5ED6-2F2E-35555E2B35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0BB56BB-E65A-111B-AEA0-A5526EF19078}"/>
              </a:ext>
            </a:extLst>
          </p:cNvPr>
          <p:cNvSpPr>
            <a:spLocks noGrp="1"/>
          </p:cNvSpPr>
          <p:nvPr>
            <p:ph type="sldNum" sz="quarter" idx="12"/>
          </p:nvPr>
        </p:nvSpPr>
        <p:spPr>
          <a:xfrm>
            <a:off x="8497810" y="5534598"/>
            <a:ext cx="2743200" cy="365125"/>
          </a:xfrm>
        </p:spPr>
        <p:txBody>
          <a:bodyPr/>
          <a:lstStyle/>
          <a:p>
            <a:fld id="{DA21FBAE-2CB7-4019-B679-03E529376B31}" type="slidenum">
              <a:rPr lang="en-US" smtClean="0"/>
              <a:t>‹#›</a:t>
            </a:fld>
            <a:endParaRPr lang="en-US"/>
          </a:p>
        </p:txBody>
      </p:sp>
      <p:cxnSp>
        <p:nvCxnSpPr>
          <p:cNvPr id="12" name="Straight Connector 11">
            <a:extLst>
              <a:ext uri="{FF2B5EF4-FFF2-40B4-BE49-F238E27FC236}">
                <a16:creationId xmlns:a16="http://schemas.microsoft.com/office/drawing/2014/main" id="{BAE0F044-A3CB-F27F-D21F-4A99733061A4}"/>
              </a:ext>
            </a:extLst>
          </p:cNvPr>
          <p:cNvCxnSpPr/>
          <p:nvPr userDrawn="1"/>
        </p:nvCxnSpPr>
        <p:spPr>
          <a:xfrm>
            <a:off x="224416" y="-20096"/>
            <a:ext cx="0" cy="5739384"/>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F9BBD961-8009-AFDE-B723-DDBA2C1825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200" y="5739384"/>
            <a:ext cx="914400" cy="1118616"/>
          </a:xfrm>
          <a:prstGeom prst="rect">
            <a:avLst/>
          </a:prstGeom>
        </p:spPr>
      </p:pic>
      <p:cxnSp>
        <p:nvCxnSpPr>
          <p:cNvPr id="14" name="Straight Connector 13">
            <a:extLst>
              <a:ext uri="{FF2B5EF4-FFF2-40B4-BE49-F238E27FC236}">
                <a16:creationId xmlns:a16="http://schemas.microsoft.com/office/drawing/2014/main" id="{2E041BEA-7667-1E3C-6C3C-54263F3C9E93}"/>
              </a:ext>
            </a:extLst>
          </p:cNvPr>
          <p:cNvCxnSpPr/>
          <p:nvPr userDrawn="1"/>
        </p:nvCxnSpPr>
        <p:spPr>
          <a:xfrm>
            <a:off x="152400" y="-20096"/>
            <a:ext cx="0" cy="5739384"/>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668BA10-6032-C48C-EB36-A3EEBAE9EAF5}"/>
              </a:ext>
            </a:extLst>
          </p:cNvPr>
          <p:cNvCxnSpPr>
            <a:cxnSpLocks/>
          </p:cNvCxnSpPr>
          <p:nvPr userDrawn="1"/>
        </p:nvCxnSpPr>
        <p:spPr>
          <a:xfrm flipH="1">
            <a:off x="970504" y="6705600"/>
            <a:ext cx="11221496" cy="0"/>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C9B7888-0472-623F-8223-95784E9E2362}"/>
              </a:ext>
            </a:extLst>
          </p:cNvPr>
          <p:cNvCxnSpPr>
            <a:cxnSpLocks/>
          </p:cNvCxnSpPr>
          <p:nvPr userDrawn="1"/>
        </p:nvCxnSpPr>
        <p:spPr>
          <a:xfrm flipH="1">
            <a:off x="970504" y="6629400"/>
            <a:ext cx="11221496" cy="0"/>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2540B13-6201-64EF-109E-05A9E863B2B1}"/>
              </a:ext>
            </a:extLst>
          </p:cNvPr>
          <p:cNvCxnSpPr/>
          <p:nvPr userDrawn="1"/>
        </p:nvCxnSpPr>
        <p:spPr>
          <a:xfrm>
            <a:off x="256240" y="-20096"/>
            <a:ext cx="0" cy="5739384"/>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E4ACB79-FF84-7C02-AF44-FE41965E8438}"/>
              </a:ext>
            </a:extLst>
          </p:cNvPr>
          <p:cNvCxnSpPr>
            <a:cxnSpLocks/>
          </p:cNvCxnSpPr>
          <p:nvPr userDrawn="1"/>
        </p:nvCxnSpPr>
        <p:spPr>
          <a:xfrm flipH="1">
            <a:off x="970504" y="6583344"/>
            <a:ext cx="11221496" cy="0"/>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5225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43F5E-F306-D1DD-42AA-545C696007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9712F55-741A-9692-9550-E88BA807E1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CDBE66-60ED-4F4E-406A-5D8E56C37537}"/>
              </a:ext>
            </a:extLst>
          </p:cNvPr>
          <p:cNvSpPr>
            <a:spLocks noGrp="1"/>
          </p:cNvSpPr>
          <p:nvPr>
            <p:ph type="dt" sz="half" idx="10"/>
          </p:nvPr>
        </p:nvSpPr>
        <p:spPr/>
        <p:txBody>
          <a:bodyPr/>
          <a:lstStyle/>
          <a:p>
            <a:fld id="{E0214B62-C674-4F04-AAAD-D70594E81A7E}" type="datetimeFigureOut">
              <a:rPr lang="en-US" smtClean="0"/>
              <a:t>9/8/2026</a:t>
            </a:fld>
            <a:endParaRPr lang="en-US"/>
          </a:p>
        </p:txBody>
      </p:sp>
      <p:sp>
        <p:nvSpPr>
          <p:cNvPr id="5" name="Footer Placeholder 4">
            <a:extLst>
              <a:ext uri="{FF2B5EF4-FFF2-40B4-BE49-F238E27FC236}">
                <a16:creationId xmlns:a16="http://schemas.microsoft.com/office/drawing/2014/main" id="{9C0CD9A6-2E79-51B5-F201-F736618737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3F8976-CF41-FEEC-5DA4-FC81E29A9558}"/>
              </a:ext>
            </a:extLst>
          </p:cNvPr>
          <p:cNvSpPr>
            <a:spLocks noGrp="1"/>
          </p:cNvSpPr>
          <p:nvPr>
            <p:ph type="sldNum" sz="quarter" idx="12"/>
          </p:nvPr>
        </p:nvSpPr>
        <p:spPr/>
        <p:txBody>
          <a:bodyPr/>
          <a:lstStyle/>
          <a:p>
            <a:fld id="{DA21FBAE-2CB7-4019-B679-03E529376B31}" type="slidenum">
              <a:rPr lang="en-US" smtClean="0"/>
              <a:t>‹#›</a:t>
            </a:fld>
            <a:endParaRPr lang="en-US"/>
          </a:p>
        </p:txBody>
      </p:sp>
      <p:sp>
        <p:nvSpPr>
          <p:cNvPr id="7" name="Slide Number Placeholder 5">
            <a:extLst>
              <a:ext uri="{FF2B5EF4-FFF2-40B4-BE49-F238E27FC236}">
                <a16:creationId xmlns:a16="http://schemas.microsoft.com/office/drawing/2014/main" id="{F70326DE-C771-858C-0D9D-437843812F35}"/>
              </a:ext>
            </a:extLst>
          </p:cNvPr>
          <p:cNvSpPr txBox="1">
            <a:spLocks/>
          </p:cNvSpPr>
          <p:nvPr userDrawn="1"/>
        </p:nvSpPr>
        <p:spPr>
          <a:xfrm>
            <a:off x="8497810" y="553459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21FBAE-2CB7-4019-B679-03E529376B31}" type="slidenum">
              <a:rPr lang="en-US" smtClean="0"/>
              <a:pPr/>
              <a:t>‹#›</a:t>
            </a:fld>
            <a:endParaRPr lang="en-US"/>
          </a:p>
        </p:txBody>
      </p:sp>
      <p:cxnSp>
        <p:nvCxnSpPr>
          <p:cNvPr id="8" name="Straight Connector 7">
            <a:extLst>
              <a:ext uri="{FF2B5EF4-FFF2-40B4-BE49-F238E27FC236}">
                <a16:creationId xmlns:a16="http://schemas.microsoft.com/office/drawing/2014/main" id="{584B0F70-054D-6DDB-2768-E8BF706CA323}"/>
              </a:ext>
            </a:extLst>
          </p:cNvPr>
          <p:cNvCxnSpPr/>
          <p:nvPr userDrawn="1"/>
        </p:nvCxnSpPr>
        <p:spPr>
          <a:xfrm>
            <a:off x="224416" y="-20096"/>
            <a:ext cx="0" cy="5739384"/>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18048B2C-B926-A96E-282D-777A493A7DE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200" y="5739384"/>
            <a:ext cx="914400" cy="1118616"/>
          </a:xfrm>
          <a:prstGeom prst="rect">
            <a:avLst/>
          </a:prstGeom>
        </p:spPr>
      </p:pic>
      <p:cxnSp>
        <p:nvCxnSpPr>
          <p:cNvPr id="10" name="Straight Connector 9">
            <a:extLst>
              <a:ext uri="{FF2B5EF4-FFF2-40B4-BE49-F238E27FC236}">
                <a16:creationId xmlns:a16="http://schemas.microsoft.com/office/drawing/2014/main" id="{8206A14E-9AAC-D2CC-4FAB-9050ADE3A72A}"/>
              </a:ext>
            </a:extLst>
          </p:cNvPr>
          <p:cNvCxnSpPr/>
          <p:nvPr userDrawn="1"/>
        </p:nvCxnSpPr>
        <p:spPr>
          <a:xfrm>
            <a:off x="152400" y="-20096"/>
            <a:ext cx="0" cy="5739384"/>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2FE32CF-46CA-D928-7B9B-9BA2546E3840}"/>
              </a:ext>
            </a:extLst>
          </p:cNvPr>
          <p:cNvCxnSpPr>
            <a:cxnSpLocks/>
          </p:cNvCxnSpPr>
          <p:nvPr userDrawn="1"/>
        </p:nvCxnSpPr>
        <p:spPr>
          <a:xfrm flipH="1">
            <a:off x="970504" y="6705600"/>
            <a:ext cx="11221496" cy="0"/>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AC0E30-70BF-4E18-A4B0-CE008898DD77}"/>
              </a:ext>
            </a:extLst>
          </p:cNvPr>
          <p:cNvCxnSpPr>
            <a:cxnSpLocks/>
          </p:cNvCxnSpPr>
          <p:nvPr userDrawn="1"/>
        </p:nvCxnSpPr>
        <p:spPr>
          <a:xfrm flipH="1">
            <a:off x="970504" y="6629400"/>
            <a:ext cx="11221496" cy="0"/>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72C5466-158B-B85C-FCC4-3AAD7903E64A}"/>
              </a:ext>
            </a:extLst>
          </p:cNvPr>
          <p:cNvCxnSpPr/>
          <p:nvPr userDrawn="1"/>
        </p:nvCxnSpPr>
        <p:spPr>
          <a:xfrm>
            <a:off x="256240" y="-20096"/>
            <a:ext cx="0" cy="5739384"/>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EB85B97-AF71-8B25-7C60-4080ADF97C1B}"/>
              </a:ext>
            </a:extLst>
          </p:cNvPr>
          <p:cNvCxnSpPr>
            <a:cxnSpLocks/>
          </p:cNvCxnSpPr>
          <p:nvPr userDrawn="1"/>
        </p:nvCxnSpPr>
        <p:spPr>
          <a:xfrm flipH="1">
            <a:off x="970504" y="6583344"/>
            <a:ext cx="11221496" cy="0"/>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7981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760D2-56BA-548E-E2D3-A81DC06D6C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95BE0E-D42B-EC77-AD7E-8EE28AEBEB1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A0F6F7-CEAD-4E08-1192-3627A75D61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7977F01-2A71-B90B-2550-13ADDBBD76C1}"/>
              </a:ext>
            </a:extLst>
          </p:cNvPr>
          <p:cNvSpPr>
            <a:spLocks noGrp="1"/>
          </p:cNvSpPr>
          <p:nvPr>
            <p:ph type="dt" sz="half" idx="10"/>
          </p:nvPr>
        </p:nvSpPr>
        <p:spPr/>
        <p:txBody>
          <a:bodyPr/>
          <a:lstStyle/>
          <a:p>
            <a:fld id="{E0214B62-C674-4F04-AAAD-D70594E81A7E}" type="datetimeFigureOut">
              <a:rPr lang="en-US" smtClean="0"/>
              <a:t>9/8/2026</a:t>
            </a:fld>
            <a:endParaRPr lang="en-US"/>
          </a:p>
        </p:txBody>
      </p:sp>
      <p:sp>
        <p:nvSpPr>
          <p:cNvPr id="6" name="Footer Placeholder 5">
            <a:extLst>
              <a:ext uri="{FF2B5EF4-FFF2-40B4-BE49-F238E27FC236}">
                <a16:creationId xmlns:a16="http://schemas.microsoft.com/office/drawing/2014/main" id="{F8023DCE-F9E9-AB22-4DE1-956535076D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83FDD5-906F-51F0-32CC-E8B73A70BC0A}"/>
              </a:ext>
            </a:extLst>
          </p:cNvPr>
          <p:cNvSpPr>
            <a:spLocks noGrp="1"/>
          </p:cNvSpPr>
          <p:nvPr>
            <p:ph type="sldNum" sz="quarter" idx="12"/>
          </p:nvPr>
        </p:nvSpPr>
        <p:spPr/>
        <p:txBody>
          <a:bodyPr/>
          <a:lstStyle/>
          <a:p>
            <a:fld id="{DA21FBAE-2CB7-4019-B679-03E529376B31}" type="slidenum">
              <a:rPr lang="en-US" smtClean="0"/>
              <a:t>‹#›</a:t>
            </a:fld>
            <a:endParaRPr lang="en-US"/>
          </a:p>
        </p:txBody>
      </p:sp>
      <p:sp>
        <p:nvSpPr>
          <p:cNvPr id="8" name="Slide Number Placeholder 5">
            <a:extLst>
              <a:ext uri="{FF2B5EF4-FFF2-40B4-BE49-F238E27FC236}">
                <a16:creationId xmlns:a16="http://schemas.microsoft.com/office/drawing/2014/main" id="{84447FE9-A2D6-078E-60B8-B2C687645A85}"/>
              </a:ext>
            </a:extLst>
          </p:cNvPr>
          <p:cNvSpPr txBox="1">
            <a:spLocks/>
          </p:cNvSpPr>
          <p:nvPr userDrawn="1"/>
        </p:nvSpPr>
        <p:spPr>
          <a:xfrm>
            <a:off x="8497810" y="553459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21FBAE-2CB7-4019-B679-03E529376B31}" type="slidenum">
              <a:rPr lang="en-US" smtClean="0"/>
              <a:pPr/>
              <a:t>‹#›</a:t>
            </a:fld>
            <a:endParaRPr lang="en-US"/>
          </a:p>
        </p:txBody>
      </p:sp>
      <p:cxnSp>
        <p:nvCxnSpPr>
          <p:cNvPr id="9" name="Straight Connector 8">
            <a:extLst>
              <a:ext uri="{FF2B5EF4-FFF2-40B4-BE49-F238E27FC236}">
                <a16:creationId xmlns:a16="http://schemas.microsoft.com/office/drawing/2014/main" id="{85086C22-53CE-19EE-2C4E-C8DC5316B83C}"/>
              </a:ext>
            </a:extLst>
          </p:cNvPr>
          <p:cNvCxnSpPr/>
          <p:nvPr userDrawn="1"/>
        </p:nvCxnSpPr>
        <p:spPr>
          <a:xfrm>
            <a:off x="224416" y="-20096"/>
            <a:ext cx="0" cy="5739384"/>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FC8379D8-98F7-F39E-6A66-742A02E0AC0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200" y="5739384"/>
            <a:ext cx="914400" cy="1118616"/>
          </a:xfrm>
          <a:prstGeom prst="rect">
            <a:avLst/>
          </a:prstGeom>
        </p:spPr>
      </p:pic>
      <p:cxnSp>
        <p:nvCxnSpPr>
          <p:cNvPr id="11" name="Straight Connector 10">
            <a:extLst>
              <a:ext uri="{FF2B5EF4-FFF2-40B4-BE49-F238E27FC236}">
                <a16:creationId xmlns:a16="http://schemas.microsoft.com/office/drawing/2014/main" id="{FA9FD676-18DD-A169-5B08-9549298702D0}"/>
              </a:ext>
            </a:extLst>
          </p:cNvPr>
          <p:cNvCxnSpPr/>
          <p:nvPr userDrawn="1"/>
        </p:nvCxnSpPr>
        <p:spPr>
          <a:xfrm>
            <a:off x="152400" y="-20096"/>
            <a:ext cx="0" cy="5739384"/>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6FF7DAE-DF17-BAB2-8547-2F084BE3AD85}"/>
              </a:ext>
            </a:extLst>
          </p:cNvPr>
          <p:cNvCxnSpPr>
            <a:cxnSpLocks/>
          </p:cNvCxnSpPr>
          <p:nvPr userDrawn="1"/>
        </p:nvCxnSpPr>
        <p:spPr>
          <a:xfrm flipH="1">
            <a:off x="970504" y="6705600"/>
            <a:ext cx="11221496" cy="0"/>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A4FD737-E841-01EF-525A-0288776FAA88}"/>
              </a:ext>
            </a:extLst>
          </p:cNvPr>
          <p:cNvCxnSpPr>
            <a:cxnSpLocks/>
          </p:cNvCxnSpPr>
          <p:nvPr userDrawn="1"/>
        </p:nvCxnSpPr>
        <p:spPr>
          <a:xfrm flipH="1">
            <a:off x="970504" y="6629400"/>
            <a:ext cx="11221496" cy="0"/>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421A354-B46C-C3F7-E95A-7F591559E763}"/>
              </a:ext>
            </a:extLst>
          </p:cNvPr>
          <p:cNvCxnSpPr/>
          <p:nvPr userDrawn="1"/>
        </p:nvCxnSpPr>
        <p:spPr>
          <a:xfrm>
            <a:off x="256240" y="-20096"/>
            <a:ext cx="0" cy="5739384"/>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C0F1A43-51D8-CBD1-95F7-EB5A1CAA904F}"/>
              </a:ext>
            </a:extLst>
          </p:cNvPr>
          <p:cNvCxnSpPr>
            <a:cxnSpLocks/>
          </p:cNvCxnSpPr>
          <p:nvPr userDrawn="1"/>
        </p:nvCxnSpPr>
        <p:spPr>
          <a:xfrm flipH="1">
            <a:off x="970504" y="6583344"/>
            <a:ext cx="11221496" cy="0"/>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1880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37E0A-B6DE-5483-9B0B-4B0C987DE9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9BA56C-82F9-DEEB-93DA-59C3CF5FC4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A25D24-D529-C96B-CBF2-4FB4AA2C96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48FA3ED-42F3-016A-1ABF-C9D2315B20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49ED4D9-3885-5C67-8097-0B7755FE59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532CA6-A0AE-A220-3475-73ED86B02CF7}"/>
              </a:ext>
            </a:extLst>
          </p:cNvPr>
          <p:cNvSpPr>
            <a:spLocks noGrp="1"/>
          </p:cNvSpPr>
          <p:nvPr>
            <p:ph type="dt" sz="half" idx="10"/>
          </p:nvPr>
        </p:nvSpPr>
        <p:spPr/>
        <p:txBody>
          <a:bodyPr/>
          <a:lstStyle/>
          <a:p>
            <a:fld id="{E0214B62-C674-4F04-AAAD-D70594E81A7E}" type="datetimeFigureOut">
              <a:rPr lang="en-US" smtClean="0"/>
              <a:t>9/8/2026</a:t>
            </a:fld>
            <a:endParaRPr lang="en-US"/>
          </a:p>
        </p:txBody>
      </p:sp>
      <p:sp>
        <p:nvSpPr>
          <p:cNvPr id="8" name="Footer Placeholder 7">
            <a:extLst>
              <a:ext uri="{FF2B5EF4-FFF2-40B4-BE49-F238E27FC236}">
                <a16:creationId xmlns:a16="http://schemas.microsoft.com/office/drawing/2014/main" id="{326C0ED8-1DE6-2608-9D90-693EA2FA68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F6FB6BC-D5C7-87B1-768F-9731063839A8}"/>
              </a:ext>
            </a:extLst>
          </p:cNvPr>
          <p:cNvSpPr>
            <a:spLocks noGrp="1"/>
          </p:cNvSpPr>
          <p:nvPr>
            <p:ph type="sldNum" sz="quarter" idx="12"/>
          </p:nvPr>
        </p:nvSpPr>
        <p:spPr/>
        <p:txBody>
          <a:bodyPr/>
          <a:lstStyle/>
          <a:p>
            <a:fld id="{DA21FBAE-2CB7-4019-B679-03E529376B31}" type="slidenum">
              <a:rPr lang="en-US" smtClean="0"/>
              <a:t>‹#›</a:t>
            </a:fld>
            <a:endParaRPr lang="en-US"/>
          </a:p>
        </p:txBody>
      </p:sp>
      <p:sp>
        <p:nvSpPr>
          <p:cNvPr id="10" name="Slide Number Placeholder 5">
            <a:extLst>
              <a:ext uri="{FF2B5EF4-FFF2-40B4-BE49-F238E27FC236}">
                <a16:creationId xmlns:a16="http://schemas.microsoft.com/office/drawing/2014/main" id="{76C72682-4FB0-1CF9-31B3-77D22F9FE3D7}"/>
              </a:ext>
            </a:extLst>
          </p:cNvPr>
          <p:cNvSpPr txBox="1">
            <a:spLocks/>
          </p:cNvSpPr>
          <p:nvPr userDrawn="1"/>
        </p:nvSpPr>
        <p:spPr>
          <a:xfrm>
            <a:off x="8497810" y="553459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21FBAE-2CB7-4019-B679-03E529376B31}" type="slidenum">
              <a:rPr lang="en-US" smtClean="0"/>
              <a:pPr/>
              <a:t>‹#›</a:t>
            </a:fld>
            <a:endParaRPr lang="en-US"/>
          </a:p>
        </p:txBody>
      </p:sp>
      <p:cxnSp>
        <p:nvCxnSpPr>
          <p:cNvPr id="11" name="Straight Connector 10">
            <a:extLst>
              <a:ext uri="{FF2B5EF4-FFF2-40B4-BE49-F238E27FC236}">
                <a16:creationId xmlns:a16="http://schemas.microsoft.com/office/drawing/2014/main" id="{1431823F-7D41-D7D1-8043-806AEEE2EEF8}"/>
              </a:ext>
            </a:extLst>
          </p:cNvPr>
          <p:cNvCxnSpPr/>
          <p:nvPr userDrawn="1"/>
        </p:nvCxnSpPr>
        <p:spPr>
          <a:xfrm>
            <a:off x="224416" y="-20096"/>
            <a:ext cx="0" cy="5739384"/>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F0C1A4B9-B073-19EB-C641-833EB11787E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200" y="5739384"/>
            <a:ext cx="914400" cy="1118616"/>
          </a:xfrm>
          <a:prstGeom prst="rect">
            <a:avLst/>
          </a:prstGeom>
        </p:spPr>
      </p:pic>
      <p:cxnSp>
        <p:nvCxnSpPr>
          <p:cNvPr id="13" name="Straight Connector 12">
            <a:extLst>
              <a:ext uri="{FF2B5EF4-FFF2-40B4-BE49-F238E27FC236}">
                <a16:creationId xmlns:a16="http://schemas.microsoft.com/office/drawing/2014/main" id="{961F7CEE-6DBB-DDFE-9684-D9B379C5BAF7}"/>
              </a:ext>
            </a:extLst>
          </p:cNvPr>
          <p:cNvCxnSpPr/>
          <p:nvPr userDrawn="1"/>
        </p:nvCxnSpPr>
        <p:spPr>
          <a:xfrm>
            <a:off x="152400" y="-20096"/>
            <a:ext cx="0" cy="5739384"/>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A3D60DA-95AA-5B86-B698-8995654CDC65}"/>
              </a:ext>
            </a:extLst>
          </p:cNvPr>
          <p:cNvCxnSpPr>
            <a:cxnSpLocks/>
          </p:cNvCxnSpPr>
          <p:nvPr userDrawn="1"/>
        </p:nvCxnSpPr>
        <p:spPr>
          <a:xfrm flipH="1">
            <a:off x="970504" y="6705600"/>
            <a:ext cx="11221496" cy="0"/>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190FCC2-D165-8A65-F9DE-7DF05038DC08}"/>
              </a:ext>
            </a:extLst>
          </p:cNvPr>
          <p:cNvCxnSpPr>
            <a:cxnSpLocks/>
          </p:cNvCxnSpPr>
          <p:nvPr userDrawn="1"/>
        </p:nvCxnSpPr>
        <p:spPr>
          <a:xfrm flipH="1">
            <a:off x="970504" y="6629400"/>
            <a:ext cx="11221496" cy="0"/>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C84D272-7D86-AF01-4360-2B0B915A05A6}"/>
              </a:ext>
            </a:extLst>
          </p:cNvPr>
          <p:cNvCxnSpPr/>
          <p:nvPr userDrawn="1"/>
        </p:nvCxnSpPr>
        <p:spPr>
          <a:xfrm>
            <a:off x="256240" y="-20096"/>
            <a:ext cx="0" cy="5739384"/>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E3E04CF-4065-DD2C-FF1A-899959071839}"/>
              </a:ext>
            </a:extLst>
          </p:cNvPr>
          <p:cNvCxnSpPr>
            <a:cxnSpLocks/>
          </p:cNvCxnSpPr>
          <p:nvPr userDrawn="1"/>
        </p:nvCxnSpPr>
        <p:spPr>
          <a:xfrm flipH="1">
            <a:off x="970504" y="6583344"/>
            <a:ext cx="11221496" cy="0"/>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4768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17476-982E-3CDC-C717-F731D5D77BD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9E400D-BEC8-DEB2-128B-7717E51A7FD3}"/>
              </a:ext>
            </a:extLst>
          </p:cNvPr>
          <p:cNvSpPr>
            <a:spLocks noGrp="1"/>
          </p:cNvSpPr>
          <p:nvPr>
            <p:ph type="dt" sz="half" idx="10"/>
          </p:nvPr>
        </p:nvSpPr>
        <p:spPr/>
        <p:txBody>
          <a:bodyPr/>
          <a:lstStyle/>
          <a:p>
            <a:fld id="{E0214B62-C674-4F04-AAAD-D70594E81A7E}" type="datetimeFigureOut">
              <a:rPr lang="en-US" smtClean="0"/>
              <a:t>9/8/2026</a:t>
            </a:fld>
            <a:endParaRPr lang="en-US"/>
          </a:p>
        </p:txBody>
      </p:sp>
      <p:sp>
        <p:nvSpPr>
          <p:cNvPr id="4" name="Footer Placeholder 3">
            <a:extLst>
              <a:ext uri="{FF2B5EF4-FFF2-40B4-BE49-F238E27FC236}">
                <a16:creationId xmlns:a16="http://schemas.microsoft.com/office/drawing/2014/main" id="{6F98FF0C-8995-36E7-0E19-1DB1FE432D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0F535E-D0F1-6C76-1A70-3E2F942ED2F3}"/>
              </a:ext>
            </a:extLst>
          </p:cNvPr>
          <p:cNvSpPr>
            <a:spLocks noGrp="1"/>
          </p:cNvSpPr>
          <p:nvPr>
            <p:ph type="sldNum" sz="quarter" idx="12"/>
          </p:nvPr>
        </p:nvSpPr>
        <p:spPr/>
        <p:txBody>
          <a:bodyPr/>
          <a:lstStyle/>
          <a:p>
            <a:fld id="{DA21FBAE-2CB7-4019-B679-03E529376B31}" type="slidenum">
              <a:rPr lang="en-US" smtClean="0"/>
              <a:t>‹#›</a:t>
            </a:fld>
            <a:endParaRPr lang="en-US"/>
          </a:p>
        </p:txBody>
      </p:sp>
      <p:sp>
        <p:nvSpPr>
          <p:cNvPr id="6" name="Slide Number Placeholder 5">
            <a:extLst>
              <a:ext uri="{FF2B5EF4-FFF2-40B4-BE49-F238E27FC236}">
                <a16:creationId xmlns:a16="http://schemas.microsoft.com/office/drawing/2014/main" id="{0E2BBBAD-30ED-82D8-7203-83615DB6B7FD}"/>
              </a:ext>
            </a:extLst>
          </p:cNvPr>
          <p:cNvSpPr txBox="1">
            <a:spLocks/>
          </p:cNvSpPr>
          <p:nvPr userDrawn="1"/>
        </p:nvSpPr>
        <p:spPr>
          <a:xfrm>
            <a:off x="8497810" y="553459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21FBAE-2CB7-4019-B679-03E529376B31}" type="slidenum">
              <a:rPr lang="en-US" smtClean="0"/>
              <a:pPr/>
              <a:t>‹#›</a:t>
            </a:fld>
            <a:endParaRPr lang="en-US"/>
          </a:p>
        </p:txBody>
      </p:sp>
      <p:cxnSp>
        <p:nvCxnSpPr>
          <p:cNvPr id="7" name="Straight Connector 6">
            <a:extLst>
              <a:ext uri="{FF2B5EF4-FFF2-40B4-BE49-F238E27FC236}">
                <a16:creationId xmlns:a16="http://schemas.microsoft.com/office/drawing/2014/main" id="{A4F95048-C501-900A-6306-39D6398D201E}"/>
              </a:ext>
            </a:extLst>
          </p:cNvPr>
          <p:cNvCxnSpPr/>
          <p:nvPr userDrawn="1"/>
        </p:nvCxnSpPr>
        <p:spPr>
          <a:xfrm>
            <a:off x="224416" y="-20096"/>
            <a:ext cx="0" cy="5739384"/>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E148A0D9-3880-7AE7-668A-24FF2FB8F92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200" y="5739384"/>
            <a:ext cx="914400" cy="1118616"/>
          </a:xfrm>
          <a:prstGeom prst="rect">
            <a:avLst/>
          </a:prstGeom>
        </p:spPr>
      </p:pic>
      <p:cxnSp>
        <p:nvCxnSpPr>
          <p:cNvPr id="9" name="Straight Connector 8">
            <a:extLst>
              <a:ext uri="{FF2B5EF4-FFF2-40B4-BE49-F238E27FC236}">
                <a16:creationId xmlns:a16="http://schemas.microsoft.com/office/drawing/2014/main" id="{EFA811A1-A51F-2AB7-46A8-88DA1E4E1B1E}"/>
              </a:ext>
            </a:extLst>
          </p:cNvPr>
          <p:cNvCxnSpPr/>
          <p:nvPr userDrawn="1"/>
        </p:nvCxnSpPr>
        <p:spPr>
          <a:xfrm>
            <a:off x="152400" y="-20096"/>
            <a:ext cx="0" cy="5739384"/>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96E07D0-3EB9-7C25-0BEE-969A437DB076}"/>
              </a:ext>
            </a:extLst>
          </p:cNvPr>
          <p:cNvCxnSpPr>
            <a:cxnSpLocks/>
          </p:cNvCxnSpPr>
          <p:nvPr userDrawn="1"/>
        </p:nvCxnSpPr>
        <p:spPr>
          <a:xfrm flipH="1">
            <a:off x="970504" y="6705600"/>
            <a:ext cx="11221496" cy="0"/>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2243E08-6724-B851-4379-14738DFF7476}"/>
              </a:ext>
            </a:extLst>
          </p:cNvPr>
          <p:cNvCxnSpPr>
            <a:cxnSpLocks/>
          </p:cNvCxnSpPr>
          <p:nvPr userDrawn="1"/>
        </p:nvCxnSpPr>
        <p:spPr>
          <a:xfrm flipH="1">
            <a:off x="970504" y="6629400"/>
            <a:ext cx="11221496" cy="0"/>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9598044-1E06-D350-4E57-06D0E96CC96E}"/>
              </a:ext>
            </a:extLst>
          </p:cNvPr>
          <p:cNvCxnSpPr/>
          <p:nvPr userDrawn="1"/>
        </p:nvCxnSpPr>
        <p:spPr>
          <a:xfrm>
            <a:off x="256240" y="-20096"/>
            <a:ext cx="0" cy="5739384"/>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D9ED0FF-FA25-C767-BB25-A29E7D62EFBB}"/>
              </a:ext>
            </a:extLst>
          </p:cNvPr>
          <p:cNvCxnSpPr>
            <a:cxnSpLocks/>
          </p:cNvCxnSpPr>
          <p:nvPr userDrawn="1"/>
        </p:nvCxnSpPr>
        <p:spPr>
          <a:xfrm flipH="1">
            <a:off x="970504" y="6583344"/>
            <a:ext cx="11221496" cy="0"/>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494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4BB49A-B29F-34DB-F2FE-C3BC23AAD4CB}"/>
              </a:ext>
            </a:extLst>
          </p:cNvPr>
          <p:cNvSpPr>
            <a:spLocks noGrp="1"/>
          </p:cNvSpPr>
          <p:nvPr>
            <p:ph type="dt" sz="half" idx="10"/>
          </p:nvPr>
        </p:nvSpPr>
        <p:spPr/>
        <p:txBody>
          <a:bodyPr/>
          <a:lstStyle/>
          <a:p>
            <a:fld id="{E0214B62-C674-4F04-AAAD-D70594E81A7E}" type="datetimeFigureOut">
              <a:rPr lang="en-US" smtClean="0"/>
              <a:t>9/8/2026</a:t>
            </a:fld>
            <a:endParaRPr lang="en-US"/>
          </a:p>
        </p:txBody>
      </p:sp>
      <p:sp>
        <p:nvSpPr>
          <p:cNvPr id="3" name="Footer Placeholder 2">
            <a:extLst>
              <a:ext uri="{FF2B5EF4-FFF2-40B4-BE49-F238E27FC236}">
                <a16:creationId xmlns:a16="http://schemas.microsoft.com/office/drawing/2014/main" id="{A64C7B26-EF06-D7BB-78A6-52907AA2522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61E62F0-C186-BA99-8D44-1C8666129086}"/>
              </a:ext>
            </a:extLst>
          </p:cNvPr>
          <p:cNvSpPr>
            <a:spLocks noGrp="1"/>
          </p:cNvSpPr>
          <p:nvPr>
            <p:ph type="sldNum" sz="quarter" idx="12"/>
          </p:nvPr>
        </p:nvSpPr>
        <p:spPr/>
        <p:txBody>
          <a:bodyPr/>
          <a:lstStyle/>
          <a:p>
            <a:fld id="{DA21FBAE-2CB7-4019-B679-03E529376B31}" type="slidenum">
              <a:rPr lang="en-US" smtClean="0"/>
              <a:t>‹#›</a:t>
            </a:fld>
            <a:endParaRPr lang="en-US"/>
          </a:p>
        </p:txBody>
      </p:sp>
      <p:sp>
        <p:nvSpPr>
          <p:cNvPr id="5" name="Slide Number Placeholder 5">
            <a:extLst>
              <a:ext uri="{FF2B5EF4-FFF2-40B4-BE49-F238E27FC236}">
                <a16:creationId xmlns:a16="http://schemas.microsoft.com/office/drawing/2014/main" id="{80AE6A28-AD05-B64E-BE22-2E434A618AEA}"/>
              </a:ext>
            </a:extLst>
          </p:cNvPr>
          <p:cNvSpPr txBox="1">
            <a:spLocks/>
          </p:cNvSpPr>
          <p:nvPr userDrawn="1"/>
        </p:nvSpPr>
        <p:spPr>
          <a:xfrm>
            <a:off x="8497810" y="553459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21FBAE-2CB7-4019-B679-03E529376B31}" type="slidenum">
              <a:rPr lang="en-US" smtClean="0"/>
              <a:pPr/>
              <a:t>‹#›</a:t>
            </a:fld>
            <a:endParaRPr lang="en-US"/>
          </a:p>
        </p:txBody>
      </p:sp>
      <p:cxnSp>
        <p:nvCxnSpPr>
          <p:cNvPr id="6" name="Straight Connector 5">
            <a:extLst>
              <a:ext uri="{FF2B5EF4-FFF2-40B4-BE49-F238E27FC236}">
                <a16:creationId xmlns:a16="http://schemas.microsoft.com/office/drawing/2014/main" id="{B3DA95EB-96AE-F380-654A-D3585799814E}"/>
              </a:ext>
            </a:extLst>
          </p:cNvPr>
          <p:cNvCxnSpPr/>
          <p:nvPr userDrawn="1"/>
        </p:nvCxnSpPr>
        <p:spPr>
          <a:xfrm>
            <a:off x="224416" y="-20096"/>
            <a:ext cx="0" cy="5739384"/>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0C1206D-D1F5-9839-D135-1D23EAC3695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200" y="5739384"/>
            <a:ext cx="914400" cy="1118616"/>
          </a:xfrm>
          <a:prstGeom prst="rect">
            <a:avLst/>
          </a:prstGeom>
        </p:spPr>
      </p:pic>
      <p:cxnSp>
        <p:nvCxnSpPr>
          <p:cNvPr id="8" name="Straight Connector 7">
            <a:extLst>
              <a:ext uri="{FF2B5EF4-FFF2-40B4-BE49-F238E27FC236}">
                <a16:creationId xmlns:a16="http://schemas.microsoft.com/office/drawing/2014/main" id="{BFCAC62D-BDB4-4581-15B7-6EADBCF050D9}"/>
              </a:ext>
            </a:extLst>
          </p:cNvPr>
          <p:cNvCxnSpPr/>
          <p:nvPr userDrawn="1"/>
        </p:nvCxnSpPr>
        <p:spPr>
          <a:xfrm>
            <a:off x="152400" y="-20096"/>
            <a:ext cx="0" cy="5739384"/>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434E634-9385-D907-C4D8-B48E751EBDB4}"/>
              </a:ext>
            </a:extLst>
          </p:cNvPr>
          <p:cNvCxnSpPr>
            <a:cxnSpLocks/>
          </p:cNvCxnSpPr>
          <p:nvPr userDrawn="1"/>
        </p:nvCxnSpPr>
        <p:spPr>
          <a:xfrm flipH="1">
            <a:off x="970504" y="6705600"/>
            <a:ext cx="11221496" cy="0"/>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58C4B57-62D2-C29B-B529-C69705932172}"/>
              </a:ext>
            </a:extLst>
          </p:cNvPr>
          <p:cNvCxnSpPr>
            <a:cxnSpLocks/>
          </p:cNvCxnSpPr>
          <p:nvPr userDrawn="1"/>
        </p:nvCxnSpPr>
        <p:spPr>
          <a:xfrm flipH="1">
            <a:off x="970504" y="6629400"/>
            <a:ext cx="11221496" cy="0"/>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93A2067-3DF2-416B-5480-A084F2471983}"/>
              </a:ext>
            </a:extLst>
          </p:cNvPr>
          <p:cNvCxnSpPr/>
          <p:nvPr userDrawn="1"/>
        </p:nvCxnSpPr>
        <p:spPr>
          <a:xfrm>
            <a:off x="256240" y="-20096"/>
            <a:ext cx="0" cy="5739384"/>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7FEC2BD-1A99-2F53-5558-6659F46DDE29}"/>
              </a:ext>
            </a:extLst>
          </p:cNvPr>
          <p:cNvCxnSpPr>
            <a:cxnSpLocks/>
          </p:cNvCxnSpPr>
          <p:nvPr userDrawn="1"/>
        </p:nvCxnSpPr>
        <p:spPr>
          <a:xfrm flipH="1">
            <a:off x="970504" y="6583344"/>
            <a:ext cx="11221496" cy="0"/>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4849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4FE43-675D-A11F-B8EF-5CFF2C2DB6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8EC656-A2BF-1292-C41A-835E3048FA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4E27C4-8926-3E03-DEA0-F4D626F01F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85A889-ADAE-4922-7799-2CD96F8184B1}"/>
              </a:ext>
            </a:extLst>
          </p:cNvPr>
          <p:cNvSpPr>
            <a:spLocks noGrp="1"/>
          </p:cNvSpPr>
          <p:nvPr>
            <p:ph type="dt" sz="half" idx="10"/>
          </p:nvPr>
        </p:nvSpPr>
        <p:spPr/>
        <p:txBody>
          <a:bodyPr/>
          <a:lstStyle/>
          <a:p>
            <a:fld id="{E0214B62-C674-4F04-AAAD-D70594E81A7E}" type="datetimeFigureOut">
              <a:rPr lang="en-US" smtClean="0"/>
              <a:t>9/8/2026</a:t>
            </a:fld>
            <a:endParaRPr lang="en-US"/>
          </a:p>
        </p:txBody>
      </p:sp>
      <p:sp>
        <p:nvSpPr>
          <p:cNvPr id="6" name="Footer Placeholder 5">
            <a:extLst>
              <a:ext uri="{FF2B5EF4-FFF2-40B4-BE49-F238E27FC236}">
                <a16:creationId xmlns:a16="http://schemas.microsoft.com/office/drawing/2014/main" id="{C3A54061-4151-F032-FF7E-99D46C6A20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C1C4FE-7F96-D5BA-43D2-DA882A1FBD5D}"/>
              </a:ext>
            </a:extLst>
          </p:cNvPr>
          <p:cNvSpPr>
            <a:spLocks noGrp="1"/>
          </p:cNvSpPr>
          <p:nvPr>
            <p:ph type="sldNum" sz="quarter" idx="12"/>
          </p:nvPr>
        </p:nvSpPr>
        <p:spPr/>
        <p:txBody>
          <a:bodyPr/>
          <a:lstStyle/>
          <a:p>
            <a:fld id="{DA21FBAE-2CB7-4019-B679-03E529376B31}" type="slidenum">
              <a:rPr lang="en-US" smtClean="0"/>
              <a:t>‹#›</a:t>
            </a:fld>
            <a:endParaRPr lang="en-US"/>
          </a:p>
        </p:txBody>
      </p:sp>
      <p:sp>
        <p:nvSpPr>
          <p:cNvPr id="8" name="Slide Number Placeholder 5">
            <a:extLst>
              <a:ext uri="{FF2B5EF4-FFF2-40B4-BE49-F238E27FC236}">
                <a16:creationId xmlns:a16="http://schemas.microsoft.com/office/drawing/2014/main" id="{D422836B-3C83-9DF9-D16C-8E174C991772}"/>
              </a:ext>
            </a:extLst>
          </p:cNvPr>
          <p:cNvSpPr txBox="1">
            <a:spLocks/>
          </p:cNvSpPr>
          <p:nvPr userDrawn="1"/>
        </p:nvSpPr>
        <p:spPr>
          <a:xfrm>
            <a:off x="8497810" y="553459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21FBAE-2CB7-4019-B679-03E529376B31}" type="slidenum">
              <a:rPr lang="en-US" smtClean="0"/>
              <a:pPr/>
              <a:t>‹#›</a:t>
            </a:fld>
            <a:endParaRPr lang="en-US"/>
          </a:p>
        </p:txBody>
      </p:sp>
      <p:cxnSp>
        <p:nvCxnSpPr>
          <p:cNvPr id="9" name="Straight Connector 8">
            <a:extLst>
              <a:ext uri="{FF2B5EF4-FFF2-40B4-BE49-F238E27FC236}">
                <a16:creationId xmlns:a16="http://schemas.microsoft.com/office/drawing/2014/main" id="{17F089C7-5C78-C2DC-E8B3-DCACB4F0E040}"/>
              </a:ext>
            </a:extLst>
          </p:cNvPr>
          <p:cNvCxnSpPr/>
          <p:nvPr userDrawn="1"/>
        </p:nvCxnSpPr>
        <p:spPr>
          <a:xfrm>
            <a:off x="224416" y="-20096"/>
            <a:ext cx="0" cy="5739384"/>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5FC390F7-BC3D-2098-8E78-691F8B932B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200" y="5739384"/>
            <a:ext cx="914400" cy="1118616"/>
          </a:xfrm>
          <a:prstGeom prst="rect">
            <a:avLst/>
          </a:prstGeom>
        </p:spPr>
      </p:pic>
      <p:cxnSp>
        <p:nvCxnSpPr>
          <p:cNvPr id="11" name="Straight Connector 10">
            <a:extLst>
              <a:ext uri="{FF2B5EF4-FFF2-40B4-BE49-F238E27FC236}">
                <a16:creationId xmlns:a16="http://schemas.microsoft.com/office/drawing/2014/main" id="{6C8B53E6-1B12-D36D-3E10-B5B121B56BC1}"/>
              </a:ext>
            </a:extLst>
          </p:cNvPr>
          <p:cNvCxnSpPr/>
          <p:nvPr userDrawn="1"/>
        </p:nvCxnSpPr>
        <p:spPr>
          <a:xfrm>
            <a:off x="152400" y="-20096"/>
            <a:ext cx="0" cy="5739384"/>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4ACFA85-D90B-BFFA-F98B-C71EEDF99443}"/>
              </a:ext>
            </a:extLst>
          </p:cNvPr>
          <p:cNvCxnSpPr>
            <a:cxnSpLocks/>
          </p:cNvCxnSpPr>
          <p:nvPr userDrawn="1"/>
        </p:nvCxnSpPr>
        <p:spPr>
          <a:xfrm flipH="1">
            <a:off x="970504" y="6705600"/>
            <a:ext cx="11221496" cy="0"/>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86B6646-CECF-10CA-9381-0DF57ADE5A71}"/>
              </a:ext>
            </a:extLst>
          </p:cNvPr>
          <p:cNvCxnSpPr>
            <a:cxnSpLocks/>
          </p:cNvCxnSpPr>
          <p:nvPr userDrawn="1"/>
        </p:nvCxnSpPr>
        <p:spPr>
          <a:xfrm flipH="1">
            <a:off x="970504" y="6629400"/>
            <a:ext cx="11221496" cy="0"/>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7E7B3EC-AC61-EB81-92AE-85B84B6D08CE}"/>
              </a:ext>
            </a:extLst>
          </p:cNvPr>
          <p:cNvCxnSpPr/>
          <p:nvPr userDrawn="1"/>
        </p:nvCxnSpPr>
        <p:spPr>
          <a:xfrm>
            <a:off x="256240" y="-20096"/>
            <a:ext cx="0" cy="5739384"/>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6798C43-D1BC-F5BA-D317-29C1C40BE5A0}"/>
              </a:ext>
            </a:extLst>
          </p:cNvPr>
          <p:cNvCxnSpPr>
            <a:cxnSpLocks/>
          </p:cNvCxnSpPr>
          <p:nvPr userDrawn="1"/>
        </p:nvCxnSpPr>
        <p:spPr>
          <a:xfrm flipH="1">
            <a:off x="970504" y="6583344"/>
            <a:ext cx="11221496" cy="0"/>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3798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3F98F-5934-EF65-AD55-18EF4B8458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520CDDC-AFE7-464F-35F1-C3D643EFA5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A52A3EF-7C94-EDC6-2777-BF1BAF32A0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680C20-911E-D2B9-7AE6-3C971FAB4488}"/>
              </a:ext>
            </a:extLst>
          </p:cNvPr>
          <p:cNvSpPr>
            <a:spLocks noGrp="1"/>
          </p:cNvSpPr>
          <p:nvPr>
            <p:ph type="dt" sz="half" idx="10"/>
          </p:nvPr>
        </p:nvSpPr>
        <p:spPr/>
        <p:txBody>
          <a:bodyPr/>
          <a:lstStyle/>
          <a:p>
            <a:fld id="{E0214B62-C674-4F04-AAAD-D70594E81A7E}" type="datetimeFigureOut">
              <a:rPr lang="en-US" smtClean="0"/>
              <a:t>9/8/2026</a:t>
            </a:fld>
            <a:endParaRPr lang="en-US"/>
          </a:p>
        </p:txBody>
      </p:sp>
      <p:sp>
        <p:nvSpPr>
          <p:cNvPr id="6" name="Footer Placeholder 5">
            <a:extLst>
              <a:ext uri="{FF2B5EF4-FFF2-40B4-BE49-F238E27FC236}">
                <a16:creationId xmlns:a16="http://schemas.microsoft.com/office/drawing/2014/main" id="{9D52EAE2-3814-59FE-B658-382129A345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B747DC-17FC-B724-1C83-9A32140BF662}"/>
              </a:ext>
            </a:extLst>
          </p:cNvPr>
          <p:cNvSpPr>
            <a:spLocks noGrp="1"/>
          </p:cNvSpPr>
          <p:nvPr>
            <p:ph type="sldNum" sz="quarter" idx="12"/>
          </p:nvPr>
        </p:nvSpPr>
        <p:spPr/>
        <p:txBody>
          <a:bodyPr/>
          <a:lstStyle/>
          <a:p>
            <a:fld id="{DA21FBAE-2CB7-4019-B679-03E529376B31}" type="slidenum">
              <a:rPr lang="en-US" smtClean="0"/>
              <a:t>‹#›</a:t>
            </a:fld>
            <a:endParaRPr lang="en-US"/>
          </a:p>
        </p:txBody>
      </p:sp>
      <p:sp>
        <p:nvSpPr>
          <p:cNvPr id="8" name="Slide Number Placeholder 5">
            <a:extLst>
              <a:ext uri="{FF2B5EF4-FFF2-40B4-BE49-F238E27FC236}">
                <a16:creationId xmlns:a16="http://schemas.microsoft.com/office/drawing/2014/main" id="{DF448933-372B-73C3-8049-57586FD048CC}"/>
              </a:ext>
            </a:extLst>
          </p:cNvPr>
          <p:cNvSpPr txBox="1">
            <a:spLocks/>
          </p:cNvSpPr>
          <p:nvPr userDrawn="1"/>
        </p:nvSpPr>
        <p:spPr>
          <a:xfrm>
            <a:off x="8497810" y="553459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21FBAE-2CB7-4019-B679-03E529376B31}" type="slidenum">
              <a:rPr lang="en-US" smtClean="0"/>
              <a:pPr/>
              <a:t>‹#›</a:t>
            </a:fld>
            <a:endParaRPr lang="en-US"/>
          </a:p>
        </p:txBody>
      </p:sp>
      <p:cxnSp>
        <p:nvCxnSpPr>
          <p:cNvPr id="9" name="Straight Connector 8">
            <a:extLst>
              <a:ext uri="{FF2B5EF4-FFF2-40B4-BE49-F238E27FC236}">
                <a16:creationId xmlns:a16="http://schemas.microsoft.com/office/drawing/2014/main" id="{79C5E9D7-0D46-08D1-BD42-A00B166E38B3}"/>
              </a:ext>
            </a:extLst>
          </p:cNvPr>
          <p:cNvCxnSpPr/>
          <p:nvPr userDrawn="1"/>
        </p:nvCxnSpPr>
        <p:spPr>
          <a:xfrm>
            <a:off x="224416" y="-20096"/>
            <a:ext cx="0" cy="5739384"/>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4D033A6C-111E-69DF-11C8-190D95E7AD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200" y="5739384"/>
            <a:ext cx="914400" cy="1118616"/>
          </a:xfrm>
          <a:prstGeom prst="rect">
            <a:avLst/>
          </a:prstGeom>
        </p:spPr>
      </p:pic>
      <p:cxnSp>
        <p:nvCxnSpPr>
          <p:cNvPr id="11" name="Straight Connector 10">
            <a:extLst>
              <a:ext uri="{FF2B5EF4-FFF2-40B4-BE49-F238E27FC236}">
                <a16:creationId xmlns:a16="http://schemas.microsoft.com/office/drawing/2014/main" id="{97D03201-5D41-0A33-76BC-E94B9F243706}"/>
              </a:ext>
            </a:extLst>
          </p:cNvPr>
          <p:cNvCxnSpPr/>
          <p:nvPr userDrawn="1"/>
        </p:nvCxnSpPr>
        <p:spPr>
          <a:xfrm>
            <a:off x="152400" y="-20096"/>
            <a:ext cx="0" cy="5739384"/>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345898E-11C9-BEDA-5A46-315A1CFF0453}"/>
              </a:ext>
            </a:extLst>
          </p:cNvPr>
          <p:cNvCxnSpPr>
            <a:cxnSpLocks/>
          </p:cNvCxnSpPr>
          <p:nvPr userDrawn="1"/>
        </p:nvCxnSpPr>
        <p:spPr>
          <a:xfrm flipH="1">
            <a:off x="970504" y="6705600"/>
            <a:ext cx="11221496" cy="0"/>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E507A75-6B6D-F3AD-6755-80C91348F375}"/>
              </a:ext>
            </a:extLst>
          </p:cNvPr>
          <p:cNvCxnSpPr>
            <a:cxnSpLocks/>
          </p:cNvCxnSpPr>
          <p:nvPr userDrawn="1"/>
        </p:nvCxnSpPr>
        <p:spPr>
          <a:xfrm flipH="1">
            <a:off x="970504" y="6629400"/>
            <a:ext cx="11221496" cy="0"/>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E18C81A-4B8E-FCAF-C4AF-9B08269F45AE}"/>
              </a:ext>
            </a:extLst>
          </p:cNvPr>
          <p:cNvCxnSpPr/>
          <p:nvPr userDrawn="1"/>
        </p:nvCxnSpPr>
        <p:spPr>
          <a:xfrm>
            <a:off x="256240" y="-20096"/>
            <a:ext cx="0" cy="5739384"/>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DEB9E8-7A81-336D-9D5F-71573D2D75D7}"/>
              </a:ext>
            </a:extLst>
          </p:cNvPr>
          <p:cNvCxnSpPr>
            <a:cxnSpLocks/>
          </p:cNvCxnSpPr>
          <p:nvPr userDrawn="1"/>
        </p:nvCxnSpPr>
        <p:spPr>
          <a:xfrm flipH="1">
            <a:off x="970504" y="6583344"/>
            <a:ext cx="11221496" cy="0"/>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1301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85B79-B782-FE5A-1826-E47DBCC0C9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C85504-55D9-8619-D737-258EBED69A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1349BF-25F1-98F3-5D25-538784A417F7}"/>
              </a:ext>
            </a:extLst>
          </p:cNvPr>
          <p:cNvSpPr>
            <a:spLocks noGrp="1"/>
          </p:cNvSpPr>
          <p:nvPr>
            <p:ph type="dt" sz="half" idx="10"/>
          </p:nvPr>
        </p:nvSpPr>
        <p:spPr/>
        <p:txBody>
          <a:bodyPr/>
          <a:lstStyle/>
          <a:p>
            <a:fld id="{E0214B62-C674-4F04-AAAD-D70594E81A7E}" type="datetimeFigureOut">
              <a:rPr lang="en-US" smtClean="0"/>
              <a:t>9/8/2026</a:t>
            </a:fld>
            <a:endParaRPr lang="en-US"/>
          </a:p>
        </p:txBody>
      </p:sp>
      <p:sp>
        <p:nvSpPr>
          <p:cNvPr id="5" name="Footer Placeholder 4">
            <a:extLst>
              <a:ext uri="{FF2B5EF4-FFF2-40B4-BE49-F238E27FC236}">
                <a16:creationId xmlns:a16="http://schemas.microsoft.com/office/drawing/2014/main" id="{718871FA-ED95-8DA7-BFA8-7A47BCF48D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D32826-BCF2-EB99-8285-78C9AB6658B9}"/>
              </a:ext>
            </a:extLst>
          </p:cNvPr>
          <p:cNvSpPr>
            <a:spLocks noGrp="1"/>
          </p:cNvSpPr>
          <p:nvPr>
            <p:ph type="sldNum" sz="quarter" idx="12"/>
          </p:nvPr>
        </p:nvSpPr>
        <p:spPr/>
        <p:txBody>
          <a:bodyPr/>
          <a:lstStyle/>
          <a:p>
            <a:fld id="{DA21FBAE-2CB7-4019-B679-03E529376B31}" type="slidenum">
              <a:rPr lang="en-US" smtClean="0"/>
              <a:t>‹#›</a:t>
            </a:fld>
            <a:endParaRPr lang="en-US"/>
          </a:p>
        </p:txBody>
      </p:sp>
      <p:sp>
        <p:nvSpPr>
          <p:cNvPr id="7" name="Slide Number Placeholder 5">
            <a:extLst>
              <a:ext uri="{FF2B5EF4-FFF2-40B4-BE49-F238E27FC236}">
                <a16:creationId xmlns:a16="http://schemas.microsoft.com/office/drawing/2014/main" id="{B4B9EE01-1CC7-3D22-C573-52B4651EF326}"/>
              </a:ext>
            </a:extLst>
          </p:cNvPr>
          <p:cNvSpPr txBox="1">
            <a:spLocks/>
          </p:cNvSpPr>
          <p:nvPr userDrawn="1"/>
        </p:nvSpPr>
        <p:spPr>
          <a:xfrm>
            <a:off x="8497810" y="553459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21FBAE-2CB7-4019-B679-03E529376B31}" type="slidenum">
              <a:rPr lang="en-US" smtClean="0"/>
              <a:pPr/>
              <a:t>‹#›</a:t>
            </a:fld>
            <a:endParaRPr lang="en-US"/>
          </a:p>
        </p:txBody>
      </p:sp>
      <p:cxnSp>
        <p:nvCxnSpPr>
          <p:cNvPr id="8" name="Straight Connector 7">
            <a:extLst>
              <a:ext uri="{FF2B5EF4-FFF2-40B4-BE49-F238E27FC236}">
                <a16:creationId xmlns:a16="http://schemas.microsoft.com/office/drawing/2014/main" id="{CC849403-907C-4C56-C4A1-792E3291F411}"/>
              </a:ext>
            </a:extLst>
          </p:cNvPr>
          <p:cNvCxnSpPr/>
          <p:nvPr userDrawn="1"/>
        </p:nvCxnSpPr>
        <p:spPr>
          <a:xfrm>
            <a:off x="224416" y="-20096"/>
            <a:ext cx="0" cy="5739384"/>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E805F7F-9861-58B8-B4A5-E4D0C0AD070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200" y="5739384"/>
            <a:ext cx="914400" cy="1118616"/>
          </a:xfrm>
          <a:prstGeom prst="rect">
            <a:avLst/>
          </a:prstGeom>
        </p:spPr>
      </p:pic>
      <p:cxnSp>
        <p:nvCxnSpPr>
          <p:cNvPr id="10" name="Straight Connector 9">
            <a:extLst>
              <a:ext uri="{FF2B5EF4-FFF2-40B4-BE49-F238E27FC236}">
                <a16:creationId xmlns:a16="http://schemas.microsoft.com/office/drawing/2014/main" id="{1941E5BF-CC1D-586F-8833-A43F99EF2347}"/>
              </a:ext>
            </a:extLst>
          </p:cNvPr>
          <p:cNvCxnSpPr/>
          <p:nvPr userDrawn="1"/>
        </p:nvCxnSpPr>
        <p:spPr>
          <a:xfrm>
            <a:off x="152400" y="-20096"/>
            <a:ext cx="0" cy="5739384"/>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9FC00F2-51E2-5291-A958-095FE06E5F52}"/>
              </a:ext>
            </a:extLst>
          </p:cNvPr>
          <p:cNvCxnSpPr>
            <a:cxnSpLocks/>
          </p:cNvCxnSpPr>
          <p:nvPr userDrawn="1"/>
        </p:nvCxnSpPr>
        <p:spPr>
          <a:xfrm flipH="1">
            <a:off x="970504" y="6705600"/>
            <a:ext cx="11221496" cy="0"/>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6372420-DEFB-CF64-AC93-E1D6199669D7}"/>
              </a:ext>
            </a:extLst>
          </p:cNvPr>
          <p:cNvCxnSpPr>
            <a:cxnSpLocks/>
          </p:cNvCxnSpPr>
          <p:nvPr userDrawn="1"/>
        </p:nvCxnSpPr>
        <p:spPr>
          <a:xfrm flipH="1">
            <a:off x="970504" y="6629400"/>
            <a:ext cx="11221496" cy="0"/>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D5621E1-33FC-BC94-48DA-51624F4D237B}"/>
              </a:ext>
            </a:extLst>
          </p:cNvPr>
          <p:cNvCxnSpPr/>
          <p:nvPr userDrawn="1"/>
        </p:nvCxnSpPr>
        <p:spPr>
          <a:xfrm>
            <a:off x="256240" y="-20096"/>
            <a:ext cx="0" cy="5739384"/>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65AA66C-36C4-B1EB-CBA4-185CB8FABEA5}"/>
              </a:ext>
            </a:extLst>
          </p:cNvPr>
          <p:cNvCxnSpPr>
            <a:cxnSpLocks/>
          </p:cNvCxnSpPr>
          <p:nvPr userDrawn="1"/>
        </p:nvCxnSpPr>
        <p:spPr>
          <a:xfrm flipH="1">
            <a:off x="970504" y="6583344"/>
            <a:ext cx="11221496" cy="0"/>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704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21B234-9CB2-9DC0-3620-534E77F9BA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CD02B1-CCCE-2046-9E87-9B001B77A0F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225BA8-CE4B-5FED-7871-064C2D833FFE}"/>
              </a:ext>
            </a:extLst>
          </p:cNvPr>
          <p:cNvSpPr>
            <a:spLocks noGrp="1"/>
          </p:cNvSpPr>
          <p:nvPr>
            <p:ph type="dt" sz="half" idx="10"/>
          </p:nvPr>
        </p:nvSpPr>
        <p:spPr/>
        <p:txBody>
          <a:bodyPr/>
          <a:lstStyle/>
          <a:p>
            <a:fld id="{E0214B62-C674-4F04-AAAD-D70594E81A7E}" type="datetimeFigureOut">
              <a:rPr lang="en-US" smtClean="0"/>
              <a:t>9/8/2026</a:t>
            </a:fld>
            <a:endParaRPr lang="en-US"/>
          </a:p>
        </p:txBody>
      </p:sp>
      <p:sp>
        <p:nvSpPr>
          <p:cNvPr id="5" name="Footer Placeholder 4">
            <a:extLst>
              <a:ext uri="{FF2B5EF4-FFF2-40B4-BE49-F238E27FC236}">
                <a16:creationId xmlns:a16="http://schemas.microsoft.com/office/drawing/2014/main" id="{A2DE579B-91B2-105A-21ED-775E63D022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19A6D1-3084-A56B-F9AF-0134AB5464DB}"/>
              </a:ext>
            </a:extLst>
          </p:cNvPr>
          <p:cNvSpPr>
            <a:spLocks noGrp="1"/>
          </p:cNvSpPr>
          <p:nvPr>
            <p:ph type="sldNum" sz="quarter" idx="12"/>
          </p:nvPr>
        </p:nvSpPr>
        <p:spPr/>
        <p:txBody>
          <a:bodyPr/>
          <a:lstStyle/>
          <a:p>
            <a:fld id="{DA21FBAE-2CB7-4019-B679-03E529376B31}" type="slidenum">
              <a:rPr lang="en-US" smtClean="0"/>
              <a:t>‹#›</a:t>
            </a:fld>
            <a:endParaRPr lang="en-US"/>
          </a:p>
        </p:txBody>
      </p:sp>
      <p:sp>
        <p:nvSpPr>
          <p:cNvPr id="7" name="Slide Number Placeholder 5">
            <a:extLst>
              <a:ext uri="{FF2B5EF4-FFF2-40B4-BE49-F238E27FC236}">
                <a16:creationId xmlns:a16="http://schemas.microsoft.com/office/drawing/2014/main" id="{4512A326-FCB7-61A2-D31B-5F0FD8A61EE5}"/>
              </a:ext>
            </a:extLst>
          </p:cNvPr>
          <p:cNvSpPr txBox="1">
            <a:spLocks/>
          </p:cNvSpPr>
          <p:nvPr userDrawn="1"/>
        </p:nvSpPr>
        <p:spPr>
          <a:xfrm>
            <a:off x="8497810" y="553459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A21FBAE-2CB7-4019-B679-03E529376B31}" type="slidenum">
              <a:rPr lang="en-US" smtClean="0"/>
              <a:pPr/>
              <a:t>‹#›</a:t>
            </a:fld>
            <a:endParaRPr lang="en-US"/>
          </a:p>
        </p:txBody>
      </p:sp>
      <p:cxnSp>
        <p:nvCxnSpPr>
          <p:cNvPr id="8" name="Straight Connector 7">
            <a:extLst>
              <a:ext uri="{FF2B5EF4-FFF2-40B4-BE49-F238E27FC236}">
                <a16:creationId xmlns:a16="http://schemas.microsoft.com/office/drawing/2014/main" id="{44B6B82D-6C5D-C20E-1B9A-CB4FEE79A88A}"/>
              </a:ext>
            </a:extLst>
          </p:cNvPr>
          <p:cNvCxnSpPr/>
          <p:nvPr userDrawn="1"/>
        </p:nvCxnSpPr>
        <p:spPr>
          <a:xfrm>
            <a:off x="224416" y="-20096"/>
            <a:ext cx="0" cy="5739384"/>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C935D41-26E9-B180-D50E-CBDC2241AC1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200" y="5739384"/>
            <a:ext cx="914400" cy="1118616"/>
          </a:xfrm>
          <a:prstGeom prst="rect">
            <a:avLst/>
          </a:prstGeom>
        </p:spPr>
      </p:pic>
      <p:cxnSp>
        <p:nvCxnSpPr>
          <p:cNvPr id="10" name="Straight Connector 9">
            <a:extLst>
              <a:ext uri="{FF2B5EF4-FFF2-40B4-BE49-F238E27FC236}">
                <a16:creationId xmlns:a16="http://schemas.microsoft.com/office/drawing/2014/main" id="{906E6700-5F73-0B17-E02D-B7E2C7415E36}"/>
              </a:ext>
            </a:extLst>
          </p:cNvPr>
          <p:cNvCxnSpPr/>
          <p:nvPr userDrawn="1"/>
        </p:nvCxnSpPr>
        <p:spPr>
          <a:xfrm>
            <a:off x="152400" y="-20096"/>
            <a:ext cx="0" cy="5739384"/>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F20BF94-8D5F-97EC-5CB6-0C61F90CA617}"/>
              </a:ext>
            </a:extLst>
          </p:cNvPr>
          <p:cNvCxnSpPr>
            <a:cxnSpLocks/>
          </p:cNvCxnSpPr>
          <p:nvPr userDrawn="1"/>
        </p:nvCxnSpPr>
        <p:spPr>
          <a:xfrm flipH="1">
            <a:off x="970504" y="6705600"/>
            <a:ext cx="11221496" cy="0"/>
          </a:xfrm>
          <a:prstGeom prst="line">
            <a:avLst/>
          </a:prstGeom>
          <a:ln w="76200">
            <a:solidFill>
              <a:srgbClr val="2D4C23"/>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D29D44C-0DE2-600F-4FA6-C24C8D43C315}"/>
              </a:ext>
            </a:extLst>
          </p:cNvPr>
          <p:cNvCxnSpPr>
            <a:cxnSpLocks/>
          </p:cNvCxnSpPr>
          <p:nvPr userDrawn="1"/>
        </p:nvCxnSpPr>
        <p:spPr>
          <a:xfrm flipH="1">
            <a:off x="970504" y="6629400"/>
            <a:ext cx="11221496" cy="0"/>
          </a:xfrm>
          <a:prstGeom prst="line">
            <a:avLst/>
          </a:prstGeom>
          <a:ln w="38100">
            <a:solidFill>
              <a:srgbClr val="68915B"/>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B734E57-7136-74EE-7AD0-6FC2CBAE5440}"/>
              </a:ext>
            </a:extLst>
          </p:cNvPr>
          <p:cNvCxnSpPr/>
          <p:nvPr userDrawn="1"/>
        </p:nvCxnSpPr>
        <p:spPr>
          <a:xfrm>
            <a:off x="256240" y="-20096"/>
            <a:ext cx="0" cy="5739384"/>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6D91209-8163-9244-F235-634F1B30BAB3}"/>
              </a:ext>
            </a:extLst>
          </p:cNvPr>
          <p:cNvCxnSpPr>
            <a:cxnSpLocks/>
          </p:cNvCxnSpPr>
          <p:nvPr userDrawn="1"/>
        </p:nvCxnSpPr>
        <p:spPr>
          <a:xfrm flipH="1">
            <a:off x="970504" y="6583344"/>
            <a:ext cx="11221496" cy="0"/>
          </a:xfrm>
          <a:prstGeom prst="line">
            <a:avLst/>
          </a:prstGeom>
          <a:ln w="12700">
            <a:solidFill>
              <a:srgbClr val="B5D4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7831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3345DE-3FF6-0CF8-F301-70E8133714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2B2F5C-7A6C-1945-2921-3CC3A9F297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9B291A-7F89-5E1D-A6A2-08F2D17992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14B62-C674-4F04-AAAD-D70594E81A7E}" type="datetimeFigureOut">
              <a:rPr lang="en-US" smtClean="0"/>
              <a:t>9/8/2026</a:t>
            </a:fld>
            <a:endParaRPr lang="en-US"/>
          </a:p>
        </p:txBody>
      </p:sp>
      <p:sp>
        <p:nvSpPr>
          <p:cNvPr id="5" name="Footer Placeholder 4">
            <a:extLst>
              <a:ext uri="{FF2B5EF4-FFF2-40B4-BE49-F238E27FC236}">
                <a16:creationId xmlns:a16="http://schemas.microsoft.com/office/drawing/2014/main" id="{4568CBB4-9E17-0560-39C6-757AD35219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8C36795-54EA-6D6C-6BE1-A5BEE5FA2A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21FBAE-2CB7-4019-B679-03E529376B31}" type="slidenum">
              <a:rPr lang="en-US" smtClean="0"/>
              <a:t>‹#›</a:t>
            </a:fld>
            <a:endParaRPr lang="en-US"/>
          </a:p>
        </p:txBody>
      </p:sp>
    </p:spTree>
    <p:extLst>
      <p:ext uri="{BB962C8B-B14F-4D97-AF65-F5344CB8AC3E}">
        <p14:creationId xmlns:p14="http://schemas.microsoft.com/office/powerpoint/2010/main" val="501844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mass.gov/info-details/brownfields-roundtables" TargetMode="External"/><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6.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Abigail.E.Anderson@Mass.Gov" TargetMode="External"/><Relationship Id="rId4" Type="http://schemas.openxmlformats.org/officeDocument/2006/relationships/hyperlink" Target="mailto:David.Foss@Mass.Gov"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chrome-extension:/efaidnbmnnnibpcajpcglclefindmkaj/https:/www.mass.gov/doc/310-cmr-400000-massachusetts-contingency-plan-mcp-1/download"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epa.gov/system/files/documents/2023-03/English%20AAI%20factsheet.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hyperlink" Target="https://www.epa.gov/brownfields/marc-grant-application-resources" TargetMode="External"/><Relationship Id="rId7" Type="http://schemas.openxmlformats.org/officeDocument/2006/relationships/hyperlink" Target="https://www.mass.gov/forms/municipal-and-tribal-technical-assistance-grant-program-application"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massdevelopment.com/products-and-services/community-development/grant-programs/#brownfields-redevelopment-fund" TargetMode="External"/><Relationship Id="rId5" Type="http://schemas.openxmlformats.org/officeDocument/2006/relationships/hyperlink" Target="https://www.mass.gov/solar-massachusetts-renewable-target-smart" TargetMode="External"/><Relationship Id="rId4" Type="http://schemas.openxmlformats.org/officeDocument/2006/relationships/hyperlink" Target="https://www.mass.gov/info-details/massachusetts-brownfields-tax-credit-btc" TargetMode="External"/><Relationship Id="rId9"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mailto:DOER.Smart@Mass.Gov" TargetMode="External"/><Relationship Id="rId5" Type="http://schemas.openxmlformats.org/officeDocument/2006/relationships/hyperlink" Target="https://www.mass.gov/doc/guideline-regarding-the-definition-of-brownfield-1/download" TargetMode="Externa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hyperlink" Target="https://www.mass.gov/doc/eligible-costs-under-the-brownfields-tax-credit/download" TargetMode="External"/><Relationship Id="rId2" Type="http://schemas.openxmlformats.org/officeDocument/2006/relationships/hyperlink" Target="https://www.mass.gov/info-details/massachusetts-brownfields-tax-credit-btc?_ga=2.125701705.2142836989.1788522258-622182640.1788522258&amp;_gl=1*1ykpz5q*_ga*NjIyMTgyNjQwLjE3ODg1MjIyNTg.*_ga_MCLPEGW7WM*czE3ODg1Mzk1OTYkbzEkZzEkdDE3ODg1Mzk2MDAkajU2JGwwJGgw#determine-eligibility" TargetMode="Externa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www.mass.gov/forms/municipal-and-tribal-technical-assistance-grant-program-applicatio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www.mass.gov/forms/request-document-translation" TargetMode="Externa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hyperlink" Target="https://www.mass.gov/brownfields-progra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www.mass.gov/info-details/brownfield-grants-financial-resource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www.mass.gov/info-details/brownfield-resources" TargetMode="External"/><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B8A30-01FB-573E-6DFE-79CC6B3B9E1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834F29E-83B4-73C0-5344-5A8DB0B3D63E}"/>
              </a:ext>
            </a:extLst>
          </p:cNvPr>
          <p:cNvSpPr txBox="1">
            <a:spLocks noGrp="1"/>
          </p:cNvSpPr>
          <p:nvPr>
            <p:ph type="title" idx="4294967295"/>
          </p:nvPr>
        </p:nvSpPr>
        <p:spPr>
          <a:xfrm>
            <a:off x="1508760" y="151835"/>
            <a:ext cx="9642923" cy="163121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dirty="0">
                <a:ln>
                  <a:noFill/>
                </a:ln>
                <a:solidFill>
                  <a:srgbClr val="006600"/>
                </a:solidFill>
                <a:effectLst/>
                <a:uLnTx/>
                <a:uFillTx/>
                <a:latin typeface="Calibri" panose="020F0502020204030204"/>
                <a:ea typeface="+mn-ea"/>
                <a:cs typeface="+mn-cs"/>
              </a:rPr>
              <a:t>Brownfields Roundtable Webinar  September 1</a:t>
            </a:r>
            <a:r>
              <a:rPr kumimoji="0" lang="en-US" sz="5000" b="0" i="0" u="none" strike="noStrike" kern="1200" cap="none" spc="0" normalizeH="0" baseline="30000" noProof="0" dirty="0">
                <a:ln>
                  <a:noFill/>
                </a:ln>
                <a:solidFill>
                  <a:srgbClr val="006600"/>
                </a:solidFill>
                <a:effectLst/>
                <a:uLnTx/>
                <a:uFillTx/>
                <a:latin typeface="Calibri" panose="020F0502020204030204"/>
                <a:ea typeface="+mn-ea"/>
                <a:cs typeface="+mn-cs"/>
              </a:rPr>
              <a:t>st</a:t>
            </a:r>
            <a:r>
              <a:rPr lang="en-US" sz="5000" dirty="0">
                <a:solidFill>
                  <a:srgbClr val="006600"/>
                </a:solidFill>
                <a:latin typeface="Calibri" panose="020F0502020204030204"/>
                <a:ea typeface="+mn-ea"/>
                <a:cs typeface="+mn-cs"/>
              </a:rPr>
              <a:t>, 6:00 - 7:30pm</a:t>
            </a:r>
            <a:endParaRPr kumimoji="0" lang="en-US" sz="50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Box 3">
            <a:extLst>
              <a:ext uri="{FF2B5EF4-FFF2-40B4-BE49-F238E27FC236}">
                <a16:creationId xmlns:a16="http://schemas.microsoft.com/office/drawing/2014/main" id="{578240EF-CFF4-B540-D1B0-7FA4C4871C89}"/>
              </a:ext>
            </a:extLst>
          </p:cNvPr>
          <p:cNvSpPr txBox="1"/>
          <p:nvPr/>
        </p:nvSpPr>
        <p:spPr>
          <a:xfrm>
            <a:off x="1631950" y="5941520"/>
            <a:ext cx="8928100" cy="521075"/>
          </a:xfrm>
          <a:prstGeom prst="rect">
            <a:avLst/>
          </a:prstGeom>
          <a:solidFill>
            <a:schemeClr val="bg1"/>
          </a:solidFill>
        </p:spPr>
        <p:txBody>
          <a:bodyPr wrap="square" rtlCol="0" anchor="ctr" anchorCtr="0">
            <a:noAutofit/>
          </a:bodyPr>
          <a:lstStyle/>
          <a:p>
            <a:pPr algn="ctr"/>
            <a:r>
              <a:rPr lang="en-US" sz="2400">
                <a:ln w="0"/>
                <a:effectLst>
                  <a:outerShdw blurRad="38100" dist="25400" dir="5400000" algn="ctr" rotWithShape="0">
                    <a:srgbClr val="6E747A">
                      <a:alpha val="43000"/>
                    </a:srgbClr>
                  </a:outerShdw>
                </a:effectLst>
                <a:latin typeface="Aptos" panose="020B0004020202020204" pitchFamily="34" charset="0"/>
              </a:rPr>
              <a:t>Link: </a:t>
            </a:r>
            <a:r>
              <a:rPr kumimoji="0" lang="en-US" sz="2400" b="1" i="0" u="none" strike="noStrike" kern="1200" cap="none" spc="0" normalizeH="0" baseline="0" noProof="0">
                <a:ln>
                  <a:noFill/>
                </a:ln>
                <a:solidFill>
                  <a:srgbClr val="467886"/>
                </a:solidFill>
                <a:effectLst/>
                <a:uLnTx/>
                <a:uFillTx/>
                <a:latin typeface="Aptos" panose="020B0004020202020204" pitchFamily="34" charset="0"/>
                <a:hlinkClick r:id="rId3"/>
              </a:rPr>
              <a:t>MassDEP Brownfields Roundtables</a:t>
            </a:r>
            <a:endParaRPr kumimoji="0" lang="en-US" sz="2400" b="0" i="0" u="sng" strike="noStrike" kern="1200" cap="none" spc="0" normalizeH="0" baseline="0" noProof="0">
              <a:ln>
                <a:noFill/>
              </a:ln>
              <a:solidFill>
                <a:srgbClr val="4472C4"/>
              </a:solidFill>
              <a:effectLst/>
              <a:uLnTx/>
              <a:uFillTx/>
              <a:latin typeface="Aptos" panose="020B0004020202020204" pitchFamily="34" charset="0"/>
            </a:endParaRPr>
          </a:p>
        </p:txBody>
      </p:sp>
      <p:pic>
        <p:nvPicPr>
          <p:cNvPr id="1028" name="Picture 4" descr="Computer Drawing Images – Browse 12,499,661 Stock Photos, Vectors, and  Video | Adobe Stock">
            <a:extLst>
              <a:ext uri="{FF2B5EF4-FFF2-40B4-BE49-F238E27FC236}">
                <a16:creationId xmlns:a16="http://schemas.microsoft.com/office/drawing/2014/main" id="{11FBF43F-158C-432D-75FE-EE7471CEE9B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08760" y="1966244"/>
            <a:ext cx="4429125"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MassDEP Logo">
            <a:extLst>
              <a:ext uri="{FF2B5EF4-FFF2-40B4-BE49-F238E27FC236}">
                <a16:creationId xmlns:a16="http://schemas.microsoft.com/office/drawing/2014/main" id="{6420D1A5-FDA5-AB24-5EFC-70AA2531C0F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57513" y="2106766"/>
            <a:ext cx="3870151" cy="958683"/>
          </a:xfrm>
          <a:prstGeom prst="rect">
            <a:avLst/>
          </a:prstGeom>
        </p:spPr>
      </p:pic>
      <p:pic>
        <p:nvPicPr>
          <p:cNvPr id="12" name="Picture 11" descr="Environmental Protection Agency Logo&#10;&#10;">
            <a:extLst>
              <a:ext uri="{FF2B5EF4-FFF2-40B4-BE49-F238E27FC236}">
                <a16:creationId xmlns:a16="http://schemas.microsoft.com/office/drawing/2014/main" id="{6BE9C5CF-0EAF-5550-6260-F85712CC4E40}"/>
              </a:ext>
            </a:extLst>
          </p:cNvPr>
          <p:cNvPicPr>
            <a:picLocks noChangeAspect="1"/>
          </p:cNvPicPr>
          <p:nvPr/>
        </p:nvPicPr>
        <p:blipFill>
          <a:blip r:embed="rId6" cstate="screen">
            <a:extLst>
              <a:ext uri="{28A0092B-C50C-407E-A947-70E740481C1C}">
                <a14:useLocalDpi xmlns:a14="http://schemas.microsoft.com/office/drawing/2010/main"/>
              </a:ext>
            </a:extLst>
          </a:blip>
          <a:srcRect t="19261" b="13542"/>
          <a:stretch/>
        </p:blipFill>
        <p:spPr>
          <a:xfrm>
            <a:off x="6514553" y="3423235"/>
            <a:ext cx="2540167" cy="1135876"/>
          </a:xfrm>
          <a:prstGeom prst="rect">
            <a:avLst/>
          </a:prstGeom>
        </p:spPr>
      </p:pic>
      <p:pic>
        <p:nvPicPr>
          <p:cNvPr id="15" name="Picture 14" descr="UConn TAB Logo">
            <a:extLst>
              <a:ext uri="{FF2B5EF4-FFF2-40B4-BE49-F238E27FC236}">
                <a16:creationId xmlns:a16="http://schemas.microsoft.com/office/drawing/2014/main" id="{5587386E-E42C-1CFE-21DA-539B5D9E0674}"/>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199132" y="3467518"/>
            <a:ext cx="2145608" cy="1211558"/>
          </a:xfrm>
          <a:prstGeom prst="rect">
            <a:avLst/>
          </a:prstGeom>
        </p:spPr>
      </p:pic>
      <p:pic>
        <p:nvPicPr>
          <p:cNvPr id="13" name="Picture 12" descr="MassDevelopment Logo">
            <a:extLst>
              <a:ext uri="{FF2B5EF4-FFF2-40B4-BE49-F238E27FC236}">
                <a16:creationId xmlns:a16="http://schemas.microsoft.com/office/drawing/2014/main" id="{910F7449-3548-C5EA-5745-831FE2CDC87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621249" y="4679076"/>
            <a:ext cx="4542678" cy="958682"/>
          </a:xfrm>
          <a:prstGeom prst="rect">
            <a:avLst/>
          </a:prstGeom>
        </p:spPr>
      </p:pic>
    </p:spTree>
    <p:extLst>
      <p:ext uri="{BB962C8B-B14F-4D97-AF65-F5344CB8AC3E}">
        <p14:creationId xmlns:p14="http://schemas.microsoft.com/office/powerpoint/2010/main" val="3343055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DC1CB29B-A210-0E1C-B7FA-42677B27004B}"/>
              </a:ext>
            </a:extLst>
          </p:cNvPr>
          <p:cNvSpPr txBox="1">
            <a:spLocks noGrp="1"/>
          </p:cNvSpPr>
          <p:nvPr>
            <p:ph type="title" idx="4294967295"/>
          </p:nvPr>
        </p:nvSpPr>
        <p:spPr>
          <a:xfrm>
            <a:off x="533048" y="197777"/>
            <a:ext cx="1118027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6600"/>
                </a:solidFill>
                <a:effectLst/>
                <a:uLnTx/>
                <a:uFillTx/>
                <a:latin typeface="Calibri" panose="020F0502020204030204"/>
                <a:ea typeface="+mn-ea"/>
                <a:cs typeface="+mn-cs"/>
              </a:rPr>
              <a:t>Massachusetts Brownfields Roundtable - Webinar</a:t>
            </a:r>
          </a:p>
        </p:txBody>
      </p:sp>
      <p:sp>
        <p:nvSpPr>
          <p:cNvPr id="2" name="Subtitle 2">
            <a:extLst>
              <a:ext uri="{FF2B5EF4-FFF2-40B4-BE49-F238E27FC236}">
                <a16:creationId xmlns:a16="http://schemas.microsoft.com/office/drawing/2014/main" id="{F4A492A6-4495-83CF-F831-64AB8C3DBDBB}"/>
              </a:ext>
            </a:extLst>
          </p:cNvPr>
          <p:cNvSpPr txBox="1">
            <a:spLocks/>
          </p:cNvSpPr>
          <p:nvPr/>
        </p:nvSpPr>
        <p:spPr>
          <a:xfrm>
            <a:off x="533048" y="1095794"/>
            <a:ext cx="6686201" cy="4902902"/>
          </a:xfrm>
          <a:prstGeom prst="rect">
            <a:avLst/>
          </a:prstGeom>
          <a:ln w="25400">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dirty="0"/>
              <a:t>MassDEP</a:t>
            </a:r>
            <a:br>
              <a:rPr lang="en-US" sz="2200" dirty="0"/>
            </a:br>
            <a:r>
              <a:rPr lang="en-US" sz="2200" dirty="0"/>
              <a:t>	David Foss, CPG, LSP,</a:t>
            </a:r>
            <a:br>
              <a:rPr lang="en-US" sz="2200" dirty="0"/>
            </a:br>
            <a:r>
              <a:rPr lang="en-US" sz="2200" dirty="0"/>
              <a:t>	Statewide Brownfields Coordinator</a:t>
            </a:r>
          </a:p>
          <a:p>
            <a:pPr marL="0" indent="0">
              <a:buNone/>
            </a:pPr>
            <a:r>
              <a:rPr lang="en-US" sz="2200" dirty="0"/>
              <a:t>	Abigail Anderson, </a:t>
            </a:r>
            <a:br>
              <a:rPr lang="en-US" sz="2200" dirty="0"/>
            </a:br>
            <a:r>
              <a:rPr lang="en-US" sz="2200" dirty="0"/>
              <a:t>	Brownfields - Environmental Justice Coordinator </a:t>
            </a:r>
          </a:p>
          <a:p>
            <a:pPr marL="0" indent="0">
              <a:buNone/>
            </a:pPr>
            <a:r>
              <a:rPr lang="en-US" sz="2200" b="1" dirty="0"/>
              <a:t>US EPA</a:t>
            </a:r>
            <a:br>
              <a:rPr lang="en-US" sz="2200" b="1" dirty="0"/>
            </a:br>
            <a:r>
              <a:rPr lang="en-US" sz="2200" dirty="0"/>
              <a:t>  	Lorraine Byrne, Project Officer</a:t>
            </a:r>
          </a:p>
          <a:p>
            <a:pPr marL="0" indent="0">
              <a:buNone/>
            </a:pPr>
            <a:r>
              <a:rPr lang="en-US" sz="2200" dirty="0"/>
              <a:t> 	Jim Byrne, Brownfields Coordinator</a:t>
            </a:r>
          </a:p>
          <a:p>
            <a:pPr marL="0" indent="0">
              <a:buNone/>
            </a:pPr>
            <a:r>
              <a:rPr lang="en-US" sz="2200" b="1" dirty="0"/>
              <a:t>MassDevelopment</a:t>
            </a:r>
            <a:br>
              <a:rPr lang="en-US" sz="2200" dirty="0"/>
            </a:br>
            <a:r>
              <a:rPr lang="en-US" sz="2200" dirty="0"/>
              <a:t>	David Bancroft, SVP Community Investment</a:t>
            </a:r>
          </a:p>
          <a:p>
            <a:pPr marL="0" indent="0">
              <a:buNone/>
            </a:pPr>
            <a:r>
              <a:rPr lang="en-US" sz="2200" b="1" dirty="0"/>
              <a:t>UConn Technical Assistance to Brownfields</a:t>
            </a:r>
            <a:r>
              <a:rPr lang="en-US" sz="2200" dirty="0"/>
              <a:t> </a:t>
            </a:r>
            <a:br>
              <a:rPr lang="en-US" sz="2200" dirty="0"/>
            </a:br>
            <a:r>
              <a:rPr lang="en-US" sz="2200" dirty="0"/>
              <a:t>	Katie </a:t>
            </a:r>
            <a:r>
              <a:rPr lang="en-US" sz="2200" dirty="0" err="1"/>
              <a:t>Malgoglio</a:t>
            </a:r>
            <a:r>
              <a:rPr lang="en-US" sz="2200" dirty="0"/>
              <a:t>, LMSW</a:t>
            </a:r>
            <a:br>
              <a:rPr lang="en-US" sz="2200" dirty="0"/>
            </a:br>
            <a:r>
              <a:rPr lang="en-US" sz="2200" dirty="0"/>
              <a:t>              Community </a:t>
            </a:r>
            <a:r>
              <a:rPr lang="en-US" sz="2200"/>
              <a:t>Engagement Manager</a:t>
            </a:r>
            <a:endParaRPr lang="en-US" sz="2200" dirty="0"/>
          </a:p>
          <a:p>
            <a:pPr marL="0" indent="0">
              <a:buNone/>
            </a:pPr>
            <a:endParaRPr lang="en-US" sz="2000" dirty="0"/>
          </a:p>
          <a:p>
            <a:pPr marL="0" indent="0">
              <a:buNone/>
            </a:pPr>
            <a:endParaRPr lang="en-US" sz="2200" dirty="0"/>
          </a:p>
        </p:txBody>
      </p:sp>
      <p:pic>
        <p:nvPicPr>
          <p:cNvPr id="7" name="Picture 6" descr="MassDEP Logo">
            <a:extLst>
              <a:ext uri="{FF2B5EF4-FFF2-40B4-BE49-F238E27FC236}">
                <a16:creationId xmlns:a16="http://schemas.microsoft.com/office/drawing/2014/main" id="{274A9B50-4E2E-B27F-042F-F20F427F92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0470" y="1246949"/>
            <a:ext cx="3365114" cy="833579"/>
          </a:xfrm>
          <a:prstGeom prst="rect">
            <a:avLst/>
          </a:prstGeom>
        </p:spPr>
      </p:pic>
      <p:pic>
        <p:nvPicPr>
          <p:cNvPr id="10" name="Picture 9" descr="Environmental Protection Agency Logo&#10;&#10;">
            <a:extLst>
              <a:ext uri="{FF2B5EF4-FFF2-40B4-BE49-F238E27FC236}">
                <a16:creationId xmlns:a16="http://schemas.microsoft.com/office/drawing/2014/main" id="{88A0507E-12A3-32DF-24A8-4287457248DC}"/>
              </a:ext>
            </a:extLst>
          </p:cNvPr>
          <p:cNvPicPr>
            <a:picLocks noChangeAspect="1"/>
          </p:cNvPicPr>
          <p:nvPr/>
        </p:nvPicPr>
        <p:blipFill>
          <a:blip r:embed="rId4" cstate="screen">
            <a:extLst>
              <a:ext uri="{28A0092B-C50C-407E-A947-70E740481C1C}">
                <a14:useLocalDpi xmlns:a14="http://schemas.microsoft.com/office/drawing/2010/main"/>
              </a:ext>
            </a:extLst>
          </a:blip>
          <a:srcRect t="19261" b="13542"/>
          <a:stretch/>
        </p:blipFill>
        <p:spPr>
          <a:xfrm>
            <a:off x="7380470" y="2319794"/>
            <a:ext cx="2540167" cy="1135876"/>
          </a:xfrm>
          <a:prstGeom prst="rect">
            <a:avLst/>
          </a:prstGeom>
        </p:spPr>
      </p:pic>
      <p:pic>
        <p:nvPicPr>
          <p:cNvPr id="14" name="Picture 13" descr="MassDevelopment Logo">
            <a:extLst>
              <a:ext uri="{FF2B5EF4-FFF2-40B4-BE49-F238E27FC236}">
                <a16:creationId xmlns:a16="http://schemas.microsoft.com/office/drawing/2014/main" id="{A9AAC9B5-35DF-0A4D-8638-6786A2743457}"/>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380470" y="3531106"/>
            <a:ext cx="4332849" cy="914400"/>
          </a:xfrm>
          <a:prstGeom prst="rect">
            <a:avLst/>
          </a:prstGeom>
        </p:spPr>
      </p:pic>
      <p:pic>
        <p:nvPicPr>
          <p:cNvPr id="6" name="Picture 5" descr="UConn TAB Logo">
            <a:extLst>
              <a:ext uri="{FF2B5EF4-FFF2-40B4-BE49-F238E27FC236}">
                <a16:creationId xmlns:a16="http://schemas.microsoft.com/office/drawing/2014/main" id="{D87B2488-19F9-3DAC-0584-E945A2A85909}"/>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488591" y="4608326"/>
            <a:ext cx="2145608" cy="1211558"/>
          </a:xfrm>
          <a:prstGeom prst="rect">
            <a:avLst/>
          </a:prstGeom>
        </p:spPr>
      </p:pic>
    </p:spTree>
    <p:extLst>
      <p:ext uri="{BB962C8B-B14F-4D97-AF65-F5344CB8AC3E}">
        <p14:creationId xmlns:p14="http://schemas.microsoft.com/office/powerpoint/2010/main" val="2764843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0309307-0DCC-38B9-27FB-D00E5B23AC2A}"/>
              </a:ext>
            </a:extLst>
          </p:cNvPr>
          <p:cNvSpPr txBox="1">
            <a:spLocks noGrp="1"/>
          </p:cNvSpPr>
          <p:nvPr>
            <p:ph type="title" idx="4294967295"/>
          </p:nvPr>
        </p:nvSpPr>
        <p:spPr>
          <a:xfrm>
            <a:off x="533048" y="139457"/>
            <a:ext cx="11294191"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006600"/>
                </a:solidFill>
                <a:effectLst/>
                <a:uLnTx/>
                <a:uFillTx/>
                <a:latin typeface="Calibri" panose="020F0502020204030204"/>
                <a:ea typeface="+mn-ea"/>
                <a:cs typeface="+mn-cs"/>
              </a:rPr>
              <a:t>MassDEP BWSC Brownfields Team</a:t>
            </a:r>
          </a:p>
        </p:txBody>
      </p:sp>
      <p:sp>
        <p:nvSpPr>
          <p:cNvPr id="2" name="Content Placeholder 2">
            <a:extLst>
              <a:ext uri="{FF2B5EF4-FFF2-40B4-BE49-F238E27FC236}">
                <a16:creationId xmlns:a16="http://schemas.microsoft.com/office/drawing/2014/main" id="{29B4A4B3-84E8-2D40-5AE2-50D20E09EF6F}"/>
              </a:ext>
            </a:extLst>
          </p:cNvPr>
          <p:cNvSpPr>
            <a:spLocks noGrp="1"/>
          </p:cNvSpPr>
          <p:nvPr>
            <p:ph idx="1"/>
          </p:nvPr>
        </p:nvSpPr>
        <p:spPr>
          <a:xfrm>
            <a:off x="517440" y="1377072"/>
            <a:ext cx="7306138" cy="3632397"/>
          </a:xfrm>
        </p:spPr>
        <p:txBody>
          <a:bodyPr vert="horz" lIns="91440" tIns="45720" rIns="91440" bIns="45720" rtlCol="0" anchor="t">
            <a:normAutofit/>
          </a:bodyPr>
          <a:lstStyle/>
          <a:p>
            <a:r>
              <a:rPr lang="en-US" sz="4000"/>
              <a:t> SERO   Kait Carvalho </a:t>
            </a:r>
          </a:p>
          <a:p>
            <a:r>
              <a:rPr lang="en-US" sz="4000"/>
              <a:t> CERO   Kevin Daoust</a:t>
            </a:r>
          </a:p>
          <a:p>
            <a:r>
              <a:rPr lang="en-US" sz="4000"/>
              <a:t> NERO   Tiffany Duhl</a:t>
            </a:r>
          </a:p>
          <a:p>
            <a:r>
              <a:rPr lang="en-US" sz="4000"/>
              <a:t> WERO  Caprice Shaw</a:t>
            </a:r>
          </a:p>
          <a:p>
            <a:pPr marL="0" indent="0">
              <a:buNone/>
            </a:pPr>
            <a:endParaRPr lang="en-US" sz="4000">
              <a:ea typeface="Calibri"/>
              <a:cs typeface="Calibri"/>
            </a:endParaRPr>
          </a:p>
        </p:txBody>
      </p:sp>
      <p:grpSp>
        <p:nvGrpSpPr>
          <p:cNvPr id="6" name="Group 5" descr="Map of Massachusetts split into four regions (Northeast, Southeast, Central and Western).">
            <a:extLst>
              <a:ext uri="{FF2B5EF4-FFF2-40B4-BE49-F238E27FC236}">
                <a16:creationId xmlns:a16="http://schemas.microsoft.com/office/drawing/2014/main" id="{8F90AB7E-06EB-EB2B-600A-7783189DA252}"/>
              </a:ext>
            </a:extLst>
          </p:cNvPr>
          <p:cNvGrpSpPr/>
          <p:nvPr/>
        </p:nvGrpSpPr>
        <p:grpSpPr>
          <a:xfrm>
            <a:off x="5231111" y="799340"/>
            <a:ext cx="6467932" cy="4021333"/>
            <a:chOff x="5164643" y="1882590"/>
            <a:chExt cx="6961818" cy="4335983"/>
          </a:xfrm>
        </p:grpSpPr>
        <p:pic>
          <p:nvPicPr>
            <p:cNvPr id="15" name="Picture 14" descr="Map&#10;&#10;Description automatically generated">
              <a:extLst>
                <a:ext uri="{FF2B5EF4-FFF2-40B4-BE49-F238E27FC236}">
                  <a16:creationId xmlns:a16="http://schemas.microsoft.com/office/drawing/2014/main" id="{C10DF94E-96E6-EF31-149D-6D4D764E840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89692" y="1882590"/>
              <a:ext cx="6736769" cy="4265113"/>
            </a:xfrm>
            <a:prstGeom prst="rect">
              <a:avLst/>
            </a:prstGeom>
          </p:spPr>
        </p:pic>
        <p:sp>
          <p:nvSpPr>
            <p:cNvPr id="4" name="Rectangle: Rounded Corners 3">
              <a:extLst>
                <a:ext uri="{FF2B5EF4-FFF2-40B4-BE49-F238E27FC236}">
                  <a16:creationId xmlns:a16="http://schemas.microsoft.com/office/drawing/2014/main" id="{D1DF6FC4-CC4A-06C9-FA9A-EF306CA27D16}"/>
                </a:ext>
              </a:extLst>
            </p:cNvPr>
            <p:cNvSpPr/>
            <p:nvPr/>
          </p:nvSpPr>
          <p:spPr>
            <a:xfrm>
              <a:off x="5164643" y="4584365"/>
              <a:ext cx="4137012" cy="163420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Rectangle: Rounded Corners 2">
            <a:extLst>
              <a:ext uri="{FF2B5EF4-FFF2-40B4-BE49-F238E27FC236}">
                <a16:creationId xmlns:a16="http://schemas.microsoft.com/office/drawing/2014/main" id="{875C1128-7482-F27D-931A-9B95B3EC9F42}"/>
              </a:ext>
              <a:ext uri="{C183D7F6-B498-43B3-948B-1728B52AA6E4}">
                <adec:decorative xmlns:adec="http://schemas.microsoft.com/office/drawing/2017/decorative" val="1"/>
              </a:ext>
            </a:extLst>
          </p:cNvPr>
          <p:cNvSpPr/>
          <p:nvPr/>
        </p:nvSpPr>
        <p:spPr>
          <a:xfrm>
            <a:off x="10959788" y="1828800"/>
            <a:ext cx="1166673" cy="74713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D288DE7-398E-02D9-67D5-7B68D3C34394}"/>
              </a:ext>
            </a:extLst>
          </p:cNvPr>
          <p:cNvSpPr txBox="1"/>
          <p:nvPr/>
        </p:nvSpPr>
        <p:spPr>
          <a:xfrm>
            <a:off x="1061820" y="4743330"/>
            <a:ext cx="5373830" cy="1446550"/>
          </a:xfrm>
          <a:prstGeom prst="rect">
            <a:avLst/>
          </a:prstGeom>
          <a:solidFill>
            <a:schemeClr val="bg1"/>
          </a:solidFill>
          <a:ln w="38100">
            <a:solidFill>
              <a:srgbClr val="0066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6600"/>
                </a:solidFill>
                <a:effectLst/>
                <a:uLnTx/>
                <a:uFillTx/>
                <a:latin typeface="Calibri" panose="020F0502020204030204"/>
                <a:ea typeface="+mn-ea"/>
                <a:cs typeface="+mn-cs"/>
              </a:rPr>
              <a:t>David Foss, CPG, LSP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6600"/>
                </a:solidFill>
                <a:effectLst/>
                <a:uLnTx/>
                <a:uFillTx/>
                <a:latin typeface="Calibri" panose="020F0502020204030204"/>
                <a:ea typeface="+mn-ea"/>
                <a:cs typeface="+mn-cs"/>
              </a:rPr>
              <a:t>Statewide Brownfields Coordinator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6600"/>
                </a:solidFill>
                <a:effectLst/>
                <a:uLnTx/>
                <a:uFillTx/>
                <a:latin typeface="Calibri" panose="020F0502020204030204"/>
                <a:ea typeface="+mn-ea"/>
                <a:cs typeface="+mn-cs"/>
              </a:rPr>
              <a:t>MassDEP | Bureau of Waste Site Cleanup</a:t>
            </a:r>
            <a:endParaRPr lang="en-US" sz="2000">
              <a:solidFill>
                <a:srgbClr val="006600"/>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err="1">
                <a:ln>
                  <a:noFill/>
                </a:ln>
                <a:solidFill>
                  <a:srgbClr val="006600"/>
                </a:solidFill>
                <a:effectLst/>
                <a:uLnTx/>
                <a:uFillTx/>
                <a:latin typeface="Calibri" panose="020F0502020204030204"/>
                <a:ea typeface="+mn-ea"/>
                <a:cs typeface="+mn-cs"/>
                <a:hlinkClick r:id="rId4"/>
              </a:rPr>
              <a:t>David.Foss@Mass.Gov</a:t>
            </a:r>
            <a:endParaRPr kumimoji="0" lang="en-US" sz="2000" b="0" i="0" u="none" strike="noStrike" kern="1200" cap="none" spc="0" normalizeH="0" baseline="0" noProof="0">
              <a:ln>
                <a:noFill/>
              </a:ln>
              <a:solidFill>
                <a:srgbClr val="006600"/>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FC60B029-CB2F-0DFF-74F7-5190100F54BE}"/>
              </a:ext>
              <a:ext uri="{C183D7F6-B498-43B3-948B-1728B52AA6E4}">
                <adec:decorative xmlns:adec="http://schemas.microsoft.com/office/drawing/2017/decorative" val="1"/>
              </a:ext>
            </a:extLst>
          </p:cNvPr>
          <p:cNvSpPr/>
          <p:nvPr/>
        </p:nvSpPr>
        <p:spPr>
          <a:xfrm>
            <a:off x="10528051" y="471616"/>
            <a:ext cx="1130901" cy="126259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E2D3212-9EA4-8A0F-BA01-FD0E171BABB0}"/>
              </a:ext>
            </a:extLst>
          </p:cNvPr>
          <p:cNvSpPr txBox="1"/>
          <p:nvPr/>
        </p:nvSpPr>
        <p:spPr>
          <a:xfrm>
            <a:off x="6604230" y="4726651"/>
            <a:ext cx="5373830" cy="1446550"/>
          </a:xfrm>
          <a:prstGeom prst="rect">
            <a:avLst/>
          </a:prstGeom>
          <a:solidFill>
            <a:schemeClr val="bg1"/>
          </a:solidFill>
          <a:ln w="38100">
            <a:solidFill>
              <a:srgbClr val="0066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6600"/>
                </a:solidFill>
                <a:effectLst/>
                <a:uLnTx/>
                <a:uFillTx/>
                <a:latin typeface="Calibri" panose="020F0502020204030204"/>
                <a:ea typeface="+mn-ea"/>
                <a:cs typeface="+mn-cs"/>
              </a:rPr>
              <a:t>Abigail Anderson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6600"/>
                </a:solidFill>
                <a:effectLst/>
                <a:uLnTx/>
                <a:uFillTx/>
                <a:latin typeface="Calibri" panose="020F0502020204030204"/>
                <a:ea typeface="+mn-ea"/>
                <a:cs typeface="+mn-cs"/>
              </a:rPr>
              <a:t>Brownfields Environmental Justice Coordinator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6600"/>
                </a:solidFill>
                <a:effectLst/>
                <a:uLnTx/>
                <a:uFillTx/>
                <a:latin typeface="Calibri" panose="020F0502020204030204"/>
                <a:ea typeface="+mn-ea"/>
                <a:cs typeface="+mn-cs"/>
              </a:rPr>
              <a:t>MassDEP | Bureau of Waste Site Cleanup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err="1">
                <a:ln>
                  <a:noFill/>
                </a:ln>
                <a:solidFill>
                  <a:srgbClr val="006600"/>
                </a:solidFill>
                <a:effectLst/>
                <a:uLnTx/>
                <a:uFillTx/>
                <a:latin typeface="Calibri" panose="020F0502020204030204"/>
                <a:ea typeface="+mn-ea"/>
                <a:cs typeface="+mn-cs"/>
                <a:hlinkClick r:id="rId5"/>
              </a:rPr>
              <a:t>Abigail.E.Anderson@Mass.Gov</a:t>
            </a:r>
            <a:endParaRPr kumimoji="0" lang="en-US" sz="2000" b="0" i="0" u="none" strike="noStrike" kern="1200" cap="none" spc="0" normalizeH="0" baseline="0" noProof="0">
              <a:ln>
                <a:noFill/>
              </a:ln>
              <a:solidFill>
                <a:srgbClr val="0066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1932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39C8CE-8129-EAD9-78CC-9ED1CDD00D5C}"/>
              </a:ext>
            </a:extLst>
          </p:cNvPr>
          <p:cNvSpPr txBox="1">
            <a:spLocks noGrp="1"/>
          </p:cNvSpPr>
          <p:nvPr>
            <p:ph type="title" idx="4294967295"/>
          </p:nvPr>
        </p:nvSpPr>
        <p:spPr>
          <a:xfrm rot="16200000">
            <a:off x="-2168134" y="2435520"/>
            <a:ext cx="5685186"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srgbClr val="006600"/>
                </a:solidFill>
                <a:effectLst/>
                <a:uLnTx/>
                <a:uFillTx/>
                <a:latin typeface="Calibri" panose="020F0502020204030204"/>
                <a:ea typeface="+mn-ea"/>
                <a:cs typeface="+mn-cs"/>
              </a:rPr>
              <a:t>Opportunities</a:t>
            </a:r>
          </a:p>
        </p:txBody>
      </p:sp>
      <p:pic>
        <p:nvPicPr>
          <p:cNvPr id="4" name="Picture 3" descr="A group of dilapidated, brick buildings along a river. &#10;&#10;">
            <a:extLst>
              <a:ext uri="{FF2B5EF4-FFF2-40B4-BE49-F238E27FC236}">
                <a16:creationId xmlns:a16="http://schemas.microsoft.com/office/drawing/2014/main" id="{F457EDAD-1AE0-927C-30E5-C90E0B26418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153131" y="466773"/>
            <a:ext cx="10747320" cy="2626417"/>
          </a:xfrm>
          <a:prstGeom prst="rect">
            <a:avLst/>
          </a:prstGeom>
        </p:spPr>
      </p:pic>
      <p:pic>
        <p:nvPicPr>
          <p:cNvPr id="7" name="Picture 6" descr="Salvage yard with debris beyond a chain-link fence.">
            <a:extLst>
              <a:ext uri="{FF2B5EF4-FFF2-40B4-BE49-F238E27FC236}">
                <a16:creationId xmlns:a16="http://schemas.microsoft.com/office/drawing/2014/main" id="{0D1C6422-4611-9F64-E5F9-77FD931C533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53131" y="3309113"/>
            <a:ext cx="4957803" cy="3082113"/>
          </a:xfrm>
          <a:prstGeom prst="rect">
            <a:avLst/>
          </a:prstGeom>
        </p:spPr>
      </p:pic>
      <p:pic>
        <p:nvPicPr>
          <p:cNvPr id="5" name="Picture 4" descr="Dilapidated brick mill building.">
            <a:extLst>
              <a:ext uri="{FF2B5EF4-FFF2-40B4-BE49-F238E27FC236}">
                <a16:creationId xmlns:a16="http://schemas.microsoft.com/office/drawing/2014/main" id="{A44558F6-FAA5-59D9-E0D1-0579F37A82E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10800000">
            <a:off x="6280885" y="3309113"/>
            <a:ext cx="5619566" cy="3082113"/>
          </a:xfrm>
          <a:prstGeom prst="rect">
            <a:avLst/>
          </a:prstGeom>
        </p:spPr>
      </p:pic>
    </p:spTree>
    <p:extLst>
      <p:ext uri="{BB962C8B-B14F-4D97-AF65-F5344CB8AC3E}">
        <p14:creationId xmlns:p14="http://schemas.microsoft.com/office/powerpoint/2010/main" val="3716083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39C8CE-8129-EAD9-78CC-9ED1CDD00D5C}"/>
              </a:ext>
            </a:extLst>
          </p:cNvPr>
          <p:cNvSpPr txBox="1">
            <a:spLocks noGrp="1"/>
          </p:cNvSpPr>
          <p:nvPr>
            <p:ph type="title" idx="4294967295"/>
          </p:nvPr>
        </p:nvSpPr>
        <p:spPr>
          <a:xfrm rot="16200000">
            <a:off x="-2100632" y="2505024"/>
            <a:ext cx="5458791" cy="86177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a:ln>
                  <a:noFill/>
                </a:ln>
                <a:solidFill>
                  <a:srgbClr val="006600"/>
                </a:solidFill>
                <a:effectLst/>
                <a:uLnTx/>
                <a:uFillTx/>
                <a:latin typeface="Calibri" panose="020F0502020204030204"/>
                <a:ea typeface="+mn-ea"/>
                <a:cs typeface="+mn-cs"/>
              </a:rPr>
              <a:t>More Opportunities</a:t>
            </a:r>
          </a:p>
        </p:txBody>
      </p:sp>
      <p:pic>
        <p:nvPicPr>
          <p:cNvPr id="13" name="Picture 12" descr="Drums, old equipment, and scrap metal insite a garage.">
            <a:extLst>
              <a:ext uri="{FF2B5EF4-FFF2-40B4-BE49-F238E27FC236}">
                <a16:creationId xmlns:a16="http://schemas.microsoft.com/office/drawing/2014/main" id="{B5897546-8878-4798-BEBE-D1F76583DE6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02953" y="206516"/>
            <a:ext cx="3846731" cy="4057372"/>
          </a:xfrm>
          <a:prstGeom prst="rect">
            <a:avLst/>
          </a:prstGeom>
        </p:spPr>
      </p:pic>
      <p:pic>
        <p:nvPicPr>
          <p:cNvPr id="15" name="Picture 14" descr="A body of water with plants and trees around it and a pile of tires. ">
            <a:extLst>
              <a:ext uri="{FF2B5EF4-FFF2-40B4-BE49-F238E27FC236}">
                <a16:creationId xmlns:a16="http://schemas.microsoft.com/office/drawing/2014/main" id="{F2AD5F27-6E7B-31DD-78D2-2AC1114702E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32509" y="206515"/>
            <a:ext cx="7027678" cy="3598623"/>
          </a:xfrm>
          <a:prstGeom prst="rect">
            <a:avLst/>
          </a:prstGeom>
        </p:spPr>
      </p:pic>
      <p:pic>
        <p:nvPicPr>
          <p:cNvPr id="6" name="Picture 5" descr="Graffiti on a brick wall.">
            <a:extLst>
              <a:ext uri="{FF2B5EF4-FFF2-40B4-BE49-F238E27FC236}">
                <a16:creationId xmlns:a16="http://schemas.microsoft.com/office/drawing/2014/main" id="{01E2C8C2-E25B-3AF0-4A66-A99D9DB3538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02954" y="4403035"/>
            <a:ext cx="1227244" cy="2074892"/>
          </a:xfrm>
          <a:prstGeom prst="rect">
            <a:avLst/>
          </a:prstGeom>
        </p:spPr>
      </p:pic>
      <p:pic>
        <p:nvPicPr>
          <p:cNvPr id="11" name="Picture 10" descr="Drums in a green area. ">
            <a:extLst>
              <a:ext uri="{FF2B5EF4-FFF2-40B4-BE49-F238E27FC236}">
                <a16:creationId xmlns:a16="http://schemas.microsoft.com/office/drawing/2014/main" id="{C80ABF49-2B93-DA71-27E1-05660390EE4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413022" y="4403035"/>
            <a:ext cx="2536664" cy="2074892"/>
          </a:xfrm>
          <a:prstGeom prst="rect">
            <a:avLst/>
          </a:prstGeom>
        </p:spPr>
      </p:pic>
      <p:pic>
        <p:nvPicPr>
          <p:cNvPr id="9" name="Picture 8" descr="Machinery debris in a green area.">
            <a:extLst>
              <a:ext uri="{FF2B5EF4-FFF2-40B4-BE49-F238E27FC236}">
                <a16:creationId xmlns:a16="http://schemas.microsoft.com/office/drawing/2014/main" id="{8EAE1CBE-8E28-8ABD-C0DF-B83166879067}"/>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032509" y="3944098"/>
            <a:ext cx="4053695" cy="2534478"/>
          </a:xfrm>
          <a:prstGeom prst="rect">
            <a:avLst/>
          </a:prstGeom>
        </p:spPr>
      </p:pic>
      <p:pic>
        <p:nvPicPr>
          <p:cNvPr id="17" name="Picture 16" descr="Old, broken computers in a pile outdoors. ">
            <a:extLst>
              <a:ext uri="{FF2B5EF4-FFF2-40B4-BE49-F238E27FC236}">
                <a16:creationId xmlns:a16="http://schemas.microsoft.com/office/drawing/2014/main" id="{3E1DEFEE-AB0A-6358-78EF-876DE068B310}"/>
              </a:ext>
            </a:extLst>
          </p:cNvPr>
          <p:cNvPicPr>
            <a:picLocks noChangeAspect="1"/>
          </p:cNvPicPr>
          <p:nvPr/>
        </p:nvPicPr>
        <p:blipFill>
          <a:blip r:embed="rId8" cstate="screen">
            <a:extLst>
              <a:ext uri="{28A0092B-C50C-407E-A947-70E740481C1C}">
                <a14:useLocalDpi xmlns:a14="http://schemas.microsoft.com/office/drawing/2010/main"/>
              </a:ext>
            </a:extLst>
          </a:blip>
          <a:srcRect b="-26"/>
          <a:stretch/>
        </p:blipFill>
        <p:spPr>
          <a:xfrm>
            <a:off x="9169028" y="3944098"/>
            <a:ext cx="2891159" cy="2533829"/>
          </a:xfrm>
          <a:prstGeom prst="rect">
            <a:avLst/>
          </a:prstGeom>
        </p:spPr>
      </p:pic>
    </p:spTree>
    <p:extLst>
      <p:ext uri="{BB962C8B-B14F-4D97-AF65-F5344CB8AC3E}">
        <p14:creationId xmlns:p14="http://schemas.microsoft.com/office/powerpoint/2010/main" val="3548612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0309307-0DCC-38B9-27FB-D00E5B23AC2A}"/>
              </a:ext>
            </a:extLst>
          </p:cNvPr>
          <p:cNvSpPr txBox="1">
            <a:spLocks noGrp="1"/>
          </p:cNvSpPr>
          <p:nvPr>
            <p:ph type="title" idx="4294967295"/>
          </p:nvPr>
        </p:nvSpPr>
        <p:spPr>
          <a:xfrm>
            <a:off x="533048" y="247031"/>
            <a:ext cx="11039359"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006600"/>
                </a:solidFill>
                <a:effectLst/>
                <a:uLnTx/>
                <a:uFillTx/>
                <a:latin typeface="Calibri" panose="020F0502020204030204"/>
                <a:ea typeface="+mn-ea"/>
                <a:cs typeface="+mn-cs"/>
              </a:rPr>
              <a:t>What is a Brownfields?</a:t>
            </a:r>
          </a:p>
        </p:txBody>
      </p:sp>
      <p:sp>
        <p:nvSpPr>
          <p:cNvPr id="6" name="TextBox 5">
            <a:extLst>
              <a:ext uri="{FF2B5EF4-FFF2-40B4-BE49-F238E27FC236}">
                <a16:creationId xmlns:a16="http://schemas.microsoft.com/office/drawing/2014/main" id="{2F209EDF-4FA8-499A-8314-1AA8FB2E4B76}"/>
              </a:ext>
            </a:extLst>
          </p:cNvPr>
          <p:cNvSpPr txBox="1"/>
          <p:nvPr/>
        </p:nvSpPr>
        <p:spPr>
          <a:xfrm>
            <a:off x="1108183" y="978660"/>
            <a:ext cx="9690315" cy="193899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u="sng"/>
              <a:t>EPA Definition </a:t>
            </a:r>
          </a:p>
          <a:p>
            <a:r>
              <a:rPr lang="en-US" sz="2400"/>
              <a:t>US EPA: “Real property, the expansion, redevelopment, or reuse of which may be complicated by the </a:t>
            </a:r>
            <a:r>
              <a:rPr lang="en-US" sz="2400" u="sng"/>
              <a:t>presence</a:t>
            </a:r>
            <a:r>
              <a:rPr lang="en-US" sz="2400"/>
              <a:t> or </a:t>
            </a:r>
            <a:r>
              <a:rPr lang="en-US" sz="2400" u="sng"/>
              <a:t>potential presence </a:t>
            </a:r>
            <a:r>
              <a:rPr lang="en-US" sz="2400"/>
              <a:t>of a hazardous substance, pollutant, or contaminant.” </a:t>
            </a:r>
          </a:p>
          <a:p>
            <a:endParaRPr lang="en-US" sz="2400"/>
          </a:p>
        </p:txBody>
      </p:sp>
      <p:sp>
        <p:nvSpPr>
          <p:cNvPr id="14" name="Rectangle 13">
            <a:extLst>
              <a:ext uri="{FF2B5EF4-FFF2-40B4-BE49-F238E27FC236}">
                <a16:creationId xmlns:a16="http://schemas.microsoft.com/office/drawing/2014/main" id="{FD402FCF-0667-5DEB-ED4B-C5FDBA407DD7}"/>
              </a:ext>
            </a:extLst>
          </p:cNvPr>
          <p:cNvSpPr/>
          <p:nvPr/>
        </p:nvSpPr>
        <p:spPr>
          <a:xfrm>
            <a:off x="8105991" y="2533100"/>
            <a:ext cx="3235992" cy="954107"/>
          </a:xfrm>
          <a:prstGeom prst="rect">
            <a:avLst/>
          </a:prstGeom>
          <a:noFill/>
        </p:spPr>
        <p:txBody>
          <a:bodyPr wrap="square" lIns="91440" tIns="45720" rIns="91440" bIns="45720">
            <a:spAutoFit/>
          </a:bodyPr>
          <a:lstStyle/>
          <a:p>
            <a:pPr marR="0" lvl="0" algn="ctr" defTabSz="914400" rtl="0" eaLnBrk="1" fontAlgn="auto" latinLnBrk="0" hangingPunct="1">
              <a:lnSpc>
                <a:spcPct val="100000"/>
              </a:lnSpc>
              <a:spcBef>
                <a:spcPts val="0"/>
              </a:spcBef>
              <a:spcAft>
                <a:spcPts val="0"/>
              </a:spcAft>
              <a:buClrTx/>
              <a:buSzTx/>
              <a:tabLst/>
              <a:defRPr/>
            </a:pPr>
            <a:r>
              <a:rPr lang="en-US" sz="2800">
                <a:ln w="0"/>
                <a:solidFill>
                  <a:srgbClr val="006600"/>
                </a:solidFill>
                <a:effectLst>
                  <a:outerShdw blurRad="38100" dist="25400" dir="5400000" algn="ctr" rotWithShape="0">
                    <a:srgbClr val="6E747A">
                      <a:alpha val="43000"/>
                    </a:srgbClr>
                  </a:outerShdw>
                </a:effectLst>
                <a:latin typeface="Calibri" panose="020F0502020204030204"/>
              </a:rPr>
              <a:t>Contamination may not be confirmed!</a:t>
            </a:r>
          </a:p>
        </p:txBody>
      </p:sp>
      <p:sp>
        <p:nvSpPr>
          <p:cNvPr id="15" name="Rectangle: Rounded Corners 14">
            <a:extLst>
              <a:ext uri="{FF2B5EF4-FFF2-40B4-BE49-F238E27FC236}">
                <a16:creationId xmlns:a16="http://schemas.microsoft.com/office/drawing/2014/main" id="{851E1AAD-26F8-66DA-9B93-2A67782FE375}"/>
              </a:ext>
              <a:ext uri="{C183D7F6-B498-43B3-948B-1728B52AA6E4}">
                <adec:decorative xmlns:adec="http://schemas.microsoft.com/office/drawing/2017/decorative" val="1"/>
              </a:ext>
            </a:extLst>
          </p:cNvPr>
          <p:cNvSpPr/>
          <p:nvPr/>
        </p:nvSpPr>
        <p:spPr>
          <a:xfrm>
            <a:off x="8096349" y="2554034"/>
            <a:ext cx="3235992" cy="996360"/>
          </a:xfrm>
          <a:custGeom>
            <a:avLst/>
            <a:gdLst>
              <a:gd name="csX0" fmla="*/ 0 w 3235992"/>
              <a:gd name="csY0" fmla="*/ 166063 h 996360"/>
              <a:gd name="csX1" fmla="*/ 166063 w 3235992"/>
              <a:gd name="csY1" fmla="*/ 0 h 996360"/>
              <a:gd name="csX2" fmla="*/ 804914 w 3235992"/>
              <a:gd name="csY2" fmla="*/ 0 h 996360"/>
              <a:gd name="csX3" fmla="*/ 1356648 w 3235992"/>
              <a:gd name="csY3" fmla="*/ 0 h 996360"/>
              <a:gd name="csX4" fmla="*/ 1879344 w 3235992"/>
              <a:gd name="csY4" fmla="*/ 0 h 996360"/>
              <a:gd name="csX5" fmla="*/ 2489156 w 3235992"/>
              <a:gd name="csY5" fmla="*/ 0 h 996360"/>
              <a:gd name="csX6" fmla="*/ 3069929 w 3235992"/>
              <a:gd name="csY6" fmla="*/ 0 h 996360"/>
              <a:gd name="csX7" fmla="*/ 3235992 w 3235992"/>
              <a:gd name="csY7" fmla="*/ 166063 h 996360"/>
              <a:gd name="csX8" fmla="*/ 3235992 w 3235992"/>
              <a:gd name="csY8" fmla="*/ 498180 h 996360"/>
              <a:gd name="csX9" fmla="*/ 3235992 w 3235992"/>
              <a:gd name="csY9" fmla="*/ 830297 h 996360"/>
              <a:gd name="csX10" fmla="*/ 3069929 w 3235992"/>
              <a:gd name="csY10" fmla="*/ 996360 h 996360"/>
              <a:gd name="csX11" fmla="*/ 2460117 w 3235992"/>
              <a:gd name="csY11" fmla="*/ 996360 h 996360"/>
              <a:gd name="csX12" fmla="*/ 1821267 w 3235992"/>
              <a:gd name="csY12" fmla="*/ 996360 h 996360"/>
              <a:gd name="csX13" fmla="*/ 1182416 w 3235992"/>
              <a:gd name="csY13" fmla="*/ 996360 h 996360"/>
              <a:gd name="csX14" fmla="*/ 166063 w 3235992"/>
              <a:gd name="csY14" fmla="*/ 996360 h 996360"/>
              <a:gd name="csX15" fmla="*/ 0 w 3235992"/>
              <a:gd name="csY15" fmla="*/ 830297 h 996360"/>
              <a:gd name="csX16" fmla="*/ 0 w 3235992"/>
              <a:gd name="csY16" fmla="*/ 491538 h 996360"/>
              <a:gd name="csX17" fmla="*/ 0 w 3235992"/>
              <a:gd name="csY17" fmla="*/ 166063 h 9963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235992" h="996360" extrusionOk="0">
                <a:moveTo>
                  <a:pt x="0" y="166063"/>
                </a:moveTo>
                <a:cubicBezTo>
                  <a:pt x="-23021" y="60149"/>
                  <a:pt x="52099" y="8351"/>
                  <a:pt x="166063" y="0"/>
                </a:cubicBezTo>
                <a:cubicBezTo>
                  <a:pt x="371385" y="-9953"/>
                  <a:pt x="657717" y="68278"/>
                  <a:pt x="804914" y="0"/>
                </a:cubicBezTo>
                <a:cubicBezTo>
                  <a:pt x="952111" y="-68278"/>
                  <a:pt x="1201390" y="18446"/>
                  <a:pt x="1356648" y="0"/>
                </a:cubicBezTo>
                <a:cubicBezTo>
                  <a:pt x="1511906" y="-18446"/>
                  <a:pt x="1644743" y="4351"/>
                  <a:pt x="1879344" y="0"/>
                </a:cubicBezTo>
                <a:cubicBezTo>
                  <a:pt x="2113945" y="-4351"/>
                  <a:pt x="2265767" y="56529"/>
                  <a:pt x="2489156" y="0"/>
                </a:cubicBezTo>
                <a:cubicBezTo>
                  <a:pt x="2712545" y="-56529"/>
                  <a:pt x="2873548" y="53790"/>
                  <a:pt x="3069929" y="0"/>
                </a:cubicBezTo>
                <a:cubicBezTo>
                  <a:pt x="3164474" y="-4606"/>
                  <a:pt x="3221376" y="87194"/>
                  <a:pt x="3235992" y="166063"/>
                </a:cubicBezTo>
                <a:cubicBezTo>
                  <a:pt x="3272307" y="257930"/>
                  <a:pt x="3220188" y="357240"/>
                  <a:pt x="3235992" y="498180"/>
                </a:cubicBezTo>
                <a:cubicBezTo>
                  <a:pt x="3251796" y="639120"/>
                  <a:pt x="3234706" y="680019"/>
                  <a:pt x="3235992" y="830297"/>
                </a:cubicBezTo>
                <a:cubicBezTo>
                  <a:pt x="3222277" y="921227"/>
                  <a:pt x="3167695" y="979763"/>
                  <a:pt x="3069929" y="996360"/>
                </a:cubicBezTo>
                <a:cubicBezTo>
                  <a:pt x="2861541" y="1034548"/>
                  <a:pt x="2646683" y="944176"/>
                  <a:pt x="2460117" y="996360"/>
                </a:cubicBezTo>
                <a:cubicBezTo>
                  <a:pt x="2273551" y="1048544"/>
                  <a:pt x="2111827" y="937762"/>
                  <a:pt x="1821267" y="996360"/>
                </a:cubicBezTo>
                <a:cubicBezTo>
                  <a:pt x="1530707" y="1054958"/>
                  <a:pt x="1341793" y="931190"/>
                  <a:pt x="1182416" y="996360"/>
                </a:cubicBezTo>
                <a:cubicBezTo>
                  <a:pt x="1023039" y="1061530"/>
                  <a:pt x="629796" y="965405"/>
                  <a:pt x="166063" y="996360"/>
                </a:cubicBezTo>
                <a:cubicBezTo>
                  <a:pt x="71217" y="993409"/>
                  <a:pt x="-3554" y="916697"/>
                  <a:pt x="0" y="830297"/>
                </a:cubicBezTo>
                <a:cubicBezTo>
                  <a:pt x="-39988" y="731779"/>
                  <a:pt x="30817" y="570902"/>
                  <a:pt x="0" y="491538"/>
                </a:cubicBezTo>
                <a:cubicBezTo>
                  <a:pt x="-30817" y="412174"/>
                  <a:pt x="10684" y="271312"/>
                  <a:pt x="0" y="166063"/>
                </a:cubicBezTo>
                <a:close/>
              </a:path>
            </a:pathLst>
          </a:custGeom>
          <a:noFill/>
          <a:ln w="25400">
            <a:solidFill>
              <a:srgbClr val="0066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Arrow Connector 16" descr="Green arrow">
            <a:extLst>
              <a:ext uri="{FF2B5EF4-FFF2-40B4-BE49-F238E27FC236}">
                <a16:creationId xmlns:a16="http://schemas.microsoft.com/office/drawing/2014/main" id="{5B84B8AA-5A5E-DC72-E779-D627427BD4A2}"/>
              </a:ext>
            </a:extLst>
          </p:cNvPr>
          <p:cNvCxnSpPr>
            <a:cxnSpLocks/>
          </p:cNvCxnSpPr>
          <p:nvPr/>
        </p:nvCxnSpPr>
        <p:spPr>
          <a:xfrm flipH="1" flipV="1">
            <a:off x="7688179" y="2129589"/>
            <a:ext cx="417811" cy="448509"/>
          </a:xfrm>
          <a:prstGeom prst="straightConnector1">
            <a:avLst/>
          </a:prstGeom>
          <a:ln w="50800">
            <a:solidFill>
              <a:srgbClr val="006600"/>
            </a:solidFill>
            <a:tailEnd type="stealth" w="lg" len="lg"/>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B160098-30D5-D2CD-0F2D-951F11B321B5}"/>
              </a:ext>
            </a:extLst>
          </p:cNvPr>
          <p:cNvSpPr txBox="1"/>
          <p:nvPr/>
        </p:nvSpPr>
        <p:spPr>
          <a:xfrm>
            <a:off x="6332346" y="3521267"/>
            <a:ext cx="5240061" cy="3046988"/>
          </a:xfrm>
          <a:prstGeom prst="rect">
            <a:avLst/>
          </a:prstGeom>
          <a:noFill/>
        </p:spPr>
        <p:txBody>
          <a:bodyPr wrap="square" rtlCol="0">
            <a:spAutoFit/>
          </a:bodyPr>
          <a:lstStyle/>
          <a:p>
            <a:r>
              <a:rPr lang="en-US" sz="2400" b="1" u="sng"/>
              <a:t>Examples</a:t>
            </a:r>
          </a:p>
          <a:p>
            <a:r>
              <a:rPr lang="en-US" sz="2400"/>
              <a:t>Vacant or underutilized: commercial/industrial buildings or former commercial/industrial sites; warehouses; gas/service stations; public/institutional facilities; agricultural sites, rail yards/rail corridors</a:t>
            </a:r>
          </a:p>
          <a:p>
            <a:endParaRPr lang="en-US" sz="2400"/>
          </a:p>
        </p:txBody>
      </p:sp>
      <p:pic>
        <p:nvPicPr>
          <p:cNvPr id="3" name="Picture 2" descr="Old black and white photo of mill building with smokestack and barren trees.">
            <a:extLst>
              <a:ext uri="{FF2B5EF4-FFF2-40B4-BE49-F238E27FC236}">
                <a16:creationId xmlns:a16="http://schemas.microsoft.com/office/drawing/2014/main" id="{3905562F-197E-E0A3-8BF6-E7008F022A6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53574" y="2832353"/>
            <a:ext cx="4889715" cy="3277501"/>
          </a:xfrm>
          <a:prstGeom prst="rect">
            <a:avLst/>
          </a:prstGeom>
        </p:spPr>
      </p:pic>
    </p:spTree>
    <p:extLst>
      <p:ext uri="{BB962C8B-B14F-4D97-AF65-F5344CB8AC3E}">
        <p14:creationId xmlns:p14="http://schemas.microsoft.com/office/powerpoint/2010/main" val="1339003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0309307-0DCC-38B9-27FB-D00E5B23AC2A}"/>
              </a:ext>
            </a:extLst>
          </p:cNvPr>
          <p:cNvSpPr txBox="1">
            <a:spLocks noGrp="1"/>
          </p:cNvSpPr>
          <p:nvPr>
            <p:ph type="title" idx="4294967295"/>
          </p:nvPr>
        </p:nvSpPr>
        <p:spPr>
          <a:xfrm>
            <a:off x="533048" y="247031"/>
            <a:ext cx="11039359"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006600"/>
                </a:solidFill>
                <a:effectLst/>
                <a:uLnTx/>
                <a:uFillTx/>
                <a:latin typeface="Calibri" panose="020F0502020204030204"/>
                <a:ea typeface="+mn-ea"/>
                <a:cs typeface="+mn-cs"/>
              </a:rPr>
              <a:t>MGL 21E Ch 2. Brownfields Liability Relief</a:t>
            </a:r>
          </a:p>
        </p:txBody>
      </p:sp>
      <p:sp>
        <p:nvSpPr>
          <p:cNvPr id="2" name="Content Placeholder 2">
            <a:extLst>
              <a:ext uri="{FF2B5EF4-FFF2-40B4-BE49-F238E27FC236}">
                <a16:creationId xmlns:a16="http://schemas.microsoft.com/office/drawing/2014/main" id="{29B4A4B3-84E8-2D40-5AE2-50D20E09EF6F}"/>
              </a:ext>
            </a:extLst>
          </p:cNvPr>
          <p:cNvSpPr>
            <a:spLocks noGrp="1"/>
          </p:cNvSpPr>
          <p:nvPr>
            <p:ph idx="1"/>
          </p:nvPr>
        </p:nvSpPr>
        <p:spPr>
          <a:xfrm>
            <a:off x="579941" y="977514"/>
            <a:ext cx="10992466" cy="5465489"/>
          </a:xfrm>
        </p:spPr>
        <p:txBody>
          <a:bodyPr>
            <a:noAutofit/>
          </a:bodyPr>
          <a:lstStyle/>
          <a:p>
            <a:pPr marL="120650" indent="0">
              <a:spcBef>
                <a:spcPts val="1800"/>
              </a:spcBef>
              <a:buNone/>
            </a:pPr>
            <a:r>
              <a:rPr lang="en-US" sz="2400"/>
              <a:t>The Brownfields Act established statutory liability relief for certain parties undertaking brownfields projects. Parties interested in determining if they are eligible for this protection should refer to MGL 21E Chapter 2 and consult with an attorney with expertise in liability relating to OHM releases. </a:t>
            </a:r>
          </a:p>
          <a:p>
            <a:pPr marL="630238" indent="-509588">
              <a:spcBef>
                <a:spcPts val="1800"/>
              </a:spcBef>
              <a:buFont typeface="Courier New" panose="02070309020205020404" pitchFamily="49" charset="0"/>
              <a:buChar char="o"/>
            </a:pPr>
            <a:r>
              <a:rPr lang="en-US" sz="2400"/>
              <a:t>Eligible Person</a:t>
            </a:r>
          </a:p>
          <a:p>
            <a:pPr marL="1087438" lvl="2" indent="-509588">
              <a:spcBef>
                <a:spcPts val="1800"/>
              </a:spcBef>
              <a:buFont typeface="Courier New" panose="02070309020205020404" pitchFamily="49" charset="0"/>
              <a:buChar char="o"/>
            </a:pPr>
            <a:r>
              <a:rPr lang="en-US" sz="2400"/>
              <a:t>“Eligible” Owners &amp; Operators</a:t>
            </a:r>
          </a:p>
          <a:p>
            <a:pPr marL="1087438" lvl="2" indent="-509588">
              <a:spcBef>
                <a:spcPts val="1800"/>
              </a:spcBef>
              <a:buFont typeface="Courier New" panose="02070309020205020404" pitchFamily="49" charset="0"/>
              <a:buChar char="o"/>
            </a:pPr>
            <a:r>
              <a:rPr lang="en-US" sz="2400"/>
              <a:t>Downgradient Property Owners</a:t>
            </a:r>
          </a:p>
          <a:p>
            <a:pPr marL="1087438" lvl="2" indent="-509588">
              <a:spcBef>
                <a:spcPts val="1800"/>
              </a:spcBef>
              <a:buFont typeface="Courier New" panose="02070309020205020404" pitchFamily="49" charset="0"/>
              <a:buChar char="o"/>
            </a:pPr>
            <a:r>
              <a:rPr lang="en-US" sz="2400"/>
              <a:t>Tenants</a:t>
            </a:r>
          </a:p>
          <a:p>
            <a:pPr marL="1087438" lvl="2" indent="-509588">
              <a:spcBef>
                <a:spcPts val="1800"/>
              </a:spcBef>
              <a:buFont typeface="Courier New" panose="02070309020205020404" pitchFamily="49" charset="0"/>
              <a:buChar char="o"/>
            </a:pPr>
            <a:r>
              <a:rPr lang="en-US" sz="2400"/>
              <a:t>Redevelopment Authorities &amp; CDCs</a:t>
            </a:r>
          </a:p>
          <a:p>
            <a:pPr marL="1087438" lvl="2" indent="-509588">
              <a:spcBef>
                <a:spcPts val="1800"/>
              </a:spcBef>
              <a:buFont typeface="Courier New" panose="02070309020205020404" pitchFamily="49" charset="0"/>
              <a:buChar char="o"/>
            </a:pPr>
            <a:r>
              <a:rPr lang="en-US" sz="2400"/>
              <a:t>Secured Lenders</a:t>
            </a:r>
          </a:p>
        </p:txBody>
      </p:sp>
      <p:sp>
        <p:nvSpPr>
          <p:cNvPr id="3" name="Rectangle 2">
            <a:extLst>
              <a:ext uri="{FF2B5EF4-FFF2-40B4-BE49-F238E27FC236}">
                <a16:creationId xmlns:a16="http://schemas.microsoft.com/office/drawing/2014/main" id="{937434CD-44E1-2231-B51C-6A4B954B3EFF}"/>
              </a:ext>
            </a:extLst>
          </p:cNvPr>
          <p:cNvSpPr/>
          <p:nvPr/>
        </p:nvSpPr>
        <p:spPr>
          <a:xfrm>
            <a:off x="6020776" y="2519325"/>
            <a:ext cx="5949455" cy="1815882"/>
          </a:xfrm>
          <a:prstGeom prst="rect">
            <a:avLst/>
          </a:prstGeom>
          <a:noFill/>
        </p:spPr>
        <p:txBody>
          <a:bodyPr wrap="square" lIns="91440" tIns="45720" rIns="91440" bIns="45720">
            <a:spAutoFit/>
          </a:bodyPr>
          <a:lstStyle/>
          <a:p>
            <a:pPr marR="0" lvl="0" algn="ctr" defTabSz="914400" rtl="0" eaLnBrk="1" fontAlgn="auto" latinLnBrk="0" hangingPunct="1">
              <a:lnSpc>
                <a:spcPct val="100000"/>
              </a:lnSpc>
              <a:spcBef>
                <a:spcPts val="0"/>
              </a:spcBef>
              <a:spcAft>
                <a:spcPts val="0"/>
              </a:spcAft>
              <a:buClrTx/>
              <a:buSzTx/>
              <a:tabLst/>
              <a:defRPr/>
            </a:pPr>
            <a:r>
              <a:rPr lang="en-US" sz="2800">
                <a:ln w="0"/>
                <a:solidFill>
                  <a:srgbClr val="006600"/>
                </a:solidFill>
                <a:effectLst>
                  <a:outerShdw blurRad="38100" dist="25400" dir="5400000" algn="ctr" rotWithShape="0">
                    <a:srgbClr val="6E747A">
                      <a:alpha val="43000"/>
                    </a:srgbClr>
                  </a:outerShdw>
                </a:effectLst>
                <a:latin typeface="Calibri" panose="020F0502020204030204"/>
              </a:rPr>
              <a:t>Relief </a:t>
            </a:r>
            <a:r>
              <a:rPr lang="en-US" sz="2800" u="sng">
                <a:ln w="0"/>
                <a:solidFill>
                  <a:srgbClr val="006600"/>
                </a:solidFill>
                <a:effectLst>
                  <a:outerShdw blurRad="38100" dist="25400" dir="5400000" algn="ctr" rotWithShape="0">
                    <a:srgbClr val="6E747A">
                      <a:alpha val="43000"/>
                    </a:srgbClr>
                  </a:outerShdw>
                </a:effectLst>
                <a:latin typeface="Calibri" panose="020F0502020204030204"/>
              </a:rPr>
              <a:t>After</a:t>
            </a:r>
            <a:r>
              <a:rPr lang="en-US" sz="2800">
                <a:ln w="0"/>
                <a:solidFill>
                  <a:srgbClr val="006600"/>
                </a:solidFill>
                <a:effectLst>
                  <a:outerShdw blurRad="38100" dist="25400" dir="5400000" algn="ctr" rotWithShape="0">
                    <a:srgbClr val="6E747A">
                      <a:alpha val="43000"/>
                    </a:srgbClr>
                  </a:outerShdw>
                </a:effectLst>
                <a:latin typeface="Calibri" panose="020F0502020204030204"/>
              </a:rPr>
              <a:t> Meeting Cleanup Standards</a:t>
            </a:r>
          </a:p>
          <a:p>
            <a:pPr marL="457200" marR="0" lvl="0" indent="-457200"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2800">
                <a:ln w="0"/>
                <a:solidFill>
                  <a:srgbClr val="006600"/>
                </a:solidFill>
                <a:effectLst>
                  <a:outerShdw blurRad="38100" dist="25400" dir="5400000" algn="ctr" rotWithShape="0">
                    <a:srgbClr val="6E747A">
                      <a:alpha val="43000"/>
                    </a:srgbClr>
                  </a:outerShdw>
                </a:effectLst>
                <a:latin typeface="Calibri" panose="020F0502020204030204"/>
              </a:rPr>
              <a:t>No Significant Risk</a:t>
            </a:r>
          </a:p>
          <a:p>
            <a:pPr marL="457200" marR="0" lvl="0" indent="-457200"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2800">
                <a:ln w="0"/>
                <a:solidFill>
                  <a:srgbClr val="006600"/>
                </a:solidFill>
                <a:effectLst>
                  <a:outerShdw blurRad="38100" dist="25400" dir="5400000" algn="ctr" rotWithShape="0">
                    <a:srgbClr val="6E747A">
                      <a:alpha val="43000"/>
                    </a:srgbClr>
                  </a:outerShdw>
                </a:effectLst>
                <a:latin typeface="Calibri" panose="020F0502020204030204"/>
              </a:rPr>
              <a:t>Permanent Solution or </a:t>
            </a:r>
            <a:br>
              <a:rPr lang="en-US" sz="2800">
                <a:ln w="0"/>
                <a:solidFill>
                  <a:srgbClr val="006600"/>
                </a:solidFill>
                <a:effectLst>
                  <a:outerShdw blurRad="38100" dist="25400" dir="5400000" algn="ctr" rotWithShape="0">
                    <a:srgbClr val="6E747A">
                      <a:alpha val="43000"/>
                    </a:srgbClr>
                  </a:outerShdw>
                </a:effectLst>
                <a:latin typeface="Calibri" panose="020F0502020204030204"/>
              </a:rPr>
            </a:br>
            <a:r>
              <a:rPr lang="en-US" sz="2800">
                <a:ln w="0"/>
                <a:solidFill>
                  <a:srgbClr val="006600"/>
                </a:solidFill>
                <a:effectLst>
                  <a:outerShdw blurRad="38100" dist="25400" dir="5400000" algn="ctr" rotWithShape="0">
                    <a:srgbClr val="6E747A">
                      <a:alpha val="43000"/>
                    </a:srgbClr>
                  </a:outerShdw>
                </a:effectLst>
                <a:latin typeface="Calibri" panose="020F0502020204030204"/>
              </a:rPr>
              <a:t>Remedy Operation Status</a:t>
            </a:r>
          </a:p>
        </p:txBody>
      </p:sp>
      <p:sp>
        <p:nvSpPr>
          <p:cNvPr id="4" name="Rectangle: Rounded Corners 3">
            <a:extLst>
              <a:ext uri="{FF2B5EF4-FFF2-40B4-BE49-F238E27FC236}">
                <a16:creationId xmlns:a16="http://schemas.microsoft.com/office/drawing/2014/main" id="{272F5138-DE05-2AEF-2508-8CA46D09E6A8}"/>
              </a:ext>
              <a:ext uri="{C183D7F6-B498-43B3-948B-1728B52AA6E4}">
                <adec:decorative xmlns:adec="http://schemas.microsoft.com/office/drawing/2017/decorative" val="1"/>
              </a:ext>
            </a:extLst>
          </p:cNvPr>
          <p:cNvSpPr/>
          <p:nvPr/>
        </p:nvSpPr>
        <p:spPr>
          <a:xfrm>
            <a:off x="5878921" y="2416972"/>
            <a:ext cx="6091310" cy="2024056"/>
          </a:xfrm>
          <a:custGeom>
            <a:avLst/>
            <a:gdLst>
              <a:gd name="csX0" fmla="*/ 0 w 6091310"/>
              <a:gd name="csY0" fmla="*/ 337349 h 2024056"/>
              <a:gd name="csX1" fmla="*/ 337349 w 6091310"/>
              <a:gd name="csY1" fmla="*/ 0 h 2024056"/>
              <a:gd name="csX2" fmla="*/ 987342 w 6091310"/>
              <a:gd name="csY2" fmla="*/ 0 h 2024056"/>
              <a:gd name="csX3" fmla="*/ 1474838 w 6091310"/>
              <a:gd name="csY3" fmla="*/ 0 h 2024056"/>
              <a:gd name="csX4" fmla="*/ 1908166 w 6091310"/>
              <a:gd name="csY4" fmla="*/ 0 h 2024056"/>
              <a:gd name="csX5" fmla="*/ 2503994 w 6091310"/>
              <a:gd name="csY5" fmla="*/ 0 h 2024056"/>
              <a:gd name="csX6" fmla="*/ 2991489 w 6091310"/>
              <a:gd name="csY6" fmla="*/ 0 h 2024056"/>
              <a:gd name="csX7" fmla="*/ 3641482 w 6091310"/>
              <a:gd name="csY7" fmla="*/ 0 h 2024056"/>
              <a:gd name="csX8" fmla="*/ 4074811 w 6091310"/>
              <a:gd name="csY8" fmla="*/ 0 h 2024056"/>
              <a:gd name="csX9" fmla="*/ 4724805 w 6091310"/>
              <a:gd name="csY9" fmla="*/ 0 h 2024056"/>
              <a:gd name="csX10" fmla="*/ 5103968 w 6091310"/>
              <a:gd name="csY10" fmla="*/ 0 h 2024056"/>
              <a:gd name="csX11" fmla="*/ 5753961 w 6091310"/>
              <a:gd name="csY11" fmla="*/ 0 h 2024056"/>
              <a:gd name="csX12" fmla="*/ 6091310 w 6091310"/>
              <a:gd name="csY12" fmla="*/ 337349 h 2024056"/>
              <a:gd name="csX13" fmla="*/ 6091310 w 6091310"/>
              <a:gd name="csY13" fmla="*/ 746654 h 2024056"/>
              <a:gd name="csX14" fmla="*/ 6091310 w 6091310"/>
              <a:gd name="csY14" fmla="*/ 1223427 h 2024056"/>
              <a:gd name="csX15" fmla="*/ 6091310 w 6091310"/>
              <a:gd name="csY15" fmla="*/ 1686707 h 2024056"/>
              <a:gd name="csX16" fmla="*/ 5753961 w 6091310"/>
              <a:gd name="csY16" fmla="*/ 2024056 h 2024056"/>
              <a:gd name="csX17" fmla="*/ 5158134 w 6091310"/>
              <a:gd name="csY17" fmla="*/ 2024056 h 2024056"/>
              <a:gd name="csX18" fmla="*/ 4778971 w 6091310"/>
              <a:gd name="csY18" fmla="*/ 2024056 h 2024056"/>
              <a:gd name="csX19" fmla="*/ 4345642 w 6091310"/>
              <a:gd name="csY19" fmla="*/ 2024056 h 2024056"/>
              <a:gd name="csX20" fmla="*/ 3695648 w 6091310"/>
              <a:gd name="csY20" fmla="*/ 2024056 h 2024056"/>
              <a:gd name="csX21" fmla="*/ 3153987 w 6091310"/>
              <a:gd name="csY21" fmla="*/ 2024056 h 2024056"/>
              <a:gd name="csX22" fmla="*/ 2720658 w 6091310"/>
              <a:gd name="csY22" fmla="*/ 2024056 h 2024056"/>
              <a:gd name="csX23" fmla="*/ 2178997 w 6091310"/>
              <a:gd name="csY23" fmla="*/ 2024056 h 2024056"/>
              <a:gd name="csX24" fmla="*/ 1799834 w 6091310"/>
              <a:gd name="csY24" fmla="*/ 2024056 h 2024056"/>
              <a:gd name="csX25" fmla="*/ 1420671 w 6091310"/>
              <a:gd name="csY25" fmla="*/ 2024056 h 2024056"/>
              <a:gd name="csX26" fmla="*/ 879010 w 6091310"/>
              <a:gd name="csY26" fmla="*/ 2024056 h 2024056"/>
              <a:gd name="csX27" fmla="*/ 337349 w 6091310"/>
              <a:gd name="csY27" fmla="*/ 2024056 h 2024056"/>
              <a:gd name="csX28" fmla="*/ 0 w 6091310"/>
              <a:gd name="csY28" fmla="*/ 1686707 h 2024056"/>
              <a:gd name="csX29" fmla="*/ 0 w 6091310"/>
              <a:gd name="csY29" fmla="*/ 1250415 h 2024056"/>
              <a:gd name="csX30" fmla="*/ 0 w 6091310"/>
              <a:gd name="csY30" fmla="*/ 841109 h 2024056"/>
              <a:gd name="csX31" fmla="*/ 0 w 6091310"/>
              <a:gd name="csY31" fmla="*/ 337349 h 20240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6091310" h="2024056" extrusionOk="0">
                <a:moveTo>
                  <a:pt x="0" y="337349"/>
                </a:moveTo>
                <a:cubicBezTo>
                  <a:pt x="-11084" y="144199"/>
                  <a:pt x="123071" y="10496"/>
                  <a:pt x="337349" y="0"/>
                </a:cubicBezTo>
                <a:cubicBezTo>
                  <a:pt x="554796" y="-65985"/>
                  <a:pt x="853787" y="47543"/>
                  <a:pt x="987342" y="0"/>
                </a:cubicBezTo>
                <a:cubicBezTo>
                  <a:pt x="1120897" y="-47543"/>
                  <a:pt x="1294904" y="46828"/>
                  <a:pt x="1474838" y="0"/>
                </a:cubicBezTo>
                <a:cubicBezTo>
                  <a:pt x="1654772" y="-46828"/>
                  <a:pt x="1721364" y="35435"/>
                  <a:pt x="1908166" y="0"/>
                </a:cubicBezTo>
                <a:cubicBezTo>
                  <a:pt x="2094968" y="-35435"/>
                  <a:pt x="2284469" y="34783"/>
                  <a:pt x="2503994" y="0"/>
                </a:cubicBezTo>
                <a:cubicBezTo>
                  <a:pt x="2723519" y="-34783"/>
                  <a:pt x="2826691" y="1810"/>
                  <a:pt x="2991489" y="0"/>
                </a:cubicBezTo>
                <a:cubicBezTo>
                  <a:pt x="3156287" y="-1810"/>
                  <a:pt x="3346023" y="72489"/>
                  <a:pt x="3641482" y="0"/>
                </a:cubicBezTo>
                <a:cubicBezTo>
                  <a:pt x="3936941" y="-72489"/>
                  <a:pt x="3956463" y="41609"/>
                  <a:pt x="4074811" y="0"/>
                </a:cubicBezTo>
                <a:cubicBezTo>
                  <a:pt x="4193159" y="-41609"/>
                  <a:pt x="4431399" y="17915"/>
                  <a:pt x="4724805" y="0"/>
                </a:cubicBezTo>
                <a:cubicBezTo>
                  <a:pt x="5018211" y="-17915"/>
                  <a:pt x="4951963" y="21701"/>
                  <a:pt x="5103968" y="0"/>
                </a:cubicBezTo>
                <a:cubicBezTo>
                  <a:pt x="5255973" y="-21701"/>
                  <a:pt x="5459060" y="63705"/>
                  <a:pt x="5753961" y="0"/>
                </a:cubicBezTo>
                <a:cubicBezTo>
                  <a:pt x="5971330" y="46230"/>
                  <a:pt x="6093582" y="174564"/>
                  <a:pt x="6091310" y="337349"/>
                </a:cubicBezTo>
                <a:cubicBezTo>
                  <a:pt x="6118384" y="426803"/>
                  <a:pt x="6079042" y="630084"/>
                  <a:pt x="6091310" y="746654"/>
                </a:cubicBezTo>
                <a:cubicBezTo>
                  <a:pt x="6103578" y="863224"/>
                  <a:pt x="6044086" y="990986"/>
                  <a:pt x="6091310" y="1223427"/>
                </a:cubicBezTo>
                <a:cubicBezTo>
                  <a:pt x="6138534" y="1455868"/>
                  <a:pt x="6041317" y="1537497"/>
                  <a:pt x="6091310" y="1686707"/>
                </a:cubicBezTo>
                <a:cubicBezTo>
                  <a:pt x="6083199" y="1865378"/>
                  <a:pt x="5924595" y="2000618"/>
                  <a:pt x="5753961" y="2024056"/>
                </a:cubicBezTo>
                <a:cubicBezTo>
                  <a:pt x="5602509" y="2048834"/>
                  <a:pt x="5315811" y="1958882"/>
                  <a:pt x="5158134" y="2024056"/>
                </a:cubicBezTo>
                <a:cubicBezTo>
                  <a:pt x="5000457" y="2089230"/>
                  <a:pt x="4952892" y="1982508"/>
                  <a:pt x="4778971" y="2024056"/>
                </a:cubicBezTo>
                <a:cubicBezTo>
                  <a:pt x="4605050" y="2065604"/>
                  <a:pt x="4505649" y="1987617"/>
                  <a:pt x="4345642" y="2024056"/>
                </a:cubicBezTo>
                <a:cubicBezTo>
                  <a:pt x="4185635" y="2060495"/>
                  <a:pt x="3964429" y="1979049"/>
                  <a:pt x="3695648" y="2024056"/>
                </a:cubicBezTo>
                <a:cubicBezTo>
                  <a:pt x="3426867" y="2069063"/>
                  <a:pt x="3307431" y="2011452"/>
                  <a:pt x="3153987" y="2024056"/>
                </a:cubicBezTo>
                <a:cubicBezTo>
                  <a:pt x="3000543" y="2036660"/>
                  <a:pt x="2889446" y="1972235"/>
                  <a:pt x="2720658" y="2024056"/>
                </a:cubicBezTo>
                <a:cubicBezTo>
                  <a:pt x="2551870" y="2075877"/>
                  <a:pt x="2426574" y="1983389"/>
                  <a:pt x="2178997" y="2024056"/>
                </a:cubicBezTo>
                <a:cubicBezTo>
                  <a:pt x="1931420" y="2064723"/>
                  <a:pt x="1924411" y="1986357"/>
                  <a:pt x="1799834" y="2024056"/>
                </a:cubicBezTo>
                <a:cubicBezTo>
                  <a:pt x="1675257" y="2061755"/>
                  <a:pt x="1561406" y="2014784"/>
                  <a:pt x="1420671" y="2024056"/>
                </a:cubicBezTo>
                <a:cubicBezTo>
                  <a:pt x="1279936" y="2033328"/>
                  <a:pt x="1129938" y="2023841"/>
                  <a:pt x="879010" y="2024056"/>
                </a:cubicBezTo>
                <a:cubicBezTo>
                  <a:pt x="628082" y="2024271"/>
                  <a:pt x="567917" y="1970222"/>
                  <a:pt x="337349" y="2024056"/>
                </a:cubicBezTo>
                <a:cubicBezTo>
                  <a:pt x="148961" y="1981006"/>
                  <a:pt x="25471" y="1889066"/>
                  <a:pt x="0" y="1686707"/>
                </a:cubicBezTo>
                <a:cubicBezTo>
                  <a:pt x="-39712" y="1564480"/>
                  <a:pt x="13458" y="1363508"/>
                  <a:pt x="0" y="1250415"/>
                </a:cubicBezTo>
                <a:cubicBezTo>
                  <a:pt x="-13458" y="1137322"/>
                  <a:pt x="28437" y="996642"/>
                  <a:pt x="0" y="841109"/>
                </a:cubicBezTo>
                <a:cubicBezTo>
                  <a:pt x="-28437" y="685576"/>
                  <a:pt x="27738" y="493194"/>
                  <a:pt x="0" y="337349"/>
                </a:cubicBezTo>
                <a:close/>
              </a:path>
            </a:pathLst>
          </a:custGeom>
          <a:noFill/>
          <a:ln w="25400">
            <a:solidFill>
              <a:srgbClr val="0066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7D3C4FE-9493-EB05-F2DF-FDBE2B6AF780}"/>
              </a:ext>
            </a:extLst>
          </p:cNvPr>
          <p:cNvSpPr/>
          <p:nvPr/>
        </p:nvSpPr>
        <p:spPr>
          <a:xfrm>
            <a:off x="8135017" y="4973820"/>
            <a:ext cx="3477042" cy="707886"/>
          </a:xfrm>
          <a:prstGeom prst="rect">
            <a:avLst/>
          </a:prstGeom>
          <a:noFill/>
        </p:spPr>
        <p:txBody>
          <a:bodyPr wrap="none" lIns="91440" tIns="45720" rIns="91440" bIns="45720" anchor="t">
            <a:spAutoFit/>
          </a:bodyPr>
          <a:lstStyle/>
          <a:p>
            <a:pPr algn="ctr"/>
            <a:r>
              <a:rPr lang="en-US" sz="4000" b="0" cap="none" spc="0">
                <a:ln w="0"/>
                <a:solidFill>
                  <a:srgbClr val="336600"/>
                </a:solidFill>
                <a:effectLst>
                  <a:outerShdw blurRad="38100" dist="25400" dir="5400000" algn="ctr" rotWithShape="0">
                    <a:srgbClr val="6E747A">
                      <a:alpha val="43000"/>
                    </a:srgbClr>
                  </a:outerShdw>
                </a:effectLst>
                <a:hlinkClick r:id="rId3"/>
              </a:rPr>
              <a:t>Link to the MCP</a:t>
            </a:r>
            <a:endParaRPr lang="en-US" sz="4000" b="0" cap="none" spc="0">
              <a:ln w="0"/>
              <a:solidFill>
                <a:srgbClr val="336600"/>
              </a:solidFill>
              <a:effectLst>
                <a:outerShdw blurRad="38100" dist="25400" dir="5400000" algn="ctr" rotWithShape="0">
                  <a:srgbClr val="6E747A">
                    <a:alpha val="43000"/>
                  </a:srgbClr>
                </a:outerShdw>
              </a:effectLst>
            </a:endParaRPr>
          </a:p>
        </p:txBody>
      </p:sp>
      <p:cxnSp>
        <p:nvCxnSpPr>
          <p:cNvPr id="7" name="Straight Arrow Connector 6">
            <a:extLst>
              <a:ext uri="{FF2B5EF4-FFF2-40B4-BE49-F238E27FC236}">
                <a16:creationId xmlns:a16="http://schemas.microsoft.com/office/drawing/2014/main" id="{45A03349-14EF-5657-D030-D54DB848802E}"/>
              </a:ext>
              <a:ext uri="{C183D7F6-B498-43B3-948B-1728B52AA6E4}">
                <adec:decorative xmlns:adec="http://schemas.microsoft.com/office/drawing/2017/decorative" val="1"/>
              </a:ext>
            </a:extLst>
          </p:cNvPr>
          <p:cNvCxnSpPr>
            <a:cxnSpLocks/>
          </p:cNvCxnSpPr>
          <p:nvPr/>
        </p:nvCxnSpPr>
        <p:spPr>
          <a:xfrm flipH="1" flipV="1">
            <a:off x="9721516" y="4491789"/>
            <a:ext cx="318415" cy="619181"/>
          </a:xfrm>
          <a:prstGeom prst="straightConnector1">
            <a:avLst/>
          </a:prstGeom>
          <a:ln w="50800">
            <a:solidFill>
              <a:srgbClr val="006600"/>
            </a:solidFill>
            <a:headEnd w="lg" len="lg"/>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7094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0FB0C-67C4-661A-2BAD-337EE866CDEF}"/>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EE3497FC-31A0-1E4C-7B5D-3687059A1C57}"/>
              </a:ext>
            </a:extLst>
          </p:cNvPr>
          <p:cNvSpPr txBox="1">
            <a:spLocks noGrp="1"/>
          </p:cNvSpPr>
          <p:nvPr>
            <p:ph type="title" idx="4294967295"/>
          </p:nvPr>
        </p:nvSpPr>
        <p:spPr>
          <a:xfrm>
            <a:off x="533048" y="247031"/>
            <a:ext cx="11039359"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006600"/>
                </a:solidFill>
                <a:effectLst/>
                <a:uLnTx/>
                <a:uFillTx/>
                <a:latin typeface="Calibri" panose="020F0502020204030204"/>
                <a:ea typeface="+mn-ea"/>
                <a:cs typeface="+mn-cs"/>
              </a:rPr>
              <a:t>ASTM Phase I Environmental Site Assessment</a:t>
            </a:r>
          </a:p>
        </p:txBody>
      </p:sp>
      <p:sp>
        <p:nvSpPr>
          <p:cNvPr id="2" name="Content Placeholder 2">
            <a:extLst>
              <a:ext uri="{FF2B5EF4-FFF2-40B4-BE49-F238E27FC236}">
                <a16:creationId xmlns:a16="http://schemas.microsoft.com/office/drawing/2014/main" id="{B04103ED-9184-719D-18B4-F257E4AA5BB5}"/>
              </a:ext>
            </a:extLst>
          </p:cNvPr>
          <p:cNvSpPr>
            <a:spLocks noGrp="1"/>
          </p:cNvSpPr>
          <p:nvPr>
            <p:ph idx="1"/>
          </p:nvPr>
        </p:nvSpPr>
        <p:spPr>
          <a:xfrm>
            <a:off x="403896" y="1286621"/>
            <a:ext cx="6191869" cy="5324348"/>
          </a:xfrm>
        </p:spPr>
        <p:txBody>
          <a:bodyPr vert="horz" lIns="91440" tIns="45720" rIns="91440" bIns="45720" rtlCol="0" anchor="t">
            <a:noAutofit/>
          </a:bodyPr>
          <a:lstStyle/>
          <a:p>
            <a:pPr marL="463550" indent="-342900">
              <a:spcBef>
                <a:spcPts val="1800"/>
              </a:spcBef>
              <a:buFont typeface="Courier New" panose="02070309020205020404" pitchFamily="49" charset="0"/>
              <a:buChar char="o"/>
            </a:pPr>
            <a:r>
              <a:rPr lang="en-US" sz="2400"/>
              <a:t>Conduct environmental due diligence </a:t>
            </a:r>
            <a:r>
              <a:rPr lang="en-US" sz="2400" u="sng"/>
              <a:t>prior</a:t>
            </a:r>
            <a:r>
              <a:rPr lang="en-US" sz="2400"/>
              <a:t> to acquisition of property; less than 180 days before acquisition</a:t>
            </a:r>
            <a:endParaRPr lang="en-US" sz="2400">
              <a:ea typeface="Calibri"/>
              <a:cs typeface="Calibri"/>
            </a:endParaRPr>
          </a:p>
          <a:p>
            <a:pPr marL="463550" indent="-342900">
              <a:spcBef>
                <a:spcPts val="1800"/>
              </a:spcBef>
              <a:buFont typeface="Courier New" panose="02070309020205020404" pitchFamily="49" charset="0"/>
              <a:buChar char="o"/>
            </a:pPr>
            <a:r>
              <a:rPr lang="en-US" sz="2400"/>
              <a:t>Evaluate the property’s environmental conditions and assesses potential liability for contamination</a:t>
            </a:r>
            <a:endParaRPr lang="en-US" sz="2400">
              <a:ea typeface="Calibri"/>
              <a:cs typeface="Calibri"/>
            </a:endParaRPr>
          </a:p>
          <a:p>
            <a:pPr marL="463550" indent="-342900">
              <a:spcBef>
                <a:spcPts val="1800"/>
              </a:spcBef>
              <a:buFont typeface="Courier New,monospace" panose="02070309020205020404" pitchFamily="49" charset="0"/>
              <a:buChar char="o"/>
            </a:pPr>
            <a:r>
              <a:rPr lang="en-US" sz="2400"/>
              <a:t>Satisfy EPA's “All Appropriate Inquiries” </a:t>
            </a:r>
            <a:br>
              <a:rPr lang="en-US" sz="2400"/>
            </a:br>
            <a:r>
              <a:rPr lang="en-US" sz="2400"/>
              <a:t>standard</a:t>
            </a:r>
            <a:endParaRPr lang="en-US" sz="2400">
              <a:ea typeface="Calibri"/>
              <a:cs typeface="Calibri"/>
            </a:endParaRPr>
          </a:p>
          <a:p>
            <a:pPr marL="463550" indent="-342900">
              <a:spcBef>
                <a:spcPts val="1800"/>
              </a:spcBef>
              <a:buFont typeface="Courier New" panose="02070309020205020404" pitchFamily="49" charset="0"/>
              <a:buChar char="o"/>
            </a:pPr>
            <a:r>
              <a:rPr lang="en-US" sz="2400">
                <a:hlinkClick r:id="rId3"/>
              </a:rPr>
              <a:t>AAI Final Rule – EPA Fact Sheet</a:t>
            </a:r>
            <a:endParaRPr lang="en-US" sz="2400">
              <a:ea typeface="Calibri"/>
              <a:cs typeface="Calibri"/>
            </a:endParaRPr>
          </a:p>
        </p:txBody>
      </p:sp>
      <p:sp>
        <p:nvSpPr>
          <p:cNvPr id="4" name="Rectangle 3">
            <a:extLst>
              <a:ext uri="{FF2B5EF4-FFF2-40B4-BE49-F238E27FC236}">
                <a16:creationId xmlns:a16="http://schemas.microsoft.com/office/drawing/2014/main" id="{60AFF295-9074-01BF-A9A6-82CA7A58BDAA}"/>
              </a:ext>
            </a:extLst>
          </p:cNvPr>
          <p:cNvSpPr/>
          <p:nvPr/>
        </p:nvSpPr>
        <p:spPr>
          <a:xfrm>
            <a:off x="1275232" y="5586556"/>
            <a:ext cx="4580226" cy="523220"/>
          </a:xfrm>
          <a:prstGeom prst="rect">
            <a:avLst/>
          </a:prstGeom>
          <a:noFill/>
        </p:spPr>
        <p:txBody>
          <a:bodyPr wrap="square" lIns="91440" tIns="45720" rIns="91440" bIns="45720" anchor="t">
            <a:spAutoFit/>
          </a:bodyPr>
          <a:lstStyle/>
          <a:p>
            <a:pPr algn="ctr">
              <a:defRPr/>
            </a:pPr>
            <a:r>
              <a:rPr lang="en-US" sz="2800">
                <a:ln w="0"/>
                <a:solidFill>
                  <a:srgbClr val="006600"/>
                </a:solidFill>
                <a:effectLst>
                  <a:outerShdw blurRad="38100" dist="25400" dir="5400000" algn="ctr" rotWithShape="0">
                    <a:srgbClr val="6E747A">
                      <a:alpha val="43000"/>
                    </a:srgbClr>
                  </a:outerShdw>
                </a:effectLst>
                <a:latin typeface="Calibri" panose="020F0502020204030204"/>
              </a:rPr>
              <a:t>Pre-acquisition due diligence</a:t>
            </a:r>
            <a:endParaRPr lang="en-US" sz="2800">
              <a:ln w="0"/>
              <a:solidFill>
                <a:srgbClr val="006600"/>
              </a:solidFill>
              <a:effectLst>
                <a:outerShdw blurRad="38100" dist="25400" dir="5400000" algn="ctr" rotWithShape="0">
                  <a:srgbClr val="6E747A">
                    <a:alpha val="43000"/>
                  </a:srgbClr>
                </a:outerShdw>
              </a:effectLst>
              <a:latin typeface="Calibri" panose="020F0502020204030204"/>
              <a:ea typeface="Calibri"/>
              <a:cs typeface="Calibri"/>
            </a:endParaRPr>
          </a:p>
        </p:txBody>
      </p:sp>
      <p:pic>
        <p:nvPicPr>
          <p:cNvPr id="8" name="Picture 7" descr="Brick mill building with blue sky and yellow flowers.">
            <a:extLst>
              <a:ext uri="{FF2B5EF4-FFF2-40B4-BE49-F238E27FC236}">
                <a16:creationId xmlns:a16="http://schemas.microsoft.com/office/drawing/2014/main" id="{C5047D84-6AEB-F36A-225D-A680ADE882C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739495" y="1286621"/>
            <a:ext cx="5136883" cy="4434154"/>
          </a:xfrm>
          <a:prstGeom prst="rect">
            <a:avLst/>
          </a:prstGeom>
        </p:spPr>
      </p:pic>
      <p:sp>
        <p:nvSpPr>
          <p:cNvPr id="6" name="Rectangle: Rounded Corners 5">
            <a:extLst>
              <a:ext uri="{FF2B5EF4-FFF2-40B4-BE49-F238E27FC236}">
                <a16:creationId xmlns:a16="http://schemas.microsoft.com/office/drawing/2014/main" id="{70CBCBDB-A493-0091-5AAD-B19A96AB1352}"/>
              </a:ext>
              <a:ext uri="{C183D7F6-B498-43B3-948B-1728B52AA6E4}">
                <adec:decorative xmlns:adec="http://schemas.microsoft.com/office/drawing/2017/decorative" val="1"/>
              </a:ext>
            </a:extLst>
          </p:cNvPr>
          <p:cNvSpPr/>
          <p:nvPr/>
        </p:nvSpPr>
        <p:spPr>
          <a:xfrm>
            <a:off x="1275231" y="5587524"/>
            <a:ext cx="4580226" cy="622027"/>
          </a:xfrm>
          <a:custGeom>
            <a:avLst/>
            <a:gdLst>
              <a:gd name="csX0" fmla="*/ 0 w 4580226"/>
              <a:gd name="csY0" fmla="*/ 103673 h 622027"/>
              <a:gd name="csX1" fmla="*/ 103673 w 4580226"/>
              <a:gd name="csY1" fmla="*/ 0 h 622027"/>
              <a:gd name="csX2" fmla="*/ 737741 w 4580226"/>
              <a:gd name="csY2" fmla="*/ 0 h 622027"/>
              <a:gd name="csX3" fmla="*/ 1240622 w 4580226"/>
              <a:gd name="csY3" fmla="*/ 0 h 622027"/>
              <a:gd name="csX4" fmla="*/ 1699774 w 4580226"/>
              <a:gd name="csY4" fmla="*/ 0 h 622027"/>
              <a:gd name="csX5" fmla="*/ 2290113 w 4580226"/>
              <a:gd name="csY5" fmla="*/ 0 h 622027"/>
              <a:gd name="csX6" fmla="*/ 2792994 w 4580226"/>
              <a:gd name="csY6" fmla="*/ 0 h 622027"/>
              <a:gd name="csX7" fmla="*/ 3427062 w 4580226"/>
              <a:gd name="csY7" fmla="*/ 0 h 622027"/>
              <a:gd name="csX8" fmla="*/ 3886214 w 4580226"/>
              <a:gd name="csY8" fmla="*/ 0 h 622027"/>
              <a:gd name="csX9" fmla="*/ 4476553 w 4580226"/>
              <a:gd name="csY9" fmla="*/ 0 h 622027"/>
              <a:gd name="csX10" fmla="*/ 4580226 w 4580226"/>
              <a:gd name="csY10" fmla="*/ 103673 h 622027"/>
              <a:gd name="csX11" fmla="*/ 4580226 w 4580226"/>
              <a:gd name="csY11" fmla="*/ 518354 h 622027"/>
              <a:gd name="csX12" fmla="*/ 4476553 w 4580226"/>
              <a:gd name="csY12" fmla="*/ 622027 h 622027"/>
              <a:gd name="csX13" fmla="*/ 3929943 w 4580226"/>
              <a:gd name="csY13" fmla="*/ 622027 h 622027"/>
              <a:gd name="csX14" fmla="*/ 3470791 w 4580226"/>
              <a:gd name="csY14" fmla="*/ 622027 h 622027"/>
              <a:gd name="csX15" fmla="*/ 2924181 w 4580226"/>
              <a:gd name="csY15" fmla="*/ 622027 h 622027"/>
              <a:gd name="csX16" fmla="*/ 2290113 w 4580226"/>
              <a:gd name="csY16" fmla="*/ 622027 h 622027"/>
              <a:gd name="csX17" fmla="*/ 1743503 w 4580226"/>
              <a:gd name="csY17" fmla="*/ 622027 h 622027"/>
              <a:gd name="csX18" fmla="*/ 1328079 w 4580226"/>
              <a:gd name="csY18" fmla="*/ 622027 h 622027"/>
              <a:gd name="csX19" fmla="*/ 868927 w 4580226"/>
              <a:gd name="csY19" fmla="*/ 622027 h 622027"/>
              <a:gd name="csX20" fmla="*/ 103673 w 4580226"/>
              <a:gd name="csY20" fmla="*/ 622027 h 622027"/>
              <a:gd name="csX21" fmla="*/ 0 w 4580226"/>
              <a:gd name="csY21" fmla="*/ 518354 h 622027"/>
              <a:gd name="csX22" fmla="*/ 0 w 4580226"/>
              <a:gd name="csY22" fmla="*/ 103673 h 6220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580226" h="622027" extrusionOk="0">
                <a:moveTo>
                  <a:pt x="0" y="103673"/>
                </a:moveTo>
                <a:cubicBezTo>
                  <a:pt x="-9863" y="40332"/>
                  <a:pt x="40759" y="2123"/>
                  <a:pt x="103673" y="0"/>
                </a:cubicBezTo>
                <a:cubicBezTo>
                  <a:pt x="237864" y="-13172"/>
                  <a:pt x="473428" y="12314"/>
                  <a:pt x="737741" y="0"/>
                </a:cubicBezTo>
                <a:cubicBezTo>
                  <a:pt x="1002054" y="-12314"/>
                  <a:pt x="1027757" y="29436"/>
                  <a:pt x="1240622" y="0"/>
                </a:cubicBezTo>
                <a:cubicBezTo>
                  <a:pt x="1453487" y="-29436"/>
                  <a:pt x="1553523" y="12606"/>
                  <a:pt x="1699774" y="0"/>
                </a:cubicBezTo>
                <a:cubicBezTo>
                  <a:pt x="1846025" y="-12606"/>
                  <a:pt x="2047134" y="6741"/>
                  <a:pt x="2290113" y="0"/>
                </a:cubicBezTo>
                <a:cubicBezTo>
                  <a:pt x="2533092" y="-6741"/>
                  <a:pt x="2555598" y="15892"/>
                  <a:pt x="2792994" y="0"/>
                </a:cubicBezTo>
                <a:cubicBezTo>
                  <a:pt x="3030390" y="-15892"/>
                  <a:pt x="3178441" y="4220"/>
                  <a:pt x="3427062" y="0"/>
                </a:cubicBezTo>
                <a:cubicBezTo>
                  <a:pt x="3675683" y="-4220"/>
                  <a:pt x="3743287" y="48202"/>
                  <a:pt x="3886214" y="0"/>
                </a:cubicBezTo>
                <a:cubicBezTo>
                  <a:pt x="4029141" y="-48202"/>
                  <a:pt x="4326247" y="27664"/>
                  <a:pt x="4476553" y="0"/>
                </a:cubicBezTo>
                <a:cubicBezTo>
                  <a:pt x="4546262" y="2994"/>
                  <a:pt x="4564101" y="43808"/>
                  <a:pt x="4580226" y="103673"/>
                </a:cubicBezTo>
                <a:cubicBezTo>
                  <a:pt x="4614005" y="199981"/>
                  <a:pt x="4535539" y="311553"/>
                  <a:pt x="4580226" y="518354"/>
                </a:cubicBezTo>
                <a:cubicBezTo>
                  <a:pt x="4584374" y="571512"/>
                  <a:pt x="4545522" y="614475"/>
                  <a:pt x="4476553" y="622027"/>
                </a:cubicBezTo>
                <a:cubicBezTo>
                  <a:pt x="4320587" y="664208"/>
                  <a:pt x="4049349" y="616201"/>
                  <a:pt x="3929943" y="622027"/>
                </a:cubicBezTo>
                <a:cubicBezTo>
                  <a:pt x="3810537" y="627853"/>
                  <a:pt x="3673094" y="591285"/>
                  <a:pt x="3470791" y="622027"/>
                </a:cubicBezTo>
                <a:cubicBezTo>
                  <a:pt x="3268488" y="652769"/>
                  <a:pt x="3087838" y="557033"/>
                  <a:pt x="2924181" y="622027"/>
                </a:cubicBezTo>
                <a:cubicBezTo>
                  <a:pt x="2760524" y="687021"/>
                  <a:pt x="2500854" y="614375"/>
                  <a:pt x="2290113" y="622027"/>
                </a:cubicBezTo>
                <a:cubicBezTo>
                  <a:pt x="2079372" y="629679"/>
                  <a:pt x="1873728" y="574085"/>
                  <a:pt x="1743503" y="622027"/>
                </a:cubicBezTo>
                <a:cubicBezTo>
                  <a:pt x="1613278" y="669969"/>
                  <a:pt x="1526357" y="597415"/>
                  <a:pt x="1328079" y="622027"/>
                </a:cubicBezTo>
                <a:cubicBezTo>
                  <a:pt x="1129801" y="646639"/>
                  <a:pt x="1033015" y="614107"/>
                  <a:pt x="868927" y="622027"/>
                </a:cubicBezTo>
                <a:cubicBezTo>
                  <a:pt x="704839" y="629947"/>
                  <a:pt x="381973" y="542252"/>
                  <a:pt x="103673" y="622027"/>
                </a:cubicBezTo>
                <a:cubicBezTo>
                  <a:pt x="55421" y="620121"/>
                  <a:pt x="1235" y="587339"/>
                  <a:pt x="0" y="518354"/>
                </a:cubicBezTo>
                <a:cubicBezTo>
                  <a:pt x="-48136" y="314384"/>
                  <a:pt x="14663" y="276656"/>
                  <a:pt x="0" y="103673"/>
                </a:cubicBezTo>
                <a:close/>
              </a:path>
            </a:pathLst>
          </a:custGeom>
          <a:noFill/>
          <a:ln w="25400">
            <a:solidFill>
              <a:srgbClr val="0066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8063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a:extLst>
              <a:ext uri="{FF2B5EF4-FFF2-40B4-BE49-F238E27FC236}">
                <a16:creationId xmlns:a16="http://schemas.microsoft.com/office/drawing/2014/main" id="{3F2CA08E-8EBA-7674-9174-EECA13447118}"/>
              </a:ext>
            </a:extLst>
          </p:cNvPr>
          <p:cNvSpPr txBox="1">
            <a:spLocks noGrp="1"/>
          </p:cNvSpPr>
          <p:nvPr>
            <p:ph type="title" idx="4294967295"/>
          </p:nvPr>
        </p:nvSpPr>
        <p:spPr>
          <a:xfrm>
            <a:off x="308473" y="2386584"/>
            <a:ext cx="5654878"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6600"/>
                </a:solidFill>
                <a:effectLst/>
                <a:uLnTx/>
                <a:uFillTx/>
                <a:latin typeface="Aptos" panose="020B0004020202020204" pitchFamily="34" charset="0"/>
                <a:ea typeface="+mn-ea"/>
                <a:cs typeface="+mn-cs"/>
              </a:rPr>
              <a:t>Brownfields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6600"/>
                </a:solidFill>
                <a:effectLst/>
                <a:uLnTx/>
                <a:uFillTx/>
                <a:latin typeface="Aptos" panose="020B0004020202020204" pitchFamily="34" charset="0"/>
                <a:ea typeface="+mn-ea"/>
                <a:cs typeface="+mn-cs"/>
              </a:rPr>
              <a:t>Resources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06600"/>
                </a:solidFill>
                <a:effectLst/>
                <a:uLnTx/>
                <a:uFillTx/>
                <a:latin typeface="Aptos" panose="020B0004020202020204" pitchFamily="34" charset="0"/>
                <a:ea typeface="+mn-ea"/>
                <a:cs typeface="+mn-cs"/>
              </a:rPr>
              <a:t>[Other Agencies]</a:t>
            </a:r>
          </a:p>
        </p:txBody>
      </p:sp>
      <p:pic>
        <p:nvPicPr>
          <p:cNvPr id="3" name="Picture 2" descr="The Massachusetts State House. Brick building with gold dome and American flag in front.">
            <a:extLst>
              <a:ext uri="{FF2B5EF4-FFF2-40B4-BE49-F238E27FC236}">
                <a16:creationId xmlns:a16="http://schemas.microsoft.com/office/drawing/2014/main" id="{CD3F5330-271B-B566-C0E0-BF1644D18E7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63351" y="796122"/>
            <a:ext cx="6051120" cy="4469941"/>
          </a:xfrm>
          <a:prstGeom prst="rect">
            <a:avLst/>
          </a:prstGeom>
        </p:spPr>
      </p:pic>
    </p:spTree>
    <p:extLst>
      <p:ext uri="{BB962C8B-B14F-4D97-AF65-F5344CB8AC3E}">
        <p14:creationId xmlns:p14="http://schemas.microsoft.com/office/powerpoint/2010/main" val="3070721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0309307-0DCC-38B9-27FB-D00E5B23AC2A}"/>
              </a:ext>
            </a:extLst>
          </p:cNvPr>
          <p:cNvSpPr txBox="1">
            <a:spLocks noGrp="1"/>
          </p:cNvSpPr>
          <p:nvPr>
            <p:ph type="title" idx="4294967295"/>
          </p:nvPr>
        </p:nvSpPr>
        <p:spPr>
          <a:xfrm>
            <a:off x="531852" y="377612"/>
            <a:ext cx="7561797"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06600"/>
                </a:solidFill>
                <a:effectLst/>
                <a:uLnTx/>
                <a:uFillTx/>
                <a:latin typeface="Calibri" panose="020F0502020204030204"/>
                <a:ea typeface="+mn-ea"/>
                <a:cs typeface="+mn-cs"/>
              </a:rPr>
              <a:t>Common Brownfields Funding Sources</a:t>
            </a:r>
          </a:p>
        </p:txBody>
      </p:sp>
      <p:sp>
        <p:nvSpPr>
          <p:cNvPr id="11" name="Content Placeholder 11">
            <a:extLst>
              <a:ext uri="{FF2B5EF4-FFF2-40B4-BE49-F238E27FC236}">
                <a16:creationId xmlns:a16="http://schemas.microsoft.com/office/drawing/2014/main" id="{E1BB2E71-2B12-8FB8-023D-E097A5E3179B}"/>
              </a:ext>
            </a:extLst>
          </p:cNvPr>
          <p:cNvSpPr txBox="1">
            <a:spLocks/>
          </p:cNvSpPr>
          <p:nvPr/>
        </p:nvSpPr>
        <p:spPr>
          <a:xfrm>
            <a:off x="432486" y="1219615"/>
            <a:ext cx="11759514" cy="2625383"/>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7850" marR="0" lvl="0" indent="-577850" algn="l" defTabSz="914400" rtl="0" eaLnBrk="1" fontAlgn="auto" latinLnBrk="0" hangingPunct="1">
              <a:lnSpc>
                <a:spcPct val="90000"/>
              </a:lnSpc>
              <a:spcBef>
                <a:spcPts val="1000"/>
              </a:spcBef>
              <a:spcAft>
                <a:spcPts val="0"/>
              </a:spcAft>
              <a:buClrTx/>
              <a:buSzTx/>
              <a:buFont typeface="Courier New" panose="02070309020205020404" pitchFamily="49" charset="0"/>
              <a:buChar char="o"/>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US EPA  - </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MARC Grants</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77850" marR="0" lvl="0" indent="-577850" algn="l" defTabSz="914400" rtl="0" eaLnBrk="1" fontAlgn="auto" latinLnBrk="0" hangingPunct="1">
              <a:lnSpc>
                <a:spcPct val="90000"/>
              </a:lnSpc>
              <a:spcBef>
                <a:spcPts val="1000"/>
              </a:spcBef>
              <a:spcAft>
                <a:spcPts val="0"/>
              </a:spcAft>
              <a:buClrTx/>
              <a:buSzTx/>
              <a:buFont typeface="Courier New" panose="02070309020205020404" pitchFamily="49" charset="0"/>
              <a:buChar char="o"/>
              <a:tabLst/>
              <a:defRPr/>
            </a:pPr>
            <a:r>
              <a:rPr kumimoji="0" lang="en-US" b="0" i="0" u="none" strike="noStrike" kern="1200" cap="none" spc="0" normalizeH="0" baseline="0" noProof="0" dirty="0" err="1">
                <a:ln>
                  <a:noFill/>
                </a:ln>
                <a:solidFill>
                  <a:prstClr val="black"/>
                </a:solidFill>
                <a:effectLst/>
                <a:uLnTx/>
                <a:uFillTx/>
                <a:latin typeface="Calibri" panose="020F0502020204030204"/>
                <a:ea typeface="+mn-ea"/>
                <a:cs typeface="+mn-cs"/>
              </a:rPr>
              <a:t>MassDOR</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Brownfields Tax Credits</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77850" marR="0" lvl="0" indent="-577850" algn="l" defTabSz="914400" rtl="0" eaLnBrk="1" fontAlgn="auto" latinLnBrk="0" hangingPunct="1">
              <a:lnSpc>
                <a:spcPct val="90000"/>
              </a:lnSpc>
              <a:spcBef>
                <a:spcPts val="1000"/>
              </a:spcBef>
              <a:spcAft>
                <a:spcPts val="0"/>
              </a:spcAft>
              <a:buClrTx/>
              <a:buSzTx/>
              <a:buFont typeface="Courier New" panose="02070309020205020404" pitchFamily="49" charset="0"/>
              <a:buChar char="o"/>
              <a:tabLst/>
              <a:defRPr/>
            </a:pPr>
            <a:r>
              <a:rPr lang="en-US" dirty="0" err="1">
                <a:solidFill>
                  <a:prstClr val="black"/>
                </a:solidFill>
                <a:latin typeface="Calibri" panose="020F0502020204030204"/>
              </a:rPr>
              <a:t>MassDOER</a:t>
            </a:r>
            <a:r>
              <a:rPr lang="en-US" dirty="0">
                <a:solidFill>
                  <a:prstClr val="black"/>
                </a:solidFill>
                <a:latin typeface="Calibri" panose="020F0502020204030204"/>
              </a:rPr>
              <a:t> – </a:t>
            </a:r>
            <a:r>
              <a:rPr lang="en-US" dirty="0">
                <a:solidFill>
                  <a:prstClr val="black"/>
                </a:solidFill>
                <a:latin typeface="Calibri" panose="020F0502020204030204"/>
                <a:hlinkClick r:id="rId5"/>
              </a:rPr>
              <a:t>Solar Massachusetts Renewable Target (SMART) Program</a:t>
            </a:r>
            <a:endParaRPr lang="en-US" dirty="0">
              <a:solidFill>
                <a:prstClr val="black"/>
              </a:solidFill>
              <a:latin typeface="Calibri" panose="020F0502020204030204"/>
            </a:endParaRPr>
          </a:p>
          <a:p>
            <a:pPr marL="577850" marR="0" lvl="0" indent="-577850" algn="l" defTabSz="914400" rtl="0" eaLnBrk="1" fontAlgn="auto" latinLnBrk="0" hangingPunct="1">
              <a:lnSpc>
                <a:spcPct val="90000"/>
              </a:lnSpc>
              <a:spcBef>
                <a:spcPts val="1000"/>
              </a:spcBef>
              <a:spcAft>
                <a:spcPts val="0"/>
              </a:spcAft>
              <a:buClrTx/>
              <a:buSzTx/>
              <a:buFont typeface="Courier New" panose="02070309020205020404" pitchFamily="49" charset="0"/>
              <a:buChar char="o"/>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MassDevelopment – </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Brownfields Redevelopment Fund</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77850" marR="0" lvl="0" indent="-577850" algn="l" defTabSz="914400" rtl="0" eaLnBrk="1" fontAlgn="auto" latinLnBrk="0" hangingPunct="1">
              <a:lnSpc>
                <a:spcPct val="90000"/>
              </a:lnSpc>
              <a:spcBef>
                <a:spcPts val="1000"/>
              </a:spcBef>
              <a:spcAft>
                <a:spcPts val="0"/>
              </a:spcAft>
              <a:buClrTx/>
              <a:buSzTx/>
              <a:buFont typeface="Courier New" panose="02070309020205020404" pitchFamily="49" charset="0"/>
              <a:buChar char="o"/>
              <a:tabLst/>
              <a:defRPr/>
            </a:pPr>
            <a:r>
              <a:rPr lang="en-US" dirty="0">
                <a:solidFill>
                  <a:prstClr val="black"/>
                </a:solidFill>
                <a:latin typeface="Calibri" panose="020F0502020204030204"/>
              </a:rPr>
              <a:t>FFIO – </a:t>
            </a:r>
            <a:r>
              <a:rPr lang="en-US" dirty="0">
                <a:solidFill>
                  <a:prstClr val="black"/>
                </a:solidFill>
                <a:latin typeface="Calibri" panose="020F0502020204030204"/>
                <a:hlinkClick r:id="rId7"/>
              </a:rPr>
              <a:t>Municipal and Tribal Technical Assistance </a:t>
            </a:r>
            <a:r>
              <a:rPr lang="en-US" dirty="0">
                <a:solidFill>
                  <a:prstClr val="black"/>
                </a:solidFill>
                <a:latin typeface="Calibri" panose="020F0502020204030204"/>
              </a:rPr>
              <a:t>*  (not specific to Brownfields)</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endParaRPr lang="en-US" sz="3300" dirty="0">
              <a:solidFill>
                <a:prstClr val="black"/>
              </a:solidFill>
              <a:latin typeface="Calibri" panose="020F0502020204030204"/>
            </a:endParaRP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endParaRPr kumimoji="0" lang="en-US" sz="3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612A2D59-5AD4-E37E-0362-9352828E7537}"/>
              </a:ext>
            </a:extLst>
          </p:cNvPr>
          <p:cNvSpPr/>
          <p:nvPr/>
        </p:nvSpPr>
        <p:spPr>
          <a:xfrm>
            <a:off x="8484023" y="164164"/>
            <a:ext cx="3155366" cy="1815882"/>
          </a:xfrm>
          <a:custGeom>
            <a:avLst/>
            <a:gdLst>
              <a:gd name="csX0" fmla="*/ 0 w 3155366"/>
              <a:gd name="csY0" fmla="*/ 0 h 1815882"/>
              <a:gd name="csX1" fmla="*/ 494341 w 3155366"/>
              <a:gd name="csY1" fmla="*/ 0 h 1815882"/>
              <a:gd name="csX2" fmla="*/ 925574 w 3155366"/>
              <a:gd name="csY2" fmla="*/ 0 h 1815882"/>
              <a:gd name="csX3" fmla="*/ 1514576 w 3155366"/>
              <a:gd name="csY3" fmla="*/ 0 h 1815882"/>
              <a:gd name="csX4" fmla="*/ 2008916 w 3155366"/>
              <a:gd name="csY4" fmla="*/ 0 h 1815882"/>
              <a:gd name="csX5" fmla="*/ 2503257 w 3155366"/>
              <a:gd name="csY5" fmla="*/ 0 h 1815882"/>
              <a:gd name="csX6" fmla="*/ 3155366 w 3155366"/>
              <a:gd name="csY6" fmla="*/ 0 h 1815882"/>
              <a:gd name="csX7" fmla="*/ 3155366 w 3155366"/>
              <a:gd name="csY7" fmla="*/ 417653 h 1815882"/>
              <a:gd name="csX8" fmla="*/ 3155366 w 3155366"/>
              <a:gd name="csY8" fmla="*/ 871623 h 1815882"/>
              <a:gd name="csX9" fmla="*/ 3155366 w 3155366"/>
              <a:gd name="csY9" fmla="*/ 1289276 h 1815882"/>
              <a:gd name="csX10" fmla="*/ 3155366 w 3155366"/>
              <a:gd name="csY10" fmla="*/ 1815882 h 1815882"/>
              <a:gd name="csX11" fmla="*/ 2629472 w 3155366"/>
              <a:gd name="csY11" fmla="*/ 1815882 h 1815882"/>
              <a:gd name="csX12" fmla="*/ 2135131 w 3155366"/>
              <a:gd name="csY12" fmla="*/ 1815882 h 1815882"/>
              <a:gd name="csX13" fmla="*/ 1546129 w 3155366"/>
              <a:gd name="csY13" fmla="*/ 1815882 h 1815882"/>
              <a:gd name="csX14" fmla="*/ 957128 w 3155366"/>
              <a:gd name="csY14" fmla="*/ 1815882 h 1815882"/>
              <a:gd name="csX15" fmla="*/ 494341 w 3155366"/>
              <a:gd name="csY15" fmla="*/ 1815882 h 1815882"/>
              <a:gd name="csX16" fmla="*/ 0 w 3155366"/>
              <a:gd name="csY16" fmla="*/ 1815882 h 1815882"/>
              <a:gd name="csX17" fmla="*/ 0 w 3155366"/>
              <a:gd name="csY17" fmla="*/ 1325594 h 1815882"/>
              <a:gd name="csX18" fmla="*/ 0 w 3155366"/>
              <a:gd name="csY18" fmla="*/ 926100 h 1815882"/>
              <a:gd name="csX19" fmla="*/ 0 w 3155366"/>
              <a:gd name="csY19" fmla="*/ 508447 h 1815882"/>
              <a:gd name="csX20" fmla="*/ 0 w 3155366"/>
              <a:gd name="csY20" fmla="*/ 0 h 18158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155366" h="1815882" extrusionOk="0">
                <a:moveTo>
                  <a:pt x="0" y="0"/>
                </a:moveTo>
                <a:cubicBezTo>
                  <a:pt x="171850" y="-1349"/>
                  <a:pt x="307573" y="42227"/>
                  <a:pt x="494341" y="0"/>
                </a:cubicBezTo>
                <a:cubicBezTo>
                  <a:pt x="681109" y="-42227"/>
                  <a:pt x="808064" y="3111"/>
                  <a:pt x="925574" y="0"/>
                </a:cubicBezTo>
                <a:cubicBezTo>
                  <a:pt x="1043084" y="-3111"/>
                  <a:pt x="1346216" y="47133"/>
                  <a:pt x="1514576" y="0"/>
                </a:cubicBezTo>
                <a:cubicBezTo>
                  <a:pt x="1682936" y="-47133"/>
                  <a:pt x="1871707" y="12069"/>
                  <a:pt x="2008916" y="0"/>
                </a:cubicBezTo>
                <a:cubicBezTo>
                  <a:pt x="2146125" y="-12069"/>
                  <a:pt x="2268779" y="54892"/>
                  <a:pt x="2503257" y="0"/>
                </a:cubicBezTo>
                <a:cubicBezTo>
                  <a:pt x="2737735" y="-54892"/>
                  <a:pt x="2960294" y="29215"/>
                  <a:pt x="3155366" y="0"/>
                </a:cubicBezTo>
                <a:cubicBezTo>
                  <a:pt x="3191814" y="185309"/>
                  <a:pt x="3123410" y="282385"/>
                  <a:pt x="3155366" y="417653"/>
                </a:cubicBezTo>
                <a:cubicBezTo>
                  <a:pt x="3187322" y="552921"/>
                  <a:pt x="3105928" y="714341"/>
                  <a:pt x="3155366" y="871623"/>
                </a:cubicBezTo>
                <a:cubicBezTo>
                  <a:pt x="3204804" y="1028905"/>
                  <a:pt x="3106723" y="1102501"/>
                  <a:pt x="3155366" y="1289276"/>
                </a:cubicBezTo>
                <a:cubicBezTo>
                  <a:pt x="3204009" y="1476051"/>
                  <a:pt x="3129282" y="1613167"/>
                  <a:pt x="3155366" y="1815882"/>
                </a:cubicBezTo>
                <a:cubicBezTo>
                  <a:pt x="2893695" y="1820001"/>
                  <a:pt x="2763047" y="1755834"/>
                  <a:pt x="2629472" y="1815882"/>
                </a:cubicBezTo>
                <a:cubicBezTo>
                  <a:pt x="2495897" y="1875930"/>
                  <a:pt x="2319831" y="1806840"/>
                  <a:pt x="2135131" y="1815882"/>
                </a:cubicBezTo>
                <a:cubicBezTo>
                  <a:pt x="1950431" y="1824924"/>
                  <a:pt x="1721367" y="1754095"/>
                  <a:pt x="1546129" y="1815882"/>
                </a:cubicBezTo>
                <a:cubicBezTo>
                  <a:pt x="1370891" y="1877669"/>
                  <a:pt x="1180710" y="1750105"/>
                  <a:pt x="957128" y="1815882"/>
                </a:cubicBezTo>
                <a:cubicBezTo>
                  <a:pt x="733546" y="1881659"/>
                  <a:pt x="619510" y="1784745"/>
                  <a:pt x="494341" y="1815882"/>
                </a:cubicBezTo>
                <a:cubicBezTo>
                  <a:pt x="369172" y="1847019"/>
                  <a:pt x="160051" y="1772686"/>
                  <a:pt x="0" y="1815882"/>
                </a:cubicBezTo>
                <a:cubicBezTo>
                  <a:pt x="-14850" y="1679656"/>
                  <a:pt x="25845" y="1480909"/>
                  <a:pt x="0" y="1325594"/>
                </a:cubicBezTo>
                <a:cubicBezTo>
                  <a:pt x="-25845" y="1170279"/>
                  <a:pt x="6342" y="1040963"/>
                  <a:pt x="0" y="926100"/>
                </a:cubicBezTo>
                <a:cubicBezTo>
                  <a:pt x="-6342" y="811237"/>
                  <a:pt x="40675" y="595864"/>
                  <a:pt x="0" y="508447"/>
                </a:cubicBezTo>
                <a:cubicBezTo>
                  <a:pt x="-40675" y="421030"/>
                  <a:pt x="47078" y="122937"/>
                  <a:pt x="0" y="0"/>
                </a:cubicBezTo>
                <a:close/>
              </a:path>
            </a:pathLst>
          </a:custGeom>
          <a:noFill/>
          <a:ln w="31750">
            <a:solidFill>
              <a:srgbClr val="3366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91440" tIns="45720" rIns="91440" bIns="45720">
            <a:spAutoFit/>
          </a:bodyPr>
          <a:lstStyle/>
          <a:p>
            <a:pPr marR="0" lvl="0" defTabSz="914400" rtl="0" eaLnBrk="1" fontAlgn="auto" latinLnBrk="0" hangingPunct="1">
              <a:lnSpc>
                <a:spcPct val="100000"/>
              </a:lnSpc>
              <a:spcBef>
                <a:spcPts val="0"/>
              </a:spcBef>
              <a:spcAft>
                <a:spcPts val="0"/>
              </a:spcAft>
              <a:buClrTx/>
              <a:buSzTx/>
              <a:tabLst/>
              <a:defRPr/>
            </a:pPr>
            <a:r>
              <a:rPr lang="en-US" sz="2800" u="sng">
                <a:ln w="0"/>
                <a:solidFill>
                  <a:srgbClr val="006600"/>
                </a:solidFill>
                <a:effectLst>
                  <a:outerShdw blurRad="38100" dist="25400" dir="5400000" algn="ctr" rotWithShape="0">
                    <a:srgbClr val="6E747A">
                      <a:alpha val="43000"/>
                    </a:srgbClr>
                  </a:outerShdw>
                </a:effectLst>
                <a:latin typeface="Calibri" panose="020F0502020204030204"/>
              </a:rPr>
              <a:t>M</a:t>
            </a:r>
            <a:r>
              <a:rPr lang="en-US" sz="2800">
                <a:ln w="0"/>
                <a:solidFill>
                  <a:srgbClr val="006600"/>
                </a:solidFill>
                <a:effectLst>
                  <a:outerShdw blurRad="38100" dist="25400" dir="5400000" algn="ctr" rotWithShape="0">
                    <a:srgbClr val="6E747A">
                      <a:alpha val="43000"/>
                    </a:srgbClr>
                  </a:outerShdw>
                </a:effectLst>
                <a:latin typeface="Calibri" panose="020F0502020204030204"/>
              </a:rPr>
              <a:t>ulti-Purpose</a:t>
            </a:r>
          </a:p>
          <a:p>
            <a:pPr marR="0" lvl="0" defTabSz="914400" rtl="0" eaLnBrk="1" fontAlgn="auto" latinLnBrk="0" hangingPunct="1">
              <a:lnSpc>
                <a:spcPct val="100000"/>
              </a:lnSpc>
              <a:spcBef>
                <a:spcPts val="0"/>
              </a:spcBef>
              <a:spcAft>
                <a:spcPts val="0"/>
              </a:spcAft>
              <a:buClrTx/>
              <a:buSzTx/>
              <a:tabLst/>
              <a:defRPr/>
            </a:pPr>
            <a:r>
              <a:rPr lang="en-US" sz="2800" u="sng">
                <a:ln w="0"/>
                <a:solidFill>
                  <a:srgbClr val="006600"/>
                </a:solidFill>
                <a:effectLst>
                  <a:outerShdw blurRad="38100" dist="25400" dir="5400000" algn="ctr" rotWithShape="0">
                    <a:srgbClr val="6E747A">
                      <a:alpha val="43000"/>
                    </a:srgbClr>
                  </a:outerShdw>
                </a:effectLst>
                <a:latin typeface="Calibri" panose="020F0502020204030204"/>
              </a:rPr>
              <a:t>A</a:t>
            </a:r>
            <a:r>
              <a:rPr lang="en-US" sz="2800">
                <a:ln w="0"/>
                <a:solidFill>
                  <a:srgbClr val="006600"/>
                </a:solidFill>
                <a:effectLst>
                  <a:outerShdw blurRad="38100" dist="25400" dir="5400000" algn="ctr" rotWithShape="0">
                    <a:srgbClr val="6E747A">
                      <a:alpha val="43000"/>
                    </a:srgbClr>
                  </a:outerShdw>
                </a:effectLst>
                <a:latin typeface="Calibri" panose="020F0502020204030204"/>
              </a:rPr>
              <a:t>ssessment</a:t>
            </a:r>
          </a:p>
          <a:p>
            <a:pPr marR="0" lvl="0" defTabSz="914400" rtl="0" eaLnBrk="1" fontAlgn="auto" latinLnBrk="0" hangingPunct="1">
              <a:lnSpc>
                <a:spcPct val="100000"/>
              </a:lnSpc>
              <a:spcBef>
                <a:spcPts val="0"/>
              </a:spcBef>
              <a:spcAft>
                <a:spcPts val="0"/>
              </a:spcAft>
              <a:buClrTx/>
              <a:buSzTx/>
              <a:tabLst/>
              <a:defRPr/>
            </a:pPr>
            <a:r>
              <a:rPr lang="en-US" sz="2800" u="sng">
                <a:ln w="0"/>
                <a:solidFill>
                  <a:srgbClr val="006600"/>
                </a:solidFill>
                <a:effectLst>
                  <a:outerShdw blurRad="38100" dist="25400" dir="5400000" algn="ctr" rotWithShape="0">
                    <a:srgbClr val="6E747A">
                      <a:alpha val="43000"/>
                    </a:srgbClr>
                  </a:outerShdw>
                </a:effectLst>
                <a:latin typeface="Calibri" panose="020F0502020204030204"/>
              </a:rPr>
              <a:t>R</a:t>
            </a:r>
            <a:r>
              <a:rPr lang="en-US" sz="2800">
                <a:ln w="0"/>
                <a:solidFill>
                  <a:srgbClr val="006600"/>
                </a:solidFill>
                <a:effectLst>
                  <a:outerShdw blurRad="38100" dist="25400" dir="5400000" algn="ctr" rotWithShape="0">
                    <a:srgbClr val="6E747A">
                      <a:alpha val="43000"/>
                    </a:srgbClr>
                  </a:outerShdw>
                </a:effectLst>
                <a:latin typeface="Calibri" panose="020F0502020204030204"/>
              </a:rPr>
              <a:t>evolving Loan Fund</a:t>
            </a:r>
          </a:p>
          <a:p>
            <a:pPr marR="0" lvl="0" defTabSz="914400" rtl="0" eaLnBrk="1" fontAlgn="auto" latinLnBrk="0" hangingPunct="1">
              <a:lnSpc>
                <a:spcPct val="100000"/>
              </a:lnSpc>
              <a:spcBef>
                <a:spcPts val="0"/>
              </a:spcBef>
              <a:spcAft>
                <a:spcPts val="0"/>
              </a:spcAft>
              <a:buClrTx/>
              <a:buSzTx/>
              <a:tabLst/>
              <a:defRPr/>
            </a:pPr>
            <a:r>
              <a:rPr lang="en-US" sz="2800" u="sng">
                <a:ln w="0"/>
                <a:solidFill>
                  <a:srgbClr val="006600"/>
                </a:solidFill>
                <a:effectLst>
                  <a:outerShdw blurRad="38100" dist="25400" dir="5400000" algn="ctr" rotWithShape="0">
                    <a:srgbClr val="6E747A">
                      <a:alpha val="43000"/>
                    </a:srgbClr>
                  </a:outerShdw>
                </a:effectLst>
                <a:latin typeface="Calibri" panose="020F0502020204030204"/>
              </a:rPr>
              <a:t>C</a:t>
            </a:r>
            <a:r>
              <a:rPr lang="en-US" sz="2800">
                <a:ln w="0"/>
                <a:solidFill>
                  <a:srgbClr val="006600"/>
                </a:solidFill>
                <a:effectLst>
                  <a:outerShdw blurRad="38100" dist="25400" dir="5400000" algn="ctr" rotWithShape="0">
                    <a:srgbClr val="6E747A">
                      <a:alpha val="43000"/>
                    </a:srgbClr>
                  </a:outerShdw>
                </a:effectLst>
                <a:latin typeface="Calibri" panose="020F0502020204030204"/>
              </a:rPr>
              <a:t>leanup</a:t>
            </a:r>
          </a:p>
        </p:txBody>
      </p:sp>
      <p:cxnSp>
        <p:nvCxnSpPr>
          <p:cNvPr id="8" name="Straight Arrow Connector 7" descr="Green arrow">
            <a:extLst>
              <a:ext uri="{FF2B5EF4-FFF2-40B4-BE49-F238E27FC236}">
                <a16:creationId xmlns:a16="http://schemas.microsoft.com/office/drawing/2014/main" id="{53CC4753-46BE-6EE9-E603-E6C8B131E320}"/>
              </a:ext>
            </a:extLst>
          </p:cNvPr>
          <p:cNvCxnSpPr>
            <a:cxnSpLocks/>
          </p:cNvCxnSpPr>
          <p:nvPr/>
        </p:nvCxnSpPr>
        <p:spPr>
          <a:xfrm>
            <a:off x="4610501" y="1445725"/>
            <a:ext cx="3777271" cy="0"/>
          </a:xfrm>
          <a:prstGeom prst="straightConnector1">
            <a:avLst/>
          </a:prstGeom>
          <a:ln w="50800">
            <a:solidFill>
              <a:srgbClr val="006600"/>
            </a:solidFill>
            <a:tailEnd type="stealth" w="lg" len="lg"/>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F086E76-0088-4A3E-3646-65505387327B}"/>
              </a:ext>
            </a:extLst>
          </p:cNvPr>
          <p:cNvSpPr txBox="1"/>
          <p:nvPr/>
        </p:nvSpPr>
        <p:spPr>
          <a:xfrm>
            <a:off x="1002889" y="6191805"/>
            <a:ext cx="516193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a:solidFill>
                  <a:srgbClr val="006600"/>
                </a:solidFill>
                <a:latin typeface="Calibri" panose="020F0502020204030204"/>
              </a:rPr>
              <a:t>Polar Park – Worcester</a:t>
            </a:r>
            <a:endParaRPr kumimoji="0" lang="en-US" sz="2400" b="0" i="0" u="none" strike="noStrike" kern="1200" cap="none" spc="0" normalizeH="0" baseline="0" noProof="0">
              <a:ln>
                <a:noFill/>
              </a:ln>
              <a:solidFill>
                <a:srgbClr val="006600"/>
              </a:solidFill>
              <a:effectLst/>
              <a:uLnTx/>
              <a:uFillTx/>
              <a:latin typeface="Calibri" panose="020F0502020204030204"/>
              <a:ea typeface="+mn-ea"/>
              <a:cs typeface="+mn-cs"/>
            </a:endParaRPr>
          </a:p>
        </p:txBody>
      </p:sp>
      <p:pic>
        <p:nvPicPr>
          <p:cNvPr id="5" name="Picture 4" descr="Photo of baseball stadium from center field with a blue sky. ">
            <a:extLst>
              <a:ext uri="{FF2B5EF4-FFF2-40B4-BE49-F238E27FC236}">
                <a16:creationId xmlns:a16="http://schemas.microsoft.com/office/drawing/2014/main" id="{79459AC4-B4FE-27DA-A601-35AAD869176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02889" y="3821667"/>
            <a:ext cx="5161937" cy="2432967"/>
          </a:xfrm>
          <a:prstGeom prst="rect">
            <a:avLst/>
          </a:prstGeom>
        </p:spPr>
      </p:pic>
      <p:sp>
        <p:nvSpPr>
          <p:cNvPr id="9" name="TextBox 8">
            <a:extLst>
              <a:ext uri="{FF2B5EF4-FFF2-40B4-BE49-F238E27FC236}">
                <a16:creationId xmlns:a16="http://schemas.microsoft.com/office/drawing/2014/main" id="{6E5754D8-D563-5E52-21DE-0173F7D7F2F2}"/>
              </a:ext>
            </a:extLst>
          </p:cNvPr>
          <p:cNvSpPr txBox="1"/>
          <p:nvPr/>
        </p:nvSpPr>
        <p:spPr>
          <a:xfrm>
            <a:off x="6233652" y="6191805"/>
            <a:ext cx="581407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a:solidFill>
                  <a:srgbClr val="006600"/>
                </a:solidFill>
                <a:latin typeface="Calibri" panose="020F0502020204030204"/>
              </a:rPr>
              <a:t>Solar on capped landfill - Beverly</a:t>
            </a:r>
            <a:endParaRPr kumimoji="0" lang="en-US" sz="2400" b="0" i="0" u="none" strike="noStrike" kern="1200" cap="none" spc="0" normalizeH="0" baseline="0" noProof="0">
              <a:ln>
                <a:noFill/>
              </a:ln>
              <a:solidFill>
                <a:srgbClr val="006600"/>
              </a:solidFill>
              <a:effectLst/>
              <a:uLnTx/>
              <a:uFillTx/>
              <a:latin typeface="Calibri" panose="020F0502020204030204"/>
              <a:ea typeface="+mn-ea"/>
              <a:cs typeface="+mn-cs"/>
            </a:endParaRPr>
          </a:p>
        </p:txBody>
      </p:sp>
      <p:pic>
        <p:nvPicPr>
          <p:cNvPr id="2" name="Picture 1" descr="Photo of solar field surrounded by forest.">
            <a:extLst>
              <a:ext uri="{FF2B5EF4-FFF2-40B4-BE49-F238E27FC236}">
                <a16:creationId xmlns:a16="http://schemas.microsoft.com/office/drawing/2014/main" id="{A99050EE-149B-085D-91A7-DB38942D76A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233652" y="3821667"/>
            <a:ext cx="5814077" cy="2432967"/>
          </a:xfrm>
          <a:prstGeom prst="rect">
            <a:avLst/>
          </a:prstGeom>
        </p:spPr>
      </p:pic>
    </p:spTree>
    <p:extLst>
      <p:ext uri="{BB962C8B-B14F-4D97-AF65-F5344CB8AC3E}">
        <p14:creationId xmlns:p14="http://schemas.microsoft.com/office/powerpoint/2010/main" val="3582718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6C553F-4CB6-F805-AE03-7F0DF3202490}"/>
              </a:ext>
            </a:extLst>
          </p:cNvPr>
          <p:cNvPicPr>
            <a:picLocks noChangeAspect="1"/>
          </p:cNvPicPr>
          <p:nvPr/>
        </p:nvPicPr>
        <p:blipFill>
          <a:blip r:embed="rId3"/>
          <a:stretch>
            <a:fillRect/>
          </a:stretch>
        </p:blipFill>
        <p:spPr>
          <a:xfrm>
            <a:off x="987695" y="763016"/>
            <a:ext cx="2143125" cy="771525"/>
          </a:xfrm>
          <a:prstGeom prst="rect">
            <a:avLst/>
          </a:prstGeom>
        </p:spPr>
      </p:pic>
      <p:pic>
        <p:nvPicPr>
          <p:cNvPr id="7" name="Picture 6">
            <a:extLst>
              <a:ext uri="{FF2B5EF4-FFF2-40B4-BE49-F238E27FC236}">
                <a16:creationId xmlns:a16="http://schemas.microsoft.com/office/drawing/2014/main" id="{B41E44E0-1F98-277F-706E-22604D98C78F}"/>
              </a:ext>
            </a:extLst>
          </p:cNvPr>
          <p:cNvPicPr>
            <a:picLocks noChangeAspect="1"/>
          </p:cNvPicPr>
          <p:nvPr/>
        </p:nvPicPr>
        <p:blipFill>
          <a:blip r:embed="rId4"/>
          <a:srcRect l="51503" t="18175" r="9667" b="63415"/>
          <a:stretch>
            <a:fillRect/>
          </a:stretch>
        </p:blipFill>
        <p:spPr>
          <a:xfrm>
            <a:off x="780585" y="1651622"/>
            <a:ext cx="10727474" cy="2878250"/>
          </a:xfrm>
          <a:prstGeom prst="rect">
            <a:avLst/>
          </a:prstGeom>
        </p:spPr>
      </p:pic>
      <p:sp>
        <p:nvSpPr>
          <p:cNvPr id="10" name="Title 1">
            <a:extLst>
              <a:ext uri="{FF2B5EF4-FFF2-40B4-BE49-F238E27FC236}">
                <a16:creationId xmlns:a16="http://schemas.microsoft.com/office/drawing/2014/main" id="{10CB5142-9FAA-80D3-7A05-49444528A452}"/>
              </a:ext>
            </a:extLst>
          </p:cNvPr>
          <p:cNvSpPr>
            <a:spLocks noGrp="1"/>
          </p:cNvSpPr>
          <p:nvPr>
            <p:ph type="title"/>
          </p:nvPr>
        </p:nvSpPr>
        <p:spPr>
          <a:xfrm>
            <a:off x="780585" y="134830"/>
            <a:ext cx="10727474" cy="1483339"/>
          </a:xfrm>
          <a:ln>
            <a:solidFill>
              <a:schemeClr val="tx1">
                <a:lumMod val="95000"/>
                <a:lumOff val="5000"/>
              </a:schemeClr>
            </a:solidFill>
          </a:ln>
        </p:spPr>
        <p:txBody>
          <a:bodyPr vert="horz" lIns="91440" tIns="45720" rIns="91440" bIns="45720" rtlCol="0" anchor="b">
            <a:noAutofit/>
          </a:bodyPr>
          <a:lstStyle/>
          <a:p>
            <a:pPr algn="ctr"/>
            <a:br>
              <a:rPr lang="en-US" sz="2200">
                <a:latin typeface="Times New Roman"/>
                <a:cs typeface="Times New Roman"/>
              </a:rPr>
            </a:br>
            <a:br>
              <a:rPr lang="en-US" sz="2200">
                <a:latin typeface="Times New Roman"/>
                <a:cs typeface="Times New Roman"/>
              </a:rPr>
            </a:br>
            <a:r>
              <a:rPr lang="en-US" sz="3600" b="1">
                <a:solidFill>
                  <a:srgbClr val="006600"/>
                </a:solidFill>
                <a:latin typeface="+mn-lt"/>
                <a:cs typeface="Times New Roman"/>
              </a:rPr>
              <a:t>Department of Energy Resources (DOER)</a:t>
            </a:r>
            <a:br>
              <a:rPr lang="en-US" sz="3600" b="1">
                <a:solidFill>
                  <a:srgbClr val="006600"/>
                </a:solidFill>
                <a:latin typeface="+mn-lt"/>
                <a:cs typeface="Times New Roman"/>
              </a:rPr>
            </a:br>
            <a:r>
              <a:rPr lang="en-US" sz="3600" b="1">
                <a:solidFill>
                  <a:srgbClr val="006600"/>
                </a:solidFill>
                <a:latin typeface="+mn-lt"/>
                <a:cs typeface="Times New Roman"/>
              </a:rPr>
              <a:t>SMART 3.0</a:t>
            </a:r>
            <a:br>
              <a:rPr lang="en-US" sz="2200" b="1">
                <a:solidFill>
                  <a:srgbClr val="006600"/>
                </a:solidFill>
                <a:latin typeface="+mn-lt"/>
                <a:cs typeface="Times New Roman"/>
              </a:rPr>
            </a:br>
            <a:r>
              <a:rPr lang="en-US" sz="2200">
                <a:solidFill>
                  <a:srgbClr val="006600"/>
                </a:solidFill>
                <a:latin typeface="+mn-lt"/>
                <a:cs typeface="Times New Roman"/>
              </a:rPr>
              <a:t>225 CMR 28.00</a:t>
            </a:r>
            <a:endParaRPr lang="en-US" sz="2200">
              <a:solidFill>
                <a:srgbClr val="006600"/>
              </a:solidFill>
              <a:latin typeface="+mn-lt"/>
            </a:endParaRPr>
          </a:p>
        </p:txBody>
      </p:sp>
      <p:sp>
        <p:nvSpPr>
          <p:cNvPr id="11" name="Content Placeholder 2">
            <a:extLst>
              <a:ext uri="{FF2B5EF4-FFF2-40B4-BE49-F238E27FC236}">
                <a16:creationId xmlns:a16="http://schemas.microsoft.com/office/drawing/2014/main" id="{5C457618-4428-8306-3CD4-3F9C3E10921E}"/>
              </a:ext>
            </a:extLst>
          </p:cNvPr>
          <p:cNvSpPr>
            <a:spLocks noGrp="1"/>
          </p:cNvSpPr>
          <p:nvPr>
            <p:ph idx="1"/>
          </p:nvPr>
        </p:nvSpPr>
        <p:spPr>
          <a:xfrm>
            <a:off x="784694" y="4651488"/>
            <a:ext cx="5337331" cy="1715861"/>
          </a:xfrm>
        </p:spPr>
        <p:txBody>
          <a:bodyPr vert="horz" lIns="91440" tIns="45720" rIns="91440" bIns="45720" rtlCol="0" anchor="t">
            <a:noAutofit/>
          </a:bodyPr>
          <a:lstStyle/>
          <a:p>
            <a:pPr marL="120650" indent="0">
              <a:spcBef>
                <a:spcPts val="1800"/>
              </a:spcBef>
              <a:buNone/>
            </a:pPr>
            <a:r>
              <a:rPr lang="en-US" sz="2400">
                <a:hlinkClick r:id="rId5"/>
              </a:rPr>
              <a:t>Brownfields Predetermination Guideline</a:t>
            </a:r>
            <a:endParaRPr lang="en-US" sz="2400">
              <a:ea typeface="Calibri"/>
              <a:cs typeface="Calibri"/>
            </a:endParaRPr>
          </a:p>
          <a:p>
            <a:pPr marL="120650" indent="0">
              <a:spcBef>
                <a:spcPts val="1800"/>
              </a:spcBef>
              <a:buNone/>
            </a:pPr>
            <a:r>
              <a:rPr lang="en-US" sz="2400"/>
              <a:t>DOER Contact Information:</a:t>
            </a:r>
            <a:br>
              <a:rPr lang="en-US" sz="2400"/>
            </a:br>
            <a:r>
              <a:rPr lang="en-US" sz="2400"/>
              <a:t>     Phone: 617-626-7369       </a:t>
            </a:r>
            <a:br>
              <a:rPr lang="en-US" sz="2400"/>
            </a:br>
            <a:r>
              <a:rPr lang="en-US" sz="2400"/>
              <a:t>     e-mail:  </a:t>
            </a:r>
            <a:r>
              <a:rPr lang="en-US" sz="2400" err="1">
                <a:hlinkClick r:id="rId6"/>
              </a:rPr>
              <a:t>DOER.Smart@Mass.</a:t>
            </a:r>
            <a:r>
              <a:rPr lang="en-US" sz="2400">
                <a:hlinkClick r:id="rId6"/>
              </a:rPr>
              <a:t>Gov</a:t>
            </a:r>
            <a:endParaRPr lang="en-US" sz="2400"/>
          </a:p>
        </p:txBody>
      </p:sp>
      <p:pic>
        <p:nvPicPr>
          <p:cNvPr id="13" name="Picture 12">
            <a:extLst>
              <a:ext uri="{FF2B5EF4-FFF2-40B4-BE49-F238E27FC236}">
                <a16:creationId xmlns:a16="http://schemas.microsoft.com/office/drawing/2014/main" id="{5C5F40C5-41FE-ECAF-EEF1-EC0CEC664744}"/>
              </a:ext>
            </a:extLst>
          </p:cNvPr>
          <p:cNvPicPr>
            <a:picLocks noChangeAspect="1"/>
          </p:cNvPicPr>
          <p:nvPr/>
        </p:nvPicPr>
        <p:blipFill>
          <a:blip r:embed="rId7"/>
          <a:srcRect l="62361" t="20000" r="6140" b="68750"/>
          <a:stretch>
            <a:fillRect/>
          </a:stretch>
        </p:blipFill>
        <p:spPr>
          <a:xfrm>
            <a:off x="1957851" y="2935344"/>
            <a:ext cx="5351996" cy="1081668"/>
          </a:xfrm>
          <a:prstGeom prst="rect">
            <a:avLst/>
          </a:prstGeom>
          <a:ln w="38100" cmpd="tri">
            <a:solidFill>
              <a:srgbClr val="0070C0"/>
            </a:solidFill>
          </a:ln>
        </p:spPr>
      </p:pic>
      <p:sp>
        <p:nvSpPr>
          <p:cNvPr id="14" name="Content Placeholder 2">
            <a:extLst>
              <a:ext uri="{FF2B5EF4-FFF2-40B4-BE49-F238E27FC236}">
                <a16:creationId xmlns:a16="http://schemas.microsoft.com/office/drawing/2014/main" id="{F627C41F-9EF6-7FE4-36F1-65BCCA34A24D}"/>
              </a:ext>
            </a:extLst>
          </p:cNvPr>
          <p:cNvSpPr txBox="1">
            <a:spLocks/>
          </p:cNvSpPr>
          <p:nvPr/>
        </p:nvSpPr>
        <p:spPr>
          <a:xfrm>
            <a:off x="5962188" y="4651487"/>
            <a:ext cx="6114583" cy="183747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0650" indent="0">
              <a:spcBef>
                <a:spcPts val="1800"/>
              </a:spcBef>
              <a:buFont typeface="Arial" panose="020B0604020202020204" pitchFamily="34" charset="0"/>
              <a:buNone/>
            </a:pPr>
            <a:r>
              <a:rPr lang="en-US" sz="2400"/>
              <a:t>Simplified definition of a </a:t>
            </a:r>
            <a:r>
              <a:rPr lang="en-US" sz="2400" u="sng"/>
              <a:t>Brownfield</a:t>
            </a:r>
            <a:r>
              <a:rPr lang="en-US" sz="2400"/>
              <a:t> in SMART:</a:t>
            </a:r>
          </a:p>
          <a:p>
            <a:pPr marL="463550" indent="-342900">
              <a:spcBef>
                <a:spcPts val="1800"/>
              </a:spcBef>
              <a:buFont typeface="Courier New" panose="02070309020205020404" pitchFamily="49" charset="0"/>
              <a:buChar char="o"/>
            </a:pPr>
            <a:r>
              <a:rPr lang="en-US" sz="2000"/>
              <a:t>Disposal Site has a MassDEP assigned Release Tracking </a:t>
            </a:r>
            <a:r>
              <a:rPr lang="en-US" sz="2000" err="1"/>
              <a:t>Numer</a:t>
            </a:r>
            <a:r>
              <a:rPr lang="en-US" sz="2000"/>
              <a:t> (RTN)</a:t>
            </a:r>
          </a:p>
          <a:p>
            <a:pPr marL="463550" indent="-342900">
              <a:spcBef>
                <a:spcPts val="1800"/>
              </a:spcBef>
              <a:buFont typeface="Courier New" panose="02070309020205020404" pitchFamily="49" charset="0"/>
              <a:buChar char="o"/>
            </a:pPr>
            <a:r>
              <a:rPr lang="en-US" sz="2000">
                <a:ea typeface="Calibri"/>
                <a:cs typeface="Calibri"/>
              </a:rPr>
              <a:t>The presence of Oil / Hazardous Materials (OHM) hinders redevelopment or reuse of the disposal site</a:t>
            </a:r>
          </a:p>
        </p:txBody>
      </p:sp>
    </p:spTree>
    <p:extLst>
      <p:ext uri="{BB962C8B-B14F-4D97-AF65-F5344CB8AC3E}">
        <p14:creationId xmlns:p14="http://schemas.microsoft.com/office/powerpoint/2010/main" val="1950743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D35E8A-9F3B-F90D-494C-DB3361AF99B0}"/>
              </a:ext>
            </a:extLst>
          </p:cNvPr>
          <p:cNvSpPr>
            <a:spLocks noGrp="1"/>
          </p:cNvSpPr>
          <p:nvPr>
            <p:ph idx="1"/>
          </p:nvPr>
        </p:nvSpPr>
        <p:spPr>
          <a:xfrm>
            <a:off x="971549" y="1868129"/>
            <a:ext cx="10536509" cy="4424515"/>
          </a:xfrm>
          <a:ln>
            <a:solidFill>
              <a:schemeClr val="bg1"/>
            </a:solidFill>
          </a:ln>
        </p:spPr>
        <p:txBody>
          <a:bodyPr vert="horz" lIns="91440" tIns="45720" rIns="91440" bIns="45720" rtlCol="0" anchor="t">
            <a:noAutofit/>
          </a:bodyPr>
          <a:lstStyle/>
          <a:p>
            <a:pPr marL="0" indent="0">
              <a:buNone/>
            </a:pPr>
            <a:r>
              <a:rPr lang="en-US" sz="2400" dirty="0">
                <a:cs typeface="Times New Roman"/>
                <a:hlinkClick r:id="rId2"/>
              </a:rPr>
              <a:t>Massachusetts Brownfields Tax Credit (BTC) </a:t>
            </a:r>
            <a:endParaRPr lang="en-US" sz="2400" dirty="0">
              <a:cs typeface="Times New Roman"/>
            </a:endParaRPr>
          </a:p>
          <a:p>
            <a:pPr lvl="1"/>
            <a:r>
              <a:rPr lang="en-US" sz="1700" dirty="0">
                <a:cs typeface="Times New Roman"/>
              </a:rPr>
              <a:t>Must have a MassDEP Release Tracking Number (i.e. MassDEP Reportable Release) </a:t>
            </a:r>
            <a:endParaRPr lang="en-US" dirty="0"/>
          </a:p>
          <a:p>
            <a:pPr lvl="1"/>
            <a:r>
              <a:rPr lang="en-US" sz="1700" dirty="0">
                <a:cs typeface="Times New Roman"/>
              </a:rPr>
              <a:t>Must be an “Eligible Person” (MGL Ch. 21E)</a:t>
            </a:r>
          </a:p>
          <a:p>
            <a:pPr lvl="1"/>
            <a:r>
              <a:rPr lang="en-US" sz="1700" dirty="0">
                <a:cs typeface="Times New Roman"/>
              </a:rPr>
              <a:t>Must own or lease property for business purposes (can be a For-Profit developer) </a:t>
            </a:r>
          </a:p>
          <a:p>
            <a:pPr lvl="1"/>
            <a:r>
              <a:rPr lang="en-US" sz="1700" dirty="0">
                <a:cs typeface="Times New Roman"/>
              </a:rPr>
              <a:t>Property must be located in an Economically Distressed Area </a:t>
            </a:r>
          </a:p>
          <a:p>
            <a:pPr lvl="1"/>
            <a:r>
              <a:rPr lang="en-US" sz="1700" dirty="0">
                <a:cs typeface="Times New Roman"/>
              </a:rPr>
              <a:t>BTC – 50% or 25% (site with Activity and Use Limitation) tax credit for certain net response and removal costs incurred to remediate a contaminated MassDEP site that achieves a Permanent Solution or Remedy Operation Status</a:t>
            </a:r>
          </a:p>
          <a:p>
            <a:r>
              <a:rPr lang="en-US" sz="2400" dirty="0">
                <a:cs typeface="Times New Roman"/>
              </a:rPr>
              <a:t>Thinking of applying for the BTC? Refer to this </a:t>
            </a:r>
            <a:r>
              <a:rPr lang="en-US" sz="2400" dirty="0">
                <a:cs typeface="Times New Roman"/>
                <a:hlinkClick r:id="rId3"/>
              </a:rPr>
              <a:t>guidance document</a:t>
            </a:r>
            <a:r>
              <a:rPr lang="en-US" sz="2400" dirty="0">
                <a:cs typeface="Times New Roman"/>
              </a:rPr>
              <a:t>. </a:t>
            </a:r>
          </a:p>
          <a:p>
            <a:pPr lvl="1"/>
            <a:r>
              <a:rPr lang="en-US" sz="1700" i="1" u="sng" dirty="0">
                <a:cs typeface="Times New Roman"/>
              </a:rPr>
              <a:t>Prior to initiating remedial activities</a:t>
            </a:r>
            <a:r>
              <a:rPr lang="en-US" sz="1700" dirty="0">
                <a:cs typeface="Times New Roman"/>
              </a:rPr>
              <a:t>, key questions to consider include:</a:t>
            </a:r>
          </a:p>
          <a:p>
            <a:pPr lvl="2"/>
            <a:r>
              <a:rPr lang="en-US" sz="1700" dirty="0">
                <a:cs typeface="Times New Roman"/>
              </a:rPr>
              <a:t>Was the nature and extent of contamination defined? </a:t>
            </a:r>
          </a:p>
          <a:p>
            <a:pPr lvl="2"/>
            <a:r>
              <a:rPr lang="en-US" sz="1700" dirty="0">
                <a:cs typeface="Times New Roman"/>
              </a:rPr>
              <a:t>Were the associated risks that must be mitigated in order to achieve a Permanent Solution or ROS clearly documented?</a:t>
            </a:r>
          </a:p>
          <a:p>
            <a:r>
              <a:rPr lang="en-US" sz="2400" dirty="0">
                <a:cs typeface="Times New Roman"/>
              </a:rPr>
              <a:t>Questions? Call DOR (617) 887-6970</a:t>
            </a:r>
          </a:p>
        </p:txBody>
      </p:sp>
      <p:sp>
        <p:nvSpPr>
          <p:cNvPr id="4" name="Title 1">
            <a:extLst>
              <a:ext uri="{FF2B5EF4-FFF2-40B4-BE49-F238E27FC236}">
                <a16:creationId xmlns:a16="http://schemas.microsoft.com/office/drawing/2014/main" id="{D4BE1076-30DA-296F-5914-04E1097A4FC2}"/>
              </a:ext>
            </a:extLst>
          </p:cNvPr>
          <p:cNvSpPr>
            <a:spLocks noGrp="1"/>
          </p:cNvSpPr>
          <p:nvPr>
            <p:ph type="title"/>
          </p:nvPr>
        </p:nvSpPr>
        <p:spPr>
          <a:xfrm>
            <a:off x="780585" y="285136"/>
            <a:ext cx="10727474" cy="1483339"/>
          </a:xfrm>
          <a:ln>
            <a:solidFill>
              <a:schemeClr val="tx1">
                <a:lumMod val="95000"/>
                <a:lumOff val="5000"/>
              </a:schemeClr>
            </a:solidFill>
          </a:ln>
        </p:spPr>
        <p:txBody>
          <a:bodyPr vert="horz" lIns="91440" tIns="45720" rIns="91440" bIns="45720" rtlCol="0" anchor="b">
            <a:noAutofit/>
          </a:bodyPr>
          <a:lstStyle/>
          <a:p>
            <a:pPr algn="ctr"/>
            <a:br>
              <a:rPr lang="en-US" sz="2200" dirty="0">
                <a:latin typeface="Times New Roman"/>
                <a:cs typeface="Times New Roman"/>
              </a:rPr>
            </a:br>
            <a:br>
              <a:rPr lang="en-US" sz="2200" dirty="0">
                <a:latin typeface="Times New Roman"/>
                <a:cs typeface="Times New Roman"/>
              </a:rPr>
            </a:br>
            <a:r>
              <a:rPr lang="en-US" sz="3600" b="1" dirty="0">
                <a:solidFill>
                  <a:srgbClr val="006600"/>
                </a:solidFill>
                <a:latin typeface="+mn-lt"/>
                <a:cs typeface="Times New Roman"/>
              </a:rPr>
              <a:t>Department of Revenue (DOR)</a:t>
            </a:r>
            <a:br>
              <a:rPr lang="en-US" sz="3600" b="1" dirty="0">
                <a:solidFill>
                  <a:srgbClr val="006600"/>
                </a:solidFill>
                <a:latin typeface="+mn-lt"/>
                <a:cs typeface="Times New Roman"/>
              </a:rPr>
            </a:br>
            <a:r>
              <a:rPr lang="en-US" sz="3600" b="1" dirty="0">
                <a:solidFill>
                  <a:srgbClr val="006600"/>
                </a:solidFill>
                <a:latin typeface="+mn-lt"/>
                <a:cs typeface="Times New Roman"/>
              </a:rPr>
              <a:t>Brownfields Tax Credit</a:t>
            </a:r>
            <a:br>
              <a:rPr lang="en-US" sz="2200" b="1" dirty="0">
                <a:solidFill>
                  <a:srgbClr val="006600"/>
                </a:solidFill>
                <a:latin typeface="+mn-lt"/>
                <a:cs typeface="Times New Roman"/>
              </a:rPr>
            </a:br>
            <a:r>
              <a:rPr lang="en-US" sz="2200" dirty="0">
                <a:solidFill>
                  <a:srgbClr val="006600"/>
                </a:solidFill>
                <a:latin typeface="+mn-lt"/>
                <a:cs typeface="Times New Roman"/>
              </a:rPr>
              <a:t>830 CMR 63.38Q.1 and Administrative Procedure 636</a:t>
            </a:r>
            <a:endParaRPr lang="en-US" sz="2200" dirty="0">
              <a:solidFill>
                <a:srgbClr val="006600"/>
              </a:solidFill>
              <a:latin typeface="+mn-lt"/>
            </a:endParaRPr>
          </a:p>
        </p:txBody>
      </p:sp>
      <p:pic>
        <p:nvPicPr>
          <p:cNvPr id="6" name="Picture 5">
            <a:extLst>
              <a:ext uri="{FF2B5EF4-FFF2-40B4-BE49-F238E27FC236}">
                <a16:creationId xmlns:a16="http://schemas.microsoft.com/office/drawing/2014/main" id="{3BE9BF12-D739-B82D-BAAC-5B5DFBE7B7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6410" y="285136"/>
            <a:ext cx="1462596" cy="1483339"/>
          </a:xfrm>
          <a:prstGeom prst="rect">
            <a:avLst/>
          </a:prstGeom>
        </p:spPr>
      </p:pic>
    </p:spTree>
    <p:extLst>
      <p:ext uri="{BB962C8B-B14F-4D97-AF65-F5344CB8AC3E}">
        <p14:creationId xmlns:p14="http://schemas.microsoft.com/office/powerpoint/2010/main" val="2159031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ED589-C4F7-5B5E-1D7A-1D3958626D05}"/>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B507E5E1-917B-BC75-6152-74B9E00F12AC}"/>
              </a:ext>
            </a:extLst>
          </p:cNvPr>
          <p:cNvSpPr txBox="1">
            <a:spLocks noGrp="1"/>
          </p:cNvSpPr>
          <p:nvPr>
            <p:ph type="title" idx="4294967295"/>
          </p:nvPr>
        </p:nvSpPr>
        <p:spPr>
          <a:xfrm>
            <a:off x="420742" y="221477"/>
            <a:ext cx="1152443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6600"/>
                </a:solidFill>
                <a:effectLst/>
                <a:uLnTx/>
                <a:uFillTx/>
                <a:latin typeface="Calibri" panose="020F0502020204030204" pitchFamily="34" charset="0"/>
                <a:ea typeface="Calibri" panose="020F0502020204030204" pitchFamily="34" charset="0"/>
                <a:cs typeface="Calibri" panose="020F0502020204030204" pitchFamily="34" charset="0"/>
              </a:rPr>
              <a:t>FFIO – Municipal and Tribal Technical Assistance Program</a:t>
            </a:r>
          </a:p>
        </p:txBody>
      </p:sp>
      <p:sp>
        <p:nvSpPr>
          <p:cNvPr id="3" name="Content Placeholder 2">
            <a:extLst>
              <a:ext uri="{FF2B5EF4-FFF2-40B4-BE49-F238E27FC236}">
                <a16:creationId xmlns:a16="http://schemas.microsoft.com/office/drawing/2014/main" id="{BFE62C54-E5DA-6E5D-F326-60FC4A2FAAA8}"/>
              </a:ext>
            </a:extLst>
          </p:cNvPr>
          <p:cNvSpPr txBox="1">
            <a:spLocks/>
          </p:cNvSpPr>
          <p:nvPr/>
        </p:nvSpPr>
        <p:spPr>
          <a:xfrm>
            <a:off x="632847" y="4135662"/>
            <a:ext cx="4030578" cy="18602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buClr>
              <a:buNone/>
            </a:pP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hlinkClick r:id="rId2"/>
              </a:rPr>
              <a:t>Municipal and Tribal Technical Assistance Grant Program</a:t>
            </a: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 Placeholder 1">
            <a:extLst>
              <a:ext uri="{FF2B5EF4-FFF2-40B4-BE49-F238E27FC236}">
                <a16:creationId xmlns:a16="http://schemas.microsoft.com/office/drawing/2014/main" id="{93FD88C3-E02D-EC26-8C70-98E5EB3B5F0C}"/>
              </a:ext>
            </a:extLst>
          </p:cNvPr>
          <p:cNvSpPr txBox="1">
            <a:spLocks/>
          </p:cNvSpPr>
          <p:nvPr/>
        </p:nvSpPr>
        <p:spPr>
          <a:xfrm>
            <a:off x="4961613" y="1063905"/>
            <a:ext cx="7087232" cy="5566695"/>
          </a:xfrm>
          <a:prstGeom prst="rect">
            <a:avLst/>
          </a:prstGeom>
        </p:spPr>
        <p:txBody>
          <a:bodyPr vert="horz" lIns="91440" tIns="45720" rIns="91440" bIns="45720" rtlCol="0" anchor="t">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20000"/>
              </a:lnSpc>
              <a:spcBef>
                <a:spcPts val="200"/>
              </a:spcBef>
              <a:spcAft>
                <a:spcPts val="400"/>
              </a:spcAft>
              <a:buClr>
                <a:srgbClr val="1CADE4"/>
              </a:buClr>
              <a:buNone/>
              <a:defRPr/>
            </a:pPr>
            <a:r>
              <a:rPr lang="en-US" sz="3600" b="1" u="sng">
                <a:latin typeface="Calibri" panose="020F0502020204030204" pitchFamily="34" charset="0"/>
                <a:ea typeface="Calibri" panose="020F0502020204030204" pitchFamily="34" charset="0"/>
                <a:cs typeface="Calibri" panose="020F0502020204030204" pitchFamily="34" charset="0"/>
              </a:rPr>
              <a:t>Grant type</a:t>
            </a:r>
            <a:r>
              <a:rPr lang="en-US" sz="3600" b="1">
                <a:latin typeface="Calibri" panose="020F0502020204030204" pitchFamily="34" charset="0"/>
                <a:ea typeface="Calibri" panose="020F0502020204030204" pitchFamily="34" charset="0"/>
                <a:cs typeface="Calibri" panose="020F0502020204030204" pitchFamily="34" charset="0"/>
              </a:rPr>
              <a:t>: </a:t>
            </a:r>
            <a:br>
              <a:rPr lang="en-US" sz="3600" b="1">
                <a:latin typeface="Calibri" panose="020F0502020204030204" pitchFamily="34" charset="0"/>
                <a:ea typeface="Calibri" panose="020F0502020204030204" pitchFamily="34" charset="0"/>
                <a:cs typeface="Calibri" panose="020F0502020204030204" pitchFamily="34" charset="0"/>
              </a:rPr>
            </a:br>
            <a:r>
              <a:rPr lang="en-US" sz="3600">
                <a:latin typeface="Calibri" panose="020F0502020204030204" pitchFamily="34" charset="0"/>
                <a:ea typeface="Calibri" panose="020F0502020204030204" pitchFamily="34" charset="0"/>
                <a:cs typeface="Calibri" panose="020F0502020204030204" pitchFamily="34" charset="0"/>
              </a:rPr>
              <a:t>Competitive, direct funding for selected municipalities </a:t>
            </a:r>
          </a:p>
          <a:p>
            <a:pPr marL="0" lvl="1" indent="0">
              <a:lnSpc>
                <a:spcPct val="120000"/>
              </a:lnSpc>
              <a:spcBef>
                <a:spcPts val="200"/>
              </a:spcBef>
              <a:spcAft>
                <a:spcPts val="400"/>
              </a:spcAft>
              <a:buClr>
                <a:srgbClr val="1CADE4"/>
              </a:buClr>
              <a:buNone/>
              <a:defRPr/>
            </a:pPr>
            <a:r>
              <a:rPr lang="en-US" sz="3600" b="1" u="sng">
                <a:latin typeface="Calibri" panose="020F0502020204030204" pitchFamily="34" charset="0"/>
                <a:ea typeface="Calibri" panose="020F0502020204030204" pitchFamily="34" charset="0"/>
                <a:cs typeface="Calibri" panose="020F0502020204030204" pitchFamily="34" charset="0"/>
              </a:rPr>
              <a:t>Covered Services</a:t>
            </a:r>
            <a:r>
              <a:rPr lang="en-US" sz="3600" b="1">
                <a:latin typeface="Calibri" panose="020F0502020204030204" pitchFamily="34" charset="0"/>
                <a:ea typeface="Calibri" panose="020F0502020204030204" pitchFamily="34" charset="0"/>
                <a:cs typeface="Calibri" panose="020F0502020204030204" pitchFamily="34" charset="0"/>
              </a:rPr>
              <a:t> </a:t>
            </a:r>
            <a:r>
              <a:rPr lang="en-US" sz="3600">
                <a:latin typeface="Calibri" panose="020F0502020204030204" pitchFamily="34" charset="0"/>
                <a:ea typeface="Calibri" panose="020F0502020204030204" pitchFamily="34" charset="0"/>
                <a:cs typeface="Calibri" panose="020F0502020204030204" pitchFamily="34" charset="0"/>
              </a:rPr>
              <a:t>(related to pursuing federal opportunities) Including but not limited to: </a:t>
            </a:r>
          </a:p>
          <a:p>
            <a:pPr marL="914400" lvl="3" indent="-336550">
              <a:lnSpc>
                <a:spcPct val="120000"/>
              </a:lnSpc>
              <a:spcBef>
                <a:spcPts val="200"/>
              </a:spcBef>
              <a:spcAft>
                <a:spcPts val="400"/>
              </a:spcAft>
              <a:buClr>
                <a:srgbClr val="1CADE4"/>
              </a:buClr>
              <a:defRPr/>
            </a:pPr>
            <a:r>
              <a:rPr lang="en-US" sz="3600">
                <a:latin typeface="Calibri" panose="020F0502020204030204" pitchFamily="34" charset="0"/>
                <a:ea typeface="Calibri" panose="020F0502020204030204" pitchFamily="34" charset="0"/>
                <a:cs typeface="Calibri" panose="020F0502020204030204" pitchFamily="34" charset="0"/>
              </a:rPr>
              <a:t>Tax assistance (e.g. for Direct Pay) and legal assistance</a:t>
            </a:r>
          </a:p>
          <a:p>
            <a:pPr marL="914400" lvl="3" indent="-336550">
              <a:lnSpc>
                <a:spcPct val="120000"/>
              </a:lnSpc>
              <a:spcBef>
                <a:spcPts val="200"/>
              </a:spcBef>
              <a:spcAft>
                <a:spcPts val="400"/>
              </a:spcAft>
              <a:buClr>
                <a:srgbClr val="1CADE4"/>
              </a:buClr>
              <a:defRPr/>
            </a:pPr>
            <a:r>
              <a:rPr lang="en-US" sz="3600">
                <a:latin typeface="Calibri" panose="020F0502020204030204" pitchFamily="34" charset="0"/>
                <a:ea typeface="Calibri" panose="020F0502020204030204" pitchFamily="34" charset="0"/>
                <a:cs typeface="Calibri" panose="020F0502020204030204" pitchFamily="34" charset="0"/>
              </a:rPr>
              <a:t>Grant-writing, project scoping &amp; financial analysis</a:t>
            </a:r>
          </a:p>
          <a:p>
            <a:pPr marL="914400" lvl="3" indent="-336550">
              <a:lnSpc>
                <a:spcPct val="120000"/>
              </a:lnSpc>
              <a:spcBef>
                <a:spcPts val="200"/>
              </a:spcBef>
              <a:spcAft>
                <a:spcPts val="400"/>
              </a:spcAft>
              <a:buClr>
                <a:srgbClr val="1CADE4"/>
              </a:buClr>
              <a:defRPr/>
            </a:pPr>
            <a:r>
              <a:rPr lang="en-US" sz="3600">
                <a:latin typeface="Calibri" panose="020F0502020204030204" pitchFamily="34" charset="0"/>
                <a:ea typeface="Calibri" panose="020F0502020204030204" pitchFamily="34" charset="0"/>
                <a:cs typeface="Calibri" panose="020F0502020204030204" pitchFamily="34" charset="0"/>
              </a:rPr>
              <a:t>Planning and feasibility studies, </a:t>
            </a:r>
          </a:p>
          <a:p>
            <a:pPr marL="914400" lvl="3" indent="-336550">
              <a:lnSpc>
                <a:spcPct val="120000"/>
              </a:lnSpc>
              <a:spcBef>
                <a:spcPts val="200"/>
              </a:spcBef>
              <a:spcAft>
                <a:spcPts val="400"/>
              </a:spcAft>
              <a:buClr>
                <a:srgbClr val="1CADE4"/>
              </a:buClr>
              <a:defRPr/>
            </a:pPr>
            <a:r>
              <a:rPr lang="en-US" sz="3600">
                <a:latin typeface="Calibri" panose="020F0502020204030204" pitchFamily="34" charset="0"/>
                <a:ea typeface="Calibri" panose="020F0502020204030204" pitchFamily="34" charset="0"/>
                <a:cs typeface="Calibri" panose="020F0502020204030204" pitchFamily="34" charset="0"/>
              </a:rPr>
              <a:t>Demonstration activities</a:t>
            </a:r>
          </a:p>
          <a:p>
            <a:pPr marL="914400" lvl="3" indent="-336550">
              <a:lnSpc>
                <a:spcPct val="120000"/>
              </a:lnSpc>
              <a:spcBef>
                <a:spcPts val="200"/>
              </a:spcBef>
              <a:spcAft>
                <a:spcPts val="400"/>
              </a:spcAft>
              <a:buClr>
                <a:srgbClr val="1CADE4"/>
              </a:buClr>
              <a:defRPr/>
            </a:pPr>
            <a:r>
              <a:rPr lang="en-US" sz="3600">
                <a:latin typeface="Calibri" panose="020F0502020204030204" pitchFamily="34" charset="0"/>
                <a:ea typeface="Calibri" panose="020F0502020204030204" pitchFamily="34" charset="0"/>
                <a:cs typeface="Calibri" panose="020F0502020204030204" pitchFamily="34" charset="0"/>
              </a:rPr>
              <a:t>Post-award grant management support. </a:t>
            </a:r>
          </a:p>
          <a:p>
            <a:pPr marL="0" lvl="1" indent="0">
              <a:lnSpc>
                <a:spcPct val="120000"/>
              </a:lnSpc>
              <a:spcBef>
                <a:spcPts val="200"/>
              </a:spcBef>
              <a:spcAft>
                <a:spcPts val="400"/>
              </a:spcAft>
              <a:buClr>
                <a:srgbClr val="1CADE4"/>
              </a:buClr>
              <a:buNone/>
              <a:defRPr/>
            </a:pPr>
            <a:r>
              <a:rPr lang="en-US" sz="3600" b="1" u="sng">
                <a:latin typeface="Calibri" panose="020F0502020204030204" pitchFamily="34" charset="0"/>
                <a:ea typeface="Calibri" panose="020F0502020204030204" pitchFamily="34" charset="0"/>
                <a:cs typeface="Calibri" panose="020F0502020204030204" pitchFamily="34" charset="0"/>
              </a:rPr>
              <a:t>Administration</a:t>
            </a:r>
            <a:r>
              <a:rPr lang="en-US" sz="3600" b="1">
                <a:latin typeface="Calibri" panose="020F0502020204030204" pitchFamily="34" charset="0"/>
                <a:ea typeface="Calibri" panose="020F0502020204030204" pitchFamily="34" charset="0"/>
                <a:cs typeface="Calibri" panose="020F0502020204030204" pitchFamily="34" charset="0"/>
              </a:rPr>
              <a:t>:  </a:t>
            </a:r>
            <a:r>
              <a:rPr lang="en-US" sz="3600">
                <a:latin typeface="Calibri" panose="020F0502020204030204" pitchFamily="34" charset="0"/>
                <a:ea typeface="Calibri" panose="020F0502020204030204" pitchFamily="34" charset="0"/>
                <a:cs typeface="Calibri" panose="020F0502020204030204" pitchFamily="34" charset="0"/>
              </a:rPr>
              <a:t>FFIO* will oversee a process to receive requests for technical assistance services and select successful applicants </a:t>
            </a:r>
          </a:p>
          <a:p>
            <a:pPr marL="0" lvl="1" indent="0">
              <a:lnSpc>
                <a:spcPct val="120000"/>
              </a:lnSpc>
              <a:spcBef>
                <a:spcPts val="200"/>
              </a:spcBef>
              <a:spcAft>
                <a:spcPts val="400"/>
              </a:spcAft>
              <a:buClr>
                <a:srgbClr val="1CADE4"/>
              </a:buClr>
              <a:buNone/>
              <a:defRPr/>
            </a:pPr>
            <a:r>
              <a:rPr lang="en-US" sz="3600" b="1" u="sng">
                <a:latin typeface="Calibri" panose="020F0502020204030204" pitchFamily="34" charset="0"/>
                <a:ea typeface="Calibri" panose="020F0502020204030204" pitchFamily="34" charset="0"/>
                <a:cs typeface="Calibri" panose="020F0502020204030204" pitchFamily="34" charset="0"/>
              </a:rPr>
              <a:t>Funding amoun</a:t>
            </a:r>
            <a:r>
              <a:rPr lang="en-US" sz="3600" b="1">
                <a:latin typeface="Calibri" panose="020F0502020204030204" pitchFamily="34" charset="0"/>
                <a:ea typeface="Calibri" panose="020F0502020204030204" pitchFamily="34" charset="0"/>
                <a:cs typeface="Calibri" panose="020F0502020204030204" pitchFamily="34" charset="0"/>
              </a:rPr>
              <a:t>t: </a:t>
            </a:r>
            <a:r>
              <a:rPr lang="en-US" sz="3600">
                <a:latin typeface="Calibri" panose="020F0502020204030204" pitchFamily="34" charset="0"/>
                <a:ea typeface="Calibri" panose="020F0502020204030204" pitchFamily="34" charset="0"/>
                <a:cs typeface="Calibri" panose="020F0502020204030204" pitchFamily="34" charset="0"/>
              </a:rPr>
              <a:t>approximately</a:t>
            </a:r>
            <a:r>
              <a:rPr lang="en-US" sz="3600" b="1">
                <a:latin typeface="Calibri" panose="020F0502020204030204" pitchFamily="34" charset="0"/>
                <a:ea typeface="Calibri" panose="020F0502020204030204" pitchFamily="34" charset="0"/>
                <a:cs typeface="Calibri" panose="020F0502020204030204" pitchFamily="34" charset="0"/>
              </a:rPr>
              <a:t> </a:t>
            </a:r>
            <a:r>
              <a:rPr lang="en-US" sz="3600">
                <a:latin typeface="Calibri" panose="020F0502020204030204" pitchFamily="34" charset="0"/>
                <a:ea typeface="Calibri" panose="020F0502020204030204" pitchFamily="34" charset="0"/>
                <a:cs typeface="Calibri" panose="020F0502020204030204" pitchFamily="34" charset="0"/>
              </a:rPr>
              <a:t>$2,500,000 over 2 years</a:t>
            </a:r>
          </a:p>
          <a:p>
            <a:pPr marL="0" lvl="1" indent="0">
              <a:lnSpc>
                <a:spcPct val="120000"/>
              </a:lnSpc>
              <a:spcBef>
                <a:spcPts val="200"/>
              </a:spcBef>
              <a:spcAft>
                <a:spcPts val="400"/>
              </a:spcAft>
              <a:buClr>
                <a:srgbClr val="1CADE4"/>
              </a:buClr>
              <a:buNone/>
              <a:defRPr/>
            </a:pPr>
            <a:endParaRPr lang="en-US" sz="3600">
              <a:latin typeface="Calibri" panose="020F0502020204030204" pitchFamily="34" charset="0"/>
              <a:ea typeface="Calibri" panose="020F0502020204030204" pitchFamily="34" charset="0"/>
              <a:cs typeface="Calibri" panose="020F0502020204030204" pitchFamily="34" charset="0"/>
            </a:endParaRPr>
          </a:p>
          <a:p>
            <a:pPr marL="0" lvl="1" indent="0">
              <a:lnSpc>
                <a:spcPct val="120000"/>
              </a:lnSpc>
              <a:spcBef>
                <a:spcPts val="200"/>
              </a:spcBef>
              <a:spcAft>
                <a:spcPts val="400"/>
              </a:spcAft>
              <a:buClr>
                <a:srgbClr val="1CADE4"/>
              </a:buClr>
              <a:buNone/>
              <a:defRPr/>
            </a:pPr>
            <a:r>
              <a:rPr lang="en-US" sz="3600">
                <a:latin typeface="Calibri" panose="020F0502020204030204" pitchFamily="34" charset="0"/>
                <a:ea typeface="Calibri" panose="020F0502020204030204" pitchFamily="34" charset="0"/>
                <a:cs typeface="Calibri" panose="020F0502020204030204" pitchFamily="34" charset="0"/>
              </a:rPr>
              <a:t>*FFIO -  Federal Funds and Infrastructure Office (Massachusetts </a:t>
            </a:r>
            <a:r>
              <a:rPr lang="en-US" sz="3400">
                <a:cs typeface="Calibri"/>
              </a:rPr>
              <a:t>office of Administration and Finance)</a:t>
            </a:r>
          </a:p>
        </p:txBody>
      </p:sp>
      <p:pic>
        <p:nvPicPr>
          <p:cNvPr id="6" name="Picture 5" descr="Screenshot of Municipal and Tribal Technical Assistance Grant Program Application webpage. The site says, &quot;Apply to the FFIO Municipal and Tribal Technical Assistance Grant Program (MTTA)&quot;">
            <a:extLst>
              <a:ext uri="{FF2B5EF4-FFF2-40B4-BE49-F238E27FC236}">
                <a16:creationId xmlns:a16="http://schemas.microsoft.com/office/drawing/2014/main" id="{8E0B9A40-5A7E-1E9B-DB49-84DF4C20B85D}"/>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1497" y="1268773"/>
            <a:ext cx="4353277" cy="2578479"/>
          </a:xfrm>
          <a:prstGeom prst="rect">
            <a:avLst/>
          </a:prstGeom>
        </p:spPr>
      </p:pic>
      <p:sp>
        <p:nvSpPr>
          <p:cNvPr id="2" name="Rectangle: Rounded Corners 1">
            <a:extLst>
              <a:ext uri="{FF2B5EF4-FFF2-40B4-BE49-F238E27FC236}">
                <a16:creationId xmlns:a16="http://schemas.microsoft.com/office/drawing/2014/main" id="{E1F4D7D6-216B-EDE7-E1CA-35CEEBD47099}"/>
              </a:ext>
              <a:ext uri="{C183D7F6-B498-43B3-948B-1728B52AA6E4}">
                <adec:decorative xmlns:adec="http://schemas.microsoft.com/office/drawing/2017/decorative" val="1"/>
              </a:ext>
            </a:extLst>
          </p:cNvPr>
          <p:cNvSpPr/>
          <p:nvPr/>
        </p:nvSpPr>
        <p:spPr>
          <a:xfrm>
            <a:off x="5048251" y="2809875"/>
            <a:ext cx="6833602" cy="409575"/>
          </a:xfrm>
          <a:prstGeom prst="roundRect">
            <a:avLst/>
          </a:prstGeom>
          <a:noFill/>
          <a:ln w="28575" cmpd="dbl">
            <a:solidFill>
              <a:srgbClr val="00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0111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822FC-70F5-A589-8FF6-AC53E081C807}"/>
            </a:ext>
          </a:extLst>
        </p:cNvPr>
        <p:cNvGrpSpPr/>
        <p:nvPr/>
      </p:nvGrpSpPr>
      <p:grpSpPr>
        <a:xfrm>
          <a:off x="0" y="0"/>
          <a:ext cx="0" cy="0"/>
          <a:chOff x="0" y="0"/>
          <a:chExt cx="0" cy="0"/>
        </a:xfrm>
      </p:grpSpPr>
      <p:sp>
        <p:nvSpPr>
          <p:cNvPr id="6" name="Title 17">
            <a:extLst>
              <a:ext uri="{FF2B5EF4-FFF2-40B4-BE49-F238E27FC236}">
                <a16:creationId xmlns:a16="http://schemas.microsoft.com/office/drawing/2014/main" id="{67F28832-7DE7-FFB4-F172-0EED02F49125}"/>
              </a:ext>
            </a:extLst>
          </p:cNvPr>
          <p:cNvSpPr txBox="1">
            <a:spLocks noGrp="1"/>
          </p:cNvSpPr>
          <p:nvPr>
            <p:ph type="title" idx="4294967295"/>
          </p:nvPr>
        </p:nvSpPr>
        <p:spPr>
          <a:xfrm>
            <a:off x="78377" y="2551837"/>
            <a:ext cx="5522323"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6600"/>
                </a:solidFill>
                <a:effectLst/>
                <a:uLnTx/>
                <a:uFillTx/>
                <a:latin typeface="Aptos" panose="020B0004020202020204" pitchFamily="34" charset="0"/>
                <a:ea typeface="+mn-ea"/>
                <a:cs typeface="+mn-cs"/>
              </a:rPr>
              <a:t>MassDEP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6600"/>
                </a:solidFill>
                <a:effectLst/>
                <a:uLnTx/>
                <a:uFillTx/>
                <a:latin typeface="Aptos" panose="020B0004020202020204" pitchFamily="34" charset="0"/>
                <a:ea typeface="+mn-ea"/>
                <a:cs typeface="+mn-cs"/>
              </a:rPr>
              <a:t>Brownfields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6600"/>
                </a:solidFill>
                <a:effectLst/>
                <a:uLnTx/>
                <a:uFillTx/>
                <a:latin typeface="Aptos" panose="020B0004020202020204" pitchFamily="34" charset="0"/>
                <a:ea typeface="+mn-ea"/>
                <a:cs typeface="+mn-cs"/>
              </a:rPr>
              <a:t>Resources</a:t>
            </a:r>
          </a:p>
        </p:txBody>
      </p:sp>
      <p:pic>
        <p:nvPicPr>
          <p:cNvPr id="7" name="Picture 6" descr="Photo of brick mill building along a river with purple flowers in the foreground.">
            <a:extLst>
              <a:ext uri="{FF2B5EF4-FFF2-40B4-BE49-F238E27FC236}">
                <a16:creationId xmlns:a16="http://schemas.microsoft.com/office/drawing/2014/main" id="{EBBA1634-7C4D-E896-E9F1-E4D5CCB3175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00700" y="433373"/>
            <a:ext cx="6362700" cy="5991253"/>
          </a:xfrm>
          <a:prstGeom prst="rect">
            <a:avLst/>
          </a:prstGeom>
        </p:spPr>
      </p:pic>
    </p:spTree>
    <p:extLst>
      <p:ext uri="{BB962C8B-B14F-4D97-AF65-F5344CB8AC3E}">
        <p14:creationId xmlns:p14="http://schemas.microsoft.com/office/powerpoint/2010/main" val="1500252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0309307-0DCC-38B9-27FB-D00E5B23AC2A}"/>
              </a:ext>
            </a:extLst>
          </p:cNvPr>
          <p:cNvSpPr txBox="1">
            <a:spLocks noGrp="1"/>
          </p:cNvSpPr>
          <p:nvPr>
            <p:ph type="title" idx="4294967295"/>
          </p:nvPr>
        </p:nvSpPr>
        <p:spPr>
          <a:xfrm>
            <a:off x="4060371" y="134030"/>
            <a:ext cx="7837715"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006600"/>
                </a:solidFill>
                <a:effectLst/>
                <a:uLnTx/>
                <a:uFillTx/>
                <a:latin typeface="Calibri" panose="020F0502020204030204"/>
                <a:ea typeface="+mn-ea"/>
                <a:cs typeface="+mn-cs"/>
              </a:rPr>
              <a:t>Importance of Language Access</a:t>
            </a:r>
          </a:p>
        </p:txBody>
      </p:sp>
      <p:sp>
        <p:nvSpPr>
          <p:cNvPr id="9" name="TextBox 8">
            <a:extLst>
              <a:ext uri="{FF2B5EF4-FFF2-40B4-BE49-F238E27FC236}">
                <a16:creationId xmlns:a16="http://schemas.microsoft.com/office/drawing/2014/main" id="{6A496C81-9ECF-A3EE-572E-D0733703F8DB}"/>
              </a:ext>
            </a:extLst>
          </p:cNvPr>
          <p:cNvSpPr txBox="1"/>
          <p:nvPr/>
        </p:nvSpPr>
        <p:spPr>
          <a:xfrm>
            <a:off x="3929743" y="864548"/>
            <a:ext cx="7837714" cy="707886"/>
          </a:xfrm>
          <a:prstGeom prst="rect">
            <a:avLst/>
          </a:prstGeom>
          <a:noFill/>
        </p:spPr>
        <p:txBody>
          <a:bodyPr wrap="square" rtlCol="0">
            <a:spAutoFit/>
          </a:bodyPr>
          <a:lstStyle/>
          <a:p>
            <a:pPr algn="ctr"/>
            <a:r>
              <a:rPr lang="en-US" sz="2000" dirty="0">
                <a:solidFill>
                  <a:srgbClr val="0070C0"/>
                </a:solidFill>
              </a:rPr>
              <a:t>It’s the right thing to do … and it’s required by Title VI, State policy and the Massachusetts Climate Roadmap Act!</a:t>
            </a:r>
          </a:p>
        </p:txBody>
      </p:sp>
      <p:pic>
        <p:nvPicPr>
          <p:cNvPr id="4" name="Picture 3" descr="Page 1 of MassDEP &quot;Communication for Non-English Speaking Parties&quot; document. ">
            <a:extLst>
              <a:ext uri="{FF2B5EF4-FFF2-40B4-BE49-F238E27FC236}">
                <a16:creationId xmlns:a16="http://schemas.microsoft.com/office/drawing/2014/main" id="{2C9F5C56-ADDA-B87C-3CE1-1ACA742561D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95801" y="134030"/>
            <a:ext cx="3099117" cy="4356726"/>
          </a:xfrm>
          <a:prstGeom prst="rect">
            <a:avLst/>
          </a:prstGeom>
          <a:ln w="19050">
            <a:solidFill>
              <a:srgbClr val="006600"/>
            </a:solidFill>
            <a:extLst>
              <a:ext uri="{C807C97D-BFC1-408E-A445-0C87EB9F89A2}">
                <ask:lineSketchStyleProps xmlns:ask="http://schemas.microsoft.com/office/drawing/2018/sketchyshapes">
                  <ask:type>
                    <ask:lineSketchNone/>
                  </ask:type>
                </ask:lineSketchStyleProps>
              </a:ext>
            </a:extLst>
          </a:ln>
        </p:spPr>
      </p:pic>
      <p:pic>
        <p:nvPicPr>
          <p:cNvPr id="6" name="Picture 5" descr="Page 2 of MassDEP &quot;Communication for Non-English Speaking Parties&quot; document. ">
            <a:extLst>
              <a:ext uri="{FF2B5EF4-FFF2-40B4-BE49-F238E27FC236}">
                <a16:creationId xmlns:a16="http://schemas.microsoft.com/office/drawing/2014/main" id="{0E3F1624-C469-66E5-C624-3BD3F42078F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626303" y="1903072"/>
            <a:ext cx="2946224" cy="4090380"/>
          </a:xfrm>
          <a:prstGeom prst="rect">
            <a:avLst/>
          </a:prstGeom>
          <a:ln w="19050">
            <a:solidFill>
              <a:srgbClr val="006600"/>
            </a:solidFill>
            <a:extLst>
              <a:ext uri="{C807C97D-BFC1-408E-A445-0C87EB9F89A2}">
                <ask:lineSketchStyleProps xmlns:ask="http://schemas.microsoft.com/office/drawing/2018/sketchyshapes" sd="1219033472">
                  <a:custGeom>
                    <a:avLst/>
                    <a:gdLst>
                      <a:gd name="connsiteX0" fmla="*/ 0 w 3200400"/>
                      <a:gd name="connsiteY0" fmla="*/ 0 h 4443264"/>
                      <a:gd name="connsiteX1" fmla="*/ 597408 w 3200400"/>
                      <a:gd name="connsiteY1" fmla="*/ 0 h 4443264"/>
                      <a:gd name="connsiteX2" fmla="*/ 1194816 w 3200400"/>
                      <a:gd name="connsiteY2" fmla="*/ 0 h 4443264"/>
                      <a:gd name="connsiteX3" fmla="*/ 1728216 w 3200400"/>
                      <a:gd name="connsiteY3" fmla="*/ 0 h 4443264"/>
                      <a:gd name="connsiteX4" fmla="*/ 2293620 w 3200400"/>
                      <a:gd name="connsiteY4" fmla="*/ 0 h 4443264"/>
                      <a:gd name="connsiteX5" fmla="*/ 3200400 w 3200400"/>
                      <a:gd name="connsiteY5" fmla="*/ 0 h 4443264"/>
                      <a:gd name="connsiteX6" fmla="*/ 3200400 w 3200400"/>
                      <a:gd name="connsiteY6" fmla="*/ 555408 h 4443264"/>
                      <a:gd name="connsiteX7" fmla="*/ 3200400 w 3200400"/>
                      <a:gd name="connsiteY7" fmla="*/ 1155249 h 4443264"/>
                      <a:gd name="connsiteX8" fmla="*/ 3200400 w 3200400"/>
                      <a:gd name="connsiteY8" fmla="*/ 1621791 h 4443264"/>
                      <a:gd name="connsiteX9" fmla="*/ 3200400 w 3200400"/>
                      <a:gd name="connsiteY9" fmla="*/ 2043901 h 4443264"/>
                      <a:gd name="connsiteX10" fmla="*/ 3200400 w 3200400"/>
                      <a:gd name="connsiteY10" fmla="*/ 2510444 h 4443264"/>
                      <a:gd name="connsiteX11" fmla="*/ 3200400 w 3200400"/>
                      <a:gd name="connsiteY11" fmla="*/ 3021420 h 4443264"/>
                      <a:gd name="connsiteX12" fmla="*/ 3200400 w 3200400"/>
                      <a:gd name="connsiteY12" fmla="*/ 3576828 h 4443264"/>
                      <a:gd name="connsiteX13" fmla="*/ 3200400 w 3200400"/>
                      <a:gd name="connsiteY13" fmla="*/ 4443264 h 4443264"/>
                      <a:gd name="connsiteX14" fmla="*/ 2602992 w 3200400"/>
                      <a:gd name="connsiteY14" fmla="*/ 4443264 h 4443264"/>
                      <a:gd name="connsiteX15" fmla="*/ 2069592 w 3200400"/>
                      <a:gd name="connsiteY15" fmla="*/ 4443264 h 4443264"/>
                      <a:gd name="connsiteX16" fmla="*/ 1536192 w 3200400"/>
                      <a:gd name="connsiteY16" fmla="*/ 4443264 h 4443264"/>
                      <a:gd name="connsiteX17" fmla="*/ 1002792 w 3200400"/>
                      <a:gd name="connsiteY17" fmla="*/ 4443264 h 4443264"/>
                      <a:gd name="connsiteX18" fmla="*/ 469392 w 3200400"/>
                      <a:gd name="connsiteY18" fmla="*/ 4443264 h 4443264"/>
                      <a:gd name="connsiteX19" fmla="*/ 0 w 3200400"/>
                      <a:gd name="connsiteY19" fmla="*/ 4443264 h 4443264"/>
                      <a:gd name="connsiteX20" fmla="*/ 0 w 3200400"/>
                      <a:gd name="connsiteY20" fmla="*/ 3843423 h 4443264"/>
                      <a:gd name="connsiteX21" fmla="*/ 0 w 3200400"/>
                      <a:gd name="connsiteY21" fmla="*/ 3243583 h 4443264"/>
                      <a:gd name="connsiteX22" fmla="*/ 0 w 3200400"/>
                      <a:gd name="connsiteY22" fmla="*/ 2643742 h 4443264"/>
                      <a:gd name="connsiteX23" fmla="*/ 0 w 3200400"/>
                      <a:gd name="connsiteY23" fmla="*/ 2043901 h 4443264"/>
                      <a:gd name="connsiteX24" fmla="*/ 0 w 3200400"/>
                      <a:gd name="connsiteY24" fmla="*/ 1399628 h 4443264"/>
                      <a:gd name="connsiteX25" fmla="*/ 0 w 3200400"/>
                      <a:gd name="connsiteY25" fmla="*/ 844220 h 4443264"/>
                      <a:gd name="connsiteX26" fmla="*/ 0 w 3200400"/>
                      <a:gd name="connsiteY26" fmla="*/ 0 h 4443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00400" h="4443264" fill="none" extrusionOk="0">
                        <a:moveTo>
                          <a:pt x="0" y="0"/>
                        </a:moveTo>
                        <a:cubicBezTo>
                          <a:pt x="139952" y="-47994"/>
                          <a:pt x="419641" y="71127"/>
                          <a:pt x="597408" y="0"/>
                        </a:cubicBezTo>
                        <a:cubicBezTo>
                          <a:pt x="775175" y="-71127"/>
                          <a:pt x="1012949" y="65646"/>
                          <a:pt x="1194816" y="0"/>
                        </a:cubicBezTo>
                        <a:cubicBezTo>
                          <a:pt x="1376683" y="-65646"/>
                          <a:pt x="1618017" y="7108"/>
                          <a:pt x="1728216" y="0"/>
                        </a:cubicBezTo>
                        <a:cubicBezTo>
                          <a:pt x="1838415" y="-7108"/>
                          <a:pt x="2135724" y="31067"/>
                          <a:pt x="2293620" y="0"/>
                        </a:cubicBezTo>
                        <a:cubicBezTo>
                          <a:pt x="2451516" y="-31067"/>
                          <a:pt x="2962113" y="44606"/>
                          <a:pt x="3200400" y="0"/>
                        </a:cubicBezTo>
                        <a:cubicBezTo>
                          <a:pt x="3222051" y="165970"/>
                          <a:pt x="3190893" y="388567"/>
                          <a:pt x="3200400" y="555408"/>
                        </a:cubicBezTo>
                        <a:cubicBezTo>
                          <a:pt x="3209907" y="722249"/>
                          <a:pt x="3191377" y="901886"/>
                          <a:pt x="3200400" y="1155249"/>
                        </a:cubicBezTo>
                        <a:cubicBezTo>
                          <a:pt x="3209423" y="1408612"/>
                          <a:pt x="3160822" y="1525036"/>
                          <a:pt x="3200400" y="1621791"/>
                        </a:cubicBezTo>
                        <a:cubicBezTo>
                          <a:pt x="3239978" y="1718546"/>
                          <a:pt x="3166278" y="1857763"/>
                          <a:pt x="3200400" y="2043901"/>
                        </a:cubicBezTo>
                        <a:cubicBezTo>
                          <a:pt x="3234522" y="2230039"/>
                          <a:pt x="3189287" y="2340880"/>
                          <a:pt x="3200400" y="2510444"/>
                        </a:cubicBezTo>
                        <a:cubicBezTo>
                          <a:pt x="3211513" y="2680008"/>
                          <a:pt x="3173813" y="2846234"/>
                          <a:pt x="3200400" y="3021420"/>
                        </a:cubicBezTo>
                        <a:cubicBezTo>
                          <a:pt x="3226987" y="3196606"/>
                          <a:pt x="3136763" y="3325211"/>
                          <a:pt x="3200400" y="3576828"/>
                        </a:cubicBezTo>
                        <a:cubicBezTo>
                          <a:pt x="3264037" y="3828445"/>
                          <a:pt x="3117168" y="4229803"/>
                          <a:pt x="3200400" y="4443264"/>
                        </a:cubicBezTo>
                        <a:cubicBezTo>
                          <a:pt x="3014250" y="4450421"/>
                          <a:pt x="2725897" y="4399596"/>
                          <a:pt x="2602992" y="4443264"/>
                        </a:cubicBezTo>
                        <a:cubicBezTo>
                          <a:pt x="2480087" y="4486932"/>
                          <a:pt x="2193689" y="4391676"/>
                          <a:pt x="2069592" y="4443264"/>
                        </a:cubicBezTo>
                        <a:cubicBezTo>
                          <a:pt x="1945495" y="4494852"/>
                          <a:pt x="1762443" y="4387707"/>
                          <a:pt x="1536192" y="4443264"/>
                        </a:cubicBezTo>
                        <a:cubicBezTo>
                          <a:pt x="1309941" y="4498821"/>
                          <a:pt x="1249554" y="4406245"/>
                          <a:pt x="1002792" y="4443264"/>
                        </a:cubicBezTo>
                        <a:cubicBezTo>
                          <a:pt x="756030" y="4480283"/>
                          <a:pt x="702650" y="4407046"/>
                          <a:pt x="469392" y="4443264"/>
                        </a:cubicBezTo>
                        <a:cubicBezTo>
                          <a:pt x="236134" y="4479482"/>
                          <a:pt x="185471" y="4387767"/>
                          <a:pt x="0" y="4443264"/>
                        </a:cubicBezTo>
                        <a:cubicBezTo>
                          <a:pt x="-70995" y="4275785"/>
                          <a:pt x="70406" y="4110129"/>
                          <a:pt x="0" y="3843423"/>
                        </a:cubicBezTo>
                        <a:cubicBezTo>
                          <a:pt x="-70406" y="3576717"/>
                          <a:pt x="36159" y="3370317"/>
                          <a:pt x="0" y="3243583"/>
                        </a:cubicBezTo>
                        <a:cubicBezTo>
                          <a:pt x="-36159" y="3116849"/>
                          <a:pt x="44949" y="2854844"/>
                          <a:pt x="0" y="2643742"/>
                        </a:cubicBezTo>
                        <a:cubicBezTo>
                          <a:pt x="-44949" y="2432640"/>
                          <a:pt x="6992" y="2343702"/>
                          <a:pt x="0" y="2043901"/>
                        </a:cubicBezTo>
                        <a:cubicBezTo>
                          <a:pt x="-6992" y="1744100"/>
                          <a:pt x="58118" y="1626202"/>
                          <a:pt x="0" y="1399628"/>
                        </a:cubicBezTo>
                        <a:cubicBezTo>
                          <a:pt x="-58118" y="1173054"/>
                          <a:pt x="28326" y="1105850"/>
                          <a:pt x="0" y="844220"/>
                        </a:cubicBezTo>
                        <a:cubicBezTo>
                          <a:pt x="-28326" y="582590"/>
                          <a:pt x="72347" y="220949"/>
                          <a:pt x="0" y="0"/>
                        </a:cubicBezTo>
                        <a:close/>
                      </a:path>
                      <a:path w="3200400" h="4443264" stroke="0" extrusionOk="0">
                        <a:moveTo>
                          <a:pt x="0" y="0"/>
                        </a:moveTo>
                        <a:cubicBezTo>
                          <a:pt x="116683" y="-48455"/>
                          <a:pt x="380502" y="8351"/>
                          <a:pt x="501396" y="0"/>
                        </a:cubicBezTo>
                        <a:cubicBezTo>
                          <a:pt x="622290" y="-8351"/>
                          <a:pt x="797595" y="41681"/>
                          <a:pt x="938784" y="0"/>
                        </a:cubicBezTo>
                        <a:cubicBezTo>
                          <a:pt x="1079973" y="-41681"/>
                          <a:pt x="1385052" y="58031"/>
                          <a:pt x="1536192" y="0"/>
                        </a:cubicBezTo>
                        <a:cubicBezTo>
                          <a:pt x="1687332" y="-58031"/>
                          <a:pt x="1863320" y="40162"/>
                          <a:pt x="2037588" y="0"/>
                        </a:cubicBezTo>
                        <a:cubicBezTo>
                          <a:pt x="2211856" y="-40162"/>
                          <a:pt x="2315364" y="18240"/>
                          <a:pt x="2538984" y="0"/>
                        </a:cubicBezTo>
                        <a:cubicBezTo>
                          <a:pt x="2762604" y="-18240"/>
                          <a:pt x="2975307" y="75062"/>
                          <a:pt x="3200400" y="0"/>
                        </a:cubicBezTo>
                        <a:cubicBezTo>
                          <a:pt x="3250253" y="185549"/>
                          <a:pt x="3185526" y="257805"/>
                          <a:pt x="3200400" y="466543"/>
                        </a:cubicBezTo>
                        <a:cubicBezTo>
                          <a:pt x="3215274" y="675281"/>
                          <a:pt x="3172027" y="771704"/>
                          <a:pt x="3200400" y="1021951"/>
                        </a:cubicBezTo>
                        <a:cubicBezTo>
                          <a:pt x="3228773" y="1272198"/>
                          <a:pt x="3150296" y="1282355"/>
                          <a:pt x="3200400" y="1488493"/>
                        </a:cubicBezTo>
                        <a:cubicBezTo>
                          <a:pt x="3250504" y="1694631"/>
                          <a:pt x="3151812" y="1780677"/>
                          <a:pt x="3200400" y="1955036"/>
                        </a:cubicBezTo>
                        <a:cubicBezTo>
                          <a:pt x="3248988" y="2129395"/>
                          <a:pt x="3137760" y="2285617"/>
                          <a:pt x="3200400" y="2510444"/>
                        </a:cubicBezTo>
                        <a:cubicBezTo>
                          <a:pt x="3263040" y="2735271"/>
                          <a:pt x="3150751" y="2889738"/>
                          <a:pt x="3200400" y="3110285"/>
                        </a:cubicBezTo>
                        <a:cubicBezTo>
                          <a:pt x="3250049" y="3330832"/>
                          <a:pt x="3192889" y="3360534"/>
                          <a:pt x="3200400" y="3532395"/>
                        </a:cubicBezTo>
                        <a:cubicBezTo>
                          <a:pt x="3207911" y="3704256"/>
                          <a:pt x="3168073" y="4234935"/>
                          <a:pt x="3200400" y="4443264"/>
                        </a:cubicBezTo>
                        <a:cubicBezTo>
                          <a:pt x="3065682" y="4483421"/>
                          <a:pt x="2816449" y="4413661"/>
                          <a:pt x="2667000" y="4443264"/>
                        </a:cubicBezTo>
                        <a:cubicBezTo>
                          <a:pt x="2517551" y="4472867"/>
                          <a:pt x="2366353" y="4403277"/>
                          <a:pt x="2133600" y="4443264"/>
                        </a:cubicBezTo>
                        <a:cubicBezTo>
                          <a:pt x="1900847" y="4483251"/>
                          <a:pt x="1744877" y="4437808"/>
                          <a:pt x="1536192" y="4443264"/>
                        </a:cubicBezTo>
                        <a:cubicBezTo>
                          <a:pt x="1327507" y="4448720"/>
                          <a:pt x="1196731" y="4384134"/>
                          <a:pt x="1002792" y="4443264"/>
                        </a:cubicBezTo>
                        <a:cubicBezTo>
                          <a:pt x="808853" y="4502394"/>
                          <a:pt x="712996" y="4408812"/>
                          <a:pt x="565404" y="4443264"/>
                        </a:cubicBezTo>
                        <a:cubicBezTo>
                          <a:pt x="417812" y="4477716"/>
                          <a:pt x="118812" y="4417065"/>
                          <a:pt x="0" y="4443264"/>
                        </a:cubicBezTo>
                        <a:cubicBezTo>
                          <a:pt x="-45614" y="4133845"/>
                          <a:pt x="6892" y="4059625"/>
                          <a:pt x="0" y="3798991"/>
                        </a:cubicBezTo>
                        <a:cubicBezTo>
                          <a:pt x="-6892" y="3538357"/>
                          <a:pt x="3698" y="3405799"/>
                          <a:pt x="0" y="3154717"/>
                        </a:cubicBezTo>
                        <a:cubicBezTo>
                          <a:pt x="-3698" y="2903635"/>
                          <a:pt x="36040" y="2799093"/>
                          <a:pt x="0" y="2599309"/>
                        </a:cubicBezTo>
                        <a:cubicBezTo>
                          <a:pt x="-36040" y="2399525"/>
                          <a:pt x="11592" y="2262100"/>
                          <a:pt x="0" y="2088334"/>
                        </a:cubicBezTo>
                        <a:cubicBezTo>
                          <a:pt x="-11592" y="1914568"/>
                          <a:pt x="19006" y="1792657"/>
                          <a:pt x="0" y="1666224"/>
                        </a:cubicBezTo>
                        <a:cubicBezTo>
                          <a:pt x="-19006" y="1539791"/>
                          <a:pt x="34913" y="1407228"/>
                          <a:pt x="0" y="1244114"/>
                        </a:cubicBezTo>
                        <a:cubicBezTo>
                          <a:pt x="-34913" y="1081000"/>
                          <a:pt x="32717" y="890903"/>
                          <a:pt x="0" y="644273"/>
                        </a:cubicBezTo>
                        <a:cubicBezTo>
                          <a:pt x="-32717" y="397643"/>
                          <a:pt x="32516" y="206827"/>
                          <a:pt x="0" y="0"/>
                        </a:cubicBezTo>
                        <a:close/>
                      </a:path>
                    </a:pathLst>
                  </a:custGeom>
                  <ask:type>
                    <ask:lineSketchNone/>
                  </ask:type>
                </ask:lineSketchStyleProps>
              </a:ext>
            </a:extLst>
          </a:ln>
        </p:spPr>
      </p:pic>
      <p:sp>
        <p:nvSpPr>
          <p:cNvPr id="7" name="TextBox 6">
            <a:extLst>
              <a:ext uri="{FF2B5EF4-FFF2-40B4-BE49-F238E27FC236}">
                <a16:creationId xmlns:a16="http://schemas.microsoft.com/office/drawing/2014/main" id="{901EC2A3-DC42-DD79-A264-C0EEF1B19C94}"/>
              </a:ext>
            </a:extLst>
          </p:cNvPr>
          <p:cNvSpPr txBox="1"/>
          <p:nvPr/>
        </p:nvSpPr>
        <p:spPr>
          <a:xfrm>
            <a:off x="6703913" y="1737990"/>
            <a:ext cx="5389028" cy="4370427"/>
          </a:xfrm>
          <a:prstGeom prst="rect">
            <a:avLst/>
          </a:prstGeom>
          <a:noFill/>
        </p:spPr>
        <p:txBody>
          <a:bodyPr wrap="square" rtlCol="0">
            <a:spAutoFit/>
          </a:bodyPr>
          <a:lstStyle/>
          <a:p>
            <a:pPr marL="342900" indent="-342900">
              <a:buFont typeface="Arial" panose="020B0604020202020204" pitchFamily="34" charset="0"/>
              <a:buChar char="•"/>
            </a:pPr>
            <a:r>
              <a:rPr lang="en-US" sz="2000" dirty="0"/>
              <a:t>Statewide contract for translation, in-person interpreter needs, telephonic interpreter service, and video remote interpretation</a:t>
            </a:r>
            <a:br>
              <a:rPr lang="en-US" sz="2000" dirty="0"/>
            </a:br>
            <a:endParaRPr lang="en-US" sz="600" dirty="0"/>
          </a:p>
          <a:p>
            <a:pPr marL="342900" indent="-342900">
              <a:buFont typeface="Arial" panose="020B0604020202020204" pitchFamily="34" charset="0"/>
              <a:buChar char="•"/>
            </a:pPr>
            <a:r>
              <a:rPr lang="en-US" sz="2000" dirty="0"/>
              <a:t>Inclusive &amp; culturally sensitive and aware of the limited English proficient individuals in the community</a:t>
            </a:r>
            <a:br>
              <a:rPr lang="en-US" sz="2000" dirty="0"/>
            </a:br>
            <a:endParaRPr lang="en-US" sz="600" dirty="0"/>
          </a:p>
          <a:p>
            <a:pPr marL="342900" indent="-342900">
              <a:buFont typeface="Arial" panose="020B0604020202020204" pitchFamily="34" charset="0"/>
              <a:buChar char="•"/>
            </a:pPr>
            <a:r>
              <a:rPr lang="en-US" sz="2000" dirty="0"/>
              <a:t>Allows over-burdened community to participate in the process</a:t>
            </a:r>
            <a:br>
              <a:rPr lang="en-US" sz="2000" dirty="0"/>
            </a:br>
            <a:endParaRPr lang="en-US" sz="600" dirty="0"/>
          </a:p>
          <a:p>
            <a:pPr marL="342900" indent="-342900">
              <a:buFont typeface="Arial" panose="020B0604020202020204" pitchFamily="34" charset="0"/>
              <a:buChar char="•"/>
            </a:pPr>
            <a:r>
              <a:rPr lang="en-US" sz="2000" dirty="0"/>
              <a:t>Affirmatively stating we want the community to be included in the conversation and contribute to decision-making</a:t>
            </a:r>
          </a:p>
          <a:p>
            <a:pPr marL="342900" indent="-342900">
              <a:buFont typeface="Arial" panose="020B0604020202020204" pitchFamily="34" charset="0"/>
              <a:buChar char="•"/>
            </a:pPr>
            <a:r>
              <a:rPr lang="en-US" sz="2000" dirty="0"/>
              <a:t>To request document translation, visit this link: </a:t>
            </a:r>
            <a:r>
              <a:rPr lang="en-US" sz="2000" dirty="0">
                <a:hlinkClick r:id="rId5"/>
              </a:rPr>
              <a:t>Request Document Translation</a:t>
            </a:r>
            <a:endParaRPr lang="en-US" sz="2000" dirty="0"/>
          </a:p>
        </p:txBody>
      </p:sp>
    </p:spTree>
    <p:extLst>
      <p:ext uri="{BB962C8B-B14F-4D97-AF65-F5344CB8AC3E}">
        <p14:creationId xmlns:p14="http://schemas.microsoft.com/office/powerpoint/2010/main" val="1806982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44D48-36A6-69B9-468F-C24424DA402C}"/>
            </a:ext>
          </a:extLst>
        </p:cNvPr>
        <p:cNvGrpSpPr/>
        <p:nvPr/>
      </p:nvGrpSpPr>
      <p:grpSpPr>
        <a:xfrm>
          <a:off x="0" y="0"/>
          <a:ext cx="0" cy="0"/>
          <a:chOff x="0" y="0"/>
          <a:chExt cx="0" cy="0"/>
        </a:xfrm>
      </p:grpSpPr>
      <p:sp>
        <p:nvSpPr>
          <p:cNvPr id="10" name="Title 17">
            <a:extLst>
              <a:ext uri="{FF2B5EF4-FFF2-40B4-BE49-F238E27FC236}">
                <a16:creationId xmlns:a16="http://schemas.microsoft.com/office/drawing/2014/main" id="{2DD916A6-D456-76ED-1E12-7A4596886FFA}"/>
              </a:ext>
            </a:extLst>
          </p:cNvPr>
          <p:cNvSpPr txBox="1">
            <a:spLocks noGrp="1"/>
          </p:cNvSpPr>
          <p:nvPr>
            <p:ph type="title" idx="4294967295"/>
          </p:nvPr>
        </p:nvSpPr>
        <p:spPr>
          <a:xfrm>
            <a:off x="80657" y="56335"/>
            <a:ext cx="12030686"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6600"/>
                </a:solidFill>
                <a:effectLst/>
                <a:uLnTx/>
                <a:uFillTx/>
                <a:latin typeface="Calibri" panose="020F0502020204030204"/>
                <a:ea typeface="+mn-ea"/>
                <a:cs typeface="+mn-cs"/>
              </a:rPr>
              <a:t>MassDEP Brownfields List  </a:t>
            </a:r>
            <a:r>
              <a:rPr kumimoji="0" lang="en-US" sz="3600" b="0" i="0" u="none" strike="noStrike" kern="1200" cap="none" spc="0" normalizeH="0" baseline="0" noProof="0">
                <a:ln>
                  <a:noFill/>
                </a:ln>
                <a:solidFill>
                  <a:srgbClr val="006600"/>
                </a:solidFill>
                <a:effectLst/>
                <a:uLnTx/>
                <a:uFillTx/>
                <a:latin typeface="Calibri" panose="020F0502020204030204"/>
                <a:ea typeface="+mn-ea"/>
                <a:cs typeface="+mn-cs"/>
              </a:rPr>
              <a:t>(Rev. 2025)</a:t>
            </a:r>
          </a:p>
        </p:txBody>
      </p:sp>
      <p:sp>
        <p:nvSpPr>
          <p:cNvPr id="3" name="TextBox 2">
            <a:extLst>
              <a:ext uri="{FF2B5EF4-FFF2-40B4-BE49-F238E27FC236}">
                <a16:creationId xmlns:a16="http://schemas.microsoft.com/office/drawing/2014/main" id="{67700CC2-C0EA-1C2E-0FAF-20317DF4F275}"/>
              </a:ext>
            </a:extLst>
          </p:cNvPr>
          <p:cNvSpPr txBox="1"/>
          <p:nvPr/>
        </p:nvSpPr>
        <p:spPr>
          <a:xfrm>
            <a:off x="371072" y="874367"/>
            <a:ext cx="6235909" cy="461665"/>
          </a:xfrm>
          <a:prstGeom prst="rect">
            <a:avLst/>
          </a:prstGeom>
          <a:noFill/>
        </p:spPr>
        <p:txBody>
          <a:bodyPr wrap="square" rtlCol="0">
            <a:spAutoFit/>
          </a:bodyPr>
          <a:lstStyle/>
          <a:p>
            <a:r>
              <a:rPr lang="en-US" sz="2400" b="1"/>
              <a:t>Link: </a:t>
            </a:r>
            <a:r>
              <a:rPr lang="en-US" sz="2400">
                <a:solidFill>
                  <a:schemeClr val="tx2">
                    <a:lumMod val="75000"/>
                    <a:lumOff val="25000"/>
                  </a:schemeClr>
                </a:solidFill>
                <a:hlinkClick r:id="rId3"/>
              </a:rPr>
              <a:t>MassDEP Brownfields Program</a:t>
            </a:r>
            <a:endParaRPr lang="en-US" sz="2400">
              <a:solidFill>
                <a:schemeClr val="tx2">
                  <a:lumMod val="75000"/>
                  <a:lumOff val="25000"/>
                </a:schemeClr>
              </a:solidFill>
            </a:endParaRPr>
          </a:p>
        </p:txBody>
      </p:sp>
      <p:pic>
        <p:nvPicPr>
          <p:cNvPr id="7" name="Picture 6" descr="Screenshot of MassDEP Brownfields homepage. Screenshot contains title &quot;About Brownfields.&quot;">
            <a:extLst>
              <a:ext uri="{FF2B5EF4-FFF2-40B4-BE49-F238E27FC236}">
                <a16:creationId xmlns:a16="http://schemas.microsoft.com/office/drawing/2014/main" id="{2A493D5C-D406-72D8-333B-558F4B4C7383}"/>
              </a:ext>
            </a:extLst>
          </p:cNvPr>
          <p:cNvPicPr>
            <a:picLocks noChangeAspect="1"/>
          </p:cNvPicPr>
          <p:nvPr/>
        </p:nvPicPr>
        <p:blipFill>
          <a:blip r:embed="rId4" cstate="screen">
            <a:extLst>
              <a:ext uri="{28A0092B-C50C-407E-A947-70E740481C1C}">
                <a14:useLocalDpi xmlns:a14="http://schemas.microsoft.com/office/drawing/2010/main"/>
              </a:ext>
            </a:extLst>
          </a:blip>
          <a:srcRect l="-136"/>
          <a:stretch>
            <a:fillRect/>
          </a:stretch>
        </p:blipFill>
        <p:spPr>
          <a:xfrm>
            <a:off x="371072" y="1433443"/>
            <a:ext cx="6949428" cy="2921432"/>
          </a:xfrm>
          <a:prstGeom prst="rect">
            <a:avLst/>
          </a:prstGeom>
          <a:ln w="57150">
            <a:solidFill>
              <a:schemeClr val="accent3"/>
            </a:solidFill>
            <a:prstDash val="sysDot"/>
          </a:ln>
        </p:spPr>
      </p:pic>
      <p:sp>
        <p:nvSpPr>
          <p:cNvPr id="13" name="TextBox 12">
            <a:extLst>
              <a:ext uri="{FF2B5EF4-FFF2-40B4-BE49-F238E27FC236}">
                <a16:creationId xmlns:a16="http://schemas.microsoft.com/office/drawing/2014/main" id="{06632AC0-ED57-4587-3F27-58AC1E552CB9}"/>
              </a:ext>
            </a:extLst>
          </p:cNvPr>
          <p:cNvSpPr txBox="1"/>
          <p:nvPr/>
        </p:nvSpPr>
        <p:spPr>
          <a:xfrm>
            <a:off x="7506119" y="787112"/>
            <a:ext cx="460522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06600"/>
                </a:solidFill>
                <a:effectLst/>
                <a:uLnTx/>
                <a:uFillTx/>
                <a:latin typeface="Aptos" panose="02110004020202020204"/>
                <a:ea typeface="+mn-ea"/>
                <a:cs typeface="+mn-cs"/>
              </a:rPr>
              <a:t>Anticipated Users</a:t>
            </a:r>
          </a:p>
        </p:txBody>
      </p:sp>
      <p:sp>
        <p:nvSpPr>
          <p:cNvPr id="16" name="TextBox 15">
            <a:extLst>
              <a:ext uri="{FF2B5EF4-FFF2-40B4-BE49-F238E27FC236}">
                <a16:creationId xmlns:a16="http://schemas.microsoft.com/office/drawing/2014/main" id="{8F970245-FF07-2B40-EA99-56739F872887}"/>
              </a:ext>
            </a:extLst>
          </p:cNvPr>
          <p:cNvSpPr txBox="1"/>
          <p:nvPr/>
        </p:nvSpPr>
        <p:spPr>
          <a:xfrm>
            <a:off x="7425732" y="1433443"/>
            <a:ext cx="4685611" cy="5262979"/>
          </a:xfrm>
          <a:prstGeom prst="rect">
            <a:avLst/>
          </a:prstGeom>
          <a:noFill/>
        </p:spPr>
        <p:txBody>
          <a:bodyPr wrap="square" lIns="91440" tIns="45720" rIns="91440" bIns="45720" anchor="t">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ptos" panose="02110004020202020204"/>
                <a:ea typeface="+mn-ea"/>
                <a:cs typeface="+mn-cs"/>
              </a:rPr>
              <a:t>​Municipalities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ptos" panose="02110004020202020204"/>
                <a:ea typeface="+mn-ea"/>
                <a:cs typeface="+mn-cs"/>
              </a:rPr>
              <a:t>Grant Applicants</a:t>
            </a:r>
            <a:endParaRPr kumimoji="0" lang="en-US" sz="2800" b="0" i="0" u="none" strike="noStrike" kern="1200" cap="none" spc="0" normalizeH="0" baseline="0" noProof="0">
              <a:ln>
                <a:noFill/>
              </a:ln>
              <a:solidFill>
                <a:srgbClr val="0070C0"/>
              </a:solidFill>
              <a:effectLst/>
              <a:uLnTx/>
              <a:uFillTx/>
              <a:latin typeface="Aptos" panose="0211000402020202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ptos" panose="02110004020202020204"/>
                <a:ea typeface="+mn-ea"/>
                <a:cs typeface="+mn-cs"/>
              </a:rPr>
              <a:t>Municipal Planners </a:t>
            </a:r>
          </a:p>
          <a:p>
            <a:pPr marL="457200" marR="0" lvl="0" indent="-45720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ptos" panose="02110004020202020204"/>
                <a:ea typeface="+mn-ea"/>
                <a:cs typeface="+mn-cs"/>
              </a:rPr>
              <a:t>Reg. Planning Agencies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ptos" panose="02110004020202020204"/>
                <a:ea typeface="+mn-ea"/>
                <a:cs typeface="+mn-cs"/>
              </a:rPr>
              <a:t>CDCs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ptos" panose="02110004020202020204"/>
                <a:ea typeface="+mn-ea"/>
                <a:cs typeface="+mn-cs"/>
              </a:rPr>
              <a:t>Housing developers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ptos" panose="02110004020202020204"/>
                <a:ea typeface="+mn-ea"/>
                <a:cs typeface="+mn-cs"/>
              </a:rPr>
              <a:t>Real estate developers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ptos" panose="02110004020202020204"/>
                <a:ea typeface="+mn-ea"/>
                <a:cs typeface="+mn-cs"/>
              </a:rPr>
              <a:t>Solar and renewable </a:t>
            </a:r>
            <a:br>
              <a:rPr kumimoji="0" lang="en-US" sz="2800" b="0" i="0" u="none" strike="noStrike" kern="1200" cap="none" spc="0" normalizeH="0" baseline="0" noProof="0">
                <a:ln>
                  <a:noFill/>
                </a:ln>
                <a:solidFill>
                  <a:srgbClr val="000000"/>
                </a:solidFill>
                <a:effectLst/>
                <a:uLnTx/>
                <a:uFillTx/>
                <a:latin typeface="Aptos" panose="02110004020202020204"/>
                <a:ea typeface="+mn-ea"/>
                <a:cs typeface="+mn-cs"/>
              </a:rPr>
            </a:br>
            <a:r>
              <a:rPr kumimoji="0" lang="en-US" sz="2800" b="0" i="0" u="none" strike="noStrike" kern="1200" cap="none" spc="0" normalizeH="0" baseline="0" noProof="0">
                <a:ln>
                  <a:noFill/>
                </a:ln>
                <a:solidFill>
                  <a:srgbClr val="000000"/>
                </a:solidFill>
                <a:effectLst/>
                <a:uLnTx/>
                <a:uFillTx/>
                <a:latin typeface="Aptos" panose="02110004020202020204"/>
                <a:ea typeface="+mn-ea"/>
                <a:cs typeface="+mn-cs"/>
              </a:rPr>
              <a:t>energy developers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ptos" panose="02110004020202020204"/>
                <a:ea typeface="+mn-ea"/>
                <a:cs typeface="+mn-cs"/>
              </a:rPr>
              <a:t>Interested neighbors &amp;</a:t>
            </a:r>
            <a:br>
              <a:rPr kumimoji="0" lang="en-US" sz="2800" b="0" i="0" u="none" strike="noStrike" kern="1200" cap="none" spc="0" normalizeH="0" baseline="0" noProof="0">
                <a:ln>
                  <a:noFill/>
                </a:ln>
                <a:solidFill>
                  <a:srgbClr val="000000"/>
                </a:solidFill>
                <a:effectLst/>
                <a:uLnTx/>
                <a:uFillTx/>
                <a:latin typeface="Aptos" panose="02110004020202020204"/>
                <a:ea typeface="+mn-ea"/>
                <a:cs typeface="+mn-cs"/>
              </a:rPr>
            </a:br>
            <a:r>
              <a:rPr kumimoji="0" lang="en-US" sz="2800" b="0" i="0" u="none" strike="noStrike" kern="1200" cap="none" spc="0" normalizeH="0" baseline="0" noProof="0">
                <a:ln>
                  <a:noFill/>
                </a:ln>
                <a:solidFill>
                  <a:srgbClr val="000000"/>
                </a:solidFill>
                <a:effectLst/>
                <a:uLnTx/>
                <a:uFillTx/>
                <a:latin typeface="Aptos" panose="02110004020202020204"/>
                <a:ea typeface="+mn-ea"/>
                <a:cs typeface="+mn-cs"/>
              </a:rPr>
              <a:t>community members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ptos" panose="02110004020202020204"/>
                <a:ea typeface="+mn-ea"/>
                <a:cs typeface="+mn-cs"/>
              </a:rPr>
              <a:t>Academics</a:t>
            </a:r>
            <a:endParaRPr kumimoji="0" lang="en-US" sz="2800" b="0" i="0" u="none" strike="noStrike" kern="1200" cap="none" spc="0" normalizeH="0" baseline="0" noProof="0">
              <a:ln>
                <a:noFill/>
              </a:ln>
              <a:solidFill>
                <a:srgbClr val="0070C0"/>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63FD1104-A482-2EC0-16AB-7637E493887F}"/>
              </a:ext>
              <a:ext uri="{C183D7F6-B498-43B3-948B-1728B52AA6E4}">
                <adec:decorative xmlns:adec="http://schemas.microsoft.com/office/drawing/2017/decorative" val="1"/>
              </a:ext>
            </a:extLst>
          </p:cNvPr>
          <p:cNvSpPr/>
          <p:nvPr/>
        </p:nvSpPr>
        <p:spPr>
          <a:xfrm>
            <a:off x="2811719" y="3626155"/>
            <a:ext cx="2045109" cy="381427"/>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itle 17">
            <a:extLst>
              <a:ext uri="{FF2B5EF4-FFF2-40B4-BE49-F238E27FC236}">
                <a16:creationId xmlns:a16="http://schemas.microsoft.com/office/drawing/2014/main" id="{CBE9F0EF-C441-9E58-A217-BA8CADF231A5}"/>
              </a:ext>
            </a:extLst>
          </p:cNvPr>
          <p:cNvSpPr txBox="1">
            <a:spLocks/>
          </p:cNvSpPr>
          <p:nvPr/>
        </p:nvSpPr>
        <p:spPr>
          <a:xfrm>
            <a:off x="211052" y="4728089"/>
            <a:ext cx="6949428" cy="126188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defRPr/>
            </a:pPr>
            <a:r>
              <a:rPr lang="en-US" sz="4000" b="1">
                <a:solidFill>
                  <a:srgbClr val="006600"/>
                </a:solidFill>
                <a:latin typeface="Calibri" panose="020F0502020204030204"/>
                <a:ea typeface="+mn-ea"/>
                <a:cs typeface="+mn-cs"/>
              </a:rPr>
              <a:t>2,379 Sites </a:t>
            </a:r>
          </a:p>
          <a:p>
            <a:pPr algn="ctr">
              <a:lnSpc>
                <a:spcPct val="100000"/>
              </a:lnSpc>
              <a:spcBef>
                <a:spcPts val="0"/>
              </a:spcBef>
              <a:defRPr/>
            </a:pPr>
            <a:r>
              <a:rPr lang="en-US" sz="3600">
                <a:solidFill>
                  <a:srgbClr val="006600"/>
                </a:solidFill>
                <a:latin typeface="Calibri" panose="020F0502020204030204"/>
                <a:ea typeface="+mn-ea"/>
                <a:cs typeface="+mn-cs"/>
              </a:rPr>
              <a:t>(2x old list)</a:t>
            </a:r>
          </a:p>
        </p:txBody>
      </p:sp>
    </p:spTree>
    <p:extLst>
      <p:ext uri="{BB962C8B-B14F-4D97-AF65-F5344CB8AC3E}">
        <p14:creationId xmlns:p14="http://schemas.microsoft.com/office/powerpoint/2010/main" val="2565742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6660C-F47B-C9FC-7179-C1EF9F166ABE}"/>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BB25ECCA-7E44-5C58-3FE8-196F329AF267}"/>
              </a:ext>
            </a:extLst>
          </p:cNvPr>
          <p:cNvSpPr txBox="1">
            <a:spLocks noGrp="1"/>
          </p:cNvSpPr>
          <p:nvPr>
            <p:ph type="title" idx="4294967295"/>
          </p:nvPr>
        </p:nvSpPr>
        <p:spPr>
          <a:xfrm>
            <a:off x="681177" y="276214"/>
            <a:ext cx="1082964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6600"/>
                </a:solidFill>
                <a:effectLst/>
                <a:uLnTx/>
                <a:uFillTx/>
                <a:latin typeface="Calibri" panose="020F0502020204030204" pitchFamily="34" charset="0"/>
                <a:ea typeface="Calibri" panose="020F0502020204030204" pitchFamily="34" charset="0"/>
                <a:cs typeface="Calibri" panose="020F0502020204030204" pitchFamily="34" charset="0"/>
              </a:rPr>
              <a:t>Criteria for Inclusion</a:t>
            </a:r>
          </a:p>
        </p:txBody>
      </p:sp>
      <p:sp>
        <p:nvSpPr>
          <p:cNvPr id="16" name="TextBox 15">
            <a:extLst>
              <a:ext uri="{FF2B5EF4-FFF2-40B4-BE49-F238E27FC236}">
                <a16:creationId xmlns:a16="http://schemas.microsoft.com/office/drawing/2014/main" id="{2F5C35FA-9588-BD8E-B062-F8738EB866E9}"/>
              </a:ext>
            </a:extLst>
          </p:cNvPr>
          <p:cNvSpPr txBox="1"/>
          <p:nvPr/>
        </p:nvSpPr>
        <p:spPr>
          <a:xfrm>
            <a:off x="1097422" y="1071084"/>
            <a:ext cx="10414189" cy="589392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800" b="0" i="0" u="none" strike="noStrike" kern="1200" cap="none" spc="0" normalizeH="0" baseline="0" noProof="0">
                <a:ln>
                  <a:noFill/>
                </a:ln>
                <a:solidFill>
                  <a:prstClr val="black"/>
                </a:solidFill>
                <a:effectLst/>
                <a:uLnTx/>
                <a:uFillTx/>
                <a:latin typeface="Aptos" panose="02110004020202020204"/>
                <a:ea typeface="+mn-ea"/>
                <a:cs typeface="+mn-cs"/>
              </a:rPr>
              <a:t>To be included on the Brownfields List, the property </a:t>
            </a:r>
            <a:r>
              <a:rPr kumimoji="0" lang="en-US" sz="2800" b="0" i="0" u="sng" strike="noStrike" kern="1200" cap="none" spc="0" normalizeH="0" baseline="0" noProof="0">
                <a:ln>
                  <a:noFill/>
                </a:ln>
                <a:solidFill>
                  <a:prstClr val="black"/>
                </a:solidFill>
                <a:effectLst/>
                <a:uLnTx/>
                <a:uFillTx/>
                <a:latin typeface="Aptos" panose="02110004020202020204"/>
                <a:ea typeface="+mn-ea"/>
                <a:cs typeface="+mn-cs"/>
              </a:rPr>
              <a:t>must</a:t>
            </a:r>
            <a:r>
              <a:rPr kumimoji="0" lang="en-US" sz="2800" b="0" i="0" u="none" strike="noStrike" kern="1200" cap="none" spc="0" normalizeH="0" baseline="0" noProof="0">
                <a:ln>
                  <a:noFill/>
                </a:ln>
                <a:solidFill>
                  <a:prstClr val="black"/>
                </a:solidFill>
                <a:effectLst/>
                <a:uLnTx/>
                <a:uFillTx/>
                <a:latin typeface="Aptos" panose="02110004020202020204"/>
                <a:ea typeface="+mn-ea"/>
                <a:cs typeface="+mn-cs"/>
              </a:rPr>
              <a:t> be the location of an </a:t>
            </a:r>
            <a:r>
              <a:rPr kumimoji="0" lang="en-US" sz="2800" b="0" i="0" u="sng" strike="noStrike" kern="1200" cap="none" spc="0" normalizeH="0" baseline="0" noProof="0">
                <a:ln>
                  <a:noFill/>
                </a:ln>
                <a:solidFill>
                  <a:prstClr val="black"/>
                </a:solidFill>
                <a:effectLst/>
                <a:uLnTx/>
                <a:uFillTx/>
                <a:latin typeface="Aptos" panose="02110004020202020204"/>
                <a:ea typeface="+mn-ea"/>
                <a:cs typeface="+mn-cs"/>
              </a:rPr>
              <a:t>MCP-regulated disposal site</a:t>
            </a:r>
            <a:r>
              <a:rPr kumimoji="0" lang="en-US" sz="2800" b="0" i="0" u="none" strike="noStrike" kern="1200" cap="none" spc="0" normalizeH="0" baseline="0" noProof="0">
                <a:ln>
                  <a:noFill/>
                </a:ln>
                <a:solidFill>
                  <a:prstClr val="black"/>
                </a:solidFill>
                <a:effectLst/>
                <a:uLnTx/>
                <a:uFillTx/>
                <a:latin typeface="Aptos" panose="02110004020202020204"/>
                <a:ea typeface="+mn-ea"/>
                <a:cs typeface="+mn-cs"/>
              </a:rPr>
              <a:t> (with an RTN) </a:t>
            </a:r>
            <a:r>
              <a:rPr kumimoji="0" lang="en-US" sz="2800" b="0" i="1" u="none" strike="noStrike" kern="1200" cap="none" spc="0" normalizeH="0" baseline="0" noProof="0">
                <a:ln>
                  <a:noFill/>
                </a:ln>
                <a:solidFill>
                  <a:prstClr val="black"/>
                </a:solidFill>
                <a:effectLst/>
                <a:uLnTx/>
                <a:uFillTx/>
                <a:latin typeface="Aptos" panose="02110004020202020204"/>
                <a:ea typeface="+mn-ea"/>
                <a:cs typeface="+mn-cs"/>
              </a:rPr>
              <a:t>AND</a:t>
            </a:r>
            <a:r>
              <a:rPr kumimoji="0" lang="en-US" sz="2800" b="0" i="0" u="none" strike="noStrike" kern="1200" cap="none" spc="0" normalizeH="0" baseline="0" noProof="0">
                <a:ln>
                  <a:noFill/>
                </a:ln>
                <a:solidFill>
                  <a:prstClr val="black"/>
                </a:solidFill>
                <a:effectLst/>
                <a:uLnTx/>
                <a:uFillTx/>
                <a:latin typeface="Aptos" panose="02110004020202020204"/>
                <a:ea typeface="+mn-ea"/>
                <a:cs typeface="+mn-cs"/>
              </a:rPr>
              <a:t> one or more of the following criteria is also true:​</a:t>
            </a:r>
          </a:p>
          <a:p>
            <a:pPr marL="457200" marR="0" lvl="0" indent="-457200" algn="l" defTabSz="914400" rtl="0" eaLnBrk="1" fontAlgn="auto" latinLnBrk="0" hangingPunct="1">
              <a:lnSpc>
                <a:spcPct val="100000"/>
              </a:lnSpc>
              <a:spcBef>
                <a:spcPts val="0"/>
              </a:spcBef>
              <a:spcAft>
                <a:spcPts val="600"/>
              </a:spcAft>
              <a:buClrTx/>
              <a:buSzTx/>
              <a:buFontTx/>
              <a:buAutoNum type="arabicPeriod"/>
              <a:tabLst/>
              <a:defRPr/>
            </a:pPr>
            <a:r>
              <a:rPr kumimoji="0" lang="en-US" sz="2000" b="0" i="0" u="none" strike="noStrike" kern="1200" cap="none" spc="0" normalizeH="0" baseline="0" noProof="0">
                <a:ln>
                  <a:noFill/>
                </a:ln>
                <a:solidFill>
                  <a:prstClr val="black"/>
                </a:solidFill>
                <a:effectLst/>
                <a:uLnTx/>
                <a:uFillTx/>
                <a:latin typeface="Aptos" panose="02110004020202020204"/>
                <a:ea typeface="+mn-ea"/>
                <a:cs typeface="+mn-cs"/>
              </a:rPr>
              <a:t>Performing party self-identified site as a brownfield on BWSC form 104</a:t>
            </a:r>
          </a:p>
          <a:p>
            <a:pPr marL="457200" marR="0" lvl="0" indent="-457200" algn="l" defTabSz="914400" rtl="0" eaLnBrk="1" fontAlgn="auto" latinLnBrk="0" hangingPunct="1">
              <a:lnSpc>
                <a:spcPct val="100000"/>
              </a:lnSpc>
              <a:spcBef>
                <a:spcPts val="0"/>
              </a:spcBef>
              <a:spcAft>
                <a:spcPts val="600"/>
              </a:spcAft>
              <a:buClrTx/>
              <a:buSzTx/>
              <a:buFontTx/>
              <a:buAutoNum type="arabicPeriod"/>
              <a:tabLst/>
              <a:defRPr/>
            </a:pPr>
            <a:r>
              <a:rPr kumimoji="0" lang="en-US" sz="2000" b="0" i="0" u="none" strike="noStrike" kern="1200" cap="none" spc="0" normalizeH="0" baseline="0" noProof="0">
                <a:ln>
                  <a:noFill/>
                </a:ln>
                <a:solidFill>
                  <a:prstClr val="black"/>
                </a:solidFill>
                <a:effectLst/>
                <a:uLnTx/>
                <a:uFillTx/>
                <a:latin typeface="Aptos" panose="02110004020202020204"/>
                <a:ea typeface="+mn-ea"/>
                <a:cs typeface="+mn-cs"/>
              </a:rPr>
              <a:t>Performing party self-identified site as a brownfield on BWSC form 107</a:t>
            </a:r>
          </a:p>
          <a:p>
            <a:pPr marL="457200" marR="0" lvl="0" indent="-457200" algn="l" defTabSz="914400" rtl="0" eaLnBrk="1" fontAlgn="auto" latinLnBrk="0" hangingPunct="1">
              <a:lnSpc>
                <a:spcPct val="100000"/>
              </a:lnSpc>
              <a:spcBef>
                <a:spcPts val="0"/>
              </a:spcBef>
              <a:spcAft>
                <a:spcPts val="600"/>
              </a:spcAft>
              <a:buClrTx/>
              <a:buSzTx/>
              <a:buFontTx/>
              <a:buAutoNum type="arabicPeriod"/>
              <a:tabLst/>
              <a:defRPr/>
            </a:pPr>
            <a:r>
              <a:rPr kumimoji="0" lang="en-US" sz="2000" b="0" i="0" u="none" strike="noStrike" kern="1200" cap="none" spc="0" normalizeH="0" baseline="0" noProof="0">
                <a:ln>
                  <a:noFill/>
                </a:ln>
                <a:solidFill>
                  <a:prstClr val="black"/>
                </a:solidFill>
                <a:effectLst/>
                <a:uLnTx/>
                <a:uFillTx/>
                <a:latin typeface="Aptos" panose="02110004020202020204"/>
                <a:ea typeface="+mn-ea"/>
                <a:cs typeface="+mn-cs"/>
              </a:rPr>
              <a:t>MassDEP performed work at the site using EPA Brownfields funds</a:t>
            </a:r>
          </a:p>
          <a:p>
            <a:pPr marL="457200" marR="0" lvl="0" indent="-457200" algn="l" defTabSz="914400" rtl="0" eaLnBrk="1" fontAlgn="auto" latinLnBrk="0" hangingPunct="1">
              <a:lnSpc>
                <a:spcPct val="100000"/>
              </a:lnSpc>
              <a:spcBef>
                <a:spcPts val="0"/>
              </a:spcBef>
              <a:spcAft>
                <a:spcPts val="600"/>
              </a:spcAft>
              <a:buClrTx/>
              <a:buSzTx/>
              <a:buFontTx/>
              <a:buAutoNum type="arabicPeriod"/>
              <a:tabLst/>
              <a:defRPr/>
            </a:pPr>
            <a:r>
              <a:rPr kumimoji="0" lang="en-US" sz="2000" b="0" i="0" u="none" strike="noStrike" kern="1200" cap="none" spc="0" normalizeH="0" baseline="0" noProof="0">
                <a:ln>
                  <a:noFill/>
                </a:ln>
                <a:solidFill>
                  <a:prstClr val="black"/>
                </a:solidFill>
                <a:effectLst/>
                <a:uLnTx/>
                <a:uFillTx/>
                <a:latin typeface="Aptos" panose="02110004020202020204"/>
                <a:ea typeface="+mn-ea"/>
                <a:cs typeface="+mn-cs"/>
              </a:rPr>
              <a:t>Other parties performed work at the site using EPA Brownfields funds</a:t>
            </a:r>
          </a:p>
          <a:p>
            <a:pPr marL="457200" marR="0" lvl="0" indent="-457200" algn="l" defTabSz="914400" rtl="0" eaLnBrk="1" fontAlgn="auto" latinLnBrk="0" hangingPunct="1">
              <a:lnSpc>
                <a:spcPct val="100000"/>
              </a:lnSpc>
              <a:spcBef>
                <a:spcPts val="0"/>
              </a:spcBef>
              <a:spcAft>
                <a:spcPts val="600"/>
              </a:spcAft>
              <a:buClrTx/>
              <a:buSzTx/>
              <a:buFontTx/>
              <a:buAutoNum type="arabicPeriod"/>
              <a:tabLst/>
              <a:defRPr/>
            </a:pPr>
            <a:r>
              <a:rPr kumimoji="0" lang="en-US" sz="2000" b="0" i="0" u="none" strike="noStrike" kern="1200" cap="none" spc="0" normalizeH="0" baseline="0" noProof="0">
                <a:ln>
                  <a:noFill/>
                </a:ln>
                <a:solidFill>
                  <a:prstClr val="black"/>
                </a:solidFill>
                <a:effectLst/>
                <a:uLnTx/>
                <a:uFillTx/>
                <a:latin typeface="Aptos" panose="02110004020202020204"/>
                <a:ea typeface="+mn-ea"/>
                <a:cs typeface="+mn-cs"/>
              </a:rPr>
              <a:t>Project received a Department of Revenue Brownfields Tax Credit</a:t>
            </a:r>
          </a:p>
          <a:p>
            <a:pPr marL="457200" marR="0" lvl="0" indent="-457200" algn="l" defTabSz="914400" rtl="0" eaLnBrk="1" fontAlgn="auto" latinLnBrk="0" hangingPunct="1">
              <a:lnSpc>
                <a:spcPct val="100000"/>
              </a:lnSpc>
              <a:spcBef>
                <a:spcPts val="0"/>
              </a:spcBef>
              <a:spcAft>
                <a:spcPts val="600"/>
              </a:spcAft>
              <a:buClrTx/>
              <a:buSzTx/>
              <a:buFontTx/>
              <a:buAutoNum type="arabicPeriod"/>
              <a:tabLst/>
              <a:defRPr/>
            </a:pPr>
            <a:r>
              <a:rPr kumimoji="0" lang="en-US" sz="2000" b="0" i="0" u="none" strike="noStrike" kern="1200" cap="none" spc="0" normalizeH="0" baseline="0" noProof="0">
                <a:ln>
                  <a:noFill/>
                </a:ln>
                <a:solidFill>
                  <a:prstClr val="black"/>
                </a:solidFill>
                <a:effectLst/>
                <a:uLnTx/>
                <a:uFillTx/>
                <a:latin typeface="Aptos" panose="02110004020202020204"/>
                <a:ea typeface="+mn-ea"/>
                <a:cs typeface="+mn-cs"/>
              </a:rPr>
              <a:t>Project received approval as a brownfield under the Department of Energy Resources SMART program</a:t>
            </a:r>
          </a:p>
          <a:p>
            <a:pPr marL="457200" marR="0" lvl="0" indent="-457200" algn="l" defTabSz="914400" rtl="0" eaLnBrk="1" fontAlgn="auto" latinLnBrk="0" hangingPunct="1">
              <a:lnSpc>
                <a:spcPct val="100000"/>
              </a:lnSpc>
              <a:spcBef>
                <a:spcPts val="0"/>
              </a:spcBef>
              <a:spcAft>
                <a:spcPts val="600"/>
              </a:spcAft>
              <a:buClrTx/>
              <a:buSzTx/>
              <a:buFontTx/>
              <a:buAutoNum type="arabicPeriod"/>
              <a:tabLst/>
              <a:defRPr/>
            </a:pPr>
            <a:r>
              <a:rPr kumimoji="0" lang="en-US" sz="2000" b="0" i="0" u="none" strike="noStrike" kern="1200" cap="none" spc="0" normalizeH="0" baseline="0" noProof="0">
                <a:ln>
                  <a:noFill/>
                </a:ln>
                <a:solidFill>
                  <a:prstClr val="black"/>
                </a:solidFill>
                <a:effectLst/>
                <a:uLnTx/>
                <a:uFillTx/>
                <a:latin typeface="Aptos" panose="02110004020202020204"/>
                <a:ea typeface="+mn-ea"/>
                <a:cs typeface="+mn-cs"/>
              </a:rPr>
              <a:t>Property owner entered into a Brownfields Covenant Not to Sue from the Massachusetts Attorney General’s Office</a:t>
            </a:r>
          </a:p>
          <a:p>
            <a:pPr marL="457200" marR="0" lvl="0" indent="-457200" algn="l" defTabSz="914400" rtl="0" eaLnBrk="1" fontAlgn="auto" latinLnBrk="0" hangingPunct="1">
              <a:lnSpc>
                <a:spcPct val="100000"/>
              </a:lnSpc>
              <a:spcBef>
                <a:spcPts val="0"/>
              </a:spcBef>
              <a:spcAft>
                <a:spcPts val="600"/>
              </a:spcAft>
              <a:buClrTx/>
              <a:buSzTx/>
              <a:buFontTx/>
              <a:buAutoNum type="arabicPeriod"/>
              <a:tabLst/>
              <a:defRPr/>
            </a:pPr>
            <a:r>
              <a:rPr kumimoji="0" lang="en-US" sz="2000" b="0" i="0" u="none" strike="noStrike" kern="1200" cap="none" spc="0" normalizeH="0" baseline="0" noProof="0">
                <a:ln>
                  <a:noFill/>
                </a:ln>
                <a:solidFill>
                  <a:prstClr val="black"/>
                </a:solidFill>
                <a:effectLst/>
                <a:uLnTx/>
                <a:uFillTx/>
                <a:latin typeface="Aptos" panose="02110004020202020204"/>
                <a:ea typeface="+mn-ea"/>
                <a:cs typeface="+mn-cs"/>
              </a:rPr>
              <a:t>Disposal site was included on the MassDEP 2018 Brownfields List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0070C0"/>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4A5799C6-3359-872D-E637-1D8A94428880}"/>
              </a:ext>
            </a:extLst>
          </p:cNvPr>
          <p:cNvSpPr txBox="1"/>
          <p:nvPr/>
        </p:nvSpPr>
        <p:spPr>
          <a:xfrm>
            <a:off x="8833219" y="5604353"/>
            <a:ext cx="3894667" cy="783193"/>
          </a:xfrm>
          <a:prstGeom prst="flowChartAlternateProcess">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onsolas"/>
                <a:ea typeface="+mn-ea"/>
                <a:cs typeface="+mn-cs"/>
              </a:rPr>
              <a:t>All data from publicly accessible sources.  </a:t>
            </a:r>
          </a:p>
        </p:txBody>
      </p:sp>
    </p:spTree>
    <p:extLst>
      <p:ext uri="{BB962C8B-B14F-4D97-AF65-F5344CB8AC3E}">
        <p14:creationId xmlns:p14="http://schemas.microsoft.com/office/powerpoint/2010/main" val="2413573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ADA28-92EF-FEE3-F950-4949A4302AA8}"/>
            </a:ext>
          </a:extLst>
        </p:cNvPr>
        <p:cNvGrpSpPr/>
        <p:nvPr/>
      </p:nvGrpSpPr>
      <p:grpSpPr>
        <a:xfrm>
          <a:off x="0" y="0"/>
          <a:ext cx="0" cy="0"/>
          <a:chOff x="0" y="0"/>
          <a:chExt cx="0" cy="0"/>
        </a:xfrm>
      </p:grpSpPr>
      <p:pic>
        <p:nvPicPr>
          <p:cNvPr id="17" name="Picture 16" descr="Grayscale map of Massachusetts with municipal boundaries outlined. ">
            <a:extLst>
              <a:ext uri="{FF2B5EF4-FFF2-40B4-BE49-F238E27FC236}">
                <a16:creationId xmlns:a16="http://schemas.microsoft.com/office/drawing/2014/main" id="{ED368361-4740-7D4C-78F4-88BEE041313F}"/>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3435417" y="909319"/>
            <a:ext cx="8762285" cy="5641630"/>
          </a:xfrm>
          <a:prstGeom prst="rect">
            <a:avLst/>
          </a:prstGeom>
        </p:spPr>
      </p:pic>
      <p:sp>
        <p:nvSpPr>
          <p:cNvPr id="5" name="Rectangle 4">
            <a:extLst>
              <a:ext uri="{FF2B5EF4-FFF2-40B4-BE49-F238E27FC236}">
                <a16:creationId xmlns:a16="http://schemas.microsoft.com/office/drawing/2014/main" id="{3568D015-9323-4718-1A38-42B9D8E659FA}"/>
              </a:ext>
            </a:extLst>
          </p:cNvPr>
          <p:cNvSpPr/>
          <p:nvPr/>
        </p:nvSpPr>
        <p:spPr>
          <a:xfrm>
            <a:off x="285514" y="1526789"/>
            <a:ext cx="3223420" cy="3699474"/>
          </a:xfrm>
          <a:prstGeom prst="rect">
            <a:avLst/>
          </a:prstGeom>
          <a:noFill/>
        </p:spPr>
        <p:txBody>
          <a:bodyPr wrap="square" lIns="91440" tIns="45720" rIns="91440" bIns="45720" anchor="t">
            <a:spAutoFit/>
          </a:bodyPr>
          <a:lstStyle/>
          <a:p>
            <a:pPr lvl="0" algn="ctr" defTabSz="914446">
              <a:defRPr/>
            </a:pPr>
            <a:r>
              <a:rPr lang="en-US" sz="2800" b="1">
                <a:ln w="0"/>
                <a:solidFill>
                  <a:srgbClr val="006600"/>
                </a:solidFill>
                <a:latin typeface="Aptos" panose="020B0004020202020204" pitchFamily="34" charset="0"/>
              </a:rPr>
              <a:t>CWAG-ST </a:t>
            </a:r>
          </a:p>
          <a:p>
            <a:pPr lvl="0" algn="ctr" defTabSz="914446">
              <a:defRPr/>
            </a:pPr>
            <a:r>
              <a:rPr lang="en-US" sz="2400" b="1">
                <a:ln w="0"/>
                <a:solidFill>
                  <a:srgbClr val="006600"/>
                </a:solidFill>
                <a:latin typeface="Aptos" panose="020B0004020202020204" pitchFamily="34" charset="0"/>
              </a:rPr>
              <a:t>Assessment</a:t>
            </a:r>
          </a:p>
          <a:p>
            <a:pPr marL="63500" lvl="0">
              <a:spcBef>
                <a:spcPct val="20000"/>
              </a:spcBef>
              <a:defRPr/>
            </a:pPr>
            <a:r>
              <a:rPr lang="en-US" sz="2400">
                <a:solidFill>
                  <a:srgbClr val="006600"/>
                </a:solidFill>
                <a:latin typeface="Aptos" panose="020B0004020202020204" pitchFamily="34" charset="0"/>
              </a:rPr>
              <a:t>$2,000,000 </a:t>
            </a:r>
            <a:r>
              <a:rPr lang="en-US" sz="2000">
                <a:solidFill>
                  <a:srgbClr val="006600"/>
                </a:solidFill>
                <a:latin typeface="Aptos" panose="020B0004020202020204" pitchFamily="34" charset="0"/>
              </a:rPr>
              <a:t>thru 2029</a:t>
            </a:r>
            <a:endParaRPr lang="en-US" sz="2000">
              <a:solidFill>
                <a:srgbClr val="000000"/>
              </a:solidFill>
              <a:latin typeface="Aptos" panose="020B0004020202020204" pitchFamily="34" charset="0"/>
            </a:endParaRPr>
          </a:p>
          <a:p>
            <a:pPr marL="63500" lvl="0" algn="ctr">
              <a:spcBef>
                <a:spcPct val="20000"/>
              </a:spcBef>
              <a:defRPr/>
            </a:pPr>
            <a:endParaRPr kumimoji="0" lang="en-US" sz="1200" b="1" i="0" u="none" strike="noStrike" kern="1200" cap="none" spc="0" normalizeH="0" baseline="0" noProof="0">
              <a:ln w="0"/>
              <a:solidFill>
                <a:srgbClr val="006600"/>
              </a:solidFill>
              <a:effectLst>
                <a:outerShdw blurRad="38100" dist="25400" dir="5400000" algn="ctr" rotWithShape="0">
                  <a:srgbClr val="6E747A">
                    <a:alpha val="43000"/>
                  </a:srgbClr>
                </a:outerShdw>
              </a:effectLst>
              <a:uLnTx/>
              <a:uFillTx/>
              <a:latin typeface="Aptos" panose="020B0004020202020204" pitchFamily="34" charset="0"/>
            </a:endParaRPr>
          </a:p>
          <a:p>
            <a:pPr marL="63500" lvl="0" algn="ctr">
              <a:spcBef>
                <a:spcPct val="20000"/>
              </a:spcBef>
              <a:defRPr/>
            </a:pPr>
            <a:endParaRPr kumimoji="0" lang="en-US" sz="1200" b="1" i="0" u="none" strike="noStrike" kern="1200" cap="none" spc="0" normalizeH="0" baseline="0" noProof="0">
              <a:ln w="0"/>
              <a:solidFill>
                <a:srgbClr val="006600"/>
              </a:solidFill>
              <a:effectLst>
                <a:outerShdw blurRad="38100" dist="25400" dir="5400000" algn="ctr" rotWithShape="0">
                  <a:srgbClr val="6E747A">
                    <a:alpha val="43000"/>
                  </a:srgbClr>
                </a:outerShdw>
              </a:effectLst>
              <a:uLnTx/>
              <a:uFillTx/>
              <a:latin typeface="Aptos" panose="020B0004020202020204" pitchFamily="34" charset="0"/>
            </a:endParaRPr>
          </a:p>
          <a:p>
            <a:pPr marL="63500" lvl="0" algn="ctr">
              <a:spcBef>
                <a:spcPct val="20000"/>
              </a:spcBef>
              <a:defRPr/>
            </a:pPr>
            <a:r>
              <a:rPr kumimoji="0" lang="en-US" sz="2800" b="1" i="0" u="none" strike="noStrike" kern="1200" cap="none" spc="0" normalizeH="0" baseline="0" noProof="0">
                <a:ln w="0"/>
                <a:solidFill>
                  <a:srgbClr val="006600"/>
                </a:solidFill>
                <a:uLnTx/>
                <a:uFillTx/>
                <a:latin typeface="Aptos" panose="020B0004020202020204" pitchFamily="34" charset="0"/>
              </a:rPr>
              <a:t>128a BIL </a:t>
            </a:r>
            <a:br>
              <a:rPr kumimoji="0" lang="en-US" sz="2800" b="1" i="0" u="none" strike="noStrike" kern="1200" cap="none" spc="0" normalizeH="0" baseline="0" noProof="0">
                <a:ln w="0"/>
                <a:solidFill>
                  <a:srgbClr val="006600"/>
                </a:solidFill>
                <a:uLnTx/>
                <a:uFillTx/>
                <a:latin typeface="Aptos" panose="020B0004020202020204" pitchFamily="34" charset="0"/>
              </a:rPr>
            </a:br>
            <a:r>
              <a:rPr lang="en-US" sz="2400" b="1">
                <a:ln w="0"/>
                <a:solidFill>
                  <a:srgbClr val="006600"/>
                </a:solidFill>
                <a:latin typeface="Aptos" panose="020B0004020202020204" pitchFamily="34" charset="0"/>
              </a:rPr>
              <a:t>Assess. or Cleanup</a:t>
            </a:r>
          </a:p>
          <a:p>
            <a:pPr marL="63500" lvl="0">
              <a:spcBef>
                <a:spcPct val="20000"/>
              </a:spcBef>
              <a:defRPr/>
            </a:pPr>
            <a:r>
              <a:rPr lang="en-US" sz="2400">
                <a:solidFill>
                  <a:srgbClr val="006600"/>
                </a:solidFill>
                <a:latin typeface="Aptos" panose="020B0004020202020204" pitchFamily="34" charset="0"/>
              </a:rPr>
              <a:t>≈ $4,000,000 </a:t>
            </a:r>
            <a:r>
              <a:rPr lang="en-US" sz="2000">
                <a:solidFill>
                  <a:srgbClr val="006600"/>
                </a:solidFill>
                <a:latin typeface="Aptos" panose="020B0004020202020204" pitchFamily="34" charset="0"/>
              </a:rPr>
              <a:t>thru 2027</a:t>
            </a:r>
          </a:p>
          <a:p>
            <a:pPr marL="63500" lvl="0">
              <a:spcBef>
                <a:spcPct val="20000"/>
              </a:spcBef>
              <a:defRPr/>
            </a:pPr>
            <a:endParaRPr kumimoji="0" lang="en-US" sz="1200" i="0" u="none" strike="noStrike" kern="1200" cap="none" spc="0" normalizeH="0" baseline="0" noProof="0">
              <a:ln w="0"/>
              <a:solidFill>
                <a:srgbClr val="006600"/>
              </a:solidFill>
              <a:effectLst>
                <a:outerShdw blurRad="38100" dist="25400" dir="5400000" algn="ctr" rotWithShape="0">
                  <a:srgbClr val="6E747A">
                    <a:alpha val="43000"/>
                  </a:srgbClr>
                </a:outerShdw>
              </a:effectLst>
              <a:uLnTx/>
              <a:uFillTx/>
              <a:latin typeface="Aptos" panose="020B0004020202020204" pitchFamily="34" charset="0"/>
            </a:endParaRPr>
          </a:p>
          <a:p>
            <a:pPr marL="63500" lvl="0">
              <a:spcBef>
                <a:spcPct val="20000"/>
              </a:spcBef>
              <a:defRPr/>
            </a:pPr>
            <a:r>
              <a:rPr lang="en-US" sz="2000">
                <a:ln w="0"/>
                <a:solidFill>
                  <a:srgbClr val="006600"/>
                </a:solidFill>
                <a:effectLst>
                  <a:outerShdw blurRad="38100" dist="25400" dir="5400000" algn="ctr" rotWithShape="0">
                    <a:srgbClr val="6E747A">
                      <a:alpha val="43000"/>
                    </a:srgbClr>
                  </a:outerShdw>
                </a:effectLst>
                <a:latin typeface="Aptos" panose="020B0004020202020204" pitchFamily="34" charset="0"/>
              </a:rPr>
              <a:t>        </a:t>
            </a:r>
            <a:endParaRPr kumimoji="0" lang="en-US" sz="2000" i="0" u="none" strike="noStrike" kern="1200" cap="none" spc="0" normalizeH="0" baseline="0" noProof="0">
              <a:ln w="0"/>
              <a:solidFill>
                <a:srgbClr val="006600"/>
              </a:solidFill>
              <a:effectLst>
                <a:outerShdw blurRad="38100" dist="25400" dir="5400000" algn="ctr" rotWithShape="0">
                  <a:srgbClr val="6E747A">
                    <a:alpha val="43000"/>
                  </a:srgbClr>
                </a:outerShdw>
              </a:effectLst>
              <a:uLnTx/>
              <a:uFillTx/>
              <a:latin typeface="Aptos" panose="020B0004020202020204" pitchFamily="34" charset="0"/>
            </a:endParaRPr>
          </a:p>
        </p:txBody>
      </p:sp>
      <p:sp>
        <p:nvSpPr>
          <p:cNvPr id="7" name="Star: 5 Points 6">
            <a:extLst>
              <a:ext uri="{FF2B5EF4-FFF2-40B4-BE49-F238E27FC236}">
                <a16:creationId xmlns:a16="http://schemas.microsoft.com/office/drawing/2014/main" id="{3B68BA7A-AF41-E728-9525-3F59ECA95BD6}"/>
              </a:ext>
              <a:ext uri="{C183D7F6-B498-43B3-948B-1728B52AA6E4}">
                <adec:decorative xmlns:adec="http://schemas.microsoft.com/office/drawing/2017/decorative" val="1"/>
              </a:ext>
            </a:extLst>
          </p:cNvPr>
          <p:cNvSpPr/>
          <p:nvPr/>
        </p:nvSpPr>
        <p:spPr>
          <a:xfrm>
            <a:off x="6566143" y="3327741"/>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Star: 5 Points 12">
            <a:extLst>
              <a:ext uri="{FF2B5EF4-FFF2-40B4-BE49-F238E27FC236}">
                <a16:creationId xmlns:a16="http://schemas.microsoft.com/office/drawing/2014/main" id="{44E38284-32FC-9CEB-CE19-E6FB13595E30}"/>
              </a:ext>
              <a:ext uri="{C183D7F6-B498-43B3-948B-1728B52AA6E4}">
                <adec:decorative xmlns:adec="http://schemas.microsoft.com/office/drawing/2017/decorative" val="1"/>
              </a:ext>
            </a:extLst>
          </p:cNvPr>
          <p:cNvSpPr/>
          <p:nvPr/>
        </p:nvSpPr>
        <p:spPr>
          <a:xfrm>
            <a:off x="5569395" y="3058672"/>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Star: 5 Points 22">
            <a:extLst>
              <a:ext uri="{FF2B5EF4-FFF2-40B4-BE49-F238E27FC236}">
                <a16:creationId xmlns:a16="http://schemas.microsoft.com/office/drawing/2014/main" id="{79B01AFF-264A-3A42-925E-B0A1A5667671}"/>
              </a:ext>
              <a:ext uri="{C183D7F6-B498-43B3-948B-1728B52AA6E4}">
                <adec:decorative xmlns:adec="http://schemas.microsoft.com/office/drawing/2017/decorative" val="1"/>
              </a:ext>
            </a:extLst>
          </p:cNvPr>
          <p:cNvSpPr/>
          <p:nvPr/>
        </p:nvSpPr>
        <p:spPr>
          <a:xfrm>
            <a:off x="7532519" y="2910268"/>
            <a:ext cx="228600" cy="228600"/>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A2C56D67-B9D7-ABAC-6C03-0547C51730DB}"/>
              </a:ext>
            </a:extLst>
          </p:cNvPr>
          <p:cNvSpPr txBox="1"/>
          <p:nvPr/>
        </p:nvSpPr>
        <p:spPr>
          <a:xfrm>
            <a:off x="6489407" y="2327104"/>
            <a:ext cx="1293180" cy="400110"/>
          </a:xfrm>
          <a:prstGeom prst="rect">
            <a:avLst/>
          </a:prstGeom>
          <a:solidFill>
            <a:srgbClr val="FFFF00">
              <a:alpha val="60000"/>
            </a:srgbClr>
          </a:solidFill>
          <a:ln w="12700">
            <a:solidFill>
              <a:srgbClr val="006600"/>
            </a:solidFill>
          </a:ln>
        </p:spPr>
        <p:txBody>
          <a:bodyPr wrap="square" lIns="91440" tIns="45720" rIns="91440" bIns="45720" rtlCol="0" anchor="t">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ptos Light" panose="020B0004020202020204" pitchFamily="34" charset="0"/>
              </a:rPr>
              <a:t>Worcester</a:t>
            </a:r>
          </a:p>
        </p:txBody>
      </p:sp>
      <p:sp>
        <p:nvSpPr>
          <p:cNvPr id="25" name="Star: 5 Points 24">
            <a:extLst>
              <a:ext uri="{FF2B5EF4-FFF2-40B4-BE49-F238E27FC236}">
                <a16:creationId xmlns:a16="http://schemas.microsoft.com/office/drawing/2014/main" id="{BEA3C055-F892-6B77-3040-1CB0548803BD}"/>
              </a:ext>
              <a:ext uri="{C183D7F6-B498-43B3-948B-1728B52AA6E4}">
                <adec:decorative xmlns:adec="http://schemas.microsoft.com/office/drawing/2017/decorative" val="1"/>
              </a:ext>
            </a:extLst>
          </p:cNvPr>
          <p:cNvSpPr/>
          <p:nvPr/>
        </p:nvSpPr>
        <p:spPr>
          <a:xfrm>
            <a:off x="8459096" y="1615497"/>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Star: 5 Points 26">
            <a:extLst>
              <a:ext uri="{FF2B5EF4-FFF2-40B4-BE49-F238E27FC236}">
                <a16:creationId xmlns:a16="http://schemas.microsoft.com/office/drawing/2014/main" id="{50B4CBDF-98B0-CF7B-D629-08B0C9F12AF0}"/>
              </a:ext>
              <a:ext uri="{C183D7F6-B498-43B3-948B-1728B52AA6E4}">
                <adec:decorative xmlns:adec="http://schemas.microsoft.com/office/drawing/2017/decorative" val="1"/>
              </a:ext>
            </a:extLst>
          </p:cNvPr>
          <p:cNvSpPr/>
          <p:nvPr/>
        </p:nvSpPr>
        <p:spPr>
          <a:xfrm>
            <a:off x="9139807" y="4115123"/>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AA9C87E0-9531-841A-AE4F-879A6B87861D}"/>
              </a:ext>
            </a:extLst>
          </p:cNvPr>
          <p:cNvSpPr txBox="1"/>
          <p:nvPr/>
        </p:nvSpPr>
        <p:spPr>
          <a:xfrm>
            <a:off x="6011167" y="2974297"/>
            <a:ext cx="1390913" cy="400110"/>
          </a:xfrm>
          <a:prstGeom prst="rect">
            <a:avLst/>
          </a:prstGeom>
          <a:noFill/>
        </p:spPr>
        <p:txBody>
          <a:bodyPr wrap="square" lIns="91440" tIns="45720" rIns="91440" bIns="45720" rtlCol="0" anchor="t">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ptos Light" panose="020B0004020202020204" pitchFamily="34" charset="0"/>
              </a:rPr>
              <a:t>Spencer</a:t>
            </a:r>
          </a:p>
        </p:txBody>
      </p:sp>
      <p:sp>
        <p:nvSpPr>
          <p:cNvPr id="35" name="Star: 5 Points 34">
            <a:extLst>
              <a:ext uri="{FF2B5EF4-FFF2-40B4-BE49-F238E27FC236}">
                <a16:creationId xmlns:a16="http://schemas.microsoft.com/office/drawing/2014/main" id="{F073968C-4268-F754-9371-B81783616A46}"/>
              </a:ext>
              <a:ext uri="{C183D7F6-B498-43B3-948B-1728B52AA6E4}">
                <adec:decorative xmlns:adec="http://schemas.microsoft.com/office/drawing/2017/decorative" val="1"/>
              </a:ext>
            </a:extLst>
          </p:cNvPr>
          <p:cNvSpPr/>
          <p:nvPr/>
        </p:nvSpPr>
        <p:spPr>
          <a:xfrm>
            <a:off x="7462810" y="2812381"/>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Star: 5 Points 35">
            <a:extLst>
              <a:ext uri="{FF2B5EF4-FFF2-40B4-BE49-F238E27FC236}">
                <a16:creationId xmlns:a16="http://schemas.microsoft.com/office/drawing/2014/main" id="{9FFDCDB6-08FC-5F63-9023-935EFE29E279}"/>
              </a:ext>
              <a:ext uri="{C183D7F6-B498-43B3-948B-1728B52AA6E4}">
                <adec:decorative xmlns:adec="http://schemas.microsoft.com/office/drawing/2017/decorative" val="1"/>
              </a:ext>
            </a:extLst>
          </p:cNvPr>
          <p:cNvSpPr/>
          <p:nvPr/>
        </p:nvSpPr>
        <p:spPr>
          <a:xfrm>
            <a:off x="7808010" y="2205374"/>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3AF42D17-8ED7-BF11-F73F-DDCD3882E874}"/>
              </a:ext>
            </a:extLst>
          </p:cNvPr>
          <p:cNvSpPr txBox="1"/>
          <p:nvPr/>
        </p:nvSpPr>
        <p:spPr>
          <a:xfrm>
            <a:off x="7896478" y="1874338"/>
            <a:ext cx="1911607" cy="400110"/>
          </a:xfrm>
          <a:prstGeom prst="rect">
            <a:avLst/>
          </a:prstGeom>
          <a:noFill/>
          <a:ln>
            <a:noFill/>
          </a:ln>
        </p:spPr>
        <p:txBody>
          <a:bodyPr wrap="square" lIns="91440" tIns="45720" rIns="91440" bIns="45720" rtlCol="0" anchor="t">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ptos Light" panose="020B0004020202020204" pitchFamily="34" charset="0"/>
              </a:rPr>
              <a:t>Lancaster</a:t>
            </a:r>
          </a:p>
        </p:txBody>
      </p:sp>
      <p:sp>
        <p:nvSpPr>
          <p:cNvPr id="38" name="TextBox 37">
            <a:extLst>
              <a:ext uri="{FF2B5EF4-FFF2-40B4-BE49-F238E27FC236}">
                <a16:creationId xmlns:a16="http://schemas.microsoft.com/office/drawing/2014/main" id="{53D5DD4B-E9F2-631E-EE9C-CACF3287E41A}"/>
              </a:ext>
            </a:extLst>
          </p:cNvPr>
          <p:cNvSpPr txBox="1"/>
          <p:nvPr/>
        </p:nvSpPr>
        <p:spPr>
          <a:xfrm>
            <a:off x="7402080" y="3464411"/>
            <a:ext cx="1701402" cy="400110"/>
          </a:xfrm>
          <a:prstGeom prst="rect">
            <a:avLst/>
          </a:prstGeom>
          <a:noFill/>
        </p:spPr>
        <p:txBody>
          <a:bodyPr wrap="square" lIns="91440" tIns="45720" rIns="91440" bIns="45720" rtlCol="0" anchor="t">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ptos Light" panose="020B0004020202020204" pitchFamily="34" charset="0"/>
              </a:rPr>
              <a:t>Wrentham</a:t>
            </a:r>
          </a:p>
        </p:txBody>
      </p:sp>
      <p:sp>
        <p:nvSpPr>
          <p:cNvPr id="39" name="Star: 5 Points 38">
            <a:extLst>
              <a:ext uri="{FF2B5EF4-FFF2-40B4-BE49-F238E27FC236}">
                <a16:creationId xmlns:a16="http://schemas.microsoft.com/office/drawing/2014/main" id="{72155A12-6A66-692F-2B5A-97C67D8010FE}"/>
              </a:ext>
              <a:ext uri="{C183D7F6-B498-43B3-948B-1728B52AA6E4}">
                <adec:decorative xmlns:adec="http://schemas.microsoft.com/office/drawing/2017/decorative" val="1"/>
              </a:ext>
            </a:extLst>
          </p:cNvPr>
          <p:cNvSpPr/>
          <p:nvPr/>
        </p:nvSpPr>
        <p:spPr>
          <a:xfrm>
            <a:off x="8646941" y="3559986"/>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Star: 5 Points 20">
            <a:extLst>
              <a:ext uri="{FF2B5EF4-FFF2-40B4-BE49-F238E27FC236}">
                <a16:creationId xmlns:a16="http://schemas.microsoft.com/office/drawing/2014/main" id="{3B1095F9-13DE-034B-7E80-202DBCD4891C}"/>
              </a:ext>
              <a:ext uri="{C183D7F6-B498-43B3-948B-1728B52AA6E4}">
                <adec:decorative xmlns:adec="http://schemas.microsoft.com/office/drawing/2017/decorative" val="1"/>
              </a:ext>
            </a:extLst>
          </p:cNvPr>
          <p:cNvSpPr/>
          <p:nvPr/>
        </p:nvSpPr>
        <p:spPr>
          <a:xfrm>
            <a:off x="5584562" y="1900511"/>
            <a:ext cx="228600" cy="228600"/>
          </a:xfrm>
          <a:prstGeom prst="star5">
            <a:avLst/>
          </a:prstGeom>
          <a:solidFill>
            <a:srgbClr val="0070C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Star: 5 Points 39">
            <a:extLst>
              <a:ext uri="{FF2B5EF4-FFF2-40B4-BE49-F238E27FC236}">
                <a16:creationId xmlns:a16="http://schemas.microsoft.com/office/drawing/2014/main" id="{4B119ED3-71F3-6740-F957-8154DFC7FD03}"/>
              </a:ext>
              <a:ext uri="{C183D7F6-B498-43B3-948B-1728B52AA6E4}">
                <adec:decorative xmlns:adec="http://schemas.microsoft.com/office/drawing/2017/decorative" val="1"/>
              </a:ext>
            </a:extLst>
          </p:cNvPr>
          <p:cNvSpPr/>
          <p:nvPr/>
        </p:nvSpPr>
        <p:spPr>
          <a:xfrm>
            <a:off x="9254107" y="4183350"/>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Star: 5 Points 40">
            <a:extLst>
              <a:ext uri="{FF2B5EF4-FFF2-40B4-BE49-F238E27FC236}">
                <a16:creationId xmlns:a16="http://schemas.microsoft.com/office/drawing/2014/main" id="{EF68744C-7258-42BC-0A36-8BF89492F8C4}"/>
              </a:ext>
              <a:ext uri="{C183D7F6-B498-43B3-948B-1728B52AA6E4}">
                <adec:decorative xmlns:adec="http://schemas.microsoft.com/office/drawing/2017/decorative" val="1"/>
              </a:ext>
            </a:extLst>
          </p:cNvPr>
          <p:cNvSpPr/>
          <p:nvPr/>
        </p:nvSpPr>
        <p:spPr>
          <a:xfrm>
            <a:off x="7039295" y="2865721"/>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TextBox 42">
            <a:extLst>
              <a:ext uri="{FF2B5EF4-FFF2-40B4-BE49-F238E27FC236}">
                <a16:creationId xmlns:a16="http://schemas.microsoft.com/office/drawing/2014/main" id="{E5BE94E5-8086-3E64-422C-E3FE614C1640}"/>
              </a:ext>
            </a:extLst>
          </p:cNvPr>
          <p:cNvSpPr txBox="1"/>
          <p:nvPr/>
        </p:nvSpPr>
        <p:spPr>
          <a:xfrm>
            <a:off x="4466432" y="1533286"/>
            <a:ext cx="1304314" cy="400110"/>
          </a:xfrm>
          <a:prstGeom prst="rect">
            <a:avLst/>
          </a:prstGeom>
          <a:solidFill>
            <a:srgbClr val="FFFF00">
              <a:alpha val="60000"/>
            </a:srgbClr>
          </a:solidFill>
          <a:ln w="12700">
            <a:solidFill>
              <a:srgbClr val="006600"/>
            </a:solidFill>
          </a:ln>
        </p:spPr>
        <p:txBody>
          <a:bodyPr wrap="square" lIns="91440" tIns="45720" rIns="91440" bIns="45720" rtlCol="0" anchor="t">
            <a:sp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effectLst/>
                <a:uLnTx/>
                <a:uFillTx/>
                <a:latin typeface="Aptos Light" panose="020B0004020202020204" pitchFamily="34" charset="0"/>
              </a:rPr>
              <a:t>Montague</a:t>
            </a:r>
            <a:endParaRPr kumimoji="0" lang="en-US" sz="2000" b="1" i="0" u="none" strike="noStrike" kern="1200" cap="none" spc="0" normalizeH="0" baseline="0" noProof="0">
              <a:ln>
                <a:noFill/>
              </a:ln>
              <a:effectLst/>
              <a:uLnTx/>
              <a:uFillTx/>
              <a:latin typeface="Aptos Light" panose="020B0004020202020204" pitchFamily="34" charset="0"/>
              <a:ea typeface="Calibri"/>
              <a:cs typeface="Calibri"/>
            </a:endParaRPr>
          </a:p>
        </p:txBody>
      </p:sp>
      <p:sp>
        <p:nvSpPr>
          <p:cNvPr id="45" name="Star: 5 Points 44">
            <a:extLst>
              <a:ext uri="{FF2B5EF4-FFF2-40B4-BE49-F238E27FC236}">
                <a16:creationId xmlns:a16="http://schemas.microsoft.com/office/drawing/2014/main" id="{4A93AF28-36F0-702B-161B-866E61616BA6}"/>
              </a:ext>
              <a:ext uri="{C183D7F6-B498-43B3-948B-1728B52AA6E4}">
                <adec:decorative xmlns:adec="http://schemas.microsoft.com/office/drawing/2017/decorative" val="1"/>
              </a:ext>
            </a:extLst>
          </p:cNvPr>
          <p:cNvSpPr/>
          <p:nvPr/>
        </p:nvSpPr>
        <p:spPr>
          <a:xfrm>
            <a:off x="8619945" y="3820347"/>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Star: 5 Points 45">
            <a:extLst>
              <a:ext uri="{FF2B5EF4-FFF2-40B4-BE49-F238E27FC236}">
                <a16:creationId xmlns:a16="http://schemas.microsoft.com/office/drawing/2014/main" id="{DAA1FE52-EBBE-F3C5-8358-599D69206E6F}"/>
              </a:ext>
              <a:ext uri="{C183D7F6-B498-43B3-948B-1728B52AA6E4}">
                <adec:decorative xmlns:adec="http://schemas.microsoft.com/office/drawing/2017/decorative" val="1"/>
              </a:ext>
            </a:extLst>
          </p:cNvPr>
          <p:cNvSpPr/>
          <p:nvPr/>
        </p:nvSpPr>
        <p:spPr>
          <a:xfrm>
            <a:off x="8753110" y="3975776"/>
            <a:ext cx="228600" cy="228600"/>
          </a:xfrm>
          <a:prstGeom prst="star5">
            <a:avLst/>
          </a:prstGeom>
          <a:solidFill>
            <a:srgbClr val="0070C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Star: 5 Points 46">
            <a:extLst>
              <a:ext uri="{FF2B5EF4-FFF2-40B4-BE49-F238E27FC236}">
                <a16:creationId xmlns:a16="http://schemas.microsoft.com/office/drawing/2014/main" id="{56722E1B-077A-0259-D660-6D4EE2B99712}"/>
              </a:ext>
              <a:ext uri="{C183D7F6-B498-43B3-948B-1728B52AA6E4}">
                <adec:decorative xmlns:adec="http://schemas.microsoft.com/office/drawing/2017/decorative" val="1"/>
              </a:ext>
            </a:extLst>
          </p:cNvPr>
          <p:cNvSpPr/>
          <p:nvPr/>
        </p:nvSpPr>
        <p:spPr>
          <a:xfrm>
            <a:off x="7531859" y="1907486"/>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Star: 5 Points 47">
            <a:extLst>
              <a:ext uri="{FF2B5EF4-FFF2-40B4-BE49-F238E27FC236}">
                <a16:creationId xmlns:a16="http://schemas.microsoft.com/office/drawing/2014/main" id="{C7AD04FC-31D1-5556-1360-5D11871BFF46}"/>
              </a:ext>
              <a:ext uri="{C183D7F6-B498-43B3-948B-1728B52AA6E4}">
                <adec:decorative xmlns:adec="http://schemas.microsoft.com/office/drawing/2017/decorative" val="1"/>
              </a:ext>
            </a:extLst>
          </p:cNvPr>
          <p:cNvSpPr/>
          <p:nvPr/>
        </p:nvSpPr>
        <p:spPr>
          <a:xfrm>
            <a:off x="5896867" y="3538779"/>
            <a:ext cx="228600" cy="228600"/>
          </a:xfrm>
          <a:prstGeom prst="star5">
            <a:avLst/>
          </a:prstGeom>
          <a:solidFill>
            <a:srgbClr val="0070C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Star: 5 Points 48">
            <a:extLst>
              <a:ext uri="{FF2B5EF4-FFF2-40B4-BE49-F238E27FC236}">
                <a16:creationId xmlns:a16="http://schemas.microsoft.com/office/drawing/2014/main" id="{F568CFAA-BA2E-C848-AE98-E21D7A696472}"/>
              </a:ext>
              <a:ext uri="{C183D7F6-B498-43B3-948B-1728B52AA6E4}">
                <adec:decorative xmlns:adec="http://schemas.microsoft.com/office/drawing/2017/decorative" val="1"/>
              </a:ext>
            </a:extLst>
          </p:cNvPr>
          <p:cNvSpPr/>
          <p:nvPr/>
        </p:nvSpPr>
        <p:spPr>
          <a:xfrm>
            <a:off x="10036632" y="4368736"/>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Star: 5 Points 49">
            <a:extLst>
              <a:ext uri="{FF2B5EF4-FFF2-40B4-BE49-F238E27FC236}">
                <a16:creationId xmlns:a16="http://schemas.microsoft.com/office/drawing/2014/main" id="{D023D724-5205-CE2A-15AA-8CE182B401C5}"/>
              </a:ext>
              <a:ext uri="{C183D7F6-B498-43B3-948B-1728B52AA6E4}">
                <adec:decorative xmlns:adec="http://schemas.microsoft.com/office/drawing/2017/decorative" val="1"/>
              </a:ext>
            </a:extLst>
          </p:cNvPr>
          <p:cNvSpPr/>
          <p:nvPr/>
        </p:nvSpPr>
        <p:spPr>
          <a:xfrm>
            <a:off x="6528244" y="2732101"/>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Star: 5 Points 50">
            <a:extLst>
              <a:ext uri="{FF2B5EF4-FFF2-40B4-BE49-F238E27FC236}">
                <a16:creationId xmlns:a16="http://schemas.microsoft.com/office/drawing/2014/main" id="{55CC5346-23D9-87B5-DA68-B0A71F35A76C}"/>
              </a:ext>
              <a:ext uri="{C183D7F6-B498-43B3-948B-1728B52AA6E4}">
                <adec:decorative xmlns:adec="http://schemas.microsoft.com/office/drawing/2017/decorative" val="1"/>
              </a:ext>
            </a:extLst>
          </p:cNvPr>
          <p:cNvSpPr/>
          <p:nvPr/>
        </p:nvSpPr>
        <p:spPr>
          <a:xfrm>
            <a:off x="6837286" y="1837123"/>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Star: 5 Points 51">
            <a:extLst>
              <a:ext uri="{FF2B5EF4-FFF2-40B4-BE49-F238E27FC236}">
                <a16:creationId xmlns:a16="http://schemas.microsoft.com/office/drawing/2014/main" id="{E67A05C6-2364-CC3F-CF5C-0F199B216790}"/>
              </a:ext>
              <a:ext uri="{C183D7F6-B498-43B3-948B-1728B52AA6E4}">
                <adec:decorative xmlns:adec="http://schemas.microsoft.com/office/drawing/2017/decorative" val="1"/>
              </a:ext>
            </a:extLst>
          </p:cNvPr>
          <p:cNvSpPr/>
          <p:nvPr/>
        </p:nvSpPr>
        <p:spPr>
          <a:xfrm>
            <a:off x="9491699" y="2196369"/>
            <a:ext cx="228600" cy="228600"/>
          </a:xfrm>
          <a:prstGeom prst="star5">
            <a:avLst/>
          </a:prstGeom>
          <a:solidFill>
            <a:srgbClr val="0070C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Star: 5 Points 52">
            <a:extLst>
              <a:ext uri="{FF2B5EF4-FFF2-40B4-BE49-F238E27FC236}">
                <a16:creationId xmlns:a16="http://schemas.microsoft.com/office/drawing/2014/main" id="{EE1BC35B-1FB3-1847-7103-6D43DD673E26}"/>
              </a:ext>
              <a:ext uri="{C183D7F6-B498-43B3-948B-1728B52AA6E4}">
                <adec:decorative xmlns:adec="http://schemas.microsoft.com/office/drawing/2017/decorative" val="1"/>
              </a:ext>
            </a:extLst>
          </p:cNvPr>
          <p:cNvSpPr/>
          <p:nvPr/>
        </p:nvSpPr>
        <p:spPr>
          <a:xfrm>
            <a:off x="8446128" y="2521421"/>
            <a:ext cx="228600" cy="228600"/>
          </a:xfrm>
          <a:prstGeom prst="star5">
            <a:avLst/>
          </a:prstGeom>
          <a:solidFill>
            <a:srgbClr val="0070C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Star: 5 Points 53">
            <a:extLst>
              <a:ext uri="{FF2B5EF4-FFF2-40B4-BE49-F238E27FC236}">
                <a16:creationId xmlns:a16="http://schemas.microsoft.com/office/drawing/2014/main" id="{52F0BF6B-2DA7-8689-5927-F0F8FA282F70}"/>
              </a:ext>
              <a:ext uri="{C183D7F6-B498-43B3-948B-1728B52AA6E4}">
                <adec:decorative xmlns:adec="http://schemas.microsoft.com/office/drawing/2017/decorative" val="1"/>
              </a:ext>
            </a:extLst>
          </p:cNvPr>
          <p:cNvSpPr/>
          <p:nvPr/>
        </p:nvSpPr>
        <p:spPr>
          <a:xfrm>
            <a:off x="9470367" y="3953435"/>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Star: 5 Points 54">
            <a:extLst>
              <a:ext uri="{FF2B5EF4-FFF2-40B4-BE49-F238E27FC236}">
                <a16:creationId xmlns:a16="http://schemas.microsoft.com/office/drawing/2014/main" id="{55BA2DD0-A4A7-D2AF-CAC9-1C4AEABBABB4}"/>
              </a:ext>
              <a:ext uri="{C183D7F6-B498-43B3-948B-1728B52AA6E4}">
                <adec:decorative xmlns:adec="http://schemas.microsoft.com/office/drawing/2017/decorative" val="1"/>
              </a:ext>
            </a:extLst>
          </p:cNvPr>
          <p:cNvSpPr/>
          <p:nvPr/>
        </p:nvSpPr>
        <p:spPr>
          <a:xfrm>
            <a:off x="9572578" y="3983886"/>
            <a:ext cx="228600" cy="228600"/>
          </a:xfrm>
          <a:prstGeom prst="star5">
            <a:avLst/>
          </a:prstGeom>
          <a:solidFill>
            <a:srgbClr val="0070C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Star: 5 Points 55">
            <a:extLst>
              <a:ext uri="{FF2B5EF4-FFF2-40B4-BE49-F238E27FC236}">
                <a16:creationId xmlns:a16="http://schemas.microsoft.com/office/drawing/2014/main" id="{952F9C51-6267-4222-3CC8-ACF74623A2A7}"/>
              </a:ext>
              <a:ext uri="{C183D7F6-B498-43B3-948B-1728B52AA6E4}">
                <adec:decorative xmlns:adec="http://schemas.microsoft.com/office/drawing/2017/decorative" val="1"/>
              </a:ext>
            </a:extLst>
          </p:cNvPr>
          <p:cNvSpPr/>
          <p:nvPr/>
        </p:nvSpPr>
        <p:spPr>
          <a:xfrm>
            <a:off x="9458278" y="1966454"/>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TextBox 60">
            <a:extLst>
              <a:ext uri="{FF2B5EF4-FFF2-40B4-BE49-F238E27FC236}">
                <a16:creationId xmlns:a16="http://schemas.microsoft.com/office/drawing/2014/main" id="{1A73749D-2CFF-BA4F-3933-FAD2BA0774A3}"/>
              </a:ext>
            </a:extLst>
          </p:cNvPr>
          <p:cNvSpPr txBox="1"/>
          <p:nvPr/>
        </p:nvSpPr>
        <p:spPr>
          <a:xfrm>
            <a:off x="7034548" y="1406585"/>
            <a:ext cx="1911607" cy="400110"/>
          </a:xfrm>
          <a:prstGeom prst="rect">
            <a:avLst/>
          </a:prstGeom>
          <a:noFill/>
          <a:ln>
            <a:noFill/>
          </a:ln>
        </p:spPr>
        <p:txBody>
          <a:bodyPr wrap="square" lIns="91440" tIns="45720" rIns="91440" bIns="45720" rtlCol="0" anchor="t">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ptos Light" panose="020B0004020202020204" pitchFamily="34" charset="0"/>
              </a:rPr>
              <a:t>Fitchburg</a:t>
            </a:r>
          </a:p>
        </p:txBody>
      </p:sp>
      <p:sp>
        <p:nvSpPr>
          <p:cNvPr id="62" name="Star: 5 Points 61">
            <a:extLst>
              <a:ext uri="{FF2B5EF4-FFF2-40B4-BE49-F238E27FC236}">
                <a16:creationId xmlns:a16="http://schemas.microsoft.com/office/drawing/2014/main" id="{641A87C6-767D-4B2A-9332-F67AB0372226}"/>
              </a:ext>
              <a:ext uri="{C183D7F6-B498-43B3-948B-1728B52AA6E4}">
                <adec:decorative xmlns:adec="http://schemas.microsoft.com/office/drawing/2017/decorative" val="1"/>
              </a:ext>
            </a:extLst>
          </p:cNvPr>
          <p:cNvSpPr/>
          <p:nvPr/>
        </p:nvSpPr>
        <p:spPr>
          <a:xfrm>
            <a:off x="7562377" y="1859164"/>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TextBox 64">
            <a:extLst>
              <a:ext uri="{FF2B5EF4-FFF2-40B4-BE49-F238E27FC236}">
                <a16:creationId xmlns:a16="http://schemas.microsoft.com/office/drawing/2014/main" id="{0760174C-A6CC-8F9C-ACF2-5A6E0D016DF6}"/>
              </a:ext>
            </a:extLst>
          </p:cNvPr>
          <p:cNvSpPr txBox="1"/>
          <p:nvPr/>
        </p:nvSpPr>
        <p:spPr>
          <a:xfrm>
            <a:off x="4386784" y="2298410"/>
            <a:ext cx="1616575" cy="400110"/>
          </a:xfrm>
          <a:prstGeom prst="rect">
            <a:avLst/>
          </a:prstGeom>
          <a:noFill/>
          <a:ln>
            <a:noFill/>
          </a:ln>
        </p:spPr>
        <p:txBody>
          <a:bodyPr wrap="square" lIns="91440" tIns="45720" rIns="91440" bIns="45720" rtlCol="0" anchor="t">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ptos Light" panose="020B0004020202020204" pitchFamily="34" charset="0"/>
              </a:rPr>
              <a:t>Deerfield</a:t>
            </a:r>
          </a:p>
        </p:txBody>
      </p:sp>
      <p:sp>
        <p:nvSpPr>
          <p:cNvPr id="66" name="Star: 5 Points 65">
            <a:extLst>
              <a:ext uri="{FF2B5EF4-FFF2-40B4-BE49-F238E27FC236}">
                <a16:creationId xmlns:a16="http://schemas.microsoft.com/office/drawing/2014/main" id="{C8603D1D-6F64-EF43-37E3-01BC0BC0B3B7}"/>
              </a:ext>
              <a:ext uri="{C183D7F6-B498-43B3-948B-1728B52AA6E4}">
                <adec:decorative xmlns:adec="http://schemas.microsoft.com/office/drawing/2017/decorative" val="1"/>
              </a:ext>
            </a:extLst>
          </p:cNvPr>
          <p:cNvSpPr/>
          <p:nvPr/>
        </p:nvSpPr>
        <p:spPr>
          <a:xfrm>
            <a:off x="9681206" y="3147672"/>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Arrow: Pentagon 66">
            <a:extLst>
              <a:ext uri="{FF2B5EF4-FFF2-40B4-BE49-F238E27FC236}">
                <a16:creationId xmlns:a16="http://schemas.microsoft.com/office/drawing/2014/main" id="{BBD218FB-86FF-312E-4524-1ECC376E0BCA}"/>
              </a:ext>
              <a:ext uri="{C183D7F6-B498-43B3-948B-1728B52AA6E4}">
                <adec:decorative xmlns:adec="http://schemas.microsoft.com/office/drawing/2017/decorative" val="1"/>
              </a:ext>
            </a:extLst>
          </p:cNvPr>
          <p:cNvSpPr/>
          <p:nvPr/>
        </p:nvSpPr>
        <p:spPr>
          <a:xfrm rot="16200000">
            <a:off x="5501466" y="1860621"/>
            <a:ext cx="388823" cy="261584"/>
          </a:xfrm>
          <a:prstGeom prst="homePlate">
            <a:avLst>
              <a:gd name="adj" fmla="val 70845"/>
            </a:avLst>
          </a:prstGeom>
          <a:noFill/>
          <a:ln w="317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Arrow: Pentagon 67">
            <a:extLst>
              <a:ext uri="{FF2B5EF4-FFF2-40B4-BE49-F238E27FC236}">
                <a16:creationId xmlns:a16="http://schemas.microsoft.com/office/drawing/2014/main" id="{86365AF6-0B5C-D08D-6FB5-069C7350C8EE}"/>
              </a:ext>
              <a:ext uri="{C183D7F6-B498-43B3-948B-1728B52AA6E4}">
                <adec:decorative xmlns:adec="http://schemas.microsoft.com/office/drawing/2017/decorative" val="1"/>
              </a:ext>
            </a:extLst>
          </p:cNvPr>
          <p:cNvSpPr/>
          <p:nvPr/>
        </p:nvSpPr>
        <p:spPr>
          <a:xfrm rot="16200000">
            <a:off x="5251086" y="2055143"/>
            <a:ext cx="388823" cy="261584"/>
          </a:xfrm>
          <a:prstGeom prst="homePlate">
            <a:avLst>
              <a:gd name="adj" fmla="val 70845"/>
            </a:avLst>
          </a:prstGeom>
          <a:noFill/>
          <a:ln w="317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Arrow: Pentagon 68">
            <a:extLst>
              <a:ext uri="{FF2B5EF4-FFF2-40B4-BE49-F238E27FC236}">
                <a16:creationId xmlns:a16="http://schemas.microsoft.com/office/drawing/2014/main" id="{1F79CD94-4627-6B88-9291-0BA182063FBB}"/>
              </a:ext>
              <a:ext uri="{C183D7F6-B498-43B3-948B-1728B52AA6E4}">
                <adec:decorative xmlns:adec="http://schemas.microsoft.com/office/drawing/2017/decorative" val="1"/>
              </a:ext>
            </a:extLst>
          </p:cNvPr>
          <p:cNvSpPr/>
          <p:nvPr/>
        </p:nvSpPr>
        <p:spPr>
          <a:xfrm rot="16200000">
            <a:off x="7730399" y="2176766"/>
            <a:ext cx="388823" cy="261584"/>
          </a:xfrm>
          <a:prstGeom prst="homePlate">
            <a:avLst>
              <a:gd name="adj" fmla="val 70845"/>
            </a:avLst>
          </a:prstGeom>
          <a:noFill/>
          <a:ln w="317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Arrow: Pentagon 70">
            <a:extLst>
              <a:ext uri="{FF2B5EF4-FFF2-40B4-BE49-F238E27FC236}">
                <a16:creationId xmlns:a16="http://schemas.microsoft.com/office/drawing/2014/main" id="{7D3165B6-A6E5-A484-C1F4-C2C883568C1A}"/>
              </a:ext>
              <a:ext uri="{C183D7F6-B498-43B3-948B-1728B52AA6E4}">
                <adec:decorative xmlns:adec="http://schemas.microsoft.com/office/drawing/2017/decorative" val="1"/>
              </a:ext>
            </a:extLst>
          </p:cNvPr>
          <p:cNvSpPr/>
          <p:nvPr/>
        </p:nvSpPr>
        <p:spPr>
          <a:xfrm rot="16200000">
            <a:off x="7475982" y="1796094"/>
            <a:ext cx="388823" cy="261584"/>
          </a:xfrm>
          <a:prstGeom prst="homePlate">
            <a:avLst>
              <a:gd name="adj" fmla="val 70845"/>
            </a:avLst>
          </a:prstGeom>
          <a:noFill/>
          <a:ln w="317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Arrow: Pentagon 71">
            <a:extLst>
              <a:ext uri="{FF2B5EF4-FFF2-40B4-BE49-F238E27FC236}">
                <a16:creationId xmlns:a16="http://schemas.microsoft.com/office/drawing/2014/main" id="{603E0C88-337F-B563-F8B0-B08CA238E969}"/>
              </a:ext>
              <a:ext uri="{C183D7F6-B498-43B3-948B-1728B52AA6E4}">
                <adec:decorative xmlns:adec="http://schemas.microsoft.com/office/drawing/2017/decorative" val="1"/>
              </a:ext>
            </a:extLst>
          </p:cNvPr>
          <p:cNvSpPr/>
          <p:nvPr/>
        </p:nvSpPr>
        <p:spPr>
          <a:xfrm rot="16200000">
            <a:off x="7370859" y="2747266"/>
            <a:ext cx="388823" cy="261584"/>
          </a:xfrm>
          <a:prstGeom prst="homePlate">
            <a:avLst>
              <a:gd name="adj" fmla="val 70845"/>
            </a:avLst>
          </a:prstGeom>
          <a:noFill/>
          <a:ln w="317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Arrow: Pentagon 72">
            <a:extLst>
              <a:ext uri="{FF2B5EF4-FFF2-40B4-BE49-F238E27FC236}">
                <a16:creationId xmlns:a16="http://schemas.microsoft.com/office/drawing/2014/main" id="{8A6CC7F6-7BB3-0FAF-ECB2-B21CA390F50A}"/>
              </a:ext>
              <a:ext uri="{C183D7F6-B498-43B3-948B-1728B52AA6E4}">
                <adec:decorative xmlns:adec="http://schemas.microsoft.com/office/drawing/2017/decorative" val="1"/>
              </a:ext>
            </a:extLst>
          </p:cNvPr>
          <p:cNvSpPr/>
          <p:nvPr/>
        </p:nvSpPr>
        <p:spPr>
          <a:xfrm rot="16200000">
            <a:off x="6959184" y="2822468"/>
            <a:ext cx="388823" cy="261584"/>
          </a:xfrm>
          <a:prstGeom prst="homePlate">
            <a:avLst>
              <a:gd name="adj" fmla="val 70845"/>
            </a:avLst>
          </a:prstGeom>
          <a:noFill/>
          <a:ln w="317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Arrow: Pentagon 73">
            <a:extLst>
              <a:ext uri="{FF2B5EF4-FFF2-40B4-BE49-F238E27FC236}">
                <a16:creationId xmlns:a16="http://schemas.microsoft.com/office/drawing/2014/main" id="{48579A8D-09AD-066F-5BBC-35FEFD92C2E0}"/>
              </a:ext>
              <a:ext uri="{C183D7F6-B498-43B3-948B-1728B52AA6E4}">
                <adec:decorative xmlns:adec="http://schemas.microsoft.com/office/drawing/2017/decorative" val="1"/>
              </a:ext>
            </a:extLst>
          </p:cNvPr>
          <p:cNvSpPr/>
          <p:nvPr/>
        </p:nvSpPr>
        <p:spPr>
          <a:xfrm rot="16200000">
            <a:off x="8575348" y="3512050"/>
            <a:ext cx="388823" cy="261584"/>
          </a:xfrm>
          <a:prstGeom prst="homePlate">
            <a:avLst>
              <a:gd name="adj" fmla="val 70845"/>
            </a:avLst>
          </a:prstGeom>
          <a:noFill/>
          <a:ln w="317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Star: 5 Points 74">
            <a:extLst>
              <a:ext uri="{FF2B5EF4-FFF2-40B4-BE49-F238E27FC236}">
                <a16:creationId xmlns:a16="http://schemas.microsoft.com/office/drawing/2014/main" id="{F83F56ED-DB79-CC6B-8627-6F9201CBEA3B}"/>
              </a:ext>
              <a:ext uri="{C183D7F6-B498-43B3-948B-1728B52AA6E4}">
                <adec:decorative xmlns:adec="http://schemas.microsoft.com/office/drawing/2017/decorative" val="1"/>
              </a:ext>
            </a:extLst>
          </p:cNvPr>
          <p:cNvSpPr/>
          <p:nvPr/>
        </p:nvSpPr>
        <p:spPr>
          <a:xfrm>
            <a:off x="6570515" y="2887694"/>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row: Pentagon 9">
            <a:extLst>
              <a:ext uri="{FF2B5EF4-FFF2-40B4-BE49-F238E27FC236}">
                <a16:creationId xmlns:a16="http://schemas.microsoft.com/office/drawing/2014/main" id="{79E118BC-D999-C623-3033-4317D412D685}"/>
              </a:ext>
              <a:ext uri="{C183D7F6-B498-43B3-948B-1728B52AA6E4}">
                <adec:decorative xmlns:adec="http://schemas.microsoft.com/office/drawing/2017/decorative" val="1"/>
              </a:ext>
            </a:extLst>
          </p:cNvPr>
          <p:cNvSpPr/>
          <p:nvPr/>
        </p:nvSpPr>
        <p:spPr>
          <a:xfrm rot="16200000">
            <a:off x="9149143" y="2722621"/>
            <a:ext cx="388823" cy="261584"/>
          </a:xfrm>
          <a:prstGeom prst="homePlate">
            <a:avLst>
              <a:gd name="adj" fmla="val 70845"/>
            </a:avLst>
          </a:prstGeom>
          <a:noFill/>
          <a:ln w="317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5 Points 10">
            <a:extLst>
              <a:ext uri="{FF2B5EF4-FFF2-40B4-BE49-F238E27FC236}">
                <a16:creationId xmlns:a16="http://schemas.microsoft.com/office/drawing/2014/main" id="{95AB67F9-7E6A-DD19-4376-F2E8F65B8815}"/>
              </a:ext>
              <a:ext uri="{C183D7F6-B498-43B3-948B-1728B52AA6E4}">
                <adec:decorative xmlns:adec="http://schemas.microsoft.com/office/drawing/2017/decorative" val="1"/>
              </a:ext>
            </a:extLst>
          </p:cNvPr>
          <p:cNvSpPr/>
          <p:nvPr/>
        </p:nvSpPr>
        <p:spPr>
          <a:xfrm>
            <a:off x="9226771" y="2750431"/>
            <a:ext cx="228600" cy="228600"/>
          </a:xfrm>
          <a:prstGeom prst="star5">
            <a:avLst/>
          </a:prstGeom>
          <a:solidFill>
            <a:srgbClr val="0070C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Star: 5 Points 8">
            <a:extLst>
              <a:ext uri="{FF2B5EF4-FFF2-40B4-BE49-F238E27FC236}">
                <a16:creationId xmlns:a16="http://schemas.microsoft.com/office/drawing/2014/main" id="{37EC7FB4-8BA4-B4D7-9773-E5FAC65A8633}"/>
              </a:ext>
              <a:ext uri="{C183D7F6-B498-43B3-948B-1728B52AA6E4}">
                <adec:decorative xmlns:adec="http://schemas.microsoft.com/office/drawing/2017/decorative" val="1"/>
              </a:ext>
            </a:extLst>
          </p:cNvPr>
          <p:cNvSpPr/>
          <p:nvPr/>
        </p:nvSpPr>
        <p:spPr>
          <a:xfrm>
            <a:off x="5453389" y="2910268"/>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9">
            <a:extLst>
              <a:ext uri="{FF2B5EF4-FFF2-40B4-BE49-F238E27FC236}">
                <a16:creationId xmlns:a16="http://schemas.microsoft.com/office/drawing/2014/main" id="{F62CA7B3-0027-4918-D40B-3E5A71DDABB0}"/>
              </a:ext>
            </a:extLst>
          </p:cNvPr>
          <p:cNvSpPr txBox="1">
            <a:spLocks noGrp="1"/>
          </p:cNvSpPr>
          <p:nvPr>
            <p:ph type="title" idx="4294967295"/>
          </p:nvPr>
        </p:nvSpPr>
        <p:spPr>
          <a:xfrm>
            <a:off x="301370" y="39793"/>
            <a:ext cx="11907763" cy="8086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7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5E00"/>
                </a:solidFill>
                <a:effectLst/>
                <a:uLnTx/>
                <a:uFillTx/>
                <a:latin typeface="Montserrat Ultra-Bold" panose="020B0604020202020204"/>
                <a:ea typeface="+mn-ea"/>
                <a:cs typeface="+mn-cs"/>
              </a:rPr>
              <a:t>Projects with MassDEP Funding (since 2023)</a:t>
            </a:r>
          </a:p>
        </p:txBody>
      </p:sp>
      <p:sp>
        <p:nvSpPr>
          <p:cNvPr id="15" name="TextBox 14">
            <a:extLst>
              <a:ext uri="{FF2B5EF4-FFF2-40B4-BE49-F238E27FC236}">
                <a16:creationId xmlns:a16="http://schemas.microsoft.com/office/drawing/2014/main" id="{8C2287D3-5FF6-CD0C-B2B8-A79309A3F583}"/>
              </a:ext>
            </a:extLst>
          </p:cNvPr>
          <p:cNvSpPr txBox="1"/>
          <p:nvPr/>
        </p:nvSpPr>
        <p:spPr>
          <a:xfrm>
            <a:off x="1007985" y="6128758"/>
            <a:ext cx="11201148" cy="521075"/>
          </a:xfrm>
          <a:prstGeom prst="rect">
            <a:avLst/>
          </a:prstGeom>
          <a:solidFill>
            <a:schemeClr val="bg1"/>
          </a:solidFill>
        </p:spPr>
        <p:txBody>
          <a:bodyPr wrap="square" rtlCol="0" anchor="ctr" anchorCtr="0">
            <a:noAutofit/>
          </a:bodyPr>
          <a:lstStyle/>
          <a:p>
            <a:pPr algn="ctr"/>
            <a:r>
              <a:rPr lang="en-US" b="1"/>
              <a:t>Link:  </a:t>
            </a:r>
            <a:r>
              <a:rPr lang="en-US" u="sng">
                <a:solidFill>
                  <a:schemeClr val="accent1"/>
                </a:solidFill>
              </a:rPr>
              <a:t>Brownfields Grants and Financial </a:t>
            </a:r>
            <a:r>
              <a:rPr lang="en-US" u="sng">
                <a:solidFill>
                  <a:schemeClr val="accent1"/>
                </a:solidFill>
                <a:hlinkClick r:id="rId4"/>
              </a:rPr>
              <a:t>Resources</a:t>
            </a:r>
            <a:r>
              <a:rPr lang="en-US" u="sng">
                <a:solidFill>
                  <a:schemeClr val="accent1"/>
                </a:solidFill>
              </a:rPr>
              <a:t> </a:t>
            </a:r>
          </a:p>
        </p:txBody>
      </p:sp>
      <p:sp>
        <p:nvSpPr>
          <p:cNvPr id="18" name="Star: 5 Points 17">
            <a:extLst>
              <a:ext uri="{FF2B5EF4-FFF2-40B4-BE49-F238E27FC236}">
                <a16:creationId xmlns:a16="http://schemas.microsoft.com/office/drawing/2014/main" id="{288D0B5A-7225-43A4-AA88-032762F2DFE6}"/>
              </a:ext>
              <a:ext uri="{C183D7F6-B498-43B3-948B-1728B52AA6E4}">
                <adec:decorative xmlns:adec="http://schemas.microsoft.com/office/drawing/2017/decorative" val="1"/>
              </a:ext>
            </a:extLst>
          </p:cNvPr>
          <p:cNvSpPr/>
          <p:nvPr/>
        </p:nvSpPr>
        <p:spPr>
          <a:xfrm>
            <a:off x="7305214" y="3098762"/>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Star: 5 Points 18">
            <a:extLst>
              <a:ext uri="{FF2B5EF4-FFF2-40B4-BE49-F238E27FC236}">
                <a16:creationId xmlns:a16="http://schemas.microsoft.com/office/drawing/2014/main" id="{64262BD7-4026-8D52-4DBB-0F0FE694E94E}"/>
              </a:ext>
              <a:ext uri="{C183D7F6-B498-43B3-948B-1728B52AA6E4}">
                <adec:decorative xmlns:adec="http://schemas.microsoft.com/office/drawing/2017/decorative" val="1"/>
              </a:ext>
            </a:extLst>
          </p:cNvPr>
          <p:cNvSpPr/>
          <p:nvPr/>
        </p:nvSpPr>
        <p:spPr>
          <a:xfrm>
            <a:off x="9165588" y="3218750"/>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Star: 5 Points 19">
            <a:extLst>
              <a:ext uri="{FF2B5EF4-FFF2-40B4-BE49-F238E27FC236}">
                <a16:creationId xmlns:a16="http://schemas.microsoft.com/office/drawing/2014/main" id="{1DBDC098-C4EA-CF1A-1DDD-B94A581E3AA7}"/>
              </a:ext>
              <a:ext uri="{C183D7F6-B498-43B3-948B-1728B52AA6E4}">
                <adec:decorative xmlns:adec="http://schemas.microsoft.com/office/drawing/2017/decorative" val="1"/>
              </a:ext>
            </a:extLst>
          </p:cNvPr>
          <p:cNvSpPr/>
          <p:nvPr/>
        </p:nvSpPr>
        <p:spPr>
          <a:xfrm>
            <a:off x="9922332" y="3321662"/>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Star: 5 Points 21">
            <a:extLst>
              <a:ext uri="{FF2B5EF4-FFF2-40B4-BE49-F238E27FC236}">
                <a16:creationId xmlns:a16="http://schemas.microsoft.com/office/drawing/2014/main" id="{F5F418EE-74E3-7546-2627-6C370C1D4BEE}"/>
              </a:ext>
              <a:ext uri="{C183D7F6-B498-43B3-948B-1728B52AA6E4}">
                <adec:decorative xmlns:adec="http://schemas.microsoft.com/office/drawing/2017/decorative" val="1"/>
              </a:ext>
            </a:extLst>
          </p:cNvPr>
          <p:cNvSpPr/>
          <p:nvPr/>
        </p:nvSpPr>
        <p:spPr>
          <a:xfrm>
            <a:off x="3884124" y="3100373"/>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Star: 5 Points 25">
            <a:extLst>
              <a:ext uri="{FF2B5EF4-FFF2-40B4-BE49-F238E27FC236}">
                <a16:creationId xmlns:a16="http://schemas.microsoft.com/office/drawing/2014/main" id="{C969139E-E046-C5D1-90C3-BA9BCCF02005}"/>
              </a:ext>
              <a:ext uri="{C183D7F6-B498-43B3-948B-1728B52AA6E4}">
                <adec:decorative xmlns:adec="http://schemas.microsoft.com/office/drawing/2017/decorative" val="1"/>
              </a:ext>
            </a:extLst>
          </p:cNvPr>
          <p:cNvSpPr/>
          <p:nvPr/>
        </p:nvSpPr>
        <p:spPr>
          <a:xfrm>
            <a:off x="8362532" y="3227552"/>
            <a:ext cx="228600" cy="228600"/>
          </a:xfrm>
          <a:prstGeom prst="star5">
            <a:avLst/>
          </a:prstGeom>
          <a:solidFill>
            <a:srgbClr val="0070C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Star: 5 Points 27">
            <a:extLst>
              <a:ext uri="{FF2B5EF4-FFF2-40B4-BE49-F238E27FC236}">
                <a16:creationId xmlns:a16="http://schemas.microsoft.com/office/drawing/2014/main" id="{FDA4FB56-10B8-C44F-C7CD-AD3A7CF44544}"/>
              </a:ext>
              <a:ext uri="{C183D7F6-B498-43B3-948B-1728B52AA6E4}">
                <adec:decorative xmlns:adec="http://schemas.microsoft.com/office/drawing/2017/decorative" val="1"/>
              </a:ext>
            </a:extLst>
          </p:cNvPr>
          <p:cNvSpPr/>
          <p:nvPr/>
        </p:nvSpPr>
        <p:spPr>
          <a:xfrm>
            <a:off x="5322403" y="2107228"/>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8097F101-5E4E-7192-5407-FAC22F1A51CB}"/>
              </a:ext>
            </a:extLst>
          </p:cNvPr>
          <p:cNvSpPr/>
          <p:nvPr/>
        </p:nvSpPr>
        <p:spPr>
          <a:xfrm>
            <a:off x="3436522" y="4128984"/>
            <a:ext cx="3105021" cy="1975926"/>
          </a:xfrm>
          <a:prstGeom prst="rect">
            <a:avLst/>
          </a:prstGeom>
          <a:solidFill>
            <a:schemeClr val="bg1"/>
          </a:solidFill>
          <a:ln w="38100">
            <a:solidFill>
              <a:srgbClr val="005E00"/>
            </a:solidFill>
          </a:ln>
        </p:spPr>
        <p:txBody>
          <a:bodyPr wrap="square" lIns="91440" tIns="45720" rIns="91440" bIns="45720" anchor="t">
            <a:spAutoFit/>
          </a:bodyPr>
          <a:lstStyle/>
          <a:p>
            <a:pPr lvl="0" algn="ctr" defTabSz="914446">
              <a:defRPr/>
            </a:pPr>
            <a:endParaRPr lang="en-US" sz="2000">
              <a:ln w="0"/>
              <a:solidFill>
                <a:srgbClr val="006600"/>
              </a:solidFill>
              <a:effectLst>
                <a:outerShdw blurRad="38100" dist="25400" dir="5400000" algn="ctr" rotWithShape="0">
                  <a:srgbClr val="6E747A">
                    <a:alpha val="43000"/>
                  </a:srgbClr>
                </a:outerShdw>
              </a:effectLst>
              <a:latin typeface="Aptos" panose="020B0004020202020204" pitchFamily="34" charset="0"/>
            </a:endParaRPr>
          </a:p>
          <a:p>
            <a:pPr lvl="0" algn="ctr" defTabSz="914446">
              <a:defRPr/>
            </a:pPr>
            <a:r>
              <a:rPr lang="en-US" sz="2000">
                <a:ln w="0"/>
                <a:solidFill>
                  <a:srgbClr val="006600"/>
                </a:solidFill>
                <a:effectLst>
                  <a:outerShdw blurRad="38100" dist="25400" dir="5400000" algn="ctr" rotWithShape="0">
                    <a:srgbClr val="6E747A">
                      <a:alpha val="43000"/>
                    </a:srgbClr>
                  </a:outerShdw>
                </a:effectLst>
                <a:latin typeface="Aptos" panose="020B0004020202020204" pitchFamily="34" charset="0"/>
              </a:rPr>
              <a:t>Assessment Site</a:t>
            </a:r>
          </a:p>
          <a:p>
            <a:pPr marL="63500" lvl="0">
              <a:spcBef>
                <a:spcPct val="20000"/>
              </a:spcBef>
              <a:defRPr/>
            </a:pPr>
            <a:r>
              <a:rPr kumimoji="0" lang="en-US" sz="2000" i="0" u="none" strike="noStrike" kern="1200" cap="none" spc="0" normalizeH="0" baseline="0" noProof="0">
                <a:ln w="0"/>
                <a:solidFill>
                  <a:srgbClr val="006600"/>
                </a:solidFill>
                <a:effectLst>
                  <a:outerShdw blurRad="38100" dist="25400" dir="5400000" algn="ctr" rotWithShape="0">
                    <a:srgbClr val="6E747A">
                      <a:alpha val="43000"/>
                    </a:srgbClr>
                  </a:outerShdw>
                </a:effectLst>
                <a:uLnTx/>
                <a:uFillTx/>
                <a:latin typeface="Aptos" panose="020B0004020202020204" pitchFamily="34" charset="0"/>
              </a:rPr>
              <a:t>          Cleanup Site</a:t>
            </a:r>
          </a:p>
          <a:p>
            <a:pPr marL="63500" lvl="0">
              <a:spcBef>
                <a:spcPct val="20000"/>
              </a:spcBef>
              <a:defRPr/>
            </a:pPr>
            <a:r>
              <a:rPr lang="en-US" sz="2000">
                <a:ln w="0"/>
                <a:solidFill>
                  <a:srgbClr val="006600"/>
                </a:solidFill>
                <a:effectLst>
                  <a:outerShdw blurRad="38100" dist="25400" dir="5400000" algn="ctr" rotWithShape="0">
                    <a:srgbClr val="6E747A">
                      <a:alpha val="43000"/>
                    </a:srgbClr>
                  </a:outerShdw>
                </a:effectLst>
                <a:latin typeface="Aptos" panose="020B0004020202020204" pitchFamily="34" charset="0"/>
              </a:rPr>
              <a:t>          Project Supports</a:t>
            </a:r>
            <a:br>
              <a:rPr lang="en-US" sz="2000">
                <a:ln w="0"/>
                <a:solidFill>
                  <a:srgbClr val="006600"/>
                </a:solidFill>
                <a:effectLst>
                  <a:outerShdw blurRad="38100" dist="25400" dir="5400000" algn="ctr" rotWithShape="0">
                    <a:srgbClr val="6E747A">
                      <a:alpha val="43000"/>
                    </a:srgbClr>
                  </a:outerShdw>
                </a:effectLst>
                <a:latin typeface="Aptos" panose="020B0004020202020204" pitchFamily="34" charset="0"/>
              </a:rPr>
            </a:br>
            <a:r>
              <a:rPr lang="en-US" sz="2000">
                <a:ln w="0"/>
                <a:solidFill>
                  <a:srgbClr val="006600"/>
                </a:solidFill>
                <a:effectLst>
                  <a:outerShdw blurRad="38100" dist="25400" dir="5400000" algn="ctr" rotWithShape="0">
                    <a:srgbClr val="6E747A">
                      <a:alpha val="43000"/>
                    </a:srgbClr>
                  </a:outerShdw>
                </a:effectLst>
                <a:latin typeface="Aptos" panose="020B0004020202020204" pitchFamily="34" charset="0"/>
              </a:rPr>
              <a:t>          Planned Housing</a:t>
            </a:r>
          </a:p>
          <a:p>
            <a:pPr marL="63500" lvl="0">
              <a:spcBef>
                <a:spcPct val="20000"/>
              </a:spcBef>
              <a:defRPr/>
            </a:pPr>
            <a:endParaRPr kumimoji="0" lang="en-US" sz="1200" i="0" u="none" strike="noStrike" kern="1200" cap="none" spc="0" normalizeH="0" baseline="0" noProof="0">
              <a:ln w="0"/>
              <a:solidFill>
                <a:srgbClr val="006600"/>
              </a:solidFill>
              <a:effectLst>
                <a:outerShdw blurRad="38100" dist="25400" dir="5400000" algn="ctr" rotWithShape="0">
                  <a:srgbClr val="6E747A">
                    <a:alpha val="43000"/>
                  </a:srgbClr>
                </a:outerShdw>
              </a:effectLst>
              <a:uLnTx/>
              <a:uFillTx/>
              <a:latin typeface="Aptos" panose="020B0004020202020204" pitchFamily="34" charset="0"/>
            </a:endParaRPr>
          </a:p>
        </p:txBody>
      </p:sp>
      <p:sp>
        <p:nvSpPr>
          <p:cNvPr id="30" name="Star: 5 Points 29">
            <a:extLst>
              <a:ext uri="{FF2B5EF4-FFF2-40B4-BE49-F238E27FC236}">
                <a16:creationId xmlns:a16="http://schemas.microsoft.com/office/drawing/2014/main" id="{221ABD96-4D5D-7D24-3B46-60FD49FC3278}"/>
              </a:ext>
              <a:ext uri="{C183D7F6-B498-43B3-948B-1728B52AA6E4}">
                <adec:decorative xmlns:adec="http://schemas.microsoft.com/office/drawing/2017/decorative" val="1"/>
              </a:ext>
            </a:extLst>
          </p:cNvPr>
          <p:cNvSpPr/>
          <p:nvPr/>
        </p:nvSpPr>
        <p:spPr>
          <a:xfrm>
            <a:off x="3725478" y="4884353"/>
            <a:ext cx="228600" cy="228600"/>
          </a:xfrm>
          <a:prstGeom prst="star5">
            <a:avLst/>
          </a:prstGeom>
          <a:solidFill>
            <a:srgbClr val="0070C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Star: 5 Points 30">
            <a:extLst>
              <a:ext uri="{FF2B5EF4-FFF2-40B4-BE49-F238E27FC236}">
                <a16:creationId xmlns:a16="http://schemas.microsoft.com/office/drawing/2014/main" id="{24E22C62-63E0-D44C-C7B9-6D8272E755E5}"/>
              </a:ext>
              <a:ext uri="{C183D7F6-B498-43B3-948B-1728B52AA6E4}">
                <adec:decorative xmlns:adec="http://schemas.microsoft.com/office/drawing/2017/decorative" val="1"/>
              </a:ext>
            </a:extLst>
          </p:cNvPr>
          <p:cNvSpPr/>
          <p:nvPr/>
        </p:nvSpPr>
        <p:spPr>
          <a:xfrm>
            <a:off x="3714746" y="4541524"/>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Arrow: Pentagon 31">
            <a:extLst>
              <a:ext uri="{FF2B5EF4-FFF2-40B4-BE49-F238E27FC236}">
                <a16:creationId xmlns:a16="http://schemas.microsoft.com/office/drawing/2014/main" id="{D7B4F4E7-7856-0A88-7B9A-33BCA9C230EF}"/>
              </a:ext>
              <a:ext uri="{C183D7F6-B498-43B3-948B-1728B52AA6E4}">
                <adec:decorative xmlns:adec="http://schemas.microsoft.com/office/drawing/2017/decorative" val="1"/>
              </a:ext>
            </a:extLst>
          </p:cNvPr>
          <p:cNvSpPr/>
          <p:nvPr/>
        </p:nvSpPr>
        <p:spPr>
          <a:xfrm rot="16200000">
            <a:off x="3646916" y="5402516"/>
            <a:ext cx="388823" cy="261584"/>
          </a:xfrm>
          <a:prstGeom prst="homePlate">
            <a:avLst>
              <a:gd name="adj" fmla="val 70845"/>
            </a:avLst>
          </a:prstGeom>
          <a:noFill/>
          <a:ln w="317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4EFD5D6-32DB-80CE-3B4B-6518EC709CC2}"/>
              </a:ext>
            </a:extLst>
          </p:cNvPr>
          <p:cNvSpPr txBox="1"/>
          <p:nvPr/>
        </p:nvSpPr>
        <p:spPr>
          <a:xfrm>
            <a:off x="722853" y="4766005"/>
            <a:ext cx="2292650" cy="646331"/>
          </a:xfrm>
          <a:prstGeom prst="rect">
            <a:avLst/>
          </a:prstGeom>
          <a:solidFill>
            <a:srgbClr val="FFFF00">
              <a:alpha val="60000"/>
            </a:srgbClr>
          </a:solidFill>
          <a:ln w="12700">
            <a:solidFill>
              <a:srgbClr val="006600"/>
            </a:solidFill>
          </a:ln>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effectLst/>
                <a:uLnTx/>
                <a:uFillTx/>
                <a:latin typeface="Aptos" panose="02110004020202020204"/>
                <a:ea typeface="+mn-ea"/>
                <a:cs typeface="+mn-cs"/>
              </a:rPr>
              <a:t>Non-Profit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atin typeface="Aptos" panose="02110004020202020204"/>
              </a:rPr>
              <a:t>Affordable Housing</a:t>
            </a:r>
            <a:endParaRPr kumimoji="0" lang="en-US" sz="1800" i="0" u="none" strike="noStrike" kern="1200" cap="none" spc="0" normalizeH="0" baseline="0" noProof="0">
              <a:ln>
                <a:noFill/>
              </a:ln>
              <a:effectLst/>
              <a:uLnTx/>
              <a:uFillTx/>
              <a:latin typeface="Aptos" panose="02110004020202020204"/>
              <a:ea typeface="+mn-ea"/>
              <a:cs typeface="+mn-cs"/>
            </a:endParaRPr>
          </a:p>
        </p:txBody>
      </p:sp>
      <p:sp>
        <p:nvSpPr>
          <p:cNvPr id="6" name="Star: 5 Points 5">
            <a:extLst>
              <a:ext uri="{FF2B5EF4-FFF2-40B4-BE49-F238E27FC236}">
                <a16:creationId xmlns:a16="http://schemas.microsoft.com/office/drawing/2014/main" id="{C61004EB-9BC2-1560-8323-9F00DE8B5883}"/>
              </a:ext>
              <a:ext uri="{C183D7F6-B498-43B3-948B-1728B52AA6E4}">
                <adec:decorative xmlns:adec="http://schemas.microsoft.com/office/drawing/2017/decorative" val="1"/>
              </a:ext>
            </a:extLst>
          </p:cNvPr>
          <p:cNvSpPr/>
          <p:nvPr/>
        </p:nvSpPr>
        <p:spPr>
          <a:xfrm>
            <a:off x="9315175" y="2813591"/>
            <a:ext cx="228600" cy="228600"/>
          </a:xfrm>
          <a:prstGeom prst="star5">
            <a:avLst/>
          </a:prstGeom>
          <a:solidFill>
            <a:srgbClr val="0070C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Star: 5 Points 13">
            <a:extLst>
              <a:ext uri="{FF2B5EF4-FFF2-40B4-BE49-F238E27FC236}">
                <a16:creationId xmlns:a16="http://schemas.microsoft.com/office/drawing/2014/main" id="{117EFBDE-C3AC-C3A8-78DB-1DA8E1B48527}"/>
              </a:ext>
              <a:ext uri="{C183D7F6-B498-43B3-948B-1728B52AA6E4}">
                <adec:decorative xmlns:adec="http://schemas.microsoft.com/office/drawing/2017/decorative" val="1"/>
              </a:ext>
            </a:extLst>
          </p:cNvPr>
          <p:cNvSpPr/>
          <p:nvPr/>
        </p:nvSpPr>
        <p:spPr>
          <a:xfrm>
            <a:off x="8401037" y="3091519"/>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Star: 5 Points 32">
            <a:extLst>
              <a:ext uri="{FF2B5EF4-FFF2-40B4-BE49-F238E27FC236}">
                <a16:creationId xmlns:a16="http://schemas.microsoft.com/office/drawing/2014/main" id="{21ECF5F6-913C-541B-9583-9CEDA879F869}"/>
              </a:ext>
              <a:ext uri="{C183D7F6-B498-43B3-948B-1728B52AA6E4}">
                <adec:decorative xmlns:adec="http://schemas.microsoft.com/office/drawing/2017/decorative" val="1"/>
              </a:ext>
            </a:extLst>
          </p:cNvPr>
          <p:cNvSpPr/>
          <p:nvPr/>
        </p:nvSpPr>
        <p:spPr>
          <a:xfrm>
            <a:off x="9402063" y="3072925"/>
            <a:ext cx="228600" cy="228600"/>
          </a:xfrm>
          <a:prstGeom prst="star5">
            <a:avLst/>
          </a:prstGeom>
          <a:solidFill>
            <a:srgbClr val="FFC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row: Pentagon 7">
            <a:extLst>
              <a:ext uri="{FF2B5EF4-FFF2-40B4-BE49-F238E27FC236}">
                <a16:creationId xmlns:a16="http://schemas.microsoft.com/office/drawing/2014/main" id="{35036372-8578-219B-593F-FE491879FBE8}"/>
              </a:ext>
              <a:ext uri="{C183D7F6-B498-43B3-948B-1728B52AA6E4}">
                <adec:decorative xmlns:adec="http://schemas.microsoft.com/office/drawing/2017/decorative" val="1"/>
              </a:ext>
            </a:extLst>
          </p:cNvPr>
          <p:cNvSpPr/>
          <p:nvPr/>
        </p:nvSpPr>
        <p:spPr>
          <a:xfrm rot="16200000">
            <a:off x="9402604" y="2168839"/>
            <a:ext cx="388823" cy="261584"/>
          </a:xfrm>
          <a:prstGeom prst="homePlate">
            <a:avLst>
              <a:gd name="adj" fmla="val 70845"/>
            </a:avLst>
          </a:prstGeom>
          <a:noFill/>
          <a:ln w="317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45F6514-C10B-C78E-4BBA-B4B0F3CDB4A3}"/>
              </a:ext>
            </a:extLst>
          </p:cNvPr>
          <p:cNvSpPr txBox="1"/>
          <p:nvPr/>
        </p:nvSpPr>
        <p:spPr>
          <a:xfrm>
            <a:off x="9500946" y="2511487"/>
            <a:ext cx="1251189" cy="400110"/>
          </a:xfrm>
          <a:prstGeom prst="rect">
            <a:avLst/>
          </a:prstGeom>
          <a:solidFill>
            <a:srgbClr val="FFFF00">
              <a:alpha val="60000"/>
            </a:srgbClr>
          </a:solidFill>
          <a:ln w="12700">
            <a:solidFill>
              <a:srgbClr val="006600"/>
            </a:solidFill>
          </a:ln>
        </p:spPr>
        <p:txBody>
          <a:bodyPr wrap="square" lIns="91440" tIns="45720" rIns="91440" bIns="45720" rtlCol="0" anchor="t">
            <a:sp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ptos Light" panose="020B0004020202020204" pitchFamily="34" charset="0"/>
              </a:rPr>
              <a:t>Boston</a:t>
            </a:r>
          </a:p>
        </p:txBody>
      </p:sp>
      <p:sp>
        <p:nvSpPr>
          <p:cNvPr id="42" name="TextBox 41">
            <a:extLst>
              <a:ext uri="{FF2B5EF4-FFF2-40B4-BE49-F238E27FC236}">
                <a16:creationId xmlns:a16="http://schemas.microsoft.com/office/drawing/2014/main" id="{E71A8E33-7D2D-74D0-6D24-96DCCDAFD383}"/>
              </a:ext>
            </a:extLst>
          </p:cNvPr>
          <p:cNvSpPr txBox="1"/>
          <p:nvPr/>
        </p:nvSpPr>
        <p:spPr>
          <a:xfrm>
            <a:off x="9657905" y="1989851"/>
            <a:ext cx="1911607" cy="400110"/>
          </a:xfrm>
          <a:prstGeom prst="rect">
            <a:avLst/>
          </a:prstGeom>
          <a:noFill/>
          <a:ln>
            <a:noFill/>
          </a:ln>
        </p:spPr>
        <p:txBody>
          <a:bodyPr wrap="square" lIns="91440" tIns="45720" rIns="91440" bIns="45720" rtlCol="0" anchor="t">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ptos Light" panose="020B0004020202020204" pitchFamily="34" charset="0"/>
              </a:rPr>
              <a:t>Lynn</a:t>
            </a:r>
          </a:p>
        </p:txBody>
      </p:sp>
      <p:sp>
        <p:nvSpPr>
          <p:cNvPr id="57" name="Arrow: Pentagon 56">
            <a:extLst>
              <a:ext uri="{FF2B5EF4-FFF2-40B4-BE49-F238E27FC236}">
                <a16:creationId xmlns:a16="http://schemas.microsoft.com/office/drawing/2014/main" id="{B92DDF1F-66FF-452C-D07A-15B26D56A9C2}"/>
              </a:ext>
              <a:ext uri="{C183D7F6-B498-43B3-948B-1728B52AA6E4}">
                <adec:decorative xmlns:adec="http://schemas.microsoft.com/office/drawing/2017/decorative" val="1"/>
              </a:ext>
            </a:extLst>
          </p:cNvPr>
          <p:cNvSpPr/>
          <p:nvPr/>
        </p:nvSpPr>
        <p:spPr>
          <a:xfrm rot="16200000">
            <a:off x="3807194" y="3049203"/>
            <a:ext cx="388823" cy="261584"/>
          </a:xfrm>
          <a:prstGeom prst="homePlate">
            <a:avLst>
              <a:gd name="adj" fmla="val 70845"/>
            </a:avLst>
          </a:prstGeom>
          <a:noFill/>
          <a:ln w="317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98B8FE24-EA54-C13C-775F-D4A34949A7C7}"/>
              </a:ext>
            </a:extLst>
          </p:cNvPr>
          <p:cNvSpPr txBox="1"/>
          <p:nvPr/>
        </p:nvSpPr>
        <p:spPr>
          <a:xfrm>
            <a:off x="3673897" y="3397518"/>
            <a:ext cx="1951962" cy="400110"/>
          </a:xfrm>
          <a:prstGeom prst="rect">
            <a:avLst/>
          </a:prstGeom>
          <a:solidFill>
            <a:srgbClr val="FFFF00">
              <a:alpha val="60000"/>
            </a:srgbClr>
          </a:solidFill>
          <a:ln w="12700">
            <a:solidFill>
              <a:srgbClr val="006600"/>
            </a:solidFill>
          </a:ln>
        </p:spPr>
        <p:txBody>
          <a:bodyPr wrap="square" lIns="91440" tIns="45720" rIns="91440" bIns="45720" rtlCol="0" anchor="t">
            <a:spAutoFit/>
          </a:bodyPr>
          <a:lstStyle/>
          <a:p>
            <a:pPr lvl="0" algn="ctr" defTabSz="914446">
              <a:defRPr/>
            </a:pPr>
            <a:r>
              <a:rPr lang="en-US" sz="2000" b="1">
                <a:solidFill>
                  <a:prstClr val="black"/>
                </a:solidFill>
                <a:latin typeface="Aptos Light" panose="020B0004020202020204" pitchFamily="34" charset="0"/>
              </a:rPr>
              <a:t>Great Barrington</a:t>
            </a:r>
            <a:endParaRPr kumimoji="0" lang="en-US" sz="2000" b="1" i="0" u="none" strike="noStrike" kern="1200" cap="none" spc="0" normalizeH="0" baseline="0" noProof="0">
              <a:ln>
                <a:noFill/>
              </a:ln>
              <a:effectLst/>
              <a:uLnTx/>
              <a:uFillTx/>
              <a:latin typeface="Aptos Light" panose="020B0004020202020204" pitchFamily="34" charset="0"/>
              <a:ea typeface="Calibri"/>
              <a:cs typeface="Calibri"/>
            </a:endParaRPr>
          </a:p>
        </p:txBody>
      </p:sp>
    </p:spTree>
    <p:extLst>
      <p:ext uri="{BB962C8B-B14F-4D97-AF65-F5344CB8AC3E}">
        <p14:creationId xmlns:p14="http://schemas.microsoft.com/office/powerpoint/2010/main" val="3600675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E1D39-FD81-A065-9E60-F1B6304C5E84}"/>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382E971A-A9B2-6FDF-8038-501E3E10DFC0}"/>
              </a:ext>
            </a:extLst>
          </p:cNvPr>
          <p:cNvSpPr txBox="1">
            <a:spLocks noGrp="1"/>
          </p:cNvSpPr>
          <p:nvPr>
            <p:ph type="title" idx="4294967295"/>
          </p:nvPr>
        </p:nvSpPr>
        <p:spPr>
          <a:xfrm>
            <a:off x="1061702" y="47096"/>
            <a:ext cx="10686280"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006600"/>
                </a:solidFill>
                <a:effectLst/>
                <a:uLnTx/>
                <a:uFillTx/>
                <a:latin typeface="Calibri"/>
                <a:ea typeface="+mn-ea"/>
                <a:cs typeface="Calibri"/>
              </a:rPr>
              <a:t>Assistance Request Form</a:t>
            </a:r>
          </a:p>
        </p:txBody>
      </p:sp>
      <p:pic>
        <p:nvPicPr>
          <p:cNvPr id="3" name="Picture 2" descr="Page 1 of MassDEP Request for Brownfields Assistance form.">
            <a:extLst>
              <a:ext uri="{FF2B5EF4-FFF2-40B4-BE49-F238E27FC236}">
                <a16:creationId xmlns:a16="http://schemas.microsoft.com/office/drawing/2014/main" id="{1A017FDA-A80D-0A03-0C93-0563FF7A7DF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61702" y="866823"/>
            <a:ext cx="3525245" cy="4810082"/>
          </a:xfrm>
          <a:prstGeom prst="rect">
            <a:avLst/>
          </a:prstGeom>
          <a:ln w="19050">
            <a:solidFill>
              <a:srgbClr val="006600"/>
            </a:solidFill>
          </a:ln>
        </p:spPr>
      </p:pic>
      <p:pic>
        <p:nvPicPr>
          <p:cNvPr id="8" name="Picture 7" descr="Page 2 of MassDEP Request for Brownfields Assistance form.">
            <a:extLst>
              <a:ext uri="{FF2B5EF4-FFF2-40B4-BE49-F238E27FC236}">
                <a16:creationId xmlns:a16="http://schemas.microsoft.com/office/drawing/2014/main" id="{5A1B7902-ACA4-1640-4DBE-3C056B9AEDF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752262" y="865270"/>
            <a:ext cx="3358921" cy="4814213"/>
          </a:xfrm>
          <a:prstGeom prst="rect">
            <a:avLst/>
          </a:prstGeom>
          <a:ln w="19050">
            <a:solidFill>
              <a:srgbClr val="006600"/>
            </a:solidFill>
          </a:ln>
        </p:spPr>
      </p:pic>
      <p:pic>
        <p:nvPicPr>
          <p:cNvPr id="12" name="Picture 11" descr="Page 3 of MassDEP Request for Brownfields Assistance form.">
            <a:extLst>
              <a:ext uri="{FF2B5EF4-FFF2-40B4-BE49-F238E27FC236}">
                <a16:creationId xmlns:a16="http://schemas.microsoft.com/office/drawing/2014/main" id="{D9E4C7DD-DA65-439A-A4E5-D500725D1F0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262080" y="865270"/>
            <a:ext cx="3485902" cy="4812659"/>
          </a:xfrm>
          <a:prstGeom prst="rect">
            <a:avLst/>
          </a:prstGeom>
          <a:ln w="19050">
            <a:solidFill>
              <a:srgbClr val="006600"/>
            </a:solidFill>
          </a:ln>
        </p:spPr>
      </p:pic>
      <p:sp>
        <p:nvSpPr>
          <p:cNvPr id="7" name="TextBox 6">
            <a:extLst>
              <a:ext uri="{FF2B5EF4-FFF2-40B4-BE49-F238E27FC236}">
                <a16:creationId xmlns:a16="http://schemas.microsoft.com/office/drawing/2014/main" id="{6FE3F953-5420-768B-D74C-2923569D545F}"/>
              </a:ext>
            </a:extLst>
          </p:cNvPr>
          <p:cNvSpPr txBox="1"/>
          <p:nvPr/>
        </p:nvSpPr>
        <p:spPr>
          <a:xfrm>
            <a:off x="1345434" y="5903068"/>
            <a:ext cx="10402548" cy="461665"/>
          </a:xfrm>
          <a:prstGeom prst="rect">
            <a:avLst/>
          </a:prstGeom>
          <a:noFill/>
        </p:spPr>
        <p:txBody>
          <a:bodyPr wrap="square" lIns="91440" tIns="45720" rIns="91440" bIns="45720" rtlCol="0" anchor="t">
            <a:spAutoFit/>
          </a:bodyPr>
          <a:lstStyle/>
          <a:p>
            <a:r>
              <a:rPr lang="en-US" sz="2400" b="1"/>
              <a:t>Link:</a:t>
            </a:r>
            <a:r>
              <a:rPr lang="en-US" sz="2400">
                <a:hlinkClick r:id="rId6"/>
              </a:rPr>
              <a:t> Request for Brownfields Assistance Form</a:t>
            </a:r>
            <a:endParaRPr lang="en-US" sz="2400">
              <a:ea typeface="Calibri"/>
              <a:cs typeface="Calibri"/>
            </a:endParaRPr>
          </a:p>
        </p:txBody>
      </p:sp>
    </p:spTree>
    <p:extLst>
      <p:ext uri="{BB962C8B-B14F-4D97-AF65-F5344CB8AC3E}">
        <p14:creationId xmlns:p14="http://schemas.microsoft.com/office/powerpoint/2010/main" val="4183922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59E54-869D-3359-16A9-594E8306A51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CB80876-D7CD-FE77-7621-E11FD52C9433}"/>
              </a:ext>
            </a:extLst>
          </p:cNvPr>
          <p:cNvSpPr txBox="1">
            <a:spLocks noGrp="1"/>
          </p:cNvSpPr>
          <p:nvPr>
            <p:ph type="title" idx="4294967295"/>
          </p:nvPr>
        </p:nvSpPr>
        <p:spPr>
          <a:xfrm>
            <a:off x="80657" y="152993"/>
            <a:ext cx="8885136" cy="87193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6600"/>
                </a:solidFill>
                <a:effectLst/>
                <a:uLnTx/>
                <a:uFillTx/>
                <a:latin typeface="Aptos" panose="020B0004020202020204" pitchFamily="34" charset="0"/>
                <a:ea typeface="+mj-ea"/>
                <a:cs typeface="+mj-cs"/>
              </a:rPr>
              <a:t>Brownfields: Ready for the Next Step</a:t>
            </a:r>
          </a:p>
        </p:txBody>
      </p:sp>
      <p:sp>
        <p:nvSpPr>
          <p:cNvPr id="7" name="TextBox 6">
            <a:extLst>
              <a:ext uri="{FF2B5EF4-FFF2-40B4-BE49-F238E27FC236}">
                <a16:creationId xmlns:a16="http://schemas.microsoft.com/office/drawing/2014/main" id="{6842463F-83FC-5608-3043-6F1216047286}"/>
              </a:ext>
            </a:extLst>
          </p:cNvPr>
          <p:cNvSpPr txBox="1"/>
          <p:nvPr/>
        </p:nvSpPr>
        <p:spPr>
          <a:xfrm>
            <a:off x="361142" y="3743972"/>
            <a:ext cx="3626493" cy="1107996"/>
          </a:xfrm>
          <a:prstGeom prst="rect">
            <a:avLst/>
          </a:prstGeom>
          <a:noFill/>
        </p:spPr>
        <p:txBody>
          <a:bodyPr wrap="square" lIns="91440" tIns="45720" rIns="91440" bIns="45720" rtlCol="0" anchor="t">
            <a:spAutoFit/>
          </a:bodyPr>
          <a:lstStyle/>
          <a:p>
            <a:r>
              <a:rPr lang="en-US" sz="2400"/>
              <a:t>Tyngsborough, MA</a:t>
            </a:r>
          </a:p>
          <a:p>
            <a:r>
              <a:rPr lang="en-US" sz="2400"/>
              <a:t>Former Gas Station</a:t>
            </a:r>
          </a:p>
          <a:p>
            <a:r>
              <a:rPr lang="en-US"/>
              <a:t>Objective:  </a:t>
            </a:r>
            <a:r>
              <a:rPr lang="en-US" b="1"/>
              <a:t>Mixed-Use</a:t>
            </a:r>
            <a:endParaRPr lang="en-US" b="1">
              <a:ea typeface="Calibri"/>
              <a:cs typeface="Calibri"/>
            </a:endParaRPr>
          </a:p>
        </p:txBody>
      </p:sp>
      <p:pic>
        <p:nvPicPr>
          <p:cNvPr id="6" name="Picture 5" descr="Sepia photograph of man standing in front of former gas station. ">
            <a:extLst>
              <a:ext uri="{FF2B5EF4-FFF2-40B4-BE49-F238E27FC236}">
                <a16:creationId xmlns:a16="http://schemas.microsoft.com/office/drawing/2014/main" id="{F6AAE37A-3C58-82CD-A5D7-90D1BB747DCA}"/>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422924" y="1075012"/>
            <a:ext cx="4087997" cy="2618874"/>
          </a:xfrm>
          <a:prstGeom prst="rect">
            <a:avLst/>
          </a:prstGeom>
          <a:ln w="25400" cmpd="tri">
            <a:solidFill>
              <a:srgbClr val="006600"/>
            </a:solidFill>
          </a:ln>
        </p:spPr>
      </p:pic>
      <p:sp>
        <p:nvSpPr>
          <p:cNvPr id="9" name="TextBox 8">
            <a:extLst>
              <a:ext uri="{FF2B5EF4-FFF2-40B4-BE49-F238E27FC236}">
                <a16:creationId xmlns:a16="http://schemas.microsoft.com/office/drawing/2014/main" id="{60EB66F6-5869-B5EE-843C-E24AB3EB4E2F}"/>
              </a:ext>
            </a:extLst>
          </p:cNvPr>
          <p:cNvSpPr txBox="1"/>
          <p:nvPr/>
        </p:nvSpPr>
        <p:spPr>
          <a:xfrm>
            <a:off x="4689367" y="1075012"/>
            <a:ext cx="3133597" cy="1477328"/>
          </a:xfrm>
          <a:prstGeom prst="rect">
            <a:avLst/>
          </a:prstGeom>
          <a:noFill/>
        </p:spPr>
        <p:txBody>
          <a:bodyPr wrap="square" lIns="91440" tIns="45720" rIns="91440" bIns="45720" rtlCol="0" anchor="t">
            <a:spAutoFit/>
          </a:bodyPr>
          <a:lstStyle/>
          <a:p>
            <a:r>
              <a:rPr lang="en-US" sz="2400"/>
              <a:t>Worcester, MA</a:t>
            </a:r>
          </a:p>
          <a:p>
            <a:r>
              <a:rPr lang="en-US" sz="2400"/>
              <a:t>Habitat for Humanity</a:t>
            </a:r>
            <a:endParaRPr lang="en-US"/>
          </a:p>
          <a:p>
            <a:r>
              <a:rPr lang="en-US" sz="2400">
                <a:ea typeface="Calibri"/>
                <a:cs typeface="Calibri"/>
              </a:rPr>
              <a:t>Former Business</a:t>
            </a:r>
          </a:p>
          <a:p>
            <a:r>
              <a:rPr lang="en-US"/>
              <a:t>Objective: </a:t>
            </a:r>
            <a:r>
              <a:rPr lang="en-US" b="1"/>
              <a:t>Affordable Housing</a:t>
            </a:r>
          </a:p>
        </p:txBody>
      </p:sp>
      <p:pic>
        <p:nvPicPr>
          <p:cNvPr id="10" name="Picture 9" descr="Site map of parcel on Armory street in Worcester. The approximate locations of a former underground storage tank and mound of materials from historic auto repair facility are identified.  ">
            <a:extLst>
              <a:ext uri="{FF2B5EF4-FFF2-40B4-BE49-F238E27FC236}">
                <a16:creationId xmlns:a16="http://schemas.microsoft.com/office/drawing/2014/main" id="{0DBF2880-9EB5-6B44-41AC-3298F84AD9B7}"/>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811821" y="2617140"/>
            <a:ext cx="3439975" cy="3650309"/>
          </a:xfrm>
          <a:prstGeom prst="rect">
            <a:avLst/>
          </a:prstGeom>
          <a:ln w="38100">
            <a:solidFill>
              <a:srgbClr val="5DAB86"/>
            </a:solidFill>
          </a:ln>
        </p:spPr>
      </p:pic>
      <p:sp>
        <p:nvSpPr>
          <p:cNvPr id="8" name="TextBox 7">
            <a:extLst>
              <a:ext uri="{FF2B5EF4-FFF2-40B4-BE49-F238E27FC236}">
                <a16:creationId xmlns:a16="http://schemas.microsoft.com/office/drawing/2014/main" id="{6DF2D95B-F276-740B-6B08-140030DC3FED}"/>
              </a:ext>
            </a:extLst>
          </p:cNvPr>
          <p:cNvSpPr txBox="1"/>
          <p:nvPr/>
        </p:nvSpPr>
        <p:spPr>
          <a:xfrm>
            <a:off x="9314455" y="4790121"/>
            <a:ext cx="2663475" cy="1477328"/>
          </a:xfrm>
          <a:prstGeom prst="rect">
            <a:avLst/>
          </a:prstGeom>
          <a:noFill/>
        </p:spPr>
        <p:txBody>
          <a:bodyPr wrap="square" rtlCol="0">
            <a:spAutoFit/>
          </a:bodyPr>
          <a:lstStyle/>
          <a:p>
            <a:pPr algn="r"/>
            <a:r>
              <a:rPr lang="en-US" sz="2400"/>
              <a:t>Worcester, MA Frankenstein’s Auto Salvage</a:t>
            </a:r>
            <a:br>
              <a:rPr lang="en-US" sz="2400"/>
            </a:br>
            <a:r>
              <a:rPr lang="en-US"/>
              <a:t>Objective: </a:t>
            </a:r>
            <a:r>
              <a:rPr lang="en-US" b="1"/>
              <a:t>Commercial</a:t>
            </a:r>
          </a:p>
        </p:txBody>
      </p:sp>
      <p:pic>
        <p:nvPicPr>
          <p:cNvPr id="11" name="Picture 10" descr="A picture of rusty drums and debris. ">
            <a:extLst>
              <a:ext uri="{FF2B5EF4-FFF2-40B4-BE49-F238E27FC236}">
                <a16:creationId xmlns:a16="http://schemas.microsoft.com/office/drawing/2014/main" id="{A955E358-F827-8867-BC91-EF2E9D6997AB}"/>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647150" y="836517"/>
            <a:ext cx="3330780" cy="3906240"/>
          </a:xfrm>
          <a:prstGeom prst="rect">
            <a:avLst/>
          </a:prstGeom>
          <a:noFill/>
          <a:ln w="28575" cap="flat">
            <a:solidFill>
              <a:srgbClr val="5DAB86"/>
            </a:solidFill>
          </a:ln>
        </p:spPr>
      </p:pic>
    </p:spTree>
    <p:extLst>
      <p:ext uri="{BB962C8B-B14F-4D97-AF65-F5344CB8AC3E}">
        <p14:creationId xmlns:p14="http://schemas.microsoft.com/office/powerpoint/2010/main" val="11907619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C611C07-4F1E-4EF0-B1BC-35BE1E935E99}"/>
              </a:ext>
            </a:extLst>
          </p:cNvPr>
          <p:cNvSpPr txBox="1">
            <a:spLocks noGrp="1"/>
          </p:cNvSpPr>
          <p:nvPr>
            <p:ph type="title" idx="4294967295"/>
          </p:nvPr>
        </p:nvSpPr>
        <p:spPr>
          <a:xfrm>
            <a:off x="80657" y="152993"/>
            <a:ext cx="8885136" cy="87193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006600"/>
                </a:solidFill>
                <a:effectLst/>
                <a:uLnTx/>
                <a:uFillTx/>
                <a:latin typeface="Aptos" panose="020B0004020202020204" pitchFamily="34" charset="0"/>
                <a:ea typeface="+mj-ea"/>
                <a:cs typeface="+mj-cs"/>
              </a:rPr>
              <a:t>Brownfields: Different Shapes &amp; Sizes</a:t>
            </a:r>
          </a:p>
        </p:txBody>
      </p:sp>
      <p:sp>
        <p:nvSpPr>
          <p:cNvPr id="7" name="TextBox 6">
            <a:extLst>
              <a:ext uri="{FF2B5EF4-FFF2-40B4-BE49-F238E27FC236}">
                <a16:creationId xmlns:a16="http://schemas.microsoft.com/office/drawing/2014/main" id="{B3889D34-C46F-3569-6C7F-BC9A169A5D0A}"/>
              </a:ext>
            </a:extLst>
          </p:cNvPr>
          <p:cNvSpPr txBox="1"/>
          <p:nvPr/>
        </p:nvSpPr>
        <p:spPr>
          <a:xfrm>
            <a:off x="332113" y="3497939"/>
            <a:ext cx="3626493" cy="1107996"/>
          </a:xfrm>
          <a:prstGeom prst="rect">
            <a:avLst/>
          </a:prstGeom>
          <a:noFill/>
        </p:spPr>
        <p:txBody>
          <a:bodyPr wrap="square" lIns="91440" tIns="45720" rIns="91440" bIns="45720" rtlCol="0" anchor="t">
            <a:spAutoFit/>
          </a:bodyPr>
          <a:lstStyle/>
          <a:p>
            <a:r>
              <a:rPr lang="en-US" sz="2400"/>
              <a:t>Lancaster, MA</a:t>
            </a:r>
          </a:p>
          <a:p>
            <a:r>
              <a:rPr lang="en-US" sz="2400"/>
              <a:t>Former Elementary School</a:t>
            </a:r>
          </a:p>
          <a:p>
            <a:r>
              <a:rPr lang="en-US"/>
              <a:t>Objective:  </a:t>
            </a:r>
            <a:r>
              <a:rPr lang="en-US" b="1"/>
              <a:t>Mixed-Use</a:t>
            </a:r>
            <a:endParaRPr lang="en-US" b="1">
              <a:ea typeface="Calibri"/>
              <a:cs typeface="Calibri"/>
            </a:endParaRPr>
          </a:p>
        </p:txBody>
      </p:sp>
      <p:pic>
        <p:nvPicPr>
          <p:cNvPr id="6" name="Picture 5" descr="Black and white photo of brick school building with snow on the ground.">
            <a:extLst>
              <a:ext uri="{FF2B5EF4-FFF2-40B4-BE49-F238E27FC236}">
                <a16:creationId xmlns:a16="http://schemas.microsoft.com/office/drawing/2014/main" id="{E871C4B6-7827-327A-9C2C-87AA3035D3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9883" y="1075012"/>
            <a:ext cx="3982686" cy="2422927"/>
          </a:xfrm>
          <a:prstGeom prst="rect">
            <a:avLst/>
          </a:prstGeom>
          <a:ln w="25400" cmpd="tri">
            <a:solidFill>
              <a:srgbClr val="006600"/>
            </a:solidFill>
          </a:ln>
        </p:spPr>
      </p:pic>
      <p:sp>
        <p:nvSpPr>
          <p:cNvPr id="9" name="TextBox 8">
            <a:extLst>
              <a:ext uri="{FF2B5EF4-FFF2-40B4-BE49-F238E27FC236}">
                <a16:creationId xmlns:a16="http://schemas.microsoft.com/office/drawing/2014/main" id="{E9E6A637-1C1C-B4A2-8B9F-03DBE3914C30}"/>
              </a:ext>
            </a:extLst>
          </p:cNvPr>
          <p:cNvSpPr txBox="1"/>
          <p:nvPr/>
        </p:nvSpPr>
        <p:spPr>
          <a:xfrm>
            <a:off x="5290458" y="1526919"/>
            <a:ext cx="3334908" cy="1107996"/>
          </a:xfrm>
          <a:prstGeom prst="rect">
            <a:avLst/>
          </a:prstGeom>
          <a:noFill/>
        </p:spPr>
        <p:txBody>
          <a:bodyPr wrap="square" lIns="91440" tIns="45720" rIns="91440" bIns="45720" rtlCol="0" anchor="t">
            <a:spAutoFit/>
          </a:bodyPr>
          <a:lstStyle/>
          <a:p>
            <a:r>
              <a:rPr lang="en-US" sz="2400"/>
              <a:t>Deerfield, MA</a:t>
            </a:r>
            <a:endParaRPr lang="en-US"/>
          </a:p>
          <a:p>
            <a:r>
              <a:rPr lang="en-US" sz="2400">
                <a:ea typeface="Calibri"/>
                <a:cs typeface="Calibri"/>
              </a:rPr>
              <a:t>Vacant Church</a:t>
            </a:r>
          </a:p>
          <a:p>
            <a:r>
              <a:rPr lang="en-US"/>
              <a:t>Objective: </a:t>
            </a:r>
            <a:r>
              <a:rPr lang="en-US" b="1"/>
              <a:t>Senior Housing</a:t>
            </a:r>
          </a:p>
        </p:txBody>
      </p:sp>
      <p:pic>
        <p:nvPicPr>
          <p:cNvPr id="3" name="Picture 2" descr="White church with green lawn and blue sky.">
            <a:extLst>
              <a:ext uri="{FF2B5EF4-FFF2-40B4-BE49-F238E27FC236}">
                <a16:creationId xmlns:a16="http://schemas.microsoft.com/office/drawing/2014/main" id="{5C5612B6-12BE-E606-8652-F8093E6F3857}"/>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4805777" y="2761697"/>
            <a:ext cx="3626493" cy="3404039"/>
          </a:xfrm>
          <a:prstGeom prst="rect">
            <a:avLst/>
          </a:prstGeom>
          <a:ln w="28575">
            <a:solidFill>
              <a:srgbClr val="5DAB86"/>
            </a:solidFill>
          </a:ln>
        </p:spPr>
      </p:pic>
      <p:sp>
        <p:nvSpPr>
          <p:cNvPr id="8" name="TextBox 7">
            <a:extLst>
              <a:ext uri="{FF2B5EF4-FFF2-40B4-BE49-F238E27FC236}">
                <a16:creationId xmlns:a16="http://schemas.microsoft.com/office/drawing/2014/main" id="{FCCB932C-F735-6D24-B626-4D831BDF8F58}"/>
              </a:ext>
            </a:extLst>
          </p:cNvPr>
          <p:cNvSpPr txBox="1"/>
          <p:nvPr/>
        </p:nvSpPr>
        <p:spPr>
          <a:xfrm>
            <a:off x="9314455" y="4742757"/>
            <a:ext cx="2663475" cy="1384995"/>
          </a:xfrm>
          <a:prstGeom prst="rect">
            <a:avLst/>
          </a:prstGeom>
          <a:noFill/>
        </p:spPr>
        <p:txBody>
          <a:bodyPr wrap="square" rtlCol="0">
            <a:spAutoFit/>
          </a:bodyPr>
          <a:lstStyle/>
          <a:p>
            <a:pPr algn="r"/>
            <a:r>
              <a:rPr lang="en-US" sz="2400"/>
              <a:t>Dorchester, MA</a:t>
            </a:r>
          </a:p>
          <a:p>
            <a:pPr algn="r"/>
            <a:r>
              <a:rPr lang="en-US" sz="2400"/>
              <a:t>Vacant Lot</a:t>
            </a:r>
          </a:p>
          <a:p>
            <a:pPr algn="r"/>
            <a:r>
              <a:rPr lang="en-US"/>
              <a:t>Objective:  </a:t>
            </a:r>
            <a:r>
              <a:rPr lang="en-US" b="1"/>
              <a:t>Community</a:t>
            </a:r>
            <a:br>
              <a:rPr lang="en-US" b="1"/>
            </a:br>
            <a:r>
              <a:rPr lang="en-US" b="1"/>
              <a:t>Garden</a:t>
            </a:r>
          </a:p>
        </p:txBody>
      </p:sp>
      <p:pic>
        <p:nvPicPr>
          <p:cNvPr id="5" name="Picture 2" descr="Community garden with vegetation in foreground and apartment building in background.">
            <a:extLst>
              <a:ext uri="{FF2B5EF4-FFF2-40B4-BE49-F238E27FC236}">
                <a16:creationId xmlns:a16="http://schemas.microsoft.com/office/drawing/2014/main" id="{39FA0A20-90D2-B47F-DDE2-7909BC5050A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p:blipFill>
        <p:spPr bwMode="auto">
          <a:xfrm>
            <a:off x="8818461" y="393310"/>
            <a:ext cx="3159469" cy="4212625"/>
          </a:xfrm>
          <a:prstGeom prst="rect">
            <a:avLst/>
          </a:prstGeom>
          <a:noFill/>
          <a:ln w="25400" cmpd="tri">
            <a:solidFill>
              <a:srgbClr val="0066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5623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95678-393F-A512-FD71-76948C6C1535}"/>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A76E02AA-08DF-69AD-D6AC-1A28F16046E3}"/>
              </a:ext>
            </a:extLst>
          </p:cNvPr>
          <p:cNvSpPr txBox="1">
            <a:spLocks noGrp="1"/>
          </p:cNvSpPr>
          <p:nvPr>
            <p:ph type="title" idx="4294967295"/>
          </p:nvPr>
        </p:nvSpPr>
        <p:spPr>
          <a:xfrm>
            <a:off x="398789" y="1267"/>
            <a:ext cx="4531947"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00000"/>
              </a:lnSpc>
              <a:spcBef>
                <a:spcPts val="0"/>
              </a:spcBef>
              <a:defRPr/>
            </a:pPr>
            <a:r>
              <a:rPr lang="en-US">
                <a:solidFill>
                  <a:srgbClr val="006600"/>
                </a:solidFill>
                <a:latin typeface="Aptos"/>
                <a:ea typeface="+mn-ea"/>
                <a:cs typeface="+mn-cs"/>
              </a:rPr>
              <a:t>First Street Lot</a:t>
            </a:r>
            <a:br>
              <a:rPr lang="en-US">
                <a:solidFill>
                  <a:srgbClr val="006600"/>
                </a:solidFill>
                <a:latin typeface="Aptos"/>
                <a:ea typeface="+mn-ea"/>
                <a:cs typeface="+mn-cs"/>
              </a:rPr>
            </a:br>
            <a:r>
              <a:rPr lang="en-US">
                <a:solidFill>
                  <a:srgbClr val="006600"/>
                </a:solidFill>
                <a:latin typeface="Aptos"/>
                <a:ea typeface="+mn-ea"/>
                <a:cs typeface="+mn-cs"/>
              </a:rPr>
              <a:t>Montague</a:t>
            </a:r>
          </a:p>
        </p:txBody>
      </p:sp>
      <p:pic>
        <p:nvPicPr>
          <p:cNvPr id="7" name="Picture 6" descr="Aerial photo identifying property boundaries of First Street, Montague site. Aerial view shows dirt plot and parking lot near housing.">
            <a:extLst>
              <a:ext uri="{FF2B5EF4-FFF2-40B4-BE49-F238E27FC236}">
                <a16:creationId xmlns:a16="http://schemas.microsoft.com/office/drawing/2014/main" id="{B780F364-3009-59CF-4E5C-CA2EF28051E9}"/>
              </a:ext>
            </a:extLst>
          </p:cNvPr>
          <p:cNvPicPr>
            <a:picLocks noChangeAspect="1"/>
          </p:cNvPicPr>
          <p:nvPr/>
        </p:nvPicPr>
        <p:blipFill>
          <a:blip r:embed="rId3" cstate="screen">
            <a:extLst>
              <a:ext uri="{28A0092B-C50C-407E-A947-70E740481C1C}">
                <a14:useLocalDpi xmlns:a14="http://schemas.microsoft.com/office/drawing/2010/main"/>
              </a:ext>
            </a:extLst>
          </a:blip>
          <a:srcRect r="-296"/>
          <a:stretch>
            <a:fillRect/>
          </a:stretch>
        </p:blipFill>
        <p:spPr>
          <a:xfrm>
            <a:off x="397205" y="1443788"/>
            <a:ext cx="4529269" cy="2967793"/>
          </a:xfrm>
          <a:prstGeom prst="rect">
            <a:avLst/>
          </a:prstGeom>
        </p:spPr>
      </p:pic>
      <p:sp>
        <p:nvSpPr>
          <p:cNvPr id="17" name="TextBox 16">
            <a:extLst>
              <a:ext uri="{FF2B5EF4-FFF2-40B4-BE49-F238E27FC236}">
                <a16:creationId xmlns:a16="http://schemas.microsoft.com/office/drawing/2014/main" id="{6D842F2D-CC08-1448-0343-EB993B4D014F}"/>
              </a:ext>
            </a:extLst>
          </p:cNvPr>
          <p:cNvSpPr txBox="1"/>
          <p:nvPr/>
        </p:nvSpPr>
        <p:spPr>
          <a:xfrm>
            <a:off x="902113" y="4531989"/>
            <a:ext cx="3776765" cy="1938992"/>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42900" indent="-342900">
              <a:buFont typeface="Arial"/>
              <a:buChar char="•"/>
              <a:defRPr/>
            </a:pPr>
            <a:r>
              <a:rPr kumimoji="0" lang="en-US" sz="2000" b="0" i="0" u="none" strike="noStrike" kern="1200" cap="none" spc="0" normalizeH="0" baseline="0" noProof="0">
                <a:ln>
                  <a:noFill/>
                </a:ln>
                <a:solidFill>
                  <a:prstClr val="black"/>
                </a:solidFill>
                <a:effectLst/>
                <a:uLnTx/>
                <a:uFillTx/>
                <a:latin typeface="Aptos" panose="02110004020202020204"/>
                <a:ea typeface="+mn-ea"/>
                <a:cs typeface="+mn-cs"/>
              </a:rPr>
              <a:t>Historic </a:t>
            </a:r>
            <a:r>
              <a:rPr lang="en-US" sz="2000">
                <a:solidFill>
                  <a:prstClr val="black"/>
                </a:solidFill>
                <a:latin typeface="Aptos" panose="02110004020202020204"/>
              </a:rPr>
              <a:t>fill,</a:t>
            </a:r>
            <a:r>
              <a:rPr lang="en-US" sz="2000">
                <a:solidFill>
                  <a:prstClr val="black"/>
                </a:solidFill>
                <a:latin typeface="Aptos"/>
                <a:cs typeface="Microsoft New Tai Lue"/>
              </a:rPr>
              <a:t> metals in soil</a:t>
            </a:r>
            <a:endParaRPr lang="en-US" sz="2000" i="0" u="none" strike="noStrike" kern="1200" cap="none" spc="0" normalizeH="0" baseline="0" noProof="0">
              <a:ln>
                <a:noFill/>
              </a:ln>
              <a:solidFill>
                <a:prstClr val="black"/>
              </a:solidFill>
              <a:effectLst/>
              <a:uLnTx/>
              <a:uFillTx/>
              <a:latin typeface="Aptos"/>
              <a:cs typeface="Microsoft New Tai Lue"/>
            </a:endParaRPr>
          </a:p>
          <a:p>
            <a:pPr marL="342900" indent="-342900">
              <a:buFont typeface="Arial"/>
              <a:buChar char="•"/>
              <a:defRPr/>
            </a:pPr>
            <a:r>
              <a:rPr lang="en-US" sz="2000">
                <a:solidFill>
                  <a:prstClr val="black"/>
                </a:solidFill>
                <a:latin typeface="Aptos"/>
              </a:rPr>
              <a:t>Tenement housing demolished in 1960s, later used as a parking lot</a:t>
            </a:r>
          </a:p>
          <a:p>
            <a:pPr marL="342900" indent="-342900">
              <a:buFont typeface="Arial"/>
              <a:buChar char="•"/>
              <a:defRPr/>
            </a:pPr>
            <a:r>
              <a:rPr lang="en-US" sz="2000">
                <a:solidFill>
                  <a:prstClr val="black"/>
                </a:solidFill>
                <a:latin typeface="Aptos"/>
              </a:rPr>
              <a:t>Future use: 6 townhomes, affordable housing</a:t>
            </a:r>
            <a:endParaRPr lang="en-US" sz="2000">
              <a:solidFill>
                <a:prstClr val="black"/>
              </a:solidFill>
              <a:latin typeface="Aptos" panose="020B0004020202020204" pitchFamily="34" charset="0"/>
            </a:endParaRPr>
          </a:p>
        </p:txBody>
      </p:sp>
      <p:pic>
        <p:nvPicPr>
          <p:cNvPr id="8" name="Picture 7" descr="Conceptual drawings of Habitat for Humanity's project at First Street Montague. There are 6 townhouses, 5 of them have multiple stories and one is single story. Each has a yard. ">
            <a:extLst>
              <a:ext uri="{FF2B5EF4-FFF2-40B4-BE49-F238E27FC236}">
                <a16:creationId xmlns:a16="http://schemas.microsoft.com/office/drawing/2014/main" id="{A7E15D26-1B05-3FC1-21BC-695934F1640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98048" y="267370"/>
            <a:ext cx="6389126" cy="4034389"/>
          </a:xfrm>
          <a:prstGeom prst="rect">
            <a:avLst/>
          </a:prstGeom>
        </p:spPr>
      </p:pic>
      <p:pic>
        <p:nvPicPr>
          <p:cNvPr id="13" name="Picture 12" descr="Yellow and black sign that says &quot;Under Construction.&quot;">
            <a:extLst>
              <a:ext uri="{FF2B5EF4-FFF2-40B4-BE49-F238E27FC236}">
                <a16:creationId xmlns:a16="http://schemas.microsoft.com/office/drawing/2014/main" id="{280FD8B3-D580-6371-9780-70FBC1C7936F}"/>
              </a:ext>
            </a:extLst>
          </p:cNvPr>
          <p:cNvPicPr>
            <a:picLocks noChangeAspect="1"/>
          </p:cNvPicPr>
          <p:nvPr/>
        </p:nvPicPr>
        <p:blipFill>
          <a:blip r:embed="rId5" cstate="screen">
            <a:extLst>
              <a:ext uri="{28A0092B-C50C-407E-A947-70E740481C1C}">
                <a14:useLocalDpi xmlns:a14="http://schemas.microsoft.com/office/drawing/2010/main"/>
              </a:ext>
            </a:extLst>
          </a:blip>
          <a:srcRect r="-591"/>
          <a:stretch>
            <a:fillRect/>
          </a:stretch>
        </p:blipFill>
        <p:spPr>
          <a:xfrm>
            <a:off x="10876775" y="266949"/>
            <a:ext cx="1126391" cy="1123239"/>
          </a:xfrm>
          <a:prstGeom prst="rect">
            <a:avLst/>
          </a:prstGeom>
        </p:spPr>
      </p:pic>
      <p:sp>
        <p:nvSpPr>
          <p:cNvPr id="15" name="TextBox 14">
            <a:extLst>
              <a:ext uri="{FF2B5EF4-FFF2-40B4-BE49-F238E27FC236}">
                <a16:creationId xmlns:a16="http://schemas.microsoft.com/office/drawing/2014/main" id="{8C2E2A35-49E1-4471-68A7-A08287F2B7A6}"/>
              </a:ext>
            </a:extLst>
          </p:cNvPr>
          <p:cNvSpPr txBox="1"/>
          <p:nvPr/>
        </p:nvSpPr>
        <p:spPr>
          <a:xfrm>
            <a:off x="5090399" y="4289806"/>
            <a:ext cx="7101602" cy="2246769"/>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2000" b="1" u="sng">
                <a:solidFill>
                  <a:prstClr val="black"/>
                </a:solidFill>
                <a:latin typeface="Aptos"/>
              </a:rPr>
              <a:t>Partnerships:</a:t>
            </a:r>
            <a:endParaRPr lang="en-US" sz="2000" b="0" i="0" u="none" strike="noStrike" kern="1200" cap="none" spc="0" normalizeH="0" baseline="0" noProof="0">
              <a:ln>
                <a:noFill/>
              </a:ln>
              <a:solidFill>
                <a:prstClr val="black"/>
              </a:solidFill>
              <a:effectLst/>
              <a:uLnTx/>
              <a:uFillTx/>
              <a:latin typeface="Aptos"/>
            </a:endParaRPr>
          </a:p>
          <a:p>
            <a:pPr marL="342900" marR="0" lvl="0" indent="-342900" algn="l" defTabSz="457200" rtl="0" eaLnBrk="1" fontAlgn="auto" latinLnBrk="0" hangingPunct="1">
              <a:lnSpc>
                <a:spcPct val="100000"/>
              </a:lnSpc>
              <a:spcBef>
                <a:spcPts val="0"/>
              </a:spcBef>
              <a:spcAft>
                <a:spcPts val="0"/>
              </a:spcAft>
              <a:buClrTx/>
              <a:buSzTx/>
              <a:buFont typeface="Arial"/>
              <a:buChar char="•"/>
              <a:tabLst/>
              <a:defRPr/>
            </a:pPr>
            <a:r>
              <a:rPr kumimoji="0" lang="en-US" sz="2000" b="0" i="0" u="none" strike="noStrike" kern="1200" cap="none" spc="0" normalizeH="0" baseline="0" noProof="0">
                <a:ln>
                  <a:noFill/>
                </a:ln>
                <a:solidFill>
                  <a:prstClr val="black"/>
                </a:solidFill>
                <a:effectLst/>
                <a:uLnTx/>
                <a:uFillTx/>
                <a:latin typeface="Aptos" panose="02110004020202020204"/>
                <a:ea typeface="+mn-ea"/>
                <a:cs typeface="+mn-cs"/>
              </a:rPr>
              <a:t>$    </a:t>
            </a:r>
            <a:r>
              <a:rPr lang="en-US" sz="2000">
                <a:solidFill>
                  <a:prstClr val="black"/>
                </a:solidFill>
                <a:latin typeface="Aptos" panose="02110004020202020204"/>
              </a:rPr>
              <a:t>109,000</a:t>
            </a:r>
            <a:r>
              <a:rPr kumimoji="0" lang="en-US" sz="2000" b="0" i="0" u="none" strike="noStrike" kern="1200" cap="none" spc="0" normalizeH="0" baseline="0" noProof="0">
                <a:ln>
                  <a:noFill/>
                </a:ln>
                <a:solidFill>
                  <a:prstClr val="black"/>
                </a:solidFill>
                <a:effectLst/>
                <a:uLnTx/>
                <a:uFillTx/>
                <a:latin typeface="Aptos" panose="02110004020202020204"/>
                <a:ea typeface="+mn-ea"/>
                <a:cs typeface="+mn-cs"/>
              </a:rPr>
              <a:t>  MassDEP Brownfields (128a)</a:t>
            </a:r>
            <a:endParaRPr kumimoji="0" lang="en-US" sz="2000" b="1" i="0" u="none" strike="noStrike" kern="1200" cap="none" spc="0" normalizeH="0" baseline="0" noProof="0">
              <a:ln>
                <a:noFill/>
              </a:ln>
              <a:solidFill>
                <a:prstClr val="black"/>
              </a:solidFill>
              <a:effectLst/>
              <a:uLnTx/>
              <a:uFillTx/>
              <a:latin typeface="Aptos" panose="02110004020202020204"/>
              <a:ea typeface="+mn-ea"/>
              <a:cs typeface="+mn-cs"/>
            </a:endParaRPr>
          </a:p>
          <a:p>
            <a:pPr marL="342900" indent="-342900">
              <a:buFont typeface="Arial"/>
              <a:buChar char="•"/>
              <a:defRPr/>
            </a:pPr>
            <a:r>
              <a:rPr kumimoji="0" lang="en-US" sz="2000" b="0" i="0" u="none" strike="noStrike" kern="1200" cap="none" spc="0" normalizeH="0" baseline="0" noProof="0">
                <a:ln>
                  <a:noFill/>
                </a:ln>
                <a:solidFill>
                  <a:prstClr val="black"/>
                </a:solidFill>
                <a:effectLst/>
                <a:uLnTx/>
                <a:uFillTx/>
                <a:latin typeface="Aptos"/>
                <a:ea typeface="+mn-ea"/>
                <a:cs typeface="+mn-cs"/>
              </a:rPr>
              <a:t>$    </a:t>
            </a:r>
            <a:r>
              <a:rPr lang="en-US" sz="2000">
                <a:solidFill>
                  <a:prstClr val="black"/>
                </a:solidFill>
                <a:latin typeface="Aptos"/>
              </a:rPr>
              <a:t>227,000 </a:t>
            </a:r>
            <a:r>
              <a:rPr kumimoji="0" lang="en-US" sz="2000" b="0" i="0" u="none" strike="noStrike" kern="1200" cap="none" spc="0" normalizeH="0" baseline="0" noProof="0">
                <a:ln>
                  <a:noFill/>
                </a:ln>
                <a:solidFill>
                  <a:prstClr val="black"/>
                </a:solidFill>
                <a:effectLst/>
                <a:uLnTx/>
                <a:uFillTx/>
                <a:latin typeface="Aptos"/>
                <a:ea typeface="+mn-ea"/>
                <a:cs typeface="+mn-cs"/>
              </a:rPr>
              <a:t> </a:t>
            </a:r>
            <a:r>
              <a:rPr lang="en-US" sz="2000">
                <a:solidFill>
                  <a:prstClr val="black"/>
                </a:solidFill>
                <a:latin typeface="Aptos"/>
              </a:rPr>
              <a:t>US EPA (Targeted Brownfields Assessment)</a:t>
            </a:r>
            <a:endParaRPr kumimoji="0" lang="en-US" sz="20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342900" indent="-342900">
              <a:buFont typeface="Arial"/>
              <a:buChar char="•"/>
              <a:defRPr/>
            </a:pPr>
            <a:r>
              <a:rPr kumimoji="0" lang="en-US" sz="2000" b="0" i="0" u="none" strike="noStrike" kern="1200" cap="none" spc="0" normalizeH="0" baseline="0" noProof="0">
                <a:ln>
                  <a:noFill/>
                </a:ln>
                <a:solidFill>
                  <a:prstClr val="black"/>
                </a:solidFill>
                <a:effectLst/>
                <a:uLnTx/>
                <a:uFillTx/>
                <a:latin typeface="Aptos"/>
                <a:ea typeface="+mn-ea"/>
                <a:cs typeface="+mn-cs"/>
              </a:rPr>
              <a:t>$      </a:t>
            </a:r>
            <a:r>
              <a:rPr lang="en-US" sz="2000">
                <a:solidFill>
                  <a:prstClr val="black"/>
                </a:solidFill>
                <a:latin typeface="Aptos"/>
              </a:rPr>
              <a:t>57,000  Franklin Regional Council of Governments </a:t>
            </a:r>
            <a:br>
              <a:rPr lang="en-US" sz="2000">
                <a:solidFill>
                  <a:prstClr val="black"/>
                </a:solidFill>
                <a:latin typeface="Aptos"/>
              </a:rPr>
            </a:br>
            <a:r>
              <a:rPr lang="en-US" sz="2000">
                <a:solidFill>
                  <a:prstClr val="black"/>
                </a:solidFill>
                <a:latin typeface="Aptos"/>
              </a:rPr>
              <a:t>                         (EPA assessment grant)</a:t>
            </a:r>
          </a:p>
          <a:p>
            <a:pPr marL="342900" indent="-342900">
              <a:buFont typeface="Arial"/>
              <a:buChar char="•"/>
              <a:defRPr/>
            </a:pPr>
            <a:r>
              <a:rPr lang="en-US" sz="2000">
                <a:solidFill>
                  <a:prstClr val="black"/>
                </a:solidFill>
                <a:latin typeface="Aptos"/>
              </a:rPr>
              <a:t>$      51,000  Town of Montague</a:t>
            </a:r>
            <a:endParaRPr lang="en-US" sz="2000">
              <a:solidFill>
                <a:srgbClr val="000000"/>
              </a:solidFill>
              <a:latin typeface="Aptos"/>
            </a:endParaRPr>
          </a:p>
          <a:p>
            <a:pPr marL="342900" indent="-342900">
              <a:buFont typeface="Arial"/>
              <a:buChar char="•"/>
              <a:defRPr/>
            </a:pPr>
            <a:r>
              <a:rPr lang="en-US" sz="2000">
                <a:solidFill>
                  <a:srgbClr val="000000"/>
                </a:solidFill>
                <a:latin typeface="Aptos"/>
              </a:rPr>
              <a:t>$     2M (Est) </a:t>
            </a:r>
            <a:r>
              <a:rPr lang="en-US" sz="2000">
                <a:solidFill>
                  <a:prstClr val="black"/>
                </a:solidFill>
                <a:latin typeface="Aptos"/>
              </a:rPr>
              <a:t>Pioneer Valley Habitat for Humanity</a:t>
            </a:r>
            <a:endParaRPr lang="en-US" sz="2000">
              <a:solidFill>
                <a:prstClr val="black"/>
              </a:solidFill>
              <a:latin typeface="Aptos" panose="020B0004020202020204" pitchFamily="34" charset="0"/>
            </a:endParaRPr>
          </a:p>
        </p:txBody>
      </p:sp>
    </p:spTree>
    <p:extLst>
      <p:ext uri="{BB962C8B-B14F-4D97-AF65-F5344CB8AC3E}">
        <p14:creationId xmlns:p14="http://schemas.microsoft.com/office/powerpoint/2010/main" val="3331234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39C8CE-8129-EAD9-78CC-9ED1CDD00D5C}"/>
              </a:ext>
            </a:extLst>
          </p:cNvPr>
          <p:cNvSpPr txBox="1">
            <a:spLocks noGrp="1"/>
          </p:cNvSpPr>
          <p:nvPr>
            <p:ph type="title" idx="4294967295"/>
          </p:nvPr>
        </p:nvSpPr>
        <p:spPr>
          <a:xfrm>
            <a:off x="9017904" y="635748"/>
            <a:ext cx="2968169"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srgbClr val="006600"/>
                </a:solidFill>
                <a:effectLst/>
                <a:uLnTx/>
                <a:uFillTx/>
                <a:latin typeface="Calibri" panose="020F0502020204030204"/>
                <a:ea typeface="+mn-ea"/>
                <a:cs typeface="+mn-cs"/>
              </a:rPr>
              <a:t>Success </a:t>
            </a:r>
            <a:endParaRPr kumimoji="0" lang="en-US" sz="5400" b="0" i="0" u="none" strike="noStrike" kern="1200" cap="none" spc="0" normalizeH="0" baseline="0" noProof="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srgbClr val="006600"/>
                </a:solidFill>
                <a:effectLst/>
                <a:uLnTx/>
                <a:uFillTx/>
                <a:latin typeface="Calibri" panose="020F0502020204030204"/>
                <a:ea typeface="+mn-ea"/>
                <a:cs typeface="+mn-cs"/>
              </a:rPr>
              <a:t>Stories</a:t>
            </a:r>
            <a:endParaRPr kumimoji="0" lang="en-US" sz="5400" b="0" i="0" u="none" strike="noStrike" kern="1200" cap="none" spc="0" normalizeH="0" baseline="0" noProof="0">
              <a:ln>
                <a:noFill/>
              </a:ln>
              <a:solidFill>
                <a:schemeClr val="tx1"/>
              </a:solidFill>
              <a:effectLst/>
              <a:uLnTx/>
              <a:uFillTx/>
              <a:latin typeface="+mn-lt"/>
              <a:ea typeface="+mn-ea"/>
              <a:cs typeface="+mn-cs"/>
            </a:endParaRPr>
          </a:p>
        </p:txBody>
      </p:sp>
      <p:pic>
        <p:nvPicPr>
          <p:cNvPr id="6" name="Picture 5" descr="Facade of brick building.">
            <a:extLst>
              <a:ext uri="{FF2B5EF4-FFF2-40B4-BE49-F238E27FC236}">
                <a16:creationId xmlns:a16="http://schemas.microsoft.com/office/drawing/2014/main" id="{D52A3D50-B25A-F64B-FE84-5C7D15D88AA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1871" y="207819"/>
            <a:ext cx="2462212" cy="5368636"/>
          </a:xfrm>
          <a:prstGeom prst="rect">
            <a:avLst/>
          </a:prstGeom>
        </p:spPr>
      </p:pic>
      <p:pic>
        <p:nvPicPr>
          <p:cNvPr id="7" name="Picture 6" descr="Mill building with blue sky in background.">
            <a:extLst>
              <a:ext uri="{FF2B5EF4-FFF2-40B4-BE49-F238E27FC236}">
                <a16:creationId xmlns:a16="http://schemas.microsoft.com/office/drawing/2014/main" id="{0D1C6422-4611-9F64-E5F9-77FD931C533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101167" y="207819"/>
            <a:ext cx="5888322" cy="2511189"/>
          </a:xfrm>
          <a:prstGeom prst="rect">
            <a:avLst/>
          </a:prstGeom>
        </p:spPr>
      </p:pic>
      <p:pic>
        <p:nvPicPr>
          <p:cNvPr id="2" name="Picture 1" descr="Baseball stadium at night (Polar Park, Worcester).">
            <a:extLst>
              <a:ext uri="{FF2B5EF4-FFF2-40B4-BE49-F238E27FC236}">
                <a16:creationId xmlns:a16="http://schemas.microsoft.com/office/drawing/2014/main" id="{24DFEA0A-6317-92D2-503B-15EEC70EA49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101167" y="2900748"/>
            <a:ext cx="5860801" cy="3057605"/>
          </a:xfrm>
          <a:prstGeom prst="rect">
            <a:avLst/>
          </a:prstGeom>
        </p:spPr>
      </p:pic>
      <p:pic>
        <p:nvPicPr>
          <p:cNvPr id="14" name="Picture 13" descr="Five story buildings in an urban area. The first floor is retail space and the other stories have apartments. The buildings grey and brown and there is a blue sky behind them.">
            <a:extLst>
              <a:ext uri="{FF2B5EF4-FFF2-40B4-BE49-F238E27FC236}">
                <a16:creationId xmlns:a16="http://schemas.microsoft.com/office/drawing/2014/main" id="{AD450D87-C0EE-357D-C648-6A2C61D893F2}"/>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a:xfrm>
            <a:off x="9194546" y="2903567"/>
            <a:ext cx="2791527" cy="3057605"/>
          </a:xfrm>
          <a:prstGeom prst="rect">
            <a:avLst/>
          </a:prstGeom>
        </p:spPr>
      </p:pic>
    </p:spTree>
    <p:extLst>
      <p:ext uri="{BB962C8B-B14F-4D97-AF65-F5344CB8AC3E}">
        <p14:creationId xmlns:p14="http://schemas.microsoft.com/office/powerpoint/2010/main" val="270860341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otalTime>4543</TotalTime>
  <Words>3663</Words>
  <Application>Microsoft Office PowerPoint</Application>
  <PresentationFormat>Widescreen</PresentationFormat>
  <Paragraphs>361</Paragraphs>
  <Slides>23</Slides>
  <Notes>21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23</vt:i4>
      </vt:variant>
    </vt:vector>
  </HeadingPairs>
  <TitlesOfParts>
    <vt:vector size="36" baseType="lpstr">
      <vt:lpstr>Aptos</vt:lpstr>
      <vt:lpstr>Aptos Light</vt:lpstr>
      <vt:lpstr>Arial</vt:lpstr>
      <vt:lpstr>Arial,Sans-Serif</vt:lpstr>
      <vt:lpstr>Calibri</vt:lpstr>
      <vt:lpstr>Calibri Light</vt:lpstr>
      <vt:lpstr>Consolas</vt:lpstr>
      <vt:lpstr>Courier New</vt:lpstr>
      <vt:lpstr>Courier New,monospace</vt:lpstr>
      <vt:lpstr>Google Sans</vt:lpstr>
      <vt:lpstr>Montserrat Ultra-Bold</vt:lpstr>
      <vt:lpstr>Times New Roman</vt:lpstr>
      <vt:lpstr>1_Office Theme</vt:lpstr>
      <vt:lpstr>Brownfields Roundtable Webinar  September 1st, 6:00 - 7:30pm</vt:lpstr>
      <vt:lpstr>Massachusetts Brownfields Roundtable - Webinar</vt:lpstr>
      <vt:lpstr>MassDEP BWSC Brownfields Team</vt:lpstr>
      <vt:lpstr>Opportunities</vt:lpstr>
      <vt:lpstr>More Opportunities</vt:lpstr>
      <vt:lpstr>What is a Brownfields?</vt:lpstr>
      <vt:lpstr>MGL 21E Ch 2. Brownfields Liability Relief</vt:lpstr>
      <vt:lpstr>ASTM Phase I Environmental Site Assessment</vt:lpstr>
      <vt:lpstr>Brownfields  Resources [Other Agencies]</vt:lpstr>
      <vt:lpstr>Common Brownfields Funding Sources</vt:lpstr>
      <vt:lpstr>  Department of Energy Resources (DOER) SMART 3.0 225 CMR 28.00</vt:lpstr>
      <vt:lpstr>  Department of Revenue (DOR) Brownfields Tax Credit 830 CMR 63.38Q.1 and Administrative Procedure 636</vt:lpstr>
      <vt:lpstr>FFIO – Municipal and Tribal Technical Assistance Program</vt:lpstr>
      <vt:lpstr>MassDEP  Brownfields  Resources</vt:lpstr>
      <vt:lpstr>Importance of Language Access</vt:lpstr>
      <vt:lpstr>MassDEP Brownfields List  (Rev. 2025)</vt:lpstr>
      <vt:lpstr>Criteria for Inclusion</vt:lpstr>
      <vt:lpstr>Projects with MassDEP Funding (since 2023)</vt:lpstr>
      <vt:lpstr>Assistance Request Form</vt:lpstr>
      <vt:lpstr>Brownfields: Ready for the Next Step</vt:lpstr>
      <vt:lpstr>Brownfields: Different Shapes &amp; Sizes</vt:lpstr>
      <vt:lpstr>First Street Lot Montague</vt:lpstr>
      <vt:lpstr>Success  Stories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Foss, David (DEP)</dc:creator>
  <cp:lastModifiedBy>Anderson, Abigail E (DEP)</cp:lastModifiedBy>
  <cp:revision>1</cp:revision>
  <dcterms:created xsi:type="dcterms:W3CDTF">2023-01-31T14:53:31Z</dcterms:created>
  <dcterms:modified xsi:type="dcterms:W3CDTF">2026-09-08T14:53:30Z</dcterms:modified>
</cp:coreProperties>
</file>