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4" r:id="rId3"/>
    <p:sldId id="300" r:id="rId4"/>
    <p:sldId id="286" r:id="rId5"/>
    <p:sldId id="285" r:id="rId6"/>
    <p:sldId id="288" r:id="rId7"/>
    <p:sldId id="290" r:id="rId8"/>
    <p:sldId id="298" r:id="rId9"/>
    <p:sldId id="299" r:id="rId10"/>
    <p:sldId id="295" r:id="rId11"/>
    <p:sldId id="278" r:id="rId12"/>
    <p:sldId id="301" r:id="rId13"/>
    <p:sldId id="277" r:id="rId14"/>
    <p:sldId id="297" r:id="rId15"/>
    <p:sldId id="283" r:id="rId16"/>
    <p:sldId id="296" r:id="rId17"/>
    <p:sldId id="265" r:id="rId18"/>
    <p:sldId id="282" r:id="rId19"/>
    <p:sldId id="294" r:id="rId20"/>
    <p:sldId id="263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3" autoAdjust="0"/>
  </p:normalViewPr>
  <p:slideViewPr>
    <p:cSldViewPr>
      <p:cViewPr varScale="1">
        <p:scale>
          <a:sx n="77" d="100"/>
          <a:sy n="77" d="100"/>
        </p:scale>
        <p:origin x="-3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C9771-8A2D-4B4D-BC3C-9BCA376463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5579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7CAD4A-06C1-4CE0-9CA2-1AF21AE09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425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62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42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98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99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24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56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0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50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20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98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44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44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CAD4A-06C1-4CE0-9CA2-1AF21AE09D2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E076-637B-434D-B0FF-A990C3F3FB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E076-637B-434D-B0FF-A990C3F3FB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E076-637B-434D-B0FF-A990C3F3FB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E076-637B-434D-B0FF-A990C3F3FB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E076-637B-434D-B0FF-A990C3F3FB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E076-637B-434D-B0FF-A990C3F3FB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E076-637B-434D-B0FF-A990C3F3FB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E076-637B-434D-B0FF-A990C3F3FB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E076-637B-434D-B0FF-A990C3F3FB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E076-637B-434D-B0FF-A990C3F3FB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CEE076-637B-434D-B0FF-A990C3F3FB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CEE076-637B-434D-B0FF-A990C3F3FB9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nutrient-policy-data/health-and-ecological-effects#what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cfb.unh.edu/CyanoKey/indexCyanoQuickGuide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pa.gov/nutrient-policy-data/cyanohabs" TargetMode="External"/><Relationship Id="rId5" Type="http://schemas.openxmlformats.org/officeDocument/2006/relationships/hyperlink" Target="https://www.mass.gov/lists/algae-information" TargetMode="External"/><Relationship Id="rId4" Type="http://schemas.openxmlformats.org/officeDocument/2006/relationships/hyperlink" Target="https://www.mass.gov/guides/cyanobacterial-harmful-algal-blooms-cyanohabs-wate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8915400" cy="23622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MassDEP </a:t>
            </a:r>
            <a:br>
              <a:rPr lang="en-US" sz="60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3198" y="5675079"/>
            <a:ext cx="4038600" cy="9906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+mj-lt"/>
              </a:rPr>
              <a:t>Massachusetts Water Works Association</a:t>
            </a:r>
          </a:p>
          <a:p>
            <a:r>
              <a:rPr lang="en-US" sz="1800" b="1" dirty="0" smtClean="0">
                <a:latin typeface="+mj-lt"/>
              </a:rPr>
              <a:t>Membership Meeting</a:t>
            </a:r>
          </a:p>
          <a:p>
            <a:r>
              <a:rPr lang="en-US" sz="1800" b="1" dirty="0" smtClean="0">
                <a:latin typeface="+mj-lt"/>
              </a:rPr>
              <a:t>March 15, 2018</a:t>
            </a:r>
          </a:p>
          <a:p>
            <a:r>
              <a:rPr lang="en-US" sz="1800" b="1" dirty="0" smtClean="0">
                <a:latin typeface="+mj-lt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53000" y="2057400"/>
            <a:ext cx="4038600" cy="2743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Cyanobacteria &amp;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Cyanotoxins: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What PWSs 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should know</a:t>
            </a:r>
          </a:p>
        </p:txBody>
      </p:sp>
      <p:pic>
        <p:nvPicPr>
          <p:cNvPr id="6" name="Picture 5" descr="P:\Joan Beskenis\My Documents\monponsett\East Monponsett Pond at Rt 36 Boat Ramp; August 26 2013_files\image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67000" y="652718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Photo Credit: G. Zoto, MassDEP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sz="3200" b="1" dirty="0" smtClean="0">
                <a:latin typeface="+mj-lt"/>
              </a:rPr>
              <a:t>Cyanotoxins </a:t>
            </a:r>
            <a:r>
              <a:rPr lang="en-US" sz="3200" b="1" dirty="0">
                <a:latin typeface="+mj-lt"/>
              </a:rPr>
              <a:t>Produced</a:t>
            </a:r>
          </a:p>
          <a:p>
            <a:pPr lvl="1">
              <a:buClrTx/>
            </a:pPr>
            <a:r>
              <a:rPr lang="en-US" dirty="0">
                <a:latin typeface="+mj-lt"/>
              </a:rPr>
              <a:t>Anabaena – Anatoxins, Microcystins, Saxitoxins</a:t>
            </a:r>
          </a:p>
          <a:p>
            <a:pPr lvl="1">
              <a:buClrTx/>
            </a:pPr>
            <a:r>
              <a:rPr lang="en-US" dirty="0">
                <a:latin typeface="+mj-lt"/>
              </a:rPr>
              <a:t>Aphanizomenon – Saxitoxins, Cylindrospermopsins</a:t>
            </a:r>
          </a:p>
          <a:p>
            <a:pPr lvl="1">
              <a:buClrTx/>
            </a:pPr>
            <a:r>
              <a:rPr lang="en-US" dirty="0">
                <a:latin typeface="+mj-lt"/>
              </a:rPr>
              <a:t>Microcystis – Microcystins</a:t>
            </a:r>
          </a:p>
          <a:p>
            <a:pPr lvl="1">
              <a:buClrTx/>
            </a:pPr>
            <a:r>
              <a:rPr lang="en-US" dirty="0">
                <a:latin typeface="+mj-lt"/>
              </a:rPr>
              <a:t>Planktothrix – Anatoxins, Aplysiatoxins, Microcystins, Saxitoxins</a:t>
            </a:r>
          </a:p>
          <a:p>
            <a:pPr lvl="0">
              <a:buClrTx/>
            </a:pPr>
            <a:r>
              <a:rPr lang="en-US" sz="2800" b="1" dirty="0" smtClean="0">
                <a:latin typeface="+mj-lt"/>
              </a:rPr>
              <a:t>Intracellular and Extracellular</a:t>
            </a:r>
          </a:p>
          <a:p>
            <a:pPr lvl="0">
              <a:buClrTx/>
            </a:pPr>
            <a:r>
              <a:rPr lang="en-US" sz="2800" b="1" dirty="0">
                <a:latin typeface="+mj-lt"/>
              </a:rPr>
              <a:t>N</a:t>
            </a:r>
            <a:r>
              <a:rPr lang="en-US" sz="2800" b="1" dirty="0" smtClean="0">
                <a:latin typeface="+mj-lt"/>
              </a:rPr>
              <a:t>umber </a:t>
            </a:r>
            <a:r>
              <a:rPr lang="en-US" sz="2800" b="1" dirty="0">
                <a:latin typeface="+mj-lt"/>
              </a:rPr>
              <a:t>of species that produce toxins is </a:t>
            </a:r>
            <a:r>
              <a:rPr lang="en-US" sz="2800" b="1" dirty="0" smtClean="0">
                <a:latin typeface="+mj-lt"/>
              </a:rPr>
              <a:t>unknown</a:t>
            </a:r>
          </a:p>
          <a:p>
            <a:pPr lvl="0">
              <a:buClrTx/>
            </a:pPr>
            <a:r>
              <a:rPr lang="en-US" sz="2800" b="1" dirty="0" smtClean="0">
                <a:latin typeface="+mj-lt"/>
              </a:rPr>
              <a:t>Cyanotoxin identification </a:t>
            </a:r>
            <a:r>
              <a:rPr lang="en-US" sz="2800" b="1" dirty="0">
                <a:latin typeface="+mj-lt"/>
              </a:rPr>
              <a:t>r</a:t>
            </a:r>
            <a:r>
              <a:rPr lang="en-US" sz="2800" b="1" dirty="0" smtClean="0">
                <a:latin typeface="+mj-lt"/>
              </a:rPr>
              <a:t>equires </a:t>
            </a:r>
            <a:r>
              <a:rPr lang="en-US" sz="2800" b="1" dirty="0">
                <a:latin typeface="+mj-lt"/>
              </a:rPr>
              <a:t>l</a:t>
            </a:r>
            <a:r>
              <a:rPr lang="en-US" sz="2800" b="1" dirty="0" smtClean="0">
                <a:latin typeface="+mj-lt"/>
              </a:rPr>
              <a:t>aboratory </a:t>
            </a:r>
            <a:r>
              <a:rPr lang="en-US" sz="2800" b="1" dirty="0">
                <a:latin typeface="+mj-lt"/>
              </a:rPr>
              <a:t>a</a:t>
            </a:r>
            <a:r>
              <a:rPr lang="en-US" sz="2800" b="1" dirty="0" smtClean="0">
                <a:latin typeface="+mj-lt"/>
              </a:rPr>
              <a:t>nalysis 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Cyanotoxins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578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82000" cy="66751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Cyanotoxins: Exposure &amp; Health Effects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953000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sz="2400" b="1" u="sng" dirty="0">
                <a:latin typeface="+mj-lt"/>
              </a:rPr>
              <a:t>Exposure </a:t>
            </a:r>
            <a:r>
              <a:rPr lang="en-US" sz="2400" b="1" u="sng" dirty="0" smtClean="0">
                <a:latin typeface="+mj-lt"/>
              </a:rPr>
              <a:t>Routes</a:t>
            </a:r>
            <a:endParaRPr lang="en-US" sz="2400" b="1" u="sng" dirty="0">
              <a:latin typeface="+mj-lt"/>
            </a:endParaRPr>
          </a:p>
          <a:p>
            <a:pPr lvl="1">
              <a:buClrTx/>
            </a:pPr>
            <a:r>
              <a:rPr lang="en-US" sz="2200" dirty="0" smtClean="0">
                <a:latin typeface="+mj-lt"/>
              </a:rPr>
              <a:t>Dermal, oral and </a:t>
            </a:r>
            <a:r>
              <a:rPr lang="en-US" sz="2200" dirty="0">
                <a:latin typeface="+mj-lt"/>
              </a:rPr>
              <a:t>inhalation</a:t>
            </a:r>
          </a:p>
          <a:p>
            <a:pPr marL="0" indent="0">
              <a:buClrTx/>
              <a:buNone/>
            </a:pPr>
            <a:endParaRPr lang="en-US" sz="2400" b="1" u="sng" dirty="0" smtClean="0">
              <a:latin typeface="+mj-lt"/>
            </a:endParaRPr>
          </a:p>
          <a:p>
            <a:pPr marL="0" indent="0">
              <a:buClrTx/>
              <a:buNone/>
            </a:pPr>
            <a:r>
              <a:rPr lang="en-US" sz="2400" b="1" u="sng" dirty="0" smtClean="0">
                <a:latin typeface="+mj-lt"/>
              </a:rPr>
              <a:t>Health Effects</a:t>
            </a:r>
          </a:p>
          <a:p>
            <a:pPr>
              <a:buClrTx/>
            </a:pPr>
            <a:r>
              <a:rPr lang="en-US" sz="2400" b="1" dirty="0" smtClean="0">
                <a:latin typeface="+mj-lt"/>
              </a:rPr>
              <a:t>Dermatological  Effects &amp; Illness</a:t>
            </a:r>
          </a:p>
          <a:p>
            <a:pPr>
              <a:buClrTx/>
            </a:pPr>
            <a:r>
              <a:rPr lang="en-US" sz="2400" b="1" dirty="0" smtClean="0">
                <a:latin typeface="+mj-lt"/>
              </a:rPr>
              <a:t>Hepatotoxins</a:t>
            </a:r>
          </a:p>
          <a:p>
            <a:pPr>
              <a:buClrTx/>
            </a:pPr>
            <a:r>
              <a:rPr lang="en-US" sz="2400" b="1" dirty="0" smtClean="0">
                <a:latin typeface="+mj-lt"/>
              </a:rPr>
              <a:t>Neurotoxins</a:t>
            </a:r>
          </a:p>
          <a:p>
            <a:pPr marL="0" indent="0">
              <a:buClrTx/>
              <a:buNone/>
            </a:pPr>
            <a:endParaRPr lang="en-US" sz="2400" b="1" u="sng" dirty="0" smtClean="0">
              <a:latin typeface="+mj-lt"/>
            </a:endParaRPr>
          </a:p>
          <a:p>
            <a:pPr marL="0" indent="0">
              <a:buClrTx/>
              <a:buNone/>
            </a:pPr>
            <a:r>
              <a:rPr lang="en-US" sz="2400" b="1" u="sng" dirty="0" smtClean="0">
                <a:latin typeface="+mj-lt"/>
              </a:rPr>
              <a:t>Possible Reactions</a:t>
            </a:r>
          </a:p>
          <a:p>
            <a:pPr lvl="1">
              <a:buClrTx/>
            </a:pPr>
            <a:r>
              <a:rPr lang="en-US" sz="2200" dirty="0" smtClean="0">
                <a:latin typeface="+mj-lt"/>
              </a:rPr>
              <a:t>Rashes, abdominal pain, fever, vomiting, diarrhea, respiratory irritation, liver and kidney damage; and, and effects to the nervous system</a:t>
            </a:r>
          </a:p>
        </p:txBody>
      </p:sp>
      <p:pic>
        <p:nvPicPr>
          <p:cNvPr id="4" name="Picture 4" descr="P:\My Pictures\Microsoft Clip Organizer\j0400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753896" cy="250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08209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3511"/>
                <a:gridCol w="3213195"/>
                <a:gridCol w="3867294"/>
              </a:tblGrid>
              <a:tr h="6337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USEPA </a:t>
                      </a:r>
                      <a:r>
                        <a:rPr lang="en-US" sz="2400" dirty="0">
                          <a:effectLst/>
                        </a:rPr>
                        <a:t>Human Health Risks to Cyanotoxins Exposure: 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u="sng" dirty="0" smtClean="0">
                          <a:effectLst/>
                          <a:hlinkClick r:id="rId3"/>
                        </a:rPr>
                        <a:t>https</a:t>
                      </a:r>
                      <a:r>
                        <a:rPr lang="en-US" sz="1000" u="sng" dirty="0">
                          <a:effectLst/>
                          <a:hlinkClick r:id="rId3"/>
                        </a:rPr>
                        <a:t>://www.epa.gov/nutrient-policy-data/health-and-ecological-effects#what1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6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CYANOTOXINS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ACUTE HEALTH EFFECTS IN HUMANS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MOST COMMON CYANOBACTERIA PRODUCING TOXIN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301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Microcystin-LR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Abdominal pain, Headache, Sore throat, Vomiting and nausea, Dry cough, Diarrhea, Blistering around the mouth, and Pneumonia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Microcystis, Anabaena, Nodularia, Planktothrix, Fisherella, Nostoc, Oscillatoria, and Gloeotrichia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903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Cylindrospermopsin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Fever, Headache, Vomiting, Bloody diarrhea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Cylindrospermopsis raciborskii, Aphanizomenon flos-aquae, Aphanizomenon gracile, Aphanizomenon ovalisporum, Umezakia natans, Anabaena bergii, Anabaena lapponica, Anabaena planctonica, Lyngbya wollei, Rhaphidiopsis curvata, and Rhaphidiopsis mediterranea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7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Anatoxin-a group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Tingling, Burning, Numbness, Drowsiness, Incoherent speech, Salivation, Respiratory paralysis leading to death*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Chrysosporum (Aphanizomenon) ovalisporum, Cuspidothrix, Cylindrospermopsis, Cylindrospermum, Dolichospermum, Microcystis, Oscillatoria, Planktothrix, Phormidium, Anabaena flos-aquae, A. lemmermannii Raphidiopsis mediterranea (strain of Cylindrospermopsis raciborskii), Tychonema and Woronichinia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91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*Symptoms observed in animals.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9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CyanoHABs:  Regulations/Guidance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590800"/>
            <a:ext cx="472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US EPA Health Advisories (HAs)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b="1" dirty="0" smtClean="0">
              <a:latin typeface="+mj-lt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US EPA Required UCMR4 Monitoring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Massachusetts Department of Public Health (MDPH) Guidance  </a:t>
            </a:r>
            <a:r>
              <a:rPr lang="en-US" sz="2400" b="1" dirty="0">
                <a:latin typeface="+mj-lt"/>
              </a:rPr>
              <a:t>(</a:t>
            </a:r>
            <a:r>
              <a:rPr lang="en-US" sz="2400" b="1" dirty="0" smtClean="0">
                <a:latin typeface="+mj-lt"/>
              </a:rPr>
              <a:t>public beaches)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MassDEP Guidance for Public Water Systems (PWSs)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/>
          <a:stretch/>
        </p:blipFill>
        <p:spPr>
          <a:xfrm>
            <a:off x="4648201" y="2806154"/>
            <a:ext cx="4535620" cy="4051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600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EMERGING ISSUE: NO current federal or Massachusetts </a:t>
            </a:r>
            <a:r>
              <a:rPr lang="en-US" sz="2400" b="1" u="sng" dirty="0" smtClean="0">
                <a:latin typeface="+mj-lt"/>
              </a:rPr>
              <a:t>regulations</a:t>
            </a:r>
            <a:r>
              <a:rPr lang="en-US" sz="2400" b="1" dirty="0" smtClean="0">
                <a:latin typeface="+mj-lt"/>
              </a:rPr>
              <a:t> for cyanobacteria or cyanotoxins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6609" y="6602253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Photo Credit: David Zapotosky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b="1" dirty="0" smtClean="0"/>
              <a:t>US EPA DW Health Advisories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marL="274320" lvl="1" indent="-274320">
              <a:buClrTx/>
              <a:buSzPct val="95000"/>
            </a:pPr>
            <a:r>
              <a:rPr lang="en-US" b="1" dirty="0" smtClean="0">
                <a:latin typeface="+mj-lt"/>
              </a:rPr>
              <a:t>Two (2) HAs </a:t>
            </a:r>
            <a:r>
              <a:rPr lang="en-US" b="1" dirty="0">
                <a:latin typeface="+mj-lt"/>
              </a:rPr>
              <a:t>-</a:t>
            </a:r>
            <a:r>
              <a:rPr lang="en-US" b="1" dirty="0" smtClean="0">
                <a:latin typeface="+mj-lt"/>
              </a:rPr>
              <a:t> microcystins and cylindrospermopsin</a:t>
            </a:r>
            <a:endParaRPr lang="en-US" b="1" dirty="0">
              <a:latin typeface="+mj-lt"/>
            </a:endParaRPr>
          </a:p>
          <a:p>
            <a:pPr>
              <a:buClrTx/>
            </a:pPr>
            <a:r>
              <a:rPr lang="en-US" sz="2400" dirty="0" smtClean="0">
                <a:latin typeface="+mj-lt"/>
              </a:rPr>
              <a:t>Non-regulatory concentrations at or below which </a:t>
            </a:r>
            <a:r>
              <a:rPr lang="en-US" sz="2400" dirty="0">
                <a:latin typeface="+mj-lt"/>
              </a:rPr>
              <a:t>adverse health effects are </a:t>
            </a:r>
            <a:r>
              <a:rPr lang="en-US" sz="2400" dirty="0" smtClean="0">
                <a:latin typeface="+mj-lt"/>
              </a:rPr>
              <a:t>not anticipated </a:t>
            </a:r>
            <a:r>
              <a:rPr lang="en-US" sz="2400" dirty="0">
                <a:latin typeface="+mj-lt"/>
              </a:rPr>
              <a:t>to occur by oral ingestion of DW over specific exposure durations.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34650"/>
              </p:ext>
            </p:extLst>
          </p:nvPr>
        </p:nvGraphicFramePr>
        <p:xfrm>
          <a:off x="304800" y="3429000"/>
          <a:ext cx="8610600" cy="3215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2870200"/>
                <a:gridCol w="2870200"/>
              </a:tblGrid>
              <a:tr h="539940">
                <a:tc gridSpan="3"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EPA DW Health Advisories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99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Cyanotoxin</a:t>
                      </a:r>
                      <a:endParaRPr lang="en-US" sz="20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EPA 10-day HA</a:t>
                      </a:r>
                      <a:endParaRPr lang="en-US" sz="20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55882">
                <a:tc vMerge="1"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Bottle-fed infants &amp; pre-school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children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School-age children and adults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9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Microcystins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g/L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1.6 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g/L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9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Cylindrospermopsin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g/L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g/L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1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613" y="15240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Cyanotoxins Sampling between 2018-2020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Ten (10) Cyanotoxins: total </a:t>
            </a:r>
            <a:r>
              <a:rPr lang="en-US" sz="2000" b="1" dirty="0">
                <a:latin typeface="+mj-lt"/>
              </a:rPr>
              <a:t>microcystins, microcystin-LA, microcystin-LF, microcystin-LR, microcystin-LY, microcystin-RR, microcystin-YR, nodularin, anatoxin-a, and cylindrospermopsin</a:t>
            </a:r>
            <a:endParaRPr lang="en-US" sz="2000" b="1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Data </a:t>
            </a:r>
            <a:r>
              <a:rPr lang="en-US" sz="2000" b="1" dirty="0">
                <a:latin typeface="+mj-lt"/>
              </a:rPr>
              <a:t>from the UCMR serves as a primary source of research information, which US EPA utilizes to develop regulatory decisions.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Three (3) US </a:t>
            </a:r>
            <a:r>
              <a:rPr lang="en-US" sz="2000" b="1" dirty="0">
                <a:latin typeface="+mj-lt"/>
              </a:rPr>
              <a:t>EPA approved methods for drinking water</a:t>
            </a: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en-US" sz="2000" b="1" dirty="0">
                <a:latin typeface="+mj-lt"/>
              </a:rPr>
              <a:t>EPA </a:t>
            </a:r>
            <a:r>
              <a:rPr lang="en-US" sz="2000" b="1" dirty="0" smtClean="0">
                <a:latin typeface="+mj-lt"/>
              </a:rPr>
              <a:t>544 </a:t>
            </a:r>
            <a:r>
              <a:rPr lang="en-US" sz="2000" dirty="0" smtClean="0">
                <a:latin typeface="+mj-lt"/>
              </a:rPr>
              <a:t>(LC/MS/MS – MC/NOD)</a:t>
            </a:r>
            <a:endParaRPr lang="en-US" sz="2000" dirty="0">
              <a:latin typeface="+mj-lt"/>
            </a:endParaRP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en-US" sz="2000" b="1" dirty="0">
                <a:latin typeface="+mj-lt"/>
              </a:rPr>
              <a:t>EPA </a:t>
            </a:r>
            <a:r>
              <a:rPr lang="en-US" sz="2000" b="1" dirty="0" smtClean="0">
                <a:latin typeface="+mj-lt"/>
              </a:rPr>
              <a:t>545 </a:t>
            </a:r>
            <a:r>
              <a:rPr lang="en-US" sz="2000" dirty="0" smtClean="0">
                <a:latin typeface="+mj-lt"/>
              </a:rPr>
              <a:t>(LC/MS/MS – CYN/Ana)</a:t>
            </a:r>
            <a:endParaRPr lang="en-US" sz="2000" dirty="0">
              <a:latin typeface="+mj-lt"/>
            </a:endParaRP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en-US" sz="2000" b="1" dirty="0">
                <a:latin typeface="+mj-lt"/>
              </a:rPr>
              <a:t>EPA </a:t>
            </a:r>
            <a:r>
              <a:rPr lang="en-US" sz="2000" b="1" dirty="0" smtClean="0">
                <a:latin typeface="+mj-lt"/>
              </a:rPr>
              <a:t>546 </a:t>
            </a:r>
            <a:r>
              <a:rPr lang="en-US" sz="2000" dirty="0" smtClean="0">
                <a:latin typeface="+mj-lt"/>
              </a:rPr>
              <a:t>(ELISA – MC/NOD)</a:t>
            </a:r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For </a:t>
            </a:r>
            <a:r>
              <a:rPr lang="en-US" dirty="0">
                <a:latin typeface="+mj-lt"/>
              </a:rPr>
              <a:t>further information on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UCMR4 and cyanotoxins assessment monitoring, please see: </a:t>
            </a:r>
            <a:r>
              <a:rPr lang="en-US" b="1" dirty="0">
                <a:latin typeface="+mj-lt"/>
              </a:rPr>
              <a:t>https://www.epa.gov/dwucmr/fourth-unregulated-contaminant-monitoring-rule</a:t>
            </a:r>
            <a:r>
              <a:rPr lang="en-US" dirty="0">
                <a:latin typeface="+mj-lt"/>
              </a:rPr>
              <a:t>.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974" y="762000"/>
            <a:ext cx="8305800" cy="685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Cyanotoxins Monitoring:  UCMR4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293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458200" cy="896112"/>
          </a:xfrm>
        </p:spPr>
        <p:txBody>
          <a:bodyPr>
            <a:normAutofit/>
          </a:bodyPr>
          <a:lstStyle/>
          <a:p>
            <a:r>
              <a:rPr lang="en-US" dirty="0" smtClean="0"/>
              <a:t>Cyanobacteria:  MDPH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229600" cy="914400"/>
          </a:xfrm>
        </p:spPr>
        <p:txBody>
          <a:bodyPr/>
          <a:lstStyle/>
          <a:p>
            <a:pPr>
              <a:buClrTx/>
            </a:pPr>
            <a:r>
              <a:rPr lang="en-US" dirty="0">
                <a:latin typeface="+mj-lt"/>
              </a:rPr>
              <a:t>MDPH has developed health-based guidance levels for recreational exposure to cyanobacteria. </a:t>
            </a:r>
            <a:endParaRPr lang="en-US" dirty="0" smtClean="0">
              <a:latin typeface="+mj-lt"/>
            </a:endParaRPr>
          </a:p>
          <a:p>
            <a:pPr marL="0" indent="0">
              <a:buClrTx/>
              <a:buNone/>
            </a:pPr>
            <a:endParaRPr lang="en-US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22" y="3578646"/>
            <a:ext cx="4339421" cy="325456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7494" y="2743200"/>
            <a:ext cx="8585506" cy="3505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 smtClean="0">
                <a:latin typeface="+mj-lt"/>
              </a:rPr>
              <a:t>MDPH recommends that beaches be </a:t>
            </a:r>
            <a:r>
              <a:rPr lang="en-US" u="sng" dirty="0" smtClean="0">
                <a:latin typeface="+mj-lt"/>
              </a:rPr>
              <a:t>posted </a:t>
            </a:r>
            <a:r>
              <a:rPr lang="en-US" dirty="0" smtClean="0">
                <a:latin typeface="+mj-lt"/>
              </a:rPr>
              <a:t>and individuals limit all contact with a waterbody if the waterbody has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6477000"/>
            <a:ext cx="1646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Online Photo Credit: US EPA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6288" y="3544779"/>
            <a:ext cx="4191000" cy="2819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dirty="0" smtClean="0">
                <a:latin typeface="+mj-lt"/>
              </a:rPr>
              <a:t>cyanobacteria cell counts exceeding 70,000 cells/milliliter (mL) or microcystin concentrations that meet or exceed 14 micrograms per liter (µg/L).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11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04088"/>
            <a:ext cx="8305800" cy="6675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Coming Soon:  MassDEP Guidance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371600"/>
            <a:ext cx="72390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400" b="1" dirty="0">
                <a:latin typeface="+mj-lt"/>
              </a:rPr>
              <a:t>Collaborative </a:t>
            </a:r>
            <a:r>
              <a:rPr lang="en-US" sz="2400" b="1" dirty="0" smtClean="0">
                <a:latin typeface="+mj-lt"/>
              </a:rPr>
              <a:t>Development</a:t>
            </a:r>
            <a:endParaRPr lang="en-US" sz="2400" b="1" dirty="0">
              <a:latin typeface="+mj-lt"/>
            </a:endParaRPr>
          </a:p>
          <a:p>
            <a:pPr marL="731520" lvl="1" indent="-274320">
              <a:spcBef>
                <a:spcPct val="20000"/>
              </a:spcBef>
              <a:buSzPct val="95000"/>
              <a:buFont typeface="Wingdings 2"/>
              <a:buChar char=""/>
            </a:pPr>
            <a:r>
              <a:rPr lang="en-US" sz="2000" dirty="0" smtClean="0">
                <a:latin typeface="+mj-lt"/>
              </a:rPr>
              <a:t>MDPH, Office of Research and Standards (ORS)</a:t>
            </a:r>
            <a:endParaRPr lang="en-US" sz="2000" dirty="0">
              <a:latin typeface="+mj-lt"/>
            </a:endParaRPr>
          </a:p>
          <a:p>
            <a:pPr marL="731520" lvl="1" indent="-274320">
              <a:spcBef>
                <a:spcPct val="20000"/>
              </a:spcBef>
              <a:buSzPct val="95000"/>
              <a:buFont typeface="Wingdings 2"/>
              <a:buChar char=""/>
            </a:pPr>
            <a:r>
              <a:rPr lang="en-US" sz="2000" dirty="0" smtClean="0">
                <a:latin typeface="+mj-lt"/>
              </a:rPr>
              <a:t>Regional DW Programs, Watershed </a:t>
            </a:r>
            <a:r>
              <a:rPr lang="en-US" sz="2000" dirty="0">
                <a:latin typeface="+mj-lt"/>
              </a:rPr>
              <a:t>Planning Program (WPP)</a:t>
            </a:r>
          </a:p>
          <a:p>
            <a:pPr marL="731520" lvl="1" indent="-274320">
              <a:spcBef>
                <a:spcPct val="20000"/>
              </a:spcBef>
              <a:buSzPct val="95000"/>
              <a:buFont typeface="Wingdings 2"/>
              <a:buChar char=""/>
            </a:pPr>
            <a:r>
              <a:rPr lang="en-US" sz="2000" dirty="0" smtClean="0">
                <a:latin typeface="+mj-lt"/>
              </a:rPr>
              <a:t>Safe Drinking Water Act Advisory Committee (SDWAAC)</a:t>
            </a:r>
            <a:endParaRPr lang="en-US" sz="2000" dirty="0">
              <a:latin typeface="+mj-lt"/>
            </a:endParaRPr>
          </a:p>
          <a:p>
            <a:pPr marL="731520" lvl="1" indent="-274320">
              <a:spcBef>
                <a:spcPct val="20000"/>
              </a:spcBef>
              <a:buSzPct val="95000"/>
            </a:pPr>
            <a:endParaRPr lang="en-US" sz="1200" b="1" dirty="0" smtClean="0">
              <a:latin typeface="+mj-lt"/>
            </a:endParaRPr>
          </a:p>
          <a:p>
            <a:pPr marL="731520" lvl="1" indent="-274320">
              <a:spcBef>
                <a:spcPct val="20000"/>
              </a:spcBef>
              <a:buSzPct val="95000"/>
            </a:pPr>
            <a:endParaRPr lang="en-US" sz="1200" b="1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104108"/>
            <a:ext cx="8153400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400" b="1" dirty="0" smtClean="0">
                <a:latin typeface="+mj-lt"/>
              </a:rPr>
              <a:t>Watershed Management  &amp; Source Water Protection Focus</a:t>
            </a:r>
          </a:p>
          <a:p>
            <a:pPr marL="731520" lvl="1" indent="-274320">
              <a:spcBef>
                <a:spcPct val="20000"/>
              </a:spcBef>
              <a:buSzPct val="95000"/>
              <a:buFont typeface="Wingdings 2"/>
              <a:buChar char=""/>
            </a:pPr>
            <a:r>
              <a:rPr lang="en-US" sz="2000" dirty="0" smtClean="0">
                <a:latin typeface="+mj-lt"/>
              </a:rPr>
              <a:t>Cyanobacteria/Cyanotoxin Information</a:t>
            </a:r>
          </a:p>
          <a:p>
            <a:pPr marL="731520" lvl="1" indent="-274320">
              <a:spcBef>
                <a:spcPct val="20000"/>
              </a:spcBef>
              <a:buSzPct val="95000"/>
              <a:buFont typeface="Wingdings 2"/>
              <a:buChar char=""/>
            </a:pPr>
            <a:r>
              <a:rPr lang="en-US" sz="2000" dirty="0" smtClean="0">
                <a:latin typeface="+mj-lt"/>
              </a:rPr>
              <a:t>Critical factors for assessing source vulnerability</a:t>
            </a:r>
          </a:p>
          <a:p>
            <a:pPr marL="731520" lvl="1" indent="-274320">
              <a:spcBef>
                <a:spcPct val="20000"/>
              </a:spcBef>
              <a:buSzPct val="95000"/>
              <a:buFont typeface="Wingdings 2"/>
              <a:buChar char=""/>
            </a:pPr>
            <a:r>
              <a:rPr lang="en-US" sz="2000" dirty="0">
                <a:latin typeface="+mj-lt"/>
              </a:rPr>
              <a:t>Fact Sheet &amp; PWS Bloom Tracking Form</a:t>
            </a:r>
          </a:p>
          <a:p>
            <a:pPr marL="731520" lvl="1" indent="-274320">
              <a:spcBef>
                <a:spcPct val="20000"/>
              </a:spcBef>
              <a:buSzPct val="95000"/>
              <a:buFont typeface="Wingdings 2"/>
              <a:buChar char=""/>
            </a:pPr>
            <a:r>
              <a:rPr lang="en-US" sz="2000" dirty="0" smtClean="0">
                <a:latin typeface="+mj-lt"/>
              </a:rPr>
              <a:t>Treatment options </a:t>
            </a:r>
          </a:p>
          <a:p>
            <a:pPr marL="1188720" lvl="2" indent="-274320">
              <a:spcBef>
                <a:spcPct val="20000"/>
              </a:spcBef>
              <a:buSzPct val="95000"/>
              <a:buFont typeface="Wingdings 2"/>
              <a:buChar char=""/>
            </a:pPr>
            <a:r>
              <a:rPr lang="en-US" dirty="0" smtClean="0">
                <a:latin typeface="+mj-lt"/>
              </a:rPr>
              <a:t>In-reservoir &amp; within treatment facility</a:t>
            </a:r>
          </a:p>
          <a:p>
            <a:pPr marL="731520" lvl="1" indent="-274320">
              <a:spcBef>
                <a:spcPct val="20000"/>
              </a:spcBef>
              <a:buSzPct val="95000"/>
              <a:buFont typeface="Wingdings 2"/>
              <a:buChar char=""/>
            </a:pPr>
            <a:r>
              <a:rPr lang="en-US" sz="2000" dirty="0" smtClean="0">
                <a:latin typeface="+mj-lt"/>
              </a:rPr>
              <a:t>Additional resource materials and MassDEP contacts</a:t>
            </a:r>
          </a:p>
          <a:p>
            <a:pPr marL="731520" lvl="1" indent="-274320">
              <a:spcBef>
                <a:spcPct val="20000"/>
              </a:spcBef>
              <a:buSzPct val="95000"/>
              <a:buFont typeface="Wingdings 2"/>
              <a:buChar char=""/>
            </a:pPr>
            <a:endParaRPr lang="en-US" sz="120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SzPct val="14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Website Update &amp; Internal/Interagency Protocols</a:t>
            </a:r>
          </a:p>
          <a:p>
            <a:pPr marL="731520" lvl="1" indent="-274320">
              <a:spcBef>
                <a:spcPct val="20000"/>
              </a:spcBef>
              <a:buSzPct val="95000"/>
            </a:pPr>
            <a:endParaRPr lang="en-US" sz="12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62000"/>
            <a:ext cx="8305800" cy="6675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Helpful Resources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81"/>
          <a:stretch/>
        </p:blipFill>
        <p:spPr bwMode="auto">
          <a:xfrm>
            <a:off x="8263" y="3366224"/>
            <a:ext cx="4103677" cy="348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199" y="2438400"/>
            <a:ext cx="8424357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MA EOEEA Website: </a:t>
            </a:r>
          </a:p>
          <a:p>
            <a:r>
              <a:rPr lang="en-US" b="1" dirty="0" smtClean="0">
                <a:latin typeface="+mj-lt"/>
                <a:hlinkClick r:id="rId4"/>
              </a:rPr>
              <a:t>https</a:t>
            </a:r>
            <a:r>
              <a:rPr lang="en-US" b="1" dirty="0">
                <a:latin typeface="+mj-lt"/>
                <a:hlinkClick r:id="rId4"/>
              </a:rPr>
              <a:t>://</a:t>
            </a:r>
            <a:r>
              <a:rPr lang="en-US" b="1" dirty="0" smtClean="0">
                <a:latin typeface="+mj-lt"/>
                <a:hlinkClick r:id="rId4"/>
              </a:rPr>
              <a:t>www.mass.gov/guides/cyanobacterial-harmful-algal-blooms-cyanohabs-water</a:t>
            </a:r>
            <a:endParaRPr lang="en-US" b="1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3888984"/>
            <a:ext cx="4869785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MDPH Website</a:t>
            </a:r>
            <a:r>
              <a:rPr lang="en-US" b="1" dirty="0">
                <a:latin typeface="+mj-lt"/>
              </a:rPr>
              <a:t>:  </a:t>
            </a:r>
            <a:r>
              <a:rPr lang="en-US" b="1" dirty="0">
                <a:latin typeface="+mj-lt"/>
                <a:hlinkClick r:id="rId5"/>
              </a:rPr>
              <a:t>https://</a:t>
            </a:r>
            <a:r>
              <a:rPr lang="en-US" b="1" dirty="0" smtClean="0">
                <a:latin typeface="+mj-lt"/>
                <a:hlinkClick r:id="rId5"/>
              </a:rPr>
              <a:t>www.mass.gov/lists/algae-information</a:t>
            </a:r>
            <a:endParaRPr lang="en-US" b="1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73152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US EPA Website:  </a:t>
            </a:r>
            <a:r>
              <a:rPr lang="en-US" b="1" u="sng" dirty="0" smtClean="0">
                <a:uFill>
                  <a:solidFill>
                    <a:srgbClr val="FFFF00"/>
                  </a:solidFill>
                </a:uFill>
                <a:latin typeface="+mj-lt"/>
                <a:hlinkClick r:id="rId6"/>
              </a:rPr>
              <a:t>https</a:t>
            </a:r>
            <a:r>
              <a:rPr lang="en-US" b="1" u="sng" dirty="0">
                <a:uFill>
                  <a:solidFill>
                    <a:srgbClr val="FFFF00"/>
                  </a:solidFill>
                </a:uFill>
                <a:latin typeface="+mj-lt"/>
                <a:hlinkClick r:id="rId6"/>
              </a:rPr>
              <a:t>://</a:t>
            </a:r>
            <a:r>
              <a:rPr lang="en-US" b="1" u="sng" dirty="0" smtClean="0">
                <a:uFill>
                  <a:solidFill>
                    <a:srgbClr val="FFFF00"/>
                  </a:solidFill>
                </a:uFill>
                <a:latin typeface="+mj-lt"/>
                <a:hlinkClick r:id="rId6"/>
              </a:rPr>
              <a:t>www.epa.gov/nutrient-policy-data/cyanohabs</a:t>
            </a:r>
            <a:endParaRPr lang="en-US" b="1" u="sng" dirty="0">
              <a:uFill>
                <a:solidFill>
                  <a:srgbClr val="FFFF00"/>
                </a:solidFill>
              </a:u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257800"/>
            <a:ext cx="4869785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University of New Hampshire Online Guide:  </a:t>
            </a:r>
            <a:r>
              <a:rPr lang="en-US" b="1" dirty="0">
                <a:latin typeface="+mj-lt"/>
                <a:hlinkClick r:id="rId7"/>
              </a:rPr>
              <a:t>http://</a:t>
            </a:r>
            <a:r>
              <a:rPr lang="en-US" b="1" dirty="0" smtClean="0">
                <a:latin typeface="+mj-lt"/>
                <a:hlinkClick r:id="rId7"/>
              </a:rPr>
              <a:t>cfb.unh.edu/CyanoKey/indexCyanoQuickGuide.htm</a:t>
            </a:r>
            <a:endParaRPr lang="en-US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66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838200"/>
            <a:ext cx="4123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+mj-lt"/>
              </a:rPr>
              <a:t>SAFETY FIRST!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7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591" y="1277112"/>
            <a:ext cx="81519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j-lt"/>
              </a:rPr>
              <a:t>Naturally occurring microorganisms (bacteria) formerly known as blue-green </a:t>
            </a:r>
            <a:r>
              <a:rPr lang="en-US" sz="2600" b="1" dirty="0">
                <a:latin typeface="+mj-lt"/>
              </a:rPr>
              <a:t>algae </a:t>
            </a:r>
            <a:endParaRPr lang="en-US" sz="26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</a:rPr>
              <a:t>Present in all </a:t>
            </a:r>
            <a:r>
              <a:rPr lang="en-US" sz="2600" b="1" dirty="0" smtClean="0">
                <a:latin typeface="+mj-lt"/>
              </a:rPr>
              <a:t>waterbodies in low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</a:rPr>
              <a:t>Cyanobacterial species number in the thousands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j-lt"/>
              </a:rPr>
              <a:t>Single cells, thread-like filaments or colonies and groups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j-lt"/>
              </a:rPr>
              <a:t>Grow as benthic or planktonic populations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j-lt"/>
              </a:rPr>
              <a:t>Four </a:t>
            </a:r>
            <a:r>
              <a:rPr lang="en-US" sz="2600" b="1" dirty="0">
                <a:latin typeface="+mj-lt"/>
              </a:rPr>
              <a:t>most common cyanobacteria in </a:t>
            </a:r>
            <a:r>
              <a:rPr lang="en-US" sz="2600" b="1" dirty="0" smtClean="0">
                <a:latin typeface="+mj-lt"/>
              </a:rPr>
              <a:t>Massachusetts</a:t>
            </a:r>
            <a:endParaRPr lang="en-US" sz="2600" b="1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9572" y="609600"/>
            <a:ext cx="8305800" cy="66751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Cyanobacteria:  The Basics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7" b="21135"/>
          <a:stretch/>
        </p:blipFill>
        <p:spPr bwMode="auto">
          <a:xfrm>
            <a:off x="-1" y="5255005"/>
            <a:ext cx="2244488" cy="16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602981"/>
            <a:ext cx="198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Anabaena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59967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Aphanizomenon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2472" y="4595047"/>
            <a:ext cx="198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Microcystis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599" y="4608156"/>
            <a:ext cx="216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Planktothrix</a:t>
            </a:r>
            <a:endParaRPr lang="en-US" sz="2400" dirty="0"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44"/>
          <a:stretch/>
        </p:blipFill>
        <p:spPr bwMode="auto">
          <a:xfrm rot="5400000">
            <a:off x="2415659" y="5043472"/>
            <a:ext cx="1613419" cy="202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V:\DWM\algae\aphanizomenon clump chas cb2.jpg"/>
          <p:cNvPicPr/>
          <p:nvPr/>
        </p:nvPicPr>
        <p:blipFill rotWithShape="1">
          <a:blip r:embed="rId5" cstate="print"/>
          <a:srcRect t="16622"/>
          <a:stretch/>
        </p:blipFill>
        <p:spPr bwMode="auto">
          <a:xfrm>
            <a:off x="4221840" y="5244535"/>
            <a:ext cx="2712359" cy="164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44535"/>
            <a:ext cx="2193073" cy="16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CyanoHAB</a:t>
            </a:r>
            <a:br>
              <a:rPr lang="en-US" sz="5400" b="1" dirty="0" smtClean="0"/>
            </a:br>
            <a:r>
              <a:rPr lang="en-US" sz="5400" b="1" dirty="0" smtClean="0"/>
              <a:t>QUESTIONS/COMMENTS?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>
                <a:latin typeface="+mj-lt"/>
              </a:rPr>
              <a:t>Kristin Divris</a:t>
            </a:r>
          </a:p>
          <a:p>
            <a:pPr algn="ctr">
              <a:buNone/>
            </a:pPr>
            <a:r>
              <a:rPr lang="en-US" sz="3200" b="1" dirty="0" smtClean="0">
                <a:latin typeface="+mj-lt"/>
              </a:rPr>
              <a:t>Water Utility Resilience Program (WURP)</a:t>
            </a:r>
          </a:p>
          <a:p>
            <a:pPr algn="ctr">
              <a:buNone/>
            </a:pPr>
            <a:r>
              <a:rPr lang="en-US" sz="3200" b="1" dirty="0" smtClean="0">
                <a:latin typeface="+mj-lt"/>
              </a:rPr>
              <a:t>DWP Emergency Preparedness &amp; Security</a:t>
            </a:r>
          </a:p>
          <a:p>
            <a:pPr algn="ctr">
              <a:buNone/>
            </a:pPr>
            <a:r>
              <a:rPr lang="en-US" sz="3200" b="1" dirty="0" smtClean="0">
                <a:latin typeface="+mj-lt"/>
              </a:rPr>
              <a:t>kristin.divris@state.ma.us</a:t>
            </a:r>
          </a:p>
          <a:p>
            <a:pPr algn="ctr">
              <a:buNone/>
            </a:pPr>
            <a:r>
              <a:rPr lang="en-US" sz="3200" b="1" dirty="0" smtClean="0">
                <a:latin typeface="+mj-lt"/>
              </a:rPr>
              <a:t>508-849-4028</a:t>
            </a:r>
          </a:p>
          <a:p>
            <a:pPr algn="ctr">
              <a:buNone/>
            </a:pPr>
            <a:endParaRPr lang="en-US" sz="3200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514600"/>
            <a:ext cx="8229600" cy="74371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 Information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675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Cyanobacteria:  Blooms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066800"/>
            <a:ext cx="5715000" cy="5029200"/>
          </a:xfrm>
        </p:spPr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Dramatic cyanobacteria increases can lead to cyanobacterial Harmful Algal Blooms (CyanoHABs)</a:t>
            </a:r>
          </a:p>
          <a:p>
            <a:pPr>
              <a:buClrTx/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May cause dissolved oxygen, taste and odor, public health issues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Discoloration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marL="560070" indent="-285750">
              <a:buClrTx/>
              <a:buFont typeface="Arial" panose="020B0604020202020204" pitchFamily="34" charset="0"/>
              <a:buChar char="•"/>
            </a:pPr>
            <a:endParaRPr lang="en-US" sz="2900" dirty="0">
              <a:solidFill>
                <a:schemeClr val="bg1"/>
              </a:solidFill>
              <a:latin typeface="+mj-lt"/>
            </a:endParaRP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24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747" cy="68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" y="1294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13099" r="8478"/>
          <a:stretch/>
        </p:blipFill>
        <p:spPr bwMode="auto">
          <a:xfrm>
            <a:off x="-1" y="0"/>
            <a:ext cx="5067759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1891"/>
          <a:stretch>
            <a:fillRect/>
          </a:stretch>
        </p:blipFill>
        <p:spPr bwMode="auto">
          <a:xfrm>
            <a:off x="4155177" y="0"/>
            <a:ext cx="501879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38300"/>
            <a:ext cx="3886200" cy="2476500"/>
          </a:xfrm>
        </p:spPr>
        <p:txBody>
          <a:bodyPr>
            <a:noAutofit/>
          </a:bodyPr>
          <a:lstStyle/>
          <a:p>
            <a:pPr lvl="1">
              <a:buClrTx/>
            </a:pPr>
            <a:r>
              <a:rPr lang="en-US" sz="3200" b="1" dirty="0" smtClean="0">
                <a:latin typeface="+mj-lt"/>
              </a:rPr>
              <a:t>Pollen</a:t>
            </a:r>
          </a:p>
          <a:p>
            <a:pPr lvl="1">
              <a:buClrTx/>
            </a:pPr>
            <a:r>
              <a:rPr lang="en-US" sz="3200" b="1" dirty="0" smtClean="0">
                <a:latin typeface="+mj-lt"/>
              </a:rPr>
              <a:t>Paint or dye spills</a:t>
            </a:r>
          </a:p>
          <a:p>
            <a:pPr lvl="1">
              <a:buClrTx/>
            </a:pPr>
            <a:r>
              <a:rPr lang="en-US" sz="3200" b="1" dirty="0" smtClean="0">
                <a:latin typeface="+mj-lt"/>
              </a:rPr>
              <a:t>Duckweed</a:t>
            </a:r>
          </a:p>
          <a:p>
            <a:pPr lvl="1">
              <a:buClrTx/>
            </a:pPr>
            <a:r>
              <a:rPr lang="en-US" sz="3200" b="1" dirty="0" smtClean="0">
                <a:latin typeface="+mj-lt"/>
              </a:rPr>
              <a:t>Green algae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l="10735" t="23256"/>
          <a:stretch/>
        </p:blipFill>
        <p:spPr bwMode="auto">
          <a:xfrm>
            <a:off x="0" y="4857750"/>
            <a:ext cx="6506346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14452"/>
          <a:stretch/>
        </p:blipFill>
        <p:spPr bwMode="auto">
          <a:xfrm>
            <a:off x="4173074" y="3276600"/>
            <a:ext cx="500832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267200" cy="1295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Cyanobacteria: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Misidentifications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lvl="1">
              <a:buClrTx/>
            </a:pPr>
            <a:r>
              <a:rPr lang="en-US" sz="2800" b="1" dirty="0">
                <a:latin typeface="+mj-lt"/>
              </a:rPr>
              <a:t>P</a:t>
            </a:r>
            <a:r>
              <a:rPr lang="en-US" sz="2800" b="1" dirty="0" smtClean="0">
                <a:latin typeface="+mj-lt"/>
              </a:rPr>
              <a:t>redominant Indicators  </a:t>
            </a:r>
          </a:p>
          <a:p>
            <a:pPr lvl="1">
              <a:buClrTx/>
            </a:pPr>
            <a:endParaRPr lang="en-US" sz="2800" b="1" dirty="0" smtClean="0">
              <a:latin typeface="+mj-lt"/>
            </a:endParaRPr>
          </a:p>
          <a:p>
            <a:pPr lvl="1">
              <a:buClrTx/>
            </a:pPr>
            <a:endParaRPr lang="en-US" sz="2800" b="1" dirty="0">
              <a:latin typeface="+mj-lt"/>
            </a:endParaRPr>
          </a:p>
          <a:p>
            <a:pPr lvl="1">
              <a:buClrTx/>
            </a:pPr>
            <a:endParaRPr lang="en-US" sz="2800" b="1" dirty="0" smtClean="0">
              <a:latin typeface="+mj-lt"/>
            </a:endParaRPr>
          </a:p>
          <a:p>
            <a:pPr lvl="1">
              <a:buClrTx/>
            </a:pPr>
            <a:endParaRPr lang="en-US" sz="2800" b="1" dirty="0" smtClean="0">
              <a:latin typeface="+mj-lt"/>
            </a:endParaRPr>
          </a:p>
          <a:p>
            <a:pPr lvl="1">
              <a:buClrTx/>
            </a:pPr>
            <a:endParaRPr lang="en-US" sz="2800" b="1" dirty="0">
              <a:latin typeface="+mj-lt"/>
            </a:endParaRPr>
          </a:p>
          <a:p>
            <a:pPr lvl="1">
              <a:buClrTx/>
            </a:pPr>
            <a:endParaRPr lang="en-US" sz="2800" b="1" dirty="0" smtClean="0">
              <a:latin typeface="+mj-lt"/>
            </a:endParaRPr>
          </a:p>
          <a:p>
            <a:pPr lvl="1">
              <a:buClrTx/>
            </a:pPr>
            <a:endParaRPr lang="en-US" sz="2800" b="1" dirty="0">
              <a:latin typeface="+mj-lt"/>
            </a:endParaRPr>
          </a:p>
          <a:p>
            <a:pPr lvl="1">
              <a:buClrTx/>
            </a:pPr>
            <a:endParaRPr lang="en-US" sz="2800" b="1" dirty="0" smtClean="0">
              <a:latin typeface="+mj-lt"/>
            </a:endParaRPr>
          </a:p>
          <a:p>
            <a:pPr lvl="1">
              <a:buClrTx/>
            </a:pPr>
            <a:endParaRPr lang="en-US" sz="2800" b="1" dirty="0" smtClean="0">
              <a:latin typeface="+mj-lt"/>
            </a:endParaRPr>
          </a:p>
          <a:p>
            <a:pPr lvl="1">
              <a:buClrTx/>
            </a:pPr>
            <a:endParaRPr lang="en-US" sz="2800" b="1" dirty="0">
              <a:latin typeface="+mj-lt"/>
            </a:endParaRPr>
          </a:p>
          <a:p>
            <a:pPr lvl="1">
              <a:buClrTx/>
            </a:pPr>
            <a:r>
              <a:rPr lang="en-US" sz="2800" b="1" dirty="0" smtClean="0">
                <a:latin typeface="+mj-lt"/>
              </a:rPr>
              <a:t>Reduced </a:t>
            </a:r>
            <a:r>
              <a:rPr lang="en-US" sz="2800" b="1" dirty="0">
                <a:latin typeface="+mj-lt"/>
              </a:rPr>
              <a:t>flow/high residence time</a:t>
            </a:r>
          </a:p>
          <a:p>
            <a:pPr lvl="1">
              <a:buClrTx/>
            </a:pPr>
            <a:r>
              <a:rPr lang="en-US" sz="2800" b="1" dirty="0" smtClean="0">
                <a:latin typeface="+mj-lt"/>
              </a:rPr>
              <a:t>Wind</a:t>
            </a:r>
            <a:endParaRPr lang="en-US" sz="2800" b="1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4371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CyanoHABs:  Risk Factors</a:t>
            </a:r>
            <a:endParaRPr lang="en-US" sz="4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561747"/>
              </p:ext>
            </p:extLst>
          </p:nvPr>
        </p:nvGraphicFramePr>
        <p:xfrm>
          <a:off x="457200" y="2057400"/>
          <a:ext cx="8305800" cy="3546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258601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Potential </a:t>
                      </a:r>
                      <a:r>
                        <a:rPr lang="en-US" sz="1000" dirty="0">
                          <a:effectLst/>
                        </a:rPr>
                        <a:t>for cyanobacterial blooms in waterbodies based upon environmental factors.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8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Bloom Risk level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History of Blooms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Water Temp </a:t>
                      </a:r>
                      <a:r>
                        <a:rPr lang="en-US" sz="1400" b="1" baseline="30000" dirty="0">
                          <a:effectLst/>
                        </a:rPr>
                        <a:t>o</a:t>
                      </a:r>
                      <a:r>
                        <a:rPr lang="en-US" sz="1400" b="1" dirty="0">
                          <a:effectLst/>
                        </a:rPr>
                        <a:t>C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Total Phosphorous micrograms per liter (µg/L)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Thermal Stratification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Very low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&lt;15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&lt;10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Rare or never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&lt;15-20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&lt;10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Infrequent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Moderate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20-25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10-25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Occasional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High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&gt;25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25-100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Frequent and persistent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6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Very high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&gt;25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&gt;100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Frequent and persistent/strong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481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Based on </a:t>
                      </a:r>
                      <a:r>
                        <a:rPr lang="en-US" sz="1100" dirty="0" err="1">
                          <a:effectLst/>
                        </a:rPr>
                        <a:t>Newcombe</a:t>
                      </a:r>
                      <a:r>
                        <a:rPr lang="en-US" sz="1100" dirty="0">
                          <a:effectLst/>
                        </a:rPr>
                        <a:t> et.al., 2010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2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5250</TotalTime>
  <Words>911</Words>
  <Application>Microsoft Office PowerPoint</Application>
  <PresentationFormat>On-screen Show (4:3)</PresentationFormat>
  <Paragraphs>202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 MassDEP   </vt:lpstr>
      <vt:lpstr>PowerPoint Presentation</vt:lpstr>
      <vt:lpstr>Cyanobacteria:  Blooms</vt:lpstr>
      <vt:lpstr>PowerPoint Presentation</vt:lpstr>
      <vt:lpstr>PowerPoint Presentation</vt:lpstr>
      <vt:lpstr>PowerPoint Presentation</vt:lpstr>
      <vt:lpstr>PowerPoint Presentation</vt:lpstr>
      <vt:lpstr>Cyanobacteria:  Misidentifications</vt:lpstr>
      <vt:lpstr>CyanoHABs:  Risk Factors</vt:lpstr>
      <vt:lpstr>Cyanotoxins</vt:lpstr>
      <vt:lpstr>Cyanotoxins: Exposure &amp; Health Effects</vt:lpstr>
      <vt:lpstr>PowerPoint Presentation</vt:lpstr>
      <vt:lpstr>CyanoHABs:  Regulations/Guidance</vt:lpstr>
      <vt:lpstr>US EPA DW Health Advisories</vt:lpstr>
      <vt:lpstr>Cyanotoxins Monitoring:  UCMR4</vt:lpstr>
      <vt:lpstr>Cyanobacteria:  MDPH Guidance</vt:lpstr>
      <vt:lpstr>PowerPoint Presentation</vt:lpstr>
      <vt:lpstr>PowerPoint Presentation</vt:lpstr>
      <vt:lpstr>PowerPoint Presentation</vt:lpstr>
      <vt:lpstr>CyanoHAB QUESTIONS/COMMENTS?</vt:lpstr>
    </vt:vector>
  </TitlesOfParts>
  <Company>EOEEA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CYANOBACTERIA  and  PUBLIC WATER SYSTEMS</dc:title>
  <dc:creator>Kristin Divris</dc:creator>
  <cp:lastModifiedBy>mfinn</cp:lastModifiedBy>
  <cp:revision>250</cp:revision>
  <cp:lastPrinted>2018-03-01T18:17:55Z</cp:lastPrinted>
  <dcterms:created xsi:type="dcterms:W3CDTF">2015-02-20T21:02:49Z</dcterms:created>
  <dcterms:modified xsi:type="dcterms:W3CDTF">2018-05-29T21:16:33Z</dcterms:modified>
</cp:coreProperties>
</file>