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microsoft.com/office/2020/02/relationships/classificationlabels" Target="docMetadata/LabelInfo.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58" r:id="rId1"/>
  </p:sldMasterIdLst>
  <p:notesMasterIdLst>
    <p:notesMasterId r:id="rId15"/>
  </p:notesMasterIdLst>
  <p:sldIdLst>
    <p:sldId id="335" r:id="rId2"/>
    <p:sldId id="334" r:id="rId3"/>
    <p:sldId id="308" r:id="rId4"/>
    <p:sldId id="381" r:id="rId5"/>
    <p:sldId id="382" r:id="rId6"/>
    <p:sldId id="383" r:id="rId7"/>
    <p:sldId id="373" r:id="rId8"/>
    <p:sldId id="374" r:id="rId9"/>
    <p:sldId id="375" r:id="rId10"/>
    <p:sldId id="351" r:id="rId11"/>
    <p:sldId id="369" r:id="rId12"/>
    <p:sldId id="380" r:id="rId13"/>
    <p:sldId id="261" r:id="rId14"/>
  </p:sldIdLst>
  <p:sldSz cx="9144000" cy="6858000" type="screen4x3"/>
  <p:notesSz cx="7099300" cy="93853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CCFF"/>
    <a:srgbClr val="E7EBF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 uri="{1BD7E111-0CB8-44D6-8891-C1BB2F81B7CC}">
      <p1710:readonlyRecommended xmlns:p1710="http://schemas.microsoft.com/office/powerpoint/2017/10/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F7BCC327-20C1-4107-A062-E5FF31839CDA}" v="5" dt="2025-12-05T13:46:42.026"/>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5176" autoAdjust="0"/>
    <p:restoredTop sz="92687" autoAdjust="0"/>
  </p:normalViewPr>
  <p:slideViewPr>
    <p:cSldViewPr snapToGrid="0" snapToObjects="1">
      <p:cViewPr varScale="1">
        <p:scale>
          <a:sx n="68" d="100"/>
          <a:sy n="68" d="100"/>
        </p:scale>
        <p:origin x="804" y="56"/>
      </p:cViewPr>
      <p:guideLst/>
    </p:cSldViewPr>
  </p:slideViewPr>
  <p:notesTextViewPr>
    <p:cViewPr>
      <p:scale>
        <a:sx n="3" d="2"/>
        <a:sy n="3" d="2"/>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20" Type="http://schemas.microsoft.com/office/2015/10/relationships/revisionInfo" Target="revisionInfo.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2"/>
            <a:ext cx="3076363" cy="470894"/>
          </a:xfrm>
          <a:prstGeom prst="rect">
            <a:avLst/>
          </a:prstGeom>
        </p:spPr>
        <p:txBody>
          <a:bodyPr vert="horz" lIns="93980" tIns="46989" rIns="93980" bIns="46989" rtlCol="0"/>
          <a:lstStyle>
            <a:lvl1pPr algn="l">
              <a:defRPr sz="1100"/>
            </a:lvl1pPr>
          </a:lstStyle>
          <a:p>
            <a:endParaRPr lang="en-US"/>
          </a:p>
        </p:txBody>
      </p:sp>
      <p:sp>
        <p:nvSpPr>
          <p:cNvPr id="3" name="Date Placeholder 2"/>
          <p:cNvSpPr>
            <a:spLocks noGrp="1"/>
          </p:cNvSpPr>
          <p:nvPr>
            <p:ph type="dt" idx="1"/>
          </p:nvPr>
        </p:nvSpPr>
        <p:spPr>
          <a:xfrm>
            <a:off x="4021294" y="2"/>
            <a:ext cx="3076363" cy="470894"/>
          </a:xfrm>
          <a:prstGeom prst="rect">
            <a:avLst/>
          </a:prstGeom>
        </p:spPr>
        <p:txBody>
          <a:bodyPr vert="horz" lIns="93980" tIns="46989" rIns="93980" bIns="46989" rtlCol="0"/>
          <a:lstStyle>
            <a:lvl1pPr algn="r">
              <a:defRPr sz="1100"/>
            </a:lvl1pPr>
          </a:lstStyle>
          <a:p>
            <a:fld id="{0BA2C344-1390-5140-8171-BFAA6F10339D}" type="datetimeFigureOut">
              <a:rPr lang="en-US" smtClean="0"/>
              <a:t>12/5/2025</a:t>
            </a:fld>
            <a:endParaRPr lang="en-US"/>
          </a:p>
        </p:txBody>
      </p:sp>
      <p:sp>
        <p:nvSpPr>
          <p:cNvPr id="4" name="Slide Image Placeholder 3"/>
          <p:cNvSpPr>
            <a:spLocks noGrp="1" noRot="1" noChangeAspect="1"/>
          </p:cNvSpPr>
          <p:nvPr>
            <p:ph type="sldImg" idx="2"/>
          </p:nvPr>
        </p:nvSpPr>
        <p:spPr>
          <a:xfrm>
            <a:off x="1441450" y="1173163"/>
            <a:ext cx="4216400" cy="3163887"/>
          </a:xfrm>
          <a:prstGeom prst="rect">
            <a:avLst/>
          </a:prstGeom>
          <a:noFill/>
          <a:ln w="12700">
            <a:solidFill>
              <a:prstClr val="black"/>
            </a:solidFill>
          </a:ln>
        </p:spPr>
        <p:txBody>
          <a:bodyPr vert="horz" lIns="93980" tIns="46989" rIns="93980" bIns="46989" rtlCol="0" anchor="ctr"/>
          <a:lstStyle/>
          <a:p>
            <a:endParaRPr lang="en-US"/>
          </a:p>
        </p:txBody>
      </p:sp>
      <p:sp>
        <p:nvSpPr>
          <p:cNvPr id="5" name="Notes Placeholder 4"/>
          <p:cNvSpPr>
            <a:spLocks noGrp="1"/>
          </p:cNvSpPr>
          <p:nvPr>
            <p:ph type="body" sz="quarter" idx="3"/>
          </p:nvPr>
        </p:nvSpPr>
        <p:spPr>
          <a:xfrm>
            <a:off x="709930" y="4516677"/>
            <a:ext cx="5679440" cy="3695462"/>
          </a:xfrm>
          <a:prstGeom prst="rect">
            <a:avLst/>
          </a:prstGeom>
        </p:spPr>
        <p:txBody>
          <a:bodyPr vert="horz" lIns="93980" tIns="46989" rIns="93980" bIns="4698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914408"/>
            <a:ext cx="3076363" cy="470893"/>
          </a:xfrm>
          <a:prstGeom prst="rect">
            <a:avLst/>
          </a:prstGeom>
        </p:spPr>
        <p:txBody>
          <a:bodyPr vert="horz" lIns="93980" tIns="46989" rIns="93980" bIns="46989" rtlCol="0" anchor="b"/>
          <a:lstStyle>
            <a:lvl1pPr algn="l">
              <a:defRPr sz="1100"/>
            </a:lvl1pPr>
          </a:lstStyle>
          <a:p>
            <a:endParaRPr lang="en-US"/>
          </a:p>
        </p:txBody>
      </p:sp>
      <p:sp>
        <p:nvSpPr>
          <p:cNvPr id="7" name="Slide Number Placeholder 6"/>
          <p:cNvSpPr>
            <a:spLocks noGrp="1"/>
          </p:cNvSpPr>
          <p:nvPr>
            <p:ph type="sldNum" sz="quarter" idx="5"/>
          </p:nvPr>
        </p:nvSpPr>
        <p:spPr>
          <a:xfrm>
            <a:off x="4021294" y="8914408"/>
            <a:ext cx="3076363" cy="470893"/>
          </a:xfrm>
          <a:prstGeom prst="rect">
            <a:avLst/>
          </a:prstGeom>
        </p:spPr>
        <p:txBody>
          <a:bodyPr vert="horz" lIns="93980" tIns="46989" rIns="93980" bIns="46989" rtlCol="0" anchor="b"/>
          <a:lstStyle>
            <a:lvl1pPr algn="r">
              <a:defRPr sz="1100"/>
            </a:lvl1pPr>
          </a:lstStyle>
          <a:p>
            <a:fld id="{E151E4A5-BB81-4847-9D46-05526F31CFC0}" type="slidenum">
              <a:rPr lang="en-US" smtClean="0"/>
              <a:t>‹#›</a:t>
            </a:fld>
            <a:endParaRPr lang="en-US"/>
          </a:p>
        </p:txBody>
      </p:sp>
    </p:spTree>
    <p:extLst>
      <p:ext uri="{BB962C8B-B14F-4D97-AF65-F5344CB8AC3E}">
        <p14:creationId xmlns:p14="http://schemas.microsoft.com/office/powerpoint/2010/main" val="394162932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151E4A5-BB81-4847-9D46-05526F31CFC0}" type="slidenum">
              <a:rPr lang="en-US" smtClean="0"/>
              <a:t>7</a:t>
            </a:fld>
            <a:endParaRPr lang="en-US"/>
          </a:p>
        </p:txBody>
      </p:sp>
    </p:spTree>
    <p:extLst>
      <p:ext uri="{BB962C8B-B14F-4D97-AF65-F5344CB8AC3E}">
        <p14:creationId xmlns:p14="http://schemas.microsoft.com/office/powerpoint/2010/main" val="339718783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151E4A5-BB81-4847-9D46-05526F31CFC0}" type="slidenum">
              <a:rPr lang="en-US" smtClean="0"/>
              <a:t>8</a:t>
            </a:fld>
            <a:endParaRPr lang="en-US"/>
          </a:p>
        </p:txBody>
      </p:sp>
    </p:spTree>
    <p:extLst>
      <p:ext uri="{BB962C8B-B14F-4D97-AF65-F5344CB8AC3E}">
        <p14:creationId xmlns:p14="http://schemas.microsoft.com/office/powerpoint/2010/main" val="3416837793"/>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MD - 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5181844" y="1122363"/>
            <a:ext cx="3662122" cy="2387600"/>
          </a:xfrm>
        </p:spPr>
        <p:txBody>
          <a:bodyPr anchor="b">
            <a:normAutofit/>
          </a:bodyPr>
          <a:lstStyle>
            <a:lvl1pPr algn="l">
              <a:defRPr sz="3600"/>
            </a:lvl1pPr>
          </a:lstStyle>
          <a:p>
            <a:r>
              <a:rPr lang="en-US" dirty="0"/>
              <a:t>Click to edit Master title style</a:t>
            </a:r>
          </a:p>
        </p:txBody>
      </p:sp>
      <p:sp>
        <p:nvSpPr>
          <p:cNvPr id="3" name="Subtitle 2"/>
          <p:cNvSpPr>
            <a:spLocks noGrp="1"/>
          </p:cNvSpPr>
          <p:nvPr>
            <p:ph type="subTitle" idx="1"/>
          </p:nvPr>
        </p:nvSpPr>
        <p:spPr>
          <a:xfrm>
            <a:off x="5181843" y="3602038"/>
            <a:ext cx="3662122" cy="1655762"/>
          </a:xfrm>
        </p:spPr>
        <p:txBody>
          <a:bodyPr>
            <a:normAutofit/>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4" name="Date Placeholder 3"/>
          <p:cNvSpPr>
            <a:spLocks noGrp="1"/>
          </p:cNvSpPr>
          <p:nvPr>
            <p:ph type="dt" sz="half" idx="10"/>
          </p:nvPr>
        </p:nvSpPr>
        <p:spPr>
          <a:xfrm>
            <a:off x="7086600" y="7643"/>
            <a:ext cx="1757365" cy="365125"/>
          </a:xfrm>
          <a:prstGeom prst="rect">
            <a:avLst/>
          </a:prstGeom>
        </p:spPr>
        <p:txBody>
          <a:bodyPr anchor="ctr"/>
          <a:lstStyle>
            <a:lvl1pPr algn="r">
              <a:defRPr sz="1000">
                <a:solidFill>
                  <a:schemeClr val="accent6"/>
                </a:solidFill>
              </a:defRPr>
            </a:lvl1pPr>
          </a:lstStyle>
          <a:p>
            <a:fld id="{C764DE79-268F-4C1A-8933-263129D2AF90}" type="datetimeFigureOut">
              <a:rPr lang="en-US" smtClean="0"/>
              <a:pPr/>
              <a:t>12/5/2025</a:t>
            </a:fld>
            <a:endParaRPr lang="en-US" dirty="0"/>
          </a:p>
        </p:txBody>
      </p:sp>
      <p:sp>
        <p:nvSpPr>
          <p:cNvPr id="8" name="Rectangle 7">
            <a:extLst>
              <a:ext uri="{FF2B5EF4-FFF2-40B4-BE49-F238E27FC236}">
                <a16:creationId xmlns:a16="http://schemas.microsoft.com/office/drawing/2014/main" id="{8268E3B0-7EE0-DF41-97CF-5F9A310AF004}"/>
              </a:ext>
            </a:extLst>
          </p:cNvPr>
          <p:cNvSpPr/>
          <p:nvPr userDrawn="1"/>
        </p:nvSpPr>
        <p:spPr>
          <a:xfrm>
            <a:off x="0" y="6634717"/>
            <a:ext cx="9144000" cy="2232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pic>
        <p:nvPicPr>
          <p:cNvPr id="9" name="Picture 8">
            <a:extLst>
              <a:ext uri="{FF2B5EF4-FFF2-40B4-BE49-F238E27FC236}">
                <a16:creationId xmlns:a16="http://schemas.microsoft.com/office/drawing/2014/main" id="{CCA06395-30BE-DE46-82EF-79606EEDF7F4}"/>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4737370" y="5257800"/>
            <a:ext cx="4212078" cy="1404026"/>
          </a:xfrm>
          <a:prstGeom prst="rect">
            <a:avLst/>
          </a:prstGeom>
        </p:spPr>
      </p:pic>
      <p:pic>
        <p:nvPicPr>
          <p:cNvPr id="11" name="Picture 10">
            <a:extLst>
              <a:ext uri="{FF2B5EF4-FFF2-40B4-BE49-F238E27FC236}">
                <a16:creationId xmlns:a16="http://schemas.microsoft.com/office/drawing/2014/main" id="{EAFCADBC-EC3D-2B4C-BD35-C273E71F8770}"/>
              </a:ext>
            </a:extLst>
          </p:cNvPr>
          <p:cNvPicPr>
            <a:picLocks noChangeAspect="1"/>
          </p:cNvPicPr>
          <p:nvPr userDrawn="1"/>
        </p:nvPicPr>
        <p:blipFill rotWithShape="1">
          <a:blip r:embed="rId3" cstate="print">
            <a:extLst>
              <a:ext uri="{28A0092B-C50C-407E-A947-70E740481C1C}">
                <a14:useLocalDpi xmlns:a14="http://schemas.microsoft.com/office/drawing/2010/main"/>
              </a:ext>
            </a:extLst>
          </a:blip>
          <a:srcRect/>
          <a:stretch/>
        </p:blipFill>
        <p:spPr>
          <a:xfrm>
            <a:off x="-1" y="7642"/>
            <a:ext cx="4826473" cy="6743351"/>
          </a:xfrm>
          <a:prstGeom prst="rect">
            <a:avLst/>
          </a:prstGeom>
        </p:spPr>
      </p:pic>
    </p:spTree>
    <p:extLst>
      <p:ext uri="{BB962C8B-B14F-4D97-AF65-F5344CB8AC3E}">
        <p14:creationId xmlns:p14="http://schemas.microsoft.com/office/powerpoint/2010/main" val="43643630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MD - 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5184840" y="720117"/>
            <a:ext cx="3521415" cy="2852737"/>
          </a:xfrm>
        </p:spPr>
        <p:txBody>
          <a:bodyPr anchor="b">
            <a:normAutofit/>
          </a:bodyPr>
          <a:lstStyle>
            <a:lvl1pPr>
              <a:defRPr sz="3600"/>
            </a:lvl1pPr>
          </a:lstStyle>
          <a:p>
            <a:r>
              <a:rPr lang="en-US" dirty="0"/>
              <a:t>Click to edit Master title style</a:t>
            </a:r>
          </a:p>
        </p:txBody>
      </p:sp>
      <p:sp>
        <p:nvSpPr>
          <p:cNvPr id="3" name="Text Placeholder 2"/>
          <p:cNvSpPr>
            <a:spLocks noGrp="1"/>
          </p:cNvSpPr>
          <p:nvPr>
            <p:ph type="body" idx="1"/>
          </p:nvPr>
        </p:nvSpPr>
        <p:spPr>
          <a:xfrm>
            <a:off x="5184840" y="3599842"/>
            <a:ext cx="3521415" cy="1500187"/>
          </a:xfrm>
        </p:spPr>
        <p:txBody>
          <a:bodyPr>
            <a:normAutofit/>
          </a:bodyPr>
          <a:lstStyle>
            <a:lvl1pPr marL="0" indent="0">
              <a:buNone/>
              <a:defRPr sz="2000">
                <a:solidFill>
                  <a:schemeClr val="accent6"/>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Click to edit Master text styles</a:t>
            </a:r>
          </a:p>
        </p:txBody>
      </p:sp>
    </p:spTree>
    <p:extLst>
      <p:ext uri="{BB962C8B-B14F-4D97-AF65-F5344CB8AC3E}">
        <p14:creationId xmlns:p14="http://schemas.microsoft.com/office/powerpoint/2010/main" val="2655569988"/>
      </p:ext>
    </p:extLst>
  </p:cSld>
  <p:clrMapOvr>
    <a:masterClrMapping/>
  </p:clrMapOvr>
  <p:hf hdr="0"/>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MD - 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lvl1pPr>
              <a:buClr>
                <a:schemeClr val="accent1"/>
              </a:buClr>
              <a:defRPr/>
            </a:lvl1pPr>
            <a:lvl2pPr>
              <a:buClr>
                <a:schemeClr val="accent1"/>
              </a:buClr>
              <a:defRPr/>
            </a:lvl2pPr>
            <a:lvl3pPr>
              <a:buClr>
                <a:schemeClr val="accent1"/>
              </a:buClr>
              <a:defRPr/>
            </a:lvl3pPr>
            <a:lvl4pPr>
              <a:buClr>
                <a:schemeClr val="accent1"/>
              </a:buClr>
              <a:defRPr/>
            </a:lvl4pPr>
            <a:lvl5pPr>
              <a:buClr>
                <a:schemeClr val="accent1"/>
              </a:buClr>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p:cNvSpPr>
            <a:spLocks noGrp="1"/>
          </p:cNvSpPr>
          <p:nvPr>
            <p:ph type="sldNum" sz="quarter" idx="12"/>
          </p:nvPr>
        </p:nvSpPr>
        <p:spPr/>
        <p:txBody>
          <a:bodyPr/>
          <a:lstStyle/>
          <a:p>
            <a:fld id="{D367A5CE-97AE-A045-8D64-ABA1949E4846}" type="slidenum">
              <a:rPr lang="en-US" smtClean="0"/>
              <a:t>‹#›</a:t>
            </a:fld>
            <a:endParaRPr lang="en-US"/>
          </a:p>
        </p:txBody>
      </p:sp>
    </p:spTree>
    <p:extLst>
      <p:ext uri="{BB962C8B-B14F-4D97-AF65-F5344CB8AC3E}">
        <p14:creationId xmlns:p14="http://schemas.microsoft.com/office/powerpoint/2010/main" val="241599791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Only" preserve="1">
  <p:cSld name="MD - 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5" name="Slide Number Placeholder 4"/>
          <p:cNvSpPr>
            <a:spLocks noGrp="1"/>
          </p:cNvSpPr>
          <p:nvPr>
            <p:ph type="sldNum" sz="quarter" idx="12"/>
          </p:nvPr>
        </p:nvSpPr>
        <p:spPr/>
        <p:txBody>
          <a:bodyPr/>
          <a:lstStyle/>
          <a:p>
            <a:fld id="{D367A5CE-97AE-A045-8D64-ABA1949E4846}" type="slidenum">
              <a:rPr lang="en-US" smtClean="0"/>
              <a:t>‹#›</a:t>
            </a:fld>
            <a:endParaRPr lang="en-US"/>
          </a:p>
        </p:txBody>
      </p:sp>
    </p:spTree>
    <p:extLst>
      <p:ext uri="{BB962C8B-B14F-4D97-AF65-F5344CB8AC3E}">
        <p14:creationId xmlns:p14="http://schemas.microsoft.com/office/powerpoint/2010/main" val="139916806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blank" preserve="1">
  <p:cSld name="MD - 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628650" y="6356351"/>
            <a:ext cx="2057400" cy="365125"/>
          </a:xfrm>
          <a:prstGeom prst="rect">
            <a:avLst/>
          </a:prstGeom>
        </p:spPr>
        <p:txBody>
          <a:bodyPr/>
          <a:lstStyle/>
          <a:p>
            <a:fld id="{C764DE79-268F-4C1A-8933-263129D2AF90}" type="datetimeFigureOut">
              <a:rPr lang="en-US" dirty="0"/>
              <a:t>12/5/2025</a:t>
            </a:fld>
            <a:endParaRPr lang="en-US" dirty="0"/>
          </a:p>
        </p:txBody>
      </p:sp>
      <p:sp>
        <p:nvSpPr>
          <p:cNvPr id="4" name="Slide Number Placeholder 3"/>
          <p:cNvSpPr>
            <a:spLocks noGrp="1"/>
          </p:cNvSpPr>
          <p:nvPr>
            <p:ph type="sldNum" sz="quarter" idx="12"/>
          </p:nvPr>
        </p:nvSpPr>
        <p:spPr/>
        <p:txBody>
          <a:bodyPr/>
          <a:lstStyle/>
          <a:p>
            <a:fld id="{D367A5CE-97AE-A045-8D64-ABA1949E4846}" type="slidenum">
              <a:rPr lang="en-US" smtClean="0"/>
              <a:t>‹#›</a:t>
            </a:fld>
            <a:endParaRPr lang="en-US"/>
          </a:p>
        </p:txBody>
      </p:sp>
    </p:spTree>
    <p:extLst>
      <p:ext uri="{BB962C8B-B14F-4D97-AF65-F5344CB8AC3E}">
        <p14:creationId xmlns:p14="http://schemas.microsoft.com/office/powerpoint/2010/main" val="321454498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userDrawn="1">
  <p:cSld name="MD - Title, Sub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521C12-C243-E14A-A63F-CA033C27B54A}"/>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906550FF-AF23-7949-8774-33CA5542E520}"/>
              </a:ext>
            </a:extLst>
          </p:cNvPr>
          <p:cNvSpPr>
            <a:spLocks noGrp="1"/>
          </p:cNvSpPr>
          <p:nvPr>
            <p:ph idx="1"/>
          </p:nvPr>
        </p:nvSpPr>
        <p:spPr>
          <a:xfrm>
            <a:off x="628650" y="2266510"/>
            <a:ext cx="7886700" cy="3910453"/>
          </a:xfrm>
        </p:spPr>
        <p:txBody>
          <a:bodyPr/>
          <a:lstStyle>
            <a:lvl1pPr>
              <a:buClr>
                <a:schemeClr val="accent1"/>
              </a:buClr>
              <a:defRPr sz="2400"/>
            </a:lvl1pPr>
            <a:lvl2pPr>
              <a:buClr>
                <a:schemeClr val="accent1"/>
              </a:buClr>
              <a:defRPr sz="2000"/>
            </a:lvl2pPr>
            <a:lvl3pPr>
              <a:buClr>
                <a:schemeClr val="accent1"/>
              </a:buClr>
              <a:defRPr sz="2000"/>
            </a:lvl3pPr>
            <a:lvl4pPr>
              <a:buClr>
                <a:schemeClr val="accent1"/>
              </a:buClr>
              <a:defRPr sz="1800"/>
            </a:lvl4pPr>
            <a:lvl5pPr>
              <a:buClr>
                <a:schemeClr val="accent1"/>
              </a:buClr>
              <a:defRPr sz="18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a:extLst>
              <a:ext uri="{FF2B5EF4-FFF2-40B4-BE49-F238E27FC236}">
                <a16:creationId xmlns:a16="http://schemas.microsoft.com/office/drawing/2014/main" id="{C553DDFD-8A06-684A-8880-6DB0B709A1A7}"/>
              </a:ext>
            </a:extLst>
          </p:cNvPr>
          <p:cNvSpPr>
            <a:spLocks noGrp="1"/>
          </p:cNvSpPr>
          <p:nvPr>
            <p:ph type="sldNum" sz="quarter" idx="12"/>
          </p:nvPr>
        </p:nvSpPr>
        <p:spPr/>
        <p:txBody>
          <a:bodyPr/>
          <a:lstStyle/>
          <a:p>
            <a:fld id="{D367A5CE-97AE-A045-8D64-ABA1949E4846}" type="slidenum">
              <a:rPr lang="en-US" smtClean="0"/>
              <a:t>‹#›</a:t>
            </a:fld>
            <a:endParaRPr lang="en-US"/>
          </a:p>
        </p:txBody>
      </p:sp>
      <p:sp>
        <p:nvSpPr>
          <p:cNvPr id="8" name="Text Placeholder 2">
            <a:extLst>
              <a:ext uri="{FF2B5EF4-FFF2-40B4-BE49-F238E27FC236}">
                <a16:creationId xmlns:a16="http://schemas.microsoft.com/office/drawing/2014/main" id="{4BFA1AFF-435A-644D-A1B2-44C165498A45}"/>
              </a:ext>
            </a:extLst>
          </p:cNvPr>
          <p:cNvSpPr>
            <a:spLocks noGrp="1"/>
          </p:cNvSpPr>
          <p:nvPr>
            <p:ph type="body" idx="13"/>
          </p:nvPr>
        </p:nvSpPr>
        <p:spPr>
          <a:xfrm>
            <a:off x="629841" y="1690689"/>
            <a:ext cx="7885509" cy="575820"/>
          </a:xfrm>
        </p:spPr>
        <p:txBody>
          <a:bodyPr anchor="b">
            <a:normAutofit/>
          </a:bodyPr>
          <a:lstStyle>
            <a:lvl1pPr marL="0" indent="0">
              <a:buNone/>
              <a:defRPr sz="2000" b="1">
                <a:solidFill>
                  <a:schemeClr val="accent1"/>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dirty="0"/>
              <a:t>Click to edit Master text styles</a:t>
            </a:r>
          </a:p>
        </p:txBody>
      </p:sp>
    </p:spTree>
    <p:extLst>
      <p:ext uri="{BB962C8B-B14F-4D97-AF65-F5344CB8AC3E}">
        <p14:creationId xmlns:p14="http://schemas.microsoft.com/office/powerpoint/2010/main" val="202270510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Obj" preserve="1">
  <p:cSld name="MD - 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02126"/>
          </a:xfrm>
        </p:spPr>
        <p:txBody>
          <a:bodyPr/>
          <a:lstStyle>
            <a:lvl1pPr>
              <a:buClr>
                <a:schemeClr val="accent1"/>
              </a:buClr>
              <a:defRPr/>
            </a:lvl1pPr>
            <a:lvl2pPr>
              <a:buClr>
                <a:schemeClr val="accent1"/>
              </a:buClr>
              <a:defRPr/>
            </a:lvl2pPr>
            <a:lvl3pPr>
              <a:buClr>
                <a:schemeClr val="accent1"/>
              </a:buClr>
              <a:defRPr/>
            </a:lvl3pPr>
            <a:lvl4pPr>
              <a:buClr>
                <a:schemeClr val="accent1"/>
              </a:buClr>
              <a:defRPr/>
            </a:lvl4pPr>
            <a:lvl5pPr>
              <a:buClr>
                <a:schemeClr val="accent1"/>
              </a:buClr>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4629150" y="1825625"/>
            <a:ext cx="3886200" cy="4302126"/>
          </a:xfrm>
        </p:spPr>
        <p:txBody>
          <a:bodyPr/>
          <a:lstStyle>
            <a:lvl1pPr>
              <a:buClr>
                <a:schemeClr val="accent1"/>
              </a:buClr>
              <a:defRPr/>
            </a:lvl1pPr>
            <a:lvl2pPr>
              <a:buClr>
                <a:schemeClr val="accent1"/>
              </a:buClr>
              <a:defRPr/>
            </a:lvl2pPr>
            <a:lvl3pPr>
              <a:buClr>
                <a:schemeClr val="accent1"/>
              </a:buClr>
              <a:defRPr/>
            </a:lvl3pPr>
            <a:lvl4pPr>
              <a:buClr>
                <a:schemeClr val="accent1"/>
              </a:buClr>
              <a:defRPr/>
            </a:lvl4pPr>
            <a:lvl5pPr>
              <a:buClr>
                <a:schemeClr val="accent1"/>
              </a:buClr>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Slide Number Placeholder 6"/>
          <p:cNvSpPr>
            <a:spLocks noGrp="1"/>
          </p:cNvSpPr>
          <p:nvPr>
            <p:ph type="sldNum" sz="quarter" idx="12"/>
          </p:nvPr>
        </p:nvSpPr>
        <p:spPr/>
        <p:txBody>
          <a:bodyPr/>
          <a:lstStyle/>
          <a:p>
            <a:fld id="{D367A5CE-97AE-A045-8D64-ABA1949E4846}" type="slidenum">
              <a:rPr lang="en-US" smtClean="0"/>
              <a:t>‹#›</a:t>
            </a:fld>
            <a:endParaRPr lang="en-US"/>
          </a:p>
        </p:txBody>
      </p:sp>
    </p:spTree>
    <p:extLst>
      <p:ext uri="{BB962C8B-B14F-4D97-AF65-F5344CB8AC3E}">
        <p14:creationId xmlns:p14="http://schemas.microsoft.com/office/powerpoint/2010/main" val="266684430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MD - 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51777"/>
            <a:ext cx="3868340" cy="619826"/>
          </a:xfrm>
        </p:spPr>
        <p:txBody>
          <a:bodyPr anchor="b">
            <a:normAutofit/>
          </a:bodyPr>
          <a:lstStyle>
            <a:lvl1pPr marL="0" indent="0">
              <a:buNone/>
              <a:defRPr sz="20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629842" y="2271603"/>
            <a:ext cx="3868340" cy="3684588"/>
          </a:xfrm>
        </p:spPr>
        <p:txBody>
          <a:bodyPr/>
          <a:lstStyle>
            <a:lvl1pPr>
              <a:buClr>
                <a:schemeClr val="accent1"/>
              </a:buClr>
              <a:defRPr/>
            </a:lvl1pPr>
            <a:lvl2pPr>
              <a:buClr>
                <a:schemeClr val="accent1"/>
              </a:buClr>
              <a:defRPr/>
            </a:lvl2pPr>
            <a:lvl3pPr>
              <a:buClr>
                <a:schemeClr val="accent1"/>
              </a:buClr>
              <a:defRPr/>
            </a:lvl3pPr>
            <a:lvl4pPr>
              <a:buClr>
                <a:schemeClr val="accent1"/>
              </a:buClr>
              <a:defRPr/>
            </a:lvl4pPr>
            <a:lvl5pPr>
              <a:buClr>
                <a:schemeClr val="accent1"/>
              </a:buClr>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4629150" y="1651777"/>
            <a:ext cx="3887391" cy="619826"/>
          </a:xfrm>
        </p:spPr>
        <p:txBody>
          <a:bodyPr anchor="b">
            <a:normAutofit/>
          </a:bodyPr>
          <a:lstStyle>
            <a:lvl1pPr marL="0" indent="0">
              <a:buNone/>
              <a:defRPr sz="20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p:cNvSpPr>
            <a:spLocks noGrp="1"/>
          </p:cNvSpPr>
          <p:nvPr>
            <p:ph sz="quarter" idx="4"/>
          </p:nvPr>
        </p:nvSpPr>
        <p:spPr>
          <a:xfrm>
            <a:off x="4629150" y="2271603"/>
            <a:ext cx="3887391" cy="3684588"/>
          </a:xfrm>
        </p:spPr>
        <p:txBody>
          <a:bodyPr/>
          <a:lstStyle>
            <a:lvl1pPr>
              <a:buClr>
                <a:schemeClr val="accent1"/>
              </a:buClr>
              <a:defRPr/>
            </a:lvl1pPr>
            <a:lvl2pPr>
              <a:buClr>
                <a:schemeClr val="accent1"/>
              </a:buClr>
              <a:defRPr/>
            </a:lvl2pPr>
            <a:lvl3pPr>
              <a:buClr>
                <a:schemeClr val="accent1"/>
              </a:buClr>
              <a:defRPr/>
            </a:lvl3pPr>
            <a:lvl4pPr>
              <a:buClr>
                <a:schemeClr val="accent1"/>
              </a:buClr>
              <a:defRPr/>
            </a:lvl4pPr>
            <a:lvl5pPr>
              <a:buClr>
                <a:schemeClr val="accent1"/>
              </a:buClr>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Slide Number Placeholder 8"/>
          <p:cNvSpPr>
            <a:spLocks noGrp="1"/>
          </p:cNvSpPr>
          <p:nvPr>
            <p:ph type="sldNum" sz="quarter" idx="12"/>
          </p:nvPr>
        </p:nvSpPr>
        <p:spPr/>
        <p:txBody>
          <a:bodyPr/>
          <a:lstStyle/>
          <a:p>
            <a:fld id="{D367A5CE-97AE-A045-8D64-ABA1949E4846}" type="slidenum">
              <a:rPr lang="en-US" smtClean="0"/>
              <a:t>‹#›</a:t>
            </a:fld>
            <a:endParaRPr lang="en-US"/>
          </a:p>
        </p:txBody>
      </p:sp>
    </p:spTree>
    <p:extLst>
      <p:ext uri="{BB962C8B-B14F-4D97-AF65-F5344CB8AC3E}">
        <p14:creationId xmlns:p14="http://schemas.microsoft.com/office/powerpoint/2010/main" val="229845010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TxTwoObj">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1800" b="1">
                <a:solidFill>
                  <a:srgbClr val="5D8FB3"/>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dirty="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535113"/>
            <a:ext cx="4041775" cy="639762"/>
          </a:xfrm>
        </p:spPr>
        <p:txBody>
          <a:bodyPr anchor="b"/>
          <a:lstStyle>
            <a:lvl1pPr marL="0" indent="0">
              <a:buNone/>
              <a:defRPr sz="1800" b="1">
                <a:solidFill>
                  <a:srgbClr val="5D8FB3"/>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dirty="0"/>
              <a:t>Click to edit Master text styles</a:t>
            </a:r>
          </a:p>
        </p:txBody>
      </p:sp>
      <p:sp>
        <p:nvSpPr>
          <p:cNvPr id="6" name="Content Placeholder 5"/>
          <p:cNvSpPr>
            <a:spLocks noGrp="1"/>
          </p:cNvSpPr>
          <p:nvPr>
            <p:ph sz="quarter" idx="4"/>
          </p:nvPr>
        </p:nvSpPr>
        <p:spPr>
          <a:xfrm>
            <a:off x="4645026" y="2174875"/>
            <a:ext cx="4041775" cy="3951288"/>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Footer Placeholder 7"/>
          <p:cNvSpPr>
            <a:spLocks noGrp="1"/>
          </p:cNvSpPr>
          <p:nvPr>
            <p:ph type="ftr" sz="quarter" idx="10"/>
          </p:nvPr>
        </p:nvSpPr>
        <p:spPr/>
        <p:txBody>
          <a:bodyPr/>
          <a:lstStyle>
            <a:lvl1pPr>
              <a:defRPr/>
            </a:lvl1pPr>
          </a:lstStyle>
          <a:p>
            <a:pPr>
              <a:defRPr/>
            </a:pPr>
            <a:r>
              <a:rPr lang="en-US"/>
              <a:t>© 2013 MassDevelopment  </a:t>
            </a:r>
          </a:p>
        </p:txBody>
      </p:sp>
      <p:sp>
        <p:nvSpPr>
          <p:cNvPr id="8" name="Slide Number Placeholder 8"/>
          <p:cNvSpPr>
            <a:spLocks noGrp="1"/>
          </p:cNvSpPr>
          <p:nvPr>
            <p:ph type="sldNum" sz="quarter" idx="11"/>
          </p:nvPr>
        </p:nvSpPr>
        <p:spPr/>
        <p:txBody>
          <a:bodyPr/>
          <a:lstStyle>
            <a:lvl1pPr>
              <a:defRPr/>
            </a:lvl1pPr>
          </a:lstStyle>
          <a:p>
            <a:pPr>
              <a:defRPr/>
            </a:pPr>
            <a:fld id="{7FD9A1AC-0B81-44B2-9400-124884C1C08C}" type="slidenum">
              <a:rPr lang="en-US" altLang="en-US"/>
              <a:pPr>
                <a:defRPr/>
              </a:pPr>
              <a:t>‹#›</a:t>
            </a:fld>
            <a:endParaRPr lang="en-US" altLang="en-US"/>
          </a:p>
        </p:txBody>
      </p:sp>
    </p:spTree>
    <p:extLst>
      <p:ext uri="{BB962C8B-B14F-4D97-AF65-F5344CB8AC3E}">
        <p14:creationId xmlns:p14="http://schemas.microsoft.com/office/powerpoint/2010/main" val="321592639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1.png"/><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628650" y="1825625"/>
            <a:ext cx="7886700" cy="4260254"/>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p:cNvSpPr>
            <a:spLocks noGrp="1"/>
          </p:cNvSpPr>
          <p:nvPr>
            <p:ph type="sldNum" sz="quarter" idx="4"/>
          </p:nvPr>
        </p:nvSpPr>
        <p:spPr>
          <a:xfrm>
            <a:off x="7343778" y="6127751"/>
            <a:ext cx="1500187" cy="503019"/>
          </a:xfrm>
          <a:prstGeom prst="rect">
            <a:avLst/>
          </a:prstGeom>
        </p:spPr>
        <p:txBody>
          <a:bodyPr vert="horz" lIns="91440" tIns="45720" rIns="91440" bIns="45720" rtlCol="0" anchor="ctr"/>
          <a:lstStyle>
            <a:lvl1pPr algn="r">
              <a:defRPr sz="1000">
                <a:solidFill>
                  <a:schemeClr val="accent3"/>
                </a:solidFill>
              </a:defRPr>
            </a:lvl1pPr>
          </a:lstStyle>
          <a:p>
            <a:fld id="{D367A5CE-97AE-A045-8D64-ABA1949E4846}" type="slidenum">
              <a:rPr lang="en-US" smtClean="0"/>
              <a:pPr/>
              <a:t>‹#›</a:t>
            </a:fld>
            <a:endParaRPr lang="en-US" dirty="0"/>
          </a:p>
        </p:txBody>
      </p:sp>
      <p:pic>
        <p:nvPicPr>
          <p:cNvPr id="7" name="Picture 6">
            <a:extLst>
              <a:ext uri="{FF2B5EF4-FFF2-40B4-BE49-F238E27FC236}">
                <a16:creationId xmlns:a16="http://schemas.microsoft.com/office/drawing/2014/main" id="{ACED7876-3A30-B948-BD6D-F733F927F3BC}"/>
              </a:ext>
            </a:extLst>
          </p:cNvPr>
          <p:cNvPicPr>
            <a:picLocks noChangeAspect="1"/>
          </p:cNvPicPr>
          <p:nvPr userDrawn="1"/>
        </p:nvPicPr>
        <p:blipFill rotWithShape="1">
          <a:blip r:embed="rId11" cstate="print">
            <a:extLst>
              <a:ext uri="{28A0092B-C50C-407E-A947-70E740481C1C}">
                <a14:useLocalDpi xmlns:a14="http://schemas.microsoft.com/office/drawing/2010/main"/>
              </a:ext>
            </a:extLst>
          </a:blip>
          <a:srcRect/>
          <a:stretch/>
        </p:blipFill>
        <p:spPr>
          <a:xfrm>
            <a:off x="446424" y="6131698"/>
            <a:ext cx="2463800" cy="457200"/>
          </a:xfrm>
          <a:prstGeom prst="rect">
            <a:avLst/>
          </a:prstGeom>
        </p:spPr>
      </p:pic>
      <p:sp>
        <p:nvSpPr>
          <p:cNvPr id="8" name="Rectangle 7">
            <a:extLst>
              <a:ext uri="{FF2B5EF4-FFF2-40B4-BE49-F238E27FC236}">
                <a16:creationId xmlns:a16="http://schemas.microsoft.com/office/drawing/2014/main" id="{80A966C2-025D-8C47-BD49-5BF41FD79CBA}"/>
              </a:ext>
            </a:extLst>
          </p:cNvPr>
          <p:cNvSpPr/>
          <p:nvPr userDrawn="1"/>
        </p:nvSpPr>
        <p:spPr>
          <a:xfrm>
            <a:off x="0" y="6634717"/>
            <a:ext cx="9144000" cy="2232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Tree>
    <p:extLst>
      <p:ext uri="{BB962C8B-B14F-4D97-AF65-F5344CB8AC3E}">
        <p14:creationId xmlns:p14="http://schemas.microsoft.com/office/powerpoint/2010/main" val="3632261308"/>
      </p:ext>
    </p:extLst>
  </p:cSld>
  <p:clrMap bg1="lt1" tx1="dk1" bg2="lt2" tx2="dk2" accent1="accent1" accent2="accent2" accent3="accent3" accent4="accent4" accent5="accent5" accent6="accent6" hlink="hlink" folHlink="folHlink"/>
  <p:sldLayoutIdLst>
    <p:sldLayoutId id="2147483659" r:id="rId1"/>
    <p:sldLayoutId id="2147483661" r:id="rId2"/>
    <p:sldLayoutId id="2147483660" r:id="rId3"/>
    <p:sldLayoutId id="2147483664" r:id="rId4"/>
    <p:sldLayoutId id="2147483665" r:id="rId5"/>
    <p:sldLayoutId id="2147483670" r:id="rId6"/>
    <p:sldLayoutId id="2147483662" r:id="rId7"/>
    <p:sldLayoutId id="2147483663" r:id="rId8"/>
    <p:sldLayoutId id="2147483671" r:id="rId9"/>
  </p:sldLayoutIdLst>
  <p:hf hdr="0"/>
  <p:txStyles>
    <p:titleStyle>
      <a:lvl1pPr algn="l" defTabSz="914400" rtl="0" eaLnBrk="1" latinLnBrk="0" hangingPunct="1">
        <a:lnSpc>
          <a:spcPct val="90000"/>
        </a:lnSpc>
        <a:spcBef>
          <a:spcPct val="0"/>
        </a:spcBef>
        <a:buNone/>
        <a:defRPr sz="3600" b="1" kern="1200">
          <a:solidFill>
            <a:schemeClr val="tx2"/>
          </a:solidFill>
          <a:latin typeface="+mj-lt"/>
          <a:ea typeface="+mj-ea"/>
          <a:cs typeface="+mj-cs"/>
        </a:defRPr>
      </a:lvl1pPr>
    </p:titleStyle>
    <p:bodyStyle>
      <a:lvl1pPr marL="228600" indent="-228600" algn="l" defTabSz="914400" rtl="0" eaLnBrk="1" latinLnBrk="0" hangingPunct="1">
        <a:lnSpc>
          <a:spcPct val="90000"/>
        </a:lnSpc>
        <a:spcBef>
          <a:spcPts val="1000"/>
        </a:spcBef>
        <a:buClr>
          <a:schemeClr val="accent1"/>
        </a:buClr>
        <a:buFont typeface="Arial" panose="020B0604020202020204" pitchFamily="34" charset="0"/>
        <a:buChar char="•"/>
        <a:defRPr sz="2400" kern="1200">
          <a:solidFill>
            <a:schemeClr val="accent6"/>
          </a:solidFill>
          <a:latin typeface="+mn-lt"/>
          <a:ea typeface="+mn-ea"/>
          <a:cs typeface="+mn-cs"/>
        </a:defRPr>
      </a:lvl1pPr>
      <a:lvl2pPr marL="685800" indent="-228600" algn="l" defTabSz="914400" rtl="0" eaLnBrk="1" latinLnBrk="0" hangingPunct="1">
        <a:lnSpc>
          <a:spcPct val="90000"/>
        </a:lnSpc>
        <a:spcBef>
          <a:spcPts val="500"/>
        </a:spcBef>
        <a:buClr>
          <a:schemeClr val="accent1"/>
        </a:buClr>
        <a:buFont typeface="Arial" panose="020B0604020202020204" pitchFamily="34" charset="0"/>
        <a:buChar char="•"/>
        <a:defRPr sz="2000" kern="1200">
          <a:solidFill>
            <a:schemeClr val="accent6"/>
          </a:solidFill>
          <a:latin typeface="+mn-lt"/>
          <a:ea typeface="+mn-ea"/>
          <a:cs typeface="+mn-cs"/>
        </a:defRPr>
      </a:lvl2pPr>
      <a:lvl3pPr marL="1143000" indent="-228600" algn="l" defTabSz="914400" rtl="0" eaLnBrk="1" latinLnBrk="0" hangingPunct="1">
        <a:lnSpc>
          <a:spcPct val="90000"/>
        </a:lnSpc>
        <a:spcBef>
          <a:spcPts val="500"/>
        </a:spcBef>
        <a:buClr>
          <a:schemeClr val="accent1"/>
        </a:buClr>
        <a:buFont typeface="Arial" panose="020B0604020202020204" pitchFamily="34" charset="0"/>
        <a:buChar char="•"/>
        <a:defRPr sz="2000" kern="1200">
          <a:solidFill>
            <a:schemeClr val="accent6"/>
          </a:solidFill>
          <a:latin typeface="+mn-lt"/>
          <a:ea typeface="+mn-ea"/>
          <a:cs typeface="+mn-cs"/>
        </a:defRPr>
      </a:lvl3pPr>
      <a:lvl4pPr marL="1600200" indent="-228600" algn="l" defTabSz="914400" rtl="0" eaLnBrk="1" latinLnBrk="0" hangingPunct="1">
        <a:lnSpc>
          <a:spcPct val="90000"/>
        </a:lnSpc>
        <a:spcBef>
          <a:spcPts val="500"/>
        </a:spcBef>
        <a:buClr>
          <a:schemeClr val="accent1"/>
        </a:buClr>
        <a:buFont typeface="Arial" panose="020B0604020202020204" pitchFamily="34" charset="0"/>
        <a:buChar char="•"/>
        <a:defRPr sz="1800" kern="1200">
          <a:solidFill>
            <a:schemeClr val="accent6"/>
          </a:solidFill>
          <a:latin typeface="+mn-lt"/>
          <a:ea typeface="+mn-ea"/>
          <a:cs typeface="+mn-cs"/>
        </a:defRPr>
      </a:lvl4pPr>
      <a:lvl5pPr marL="2057400" indent="-228600" algn="l" defTabSz="914400" rtl="0" eaLnBrk="1" latinLnBrk="0" hangingPunct="1">
        <a:lnSpc>
          <a:spcPct val="90000"/>
        </a:lnSpc>
        <a:spcBef>
          <a:spcPts val="500"/>
        </a:spcBef>
        <a:buClr>
          <a:schemeClr val="accent1"/>
        </a:buClr>
        <a:buFont typeface="Arial" panose="020B0604020202020204" pitchFamily="34" charset="0"/>
        <a:buChar char="•"/>
        <a:defRPr sz="1800" kern="1200">
          <a:solidFill>
            <a:schemeClr val="accent6"/>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jpeg"/><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hyperlink" Target="http://www.massdevelopment.com/" TargetMode="External"/><Relationship Id="rId2" Type="http://schemas.openxmlformats.org/officeDocument/2006/relationships/hyperlink" Target="mailto:dbancroft@massdevelopment.com" TargetMode="External"/><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3.xml"/><Relationship Id="rId5" Type="http://schemas.openxmlformats.org/officeDocument/2006/relationships/image" Target="../media/image7.jpeg"/><Relationship Id="rId4" Type="http://schemas.openxmlformats.org/officeDocument/2006/relationships/image" Target="../media/image6.jpeg"/></Relationships>
</file>

<file path=ppt/slides/_rels/slide3.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image" Target="../media/image9.png"/><Relationship Id="rId7" Type="http://schemas.openxmlformats.org/officeDocument/2006/relationships/image" Target="../media/image13.png"/><Relationship Id="rId2" Type="http://schemas.openxmlformats.org/officeDocument/2006/relationships/image" Target="../media/image8.png"/><Relationship Id="rId1" Type="http://schemas.openxmlformats.org/officeDocument/2006/relationships/slideLayout" Target="../slideLayouts/slideLayout3.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xml"/><Relationship Id="rId1" Type="http://schemas.openxmlformats.org/officeDocument/2006/relationships/slideLayout" Target="../slideLayouts/slideLayout9.xml"/></Relationships>
</file>

<file path=ppt/slides/_rels/slide8.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A12B63-5BF7-9848-8EBE-D57D0EEF11F6}"/>
              </a:ext>
            </a:extLst>
          </p:cNvPr>
          <p:cNvSpPr>
            <a:spLocks noGrp="1"/>
          </p:cNvSpPr>
          <p:nvPr>
            <p:ph type="ctrTitle"/>
          </p:nvPr>
        </p:nvSpPr>
        <p:spPr>
          <a:xfrm>
            <a:off x="5098717" y="1986886"/>
            <a:ext cx="3662122" cy="2387600"/>
          </a:xfrm>
        </p:spPr>
        <p:txBody>
          <a:bodyPr>
            <a:normAutofit fontScale="90000"/>
          </a:bodyPr>
          <a:lstStyle/>
          <a:p>
            <a:r>
              <a:rPr lang="en-US" sz="3100" dirty="0"/>
              <a:t>MassDevelopment</a:t>
            </a:r>
            <a:br>
              <a:rPr lang="en-US" sz="3100" dirty="0"/>
            </a:br>
            <a:r>
              <a:rPr lang="en-US" sz="3100" dirty="0"/>
              <a:t>Presentation to:</a:t>
            </a:r>
            <a:br>
              <a:rPr lang="en-US" sz="3100" dirty="0"/>
            </a:br>
            <a:br>
              <a:rPr lang="en-US" sz="3100" dirty="0"/>
            </a:br>
            <a:r>
              <a:rPr lang="en-US" sz="3100" dirty="0"/>
              <a:t>Brownfields Roundtable </a:t>
            </a:r>
            <a:r>
              <a:rPr lang="en-US" dirty="0"/>
              <a:t> </a:t>
            </a:r>
            <a:br>
              <a:rPr lang="en-US" sz="2400" dirty="0"/>
            </a:br>
            <a:r>
              <a:rPr lang="en-US" sz="2400" dirty="0"/>
              <a:t>September 9</a:t>
            </a:r>
            <a:r>
              <a:rPr lang="en-US" sz="2400" baseline="30000" dirty="0"/>
              <a:t>th</a:t>
            </a:r>
            <a:r>
              <a:rPr lang="en-US" sz="2400" dirty="0"/>
              <a:t>, 2025</a:t>
            </a:r>
            <a:endParaRPr lang="en-US" sz="4000" dirty="0"/>
          </a:p>
        </p:txBody>
      </p:sp>
    </p:spTree>
    <p:extLst>
      <p:ext uri="{BB962C8B-B14F-4D97-AF65-F5344CB8AC3E}">
        <p14:creationId xmlns:p14="http://schemas.microsoft.com/office/powerpoint/2010/main" val="158112903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25996A09-38CE-A6F8-78C7-24E20C9346E6}"/>
              </a:ext>
            </a:extLst>
          </p:cNvPr>
          <p:cNvSpPr txBox="1">
            <a:spLocks noGrp="1"/>
          </p:cNvSpPr>
          <p:nvPr>
            <p:ph type="title" idx="4294967295"/>
          </p:nvPr>
        </p:nvSpPr>
        <p:spPr>
          <a:xfrm>
            <a:off x="606877" y="438994"/>
            <a:ext cx="7886700" cy="1058487"/>
          </a:xfrm>
          <a:prstGeom prst="rect">
            <a:avLst/>
          </a:prstGeom>
          <a:solidFill>
            <a:schemeClr val="accent6">
              <a:lumMod val="20000"/>
              <a:lumOff val="80000"/>
            </a:schemeClr>
          </a:solid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rmAutofit/>
          </a:bodyPr>
          <a:lstStyle>
            <a:lvl1pPr algn="l" defTabSz="914400" rtl="0" eaLnBrk="1" latinLnBrk="0" hangingPunct="1">
              <a:lnSpc>
                <a:spcPct val="90000"/>
              </a:lnSpc>
              <a:spcBef>
                <a:spcPct val="0"/>
              </a:spcBef>
              <a:buNone/>
              <a:defRPr sz="3600" b="1" kern="1200">
                <a:solidFill>
                  <a:schemeClr val="tx2"/>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3600" b="1" i="0" u="none" strike="noStrike" kern="1200" cap="none" spc="0" normalizeH="0" baseline="0" noProof="0" dirty="0">
                <a:ln>
                  <a:noFill/>
                </a:ln>
                <a:solidFill>
                  <a:schemeClr val="tx2"/>
                </a:solidFill>
                <a:effectLst/>
                <a:uLnTx/>
                <a:uFillTx/>
                <a:latin typeface="+mj-lt"/>
                <a:ea typeface="+mj-ea"/>
                <a:cs typeface="+mj-cs"/>
              </a:rPr>
              <a:t>Brownfields Case Study</a:t>
            </a:r>
          </a:p>
        </p:txBody>
      </p:sp>
      <p:sp>
        <p:nvSpPr>
          <p:cNvPr id="27" name="Text Placeholder 1"/>
          <p:cNvSpPr txBox="1">
            <a:spLocks/>
          </p:cNvSpPr>
          <p:nvPr/>
        </p:nvSpPr>
        <p:spPr>
          <a:xfrm>
            <a:off x="454477" y="1472552"/>
            <a:ext cx="7886700" cy="609600"/>
          </a:xfrm>
          <a:prstGeom prst="rect">
            <a:avLst/>
          </a:prstGeom>
        </p:spPr>
        <p:txBody>
          <a:bodyPr vert="horz" lIns="91440" tIns="45720" rIns="91440" bIns="45720" rtlCol="0" anchor="ctr">
            <a:noAutofit/>
          </a:bodyPr>
          <a:lstStyle>
            <a:lvl1pPr marL="228600" indent="-228600" algn="l" defTabSz="914400" rtl="0" eaLnBrk="1" latinLnBrk="0" hangingPunct="1">
              <a:lnSpc>
                <a:spcPct val="90000"/>
              </a:lnSpc>
              <a:spcBef>
                <a:spcPts val="1000"/>
              </a:spcBef>
              <a:buClr>
                <a:schemeClr val="accent1"/>
              </a:buClr>
              <a:buFont typeface="Arial" panose="020B0604020202020204" pitchFamily="34" charset="0"/>
              <a:buChar char="•"/>
              <a:defRPr sz="2400" kern="1200">
                <a:solidFill>
                  <a:schemeClr val="accent6"/>
                </a:solidFill>
                <a:latin typeface="+mn-lt"/>
                <a:ea typeface="+mn-ea"/>
                <a:cs typeface="+mn-cs"/>
              </a:defRPr>
            </a:lvl1pPr>
            <a:lvl2pPr marL="685800" indent="-228600" algn="l" defTabSz="914400" rtl="0" eaLnBrk="1" latinLnBrk="0" hangingPunct="1">
              <a:lnSpc>
                <a:spcPct val="90000"/>
              </a:lnSpc>
              <a:spcBef>
                <a:spcPts val="500"/>
              </a:spcBef>
              <a:buClr>
                <a:schemeClr val="accent1"/>
              </a:buClr>
              <a:buFont typeface="Arial" panose="020B0604020202020204" pitchFamily="34" charset="0"/>
              <a:buChar char="•"/>
              <a:defRPr sz="2000" kern="1200">
                <a:solidFill>
                  <a:schemeClr val="accent6"/>
                </a:solidFill>
                <a:latin typeface="+mn-lt"/>
                <a:ea typeface="+mn-ea"/>
                <a:cs typeface="+mn-cs"/>
              </a:defRPr>
            </a:lvl2pPr>
            <a:lvl3pPr marL="1143000" indent="-228600" algn="l" defTabSz="914400" rtl="0" eaLnBrk="1" latinLnBrk="0" hangingPunct="1">
              <a:lnSpc>
                <a:spcPct val="90000"/>
              </a:lnSpc>
              <a:spcBef>
                <a:spcPts val="500"/>
              </a:spcBef>
              <a:buClr>
                <a:schemeClr val="accent1"/>
              </a:buClr>
              <a:buFont typeface="Arial" panose="020B0604020202020204" pitchFamily="34" charset="0"/>
              <a:buChar char="•"/>
              <a:defRPr sz="2000" kern="1200">
                <a:solidFill>
                  <a:schemeClr val="accent6"/>
                </a:solidFill>
                <a:latin typeface="+mn-lt"/>
                <a:ea typeface="+mn-ea"/>
                <a:cs typeface="+mn-cs"/>
              </a:defRPr>
            </a:lvl3pPr>
            <a:lvl4pPr marL="1600200" indent="-228600" algn="l" defTabSz="914400" rtl="0" eaLnBrk="1" latinLnBrk="0" hangingPunct="1">
              <a:lnSpc>
                <a:spcPct val="90000"/>
              </a:lnSpc>
              <a:spcBef>
                <a:spcPts val="500"/>
              </a:spcBef>
              <a:buClr>
                <a:schemeClr val="accent1"/>
              </a:buClr>
              <a:buFont typeface="Arial" panose="020B0604020202020204" pitchFamily="34" charset="0"/>
              <a:buChar char="•"/>
              <a:defRPr sz="1800" kern="1200">
                <a:solidFill>
                  <a:schemeClr val="accent6"/>
                </a:solidFill>
                <a:latin typeface="+mn-lt"/>
                <a:ea typeface="+mn-ea"/>
                <a:cs typeface="+mn-cs"/>
              </a:defRPr>
            </a:lvl4pPr>
            <a:lvl5pPr marL="2057400" indent="-228600" algn="l" defTabSz="914400" rtl="0" eaLnBrk="1" latinLnBrk="0" hangingPunct="1">
              <a:lnSpc>
                <a:spcPct val="90000"/>
              </a:lnSpc>
              <a:spcBef>
                <a:spcPts val="500"/>
              </a:spcBef>
              <a:buClr>
                <a:schemeClr val="accent1"/>
              </a:buClr>
              <a:buFont typeface="Arial" panose="020B0604020202020204" pitchFamily="34" charset="0"/>
              <a:buChar char="•"/>
              <a:defRPr sz="1800" kern="1200">
                <a:solidFill>
                  <a:schemeClr val="accent6"/>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altLang="en-US" sz="2800" u="sng" dirty="0">
                <a:solidFill>
                  <a:schemeClr val="tx2"/>
                </a:solidFill>
                <a:latin typeface="Arial" panose="020B0604020202020204" pitchFamily="34" charset="0"/>
                <a:cs typeface="Arial" panose="020B0604020202020204" pitchFamily="34" charset="0"/>
              </a:rPr>
              <a:t>Fidelity Bank Worcester Ice Center</a:t>
            </a:r>
          </a:p>
        </p:txBody>
      </p:sp>
      <p:sp>
        <p:nvSpPr>
          <p:cNvPr id="29" name="Rectangle 3"/>
          <p:cNvSpPr txBox="1">
            <a:spLocks noChangeArrowheads="1"/>
          </p:cNvSpPr>
          <p:nvPr/>
        </p:nvSpPr>
        <p:spPr>
          <a:xfrm>
            <a:off x="584361" y="2144488"/>
            <a:ext cx="7756816" cy="4267200"/>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lIns="91440" tIns="45720" rIns="91440" bIns="45720" rtlCol="0">
            <a:noAutofit/>
          </a:bodyPr>
          <a:lstStyle>
            <a:lvl1pPr marL="228600" indent="-228600" algn="l" defTabSz="914400" rtl="0" eaLnBrk="1" latinLnBrk="0" hangingPunct="1">
              <a:lnSpc>
                <a:spcPct val="90000"/>
              </a:lnSpc>
              <a:spcBef>
                <a:spcPts val="1000"/>
              </a:spcBef>
              <a:buClr>
                <a:schemeClr val="accent1"/>
              </a:buClr>
              <a:buFont typeface="Arial" panose="020B0604020202020204" pitchFamily="34" charset="0"/>
              <a:buChar char="•"/>
              <a:defRPr sz="2400" kern="1200">
                <a:solidFill>
                  <a:schemeClr val="accent6"/>
                </a:solidFill>
                <a:latin typeface="+mn-lt"/>
                <a:ea typeface="+mn-ea"/>
                <a:cs typeface="+mn-cs"/>
              </a:defRPr>
            </a:lvl1pPr>
            <a:lvl2pPr marL="685800" indent="-228600" algn="l" defTabSz="914400" rtl="0" eaLnBrk="1" latinLnBrk="0" hangingPunct="1">
              <a:lnSpc>
                <a:spcPct val="90000"/>
              </a:lnSpc>
              <a:spcBef>
                <a:spcPts val="500"/>
              </a:spcBef>
              <a:buClr>
                <a:schemeClr val="accent1"/>
              </a:buClr>
              <a:buFont typeface="Arial" panose="020B0604020202020204" pitchFamily="34" charset="0"/>
              <a:buChar char="•"/>
              <a:defRPr sz="2000" kern="1200">
                <a:solidFill>
                  <a:schemeClr val="accent6"/>
                </a:solidFill>
                <a:latin typeface="+mn-lt"/>
                <a:ea typeface="+mn-ea"/>
                <a:cs typeface="+mn-cs"/>
              </a:defRPr>
            </a:lvl2pPr>
            <a:lvl3pPr marL="1143000" indent="-228600" algn="l" defTabSz="914400" rtl="0" eaLnBrk="1" latinLnBrk="0" hangingPunct="1">
              <a:lnSpc>
                <a:spcPct val="90000"/>
              </a:lnSpc>
              <a:spcBef>
                <a:spcPts val="500"/>
              </a:spcBef>
              <a:buClr>
                <a:schemeClr val="accent1"/>
              </a:buClr>
              <a:buFont typeface="Arial" panose="020B0604020202020204" pitchFamily="34" charset="0"/>
              <a:buChar char="•"/>
              <a:defRPr sz="2000" kern="1200">
                <a:solidFill>
                  <a:schemeClr val="accent6"/>
                </a:solidFill>
                <a:latin typeface="+mn-lt"/>
                <a:ea typeface="+mn-ea"/>
                <a:cs typeface="+mn-cs"/>
              </a:defRPr>
            </a:lvl3pPr>
            <a:lvl4pPr marL="1600200" indent="-228600" algn="l" defTabSz="914400" rtl="0" eaLnBrk="1" latinLnBrk="0" hangingPunct="1">
              <a:lnSpc>
                <a:spcPct val="90000"/>
              </a:lnSpc>
              <a:spcBef>
                <a:spcPts val="500"/>
              </a:spcBef>
              <a:buClr>
                <a:schemeClr val="accent1"/>
              </a:buClr>
              <a:buFont typeface="Arial" panose="020B0604020202020204" pitchFamily="34" charset="0"/>
              <a:buChar char="•"/>
              <a:defRPr sz="1800" kern="1200">
                <a:solidFill>
                  <a:schemeClr val="accent6"/>
                </a:solidFill>
                <a:latin typeface="+mn-lt"/>
                <a:ea typeface="+mn-ea"/>
                <a:cs typeface="+mn-cs"/>
              </a:defRPr>
            </a:lvl4pPr>
            <a:lvl5pPr marL="2057400" indent="-228600" algn="l" defTabSz="914400" rtl="0" eaLnBrk="1" latinLnBrk="0" hangingPunct="1">
              <a:lnSpc>
                <a:spcPct val="90000"/>
              </a:lnSpc>
              <a:spcBef>
                <a:spcPts val="500"/>
              </a:spcBef>
              <a:buClr>
                <a:schemeClr val="accent1"/>
              </a:buClr>
              <a:buFont typeface="Arial" panose="020B0604020202020204" pitchFamily="34" charset="0"/>
              <a:buChar char="•"/>
              <a:defRPr sz="1800" kern="1200">
                <a:solidFill>
                  <a:schemeClr val="accent6"/>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42900" lvl="1" indent="-342900">
              <a:buFont typeface="Arial" charset="0"/>
              <a:buChar char="•"/>
            </a:pPr>
            <a:r>
              <a:rPr lang="en-US" altLang="en-US" sz="1900" dirty="0">
                <a:solidFill>
                  <a:schemeClr val="tx2"/>
                </a:solidFill>
                <a:latin typeface="Arial" panose="020B0604020202020204" pitchFamily="34" charset="0"/>
                <a:cs typeface="Arial" panose="020B0604020202020204" pitchFamily="34" charset="0"/>
              </a:rPr>
              <a:t>MassDevelopment Awarded $1.98 MM </a:t>
            </a:r>
            <a:br>
              <a:rPr lang="en-US" altLang="en-US" sz="1900" dirty="0">
                <a:solidFill>
                  <a:schemeClr val="tx2"/>
                </a:solidFill>
                <a:latin typeface="Arial" panose="020B0604020202020204" pitchFamily="34" charset="0"/>
                <a:cs typeface="Arial" panose="020B0604020202020204" pitchFamily="34" charset="0"/>
              </a:rPr>
            </a:br>
            <a:r>
              <a:rPr lang="en-US" altLang="en-US" sz="1900" dirty="0">
                <a:solidFill>
                  <a:schemeClr val="tx2"/>
                </a:solidFill>
                <a:latin typeface="Arial" panose="020B0604020202020204" pitchFamily="34" charset="0"/>
                <a:cs typeface="Arial" panose="020B0604020202020204" pitchFamily="34" charset="0"/>
              </a:rPr>
              <a:t>‘forgivable loan’ through BRLF to </a:t>
            </a:r>
            <a:br>
              <a:rPr lang="en-US" altLang="en-US" sz="1900" dirty="0">
                <a:solidFill>
                  <a:schemeClr val="tx2"/>
                </a:solidFill>
                <a:latin typeface="Arial" panose="020B0604020202020204" pitchFamily="34" charset="0"/>
                <a:cs typeface="Arial" panose="020B0604020202020204" pitchFamily="34" charset="0"/>
              </a:rPr>
            </a:br>
            <a:r>
              <a:rPr lang="en-US" altLang="en-US" sz="1900" dirty="0">
                <a:solidFill>
                  <a:schemeClr val="tx2"/>
                </a:solidFill>
                <a:latin typeface="Arial" panose="020B0604020202020204" pitchFamily="34" charset="0"/>
                <a:cs typeface="Arial" panose="020B0604020202020204" pitchFamily="34" charset="0"/>
              </a:rPr>
              <a:t>New Garden Park (WBDC) for clean up </a:t>
            </a:r>
            <a:br>
              <a:rPr lang="en-US" altLang="en-US" sz="1900" dirty="0">
                <a:solidFill>
                  <a:schemeClr val="tx2"/>
                </a:solidFill>
                <a:latin typeface="Arial" panose="020B0604020202020204" pitchFamily="34" charset="0"/>
                <a:cs typeface="Arial" panose="020B0604020202020204" pitchFamily="34" charset="0"/>
              </a:rPr>
            </a:br>
            <a:r>
              <a:rPr lang="en-US" altLang="en-US" sz="1900" dirty="0">
                <a:solidFill>
                  <a:schemeClr val="tx2"/>
                </a:solidFill>
                <a:latin typeface="Arial" panose="020B0604020202020204" pitchFamily="34" charset="0"/>
                <a:cs typeface="Arial" panose="020B0604020202020204" pitchFamily="34" charset="0"/>
              </a:rPr>
              <a:t>of contaminated former </a:t>
            </a:r>
            <a:r>
              <a:rPr lang="en-US" altLang="en-US" sz="1900" dirty="0" err="1">
                <a:solidFill>
                  <a:schemeClr val="tx2"/>
                </a:solidFill>
                <a:latin typeface="Arial" panose="020B0604020202020204" pitchFamily="34" charset="0"/>
                <a:cs typeface="Arial" panose="020B0604020202020204" pitchFamily="34" charset="0"/>
              </a:rPr>
              <a:t>Presmet</a:t>
            </a:r>
            <a:r>
              <a:rPr lang="en-US" altLang="en-US" sz="1900" dirty="0">
                <a:solidFill>
                  <a:schemeClr val="tx2"/>
                </a:solidFill>
                <a:latin typeface="Arial" panose="020B0604020202020204" pitchFamily="34" charset="0"/>
                <a:cs typeface="Arial" panose="020B0604020202020204" pitchFamily="34" charset="0"/>
              </a:rPr>
              <a:t> </a:t>
            </a:r>
            <a:br>
              <a:rPr lang="en-US" altLang="en-US" sz="1900" dirty="0">
                <a:solidFill>
                  <a:schemeClr val="tx2"/>
                </a:solidFill>
                <a:latin typeface="Arial" panose="020B0604020202020204" pitchFamily="34" charset="0"/>
                <a:cs typeface="Arial" panose="020B0604020202020204" pitchFamily="34" charset="0"/>
              </a:rPr>
            </a:br>
            <a:r>
              <a:rPr lang="en-US" altLang="en-US" sz="1900" dirty="0">
                <a:solidFill>
                  <a:schemeClr val="tx2"/>
                </a:solidFill>
                <a:latin typeface="Arial" panose="020B0604020202020204" pitchFamily="34" charset="0"/>
                <a:cs typeface="Arial" panose="020B0604020202020204" pitchFamily="34" charset="0"/>
              </a:rPr>
              <a:t>industrial property at Harding and </a:t>
            </a:r>
            <a:br>
              <a:rPr lang="en-US" altLang="en-US" sz="1900" dirty="0">
                <a:solidFill>
                  <a:schemeClr val="tx2"/>
                </a:solidFill>
                <a:latin typeface="Arial" panose="020B0604020202020204" pitchFamily="34" charset="0"/>
                <a:cs typeface="Arial" panose="020B0604020202020204" pitchFamily="34" charset="0"/>
              </a:rPr>
            </a:br>
            <a:r>
              <a:rPr lang="en-US" altLang="en-US" sz="1900" dirty="0">
                <a:solidFill>
                  <a:schemeClr val="tx2"/>
                </a:solidFill>
                <a:latin typeface="Arial" panose="020B0604020202020204" pitchFamily="34" charset="0"/>
                <a:cs typeface="Arial" panose="020B0604020202020204" pitchFamily="34" charset="0"/>
              </a:rPr>
              <a:t>Winter Streets in Worcester.</a:t>
            </a:r>
          </a:p>
          <a:p>
            <a:pPr marL="342900" lvl="1" indent="-342900">
              <a:buFont typeface="Arial" charset="0"/>
              <a:buChar char="•"/>
            </a:pPr>
            <a:r>
              <a:rPr lang="en-US" altLang="en-US" sz="1900" dirty="0">
                <a:solidFill>
                  <a:schemeClr val="tx2"/>
                </a:solidFill>
                <a:latin typeface="Arial" panose="020B0604020202020204" pitchFamily="34" charset="0"/>
                <a:cs typeface="Arial" panose="020B0604020202020204" pitchFamily="34" charset="0"/>
              </a:rPr>
              <a:t>Total clean up costs app. $3.5 MM. </a:t>
            </a:r>
            <a:br>
              <a:rPr lang="en-US" altLang="en-US" sz="1900" dirty="0">
                <a:solidFill>
                  <a:schemeClr val="tx2"/>
                </a:solidFill>
                <a:latin typeface="Arial" panose="020B0604020202020204" pitchFamily="34" charset="0"/>
                <a:cs typeface="Arial" panose="020B0604020202020204" pitchFamily="34" charset="0"/>
              </a:rPr>
            </a:br>
            <a:r>
              <a:rPr lang="en-US" altLang="en-US" sz="1900" dirty="0">
                <a:solidFill>
                  <a:schemeClr val="tx2"/>
                </a:solidFill>
                <a:latin typeface="Arial" panose="020B0604020202020204" pitchFamily="34" charset="0"/>
                <a:cs typeface="Arial" panose="020B0604020202020204" pitchFamily="34" charset="0"/>
              </a:rPr>
              <a:t>EPA and City of Worcester provided </a:t>
            </a:r>
            <a:br>
              <a:rPr lang="en-US" altLang="en-US" sz="1900" dirty="0">
                <a:solidFill>
                  <a:schemeClr val="tx2"/>
                </a:solidFill>
                <a:latin typeface="Arial" panose="020B0604020202020204" pitchFamily="34" charset="0"/>
                <a:cs typeface="Arial" panose="020B0604020202020204" pitchFamily="34" charset="0"/>
              </a:rPr>
            </a:br>
            <a:r>
              <a:rPr lang="en-US" altLang="en-US" sz="1900" dirty="0">
                <a:solidFill>
                  <a:schemeClr val="tx2"/>
                </a:solidFill>
                <a:latin typeface="Arial" panose="020B0604020202020204" pitchFamily="34" charset="0"/>
                <a:cs typeface="Arial" panose="020B0604020202020204" pitchFamily="34" charset="0"/>
              </a:rPr>
              <a:t>app. $1.0 MM in grants</a:t>
            </a:r>
          </a:p>
          <a:p>
            <a:pPr marL="342900" lvl="1" indent="-342900">
              <a:buFont typeface="Arial" charset="0"/>
              <a:buChar char="•"/>
            </a:pPr>
            <a:r>
              <a:rPr lang="en-US" altLang="en-US" sz="1900" dirty="0">
                <a:solidFill>
                  <a:schemeClr val="tx2"/>
                </a:solidFill>
                <a:latin typeface="Arial" panose="020B0604020202020204" pitchFamily="34" charset="0"/>
                <a:cs typeface="Arial" panose="020B0604020202020204" pitchFamily="34" charset="0"/>
              </a:rPr>
              <a:t>Total project cost over $17 MM.</a:t>
            </a:r>
          </a:p>
          <a:p>
            <a:pPr marL="342900" lvl="1" indent="-342900">
              <a:buFont typeface="Arial" charset="0"/>
              <a:buChar char="•"/>
            </a:pPr>
            <a:r>
              <a:rPr lang="en-US" altLang="en-US" sz="1900" dirty="0">
                <a:solidFill>
                  <a:schemeClr val="tx2"/>
                </a:solidFill>
                <a:latin typeface="Arial" panose="020B0604020202020204" pitchFamily="34" charset="0"/>
                <a:cs typeface="Arial" panose="020B0604020202020204" pitchFamily="34" charset="0"/>
              </a:rPr>
              <a:t>Hockey rink financed by Fidelity Bank</a:t>
            </a:r>
          </a:p>
          <a:p>
            <a:pPr marL="342900" lvl="1" indent="-342900">
              <a:buFont typeface="Arial" charset="0"/>
              <a:buChar char="•"/>
            </a:pPr>
            <a:r>
              <a:rPr lang="en-US" altLang="en-US" sz="1900" dirty="0">
                <a:solidFill>
                  <a:schemeClr val="tx2"/>
                </a:solidFill>
                <a:latin typeface="Arial" panose="020B0604020202020204" pitchFamily="34" charset="0"/>
                <a:cs typeface="Arial" panose="020B0604020202020204" pitchFamily="34" charset="0"/>
              </a:rPr>
              <a:t>NGP/WBDC leases land to owner/operator of the rink (LT lease).</a:t>
            </a:r>
          </a:p>
          <a:p>
            <a:pPr marL="342900" lvl="1" indent="-342900">
              <a:buFont typeface="Arial" charset="0"/>
              <a:buChar char="•"/>
            </a:pPr>
            <a:r>
              <a:rPr lang="en-US" altLang="en-US" sz="1900" dirty="0">
                <a:solidFill>
                  <a:schemeClr val="tx2"/>
                </a:solidFill>
                <a:latin typeface="Arial" panose="020B0604020202020204" pitchFamily="34" charset="0"/>
                <a:cs typeface="Arial" panose="020B0604020202020204" pitchFamily="34" charset="0"/>
              </a:rPr>
              <a:t>BRLF repayment based on cash flow.</a:t>
            </a:r>
          </a:p>
        </p:txBody>
      </p:sp>
      <p:pic>
        <p:nvPicPr>
          <p:cNvPr id="8" name="Picture 7" descr="Facade of a ice rink in Worcester Massachusetts."/>
          <p:cNvPicPr>
            <a:picLocks noChangeAspect="1"/>
          </p:cNvPicPr>
          <p:nvPr/>
        </p:nvPicPr>
        <p:blipFill>
          <a:blip r:embed="rId2"/>
          <a:stretch>
            <a:fillRect/>
          </a:stretch>
        </p:blipFill>
        <p:spPr>
          <a:xfrm>
            <a:off x="5453743" y="2057400"/>
            <a:ext cx="3621436" cy="2888522"/>
          </a:xfrm>
          <a:prstGeom prst="rect">
            <a:avLst/>
          </a:prstGeom>
          <a:ln>
            <a:solidFill>
              <a:schemeClr val="accent5">
                <a:lumMod val="90000"/>
                <a:lumOff val="10000"/>
              </a:schemeClr>
            </a:solidFill>
          </a:ln>
        </p:spPr>
      </p:pic>
      <p:sp>
        <p:nvSpPr>
          <p:cNvPr id="7" name="Slide Number Placeholder 6">
            <a:extLst>
              <a:ext uri="{FF2B5EF4-FFF2-40B4-BE49-F238E27FC236}">
                <a16:creationId xmlns:a16="http://schemas.microsoft.com/office/drawing/2014/main" id="{281C1EEB-8AB2-DB16-7099-6744E57B034D}"/>
              </a:ext>
              <a:ext uri="{C183D7F6-B498-43B3-948B-1728B52AA6E4}">
                <adec:decorative xmlns:adec="http://schemas.microsoft.com/office/drawing/2017/decorative" val="1"/>
              </a:ext>
            </a:extLst>
          </p:cNvPr>
          <p:cNvSpPr>
            <a:spLocks noGrp="1"/>
          </p:cNvSpPr>
          <p:nvPr>
            <p:ph type="sldNum" sz="quarter" idx="12"/>
          </p:nvPr>
        </p:nvSpPr>
        <p:spPr/>
        <p:txBody>
          <a:bodyPr/>
          <a:lstStyle/>
          <a:p>
            <a:fld id="{D367A5CE-97AE-A045-8D64-ABA1949E4846}" type="slidenum">
              <a:rPr lang="en-US" smtClean="0"/>
              <a:t>10</a:t>
            </a:fld>
            <a:endParaRPr lang="en-US" dirty="0"/>
          </a:p>
        </p:txBody>
      </p:sp>
    </p:spTree>
    <p:extLst>
      <p:ext uri="{BB962C8B-B14F-4D97-AF65-F5344CB8AC3E}">
        <p14:creationId xmlns:p14="http://schemas.microsoft.com/office/powerpoint/2010/main" val="128557772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139894"/>
            <a:ext cx="7886700" cy="1058487"/>
          </a:xfrm>
          <a:solidFill>
            <a:schemeClr val="accent6">
              <a:lumMod val="20000"/>
              <a:lumOff val="80000"/>
            </a:schemeClr>
          </a:solidFill>
        </p:spPr>
        <p:txBody>
          <a:bodyPr>
            <a:normAutofit fontScale="90000"/>
          </a:bodyPr>
          <a:lstStyle/>
          <a:p>
            <a:pPr algn="ctr"/>
            <a:r>
              <a:rPr lang="en-US" dirty="0"/>
              <a:t>Brownfields Redevelopment In Action:</a:t>
            </a:r>
          </a:p>
        </p:txBody>
      </p:sp>
      <p:sp>
        <p:nvSpPr>
          <p:cNvPr id="6" name="Slide Number Placeholder 3">
            <a:extLst>
              <a:ext uri="{C183D7F6-B498-43B3-948B-1728B52AA6E4}">
                <adec:decorative xmlns:adec="http://schemas.microsoft.com/office/drawing/2017/decorative" val="1"/>
              </a:ext>
            </a:extLst>
          </p:cNvPr>
          <p:cNvSpPr>
            <a:spLocks noGrp="1"/>
          </p:cNvSpPr>
          <p:nvPr>
            <p:ph type="sldNum" sz="quarter" idx="12"/>
          </p:nvPr>
        </p:nvSpPr>
        <p:spPr>
          <a:xfrm>
            <a:off x="7343778" y="6127751"/>
            <a:ext cx="1500187" cy="503019"/>
          </a:xfrm>
        </p:spPr>
        <p:txBody>
          <a:bodyPr/>
          <a:lstStyle/>
          <a:p>
            <a:fld id="{D367A5CE-97AE-A045-8D64-ABA1949E4846}" type="slidenum">
              <a:rPr lang="en-US" smtClean="0"/>
              <a:t>11</a:t>
            </a:fld>
            <a:endParaRPr lang="en-US" dirty="0"/>
          </a:p>
        </p:txBody>
      </p:sp>
      <p:sp>
        <p:nvSpPr>
          <p:cNvPr id="27" name="Text Placeholder 1"/>
          <p:cNvSpPr txBox="1">
            <a:spLocks/>
          </p:cNvSpPr>
          <p:nvPr/>
        </p:nvSpPr>
        <p:spPr>
          <a:xfrm>
            <a:off x="628650" y="1418720"/>
            <a:ext cx="7886700" cy="513834"/>
          </a:xfrm>
          <a:prstGeom prst="rect">
            <a:avLst/>
          </a:prstGeom>
        </p:spPr>
        <p:txBody>
          <a:bodyPr vert="horz" lIns="91440" tIns="45720" rIns="91440" bIns="45720" rtlCol="0" anchor="ctr">
            <a:noAutofit/>
          </a:bodyPr>
          <a:lstStyle>
            <a:lvl1pPr marL="228600" indent="-228600" algn="l" defTabSz="914400" rtl="0" eaLnBrk="1" latinLnBrk="0" hangingPunct="1">
              <a:lnSpc>
                <a:spcPct val="90000"/>
              </a:lnSpc>
              <a:spcBef>
                <a:spcPts val="1000"/>
              </a:spcBef>
              <a:buClr>
                <a:schemeClr val="accent1"/>
              </a:buClr>
              <a:buFont typeface="Arial" panose="020B0604020202020204" pitchFamily="34" charset="0"/>
              <a:buChar char="•"/>
              <a:defRPr sz="2400" kern="1200">
                <a:solidFill>
                  <a:schemeClr val="accent6"/>
                </a:solidFill>
                <a:latin typeface="+mn-lt"/>
                <a:ea typeface="+mn-ea"/>
                <a:cs typeface="+mn-cs"/>
              </a:defRPr>
            </a:lvl1pPr>
            <a:lvl2pPr marL="685800" indent="-228600" algn="l" defTabSz="914400" rtl="0" eaLnBrk="1" latinLnBrk="0" hangingPunct="1">
              <a:lnSpc>
                <a:spcPct val="90000"/>
              </a:lnSpc>
              <a:spcBef>
                <a:spcPts val="500"/>
              </a:spcBef>
              <a:buClr>
                <a:schemeClr val="accent1"/>
              </a:buClr>
              <a:buFont typeface="Arial" panose="020B0604020202020204" pitchFamily="34" charset="0"/>
              <a:buChar char="•"/>
              <a:defRPr sz="2000" kern="1200">
                <a:solidFill>
                  <a:schemeClr val="accent6"/>
                </a:solidFill>
                <a:latin typeface="+mn-lt"/>
                <a:ea typeface="+mn-ea"/>
                <a:cs typeface="+mn-cs"/>
              </a:defRPr>
            </a:lvl2pPr>
            <a:lvl3pPr marL="1143000" indent="-228600" algn="l" defTabSz="914400" rtl="0" eaLnBrk="1" latinLnBrk="0" hangingPunct="1">
              <a:lnSpc>
                <a:spcPct val="90000"/>
              </a:lnSpc>
              <a:spcBef>
                <a:spcPts val="500"/>
              </a:spcBef>
              <a:buClr>
                <a:schemeClr val="accent1"/>
              </a:buClr>
              <a:buFont typeface="Arial" panose="020B0604020202020204" pitchFamily="34" charset="0"/>
              <a:buChar char="•"/>
              <a:defRPr sz="2000" kern="1200">
                <a:solidFill>
                  <a:schemeClr val="accent6"/>
                </a:solidFill>
                <a:latin typeface="+mn-lt"/>
                <a:ea typeface="+mn-ea"/>
                <a:cs typeface="+mn-cs"/>
              </a:defRPr>
            </a:lvl3pPr>
            <a:lvl4pPr marL="1600200" indent="-228600" algn="l" defTabSz="914400" rtl="0" eaLnBrk="1" latinLnBrk="0" hangingPunct="1">
              <a:lnSpc>
                <a:spcPct val="90000"/>
              </a:lnSpc>
              <a:spcBef>
                <a:spcPts val="500"/>
              </a:spcBef>
              <a:buClr>
                <a:schemeClr val="accent1"/>
              </a:buClr>
              <a:buFont typeface="Arial" panose="020B0604020202020204" pitchFamily="34" charset="0"/>
              <a:buChar char="•"/>
              <a:defRPr sz="1800" kern="1200">
                <a:solidFill>
                  <a:schemeClr val="accent6"/>
                </a:solidFill>
                <a:latin typeface="+mn-lt"/>
                <a:ea typeface="+mn-ea"/>
                <a:cs typeface="+mn-cs"/>
              </a:defRPr>
            </a:lvl4pPr>
            <a:lvl5pPr marL="2057400" indent="-228600" algn="l" defTabSz="914400" rtl="0" eaLnBrk="1" latinLnBrk="0" hangingPunct="1">
              <a:lnSpc>
                <a:spcPct val="90000"/>
              </a:lnSpc>
              <a:spcBef>
                <a:spcPts val="500"/>
              </a:spcBef>
              <a:buClr>
                <a:schemeClr val="accent1"/>
              </a:buClr>
              <a:buFont typeface="Arial" panose="020B0604020202020204" pitchFamily="34" charset="0"/>
              <a:buChar char="•"/>
              <a:defRPr sz="1800" kern="1200">
                <a:solidFill>
                  <a:schemeClr val="accent6"/>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altLang="en-US" sz="2800" dirty="0">
                <a:solidFill>
                  <a:schemeClr val="tx2"/>
                </a:solidFill>
                <a:latin typeface="Arial" panose="020B0604020202020204" pitchFamily="34" charset="0"/>
                <a:cs typeface="Arial" panose="020B0604020202020204" pitchFamily="34" charset="0"/>
              </a:rPr>
              <a:t>    Lawrence Community Works, Lawrence</a:t>
            </a:r>
          </a:p>
          <a:p>
            <a:pPr marL="0" indent="0">
              <a:buNone/>
            </a:pPr>
            <a:r>
              <a:rPr lang="en-US" altLang="en-US" sz="2800" u="sng" dirty="0">
                <a:solidFill>
                  <a:schemeClr val="tx2"/>
                </a:solidFill>
                <a:latin typeface="Arial" panose="020B0604020202020204" pitchFamily="34" charset="0"/>
                <a:cs typeface="Arial" panose="020B0604020202020204" pitchFamily="34" charset="0"/>
              </a:rPr>
              <a:t> </a:t>
            </a:r>
          </a:p>
        </p:txBody>
      </p:sp>
      <p:sp>
        <p:nvSpPr>
          <p:cNvPr id="29" name="Rectangle 3"/>
          <p:cNvSpPr txBox="1">
            <a:spLocks noChangeArrowheads="1"/>
          </p:cNvSpPr>
          <p:nvPr/>
        </p:nvSpPr>
        <p:spPr>
          <a:xfrm>
            <a:off x="628650" y="1733201"/>
            <a:ext cx="4473379" cy="4455726"/>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lIns="91440" tIns="45720" rIns="91440" bIns="45720" rtlCol="0">
            <a:noAutofit/>
          </a:bodyPr>
          <a:lstStyle>
            <a:lvl1pPr marL="228600" indent="-228600" algn="l" defTabSz="914400" rtl="0" eaLnBrk="1" latinLnBrk="0" hangingPunct="1">
              <a:lnSpc>
                <a:spcPct val="90000"/>
              </a:lnSpc>
              <a:spcBef>
                <a:spcPts val="1000"/>
              </a:spcBef>
              <a:buClr>
                <a:schemeClr val="accent1"/>
              </a:buClr>
              <a:buFont typeface="Arial" panose="020B0604020202020204" pitchFamily="34" charset="0"/>
              <a:buChar char="•"/>
              <a:defRPr sz="2400" kern="1200">
                <a:solidFill>
                  <a:schemeClr val="accent6"/>
                </a:solidFill>
                <a:latin typeface="+mn-lt"/>
                <a:ea typeface="+mn-ea"/>
                <a:cs typeface="+mn-cs"/>
              </a:defRPr>
            </a:lvl1pPr>
            <a:lvl2pPr marL="685800" indent="-228600" algn="l" defTabSz="914400" rtl="0" eaLnBrk="1" latinLnBrk="0" hangingPunct="1">
              <a:lnSpc>
                <a:spcPct val="90000"/>
              </a:lnSpc>
              <a:spcBef>
                <a:spcPts val="500"/>
              </a:spcBef>
              <a:buClr>
                <a:schemeClr val="accent1"/>
              </a:buClr>
              <a:buFont typeface="Arial" panose="020B0604020202020204" pitchFamily="34" charset="0"/>
              <a:buChar char="•"/>
              <a:defRPr sz="2000" kern="1200">
                <a:solidFill>
                  <a:schemeClr val="accent6"/>
                </a:solidFill>
                <a:latin typeface="+mn-lt"/>
                <a:ea typeface="+mn-ea"/>
                <a:cs typeface="+mn-cs"/>
              </a:defRPr>
            </a:lvl2pPr>
            <a:lvl3pPr marL="1143000" indent="-228600" algn="l" defTabSz="914400" rtl="0" eaLnBrk="1" latinLnBrk="0" hangingPunct="1">
              <a:lnSpc>
                <a:spcPct val="90000"/>
              </a:lnSpc>
              <a:spcBef>
                <a:spcPts val="500"/>
              </a:spcBef>
              <a:buClr>
                <a:schemeClr val="accent1"/>
              </a:buClr>
              <a:buFont typeface="Arial" panose="020B0604020202020204" pitchFamily="34" charset="0"/>
              <a:buChar char="•"/>
              <a:defRPr sz="2000" kern="1200">
                <a:solidFill>
                  <a:schemeClr val="accent6"/>
                </a:solidFill>
                <a:latin typeface="+mn-lt"/>
                <a:ea typeface="+mn-ea"/>
                <a:cs typeface="+mn-cs"/>
              </a:defRPr>
            </a:lvl3pPr>
            <a:lvl4pPr marL="1600200" indent="-228600" algn="l" defTabSz="914400" rtl="0" eaLnBrk="1" latinLnBrk="0" hangingPunct="1">
              <a:lnSpc>
                <a:spcPct val="90000"/>
              </a:lnSpc>
              <a:spcBef>
                <a:spcPts val="500"/>
              </a:spcBef>
              <a:buClr>
                <a:schemeClr val="accent1"/>
              </a:buClr>
              <a:buFont typeface="Arial" panose="020B0604020202020204" pitchFamily="34" charset="0"/>
              <a:buChar char="•"/>
              <a:defRPr sz="1800" kern="1200">
                <a:solidFill>
                  <a:schemeClr val="accent6"/>
                </a:solidFill>
                <a:latin typeface="+mn-lt"/>
                <a:ea typeface="+mn-ea"/>
                <a:cs typeface="+mn-cs"/>
              </a:defRPr>
            </a:lvl4pPr>
            <a:lvl5pPr marL="2057400" indent="-228600" algn="l" defTabSz="914400" rtl="0" eaLnBrk="1" latinLnBrk="0" hangingPunct="1">
              <a:lnSpc>
                <a:spcPct val="90000"/>
              </a:lnSpc>
              <a:spcBef>
                <a:spcPts val="500"/>
              </a:spcBef>
              <a:buClr>
                <a:schemeClr val="accent1"/>
              </a:buClr>
              <a:buFont typeface="Arial" panose="020B0604020202020204" pitchFamily="34" charset="0"/>
              <a:buChar char="•"/>
              <a:defRPr sz="1800" kern="1200">
                <a:solidFill>
                  <a:schemeClr val="accent6"/>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42900" lvl="1" indent="-342900">
              <a:buFont typeface="Arial" charset="0"/>
              <a:buChar char="•"/>
            </a:pPr>
            <a:r>
              <a:rPr lang="en-US" altLang="en-US" sz="1600" dirty="0">
                <a:solidFill>
                  <a:schemeClr val="tx2"/>
                </a:solidFill>
                <a:latin typeface="Arial"/>
                <a:cs typeface="Arial"/>
              </a:rPr>
              <a:t>MassDevelopment awarded a combined $955K in site assessment and remediation funding to the redevelopment of a former 4.0 acre manufacturing site with over 100 years of history with a variety of former tenants – most recently Ultimate Window, located at 20-20 Island Street in the City of Lawrence.</a:t>
            </a:r>
          </a:p>
          <a:p>
            <a:pPr marL="342900" lvl="1" indent="-342900">
              <a:buFont typeface="Arial" charset="0"/>
              <a:buChar char="•"/>
            </a:pPr>
            <a:r>
              <a:rPr lang="en-US" sz="1600" dirty="0">
                <a:solidFill>
                  <a:schemeClr val="tx2"/>
                </a:solidFill>
                <a:latin typeface="Arial"/>
                <a:cs typeface="Arial"/>
              </a:rPr>
              <a:t>In partnership with funding from the City of Lawrence and the Commonwealth of MA including the </a:t>
            </a:r>
            <a:r>
              <a:rPr lang="en-US" sz="1600" dirty="0" err="1">
                <a:solidFill>
                  <a:schemeClr val="tx2"/>
                </a:solidFill>
                <a:latin typeface="Arial"/>
                <a:cs typeface="Arial"/>
              </a:rPr>
              <a:t>MassHousing</a:t>
            </a:r>
            <a:r>
              <a:rPr lang="en-US" sz="1600" dirty="0">
                <a:solidFill>
                  <a:schemeClr val="tx2"/>
                </a:solidFill>
                <a:latin typeface="Arial"/>
                <a:cs typeface="Arial"/>
              </a:rPr>
              <a:t>, MA DHCD and private capital. </a:t>
            </a:r>
            <a:endParaRPr lang="en-US" altLang="en-US" sz="1600" dirty="0">
              <a:solidFill>
                <a:schemeClr val="tx2"/>
              </a:solidFill>
              <a:latin typeface="Arial"/>
              <a:cs typeface="Arial"/>
            </a:endParaRPr>
          </a:p>
          <a:p>
            <a:pPr marL="342900" lvl="1" indent="-342900">
              <a:buFont typeface="Arial" charset="0"/>
              <a:buChar char="•"/>
            </a:pPr>
            <a:r>
              <a:rPr lang="en-US" altLang="en-US" sz="1600" dirty="0">
                <a:solidFill>
                  <a:schemeClr val="tx2"/>
                </a:solidFill>
                <a:latin typeface="Arial"/>
                <a:cs typeface="Arial"/>
              </a:rPr>
              <a:t>&gt;20,000 tons of soil will need to be </a:t>
            </a:r>
            <a:br>
              <a:rPr lang="en-US" altLang="en-US" sz="1600" dirty="0">
                <a:solidFill>
                  <a:schemeClr val="tx2"/>
                </a:solidFill>
                <a:latin typeface="Arial"/>
                <a:cs typeface="Arial"/>
              </a:rPr>
            </a:br>
            <a:r>
              <a:rPr lang="en-US" altLang="en-US" sz="1600" dirty="0">
                <a:solidFill>
                  <a:schemeClr val="tx2"/>
                </a:solidFill>
                <a:latin typeface="Arial"/>
                <a:cs typeface="Arial"/>
              </a:rPr>
              <a:t>excavated, managed, and transported.</a:t>
            </a:r>
          </a:p>
          <a:p>
            <a:pPr marL="342900" lvl="1" indent="-342900">
              <a:buFont typeface="Arial" charset="0"/>
              <a:buChar char="•"/>
            </a:pPr>
            <a:r>
              <a:rPr lang="en-US" altLang="en-US" sz="1600" dirty="0">
                <a:solidFill>
                  <a:schemeClr val="tx2"/>
                </a:solidFill>
                <a:latin typeface="Arial"/>
                <a:cs typeface="Arial"/>
              </a:rPr>
              <a:t>Project will result in 80-units of affordable rental housing and home for a non-profit focused on mentoring young urban youth.</a:t>
            </a:r>
          </a:p>
        </p:txBody>
      </p:sp>
      <p:pic>
        <p:nvPicPr>
          <p:cNvPr id="7" name="Picture 6" descr="Abandoned warehouse buildings under a grey sky."/>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5430644" y="1727625"/>
            <a:ext cx="3413321" cy="2113936"/>
          </a:xfrm>
          <a:prstGeom prst="rect">
            <a:avLst/>
          </a:prstGeom>
        </p:spPr>
      </p:pic>
      <p:pic>
        <p:nvPicPr>
          <p:cNvPr id="8" name="Picture 7" descr="Red and yellow multi-unit residential building under a bright sky."/>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5417423" y="3841562"/>
            <a:ext cx="3426542" cy="2529742"/>
          </a:xfrm>
          <a:prstGeom prst="rect">
            <a:avLst/>
          </a:prstGeom>
        </p:spPr>
      </p:pic>
    </p:spTree>
    <p:extLst>
      <p:ext uri="{BB962C8B-B14F-4D97-AF65-F5344CB8AC3E}">
        <p14:creationId xmlns:p14="http://schemas.microsoft.com/office/powerpoint/2010/main" val="104915958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4C2F34-2B31-FF8A-F86A-4E2D21F8AC0F}"/>
              </a:ext>
            </a:extLst>
          </p:cNvPr>
          <p:cNvSpPr>
            <a:spLocks noGrp="1"/>
          </p:cNvSpPr>
          <p:nvPr>
            <p:ph type="title"/>
          </p:nvPr>
        </p:nvSpPr>
        <p:spPr/>
        <p:txBody>
          <a:bodyPr/>
          <a:lstStyle/>
          <a:p>
            <a:pPr algn="ctr"/>
            <a:r>
              <a:rPr lang="en-US" dirty="0"/>
              <a:t>Community One Stop for Growth</a:t>
            </a:r>
            <a:br>
              <a:rPr lang="en-US" dirty="0"/>
            </a:br>
            <a:r>
              <a:rPr lang="en-US" sz="2800" dirty="0">
                <a:solidFill>
                  <a:srgbClr val="C00000"/>
                </a:solidFill>
              </a:rPr>
              <a:t>www.mass.gov/onestop</a:t>
            </a:r>
            <a:endParaRPr lang="en-US" sz="2800" dirty="0"/>
          </a:p>
        </p:txBody>
      </p:sp>
      <p:sp>
        <p:nvSpPr>
          <p:cNvPr id="3" name="Content Placeholder 2">
            <a:extLst>
              <a:ext uri="{FF2B5EF4-FFF2-40B4-BE49-F238E27FC236}">
                <a16:creationId xmlns:a16="http://schemas.microsoft.com/office/drawing/2014/main" id="{09DAC746-B66F-1CA7-B5D9-D27397740EDE}"/>
              </a:ext>
            </a:extLst>
          </p:cNvPr>
          <p:cNvSpPr>
            <a:spLocks noGrp="1"/>
          </p:cNvSpPr>
          <p:nvPr>
            <p:ph idx="1"/>
          </p:nvPr>
        </p:nvSpPr>
        <p:spPr>
          <a:xfrm>
            <a:off x="628650" y="1515717"/>
            <a:ext cx="7886700" cy="4896234"/>
          </a:xfrm>
        </p:spPr>
        <p:txBody>
          <a:bodyPr>
            <a:normAutofit fontScale="25000" lnSpcReduction="20000"/>
          </a:bodyPr>
          <a:lstStyle/>
          <a:p>
            <a:endParaRPr lang="en-US" sz="5600" dirty="0">
              <a:solidFill>
                <a:schemeClr val="tx1"/>
              </a:solidFill>
              <a:latin typeface="+mj-lt"/>
            </a:endParaRPr>
          </a:p>
          <a:p>
            <a:pPr marL="0" indent="0">
              <a:buNone/>
            </a:pPr>
            <a:r>
              <a:rPr lang="en-US" sz="6400" dirty="0">
                <a:solidFill>
                  <a:schemeClr val="tx2"/>
                </a:solidFill>
              </a:rPr>
              <a:t>A single application portal and collaborative review process of community and economic development grant programs in Massachusetts. </a:t>
            </a:r>
          </a:p>
          <a:p>
            <a:endParaRPr lang="en-US" sz="6400" dirty="0">
              <a:solidFill>
                <a:schemeClr val="tx2"/>
              </a:solidFill>
            </a:endParaRPr>
          </a:p>
          <a:p>
            <a:pPr lvl="1"/>
            <a:r>
              <a:rPr lang="en-US" sz="6400" b="1" dirty="0">
                <a:solidFill>
                  <a:schemeClr val="tx2"/>
                </a:solidFill>
              </a:rPr>
              <a:t>Brownfields Program </a:t>
            </a:r>
            <a:r>
              <a:rPr lang="en-US" sz="6400" dirty="0">
                <a:solidFill>
                  <a:schemeClr val="tx2"/>
                </a:solidFill>
              </a:rPr>
              <a:t>- assessments or remediation financing for brownfields sites for municipalities only. </a:t>
            </a:r>
          </a:p>
          <a:p>
            <a:endParaRPr lang="en-US" sz="6400" dirty="0">
              <a:solidFill>
                <a:schemeClr val="tx2"/>
              </a:solidFill>
              <a:cs typeface="Times New Roman" panose="02020603050405020304" pitchFamily="18" charset="0"/>
            </a:endParaRPr>
          </a:p>
          <a:p>
            <a:pPr lvl="1"/>
            <a:r>
              <a:rPr lang="en-US" altLang="en-US" sz="6400" b="1" dirty="0">
                <a:solidFill>
                  <a:schemeClr val="tx2"/>
                </a:solidFill>
                <a:cs typeface="Times New Roman" panose="02020603050405020304" pitchFamily="18" charset="0"/>
              </a:rPr>
              <a:t>Underutilized Properties Program </a:t>
            </a:r>
            <a:r>
              <a:rPr lang="en-US" altLang="en-US" sz="6400" dirty="0">
                <a:solidFill>
                  <a:schemeClr val="tx2"/>
                </a:solidFill>
                <a:cs typeface="Times New Roman" panose="02020603050405020304" pitchFamily="18" charset="0"/>
              </a:rPr>
              <a:t>- feasibility studies or construction capital to bring underused or vacant buildings to code to support further development. </a:t>
            </a:r>
          </a:p>
          <a:p>
            <a:pPr marL="457200" lvl="1" indent="0">
              <a:buNone/>
            </a:pPr>
            <a:endParaRPr lang="en-US" sz="6400" b="1" dirty="0">
              <a:solidFill>
                <a:schemeClr val="tx2"/>
              </a:solidFill>
              <a:cs typeface="Times New Roman" panose="02020603050405020304" pitchFamily="18" charset="0"/>
            </a:endParaRPr>
          </a:p>
          <a:p>
            <a:pPr lvl="1"/>
            <a:r>
              <a:rPr lang="en-US" sz="6400" b="1" dirty="0">
                <a:solidFill>
                  <a:schemeClr val="tx2"/>
                </a:solidFill>
                <a:cs typeface="Times New Roman" panose="02020603050405020304" pitchFamily="18" charset="0"/>
              </a:rPr>
              <a:t>Real Estate Services Technical Assistance - </a:t>
            </a:r>
            <a:r>
              <a:rPr lang="en-US" sz="6400" dirty="0">
                <a:solidFill>
                  <a:schemeClr val="tx2"/>
                </a:solidFill>
                <a:cs typeface="Times New Roman" panose="02020603050405020304" pitchFamily="18" charset="0"/>
              </a:rPr>
              <a:t>Address site-specific and/or district-wide economic development challenges for municipalities</a:t>
            </a:r>
            <a:endParaRPr lang="en-US" sz="6400" b="1" dirty="0">
              <a:solidFill>
                <a:schemeClr val="tx2"/>
              </a:solidFill>
              <a:cs typeface="Times New Roman" panose="02020603050405020304" pitchFamily="18" charset="0"/>
            </a:endParaRPr>
          </a:p>
          <a:p>
            <a:pPr lvl="1"/>
            <a:endParaRPr lang="en-US" sz="6400" b="1" dirty="0">
              <a:solidFill>
                <a:schemeClr val="tx2"/>
              </a:solidFill>
              <a:cs typeface="Times New Roman" panose="02020603050405020304" pitchFamily="18" charset="0"/>
            </a:endParaRPr>
          </a:p>
          <a:p>
            <a:pPr lvl="1"/>
            <a:r>
              <a:rPr lang="en-US" sz="6400" b="1" dirty="0">
                <a:solidFill>
                  <a:schemeClr val="tx2"/>
                </a:solidFill>
                <a:cs typeface="Times New Roman" panose="02020603050405020304" pitchFamily="18" charset="0"/>
              </a:rPr>
              <a:t>Site Readiness Program- </a:t>
            </a:r>
            <a:r>
              <a:rPr lang="en-US" sz="6400" dirty="0">
                <a:solidFill>
                  <a:schemeClr val="tx2"/>
                </a:solidFill>
                <a:cs typeface="Times New Roman" panose="02020603050405020304" pitchFamily="18" charset="0"/>
              </a:rPr>
              <a:t>Increase the Commonwealth’s inventory of large project ready sites for municipalities, EDICs and certain nonprofits.</a:t>
            </a:r>
            <a:endParaRPr lang="en-US" sz="6400" b="1" dirty="0">
              <a:solidFill>
                <a:schemeClr val="tx2"/>
              </a:solidFill>
              <a:cs typeface="Times New Roman" panose="02020603050405020304" pitchFamily="18" charset="0"/>
            </a:endParaRPr>
          </a:p>
          <a:p>
            <a:pPr marL="0" indent="0" algn="ctr">
              <a:buNone/>
            </a:pPr>
            <a:endParaRPr lang="en-US" altLang="en-US" sz="6400" dirty="0">
              <a:solidFill>
                <a:schemeClr val="tx1"/>
              </a:solidFill>
              <a:latin typeface="+mj-lt"/>
              <a:cs typeface="Arial" panose="020B0604020202020204" pitchFamily="34" charset="0"/>
            </a:endParaRPr>
          </a:p>
          <a:p>
            <a:pPr marL="0" indent="0" algn="ctr">
              <a:buNone/>
            </a:pPr>
            <a:r>
              <a:rPr lang="en-US" altLang="en-US" sz="6400" b="1" dirty="0">
                <a:solidFill>
                  <a:srgbClr val="FF0000"/>
                </a:solidFill>
                <a:latin typeface="+mj-lt"/>
                <a:cs typeface="Arial" panose="020B0604020202020204" pitchFamily="34" charset="0"/>
              </a:rPr>
              <a:t>FY26 Round closed June 4, 2025</a:t>
            </a:r>
          </a:p>
        </p:txBody>
      </p:sp>
      <p:sp>
        <p:nvSpPr>
          <p:cNvPr id="4" name="Slide Number Placeholder 3">
            <a:extLst>
              <a:ext uri="{FF2B5EF4-FFF2-40B4-BE49-F238E27FC236}">
                <a16:creationId xmlns:a16="http://schemas.microsoft.com/office/drawing/2014/main" id="{520267A5-80BD-ACBF-3281-65F0313266B8}"/>
              </a:ext>
              <a:ext uri="{C183D7F6-B498-43B3-948B-1728B52AA6E4}">
                <adec:decorative xmlns:adec="http://schemas.microsoft.com/office/drawing/2017/decorative" val="1"/>
              </a:ext>
            </a:extLst>
          </p:cNvPr>
          <p:cNvSpPr>
            <a:spLocks noGrp="1"/>
          </p:cNvSpPr>
          <p:nvPr>
            <p:ph type="sldNum" sz="quarter" idx="12"/>
          </p:nvPr>
        </p:nvSpPr>
        <p:spPr/>
        <p:txBody>
          <a:bodyPr/>
          <a:lstStyle/>
          <a:p>
            <a:fld id="{D367A5CE-97AE-A045-8D64-ABA1949E4846}" type="slidenum">
              <a:rPr lang="en-US" smtClean="0"/>
              <a:t>12</a:t>
            </a:fld>
            <a:endParaRPr lang="en-US"/>
          </a:p>
        </p:txBody>
      </p:sp>
    </p:spTree>
    <p:extLst>
      <p:ext uri="{BB962C8B-B14F-4D97-AF65-F5344CB8AC3E}">
        <p14:creationId xmlns:p14="http://schemas.microsoft.com/office/powerpoint/2010/main" val="162920550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p:cNvSpPr>
            <a:spLocks noGrp="1"/>
          </p:cNvSpPr>
          <p:nvPr>
            <p:ph type="title"/>
          </p:nvPr>
        </p:nvSpPr>
        <p:spPr>
          <a:xfrm>
            <a:off x="628650" y="139849"/>
            <a:ext cx="7886700" cy="863564"/>
          </a:xfrm>
          <a:noFill/>
        </p:spPr>
        <p:txBody>
          <a:bodyPr>
            <a:normAutofit fontScale="90000"/>
          </a:bodyPr>
          <a:lstStyle/>
          <a:p>
            <a:pPr algn="ctr"/>
            <a:r>
              <a:rPr lang="en-US" sz="2000" dirty="0">
                <a:solidFill>
                  <a:schemeClr val="tx2">
                    <a:lumMod val="90000"/>
                    <a:lumOff val="10000"/>
                  </a:schemeClr>
                </a:solidFill>
              </a:rPr>
              <a:t>MassDevelopment – Community Investment </a:t>
            </a:r>
            <a:br>
              <a:rPr lang="en-US" sz="2000" dirty="0">
                <a:solidFill>
                  <a:schemeClr val="tx2">
                    <a:lumMod val="90000"/>
                    <a:lumOff val="10000"/>
                  </a:schemeClr>
                </a:solidFill>
              </a:rPr>
            </a:br>
            <a:r>
              <a:rPr lang="en-US" sz="2000" dirty="0">
                <a:solidFill>
                  <a:schemeClr val="tx2">
                    <a:lumMod val="90000"/>
                    <a:lumOff val="10000"/>
                  </a:schemeClr>
                </a:solidFill>
              </a:rPr>
              <a:t>Point of Contact</a:t>
            </a:r>
            <a:br>
              <a:rPr lang="en-US" sz="2000" dirty="0">
                <a:solidFill>
                  <a:schemeClr val="tx2">
                    <a:lumMod val="90000"/>
                    <a:lumOff val="10000"/>
                  </a:schemeClr>
                </a:solidFill>
              </a:rPr>
            </a:br>
            <a:endParaRPr lang="en-US" sz="2000" dirty="0">
              <a:solidFill>
                <a:schemeClr val="tx2">
                  <a:lumMod val="90000"/>
                  <a:lumOff val="10000"/>
                </a:schemeClr>
              </a:solidFill>
            </a:endParaRPr>
          </a:p>
        </p:txBody>
      </p:sp>
      <p:sp>
        <p:nvSpPr>
          <p:cNvPr id="5" name="Text Placeholder 4">
            <a:extLst>
              <a:ext uri="{C183D7F6-B498-43B3-948B-1728B52AA6E4}">
                <adec:decorative xmlns:adec="http://schemas.microsoft.com/office/drawing/2017/decorative" val="1"/>
              </a:ext>
            </a:extLst>
          </p:cNvPr>
          <p:cNvSpPr>
            <a:spLocks noGrp="1"/>
          </p:cNvSpPr>
          <p:nvPr>
            <p:ph type="body" idx="1"/>
          </p:nvPr>
        </p:nvSpPr>
        <p:spPr>
          <a:xfrm flipH="1">
            <a:off x="584123" y="1651777"/>
            <a:ext cx="45719" cy="45719"/>
          </a:xfrm>
        </p:spPr>
        <p:txBody>
          <a:bodyPr>
            <a:normAutofit fontScale="25000" lnSpcReduction="20000"/>
          </a:bodyPr>
          <a:lstStyle/>
          <a:p>
            <a:pPr lvl="0" eaLnBrk="0" fontAlgn="base" hangingPunct="0">
              <a:spcAft>
                <a:spcPct val="0"/>
              </a:spcAft>
              <a:buClrTx/>
            </a:pPr>
            <a:r>
              <a:rPr lang="en-US" dirty="0">
                <a:solidFill>
                  <a:srgbClr val="000000"/>
                </a:solidFill>
                <a:latin typeface="Arial" pitchFamily="34" charset="0"/>
                <a:ea typeface="ＭＳ Ｐゴシック" pitchFamily="34" charset="-128"/>
              </a:rPr>
              <a:t> </a:t>
            </a:r>
            <a:endParaRPr lang="en-US" u="sng" dirty="0">
              <a:solidFill>
                <a:srgbClr val="D58E59"/>
              </a:solidFill>
              <a:latin typeface="Arial" pitchFamily="34" charset="0"/>
              <a:ea typeface="ＭＳ Ｐゴシック" pitchFamily="34" charset="-128"/>
            </a:endParaRPr>
          </a:p>
          <a:p>
            <a:endParaRPr lang="en-US" dirty="0"/>
          </a:p>
        </p:txBody>
      </p:sp>
      <p:sp>
        <p:nvSpPr>
          <p:cNvPr id="14" name="Content Placeholder 3">
            <a:extLst>
              <a:ext uri="{FF2B5EF4-FFF2-40B4-BE49-F238E27FC236}">
                <a16:creationId xmlns:a16="http://schemas.microsoft.com/office/drawing/2014/main" id="{C6F0792A-E451-6443-96EA-0BF87FB5F52B}"/>
              </a:ext>
            </a:extLst>
          </p:cNvPr>
          <p:cNvSpPr>
            <a:spLocks noGrp="1"/>
          </p:cNvSpPr>
          <p:nvPr>
            <p:ph sz="half" idx="2"/>
          </p:nvPr>
        </p:nvSpPr>
        <p:spPr>
          <a:xfrm>
            <a:off x="467213" y="1166793"/>
            <a:ext cx="7952509" cy="4499344"/>
          </a:xfrm>
        </p:spPr>
        <p:txBody>
          <a:bodyPr>
            <a:noAutofit/>
          </a:bodyPr>
          <a:lstStyle/>
          <a:p>
            <a:pPr marL="0" lvl="0" indent="0" fontAlgn="base">
              <a:spcBef>
                <a:spcPts val="0"/>
              </a:spcBef>
              <a:spcAft>
                <a:spcPct val="0"/>
              </a:spcAft>
              <a:buClr>
                <a:srgbClr val="009999"/>
              </a:buClr>
              <a:buNone/>
            </a:pPr>
            <a:endParaRPr lang="en-US" sz="1500" b="1" dirty="0">
              <a:solidFill>
                <a:schemeClr val="tx2">
                  <a:lumMod val="90000"/>
                  <a:lumOff val="10000"/>
                </a:schemeClr>
              </a:solidFill>
              <a:latin typeface="Arial" pitchFamily="34" charset="0"/>
              <a:ea typeface="ＭＳ Ｐゴシック" pitchFamily="34" charset="-128"/>
            </a:endParaRPr>
          </a:p>
          <a:p>
            <a:pPr marL="0" lvl="0" indent="0" fontAlgn="base">
              <a:spcBef>
                <a:spcPts val="0"/>
              </a:spcBef>
              <a:spcAft>
                <a:spcPct val="0"/>
              </a:spcAft>
              <a:buClr>
                <a:srgbClr val="009999"/>
              </a:buClr>
              <a:buNone/>
            </a:pPr>
            <a:r>
              <a:rPr lang="en-US" sz="1500" b="1" dirty="0">
                <a:solidFill>
                  <a:schemeClr val="tx2">
                    <a:lumMod val="90000"/>
                    <a:lumOff val="10000"/>
                  </a:schemeClr>
                </a:solidFill>
                <a:latin typeface="Arial" pitchFamily="34" charset="0"/>
                <a:ea typeface="ＭＳ Ｐゴシック" pitchFamily="34" charset="-128"/>
              </a:rPr>
              <a:t>David Bancroft </a:t>
            </a:r>
          </a:p>
          <a:p>
            <a:pPr marL="0" lvl="0" indent="0" fontAlgn="base">
              <a:spcBef>
                <a:spcPts val="0"/>
              </a:spcBef>
              <a:spcAft>
                <a:spcPct val="0"/>
              </a:spcAft>
              <a:buClr>
                <a:srgbClr val="009999"/>
              </a:buClr>
              <a:buNone/>
            </a:pPr>
            <a:r>
              <a:rPr lang="en-US" sz="1500" b="1" dirty="0">
                <a:solidFill>
                  <a:schemeClr val="tx2">
                    <a:lumMod val="90000"/>
                    <a:lumOff val="10000"/>
                  </a:schemeClr>
                </a:solidFill>
                <a:latin typeface="Arial" pitchFamily="34" charset="0"/>
                <a:ea typeface="ＭＳ Ｐゴシック" pitchFamily="34" charset="-128"/>
              </a:rPr>
              <a:t>Senior Vice President, Community Investment, Brownfields Redevelopment Fund, Lawrence Office</a:t>
            </a:r>
            <a:br>
              <a:rPr lang="en-US" sz="1500" b="1" dirty="0">
                <a:solidFill>
                  <a:schemeClr val="tx2">
                    <a:lumMod val="90000"/>
                    <a:lumOff val="10000"/>
                  </a:schemeClr>
                </a:solidFill>
                <a:latin typeface="Arial" pitchFamily="34" charset="0"/>
                <a:ea typeface="ＭＳ Ｐゴシック" pitchFamily="34" charset="-128"/>
              </a:rPr>
            </a:br>
            <a:r>
              <a:rPr lang="en-US" sz="1500" b="1" dirty="0">
                <a:solidFill>
                  <a:schemeClr val="tx2">
                    <a:lumMod val="90000"/>
                    <a:lumOff val="10000"/>
                  </a:schemeClr>
                </a:solidFill>
                <a:latin typeface="Arial" pitchFamily="34" charset="0"/>
                <a:ea typeface="ＭＳ Ｐゴシック" pitchFamily="34" charset="-128"/>
                <a:hlinkClick r:id="rId2"/>
              </a:rPr>
              <a:t>dbancroft@massdevelopment.com</a:t>
            </a:r>
            <a:endParaRPr lang="en-US" sz="1500" b="1" dirty="0">
              <a:solidFill>
                <a:schemeClr val="tx2">
                  <a:lumMod val="90000"/>
                  <a:lumOff val="10000"/>
                </a:schemeClr>
              </a:solidFill>
              <a:latin typeface="Arial" pitchFamily="34" charset="0"/>
              <a:ea typeface="ＭＳ Ｐゴシック" pitchFamily="34" charset="-128"/>
            </a:endParaRPr>
          </a:p>
          <a:p>
            <a:pPr marL="0" lvl="0" indent="0" fontAlgn="base">
              <a:spcBef>
                <a:spcPts val="0"/>
              </a:spcBef>
              <a:spcAft>
                <a:spcPct val="0"/>
              </a:spcAft>
              <a:buClr>
                <a:srgbClr val="009999"/>
              </a:buClr>
              <a:buNone/>
            </a:pPr>
            <a:endParaRPr lang="en-US" sz="1500" b="1" dirty="0">
              <a:solidFill>
                <a:schemeClr val="tx2">
                  <a:lumMod val="90000"/>
                  <a:lumOff val="10000"/>
                </a:schemeClr>
              </a:solidFill>
              <a:latin typeface="Arial" pitchFamily="34" charset="0"/>
              <a:ea typeface="ＭＳ Ｐゴシック" pitchFamily="34" charset="-128"/>
            </a:endParaRPr>
          </a:p>
          <a:p>
            <a:pPr marL="0" lvl="0" indent="0" fontAlgn="base">
              <a:spcAft>
                <a:spcPct val="0"/>
              </a:spcAft>
              <a:buClr>
                <a:srgbClr val="009999"/>
              </a:buClr>
              <a:buNone/>
            </a:pPr>
            <a:endParaRPr lang="en-US" sz="1500" b="1" dirty="0">
              <a:solidFill>
                <a:schemeClr val="tx2">
                  <a:lumMod val="90000"/>
                  <a:lumOff val="10000"/>
                </a:schemeClr>
              </a:solidFill>
              <a:latin typeface="Arial" pitchFamily="34" charset="0"/>
              <a:ea typeface="ＭＳ Ｐゴシック" pitchFamily="34" charset="-128"/>
            </a:endParaRPr>
          </a:p>
          <a:p>
            <a:pPr marL="0" lvl="0" indent="0" algn="ctr" fontAlgn="base">
              <a:spcAft>
                <a:spcPct val="0"/>
              </a:spcAft>
              <a:buClr>
                <a:srgbClr val="009999"/>
              </a:buClr>
              <a:buNone/>
            </a:pPr>
            <a:br>
              <a:rPr lang="en-US" sz="1900" b="1" dirty="0">
                <a:solidFill>
                  <a:schemeClr val="tx2">
                    <a:lumMod val="90000"/>
                    <a:lumOff val="10000"/>
                  </a:schemeClr>
                </a:solidFill>
                <a:latin typeface="Arial" pitchFamily="34" charset="0"/>
                <a:ea typeface="ＭＳ Ｐゴシック" pitchFamily="34" charset="-128"/>
              </a:rPr>
            </a:br>
            <a:r>
              <a:rPr lang="en-US" sz="1900" b="1" dirty="0">
                <a:solidFill>
                  <a:schemeClr val="tx2">
                    <a:lumMod val="90000"/>
                    <a:lumOff val="10000"/>
                  </a:schemeClr>
                </a:solidFill>
                <a:latin typeface="Arial" pitchFamily="34" charset="0"/>
                <a:ea typeface="ＭＳ Ｐゴシック" pitchFamily="34" charset="-128"/>
              </a:rPr>
              <a:t>Or visit our website at </a:t>
            </a:r>
            <a:br>
              <a:rPr lang="en-US" sz="1900" b="1" dirty="0">
                <a:solidFill>
                  <a:schemeClr val="tx2">
                    <a:lumMod val="90000"/>
                    <a:lumOff val="10000"/>
                  </a:schemeClr>
                </a:solidFill>
                <a:latin typeface="Arial" pitchFamily="34" charset="0"/>
                <a:ea typeface="ＭＳ Ｐゴシック" pitchFamily="34" charset="-128"/>
              </a:rPr>
            </a:br>
            <a:r>
              <a:rPr lang="en-US" sz="1900" b="1" dirty="0">
                <a:solidFill>
                  <a:schemeClr val="tx2">
                    <a:lumMod val="90000"/>
                    <a:lumOff val="10000"/>
                  </a:schemeClr>
                </a:solidFill>
                <a:latin typeface="Arial" pitchFamily="34" charset="0"/>
                <a:ea typeface="ＭＳ Ｐゴシック" pitchFamily="34" charset="-128"/>
                <a:hlinkClick r:id="rId3"/>
              </a:rPr>
              <a:t>www.massdevelopment.com</a:t>
            </a:r>
            <a:r>
              <a:rPr lang="en-US" sz="1900" b="1" dirty="0">
                <a:solidFill>
                  <a:schemeClr val="tx2">
                    <a:lumMod val="90000"/>
                    <a:lumOff val="10000"/>
                  </a:schemeClr>
                </a:solidFill>
                <a:latin typeface="Arial" pitchFamily="34" charset="0"/>
                <a:ea typeface="ＭＳ Ｐゴシック" pitchFamily="34" charset="-128"/>
              </a:rPr>
              <a:t> </a:t>
            </a:r>
          </a:p>
          <a:p>
            <a:pPr marL="0" lvl="0" indent="0" algn="ctr" fontAlgn="base">
              <a:spcAft>
                <a:spcPct val="0"/>
              </a:spcAft>
              <a:buClr>
                <a:srgbClr val="009999"/>
              </a:buClr>
              <a:buNone/>
            </a:pPr>
            <a:endParaRPr lang="en-US" sz="1900" b="1" dirty="0">
              <a:solidFill>
                <a:schemeClr val="tx2">
                  <a:lumMod val="90000"/>
                  <a:lumOff val="10000"/>
                </a:schemeClr>
              </a:solidFill>
              <a:latin typeface="Arial" pitchFamily="34" charset="0"/>
              <a:ea typeface="ＭＳ Ｐゴシック" pitchFamily="34" charset="-128"/>
            </a:endParaRPr>
          </a:p>
          <a:p>
            <a:pPr marL="0" lvl="0" indent="0" algn="ctr" fontAlgn="base">
              <a:spcAft>
                <a:spcPct val="0"/>
              </a:spcAft>
              <a:buClr>
                <a:srgbClr val="009999"/>
              </a:buClr>
              <a:buNone/>
            </a:pPr>
            <a:endParaRPr lang="en-US" sz="1800" b="1" dirty="0">
              <a:solidFill>
                <a:srgbClr val="000000"/>
              </a:solidFill>
              <a:latin typeface="Arial" pitchFamily="34" charset="0"/>
              <a:ea typeface="ＭＳ Ｐゴシック" pitchFamily="34" charset="-128"/>
            </a:endParaRPr>
          </a:p>
          <a:p>
            <a:pPr marL="0" lvl="0" indent="0" fontAlgn="base">
              <a:spcAft>
                <a:spcPct val="0"/>
              </a:spcAft>
              <a:buClr>
                <a:srgbClr val="009999"/>
              </a:buClr>
              <a:buNone/>
            </a:pPr>
            <a:endParaRPr lang="en-US" sz="5600" b="1" dirty="0">
              <a:solidFill>
                <a:srgbClr val="000000"/>
              </a:solidFill>
              <a:latin typeface="Arial" pitchFamily="34" charset="0"/>
              <a:ea typeface="ＭＳ Ｐゴシック" pitchFamily="34" charset="-128"/>
            </a:endParaRPr>
          </a:p>
          <a:p>
            <a:pPr marL="0" lvl="0" indent="0" fontAlgn="base">
              <a:spcAft>
                <a:spcPct val="0"/>
              </a:spcAft>
              <a:buClr>
                <a:srgbClr val="009999"/>
              </a:buClr>
              <a:buNone/>
            </a:pPr>
            <a:endParaRPr lang="en-US" sz="5600" b="1" u="sng" dirty="0">
              <a:solidFill>
                <a:schemeClr val="tx2">
                  <a:lumMod val="50000"/>
                  <a:lumOff val="50000"/>
                </a:schemeClr>
              </a:solidFill>
              <a:latin typeface="Arial" pitchFamily="34" charset="0"/>
              <a:ea typeface="ＭＳ Ｐゴシック" pitchFamily="34" charset="-128"/>
            </a:endParaRPr>
          </a:p>
          <a:p>
            <a:pPr marL="0" lvl="0" indent="0" fontAlgn="base">
              <a:spcAft>
                <a:spcPct val="0"/>
              </a:spcAft>
              <a:buClr>
                <a:srgbClr val="009999"/>
              </a:buClr>
              <a:buNone/>
            </a:pPr>
            <a:endParaRPr lang="en-US" sz="2900" b="1" u="sng" dirty="0">
              <a:solidFill>
                <a:schemeClr val="tx2">
                  <a:lumMod val="50000"/>
                  <a:lumOff val="50000"/>
                </a:schemeClr>
              </a:solidFill>
              <a:latin typeface="Arial" pitchFamily="34" charset="0"/>
              <a:ea typeface="ＭＳ Ｐゴシック" pitchFamily="34" charset="-128"/>
            </a:endParaRPr>
          </a:p>
          <a:p>
            <a:pPr marL="0" indent="0">
              <a:buNone/>
            </a:pPr>
            <a:r>
              <a:rPr lang="en-US" dirty="0"/>
              <a:t> </a:t>
            </a:r>
          </a:p>
          <a:p>
            <a:endParaRPr lang="en-US" dirty="0"/>
          </a:p>
          <a:p>
            <a:endParaRPr lang="en-US" dirty="0"/>
          </a:p>
        </p:txBody>
      </p:sp>
      <p:sp>
        <p:nvSpPr>
          <p:cNvPr id="8" name="Slide Number Placeholder 7">
            <a:extLst>
              <a:ext uri="{FF2B5EF4-FFF2-40B4-BE49-F238E27FC236}">
                <a16:creationId xmlns:a16="http://schemas.microsoft.com/office/drawing/2014/main" id="{5DC2844D-58E0-E84E-90C5-E5670C9580F5}"/>
              </a:ext>
              <a:ext uri="{C183D7F6-B498-43B3-948B-1728B52AA6E4}">
                <adec:decorative xmlns:adec="http://schemas.microsoft.com/office/drawing/2017/decorative" val="1"/>
              </a:ext>
            </a:extLst>
          </p:cNvPr>
          <p:cNvSpPr>
            <a:spLocks noGrp="1"/>
          </p:cNvSpPr>
          <p:nvPr>
            <p:ph type="sldNum" sz="quarter" idx="12"/>
          </p:nvPr>
        </p:nvSpPr>
        <p:spPr/>
        <p:txBody>
          <a:bodyPr/>
          <a:lstStyle/>
          <a:p>
            <a:fld id="{D367A5CE-97AE-A045-8D64-ABA1949E4846}" type="slidenum">
              <a:rPr lang="en-US" smtClean="0"/>
              <a:pPr/>
              <a:t>13</a:t>
            </a:fld>
            <a:endParaRPr lang="en-US"/>
          </a:p>
        </p:txBody>
      </p:sp>
      <p:sp>
        <p:nvSpPr>
          <p:cNvPr id="10" name="Rectangle 9">
            <a:extLst>
              <a:ext uri="{C183D7F6-B498-43B3-948B-1728B52AA6E4}">
                <adec:decorative xmlns:adec="http://schemas.microsoft.com/office/drawing/2017/decorative" val="1"/>
              </a:ext>
            </a:extLst>
          </p:cNvPr>
          <p:cNvSpPr/>
          <p:nvPr/>
        </p:nvSpPr>
        <p:spPr>
          <a:xfrm>
            <a:off x="2286000" y="-910649"/>
            <a:ext cx="4572000" cy="369332"/>
          </a:xfrm>
          <a:prstGeom prst="rect">
            <a:avLst/>
          </a:prstGeom>
        </p:spPr>
        <p:txBody>
          <a:bodyPr>
            <a:spAutoFit/>
          </a:bodyPr>
          <a:lstStyle/>
          <a:p>
            <a:pPr lvl="0" defTabSz="914400" eaLnBrk="0" fontAlgn="base" hangingPunct="0">
              <a:spcAft>
                <a:spcPct val="0"/>
              </a:spcAft>
            </a:pPr>
            <a:r>
              <a:rPr lang="en-US" b="1" dirty="0">
                <a:solidFill>
                  <a:srgbClr val="000000"/>
                </a:solidFill>
                <a:latin typeface="Arial" pitchFamily="34" charset="0"/>
                <a:ea typeface="ＭＳ Ｐゴシック" pitchFamily="34" charset="-128"/>
              </a:rPr>
              <a:t> </a:t>
            </a:r>
            <a:endParaRPr lang="en-US" b="1" u="sng" dirty="0">
              <a:solidFill>
                <a:srgbClr val="D58E59"/>
              </a:solidFill>
              <a:latin typeface="Arial" pitchFamily="34" charset="0"/>
              <a:ea typeface="ＭＳ Ｐゴシック" pitchFamily="34" charset="-128"/>
            </a:endParaRPr>
          </a:p>
        </p:txBody>
      </p:sp>
    </p:spTree>
    <p:extLst>
      <p:ext uri="{BB962C8B-B14F-4D97-AF65-F5344CB8AC3E}">
        <p14:creationId xmlns:p14="http://schemas.microsoft.com/office/powerpoint/2010/main" val="327501891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MassDevelopment Overview</a:t>
            </a:r>
          </a:p>
        </p:txBody>
      </p:sp>
      <p:sp>
        <p:nvSpPr>
          <p:cNvPr id="5" name="Slide Number Placeholder 4">
            <a:extLst>
              <a:ext uri="{C183D7F6-B498-43B3-948B-1728B52AA6E4}">
                <adec:decorative xmlns:adec="http://schemas.microsoft.com/office/drawing/2017/decorative" val="1"/>
              </a:ext>
            </a:extLst>
          </p:cNvPr>
          <p:cNvSpPr>
            <a:spLocks noGrp="1"/>
          </p:cNvSpPr>
          <p:nvPr>
            <p:ph type="sldNum" sz="quarter" idx="12"/>
          </p:nvPr>
        </p:nvSpPr>
        <p:spPr/>
        <p:txBody>
          <a:bodyPr/>
          <a:lstStyle/>
          <a:p>
            <a:fld id="{2066355A-084C-D24E-9AD2-7E4FC41EA627}" type="slidenum">
              <a:rPr lang="en-US" smtClean="0"/>
              <a:t>2</a:t>
            </a:fld>
            <a:endParaRPr lang="en-US"/>
          </a:p>
        </p:txBody>
      </p:sp>
      <p:sp>
        <p:nvSpPr>
          <p:cNvPr id="7" name="Rectangle 6">
            <a:extLst>
              <a:ext uri="{C183D7F6-B498-43B3-948B-1728B52AA6E4}">
                <adec:decorative xmlns:adec="http://schemas.microsoft.com/office/drawing/2017/decorative" val="1"/>
              </a:ext>
            </a:extLst>
          </p:cNvPr>
          <p:cNvSpPr/>
          <p:nvPr/>
        </p:nvSpPr>
        <p:spPr>
          <a:xfrm>
            <a:off x="0" y="1327428"/>
            <a:ext cx="9144000" cy="1358179"/>
          </a:xfrm>
          <a:prstGeom prst="rect">
            <a:avLst/>
          </a:prstGeom>
          <a:solidFill>
            <a:srgbClr val="0A8E9A"/>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18" name="Picture 17" descr="Sign on brick building that says City Place.">
            <a:extLst>
              <a:ext uri="{C183D7F6-B498-43B3-948B-1728B52AA6E4}">
                <adec:decorative xmlns:adec="http://schemas.microsoft.com/office/drawing/2017/decorative" val="0"/>
              </a:ext>
            </a:extLst>
          </p:cNvPr>
          <p:cNvPicPr>
            <a:picLocks noChangeAspect="1"/>
          </p:cNvPicPr>
          <p:nvPr/>
        </p:nvPicPr>
        <p:blipFill rotWithShape="1">
          <a:blip r:embed="rId2" cstate="hqprint">
            <a:extLst>
              <a:ext uri="{28A0092B-C50C-407E-A947-70E740481C1C}">
                <a14:useLocalDpi xmlns:a14="http://schemas.microsoft.com/office/drawing/2010/main"/>
              </a:ext>
            </a:extLst>
          </a:blip>
          <a:srcRect/>
          <a:stretch/>
        </p:blipFill>
        <p:spPr>
          <a:xfrm>
            <a:off x="0" y="1407403"/>
            <a:ext cx="2408904" cy="1196259"/>
          </a:xfrm>
          <a:prstGeom prst="rect">
            <a:avLst/>
          </a:prstGeom>
        </p:spPr>
      </p:pic>
      <p:pic>
        <p:nvPicPr>
          <p:cNvPr id="19" name="Picture 18" descr="Scientist in safety glasses.">
            <a:extLst>
              <a:ext uri="{C183D7F6-B498-43B3-948B-1728B52AA6E4}">
                <adec:decorative xmlns:adec="http://schemas.microsoft.com/office/drawing/2017/decorative" val="0"/>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2473911" y="1407403"/>
            <a:ext cx="2506606" cy="1188065"/>
          </a:xfrm>
          <a:prstGeom prst="rect">
            <a:avLst/>
          </a:prstGeom>
        </p:spPr>
      </p:pic>
      <p:pic>
        <p:nvPicPr>
          <p:cNvPr id="20" name="Picture 19" descr="Welder working.">
            <a:extLst>
              <a:ext uri="{C183D7F6-B498-43B3-948B-1728B52AA6E4}">
                <adec:decorative xmlns:adec="http://schemas.microsoft.com/office/drawing/2017/decorative" val="0"/>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5045524" y="1407403"/>
            <a:ext cx="1821208" cy="1188065"/>
          </a:xfrm>
          <a:prstGeom prst="rect">
            <a:avLst/>
          </a:prstGeom>
        </p:spPr>
      </p:pic>
      <p:pic>
        <p:nvPicPr>
          <p:cNvPr id="21" name="Picture 20" descr="A nurse standing beside a baby.">
            <a:extLst>
              <a:ext uri="{C183D7F6-B498-43B3-948B-1728B52AA6E4}">
                <adec:decorative xmlns:adec="http://schemas.microsoft.com/office/drawing/2017/decorative" val="0"/>
              </a:ext>
            </a:extLst>
          </p:cNvPr>
          <p:cNvPicPr>
            <a:picLocks noChangeAspect="1"/>
          </p:cNvPicPr>
          <p:nvPr/>
        </p:nvPicPr>
        <p:blipFill rotWithShape="1">
          <a:blip r:embed="rId5" cstate="screen">
            <a:extLst>
              <a:ext uri="{28A0092B-C50C-407E-A947-70E740481C1C}">
                <a14:useLocalDpi xmlns:a14="http://schemas.microsoft.com/office/drawing/2010/main"/>
              </a:ext>
            </a:extLst>
          </a:blip>
          <a:srcRect/>
          <a:stretch/>
        </p:blipFill>
        <p:spPr>
          <a:xfrm>
            <a:off x="6931740" y="1407403"/>
            <a:ext cx="2212259" cy="1188065"/>
          </a:xfrm>
          <a:prstGeom prst="rect">
            <a:avLst/>
          </a:prstGeom>
        </p:spPr>
      </p:pic>
      <p:sp>
        <p:nvSpPr>
          <p:cNvPr id="3" name="Content Placeholder 2"/>
          <p:cNvSpPr>
            <a:spLocks noGrp="1"/>
          </p:cNvSpPr>
          <p:nvPr>
            <p:ph idx="1"/>
          </p:nvPr>
        </p:nvSpPr>
        <p:spPr>
          <a:xfrm>
            <a:off x="505752" y="2847697"/>
            <a:ext cx="8249830" cy="2734238"/>
          </a:xfrm>
        </p:spPr>
        <p:txBody>
          <a:bodyPr>
            <a:noAutofit/>
          </a:bodyPr>
          <a:lstStyle/>
          <a:p>
            <a:pPr marL="0" indent="0" defTabSz="457200">
              <a:buNone/>
              <a:defRPr/>
            </a:pPr>
            <a:r>
              <a:rPr lang="en-US" sz="1800" dirty="0">
                <a:solidFill>
                  <a:schemeClr val="tx2"/>
                </a:solidFill>
                <a:latin typeface="Arial"/>
                <a:cs typeface="Arial"/>
              </a:rPr>
              <a:t>MassDevelopment, the state’s development finance agency and land bank, works with businesses, nonprofits, banks, and communities to stimulate economic growth across the Commonwealth. </a:t>
            </a:r>
          </a:p>
          <a:p>
            <a:pPr marL="0" indent="0" defTabSz="457200">
              <a:buNone/>
              <a:defRPr/>
            </a:pPr>
            <a:r>
              <a:rPr lang="en-US" sz="1800" dirty="0">
                <a:solidFill>
                  <a:schemeClr val="tx2"/>
                </a:solidFill>
                <a:latin typeface="Arial"/>
                <a:cs typeface="Arial"/>
              </a:rPr>
              <a:t>In February 2025, the Massachusetts Growth Capital Corporation was merged into MassDevelopment, enhancing the agency’s ability to support small businesses in Massachusetts through alternative funding, resources, and individualized services.</a:t>
            </a:r>
          </a:p>
          <a:p>
            <a:pPr marL="0" indent="0" defTabSz="457200">
              <a:buNone/>
              <a:defRPr/>
            </a:pPr>
            <a:r>
              <a:rPr lang="en-US" sz="1800" dirty="0">
                <a:solidFill>
                  <a:schemeClr val="tx2"/>
                </a:solidFill>
                <a:latin typeface="Arial"/>
                <a:cs typeface="Arial"/>
              </a:rPr>
              <a:t>During FY24, MassDevelopment financed:</a:t>
            </a:r>
          </a:p>
          <a:p>
            <a:pPr lvl="1"/>
            <a:r>
              <a:rPr lang="en-US" sz="1800" dirty="0">
                <a:solidFill>
                  <a:schemeClr val="tx2"/>
                </a:solidFill>
                <a:latin typeface="Proxima Nova W05 Regular"/>
              </a:rPr>
              <a:t>Financed or managed 349 projects</a:t>
            </a:r>
          </a:p>
          <a:p>
            <a:pPr lvl="1"/>
            <a:r>
              <a:rPr lang="en-US" sz="1800" dirty="0">
                <a:solidFill>
                  <a:schemeClr val="tx2"/>
                </a:solidFill>
                <a:latin typeface="Proxima Nova W05 Regular"/>
              </a:rPr>
              <a:t>Invested more than $3.5 billion in the Massachusetts economy</a:t>
            </a:r>
          </a:p>
          <a:p>
            <a:pPr lvl="1"/>
            <a:r>
              <a:rPr lang="en-US" sz="1800" dirty="0">
                <a:solidFill>
                  <a:schemeClr val="tx2"/>
                </a:solidFill>
                <a:latin typeface="Proxima Nova W05 Regular"/>
              </a:rPr>
              <a:t>Created or supported 22,426 jobs and built or preserved 1,754 housing units.</a:t>
            </a:r>
          </a:p>
          <a:p>
            <a:pPr lvl="1"/>
            <a:endParaRPr lang="en-US" sz="1800" dirty="0">
              <a:solidFill>
                <a:schemeClr val="tx2">
                  <a:lumMod val="90000"/>
                  <a:lumOff val="10000"/>
                </a:schemeClr>
              </a:solidFill>
              <a:latin typeface="Proxima Nova W05 Regular"/>
            </a:endParaRPr>
          </a:p>
        </p:txBody>
      </p:sp>
    </p:spTree>
    <p:extLst>
      <p:ext uri="{BB962C8B-B14F-4D97-AF65-F5344CB8AC3E}">
        <p14:creationId xmlns:p14="http://schemas.microsoft.com/office/powerpoint/2010/main" val="115820724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839EA5-2B2B-B7AF-60DD-4297B6528BFA}"/>
              </a:ext>
            </a:extLst>
          </p:cNvPr>
          <p:cNvSpPr txBox="1">
            <a:spLocks noGrp="1"/>
          </p:cNvSpPr>
          <p:nvPr>
            <p:ph type="title" idx="4294967295"/>
          </p:nvPr>
        </p:nvSpPr>
        <p:spPr>
          <a:xfrm>
            <a:off x="628650" y="199506"/>
            <a:ext cx="7886700" cy="1058487"/>
          </a:xfrm>
          <a:prstGeom prst="rect">
            <a:avLst/>
          </a:prstGeom>
          <a:solidFill>
            <a:schemeClr val="accent6">
              <a:lumMod val="20000"/>
              <a:lumOff val="80000"/>
            </a:schemeClr>
          </a:solid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rmAutofit/>
          </a:bodyPr>
          <a:lstStyle>
            <a:lvl1pPr algn="l" defTabSz="914400" rtl="0" eaLnBrk="1" latinLnBrk="0" hangingPunct="1">
              <a:lnSpc>
                <a:spcPct val="90000"/>
              </a:lnSpc>
              <a:spcBef>
                <a:spcPct val="0"/>
              </a:spcBef>
              <a:buNone/>
              <a:defRPr sz="3600" b="1" kern="1200">
                <a:solidFill>
                  <a:schemeClr val="tx2"/>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3600" b="1" i="0" u="none" strike="noStrike" kern="1200" cap="none" spc="0" normalizeH="0" baseline="0" noProof="0" dirty="0">
                <a:ln>
                  <a:noFill/>
                </a:ln>
                <a:solidFill>
                  <a:schemeClr val="tx2"/>
                </a:solidFill>
                <a:effectLst/>
                <a:uLnTx/>
                <a:uFillTx/>
                <a:latin typeface="+mj-lt"/>
                <a:ea typeface="+mj-ea"/>
                <a:cs typeface="+mj-cs"/>
              </a:rPr>
              <a:t>Who We Serve</a:t>
            </a:r>
          </a:p>
        </p:txBody>
      </p:sp>
      <p:sp>
        <p:nvSpPr>
          <p:cNvPr id="5" name="Slide Number Placeholder 4">
            <a:extLst>
              <a:ext uri="{C183D7F6-B498-43B3-948B-1728B52AA6E4}">
                <adec:decorative xmlns:adec="http://schemas.microsoft.com/office/drawing/2017/decorative" val="1"/>
              </a:ext>
            </a:extLst>
          </p:cNvPr>
          <p:cNvSpPr>
            <a:spLocks noGrp="1"/>
          </p:cNvSpPr>
          <p:nvPr>
            <p:ph type="sldNum" sz="quarter" idx="12"/>
          </p:nvPr>
        </p:nvSpPr>
        <p:spPr/>
        <p:txBody>
          <a:bodyPr/>
          <a:lstStyle/>
          <a:p>
            <a:fld id="{2066355A-084C-D24E-9AD2-7E4FC41EA627}" type="slidenum">
              <a:rPr lang="en-US" smtClean="0"/>
              <a:t>3</a:t>
            </a:fld>
            <a:endParaRPr lang="en-US"/>
          </a:p>
        </p:txBody>
      </p:sp>
      <p:sp>
        <p:nvSpPr>
          <p:cNvPr id="7" name="TextBox 6"/>
          <p:cNvSpPr txBox="1"/>
          <p:nvPr/>
        </p:nvSpPr>
        <p:spPr>
          <a:xfrm>
            <a:off x="137227" y="2341884"/>
            <a:ext cx="2301846" cy="1004589"/>
          </a:xfrm>
          <a:prstGeom prst="rect">
            <a:avLst/>
          </a:prstGeom>
          <a:noFill/>
        </p:spPr>
        <p:txBody>
          <a:bodyPr wrap="square" rtlCol="0">
            <a:spAutoFit/>
          </a:bodyPr>
          <a:lstStyle/>
          <a:p>
            <a:pPr algn="ctr"/>
            <a:r>
              <a:rPr lang="en-US" sz="1600" b="1" dirty="0">
                <a:solidFill>
                  <a:srgbClr val="0A8E9A"/>
                </a:solidFill>
                <a:latin typeface="Arial"/>
                <a:cs typeface="Arial"/>
              </a:rPr>
              <a:t>Businesses</a:t>
            </a:r>
          </a:p>
          <a:p>
            <a:pPr algn="ctr"/>
            <a:r>
              <a:rPr lang="en-US" sz="1400" dirty="0">
                <a:solidFill>
                  <a:schemeClr val="tx2"/>
                </a:solidFill>
                <a:latin typeface="Arial"/>
                <a:cs typeface="Arial"/>
              </a:rPr>
              <a:t>Helping companies expand, modernize,</a:t>
            </a:r>
            <a:br>
              <a:rPr lang="en-US" sz="1400" dirty="0">
                <a:solidFill>
                  <a:schemeClr val="tx2"/>
                </a:solidFill>
                <a:latin typeface="Arial"/>
                <a:cs typeface="Arial"/>
              </a:rPr>
            </a:br>
            <a:r>
              <a:rPr lang="en-US" sz="1400" dirty="0">
                <a:solidFill>
                  <a:schemeClr val="tx2"/>
                </a:solidFill>
                <a:latin typeface="Arial"/>
                <a:cs typeface="Arial"/>
              </a:rPr>
              <a:t> and relocate.</a:t>
            </a:r>
          </a:p>
        </p:txBody>
      </p:sp>
      <p:sp>
        <p:nvSpPr>
          <p:cNvPr id="18" name="TextBox 17"/>
          <p:cNvSpPr txBox="1"/>
          <p:nvPr/>
        </p:nvSpPr>
        <p:spPr>
          <a:xfrm>
            <a:off x="2300812" y="2341884"/>
            <a:ext cx="2301846" cy="1004589"/>
          </a:xfrm>
          <a:prstGeom prst="rect">
            <a:avLst/>
          </a:prstGeom>
          <a:noFill/>
        </p:spPr>
        <p:txBody>
          <a:bodyPr wrap="square" rtlCol="0">
            <a:spAutoFit/>
          </a:bodyPr>
          <a:lstStyle/>
          <a:p>
            <a:pPr algn="ctr"/>
            <a:r>
              <a:rPr lang="en-US" sz="1600" b="1" dirty="0">
                <a:solidFill>
                  <a:srgbClr val="0A8E9A"/>
                </a:solidFill>
                <a:latin typeface="Arial"/>
                <a:cs typeface="Arial"/>
              </a:rPr>
              <a:t>Developers</a:t>
            </a:r>
          </a:p>
          <a:p>
            <a:pPr algn="ctr"/>
            <a:r>
              <a:rPr lang="en-US" sz="1400" dirty="0">
                <a:solidFill>
                  <a:schemeClr val="tx2"/>
                </a:solidFill>
                <a:latin typeface="Arial"/>
                <a:cs typeface="Arial"/>
              </a:rPr>
              <a:t>Making the difference at every stage of development.</a:t>
            </a:r>
          </a:p>
        </p:txBody>
      </p:sp>
      <p:sp>
        <p:nvSpPr>
          <p:cNvPr id="19" name="TextBox 18"/>
          <p:cNvSpPr txBox="1"/>
          <p:nvPr/>
        </p:nvSpPr>
        <p:spPr>
          <a:xfrm>
            <a:off x="4464397" y="2341884"/>
            <a:ext cx="2301846" cy="984885"/>
          </a:xfrm>
          <a:prstGeom prst="rect">
            <a:avLst/>
          </a:prstGeom>
          <a:noFill/>
        </p:spPr>
        <p:txBody>
          <a:bodyPr wrap="square" rtlCol="0">
            <a:spAutoFit/>
          </a:bodyPr>
          <a:lstStyle/>
          <a:p>
            <a:pPr algn="ctr"/>
            <a:r>
              <a:rPr lang="en-US" sz="1600" b="1" dirty="0">
                <a:solidFill>
                  <a:srgbClr val="0A8E9A"/>
                </a:solidFill>
                <a:latin typeface="Arial"/>
                <a:cs typeface="Arial"/>
              </a:rPr>
              <a:t>Housing</a:t>
            </a:r>
          </a:p>
          <a:p>
            <a:pPr algn="ctr"/>
            <a:r>
              <a:rPr lang="en-US" sz="1400" dirty="0">
                <a:solidFill>
                  <a:schemeClr val="tx2"/>
                </a:solidFill>
                <a:latin typeface="Arial"/>
                <a:cs typeface="Arial"/>
              </a:rPr>
              <a:t>Building expertise, from predevelopment to construction.</a:t>
            </a:r>
          </a:p>
        </p:txBody>
      </p:sp>
      <p:sp>
        <p:nvSpPr>
          <p:cNvPr id="20" name="TextBox 19"/>
          <p:cNvSpPr txBox="1"/>
          <p:nvPr/>
        </p:nvSpPr>
        <p:spPr>
          <a:xfrm>
            <a:off x="6627981" y="2341884"/>
            <a:ext cx="2301846" cy="984885"/>
          </a:xfrm>
          <a:prstGeom prst="rect">
            <a:avLst/>
          </a:prstGeom>
          <a:noFill/>
        </p:spPr>
        <p:txBody>
          <a:bodyPr wrap="square" rtlCol="0">
            <a:spAutoFit/>
          </a:bodyPr>
          <a:lstStyle/>
          <a:p>
            <a:pPr algn="ctr"/>
            <a:r>
              <a:rPr lang="en-US" sz="1600" b="1" dirty="0">
                <a:solidFill>
                  <a:srgbClr val="0A8E9A"/>
                </a:solidFill>
                <a:latin typeface="Arial"/>
                <a:cs typeface="Arial"/>
              </a:rPr>
              <a:t>Manufacturers</a:t>
            </a:r>
          </a:p>
          <a:p>
            <a:pPr algn="ctr"/>
            <a:r>
              <a:rPr lang="en-US" sz="1400" dirty="0">
                <a:solidFill>
                  <a:schemeClr val="tx2"/>
                </a:solidFill>
                <a:latin typeface="Arial"/>
                <a:cs typeface="Arial"/>
              </a:rPr>
              <a:t>Finding skilled </a:t>
            </a:r>
            <a:br>
              <a:rPr lang="en-US" sz="1400" dirty="0">
                <a:solidFill>
                  <a:schemeClr val="tx2"/>
                </a:solidFill>
                <a:latin typeface="Arial"/>
                <a:cs typeface="Arial"/>
              </a:rPr>
            </a:br>
            <a:r>
              <a:rPr lang="en-US" sz="1400" dirty="0">
                <a:solidFill>
                  <a:schemeClr val="tx2"/>
                </a:solidFill>
                <a:latin typeface="Arial"/>
                <a:cs typeface="Arial"/>
              </a:rPr>
              <a:t>employees, opening </a:t>
            </a:r>
            <a:br>
              <a:rPr lang="en-US" sz="1400" dirty="0">
                <a:solidFill>
                  <a:schemeClr val="tx2"/>
                </a:solidFill>
                <a:latin typeface="Arial"/>
                <a:cs typeface="Arial"/>
              </a:rPr>
            </a:br>
            <a:r>
              <a:rPr lang="en-US" sz="1400" dirty="0">
                <a:solidFill>
                  <a:schemeClr val="tx2"/>
                </a:solidFill>
                <a:latin typeface="Arial"/>
                <a:cs typeface="Arial"/>
              </a:rPr>
              <a:t>global markets.</a:t>
            </a:r>
          </a:p>
        </p:txBody>
      </p:sp>
      <p:sp>
        <p:nvSpPr>
          <p:cNvPr id="21" name="TextBox 20"/>
          <p:cNvSpPr txBox="1"/>
          <p:nvPr/>
        </p:nvSpPr>
        <p:spPr>
          <a:xfrm>
            <a:off x="1276129" y="4357831"/>
            <a:ext cx="2301846" cy="1004589"/>
          </a:xfrm>
          <a:prstGeom prst="rect">
            <a:avLst/>
          </a:prstGeom>
          <a:noFill/>
        </p:spPr>
        <p:txBody>
          <a:bodyPr wrap="square" rtlCol="0">
            <a:spAutoFit/>
          </a:bodyPr>
          <a:lstStyle/>
          <a:p>
            <a:pPr algn="ctr"/>
            <a:r>
              <a:rPr lang="en-US" sz="1600" b="1" dirty="0">
                <a:solidFill>
                  <a:srgbClr val="0A8E9A"/>
                </a:solidFill>
                <a:latin typeface="Arial"/>
                <a:cs typeface="Arial"/>
              </a:rPr>
              <a:t>Municipalities</a:t>
            </a:r>
          </a:p>
          <a:p>
            <a:pPr algn="ctr"/>
            <a:r>
              <a:rPr lang="en-US" sz="1400" dirty="0">
                <a:solidFill>
                  <a:schemeClr val="tx2"/>
                </a:solidFill>
                <a:latin typeface="Arial"/>
                <a:cs typeface="Arial"/>
              </a:rPr>
              <a:t>Eliminating blight, revitalizing downtowns, creating opportunities.</a:t>
            </a:r>
          </a:p>
        </p:txBody>
      </p:sp>
      <p:sp>
        <p:nvSpPr>
          <p:cNvPr id="22" name="TextBox 21"/>
          <p:cNvSpPr txBox="1"/>
          <p:nvPr/>
        </p:nvSpPr>
        <p:spPr>
          <a:xfrm>
            <a:off x="3439714" y="4357831"/>
            <a:ext cx="2301846" cy="1004589"/>
          </a:xfrm>
          <a:prstGeom prst="rect">
            <a:avLst/>
          </a:prstGeom>
          <a:noFill/>
        </p:spPr>
        <p:txBody>
          <a:bodyPr wrap="square" rtlCol="0">
            <a:spAutoFit/>
          </a:bodyPr>
          <a:lstStyle/>
          <a:p>
            <a:pPr algn="ctr"/>
            <a:r>
              <a:rPr lang="en-US" sz="1600" b="1" dirty="0">
                <a:solidFill>
                  <a:srgbClr val="0A8E9A"/>
                </a:solidFill>
                <a:latin typeface="Arial"/>
                <a:cs typeface="Arial"/>
              </a:rPr>
              <a:t>Nonprofits</a:t>
            </a:r>
          </a:p>
          <a:p>
            <a:pPr algn="ctr"/>
            <a:r>
              <a:rPr lang="en-US" sz="1400" dirty="0">
                <a:solidFill>
                  <a:schemeClr val="tx2"/>
                </a:solidFill>
                <a:latin typeface="Arial"/>
                <a:cs typeface="Arial"/>
              </a:rPr>
              <a:t>Working with nonprofits to upgrade, renovate and expand. </a:t>
            </a:r>
          </a:p>
        </p:txBody>
      </p:sp>
      <p:sp>
        <p:nvSpPr>
          <p:cNvPr id="23" name="TextBox 22"/>
          <p:cNvSpPr txBox="1"/>
          <p:nvPr/>
        </p:nvSpPr>
        <p:spPr>
          <a:xfrm>
            <a:off x="5603299" y="4357831"/>
            <a:ext cx="2301846" cy="984885"/>
          </a:xfrm>
          <a:prstGeom prst="rect">
            <a:avLst/>
          </a:prstGeom>
          <a:noFill/>
        </p:spPr>
        <p:txBody>
          <a:bodyPr wrap="square" rtlCol="0">
            <a:spAutoFit/>
          </a:bodyPr>
          <a:lstStyle/>
          <a:p>
            <a:pPr algn="ctr"/>
            <a:r>
              <a:rPr lang="en-US" sz="1600" b="1" dirty="0">
                <a:solidFill>
                  <a:srgbClr val="0A8E9A"/>
                </a:solidFill>
                <a:latin typeface="Arial"/>
                <a:cs typeface="Arial"/>
              </a:rPr>
              <a:t>Banks</a:t>
            </a:r>
          </a:p>
          <a:p>
            <a:pPr algn="ctr"/>
            <a:r>
              <a:rPr lang="en-US" sz="1400" dirty="0">
                <a:solidFill>
                  <a:schemeClr val="tx2"/>
                </a:solidFill>
                <a:latin typeface="Arial"/>
                <a:cs typeface="Arial"/>
              </a:rPr>
              <a:t>Partnering with banks </a:t>
            </a:r>
            <a:br>
              <a:rPr lang="en-US" sz="1400" dirty="0">
                <a:solidFill>
                  <a:schemeClr val="tx2"/>
                </a:solidFill>
                <a:latin typeface="Arial"/>
                <a:cs typeface="Arial"/>
              </a:rPr>
            </a:br>
            <a:r>
              <a:rPr lang="en-US" sz="1400" dirty="0">
                <a:solidFill>
                  <a:schemeClr val="tx2"/>
                </a:solidFill>
                <a:latin typeface="Arial"/>
                <a:cs typeface="Arial"/>
              </a:rPr>
              <a:t>to provide creative financing. </a:t>
            </a:r>
          </a:p>
        </p:txBody>
      </p:sp>
      <p:pic>
        <p:nvPicPr>
          <p:cNvPr id="1026" name="Picture 2">
            <a:extLst>
              <a:ext uri="{C183D7F6-B498-43B3-948B-1728B52AA6E4}">
                <adec:decorative xmlns:adec="http://schemas.microsoft.com/office/drawing/2017/decorative" val="1"/>
              </a:ext>
            </a:extLst>
          </p:cNvPr>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964641" y="1707291"/>
            <a:ext cx="563359" cy="56335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a:extLst>
              <a:ext uri="{C183D7F6-B498-43B3-948B-1728B52AA6E4}">
                <adec:decorative xmlns:adec="http://schemas.microsoft.com/office/drawing/2017/decorative" val="1"/>
              </a:ext>
            </a:extLst>
          </p:cNvPr>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3135085" y="1764591"/>
            <a:ext cx="568521" cy="57630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8" name="Picture 4">
            <a:extLst>
              <a:ext uri="{C183D7F6-B498-43B3-948B-1728B52AA6E4}">
                <adec:decorative xmlns:adec="http://schemas.microsoft.com/office/drawing/2017/decorative" val="1"/>
              </a:ext>
            </a:extLst>
          </p:cNvPr>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5294058" y="1717338"/>
            <a:ext cx="613513" cy="6135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9" name="Picture 5">
            <a:extLst>
              <a:ext uri="{C183D7F6-B498-43B3-948B-1728B52AA6E4}">
                <adec:decorative xmlns:adec="http://schemas.microsoft.com/office/drawing/2017/decorative" val="1"/>
              </a:ext>
            </a:extLst>
          </p:cNvPr>
          <p:cNvPicPr>
            <a:picLocks noChangeAspect="1" noChangeArrowheads="1"/>
          </p:cNvPicPr>
          <p:nvPr/>
        </p:nvPicPr>
        <p:blipFill>
          <a:blip r:embed="rId5">
            <a:extLst>
              <a:ext uri="{28A0092B-C50C-407E-A947-70E740481C1C}">
                <a14:useLocalDpi xmlns:a14="http://schemas.microsoft.com/office/drawing/2010/main"/>
              </a:ext>
            </a:extLst>
          </a:blip>
          <a:srcRect/>
          <a:stretch>
            <a:fillRect/>
          </a:stretch>
        </p:blipFill>
        <p:spPr bwMode="auto">
          <a:xfrm>
            <a:off x="6410848" y="3682820"/>
            <a:ext cx="644867" cy="64486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0" name="Picture 6">
            <a:extLst>
              <a:ext uri="{C183D7F6-B498-43B3-948B-1728B52AA6E4}">
                <adec:decorative xmlns:adec="http://schemas.microsoft.com/office/drawing/2017/decorative" val="1"/>
              </a:ext>
            </a:extLst>
          </p:cNvPr>
          <p:cNvPicPr>
            <a:picLocks noChangeAspect="1" noChangeArrowheads="1"/>
          </p:cNvPicPr>
          <p:nvPr/>
        </p:nvPicPr>
        <p:blipFill>
          <a:blip r:embed="rId6">
            <a:extLst>
              <a:ext uri="{28A0092B-C50C-407E-A947-70E740481C1C}">
                <a14:useLocalDpi xmlns:a14="http://schemas.microsoft.com/office/drawing/2010/main"/>
              </a:ext>
            </a:extLst>
          </a:blip>
          <a:srcRect/>
          <a:stretch>
            <a:fillRect/>
          </a:stretch>
        </p:blipFill>
        <p:spPr bwMode="auto">
          <a:xfrm>
            <a:off x="4232621" y="3696871"/>
            <a:ext cx="650877" cy="6508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1" name="Picture 7">
            <a:extLst>
              <a:ext uri="{C183D7F6-B498-43B3-948B-1728B52AA6E4}">
                <adec:decorative xmlns:adec="http://schemas.microsoft.com/office/drawing/2017/decorative" val="1"/>
              </a:ext>
            </a:extLst>
          </p:cNvPr>
          <p:cNvPicPr>
            <a:picLocks noChangeAspect="1" noChangeArrowheads="1"/>
          </p:cNvPicPr>
          <p:nvPr/>
        </p:nvPicPr>
        <p:blipFill>
          <a:blip r:embed="rId7">
            <a:extLst>
              <a:ext uri="{28A0092B-C50C-407E-A947-70E740481C1C}">
                <a14:useLocalDpi xmlns:a14="http://schemas.microsoft.com/office/drawing/2010/main"/>
              </a:ext>
            </a:extLst>
          </a:blip>
          <a:srcRect/>
          <a:stretch>
            <a:fillRect/>
          </a:stretch>
        </p:blipFill>
        <p:spPr bwMode="auto">
          <a:xfrm>
            <a:off x="7504812" y="1734447"/>
            <a:ext cx="604206" cy="60420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2" name="Picture 8">
            <a:extLst>
              <a:ext uri="{C183D7F6-B498-43B3-948B-1728B52AA6E4}">
                <adec:decorative xmlns:adec="http://schemas.microsoft.com/office/drawing/2017/decorative" val="1"/>
              </a:ext>
            </a:extLst>
          </p:cNvPr>
          <p:cNvPicPr>
            <a:picLocks noChangeAspect="1" noChangeArrowheads="1"/>
          </p:cNvPicPr>
          <p:nvPr/>
        </p:nvPicPr>
        <p:blipFill>
          <a:blip r:embed="rId8">
            <a:extLst>
              <a:ext uri="{28A0092B-C50C-407E-A947-70E740481C1C}">
                <a14:useLocalDpi xmlns:a14="http://schemas.microsoft.com/office/drawing/2010/main"/>
              </a:ext>
            </a:extLst>
          </a:blip>
          <a:srcRect/>
          <a:stretch>
            <a:fillRect/>
          </a:stretch>
        </p:blipFill>
        <p:spPr bwMode="auto">
          <a:xfrm>
            <a:off x="2088547" y="3776663"/>
            <a:ext cx="606854" cy="5510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21864572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FDE8FE92-A262-80E5-9FD9-4CACEFE3B09B}"/>
              </a:ext>
            </a:extLst>
          </p:cNvPr>
          <p:cNvSpPr txBox="1">
            <a:spLocks noGrp="1"/>
          </p:cNvSpPr>
          <p:nvPr>
            <p:ph type="title" idx="4294967295"/>
          </p:nvPr>
        </p:nvSpPr>
        <p:spPr>
          <a:xfrm>
            <a:off x="705549" y="394569"/>
            <a:ext cx="7886700" cy="1058487"/>
          </a:xfrm>
          <a:prstGeom prst="rect">
            <a:avLst/>
          </a:prstGeom>
          <a:solidFill>
            <a:schemeClr val="accent6">
              <a:lumMod val="20000"/>
              <a:lumOff val="80000"/>
            </a:schemeClr>
          </a:solid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rmAutofit fontScale="90000"/>
          </a:bodyPr>
          <a:lstStyle>
            <a:lvl1pPr algn="l" defTabSz="914400" rtl="0" eaLnBrk="1" latinLnBrk="0" hangingPunct="1">
              <a:lnSpc>
                <a:spcPct val="90000"/>
              </a:lnSpc>
              <a:spcBef>
                <a:spcPct val="0"/>
              </a:spcBef>
              <a:buNone/>
              <a:defRPr sz="3600" b="1" kern="1200">
                <a:solidFill>
                  <a:schemeClr val="tx2"/>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3600" b="1" i="0" u="none" strike="noStrike" kern="1200" cap="none" spc="0" normalizeH="0" baseline="0" noProof="0" dirty="0">
                <a:ln>
                  <a:noFill/>
                </a:ln>
                <a:solidFill>
                  <a:schemeClr val="tx2"/>
                </a:solidFill>
                <a:effectLst/>
                <a:uLnTx/>
                <a:uFillTx/>
                <a:latin typeface="+mj-lt"/>
                <a:ea typeface="+mj-ea"/>
                <a:cs typeface="+mj-cs"/>
              </a:rPr>
              <a:t>Brownfields Redevelopment Fund</a:t>
            </a:r>
          </a:p>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3600" b="1" i="0" u="none" strike="noStrike" kern="1200" cap="none" spc="0" normalizeH="0" baseline="0" noProof="0" dirty="0">
                <a:ln>
                  <a:noFill/>
                </a:ln>
                <a:solidFill>
                  <a:schemeClr val="tx2"/>
                </a:solidFill>
                <a:effectLst/>
                <a:uLnTx/>
                <a:uFillTx/>
                <a:latin typeface="+mj-lt"/>
                <a:ea typeface="+mj-ea"/>
                <a:cs typeface="+mj-cs"/>
              </a:rPr>
              <a:t>Program</a:t>
            </a:r>
          </a:p>
        </p:txBody>
      </p:sp>
      <p:sp>
        <p:nvSpPr>
          <p:cNvPr id="3" name="Content Placeholder 2">
            <a:extLst>
              <a:ext uri="{FF2B5EF4-FFF2-40B4-BE49-F238E27FC236}">
                <a16:creationId xmlns:a16="http://schemas.microsoft.com/office/drawing/2014/main" id="{50D41FFE-51E4-8203-DE0D-99F7297AB6B6}"/>
              </a:ext>
            </a:extLst>
          </p:cNvPr>
          <p:cNvSpPr>
            <a:spLocks noGrp="1"/>
          </p:cNvSpPr>
          <p:nvPr>
            <p:ph idx="1"/>
          </p:nvPr>
        </p:nvSpPr>
        <p:spPr>
          <a:xfrm>
            <a:off x="628650" y="1833934"/>
            <a:ext cx="7886700" cy="4260254"/>
          </a:xfrm>
        </p:spPr>
        <p:txBody>
          <a:bodyPr>
            <a:normAutofit fontScale="70000" lnSpcReduction="20000"/>
          </a:bodyPr>
          <a:lstStyle/>
          <a:p>
            <a:pPr marL="0" marR="0" indent="0" algn="l">
              <a:buNone/>
            </a:pPr>
            <a:r>
              <a:rPr lang="en-US" sz="2400" b="1" i="0" u="sng" strike="noStrike" baseline="0" dirty="0">
                <a:solidFill>
                  <a:srgbClr val="0070C0"/>
                </a:solidFill>
                <a:latin typeface="Arial" panose="020B0604020202020204" pitchFamily="34" charset="0"/>
              </a:rPr>
              <a:t>Purpose of the Program</a:t>
            </a:r>
          </a:p>
          <a:p>
            <a:pPr marL="0" marR="0" indent="0" algn="l">
              <a:buNone/>
            </a:pPr>
            <a:r>
              <a:rPr lang="en-US" sz="2400" i="0" strike="noStrike" baseline="0" dirty="0">
                <a:solidFill>
                  <a:schemeClr val="tx2"/>
                </a:solidFill>
                <a:latin typeface="Arial" panose="020B0604020202020204" pitchFamily="34" charset="0"/>
              </a:rPr>
              <a:t>To encourage the re-use of vacant, abandoned, idle or underutilized industrial or commercial properties in areas where redevelopment or improvement is impacted by real or perceived environmental contamination or liability. Program Funds are used to advance environmental site assessment or remediation activities on these sites. </a:t>
            </a:r>
          </a:p>
          <a:p>
            <a:pPr marR="0" algn="l"/>
            <a:endParaRPr lang="en-US" sz="2400" b="0" i="0" u="sng" strike="noStrike" baseline="0" dirty="0">
              <a:solidFill>
                <a:srgbClr val="00AFEF"/>
              </a:solidFill>
              <a:latin typeface="Arial" panose="020B0604020202020204" pitchFamily="34" charset="0"/>
            </a:endParaRPr>
          </a:p>
          <a:p>
            <a:pPr marL="0" marR="0" indent="0" algn="l">
              <a:buNone/>
            </a:pPr>
            <a:r>
              <a:rPr lang="en-US" sz="2400" b="1" i="0" u="sng" strike="noStrike" baseline="0" dirty="0">
                <a:solidFill>
                  <a:srgbClr val="0070C0"/>
                </a:solidFill>
                <a:latin typeface="Arial" panose="020B0604020202020204" pitchFamily="34" charset="0"/>
              </a:rPr>
              <a:t>Two Major Funding Buckets for this Program</a:t>
            </a:r>
          </a:p>
          <a:p>
            <a:pPr marL="457200" marR="0" indent="-457200" algn="l">
              <a:buFont typeface="+mj-lt"/>
              <a:buAutoNum type="arabicParenR"/>
            </a:pPr>
            <a:r>
              <a:rPr lang="en-US" sz="2400" b="0" i="1" strike="noStrike" baseline="0" dirty="0">
                <a:solidFill>
                  <a:schemeClr val="tx2"/>
                </a:solidFill>
                <a:latin typeface="Arial" panose="020B0604020202020204" pitchFamily="34" charset="0"/>
              </a:rPr>
              <a:t>The Commonwealth’s One Stop for Growth</a:t>
            </a:r>
            <a:r>
              <a:rPr lang="en-US" sz="2400" b="0" i="0" strike="noStrike" baseline="0" dirty="0">
                <a:solidFill>
                  <a:schemeClr val="tx2"/>
                </a:solidFill>
                <a:latin typeface="Arial" panose="020B0604020202020204" pitchFamily="34" charset="0"/>
              </a:rPr>
              <a:t>: available to all 351 municipalities, their agencies or authorities seeking environmental assessment or remediation of municipally owned or controlled sites. There is no developer selected for the site. Budget is set annually by EOED.</a:t>
            </a:r>
          </a:p>
          <a:p>
            <a:pPr marL="457200" marR="0" indent="-457200" algn="l">
              <a:buFont typeface="+mj-lt"/>
              <a:buAutoNum type="arabicParenR"/>
            </a:pPr>
            <a:r>
              <a:rPr lang="en-US" sz="2400" b="0" i="1" strike="noStrike" baseline="0" dirty="0">
                <a:solidFill>
                  <a:schemeClr val="tx2"/>
                </a:solidFill>
                <a:latin typeface="Arial" panose="020B0604020202020204" pitchFamily="34" charset="0"/>
              </a:rPr>
              <a:t>Rolling Round Applications</a:t>
            </a:r>
            <a:r>
              <a:rPr lang="en-US" sz="2400" b="0" i="0" strike="noStrike" baseline="0" dirty="0">
                <a:solidFill>
                  <a:schemeClr val="tx2"/>
                </a:solidFill>
                <a:latin typeface="Arial" panose="020B0604020202020204" pitchFamily="34" charset="0"/>
              </a:rPr>
              <a:t>: available to non-profits, community development corporations and municipalities for public land with a selected developer chosen to develop the site. We received $20M in July 2024. We have awarded $4,965,000. Balance of $14,035,000 remains. </a:t>
            </a:r>
          </a:p>
          <a:p>
            <a:endParaRPr lang="en-US" dirty="0"/>
          </a:p>
        </p:txBody>
      </p:sp>
      <p:sp>
        <p:nvSpPr>
          <p:cNvPr id="4" name="Slide Number Placeholder 3">
            <a:extLst>
              <a:ext uri="{FF2B5EF4-FFF2-40B4-BE49-F238E27FC236}">
                <a16:creationId xmlns:a16="http://schemas.microsoft.com/office/drawing/2014/main" id="{2E8688BD-9A78-887B-8AF5-5243E6C0A25D}"/>
              </a:ext>
              <a:ext uri="{C183D7F6-B498-43B3-948B-1728B52AA6E4}">
                <adec:decorative xmlns:adec="http://schemas.microsoft.com/office/drawing/2017/decorative" val="1"/>
              </a:ext>
            </a:extLst>
          </p:cNvPr>
          <p:cNvSpPr>
            <a:spLocks noGrp="1"/>
          </p:cNvSpPr>
          <p:nvPr>
            <p:ph type="sldNum" sz="quarter" idx="12"/>
          </p:nvPr>
        </p:nvSpPr>
        <p:spPr/>
        <p:txBody>
          <a:bodyPr/>
          <a:lstStyle/>
          <a:p>
            <a:fld id="{D367A5CE-97AE-A045-8D64-ABA1949E4846}" type="slidenum">
              <a:rPr lang="en-US" smtClean="0"/>
              <a:t>4</a:t>
            </a:fld>
            <a:endParaRPr lang="en-US"/>
          </a:p>
        </p:txBody>
      </p:sp>
    </p:spTree>
    <p:extLst>
      <p:ext uri="{BB962C8B-B14F-4D97-AF65-F5344CB8AC3E}">
        <p14:creationId xmlns:p14="http://schemas.microsoft.com/office/powerpoint/2010/main" val="287731949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3595B5F8-D399-C107-B609-8B39DF6EA2CB}"/>
              </a:ext>
              <a:ext uri="{C183D7F6-B498-43B3-948B-1728B52AA6E4}">
                <adec:decorative xmlns:adec="http://schemas.microsoft.com/office/drawing/2017/decorative" val="1"/>
              </a:ext>
            </a:extLst>
          </p:cNvPr>
          <p:cNvSpPr>
            <a:spLocks noGrp="1"/>
          </p:cNvSpPr>
          <p:nvPr>
            <p:ph type="sldNum" sz="quarter" idx="12"/>
          </p:nvPr>
        </p:nvSpPr>
        <p:spPr/>
        <p:txBody>
          <a:bodyPr/>
          <a:lstStyle/>
          <a:p>
            <a:fld id="{D367A5CE-97AE-A045-8D64-ABA1949E4846}" type="slidenum">
              <a:rPr lang="en-US" smtClean="0"/>
              <a:t>5</a:t>
            </a:fld>
            <a:endParaRPr lang="en-US"/>
          </a:p>
        </p:txBody>
      </p:sp>
      <p:sp>
        <p:nvSpPr>
          <p:cNvPr id="5" name="Title 1">
            <a:extLst>
              <a:ext uri="{FF2B5EF4-FFF2-40B4-BE49-F238E27FC236}">
                <a16:creationId xmlns:a16="http://schemas.microsoft.com/office/drawing/2014/main" id="{5C640565-1518-1186-4EAC-58398CAFF7F9}"/>
              </a:ext>
            </a:extLst>
          </p:cNvPr>
          <p:cNvSpPr txBox="1">
            <a:spLocks noGrp="1"/>
          </p:cNvSpPr>
          <p:nvPr>
            <p:ph type="title"/>
          </p:nvPr>
        </p:nvSpPr>
        <p:spPr>
          <a:xfrm>
            <a:off x="410930" y="332468"/>
            <a:ext cx="8392886" cy="1007746"/>
          </a:xfrm>
          <a:prstGeom prst="rect">
            <a:avLst/>
          </a:prstGeom>
          <a:solidFill>
            <a:schemeClr val="accent6">
              <a:lumMod val="20000"/>
              <a:lumOff val="80000"/>
            </a:schemeClr>
          </a:solidFill>
        </p:spPr>
        <p:txBody>
          <a:bodyPr vert="horz" lIns="91440" tIns="45720" rIns="91440" bIns="45720" rtlCol="0" anchor="ctr">
            <a:normAutofit/>
          </a:bodyPr>
          <a:lstStyle>
            <a:lvl1pPr algn="l" defTabSz="914400" rtl="0" eaLnBrk="1" latinLnBrk="0" hangingPunct="1">
              <a:lnSpc>
                <a:spcPct val="90000"/>
              </a:lnSpc>
              <a:spcBef>
                <a:spcPct val="0"/>
              </a:spcBef>
              <a:buNone/>
              <a:defRPr sz="3600" b="1" kern="1200">
                <a:solidFill>
                  <a:schemeClr val="tx2"/>
                </a:solidFill>
                <a:latin typeface="+mj-lt"/>
                <a:ea typeface="+mj-ea"/>
                <a:cs typeface="+mj-cs"/>
              </a:defRPr>
            </a:lvl1pPr>
          </a:lstStyle>
          <a:p>
            <a:pPr algn="ctr"/>
            <a:r>
              <a:rPr lang="en-US" dirty="0"/>
              <a:t>Program Parameters</a:t>
            </a:r>
          </a:p>
        </p:txBody>
      </p:sp>
      <p:graphicFrame>
        <p:nvGraphicFramePr>
          <p:cNvPr id="2" name="Table 1">
            <a:extLst>
              <a:ext uri="{FF2B5EF4-FFF2-40B4-BE49-F238E27FC236}">
                <a16:creationId xmlns:a16="http://schemas.microsoft.com/office/drawing/2014/main" id="{B38B56E7-D9EC-F284-F3AF-F1AF66DA1842}"/>
              </a:ext>
            </a:extLst>
          </p:cNvPr>
          <p:cNvGraphicFramePr>
            <a:graphicFrameLocks noGrp="1"/>
          </p:cNvGraphicFramePr>
          <p:nvPr>
            <p:extLst>
              <p:ext uri="{D42A27DB-BD31-4B8C-83A1-F6EECF244321}">
                <p14:modId xmlns:p14="http://schemas.microsoft.com/office/powerpoint/2010/main" val="2997792845"/>
              </p:ext>
            </p:extLst>
          </p:nvPr>
        </p:nvGraphicFramePr>
        <p:xfrm>
          <a:off x="410930" y="1372871"/>
          <a:ext cx="8392886" cy="4754880"/>
        </p:xfrm>
        <a:graphic>
          <a:graphicData uri="http://schemas.openxmlformats.org/drawingml/2006/table">
            <a:tbl>
              <a:tblPr firstCol="1" bandRow="1">
                <a:tableStyleId>{5C22544A-7EE6-4342-B048-85BDC9FD1C3A}</a:tableStyleId>
              </a:tblPr>
              <a:tblGrid>
                <a:gridCol w="1839686">
                  <a:extLst>
                    <a:ext uri="{9D8B030D-6E8A-4147-A177-3AD203B41FA5}">
                      <a16:colId xmlns:a16="http://schemas.microsoft.com/office/drawing/2014/main" val="3259501475"/>
                    </a:ext>
                  </a:extLst>
                </a:gridCol>
                <a:gridCol w="6553200">
                  <a:extLst>
                    <a:ext uri="{9D8B030D-6E8A-4147-A177-3AD203B41FA5}">
                      <a16:colId xmlns:a16="http://schemas.microsoft.com/office/drawing/2014/main" val="3855549560"/>
                    </a:ext>
                  </a:extLst>
                </a:gridCol>
              </a:tblGrid>
              <a:tr h="370840">
                <a:tc>
                  <a:txBody>
                    <a:bodyPr/>
                    <a:lstStyle/>
                    <a:p>
                      <a:r>
                        <a:rPr lang="en-US" dirty="0"/>
                        <a:t>Award Limits</a:t>
                      </a:r>
                    </a:p>
                  </a:txBody>
                  <a:tcPr anchor="ctr"/>
                </a:tc>
                <a:tc>
                  <a:txBody>
                    <a:bodyPr/>
                    <a:lstStyle/>
                    <a:p>
                      <a:pPr marL="285750" indent="-285750">
                        <a:buFont typeface="Arial" panose="020B0604020202020204" pitchFamily="34" charset="0"/>
                        <a:buChar char="•"/>
                      </a:pPr>
                      <a:r>
                        <a:rPr lang="en-US" sz="1600" b="1" dirty="0"/>
                        <a:t>One Stop Program</a:t>
                      </a:r>
                      <a:r>
                        <a:rPr lang="en-US" sz="1600" dirty="0"/>
                        <a:t>: Up to $100,000 for Site Assessment assistance and $250,000 for remediation assistance.</a:t>
                      </a:r>
                    </a:p>
                    <a:p>
                      <a:pPr marL="285750" indent="-285750">
                        <a:buFont typeface="Arial" panose="020B0604020202020204" pitchFamily="34" charset="0"/>
                        <a:buChar char="•"/>
                      </a:pPr>
                      <a:r>
                        <a:rPr lang="en-US" sz="1600" b="1" dirty="0"/>
                        <a:t>Rolling Applications</a:t>
                      </a:r>
                      <a:r>
                        <a:rPr lang="en-US" sz="1600" dirty="0"/>
                        <a:t>: Up to </a:t>
                      </a:r>
                      <a:r>
                        <a:rPr lang="en-US" sz="1600" b="1" dirty="0"/>
                        <a:t>$250,000</a:t>
                      </a:r>
                      <a:r>
                        <a:rPr lang="en-US" sz="1600" dirty="0"/>
                        <a:t> for Site Assessment assistance and up to </a:t>
                      </a:r>
                      <a:r>
                        <a:rPr lang="en-US" sz="1600" b="1" dirty="0"/>
                        <a:t>$750,000</a:t>
                      </a:r>
                      <a:r>
                        <a:rPr lang="en-US" sz="1600" dirty="0"/>
                        <a:t> for Remediation assistance</a:t>
                      </a:r>
                    </a:p>
                  </a:txBody>
                  <a:tcPr/>
                </a:tc>
                <a:extLst>
                  <a:ext uri="{0D108BD9-81ED-4DB2-BD59-A6C34878D82A}">
                    <a16:rowId xmlns:a16="http://schemas.microsoft.com/office/drawing/2014/main" val="346209186"/>
                  </a:ext>
                </a:extLst>
              </a:tr>
              <a:tr h="370840">
                <a:tc>
                  <a:txBody>
                    <a:bodyPr/>
                    <a:lstStyle/>
                    <a:p>
                      <a:r>
                        <a:rPr lang="en-US" dirty="0"/>
                        <a:t>Types of Awards</a:t>
                      </a:r>
                    </a:p>
                  </a:txBody>
                  <a:tcPr anchor="ctr"/>
                </a:tc>
                <a:tc>
                  <a:txBody>
                    <a:bodyPr/>
                    <a:lstStyle/>
                    <a:p>
                      <a:pPr marL="285750" indent="-285750">
                        <a:buFont typeface="Arial" panose="020B0604020202020204" pitchFamily="34" charset="0"/>
                        <a:buChar char="•"/>
                      </a:pPr>
                      <a:r>
                        <a:rPr lang="en-US" sz="1600" dirty="0"/>
                        <a:t>Primarily Grants</a:t>
                      </a:r>
                    </a:p>
                    <a:p>
                      <a:pPr marL="285750" indent="-285750">
                        <a:buFont typeface="Arial" panose="020B0604020202020204" pitchFamily="34" charset="0"/>
                        <a:buChar char="•"/>
                      </a:pPr>
                      <a:r>
                        <a:rPr lang="en-US" sz="1600" dirty="0"/>
                        <a:t>Loans may be available if funds are available from existing loan repayments</a:t>
                      </a:r>
                    </a:p>
                  </a:txBody>
                  <a:tcPr/>
                </a:tc>
                <a:extLst>
                  <a:ext uri="{0D108BD9-81ED-4DB2-BD59-A6C34878D82A}">
                    <a16:rowId xmlns:a16="http://schemas.microsoft.com/office/drawing/2014/main" val="3141237653"/>
                  </a:ext>
                </a:extLst>
              </a:tr>
              <a:tr h="370840">
                <a:tc>
                  <a:txBody>
                    <a:bodyPr/>
                    <a:lstStyle/>
                    <a:p>
                      <a:r>
                        <a:rPr lang="en-US" dirty="0"/>
                        <a:t>Eligible Use </a:t>
                      </a:r>
                      <a:br>
                        <a:rPr lang="en-US" dirty="0"/>
                      </a:br>
                      <a:r>
                        <a:rPr lang="en-US" dirty="0"/>
                        <a:t>of Funds</a:t>
                      </a:r>
                    </a:p>
                  </a:txBody>
                  <a:tcPr anchor="ctr"/>
                </a:tc>
                <a:tc>
                  <a:txBody>
                    <a:bodyPr/>
                    <a:lstStyle/>
                    <a:p>
                      <a:pPr marL="285750" indent="-285750">
                        <a:buFont typeface="Arial" panose="020B0604020202020204" pitchFamily="34" charset="0"/>
                        <a:buChar char="•"/>
                      </a:pPr>
                      <a:r>
                        <a:rPr lang="en-US" sz="1600" dirty="0"/>
                        <a:t>Funds may be used for services provided by Licensed Site Professionals (LSPs) or Contractor for the sampling, testing, analysis and reporting of soil or groundwater conditions. Funds may also be used for the excavation, hauling, and disposal of contaminated soils from a site to an approved receiving facility.</a:t>
                      </a:r>
                    </a:p>
                  </a:txBody>
                  <a:tcPr/>
                </a:tc>
                <a:extLst>
                  <a:ext uri="{0D108BD9-81ED-4DB2-BD59-A6C34878D82A}">
                    <a16:rowId xmlns:a16="http://schemas.microsoft.com/office/drawing/2014/main" val="1696469978"/>
                  </a:ext>
                </a:extLst>
              </a:tr>
              <a:tr h="370840">
                <a:tc>
                  <a:txBody>
                    <a:bodyPr/>
                    <a:lstStyle/>
                    <a:p>
                      <a:r>
                        <a:rPr lang="en-US" dirty="0"/>
                        <a:t>Ineligible Activities</a:t>
                      </a:r>
                    </a:p>
                  </a:txBody>
                  <a:tcPr anchor="ctr"/>
                </a:tc>
                <a:tc>
                  <a:txBody>
                    <a:bodyPr/>
                    <a:lstStyle/>
                    <a:p>
                      <a:pPr marL="285750" indent="-285750">
                        <a:buFont typeface="Arial" panose="020B0604020202020204" pitchFamily="34" charset="0"/>
                        <a:buChar char="•"/>
                      </a:pPr>
                      <a:r>
                        <a:rPr lang="en-US" sz="1600" dirty="0"/>
                        <a:t>Building demolition is not eligible under this program.</a:t>
                      </a:r>
                    </a:p>
                    <a:p>
                      <a:pPr marL="285750" indent="-285750">
                        <a:buFont typeface="Arial" panose="020B0604020202020204" pitchFamily="34" charset="0"/>
                        <a:buChar char="•"/>
                      </a:pPr>
                      <a:r>
                        <a:rPr lang="en-US" sz="1600" dirty="0"/>
                        <a:t>Project sites that are intended for reuse as a Municipal or Public building or space.</a:t>
                      </a:r>
                    </a:p>
                    <a:p>
                      <a:pPr marL="285750" indent="-285750">
                        <a:buFont typeface="Arial" panose="020B0604020202020204" pitchFamily="34" charset="0"/>
                        <a:buChar char="•"/>
                      </a:pPr>
                      <a:r>
                        <a:rPr lang="en-US" sz="1600" dirty="0"/>
                        <a:t>Funds may not be used for geotechnical surveys or evaluations.</a:t>
                      </a:r>
                    </a:p>
                    <a:p>
                      <a:pPr marL="285750" indent="-285750">
                        <a:buFont typeface="Arial" panose="020B0604020202020204" pitchFamily="34" charset="0"/>
                        <a:buChar char="•"/>
                      </a:pPr>
                      <a:r>
                        <a:rPr lang="en-US" sz="1600" dirty="0"/>
                        <a:t>Applicants cannot be the primary Responsible Party (PRP) for the contamination.</a:t>
                      </a:r>
                    </a:p>
                  </a:txBody>
                  <a:tcPr/>
                </a:tc>
                <a:extLst>
                  <a:ext uri="{0D108BD9-81ED-4DB2-BD59-A6C34878D82A}">
                    <a16:rowId xmlns:a16="http://schemas.microsoft.com/office/drawing/2014/main" val="83272733"/>
                  </a:ext>
                </a:extLst>
              </a:tr>
            </a:tbl>
          </a:graphicData>
        </a:graphic>
      </p:graphicFrame>
    </p:spTree>
    <p:extLst>
      <p:ext uri="{BB962C8B-B14F-4D97-AF65-F5344CB8AC3E}">
        <p14:creationId xmlns:p14="http://schemas.microsoft.com/office/powerpoint/2010/main" val="286389997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673F4AD6-D3DF-83AF-9386-3FD8620AED0A}"/>
              </a:ext>
              <a:ext uri="{C183D7F6-B498-43B3-948B-1728B52AA6E4}">
                <adec:decorative xmlns:adec="http://schemas.microsoft.com/office/drawing/2017/decorative" val="1"/>
              </a:ext>
            </a:extLst>
          </p:cNvPr>
          <p:cNvSpPr>
            <a:spLocks noGrp="1"/>
          </p:cNvSpPr>
          <p:nvPr>
            <p:ph type="sldNum" sz="quarter" idx="12"/>
          </p:nvPr>
        </p:nvSpPr>
        <p:spPr/>
        <p:txBody>
          <a:bodyPr/>
          <a:lstStyle/>
          <a:p>
            <a:fld id="{D367A5CE-97AE-A045-8D64-ABA1949E4846}" type="slidenum">
              <a:rPr lang="en-US" smtClean="0"/>
              <a:t>6</a:t>
            </a:fld>
            <a:endParaRPr lang="en-US"/>
          </a:p>
        </p:txBody>
      </p:sp>
      <p:sp>
        <p:nvSpPr>
          <p:cNvPr id="5" name="Title 1">
            <a:extLst>
              <a:ext uri="{FF2B5EF4-FFF2-40B4-BE49-F238E27FC236}">
                <a16:creationId xmlns:a16="http://schemas.microsoft.com/office/drawing/2014/main" id="{85C1E73C-339A-EDB7-5E83-8D7F79D29300}"/>
              </a:ext>
            </a:extLst>
          </p:cNvPr>
          <p:cNvSpPr txBox="1">
            <a:spLocks noGrp="1"/>
          </p:cNvSpPr>
          <p:nvPr>
            <p:ph type="title"/>
          </p:nvPr>
        </p:nvSpPr>
        <p:spPr>
          <a:xfrm>
            <a:off x="628650" y="365125"/>
            <a:ext cx="7886700" cy="1325563"/>
          </a:xfrm>
          <a:prstGeom prst="rect">
            <a:avLst/>
          </a:prstGeom>
          <a:solidFill>
            <a:schemeClr val="accent6">
              <a:lumMod val="20000"/>
              <a:lumOff val="80000"/>
            </a:schemeClr>
          </a:solidFill>
        </p:spPr>
        <p:txBody>
          <a:bodyPr vert="horz" lIns="91440" tIns="45720" rIns="91440" bIns="45720" rtlCol="0" anchor="ctr">
            <a:normAutofit/>
          </a:bodyPr>
          <a:lstStyle>
            <a:lvl1pPr algn="l" defTabSz="914400" rtl="0" eaLnBrk="1" latinLnBrk="0" hangingPunct="1">
              <a:lnSpc>
                <a:spcPct val="90000"/>
              </a:lnSpc>
              <a:spcBef>
                <a:spcPct val="0"/>
              </a:spcBef>
              <a:buNone/>
              <a:defRPr sz="3600" b="1" kern="1200">
                <a:solidFill>
                  <a:schemeClr val="tx2"/>
                </a:solidFill>
                <a:latin typeface="+mj-lt"/>
                <a:ea typeface="+mj-ea"/>
                <a:cs typeface="+mj-cs"/>
              </a:defRPr>
            </a:lvl1pPr>
          </a:lstStyle>
          <a:p>
            <a:pPr algn="ctr"/>
            <a:r>
              <a:rPr lang="en-US" sz="3600" dirty="0"/>
              <a:t>Project Awards in the Past Year </a:t>
            </a:r>
          </a:p>
        </p:txBody>
      </p:sp>
      <p:sp>
        <p:nvSpPr>
          <p:cNvPr id="2" name="Content Placeholder 1">
            <a:extLst>
              <a:ext uri="{FF2B5EF4-FFF2-40B4-BE49-F238E27FC236}">
                <a16:creationId xmlns:a16="http://schemas.microsoft.com/office/drawing/2014/main" id="{BCD12C24-B6AC-41AC-8E5D-B93B0219F323}"/>
              </a:ext>
            </a:extLst>
          </p:cNvPr>
          <p:cNvSpPr>
            <a:spLocks noGrp="1"/>
          </p:cNvSpPr>
          <p:nvPr>
            <p:ph idx="1"/>
          </p:nvPr>
        </p:nvSpPr>
        <p:spPr>
          <a:xfrm>
            <a:off x="628650" y="1825625"/>
            <a:ext cx="7886700" cy="4351961"/>
          </a:xfrm>
          <a:prstGeom prst="rect">
            <a:avLst/>
          </a:prstGeom>
        </p:spPr>
        <p:txBody>
          <a:bodyPr wrap="square">
            <a:spAutoFit/>
          </a:bodyPr>
          <a:lstStyle/>
          <a:p>
            <a:pPr marL="0" marR="0" indent="0" algn="l">
              <a:buNone/>
            </a:pPr>
            <a:r>
              <a:rPr lang="en-US" sz="1800" b="1" i="0" u="sng" strike="noStrike" baseline="0" dirty="0">
                <a:solidFill>
                  <a:srgbClr val="0070C0"/>
                </a:solidFill>
                <a:latin typeface="Arial" panose="020B0604020202020204" pitchFamily="34" charset="0"/>
              </a:rPr>
              <a:t>One Stop for Growth – Municipal Projects</a:t>
            </a:r>
            <a:endParaRPr lang="en-US" sz="1800" u="sng" dirty="0">
              <a:solidFill>
                <a:srgbClr val="00AFEF"/>
              </a:solidFill>
              <a:latin typeface="Arial" panose="020B0604020202020204" pitchFamily="34" charset="0"/>
            </a:endParaRPr>
          </a:p>
          <a:p>
            <a:pPr marR="0" algn="l"/>
            <a:r>
              <a:rPr lang="en-US" sz="1800" i="0" strike="noStrike" baseline="0" dirty="0">
                <a:solidFill>
                  <a:schemeClr val="tx2"/>
                </a:solidFill>
                <a:latin typeface="Arial" panose="020B0604020202020204" pitchFamily="34" charset="0"/>
              </a:rPr>
              <a:t>$1,380,000  in funding to 7 Municipalities. These include Brockton, Hanson, Lynn, Merrimac, Southbridge, Springfield and Taunton</a:t>
            </a:r>
            <a:endParaRPr lang="en-US" dirty="0">
              <a:solidFill>
                <a:schemeClr val="tx2"/>
              </a:solidFill>
              <a:latin typeface="Arial" panose="020B0604020202020204" pitchFamily="34" charset="0"/>
            </a:endParaRPr>
          </a:p>
          <a:p>
            <a:r>
              <a:rPr lang="en-US" sz="1800" b="1" i="0" u="none" strike="noStrike" baseline="0" dirty="0">
                <a:solidFill>
                  <a:schemeClr val="tx2"/>
                </a:solidFill>
                <a:latin typeface="Arial" panose="020B0604020202020204" pitchFamily="34" charset="0"/>
              </a:rPr>
              <a:t>33.94 acres </a:t>
            </a:r>
            <a:r>
              <a:rPr lang="en-US" sz="1800" b="0" i="0" u="none" strike="noStrike" baseline="0" dirty="0">
                <a:solidFill>
                  <a:schemeClr val="tx2"/>
                </a:solidFill>
                <a:latin typeface="Arial" panose="020B0604020202020204" pitchFamily="34" charset="0"/>
              </a:rPr>
              <a:t>of land being environmental assessed and remediated and will be made available for development and will provide future property tax revenue to these communities.	</a:t>
            </a:r>
            <a:endParaRPr lang="en-US" sz="1800" b="0" i="0" u="sng" strike="noStrike" baseline="0" dirty="0">
              <a:solidFill>
                <a:schemeClr val="tx2"/>
              </a:solidFill>
              <a:latin typeface="Arial" panose="020B0604020202020204" pitchFamily="34" charset="0"/>
            </a:endParaRPr>
          </a:p>
          <a:p>
            <a:pPr marL="0" marR="0" indent="0" algn="l">
              <a:buNone/>
            </a:pPr>
            <a:r>
              <a:rPr lang="en-US" sz="1800" b="1" i="0" u="sng" strike="noStrike" baseline="0" dirty="0">
                <a:solidFill>
                  <a:srgbClr val="0070C0"/>
                </a:solidFill>
                <a:latin typeface="Arial" panose="020B0604020202020204" pitchFamily="34" charset="0"/>
              </a:rPr>
              <a:t>Rolling Applications</a:t>
            </a:r>
            <a:endParaRPr lang="en-US" sz="1800" b="0" i="0" strike="noStrike" baseline="0" dirty="0">
              <a:solidFill>
                <a:srgbClr val="0070C0"/>
              </a:solidFill>
              <a:latin typeface="Arial" panose="020B0604020202020204" pitchFamily="34" charset="0"/>
            </a:endParaRPr>
          </a:p>
          <a:p>
            <a:pPr marR="0" algn="l"/>
            <a:r>
              <a:rPr lang="en-US" sz="1800" b="0" strike="noStrike" baseline="0" dirty="0">
                <a:solidFill>
                  <a:schemeClr val="tx2"/>
                </a:solidFill>
                <a:latin typeface="Arial" panose="020B0604020202020204" pitchFamily="34" charset="0"/>
              </a:rPr>
              <a:t>$4,965,000 in funding to 15 Grantees. These Grantees are located in 9 communities. These include Athol, Boston (7 projects), Gloucester, Holyoke, Lawrence, New Bedford, Salem, Winchendon and Worcester.</a:t>
            </a:r>
            <a:endParaRPr lang="en-US" sz="1800" b="0" i="0" strike="noStrike" baseline="0" dirty="0">
              <a:solidFill>
                <a:schemeClr val="tx2"/>
              </a:solidFill>
              <a:latin typeface="Arial" panose="020B0604020202020204" pitchFamily="34" charset="0"/>
            </a:endParaRPr>
          </a:p>
          <a:p>
            <a:r>
              <a:rPr lang="en-US" sz="1800" b="1" i="0" u="none" strike="noStrike" baseline="0" dirty="0">
                <a:solidFill>
                  <a:schemeClr val="tx2"/>
                </a:solidFill>
                <a:latin typeface="Arial" panose="020B0604020202020204" pitchFamily="34" charset="0"/>
              </a:rPr>
              <a:t>18.39 acres </a:t>
            </a:r>
            <a:r>
              <a:rPr lang="en-US" sz="1800" b="0" i="0" u="none" strike="noStrike" baseline="0" dirty="0">
                <a:solidFill>
                  <a:schemeClr val="tx2"/>
                </a:solidFill>
                <a:latin typeface="Arial" panose="020B0604020202020204" pitchFamily="34" charset="0"/>
              </a:rPr>
              <a:t>of land being redeveloped, </a:t>
            </a:r>
            <a:r>
              <a:rPr lang="en-US" sz="1800" b="1" i="0" u="none" strike="noStrike" baseline="0" dirty="0">
                <a:solidFill>
                  <a:schemeClr val="tx2"/>
                </a:solidFill>
                <a:latin typeface="Arial" panose="020B0604020202020204" pitchFamily="34" charset="0"/>
              </a:rPr>
              <a:t>832,400 square feet of new development </a:t>
            </a:r>
            <a:r>
              <a:rPr lang="en-US" sz="1800" b="0" i="0" u="none" strike="noStrike" baseline="0" dirty="0">
                <a:solidFill>
                  <a:schemeClr val="tx2"/>
                </a:solidFill>
                <a:latin typeface="Arial" panose="020B0604020202020204" pitchFamily="34" charset="0"/>
              </a:rPr>
              <a:t>(104,500 in commercial and 728,900 in residential). These awards total </a:t>
            </a:r>
            <a:r>
              <a:rPr lang="en-US" sz="1800" b="1" i="0" u="none" strike="noStrike" baseline="0" dirty="0">
                <a:solidFill>
                  <a:schemeClr val="tx2"/>
                </a:solidFill>
                <a:latin typeface="Arial" panose="020B0604020202020204" pitchFamily="34" charset="0"/>
              </a:rPr>
              <a:t>690 new residential units</a:t>
            </a:r>
            <a:r>
              <a:rPr lang="en-US" sz="1800" b="0" i="0" u="none" strike="noStrike" baseline="0" dirty="0">
                <a:solidFill>
                  <a:schemeClr val="tx2"/>
                </a:solidFill>
                <a:latin typeface="Arial" panose="020B0604020202020204" pitchFamily="34" charset="0"/>
              </a:rPr>
              <a:t>.</a:t>
            </a:r>
            <a:r>
              <a:rPr lang="en-US" sz="1800" b="0" i="0" u="none" strike="noStrike" baseline="0" dirty="0">
                <a:solidFill>
                  <a:schemeClr val="tx1"/>
                </a:solidFill>
                <a:latin typeface="Arial" panose="020B0604020202020204" pitchFamily="34" charset="0"/>
              </a:rPr>
              <a:t>	</a:t>
            </a:r>
          </a:p>
          <a:p>
            <a:pPr marR="0" algn="l"/>
            <a:endParaRPr lang="en-US" sz="1800" b="0" i="0" u="sng" strike="noStrike" baseline="0" dirty="0">
              <a:solidFill>
                <a:srgbClr val="57585B"/>
              </a:solidFill>
              <a:latin typeface="Arial" panose="020B0604020202020204" pitchFamily="34" charset="0"/>
            </a:endParaRPr>
          </a:p>
        </p:txBody>
      </p:sp>
    </p:spTree>
    <p:extLst>
      <p:ext uri="{BB962C8B-B14F-4D97-AF65-F5344CB8AC3E}">
        <p14:creationId xmlns:p14="http://schemas.microsoft.com/office/powerpoint/2010/main" val="373854512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p:cNvSpPr txBox="1">
            <a:spLocks noGrp="1"/>
          </p:cNvSpPr>
          <p:nvPr>
            <p:ph type="title" idx="4294967295"/>
          </p:nvPr>
        </p:nvSpPr>
        <p:spPr>
          <a:xfrm>
            <a:off x="566443" y="420081"/>
            <a:ext cx="7886700" cy="1058487"/>
          </a:xfrm>
          <a:prstGeom prst="rect">
            <a:avLst/>
          </a:prstGeom>
          <a:solidFill>
            <a:schemeClr val="accent6">
              <a:lumMod val="20000"/>
              <a:lumOff val="80000"/>
            </a:schemeClr>
          </a:solid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rmAutofit fontScale="97500"/>
          </a:bodyPr>
          <a:lstStyle>
            <a:lvl1pPr algn="l" defTabSz="914400" rtl="0" eaLnBrk="1" latinLnBrk="0" hangingPunct="1">
              <a:lnSpc>
                <a:spcPct val="90000"/>
              </a:lnSpc>
              <a:spcBef>
                <a:spcPct val="0"/>
              </a:spcBef>
              <a:buNone/>
              <a:defRPr sz="3600" b="1" kern="1200">
                <a:solidFill>
                  <a:schemeClr val="tx2"/>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3200" b="1" i="0" u="none" strike="noStrike" kern="1200" cap="none" spc="0" normalizeH="0" baseline="0" noProof="0" dirty="0">
                <a:ln>
                  <a:noFill/>
                </a:ln>
                <a:solidFill>
                  <a:schemeClr val="tx2"/>
                </a:solidFill>
                <a:effectLst/>
                <a:uLnTx/>
                <a:uFillTx/>
                <a:latin typeface="+mj-lt"/>
                <a:ea typeface="+mj-ea"/>
                <a:cs typeface="+mj-cs"/>
              </a:rPr>
              <a:t>Brownfields Redevelopment Fund</a:t>
            </a:r>
          </a:p>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3200" b="1" i="0" u="none" strike="noStrike" kern="1200" cap="none" spc="0" normalizeH="0" baseline="0" noProof="0" dirty="0">
                <a:ln>
                  <a:noFill/>
                </a:ln>
                <a:solidFill>
                  <a:schemeClr val="tx2"/>
                </a:solidFill>
                <a:effectLst/>
                <a:uLnTx/>
                <a:uFillTx/>
                <a:latin typeface="+mj-lt"/>
                <a:ea typeface="+mj-ea"/>
                <a:cs typeface="+mj-cs"/>
              </a:rPr>
              <a:t>Rolling Round Eligible Entities</a:t>
            </a:r>
          </a:p>
        </p:txBody>
      </p:sp>
      <p:pic>
        <p:nvPicPr>
          <p:cNvPr id="25607" name="Picture 2" descr="Before and after photos of a blighted property and a newly constructed park."/>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38121" y="1700407"/>
            <a:ext cx="1749042" cy="40874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5603" name="Content Placeholder 3"/>
          <p:cNvSpPr>
            <a:spLocks noGrp="1"/>
          </p:cNvSpPr>
          <p:nvPr>
            <p:ph sz="half" idx="2"/>
          </p:nvPr>
        </p:nvSpPr>
        <p:spPr>
          <a:xfrm>
            <a:off x="2459700" y="1570262"/>
            <a:ext cx="6510129" cy="4347767"/>
          </a:xfrm>
        </p:spPr>
        <p:txBody>
          <a:bodyPr>
            <a:normAutofit/>
          </a:bodyPr>
          <a:lstStyle/>
          <a:p>
            <a:pPr eaLnBrk="1" hangingPunct="1">
              <a:lnSpc>
                <a:spcPct val="90000"/>
              </a:lnSpc>
            </a:pPr>
            <a:endParaRPr lang="en-US" altLang="en-US" dirty="0">
              <a:solidFill>
                <a:schemeClr val="tx1"/>
              </a:solidFill>
              <a:latin typeface="David" pitchFamily="34" charset="0"/>
              <a:cs typeface="David" pitchFamily="34" charset="0"/>
            </a:endParaRPr>
          </a:p>
          <a:p>
            <a:pPr marL="0" indent="0">
              <a:buNone/>
            </a:pPr>
            <a:r>
              <a:rPr lang="en-US" altLang="en-US" sz="1900" dirty="0">
                <a:solidFill>
                  <a:schemeClr val="tx2"/>
                </a:solidFill>
                <a:latin typeface="Arial"/>
                <a:cs typeface="Arial"/>
              </a:rPr>
              <a:t>Brownfields Redevelopment Fund grant-eligible entities:</a:t>
            </a:r>
            <a:br>
              <a:rPr lang="en-US" altLang="en-US" sz="1900" dirty="0">
                <a:solidFill>
                  <a:schemeClr val="tx2"/>
                </a:solidFill>
                <a:latin typeface="Arial"/>
                <a:cs typeface="Arial"/>
              </a:rPr>
            </a:br>
            <a:endParaRPr lang="en-US" altLang="en-US" sz="1900" dirty="0">
              <a:solidFill>
                <a:schemeClr val="tx2"/>
              </a:solidFill>
              <a:latin typeface="Arial"/>
              <a:cs typeface="Arial"/>
            </a:endParaRPr>
          </a:p>
          <a:p>
            <a:pPr lvl="1"/>
            <a:r>
              <a:rPr lang="en-US" altLang="en-US" sz="1900" dirty="0">
                <a:solidFill>
                  <a:schemeClr val="tx2"/>
                </a:solidFill>
                <a:latin typeface="Arial"/>
                <a:cs typeface="Arial"/>
              </a:rPr>
              <a:t>CDCs</a:t>
            </a:r>
          </a:p>
          <a:p>
            <a:pPr lvl="1"/>
            <a:r>
              <a:rPr lang="en-US" altLang="en-US" sz="1900" dirty="0">
                <a:solidFill>
                  <a:schemeClr val="tx2"/>
                </a:solidFill>
                <a:latin typeface="Arial"/>
                <a:cs typeface="Arial"/>
              </a:rPr>
              <a:t>Certain Nonprofit organizations</a:t>
            </a:r>
          </a:p>
          <a:p>
            <a:pPr lvl="1"/>
            <a:r>
              <a:rPr lang="en-US" altLang="en-US" sz="1900" dirty="0">
                <a:solidFill>
                  <a:schemeClr val="tx2"/>
                </a:solidFill>
                <a:latin typeface="Arial"/>
                <a:cs typeface="Arial"/>
              </a:rPr>
              <a:t>Municipalities and their agencies – with a defined project and developer</a:t>
            </a:r>
          </a:p>
          <a:p>
            <a:pPr lvl="1"/>
            <a:r>
              <a:rPr lang="en-US" altLang="en-US" sz="1900" dirty="0">
                <a:solidFill>
                  <a:schemeClr val="tx2"/>
                </a:solidFill>
                <a:latin typeface="Arial"/>
                <a:cs typeface="Arial"/>
              </a:rPr>
              <a:t>EDICs – with a defined project and developer</a:t>
            </a:r>
          </a:p>
          <a:p>
            <a:pPr marL="457200" lvl="1" indent="0">
              <a:buNone/>
            </a:pPr>
            <a:endParaRPr lang="en-US" altLang="en-US" sz="1900" dirty="0">
              <a:solidFill>
                <a:schemeClr val="tx2"/>
              </a:solidFill>
              <a:latin typeface="Arial"/>
              <a:cs typeface="Arial"/>
            </a:endParaRPr>
          </a:p>
          <a:p>
            <a:pPr marL="457200" lvl="1" indent="0">
              <a:buNone/>
            </a:pPr>
            <a:r>
              <a:rPr lang="en-US" altLang="en-US" sz="1900" dirty="0">
                <a:solidFill>
                  <a:schemeClr val="tx2"/>
                </a:solidFill>
                <a:latin typeface="Arial"/>
                <a:cs typeface="Arial"/>
              </a:rPr>
              <a:t>Undertaking a project with a demonstrable public benefit that already has an identified development opportunity with a committed developer in place.</a:t>
            </a:r>
          </a:p>
          <a:p>
            <a:pPr eaLnBrk="1" hangingPunct="1"/>
            <a:endParaRPr lang="en-US" altLang="en-US" dirty="0">
              <a:latin typeface="Arial" panose="020B0604020202020204" pitchFamily="34" charset="0"/>
            </a:endParaRPr>
          </a:p>
        </p:txBody>
      </p:sp>
      <p:sp>
        <p:nvSpPr>
          <p:cNvPr id="7" name="Footer Placeholder 6">
            <a:extLst>
              <a:ext uri="{C183D7F6-B498-43B3-948B-1728B52AA6E4}">
                <adec:decorative xmlns:adec="http://schemas.microsoft.com/office/drawing/2017/decorative" val="1"/>
              </a:ext>
            </a:extLst>
          </p:cNvPr>
          <p:cNvSpPr>
            <a:spLocks noGrp="1"/>
          </p:cNvSpPr>
          <p:nvPr>
            <p:ph type="ftr" sz="quarter" idx="10"/>
          </p:nvPr>
        </p:nvSpPr>
        <p:spPr/>
        <p:txBody>
          <a:bodyPr/>
          <a:lstStyle/>
          <a:p>
            <a:pPr>
              <a:defRPr/>
            </a:pPr>
            <a:endParaRPr lang="en-US" dirty="0"/>
          </a:p>
        </p:txBody>
      </p:sp>
      <p:sp>
        <p:nvSpPr>
          <p:cNvPr id="25606" name="Slide Number Placeholder 7">
            <a:extLst>
              <a:ext uri="{C183D7F6-B498-43B3-948B-1728B52AA6E4}">
                <adec:decorative xmlns:adec="http://schemas.microsoft.com/office/drawing/2017/decorative" val="1"/>
              </a:ext>
            </a:extLst>
          </p:cNvPr>
          <p:cNvSpPr>
            <a:spLocks noGrp="1"/>
          </p:cNvSpPr>
          <p:nvPr>
            <p:ph type="sldNum"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accent1"/>
              </a:buClr>
              <a:buFont typeface="Arial" panose="020B0604020202020204" pitchFamily="34" charset="0"/>
              <a:buChar char="•"/>
              <a:defRPr sz="2400">
                <a:solidFill>
                  <a:srgbClr val="454745"/>
                </a:solidFill>
                <a:latin typeface="Arial" panose="020B0604020202020204" pitchFamily="34" charset="0"/>
              </a:defRPr>
            </a:lvl1pPr>
            <a:lvl2pPr marL="557213" indent="-214313">
              <a:spcBef>
                <a:spcPct val="20000"/>
              </a:spcBef>
              <a:buClr>
                <a:schemeClr val="accent1"/>
              </a:buClr>
              <a:buFont typeface="Arial" panose="020B0604020202020204" pitchFamily="34" charset="0"/>
              <a:buChar char="–"/>
              <a:defRPr sz="2100">
                <a:solidFill>
                  <a:srgbClr val="454745"/>
                </a:solidFill>
                <a:latin typeface="Arial" panose="020B0604020202020204" pitchFamily="34" charset="0"/>
              </a:defRPr>
            </a:lvl2pPr>
            <a:lvl3pPr marL="857250" indent="-171450">
              <a:spcBef>
                <a:spcPct val="20000"/>
              </a:spcBef>
              <a:buClr>
                <a:schemeClr val="accent1"/>
              </a:buClr>
              <a:buFont typeface="Arial" panose="020B0604020202020204" pitchFamily="34" charset="0"/>
              <a:buChar char="•"/>
              <a:defRPr sz="1800">
                <a:solidFill>
                  <a:srgbClr val="454745"/>
                </a:solidFill>
                <a:latin typeface="Arial" panose="020B0604020202020204" pitchFamily="34" charset="0"/>
              </a:defRPr>
            </a:lvl3pPr>
            <a:lvl4pPr marL="1200150" indent="-171450">
              <a:spcBef>
                <a:spcPct val="20000"/>
              </a:spcBef>
              <a:buClr>
                <a:schemeClr val="accent1"/>
              </a:buClr>
              <a:buFont typeface="Arial" panose="020B0604020202020204" pitchFamily="34" charset="0"/>
              <a:buChar char="–"/>
              <a:defRPr sz="1500">
                <a:solidFill>
                  <a:srgbClr val="454745"/>
                </a:solidFill>
                <a:latin typeface="Arial" panose="020B0604020202020204" pitchFamily="34" charset="0"/>
              </a:defRPr>
            </a:lvl4pPr>
            <a:lvl5pPr marL="1543050" indent="-171450">
              <a:spcBef>
                <a:spcPct val="20000"/>
              </a:spcBef>
              <a:buClr>
                <a:schemeClr val="accent1"/>
              </a:buClr>
              <a:buFont typeface="Arial" panose="020B0604020202020204" pitchFamily="34" charset="0"/>
              <a:buChar char="»"/>
              <a:defRPr sz="1500">
                <a:solidFill>
                  <a:srgbClr val="454745"/>
                </a:solidFill>
                <a:latin typeface="Arial" panose="020B0604020202020204" pitchFamily="34" charset="0"/>
              </a:defRPr>
            </a:lvl5pPr>
            <a:lvl6pPr marL="1885950" indent="-171450" defTabSz="342900" eaLnBrk="0" fontAlgn="base" hangingPunct="0">
              <a:spcBef>
                <a:spcPct val="20000"/>
              </a:spcBef>
              <a:spcAft>
                <a:spcPct val="0"/>
              </a:spcAft>
              <a:buClr>
                <a:schemeClr val="accent1"/>
              </a:buClr>
              <a:buFont typeface="Arial" panose="020B0604020202020204" pitchFamily="34" charset="0"/>
              <a:buChar char="»"/>
              <a:defRPr sz="1500">
                <a:solidFill>
                  <a:srgbClr val="454745"/>
                </a:solidFill>
                <a:latin typeface="Arial" panose="020B0604020202020204" pitchFamily="34" charset="0"/>
              </a:defRPr>
            </a:lvl6pPr>
            <a:lvl7pPr marL="2228850" indent="-171450" defTabSz="342900" eaLnBrk="0" fontAlgn="base" hangingPunct="0">
              <a:spcBef>
                <a:spcPct val="20000"/>
              </a:spcBef>
              <a:spcAft>
                <a:spcPct val="0"/>
              </a:spcAft>
              <a:buClr>
                <a:schemeClr val="accent1"/>
              </a:buClr>
              <a:buFont typeface="Arial" panose="020B0604020202020204" pitchFamily="34" charset="0"/>
              <a:buChar char="»"/>
              <a:defRPr sz="1500">
                <a:solidFill>
                  <a:srgbClr val="454745"/>
                </a:solidFill>
                <a:latin typeface="Arial" panose="020B0604020202020204" pitchFamily="34" charset="0"/>
              </a:defRPr>
            </a:lvl7pPr>
            <a:lvl8pPr marL="2571750" indent="-171450" defTabSz="342900" eaLnBrk="0" fontAlgn="base" hangingPunct="0">
              <a:spcBef>
                <a:spcPct val="20000"/>
              </a:spcBef>
              <a:spcAft>
                <a:spcPct val="0"/>
              </a:spcAft>
              <a:buClr>
                <a:schemeClr val="accent1"/>
              </a:buClr>
              <a:buFont typeface="Arial" panose="020B0604020202020204" pitchFamily="34" charset="0"/>
              <a:buChar char="»"/>
              <a:defRPr sz="1500">
                <a:solidFill>
                  <a:srgbClr val="454745"/>
                </a:solidFill>
                <a:latin typeface="Arial" panose="020B0604020202020204" pitchFamily="34" charset="0"/>
              </a:defRPr>
            </a:lvl8pPr>
            <a:lvl9pPr marL="2914650" indent="-171450" defTabSz="342900" eaLnBrk="0" fontAlgn="base" hangingPunct="0">
              <a:spcBef>
                <a:spcPct val="20000"/>
              </a:spcBef>
              <a:spcAft>
                <a:spcPct val="0"/>
              </a:spcAft>
              <a:buClr>
                <a:schemeClr val="accent1"/>
              </a:buClr>
              <a:buFont typeface="Arial" panose="020B0604020202020204" pitchFamily="34" charset="0"/>
              <a:buChar char="»"/>
              <a:defRPr sz="1500">
                <a:solidFill>
                  <a:srgbClr val="454745"/>
                </a:solidFill>
                <a:latin typeface="Arial" panose="020B0604020202020204" pitchFamily="34" charset="0"/>
              </a:defRPr>
            </a:lvl9pPr>
          </a:lstStyle>
          <a:p>
            <a:pPr>
              <a:spcBef>
                <a:spcPct val="0"/>
              </a:spcBef>
              <a:buClrTx/>
              <a:buFontTx/>
              <a:buNone/>
            </a:pPr>
            <a:fld id="{AA2308A1-C562-4B6A-B766-384A5727831A}" type="slidenum">
              <a:rPr lang="en-US" altLang="en-US" sz="900">
                <a:solidFill>
                  <a:schemeClr val="tx1"/>
                </a:solidFill>
              </a:rPr>
              <a:pPr>
                <a:spcBef>
                  <a:spcPct val="0"/>
                </a:spcBef>
                <a:buClrTx/>
                <a:buFontTx/>
                <a:buNone/>
              </a:pPr>
              <a:t>7</a:t>
            </a:fld>
            <a:endParaRPr lang="en-US" altLang="en-US" sz="900">
              <a:solidFill>
                <a:schemeClr val="tx1"/>
              </a:solidFill>
            </a:endParaRPr>
          </a:p>
        </p:txBody>
      </p:sp>
    </p:spTree>
    <p:extLst>
      <p:ext uri="{BB962C8B-B14F-4D97-AF65-F5344CB8AC3E}">
        <p14:creationId xmlns:p14="http://schemas.microsoft.com/office/powerpoint/2010/main" val="345747798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1">
            <a:extLst>
              <a:ext uri="{FF2B5EF4-FFF2-40B4-BE49-F238E27FC236}">
                <a16:creationId xmlns:a16="http://schemas.microsoft.com/office/drawing/2014/main" id="{20C08D16-5865-F764-C81B-EFCB0B48A158}"/>
              </a:ext>
            </a:extLst>
          </p:cNvPr>
          <p:cNvSpPr txBox="1">
            <a:spLocks noGrp="1"/>
          </p:cNvSpPr>
          <p:nvPr>
            <p:ph type="title" idx="4294967295"/>
          </p:nvPr>
        </p:nvSpPr>
        <p:spPr>
          <a:xfrm>
            <a:off x="559868" y="478900"/>
            <a:ext cx="7886700" cy="1058487"/>
          </a:xfrm>
          <a:prstGeom prst="rect">
            <a:avLst/>
          </a:prstGeom>
          <a:solidFill>
            <a:schemeClr val="accent6">
              <a:lumMod val="20000"/>
              <a:lumOff val="80000"/>
            </a:schemeClr>
          </a:solid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rmAutofit/>
          </a:bodyPr>
          <a:lstStyle>
            <a:lvl1pPr algn="l" defTabSz="914400" rtl="0" eaLnBrk="1" latinLnBrk="0" hangingPunct="1">
              <a:lnSpc>
                <a:spcPct val="90000"/>
              </a:lnSpc>
              <a:spcBef>
                <a:spcPct val="0"/>
              </a:spcBef>
              <a:buNone/>
              <a:defRPr sz="3600" b="1" kern="1200">
                <a:solidFill>
                  <a:schemeClr val="tx2"/>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3600" b="1" i="0" u="none" strike="noStrike" kern="1200" cap="none" spc="0" normalizeH="0" baseline="0" noProof="0" dirty="0">
                <a:ln>
                  <a:noFill/>
                </a:ln>
                <a:solidFill>
                  <a:schemeClr val="tx2"/>
                </a:solidFill>
                <a:effectLst/>
                <a:uLnTx/>
                <a:uFillTx/>
                <a:latin typeface="+mj-lt"/>
                <a:ea typeface="+mj-ea"/>
                <a:cs typeface="+mj-cs"/>
              </a:rPr>
              <a:t>Brownfields Site Assessment</a:t>
            </a:r>
          </a:p>
        </p:txBody>
      </p:sp>
      <p:sp>
        <p:nvSpPr>
          <p:cNvPr id="23555" name="Content Placeholder 2"/>
          <p:cNvSpPr>
            <a:spLocks noGrp="1"/>
          </p:cNvSpPr>
          <p:nvPr>
            <p:ph sz="half" idx="1"/>
          </p:nvPr>
        </p:nvSpPr>
        <p:spPr>
          <a:xfrm>
            <a:off x="3621857" y="1777572"/>
            <a:ext cx="4662169" cy="4360922"/>
          </a:xfrm>
        </p:spPr>
        <p:txBody>
          <a:bodyPr>
            <a:noAutofit/>
          </a:bodyPr>
          <a:lstStyle/>
          <a:p>
            <a:pPr eaLnBrk="1" hangingPunct="1"/>
            <a:r>
              <a:rPr lang="en-US" altLang="en-US" sz="1800" dirty="0">
                <a:solidFill>
                  <a:schemeClr val="tx2"/>
                </a:solidFill>
                <a:latin typeface="Arial"/>
                <a:cs typeface="Arial"/>
              </a:rPr>
              <a:t>Funding up to $100,000 </a:t>
            </a:r>
            <a:br>
              <a:rPr lang="en-US" altLang="en-US" sz="1800" dirty="0">
                <a:solidFill>
                  <a:schemeClr val="tx2"/>
                </a:solidFill>
                <a:latin typeface="Arial"/>
                <a:cs typeface="Arial"/>
              </a:rPr>
            </a:br>
            <a:r>
              <a:rPr lang="en-US" altLang="en-US" sz="1800" dirty="0">
                <a:solidFill>
                  <a:schemeClr val="tx2"/>
                </a:solidFill>
                <a:latin typeface="Arial"/>
                <a:cs typeface="Arial"/>
              </a:rPr>
              <a:t>(OneStop Awards) and </a:t>
            </a:r>
            <a:br>
              <a:rPr lang="en-US" altLang="en-US" sz="1800" dirty="0">
                <a:solidFill>
                  <a:schemeClr val="tx2"/>
                </a:solidFill>
                <a:latin typeface="Arial"/>
                <a:cs typeface="Arial"/>
              </a:rPr>
            </a:br>
            <a:r>
              <a:rPr lang="en-US" altLang="en-US" sz="1800" dirty="0">
                <a:solidFill>
                  <a:schemeClr val="tx2"/>
                </a:solidFill>
                <a:latin typeface="Arial"/>
                <a:cs typeface="Arial"/>
              </a:rPr>
              <a:t>$250,000 (Rolling Round </a:t>
            </a:r>
            <a:br>
              <a:rPr lang="en-US" altLang="en-US" sz="1800" dirty="0">
                <a:solidFill>
                  <a:schemeClr val="tx2"/>
                </a:solidFill>
                <a:latin typeface="Arial"/>
                <a:cs typeface="Arial"/>
              </a:rPr>
            </a:br>
            <a:r>
              <a:rPr lang="en-US" altLang="en-US" sz="1800" dirty="0">
                <a:solidFill>
                  <a:schemeClr val="tx2"/>
                </a:solidFill>
                <a:latin typeface="Arial"/>
                <a:cs typeface="Arial"/>
              </a:rPr>
              <a:t>Awards) per redevelopment</a:t>
            </a:r>
            <a:br>
              <a:rPr lang="en-US" altLang="en-US" sz="1800" dirty="0">
                <a:solidFill>
                  <a:schemeClr val="tx2"/>
                </a:solidFill>
                <a:latin typeface="Arial"/>
                <a:cs typeface="Arial"/>
              </a:rPr>
            </a:br>
            <a:r>
              <a:rPr lang="en-US" altLang="en-US" sz="1800" dirty="0">
                <a:solidFill>
                  <a:schemeClr val="tx2"/>
                </a:solidFill>
                <a:latin typeface="Arial"/>
                <a:cs typeface="Arial"/>
              </a:rPr>
              <a:t>site is available for </a:t>
            </a:r>
            <a:br>
              <a:rPr lang="en-US" altLang="en-US" sz="1800" dirty="0">
                <a:solidFill>
                  <a:schemeClr val="tx2"/>
                </a:solidFill>
                <a:latin typeface="Arial"/>
                <a:cs typeface="Arial"/>
              </a:rPr>
            </a:br>
            <a:r>
              <a:rPr lang="en-US" altLang="en-US" sz="1800" dirty="0">
                <a:solidFill>
                  <a:schemeClr val="tx2"/>
                </a:solidFill>
                <a:latin typeface="Arial"/>
                <a:cs typeface="Arial"/>
              </a:rPr>
              <a:t>environmental testing. </a:t>
            </a:r>
          </a:p>
          <a:p>
            <a:pPr eaLnBrk="1" hangingPunct="1"/>
            <a:r>
              <a:rPr lang="en-US" altLang="en-US" sz="1800" dirty="0">
                <a:solidFill>
                  <a:schemeClr val="tx2"/>
                </a:solidFill>
                <a:latin typeface="Arial"/>
                <a:cs typeface="Arial"/>
              </a:rPr>
              <a:t>Required to be conducted </a:t>
            </a:r>
            <a:br>
              <a:rPr lang="en-US" altLang="en-US" sz="1800" dirty="0">
                <a:solidFill>
                  <a:schemeClr val="tx2"/>
                </a:solidFill>
                <a:latin typeface="Arial"/>
                <a:cs typeface="Arial"/>
              </a:rPr>
            </a:br>
            <a:r>
              <a:rPr lang="en-US" altLang="en-US" sz="1800" dirty="0">
                <a:solidFill>
                  <a:schemeClr val="tx2"/>
                </a:solidFill>
                <a:latin typeface="Arial"/>
                <a:cs typeface="Arial"/>
              </a:rPr>
              <a:t>by a Massachusetts </a:t>
            </a:r>
            <a:br>
              <a:rPr lang="en-US" altLang="en-US" sz="1800" dirty="0">
                <a:solidFill>
                  <a:schemeClr val="tx2"/>
                </a:solidFill>
                <a:latin typeface="Arial"/>
                <a:cs typeface="Arial"/>
              </a:rPr>
            </a:br>
            <a:r>
              <a:rPr lang="en-US" altLang="en-US" sz="1800" dirty="0">
                <a:solidFill>
                  <a:schemeClr val="tx2"/>
                </a:solidFill>
                <a:latin typeface="Arial"/>
                <a:cs typeface="Arial"/>
              </a:rPr>
              <a:t>Licensed Site Professional </a:t>
            </a:r>
            <a:br>
              <a:rPr lang="en-US" altLang="en-US" sz="1800" dirty="0">
                <a:solidFill>
                  <a:schemeClr val="tx2"/>
                </a:solidFill>
                <a:latin typeface="Arial"/>
                <a:cs typeface="Arial"/>
              </a:rPr>
            </a:br>
            <a:r>
              <a:rPr lang="en-US" altLang="en-US" sz="1800" dirty="0">
                <a:solidFill>
                  <a:schemeClr val="tx2"/>
                </a:solidFill>
                <a:latin typeface="Arial"/>
                <a:cs typeface="Arial"/>
              </a:rPr>
              <a:t>on Mass Contingency Plan </a:t>
            </a:r>
            <a:br>
              <a:rPr lang="en-US" altLang="en-US" sz="1800" dirty="0">
                <a:solidFill>
                  <a:schemeClr val="tx2"/>
                </a:solidFill>
                <a:latin typeface="Arial"/>
                <a:cs typeface="Arial"/>
              </a:rPr>
            </a:br>
            <a:r>
              <a:rPr lang="en-US" altLang="en-US" sz="1800" dirty="0">
                <a:solidFill>
                  <a:schemeClr val="tx2"/>
                </a:solidFill>
                <a:latin typeface="Arial"/>
                <a:cs typeface="Arial"/>
              </a:rPr>
              <a:t>(21E) perceived contaminants.</a:t>
            </a:r>
          </a:p>
          <a:p>
            <a:pPr eaLnBrk="1" hangingPunct="1"/>
            <a:r>
              <a:rPr lang="en-US" altLang="en-US" sz="1800" dirty="0">
                <a:solidFill>
                  <a:schemeClr val="tx2"/>
                </a:solidFill>
                <a:cs typeface="Arial"/>
              </a:rPr>
              <a:t>Applicant must have control or right to enter to perform testing. </a:t>
            </a:r>
          </a:p>
          <a:p>
            <a:pPr lvl="1">
              <a:defRPr/>
            </a:pPr>
            <a:endParaRPr lang="en-US" sz="1350" dirty="0">
              <a:solidFill>
                <a:schemeClr val="accent5">
                  <a:lumMod val="90000"/>
                  <a:lumOff val="10000"/>
                </a:schemeClr>
              </a:solidFill>
              <a:latin typeface="David" pitchFamily="34" charset="-79"/>
              <a:cs typeface="David" pitchFamily="34" charset="-79"/>
            </a:endParaRPr>
          </a:p>
          <a:p>
            <a:pPr eaLnBrk="1" hangingPunct="1"/>
            <a:endParaRPr lang="en-US" altLang="en-US" sz="2100" dirty="0">
              <a:solidFill>
                <a:schemeClr val="tx2">
                  <a:lumMod val="90000"/>
                  <a:lumOff val="10000"/>
                </a:schemeClr>
              </a:solidFill>
              <a:latin typeface="Arial"/>
              <a:cs typeface="Arial"/>
            </a:endParaRPr>
          </a:p>
        </p:txBody>
      </p:sp>
      <p:sp>
        <p:nvSpPr>
          <p:cNvPr id="23558" name="Content Placeholder 5"/>
          <p:cNvSpPr>
            <a:spLocks noGrp="1"/>
          </p:cNvSpPr>
          <p:nvPr>
            <p:ph sz="quarter" idx="4294967295"/>
          </p:nvPr>
        </p:nvSpPr>
        <p:spPr>
          <a:xfrm>
            <a:off x="6821649" y="1779985"/>
            <a:ext cx="2022315" cy="2530758"/>
          </a:xfrm>
          <a:solidFill>
            <a:srgbClr val="DDEBCF"/>
          </a:solidFill>
          <a:ln>
            <a:solidFill>
              <a:srgbClr val="92D050"/>
            </a:solidFill>
            <a:miter lim="800000"/>
            <a:headEnd/>
            <a:tailEnd/>
          </a:ln>
        </p:spPr>
        <p:txBody>
          <a:bodyPr>
            <a:normAutofit/>
          </a:bodyPr>
          <a:lstStyle/>
          <a:p>
            <a:pPr marL="0" indent="0">
              <a:buNone/>
            </a:pPr>
            <a:r>
              <a:rPr lang="en-US" altLang="en-US" sz="1800" i="1" dirty="0">
                <a:solidFill>
                  <a:schemeClr val="accent1">
                    <a:lumMod val="50000"/>
                  </a:schemeClr>
                </a:solidFill>
                <a:latin typeface="Arial"/>
                <a:cs typeface="Arial"/>
              </a:rPr>
              <a:t>A site assessment document to identify, the extent, if any, </a:t>
            </a:r>
            <a:br>
              <a:rPr lang="en-US" altLang="en-US" sz="1800" i="1" dirty="0">
                <a:solidFill>
                  <a:schemeClr val="accent1">
                    <a:lumMod val="50000"/>
                  </a:schemeClr>
                </a:solidFill>
                <a:latin typeface="Arial"/>
                <a:cs typeface="Arial"/>
              </a:rPr>
            </a:br>
            <a:r>
              <a:rPr lang="en-US" altLang="en-US" sz="1800" i="1" dirty="0">
                <a:solidFill>
                  <a:schemeClr val="accent1">
                    <a:lumMod val="50000"/>
                  </a:schemeClr>
                </a:solidFill>
                <a:latin typeface="Arial"/>
                <a:cs typeface="Arial"/>
              </a:rPr>
              <a:t>of contamination and allows you to develop a remediation plan. </a:t>
            </a:r>
          </a:p>
        </p:txBody>
      </p:sp>
      <p:sp>
        <p:nvSpPr>
          <p:cNvPr id="5" name="Footer Placeholder 4">
            <a:extLst>
              <a:ext uri="{C183D7F6-B498-43B3-948B-1728B52AA6E4}">
                <adec:decorative xmlns:adec="http://schemas.microsoft.com/office/drawing/2017/decorative" val="1"/>
              </a:ext>
            </a:extLst>
          </p:cNvPr>
          <p:cNvSpPr>
            <a:spLocks noGrp="1"/>
          </p:cNvSpPr>
          <p:nvPr>
            <p:ph type="ftr" sz="quarter" idx="4294967295"/>
          </p:nvPr>
        </p:nvSpPr>
        <p:spPr/>
        <p:txBody>
          <a:bodyPr/>
          <a:lstStyle/>
          <a:p>
            <a:pPr>
              <a:defRPr/>
            </a:pPr>
            <a:endParaRPr lang="en-US" dirty="0"/>
          </a:p>
          <a:p>
            <a:pPr>
              <a:defRPr/>
            </a:pPr>
            <a:endParaRPr lang="en-US" dirty="0"/>
          </a:p>
        </p:txBody>
      </p:sp>
      <p:sp>
        <p:nvSpPr>
          <p:cNvPr id="23557" name="Slide Number Placeholder 5">
            <a:extLst>
              <a:ext uri="{C183D7F6-B498-43B3-948B-1728B52AA6E4}">
                <adec:decorative xmlns:adec="http://schemas.microsoft.com/office/drawing/2017/decorative" val="1"/>
              </a:ext>
            </a:extLst>
          </p:cNvPr>
          <p:cNvSpPr>
            <a:spLocks noGrp="1"/>
          </p:cNvSpPr>
          <p:nvPr>
            <p:ph type="sldNum" sz="quarter" idx="429496729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accent1"/>
              </a:buClr>
              <a:buFont typeface="Arial" panose="020B0604020202020204" pitchFamily="34" charset="0"/>
              <a:buChar char="•"/>
              <a:defRPr sz="2400">
                <a:solidFill>
                  <a:srgbClr val="454745"/>
                </a:solidFill>
                <a:latin typeface="Arial" panose="020B0604020202020204" pitchFamily="34" charset="0"/>
              </a:defRPr>
            </a:lvl1pPr>
            <a:lvl2pPr marL="557213" indent="-214313">
              <a:spcBef>
                <a:spcPct val="20000"/>
              </a:spcBef>
              <a:buClr>
                <a:schemeClr val="accent1"/>
              </a:buClr>
              <a:buFont typeface="Arial" panose="020B0604020202020204" pitchFamily="34" charset="0"/>
              <a:buChar char="–"/>
              <a:defRPr sz="2100">
                <a:solidFill>
                  <a:srgbClr val="454745"/>
                </a:solidFill>
                <a:latin typeface="Arial" panose="020B0604020202020204" pitchFamily="34" charset="0"/>
              </a:defRPr>
            </a:lvl2pPr>
            <a:lvl3pPr marL="857250" indent="-171450">
              <a:spcBef>
                <a:spcPct val="20000"/>
              </a:spcBef>
              <a:buClr>
                <a:schemeClr val="accent1"/>
              </a:buClr>
              <a:buFont typeface="Arial" panose="020B0604020202020204" pitchFamily="34" charset="0"/>
              <a:buChar char="•"/>
              <a:defRPr sz="1800">
                <a:solidFill>
                  <a:srgbClr val="454745"/>
                </a:solidFill>
                <a:latin typeface="Arial" panose="020B0604020202020204" pitchFamily="34" charset="0"/>
              </a:defRPr>
            </a:lvl3pPr>
            <a:lvl4pPr marL="1200150" indent="-171450">
              <a:spcBef>
                <a:spcPct val="20000"/>
              </a:spcBef>
              <a:buClr>
                <a:schemeClr val="accent1"/>
              </a:buClr>
              <a:buFont typeface="Arial" panose="020B0604020202020204" pitchFamily="34" charset="0"/>
              <a:buChar char="–"/>
              <a:defRPr sz="1500">
                <a:solidFill>
                  <a:srgbClr val="454745"/>
                </a:solidFill>
                <a:latin typeface="Arial" panose="020B0604020202020204" pitchFamily="34" charset="0"/>
              </a:defRPr>
            </a:lvl4pPr>
            <a:lvl5pPr marL="1543050" indent="-171450">
              <a:spcBef>
                <a:spcPct val="20000"/>
              </a:spcBef>
              <a:buClr>
                <a:schemeClr val="accent1"/>
              </a:buClr>
              <a:buFont typeface="Arial" panose="020B0604020202020204" pitchFamily="34" charset="0"/>
              <a:buChar char="»"/>
              <a:defRPr sz="1500">
                <a:solidFill>
                  <a:srgbClr val="454745"/>
                </a:solidFill>
                <a:latin typeface="Arial" panose="020B0604020202020204" pitchFamily="34" charset="0"/>
              </a:defRPr>
            </a:lvl5pPr>
            <a:lvl6pPr marL="1885950" indent="-171450" defTabSz="342900" eaLnBrk="0" fontAlgn="base" hangingPunct="0">
              <a:spcBef>
                <a:spcPct val="20000"/>
              </a:spcBef>
              <a:spcAft>
                <a:spcPct val="0"/>
              </a:spcAft>
              <a:buClr>
                <a:schemeClr val="accent1"/>
              </a:buClr>
              <a:buFont typeface="Arial" panose="020B0604020202020204" pitchFamily="34" charset="0"/>
              <a:buChar char="»"/>
              <a:defRPr sz="1500">
                <a:solidFill>
                  <a:srgbClr val="454745"/>
                </a:solidFill>
                <a:latin typeface="Arial" panose="020B0604020202020204" pitchFamily="34" charset="0"/>
              </a:defRPr>
            </a:lvl6pPr>
            <a:lvl7pPr marL="2228850" indent="-171450" defTabSz="342900" eaLnBrk="0" fontAlgn="base" hangingPunct="0">
              <a:spcBef>
                <a:spcPct val="20000"/>
              </a:spcBef>
              <a:spcAft>
                <a:spcPct val="0"/>
              </a:spcAft>
              <a:buClr>
                <a:schemeClr val="accent1"/>
              </a:buClr>
              <a:buFont typeface="Arial" panose="020B0604020202020204" pitchFamily="34" charset="0"/>
              <a:buChar char="»"/>
              <a:defRPr sz="1500">
                <a:solidFill>
                  <a:srgbClr val="454745"/>
                </a:solidFill>
                <a:latin typeface="Arial" panose="020B0604020202020204" pitchFamily="34" charset="0"/>
              </a:defRPr>
            </a:lvl7pPr>
            <a:lvl8pPr marL="2571750" indent="-171450" defTabSz="342900" eaLnBrk="0" fontAlgn="base" hangingPunct="0">
              <a:spcBef>
                <a:spcPct val="20000"/>
              </a:spcBef>
              <a:spcAft>
                <a:spcPct val="0"/>
              </a:spcAft>
              <a:buClr>
                <a:schemeClr val="accent1"/>
              </a:buClr>
              <a:buFont typeface="Arial" panose="020B0604020202020204" pitchFamily="34" charset="0"/>
              <a:buChar char="»"/>
              <a:defRPr sz="1500">
                <a:solidFill>
                  <a:srgbClr val="454745"/>
                </a:solidFill>
                <a:latin typeface="Arial" panose="020B0604020202020204" pitchFamily="34" charset="0"/>
              </a:defRPr>
            </a:lvl8pPr>
            <a:lvl9pPr marL="2914650" indent="-171450" defTabSz="342900" eaLnBrk="0" fontAlgn="base" hangingPunct="0">
              <a:spcBef>
                <a:spcPct val="20000"/>
              </a:spcBef>
              <a:spcAft>
                <a:spcPct val="0"/>
              </a:spcAft>
              <a:buClr>
                <a:schemeClr val="accent1"/>
              </a:buClr>
              <a:buFont typeface="Arial" panose="020B0604020202020204" pitchFamily="34" charset="0"/>
              <a:buChar char="»"/>
              <a:defRPr sz="1500">
                <a:solidFill>
                  <a:srgbClr val="454745"/>
                </a:solidFill>
                <a:latin typeface="Arial" panose="020B0604020202020204" pitchFamily="34" charset="0"/>
              </a:defRPr>
            </a:lvl9pPr>
          </a:lstStyle>
          <a:p>
            <a:pPr>
              <a:spcBef>
                <a:spcPct val="0"/>
              </a:spcBef>
              <a:buClrTx/>
              <a:buFontTx/>
              <a:buNone/>
            </a:pPr>
            <a:fld id="{2B722FF5-1217-4A76-8B6E-10D05DF9A4ED}" type="slidenum">
              <a:rPr lang="en-US" altLang="en-US" sz="900">
                <a:solidFill>
                  <a:schemeClr val="tx1"/>
                </a:solidFill>
              </a:rPr>
              <a:pPr>
                <a:spcBef>
                  <a:spcPct val="0"/>
                </a:spcBef>
                <a:buClrTx/>
                <a:buFontTx/>
                <a:buNone/>
              </a:pPr>
              <a:t>8</a:t>
            </a:fld>
            <a:endParaRPr lang="en-US" altLang="en-US" sz="900">
              <a:solidFill>
                <a:schemeClr val="tx1"/>
              </a:solidFill>
            </a:endParaRPr>
          </a:p>
        </p:txBody>
      </p:sp>
      <p:pic>
        <p:nvPicPr>
          <p:cNvPr id="23559" name="Picture 2" descr="Overgrown field with a chain link fence under a blue sky."/>
          <p:cNvPicPr>
            <a:picLocks noChangeAspect="1"/>
          </p:cNvPicPr>
          <p:nvPr/>
        </p:nvPicPr>
        <p:blipFill>
          <a:blip r:embed="rId3" cstate="hqprint">
            <a:extLst>
              <a:ext uri="{28A0092B-C50C-407E-A947-70E740481C1C}">
                <a14:useLocalDpi xmlns:a14="http://schemas.microsoft.com/office/drawing/2010/main" val="0"/>
              </a:ext>
            </a:extLst>
          </a:blip>
          <a:srcRect/>
          <a:stretch>
            <a:fillRect/>
          </a:stretch>
        </p:blipFill>
        <p:spPr bwMode="auto">
          <a:xfrm>
            <a:off x="478585" y="1779986"/>
            <a:ext cx="3143273" cy="40098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53334994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a:extLst>
              <a:ext uri="{FF2B5EF4-FFF2-40B4-BE49-F238E27FC236}">
                <a16:creationId xmlns:a16="http://schemas.microsoft.com/office/drawing/2014/main" id="{20C08D16-5865-F764-C81B-EFCB0B48A158}"/>
              </a:ext>
            </a:extLst>
          </p:cNvPr>
          <p:cNvSpPr txBox="1">
            <a:spLocks noGrp="1"/>
          </p:cNvSpPr>
          <p:nvPr>
            <p:ph type="title" idx="4294967295"/>
          </p:nvPr>
        </p:nvSpPr>
        <p:spPr>
          <a:xfrm>
            <a:off x="559868" y="478900"/>
            <a:ext cx="7886700" cy="1058487"/>
          </a:xfrm>
          <a:prstGeom prst="rect">
            <a:avLst/>
          </a:prstGeom>
          <a:solidFill>
            <a:schemeClr val="accent6">
              <a:lumMod val="20000"/>
              <a:lumOff val="80000"/>
            </a:schemeClr>
          </a:solid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rmAutofit/>
          </a:bodyPr>
          <a:lstStyle>
            <a:lvl1pPr algn="l" defTabSz="914400" rtl="0" eaLnBrk="1" latinLnBrk="0" hangingPunct="1">
              <a:lnSpc>
                <a:spcPct val="90000"/>
              </a:lnSpc>
              <a:spcBef>
                <a:spcPct val="0"/>
              </a:spcBef>
              <a:buNone/>
              <a:defRPr sz="3600" b="1" kern="1200">
                <a:solidFill>
                  <a:schemeClr val="tx2"/>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3600" b="1" i="0" u="none" strike="noStrike" kern="1200" cap="none" spc="0" normalizeH="0" baseline="0" noProof="0" dirty="0">
                <a:ln>
                  <a:noFill/>
                </a:ln>
                <a:solidFill>
                  <a:schemeClr val="tx2"/>
                </a:solidFill>
                <a:effectLst/>
                <a:uLnTx/>
                <a:uFillTx/>
                <a:latin typeface="+mj-lt"/>
                <a:ea typeface="+mj-ea"/>
                <a:cs typeface="+mj-cs"/>
              </a:rPr>
              <a:t>Brownfields Remediation</a:t>
            </a:r>
          </a:p>
        </p:txBody>
      </p:sp>
      <p:pic>
        <p:nvPicPr>
          <p:cNvPr id="24578" name="Picture 8" descr="Yellow excavators demolishing a building under a blue sky."/>
          <p:cNvPicPr>
            <a:picLocks noChangeAspect="1"/>
          </p:cNvPicPr>
          <p:nvPr/>
        </p:nvPicPr>
        <p:blipFill>
          <a:blip r:embed="rId2" cstate="hqprint">
            <a:extLst>
              <a:ext uri="{28A0092B-C50C-407E-A947-70E740481C1C}">
                <a14:useLocalDpi xmlns:a14="http://schemas.microsoft.com/office/drawing/2010/main" val="0"/>
              </a:ext>
            </a:extLst>
          </a:blip>
          <a:srcRect/>
          <a:stretch>
            <a:fillRect/>
          </a:stretch>
        </p:blipFill>
        <p:spPr bwMode="auto">
          <a:xfrm>
            <a:off x="559868" y="1808826"/>
            <a:ext cx="5104557" cy="19216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Footer Placeholder 4">
            <a:extLst>
              <a:ext uri="{C183D7F6-B498-43B3-948B-1728B52AA6E4}">
                <adec:decorative xmlns:adec="http://schemas.microsoft.com/office/drawing/2017/decorative" val="1"/>
              </a:ext>
            </a:extLst>
          </p:cNvPr>
          <p:cNvSpPr>
            <a:spLocks noGrp="1"/>
          </p:cNvSpPr>
          <p:nvPr>
            <p:ph type="ftr" sz="quarter" idx="4294967295"/>
          </p:nvPr>
        </p:nvSpPr>
        <p:spPr/>
        <p:txBody>
          <a:bodyPr/>
          <a:lstStyle/>
          <a:p>
            <a:pPr>
              <a:defRPr/>
            </a:pPr>
            <a:endParaRPr lang="en-US" dirty="0"/>
          </a:p>
          <a:p>
            <a:pPr>
              <a:defRPr/>
            </a:pPr>
            <a:endParaRPr lang="en-US" dirty="0"/>
          </a:p>
        </p:txBody>
      </p:sp>
      <p:sp>
        <p:nvSpPr>
          <p:cNvPr id="24581" name="Slide Number Placeholder 5">
            <a:extLst>
              <a:ext uri="{C183D7F6-B498-43B3-948B-1728B52AA6E4}">
                <adec:decorative xmlns:adec="http://schemas.microsoft.com/office/drawing/2017/decorative" val="1"/>
              </a:ext>
            </a:extLst>
          </p:cNvPr>
          <p:cNvSpPr>
            <a:spLocks noGrp="1"/>
          </p:cNvSpPr>
          <p:nvPr>
            <p:ph type="sldNum" sz="quarter" idx="429496729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accent1"/>
              </a:buClr>
              <a:buFont typeface="Arial" panose="020B0604020202020204" pitchFamily="34" charset="0"/>
              <a:buChar char="•"/>
              <a:defRPr sz="2400">
                <a:solidFill>
                  <a:srgbClr val="454745"/>
                </a:solidFill>
                <a:latin typeface="Arial" panose="020B0604020202020204" pitchFamily="34" charset="0"/>
              </a:defRPr>
            </a:lvl1pPr>
            <a:lvl2pPr marL="557213" indent="-214313">
              <a:spcBef>
                <a:spcPct val="20000"/>
              </a:spcBef>
              <a:buClr>
                <a:schemeClr val="accent1"/>
              </a:buClr>
              <a:buFont typeface="Arial" panose="020B0604020202020204" pitchFamily="34" charset="0"/>
              <a:buChar char="–"/>
              <a:defRPr sz="2100">
                <a:solidFill>
                  <a:srgbClr val="454745"/>
                </a:solidFill>
                <a:latin typeface="Arial" panose="020B0604020202020204" pitchFamily="34" charset="0"/>
              </a:defRPr>
            </a:lvl2pPr>
            <a:lvl3pPr marL="857250" indent="-171450">
              <a:spcBef>
                <a:spcPct val="20000"/>
              </a:spcBef>
              <a:buClr>
                <a:schemeClr val="accent1"/>
              </a:buClr>
              <a:buFont typeface="Arial" panose="020B0604020202020204" pitchFamily="34" charset="0"/>
              <a:buChar char="•"/>
              <a:defRPr sz="1800">
                <a:solidFill>
                  <a:srgbClr val="454745"/>
                </a:solidFill>
                <a:latin typeface="Arial" panose="020B0604020202020204" pitchFamily="34" charset="0"/>
              </a:defRPr>
            </a:lvl3pPr>
            <a:lvl4pPr marL="1200150" indent="-171450">
              <a:spcBef>
                <a:spcPct val="20000"/>
              </a:spcBef>
              <a:buClr>
                <a:schemeClr val="accent1"/>
              </a:buClr>
              <a:buFont typeface="Arial" panose="020B0604020202020204" pitchFamily="34" charset="0"/>
              <a:buChar char="–"/>
              <a:defRPr sz="1500">
                <a:solidFill>
                  <a:srgbClr val="454745"/>
                </a:solidFill>
                <a:latin typeface="Arial" panose="020B0604020202020204" pitchFamily="34" charset="0"/>
              </a:defRPr>
            </a:lvl4pPr>
            <a:lvl5pPr marL="1543050" indent="-171450">
              <a:spcBef>
                <a:spcPct val="20000"/>
              </a:spcBef>
              <a:buClr>
                <a:schemeClr val="accent1"/>
              </a:buClr>
              <a:buFont typeface="Arial" panose="020B0604020202020204" pitchFamily="34" charset="0"/>
              <a:buChar char="»"/>
              <a:defRPr sz="1500">
                <a:solidFill>
                  <a:srgbClr val="454745"/>
                </a:solidFill>
                <a:latin typeface="Arial" panose="020B0604020202020204" pitchFamily="34" charset="0"/>
              </a:defRPr>
            </a:lvl5pPr>
            <a:lvl6pPr marL="1885950" indent="-171450" defTabSz="342900" eaLnBrk="0" fontAlgn="base" hangingPunct="0">
              <a:spcBef>
                <a:spcPct val="20000"/>
              </a:spcBef>
              <a:spcAft>
                <a:spcPct val="0"/>
              </a:spcAft>
              <a:buClr>
                <a:schemeClr val="accent1"/>
              </a:buClr>
              <a:buFont typeface="Arial" panose="020B0604020202020204" pitchFamily="34" charset="0"/>
              <a:buChar char="»"/>
              <a:defRPr sz="1500">
                <a:solidFill>
                  <a:srgbClr val="454745"/>
                </a:solidFill>
                <a:latin typeface="Arial" panose="020B0604020202020204" pitchFamily="34" charset="0"/>
              </a:defRPr>
            </a:lvl6pPr>
            <a:lvl7pPr marL="2228850" indent="-171450" defTabSz="342900" eaLnBrk="0" fontAlgn="base" hangingPunct="0">
              <a:spcBef>
                <a:spcPct val="20000"/>
              </a:spcBef>
              <a:spcAft>
                <a:spcPct val="0"/>
              </a:spcAft>
              <a:buClr>
                <a:schemeClr val="accent1"/>
              </a:buClr>
              <a:buFont typeface="Arial" panose="020B0604020202020204" pitchFamily="34" charset="0"/>
              <a:buChar char="»"/>
              <a:defRPr sz="1500">
                <a:solidFill>
                  <a:srgbClr val="454745"/>
                </a:solidFill>
                <a:latin typeface="Arial" panose="020B0604020202020204" pitchFamily="34" charset="0"/>
              </a:defRPr>
            </a:lvl7pPr>
            <a:lvl8pPr marL="2571750" indent="-171450" defTabSz="342900" eaLnBrk="0" fontAlgn="base" hangingPunct="0">
              <a:spcBef>
                <a:spcPct val="20000"/>
              </a:spcBef>
              <a:spcAft>
                <a:spcPct val="0"/>
              </a:spcAft>
              <a:buClr>
                <a:schemeClr val="accent1"/>
              </a:buClr>
              <a:buFont typeface="Arial" panose="020B0604020202020204" pitchFamily="34" charset="0"/>
              <a:buChar char="»"/>
              <a:defRPr sz="1500">
                <a:solidFill>
                  <a:srgbClr val="454745"/>
                </a:solidFill>
                <a:latin typeface="Arial" panose="020B0604020202020204" pitchFamily="34" charset="0"/>
              </a:defRPr>
            </a:lvl8pPr>
            <a:lvl9pPr marL="2914650" indent="-171450" defTabSz="342900" eaLnBrk="0" fontAlgn="base" hangingPunct="0">
              <a:spcBef>
                <a:spcPct val="20000"/>
              </a:spcBef>
              <a:spcAft>
                <a:spcPct val="0"/>
              </a:spcAft>
              <a:buClr>
                <a:schemeClr val="accent1"/>
              </a:buClr>
              <a:buFont typeface="Arial" panose="020B0604020202020204" pitchFamily="34" charset="0"/>
              <a:buChar char="»"/>
              <a:defRPr sz="1500">
                <a:solidFill>
                  <a:srgbClr val="454745"/>
                </a:solidFill>
                <a:latin typeface="Arial" panose="020B0604020202020204" pitchFamily="34" charset="0"/>
              </a:defRPr>
            </a:lvl9pPr>
          </a:lstStyle>
          <a:p>
            <a:pPr>
              <a:spcBef>
                <a:spcPct val="0"/>
              </a:spcBef>
              <a:buClrTx/>
              <a:buFontTx/>
              <a:buNone/>
            </a:pPr>
            <a:fld id="{DDF65C2E-8809-4BA1-B963-D94C5BECB362}" type="slidenum">
              <a:rPr lang="en-US" altLang="en-US" sz="900">
                <a:solidFill>
                  <a:schemeClr val="tx1"/>
                </a:solidFill>
              </a:rPr>
              <a:pPr>
                <a:spcBef>
                  <a:spcPct val="0"/>
                </a:spcBef>
                <a:buClrTx/>
                <a:buFontTx/>
                <a:buNone/>
              </a:pPr>
              <a:t>9</a:t>
            </a:fld>
            <a:endParaRPr lang="en-US" altLang="en-US" sz="900">
              <a:solidFill>
                <a:schemeClr val="tx1"/>
              </a:solidFill>
            </a:endParaRPr>
          </a:p>
        </p:txBody>
      </p:sp>
      <p:sp>
        <p:nvSpPr>
          <p:cNvPr id="15" name="TextBox 14"/>
          <p:cNvSpPr txBox="1"/>
          <p:nvPr/>
        </p:nvSpPr>
        <p:spPr>
          <a:xfrm>
            <a:off x="501707" y="3859900"/>
            <a:ext cx="5162718" cy="2239074"/>
          </a:xfrm>
          <a:prstGeom prst="rect">
            <a:avLst/>
          </a:prstGeom>
          <a:noFill/>
        </p:spPr>
        <p:txBody>
          <a:bodyPr wrap="square">
            <a:spAutoFit/>
          </a:bodyPr>
          <a:lstStyle/>
          <a:p>
            <a:pPr eaLnBrk="1" hangingPunct="1">
              <a:defRPr/>
            </a:pPr>
            <a:r>
              <a:rPr lang="en-US" altLang="en-US" dirty="0">
                <a:solidFill>
                  <a:schemeClr val="tx2"/>
                </a:solidFill>
                <a:latin typeface="Arial"/>
                <a:cs typeface="Arial"/>
              </a:rPr>
              <a:t>Funding of up to $250,000 (OneStop Awards) and $750,000 (Rolling Round Awards) per site is available for environmental clean-up required for redevelopment. </a:t>
            </a:r>
          </a:p>
          <a:p>
            <a:pPr marL="600075" lvl="1" indent="-257175">
              <a:buFont typeface="Arial" panose="020B0604020202020204" pitchFamily="34" charset="0"/>
              <a:buChar char="•"/>
              <a:defRPr/>
            </a:pPr>
            <a:r>
              <a:rPr lang="en-US" altLang="en-US" dirty="0">
                <a:solidFill>
                  <a:schemeClr val="tx2"/>
                </a:solidFill>
                <a:latin typeface="Arial"/>
                <a:cs typeface="Arial"/>
              </a:rPr>
              <a:t>Eligible borrowers include, nonprofits, municipalities, economic development organizations, businesses and individuals.</a:t>
            </a:r>
          </a:p>
          <a:p>
            <a:pPr lvl="1" eaLnBrk="1" hangingPunct="1">
              <a:defRPr/>
            </a:pPr>
            <a:endParaRPr lang="en-US" sz="1350" dirty="0">
              <a:solidFill>
                <a:schemeClr val="accent5">
                  <a:lumMod val="90000"/>
                  <a:lumOff val="10000"/>
                </a:schemeClr>
              </a:solidFill>
              <a:latin typeface="David" pitchFamily="34" charset="-79"/>
              <a:cs typeface="David" pitchFamily="34" charset="-79"/>
            </a:endParaRPr>
          </a:p>
        </p:txBody>
      </p:sp>
      <p:sp>
        <p:nvSpPr>
          <p:cNvPr id="17" name="TextBox 16"/>
          <p:cNvSpPr txBox="1"/>
          <p:nvPr/>
        </p:nvSpPr>
        <p:spPr>
          <a:xfrm>
            <a:off x="5827264" y="1810286"/>
            <a:ext cx="2619304" cy="3333733"/>
          </a:xfrm>
          <a:prstGeom prst="rect">
            <a:avLst/>
          </a:prstGeom>
          <a:solidFill>
            <a:schemeClr val="accent3">
              <a:lumMod val="40000"/>
              <a:lumOff val="60000"/>
            </a:schemeClr>
          </a:solidFill>
        </p:spPr>
        <p:txBody>
          <a:bodyPr wrap="square">
            <a:spAutoFit/>
          </a:bodyPr>
          <a:lstStyle/>
          <a:p>
            <a:pPr defTabSz="914400">
              <a:lnSpc>
                <a:spcPct val="90000"/>
              </a:lnSpc>
              <a:spcBef>
                <a:spcPts val="1000"/>
              </a:spcBef>
              <a:buClr>
                <a:schemeClr val="accent1"/>
              </a:buClr>
              <a:defRPr/>
            </a:pPr>
            <a:r>
              <a:rPr lang="en-US" altLang="en-US" sz="1400" i="1" dirty="0">
                <a:solidFill>
                  <a:schemeClr val="accent1">
                    <a:lumMod val="50000"/>
                  </a:schemeClr>
                </a:solidFill>
                <a:latin typeface="Arial"/>
                <a:cs typeface="Arial"/>
              </a:rPr>
              <a:t>Applicant must not have:</a:t>
            </a:r>
          </a:p>
          <a:p>
            <a:pPr marL="228600" lvl="1" indent="-228600" defTabSz="914400">
              <a:lnSpc>
                <a:spcPct val="90000"/>
              </a:lnSpc>
              <a:spcBef>
                <a:spcPts val="1000"/>
              </a:spcBef>
              <a:buClr>
                <a:schemeClr val="accent1"/>
              </a:buClr>
              <a:buFont typeface="Arial" panose="020B0604020202020204" pitchFamily="34" charset="0"/>
              <a:buChar char="•"/>
              <a:defRPr/>
            </a:pPr>
            <a:r>
              <a:rPr lang="en-US" altLang="en-US" sz="1400" i="1" dirty="0">
                <a:solidFill>
                  <a:schemeClr val="accent1">
                    <a:lumMod val="50000"/>
                  </a:schemeClr>
                </a:solidFill>
                <a:latin typeface="Arial"/>
                <a:cs typeface="Arial"/>
              </a:rPr>
              <a:t>Owned or operated the site at the time the contamination occurred; </a:t>
            </a:r>
          </a:p>
          <a:p>
            <a:pPr marL="228600" lvl="1" indent="-228600" defTabSz="914400">
              <a:lnSpc>
                <a:spcPct val="90000"/>
              </a:lnSpc>
              <a:spcBef>
                <a:spcPts val="1000"/>
              </a:spcBef>
              <a:buClr>
                <a:schemeClr val="accent1"/>
              </a:buClr>
              <a:buFont typeface="Arial" panose="020B0604020202020204" pitchFamily="34" charset="0"/>
              <a:buChar char="•"/>
              <a:defRPr/>
            </a:pPr>
            <a:r>
              <a:rPr lang="en-US" altLang="en-US" sz="1400" i="1" dirty="0">
                <a:solidFill>
                  <a:schemeClr val="accent1">
                    <a:lumMod val="50000"/>
                  </a:schemeClr>
                </a:solidFill>
                <a:latin typeface="Arial"/>
                <a:cs typeface="Arial"/>
              </a:rPr>
              <a:t>Caused or contributed to the contamination; </a:t>
            </a:r>
          </a:p>
          <a:p>
            <a:pPr marL="228600" lvl="1" indent="-228600" defTabSz="914400">
              <a:lnSpc>
                <a:spcPct val="90000"/>
              </a:lnSpc>
              <a:spcBef>
                <a:spcPts val="1000"/>
              </a:spcBef>
              <a:buClr>
                <a:schemeClr val="accent1"/>
              </a:buClr>
              <a:buFont typeface="Arial" panose="020B0604020202020204" pitchFamily="34" charset="0"/>
              <a:buChar char="•"/>
              <a:defRPr/>
            </a:pPr>
            <a:r>
              <a:rPr lang="en-US" altLang="en-US" sz="1400" i="1" dirty="0">
                <a:solidFill>
                  <a:schemeClr val="accent1">
                    <a:lumMod val="50000"/>
                  </a:schemeClr>
                </a:solidFill>
                <a:latin typeface="Arial"/>
                <a:cs typeface="Arial"/>
              </a:rPr>
              <a:t>Possessed a business or familial relationship with the contaminator; and</a:t>
            </a:r>
          </a:p>
          <a:p>
            <a:pPr marL="228600" lvl="1" indent="-228600" defTabSz="914400">
              <a:lnSpc>
                <a:spcPct val="90000"/>
              </a:lnSpc>
              <a:spcBef>
                <a:spcPts val="1000"/>
              </a:spcBef>
              <a:buClr>
                <a:schemeClr val="accent1"/>
              </a:buClr>
              <a:buFont typeface="Arial" panose="020B0604020202020204" pitchFamily="34" charset="0"/>
              <a:buChar char="•"/>
              <a:defRPr/>
            </a:pPr>
            <a:r>
              <a:rPr lang="en-US" altLang="en-US" sz="1400" i="1" dirty="0">
                <a:solidFill>
                  <a:schemeClr val="accent1">
                    <a:lumMod val="50000"/>
                  </a:schemeClr>
                </a:solidFill>
                <a:latin typeface="Arial"/>
                <a:cs typeface="Arial"/>
              </a:rPr>
              <a:t>Possessed any outstanding administrative or judicial enforcement actions against their MA properties.</a:t>
            </a:r>
          </a:p>
          <a:p>
            <a:pPr lvl="1" eaLnBrk="1" hangingPunct="1">
              <a:defRPr/>
            </a:pPr>
            <a:endParaRPr lang="en-US" sz="1350" dirty="0">
              <a:solidFill>
                <a:schemeClr val="accent5">
                  <a:lumMod val="90000"/>
                  <a:lumOff val="10000"/>
                </a:schemeClr>
              </a:solidFill>
              <a:latin typeface="David" pitchFamily="34" charset="-79"/>
              <a:cs typeface="David" pitchFamily="34" charset="-79"/>
            </a:endParaRPr>
          </a:p>
        </p:txBody>
      </p:sp>
    </p:spTree>
    <p:extLst>
      <p:ext uri="{BB962C8B-B14F-4D97-AF65-F5344CB8AC3E}">
        <p14:creationId xmlns:p14="http://schemas.microsoft.com/office/powerpoint/2010/main" val="3150752710"/>
      </p:ext>
    </p:extLst>
  </p:cSld>
  <p:clrMapOvr>
    <a:masterClrMapping/>
  </p:clrMapOvr>
</p:sld>
</file>

<file path=ppt/theme/theme1.xml><?xml version="1.0" encoding="utf-8"?>
<a:theme xmlns:a="http://schemas.openxmlformats.org/drawingml/2006/main" name="MassDev Master Template - 4x3">
  <a:themeElements>
    <a:clrScheme name="MassDevelopment">
      <a:dk1>
        <a:srgbClr val="000000"/>
      </a:dk1>
      <a:lt1>
        <a:srgbClr val="FFFFFF"/>
      </a:lt1>
      <a:dk2>
        <a:srgbClr val="003357"/>
      </a:dk2>
      <a:lt2>
        <a:srgbClr val="E7E6E6"/>
      </a:lt2>
      <a:accent1>
        <a:srgbClr val="0070B9"/>
      </a:accent1>
      <a:accent2>
        <a:srgbClr val="17A7E0"/>
      </a:accent2>
      <a:accent3>
        <a:srgbClr val="95C93C"/>
      </a:accent3>
      <a:accent4>
        <a:srgbClr val="F98E2B"/>
      </a:accent4>
      <a:accent5>
        <a:srgbClr val="009CA7"/>
      </a:accent5>
      <a:accent6>
        <a:srgbClr val="58595B"/>
      </a:accent6>
      <a:hlink>
        <a:srgbClr val="17A7E0"/>
      </a:hlink>
      <a:folHlink>
        <a:srgbClr val="71BF44"/>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Metadata/LabelInfo.xml><?xml version="1.0" encoding="utf-8"?>
<clbl:labelList xmlns:clbl="http://schemas.microsoft.com/office/2020/mipLabelMetadata">
  <clbl:label id="{3e861d16-48b7-4a0e-9806-8c04d81b7b2a}" enabled="0" method="" siteId="{3e861d16-48b7-4a0e-9806-8c04d81b7b2a}" removed="1"/>
</clbl:labelList>
</file>

<file path=docProps/app.xml><?xml version="1.0" encoding="utf-8"?>
<Properties xmlns="http://schemas.openxmlformats.org/officeDocument/2006/extended-properties" xmlns:vt="http://schemas.openxmlformats.org/officeDocument/2006/docPropsVTypes">
  <Template/>
  <TotalTime>0</TotalTime>
  <Words>1307</Words>
  <Application>Microsoft Office PowerPoint</Application>
  <PresentationFormat>On-screen Show (4:3)</PresentationFormat>
  <Paragraphs>132</Paragraphs>
  <Slides>13</Slides>
  <Notes>2</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13</vt:i4>
      </vt:variant>
    </vt:vector>
  </HeadingPairs>
  <TitlesOfParts>
    <vt:vector size="19" baseType="lpstr">
      <vt:lpstr>Arial</vt:lpstr>
      <vt:lpstr>Calibri</vt:lpstr>
      <vt:lpstr>David</vt:lpstr>
      <vt:lpstr>Proxima Nova W05 Regular</vt:lpstr>
      <vt:lpstr>Times New Roman</vt:lpstr>
      <vt:lpstr>MassDev Master Template - 4x3</vt:lpstr>
      <vt:lpstr>MassDevelopment Presentation to:  Brownfields Roundtable   September 9th, 2025</vt:lpstr>
      <vt:lpstr>MassDevelopment Overview</vt:lpstr>
      <vt:lpstr>Who We Serve</vt:lpstr>
      <vt:lpstr>Brownfields Redevelopment Fund Program</vt:lpstr>
      <vt:lpstr>Program Parameters</vt:lpstr>
      <vt:lpstr>Project Awards in the Past Year </vt:lpstr>
      <vt:lpstr>Brownfields Redevelopment Fund Rolling Round Eligible Entities</vt:lpstr>
      <vt:lpstr>Brownfields Site Assessment</vt:lpstr>
      <vt:lpstr>Brownfields Remediation</vt:lpstr>
      <vt:lpstr>Brownfields Case Study</vt:lpstr>
      <vt:lpstr>Brownfields Redevelopment In Action:</vt:lpstr>
      <vt:lpstr>Community One Stop for Growth www.mass.gov/onestop</vt:lpstr>
      <vt:lpstr>MassDevelopment – Community Investment  Point of Contact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2025-12-05T13:46:42Z</dcterms:created>
  <dcterms:modified xsi:type="dcterms:W3CDTF">2025-12-05T13:47:13Z</dcterms:modified>
</cp:coreProperties>
</file>