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4"/>
  </p:sldMasterIdLst>
  <p:notesMasterIdLst>
    <p:notesMasterId r:id="rId18"/>
  </p:notesMasterIdLst>
  <p:sldIdLst>
    <p:sldId id="335" r:id="rId5"/>
    <p:sldId id="334" r:id="rId6"/>
    <p:sldId id="308" r:id="rId7"/>
    <p:sldId id="381" r:id="rId8"/>
    <p:sldId id="382" r:id="rId9"/>
    <p:sldId id="383" r:id="rId10"/>
    <p:sldId id="373" r:id="rId11"/>
    <p:sldId id="374" r:id="rId12"/>
    <p:sldId id="375" r:id="rId13"/>
    <p:sldId id="384" r:id="rId14"/>
    <p:sldId id="385" r:id="rId15"/>
    <p:sldId id="380" r:id="rId16"/>
    <p:sldId id="261" r:id="rId17"/>
  </p:sldIdLst>
  <p:sldSz cx="9144000" cy="6858000" type="screen4x3"/>
  <p:notesSz cx="7099300" cy="9385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E7EB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8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on, Abigail E (DEP)" userId="7061bd55-8d49-49c7-bf0a-5d609eaf7a2b" providerId="ADAL" clId="{01A29E2C-DEA7-438D-9EC4-702B62164963}"/>
    <pc:docChg chg="custSel modSld">
      <pc:chgData name="Anderson, Abigail E (DEP)" userId="7061bd55-8d49-49c7-bf0a-5d609eaf7a2b" providerId="ADAL" clId="{01A29E2C-DEA7-438D-9EC4-702B62164963}" dt="2026-08-26T13:28:17.428" v="66" actId="20577"/>
      <pc:docMkLst>
        <pc:docMk/>
      </pc:docMkLst>
      <pc:sldChg chg="modSp mod">
        <pc:chgData name="Anderson, Abigail E (DEP)" userId="7061bd55-8d49-49c7-bf0a-5d609eaf7a2b" providerId="ADAL" clId="{01A29E2C-DEA7-438D-9EC4-702B62164963}" dt="2026-08-26T13:23:28.202" v="17" actId="20577"/>
        <pc:sldMkLst>
          <pc:docMk/>
          <pc:sldMk cId="1581129033" sldId="335"/>
        </pc:sldMkLst>
        <pc:spChg chg="mod">
          <ac:chgData name="Anderson, Abigail E (DEP)" userId="7061bd55-8d49-49c7-bf0a-5d609eaf7a2b" providerId="ADAL" clId="{01A29E2C-DEA7-438D-9EC4-702B62164963}" dt="2026-08-26T13:23:28.202" v="17" actId="20577"/>
          <ac:spMkLst>
            <pc:docMk/>
            <pc:sldMk cId="1581129033" sldId="335"/>
            <ac:spMk id="2" creationId="{76A12B63-5BF7-9848-8EBE-D57D0EEF11F6}"/>
          </ac:spMkLst>
        </pc:spChg>
      </pc:sldChg>
      <pc:sldChg chg="modSp mod">
        <pc:chgData name="Anderson, Abigail E (DEP)" userId="7061bd55-8d49-49c7-bf0a-5d609eaf7a2b" providerId="ADAL" clId="{01A29E2C-DEA7-438D-9EC4-702B62164963}" dt="2026-08-26T13:24:59.876" v="62" actId="20577"/>
        <pc:sldMkLst>
          <pc:docMk/>
          <pc:sldMk cId="1629205506" sldId="380"/>
        </pc:sldMkLst>
        <pc:spChg chg="mod">
          <ac:chgData name="Anderson, Abigail E (DEP)" userId="7061bd55-8d49-49c7-bf0a-5d609eaf7a2b" providerId="ADAL" clId="{01A29E2C-DEA7-438D-9EC4-702B62164963}" dt="2026-08-26T13:24:59.876" v="62" actId="20577"/>
          <ac:spMkLst>
            <pc:docMk/>
            <pc:sldMk cId="1629205506" sldId="380"/>
            <ac:spMk id="3" creationId="{09DAC746-B66F-1CA7-B5D9-D27397740EDE}"/>
          </ac:spMkLst>
        </pc:spChg>
      </pc:sldChg>
      <pc:sldChg chg="modSp mod">
        <pc:chgData name="Anderson, Abigail E (DEP)" userId="7061bd55-8d49-49c7-bf0a-5d609eaf7a2b" providerId="ADAL" clId="{01A29E2C-DEA7-438D-9EC4-702B62164963}" dt="2026-08-26T13:28:17.428" v="66" actId="20577"/>
        <pc:sldMkLst>
          <pc:docMk/>
          <pc:sldMk cId="3882930982" sldId="385"/>
        </pc:sldMkLst>
        <pc:spChg chg="mod">
          <ac:chgData name="Anderson, Abigail E (DEP)" userId="7061bd55-8d49-49c7-bf0a-5d609eaf7a2b" providerId="ADAL" clId="{01A29E2C-DEA7-438D-9EC4-702B62164963}" dt="2026-08-26T13:28:02.559" v="65" actId="1036"/>
          <ac:spMkLst>
            <pc:docMk/>
            <pc:sldMk cId="3882930982" sldId="385"/>
            <ac:spMk id="27" creationId="{00000000-0000-0000-0000-000000000000}"/>
          </ac:spMkLst>
        </pc:spChg>
        <pc:spChg chg="mod">
          <ac:chgData name="Anderson, Abigail E (DEP)" userId="7061bd55-8d49-49c7-bf0a-5d609eaf7a2b" providerId="ADAL" clId="{01A29E2C-DEA7-438D-9EC4-702B62164963}" dt="2026-08-26T13:28:17.428" v="66" actId="20577"/>
          <ac:spMkLst>
            <pc:docMk/>
            <pc:sldMk cId="3882930982" sldId="385"/>
            <ac:spMk id="2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76363" cy="470894"/>
          </a:xfrm>
          <a:prstGeom prst="rect">
            <a:avLst/>
          </a:prstGeom>
        </p:spPr>
        <p:txBody>
          <a:bodyPr vert="horz" lIns="93980" tIns="46989" rIns="93980" bIns="46989" rtlCol="0"/>
          <a:lstStyle>
            <a:lvl1pPr algn="l">
              <a:defRPr sz="1100"/>
            </a:lvl1pPr>
          </a:lstStyle>
          <a:p>
            <a:endParaRPr lang="en-US"/>
          </a:p>
        </p:txBody>
      </p:sp>
      <p:sp>
        <p:nvSpPr>
          <p:cNvPr id="3" name="Date Placeholder 2"/>
          <p:cNvSpPr>
            <a:spLocks noGrp="1"/>
          </p:cNvSpPr>
          <p:nvPr>
            <p:ph type="dt" idx="1"/>
          </p:nvPr>
        </p:nvSpPr>
        <p:spPr>
          <a:xfrm>
            <a:off x="4021294" y="2"/>
            <a:ext cx="3076363" cy="470894"/>
          </a:xfrm>
          <a:prstGeom prst="rect">
            <a:avLst/>
          </a:prstGeom>
        </p:spPr>
        <p:txBody>
          <a:bodyPr vert="horz" lIns="93980" tIns="46989" rIns="93980" bIns="46989" rtlCol="0"/>
          <a:lstStyle>
            <a:lvl1pPr algn="r">
              <a:defRPr sz="1100"/>
            </a:lvl1pPr>
          </a:lstStyle>
          <a:p>
            <a:fld id="{0BA2C344-1390-5140-8171-BFAA6F10339D}" type="datetimeFigureOut">
              <a:rPr lang="en-US" smtClean="0"/>
              <a:t>8/26/2026</a:t>
            </a:fld>
            <a:endParaRPr lang="en-US"/>
          </a:p>
        </p:txBody>
      </p:sp>
      <p:sp>
        <p:nvSpPr>
          <p:cNvPr id="4" name="Slide Image Placeholder 3"/>
          <p:cNvSpPr>
            <a:spLocks noGrp="1" noRot="1" noChangeAspect="1"/>
          </p:cNvSpPr>
          <p:nvPr>
            <p:ph type="sldImg" idx="2"/>
          </p:nvPr>
        </p:nvSpPr>
        <p:spPr>
          <a:xfrm>
            <a:off x="1441450" y="1173163"/>
            <a:ext cx="4216400" cy="3163887"/>
          </a:xfrm>
          <a:prstGeom prst="rect">
            <a:avLst/>
          </a:prstGeom>
          <a:noFill/>
          <a:ln w="12700">
            <a:solidFill>
              <a:prstClr val="black"/>
            </a:solidFill>
          </a:ln>
        </p:spPr>
        <p:txBody>
          <a:bodyPr vert="horz" lIns="93980" tIns="46989" rIns="93980" bIns="46989" rtlCol="0" anchor="ctr"/>
          <a:lstStyle/>
          <a:p>
            <a:endParaRPr lang="en-US"/>
          </a:p>
        </p:txBody>
      </p:sp>
      <p:sp>
        <p:nvSpPr>
          <p:cNvPr id="5" name="Notes Placeholder 4"/>
          <p:cNvSpPr>
            <a:spLocks noGrp="1"/>
          </p:cNvSpPr>
          <p:nvPr>
            <p:ph type="body" sz="quarter" idx="3"/>
          </p:nvPr>
        </p:nvSpPr>
        <p:spPr>
          <a:xfrm>
            <a:off x="709930" y="4516677"/>
            <a:ext cx="5679440" cy="3695462"/>
          </a:xfrm>
          <a:prstGeom prst="rect">
            <a:avLst/>
          </a:prstGeom>
        </p:spPr>
        <p:txBody>
          <a:bodyPr vert="horz" lIns="93980" tIns="46989" rIns="93980" bIns="469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8"/>
            <a:ext cx="3076363" cy="470893"/>
          </a:xfrm>
          <a:prstGeom prst="rect">
            <a:avLst/>
          </a:prstGeom>
        </p:spPr>
        <p:txBody>
          <a:bodyPr vert="horz" lIns="93980" tIns="46989" rIns="93980" bIns="46989" rtlCol="0" anchor="b"/>
          <a:lstStyle>
            <a:lvl1pPr algn="l">
              <a:defRPr sz="1100"/>
            </a:lvl1pPr>
          </a:lstStyle>
          <a:p>
            <a:endParaRPr lang="en-US"/>
          </a:p>
        </p:txBody>
      </p:sp>
      <p:sp>
        <p:nvSpPr>
          <p:cNvPr id="7" name="Slide Number Placeholder 6"/>
          <p:cNvSpPr>
            <a:spLocks noGrp="1"/>
          </p:cNvSpPr>
          <p:nvPr>
            <p:ph type="sldNum" sz="quarter" idx="5"/>
          </p:nvPr>
        </p:nvSpPr>
        <p:spPr>
          <a:xfrm>
            <a:off x="4021294" y="8914408"/>
            <a:ext cx="3076363" cy="470893"/>
          </a:xfrm>
          <a:prstGeom prst="rect">
            <a:avLst/>
          </a:prstGeom>
        </p:spPr>
        <p:txBody>
          <a:bodyPr vert="horz" lIns="93980" tIns="46989" rIns="93980" bIns="46989" rtlCol="0" anchor="b"/>
          <a:lstStyle>
            <a:lvl1pPr algn="r">
              <a:defRPr sz="1100"/>
            </a:lvl1pPr>
          </a:lstStyle>
          <a:p>
            <a:fld id="{E151E4A5-BB81-4847-9D46-05526F31CFC0}" type="slidenum">
              <a:rPr lang="en-US" smtClean="0"/>
              <a:t>‹#›</a:t>
            </a:fld>
            <a:endParaRPr lang="en-US"/>
          </a:p>
        </p:txBody>
      </p:sp>
    </p:spTree>
    <p:extLst>
      <p:ext uri="{BB962C8B-B14F-4D97-AF65-F5344CB8AC3E}">
        <p14:creationId xmlns:p14="http://schemas.microsoft.com/office/powerpoint/2010/main" val="3941629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Nonprofits that aren’t CDCs but have a similar mission and that deal with affordable housing. E.G. Planning office for Urban Affairs (POHA)  or the Jewish Housing Communities. Universities are nonprofits but they are not necessarily grant eligible. </a:t>
            </a:r>
          </a:p>
        </p:txBody>
      </p:sp>
      <p:sp>
        <p:nvSpPr>
          <p:cNvPr id="4" name="Slide Number Placeholder 3"/>
          <p:cNvSpPr>
            <a:spLocks noGrp="1"/>
          </p:cNvSpPr>
          <p:nvPr>
            <p:ph type="sldNum" sz="quarter" idx="5"/>
          </p:nvPr>
        </p:nvSpPr>
        <p:spPr/>
        <p:txBody>
          <a:bodyPr/>
          <a:lstStyle/>
          <a:p>
            <a:fld id="{E151E4A5-BB81-4847-9D46-05526F31CFC0}" type="slidenum">
              <a:rPr lang="en-US" smtClean="0"/>
              <a:t>7</a:t>
            </a:fld>
            <a:endParaRPr lang="en-US"/>
          </a:p>
        </p:txBody>
      </p:sp>
    </p:spTree>
    <p:extLst>
      <p:ext uri="{BB962C8B-B14F-4D97-AF65-F5344CB8AC3E}">
        <p14:creationId xmlns:p14="http://schemas.microsoft.com/office/powerpoint/2010/main" val="3397187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Housing and jobs</a:t>
            </a:r>
          </a:p>
        </p:txBody>
      </p:sp>
      <p:sp>
        <p:nvSpPr>
          <p:cNvPr id="4" name="Slide Number Placeholder 3"/>
          <p:cNvSpPr>
            <a:spLocks noGrp="1"/>
          </p:cNvSpPr>
          <p:nvPr>
            <p:ph type="sldNum" sz="quarter" idx="5"/>
          </p:nvPr>
        </p:nvSpPr>
        <p:spPr/>
        <p:txBody>
          <a:bodyPr/>
          <a:lstStyle/>
          <a:p>
            <a:fld id="{E151E4A5-BB81-4847-9D46-05526F31CFC0}" type="slidenum">
              <a:rPr lang="en-US" smtClean="0"/>
              <a:t>8</a:t>
            </a:fld>
            <a:endParaRPr lang="en-US"/>
          </a:p>
        </p:txBody>
      </p:sp>
    </p:spTree>
    <p:extLst>
      <p:ext uri="{BB962C8B-B14F-4D97-AF65-F5344CB8AC3E}">
        <p14:creationId xmlns:p14="http://schemas.microsoft.com/office/powerpoint/2010/main" val="34168377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MD -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81844" y="1122363"/>
            <a:ext cx="3662122" cy="2387600"/>
          </a:xfrm>
        </p:spPr>
        <p:txBody>
          <a:bodyPr anchor="b">
            <a:normAutofit/>
          </a:bodyPr>
          <a:lstStyle>
            <a:lvl1pPr algn="l">
              <a:defRPr sz="3600"/>
            </a:lvl1pPr>
          </a:lstStyle>
          <a:p>
            <a:r>
              <a:rPr lang="en-US"/>
              <a:t>Click to edit Master title style</a:t>
            </a:r>
          </a:p>
        </p:txBody>
      </p:sp>
      <p:sp>
        <p:nvSpPr>
          <p:cNvPr id="3" name="Subtitle 2"/>
          <p:cNvSpPr>
            <a:spLocks noGrp="1"/>
          </p:cNvSpPr>
          <p:nvPr>
            <p:ph type="subTitle" idx="1"/>
          </p:nvPr>
        </p:nvSpPr>
        <p:spPr>
          <a:xfrm>
            <a:off x="5181843" y="3602038"/>
            <a:ext cx="3662122"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086600" y="7643"/>
            <a:ext cx="1757365" cy="365125"/>
          </a:xfrm>
          <a:prstGeom prst="rect">
            <a:avLst/>
          </a:prstGeom>
        </p:spPr>
        <p:txBody>
          <a:bodyPr anchor="ctr"/>
          <a:lstStyle>
            <a:lvl1pPr algn="r">
              <a:defRPr sz="1000">
                <a:solidFill>
                  <a:schemeClr val="accent6"/>
                </a:solidFill>
              </a:defRPr>
            </a:lvl1pPr>
          </a:lstStyle>
          <a:p>
            <a:endParaRPr lang="en-US"/>
          </a:p>
        </p:txBody>
      </p:sp>
      <p:sp>
        <p:nvSpPr>
          <p:cNvPr id="8" name="Rectangle 7">
            <a:extLst>
              <a:ext uri="{FF2B5EF4-FFF2-40B4-BE49-F238E27FC236}">
                <a16:creationId xmlns:a16="http://schemas.microsoft.com/office/drawing/2014/main" id="{8268E3B0-7EE0-DF41-97CF-5F9A310AF004}"/>
              </a:ext>
            </a:extLst>
          </p:cNvPr>
          <p:cNvSpPr/>
          <p:nvPr userDrawn="1"/>
        </p:nvSpPr>
        <p:spPr>
          <a:xfrm>
            <a:off x="0" y="6634717"/>
            <a:ext cx="9144000" cy="2232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CCA06395-30BE-DE46-82EF-79606EEDF7F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37370" y="5257800"/>
            <a:ext cx="4212078" cy="1404026"/>
          </a:xfrm>
          <a:prstGeom prst="rect">
            <a:avLst/>
          </a:prstGeom>
        </p:spPr>
      </p:pic>
      <p:pic>
        <p:nvPicPr>
          <p:cNvPr id="11" name="Picture 10">
            <a:extLst>
              <a:ext uri="{FF2B5EF4-FFF2-40B4-BE49-F238E27FC236}">
                <a16:creationId xmlns:a16="http://schemas.microsoft.com/office/drawing/2014/main" id="{EAFCADBC-EC3D-2B4C-BD35-C273E71F877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 y="7642"/>
            <a:ext cx="4826473" cy="6743351"/>
          </a:xfrm>
          <a:prstGeom prst="rect">
            <a:avLst/>
          </a:prstGeom>
        </p:spPr>
      </p:pic>
    </p:spTree>
    <p:extLst>
      <p:ext uri="{BB962C8B-B14F-4D97-AF65-F5344CB8AC3E}">
        <p14:creationId xmlns:p14="http://schemas.microsoft.com/office/powerpoint/2010/main" val="436436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D -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84840" y="720117"/>
            <a:ext cx="3521415" cy="2852737"/>
          </a:xfrm>
        </p:spPr>
        <p:txBody>
          <a:bodyPr anchor="b">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5184840" y="3599842"/>
            <a:ext cx="3521415" cy="1500187"/>
          </a:xfrm>
        </p:spPr>
        <p:txBody>
          <a:bodyPr>
            <a:normAutofit/>
          </a:bodyPr>
          <a:lstStyle>
            <a:lvl1pPr marL="0" indent="0">
              <a:buNone/>
              <a:defRPr sz="20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55569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D -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baseline="0">
                <a:solidFill>
                  <a:schemeClr val="accent5"/>
                </a:solidFill>
              </a:defRPr>
            </a:lvl1pPr>
          </a:lstStyle>
          <a:p>
            <a:fld id="{D367A5CE-97AE-A045-8D64-ABA1949E4846}" type="slidenum">
              <a:rPr lang="en-US" smtClean="0"/>
              <a:pPr/>
              <a:t>‹#›</a:t>
            </a:fld>
            <a:endParaRPr lang="en-US" dirty="0">
              <a:solidFill>
                <a:schemeClr val="accent5"/>
              </a:solidFill>
            </a:endParaRPr>
          </a:p>
        </p:txBody>
      </p:sp>
    </p:spTree>
    <p:extLst>
      <p:ext uri="{BB962C8B-B14F-4D97-AF65-F5344CB8AC3E}">
        <p14:creationId xmlns:p14="http://schemas.microsoft.com/office/powerpoint/2010/main" val="2415997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MD -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367A5CE-97AE-A045-8D64-ABA1949E4846}" type="slidenum">
              <a:rPr lang="en-US" smtClean="0"/>
              <a:t>‹#›</a:t>
            </a:fld>
            <a:endParaRPr lang="en-US"/>
          </a:p>
        </p:txBody>
      </p:sp>
    </p:spTree>
    <p:extLst>
      <p:ext uri="{BB962C8B-B14F-4D97-AF65-F5344CB8AC3E}">
        <p14:creationId xmlns:p14="http://schemas.microsoft.com/office/powerpoint/2010/main" val="1399168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MD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D367A5CE-97AE-A045-8D64-ABA1949E4846}" type="slidenum">
              <a:rPr lang="en-US" smtClean="0"/>
              <a:t>‹#›</a:t>
            </a:fld>
            <a:endParaRPr lang="en-US"/>
          </a:p>
        </p:txBody>
      </p:sp>
    </p:spTree>
    <p:extLst>
      <p:ext uri="{BB962C8B-B14F-4D97-AF65-F5344CB8AC3E}">
        <p14:creationId xmlns:p14="http://schemas.microsoft.com/office/powerpoint/2010/main" val="3214544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MD - 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21C12-C243-E14A-A63F-CA033C27B5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6550FF-AF23-7949-8774-33CA5542E520}"/>
              </a:ext>
            </a:extLst>
          </p:cNvPr>
          <p:cNvSpPr>
            <a:spLocks noGrp="1"/>
          </p:cNvSpPr>
          <p:nvPr>
            <p:ph idx="1"/>
          </p:nvPr>
        </p:nvSpPr>
        <p:spPr>
          <a:xfrm>
            <a:off x="628650" y="2266510"/>
            <a:ext cx="7886700" cy="3910453"/>
          </a:xfrm>
        </p:spPr>
        <p:txBody>
          <a:bodyPr/>
          <a:lstStyle>
            <a:lvl1pPr>
              <a:buClr>
                <a:schemeClr val="accent1"/>
              </a:buClr>
              <a:defRPr sz="2400"/>
            </a:lvl1pPr>
            <a:lvl2pPr>
              <a:buClr>
                <a:schemeClr val="accent1"/>
              </a:buClr>
              <a:defRPr sz="2000"/>
            </a:lvl2pPr>
            <a:lvl3pPr>
              <a:buClr>
                <a:schemeClr val="accent1"/>
              </a:buClr>
              <a:defRPr sz="2000"/>
            </a:lvl3pPr>
            <a:lvl4pPr>
              <a:buClr>
                <a:schemeClr val="accent1"/>
              </a:buClr>
              <a:defRPr sz="1800"/>
            </a:lvl4pPr>
            <a:lvl5pPr>
              <a:buClr>
                <a:schemeClr val="accent1"/>
              </a:buCl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553DDFD-8A06-684A-8880-6DB0B709A1A7}"/>
              </a:ext>
            </a:extLst>
          </p:cNvPr>
          <p:cNvSpPr>
            <a:spLocks noGrp="1"/>
          </p:cNvSpPr>
          <p:nvPr>
            <p:ph type="sldNum" sz="quarter" idx="12"/>
          </p:nvPr>
        </p:nvSpPr>
        <p:spPr/>
        <p:txBody>
          <a:bodyPr/>
          <a:lstStyle/>
          <a:p>
            <a:fld id="{D367A5CE-97AE-A045-8D64-ABA1949E4846}" type="slidenum">
              <a:rPr lang="en-US" smtClean="0"/>
              <a:t>‹#›</a:t>
            </a:fld>
            <a:endParaRPr lang="en-US"/>
          </a:p>
        </p:txBody>
      </p:sp>
      <p:sp>
        <p:nvSpPr>
          <p:cNvPr id="8" name="Text Placeholder 2">
            <a:extLst>
              <a:ext uri="{FF2B5EF4-FFF2-40B4-BE49-F238E27FC236}">
                <a16:creationId xmlns:a16="http://schemas.microsoft.com/office/drawing/2014/main" id="{4BFA1AFF-435A-644D-A1B2-44C165498A45}"/>
              </a:ext>
            </a:extLst>
          </p:cNvPr>
          <p:cNvSpPr>
            <a:spLocks noGrp="1"/>
          </p:cNvSpPr>
          <p:nvPr>
            <p:ph type="body" idx="13"/>
          </p:nvPr>
        </p:nvSpPr>
        <p:spPr>
          <a:xfrm>
            <a:off x="629841" y="1690689"/>
            <a:ext cx="7885509" cy="575820"/>
          </a:xfrm>
        </p:spPr>
        <p:txBody>
          <a:bodyPr anchor="b">
            <a:normAutofit/>
          </a:bodyPr>
          <a:lstStyle>
            <a:lvl1pPr marL="0" indent="0">
              <a:buNone/>
              <a:defRPr sz="20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Tree>
    <p:extLst>
      <p:ext uri="{BB962C8B-B14F-4D97-AF65-F5344CB8AC3E}">
        <p14:creationId xmlns:p14="http://schemas.microsoft.com/office/powerpoint/2010/main" val="2022705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MD -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02126"/>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02126"/>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D367A5CE-97AE-A045-8D64-ABA1949E4846}" type="slidenum">
              <a:rPr lang="en-US" smtClean="0"/>
              <a:t>‹#›</a:t>
            </a:fld>
            <a:endParaRPr lang="en-US"/>
          </a:p>
        </p:txBody>
      </p:sp>
    </p:spTree>
    <p:extLst>
      <p:ext uri="{BB962C8B-B14F-4D97-AF65-F5344CB8AC3E}">
        <p14:creationId xmlns:p14="http://schemas.microsoft.com/office/powerpoint/2010/main" val="2666844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D - 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51777"/>
            <a:ext cx="3868340" cy="619826"/>
          </a:xfrm>
        </p:spPr>
        <p:txBody>
          <a:bodyPr anchor="b">
            <a:normAutofit/>
          </a:bodyPr>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271603"/>
            <a:ext cx="3868340" cy="3684588"/>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51777"/>
            <a:ext cx="3887391" cy="619826"/>
          </a:xfrm>
        </p:spPr>
        <p:txBody>
          <a:bodyPr anchor="b">
            <a:normAutofit/>
          </a:bodyPr>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271603"/>
            <a:ext cx="3887391" cy="3684588"/>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D367A5CE-97AE-A045-8D64-ABA1949E4846}" type="slidenum">
              <a:rPr lang="en-US" smtClean="0"/>
              <a:t>‹#›</a:t>
            </a:fld>
            <a:endParaRPr lang="en-US"/>
          </a:p>
        </p:txBody>
      </p:sp>
    </p:spTree>
    <p:extLst>
      <p:ext uri="{BB962C8B-B14F-4D97-AF65-F5344CB8AC3E}">
        <p14:creationId xmlns:p14="http://schemas.microsoft.com/office/powerpoint/2010/main" val="2298450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solidFill>
                  <a:srgbClr val="5D8FB3"/>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solidFill>
                  <a:srgbClr val="5D8FB3"/>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7"/>
          <p:cNvSpPr>
            <a:spLocks noGrp="1"/>
          </p:cNvSpPr>
          <p:nvPr>
            <p:ph type="ftr" sz="quarter" idx="10"/>
          </p:nvPr>
        </p:nvSpPr>
        <p:spPr/>
        <p:txBody>
          <a:bodyPr/>
          <a:lstStyle>
            <a:lvl1pPr>
              <a:defRPr/>
            </a:lvl1pPr>
          </a:lstStyle>
          <a:p>
            <a:pPr>
              <a:defRPr/>
            </a:pPr>
            <a:endParaRPr lang="en-US"/>
          </a:p>
        </p:txBody>
      </p:sp>
      <p:sp>
        <p:nvSpPr>
          <p:cNvPr id="8" name="Slide Number Placeholder 8"/>
          <p:cNvSpPr>
            <a:spLocks noGrp="1"/>
          </p:cNvSpPr>
          <p:nvPr>
            <p:ph type="sldNum" sz="quarter" idx="11"/>
          </p:nvPr>
        </p:nvSpPr>
        <p:spPr/>
        <p:txBody>
          <a:bodyPr/>
          <a:lstStyle>
            <a:lvl1pPr>
              <a:defRPr/>
            </a:lvl1pPr>
          </a:lstStyle>
          <a:p>
            <a:pPr>
              <a:defRPr/>
            </a:pPr>
            <a:fld id="{7FD9A1AC-0B81-44B2-9400-124884C1C08C}" type="slidenum">
              <a:rPr lang="en-US" altLang="en-US"/>
              <a:pPr>
                <a:defRPr/>
              </a:pPr>
              <a:t>‹#›</a:t>
            </a:fld>
            <a:endParaRPr lang="en-US" altLang="en-US"/>
          </a:p>
        </p:txBody>
      </p:sp>
    </p:spTree>
    <p:extLst>
      <p:ext uri="{BB962C8B-B14F-4D97-AF65-F5344CB8AC3E}">
        <p14:creationId xmlns:p14="http://schemas.microsoft.com/office/powerpoint/2010/main" val="3215926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26025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7343778" y="6127751"/>
            <a:ext cx="1500187" cy="503019"/>
          </a:xfrm>
          <a:prstGeom prst="rect">
            <a:avLst/>
          </a:prstGeom>
        </p:spPr>
        <p:txBody>
          <a:bodyPr vert="horz" lIns="91440" tIns="45720" rIns="91440" bIns="45720" rtlCol="0" anchor="ctr"/>
          <a:lstStyle>
            <a:lvl1pPr algn="r">
              <a:defRPr sz="1000">
                <a:solidFill>
                  <a:schemeClr val="accent3"/>
                </a:solidFill>
              </a:defRPr>
            </a:lvl1pPr>
          </a:lstStyle>
          <a:p>
            <a:fld id="{D367A5CE-97AE-A045-8D64-ABA1949E4846}" type="slidenum">
              <a:rPr lang="en-US" smtClean="0"/>
              <a:pPr/>
              <a:t>‹#›</a:t>
            </a:fld>
            <a:endParaRPr lang="en-US"/>
          </a:p>
        </p:txBody>
      </p:sp>
      <p:pic>
        <p:nvPicPr>
          <p:cNvPr id="7" name="Picture 6">
            <a:extLst>
              <a:ext uri="{FF2B5EF4-FFF2-40B4-BE49-F238E27FC236}">
                <a16:creationId xmlns:a16="http://schemas.microsoft.com/office/drawing/2014/main" id="{ACED7876-3A30-B948-BD6D-F733F927F3BC}"/>
              </a:ext>
            </a:extLst>
          </p:cNvPr>
          <p:cNvPicPr>
            <a:picLocks noChangeAspect="1"/>
          </p:cNvPicPr>
          <p:nvPr userDrawn="1"/>
        </p:nvPicPr>
        <p:blipFill rotWithShape="1">
          <a:blip r:embed="rId11" cstate="print">
            <a:extLst>
              <a:ext uri="{28A0092B-C50C-407E-A947-70E740481C1C}">
                <a14:useLocalDpi xmlns:a14="http://schemas.microsoft.com/office/drawing/2010/main"/>
              </a:ext>
            </a:extLst>
          </a:blip>
          <a:srcRect/>
          <a:stretch/>
        </p:blipFill>
        <p:spPr>
          <a:xfrm>
            <a:off x="446424" y="6131698"/>
            <a:ext cx="2463800" cy="457200"/>
          </a:xfrm>
          <a:prstGeom prst="rect">
            <a:avLst/>
          </a:prstGeom>
        </p:spPr>
      </p:pic>
      <p:sp>
        <p:nvSpPr>
          <p:cNvPr id="8" name="Rectangle 7">
            <a:extLst>
              <a:ext uri="{FF2B5EF4-FFF2-40B4-BE49-F238E27FC236}">
                <a16:creationId xmlns:a16="http://schemas.microsoft.com/office/drawing/2014/main" id="{80A966C2-025D-8C47-BD49-5BF41FD79CBA}"/>
              </a:ext>
            </a:extLst>
          </p:cNvPr>
          <p:cNvSpPr/>
          <p:nvPr userDrawn="1"/>
        </p:nvSpPr>
        <p:spPr>
          <a:xfrm>
            <a:off x="0" y="6634717"/>
            <a:ext cx="9144000" cy="2232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632261308"/>
      </p:ext>
    </p:extLst>
  </p:cSld>
  <p:clrMap bg1="lt1" tx1="dk1" bg2="lt2" tx2="dk2" accent1="accent1" accent2="accent2" accent3="accent3" accent4="accent4" accent5="accent5" accent6="accent6" hlink="hlink" folHlink="folHlink"/>
  <p:sldLayoutIdLst>
    <p:sldLayoutId id="2147483659" r:id="rId1"/>
    <p:sldLayoutId id="2147483661" r:id="rId2"/>
    <p:sldLayoutId id="2147483660" r:id="rId3"/>
    <p:sldLayoutId id="2147483664" r:id="rId4"/>
    <p:sldLayoutId id="2147483665" r:id="rId5"/>
    <p:sldLayoutId id="2147483670" r:id="rId6"/>
    <p:sldLayoutId id="2147483662" r:id="rId7"/>
    <p:sldLayoutId id="2147483663" r:id="rId8"/>
    <p:sldLayoutId id="2147483671" r:id="rId9"/>
  </p:sldLayoutIdLst>
  <p:hf hdr="0" ft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www.massdevelopment.com/" TargetMode="External"/><Relationship Id="rId2" Type="http://schemas.openxmlformats.org/officeDocument/2006/relationships/hyperlink" Target="mailto:dbancroft@massdevelopment.com"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12B63-5BF7-9848-8EBE-D57D0EEF11F6}"/>
              </a:ext>
            </a:extLst>
          </p:cNvPr>
          <p:cNvSpPr>
            <a:spLocks noGrp="1"/>
          </p:cNvSpPr>
          <p:nvPr>
            <p:ph type="ctrTitle"/>
          </p:nvPr>
        </p:nvSpPr>
        <p:spPr>
          <a:xfrm>
            <a:off x="5098717" y="1986886"/>
            <a:ext cx="3662122" cy="2387600"/>
          </a:xfrm>
        </p:spPr>
        <p:txBody>
          <a:bodyPr>
            <a:normAutofit fontScale="90000"/>
          </a:bodyPr>
          <a:lstStyle/>
          <a:p>
            <a:r>
              <a:rPr lang="en-US" sz="3100" dirty="0"/>
              <a:t>MassDevelopment</a:t>
            </a:r>
            <a:br>
              <a:rPr lang="en-US" sz="3100" dirty="0"/>
            </a:br>
            <a:r>
              <a:rPr lang="en-US" sz="3100" dirty="0"/>
              <a:t>Presentation to:</a:t>
            </a:r>
            <a:br>
              <a:rPr lang="en-US" sz="3100" dirty="0"/>
            </a:br>
            <a:br>
              <a:rPr lang="en-US" sz="3100" dirty="0"/>
            </a:br>
            <a:r>
              <a:rPr lang="en-US" sz="3100" dirty="0"/>
              <a:t>Brownfields Roundtable </a:t>
            </a:r>
            <a:r>
              <a:rPr lang="en-US" dirty="0"/>
              <a:t> </a:t>
            </a:r>
            <a:br>
              <a:rPr lang="en-US" sz="2400" dirty="0"/>
            </a:br>
            <a:r>
              <a:rPr lang="en-US" sz="2400" dirty="0"/>
              <a:t>September 1, 2026</a:t>
            </a:r>
            <a:endParaRPr lang="en-US" sz="4000" dirty="0"/>
          </a:p>
        </p:txBody>
      </p:sp>
    </p:spTree>
    <p:extLst>
      <p:ext uri="{BB962C8B-B14F-4D97-AF65-F5344CB8AC3E}">
        <p14:creationId xmlns:p14="http://schemas.microsoft.com/office/powerpoint/2010/main" val="1581129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MassDevelopment Overview</a:t>
            </a:r>
          </a:p>
        </p:txBody>
      </p:sp>
      <p:sp>
        <p:nvSpPr>
          <p:cNvPr id="3" name="Content Placeholder 2"/>
          <p:cNvSpPr>
            <a:spLocks noGrp="1"/>
          </p:cNvSpPr>
          <p:nvPr>
            <p:ph idx="1"/>
          </p:nvPr>
        </p:nvSpPr>
        <p:spPr>
          <a:xfrm>
            <a:off x="505752" y="2847697"/>
            <a:ext cx="8249830" cy="2734238"/>
          </a:xfrm>
        </p:spPr>
        <p:txBody>
          <a:bodyPr>
            <a:noAutofit/>
          </a:bodyPr>
          <a:lstStyle/>
          <a:p>
            <a:pPr marL="0" indent="0" defTabSz="457200">
              <a:buNone/>
              <a:defRPr/>
            </a:pPr>
            <a:endParaRPr lang="en-US" sz="1800" dirty="0">
              <a:solidFill>
                <a:schemeClr val="tx2">
                  <a:lumMod val="90000"/>
                  <a:lumOff val="10000"/>
                </a:schemeClr>
              </a:solidFill>
              <a:latin typeface="Arial"/>
              <a:cs typeface="Arial"/>
            </a:endParaRPr>
          </a:p>
          <a:p>
            <a:pPr marL="0" indent="0" defTabSz="457200">
              <a:buNone/>
              <a:defRPr/>
            </a:pPr>
            <a:endParaRPr lang="en-US" sz="1800" dirty="0">
              <a:solidFill>
                <a:schemeClr val="tx2">
                  <a:lumMod val="90000"/>
                  <a:lumOff val="10000"/>
                </a:schemeClr>
              </a:solidFill>
              <a:latin typeface="Arial"/>
              <a:cs typeface="Arial"/>
            </a:endParaRPr>
          </a:p>
          <a:p>
            <a:pPr marL="0" indent="0" defTabSz="457200">
              <a:buNone/>
              <a:defRPr/>
            </a:pPr>
            <a:r>
              <a:rPr lang="en-US" sz="1800" dirty="0">
                <a:solidFill>
                  <a:schemeClr val="tx2">
                    <a:lumMod val="90000"/>
                    <a:lumOff val="10000"/>
                  </a:schemeClr>
                </a:solidFill>
                <a:latin typeface="Arial"/>
                <a:cs typeface="Arial"/>
              </a:rPr>
              <a:t>MassDevelopment, the state’s development finance agency and land bank, works with businesses, nonprofits, banks, and communities to stimulate economic growth across the Commonwealth. </a:t>
            </a:r>
          </a:p>
          <a:p>
            <a:pPr marL="0" indent="0" defTabSz="457200">
              <a:buNone/>
              <a:defRPr/>
            </a:pPr>
            <a:r>
              <a:rPr lang="en-US" sz="1800" dirty="0">
                <a:solidFill>
                  <a:schemeClr val="tx2">
                    <a:lumMod val="90000"/>
                    <a:lumOff val="10000"/>
                  </a:schemeClr>
                </a:solidFill>
                <a:latin typeface="Arial"/>
                <a:cs typeface="Arial"/>
              </a:rPr>
              <a:t>In February 2025, the Massachusetts Growth Capital Corporation was merged into MassDevelopment, enhancing the agency’s ability to support small businesses in Massachusetts through alternative funding, resources, and individualized services.</a:t>
            </a:r>
          </a:p>
          <a:p>
            <a:pPr marL="0" indent="0" defTabSz="457200">
              <a:buNone/>
              <a:defRPr/>
            </a:pPr>
            <a:endParaRPr lang="en-US" sz="1800" dirty="0">
              <a:solidFill>
                <a:schemeClr val="tx2">
                  <a:lumMod val="90000"/>
                  <a:lumOff val="10000"/>
                </a:schemeClr>
              </a:solidFill>
              <a:latin typeface="Arial"/>
              <a:cs typeface="Arial"/>
            </a:endParaRPr>
          </a:p>
          <a:p>
            <a:pPr lvl="1"/>
            <a:endParaRPr lang="en-US" sz="1800" dirty="0">
              <a:solidFill>
                <a:schemeClr val="tx2">
                  <a:lumMod val="90000"/>
                  <a:lumOff val="10000"/>
                </a:schemeClr>
              </a:solidFill>
              <a:latin typeface="Proxima Nova W05 Regular"/>
            </a:endParaRPr>
          </a:p>
          <a:p>
            <a:pPr marL="457200" lvl="1" indent="0">
              <a:buNone/>
            </a:pPr>
            <a:endParaRPr lang="en-US" sz="1800" dirty="0">
              <a:solidFill>
                <a:schemeClr val="tx2">
                  <a:lumMod val="90000"/>
                  <a:lumOff val="10000"/>
                </a:schemeClr>
              </a:solidFill>
              <a:latin typeface="Proxima Nova W05 Regular"/>
            </a:endParaRPr>
          </a:p>
          <a:p>
            <a:pPr lvl="1"/>
            <a:endParaRPr lang="en-US" sz="1800" dirty="0">
              <a:solidFill>
                <a:schemeClr val="tx2">
                  <a:lumMod val="90000"/>
                  <a:lumOff val="10000"/>
                </a:schemeClr>
              </a:solidFill>
              <a:latin typeface="Proxima Nova W05 Regular"/>
            </a:endParaRPr>
          </a:p>
        </p:txBody>
      </p:sp>
      <p:sp>
        <p:nvSpPr>
          <p:cNvPr id="5" name="Slide Number Placeholder 4"/>
          <p:cNvSpPr>
            <a:spLocks noGrp="1"/>
          </p:cNvSpPr>
          <p:nvPr>
            <p:ph type="sldNum" sz="quarter" idx="12"/>
          </p:nvPr>
        </p:nvSpPr>
        <p:spPr/>
        <p:txBody>
          <a:bodyPr/>
          <a:lstStyle/>
          <a:p>
            <a:fld id="{2066355A-084C-D24E-9AD2-7E4FC41EA627}" type="slidenum">
              <a:rPr lang="en-US" smtClean="0"/>
              <a:t>2</a:t>
            </a:fld>
            <a:endParaRPr lang="en-US"/>
          </a:p>
        </p:txBody>
      </p:sp>
      <p:sp>
        <p:nvSpPr>
          <p:cNvPr id="7" name="Rectangle 6"/>
          <p:cNvSpPr/>
          <p:nvPr/>
        </p:nvSpPr>
        <p:spPr>
          <a:xfrm>
            <a:off x="-1" y="1407403"/>
            <a:ext cx="9144000" cy="1738133"/>
          </a:xfrm>
          <a:prstGeom prst="rect">
            <a:avLst/>
          </a:prstGeom>
          <a:solidFill>
            <a:srgbClr val="0A8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descr="CITY_PLACE.jpg"/>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1407403"/>
            <a:ext cx="2408904" cy="1196259"/>
          </a:xfrm>
          <a:prstGeom prst="rect">
            <a:avLst/>
          </a:prstGeom>
        </p:spPr>
      </p:pic>
      <p:pic>
        <p:nvPicPr>
          <p:cNvPr id="19" name="Picture 18" descr="GettyImages_96615179.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473911" y="1407403"/>
            <a:ext cx="2506606" cy="1188065"/>
          </a:xfrm>
          <a:prstGeom prst="rect">
            <a:avLst/>
          </a:prstGeom>
        </p:spPr>
      </p:pic>
      <p:pic>
        <p:nvPicPr>
          <p:cNvPr id="20" name="Picture 19" descr="HIGHPOINT.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45524" y="1407403"/>
            <a:ext cx="1821208" cy="1188065"/>
          </a:xfrm>
          <a:prstGeom prst="rect">
            <a:avLst/>
          </a:prstGeom>
        </p:spPr>
      </p:pic>
      <p:pic>
        <p:nvPicPr>
          <p:cNvPr id="21" name="Picture 20" descr="WORCESTER.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31740" y="1407403"/>
            <a:ext cx="2212259" cy="1188065"/>
          </a:xfrm>
          <a:prstGeom prst="rect">
            <a:avLst/>
          </a:prstGeom>
        </p:spPr>
      </p:pic>
    </p:spTree>
    <p:extLst>
      <p:ext uri="{BB962C8B-B14F-4D97-AF65-F5344CB8AC3E}">
        <p14:creationId xmlns:p14="http://schemas.microsoft.com/office/powerpoint/2010/main" val="1158207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39EA5-2B2B-B7AF-60DD-4297B6528BFA}"/>
              </a:ext>
            </a:extLst>
          </p:cNvPr>
          <p:cNvSpPr txBox="1">
            <a:spLocks/>
          </p:cNvSpPr>
          <p:nvPr/>
        </p:nvSpPr>
        <p:spPr>
          <a:xfrm>
            <a:off x="628650" y="199506"/>
            <a:ext cx="7886700" cy="1058487"/>
          </a:xfrm>
          <a:prstGeom prst="rect">
            <a:avLst/>
          </a:prstGeom>
          <a:solidFill>
            <a:schemeClr val="accent6">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a:t>Who We Serve</a:t>
            </a:r>
          </a:p>
        </p:txBody>
      </p:sp>
      <p:sp>
        <p:nvSpPr>
          <p:cNvPr id="5" name="Slide Number Placeholder 4"/>
          <p:cNvSpPr>
            <a:spLocks noGrp="1"/>
          </p:cNvSpPr>
          <p:nvPr>
            <p:ph type="sldNum" sz="quarter" idx="12"/>
          </p:nvPr>
        </p:nvSpPr>
        <p:spPr/>
        <p:txBody>
          <a:bodyPr/>
          <a:lstStyle/>
          <a:p>
            <a:fld id="{2066355A-084C-D24E-9AD2-7E4FC41EA627}" type="slidenum">
              <a:rPr lang="en-US" smtClean="0"/>
              <a:t>3</a:t>
            </a:fld>
            <a:endParaRPr lang="en-US"/>
          </a:p>
        </p:txBody>
      </p:sp>
      <p:sp>
        <p:nvSpPr>
          <p:cNvPr id="7" name="TextBox 6"/>
          <p:cNvSpPr txBox="1"/>
          <p:nvPr/>
        </p:nvSpPr>
        <p:spPr>
          <a:xfrm>
            <a:off x="137227" y="2341884"/>
            <a:ext cx="2301846" cy="1004589"/>
          </a:xfrm>
          <a:prstGeom prst="rect">
            <a:avLst/>
          </a:prstGeom>
          <a:noFill/>
        </p:spPr>
        <p:txBody>
          <a:bodyPr wrap="square" rtlCol="0">
            <a:spAutoFit/>
          </a:bodyPr>
          <a:lstStyle/>
          <a:p>
            <a:pPr algn="ctr"/>
            <a:r>
              <a:rPr lang="en-US" sz="1600" b="1">
                <a:solidFill>
                  <a:srgbClr val="0A8E9A"/>
                </a:solidFill>
                <a:latin typeface="Arial"/>
                <a:cs typeface="Arial"/>
              </a:rPr>
              <a:t>Businesses</a:t>
            </a:r>
          </a:p>
          <a:p>
            <a:pPr algn="ctr"/>
            <a:r>
              <a:rPr lang="en-US" sz="1400">
                <a:solidFill>
                  <a:schemeClr val="tx2">
                    <a:lumMod val="90000"/>
                    <a:lumOff val="10000"/>
                  </a:schemeClr>
                </a:solidFill>
                <a:latin typeface="Arial"/>
                <a:cs typeface="Arial"/>
              </a:rPr>
              <a:t>Helping companies expand, modernize,</a:t>
            </a:r>
            <a:br>
              <a:rPr lang="en-US" sz="1400">
                <a:solidFill>
                  <a:schemeClr val="tx2">
                    <a:lumMod val="90000"/>
                    <a:lumOff val="10000"/>
                  </a:schemeClr>
                </a:solidFill>
                <a:latin typeface="Arial"/>
                <a:cs typeface="Arial"/>
              </a:rPr>
            </a:br>
            <a:r>
              <a:rPr lang="en-US" sz="1400">
                <a:solidFill>
                  <a:schemeClr val="tx2">
                    <a:lumMod val="90000"/>
                    <a:lumOff val="10000"/>
                  </a:schemeClr>
                </a:solidFill>
                <a:latin typeface="Arial"/>
                <a:cs typeface="Arial"/>
              </a:rPr>
              <a:t> and relocate.</a:t>
            </a:r>
          </a:p>
        </p:txBody>
      </p:sp>
      <p:sp>
        <p:nvSpPr>
          <p:cNvPr id="18" name="TextBox 17"/>
          <p:cNvSpPr txBox="1"/>
          <p:nvPr/>
        </p:nvSpPr>
        <p:spPr>
          <a:xfrm>
            <a:off x="2300812" y="2341884"/>
            <a:ext cx="2301846" cy="1004589"/>
          </a:xfrm>
          <a:prstGeom prst="rect">
            <a:avLst/>
          </a:prstGeom>
          <a:noFill/>
        </p:spPr>
        <p:txBody>
          <a:bodyPr wrap="square" rtlCol="0">
            <a:spAutoFit/>
          </a:bodyPr>
          <a:lstStyle/>
          <a:p>
            <a:pPr algn="ctr"/>
            <a:r>
              <a:rPr lang="en-US" sz="1600" b="1">
                <a:solidFill>
                  <a:srgbClr val="0A8E9A"/>
                </a:solidFill>
                <a:latin typeface="Arial"/>
                <a:cs typeface="Arial"/>
              </a:rPr>
              <a:t>Developers</a:t>
            </a:r>
          </a:p>
          <a:p>
            <a:pPr algn="ctr"/>
            <a:r>
              <a:rPr lang="en-US" sz="1400">
                <a:solidFill>
                  <a:schemeClr val="tx2">
                    <a:lumMod val="90000"/>
                    <a:lumOff val="10000"/>
                  </a:schemeClr>
                </a:solidFill>
                <a:latin typeface="Arial"/>
                <a:cs typeface="Arial"/>
              </a:rPr>
              <a:t>Making the difference at every stage of development.</a:t>
            </a:r>
          </a:p>
        </p:txBody>
      </p:sp>
      <p:sp>
        <p:nvSpPr>
          <p:cNvPr id="19" name="TextBox 18"/>
          <p:cNvSpPr txBox="1"/>
          <p:nvPr/>
        </p:nvSpPr>
        <p:spPr>
          <a:xfrm>
            <a:off x="4464397" y="2341884"/>
            <a:ext cx="2301846" cy="984885"/>
          </a:xfrm>
          <a:prstGeom prst="rect">
            <a:avLst/>
          </a:prstGeom>
          <a:noFill/>
        </p:spPr>
        <p:txBody>
          <a:bodyPr wrap="square" rtlCol="0">
            <a:spAutoFit/>
          </a:bodyPr>
          <a:lstStyle/>
          <a:p>
            <a:pPr algn="ctr"/>
            <a:r>
              <a:rPr lang="en-US" sz="1600" b="1">
                <a:solidFill>
                  <a:srgbClr val="0A8E9A"/>
                </a:solidFill>
                <a:latin typeface="Arial"/>
                <a:cs typeface="Arial"/>
              </a:rPr>
              <a:t>Housing</a:t>
            </a:r>
          </a:p>
          <a:p>
            <a:pPr algn="ctr"/>
            <a:r>
              <a:rPr lang="en-US" sz="1400">
                <a:solidFill>
                  <a:schemeClr val="tx2">
                    <a:lumMod val="90000"/>
                    <a:lumOff val="10000"/>
                  </a:schemeClr>
                </a:solidFill>
                <a:latin typeface="Arial"/>
                <a:cs typeface="Arial"/>
              </a:rPr>
              <a:t>Building expertise, from predevelopment to construction.</a:t>
            </a:r>
          </a:p>
        </p:txBody>
      </p:sp>
      <p:sp>
        <p:nvSpPr>
          <p:cNvPr id="20" name="TextBox 19"/>
          <p:cNvSpPr txBox="1"/>
          <p:nvPr/>
        </p:nvSpPr>
        <p:spPr>
          <a:xfrm>
            <a:off x="6627981" y="2341884"/>
            <a:ext cx="2301846" cy="984885"/>
          </a:xfrm>
          <a:prstGeom prst="rect">
            <a:avLst/>
          </a:prstGeom>
          <a:noFill/>
        </p:spPr>
        <p:txBody>
          <a:bodyPr wrap="square" rtlCol="0">
            <a:spAutoFit/>
          </a:bodyPr>
          <a:lstStyle/>
          <a:p>
            <a:pPr algn="ctr"/>
            <a:r>
              <a:rPr lang="en-US" sz="1600" b="1">
                <a:solidFill>
                  <a:srgbClr val="0A8E9A"/>
                </a:solidFill>
                <a:latin typeface="Arial"/>
                <a:cs typeface="Arial"/>
              </a:rPr>
              <a:t>Manufacturers</a:t>
            </a:r>
          </a:p>
          <a:p>
            <a:pPr algn="ctr"/>
            <a:r>
              <a:rPr lang="en-US" sz="1400">
                <a:solidFill>
                  <a:schemeClr val="tx2">
                    <a:lumMod val="90000"/>
                    <a:lumOff val="10000"/>
                  </a:schemeClr>
                </a:solidFill>
                <a:latin typeface="Arial"/>
                <a:cs typeface="Arial"/>
              </a:rPr>
              <a:t>Finding skilled </a:t>
            </a:r>
            <a:br>
              <a:rPr lang="en-US" sz="1400">
                <a:solidFill>
                  <a:schemeClr val="tx2">
                    <a:lumMod val="90000"/>
                    <a:lumOff val="10000"/>
                  </a:schemeClr>
                </a:solidFill>
                <a:latin typeface="Arial"/>
                <a:cs typeface="Arial"/>
              </a:rPr>
            </a:br>
            <a:r>
              <a:rPr lang="en-US" sz="1400">
                <a:solidFill>
                  <a:schemeClr val="tx2">
                    <a:lumMod val="90000"/>
                    <a:lumOff val="10000"/>
                  </a:schemeClr>
                </a:solidFill>
                <a:latin typeface="Arial"/>
                <a:cs typeface="Arial"/>
              </a:rPr>
              <a:t>employees, opening </a:t>
            </a:r>
            <a:br>
              <a:rPr lang="en-US" sz="1400">
                <a:solidFill>
                  <a:schemeClr val="tx2">
                    <a:lumMod val="90000"/>
                    <a:lumOff val="10000"/>
                  </a:schemeClr>
                </a:solidFill>
                <a:latin typeface="Arial"/>
                <a:cs typeface="Arial"/>
              </a:rPr>
            </a:br>
            <a:r>
              <a:rPr lang="en-US" sz="1400">
                <a:solidFill>
                  <a:schemeClr val="tx2">
                    <a:lumMod val="90000"/>
                    <a:lumOff val="10000"/>
                  </a:schemeClr>
                </a:solidFill>
                <a:latin typeface="Arial"/>
                <a:cs typeface="Arial"/>
              </a:rPr>
              <a:t>global markets.</a:t>
            </a:r>
          </a:p>
        </p:txBody>
      </p:sp>
      <p:sp>
        <p:nvSpPr>
          <p:cNvPr id="21" name="TextBox 20"/>
          <p:cNvSpPr txBox="1"/>
          <p:nvPr/>
        </p:nvSpPr>
        <p:spPr>
          <a:xfrm>
            <a:off x="1276129" y="4357831"/>
            <a:ext cx="2301846" cy="1004589"/>
          </a:xfrm>
          <a:prstGeom prst="rect">
            <a:avLst/>
          </a:prstGeom>
          <a:noFill/>
        </p:spPr>
        <p:txBody>
          <a:bodyPr wrap="square" rtlCol="0">
            <a:spAutoFit/>
          </a:bodyPr>
          <a:lstStyle/>
          <a:p>
            <a:pPr algn="ctr"/>
            <a:r>
              <a:rPr lang="en-US" sz="1600" b="1">
                <a:solidFill>
                  <a:srgbClr val="0A8E9A"/>
                </a:solidFill>
                <a:latin typeface="Arial"/>
                <a:cs typeface="Arial"/>
              </a:rPr>
              <a:t>Municipalities</a:t>
            </a:r>
          </a:p>
          <a:p>
            <a:pPr algn="ctr"/>
            <a:r>
              <a:rPr lang="en-US" sz="1400">
                <a:solidFill>
                  <a:schemeClr val="tx2">
                    <a:lumMod val="90000"/>
                    <a:lumOff val="10000"/>
                  </a:schemeClr>
                </a:solidFill>
                <a:latin typeface="Arial"/>
                <a:cs typeface="Arial"/>
              </a:rPr>
              <a:t>Eliminating blight, revitalizing downtowns, creating opportunities.</a:t>
            </a:r>
          </a:p>
        </p:txBody>
      </p:sp>
      <p:sp>
        <p:nvSpPr>
          <p:cNvPr id="22" name="TextBox 21"/>
          <p:cNvSpPr txBox="1"/>
          <p:nvPr/>
        </p:nvSpPr>
        <p:spPr>
          <a:xfrm>
            <a:off x="3439714" y="4357831"/>
            <a:ext cx="2301846" cy="1004589"/>
          </a:xfrm>
          <a:prstGeom prst="rect">
            <a:avLst/>
          </a:prstGeom>
          <a:noFill/>
        </p:spPr>
        <p:txBody>
          <a:bodyPr wrap="square" rtlCol="0">
            <a:spAutoFit/>
          </a:bodyPr>
          <a:lstStyle/>
          <a:p>
            <a:pPr algn="ctr"/>
            <a:r>
              <a:rPr lang="en-US" sz="1600" b="1">
                <a:solidFill>
                  <a:srgbClr val="0A8E9A"/>
                </a:solidFill>
                <a:latin typeface="Arial"/>
                <a:cs typeface="Arial"/>
              </a:rPr>
              <a:t>Nonprofits</a:t>
            </a:r>
          </a:p>
          <a:p>
            <a:pPr algn="ctr"/>
            <a:r>
              <a:rPr lang="en-US" sz="1400">
                <a:solidFill>
                  <a:schemeClr val="tx2">
                    <a:lumMod val="90000"/>
                    <a:lumOff val="10000"/>
                  </a:schemeClr>
                </a:solidFill>
                <a:latin typeface="Arial"/>
                <a:cs typeface="Arial"/>
              </a:rPr>
              <a:t>Working with nonprofits to upgrade, renovate and expand. </a:t>
            </a:r>
          </a:p>
        </p:txBody>
      </p:sp>
      <p:sp>
        <p:nvSpPr>
          <p:cNvPr id="23" name="TextBox 22"/>
          <p:cNvSpPr txBox="1"/>
          <p:nvPr/>
        </p:nvSpPr>
        <p:spPr>
          <a:xfrm>
            <a:off x="5603299" y="4357831"/>
            <a:ext cx="2301846" cy="984885"/>
          </a:xfrm>
          <a:prstGeom prst="rect">
            <a:avLst/>
          </a:prstGeom>
          <a:noFill/>
        </p:spPr>
        <p:txBody>
          <a:bodyPr wrap="square" rtlCol="0">
            <a:spAutoFit/>
          </a:bodyPr>
          <a:lstStyle/>
          <a:p>
            <a:pPr algn="ctr"/>
            <a:r>
              <a:rPr lang="en-US" sz="1600" b="1">
                <a:solidFill>
                  <a:srgbClr val="0A8E9A"/>
                </a:solidFill>
                <a:latin typeface="Arial"/>
                <a:cs typeface="Arial"/>
              </a:rPr>
              <a:t>Banks</a:t>
            </a:r>
          </a:p>
          <a:p>
            <a:pPr algn="ctr"/>
            <a:r>
              <a:rPr lang="en-US" sz="1400">
                <a:solidFill>
                  <a:schemeClr val="tx2">
                    <a:lumMod val="90000"/>
                    <a:lumOff val="10000"/>
                  </a:schemeClr>
                </a:solidFill>
                <a:latin typeface="Arial"/>
                <a:cs typeface="Arial"/>
              </a:rPr>
              <a:t>Partnering with banks </a:t>
            </a:r>
            <a:br>
              <a:rPr lang="en-US" sz="1400">
                <a:solidFill>
                  <a:schemeClr val="tx2">
                    <a:lumMod val="90000"/>
                    <a:lumOff val="10000"/>
                  </a:schemeClr>
                </a:solidFill>
                <a:latin typeface="Arial"/>
                <a:cs typeface="Arial"/>
              </a:rPr>
            </a:br>
            <a:r>
              <a:rPr lang="en-US" sz="1400">
                <a:solidFill>
                  <a:schemeClr val="tx2">
                    <a:lumMod val="90000"/>
                    <a:lumOff val="10000"/>
                  </a:schemeClr>
                </a:solidFill>
                <a:latin typeface="Arial"/>
                <a:cs typeface="Arial"/>
              </a:rPr>
              <a:t>to provide creative financing.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64641" y="1707291"/>
            <a:ext cx="563359" cy="563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135085" y="1764591"/>
            <a:ext cx="568521" cy="57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94058" y="1717338"/>
            <a:ext cx="613513" cy="61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410848" y="3682820"/>
            <a:ext cx="644867" cy="644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232621" y="3696871"/>
            <a:ext cx="650877" cy="650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504812" y="1734447"/>
            <a:ext cx="604206" cy="604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088547" y="3776663"/>
            <a:ext cx="606854" cy="551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8645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D41FFE-51E4-8203-DE0D-99F7297AB6B6}"/>
              </a:ext>
            </a:extLst>
          </p:cNvPr>
          <p:cNvSpPr>
            <a:spLocks noGrp="1"/>
          </p:cNvSpPr>
          <p:nvPr>
            <p:ph idx="1"/>
          </p:nvPr>
        </p:nvSpPr>
        <p:spPr/>
        <p:txBody>
          <a:bodyPr>
            <a:normAutofit fontScale="70000" lnSpcReduction="20000"/>
          </a:bodyPr>
          <a:lstStyle/>
          <a:p>
            <a:pPr marR="0" algn="l"/>
            <a:r>
              <a:rPr lang="en-US" sz="2400" b="1" i="0" u="sng" strike="noStrike" baseline="0" dirty="0">
                <a:solidFill>
                  <a:srgbClr val="00AFEF"/>
                </a:solidFill>
                <a:latin typeface="Arial" panose="020B0604020202020204" pitchFamily="34" charset="0"/>
              </a:rPr>
              <a:t>Purpose of the Program</a:t>
            </a:r>
            <a:br>
              <a:rPr lang="en-US" sz="2400" b="0" i="0" u="sng" strike="noStrike" baseline="0" dirty="0">
                <a:solidFill>
                  <a:srgbClr val="00AFEF"/>
                </a:solidFill>
                <a:latin typeface="Arial" panose="020B0604020202020204" pitchFamily="34" charset="0"/>
              </a:rPr>
            </a:br>
            <a:r>
              <a:rPr lang="en-US" sz="2400" i="0" strike="noStrike" baseline="0" dirty="0">
                <a:solidFill>
                  <a:srgbClr val="57585B"/>
                </a:solidFill>
                <a:latin typeface="Arial" panose="020B0604020202020204" pitchFamily="34" charset="0"/>
              </a:rPr>
              <a:t>To encourage the re-use of vacant, abandoned, idle or underutilized industrial or commercial properties in areas where redevelopment or improvement is impacted by real or perceived environmental contamination or liability. Program Funds are used to advance environmental site assessment or remediation activities on these sites. </a:t>
            </a:r>
          </a:p>
          <a:p>
            <a:pPr marR="0" algn="l"/>
            <a:endParaRPr lang="en-US" sz="2400" b="0" i="0" u="sng" strike="noStrike" baseline="0" dirty="0">
              <a:solidFill>
                <a:srgbClr val="00AFEF"/>
              </a:solidFill>
              <a:latin typeface="Arial" panose="020B0604020202020204" pitchFamily="34" charset="0"/>
            </a:endParaRPr>
          </a:p>
          <a:p>
            <a:pPr marR="0" algn="l"/>
            <a:r>
              <a:rPr lang="en-US" sz="2400" b="1" i="0" u="sng" strike="noStrike" baseline="0" dirty="0">
                <a:solidFill>
                  <a:srgbClr val="00AFEF"/>
                </a:solidFill>
                <a:latin typeface="Arial" panose="020B0604020202020204" pitchFamily="34" charset="0"/>
              </a:rPr>
              <a:t>Two Major Funding Buckets for this Program:</a:t>
            </a:r>
          </a:p>
          <a:p>
            <a:pPr marR="0" algn="l"/>
            <a:r>
              <a:rPr lang="en-US" sz="2400" b="0" i="0" strike="noStrike" baseline="0" dirty="0">
                <a:solidFill>
                  <a:srgbClr val="57585B"/>
                </a:solidFill>
                <a:latin typeface="Arial" panose="020B0604020202020204" pitchFamily="34" charset="0"/>
              </a:rPr>
              <a:t>1) </a:t>
            </a:r>
            <a:r>
              <a:rPr lang="en-US" sz="2400" b="0" i="1" strike="noStrike" baseline="0" dirty="0">
                <a:solidFill>
                  <a:srgbClr val="57585B"/>
                </a:solidFill>
                <a:latin typeface="Arial" panose="020B0604020202020204" pitchFamily="34" charset="0"/>
              </a:rPr>
              <a:t>The Commonwealth’s One Stop for Growth</a:t>
            </a:r>
            <a:r>
              <a:rPr lang="en-US" sz="2400" b="0" i="0" strike="noStrike" baseline="0" dirty="0">
                <a:solidFill>
                  <a:srgbClr val="57585B"/>
                </a:solidFill>
                <a:latin typeface="Arial" panose="020B0604020202020204" pitchFamily="34" charset="0"/>
              </a:rPr>
              <a:t>: available to all 351 municipalities, their agencies or authorities seeking environmental assessment or remediation of municipally owned or controlled sites. There is no developer selected for the site. Budget is set annually by EOED.</a:t>
            </a:r>
          </a:p>
          <a:p>
            <a:pPr marR="0" algn="l"/>
            <a:r>
              <a:rPr lang="en-US" sz="2400" b="0" i="0" strike="noStrike" baseline="0" dirty="0">
                <a:solidFill>
                  <a:srgbClr val="57585B"/>
                </a:solidFill>
                <a:latin typeface="Arial" panose="020B0604020202020204" pitchFamily="34" charset="0"/>
              </a:rPr>
              <a:t>2) </a:t>
            </a:r>
            <a:r>
              <a:rPr lang="en-US" sz="2400" b="0" i="1" strike="noStrike" baseline="0" dirty="0">
                <a:solidFill>
                  <a:srgbClr val="57585B"/>
                </a:solidFill>
                <a:latin typeface="Arial" panose="020B0604020202020204" pitchFamily="34" charset="0"/>
              </a:rPr>
              <a:t>Rolling Round Applications</a:t>
            </a:r>
            <a:r>
              <a:rPr lang="en-US" sz="2400" b="0" i="0" strike="noStrike" baseline="0" dirty="0">
                <a:solidFill>
                  <a:srgbClr val="57585B"/>
                </a:solidFill>
                <a:latin typeface="Arial" panose="020B0604020202020204" pitchFamily="34" charset="0"/>
              </a:rPr>
              <a:t>: available to non-profits, community development corporations and municipalities for public land with a selected developer chosen to develop the site. We received $20M in July 2024. We have awarded $7,633,000. Balance of $11,367,000 remains. </a:t>
            </a:r>
          </a:p>
          <a:p>
            <a:endParaRPr lang="en-US" dirty="0"/>
          </a:p>
        </p:txBody>
      </p:sp>
      <p:sp>
        <p:nvSpPr>
          <p:cNvPr id="4" name="Slide Number Placeholder 3">
            <a:extLst>
              <a:ext uri="{FF2B5EF4-FFF2-40B4-BE49-F238E27FC236}">
                <a16:creationId xmlns:a16="http://schemas.microsoft.com/office/drawing/2014/main" id="{2E8688BD-9A78-887B-8AF5-5243E6C0A25D}"/>
              </a:ext>
            </a:extLst>
          </p:cNvPr>
          <p:cNvSpPr>
            <a:spLocks noGrp="1"/>
          </p:cNvSpPr>
          <p:nvPr>
            <p:ph type="sldNum" sz="quarter" idx="12"/>
          </p:nvPr>
        </p:nvSpPr>
        <p:spPr/>
        <p:txBody>
          <a:bodyPr/>
          <a:lstStyle/>
          <a:p>
            <a:fld id="{D367A5CE-97AE-A045-8D64-ABA1949E4846}" type="slidenum">
              <a:rPr lang="en-US" smtClean="0"/>
              <a:t>4</a:t>
            </a:fld>
            <a:endParaRPr lang="en-US"/>
          </a:p>
        </p:txBody>
      </p:sp>
      <p:sp>
        <p:nvSpPr>
          <p:cNvPr id="6" name="Title 1">
            <a:extLst>
              <a:ext uri="{FF2B5EF4-FFF2-40B4-BE49-F238E27FC236}">
                <a16:creationId xmlns:a16="http://schemas.microsoft.com/office/drawing/2014/main" id="{FDE8FE92-A262-80E5-9FD9-4CACEFE3B09B}"/>
              </a:ext>
            </a:extLst>
          </p:cNvPr>
          <p:cNvSpPr txBox="1">
            <a:spLocks/>
          </p:cNvSpPr>
          <p:nvPr/>
        </p:nvSpPr>
        <p:spPr>
          <a:xfrm>
            <a:off x="705549" y="394569"/>
            <a:ext cx="7886700" cy="1058487"/>
          </a:xfrm>
          <a:prstGeom prst="rect">
            <a:avLst/>
          </a:prstGeom>
          <a:solidFill>
            <a:schemeClr val="accent6">
              <a:lumMod val="20000"/>
              <a:lumOff val="80000"/>
            </a:schemeClr>
          </a:solidFill>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a:t>Brownfields Redevelopment Fund</a:t>
            </a:r>
          </a:p>
          <a:p>
            <a:pPr algn="ctr"/>
            <a:r>
              <a:rPr lang="en-US"/>
              <a:t>Program</a:t>
            </a:r>
          </a:p>
        </p:txBody>
      </p:sp>
    </p:spTree>
    <p:extLst>
      <p:ext uri="{BB962C8B-B14F-4D97-AF65-F5344CB8AC3E}">
        <p14:creationId xmlns:p14="http://schemas.microsoft.com/office/powerpoint/2010/main" val="2877319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95B5F8-D399-C107-B609-8B39DF6EA2CB}"/>
              </a:ext>
            </a:extLst>
          </p:cNvPr>
          <p:cNvSpPr>
            <a:spLocks noGrp="1"/>
          </p:cNvSpPr>
          <p:nvPr>
            <p:ph type="sldNum" sz="quarter" idx="12"/>
          </p:nvPr>
        </p:nvSpPr>
        <p:spPr/>
        <p:txBody>
          <a:bodyPr/>
          <a:lstStyle/>
          <a:p>
            <a:fld id="{D367A5CE-97AE-A045-8D64-ABA1949E4846}" type="slidenum">
              <a:rPr lang="en-US" smtClean="0"/>
              <a:t>5</a:t>
            </a:fld>
            <a:endParaRPr lang="en-US"/>
          </a:p>
        </p:txBody>
      </p:sp>
      <p:sp>
        <p:nvSpPr>
          <p:cNvPr id="5" name="Title 1">
            <a:extLst>
              <a:ext uri="{FF2B5EF4-FFF2-40B4-BE49-F238E27FC236}">
                <a16:creationId xmlns:a16="http://schemas.microsoft.com/office/drawing/2014/main" id="{5C640565-1518-1186-4EAC-58398CAFF7F9}"/>
              </a:ext>
            </a:extLst>
          </p:cNvPr>
          <p:cNvSpPr txBox="1">
            <a:spLocks noGrp="1"/>
          </p:cNvSpPr>
          <p:nvPr>
            <p:ph type="title"/>
          </p:nvPr>
        </p:nvSpPr>
        <p:spPr>
          <a:xfrm>
            <a:off x="628650" y="365125"/>
            <a:ext cx="7886700" cy="1325563"/>
          </a:xfrm>
          <a:prstGeom prst="rect">
            <a:avLst/>
          </a:prstGeom>
          <a:solidFill>
            <a:schemeClr val="accent6">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dirty="0"/>
              <a:t>Program Parameters</a:t>
            </a:r>
          </a:p>
        </p:txBody>
      </p:sp>
      <p:pic>
        <p:nvPicPr>
          <p:cNvPr id="6" name="Content Placeholder 5">
            <a:extLst>
              <a:ext uri="{FF2B5EF4-FFF2-40B4-BE49-F238E27FC236}">
                <a16:creationId xmlns:a16="http://schemas.microsoft.com/office/drawing/2014/main" id="{AE9804EF-B325-98D4-B658-63C581B4FBC4}"/>
              </a:ext>
            </a:extLst>
          </p:cNvPr>
          <p:cNvPicPr>
            <a:picLocks noGrp="1" noChangeAspect="1"/>
          </p:cNvPicPr>
          <p:nvPr>
            <p:ph idx="1"/>
          </p:nvPr>
        </p:nvPicPr>
        <p:blipFill>
          <a:blip r:embed="rId2"/>
          <a:stretch/>
        </p:blipFill>
        <p:spPr>
          <a:xfrm>
            <a:off x="628650" y="2223809"/>
            <a:ext cx="7886699" cy="3446194"/>
          </a:xfrm>
          <a:prstGeom prst="rect">
            <a:avLst/>
          </a:prstGeom>
        </p:spPr>
      </p:pic>
    </p:spTree>
    <p:extLst>
      <p:ext uri="{BB962C8B-B14F-4D97-AF65-F5344CB8AC3E}">
        <p14:creationId xmlns:p14="http://schemas.microsoft.com/office/powerpoint/2010/main" val="2863899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3F4AD6-D3DF-83AF-9386-3FD8620AED0A}"/>
              </a:ext>
            </a:extLst>
          </p:cNvPr>
          <p:cNvSpPr>
            <a:spLocks noGrp="1"/>
          </p:cNvSpPr>
          <p:nvPr>
            <p:ph type="sldNum" sz="quarter" idx="12"/>
          </p:nvPr>
        </p:nvSpPr>
        <p:spPr/>
        <p:txBody>
          <a:bodyPr/>
          <a:lstStyle/>
          <a:p>
            <a:fld id="{D367A5CE-97AE-A045-8D64-ABA1949E4846}" type="slidenum">
              <a:rPr lang="en-US" smtClean="0"/>
              <a:t>6</a:t>
            </a:fld>
            <a:endParaRPr lang="en-US"/>
          </a:p>
        </p:txBody>
      </p:sp>
      <p:sp>
        <p:nvSpPr>
          <p:cNvPr id="5" name="Title 1">
            <a:extLst>
              <a:ext uri="{FF2B5EF4-FFF2-40B4-BE49-F238E27FC236}">
                <a16:creationId xmlns:a16="http://schemas.microsoft.com/office/drawing/2014/main" id="{85C1E73C-339A-EDB7-5E83-8D7F79D29300}"/>
              </a:ext>
            </a:extLst>
          </p:cNvPr>
          <p:cNvSpPr txBox="1">
            <a:spLocks noGrp="1"/>
          </p:cNvSpPr>
          <p:nvPr>
            <p:ph type="title"/>
          </p:nvPr>
        </p:nvSpPr>
        <p:spPr>
          <a:xfrm>
            <a:off x="628650" y="365125"/>
            <a:ext cx="7886700" cy="1325563"/>
          </a:xfrm>
          <a:prstGeom prst="rect">
            <a:avLst/>
          </a:prstGeom>
          <a:solidFill>
            <a:schemeClr val="accent6">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sz="3600"/>
              <a:t>Project Awards in the Past Year </a:t>
            </a:r>
          </a:p>
        </p:txBody>
      </p:sp>
      <p:sp>
        <p:nvSpPr>
          <p:cNvPr id="2" name="Content Placeholder 1">
            <a:extLst>
              <a:ext uri="{FF2B5EF4-FFF2-40B4-BE49-F238E27FC236}">
                <a16:creationId xmlns:a16="http://schemas.microsoft.com/office/drawing/2014/main" id="{BCD12C24-B6AC-41AC-8E5D-B93B0219F323}"/>
              </a:ext>
            </a:extLst>
          </p:cNvPr>
          <p:cNvSpPr>
            <a:spLocks noGrp="1"/>
          </p:cNvSpPr>
          <p:nvPr>
            <p:ph idx="1"/>
          </p:nvPr>
        </p:nvSpPr>
        <p:spPr>
          <a:xfrm>
            <a:off x="628650" y="1825625"/>
            <a:ext cx="7886700" cy="4722318"/>
          </a:xfrm>
          <a:prstGeom prst="rect">
            <a:avLst/>
          </a:prstGeom>
        </p:spPr>
        <p:txBody>
          <a:bodyPr wrap="square">
            <a:spAutoFit/>
          </a:bodyPr>
          <a:lstStyle/>
          <a:p>
            <a:pPr marR="0" algn="l"/>
            <a:r>
              <a:rPr lang="en-US" sz="1800" b="1" i="0" u="sng" strike="noStrike" baseline="0" dirty="0">
                <a:solidFill>
                  <a:srgbClr val="00AFEF"/>
                </a:solidFill>
                <a:latin typeface="Arial" panose="020B0604020202020204" pitchFamily="34" charset="0"/>
              </a:rPr>
              <a:t>One Stop for Growth – Municipal Projects</a:t>
            </a:r>
            <a:br>
              <a:rPr lang="en-US" sz="1800" b="0" i="0" u="sng" strike="noStrike" baseline="0" dirty="0">
                <a:solidFill>
                  <a:srgbClr val="00AFEF"/>
                </a:solidFill>
                <a:latin typeface="Arial" panose="020B0604020202020204" pitchFamily="34" charset="0"/>
              </a:rPr>
            </a:br>
            <a:r>
              <a:rPr lang="en-US" sz="1800" i="0" strike="noStrike" baseline="0" dirty="0">
                <a:solidFill>
                  <a:srgbClr val="57585B"/>
                </a:solidFill>
                <a:latin typeface="Arial" panose="020B0604020202020204" pitchFamily="34" charset="0"/>
              </a:rPr>
              <a:t>$770,000 in funding to 5 Municipalities. These include Kingston, Methuen, Millville, North Attleborough, and Springfield</a:t>
            </a:r>
            <a:endParaRPr lang="en-US" dirty="0">
              <a:solidFill>
                <a:srgbClr val="57585B"/>
              </a:solidFill>
              <a:latin typeface="Arial" panose="020B0604020202020204" pitchFamily="34" charset="0"/>
            </a:endParaRPr>
          </a:p>
          <a:p>
            <a:r>
              <a:rPr lang="en-US" sz="1800" b="1" i="0" u="none" strike="noStrike" baseline="0" dirty="0">
                <a:solidFill>
                  <a:srgbClr val="57585B"/>
                </a:solidFill>
                <a:latin typeface="Arial" panose="020B0604020202020204" pitchFamily="34" charset="0"/>
              </a:rPr>
              <a:t>25.54 acres </a:t>
            </a:r>
            <a:r>
              <a:rPr lang="en-US" sz="1800" b="0" i="0" u="none" strike="noStrike" baseline="0" dirty="0">
                <a:solidFill>
                  <a:srgbClr val="57585B"/>
                </a:solidFill>
                <a:latin typeface="Arial" panose="020B0604020202020204" pitchFamily="34" charset="0"/>
              </a:rPr>
              <a:t>of land being environmental assessed and remediated and will be made available for development and will provide future property tax revenue to these communities.	</a:t>
            </a:r>
            <a:endParaRPr lang="en-US" sz="1800" b="0" i="0" u="sng" strike="noStrike" baseline="0" dirty="0">
              <a:solidFill>
                <a:srgbClr val="00AFEF"/>
              </a:solidFill>
              <a:latin typeface="Arial" panose="020B0604020202020204" pitchFamily="34" charset="0"/>
            </a:endParaRPr>
          </a:p>
          <a:p>
            <a:pPr marR="0" algn="l"/>
            <a:r>
              <a:rPr lang="en-US" sz="1800" b="1" i="0" u="sng" strike="noStrike" baseline="0" dirty="0">
                <a:solidFill>
                  <a:srgbClr val="00AFEF"/>
                </a:solidFill>
                <a:latin typeface="Arial" panose="020B0604020202020204" pitchFamily="34" charset="0"/>
              </a:rPr>
              <a:t>Rolling Applications</a:t>
            </a:r>
            <a:endParaRPr lang="en-US" sz="1800" b="0" i="0" strike="noStrike" baseline="0" dirty="0">
              <a:solidFill>
                <a:srgbClr val="57585B"/>
              </a:solidFill>
              <a:latin typeface="Arial" panose="020B0604020202020204" pitchFamily="34" charset="0"/>
            </a:endParaRPr>
          </a:p>
          <a:p>
            <a:pPr marR="0" algn="l"/>
            <a:r>
              <a:rPr lang="en-US" sz="1800" b="0" strike="noStrike" baseline="0" dirty="0">
                <a:solidFill>
                  <a:srgbClr val="57585B"/>
                </a:solidFill>
                <a:latin typeface="Arial" panose="020B0604020202020204" pitchFamily="34" charset="0"/>
              </a:rPr>
              <a:t>$7,633,000 in funding to 27 Grantees. These Grantees are located in 14 communities. These include Athol, Boston (14 projects), Greenfield, Gloucester, Hingham, Holyoke, Lawrence, Lowell, Lynn, New Bedford, Peabody, Salem, Winchendon and Worcester.</a:t>
            </a:r>
            <a:endParaRPr lang="en-US" sz="1800" b="0" i="0" strike="noStrike" baseline="0" dirty="0">
              <a:solidFill>
                <a:srgbClr val="57585B"/>
              </a:solidFill>
              <a:latin typeface="Arial" panose="020B0604020202020204" pitchFamily="34" charset="0"/>
            </a:endParaRPr>
          </a:p>
          <a:p>
            <a:r>
              <a:rPr lang="en-US" sz="1800" b="1" i="0" u="none" strike="noStrike" baseline="0" dirty="0">
                <a:solidFill>
                  <a:srgbClr val="57585B"/>
                </a:solidFill>
                <a:latin typeface="Arial" panose="020B0604020202020204" pitchFamily="34" charset="0"/>
              </a:rPr>
              <a:t>27.92 acres </a:t>
            </a:r>
            <a:r>
              <a:rPr lang="en-US" sz="1800" b="0" i="0" u="none" strike="noStrike" baseline="0" dirty="0">
                <a:solidFill>
                  <a:srgbClr val="57585B"/>
                </a:solidFill>
                <a:latin typeface="Arial" panose="020B0604020202020204" pitchFamily="34" charset="0"/>
              </a:rPr>
              <a:t>of land being redeveloped, </a:t>
            </a:r>
            <a:r>
              <a:rPr lang="en-US" sz="1800" b="1" i="0" u="none" strike="noStrike" baseline="0" dirty="0">
                <a:solidFill>
                  <a:srgbClr val="57585B"/>
                </a:solidFill>
                <a:latin typeface="Arial" panose="020B0604020202020204" pitchFamily="34" charset="0"/>
              </a:rPr>
              <a:t>1,104,677 square feet of new development </a:t>
            </a:r>
            <a:r>
              <a:rPr lang="en-US" sz="1800" b="0" i="0" u="none" strike="noStrike" baseline="0" dirty="0">
                <a:solidFill>
                  <a:srgbClr val="57585B"/>
                </a:solidFill>
                <a:latin typeface="Arial" panose="020B0604020202020204" pitchFamily="34" charset="0"/>
              </a:rPr>
              <a:t>(104,500 in commercial and 1,000,177 in residential). These awards total </a:t>
            </a:r>
            <a:r>
              <a:rPr lang="en-US" sz="1800" b="1" i="0" u="none" strike="noStrike" baseline="0" dirty="0">
                <a:solidFill>
                  <a:srgbClr val="57585B"/>
                </a:solidFill>
                <a:latin typeface="Arial" panose="020B0604020202020204" pitchFamily="34" charset="0"/>
              </a:rPr>
              <a:t>915 new residential units and 210 new or retaine</a:t>
            </a:r>
            <a:r>
              <a:rPr lang="en-US" sz="1800" b="1" dirty="0">
                <a:solidFill>
                  <a:srgbClr val="57585B"/>
                </a:solidFill>
                <a:latin typeface="Arial" panose="020B0604020202020204" pitchFamily="34" charset="0"/>
              </a:rPr>
              <a:t>d jobs.</a:t>
            </a:r>
            <a:r>
              <a:rPr lang="en-US" sz="1800" b="0" i="0" u="none" strike="noStrike" baseline="0" dirty="0">
                <a:solidFill>
                  <a:srgbClr val="57585B"/>
                </a:solidFill>
                <a:latin typeface="Arial" panose="020B0604020202020204" pitchFamily="34" charset="0"/>
              </a:rPr>
              <a:t>	</a:t>
            </a:r>
          </a:p>
          <a:p>
            <a:pPr marR="0" algn="l"/>
            <a:endParaRPr lang="en-US" sz="1800" b="0" i="0" u="sng" strike="noStrike" baseline="0" dirty="0">
              <a:solidFill>
                <a:srgbClr val="57585B"/>
              </a:solidFill>
              <a:latin typeface="Arial" panose="020B0604020202020204" pitchFamily="34" charset="0"/>
            </a:endParaRPr>
          </a:p>
        </p:txBody>
      </p:sp>
    </p:spTree>
    <p:extLst>
      <p:ext uri="{BB962C8B-B14F-4D97-AF65-F5344CB8AC3E}">
        <p14:creationId xmlns:p14="http://schemas.microsoft.com/office/powerpoint/2010/main" val="3738545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Content Placeholder 3"/>
          <p:cNvSpPr>
            <a:spLocks noGrp="1"/>
          </p:cNvSpPr>
          <p:nvPr>
            <p:ph sz="half" idx="2"/>
          </p:nvPr>
        </p:nvSpPr>
        <p:spPr>
          <a:xfrm>
            <a:off x="2459700" y="1570262"/>
            <a:ext cx="6523526" cy="4347767"/>
          </a:xfrm>
        </p:spPr>
        <p:txBody>
          <a:bodyPr>
            <a:normAutofit/>
          </a:bodyPr>
          <a:lstStyle/>
          <a:p>
            <a:pPr eaLnBrk="1" hangingPunct="1">
              <a:lnSpc>
                <a:spcPct val="90000"/>
              </a:lnSpc>
            </a:pPr>
            <a:endParaRPr lang="en-US" altLang="en-US" dirty="0">
              <a:solidFill>
                <a:schemeClr val="tx1"/>
              </a:solidFill>
              <a:latin typeface="David" pitchFamily="34" charset="0"/>
              <a:cs typeface="David" pitchFamily="34" charset="0"/>
            </a:endParaRPr>
          </a:p>
          <a:p>
            <a:r>
              <a:rPr lang="en-US" altLang="en-US" sz="1900" dirty="0">
                <a:solidFill>
                  <a:schemeClr val="tx2">
                    <a:lumMod val="90000"/>
                    <a:lumOff val="10000"/>
                  </a:schemeClr>
                </a:solidFill>
                <a:latin typeface="Arial"/>
                <a:cs typeface="Arial"/>
              </a:rPr>
              <a:t>Brownfields Redevelopment Fund grant-eligible entities:</a:t>
            </a:r>
          </a:p>
          <a:p>
            <a:endParaRPr lang="en-US" altLang="en-US" sz="1900" dirty="0">
              <a:solidFill>
                <a:schemeClr val="tx2">
                  <a:lumMod val="90000"/>
                  <a:lumOff val="10000"/>
                </a:schemeClr>
              </a:solidFill>
              <a:latin typeface="Arial"/>
              <a:cs typeface="Arial"/>
            </a:endParaRPr>
          </a:p>
          <a:p>
            <a:pPr lvl="1"/>
            <a:r>
              <a:rPr lang="en-US" altLang="en-US" sz="1900" dirty="0">
                <a:solidFill>
                  <a:schemeClr val="tx2">
                    <a:lumMod val="90000"/>
                    <a:lumOff val="10000"/>
                  </a:schemeClr>
                </a:solidFill>
                <a:latin typeface="Arial"/>
                <a:cs typeface="Arial"/>
              </a:rPr>
              <a:t>CDCs</a:t>
            </a:r>
          </a:p>
          <a:p>
            <a:pPr lvl="1"/>
            <a:r>
              <a:rPr lang="en-US" altLang="en-US" sz="1900" dirty="0">
                <a:solidFill>
                  <a:schemeClr val="tx2">
                    <a:lumMod val="90000"/>
                    <a:lumOff val="10000"/>
                  </a:schemeClr>
                </a:solidFill>
                <a:latin typeface="Arial"/>
                <a:cs typeface="Arial"/>
              </a:rPr>
              <a:t>Certain Nonprofit organizations</a:t>
            </a:r>
          </a:p>
          <a:p>
            <a:pPr lvl="1"/>
            <a:r>
              <a:rPr lang="en-US" altLang="en-US" sz="1900" dirty="0">
                <a:solidFill>
                  <a:schemeClr val="tx2">
                    <a:lumMod val="90000"/>
                    <a:lumOff val="10000"/>
                  </a:schemeClr>
                </a:solidFill>
                <a:latin typeface="Arial"/>
                <a:cs typeface="Arial"/>
              </a:rPr>
              <a:t>Municipalities and their agencies – with a defined project and developer</a:t>
            </a:r>
          </a:p>
          <a:p>
            <a:pPr lvl="1"/>
            <a:r>
              <a:rPr lang="en-US" altLang="en-US" sz="1900" dirty="0">
                <a:solidFill>
                  <a:schemeClr val="tx2">
                    <a:lumMod val="90000"/>
                    <a:lumOff val="10000"/>
                  </a:schemeClr>
                </a:solidFill>
                <a:latin typeface="Arial"/>
                <a:cs typeface="Arial"/>
              </a:rPr>
              <a:t>EDICs – with a defined project and developer</a:t>
            </a:r>
          </a:p>
          <a:p>
            <a:pPr marL="457200" lvl="1" indent="0">
              <a:buNone/>
            </a:pPr>
            <a:endParaRPr lang="en-US" altLang="en-US" sz="1900" dirty="0">
              <a:solidFill>
                <a:schemeClr val="tx2">
                  <a:lumMod val="90000"/>
                  <a:lumOff val="10000"/>
                </a:schemeClr>
              </a:solidFill>
              <a:latin typeface="Arial"/>
              <a:cs typeface="Arial"/>
            </a:endParaRPr>
          </a:p>
          <a:p>
            <a:pPr marL="457200" lvl="1" indent="0">
              <a:buNone/>
            </a:pPr>
            <a:r>
              <a:rPr lang="en-US" altLang="en-US" sz="1900" dirty="0">
                <a:solidFill>
                  <a:schemeClr val="tx2">
                    <a:lumMod val="90000"/>
                    <a:lumOff val="10000"/>
                  </a:schemeClr>
                </a:solidFill>
                <a:latin typeface="Arial"/>
                <a:cs typeface="Arial"/>
              </a:rPr>
              <a:t>Undertaking a project with a demonstrable public benefit that already has an identified development opportunity with a committed developer in place.</a:t>
            </a:r>
          </a:p>
          <a:p>
            <a:pPr eaLnBrk="1" hangingPunct="1"/>
            <a:endParaRPr lang="en-US" altLang="en-US" dirty="0">
              <a:latin typeface="Arial" panose="020B0604020202020204" pitchFamily="34" charset="0"/>
            </a:endParaRPr>
          </a:p>
        </p:txBody>
      </p:sp>
      <p:sp>
        <p:nvSpPr>
          <p:cNvPr id="25606" name="Slide Number Placeholder 7"/>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Font typeface="Arial" panose="020B0604020202020204" pitchFamily="34" charset="0"/>
              <a:buChar char="•"/>
              <a:defRPr sz="2400">
                <a:solidFill>
                  <a:srgbClr val="454745"/>
                </a:solidFill>
                <a:latin typeface="Arial" panose="020B0604020202020204" pitchFamily="34" charset="0"/>
              </a:defRPr>
            </a:lvl1pPr>
            <a:lvl2pPr marL="557213" indent="-214313">
              <a:spcBef>
                <a:spcPct val="20000"/>
              </a:spcBef>
              <a:buClr>
                <a:schemeClr val="accent1"/>
              </a:buClr>
              <a:buFont typeface="Arial" panose="020B0604020202020204" pitchFamily="34" charset="0"/>
              <a:buChar char="–"/>
              <a:defRPr sz="2100">
                <a:solidFill>
                  <a:srgbClr val="454745"/>
                </a:solidFill>
                <a:latin typeface="Arial" panose="020B0604020202020204" pitchFamily="34" charset="0"/>
              </a:defRPr>
            </a:lvl2pPr>
            <a:lvl3pPr marL="857250" indent="-171450">
              <a:spcBef>
                <a:spcPct val="20000"/>
              </a:spcBef>
              <a:buClr>
                <a:schemeClr val="accent1"/>
              </a:buClr>
              <a:buFont typeface="Arial" panose="020B0604020202020204" pitchFamily="34" charset="0"/>
              <a:buChar char="•"/>
              <a:defRPr sz="1800">
                <a:solidFill>
                  <a:srgbClr val="454745"/>
                </a:solidFill>
                <a:latin typeface="Arial" panose="020B0604020202020204" pitchFamily="34" charset="0"/>
              </a:defRPr>
            </a:lvl3pPr>
            <a:lvl4pPr marL="1200150" indent="-171450">
              <a:spcBef>
                <a:spcPct val="20000"/>
              </a:spcBef>
              <a:buClr>
                <a:schemeClr val="accent1"/>
              </a:buClr>
              <a:buFont typeface="Arial" panose="020B0604020202020204" pitchFamily="34" charset="0"/>
              <a:buChar char="–"/>
              <a:defRPr sz="1500">
                <a:solidFill>
                  <a:srgbClr val="454745"/>
                </a:solidFill>
                <a:latin typeface="Arial" panose="020B0604020202020204" pitchFamily="34" charset="0"/>
              </a:defRPr>
            </a:lvl4pPr>
            <a:lvl5pPr marL="1543050" indent="-171450">
              <a:spcBef>
                <a:spcPct val="20000"/>
              </a:spcBef>
              <a:buClr>
                <a:schemeClr val="accent1"/>
              </a:buClr>
              <a:buFont typeface="Arial" panose="020B0604020202020204" pitchFamily="34" charset="0"/>
              <a:buChar char="»"/>
              <a:defRPr sz="1500">
                <a:solidFill>
                  <a:srgbClr val="454745"/>
                </a:solidFill>
                <a:latin typeface="Arial" panose="020B0604020202020204" pitchFamily="34" charset="0"/>
              </a:defRPr>
            </a:lvl5pPr>
            <a:lvl6pPr marL="1885950" indent="-171450" defTabSz="342900" eaLnBrk="0" fontAlgn="base" hangingPunct="0">
              <a:spcBef>
                <a:spcPct val="20000"/>
              </a:spcBef>
              <a:spcAft>
                <a:spcPct val="0"/>
              </a:spcAft>
              <a:buClr>
                <a:schemeClr val="accent1"/>
              </a:buClr>
              <a:buFont typeface="Arial" panose="020B0604020202020204" pitchFamily="34" charset="0"/>
              <a:buChar char="»"/>
              <a:defRPr sz="1500">
                <a:solidFill>
                  <a:srgbClr val="454745"/>
                </a:solidFill>
                <a:latin typeface="Arial" panose="020B0604020202020204" pitchFamily="34" charset="0"/>
              </a:defRPr>
            </a:lvl6pPr>
            <a:lvl7pPr marL="2228850" indent="-171450" defTabSz="342900" eaLnBrk="0" fontAlgn="base" hangingPunct="0">
              <a:spcBef>
                <a:spcPct val="20000"/>
              </a:spcBef>
              <a:spcAft>
                <a:spcPct val="0"/>
              </a:spcAft>
              <a:buClr>
                <a:schemeClr val="accent1"/>
              </a:buClr>
              <a:buFont typeface="Arial" panose="020B0604020202020204" pitchFamily="34" charset="0"/>
              <a:buChar char="»"/>
              <a:defRPr sz="1500">
                <a:solidFill>
                  <a:srgbClr val="454745"/>
                </a:solidFill>
                <a:latin typeface="Arial" panose="020B0604020202020204" pitchFamily="34" charset="0"/>
              </a:defRPr>
            </a:lvl7pPr>
            <a:lvl8pPr marL="2571750" indent="-171450" defTabSz="342900" eaLnBrk="0" fontAlgn="base" hangingPunct="0">
              <a:spcBef>
                <a:spcPct val="20000"/>
              </a:spcBef>
              <a:spcAft>
                <a:spcPct val="0"/>
              </a:spcAft>
              <a:buClr>
                <a:schemeClr val="accent1"/>
              </a:buClr>
              <a:buFont typeface="Arial" panose="020B0604020202020204" pitchFamily="34" charset="0"/>
              <a:buChar char="»"/>
              <a:defRPr sz="1500">
                <a:solidFill>
                  <a:srgbClr val="454745"/>
                </a:solidFill>
                <a:latin typeface="Arial" panose="020B0604020202020204" pitchFamily="34" charset="0"/>
              </a:defRPr>
            </a:lvl8pPr>
            <a:lvl9pPr marL="2914650" indent="-171450" defTabSz="342900" eaLnBrk="0" fontAlgn="base" hangingPunct="0">
              <a:spcBef>
                <a:spcPct val="20000"/>
              </a:spcBef>
              <a:spcAft>
                <a:spcPct val="0"/>
              </a:spcAft>
              <a:buClr>
                <a:schemeClr val="accent1"/>
              </a:buClr>
              <a:buFont typeface="Arial" panose="020B0604020202020204" pitchFamily="34" charset="0"/>
              <a:buChar char="»"/>
              <a:defRPr sz="1500">
                <a:solidFill>
                  <a:srgbClr val="454745"/>
                </a:solidFill>
                <a:latin typeface="Arial" panose="020B0604020202020204" pitchFamily="34" charset="0"/>
              </a:defRPr>
            </a:lvl9pPr>
          </a:lstStyle>
          <a:p>
            <a:pPr>
              <a:spcBef>
                <a:spcPct val="0"/>
              </a:spcBef>
              <a:buClrTx/>
              <a:buFontTx/>
              <a:buNone/>
            </a:pPr>
            <a:fld id="{AA2308A1-C562-4B6A-B766-384A5727831A}" type="slidenum">
              <a:rPr lang="en-US" altLang="en-US" sz="900">
                <a:solidFill>
                  <a:srgbClr val="00B0F0"/>
                </a:solidFill>
              </a:rPr>
              <a:pPr>
                <a:spcBef>
                  <a:spcPct val="0"/>
                </a:spcBef>
                <a:buClrTx/>
                <a:buFontTx/>
                <a:buNone/>
              </a:pPr>
              <a:t>7</a:t>
            </a:fld>
            <a:endParaRPr lang="en-US" altLang="en-US" sz="900" dirty="0">
              <a:solidFill>
                <a:srgbClr val="00B0F0"/>
              </a:solidFill>
            </a:endParaRPr>
          </a:p>
        </p:txBody>
      </p:sp>
      <p:pic>
        <p:nvPicPr>
          <p:cNvPr id="2560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21" y="1700407"/>
            <a:ext cx="1749042" cy="4087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txBox="1">
            <a:spLocks/>
          </p:cNvSpPr>
          <p:nvPr/>
        </p:nvSpPr>
        <p:spPr>
          <a:xfrm>
            <a:off x="566443" y="420081"/>
            <a:ext cx="7886700" cy="1058487"/>
          </a:xfrm>
          <a:prstGeom prst="rect">
            <a:avLst/>
          </a:prstGeom>
          <a:solidFill>
            <a:schemeClr val="accent6">
              <a:lumMod val="20000"/>
              <a:lumOff val="80000"/>
            </a:schemeClr>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sz="3200"/>
              <a:t>Brownfields Redevelopment Fund</a:t>
            </a:r>
          </a:p>
          <a:p>
            <a:pPr algn="ctr"/>
            <a:r>
              <a:rPr lang="en-US" sz="3200"/>
              <a:t>Rolling Round Eligible Entities</a:t>
            </a:r>
          </a:p>
        </p:txBody>
      </p:sp>
    </p:spTree>
    <p:extLst>
      <p:ext uri="{BB962C8B-B14F-4D97-AF65-F5344CB8AC3E}">
        <p14:creationId xmlns:p14="http://schemas.microsoft.com/office/powerpoint/2010/main" val="3457477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sz="half" idx="1"/>
          </p:nvPr>
        </p:nvSpPr>
        <p:spPr>
          <a:xfrm>
            <a:off x="3698060" y="1777572"/>
            <a:ext cx="3028950" cy="4360922"/>
          </a:xfrm>
        </p:spPr>
        <p:txBody>
          <a:bodyPr>
            <a:noAutofit/>
          </a:bodyPr>
          <a:lstStyle/>
          <a:p>
            <a:pPr eaLnBrk="1" hangingPunct="1"/>
            <a:r>
              <a:rPr lang="en-US" altLang="en-US" sz="1800" dirty="0">
                <a:solidFill>
                  <a:schemeClr val="tx2">
                    <a:lumMod val="90000"/>
                    <a:lumOff val="10000"/>
                  </a:schemeClr>
                </a:solidFill>
                <a:latin typeface="Arial"/>
                <a:cs typeface="Arial"/>
              </a:rPr>
              <a:t>Funding up to $100,000 (OneStop Awards) and $250,000 (Rolling Round Awards) per redevelopment site is available for environmental testing. </a:t>
            </a:r>
          </a:p>
          <a:p>
            <a:pPr eaLnBrk="1" hangingPunct="1"/>
            <a:r>
              <a:rPr lang="en-US" altLang="en-US" sz="1800" dirty="0">
                <a:solidFill>
                  <a:schemeClr val="tx2">
                    <a:lumMod val="90000"/>
                    <a:lumOff val="10000"/>
                  </a:schemeClr>
                </a:solidFill>
                <a:latin typeface="Arial"/>
                <a:cs typeface="Arial"/>
              </a:rPr>
              <a:t>Required to be conducted by a Massachusetts Licensed Site Professional on Mass Contingency Plan (21E) perceived contaminants.</a:t>
            </a:r>
          </a:p>
          <a:p>
            <a:pPr eaLnBrk="1" hangingPunct="1"/>
            <a:r>
              <a:rPr lang="en-US" altLang="en-US" sz="1800" dirty="0">
                <a:solidFill>
                  <a:schemeClr val="tx2">
                    <a:lumMod val="90000"/>
                    <a:lumOff val="10000"/>
                  </a:schemeClr>
                </a:solidFill>
                <a:cs typeface="Arial"/>
              </a:rPr>
              <a:t>Applicant must have control or right to enter to perform testing. </a:t>
            </a:r>
          </a:p>
          <a:p>
            <a:pPr lvl="1">
              <a:defRPr/>
            </a:pPr>
            <a:endParaRPr lang="en-US" sz="1350" dirty="0">
              <a:solidFill>
                <a:schemeClr val="accent5">
                  <a:lumMod val="90000"/>
                  <a:lumOff val="10000"/>
                </a:schemeClr>
              </a:solidFill>
              <a:latin typeface="David" pitchFamily="34" charset="-79"/>
              <a:cs typeface="David" pitchFamily="34" charset="-79"/>
            </a:endParaRPr>
          </a:p>
          <a:p>
            <a:pPr eaLnBrk="1" hangingPunct="1"/>
            <a:endParaRPr lang="en-US" altLang="en-US" sz="2100" dirty="0">
              <a:solidFill>
                <a:schemeClr val="tx2">
                  <a:lumMod val="90000"/>
                  <a:lumOff val="10000"/>
                </a:schemeClr>
              </a:solidFill>
              <a:latin typeface="Arial"/>
              <a:cs typeface="Arial"/>
            </a:endParaRPr>
          </a:p>
        </p:txBody>
      </p:sp>
      <p:sp>
        <p:nvSpPr>
          <p:cNvPr id="23557" name="Slide Number Placeholder 5"/>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Font typeface="Arial" panose="020B0604020202020204" pitchFamily="34" charset="0"/>
              <a:buChar char="•"/>
              <a:defRPr sz="2400">
                <a:solidFill>
                  <a:srgbClr val="454745"/>
                </a:solidFill>
                <a:latin typeface="Arial" panose="020B0604020202020204" pitchFamily="34" charset="0"/>
              </a:defRPr>
            </a:lvl1pPr>
            <a:lvl2pPr marL="557213" indent="-214313">
              <a:spcBef>
                <a:spcPct val="20000"/>
              </a:spcBef>
              <a:buClr>
                <a:schemeClr val="accent1"/>
              </a:buClr>
              <a:buFont typeface="Arial" panose="020B0604020202020204" pitchFamily="34" charset="0"/>
              <a:buChar char="–"/>
              <a:defRPr sz="2100">
                <a:solidFill>
                  <a:srgbClr val="454745"/>
                </a:solidFill>
                <a:latin typeface="Arial" panose="020B0604020202020204" pitchFamily="34" charset="0"/>
              </a:defRPr>
            </a:lvl2pPr>
            <a:lvl3pPr marL="857250" indent="-171450">
              <a:spcBef>
                <a:spcPct val="20000"/>
              </a:spcBef>
              <a:buClr>
                <a:schemeClr val="accent1"/>
              </a:buClr>
              <a:buFont typeface="Arial" panose="020B0604020202020204" pitchFamily="34" charset="0"/>
              <a:buChar char="•"/>
              <a:defRPr sz="1800">
                <a:solidFill>
                  <a:srgbClr val="454745"/>
                </a:solidFill>
                <a:latin typeface="Arial" panose="020B0604020202020204" pitchFamily="34" charset="0"/>
              </a:defRPr>
            </a:lvl3pPr>
            <a:lvl4pPr marL="1200150" indent="-171450">
              <a:spcBef>
                <a:spcPct val="20000"/>
              </a:spcBef>
              <a:buClr>
                <a:schemeClr val="accent1"/>
              </a:buClr>
              <a:buFont typeface="Arial" panose="020B0604020202020204" pitchFamily="34" charset="0"/>
              <a:buChar char="–"/>
              <a:defRPr sz="1500">
                <a:solidFill>
                  <a:srgbClr val="454745"/>
                </a:solidFill>
                <a:latin typeface="Arial" panose="020B0604020202020204" pitchFamily="34" charset="0"/>
              </a:defRPr>
            </a:lvl4pPr>
            <a:lvl5pPr marL="1543050" indent="-171450">
              <a:spcBef>
                <a:spcPct val="20000"/>
              </a:spcBef>
              <a:buClr>
                <a:schemeClr val="accent1"/>
              </a:buClr>
              <a:buFont typeface="Arial" panose="020B0604020202020204" pitchFamily="34" charset="0"/>
              <a:buChar char="»"/>
              <a:defRPr sz="1500">
                <a:solidFill>
                  <a:srgbClr val="454745"/>
                </a:solidFill>
                <a:latin typeface="Arial" panose="020B0604020202020204" pitchFamily="34" charset="0"/>
              </a:defRPr>
            </a:lvl5pPr>
            <a:lvl6pPr marL="1885950" indent="-171450" defTabSz="342900" eaLnBrk="0" fontAlgn="base" hangingPunct="0">
              <a:spcBef>
                <a:spcPct val="20000"/>
              </a:spcBef>
              <a:spcAft>
                <a:spcPct val="0"/>
              </a:spcAft>
              <a:buClr>
                <a:schemeClr val="accent1"/>
              </a:buClr>
              <a:buFont typeface="Arial" panose="020B0604020202020204" pitchFamily="34" charset="0"/>
              <a:buChar char="»"/>
              <a:defRPr sz="1500">
                <a:solidFill>
                  <a:srgbClr val="454745"/>
                </a:solidFill>
                <a:latin typeface="Arial" panose="020B0604020202020204" pitchFamily="34" charset="0"/>
              </a:defRPr>
            </a:lvl6pPr>
            <a:lvl7pPr marL="2228850" indent="-171450" defTabSz="342900" eaLnBrk="0" fontAlgn="base" hangingPunct="0">
              <a:spcBef>
                <a:spcPct val="20000"/>
              </a:spcBef>
              <a:spcAft>
                <a:spcPct val="0"/>
              </a:spcAft>
              <a:buClr>
                <a:schemeClr val="accent1"/>
              </a:buClr>
              <a:buFont typeface="Arial" panose="020B0604020202020204" pitchFamily="34" charset="0"/>
              <a:buChar char="»"/>
              <a:defRPr sz="1500">
                <a:solidFill>
                  <a:srgbClr val="454745"/>
                </a:solidFill>
                <a:latin typeface="Arial" panose="020B0604020202020204" pitchFamily="34" charset="0"/>
              </a:defRPr>
            </a:lvl7pPr>
            <a:lvl8pPr marL="2571750" indent="-171450" defTabSz="342900" eaLnBrk="0" fontAlgn="base" hangingPunct="0">
              <a:spcBef>
                <a:spcPct val="20000"/>
              </a:spcBef>
              <a:spcAft>
                <a:spcPct val="0"/>
              </a:spcAft>
              <a:buClr>
                <a:schemeClr val="accent1"/>
              </a:buClr>
              <a:buFont typeface="Arial" panose="020B0604020202020204" pitchFamily="34" charset="0"/>
              <a:buChar char="»"/>
              <a:defRPr sz="1500">
                <a:solidFill>
                  <a:srgbClr val="454745"/>
                </a:solidFill>
                <a:latin typeface="Arial" panose="020B0604020202020204" pitchFamily="34" charset="0"/>
              </a:defRPr>
            </a:lvl8pPr>
            <a:lvl9pPr marL="2914650" indent="-171450" defTabSz="342900" eaLnBrk="0" fontAlgn="base" hangingPunct="0">
              <a:spcBef>
                <a:spcPct val="20000"/>
              </a:spcBef>
              <a:spcAft>
                <a:spcPct val="0"/>
              </a:spcAft>
              <a:buClr>
                <a:schemeClr val="accent1"/>
              </a:buClr>
              <a:buFont typeface="Arial" panose="020B0604020202020204" pitchFamily="34" charset="0"/>
              <a:buChar char="»"/>
              <a:defRPr sz="1500">
                <a:solidFill>
                  <a:srgbClr val="454745"/>
                </a:solidFill>
                <a:latin typeface="Arial" panose="020B0604020202020204" pitchFamily="34" charset="0"/>
              </a:defRPr>
            </a:lvl9pPr>
          </a:lstStyle>
          <a:p>
            <a:pPr>
              <a:spcBef>
                <a:spcPct val="0"/>
              </a:spcBef>
              <a:buClrTx/>
              <a:buFontTx/>
              <a:buNone/>
            </a:pPr>
            <a:fld id="{2B722FF5-1217-4A76-8B6E-10D05DF9A4ED}" type="slidenum">
              <a:rPr lang="en-US" altLang="en-US" sz="900">
                <a:solidFill>
                  <a:srgbClr val="00B0F0"/>
                </a:solidFill>
              </a:rPr>
              <a:pPr>
                <a:spcBef>
                  <a:spcPct val="0"/>
                </a:spcBef>
                <a:buClrTx/>
                <a:buFontTx/>
                <a:buNone/>
              </a:pPr>
              <a:t>8</a:t>
            </a:fld>
            <a:endParaRPr lang="en-US" altLang="en-US" sz="900" dirty="0">
              <a:solidFill>
                <a:srgbClr val="00B0F0"/>
              </a:solidFill>
            </a:endParaRPr>
          </a:p>
        </p:txBody>
      </p:sp>
      <p:sp>
        <p:nvSpPr>
          <p:cNvPr id="23558" name="Content Placeholder 5"/>
          <p:cNvSpPr>
            <a:spLocks noGrp="1"/>
          </p:cNvSpPr>
          <p:nvPr>
            <p:ph sz="quarter" idx="4294967295"/>
          </p:nvPr>
        </p:nvSpPr>
        <p:spPr>
          <a:xfrm>
            <a:off x="6821650" y="1779985"/>
            <a:ext cx="1624918" cy="4009866"/>
          </a:xfrm>
          <a:solidFill>
            <a:srgbClr val="DDEBCF"/>
          </a:solidFill>
          <a:ln>
            <a:solidFill>
              <a:srgbClr val="92D050"/>
            </a:solidFill>
            <a:miter lim="800000"/>
            <a:headEnd/>
            <a:tailEnd/>
          </a:ln>
        </p:spPr>
        <p:txBody>
          <a:bodyPr>
            <a:normAutofit/>
          </a:bodyPr>
          <a:lstStyle/>
          <a:p>
            <a:pPr marL="0" indent="0" algn="ctr">
              <a:buNone/>
            </a:pPr>
            <a:endParaRPr lang="en-US" altLang="en-US" sz="1350" i="1">
              <a:solidFill>
                <a:schemeClr val="tx1"/>
              </a:solidFill>
              <a:latin typeface="David" pitchFamily="34" charset="0"/>
              <a:cs typeface="David" pitchFamily="34" charset="0"/>
            </a:endParaRPr>
          </a:p>
          <a:p>
            <a:pPr marL="0" indent="0">
              <a:buNone/>
            </a:pPr>
            <a:r>
              <a:rPr lang="en-US" altLang="en-US" sz="1800" i="1">
                <a:solidFill>
                  <a:schemeClr val="tx2">
                    <a:lumMod val="90000"/>
                    <a:lumOff val="10000"/>
                  </a:schemeClr>
                </a:solidFill>
                <a:latin typeface="Arial"/>
                <a:cs typeface="Arial"/>
              </a:rPr>
              <a:t>A site assessment document to identify, the extent, if any, of site contamination and allows you to develop a remediation plan. </a:t>
            </a:r>
          </a:p>
        </p:txBody>
      </p:sp>
      <p:pic>
        <p:nvPicPr>
          <p:cNvPr id="23559" name="Picture 2"/>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54787" y="1779986"/>
            <a:ext cx="3143273" cy="400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20C08D16-5865-F764-C81B-EFCB0B48A158}"/>
              </a:ext>
            </a:extLst>
          </p:cNvPr>
          <p:cNvSpPr txBox="1">
            <a:spLocks/>
          </p:cNvSpPr>
          <p:nvPr/>
        </p:nvSpPr>
        <p:spPr>
          <a:xfrm>
            <a:off x="559868" y="478900"/>
            <a:ext cx="7886700" cy="1058487"/>
          </a:xfrm>
          <a:prstGeom prst="rect">
            <a:avLst/>
          </a:prstGeom>
          <a:solidFill>
            <a:schemeClr val="accent6">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a:t>Brownfields Site Assessment</a:t>
            </a:r>
          </a:p>
        </p:txBody>
      </p:sp>
    </p:spTree>
    <p:extLst>
      <p:ext uri="{BB962C8B-B14F-4D97-AF65-F5344CB8AC3E}">
        <p14:creationId xmlns:p14="http://schemas.microsoft.com/office/powerpoint/2010/main" val="1533349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8"/>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559868" y="1808826"/>
            <a:ext cx="5104557" cy="192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Slide Number Placeholder 5"/>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Font typeface="Arial" panose="020B0604020202020204" pitchFamily="34" charset="0"/>
              <a:buChar char="•"/>
              <a:defRPr sz="2400">
                <a:solidFill>
                  <a:srgbClr val="454745"/>
                </a:solidFill>
                <a:latin typeface="Arial" panose="020B0604020202020204" pitchFamily="34" charset="0"/>
              </a:defRPr>
            </a:lvl1pPr>
            <a:lvl2pPr marL="557213" indent="-214313">
              <a:spcBef>
                <a:spcPct val="20000"/>
              </a:spcBef>
              <a:buClr>
                <a:schemeClr val="accent1"/>
              </a:buClr>
              <a:buFont typeface="Arial" panose="020B0604020202020204" pitchFamily="34" charset="0"/>
              <a:buChar char="–"/>
              <a:defRPr sz="2100">
                <a:solidFill>
                  <a:srgbClr val="454745"/>
                </a:solidFill>
                <a:latin typeface="Arial" panose="020B0604020202020204" pitchFamily="34" charset="0"/>
              </a:defRPr>
            </a:lvl2pPr>
            <a:lvl3pPr marL="857250" indent="-171450">
              <a:spcBef>
                <a:spcPct val="20000"/>
              </a:spcBef>
              <a:buClr>
                <a:schemeClr val="accent1"/>
              </a:buClr>
              <a:buFont typeface="Arial" panose="020B0604020202020204" pitchFamily="34" charset="0"/>
              <a:buChar char="•"/>
              <a:defRPr sz="1800">
                <a:solidFill>
                  <a:srgbClr val="454745"/>
                </a:solidFill>
                <a:latin typeface="Arial" panose="020B0604020202020204" pitchFamily="34" charset="0"/>
              </a:defRPr>
            </a:lvl3pPr>
            <a:lvl4pPr marL="1200150" indent="-171450">
              <a:spcBef>
                <a:spcPct val="20000"/>
              </a:spcBef>
              <a:buClr>
                <a:schemeClr val="accent1"/>
              </a:buClr>
              <a:buFont typeface="Arial" panose="020B0604020202020204" pitchFamily="34" charset="0"/>
              <a:buChar char="–"/>
              <a:defRPr sz="1500">
                <a:solidFill>
                  <a:srgbClr val="454745"/>
                </a:solidFill>
                <a:latin typeface="Arial" panose="020B0604020202020204" pitchFamily="34" charset="0"/>
              </a:defRPr>
            </a:lvl4pPr>
            <a:lvl5pPr marL="1543050" indent="-171450">
              <a:spcBef>
                <a:spcPct val="20000"/>
              </a:spcBef>
              <a:buClr>
                <a:schemeClr val="accent1"/>
              </a:buClr>
              <a:buFont typeface="Arial" panose="020B0604020202020204" pitchFamily="34" charset="0"/>
              <a:buChar char="»"/>
              <a:defRPr sz="1500">
                <a:solidFill>
                  <a:srgbClr val="454745"/>
                </a:solidFill>
                <a:latin typeface="Arial" panose="020B0604020202020204" pitchFamily="34" charset="0"/>
              </a:defRPr>
            </a:lvl5pPr>
            <a:lvl6pPr marL="1885950" indent="-171450" defTabSz="342900" eaLnBrk="0" fontAlgn="base" hangingPunct="0">
              <a:spcBef>
                <a:spcPct val="20000"/>
              </a:spcBef>
              <a:spcAft>
                <a:spcPct val="0"/>
              </a:spcAft>
              <a:buClr>
                <a:schemeClr val="accent1"/>
              </a:buClr>
              <a:buFont typeface="Arial" panose="020B0604020202020204" pitchFamily="34" charset="0"/>
              <a:buChar char="»"/>
              <a:defRPr sz="1500">
                <a:solidFill>
                  <a:srgbClr val="454745"/>
                </a:solidFill>
                <a:latin typeface="Arial" panose="020B0604020202020204" pitchFamily="34" charset="0"/>
              </a:defRPr>
            </a:lvl6pPr>
            <a:lvl7pPr marL="2228850" indent="-171450" defTabSz="342900" eaLnBrk="0" fontAlgn="base" hangingPunct="0">
              <a:spcBef>
                <a:spcPct val="20000"/>
              </a:spcBef>
              <a:spcAft>
                <a:spcPct val="0"/>
              </a:spcAft>
              <a:buClr>
                <a:schemeClr val="accent1"/>
              </a:buClr>
              <a:buFont typeface="Arial" panose="020B0604020202020204" pitchFamily="34" charset="0"/>
              <a:buChar char="»"/>
              <a:defRPr sz="1500">
                <a:solidFill>
                  <a:srgbClr val="454745"/>
                </a:solidFill>
                <a:latin typeface="Arial" panose="020B0604020202020204" pitchFamily="34" charset="0"/>
              </a:defRPr>
            </a:lvl7pPr>
            <a:lvl8pPr marL="2571750" indent="-171450" defTabSz="342900" eaLnBrk="0" fontAlgn="base" hangingPunct="0">
              <a:spcBef>
                <a:spcPct val="20000"/>
              </a:spcBef>
              <a:spcAft>
                <a:spcPct val="0"/>
              </a:spcAft>
              <a:buClr>
                <a:schemeClr val="accent1"/>
              </a:buClr>
              <a:buFont typeface="Arial" panose="020B0604020202020204" pitchFamily="34" charset="0"/>
              <a:buChar char="»"/>
              <a:defRPr sz="1500">
                <a:solidFill>
                  <a:srgbClr val="454745"/>
                </a:solidFill>
                <a:latin typeface="Arial" panose="020B0604020202020204" pitchFamily="34" charset="0"/>
              </a:defRPr>
            </a:lvl8pPr>
            <a:lvl9pPr marL="2914650" indent="-171450" defTabSz="342900" eaLnBrk="0" fontAlgn="base" hangingPunct="0">
              <a:spcBef>
                <a:spcPct val="20000"/>
              </a:spcBef>
              <a:spcAft>
                <a:spcPct val="0"/>
              </a:spcAft>
              <a:buClr>
                <a:schemeClr val="accent1"/>
              </a:buClr>
              <a:buFont typeface="Arial" panose="020B0604020202020204" pitchFamily="34" charset="0"/>
              <a:buChar char="»"/>
              <a:defRPr sz="1500">
                <a:solidFill>
                  <a:srgbClr val="454745"/>
                </a:solidFill>
                <a:latin typeface="Arial" panose="020B0604020202020204" pitchFamily="34" charset="0"/>
              </a:defRPr>
            </a:lvl9pPr>
          </a:lstStyle>
          <a:p>
            <a:pPr>
              <a:spcBef>
                <a:spcPct val="0"/>
              </a:spcBef>
              <a:buClrTx/>
              <a:buFontTx/>
              <a:buNone/>
            </a:pPr>
            <a:fld id="{DDF65C2E-8809-4BA1-B963-D94C5BECB362}" type="slidenum">
              <a:rPr lang="en-US" altLang="en-US" sz="900">
                <a:solidFill>
                  <a:srgbClr val="00B0F0"/>
                </a:solidFill>
              </a:rPr>
              <a:pPr>
                <a:spcBef>
                  <a:spcPct val="0"/>
                </a:spcBef>
                <a:buClrTx/>
                <a:buFontTx/>
                <a:buNone/>
              </a:pPr>
              <a:t>9</a:t>
            </a:fld>
            <a:endParaRPr lang="en-US" altLang="en-US" sz="900" dirty="0">
              <a:solidFill>
                <a:srgbClr val="00B0F0"/>
              </a:solidFill>
            </a:endParaRPr>
          </a:p>
        </p:txBody>
      </p:sp>
      <p:sp>
        <p:nvSpPr>
          <p:cNvPr id="15" name="TextBox 14"/>
          <p:cNvSpPr txBox="1"/>
          <p:nvPr/>
        </p:nvSpPr>
        <p:spPr>
          <a:xfrm>
            <a:off x="501707" y="3859900"/>
            <a:ext cx="5162718" cy="2239074"/>
          </a:xfrm>
          <a:prstGeom prst="rect">
            <a:avLst/>
          </a:prstGeom>
          <a:noFill/>
        </p:spPr>
        <p:txBody>
          <a:bodyPr wrap="square">
            <a:spAutoFit/>
          </a:bodyPr>
          <a:lstStyle/>
          <a:p>
            <a:pPr eaLnBrk="1" hangingPunct="1">
              <a:defRPr/>
            </a:pPr>
            <a:r>
              <a:rPr lang="en-US" altLang="en-US" dirty="0">
                <a:solidFill>
                  <a:schemeClr val="tx2">
                    <a:lumMod val="90000"/>
                    <a:lumOff val="10000"/>
                  </a:schemeClr>
                </a:solidFill>
                <a:latin typeface="Arial"/>
                <a:cs typeface="Arial"/>
              </a:rPr>
              <a:t>Funding of up to $400,000 (OneStop Awards) and $750,000 (Rolling Round Awards) per site is available for environmental clean-up required for redevelopment. </a:t>
            </a:r>
          </a:p>
          <a:p>
            <a:pPr marL="600075" lvl="1" indent="-257175">
              <a:buFont typeface="Arial" panose="020B0604020202020204" pitchFamily="34" charset="0"/>
              <a:buChar char="•"/>
              <a:defRPr/>
            </a:pPr>
            <a:r>
              <a:rPr lang="en-US" altLang="en-US" dirty="0">
                <a:solidFill>
                  <a:schemeClr val="tx2">
                    <a:lumMod val="90000"/>
                    <a:lumOff val="10000"/>
                  </a:schemeClr>
                </a:solidFill>
                <a:latin typeface="Arial"/>
                <a:cs typeface="Arial"/>
              </a:rPr>
              <a:t>Eligible borrowers include, nonprofits, municipalities, economic development organizations, businesses and individuals.</a:t>
            </a:r>
          </a:p>
          <a:p>
            <a:pPr lvl="1" eaLnBrk="1" hangingPunct="1">
              <a:defRPr/>
            </a:pPr>
            <a:endParaRPr lang="en-US" sz="1350" dirty="0">
              <a:solidFill>
                <a:schemeClr val="accent5">
                  <a:lumMod val="90000"/>
                  <a:lumOff val="10000"/>
                </a:schemeClr>
              </a:solidFill>
              <a:latin typeface="David" pitchFamily="34" charset="-79"/>
              <a:cs typeface="David" pitchFamily="34" charset="-79"/>
            </a:endParaRPr>
          </a:p>
        </p:txBody>
      </p:sp>
      <p:sp>
        <p:nvSpPr>
          <p:cNvPr id="17" name="TextBox 16"/>
          <p:cNvSpPr txBox="1"/>
          <p:nvPr/>
        </p:nvSpPr>
        <p:spPr>
          <a:xfrm>
            <a:off x="5827264" y="1810286"/>
            <a:ext cx="2619304" cy="3333733"/>
          </a:xfrm>
          <a:prstGeom prst="rect">
            <a:avLst/>
          </a:prstGeom>
          <a:solidFill>
            <a:schemeClr val="accent3">
              <a:lumMod val="40000"/>
              <a:lumOff val="60000"/>
            </a:schemeClr>
          </a:solidFill>
        </p:spPr>
        <p:txBody>
          <a:bodyPr wrap="square">
            <a:spAutoFit/>
          </a:bodyPr>
          <a:lstStyle/>
          <a:p>
            <a:pPr defTabSz="914400">
              <a:lnSpc>
                <a:spcPct val="90000"/>
              </a:lnSpc>
              <a:spcBef>
                <a:spcPts val="1000"/>
              </a:spcBef>
              <a:buClr>
                <a:schemeClr val="accent1"/>
              </a:buClr>
              <a:defRPr/>
            </a:pPr>
            <a:r>
              <a:rPr lang="en-US" altLang="en-US" sz="1400" i="1">
                <a:solidFill>
                  <a:schemeClr val="tx2">
                    <a:lumMod val="90000"/>
                    <a:lumOff val="10000"/>
                  </a:schemeClr>
                </a:solidFill>
                <a:latin typeface="Arial"/>
                <a:cs typeface="Arial"/>
              </a:rPr>
              <a:t>Applicant must not have:</a:t>
            </a:r>
          </a:p>
          <a:p>
            <a:pPr marL="228600" lvl="1" indent="-228600" defTabSz="914400">
              <a:lnSpc>
                <a:spcPct val="90000"/>
              </a:lnSpc>
              <a:spcBef>
                <a:spcPts val="1000"/>
              </a:spcBef>
              <a:buClr>
                <a:schemeClr val="accent1"/>
              </a:buClr>
              <a:buFont typeface="Arial" panose="020B0604020202020204" pitchFamily="34" charset="0"/>
              <a:buChar char="•"/>
              <a:defRPr/>
            </a:pPr>
            <a:r>
              <a:rPr lang="en-US" altLang="en-US" sz="1400" i="1">
                <a:solidFill>
                  <a:schemeClr val="tx2">
                    <a:lumMod val="90000"/>
                    <a:lumOff val="10000"/>
                  </a:schemeClr>
                </a:solidFill>
                <a:latin typeface="Arial"/>
                <a:cs typeface="Arial"/>
              </a:rPr>
              <a:t>Owned or operated the site at the time the contamination occurred; </a:t>
            </a:r>
          </a:p>
          <a:p>
            <a:pPr marL="228600" lvl="1" indent="-228600" defTabSz="914400">
              <a:lnSpc>
                <a:spcPct val="90000"/>
              </a:lnSpc>
              <a:spcBef>
                <a:spcPts val="1000"/>
              </a:spcBef>
              <a:buClr>
                <a:schemeClr val="accent1"/>
              </a:buClr>
              <a:buFont typeface="Arial" panose="020B0604020202020204" pitchFamily="34" charset="0"/>
              <a:buChar char="•"/>
              <a:defRPr/>
            </a:pPr>
            <a:r>
              <a:rPr lang="en-US" altLang="en-US" sz="1400" i="1">
                <a:solidFill>
                  <a:schemeClr val="tx2">
                    <a:lumMod val="90000"/>
                    <a:lumOff val="10000"/>
                  </a:schemeClr>
                </a:solidFill>
                <a:latin typeface="Arial"/>
                <a:cs typeface="Arial"/>
              </a:rPr>
              <a:t>Caused or contributed to the contamination; </a:t>
            </a:r>
          </a:p>
          <a:p>
            <a:pPr marL="228600" lvl="1" indent="-228600" defTabSz="914400">
              <a:lnSpc>
                <a:spcPct val="90000"/>
              </a:lnSpc>
              <a:spcBef>
                <a:spcPts val="1000"/>
              </a:spcBef>
              <a:buClr>
                <a:schemeClr val="accent1"/>
              </a:buClr>
              <a:buFont typeface="Arial" panose="020B0604020202020204" pitchFamily="34" charset="0"/>
              <a:buChar char="•"/>
              <a:defRPr/>
            </a:pPr>
            <a:r>
              <a:rPr lang="en-US" altLang="en-US" sz="1400" i="1">
                <a:solidFill>
                  <a:schemeClr val="tx2">
                    <a:lumMod val="90000"/>
                    <a:lumOff val="10000"/>
                  </a:schemeClr>
                </a:solidFill>
                <a:latin typeface="Arial"/>
                <a:cs typeface="Arial"/>
              </a:rPr>
              <a:t>Possessed a business or familial relationship with the contaminator; and</a:t>
            </a:r>
          </a:p>
          <a:p>
            <a:pPr marL="228600" lvl="1" indent="-228600" defTabSz="914400">
              <a:lnSpc>
                <a:spcPct val="90000"/>
              </a:lnSpc>
              <a:spcBef>
                <a:spcPts val="1000"/>
              </a:spcBef>
              <a:buClr>
                <a:schemeClr val="accent1"/>
              </a:buClr>
              <a:buFont typeface="Arial" panose="020B0604020202020204" pitchFamily="34" charset="0"/>
              <a:buChar char="•"/>
              <a:defRPr/>
            </a:pPr>
            <a:r>
              <a:rPr lang="en-US" altLang="en-US" sz="1400" i="1">
                <a:solidFill>
                  <a:schemeClr val="tx2">
                    <a:lumMod val="90000"/>
                    <a:lumOff val="10000"/>
                  </a:schemeClr>
                </a:solidFill>
                <a:latin typeface="Arial"/>
                <a:cs typeface="Arial"/>
              </a:rPr>
              <a:t>Possessed any outstanding administrative or judicial enforcement actions against their MA properties.</a:t>
            </a:r>
          </a:p>
          <a:p>
            <a:pPr lvl="1" eaLnBrk="1" hangingPunct="1">
              <a:defRPr/>
            </a:pPr>
            <a:endParaRPr lang="en-US" sz="1350">
              <a:solidFill>
                <a:schemeClr val="accent5">
                  <a:lumMod val="90000"/>
                  <a:lumOff val="10000"/>
                </a:schemeClr>
              </a:solidFill>
              <a:latin typeface="David" pitchFamily="34" charset="-79"/>
              <a:cs typeface="David" pitchFamily="34" charset="-79"/>
            </a:endParaRPr>
          </a:p>
        </p:txBody>
      </p:sp>
      <p:sp>
        <p:nvSpPr>
          <p:cNvPr id="9" name="Title 1">
            <a:extLst>
              <a:ext uri="{FF2B5EF4-FFF2-40B4-BE49-F238E27FC236}">
                <a16:creationId xmlns:a16="http://schemas.microsoft.com/office/drawing/2014/main" id="{20C08D16-5865-F764-C81B-EFCB0B48A158}"/>
              </a:ext>
            </a:extLst>
          </p:cNvPr>
          <p:cNvSpPr txBox="1">
            <a:spLocks/>
          </p:cNvSpPr>
          <p:nvPr/>
        </p:nvSpPr>
        <p:spPr>
          <a:xfrm>
            <a:off x="559868" y="478900"/>
            <a:ext cx="7886700" cy="1058487"/>
          </a:xfrm>
          <a:prstGeom prst="rect">
            <a:avLst/>
          </a:prstGeom>
          <a:solidFill>
            <a:schemeClr val="accent6">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a:t>Brownfields Remediation</a:t>
            </a:r>
          </a:p>
        </p:txBody>
      </p:sp>
    </p:spTree>
    <p:extLst>
      <p:ext uri="{BB962C8B-B14F-4D97-AF65-F5344CB8AC3E}">
        <p14:creationId xmlns:p14="http://schemas.microsoft.com/office/powerpoint/2010/main" val="3150752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9506"/>
            <a:ext cx="7886700" cy="1058487"/>
          </a:xfrm>
          <a:solidFill>
            <a:schemeClr val="accent6">
              <a:lumMod val="20000"/>
              <a:lumOff val="80000"/>
            </a:schemeClr>
          </a:solidFill>
        </p:spPr>
        <p:txBody>
          <a:bodyPr>
            <a:normAutofit fontScale="90000"/>
          </a:bodyPr>
          <a:lstStyle/>
          <a:p>
            <a:pPr algn="ctr"/>
            <a:r>
              <a:rPr lang="en-US"/>
              <a:t>Brownfields Redevelopment In Action:</a:t>
            </a:r>
          </a:p>
        </p:txBody>
      </p:sp>
      <p:sp>
        <p:nvSpPr>
          <p:cNvPr id="6" name="Slide Number Placeholder 3"/>
          <p:cNvSpPr>
            <a:spLocks noGrp="1"/>
          </p:cNvSpPr>
          <p:nvPr>
            <p:ph type="sldNum" sz="quarter" idx="12"/>
          </p:nvPr>
        </p:nvSpPr>
        <p:spPr>
          <a:xfrm>
            <a:off x="7343778" y="6127751"/>
            <a:ext cx="1500187" cy="503019"/>
          </a:xfrm>
        </p:spPr>
        <p:txBody>
          <a:bodyPr/>
          <a:lstStyle/>
          <a:p>
            <a:fld id="{D367A5CE-97AE-A045-8D64-ABA1949E4846}" type="slidenum">
              <a:rPr lang="en-US" smtClean="0"/>
              <a:t>10</a:t>
            </a:fld>
            <a:endParaRPr lang="en-US"/>
          </a:p>
        </p:txBody>
      </p:sp>
      <p:pic>
        <p:nvPicPr>
          <p:cNvPr id="4" name="Picture 3">
            <a:extLst>
              <a:ext uri="{FF2B5EF4-FFF2-40B4-BE49-F238E27FC236}">
                <a16:creationId xmlns:a16="http://schemas.microsoft.com/office/drawing/2014/main" id="{7A117785-5184-CC16-C929-BBB6AFB96A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7853" y="1035730"/>
            <a:ext cx="5495925" cy="5168123"/>
          </a:xfrm>
          <a:prstGeom prst="rect">
            <a:avLst/>
          </a:prstGeom>
        </p:spPr>
      </p:pic>
      <p:sp>
        <p:nvSpPr>
          <p:cNvPr id="10" name="Rectangle 9">
            <a:extLst>
              <a:ext uri="{FF2B5EF4-FFF2-40B4-BE49-F238E27FC236}">
                <a16:creationId xmlns:a16="http://schemas.microsoft.com/office/drawing/2014/main" id="{57B9D3A4-A366-640B-6500-7A9B3E6660D7}"/>
              </a:ext>
            </a:extLst>
          </p:cNvPr>
          <p:cNvSpPr/>
          <p:nvPr/>
        </p:nvSpPr>
        <p:spPr>
          <a:xfrm>
            <a:off x="4105274" y="4082718"/>
            <a:ext cx="3238503" cy="20450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41880FC-737D-5075-D5D5-A56EEE810FFC}"/>
              </a:ext>
            </a:extLst>
          </p:cNvPr>
          <p:cNvSpPr txBox="1"/>
          <p:nvPr/>
        </p:nvSpPr>
        <p:spPr>
          <a:xfrm>
            <a:off x="3929063" y="4016654"/>
            <a:ext cx="3414715" cy="2308324"/>
          </a:xfrm>
          <a:prstGeom prst="rect">
            <a:avLst/>
          </a:prstGeom>
          <a:noFill/>
        </p:spPr>
        <p:txBody>
          <a:bodyPr wrap="square">
            <a:spAutoFit/>
          </a:bodyPr>
          <a:lstStyle/>
          <a:p>
            <a:r>
              <a:rPr lang="en-US" sz="900">
                <a:solidFill>
                  <a:schemeClr val="accent1">
                    <a:lumMod val="75000"/>
                  </a:schemeClr>
                </a:solidFill>
              </a:rPr>
              <a:t>The City of Attleboro received a $249,540 Brownfields Assessment and Remediation grant to clean up a city-owned parcel located at 53 Falmouth Street. The .47-acre property is located within walking distance of the Attleboro Commuter Rail station and the heart of the city’s downtown. Formerly home to American Metalcraft’s industrial operations, the site has long sat in disrepair in a neighborhood surrounded primarily by commercial properties and multifamily housing. The former building has been removed, but the issue of soil contamination needs to be addressed prior to any further development. Brownfields funds are assisting the city with the residual environmental issues on-site and positioning the property for future transit-oriented multifamily housing development. Transforming this property will enhance the residential character of the neighborhood, remove a vacant lot from the streetscape, and generate tax revenue for the City of Attleboro. </a:t>
            </a:r>
          </a:p>
        </p:txBody>
      </p:sp>
    </p:spTree>
    <p:extLst>
      <p:ext uri="{BB962C8B-B14F-4D97-AF65-F5344CB8AC3E}">
        <p14:creationId xmlns:p14="http://schemas.microsoft.com/office/powerpoint/2010/main" val="1237976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9506"/>
            <a:ext cx="7886700" cy="1058487"/>
          </a:xfrm>
          <a:solidFill>
            <a:schemeClr val="accent6">
              <a:lumMod val="20000"/>
              <a:lumOff val="80000"/>
            </a:schemeClr>
          </a:solidFill>
        </p:spPr>
        <p:txBody>
          <a:bodyPr>
            <a:normAutofit fontScale="90000"/>
          </a:bodyPr>
          <a:lstStyle/>
          <a:p>
            <a:pPr algn="ctr"/>
            <a:r>
              <a:rPr lang="en-US"/>
              <a:t>Brownfields Redevelopment In Action:</a:t>
            </a:r>
          </a:p>
        </p:txBody>
      </p:sp>
      <p:sp>
        <p:nvSpPr>
          <p:cNvPr id="6" name="Slide Number Placeholder 3"/>
          <p:cNvSpPr>
            <a:spLocks noGrp="1"/>
          </p:cNvSpPr>
          <p:nvPr>
            <p:ph type="sldNum" sz="quarter" idx="12"/>
          </p:nvPr>
        </p:nvSpPr>
        <p:spPr>
          <a:xfrm>
            <a:off x="7343778" y="6127751"/>
            <a:ext cx="1500187" cy="503019"/>
          </a:xfrm>
        </p:spPr>
        <p:txBody>
          <a:bodyPr/>
          <a:lstStyle/>
          <a:p>
            <a:fld id="{D367A5CE-97AE-A045-8D64-ABA1949E4846}" type="slidenum">
              <a:rPr lang="en-US" smtClean="0"/>
              <a:t>11</a:t>
            </a:fld>
            <a:endParaRPr lang="en-US"/>
          </a:p>
        </p:txBody>
      </p:sp>
      <p:sp>
        <p:nvSpPr>
          <p:cNvPr id="27" name="Text Placeholder 1"/>
          <p:cNvSpPr txBox="1">
            <a:spLocks/>
          </p:cNvSpPr>
          <p:nvPr/>
        </p:nvSpPr>
        <p:spPr>
          <a:xfrm>
            <a:off x="628650" y="1447295"/>
            <a:ext cx="7886700" cy="513834"/>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800" dirty="0">
                <a:solidFill>
                  <a:schemeClr val="tx2"/>
                </a:solidFill>
                <a:latin typeface="Arial" panose="020B0604020202020204" pitchFamily="34" charset="0"/>
                <a:cs typeface="Arial" panose="020B0604020202020204" pitchFamily="34" charset="0"/>
              </a:rPr>
              <a:t>    Neighborhood Housing Solutions, Brockton</a:t>
            </a:r>
          </a:p>
          <a:p>
            <a:pPr marL="0" indent="0">
              <a:buNone/>
            </a:pPr>
            <a:r>
              <a:rPr lang="en-US" altLang="en-US" sz="2800" u="sng" dirty="0">
                <a:solidFill>
                  <a:schemeClr val="tx2"/>
                </a:solidFill>
                <a:latin typeface="Arial" panose="020B0604020202020204" pitchFamily="34" charset="0"/>
                <a:cs typeface="Arial" panose="020B0604020202020204" pitchFamily="34" charset="0"/>
              </a:rPr>
              <a:t> </a:t>
            </a:r>
          </a:p>
        </p:txBody>
      </p:sp>
      <p:sp>
        <p:nvSpPr>
          <p:cNvPr id="29" name="Rectangle 3"/>
          <p:cNvSpPr txBox="1">
            <a:spLocks noChangeArrowheads="1"/>
          </p:cNvSpPr>
          <p:nvPr/>
        </p:nvSpPr>
        <p:spPr>
          <a:xfrm>
            <a:off x="758533" y="2057400"/>
            <a:ext cx="4355769" cy="426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buFont typeface="Arial" charset="0"/>
              <a:buChar char="•"/>
            </a:pPr>
            <a:r>
              <a:rPr lang="en-US" altLang="en-US" sz="1800" dirty="0">
                <a:solidFill>
                  <a:schemeClr val="tx2">
                    <a:lumMod val="90000"/>
                    <a:lumOff val="10000"/>
                  </a:schemeClr>
                </a:solidFill>
                <a:latin typeface="Arial"/>
                <a:cs typeface="Arial"/>
              </a:rPr>
              <a:t>MassDevelopment Awarded $750K to assist the redevelopment of a former 1.26-acre truck dealer and repair business adjacent to the MBTA commuter rail station in Brockton. </a:t>
            </a:r>
          </a:p>
          <a:p>
            <a:pPr marL="342900" lvl="1" indent="-342900">
              <a:buFont typeface="Arial" charset="0"/>
              <a:buChar char="•"/>
            </a:pPr>
            <a:r>
              <a:rPr lang="en-US" sz="1800" dirty="0">
                <a:solidFill>
                  <a:schemeClr val="tx2">
                    <a:lumMod val="90000"/>
                    <a:lumOff val="10000"/>
                  </a:schemeClr>
                </a:solidFill>
                <a:latin typeface="Arial"/>
                <a:cs typeface="Arial"/>
              </a:rPr>
              <a:t>In partnership with funding from the City of Brockton, the Commonwealth of MA, including the </a:t>
            </a:r>
            <a:r>
              <a:rPr lang="en-US" sz="1800" dirty="0" err="1">
                <a:solidFill>
                  <a:schemeClr val="tx2">
                    <a:lumMod val="90000"/>
                    <a:lumOff val="10000"/>
                  </a:schemeClr>
                </a:solidFill>
                <a:latin typeface="Arial"/>
                <a:cs typeface="Arial"/>
              </a:rPr>
              <a:t>MassHousing</a:t>
            </a:r>
            <a:r>
              <a:rPr lang="en-US" sz="1800" dirty="0">
                <a:solidFill>
                  <a:schemeClr val="tx2">
                    <a:lumMod val="90000"/>
                    <a:lumOff val="10000"/>
                  </a:schemeClr>
                </a:solidFill>
                <a:latin typeface="Arial"/>
                <a:cs typeface="Arial"/>
              </a:rPr>
              <a:t>,  MA DHCD and private capital. </a:t>
            </a:r>
            <a:endParaRPr lang="en-US" altLang="en-US" sz="1800" dirty="0">
              <a:solidFill>
                <a:schemeClr val="tx2">
                  <a:lumMod val="90000"/>
                  <a:lumOff val="10000"/>
                </a:schemeClr>
              </a:solidFill>
              <a:latin typeface="Arial"/>
              <a:cs typeface="Arial"/>
            </a:endParaRPr>
          </a:p>
          <a:p>
            <a:pPr marL="342900" lvl="1" indent="-342900">
              <a:buFont typeface="Arial" charset="0"/>
              <a:buChar char="•"/>
            </a:pPr>
            <a:r>
              <a:rPr lang="en-US" altLang="en-US" sz="1800" dirty="0">
                <a:solidFill>
                  <a:schemeClr val="tx2">
                    <a:lumMod val="90000"/>
                    <a:lumOff val="10000"/>
                  </a:schemeClr>
                </a:solidFill>
                <a:latin typeface="Arial"/>
                <a:cs typeface="Arial"/>
              </a:rPr>
              <a:t>&gt;17,000 tons of soil will need to be </a:t>
            </a:r>
            <a:br>
              <a:rPr lang="en-US" altLang="en-US" sz="1800" dirty="0">
                <a:solidFill>
                  <a:schemeClr val="tx2">
                    <a:lumMod val="90000"/>
                    <a:lumOff val="10000"/>
                  </a:schemeClr>
                </a:solidFill>
                <a:latin typeface="Arial"/>
                <a:cs typeface="Arial"/>
              </a:rPr>
            </a:br>
            <a:r>
              <a:rPr lang="en-US" altLang="en-US" sz="1800" dirty="0">
                <a:solidFill>
                  <a:schemeClr val="tx2">
                    <a:lumMod val="90000"/>
                    <a:lumOff val="10000"/>
                  </a:schemeClr>
                </a:solidFill>
                <a:latin typeface="Arial"/>
                <a:cs typeface="Arial"/>
              </a:rPr>
              <a:t>excavated, managed, and transported.</a:t>
            </a:r>
          </a:p>
          <a:p>
            <a:pPr marL="342900" lvl="1" indent="-342900">
              <a:buFont typeface="Arial" charset="0"/>
              <a:buChar char="•"/>
            </a:pPr>
            <a:r>
              <a:rPr lang="en-US" altLang="en-US" sz="1800" dirty="0">
                <a:solidFill>
                  <a:schemeClr val="tx2">
                    <a:lumMod val="90000"/>
                    <a:lumOff val="10000"/>
                  </a:schemeClr>
                </a:solidFill>
                <a:latin typeface="Arial"/>
                <a:cs typeface="Arial"/>
              </a:rPr>
              <a:t>Project will result in 94-units of affordable mixed-income rental housing.</a:t>
            </a:r>
          </a:p>
        </p:txBody>
      </p:sp>
      <p:pic>
        <p:nvPicPr>
          <p:cNvPr id="3" name="Picture 2"/>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205357" y="3811708"/>
            <a:ext cx="3517240" cy="2616800"/>
          </a:xfrm>
          <a:prstGeom prst="rect">
            <a:avLst/>
          </a:prstGeom>
        </p:spPr>
      </p:pic>
      <p:pic>
        <p:nvPicPr>
          <p:cNvPr id="5" name="Picture 4"/>
          <p:cNvPicPr>
            <a:picLocks noChangeAspect="1"/>
          </p:cNvPicPr>
          <p:nvPr/>
        </p:nvPicPr>
        <p:blipFill>
          <a:blip r:embed="rId3"/>
          <a:stretch>
            <a:fillRect/>
          </a:stretch>
        </p:blipFill>
        <p:spPr>
          <a:xfrm>
            <a:off x="5205356" y="3811708"/>
            <a:ext cx="3517241" cy="26168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5356" y="1932554"/>
            <a:ext cx="3517241" cy="2316044"/>
          </a:xfrm>
          <a:prstGeom prst="rect">
            <a:avLst/>
          </a:prstGeom>
        </p:spPr>
      </p:pic>
    </p:spTree>
    <p:extLst>
      <p:ext uri="{BB962C8B-B14F-4D97-AF65-F5344CB8AC3E}">
        <p14:creationId xmlns:p14="http://schemas.microsoft.com/office/powerpoint/2010/main" val="3882930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2F34-2B31-FF8A-F86A-4E2D21F8AC0F}"/>
              </a:ext>
            </a:extLst>
          </p:cNvPr>
          <p:cNvSpPr>
            <a:spLocks noGrp="1"/>
          </p:cNvSpPr>
          <p:nvPr>
            <p:ph type="title"/>
          </p:nvPr>
        </p:nvSpPr>
        <p:spPr/>
        <p:txBody>
          <a:bodyPr/>
          <a:lstStyle/>
          <a:p>
            <a:pPr algn="ctr"/>
            <a:r>
              <a:rPr lang="en-US"/>
              <a:t>Community One Stop for Growth</a:t>
            </a:r>
            <a:br>
              <a:rPr lang="en-US"/>
            </a:br>
            <a:r>
              <a:rPr lang="en-US" sz="2800">
                <a:solidFill>
                  <a:srgbClr val="C00000"/>
                </a:solidFill>
              </a:rPr>
              <a:t>www.mass.gov/onestop</a:t>
            </a:r>
            <a:endParaRPr lang="en-US" sz="2800"/>
          </a:p>
        </p:txBody>
      </p:sp>
      <p:sp>
        <p:nvSpPr>
          <p:cNvPr id="3" name="Content Placeholder 2">
            <a:extLst>
              <a:ext uri="{FF2B5EF4-FFF2-40B4-BE49-F238E27FC236}">
                <a16:creationId xmlns:a16="http://schemas.microsoft.com/office/drawing/2014/main" id="{09DAC746-B66F-1CA7-B5D9-D27397740EDE}"/>
              </a:ext>
            </a:extLst>
          </p:cNvPr>
          <p:cNvSpPr>
            <a:spLocks noGrp="1"/>
          </p:cNvSpPr>
          <p:nvPr>
            <p:ph idx="1"/>
          </p:nvPr>
        </p:nvSpPr>
        <p:spPr>
          <a:xfrm>
            <a:off x="628650" y="1515717"/>
            <a:ext cx="7886700" cy="4896234"/>
          </a:xfrm>
        </p:spPr>
        <p:txBody>
          <a:bodyPr>
            <a:normAutofit fontScale="25000" lnSpcReduction="20000"/>
          </a:bodyPr>
          <a:lstStyle/>
          <a:p>
            <a:endParaRPr lang="en-US" sz="5600" dirty="0">
              <a:solidFill>
                <a:schemeClr val="tx1"/>
              </a:solidFill>
              <a:latin typeface="+mj-lt"/>
            </a:endParaRPr>
          </a:p>
          <a:p>
            <a:r>
              <a:rPr lang="en-US" sz="5600" dirty="0">
                <a:solidFill>
                  <a:schemeClr val="tx2">
                    <a:lumMod val="90000"/>
                    <a:lumOff val="10000"/>
                  </a:schemeClr>
                </a:solidFill>
              </a:rPr>
              <a:t>A single application portal and collaborative review process of community and economic development grant programs in Massachusetts. </a:t>
            </a:r>
          </a:p>
          <a:p>
            <a:endParaRPr lang="en-US" sz="5600" dirty="0">
              <a:solidFill>
                <a:schemeClr val="tx2">
                  <a:lumMod val="90000"/>
                  <a:lumOff val="10000"/>
                </a:schemeClr>
              </a:solidFill>
            </a:endParaRPr>
          </a:p>
          <a:p>
            <a:pPr lvl="1"/>
            <a:r>
              <a:rPr lang="en-US" sz="5200" b="1" dirty="0">
                <a:solidFill>
                  <a:schemeClr val="tx2">
                    <a:lumMod val="90000"/>
                    <a:lumOff val="10000"/>
                  </a:schemeClr>
                </a:solidFill>
              </a:rPr>
              <a:t>Brownfields Program </a:t>
            </a:r>
            <a:r>
              <a:rPr lang="en-US" sz="5200" dirty="0">
                <a:solidFill>
                  <a:schemeClr val="tx2">
                    <a:lumMod val="90000"/>
                    <a:lumOff val="10000"/>
                  </a:schemeClr>
                </a:solidFill>
              </a:rPr>
              <a:t>- assessments or remediation financing for brownfields sites for municipalities only. </a:t>
            </a:r>
            <a:endParaRPr lang="en-US" sz="5600" dirty="0">
              <a:solidFill>
                <a:schemeClr val="tx2">
                  <a:lumMod val="90000"/>
                  <a:lumOff val="10000"/>
                </a:schemeClr>
              </a:solidFill>
            </a:endParaRPr>
          </a:p>
          <a:p>
            <a:endParaRPr lang="en-US" sz="5600" dirty="0">
              <a:solidFill>
                <a:schemeClr val="tx2">
                  <a:lumMod val="90000"/>
                  <a:lumOff val="10000"/>
                </a:schemeClr>
              </a:solidFill>
              <a:cs typeface="Times New Roman" panose="02020603050405020304" pitchFamily="18" charset="0"/>
            </a:endParaRPr>
          </a:p>
          <a:p>
            <a:pPr lvl="1"/>
            <a:r>
              <a:rPr lang="en-US" altLang="en-US" sz="5600" b="1" dirty="0">
                <a:solidFill>
                  <a:schemeClr val="tx2">
                    <a:lumMod val="90000"/>
                    <a:lumOff val="10000"/>
                  </a:schemeClr>
                </a:solidFill>
                <a:cs typeface="Times New Roman" panose="02020603050405020304" pitchFamily="18" charset="0"/>
              </a:rPr>
              <a:t>Underutilized Properties Program </a:t>
            </a:r>
            <a:r>
              <a:rPr lang="en-US" altLang="en-US" sz="5600" dirty="0">
                <a:solidFill>
                  <a:schemeClr val="tx2">
                    <a:lumMod val="90000"/>
                    <a:lumOff val="10000"/>
                  </a:schemeClr>
                </a:solidFill>
                <a:cs typeface="Times New Roman" panose="02020603050405020304" pitchFamily="18" charset="0"/>
              </a:rPr>
              <a:t>- feasibility studies or construction capital to bring underused or vacant buildings to code to support further development. </a:t>
            </a:r>
          </a:p>
          <a:p>
            <a:pPr lvl="1"/>
            <a:endParaRPr lang="en-US" altLang="en-US" sz="5600" dirty="0">
              <a:solidFill>
                <a:schemeClr val="tx2">
                  <a:lumMod val="90000"/>
                  <a:lumOff val="10000"/>
                </a:schemeClr>
              </a:solidFill>
              <a:cs typeface="Times New Roman" panose="02020603050405020304" pitchFamily="18" charset="0"/>
            </a:endParaRPr>
          </a:p>
          <a:p>
            <a:pPr lvl="1"/>
            <a:endParaRPr lang="en-US" sz="5600" b="1" dirty="0">
              <a:solidFill>
                <a:schemeClr val="tx2">
                  <a:lumMod val="90000"/>
                  <a:lumOff val="10000"/>
                </a:schemeClr>
              </a:solidFill>
              <a:cs typeface="Times New Roman" panose="02020603050405020304" pitchFamily="18" charset="0"/>
            </a:endParaRPr>
          </a:p>
          <a:p>
            <a:pPr lvl="1"/>
            <a:r>
              <a:rPr lang="en-US" sz="5600" b="1" dirty="0">
                <a:solidFill>
                  <a:schemeClr val="tx2">
                    <a:lumMod val="90000"/>
                    <a:lumOff val="10000"/>
                  </a:schemeClr>
                </a:solidFill>
                <a:cs typeface="Times New Roman" panose="02020603050405020304" pitchFamily="18" charset="0"/>
              </a:rPr>
              <a:t>Real Estate Services Technical Assistance - </a:t>
            </a:r>
            <a:r>
              <a:rPr lang="en-US" sz="5600" dirty="0">
                <a:solidFill>
                  <a:schemeClr val="tx2">
                    <a:lumMod val="90000"/>
                    <a:lumOff val="10000"/>
                  </a:schemeClr>
                </a:solidFill>
                <a:cs typeface="Times New Roman" panose="02020603050405020304" pitchFamily="18" charset="0"/>
              </a:rPr>
              <a:t>Address site-specific and/or district-wide economic development challenges for municipalities</a:t>
            </a:r>
            <a:endParaRPr lang="en-US" sz="5600" b="1" dirty="0">
              <a:solidFill>
                <a:schemeClr val="tx2">
                  <a:lumMod val="90000"/>
                  <a:lumOff val="10000"/>
                </a:schemeClr>
              </a:solidFill>
              <a:cs typeface="Times New Roman" panose="02020603050405020304" pitchFamily="18" charset="0"/>
            </a:endParaRPr>
          </a:p>
          <a:p>
            <a:pPr lvl="1"/>
            <a:endParaRPr lang="en-US" sz="5600" b="1" dirty="0">
              <a:solidFill>
                <a:schemeClr val="tx2">
                  <a:lumMod val="90000"/>
                  <a:lumOff val="10000"/>
                </a:schemeClr>
              </a:solidFill>
              <a:cs typeface="Times New Roman" panose="02020603050405020304" pitchFamily="18" charset="0"/>
            </a:endParaRPr>
          </a:p>
          <a:p>
            <a:pPr lvl="1"/>
            <a:r>
              <a:rPr lang="en-US" sz="5600" b="1" dirty="0">
                <a:solidFill>
                  <a:schemeClr val="tx2">
                    <a:lumMod val="90000"/>
                    <a:lumOff val="10000"/>
                  </a:schemeClr>
                </a:solidFill>
                <a:cs typeface="Times New Roman" panose="02020603050405020304" pitchFamily="18" charset="0"/>
              </a:rPr>
              <a:t>Site Readiness Program- </a:t>
            </a:r>
            <a:r>
              <a:rPr lang="en-US" sz="5600" dirty="0">
                <a:solidFill>
                  <a:schemeClr val="tx2">
                    <a:lumMod val="90000"/>
                    <a:lumOff val="10000"/>
                  </a:schemeClr>
                </a:solidFill>
                <a:cs typeface="Times New Roman" panose="02020603050405020304" pitchFamily="18" charset="0"/>
              </a:rPr>
              <a:t>Increase the Commonwealth’s inventory of large project ready sites for municipalities, EDICs and certain nonprofits.</a:t>
            </a:r>
            <a:endParaRPr lang="en-US" sz="5600" b="1" dirty="0">
              <a:solidFill>
                <a:schemeClr val="tx2">
                  <a:lumMod val="90000"/>
                  <a:lumOff val="10000"/>
                </a:schemeClr>
              </a:solidFill>
              <a:cs typeface="Times New Roman" panose="02020603050405020304" pitchFamily="18" charset="0"/>
            </a:endParaRPr>
          </a:p>
          <a:p>
            <a:pPr marL="0" indent="0" algn="ctr">
              <a:buNone/>
            </a:pPr>
            <a:endParaRPr lang="en-US" altLang="en-US" sz="2000" dirty="0">
              <a:solidFill>
                <a:schemeClr val="tx1"/>
              </a:solidFill>
              <a:latin typeface="+mj-lt"/>
              <a:cs typeface="Arial" panose="020B0604020202020204" pitchFamily="34" charset="0"/>
            </a:endParaRPr>
          </a:p>
          <a:p>
            <a:pPr marL="0" indent="0" algn="ctr">
              <a:buNone/>
            </a:pPr>
            <a:r>
              <a:rPr lang="en-US" altLang="en-US" sz="5600" b="1" dirty="0">
                <a:solidFill>
                  <a:srgbClr val="FF0000"/>
                </a:solidFill>
                <a:latin typeface="+mj-lt"/>
                <a:cs typeface="Arial" panose="020B0604020202020204" pitchFamily="34" charset="0"/>
              </a:rPr>
              <a:t>FY28 Round – Spring 2027</a:t>
            </a:r>
          </a:p>
        </p:txBody>
      </p:sp>
      <p:sp>
        <p:nvSpPr>
          <p:cNvPr id="4" name="Slide Number Placeholder 3">
            <a:extLst>
              <a:ext uri="{FF2B5EF4-FFF2-40B4-BE49-F238E27FC236}">
                <a16:creationId xmlns:a16="http://schemas.microsoft.com/office/drawing/2014/main" id="{520267A5-80BD-ACBF-3281-65F0313266B8}"/>
              </a:ext>
            </a:extLst>
          </p:cNvPr>
          <p:cNvSpPr>
            <a:spLocks noGrp="1"/>
          </p:cNvSpPr>
          <p:nvPr>
            <p:ph type="sldNum" sz="quarter" idx="12"/>
          </p:nvPr>
        </p:nvSpPr>
        <p:spPr/>
        <p:txBody>
          <a:bodyPr/>
          <a:lstStyle/>
          <a:p>
            <a:fld id="{D367A5CE-97AE-A045-8D64-ABA1949E4846}" type="slidenum">
              <a:rPr lang="en-US" smtClean="0"/>
              <a:t>12</a:t>
            </a:fld>
            <a:endParaRPr lang="en-US"/>
          </a:p>
        </p:txBody>
      </p:sp>
    </p:spTree>
    <p:extLst>
      <p:ext uri="{BB962C8B-B14F-4D97-AF65-F5344CB8AC3E}">
        <p14:creationId xmlns:p14="http://schemas.microsoft.com/office/powerpoint/2010/main" val="1629205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flipH="1">
            <a:off x="584123" y="1651777"/>
            <a:ext cx="45719" cy="45719"/>
          </a:xfrm>
        </p:spPr>
        <p:txBody>
          <a:bodyPr>
            <a:normAutofit fontScale="25000" lnSpcReduction="20000"/>
          </a:bodyPr>
          <a:lstStyle/>
          <a:p>
            <a:pPr lvl="0" eaLnBrk="0" fontAlgn="base" hangingPunct="0">
              <a:spcAft>
                <a:spcPct val="0"/>
              </a:spcAft>
              <a:buClrTx/>
            </a:pPr>
            <a:r>
              <a:rPr lang="en-US">
                <a:solidFill>
                  <a:srgbClr val="000000"/>
                </a:solidFill>
                <a:latin typeface="Arial" pitchFamily="34" charset="0"/>
                <a:ea typeface="ＭＳ Ｐゴシック" pitchFamily="34" charset="-128"/>
              </a:rPr>
              <a:t> </a:t>
            </a:r>
            <a:endParaRPr lang="en-US" u="sng">
              <a:solidFill>
                <a:srgbClr val="D58E59"/>
              </a:solidFill>
              <a:latin typeface="Arial" pitchFamily="34" charset="0"/>
              <a:ea typeface="ＭＳ Ｐゴシック" pitchFamily="34" charset="-128"/>
            </a:endParaRPr>
          </a:p>
          <a:p>
            <a:endParaRPr lang="en-US"/>
          </a:p>
        </p:txBody>
      </p:sp>
      <p:sp>
        <p:nvSpPr>
          <p:cNvPr id="14" name="Content Placeholder 3">
            <a:extLst>
              <a:ext uri="{FF2B5EF4-FFF2-40B4-BE49-F238E27FC236}">
                <a16:creationId xmlns:a16="http://schemas.microsoft.com/office/drawing/2014/main" id="{C6F0792A-E451-6443-96EA-0BF87FB5F52B}"/>
              </a:ext>
            </a:extLst>
          </p:cNvPr>
          <p:cNvSpPr>
            <a:spLocks noGrp="1"/>
          </p:cNvSpPr>
          <p:nvPr>
            <p:ph sz="half" idx="2"/>
          </p:nvPr>
        </p:nvSpPr>
        <p:spPr>
          <a:xfrm>
            <a:off x="467213" y="1166793"/>
            <a:ext cx="7952509" cy="4499344"/>
          </a:xfrm>
        </p:spPr>
        <p:txBody>
          <a:bodyPr>
            <a:noAutofit/>
          </a:bodyPr>
          <a:lstStyle/>
          <a:p>
            <a:pPr marL="0" lvl="0" indent="0" fontAlgn="base">
              <a:spcBef>
                <a:spcPts val="0"/>
              </a:spcBef>
              <a:spcAft>
                <a:spcPct val="0"/>
              </a:spcAft>
              <a:buClr>
                <a:srgbClr val="009999"/>
              </a:buClr>
              <a:buNone/>
            </a:pPr>
            <a:r>
              <a:rPr lang="en-US" sz="1500" b="1" dirty="0">
                <a:solidFill>
                  <a:schemeClr val="tx2">
                    <a:lumMod val="90000"/>
                    <a:lumOff val="10000"/>
                  </a:schemeClr>
                </a:solidFill>
                <a:latin typeface="Arial" pitchFamily="34" charset="0"/>
                <a:ea typeface="ＭＳ Ｐゴシック" pitchFamily="34" charset="-128"/>
              </a:rPr>
              <a:t>David Bancroft </a:t>
            </a:r>
          </a:p>
          <a:p>
            <a:pPr marL="0" lvl="0" indent="0" fontAlgn="base">
              <a:spcBef>
                <a:spcPts val="0"/>
              </a:spcBef>
              <a:spcAft>
                <a:spcPct val="0"/>
              </a:spcAft>
              <a:buClr>
                <a:srgbClr val="009999"/>
              </a:buClr>
              <a:buNone/>
            </a:pPr>
            <a:r>
              <a:rPr lang="en-US" sz="1500" b="1" dirty="0">
                <a:solidFill>
                  <a:schemeClr val="tx2">
                    <a:lumMod val="90000"/>
                    <a:lumOff val="10000"/>
                  </a:schemeClr>
                </a:solidFill>
                <a:latin typeface="Arial" pitchFamily="34" charset="0"/>
                <a:ea typeface="ＭＳ Ｐゴシック" pitchFamily="34" charset="-128"/>
              </a:rPr>
              <a:t>Senior Vice President, Community Investment, Brownfields Redevelopment Fund, Lawrence Office</a:t>
            </a:r>
            <a:br>
              <a:rPr lang="en-US" sz="1500" b="1" dirty="0">
                <a:solidFill>
                  <a:schemeClr val="tx2">
                    <a:lumMod val="90000"/>
                    <a:lumOff val="10000"/>
                  </a:schemeClr>
                </a:solidFill>
                <a:latin typeface="Arial" pitchFamily="34" charset="0"/>
                <a:ea typeface="ＭＳ Ｐゴシック" pitchFamily="34" charset="-128"/>
              </a:rPr>
            </a:br>
            <a:r>
              <a:rPr lang="en-US" sz="1500" b="1" dirty="0">
                <a:solidFill>
                  <a:schemeClr val="tx2">
                    <a:lumMod val="90000"/>
                    <a:lumOff val="10000"/>
                  </a:schemeClr>
                </a:solidFill>
                <a:latin typeface="Arial" pitchFamily="34" charset="0"/>
                <a:ea typeface="ＭＳ Ｐゴシック" pitchFamily="34" charset="-128"/>
                <a:hlinkClick r:id="rId2"/>
              </a:rPr>
              <a:t>dbancroft@massdevelopment.com</a:t>
            </a:r>
            <a:endParaRPr lang="en-US" sz="1500" b="1" dirty="0">
              <a:solidFill>
                <a:schemeClr val="tx2">
                  <a:lumMod val="90000"/>
                  <a:lumOff val="10000"/>
                </a:schemeClr>
              </a:solidFill>
              <a:latin typeface="Arial" pitchFamily="34" charset="0"/>
              <a:ea typeface="ＭＳ Ｐゴシック" pitchFamily="34" charset="-128"/>
            </a:endParaRPr>
          </a:p>
          <a:p>
            <a:pPr marL="0" lvl="0" indent="0" fontAlgn="base">
              <a:spcBef>
                <a:spcPts val="0"/>
              </a:spcBef>
              <a:spcAft>
                <a:spcPct val="0"/>
              </a:spcAft>
              <a:buClr>
                <a:srgbClr val="009999"/>
              </a:buClr>
              <a:buNone/>
            </a:pPr>
            <a:endParaRPr lang="en-US" sz="1500" b="1" dirty="0">
              <a:solidFill>
                <a:schemeClr val="tx2">
                  <a:lumMod val="90000"/>
                  <a:lumOff val="10000"/>
                </a:schemeClr>
              </a:solidFill>
              <a:latin typeface="Arial" pitchFamily="34" charset="0"/>
              <a:ea typeface="ＭＳ Ｐゴシック" pitchFamily="34" charset="-128"/>
            </a:endParaRPr>
          </a:p>
          <a:p>
            <a:pPr marL="0" lvl="0" indent="0" algn="ctr" fontAlgn="base">
              <a:spcAft>
                <a:spcPct val="0"/>
              </a:spcAft>
              <a:buClr>
                <a:srgbClr val="009999"/>
              </a:buClr>
              <a:buNone/>
            </a:pPr>
            <a:br>
              <a:rPr lang="en-US" sz="1900" b="1" dirty="0">
                <a:solidFill>
                  <a:schemeClr val="tx2">
                    <a:lumMod val="90000"/>
                    <a:lumOff val="10000"/>
                  </a:schemeClr>
                </a:solidFill>
                <a:latin typeface="Arial" pitchFamily="34" charset="0"/>
                <a:ea typeface="ＭＳ Ｐゴシック" pitchFamily="34" charset="-128"/>
              </a:rPr>
            </a:br>
            <a:r>
              <a:rPr lang="en-US" sz="1900" b="1" dirty="0">
                <a:solidFill>
                  <a:schemeClr val="tx2">
                    <a:lumMod val="90000"/>
                    <a:lumOff val="10000"/>
                  </a:schemeClr>
                </a:solidFill>
                <a:latin typeface="Arial" pitchFamily="34" charset="0"/>
                <a:ea typeface="ＭＳ Ｐゴシック" pitchFamily="34" charset="-128"/>
              </a:rPr>
              <a:t>Or visit our website at </a:t>
            </a:r>
            <a:br>
              <a:rPr lang="en-US" sz="1900" b="1" dirty="0">
                <a:solidFill>
                  <a:schemeClr val="tx2">
                    <a:lumMod val="90000"/>
                    <a:lumOff val="10000"/>
                  </a:schemeClr>
                </a:solidFill>
                <a:latin typeface="Arial" pitchFamily="34" charset="0"/>
                <a:ea typeface="ＭＳ Ｐゴシック" pitchFamily="34" charset="-128"/>
              </a:rPr>
            </a:br>
            <a:r>
              <a:rPr lang="en-US" sz="1900" b="1" dirty="0">
                <a:solidFill>
                  <a:schemeClr val="tx2">
                    <a:lumMod val="90000"/>
                    <a:lumOff val="10000"/>
                  </a:schemeClr>
                </a:solidFill>
                <a:latin typeface="Arial" pitchFamily="34" charset="0"/>
                <a:ea typeface="ＭＳ Ｐゴシック" pitchFamily="34" charset="-128"/>
                <a:hlinkClick r:id="rId3"/>
              </a:rPr>
              <a:t>www.massdevelopment.com</a:t>
            </a:r>
            <a:r>
              <a:rPr lang="en-US" sz="1900" b="1" dirty="0">
                <a:solidFill>
                  <a:schemeClr val="tx2">
                    <a:lumMod val="90000"/>
                    <a:lumOff val="10000"/>
                  </a:schemeClr>
                </a:solidFill>
                <a:latin typeface="Arial" pitchFamily="34" charset="0"/>
                <a:ea typeface="ＭＳ Ｐゴシック" pitchFamily="34" charset="-128"/>
              </a:rPr>
              <a:t> </a:t>
            </a:r>
          </a:p>
          <a:p>
            <a:pPr marL="0" lvl="0" indent="0" algn="ctr" fontAlgn="base">
              <a:spcAft>
                <a:spcPct val="0"/>
              </a:spcAft>
              <a:buClr>
                <a:srgbClr val="009999"/>
              </a:buClr>
              <a:buNone/>
            </a:pPr>
            <a:endParaRPr lang="en-US" sz="1900" b="1" dirty="0">
              <a:solidFill>
                <a:schemeClr val="tx2">
                  <a:lumMod val="90000"/>
                  <a:lumOff val="10000"/>
                </a:schemeClr>
              </a:solidFill>
              <a:latin typeface="Arial" pitchFamily="34" charset="0"/>
              <a:ea typeface="ＭＳ Ｐゴシック" pitchFamily="34" charset="-128"/>
            </a:endParaRPr>
          </a:p>
          <a:p>
            <a:pPr marL="0" lvl="0" indent="0" algn="ctr" fontAlgn="base">
              <a:spcAft>
                <a:spcPct val="0"/>
              </a:spcAft>
              <a:buClr>
                <a:srgbClr val="009999"/>
              </a:buClr>
              <a:buNone/>
            </a:pPr>
            <a:endParaRPr lang="en-US" sz="1800" b="1" dirty="0">
              <a:solidFill>
                <a:srgbClr val="000000"/>
              </a:solidFill>
              <a:latin typeface="Arial" pitchFamily="34" charset="0"/>
              <a:ea typeface="ＭＳ Ｐゴシック" pitchFamily="34" charset="-128"/>
            </a:endParaRPr>
          </a:p>
          <a:p>
            <a:pPr marL="0" lvl="0" indent="0" fontAlgn="base">
              <a:spcAft>
                <a:spcPct val="0"/>
              </a:spcAft>
              <a:buClr>
                <a:srgbClr val="009999"/>
              </a:buClr>
              <a:buNone/>
            </a:pPr>
            <a:endParaRPr lang="en-US" sz="5600" b="1" dirty="0">
              <a:solidFill>
                <a:srgbClr val="000000"/>
              </a:solidFill>
              <a:latin typeface="Arial" pitchFamily="34" charset="0"/>
              <a:ea typeface="ＭＳ Ｐゴシック" pitchFamily="34" charset="-128"/>
            </a:endParaRPr>
          </a:p>
          <a:p>
            <a:pPr marL="0" lvl="0" indent="0" fontAlgn="base">
              <a:spcAft>
                <a:spcPct val="0"/>
              </a:spcAft>
              <a:buClr>
                <a:srgbClr val="009999"/>
              </a:buClr>
              <a:buNone/>
            </a:pPr>
            <a:endParaRPr lang="en-US" sz="5600" b="1" u="sng" dirty="0">
              <a:solidFill>
                <a:schemeClr val="tx2">
                  <a:lumMod val="50000"/>
                  <a:lumOff val="50000"/>
                </a:schemeClr>
              </a:solidFill>
              <a:latin typeface="Arial" pitchFamily="34" charset="0"/>
              <a:ea typeface="ＭＳ Ｐゴシック" pitchFamily="34" charset="-128"/>
            </a:endParaRPr>
          </a:p>
          <a:p>
            <a:pPr marL="0" lvl="0" indent="0" fontAlgn="base">
              <a:spcAft>
                <a:spcPct val="0"/>
              </a:spcAft>
              <a:buClr>
                <a:srgbClr val="009999"/>
              </a:buClr>
              <a:buNone/>
            </a:pPr>
            <a:endParaRPr lang="en-US" sz="2900" b="1" u="sng" dirty="0">
              <a:solidFill>
                <a:schemeClr val="tx2">
                  <a:lumMod val="50000"/>
                  <a:lumOff val="50000"/>
                </a:schemeClr>
              </a:solidFill>
              <a:latin typeface="Arial" pitchFamily="34" charset="0"/>
              <a:ea typeface="ＭＳ Ｐゴシック" pitchFamily="34" charset="-128"/>
            </a:endParaRPr>
          </a:p>
          <a:p>
            <a:pPr marL="0" indent="0">
              <a:buNone/>
            </a:pPr>
            <a:r>
              <a:rPr lang="en-US" dirty="0"/>
              <a:t> </a:t>
            </a:r>
          </a:p>
          <a:p>
            <a:endParaRPr lang="en-US" dirty="0"/>
          </a:p>
          <a:p>
            <a:endParaRPr lang="en-US" dirty="0"/>
          </a:p>
        </p:txBody>
      </p:sp>
      <p:sp>
        <p:nvSpPr>
          <p:cNvPr id="8" name="Slide Number Placeholder 7">
            <a:extLst>
              <a:ext uri="{FF2B5EF4-FFF2-40B4-BE49-F238E27FC236}">
                <a16:creationId xmlns:a16="http://schemas.microsoft.com/office/drawing/2014/main" id="{5DC2844D-58E0-E84E-90C5-E5670C9580F5}"/>
              </a:ext>
            </a:extLst>
          </p:cNvPr>
          <p:cNvSpPr>
            <a:spLocks noGrp="1"/>
          </p:cNvSpPr>
          <p:nvPr>
            <p:ph type="sldNum" sz="quarter" idx="12"/>
          </p:nvPr>
        </p:nvSpPr>
        <p:spPr>
          <a:xfrm>
            <a:off x="7343778" y="6097606"/>
            <a:ext cx="1500187" cy="503019"/>
          </a:xfrm>
        </p:spPr>
        <p:txBody>
          <a:bodyPr/>
          <a:lstStyle/>
          <a:p>
            <a:r>
              <a:rPr lang="en-US" dirty="0">
                <a:solidFill>
                  <a:srgbClr val="00B0F0"/>
                </a:solidFill>
              </a:rPr>
              <a:t>13</a:t>
            </a:r>
          </a:p>
        </p:txBody>
      </p:sp>
      <p:sp>
        <p:nvSpPr>
          <p:cNvPr id="10" name="Rectangle 9"/>
          <p:cNvSpPr/>
          <p:nvPr/>
        </p:nvSpPr>
        <p:spPr>
          <a:xfrm>
            <a:off x="2286000" y="-910649"/>
            <a:ext cx="4572000" cy="369332"/>
          </a:xfrm>
          <a:prstGeom prst="rect">
            <a:avLst/>
          </a:prstGeom>
        </p:spPr>
        <p:txBody>
          <a:bodyPr>
            <a:spAutoFit/>
          </a:bodyPr>
          <a:lstStyle/>
          <a:p>
            <a:pPr lvl="0" defTabSz="914400" eaLnBrk="0" fontAlgn="base" hangingPunct="0">
              <a:spcAft>
                <a:spcPct val="0"/>
              </a:spcAft>
            </a:pPr>
            <a:r>
              <a:rPr lang="en-US" b="1">
                <a:solidFill>
                  <a:srgbClr val="000000"/>
                </a:solidFill>
                <a:latin typeface="Arial" pitchFamily="34" charset="0"/>
                <a:ea typeface="ＭＳ Ｐゴシック" pitchFamily="34" charset="-128"/>
              </a:rPr>
              <a:t> </a:t>
            </a:r>
            <a:endParaRPr lang="en-US" b="1" u="sng">
              <a:solidFill>
                <a:srgbClr val="D58E59"/>
              </a:solidFill>
              <a:latin typeface="Arial" pitchFamily="34" charset="0"/>
              <a:ea typeface="ＭＳ Ｐゴシック" pitchFamily="34" charset="-128"/>
            </a:endParaRPr>
          </a:p>
        </p:txBody>
      </p:sp>
      <p:sp>
        <p:nvSpPr>
          <p:cNvPr id="9" name="Title 1"/>
          <p:cNvSpPr>
            <a:spLocks noGrp="1"/>
          </p:cNvSpPr>
          <p:nvPr>
            <p:ph type="title"/>
          </p:nvPr>
        </p:nvSpPr>
        <p:spPr>
          <a:xfrm>
            <a:off x="628650" y="139849"/>
            <a:ext cx="7886700" cy="863564"/>
          </a:xfrm>
          <a:noFill/>
        </p:spPr>
        <p:txBody>
          <a:bodyPr>
            <a:normAutofit/>
          </a:bodyPr>
          <a:lstStyle/>
          <a:p>
            <a:pPr algn="ctr"/>
            <a:r>
              <a:rPr lang="en-US" sz="2000" dirty="0">
                <a:solidFill>
                  <a:schemeClr val="tx2">
                    <a:lumMod val="90000"/>
                    <a:lumOff val="10000"/>
                  </a:schemeClr>
                </a:solidFill>
              </a:rPr>
              <a:t>MassDevelopment – Community Investment Staff</a:t>
            </a:r>
            <a:br>
              <a:rPr lang="en-US" sz="2000" dirty="0">
                <a:solidFill>
                  <a:schemeClr val="tx2">
                    <a:lumMod val="90000"/>
                    <a:lumOff val="10000"/>
                  </a:schemeClr>
                </a:solidFill>
              </a:rPr>
            </a:br>
            <a:endParaRPr lang="en-US" sz="2000" dirty="0">
              <a:solidFill>
                <a:schemeClr val="tx2">
                  <a:lumMod val="90000"/>
                  <a:lumOff val="10000"/>
                </a:schemeClr>
              </a:solidFill>
            </a:endParaRPr>
          </a:p>
        </p:txBody>
      </p:sp>
    </p:spTree>
    <p:extLst>
      <p:ext uri="{BB962C8B-B14F-4D97-AF65-F5344CB8AC3E}">
        <p14:creationId xmlns:p14="http://schemas.microsoft.com/office/powerpoint/2010/main" val="3275018915"/>
      </p:ext>
    </p:extLst>
  </p:cSld>
  <p:clrMapOvr>
    <a:masterClrMapping/>
  </p:clrMapOvr>
</p:sld>
</file>

<file path=ppt/theme/theme1.xml><?xml version="1.0" encoding="utf-8"?>
<a:theme xmlns:a="http://schemas.openxmlformats.org/drawingml/2006/main" name="MassDev Master Template - 4x3">
  <a:themeElements>
    <a:clrScheme name="MassDevelopment">
      <a:dk1>
        <a:srgbClr val="000000"/>
      </a:dk1>
      <a:lt1>
        <a:srgbClr val="FFFFFF"/>
      </a:lt1>
      <a:dk2>
        <a:srgbClr val="003357"/>
      </a:dk2>
      <a:lt2>
        <a:srgbClr val="E7E6E6"/>
      </a:lt2>
      <a:accent1>
        <a:srgbClr val="0070B9"/>
      </a:accent1>
      <a:accent2>
        <a:srgbClr val="17A7E0"/>
      </a:accent2>
      <a:accent3>
        <a:srgbClr val="95C93C"/>
      </a:accent3>
      <a:accent4>
        <a:srgbClr val="F98E2B"/>
      </a:accent4>
      <a:accent5>
        <a:srgbClr val="009CA7"/>
      </a:accent5>
      <a:accent6>
        <a:srgbClr val="58595B"/>
      </a:accent6>
      <a:hlink>
        <a:srgbClr val="17A7E0"/>
      </a:hlink>
      <a:folHlink>
        <a:srgbClr val="71BF4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27A3210A5D9946AC1422937DCA7CFB" ma:contentTypeVersion="11" ma:contentTypeDescription="Create a new document." ma:contentTypeScope="" ma:versionID="81c29fb79dfec57f47ecb41672286e8b">
  <xsd:schema xmlns:xsd="http://www.w3.org/2001/XMLSchema" xmlns:xs="http://www.w3.org/2001/XMLSchema" xmlns:p="http://schemas.microsoft.com/office/2006/metadata/properties" xmlns:ns3="2e0aad7a-45ec-42f4-a11c-477b4c91cfc6" xmlns:ns4="fe110d45-e202-4591-b5e3-68a7929eb2cc" targetNamespace="http://schemas.microsoft.com/office/2006/metadata/properties" ma:root="true" ma:fieldsID="cd9741cb414e28c74850d59124eba543" ns3:_="" ns4:_="">
    <xsd:import namespace="2e0aad7a-45ec-42f4-a11c-477b4c91cfc6"/>
    <xsd:import namespace="fe110d45-e202-4591-b5e3-68a7929eb2c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_activity" minOccurs="0"/>
                <xsd:element ref="ns4:MediaServiceObjectDetectorVersions" minOccurs="0"/>
                <xsd:element ref="ns4:MediaLengthInSeconds" minOccurs="0"/>
                <xsd:element ref="ns4:MediaServiceDateTaken" minOccurs="0"/>
                <xsd:element ref="ns4:MediaServiceAuto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0aad7a-45ec-42f4-a11c-477b4c91cfc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110d45-e202-4591-b5e3-68a7929eb2c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fe110d45-e202-4591-b5e3-68a7929eb2cc" xsi:nil="true"/>
  </documentManagement>
</p:properties>
</file>

<file path=customXml/itemProps1.xml><?xml version="1.0" encoding="utf-8"?>
<ds:datastoreItem xmlns:ds="http://schemas.openxmlformats.org/officeDocument/2006/customXml" ds:itemID="{59937781-373B-40FB-A65E-77394C7F2279}">
  <ds:schemaRefs>
    <ds:schemaRef ds:uri="2e0aad7a-45ec-42f4-a11c-477b4c91cfc6"/>
    <ds:schemaRef ds:uri="fe110d45-e202-4591-b5e3-68a7929eb2c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194819F-6AC6-4671-A55D-8D65EFBD221A}">
  <ds:schemaRefs>
    <ds:schemaRef ds:uri="http://schemas.microsoft.com/sharepoint/v3/contenttype/forms"/>
  </ds:schemaRefs>
</ds:datastoreItem>
</file>

<file path=customXml/itemProps3.xml><?xml version="1.0" encoding="utf-8"?>
<ds:datastoreItem xmlns:ds="http://schemas.openxmlformats.org/officeDocument/2006/customXml" ds:itemID="{2CCA7D4C-B182-4268-9D15-FE0E09828871}">
  <ds:schemaRefs>
    <ds:schemaRef ds:uri="2e0aad7a-45ec-42f4-a11c-477b4c91cfc6"/>
    <ds:schemaRef ds:uri="fe110d45-e202-4591-b5e3-68a7929eb2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62</TotalTime>
  <Words>1170</Words>
  <Application>Microsoft Office PowerPoint</Application>
  <PresentationFormat>On-screen Show (4:3)</PresentationFormat>
  <Paragraphs>114</Paragraphs>
  <Slides>13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David</vt:lpstr>
      <vt:lpstr>Proxima Nova W05 Regular</vt:lpstr>
      <vt:lpstr>Times New Roman</vt:lpstr>
      <vt:lpstr>MassDev Master Template - 4x3</vt:lpstr>
      <vt:lpstr>MassDevelopment Presentation to:  Brownfields Roundtable   September 1, 2026</vt:lpstr>
      <vt:lpstr>MassDevelopment Overview</vt:lpstr>
      <vt:lpstr>PowerPoint Presentation</vt:lpstr>
      <vt:lpstr>PowerPoint Presentation</vt:lpstr>
      <vt:lpstr>Program Parameters</vt:lpstr>
      <vt:lpstr>Project Awards in the Past Year </vt:lpstr>
      <vt:lpstr>PowerPoint Presentation</vt:lpstr>
      <vt:lpstr>PowerPoint Presentation</vt:lpstr>
      <vt:lpstr>PowerPoint Presentation</vt:lpstr>
      <vt:lpstr>Brownfields Redevelopment In Action:</vt:lpstr>
      <vt:lpstr>Brownfields Redevelopment In Action:</vt:lpstr>
      <vt:lpstr>Community One Stop for Growth www.mass.gov/onestop</vt:lpstr>
      <vt:lpstr>MassDevelopment – Community Investment Staff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Tina McCue</dc:creator>
  <cp:lastModifiedBy>Anderson, Abigail E (DEP)</cp:lastModifiedBy>
  <cp:revision>10</cp:revision>
  <cp:lastPrinted>2025-05-16T13:57:04Z</cp:lastPrinted>
  <dcterms:created xsi:type="dcterms:W3CDTF">2019-05-16T17:57:51Z</dcterms:created>
  <dcterms:modified xsi:type="dcterms:W3CDTF">2026-08-26T13:28:23Z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0x010100AF27A3210A5D9946AC1422937DCA7CFB</vt:lpwstr>
  </property>
</Properties>
</file>