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3" r:id="rId3"/>
  </p:sldMasterIdLst>
  <p:notesMasterIdLst>
    <p:notesMasterId r:id="rId72"/>
  </p:notesMasterIdLst>
  <p:sldIdLst>
    <p:sldId id="299" r:id="rId4"/>
    <p:sldId id="319" r:id="rId5"/>
    <p:sldId id="398" r:id="rId6"/>
    <p:sldId id="431" r:id="rId7"/>
    <p:sldId id="399" r:id="rId8"/>
    <p:sldId id="439" r:id="rId9"/>
    <p:sldId id="403" r:id="rId10"/>
    <p:sldId id="409" r:id="rId11"/>
    <p:sldId id="432" r:id="rId12"/>
    <p:sldId id="339" r:id="rId13"/>
    <p:sldId id="391" r:id="rId14"/>
    <p:sldId id="433" r:id="rId15"/>
    <p:sldId id="416" r:id="rId16"/>
    <p:sldId id="401" r:id="rId17"/>
    <p:sldId id="404" r:id="rId18"/>
    <p:sldId id="434" r:id="rId19"/>
    <p:sldId id="406" r:id="rId20"/>
    <p:sldId id="349" r:id="rId21"/>
    <p:sldId id="407" r:id="rId22"/>
    <p:sldId id="351" r:id="rId23"/>
    <p:sldId id="315" r:id="rId24"/>
    <p:sldId id="355" r:id="rId25"/>
    <p:sldId id="408" r:id="rId26"/>
    <p:sldId id="322" r:id="rId27"/>
    <p:sldId id="371" r:id="rId28"/>
    <p:sldId id="412" r:id="rId29"/>
    <p:sldId id="414" r:id="rId30"/>
    <p:sldId id="436" r:id="rId31"/>
    <p:sldId id="435" r:id="rId32"/>
    <p:sldId id="320" r:id="rId33"/>
    <p:sldId id="437" r:id="rId34"/>
    <p:sldId id="438" r:id="rId35"/>
    <p:sldId id="390" r:id="rId36"/>
    <p:sldId id="417" r:id="rId37"/>
    <p:sldId id="348" r:id="rId38"/>
    <p:sldId id="419" r:id="rId39"/>
    <p:sldId id="418" r:id="rId40"/>
    <p:sldId id="376" r:id="rId41"/>
    <p:sldId id="325" r:id="rId42"/>
    <p:sldId id="420" r:id="rId43"/>
    <p:sldId id="421" r:id="rId44"/>
    <p:sldId id="328" r:id="rId45"/>
    <p:sldId id="423" r:id="rId46"/>
    <p:sldId id="425" r:id="rId47"/>
    <p:sldId id="426" r:id="rId48"/>
    <p:sldId id="358" r:id="rId49"/>
    <p:sldId id="312" r:id="rId50"/>
    <p:sldId id="353" r:id="rId51"/>
    <p:sldId id="345" r:id="rId52"/>
    <p:sldId id="424" r:id="rId53"/>
    <p:sldId id="394" r:id="rId54"/>
    <p:sldId id="395" r:id="rId55"/>
    <p:sldId id="323" r:id="rId56"/>
    <p:sldId id="372" r:id="rId57"/>
    <p:sldId id="373" r:id="rId58"/>
    <p:sldId id="374" r:id="rId59"/>
    <p:sldId id="366" r:id="rId60"/>
    <p:sldId id="314" r:id="rId61"/>
    <p:sldId id="324" r:id="rId62"/>
    <p:sldId id="396" r:id="rId63"/>
    <p:sldId id="352" r:id="rId64"/>
    <p:sldId id="427" r:id="rId65"/>
    <p:sldId id="397" r:id="rId66"/>
    <p:sldId id="429" r:id="rId67"/>
    <p:sldId id="428" r:id="rId68"/>
    <p:sldId id="346" r:id="rId69"/>
    <p:sldId id="430" r:id="rId70"/>
    <p:sldId id="337"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00FF"/>
    <a:srgbClr val="00FFFF"/>
    <a:srgbClr val="CC00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5" autoAdjust="0"/>
    <p:restoredTop sz="93229" autoAdjust="0"/>
  </p:normalViewPr>
  <p:slideViewPr>
    <p:cSldViewPr snapToGrid="0">
      <p:cViewPr varScale="1">
        <p:scale>
          <a:sx n="79" d="100"/>
          <a:sy n="79" d="100"/>
        </p:scale>
        <p:origin x="1320" y="96"/>
      </p:cViewPr>
      <p:guideLst/>
    </p:cSldViewPr>
  </p:slideViewPr>
  <p:notesTextViewPr>
    <p:cViewPr>
      <p:scale>
        <a:sx n="200" d="100"/>
        <a:sy n="200" d="100"/>
      </p:scale>
      <p:origin x="0" y="0"/>
    </p:cViewPr>
  </p:notesTextViewPr>
  <p:sorterViewPr>
    <p:cViewPr>
      <p:scale>
        <a:sx n="70" d="100"/>
        <a:sy n="70" d="100"/>
      </p:scale>
      <p:origin x="0" y="-5964"/>
    </p:cViewPr>
  </p:sorterViewPr>
  <p:notesViewPr>
    <p:cSldViewPr snapToGrid="0">
      <p:cViewPr varScale="1">
        <p:scale>
          <a:sx n="61" d="100"/>
          <a:sy n="61" d="100"/>
        </p:scale>
        <p:origin x="283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59E88C-E685-4116-8053-024A9F17A4EB}" type="datetimeFigureOut">
              <a:rPr lang="en-US" smtClean="0"/>
              <a:t>10/22/2024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C82249A-1CE4-4E3F-9651-5C0B85F781B2}" type="slidenum">
              <a:rPr lang="en-US" smtClean="0"/>
              <a:t>‹#›</a:t>
            </a:fld>
            <a:endParaRPr lang="en-US" dirty="0"/>
          </a:p>
        </p:txBody>
      </p:sp>
    </p:spTree>
    <p:extLst>
      <p:ext uri="{BB962C8B-B14F-4D97-AF65-F5344CB8AC3E}">
        <p14:creationId xmlns:p14="http://schemas.microsoft.com/office/powerpoint/2010/main" val="146949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1</a:t>
            </a:fld>
            <a:endParaRPr lang="en-US" dirty="0"/>
          </a:p>
        </p:txBody>
      </p:sp>
    </p:spTree>
    <p:extLst>
      <p:ext uri="{BB962C8B-B14F-4D97-AF65-F5344CB8AC3E}">
        <p14:creationId xmlns:p14="http://schemas.microsoft.com/office/powerpoint/2010/main" val="35333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“Bundle of Rights”</a:t>
            </a:r>
          </a:p>
          <a:p>
            <a:endParaRPr lang="en-US" sz="1400" dirty="0"/>
          </a:p>
          <a:p>
            <a:r>
              <a:rPr lang="en-US" sz="800" dirty="0"/>
              <a:t>[Some content source:  http://extension.illinois.edu/lcr/propertyrights.cfm – no longer works]</a:t>
            </a:r>
          </a:p>
          <a:p>
            <a:pPr defTabSz="966612">
              <a:defRPr/>
            </a:pPr>
            <a:endParaRPr lang="en-US" sz="1400" dirty="0"/>
          </a:p>
          <a:p>
            <a:r>
              <a:rPr lang="en-US" sz="1400" dirty="0"/>
              <a:t>Property rights have been likened to a bundle of sticks where each stick represents a right or interest in land. These rights may all be owned by one person, known as “FEE simple ownership,” or specific rights may be transferred to a govt or other entity.</a:t>
            </a:r>
          </a:p>
        </p:txBody>
      </p:sp>
      <p:sp>
        <p:nvSpPr>
          <p:cNvPr id="4" name="Slide Number Placeholder 3"/>
          <p:cNvSpPr>
            <a:spLocks noGrp="1"/>
          </p:cNvSpPr>
          <p:nvPr>
            <p:ph type="sldNum" sz="quarter" idx="10"/>
          </p:nvPr>
        </p:nvSpPr>
        <p:spPr/>
        <p:txBody>
          <a:bodyPr/>
          <a:lstStyle/>
          <a:p>
            <a:fld id="{4606CA3F-32C0-44B9-8E59-05F867210735}" type="slidenum">
              <a:rPr lang="en-US" smtClean="0"/>
              <a:t>10</a:t>
            </a:fld>
            <a:endParaRPr lang="en-US" dirty="0"/>
          </a:p>
        </p:txBody>
      </p:sp>
    </p:spTree>
    <p:extLst>
      <p:ext uri="{BB962C8B-B14F-4D97-AF65-F5344CB8AC3E}">
        <p14:creationId xmlns:p14="http://schemas.microsoft.com/office/powerpoint/2010/main" val="207219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Tax Map Ownership Representation</a:t>
            </a:r>
          </a:p>
          <a:p>
            <a:pPr defTabSz="966612">
              <a:defRPr/>
            </a:pPr>
            <a:endParaRPr lang="en-US" sz="1400" dirty="0"/>
          </a:p>
          <a:p>
            <a:pPr defTabSz="966612">
              <a:defRPr/>
            </a:pPr>
            <a:r>
              <a:rPr lang="en-US" sz="1400" dirty="0"/>
              <a:t>Tax maps are a representation where defined areas of land are associated with individuals or entities that have a claim to ownership within that area of land.  The Bureau of Local Assessment can provide more information about Property Taxes and Tax Maps.  However, this link between areas of land (properties and rights of way) to owners provides a structure that can be incorporated into the NextGen911 GIS datalayers and other uses, for instance, in maintaining infrastructure within a community.</a:t>
            </a:r>
          </a:p>
          <a:p>
            <a:pPr defTabSz="966612">
              <a:defRPr/>
            </a:pPr>
            <a:endParaRPr lang="en-US" sz="1400" dirty="0"/>
          </a:p>
          <a:p>
            <a:pPr defTabSz="966612">
              <a:defRPr/>
            </a:pPr>
            <a:r>
              <a:rPr lang="en-US" sz="1400" dirty="0"/>
              <a:t>Property representations on tax maps often only approximate actual boundaries, so drawn property lines are not considered “authoritative.” For our purposes, it’s sufficient, though we will always advocate for higher accuracy.</a:t>
            </a:r>
          </a:p>
          <a:p>
            <a:pPr defTabSz="966612">
              <a:defRPr/>
            </a:pP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11</a:t>
            </a:fld>
            <a:endParaRPr lang="en-US" dirty="0"/>
          </a:p>
        </p:txBody>
      </p:sp>
    </p:spTree>
    <p:extLst>
      <p:ext uri="{BB962C8B-B14F-4D97-AF65-F5344CB8AC3E}">
        <p14:creationId xmlns:p14="http://schemas.microsoft.com/office/powerpoint/2010/main" val="340455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12</a:t>
            </a:fld>
            <a:endParaRPr lang="en-US" dirty="0"/>
          </a:p>
        </p:txBody>
      </p:sp>
    </p:spTree>
    <p:extLst>
      <p:ext uri="{BB962C8B-B14F-4D97-AF65-F5344CB8AC3E}">
        <p14:creationId xmlns:p14="http://schemas.microsoft.com/office/powerpoint/2010/main" val="89951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concepts plus input from the Assessors (via the MAAO) and other GIS People were referenced when creating the Parcels Standard.</a:t>
            </a:r>
          </a:p>
          <a:p>
            <a:endParaRPr lang="en-US" dirty="0"/>
          </a:p>
          <a:p>
            <a:r>
              <a:rPr lang="en-US" dirty="0"/>
              <a:t>Parcel Standard, Version 1, was released in July 2001.  It contained different QUALITY LEVELS of COMPLIANCE for submitted parcels: L1, L2, and L3.  L3 has key elements of the present Standard.</a:t>
            </a:r>
          </a:p>
          <a:p>
            <a:endParaRPr lang="en-US" dirty="0"/>
          </a:p>
          <a:p>
            <a:r>
              <a:rPr lang="en-US" dirty="0"/>
              <a:t>The Parcels Standard, Version 3.0, is the same Standard as Version 2.1, but the document, itself went through extensive rewriting and streamlining, including dropping out of date material.</a:t>
            </a:r>
          </a:p>
          <a:p>
            <a:endParaRPr lang="en-US" dirty="0"/>
          </a:p>
          <a:p>
            <a:r>
              <a:rPr lang="en-US" dirty="0"/>
              <a:t>The Parcels Standard has been around in some form for over 20 years, and the present standard has been around for over 10 years.</a:t>
            </a:r>
          </a:p>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13</a:t>
            </a:fld>
            <a:endParaRPr lang="en-US" dirty="0"/>
          </a:p>
        </p:txBody>
      </p:sp>
    </p:spTree>
    <p:extLst>
      <p:ext uri="{BB962C8B-B14F-4D97-AF65-F5344CB8AC3E}">
        <p14:creationId xmlns:p14="http://schemas.microsoft.com/office/powerpoint/2010/main" val="135651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standard describes: what data is collected and how it is organized [PS page 5-8]:</a:t>
            </a:r>
          </a:p>
          <a:p>
            <a:pPr marL="181240" indent="-181240">
              <a:buFontTx/>
              <a:buChar char="-"/>
            </a:pPr>
            <a:r>
              <a:rPr lang="en-US" sz="1400" dirty="0"/>
              <a:t>The three feature classes:</a:t>
            </a:r>
          </a:p>
          <a:p>
            <a:pPr marL="664546" lvl="1" indent="-181240">
              <a:buFontTx/>
              <a:buChar char="-"/>
            </a:pPr>
            <a:r>
              <a:rPr lang="en-US" sz="1400" dirty="0"/>
              <a:t>M000TaxPar (taxable parcels)</a:t>
            </a:r>
          </a:p>
          <a:p>
            <a:pPr marL="664546" lvl="1" indent="-181240">
              <a:buFontTx/>
              <a:buChar char="-"/>
            </a:pPr>
            <a:r>
              <a:rPr lang="en-US" sz="1400" dirty="0"/>
              <a:t>M000OthLeg (other legal interests and special “FEE” parcels)</a:t>
            </a:r>
          </a:p>
          <a:p>
            <a:pPr marL="664546" lvl="1" indent="-181240">
              <a:buFontTx/>
              <a:buChar char="-"/>
            </a:pPr>
            <a:r>
              <a:rPr lang="en-US" sz="1400" dirty="0"/>
              <a:t>M000Misc (miscellaneous feature class)</a:t>
            </a:r>
          </a:p>
          <a:p>
            <a:pPr marL="181240" indent="-181240">
              <a:buFontTx/>
              <a:buChar char="-"/>
            </a:pPr>
            <a:r>
              <a:rPr lang="en-US" sz="1400" dirty="0"/>
              <a:t>The three tables:</a:t>
            </a:r>
          </a:p>
          <a:p>
            <a:pPr marL="664546" lvl="1" indent="-181240">
              <a:buFontTx/>
              <a:buChar char="-"/>
            </a:pPr>
            <a:r>
              <a:rPr lang="en-US" sz="1400" dirty="0"/>
              <a:t>M000Assess (Assessing extract data table)</a:t>
            </a:r>
          </a:p>
          <a:p>
            <a:pPr marL="664546" lvl="1" indent="-181240">
              <a:buFontTx/>
              <a:buChar char="-"/>
            </a:pPr>
            <a:r>
              <a:rPr lang="en-US" sz="1400" dirty="0"/>
              <a:t>M000LUT (a type look up table)</a:t>
            </a:r>
          </a:p>
          <a:p>
            <a:pPr marL="664546" lvl="1" indent="-181240">
              <a:buFontTx/>
              <a:buChar char="-"/>
            </a:pPr>
            <a:r>
              <a:rPr lang="en-US" sz="1400" dirty="0"/>
              <a:t>M000UC_LUT (use code look up table)</a:t>
            </a:r>
          </a:p>
          <a:p>
            <a:pPr marL="181240" indent="-181240">
              <a:buFontTx/>
              <a:buChar char="-"/>
            </a:pPr>
            <a:r>
              <a:rPr lang="en-US" sz="1400" dirty="0"/>
              <a:t>Modeled in a template </a:t>
            </a:r>
            <a:r>
              <a:rPr lang="en-US" sz="1400" dirty="0" err="1"/>
              <a:t>fGDB</a:t>
            </a:r>
            <a:r>
              <a:rPr lang="en-US" sz="1400" dirty="0"/>
              <a:t> containing empty or prepopulated (template) FCs and tables. The names are preceded with M000, where ‘000’ is place holder for Town ID – When loaded with your town’s data, change to your Town ID - Left padded w/ zeros – Duxbury, here, has one zero: 082.</a:t>
            </a:r>
          </a:p>
          <a:p>
            <a:r>
              <a:rPr lang="en-US" sz="1400" dirty="0" err="1"/>
              <a:t>MassGIS</a:t>
            </a:r>
            <a:r>
              <a:rPr lang="en-US" sz="1400" dirty="0"/>
              <a:t> provides a template </a:t>
            </a:r>
            <a:r>
              <a:rPr lang="en-US" sz="1400" dirty="0" err="1"/>
              <a:t>fGDB</a:t>
            </a:r>
            <a:r>
              <a:rPr lang="en-US" sz="1400" dirty="0"/>
              <a:t>, with the L3 Parcel QA Tool. You can also request it from us. </a:t>
            </a:r>
          </a:p>
          <a:p>
            <a:pPr marL="664546" lvl="1" indent="-181240">
              <a:buFontTx/>
              <a:buChar char="-"/>
            </a:pPr>
            <a:endParaRPr lang="en-US" sz="1400" dirty="0"/>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14</a:t>
            </a:fld>
            <a:endParaRPr lang="en-US" dirty="0"/>
          </a:p>
        </p:txBody>
      </p:sp>
    </p:spTree>
    <p:extLst>
      <p:ext uri="{BB962C8B-B14F-4D97-AF65-F5344CB8AC3E}">
        <p14:creationId xmlns:p14="http://schemas.microsoft.com/office/powerpoint/2010/main" val="396366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4546" lvl="1" indent="-181240">
              <a:buFontTx/>
              <a:buChar char="-"/>
            </a:pPr>
            <a:endParaRPr lang="en-US" sz="1400" dirty="0"/>
          </a:p>
          <a:p>
            <a:r>
              <a:rPr lang="en-US" sz="1500" dirty="0">
                <a:solidFill>
                  <a:srgbClr val="002060"/>
                </a:solidFill>
              </a:rPr>
              <a:t>The Standard specifies the MINIMUM of what should be included. </a:t>
            </a: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15</a:t>
            </a:fld>
            <a:endParaRPr lang="en-US" dirty="0"/>
          </a:p>
        </p:txBody>
      </p:sp>
    </p:spTree>
    <p:extLst>
      <p:ext uri="{BB962C8B-B14F-4D97-AF65-F5344CB8AC3E}">
        <p14:creationId xmlns:p14="http://schemas.microsoft.com/office/powerpoint/2010/main" val="345100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t>The following slides cover these six components in more detail.</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16</a:t>
            </a:fld>
            <a:endParaRPr lang="en-US" dirty="0"/>
          </a:p>
        </p:txBody>
      </p:sp>
    </p:spTree>
    <p:extLst>
      <p:ext uri="{BB962C8B-B14F-4D97-AF65-F5344CB8AC3E}">
        <p14:creationId xmlns:p14="http://schemas.microsoft.com/office/powerpoint/2010/main" val="3958017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t>TaxPar Feature Class</a:t>
            </a:r>
          </a:p>
          <a:p>
            <a:pPr defTabSz="966612">
              <a:defRPr/>
            </a:pPr>
            <a:endParaRPr lang="en-US" altLang="en-US" sz="1400" dirty="0"/>
          </a:p>
          <a:p>
            <a:pPr defTabSz="966612">
              <a:defRPr/>
            </a:pPr>
            <a:r>
              <a:rPr lang="en-US" altLang="en-US" sz="1400" dirty="0"/>
              <a:t>Contains both Spatial and Attribute components</a:t>
            </a:r>
          </a:p>
          <a:p>
            <a:pPr defTabSz="966612">
              <a:defRPr/>
            </a:pPr>
            <a:endParaRPr lang="en-US" altLang="en-US" sz="1400" dirty="0"/>
          </a:p>
          <a:p>
            <a:pPr defTabSz="966612">
              <a:defRPr/>
            </a:pPr>
            <a:r>
              <a:rPr lang="en-US" altLang="en-US" sz="1400" dirty="0"/>
              <a:t>All land areas covered within a town should be covered – leeway is given for municipalities along the shore – we don’t require ocean or harbors to be covered, so islands with isolated polygons can exist.</a:t>
            </a:r>
          </a:p>
          <a:p>
            <a:pPr defTabSz="966612">
              <a:defRPr/>
            </a:pPr>
            <a:endParaRPr lang="en-US" altLang="en-US" sz="1400" dirty="0"/>
          </a:p>
          <a:p>
            <a:pPr defTabSz="966612">
              <a:defRPr/>
            </a:pPr>
            <a:r>
              <a:rPr lang="en-US" altLang="en-US" sz="1400" dirty="0"/>
              <a:t>[PS, p 18, 19-21]</a:t>
            </a:r>
          </a:p>
        </p:txBody>
      </p:sp>
      <p:sp>
        <p:nvSpPr>
          <p:cNvPr id="4" name="Slide Number Placeholder 3"/>
          <p:cNvSpPr>
            <a:spLocks noGrp="1"/>
          </p:cNvSpPr>
          <p:nvPr>
            <p:ph type="sldNum" sz="quarter" idx="10"/>
          </p:nvPr>
        </p:nvSpPr>
        <p:spPr/>
        <p:txBody>
          <a:bodyPr/>
          <a:lstStyle/>
          <a:p>
            <a:fld id="{4606CA3F-32C0-44B9-8E59-05F867210735}" type="slidenum">
              <a:rPr lang="en-US" smtClean="0"/>
              <a:t>17</a:t>
            </a:fld>
            <a:endParaRPr lang="en-US" dirty="0"/>
          </a:p>
        </p:txBody>
      </p:sp>
    </p:spTree>
    <p:extLst>
      <p:ext uri="{BB962C8B-B14F-4D97-AF65-F5344CB8AC3E}">
        <p14:creationId xmlns:p14="http://schemas.microsoft.com/office/powerpoint/2010/main" val="1343709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t>TaxPar contains these attributes:      *- Focus on these attributes (</a:t>
            </a:r>
            <a:r>
              <a:rPr lang="en-US" altLang="en-US" sz="1400" dirty="0"/>
              <a:t>See [PS] for specifics concerning these attributes</a:t>
            </a:r>
            <a:endParaRPr lang="en-US" sz="1400" dirty="0"/>
          </a:p>
          <a:p>
            <a:pPr>
              <a:spcBef>
                <a:spcPct val="0"/>
              </a:spcBef>
            </a:pPr>
            <a:r>
              <a:rPr lang="en-US" altLang="en-US" sz="1400" dirty="0"/>
              <a:t>*MAP_PAR_ID  - Unique parcel ID (Map/Lot, Map/Block/Lot, etc.).</a:t>
            </a:r>
          </a:p>
          <a:p>
            <a:pPr>
              <a:spcBef>
                <a:spcPct val="0"/>
              </a:spcBef>
            </a:pPr>
            <a:r>
              <a:rPr lang="en-US" altLang="en-US" sz="1400" dirty="0"/>
              <a:t>*LOC_ID (Unique ID for FC, created within the FC-more on this later).</a:t>
            </a:r>
          </a:p>
          <a:p>
            <a:pPr>
              <a:spcBef>
                <a:spcPct val="0"/>
              </a:spcBef>
            </a:pPr>
            <a:r>
              <a:rPr lang="en-US" altLang="en-US" sz="1400" dirty="0"/>
              <a:t>*POLY_TYPE (Domain of values – fixed - TAX, FEE, WATER, ROW, etc.).</a:t>
            </a:r>
          </a:p>
          <a:p>
            <a:pPr>
              <a:spcBef>
                <a:spcPct val="0"/>
              </a:spcBef>
            </a:pPr>
            <a:r>
              <a:rPr lang="en-US" altLang="en-US" sz="1400" dirty="0"/>
              <a:t>MAP_NO – Map Sheet Number.</a:t>
            </a:r>
          </a:p>
          <a:p>
            <a:pPr>
              <a:spcBef>
                <a:spcPct val="0"/>
              </a:spcBef>
            </a:pPr>
            <a:r>
              <a:rPr lang="en-US" altLang="en-US" sz="1400" dirty="0"/>
              <a:t>SOURCE (ASSESS, SUBDIV, ANR, etc.) – source of info defining parcel.</a:t>
            </a:r>
          </a:p>
          <a:p>
            <a:pPr>
              <a:spcBef>
                <a:spcPct val="0"/>
              </a:spcBef>
            </a:pPr>
            <a:r>
              <a:rPr lang="en-US" altLang="en-US" sz="1400" dirty="0"/>
              <a:t>PLAN_ID - source doc. ID, for example Plan Number.</a:t>
            </a:r>
          </a:p>
          <a:p>
            <a:pPr>
              <a:spcBef>
                <a:spcPct val="0"/>
              </a:spcBef>
            </a:pPr>
            <a:r>
              <a:rPr lang="en-US" altLang="en-US" sz="1400" dirty="0"/>
              <a:t>*LAST_EDIT (YYYYMMDD) – this is important- the most recent data a parcel polygon was altered based on a ‘real world change’ in 4 digit Year, 2 digit month, and 2 digit day (YYYYMMDD) format.</a:t>
            </a:r>
          </a:p>
          <a:p>
            <a:pPr>
              <a:spcBef>
                <a:spcPct val="0"/>
              </a:spcBef>
            </a:pPr>
            <a:r>
              <a:rPr lang="en-US" altLang="en-US" sz="1400" dirty="0"/>
              <a:t>BND_CHK (Used to confirm whether bndry drawn betw parcels is consistent w/ feats seen on an ortho–now optional).</a:t>
            </a:r>
          </a:p>
          <a:p>
            <a:pPr>
              <a:spcBef>
                <a:spcPct val="0"/>
              </a:spcBef>
            </a:pPr>
            <a:r>
              <a:rPr lang="en-US" altLang="en-US" sz="1400" dirty="0"/>
              <a:t>*NO_MATCH – Excluded from matching with a CAMA record.  This is used only rarely, with advanced notice to MassGIS, and is for cases where deed research is needed to ID an owner.</a:t>
            </a:r>
          </a:p>
          <a:p>
            <a:pPr>
              <a:spcBef>
                <a:spcPct val="0"/>
              </a:spcBef>
            </a:pPr>
            <a:endParaRPr lang="en-US" alt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18</a:t>
            </a:fld>
            <a:endParaRPr lang="en-US" dirty="0"/>
          </a:p>
        </p:txBody>
      </p:sp>
    </p:spTree>
    <p:extLst>
      <p:ext uri="{BB962C8B-B14F-4D97-AF65-F5344CB8AC3E}">
        <p14:creationId xmlns:p14="http://schemas.microsoft.com/office/powerpoint/2010/main" val="3867029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400" dirty="0"/>
              <a:t>*POLY_TYPE (Domain of values – fixed - TAX, FEE, WATER, ROW, etc.).</a:t>
            </a:r>
          </a:p>
          <a:p>
            <a:pPr>
              <a:spcBef>
                <a:spcPct val="0"/>
              </a:spcBef>
            </a:pPr>
            <a:r>
              <a:rPr lang="en-US" altLang="en-US" sz="1400" dirty="0"/>
              <a:t> - Two ways to represent taxable parcels in the standard:</a:t>
            </a:r>
          </a:p>
          <a:p>
            <a:pPr>
              <a:spcBef>
                <a:spcPct val="0"/>
              </a:spcBef>
            </a:pPr>
            <a:r>
              <a:rPr lang="en-US" altLang="en-US" sz="1400" dirty="0"/>
              <a:t>    - FEE – parcel polygon where one or more Assess records relates to a single parcel (can be multipart).</a:t>
            </a:r>
          </a:p>
          <a:p>
            <a:pPr>
              <a:spcBef>
                <a:spcPct val="0"/>
              </a:spcBef>
            </a:pPr>
            <a:r>
              <a:rPr lang="en-US" altLang="en-US" sz="1400" dirty="0"/>
              <a:t>    - TAX – polygon where two or more parcels are combined for tax purposes and having a single Assess record.</a:t>
            </a:r>
          </a:p>
          <a:p>
            <a:pPr>
              <a:spcBef>
                <a:spcPct val="0"/>
              </a:spcBef>
            </a:pPr>
            <a:r>
              <a:rPr lang="en-US" altLang="en-US" sz="1400" dirty="0"/>
              <a:t>  -Three others are kinds of Rights of Way:</a:t>
            </a:r>
          </a:p>
          <a:p>
            <a:pPr>
              <a:spcBef>
                <a:spcPct val="0"/>
              </a:spcBef>
            </a:pPr>
            <a:r>
              <a:rPr lang="en-US" altLang="en-US" sz="1400" dirty="0"/>
              <a:t>    - ROW – Public Right of Way</a:t>
            </a:r>
          </a:p>
          <a:p>
            <a:pPr>
              <a:spcBef>
                <a:spcPct val="0"/>
              </a:spcBef>
            </a:pPr>
            <a:r>
              <a:rPr lang="en-US" altLang="en-US" sz="1400" dirty="0"/>
              <a:t>    - PRIV_ROW – Private Right of Way</a:t>
            </a:r>
          </a:p>
          <a:p>
            <a:pPr>
              <a:spcBef>
                <a:spcPct val="0"/>
              </a:spcBef>
            </a:pPr>
            <a:r>
              <a:rPr lang="en-US" altLang="en-US" sz="1400" dirty="0"/>
              <a:t>    - RAIL_ROW – Railroad Right of Way</a:t>
            </a:r>
          </a:p>
          <a:p>
            <a:pPr>
              <a:spcBef>
                <a:spcPct val="0"/>
              </a:spcBef>
            </a:pPr>
            <a:r>
              <a:rPr lang="en-US" altLang="en-US" sz="1400" dirty="0"/>
              <a:t>   - One other:</a:t>
            </a:r>
          </a:p>
          <a:p>
            <a:pPr>
              <a:spcBef>
                <a:spcPct val="0"/>
              </a:spcBef>
            </a:pPr>
            <a:r>
              <a:rPr lang="en-US" altLang="en-US" sz="1400" dirty="0"/>
              <a:t>    - WATER – common area over water bodies that are not otherwise covered by another polygon.</a:t>
            </a:r>
          </a:p>
        </p:txBody>
      </p:sp>
      <p:sp>
        <p:nvSpPr>
          <p:cNvPr id="4" name="Slide Number Placeholder 3"/>
          <p:cNvSpPr>
            <a:spLocks noGrp="1"/>
          </p:cNvSpPr>
          <p:nvPr>
            <p:ph type="sldNum" sz="quarter" idx="10"/>
          </p:nvPr>
        </p:nvSpPr>
        <p:spPr/>
        <p:txBody>
          <a:bodyPr/>
          <a:lstStyle/>
          <a:p>
            <a:fld id="{4606CA3F-32C0-44B9-8E59-05F867210735}" type="slidenum">
              <a:rPr lang="en-US" smtClean="0"/>
              <a:t>19</a:t>
            </a:fld>
            <a:endParaRPr lang="en-US" dirty="0"/>
          </a:p>
        </p:txBody>
      </p:sp>
    </p:spTree>
    <p:extLst>
      <p:ext uri="{BB962C8B-B14F-4D97-AF65-F5344CB8AC3E}">
        <p14:creationId xmlns:p14="http://schemas.microsoft.com/office/powerpoint/2010/main" val="362463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is what we’ll cover.</a:t>
            </a:r>
          </a:p>
          <a:p>
            <a:endParaRPr lang="en-US" sz="1400" dirty="0"/>
          </a:p>
          <a:p>
            <a:r>
              <a:rPr lang="en-US" sz="1400" dirty="0"/>
              <a:t>Note: direct references to the Parcels Standard are marked as [PS], currently version 3.0.</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2</a:t>
            </a:fld>
            <a:endParaRPr lang="en-US" dirty="0"/>
          </a:p>
        </p:txBody>
      </p:sp>
    </p:spTree>
    <p:extLst>
      <p:ext uri="{BB962C8B-B14F-4D97-AF65-F5344CB8AC3E}">
        <p14:creationId xmlns:p14="http://schemas.microsoft.com/office/powerpoint/2010/main" val="207219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LOC_ID – Introduction</a:t>
            </a:r>
          </a:p>
          <a:p>
            <a:endParaRPr lang="en-US" sz="1400" dirty="0"/>
          </a:p>
          <a:p>
            <a:r>
              <a:rPr lang="en-US" sz="1400" dirty="0"/>
              <a:t>All polygons must have a unique LOC_ID value, created from the Polygon:</a:t>
            </a:r>
          </a:p>
          <a:p>
            <a:pPr marL="285750" indent="-285750">
              <a:buFontTx/>
              <a:buChar char="-"/>
            </a:pPr>
            <a:r>
              <a:rPr lang="en-US" sz="1400" dirty="0"/>
              <a:t>Starting with a point (centroid) with in the polygon in </a:t>
            </a:r>
            <a:r>
              <a:rPr lang="en-US" sz="1400" dirty="0" err="1"/>
              <a:t>TaxPar</a:t>
            </a:r>
            <a:endParaRPr lang="en-US" sz="1400" dirty="0"/>
          </a:p>
          <a:p>
            <a:pPr marL="285750" indent="-285750">
              <a:buFontTx/>
              <a:buChar char="-"/>
            </a:pPr>
            <a:r>
              <a:rPr lang="en-US" sz="1400" dirty="0"/>
              <a:t>The </a:t>
            </a:r>
            <a:r>
              <a:rPr lang="en-US" sz="1400" dirty="0" err="1"/>
              <a:t>x,y</a:t>
            </a:r>
            <a:r>
              <a:rPr lang="en-US" sz="1400" dirty="0"/>
              <a:t> coordinates are used to create two number strings in the LOC_ID</a:t>
            </a:r>
          </a:p>
          <a:p>
            <a:pPr marL="285750" indent="-285750">
              <a:buFontTx/>
              <a:buChar char="-"/>
            </a:pPr>
            <a:r>
              <a:rPr lang="en-US" sz="1400" dirty="0"/>
              <a:t>Within a municipality, the values are either in Feet or Meters, but not both.</a:t>
            </a:r>
          </a:p>
          <a:p>
            <a:endParaRPr lang="en-US" sz="1400" dirty="0"/>
          </a:p>
          <a:p>
            <a:r>
              <a:rPr lang="en-US" sz="1400" dirty="0"/>
              <a:t>Projection – a specific projection is used to assign coordinates:  Massachusetts Mainland State Plane – Meters or Feet.  This was created by the U.S. Geological Survey.</a:t>
            </a:r>
          </a:p>
        </p:txBody>
      </p:sp>
      <p:sp>
        <p:nvSpPr>
          <p:cNvPr id="4" name="Slide Number Placeholder 3"/>
          <p:cNvSpPr>
            <a:spLocks noGrp="1"/>
          </p:cNvSpPr>
          <p:nvPr>
            <p:ph type="sldNum" sz="quarter" idx="10"/>
          </p:nvPr>
        </p:nvSpPr>
        <p:spPr/>
        <p:txBody>
          <a:bodyPr/>
          <a:lstStyle/>
          <a:p>
            <a:fld id="{4606CA3F-32C0-44B9-8E59-05F867210735}" type="slidenum">
              <a:rPr lang="en-US" smtClean="0"/>
              <a:t>20</a:t>
            </a:fld>
            <a:endParaRPr lang="en-US" dirty="0"/>
          </a:p>
        </p:txBody>
      </p:sp>
    </p:spTree>
    <p:extLst>
      <p:ext uri="{BB962C8B-B14F-4D97-AF65-F5344CB8AC3E}">
        <p14:creationId xmlns:p14="http://schemas.microsoft.com/office/powerpoint/2010/main" val="3790068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why can’t we use Map-Par-ID instead of creating a new type of parcel ID? [PS, pg. 10, 19] </a:t>
            </a:r>
            <a:endParaRPr lang="en-US" sz="1900" dirty="0">
              <a:latin typeface="Arial" panose="020B0604020202020204" pitchFamily="34" charset="0"/>
            </a:endParaRPr>
          </a:p>
          <a:p>
            <a:pPr fontAlgn="t"/>
            <a:r>
              <a:rPr lang="en-US" sz="1500" b="1" dirty="0">
                <a:solidFill>
                  <a:srgbClr val="000000"/>
                </a:solidFill>
                <a:latin typeface="Calibri" panose="020F0502020204030204" pitchFamily="34" charset="0"/>
              </a:rPr>
              <a:t>LOC_ID:  </a:t>
            </a:r>
            <a:r>
              <a:rPr lang="en-US" sz="1500" dirty="0">
                <a:solidFill>
                  <a:srgbClr val="000000"/>
                </a:solidFill>
                <a:latin typeface="Calibri" panose="020F0502020204030204" pitchFamily="34" charset="0"/>
              </a:rPr>
              <a:t>Contains the same format throughout the state: M_0000000_0000000  (Unit M or F _ x coord _ y coord). Only underscores are used to separate components</a:t>
            </a:r>
            <a:endParaRPr lang="en-US" sz="1500" dirty="0">
              <a:latin typeface="Arial" panose="020B0604020202020204" pitchFamily="34" charset="0"/>
            </a:endParaRPr>
          </a:p>
          <a:p>
            <a:pPr fontAlgn="t"/>
            <a:r>
              <a:rPr lang="en-US" sz="1500" dirty="0">
                <a:solidFill>
                  <a:srgbClr val="000000"/>
                </a:solidFill>
                <a:latin typeface="Calibri" panose="020F0502020204030204" pitchFamily="34" charset="0"/>
              </a:rPr>
              <a:t>MAP_PAR_ID: Format varies across the state:  (Map–Block-Lot, etc.)</a:t>
            </a:r>
            <a:endParaRPr lang="en-US" sz="1500" dirty="0">
              <a:latin typeface="Arial" panose="020B0604020202020204" pitchFamily="34" charset="0"/>
            </a:endParaRPr>
          </a:p>
          <a:p>
            <a:pPr fontAlgn="t"/>
            <a:r>
              <a:rPr lang="en-US" sz="1500" b="1" dirty="0">
                <a:solidFill>
                  <a:srgbClr val="000000"/>
                </a:solidFill>
                <a:latin typeface="Calibri" panose="020F0502020204030204" pitchFamily="34" charset="0"/>
              </a:rPr>
              <a:t>LOC_ID:  </a:t>
            </a:r>
            <a:r>
              <a:rPr lang="en-US" sz="1500" dirty="0">
                <a:solidFill>
                  <a:srgbClr val="000000"/>
                </a:solidFill>
                <a:latin typeface="Calibri" panose="020F0502020204030204" pitchFamily="34" charset="0"/>
              </a:rPr>
              <a:t>unique across the state.</a:t>
            </a:r>
            <a:endParaRPr lang="en-US" sz="1500" dirty="0">
              <a:latin typeface="Arial" panose="020B0604020202020204" pitchFamily="34" charset="0"/>
            </a:endParaRPr>
          </a:p>
          <a:p>
            <a:pPr fontAlgn="t"/>
            <a:r>
              <a:rPr lang="en-US" sz="1500" dirty="0">
                <a:solidFill>
                  <a:srgbClr val="000000"/>
                </a:solidFill>
                <a:latin typeface="Calibri" panose="020F0502020204030204" pitchFamily="34" charset="0"/>
              </a:rPr>
              <a:t>MAP_PAR_ID: not unique across the state unless the TOWN_ID is added</a:t>
            </a:r>
          </a:p>
          <a:p>
            <a:pPr fontAlgn="t"/>
            <a:r>
              <a:rPr lang="en-US" sz="1500" b="1" dirty="0">
                <a:latin typeface="Arial" panose="020B0604020202020204" pitchFamily="34" charset="0"/>
              </a:rPr>
              <a:t>LOC_ID:</a:t>
            </a:r>
            <a:r>
              <a:rPr lang="en-US" sz="1500" b="1" dirty="0">
                <a:solidFill>
                  <a:srgbClr val="000000"/>
                </a:solidFill>
                <a:latin typeface="Calibri" panose="020F0502020204030204" pitchFamily="34" charset="0"/>
              </a:rPr>
              <a:t> </a:t>
            </a:r>
            <a:r>
              <a:rPr lang="en-US" sz="1500" dirty="0">
                <a:solidFill>
                  <a:srgbClr val="000000"/>
                </a:solidFill>
                <a:latin typeface="Calibri" panose="020F0502020204030204" pitchFamily="34" charset="0"/>
              </a:rPr>
              <a:t>can be used to create </a:t>
            </a:r>
            <a:r>
              <a:rPr lang="en-US" sz="1500" dirty="0" err="1">
                <a:solidFill>
                  <a:srgbClr val="000000"/>
                </a:solidFill>
                <a:latin typeface="Calibri" panose="020F0502020204030204" pitchFamily="34" charset="0"/>
              </a:rPr>
              <a:t>x,y</a:t>
            </a:r>
            <a:r>
              <a:rPr lang="en-US" sz="1500" dirty="0">
                <a:solidFill>
                  <a:srgbClr val="000000"/>
                </a:solidFill>
                <a:latin typeface="Calibri" panose="020F0502020204030204" pitchFamily="34" charset="0"/>
              </a:rPr>
              <a:t> point coordinates.</a:t>
            </a:r>
            <a:endParaRPr lang="en-US" sz="1500" dirty="0">
              <a:latin typeface="Arial" panose="020B0604020202020204" pitchFamily="34" charset="0"/>
            </a:endParaRPr>
          </a:p>
          <a:p>
            <a:pPr fontAlgn="t"/>
            <a:r>
              <a:rPr lang="en-US" sz="1500" dirty="0">
                <a:solidFill>
                  <a:srgbClr val="000000"/>
                </a:solidFill>
                <a:latin typeface="Calibri" panose="020F0502020204030204" pitchFamily="34" charset="0"/>
              </a:rPr>
              <a:t>MAP_PAR_ID:  Derived from one of several methods.</a:t>
            </a:r>
            <a:endParaRPr lang="en-US" sz="1500" dirty="0">
              <a:latin typeface="Arial" panose="020B0604020202020204" pitchFamily="34" charset="0"/>
            </a:endParaRPr>
          </a:p>
          <a:p>
            <a:pPr fontAlgn="t"/>
            <a:r>
              <a:rPr lang="en-US" sz="1500" b="1" dirty="0">
                <a:solidFill>
                  <a:srgbClr val="000000"/>
                </a:solidFill>
                <a:latin typeface="Calibri" panose="020F0502020204030204" pitchFamily="34" charset="0"/>
              </a:rPr>
              <a:t>LOC_ID:  </a:t>
            </a:r>
            <a:r>
              <a:rPr lang="en-US" sz="1500" dirty="0">
                <a:solidFill>
                  <a:srgbClr val="000000"/>
                </a:solidFill>
                <a:latin typeface="Calibri" panose="020F0502020204030204" pitchFamily="34" charset="0"/>
              </a:rPr>
              <a:t>If placed in each PROP_ID owner record, then exact matching between </a:t>
            </a:r>
            <a:r>
              <a:rPr lang="en-US" sz="1500" dirty="0" err="1">
                <a:solidFill>
                  <a:srgbClr val="000000"/>
                </a:solidFill>
                <a:latin typeface="Calibri" panose="020F0502020204030204" pitchFamily="34" charset="0"/>
              </a:rPr>
              <a:t>TaxPar</a:t>
            </a:r>
            <a:r>
              <a:rPr lang="en-US" sz="1500" dirty="0">
                <a:solidFill>
                  <a:srgbClr val="000000"/>
                </a:solidFill>
                <a:latin typeface="Calibri" panose="020F0502020204030204" pitchFamily="34" charset="0"/>
              </a:rPr>
              <a:t> and Assess is maintained at a high-quality rate.</a:t>
            </a:r>
            <a:endParaRPr lang="en-US" sz="1500" dirty="0">
              <a:latin typeface="Arial" panose="020B0604020202020204" pitchFamily="34" charset="0"/>
            </a:endParaRPr>
          </a:p>
          <a:p>
            <a:pPr fontAlgn="t"/>
            <a:r>
              <a:rPr lang="en-US" sz="1500" dirty="0">
                <a:solidFill>
                  <a:srgbClr val="000000"/>
                </a:solidFill>
                <a:latin typeface="Calibri" panose="020F0502020204030204" pitchFamily="34" charset="0"/>
              </a:rPr>
              <a:t>MAP_PAR_ID:  MAP_PAR_ID &lt;&gt; PROP_ID (ex. condo records have a unique ‘unit’ designation)</a:t>
            </a:r>
            <a:r>
              <a:rPr lang="en-US" sz="1500" dirty="0"/>
              <a:t>.</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21</a:t>
            </a:fld>
            <a:endParaRPr lang="en-US" dirty="0"/>
          </a:p>
        </p:txBody>
      </p:sp>
    </p:spTree>
    <p:extLst>
      <p:ext uri="{BB962C8B-B14F-4D97-AF65-F5344CB8AC3E}">
        <p14:creationId xmlns:p14="http://schemas.microsoft.com/office/powerpoint/2010/main" val="2207822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ct val="0"/>
              </a:spcBef>
              <a:defRPr/>
            </a:pPr>
            <a:r>
              <a:rPr lang="en-US" altLang="en-US" sz="1400" dirty="0"/>
              <a:t>OTHLEG:  (See [PS] for specifics]</a:t>
            </a:r>
          </a:p>
          <a:p>
            <a:pPr>
              <a:spcBef>
                <a:spcPct val="0"/>
              </a:spcBef>
            </a:pPr>
            <a:endParaRPr lang="en-US" altLang="en-US" sz="1400" dirty="0"/>
          </a:p>
          <a:p>
            <a:pPr>
              <a:spcBef>
                <a:spcPct val="0"/>
              </a:spcBef>
            </a:pPr>
            <a:r>
              <a:rPr lang="en-US" sz="1500" dirty="0" err="1"/>
              <a:t>OthLeg</a:t>
            </a:r>
            <a:r>
              <a:rPr lang="en-US" sz="1500" dirty="0"/>
              <a:t> - contains polygons representing other legal claims like easements and restrictions over an area or representing some FEE parcels. </a:t>
            </a:r>
            <a:endParaRPr lang="en-US" alt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22</a:t>
            </a:fld>
            <a:endParaRPr lang="en-US" dirty="0"/>
          </a:p>
        </p:txBody>
      </p:sp>
    </p:spTree>
    <p:extLst>
      <p:ext uri="{BB962C8B-B14F-4D97-AF65-F5344CB8AC3E}">
        <p14:creationId xmlns:p14="http://schemas.microsoft.com/office/powerpoint/2010/main" val="137430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ct val="0"/>
              </a:spcBef>
              <a:defRPr/>
            </a:pPr>
            <a:r>
              <a:rPr lang="en-US" altLang="en-US" sz="1400" dirty="0"/>
              <a:t>OTHLEG:  (See [PS, p. 21] for specifics concerning these attributes]</a:t>
            </a:r>
          </a:p>
          <a:p>
            <a:pPr>
              <a:spcBef>
                <a:spcPct val="0"/>
              </a:spcBef>
            </a:pPr>
            <a:endParaRPr lang="en-US" altLang="en-US" sz="1400" dirty="0"/>
          </a:p>
          <a:p>
            <a:pPr defTabSz="966612">
              <a:spcBef>
                <a:spcPct val="0"/>
              </a:spcBef>
              <a:defRPr/>
            </a:pPr>
            <a:r>
              <a:rPr lang="en-US" altLang="en-US" sz="1400" dirty="0"/>
              <a:t>LEGAL TYPE – (Required for all polys) Domain of attributes that records whether a polygon is a FEE parcel or some kind of easement.</a:t>
            </a:r>
          </a:p>
          <a:p>
            <a:pPr algn="l">
              <a:spcBef>
                <a:spcPct val="0"/>
              </a:spcBef>
            </a:pPr>
            <a:r>
              <a:rPr lang="en-US" altLang="en-US" sz="1400" dirty="0"/>
              <a:t>MAP_PAR_ID – (Required for FEE polys) Unique identifier for a parcel in a community in the form of Map-Block-Lot or similar form.</a:t>
            </a:r>
          </a:p>
          <a:p>
            <a:pPr algn="l">
              <a:spcBef>
                <a:spcPct val="0"/>
              </a:spcBef>
            </a:pPr>
            <a:r>
              <a:rPr lang="en-US" altLang="en-US" sz="1400" dirty="0"/>
              <a:t>TAXPAR_ID – (Required for FEE polys) This is the LOC_ID of the TAX parcel in TaxPar that covers it.</a:t>
            </a:r>
          </a:p>
          <a:p>
            <a:pPr algn="l">
              <a:spcBef>
                <a:spcPct val="0"/>
              </a:spcBef>
            </a:pPr>
            <a:r>
              <a:rPr lang="en-US" altLang="en-US" sz="1400" dirty="0"/>
              <a:t>LS_BOOK - last sale book.</a:t>
            </a:r>
          </a:p>
          <a:p>
            <a:pPr algn="l">
              <a:spcBef>
                <a:spcPct val="0"/>
              </a:spcBef>
            </a:pPr>
            <a:r>
              <a:rPr lang="en-US" altLang="en-US" sz="1400" dirty="0"/>
              <a:t>LS_PAGE - last sale page.</a:t>
            </a:r>
          </a:p>
          <a:p>
            <a:pPr algn="l">
              <a:spcBef>
                <a:spcPct val="0"/>
              </a:spcBef>
            </a:pPr>
            <a:r>
              <a:rPr lang="en-US" altLang="en-US" sz="1400" dirty="0"/>
              <a:t>REG_ID – Equivalent to the Book and Page numbers in Registry of Deeds but these are for cases through Land or Probate Court.</a:t>
            </a:r>
          </a:p>
          <a:p>
            <a:pPr>
              <a:spcBef>
                <a:spcPct val="0"/>
              </a:spcBef>
            </a:pPr>
            <a:endParaRPr lang="en-US" altLang="en-US" sz="1400" dirty="0"/>
          </a:p>
          <a:p>
            <a:r>
              <a:rPr lang="en-US" sz="1400" dirty="0"/>
              <a:t>The domain of valid values for the LEGAL_TYPE attribute can be expanded, for example, “EASE-SEWER” or “EASE-DRAIN.”  However, if you do that, we want to know what they are.  This is why we have a LUT for this domain.</a:t>
            </a:r>
          </a:p>
        </p:txBody>
      </p:sp>
      <p:sp>
        <p:nvSpPr>
          <p:cNvPr id="4" name="Slide Number Placeholder 3"/>
          <p:cNvSpPr>
            <a:spLocks noGrp="1"/>
          </p:cNvSpPr>
          <p:nvPr>
            <p:ph type="sldNum" sz="quarter" idx="10"/>
          </p:nvPr>
        </p:nvSpPr>
        <p:spPr/>
        <p:txBody>
          <a:bodyPr/>
          <a:lstStyle/>
          <a:p>
            <a:fld id="{4606CA3F-32C0-44B9-8E59-05F867210735}" type="slidenum">
              <a:rPr lang="en-US" smtClean="0"/>
              <a:t>23</a:t>
            </a:fld>
            <a:endParaRPr lang="en-US" dirty="0"/>
          </a:p>
        </p:txBody>
      </p:sp>
    </p:spTree>
    <p:extLst>
      <p:ext uri="{BB962C8B-B14F-4D97-AF65-F5344CB8AC3E}">
        <p14:creationId xmlns:p14="http://schemas.microsoft.com/office/powerpoint/2010/main" val="26473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domain of values used for LEGAL_TYPE  in OthLeg is listed in the (M000_)LUT.</a:t>
            </a:r>
          </a:p>
          <a:p>
            <a:r>
              <a:rPr lang="en-US" sz="1500" dirty="0"/>
              <a:t>Standard values in the domain include: </a:t>
            </a:r>
          </a:p>
          <a:p>
            <a:pPr lvl="1"/>
            <a:r>
              <a:rPr lang="en-US" sz="1500" dirty="0"/>
              <a:t>FEE</a:t>
            </a:r>
          </a:p>
          <a:p>
            <a:pPr lvl="1"/>
            <a:r>
              <a:rPr lang="en-US" sz="1500" dirty="0"/>
              <a:t>PRIV_ROW</a:t>
            </a:r>
          </a:p>
          <a:p>
            <a:pPr lvl="1"/>
            <a:r>
              <a:rPr lang="en-US" sz="1500" dirty="0"/>
              <a:t>RAIL_OVER and ROW_OVER</a:t>
            </a:r>
          </a:p>
          <a:p>
            <a:pPr lvl="1"/>
            <a:r>
              <a:rPr lang="en-US" sz="1500" dirty="0"/>
              <a:t>CR/CRX</a:t>
            </a:r>
          </a:p>
          <a:p>
            <a:pPr lvl="1"/>
            <a:r>
              <a:rPr lang="en-US" sz="1500" dirty="0"/>
              <a:t>APR/APRX</a:t>
            </a:r>
          </a:p>
          <a:p>
            <a:pPr lvl="1"/>
            <a:r>
              <a:rPr lang="en-US" sz="1500" dirty="0"/>
              <a:t>EASE</a:t>
            </a:r>
          </a:p>
          <a:p>
            <a:endParaRPr lang="en-US" sz="1500" dirty="0"/>
          </a:p>
          <a:p>
            <a:r>
              <a:rPr lang="en-US" sz="1500" dirty="0"/>
              <a:t>As previously mentioned, custom attribute values for LEGAL_TYPE can be used.  This will be covered in my discussion about the LUT.</a:t>
            </a: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24</a:t>
            </a:fld>
            <a:endParaRPr lang="en-US" dirty="0"/>
          </a:p>
        </p:txBody>
      </p:sp>
    </p:spTree>
    <p:extLst>
      <p:ext uri="{BB962C8B-B14F-4D97-AF65-F5344CB8AC3E}">
        <p14:creationId xmlns:p14="http://schemas.microsoft.com/office/powerpoint/2010/main" val="2615090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Misc FC:  [PS, p. 22]</a:t>
            </a:r>
          </a:p>
          <a:p>
            <a:pPr marL="181240" indent="-181240">
              <a:buFontTx/>
              <a:buChar char="-"/>
            </a:pPr>
            <a:r>
              <a:rPr lang="en-US" sz="1400" dirty="0"/>
              <a:t>contains any other polygon features that you want represented on a tax map. The Misc FC typically includes a number of features such as TRAFFIC_ISLAND ( features found in a road intersection), WATER, and WETLAND.</a:t>
            </a:r>
          </a:p>
          <a:p>
            <a:pPr marL="181240" indent="-181240">
              <a:buFontTx/>
              <a:buChar char="-"/>
            </a:pPr>
            <a:r>
              <a:rPr lang="en-US" sz="1400" dirty="0"/>
              <a:t>You are not required to use this feature class.  If you have other feature classes that have, for instance, ponds and lakes, use those feature classes, instead. But, even if you have no polygons in this FC, it must be present in the fGDB submitted to MassGIS. </a:t>
            </a:r>
          </a:p>
          <a:p>
            <a:pPr marL="181240" indent="-181240">
              <a:buFontTx/>
              <a:buChar char="-"/>
            </a:pP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25</a:t>
            </a:fld>
            <a:endParaRPr lang="en-US" dirty="0"/>
          </a:p>
        </p:txBody>
      </p:sp>
    </p:spTree>
    <p:extLst>
      <p:ext uri="{BB962C8B-B14F-4D97-AF65-F5344CB8AC3E}">
        <p14:creationId xmlns:p14="http://schemas.microsoft.com/office/powerpoint/2010/main" val="3232112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The polygons in MISC are identified in the MISC_TYPE attribute.  The valid domain of values for this attribute can also be expanded provided they are included in the LUT.</a:t>
            </a:r>
          </a:p>
        </p:txBody>
      </p:sp>
      <p:sp>
        <p:nvSpPr>
          <p:cNvPr id="4" name="Slide Number Placeholder 3"/>
          <p:cNvSpPr>
            <a:spLocks noGrp="1"/>
          </p:cNvSpPr>
          <p:nvPr>
            <p:ph type="sldNum" sz="quarter" idx="10"/>
          </p:nvPr>
        </p:nvSpPr>
        <p:spPr/>
        <p:txBody>
          <a:bodyPr/>
          <a:lstStyle/>
          <a:p>
            <a:fld id="{4606CA3F-32C0-44B9-8E59-05F867210735}" type="slidenum">
              <a:rPr lang="en-US" smtClean="0"/>
              <a:t>26</a:t>
            </a:fld>
            <a:endParaRPr lang="en-US" dirty="0"/>
          </a:p>
        </p:txBody>
      </p:sp>
    </p:spTree>
    <p:extLst>
      <p:ext uri="{BB962C8B-B14F-4D97-AF65-F5344CB8AC3E}">
        <p14:creationId xmlns:p14="http://schemas.microsoft.com/office/powerpoint/2010/main" val="124056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The Look Up Table (LUT)  [PS, p.22]</a:t>
            </a:r>
          </a:p>
          <a:p>
            <a:endParaRPr lang="en-US" sz="1400" dirty="0"/>
          </a:p>
          <a:p>
            <a:r>
              <a:rPr lang="en-US" sz="1400" dirty="0"/>
              <a:t>Contains a listing of codes for either field, LEGAL_TYPE in </a:t>
            </a:r>
            <a:r>
              <a:rPr lang="en-US" sz="1400" dirty="0" err="1"/>
              <a:t>OthLeg</a:t>
            </a:r>
            <a:r>
              <a:rPr lang="en-US" sz="1400" dirty="0"/>
              <a:t> or MISC_TYPE in Misc.</a:t>
            </a:r>
          </a:p>
          <a:p>
            <a:endParaRPr lang="en-US" sz="1400" dirty="0"/>
          </a:p>
          <a:p>
            <a:r>
              <a:rPr lang="en-US" sz="1400" dirty="0"/>
              <a:t>The table is prepopulated with codes to use – they are designated with TOWN_ID = 0.</a:t>
            </a:r>
          </a:p>
        </p:txBody>
      </p:sp>
      <p:sp>
        <p:nvSpPr>
          <p:cNvPr id="4" name="Slide Number Placeholder 3"/>
          <p:cNvSpPr>
            <a:spLocks noGrp="1"/>
          </p:cNvSpPr>
          <p:nvPr>
            <p:ph type="sldNum" sz="quarter" idx="10"/>
          </p:nvPr>
        </p:nvSpPr>
        <p:spPr/>
        <p:txBody>
          <a:bodyPr/>
          <a:lstStyle/>
          <a:p>
            <a:fld id="{4606CA3F-32C0-44B9-8E59-05F867210735}" type="slidenum">
              <a:rPr lang="en-US" smtClean="0"/>
              <a:t>27</a:t>
            </a:fld>
            <a:endParaRPr lang="en-US" dirty="0"/>
          </a:p>
        </p:txBody>
      </p:sp>
    </p:spTree>
    <p:extLst>
      <p:ext uri="{BB962C8B-B14F-4D97-AF65-F5344CB8AC3E}">
        <p14:creationId xmlns:p14="http://schemas.microsoft.com/office/powerpoint/2010/main" val="2559555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Fields:</a:t>
            </a:r>
          </a:p>
          <a:p>
            <a:r>
              <a:rPr lang="en-US" sz="1400" dirty="0"/>
              <a:t>FIELD_NM</a:t>
            </a:r>
          </a:p>
          <a:p>
            <a:r>
              <a:rPr lang="en-US" sz="1400" dirty="0"/>
              <a:t>CODE</a:t>
            </a:r>
          </a:p>
          <a:p>
            <a:r>
              <a:rPr lang="en-US" sz="1400" dirty="0"/>
              <a:t>CODE_DESC</a:t>
            </a:r>
          </a:p>
        </p:txBody>
      </p:sp>
      <p:sp>
        <p:nvSpPr>
          <p:cNvPr id="4" name="Slide Number Placeholder 3"/>
          <p:cNvSpPr>
            <a:spLocks noGrp="1"/>
          </p:cNvSpPr>
          <p:nvPr>
            <p:ph type="sldNum" sz="quarter" idx="10"/>
          </p:nvPr>
        </p:nvSpPr>
        <p:spPr/>
        <p:txBody>
          <a:bodyPr/>
          <a:lstStyle/>
          <a:p>
            <a:fld id="{4606CA3F-32C0-44B9-8E59-05F867210735}" type="slidenum">
              <a:rPr lang="en-US" smtClean="0"/>
              <a:t>28</a:t>
            </a:fld>
            <a:endParaRPr lang="en-US" dirty="0"/>
          </a:p>
        </p:txBody>
      </p:sp>
    </p:spTree>
    <p:extLst>
      <p:ext uri="{BB962C8B-B14F-4D97-AF65-F5344CB8AC3E}">
        <p14:creationId xmlns:p14="http://schemas.microsoft.com/office/powerpoint/2010/main" val="79050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Each new custom value used must be entered in the LUT (Lookup Table) with the town id, the FIELD_NM = LEGAL_TYPE, the CODE value itself, and a description in CODE_DESC.</a:t>
            </a:r>
          </a:p>
        </p:txBody>
      </p:sp>
      <p:sp>
        <p:nvSpPr>
          <p:cNvPr id="4" name="Slide Number Placeholder 3"/>
          <p:cNvSpPr>
            <a:spLocks noGrp="1"/>
          </p:cNvSpPr>
          <p:nvPr>
            <p:ph type="sldNum" sz="quarter" idx="10"/>
          </p:nvPr>
        </p:nvSpPr>
        <p:spPr/>
        <p:txBody>
          <a:bodyPr/>
          <a:lstStyle/>
          <a:p>
            <a:fld id="{4606CA3F-32C0-44B9-8E59-05F867210735}" type="slidenum">
              <a:rPr lang="en-US" smtClean="0"/>
              <a:t>29</a:t>
            </a:fld>
            <a:endParaRPr lang="en-US" dirty="0"/>
          </a:p>
        </p:txBody>
      </p:sp>
    </p:spTree>
    <p:extLst>
      <p:ext uri="{BB962C8B-B14F-4D97-AF65-F5344CB8AC3E}">
        <p14:creationId xmlns:p14="http://schemas.microsoft.com/office/powerpoint/2010/main" val="177692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is what we’ll cover.</a:t>
            </a:r>
          </a:p>
          <a:p>
            <a:endParaRPr lang="en-US" sz="1400" dirty="0"/>
          </a:p>
          <a:p>
            <a:r>
              <a:rPr lang="en-US" sz="1400" dirty="0"/>
              <a:t>Note: direct references to the Parcels Standard are marked as [PS], currently version 3.0.</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3</a:t>
            </a:fld>
            <a:endParaRPr lang="en-US" dirty="0"/>
          </a:p>
        </p:txBody>
      </p:sp>
    </p:spTree>
    <p:extLst>
      <p:ext uri="{BB962C8B-B14F-4D97-AF65-F5344CB8AC3E}">
        <p14:creationId xmlns:p14="http://schemas.microsoft.com/office/powerpoint/2010/main" val="2712435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Assess table developed from the MassGIS CAMA has these elements: valuations, site address information, owner and owner address information, registry information, and other useful items.</a:t>
            </a:r>
          </a:p>
          <a:p>
            <a:endParaRPr lang="en-US" sz="1400" dirty="0"/>
          </a:p>
          <a:p>
            <a:r>
              <a:rPr lang="en-US" sz="1400" dirty="0"/>
              <a:t>One of the data elements in the assessing extract is USE_CODE. </a:t>
            </a:r>
          </a:p>
          <a:p>
            <a:endParaRPr lang="en-US" sz="1400" dirty="0"/>
          </a:p>
          <a:p>
            <a:r>
              <a:rPr lang="en-US" sz="1400" dirty="0"/>
              <a:t>[PS, p.23-26]</a:t>
            </a:r>
          </a:p>
        </p:txBody>
      </p:sp>
      <p:sp>
        <p:nvSpPr>
          <p:cNvPr id="4" name="Slide Number Placeholder 3"/>
          <p:cNvSpPr>
            <a:spLocks noGrp="1"/>
          </p:cNvSpPr>
          <p:nvPr>
            <p:ph type="sldNum" sz="quarter" idx="10"/>
          </p:nvPr>
        </p:nvSpPr>
        <p:spPr/>
        <p:txBody>
          <a:bodyPr/>
          <a:lstStyle/>
          <a:p>
            <a:fld id="{4606CA3F-32C0-44B9-8E59-05F867210735}" type="slidenum">
              <a:rPr lang="en-US" smtClean="0"/>
              <a:t>30</a:t>
            </a:fld>
            <a:endParaRPr lang="en-US" dirty="0"/>
          </a:p>
        </p:txBody>
      </p:sp>
    </p:spTree>
    <p:extLst>
      <p:ext uri="{BB962C8B-B14F-4D97-AF65-F5344CB8AC3E}">
        <p14:creationId xmlns:p14="http://schemas.microsoft.com/office/powerpoint/2010/main" val="3867029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[PS, p, 23]</a:t>
            </a:r>
            <a:br>
              <a:rPr lang="en-US" sz="1400" dirty="0"/>
            </a:br>
            <a:br>
              <a:rPr lang="en-US" sz="1400" dirty="0"/>
            </a:br>
            <a:r>
              <a:rPr lang="en-US" sz="1400" dirty="0"/>
              <a:t>There are standard use code values, established by DOR.  These are already populated in this table.</a:t>
            </a:r>
          </a:p>
          <a:p>
            <a:endParaRPr lang="en-US" sz="1400" dirty="0"/>
          </a:p>
          <a:p>
            <a:r>
              <a:rPr lang="en-US" sz="1400" dirty="0"/>
              <a:t>Munis can add custom values – we’ll cover it in Part 2.</a:t>
            </a:r>
          </a:p>
          <a:p>
            <a:endParaRPr lang="en-US" sz="1400" dirty="0"/>
          </a:p>
          <a:p>
            <a:r>
              <a:rPr lang="en-US" sz="1400" dirty="0"/>
              <a:t>USE_CODE is becoming more and more important as a way to characterize the human activity at a location.  The use code is used for various types of regional analysis and is part of creating MassGIS land use-land cover mapping.</a:t>
            </a:r>
          </a:p>
        </p:txBody>
      </p:sp>
      <p:sp>
        <p:nvSpPr>
          <p:cNvPr id="4" name="Slide Number Placeholder 3"/>
          <p:cNvSpPr>
            <a:spLocks noGrp="1"/>
          </p:cNvSpPr>
          <p:nvPr>
            <p:ph type="sldNum" sz="quarter" idx="10"/>
          </p:nvPr>
        </p:nvSpPr>
        <p:spPr/>
        <p:txBody>
          <a:bodyPr/>
          <a:lstStyle/>
          <a:p>
            <a:fld id="{4606CA3F-32C0-44B9-8E59-05F867210735}" type="slidenum">
              <a:rPr lang="en-US" smtClean="0"/>
              <a:t>31</a:t>
            </a:fld>
            <a:endParaRPr lang="en-US" dirty="0"/>
          </a:p>
        </p:txBody>
      </p:sp>
    </p:spTree>
    <p:extLst>
      <p:ext uri="{BB962C8B-B14F-4D97-AF65-F5344CB8AC3E}">
        <p14:creationId xmlns:p14="http://schemas.microsoft.com/office/powerpoint/2010/main" val="1973836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32</a:t>
            </a:fld>
            <a:endParaRPr lang="en-US" dirty="0"/>
          </a:p>
        </p:txBody>
      </p:sp>
    </p:spTree>
    <p:extLst>
      <p:ext uri="{BB962C8B-B14F-4D97-AF65-F5344CB8AC3E}">
        <p14:creationId xmlns:p14="http://schemas.microsoft.com/office/powerpoint/2010/main" val="201165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Simplified Flow Chart of the Parcel Editing Process (Route 1 – Closed Loop):</a:t>
            </a:r>
          </a:p>
          <a:p>
            <a:endParaRPr lang="en-US" sz="1400" dirty="0"/>
          </a:p>
          <a:p>
            <a:r>
              <a:rPr lang="en-US" sz="1400" dirty="0"/>
              <a:t>-Collect edits to be made</a:t>
            </a:r>
          </a:p>
          <a:p>
            <a:r>
              <a:rPr lang="en-US" sz="1400" dirty="0"/>
              <a:t>-Make changes in the edit fGDB</a:t>
            </a:r>
          </a:p>
          <a:p>
            <a:r>
              <a:rPr lang="en-US" sz="1400" dirty="0"/>
              <a:t>-For every LOC_ID edited or changed, compile a change list of records with the PROP_ID associated with LOC_ID and send to Assessor</a:t>
            </a:r>
          </a:p>
          <a:p>
            <a:r>
              <a:rPr lang="en-US" sz="1400" dirty="0"/>
              <a:t>-Assessor copies and pastes LOC_ID in owner record in CAMA database</a:t>
            </a:r>
          </a:p>
          <a:p>
            <a:r>
              <a:rPr lang="en-US" sz="1400" dirty="0"/>
              <a:t>-CAMA exported via MassGIS standard output.</a:t>
            </a:r>
          </a:p>
          <a:p>
            <a:r>
              <a:rPr lang="en-US" sz="1400" dirty="0"/>
              <a:t>-Process and ‘LOAD’ CAMA output into empty, template Assess table</a:t>
            </a:r>
          </a:p>
          <a:p>
            <a:r>
              <a:rPr lang="en-US" sz="1400" dirty="0"/>
              <a:t>-Run QA/make corrections</a:t>
            </a:r>
          </a:p>
          <a:p>
            <a:r>
              <a:rPr lang="en-US" sz="1400" dirty="0"/>
              <a:t>-Submit to MassGIS for QA review and loading to statewide datalayer.</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33</a:t>
            </a:fld>
            <a:endParaRPr lang="en-US" dirty="0"/>
          </a:p>
        </p:txBody>
      </p:sp>
    </p:spTree>
    <p:extLst>
      <p:ext uri="{BB962C8B-B14F-4D97-AF65-F5344CB8AC3E}">
        <p14:creationId xmlns:p14="http://schemas.microsoft.com/office/powerpoint/2010/main" val="1506136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Simplified Flow Chart of the Parcel Editing Process (Route 2 – Open Loop):</a:t>
            </a:r>
          </a:p>
          <a:p>
            <a:r>
              <a:rPr lang="en-US" sz="1400" dirty="0"/>
              <a:t>The process is generally the same as in the first route.  The difference is that after the Assessor changes the LOC_ID values in the CAMA system, a second extract is not sent back to the GIS Editor for the editor to incorporate into the draft </a:t>
            </a:r>
            <a:r>
              <a:rPr lang="en-US" sz="1400" dirty="0" err="1"/>
              <a:t>fGDB</a:t>
            </a:r>
            <a:r>
              <a:rPr lang="en-US" sz="1400" dirty="0"/>
              <a:t>.  If there is ample communication between Assessor and GIS Editor, this is OK.  But this route doesn’t have the feedback that the first one has – avoid putting off putting in the new/changed LOC_IDs.</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34</a:t>
            </a:fld>
            <a:endParaRPr lang="en-US" dirty="0"/>
          </a:p>
        </p:txBody>
      </p:sp>
    </p:spTree>
    <p:extLst>
      <p:ext uri="{BB962C8B-B14F-4D97-AF65-F5344CB8AC3E}">
        <p14:creationId xmlns:p14="http://schemas.microsoft.com/office/powerpoint/2010/main" val="2822447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Collecting Materials for Edits</a:t>
            </a:r>
          </a:p>
        </p:txBody>
      </p:sp>
      <p:sp>
        <p:nvSpPr>
          <p:cNvPr id="4" name="Slide Number Placeholder 3"/>
          <p:cNvSpPr>
            <a:spLocks noGrp="1"/>
          </p:cNvSpPr>
          <p:nvPr>
            <p:ph type="sldNum" sz="quarter" idx="10"/>
          </p:nvPr>
        </p:nvSpPr>
        <p:spPr/>
        <p:txBody>
          <a:bodyPr/>
          <a:lstStyle/>
          <a:p>
            <a:fld id="{4606CA3F-32C0-44B9-8E59-05F867210735}" type="slidenum">
              <a:rPr lang="en-US" smtClean="0"/>
              <a:t>35</a:t>
            </a:fld>
            <a:endParaRPr lang="en-US" dirty="0"/>
          </a:p>
        </p:txBody>
      </p:sp>
    </p:spTree>
    <p:extLst>
      <p:ext uri="{BB962C8B-B14F-4D97-AF65-F5344CB8AC3E}">
        <p14:creationId xmlns:p14="http://schemas.microsoft.com/office/powerpoint/2010/main" val="2328520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Collect Materials for Edits: Exporting CAMA Data</a:t>
            </a:r>
          </a:p>
        </p:txBody>
      </p:sp>
      <p:sp>
        <p:nvSpPr>
          <p:cNvPr id="4" name="Slide Number Placeholder 3"/>
          <p:cNvSpPr>
            <a:spLocks noGrp="1"/>
          </p:cNvSpPr>
          <p:nvPr>
            <p:ph type="sldNum" sz="quarter" idx="10"/>
          </p:nvPr>
        </p:nvSpPr>
        <p:spPr/>
        <p:txBody>
          <a:bodyPr/>
          <a:lstStyle/>
          <a:p>
            <a:fld id="{4606CA3F-32C0-44B9-8E59-05F867210735}" type="slidenum">
              <a:rPr lang="en-US" smtClean="0"/>
              <a:t>36</a:t>
            </a:fld>
            <a:endParaRPr lang="en-US" dirty="0"/>
          </a:p>
        </p:txBody>
      </p:sp>
    </p:spTree>
    <p:extLst>
      <p:ext uri="{BB962C8B-B14F-4D97-AF65-F5344CB8AC3E}">
        <p14:creationId xmlns:p14="http://schemas.microsoft.com/office/powerpoint/2010/main" val="220608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populate the Assess table, follow these steps:</a:t>
            </a:r>
          </a:p>
          <a:p>
            <a:pPr marL="362480" indent="-362480">
              <a:buAutoNum type="arabicPeriod"/>
            </a:pPr>
            <a:r>
              <a:rPr lang="en-US" sz="1400" dirty="0"/>
              <a:t>Copy the Assess Table Template to your edit version of your parcel fGDB (the template is found in the template fGDB, available in both the AssessPrep and Parcel QA Tools zipped files).</a:t>
            </a:r>
          </a:p>
          <a:p>
            <a:pPr marL="362480" indent="-362480">
              <a:buAutoNum type="arabicPeriod"/>
            </a:pPr>
            <a:r>
              <a:rPr lang="en-US" sz="1400" dirty="0"/>
              <a:t>Run MassGIS AssessPrep Tool</a:t>
            </a:r>
          </a:p>
          <a:p>
            <a:pPr marL="362480" indent="-362480">
              <a:buAutoNum type="arabicPeriod"/>
            </a:pPr>
            <a:r>
              <a:rPr lang="en-US" sz="1400" dirty="0"/>
              <a:t>Use ArcCatalog LOAD&gt;LOAD DATA tool (or run the Append Tool in ArcGIS).</a:t>
            </a:r>
          </a:p>
          <a:p>
            <a:pPr marL="362480" indent="-362480">
              <a:buAutoNum type="arabicPeriod"/>
            </a:pPr>
            <a:r>
              <a:rPr lang="en-US" sz="1400" dirty="0"/>
              <a:t>Follow the wizard forms</a:t>
            </a:r>
          </a:p>
        </p:txBody>
      </p:sp>
      <p:sp>
        <p:nvSpPr>
          <p:cNvPr id="4" name="Slide Number Placeholder 3"/>
          <p:cNvSpPr>
            <a:spLocks noGrp="1"/>
          </p:cNvSpPr>
          <p:nvPr>
            <p:ph type="sldNum" sz="quarter" idx="10"/>
          </p:nvPr>
        </p:nvSpPr>
        <p:spPr/>
        <p:txBody>
          <a:bodyPr/>
          <a:lstStyle/>
          <a:p>
            <a:fld id="{4606CA3F-32C0-44B9-8E59-05F867210735}" type="slidenum">
              <a:rPr lang="en-US" smtClean="0"/>
              <a:t>37</a:t>
            </a:fld>
            <a:endParaRPr lang="en-US" dirty="0"/>
          </a:p>
        </p:txBody>
      </p:sp>
    </p:spTree>
    <p:extLst>
      <p:ext uri="{BB962C8B-B14F-4D97-AF65-F5344CB8AC3E}">
        <p14:creationId xmlns:p14="http://schemas.microsoft.com/office/powerpoint/2010/main" val="496578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[PS, p. 26]</a:t>
            </a:r>
            <a:br>
              <a:rPr lang="en-US" sz="1400" dirty="0"/>
            </a:br>
            <a:br>
              <a:rPr lang="en-US" sz="1400" dirty="0"/>
            </a:br>
            <a:r>
              <a:rPr lang="en-US" sz="1400" dirty="0"/>
              <a:t>There are standard use code values, established by DOR.  These are already populated in this table.</a:t>
            </a:r>
          </a:p>
          <a:p>
            <a:endParaRPr lang="en-US" sz="1400" dirty="0"/>
          </a:p>
          <a:p>
            <a:r>
              <a:rPr lang="en-US" sz="1400" dirty="0"/>
              <a:t>Munis can add custom values.   If custom values are used, they must be entered in the UC_LUT table. For each new value, create a new record, then enter your TOWN_ID, the use code value, and a brief description of what that value describes (you may need the Assessor to provide a description).</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38</a:t>
            </a:fld>
            <a:endParaRPr lang="en-US" dirty="0"/>
          </a:p>
        </p:txBody>
      </p:sp>
    </p:spTree>
    <p:extLst>
      <p:ext uri="{BB962C8B-B14F-4D97-AF65-F5344CB8AC3E}">
        <p14:creationId xmlns:p14="http://schemas.microsoft.com/office/powerpoint/2010/main" val="2759385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Maintaining Parcels in the L3 Standard – </a:t>
            </a:r>
          </a:p>
          <a:p>
            <a:r>
              <a:rPr lang="en-US" sz="1400" dirty="0"/>
              <a:t>When parcels are split, combined or areas swapped (not adjusting to align with visible features) a new LOC_ID needs to be generated.</a:t>
            </a:r>
          </a:p>
          <a:p>
            <a:r>
              <a:rPr lang="en-US" sz="1400" dirty="0"/>
              <a:t>In this example, one FEE parcel is split roughly down the middle into two smaller parcels and two LOC_ID values will be created. </a:t>
            </a:r>
          </a:p>
          <a:p>
            <a:r>
              <a:rPr lang="en-US" sz="1400" dirty="0"/>
              <a:t>The first thing the GIS EDITOR will do is use the ArcGIS tools to split the polygon into smaller polygons.</a:t>
            </a:r>
          </a:p>
        </p:txBody>
      </p:sp>
      <p:sp>
        <p:nvSpPr>
          <p:cNvPr id="4" name="Slide Number Placeholder 3"/>
          <p:cNvSpPr>
            <a:spLocks noGrp="1"/>
          </p:cNvSpPr>
          <p:nvPr>
            <p:ph type="sldNum" sz="quarter" idx="10"/>
          </p:nvPr>
        </p:nvSpPr>
        <p:spPr/>
        <p:txBody>
          <a:bodyPr/>
          <a:lstStyle/>
          <a:p>
            <a:fld id="{4606CA3F-32C0-44B9-8E59-05F867210735}" type="slidenum">
              <a:rPr lang="en-US" smtClean="0"/>
              <a:t>39</a:t>
            </a:fld>
            <a:endParaRPr lang="en-US" dirty="0"/>
          </a:p>
        </p:txBody>
      </p:sp>
    </p:spTree>
    <p:extLst>
      <p:ext uri="{BB962C8B-B14F-4D97-AF65-F5344CB8AC3E}">
        <p14:creationId xmlns:p14="http://schemas.microsoft.com/office/powerpoint/2010/main" val="220782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4</a:t>
            </a:fld>
            <a:endParaRPr lang="en-US" dirty="0"/>
          </a:p>
        </p:txBody>
      </p:sp>
    </p:spTree>
    <p:extLst>
      <p:ext uri="{BB962C8B-B14F-4D97-AF65-F5344CB8AC3E}">
        <p14:creationId xmlns:p14="http://schemas.microsoft.com/office/powerpoint/2010/main" val="1388107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Next, the editor will create LOC_IDs for each of these new polygons:</a:t>
            </a:r>
          </a:p>
          <a:p>
            <a:pPr marL="302066" indent="-302066">
              <a:buFontTx/>
              <a:buChar char="-"/>
            </a:pPr>
            <a:r>
              <a:rPr lang="en-US" sz="1400" dirty="0"/>
              <a:t>Select the split or combined polygons. </a:t>
            </a:r>
          </a:p>
          <a:p>
            <a:pPr marL="302066" indent="-302066">
              <a:buFontTx/>
              <a:buChar char="-"/>
            </a:pPr>
            <a:r>
              <a:rPr lang="en-US" sz="1400" dirty="0"/>
              <a:t>in the TaxPar attributes table, use Field Calculator to create a new LOC_ID value using a python command provided below.  This process is documented step-by-step in the “Guide to Maintaining Parcels.” Note the use of the SHAPE.LABELPOINT command.  [We have found that w/ “L” or “U” shaped parcels sometimes did not create an acceptable value when SHAPE.CENTROID was used.]</a:t>
            </a:r>
          </a:p>
          <a:p>
            <a:pPr marL="302066" marR="0" lvl="0" indent="-302066" algn="l" defTabSz="914400" rtl="0" eaLnBrk="1" fontAlgn="auto" latinLnBrk="0" hangingPunct="1">
              <a:lnSpc>
                <a:spcPct val="100000"/>
              </a:lnSpc>
              <a:spcBef>
                <a:spcPts val="0"/>
              </a:spcBef>
              <a:spcAft>
                <a:spcPts val="0"/>
              </a:spcAft>
              <a:buClrTx/>
              <a:buSzTx/>
              <a:buFontTx/>
              <a:buChar char="-"/>
              <a:tabLst/>
              <a:defRPr/>
            </a:pPr>
            <a:r>
              <a:rPr lang="en-US" sz="1400" dirty="0"/>
              <a:t>Formula:  "M_" + str( int(round(!SHAPE.LABELPOINT!.X,0))) + "_" + str( int(round(!SHAPE. LABELPOINT!.Y,0)))</a:t>
            </a:r>
          </a:p>
          <a:p>
            <a:pPr marL="302066" indent="-302066">
              <a:buFontTx/>
              <a:buChar char="-"/>
            </a:pPr>
            <a:endParaRPr lang="en-US" sz="1400" dirty="0"/>
          </a:p>
          <a:p>
            <a:pPr marL="302066" indent="-302066">
              <a:buFontTx/>
              <a:buChar char="-"/>
            </a:pPr>
            <a:r>
              <a:rPr lang="en-US" sz="1400" dirty="0"/>
              <a:t>Finally, fill in the other attributes for the parcels.</a:t>
            </a:r>
          </a:p>
          <a:p>
            <a:endParaRPr lang="en-US" sz="1400" dirty="0"/>
          </a:p>
          <a:p>
            <a:r>
              <a:rPr lang="en-US" sz="1400" dirty="0"/>
              <a:t>Remember: each polygon has a unique LOC_ID value, including ROW and WATER polygons.</a:t>
            </a:r>
          </a:p>
          <a:p>
            <a:endParaRPr lang="en-US" sz="1400" dirty="0"/>
          </a:p>
          <a:p>
            <a:r>
              <a:rPr lang="en-US" sz="1400" dirty="0"/>
              <a:t>If a parcel has non-contiguous parts, then a single multipart polygon needs to be made, then a LOC_ID created.</a:t>
            </a:r>
          </a:p>
        </p:txBody>
      </p:sp>
      <p:sp>
        <p:nvSpPr>
          <p:cNvPr id="4" name="Slide Number Placeholder 3"/>
          <p:cNvSpPr>
            <a:spLocks noGrp="1"/>
          </p:cNvSpPr>
          <p:nvPr>
            <p:ph type="sldNum" sz="quarter" idx="10"/>
          </p:nvPr>
        </p:nvSpPr>
        <p:spPr/>
        <p:txBody>
          <a:bodyPr/>
          <a:lstStyle/>
          <a:p>
            <a:fld id="{4606CA3F-32C0-44B9-8E59-05F867210735}" type="slidenum">
              <a:rPr lang="en-US" smtClean="0"/>
              <a:t>40</a:t>
            </a:fld>
            <a:endParaRPr lang="en-US" dirty="0"/>
          </a:p>
        </p:txBody>
      </p:sp>
    </p:spTree>
    <p:extLst>
      <p:ext uri="{BB962C8B-B14F-4D97-AF65-F5344CB8AC3E}">
        <p14:creationId xmlns:p14="http://schemas.microsoft.com/office/powerpoint/2010/main" val="4216985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Editing a copy of the fGDB:  Entering Values in Attribute Table</a:t>
            </a:r>
          </a:p>
          <a:p>
            <a:endParaRPr lang="en-US" sz="1400" dirty="0"/>
          </a:p>
          <a:p>
            <a:r>
              <a:rPr lang="en-US" sz="1400" dirty="0"/>
              <a:t>LOC_ID – A unique value is created for each polygon in TaxPar</a:t>
            </a:r>
          </a:p>
          <a:p>
            <a:r>
              <a:rPr lang="en-US" sz="1400" dirty="0"/>
              <a:t>MAP_PAR_ID:  There should be a standard way to assign Map Par IDs to parcels within a community.  If not, we highly recommend that the town establish one!</a:t>
            </a:r>
          </a:p>
          <a:p>
            <a:r>
              <a:rPr lang="en-US" sz="1400" dirty="0"/>
              <a:t>POLY_TYPE:  For Parcels, POLY_TYPE is usually FEE.  TAX-FEE parcels will be explained later.</a:t>
            </a:r>
          </a:p>
          <a:p>
            <a:r>
              <a:rPr lang="en-US" sz="1400" dirty="0"/>
              <a:t>SOURCE: The default is ASSESS, but other choices are available.</a:t>
            </a:r>
          </a:p>
          <a:p>
            <a:r>
              <a:rPr lang="en-US" sz="1400" dirty="0"/>
              <a:t>LAST_EDIT:  Enter the date that this parcel was created/significantly altered.  This is not for small or superficial changes</a:t>
            </a:r>
          </a:p>
          <a:p>
            <a:r>
              <a:rPr lang="en-US" sz="1400" dirty="0"/>
              <a:t>NO_MATCH:  Default is “NO.”  For special cases where the owner is not known or would take a long deed search, then – with PRIOR approval from MassGIS, YES could be assigned.  NO_MATCH = YES excludes the record from the match rate analysis done by the QA Script.</a:t>
            </a:r>
          </a:p>
        </p:txBody>
      </p:sp>
      <p:sp>
        <p:nvSpPr>
          <p:cNvPr id="4" name="Slide Number Placeholder 3"/>
          <p:cNvSpPr>
            <a:spLocks noGrp="1"/>
          </p:cNvSpPr>
          <p:nvPr>
            <p:ph type="sldNum" sz="quarter" idx="10"/>
          </p:nvPr>
        </p:nvSpPr>
        <p:spPr/>
        <p:txBody>
          <a:bodyPr/>
          <a:lstStyle/>
          <a:p>
            <a:fld id="{4606CA3F-32C0-44B9-8E59-05F867210735}" type="slidenum">
              <a:rPr lang="en-US" smtClean="0"/>
              <a:t>41</a:t>
            </a:fld>
            <a:endParaRPr lang="en-US" dirty="0"/>
          </a:p>
        </p:txBody>
      </p:sp>
    </p:spTree>
    <p:extLst>
      <p:ext uri="{BB962C8B-B14F-4D97-AF65-F5344CB8AC3E}">
        <p14:creationId xmlns:p14="http://schemas.microsoft.com/office/powerpoint/2010/main" val="1667664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Adding the LOC_ID to the Assess table</a:t>
            </a:r>
          </a:p>
          <a:p>
            <a:endParaRPr lang="en-US" sz="1400" dirty="0"/>
          </a:p>
          <a:p>
            <a:r>
              <a:rPr lang="en-US" sz="1400" dirty="0"/>
              <a:t>Next, to associate an owner record to a parcel record, the LOC_ID created in TaxPar needs to be copied and pasted into the owner record in Assess associated with that parcel polygon.</a:t>
            </a:r>
          </a:p>
          <a:p>
            <a:endParaRPr lang="en-US" sz="1400" dirty="0"/>
          </a:p>
          <a:p>
            <a:pPr marL="302066" indent="-302066">
              <a:buFontTx/>
              <a:buChar char="-"/>
            </a:pPr>
            <a:r>
              <a:rPr lang="en-US" sz="1400" dirty="0"/>
              <a:t>DO NOT TYPE the value in – errors from mistyping can occur.</a:t>
            </a:r>
          </a:p>
          <a:p>
            <a:pPr marL="302066" indent="-302066">
              <a:buFontTx/>
              <a:buChar char="-"/>
            </a:pP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42</a:t>
            </a:fld>
            <a:endParaRPr lang="en-US" dirty="0"/>
          </a:p>
        </p:txBody>
      </p:sp>
    </p:spTree>
    <p:extLst>
      <p:ext uri="{BB962C8B-B14F-4D97-AF65-F5344CB8AC3E}">
        <p14:creationId xmlns:p14="http://schemas.microsoft.com/office/powerpoint/2010/main" val="1305574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Done (from the fGDB standpoint).</a:t>
            </a:r>
          </a:p>
        </p:txBody>
      </p:sp>
      <p:sp>
        <p:nvSpPr>
          <p:cNvPr id="4" name="Slide Number Placeholder 3"/>
          <p:cNvSpPr>
            <a:spLocks noGrp="1"/>
          </p:cNvSpPr>
          <p:nvPr>
            <p:ph type="sldNum" sz="quarter" idx="10"/>
          </p:nvPr>
        </p:nvSpPr>
        <p:spPr/>
        <p:txBody>
          <a:bodyPr/>
          <a:lstStyle/>
          <a:p>
            <a:fld id="{4606CA3F-32C0-44B9-8E59-05F867210735}" type="slidenum">
              <a:rPr lang="en-US" smtClean="0"/>
              <a:t>43</a:t>
            </a:fld>
            <a:endParaRPr lang="en-US" dirty="0"/>
          </a:p>
        </p:txBody>
      </p:sp>
    </p:spTree>
    <p:extLst>
      <p:ext uri="{BB962C8B-B14F-4D97-AF65-F5344CB8AC3E}">
        <p14:creationId xmlns:p14="http://schemas.microsoft.com/office/powerpoint/2010/main" val="1365870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Editing a copy of the fGDB:  Creating Condo Relations</a:t>
            </a:r>
          </a:p>
          <a:p>
            <a:endParaRPr lang="en-US" sz="1400" dirty="0"/>
          </a:p>
          <a:p>
            <a:r>
              <a:rPr lang="en-US" sz="1400" dirty="0"/>
              <a:t>We generally refer any situation where there are two or more owner records to a parcel as a ‘condo relation’ whether it is actually a condo or not.</a:t>
            </a:r>
          </a:p>
          <a:p>
            <a:endParaRPr lang="en-US" sz="1400" dirty="0"/>
          </a:p>
          <a:p>
            <a:r>
              <a:rPr lang="en-US" sz="1400" dirty="0"/>
              <a:t>Creating the parcel is the same.</a:t>
            </a:r>
          </a:p>
          <a:p>
            <a:endParaRPr lang="en-US" sz="1400" dirty="0"/>
          </a:p>
          <a:p>
            <a:r>
              <a:rPr lang="en-US" sz="1400" dirty="0"/>
              <a:t>In this situation, instead of just one owner record, the LOC_ID needs to be in all the owner records associated with that parcel.  Here is one example.</a:t>
            </a:r>
          </a:p>
        </p:txBody>
      </p:sp>
      <p:sp>
        <p:nvSpPr>
          <p:cNvPr id="4" name="Slide Number Placeholder 3"/>
          <p:cNvSpPr>
            <a:spLocks noGrp="1"/>
          </p:cNvSpPr>
          <p:nvPr>
            <p:ph type="sldNum" sz="quarter" idx="10"/>
          </p:nvPr>
        </p:nvSpPr>
        <p:spPr/>
        <p:txBody>
          <a:bodyPr/>
          <a:lstStyle/>
          <a:p>
            <a:fld id="{4606CA3F-32C0-44B9-8E59-05F867210735}" type="slidenum">
              <a:rPr lang="en-US" smtClean="0"/>
              <a:t>44</a:t>
            </a:fld>
            <a:endParaRPr lang="en-US" dirty="0"/>
          </a:p>
        </p:txBody>
      </p:sp>
    </p:spTree>
    <p:extLst>
      <p:ext uri="{BB962C8B-B14F-4D97-AF65-F5344CB8AC3E}">
        <p14:creationId xmlns:p14="http://schemas.microsoft.com/office/powerpoint/2010/main" val="285102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Maintaining Parcels in the L3 Standard – </a:t>
            </a:r>
          </a:p>
          <a:p>
            <a:endParaRPr lang="en-US" sz="1400" dirty="0"/>
          </a:p>
          <a:p>
            <a:r>
              <a:rPr lang="en-US" sz="1400" dirty="0"/>
              <a:t>Find the polygon, then copy the LOC_ID in the parcel polygon and paste it into the LOC_ID in the Assess table of each owner record.</a:t>
            </a:r>
          </a:p>
          <a:p>
            <a:endParaRPr lang="en-US" sz="1400" dirty="0"/>
          </a:p>
          <a:p>
            <a:r>
              <a:rPr lang="en-US" sz="1400" dirty="0"/>
              <a:t>In the following year (or more), more units may be added.  These need to have the LOC_ID added, as well.</a:t>
            </a:r>
          </a:p>
        </p:txBody>
      </p:sp>
      <p:sp>
        <p:nvSpPr>
          <p:cNvPr id="4" name="Slide Number Placeholder 3"/>
          <p:cNvSpPr>
            <a:spLocks noGrp="1"/>
          </p:cNvSpPr>
          <p:nvPr>
            <p:ph type="sldNum" sz="quarter" idx="10"/>
          </p:nvPr>
        </p:nvSpPr>
        <p:spPr/>
        <p:txBody>
          <a:bodyPr/>
          <a:lstStyle/>
          <a:p>
            <a:fld id="{4606CA3F-32C0-44B9-8E59-05F867210735}" type="slidenum">
              <a:rPr lang="en-US" smtClean="0"/>
              <a:t>45</a:t>
            </a:fld>
            <a:endParaRPr lang="en-US" dirty="0"/>
          </a:p>
        </p:txBody>
      </p:sp>
    </p:spTree>
    <p:extLst>
      <p:ext uri="{BB962C8B-B14F-4D97-AF65-F5344CB8AC3E}">
        <p14:creationId xmlns:p14="http://schemas.microsoft.com/office/powerpoint/2010/main" val="1757471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you create LOC_ID per new or reconfigured parcels, then the Assessor needs to update the corresponding assessing records. How is it done?</a:t>
            </a:r>
          </a:p>
          <a:p>
            <a:endParaRPr lang="en-US" sz="1400" dirty="0"/>
          </a:p>
          <a:p>
            <a:r>
              <a:rPr lang="en-US" sz="1400" dirty="0"/>
              <a:t>This requires that the Assessor be provided a file with this info – at minimum - the PROP_ID for a CAMA record and the corresponding LOC_ID value.  Other fields can be added such as site address if this is helpful to the Assessor. [PS]</a:t>
            </a:r>
          </a:p>
          <a:p>
            <a:endParaRPr lang="en-US" sz="1400" dirty="0"/>
          </a:p>
          <a:p>
            <a:r>
              <a:rPr lang="en-US" sz="1400" dirty="0"/>
              <a:t>The Assessor receives this change list and uses the PROP_ID to look for the CAMA record, then will COPY and PASTE the new LOC_ID in the CAMA, replacing any existing values already in the field.  Any CAMA record to a parcel gets the LOC_ID value for that lot.  For instance, individual condo owners get the same LOC_ID value in a lot.  MassGIS has an instruction sheet for Assessors.</a:t>
            </a:r>
          </a:p>
          <a:p>
            <a:endParaRPr lang="en-US" sz="1400" dirty="0"/>
          </a:p>
          <a:p>
            <a:r>
              <a:rPr lang="en-US" sz="1400" dirty="0"/>
              <a:t>Remind the Assessor NOT TO TYPE  IN THE LOC_ID VALUES –this introduces typos.</a:t>
            </a:r>
          </a:p>
          <a:p>
            <a:endParaRPr lang="en-US" sz="1400" dirty="0"/>
          </a:p>
          <a:p>
            <a:r>
              <a:rPr lang="en-US" sz="1400" dirty="0"/>
              <a:t>Patriot and Vision said they will develop a LOC_ID update tool for Assessors. When avail., MassGIS will provide updated info about this.</a:t>
            </a:r>
          </a:p>
        </p:txBody>
      </p:sp>
      <p:sp>
        <p:nvSpPr>
          <p:cNvPr id="4" name="Slide Number Placeholder 3"/>
          <p:cNvSpPr>
            <a:spLocks noGrp="1"/>
          </p:cNvSpPr>
          <p:nvPr>
            <p:ph type="sldNum" sz="quarter" idx="10"/>
          </p:nvPr>
        </p:nvSpPr>
        <p:spPr/>
        <p:txBody>
          <a:bodyPr/>
          <a:lstStyle/>
          <a:p>
            <a:fld id="{4606CA3F-32C0-44B9-8E59-05F867210735}" type="slidenum">
              <a:rPr lang="en-US" smtClean="0"/>
              <a:t>46</a:t>
            </a:fld>
            <a:endParaRPr lang="en-US" dirty="0"/>
          </a:p>
        </p:txBody>
      </p:sp>
    </p:spTree>
    <p:extLst>
      <p:ext uri="{BB962C8B-B14F-4D97-AF65-F5344CB8AC3E}">
        <p14:creationId xmlns:p14="http://schemas.microsoft.com/office/powerpoint/2010/main" val="2207822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QA Reviewing Combined FGDB</a:t>
            </a:r>
          </a:p>
        </p:txBody>
      </p:sp>
      <p:sp>
        <p:nvSpPr>
          <p:cNvPr id="4" name="Slide Number Placeholder 3"/>
          <p:cNvSpPr>
            <a:spLocks noGrp="1"/>
          </p:cNvSpPr>
          <p:nvPr>
            <p:ph type="sldNum" sz="quarter" idx="10"/>
          </p:nvPr>
        </p:nvSpPr>
        <p:spPr/>
        <p:txBody>
          <a:bodyPr/>
          <a:lstStyle/>
          <a:p>
            <a:fld id="{4606CA3F-32C0-44B9-8E59-05F867210735}" type="slidenum">
              <a:rPr lang="en-US" smtClean="0"/>
              <a:t>47</a:t>
            </a:fld>
            <a:endParaRPr lang="en-US" dirty="0"/>
          </a:p>
        </p:txBody>
      </p:sp>
    </p:spTree>
    <p:extLst>
      <p:ext uri="{BB962C8B-B14F-4D97-AF65-F5344CB8AC3E}">
        <p14:creationId xmlns:p14="http://schemas.microsoft.com/office/powerpoint/2010/main" val="2545681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1" dirty="0"/>
              <a:t>QA Script Basic Rules and Checks:</a:t>
            </a:r>
          </a:p>
          <a:p>
            <a:pPr marL="302066" indent="-302066">
              <a:buFont typeface="Arial" panose="020B0604020202020204" pitchFamily="34" charset="0"/>
              <a:buChar char="•"/>
            </a:pPr>
            <a:r>
              <a:rPr lang="en-US" altLang="en-US" sz="1400" dirty="0"/>
              <a:t>All FCs and tables present. fields w/in them have correct type and length.</a:t>
            </a:r>
          </a:p>
          <a:p>
            <a:pPr marL="302066" indent="-302066">
              <a:buFont typeface="Arial" panose="020B0604020202020204" pitchFamily="34" charset="0"/>
              <a:buChar char="•"/>
            </a:pPr>
            <a:r>
              <a:rPr lang="en-US" altLang="en-US" sz="1400" dirty="0"/>
              <a:t>Values in the attribute tables conform to the schema from the standard.</a:t>
            </a:r>
          </a:p>
          <a:p>
            <a:pPr marL="302066" indent="-302066">
              <a:buFont typeface="Arial" panose="020B0604020202020204" pitchFamily="34" charset="0"/>
              <a:buChar char="•"/>
            </a:pPr>
            <a:r>
              <a:rPr lang="en-US" altLang="en-US" sz="1400" dirty="0"/>
              <a:t>LOC_IDs: one and only one per polygon; no duplicate values.</a:t>
            </a:r>
          </a:p>
          <a:p>
            <a:pPr marL="302066" indent="-302066">
              <a:buFont typeface="Arial" panose="020B0604020202020204" pitchFamily="34" charset="0"/>
              <a:buChar char="•"/>
            </a:pPr>
            <a:r>
              <a:rPr lang="en-US" altLang="en-US" sz="1400" dirty="0"/>
              <a:t>Links between the mapping and assessing dbase are correct [PS: App A].</a:t>
            </a:r>
          </a:p>
          <a:p>
            <a:pPr lvl="2" indent="-234940">
              <a:buFont typeface="Arial" panose="020B0604020202020204" pitchFamily="34" charset="0"/>
              <a:buChar char="•"/>
            </a:pPr>
            <a:r>
              <a:rPr lang="en-US" altLang="en-US" sz="1400" dirty="0"/>
              <a:t>match </a:t>
            </a:r>
            <a:r>
              <a:rPr lang="en-US" altLang="en-US" sz="1400" dirty="0" err="1"/>
              <a:t>rFrom</a:t>
            </a:r>
            <a:r>
              <a:rPr lang="en-US" altLang="en-US" sz="1400" dirty="0"/>
              <a:t> Assess records with Building or Other Values &gt; $1K to </a:t>
            </a:r>
            <a:r>
              <a:rPr lang="en-US" altLang="en-US" sz="1400" dirty="0" err="1"/>
              <a:t>TaxPar</a:t>
            </a:r>
            <a:r>
              <a:rPr lang="en-US" altLang="en-US" sz="1400" dirty="0"/>
              <a:t> records (&lt;= 1000 parcels – 99.0%, &gt;1000 parcels – 99.8%).</a:t>
            </a:r>
          </a:p>
          <a:p>
            <a:pPr lvl="2" indent="-234940">
              <a:buFont typeface="Arial" panose="020B0604020202020204" pitchFamily="34" charset="0"/>
              <a:buChar char="•"/>
            </a:pPr>
            <a:r>
              <a:rPr lang="en-US" altLang="en-US" sz="1400" dirty="0"/>
              <a:t>From Assess records with Building or Other Values &lt; $1K to </a:t>
            </a:r>
            <a:r>
              <a:rPr lang="en-US" altLang="en-US" sz="1400" dirty="0" err="1"/>
              <a:t>TaxPar</a:t>
            </a:r>
            <a:r>
              <a:rPr lang="en-US" altLang="en-US" sz="1400" dirty="0"/>
              <a:t> records (&lt; 1000 parcels – 95%.0, &gt; 1000 parcels – 97.0%).</a:t>
            </a:r>
          </a:p>
          <a:p>
            <a:pPr lvl="2" indent="-234940">
              <a:buFont typeface="Arial" panose="020B0604020202020204" pitchFamily="34" charset="0"/>
              <a:buChar char="•"/>
            </a:pPr>
            <a:r>
              <a:rPr lang="en-US" altLang="en-US" sz="1400" dirty="0"/>
              <a:t>From </a:t>
            </a:r>
            <a:r>
              <a:rPr lang="en-US" altLang="en-US" sz="1400" dirty="0" err="1"/>
              <a:t>TaxPar</a:t>
            </a:r>
            <a:r>
              <a:rPr lang="en-US" altLang="en-US" sz="1400" dirty="0"/>
              <a:t> records to Assess records.</a:t>
            </a:r>
          </a:p>
          <a:p>
            <a:pPr marL="785372" lvl="1" indent="-302066">
              <a:buFont typeface="Arial" panose="020B0604020202020204" pitchFamily="34" charset="0"/>
              <a:buChar char="•"/>
            </a:pPr>
            <a:r>
              <a:rPr lang="en-US" altLang="en-US" sz="1400" dirty="0"/>
              <a:t>Rates meet minimum percentage levels:</a:t>
            </a:r>
          </a:p>
          <a:p>
            <a:pPr marL="302066" indent="-302066">
              <a:buFont typeface="Arial" panose="020B0604020202020204" pitchFamily="34" charset="0"/>
              <a:buChar char="•"/>
            </a:pPr>
            <a:r>
              <a:rPr lang="en-US" altLang="en-US" sz="1400" dirty="0"/>
              <a:t>Identify gross discrepancies between parcel area measured by the GIS software and the lot-size recorded by the assessor; </a:t>
            </a:r>
          </a:p>
          <a:p>
            <a:pPr marL="302066" indent="-302066">
              <a:buFont typeface="Arial" panose="020B0604020202020204" pitchFamily="34" charset="0"/>
              <a:buChar char="•"/>
            </a:pPr>
            <a:r>
              <a:rPr lang="en-US" altLang="en-US" sz="1400" dirty="0"/>
              <a:t>There are no overlaps or gaps between parcel polygons (topology check)</a:t>
            </a:r>
          </a:p>
          <a:p>
            <a:pPr marL="302066" indent="-302066">
              <a:buFont typeface="Arial" panose="020B0604020202020204" pitchFamily="34" charset="0"/>
              <a:buChar char="•"/>
            </a:pPr>
            <a:r>
              <a:rPr lang="en-US" altLang="en-US" sz="1400" dirty="0"/>
              <a:t>TAX-FEE relationship correctly modeled, including:[</a:t>
            </a:r>
          </a:p>
          <a:p>
            <a:pPr defTabSz="966612">
              <a:defRPr/>
            </a:pPr>
            <a:r>
              <a:rPr lang="en-US" altLang="en-US" sz="1400" dirty="0"/>
              <a:t>There are seven separate checks on TAX-FEE relationships.  </a:t>
            </a:r>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48</a:t>
            </a:fld>
            <a:endParaRPr lang="en-US" dirty="0"/>
          </a:p>
        </p:txBody>
      </p:sp>
    </p:spTree>
    <p:extLst>
      <p:ext uri="{BB962C8B-B14F-4D97-AF65-F5344CB8AC3E}">
        <p14:creationId xmlns:p14="http://schemas.microsoft.com/office/powerpoint/2010/main" val="244090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400" dirty="0"/>
              <a:t>ArcHub Portal</a:t>
            </a:r>
          </a:p>
          <a:p>
            <a:pPr>
              <a:spcBef>
                <a:spcPct val="0"/>
              </a:spcBef>
            </a:pPr>
            <a:endParaRPr lang="en-US" altLang="en-US" sz="1400" dirty="0"/>
          </a:p>
          <a:p>
            <a:pPr>
              <a:spcBef>
                <a:spcPct val="0"/>
              </a:spcBef>
            </a:pPr>
            <a:r>
              <a:rPr lang="en-US" altLang="en-US" sz="1400" dirty="0"/>
              <a:t>Please let us know how we can make this portal more usable for the Assessing community.</a:t>
            </a:r>
          </a:p>
        </p:txBody>
      </p:sp>
      <p:sp>
        <p:nvSpPr>
          <p:cNvPr id="4" name="Slide Number Placeholder 3"/>
          <p:cNvSpPr>
            <a:spLocks noGrp="1"/>
          </p:cNvSpPr>
          <p:nvPr>
            <p:ph type="sldNum" sz="quarter" idx="10"/>
          </p:nvPr>
        </p:nvSpPr>
        <p:spPr/>
        <p:txBody>
          <a:bodyPr/>
          <a:lstStyle/>
          <a:p>
            <a:fld id="{4606CA3F-32C0-44B9-8E59-05F867210735}" type="slidenum">
              <a:rPr lang="en-US" smtClean="0"/>
              <a:t>49</a:t>
            </a:fld>
            <a:endParaRPr lang="en-US" dirty="0"/>
          </a:p>
        </p:txBody>
      </p:sp>
    </p:spTree>
    <p:extLst>
      <p:ext uri="{BB962C8B-B14F-4D97-AF65-F5344CB8AC3E}">
        <p14:creationId xmlns:p14="http://schemas.microsoft.com/office/powerpoint/2010/main" val="98252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GIS?</a:t>
            </a:r>
          </a:p>
          <a:p>
            <a:endParaRPr lang="en-US" dirty="0"/>
          </a:p>
          <a:p>
            <a:r>
              <a:rPr lang="en-US" dirty="0"/>
              <a:t>For more in-depth exploration of GIS:</a:t>
            </a:r>
          </a:p>
          <a:p>
            <a:endParaRPr lang="en-US" dirty="0"/>
          </a:p>
          <a:p>
            <a:r>
              <a:rPr lang="en-US" dirty="0"/>
              <a:t>MIT Openware Course:</a:t>
            </a:r>
          </a:p>
          <a:p>
            <a:pPr defTabSz="966612">
              <a:defRPr/>
            </a:pPr>
            <a:r>
              <a:rPr lang="en-US" sz="1300" dirty="0">
                <a:latin typeface="Calibri" panose="020F0502020204030204" pitchFamily="34" charset="0"/>
                <a:ea typeface="Calibri" panose="020F0502020204030204" pitchFamily="34" charset="0"/>
                <a:cs typeface="Times New Roman" panose="02020603050405020304" pitchFamily="18" charset="0"/>
              </a:rPr>
              <a:t>https://ocw.mit.edu/courses/res-str-001-geographic-information-system-gis-tutorial-january-iap-2022/resources/mitres_str001iap22_level1_pres/</a:t>
            </a:r>
          </a:p>
          <a:p>
            <a:endParaRPr lang="en-US" dirty="0"/>
          </a:p>
          <a:p>
            <a:r>
              <a:rPr lang="en-US" dirty="0"/>
              <a:t>Listed as a resource at the end</a:t>
            </a:r>
          </a:p>
        </p:txBody>
      </p:sp>
      <p:sp>
        <p:nvSpPr>
          <p:cNvPr id="4" name="Slide Number Placeholder 3"/>
          <p:cNvSpPr>
            <a:spLocks noGrp="1"/>
          </p:cNvSpPr>
          <p:nvPr>
            <p:ph type="sldNum" sz="quarter" idx="5"/>
          </p:nvPr>
        </p:nvSpPr>
        <p:spPr/>
        <p:txBody>
          <a:bodyPr/>
          <a:lstStyle/>
          <a:p>
            <a:fld id="{3C82249A-1CE4-4E3F-9651-5C0B85F781B2}" type="slidenum">
              <a:rPr lang="en-US" smtClean="0"/>
              <a:t>5</a:t>
            </a:fld>
            <a:endParaRPr lang="en-US" dirty="0"/>
          </a:p>
        </p:txBody>
      </p:sp>
    </p:spTree>
    <p:extLst>
      <p:ext uri="{BB962C8B-B14F-4D97-AF65-F5344CB8AC3E}">
        <p14:creationId xmlns:p14="http://schemas.microsoft.com/office/powerpoint/2010/main" val="1590039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50</a:t>
            </a:fld>
            <a:endParaRPr lang="en-US" dirty="0"/>
          </a:p>
        </p:txBody>
      </p:sp>
    </p:spTree>
    <p:extLst>
      <p:ext uri="{BB962C8B-B14F-4D97-AF65-F5344CB8AC3E}">
        <p14:creationId xmlns:p14="http://schemas.microsoft.com/office/powerpoint/2010/main" val="33855128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51</a:t>
            </a:fld>
            <a:endParaRPr lang="en-US" dirty="0"/>
          </a:p>
        </p:txBody>
      </p:sp>
    </p:spTree>
    <p:extLst>
      <p:ext uri="{BB962C8B-B14F-4D97-AF65-F5344CB8AC3E}">
        <p14:creationId xmlns:p14="http://schemas.microsoft.com/office/powerpoint/2010/main" val="1545053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2249A-1CE4-4E3F-9651-5C0B85F781B2}" type="slidenum">
              <a:rPr lang="en-US" smtClean="0"/>
              <a:t>52</a:t>
            </a:fld>
            <a:endParaRPr lang="en-US" dirty="0"/>
          </a:p>
        </p:txBody>
      </p:sp>
    </p:spTree>
    <p:extLst>
      <p:ext uri="{BB962C8B-B14F-4D97-AF65-F5344CB8AC3E}">
        <p14:creationId xmlns:p14="http://schemas.microsoft.com/office/powerpoint/2010/main" val="1167251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Back when the TaxPar FC was introduced,  the value, “TAX,” was introduced as one of the domain values in POLY_TYPE.  There are two needs:</a:t>
            </a:r>
          </a:p>
          <a:p>
            <a:pPr defTabSz="966612">
              <a:defRPr/>
            </a:pPr>
            <a:r>
              <a:rPr lang="en-US" sz="1400" dirty="0"/>
              <a:t>-  The Assessor has the need to group two or more parcels for ‘tax purposes’ to create address lists and tax bills.</a:t>
            </a:r>
          </a:p>
          <a:p>
            <a:pPr marL="302066" indent="-302066">
              <a:buFontTx/>
              <a:buChar char="-"/>
            </a:pPr>
            <a:r>
              <a:rPr lang="en-US" sz="1400" dirty="0"/>
              <a:t>Engineering and other entities have the need to represent all deeded parcels on a tax map</a:t>
            </a:r>
          </a:p>
          <a:p>
            <a:r>
              <a:rPr lang="en-US" sz="1400" dirty="0"/>
              <a:t>TAX-FEE relationship is used to combine parcels (same owner, different MAP_PAR_ID values, and in most cases, adjacent to one another) for ‘TAX’ purposes so that one CAMA record is associated with multiple parcels [and to ID the entire area for that owner record].  This is done using both the TaxPar and OthLeg FCs. [PS, p. 27-8]</a:t>
            </a:r>
          </a:p>
          <a:p>
            <a:endParaRPr lang="en-US" sz="1400" dirty="0"/>
          </a:p>
          <a:p>
            <a:endParaRPr lang="en-US" sz="1400" dirty="0"/>
          </a:p>
          <a:p>
            <a:pPr defTabSz="966612">
              <a:defRPr/>
            </a:pPr>
            <a:r>
              <a:rPr lang="en-US" sz="1400" dirty="0"/>
              <a:t>Not all communities create TAX parcels, but it’s the only way to apply one CAMA record over more than one separately deeded parcel.</a:t>
            </a:r>
          </a:p>
          <a:p>
            <a:endParaRPr lang="en-US" sz="1400" dirty="0"/>
          </a:p>
          <a:p>
            <a:r>
              <a:rPr lang="en-US" sz="1400" dirty="0"/>
              <a:t>The OthLeg FC can be empty IF there are no FEE parcels from a TAX-FEE relationship, and no digitized easements maintained in your GIS as polygons.</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53</a:t>
            </a:fld>
            <a:endParaRPr lang="en-US" dirty="0"/>
          </a:p>
        </p:txBody>
      </p:sp>
    </p:spTree>
    <p:extLst>
      <p:ext uri="{BB962C8B-B14F-4D97-AF65-F5344CB8AC3E}">
        <p14:creationId xmlns:p14="http://schemas.microsoft.com/office/powerpoint/2010/main" val="612143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create TAX-FEE parcel polygons:</a:t>
            </a:r>
          </a:p>
          <a:p>
            <a:endParaRPr lang="en-US" sz="1400" dirty="0"/>
          </a:p>
          <a:p>
            <a:pPr defTabSz="966612">
              <a:defRPr/>
            </a:pPr>
            <a:r>
              <a:rPr lang="en-US" sz="1400" dirty="0"/>
              <a:t>Start by selecting parcel polygons that are to be combined for tax purposes and are represented by one CAMA record.</a:t>
            </a:r>
          </a:p>
          <a:p>
            <a:endParaRPr lang="en-US" sz="1400" dirty="0"/>
          </a:p>
          <a:p>
            <a:r>
              <a:rPr lang="en-US" sz="1400" dirty="0"/>
              <a:t>This is a situation where you should be in conversation with the Assessor.  The Assessor should have created one record representing the three parcels owned by the same owner.  If there are still records for each parcel, then it is NOT a TAX Parcel.</a:t>
            </a:r>
          </a:p>
          <a:p>
            <a:endParaRPr lang="en-US" sz="1400" dirty="0"/>
          </a:p>
          <a:p>
            <a:r>
              <a:rPr lang="en-US" sz="1400" dirty="0"/>
              <a:t>In this example, the Assessor has confirmed that there is only one CAMA record for these parcels.</a:t>
            </a:r>
          </a:p>
        </p:txBody>
      </p:sp>
      <p:sp>
        <p:nvSpPr>
          <p:cNvPr id="4" name="Slide Number Placeholder 3"/>
          <p:cNvSpPr>
            <a:spLocks noGrp="1"/>
          </p:cNvSpPr>
          <p:nvPr>
            <p:ph type="sldNum" sz="quarter" idx="10"/>
          </p:nvPr>
        </p:nvSpPr>
        <p:spPr/>
        <p:txBody>
          <a:bodyPr/>
          <a:lstStyle/>
          <a:p>
            <a:fld id="{4606CA3F-32C0-44B9-8E59-05F867210735}" type="slidenum">
              <a:rPr lang="en-US" smtClean="0"/>
              <a:t>54</a:t>
            </a:fld>
            <a:endParaRPr lang="en-US" dirty="0"/>
          </a:p>
        </p:txBody>
      </p:sp>
    </p:spTree>
    <p:extLst>
      <p:ext uri="{BB962C8B-B14F-4D97-AF65-F5344CB8AC3E}">
        <p14:creationId xmlns:p14="http://schemas.microsoft.com/office/powerpoint/2010/main" val="789249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a:t>
            </a:r>
          </a:p>
          <a:p>
            <a:endParaRPr lang="en-US" sz="1400" dirty="0"/>
          </a:p>
          <a:p>
            <a:r>
              <a:rPr lang="en-US" sz="1400" dirty="0"/>
              <a:t>-Copy component parcels from TaxPar and paste into OthLeg.</a:t>
            </a:r>
          </a:p>
          <a:p>
            <a:r>
              <a:rPr lang="en-US" sz="1400" dirty="0"/>
              <a:t>-Make sure each component parcel in OthLeg has the right MAP_PAR_ID value.</a:t>
            </a:r>
          </a:p>
        </p:txBody>
      </p:sp>
      <p:sp>
        <p:nvSpPr>
          <p:cNvPr id="4" name="Slide Number Placeholder 3"/>
          <p:cNvSpPr>
            <a:spLocks noGrp="1"/>
          </p:cNvSpPr>
          <p:nvPr>
            <p:ph type="sldNum" sz="quarter" idx="10"/>
          </p:nvPr>
        </p:nvSpPr>
        <p:spPr/>
        <p:txBody>
          <a:bodyPr/>
          <a:lstStyle/>
          <a:p>
            <a:fld id="{4606CA3F-32C0-44B9-8E59-05F867210735}" type="slidenum">
              <a:rPr lang="en-US" smtClean="0"/>
              <a:t>55</a:t>
            </a:fld>
            <a:endParaRPr lang="en-US" dirty="0"/>
          </a:p>
        </p:txBody>
      </p:sp>
    </p:spTree>
    <p:extLst>
      <p:ext uri="{BB962C8B-B14F-4D97-AF65-F5344CB8AC3E}">
        <p14:creationId xmlns:p14="http://schemas.microsoft.com/office/powerpoint/2010/main" val="1423060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a:t>
            </a:r>
          </a:p>
          <a:p>
            <a:endParaRPr lang="en-US" sz="1400" dirty="0"/>
          </a:p>
          <a:p>
            <a:pPr marL="302066" indent="-302066">
              <a:buFontTx/>
              <a:buChar char="-"/>
            </a:pPr>
            <a:r>
              <a:rPr lang="en-US" sz="1400" dirty="0"/>
              <a:t>In TaxPar, dissolve the selected parcels into one large polygon.</a:t>
            </a:r>
          </a:p>
          <a:p>
            <a:pPr marL="302066" indent="-302066">
              <a:buFontTx/>
              <a:buChar char="-"/>
            </a:pPr>
            <a:r>
              <a:rPr lang="en-US" sz="1400" dirty="0"/>
              <a:t>Create a new LOC_ID value for that parcel.</a:t>
            </a:r>
          </a:p>
          <a:p>
            <a:pPr marL="302066" indent="-302066">
              <a:buFontTx/>
              <a:buChar char="-"/>
            </a:pPr>
            <a:r>
              <a:rPr lang="en-US" sz="1400" dirty="0"/>
              <a:t>If present, delete the value in MAP_PAR_ID.</a:t>
            </a:r>
          </a:p>
          <a:p>
            <a:pPr marL="302066" indent="-302066">
              <a:buFontTx/>
              <a:buChar char="-"/>
            </a:pPr>
            <a:r>
              <a:rPr lang="en-US" sz="1400" dirty="0"/>
              <a:t>Change POLY_TYPE to “TAX.”</a:t>
            </a:r>
          </a:p>
          <a:p>
            <a:pPr marL="302066" indent="-302066">
              <a:buFontTx/>
              <a:buChar char="-"/>
            </a:pPr>
            <a:r>
              <a:rPr lang="en-US" sz="1400" dirty="0"/>
              <a:t>Also, enter the values for the other fields in the TaxPar record.</a:t>
            </a:r>
          </a:p>
        </p:txBody>
      </p:sp>
      <p:sp>
        <p:nvSpPr>
          <p:cNvPr id="4" name="Slide Number Placeholder 3"/>
          <p:cNvSpPr>
            <a:spLocks noGrp="1"/>
          </p:cNvSpPr>
          <p:nvPr>
            <p:ph type="sldNum" sz="quarter" idx="10"/>
          </p:nvPr>
        </p:nvSpPr>
        <p:spPr/>
        <p:txBody>
          <a:bodyPr/>
          <a:lstStyle/>
          <a:p>
            <a:fld id="{4606CA3F-32C0-44B9-8E59-05F867210735}" type="slidenum">
              <a:rPr lang="en-US" smtClean="0"/>
              <a:t>56</a:t>
            </a:fld>
            <a:endParaRPr lang="en-US" dirty="0"/>
          </a:p>
        </p:txBody>
      </p:sp>
    </p:spTree>
    <p:extLst>
      <p:ext uri="{BB962C8B-B14F-4D97-AF65-F5344CB8AC3E}">
        <p14:creationId xmlns:p14="http://schemas.microsoft.com/office/powerpoint/2010/main" val="258328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a:t>
            </a:r>
          </a:p>
          <a:p>
            <a:endParaRPr lang="en-US" sz="1400" dirty="0"/>
          </a:p>
          <a:p>
            <a:r>
              <a:rPr lang="en-US" sz="1400" dirty="0"/>
              <a:t>- Copy this LOC_ID value and paste it into TAXPAR_ID for each of the component parcels in OthLeg.</a:t>
            </a:r>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57</a:t>
            </a:fld>
            <a:endParaRPr lang="en-US" dirty="0"/>
          </a:p>
        </p:txBody>
      </p:sp>
    </p:spTree>
    <p:extLst>
      <p:ext uri="{BB962C8B-B14F-4D97-AF65-F5344CB8AC3E}">
        <p14:creationId xmlns:p14="http://schemas.microsoft.com/office/powerpoint/2010/main" val="942826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second case is when one of the lots may be across a right of way or WATER polygon and, thus does not have a shared boundary.  Again, each lot should have its own Map-Par-ID, and, of course, a common owner.</a:t>
            </a:r>
          </a:p>
          <a:p>
            <a:endParaRPr lang="en-US" sz="1400" dirty="0"/>
          </a:p>
          <a:p>
            <a:r>
              <a:rPr lang="en-US" sz="1400" dirty="0"/>
              <a:t>If the lots are far apart, for instance, across town, we don’t generally accept them as TAX parcels.</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58</a:t>
            </a:fld>
            <a:endParaRPr lang="en-US" dirty="0"/>
          </a:p>
        </p:txBody>
      </p:sp>
    </p:spTree>
    <p:extLst>
      <p:ext uri="{BB962C8B-B14F-4D97-AF65-F5344CB8AC3E}">
        <p14:creationId xmlns:p14="http://schemas.microsoft.com/office/powerpoint/2010/main" val="2607137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above is NOT a TAX parcel.  If the MAP_PAR_ID is the same in each polygon, then these are likely two parts of THE SAME PARCEL.  If this is the case, then these two should be made into a multi-part polygon with POLY_TYPE value of FEE.</a:t>
            </a:r>
          </a:p>
          <a:p>
            <a:endParaRPr lang="en-US" sz="1400" dirty="0"/>
          </a:p>
          <a:p>
            <a:r>
              <a:rPr lang="en-US" sz="1400" dirty="0"/>
              <a:t>Multipart polygons are required where there are two or more non-adjacent portions of the same polygon, regardless of whether the polygon is TAX or FEE.</a:t>
            </a:r>
          </a:p>
        </p:txBody>
      </p:sp>
      <p:sp>
        <p:nvSpPr>
          <p:cNvPr id="4" name="Slide Number Placeholder 3"/>
          <p:cNvSpPr>
            <a:spLocks noGrp="1"/>
          </p:cNvSpPr>
          <p:nvPr>
            <p:ph type="sldNum" sz="quarter" idx="10"/>
          </p:nvPr>
        </p:nvSpPr>
        <p:spPr/>
        <p:txBody>
          <a:bodyPr/>
          <a:lstStyle/>
          <a:p>
            <a:fld id="{4606CA3F-32C0-44B9-8E59-05F867210735}" type="slidenum">
              <a:rPr lang="en-US" smtClean="0"/>
              <a:t>59</a:t>
            </a:fld>
            <a:endParaRPr lang="en-US" dirty="0"/>
          </a:p>
        </p:txBody>
      </p:sp>
    </p:spTree>
    <p:extLst>
      <p:ext uri="{BB962C8B-B14F-4D97-AF65-F5344CB8AC3E}">
        <p14:creationId xmlns:p14="http://schemas.microsoft.com/office/powerpoint/2010/main" val="123919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referencing “Layers” in my presentation</a:t>
            </a:r>
          </a:p>
          <a:p>
            <a:endParaRPr lang="en-US" dirty="0"/>
          </a:p>
          <a:p>
            <a:r>
              <a:rPr lang="en-US" dirty="0"/>
              <a:t>Here are three kinds of layers – there are more.</a:t>
            </a:r>
          </a:p>
          <a:p>
            <a:endParaRPr lang="en-US" dirty="0"/>
          </a:p>
          <a:p>
            <a:r>
              <a:rPr lang="en-US" dirty="0"/>
              <a:t>Vector Layer – objects or areas represented by points, lines or polygons. (Municipalities)</a:t>
            </a:r>
          </a:p>
          <a:p>
            <a:endParaRPr lang="en-US" dirty="0"/>
          </a:p>
          <a:p>
            <a:r>
              <a:rPr lang="en-US" dirty="0"/>
              <a:t>Raster – a grid of rows and columns tied to geography that contain values that can be represented as changes in color or grayscale. (Ortho Imagery)</a:t>
            </a:r>
          </a:p>
          <a:p>
            <a:endParaRPr lang="en-US" dirty="0"/>
          </a:p>
          <a:p>
            <a:r>
              <a:rPr lang="en-US" dirty="0"/>
              <a:t>Point Cloud Layer – points that are tied to x, y, z coordinates in virtual space  (LiDAR)</a:t>
            </a:r>
          </a:p>
        </p:txBody>
      </p:sp>
      <p:sp>
        <p:nvSpPr>
          <p:cNvPr id="4" name="Slide Number Placeholder 3"/>
          <p:cNvSpPr>
            <a:spLocks noGrp="1"/>
          </p:cNvSpPr>
          <p:nvPr>
            <p:ph type="sldNum" sz="quarter" idx="5"/>
          </p:nvPr>
        </p:nvSpPr>
        <p:spPr/>
        <p:txBody>
          <a:bodyPr/>
          <a:lstStyle/>
          <a:p>
            <a:fld id="{3C82249A-1CE4-4E3F-9651-5C0B85F781B2}" type="slidenum">
              <a:rPr lang="en-US" smtClean="0"/>
              <a:t>6</a:t>
            </a:fld>
            <a:endParaRPr lang="en-US" dirty="0"/>
          </a:p>
        </p:txBody>
      </p:sp>
    </p:spTree>
    <p:extLst>
      <p:ext uri="{BB962C8B-B14F-4D97-AF65-F5344CB8AC3E}">
        <p14:creationId xmlns:p14="http://schemas.microsoft.com/office/powerpoint/2010/main" val="1935420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2249A-1CE4-4E3F-9651-5C0B85F781B2}" type="slidenum">
              <a:rPr lang="en-US" smtClean="0"/>
              <a:t>60</a:t>
            </a:fld>
            <a:endParaRPr lang="en-US" dirty="0"/>
          </a:p>
        </p:txBody>
      </p:sp>
    </p:spTree>
    <p:extLst>
      <p:ext uri="{BB962C8B-B14F-4D97-AF65-F5344CB8AC3E}">
        <p14:creationId xmlns:p14="http://schemas.microsoft.com/office/powerpoint/2010/main" val="73836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PS, p. 30.</a:t>
            </a:r>
          </a:p>
          <a:p>
            <a:endParaRPr lang="en-US" sz="1400" dirty="0"/>
          </a:p>
          <a:p>
            <a:r>
              <a:rPr lang="en-US" sz="1400" dirty="0"/>
              <a:t>Based on the descriptions in the Harbor and Land Commission Atlas, published 1898-1915, and amended through the Mass. Acts and Resolves.</a:t>
            </a:r>
          </a:p>
          <a:p>
            <a:endParaRPr lang="en-US" sz="1400" dirty="0"/>
          </a:p>
          <a:p>
            <a:r>
              <a:rPr lang="en-US" sz="1400" dirty="0"/>
              <a:t>Excellent for descriptions of corners.  Boundary descriptions are good but not perfect, and may need assistance from other sources such as the USGS Topographic Maps.</a:t>
            </a:r>
          </a:p>
          <a:p>
            <a:endParaRPr lang="en-US" sz="1400" dirty="0"/>
          </a:p>
          <a:p>
            <a:r>
              <a:rPr lang="en-US" sz="1400" dirty="0"/>
              <a:t>Remember, parcels and municipal lines are representations of the actual boundaries and are not considered “authoritative.” If such accuracy is required, then obtain the descriptions in the actual deed submitted to the county’s Registry of Deeds, or consult a Land Surveyor, who will assemble and compare the legal documents that apply to that property. </a:t>
            </a:r>
          </a:p>
        </p:txBody>
      </p:sp>
      <p:sp>
        <p:nvSpPr>
          <p:cNvPr id="4" name="Slide Number Placeholder 3"/>
          <p:cNvSpPr>
            <a:spLocks noGrp="1"/>
          </p:cNvSpPr>
          <p:nvPr>
            <p:ph type="sldNum" sz="quarter" idx="10"/>
          </p:nvPr>
        </p:nvSpPr>
        <p:spPr/>
        <p:txBody>
          <a:bodyPr/>
          <a:lstStyle/>
          <a:p>
            <a:fld id="{4606CA3F-32C0-44B9-8E59-05F867210735}" type="slidenum">
              <a:rPr lang="en-US" smtClean="0"/>
              <a:t>61</a:t>
            </a:fld>
            <a:endParaRPr lang="en-US" dirty="0"/>
          </a:p>
        </p:txBody>
      </p:sp>
    </p:spTree>
    <p:extLst>
      <p:ext uri="{BB962C8B-B14F-4D97-AF65-F5344CB8AC3E}">
        <p14:creationId xmlns:p14="http://schemas.microsoft.com/office/powerpoint/2010/main" val="3401149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Parcels along boundaries should be snapped to the municipal line.</a:t>
            </a:r>
          </a:p>
          <a:p>
            <a:endParaRPr lang="en-US" sz="1400" dirty="0"/>
          </a:p>
          <a:p>
            <a:r>
              <a:rPr lang="en-US" sz="1400" dirty="0"/>
              <a:t>There is some leeway on some boundary lines along features like rights of way and waterways. </a:t>
            </a:r>
          </a:p>
          <a:p>
            <a:endParaRPr lang="en-US" sz="1400" dirty="0"/>
          </a:p>
          <a:p>
            <a:r>
              <a:rPr lang="en-US" sz="1400" dirty="0"/>
              <a:t>Boundaries can be challenged:  however, we rely on the H&amp;LC Atlas for the majority of boundaries – overruling these descriptions is extremely rare.  More likely, the corner coordinates were mistyped when entering and transposing them for the layer.  Need geographically referenceable engineering level plans and imagery as evidence.</a:t>
            </a:r>
          </a:p>
        </p:txBody>
      </p:sp>
      <p:sp>
        <p:nvSpPr>
          <p:cNvPr id="4" name="Slide Number Placeholder 3"/>
          <p:cNvSpPr>
            <a:spLocks noGrp="1"/>
          </p:cNvSpPr>
          <p:nvPr>
            <p:ph type="sldNum" sz="quarter" idx="10"/>
          </p:nvPr>
        </p:nvSpPr>
        <p:spPr/>
        <p:txBody>
          <a:bodyPr/>
          <a:lstStyle/>
          <a:p>
            <a:fld id="{4606CA3F-32C0-44B9-8E59-05F867210735}" type="slidenum">
              <a:rPr lang="en-US" smtClean="0"/>
              <a:t>62</a:t>
            </a:fld>
            <a:endParaRPr lang="en-US" dirty="0"/>
          </a:p>
        </p:txBody>
      </p:sp>
    </p:spTree>
    <p:extLst>
      <p:ext uri="{BB962C8B-B14F-4D97-AF65-F5344CB8AC3E}">
        <p14:creationId xmlns:p14="http://schemas.microsoft.com/office/powerpoint/2010/main" val="3335867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 p.36]</a:t>
            </a:r>
          </a:p>
        </p:txBody>
      </p:sp>
      <p:sp>
        <p:nvSpPr>
          <p:cNvPr id="4" name="Slide Number Placeholder 3"/>
          <p:cNvSpPr>
            <a:spLocks noGrp="1"/>
          </p:cNvSpPr>
          <p:nvPr>
            <p:ph type="sldNum" sz="quarter" idx="5"/>
          </p:nvPr>
        </p:nvSpPr>
        <p:spPr/>
        <p:txBody>
          <a:bodyPr/>
          <a:lstStyle/>
          <a:p>
            <a:fld id="{3C82249A-1CE4-4E3F-9651-5C0B85F781B2}" type="slidenum">
              <a:rPr lang="en-US" smtClean="0"/>
              <a:t>63</a:t>
            </a:fld>
            <a:endParaRPr lang="en-US" dirty="0"/>
          </a:p>
        </p:txBody>
      </p:sp>
    </p:spTree>
    <p:extLst>
      <p:ext uri="{BB962C8B-B14F-4D97-AF65-F5344CB8AC3E}">
        <p14:creationId xmlns:p14="http://schemas.microsoft.com/office/powerpoint/2010/main" val="2213451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64</a:t>
            </a:fld>
            <a:endParaRPr lang="en-US" dirty="0"/>
          </a:p>
        </p:txBody>
      </p:sp>
    </p:spTree>
    <p:extLst>
      <p:ext uri="{BB962C8B-B14F-4D97-AF65-F5344CB8AC3E}">
        <p14:creationId xmlns:p14="http://schemas.microsoft.com/office/powerpoint/2010/main" val="953078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2249A-1CE4-4E3F-9651-5C0B85F781B2}" type="slidenum">
              <a:rPr lang="en-US" smtClean="0"/>
              <a:t>65</a:t>
            </a:fld>
            <a:endParaRPr lang="en-US" dirty="0"/>
          </a:p>
        </p:txBody>
      </p:sp>
    </p:spTree>
    <p:extLst>
      <p:ext uri="{BB962C8B-B14F-4D97-AF65-F5344CB8AC3E}">
        <p14:creationId xmlns:p14="http://schemas.microsoft.com/office/powerpoint/2010/main" val="3144773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66</a:t>
            </a:fld>
            <a:endParaRPr lang="en-US" dirty="0"/>
          </a:p>
        </p:txBody>
      </p:sp>
    </p:spTree>
    <p:extLst>
      <p:ext uri="{BB962C8B-B14F-4D97-AF65-F5344CB8AC3E}">
        <p14:creationId xmlns:p14="http://schemas.microsoft.com/office/powerpoint/2010/main" val="1434403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67</a:t>
            </a:fld>
            <a:endParaRPr lang="en-US" dirty="0"/>
          </a:p>
        </p:txBody>
      </p:sp>
    </p:spTree>
    <p:extLst>
      <p:ext uri="{BB962C8B-B14F-4D97-AF65-F5344CB8AC3E}">
        <p14:creationId xmlns:p14="http://schemas.microsoft.com/office/powerpoint/2010/main" val="3788681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6CA3F-32C0-44B9-8E59-05F867210735}" type="slidenum">
              <a:rPr lang="en-US" smtClean="0"/>
              <a:t>68</a:t>
            </a:fld>
            <a:endParaRPr lang="en-US" dirty="0"/>
          </a:p>
        </p:txBody>
      </p:sp>
    </p:spTree>
    <p:extLst>
      <p:ext uri="{BB962C8B-B14F-4D97-AF65-F5344CB8AC3E}">
        <p14:creationId xmlns:p14="http://schemas.microsoft.com/office/powerpoint/2010/main" val="203338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file types that I will mention:</a:t>
            </a:r>
          </a:p>
          <a:p>
            <a:endParaRPr lang="en-US" dirty="0"/>
          </a:p>
          <a:p>
            <a:r>
              <a:rPr lang="en-US" dirty="0"/>
              <a:t>.</a:t>
            </a:r>
            <a:r>
              <a:rPr lang="en-US" dirty="0" err="1"/>
              <a:t>gdb</a:t>
            </a:r>
            <a:r>
              <a:rPr lang="en-US" dirty="0"/>
              <a:t> – file geodatabase – ESRI has created this file type.  Unfortunately, it can only be edited through ESRI ArcMap/ArcGIS Pro.</a:t>
            </a:r>
          </a:p>
          <a:p>
            <a:endParaRPr lang="en-US" dirty="0"/>
          </a:p>
          <a:p>
            <a:r>
              <a:rPr lang="en-US" dirty="0"/>
              <a:t>.</a:t>
            </a:r>
            <a:r>
              <a:rPr lang="en-US" dirty="0" err="1"/>
              <a:t>shp</a:t>
            </a:r>
            <a:r>
              <a:rPr lang="en-US" dirty="0"/>
              <a:t> – Shapefile – Is an older file format – most or all CAMA systems can import it and display it as a viewer. Attribute (tabular) data are stored in a .</a:t>
            </a:r>
            <a:r>
              <a:rPr lang="en-US" dirty="0" err="1"/>
              <a:t>dbf</a:t>
            </a:r>
            <a:r>
              <a:rPr lang="en-US" dirty="0"/>
              <a:t> file.</a:t>
            </a:r>
          </a:p>
          <a:p>
            <a:endParaRPr lang="en-US" dirty="0"/>
          </a:p>
          <a:p>
            <a:r>
              <a:rPr lang="en-US" dirty="0"/>
              <a:t>.txt, .csv – two formats that a CAMA system can export data within.  I’ll cover that in part 2.</a:t>
            </a:r>
          </a:p>
          <a:p>
            <a:endParaRPr lang="en-US" dirty="0"/>
          </a:p>
          <a:p>
            <a:r>
              <a:rPr lang="en-US" dirty="0"/>
              <a:t>.</a:t>
            </a:r>
            <a:r>
              <a:rPr lang="en-US" dirty="0" err="1"/>
              <a:t>xlx</a:t>
            </a:r>
            <a:r>
              <a:rPr lang="en-US" dirty="0"/>
              <a:t>, .xlsx – another format – Microsoft’s proprietary format.  Again, I’ll cover this in part 2.</a:t>
            </a:r>
          </a:p>
        </p:txBody>
      </p:sp>
      <p:sp>
        <p:nvSpPr>
          <p:cNvPr id="4" name="Slide Number Placeholder 3"/>
          <p:cNvSpPr>
            <a:spLocks noGrp="1"/>
          </p:cNvSpPr>
          <p:nvPr>
            <p:ph type="sldNum" sz="quarter" idx="5"/>
          </p:nvPr>
        </p:nvSpPr>
        <p:spPr/>
        <p:txBody>
          <a:bodyPr/>
          <a:lstStyle/>
          <a:p>
            <a:fld id="{3C82249A-1CE4-4E3F-9651-5C0B85F781B2}" type="slidenum">
              <a:rPr lang="en-US" smtClean="0"/>
              <a:t>7</a:t>
            </a:fld>
            <a:endParaRPr lang="en-US" dirty="0"/>
          </a:p>
        </p:txBody>
      </p:sp>
    </p:spTree>
    <p:extLst>
      <p:ext uri="{BB962C8B-B14F-4D97-AF65-F5344CB8AC3E}">
        <p14:creationId xmlns:p14="http://schemas.microsoft.com/office/powerpoint/2010/main" val="934346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Domain – A list of codes that must be used within a given field, for instance a list of months in a year.  This cuts down on ‘mistyping’ and provides a consistent way to categorize things.</a:t>
            </a:r>
          </a:p>
          <a:p>
            <a:pPr marL="0" indent="0">
              <a:buNone/>
            </a:pPr>
            <a:endParaRPr lang="en-US" dirty="0"/>
          </a:p>
          <a:p>
            <a:pPr marL="0" indent="0">
              <a:buNone/>
            </a:pPr>
            <a:r>
              <a:rPr lang="en-US" dirty="0"/>
              <a:t>Field Types – </a:t>
            </a:r>
          </a:p>
          <a:p>
            <a:pPr marL="0" indent="0">
              <a:buNone/>
            </a:pPr>
            <a:r>
              <a:rPr lang="en-US" dirty="0"/>
              <a:t>	Integer - Both Long and Short types are used.</a:t>
            </a:r>
          </a:p>
          <a:p>
            <a:pPr marL="0" indent="0">
              <a:buNone/>
            </a:pPr>
            <a:r>
              <a:rPr lang="en-US" dirty="0"/>
              <a:t>	Text  - Fields will have lengths (&lt;254 char) specified by the Std.</a:t>
            </a:r>
          </a:p>
          <a:p>
            <a:pPr marL="0" indent="0">
              <a:buNone/>
            </a:pPr>
            <a:r>
              <a:rPr lang="en-US" dirty="0"/>
              <a:t>	Date/Time – Not used.  Use Integer or Text with YYYYMMDD format</a:t>
            </a:r>
          </a:p>
          <a:p>
            <a:pPr marL="0" indent="0">
              <a:buNone/>
            </a:pPr>
            <a:r>
              <a:rPr lang="en-US" dirty="0"/>
              <a:t>	Real – contains a decimal point with Single or Double precision.</a:t>
            </a:r>
          </a:p>
          <a:p>
            <a:endParaRPr lang="en-US" dirty="0"/>
          </a:p>
        </p:txBody>
      </p:sp>
      <p:sp>
        <p:nvSpPr>
          <p:cNvPr id="4" name="Slide Number Placeholder 3"/>
          <p:cNvSpPr>
            <a:spLocks noGrp="1"/>
          </p:cNvSpPr>
          <p:nvPr>
            <p:ph type="sldNum" sz="quarter" idx="5"/>
          </p:nvPr>
        </p:nvSpPr>
        <p:spPr/>
        <p:txBody>
          <a:bodyPr/>
          <a:lstStyle/>
          <a:p>
            <a:fld id="{3C82249A-1CE4-4E3F-9651-5C0B85F781B2}" type="slidenum">
              <a:rPr lang="en-US" smtClean="0"/>
              <a:t>8</a:t>
            </a:fld>
            <a:endParaRPr lang="en-US" dirty="0"/>
          </a:p>
        </p:txBody>
      </p:sp>
    </p:spTree>
    <p:extLst>
      <p:ext uri="{BB962C8B-B14F-4D97-AF65-F5344CB8AC3E}">
        <p14:creationId xmlns:p14="http://schemas.microsoft.com/office/powerpoint/2010/main" val="326664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4606CA3F-32C0-44B9-8E59-05F867210735}" type="slidenum">
              <a:rPr lang="en-US" smtClean="0"/>
              <a:t>9</a:t>
            </a:fld>
            <a:endParaRPr lang="en-US" dirty="0"/>
          </a:p>
        </p:txBody>
      </p:sp>
    </p:spTree>
    <p:extLst>
      <p:ext uri="{BB962C8B-B14F-4D97-AF65-F5344CB8AC3E}">
        <p14:creationId xmlns:p14="http://schemas.microsoft.com/office/powerpoint/2010/main" val="11074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2C47-4EC6-419E-9797-703EF29FF1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377A6-0D63-4886-B7D9-E807ED159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509F5A-9841-4B98-B14C-551F062F079B}"/>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674380E1-3C85-46DF-AD1E-C6F9E883ED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35E91-F9AE-4E6F-8470-2EA608E68ADD}"/>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328489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716-967D-46DB-9841-392BD7A15A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EC1B2-1DBB-40B3-B717-182C9CB85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66EAC-6DCA-421C-9617-81F167A6CFB0}"/>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3FF839D6-596C-49E7-8124-34D755C7D7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EF588-7C82-46FA-8D0A-113EF11A27DA}"/>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269762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FDC133-4CDB-4B86-9EF6-C85049B58F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77E785-9B92-42DA-8595-4B85F88398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650A0-3E9B-4975-908F-2E62BF7DDF8D}"/>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40E5F264-728C-4118-9A53-C4D603C8DF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04D39E-A176-45FC-A3F3-383326EABB0F}"/>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1294515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5780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830087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108586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10607400" y="6356352"/>
            <a:ext cx="7464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1543990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46691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924119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824276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78678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6E44-B54F-47D2-96BA-289BA42FD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300AF-4C1D-4B1B-9049-939E8EBE8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73B25-A468-4B76-BC3C-84FD5231619E}"/>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63B0C0EF-A8AB-437C-9D21-4BACF9DEA5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DDA00-3699-4F99-B566-76893117BAF5}"/>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1230901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2834039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645005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1279867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24"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5" name="Straight Connector 24"/>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6"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7"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787194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2909554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227165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838200" y="6292692"/>
            <a:ext cx="9312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141414">
                    <a:tint val="75000"/>
                  </a:srgbClr>
                </a:solidFill>
              </a:rPr>
              <a:t>Date</a:t>
            </a:r>
          </a:p>
        </p:txBody>
      </p:sp>
      <p:sp>
        <p:nvSpPr>
          <p:cNvPr id="8"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41414">
                  <a:tint val="75000"/>
                </a:srgbClr>
              </a:solidFill>
            </a:endParaRPr>
          </a:p>
        </p:txBody>
      </p:sp>
      <p:sp>
        <p:nvSpPr>
          <p:cNvPr id="11" name="Text Placeholder 14"/>
          <p:cNvSpPr>
            <a:spLocks noGrp="1"/>
          </p:cNvSpPr>
          <p:nvPr>
            <p:ph idx="1" hasCustomPrompt="1"/>
          </p:nvPr>
        </p:nvSpPr>
        <p:spPr>
          <a:xfrm>
            <a:off x="838200" y="1444811"/>
            <a:ext cx="10515600" cy="4641221"/>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0">
                <a:solidFill>
                  <a:schemeClr val="accent1"/>
                </a:solidFill>
                <a:latin typeface="+mn-lt"/>
              </a:defRPr>
            </a:lvl1pPr>
          </a:lstStyle>
          <a:p>
            <a:fld id="{ADB5EE19-2DDD-0949-9666-AAFFBAB67E53}" type="slidenum">
              <a:rPr lang="en-US" smtClean="0"/>
              <a:pPr/>
              <a:t>‹#›</a:t>
            </a:fld>
            <a:endParaRPr lang="en-US" dirty="0"/>
          </a:p>
        </p:txBody>
      </p:sp>
      <p:cxnSp>
        <p:nvCxnSpPr>
          <p:cNvPr id="23" name="Straight Connector 22"/>
          <p:cNvCxnSpPr/>
          <p:nvPr userDrawn="1"/>
        </p:nvCxnSpPr>
        <p:spPr>
          <a:xfrm>
            <a:off x="838200" y="6538912"/>
            <a:ext cx="99144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Shape 2"/>
          <p:cNvSpPr/>
          <p:nvPr userDrawn="1"/>
        </p:nvSpPr>
        <p:spPr>
          <a:xfrm>
            <a:off x="-6" y="1160272"/>
            <a:ext cx="12192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6" name="Shape 3"/>
          <p:cNvSpPr/>
          <p:nvPr userDrawn="1"/>
        </p:nvSpPr>
        <p:spPr>
          <a:xfrm>
            <a:off x="-5" y="1041400"/>
            <a:ext cx="12192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sp>
        <p:nvSpPr>
          <p:cNvPr id="19" name="Shape 4"/>
          <p:cNvSpPr/>
          <p:nvPr userDrawn="1"/>
        </p:nvSpPr>
        <p:spPr>
          <a:xfrm>
            <a:off x="-1" y="0"/>
            <a:ext cx="12192001" cy="1041400"/>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dirty="0"/>
          </a:p>
        </p:txBody>
      </p:sp>
      <p:pic>
        <p:nvPicPr>
          <p:cNvPr id="21" name="imag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40809"/>
            <a:ext cx="1075069" cy="806302"/>
          </a:xfrm>
          <a:prstGeom prst="ellipse">
            <a:avLst/>
          </a:prstGeom>
          <a:ln w="12700">
            <a:miter lim="400000"/>
          </a:ln>
        </p:spPr>
      </p:pic>
      <p:sp>
        <p:nvSpPr>
          <p:cNvPr id="24" name="Title Placeholder 15"/>
          <p:cNvSpPr>
            <a:spLocks noGrp="1"/>
          </p:cNvSpPr>
          <p:nvPr>
            <p:ph type="title" hasCustomPrompt="1"/>
          </p:nvPr>
        </p:nvSpPr>
        <p:spPr>
          <a:xfrm>
            <a:off x="2174179" y="264920"/>
            <a:ext cx="9119616" cy="373071"/>
          </a:xfrm>
          <a:prstGeom prst="rect">
            <a:avLst/>
          </a:prstGeom>
          <a:ln>
            <a:noFill/>
          </a:ln>
        </p:spPr>
        <p:txBody>
          <a:bodyPr vert="horz" lIns="91440" tIns="45720" rIns="91440" bIns="45720" rtlCol="0" anchor="ctr">
            <a:normAutofit/>
          </a:bodyPr>
          <a:lstStyle>
            <a:lvl1pPr algn="l">
              <a:defRPr sz="2000" baseline="0"/>
            </a:lvl1pPr>
          </a:lstStyle>
          <a:p>
            <a:r>
              <a:rPr lang="en-US" dirty="0"/>
              <a:t>Click to add title</a:t>
            </a:r>
          </a:p>
        </p:txBody>
      </p:sp>
      <p:sp>
        <p:nvSpPr>
          <p:cNvPr id="25" name="Content Placeholder 18"/>
          <p:cNvSpPr>
            <a:spLocks noGrp="1"/>
          </p:cNvSpPr>
          <p:nvPr>
            <p:ph sz="quarter" idx="10" hasCustomPrompt="1"/>
          </p:nvPr>
        </p:nvSpPr>
        <p:spPr>
          <a:xfrm>
            <a:off x="2174175" y="637991"/>
            <a:ext cx="9083040" cy="360679"/>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spTree>
    <p:extLst>
      <p:ext uri="{BB962C8B-B14F-4D97-AF65-F5344CB8AC3E}">
        <p14:creationId xmlns:p14="http://schemas.microsoft.com/office/powerpoint/2010/main" val="3378432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23" name="image4.jpeg"/>
          <p:cNvPicPr>
            <a:picLocks noChangeAspect="1"/>
          </p:cNvPicPr>
          <p:nvPr userDrawn="1"/>
        </p:nvPicPr>
        <p:blipFill rotWithShape="1">
          <a:blip r:embed="rId2">
            <a:extLst>
              <a:ext uri="{28A0092B-C50C-407E-A947-70E740481C1C}">
                <a14:useLocalDpi xmlns:a14="http://schemas.microsoft.com/office/drawing/2010/main" val="0"/>
              </a:ext>
            </a:extLst>
          </a:blip>
          <a:srcRect l="7193"/>
          <a:stretch/>
        </p:blipFill>
        <p:spPr>
          <a:xfrm>
            <a:off x="-3" y="1"/>
            <a:ext cx="12192004" cy="5542154"/>
          </a:xfrm>
          <a:prstGeom prst="rect">
            <a:avLst/>
          </a:prstGeom>
          <a:ln w="12700">
            <a:miter lim="400000"/>
          </a:ln>
        </p:spPr>
      </p:pic>
      <p:sp>
        <p:nvSpPr>
          <p:cNvPr id="7" name="Shape 19"/>
          <p:cNvSpPr>
            <a:spLocks noGrp="1"/>
          </p:cNvSpPr>
          <p:nvPr>
            <p:ph type="body" sz="half" idx="20" hasCustomPrompt="1"/>
          </p:nvPr>
        </p:nvSpPr>
        <p:spPr>
          <a:xfrm>
            <a:off x="2043813" y="468568"/>
            <a:ext cx="8104375"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3" name="Title 2"/>
          <p:cNvSpPr>
            <a:spLocks noGrp="1"/>
          </p:cNvSpPr>
          <p:nvPr>
            <p:ph type="title" hasCustomPrompt="1"/>
          </p:nvPr>
        </p:nvSpPr>
        <p:spPr>
          <a:xfrm>
            <a:off x="1523999" y="1600200"/>
            <a:ext cx="9144000" cy="1540892"/>
          </a:xfrm>
        </p:spPr>
        <p:txBody>
          <a:bodyPr anchor="b">
            <a:normAutofit/>
          </a:bodyPr>
          <a:lstStyle>
            <a:lvl1pPr>
              <a:defRPr sz="2800">
                <a:solidFill>
                  <a:schemeClr val="accent1"/>
                </a:solidFill>
              </a:defRPr>
            </a:lvl1pPr>
          </a:lstStyle>
          <a:p>
            <a:r>
              <a:rPr lang="en-US" dirty="0"/>
              <a:t>Click to add title</a:t>
            </a:r>
          </a:p>
        </p:txBody>
      </p:sp>
      <p:sp>
        <p:nvSpPr>
          <p:cNvPr id="12" name="Subtitle 2"/>
          <p:cNvSpPr>
            <a:spLocks noGrp="1"/>
          </p:cNvSpPr>
          <p:nvPr>
            <p:ph type="subTitle" idx="1" hasCustomPrompt="1"/>
          </p:nvPr>
        </p:nvSpPr>
        <p:spPr>
          <a:xfrm>
            <a:off x="1524000" y="3145281"/>
            <a:ext cx="9144000" cy="646834"/>
          </a:xfrm>
          <a:noFill/>
        </p:spPr>
        <p:txBody>
          <a:bodyPr>
            <a:normAutofit/>
          </a:bodyPr>
          <a:lstStyle>
            <a:lvl1pPr marL="0" indent="0" algn="l">
              <a:buNone/>
              <a:defRPr sz="20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4" y="5488102"/>
            <a:ext cx="12192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a:p>
        </p:txBody>
      </p:sp>
      <p:sp>
        <p:nvSpPr>
          <p:cNvPr id="17" name="Shape 33"/>
          <p:cNvSpPr/>
          <p:nvPr userDrawn="1"/>
        </p:nvSpPr>
        <p:spPr>
          <a:xfrm>
            <a:off x="1" y="5542155"/>
            <a:ext cx="12192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a:p>
        </p:txBody>
      </p:sp>
      <p:sp>
        <p:nvSpPr>
          <p:cNvPr id="18" name="Shape 34"/>
          <p:cNvSpPr/>
          <p:nvPr userDrawn="1"/>
        </p:nvSpPr>
        <p:spPr>
          <a:xfrm>
            <a:off x="2" y="5656518"/>
            <a:ext cx="12192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sz="1800"/>
          </a:p>
        </p:txBody>
      </p:sp>
      <p:sp>
        <p:nvSpPr>
          <p:cNvPr id="19" name="Slide Number Placeholder 5"/>
          <p:cNvSpPr txBox="1">
            <a:spLocks/>
          </p:cNvSpPr>
          <p:nvPr userDrawn="1"/>
        </p:nvSpPr>
        <p:spPr>
          <a:xfrm>
            <a:off x="11169071" y="6400413"/>
            <a:ext cx="184730"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sz="1200" dirty="0">
              <a:solidFill>
                <a:schemeClr val="bg1"/>
              </a:solidFill>
            </a:endParaRPr>
          </a:p>
        </p:txBody>
      </p:sp>
      <p:sp>
        <p:nvSpPr>
          <p:cNvPr id="27" name="Shape 19"/>
          <p:cNvSpPr>
            <a:spLocks noGrp="1"/>
          </p:cNvSpPr>
          <p:nvPr>
            <p:ph type="body" sz="half" idx="19" hasCustomPrompt="1"/>
          </p:nvPr>
        </p:nvSpPr>
        <p:spPr>
          <a:xfrm>
            <a:off x="1523999" y="3839218"/>
            <a:ext cx="9143999" cy="403714"/>
          </a:xfrm>
          <a:prstGeom prst="rect">
            <a:avLst/>
          </a:prstGeom>
          <a:noFill/>
        </p:spPr>
        <p:txBody>
          <a:bodyPr anchor="b">
            <a:normAutofit/>
          </a:bodyPr>
          <a:lstStyle>
            <a:lvl1pPr marL="0" indent="0">
              <a:buClrTx/>
              <a:buSzTx/>
              <a:buFontTx/>
              <a:buNone/>
              <a:defRPr sz="1600" b="1" baseline="0">
                <a:solidFill>
                  <a:schemeClr val="accent1"/>
                </a:solidFill>
              </a:defRPr>
            </a:lvl1pPr>
          </a:lstStyle>
          <a:p>
            <a:r>
              <a:rPr lang="en-US" dirty="0"/>
              <a:t>Presenter’s name here</a:t>
            </a:r>
          </a:p>
        </p:txBody>
      </p:sp>
      <p:sp>
        <p:nvSpPr>
          <p:cNvPr id="28" name="Shape 19"/>
          <p:cNvSpPr>
            <a:spLocks noGrp="1"/>
          </p:cNvSpPr>
          <p:nvPr>
            <p:ph type="body" sz="half" idx="21" hasCustomPrompt="1"/>
          </p:nvPr>
        </p:nvSpPr>
        <p:spPr>
          <a:xfrm>
            <a:off x="1524000" y="4242932"/>
            <a:ext cx="9143997" cy="403714"/>
          </a:xfrm>
          <a:prstGeom prst="rect">
            <a:avLst/>
          </a:prstGeom>
          <a:noFill/>
        </p:spPr>
        <p:txBody>
          <a:bodyPr anchor="t">
            <a:normAutofit/>
          </a:bodyPr>
          <a:lstStyle>
            <a:lvl1pPr marL="0" indent="0">
              <a:buClrTx/>
              <a:buSzTx/>
              <a:buFontTx/>
              <a:buNone/>
              <a:defRPr sz="1400" b="0" baseline="0">
                <a:solidFill>
                  <a:schemeClr val="accent1"/>
                </a:solidFill>
              </a:defRPr>
            </a:lvl1pPr>
          </a:lstStyle>
          <a:p>
            <a:r>
              <a:rPr lang="en-US" dirty="0"/>
              <a:t>Presenter’s title here</a:t>
            </a:r>
          </a:p>
        </p:txBody>
      </p:sp>
      <p:sp>
        <p:nvSpPr>
          <p:cNvPr id="15" name="Shape 17"/>
          <p:cNvSpPr/>
          <p:nvPr userDrawn="1"/>
        </p:nvSpPr>
        <p:spPr>
          <a:xfrm>
            <a:off x="2776160" y="5970588"/>
            <a:ext cx="7608144" cy="520142"/>
          </a:xfrm>
          <a:prstGeom prst="rect">
            <a:avLst/>
          </a:prstGeom>
          <a:ln w="12700">
            <a:miter lim="400000"/>
          </a:ln>
          <a:extLst>
            <a:ext uri="{C572A759-6A51-4108-AA02-DFA0A04FC94B}">
              <ma14:wrappingTextBoxFlag xmlns="" xmlns:ma14="http://schemas.microsoft.com/office/mac/drawingml/2011/main" val="1"/>
            </a:ext>
          </a:extLst>
        </p:spPr>
        <p:txBody>
          <a:bodyPr wrap="square" lIns="36576" tIns="36576" rIns="36576" bIns="36576" anchor="ctr">
            <a:spAutoFit/>
          </a:bodyPr>
          <a:lstStyle/>
          <a:p>
            <a:pPr>
              <a:defRPr sz="1000" b="1">
                <a:solidFill>
                  <a:srgbClr val="FFFFFF"/>
                </a:solidFill>
              </a:defRPr>
            </a:pPr>
            <a:r>
              <a:rPr lang="en-US" sz="1000" dirty="0"/>
              <a:t>Executive Office of Technology Services and Security </a:t>
            </a:r>
          </a:p>
          <a:p>
            <a:pPr>
              <a:defRPr sz="1000" b="1">
                <a:solidFill>
                  <a:srgbClr val="FFFFFF"/>
                </a:solidFill>
              </a:defRPr>
            </a:pPr>
            <a:r>
              <a:rPr kumimoji="0" lang="en-US" sz="950" b="0" i="1" u="none" strike="noStrike" cap="none" spc="0" normalizeH="0" baseline="0" dirty="0">
                <a:ln>
                  <a:noFill/>
                </a:ln>
                <a:solidFill>
                  <a:srgbClr val="FFFFFF"/>
                </a:solidFill>
                <a:effectLst/>
                <a:uFillTx/>
                <a:latin typeface="+mn-lt"/>
                <a:ea typeface="+mn-ea"/>
                <a:cs typeface="+mn-cs"/>
                <a:sym typeface="Arial"/>
              </a:rPr>
              <a:t>Our Mission: To  provide secure and quality digital information, services, and tools to constituents </a:t>
            </a:r>
          </a:p>
          <a:p>
            <a:pPr>
              <a:defRPr sz="1000" b="1">
                <a:solidFill>
                  <a:srgbClr val="FFFFFF"/>
                </a:solidFill>
              </a:defRPr>
            </a:pPr>
            <a:r>
              <a:rPr kumimoji="0" lang="en-US" sz="950" b="0" i="1" u="none" strike="noStrike" cap="none" spc="0" normalizeH="0" baseline="0" dirty="0">
                <a:ln>
                  <a:noFill/>
                </a:ln>
                <a:solidFill>
                  <a:srgbClr val="FFFFFF"/>
                </a:solidFill>
                <a:effectLst/>
                <a:uFillTx/>
                <a:latin typeface="+mn-lt"/>
                <a:ea typeface="+mn-ea"/>
                <a:cs typeface="+mn-cs"/>
                <a:sym typeface="Arial"/>
              </a:rPr>
              <a:t>and service providers when and where they need them.</a:t>
            </a:r>
          </a:p>
        </p:txBody>
      </p:sp>
      <p:pic>
        <p:nvPicPr>
          <p:cNvPr id="21" name="image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3999" y="5834233"/>
            <a:ext cx="1075069" cy="806302"/>
          </a:xfrm>
          <a:prstGeom prst="ellipse">
            <a:avLst/>
          </a:prstGeom>
          <a:ln w="12700">
            <a:miter lim="400000"/>
          </a:ln>
        </p:spPr>
      </p:pic>
    </p:spTree>
    <p:extLst>
      <p:ext uri="{BB962C8B-B14F-4D97-AF65-F5344CB8AC3E}">
        <p14:creationId xmlns:p14="http://schemas.microsoft.com/office/powerpoint/2010/main" val="2081517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95A7-0614-912B-2302-F3265EF30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AAFE0-8483-9EF9-A29D-EE35E5A5D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C8487-8B11-3486-0F68-863325609348}"/>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90156EC2-B017-1495-4791-4B3395270A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E12463-F955-9603-46B7-CEDD163797F6}"/>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260757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FC9E-04AA-5FD7-460C-757EACF06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080C-E891-80F0-C393-BA8ACE6E7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D3D6A-0D29-93EC-329A-923F8E6755BB}"/>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D99034C5-41D5-3B2C-5A20-C11A8232A7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7D4A32-00DB-02D4-0C4D-BE3182C04F9E}"/>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136812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D77C-C215-4E9D-A560-F3FCE62BB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603E6F-F0CA-4926-AA69-D6991EE4D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5AD3F8-1E7E-496D-A6D6-9E8DA6A57729}"/>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FB258813-0E49-4216-BA08-650F0B16A9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3C3BD3-E97A-4F09-B889-37D196C30464}"/>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1187234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B078-73EB-2F05-DADC-FB2DD835B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8BC4AD-E10D-2611-1702-A4CDA7738F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12A003-B068-4C6A-24A7-F78C0AB5A75B}"/>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C12A2FDC-0FC8-0D4A-0C7C-E4A7C82F5D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3E009-95B8-4ECC-3E40-FF18FF5C130B}"/>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894259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75DA-4CDB-5A24-1B81-A876BA6C2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5AA2F-71AE-F06C-4ACA-55EA202144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902D3D-4439-7305-99F7-F9CD222BF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D1CD3-35CA-F71C-05C6-899407D502AC}"/>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6" name="Footer Placeholder 5">
            <a:extLst>
              <a:ext uri="{FF2B5EF4-FFF2-40B4-BE49-F238E27FC236}">
                <a16:creationId xmlns:a16="http://schemas.microsoft.com/office/drawing/2014/main" id="{7D6F25C6-B823-53B9-8649-53AEC204B5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AFF03-A05F-6119-0D37-599317F70F83}"/>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2952410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7A82-BC92-FCDB-4F63-214B8611E1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F458B1-D46C-A301-A198-4B6A8BF6E7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5FFFF8-A2B8-C932-D667-CB930CF5A5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916F9E-0AAE-7EAE-BA55-BD6E27979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7E2DC-003C-F9A2-E7F0-F539F4B18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134F9-3E95-2C11-0E70-E59760EB87AE}"/>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8" name="Footer Placeholder 7">
            <a:extLst>
              <a:ext uri="{FF2B5EF4-FFF2-40B4-BE49-F238E27FC236}">
                <a16:creationId xmlns:a16="http://schemas.microsoft.com/office/drawing/2014/main" id="{A843B99C-7783-AB4F-EB2B-007B8BD2D3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9599C6-1CAB-3445-0B90-E33524B691D4}"/>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2945988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A0DF-B2CA-1A36-EB6B-6F1D843FC6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179D1E-2285-7D2F-A5FA-59A754CB0F87}"/>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4" name="Footer Placeholder 3">
            <a:extLst>
              <a:ext uri="{FF2B5EF4-FFF2-40B4-BE49-F238E27FC236}">
                <a16:creationId xmlns:a16="http://schemas.microsoft.com/office/drawing/2014/main" id="{7A471D23-1101-80DA-EDF3-730845C77B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C50FBF-5661-E96E-A84D-77129A072533}"/>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1948306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CE12F-C74E-D311-9AF9-AFBD7F252158}"/>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3" name="Footer Placeholder 2">
            <a:extLst>
              <a:ext uri="{FF2B5EF4-FFF2-40B4-BE49-F238E27FC236}">
                <a16:creationId xmlns:a16="http://schemas.microsoft.com/office/drawing/2014/main" id="{803FEE8C-72C3-5C47-801C-1D5DD7CA99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0A3CDC-DE65-FD23-95DB-873E5235D1F5}"/>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2681048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8237-754F-B4BD-B4B7-06568A767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F8D7C9-0A01-8AF7-9741-AAB3EBC62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6A9780-D69A-275D-5879-A76B8DEC9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06A38-7871-1336-B816-1AE629454AD7}"/>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6" name="Footer Placeholder 5">
            <a:extLst>
              <a:ext uri="{FF2B5EF4-FFF2-40B4-BE49-F238E27FC236}">
                <a16:creationId xmlns:a16="http://schemas.microsoft.com/office/drawing/2014/main" id="{4A78E50B-AE61-DF60-75C7-4673C2A03F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4B7E59-8274-5A66-DB23-3FF67732FD7E}"/>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1942678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9096-BD89-03B1-2D9E-50B5FDF8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1799EC-9A87-FD7D-0620-F68EBC602E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692DB5A-3F26-DD78-3947-DD603DCEC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F33CE-84FB-A983-A606-D47FCC4382F6}"/>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6" name="Footer Placeholder 5">
            <a:extLst>
              <a:ext uri="{FF2B5EF4-FFF2-40B4-BE49-F238E27FC236}">
                <a16:creationId xmlns:a16="http://schemas.microsoft.com/office/drawing/2014/main" id="{3B37972D-9E81-CD48-889B-637DA6905D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129897-2957-D2B3-83F1-A03292E83501}"/>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1384463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CBAD-7494-280D-4F73-A418F44120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227D9-16C0-FA8E-EE0C-6D6C2682E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179B5-0D89-D87B-92A1-FBB63BF9020A}"/>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CB8ACFBB-F4E7-1046-EDA1-00C1F920FD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1436D2-6CA9-C13C-5E28-5956DBE8E364}"/>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20704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21E863-CAC1-63C0-6103-F973389A8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C49F7-37F8-F96C-6163-470C7195D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9DFE8-C290-E22A-3760-C51417EC9846}"/>
              </a:ext>
            </a:extLst>
          </p:cNvPr>
          <p:cNvSpPr>
            <a:spLocks noGrp="1"/>
          </p:cNvSpPr>
          <p:nvPr>
            <p:ph type="dt" sz="half" idx="10"/>
          </p:nvPr>
        </p:nvSpPr>
        <p:spPr/>
        <p:txBody>
          <a:body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B47A9E28-8A4B-BD3A-50CF-3852D2DCB0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329039-3C28-DE94-5F5F-98033B32A8AC}"/>
              </a:ext>
            </a:extLst>
          </p:cNvPr>
          <p:cNvSpPr>
            <a:spLocks noGrp="1"/>
          </p:cNvSpPr>
          <p:nvPr>
            <p:ph type="sldNum" sz="quarter" idx="12"/>
          </p:nvPr>
        </p:nvSpPr>
        <p:spPr/>
        <p:txBody>
          <a:bodyPr/>
          <a:lstStyle/>
          <a:p>
            <a:fld id="{75D87EB2-ECF2-44F6-B75E-276822307430}" type="slidenum">
              <a:rPr lang="en-US" smtClean="0"/>
              <a:t>‹#›</a:t>
            </a:fld>
            <a:endParaRPr lang="en-US" dirty="0"/>
          </a:p>
        </p:txBody>
      </p:sp>
    </p:spTree>
    <p:extLst>
      <p:ext uri="{BB962C8B-B14F-4D97-AF65-F5344CB8AC3E}">
        <p14:creationId xmlns:p14="http://schemas.microsoft.com/office/powerpoint/2010/main" val="4131244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7380-32F4-1A6E-0CAC-553949AC2E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18BB4-6B14-5215-7D64-A72C50E1B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D50678-F42A-7CEC-1A05-6D830474C006}"/>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2197CB86-CEE2-3AF1-9933-266BB15B36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0B993C-0569-CA3C-8797-B43DA8118109}"/>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380997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ABAE-2D3C-410F-8CBF-DD04BA7AF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9842E-90B5-412A-AB74-F14176AD9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1A0913-644C-46BA-B070-D8B01B0FD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D2FA39-7F75-47A5-A38F-F2F6FCAEE195}"/>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6" name="Footer Placeholder 5">
            <a:extLst>
              <a:ext uri="{FF2B5EF4-FFF2-40B4-BE49-F238E27FC236}">
                <a16:creationId xmlns:a16="http://schemas.microsoft.com/office/drawing/2014/main" id="{6C514A3B-0D24-4EEF-99A3-46D97872CB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E0EF6B-4954-4509-8B8C-F37FE8B4038B}"/>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657558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210D-F0AE-CB8F-56EC-0C70D8F91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0AE1E-158A-FDB8-0F1E-6621B4E9B6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CCC9B-CCDD-7D98-E4DD-1FFF6F4DC95B}"/>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A5D6771C-9C2F-6D07-47B0-F7DAF3C8D0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1215B-A8CB-5ED9-B4DD-531C44A983FA}"/>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2319470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FE1C-9932-3694-A86A-6D1DF7BEF6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C27BF-339F-3E7A-7BB6-ABEBFDF97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3DAA58-8725-D27A-F1D0-3D67628F2A41}"/>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2A79EDAA-EE0F-4CB4-8B4B-E53FC2CACB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D00DFA-DB51-6CBF-ECC9-E585E9B84DF9}"/>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323575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7108-F6C5-CD63-D1D9-A0B2B0E57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02FB8-62BD-DC29-1087-824FA8C61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3E3F8-61F2-7A2A-4631-117A4A9551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1DC5A1-B3C9-D749-3F37-F40CD79FA707}"/>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6" name="Footer Placeholder 5">
            <a:extLst>
              <a:ext uri="{FF2B5EF4-FFF2-40B4-BE49-F238E27FC236}">
                <a16:creationId xmlns:a16="http://schemas.microsoft.com/office/drawing/2014/main" id="{291E0017-2119-55E4-B5AA-E966538D07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3F8278-BAD0-E072-3B66-4869A3F763AC}"/>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1567615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B491-47AD-1DD7-AF0A-2DE5A57E0B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57E89F-2298-B718-EB96-5E6EC1987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C58DCD-45AD-81B3-EC76-0D248B81F1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CF51AF-9C38-4D67-7DF2-3A33570F8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76D2C1-AD0D-325C-0498-81FF09120D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7FE6B3-C8DA-25D1-E251-529598A537D1}"/>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8" name="Footer Placeholder 7">
            <a:extLst>
              <a:ext uri="{FF2B5EF4-FFF2-40B4-BE49-F238E27FC236}">
                <a16:creationId xmlns:a16="http://schemas.microsoft.com/office/drawing/2014/main" id="{744B1702-8033-A0C2-887F-4D058C38A8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746A63-063A-E096-DB0F-EA61223AFFE3}"/>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3122679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AF3-9486-E9FF-9D84-84CD174553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6101C5-10C4-4108-C55C-17AFEDA24F44}"/>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4" name="Footer Placeholder 3">
            <a:extLst>
              <a:ext uri="{FF2B5EF4-FFF2-40B4-BE49-F238E27FC236}">
                <a16:creationId xmlns:a16="http://schemas.microsoft.com/office/drawing/2014/main" id="{638CB68F-3579-A1F2-C816-6E327E06A8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FCF3C-E131-A854-CB82-6AEFF0003EAB}"/>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2386523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15804-CE15-E982-0365-650AA80FE624}"/>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3" name="Footer Placeholder 2">
            <a:extLst>
              <a:ext uri="{FF2B5EF4-FFF2-40B4-BE49-F238E27FC236}">
                <a16:creationId xmlns:a16="http://schemas.microsoft.com/office/drawing/2014/main" id="{CD126BD5-DBDE-3667-AD98-7FAF36580F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2F8AED-F343-55CB-C19B-B00BFA4E8856}"/>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447280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2333-FE19-EF75-30D1-5DB596404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2A3EFA-6B33-FA57-8C40-00B1FEACC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A4110F-CB14-E140-A3D8-E0BBA95CA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7885F-B4EC-F936-F9F5-7EB32A0855BB}"/>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6" name="Footer Placeholder 5">
            <a:extLst>
              <a:ext uri="{FF2B5EF4-FFF2-40B4-BE49-F238E27FC236}">
                <a16:creationId xmlns:a16="http://schemas.microsoft.com/office/drawing/2014/main" id="{032A75EF-8B5B-5A2B-B6A4-31D1D37E66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299376-A5E0-D2FF-23A5-BCE0CA5396DA}"/>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2857415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6346-A7D2-4F8A-8D77-BB2D1A673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90605F-0B69-2A6C-C161-C6ABB5B43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01332B9-A6D2-D086-156C-55A614858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9683A-8E77-79C1-4EC8-75F651AABC5B}"/>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6" name="Footer Placeholder 5">
            <a:extLst>
              <a:ext uri="{FF2B5EF4-FFF2-40B4-BE49-F238E27FC236}">
                <a16:creationId xmlns:a16="http://schemas.microsoft.com/office/drawing/2014/main" id="{153A65A2-529C-B209-C990-AF0BE0D7E2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6FF769-A6D1-235F-F7ED-6197DC6A83B0}"/>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280950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D7A1-171B-8B3E-14E9-DC453AE19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238BF-3F2E-CEA7-9347-FC0018E2A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12A2B-7A8C-A003-037B-D595790E3574}"/>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DF45BF0C-4AC6-678B-D235-A3BE4E0A0B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49CF6A-A921-E2AA-AE5C-5E164A38688B}"/>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1739318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B5871-932D-32F7-AAD8-DB797DAA2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042A29-8235-323A-68B3-24824FB8E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E1E90-5E81-F762-21EA-F7B051588ABD}"/>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2EE3DFD4-1784-66E3-6FDA-B508B44CE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83469F-8A83-5EF1-5243-C183575E3324}"/>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16939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EE3A-7137-40DF-9D8A-46CFE12287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3C38F-0D4A-478B-8102-DA1E238F9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16EE6-7319-4181-A830-89774E7156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6A5C2E-CEC0-4608-9DE7-20995BCE7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12AA06-7FB3-406E-AD0C-BB5272CD17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98C0E7-5B18-47C3-9CE0-3772056270E0}"/>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8" name="Footer Placeholder 7">
            <a:extLst>
              <a:ext uri="{FF2B5EF4-FFF2-40B4-BE49-F238E27FC236}">
                <a16:creationId xmlns:a16="http://schemas.microsoft.com/office/drawing/2014/main" id="{6CF29852-DE76-40D1-B643-F07EC85E34B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819187-D7E8-46CE-A84B-1BD73FCEF19A}"/>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1083108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56C3-8310-1100-E6D4-7F6E685A00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25013-F8E5-EDB0-4A53-204529A330ED}"/>
              </a:ext>
            </a:extLst>
          </p:cNvPr>
          <p:cNvSpPr>
            <a:spLocks noGrp="1"/>
          </p:cNvSpPr>
          <p:nvPr>
            <p:ph type="dt" sz="half" idx="10"/>
          </p:nvPr>
        </p:nvSpPr>
        <p:spPr/>
        <p:txBody>
          <a:bodyPr/>
          <a:lstStyle/>
          <a:p>
            <a:fld id="{5D2EF45F-0202-468E-AFC5-359379F63D68}" type="datetimeFigureOut">
              <a:rPr lang="en-US" smtClean="0"/>
              <a:t>10/22/2024</a:t>
            </a:fld>
            <a:endParaRPr lang="en-US" dirty="0"/>
          </a:p>
        </p:txBody>
      </p:sp>
      <p:sp>
        <p:nvSpPr>
          <p:cNvPr id="4" name="Footer Placeholder 3">
            <a:extLst>
              <a:ext uri="{FF2B5EF4-FFF2-40B4-BE49-F238E27FC236}">
                <a16:creationId xmlns:a16="http://schemas.microsoft.com/office/drawing/2014/main" id="{D2B49196-862C-7B03-FC40-3EFC31C161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9FD9CD0-5CF6-DE59-2F94-B31F2FFB5FE3}"/>
              </a:ext>
            </a:extLst>
          </p:cNvPr>
          <p:cNvSpPr>
            <a:spLocks noGrp="1"/>
          </p:cNvSpPr>
          <p:nvPr>
            <p:ph type="sldNum" sz="quarter" idx="12"/>
          </p:nvPr>
        </p:nvSpPr>
        <p:spPr/>
        <p:txBody>
          <a:bodyPr/>
          <a:lstStyle/>
          <a:p>
            <a:fld id="{83282FA6-D14A-448B-90AC-04E98E5CDF81}" type="slidenum">
              <a:rPr lang="en-US" smtClean="0"/>
              <a:t>‹#›</a:t>
            </a:fld>
            <a:endParaRPr lang="en-US" dirty="0"/>
          </a:p>
        </p:txBody>
      </p:sp>
    </p:spTree>
    <p:extLst>
      <p:ext uri="{BB962C8B-B14F-4D97-AF65-F5344CB8AC3E}">
        <p14:creationId xmlns:p14="http://schemas.microsoft.com/office/powerpoint/2010/main" val="172242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54B0-D5C1-44CA-869B-B3E298B993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09CBE-8EC3-476B-A235-AB6E54137F11}"/>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4" name="Footer Placeholder 3">
            <a:extLst>
              <a:ext uri="{FF2B5EF4-FFF2-40B4-BE49-F238E27FC236}">
                <a16:creationId xmlns:a16="http://schemas.microsoft.com/office/drawing/2014/main" id="{D15A9862-C4C4-4CE2-81E1-312CA406B5E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536774-2295-4880-853C-C12BF77B373D}"/>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138171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48DA4-61BB-4B14-B52D-EAC8FF338732}"/>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3" name="Footer Placeholder 2">
            <a:extLst>
              <a:ext uri="{FF2B5EF4-FFF2-40B4-BE49-F238E27FC236}">
                <a16:creationId xmlns:a16="http://schemas.microsoft.com/office/drawing/2014/main" id="{5C1454BD-C01A-449D-AA09-BC1F643D79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5F372B-6025-4097-9C89-6CB352B83AFA}"/>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301937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E31F-C1F2-4D8D-8483-593870679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EFB169-F41A-4BC4-A29A-F1EFA9FE02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DDE9A1-6C67-4C14-B5AA-08925FF83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D6F16-0F60-409F-9D67-D002A1B18C5E}"/>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6" name="Footer Placeholder 5">
            <a:extLst>
              <a:ext uri="{FF2B5EF4-FFF2-40B4-BE49-F238E27FC236}">
                <a16:creationId xmlns:a16="http://schemas.microsoft.com/office/drawing/2014/main" id="{79388451-5FC9-4D50-9CED-3456154930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5AA2F8-5B5A-4F68-AF74-D2B3FBFCDFA6}"/>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321943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2BBA-5F44-43DA-84EB-1934A137D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A5F5B-04FB-4480-8CC7-4F3853064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7EC383-E3CD-461E-B6AB-EB604AC94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E4172-5791-4056-A09D-AE7DB47597AA}"/>
              </a:ext>
            </a:extLst>
          </p:cNvPr>
          <p:cNvSpPr>
            <a:spLocks noGrp="1"/>
          </p:cNvSpPr>
          <p:nvPr>
            <p:ph type="dt" sz="half" idx="10"/>
          </p:nvPr>
        </p:nvSpPr>
        <p:spPr/>
        <p:txBody>
          <a:bodyPr/>
          <a:lstStyle/>
          <a:p>
            <a:fld id="{CBC81E40-0938-4711-B56A-F22DAAC95348}" type="datetimeFigureOut">
              <a:rPr lang="en-US" smtClean="0"/>
              <a:t>10/22/2024</a:t>
            </a:fld>
            <a:endParaRPr lang="en-US" dirty="0"/>
          </a:p>
        </p:txBody>
      </p:sp>
      <p:sp>
        <p:nvSpPr>
          <p:cNvPr id="6" name="Footer Placeholder 5">
            <a:extLst>
              <a:ext uri="{FF2B5EF4-FFF2-40B4-BE49-F238E27FC236}">
                <a16:creationId xmlns:a16="http://schemas.microsoft.com/office/drawing/2014/main" id="{D4BF2487-8887-44B7-8FDD-CA8B6B273D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888553-02AE-4BC4-9FFE-E66C586FCBD4}"/>
              </a:ext>
            </a:extLst>
          </p:cNvPr>
          <p:cNvSpPr>
            <a:spLocks noGrp="1"/>
          </p:cNvSpPr>
          <p:nvPr>
            <p:ph type="sldNum" sz="quarter" idx="12"/>
          </p:nvPr>
        </p:nvSpPr>
        <p:spPr/>
        <p:txBody>
          <a:bodyPr/>
          <a:lstStyle/>
          <a:p>
            <a:fld id="{8853D52E-BB47-479B-A2FC-F138228B1936}" type="slidenum">
              <a:rPr lang="en-US" smtClean="0"/>
              <a:t>‹#›</a:t>
            </a:fld>
            <a:endParaRPr lang="en-US" dirty="0"/>
          </a:p>
        </p:txBody>
      </p:sp>
    </p:spTree>
    <p:extLst>
      <p:ext uri="{BB962C8B-B14F-4D97-AF65-F5344CB8AC3E}">
        <p14:creationId xmlns:p14="http://schemas.microsoft.com/office/powerpoint/2010/main" val="412825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C565A-2B50-4AF6-A526-ECC38870A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C6EAF4-6833-48FD-852F-EC7064F84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FB64D-0625-4546-9301-85D912612E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81E40-0938-4711-B56A-F22DAAC95348}" type="datetimeFigureOut">
              <a:rPr lang="en-US" smtClean="0"/>
              <a:t>10/22/2024</a:t>
            </a:fld>
            <a:endParaRPr lang="en-US" dirty="0"/>
          </a:p>
        </p:txBody>
      </p:sp>
      <p:sp>
        <p:nvSpPr>
          <p:cNvPr id="5" name="Footer Placeholder 4">
            <a:extLst>
              <a:ext uri="{FF2B5EF4-FFF2-40B4-BE49-F238E27FC236}">
                <a16:creationId xmlns:a16="http://schemas.microsoft.com/office/drawing/2014/main" id="{E2FC491B-0ADD-42BD-A5B3-B317101E5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110488-A421-46D0-9711-9A965F799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3D52E-BB47-479B-A2FC-F138228B1936}" type="slidenum">
              <a:rPr lang="en-US" smtClean="0"/>
              <a:t>‹#›</a:t>
            </a:fld>
            <a:endParaRPr lang="en-US" dirty="0"/>
          </a:p>
        </p:txBody>
      </p:sp>
    </p:spTree>
    <p:extLst>
      <p:ext uri="{BB962C8B-B14F-4D97-AF65-F5344CB8AC3E}">
        <p14:creationId xmlns:p14="http://schemas.microsoft.com/office/powerpoint/2010/main" val="152832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6" r:id="rId15"/>
    <p:sldLayoutId id="2147483669" r:id="rId16"/>
    <p:sldLayoutId id="2147483670" r:id="rId17"/>
    <p:sldLayoutId id="2147483671" r:id="rId18"/>
    <p:sldLayoutId id="2147483680" r:id="rId19"/>
    <p:sldLayoutId id="2147483681" r:id="rId20"/>
    <p:sldLayoutId id="2147483682" r:id="rId21"/>
    <p:sldLayoutId id="2147483685" r:id="rId22"/>
    <p:sldLayoutId id="2147483687" r:id="rId23"/>
    <p:sldLayoutId id="2147483688" r:id="rId24"/>
    <p:sldLayoutId id="2147483689" r:id="rId25"/>
    <p:sldLayoutId id="2147483690"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A6CB2-5BE3-4D0D-AE3F-56ABC515F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DF197C-DD8F-0547-094D-9F649F5F5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A158C-4D9B-3DB9-0257-75935D288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B0493-48C4-4653-AC8B-B99C2B59DD09}" type="datetimeFigureOut">
              <a:rPr lang="en-US" smtClean="0"/>
              <a:t>10/22/2024</a:t>
            </a:fld>
            <a:endParaRPr lang="en-US" dirty="0"/>
          </a:p>
        </p:txBody>
      </p:sp>
      <p:sp>
        <p:nvSpPr>
          <p:cNvPr id="5" name="Footer Placeholder 4">
            <a:extLst>
              <a:ext uri="{FF2B5EF4-FFF2-40B4-BE49-F238E27FC236}">
                <a16:creationId xmlns:a16="http://schemas.microsoft.com/office/drawing/2014/main" id="{8D6C59AA-D0DD-EFEC-44E8-5442FCE9B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3D63E1-281B-7E5A-DA8C-554FBBA1F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87EB2-ECF2-44F6-B75E-276822307430}" type="slidenum">
              <a:rPr lang="en-US" smtClean="0"/>
              <a:t>‹#›</a:t>
            </a:fld>
            <a:endParaRPr lang="en-US" dirty="0"/>
          </a:p>
        </p:txBody>
      </p:sp>
    </p:spTree>
    <p:extLst>
      <p:ext uri="{BB962C8B-B14F-4D97-AF65-F5344CB8AC3E}">
        <p14:creationId xmlns:p14="http://schemas.microsoft.com/office/powerpoint/2010/main" val="42595775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8BCC65-8CE7-220B-72B5-4D654E4A6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A5F67-EF60-6696-20F8-7A937D112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C07A1-73BB-2E05-EFE4-21B6DAEB8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EF45F-0202-468E-AFC5-359379F63D68}" type="datetimeFigureOut">
              <a:rPr lang="en-US" smtClean="0"/>
              <a:t>10/22/2024</a:t>
            </a:fld>
            <a:endParaRPr lang="en-US" dirty="0"/>
          </a:p>
        </p:txBody>
      </p:sp>
      <p:sp>
        <p:nvSpPr>
          <p:cNvPr id="5" name="Footer Placeholder 4">
            <a:extLst>
              <a:ext uri="{FF2B5EF4-FFF2-40B4-BE49-F238E27FC236}">
                <a16:creationId xmlns:a16="http://schemas.microsoft.com/office/drawing/2014/main" id="{CBEB9364-FCD7-D91B-FF56-8775301FF6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19B0BD-A9C5-3758-CFD9-FFCA86C76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82FA6-D14A-448B-90AC-04E98E5CDF81}" type="slidenum">
              <a:rPr lang="en-US" smtClean="0"/>
              <a:t>‹#›</a:t>
            </a:fld>
            <a:endParaRPr lang="en-US" dirty="0"/>
          </a:p>
        </p:txBody>
      </p:sp>
    </p:spTree>
    <p:extLst>
      <p:ext uri="{BB962C8B-B14F-4D97-AF65-F5344CB8AC3E}">
        <p14:creationId xmlns:p14="http://schemas.microsoft.com/office/powerpoint/2010/main" val="40893040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hyperlink" Target="https://www.mass.gov/info-details/why-add-the-locid-to-your-cama-database"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hyperlink" Target="https://www.mass.gov/doc/standard-for-digital-parcels-and-related-data-sets-version-3/download" TargetMode="External"/><Relationship Id="rId4" Type="http://schemas.openxmlformats.org/officeDocument/2006/relationships/hyperlink" Target="https://ocw.mit.edu/courses/res-str-001-geographic-information-system-gis-tutorial-january-iap-2022/resources/mitres_str001iap22_level1_pres/"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mailto:craig.austin@mass.gov" TargetMode="External"/><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3997" y="947058"/>
            <a:ext cx="9144000" cy="1540892"/>
          </a:xfrm>
        </p:spPr>
        <p:txBody>
          <a:bodyPr/>
          <a:lstStyle/>
          <a:p>
            <a:r>
              <a:rPr lang="en-US" sz="2800" b="1" dirty="0">
                <a:solidFill>
                  <a:schemeClr val="accent1">
                    <a:lumMod val="50000"/>
                  </a:schemeClr>
                </a:solidFill>
                <a:latin typeface="Verdana" panose="020B0604030504040204" pitchFamily="34" charset="0"/>
                <a:ea typeface="Verdana" panose="020B0604030504040204" pitchFamily="34" charset="0"/>
              </a:rPr>
              <a:t>Maintaining Standardized Parcel Mapping: Assessors</a:t>
            </a:r>
            <a:br>
              <a:rPr lang="en-US" sz="2800" dirty="0">
                <a:latin typeface="Verdana" panose="020B0604030504040204" pitchFamily="34" charset="0"/>
                <a:ea typeface="Verdana" panose="020B0604030504040204" pitchFamily="34" charset="0"/>
              </a:rPr>
            </a:br>
            <a:endParaRPr lang="en-US" dirty="0"/>
          </a:p>
        </p:txBody>
      </p:sp>
      <p:sp>
        <p:nvSpPr>
          <p:cNvPr id="4" name="Subtitle 3"/>
          <p:cNvSpPr>
            <a:spLocks noGrp="1"/>
          </p:cNvSpPr>
          <p:nvPr>
            <p:ph type="subTitle" idx="1"/>
          </p:nvPr>
        </p:nvSpPr>
        <p:spPr/>
        <p:txBody>
          <a:bodyPr>
            <a:normAutofit fontScale="92500" lnSpcReduction="20000"/>
          </a:bodyPr>
          <a:lstStyle/>
          <a:p>
            <a:r>
              <a:rPr lang="en-US" dirty="0"/>
              <a:t>Standardized Parcels QA Process</a:t>
            </a:r>
          </a:p>
          <a:p>
            <a:r>
              <a:rPr lang="en-US" dirty="0"/>
              <a:t>MAAO Fall Conference:  October 2, 2024</a:t>
            </a:r>
          </a:p>
          <a:p>
            <a:endParaRPr lang="en-US" dirty="0"/>
          </a:p>
        </p:txBody>
      </p:sp>
      <p:sp>
        <p:nvSpPr>
          <p:cNvPr id="5" name="Text Placeholder 4"/>
          <p:cNvSpPr>
            <a:spLocks noGrp="1"/>
          </p:cNvSpPr>
          <p:nvPr>
            <p:ph type="body" sz="half" idx="19"/>
          </p:nvPr>
        </p:nvSpPr>
        <p:spPr/>
        <p:txBody>
          <a:bodyPr/>
          <a:lstStyle/>
          <a:p>
            <a:r>
              <a:rPr lang="en-US" dirty="0"/>
              <a:t>Craig Austin</a:t>
            </a:r>
          </a:p>
        </p:txBody>
      </p:sp>
      <p:sp>
        <p:nvSpPr>
          <p:cNvPr id="6" name="Text Placeholder 5"/>
          <p:cNvSpPr>
            <a:spLocks noGrp="1"/>
          </p:cNvSpPr>
          <p:nvPr>
            <p:ph type="body" sz="half" idx="21"/>
          </p:nvPr>
        </p:nvSpPr>
        <p:spPr/>
        <p:txBody>
          <a:bodyPr/>
          <a:lstStyle/>
          <a:p>
            <a:r>
              <a:rPr lang="en-US" dirty="0"/>
              <a:t>GIS Analyst:  Parcels and Owner Data QA Review Process</a:t>
            </a:r>
          </a:p>
        </p:txBody>
      </p:sp>
    </p:spTree>
    <p:extLst>
      <p:ext uri="{BB962C8B-B14F-4D97-AF65-F5344CB8AC3E}">
        <p14:creationId xmlns:p14="http://schemas.microsoft.com/office/powerpoint/2010/main" val="155592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10650" y="6282159"/>
            <a:ext cx="2057400" cy="365125"/>
          </a:xfrm>
        </p:spPr>
        <p:txBody>
          <a:bodyPr/>
          <a:lstStyle/>
          <a:p>
            <a:fld id="{ADB5EE19-2DDD-0949-9666-AAFFBAB67E53}" type="slidenum">
              <a:rPr lang="en-US" smtClean="0">
                <a:solidFill>
                  <a:srgbClr val="14558F"/>
                </a:solidFill>
              </a:rPr>
              <a:pPr/>
              <a:t>10</a:t>
            </a:fld>
            <a:endParaRPr lang="en-US" dirty="0">
              <a:solidFill>
                <a:srgbClr val="14558F"/>
              </a:solidFill>
            </a:endParaRPr>
          </a:p>
        </p:txBody>
      </p:sp>
      <p:sp>
        <p:nvSpPr>
          <p:cNvPr id="9" name="Title 13"/>
          <p:cNvSpPr>
            <a:spLocks noGrp="1"/>
          </p:cNvSpPr>
          <p:nvPr>
            <p:ph type="title"/>
          </p:nvPr>
        </p:nvSpPr>
        <p:spPr>
          <a:xfrm>
            <a:off x="2078592" y="171746"/>
            <a:ext cx="6839712" cy="373071"/>
          </a:xfrm>
        </p:spPr>
        <p:txBody>
          <a:bodyPr>
            <a:noAutofit/>
          </a:bodyPr>
          <a:lstStyle/>
          <a:p>
            <a:r>
              <a:rPr lang="en-US" sz="2400" b="1" dirty="0">
                <a:solidFill>
                  <a:schemeClr val="bg1"/>
                </a:solidFill>
              </a:rPr>
              <a:t>MAINTAINING STANDARDIZED PARCEL MAPPING</a:t>
            </a:r>
            <a:endParaRPr lang="en-US" sz="2400" dirty="0"/>
          </a:p>
        </p:txBody>
      </p:sp>
      <p:sp>
        <p:nvSpPr>
          <p:cNvPr id="11" name="Content Placeholder 14"/>
          <p:cNvSpPr>
            <a:spLocks noGrp="1"/>
          </p:cNvSpPr>
          <p:nvPr>
            <p:ph sz="quarter" idx="10"/>
          </p:nvPr>
        </p:nvSpPr>
        <p:spPr>
          <a:xfrm>
            <a:off x="2071359" y="563641"/>
            <a:ext cx="6812280" cy="360679"/>
          </a:xfrm>
        </p:spPr>
        <p:txBody>
          <a:bodyPr>
            <a:normAutofit lnSpcReduction="10000"/>
          </a:bodyPr>
          <a:lstStyle/>
          <a:p>
            <a:pPr marL="0" indent="0">
              <a:buNone/>
            </a:pPr>
            <a:r>
              <a:rPr lang="en-US" sz="2000" dirty="0"/>
              <a:t>PART I – GIS Concepts, The Model, Standard, and FGDB</a:t>
            </a:r>
          </a:p>
        </p:txBody>
      </p:sp>
      <p:sp>
        <p:nvSpPr>
          <p:cNvPr id="4" name="TextBox 3"/>
          <p:cNvSpPr txBox="1"/>
          <p:nvPr/>
        </p:nvSpPr>
        <p:spPr>
          <a:xfrm>
            <a:off x="7747076" y="5127978"/>
            <a:ext cx="1690143" cy="584775"/>
          </a:xfrm>
          <a:prstGeom prst="rect">
            <a:avLst/>
          </a:prstGeom>
          <a:noFill/>
        </p:spPr>
        <p:txBody>
          <a:bodyPr wrap="none" rtlCol="0">
            <a:spAutoFit/>
          </a:bodyPr>
          <a:lstStyle/>
          <a:p>
            <a:r>
              <a:rPr lang="en-US" sz="1600" dirty="0"/>
              <a:t>Rights Transferred</a:t>
            </a:r>
          </a:p>
          <a:p>
            <a:r>
              <a:rPr lang="en-US" sz="1600" dirty="0"/>
              <a:t>to State/Loc Govt </a:t>
            </a:r>
          </a:p>
        </p:txBody>
      </p:sp>
      <p:sp>
        <p:nvSpPr>
          <p:cNvPr id="23" name="TextBox 22"/>
          <p:cNvSpPr txBox="1"/>
          <p:nvPr/>
        </p:nvSpPr>
        <p:spPr>
          <a:xfrm>
            <a:off x="5312774" y="2533997"/>
            <a:ext cx="1453603" cy="584775"/>
          </a:xfrm>
          <a:prstGeom prst="rect">
            <a:avLst/>
          </a:prstGeom>
          <a:noFill/>
        </p:spPr>
        <p:txBody>
          <a:bodyPr wrap="none" rtlCol="0">
            <a:spAutoFit/>
          </a:bodyPr>
          <a:lstStyle/>
          <a:p>
            <a:r>
              <a:rPr lang="en-US" sz="1600" dirty="0"/>
              <a:t>Rights that the </a:t>
            </a:r>
          </a:p>
          <a:p>
            <a:r>
              <a:rPr lang="en-US" sz="1600" dirty="0"/>
              <a:t>Owner Retains</a:t>
            </a:r>
          </a:p>
        </p:txBody>
      </p:sp>
      <p:sp>
        <p:nvSpPr>
          <p:cNvPr id="27" name="TextBox 26"/>
          <p:cNvSpPr txBox="1"/>
          <p:nvPr/>
        </p:nvSpPr>
        <p:spPr>
          <a:xfrm>
            <a:off x="2152651" y="3708739"/>
            <a:ext cx="1736629" cy="584775"/>
          </a:xfrm>
          <a:prstGeom prst="rect">
            <a:avLst/>
          </a:prstGeom>
          <a:noFill/>
        </p:spPr>
        <p:txBody>
          <a:bodyPr wrap="none" rtlCol="0">
            <a:spAutoFit/>
          </a:bodyPr>
          <a:lstStyle/>
          <a:p>
            <a:r>
              <a:rPr lang="en-US" sz="1600" dirty="0"/>
              <a:t>Rights Transferred </a:t>
            </a:r>
          </a:p>
          <a:p>
            <a:r>
              <a:rPr lang="en-US" sz="1600" dirty="0"/>
              <a:t>To Another Entity</a:t>
            </a:r>
          </a:p>
        </p:txBody>
      </p:sp>
      <p:sp>
        <p:nvSpPr>
          <p:cNvPr id="29" name="Rectangle 28"/>
          <p:cNvSpPr/>
          <p:nvPr/>
        </p:nvSpPr>
        <p:spPr>
          <a:xfrm>
            <a:off x="4646912" y="3311772"/>
            <a:ext cx="1371600" cy="13260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4648201" y="4643540"/>
            <a:ext cx="302998" cy="1326056"/>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5943601" y="3311770"/>
            <a:ext cx="287655" cy="265782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rot="16200000">
            <a:off x="4343209" y="5214568"/>
            <a:ext cx="924292" cy="276999"/>
          </a:xfrm>
          <a:prstGeom prst="rect">
            <a:avLst/>
          </a:prstGeom>
          <a:noFill/>
        </p:spPr>
        <p:txBody>
          <a:bodyPr wrap="none" rtlCol="0">
            <a:spAutoFit/>
          </a:bodyPr>
          <a:lstStyle/>
          <a:p>
            <a:r>
              <a:rPr lang="en-US" sz="1200" dirty="0"/>
              <a:t>Access Ease</a:t>
            </a:r>
          </a:p>
        </p:txBody>
      </p:sp>
      <p:sp>
        <p:nvSpPr>
          <p:cNvPr id="53" name="TextBox 52"/>
          <p:cNvSpPr txBox="1"/>
          <p:nvPr/>
        </p:nvSpPr>
        <p:spPr>
          <a:xfrm rot="16200000">
            <a:off x="4826563" y="4420293"/>
            <a:ext cx="2494042" cy="276999"/>
          </a:xfrm>
          <a:prstGeom prst="rect">
            <a:avLst/>
          </a:prstGeom>
          <a:noFill/>
        </p:spPr>
        <p:txBody>
          <a:bodyPr wrap="square" rtlCol="0">
            <a:spAutoFit/>
          </a:bodyPr>
          <a:lstStyle/>
          <a:p>
            <a:r>
              <a:rPr lang="en-US" sz="1200" dirty="0"/>
              <a:t>Sewer Ease</a:t>
            </a:r>
          </a:p>
        </p:txBody>
      </p:sp>
      <p:sp>
        <p:nvSpPr>
          <p:cNvPr id="36" name="Rectangle 35"/>
          <p:cNvSpPr/>
          <p:nvPr/>
        </p:nvSpPr>
        <p:spPr>
          <a:xfrm>
            <a:off x="4648200" y="4643542"/>
            <a:ext cx="2895601" cy="13260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813561" y="4951599"/>
            <a:ext cx="45719" cy="564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p:cNvCxnSpPr>
            <a:cxnSpLocks/>
          </p:cNvCxnSpPr>
          <p:nvPr/>
        </p:nvCxnSpPr>
        <p:spPr>
          <a:xfrm>
            <a:off x="6239257" y="3140212"/>
            <a:ext cx="563331" cy="1811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9408F9-2C47-4505-B0C1-4D7EC3B7AE99}"/>
              </a:ext>
            </a:extLst>
          </p:cNvPr>
          <p:cNvCxnSpPr>
            <a:cxnSpLocks/>
          </p:cNvCxnSpPr>
          <p:nvPr/>
        </p:nvCxnSpPr>
        <p:spPr>
          <a:xfrm>
            <a:off x="3774347" y="4293513"/>
            <a:ext cx="819925" cy="686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4CAF6EC-0246-4D56-8856-89573D76728E}"/>
              </a:ext>
            </a:extLst>
          </p:cNvPr>
          <p:cNvCxnSpPr>
            <a:cxnSpLocks/>
            <a:stCxn id="4" idx="1"/>
          </p:cNvCxnSpPr>
          <p:nvPr/>
        </p:nvCxnSpPr>
        <p:spPr>
          <a:xfrm flipH="1" flipV="1">
            <a:off x="6256987" y="5403887"/>
            <a:ext cx="1490088" cy="16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0D284DE-BF74-49EB-8C78-09F18C83390A}"/>
              </a:ext>
            </a:extLst>
          </p:cNvPr>
          <p:cNvSpPr/>
          <p:nvPr/>
        </p:nvSpPr>
        <p:spPr>
          <a:xfrm>
            <a:off x="6027029" y="3317953"/>
            <a:ext cx="1371600" cy="13260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7ACBCDB-F67C-4EBB-B0EB-A18AA784EEC3}"/>
              </a:ext>
            </a:extLst>
          </p:cNvPr>
          <p:cNvSpPr/>
          <p:nvPr/>
        </p:nvSpPr>
        <p:spPr>
          <a:xfrm>
            <a:off x="7399143" y="3313493"/>
            <a:ext cx="1371600" cy="13260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9890716-DCB5-4216-897A-7CE902F77807}"/>
              </a:ext>
            </a:extLst>
          </p:cNvPr>
          <p:cNvSpPr/>
          <p:nvPr/>
        </p:nvSpPr>
        <p:spPr>
          <a:xfrm>
            <a:off x="6831377" y="4001125"/>
            <a:ext cx="1704825" cy="978700"/>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923A4F1-949C-43D4-BD80-2362538D194B}"/>
              </a:ext>
            </a:extLst>
          </p:cNvPr>
          <p:cNvSpPr txBox="1"/>
          <p:nvPr/>
        </p:nvSpPr>
        <p:spPr>
          <a:xfrm>
            <a:off x="8200401" y="2010560"/>
            <a:ext cx="1690143" cy="584775"/>
          </a:xfrm>
          <a:prstGeom prst="rect">
            <a:avLst/>
          </a:prstGeom>
          <a:noFill/>
        </p:spPr>
        <p:txBody>
          <a:bodyPr wrap="none" rtlCol="0">
            <a:spAutoFit/>
          </a:bodyPr>
          <a:lstStyle/>
          <a:p>
            <a:r>
              <a:rPr lang="en-US" sz="1600" dirty="0"/>
              <a:t>Rights Transferred</a:t>
            </a:r>
          </a:p>
          <a:p>
            <a:r>
              <a:rPr lang="en-US" sz="1600" dirty="0"/>
              <a:t>to Another Entity </a:t>
            </a:r>
          </a:p>
        </p:txBody>
      </p:sp>
      <p:cxnSp>
        <p:nvCxnSpPr>
          <p:cNvPr id="46" name="Straight Arrow Connector 45">
            <a:extLst>
              <a:ext uri="{FF2B5EF4-FFF2-40B4-BE49-F238E27FC236}">
                <a16:creationId xmlns:a16="http://schemas.microsoft.com/office/drawing/2014/main" id="{8CB2F0B3-2670-4EC7-AC85-0DEB9896DCE1}"/>
              </a:ext>
            </a:extLst>
          </p:cNvPr>
          <p:cNvCxnSpPr>
            <a:cxnSpLocks/>
          </p:cNvCxnSpPr>
          <p:nvPr/>
        </p:nvCxnSpPr>
        <p:spPr>
          <a:xfrm flipH="1">
            <a:off x="7981950" y="2723228"/>
            <a:ext cx="1028700" cy="13227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CDD60B-5D6E-4A14-BF85-6F6CF35EC961}"/>
              </a:ext>
            </a:extLst>
          </p:cNvPr>
          <p:cNvSpPr txBox="1"/>
          <p:nvPr/>
        </p:nvSpPr>
        <p:spPr>
          <a:xfrm>
            <a:off x="7551543" y="4178706"/>
            <a:ext cx="533400" cy="369332"/>
          </a:xfrm>
          <a:prstGeom prst="rect">
            <a:avLst/>
          </a:prstGeom>
          <a:noFill/>
        </p:spPr>
        <p:txBody>
          <a:bodyPr wrap="square" rtlCol="0">
            <a:spAutoFit/>
          </a:bodyPr>
          <a:lstStyle/>
          <a:p>
            <a:r>
              <a:rPr lang="en-US" dirty="0"/>
              <a:t>CR</a:t>
            </a:r>
          </a:p>
        </p:txBody>
      </p:sp>
      <p:sp>
        <p:nvSpPr>
          <p:cNvPr id="32" name="TextBox 31">
            <a:extLst>
              <a:ext uri="{FF2B5EF4-FFF2-40B4-BE49-F238E27FC236}">
                <a16:creationId xmlns:a16="http://schemas.microsoft.com/office/drawing/2014/main" id="{8B2F4E02-E9D1-48A4-9FA3-A51B7A1400C4}"/>
              </a:ext>
            </a:extLst>
          </p:cNvPr>
          <p:cNvSpPr txBox="1"/>
          <p:nvPr/>
        </p:nvSpPr>
        <p:spPr>
          <a:xfrm>
            <a:off x="4982339" y="3294424"/>
            <a:ext cx="742950" cy="276999"/>
          </a:xfrm>
          <a:prstGeom prst="rect">
            <a:avLst/>
          </a:prstGeom>
          <a:noFill/>
        </p:spPr>
        <p:txBody>
          <a:bodyPr wrap="square" rtlCol="0">
            <a:spAutoFit/>
          </a:bodyPr>
          <a:lstStyle/>
          <a:p>
            <a:r>
              <a:rPr lang="en-US" sz="1200" dirty="0"/>
              <a:t>Par #1</a:t>
            </a:r>
            <a:endParaRPr lang="en-US" dirty="0"/>
          </a:p>
        </p:txBody>
      </p:sp>
      <p:sp>
        <p:nvSpPr>
          <p:cNvPr id="49" name="TextBox 48">
            <a:extLst>
              <a:ext uri="{FF2B5EF4-FFF2-40B4-BE49-F238E27FC236}">
                <a16:creationId xmlns:a16="http://schemas.microsoft.com/office/drawing/2014/main" id="{14D53AE0-4D3A-4F6C-8AD3-EE61C41E5956}"/>
              </a:ext>
            </a:extLst>
          </p:cNvPr>
          <p:cNvSpPr txBox="1"/>
          <p:nvPr/>
        </p:nvSpPr>
        <p:spPr>
          <a:xfrm>
            <a:off x="5171943" y="4639597"/>
            <a:ext cx="742950" cy="276999"/>
          </a:xfrm>
          <a:prstGeom prst="rect">
            <a:avLst/>
          </a:prstGeom>
          <a:noFill/>
        </p:spPr>
        <p:txBody>
          <a:bodyPr wrap="square" rtlCol="0">
            <a:spAutoFit/>
          </a:bodyPr>
          <a:lstStyle/>
          <a:p>
            <a:r>
              <a:rPr lang="en-US" sz="1200" dirty="0"/>
              <a:t>Par #4</a:t>
            </a:r>
            <a:endParaRPr lang="en-US" dirty="0"/>
          </a:p>
        </p:txBody>
      </p:sp>
      <p:sp>
        <p:nvSpPr>
          <p:cNvPr id="51" name="TextBox 50">
            <a:extLst>
              <a:ext uri="{FF2B5EF4-FFF2-40B4-BE49-F238E27FC236}">
                <a16:creationId xmlns:a16="http://schemas.microsoft.com/office/drawing/2014/main" id="{9EF38F7D-A03A-4C56-A199-5AB570D54A35}"/>
              </a:ext>
            </a:extLst>
          </p:cNvPr>
          <p:cNvSpPr txBox="1"/>
          <p:nvPr/>
        </p:nvSpPr>
        <p:spPr>
          <a:xfrm>
            <a:off x="7725026" y="3285599"/>
            <a:ext cx="742950" cy="276999"/>
          </a:xfrm>
          <a:prstGeom prst="rect">
            <a:avLst/>
          </a:prstGeom>
          <a:noFill/>
        </p:spPr>
        <p:txBody>
          <a:bodyPr wrap="square" rtlCol="0">
            <a:spAutoFit/>
          </a:bodyPr>
          <a:lstStyle/>
          <a:p>
            <a:r>
              <a:rPr lang="en-US" sz="1200" dirty="0"/>
              <a:t>Par #3</a:t>
            </a:r>
            <a:endParaRPr lang="en-US" dirty="0"/>
          </a:p>
        </p:txBody>
      </p:sp>
      <p:sp>
        <p:nvSpPr>
          <p:cNvPr id="52" name="TextBox 51">
            <a:extLst>
              <a:ext uri="{FF2B5EF4-FFF2-40B4-BE49-F238E27FC236}">
                <a16:creationId xmlns:a16="http://schemas.microsoft.com/office/drawing/2014/main" id="{5A340E6E-F43F-41EE-8570-99AF3E31B0C1}"/>
              </a:ext>
            </a:extLst>
          </p:cNvPr>
          <p:cNvSpPr txBox="1"/>
          <p:nvPr/>
        </p:nvSpPr>
        <p:spPr>
          <a:xfrm>
            <a:off x="6341354" y="3287861"/>
            <a:ext cx="742950" cy="276999"/>
          </a:xfrm>
          <a:prstGeom prst="rect">
            <a:avLst/>
          </a:prstGeom>
          <a:noFill/>
        </p:spPr>
        <p:txBody>
          <a:bodyPr wrap="square" rtlCol="0">
            <a:spAutoFit/>
          </a:bodyPr>
          <a:lstStyle/>
          <a:p>
            <a:r>
              <a:rPr lang="en-US" sz="1200" dirty="0"/>
              <a:t>Par #2</a:t>
            </a:r>
            <a:endParaRPr lang="en-US" dirty="0"/>
          </a:p>
        </p:txBody>
      </p:sp>
      <p:grpSp>
        <p:nvGrpSpPr>
          <p:cNvPr id="2" name="Group 1">
            <a:extLst>
              <a:ext uri="{FF2B5EF4-FFF2-40B4-BE49-F238E27FC236}">
                <a16:creationId xmlns:a16="http://schemas.microsoft.com/office/drawing/2014/main" id="{380B5C42-073C-47CE-A3E7-665433C997FF}"/>
              </a:ext>
            </a:extLst>
          </p:cNvPr>
          <p:cNvGrpSpPr/>
          <p:nvPr/>
        </p:nvGrpSpPr>
        <p:grpSpPr>
          <a:xfrm>
            <a:off x="838200" y="5127978"/>
            <a:ext cx="2308909" cy="930397"/>
            <a:chOff x="4868316" y="1416283"/>
            <a:chExt cx="2308909" cy="930397"/>
          </a:xfrm>
        </p:grpSpPr>
        <p:sp>
          <p:nvSpPr>
            <p:cNvPr id="20" name="Rectangle 19"/>
            <p:cNvSpPr/>
            <p:nvPr/>
          </p:nvSpPr>
          <p:spPr>
            <a:xfrm>
              <a:off x="4868316" y="1649733"/>
              <a:ext cx="2300392" cy="2334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Sub-surface Development</a:t>
              </a:r>
            </a:p>
          </p:txBody>
        </p:sp>
        <p:sp>
          <p:nvSpPr>
            <p:cNvPr id="28" name="Rectangle 27">
              <a:extLst>
                <a:ext uri="{FF2B5EF4-FFF2-40B4-BE49-F238E27FC236}">
                  <a16:creationId xmlns:a16="http://schemas.microsoft.com/office/drawing/2014/main" id="{A2813795-95ED-4BB9-9CDA-903086B356FE}"/>
                </a:ext>
              </a:extLst>
            </p:cNvPr>
            <p:cNvSpPr/>
            <p:nvPr/>
          </p:nvSpPr>
          <p:spPr>
            <a:xfrm>
              <a:off x="4868316" y="1416283"/>
              <a:ext cx="2300392" cy="2334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Surface Development</a:t>
              </a:r>
            </a:p>
          </p:txBody>
        </p:sp>
        <p:sp>
          <p:nvSpPr>
            <p:cNvPr id="30" name="Rectangle 29">
              <a:extLst>
                <a:ext uri="{FF2B5EF4-FFF2-40B4-BE49-F238E27FC236}">
                  <a16:creationId xmlns:a16="http://schemas.microsoft.com/office/drawing/2014/main" id="{CC8E566F-7F9A-4C5E-BFA9-591B3CACB408}"/>
                </a:ext>
              </a:extLst>
            </p:cNvPr>
            <p:cNvSpPr/>
            <p:nvPr/>
          </p:nvSpPr>
          <p:spPr>
            <a:xfrm>
              <a:off x="4868316" y="1878210"/>
              <a:ext cx="2300392" cy="2334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Mineral Rights</a:t>
              </a:r>
            </a:p>
          </p:txBody>
        </p:sp>
        <p:sp>
          <p:nvSpPr>
            <p:cNvPr id="41" name="Rectangle 40">
              <a:extLst>
                <a:ext uri="{FF2B5EF4-FFF2-40B4-BE49-F238E27FC236}">
                  <a16:creationId xmlns:a16="http://schemas.microsoft.com/office/drawing/2014/main" id="{12483414-6CA3-4F38-8101-A35446974204}"/>
                </a:ext>
              </a:extLst>
            </p:cNvPr>
            <p:cNvSpPr/>
            <p:nvPr/>
          </p:nvSpPr>
          <p:spPr>
            <a:xfrm>
              <a:off x="4876833" y="2113230"/>
              <a:ext cx="2300392" cy="2334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Air Rights</a:t>
              </a:r>
            </a:p>
          </p:txBody>
        </p:sp>
      </p:grpSp>
      <p:graphicFrame>
        <p:nvGraphicFramePr>
          <p:cNvPr id="5" name="Table 4">
            <a:extLst>
              <a:ext uri="{FF2B5EF4-FFF2-40B4-BE49-F238E27FC236}">
                <a16:creationId xmlns:a16="http://schemas.microsoft.com/office/drawing/2014/main" id="{B88EA9EA-DB58-4B5C-1EAF-1B1C2E7A0C6A}"/>
              </a:ext>
            </a:extLst>
          </p:cNvPr>
          <p:cNvGraphicFramePr>
            <a:graphicFrameLocks noGrp="1"/>
          </p:cNvGraphicFramePr>
          <p:nvPr>
            <p:extLst>
              <p:ext uri="{D42A27DB-BD31-4B8C-83A1-F6EECF244321}">
                <p14:modId xmlns:p14="http://schemas.microsoft.com/office/powerpoint/2010/main" val="3700693608"/>
              </p:ext>
            </p:extLst>
          </p:nvPr>
        </p:nvGraphicFramePr>
        <p:xfrm>
          <a:off x="479775" y="1205966"/>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sz="2800" b="1" dirty="0"/>
                        <a:t>“Bundle of Rights”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extBox 6">
            <a:extLst>
              <a:ext uri="{FF2B5EF4-FFF2-40B4-BE49-F238E27FC236}">
                <a16:creationId xmlns:a16="http://schemas.microsoft.com/office/drawing/2014/main" id="{171F2B46-A6C0-909D-69DE-8B8B4E4E2675}"/>
              </a:ext>
            </a:extLst>
          </p:cNvPr>
          <p:cNvSpPr txBox="1"/>
          <p:nvPr/>
        </p:nvSpPr>
        <p:spPr>
          <a:xfrm>
            <a:off x="752119" y="4755988"/>
            <a:ext cx="1941237" cy="338554"/>
          </a:xfrm>
          <a:prstGeom prst="rect">
            <a:avLst/>
          </a:prstGeom>
          <a:noFill/>
        </p:spPr>
        <p:txBody>
          <a:bodyPr wrap="none" rtlCol="0">
            <a:spAutoFit/>
          </a:bodyPr>
          <a:lstStyle/>
          <a:p>
            <a:r>
              <a:rPr lang="en-US" sz="1600" dirty="0"/>
              <a:t>Other Kinds of Rights</a:t>
            </a:r>
          </a:p>
        </p:txBody>
      </p:sp>
      <p:sp>
        <p:nvSpPr>
          <p:cNvPr id="10" name="Text Placeholder 9">
            <a:extLst>
              <a:ext uri="{FF2B5EF4-FFF2-40B4-BE49-F238E27FC236}">
                <a16:creationId xmlns:a16="http://schemas.microsoft.com/office/drawing/2014/main" id="{B9DEE750-9BDC-5749-38E8-D5A0E819338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1685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21500" y="6356350"/>
            <a:ext cx="2057400" cy="365125"/>
          </a:xfrm>
        </p:spPr>
        <p:txBody>
          <a:bodyPr/>
          <a:lstStyle/>
          <a:p>
            <a:fld id="{ADB5EE19-2DDD-0949-9666-AAFFBAB67E53}" type="slidenum">
              <a:rPr lang="en-US" smtClean="0">
                <a:solidFill>
                  <a:srgbClr val="14558F"/>
                </a:solidFill>
              </a:rPr>
              <a:pPr/>
              <a:t>11</a:t>
            </a:fld>
            <a:endParaRPr lang="en-US" dirty="0">
              <a:solidFill>
                <a:srgbClr val="14558F"/>
              </a:solidFill>
            </a:endParaRPr>
          </a:p>
        </p:txBody>
      </p:sp>
      <p:sp>
        <p:nvSpPr>
          <p:cNvPr id="9" name="Title 13"/>
          <p:cNvSpPr>
            <a:spLocks noGrp="1"/>
          </p:cNvSpPr>
          <p:nvPr>
            <p:ph type="title"/>
          </p:nvPr>
        </p:nvSpPr>
        <p:spPr>
          <a:xfrm>
            <a:off x="2078592" y="171746"/>
            <a:ext cx="6839712" cy="373071"/>
          </a:xfrm>
        </p:spPr>
        <p:txBody>
          <a:bodyPr>
            <a:noAutofit/>
          </a:bodyPr>
          <a:lstStyle/>
          <a:p>
            <a:r>
              <a:rPr lang="en-US" sz="2400" b="1" dirty="0">
                <a:solidFill>
                  <a:schemeClr val="bg1"/>
                </a:solidFill>
              </a:rPr>
              <a:t>MAINTAINING STANDARDIZED PARCEL MAPPING</a:t>
            </a:r>
            <a:endParaRPr lang="en-US" sz="2400" dirty="0"/>
          </a:p>
        </p:txBody>
      </p:sp>
      <p:sp>
        <p:nvSpPr>
          <p:cNvPr id="11" name="Content Placeholder 14"/>
          <p:cNvSpPr>
            <a:spLocks noGrp="1"/>
          </p:cNvSpPr>
          <p:nvPr>
            <p:ph sz="quarter" idx="10"/>
          </p:nvPr>
        </p:nvSpPr>
        <p:spPr>
          <a:xfrm>
            <a:off x="2071359" y="563641"/>
            <a:ext cx="6812280" cy="360679"/>
          </a:xfrm>
        </p:spPr>
        <p:txBody>
          <a:bodyPr>
            <a:normAutofit lnSpcReduction="10000"/>
          </a:bodyPr>
          <a:lstStyle/>
          <a:p>
            <a:pPr marL="0" indent="0">
              <a:buNone/>
            </a:pPr>
            <a:r>
              <a:rPr lang="en-US" sz="2000" dirty="0"/>
              <a:t>PART I – GIS Concepts, The Model, Standard, and FGDB</a:t>
            </a:r>
          </a:p>
        </p:txBody>
      </p:sp>
      <p:sp>
        <p:nvSpPr>
          <p:cNvPr id="57" name="Text Placeholder 56"/>
          <p:cNvSpPr>
            <a:spLocks noGrp="1"/>
          </p:cNvSpPr>
          <p:nvPr>
            <p:ph type="body" sz="quarter" idx="14"/>
          </p:nvPr>
        </p:nvSpPr>
        <p:spPr/>
        <p:txBody>
          <a:bodyPr/>
          <a:lstStyle/>
          <a:p>
            <a:r>
              <a:rPr lang="en-US" dirty="0"/>
              <a:t>Source:  Littleton Board of Assessors Web Site</a:t>
            </a:r>
          </a:p>
        </p:txBody>
      </p:sp>
      <p:pic>
        <p:nvPicPr>
          <p:cNvPr id="5" name="Picture 2">
            <a:extLst>
              <a:ext uri="{FF2B5EF4-FFF2-40B4-BE49-F238E27FC236}">
                <a16:creationId xmlns:a16="http://schemas.microsoft.com/office/drawing/2014/main" id="{5DA9EA33-1FF3-CD36-B416-4F02603EAA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54630" y="1965817"/>
            <a:ext cx="7166040" cy="42582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347FF0B-022C-1E38-B532-6659F39FF5A2}"/>
              </a:ext>
            </a:extLst>
          </p:cNvPr>
          <p:cNvGraphicFramePr>
            <a:graphicFrameLocks noGrp="1"/>
          </p:cNvGraphicFramePr>
          <p:nvPr>
            <p:extLst>
              <p:ext uri="{D42A27DB-BD31-4B8C-83A1-F6EECF244321}">
                <p14:modId xmlns:p14="http://schemas.microsoft.com/office/powerpoint/2010/main" val="2998723041"/>
              </p:ext>
            </p:extLst>
          </p:nvPr>
        </p:nvGraphicFramePr>
        <p:xfrm>
          <a:off x="496503" y="1230575"/>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sz="2800" b="1" dirty="0"/>
                        <a:t>Property Tax Map </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632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2757783"/>
            <a:ext cx="7886700" cy="1055091"/>
          </a:xfrm>
        </p:spPr>
        <p:txBody>
          <a:bodyPr>
            <a:noAutofit/>
          </a:bodyPr>
          <a:lstStyle/>
          <a:p>
            <a:pPr marL="0" indent="0" algn="ctr">
              <a:buNone/>
            </a:pPr>
            <a:r>
              <a:rPr lang="en-US" sz="3200" b="1" dirty="0"/>
              <a:t>The MassGIS Parcels Standard</a:t>
            </a:r>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12</a:t>
            </a:fld>
            <a:endParaRPr lang="en-US" dirty="0">
              <a:solidFill>
                <a:srgbClr val="14558F"/>
              </a:solidFill>
            </a:endParaRPr>
          </a:p>
        </p:txBody>
      </p:sp>
      <p:sp>
        <p:nvSpPr>
          <p:cNvPr id="9" name="Title 13"/>
          <p:cNvSpPr>
            <a:spLocks noGrp="1"/>
          </p:cNvSpPr>
          <p:nvPr>
            <p:ph type="title"/>
          </p:nvPr>
        </p:nvSpPr>
        <p:spPr>
          <a:xfrm>
            <a:off x="2067239" y="172844"/>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9" y="564717"/>
            <a:ext cx="6812280" cy="360679"/>
          </a:xfrm>
        </p:spPr>
        <p:txBody>
          <a:bodyPr>
            <a:normAutofit lnSpcReduction="10000"/>
          </a:bodyPr>
          <a:lstStyle/>
          <a:p>
            <a:pPr marL="0" indent="0">
              <a:buNone/>
            </a:pPr>
            <a:r>
              <a:rPr lang="en-US" sz="2000" dirty="0"/>
              <a:t>PART I – GIS Concepts, The Model, Standard, and FGDB</a:t>
            </a:r>
          </a:p>
        </p:txBody>
      </p:sp>
    </p:spTree>
    <p:extLst>
      <p:ext uri="{BB962C8B-B14F-4D97-AF65-F5344CB8AC3E}">
        <p14:creationId xmlns:p14="http://schemas.microsoft.com/office/powerpoint/2010/main" val="237473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1DE2-A2AB-1DDC-BEEA-3AD2FD0C159F}"/>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3EF951E1-8B94-8CEA-1347-A8FB32A004C1}"/>
              </a:ext>
            </a:extLst>
          </p:cNvPr>
          <p:cNvSpPr>
            <a:spLocks noGrp="1"/>
          </p:cNvSpPr>
          <p:nvPr>
            <p:ph idx="1"/>
          </p:nvPr>
        </p:nvSpPr>
        <p:spPr>
          <a:xfrm>
            <a:off x="5219700" y="1813364"/>
            <a:ext cx="6667500" cy="1276875"/>
          </a:xfrm>
        </p:spPr>
        <p:txBody>
          <a:bodyPr>
            <a:normAutofit/>
          </a:bodyPr>
          <a:lstStyle/>
          <a:p>
            <a:pPr marL="0" indent="0">
              <a:buNone/>
            </a:pPr>
            <a:r>
              <a:rPr lang="en-US" sz="2400" dirty="0"/>
              <a:t>July 2001 -  Version 1 of the Parcels Standard released. It contains Level 1 (L1), L2 and L3 as quality levels of parcels.</a:t>
            </a:r>
          </a:p>
        </p:txBody>
      </p:sp>
      <p:sp>
        <p:nvSpPr>
          <p:cNvPr id="4" name="Title 3">
            <a:extLst>
              <a:ext uri="{FF2B5EF4-FFF2-40B4-BE49-F238E27FC236}">
                <a16:creationId xmlns:a16="http://schemas.microsoft.com/office/drawing/2014/main" id="{BAAC28B1-64B7-7B1F-F53F-A19BFF90DFE9}"/>
              </a:ext>
            </a:extLst>
          </p:cNvPr>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E2D7A265-F5C2-6AF6-F2EE-5764FE7AF44D}"/>
              </a:ext>
            </a:extLst>
          </p:cNvPr>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sp>
        <p:nvSpPr>
          <p:cNvPr id="6" name="Content Placeholder 1">
            <a:extLst>
              <a:ext uri="{FF2B5EF4-FFF2-40B4-BE49-F238E27FC236}">
                <a16:creationId xmlns:a16="http://schemas.microsoft.com/office/drawing/2014/main" id="{8D06FE29-BB4C-49D2-E92C-15D57423DBD8}"/>
              </a:ext>
            </a:extLst>
          </p:cNvPr>
          <p:cNvSpPr txBox="1">
            <a:spLocks/>
          </p:cNvSpPr>
          <p:nvPr/>
        </p:nvSpPr>
        <p:spPr>
          <a:xfrm>
            <a:off x="885217" y="2180845"/>
            <a:ext cx="2062263" cy="883554"/>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00FF"/>
                </a:solidFill>
              </a:rPr>
              <a:t>Bundle of Rights</a:t>
            </a:r>
          </a:p>
          <a:p>
            <a:pPr marL="0" indent="0">
              <a:buFont typeface="Arial" panose="020B0604020202020204" pitchFamily="34" charset="0"/>
              <a:buNone/>
            </a:pPr>
            <a:r>
              <a:rPr lang="en-US" sz="2000" b="1" dirty="0">
                <a:solidFill>
                  <a:srgbClr val="0000FF"/>
                </a:solidFill>
              </a:rPr>
              <a:t>Tax Parcel Maps</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
        <p:nvSpPr>
          <p:cNvPr id="7" name="Arrow: Right 6">
            <a:extLst>
              <a:ext uri="{FF2B5EF4-FFF2-40B4-BE49-F238E27FC236}">
                <a16:creationId xmlns:a16="http://schemas.microsoft.com/office/drawing/2014/main" id="{807AA194-069F-6C19-2940-76B20852D9D0}"/>
              </a:ext>
            </a:extLst>
          </p:cNvPr>
          <p:cNvSpPr/>
          <p:nvPr/>
        </p:nvSpPr>
        <p:spPr>
          <a:xfrm>
            <a:off x="3338797" y="2113054"/>
            <a:ext cx="1489585" cy="9310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a:extLst>
              <a:ext uri="{FF2B5EF4-FFF2-40B4-BE49-F238E27FC236}">
                <a16:creationId xmlns:a16="http://schemas.microsoft.com/office/drawing/2014/main" id="{D94EAA1F-DF71-4AFA-0207-5A991E7B8F5F}"/>
              </a:ext>
            </a:extLst>
          </p:cNvPr>
          <p:cNvGraphicFramePr>
            <a:graphicFrameLocks noGrp="1"/>
          </p:cNvGraphicFramePr>
          <p:nvPr>
            <p:extLst>
              <p:ext uri="{D42A27DB-BD31-4B8C-83A1-F6EECF244321}">
                <p14:modId xmlns:p14="http://schemas.microsoft.com/office/powerpoint/2010/main" val="480892072"/>
              </p:ext>
            </p:extLst>
          </p:nvPr>
        </p:nvGraphicFramePr>
        <p:xfrm>
          <a:off x="556463" y="1275545"/>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sz="2800" b="1" dirty="0"/>
                        <a:t>Standardized Parcels:  A History</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2BCC940A-45E5-0E1D-23AF-2187F23A506F}"/>
              </a:ext>
            </a:extLst>
          </p:cNvPr>
          <p:cNvSpPr txBox="1"/>
          <p:nvPr/>
        </p:nvSpPr>
        <p:spPr>
          <a:xfrm>
            <a:off x="5219700" y="3064399"/>
            <a:ext cx="6093500" cy="1569660"/>
          </a:xfrm>
          <a:prstGeom prst="rect">
            <a:avLst/>
          </a:prstGeom>
          <a:noFill/>
        </p:spPr>
        <p:txBody>
          <a:bodyPr wrap="square">
            <a:spAutoFit/>
          </a:bodyPr>
          <a:lstStyle/>
          <a:p>
            <a:r>
              <a:rPr lang="en-US" sz="2400" dirty="0"/>
              <a:t>October 2010 – Version 2.0/May 2012 – Version 2.1 of the Parcels Standard released. </a:t>
            </a:r>
          </a:p>
          <a:p>
            <a:r>
              <a:rPr lang="en-US" sz="2400" dirty="0"/>
              <a:t>Level 1 was dropped, while elements of L2 were incorporated into L3. </a:t>
            </a:r>
          </a:p>
        </p:txBody>
      </p:sp>
      <p:sp>
        <p:nvSpPr>
          <p:cNvPr id="12" name="TextBox 11">
            <a:extLst>
              <a:ext uri="{FF2B5EF4-FFF2-40B4-BE49-F238E27FC236}">
                <a16:creationId xmlns:a16="http://schemas.microsoft.com/office/drawing/2014/main" id="{18686B3F-2EE7-4249-4E73-A3AE29F72DE1}"/>
              </a:ext>
            </a:extLst>
          </p:cNvPr>
          <p:cNvSpPr txBox="1"/>
          <p:nvPr/>
        </p:nvSpPr>
        <p:spPr>
          <a:xfrm>
            <a:off x="5219700" y="4802410"/>
            <a:ext cx="6093500" cy="1200329"/>
          </a:xfrm>
          <a:prstGeom prst="rect">
            <a:avLst/>
          </a:prstGeom>
          <a:noFill/>
        </p:spPr>
        <p:txBody>
          <a:bodyPr wrap="square">
            <a:spAutoFit/>
          </a:bodyPr>
          <a:lstStyle/>
          <a:p>
            <a:pPr marL="0" indent="0">
              <a:buNone/>
            </a:pPr>
            <a:r>
              <a:rPr lang="en-US" sz="2400" dirty="0"/>
              <a:t>June 2022 – Version 3.0 of the Parcels Standard released that streamlined the documentation. Name is now “Standardized Parcels”</a:t>
            </a:r>
          </a:p>
        </p:txBody>
      </p:sp>
      <p:sp>
        <p:nvSpPr>
          <p:cNvPr id="14" name="TextBox 13">
            <a:extLst>
              <a:ext uri="{FF2B5EF4-FFF2-40B4-BE49-F238E27FC236}">
                <a16:creationId xmlns:a16="http://schemas.microsoft.com/office/drawing/2014/main" id="{B64D1E87-06B6-42AE-83A3-A28573FDD5FA}"/>
              </a:ext>
            </a:extLst>
          </p:cNvPr>
          <p:cNvSpPr txBox="1"/>
          <p:nvPr/>
        </p:nvSpPr>
        <p:spPr>
          <a:xfrm>
            <a:off x="885217" y="2974892"/>
            <a:ext cx="2307688" cy="967957"/>
          </a:xfrm>
          <a:prstGeom prst="rect">
            <a:avLst/>
          </a:prstGeom>
          <a:noFill/>
        </p:spPr>
        <p:txBody>
          <a:bodyPr wrap="square">
            <a:spAutoFit/>
          </a:bodyPr>
          <a:lstStyle/>
          <a:p>
            <a:pPr marL="0" indent="0">
              <a:lnSpc>
                <a:spcPct val="150000"/>
              </a:lnSpc>
              <a:buFont typeface="Arial" panose="020B0604020202020204" pitchFamily="34" charset="0"/>
              <a:buNone/>
            </a:pPr>
            <a:r>
              <a:rPr lang="en-US" sz="2000" b="1" dirty="0">
                <a:solidFill>
                  <a:srgbClr val="0000FF"/>
                </a:solidFill>
              </a:rPr>
              <a:t>Assessor Input</a:t>
            </a:r>
          </a:p>
          <a:p>
            <a:pPr marL="0" indent="0">
              <a:lnSpc>
                <a:spcPct val="150000"/>
              </a:lnSpc>
              <a:buFont typeface="Arial" panose="020B0604020202020204" pitchFamily="34" charset="0"/>
              <a:buNone/>
            </a:pPr>
            <a:r>
              <a:rPr lang="en-US" sz="2000" b="1" dirty="0">
                <a:solidFill>
                  <a:srgbClr val="0000FF"/>
                </a:solidFill>
              </a:rPr>
              <a:t>GIS People Input</a:t>
            </a:r>
            <a:endParaRPr lang="en-US" sz="2000" dirty="0">
              <a:solidFill>
                <a:srgbClr val="0000FF"/>
              </a:solidFill>
            </a:endParaRPr>
          </a:p>
        </p:txBody>
      </p:sp>
    </p:spTree>
    <p:extLst>
      <p:ext uri="{BB962C8B-B14F-4D97-AF65-F5344CB8AC3E}">
        <p14:creationId xmlns:p14="http://schemas.microsoft.com/office/powerpoint/2010/main" val="4428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0"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5731" y="6315555"/>
            <a:ext cx="2057400" cy="365125"/>
          </a:xfrm>
        </p:spPr>
        <p:txBody>
          <a:bodyPr/>
          <a:lstStyle/>
          <a:p>
            <a:fld id="{ADB5EE19-2DDD-0949-9666-AAFFBAB67E53}" type="slidenum">
              <a:rPr lang="en-US" smtClean="0">
                <a:solidFill>
                  <a:srgbClr val="14558F"/>
                </a:solidFill>
              </a:rPr>
              <a:pPr/>
              <a:t>14</a:t>
            </a:fld>
            <a:endParaRPr lang="en-US" dirty="0">
              <a:solidFill>
                <a:srgbClr val="14558F"/>
              </a:solidFill>
            </a:endParaRPr>
          </a:p>
        </p:txBody>
      </p:sp>
      <p:sp>
        <p:nvSpPr>
          <p:cNvPr id="9" name="Title 13"/>
          <p:cNvSpPr>
            <a:spLocks noGrp="1"/>
          </p:cNvSpPr>
          <p:nvPr>
            <p:ph type="title"/>
          </p:nvPr>
        </p:nvSpPr>
        <p:spPr>
          <a:xfrm>
            <a:off x="2072506" y="17863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2503" y="566691"/>
            <a:ext cx="6812280" cy="360679"/>
          </a:xfrm>
        </p:spPr>
        <p:txBody>
          <a:bodyPr>
            <a:normAutofit lnSpcReduction="10000"/>
          </a:bodyPr>
          <a:lstStyle/>
          <a:p>
            <a:pPr marL="0" indent="0">
              <a:buNone/>
            </a:pPr>
            <a:r>
              <a:rPr lang="en-US" sz="2000" dirty="0"/>
              <a:t>PART I – GIS Concepts, The Model, Standard, and FGDB</a:t>
            </a:r>
          </a:p>
        </p:txBody>
      </p:sp>
      <p:sp>
        <p:nvSpPr>
          <p:cNvPr id="8" name="Content Placeholder 1">
            <a:extLst>
              <a:ext uri="{FF2B5EF4-FFF2-40B4-BE49-F238E27FC236}">
                <a16:creationId xmlns:a16="http://schemas.microsoft.com/office/drawing/2014/main" id="{5C564C77-DAAB-4BC4-9611-B30A6E350631}"/>
              </a:ext>
            </a:extLst>
          </p:cNvPr>
          <p:cNvSpPr>
            <a:spLocks noGrp="1"/>
          </p:cNvSpPr>
          <p:nvPr>
            <p:ph idx="1"/>
          </p:nvPr>
        </p:nvSpPr>
        <p:spPr>
          <a:xfrm>
            <a:off x="3228929" y="2320040"/>
            <a:ext cx="4909835" cy="4124758"/>
          </a:xfrm>
        </p:spPr>
        <p:txBody>
          <a:bodyPr>
            <a:normAutofit fontScale="92500" lnSpcReduction="10000"/>
          </a:bodyPr>
          <a:lstStyle/>
          <a:p>
            <a:pPr marL="0" indent="0">
              <a:buNone/>
            </a:pPr>
            <a:r>
              <a:rPr lang="en-US" sz="2000" b="1" dirty="0"/>
              <a:t>Data Structure</a:t>
            </a:r>
          </a:p>
          <a:p>
            <a:pPr marL="0" indent="0">
              <a:buNone/>
            </a:pPr>
            <a:r>
              <a:rPr lang="en-US" sz="2000" b="1" dirty="0"/>
              <a:t>   Three Feature Classes:</a:t>
            </a:r>
          </a:p>
          <a:p>
            <a:pPr lvl="1"/>
            <a:r>
              <a:rPr lang="en-US" sz="1900" dirty="0"/>
              <a:t>M000TaxPar (“taxable” parcels) </a:t>
            </a:r>
          </a:p>
          <a:p>
            <a:pPr lvl="1"/>
            <a:r>
              <a:rPr lang="en-US" sz="1900" dirty="0"/>
              <a:t>M000OthLeg (“other legal interests”)</a:t>
            </a:r>
          </a:p>
          <a:p>
            <a:pPr lvl="1"/>
            <a:r>
              <a:rPr lang="en-US" sz="1900" dirty="0"/>
              <a:t>M000Misc (miscellaneous features)</a:t>
            </a:r>
          </a:p>
          <a:p>
            <a:pPr marL="0" indent="0">
              <a:buNone/>
            </a:pPr>
            <a:r>
              <a:rPr lang="en-US" sz="2000" b="1" dirty="0"/>
              <a:t>   Three Tables:</a:t>
            </a:r>
          </a:p>
          <a:p>
            <a:pPr lvl="1"/>
            <a:r>
              <a:rPr lang="en-US" sz="1900" dirty="0"/>
              <a:t>M000Assess (CAMA extract data table)</a:t>
            </a:r>
          </a:p>
          <a:p>
            <a:pPr lvl="1"/>
            <a:r>
              <a:rPr lang="en-US" sz="1900" dirty="0"/>
              <a:t>M000_LUT (Domain value Look-Up-Table)</a:t>
            </a:r>
          </a:p>
          <a:p>
            <a:pPr lvl="1"/>
            <a:r>
              <a:rPr lang="en-US" sz="1900" dirty="0"/>
              <a:t>M000UC_LUT (Use Code Look-Up-Table)</a:t>
            </a:r>
          </a:p>
          <a:p>
            <a:pPr marL="0" indent="0">
              <a:buNone/>
            </a:pPr>
            <a:r>
              <a:rPr lang="en-US" sz="2000" b="1" dirty="0"/>
              <a:t>Other Topics Concerning Data</a:t>
            </a:r>
            <a:r>
              <a:rPr lang="en-US" sz="2000" dirty="0"/>
              <a:t>:</a:t>
            </a:r>
          </a:p>
          <a:p>
            <a:pPr lvl="1"/>
            <a:r>
              <a:rPr lang="en-US" sz="1900" dirty="0"/>
              <a:t>TAX-FEE Parcels</a:t>
            </a:r>
          </a:p>
          <a:p>
            <a:pPr lvl="1"/>
            <a:r>
              <a:rPr lang="en-US" sz="1900" dirty="0"/>
              <a:t>Required Match Rates</a:t>
            </a:r>
          </a:p>
          <a:p>
            <a:pPr lvl="1"/>
            <a:r>
              <a:rPr lang="en-US" sz="1900" dirty="0"/>
              <a:t>Municipal Boundaries</a:t>
            </a:r>
          </a:p>
          <a:p>
            <a:pPr marL="0" indent="0">
              <a:buNone/>
            </a:pPr>
            <a:endParaRPr lang="en-US" sz="2000" dirty="0"/>
          </a:p>
          <a:p>
            <a:pPr marL="0" indent="0">
              <a:buNone/>
            </a:pPr>
            <a:endParaRPr lang="en-US" sz="2000" dirty="0"/>
          </a:p>
        </p:txBody>
      </p:sp>
      <p:sp>
        <p:nvSpPr>
          <p:cNvPr id="3" name="Content Placeholder 1">
            <a:extLst>
              <a:ext uri="{FF2B5EF4-FFF2-40B4-BE49-F238E27FC236}">
                <a16:creationId xmlns:a16="http://schemas.microsoft.com/office/drawing/2014/main" id="{71E3E1F9-FD81-88C5-6B55-75F415222696}"/>
              </a:ext>
            </a:extLst>
          </p:cNvPr>
          <p:cNvSpPr txBox="1">
            <a:spLocks/>
          </p:cNvSpPr>
          <p:nvPr/>
        </p:nvSpPr>
        <p:spPr>
          <a:xfrm>
            <a:off x="719496" y="3660096"/>
            <a:ext cx="1936966" cy="1444646"/>
          </a:xfrm>
          <a:prstGeom prst="rect">
            <a:avLst/>
          </a:prstGeom>
          <a:noFill/>
          <a:ln w="1270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The Massachusetts Parcels Standard</a:t>
            </a:r>
          </a:p>
          <a:p>
            <a:pPr marL="0" indent="0">
              <a:buFont typeface="Arial" panose="020B0604020202020204" pitchFamily="34" charset="0"/>
              <a:buNone/>
            </a:pPr>
            <a:r>
              <a:rPr lang="en-US" sz="2000" dirty="0"/>
              <a:t>v. 3.0</a:t>
            </a:r>
          </a:p>
          <a:p>
            <a:pPr marL="0" indent="0">
              <a:buFont typeface="Arial" panose="020B0604020202020204" pitchFamily="34" charset="0"/>
              <a:buNone/>
            </a:pPr>
            <a:endParaRPr lang="en-US" sz="2000" dirty="0"/>
          </a:p>
        </p:txBody>
      </p:sp>
      <p:sp>
        <p:nvSpPr>
          <p:cNvPr id="14" name="Left Brace 13">
            <a:extLst>
              <a:ext uri="{FF2B5EF4-FFF2-40B4-BE49-F238E27FC236}">
                <a16:creationId xmlns:a16="http://schemas.microsoft.com/office/drawing/2014/main" id="{1B036DD9-0578-07D7-76FE-69E94132BCE3}"/>
              </a:ext>
            </a:extLst>
          </p:cNvPr>
          <p:cNvSpPr/>
          <p:nvPr/>
        </p:nvSpPr>
        <p:spPr>
          <a:xfrm>
            <a:off x="2656462" y="1827179"/>
            <a:ext cx="398834" cy="41247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0EDB1EB6-F4C4-FB02-BF2A-2300E93E3333}"/>
              </a:ext>
            </a:extLst>
          </p:cNvPr>
          <p:cNvSpPr txBox="1"/>
          <p:nvPr/>
        </p:nvSpPr>
        <p:spPr>
          <a:xfrm>
            <a:off x="8312398" y="5798467"/>
            <a:ext cx="2915497" cy="646331"/>
          </a:xfrm>
          <a:prstGeom prst="rect">
            <a:avLst/>
          </a:prstGeom>
          <a:noFill/>
        </p:spPr>
        <p:txBody>
          <a:bodyPr wrap="square">
            <a:spAutoFit/>
          </a:bodyPr>
          <a:lstStyle/>
          <a:p>
            <a:pPr marL="0" indent="0">
              <a:buNone/>
            </a:pPr>
            <a:r>
              <a:rPr lang="en-US" sz="1800" dirty="0">
                <a:solidFill>
                  <a:srgbClr val="0000FF"/>
                </a:solidFill>
              </a:rPr>
              <a:t>Where “000” is a placeholder for your Town ID</a:t>
            </a:r>
          </a:p>
        </p:txBody>
      </p:sp>
      <p:sp>
        <p:nvSpPr>
          <p:cNvPr id="17" name="Left Brace 16">
            <a:extLst>
              <a:ext uri="{FF2B5EF4-FFF2-40B4-BE49-F238E27FC236}">
                <a16:creationId xmlns:a16="http://schemas.microsoft.com/office/drawing/2014/main" id="{1CA7CF12-4811-3A28-33CB-D910D965D802}"/>
              </a:ext>
            </a:extLst>
          </p:cNvPr>
          <p:cNvSpPr/>
          <p:nvPr/>
        </p:nvSpPr>
        <p:spPr>
          <a:xfrm>
            <a:off x="8026164" y="2898173"/>
            <a:ext cx="398834" cy="2443044"/>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43269B91-8092-E458-C30C-82818B6DE03D}"/>
              </a:ext>
            </a:extLst>
          </p:cNvPr>
          <p:cNvSpPr txBox="1"/>
          <p:nvPr/>
        </p:nvSpPr>
        <p:spPr>
          <a:xfrm>
            <a:off x="719496" y="1866238"/>
            <a:ext cx="1707647" cy="307777"/>
          </a:xfrm>
          <a:prstGeom prst="rect">
            <a:avLst/>
          </a:prstGeom>
          <a:noFill/>
        </p:spPr>
        <p:txBody>
          <a:bodyPr wrap="none" rtlCol="0">
            <a:spAutoFit/>
          </a:bodyPr>
          <a:lstStyle/>
          <a:p>
            <a:r>
              <a:rPr lang="en-US" sz="1400" dirty="0">
                <a:solidFill>
                  <a:srgbClr val="C00000"/>
                </a:solidFill>
              </a:rPr>
              <a:t>The Parcels Standard</a:t>
            </a:r>
          </a:p>
        </p:txBody>
      </p:sp>
      <p:sp>
        <p:nvSpPr>
          <p:cNvPr id="20" name="TextBox 19">
            <a:extLst>
              <a:ext uri="{FF2B5EF4-FFF2-40B4-BE49-F238E27FC236}">
                <a16:creationId xmlns:a16="http://schemas.microsoft.com/office/drawing/2014/main" id="{309BC203-1610-52E6-A298-96923EE93111}"/>
              </a:ext>
            </a:extLst>
          </p:cNvPr>
          <p:cNvSpPr txBox="1"/>
          <p:nvPr/>
        </p:nvSpPr>
        <p:spPr>
          <a:xfrm>
            <a:off x="2868930" y="1865522"/>
            <a:ext cx="5342938" cy="307777"/>
          </a:xfrm>
          <a:prstGeom prst="rect">
            <a:avLst/>
          </a:prstGeom>
          <a:noFill/>
        </p:spPr>
        <p:txBody>
          <a:bodyPr wrap="square" rtlCol="0">
            <a:spAutoFit/>
          </a:bodyPr>
          <a:lstStyle/>
          <a:p>
            <a:r>
              <a:rPr lang="en-US" sz="1400" dirty="0">
                <a:solidFill>
                  <a:srgbClr val="C00000"/>
                </a:solidFill>
              </a:rPr>
              <a:t>Lays out what owner and data is included and how they are organized</a:t>
            </a:r>
          </a:p>
        </p:txBody>
      </p:sp>
      <p:sp>
        <p:nvSpPr>
          <p:cNvPr id="21" name="TextBox 20">
            <a:extLst>
              <a:ext uri="{FF2B5EF4-FFF2-40B4-BE49-F238E27FC236}">
                <a16:creationId xmlns:a16="http://schemas.microsoft.com/office/drawing/2014/main" id="{F87E9170-1FBB-8D87-B383-547C67456C66}"/>
              </a:ext>
            </a:extLst>
          </p:cNvPr>
          <p:cNvSpPr txBox="1"/>
          <p:nvPr/>
        </p:nvSpPr>
        <p:spPr>
          <a:xfrm>
            <a:off x="8805677" y="1905660"/>
            <a:ext cx="2666827" cy="307777"/>
          </a:xfrm>
          <a:prstGeom prst="rect">
            <a:avLst/>
          </a:prstGeom>
          <a:noFill/>
        </p:spPr>
        <p:txBody>
          <a:bodyPr wrap="square" rtlCol="0">
            <a:spAutoFit/>
          </a:bodyPr>
          <a:lstStyle/>
          <a:p>
            <a:r>
              <a:rPr lang="en-US" sz="1400" dirty="0">
                <a:solidFill>
                  <a:srgbClr val="C00000"/>
                </a:solidFill>
              </a:rPr>
              <a:t>And is modeled in the </a:t>
            </a:r>
            <a:r>
              <a:rPr lang="en-US" sz="1400" dirty="0" err="1">
                <a:solidFill>
                  <a:srgbClr val="C00000"/>
                </a:solidFill>
              </a:rPr>
              <a:t>fGDB</a:t>
            </a:r>
            <a:endParaRPr lang="en-US" sz="1400" dirty="0">
              <a:solidFill>
                <a:srgbClr val="C00000"/>
              </a:solidFill>
            </a:endParaRPr>
          </a:p>
        </p:txBody>
      </p:sp>
      <p:pic>
        <p:nvPicPr>
          <p:cNvPr id="2" name="Picture 1">
            <a:extLst>
              <a:ext uri="{FF2B5EF4-FFF2-40B4-BE49-F238E27FC236}">
                <a16:creationId xmlns:a16="http://schemas.microsoft.com/office/drawing/2014/main" id="{8CDD7671-5A83-6EFE-A056-D00D84536DD2}"/>
              </a:ext>
            </a:extLst>
          </p:cNvPr>
          <p:cNvPicPr>
            <a:picLocks noChangeAspect="1"/>
          </p:cNvPicPr>
          <p:nvPr/>
        </p:nvPicPr>
        <p:blipFill>
          <a:blip r:embed="rId3"/>
          <a:stretch>
            <a:fillRect/>
          </a:stretch>
        </p:blipFill>
        <p:spPr>
          <a:xfrm>
            <a:off x="8312397" y="3120187"/>
            <a:ext cx="3337198" cy="1999015"/>
          </a:xfrm>
          <a:prstGeom prst="rect">
            <a:avLst/>
          </a:prstGeom>
        </p:spPr>
      </p:pic>
      <p:graphicFrame>
        <p:nvGraphicFramePr>
          <p:cNvPr id="4" name="Table 3">
            <a:extLst>
              <a:ext uri="{FF2B5EF4-FFF2-40B4-BE49-F238E27FC236}">
                <a16:creationId xmlns:a16="http://schemas.microsoft.com/office/drawing/2014/main" id="{A10F3128-2E59-8E15-A5E1-6A6679086E6D}"/>
              </a:ext>
            </a:extLst>
          </p:cNvPr>
          <p:cNvGraphicFramePr>
            <a:graphicFrameLocks noGrp="1"/>
          </p:cNvGraphicFramePr>
          <p:nvPr>
            <p:extLst>
              <p:ext uri="{D42A27DB-BD31-4B8C-83A1-F6EECF244321}">
                <p14:modId xmlns:p14="http://schemas.microsoft.com/office/powerpoint/2010/main" val="2847518797"/>
              </p:ext>
            </p:extLst>
          </p:nvPr>
        </p:nvGraphicFramePr>
        <p:xfrm>
          <a:off x="511492" y="1260555"/>
          <a:ext cx="8811577" cy="518160"/>
        </p:xfrm>
        <a:graphic>
          <a:graphicData uri="http://schemas.openxmlformats.org/drawingml/2006/table">
            <a:tbl>
              <a:tblPr firstRow="1" bandRow="1">
                <a:tableStyleId>{2D5ABB26-0587-4C30-8999-92F81FD0307C}</a:tableStyleId>
              </a:tblPr>
              <a:tblGrid>
                <a:gridCol w="8811577">
                  <a:extLst>
                    <a:ext uri="{9D8B030D-6E8A-4147-A177-3AD203B41FA5}">
                      <a16:colId xmlns:a16="http://schemas.microsoft.com/office/drawing/2014/main" val="20000"/>
                    </a:ext>
                  </a:extLst>
                </a:gridCol>
              </a:tblGrid>
              <a:tr h="399921">
                <a:tc>
                  <a:txBody>
                    <a:bodyPr/>
                    <a:lstStyle/>
                    <a:p>
                      <a:r>
                        <a:rPr lang="en-US" sz="2800" b="1" dirty="0"/>
                        <a:t>Development of the Template File Geodatabase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162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animBg="1"/>
      <p:bldP spid="16" grpId="0"/>
      <p:bldP spid="17" grpId="0" animBg="1"/>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5731" y="6315555"/>
            <a:ext cx="2057400" cy="365125"/>
          </a:xfrm>
        </p:spPr>
        <p:txBody>
          <a:bodyPr/>
          <a:lstStyle/>
          <a:p>
            <a:fld id="{ADB5EE19-2DDD-0949-9666-AAFFBAB67E53}" type="slidenum">
              <a:rPr lang="en-US" smtClean="0">
                <a:solidFill>
                  <a:srgbClr val="14558F"/>
                </a:solidFill>
              </a:rPr>
              <a:pPr/>
              <a:t>15</a:t>
            </a:fld>
            <a:endParaRPr lang="en-US" dirty="0">
              <a:solidFill>
                <a:srgbClr val="14558F"/>
              </a:solidFill>
            </a:endParaRPr>
          </a:p>
        </p:txBody>
      </p:sp>
      <p:sp>
        <p:nvSpPr>
          <p:cNvPr id="9" name="Title 13"/>
          <p:cNvSpPr>
            <a:spLocks noGrp="1"/>
          </p:cNvSpPr>
          <p:nvPr>
            <p:ph type="title"/>
          </p:nvPr>
        </p:nvSpPr>
        <p:spPr>
          <a:xfrm>
            <a:off x="2072506" y="17863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2503" y="566691"/>
            <a:ext cx="6812280" cy="360679"/>
          </a:xfrm>
        </p:spPr>
        <p:txBody>
          <a:bodyPr>
            <a:normAutofit lnSpcReduction="10000"/>
          </a:bodyPr>
          <a:lstStyle/>
          <a:p>
            <a:pPr marL="0" indent="0">
              <a:buNone/>
            </a:pPr>
            <a:r>
              <a:rPr lang="en-US" sz="2000" dirty="0"/>
              <a:t>PART I – GIS Concepts, The Model, Standard, and FGDB</a:t>
            </a:r>
          </a:p>
        </p:txBody>
      </p:sp>
      <p:sp>
        <p:nvSpPr>
          <p:cNvPr id="5" name="TextBox 4">
            <a:extLst>
              <a:ext uri="{FF2B5EF4-FFF2-40B4-BE49-F238E27FC236}">
                <a16:creationId xmlns:a16="http://schemas.microsoft.com/office/drawing/2014/main" id="{58136441-A60E-4E26-9E18-D09E1A8FD5DC}"/>
              </a:ext>
            </a:extLst>
          </p:cNvPr>
          <p:cNvSpPr txBox="1"/>
          <p:nvPr/>
        </p:nvSpPr>
        <p:spPr>
          <a:xfrm>
            <a:off x="426052" y="3246722"/>
            <a:ext cx="7155840" cy="1477328"/>
          </a:xfrm>
          <a:prstGeom prst="rect">
            <a:avLst/>
          </a:prstGeom>
          <a:solidFill>
            <a:schemeClr val="bg1"/>
          </a:solidFill>
        </p:spPr>
        <p:txBody>
          <a:bodyPr wrap="square" rtlCol="0">
            <a:spAutoFit/>
          </a:bodyPr>
          <a:lstStyle/>
          <a:p>
            <a:pPr marL="342900" indent="-342900">
              <a:buFont typeface="+mj-lt"/>
              <a:buAutoNum type="arabicPeriod"/>
            </a:pPr>
            <a:r>
              <a:rPr lang="en-US" sz="2400" dirty="0"/>
              <a:t>Have other features classes in the parcel fGDB</a:t>
            </a:r>
          </a:p>
          <a:p>
            <a:pPr marL="342900" indent="-342900">
              <a:buFont typeface="+mj-lt"/>
              <a:buAutoNum type="arabicPeriod"/>
            </a:pPr>
            <a:r>
              <a:rPr lang="en-US" sz="2400" dirty="0"/>
              <a:t>Have other attributes (fields) in the attribute tables</a:t>
            </a:r>
          </a:p>
          <a:p>
            <a:pPr marL="342900" indent="-342900">
              <a:buFont typeface="+mj-lt"/>
              <a:buAutoNum type="arabicPeriod"/>
            </a:pPr>
            <a:r>
              <a:rPr lang="en-US" sz="2400" dirty="0"/>
              <a:t>Group feature classes in feature data sets</a:t>
            </a:r>
          </a:p>
          <a:p>
            <a:endParaRPr lang="en-US" dirty="0"/>
          </a:p>
        </p:txBody>
      </p:sp>
      <p:sp>
        <p:nvSpPr>
          <p:cNvPr id="3" name="TextBox 2">
            <a:extLst>
              <a:ext uri="{FF2B5EF4-FFF2-40B4-BE49-F238E27FC236}">
                <a16:creationId xmlns:a16="http://schemas.microsoft.com/office/drawing/2014/main" id="{8190F47C-FD83-1CEA-D394-C17DA621AE4E}"/>
              </a:ext>
            </a:extLst>
          </p:cNvPr>
          <p:cNvSpPr txBox="1"/>
          <p:nvPr/>
        </p:nvSpPr>
        <p:spPr>
          <a:xfrm>
            <a:off x="439759" y="1596982"/>
            <a:ext cx="7155840" cy="1107996"/>
          </a:xfrm>
          <a:prstGeom prst="rect">
            <a:avLst/>
          </a:prstGeom>
          <a:solidFill>
            <a:schemeClr val="bg1"/>
          </a:solidFill>
        </p:spPr>
        <p:txBody>
          <a:bodyPr wrap="square" rtlCol="0">
            <a:spAutoFit/>
          </a:bodyPr>
          <a:lstStyle/>
          <a:p>
            <a:r>
              <a:rPr lang="en-US" sz="2400" b="1" dirty="0"/>
              <a:t>The Standard specifies the MINIMUM of what should be included.  You can:</a:t>
            </a:r>
          </a:p>
          <a:p>
            <a:endParaRPr lang="en-US" dirty="0"/>
          </a:p>
        </p:txBody>
      </p:sp>
      <p:sp>
        <p:nvSpPr>
          <p:cNvPr id="7" name="TextBox 6">
            <a:extLst>
              <a:ext uri="{FF2B5EF4-FFF2-40B4-BE49-F238E27FC236}">
                <a16:creationId xmlns:a16="http://schemas.microsoft.com/office/drawing/2014/main" id="{5DEEBCA8-F2CD-D7B2-824C-D522BB7BE0AA}"/>
              </a:ext>
            </a:extLst>
          </p:cNvPr>
          <p:cNvSpPr txBox="1"/>
          <p:nvPr/>
        </p:nvSpPr>
        <p:spPr>
          <a:xfrm>
            <a:off x="439759" y="5515336"/>
            <a:ext cx="7155840" cy="800219"/>
          </a:xfrm>
          <a:prstGeom prst="rect">
            <a:avLst/>
          </a:prstGeom>
          <a:solidFill>
            <a:schemeClr val="bg1"/>
          </a:solidFill>
        </p:spPr>
        <p:txBody>
          <a:bodyPr wrap="square" rtlCol="0">
            <a:spAutoFit/>
          </a:bodyPr>
          <a:lstStyle/>
          <a:p>
            <a:r>
              <a:rPr lang="en-US" sz="2800" dirty="0"/>
              <a:t>The basic components are as follows:</a:t>
            </a:r>
          </a:p>
          <a:p>
            <a:endParaRPr lang="en-US" dirty="0"/>
          </a:p>
        </p:txBody>
      </p:sp>
      <p:pic>
        <p:nvPicPr>
          <p:cNvPr id="4" name="Picture 3">
            <a:extLst>
              <a:ext uri="{FF2B5EF4-FFF2-40B4-BE49-F238E27FC236}">
                <a16:creationId xmlns:a16="http://schemas.microsoft.com/office/drawing/2014/main" id="{0B12AF18-C2F7-C479-96EC-37A4CD89ECDE}"/>
              </a:ext>
            </a:extLst>
          </p:cNvPr>
          <p:cNvPicPr>
            <a:picLocks noChangeAspect="1"/>
          </p:cNvPicPr>
          <p:nvPr/>
        </p:nvPicPr>
        <p:blipFill>
          <a:blip r:embed="rId3"/>
          <a:stretch>
            <a:fillRect/>
          </a:stretch>
        </p:blipFill>
        <p:spPr>
          <a:xfrm>
            <a:off x="7763458" y="2644731"/>
            <a:ext cx="4002490" cy="2397531"/>
          </a:xfrm>
          <a:prstGeom prst="rect">
            <a:avLst/>
          </a:prstGeom>
        </p:spPr>
      </p:pic>
    </p:spTree>
    <p:extLst>
      <p:ext uri="{BB962C8B-B14F-4D97-AF65-F5344CB8AC3E}">
        <p14:creationId xmlns:p14="http://schemas.microsoft.com/office/powerpoint/2010/main" val="31224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10" y="2026901"/>
            <a:ext cx="9937631" cy="3970821"/>
          </a:xfrm>
        </p:spPr>
        <p:txBody>
          <a:bodyPr>
            <a:noAutofit/>
          </a:bodyPr>
          <a:lstStyle/>
          <a:p>
            <a:pPr marL="0" indent="0" algn="ctr">
              <a:buNone/>
            </a:pPr>
            <a:r>
              <a:rPr lang="en-US" sz="3200" b="1" dirty="0"/>
              <a:t>Components of the Standardized Parcels Database:</a:t>
            </a:r>
          </a:p>
          <a:p>
            <a:pPr marL="0" indent="0" algn="ctr">
              <a:buNone/>
            </a:pPr>
            <a:r>
              <a:rPr lang="en-US" sz="3200" b="1" dirty="0"/>
              <a:t>TaxPar</a:t>
            </a:r>
          </a:p>
          <a:p>
            <a:pPr marL="0" indent="0" algn="ctr">
              <a:buNone/>
            </a:pPr>
            <a:r>
              <a:rPr lang="en-US" sz="3200" b="1" dirty="0"/>
              <a:t>OthLeg</a:t>
            </a:r>
          </a:p>
          <a:p>
            <a:pPr marL="0" indent="0" algn="ctr">
              <a:buNone/>
            </a:pPr>
            <a:r>
              <a:rPr lang="en-US" sz="3200" b="1" dirty="0"/>
              <a:t>Misc</a:t>
            </a:r>
          </a:p>
          <a:p>
            <a:pPr marL="0" indent="0" algn="ctr">
              <a:buNone/>
            </a:pPr>
            <a:r>
              <a:rPr lang="en-US" sz="3200" b="1" dirty="0"/>
              <a:t>LUT</a:t>
            </a:r>
          </a:p>
          <a:p>
            <a:pPr marL="0" indent="0" algn="ctr">
              <a:buNone/>
            </a:pPr>
            <a:r>
              <a:rPr lang="en-US" sz="3200" b="1" dirty="0"/>
              <a:t>UC_LUT</a:t>
            </a:r>
          </a:p>
          <a:p>
            <a:pPr marL="0" indent="0" algn="ctr">
              <a:buNone/>
            </a:pPr>
            <a:r>
              <a:rPr lang="en-US" sz="3200" b="1" dirty="0"/>
              <a:t>Assess</a:t>
            </a:r>
          </a:p>
          <a:p>
            <a:pPr marL="0" indent="0" algn="ctr">
              <a:buNone/>
            </a:pPr>
            <a:endParaRPr lang="en-US" sz="3200" b="1" dirty="0"/>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16</a:t>
            </a:fld>
            <a:endParaRPr lang="en-US" dirty="0">
              <a:solidFill>
                <a:srgbClr val="14558F"/>
              </a:solidFill>
            </a:endParaRPr>
          </a:p>
        </p:txBody>
      </p:sp>
      <p:sp>
        <p:nvSpPr>
          <p:cNvPr id="9" name="Title 13"/>
          <p:cNvSpPr>
            <a:spLocks noGrp="1"/>
          </p:cNvSpPr>
          <p:nvPr>
            <p:ph type="title"/>
          </p:nvPr>
        </p:nvSpPr>
        <p:spPr>
          <a:xfrm>
            <a:off x="2067239" y="172844"/>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9" y="564717"/>
            <a:ext cx="6812280" cy="360679"/>
          </a:xfrm>
        </p:spPr>
        <p:txBody>
          <a:bodyPr>
            <a:normAutofit lnSpcReduction="10000"/>
          </a:bodyPr>
          <a:lstStyle/>
          <a:p>
            <a:pPr marL="0" indent="0">
              <a:buNone/>
            </a:pPr>
            <a:r>
              <a:rPr lang="en-US" sz="2000" dirty="0"/>
              <a:t>PART I – GIS Concepts, The Model, Standard, and FGDB</a:t>
            </a:r>
          </a:p>
        </p:txBody>
      </p:sp>
    </p:spTree>
    <p:extLst>
      <p:ext uri="{BB962C8B-B14F-4D97-AF65-F5344CB8AC3E}">
        <p14:creationId xmlns:p14="http://schemas.microsoft.com/office/powerpoint/2010/main" val="303533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17</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pic>
        <p:nvPicPr>
          <p:cNvPr id="5" name="Picture 4">
            <a:extLst>
              <a:ext uri="{FF2B5EF4-FFF2-40B4-BE49-F238E27FC236}">
                <a16:creationId xmlns:a16="http://schemas.microsoft.com/office/drawing/2014/main" id="{5707FE4D-3B68-D7FD-AEAA-6E36AC96FFE0}"/>
              </a:ext>
            </a:extLst>
          </p:cNvPr>
          <p:cNvPicPr>
            <a:picLocks noChangeAspect="1"/>
          </p:cNvPicPr>
          <p:nvPr/>
        </p:nvPicPr>
        <p:blipFill>
          <a:blip r:embed="rId3"/>
          <a:stretch>
            <a:fillRect/>
          </a:stretch>
        </p:blipFill>
        <p:spPr>
          <a:xfrm>
            <a:off x="5700659" y="1892517"/>
            <a:ext cx="5819882" cy="4203248"/>
          </a:xfrm>
          <a:prstGeom prst="rect">
            <a:avLst/>
          </a:prstGeom>
        </p:spPr>
      </p:pic>
      <p:sp>
        <p:nvSpPr>
          <p:cNvPr id="20" name="TextBox 19">
            <a:extLst>
              <a:ext uri="{FF2B5EF4-FFF2-40B4-BE49-F238E27FC236}">
                <a16:creationId xmlns:a16="http://schemas.microsoft.com/office/drawing/2014/main" id="{EC41DB2C-8BB6-A026-3594-19722DDC5D03}"/>
              </a:ext>
            </a:extLst>
          </p:cNvPr>
          <p:cNvSpPr txBox="1"/>
          <p:nvPr/>
        </p:nvSpPr>
        <p:spPr>
          <a:xfrm>
            <a:off x="511492" y="1914611"/>
            <a:ext cx="5189167" cy="3785652"/>
          </a:xfrm>
          <a:prstGeom prst="rect">
            <a:avLst/>
          </a:prstGeom>
          <a:solidFill>
            <a:schemeClr val="bg1"/>
          </a:solidFill>
        </p:spPr>
        <p:txBody>
          <a:bodyPr wrap="square" rtlCol="0">
            <a:spAutoFit/>
          </a:bodyPr>
          <a:lstStyle/>
          <a:p>
            <a:r>
              <a:rPr lang="en-US" sz="2400" dirty="0"/>
              <a:t>Represents both parcel polygons which are taxed in a tax bill and common areas of access (road, railroad, water) to them.</a:t>
            </a:r>
          </a:p>
          <a:p>
            <a:endParaRPr lang="en-US" sz="2400" dirty="0"/>
          </a:p>
          <a:p>
            <a:r>
              <a:rPr lang="en-US" sz="2400" b="1" dirty="0"/>
              <a:t>Spatial Component:  </a:t>
            </a:r>
          </a:p>
          <a:p>
            <a:pPr marL="342900" indent="-342900">
              <a:buFont typeface="Arial" panose="020B0604020202020204" pitchFamily="34" charset="0"/>
              <a:buChar char="•"/>
            </a:pPr>
            <a:r>
              <a:rPr lang="en-US" sz="2400" dirty="0"/>
              <a:t>Should cover the entire area of a town/city (no gaps, no overlaps)</a:t>
            </a:r>
          </a:p>
          <a:p>
            <a:pPr marL="342900" indent="-342900">
              <a:buFont typeface="Arial" panose="020B0604020202020204" pitchFamily="34" charset="0"/>
              <a:buChar char="•"/>
            </a:pPr>
            <a:r>
              <a:rPr lang="en-US" sz="2400" dirty="0"/>
              <a:t>Disjointed areas should be multipart polygons</a:t>
            </a:r>
          </a:p>
        </p:txBody>
      </p:sp>
      <p:graphicFrame>
        <p:nvGraphicFramePr>
          <p:cNvPr id="2" name="Table 1">
            <a:extLst>
              <a:ext uri="{FF2B5EF4-FFF2-40B4-BE49-F238E27FC236}">
                <a16:creationId xmlns:a16="http://schemas.microsoft.com/office/drawing/2014/main" id="{44AEAE2A-F341-7C59-B648-1F7D1767EBF0}"/>
              </a:ext>
            </a:extLst>
          </p:cNvPr>
          <p:cNvGraphicFramePr>
            <a:graphicFrameLocks noGrp="1"/>
          </p:cNvGraphicFramePr>
          <p:nvPr>
            <p:extLst>
              <p:ext uri="{D42A27DB-BD31-4B8C-83A1-F6EECF244321}">
                <p14:modId xmlns:p14="http://schemas.microsoft.com/office/powerpoint/2010/main" val="996045880"/>
              </p:ext>
            </p:extLst>
          </p:nvPr>
        </p:nvGraphicFramePr>
        <p:xfrm>
          <a:off x="511492" y="1260555"/>
          <a:ext cx="8811577" cy="518160"/>
        </p:xfrm>
        <a:graphic>
          <a:graphicData uri="http://schemas.openxmlformats.org/drawingml/2006/table">
            <a:tbl>
              <a:tblPr firstRow="1" bandRow="1">
                <a:tableStyleId>{2D5ABB26-0587-4C30-8999-92F81FD0307C}</a:tableStyleId>
              </a:tblPr>
              <a:tblGrid>
                <a:gridCol w="8811577">
                  <a:extLst>
                    <a:ext uri="{9D8B030D-6E8A-4147-A177-3AD203B41FA5}">
                      <a16:colId xmlns:a16="http://schemas.microsoft.com/office/drawing/2014/main" val="20000"/>
                    </a:ext>
                  </a:extLst>
                </a:gridCol>
              </a:tblGrid>
              <a:tr h="399921">
                <a:tc>
                  <a:txBody>
                    <a:bodyPr/>
                    <a:lstStyle/>
                    <a:p>
                      <a:r>
                        <a:rPr lang="en-US" sz="2800" b="1" dirty="0"/>
                        <a:t>The </a:t>
                      </a:r>
                      <a:r>
                        <a:rPr lang="en-US" sz="2800" b="1" dirty="0" err="1"/>
                        <a:t>TaxPar</a:t>
                      </a:r>
                      <a:r>
                        <a:rPr lang="en-US" sz="2800" b="1" dirty="0"/>
                        <a:t> Feature Class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9274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18</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sp>
        <p:nvSpPr>
          <p:cNvPr id="9" name="Text Placeholder 3"/>
          <p:cNvSpPr txBox="1">
            <a:spLocks/>
          </p:cNvSpPr>
          <p:nvPr/>
        </p:nvSpPr>
        <p:spPr>
          <a:xfrm>
            <a:off x="5623560" y="1734820"/>
            <a:ext cx="4528562" cy="46228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3835474573"/>
              </p:ext>
            </p:extLst>
          </p:nvPr>
        </p:nvGraphicFramePr>
        <p:xfrm>
          <a:off x="4279514" y="1625851"/>
          <a:ext cx="7432767" cy="4780919"/>
        </p:xfrm>
        <a:graphic>
          <a:graphicData uri="http://schemas.openxmlformats.org/drawingml/2006/table">
            <a:tbl>
              <a:tblPr firstRow="1" bandRow="1">
                <a:tableStyleId>{5C22544A-7EE6-4342-B048-85BDC9FD1C3A}</a:tableStyleId>
              </a:tblPr>
              <a:tblGrid>
                <a:gridCol w="1186209">
                  <a:extLst>
                    <a:ext uri="{9D8B030D-6E8A-4147-A177-3AD203B41FA5}">
                      <a16:colId xmlns:a16="http://schemas.microsoft.com/office/drawing/2014/main" val="20000"/>
                    </a:ext>
                  </a:extLst>
                </a:gridCol>
                <a:gridCol w="6246558">
                  <a:extLst>
                    <a:ext uri="{9D8B030D-6E8A-4147-A177-3AD203B41FA5}">
                      <a16:colId xmlns:a16="http://schemas.microsoft.com/office/drawing/2014/main" val="20001"/>
                    </a:ext>
                  </a:extLst>
                </a:gridCol>
              </a:tblGrid>
              <a:tr h="358410">
                <a:tc>
                  <a:txBody>
                    <a:bodyPr/>
                    <a:lstStyle/>
                    <a:p>
                      <a:r>
                        <a:rPr lang="en-US" dirty="0"/>
                        <a:t>Attribute</a:t>
                      </a:r>
                    </a:p>
                  </a:txBody>
                  <a:tcPr/>
                </a:tc>
                <a:tc>
                  <a:txBody>
                    <a:bodyPr/>
                    <a:lstStyle/>
                    <a:p>
                      <a:r>
                        <a:rPr lang="en-US" dirty="0"/>
                        <a:t>Description</a:t>
                      </a:r>
                    </a:p>
                  </a:txBody>
                  <a:tcPr/>
                </a:tc>
                <a:extLst>
                  <a:ext uri="{0D108BD9-81ED-4DB2-BD59-A6C34878D82A}">
                    <a16:rowId xmlns:a16="http://schemas.microsoft.com/office/drawing/2014/main" val="10000"/>
                  </a:ext>
                </a:extLst>
              </a:tr>
              <a:tr h="500792">
                <a:tc>
                  <a:txBody>
                    <a:bodyPr/>
                    <a:lstStyle/>
                    <a:p>
                      <a:r>
                        <a:rPr lang="en-US" sz="1400" dirty="0">
                          <a:solidFill>
                            <a:srgbClr val="FF0000"/>
                          </a:solidFill>
                        </a:rPr>
                        <a:t>MAP_PAR_ID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Unique parcel identifier for a town that in the form of Map-Block-Lot, Map-Lot, Map-Block-Lot-Unit, or similar form.</a:t>
                      </a:r>
                    </a:p>
                  </a:txBody>
                  <a:tcPr/>
                </a:tc>
                <a:extLst>
                  <a:ext uri="{0D108BD9-81ED-4DB2-BD59-A6C34878D82A}">
                    <a16:rowId xmlns:a16="http://schemas.microsoft.com/office/drawing/2014/main" val="10001"/>
                  </a:ext>
                </a:extLst>
              </a:tr>
              <a:tr h="500792">
                <a:tc>
                  <a:txBody>
                    <a:bodyPr/>
                    <a:lstStyle/>
                    <a:p>
                      <a:r>
                        <a:rPr lang="en-US" sz="1400" dirty="0">
                          <a:solidFill>
                            <a:srgbClr val="FF0000"/>
                          </a:solidFill>
                        </a:rPr>
                        <a:t>LOC_ID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Unique parcel identifier based on a point inside the parcel polygon (the “centroid”).</a:t>
                      </a:r>
                    </a:p>
                  </a:txBody>
                  <a:tcPr/>
                </a:tc>
                <a:extLst>
                  <a:ext uri="{0D108BD9-81ED-4DB2-BD59-A6C34878D82A}">
                    <a16:rowId xmlns:a16="http://schemas.microsoft.com/office/drawing/2014/main" val="10002"/>
                  </a:ext>
                </a:extLst>
              </a:tr>
              <a:tr h="500792">
                <a:tc>
                  <a:txBody>
                    <a:bodyPr/>
                    <a:lstStyle/>
                    <a:p>
                      <a:r>
                        <a:rPr lang="en-US" sz="1400" dirty="0">
                          <a:solidFill>
                            <a:srgbClr val="FF0000"/>
                          </a:solidFill>
                        </a:rPr>
                        <a:t>POLY_TYPE</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Domain values that categorize polygons, including FEE, TAX, ROW, PRIV_ROW, RAIL_ROW, and WATER.</a:t>
                      </a:r>
                    </a:p>
                  </a:txBody>
                  <a:tcPr/>
                </a:tc>
                <a:extLst>
                  <a:ext uri="{0D108BD9-81ED-4DB2-BD59-A6C34878D82A}">
                    <a16:rowId xmlns:a16="http://schemas.microsoft.com/office/drawing/2014/main" val="10003"/>
                  </a:ext>
                </a:extLst>
              </a:tr>
              <a:tr h="294584">
                <a:tc>
                  <a:txBody>
                    <a:bodyPr/>
                    <a:lstStyle/>
                    <a:p>
                      <a:r>
                        <a:rPr lang="en-US" sz="1400" dirty="0"/>
                        <a:t>MAP_NO</a:t>
                      </a:r>
                    </a:p>
                  </a:txBody>
                  <a:tcPr/>
                </a:tc>
                <a:tc>
                  <a:txBody>
                    <a:bodyPr/>
                    <a:lstStyle/>
                    <a:p>
                      <a:r>
                        <a:rPr lang="en-US" sz="1400" dirty="0">
                          <a:solidFill>
                            <a:schemeClr val="tx1"/>
                          </a:solidFill>
                        </a:rPr>
                        <a:t>Map Sheet Number.</a:t>
                      </a:r>
                    </a:p>
                  </a:txBody>
                  <a:tcPr/>
                </a:tc>
                <a:extLst>
                  <a:ext uri="{0D108BD9-81ED-4DB2-BD59-A6C34878D82A}">
                    <a16:rowId xmlns:a16="http://schemas.microsoft.com/office/drawing/2014/main" val="10004"/>
                  </a:ext>
                </a:extLst>
              </a:tr>
              <a:tr h="500792">
                <a:tc>
                  <a:txBody>
                    <a:bodyPr/>
                    <a:lstStyle/>
                    <a:p>
                      <a:r>
                        <a:rPr lang="en-US" sz="1400" dirty="0">
                          <a:solidFill>
                            <a:srgbClr val="FF0000"/>
                          </a:solidFill>
                        </a:rPr>
                        <a:t>SOURCE</a:t>
                      </a:r>
                    </a:p>
                  </a:txBody>
                  <a:tcPr/>
                </a:tc>
                <a:tc>
                  <a:txBody>
                    <a:bodyPr/>
                    <a:lstStyle/>
                    <a:p>
                      <a:r>
                        <a:rPr lang="en-US" sz="1400" dirty="0">
                          <a:solidFill>
                            <a:schemeClr val="tx1"/>
                          </a:solidFill>
                        </a:rPr>
                        <a:t>Source of</a:t>
                      </a:r>
                      <a:r>
                        <a:rPr lang="en-US" sz="1400" baseline="0" dirty="0">
                          <a:solidFill>
                            <a:schemeClr val="tx1"/>
                          </a:solidFill>
                        </a:rPr>
                        <a:t> information defining the parcel (ASSESS, SUBDIV, ANR, ROAD_LAYOUT, OTHER).</a:t>
                      </a:r>
                      <a:endParaRPr lang="en-US" sz="1400" dirty="0">
                        <a:solidFill>
                          <a:schemeClr val="tx1"/>
                        </a:solidFill>
                      </a:endParaRPr>
                    </a:p>
                  </a:txBody>
                  <a:tcPr/>
                </a:tc>
                <a:extLst>
                  <a:ext uri="{0D108BD9-81ED-4DB2-BD59-A6C34878D82A}">
                    <a16:rowId xmlns:a16="http://schemas.microsoft.com/office/drawing/2014/main" val="10005"/>
                  </a:ext>
                </a:extLst>
              </a:tr>
              <a:tr h="311767">
                <a:tc>
                  <a:txBody>
                    <a:bodyPr/>
                    <a:lstStyle/>
                    <a:p>
                      <a:r>
                        <a:rPr lang="en-US" sz="1400" dirty="0"/>
                        <a:t>PLAN_ID</a:t>
                      </a:r>
                    </a:p>
                  </a:txBody>
                  <a:tcPr/>
                </a:tc>
                <a:tc>
                  <a:txBody>
                    <a:bodyPr/>
                    <a:lstStyle/>
                    <a:p>
                      <a:r>
                        <a:rPr lang="en-US" sz="1400" dirty="0">
                          <a:solidFill>
                            <a:schemeClr val="tx1"/>
                          </a:solidFill>
                        </a:rPr>
                        <a:t>Source document ID, for example, Plan No.</a:t>
                      </a:r>
                    </a:p>
                  </a:txBody>
                  <a:tcPr/>
                </a:tc>
                <a:extLst>
                  <a:ext uri="{0D108BD9-81ED-4DB2-BD59-A6C34878D82A}">
                    <a16:rowId xmlns:a16="http://schemas.microsoft.com/office/drawing/2014/main" val="10006"/>
                  </a:ext>
                </a:extLst>
              </a:tr>
              <a:tr h="500792">
                <a:tc>
                  <a:txBody>
                    <a:bodyPr/>
                    <a:lstStyle/>
                    <a:p>
                      <a:r>
                        <a:rPr lang="en-US" sz="1400" dirty="0">
                          <a:solidFill>
                            <a:srgbClr val="FF0000"/>
                          </a:solidFill>
                        </a:rPr>
                        <a:t>LAST_EDIT</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The most recent date a parcel polygon was altered based on a ‘real world’ change (split, combination, or swap in areas).</a:t>
                      </a:r>
                    </a:p>
                  </a:txBody>
                  <a:tcPr/>
                </a:tc>
                <a:extLst>
                  <a:ext uri="{0D108BD9-81ED-4DB2-BD59-A6C34878D82A}">
                    <a16:rowId xmlns:a16="http://schemas.microsoft.com/office/drawing/2014/main" val="10007"/>
                  </a:ext>
                </a:extLst>
              </a:tr>
              <a:tr h="500792">
                <a:tc>
                  <a:txBody>
                    <a:bodyPr/>
                    <a:lstStyle/>
                    <a:p>
                      <a:r>
                        <a:rPr lang="en-US" sz="1400" dirty="0"/>
                        <a:t>BND_CHK</a:t>
                      </a:r>
                    </a:p>
                  </a:txBody>
                  <a:tcPr/>
                </a:tc>
                <a:tc>
                  <a:txBody>
                    <a:bodyPr/>
                    <a:lstStyle/>
                    <a:p>
                      <a:r>
                        <a:rPr lang="en-US" sz="1400" dirty="0">
                          <a:solidFill>
                            <a:schemeClr val="tx1"/>
                          </a:solidFill>
                        </a:rPr>
                        <a:t>Used</a:t>
                      </a:r>
                      <a:r>
                        <a:rPr lang="en-US" sz="1400" baseline="0" dirty="0">
                          <a:solidFill>
                            <a:schemeClr val="tx1"/>
                          </a:solidFill>
                        </a:rPr>
                        <a:t> to confirm boundaries drawn between parcels when boundaries appeared inconsistent with ortho features.</a:t>
                      </a:r>
                      <a:endParaRPr lang="en-US" sz="1400" dirty="0">
                        <a:solidFill>
                          <a:schemeClr val="tx1"/>
                        </a:solidFill>
                      </a:endParaRPr>
                    </a:p>
                  </a:txBody>
                  <a:tcPr/>
                </a:tc>
                <a:extLst>
                  <a:ext uri="{0D108BD9-81ED-4DB2-BD59-A6C34878D82A}">
                    <a16:rowId xmlns:a16="http://schemas.microsoft.com/office/drawing/2014/main" val="10008"/>
                  </a:ext>
                </a:extLst>
              </a:tr>
              <a:tr h="707000">
                <a:tc>
                  <a:txBody>
                    <a:bodyPr/>
                    <a:lstStyle/>
                    <a:p>
                      <a:r>
                        <a:rPr lang="en-US" sz="1400" dirty="0">
                          <a:solidFill>
                            <a:srgbClr val="FF0000"/>
                          </a:solidFill>
                        </a:rPr>
                        <a:t>NO_MATCH</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A flag that, under specific cases and advanced notice to MassGIS, that a parcel record can be excluded from match rate checks with CAMA records (default is ‘N.’).</a:t>
                      </a:r>
                    </a:p>
                  </a:txBody>
                  <a:tcPr/>
                </a:tc>
                <a:extLst>
                  <a:ext uri="{0D108BD9-81ED-4DB2-BD59-A6C34878D82A}">
                    <a16:rowId xmlns:a16="http://schemas.microsoft.com/office/drawing/2014/main" val="10009"/>
                  </a:ext>
                </a:extLst>
              </a:tr>
            </a:tbl>
          </a:graphicData>
        </a:graphic>
      </p:graphicFrame>
      <p:sp>
        <p:nvSpPr>
          <p:cNvPr id="7" name="TextBox 6">
            <a:extLst>
              <a:ext uri="{FF2B5EF4-FFF2-40B4-BE49-F238E27FC236}">
                <a16:creationId xmlns:a16="http://schemas.microsoft.com/office/drawing/2014/main" id="{ADA69B58-1188-454D-8120-683094E44419}"/>
              </a:ext>
            </a:extLst>
          </p:cNvPr>
          <p:cNvSpPr txBox="1"/>
          <p:nvPr/>
        </p:nvSpPr>
        <p:spPr>
          <a:xfrm>
            <a:off x="611330" y="5593195"/>
            <a:ext cx="3176544" cy="646331"/>
          </a:xfrm>
          <a:prstGeom prst="rect">
            <a:avLst/>
          </a:prstGeom>
          <a:noFill/>
        </p:spPr>
        <p:txBody>
          <a:bodyPr wrap="square" rtlCol="0">
            <a:spAutoFit/>
          </a:bodyPr>
          <a:lstStyle/>
          <a:p>
            <a:r>
              <a:rPr lang="en-US" dirty="0"/>
              <a:t>Attributes in </a:t>
            </a:r>
            <a:r>
              <a:rPr lang="en-US" dirty="0">
                <a:solidFill>
                  <a:srgbClr val="FF0000"/>
                </a:solidFill>
              </a:rPr>
              <a:t>red</a:t>
            </a:r>
            <a:r>
              <a:rPr lang="en-US" dirty="0"/>
              <a:t> must have valid values</a:t>
            </a:r>
          </a:p>
        </p:txBody>
      </p:sp>
      <p:sp>
        <p:nvSpPr>
          <p:cNvPr id="5" name="TextBox 4">
            <a:extLst>
              <a:ext uri="{FF2B5EF4-FFF2-40B4-BE49-F238E27FC236}">
                <a16:creationId xmlns:a16="http://schemas.microsoft.com/office/drawing/2014/main" id="{870127FF-01C9-DEDC-40E4-3FEE9003F2D5}"/>
              </a:ext>
            </a:extLst>
          </p:cNvPr>
          <p:cNvSpPr txBox="1"/>
          <p:nvPr/>
        </p:nvSpPr>
        <p:spPr>
          <a:xfrm>
            <a:off x="299802" y="1239515"/>
            <a:ext cx="3821351" cy="4124206"/>
          </a:xfrm>
          <a:prstGeom prst="rect">
            <a:avLst/>
          </a:prstGeom>
          <a:solidFill>
            <a:schemeClr val="bg1"/>
          </a:solidFill>
        </p:spPr>
        <p:txBody>
          <a:bodyPr wrap="square" rtlCol="0">
            <a:spAutoFit/>
          </a:bodyPr>
          <a:lstStyle/>
          <a:p>
            <a:endParaRPr lang="en-US" sz="2800" b="1" dirty="0"/>
          </a:p>
          <a:p>
            <a:r>
              <a:rPr lang="en-US" sz="2400" b="1" dirty="0"/>
              <a:t>Attribute Component:  </a:t>
            </a:r>
          </a:p>
          <a:p>
            <a:pPr marL="342900" indent="-342900">
              <a:buFont typeface="Arial" panose="020B0604020202020204" pitchFamily="34" charset="0"/>
              <a:buChar char="•"/>
            </a:pPr>
            <a:r>
              <a:rPr lang="en-US" sz="2400" dirty="0"/>
              <a:t>Tables of information tied to the polygons in the spatial view.</a:t>
            </a:r>
          </a:p>
          <a:p>
            <a:pPr marL="342900" indent="-342900">
              <a:buFont typeface="Arial" panose="020B0604020202020204" pitchFamily="34" charset="0"/>
              <a:buChar char="•"/>
            </a:pPr>
            <a:r>
              <a:rPr lang="en-US" sz="2400" dirty="0"/>
              <a:t>POLY_TYPE – sorts out types of polygons</a:t>
            </a:r>
          </a:p>
          <a:p>
            <a:pPr marL="342900" indent="-342900">
              <a:buFont typeface="Arial" panose="020B0604020202020204" pitchFamily="34" charset="0"/>
              <a:buChar char="•"/>
            </a:pPr>
            <a:r>
              <a:rPr lang="en-US" sz="2400" dirty="0"/>
              <a:t>LOC_ID – Unique Identifier</a:t>
            </a:r>
          </a:p>
          <a:p>
            <a:endParaRPr lang="en-US" sz="2400" dirty="0"/>
          </a:p>
          <a:p>
            <a:endParaRPr lang="en-US" dirty="0"/>
          </a:p>
        </p:txBody>
      </p:sp>
    </p:spTree>
    <p:extLst>
      <p:ext uri="{BB962C8B-B14F-4D97-AF65-F5344CB8AC3E}">
        <p14:creationId xmlns:p14="http://schemas.microsoft.com/office/powerpoint/2010/main" val="1399609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594353" y="6324939"/>
            <a:ext cx="2743200" cy="365125"/>
          </a:xfrm>
        </p:spPr>
        <p:txBody>
          <a:bodyPr/>
          <a:lstStyle/>
          <a:p>
            <a:fld id="{ADB5EE19-2DDD-0949-9666-AAFFBAB67E53}" type="slidenum">
              <a:rPr lang="en-US" smtClean="0"/>
              <a:pPr/>
              <a:t>19</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pic>
        <p:nvPicPr>
          <p:cNvPr id="5" name="Picture 4">
            <a:extLst>
              <a:ext uri="{FF2B5EF4-FFF2-40B4-BE49-F238E27FC236}">
                <a16:creationId xmlns:a16="http://schemas.microsoft.com/office/drawing/2014/main" id="{5707FE4D-3B68-D7FD-AEAA-6E36AC96FFE0}"/>
              </a:ext>
            </a:extLst>
          </p:cNvPr>
          <p:cNvPicPr>
            <a:picLocks noChangeAspect="1"/>
          </p:cNvPicPr>
          <p:nvPr/>
        </p:nvPicPr>
        <p:blipFill>
          <a:blip r:embed="rId3"/>
          <a:stretch>
            <a:fillRect/>
          </a:stretch>
        </p:blipFill>
        <p:spPr>
          <a:xfrm>
            <a:off x="3239944" y="1868781"/>
            <a:ext cx="3944369" cy="2848711"/>
          </a:xfrm>
          <a:prstGeom prst="rect">
            <a:avLst/>
          </a:prstGeom>
        </p:spPr>
      </p:pic>
      <p:pic>
        <p:nvPicPr>
          <p:cNvPr id="13" name="Picture 12">
            <a:extLst>
              <a:ext uri="{FF2B5EF4-FFF2-40B4-BE49-F238E27FC236}">
                <a16:creationId xmlns:a16="http://schemas.microsoft.com/office/drawing/2014/main" id="{2BA35E37-53F0-0857-F334-4C2A644D5426}"/>
              </a:ext>
            </a:extLst>
          </p:cNvPr>
          <p:cNvPicPr>
            <a:picLocks noChangeAspect="1"/>
          </p:cNvPicPr>
          <p:nvPr/>
        </p:nvPicPr>
        <p:blipFill>
          <a:blip r:embed="rId4"/>
          <a:stretch>
            <a:fillRect/>
          </a:stretch>
        </p:blipFill>
        <p:spPr>
          <a:xfrm>
            <a:off x="8654757" y="2003917"/>
            <a:ext cx="1817228" cy="1377268"/>
          </a:xfrm>
          <a:prstGeom prst="rect">
            <a:avLst/>
          </a:prstGeom>
        </p:spPr>
      </p:pic>
      <p:sp>
        <p:nvSpPr>
          <p:cNvPr id="8" name="TextBox 7">
            <a:extLst>
              <a:ext uri="{FF2B5EF4-FFF2-40B4-BE49-F238E27FC236}">
                <a16:creationId xmlns:a16="http://schemas.microsoft.com/office/drawing/2014/main" id="{421A961D-7340-6F8F-C7E6-F97DCE2559FE}"/>
              </a:ext>
            </a:extLst>
          </p:cNvPr>
          <p:cNvSpPr txBox="1"/>
          <p:nvPr/>
        </p:nvSpPr>
        <p:spPr>
          <a:xfrm>
            <a:off x="599872" y="3495973"/>
            <a:ext cx="2269059" cy="646331"/>
          </a:xfrm>
          <a:prstGeom prst="rect">
            <a:avLst/>
          </a:prstGeom>
          <a:solidFill>
            <a:schemeClr val="bg1"/>
          </a:solidFill>
        </p:spPr>
        <p:txBody>
          <a:bodyPr wrap="square" rtlCol="0">
            <a:spAutoFit/>
          </a:bodyPr>
          <a:lstStyle/>
          <a:p>
            <a:r>
              <a:rPr lang="en-US" b="1" dirty="0"/>
              <a:t>FEE</a:t>
            </a:r>
            <a:r>
              <a:rPr lang="en-US" dirty="0"/>
              <a:t> – Taxable, deeded Properties</a:t>
            </a:r>
          </a:p>
        </p:txBody>
      </p:sp>
      <p:sp>
        <p:nvSpPr>
          <p:cNvPr id="9" name="TextBox 8">
            <a:extLst>
              <a:ext uri="{FF2B5EF4-FFF2-40B4-BE49-F238E27FC236}">
                <a16:creationId xmlns:a16="http://schemas.microsoft.com/office/drawing/2014/main" id="{D30747F0-7E15-F898-C0F6-CF44BCCE18B9}"/>
              </a:ext>
            </a:extLst>
          </p:cNvPr>
          <p:cNvSpPr txBox="1"/>
          <p:nvPr/>
        </p:nvSpPr>
        <p:spPr>
          <a:xfrm>
            <a:off x="8294013" y="3402891"/>
            <a:ext cx="2894852" cy="369332"/>
          </a:xfrm>
          <a:prstGeom prst="rect">
            <a:avLst/>
          </a:prstGeom>
          <a:solidFill>
            <a:schemeClr val="bg1"/>
          </a:solidFill>
        </p:spPr>
        <p:txBody>
          <a:bodyPr wrap="square" rtlCol="0">
            <a:spAutoFit/>
          </a:bodyPr>
          <a:lstStyle/>
          <a:p>
            <a:r>
              <a:rPr lang="en-US" b="1" dirty="0"/>
              <a:t>ROW </a:t>
            </a:r>
            <a:r>
              <a:rPr lang="en-US" dirty="0"/>
              <a:t>– Public Right of Way</a:t>
            </a:r>
          </a:p>
        </p:txBody>
      </p:sp>
      <p:sp>
        <p:nvSpPr>
          <p:cNvPr id="10" name="TextBox 9">
            <a:extLst>
              <a:ext uri="{FF2B5EF4-FFF2-40B4-BE49-F238E27FC236}">
                <a16:creationId xmlns:a16="http://schemas.microsoft.com/office/drawing/2014/main" id="{B986B311-42B7-9B9D-D264-E0C745BB57A1}"/>
              </a:ext>
            </a:extLst>
          </p:cNvPr>
          <p:cNvSpPr txBox="1"/>
          <p:nvPr/>
        </p:nvSpPr>
        <p:spPr>
          <a:xfrm>
            <a:off x="7141287" y="5274279"/>
            <a:ext cx="2305450" cy="646331"/>
          </a:xfrm>
          <a:prstGeom prst="rect">
            <a:avLst/>
          </a:prstGeom>
          <a:solidFill>
            <a:schemeClr val="bg1"/>
          </a:solidFill>
        </p:spPr>
        <p:txBody>
          <a:bodyPr wrap="square" rtlCol="0">
            <a:spAutoFit/>
          </a:bodyPr>
          <a:lstStyle/>
          <a:p>
            <a:r>
              <a:rPr lang="en-US" b="1" dirty="0"/>
              <a:t>PRIV_ROW </a:t>
            </a:r>
            <a:r>
              <a:rPr lang="en-US" dirty="0"/>
              <a:t>– Private ROW</a:t>
            </a:r>
          </a:p>
        </p:txBody>
      </p:sp>
      <p:sp>
        <p:nvSpPr>
          <p:cNvPr id="12" name="TextBox 11">
            <a:extLst>
              <a:ext uri="{FF2B5EF4-FFF2-40B4-BE49-F238E27FC236}">
                <a16:creationId xmlns:a16="http://schemas.microsoft.com/office/drawing/2014/main" id="{9915D91F-C0E3-5659-B3A5-494A0ECCD466}"/>
              </a:ext>
            </a:extLst>
          </p:cNvPr>
          <p:cNvSpPr txBox="1"/>
          <p:nvPr/>
        </p:nvSpPr>
        <p:spPr>
          <a:xfrm>
            <a:off x="1425446" y="5430918"/>
            <a:ext cx="2001970" cy="923330"/>
          </a:xfrm>
          <a:prstGeom prst="rect">
            <a:avLst/>
          </a:prstGeom>
          <a:solidFill>
            <a:schemeClr val="bg1"/>
          </a:solidFill>
        </p:spPr>
        <p:txBody>
          <a:bodyPr wrap="square" rtlCol="0">
            <a:spAutoFit/>
          </a:bodyPr>
          <a:lstStyle/>
          <a:p>
            <a:r>
              <a:rPr lang="en-US" b="1" dirty="0"/>
              <a:t>TAX</a:t>
            </a:r>
            <a:r>
              <a:rPr lang="en-US" dirty="0"/>
              <a:t> – Special relation with deeded Properties</a:t>
            </a:r>
          </a:p>
        </p:txBody>
      </p:sp>
      <p:sp>
        <p:nvSpPr>
          <p:cNvPr id="15" name="TextBox 14">
            <a:extLst>
              <a:ext uri="{FF2B5EF4-FFF2-40B4-BE49-F238E27FC236}">
                <a16:creationId xmlns:a16="http://schemas.microsoft.com/office/drawing/2014/main" id="{C0BC26BC-2895-32CF-2527-40E891F32D43}"/>
              </a:ext>
            </a:extLst>
          </p:cNvPr>
          <p:cNvSpPr txBox="1"/>
          <p:nvPr/>
        </p:nvSpPr>
        <p:spPr>
          <a:xfrm>
            <a:off x="4653399" y="5892583"/>
            <a:ext cx="2270808" cy="646331"/>
          </a:xfrm>
          <a:prstGeom prst="rect">
            <a:avLst/>
          </a:prstGeom>
          <a:solidFill>
            <a:schemeClr val="bg1"/>
          </a:solidFill>
        </p:spPr>
        <p:txBody>
          <a:bodyPr wrap="square" rtlCol="0">
            <a:spAutoFit/>
          </a:bodyPr>
          <a:lstStyle/>
          <a:p>
            <a:r>
              <a:rPr lang="en-US" b="1" dirty="0"/>
              <a:t>WATER</a:t>
            </a:r>
            <a:r>
              <a:rPr lang="en-US" dirty="0"/>
              <a:t> – Unclaimed areas over water.</a:t>
            </a:r>
          </a:p>
        </p:txBody>
      </p:sp>
      <p:sp>
        <p:nvSpPr>
          <p:cNvPr id="17" name="TextBox 16">
            <a:extLst>
              <a:ext uri="{FF2B5EF4-FFF2-40B4-BE49-F238E27FC236}">
                <a16:creationId xmlns:a16="http://schemas.microsoft.com/office/drawing/2014/main" id="{8054DD54-B78B-F325-2658-394A3C19FB3E}"/>
              </a:ext>
            </a:extLst>
          </p:cNvPr>
          <p:cNvSpPr txBox="1"/>
          <p:nvPr/>
        </p:nvSpPr>
        <p:spPr>
          <a:xfrm>
            <a:off x="7141287" y="5890336"/>
            <a:ext cx="2305450" cy="646331"/>
          </a:xfrm>
          <a:prstGeom prst="rect">
            <a:avLst/>
          </a:prstGeom>
          <a:solidFill>
            <a:schemeClr val="bg1"/>
          </a:solidFill>
        </p:spPr>
        <p:txBody>
          <a:bodyPr wrap="square" rtlCol="0">
            <a:spAutoFit/>
          </a:bodyPr>
          <a:lstStyle/>
          <a:p>
            <a:r>
              <a:rPr lang="en-US" b="1" dirty="0"/>
              <a:t>RAIL_ROW </a:t>
            </a:r>
            <a:r>
              <a:rPr lang="en-US" dirty="0"/>
              <a:t>– Railroad Right of Way</a:t>
            </a:r>
          </a:p>
        </p:txBody>
      </p:sp>
      <p:pic>
        <p:nvPicPr>
          <p:cNvPr id="20" name="Picture 19">
            <a:extLst>
              <a:ext uri="{FF2B5EF4-FFF2-40B4-BE49-F238E27FC236}">
                <a16:creationId xmlns:a16="http://schemas.microsoft.com/office/drawing/2014/main" id="{CCAE1BB3-2F0B-F1C4-FC45-A31737C4A552}"/>
              </a:ext>
            </a:extLst>
          </p:cNvPr>
          <p:cNvPicPr>
            <a:picLocks noChangeAspect="1"/>
          </p:cNvPicPr>
          <p:nvPr/>
        </p:nvPicPr>
        <p:blipFill>
          <a:blip r:embed="rId5"/>
          <a:stretch>
            <a:fillRect/>
          </a:stretch>
        </p:blipFill>
        <p:spPr>
          <a:xfrm>
            <a:off x="4789050" y="4729969"/>
            <a:ext cx="1535988" cy="1150136"/>
          </a:xfrm>
          <a:prstGeom prst="rect">
            <a:avLst/>
          </a:prstGeom>
        </p:spPr>
      </p:pic>
      <p:pic>
        <p:nvPicPr>
          <p:cNvPr id="22" name="Picture 21">
            <a:extLst>
              <a:ext uri="{FF2B5EF4-FFF2-40B4-BE49-F238E27FC236}">
                <a16:creationId xmlns:a16="http://schemas.microsoft.com/office/drawing/2014/main" id="{88C2913F-7C0D-4282-4953-29075F99638B}"/>
              </a:ext>
            </a:extLst>
          </p:cNvPr>
          <p:cNvPicPr>
            <a:picLocks noChangeAspect="1"/>
          </p:cNvPicPr>
          <p:nvPr/>
        </p:nvPicPr>
        <p:blipFill>
          <a:blip r:embed="rId6"/>
          <a:stretch>
            <a:fillRect/>
          </a:stretch>
        </p:blipFill>
        <p:spPr>
          <a:xfrm>
            <a:off x="914888" y="2190340"/>
            <a:ext cx="1666272" cy="1167578"/>
          </a:xfrm>
          <a:prstGeom prst="rect">
            <a:avLst/>
          </a:prstGeom>
        </p:spPr>
      </p:pic>
      <p:pic>
        <p:nvPicPr>
          <p:cNvPr id="26" name="Picture 25">
            <a:extLst>
              <a:ext uri="{FF2B5EF4-FFF2-40B4-BE49-F238E27FC236}">
                <a16:creationId xmlns:a16="http://schemas.microsoft.com/office/drawing/2014/main" id="{99D98B51-4D96-9C8A-E3DF-BEDC06261D3C}"/>
              </a:ext>
            </a:extLst>
          </p:cNvPr>
          <p:cNvPicPr>
            <a:picLocks noChangeAspect="1"/>
          </p:cNvPicPr>
          <p:nvPr/>
        </p:nvPicPr>
        <p:blipFill>
          <a:blip r:embed="rId7"/>
          <a:stretch>
            <a:fillRect/>
          </a:stretch>
        </p:blipFill>
        <p:spPr>
          <a:xfrm>
            <a:off x="7457874" y="3891393"/>
            <a:ext cx="1672277" cy="1187893"/>
          </a:xfrm>
          <a:prstGeom prst="rect">
            <a:avLst/>
          </a:prstGeom>
        </p:spPr>
      </p:pic>
      <p:pic>
        <p:nvPicPr>
          <p:cNvPr id="28" name="Picture 27">
            <a:extLst>
              <a:ext uri="{FF2B5EF4-FFF2-40B4-BE49-F238E27FC236}">
                <a16:creationId xmlns:a16="http://schemas.microsoft.com/office/drawing/2014/main" id="{9C30079D-8631-1C56-16B1-BD4707E409DC}"/>
              </a:ext>
            </a:extLst>
          </p:cNvPr>
          <p:cNvPicPr>
            <a:picLocks noChangeAspect="1"/>
          </p:cNvPicPr>
          <p:nvPr/>
        </p:nvPicPr>
        <p:blipFill>
          <a:blip r:embed="rId8"/>
          <a:stretch>
            <a:fillRect/>
          </a:stretch>
        </p:blipFill>
        <p:spPr>
          <a:xfrm>
            <a:off x="1506222" y="4179388"/>
            <a:ext cx="1488773" cy="1091247"/>
          </a:xfrm>
          <a:prstGeom prst="rect">
            <a:avLst/>
          </a:prstGeom>
        </p:spPr>
      </p:pic>
      <p:graphicFrame>
        <p:nvGraphicFramePr>
          <p:cNvPr id="2" name="Table 1">
            <a:extLst>
              <a:ext uri="{FF2B5EF4-FFF2-40B4-BE49-F238E27FC236}">
                <a16:creationId xmlns:a16="http://schemas.microsoft.com/office/drawing/2014/main" id="{189C934C-0D26-8F6B-5BDB-599545F0CD50}"/>
              </a:ext>
            </a:extLst>
          </p:cNvPr>
          <p:cNvGraphicFramePr>
            <a:graphicFrameLocks noGrp="1"/>
          </p:cNvGraphicFramePr>
          <p:nvPr>
            <p:extLst>
              <p:ext uri="{D42A27DB-BD31-4B8C-83A1-F6EECF244321}">
                <p14:modId xmlns:p14="http://schemas.microsoft.com/office/powerpoint/2010/main" val="1306411941"/>
              </p:ext>
            </p:extLst>
          </p:nvPr>
        </p:nvGraphicFramePr>
        <p:xfrm>
          <a:off x="511492" y="1260555"/>
          <a:ext cx="8811577" cy="518160"/>
        </p:xfrm>
        <a:graphic>
          <a:graphicData uri="http://schemas.openxmlformats.org/drawingml/2006/table">
            <a:tbl>
              <a:tblPr firstRow="1" bandRow="1">
                <a:tableStyleId>{2D5ABB26-0587-4C30-8999-92F81FD0307C}</a:tableStyleId>
              </a:tblPr>
              <a:tblGrid>
                <a:gridCol w="8811577">
                  <a:extLst>
                    <a:ext uri="{9D8B030D-6E8A-4147-A177-3AD203B41FA5}">
                      <a16:colId xmlns:a16="http://schemas.microsoft.com/office/drawing/2014/main" val="20000"/>
                    </a:ext>
                  </a:extLst>
                </a:gridCol>
              </a:tblGrid>
              <a:tr h="399921">
                <a:tc>
                  <a:txBody>
                    <a:bodyPr/>
                    <a:lstStyle/>
                    <a:p>
                      <a:r>
                        <a:rPr lang="en-US" sz="2800" b="1" dirty="0"/>
                        <a:t>The </a:t>
                      </a:r>
                      <a:r>
                        <a:rPr lang="en-US" sz="2800" b="1" dirty="0" err="1"/>
                        <a:t>TaxPar</a:t>
                      </a:r>
                      <a:r>
                        <a:rPr lang="en-US" sz="2800" b="1" dirty="0"/>
                        <a:t> Feature Class: POLY_TYPE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4507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9825" y="1998388"/>
            <a:ext cx="7886700" cy="4540526"/>
          </a:xfrm>
        </p:spPr>
        <p:txBody>
          <a:bodyPr>
            <a:noAutofit/>
          </a:bodyPr>
          <a:lstStyle/>
          <a:p>
            <a:pPr marL="0" indent="0">
              <a:buNone/>
            </a:pPr>
            <a:r>
              <a:rPr lang="en-US" sz="1800" dirty="0"/>
              <a:t>PART I – GIS Concepts, The Standard, Model and, FGDB</a:t>
            </a:r>
          </a:p>
          <a:p>
            <a:pPr marL="457200" indent="-457200">
              <a:buFont typeface="+mj-lt"/>
              <a:buAutoNum type="arabicPeriod"/>
            </a:pPr>
            <a:r>
              <a:rPr lang="en-US" sz="1800" dirty="0"/>
              <a:t>Some GIS Concepts</a:t>
            </a:r>
          </a:p>
          <a:p>
            <a:pPr marL="457200" indent="-457200">
              <a:buFont typeface="+mj-lt"/>
              <a:buAutoNum type="arabicPeriod"/>
            </a:pPr>
            <a:r>
              <a:rPr lang="en-US" sz="1800" dirty="0"/>
              <a:t>Core Concepts: “Bundle of Rights” and Property Tax Maps</a:t>
            </a:r>
          </a:p>
          <a:p>
            <a:pPr marL="457200" indent="-457200">
              <a:buFont typeface="+mj-lt"/>
              <a:buAutoNum type="arabicPeriod"/>
            </a:pPr>
            <a:r>
              <a:rPr lang="en-US" sz="1800" dirty="0"/>
              <a:t>The MassGIS Parcels Standard</a:t>
            </a:r>
          </a:p>
          <a:p>
            <a:pPr marL="457200" indent="-457200">
              <a:buFont typeface="+mj-lt"/>
              <a:buAutoNum type="arabicPeriod"/>
            </a:pPr>
            <a:r>
              <a:rPr lang="en-US" sz="1800" dirty="0"/>
              <a:t>Components of the Standardized Parcels Database </a:t>
            </a:r>
          </a:p>
          <a:p>
            <a:pPr marL="0" indent="0">
              <a:buNone/>
            </a:pPr>
            <a:r>
              <a:rPr lang="en-US" sz="1800" dirty="0"/>
              <a:t>PART 2 – Maintaining Parcels and Owner Data</a:t>
            </a:r>
          </a:p>
          <a:p>
            <a:pPr marL="457200" indent="-457200">
              <a:buFont typeface="+mj-lt"/>
              <a:buAutoNum type="arabicPeriod"/>
            </a:pPr>
            <a:r>
              <a:rPr lang="en-US" sz="1800" dirty="0"/>
              <a:t>The Parcel/Owner Data Update Process – Routes 1 and 2</a:t>
            </a:r>
          </a:p>
          <a:p>
            <a:pPr marL="457200" indent="-457200">
              <a:buFont typeface="+mj-lt"/>
              <a:buAutoNum type="arabicPeriod"/>
            </a:pPr>
            <a:r>
              <a:rPr lang="en-US" sz="1800" dirty="0"/>
              <a:t>Collecting Data</a:t>
            </a:r>
          </a:p>
          <a:p>
            <a:pPr marL="457200" indent="-457200">
              <a:buFont typeface="+mj-lt"/>
              <a:buAutoNum type="arabicPeriod"/>
            </a:pPr>
            <a:r>
              <a:rPr lang="en-US" sz="1800" dirty="0"/>
              <a:t>Editing the FGDB</a:t>
            </a:r>
          </a:p>
          <a:p>
            <a:pPr marL="457200" indent="-457200">
              <a:buFont typeface="+mj-lt"/>
              <a:buAutoNum type="arabicPeriod"/>
            </a:pPr>
            <a:r>
              <a:rPr lang="en-US" sz="1800" dirty="0"/>
              <a:t>Creating LOC_ID Change List</a:t>
            </a:r>
          </a:p>
          <a:p>
            <a:pPr marL="457200" indent="-457200">
              <a:buFont typeface="+mj-lt"/>
              <a:buAutoNum type="arabicPeriod"/>
            </a:pPr>
            <a:r>
              <a:rPr lang="en-US" sz="1800" dirty="0"/>
              <a:t>QA Reviewing The FGDB</a:t>
            </a:r>
          </a:p>
          <a:p>
            <a:pPr marL="457200" indent="-457200">
              <a:buFont typeface="+mj-lt"/>
              <a:buAutoNum type="arabicPeriod"/>
            </a:pPr>
            <a:r>
              <a:rPr lang="en-US" sz="1800" dirty="0"/>
              <a:t>Uploading Parcels  via the Parcels QA Community ArcHub Portal</a:t>
            </a:r>
          </a:p>
          <a:p>
            <a:pPr marL="0" indent="0">
              <a:buNone/>
            </a:pPr>
            <a:endParaRPr lang="en-US" sz="1400" dirty="0"/>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2</a:t>
            </a:fld>
            <a:endParaRPr lang="en-US" dirty="0">
              <a:solidFill>
                <a:srgbClr val="14558F"/>
              </a:solidFill>
            </a:endParaRPr>
          </a:p>
        </p:txBody>
      </p:sp>
      <p:sp>
        <p:nvSpPr>
          <p:cNvPr id="9" name="Title 13"/>
          <p:cNvSpPr>
            <a:spLocks noGrp="1"/>
          </p:cNvSpPr>
          <p:nvPr>
            <p:ph type="title"/>
          </p:nvPr>
        </p:nvSpPr>
        <p:spPr>
          <a:xfrm>
            <a:off x="2067239" y="172844"/>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9" y="549727"/>
            <a:ext cx="6812280" cy="360679"/>
          </a:xfrm>
        </p:spPr>
        <p:txBody>
          <a:bodyPr>
            <a:normAutofit lnSpcReduction="10000"/>
          </a:bodyPr>
          <a:lstStyle/>
          <a:p>
            <a:r>
              <a:rPr lang="en-US" sz="2000" dirty="0"/>
              <a:t>Webinar Overview</a:t>
            </a:r>
          </a:p>
        </p:txBody>
      </p:sp>
      <p:graphicFrame>
        <p:nvGraphicFramePr>
          <p:cNvPr id="2" name="Table 1">
            <a:extLst>
              <a:ext uri="{FF2B5EF4-FFF2-40B4-BE49-F238E27FC236}">
                <a16:creationId xmlns:a16="http://schemas.microsoft.com/office/drawing/2014/main" id="{CF66F90B-A2C8-FFB1-702E-12AE0E03FDC1}"/>
              </a:ext>
            </a:extLst>
          </p:cNvPr>
          <p:cNvGraphicFramePr>
            <a:graphicFrameLocks noGrp="1"/>
          </p:cNvGraphicFramePr>
          <p:nvPr>
            <p:extLst>
              <p:ext uri="{D42A27DB-BD31-4B8C-83A1-F6EECF244321}">
                <p14:modId xmlns:p14="http://schemas.microsoft.com/office/powerpoint/2010/main" val="2656067261"/>
              </p:ext>
            </p:extLst>
          </p:nvPr>
        </p:nvGraphicFramePr>
        <p:xfrm>
          <a:off x="582770" y="1234441"/>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altLang="en-US" sz="2800" b="1" dirty="0"/>
                        <a:t>What’s Covered</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16507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84689" y="6337303"/>
            <a:ext cx="2057400" cy="365125"/>
          </a:xfrm>
        </p:spPr>
        <p:txBody>
          <a:bodyPr/>
          <a:lstStyle/>
          <a:p>
            <a:fld id="{ADB5EE19-2DDD-0949-9666-AAFFBAB67E53}" type="slidenum">
              <a:rPr lang="en-US" smtClean="0">
                <a:solidFill>
                  <a:srgbClr val="14558F"/>
                </a:solidFill>
              </a:rPr>
              <a:pPr/>
              <a:t>20</a:t>
            </a:fld>
            <a:endParaRPr lang="en-US" dirty="0">
              <a:solidFill>
                <a:srgbClr val="14558F"/>
              </a:solidFill>
            </a:endParaRPr>
          </a:p>
        </p:txBody>
      </p:sp>
      <p:sp>
        <p:nvSpPr>
          <p:cNvPr id="9" name="Title 13"/>
          <p:cNvSpPr>
            <a:spLocks noGrp="1"/>
          </p:cNvSpPr>
          <p:nvPr>
            <p:ph type="title"/>
          </p:nvPr>
        </p:nvSpPr>
        <p:spPr>
          <a:xfrm>
            <a:off x="2069291" y="172617"/>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9156" y="575668"/>
            <a:ext cx="6812280" cy="360679"/>
          </a:xfrm>
        </p:spPr>
        <p:txBody>
          <a:bodyPr>
            <a:normAutofit lnSpcReduction="10000"/>
          </a:bodyPr>
          <a:lstStyle/>
          <a:p>
            <a:pPr marL="0" indent="0">
              <a:buNone/>
            </a:pPr>
            <a:r>
              <a:rPr lang="en-US" sz="2000" dirty="0"/>
              <a:t>PART I – GIS Concepts, The Model, Standard, and FGDB</a:t>
            </a:r>
          </a:p>
        </p:txBody>
      </p:sp>
      <p:sp>
        <p:nvSpPr>
          <p:cNvPr id="5" name="Subtitle 3">
            <a:extLst>
              <a:ext uri="{FF2B5EF4-FFF2-40B4-BE49-F238E27FC236}">
                <a16:creationId xmlns:a16="http://schemas.microsoft.com/office/drawing/2014/main" id="{5B1D960B-E89A-4F66-81C6-0464D4228082}"/>
              </a:ext>
            </a:extLst>
          </p:cNvPr>
          <p:cNvSpPr txBox="1">
            <a:spLocks/>
          </p:cNvSpPr>
          <p:nvPr/>
        </p:nvSpPr>
        <p:spPr>
          <a:xfrm>
            <a:off x="863417" y="2523236"/>
            <a:ext cx="10711887" cy="428539"/>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95000"/>
                    <a:lumOff val="5000"/>
                  </a:schemeClr>
                </a:solidFill>
              </a:rPr>
              <a:t>  Starting with a point (often a centroid) inside the parcel polygon in </a:t>
            </a:r>
            <a:r>
              <a:rPr lang="en-US" sz="2000" dirty="0" err="1">
                <a:solidFill>
                  <a:schemeClr val="tx1">
                    <a:lumMod val="95000"/>
                    <a:lumOff val="5000"/>
                  </a:schemeClr>
                </a:solidFill>
              </a:rPr>
              <a:t>TaxPar</a:t>
            </a:r>
            <a:endParaRPr lang="en-US" sz="2000" dirty="0">
              <a:solidFill>
                <a:srgbClr val="00B050"/>
              </a:solidFill>
            </a:endParaRPr>
          </a:p>
          <a:p>
            <a:endParaRPr lang="en-US" sz="2000" dirty="0">
              <a:solidFill>
                <a:srgbClr val="00B050"/>
              </a:solidFill>
            </a:endParaRPr>
          </a:p>
        </p:txBody>
      </p:sp>
      <p:sp>
        <p:nvSpPr>
          <p:cNvPr id="7" name="Text Placeholder 3">
            <a:extLst>
              <a:ext uri="{FF2B5EF4-FFF2-40B4-BE49-F238E27FC236}">
                <a16:creationId xmlns:a16="http://schemas.microsoft.com/office/drawing/2014/main" id="{0D2E7381-7A74-457A-8644-AE4966B47C6F}"/>
              </a:ext>
            </a:extLst>
          </p:cNvPr>
          <p:cNvSpPr txBox="1">
            <a:spLocks/>
          </p:cNvSpPr>
          <p:nvPr/>
        </p:nvSpPr>
        <p:spPr>
          <a:xfrm>
            <a:off x="1145135" y="4630501"/>
            <a:ext cx="7066863" cy="54886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1600" dirty="0">
              <a:solidFill>
                <a:srgbClr val="0033CC"/>
              </a:solidFill>
            </a:endParaRPr>
          </a:p>
        </p:txBody>
      </p:sp>
      <p:grpSp>
        <p:nvGrpSpPr>
          <p:cNvPr id="27" name="Group 26">
            <a:extLst>
              <a:ext uri="{FF2B5EF4-FFF2-40B4-BE49-F238E27FC236}">
                <a16:creationId xmlns:a16="http://schemas.microsoft.com/office/drawing/2014/main" id="{214ECF5B-1AC6-4988-B401-5429D422A4FD}"/>
              </a:ext>
            </a:extLst>
          </p:cNvPr>
          <p:cNvGrpSpPr/>
          <p:nvPr/>
        </p:nvGrpSpPr>
        <p:grpSpPr>
          <a:xfrm>
            <a:off x="6024910" y="5266804"/>
            <a:ext cx="1748517" cy="960733"/>
            <a:chOff x="1847062" y="3585370"/>
            <a:chExt cx="1752600" cy="1417503"/>
          </a:xfrm>
        </p:grpSpPr>
        <p:cxnSp>
          <p:nvCxnSpPr>
            <p:cNvPr id="10" name="Straight Arrow Connector 9">
              <a:extLst>
                <a:ext uri="{FF2B5EF4-FFF2-40B4-BE49-F238E27FC236}">
                  <a16:creationId xmlns:a16="http://schemas.microsoft.com/office/drawing/2014/main" id="{9D6D5EFD-9AA9-4CD6-BA5D-1ACC1492EFFF}"/>
                </a:ext>
              </a:extLst>
            </p:cNvPr>
            <p:cNvCxnSpPr>
              <a:stCxn id="12" idx="0"/>
            </p:cNvCxnSpPr>
            <p:nvPr/>
          </p:nvCxnSpPr>
          <p:spPr>
            <a:xfrm flipV="1">
              <a:off x="2628686" y="3585370"/>
              <a:ext cx="970976" cy="7711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50E4A-E0FC-4911-A489-3AD026DE235C}"/>
                </a:ext>
              </a:extLst>
            </p:cNvPr>
            <p:cNvSpPr txBox="1"/>
            <p:nvPr/>
          </p:nvSpPr>
          <p:spPr>
            <a:xfrm>
              <a:off x="1847062" y="4356542"/>
              <a:ext cx="1563248" cy="646331"/>
            </a:xfrm>
            <a:prstGeom prst="rect">
              <a:avLst/>
            </a:prstGeom>
            <a:noFill/>
          </p:spPr>
          <p:txBody>
            <a:bodyPr wrap="none" rtlCol="0">
              <a:spAutoFit/>
            </a:bodyPr>
            <a:lstStyle/>
            <a:p>
              <a:r>
                <a:rPr lang="en-US" dirty="0"/>
                <a:t>M = Meters</a:t>
              </a:r>
            </a:p>
            <a:p>
              <a:r>
                <a:rPr lang="en-US" dirty="0"/>
                <a:t>F = U.S. Feet</a:t>
              </a:r>
            </a:p>
          </p:txBody>
        </p:sp>
      </p:grpSp>
      <p:grpSp>
        <p:nvGrpSpPr>
          <p:cNvPr id="28" name="Group 27">
            <a:extLst>
              <a:ext uri="{FF2B5EF4-FFF2-40B4-BE49-F238E27FC236}">
                <a16:creationId xmlns:a16="http://schemas.microsoft.com/office/drawing/2014/main" id="{99D6751A-0D8A-44B2-94BA-BC5B1D00D8A4}"/>
              </a:ext>
            </a:extLst>
          </p:cNvPr>
          <p:cNvGrpSpPr/>
          <p:nvPr/>
        </p:nvGrpSpPr>
        <p:grpSpPr>
          <a:xfrm>
            <a:off x="7764780" y="5160090"/>
            <a:ext cx="1716544" cy="1075210"/>
            <a:chOff x="3421230" y="3585370"/>
            <a:chExt cx="1544077" cy="1417503"/>
          </a:xfrm>
        </p:grpSpPr>
        <p:cxnSp>
          <p:nvCxnSpPr>
            <p:cNvPr id="13" name="Straight Arrow Connector 12">
              <a:extLst>
                <a:ext uri="{FF2B5EF4-FFF2-40B4-BE49-F238E27FC236}">
                  <a16:creationId xmlns:a16="http://schemas.microsoft.com/office/drawing/2014/main" id="{3D08083B-2C83-42DF-BF0F-3992548A5E80}"/>
                </a:ext>
              </a:extLst>
            </p:cNvPr>
            <p:cNvCxnSpPr>
              <a:stCxn id="14" idx="0"/>
            </p:cNvCxnSpPr>
            <p:nvPr/>
          </p:nvCxnSpPr>
          <p:spPr>
            <a:xfrm flipV="1">
              <a:off x="4193269" y="3585370"/>
              <a:ext cx="0" cy="7711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52E5C5-BECA-4B58-B88D-A2241C9D79FF}"/>
                </a:ext>
              </a:extLst>
            </p:cNvPr>
            <p:cNvSpPr txBox="1"/>
            <p:nvPr/>
          </p:nvSpPr>
          <p:spPr>
            <a:xfrm>
              <a:off x="3421230" y="4356541"/>
              <a:ext cx="1544077" cy="646332"/>
            </a:xfrm>
            <a:prstGeom prst="rect">
              <a:avLst/>
            </a:prstGeom>
            <a:noFill/>
          </p:spPr>
          <p:txBody>
            <a:bodyPr wrap="none" rtlCol="0">
              <a:spAutoFit/>
            </a:bodyPr>
            <a:lstStyle/>
            <a:p>
              <a:r>
                <a:rPr lang="en-US" dirty="0"/>
                <a:t>Coord. In the</a:t>
              </a:r>
            </a:p>
            <a:p>
              <a:r>
                <a:rPr lang="en-US" dirty="0"/>
                <a:t>X Dir.</a:t>
              </a:r>
            </a:p>
          </p:txBody>
        </p:sp>
      </p:grpSp>
      <p:grpSp>
        <p:nvGrpSpPr>
          <p:cNvPr id="30" name="Group 29">
            <a:extLst>
              <a:ext uri="{FF2B5EF4-FFF2-40B4-BE49-F238E27FC236}">
                <a16:creationId xmlns:a16="http://schemas.microsoft.com/office/drawing/2014/main" id="{B0016ACF-1C82-4F58-B652-75057F458A28}"/>
              </a:ext>
            </a:extLst>
          </p:cNvPr>
          <p:cNvGrpSpPr/>
          <p:nvPr/>
        </p:nvGrpSpPr>
        <p:grpSpPr>
          <a:xfrm>
            <a:off x="9646575" y="5160090"/>
            <a:ext cx="1731531" cy="1053392"/>
            <a:chOff x="5272677" y="3587295"/>
            <a:chExt cx="1577485" cy="1397745"/>
          </a:xfrm>
        </p:grpSpPr>
        <p:sp>
          <p:nvSpPr>
            <p:cNvPr id="16" name="TextBox 15">
              <a:extLst>
                <a:ext uri="{FF2B5EF4-FFF2-40B4-BE49-F238E27FC236}">
                  <a16:creationId xmlns:a16="http://schemas.microsoft.com/office/drawing/2014/main" id="{E5DA62F3-ED52-4C78-BDDC-7A8671F43F33}"/>
                </a:ext>
              </a:extLst>
            </p:cNvPr>
            <p:cNvSpPr txBox="1"/>
            <p:nvPr/>
          </p:nvSpPr>
          <p:spPr>
            <a:xfrm>
              <a:off x="5306085" y="4338709"/>
              <a:ext cx="1544077" cy="646331"/>
            </a:xfrm>
            <a:prstGeom prst="rect">
              <a:avLst/>
            </a:prstGeom>
            <a:noFill/>
          </p:spPr>
          <p:txBody>
            <a:bodyPr wrap="none" rtlCol="0">
              <a:spAutoFit/>
            </a:bodyPr>
            <a:lstStyle/>
            <a:p>
              <a:r>
                <a:rPr lang="en-US" dirty="0"/>
                <a:t>Coord. In the</a:t>
              </a:r>
            </a:p>
            <a:p>
              <a:r>
                <a:rPr lang="en-US" dirty="0"/>
                <a:t>Y Dir.</a:t>
              </a:r>
            </a:p>
          </p:txBody>
        </p:sp>
        <p:cxnSp>
          <p:nvCxnSpPr>
            <p:cNvPr id="17" name="Straight Arrow Connector 16">
              <a:extLst>
                <a:ext uri="{FF2B5EF4-FFF2-40B4-BE49-F238E27FC236}">
                  <a16:creationId xmlns:a16="http://schemas.microsoft.com/office/drawing/2014/main" id="{A4225BE1-91AE-4E44-8148-8F9DE6F5A83B}"/>
                </a:ext>
              </a:extLst>
            </p:cNvPr>
            <p:cNvCxnSpPr>
              <a:cxnSpLocks/>
            </p:cNvCxnSpPr>
            <p:nvPr/>
          </p:nvCxnSpPr>
          <p:spPr>
            <a:xfrm flipH="1" flipV="1">
              <a:off x="5272677" y="3587295"/>
              <a:ext cx="564544" cy="7514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D3303B7-E018-4414-BB70-8A008396D0A4}"/>
              </a:ext>
            </a:extLst>
          </p:cNvPr>
          <p:cNvGrpSpPr/>
          <p:nvPr/>
        </p:nvGrpSpPr>
        <p:grpSpPr>
          <a:xfrm>
            <a:off x="1193626" y="4043125"/>
            <a:ext cx="2934765" cy="2170357"/>
            <a:chOff x="7368595" y="2857532"/>
            <a:chExt cx="2934765" cy="2170357"/>
          </a:xfrm>
        </p:grpSpPr>
        <p:sp>
          <p:nvSpPr>
            <p:cNvPr id="20" name="Oval 19">
              <a:extLst>
                <a:ext uri="{FF2B5EF4-FFF2-40B4-BE49-F238E27FC236}">
                  <a16:creationId xmlns:a16="http://schemas.microsoft.com/office/drawing/2014/main" id="{E2622802-384B-47C3-8817-A18DC64E31EB}"/>
                </a:ext>
              </a:extLst>
            </p:cNvPr>
            <p:cNvSpPr/>
            <p:nvPr/>
          </p:nvSpPr>
          <p:spPr>
            <a:xfrm>
              <a:off x="9495417" y="3914501"/>
              <a:ext cx="67897" cy="47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D7B3425-3FF4-4067-9C34-2DF6E206778F}"/>
                </a:ext>
              </a:extLst>
            </p:cNvPr>
            <p:cNvSpPr/>
            <p:nvPr/>
          </p:nvSpPr>
          <p:spPr>
            <a:xfrm>
              <a:off x="8626960" y="2914023"/>
              <a:ext cx="1676400" cy="211386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234B211-B06B-40E1-9E9C-489C6A31C9D0}"/>
                </a:ext>
              </a:extLst>
            </p:cNvPr>
            <p:cNvSpPr txBox="1"/>
            <p:nvPr/>
          </p:nvSpPr>
          <p:spPr>
            <a:xfrm>
              <a:off x="7368595" y="3745224"/>
              <a:ext cx="2185622" cy="338554"/>
            </a:xfrm>
            <a:prstGeom prst="rect">
              <a:avLst/>
            </a:prstGeom>
            <a:noFill/>
          </p:spPr>
          <p:txBody>
            <a:bodyPr wrap="square" rtlCol="0">
              <a:spAutoFit/>
            </a:bodyPr>
            <a:lstStyle/>
            <a:p>
              <a:r>
                <a:rPr lang="en-US" sz="1600" dirty="0"/>
                <a:t>(X= </a:t>
              </a:r>
              <a:r>
                <a:rPr lang="en-US" sz="1600" b="1" dirty="0">
                  <a:solidFill>
                    <a:srgbClr val="FF9900"/>
                  </a:solidFill>
                </a:rPr>
                <a:t>288888</a:t>
              </a:r>
              <a:r>
                <a:rPr lang="en-US" sz="1600" dirty="0"/>
                <a:t>, Y=</a:t>
              </a:r>
              <a:r>
                <a:rPr lang="en-US" sz="1600" b="1" dirty="0">
                  <a:solidFill>
                    <a:srgbClr val="CC00CC"/>
                  </a:solidFill>
                </a:rPr>
                <a:t>988888</a:t>
              </a:r>
              <a:r>
                <a:rPr lang="en-US" sz="1600" dirty="0"/>
                <a:t>)</a:t>
              </a:r>
            </a:p>
          </p:txBody>
        </p:sp>
        <p:cxnSp>
          <p:nvCxnSpPr>
            <p:cNvPr id="22" name="Straight Connector 21">
              <a:extLst>
                <a:ext uri="{FF2B5EF4-FFF2-40B4-BE49-F238E27FC236}">
                  <a16:creationId xmlns:a16="http://schemas.microsoft.com/office/drawing/2014/main" id="{64F0781A-2175-4B87-A22C-D64DE4D2AAD7}"/>
                </a:ext>
              </a:extLst>
            </p:cNvPr>
            <p:cNvCxnSpPr/>
            <p:nvPr/>
          </p:nvCxnSpPr>
          <p:spPr>
            <a:xfrm>
              <a:off x="7643642" y="5027888"/>
              <a:ext cx="260625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CB7783E-80DA-4E19-A7A6-6951DDA2C22B}"/>
                </a:ext>
              </a:extLst>
            </p:cNvPr>
            <p:cNvSpPr txBox="1"/>
            <p:nvPr/>
          </p:nvSpPr>
          <p:spPr>
            <a:xfrm>
              <a:off x="8585961" y="2857532"/>
              <a:ext cx="782950" cy="369332"/>
            </a:xfrm>
            <a:prstGeom prst="rect">
              <a:avLst/>
            </a:prstGeom>
            <a:noFill/>
          </p:spPr>
          <p:txBody>
            <a:bodyPr wrap="square" rtlCol="0">
              <a:spAutoFit/>
            </a:bodyPr>
            <a:lstStyle/>
            <a:p>
              <a:r>
                <a:rPr lang="en-US" b="1" dirty="0"/>
                <a:t>Parcel</a:t>
              </a:r>
            </a:p>
          </p:txBody>
        </p:sp>
      </p:grpSp>
      <p:grpSp>
        <p:nvGrpSpPr>
          <p:cNvPr id="35" name="Group 34">
            <a:extLst>
              <a:ext uri="{FF2B5EF4-FFF2-40B4-BE49-F238E27FC236}">
                <a16:creationId xmlns:a16="http://schemas.microsoft.com/office/drawing/2014/main" id="{B40E3A3C-AA09-4016-A4A3-9B17D3FDFDC0}"/>
              </a:ext>
            </a:extLst>
          </p:cNvPr>
          <p:cNvGrpSpPr/>
          <p:nvPr/>
        </p:nvGrpSpPr>
        <p:grpSpPr>
          <a:xfrm>
            <a:off x="4859672" y="4897305"/>
            <a:ext cx="5449687" cy="401750"/>
            <a:chOff x="41285" y="4369579"/>
            <a:chExt cx="6461390" cy="401750"/>
          </a:xfrm>
        </p:grpSpPr>
        <p:sp>
          <p:nvSpPr>
            <p:cNvPr id="8" name="Subtitle 3">
              <a:extLst>
                <a:ext uri="{FF2B5EF4-FFF2-40B4-BE49-F238E27FC236}">
                  <a16:creationId xmlns:a16="http://schemas.microsoft.com/office/drawing/2014/main" id="{54E65EDB-D0F4-4F43-9E64-964921678D56}"/>
                </a:ext>
              </a:extLst>
            </p:cNvPr>
            <p:cNvSpPr txBox="1">
              <a:spLocks/>
            </p:cNvSpPr>
            <p:nvPr/>
          </p:nvSpPr>
          <p:spPr>
            <a:xfrm>
              <a:off x="3170261" y="4390329"/>
              <a:ext cx="3332414" cy="3810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a:t>
              </a:r>
              <a:r>
                <a:rPr lang="en-US" sz="2400" dirty="0">
                  <a:solidFill>
                    <a:srgbClr val="00B050"/>
                  </a:solidFill>
                </a:rPr>
                <a:t>_</a:t>
              </a:r>
              <a:r>
                <a:rPr lang="en-US" sz="2400" b="1" dirty="0">
                  <a:solidFill>
                    <a:srgbClr val="FF9900"/>
                  </a:solidFill>
                </a:rPr>
                <a:t>288888</a:t>
              </a:r>
              <a:r>
                <a:rPr lang="en-US" sz="2400" dirty="0"/>
                <a:t>_</a:t>
              </a:r>
              <a:r>
                <a:rPr lang="en-US" sz="2400" dirty="0">
                  <a:solidFill>
                    <a:srgbClr val="CC00CC"/>
                  </a:solidFill>
                </a:rPr>
                <a:t>988888</a:t>
              </a:r>
            </a:p>
          </p:txBody>
        </p:sp>
        <p:sp>
          <p:nvSpPr>
            <p:cNvPr id="34" name="Arrow: Down 33">
              <a:extLst>
                <a:ext uri="{FF2B5EF4-FFF2-40B4-BE49-F238E27FC236}">
                  <a16:creationId xmlns:a16="http://schemas.microsoft.com/office/drawing/2014/main" id="{88ECC3A3-8A19-4B39-8AE6-3718AF159E8C}"/>
                </a:ext>
              </a:extLst>
            </p:cNvPr>
            <p:cNvSpPr/>
            <p:nvPr/>
          </p:nvSpPr>
          <p:spPr>
            <a:xfrm rot="16200000">
              <a:off x="743733" y="3667131"/>
              <a:ext cx="319263" cy="1724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249ED127-ABD0-1CCA-DAAA-BB320A7A9ECC}"/>
              </a:ext>
            </a:extLst>
          </p:cNvPr>
          <p:cNvSpPr txBox="1"/>
          <p:nvPr/>
        </p:nvSpPr>
        <p:spPr>
          <a:xfrm>
            <a:off x="818132" y="1934111"/>
            <a:ext cx="11063812" cy="523220"/>
          </a:xfrm>
          <a:prstGeom prst="rect">
            <a:avLst/>
          </a:prstGeom>
          <a:solidFill>
            <a:schemeClr val="bg1"/>
          </a:solidFill>
        </p:spPr>
        <p:txBody>
          <a:bodyPr wrap="square" rtlCol="0">
            <a:spAutoFit/>
          </a:bodyPr>
          <a:lstStyle/>
          <a:p>
            <a:r>
              <a:rPr lang="en-US" sz="2800" dirty="0"/>
              <a:t>All polygons must have a unique LOC_ID value, created from the Polygon:</a:t>
            </a:r>
          </a:p>
        </p:txBody>
      </p:sp>
      <p:graphicFrame>
        <p:nvGraphicFramePr>
          <p:cNvPr id="4" name="Table 3">
            <a:extLst>
              <a:ext uri="{FF2B5EF4-FFF2-40B4-BE49-F238E27FC236}">
                <a16:creationId xmlns:a16="http://schemas.microsoft.com/office/drawing/2014/main" id="{A124A619-7BCA-1670-069B-DEBBE1129F38}"/>
              </a:ext>
            </a:extLst>
          </p:cNvPr>
          <p:cNvGraphicFramePr>
            <a:graphicFrameLocks noGrp="1"/>
          </p:cNvGraphicFramePr>
          <p:nvPr>
            <p:extLst>
              <p:ext uri="{D42A27DB-BD31-4B8C-83A1-F6EECF244321}">
                <p14:modId xmlns:p14="http://schemas.microsoft.com/office/powerpoint/2010/main" val="1809213088"/>
              </p:ext>
            </p:extLst>
          </p:nvPr>
        </p:nvGraphicFramePr>
        <p:xfrm>
          <a:off x="511492" y="1260555"/>
          <a:ext cx="11063812" cy="518160"/>
        </p:xfrm>
        <a:graphic>
          <a:graphicData uri="http://schemas.openxmlformats.org/drawingml/2006/table">
            <a:tbl>
              <a:tblPr firstRow="1" bandRow="1">
                <a:tableStyleId>{2D5ABB26-0587-4C30-8999-92F81FD0307C}</a:tableStyleId>
              </a:tblPr>
              <a:tblGrid>
                <a:gridCol w="11063812">
                  <a:extLst>
                    <a:ext uri="{9D8B030D-6E8A-4147-A177-3AD203B41FA5}">
                      <a16:colId xmlns:a16="http://schemas.microsoft.com/office/drawing/2014/main" val="20000"/>
                    </a:ext>
                  </a:extLst>
                </a:gridCol>
              </a:tblGrid>
              <a:tr h="399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The </a:t>
                      </a:r>
                      <a:r>
                        <a:rPr lang="en-US" sz="2800" b="1" dirty="0" err="1"/>
                        <a:t>TaxPar</a:t>
                      </a:r>
                      <a:r>
                        <a:rPr lang="en-US" sz="2800" b="1" dirty="0"/>
                        <a:t> Feature Class: (Locational ID or LOC_ID)</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5" name="TextBox 14">
            <a:extLst>
              <a:ext uri="{FF2B5EF4-FFF2-40B4-BE49-F238E27FC236}">
                <a16:creationId xmlns:a16="http://schemas.microsoft.com/office/drawing/2014/main" id="{939BC3AD-6B16-02DC-CD7A-FE12ADAF5842}"/>
              </a:ext>
            </a:extLst>
          </p:cNvPr>
          <p:cNvSpPr txBox="1"/>
          <p:nvPr/>
        </p:nvSpPr>
        <p:spPr>
          <a:xfrm>
            <a:off x="910170" y="3194136"/>
            <a:ext cx="9550937" cy="707886"/>
          </a:xfrm>
          <a:prstGeom prst="rect">
            <a:avLst/>
          </a:prstGeom>
          <a:noFill/>
        </p:spPr>
        <p:txBody>
          <a:bodyPr wrap="square">
            <a:spAutoFit/>
          </a:bodyPr>
          <a:lstStyle/>
          <a:p>
            <a:pPr marL="285750" indent="-285750">
              <a:buClr>
                <a:schemeClr val="accent1">
                  <a:lumMod val="75000"/>
                </a:schemeClr>
              </a:buClr>
              <a:buFont typeface="Wingdings" panose="05000000000000000000" pitchFamily="2" charset="2"/>
              <a:buChar char="§"/>
            </a:pPr>
            <a:r>
              <a:rPr lang="en-US" altLang="en-US" sz="2000" dirty="0">
                <a:solidFill>
                  <a:schemeClr val="tx1">
                    <a:lumMod val="95000"/>
                    <a:lumOff val="5000"/>
                  </a:schemeClr>
                </a:solidFill>
              </a:rPr>
              <a:t> Then add an ‘M’ or ‘F’ to indicate the unit the coordinates are in.</a:t>
            </a:r>
          </a:p>
          <a:p>
            <a:pPr marL="285750" indent="-285750">
              <a:buClr>
                <a:schemeClr val="accent1">
                  <a:lumMod val="75000"/>
                </a:schemeClr>
              </a:buClr>
              <a:buFont typeface="Wingdings" panose="05000000000000000000" pitchFamily="2" charset="2"/>
              <a:buChar char="§"/>
            </a:pPr>
            <a:r>
              <a:rPr lang="en-US" altLang="en-US" sz="2000" dirty="0">
                <a:solidFill>
                  <a:schemeClr val="tx1">
                    <a:lumMod val="95000"/>
                    <a:lumOff val="5000"/>
                  </a:schemeClr>
                </a:solidFill>
              </a:rPr>
              <a:t> Within a municipality, LOC_ID is in </a:t>
            </a:r>
            <a:r>
              <a:rPr lang="en-US" altLang="en-US" sz="2000" b="1" u="sng" dirty="0">
                <a:solidFill>
                  <a:schemeClr val="tx1">
                    <a:lumMod val="95000"/>
                    <a:lumOff val="5000"/>
                  </a:schemeClr>
                </a:solidFill>
              </a:rPr>
              <a:t>eithe</a:t>
            </a:r>
            <a:r>
              <a:rPr lang="en-US" altLang="en-US" sz="2000" b="1" dirty="0">
                <a:solidFill>
                  <a:schemeClr val="tx1">
                    <a:lumMod val="95000"/>
                    <a:lumOff val="5000"/>
                  </a:schemeClr>
                </a:solidFill>
              </a:rPr>
              <a:t>r</a:t>
            </a:r>
            <a:r>
              <a:rPr lang="en-US" altLang="en-US" sz="2000" dirty="0">
                <a:solidFill>
                  <a:schemeClr val="tx1">
                    <a:lumMod val="95000"/>
                    <a:lumOff val="5000"/>
                  </a:schemeClr>
                </a:solidFill>
              </a:rPr>
              <a:t> Meters </a:t>
            </a:r>
            <a:r>
              <a:rPr lang="en-US" altLang="en-US" sz="2000" u="sng" dirty="0">
                <a:solidFill>
                  <a:schemeClr val="tx1">
                    <a:lumMod val="95000"/>
                    <a:lumOff val="5000"/>
                  </a:schemeClr>
                </a:solidFill>
              </a:rPr>
              <a:t>or</a:t>
            </a:r>
            <a:r>
              <a:rPr lang="en-US" altLang="en-US" sz="2000" dirty="0">
                <a:solidFill>
                  <a:schemeClr val="tx1">
                    <a:lumMod val="95000"/>
                    <a:lumOff val="5000"/>
                  </a:schemeClr>
                </a:solidFill>
              </a:rPr>
              <a:t> Feet but not both </a:t>
            </a:r>
            <a:endParaRPr lang="en-US" sz="2000" dirty="0">
              <a:solidFill>
                <a:schemeClr val="tx1">
                  <a:lumMod val="95000"/>
                  <a:lumOff val="5000"/>
                </a:schemeClr>
              </a:solidFill>
            </a:endParaRPr>
          </a:p>
        </p:txBody>
      </p:sp>
      <p:sp>
        <p:nvSpPr>
          <p:cNvPr id="23" name="TextBox 22">
            <a:extLst>
              <a:ext uri="{FF2B5EF4-FFF2-40B4-BE49-F238E27FC236}">
                <a16:creationId xmlns:a16="http://schemas.microsoft.com/office/drawing/2014/main" id="{9D718281-BD4E-4947-17DE-17E1586AFE9B}"/>
              </a:ext>
            </a:extLst>
          </p:cNvPr>
          <p:cNvSpPr txBox="1"/>
          <p:nvPr/>
        </p:nvSpPr>
        <p:spPr>
          <a:xfrm>
            <a:off x="873283" y="2824006"/>
            <a:ext cx="10430169" cy="400110"/>
          </a:xfrm>
          <a:prstGeom prst="rect">
            <a:avLst/>
          </a:prstGeom>
          <a:noFill/>
        </p:spPr>
        <p:txBody>
          <a:bodyPr wrap="square">
            <a:spAutoFit/>
          </a:bodyPr>
          <a:lstStyle/>
          <a:p>
            <a:pPr marL="342900" indent="-342900">
              <a:buClr>
                <a:schemeClr val="accent5">
                  <a:lumMod val="75000"/>
                </a:schemeClr>
              </a:buClr>
              <a:buFont typeface="Wingdings" panose="05000000000000000000" pitchFamily="2" charset="2"/>
              <a:buChar char="§"/>
            </a:pPr>
            <a:r>
              <a:rPr lang="en-US" altLang="en-US" sz="2000" dirty="0">
                <a:solidFill>
                  <a:schemeClr val="tx1">
                    <a:lumMod val="95000"/>
                    <a:lumOff val="5000"/>
                  </a:schemeClr>
                </a:solidFill>
              </a:rPr>
              <a:t>Use the x, y coordinates from that point to create two number strings in the LOC_ID value</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42246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21</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graphicFrame>
        <p:nvGraphicFramePr>
          <p:cNvPr id="11" name="Table 10"/>
          <p:cNvGraphicFramePr>
            <a:graphicFrameLocks noGrp="1"/>
          </p:cNvGraphicFramePr>
          <p:nvPr>
            <p:extLst>
              <p:ext uri="{D42A27DB-BD31-4B8C-83A1-F6EECF244321}">
                <p14:modId xmlns:p14="http://schemas.microsoft.com/office/powerpoint/2010/main" val="144293271"/>
              </p:ext>
            </p:extLst>
          </p:nvPr>
        </p:nvGraphicFramePr>
        <p:xfrm>
          <a:off x="459377" y="1245415"/>
          <a:ext cx="11732623" cy="521687"/>
        </p:xfrm>
        <a:graphic>
          <a:graphicData uri="http://schemas.openxmlformats.org/drawingml/2006/table">
            <a:tbl>
              <a:tblPr firstRow="1" bandRow="1">
                <a:tableStyleId>{2D5ABB26-0587-4C30-8999-92F81FD0307C}</a:tableStyleId>
              </a:tblPr>
              <a:tblGrid>
                <a:gridCol w="11732623">
                  <a:extLst>
                    <a:ext uri="{9D8B030D-6E8A-4147-A177-3AD203B41FA5}">
                      <a16:colId xmlns:a16="http://schemas.microsoft.com/office/drawing/2014/main" val="20000"/>
                    </a:ext>
                  </a:extLst>
                </a:gridCol>
              </a:tblGrid>
              <a:tr h="521687">
                <a:tc>
                  <a:txBody>
                    <a:bodyPr/>
                    <a:lstStyle/>
                    <a:p>
                      <a:r>
                        <a:rPr lang="en-US" sz="2800" b="1" dirty="0"/>
                        <a:t>Why Use LOC_ID as the Unique Identifier in TaxPar and not MAP_PAR_ID: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 name="Table 1">
            <a:extLst>
              <a:ext uri="{FF2B5EF4-FFF2-40B4-BE49-F238E27FC236}">
                <a16:creationId xmlns:a16="http://schemas.microsoft.com/office/drawing/2014/main" id="{ECFA5EB9-6EDD-4E44-4FA8-1588637BE723}"/>
              </a:ext>
            </a:extLst>
          </p:cNvPr>
          <p:cNvGraphicFramePr>
            <a:graphicFrameLocks noGrp="1"/>
          </p:cNvGraphicFramePr>
          <p:nvPr>
            <p:extLst>
              <p:ext uri="{D42A27DB-BD31-4B8C-83A1-F6EECF244321}">
                <p14:modId xmlns:p14="http://schemas.microsoft.com/office/powerpoint/2010/main" val="2439535403"/>
              </p:ext>
            </p:extLst>
          </p:nvPr>
        </p:nvGraphicFramePr>
        <p:xfrm>
          <a:off x="709128" y="2074888"/>
          <a:ext cx="10548087" cy="3851303"/>
        </p:xfrm>
        <a:graphic>
          <a:graphicData uri="http://schemas.openxmlformats.org/drawingml/2006/table">
            <a:tbl>
              <a:tblPr firstRow="1" bandRow="1">
                <a:tableStyleId>{5C22544A-7EE6-4342-B048-85BDC9FD1C3A}</a:tableStyleId>
              </a:tblPr>
              <a:tblGrid>
                <a:gridCol w="5471831">
                  <a:extLst>
                    <a:ext uri="{9D8B030D-6E8A-4147-A177-3AD203B41FA5}">
                      <a16:colId xmlns:a16="http://schemas.microsoft.com/office/drawing/2014/main" val="20000"/>
                    </a:ext>
                  </a:extLst>
                </a:gridCol>
                <a:gridCol w="5076256">
                  <a:extLst>
                    <a:ext uri="{9D8B030D-6E8A-4147-A177-3AD203B41FA5}">
                      <a16:colId xmlns:a16="http://schemas.microsoft.com/office/drawing/2014/main" val="20001"/>
                    </a:ext>
                  </a:extLst>
                </a:gridCol>
              </a:tblGrid>
              <a:tr h="503571">
                <a:tc>
                  <a:txBody>
                    <a:bodyPr/>
                    <a:lstStyle/>
                    <a:p>
                      <a:pPr algn="ctr"/>
                      <a:r>
                        <a:rPr lang="en-US" dirty="0"/>
                        <a:t>LOC_ID</a:t>
                      </a:r>
                    </a:p>
                  </a:txBody>
                  <a:tcPr/>
                </a:tc>
                <a:tc>
                  <a:txBody>
                    <a:bodyPr/>
                    <a:lstStyle/>
                    <a:p>
                      <a:pPr algn="ctr"/>
                      <a:r>
                        <a:rPr lang="en-US" dirty="0"/>
                        <a:t>MAP_PAR_ID</a:t>
                      </a:r>
                    </a:p>
                  </a:txBody>
                  <a:tcPr/>
                </a:tc>
                <a:extLst>
                  <a:ext uri="{0D108BD9-81ED-4DB2-BD59-A6C34878D82A}">
                    <a16:rowId xmlns:a16="http://schemas.microsoft.com/office/drawing/2014/main" val="10000"/>
                  </a:ext>
                </a:extLst>
              </a:tr>
              <a:tr h="756655">
                <a:tc>
                  <a:txBody>
                    <a:bodyPr/>
                    <a:lstStyle/>
                    <a:p>
                      <a:pPr algn="l"/>
                      <a:r>
                        <a:rPr lang="en-US" sz="2400" dirty="0"/>
                        <a:t>Same format throughout the state: M/F_0000000_0000000  </a:t>
                      </a:r>
                    </a:p>
                  </a:txBody>
                  <a:tcPr/>
                </a:tc>
                <a:tc>
                  <a:txBody>
                    <a:bodyPr/>
                    <a:lstStyle/>
                    <a:p>
                      <a:pPr algn="l"/>
                      <a:r>
                        <a:rPr lang="en-US" sz="2400" dirty="0"/>
                        <a:t>Format varies across the state:</a:t>
                      </a:r>
                    </a:p>
                  </a:txBody>
                  <a:tcPr/>
                </a:tc>
                <a:extLst>
                  <a:ext uri="{0D108BD9-81ED-4DB2-BD59-A6C34878D82A}">
                    <a16:rowId xmlns:a16="http://schemas.microsoft.com/office/drawing/2014/main" val="10001"/>
                  </a:ext>
                </a:extLst>
              </a:tr>
              <a:tr h="529659">
                <a:tc>
                  <a:txBody>
                    <a:bodyPr/>
                    <a:lstStyle/>
                    <a:p>
                      <a:pPr algn="l"/>
                      <a:r>
                        <a:rPr lang="en-US" sz="2400" dirty="0"/>
                        <a:t>Are unique across the state</a:t>
                      </a:r>
                    </a:p>
                  </a:txBody>
                  <a:tcPr/>
                </a:tc>
                <a:tc>
                  <a:txBody>
                    <a:bodyPr/>
                    <a:lstStyle/>
                    <a:p>
                      <a:pPr algn="l"/>
                      <a:r>
                        <a:rPr lang="en-US" sz="2400" dirty="0"/>
                        <a:t>Only unique if concatenated with TOWN_ID</a:t>
                      </a:r>
                    </a:p>
                  </a:txBody>
                  <a:tcPr/>
                </a:tc>
                <a:extLst>
                  <a:ext uri="{0D108BD9-81ED-4DB2-BD59-A6C34878D82A}">
                    <a16:rowId xmlns:a16="http://schemas.microsoft.com/office/drawing/2014/main" val="10002"/>
                  </a:ext>
                </a:extLst>
              </a:tr>
              <a:tr h="878852">
                <a:tc>
                  <a:txBody>
                    <a:bodyPr/>
                    <a:lstStyle/>
                    <a:p>
                      <a:pPr algn="l"/>
                      <a:r>
                        <a:rPr lang="en-US" sz="2400" dirty="0"/>
                        <a:t>Can create x,y point coordinates from value.</a:t>
                      </a:r>
                    </a:p>
                  </a:txBody>
                  <a:tcPr/>
                </a:tc>
                <a:tc>
                  <a:txBody>
                    <a:bodyPr/>
                    <a:lstStyle/>
                    <a:p>
                      <a:pPr algn="l"/>
                      <a:r>
                        <a:rPr lang="en-US" sz="2400" dirty="0"/>
                        <a:t>Derived from one of several methods</a:t>
                      </a:r>
                    </a:p>
                  </a:txBody>
                  <a:tcPr/>
                </a:tc>
                <a:extLst>
                  <a:ext uri="{0D108BD9-81ED-4DB2-BD59-A6C34878D82A}">
                    <a16:rowId xmlns:a16="http://schemas.microsoft.com/office/drawing/2014/main" val="10003"/>
                  </a:ext>
                </a:extLst>
              </a:tr>
              <a:tr h="756655">
                <a:tc>
                  <a:txBody>
                    <a:bodyPr/>
                    <a:lstStyle/>
                    <a:p>
                      <a:pPr algn="l"/>
                      <a:r>
                        <a:rPr lang="en-US" sz="2400" dirty="0"/>
                        <a:t>Consistency improves exact matching between TaxPar and Assess.</a:t>
                      </a:r>
                    </a:p>
                  </a:txBody>
                  <a:tcPr/>
                </a:tc>
                <a:tc>
                  <a:txBody>
                    <a:bodyPr/>
                    <a:lstStyle/>
                    <a:p>
                      <a:pPr algn="l"/>
                      <a:r>
                        <a:rPr lang="en-US" sz="2400" dirty="0"/>
                        <a:t>MAP_PAR_ID &lt;&gt; PROP_ID</a:t>
                      </a:r>
                    </a:p>
                    <a:p>
                      <a:pPr algn="l"/>
                      <a:r>
                        <a:rPr lang="en-US" sz="2400" dirty="0"/>
                        <a:t>Condo records?</a:t>
                      </a:r>
                    </a:p>
                  </a:txBody>
                  <a:tcPr/>
                </a:tc>
                <a:extLst>
                  <a:ext uri="{0D108BD9-81ED-4DB2-BD59-A6C34878D82A}">
                    <a16:rowId xmlns:a16="http://schemas.microsoft.com/office/drawing/2014/main" val="3461063440"/>
                  </a:ext>
                </a:extLst>
              </a:tr>
            </a:tbl>
          </a:graphicData>
        </a:graphic>
      </p:graphicFrame>
    </p:spTree>
    <p:extLst>
      <p:ext uri="{BB962C8B-B14F-4D97-AF65-F5344CB8AC3E}">
        <p14:creationId xmlns:p14="http://schemas.microsoft.com/office/powerpoint/2010/main" val="14808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22</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sp>
        <p:nvSpPr>
          <p:cNvPr id="5" name="TextBox 4">
            <a:extLst>
              <a:ext uri="{FF2B5EF4-FFF2-40B4-BE49-F238E27FC236}">
                <a16:creationId xmlns:a16="http://schemas.microsoft.com/office/drawing/2014/main" id="{554BB157-8C3A-AEBD-DE5E-0F5790C913FF}"/>
              </a:ext>
            </a:extLst>
          </p:cNvPr>
          <p:cNvSpPr txBox="1"/>
          <p:nvPr/>
        </p:nvSpPr>
        <p:spPr>
          <a:xfrm>
            <a:off x="511492" y="1937550"/>
            <a:ext cx="5272087" cy="1815882"/>
          </a:xfrm>
          <a:prstGeom prst="rect">
            <a:avLst/>
          </a:prstGeom>
          <a:noFill/>
        </p:spPr>
        <p:txBody>
          <a:bodyPr wrap="square">
            <a:spAutoFit/>
          </a:bodyPr>
          <a:lstStyle/>
          <a:p>
            <a:r>
              <a:rPr lang="en-US" sz="2800" dirty="0"/>
              <a:t>Contains polygons representing other legal claims like easements and restrictions over an area or representing some FEE parcels.  </a:t>
            </a:r>
          </a:p>
        </p:txBody>
      </p:sp>
      <p:pic>
        <p:nvPicPr>
          <p:cNvPr id="8" name="Picture 7">
            <a:extLst>
              <a:ext uri="{FF2B5EF4-FFF2-40B4-BE49-F238E27FC236}">
                <a16:creationId xmlns:a16="http://schemas.microsoft.com/office/drawing/2014/main" id="{960CB9E8-0423-299F-C7BC-3B526B2F663A}"/>
              </a:ext>
            </a:extLst>
          </p:cNvPr>
          <p:cNvPicPr>
            <a:picLocks noChangeAspect="1"/>
          </p:cNvPicPr>
          <p:nvPr/>
        </p:nvPicPr>
        <p:blipFill>
          <a:blip r:embed="rId3"/>
          <a:stretch>
            <a:fillRect/>
          </a:stretch>
        </p:blipFill>
        <p:spPr>
          <a:xfrm>
            <a:off x="6178485" y="1933165"/>
            <a:ext cx="5206321" cy="4062508"/>
          </a:xfrm>
          <a:prstGeom prst="rect">
            <a:avLst/>
          </a:prstGeom>
        </p:spPr>
      </p:pic>
      <p:sp>
        <p:nvSpPr>
          <p:cNvPr id="10" name="TextBox 9">
            <a:extLst>
              <a:ext uri="{FF2B5EF4-FFF2-40B4-BE49-F238E27FC236}">
                <a16:creationId xmlns:a16="http://schemas.microsoft.com/office/drawing/2014/main" id="{4654DBE7-34E6-D58E-9353-8CF271FD7E42}"/>
              </a:ext>
            </a:extLst>
          </p:cNvPr>
          <p:cNvSpPr txBox="1"/>
          <p:nvPr/>
        </p:nvSpPr>
        <p:spPr>
          <a:xfrm>
            <a:off x="511492" y="4114111"/>
            <a:ext cx="5272087" cy="2246769"/>
          </a:xfrm>
          <a:prstGeom prst="rect">
            <a:avLst/>
          </a:prstGeom>
          <a:noFill/>
        </p:spPr>
        <p:txBody>
          <a:bodyPr wrap="square">
            <a:spAutoFit/>
          </a:bodyPr>
          <a:lstStyle/>
          <a:p>
            <a:r>
              <a:rPr lang="en-US" sz="2800" b="1" dirty="0"/>
              <a:t>Spatial Component:</a:t>
            </a:r>
            <a:endParaRPr lang="en-US" sz="2800" dirty="0"/>
          </a:p>
          <a:p>
            <a:pPr marL="457200" indent="-457200">
              <a:buFont typeface="Arial" panose="020B0604020202020204" pitchFamily="34" charset="0"/>
              <a:buChar char="•"/>
            </a:pPr>
            <a:r>
              <a:rPr lang="en-US" sz="2800" dirty="0"/>
              <a:t>Polygons can be multipart polygons</a:t>
            </a:r>
          </a:p>
          <a:p>
            <a:pPr marL="457200" indent="-457200">
              <a:buFont typeface="Arial" panose="020B0604020202020204" pitchFamily="34" charset="0"/>
              <a:buChar char="•"/>
            </a:pPr>
            <a:r>
              <a:rPr lang="en-US" sz="2800" dirty="0"/>
              <a:t>Polygons can overlap one another.</a:t>
            </a:r>
          </a:p>
        </p:txBody>
      </p:sp>
      <p:graphicFrame>
        <p:nvGraphicFramePr>
          <p:cNvPr id="2" name="Table 1">
            <a:extLst>
              <a:ext uri="{FF2B5EF4-FFF2-40B4-BE49-F238E27FC236}">
                <a16:creationId xmlns:a16="http://schemas.microsoft.com/office/drawing/2014/main" id="{3200DFA8-FA07-FD84-8675-CDF33B88A574}"/>
              </a:ext>
            </a:extLst>
          </p:cNvPr>
          <p:cNvGraphicFramePr>
            <a:graphicFrameLocks noGrp="1"/>
          </p:cNvGraphicFramePr>
          <p:nvPr>
            <p:extLst>
              <p:ext uri="{D42A27DB-BD31-4B8C-83A1-F6EECF244321}">
                <p14:modId xmlns:p14="http://schemas.microsoft.com/office/powerpoint/2010/main" val="1601164318"/>
              </p:ext>
            </p:extLst>
          </p:nvPr>
        </p:nvGraphicFramePr>
        <p:xfrm>
          <a:off x="511492" y="1260555"/>
          <a:ext cx="11063812" cy="518160"/>
        </p:xfrm>
        <a:graphic>
          <a:graphicData uri="http://schemas.openxmlformats.org/drawingml/2006/table">
            <a:tbl>
              <a:tblPr firstRow="1" bandRow="1">
                <a:tableStyleId>{2D5ABB26-0587-4C30-8999-92F81FD0307C}</a:tableStyleId>
              </a:tblPr>
              <a:tblGrid>
                <a:gridCol w="11063812">
                  <a:extLst>
                    <a:ext uri="{9D8B030D-6E8A-4147-A177-3AD203B41FA5}">
                      <a16:colId xmlns:a16="http://schemas.microsoft.com/office/drawing/2014/main" val="20000"/>
                    </a:ext>
                  </a:extLst>
                </a:gridCol>
              </a:tblGrid>
              <a:tr h="399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The </a:t>
                      </a:r>
                      <a:r>
                        <a:rPr lang="en-US" sz="2800" b="1" dirty="0" err="1"/>
                        <a:t>OthLeg</a:t>
                      </a:r>
                      <a:r>
                        <a:rPr lang="en-US" sz="2800" b="1" dirty="0"/>
                        <a:t> Feature Class</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3298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23</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graphicFrame>
        <p:nvGraphicFramePr>
          <p:cNvPr id="16" name="Table 15"/>
          <p:cNvGraphicFramePr>
            <a:graphicFrameLocks noGrp="1"/>
          </p:cNvGraphicFramePr>
          <p:nvPr>
            <p:extLst>
              <p:ext uri="{D42A27DB-BD31-4B8C-83A1-F6EECF244321}">
                <p14:modId xmlns:p14="http://schemas.microsoft.com/office/powerpoint/2010/main" val="3023394845"/>
              </p:ext>
            </p:extLst>
          </p:nvPr>
        </p:nvGraphicFramePr>
        <p:xfrm>
          <a:off x="4553692" y="2297481"/>
          <a:ext cx="7239001" cy="3078480"/>
        </p:xfrm>
        <a:graphic>
          <a:graphicData uri="http://schemas.openxmlformats.org/drawingml/2006/table">
            <a:tbl>
              <a:tblPr firstRow="1" bandRow="1">
                <a:tableStyleId>{5C22544A-7EE6-4342-B048-85BDC9FD1C3A}</a:tableStyleId>
              </a:tblPr>
              <a:tblGrid>
                <a:gridCol w="1274617">
                  <a:extLst>
                    <a:ext uri="{9D8B030D-6E8A-4147-A177-3AD203B41FA5}">
                      <a16:colId xmlns:a16="http://schemas.microsoft.com/office/drawing/2014/main" val="20000"/>
                    </a:ext>
                  </a:extLst>
                </a:gridCol>
                <a:gridCol w="5964384">
                  <a:extLst>
                    <a:ext uri="{9D8B030D-6E8A-4147-A177-3AD203B41FA5}">
                      <a16:colId xmlns:a16="http://schemas.microsoft.com/office/drawing/2014/main" val="20001"/>
                    </a:ext>
                  </a:extLst>
                </a:gridCol>
              </a:tblGrid>
              <a:tr h="370840">
                <a:tc>
                  <a:txBody>
                    <a:bodyPr/>
                    <a:lstStyle/>
                    <a:p>
                      <a:r>
                        <a:rPr lang="en-US" dirty="0"/>
                        <a:t>Attribute</a:t>
                      </a:r>
                    </a:p>
                  </a:txBody>
                  <a:tcPr/>
                </a:tc>
                <a:tc>
                  <a:txBody>
                    <a:bodyPr/>
                    <a:lstStyle/>
                    <a:p>
                      <a:r>
                        <a:rPr lang="en-US" dirty="0"/>
                        <a:t>Description</a:t>
                      </a:r>
                    </a:p>
                  </a:txBody>
                  <a:tcPr/>
                </a:tc>
                <a:extLst>
                  <a:ext uri="{0D108BD9-81ED-4DB2-BD59-A6C34878D82A}">
                    <a16:rowId xmlns:a16="http://schemas.microsoft.com/office/drawing/2014/main" val="10000"/>
                  </a:ext>
                </a:extLst>
              </a:tr>
              <a:tr h="370840">
                <a:tc>
                  <a:txBody>
                    <a:bodyPr/>
                    <a:lstStyle/>
                    <a:p>
                      <a:r>
                        <a:rPr lang="en-US" sz="1400" dirty="0">
                          <a:solidFill>
                            <a:srgbClr val="FF0000"/>
                          </a:solidFill>
                        </a:rPr>
                        <a:t>LEGAL_TYPE</a:t>
                      </a:r>
                    </a:p>
                  </a:txBody>
                  <a:tcPr/>
                </a:tc>
                <a:tc>
                  <a:txBody>
                    <a:bodyPr/>
                    <a:lstStyle/>
                    <a:p>
                      <a:pPr marL="0" lvl="1" indent="0">
                        <a:buNone/>
                      </a:pPr>
                      <a:r>
                        <a:rPr lang="en-US" altLang="en-US" sz="1400" dirty="0">
                          <a:solidFill>
                            <a:schemeClr val="tx1"/>
                          </a:solidFill>
                        </a:rPr>
                        <a:t>A domain of values that states whether the polygon is a FEE  parcel part of a TAX parcel in TaxPar or an Easement</a:t>
                      </a:r>
                      <a:r>
                        <a:rPr lang="en-US" altLang="en-US" sz="1400" baseline="0" dirty="0">
                          <a:solidFill>
                            <a:schemeClr val="tx1"/>
                          </a:solidFill>
                        </a:rPr>
                        <a:t> (FEE, RAIL_OVER, ROW_OVER, EASE, CR, APR, CRX, APRX). </a:t>
                      </a:r>
                      <a:r>
                        <a:rPr lang="en-US" altLang="en-US" sz="1400" b="1" baseline="0" dirty="0">
                          <a:solidFill>
                            <a:srgbClr val="FF00FF"/>
                          </a:solidFill>
                        </a:rPr>
                        <a:t>The domain of valid values can  be extended.</a:t>
                      </a:r>
                    </a:p>
                  </a:txBody>
                  <a:tcPr/>
                </a:tc>
                <a:extLst>
                  <a:ext uri="{0D108BD9-81ED-4DB2-BD59-A6C34878D82A}">
                    <a16:rowId xmlns:a16="http://schemas.microsoft.com/office/drawing/2014/main" val="10001"/>
                  </a:ext>
                </a:extLst>
              </a:tr>
              <a:tr h="500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MAP_PAR_ID</a:t>
                      </a:r>
                    </a:p>
                    <a:p>
                      <a:endParaRPr lang="en-US" sz="1400" dirty="0">
                        <a:solidFill>
                          <a:schemeClr val="tx1"/>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rPr>
                        <a:t>Unique parcel identifier for a town that in the form of Map-Block-Lot, Map-Lot, Map-Block-Lot-Unit, or similar form (Req. for FEE polys).</a:t>
                      </a:r>
                    </a:p>
                  </a:txBody>
                  <a:tcPr/>
                </a:tc>
                <a:extLst>
                  <a:ext uri="{0D108BD9-81ED-4DB2-BD59-A6C34878D82A}">
                    <a16:rowId xmlns:a16="http://schemas.microsoft.com/office/drawing/2014/main" val="10002"/>
                  </a:ext>
                </a:extLst>
              </a:tr>
              <a:tr h="370840">
                <a:tc>
                  <a:txBody>
                    <a:bodyPr/>
                    <a:lstStyle/>
                    <a:p>
                      <a:r>
                        <a:rPr lang="en-US" sz="1400" dirty="0">
                          <a:solidFill>
                            <a:srgbClr val="FF0000"/>
                          </a:solidFill>
                        </a:rPr>
                        <a:t>TAX_PAR_ID</a:t>
                      </a:r>
                    </a:p>
                  </a:txBody>
                  <a:tcPr/>
                </a:tc>
                <a:tc>
                  <a:txBody>
                    <a:bodyPr/>
                    <a:lstStyle/>
                    <a:p>
                      <a:pPr marL="0" lvl="1" indent="0">
                        <a:buNone/>
                      </a:pPr>
                      <a:r>
                        <a:rPr lang="en-US" altLang="en-US" sz="1400" dirty="0">
                          <a:solidFill>
                            <a:schemeClr val="tx1"/>
                          </a:solidFill>
                        </a:rPr>
                        <a:t>The LOC_ID of the TAX parcel in TaxPar that this polygon is associated with (Req. for FEE polys).</a:t>
                      </a:r>
                    </a:p>
                  </a:txBody>
                  <a:tcPr/>
                </a:tc>
                <a:extLst>
                  <a:ext uri="{0D108BD9-81ED-4DB2-BD59-A6C34878D82A}">
                    <a16:rowId xmlns:a16="http://schemas.microsoft.com/office/drawing/2014/main" val="10003"/>
                  </a:ext>
                </a:extLst>
              </a:tr>
              <a:tr h="302260">
                <a:tc>
                  <a:txBody>
                    <a:bodyPr/>
                    <a:lstStyle/>
                    <a:p>
                      <a:r>
                        <a:rPr lang="en-US" sz="1400" dirty="0">
                          <a:solidFill>
                            <a:schemeClr val="tx1"/>
                          </a:solidFill>
                        </a:rPr>
                        <a:t>LS_BOOK</a:t>
                      </a:r>
                    </a:p>
                  </a:txBody>
                  <a:tcPr/>
                </a:tc>
                <a:tc>
                  <a:txBody>
                    <a:bodyPr/>
                    <a:lstStyle/>
                    <a:p>
                      <a:r>
                        <a:rPr lang="en-US" sz="1400" dirty="0">
                          <a:solidFill>
                            <a:schemeClr val="tx1"/>
                          </a:solidFill>
                        </a:rPr>
                        <a:t>Last Sale Book</a:t>
                      </a:r>
                    </a:p>
                  </a:txBody>
                  <a:tcPr/>
                </a:tc>
                <a:extLst>
                  <a:ext uri="{0D108BD9-81ED-4DB2-BD59-A6C34878D82A}">
                    <a16:rowId xmlns:a16="http://schemas.microsoft.com/office/drawing/2014/main" val="10004"/>
                  </a:ext>
                </a:extLst>
              </a:tr>
              <a:tr h="312420">
                <a:tc>
                  <a:txBody>
                    <a:bodyPr/>
                    <a:lstStyle/>
                    <a:p>
                      <a:r>
                        <a:rPr lang="en-US" sz="1400" dirty="0">
                          <a:solidFill>
                            <a:schemeClr val="tx1"/>
                          </a:solidFill>
                        </a:rPr>
                        <a:t>LS_PAGE</a:t>
                      </a:r>
                    </a:p>
                  </a:txBody>
                  <a:tcPr/>
                </a:tc>
                <a:tc>
                  <a:txBody>
                    <a:bodyPr/>
                    <a:lstStyle/>
                    <a:p>
                      <a:r>
                        <a:rPr lang="en-US" sz="1400" dirty="0">
                          <a:solidFill>
                            <a:schemeClr val="tx1"/>
                          </a:solidFill>
                        </a:rPr>
                        <a:t>Last</a:t>
                      </a:r>
                      <a:r>
                        <a:rPr lang="en-US" sz="1400" baseline="0" dirty="0">
                          <a:solidFill>
                            <a:schemeClr val="tx1"/>
                          </a:solidFill>
                        </a:rPr>
                        <a:t> Sale Page</a:t>
                      </a:r>
                      <a:endParaRPr lang="en-US" sz="1400" dirty="0">
                        <a:solidFill>
                          <a:schemeClr val="tx1"/>
                        </a:solidFill>
                      </a:endParaRPr>
                    </a:p>
                  </a:txBody>
                  <a:tcPr/>
                </a:tc>
                <a:extLst>
                  <a:ext uri="{0D108BD9-81ED-4DB2-BD59-A6C34878D82A}">
                    <a16:rowId xmlns:a16="http://schemas.microsoft.com/office/drawing/2014/main" val="10005"/>
                  </a:ext>
                </a:extLst>
              </a:tr>
              <a:tr h="322580">
                <a:tc>
                  <a:txBody>
                    <a:bodyPr/>
                    <a:lstStyle/>
                    <a:p>
                      <a:r>
                        <a:rPr lang="en-US" sz="1400" dirty="0">
                          <a:solidFill>
                            <a:schemeClr val="tx1"/>
                          </a:solidFill>
                        </a:rPr>
                        <a:t>REG_ID</a:t>
                      </a:r>
                    </a:p>
                  </a:txBody>
                  <a:tcPr/>
                </a:tc>
                <a:tc>
                  <a:txBody>
                    <a:bodyPr/>
                    <a:lstStyle/>
                    <a:p>
                      <a:r>
                        <a:rPr lang="en-US" sz="1400" dirty="0">
                          <a:solidFill>
                            <a:schemeClr val="tx1"/>
                          </a:solidFill>
                        </a:rPr>
                        <a:t>Registration ID for registered land, if relevant and available</a:t>
                      </a: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7F9B23AC-4F37-15A5-3189-0296C227EB3C}"/>
              </a:ext>
            </a:extLst>
          </p:cNvPr>
          <p:cNvSpPr txBox="1"/>
          <p:nvPr/>
        </p:nvSpPr>
        <p:spPr>
          <a:xfrm>
            <a:off x="550335" y="2155591"/>
            <a:ext cx="4003357" cy="3847207"/>
          </a:xfrm>
          <a:prstGeom prst="rect">
            <a:avLst/>
          </a:prstGeom>
          <a:noFill/>
        </p:spPr>
        <p:txBody>
          <a:bodyPr wrap="square">
            <a:spAutoFit/>
          </a:bodyPr>
          <a:lstStyle/>
          <a:p>
            <a:r>
              <a:rPr lang="en-US" sz="2800" b="1" dirty="0"/>
              <a:t>Attribute Component:  </a:t>
            </a:r>
          </a:p>
          <a:p>
            <a:pPr marL="457200" indent="-457200">
              <a:buFont typeface="Arial" panose="020B0604020202020204" pitchFamily="34" charset="0"/>
              <a:buChar char="•"/>
            </a:pPr>
            <a:r>
              <a:rPr lang="en-US" sz="2400" dirty="0"/>
              <a:t>Tables of information tied to the polygons in the spatial view.</a:t>
            </a:r>
          </a:p>
          <a:p>
            <a:pPr marL="457200" indent="-457200">
              <a:buFont typeface="Arial" panose="020B0604020202020204" pitchFamily="34" charset="0"/>
              <a:buChar char="•"/>
            </a:pPr>
            <a:r>
              <a:rPr lang="en-US" sz="2400" dirty="0"/>
              <a:t>LEGAL_TYPE sorts out the types of polygons in </a:t>
            </a:r>
            <a:r>
              <a:rPr lang="en-US" sz="2400" dirty="0" err="1"/>
              <a:t>OthLeg</a:t>
            </a:r>
            <a:endParaRPr lang="en-US" sz="2400" dirty="0"/>
          </a:p>
          <a:p>
            <a:pPr marL="457200" indent="-457200">
              <a:buFont typeface="Arial" panose="020B0604020202020204" pitchFamily="34" charset="0"/>
              <a:buChar char="•"/>
            </a:pPr>
            <a:r>
              <a:rPr lang="en-US" sz="2400" dirty="0"/>
              <a:t>TAX_PAR_ID – is the LOC_ID for  FEE Polygons in </a:t>
            </a:r>
            <a:r>
              <a:rPr lang="en-US" sz="2400" dirty="0" err="1"/>
              <a:t>OthLeg</a:t>
            </a:r>
            <a:endParaRPr lang="en-US" sz="2400" dirty="0"/>
          </a:p>
        </p:txBody>
      </p:sp>
    </p:spTree>
    <p:extLst>
      <p:ext uri="{BB962C8B-B14F-4D97-AF65-F5344CB8AC3E}">
        <p14:creationId xmlns:p14="http://schemas.microsoft.com/office/powerpoint/2010/main" val="933730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7636" y="2115709"/>
            <a:ext cx="8797290" cy="4217934"/>
          </a:xfrm>
        </p:spPr>
        <p:txBody>
          <a:bodyPr>
            <a:normAutofit/>
          </a:bodyPr>
          <a:lstStyle/>
          <a:p>
            <a:r>
              <a:rPr lang="en-US" sz="2000" dirty="0"/>
              <a:t>Classifies polygons in OthLeg as either a kind of Easement/Restriction or a FEE parcel.</a:t>
            </a:r>
          </a:p>
          <a:p>
            <a:r>
              <a:rPr lang="en-US" sz="2000" dirty="0"/>
              <a:t>Standard values in the domain include: </a:t>
            </a:r>
          </a:p>
          <a:p>
            <a:pPr lvl="1"/>
            <a:r>
              <a:rPr lang="en-US" sz="2000" dirty="0"/>
              <a:t>FEE</a:t>
            </a:r>
          </a:p>
          <a:p>
            <a:pPr lvl="1"/>
            <a:r>
              <a:rPr lang="en-US" sz="2000" dirty="0"/>
              <a:t>PRIV_ROW</a:t>
            </a:r>
          </a:p>
          <a:p>
            <a:pPr lvl="1"/>
            <a:r>
              <a:rPr lang="en-US" sz="2000" dirty="0"/>
              <a:t>RAIL_OVER and ROW_OVER</a:t>
            </a:r>
          </a:p>
          <a:p>
            <a:pPr lvl="1"/>
            <a:r>
              <a:rPr lang="en-US" sz="2000" dirty="0"/>
              <a:t>CR/CRX</a:t>
            </a:r>
          </a:p>
          <a:p>
            <a:pPr lvl="1"/>
            <a:r>
              <a:rPr lang="en-US" sz="2000" dirty="0"/>
              <a:t>APR/APRX</a:t>
            </a:r>
          </a:p>
          <a:p>
            <a:pPr lvl="1"/>
            <a:r>
              <a:rPr lang="en-US" sz="2000" dirty="0"/>
              <a:t>EASE</a:t>
            </a:r>
          </a:p>
          <a:p>
            <a:r>
              <a:rPr lang="en-US" sz="2000" dirty="0"/>
              <a:t>All records must have a LEGAL_TYPE code</a:t>
            </a:r>
          </a:p>
          <a:p>
            <a:r>
              <a:rPr lang="en-US" sz="2000" dirty="0"/>
              <a:t>The values are limited to a list of values (Domain) managed in the LUT.</a:t>
            </a:r>
          </a:p>
        </p:txBody>
      </p:sp>
      <p:sp>
        <p:nvSpPr>
          <p:cNvPr id="6" name="Slide Number Placeholder 5"/>
          <p:cNvSpPr>
            <a:spLocks noGrp="1"/>
          </p:cNvSpPr>
          <p:nvPr>
            <p:ph type="sldNum" sz="quarter" idx="4"/>
          </p:nvPr>
        </p:nvSpPr>
        <p:spPr/>
        <p:txBody>
          <a:bodyPr/>
          <a:lstStyle/>
          <a:p>
            <a:fld id="{ADB5EE19-2DDD-0949-9666-AAFFBAB67E53}" type="slidenum">
              <a:rPr lang="en-US" smtClean="0"/>
              <a:pPr/>
              <a:t>24</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074890" y="544046"/>
            <a:ext cx="7056169" cy="360679"/>
          </a:xfrm>
        </p:spPr>
        <p:txBody>
          <a:bodyPr>
            <a:noAutofit/>
          </a:bodyPr>
          <a:lstStyle/>
          <a:p>
            <a:pPr marL="0" indent="0">
              <a:buNone/>
            </a:pPr>
            <a:r>
              <a:rPr lang="en-US" sz="2000" dirty="0"/>
              <a:t>PART I – GIS Concepts, The Model, Standard, and FGDB</a:t>
            </a:r>
          </a:p>
        </p:txBody>
      </p:sp>
      <p:graphicFrame>
        <p:nvGraphicFramePr>
          <p:cNvPr id="4" name="Table 3">
            <a:extLst>
              <a:ext uri="{FF2B5EF4-FFF2-40B4-BE49-F238E27FC236}">
                <a16:creationId xmlns:a16="http://schemas.microsoft.com/office/drawing/2014/main" id="{027585E8-05EC-7E63-A365-2EE3ECB7689D}"/>
              </a:ext>
            </a:extLst>
          </p:cNvPr>
          <p:cNvGraphicFramePr>
            <a:graphicFrameLocks noGrp="1"/>
          </p:cNvGraphicFramePr>
          <p:nvPr>
            <p:extLst>
              <p:ext uri="{D42A27DB-BD31-4B8C-83A1-F6EECF244321}">
                <p14:modId xmlns:p14="http://schemas.microsoft.com/office/powerpoint/2010/main" val="3520947671"/>
              </p:ext>
            </p:extLst>
          </p:nvPr>
        </p:nvGraphicFramePr>
        <p:xfrm>
          <a:off x="564094" y="1281036"/>
          <a:ext cx="11063812" cy="518160"/>
        </p:xfrm>
        <a:graphic>
          <a:graphicData uri="http://schemas.openxmlformats.org/drawingml/2006/table">
            <a:tbl>
              <a:tblPr firstRow="1" bandRow="1">
                <a:tableStyleId>{2D5ABB26-0587-4C30-8999-92F81FD0307C}</a:tableStyleId>
              </a:tblPr>
              <a:tblGrid>
                <a:gridCol w="11063812">
                  <a:extLst>
                    <a:ext uri="{9D8B030D-6E8A-4147-A177-3AD203B41FA5}">
                      <a16:colId xmlns:a16="http://schemas.microsoft.com/office/drawing/2014/main" val="20000"/>
                    </a:ext>
                  </a:extLst>
                </a:gridCol>
              </a:tblGrid>
              <a:tr h="399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The </a:t>
                      </a:r>
                      <a:r>
                        <a:rPr lang="en-US" sz="2800" b="1" dirty="0" err="1"/>
                        <a:t>OthLeg</a:t>
                      </a:r>
                      <a:r>
                        <a:rPr lang="en-US" sz="2800" b="1" dirty="0"/>
                        <a:t> Feature Class: LEGAL_TYPE</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1537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dirty="0"/>
          </a:p>
        </p:txBody>
      </p:sp>
      <p:sp>
        <p:nvSpPr>
          <p:cNvPr id="4" name="Slide Number Placeholder 3"/>
          <p:cNvSpPr>
            <a:spLocks noGrp="1"/>
          </p:cNvSpPr>
          <p:nvPr>
            <p:ph type="sldNum" sz="quarter" idx="4"/>
          </p:nvPr>
        </p:nvSpPr>
        <p:spPr/>
        <p:txBody>
          <a:bodyPr/>
          <a:lstStyle/>
          <a:p>
            <a:fld id="{ADB5EE19-2DDD-0949-9666-AAFFBAB67E53}" type="slidenum">
              <a:rPr lang="en-US" smtClean="0"/>
              <a:pPr/>
              <a:t>25</a:t>
            </a:fld>
            <a:endParaRPr lang="en-US" dirty="0"/>
          </a:p>
        </p:txBody>
      </p:sp>
      <p:sp>
        <p:nvSpPr>
          <p:cNvPr id="5" name="Title 4"/>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6" name="Content Placeholder 5"/>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847851"/>
            <a:ext cx="3733800" cy="259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0127C0A6-04C4-434A-9179-3906258996C1}"/>
              </a:ext>
            </a:extLst>
          </p:cNvPr>
          <p:cNvSpPr txBox="1"/>
          <p:nvPr/>
        </p:nvSpPr>
        <p:spPr>
          <a:xfrm>
            <a:off x="838200" y="2059713"/>
            <a:ext cx="4696099" cy="3785652"/>
          </a:xfrm>
          <a:prstGeom prst="rect">
            <a:avLst/>
          </a:prstGeom>
          <a:solidFill>
            <a:schemeClr val="bg1"/>
          </a:solidFill>
        </p:spPr>
        <p:txBody>
          <a:bodyPr wrap="square" rtlCol="0">
            <a:spAutoFit/>
          </a:bodyPr>
          <a:lstStyle/>
          <a:p>
            <a:r>
              <a:rPr lang="en-US" sz="2400" dirty="0"/>
              <a:t>Contains polygons for features that need to appear on the Tax Map but that do not belong in either TaxPar or OthLeg</a:t>
            </a:r>
          </a:p>
          <a:p>
            <a:endParaRPr lang="en-US" sz="2400" dirty="0"/>
          </a:p>
          <a:p>
            <a:r>
              <a:rPr lang="en-US" sz="2400" b="1" dirty="0"/>
              <a:t>Spatial Component:</a:t>
            </a:r>
          </a:p>
          <a:p>
            <a:pPr marL="342900" indent="-342900">
              <a:buFont typeface="Arial" panose="020B0604020202020204" pitchFamily="34" charset="0"/>
              <a:buChar char="•"/>
            </a:pPr>
            <a:r>
              <a:rPr lang="en-US" sz="2400" dirty="0"/>
              <a:t>Polygons can be multipart polygons</a:t>
            </a:r>
          </a:p>
          <a:p>
            <a:pPr marL="342900" indent="-342900">
              <a:buFont typeface="Arial" panose="020B0604020202020204" pitchFamily="34" charset="0"/>
              <a:buChar char="•"/>
            </a:pPr>
            <a:r>
              <a:rPr lang="en-US" sz="2400" dirty="0"/>
              <a:t>Polygons can overlap one another.</a:t>
            </a:r>
          </a:p>
        </p:txBody>
      </p:sp>
      <p:pic>
        <p:nvPicPr>
          <p:cNvPr id="8" name="Content Placeholder 7">
            <a:extLst>
              <a:ext uri="{FF2B5EF4-FFF2-40B4-BE49-F238E27FC236}">
                <a16:creationId xmlns:a16="http://schemas.microsoft.com/office/drawing/2014/main" id="{1DEE0183-3604-0456-EFB1-7A0786C9018F}"/>
              </a:ext>
            </a:extLst>
          </p:cNvPr>
          <p:cNvPicPr>
            <a:picLocks noGrp="1" noChangeAspect="1"/>
          </p:cNvPicPr>
          <p:nvPr>
            <p:ph idx="1"/>
          </p:nvPr>
        </p:nvPicPr>
        <p:blipFill>
          <a:blip r:embed="rId4"/>
          <a:stretch>
            <a:fillRect/>
          </a:stretch>
        </p:blipFill>
        <p:spPr>
          <a:xfrm>
            <a:off x="5696800" y="1758684"/>
            <a:ext cx="4906786" cy="3400517"/>
          </a:xfr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1894" y="4025688"/>
            <a:ext cx="2876611" cy="176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a:extLst>
              <a:ext uri="{FF2B5EF4-FFF2-40B4-BE49-F238E27FC236}">
                <a16:creationId xmlns:a16="http://schemas.microsoft.com/office/drawing/2014/main" id="{01E6A735-684B-6778-F908-E853A9F18479}"/>
              </a:ext>
            </a:extLst>
          </p:cNvPr>
          <p:cNvGraphicFramePr>
            <a:graphicFrameLocks noGrp="1"/>
          </p:cNvGraphicFramePr>
          <p:nvPr>
            <p:extLst>
              <p:ext uri="{D42A27DB-BD31-4B8C-83A1-F6EECF244321}">
                <p14:modId xmlns:p14="http://schemas.microsoft.com/office/powerpoint/2010/main" val="2859076222"/>
              </p:ext>
            </p:extLst>
          </p:nvPr>
        </p:nvGraphicFramePr>
        <p:xfrm>
          <a:off x="564094" y="1281036"/>
          <a:ext cx="11063812" cy="518160"/>
        </p:xfrm>
        <a:graphic>
          <a:graphicData uri="http://schemas.openxmlformats.org/drawingml/2006/table">
            <a:tbl>
              <a:tblPr firstRow="1" bandRow="1">
                <a:tableStyleId>{2D5ABB26-0587-4C30-8999-92F81FD0307C}</a:tableStyleId>
              </a:tblPr>
              <a:tblGrid>
                <a:gridCol w="11063812">
                  <a:extLst>
                    <a:ext uri="{9D8B030D-6E8A-4147-A177-3AD203B41FA5}">
                      <a16:colId xmlns:a16="http://schemas.microsoft.com/office/drawing/2014/main" val="20000"/>
                    </a:ext>
                  </a:extLst>
                </a:gridCol>
              </a:tblGrid>
              <a:tr h="399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The </a:t>
                      </a:r>
                      <a:r>
                        <a:rPr lang="en-US" sz="2800" b="1" dirty="0" err="1"/>
                        <a:t>Misc</a:t>
                      </a:r>
                      <a:r>
                        <a:rPr lang="en-US" sz="2800" b="1" dirty="0"/>
                        <a:t> Feature Class</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189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dirty="0"/>
          </a:p>
        </p:txBody>
      </p:sp>
      <p:sp>
        <p:nvSpPr>
          <p:cNvPr id="4" name="Slide Number Placeholder 3"/>
          <p:cNvSpPr>
            <a:spLocks noGrp="1"/>
          </p:cNvSpPr>
          <p:nvPr>
            <p:ph type="sldNum" sz="quarter" idx="4"/>
          </p:nvPr>
        </p:nvSpPr>
        <p:spPr/>
        <p:txBody>
          <a:bodyPr/>
          <a:lstStyle/>
          <a:p>
            <a:fld id="{ADB5EE19-2DDD-0949-9666-AAFFBAB67E53}" type="slidenum">
              <a:rPr lang="en-US" smtClean="0"/>
              <a:pPr/>
              <a:t>26</a:t>
            </a:fld>
            <a:endParaRPr lang="en-US" dirty="0"/>
          </a:p>
        </p:txBody>
      </p:sp>
      <p:sp>
        <p:nvSpPr>
          <p:cNvPr id="5" name="Title 4"/>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6" name="Content Placeholder 5"/>
          <p:cNvSpPr>
            <a:spLocks noGrp="1"/>
          </p:cNvSpPr>
          <p:nvPr>
            <p:ph sz="quarter" idx="10"/>
          </p:nvPr>
        </p:nvSpPr>
        <p:spPr>
          <a:xfrm>
            <a:off x="2069245" y="533061"/>
            <a:ext cx="9083040" cy="360679"/>
          </a:xfrm>
        </p:spPr>
        <p:txBody>
          <a:bodyPr>
            <a:noAutofit/>
          </a:bodyPr>
          <a:lstStyle/>
          <a:p>
            <a:pPr marL="0" indent="0">
              <a:buNone/>
            </a:pPr>
            <a:r>
              <a:rPr lang="en-US" sz="2000" dirty="0"/>
              <a:t>PART I – GIS Concepts, The Model, Standard, and FGDB</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847851"/>
            <a:ext cx="3733800" cy="259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2BD9E03-2117-6D81-F600-357453B5C500}"/>
              </a:ext>
            </a:extLst>
          </p:cNvPr>
          <p:cNvSpPr txBox="1"/>
          <p:nvPr/>
        </p:nvSpPr>
        <p:spPr>
          <a:xfrm>
            <a:off x="172402" y="2297481"/>
            <a:ext cx="4780597" cy="2000548"/>
          </a:xfrm>
          <a:prstGeom prst="rect">
            <a:avLst/>
          </a:prstGeom>
          <a:noFill/>
        </p:spPr>
        <p:txBody>
          <a:bodyPr wrap="square">
            <a:spAutoFit/>
          </a:bodyPr>
          <a:lstStyle/>
          <a:p>
            <a:r>
              <a:rPr lang="en-US" sz="2800" b="1" dirty="0"/>
              <a:t>Attribute Component:  </a:t>
            </a:r>
          </a:p>
          <a:p>
            <a:pPr marL="342900" indent="-342900">
              <a:buFont typeface="Arial" panose="020B0604020202020204" pitchFamily="34" charset="0"/>
              <a:buChar char="•"/>
            </a:pPr>
            <a:r>
              <a:rPr lang="en-US" sz="2400" dirty="0"/>
              <a:t>Tables of information tied to the polygons in the spatial view.</a:t>
            </a:r>
          </a:p>
          <a:p>
            <a:pPr marL="342900" indent="-342900">
              <a:buFont typeface="Arial" panose="020B0604020202020204" pitchFamily="34" charset="0"/>
              <a:buChar char="•"/>
            </a:pPr>
            <a:r>
              <a:rPr lang="en-US" sz="2400" dirty="0"/>
              <a:t>A value is required in MISC_TYPE for all records.  </a:t>
            </a:r>
          </a:p>
        </p:txBody>
      </p:sp>
      <p:graphicFrame>
        <p:nvGraphicFramePr>
          <p:cNvPr id="9" name="Table 8">
            <a:extLst>
              <a:ext uri="{FF2B5EF4-FFF2-40B4-BE49-F238E27FC236}">
                <a16:creationId xmlns:a16="http://schemas.microsoft.com/office/drawing/2014/main" id="{BD8A4195-FC20-492F-0751-9095721ECE9E}"/>
              </a:ext>
            </a:extLst>
          </p:cNvPr>
          <p:cNvGraphicFramePr>
            <a:graphicFrameLocks noGrp="1"/>
          </p:cNvGraphicFramePr>
          <p:nvPr>
            <p:extLst>
              <p:ext uri="{D42A27DB-BD31-4B8C-83A1-F6EECF244321}">
                <p14:modId xmlns:p14="http://schemas.microsoft.com/office/powerpoint/2010/main" val="13431369"/>
              </p:ext>
            </p:extLst>
          </p:nvPr>
        </p:nvGraphicFramePr>
        <p:xfrm>
          <a:off x="4754000" y="2779542"/>
          <a:ext cx="7063596" cy="1010920"/>
        </p:xfrm>
        <a:graphic>
          <a:graphicData uri="http://schemas.openxmlformats.org/drawingml/2006/table">
            <a:tbl>
              <a:tblPr firstRow="1" bandRow="1">
                <a:tableStyleId>{5C22544A-7EE6-4342-B048-85BDC9FD1C3A}</a:tableStyleId>
              </a:tblPr>
              <a:tblGrid>
                <a:gridCol w="2217907">
                  <a:extLst>
                    <a:ext uri="{9D8B030D-6E8A-4147-A177-3AD203B41FA5}">
                      <a16:colId xmlns:a16="http://schemas.microsoft.com/office/drawing/2014/main" val="3798847905"/>
                    </a:ext>
                  </a:extLst>
                </a:gridCol>
                <a:gridCol w="4845689">
                  <a:extLst>
                    <a:ext uri="{9D8B030D-6E8A-4147-A177-3AD203B41FA5}">
                      <a16:colId xmlns:a16="http://schemas.microsoft.com/office/drawing/2014/main" val="3656048909"/>
                    </a:ext>
                  </a:extLst>
                </a:gridCol>
              </a:tblGrid>
              <a:tr h="370840">
                <a:tc>
                  <a:txBody>
                    <a:bodyPr/>
                    <a:lstStyle/>
                    <a:p>
                      <a:r>
                        <a:rPr lang="en-US" dirty="0"/>
                        <a:t>Attribute</a:t>
                      </a:r>
                    </a:p>
                  </a:txBody>
                  <a:tcPr/>
                </a:tc>
                <a:tc>
                  <a:txBody>
                    <a:bodyPr/>
                    <a:lstStyle/>
                    <a:p>
                      <a:r>
                        <a:rPr lang="en-US" dirty="0"/>
                        <a:t>Description</a:t>
                      </a:r>
                    </a:p>
                  </a:txBody>
                  <a:tcPr/>
                </a:tc>
                <a:extLst>
                  <a:ext uri="{0D108BD9-81ED-4DB2-BD59-A6C34878D82A}">
                    <a16:rowId xmlns:a16="http://schemas.microsoft.com/office/drawing/2014/main" val="104942984"/>
                  </a:ext>
                </a:extLst>
              </a:tr>
              <a:tr h="370840">
                <a:tc>
                  <a:txBody>
                    <a:bodyPr/>
                    <a:lstStyle/>
                    <a:p>
                      <a:r>
                        <a:rPr lang="en-US" dirty="0"/>
                        <a:t>MISC_TYPE</a:t>
                      </a:r>
                    </a:p>
                  </a:txBody>
                  <a:tcPr/>
                </a:tc>
                <a:tc>
                  <a:txBody>
                    <a:bodyPr/>
                    <a:lstStyle/>
                    <a:p>
                      <a:r>
                        <a:rPr lang="en-US" altLang="en-US" sz="1800" dirty="0">
                          <a:solidFill>
                            <a:schemeClr val="tx1"/>
                          </a:solidFill>
                        </a:rPr>
                        <a:t>A domain of values that classified the polygon in a way that groups similar polygons. </a:t>
                      </a:r>
                      <a:endParaRPr lang="en-US" dirty="0"/>
                    </a:p>
                  </a:txBody>
                  <a:tcPr/>
                </a:tc>
                <a:extLst>
                  <a:ext uri="{0D108BD9-81ED-4DB2-BD59-A6C34878D82A}">
                    <a16:rowId xmlns:a16="http://schemas.microsoft.com/office/drawing/2014/main" val="853419172"/>
                  </a:ext>
                </a:extLst>
              </a:tr>
            </a:tbl>
          </a:graphicData>
        </a:graphic>
      </p:graphicFrame>
    </p:spTree>
    <p:extLst>
      <p:ext uri="{BB962C8B-B14F-4D97-AF65-F5344CB8AC3E}">
        <p14:creationId xmlns:p14="http://schemas.microsoft.com/office/powerpoint/2010/main" val="413033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4538" y="2866389"/>
            <a:ext cx="3878892" cy="3180081"/>
          </a:xfrm>
        </p:spPr>
        <p:txBody>
          <a:bodyPr>
            <a:normAutofit/>
          </a:bodyPr>
          <a:lstStyle/>
          <a:p>
            <a:r>
              <a:rPr lang="en-US" sz="2400" dirty="0"/>
              <a:t>Contains a listing of codes for either the field, LEGAL_TYPE,  in OthLeg, or MISC_TYPE in Misc.</a:t>
            </a:r>
          </a:p>
          <a:p>
            <a:r>
              <a:rPr lang="en-US" sz="2400" dirty="0"/>
              <a:t>There is no spatial component.</a:t>
            </a:r>
          </a:p>
        </p:txBody>
      </p:sp>
      <p:sp>
        <p:nvSpPr>
          <p:cNvPr id="6" name="Slide Number Placeholder 5"/>
          <p:cNvSpPr>
            <a:spLocks noGrp="1"/>
          </p:cNvSpPr>
          <p:nvPr>
            <p:ph type="sldNum" sz="quarter" idx="4"/>
          </p:nvPr>
        </p:nvSpPr>
        <p:spPr/>
        <p:txBody>
          <a:bodyPr/>
          <a:lstStyle/>
          <a:p>
            <a:fld id="{ADB5EE19-2DDD-0949-9666-AAFFBAB67E53}" type="slidenum">
              <a:rPr lang="en-US" smtClean="0"/>
              <a:pPr/>
              <a:t>27</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074890" y="544046"/>
            <a:ext cx="7056169" cy="360679"/>
          </a:xfrm>
        </p:spPr>
        <p:txBody>
          <a:bodyPr>
            <a:noAutofit/>
          </a:bodyPr>
          <a:lstStyle/>
          <a:p>
            <a:pPr marL="0" indent="0">
              <a:buNone/>
            </a:pPr>
            <a:r>
              <a:rPr lang="en-US" sz="2000" dirty="0"/>
              <a:t>PART I – GIS Concepts, The Model, Standard, and FGDB</a:t>
            </a:r>
          </a:p>
        </p:txBody>
      </p:sp>
      <p:graphicFrame>
        <p:nvGraphicFramePr>
          <p:cNvPr id="9" name="Table 8"/>
          <p:cNvGraphicFramePr>
            <a:graphicFrameLocks noGrp="1"/>
          </p:cNvGraphicFramePr>
          <p:nvPr>
            <p:extLst>
              <p:ext uri="{D42A27DB-BD31-4B8C-83A1-F6EECF244321}">
                <p14:modId xmlns:p14="http://schemas.microsoft.com/office/powerpoint/2010/main" val="3262737312"/>
              </p:ext>
            </p:extLst>
          </p:nvPr>
        </p:nvGraphicFramePr>
        <p:xfrm>
          <a:off x="569314" y="1333570"/>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altLang="en-US" sz="2800" b="1" dirty="0"/>
                        <a:t>The Look Up Table (LUT)</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36" y="2866389"/>
            <a:ext cx="7212330" cy="238397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770836" y="2866389"/>
            <a:ext cx="7212330" cy="14253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2BA8E90-D7E0-72C4-FD54-18BF2D1D1909}"/>
              </a:ext>
            </a:extLst>
          </p:cNvPr>
          <p:cNvSpPr/>
          <p:nvPr/>
        </p:nvSpPr>
        <p:spPr>
          <a:xfrm>
            <a:off x="4770836" y="4304324"/>
            <a:ext cx="7212330" cy="946036"/>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5C54DA7-C657-CB28-FB65-336BBA9A09BA}"/>
              </a:ext>
            </a:extLst>
          </p:cNvPr>
          <p:cNvSpPr txBox="1"/>
          <p:nvPr/>
        </p:nvSpPr>
        <p:spPr>
          <a:xfrm>
            <a:off x="7217572" y="2158744"/>
            <a:ext cx="708848" cy="307777"/>
          </a:xfrm>
          <a:prstGeom prst="rect">
            <a:avLst/>
          </a:prstGeom>
          <a:noFill/>
        </p:spPr>
        <p:txBody>
          <a:bodyPr wrap="none" rtlCol="0">
            <a:spAutoFit/>
          </a:bodyPr>
          <a:lstStyle/>
          <a:p>
            <a:r>
              <a:rPr lang="en-US" sz="1400" dirty="0">
                <a:solidFill>
                  <a:srgbClr val="C00000"/>
                </a:solidFill>
              </a:rPr>
              <a:t>OthLeg</a:t>
            </a:r>
          </a:p>
        </p:txBody>
      </p:sp>
      <p:cxnSp>
        <p:nvCxnSpPr>
          <p:cNvPr id="12" name="Straight Connector 11">
            <a:extLst>
              <a:ext uri="{FF2B5EF4-FFF2-40B4-BE49-F238E27FC236}">
                <a16:creationId xmlns:a16="http://schemas.microsoft.com/office/drawing/2014/main" id="{82D005FD-3ED5-A0D0-10CE-97424B2E2856}"/>
              </a:ext>
            </a:extLst>
          </p:cNvPr>
          <p:cNvCxnSpPr>
            <a:cxnSpLocks/>
            <a:stCxn id="7" idx="2"/>
          </p:cNvCxnSpPr>
          <p:nvPr/>
        </p:nvCxnSpPr>
        <p:spPr>
          <a:xfrm flipH="1">
            <a:off x="6420255" y="2466521"/>
            <a:ext cx="1151741" cy="4522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FCA053-618F-44CF-21B5-0BFBEBA6423C}"/>
              </a:ext>
            </a:extLst>
          </p:cNvPr>
          <p:cNvSpPr txBox="1"/>
          <p:nvPr/>
        </p:nvSpPr>
        <p:spPr>
          <a:xfrm>
            <a:off x="7443264" y="5776595"/>
            <a:ext cx="526106" cy="307777"/>
          </a:xfrm>
          <a:prstGeom prst="rect">
            <a:avLst/>
          </a:prstGeom>
          <a:noFill/>
        </p:spPr>
        <p:txBody>
          <a:bodyPr wrap="none" rtlCol="0">
            <a:spAutoFit/>
          </a:bodyPr>
          <a:lstStyle/>
          <a:p>
            <a:r>
              <a:rPr lang="en-US" sz="1400" dirty="0">
                <a:solidFill>
                  <a:srgbClr val="C00000"/>
                </a:solidFill>
              </a:rPr>
              <a:t>Misc</a:t>
            </a:r>
          </a:p>
        </p:txBody>
      </p:sp>
      <p:cxnSp>
        <p:nvCxnSpPr>
          <p:cNvPr id="16" name="Straight Connector 15">
            <a:extLst>
              <a:ext uri="{FF2B5EF4-FFF2-40B4-BE49-F238E27FC236}">
                <a16:creationId xmlns:a16="http://schemas.microsoft.com/office/drawing/2014/main" id="{DC137DD2-B33D-BF8C-D623-256936603228}"/>
              </a:ext>
            </a:extLst>
          </p:cNvPr>
          <p:cNvCxnSpPr>
            <a:cxnSpLocks/>
          </p:cNvCxnSpPr>
          <p:nvPr/>
        </p:nvCxnSpPr>
        <p:spPr>
          <a:xfrm flipH="1" flipV="1">
            <a:off x="6276382" y="4612012"/>
            <a:ext cx="1429935" cy="12140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03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1226" y="2387077"/>
            <a:ext cx="4499610" cy="3821947"/>
          </a:xfrm>
        </p:spPr>
        <p:txBody>
          <a:bodyPr>
            <a:normAutofit fontScale="92500" lnSpcReduction="20000"/>
          </a:bodyPr>
          <a:lstStyle/>
          <a:p>
            <a:r>
              <a:rPr lang="en-US" sz="3000" b="1" dirty="0"/>
              <a:t>Attributes</a:t>
            </a:r>
          </a:p>
          <a:p>
            <a:r>
              <a:rPr lang="en-US" sz="2200" dirty="0"/>
              <a:t>TOWN_ID – </a:t>
            </a:r>
          </a:p>
          <a:p>
            <a:pPr lvl="1"/>
            <a:r>
              <a:rPr lang="en-US" sz="2200" dirty="0"/>
              <a:t>If 0 indicate that the code is prepopulated in the table and apply to all towns and cities. I</a:t>
            </a:r>
          </a:p>
          <a:p>
            <a:pPr lvl="1"/>
            <a:r>
              <a:rPr lang="en-US" sz="2200" dirty="0"/>
              <a:t>If not 0, then the code is custom for that town/city.</a:t>
            </a:r>
          </a:p>
          <a:p>
            <a:r>
              <a:rPr lang="en-US" sz="2200" dirty="0"/>
              <a:t>FIELD_NM – groups the code with the domain it belongs to: LEGAL_TYPE or MISC_TYPE</a:t>
            </a:r>
          </a:p>
          <a:p>
            <a:r>
              <a:rPr lang="en-US" sz="2200" dirty="0"/>
              <a:t>CODE - the code value</a:t>
            </a:r>
          </a:p>
          <a:p>
            <a:r>
              <a:rPr lang="en-US" sz="2200" dirty="0"/>
              <a:t>CODE_DESC indicates what the value represents.</a:t>
            </a:r>
          </a:p>
        </p:txBody>
      </p:sp>
      <p:sp>
        <p:nvSpPr>
          <p:cNvPr id="6" name="Slide Number Placeholder 5"/>
          <p:cNvSpPr>
            <a:spLocks noGrp="1"/>
          </p:cNvSpPr>
          <p:nvPr>
            <p:ph type="sldNum" sz="quarter" idx="4"/>
          </p:nvPr>
        </p:nvSpPr>
        <p:spPr/>
        <p:txBody>
          <a:bodyPr/>
          <a:lstStyle/>
          <a:p>
            <a:fld id="{ADB5EE19-2DDD-0949-9666-AAFFBAB67E53}" type="slidenum">
              <a:rPr lang="en-US" smtClean="0"/>
              <a:pPr/>
              <a:t>28</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074890" y="544046"/>
            <a:ext cx="7056169" cy="360679"/>
          </a:xfrm>
        </p:spPr>
        <p:txBody>
          <a:bodyPr>
            <a:noAutofit/>
          </a:bodyPr>
          <a:lstStyle/>
          <a:p>
            <a:pPr marL="0" indent="0">
              <a:buNone/>
            </a:pPr>
            <a:r>
              <a:rPr lang="en-US" sz="2000" dirty="0"/>
              <a:t>PART I – GIS Concepts, The Model, Standard, and FGDB</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36" y="2866389"/>
            <a:ext cx="7212330" cy="238397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42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387077"/>
            <a:ext cx="4499610" cy="3969275"/>
          </a:xfrm>
        </p:spPr>
        <p:txBody>
          <a:bodyPr>
            <a:normAutofit fontScale="25000" lnSpcReduction="20000"/>
          </a:bodyPr>
          <a:lstStyle/>
          <a:p>
            <a:r>
              <a:rPr lang="en-US" sz="8000" dirty="0"/>
              <a:t>Custom codes can be added to the list</a:t>
            </a:r>
          </a:p>
          <a:p>
            <a:pPr lvl="1"/>
            <a:r>
              <a:rPr lang="en-US" sz="8000" dirty="0"/>
              <a:t>Start an edit session within the GIS on LUT</a:t>
            </a:r>
          </a:p>
          <a:p>
            <a:pPr lvl="1"/>
            <a:r>
              <a:rPr lang="en-US" sz="8000" dirty="0"/>
              <a:t>Add a record</a:t>
            </a:r>
          </a:p>
          <a:p>
            <a:pPr lvl="1"/>
            <a:r>
              <a:rPr lang="en-US" sz="8000" dirty="0"/>
              <a:t>Set:</a:t>
            </a:r>
          </a:p>
          <a:p>
            <a:pPr lvl="2"/>
            <a:r>
              <a:rPr lang="en-US" sz="8000" dirty="0"/>
              <a:t>TOWN_ID to the Town’s ID (This flags the code as custom)</a:t>
            </a:r>
          </a:p>
          <a:p>
            <a:pPr lvl="2"/>
            <a:r>
              <a:rPr lang="en-US" sz="8000" dirty="0"/>
              <a:t>Select “LEGAL_TYPE” or “MISC_TYPE” in FIELD_NM</a:t>
            </a:r>
          </a:p>
          <a:p>
            <a:pPr lvl="2"/>
            <a:r>
              <a:rPr lang="en-US" sz="8000" dirty="0"/>
              <a:t>Add the vale in CODE</a:t>
            </a:r>
          </a:p>
          <a:p>
            <a:pPr lvl="2"/>
            <a:r>
              <a:rPr lang="en-US" sz="8000" dirty="0"/>
              <a:t>Enter a short description in CODE_DESC</a:t>
            </a:r>
          </a:p>
          <a:p>
            <a:r>
              <a:rPr lang="en-US" sz="8000" dirty="0"/>
              <a:t>Now the code can be used in OthLeg or Misc.</a:t>
            </a:r>
          </a:p>
          <a:p>
            <a:pPr lvl="1"/>
            <a:endParaRPr lang="en-US" sz="1600"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29</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074890" y="544046"/>
            <a:ext cx="7056169" cy="360679"/>
          </a:xfrm>
        </p:spPr>
        <p:txBody>
          <a:bodyPr>
            <a:noAutofit/>
          </a:bodyPr>
          <a:lstStyle/>
          <a:p>
            <a:pPr marL="0" indent="0">
              <a:buNone/>
            </a:pPr>
            <a:r>
              <a:rPr lang="en-US" sz="2000" dirty="0"/>
              <a:t>PART I – GIS Concepts, The Model, Standard, and FGDB</a:t>
            </a:r>
          </a:p>
        </p:txBody>
      </p:sp>
      <p:graphicFrame>
        <p:nvGraphicFramePr>
          <p:cNvPr id="9" name="Table 8"/>
          <p:cNvGraphicFramePr>
            <a:graphicFrameLocks noGrp="1"/>
          </p:cNvGraphicFramePr>
          <p:nvPr>
            <p:extLst>
              <p:ext uri="{D42A27DB-BD31-4B8C-83A1-F6EECF244321}">
                <p14:modId xmlns:p14="http://schemas.microsoft.com/office/powerpoint/2010/main" val="1830568741"/>
              </p:ext>
            </p:extLst>
          </p:nvPr>
        </p:nvGraphicFramePr>
        <p:xfrm>
          <a:off x="539330" y="1339371"/>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altLang="en-US" sz="2800" b="1" dirty="0"/>
                        <a:t>LUT: Adding a Custom Code</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36" y="2866389"/>
            <a:ext cx="7212330" cy="2383971"/>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83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785" y="2307532"/>
            <a:ext cx="7886700" cy="3118908"/>
          </a:xfrm>
        </p:spPr>
        <p:txBody>
          <a:bodyPr>
            <a:noAutofit/>
          </a:bodyPr>
          <a:lstStyle/>
          <a:p>
            <a:pPr marL="0" indent="0">
              <a:buNone/>
            </a:pPr>
            <a:r>
              <a:rPr lang="en-US" sz="1800" dirty="0"/>
              <a:t>PART 3 -  Advanced Topics</a:t>
            </a:r>
          </a:p>
          <a:p>
            <a:pPr marL="457200" indent="-457200">
              <a:buFont typeface="+mj-lt"/>
              <a:buAutoNum type="arabicPeriod"/>
            </a:pPr>
            <a:r>
              <a:rPr lang="en-US" sz="1800" dirty="0"/>
              <a:t>TAX-FEE Relations</a:t>
            </a:r>
          </a:p>
          <a:p>
            <a:pPr marL="457200" indent="-457200">
              <a:buFont typeface="+mj-lt"/>
              <a:buAutoNum type="arabicPeriod"/>
            </a:pPr>
            <a:r>
              <a:rPr lang="en-US" sz="1800" dirty="0"/>
              <a:t>Municipal Boundary</a:t>
            </a:r>
          </a:p>
          <a:p>
            <a:pPr marL="457200" indent="-457200">
              <a:buFont typeface="+mj-lt"/>
              <a:buAutoNum type="arabicPeriod"/>
            </a:pPr>
            <a:r>
              <a:rPr lang="en-US" sz="1800" dirty="0"/>
              <a:t>Metadata</a:t>
            </a:r>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3</a:t>
            </a:fld>
            <a:endParaRPr lang="en-US" dirty="0">
              <a:solidFill>
                <a:srgbClr val="14558F"/>
              </a:solidFill>
            </a:endParaRPr>
          </a:p>
        </p:txBody>
      </p:sp>
      <p:sp>
        <p:nvSpPr>
          <p:cNvPr id="9" name="Title 13"/>
          <p:cNvSpPr>
            <a:spLocks noGrp="1"/>
          </p:cNvSpPr>
          <p:nvPr>
            <p:ph type="title"/>
          </p:nvPr>
        </p:nvSpPr>
        <p:spPr>
          <a:xfrm>
            <a:off x="2067239" y="172844"/>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9" y="549727"/>
            <a:ext cx="6812280" cy="360679"/>
          </a:xfrm>
        </p:spPr>
        <p:txBody>
          <a:bodyPr>
            <a:normAutofit lnSpcReduction="10000"/>
          </a:bodyPr>
          <a:lstStyle/>
          <a:p>
            <a:r>
              <a:rPr lang="en-US" sz="2000" dirty="0"/>
              <a:t>Webinar Overview</a:t>
            </a:r>
          </a:p>
        </p:txBody>
      </p:sp>
    </p:spTree>
    <p:extLst>
      <p:ext uri="{BB962C8B-B14F-4D97-AF65-F5344CB8AC3E}">
        <p14:creationId xmlns:p14="http://schemas.microsoft.com/office/powerpoint/2010/main" val="1724311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30</a:t>
            </a:fld>
            <a:endParaRPr lang="en-US" dirty="0"/>
          </a:p>
        </p:txBody>
      </p:sp>
      <p:sp>
        <p:nvSpPr>
          <p:cNvPr id="14" name="Title 13"/>
          <p:cNvSpPr>
            <a:spLocks noGrp="1"/>
          </p:cNvSpPr>
          <p:nvPr>
            <p:ph type="title"/>
          </p:nvPr>
        </p:nvSpPr>
        <p:spPr>
          <a:xfrm>
            <a:off x="2069249" y="18997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48051"/>
            <a:ext cx="9083040" cy="360679"/>
          </a:xfrm>
        </p:spPr>
        <p:txBody>
          <a:bodyPr>
            <a:noAutofit/>
          </a:bodyPr>
          <a:lstStyle/>
          <a:p>
            <a:pPr marL="0" indent="0">
              <a:buNone/>
            </a:pPr>
            <a:r>
              <a:rPr lang="en-US" sz="2000" dirty="0"/>
              <a:t>PART I – GIS Concepts, The Model, Standard, and FGDB</a:t>
            </a:r>
          </a:p>
        </p:txBody>
      </p:sp>
      <p:sp>
        <p:nvSpPr>
          <p:cNvPr id="8" name="Content Placeholder 1"/>
          <p:cNvSpPr txBox="1">
            <a:spLocks/>
          </p:cNvSpPr>
          <p:nvPr/>
        </p:nvSpPr>
        <p:spPr>
          <a:xfrm>
            <a:off x="1868910" y="1769091"/>
            <a:ext cx="4040188" cy="471858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1400" dirty="0">
                <a:solidFill>
                  <a:schemeClr val="accent1">
                    <a:lumMod val="75000"/>
                  </a:schemeClr>
                </a:solidFill>
              </a:rPr>
              <a:t>PROP_ID  </a:t>
            </a:r>
          </a:p>
          <a:p>
            <a:pPr>
              <a:spcBef>
                <a:spcPct val="0"/>
              </a:spcBef>
            </a:pPr>
            <a:r>
              <a:rPr lang="en-US" altLang="en-US" sz="1400" dirty="0">
                <a:solidFill>
                  <a:schemeClr val="accent1">
                    <a:lumMod val="75000"/>
                  </a:schemeClr>
                </a:solidFill>
              </a:rPr>
              <a:t>LOC_ID </a:t>
            </a:r>
          </a:p>
          <a:p>
            <a:pPr>
              <a:spcBef>
                <a:spcPct val="0"/>
              </a:spcBef>
            </a:pPr>
            <a:r>
              <a:rPr lang="en-US" altLang="en-US" sz="1400" dirty="0">
                <a:solidFill>
                  <a:schemeClr val="accent1">
                    <a:lumMod val="75000"/>
                  </a:schemeClr>
                </a:solidFill>
              </a:rPr>
              <a:t>CAMA_ID </a:t>
            </a:r>
          </a:p>
          <a:p>
            <a:pPr>
              <a:spcBef>
                <a:spcPct val="0"/>
              </a:spcBef>
            </a:pPr>
            <a:r>
              <a:rPr lang="en-US" altLang="en-US" sz="1400" dirty="0">
                <a:solidFill>
                  <a:schemeClr val="accent1">
                    <a:lumMod val="75000"/>
                  </a:schemeClr>
                </a:solidFill>
              </a:rPr>
              <a:t>BLDG_VAL</a:t>
            </a:r>
          </a:p>
          <a:p>
            <a:pPr>
              <a:spcBef>
                <a:spcPct val="0"/>
              </a:spcBef>
            </a:pPr>
            <a:r>
              <a:rPr lang="en-US" altLang="en-US" sz="1400" dirty="0">
                <a:solidFill>
                  <a:schemeClr val="accent1">
                    <a:lumMod val="75000"/>
                  </a:schemeClr>
                </a:solidFill>
              </a:rPr>
              <a:t>LAND_VAL</a:t>
            </a:r>
          </a:p>
          <a:p>
            <a:pPr>
              <a:spcBef>
                <a:spcPct val="0"/>
              </a:spcBef>
            </a:pPr>
            <a:r>
              <a:rPr lang="en-US" altLang="en-US" sz="1400" dirty="0">
                <a:solidFill>
                  <a:schemeClr val="accent1">
                    <a:lumMod val="75000"/>
                  </a:schemeClr>
                </a:solidFill>
              </a:rPr>
              <a:t>OTHER_VAL</a:t>
            </a:r>
          </a:p>
          <a:p>
            <a:pPr>
              <a:spcBef>
                <a:spcPct val="0"/>
              </a:spcBef>
            </a:pPr>
            <a:r>
              <a:rPr lang="en-US" altLang="en-US" sz="1400" dirty="0">
                <a:solidFill>
                  <a:schemeClr val="accent1">
                    <a:lumMod val="75000"/>
                  </a:schemeClr>
                </a:solidFill>
              </a:rPr>
              <a:t>TOTAL_VAL</a:t>
            </a:r>
          </a:p>
          <a:p>
            <a:pPr>
              <a:spcBef>
                <a:spcPct val="0"/>
              </a:spcBef>
            </a:pPr>
            <a:r>
              <a:rPr lang="en-US" altLang="en-US" sz="1400" dirty="0">
                <a:solidFill>
                  <a:schemeClr val="accent1">
                    <a:lumMod val="75000"/>
                  </a:schemeClr>
                </a:solidFill>
              </a:rPr>
              <a:t>FY  (fiscal year) </a:t>
            </a:r>
          </a:p>
          <a:p>
            <a:pPr>
              <a:spcBef>
                <a:spcPct val="0"/>
              </a:spcBef>
            </a:pPr>
            <a:r>
              <a:rPr lang="en-US" altLang="en-US" sz="1400" dirty="0">
                <a:solidFill>
                  <a:schemeClr val="accent1">
                    <a:lumMod val="75000"/>
                  </a:schemeClr>
                </a:solidFill>
              </a:rPr>
              <a:t>SITE_ADDR</a:t>
            </a:r>
          </a:p>
          <a:p>
            <a:pPr>
              <a:spcBef>
                <a:spcPct val="0"/>
              </a:spcBef>
            </a:pPr>
            <a:r>
              <a:rPr lang="en-US" altLang="en-US" sz="1400" dirty="0">
                <a:solidFill>
                  <a:schemeClr val="accent1">
                    <a:lumMod val="75000"/>
                  </a:schemeClr>
                </a:solidFill>
              </a:rPr>
              <a:t>ADDR_NUM </a:t>
            </a:r>
          </a:p>
          <a:p>
            <a:pPr>
              <a:spcBef>
                <a:spcPct val="0"/>
              </a:spcBef>
            </a:pPr>
            <a:r>
              <a:rPr lang="en-US" altLang="en-US" sz="1400" dirty="0">
                <a:solidFill>
                  <a:schemeClr val="accent1">
                    <a:lumMod val="75000"/>
                  </a:schemeClr>
                </a:solidFill>
              </a:rPr>
              <a:t>FULL_STR</a:t>
            </a:r>
          </a:p>
          <a:p>
            <a:pPr>
              <a:spcBef>
                <a:spcPct val="0"/>
              </a:spcBef>
            </a:pPr>
            <a:r>
              <a:rPr lang="en-US" altLang="en-US" sz="1400" dirty="0">
                <a:solidFill>
                  <a:schemeClr val="accent1">
                    <a:lumMod val="75000"/>
                  </a:schemeClr>
                </a:solidFill>
              </a:rPr>
              <a:t>LOCATION  (unit, side )</a:t>
            </a:r>
          </a:p>
          <a:p>
            <a:pPr>
              <a:spcBef>
                <a:spcPct val="0"/>
              </a:spcBef>
            </a:pPr>
            <a:r>
              <a:rPr lang="en-US" altLang="en-US" sz="1400" dirty="0">
                <a:solidFill>
                  <a:schemeClr val="accent1">
                    <a:lumMod val="75000"/>
                  </a:schemeClr>
                </a:solidFill>
              </a:rPr>
              <a:t>CITY</a:t>
            </a:r>
          </a:p>
          <a:p>
            <a:pPr>
              <a:spcBef>
                <a:spcPct val="0"/>
              </a:spcBef>
            </a:pPr>
            <a:r>
              <a:rPr lang="en-US" altLang="en-US" sz="1400" dirty="0">
                <a:solidFill>
                  <a:schemeClr val="accent1">
                    <a:lumMod val="75000"/>
                  </a:schemeClr>
                </a:solidFill>
              </a:rPr>
              <a:t>ZIP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UNITS (number of units)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YEAR_BUILT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BLD_AREA (commercial / industrial)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RES_AREA (gross living area)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STYLE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STORIES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NUM_ROOMS</a:t>
            </a:r>
          </a:p>
          <a:p>
            <a:endParaRPr lang="en-US" altLang="en-US" sz="1000" dirty="0"/>
          </a:p>
        </p:txBody>
      </p:sp>
      <p:sp>
        <p:nvSpPr>
          <p:cNvPr id="9" name="Content Placeholder 2"/>
          <p:cNvSpPr txBox="1">
            <a:spLocks/>
          </p:cNvSpPr>
          <p:nvPr/>
        </p:nvSpPr>
        <p:spPr>
          <a:xfrm>
            <a:off x="6161804" y="1765449"/>
            <a:ext cx="4041775" cy="3324174"/>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0"/>
              </a:spcBef>
            </a:pPr>
            <a:r>
              <a:rPr lang="en-US" altLang="en-US" sz="1400" dirty="0"/>
              <a:t>OWNER1</a:t>
            </a:r>
          </a:p>
          <a:p>
            <a:pPr algn="l">
              <a:spcBef>
                <a:spcPct val="0"/>
              </a:spcBef>
            </a:pPr>
            <a:r>
              <a:rPr lang="en-US" altLang="en-US" sz="1400" dirty="0"/>
              <a:t>OWN_ADDR</a:t>
            </a:r>
          </a:p>
          <a:p>
            <a:pPr algn="l">
              <a:spcBef>
                <a:spcPct val="0"/>
              </a:spcBef>
            </a:pPr>
            <a:r>
              <a:rPr lang="en-US" altLang="en-US" sz="1400" dirty="0"/>
              <a:t>OWN_CITY</a:t>
            </a:r>
          </a:p>
          <a:p>
            <a:pPr algn="l">
              <a:spcBef>
                <a:spcPct val="0"/>
              </a:spcBef>
            </a:pPr>
            <a:r>
              <a:rPr lang="en-US" altLang="en-US" sz="1400" dirty="0"/>
              <a:t>OWN_STATE</a:t>
            </a:r>
          </a:p>
          <a:p>
            <a:pPr algn="l">
              <a:spcBef>
                <a:spcPct val="0"/>
              </a:spcBef>
            </a:pPr>
            <a:r>
              <a:rPr lang="en-US" altLang="en-US" sz="1400" dirty="0"/>
              <a:t>OWN_ZIP</a:t>
            </a:r>
          </a:p>
          <a:p>
            <a:pPr algn="l">
              <a:spcBef>
                <a:spcPct val="0"/>
              </a:spcBef>
            </a:pPr>
            <a:r>
              <a:rPr lang="en-US" altLang="en-US" sz="1400" dirty="0"/>
              <a:t>OWN_CO</a:t>
            </a:r>
          </a:p>
          <a:p>
            <a:pPr algn="l">
              <a:spcBef>
                <a:spcPct val="0"/>
              </a:spcBef>
            </a:pPr>
            <a:r>
              <a:rPr lang="en-US" altLang="en-US" sz="1400" dirty="0"/>
              <a:t>LS_BOOK (last sale book)</a:t>
            </a:r>
          </a:p>
          <a:p>
            <a:pPr algn="l">
              <a:spcBef>
                <a:spcPct val="0"/>
              </a:spcBef>
            </a:pPr>
            <a:r>
              <a:rPr lang="en-US" altLang="en-US" sz="1400" dirty="0"/>
              <a:t>LS_PAGE (last sale page)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400" dirty="0"/>
              <a:t>REG_ID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LS_DATE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LS_PRICE </a:t>
            </a:r>
            <a:endParaRPr lang="en-US" altLang="en-US" sz="1400" dirty="0"/>
          </a:p>
          <a:p>
            <a:pPr algn="l">
              <a:spcBef>
                <a:spcPct val="0"/>
              </a:spcBef>
            </a:pPr>
            <a:r>
              <a:rPr lang="en-US" altLang="en-US" sz="1400" dirty="0"/>
              <a:t>ZONING</a:t>
            </a:r>
          </a:p>
          <a:p>
            <a:pPr algn="l">
              <a:spcBef>
                <a:spcPct val="0"/>
              </a:spcBef>
            </a:pPr>
            <a:r>
              <a:rPr lang="en-US" altLang="en-US" sz="1400" dirty="0">
                <a:solidFill>
                  <a:schemeClr val="accent1">
                    <a:lumMod val="75000"/>
                  </a:schemeClr>
                </a:solidFill>
              </a:rPr>
              <a:t>LOT_SIZE</a:t>
            </a:r>
          </a:p>
          <a:p>
            <a:pPr algn="l">
              <a:spcBef>
                <a:spcPct val="0"/>
              </a:spcBef>
            </a:pPr>
            <a:r>
              <a:rPr lang="en-US" altLang="en-US" sz="1400" dirty="0">
                <a:solidFill>
                  <a:schemeClr val="accent1">
                    <a:lumMod val="75000"/>
                  </a:schemeClr>
                </a:solidFill>
              </a:rPr>
              <a:t>USE_CODE</a:t>
            </a:r>
            <a:endParaRPr lang="en-US" altLang="en-US" sz="1400" dirty="0"/>
          </a:p>
          <a:p>
            <a:pPr algn="l">
              <a:spcBef>
                <a:spcPct val="0"/>
              </a:spcBef>
            </a:pPr>
            <a:r>
              <a:rPr lang="en-US" altLang="en-US" sz="1400" dirty="0"/>
              <a:t>LOT_UNITS (units for lot size) </a:t>
            </a:r>
          </a:p>
        </p:txBody>
      </p:sp>
      <p:sp>
        <p:nvSpPr>
          <p:cNvPr id="10" name="Text Placeholder 3"/>
          <p:cNvSpPr txBox="1">
            <a:spLocks/>
          </p:cNvSpPr>
          <p:nvPr/>
        </p:nvSpPr>
        <p:spPr>
          <a:xfrm>
            <a:off x="-1936392" y="6538914"/>
            <a:ext cx="4040187" cy="7620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1600" dirty="0"/>
          </a:p>
        </p:txBody>
      </p:sp>
      <p:cxnSp>
        <p:nvCxnSpPr>
          <p:cNvPr id="3" name="Straight Connector 2"/>
          <p:cNvCxnSpPr/>
          <p:nvPr/>
        </p:nvCxnSpPr>
        <p:spPr>
          <a:xfrm>
            <a:off x="2103794" y="2469244"/>
            <a:ext cx="30495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03795" y="3510671"/>
            <a:ext cx="304958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27111" y="2609372"/>
            <a:ext cx="947247" cy="307777"/>
          </a:xfrm>
          <a:prstGeom prst="rect">
            <a:avLst/>
          </a:prstGeom>
          <a:noFill/>
        </p:spPr>
        <p:txBody>
          <a:bodyPr wrap="none" rtlCol="0">
            <a:spAutoFit/>
          </a:bodyPr>
          <a:lstStyle/>
          <a:p>
            <a:r>
              <a:rPr lang="en-US" sz="1400" dirty="0">
                <a:solidFill>
                  <a:srgbClr val="C00000"/>
                </a:solidFill>
              </a:rPr>
              <a:t>Valuations</a:t>
            </a:r>
          </a:p>
        </p:txBody>
      </p:sp>
      <p:sp>
        <p:nvSpPr>
          <p:cNvPr id="15" name="TextBox 14"/>
          <p:cNvSpPr txBox="1"/>
          <p:nvPr/>
        </p:nvSpPr>
        <p:spPr>
          <a:xfrm>
            <a:off x="3243503" y="1780205"/>
            <a:ext cx="1812612" cy="307777"/>
          </a:xfrm>
          <a:prstGeom prst="rect">
            <a:avLst/>
          </a:prstGeom>
          <a:noFill/>
        </p:spPr>
        <p:txBody>
          <a:bodyPr wrap="none" rtlCol="0">
            <a:spAutoFit/>
          </a:bodyPr>
          <a:lstStyle/>
          <a:p>
            <a:r>
              <a:rPr lang="en-US" sz="1400" dirty="0">
                <a:solidFill>
                  <a:srgbClr val="C00000"/>
                </a:solidFill>
              </a:rPr>
              <a:t>Identifiers and LOC_ID</a:t>
            </a:r>
          </a:p>
        </p:txBody>
      </p:sp>
      <p:cxnSp>
        <p:nvCxnSpPr>
          <p:cNvPr id="16" name="Straight Connector 15"/>
          <p:cNvCxnSpPr/>
          <p:nvPr/>
        </p:nvCxnSpPr>
        <p:spPr>
          <a:xfrm>
            <a:off x="1868910" y="4770661"/>
            <a:ext cx="304958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38516" y="4339320"/>
            <a:ext cx="784189" cy="307777"/>
          </a:xfrm>
          <a:prstGeom prst="rect">
            <a:avLst/>
          </a:prstGeom>
          <a:noFill/>
        </p:spPr>
        <p:txBody>
          <a:bodyPr wrap="none" rtlCol="0">
            <a:spAutoFit/>
          </a:bodyPr>
          <a:lstStyle/>
          <a:p>
            <a:r>
              <a:rPr lang="en-US" sz="1400" dirty="0">
                <a:solidFill>
                  <a:srgbClr val="C00000"/>
                </a:solidFill>
              </a:rPr>
              <a:t>Lot Info.</a:t>
            </a:r>
          </a:p>
        </p:txBody>
      </p:sp>
      <p:cxnSp>
        <p:nvCxnSpPr>
          <p:cNvPr id="18" name="Straight Connector 17"/>
          <p:cNvCxnSpPr/>
          <p:nvPr/>
        </p:nvCxnSpPr>
        <p:spPr>
          <a:xfrm>
            <a:off x="1868910" y="6260097"/>
            <a:ext cx="304958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93100" y="3849950"/>
            <a:ext cx="1081258" cy="523220"/>
          </a:xfrm>
          <a:prstGeom prst="rect">
            <a:avLst/>
          </a:prstGeom>
          <a:noFill/>
        </p:spPr>
        <p:txBody>
          <a:bodyPr wrap="none" rtlCol="0">
            <a:spAutoFit/>
          </a:bodyPr>
          <a:lstStyle/>
          <a:p>
            <a:r>
              <a:rPr lang="en-US" sz="1400" dirty="0">
                <a:solidFill>
                  <a:srgbClr val="C00000"/>
                </a:solidFill>
              </a:rPr>
              <a:t>Site Address</a:t>
            </a:r>
          </a:p>
          <a:p>
            <a:r>
              <a:rPr lang="en-US" sz="1400" dirty="0">
                <a:solidFill>
                  <a:srgbClr val="C00000"/>
                </a:solidFill>
              </a:rPr>
              <a:t>Info.</a:t>
            </a:r>
          </a:p>
        </p:txBody>
      </p:sp>
      <p:cxnSp>
        <p:nvCxnSpPr>
          <p:cNvPr id="20" name="Straight Connector 19"/>
          <p:cNvCxnSpPr/>
          <p:nvPr/>
        </p:nvCxnSpPr>
        <p:spPr>
          <a:xfrm>
            <a:off x="6187194" y="3101961"/>
            <a:ext cx="304958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356049" y="2230047"/>
            <a:ext cx="1047082" cy="307777"/>
          </a:xfrm>
          <a:prstGeom prst="rect">
            <a:avLst/>
          </a:prstGeom>
          <a:noFill/>
        </p:spPr>
        <p:txBody>
          <a:bodyPr wrap="none" rtlCol="0">
            <a:spAutoFit/>
          </a:bodyPr>
          <a:lstStyle/>
          <a:p>
            <a:r>
              <a:rPr lang="en-US" sz="1400" dirty="0">
                <a:solidFill>
                  <a:srgbClr val="C00000"/>
                </a:solidFill>
              </a:rPr>
              <a:t>Owner Info.</a:t>
            </a:r>
          </a:p>
        </p:txBody>
      </p:sp>
      <p:cxnSp>
        <p:nvCxnSpPr>
          <p:cNvPr id="22" name="Straight Connector 21"/>
          <p:cNvCxnSpPr/>
          <p:nvPr/>
        </p:nvCxnSpPr>
        <p:spPr>
          <a:xfrm>
            <a:off x="6197963" y="4128290"/>
            <a:ext cx="304958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34679" y="3475944"/>
            <a:ext cx="1139030" cy="307777"/>
          </a:xfrm>
          <a:prstGeom prst="rect">
            <a:avLst/>
          </a:prstGeom>
          <a:noFill/>
        </p:spPr>
        <p:txBody>
          <a:bodyPr wrap="none" rtlCol="0">
            <a:spAutoFit/>
          </a:bodyPr>
          <a:lstStyle/>
          <a:p>
            <a:r>
              <a:rPr lang="en-US" sz="1400" dirty="0">
                <a:solidFill>
                  <a:srgbClr val="C00000"/>
                </a:solidFill>
              </a:rPr>
              <a:t>Registry Info.</a:t>
            </a:r>
          </a:p>
        </p:txBody>
      </p:sp>
      <p:graphicFrame>
        <p:nvGraphicFramePr>
          <p:cNvPr id="25" name="Table 24"/>
          <p:cNvGraphicFramePr>
            <a:graphicFrameLocks noGrp="1"/>
          </p:cNvGraphicFramePr>
          <p:nvPr>
            <p:extLst>
              <p:ext uri="{D42A27DB-BD31-4B8C-83A1-F6EECF244321}">
                <p14:modId xmlns:p14="http://schemas.microsoft.com/office/powerpoint/2010/main" val="3466082618"/>
              </p:ext>
            </p:extLst>
          </p:nvPr>
        </p:nvGraphicFramePr>
        <p:xfrm>
          <a:off x="592665" y="1296925"/>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altLang="en-US" sz="2800" b="1" dirty="0"/>
                        <a:t>Assess Table:</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extBox 6">
            <a:extLst>
              <a:ext uri="{FF2B5EF4-FFF2-40B4-BE49-F238E27FC236}">
                <a16:creationId xmlns:a16="http://schemas.microsoft.com/office/drawing/2014/main" id="{BC0FFAC1-5750-39F0-5AB8-F4A83E1C4E4E}"/>
              </a:ext>
            </a:extLst>
          </p:cNvPr>
          <p:cNvSpPr txBox="1"/>
          <p:nvPr/>
        </p:nvSpPr>
        <p:spPr>
          <a:xfrm>
            <a:off x="6140150" y="5224821"/>
            <a:ext cx="3433559" cy="1200329"/>
          </a:xfrm>
          <a:prstGeom prst="rect">
            <a:avLst/>
          </a:prstGeom>
          <a:noFill/>
        </p:spPr>
        <p:txBody>
          <a:bodyPr wrap="square">
            <a:spAutoFit/>
          </a:bodyPr>
          <a:lstStyle/>
          <a:p>
            <a:r>
              <a:rPr lang="en-US" altLang="en-US" sz="1800" dirty="0"/>
              <a:t>The Assess table MUST have these fields, and those fields must conform to the field type requirements of the standard. </a:t>
            </a:r>
          </a:p>
        </p:txBody>
      </p:sp>
      <p:sp>
        <p:nvSpPr>
          <p:cNvPr id="27" name="TextBox 26">
            <a:extLst>
              <a:ext uri="{FF2B5EF4-FFF2-40B4-BE49-F238E27FC236}">
                <a16:creationId xmlns:a16="http://schemas.microsoft.com/office/drawing/2014/main" id="{C55B994C-B002-1FB9-A1F8-85265F4CDCD0}"/>
              </a:ext>
            </a:extLst>
          </p:cNvPr>
          <p:cNvSpPr txBox="1"/>
          <p:nvPr/>
        </p:nvSpPr>
        <p:spPr>
          <a:xfrm>
            <a:off x="4039814" y="5453736"/>
            <a:ext cx="865173" cy="523220"/>
          </a:xfrm>
          <a:prstGeom prst="rect">
            <a:avLst/>
          </a:prstGeom>
          <a:noFill/>
        </p:spPr>
        <p:txBody>
          <a:bodyPr wrap="none" rtlCol="0">
            <a:spAutoFit/>
          </a:bodyPr>
          <a:lstStyle/>
          <a:p>
            <a:r>
              <a:rPr lang="en-US" sz="1400" dirty="0">
                <a:solidFill>
                  <a:srgbClr val="C00000"/>
                </a:solidFill>
              </a:rPr>
              <a:t>Structure</a:t>
            </a:r>
          </a:p>
          <a:p>
            <a:r>
              <a:rPr lang="en-US" sz="1400" dirty="0">
                <a:solidFill>
                  <a:srgbClr val="C00000"/>
                </a:solidFill>
              </a:rPr>
              <a:t>Info.</a:t>
            </a:r>
          </a:p>
        </p:txBody>
      </p:sp>
    </p:spTree>
    <p:extLst>
      <p:ext uri="{BB962C8B-B14F-4D97-AF65-F5344CB8AC3E}">
        <p14:creationId xmlns:p14="http://schemas.microsoft.com/office/powerpoint/2010/main" val="668770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42BA91-5889-4DF3-9376-54A1DAD3CEC2}"/>
              </a:ext>
            </a:extLst>
          </p:cNvPr>
          <p:cNvSpPr>
            <a:spLocks noGrp="1"/>
          </p:cNvSpPr>
          <p:nvPr>
            <p:ph type="body" sz="quarter" idx="14"/>
          </p:nvPr>
        </p:nvSpPr>
        <p:spPr/>
        <p:txBody>
          <a:bodyPr/>
          <a:lstStyle/>
          <a:p>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829300" y="1855316"/>
            <a:ext cx="5715000" cy="37052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ADB5EE19-2DDD-0949-9666-AAFFBAB67E53}" type="slidenum">
              <a:rPr lang="en-US" smtClean="0"/>
              <a:pPr/>
              <a:t>31</a:t>
            </a:fld>
            <a:endParaRPr lang="en-US" dirty="0"/>
          </a:p>
        </p:txBody>
      </p:sp>
      <p:sp>
        <p:nvSpPr>
          <p:cNvPr id="5" name="Title 4"/>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6" name="Content Placeholder 5"/>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I – GIS Concepts, The Model, Standard, and FGDB</a:t>
            </a:r>
          </a:p>
          <a:p>
            <a:endParaRPr lang="en-US" dirty="0"/>
          </a:p>
        </p:txBody>
      </p:sp>
      <p:sp>
        <p:nvSpPr>
          <p:cNvPr id="8" name="Rectangle 7">
            <a:extLst>
              <a:ext uri="{FF2B5EF4-FFF2-40B4-BE49-F238E27FC236}">
                <a16:creationId xmlns:a16="http://schemas.microsoft.com/office/drawing/2014/main" id="{037ED6CF-6169-49EC-8AEF-3B669CA74E95}"/>
              </a:ext>
            </a:extLst>
          </p:cNvPr>
          <p:cNvSpPr/>
          <p:nvPr/>
        </p:nvSpPr>
        <p:spPr>
          <a:xfrm>
            <a:off x="5830920" y="4524219"/>
            <a:ext cx="5715000" cy="1036321"/>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5A673C-EA20-221F-19A5-29E0FDFDBBF4}"/>
              </a:ext>
            </a:extLst>
          </p:cNvPr>
          <p:cNvSpPr txBox="1"/>
          <p:nvPr/>
        </p:nvSpPr>
        <p:spPr>
          <a:xfrm>
            <a:off x="143256" y="1955878"/>
            <a:ext cx="5434584" cy="2985433"/>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400" dirty="0"/>
              <a:t>Every value in USE_CODE in Assess table must be entered in the UC_LUT.</a:t>
            </a:r>
          </a:p>
          <a:p>
            <a:pPr marL="457200" indent="-457200">
              <a:spcBef>
                <a:spcPts val="600"/>
              </a:spcBef>
              <a:spcAft>
                <a:spcPts val="600"/>
              </a:spcAft>
              <a:buFont typeface="Arial" panose="020B0604020202020204" pitchFamily="34" charset="0"/>
              <a:buChar char="•"/>
            </a:pPr>
            <a:r>
              <a:rPr lang="en-US" sz="2400" dirty="0"/>
              <a:t>Codes with TOWN_ID = 0 are prepopulated into the table and apply to all towns/cities.</a:t>
            </a:r>
          </a:p>
          <a:p>
            <a:pPr marL="457200" indent="-457200">
              <a:spcBef>
                <a:spcPts val="600"/>
              </a:spcBef>
              <a:spcAft>
                <a:spcPts val="600"/>
              </a:spcAft>
              <a:buFont typeface="Arial" panose="020B0604020202020204" pitchFamily="34" charset="0"/>
              <a:buChar char="•"/>
            </a:pPr>
            <a:r>
              <a:rPr lang="en-US" sz="2400" dirty="0"/>
              <a:t>Codes with TOWN_ID = the DOR town id are custom values to the town/city</a:t>
            </a:r>
          </a:p>
        </p:txBody>
      </p:sp>
      <p:sp>
        <p:nvSpPr>
          <p:cNvPr id="9" name="Rectangle 8">
            <a:extLst>
              <a:ext uri="{FF2B5EF4-FFF2-40B4-BE49-F238E27FC236}">
                <a16:creationId xmlns:a16="http://schemas.microsoft.com/office/drawing/2014/main" id="{0F633AF6-EE86-8D4A-A85D-EB1CA2A6FC34}"/>
              </a:ext>
            </a:extLst>
          </p:cNvPr>
          <p:cNvSpPr/>
          <p:nvPr/>
        </p:nvSpPr>
        <p:spPr>
          <a:xfrm>
            <a:off x="5829300" y="1795128"/>
            <a:ext cx="5715000" cy="2729093"/>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6477BF1-F6E0-D8E2-3D95-79D5A23494CE}"/>
              </a:ext>
            </a:extLst>
          </p:cNvPr>
          <p:cNvSpPr txBox="1"/>
          <p:nvPr/>
        </p:nvSpPr>
        <p:spPr>
          <a:xfrm>
            <a:off x="8293466" y="1262142"/>
            <a:ext cx="1327799" cy="307777"/>
          </a:xfrm>
          <a:prstGeom prst="rect">
            <a:avLst/>
          </a:prstGeom>
          <a:noFill/>
        </p:spPr>
        <p:txBody>
          <a:bodyPr wrap="none" rtlCol="0">
            <a:spAutoFit/>
          </a:bodyPr>
          <a:lstStyle/>
          <a:p>
            <a:r>
              <a:rPr lang="en-US" sz="1400" dirty="0">
                <a:solidFill>
                  <a:srgbClr val="C00000"/>
                </a:solidFill>
              </a:rPr>
              <a:t>Standard Codes</a:t>
            </a:r>
          </a:p>
        </p:txBody>
      </p:sp>
      <p:cxnSp>
        <p:nvCxnSpPr>
          <p:cNvPr id="12" name="Straight Connector 11">
            <a:extLst>
              <a:ext uri="{FF2B5EF4-FFF2-40B4-BE49-F238E27FC236}">
                <a16:creationId xmlns:a16="http://schemas.microsoft.com/office/drawing/2014/main" id="{FAC4FB50-B377-826A-04B0-9E36882E3DDF}"/>
              </a:ext>
            </a:extLst>
          </p:cNvPr>
          <p:cNvCxnSpPr/>
          <p:nvPr/>
        </p:nvCxnSpPr>
        <p:spPr>
          <a:xfrm flipH="1">
            <a:off x="7101191" y="1609410"/>
            <a:ext cx="1342418" cy="15797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4BE839-AE16-31A8-AB02-9301174EF246}"/>
              </a:ext>
            </a:extLst>
          </p:cNvPr>
          <p:cNvSpPr txBox="1"/>
          <p:nvPr/>
        </p:nvSpPr>
        <p:spPr>
          <a:xfrm>
            <a:off x="8832135" y="5852265"/>
            <a:ext cx="1226105" cy="307777"/>
          </a:xfrm>
          <a:prstGeom prst="rect">
            <a:avLst/>
          </a:prstGeom>
          <a:noFill/>
        </p:spPr>
        <p:txBody>
          <a:bodyPr wrap="none" rtlCol="0">
            <a:spAutoFit/>
          </a:bodyPr>
          <a:lstStyle/>
          <a:p>
            <a:r>
              <a:rPr lang="en-US" sz="1400" dirty="0">
                <a:solidFill>
                  <a:srgbClr val="C00000"/>
                </a:solidFill>
              </a:rPr>
              <a:t>Custom Codes</a:t>
            </a:r>
          </a:p>
        </p:txBody>
      </p:sp>
      <p:cxnSp>
        <p:nvCxnSpPr>
          <p:cNvPr id="14" name="Straight Connector 13">
            <a:extLst>
              <a:ext uri="{FF2B5EF4-FFF2-40B4-BE49-F238E27FC236}">
                <a16:creationId xmlns:a16="http://schemas.microsoft.com/office/drawing/2014/main" id="{B03B4ECE-02A4-13A3-7B3E-F3F139410DF6}"/>
              </a:ext>
            </a:extLst>
          </p:cNvPr>
          <p:cNvCxnSpPr>
            <a:cxnSpLocks/>
            <a:stCxn id="13" idx="1"/>
          </p:cNvCxnSpPr>
          <p:nvPr/>
        </p:nvCxnSpPr>
        <p:spPr>
          <a:xfrm flipH="1" flipV="1">
            <a:off x="7101191" y="4921210"/>
            <a:ext cx="1730944" cy="108494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91D7C5B9-6B72-CD85-4CCB-F9A772AD9965}"/>
              </a:ext>
            </a:extLst>
          </p:cNvPr>
          <p:cNvGraphicFramePr>
            <a:graphicFrameLocks noGrp="1"/>
          </p:cNvGraphicFramePr>
          <p:nvPr>
            <p:extLst>
              <p:ext uri="{D42A27DB-BD31-4B8C-83A1-F6EECF244321}">
                <p14:modId xmlns:p14="http://schemas.microsoft.com/office/powerpoint/2010/main" val="1030437439"/>
              </p:ext>
            </p:extLst>
          </p:nvPr>
        </p:nvGraphicFramePr>
        <p:xfrm>
          <a:off x="516115" y="1219161"/>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The </a:t>
                      </a:r>
                      <a:r>
                        <a:rPr lang="en-US" sz="2800" b="1" i="0" baseline="0" dirty="0">
                          <a:latin typeface="Avenir Next Demi Bold" charset="0"/>
                          <a:ea typeface="Avenir Next Demi Bold" charset="0"/>
                          <a:cs typeface="Avenir Next Demi Bold" charset="0"/>
                        </a:rPr>
                        <a:t>Use Code Look Up Table (UC_LUT)</a:t>
                      </a:r>
                      <a:endParaRPr lang="en-US" sz="2800" b="1" i="0" dirty="0">
                        <a:latin typeface="Avenir Next Demi Bold" charset="0"/>
                        <a:ea typeface="Avenir Next Demi Bold" charset="0"/>
                        <a:cs typeface="Avenir Next Demi Bold" charset="0"/>
                      </a:endParaRP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7730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436ED5-E89D-A4FD-65D1-59F2F2B5EC23}"/>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E1287A00-986C-CBFC-EB47-360DEFAADAB5}"/>
              </a:ext>
            </a:extLst>
          </p:cNvPr>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29E1AA77-D3DF-11C8-3EF4-EB357B40052D}"/>
              </a:ext>
            </a:extLst>
          </p:cNvPr>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I – GIS Concepts, The Model, Standard, and FGDB</a:t>
            </a:r>
          </a:p>
          <a:p>
            <a:endParaRPr lang="en-US" dirty="0"/>
          </a:p>
        </p:txBody>
      </p:sp>
      <p:graphicFrame>
        <p:nvGraphicFramePr>
          <p:cNvPr id="6" name="Table 5">
            <a:extLst>
              <a:ext uri="{FF2B5EF4-FFF2-40B4-BE49-F238E27FC236}">
                <a16:creationId xmlns:a16="http://schemas.microsoft.com/office/drawing/2014/main" id="{9390378E-14D8-51C3-6DC0-6FE26C0523F9}"/>
              </a:ext>
            </a:extLst>
          </p:cNvPr>
          <p:cNvGraphicFramePr>
            <a:graphicFrameLocks noGrp="1"/>
          </p:cNvGraphicFramePr>
          <p:nvPr>
            <p:extLst>
              <p:ext uri="{D42A27DB-BD31-4B8C-83A1-F6EECF244321}">
                <p14:modId xmlns:p14="http://schemas.microsoft.com/office/powerpoint/2010/main" val="2566719318"/>
              </p:ext>
            </p:extLst>
          </p:nvPr>
        </p:nvGraphicFramePr>
        <p:xfrm>
          <a:off x="1283008" y="2030730"/>
          <a:ext cx="7882128" cy="57912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99921">
                <a:tc>
                  <a:txBody>
                    <a:bodyPr/>
                    <a:lstStyle/>
                    <a:p>
                      <a:r>
                        <a:rPr lang="en-US" altLang="en-US" sz="3200" b="1" dirty="0"/>
                        <a:t>PAUSE – End of Part 1</a:t>
                      </a:r>
                      <a:endParaRPr lang="en-US" sz="32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Content Placeholder 1">
            <a:extLst>
              <a:ext uri="{FF2B5EF4-FFF2-40B4-BE49-F238E27FC236}">
                <a16:creationId xmlns:a16="http://schemas.microsoft.com/office/drawing/2014/main" id="{1DE201C5-05BC-3D6A-85C0-10B74F6F0C2A}"/>
              </a:ext>
            </a:extLst>
          </p:cNvPr>
          <p:cNvSpPr txBox="1">
            <a:spLocks/>
          </p:cNvSpPr>
          <p:nvPr/>
        </p:nvSpPr>
        <p:spPr>
          <a:xfrm>
            <a:off x="1672722" y="2883192"/>
            <a:ext cx="9471031" cy="17983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t>Questions, so far?</a:t>
            </a:r>
          </a:p>
          <a:p>
            <a:pPr lvl="1"/>
            <a:endParaRPr lang="en-US" sz="1600" dirty="0"/>
          </a:p>
        </p:txBody>
      </p:sp>
      <p:sp>
        <p:nvSpPr>
          <p:cNvPr id="3" name="Content Placeholder 2">
            <a:extLst>
              <a:ext uri="{FF2B5EF4-FFF2-40B4-BE49-F238E27FC236}">
                <a16:creationId xmlns:a16="http://schemas.microsoft.com/office/drawing/2014/main" id="{2351ADDC-545A-E65F-A8EC-A61E5119907B}"/>
              </a:ext>
            </a:extLst>
          </p:cNvPr>
          <p:cNvSpPr txBox="1">
            <a:spLocks/>
          </p:cNvSpPr>
          <p:nvPr/>
        </p:nvSpPr>
        <p:spPr>
          <a:xfrm>
            <a:off x="1283008" y="4681512"/>
            <a:ext cx="11293795" cy="10550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NEXT - Part 2: Maintaining Parcels and Owner Data</a:t>
            </a:r>
          </a:p>
        </p:txBody>
      </p:sp>
    </p:spTree>
    <p:extLst>
      <p:ext uri="{BB962C8B-B14F-4D97-AF65-F5344CB8AC3E}">
        <p14:creationId xmlns:p14="http://schemas.microsoft.com/office/powerpoint/2010/main" val="2298976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61455" y="6291037"/>
            <a:ext cx="2057400" cy="365125"/>
          </a:xfrm>
        </p:spPr>
        <p:txBody>
          <a:bodyPr/>
          <a:lstStyle/>
          <a:p>
            <a:fld id="{ADB5EE19-2DDD-0949-9666-AAFFBAB67E53}" type="slidenum">
              <a:rPr lang="en-US" smtClean="0">
                <a:solidFill>
                  <a:srgbClr val="14558F"/>
                </a:solidFill>
              </a:rPr>
              <a:pPr/>
              <a:t>33</a:t>
            </a:fld>
            <a:endParaRPr lang="en-US" dirty="0">
              <a:solidFill>
                <a:srgbClr val="14558F"/>
              </a:solidFill>
            </a:endParaRPr>
          </a:p>
        </p:txBody>
      </p:sp>
      <p:sp>
        <p:nvSpPr>
          <p:cNvPr id="9" name="Title 13"/>
          <p:cNvSpPr>
            <a:spLocks noGrp="1"/>
          </p:cNvSpPr>
          <p:nvPr>
            <p:ph type="title"/>
          </p:nvPr>
        </p:nvSpPr>
        <p:spPr>
          <a:xfrm>
            <a:off x="2070441" y="170391"/>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0438" y="547350"/>
            <a:ext cx="6812280" cy="360679"/>
          </a:xfrm>
        </p:spPr>
        <p:txBody>
          <a:bodyPr>
            <a:normAutofit lnSpcReduction="10000"/>
          </a:bodyPr>
          <a:lstStyle/>
          <a:p>
            <a:pPr marL="0" indent="0">
              <a:buNone/>
            </a:pPr>
            <a:r>
              <a:rPr lang="en-US" sz="2000" dirty="0"/>
              <a:t>PART 2 – Maintaining Parcels and Owner Data</a:t>
            </a:r>
          </a:p>
          <a:p>
            <a:endParaRPr lang="en-US" sz="2000" dirty="0"/>
          </a:p>
        </p:txBody>
      </p:sp>
      <p:sp>
        <p:nvSpPr>
          <p:cNvPr id="3" name="Rectangle 2">
            <a:extLst>
              <a:ext uri="{FF2B5EF4-FFF2-40B4-BE49-F238E27FC236}">
                <a16:creationId xmlns:a16="http://schemas.microsoft.com/office/drawing/2014/main" id="{C0954665-F79B-4BCB-892F-D4DBE2AF1EA0}"/>
              </a:ext>
            </a:extLst>
          </p:cNvPr>
          <p:cNvSpPr/>
          <p:nvPr/>
        </p:nvSpPr>
        <p:spPr>
          <a:xfrm>
            <a:off x="2218913" y="2456650"/>
            <a:ext cx="1604738"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Edit Copy </a:t>
            </a:r>
          </a:p>
          <a:p>
            <a:pPr algn="ctr"/>
            <a:r>
              <a:rPr lang="en-US" dirty="0"/>
              <a:t>of FGDB</a:t>
            </a:r>
          </a:p>
        </p:txBody>
      </p:sp>
      <p:sp>
        <p:nvSpPr>
          <p:cNvPr id="8" name="Rectangle 7">
            <a:extLst>
              <a:ext uri="{FF2B5EF4-FFF2-40B4-BE49-F238E27FC236}">
                <a16:creationId xmlns:a16="http://schemas.microsoft.com/office/drawing/2014/main" id="{77D34EBC-B474-443E-A67C-D725F40F9053}"/>
              </a:ext>
            </a:extLst>
          </p:cNvPr>
          <p:cNvSpPr/>
          <p:nvPr/>
        </p:nvSpPr>
        <p:spPr>
          <a:xfrm>
            <a:off x="188932" y="2446224"/>
            <a:ext cx="1801855"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 Materials for Edits</a:t>
            </a:r>
          </a:p>
        </p:txBody>
      </p:sp>
      <p:sp>
        <p:nvSpPr>
          <p:cNvPr id="10" name="Rectangle 9">
            <a:extLst>
              <a:ext uri="{FF2B5EF4-FFF2-40B4-BE49-F238E27FC236}">
                <a16:creationId xmlns:a16="http://schemas.microsoft.com/office/drawing/2014/main" id="{2DAA538C-FFD3-46ED-AEC2-7C6CFD334CC0}"/>
              </a:ext>
            </a:extLst>
          </p:cNvPr>
          <p:cNvSpPr/>
          <p:nvPr/>
        </p:nvSpPr>
        <p:spPr>
          <a:xfrm>
            <a:off x="4008700" y="2168199"/>
            <a:ext cx="1735541" cy="16127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New/Changed LOC_IDs to LOC_ID Change List</a:t>
            </a:r>
          </a:p>
        </p:txBody>
      </p:sp>
      <p:sp>
        <p:nvSpPr>
          <p:cNvPr id="14" name="Rectangle 13">
            <a:extLst>
              <a:ext uri="{FF2B5EF4-FFF2-40B4-BE49-F238E27FC236}">
                <a16:creationId xmlns:a16="http://schemas.microsoft.com/office/drawing/2014/main" id="{982430FE-1903-464A-9B06-0FB96E13C4A8}"/>
              </a:ext>
            </a:extLst>
          </p:cNvPr>
          <p:cNvSpPr/>
          <p:nvPr/>
        </p:nvSpPr>
        <p:spPr>
          <a:xfrm>
            <a:off x="5972367" y="2181049"/>
            <a:ext cx="1870841" cy="16127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‘LOAD’ New Extract into empty Assess table</a:t>
            </a:r>
          </a:p>
        </p:txBody>
      </p:sp>
      <p:sp>
        <p:nvSpPr>
          <p:cNvPr id="15" name="Rectangle 14">
            <a:extLst>
              <a:ext uri="{FF2B5EF4-FFF2-40B4-BE49-F238E27FC236}">
                <a16:creationId xmlns:a16="http://schemas.microsoft.com/office/drawing/2014/main" id="{C058B77E-A133-40E1-8838-301A1A803722}"/>
              </a:ext>
            </a:extLst>
          </p:cNvPr>
          <p:cNvSpPr/>
          <p:nvPr/>
        </p:nvSpPr>
        <p:spPr>
          <a:xfrm>
            <a:off x="8046157" y="2433231"/>
            <a:ext cx="1870841"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QA/Make Corrections</a:t>
            </a:r>
          </a:p>
        </p:txBody>
      </p:sp>
      <p:sp>
        <p:nvSpPr>
          <p:cNvPr id="16" name="Rectangle 15">
            <a:extLst>
              <a:ext uri="{FF2B5EF4-FFF2-40B4-BE49-F238E27FC236}">
                <a16:creationId xmlns:a16="http://schemas.microsoft.com/office/drawing/2014/main" id="{D2B3F0F9-F24E-457C-914E-CAA32B6BA28C}"/>
              </a:ext>
            </a:extLst>
          </p:cNvPr>
          <p:cNvSpPr/>
          <p:nvPr/>
        </p:nvSpPr>
        <p:spPr>
          <a:xfrm>
            <a:off x="10100943" y="2420238"/>
            <a:ext cx="1870841" cy="10881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Submit to MassGIS for QA Review</a:t>
            </a:r>
          </a:p>
        </p:txBody>
      </p:sp>
      <p:cxnSp>
        <p:nvCxnSpPr>
          <p:cNvPr id="17" name="Straight Arrow Connector 16">
            <a:extLst>
              <a:ext uri="{FF2B5EF4-FFF2-40B4-BE49-F238E27FC236}">
                <a16:creationId xmlns:a16="http://schemas.microsoft.com/office/drawing/2014/main" id="{951B0237-3D12-442D-B5C0-8BF62629B1BD}"/>
              </a:ext>
            </a:extLst>
          </p:cNvPr>
          <p:cNvCxnSpPr>
            <a:cxnSpLocks/>
            <a:stCxn id="8" idx="3"/>
            <a:endCxn id="3" idx="1"/>
          </p:cNvCxnSpPr>
          <p:nvPr/>
        </p:nvCxnSpPr>
        <p:spPr>
          <a:xfrm>
            <a:off x="1990787" y="2983809"/>
            <a:ext cx="228126" cy="10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1F5545F-2C0D-43DD-BF65-F87D8D6A03F1}"/>
              </a:ext>
            </a:extLst>
          </p:cNvPr>
          <p:cNvCxnSpPr>
            <a:cxnSpLocks/>
            <a:stCxn id="3" idx="3"/>
            <a:endCxn id="10" idx="1"/>
          </p:cNvCxnSpPr>
          <p:nvPr/>
        </p:nvCxnSpPr>
        <p:spPr>
          <a:xfrm flipV="1">
            <a:off x="3823651" y="2974568"/>
            <a:ext cx="185049" cy="19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56A258F-DB43-4CA7-B506-11EF1725BC17}"/>
              </a:ext>
            </a:extLst>
          </p:cNvPr>
          <p:cNvCxnSpPr>
            <a:cxnSpLocks/>
            <a:stCxn id="10" idx="3"/>
            <a:endCxn id="14" idx="1"/>
          </p:cNvCxnSpPr>
          <p:nvPr/>
        </p:nvCxnSpPr>
        <p:spPr>
          <a:xfrm>
            <a:off x="5744241" y="2974568"/>
            <a:ext cx="228126" cy="12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098C11-AC99-49CB-B426-81686F55A1B8}"/>
              </a:ext>
            </a:extLst>
          </p:cNvPr>
          <p:cNvCxnSpPr>
            <a:cxnSpLocks/>
            <a:stCxn id="10" idx="2"/>
            <a:endCxn id="57" idx="0"/>
          </p:cNvCxnSpPr>
          <p:nvPr/>
        </p:nvCxnSpPr>
        <p:spPr>
          <a:xfrm>
            <a:off x="4876471" y="3780937"/>
            <a:ext cx="1199261" cy="250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2C7E99-56D2-4900-8C52-EA7E12C00B18}"/>
              </a:ext>
            </a:extLst>
          </p:cNvPr>
          <p:cNvCxnSpPr>
            <a:cxnSpLocks/>
            <a:stCxn id="14" idx="3"/>
            <a:endCxn id="15" idx="1"/>
          </p:cNvCxnSpPr>
          <p:nvPr/>
        </p:nvCxnSpPr>
        <p:spPr>
          <a:xfrm flipV="1">
            <a:off x="7843208" y="2970816"/>
            <a:ext cx="202949" cy="16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AC48A05-6778-4104-827D-B4462585D7C2}"/>
              </a:ext>
            </a:extLst>
          </p:cNvPr>
          <p:cNvCxnSpPr>
            <a:cxnSpLocks/>
            <a:stCxn id="15" idx="3"/>
            <a:endCxn id="16" idx="1"/>
          </p:cNvCxnSpPr>
          <p:nvPr/>
        </p:nvCxnSpPr>
        <p:spPr>
          <a:xfrm flipV="1">
            <a:off x="9916998" y="2964320"/>
            <a:ext cx="183945" cy="6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A412ADA-C2F6-AC31-4F48-C4EC6B2A2425}"/>
              </a:ext>
            </a:extLst>
          </p:cNvPr>
          <p:cNvSpPr/>
          <p:nvPr/>
        </p:nvSpPr>
        <p:spPr>
          <a:xfrm>
            <a:off x="10167692" y="4771860"/>
            <a:ext cx="1473102" cy="608611"/>
          </a:xfrm>
          <a:prstGeom prst="ellipse">
            <a:avLst/>
          </a:prstGeom>
          <a:solidFill>
            <a:schemeClr val="accent1">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GIS Editor</a:t>
            </a:r>
          </a:p>
        </p:txBody>
      </p:sp>
      <p:sp>
        <p:nvSpPr>
          <p:cNvPr id="26" name="Rectangle 25">
            <a:extLst>
              <a:ext uri="{FF2B5EF4-FFF2-40B4-BE49-F238E27FC236}">
                <a16:creationId xmlns:a16="http://schemas.microsoft.com/office/drawing/2014/main" id="{3713090D-6EE1-46AE-2057-E9CBD07B89CF}"/>
              </a:ext>
            </a:extLst>
          </p:cNvPr>
          <p:cNvSpPr/>
          <p:nvPr/>
        </p:nvSpPr>
        <p:spPr>
          <a:xfrm>
            <a:off x="3451624" y="4000996"/>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CAMA Extract</a:t>
            </a:r>
          </a:p>
          <a:p>
            <a:pPr algn="ctr"/>
            <a:r>
              <a:rPr lang="en-US" dirty="0">
                <a:solidFill>
                  <a:schemeClr val="accent1">
                    <a:lumMod val="50000"/>
                  </a:schemeClr>
                </a:solidFill>
              </a:rPr>
              <a:t>(Initial)</a:t>
            </a:r>
          </a:p>
        </p:txBody>
      </p:sp>
      <p:sp>
        <p:nvSpPr>
          <p:cNvPr id="28" name="Rectangle 27">
            <a:extLst>
              <a:ext uri="{FF2B5EF4-FFF2-40B4-BE49-F238E27FC236}">
                <a16:creationId xmlns:a16="http://schemas.microsoft.com/office/drawing/2014/main" id="{363822CA-BF3C-5326-B455-2EA56D90F8E0}"/>
              </a:ext>
            </a:extLst>
          </p:cNvPr>
          <p:cNvSpPr/>
          <p:nvPr/>
        </p:nvSpPr>
        <p:spPr>
          <a:xfrm>
            <a:off x="530169" y="4032387"/>
            <a:ext cx="1119381"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Eng. Plans</a:t>
            </a:r>
          </a:p>
        </p:txBody>
      </p:sp>
      <p:sp>
        <p:nvSpPr>
          <p:cNvPr id="30" name="Rectangle 29">
            <a:extLst>
              <a:ext uri="{FF2B5EF4-FFF2-40B4-BE49-F238E27FC236}">
                <a16:creationId xmlns:a16="http://schemas.microsoft.com/office/drawing/2014/main" id="{947027F2-7108-5A80-E108-DE6C1A866A9E}"/>
              </a:ext>
            </a:extLst>
          </p:cNvPr>
          <p:cNvSpPr/>
          <p:nvPr/>
        </p:nvSpPr>
        <p:spPr>
          <a:xfrm>
            <a:off x="188932" y="5262858"/>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Imagery</a:t>
            </a:r>
          </a:p>
        </p:txBody>
      </p:sp>
      <p:cxnSp>
        <p:nvCxnSpPr>
          <p:cNvPr id="34" name="Straight Arrow Connector 33">
            <a:extLst>
              <a:ext uri="{FF2B5EF4-FFF2-40B4-BE49-F238E27FC236}">
                <a16:creationId xmlns:a16="http://schemas.microsoft.com/office/drawing/2014/main" id="{8562067B-5992-9696-C373-881E6BD02D83}"/>
              </a:ext>
            </a:extLst>
          </p:cNvPr>
          <p:cNvCxnSpPr>
            <a:cxnSpLocks/>
            <a:stCxn id="28" idx="0"/>
            <a:endCxn id="8" idx="2"/>
          </p:cNvCxnSpPr>
          <p:nvPr/>
        </p:nvCxnSpPr>
        <p:spPr>
          <a:xfrm flipV="1">
            <a:off x="1089860" y="3521394"/>
            <a:ext cx="0" cy="510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2624F06-A173-30A5-867C-BC8180FE64BA}"/>
              </a:ext>
            </a:extLst>
          </p:cNvPr>
          <p:cNvCxnSpPr>
            <a:cxnSpLocks/>
          </p:cNvCxnSpPr>
          <p:nvPr/>
        </p:nvCxnSpPr>
        <p:spPr>
          <a:xfrm flipH="1" flipV="1">
            <a:off x="362262" y="3568415"/>
            <a:ext cx="27179" cy="1673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F247B7-CC10-5BFF-6B32-CB282F89D4F5}"/>
              </a:ext>
            </a:extLst>
          </p:cNvPr>
          <p:cNvCxnSpPr>
            <a:cxnSpLocks/>
            <a:stCxn id="26" idx="0"/>
            <a:endCxn id="8" idx="2"/>
          </p:cNvCxnSpPr>
          <p:nvPr/>
        </p:nvCxnSpPr>
        <p:spPr>
          <a:xfrm flipH="1" flipV="1">
            <a:off x="1089860" y="3521394"/>
            <a:ext cx="2915097" cy="479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483344B-2BED-0F4B-56F3-CEC3BC60462F}"/>
              </a:ext>
            </a:extLst>
          </p:cNvPr>
          <p:cNvSpPr/>
          <p:nvPr/>
        </p:nvSpPr>
        <p:spPr>
          <a:xfrm>
            <a:off x="5522399" y="4031266"/>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LOC_ID</a:t>
            </a:r>
          </a:p>
          <a:p>
            <a:pPr algn="ctr"/>
            <a:r>
              <a:rPr lang="en-US" dirty="0">
                <a:solidFill>
                  <a:schemeClr val="accent1">
                    <a:lumMod val="50000"/>
                  </a:schemeClr>
                </a:solidFill>
              </a:rPr>
              <a:t>Change List</a:t>
            </a:r>
          </a:p>
        </p:txBody>
      </p:sp>
      <p:sp>
        <p:nvSpPr>
          <p:cNvPr id="73" name="Rectangle 72">
            <a:extLst>
              <a:ext uri="{FF2B5EF4-FFF2-40B4-BE49-F238E27FC236}">
                <a16:creationId xmlns:a16="http://schemas.microsoft.com/office/drawing/2014/main" id="{F207A0E3-279A-5A4C-E64E-100345E76FEC}"/>
              </a:ext>
            </a:extLst>
          </p:cNvPr>
          <p:cNvSpPr/>
          <p:nvPr/>
        </p:nvSpPr>
        <p:spPr>
          <a:xfrm>
            <a:off x="7202741" y="3979290"/>
            <a:ext cx="1345113"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CAMA</a:t>
            </a:r>
            <a:r>
              <a:rPr lang="en-US" b="1" dirty="0">
                <a:solidFill>
                  <a:schemeClr val="accent1">
                    <a:lumMod val="50000"/>
                  </a:schemeClr>
                </a:solidFill>
              </a:rPr>
              <a:t> </a:t>
            </a:r>
            <a:r>
              <a:rPr lang="en-US" dirty="0">
                <a:solidFill>
                  <a:schemeClr val="accent1">
                    <a:lumMod val="50000"/>
                  </a:schemeClr>
                </a:solidFill>
              </a:rPr>
              <a:t>Extract</a:t>
            </a:r>
          </a:p>
          <a:p>
            <a:pPr algn="ctr"/>
            <a:r>
              <a:rPr lang="en-US" dirty="0">
                <a:solidFill>
                  <a:schemeClr val="accent1">
                    <a:lumMod val="50000"/>
                  </a:schemeClr>
                </a:solidFill>
              </a:rPr>
              <a:t>(Updated)</a:t>
            </a:r>
          </a:p>
        </p:txBody>
      </p:sp>
      <p:cxnSp>
        <p:nvCxnSpPr>
          <p:cNvPr id="74" name="Straight Arrow Connector 73">
            <a:extLst>
              <a:ext uri="{FF2B5EF4-FFF2-40B4-BE49-F238E27FC236}">
                <a16:creationId xmlns:a16="http://schemas.microsoft.com/office/drawing/2014/main" id="{4308322D-7A16-8316-EF9A-3B8F4775FD82}"/>
              </a:ext>
            </a:extLst>
          </p:cNvPr>
          <p:cNvCxnSpPr>
            <a:cxnSpLocks/>
            <a:stCxn id="89" idx="0"/>
            <a:endCxn id="73" idx="2"/>
          </p:cNvCxnSpPr>
          <p:nvPr/>
        </p:nvCxnSpPr>
        <p:spPr>
          <a:xfrm flipH="1" flipV="1">
            <a:off x="7875298" y="5054460"/>
            <a:ext cx="1" cy="263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5022538-EEB9-BBB9-AE21-80B9351DBB66}"/>
              </a:ext>
            </a:extLst>
          </p:cNvPr>
          <p:cNvCxnSpPr>
            <a:cxnSpLocks/>
            <a:stCxn id="73" idx="0"/>
          </p:cNvCxnSpPr>
          <p:nvPr/>
        </p:nvCxnSpPr>
        <p:spPr>
          <a:xfrm flipH="1" flipV="1">
            <a:off x="7467249" y="3756389"/>
            <a:ext cx="408049" cy="222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ADF9693E-51D1-1DEF-7056-766E00847182}"/>
              </a:ext>
            </a:extLst>
          </p:cNvPr>
          <p:cNvSpPr/>
          <p:nvPr/>
        </p:nvSpPr>
        <p:spPr>
          <a:xfrm>
            <a:off x="10247343" y="5550226"/>
            <a:ext cx="1393451" cy="537585"/>
          </a:xfrm>
          <a:prstGeom prst="ellipse">
            <a:avLst/>
          </a:prstGeom>
          <a:solidFill>
            <a:schemeClr val="accent2">
              <a:lumMod val="60000"/>
              <a:lumOff val="40000"/>
            </a:schemeClr>
          </a:solid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Assessor</a:t>
            </a:r>
          </a:p>
        </p:txBody>
      </p:sp>
      <p:sp>
        <p:nvSpPr>
          <p:cNvPr id="89" name="Rectangle 88">
            <a:extLst>
              <a:ext uri="{FF2B5EF4-FFF2-40B4-BE49-F238E27FC236}">
                <a16:creationId xmlns:a16="http://schemas.microsoft.com/office/drawing/2014/main" id="{186BE45F-6283-71AD-E1AF-2AA27C62D6EA}"/>
              </a:ext>
            </a:extLst>
          </p:cNvPr>
          <p:cNvSpPr/>
          <p:nvPr/>
        </p:nvSpPr>
        <p:spPr>
          <a:xfrm>
            <a:off x="6939878" y="5318318"/>
            <a:ext cx="1870841" cy="10751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LOC_IDs in CAMA and Export Data</a:t>
            </a:r>
          </a:p>
        </p:txBody>
      </p:sp>
      <p:cxnSp>
        <p:nvCxnSpPr>
          <p:cNvPr id="92" name="Straight Arrow Connector 91">
            <a:extLst>
              <a:ext uri="{FF2B5EF4-FFF2-40B4-BE49-F238E27FC236}">
                <a16:creationId xmlns:a16="http://schemas.microsoft.com/office/drawing/2014/main" id="{0B57F20A-49DD-9EDB-FF37-79E5027BCD6D}"/>
              </a:ext>
            </a:extLst>
          </p:cNvPr>
          <p:cNvCxnSpPr>
            <a:cxnSpLocks/>
            <a:stCxn id="57" idx="2"/>
            <a:endCxn id="89" idx="1"/>
          </p:cNvCxnSpPr>
          <p:nvPr/>
        </p:nvCxnSpPr>
        <p:spPr>
          <a:xfrm>
            <a:off x="6075732" y="5106436"/>
            <a:ext cx="864146" cy="749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F658F7E5-BBD1-CA89-BEBC-92FAE568731E}"/>
              </a:ext>
            </a:extLst>
          </p:cNvPr>
          <p:cNvSpPr/>
          <p:nvPr/>
        </p:nvSpPr>
        <p:spPr>
          <a:xfrm>
            <a:off x="3111256" y="5277424"/>
            <a:ext cx="1870841" cy="10751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Export CAMA Data</a:t>
            </a:r>
          </a:p>
        </p:txBody>
      </p:sp>
      <p:cxnSp>
        <p:nvCxnSpPr>
          <p:cNvPr id="119" name="Straight Arrow Connector 118">
            <a:extLst>
              <a:ext uri="{FF2B5EF4-FFF2-40B4-BE49-F238E27FC236}">
                <a16:creationId xmlns:a16="http://schemas.microsoft.com/office/drawing/2014/main" id="{394A9691-DBA2-E052-AE1B-D2FDACB7EC25}"/>
              </a:ext>
            </a:extLst>
          </p:cNvPr>
          <p:cNvCxnSpPr>
            <a:cxnSpLocks/>
            <a:stCxn id="112" idx="0"/>
            <a:endCxn id="26" idx="2"/>
          </p:cNvCxnSpPr>
          <p:nvPr/>
        </p:nvCxnSpPr>
        <p:spPr>
          <a:xfrm flipH="1" flipV="1">
            <a:off x="4004957" y="5076166"/>
            <a:ext cx="41720" cy="20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5C528F34-4D20-F016-D9A7-E8868E8C721E}"/>
              </a:ext>
            </a:extLst>
          </p:cNvPr>
          <p:cNvGraphicFramePr>
            <a:graphicFrameLocks noGrp="1"/>
          </p:cNvGraphicFramePr>
          <p:nvPr>
            <p:extLst>
              <p:ext uri="{D42A27DB-BD31-4B8C-83A1-F6EECF244321}">
                <p14:modId xmlns:p14="http://schemas.microsoft.com/office/powerpoint/2010/main" val="3463147488"/>
              </p:ext>
            </p:extLst>
          </p:nvPr>
        </p:nvGraphicFramePr>
        <p:xfrm>
          <a:off x="617226" y="1300276"/>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Parcel/Owner Data Update Process – Route 1</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943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61455" y="6291037"/>
            <a:ext cx="2057400" cy="365125"/>
          </a:xfrm>
        </p:spPr>
        <p:txBody>
          <a:bodyPr/>
          <a:lstStyle/>
          <a:p>
            <a:fld id="{ADB5EE19-2DDD-0949-9666-AAFFBAB67E53}" type="slidenum">
              <a:rPr lang="en-US" smtClean="0">
                <a:solidFill>
                  <a:srgbClr val="14558F"/>
                </a:solidFill>
              </a:rPr>
              <a:pPr/>
              <a:t>34</a:t>
            </a:fld>
            <a:endParaRPr lang="en-US" dirty="0">
              <a:solidFill>
                <a:srgbClr val="14558F"/>
              </a:solidFill>
            </a:endParaRPr>
          </a:p>
        </p:txBody>
      </p:sp>
      <p:sp>
        <p:nvSpPr>
          <p:cNvPr id="9" name="Title 13"/>
          <p:cNvSpPr>
            <a:spLocks noGrp="1"/>
          </p:cNvSpPr>
          <p:nvPr>
            <p:ph type="title"/>
          </p:nvPr>
        </p:nvSpPr>
        <p:spPr>
          <a:xfrm>
            <a:off x="2070441" y="170391"/>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0438" y="547350"/>
            <a:ext cx="6812280" cy="360679"/>
          </a:xfrm>
        </p:spPr>
        <p:txBody>
          <a:bodyPr>
            <a:normAutofit lnSpcReduction="10000"/>
          </a:bodyPr>
          <a:lstStyle/>
          <a:p>
            <a:pPr marL="0" indent="0">
              <a:buNone/>
            </a:pPr>
            <a:r>
              <a:rPr lang="en-US" sz="2000" dirty="0"/>
              <a:t>PART 2 – Maintaining Parcels and Owner Data</a:t>
            </a:r>
          </a:p>
          <a:p>
            <a:endParaRPr lang="en-US" sz="2000" dirty="0"/>
          </a:p>
        </p:txBody>
      </p:sp>
      <p:sp>
        <p:nvSpPr>
          <p:cNvPr id="3" name="Rectangle 2">
            <a:extLst>
              <a:ext uri="{FF2B5EF4-FFF2-40B4-BE49-F238E27FC236}">
                <a16:creationId xmlns:a16="http://schemas.microsoft.com/office/drawing/2014/main" id="{C0954665-F79B-4BCB-892F-D4DBE2AF1EA0}"/>
              </a:ext>
            </a:extLst>
          </p:cNvPr>
          <p:cNvSpPr/>
          <p:nvPr/>
        </p:nvSpPr>
        <p:spPr>
          <a:xfrm>
            <a:off x="2218913" y="2456650"/>
            <a:ext cx="1604738"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Edit Copy </a:t>
            </a:r>
          </a:p>
          <a:p>
            <a:pPr algn="ctr"/>
            <a:r>
              <a:rPr lang="en-US" dirty="0"/>
              <a:t>of FGDB</a:t>
            </a:r>
          </a:p>
        </p:txBody>
      </p:sp>
      <p:sp>
        <p:nvSpPr>
          <p:cNvPr id="8" name="Rectangle 7">
            <a:extLst>
              <a:ext uri="{FF2B5EF4-FFF2-40B4-BE49-F238E27FC236}">
                <a16:creationId xmlns:a16="http://schemas.microsoft.com/office/drawing/2014/main" id="{77D34EBC-B474-443E-A67C-D725F40F9053}"/>
              </a:ext>
            </a:extLst>
          </p:cNvPr>
          <p:cNvSpPr/>
          <p:nvPr/>
        </p:nvSpPr>
        <p:spPr>
          <a:xfrm>
            <a:off x="188932" y="2446224"/>
            <a:ext cx="1801855"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 Materials for Edits</a:t>
            </a:r>
          </a:p>
        </p:txBody>
      </p:sp>
      <p:sp>
        <p:nvSpPr>
          <p:cNvPr id="10" name="Rectangle 9">
            <a:extLst>
              <a:ext uri="{FF2B5EF4-FFF2-40B4-BE49-F238E27FC236}">
                <a16:creationId xmlns:a16="http://schemas.microsoft.com/office/drawing/2014/main" id="{2DAA538C-FFD3-46ED-AEC2-7C6CFD334CC0}"/>
              </a:ext>
            </a:extLst>
          </p:cNvPr>
          <p:cNvSpPr/>
          <p:nvPr/>
        </p:nvSpPr>
        <p:spPr>
          <a:xfrm>
            <a:off x="4008700" y="2168199"/>
            <a:ext cx="1735541" cy="16127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New/Changed LOC_IDs to LOC_ID Change List</a:t>
            </a:r>
          </a:p>
        </p:txBody>
      </p:sp>
      <p:sp>
        <p:nvSpPr>
          <p:cNvPr id="14" name="Rectangle 13">
            <a:extLst>
              <a:ext uri="{FF2B5EF4-FFF2-40B4-BE49-F238E27FC236}">
                <a16:creationId xmlns:a16="http://schemas.microsoft.com/office/drawing/2014/main" id="{982430FE-1903-464A-9B06-0FB96E13C4A8}"/>
              </a:ext>
            </a:extLst>
          </p:cNvPr>
          <p:cNvSpPr/>
          <p:nvPr/>
        </p:nvSpPr>
        <p:spPr>
          <a:xfrm>
            <a:off x="5972367" y="2181049"/>
            <a:ext cx="1870841" cy="16127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‘LOAD’ New Extract into empty Assess table</a:t>
            </a:r>
          </a:p>
        </p:txBody>
      </p:sp>
      <p:sp>
        <p:nvSpPr>
          <p:cNvPr id="15" name="Rectangle 14">
            <a:extLst>
              <a:ext uri="{FF2B5EF4-FFF2-40B4-BE49-F238E27FC236}">
                <a16:creationId xmlns:a16="http://schemas.microsoft.com/office/drawing/2014/main" id="{C058B77E-A133-40E1-8838-301A1A803722}"/>
              </a:ext>
            </a:extLst>
          </p:cNvPr>
          <p:cNvSpPr/>
          <p:nvPr/>
        </p:nvSpPr>
        <p:spPr>
          <a:xfrm>
            <a:off x="8046157" y="2433231"/>
            <a:ext cx="1870841" cy="10751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QA/Make Corrections</a:t>
            </a:r>
          </a:p>
        </p:txBody>
      </p:sp>
      <p:sp>
        <p:nvSpPr>
          <p:cNvPr id="16" name="Rectangle 15">
            <a:extLst>
              <a:ext uri="{FF2B5EF4-FFF2-40B4-BE49-F238E27FC236}">
                <a16:creationId xmlns:a16="http://schemas.microsoft.com/office/drawing/2014/main" id="{D2B3F0F9-F24E-457C-914E-CAA32B6BA28C}"/>
              </a:ext>
            </a:extLst>
          </p:cNvPr>
          <p:cNvSpPr/>
          <p:nvPr/>
        </p:nvSpPr>
        <p:spPr>
          <a:xfrm>
            <a:off x="10100943" y="2420238"/>
            <a:ext cx="1870841" cy="10881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Submit to MassGIS for QA Review</a:t>
            </a:r>
          </a:p>
        </p:txBody>
      </p:sp>
      <p:cxnSp>
        <p:nvCxnSpPr>
          <p:cNvPr id="17" name="Straight Arrow Connector 16">
            <a:extLst>
              <a:ext uri="{FF2B5EF4-FFF2-40B4-BE49-F238E27FC236}">
                <a16:creationId xmlns:a16="http://schemas.microsoft.com/office/drawing/2014/main" id="{951B0237-3D12-442D-B5C0-8BF62629B1BD}"/>
              </a:ext>
            </a:extLst>
          </p:cNvPr>
          <p:cNvCxnSpPr>
            <a:cxnSpLocks/>
            <a:stCxn id="8" idx="3"/>
            <a:endCxn id="3" idx="1"/>
          </p:cNvCxnSpPr>
          <p:nvPr/>
        </p:nvCxnSpPr>
        <p:spPr>
          <a:xfrm>
            <a:off x="1990787" y="2983809"/>
            <a:ext cx="228126" cy="10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1F5545F-2C0D-43DD-BF65-F87D8D6A03F1}"/>
              </a:ext>
            </a:extLst>
          </p:cNvPr>
          <p:cNvCxnSpPr>
            <a:cxnSpLocks/>
            <a:stCxn id="3" idx="3"/>
            <a:endCxn id="10" idx="1"/>
          </p:cNvCxnSpPr>
          <p:nvPr/>
        </p:nvCxnSpPr>
        <p:spPr>
          <a:xfrm flipV="1">
            <a:off x="3823651" y="2974568"/>
            <a:ext cx="185049" cy="19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56A258F-DB43-4CA7-B506-11EF1725BC17}"/>
              </a:ext>
            </a:extLst>
          </p:cNvPr>
          <p:cNvCxnSpPr>
            <a:cxnSpLocks/>
            <a:stCxn id="10" idx="3"/>
            <a:endCxn id="14" idx="1"/>
          </p:cNvCxnSpPr>
          <p:nvPr/>
        </p:nvCxnSpPr>
        <p:spPr>
          <a:xfrm>
            <a:off x="5744241" y="2974568"/>
            <a:ext cx="228126" cy="12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098C11-AC99-49CB-B426-81686F55A1B8}"/>
              </a:ext>
            </a:extLst>
          </p:cNvPr>
          <p:cNvCxnSpPr>
            <a:cxnSpLocks/>
            <a:stCxn id="10" idx="2"/>
            <a:endCxn id="57" idx="0"/>
          </p:cNvCxnSpPr>
          <p:nvPr/>
        </p:nvCxnSpPr>
        <p:spPr>
          <a:xfrm>
            <a:off x="4876471" y="3780937"/>
            <a:ext cx="1199261" cy="250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2C7E99-56D2-4900-8C52-EA7E12C00B18}"/>
              </a:ext>
            </a:extLst>
          </p:cNvPr>
          <p:cNvCxnSpPr>
            <a:cxnSpLocks/>
            <a:stCxn id="14" idx="3"/>
            <a:endCxn id="15" idx="1"/>
          </p:cNvCxnSpPr>
          <p:nvPr/>
        </p:nvCxnSpPr>
        <p:spPr>
          <a:xfrm flipV="1">
            <a:off x="7843208" y="2970816"/>
            <a:ext cx="202949" cy="16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AC48A05-6778-4104-827D-B4462585D7C2}"/>
              </a:ext>
            </a:extLst>
          </p:cNvPr>
          <p:cNvCxnSpPr>
            <a:cxnSpLocks/>
            <a:stCxn id="15" idx="3"/>
            <a:endCxn id="16" idx="1"/>
          </p:cNvCxnSpPr>
          <p:nvPr/>
        </p:nvCxnSpPr>
        <p:spPr>
          <a:xfrm flipV="1">
            <a:off x="9916998" y="2964320"/>
            <a:ext cx="183945" cy="6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A412ADA-C2F6-AC31-4F48-C4EC6B2A2425}"/>
              </a:ext>
            </a:extLst>
          </p:cNvPr>
          <p:cNvSpPr/>
          <p:nvPr/>
        </p:nvSpPr>
        <p:spPr>
          <a:xfrm>
            <a:off x="10167692" y="4771860"/>
            <a:ext cx="1473102" cy="608611"/>
          </a:xfrm>
          <a:prstGeom prst="ellipse">
            <a:avLst/>
          </a:prstGeom>
          <a:solidFill>
            <a:schemeClr val="accent1">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GIS Editor</a:t>
            </a:r>
          </a:p>
        </p:txBody>
      </p:sp>
      <p:sp>
        <p:nvSpPr>
          <p:cNvPr id="26" name="Rectangle 25">
            <a:extLst>
              <a:ext uri="{FF2B5EF4-FFF2-40B4-BE49-F238E27FC236}">
                <a16:creationId xmlns:a16="http://schemas.microsoft.com/office/drawing/2014/main" id="{3713090D-6EE1-46AE-2057-E9CBD07B89CF}"/>
              </a:ext>
            </a:extLst>
          </p:cNvPr>
          <p:cNvSpPr/>
          <p:nvPr/>
        </p:nvSpPr>
        <p:spPr>
          <a:xfrm>
            <a:off x="3451624" y="4000996"/>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CAMA Extract</a:t>
            </a:r>
          </a:p>
          <a:p>
            <a:pPr algn="ctr"/>
            <a:r>
              <a:rPr lang="en-US" dirty="0">
                <a:solidFill>
                  <a:schemeClr val="accent1">
                    <a:lumMod val="50000"/>
                  </a:schemeClr>
                </a:solidFill>
              </a:rPr>
              <a:t>(Initial)</a:t>
            </a:r>
          </a:p>
        </p:txBody>
      </p:sp>
      <p:sp>
        <p:nvSpPr>
          <p:cNvPr id="28" name="Rectangle 27">
            <a:extLst>
              <a:ext uri="{FF2B5EF4-FFF2-40B4-BE49-F238E27FC236}">
                <a16:creationId xmlns:a16="http://schemas.microsoft.com/office/drawing/2014/main" id="{363822CA-BF3C-5326-B455-2EA56D90F8E0}"/>
              </a:ext>
            </a:extLst>
          </p:cNvPr>
          <p:cNvSpPr/>
          <p:nvPr/>
        </p:nvSpPr>
        <p:spPr>
          <a:xfrm>
            <a:off x="530169" y="4032387"/>
            <a:ext cx="1119381"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Eng. Plans</a:t>
            </a:r>
          </a:p>
        </p:txBody>
      </p:sp>
      <p:sp>
        <p:nvSpPr>
          <p:cNvPr id="30" name="Rectangle 29">
            <a:extLst>
              <a:ext uri="{FF2B5EF4-FFF2-40B4-BE49-F238E27FC236}">
                <a16:creationId xmlns:a16="http://schemas.microsoft.com/office/drawing/2014/main" id="{947027F2-7108-5A80-E108-DE6C1A866A9E}"/>
              </a:ext>
            </a:extLst>
          </p:cNvPr>
          <p:cNvSpPr/>
          <p:nvPr/>
        </p:nvSpPr>
        <p:spPr>
          <a:xfrm>
            <a:off x="188932" y="5262858"/>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Imagery</a:t>
            </a:r>
          </a:p>
        </p:txBody>
      </p:sp>
      <p:cxnSp>
        <p:nvCxnSpPr>
          <p:cNvPr id="34" name="Straight Arrow Connector 33">
            <a:extLst>
              <a:ext uri="{FF2B5EF4-FFF2-40B4-BE49-F238E27FC236}">
                <a16:creationId xmlns:a16="http://schemas.microsoft.com/office/drawing/2014/main" id="{8562067B-5992-9696-C373-881E6BD02D83}"/>
              </a:ext>
            </a:extLst>
          </p:cNvPr>
          <p:cNvCxnSpPr>
            <a:cxnSpLocks/>
            <a:stCxn id="28" idx="0"/>
            <a:endCxn id="8" idx="2"/>
          </p:cNvCxnSpPr>
          <p:nvPr/>
        </p:nvCxnSpPr>
        <p:spPr>
          <a:xfrm flipV="1">
            <a:off x="1089860" y="3521394"/>
            <a:ext cx="0" cy="510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2624F06-A173-30A5-867C-BC8180FE64BA}"/>
              </a:ext>
            </a:extLst>
          </p:cNvPr>
          <p:cNvCxnSpPr>
            <a:cxnSpLocks/>
          </p:cNvCxnSpPr>
          <p:nvPr/>
        </p:nvCxnSpPr>
        <p:spPr>
          <a:xfrm flipH="1" flipV="1">
            <a:off x="362262" y="3568415"/>
            <a:ext cx="27179" cy="1673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F247B7-CC10-5BFF-6B32-CB282F89D4F5}"/>
              </a:ext>
            </a:extLst>
          </p:cNvPr>
          <p:cNvCxnSpPr>
            <a:cxnSpLocks/>
            <a:stCxn id="26" idx="0"/>
            <a:endCxn id="8" idx="2"/>
          </p:cNvCxnSpPr>
          <p:nvPr/>
        </p:nvCxnSpPr>
        <p:spPr>
          <a:xfrm flipH="1" flipV="1">
            <a:off x="1089860" y="3521394"/>
            <a:ext cx="2915097" cy="479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483344B-2BED-0F4B-56F3-CEC3BC60462F}"/>
              </a:ext>
            </a:extLst>
          </p:cNvPr>
          <p:cNvSpPr/>
          <p:nvPr/>
        </p:nvSpPr>
        <p:spPr>
          <a:xfrm>
            <a:off x="5522399" y="4031266"/>
            <a:ext cx="1106666" cy="1075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LOC_ID</a:t>
            </a:r>
          </a:p>
          <a:p>
            <a:pPr algn="ctr"/>
            <a:r>
              <a:rPr lang="en-US" dirty="0">
                <a:solidFill>
                  <a:schemeClr val="accent1">
                    <a:lumMod val="50000"/>
                  </a:schemeClr>
                </a:solidFill>
              </a:rPr>
              <a:t>Change List</a:t>
            </a:r>
          </a:p>
        </p:txBody>
      </p:sp>
      <p:sp>
        <p:nvSpPr>
          <p:cNvPr id="88" name="Oval 87">
            <a:extLst>
              <a:ext uri="{FF2B5EF4-FFF2-40B4-BE49-F238E27FC236}">
                <a16:creationId xmlns:a16="http://schemas.microsoft.com/office/drawing/2014/main" id="{ADF9693E-51D1-1DEF-7056-766E00847182}"/>
              </a:ext>
            </a:extLst>
          </p:cNvPr>
          <p:cNvSpPr/>
          <p:nvPr/>
        </p:nvSpPr>
        <p:spPr>
          <a:xfrm>
            <a:off x="10247343" y="5550226"/>
            <a:ext cx="1393451" cy="537585"/>
          </a:xfrm>
          <a:prstGeom prst="ellipse">
            <a:avLst/>
          </a:prstGeom>
          <a:solidFill>
            <a:schemeClr val="accent2">
              <a:lumMod val="60000"/>
              <a:lumOff val="40000"/>
            </a:schemeClr>
          </a:solid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Assessor</a:t>
            </a:r>
          </a:p>
        </p:txBody>
      </p:sp>
      <p:sp>
        <p:nvSpPr>
          <p:cNvPr id="89" name="Rectangle 88">
            <a:extLst>
              <a:ext uri="{FF2B5EF4-FFF2-40B4-BE49-F238E27FC236}">
                <a16:creationId xmlns:a16="http://schemas.microsoft.com/office/drawing/2014/main" id="{186BE45F-6283-71AD-E1AF-2AA27C62D6EA}"/>
              </a:ext>
            </a:extLst>
          </p:cNvPr>
          <p:cNvSpPr/>
          <p:nvPr/>
        </p:nvSpPr>
        <p:spPr>
          <a:xfrm>
            <a:off x="6926344" y="5318318"/>
            <a:ext cx="1870841" cy="10751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LOC_IDs in CAMA</a:t>
            </a:r>
          </a:p>
        </p:txBody>
      </p:sp>
      <p:cxnSp>
        <p:nvCxnSpPr>
          <p:cNvPr id="92" name="Straight Arrow Connector 91">
            <a:extLst>
              <a:ext uri="{FF2B5EF4-FFF2-40B4-BE49-F238E27FC236}">
                <a16:creationId xmlns:a16="http://schemas.microsoft.com/office/drawing/2014/main" id="{0B57F20A-49DD-9EDB-FF37-79E5027BCD6D}"/>
              </a:ext>
            </a:extLst>
          </p:cNvPr>
          <p:cNvCxnSpPr>
            <a:cxnSpLocks/>
            <a:stCxn id="57" idx="2"/>
            <a:endCxn id="89" idx="1"/>
          </p:cNvCxnSpPr>
          <p:nvPr/>
        </p:nvCxnSpPr>
        <p:spPr>
          <a:xfrm>
            <a:off x="6075732" y="5106436"/>
            <a:ext cx="850612" cy="749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F658F7E5-BBD1-CA89-BEBC-92FAE568731E}"/>
              </a:ext>
            </a:extLst>
          </p:cNvPr>
          <p:cNvSpPr/>
          <p:nvPr/>
        </p:nvSpPr>
        <p:spPr>
          <a:xfrm>
            <a:off x="3111256" y="5277424"/>
            <a:ext cx="1870841" cy="10751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Export CAMA Data</a:t>
            </a:r>
          </a:p>
        </p:txBody>
      </p:sp>
      <p:cxnSp>
        <p:nvCxnSpPr>
          <p:cNvPr id="119" name="Straight Arrow Connector 118">
            <a:extLst>
              <a:ext uri="{FF2B5EF4-FFF2-40B4-BE49-F238E27FC236}">
                <a16:creationId xmlns:a16="http://schemas.microsoft.com/office/drawing/2014/main" id="{394A9691-DBA2-E052-AE1B-D2FDACB7EC25}"/>
              </a:ext>
            </a:extLst>
          </p:cNvPr>
          <p:cNvCxnSpPr>
            <a:cxnSpLocks/>
            <a:stCxn id="112" idx="0"/>
            <a:endCxn id="26" idx="2"/>
          </p:cNvCxnSpPr>
          <p:nvPr/>
        </p:nvCxnSpPr>
        <p:spPr>
          <a:xfrm flipH="1" flipV="1">
            <a:off x="4004957" y="5076166"/>
            <a:ext cx="41720" cy="20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09B5216-B353-A369-B9BC-EAA61D500A14}"/>
              </a:ext>
            </a:extLst>
          </p:cNvPr>
          <p:cNvSpPr/>
          <p:nvPr/>
        </p:nvSpPr>
        <p:spPr>
          <a:xfrm>
            <a:off x="6837876" y="3626006"/>
            <a:ext cx="1959309" cy="2767481"/>
          </a:xfrm>
          <a:prstGeom prst="ellipse">
            <a:avLst/>
          </a:prstGeom>
          <a:noFill/>
          <a:ln w="38100">
            <a:solidFill>
              <a:schemeClr val="tx1">
                <a:lumMod val="95000"/>
                <a:lumOff val="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a:extLst>
              <a:ext uri="{FF2B5EF4-FFF2-40B4-BE49-F238E27FC236}">
                <a16:creationId xmlns:a16="http://schemas.microsoft.com/office/drawing/2014/main" id="{21E4E216-370A-E44B-187F-6EC16D5A375C}"/>
              </a:ext>
            </a:extLst>
          </p:cNvPr>
          <p:cNvGraphicFramePr>
            <a:graphicFrameLocks noGrp="1"/>
          </p:cNvGraphicFramePr>
          <p:nvPr>
            <p:extLst>
              <p:ext uri="{D42A27DB-BD31-4B8C-83A1-F6EECF244321}">
                <p14:modId xmlns:p14="http://schemas.microsoft.com/office/powerpoint/2010/main" val="2963931394"/>
              </p:ext>
            </p:extLst>
          </p:nvPr>
        </p:nvGraphicFramePr>
        <p:xfrm>
          <a:off x="617226" y="1300276"/>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Parcel/Owner Data Update Process – Route 2</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404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56683" y="6305909"/>
            <a:ext cx="2057400" cy="365125"/>
          </a:xfrm>
        </p:spPr>
        <p:txBody>
          <a:bodyPr/>
          <a:lstStyle/>
          <a:p>
            <a:fld id="{ADB5EE19-2DDD-0949-9666-AAFFBAB67E53}" type="slidenum">
              <a:rPr lang="en-US" smtClean="0">
                <a:solidFill>
                  <a:srgbClr val="14558F"/>
                </a:solidFill>
              </a:rPr>
              <a:pPr/>
              <a:t>35</a:t>
            </a:fld>
            <a:endParaRPr lang="en-US" dirty="0">
              <a:solidFill>
                <a:srgbClr val="14558F"/>
              </a:solidFill>
            </a:endParaRPr>
          </a:p>
        </p:txBody>
      </p:sp>
      <p:sp>
        <p:nvSpPr>
          <p:cNvPr id="9" name="Title 13"/>
          <p:cNvSpPr>
            <a:spLocks noGrp="1"/>
          </p:cNvSpPr>
          <p:nvPr>
            <p:ph type="title"/>
          </p:nvPr>
        </p:nvSpPr>
        <p:spPr>
          <a:xfrm>
            <a:off x="2077759" y="17902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7756" y="552091"/>
            <a:ext cx="6812280" cy="360679"/>
          </a:xfrm>
        </p:spPr>
        <p:txBody>
          <a:bodyPr>
            <a:normAutofit lnSpcReduction="10000"/>
          </a:bodyPr>
          <a:lstStyle/>
          <a:p>
            <a:pPr marL="0" indent="0">
              <a:buNone/>
            </a:pPr>
            <a:r>
              <a:rPr lang="en-US" sz="2000" dirty="0"/>
              <a:t>PART 2 – Maintaining Parcels and Owner Data</a:t>
            </a:r>
          </a:p>
        </p:txBody>
      </p:sp>
      <p:sp>
        <p:nvSpPr>
          <p:cNvPr id="3" name="TextBox 2">
            <a:extLst>
              <a:ext uri="{FF2B5EF4-FFF2-40B4-BE49-F238E27FC236}">
                <a16:creationId xmlns:a16="http://schemas.microsoft.com/office/drawing/2014/main" id="{31BE632B-A473-3CD6-04CA-1DE7CCF408FC}"/>
              </a:ext>
            </a:extLst>
          </p:cNvPr>
          <p:cNvSpPr txBox="1"/>
          <p:nvPr/>
        </p:nvSpPr>
        <p:spPr>
          <a:xfrm>
            <a:off x="790510" y="2521059"/>
            <a:ext cx="10610979" cy="1815882"/>
          </a:xfrm>
          <a:prstGeom prst="rect">
            <a:avLst/>
          </a:prstGeom>
          <a:solidFill>
            <a:schemeClr val="bg1"/>
          </a:solidFill>
        </p:spPr>
        <p:txBody>
          <a:bodyPr wrap="square" rtlCol="0">
            <a:spAutoFit/>
          </a:bodyPr>
          <a:lstStyle/>
          <a:p>
            <a:pPr>
              <a:spcBef>
                <a:spcPts val="1200"/>
              </a:spcBef>
              <a:spcAft>
                <a:spcPts val="1200"/>
              </a:spcAft>
            </a:pPr>
            <a:r>
              <a:rPr lang="en-US" sz="2400" b="1" dirty="0"/>
              <a:t>Authority:  </a:t>
            </a:r>
            <a:r>
              <a:rPr lang="en-US" sz="2400" dirty="0">
                <a:solidFill>
                  <a:schemeClr val="tx1">
                    <a:lumMod val="95000"/>
                    <a:lumOff val="5000"/>
                  </a:schemeClr>
                </a:solidFill>
              </a:rPr>
              <a:t>Varies – we assume the Assessor drives process.</a:t>
            </a:r>
            <a:endParaRPr lang="en-US" sz="2400" dirty="0"/>
          </a:p>
          <a:p>
            <a:pPr>
              <a:spcBef>
                <a:spcPts val="1200"/>
              </a:spcBef>
              <a:spcAft>
                <a:spcPts val="1200"/>
              </a:spcAft>
            </a:pPr>
            <a:r>
              <a:rPr lang="en-US" sz="2400" b="1" dirty="0"/>
              <a:t>Frequency:</a:t>
            </a:r>
            <a:r>
              <a:rPr lang="en-US" sz="2400" dirty="0"/>
              <a:t> Edits to maps/CAMA data vary – </a:t>
            </a:r>
            <a:r>
              <a:rPr lang="en-US" sz="2400" dirty="0" err="1"/>
              <a:t>MassGIS</a:t>
            </a:r>
            <a:r>
              <a:rPr lang="en-US" sz="2400" dirty="0"/>
              <a:t> prefers annual submissions.</a:t>
            </a:r>
          </a:p>
          <a:p>
            <a:pPr>
              <a:spcBef>
                <a:spcPts val="1200"/>
              </a:spcBef>
              <a:spcAft>
                <a:spcPts val="1200"/>
              </a:spcAft>
            </a:pPr>
            <a:r>
              <a:rPr lang="en-US" sz="2400" b="1" dirty="0"/>
              <a:t>Materials:  </a:t>
            </a:r>
            <a:r>
              <a:rPr lang="en-US" sz="2400" dirty="0"/>
              <a:t>A variety of sources could be used:  plans, imagery, deeds…</a:t>
            </a:r>
          </a:p>
        </p:txBody>
      </p:sp>
      <p:graphicFrame>
        <p:nvGraphicFramePr>
          <p:cNvPr id="4" name="Table 3">
            <a:extLst>
              <a:ext uri="{FF2B5EF4-FFF2-40B4-BE49-F238E27FC236}">
                <a16:creationId xmlns:a16="http://schemas.microsoft.com/office/drawing/2014/main" id="{144C33E4-5924-DD42-E044-3D1B7504D4AC}"/>
              </a:ext>
            </a:extLst>
          </p:cNvPr>
          <p:cNvGraphicFramePr>
            <a:graphicFrameLocks noGrp="1"/>
          </p:cNvGraphicFramePr>
          <p:nvPr>
            <p:extLst>
              <p:ext uri="{D42A27DB-BD31-4B8C-83A1-F6EECF244321}">
                <p14:modId xmlns:p14="http://schemas.microsoft.com/office/powerpoint/2010/main" val="1005130029"/>
              </p:ext>
            </p:extLst>
          </p:nvPr>
        </p:nvGraphicFramePr>
        <p:xfrm>
          <a:off x="538144" y="1255689"/>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Collecting Materials for Edits</a:t>
                      </a:r>
                      <a:endParaRPr lang="en-US" sz="2800" b="1" i="0" dirty="0">
                        <a:latin typeface="Avenir Next Demi Bold" charset="0"/>
                        <a:ea typeface="Avenir Next Demi Bold" charset="0"/>
                        <a:cs typeface="Avenir Next Demi Bold" charset="0"/>
                      </a:endParaRP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62184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56683" y="6305909"/>
            <a:ext cx="2057400" cy="365125"/>
          </a:xfrm>
        </p:spPr>
        <p:txBody>
          <a:bodyPr/>
          <a:lstStyle/>
          <a:p>
            <a:fld id="{ADB5EE19-2DDD-0949-9666-AAFFBAB67E53}" type="slidenum">
              <a:rPr lang="en-US" smtClean="0">
                <a:solidFill>
                  <a:srgbClr val="14558F"/>
                </a:solidFill>
              </a:rPr>
              <a:pPr/>
              <a:t>36</a:t>
            </a:fld>
            <a:endParaRPr lang="en-US" dirty="0">
              <a:solidFill>
                <a:srgbClr val="14558F"/>
              </a:solidFill>
            </a:endParaRPr>
          </a:p>
        </p:txBody>
      </p:sp>
      <p:sp>
        <p:nvSpPr>
          <p:cNvPr id="9" name="Title 13"/>
          <p:cNvSpPr>
            <a:spLocks noGrp="1"/>
          </p:cNvSpPr>
          <p:nvPr>
            <p:ph type="title"/>
          </p:nvPr>
        </p:nvSpPr>
        <p:spPr>
          <a:xfrm>
            <a:off x="2077759" y="17902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7756" y="552091"/>
            <a:ext cx="6812280" cy="360679"/>
          </a:xfrm>
        </p:spPr>
        <p:txBody>
          <a:bodyPr>
            <a:normAutofit lnSpcReduction="10000"/>
          </a:bodyPr>
          <a:lstStyle/>
          <a:p>
            <a:pPr marL="0" indent="0">
              <a:buNone/>
            </a:pPr>
            <a:r>
              <a:rPr lang="en-US" sz="2000" dirty="0"/>
              <a:t>PART 2 – Maintaining Parcels and Owner Data</a:t>
            </a:r>
          </a:p>
        </p:txBody>
      </p:sp>
      <p:sp>
        <p:nvSpPr>
          <p:cNvPr id="3" name="TextBox 2">
            <a:extLst>
              <a:ext uri="{FF2B5EF4-FFF2-40B4-BE49-F238E27FC236}">
                <a16:creationId xmlns:a16="http://schemas.microsoft.com/office/drawing/2014/main" id="{31BE632B-A473-3CD6-04CA-1DE7CCF408FC}"/>
              </a:ext>
            </a:extLst>
          </p:cNvPr>
          <p:cNvSpPr txBox="1"/>
          <p:nvPr/>
        </p:nvSpPr>
        <p:spPr>
          <a:xfrm>
            <a:off x="378821" y="2157536"/>
            <a:ext cx="11077304" cy="3447098"/>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400" dirty="0"/>
              <a:t>Exporting CAMA Data is done through a report script (.wrp)</a:t>
            </a:r>
          </a:p>
          <a:p>
            <a:pPr marL="457200" indent="-457200">
              <a:spcBef>
                <a:spcPts val="600"/>
              </a:spcBef>
              <a:spcAft>
                <a:spcPts val="600"/>
              </a:spcAft>
              <a:buFont typeface="Arial" panose="020B0604020202020204" pitchFamily="34" charset="0"/>
              <a:buChar char="•"/>
            </a:pPr>
            <a:r>
              <a:rPr lang="en-US" sz="2400" dirty="0"/>
              <a:t>The name and placement of this export routine is not consistent between towns/cities. Usually, it is placed with the “B&amp;T Report”</a:t>
            </a:r>
          </a:p>
          <a:p>
            <a:pPr marL="457200" indent="-457200">
              <a:spcBef>
                <a:spcPts val="600"/>
              </a:spcBef>
              <a:spcAft>
                <a:spcPts val="600"/>
              </a:spcAft>
              <a:buFont typeface="Arial" panose="020B0604020202020204" pitchFamily="34" charset="0"/>
              <a:buChar char="•"/>
            </a:pPr>
            <a:r>
              <a:rPr lang="en-US" sz="2400" dirty="0"/>
              <a:t>Name of output should be something like “MassGIS Standard Output”</a:t>
            </a:r>
          </a:p>
          <a:p>
            <a:pPr marL="457200" indent="-457200">
              <a:spcBef>
                <a:spcPts val="600"/>
              </a:spcBef>
              <a:spcAft>
                <a:spcPts val="600"/>
              </a:spcAft>
              <a:buFont typeface="Arial" panose="020B0604020202020204" pitchFamily="34" charset="0"/>
              <a:buChar char="•"/>
            </a:pPr>
            <a:r>
              <a:rPr lang="en-US" sz="2400" dirty="0"/>
              <a:t>File outputs expected:</a:t>
            </a:r>
          </a:p>
          <a:p>
            <a:pPr lvl="1">
              <a:spcBef>
                <a:spcPts val="600"/>
              </a:spcBef>
              <a:spcAft>
                <a:spcPts val="600"/>
              </a:spcAft>
            </a:pPr>
            <a:r>
              <a:rPr lang="en-US" sz="2400" dirty="0"/>
              <a:t>    Patriot (Catalis): .txt	          PK Systems:  .xls (NOT .xlsx)</a:t>
            </a:r>
          </a:p>
          <a:p>
            <a:pPr lvl="1">
              <a:spcBef>
                <a:spcPts val="600"/>
              </a:spcBef>
              <a:spcAft>
                <a:spcPts val="600"/>
              </a:spcAft>
            </a:pPr>
            <a:r>
              <a:rPr lang="en-US" sz="2400" dirty="0"/>
              <a:t>    Vision: .csv                          Tyler:  .csv</a:t>
            </a:r>
          </a:p>
        </p:txBody>
      </p:sp>
      <p:graphicFrame>
        <p:nvGraphicFramePr>
          <p:cNvPr id="4" name="Table 3">
            <a:extLst>
              <a:ext uri="{FF2B5EF4-FFF2-40B4-BE49-F238E27FC236}">
                <a16:creationId xmlns:a16="http://schemas.microsoft.com/office/drawing/2014/main" id="{8CBECF9D-925B-7F12-29C7-90D7A06E1C14}"/>
              </a:ext>
            </a:extLst>
          </p:cNvPr>
          <p:cNvGraphicFramePr>
            <a:graphicFrameLocks noGrp="1"/>
          </p:cNvGraphicFramePr>
          <p:nvPr>
            <p:extLst>
              <p:ext uri="{D42A27DB-BD31-4B8C-83A1-F6EECF244321}">
                <p14:modId xmlns:p14="http://schemas.microsoft.com/office/powerpoint/2010/main" val="3421586988"/>
              </p:ext>
            </p:extLst>
          </p:nvPr>
        </p:nvGraphicFramePr>
        <p:xfrm>
          <a:off x="538144" y="1255689"/>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Collecting Materials for Edits:  Exporting CAMA Data</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44256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56683" y="6305909"/>
            <a:ext cx="2057400" cy="365125"/>
          </a:xfrm>
        </p:spPr>
        <p:txBody>
          <a:bodyPr/>
          <a:lstStyle/>
          <a:p>
            <a:fld id="{ADB5EE19-2DDD-0949-9666-AAFFBAB67E53}" type="slidenum">
              <a:rPr lang="en-US" smtClean="0">
                <a:solidFill>
                  <a:srgbClr val="14558F"/>
                </a:solidFill>
              </a:rPr>
              <a:pPr/>
              <a:t>37</a:t>
            </a:fld>
            <a:endParaRPr lang="en-US" dirty="0">
              <a:solidFill>
                <a:srgbClr val="14558F"/>
              </a:solidFill>
            </a:endParaRPr>
          </a:p>
        </p:txBody>
      </p:sp>
      <p:sp>
        <p:nvSpPr>
          <p:cNvPr id="9" name="Title 13"/>
          <p:cNvSpPr>
            <a:spLocks noGrp="1"/>
          </p:cNvSpPr>
          <p:nvPr>
            <p:ph type="title"/>
          </p:nvPr>
        </p:nvSpPr>
        <p:spPr>
          <a:xfrm>
            <a:off x="2077759" y="17902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7756" y="552091"/>
            <a:ext cx="6812280" cy="360679"/>
          </a:xfrm>
        </p:spPr>
        <p:txBody>
          <a:bodyPr>
            <a:normAutofit lnSpcReduction="10000"/>
          </a:bodyPr>
          <a:lstStyle/>
          <a:p>
            <a:pPr marL="0" indent="0">
              <a:buNone/>
            </a:pPr>
            <a:r>
              <a:rPr lang="en-US" sz="2000" dirty="0"/>
              <a:t>PART 2 – Maintaining Parcels and Owner Data</a:t>
            </a:r>
          </a:p>
        </p:txBody>
      </p:sp>
      <p:grpSp>
        <p:nvGrpSpPr>
          <p:cNvPr id="25" name="Group 24">
            <a:extLst>
              <a:ext uri="{FF2B5EF4-FFF2-40B4-BE49-F238E27FC236}">
                <a16:creationId xmlns:a16="http://schemas.microsoft.com/office/drawing/2014/main" id="{446B43CD-1461-41B9-94B7-5BF393F13F1A}"/>
              </a:ext>
            </a:extLst>
          </p:cNvPr>
          <p:cNvGrpSpPr/>
          <p:nvPr/>
        </p:nvGrpSpPr>
        <p:grpSpPr>
          <a:xfrm>
            <a:off x="634679" y="1817819"/>
            <a:ext cx="9461499" cy="1429383"/>
            <a:chOff x="306815" y="1566601"/>
            <a:chExt cx="9461499" cy="1429383"/>
          </a:xfrm>
        </p:grpSpPr>
        <p:pic>
          <p:nvPicPr>
            <p:cNvPr id="8" name="Picture 4">
              <a:extLst>
                <a:ext uri="{FF2B5EF4-FFF2-40B4-BE49-F238E27FC236}">
                  <a16:creationId xmlns:a16="http://schemas.microsoft.com/office/drawing/2014/main" id="{2AB2D0D8-E0D9-4F8A-BB31-EBD059D3D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986" y="1639329"/>
              <a:ext cx="1515328" cy="135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a:extLst>
                <a:ext uri="{FF2B5EF4-FFF2-40B4-BE49-F238E27FC236}">
                  <a16:creationId xmlns:a16="http://schemas.microsoft.com/office/drawing/2014/main" id="{FE0DDBDB-563E-4E6D-AF5C-97B4D8B64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527" y="1639329"/>
              <a:ext cx="19526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ight Arrow 16">
              <a:extLst>
                <a:ext uri="{FF2B5EF4-FFF2-40B4-BE49-F238E27FC236}">
                  <a16:creationId xmlns:a16="http://schemas.microsoft.com/office/drawing/2014/main" id="{49FCA4F2-0024-470A-ACBE-99DF671C097F}"/>
                </a:ext>
              </a:extLst>
            </p:cNvPr>
            <p:cNvSpPr/>
            <p:nvPr/>
          </p:nvSpPr>
          <p:spPr>
            <a:xfrm rot="429958" flipV="1">
              <a:off x="6808253" y="2163502"/>
              <a:ext cx="1835544" cy="137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87D76C-CF05-4855-AD22-F723F194D07A}"/>
                </a:ext>
              </a:extLst>
            </p:cNvPr>
            <p:cNvSpPr txBox="1"/>
            <p:nvPr/>
          </p:nvSpPr>
          <p:spPr>
            <a:xfrm>
              <a:off x="306815" y="1566601"/>
              <a:ext cx="5427602" cy="646331"/>
            </a:xfrm>
            <a:prstGeom prst="rect">
              <a:avLst/>
            </a:prstGeom>
            <a:noFill/>
          </p:spPr>
          <p:txBody>
            <a:bodyPr wrap="square" rtlCol="0">
              <a:spAutoFit/>
            </a:bodyPr>
            <a:lstStyle/>
            <a:p>
              <a:r>
                <a:rPr lang="en-US" b="1" dirty="0">
                  <a:solidFill>
                    <a:srgbClr val="0000FF"/>
                  </a:solidFill>
                </a:rPr>
                <a:t>Step 1:</a:t>
              </a:r>
              <a:r>
                <a:rPr lang="en-US" b="1" dirty="0"/>
                <a:t> Copy Assess Table Template* to your parcel fGDB, renaming it to include your TOWN_ID </a:t>
              </a:r>
            </a:p>
          </p:txBody>
        </p:sp>
      </p:grpSp>
      <p:grpSp>
        <p:nvGrpSpPr>
          <p:cNvPr id="28" name="Group 27">
            <a:extLst>
              <a:ext uri="{FF2B5EF4-FFF2-40B4-BE49-F238E27FC236}">
                <a16:creationId xmlns:a16="http://schemas.microsoft.com/office/drawing/2014/main" id="{EBBC4EEB-800B-4DC7-AE2E-A354F7D1980D}"/>
              </a:ext>
            </a:extLst>
          </p:cNvPr>
          <p:cNvGrpSpPr/>
          <p:nvPr/>
        </p:nvGrpSpPr>
        <p:grpSpPr>
          <a:xfrm>
            <a:off x="672656" y="2854126"/>
            <a:ext cx="8595247" cy="1903641"/>
            <a:chOff x="424459" y="2854126"/>
            <a:chExt cx="8595247" cy="1903641"/>
          </a:xfrm>
        </p:grpSpPr>
        <p:pic>
          <p:nvPicPr>
            <p:cNvPr id="13" name="Picture 4">
              <a:extLst>
                <a:ext uri="{FF2B5EF4-FFF2-40B4-BE49-F238E27FC236}">
                  <a16:creationId xmlns:a16="http://schemas.microsoft.com/office/drawing/2014/main" id="{3E80B621-079E-4C00-A380-B82464E54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188" y="3292971"/>
              <a:ext cx="2084518" cy="146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6">
              <a:extLst>
                <a:ext uri="{FF2B5EF4-FFF2-40B4-BE49-F238E27FC236}">
                  <a16:creationId xmlns:a16="http://schemas.microsoft.com/office/drawing/2014/main" id="{DA7DC167-932A-448A-837C-E20B9EB0FDA3}"/>
                </a:ext>
              </a:extLst>
            </p:cNvPr>
            <p:cNvSpPr/>
            <p:nvPr/>
          </p:nvSpPr>
          <p:spPr>
            <a:xfrm rot="21448972">
              <a:off x="3108012" y="3782153"/>
              <a:ext cx="228600" cy="198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4">
              <a:extLst>
                <a:ext uri="{FF2B5EF4-FFF2-40B4-BE49-F238E27FC236}">
                  <a16:creationId xmlns:a16="http://schemas.microsoft.com/office/drawing/2014/main" id="{255CF4CF-D2DC-4F6B-83E0-64CAC37B84C0}"/>
                </a:ext>
              </a:extLst>
            </p:cNvPr>
            <p:cNvSpPr/>
            <p:nvPr/>
          </p:nvSpPr>
          <p:spPr>
            <a:xfrm>
              <a:off x="6757625" y="3678098"/>
              <a:ext cx="228600" cy="198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preview">
              <a:extLst>
                <a:ext uri="{FF2B5EF4-FFF2-40B4-BE49-F238E27FC236}">
                  <a16:creationId xmlns:a16="http://schemas.microsoft.com/office/drawing/2014/main" id="{9B6DAA36-8AEC-4E4F-A5F3-5CF55441B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4254" y="3292971"/>
              <a:ext cx="3107049" cy="11500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A4906AB-9D86-4C1E-94DE-2B1C610ED44B}"/>
                </a:ext>
              </a:extLst>
            </p:cNvPr>
            <p:cNvSpPr txBox="1"/>
            <p:nvPr/>
          </p:nvSpPr>
          <p:spPr>
            <a:xfrm>
              <a:off x="424459" y="2854126"/>
              <a:ext cx="5427602" cy="369332"/>
            </a:xfrm>
            <a:prstGeom prst="rect">
              <a:avLst/>
            </a:prstGeom>
            <a:noFill/>
          </p:spPr>
          <p:txBody>
            <a:bodyPr wrap="square" rtlCol="0">
              <a:spAutoFit/>
            </a:bodyPr>
            <a:lstStyle/>
            <a:p>
              <a:r>
                <a:rPr lang="en-US" b="1" dirty="0">
                  <a:solidFill>
                    <a:srgbClr val="0000FF"/>
                  </a:solidFill>
                </a:rPr>
                <a:t>Step 2</a:t>
              </a:r>
              <a:r>
                <a:rPr lang="en-US" b="1" dirty="0"/>
                <a:t>: Run MassGIS’ AssessPrep Tool</a:t>
              </a:r>
            </a:p>
          </p:txBody>
        </p:sp>
        <p:grpSp>
          <p:nvGrpSpPr>
            <p:cNvPr id="24" name="Group 23">
              <a:extLst>
                <a:ext uri="{FF2B5EF4-FFF2-40B4-BE49-F238E27FC236}">
                  <a16:creationId xmlns:a16="http://schemas.microsoft.com/office/drawing/2014/main" id="{92FE534D-C886-4EB7-998C-D840B18A5460}"/>
                </a:ext>
              </a:extLst>
            </p:cNvPr>
            <p:cNvGrpSpPr/>
            <p:nvPr/>
          </p:nvGrpSpPr>
          <p:grpSpPr>
            <a:xfrm>
              <a:off x="533973" y="3392772"/>
              <a:ext cx="2401420" cy="1265194"/>
              <a:chOff x="242179" y="2874243"/>
              <a:chExt cx="2401420" cy="1265194"/>
            </a:xfrm>
          </p:grpSpPr>
          <p:pic>
            <p:nvPicPr>
              <p:cNvPr id="22" name="Picture 21">
                <a:extLst>
                  <a:ext uri="{FF2B5EF4-FFF2-40B4-BE49-F238E27FC236}">
                    <a16:creationId xmlns:a16="http://schemas.microsoft.com/office/drawing/2014/main" id="{7DF63621-2FF5-41B0-A699-CEC617B9F647}"/>
                  </a:ext>
                </a:extLst>
              </p:cNvPr>
              <p:cNvPicPr>
                <a:picLocks noChangeAspect="1"/>
              </p:cNvPicPr>
              <p:nvPr/>
            </p:nvPicPr>
            <p:blipFill>
              <a:blip r:embed="rId7"/>
              <a:stretch>
                <a:fillRect/>
              </a:stretch>
            </p:blipFill>
            <p:spPr>
              <a:xfrm>
                <a:off x="242179" y="2874243"/>
                <a:ext cx="2401420" cy="963702"/>
              </a:xfrm>
              <a:prstGeom prst="rect">
                <a:avLst/>
              </a:prstGeom>
            </p:spPr>
          </p:pic>
          <p:sp>
            <p:nvSpPr>
              <p:cNvPr id="23" name="TextBox 22">
                <a:extLst>
                  <a:ext uri="{FF2B5EF4-FFF2-40B4-BE49-F238E27FC236}">
                    <a16:creationId xmlns:a16="http://schemas.microsoft.com/office/drawing/2014/main" id="{C8E25715-2E2F-4A11-A451-2465534F6209}"/>
                  </a:ext>
                </a:extLst>
              </p:cNvPr>
              <p:cNvSpPr txBox="1"/>
              <p:nvPr/>
            </p:nvSpPr>
            <p:spPr>
              <a:xfrm>
                <a:off x="593042" y="3831660"/>
                <a:ext cx="1944367" cy="307777"/>
              </a:xfrm>
              <a:prstGeom prst="rect">
                <a:avLst/>
              </a:prstGeom>
              <a:noFill/>
            </p:spPr>
            <p:txBody>
              <a:bodyPr wrap="square" rtlCol="0">
                <a:spAutoFit/>
              </a:bodyPr>
              <a:lstStyle/>
              <a:p>
                <a:r>
                  <a:rPr lang="en-US" sz="1400" b="1" dirty="0"/>
                  <a:t>MassGIS extract</a:t>
                </a:r>
              </a:p>
            </p:txBody>
          </p:sp>
        </p:grpSp>
      </p:grpSp>
      <p:grpSp>
        <p:nvGrpSpPr>
          <p:cNvPr id="29" name="Group 28">
            <a:extLst>
              <a:ext uri="{FF2B5EF4-FFF2-40B4-BE49-F238E27FC236}">
                <a16:creationId xmlns:a16="http://schemas.microsoft.com/office/drawing/2014/main" id="{FE2C0C42-8AC8-423A-8716-F8838F6943FA}"/>
              </a:ext>
            </a:extLst>
          </p:cNvPr>
          <p:cNvGrpSpPr/>
          <p:nvPr/>
        </p:nvGrpSpPr>
        <p:grpSpPr>
          <a:xfrm>
            <a:off x="709629" y="4884299"/>
            <a:ext cx="9088721" cy="1472053"/>
            <a:chOff x="461432" y="4884299"/>
            <a:chExt cx="9088721" cy="1472053"/>
          </a:xfrm>
        </p:grpSpPr>
        <p:pic>
          <p:nvPicPr>
            <p:cNvPr id="18" name="Picture 2">
              <a:extLst>
                <a:ext uri="{FF2B5EF4-FFF2-40B4-BE49-F238E27FC236}">
                  <a16:creationId xmlns:a16="http://schemas.microsoft.com/office/drawing/2014/main" id="{4DBEA324-01CE-4900-8D5C-126CBE32E4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2088" y="4999696"/>
              <a:ext cx="2408065" cy="135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a:extLst>
                <a:ext uri="{FF2B5EF4-FFF2-40B4-BE49-F238E27FC236}">
                  <a16:creationId xmlns:a16="http://schemas.microsoft.com/office/drawing/2014/main" id="{51062E66-DCDA-43BA-8152-7D030F45C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30" y="4949254"/>
              <a:ext cx="1515328" cy="135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93AD4599-015B-4AB5-9F9B-70704F9578E7}"/>
                </a:ext>
              </a:extLst>
            </p:cNvPr>
            <p:cNvSpPr txBox="1"/>
            <p:nvPr/>
          </p:nvSpPr>
          <p:spPr>
            <a:xfrm>
              <a:off x="461432" y="4884299"/>
              <a:ext cx="4525704" cy="369332"/>
            </a:xfrm>
            <a:prstGeom prst="rect">
              <a:avLst/>
            </a:prstGeom>
            <a:noFill/>
          </p:spPr>
          <p:txBody>
            <a:bodyPr wrap="square" rtlCol="0">
              <a:spAutoFit/>
            </a:bodyPr>
            <a:lstStyle/>
            <a:p>
              <a:r>
                <a:rPr lang="en-US" b="1" dirty="0">
                  <a:solidFill>
                    <a:srgbClr val="0000FF"/>
                  </a:solidFill>
                </a:rPr>
                <a:t>Step 3: </a:t>
              </a:r>
              <a:r>
                <a:rPr lang="en-US" b="1" dirty="0"/>
                <a:t>Use ArcCatalog Load-&gt;Load Data tool </a:t>
              </a:r>
            </a:p>
          </p:txBody>
        </p:sp>
        <p:sp>
          <p:nvSpPr>
            <p:cNvPr id="16" name="Right Arrow 12">
              <a:extLst>
                <a:ext uri="{FF2B5EF4-FFF2-40B4-BE49-F238E27FC236}">
                  <a16:creationId xmlns:a16="http://schemas.microsoft.com/office/drawing/2014/main" id="{582E652F-C559-4E0A-87A6-F44AD1E66409}"/>
                </a:ext>
              </a:extLst>
            </p:cNvPr>
            <p:cNvSpPr/>
            <p:nvPr/>
          </p:nvSpPr>
          <p:spPr>
            <a:xfrm rot="809773" flipV="1">
              <a:off x="6069861" y="5801608"/>
              <a:ext cx="1073153" cy="119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D74AE240-7824-4B9A-87E3-CCAFC9EF3926}"/>
              </a:ext>
            </a:extLst>
          </p:cNvPr>
          <p:cNvSpPr txBox="1"/>
          <p:nvPr/>
        </p:nvSpPr>
        <p:spPr>
          <a:xfrm>
            <a:off x="492344" y="6014091"/>
            <a:ext cx="2691246" cy="276999"/>
          </a:xfrm>
          <a:prstGeom prst="rect">
            <a:avLst/>
          </a:prstGeom>
          <a:noFill/>
        </p:spPr>
        <p:txBody>
          <a:bodyPr wrap="square" rtlCol="0">
            <a:spAutoFit/>
          </a:bodyPr>
          <a:lstStyle/>
          <a:p>
            <a:r>
              <a:rPr lang="en-US" sz="1200" b="1" dirty="0"/>
              <a:t>* Included with AssessPrep Tool</a:t>
            </a:r>
          </a:p>
        </p:txBody>
      </p:sp>
      <p:graphicFrame>
        <p:nvGraphicFramePr>
          <p:cNvPr id="4" name="Table 3">
            <a:extLst>
              <a:ext uri="{FF2B5EF4-FFF2-40B4-BE49-F238E27FC236}">
                <a16:creationId xmlns:a16="http://schemas.microsoft.com/office/drawing/2014/main" id="{21050D0F-8E68-94B8-5D80-BE2D9468BC23}"/>
              </a:ext>
            </a:extLst>
          </p:cNvPr>
          <p:cNvGraphicFramePr>
            <a:graphicFrameLocks noGrp="1"/>
          </p:cNvGraphicFramePr>
          <p:nvPr>
            <p:extLst>
              <p:ext uri="{D42A27DB-BD31-4B8C-83A1-F6EECF244321}">
                <p14:modId xmlns:p14="http://schemas.microsoft.com/office/powerpoint/2010/main" val="288803036"/>
              </p:ext>
            </p:extLst>
          </p:nvPr>
        </p:nvGraphicFramePr>
        <p:xfrm>
          <a:off x="617226" y="1300276"/>
          <a:ext cx="10934072" cy="518160"/>
        </p:xfrm>
        <a:graphic>
          <a:graphicData uri="http://schemas.openxmlformats.org/drawingml/2006/table">
            <a:tbl>
              <a:tblPr firstRow="1" bandRow="1">
                <a:tableStyleId>{2D5ABB26-0587-4C30-8999-92F81FD0307C}</a:tableStyleId>
              </a:tblPr>
              <a:tblGrid>
                <a:gridCol w="10934072">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Editing the </a:t>
                      </a:r>
                      <a:r>
                        <a:rPr lang="en-US" sz="2800" b="1" dirty="0" err="1">
                          <a:solidFill>
                            <a:schemeClr val="accent1">
                              <a:lumMod val="50000"/>
                            </a:schemeClr>
                          </a:solidFill>
                        </a:rPr>
                        <a:t>fGDB</a:t>
                      </a:r>
                      <a:r>
                        <a:rPr lang="en-US" sz="2800" b="1" dirty="0">
                          <a:solidFill>
                            <a:schemeClr val="accent1">
                              <a:lumMod val="50000"/>
                            </a:schemeClr>
                          </a:solidFill>
                        </a:rPr>
                        <a:t>:  Importing Extract into an </a:t>
                      </a:r>
                      <a:r>
                        <a:rPr lang="en-US" sz="2800" b="1" dirty="0" err="1">
                          <a:solidFill>
                            <a:schemeClr val="accent1">
                              <a:lumMod val="50000"/>
                            </a:schemeClr>
                          </a:solidFill>
                        </a:rPr>
                        <a:t>fGDB</a:t>
                      </a:r>
                      <a:r>
                        <a:rPr lang="en-US" sz="2800" b="1" dirty="0">
                          <a:solidFill>
                            <a:schemeClr val="accent1">
                              <a:lumMod val="50000"/>
                            </a:schemeClr>
                          </a:solidFill>
                        </a:rPr>
                        <a:t> (GIS Editor)</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882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42BA91-5889-4DF3-9376-54A1DAD3CEC2}"/>
              </a:ext>
            </a:extLst>
          </p:cNvPr>
          <p:cNvSpPr>
            <a:spLocks noGrp="1"/>
          </p:cNvSpPr>
          <p:nvPr>
            <p:ph type="body" sz="quarter" idx="14"/>
          </p:nvPr>
        </p:nvSpPr>
        <p:spPr/>
        <p:txBody>
          <a:bodyPr/>
          <a:lstStyle/>
          <a:p>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53100" y="1982482"/>
            <a:ext cx="571500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
          </p:nvPr>
        </p:nvSpPr>
        <p:spPr/>
        <p:txBody>
          <a:bodyPr/>
          <a:lstStyle/>
          <a:p>
            <a:fld id="{ADB5EE19-2DDD-0949-9666-AAFFBAB67E53}" type="slidenum">
              <a:rPr lang="en-US" smtClean="0"/>
              <a:pPr/>
              <a:t>38</a:t>
            </a:fld>
            <a:endParaRPr lang="en-US" dirty="0"/>
          </a:p>
        </p:txBody>
      </p:sp>
      <p:sp>
        <p:nvSpPr>
          <p:cNvPr id="5" name="Title 4"/>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6" name="Content Placeholder 5"/>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2 – Maintaining Parcels and Owner Data</a:t>
            </a: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92288633"/>
              </p:ext>
            </p:extLst>
          </p:nvPr>
        </p:nvGraphicFramePr>
        <p:xfrm>
          <a:off x="293156" y="1297459"/>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fGDB: </a:t>
                      </a:r>
                      <a:r>
                        <a:rPr lang="en-US" sz="2800" b="1" i="0" baseline="0" dirty="0">
                          <a:latin typeface="Avenir Next Demi Bold" charset="0"/>
                          <a:ea typeface="Avenir Next Demi Bold" charset="0"/>
                          <a:cs typeface="Avenir Next Demi Bold" charset="0"/>
                        </a:rPr>
                        <a:t>Managing Use Codes</a:t>
                      </a:r>
                      <a:endParaRPr lang="en-US" sz="2800" b="1" i="0" dirty="0">
                        <a:latin typeface="Avenir Next Demi Bold" charset="0"/>
                        <a:ea typeface="Avenir Next Demi Bold" charset="0"/>
                        <a:cs typeface="Avenir Next Demi Bold" charset="0"/>
                      </a:endParaRP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Rectangle 7">
            <a:extLst>
              <a:ext uri="{FF2B5EF4-FFF2-40B4-BE49-F238E27FC236}">
                <a16:creationId xmlns:a16="http://schemas.microsoft.com/office/drawing/2014/main" id="{037ED6CF-6169-49EC-8AEF-3B669CA74E95}"/>
              </a:ext>
            </a:extLst>
          </p:cNvPr>
          <p:cNvSpPr/>
          <p:nvPr/>
        </p:nvSpPr>
        <p:spPr>
          <a:xfrm>
            <a:off x="5753100" y="4539945"/>
            <a:ext cx="5715000" cy="114776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5A673C-EA20-221F-19A5-29E0FDFDBBF4}"/>
              </a:ext>
            </a:extLst>
          </p:cNvPr>
          <p:cNvSpPr txBox="1"/>
          <p:nvPr/>
        </p:nvSpPr>
        <p:spPr>
          <a:xfrm>
            <a:off x="293156" y="1955878"/>
            <a:ext cx="5284684" cy="3662541"/>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400" dirty="0"/>
              <a:t>New use code values should be forwarded to the GIS Editor, who will enter it into the UC_LUT.</a:t>
            </a:r>
          </a:p>
          <a:p>
            <a:pPr marL="457200" indent="-457200">
              <a:spcBef>
                <a:spcPts val="600"/>
              </a:spcBef>
              <a:spcAft>
                <a:spcPts val="600"/>
              </a:spcAft>
              <a:buFont typeface="Arial" panose="020B0604020202020204" pitchFamily="34" charset="0"/>
              <a:buChar char="•"/>
            </a:pPr>
            <a:r>
              <a:rPr lang="en-US" sz="2400" dirty="0"/>
              <a:t>When entering a new code:</a:t>
            </a:r>
          </a:p>
          <a:p>
            <a:pPr marL="914400" lvl="1" indent="-457200">
              <a:spcBef>
                <a:spcPts val="600"/>
              </a:spcBef>
              <a:spcAft>
                <a:spcPts val="600"/>
              </a:spcAft>
              <a:buFont typeface="Arial" panose="020B0604020202020204" pitchFamily="34" charset="0"/>
              <a:buChar char="•"/>
            </a:pPr>
            <a:r>
              <a:rPr lang="en-US" sz="2400" dirty="0"/>
              <a:t>TOWN_ID = town/city ID</a:t>
            </a:r>
          </a:p>
          <a:p>
            <a:pPr marL="914400" lvl="1" indent="-457200">
              <a:spcBef>
                <a:spcPts val="600"/>
              </a:spcBef>
              <a:spcAft>
                <a:spcPts val="600"/>
              </a:spcAft>
              <a:buFont typeface="Arial" panose="020B0604020202020204" pitchFamily="34" charset="0"/>
              <a:buChar char="•"/>
            </a:pPr>
            <a:r>
              <a:rPr lang="en-US" sz="2400" dirty="0"/>
              <a:t>USE_CODE = custom code value</a:t>
            </a:r>
          </a:p>
          <a:p>
            <a:pPr marL="914400" lvl="1" indent="-457200">
              <a:spcBef>
                <a:spcPts val="600"/>
              </a:spcBef>
              <a:spcAft>
                <a:spcPts val="600"/>
              </a:spcAft>
              <a:buFont typeface="Arial" panose="020B0604020202020204" pitchFamily="34" charset="0"/>
              <a:buChar char="•"/>
            </a:pPr>
            <a:r>
              <a:rPr lang="en-US" sz="2400" dirty="0"/>
              <a:t>USE_DESC = short desc of what code represents.</a:t>
            </a:r>
          </a:p>
        </p:txBody>
      </p:sp>
    </p:spTree>
    <p:extLst>
      <p:ext uri="{BB962C8B-B14F-4D97-AF65-F5344CB8AC3E}">
        <p14:creationId xmlns:p14="http://schemas.microsoft.com/office/powerpoint/2010/main" val="1103820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39</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sp>
        <p:nvSpPr>
          <p:cNvPr id="32" name="TextBox 31"/>
          <p:cNvSpPr txBox="1"/>
          <p:nvPr/>
        </p:nvSpPr>
        <p:spPr>
          <a:xfrm>
            <a:off x="7816799" y="1992476"/>
            <a:ext cx="2165401" cy="400110"/>
          </a:xfrm>
          <a:prstGeom prst="rect">
            <a:avLst/>
          </a:prstGeom>
          <a:noFill/>
        </p:spPr>
        <p:txBody>
          <a:bodyPr wrap="none" rtlCol="0">
            <a:spAutoFit/>
          </a:bodyPr>
          <a:lstStyle/>
          <a:p>
            <a:r>
              <a:rPr lang="en-US" sz="2000" b="1" dirty="0"/>
              <a:t>After:  Two Parcels</a:t>
            </a:r>
          </a:p>
        </p:txBody>
      </p:sp>
      <p:sp>
        <p:nvSpPr>
          <p:cNvPr id="33" name="TextBox 32"/>
          <p:cNvSpPr txBox="1"/>
          <p:nvPr/>
        </p:nvSpPr>
        <p:spPr>
          <a:xfrm>
            <a:off x="1252693" y="2034172"/>
            <a:ext cx="2416367" cy="400110"/>
          </a:xfrm>
          <a:prstGeom prst="rect">
            <a:avLst/>
          </a:prstGeom>
          <a:noFill/>
        </p:spPr>
        <p:txBody>
          <a:bodyPr wrap="none" rtlCol="0">
            <a:spAutoFit/>
          </a:bodyPr>
          <a:lstStyle/>
          <a:p>
            <a:r>
              <a:rPr lang="en-US" sz="2000" b="1" dirty="0"/>
              <a:t>Before:  Single Parcel</a:t>
            </a:r>
          </a:p>
        </p:txBody>
      </p:sp>
      <p:sp>
        <p:nvSpPr>
          <p:cNvPr id="34" name="TextBox 33"/>
          <p:cNvSpPr txBox="1"/>
          <p:nvPr/>
        </p:nvSpPr>
        <p:spPr>
          <a:xfrm>
            <a:off x="1514733" y="4929554"/>
            <a:ext cx="1654364" cy="369332"/>
          </a:xfrm>
          <a:prstGeom prst="rect">
            <a:avLst/>
          </a:prstGeom>
          <a:noFill/>
        </p:spPr>
        <p:txBody>
          <a:bodyPr wrap="none" rtlCol="0">
            <a:spAutoFit/>
          </a:bodyPr>
          <a:lstStyle/>
          <a:p>
            <a:r>
              <a:rPr lang="en-US" dirty="0"/>
              <a:t>Original LOC_ID</a:t>
            </a:r>
          </a:p>
        </p:txBody>
      </p:sp>
      <p:sp>
        <p:nvSpPr>
          <p:cNvPr id="35" name="TextBox 34"/>
          <p:cNvSpPr txBox="1"/>
          <p:nvPr/>
        </p:nvSpPr>
        <p:spPr>
          <a:xfrm>
            <a:off x="7143804" y="4929554"/>
            <a:ext cx="3765711" cy="369332"/>
          </a:xfrm>
          <a:prstGeom prst="rect">
            <a:avLst/>
          </a:prstGeom>
          <a:noFill/>
        </p:spPr>
        <p:txBody>
          <a:bodyPr wrap="none" rtlCol="0">
            <a:spAutoFit/>
          </a:bodyPr>
          <a:lstStyle/>
          <a:p>
            <a:r>
              <a:rPr lang="en-US" dirty="0"/>
              <a:t>New LOC_IDs Needed for both parcels</a:t>
            </a:r>
          </a:p>
        </p:txBody>
      </p:sp>
      <p:grpSp>
        <p:nvGrpSpPr>
          <p:cNvPr id="40" name="Group 39"/>
          <p:cNvGrpSpPr/>
          <p:nvPr/>
        </p:nvGrpSpPr>
        <p:grpSpPr>
          <a:xfrm>
            <a:off x="7817796" y="2991047"/>
            <a:ext cx="1527242" cy="1500520"/>
            <a:chOff x="6293796" y="2991047"/>
            <a:chExt cx="1527242" cy="1500520"/>
          </a:xfrm>
        </p:grpSpPr>
        <p:cxnSp>
          <p:nvCxnSpPr>
            <p:cNvPr id="8" name="Straight Connector 7"/>
            <p:cNvCxnSpPr/>
            <p:nvPr/>
          </p:nvCxnSpPr>
          <p:spPr>
            <a:xfrm flipH="1" flipV="1">
              <a:off x="7574844" y="3596923"/>
              <a:ext cx="124178" cy="89464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7386536" y="3489795"/>
              <a:ext cx="183444" cy="228601"/>
            </a:xfrm>
            <a:prstGeom prst="arc">
              <a:avLst/>
            </a:prstGeom>
            <a:ln w="127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7259529" y="2991047"/>
              <a:ext cx="561509" cy="501184"/>
            </a:xfrm>
            <a:custGeom>
              <a:avLst/>
              <a:gdLst>
                <a:gd name="connsiteX0" fmla="*/ 265842 w 620901"/>
                <a:gd name="connsiteY0" fmla="*/ 506048 h 511051"/>
                <a:gd name="connsiteX1" fmla="*/ 163701 w 620901"/>
                <a:gd name="connsiteY1" fmla="*/ 510911 h 511051"/>
                <a:gd name="connsiteX2" fmla="*/ 90744 w 620901"/>
                <a:gd name="connsiteY2" fmla="*/ 501184 h 511051"/>
                <a:gd name="connsiteX3" fmla="*/ 37242 w 620901"/>
                <a:gd name="connsiteY3" fmla="*/ 437954 h 511051"/>
                <a:gd name="connsiteX4" fmla="*/ 8059 w 620901"/>
                <a:gd name="connsiteY4" fmla="*/ 311494 h 511051"/>
                <a:gd name="connsiteX5" fmla="*/ 8059 w 620901"/>
                <a:gd name="connsiteY5" fmla="*/ 160716 h 511051"/>
                <a:gd name="connsiteX6" fmla="*/ 100472 w 620901"/>
                <a:gd name="connsiteY6" fmla="*/ 73167 h 511051"/>
                <a:gd name="connsiteX7" fmla="*/ 226931 w 620901"/>
                <a:gd name="connsiteY7" fmla="*/ 34256 h 511051"/>
                <a:gd name="connsiteX8" fmla="*/ 421484 w 620901"/>
                <a:gd name="connsiteY8" fmla="*/ 5073 h 511051"/>
                <a:gd name="connsiteX9" fmla="*/ 620901 w 620901"/>
                <a:gd name="connsiteY9" fmla="*/ 209 h 5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901" h="511051">
                  <a:moveTo>
                    <a:pt x="265842" y="506048"/>
                  </a:moveTo>
                  <a:cubicBezTo>
                    <a:pt x="229363" y="508885"/>
                    <a:pt x="192884" y="511722"/>
                    <a:pt x="163701" y="510911"/>
                  </a:cubicBezTo>
                  <a:cubicBezTo>
                    <a:pt x="134518" y="510100"/>
                    <a:pt x="111820" y="513343"/>
                    <a:pt x="90744" y="501184"/>
                  </a:cubicBezTo>
                  <a:cubicBezTo>
                    <a:pt x="69668" y="489025"/>
                    <a:pt x="51023" y="469569"/>
                    <a:pt x="37242" y="437954"/>
                  </a:cubicBezTo>
                  <a:cubicBezTo>
                    <a:pt x="23461" y="406339"/>
                    <a:pt x="12923" y="357700"/>
                    <a:pt x="8059" y="311494"/>
                  </a:cubicBezTo>
                  <a:cubicBezTo>
                    <a:pt x="3195" y="265288"/>
                    <a:pt x="-7343" y="200437"/>
                    <a:pt x="8059" y="160716"/>
                  </a:cubicBezTo>
                  <a:cubicBezTo>
                    <a:pt x="23461" y="120995"/>
                    <a:pt x="63993" y="94244"/>
                    <a:pt x="100472" y="73167"/>
                  </a:cubicBezTo>
                  <a:cubicBezTo>
                    <a:pt x="136951" y="52090"/>
                    <a:pt x="173429" y="45605"/>
                    <a:pt x="226931" y="34256"/>
                  </a:cubicBezTo>
                  <a:cubicBezTo>
                    <a:pt x="280433" y="22907"/>
                    <a:pt x="355822" y="10747"/>
                    <a:pt x="421484" y="5073"/>
                  </a:cubicBezTo>
                  <a:cubicBezTo>
                    <a:pt x="487146" y="-601"/>
                    <a:pt x="554023" y="-196"/>
                    <a:pt x="620901" y="209"/>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p:cNvCxnSpPr>
              <a:endCxn id="18" idx="2"/>
            </p:cNvCxnSpPr>
            <p:nvPr/>
          </p:nvCxnSpPr>
          <p:spPr>
            <a:xfrm flipV="1">
              <a:off x="6293796" y="3604096"/>
              <a:ext cx="1276184" cy="15564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04" y="2609289"/>
            <a:ext cx="3533463" cy="2352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94014"/>
            <a:ext cx="3245354" cy="237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rrow: Right 1">
            <a:extLst>
              <a:ext uri="{FF2B5EF4-FFF2-40B4-BE49-F238E27FC236}">
                <a16:creationId xmlns:a16="http://schemas.microsoft.com/office/drawing/2014/main" id="{EEAA7044-FF09-4E96-B838-A0B1852316DA}"/>
              </a:ext>
            </a:extLst>
          </p:cNvPr>
          <p:cNvSpPr/>
          <p:nvPr/>
        </p:nvSpPr>
        <p:spPr>
          <a:xfrm>
            <a:off x="4423909" y="3069138"/>
            <a:ext cx="2416367" cy="894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D42DB90-856F-4A50-A477-A62F7EBF63AE}"/>
              </a:ext>
            </a:extLst>
          </p:cNvPr>
          <p:cNvSpPr txBox="1"/>
          <p:nvPr/>
        </p:nvSpPr>
        <p:spPr>
          <a:xfrm>
            <a:off x="4863764" y="3325605"/>
            <a:ext cx="1380444" cy="369332"/>
          </a:xfrm>
          <a:prstGeom prst="rect">
            <a:avLst/>
          </a:prstGeom>
          <a:noFill/>
        </p:spPr>
        <p:txBody>
          <a:bodyPr wrap="square" rtlCol="0">
            <a:spAutoFit/>
          </a:bodyPr>
          <a:lstStyle/>
          <a:p>
            <a:r>
              <a:rPr lang="en-US" b="1" dirty="0">
                <a:solidFill>
                  <a:schemeClr val="bg1"/>
                </a:solidFill>
              </a:rPr>
              <a:t>Subdivision</a:t>
            </a:r>
          </a:p>
        </p:txBody>
      </p:sp>
      <p:graphicFrame>
        <p:nvGraphicFramePr>
          <p:cNvPr id="7" name="Table 6">
            <a:extLst>
              <a:ext uri="{FF2B5EF4-FFF2-40B4-BE49-F238E27FC236}">
                <a16:creationId xmlns:a16="http://schemas.microsoft.com/office/drawing/2014/main" id="{9AB46DDF-BD5A-DC55-7340-C1FE4C7D3CC6}"/>
              </a:ext>
            </a:extLst>
          </p:cNvPr>
          <p:cNvGraphicFramePr>
            <a:graphicFrameLocks noGrp="1"/>
          </p:cNvGraphicFramePr>
          <p:nvPr>
            <p:extLst>
              <p:ext uri="{D42A27DB-BD31-4B8C-83A1-F6EECF244321}">
                <p14:modId xmlns:p14="http://schemas.microsoft.com/office/powerpoint/2010/main" val="1538160071"/>
              </p:ext>
            </p:extLst>
          </p:nvPr>
        </p:nvGraphicFramePr>
        <p:xfrm>
          <a:off x="617226" y="1300276"/>
          <a:ext cx="10934072" cy="518160"/>
        </p:xfrm>
        <a:graphic>
          <a:graphicData uri="http://schemas.openxmlformats.org/drawingml/2006/table">
            <a:tbl>
              <a:tblPr firstRow="1" bandRow="1">
                <a:tableStyleId>{2D5ABB26-0587-4C30-8999-92F81FD0307C}</a:tableStyleId>
              </a:tblPr>
              <a:tblGrid>
                <a:gridCol w="10934072">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Editing the </a:t>
                      </a:r>
                      <a:r>
                        <a:rPr lang="en-US" sz="2800" b="1" dirty="0" err="1">
                          <a:solidFill>
                            <a:schemeClr val="accent1">
                              <a:lumMod val="50000"/>
                            </a:schemeClr>
                          </a:solidFill>
                        </a:rPr>
                        <a:t>fGDB</a:t>
                      </a:r>
                      <a:r>
                        <a:rPr lang="en-US" sz="2800" b="1" dirty="0">
                          <a:solidFill>
                            <a:schemeClr val="accent1">
                              <a:lumMod val="50000"/>
                            </a:schemeClr>
                          </a:solidFill>
                        </a:rPr>
                        <a:t>: Splitting Parcels (One Owner – One Parcel) </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292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2757784"/>
            <a:ext cx="7886700" cy="671216"/>
          </a:xfrm>
        </p:spPr>
        <p:txBody>
          <a:bodyPr>
            <a:noAutofit/>
          </a:bodyPr>
          <a:lstStyle/>
          <a:p>
            <a:pPr marL="0" indent="0" algn="ctr">
              <a:buNone/>
            </a:pPr>
            <a:r>
              <a:rPr lang="en-US" sz="3200" b="1" dirty="0"/>
              <a:t>Part 1: GIS Concepts and Parcels Standard</a:t>
            </a:r>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4</a:t>
            </a:fld>
            <a:endParaRPr lang="en-US" dirty="0">
              <a:solidFill>
                <a:srgbClr val="14558F"/>
              </a:solidFill>
            </a:endParaRPr>
          </a:p>
        </p:txBody>
      </p:sp>
      <p:sp>
        <p:nvSpPr>
          <p:cNvPr id="9" name="Title 13"/>
          <p:cNvSpPr>
            <a:spLocks noGrp="1"/>
          </p:cNvSpPr>
          <p:nvPr>
            <p:ph type="title"/>
          </p:nvPr>
        </p:nvSpPr>
        <p:spPr>
          <a:xfrm>
            <a:off x="2067239" y="172844"/>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9" y="549727"/>
            <a:ext cx="6812280" cy="360679"/>
          </a:xfrm>
        </p:spPr>
        <p:txBody>
          <a:bodyPr>
            <a:normAutofit lnSpcReduction="10000"/>
          </a:bodyPr>
          <a:lstStyle/>
          <a:p>
            <a:r>
              <a:rPr lang="en-US" sz="2000" dirty="0"/>
              <a:t>Webinar Overview</a:t>
            </a:r>
          </a:p>
        </p:txBody>
      </p:sp>
    </p:spTree>
    <p:extLst>
      <p:ext uri="{BB962C8B-B14F-4D97-AF65-F5344CB8AC3E}">
        <p14:creationId xmlns:p14="http://schemas.microsoft.com/office/powerpoint/2010/main" val="2565857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ADB5EE19-2DDD-0949-9666-AAFFBAB67E53}" type="slidenum">
              <a:rPr lang="en-US" smtClean="0"/>
              <a:pPr/>
              <a:t>40</a:t>
            </a:fld>
            <a:endParaRPr lang="en-US" dirty="0"/>
          </a:p>
        </p:txBody>
      </p:sp>
      <p:sp>
        <p:nvSpPr>
          <p:cNvPr id="4" name="Title 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sp>
        <p:nvSpPr>
          <p:cNvPr id="6" name="Rectangle 5"/>
          <p:cNvSpPr/>
          <p:nvPr/>
        </p:nvSpPr>
        <p:spPr>
          <a:xfrm>
            <a:off x="346166" y="5780322"/>
            <a:ext cx="8382000" cy="307777"/>
          </a:xfrm>
          <a:prstGeom prst="rect">
            <a:avLst/>
          </a:prstGeom>
        </p:spPr>
        <p:txBody>
          <a:bodyPr wrap="square">
            <a:spAutoFit/>
          </a:bodyPr>
          <a:lstStyle/>
          <a:p>
            <a:r>
              <a:rPr lang="en-US" sz="1400" dirty="0"/>
              <a:t>"M_" + str( int(round(!SHAPE.LABELPOINT!.X,0))) + "_" + str( int(round(!SHAPE. LABELPOINT!.Y,0)))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344" y="2050738"/>
            <a:ext cx="2959298" cy="3590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9164245">
            <a:off x="847503" y="4655944"/>
            <a:ext cx="2756396" cy="258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flipH="1">
            <a:off x="3632183" y="2239781"/>
            <a:ext cx="699912" cy="54850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299465A2-CD1E-007C-914A-1C729657CE64}"/>
              </a:ext>
            </a:extLst>
          </p:cNvPr>
          <p:cNvGraphicFramePr>
            <a:graphicFrameLocks noGrp="1"/>
          </p:cNvGraphicFramePr>
          <p:nvPr>
            <p:extLst>
              <p:ext uri="{D42A27DB-BD31-4B8C-83A1-F6EECF244321}">
                <p14:modId xmlns:p14="http://schemas.microsoft.com/office/powerpoint/2010/main" val="922361230"/>
              </p:ext>
            </p:extLst>
          </p:nvPr>
        </p:nvGraphicFramePr>
        <p:xfrm>
          <a:off x="617226" y="1300276"/>
          <a:ext cx="10934072" cy="518160"/>
        </p:xfrm>
        <a:graphic>
          <a:graphicData uri="http://schemas.openxmlformats.org/drawingml/2006/table">
            <a:tbl>
              <a:tblPr firstRow="1" bandRow="1">
                <a:tableStyleId>{2D5ABB26-0587-4C30-8999-92F81FD0307C}</a:tableStyleId>
              </a:tblPr>
              <a:tblGrid>
                <a:gridCol w="10934072">
                  <a:extLst>
                    <a:ext uri="{9D8B030D-6E8A-4147-A177-3AD203B41FA5}">
                      <a16:colId xmlns:a16="http://schemas.microsoft.com/office/drawing/2014/main" val="20000"/>
                    </a:ext>
                  </a:extLst>
                </a:gridCol>
              </a:tblGrid>
              <a:tr h="350934">
                <a:tc>
                  <a:txBody>
                    <a:bodyPr/>
                    <a:lstStyle/>
                    <a:p>
                      <a:r>
                        <a:rPr lang="en-US" sz="2800" b="1" dirty="0">
                          <a:solidFill>
                            <a:schemeClr val="accent1">
                              <a:lumMod val="50000"/>
                            </a:schemeClr>
                          </a:solidFill>
                        </a:rPr>
                        <a:t>Editing the </a:t>
                      </a:r>
                      <a:r>
                        <a:rPr lang="en-US" sz="2800" b="1" dirty="0" err="1">
                          <a:solidFill>
                            <a:schemeClr val="accent1">
                              <a:lumMod val="50000"/>
                            </a:schemeClr>
                          </a:solidFill>
                        </a:rPr>
                        <a:t>fGDB</a:t>
                      </a:r>
                      <a:r>
                        <a:rPr lang="en-US" sz="2800" b="1" dirty="0">
                          <a:solidFill>
                            <a:schemeClr val="accent1">
                              <a:lumMod val="50000"/>
                            </a:schemeClr>
                          </a:solidFill>
                        </a:rPr>
                        <a:t>: Adding the LOC_ID </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273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42BA91-5889-4DF3-9376-54A1DAD3CEC2}"/>
              </a:ext>
            </a:extLst>
          </p:cNvPr>
          <p:cNvSpPr>
            <a:spLocks noGrp="1"/>
          </p:cNvSpPr>
          <p:nvPr>
            <p:ph type="body" sz="quarter" idx="14"/>
          </p:nvPr>
        </p:nvSpPr>
        <p:spPr/>
        <p:txBody>
          <a:bodyPr/>
          <a:lstStyle/>
          <a:p>
            <a:endParaRPr lang="en-US" dirty="0"/>
          </a:p>
        </p:txBody>
      </p:sp>
      <p:sp>
        <p:nvSpPr>
          <p:cNvPr id="4" name="Slide Number Placeholder 3"/>
          <p:cNvSpPr>
            <a:spLocks noGrp="1"/>
          </p:cNvSpPr>
          <p:nvPr>
            <p:ph type="sldNum" sz="quarter" idx="4"/>
          </p:nvPr>
        </p:nvSpPr>
        <p:spPr/>
        <p:txBody>
          <a:bodyPr/>
          <a:lstStyle/>
          <a:p>
            <a:fld id="{ADB5EE19-2DDD-0949-9666-AAFFBAB67E53}" type="slidenum">
              <a:rPr lang="en-US" smtClean="0"/>
              <a:pPr/>
              <a:t>41</a:t>
            </a:fld>
            <a:endParaRPr lang="en-US" dirty="0"/>
          </a:p>
        </p:txBody>
      </p:sp>
      <p:sp>
        <p:nvSpPr>
          <p:cNvPr id="5" name="Title 4"/>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6" name="Content Placeholder 5"/>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2 – Maintaining Parcels and Owner Data</a:t>
            </a: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81965578"/>
              </p:ext>
            </p:extLst>
          </p:nvPr>
        </p:nvGraphicFramePr>
        <p:xfrm>
          <a:off x="607945" y="1297459"/>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FGDB: </a:t>
                      </a:r>
                      <a:r>
                        <a:rPr lang="en-US" sz="2800" b="1" i="0" baseline="0" dirty="0">
                          <a:latin typeface="Avenir Next Demi Bold" charset="0"/>
                          <a:ea typeface="Avenir Next Demi Bold" charset="0"/>
                          <a:cs typeface="Avenir Next Demi Bold" charset="0"/>
                        </a:rPr>
                        <a:t>Enter Values in Attribute Table</a:t>
                      </a:r>
                      <a:endParaRPr lang="en-US" sz="2800" b="1" i="0" dirty="0">
                        <a:latin typeface="Avenir Next Demi Bold" charset="0"/>
                        <a:ea typeface="Avenir Next Demi Bold" charset="0"/>
                        <a:cs typeface="Avenir Next Demi Bold" charset="0"/>
                      </a:endParaRP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35A673C-EA20-221F-19A5-29E0FDFDBBF4}"/>
              </a:ext>
            </a:extLst>
          </p:cNvPr>
          <p:cNvSpPr txBox="1"/>
          <p:nvPr/>
        </p:nvSpPr>
        <p:spPr>
          <a:xfrm>
            <a:off x="607945" y="1955878"/>
            <a:ext cx="9855403" cy="3662541"/>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400" dirty="0"/>
              <a:t>LOC_ID:  Done in previous slide</a:t>
            </a:r>
          </a:p>
          <a:p>
            <a:pPr marL="457200" indent="-457200">
              <a:spcBef>
                <a:spcPts val="600"/>
              </a:spcBef>
              <a:spcAft>
                <a:spcPts val="600"/>
              </a:spcAft>
              <a:buFont typeface="Arial" panose="020B0604020202020204" pitchFamily="34" charset="0"/>
              <a:buChar char="•"/>
            </a:pPr>
            <a:r>
              <a:rPr lang="en-US" sz="2400" dirty="0"/>
              <a:t>MAP_PAR_ID: Enter in the format consistent with other values</a:t>
            </a:r>
          </a:p>
          <a:p>
            <a:pPr marL="457200" indent="-457200">
              <a:spcBef>
                <a:spcPts val="600"/>
              </a:spcBef>
              <a:spcAft>
                <a:spcPts val="600"/>
              </a:spcAft>
              <a:buFont typeface="Arial" panose="020B0604020202020204" pitchFamily="34" charset="0"/>
              <a:buChar char="•"/>
            </a:pPr>
            <a:r>
              <a:rPr lang="en-US" sz="2400" dirty="0"/>
              <a:t>POLY_TYPE:  Enter “FEE” (default) for a parcel polygon</a:t>
            </a:r>
          </a:p>
          <a:p>
            <a:pPr marL="457200" indent="-457200">
              <a:spcBef>
                <a:spcPts val="600"/>
              </a:spcBef>
              <a:spcAft>
                <a:spcPts val="600"/>
              </a:spcAft>
              <a:buFont typeface="Arial" panose="020B0604020202020204" pitchFamily="34" charset="0"/>
              <a:buChar char="•"/>
            </a:pPr>
            <a:r>
              <a:rPr lang="en-US" sz="2400" dirty="0"/>
              <a:t>SOURCE:  Choose from values in the domain (ASSESS is default)</a:t>
            </a:r>
          </a:p>
          <a:p>
            <a:pPr marL="457200" indent="-457200">
              <a:spcBef>
                <a:spcPts val="600"/>
              </a:spcBef>
              <a:spcAft>
                <a:spcPts val="600"/>
              </a:spcAft>
              <a:buFont typeface="Arial" panose="020B0604020202020204" pitchFamily="34" charset="0"/>
              <a:buChar char="•"/>
            </a:pPr>
            <a:r>
              <a:rPr lang="en-US" sz="2400" dirty="0"/>
              <a:t>LAST_EDIT:  Enter the date the parcel was changed (YYYYMMDD)</a:t>
            </a:r>
          </a:p>
          <a:p>
            <a:pPr marL="457200" indent="-457200">
              <a:spcBef>
                <a:spcPts val="600"/>
              </a:spcBef>
              <a:spcAft>
                <a:spcPts val="600"/>
              </a:spcAft>
              <a:buFont typeface="Arial" panose="020B0604020202020204" pitchFamily="34" charset="0"/>
              <a:buChar char="•"/>
            </a:pPr>
            <a:r>
              <a:rPr lang="en-US" sz="2400" dirty="0"/>
              <a:t>NO_MATCH: Enter “NO” (Default) unless permission given to enter “YES”</a:t>
            </a:r>
          </a:p>
          <a:p>
            <a:pPr marL="457200" indent="-457200">
              <a:spcBef>
                <a:spcPts val="600"/>
              </a:spcBef>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34566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1B392C-AD3A-DD18-13AF-4E372D758D82}"/>
              </a:ext>
            </a:extLst>
          </p:cNvPr>
          <p:cNvSpPr txBox="1"/>
          <p:nvPr/>
        </p:nvSpPr>
        <p:spPr>
          <a:xfrm>
            <a:off x="389744" y="1955878"/>
            <a:ext cx="6290755" cy="4278094"/>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800" dirty="0"/>
              <a:t>For the owner record that is associated with the parcel, the LOC_ID generated when the parcel was created must be inserted into the owner record.</a:t>
            </a:r>
          </a:p>
          <a:p>
            <a:pPr marL="457200" indent="-457200">
              <a:spcBef>
                <a:spcPts val="600"/>
              </a:spcBef>
              <a:spcAft>
                <a:spcPts val="600"/>
              </a:spcAft>
              <a:buFont typeface="Arial" panose="020B0604020202020204" pitchFamily="34" charset="0"/>
              <a:buChar char="•"/>
            </a:pPr>
            <a:r>
              <a:rPr lang="en-US" sz="2800" dirty="0"/>
              <a:t>There is a LOC_ID field in Assess.</a:t>
            </a:r>
          </a:p>
          <a:p>
            <a:pPr marL="457200" indent="-457200">
              <a:spcBef>
                <a:spcPts val="600"/>
              </a:spcBef>
              <a:spcAft>
                <a:spcPts val="600"/>
              </a:spcAft>
              <a:buFont typeface="Arial" panose="020B0604020202020204" pitchFamily="34" charset="0"/>
              <a:buChar char="•"/>
            </a:pPr>
            <a:r>
              <a:rPr lang="en-US" sz="2800" dirty="0"/>
              <a:t>The GIS Editor can find the corresponding record and copy the LOC_ID from the TaxPar parcel record to the Assess table owner record.</a:t>
            </a:r>
          </a:p>
        </p:txBody>
      </p:sp>
      <p:sp>
        <p:nvSpPr>
          <p:cNvPr id="3" name="Slide Number Placeholder 2"/>
          <p:cNvSpPr>
            <a:spLocks noGrp="1"/>
          </p:cNvSpPr>
          <p:nvPr>
            <p:ph type="sldNum" sz="quarter" idx="4"/>
          </p:nvPr>
        </p:nvSpPr>
        <p:spPr/>
        <p:txBody>
          <a:bodyPr/>
          <a:lstStyle/>
          <a:p>
            <a:fld id="{ADB5EE19-2DDD-0949-9666-AAFFBAB67E53}" type="slidenum">
              <a:rPr lang="en-US" smtClean="0"/>
              <a:pPr/>
              <a:t>42</a:t>
            </a:fld>
            <a:endParaRPr lang="en-US" dirty="0"/>
          </a:p>
        </p:txBody>
      </p:sp>
      <p:sp>
        <p:nvSpPr>
          <p:cNvPr id="4" name="Title 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pic>
        <p:nvPicPr>
          <p:cNvPr id="18" name="Picture 17">
            <a:extLst>
              <a:ext uri="{FF2B5EF4-FFF2-40B4-BE49-F238E27FC236}">
                <a16:creationId xmlns:a16="http://schemas.microsoft.com/office/drawing/2014/main" id="{357C04E8-D42F-567E-05BB-DE9141D74784}"/>
              </a:ext>
            </a:extLst>
          </p:cNvPr>
          <p:cNvPicPr>
            <a:picLocks noChangeAspect="1"/>
          </p:cNvPicPr>
          <p:nvPr/>
        </p:nvPicPr>
        <p:blipFill>
          <a:blip r:embed="rId3"/>
          <a:stretch>
            <a:fillRect/>
          </a:stretch>
        </p:blipFill>
        <p:spPr>
          <a:xfrm>
            <a:off x="6686550" y="2366373"/>
            <a:ext cx="4667250" cy="1066800"/>
          </a:xfrm>
          <a:prstGeom prst="rect">
            <a:avLst/>
          </a:prstGeom>
        </p:spPr>
      </p:pic>
      <p:pic>
        <p:nvPicPr>
          <p:cNvPr id="23" name="Picture 22">
            <a:extLst>
              <a:ext uri="{FF2B5EF4-FFF2-40B4-BE49-F238E27FC236}">
                <a16:creationId xmlns:a16="http://schemas.microsoft.com/office/drawing/2014/main" id="{D4EFAC7B-CEF5-63F3-B3DB-1F0CB47C35B8}"/>
              </a:ext>
            </a:extLst>
          </p:cNvPr>
          <p:cNvPicPr>
            <a:picLocks noChangeAspect="1"/>
          </p:cNvPicPr>
          <p:nvPr/>
        </p:nvPicPr>
        <p:blipFill>
          <a:blip r:embed="rId4"/>
          <a:stretch>
            <a:fillRect/>
          </a:stretch>
        </p:blipFill>
        <p:spPr>
          <a:xfrm>
            <a:off x="6686550" y="4138389"/>
            <a:ext cx="4781550" cy="1114425"/>
          </a:xfrm>
          <a:prstGeom prst="rect">
            <a:avLst/>
          </a:prstGeom>
        </p:spPr>
      </p:pic>
      <p:sp>
        <p:nvSpPr>
          <p:cNvPr id="19" name="Arrow: Down 18">
            <a:extLst>
              <a:ext uri="{FF2B5EF4-FFF2-40B4-BE49-F238E27FC236}">
                <a16:creationId xmlns:a16="http://schemas.microsoft.com/office/drawing/2014/main" id="{604F0799-2634-D46B-DD61-99E6D60968A2}"/>
              </a:ext>
            </a:extLst>
          </p:cNvPr>
          <p:cNvSpPr/>
          <p:nvPr/>
        </p:nvSpPr>
        <p:spPr>
          <a:xfrm>
            <a:off x="8600627" y="3270978"/>
            <a:ext cx="839096" cy="15339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AFACF7B-F0B3-2726-797A-CAF0EB524265}"/>
              </a:ext>
            </a:extLst>
          </p:cNvPr>
          <p:cNvSpPr txBox="1"/>
          <p:nvPr/>
        </p:nvSpPr>
        <p:spPr>
          <a:xfrm>
            <a:off x="6911612" y="5481417"/>
            <a:ext cx="4781550" cy="646331"/>
          </a:xfrm>
          <a:prstGeom prst="rect">
            <a:avLst/>
          </a:prstGeom>
          <a:solidFill>
            <a:schemeClr val="bg1"/>
          </a:solidFill>
        </p:spPr>
        <p:txBody>
          <a:bodyPr wrap="square" rtlCol="0">
            <a:spAutoFit/>
          </a:bodyPr>
          <a:lstStyle/>
          <a:p>
            <a:pPr>
              <a:spcBef>
                <a:spcPts val="600"/>
              </a:spcBef>
              <a:spcAft>
                <a:spcPts val="600"/>
              </a:spcAft>
            </a:pPr>
            <a:r>
              <a:rPr lang="en-US" dirty="0"/>
              <a:t>But, this only changes data in the Assess table, not the CAMA system.</a:t>
            </a:r>
          </a:p>
        </p:txBody>
      </p:sp>
      <p:graphicFrame>
        <p:nvGraphicFramePr>
          <p:cNvPr id="2" name="Table 1">
            <a:extLst>
              <a:ext uri="{FF2B5EF4-FFF2-40B4-BE49-F238E27FC236}">
                <a16:creationId xmlns:a16="http://schemas.microsoft.com/office/drawing/2014/main" id="{B94956A3-2E8C-ADD8-5C1D-12804459A4E7}"/>
              </a:ext>
            </a:extLst>
          </p:cNvPr>
          <p:cNvGraphicFramePr>
            <a:graphicFrameLocks noGrp="1"/>
          </p:cNvGraphicFramePr>
          <p:nvPr>
            <p:extLst>
              <p:ext uri="{D42A27DB-BD31-4B8C-83A1-F6EECF244321}">
                <p14:modId xmlns:p14="http://schemas.microsoft.com/office/powerpoint/2010/main" val="1247139072"/>
              </p:ext>
            </p:extLst>
          </p:nvPr>
        </p:nvGraphicFramePr>
        <p:xfrm>
          <a:off x="473035" y="1297459"/>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a:t>
                      </a:r>
                      <a:r>
                        <a:rPr lang="en-US" sz="2800" b="1" dirty="0" err="1">
                          <a:solidFill>
                            <a:schemeClr val="accent1">
                              <a:lumMod val="50000"/>
                            </a:schemeClr>
                          </a:solidFill>
                        </a:rPr>
                        <a:t>fGDB</a:t>
                      </a:r>
                      <a:r>
                        <a:rPr lang="en-US" sz="2800" b="1" dirty="0">
                          <a:solidFill>
                            <a:schemeClr val="accent1">
                              <a:lumMod val="50000"/>
                            </a:schemeClr>
                          </a:solidFill>
                        </a:rPr>
                        <a:t>: Adding the LOC_ID to the Assess table </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80964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ADB5EE19-2DDD-0949-9666-AAFFBAB67E53}" type="slidenum">
              <a:rPr lang="en-US" smtClean="0"/>
              <a:pPr/>
              <a:t>43</a:t>
            </a:fld>
            <a:endParaRPr lang="en-US" dirty="0"/>
          </a:p>
        </p:txBody>
      </p:sp>
      <p:sp>
        <p:nvSpPr>
          <p:cNvPr id="4" name="Title 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sp>
        <p:nvSpPr>
          <p:cNvPr id="10" name="TextBox 9">
            <a:extLst>
              <a:ext uri="{FF2B5EF4-FFF2-40B4-BE49-F238E27FC236}">
                <a16:creationId xmlns:a16="http://schemas.microsoft.com/office/drawing/2014/main" id="{BBC42FDD-65B1-4BB6-89F5-EC95928FEBC9}"/>
              </a:ext>
            </a:extLst>
          </p:cNvPr>
          <p:cNvSpPr txBox="1"/>
          <p:nvPr/>
        </p:nvSpPr>
        <p:spPr>
          <a:xfrm>
            <a:off x="4780413" y="2211362"/>
            <a:ext cx="2631173" cy="400110"/>
          </a:xfrm>
          <a:prstGeom prst="rect">
            <a:avLst/>
          </a:prstGeom>
          <a:noFill/>
        </p:spPr>
        <p:txBody>
          <a:bodyPr wrap="square" rtlCol="0">
            <a:spAutoFit/>
          </a:bodyPr>
          <a:lstStyle/>
          <a:p>
            <a:r>
              <a:rPr lang="en-US" sz="2000" b="1" dirty="0"/>
              <a:t>Finished Parcel Update</a:t>
            </a:r>
          </a:p>
        </p:txBody>
      </p:sp>
      <p:pic>
        <p:nvPicPr>
          <p:cNvPr id="11" name="Picture 3">
            <a:extLst>
              <a:ext uri="{FF2B5EF4-FFF2-40B4-BE49-F238E27FC236}">
                <a16:creationId xmlns:a16="http://schemas.microsoft.com/office/drawing/2014/main" id="{8AFF4022-D0AB-4509-A42F-9F92F8389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630" y="2793498"/>
            <a:ext cx="4704740" cy="302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a:extLst>
              <a:ext uri="{FF2B5EF4-FFF2-40B4-BE49-F238E27FC236}">
                <a16:creationId xmlns:a16="http://schemas.microsoft.com/office/drawing/2014/main" id="{21587B48-6614-5F9D-5D96-0573800F9A99}"/>
              </a:ext>
            </a:extLst>
          </p:cNvPr>
          <p:cNvGraphicFramePr>
            <a:graphicFrameLocks noGrp="1"/>
          </p:cNvGraphicFramePr>
          <p:nvPr>
            <p:extLst>
              <p:ext uri="{D42A27DB-BD31-4B8C-83A1-F6EECF244321}">
                <p14:modId xmlns:p14="http://schemas.microsoft.com/office/powerpoint/2010/main" val="350392118"/>
              </p:ext>
            </p:extLst>
          </p:nvPr>
        </p:nvGraphicFramePr>
        <p:xfrm>
          <a:off x="535141" y="1319284"/>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FGDB: Finished Task</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9229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44</a:t>
            </a:fld>
            <a:endParaRPr lang="en-US" dirty="0"/>
          </a:p>
        </p:txBody>
      </p:sp>
      <p:sp>
        <p:nvSpPr>
          <p:cNvPr id="14" name="Title 13"/>
          <p:cNvSpPr>
            <a:spLocks noGrp="1"/>
          </p:cNvSpPr>
          <p:nvPr>
            <p:ph type="title"/>
          </p:nvPr>
        </p:nvSpPr>
        <p:spPr>
          <a:xfrm>
            <a:off x="205425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54255" y="518071"/>
            <a:ext cx="9083040" cy="360679"/>
          </a:xfrm>
        </p:spPr>
        <p:txBody>
          <a:bodyPr>
            <a:noAutofit/>
          </a:bodyPr>
          <a:lstStyle/>
          <a:p>
            <a:pPr marL="0" indent="0">
              <a:buNone/>
            </a:pPr>
            <a:r>
              <a:rPr lang="en-US" sz="2000" dirty="0"/>
              <a:t>PART 2 – Maintaining Parcels and Owner Data</a:t>
            </a:r>
          </a:p>
        </p:txBody>
      </p:sp>
      <p:sp>
        <p:nvSpPr>
          <p:cNvPr id="32" name="TextBox 31"/>
          <p:cNvSpPr txBox="1"/>
          <p:nvPr/>
        </p:nvSpPr>
        <p:spPr>
          <a:xfrm>
            <a:off x="7037106" y="2219296"/>
            <a:ext cx="3746860" cy="400110"/>
          </a:xfrm>
          <a:prstGeom prst="rect">
            <a:avLst/>
          </a:prstGeom>
          <a:noFill/>
        </p:spPr>
        <p:txBody>
          <a:bodyPr wrap="none" rtlCol="0">
            <a:spAutoFit/>
          </a:bodyPr>
          <a:lstStyle/>
          <a:p>
            <a:r>
              <a:rPr lang="en-US" sz="2000" b="1" dirty="0"/>
              <a:t>Parcel for Condominium Property</a:t>
            </a:r>
          </a:p>
        </p:txBody>
      </p:sp>
      <p:grpSp>
        <p:nvGrpSpPr>
          <p:cNvPr id="40" name="Group 39"/>
          <p:cNvGrpSpPr/>
          <p:nvPr/>
        </p:nvGrpSpPr>
        <p:grpSpPr>
          <a:xfrm>
            <a:off x="7817796" y="2991047"/>
            <a:ext cx="1527242" cy="1500520"/>
            <a:chOff x="6293796" y="2991047"/>
            <a:chExt cx="1527242" cy="1500520"/>
          </a:xfrm>
        </p:grpSpPr>
        <p:cxnSp>
          <p:nvCxnSpPr>
            <p:cNvPr id="8" name="Straight Connector 7"/>
            <p:cNvCxnSpPr/>
            <p:nvPr/>
          </p:nvCxnSpPr>
          <p:spPr>
            <a:xfrm flipH="1" flipV="1">
              <a:off x="7574844" y="3596923"/>
              <a:ext cx="124178" cy="89464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7386536" y="3489795"/>
              <a:ext cx="183444" cy="228601"/>
            </a:xfrm>
            <a:prstGeom prst="arc">
              <a:avLst/>
            </a:prstGeom>
            <a:ln w="127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24"/>
            <p:cNvSpPr/>
            <p:nvPr/>
          </p:nvSpPr>
          <p:spPr>
            <a:xfrm>
              <a:off x="7259529" y="2991047"/>
              <a:ext cx="561509" cy="501184"/>
            </a:xfrm>
            <a:custGeom>
              <a:avLst/>
              <a:gdLst>
                <a:gd name="connsiteX0" fmla="*/ 265842 w 620901"/>
                <a:gd name="connsiteY0" fmla="*/ 506048 h 511051"/>
                <a:gd name="connsiteX1" fmla="*/ 163701 w 620901"/>
                <a:gd name="connsiteY1" fmla="*/ 510911 h 511051"/>
                <a:gd name="connsiteX2" fmla="*/ 90744 w 620901"/>
                <a:gd name="connsiteY2" fmla="*/ 501184 h 511051"/>
                <a:gd name="connsiteX3" fmla="*/ 37242 w 620901"/>
                <a:gd name="connsiteY3" fmla="*/ 437954 h 511051"/>
                <a:gd name="connsiteX4" fmla="*/ 8059 w 620901"/>
                <a:gd name="connsiteY4" fmla="*/ 311494 h 511051"/>
                <a:gd name="connsiteX5" fmla="*/ 8059 w 620901"/>
                <a:gd name="connsiteY5" fmla="*/ 160716 h 511051"/>
                <a:gd name="connsiteX6" fmla="*/ 100472 w 620901"/>
                <a:gd name="connsiteY6" fmla="*/ 73167 h 511051"/>
                <a:gd name="connsiteX7" fmla="*/ 226931 w 620901"/>
                <a:gd name="connsiteY7" fmla="*/ 34256 h 511051"/>
                <a:gd name="connsiteX8" fmla="*/ 421484 w 620901"/>
                <a:gd name="connsiteY8" fmla="*/ 5073 h 511051"/>
                <a:gd name="connsiteX9" fmla="*/ 620901 w 620901"/>
                <a:gd name="connsiteY9" fmla="*/ 209 h 5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901" h="511051">
                  <a:moveTo>
                    <a:pt x="265842" y="506048"/>
                  </a:moveTo>
                  <a:cubicBezTo>
                    <a:pt x="229363" y="508885"/>
                    <a:pt x="192884" y="511722"/>
                    <a:pt x="163701" y="510911"/>
                  </a:cubicBezTo>
                  <a:cubicBezTo>
                    <a:pt x="134518" y="510100"/>
                    <a:pt x="111820" y="513343"/>
                    <a:pt x="90744" y="501184"/>
                  </a:cubicBezTo>
                  <a:cubicBezTo>
                    <a:pt x="69668" y="489025"/>
                    <a:pt x="51023" y="469569"/>
                    <a:pt x="37242" y="437954"/>
                  </a:cubicBezTo>
                  <a:cubicBezTo>
                    <a:pt x="23461" y="406339"/>
                    <a:pt x="12923" y="357700"/>
                    <a:pt x="8059" y="311494"/>
                  </a:cubicBezTo>
                  <a:cubicBezTo>
                    <a:pt x="3195" y="265288"/>
                    <a:pt x="-7343" y="200437"/>
                    <a:pt x="8059" y="160716"/>
                  </a:cubicBezTo>
                  <a:cubicBezTo>
                    <a:pt x="23461" y="120995"/>
                    <a:pt x="63993" y="94244"/>
                    <a:pt x="100472" y="73167"/>
                  </a:cubicBezTo>
                  <a:cubicBezTo>
                    <a:pt x="136951" y="52090"/>
                    <a:pt x="173429" y="45605"/>
                    <a:pt x="226931" y="34256"/>
                  </a:cubicBezTo>
                  <a:cubicBezTo>
                    <a:pt x="280433" y="22907"/>
                    <a:pt x="355822" y="10747"/>
                    <a:pt x="421484" y="5073"/>
                  </a:cubicBezTo>
                  <a:cubicBezTo>
                    <a:pt x="487146" y="-601"/>
                    <a:pt x="554023" y="-196"/>
                    <a:pt x="620901" y="209"/>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p:cNvCxnSpPr>
              <a:endCxn id="18" idx="2"/>
            </p:cNvCxnSpPr>
            <p:nvPr/>
          </p:nvCxnSpPr>
          <p:spPr>
            <a:xfrm flipV="1">
              <a:off x="6293796" y="3604096"/>
              <a:ext cx="1276184" cy="15564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37AF75F7-63BB-72FC-C046-96153503ED57}"/>
              </a:ext>
            </a:extLst>
          </p:cNvPr>
          <p:cNvPicPr>
            <a:picLocks noChangeAspect="1"/>
          </p:cNvPicPr>
          <p:nvPr/>
        </p:nvPicPr>
        <p:blipFill>
          <a:blip r:embed="rId3"/>
          <a:stretch>
            <a:fillRect/>
          </a:stretch>
        </p:blipFill>
        <p:spPr>
          <a:xfrm>
            <a:off x="6603158" y="2680910"/>
            <a:ext cx="4360742" cy="3259545"/>
          </a:xfrm>
          <a:prstGeom prst="rect">
            <a:avLst/>
          </a:prstGeom>
        </p:spPr>
      </p:pic>
      <p:sp>
        <p:nvSpPr>
          <p:cNvPr id="13" name="TextBox 12">
            <a:extLst>
              <a:ext uri="{FF2B5EF4-FFF2-40B4-BE49-F238E27FC236}">
                <a16:creationId xmlns:a16="http://schemas.microsoft.com/office/drawing/2014/main" id="{E4791274-10EF-75D9-C3B8-E40699DCDADF}"/>
              </a:ext>
            </a:extLst>
          </p:cNvPr>
          <p:cNvSpPr txBox="1"/>
          <p:nvPr/>
        </p:nvSpPr>
        <p:spPr>
          <a:xfrm>
            <a:off x="143256" y="2680910"/>
            <a:ext cx="5445587" cy="3262432"/>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800" dirty="0"/>
              <a:t>Creating a parcel for condominiums is the same as creating a parcel for single family homes</a:t>
            </a:r>
          </a:p>
          <a:p>
            <a:pPr marL="457200" indent="-457200">
              <a:spcBef>
                <a:spcPts val="600"/>
              </a:spcBef>
              <a:spcAft>
                <a:spcPts val="600"/>
              </a:spcAft>
              <a:buFont typeface="Arial" panose="020B0604020202020204" pitchFamily="34" charset="0"/>
              <a:buChar char="•"/>
            </a:pPr>
            <a:r>
              <a:rPr lang="en-US" sz="2800" dirty="0"/>
              <a:t>The difference is that you now have multiple owners pointing to the parcel.</a:t>
            </a:r>
          </a:p>
        </p:txBody>
      </p:sp>
      <p:graphicFrame>
        <p:nvGraphicFramePr>
          <p:cNvPr id="2" name="Table 1">
            <a:extLst>
              <a:ext uri="{FF2B5EF4-FFF2-40B4-BE49-F238E27FC236}">
                <a16:creationId xmlns:a16="http://schemas.microsoft.com/office/drawing/2014/main" id="{6F7822B1-0088-702F-87B2-22F103043185}"/>
              </a:ext>
            </a:extLst>
          </p:cNvPr>
          <p:cNvGraphicFramePr>
            <a:graphicFrameLocks noGrp="1"/>
          </p:cNvGraphicFramePr>
          <p:nvPr>
            <p:extLst>
              <p:ext uri="{D42A27DB-BD31-4B8C-83A1-F6EECF244321}">
                <p14:modId xmlns:p14="http://schemas.microsoft.com/office/powerpoint/2010/main" val="1228490200"/>
              </p:ext>
            </p:extLst>
          </p:nvPr>
        </p:nvGraphicFramePr>
        <p:xfrm>
          <a:off x="535141" y="1319284"/>
          <a:ext cx="9875955" cy="94488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FGDB: </a:t>
                      </a:r>
                    </a:p>
                    <a:p>
                      <a:r>
                        <a:rPr lang="en-US" sz="2800" b="1" dirty="0">
                          <a:solidFill>
                            <a:schemeClr val="accent1">
                              <a:lumMod val="50000"/>
                            </a:schemeClr>
                          </a:solidFill>
                        </a:rPr>
                        <a:t>Creating “Condo Relations” (Many Owners – One Parcel) </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65435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45</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sp>
        <p:nvSpPr>
          <p:cNvPr id="13" name="TextBox 12">
            <a:extLst>
              <a:ext uri="{FF2B5EF4-FFF2-40B4-BE49-F238E27FC236}">
                <a16:creationId xmlns:a16="http://schemas.microsoft.com/office/drawing/2014/main" id="{E4791274-10EF-75D9-C3B8-E40699DCDADF}"/>
              </a:ext>
            </a:extLst>
          </p:cNvPr>
          <p:cNvSpPr txBox="1"/>
          <p:nvPr/>
        </p:nvSpPr>
        <p:spPr>
          <a:xfrm>
            <a:off x="500743" y="2631324"/>
            <a:ext cx="5445587" cy="2831544"/>
          </a:xfrm>
          <a:prstGeom prst="rect">
            <a:avLst/>
          </a:prstGeom>
          <a:solidFill>
            <a:schemeClr val="bg1"/>
          </a:solidFill>
        </p:spPr>
        <p:txBody>
          <a:bodyPr wrap="square" rtlCol="0">
            <a:spAutoFit/>
          </a:bodyPr>
          <a:lstStyle/>
          <a:p>
            <a:pPr marL="457200" indent="-457200">
              <a:spcBef>
                <a:spcPts val="600"/>
              </a:spcBef>
              <a:spcAft>
                <a:spcPts val="600"/>
              </a:spcAft>
              <a:buFont typeface="Arial" panose="020B0604020202020204" pitchFamily="34" charset="0"/>
              <a:buChar char="•"/>
            </a:pPr>
            <a:r>
              <a:rPr lang="en-US" sz="2800" dirty="0"/>
              <a:t>The LOC_ID must be copied/pasted in EACH owner record that associated with that property.</a:t>
            </a:r>
          </a:p>
          <a:p>
            <a:pPr marL="457200" indent="-457200">
              <a:spcBef>
                <a:spcPts val="600"/>
              </a:spcBef>
              <a:spcAft>
                <a:spcPts val="600"/>
              </a:spcAft>
              <a:buFont typeface="Arial" panose="020B0604020202020204" pitchFamily="34" charset="0"/>
              <a:buChar char="•"/>
            </a:pPr>
            <a:r>
              <a:rPr lang="en-US" sz="2800" dirty="0"/>
              <a:t>The LOC_ID is added to all new unit records created.</a:t>
            </a:r>
          </a:p>
        </p:txBody>
      </p:sp>
      <p:pic>
        <p:nvPicPr>
          <p:cNvPr id="3" name="Picture 2">
            <a:extLst>
              <a:ext uri="{FF2B5EF4-FFF2-40B4-BE49-F238E27FC236}">
                <a16:creationId xmlns:a16="http://schemas.microsoft.com/office/drawing/2014/main" id="{E3D2C536-AE84-D557-E6CE-C5B95BE4074F}"/>
              </a:ext>
            </a:extLst>
          </p:cNvPr>
          <p:cNvPicPr>
            <a:picLocks noChangeAspect="1"/>
          </p:cNvPicPr>
          <p:nvPr/>
        </p:nvPicPr>
        <p:blipFill>
          <a:blip r:embed="rId3"/>
          <a:stretch>
            <a:fillRect/>
          </a:stretch>
        </p:blipFill>
        <p:spPr>
          <a:xfrm>
            <a:off x="7486746" y="3241639"/>
            <a:ext cx="4204511" cy="2996156"/>
          </a:xfrm>
          <a:prstGeom prst="rect">
            <a:avLst/>
          </a:prstGeom>
        </p:spPr>
      </p:pic>
      <p:pic>
        <p:nvPicPr>
          <p:cNvPr id="10" name="Picture 9">
            <a:extLst>
              <a:ext uri="{FF2B5EF4-FFF2-40B4-BE49-F238E27FC236}">
                <a16:creationId xmlns:a16="http://schemas.microsoft.com/office/drawing/2014/main" id="{BDB90169-3910-115A-A734-A90B9C40E840}"/>
              </a:ext>
            </a:extLst>
          </p:cNvPr>
          <p:cNvPicPr>
            <a:picLocks noChangeAspect="1"/>
          </p:cNvPicPr>
          <p:nvPr/>
        </p:nvPicPr>
        <p:blipFill>
          <a:blip r:embed="rId4"/>
          <a:stretch>
            <a:fillRect/>
          </a:stretch>
        </p:blipFill>
        <p:spPr>
          <a:xfrm>
            <a:off x="7033532" y="2318805"/>
            <a:ext cx="4657725" cy="619125"/>
          </a:xfrm>
          <a:prstGeom prst="rect">
            <a:avLst/>
          </a:prstGeom>
        </p:spPr>
      </p:pic>
      <p:sp>
        <p:nvSpPr>
          <p:cNvPr id="12" name="Arrow: Down 11">
            <a:extLst>
              <a:ext uri="{FF2B5EF4-FFF2-40B4-BE49-F238E27FC236}">
                <a16:creationId xmlns:a16="http://schemas.microsoft.com/office/drawing/2014/main" id="{636F379F-40E3-40E8-68E2-8F16C4525DE9}"/>
              </a:ext>
            </a:extLst>
          </p:cNvPr>
          <p:cNvSpPr/>
          <p:nvPr/>
        </p:nvSpPr>
        <p:spPr>
          <a:xfrm>
            <a:off x="9126543" y="2829260"/>
            <a:ext cx="533825" cy="7100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852F95F9-AC17-3424-8440-311AEBC1FD5A}"/>
              </a:ext>
            </a:extLst>
          </p:cNvPr>
          <p:cNvGraphicFramePr>
            <a:graphicFrameLocks noGrp="1"/>
          </p:cNvGraphicFramePr>
          <p:nvPr>
            <p:extLst>
              <p:ext uri="{D42A27DB-BD31-4B8C-83A1-F6EECF244321}">
                <p14:modId xmlns:p14="http://schemas.microsoft.com/office/powerpoint/2010/main" val="866657076"/>
              </p:ext>
            </p:extLst>
          </p:nvPr>
        </p:nvGraphicFramePr>
        <p:xfrm>
          <a:off x="535141" y="1319284"/>
          <a:ext cx="9875955" cy="94488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solidFill>
                            <a:schemeClr val="accent1">
                              <a:lumMod val="50000"/>
                            </a:schemeClr>
                          </a:solidFill>
                        </a:rPr>
                        <a:t>Editing the FGDB: </a:t>
                      </a:r>
                    </a:p>
                    <a:p>
                      <a:r>
                        <a:rPr lang="en-US" sz="2800" b="1" dirty="0">
                          <a:solidFill>
                            <a:schemeClr val="accent1">
                              <a:lumMod val="50000"/>
                            </a:schemeClr>
                          </a:solidFill>
                        </a:rPr>
                        <a:t>Creating “Condo Relations” (Many Owners – One Parcel) </a:t>
                      </a:r>
                      <a:endParaRPr lang="en-US" sz="2800"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7350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46</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sp>
        <p:nvSpPr>
          <p:cNvPr id="9" name="Subtitle 3"/>
          <p:cNvSpPr txBox="1">
            <a:spLocks/>
          </p:cNvSpPr>
          <p:nvPr/>
        </p:nvSpPr>
        <p:spPr>
          <a:xfrm>
            <a:off x="3220786" y="1400005"/>
            <a:ext cx="5831774" cy="1745077"/>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dirty="0"/>
          </a:p>
        </p:txBody>
      </p:sp>
      <p:sp>
        <p:nvSpPr>
          <p:cNvPr id="2" name="Rectangle 1"/>
          <p:cNvSpPr/>
          <p:nvPr/>
        </p:nvSpPr>
        <p:spPr>
          <a:xfrm>
            <a:off x="838200" y="1923225"/>
            <a:ext cx="5626757" cy="4154984"/>
          </a:xfrm>
          <a:prstGeom prst="rect">
            <a:avLst/>
          </a:prstGeom>
        </p:spPr>
        <p:txBody>
          <a:bodyPr wrap="square">
            <a:spAutoFit/>
          </a:bodyPr>
          <a:lstStyle/>
          <a:p>
            <a:pPr marL="228600" indent="-228600">
              <a:defRPr/>
            </a:pPr>
            <a:r>
              <a:rPr lang="en-US" sz="2400" dirty="0"/>
              <a:t>- “LOC_ID change list” – a list with the minimum fields:</a:t>
            </a:r>
          </a:p>
          <a:p>
            <a:pPr lvl="1">
              <a:buFontTx/>
              <a:buChar char="-"/>
              <a:defRPr/>
            </a:pPr>
            <a:r>
              <a:rPr lang="en-US" sz="2400" dirty="0"/>
              <a:t>PROP_ID</a:t>
            </a:r>
          </a:p>
          <a:p>
            <a:pPr lvl="1">
              <a:buFontTx/>
              <a:buChar char="-"/>
              <a:defRPr/>
            </a:pPr>
            <a:r>
              <a:rPr lang="en-US" sz="2400" dirty="0"/>
              <a:t>LOC_ID</a:t>
            </a:r>
          </a:p>
          <a:p>
            <a:pPr lvl="1">
              <a:defRPr/>
            </a:pPr>
            <a:endParaRPr lang="en-US" sz="2400" dirty="0"/>
          </a:p>
          <a:p>
            <a:pPr marL="228600" indent="-228600">
              <a:buFontTx/>
              <a:buChar char="-"/>
              <a:defRPr/>
            </a:pPr>
            <a:r>
              <a:rPr lang="en-US" sz="2400" dirty="0"/>
              <a:t>Assessor uses list to Copy/Paste updated values into corresponding CAMA records</a:t>
            </a:r>
          </a:p>
          <a:p>
            <a:pPr marL="228600" indent="-228600">
              <a:buFontTx/>
              <a:buChar char="-"/>
              <a:defRPr/>
            </a:pPr>
            <a:endParaRPr lang="en-US" sz="2400" dirty="0"/>
          </a:p>
          <a:p>
            <a:pPr marL="228600" indent="-228600">
              <a:buFontTx/>
              <a:buChar char="-"/>
              <a:defRPr/>
            </a:pPr>
            <a:r>
              <a:rPr lang="en-US" sz="2400" dirty="0"/>
              <a:t>When finished the Assessor exports the results in a new extract or sends notice that changes were made in the CAMA</a:t>
            </a:r>
          </a:p>
        </p:txBody>
      </p:sp>
      <p:grpSp>
        <p:nvGrpSpPr>
          <p:cNvPr id="7" name="Group 6"/>
          <p:cNvGrpSpPr/>
          <p:nvPr/>
        </p:nvGrpSpPr>
        <p:grpSpPr>
          <a:xfrm>
            <a:off x="7010400" y="2133600"/>
            <a:ext cx="2462613" cy="3467100"/>
            <a:chOff x="5486399" y="2133600"/>
            <a:chExt cx="2462613" cy="34671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2133600"/>
              <a:ext cx="2462613"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95924" y="2133600"/>
              <a:ext cx="1231306" cy="215444"/>
            </a:xfrm>
            <a:prstGeom prst="rect">
              <a:avLst/>
            </a:prstGeom>
            <a:solidFill>
              <a:srgbClr val="F8F8F8"/>
            </a:solidFill>
          </p:spPr>
          <p:txBody>
            <a:bodyPr wrap="square" rtlCol="0">
              <a:spAutoFit/>
            </a:bodyPr>
            <a:lstStyle/>
            <a:p>
              <a:r>
                <a:rPr lang="en-US" sz="800" dirty="0"/>
                <a:t>PROP_ID </a:t>
              </a:r>
            </a:p>
          </p:txBody>
        </p:sp>
      </p:grpSp>
      <p:sp>
        <p:nvSpPr>
          <p:cNvPr id="8" name="TextBox 7">
            <a:extLst>
              <a:ext uri="{FF2B5EF4-FFF2-40B4-BE49-F238E27FC236}">
                <a16:creationId xmlns:a16="http://schemas.microsoft.com/office/drawing/2014/main" id="{D205868B-F69B-4948-A123-683547B7C7D6}"/>
              </a:ext>
            </a:extLst>
          </p:cNvPr>
          <p:cNvSpPr txBox="1"/>
          <p:nvPr/>
        </p:nvSpPr>
        <p:spPr>
          <a:xfrm>
            <a:off x="7586208" y="5610255"/>
            <a:ext cx="1310995" cy="369332"/>
          </a:xfrm>
          <a:prstGeom prst="rect">
            <a:avLst/>
          </a:prstGeom>
          <a:noFill/>
        </p:spPr>
        <p:txBody>
          <a:bodyPr wrap="square" rtlCol="0">
            <a:spAutoFit/>
          </a:bodyPr>
          <a:lstStyle/>
          <a:p>
            <a:r>
              <a:rPr lang="en-US" sz="1800" b="1" dirty="0">
                <a:solidFill>
                  <a:srgbClr val="0000FF"/>
                </a:solidFill>
              </a:rPr>
              <a:t>Change List</a:t>
            </a:r>
            <a:endParaRPr lang="en-US" dirty="0">
              <a:solidFill>
                <a:srgbClr val="0000FF"/>
              </a:solidFill>
            </a:endParaRPr>
          </a:p>
        </p:txBody>
      </p:sp>
      <p:graphicFrame>
        <p:nvGraphicFramePr>
          <p:cNvPr id="10" name="Table 9">
            <a:extLst>
              <a:ext uri="{FF2B5EF4-FFF2-40B4-BE49-F238E27FC236}">
                <a16:creationId xmlns:a16="http://schemas.microsoft.com/office/drawing/2014/main" id="{46AF1530-F821-3717-76BC-48C185F2D625}"/>
              </a:ext>
            </a:extLst>
          </p:cNvPr>
          <p:cNvGraphicFramePr>
            <a:graphicFrameLocks noGrp="1"/>
          </p:cNvGraphicFramePr>
          <p:nvPr>
            <p:extLst>
              <p:ext uri="{D42A27DB-BD31-4B8C-83A1-F6EECF244321}">
                <p14:modId xmlns:p14="http://schemas.microsoft.com/office/powerpoint/2010/main" val="122535079"/>
              </p:ext>
            </p:extLst>
          </p:nvPr>
        </p:nvGraphicFramePr>
        <p:xfrm>
          <a:off x="556222" y="1262810"/>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t>Creating a LOC_ID Change List</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5563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endParaRPr lang="en-US" dirty="0"/>
          </a:p>
        </p:txBody>
      </p:sp>
      <p:sp>
        <p:nvSpPr>
          <p:cNvPr id="2" name="Content Placeholder 1"/>
          <p:cNvSpPr>
            <a:spLocks noGrp="1"/>
          </p:cNvSpPr>
          <p:nvPr>
            <p:ph idx="1"/>
          </p:nvPr>
        </p:nvSpPr>
        <p:spPr>
          <a:xfrm>
            <a:off x="692075" y="2011680"/>
            <a:ext cx="4718857" cy="3920333"/>
          </a:xfrm>
        </p:spPr>
        <p:txBody>
          <a:bodyPr>
            <a:normAutofit/>
          </a:bodyPr>
          <a:lstStyle/>
          <a:p>
            <a:r>
              <a:rPr lang="en-US" dirty="0"/>
              <a:t>Once the spatial and attribute portions have been updated, the fGDB should go through a rigorous QA review, using the QA Tool (available on the ArcHub portal).</a:t>
            </a:r>
          </a:p>
        </p:txBody>
      </p:sp>
      <p:sp>
        <p:nvSpPr>
          <p:cNvPr id="6" name="Slide Number Placeholder 5"/>
          <p:cNvSpPr>
            <a:spLocks noGrp="1"/>
          </p:cNvSpPr>
          <p:nvPr>
            <p:ph type="sldNum" sz="quarter" idx="4"/>
          </p:nvPr>
        </p:nvSpPr>
        <p:spPr/>
        <p:txBody>
          <a:bodyPr/>
          <a:lstStyle/>
          <a:p>
            <a:fld id="{ADB5EE19-2DDD-0949-9666-AAFFBAB67E53}" type="slidenum">
              <a:rPr lang="en-US" smtClean="0"/>
              <a:pPr/>
              <a:t>47</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069245" y="518071"/>
            <a:ext cx="9083040" cy="360679"/>
          </a:xfrm>
        </p:spPr>
        <p:txBody>
          <a:bodyPr>
            <a:noAutofit/>
          </a:bodyPr>
          <a:lstStyle/>
          <a:p>
            <a:pPr marL="0" indent="0">
              <a:buNone/>
            </a:pPr>
            <a:r>
              <a:rPr lang="en-US" sz="2000" dirty="0"/>
              <a:t>PART 2 – Maintaining Parcels and Owner Data</a:t>
            </a:r>
          </a:p>
        </p:txBody>
      </p:sp>
      <p:pic>
        <p:nvPicPr>
          <p:cNvPr id="8" name="Picture 7">
            <a:extLst>
              <a:ext uri="{FF2B5EF4-FFF2-40B4-BE49-F238E27FC236}">
                <a16:creationId xmlns:a16="http://schemas.microsoft.com/office/drawing/2014/main" id="{ED7F4D9A-DD1D-0196-FA45-94B73E988C21}"/>
              </a:ext>
            </a:extLst>
          </p:cNvPr>
          <p:cNvPicPr>
            <a:picLocks noChangeAspect="1"/>
          </p:cNvPicPr>
          <p:nvPr/>
        </p:nvPicPr>
        <p:blipFill>
          <a:blip r:embed="rId3"/>
          <a:stretch>
            <a:fillRect/>
          </a:stretch>
        </p:blipFill>
        <p:spPr>
          <a:xfrm>
            <a:off x="7346353" y="1951346"/>
            <a:ext cx="4153572" cy="3610164"/>
          </a:xfrm>
          <a:prstGeom prst="rect">
            <a:avLst/>
          </a:prstGeom>
        </p:spPr>
      </p:pic>
      <p:sp>
        <p:nvSpPr>
          <p:cNvPr id="5" name="TextBox 4">
            <a:extLst>
              <a:ext uri="{FF2B5EF4-FFF2-40B4-BE49-F238E27FC236}">
                <a16:creationId xmlns:a16="http://schemas.microsoft.com/office/drawing/2014/main" id="{5EA6095D-42CA-A24A-CE9F-E5C4E9A63890}"/>
              </a:ext>
            </a:extLst>
          </p:cNvPr>
          <p:cNvSpPr txBox="1"/>
          <p:nvPr/>
        </p:nvSpPr>
        <p:spPr>
          <a:xfrm>
            <a:off x="8161020" y="5610255"/>
            <a:ext cx="2103120" cy="369332"/>
          </a:xfrm>
          <a:prstGeom prst="rect">
            <a:avLst/>
          </a:prstGeom>
          <a:noFill/>
        </p:spPr>
        <p:txBody>
          <a:bodyPr wrap="square" rtlCol="0">
            <a:spAutoFit/>
          </a:bodyPr>
          <a:lstStyle/>
          <a:p>
            <a:r>
              <a:rPr lang="en-US" sz="1800" b="1" dirty="0">
                <a:solidFill>
                  <a:srgbClr val="0000FF"/>
                </a:solidFill>
              </a:rPr>
              <a:t>QA Tool Report</a:t>
            </a:r>
            <a:endParaRPr lang="en-US" dirty="0">
              <a:solidFill>
                <a:srgbClr val="0000FF"/>
              </a:solidFill>
            </a:endParaRPr>
          </a:p>
        </p:txBody>
      </p:sp>
      <p:graphicFrame>
        <p:nvGraphicFramePr>
          <p:cNvPr id="9" name="Table 8">
            <a:extLst>
              <a:ext uri="{FF2B5EF4-FFF2-40B4-BE49-F238E27FC236}">
                <a16:creationId xmlns:a16="http://schemas.microsoft.com/office/drawing/2014/main" id="{E8148F2D-A0E8-C5F9-E2C0-5090CC1054AC}"/>
              </a:ext>
            </a:extLst>
          </p:cNvPr>
          <p:cNvGraphicFramePr>
            <a:graphicFrameLocks noGrp="1"/>
          </p:cNvGraphicFramePr>
          <p:nvPr>
            <p:extLst>
              <p:ext uri="{D42A27DB-BD31-4B8C-83A1-F6EECF244321}">
                <p14:modId xmlns:p14="http://schemas.microsoft.com/office/powerpoint/2010/main" val="465236995"/>
              </p:ext>
            </p:extLst>
          </p:nvPr>
        </p:nvGraphicFramePr>
        <p:xfrm>
          <a:off x="556222" y="1262810"/>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t>QA Reviewing the FGDB</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4353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78736" y="6223349"/>
            <a:ext cx="2057400" cy="365125"/>
          </a:xfrm>
        </p:spPr>
        <p:txBody>
          <a:bodyPr/>
          <a:lstStyle/>
          <a:p>
            <a:fld id="{ADB5EE19-2DDD-0949-9666-AAFFBAB67E53}" type="slidenum">
              <a:rPr lang="en-US" smtClean="0">
                <a:solidFill>
                  <a:srgbClr val="14558F"/>
                </a:solidFill>
              </a:rPr>
              <a:pPr/>
              <a:t>48</a:t>
            </a:fld>
            <a:endParaRPr lang="en-US" dirty="0">
              <a:solidFill>
                <a:srgbClr val="14558F"/>
              </a:solidFill>
            </a:endParaRPr>
          </a:p>
        </p:txBody>
      </p:sp>
      <p:sp>
        <p:nvSpPr>
          <p:cNvPr id="9" name="Title 13"/>
          <p:cNvSpPr>
            <a:spLocks noGrp="1"/>
          </p:cNvSpPr>
          <p:nvPr>
            <p:ph type="title"/>
          </p:nvPr>
        </p:nvSpPr>
        <p:spPr>
          <a:xfrm>
            <a:off x="2074329" y="166503"/>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4326" y="554564"/>
            <a:ext cx="6812280" cy="360679"/>
          </a:xfrm>
        </p:spPr>
        <p:txBody>
          <a:bodyPr>
            <a:normAutofit lnSpcReduction="10000"/>
          </a:bodyPr>
          <a:lstStyle/>
          <a:p>
            <a:pPr marL="0" indent="0">
              <a:buNone/>
            </a:pPr>
            <a:r>
              <a:rPr lang="en-US" sz="2000" dirty="0"/>
              <a:t>PART 2 – Maintaining Parcels and Owner Data</a:t>
            </a:r>
          </a:p>
          <a:p>
            <a:endParaRPr lang="en-US" sz="2000" dirty="0"/>
          </a:p>
        </p:txBody>
      </p:sp>
      <p:sp>
        <p:nvSpPr>
          <p:cNvPr id="4" name="TextBox 3">
            <a:extLst>
              <a:ext uri="{FF2B5EF4-FFF2-40B4-BE49-F238E27FC236}">
                <a16:creationId xmlns:a16="http://schemas.microsoft.com/office/drawing/2014/main" id="{51B8BD6C-A640-A898-5437-49A2F3CD3C89}"/>
              </a:ext>
            </a:extLst>
          </p:cNvPr>
          <p:cNvSpPr txBox="1"/>
          <p:nvPr/>
        </p:nvSpPr>
        <p:spPr>
          <a:xfrm>
            <a:off x="563699" y="1764773"/>
            <a:ext cx="5408406" cy="3847207"/>
          </a:xfrm>
          <a:prstGeom prst="rect">
            <a:avLst/>
          </a:prstGeom>
          <a:noFill/>
        </p:spPr>
        <p:txBody>
          <a:bodyPr wrap="square">
            <a:spAutoFit/>
          </a:bodyPr>
          <a:lstStyle/>
          <a:p>
            <a:r>
              <a:rPr lang="en-US" sz="2800" dirty="0">
                <a:solidFill>
                  <a:schemeClr val="tx1">
                    <a:lumMod val="95000"/>
                    <a:lumOff val="5000"/>
                  </a:schemeClr>
                </a:solidFill>
              </a:rPr>
              <a:t>A Few of the Things Checked:</a:t>
            </a:r>
          </a:p>
          <a:p>
            <a:pPr marL="742950" lvl="1" indent="-285750">
              <a:buFont typeface="Arial" panose="020B0604020202020204" pitchFamily="34" charset="0"/>
              <a:buChar char="•"/>
            </a:pPr>
            <a:r>
              <a:rPr lang="en-US" sz="2400" dirty="0"/>
              <a:t>All layers are present – </a:t>
            </a:r>
          </a:p>
          <a:p>
            <a:pPr marL="1200150" lvl="2" indent="-285750">
              <a:buFont typeface="Arial" panose="020B0604020202020204" pitchFamily="34" charset="0"/>
              <a:buChar char="•"/>
            </a:pPr>
            <a:r>
              <a:rPr lang="en-US" sz="2400" dirty="0"/>
              <a:t>TaxPar, OthLeg, and Misc FCs present</a:t>
            </a:r>
          </a:p>
          <a:p>
            <a:pPr marL="1200150" lvl="2" indent="-285750">
              <a:buFont typeface="Arial" panose="020B0604020202020204" pitchFamily="34" charset="0"/>
              <a:buChar char="•"/>
            </a:pPr>
            <a:r>
              <a:rPr lang="en-US" sz="2400" dirty="0"/>
              <a:t>Assess, UC_LUT and LUT present</a:t>
            </a:r>
          </a:p>
          <a:p>
            <a:pPr marL="742950" lvl="1" indent="-285750">
              <a:buFont typeface="Arial" panose="020B0604020202020204" pitchFamily="34" charset="0"/>
              <a:buChar char="•"/>
            </a:pPr>
            <a:r>
              <a:rPr lang="en-US" sz="2400" dirty="0"/>
              <a:t>All fields in each layer- </a:t>
            </a:r>
          </a:p>
          <a:p>
            <a:pPr marL="1200150" lvl="2" indent="-285750">
              <a:buFont typeface="Arial" panose="020B0604020202020204" pitchFamily="34" charset="0"/>
              <a:buChar char="•"/>
            </a:pPr>
            <a:r>
              <a:rPr lang="en-US" sz="2400" dirty="0"/>
              <a:t>Are present</a:t>
            </a:r>
          </a:p>
          <a:p>
            <a:pPr marL="1200150" lvl="2" indent="-285750">
              <a:buFont typeface="Arial" panose="020B0604020202020204" pitchFamily="34" charset="0"/>
              <a:buChar char="•"/>
            </a:pPr>
            <a:r>
              <a:rPr lang="en-US" sz="2400" dirty="0"/>
              <a:t>Have the right field name</a:t>
            </a:r>
          </a:p>
          <a:p>
            <a:pPr marL="1200150" lvl="2" indent="-285750">
              <a:buFont typeface="Arial" panose="020B0604020202020204" pitchFamily="34" charset="0"/>
              <a:buChar char="•"/>
            </a:pPr>
            <a:r>
              <a:rPr lang="en-US" sz="2400" dirty="0"/>
              <a:t>Have the right type</a:t>
            </a:r>
          </a:p>
          <a:p>
            <a:pPr marL="1200150" lvl="2" indent="-285750">
              <a:buFont typeface="Arial" panose="020B0604020202020204" pitchFamily="34" charset="0"/>
              <a:buChar char="•"/>
            </a:pPr>
            <a:r>
              <a:rPr lang="en-US" sz="2400" dirty="0"/>
              <a:t>Have the right length</a:t>
            </a:r>
          </a:p>
        </p:txBody>
      </p:sp>
      <p:sp>
        <p:nvSpPr>
          <p:cNvPr id="8" name="TextBox 7">
            <a:extLst>
              <a:ext uri="{FF2B5EF4-FFF2-40B4-BE49-F238E27FC236}">
                <a16:creationId xmlns:a16="http://schemas.microsoft.com/office/drawing/2014/main" id="{98243415-A40B-914B-9F14-2B6D4531C238}"/>
              </a:ext>
            </a:extLst>
          </p:cNvPr>
          <p:cNvSpPr txBox="1"/>
          <p:nvPr/>
        </p:nvSpPr>
        <p:spPr>
          <a:xfrm>
            <a:off x="5718669" y="2192435"/>
            <a:ext cx="6017924" cy="3416320"/>
          </a:xfrm>
          <a:prstGeom prst="rect">
            <a:avLst/>
          </a:prstGeom>
          <a:noFill/>
        </p:spPr>
        <p:txBody>
          <a:bodyPr wrap="square">
            <a:spAutoFit/>
          </a:bodyPr>
          <a:lstStyle/>
          <a:p>
            <a:pPr marL="742950" lvl="1" indent="-285750">
              <a:buFont typeface="Arial" panose="020B0604020202020204" pitchFamily="34" charset="0"/>
              <a:buChar char="•"/>
            </a:pPr>
            <a:r>
              <a:rPr lang="en-US" sz="2400" dirty="0"/>
              <a:t>LOC_ID links between TaxPar and Assess reach minimum percentage levels</a:t>
            </a:r>
          </a:p>
          <a:p>
            <a:pPr marL="742950" lvl="1" indent="-285750">
              <a:buFont typeface="Arial" panose="020B0604020202020204" pitchFamily="34" charset="0"/>
              <a:buChar char="•"/>
            </a:pPr>
            <a:r>
              <a:rPr lang="en-US" sz="2400" dirty="0"/>
              <a:t>Topology in TaxPar passes (no gaps or overlaps)</a:t>
            </a:r>
          </a:p>
          <a:p>
            <a:pPr marL="742950" lvl="1" indent="-285750">
              <a:buFont typeface="Arial" panose="020B0604020202020204" pitchFamily="34" charset="0"/>
              <a:buChar char="•"/>
            </a:pPr>
            <a:r>
              <a:rPr lang="en-US" sz="2400" dirty="0"/>
              <a:t>LOC_ID correctly created for a polygon</a:t>
            </a:r>
          </a:p>
          <a:p>
            <a:pPr marL="742950" lvl="1" indent="-285750">
              <a:buFont typeface="Arial" panose="020B0604020202020204" pitchFamily="34" charset="0"/>
              <a:buChar char="•"/>
            </a:pPr>
            <a:r>
              <a:rPr lang="en-US" sz="2400" dirty="0"/>
              <a:t>All Use Codes in the Assess table are present in UC_LUT with a description</a:t>
            </a:r>
          </a:p>
          <a:p>
            <a:pPr marL="742950" lvl="1" indent="-285750">
              <a:buFont typeface="Arial" panose="020B0604020202020204" pitchFamily="34" charset="0"/>
              <a:buChar char="•"/>
            </a:pPr>
            <a:r>
              <a:rPr lang="en-US" sz="2400" dirty="0"/>
              <a:t>All rules concerning TAX-FEE relations are in conformance.</a:t>
            </a:r>
          </a:p>
        </p:txBody>
      </p:sp>
      <p:graphicFrame>
        <p:nvGraphicFramePr>
          <p:cNvPr id="2" name="Table 1">
            <a:extLst>
              <a:ext uri="{FF2B5EF4-FFF2-40B4-BE49-F238E27FC236}">
                <a16:creationId xmlns:a16="http://schemas.microsoft.com/office/drawing/2014/main" id="{84242A10-A812-B8F4-E12A-2C85F2453C11}"/>
              </a:ext>
            </a:extLst>
          </p:cNvPr>
          <p:cNvGraphicFramePr>
            <a:graphicFrameLocks noGrp="1"/>
          </p:cNvGraphicFramePr>
          <p:nvPr>
            <p:extLst>
              <p:ext uri="{D42A27DB-BD31-4B8C-83A1-F6EECF244321}">
                <p14:modId xmlns:p14="http://schemas.microsoft.com/office/powerpoint/2010/main" val="859454372"/>
              </p:ext>
            </p:extLst>
          </p:nvPr>
        </p:nvGraphicFramePr>
        <p:xfrm>
          <a:off x="556222" y="1262810"/>
          <a:ext cx="9875955" cy="51816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t>QA Reviewing the FGDB</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9961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49</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2 – Maintaining Parcels and Owner Data</a:t>
            </a:r>
          </a:p>
          <a:p>
            <a:endParaRPr lang="en-US" dirty="0"/>
          </a:p>
        </p:txBody>
      </p:sp>
      <p:sp>
        <p:nvSpPr>
          <p:cNvPr id="9" name="Text Placeholder 3"/>
          <p:cNvSpPr txBox="1">
            <a:spLocks/>
          </p:cNvSpPr>
          <p:nvPr/>
        </p:nvSpPr>
        <p:spPr>
          <a:xfrm>
            <a:off x="5623560" y="1734820"/>
            <a:ext cx="4528562" cy="46228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dirty="0"/>
          </a:p>
        </p:txBody>
      </p:sp>
      <p:sp>
        <p:nvSpPr>
          <p:cNvPr id="7" name="Content Placeholder 1">
            <a:extLst>
              <a:ext uri="{FF2B5EF4-FFF2-40B4-BE49-F238E27FC236}">
                <a16:creationId xmlns:a16="http://schemas.microsoft.com/office/drawing/2014/main" id="{C18AC7BC-1F38-450D-A859-A10349F6E60D}"/>
              </a:ext>
            </a:extLst>
          </p:cNvPr>
          <p:cNvSpPr txBox="1">
            <a:spLocks/>
          </p:cNvSpPr>
          <p:nvPr/>
        </p:nvSpPr>
        <p:spPr>
          <a:xfrm>
            <a:off x="585916" y="2687830"/>
            <a:ext cx="6129779" cy="30614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dirty="0"/>
              <a:t>Updates MUST be delivered through the ArcHub “Uploader:”</a:t>
            </a:r>
          </a:p>
          <a:p>
            <a:pPr lvl="1"/>
            <a:r>
              <a:rPr lang="en-US" altLang="en-US" dirty="0"/>
              <a:t>For QA Review, must be a </a:t>
            </a:r>
            <a:r>
              <a:rPr lang="en-US" altLang="en-US" dirty="0" err="1"/>
              <a:t>fGDB</a:t>
            </a:r>
            <a:r>
              <a:rPr lang="en-US" altLang="en-US" dirty="0"/>
              <a:t> (zipped)</a:t>
            </a:r>
          </a:p>
          <a:p>
            <a:pPr lvl="1"/>
            <a:r>
              <a:rPr lang="en-US" altLang="en-US" dirty="0"/>
              <a:t>Other files such as extracts can be submitted as well.</a:t>
            </a:r>
          </a:p>
          <a:p>
            <a:pPr lvl="1"/>
            <a:r>
              <a:rPr lang="en-US" altLang="en-US" dirty="0"/>
              <a:t>Updates CANNOT be delivered via email</a:t>
            </a:r>
          </a:p>
          <a:p>
            <a:pPr lvl="1"/>
            <a:r>
              <a:rPr lang="en-US" altLang="en-US" dirty="0"/>
              <a:t>Request Uploader account via the Parcel QA Community on ArcHub.</a:t>
            </a:r>
          </a:p>
        </p:txBody>
      </p:sp>
      <p:pic>
        <p:nvPicPr>
          <p:cNvPr id="3" name="Picture 2">
            <a:extLst>
              <a:ext uri="{FF2B5EF4-FFF2-40B4-BE49-F238E27FC236}">
                <a16:creationId xmlns:a16="http://schemas.microsoft.com/office/drawing/2014/main" id="{58CB93F2-2824-25BA-857A-CCF79CA8FCB8}"/>
              </a:ext>
            </a:extLst>
          </p:cNvPr>
          <p:cNvPicPr>
            <a:picLocks noChangeAspect="1"/>
          </p:cNvPicPr>
          <p:nvPr/>
        </p:nvPicPr>
        <p:blipFill>
          <a:blip r:embed="rId3"/>
          <a:stretch>
            <a:fillRect/>
          </a:stretch>
        </p:blipFill>
        <p:spPr>
          <a:xfrm>
            <a:off x="6852122" y="2160216"/>
            <a:ext cx="4753962" cy="4243610"/>
          </a:xfrm>
          <a:prstGeom prst="rect">
            <a:avLst/>
          </a:prstGeom>
        </p:spPr>
      </p:pic>
      <p:graphicFrame>
        <p:nvGraphicFramePr>
          <p:cNvPr id="2" name="Table 1">
            <a:extLst>
              <a:ext uri="{FF2B5EF4-FFF2-40B4-BE49-F238E27FC236}">
                <a16:creationId xmlns:a16="http://schemas.microsoft.com/office/drawing/2014/main" id="{ED311283-16F1-C06A-6FA9-59CB2893D45F}"/>
              </a:ext>
            </a:extLst>
          </p:cNvPr>
          <p:cNvGraphicFramePr>
            <a:graphicFrameLocks noGrp="1"/>
          </p:cNvGraphicFramePr>
          <p:nvPr>
            <p:extLst>
              <p:ext uri="{D42A27DB-BD31-4B8C-83A1-F6EECF244321}">
                <p14:modId xmlns:p14="http://schemas.microsoft.com/office/powerpoint/2010/main" val="2209480902"/>
              </p:ext>
            </p:extLst>
          </p:nvPr>
        </p:nvGraphicFramePr>
        <p:xfrm>
          <a:off x="556222" y="1262810"/>
          <a:ext cx="9875955" cy="944880"/>
        </p:xfrm>
        <a:graphic>
          <a:graphicData uri="http://schemas.openxmlformats.org/drawingml/2006/table">
            <a:tbl>
              <a:tblPr firstRow="1" bandRow="1">
                <a:tableStyleId>{2D5ABB26-0587-4C30-8999-92F81FD0307C}</a:tableStyleId>
              </a:tblPr>
              <a:tblGrid>
                <a:gridCol w="9875955">
                  <a:extLst>
                    <a:ext uri="{9D8B030D-6E8A-4147-A177-3AD203B41FA5}">
                      <a16:colId xmlns:a16="http://schemas.microsoft.com/office/drawing/2014/main" val="20000"/>
                    </a:ext>
                  </a:extLst>
                </a:gridCol>
              </a:tblGrid>
              <a:tr h="0">
                <a:tc>
                  <a:txBody>
                    <a:bodyPr/>
                    <a:lstStyle/>
                    <a:p>
                      <a:r>
                        <a:rPr lang="en-US" sz="2800" b="1" dirty="0"/>
                        <a:t>Uploading via the </a:t>
                      </a:r>
                      <a:r>
                        <a:rPr lang="en-US" sz="2800" b="1" dirty="0" err="1"/>
                        <a:t>ArcHub</a:t>
                      </a:r>
                      <a:r>
                        <a:rPr lang="en-US" sz="2800" b="1" dirty="0"/>
                        <a:t> Portal, Parcel</a:t>
                      </a:r>
                    </a:p>
                    <a:p>
                      <a:r>
                        <a:rPr lang="en-US" sz="2800" b="1" dirty="0"/>
                        <a:t>QA Process Community</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8298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1DE2-A2AB-1DDC-BEEA-3AD2FD0C159F}"/>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3EF951E1-8B94-8CEA-1347-A8FB32A004C1}"/>
              </a:ext>
            </a:extLst>
          </p:cNvPr>
          <p:cNvSpPr>
            <a:spLocks noGrp="1"/>
          </p:cNvSpPr>
          <p:nvPr>
            <p:ph idx="1"/>
          </p:nvPr>
        </p:nvSpPr>
        <p:spPr>
          <a:xfrm>
            <a:off x="838200" y="1752601"/>
            <a:ext cx="10515600" cy="4333431"/>
          </a:xfrm>
        </p:spPr>
        <p:txBody>
          <a:bodyPr/>
          <a:lstStyle/>
          <a:p>
            <a:r>
              <a:rPr lang="en-US" dirty="0"/>
              <a:t>GIS – Geographic Information System</a:t>
            </a:r>
          </a:p>
          <a:p>
            <a:r>
              <a:rPr lang="en-US" dirty="0"/>
              <a:t>A Relational Database where data can be compared through links between tables (such as an owner record to a parcel record) or by a spatial comparison (such as overlaying a zoning map onto a parcel map).</a:t>
            </a:r>
          </a:p>
          <a:p>
            <a:pPr marL="0" indent="0">
              <a:buNone/>
            </a:pPr>
            <a:r>
              <a:rPr lang="en-US" dirty="0"/>
              <a:t>“A system for capturing, storing, checking, integrating, manipulating, analyzing and displaying spatial data” (Source: MIT Openware Course)</a:t>
            </a:r>
          </a:p>
          <a:p>
            <a:pPr marL="0" indent="0">
              <a:buNone/>
            </a:pPr>
            <a:endParaRPr lang="en-US" dirty="0"/>
          </a:p>
        </p:txBody>
      </p:sp>
      <p:sp>
        <p:nvSpPr>
          <p:cNvPr id="4" name="Title 3">
            <a:extLst>
              <a:ext uri="{FF2B5EF4-FFF2-40B4-BE49-F238E27FC236}">
                <a16:creationId xmlns:a16="http://schemas.microsoft.com/office/drawing/2014/main" id="{BAAC28B1-64B7-7B1F-F53F-A19BFF90DFE9}"/>
              </a:ext>
            </a:extLst>
          </p:cNvPr>
          <p:cNvSpPr>
            <a:spLocks noGrp="1"/>
          </p:cNvSpPr>
          <p:nvPr>
            <p:ph type="title"/>
          </p:nvPr>
        </p:nvSpPr>
        <p:spPr>
          <a:xfrm>
            <a:off x="2070720" y="172094"/>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E2D7A265-F5C2-6AF6-F2EE-5764FE7AF44D}"/>
              </a:ext>
            </a:extLst>
          </p:cNvPr>
          <p:cNvSpPr>
            <a:spLocks noGrp="1"/>
          </p:cNvSpPr>
          <p:nvPr>
            <p:ph sz="quarter" idx="10"/>
          </p:nvPr>
        </p:nvSpPr>
        <p:spPr>
          <a:xfrm>
            <a:off x="2070716" y="534532"/>
            <a:ext cx="9083040" cy="360679"/>
          </a:xfrm>
        </p:spPr>
        <p:txBody>
          <a:bodyPr>
            <a:noAutofit/>
          </a:bodyPr>
          <a:lstStyle/>
          <a:p>
            <a:pPr marL="0" indent="0">
              <a:buNone/>
            </a:pPr>
            <a:r>
              <a:rPr lang="en-US" sz="2000" dirty="0"/>
              <a:t>PART I – GIS Concepts, The Model, Standard, and FGDB</a:t>
            </a:r>
          </a:p>
        </p:txBody>
      </p:sp>
      <p:graphicFrame>
        <p:nvGraphicFramePr>
          <p:cNvPr id="6" name="Table 5">
            <a:extLst>
              <a:ext uri="{FF2B5EF4-FFF2-40B4-BE49-F238E27FC236}">
                <a16:creationId xmlns:a16="http://schemas.microsoft.com/office/drawing/2014/main" id="{49C9EB88-0D46-C942-1E42-062D6A58C495}"/>
              </a:ext>
            </a:extLst>
          </p:cNvPr>
          <p:cNvGraphicFramePr>
            <a:graphicFrameLocks noGrp="1"/>
          </p:cNvGraphicFramePr>
          <p:nvPr>
            <p:extLst>
              <p:ext uri="{D42A27DB-BD31-4B8C-83A1-F6EECF244321}">
                <p14:modId xmlns:p14="http://schemas.microsoft.com/office/powerpoint/2010/main" val="2638140367"/>
              </p:ext>
            </p:extLst>
          </p:nvPr>
        </p:nvGraphicFramePr>
        <p:xfrm>
          <a:off x="582770" y="1234441"/>
          <a:ext cx="9998144" cy="518160"/>
        </p:xfrm>
        <a:graphic>
          <a:graphicData uri="http://schemas.openxmlformats.org/drawingml/2006/table">
            <a:tbl>
              <a:tblPr firstRow="1" bandRow="1">
                <a:tableStyleId>{2D5ABB26-0587-4C30-8999-92F81FD0307C}</a:tableStyleId>
              </a:tblPr>
              <a:tblGrid>
                <a:gridCol w="9998144">
                  <a:extLst>
                    <a:ext uri="{9D8B030D-6E8A-4147-A177-3AD203B41FA5}">
                      <a16:colId xmlns:a16="http://schemas.microsoft.com/office/drawing/2014/main" val="20000"/>
                    </a:ext>
                  </a:extLst>
                </a:gridCol>
              </a:tblGrid>
              <a:tr h="399921">
                <a:tc>
                  <a:txBody>
                    <a:bodyPr/>
                    <a:lstStyle/>
                    <a:p>
                      <a:r>
                        <a:rPr lang="en-US" altLang="en-US" sz="2800" b="1" dirty="0"/>
                        <a:t>What is a GIS</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03150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50</a:t>
            </a:fld>
            <a:endParaRPr lang="en-US" dirty="0"/>
          </a:p>
        </p:txBody>
      </p:sp>
      <p:sp>
        <p:nvSpPr>
          <p:cNvPr id="14" name="Title 13"/>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a:xfrm>
            <a:off x="2069245" y="548051"/>
            <a:ext cx="9083040" cy="360679"/>
          </a:xfrm>
        </p:spPr>
        <p:txBody>
          <a:bodyPr>
            <a:normAutofit lnSpcReduction="10000"/>
          </a:bodyPr>
          <a:lstStyle/>
          <a:p>
            <a:pPr marL="0" indent="0">
              <a:buNone/>
            </a:pPr>
            <a:r>
              <a:rPr lang="en-US" sz="2000" dirty="0"/>
              <a:t>PART 2 – Maintaining Parcels and Owner Data</a:t>
            </a:r>
          </a:p>
          <a:p>
            <a:endParaRPr lang="en-US" dirty="0"/>
          </a:p>
        </p:txBody>
      </p:sp>
      <p:sp>
        <p:nvSpPr>
          <p:cNvPr id="9" name="Text Placeholder 3"/>
          <p:cNvSpPr txBox="1">
            <a:spLocks/>
          </p:cNvSpPr>
          <p:nvPr/>
        </p:nvSpPr>
        <p:spPr>
          <a:xfrm>
            <a:off x="5623560" y="1734820"/>
            <a:ext cx="4528562" cy="46228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dirty="0"/>
          </a:p>
        </p:txBody>
      </p:sp>
      <p:pic>
        <p:nvPicPr>
          <p:cNvPr id="5" name="Picture 4">
            <a:extLst>
              <a:ext uri="{FF2B5EF4-FFF2-40B4-BE49-F238E27FC236}">
                <a16:creationId xmlns:a16="http://schemas.microsoft.com/office/drawing/2014/main" id="{863F7E96-F990-D949-2E81-D751951E4D18}"/>
              </a:ext>
            </a:extLst>
          </p:cNvPr>
          <p:cNvPicPr>
            <a:picLocks noChangeAspect="1"/>
          </p:cNvPicPr>
          <p:nvPr/>
        </p:nvPicPr>
        <p:blipFill>
          <a:blip r:embed="rId3"/>
          <a:stretch>
            <a:fillRect/>
          </a:stretch>
        </p:blipFill>
        <p:spPr>
          <a:xfrm>
            <a:off x="6096000" y="1429849"/>
            <a:ext cx="5392895" cy="4790160"/>
          </a:xfrm>
          <a:prstGeom prst="rect">
            <a:avLst/>
          </a:prstGeom>
        </p:spPr>
      </p:pic>
      <p:sp>
        <p:nvSpPr>
          <p:cNvPr id="8" name="Content Placeholder 1">
            <a:extLst>
              <a:ext uri="{FF2B5EF4-FFF2-40B4-BE49-F238E27FC236}">
                <a16:creationId xmlns:a16="http://schemas.microsoft.com/office/drawing/2014/main" id="{1BD57995-1D4B-DC59-869A-ED81A5A380DE}"/>
              </a:ext>
            </a:extLst>
          </p:cNvPr>
          <p:cNvSpPr txBox="1">
            <a:spLocks/>
          </p:cNvSpPr>
          <p:nvPr/>
        </p:nvSpPr>
        <p:spPr>
          <a:xfrm>
            <a:off x="0" y="2502071"/>
            <a:ext cx="6129779" cy="24151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dirty="0"/>
              <a:t>Once uploaded, scripts run overnight to download the file(s), prepare the workspace, and run the QA Tool.</a:t>
            </a:r>
          </a:p>
          <a:p>
            <a:pPr lvl="1"/>
            <a:r>
              <a:rPr lang="en-US" altLang="en-US" dirty="0"/>
              <a:t>In the morning, the results will be available for review and disposition (hopefully pass!).</a:t>
            </a:r>
          </a:p>
        </p:txBody>
      </p:sp>
    </p:spTree>
    <p:extLst>
      <p:ext uri="{BB962C8B-B14F-4D97-AF65-F5344CB8AC3E}">
        <p14:creationId xmlns:p14="http://schemas.microsoft.com/office/powerpoint/2010/main" val="2935744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436ED5-E89D-A4FD-65D1-59F2F2B5EC23}"/>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E1287A00-986C-CBFC-EB47-360DEFAADAB5}"/>
              </a:ext>
            </a:extLst>
          </p:cNvPr>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29E1AA77-D3DF-11C8-3EF4-EB357B40052D}"/>
              </a:ext>
            </a:extLst>
          </p:cNvPr>
          <p:cNvSpPr>
            <a:spLocks noGrp="1"/>
          </p:cNvSpPr>
          <p:nvPr>
            <p:ph sz="quarter" idx="10"/>
          </p:nvPr>
        </p:nvSpPr>
        <p:spPr>
          <a:xfrm>
            <a:off x="2069245" y="548051"/>
            <a:ext cx="9083040" cy="360679"/>
          </a:xfrm>
        </p:spPr>
        <p:txBody>
          <a:bodyPr>
            <a:normAutofit lnSpcReduction="10000"/>
          </a:bodyPr>
          <a:lstStyle/>
          <a:p>
            <a:r>
              <a:rPr lang="en-US" sz="2000" dirty="0"/>
              <a:t>PART 2 – Maintaining Parcels and Owner Data</a:t>
            </a:r>
          </a:p>
          <a:p>
            <a:endParaRPr lang="en-US" dirty="0"/>
          </a:p>
        </p:txBody>
      </p:sp>
      <p:graphicFrame>
        <p:nvGraphicFramePr>
          <p:cNvPr id="6" name="Table 5">
            <a:extLst>
              <a:ext uri="{FF2B5EF4-FFF2-40B4-BE49-F238E27FC236}">
                <a16:creationId xmlns:a16="http://schemas.microsoft.com/office/drawing/2014/main" id="{9390378E-14D8-51C3-6DC0-6FE26C0523F9}"/>
              </a:ext>
            </a:extLst>
          </p:cNvPr>
          <p:cNvGraphicFramePr>
            <a:graphicFrameLocks noGrp="1"/>
          </p:cNvGraphicFramePr>
          <p:nvPr>
            <p:extLst>
              <p:ext uri="{D42A27DB-BD31-4B8C-83A1-F6EECF244321}">
                <p14:modId xmlns:p14="http://schemas.microsoft.com/office/powerpoint/2010/main" val="1269860028"/>
              </p:ext>
            </p:extLst>
          </p:nvPr>
        </p:nvGraphicFramePr>
        <p:xfrm>
          <a:off x="1672722" y="1813310"/>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145273">
                <a:tc>
                  <a:txBody>
                    <a:bodyPr/>
                    <a:lstStyle/>
                    <a:p>
                      <a:r>
                        <a:rPr lang="en-US" altLang="en-US" sz="2800" b="1" dirty="0"/>
                        <a:t>PAUSE – End of Part 2</a:t>
                      </a:r>
                      <a:endParaRPr lang="en-US" sz="2800" b="1" dirty="0"/>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Content Placeholder 1">
            <a:extLst>
              <a:ext uri="{FF2B5EF4-FFF2-40B4-BE49-F238E27FC236}">
                <a16:creationId xmlns:a16="http://schemas.microsoft.com/office/drawing/2014/main" id="{1DE201C5-05BC-3D6A-85C0-10B74F6F0C2A}"/>
              </a:ext>
            </a:extLst>
          </p:cNvPr>
          <p:cNvSpPr txBox="1">
            <a:spLocks/>
          </p:cNvSpPr>
          <p:nvPr/>
        </p:nvSpPr>
        <p:spPr>
          <a:xfrm>
            <a:off x="1672722" y="2883192"/>
            <a:ext cx="9471031" cy="17983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t>Questions, so far?</a:t>
            </a:r>
          </a:p>
          <a:p>
            <a:pPr lvl="1"/>
            <a:endParaRPr lang="en-US" sz="1600" dirty="0"/>
          </a:p>
        </p:txBody>
      </p:sp>
      <p:sp>
        <p:nvSpPr>
          <p:cNvPr id="3" name="Content Placeholder 2">
            <a:extLst>
              <a:ext uri="{FF2B5EF4-FFF2-40B4-BE49-F238E27FC236}">
                <a16:creationId xmlns:a16="http://schemas.microsoft.com/office/drawing/2014/main" id="{2351ADDC-545A-E65F-A8EC-A61E5119907B}"/>
              </a:ext>
            </a:extLst>
          </p:cNvPr>
          <p:cNvSpPr txBox="1">
            <a:spLocks/>
          </p:cNvSpPr>
          <p:nvPr/>
        </p:nvSpPr>
        <p:spPr>
          <a:xfrm>
            <a:off x="1672721" y="4599213"/>
            <a:ext cx="9150177" cy="10550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NEXT:  Part 3: Maintaining Parcels and Owner Data:</a:t>
            </a:r>
          </a:p>
          <a:p>
            <a:pPr marL="0" indent="0">
              <a:buFont typeface="Arial" panose="020B0604020202020204" pitchFamily="34" charset="0"/>
              <a:buNone/>
            </a:pPr>
            <a:r>
              <a:rPr lang="en-US" sz="3200" b="1" dirty="0"/>
              <a:t>Advanced Topics</a:t>
            </a:r>
          </a:p>
        </p:txBody>
      </p:sp>
    </p:spTree>
    <p:extLst>
      <p:ext uri="{BB962C8B-B14F-4D97-AF65-F5344CB8AC3E}">
        <p14:creationId xmlns:p14="http://schemas.microsoft.com/office/powerpoint/2010/main" val="1041005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DEEF-3891-0507-6A6B-0380C25F9C52}"/>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8F7F3E7C-90DF-F9BA-B4A0-D46A433ACB13}"/>
              </a:ext>
            </a:extLst>
          </p:cNvPr>
          <p:cNvSpPr>
            <a:spLocks noGrp="1"/>
          </p:cNvSpPr>
          <p:nvPr>
            <p:ph type="title"/>
          </p:nvPr>
        </p:nvSpPr>
        <p:spPr>
          <a:xfrm>
            <a:off x="2069249" y="174980"/>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4B271139-FC3B-1479-0853-E5B35834D12A}"/>
              </a:ext>
            </a:extLst>
          </p:cNvPr>
          <p:cNvSpPr>
            <a:spLocks noGrp="1"/>
          </p:cNvSpPr>
          <p:nvPr>
            <p:ph sz="quarter" idx="10"/>
          </p:nvPr>
        </p:nvSpPr>
        <p:spPr>
          <a:xfrm>
            <a:off x="2069245" y="548051"/>
            <a:ext cx="9083040" cy="360679"/>
          </a:xfrm>
        </p:spPr>
        <p:txBody>
          <a:bodyPr>
            <a:noAutofit/>
          </a:bodyPr>
          <a:lstStyle/>
          <a:p>
            <a:pPr marL="0" indent="0">
              <a:buFont typeface="Arial" panose="020B0604020202020204" pitchFamily="34" charset="0"/>
              <a:buNone/>
            </a:pPr>
            <a:r>
              <a:rPr lang="en-US" sz="2000" dirty="0"/>
              <a:t>PART 3: Maintaining Parcels and Owner Data: Advanced Topics</a:t>
            </a:r>
          </a:p>
        </p:txBody>
      </p:sp>
      <p:sp>
        <p:nvSpPr>
          <p:cNvPr id="6" name="Content Placeholder 2">
            <a:extLst>
              <a:ext uri="{FF2B5EF4-FFF2-40B4-BE49-F238E27FC236}">
                <a16:creationId xmlns:a16="http://schemas.microsoft.com/office/drawing/2014/main" id="{D9660F4E-A29D-CAD0-55F2-3907064FB081}"/>
              </a:ext>
            </a:extLst>
          </p:cNvPr>
          <p:cNvSpPr txBox="1">
            <a:spLocks/>
          </p:cNvSpPr>
          <p:nvPr/>
        </p:nvSpPr>
        <p:spPr>
          <a:xfrm>
            <a:off x="2152650" y="2757783"/>
            <a:ext cx="7886700" cy="105509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TAX – FEE Parcel Relations</a:t>
            </a:r>
          </a:p>
        </p:txBody>
      </p:sp>
    </p:spTree>
    <p:extLst>
      <p:ext uri="{BB962C8B-B14F-4D97-AF65-F5344CB8AC3E}">
        <p14:creationId xmlns:p14="http://schemas.microsoft.com/office/powerpoint/2010/main" val="1615965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7400" y="1981201"/>
            <a:ext cx="8382000" cy="1333499"/>
          </a:xfrm>
        </p:spPr>
        <p:txBody>
          <a:bodyPr>
            <a:normAutofit fontScale="92500" lnSpcReduction="20000"/>
          </a:bodyPr>
          <a:lstStyle/>
          <a:p>
            <a:r>
              <a:rPr lang="en-US" sz="2000" dirty="0"/>
              <a:t>TAX-FEE combines parcels (same owner, different MAP_PAR_ID values, and in most cases, adjacent to one another) for ‘TAX’ purposes so that one CAMA record is associated with multiple parcels. The assessor has combined the tax bills for either assessing or property owner convenience.</a:t>
            </a:r>
          </a:p>
          <a:p>
            <a:r>
              <a:rPr lang="en-US" sz="2000" dirty="0"/>
              <a:t>This is done using both the TaxPar and OthLeg FCs.</a:t>
            </a:r>
          </a:p>
          <a:p>
            <a:endParaRPr lang="en-US" sz="2000" dirty="0"/>
          </a:p>
          <a:p>
            <a:endParaRPr lang="en-US" sz="2000"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53</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209800" y="637991"/>
            <a:ext cx="7056169" cy="360679"/>
          </a:xfrm>
        </p:spPr>
        <p:txBody>
          <a:bodyPr>
            <a:noAutofit/>
          </a:bodyPr>
          <a:lstStyle/>
          <a:p>
            <a:pPr marL="0" indent="0">
              <a:buFont typeface="Arial" panose="020B0604020202020204" pitchFamily="34" charset="0"/>
              <a:buNone/>
            </a:pPr>
            <a:r>
              <a:rPr lang="en-US" sz="2000" dirty="0"/>
              <a:t>PART 3: Maintaining Parcels and Owner Data: Advanced Topics</a:t>
            </a:r>
          </a:p>
        </p:txBody>
      </p:sp>
      <p:graphicFrame>
        <p:nvGraphicFramePr>
          <p:cNvPr id="9" name="Table 8"/>
          <p:cNvGraphicFramePr>
            <a:graphicFrameLocks noGrp="1"/>
          </p:cNvGraphicFramePr>
          <p:nvPr>
            <p:extLst>
              <p:ext uri="{D42A27DB-BD31-4B8C-83A1-F6EECF244321}">
                <p14:modId xmlns:p14="http://schemas.microsoft.com/office/powerpoint/2010/main" val="2275189920"/>
              </p:ext>
            </p:extLst>
          </p:nvPr>
        </p:nvGraphicFramePr>
        <p:xfrm>
          <a:off x="354329" y="1219200"/>
          <a:ext cx="11692891" cy="518160"/>
        </p:xfrm>
        <a:graphic>
          <a:graphicData uri="http://schemas.openxmlformats.org/drawingml/2006/table">
            <a:tbl>
              <a:tblPr firstRow="1" bandRow="1">
                <a:tableStyleId>{2D5ABB26-0587-4C30-8999-92F81FD0307C}</a:tableStyleId>
              </a:tblPr>
              <a:tblGrid>
                <a:gridCol w="11692891">
                  <a:extLst>
                    <a:ext uri="{9D8B030D-6E8A-4147-A177-3AD203B41FA5}">
                      <a16:colId xmlns:a16="http://schemas.microsoft.com/office/drawing/2014/main" val="20000"/>
                    </a:ext>
                  </a:extLst>
                </a:gridCol>
              </a:tblGrid>
              <a:tr h="399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dirty="0"/>
                        <a:t>Linking</a:t>
                      </a:r>
                      <a:r>
                        <a:rPr lang="en-US" altLang="en-US" sz="2800" b="1" baseline="0" dirty="0"/>
                        <a:t> CAMA Records to Two + Parcel Records Using </a:t>
                      </a:r>
                      <a:r>
                        <a:rPr lang="en-US" altLang="en-US" sz="2800" b="1" dirty="0"/>
                        <a:t>TAX-FEE</a:t>
                      </a:r>
                      <a:r>
                        <a:rPr lang="en-US" altLang="en-US" sz="2800" b="1" baseline="0" dirty="0"/>
                        <a:t> Relationships</a:t>
                      </a:r>
                      <a:r>
                        <a:rPr lang="en-US" altLang="en-US" sz="2800" b="1" dirty="0"/>
                        <a:t>:</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169" y="3536868"/>
            <a:ext cx="41576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a:extLst>
              <a:ext uri="{FF2B5EF4-FFF2-40B4-BE49-F238E27FC236}">
                <a16:creationId xmlns:a16="http://schemas.microsoft.com/office/drawing/2014/main" id="{D2FDCBBC-4239-737C-BBD3-6901B3A2BF28}"/>
              </a:ext>
            </a:extLst>
          </p:cNvPr>
          <p:cNvGrpSpPr/>
          <p:nvPr/>
        </p:nvGrpSpPr>
        <p:grpSpPr>
          <a:xfrm>
            <a:off x="926028" y="4515682"/>
            <a:ext cx="5169972" cy="1123118"/>
            <a:chOff x="926028" y="4515682"/>
            <a:chExt cx="5169972" cy="1123118"/>
          </a:xfrm>
        </p:grpSpPr>
        <p:cxnSp>
          <p:nvCxnSpPr>
            <p:cNvPr id="15" name="Straight Arrow Connector 14"/>
            <p:cNvCxnSpPr>
              <a:cxnSpLocks/>
              <a:stCxn id="18" idx="3"/>
            </p:cNvCxnSpPr>
            <p:nvPr/>
          </p:nvCxnSpPr>
          <p:spPr>
            <a:xfrm flipV="1">
              <a:off x="2450026" y="4515682"/>
              <a:ext cx="3645974" cy="650332"/>
            </a:xfrm>
            <a:prstGeom prst="straightConnector1">
              <a:avLst/>
            </a:prstGeom>
            <a:ln w="3492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A4268E1-F667-4E3C-A562-766EE4B3C7F0}"/>
                </a:ext>
              </a:extLst>
            </p:cNvPr>
            <p:cNvSpPr/>
            <p:nvPr/>
          </p:nvSpPr>
          <p:spPr>
            <a:xfrm>
              <a:off x="926028" y="4693228"/>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7" name="Rectangle 16">
              <a:extLst>
                <a:ext uri="{FF2B5EF4-FFF2-40B4-BE49-F238E27FC236}">
                  <a16:creationId xmlns:a16="http://schemas.microsoft.com/office/drawing/2014/main" id="{F76A8381-8449-494A-845F-BD7801BBD758}"/>
                </a:ext>
              </a:extLst>
            </p:cNvPr>
            <p:cNvSpPr/>
            <p:nvPr/>
          </p:nvSpPr>
          <p:spPr>
            <a:xfrm>
              <a:off x="1437995" y="4693228"/>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8" name="Rectangle 17">
              <a:extLst>
                <a:ext uri="{FF2B5EF4-FFF2-40B4-BE49-F238E27FC236}">
                  <a16:creationId xmlns:a16="http://schemas.microsoft.com/office/drawing/2014/main" id="{5E809EB8-4E3A-446C-B29F-D387BE46304D}"/>
                </a:ext>
              </a:extLst>
            </p:cNvPr>
            <p:cNvSpPr/>
            <p:nvPr/>
          </p:nvSpPr>
          <p:spPr>
            <a:xfrm>
              <a:off x="1940222" y="4693228"/>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0" name="TextBox 9">
              <a:extLst>
                <a:ext uri="{FF2B5EF4-FFF2-40B4-BE49-F238E27FC236}">
                  <a16:creationId xmlns:a16="http://schemas.microsoft.com/office/drawing/2014/main" id="{D0275FA2-4CBC-4AEC-9B39-FFBCC213BA20}"/>
                </a:ext>
              </a:extLst>
            </p:cNvPr>
            <p:cNvSpPr txBox="1"/>
            <p:nvPr/>
          </p:nvSpPr>
          <p:spPr>
            <a:xfrm>
              <a:off x="980795" y="4633923"/>
              <a:ext cx="426769" cy="338554"/>
            </a:xfrm>
            <a:prstGeom prst="rect">
              <a:avLst/>
            </a:prstGeom>
            <a:noFill/>
          </p:spPr>
          <p:txBody>
            <a:bodyPr wrap="square" rtlCol="0">
              <a:spAutoFit/>
            </a:bodyPr>
            <a:lstStyle/>
            <a:p>
              <a:r>
                <a:rPr lang="en-US" sz="1600" dirty="0"/>
                <a:t>#1</a:t>
              </a:r>
            </a:p>
          </p:txBody>
        </p:sp>
        <p:sp>
          <p:nvSpPr>
            <p:cNvPr id="21" name="TextBox 20">
              <a:extLst>
                <a:ext uri="{FF2B5EF4-FFF2-40B4-BE49-F238E27FC236}">
                  <a16:creationId xmlns:a16="http://schemas.microsoft.com/office/drawing/2014/main" id="{DA33FAD0-9AD8-40B3-B34B-5F2E59311335}"/>
                </a:ext>
              </a:extLst>
            </p:cNvPr>
            <p:cNvSpPr txBox="1"/>
            <p:nvPr/>
          </p:nvSpPr>
          <p:spPr>
            <a:xfrm>
              <a:off x="1490599" y="4626406"/>
              <a:ext cx="426769" cy="338554"/>
            </a:xfrm>
            <a:prstGeom prst="rect">
              <a:avLst/>
            </a:prstGeom>
            <a:noFill/>
          </p:spPr>
          <p:txBody>
            <a:bodyPr wrap="square" rtlCol="0">
              <a:spAutoFit/>
            </a:bodyPr>
            <a:lstStyle/>
            <a:p>
              <a:r>
                <a:rPr lang="en-US" sz="1600" dirty="0"/>
                <a:t>#2</a:t>
              </a:r>
            </a:p>
          </p:txBody>
        </p:sp>
        <p:sp>
          <p:nvSpPr>
            <p:cNvPr id="22" name="TextBox 21">
              <a:extLst>
                <a:ext uri="{FF2B5EF4-FFF2-40B4-BE49-F238E27FC236}">
                  <a16:creationId xmlns:a16="http://schemas.microsoft.com/office/drawing/2014/main" id="{1A62A4D3-4E9B-4FA1-A64B-0C929C6128E6}"/>
                </a:ext>
              </a:extLst>
            </p:cNvPr>
            <p:cNvSpPr txBox="1"/>
            <p:nvPr/>
          </p:nvSpPr>
          <p:spPr>
            <a:xfrm>
              <a:off x="2000403" y="4633923"/>
              <a:ext cx="426769" cy="338554"/>
            </a:xfrm>
            <a:prstGeom prst="rect">
              <a:avLst/>
            </a:prstGeom>
            <a:noFill/>
          </p:spPr>
          <p:txBody>
            <a:bodyPr wrap="square" rtlCol="0">
              <a:spAutoFit/>
            </a:bodyPr>
            <a:lstStyle/>
            <a:p>
              <a:r>
                <a:rPr lang="en-US" sz="1600" dirty="0"/>
                <a:t>#3</a:t>
              </a:r>
            </a:p>
          </p:txBody>
        </p:sp>
      </p:grpSp>
      <p:sp>
        <p:nvSpPr>
          <p:cNvPr id="11" name="TextBox 10">
            <a:extLst>
              <a:ext uri="{FF2B5EF4-FFF2-40B4-BE49-F238E27FC236}">
                <a16:creationId xmlns:a16="http://schemas.microsoft.com/office/drawing/2014/main" id="{3854F682-7EC2-402C-92DA-04491EA65E4B}"/>
              </a:ext>
            </a:extLst>
          </p:cNvPr>
          <p:cNvSpPr txBox="1"/>
          <p:nvPr/>
        </p:nvSpPr>
        <p:spPr>
          <a:xfrm>
            <a:off x="753246" y="3179953"/>
            <a:ext cx="2229238" cy="1292662"/>
          </a:xfrm>
          <a:prstGeom prst="rect">
            <a:avLst/>
          </a:prstGeom>
          <a:noFill/>
        </p:spPr>
        <p:txBody>
          <a:bodyPr wrap="square" rtlCol="0">
            <a:spAutoFit/>
          </a:bodyPr>
          <a:lstStyle/>
          <a:p>
            <a:r>
              <a:rPr lang="en-US" sz="2400" b="1" dirty="0"/>
              <a:t>PROBLEM:</a:t>
            </a:r>
          </a:p>
          <a:p>
            <a:r>
              <a:rPr lang="en-US" dirty="0"/>
              <a:t>Three FEE parcels can only link to a single CAMA record</a:t>
            </a:r>
          </a:p>
        </p:txBody>
      </p:sp>
      <p:sp>
        <p:nvSpPr>
          <p:cNvPr id="26" name="TextBox 25">
            <a:extLst>
              <a:ext uri="{FF2B5EF4-FFF2-40B4-BE49-F238E27FC236}">
                <a16:creationId xmlns:a16="http://schemas.microsoft.com/office/drawing/2014/main" id="{52B6E5CC-48FC-4D29-A0BD-B573918DE771}"/>
              </a:ext>
            </a:extLst>
          </p:cNvPr>
          <p:cNvSpPr txBox="1"/>
          <p:nvPr/>
        </p:nvSpPr>
        <p:spPr>
          <a:xfrm>
            <a:off x="8610600" y="3047062"/>
            <a:ext cx="2638206" cy="1292662"/>
          </a:xfrm>
          <a:prstGeom prst="rect">
            <a:avLst/>
          </a:prstGeom>
          <a:noFill/>
        </p:spPr>
        <p:txBody>
          <a:bodyPr wrap="square" rtlCol="0">
            <a:spAutoFit/>
          </a:bodyPr>
          <a:lstStyle/>
          <a:p>
            <a:r>
              <a:rPr lang="en-US" sz="2400" b="1" dirty="0"/>
              <a:t>SOLUTION:</a:t>
            </a:r>
          </a:p>
          <a:p>
            <a:r>
              <a:rPr lang="en-US" dirty="0"/>
              <a:t>Single TAX polygon in </a:t>
            </a:r>
            <a:r>
              <a:rPr lang="en-US" dirty="0" err="1"/>
              <a:t>TaxPar</a:t>
            </a:r>
            <a:r>
              <a:rPr lang="en-US" dirty="0"/>
              <a:t> corresponding to tax bill</a:t>
            </a:r>
          </a:p>
        </p:txBody>
      </p:sp>
      <p:sp>
        <p:nvSpPr>
          <p:cNvPr id="20" name="TextBox 19">
            <a:extLst>
              <a:ext uri="{FF2B5EF4-FFF2-40B4-BE49-F238E27FC236}">
                <a16:creationId xmlns:a16="http://schemas.microsoft.com/office/drawing/2014/main" id="{9D4C56B8-54AA-0BC9-358E-E397377082B5}"/>
              </a:ext>
            </a:extLst>
          </p:cNvPr>
          <p:cNvSpPr txBox="1"/>
          <p:nvPr/>
        </p:nvSpPr>
        <p:spPr>
          <a:xfrm>
            <a:off x="8670692" y="5448920"/>
            <a:ext cx="2946816" cy="923330"/>
          </a:xfrm>
          <a:prstGeom prst="rect">
            <a:avLst/>
          </a:prstGeom>
          <a:noFill/>
        </p:spPr>
        <p:txBody>
          <a:bodyPr wrap="square">
            <a:spAutoFit/>
          </a:bodyPr>
          <a:lstStyle/>
          <a:p>
            <a:r>
              <a:rPr lang="en-US" dirty="0"/>
              <a:t>Three FEE polygons are moved to </a:t>
            </a:r>
            <a:r>
              <a:rPr lang="en-US" dirty="0" err="1"/>
              <a:t>OthLeg</a:t>
            </a:r>
            <a:r>
              <a:rPr lang="en-US" dirty="0"/>
              <a:t> and displayed with TAX Polygon</a:t>
            </a:r>
          </a:p>
        </p:txBody>
      </p:sp>
      <p:grpSp>
        <p:nvGrpSpPr>
          <p:cNvPr id="32" name="Group 31">
            <a:extLst>
              <a:ext uri="{FF2B5EF4-FFF2-40B4-BE49-F238E27FC236}">
                <a16:creationId xmlns:a16="http://schemas.microsoft.com/office/drawing/2014/main" id="{9A8B63F4-41F1-13F4-F345-8182461CE0D6}"/>
              </a:ext>
            </a:extLst>
          </p:cNvPr>
          <p:cNvGrpSpPr/>
          <p:nvPr/>
        </p:nvGrpSpPr>
        <p:grpSpPr>
          <a:xfrm>
            <a:off x="8610600" y="4295821"/>
            <a:ext cx="1523998" cy="1012394"/>
            <a:chOff x="8610600" y="4295821"/>
            <a:chExt cx="1523998" cy="1012394"/>
          </a:xfrm>
        </p:grpSpPr>
        <p:sp>
          <p:nvSpPr>
            <p:cNvPr id="24" name="Rectangle 23">
              <a:extLst>
                <a:ext uri="{FF2B5EF4-FFF2-40B4-BE49-F238E27FC236}">
                  <a16:creationId xmlns:a16="http://schemas.microsoft.com/office/drawing/2014/main" id="{F8D96191-5406-C639-B61D-E58F3DDFDF1D}"/>
                </a:ext>
              </a:extLst>
            </p:cNvPr>
            <p:cNvSpPr/>
            <p:nvPr/>
          </p:nvSpPr>
          <p:spPr>
            <a:xfrm>
              <a:off x="8610600" y="4362643"/>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25" name="Rectangle 24">
              <a:extLst>
                <a:ext uri="{FF2B5EF4-FFF2-40B4-BE49-F238E27FC236}">
                  <a16:creationId xmlns:a16="http://schemas.microsoft.com/office/drawing/2014/main" id="{03710879-1ED3-B930-3594-6701F73D5D80}"/>
                </a:ext>
              </a:extLst>
            </p:cNvPr>
            <p:cNvSpPr/>
            <p:nvPr/>
          </p:nvSpPr>
          <p:spPr>
            <a:xfrm>
              <a:off x="9122567" y="4362643"/>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27" name="Rectangle 26">
              <a:extLst>
                <a:ext uri="{FF2B5EF4-FFF2-40B4-BE49-F238E27FC236}">
                  <a16:creationId xmlns:a16="http://schemas.microsoft.com/office/drawing/2014/main" id="{2314661D-111A-D184-955D-3A061BE781CD}"/>
                </a:ext>
              </a:extLst>
            </p:cNvPr>
            <p:cNvSpPr/>
            <p:nvPr/>
          </p:nvSpPr>
          <p:spPr>
            <a:xfrm>
              <a:off x="9624794" y="4362643"/>
              <a:ext cx="509804" cy="94557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28" name="TextBox 27">
              <a:extLst>
                <a:ext uri="{FF2B5EF4-FFF2-40B4-BE49-F238E27FC236}">
                  <a16:creationId xmlns:a16="http://schemas.microsoft.com/office/drawing/2014/main" id="{1DFEB9D1-D0B3-49AC-577B-E16B4BF688CB}"/>
                </a:ext>
              </a:extLst>
            </p:cNvPr>
            <p:cNvSpPr txBox="1"/>
            <p:nvPr/>
          </p:nvSpPr>
          <p:spPr>
            <a:xfrm>
              <a:off x="8612763" y="4303338"/>
              <a:ext cx="426769" cy="338554"/>
            </a:xfrm>
            <a:prstGeom prst="rect">
              <a:avLst/>
            </a:prstGeom>
            <a:noFill/>
          </p:spPr>
          <p:txBody>
            <a:bodyPr wrap="square" rtlCol="0">
              <a:spAutoFit/>
            </a:bodyPr>
            <a:lstStyle/>
            <a:p>
              <a:r>
                <a:rPr lang="en-US" sz="1600" dirty="0"/>
                <a:t>#1</a:t>
              </a:r>
            </a:p>
          </p:txBody>
        </p:sp>
        <p:sp>
          <p:nvSpPr>
            <p:cNvPr id="29" name="TextBox 28">
              <a:extLst>
                <a:ext uri="{FF2B5EF4-FFF2-40B4-BE49-F238E27FC236}">
                  <a16:creationId xmlns:a16="http://schemas.microsoft.com/office/drawing/2014/main" id="{4677548B-656F-1593-E31D-A94789B16479}"/>
                </a:ext>
              </a:extLst>
            </p:cNvPr>
            <p:cNvSpPr txBox="1"/>
            <p:nvPr/>
          </p:nvSpPr>
          <p:spPr>
            <a:xfrm>
              <a:off x="9122567" y="4295821"/>
              <a:ext cx="426769" cy="338554"/>
            </a:xfrm>
            <a:prstGeom prst="rect">
              <a:avLst/>
            </a:prstGeom>
            <a:noFill/>
          </p:spPr>
          <p:txBody>
            <a:bodyPr wrap="square" rtlCol="0">
              <a:spAutoFit/>
            </a:bodyPr>
            <a:lstStyle/>
            <a:p>
              <a:r>
                <a:rPr lang="en-US" sz="1600" dirty="0"/>
                <a:t>#2</a:t>
              </a:r>
            </a:p>
          </p:txBody>
        </p:sp>
        <p:sp>
          <p:nvSpPr>
            <p:cNvPr id="30" name="TextBox 29">
              <a:extLst>
                <a:ext uri="{FF2B5EF4-FFF2-40B4-BE49-F238E27FC236}">
                  <a16:creationId xmlns:a16="http://schemas.microsoft.com/office/drawing/2014/main" id="{647FA745-4753-E17F-0061-F358C96CD2DA}"/>
                </a:ext>
              </a:extLst>
            </p:cNvPr>
            <p:cNvSpPr txBox="1"/>
            <p:nvPr/>
          </p:nvSpPr>
          <p:spPr>
            <a:xfrm>
              <a:off x="9632371" y="4303338"/>
              <a:ext cx="426769" cy="338554"/>
            </a:xfrm>
            <a:prstGeom prst="rect">
              <a:avLst/>
            </a:prstGeom>
            <a:noFill/>
          </p:spPr>
          <p:txBody>
            <a:bodyPr wrap="square" rtlCol="0">
              <a:spAutoFit/>
            </a:bodyPr>
            <a:lstStyle/>
            <a:p>
              <a:r>
                <a:rPr lang="en-US" sz="1600" dirty="0"/>
                <a:t>#3</a:t>
              </a:r>
            </a:p>
          </p:txBody>
        </p:sp>
      </p:grpSp>
      <p:grpSp>
        <p:nvGrpSpPr>
          <p:cNvPr id="34" name="Group 33">
            <a:extLst>
              <a:ext uri="{FF2B5EF4-FFF2-40B4-BE49-F238E27FC236}">
                <a16:creationId xmlns:a16="http://schemas.microsoft.com/office/drawing/2014/main" id="{49D4A711-6F48-A57E-8F57-94EBB9CBD5A6}"/>
              </a:ext>
            </a:extLst>
          </p:cNvPr>
          <p:cNvGrpSpPr/>
          <p:nvPr/>
        </p:nvGrpSpPr>
        <p:grpSpPr>
          <a:xfrm>
            <a:off x="6628658" y="4375273"/>
            <a:ext cx="3515442" cy="945572"/>
            <a:chOff x="6628658" y="4375273"/>
            <a:chExt cx="3515442" cy="945572"/>
          </a:xfrm>
        </p:grpSpPr>
        <p:cxnSp>
          <p:nvCxnSpPr>
            <p:cNvPr id="5" name="Straight Arrow Connector 4"/>
            <p:cNvCxnSpPr>
              <a:cxnSpLocks/>
              <a:stCxn id="8" idx="1"/>
            </p:cNvCxnSpPr>
            <p:nvPr/>
          </p:nvCxnSpPr>
          <p:spPr>
            <a:xfrm flipH="1">
              <a:off x="6628658" y="4848059"/>
              <a:ext cx="2003605" cy="16001"/>
            </a:xfrm>
            <a:prstGeom prst="straightConnector1">
              <a:avLst/>
            </a:prstGeom>
            <a:ln w="4445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6C8CEC8-CE59-4A36-9E59-42F69EAD60D6}"/>
                </a:ext>
              </a:extLst>
            </p:cNvPr>
            <p:cNvSpPr/>
            <p:nvPr/>
          </p:nvSpPr>
          <p:spPr>
            <a:xfrm>
              <a:off x="8632263" y="4375273"/>
              <a:ext cx="1511837" cy="945572"/>
            </a:xfrm>
            <a:prstGeom prst="rect">
              <a:avLst/>
            </a:pr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102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73" y="2386150"/>
            <a:ext cx="4745739" cy="296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22069" y="2409825"/>
            <a:ext cx="5347063" cy="2038350"/>
          </a:xfrm>
        </p:spPr>
        <p:txBody>
          <a:bodyPr>
            <a:normAutofit/>
          </a:bodyPr>
          <a:lstStyle/>
          <a:p>
            <a:pPr marL="0" indent="0">
              <a:buNone/>
            </a:pPr>
            <a:r>
              <a:rPr lang="en-US" sz="2400" dirty="0"/>
              <a:t>For a situation with two or more adjacent records “combined for tax purposes only” with a single owner record:</a:t>
            </a:r>
          </a:p>
          <a:p>
            <a:r>
              <a:rPr lang="en-US" sz="2400" dirty="0"/>
              <a:t>Select parcel polygons that are to be combined</a:t>
            </a:r>
          </a:p>
        </p:txBody>
      </p:sp>
      <p:sp>
        <p:nvSpPr>
          <p:cNvPr id="6" name="Slide Number Placeholder 5"/>
          <p:cNvSpPr>
            <a:spLocks noGrp="1"/>
          </p:cNvSpPr>
          <p:nvPr>
            <p:ph type="sldNum" sz="quarter" idx="4"/>
          </p:nvPr>
        </p:nvSpPr>
        <p:spPr/>
        <p:txBody>
          <a:bodyPr/>
          <a:lstStyle/>
          <a:p>
            <a:fld id="{ADB5EE19-2DDD-0949-9666-AAFFBAB67E53}" type="slidenum">
              <a:rPr lang="en-US" smtClean="0"/>
              <a:pPr/>
              <a:t>54</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174179" y="594367"/>
            <a:ext cx="7056169" cy="360679"/>
          </a:xfrm>
        </p:spPr>
        <p:txBody>
          <a:bodyPr>
            <a:noAutofit/>
          </a:bodyPr>
          <a:lstStyle/>
          <a:p>
            <a:pPr marL="0" indent="0"/>
            <a:r>
              <a:rPr lang="en-US" sz="2000" dirty="0"/>
              <a:t>PART 3: Maintaining Parcels and Owner Data: Advanced Topics</a:t>
            </a:r>
          </a:p>
          <a:p>
            <a:pPr marL="0" indent="0">
              <a:buFont typeface="Arial" panose="020B0604020202020204" pitchFamily="34" charset="0"/>
              <a:buNone/>
            </a:pPr>
            <a:endParaRPr lang="en-US" sz="2000" b="1" dirty="0"/>
          </a:p>
        </p:txBody>
      </p:sp>
      <p:graphicFrame>
        <p:nvGraphicFramePr>
          <p:cNvPr id="9" name="Table 8"/>
          <p:cNvGraphicFramePr>
            <a:graphicFrameLocks noGrp="1"/>
          </p:cNvGraphicFramePr>
          <p:nvPr>
            <p:extLst>
              <p:ext uri="{D42A27DB-BD31-4B8C-83A1-F6EECF244321}">
                <p14:modId xmlns:p14="http://schemas.microsoft.com/office/powerpoint/2010/main" val="2036664813"/>
              </p:ext>
            </p:extLst>
          </p:nvPr>
        </p:nvGraphicFramePr>
        <p:xfrm>
          <a:off x="326573" y="1342982"/>
          <a:ext cx="11865427" cy="944880"/>
        </p:xfrm>
        <a:graphic>
          <a:graphicData uri="http://schemas.openxmlformats.org/drawingml/2006/table">
            <a:tbl>
              <a:tblPr firstRow="1" bandRow="1">
                <a:tableStyleId>{2D5ABB26-0587-4C30-8999-92F81FD0307C}</a:tableStyleId>
              </a:tblPr>
              <a:tblGrid>
                <a:gridCol w="11865427">
                  <a:extLst>
                    <a:ext uri="{9D8B030D-6E8A-4147-A177-3AD203B41FA5}">
                      <a16:colId xmlns:a16="http://schemas.microsoft.com/office/drawing/2014/main" val="20000"/>
                    </a:ext>
                  </a:extLst>
                </a:gridCol>
              </a:tblGrid>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t>Creating</a:t>
                      </a:r>
                      <a:r>
                        <a:rPr lang="en-US" sz="2800" b="1" baseline="0" dirty="0"/>
                        <a:t> </a:t>
                      </a:r>
                      <a:r>
                        <a:rPr lang="en-US" altLang="en-US" sz="2800" b="1" dirty="0"/>
                        <a:t>TAX Parcels</a:t>
                      </a:r>
                      <a:r>
                        <a:rPr lang="en-US" altLang="en-US" sz="2800" b="1" baseline="0" dirty="0"/>
                        <a:t> in TaxPar</a:t>
                      </a:r>
                      <a:r>
                        <a:rPr lang="en-US" altLang="en-US" sz="2800" b="1" dirty="0"/>
                        <a:t>:  </a:t>
                      </a:r>
                      <a:r>
                        <a:rPr lang="en-US" sz="2800" b="1" dirty="0"/>
                        <a:t>Case #1 – Adjacent Properties with One Owner Record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1820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7265" y="2420028"/>
            <a:ext cx="3581400" cy="2310596"/>
          </a:xfrm>
        </p:spPr>
        <p:txBody>
          <a:bodyPr>
            <a:normAutofit lnSpcReduction="10000"/>
          </a:bodyPr>
          <a:lstStyle/>
          <a:p>
            <a:r>
              <a:rPr lang="en-US" sz="2400" dirty="0"/>
              <a:t>Copy component parcels from TaxPar into OthLeg</a:t>
            </a:r>
          </a:p>
          <a:p>
            <a:r>
              <a:rPr lang="en-US" sz="2400" dirty="0"/>
              <a:t>Make sure each component parcel in OthLeg has the correct MAP_PAR_ID attribute value</a:t>
            </a:r>
          </a:p>
          <a:p>
            <a:pPr marL="0" indent="0">
              <a:buNone/>
            </a:pPr>
            <a:endParaRPr lang="en-US" sz="1800"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55</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186915" y="650098"/>
            <a:ext cx="7056169" cy="360679"/>
          </a:xfrm>
        </p:spPr>
        <p:txBody>
          <a:bodyPr>
            <a:noAutofit/>
          </a:bodyPr>
          <a:lstStyle/>
          <a:p>
            <a:pPr marL="0" indent="0">
              <a:buFont typeface="Arial" panose="020B0604020202020204" pitchFamily="34" charset="0"/>
              <a:buNone/>
            </a:pPr>
            <a:r>
              <a:rPr lang="en-US" sz="2000" dirty="0"/>
              <a:t>PART 3: Maintaining Parcels and Owner Data: Advanced Topics</a:t>
            </a:r>
          </a:p>
        </p:txBody>
      </p:sp>
      <p:graphicFrame>
        <p:nvGraphicFramePr>
          <p:cNvPr id="9" name="Table 8"/>
          <p:cNvGraphicFramePr>
            <a:graphicFrameLocks noGrp="1"/>
          </p:cNvGraphicFramePr>
          <p:nvPr>
            <p:extLst>
              <p:ext uri="{D42A27DB-BD31-4B8C-83A1-F6EECF244321}">
                <p14:modId xmlns:p14="http://schemas.microsoft.com/office/powerpoint/2010/main" val="760870743"/>
              </p:ext>
            </p:extLst>
          </p:nvPr>
        </p:nvGraphicFramePr>
        <p:xfrm>
          <a:off x="228599" y="1242963"/>
          <a:ext cx="11789229" cy="944880"/>
        </p:xfrm>
        <a:graphic>
          <a:graphicData uri="http://schemas.openxmlformats.org/drawingml/2006/table">
            <a:tbl>
              <a:tblPr firstRow="1" bandRow="1">
                <a:tableStyleId>{2D5ABB26-0587-4C30-8999-92F81FD0307C}</a:tableStyleId>
              </a:tblPr>
              <a:tblGrid>
                <a:gridCol w="11789229">
                  <a:extLst>
                    <a:ext uri="{9D8B030D-6E8A-4147-A177-3AD203B41FA5}">
                      <a16:colId xmlns:a16="http://schemas.microsoft.com/office/drawing/2014/main" val="20000"/>
                    </a:ext>
                  </a:extLst>
                </a:gridCol>
              </a:tblGrid>
              <a:tr h="399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t>Creating</a:t>
                      </a:r>
                      <a:r>
                        <a:rPr lang="en-US" sz="2800" b="1" baseline="0" dirty="0"/>
                        <a:t> </a:t>
                      </a:r>
                      <a:r>
                        <a:rPr lang="en-US" altLang="en-US" sz="2800" b="1" dirty="0"/>
                        <a:t>TAX Parcels</a:t>
                      </a:r>
                      <a:r>
                        <a:rPr lang="en-US" altLang="en-US" sz="2800" b="1" baseline="0" dirty="0"/>
                        <a:t> in </a:t>
                      </a:r>
                      <a:r>
                        <a:rPr lang="en-US" altLang="en-US" sz="2800" b="1" baseline="0" dirty="0" err="1"/>
                        <a:t>TaxPar</a:t>
                      </a:r>
                      <a:r>
                        <a:rPr lang="en-US" altLang="en-US" sz="2800" b="1" dirty="0"/>
                        <a:t>:  </a:t>
                      </a:r>
                      <a:r>
                        <a:rPr lang="en-US" sz="2800" b="1" dirty="0"/>
                        <a:t>Case #1 – Adjacent Properties with One Owner Record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155" y="2420028"/>
            <a:ext cx="4828399" cy="339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198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828801"/>
            <a:ext cx="5273040" cy="4257231"/>
          </a:xfrm>
        </p:spPr>
        <p:txBody>
          <a:bodyPr>
            <a:normAutofit/>
          </a:bodyPr>
          <a:lstStyle/>
          <a:p>
            <a:r>
              <a:rPr lang="en-US" sz="2400" dirty="0"/>
              <a:t>In TaxPar, dissolve the copied parcels into one large parcel</a:t>
            </a:r>
          </a:p>
          <a:p>
            <a:r>
              <a:rPr lang="en-US" sz="2400" dirty="0"/>
              <a:t>Create a new LOC_ID value for that parcel</a:t>
            </a:r>
          </a:p>
          <a:p>
            <a:r>
              <a:rPr lang="en-US" sz="2400" dirty="0"/>
              <a:t>If present, delete the value in MAP_PAR_ID</a:t>
            </a:r>
          </a:p>
          <a:p>
            <a:r>
              <a:rPr lang="en-US" sz="2400" dirty="0"/>
              <a:t>Change POLY_TYPE to “TAX”</a:t>
            </a:r>
          </a:p>
        </p:txBody>
      </p:sp>
      <p:sp>
        <p:nvSpPr>
          <p:cNvPr id="6" name="Slide Number Placeholder 5"/>
          <p:cNvSpPr>
            <a:spLocks noGrp="1"/>
          </p:cNvSpPr>
          <p:nvPr>
            <p:ph type="sldNum" sz="quarter" idx="4"/>
          </p:nvPr>
        </p:nvSpPr>
        <p:spPr/>
        <p:txBody>
          <a:bodyPr/>
          <a:lstStyle/>
          <a:p>
            <a:fld id="{ADB5EE19-2DDD-0949-9666-AAFFBAB67E53}" type="slidenum">
              <a:rPr lang="en-US" smtClean="0"/>
              <a:pPr/>
              <a:t>56</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209800" y="614824"/>
            <a:ext cx="7056169" cy="360679"/>
          </a:xfrm>
        </p:spPr>
        <p:txBody>
          <a:bodyPr>
            <a:noAutofit/>
          </a:bodyPr>
          <a:lstStyle/>
          <a:p>
            <a:pPr marL="0" indent="0">
              <a:buFont typeface="Arial" panose="020B0604020202020204" pitchFamily="34" charset="0"/>
              <a:buNone/>
            </a:pPr>
            <a:r>
              <a:rPr lang="en-US" sz="2000" dirty="0"/>
              <a:t>PART 3: Maintaining Parcels and Owner Data: Advanced Topics</a:t>
            </a:r>
          </a:p>
        </p:txBody>
      </p:sp>
      <p:graphicFrame>
        <p:nvGraphicFramePr>
          <p:cNvPr id="9" name="Table 8"/>
          <p:cNvGraphicFramePr>
            <a:graphicFrameLocks noGrp="1"/>
          </p:cNvGraphicFramePr>
          <p:nvPr>
            <p:extLst>
              <p:ext uri="{D42A27DB-BD31-4B8C-83A1-F6EECF244321}">
                <p14:modId xmlns:p14="http://schemas.microsoft.com/office/powerpoint/2010/main" val="2241259071"/>
              </p:ext>
            </p:extLst>
          </p:nvPr>
        </p:nvGraphicFramePr>
        <p:xfrm>
          <a:off x="353659" y="1254006"/>
          <a:ext cx="10940135" cy="518160"/>
        </p:xfrm>
        <a:graphic>
          <a:graphicData uri="http://schemas.openxmlformats.org/drawingml/2006/table">
            <a:tbl>
              <a:tblPr firstRow="1" bandRow="1">
                <a:tableStyleId>{2D5ABB26-0587-4C30-8999-92F81FD0307C}</a:tableStyleId>
              </a:tblPr>
              <a:tblGrid>
                <a:gridCol w="10940135">
                  <a:extLst>
                    <a:ext uri="{9D8B030D-6E8A-4147-A177-3AD203B41FA5}">
                      <a16:colId xmlns:a16="http://schemas.microsoft.com/office/drawing/2014/main" val="20000"/>
                    </a:ext>
                  </a:extLst>
                </a:gridCol>
              </a:tblGrid>
              <a:tr h="399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t>Creating</a:t>
                      </a:r>
                      <a:r>
                        <a:rPr lang="en-US" sz="2800" b="1" baseline="0" dirty="0"/>
                        <a:t> </a:t>
                      </a:r>
                      <a:r>
                        <a:rPr lang="en-US" altLang="en-US" sz="2800" b="1" dirty="0"/>
                        <a:t>TAX Parcels</a:t>
                      </a:r>
                      <a:r>
                        <a:rPr lang="en-US" altLang="en-US" sz="2800" b="1" baseline="0" dirty="0"/>
                        <a:t> in TaxPar</a:t>
                      </a:r>
                      <a:r>
                        <a:rPr lang="en-US" altLang="en-US" sz="2800" b="1" dirty="0"/>
                        <a:t>:  </a:t>
                      </a:r>
                      <a:r>
                        <a:rPr lang="en-US" sz="2800" b="1" dirty="0"/>
                        <a:t>Case #1–Dissolve Adjacent Polys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421834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596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endParaRPr lang="en-US" dirty="0"/>
          </a:p>
        </p:txBody>
      </p:sp>
      <p:sp>
        <p:nvSpPr>
          <p:cNvPr id="2" name="Content Placeholder 1"/>
          <p:cNvSpPr>
            <a:spLocks noGrp="1"/>
          </p:cNvSpPr>
          <p:nvPr>
            <p:ph idx="1"/>
          </p:nvPr>
        </p:nvSpPr>
        <p:spPr>
          <a:xfrm>
            <a:off x="600891" y="2201497"/>
            <a:ext cx="3886200" cy="3242862"/>
          </a:xfrm>
        </p:spPr>
        <p:txBody>
          <a:bodyPr>
            <a:noAutofit/>
          </a:bodyPr>
          <a:lstStyle/>
          <a:p>
            <a:r>
              <a:rPr lang="en-US" sz="2400" dirty="0"/>
              <a:t>Copy this LOC_ID value and paste it into TAXPAR_ID for each of the component OthLeg parcels.</a:t>
            </a:r>
          </a:p>
          <a:p>
            <a:r>
              <a:rPr lang="en-US" sz="2400" dirty="0"/>
              <a:t>Also, add the LOC_ID with the PROP_ID in the Change List for the Assessor to put in the corresponding CAMA record.</a:t>
            </a:r>
          </a:p>
          <a:p>
            <a:pPr marL="0" indent="0">
              <a:buNone/>
            </a:pPr>
            <a:endParaRPr lang="en-US" sz="2400"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57</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3" name="Content Placeholder 2"/>
          <p:cNvSpPr>
            <a:spLocks noGrp="1"/>
          </p:cNvSpPr>
          <p:nvPr>
            <p:ph sz="quarter" idx="10"/>
          </p:nvPr>
        </p:nvSpPr>
        <p:spPr>
          <a:xfrm>
            <a:off x="2190750" y="635715"/>
            <a:ext cx="7056169" cy="360679"/>
          </a:xfrm>
        </p:spPr>
        <p:txBody>
          <a:bodyPr>
            <a:noAutofit/>
          </a:bodyPr>
          <a:lstStyle/>
          <a:p>
            <a:pPr marL="0" indent="0">
              <a:buFont typeface="Arial" panose="020B0604020202020204" pitchFamily="34" charset="0"/>
              <a:buNone/>
            </a:pPr>
            <a:r>
              <a:rPr lang="en-US" sz="2000" dirty="0"/>
              <a:t>PART 3: Maintaining Parcels and Owner Data: Advanced Topics</a:t>
            </a:r>
          </a:p>
        </p:txBody>
      </p:sp>
      <p:graphicFrame>
        <p:nvGraphicFramePr>
          <p:cNvPr id="9" name="Table 8"/>
          <p:cNvGraphicFramePr>
            <a:graphicFrameLocks noGrp="1"/>
          </p:cNvGraphicFramePr>
          <p:nvPr>
            <p:extLst>
              <p:ext uri="{D42A27DB-BD31-4B8C-83A1-F6EECF244321}">
                <p14:modId xmlns:p14="http://schemas.microsoft.com/office/powerpoint/2010/main" val="3707605558"/>
              </p:ext>
            </p:extLst>
          </p:nvPr>
        </p:nvGraphicFramePr>
        <p:xfrm>
          <a:off x="600891" y="1219200"/>
          <a:ext cx="9695634" cy="518160"/>
        </p:xfrm>
        <a:graphic>
          <a:graphicData uri="http://schemas.openxmlformats.org/drawingml/2006/table">
            <a:tbl>
              <a:tblPr firstRow="1" bandRow="1">
                <a:tableStyleId>{2D5ABB26-0587-4C30-8999-92F81FD0307C}</a:tableStyleId>
              </a:tblPr>
              <a:tblGrid>
                <a:gridCol w="9695634">
                  <a:extLst>
                    <a:ext uri="{9D8B030D-6E8A-4147-A177-3AD203B41FA5}">
                      <a16:colId xmlns:a16="http://schemas.microsoft.com/office/drawing/2014/main" val="20000"/>
                    </a:ext>
                  </a:extLst>
                </a:gridCol>
              </a:tblGrid>
              <a:tr h="3867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t>Creating</a:t>
                      </a:r>
                      <a:r>
                        <a:rPr lang="en-US" sz="2800" b="1" baseline="0" dirty="0"/>
                        <a:t> </a:t>
                      </a:r>
                      <a:r>
                        <a:rPr lang="en-US" altLang="en-US" sz="2800" b="1" dirty="0"/>
                        <a:t>TAX Parcels</a:t>
                      </a:r>
                      <a:r>
                        <a:rPr lang="en-US" altLang="en-US" sz="2800" b="1" baseline="0" dirty="0"/>
                        <a:t> in TaxPar</a:t>
                      </a:r>
                      <a:r>
                        <a:rPr lang="en-US" altLang="en-US" sz="2800" b="1" dirty="0"/>
                        <a:t>: </a:t>
                      </a:r>
                      <a:r>
                        <a:rPr lang="en-US" sz="2800" b="1" dirty="0"/>
                        <a:t>Case #1–Dissolve Adjacent Polys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833" y="1657061"/>
            <a:ext cx="4666135" cy="341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2492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ADB5EE19-2DDD-0949-9666-AAFFBAB67E53}" type="slidenum">
              <a:rPr lang="en-US" smtClean="0"/>
              <a:pPr/>
              <a:t>58</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p:txBody>
          <a:bodyPr>
            <a:noAutofit/>
          </a:bodyPr>
          <a:lstStyle/>
          <a:p>
            <a:pPr marL="0" indent="0">
              <a:buFont typeface="Arial" panose="020B0604020202020204" pitchFamily="34" charset="0"/>
              <a:buNone/>
            </a:pPr>
            <a:r>
              <a:rPr lang="en-US" sz="2000" dirty="0"/>
              <a:t>PART 3: Maintaining Parcels and Owner Data: Advanced Topics</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930" y="1886569"/>
            <a:ext cx="4596270" cy="383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3366029023"/>
              </p:ext>
            </p:extLst>
          </p:nvPr>
        </p:nvGraphicFramePr>
        <p:xfrm>
          <a:off x="223062" y="1236330"/>
          <a:ext cx="10723612" cy="518160"/>
        </p:xfrm>
        <a:graphic>
          <a:graphicData uri="http://schemas.openxmlformats.org/drawingml/2006/table">
            <a:tbl>
              <a:tblPr firstRow="1" bandRow="1">
                <a:tableStyleId>{2D5ABB26-0587-4C30-8999-92F81FD0307C}</a:tableStyleId>
              </a:tblPr>
              <a:tblGrid>
                <a:gridCol w="10723612">
                  <a:extLst>
                    <a:ext uri="{9D8B030D-6E8A-4147-A177-3AD203B41FA5}">
                      <a16:colId xmlns:a16="http://schemas.microsoft.com/office/drawing/2014/main" val="20000"/>
                    </a:ext>
                  </a:extLst>
                </a:gridCol>
              </a:tblGrid>
              <a:tr h="380860">
                <a:tc>
                  <a:txBody>
                    <a:bodyPr/>
                    <a:lstStyle/>
                    <a:p>
                      <a:r>
                        <a:rPr lang="en-US" sz="2800" b="1" dirty="0"/>
                        <a:t>Creating</a:t>
                      </a:r>
                      <a:r>
                        <a:rPr lang="en-US" sz="2800" b="1" baseline="0" dirty="0"/>
                        <a:t> </a:t>
                      </a:r>
                      <a:r>
                        <a:rPr lang="en-US" altLang="en-US" sz="2800" b="1" dirty="0"/>
                        <a:t>TAX Parcels</a:t>
                      </a:r>
                      <a:r>
                        <a:rPr lang="en-US" altLang="en-US" sz="2800" b="1" baseline="0" dirty="0"/>
                        <a:t> in TaxPar</a:t>
                      </a:r>
                      <a:r>
                        <a:rPr lang="en-US" altLang="en-US" sz="2800" b="1" dirty="0"/>
                        <a:t>:  </a:t>
                      </a:r>
                      <a:r>
                        <a:rPr lang="en-US" sz="2800" b="1" dirty="0"/>
                        <a:t>Case #2 – Non-Adjacent Polygons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TextBox 7">
            <a:extLst>
              <a:ext uri="{FF2B5EF4-FFF2-40B4-BE49-F238E27FC236}">
                <a16:creationId xmlns:a16="http://schemas.microsoft.com/office/drawing/2014/main" id="{4D348A31-33A8-4A60-AA73-25BCF894E832}"/>
              </a:ext>
            </a:extLst>
          </p:cNvPr>
          <p:cNvSpPr txBox="1"/>
          <p:nvPr/>
        </p:nvSpPr>
        <p:spPr>
          <a:xfrm>
            <a:off x="223062" y="2154092"/>
            <a:ext cx="4884515" cy="3785652"/>
          </a:xfrm>
          <a:prstGeom prst="rect">
            <a:avLst/>
          </a:prstGeom>
          <a:noFill/>
        </p:spPr>
        <p:txBody>
          <a:bodyPr wrap="square" rtlCol="0">
            <a:spAutoFit/>
          </a:bodyPr>
          <a:lstStyle/>
          <a:p>
            <a:r>
              <a:rPr lang="en-US" sz="2400" dirty="0"/>
              <a:t>These polygons are separated a short distance by a right of way or WATER poly. These parcels are separately deeded (have different MAP_PAR_ID values) and are “combined for tax purposes” under one owner</a:t>
            </a:r>
          </a:p>
          <a:p>
            <a:endParaRPr lang="en-US" sz="2400" dirty="0"/>
          </a:p>
          <a:p>
            <a:r>
              <a:rPr lang="en-US" sz="2400" dirty="0"/>
              <a:t>These are combined the same way as other ‘TAX-FEE’ relations but as a multi-part polygon.</a:t>
            </a:r>
          </a:p>
        </p:txBody>
      </p:sp>
    </p:spTree>
    <p:extLst>
      <p:ext uri="{BB962C8B-B14F-4D97-AF65-F5344CB8AC3E}">
        <p14:creationId xmlns:p14="http://schemas.microsoft.com/office/powerpoint/2010/main" val="3971296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ADB5EE19-2DDD-0949-9666-AAFFBAB67E53}" type="slidenum">
              <a:rPr lang="en-US" smtClean="0"/>
              <a:pPr/>
              <a:t>59</a:t>
            </a:fld>
            <a:endParaRPr lang="en-US" dirty="0"/>
          </a:p>
        </p:txBody>
      </p:sp>
      <p:sp>
        <p:nvSpPr>
          <p:cNvPr id="14" name="Title 13"/>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4" name="Content Placeholder 3"/>
          <p:cNvSpPr>
            <a:spLocks noGrp="1"/>
          </p:cNvSpPr>
          <p:nvPr>
            <p:ph sz="quarter" idx="10"/>
          </p:nvPr>
        </p:nvSpPr>
        <p:spPr/>
        <p:txBody>
          <a:bodyPr>
            <a:noAutofit/>
          </a:bodyPr>
          <a:lstStyle/>
          <a:p>
            <a:pPr marL="0" indent="0">
              <a:buFont typeface="Arial" panose="020B0604020202020204" pitchFamily="34" charset="0"/>
              <a:buNone/>
            </a:pPr>
            <a:r>
              <a:rPr lang="en-US" sz="2000" dirty="0"/>
              <a:t>PART 3: Maintaining Parcels and Owner Data: Advanced Topics</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622" y="2353644"/>
            <a:ext cx="4638961" cy="386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9572" y="5036435"/>
            <a:ext cx="685800" cy="37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a:cxnSpLocks/>
          </p:cNvCxnSpPr>
          <p:nvPr/>
        </p:nvCxnSpPr>
        <p:spPr>
          <a:xfrm flipH="1">
            <a:off x="7145384" y="2119618"/>
            <a:ext cx="1841862" cy="2278318"/>
          </a:xfrm>
          <a:prstGeom prst="straightConnector1">
            <a:avLst/>
          </a:prstGeom>
          <a:ln w="571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8987246" y="2119618"/>
            <a:ext cx="445226" cy="2916817"/>
          </a:xfrm>
          <a:prstGeom prst="straightConnector1">
            <a:avLst/>
          </a:prstGeom>
          <a:ln w="571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452" y="2423864"/>
            <a:ext cx="3083858" cy="2308324"/>
          </a:xfrm>
          <a:prstGeom prst="rect">
            <a:avLst/>
          </a:prstGeom>
          <a:noFill/>
        </p:spPr>
        <p:txBody>
          <a:bodyPr wrap="none" rtlCol="0">
            <a:spAutoFit/>
          </a:bodyPr>
          <a:lstStyle/>
          <a:p>
            <a:r>
              <a:rPr lang="en-US" sz="2400" dirty="0"/>
              <a:t>Same MAP_PAR_ID</a:t>
            </a:r>
          </a:p>
          <a:p>
            <a:r>
              <a:rPr lang="en-US" sz="2400" dirty="0"/>
              <a:t>indicates parts of same</a:t>
            </a:r>
          </a:p>
          <a:p>
            <a:r>
              <a:rPr lang="en-US" sz="2400" dirty="0"/>
              <a:t>deeded parcel.  Make</a:t>
            </a:r>
          </a:p>
          <a:p>
            <a:r>
              <a:rPr lang="en-US" sz="2400" dirty="0"/>
              <a:t>A single multipart FEE</a:t>
            </a:r>
          </a:p>
          <a:p>
            <a:r>
              <a:rPr lang="en-US" sz="2400" dirty="0"/>
              <a:t>Polygon in TaxPar, </a:t>
            </a:r>
            <a:r>
              <a:rPr lang="en-US" sz="2400" u="sng" dirty="0"/>
              <a:t>no</a:t>
            </a:r>
            <a:endParaRPr lang="en-US" sz="2400" dirty="0"/>
          </a:p>
          <a:p>
            <a:r>
              <a:rPr lang="en-US" sz="2400" dirty="0"/>
              <a:t>components in OthLeg.</a:t>
            </a:r>
          </a:p>
        </p:txBody>
      </p:sp>
      <p:graphicFrame>
        <p:nvGraphicFramePr>
          <p:cNvPr id="13" name="Table 12"/>
          <p:cNvGraphicFramePr>
            <a:graphicFrameLocks noGrp="1"/>
          </p:cNvGraphicFramePr>
          <p:nvPr>
            <p:extLst>
              <p:ext uri="{D42A27DB-BD31-4B8C-83A1-F6EECF244321}">
                <p14:modId xmlns:p14="http://schemas.microsoft.com/office/powerpoint/2010/main" val="2684380425"/>
              </p:ext>
            </p:extLst>
          </p:nvPr>
        </p:nvGraphicFramePr>
        <p:xfrm>
          <a:off x="195072" y="1232742"/>
          <a:ext cx="7882128" cy="5181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283351">
                <a:tc>
                  <a:txBody>
                    <a:bodyPr/>
                    <a:lstStyle/>
                    <a:p>
                      <a:r>
                        <a:rPr lang="en-US" sz="2800" b="1" dirty="0"/>
                        <a:t>This is </a:t>
                      </a:r>
                      <a:r>
                        <a:rPr lang="en-US" sz="2800" b="1" dirty="0">
                          <a:solidFill>
                            <a:srgbClr val="C00000"/>
                          </a:solidFill>
                        </a:rPr>
                        <a:t>NOT</a:t>
                      </a:r>
                      <a:r>
                        <a:rPr lang="en-US" sz="2800" b="1" dirty="0"/>
                        <a:t> a TAX Parcel:</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extBox 10">
            <a:extLst>
              <a:ext uri="{FF2B5EF4-FFF2-40B4-BE49-F238E27FC236}">
                <a16:creationId xmlns:a16="http://schemas.microsoft.com/office/drawing/2014/main" id="{3478C81A-269B-DC8E-7FEF-10E934ECCE8D}"/>
              </a:ext>
            </a:extLst>
          </p:cNvPr>
          <p:cNvSpPr txBox="1"/>
          <p:nvPr/>
        </p:nvSpPr>
        <p:spPr>
          <a:xfrm>
            <a:off x="8077200" y="1571041"/>
            <a:ext cx="2073000" cy="369332"/>
          </a:xfrm>
          <a:prstGeom prst="rect">
            <a:avLst/>
          </a:prstGeom>
          <a:noFill/>
        </p:spPr>
        <p:txBody>
          <a:bodyPr wrap="square">
            <a:spAutoFit/>
          </a:bodyPr>
          <a:lstStyle/>
          <a:p>
            <a:r>
              <a:rPr lang="en-US" sz="1800" dirty="0">
                <a:solidFill>
                  <a:srgbClr val="FF0000"/>
                </a:solidFill>
              </a:rPr>
              <a:t>Same MAP_PAR_ID</a:t>
            </a:r>
          </a:p>
        </p:txBody>
      </p:sp>
    </p:spTree>
    <p:extLst>
      <p:ext uri="{BB962C8B-B14F-4D97-AF65-F5344CB8AC3E}">
        <p14:creationId xmlns:p14="http://schemas.microsoft.com/office/powerpoint/2010/main" val="26050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1DE2-A2AB-1DDC-BEEA-3AD2FD0C159F}"/>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3EF951E1-8B94-8CEA-1347-A8FB32A004C1}"/>
              </a:ext>
            </a:extLst>
          </p:cNvPr>
          <p:cNvSpPr>
            <a:spLocks noGrp="1"/>
          </p:cNvSpPr>
          <p:nvPr>
            <p:ph idx="1"/>
          </p:nvPr>
        </p:nvSpPr>
        <p:spPr>
          <a:xfrm>
            <a:off x="838200" y="1444811"/>
            <a:ext cx="10922306" cy="4641221"/>
          </a:xfrm>
        </p:spPr>
        <p:txBody>
          <a:bodyPr>
            <a:normAutofit/>
          </a:bodyPr>
          <a:lstStyle/>
          <a:p>
            <a:pPr marL="0" indent="0">
              <a:buNone/>
            </a:pPr>
            <a:endParaRPr lang="en-US" sz="1200" dirty="0"/>
          </a:p>
          <a:p>
            <a:pPr marL="0" indent="0">
              <a:buNone/>
            </a:pPr>
            <a:endParaRPr lang="en-US" sz="1200" dirty="0"/>
          </a:p>
          <a:p>
            <a:pPr marL="0" indent="0">
              <a:buNone/>
            </a:pPr>
            <a:r>
              <a:rPr lang="en-US" sz="2400" dirty="0"/>
              <a:t>Vector (Thematic) Layer                      Raster Layer                                  Point Cloud Layer </a:t>
            </a:r>
          </a:p>
        </p:txBody>
      </p:sp>
      <p:sp>
        <p:nvSpPr>
          <p:cNvPr id="4" name="Title 3">
            <a:extLst>
              <a:ext uri="{FF2B5EF4-FFF2-40B4-BE49-F238E27FC236}">
                <a16:creationId xmlns:a16="http://schemas.microsoft.com/office/drawing/2014/main" id="{BAAC28B1-64B7-7B1F-F53F-A19BFF90DFE9}"/>
              </a:ext>
            </a:extLst>
          </p:cNvPr>
          <p:cNvSpPr>
            <a:spLocks noGrp="1"/>
          </p:cNvSpPr>
          <p:nvPr>
            <p:ph type="title"/>
          </p:nvPr>
        </p:nvSpPr>
        <p:spPr>
          <a:xfrm>
            <a:off x="2071179" y="166277"/>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E2D7A265-F5C2-6AF6-F2EE-5764FE7AF44D}"/>
              </a:ext>
            </a:extLst>
          </p:cNvPr>
          <p:cNvSpPr>
            <a:spLocks noGrp="1"/>
          </p:cNvSpPr>
          <p:nvPr>
            <p:ph sz="quarter" idx="10"/>
          </p:nvPr>
        </p:nvSpPr>
        <p:spPr>
          <a:xfrm>
            <a:off x="2071175" y="539348"/>
            <a:ext cx="9083040" cy="360679"/>
          </a:xfrm>
        </p:spPr>
        <p:txBody>
          <a:bodyPr>
            <a:noAutofit/>
          </a:bodyPr>
          <a:lstStyle/>
          <a:p>
            <a:pPr marL="0" indent="0">
              <a:buNone/>
            </a:pPr>
            <a:r>
              <a:rPr lang="en-US" sz="2000" dirty="0"/>
              <a:t>PART I – GIS Concepts, The Model, Standard, and FGDB</a:t>
            </a:r>
          </a:p>
        </p:txBody>
      </p:sp>
      <p:pic>
        <p:nvPicPr>
          <p:cNvPr id="6" name="Picture 5">
            <a:extLst>
              <a:ext uri="{FF2B5EF4-FFF2-40B4-BE49-F238E27FC236}">
                <a16:creationId xmlns:a16="http://schemas.microsoft.com/office/drawing/2014/main" id="{D5ABDCBA-E2D3-AD4D-6259-6260FCB25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3"/>
          <a:stretch/>
        </p:blipFill>
        <p:spPr bwMode="auto">
          <a:xfrm>
            <a:off x="4102461" y="2827888"/>
            <a:ext cx="3987077" cy="280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548622EB-B0B2-0D7D-0BD1-A7983C0C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94" y="3236722"/>
            <a:ext cx="3043161" cy="198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7CA4F64-D448-8619-2A1F-CB8A5852693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625186" y="2941679"/>
            <a:ext cx="3135320" cy="280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a:extLst>
              <a:ext uri="{FF2B5EF4-FFF2-40B4-BE49-F238E27FC236}">
                <a16:creationId xmlns:a16="http://schemas.microsoft.com/office/drawing/2014/main" id="{C1476C0E-0E62-D56A-208D-EA54F842C660}"/>
              </a:ext>
            </a:extLst>
          </p:cNvPr>
          <p:cNvGraphicFramePr>
            <a:graphicFrameLocks noGrp="1"/>
          </p:cNvGraphicFramePr>
          <p:nvPr>
            <p:extLst>
              <p:ext uri="{D42A27DB-BD31-4B8C-83A1-F6EECF244321}">
                <p14:modId xmlns:p14="http://schemas.microsoft.com/office/powerpoint/2010/main" val="1777064430"/>
              </p:ext>
            </p:extLst>
          </p:nvPr>
        </p:nvGraphicFramePr>
        <p:xfrm>
          <a:off x="479774" y="1205966"/>
          <a:ext cx="10082479" cy="518160"/>
        </p:xfrm>
        <a:graphic>
          <a:graphicData uri="http://schemas.openxmlformats.org/drawingml/2006/table">
            <a:tbl>
              <a:tblPr firstRow="1" bandRow="1">
                <a:tableStyleId>{2D5ABB26-0587-4C30-8999-92F81FD0307C}</a:tableStyleId>
              </a:tblPr>
              <a:tblGrid>
                <a:gridCol w="10082479">
                  <a:extLst>
                    <a:ext uri="{9D8B030D-6E8A-4147-A177-3AD203B41FA5}">
                      <a16:colId xmlns:a16="http://schemas.microsoft.com/office/drawing/2014/main" val="20000"/>
                    </a:ext>
                  </a:extLst>
                </a:gridCol>
              </a:tblGrid>
              <a:tr h="399921">
                <a:tc>
                  <a:txBody>
                    <a:bodyPr/>
                    <a:lstStyle/>
                    <a:p>
                      <a:r>
                        <a:rPr lang="en-US" sz="2800" b="1" dirty="0"/>
                        <a:t>“Layers” of Information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3692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DEEF-3891-0507-6A6B-0380C25F9C52}"/>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8F7F3E7C-90DF-F9BA-B4A0-D46A433ACB13}"/>
              </a:ext>
            </a:extLst>
          </p:cNvPr>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4B271139-FC3B-1479-0853-E5B35834D12A}"/>
              </a:ext>
            </a:extLst>
          </p:cNvPr>
          <p:cNvSpPr>
            <a:spLocks noGrp="1"/>
          </p:cNvSpPr>
          <p:nvPr>
            <p:ph sz="quarter" idx="10"/>
          </p:nvPr>
        </p:nvSpPr>
        <p:spPr/>
        <p:txBody>
          <a:bodyPr>
            <a:normAutofit lnSpcReduction="10000"/>
          </a:bodyPr>
          <a:lstStyle/>
          <a:p>
            <a:pPr marL="0" indent="0">
              <a:buFont typeface="Arial" panose="020B0604020202020204" pitchFamily="34" charset="0"/>
              <a:buNone/>
            </a:pPr>
            <a:r>
              <a:rPr lang="en-US" sz="2000" dirty="0"/>
              <a:t>PART 3: Maintaining Parcels and Owner Data: Advanced Topics</a:t>
            </a:r>
          </a:p>
          <a:p>
            <a:endParaRPr lang="en-US" dirty="0"/>
          </a:p>
        </p:txBody>
      </p:sp>
      <p:sp>
        <p:nvSpPr>
          <p:cNvPr id="6" name="Content Placeholder 2">
            <a:extLst>
              <a:ext uri="{FF2B5EF4-FFF2-40B4-BE49-F238E27FC236}">
                <a16:creationId xmlns:a16="http://schemas.microsoft.com/office/drawing/2014/main" id="{AA8F1C6A-C000-895F-26A1-F8C7604FABBE}"/>
              </a:ext>
            </a:extLst>
          </p:cNvPr>
          <p:cNvSpPr txBox="1">
            <a:spLocks/>
          </p:cNvSpPr>
          <p:nvPr/>
        </p:nvSpPr>
        <p:spPr>
          <a:xfrm>
            <a:off x="2152650" y="2757783"/>
            <a:ext cx="7886700" cy="105509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Municipal Boundaries</a:t>
            </a:r>
          </a:p>
        </p:txBody>
      </p:sp>
    </p:spTree>
    <p:extLst>
      <p:ext uri="{BB962C8B-B14F-4D97-AF65-F5344CB8AC3E}">
        <p14:creationId xmlns:p14="http://schemas.microsoft.com/office/powerpoint/2010/main" val="700363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11986" y="6289851"/>
            <a:ext cx="2057400" cy="365125"/>
          </a:xfrm>
        </p:spPr>
        <p:txBody>
          <a:bodyPr/>
          <a:lstStyle/>
          <a:p>
            <a:fld id="{ADB5EE19-2DDD-0949-9666-AAFFBAB67E53}" type="slidenum">
              <a:rPr lang="en-US" smtClean="0">
                <a:solidFill>
                  <a:srgbClr val="14558F"/>
                </a:solidFill>
              </a:rPr>
              <a:pPr/>
              <a:t>61</a:t>
            </a:fld>
            <a:endParaRPr lang="en-US" dirty="0">
              <a:solidFill>
                <a:srgbClr val="14558F"/>
              </a:solidFill>
            </a:endParaRPr>
          </a:p>
        </p:txBody>
      </p:sp>
      <p:sp>
        <p:nvSpPr>
          <p:cNvPr id="9" name="Title 13"/>
          <p:cNvSpPr>
            <a:spLocks noGrp="1"/>
          </p:cNvSpPr>
          <p:nvPr>
            <p:ph type="title"/>
          </p:nvPr>
        </p:nvSpPr>
        <p:spPr>
          <a:xfrm>
            <a:off x="2091953" y="22785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91950" y="600921"/>
            <a:ext cx="6812280" cy="360679"/>
          </a:xfrm>
        </p:spPr>
        <p:txBody>
          <a:bodyPr>
            <a:normAutofit lnSpcReduction="10000"/>
          </a:bodyPr>
          <a:lstStyle/>
          <a:p>
            <a:pPr marL="0" indent="0">
              <a:buFont typeface="Arial" panose="020B0604020202020204" pitchFamily="34" charset="0"/>
              <a:buNone/>
            </a:pPr>
            <a:r>
              <a:rPr lang="en-US" sz="2000" dirty="0"/>
              <a:t>PART 3: Maintaining Parcels and Owner Data: Advanced Topics</a:t>
            </a:r>
          </a:p>
          <a:p>
            <a:endParaRPr lang="en-US" sz="2000" dirty="0"/>
          </a:p>
        </p:txBody>
      </p:sp>
      <p:sp>
        <p:nvSpPr>
          <p:cNvPr id="5" name="Content Placeholder 2">
            <a:extLst>
              <a:ext uri="{FF2B5EF4-FFF2-40B4-BE49-F238E27FC236}">
                <a16:creationId xmlns:a16="http://schemas.microsoft.com/office/drawing/2014/main" id="{A4887AE6-8866-4025-BCC7-1E2EE67F0952}"/>
              </a:ext>
            </a:extLst>
          </p:cNvPr>
          <p:cNvSpPr txBox="1">
            <a:spLocks/>
          </p:cNvSpPr>
          <p:nvPr/>
        </p:nvSpPr>
        <p:spPr>
          <a:xfrm>
            <a:off x="542916" y="2282282"/>
            <a:ext cx="6435230" cy="3492863"/>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t>Based on Harbor and Land Commission Atlas (published 1898 – 1915)</a:t>
            </a:r>
          </a:p>
          <a:p>
            <a:pPr lvl="1"/>
            <a:r>
              <a:rPr lang="en-US" sz="2400" dirty="0"/>
              <a:t>Updated from Mass. Acts and Resolves for boundaries modifications drawn since Atlas</a:t>
            </a:r>
          </a:p>
          <a:p>
            <a:pPr lvl="1"/>
            <a:r>
              <a:rPr lang="en-US" sz="2400" dirty="0"/>
              <a:t>Is augmented by USGS Topographical maps and other sources.</a:t>
            </a:r>
          </a:p>
          <a:p>
            <a:pPr marL="0" lvl="1" indent="0">
              <a:buNone/>
            </a:pPr>
            <a:endParaRPr lang="en-US" sz="1800" dirty="0"/>
          </a:p>
        </p:txBody>
      </p:sp>
      <p:pic>
        <p:nvPicPr>
          <p:cNvPr id="3" name="Picture 2">
            <a:extLst>
              <a:ext uri="{FF2B5EF4-FFF2-40B4-BE49-F238E27FC236}">
                <a16:creationId xmlns:a16="http://schemas.microsoft.com/office/drawing/2014/main" id="{C87070C9-3F10-471F-4771-112FE0B7A612}"/>
              </a:ext>
            </a:extLst>
          </p:cNvPr>
          <p:cNvPicPr>
            <a:picLocks noChangeAspect="1"/>
          </p:cNvPicPr>
          <p:nvPr/>
        </p:nvPicPr>
        <p:blipFill>
          <a:blip r:embed="rId3"/>
          <a:stretch>
            <a:fillRect/>
          </a:stretch>
        </p:blipFill>
        <p:spPr>
          <a:xfrm>
            <a:off x="6978146" y="1558736"/>
            <a:ext cx="2854344" cy="2824611"/>
          </a:xfrm>
          <a:prstGeom prst="rect">
            <a:avLst/>
          </a:prstGeom>
        </p:spPr>
      </p:pic>
      <p:pic>
        <p:nvPicPr>
          <p:cNvPr id="7" name="Picture 6">
            <a:extLst>
              <a:ext uri="{FF2B5EF4-FFF2-40B4-BE49-F238E27FC236}">
                <a16:creationId xmlns:a16="http://schemas.microsoft.com/office/drawing/2014/main" id="{FB00C898-8E03-ED62-D939-946510B2856B}"/>
              </a:ext>
            </a:extLst>
          </p:cNvPr>
          <p:cNvPicPr>
            <a:picLocks noChangeAspect="1"/>
          </p:cNvPicPr>
          <p:nvPr/>
        </p:nvPicPr>
        <p:blipFill>
          <a:blip r:embed="rId4"/>
          <a:stretch>
            <a:fillRect/>
          </a:stretch>
        </p:blipFill>
        <p:spPr>
          <a:xfrm>
            <a:off x="8668209" y="3711389"/>
            <a:ext cx="2328561" cy="2063756"/>
          </a:xfrm>
          <a:prstGeom prst="rect">
            <a:avLst/>
          </a:prstGeom>
        </p:spPr>
      </p:pic>
      <p:graphicFrame>
        <p:nvGraphicFramePr>
          <p:cNvPr id="8" name="Table 7">
            <a:extLst>
              <a:ext uri="{FF2B5EF4-FFF2-40B4-BE49-F238E27FC236}">
                <a16:creationId xmlns:a16="http://schemas.microsoft.com/office/drawing/2014/main" id="{21AE57B8-452D-CAC6-B62C-E7B9DB692123}"/>
              </a:ext>
            </a:extLst>
          </p:cNvPr>
          <p:cNvGraphicFramePr>
            <a:graphicFrameLocks noGrp="1"/>
          </p:cNvGraphicFramePr>
          <p:nvPr>
            <p:extLst>
              <p:ext uri="{D42A27DB-BD31-4B8C-83A1-F6EECF244321}">
                <p14:modId xmlns:p14="http://schemas.microsoft.com/office/powerpoint/2010/main" val="4058457776"/>
              </p:ext>
            </p:extLst>
          </p:nvPr>
        </p:nvGraphicFramePr>
        <p:xfrm>
          <a:off x="223062" y="1236330"/>
          <a:ext cx="10723612" cy="518160"/>
        </p:xfrm>
        <a:graphic>
          <a:graphicData uri="http://schemas.openxmlformats.org/drawingml/2006/table">
            <a:tbl>
              <a:tblPr firstRow="1" bandRow="1">
                <a:tableStyleId>{2D5ABB26-0587-4C30-8999-92F81FD0307C}</a:tableStyleId>
              </a:tblPr>
              <a:tblGrid>
                <a:gridCol w="10723612">
                  <a:extLst>
                    <a:ext uri="{9D8B030D-6E8A-4147-A177-3AD203B41FA5}">
                      <a16:colId xmlns:a16="http://schemas.microsoft.com/office/drawing/2014/main" val="20000"/>
                    </a:ext>
                  </a:extLst>
                </a:gridCol>
              </a:tblGrid>
              <a:tr h="380860">
                <a:tc>
                  <a:txBody>
                    <a:bodyPr/>
                    <a:lstStyle/>
                    <a:p>
                      <a:r>
                        <a:rPr lang="en-US" sz="2800" b="1" dirty="0" err="1"/>
                        <a:t>MassGIS’s</a:t>
                      </a:r>
                      <a:r>
                        <a:rPr lang="en-US" sz="2800" b="1" dirty="0"/>
                        <a:t> Boundary Mapping</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12848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11986" y="6289851"/>
            <a:ext cx="2057400" cy="365125"/>
          </a:xfrm>
        </p:spPr>
        <p:txBody>
          <a:bodyPr/>
          <a:lstStyle/>
          <a:p>
            <a:fld id="{ADB5EE19-2DDD-0949-9666-AAFFBAB67E53}" type="slidenum">
              <a:rPr lang="en-US" smtClean="0">
                <a:solidFill>
                  <a:srgbClr val="14558F"/>
                </a:solidFill>
              </a:rPr>
              <a:pPr/>
              <a:t>62</a:t>
            </a:fld>
            <a:endParaRPr lang="en-US" dirty="0">
              <a:solidFill>
                <a:srgbClr val="14558F"/>
              </a:solidFill>
            </a:endParaRPr>
          </a:p>
        </p:txBody>
      </p:sp>
      <p:sp>
        <p:nvSpPr>
          <p:cNvPr id="9" name="Title 13"/>
          <p:cNvSpPr>
            <a:spLocks noGrp="1"/>
          </p:cNvSpPr>
          <p:nvPr>
            <p:ph type="title"/>
          </p:nvPr>
        </p:nvSpPr>
        <p:spPr>
          <a:xfrm>
            <a:off x="2091953" y="227850"/>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91950" y="600921"/>
            <a:ext cx="6812280" cy="360679"/>
          </a:xfrm>
        </p:spPr>
        <p:txBody>
          <a:bodyPr>
            <a:normAutofit lnSpcReduction="10000"/>
          </a:bodyPr>
          <a:lstStyle/>
          <a:p>
            <a:pPr marL="0" indent="0">
              <a:buFont typeface="Arial" panose="020B0604020202020204" pitchFamily="34" charset="0"/>
              <a:buNone/>
            </a:pPr>
            <a:r>
              <a:rPr lang="en-US" sz="2000" dirty="0"/>
              <a:t>PART 3: Maintaining Parcels and Owner Data: Advanced Topics</a:t>
            </a:r>
          </a:p>
          <a:p>
            <a:endParaRPr lang="en-US" sz="2000" dirty="0"/>
          </a:p>
        </p:txBody>
      </p:sp>
      <p:sp>
        <p:nvSpPr>
          <p:cNvPr id="5" name="Content Placeholder 2">
            <a:extLst>
              <a:ext uri="{FF2B5EF4-FFF2-40B4-BE49-F238E27FC236}">
                <a16:creationId xmlns:a16="http://schemas.microsoft.com/office/drawing/2014/main" id="{A4887AE6-8866-4025-BCC7-1E2EE67F0952}"/>
              </a:ext>
            </a:extLst>
          </p:cNvPr>
          <p:cNvSpPr txBox="1">
            <a:spLocks/>
          </p:cNvSpPr>
          <p:nvPr/>
        </p:nvSpPr>
        <p:spPr>
          <a:xfrm>
            <a:off x="443574" y="1334671"/>
            <a:ext cx="6812280" cy="5320305"/>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Generally, parcel mapping should be clipped to the MassGIS boundary.</a:t>
            </a:r>
          </a:p>
          <a:p>
            <a:r>
              <a:rPr lang="en-US" sz="2000" dirty="0"/>
              <a:t>Cases where other boundary delineations may be accepted:</a:t>
            </a:r>
          </a:p>
          <a:p>
            <a:pPr lvl="1"/>
            <a:r>
              <a:rPr lang="en-US" sz="2000" dirty="0"/>
              <a:t>Water boundaries</a:t>
            </a:r>
          </a:p>
          <a:p>
            <a:pPr lvl="1"/>
            <a:r>
              <a:rPr lang="en-US" sz="2000" dirty="0"/>
              <a:t>Boundary follows along a road or rail right of way</a:t>
            </a:r>
          </a:p>
          <a:p>
            <a:pPr lvl="1"/>
            <a:r>
              <a:rPr lang="en-US" sz="2000" dirty="0"/>
              <a:t>Where sufficient ambiguity exists (must include geo-referenceable sources such as Engineering Plans.</a:t>
            </a:r>
          </a:p>
          <a:p>
            <a:r>
              <a:rPr lang="en-US" sz="2000" dirty="0"/>
              <a:t>Boundaries can be challenged – However. . .</a:t>
            </a:r>
          </a:p>
          <a:p>
            <a:pPr lvl="1"/>
            <a:r>
              <a:rPr lang="en-US" sz="2000" dirty="0"/>
              <a:t>Thorough documentation must be given (geo-referenceable sources such as Engineering plans and imagery</a:t>
            </a:r>
          </a:p>
          <a:p>
            <a:pPr lvl="1"/>
            <a:r>
              <a:rPr lang="en-US" sz="2000" dirty="0"/>
              <a:t>Must reference H&amp;LCA corners.  Roadstones, which are often NOT surveyed, are not acceptable.</a:t>
            </a:r>
          </a:p>
          <a:p>
            <a:pPr lvl="1"/>
            <a:r>
              <a:rPr lang="en-US" sz="2000" dirty="0"/>
              <a:t>Remember that the Municipal and Parcel layers are NOT Authoritative and CANNOT be used to settle legal boundary issues.</a:t>
            </a:r>
          </a:p>
          <a:p>
            <a:endParaRPr lang="en-US" sz="2000" dirty="0"/>
          </a:p>
          <a:p>
            <a:pPr marL="0" lvl="1" indent="0">
              <a:buNone/>
            </a:pPr>
            <a:endParaRPr lang="en-US" sz="1800" dirty="0"/>
          </a:p>
        </p:txBody>
      </p:sp>
      <p:pic>
        <p:nvPicPr>
          <p:cNvPr id="4" name="Picture 3">
            <a:extLst>
              <a:ext uri="{FF2B5EF4-FFF2-40B4-BE49-F238E27FC236}">
                <a16:creationId xmlns:a16="http://schemas.microsoft.com/office/drawing/2014/main" id="{CC0A64A7-897F-333A-851F-A0F37310F447}"/>
              </a:ext>
            </a:extLst>
          </p:cNvPr>
          <p:cNvPicPr>
            <a:picLocks noChangeAspect="1"/>
          </p:cNvPicPr>
          <p:nvPr/>
        </p:nvPicPr>
        <p:blipFill>
          <a:blip r:embed="rId3"/>
          <a:stretch>
            <a:fillRect/>
          </a:stretch>
        </p:blipFill>
        <p:spPr>
          <a:xfrm>
            <a:off x="7255854" y="1887141"/>
            <a:ext cx="4514485" cy="3153113"/>
          </a:xfrm>
          <a:prstGeom prst="rect">
            <a:avLst/>
          </a:prstGeom>
        </p:spPr>
      </p:pic>
    </p:spTree>
    <p:extLst>
      <p:ext uri="{BB962C8B-B14F-4D97-AF65-F5344CB8AC3E}">
        <p14:creationId xmlns:p14="http://schemas.microsoft.com/office/powerpoint/2010/main" val="4023809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DEEF-3891-0507-6A6B-0380C25F9C52}"/>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8F7F3E7C-90DF-F9BA-B4A0-D46A433ACB13}"/>
              </a:ext>
            </a:extLst>
          </p:cNvPr>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4B271139-FC3B-1479-0853-E5B35834D12A}"/>
              </a:ext>
            </a:extLst>
          </p:cNvPr>
          <p:cNvSpPr>
            <a:spLocks noGrp="1"/>
          </p:cNvSpPr>
          <p:nvPr>
            <p:ph sz="quarter" idx="10"/>
          </p:nvPr>
        </p:nvSpPr>
        <p:spPr/>
        <p:txBody>
          <a:bodyPr>
            <a:normAutofit lnSpcReduction="10000"/>
          </a:bodyPr>
          <a:lstStyle/>
          <a:p>
            <a:pPr marL="0" indent="0">
              <a:buFont typeface="Arial" panose="020B0604020202020204" pitchFamily="34" charset="0"/>
              <a:buNone/>
            </a:pPr>
            <a:r>
              <a:rPr lang="en-US" sz="2000" dirty="0"/>
              <a:t>PART 3: Maintaining Parcels and Owner Data: Advanced Topics</a:t>
            </a:r>
          </a:p>
          <a:p>
            <a:endParaRPr lang="en-US" dirty="0"/>
          </a:p>
        </p:txBody>
      </p:sp>
      <p:sp>
        <p:nvSpPr>
          <p:cNvPr id="6" name="Content Placeholder 2">
            <a:extLst>
              <a:ext uri="{FF2B5EF4-FFF2-40B4-BE49-F238E27FC236}">
                <a16:creationId xmlns:a16="http://schemas.microsoft.com/office/drawing/2014/main" id="{F7CAC8A1-972C-12BD-637F-CE73A81337B6}"/>
              </a:ext>
            </a:extLst>
          </p:cNvPr>
          <p:cNvSpPr txBox="1">
            <a:spLocks/>
          </p:cNvSpPr>
          <p:nvPr/>
        </p:nvSpPr>
        <p:spPr>
          <a:xfrm>
            <a:off x="2152650" y="2757783"/>
            <a:ext cx="7886700" cy="105509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Metadata</a:t>
            </a:r>
          </a:p>
        </p:txBody>
      </p:sp>
    </p:spTree>
    <p:extLst>
      <p:ext uri="{BB962C8B-B14F-4D97-AF65-F5344CB8AC3E}">
        <p14:creationId xmlns:p14="http://schemas.microsoft.com/office/powerpoint/2010/main" val="1425059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DEEF-3891-0507-6A6B-0380C25F9C52}"/>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FCB542D2-CE38-3107-B24E-0D996461048D}"/>
              </a:ext>
            </a:extLst>
          </p:cNvPr>
          <p:cNvSpPr>
            <a:spLocks noGrp="1"/>
          </p:cNvSpPr>
          <p:nvPr>
            <p:ph idx="1"/>
          </p:nvPr>
        </p:nvSpPr>
        <p:spPr>
          <a:xfrm>
            <a:off x="838200" y="2027502"/>
            <a:ext cx="10515600" cy="4058530"/>
          </a:xfrm>
        </p:spPr>
        <p:txBody>
          <a:bodyPr/>
          <a:lstStyle/>
          <a:p>
            <a:pPr marL="0" indent="0">
              <a:buNone/>
            </a:pPr>
            <a:endParaRPr lang="en-US" dirty="0"/>
          </a:p>
          <a:p>
            <a:pPr marL="0" indent="0">
              <a:buNone/>
            </a:pPr>
            <a:r>
              <a:rPr lang="en-US" dirty="0"/>
              <a:t>When the parcels were originally digitized and submitted (2011-2014) metadata was entered.</a:t>
            </a:r>
          </a:p>
          <a:p>
            <a:pPr marL="0" indent="0">
              <a:buNone/>
            </a:pPr>
            <a:r>
              <a:rPr lang="en-US" dirty="0"/>
              <a:t>Currently, the metadata is viewed from the ESRI Metadata Editor, with the FGDC format.</a:t>
            </a:r>
          </a:p>
          <a:p>
            <a:pPr marL="0" indent="0">
              <a:buNone/>
            </a:pPr>
            <a:r>
              <a:rPr lang="en-US" dirty="0"/>
              <a:t>With every submission, dates in two fields should be updated to represent the ‘currentness’ of the data:  one in the Description (Abstract) field, and the other in the Citation/Dates/Publish Date field.</a:t>
            </a:r>
          </a:p>
        </p:txBody>
      </p:sp>
      <p:sp>
        <p:nvSpPr>
          <p:cNvPr id="4" name="Title 3">
            <a:extLst>
              <a:ext uri="{FF2B5EF4-FFF2-40B4-BE49-F238E27FC236}">
                <a16:creationId xmlns:a16="http://schemas.microsoft.com/office/drawing/2014/main" id="{8F7F3E7C-90DF-F9BA-B4A0-D46A433ACB13}"/>
              </a:ext>
            </a:extLst>
          </p:cNvPr>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4B271139-FC3B-1479-0853-E5B35834D12A}"/>
              </a:ext>
            </a:extLst>
          </p:cNvPr>
          <p:cNvSpPr>
            <a:spLocks noGrp="1"/>
          </p:cNvSpPr>
          <p:nvPr>
            <p:ph sz="quarter" idx="10"/>
          </p:nvPr>
        </p:nvSpPr>
        <p:spPr/>
        <p:txBody>
          <a:bodyPr>
            <a:normAutofit lnSpcReduction="10000"/>
          </a:bodyPr>
          <a:lstStyle/>
          <a:p>
            <a:pPr marL="0" indent="0">
              <a:buFont typeface="Arial" panose="020B0604020202020204" pitchFamily="34" charset="0"/>
              <a:buNone/>
            </a:pPr>
            <a:r>
              <a:rPr lang="en-US" sz="2000" dirty="0"/>
              <a:t>PART 3: Maintaining Parcels and Owner Data: Advanced Topics</a:t>
            </a:r>
          </a:p>
          <a:p>
            <a:endParaRPr lang="en-US" dirty="0"/>
          </a:p>
        </p:txBody>
      </p:sp>
      <p:graphicFrame>
        <p:nvGraphicFramePr>
          <p:cNvPr id="6" name="Table 5">
            <a:extLst>
              <a:ext uri="{FF2B5EF4-FFF2-40B4-BE49-F238E27FC236}">
                <a16:creationId xmlns:a16="http://schemas.microsoft.com/office/drawing/2014/main" id="{2929B597-C7AD-6DE5-EAD3-BCEC3CCAB4C6}"/>
              </a:ext>
            </a:extLst>
          </p:cNvPr>
          <p:cNvGraphicFramePr>
            <a:graphicFrameLocks noGrp="1"/>
          </p:cNvGraphicFramePr>
          <p:nvPr>
            <p:extLst>
              <p:ext uri="{D42A27DB-BD31-4B8C-83A1-F6EECF244321}">
                <p14:modId xmlns:p14="http://schemas.microsoft.com/office/powerpoint/2010/main" val="1744225762"/>
              </p:ext>
            </p:extLst>
          </p:nvPr>
        </p:nvGraphicFramePr>
        <p:xfrm>
          <a:off x="353659" y="1254006"/>
          <a:ext cx="10940135" cy="518160"/>
        </p:xfrm>
        <a:graphic>
          <a:graphicData uri="http://schemas.openxmlformats.org/drawingml/2006/table">
            <a:tbl>
              <a:tblPr firstRow="1" bandRow="1">
                <a:tableStyleId>{2D5ABB26-0587-4C30-8999-92F81FD0307C}</a:tableStyleId>
              </a:tblPr>
              <a:tblGrid>
                <a:gridCol w="10940135">
                  <a:extLst>
                    <a:ext uri="{9D8B030D-6E8A-4147-A177-3AD203B41FA5}">
                      <a16:colId xmlns:a16="http://schemas.microsoft.com/office/drawing/2014/main" val="20000"/>
                    </a:ext>
                  </a:extLst>
                </a:gridCol>
              </a:tblGrid>
              <a:tr h="399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t>Metadata</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76420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0DEEF-3891-0507-6A6B-0380C25F9C52}"/>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8F7F3E7C-90DF-F9BA-B4A0-D46A433ACB13}"/>
              </a:ext>
            </a:extLst>
          </p:cNvPr>
          <p:cNvSpPr>
            <a:spLocks noGrp="1"/>
          </p:cNvSpPr>
          <p:nvPr>
            <p:ph type="title"/>
          </p:nvPr>
        </p:nvSpPr>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4B271139-FC3B-1479-0853-E5B35834D12A}"/>
              </a:ext>
            </a:extLst>
          </p:cNvPr>
          <p:cNvSpPr>
            <a:spLocks noGrp="1"/>
          </p:cNvSpPr>
          <p:nvPr>
            <p:ph sz="quarter" idx="10"/>
          </p:nvPr>
        </p:nvSpPr>
        <p:spPr/>
        <p:txBody>
          <a:bodyPr>
            <a:normAutofit lnSpcReduction="10000"/>
          </a:bodyPr>
          <a:lstStyle/>
          <a:p>
            <a:pPr marL="0" indent="0">
              <a:buFont typeface="Arial" panose="020B0604020202020204" pitchFamily="34" charset="0"/>
              <a:buNone/>
            </a:pPr>
            <a:r>
              <a:rPr lang="en-US" sz="2000"/>
              <a:t>PART 3: Maintaining Parcels and Owner Data: Advanced Topics</a:t>
            </a:r>
            <a:endParaRPr lang="en-US" sz="2000" dirty="0"/>
          </a:p>
        </p:txBody>
      </p:sp>
      <p:sp>
        <p:nvSpPr>
          <p:cNvPr id="6" name="Content Placeholder 2">
            <a:extLst>
              <a:ext uri="{FF2B5EF4-FFF2-40B4-BE49-F238E27FC236}">
                <a16:creationId xmlns:a16="http://schemas.microsoft.com/office/drawing/2014/main" id="{7B65DE8D-D25E-7663-B2CA-FBE902011A0B}"/>
              </a:ext>
            </a:extLst>
          </p:cNvPr>
          <p:cNvSpPr txBox="1">
            <a:spLocks/>
          </p:cNvSpPr>
          <p:nvPr/>
        </p:nvSpPr>
        <p:spPr>
          <a:xfrm>
            <a:off x="2152650" y="2757783"/>
            <a:ext cx="7886700" cy="105509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Other Resources</a:t>
            </a:r>
          </a:p>
        </p:txBody>
      </p:sp>
    </p:spTree>
    <p:extLst>
      <p:ext uri="{BB962C8B-B14F-4D97-AF65-F5344CB8AC3E}">
        <p14:creationId xmlns:p14="http://schemas.microsoft.com/office/powerpoint/2010/main" val="1709369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3756" y="1402303"/>
            <a:ext cx="7151792" cy="4463256"/>
          </a:xfrm>
        </p:spPr>
        <p:txBody>
          <a:bodyPr>
            <a:noAutofit/>
          </a:bodyPr>
          <a:lstStyle/>
          <a:p>
            <a:pPr marL="0" indent="0">
              <a:buNone/>
            </a:pPr>
            <a:endParaRPr lang="en-US" sz="18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Adding LOC_ID into CAMA Systems-  </a:t>
            </a:r>
            <a:r>
              <a:rPr lang="en-US" sz="18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https://www.mass.gov/info-details/why-add-the-locid-to-your-cama-database</a:t>
            </a:r>
            <a:r>
              <a:rPr lang="en-US" sz="18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It includes a link to a web page containing videos on adding LOC_IDs to each of the major CAMA Systems used.</a:t>
            </a:r>
            <a:endParaRPr lang="en-US" sz="18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Intro to GIS:  MIT “Open ware” Course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4"/>
              </a:rPr>
              <a:t>https://ocw.mit.edu/courses/res-str-001-geographic-information-system-gis-tutorial-january-iap-2022/resources/mitres_str001iap22_level1_pres/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Parcel Standard, v 3.0 </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hlinkClick r:id="rId5"/>
              </a:rPr>
              <a:t>https://www.mass.gov/doc/standard-for-digital-parcels-and-related-data-sets-version-3/download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err="1">
                <a:solidFill>
                  <a:srgbClr val="0000FF"/>
                </a:solidFill>
                <a:latin typeface="Calibri" panose="020F0502020204030204" pitchFamily="34" charset="0"/>
                <a:ea typeface="Calibri" panose="020F0502020204030204" pitchFamily="34" charset="0"/>
                <a:cs typeface="Times New Roman" panose="02020603050405020304" pitchFamily="18" charset="0"/>
              </a:rPr>
              <a:t>ArcHub</a:t>
            </a:r>
            <a:r>
              <a:rPr lang="en-US" sz="1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 Portal </a:t>
            </a:r>
            <a:r>
              <a:rPr lang="en-US" sz="1800" dirty="0">
                <a:latin typeface="Calibri" panose="020F0502020204030204" pitchFamily="34" charset="0"/>
                <a:ea typeface="Calibri" panose="020F0502020204030204" pitchFamily="34" charset="0"/>
                <a:cs typeface="Times New Roman" panose="02020603050405020304" pitchFamily="18" charset="0"/>
              </a:rPr>
              <a:t>- https://submitgisdata.mass.gov/</a:t>
            </a:r>
          </a:p>
        </p:txBody>
      </p:sp>
      <p:sp>
        <p:nvSpPr>
          <p:cNvPr id="6" name="Slide Number Placeholder 5"/>
          <p:cNvSpPr>
            <a:spLocks noGrp="1"/>
          </p:cNvSpPr>
          <p:nvPr>
            <p:ph type="sldNum" sz="quarter" idx="4"/>
          </p:nvPr>
        </p:nvSpPr>
        <p:spPr>
          <a:xfrm>
            <a:off x="9262110" y="6255026"/>
            <a:ext cx="2057400" cy="365125"/>
          </a:xfrm>
        </p:spPr>
        <p:txBody>
          <a:bodyPr/>
          <a:lstStyle/>
          <a:p>
            <a:fld id="{ADB5EE19-2DDD-0949-9666-AAFFBAB67E53}" type="slidenum">
              <a:rPr lang="en-US" smtClean="0">
                <a:solidFill>
                  <a:srgbClr val="14558F"/>
                </a:solidFill>
              </a:rPr>
              <a:pPr/>
              <a:t>66</a:t>
            </a:fld>
            <a:endParaRPr lang="en-US" dirty="0">
              <a:solidFill>
                <a:srgbClr val="14558F"/>
              </a:solidFill>
            </a:endParaRPr>
          </a:p>
        </p:txBody>
      </p:sp>
      <p:sp>
        <p:nvSpPr>
          <p:cNvPr id="9" name="Title 13"/>
          <p:cNvSpPr>
            <a:spLocks noGrp="1"/>
          </p:cNvSpPr>
          <p:nvPr>
            <p:ph type="title"/>
          </p:nvPr>
        </p:nvSpPr>
        <p:spPr>
          <a:xfrm>
            <a:off x="2067240" y="136523"/>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7" y="509594"/>
            <a:ext cx="6812280" cy="360679"/>
          </a:xfrm>
        </p:spPr>
        <p:txBody>
          <a:bodyPr>
            <a:normAutofit lnSpcReduction="10000"/>
          </a:bodyPr>
          <a:lstStyle/>
          <a:p>
            <a:r>
              <a:rPr lang="en-US" sz="2000" dirty="0"/>
              <a:t>MassGIS Tools and Resources</a:t>
            </a:r>
          </a:p>
        </p:txBody>
      </p:sp>
      <p:graphicFrame>
        <p:nvGraphicFramePr>
          <p:cNvPr id="2" name="Table 1">
            <a:extLst>
              <a:ext uri="{FF2B5EF4-FFF2-40B4-BE49-F238E27FC236}">
                <a16:creationId xmlns:a16="http://schemas.microsoft.com/office/drawing/2014/main" id="{CFAFC6CC-2FC6-CA28-4E94-3205DDF154E4}"/>
              </a:ext>
            </a:extLst>
          </p:cNvPr>
          <p:cNvGraphicFramePr>
            <a:graphicFrameLocks noGrp="1"/>
          </p:cNvGraphicFramePr>
          <p:nvPr>
            <p:extLst>
              <p:ext uri="{D42A27DB-BD31-4B8C-83A1-F6EECF244321}">
                <p14:modId xmlns:p14="http://schemas.microsoft.com/office/powerpoint/2010/main" val="3930021597"/>
              </p:ext>
            </p:extLst>
          </p:nvPr>
        </p:nvGraphicFramePr>
        <p:xfrm>
          <a:off x="625932" y="1243344"/>
          <a:ext cx="10940135" cy="518160"/>
        </p:xfrm>
        <a:graphic>
          <a:graphicData uri="http://schemas.openxmlformats.org/drawingml/2006/table">
            <a:tbl>
              <a:tblPr firstRow="1" bandRow="1">
                <a:tableStyleId>{2D5ABB26-0587-4C30-8999-92F81FD0307C}</a:tableStyleId>
              </a:tblPr>
              <a:tblGrid>
                <a:gridCol w="10940135">
                  <a:extLst>
                    <a:ext uri="{9D8B030D-6E8A-4147-A177-3AD203B41FA5}">
                      <a16:colId xmlns:a16="http://schemas.microsoft.com/office/drawing/2014/main" val="20000"/>
                    </a:ext>
                  </a:extLst>
                </a:gridCol>
              </a:tblGrid>
              <a:tr h="399921">
                <a:tc>
                  <a:txBody>
                    <a:bodyPr/>
                    <a:lstStyle/>
                    <a:p>
                      <a:pPr marL="0" indent="0">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Resources for Assessors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97536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3755" y="2090057"/>
            <a:ext cx="8584541" cy="3775502"/>
          </a:xfrm>
        </p:spPr>
        <p:txBody>
          <a:bodyPr>
            <a:noAutofit/>
          </a:bodyPr>
          <a:lstStyle/>
          <a:p>
            <a:pPr marL="0" indent="0">
              <a:buNone/>
            </a:pPr>
            <a:endParaRPr lang="en-US" sz="18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QA Tool – </a:t>
            </a:r>
            <a:r>
              <a:rPr lang="en-US" sz="24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Available upon request and by joining the ArcHub community</a:t>
            </a:r>
          </a:p>
          <a:p>
            <a:pPr marL="0" indent="0">
              <a:buNone/>
            </a:pPr>
            <a:r>
              <a:rPr lang="en-US" sz="24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Assess Prep Tool </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Available upon request and by joining the ArcHub community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ArcHub Portal </a:t>
            </a:r>
            <a:r>
              <a:rPr lang="en-US" sz="2400" dirty="0">
                <a:latin typeface="Calibri" panose="020F0502020204030204" pitchFamily="34" charset="0"/>
                <a:ea typeface="Calibri" panose="020F0502020204030204" pitchFamily="34" charset="0"/>
                <a:cs typeface="Times New Roman" panose="02020603050405020304" pitchFamily="18" charset="0"/>
              </a:rPr>
              <a:t>- https://submitgisdata.mass.gov/</a:t>
            </a:r>
          </a:p>
        </p:txBody>
      </p:sp>
      <p:sp>
        <p:nvSpPr>
          <p:cNvPr id="6" name="Slide Number Placeholder 5"/>
          <p:cNvSpPr>
            <a:spLocks noGrp="1"/>
          </p:cNvSpPr>
          <p:nvPr>
            <p:ph type="sldNum" sz="quarter" idx="4"/>
          </p:nvPr>
        </p:nvSpPr>
        <p:spPr>
          <a:xfrm>
            <a:off x="9262110" y="6255026"/>
            <a:ext cx="2057400" cy="365125"/>
          </a:xfrm>
        </p:spPr>
        <p:txBody>
          <a:bodyPr/>
          <a:lstStyle/>
          <a:p>
            <a:fld id="{ADB5EE19-2DDD-0949-9666-AAFFBAB67E53}" type="slidenum">
              <a:rPr lang="en-US" smtClean="0">
                <a:solidFill>
                  <a:srgbClr val="14558F"/>
                </a:solidFill>
              </a:rPr>
              <a:pPr/>
              <a:t>67</a:t>
            </a:fld>
            <a:endParaRPr lang="en-US" dirty="0">
              <a:solidFill>
                <a:srgbClr val="14558F"/>
              </a:solidFill>
            </a:endParaRPr>
          </a:p>
        </p:txBody>
      </p:sp>
      <p:sp>
        <p:nvSpPr>
          <p:cNvPr id="9" name="Title 13"/>
          <p:cNvSpPr>
            <a:spLocks noGrp="1"/>
          </p:cNvSpPr>
          <p:nvPr>
            <p:ph type="title"/>
          </p:nvPr>
        </p:nvSpPr>
        <p:spPr>
          <a:xfrm>
            <a:off x="2067240" y="136523"/>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67237" y="509594"/>
            <a:ext cx="6812280" cy="360679"/>
          </a:xfrm>
        </p:spPr>
        <p:txBody>
          <a:bodyPr>
            <a:normAutofit lnSpcReduction="10000"/>
          </a:bodyPr>
          <a:lstStyle/>
          <a:p>
            <a:r>
              <a:rPr lang="en-US" sz="2000" dirty="0"/>
              <a:t>MassGIS Tools and Resources</a:t>
            </a:r>
          </a:p>
        </p:txBody>
      </p:sp>
      <p:graphicFrame>
        <p:nvGraphicFramePr>
          <p:cNvPr id="5" name="Table 4">
            <a:extLst>
              <a:ext uri="{FF2B5EF4-FFF2-40B4-BE49-F238E27FC236}">
                <a16:creationId xmlns:a16="http://schemas.microsoft.com/office/drawing/2014/main" id="{66861FEC-0947-8BE2-7CEA-B9791A11C9C4}"/>
              </a:ext>
            </a:extLst>
          </p:cNvPr>
          <p:cNvGraphicFramePr>
            <a:graphicFrameLocks noGrp="1"/>
          </p:cNvGraphicFramePr>
          <p:nvPr>
            <p:extLst>
              <p:ext uri="{D42A27DB-BD31-4B8C-83A1-F6EECF244321}">
                <p14:modId xmlns:p14="http://schemas.microsoft.com/office/powerpoint/2010/main" val="2072459729"/>
              </p:ext>
            </p:extLst>
          </p:nvPr>
        </p:nvGraphicFramePr>
        <p:xfrm>
          <a:off x="625932" y="1306254"/>
          <a:ext cx="10940135" cy="518160"/>
        </p:xfrm>
        <a:graphic>
          <a:graphicData uri="http://schemas.openxmlformats.org/drawingml/2006/table">
            <a:tbl>
              <a:tblPr firstRow="1" bandRow="1">
                <a:tableStyleId>{2D5ABB26-0587-4C30-8999-92F81FD0307C}</a:tableStyleId>
              </a:tblPr>
              <a:tblGrid>
                <a:gridCol w="10940135">
                  <a:extLst>
                    <a:ext uri="{9D8B030D-6E8A-4147-A177-3AD203B41FA5}">
                      <a16:colId xmlns:a16="http://schemas.microsoft.com/office/drawing/2014/main" val="20000"/>
                    </a:ext>
                  </a:extLst>
                </a:gridCol>
              </a:tblGrid>
              <a:tr h="399921">
                <a:tc>
                  <a:txBody>
                    <a:bodyPr/>
                    <a:lstStyle/>
                    <a:p>
                      <a:pPr marL="0" indent="0">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Resources for GIS Editors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03419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78090"/>
            <a:ext cx="10515600" cy="4107942"/>
          </a:xfrm>
        </p:spPr>
        <p:txBody>
          <a:bodyPr>
            <a:normAutofit/>
          </a:bodyPr>
          <a:lstStyle/>
          <a:p>
            <a:pPr marL="457200" lvl="1" indent="0">
              <a:buNone/>
            </a:pPr>
            <a:endParaRPr lang="en-US" dirty="0"/>
          </a:p>
          <a:p>
            <a:pPr marL="457200" lvl="1" indent="0">
              <a:buNone/>
            </a:pPr>
            <a:r>
              <a:rPr lang="en-US" dirty="0"/>
              <a:t>We are here to help you in maintaining your parcel data to the Parcel Standard.</a:t>
            </a:r>
          </a:p>
          <a:p>
            <a:pPr lvl="1"/>
            <a:endParaRPr lang="en-US" dirty="0"/>
          </a:p>
          <a:p>
            <a:pPr lvl="1"/>
            <a:endParaRPr lang="en-US" dirty="0"/>
          </a:p>
          <a:p>
            <a:pPr marL="0" indent="0" algn="ctr">
              <a:buNone/>
            </a:pPr>
            <a:r>
              <a:rPr lang="en-US" sz="2400" dirty="0"/>
              <a:t>Craig Austin – </a:t>
            </a:r>
            <a:r>
              <a:rPr lang="en-US" sz="2400" dirty="0">
                <a:hlinkClick r:id="rId3"/>
              </a:rPr>
              <a:t>craig.austin@mass.gov</a:t>
            </a:r>
            <a:r>
              <a:rPr lang="en-US" sz="2400" dirty="0"/>
              <a:t> – 617.626.4592</a:t>
            </a:r>
          </a:p>
        </p:txBody>
      </p:sp>
      <p:sp>
        <p:nvSpPr>
          <p:cNvPr id="4" name="Slide Number Placeholder 3"/>
          <p:cNvSpPr>
            <a:spLocks noGrp="1"/>
          </p:cNvSpPr>
          <p:nvPr>
            <p:ph type="sldNum" sz="quarter" idx="4"/>
          </p:nvPr>
        </p:nvSpPr>
        <p:spPr/>
        <p:txBody>
          <a:bodyPr/>
          <a:lstStyle/>
          <a:p>
            <a:fld id="{ADB5EE19-2DDD-0949-9666-AAFFBAB67E53}" type="slidenum">
              <a:rPr lang="en-US" smtClean="0"/>
              <a:pPr/>
              <a:t>68</a:t>
            </a:fld>
            <a:endParaRPr lang="en-US" dirty="0"/>
          </a:p>
        </p:txBody>
      </p:sp>
      <p:sp>
        <p:nvSpPr>
          <p:cNvPr id="6" name="Content Placeholder 5"/>
          <p:cNvSpPr>
            <a:spLocks noGrp="1"/>
          </p:cNvSpPr>
          <p:nvPr>
            <p:ph sz="quarter" idx="10"/>
          </p:nvPr>
        </p:nvSpPr>
        <p:spPr/>
        <p:txBody>
          <a:bodyPr>
            <a:noAutofit/>
          </a:bodyPr>
          <a:lstStyle/>
          <a:p>
            <a:r>
              <a:rPr lang="en-US" sz="2000" dirty="0"/>
              <a:t>Wrap Up</a:t>
            </a:r>
          </a:p>
        </p:txBody>
      </p:sp>
      <p:sp>
        <p:nvSpPr>
          <p:cNvPr id="2" name="Title 13">
            <a:extLst>
              <a:ext uri="{FF2B5EF4-FFF2-40B4-BE49-F238E27FC236}">
                <a16:creationId xmlns:a16="http://schemas.microsoft.com/office/drawing/2014/main" id="{AA3CED9A-0865-C514-67F6-4ED42872A298}"/>
              </a:ext>
            </a:extLst>
          </p:cNvPr>
          <p:cNvSpPr txBox="1">
            <a:spLocks/>
          </p:cNvSpPr>
          <p:nvPr/>
        </p:nvSpPr>
        <p:spPr>
          <a:xfrm>
            <a:off x="2174175" y="228385"/>
            <a:ext cx="6839712" cy="373071"/>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baseline="0">
                <a:solidFill>
                  <a:schemeClr val="tx1"/>
                </a:solidFill>
                <a:latin typeface="+mj-lt"/>
                <a:ea typeface="+mj-ea"/>
                <a:cs typeface="+mj-cs"/>
              </a:defRPr>
            </a:lvl1pPr>
          </a:lstStyle>
          <a:p>
            <a:r>
              <a:rPr lang="en-US" sz="2400" b="1" dirty="0">
                <a:solidFill>
                  <a:schemeClr val="bg1"/>
                </a:solidFill>
              </a:rPr>
              <a:t>MAINTAINING STANDARDIZED PARCEL MAPPING</a:t>
            </a:r>
          </a:p>
        </p:txBody>
      </p:sp>
      <p:graphicFrame>
        <p:nvGraphicFramePr>
          <p:cNvPr id="8" name="Table 7">
            <a:extLst>
              <a:ext uri="{FF2B5EF4-FFF2-40B4-BE49-F238E27FC236}">
                <a16:creationId xmlns:a16="http://schemas.microsoft.com/office/drawing/2014/main" id="{CD804DB0-4EC8-AF8A-40B5-27D9987D4994}"/>
              </a:ext>
            </a:extLst>
          </p:cNvPr>
          <p:cNvGraphicFramePr>
            <a:graphicFrameLocks noGrp="1"/>
          </p:cNvGraphicFramePr>
          <p:nvPr>
            <p:extLst>
              <p:ext uri="{D42A27DB-BD31-4B8C-83A1-F6EECF244321}">
                <p14:modId xmlns:p14="http://schemas.microsoft.com/office/powerpoint/2010/main" val="2038215483"/>
              </p:ext>
            </p:extLst>
          </p:nvPr>
        </p:nvGraphicFramePr>
        <p:xfrm>
          <a:off x="625932" y="1306254"/>
          <a:ext cx="10940135" cy="518160"/>
        </p:xfrm>
        <a:graphic>
          <a:graphicData uri="http://schemas.openxmlformats.org/drawingml/2006/table">
            <a:tbl>
              <a:tblPr firstRow="1" bandRow="1">
                <a:tableStyleId>{2D5ABB26-0587-4C30-8999-92F81FD0307C}</a:tableStyleId>
              </a:tblPr>
              <a:tblGrid>
                <a:gridCol w="10940135">
                  <a:extLst>
                    <a:ext uri="{9D8B030D-6E8A-4147-A177-3AD203B41FA5}">
                      <a16:colId xmlns:a16="http://schemas.microsoft.com/office/drawing/2014/main" val="20000"/>
                    </a:ext>
                  </a:extLst>
                </a:gridCol>
              </a:tblGrid>
              <a:tr h="399921">
                <a:tc>
                  <a:txBody>
                    <a:bodyPr/>
                    <a:lstStyle/>
                    <a:p>
                      <a:pPr marL="0" indent="0">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Remember:</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2348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1DE2-A2AB-1DDC-BEEA-3AD2FD0C159F}"/>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3EF951E1-8B94-8CEA-1347-A8FB32A004C1}"/>
              </a:ext>
            </a:extLst>
          </p:cNvPr>
          <p:cNvSpPr>
            <a:spLocks noGrp="1"/>
          </p:cNvSpPr>
          <p:nvPr>
            <p:ph idx="1"/>
          </p:nvPr>
        </p:nvSpPr>
        <p:spPr>
          <a:xfrm>
            <a:off x="838200" y="1828800"/>
            <a:ext cx="10515600" cy="4257232"/>
          </a:xfrm>
        </p:spPr>
        <p:txBody>
          <a:bodyPr>
            <a:normAutofit lnSpcReduction="10000"/>
          </a:bodyPr>
          <a:lstStyle/>
          <a:p>
            <a:pPr marL="0" indent="0">
              <a:buNone/>
            </a:pPr>
            <a:r>
              <a:rPr lang="en-US" dirty="0"/>
              <a:t>.gdb – file geodatabase – a proprietary file that contains all components (layers, tables, and more) of a spatial database </a:t>
            </a:r>
          </a:p>
          <a:p>
            <a:pPr marL="0" indent="0">
              <a:buNone/>
            </a:pPr>
            <a:r>
              <a:rPr lang="en-US" dirty="0"/>
              <a:t>.shp –”shapefile” - a group of files (.shp, .shx, .dbf, more) that make up a geographic database.  Though more accessible, this format has significant limitations. </a:t>
            </a:r>
          </a:p>
          <a:p>
            <a:pPr marL="0" indent="0">
              <a:buNone/>
            </a:pPr>
            <a:r>
              <a:rPr lang="en-US" dirty="0"/>
              <a:t>.txt, .csv – text file – two of several kinds of files that contain tables of data records that can be exported by one program and imported into another.</a:t>
            </a:r>
          </a:p>
          <a:p>
            <a:pPr marL="0" indent="0">
              <a:buNone/>
            </a:pPr>
            <a:r>
              <a:rPr lang="en-US" dirty="0"/>
              <a:t>.xls, .xlsx – files that can be opened by MS Excel and used to transfer data.</a:t>
            </a:r>
          </a:p>
        </p:txBody>
      </p:sp>
      <p:sp>
        <p:nvSpPr>
          <p:cNvPr id="4" name="Title 3">
            <a:extLst>
              <a:ext uri="{FF2B5EF4-FFF2-40B4-BE49-F238E27FC236}">
                <a16:creationId xmlns:a16="http://schemas.microsoft.com/office/drawing/2014/main" id="{BAAC28B1-64B7-7B1F-F53F-A19BFF90DFE9}"/>
              </a:ext>
            </a:extLst>
          </p:cNvPr>
          <p:cNvSpPr>
            <a:spLocks noGrp="1"/>
          </p:cNvSpPr>
          <p:nvPr>
            <p:ph type="title"/>
          </p:nvPr>
        </p:nvSpPr>
        <p:spPr>
          <a:xfrm>
            <a:off x="2071179" y="166277"/>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E2D7A265-F5C2-6AF6-F2EE-5764FE7AF44D}"/>
              </a:ext>
            </a:extLst>
          </p:cNvPr>
          <p:cNvSpPr>
            <a:spLocks noGrp="1"/>
          </p:cNvSpPr>
          <p:nvPr>
            <p:ph sz="quarter" idx="10"/>
          </p:nvPr>
        </p:nvSpPr>
        <p:spPr>
          <a:xfrm>
            <a:off x="2071175" y="539348"/>
            <a:ext cx="9083040" cy="360679"/>
          </a:xfrm>
        </p:spPr>
        <p:txBody>
          <a:bodyPr>
            <a:noAutofit/>
          </a:bodyPr>
          <a:lstStyle/>
          <a:p>
            <a:pPr marL="0" indent="0">
              <a:buNone/>
            </a:pPr>
            <a:r>
              <a:rPr lang="en-US" sz="2000" dirty="0"/>
              <a:t>PART I – GIS Concepts, The Model, Standard, and FGDB</a:t>
            </a:r>
          </a:p>
        </p:txBody>
      </p:sp>
      <p:graphicFrame>
        <p:nvGraphicFramePr>
          <p:cNvPr id="6" name="Table 5">
            <a:extLst>
              <a:ext uri="{FF2B5EF4-FFF2-40B4-BE49-F238E27FC236}">
                <a16:creationId xmlns:a16="http://schemas.microsoft.com/office/drawing/2014/main" id="{24CBC488-297E-1575-CD99-99BD320597CF}"/>
              </a:ext>
            </a:extLst>
          </p:cNvPr>
          <p:cNvGraphicFramePr>
            <a:graphicFrameLocks noGrp="1"/>
          </p:cNvGraphicFramePr>
          <p:nvPr>
            <p:extLst>
              <p:ext uri="{D42A27DB-BD31-4B8C-83A1-F6EECF244321}">
                <p14:modId xmlns:p14="http://schemas.microsoft.com/office/powerpoint/2010/main" val="2104453986"/>
              </p:ext>
            </p:extLst>
          </p:nvPr>
        </p:nvGraphicFramePr>
        <p:xfrm>
          <a:off x="554725" y="1205966"/>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sz="2800" b="1" dirty="0"/>
                        <a:t>File Types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3443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1DE2-A2AB-1DDC-BEEA-3AD2FD0C159F}"/>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3EF951E1-8B94-8CEA-1347-A8FB32A004C1}"/>
              </a:ext>
            </a:extLst>
          </p:cNvPr>
          <p:cNvSpPr>
            <a:spLocks noGrp="1"/>
          </p:cNvSpPr>
          <p:nvPr>
            <p:ph idx="1"/>
          </p:nvPr>
        </p:nvSpPr>
        <p:spPr>
          <a:xfrm>
            <a:off x="838200" y="1866122"/>
            <a:ext cx="11049000" cy="4219910"/>
          </a:xfrm>
        </p:spPr>
        <p:txBody>
          <a:bodyPr>
            <a:normAutofit/>
          </a:bodyPr>
          <a:lstStyle/>
          <a:p>
            <a:pPr marL="0" indent="0">
              <a:buNone/>
            </a:pPr>
            <a:r>
              <a:rPr lang="en-US" dirty="0"/>
              <a:t>Domain – A list of codes that must be used within a given field.</a:t>
            </a:r>
          </a:p>
          <a:p>
            <a:pPr marL="0" indent="0">
              <a:buNone/>
            </a:pPr>
            <a:endParaRPr lang="en-US" dirty="0"/>
          </a:p>
          <a:p>
            <a:pPr marL="0" indent="0">
              <a:buNone/>
            </a:pPr>
            <a:r>
              <a:rPr lang="en-US" dirty="0"/>
              <a:t>Field Types – </a:t>
            </a:r>
          </a:p>
          <a:p>
            <a:pPr marL="0" indent="0">
              <a:buNone/>
            </a:pPr>
            <a:r>
              <a:rPr lang="en-US" dirty="0"/>
              <a:t>	Integer - Both Long and Short types are used.</a:t>
            </a:r>
          </a:p>
          <a:p>
            <a:pPr marL="0" indent="0">
              <a:buNone/>
            </a:pPr>
            <a:r>
              <a:rPr lang="en-US" dirty="0"/>
              <a:t>	Text  - Fields will have lengths (&lt;254 char) specified by the Std.</a:t>
            </a:r>
          </a:p>
          <a:p>
            <a:pPr marL="0" indent="0">
              <a:buNone/>
            </a:pPr>
            <a:r>
              <a:rPr lang="en-US" dirty="0"/>
              <a:t>	Date/Time – Not used.  Use Integer or Text with YYYYMMDD format</a:t>
            </a:r>
          </a:p>
          <a:p>
            <a:pPr marL="0" indent="0">
              <a:buNone/>
            </a:pPr>
            <a:r>
              <a:rPr lang="en-US" dirty="0"/>
              <a:t>	Real – contains a decimal point with Single or Double precision.</a:t>
            </a:r>
          </a:p>
        </p:txBody>
      </p:sp>
      <p:sp>
        <p:nvSpPr>
          <p:cNvPr id="4" name="Title 3">
            <a:extLst>
              <a:ext uri="{FF2B5EF4-FFF2-40B4-BE49-F238E27FC236}">
                <a16:creationId xmlns:a16="http://schemas.microsoft.com/office/drawing/2014/main" id="{BAAC28B1-64B7-7B1F-F53F-A19BFF90DFE9}"/>
              </a:ext>
            </a:extLst>
          </p:cNvPr>
          <p:cNvSpPr>
            <a:spLocks noGrp="1"/>
          </p:cNvSpPr>
          <p:nvPr>
            <p:ph type="title"/>
          </p:nvPr>
        </p:nvSpPr>
        <p:spPr>
          <a:xfrm>
            <a:off x="2076044" y="171142"/>
            <a:ext cx="9119616" cy="373071"/>
          </a:xfrm>
        </p:spPr>
        <p:txBody>
          <a:bodyPr>
            <a:noAutofit/>
          </a:bodyPr>
          <a:lstStyle/>
          <a:p>
            <a:r>
              <a:rPr lang="en-US" sz="2400" b="1" dirty="0">
                <a:solidFill>
                  <a:schemeClr val="bg1"/>
                </a:solidFill>
              </a:rPr>
              <a:t>MAINTAINING STANDARDIZED PARCEL MAPPING</a:t>
            </a:r>
            <a:endParaRPr lang="en-US" sz="2400" dirty="0"/>
          </a:p>
        </p:txBody>
      </p:sp>
      <p:sp>
        <p:nvSpPr>
          <p:cNvPr id="5" name="Content Placeholder 4">
            <a:extLst>
              <a:ext uri="{FF2B5EF4-FFF2-40B4-BE49-F238E27FC236}">
                <a16:creationId xmlns:a16="http://schemas.microsoft.com/office/drawing/2014/main" id="{E2D7A265-F5C2-6AF6-F2EE-5764FE7AF44D}"/>
              </a:ext>
            </a:extLst>
          </p:cNvPr>
          <p:cNvSpPr>
            <a:spLocks noGrp="1"/>
          </p:cNvSpPr>
          <p:nvPr>
            <p:ph sz="quarter" idx="10"/>
          </p:nvPr>
        </p:nvSpPr>
        <p:spPr>
          <a:xfrm>
            <a:off x="2076040" y="544213"/>
            <a:ext cx="9083040" cy="360679"/>
          </a:xfrm>
        </p:spPr>
        <p:txBody>
          <a:bodyPr>
            <a:noAutofit/>
          </a:bodyPr>
          <a:lstStyle/>
          <a:p>
            <a:pPr marL="0" indent="0">
              <a:buNone/>
            </a:pPr>
            <a:r>
              <a:rPr lang="en-US" sz="2000" dirty="0"/>
              <a:t>PART I – GIS Concepts, The Model, Standard, and FGDB</a:t>
            </a:r>
          </a:p>
        </p:txBody>
      </p:sp>
      <p:graphicFrame>
        <p:nvGraphicFramePr>
          <p:cNvPr id="6" name="Table 5">
            <a:extLst>
              <a:ext uri="{FF2B5EF4-FFF2-40B4-BE49-F238E27FC236}">
                <a16:creationId xmlns:a16="http://schemas.microsoft.com/office/drawing/2014/main" id="{B9790255-E0F9-BC62-6E38-4A7937CEF151}"/>
              </a:ext>
            </a:extLst>
          </p:cNvPr>
          <p:cNvGraphicFramePr>
            <a:graphicFrameLocks noGrp="1"/>
          </p:cNvGraphicFramePr>
          <p:nvPr>
            <p:extLst>
              <p:ext uri="{D42A27DB-BD31-4B8C-83A1-F6EECF244321}">
                <p14:modId xmlns:p14="http://schemas.microsoft.com/office/powerpoint/2010/main" val="1945432703"/>
              </p:ext>
            </p:extLst>
          </p:nvPr>
        </p:nvGraphicFramePr>
        <p:xfrm>
          <a:off x="539735" y="1205966"/>
          <a:ext cx="6781800" cy="518160"/>
        </p:xfrm>
        <a:graphic>
          <a:graphicData uri="http://schemas.openxmlformats.org/drawingml/2006/table">
            <a:tbl>
              <a:tblPr firstRow="1" bandRow="1">
                <a:tableStyleId>{2D5ABB26-0587-4C30-8999-92F81FD0307C}</a:tableStyleId>
              </a:tblPr>
              <a:tblGrid>
                <a:gridCol w="6781800">
                  <a:extLst>
                    <a:ext uri="{9D8B030D-6E8A-4147-A177-3AD203B41FA5}">
                      <a16:colId xmlns:a16="http://schemas.microsoft.com/office/drawing/2014/main" val="20000"/>
                    </a:ext>
                  </a:extLst>
                </a:gridCol>
              </a:tblGrid>
              <a:tr h="399921">
                <a:tc>
                  <a:txBody>
                    <a:bodyPr/>
                    <a:lstStyle/>
                    <a:p>
                      <a:r>
                        <a:rPr lang="en-US" sz="2800" b="1" dirty="0"/>
                        <a:t>Other Terms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737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2757783"/>
            <a:ext cx="7886700" cy="1055091"/>
          </a:xfrm>
        </p:spPr>
        <p:txBody>
          <a:bodyPr>
            <a:noAutofit/>
          </a:bodyPr>
          <a:lstStyle/>
          <a:p>
            <a:pPr marL="0" indent="0" algn="ctr">
              <a:buNone/>
            </a:pPr>
            <a:r>
              <a:rPr lang="en-US" sz="3200" b="1" dirty="0"/>
              <a:t>Core Concepts:  “Bundle of Rights” and Property Tax Maps</a:t>
            </a:r>
          </a:p>
        </p:txBody>
      </p:sp>
      <p:sp>
        <p:nvSpPr>
          <p:cNvPr id="6" name="Slide Number Placeholder 5"/>
          <p:cNvSpPr>
            <a:spLocks noGrp="1"/>
          </p:cNvSpPr>
          <p:nvPr>
            <p:ph type="sldNum" sz="quarter" idx="4"/>
          </p:nvPr>
        </p:nvSpPr>
        <p:spPr>
          <a:xfrm>
            <a:off x="9012936" y="6356352"/>
            <a:ext cx="2057400" cy="365125"/>
          </a:xfrm>
        </p:spPr>
        <p:txBody>
          <a:bodyPr/>
          <a:lstStyle/>
          <a:p>
            <a:fld id="{ADB5EE19-2DDD-0949-9666-AAFFBAB67E53}" type="slidenum">
              <a:rPr lang="en-US" smtClean="0">
                <a:solidFill>
                  <a:srgbClr val="14558F"/>
                </a:solidFill>
              </a:rPr>
              <a:pPr/>
              <a:t>9</a:t>
            </a:fld>
            <a:endParaRPr lang="en-US" dirty="0">
              <a:solidFill>
                <a:srgbClr val="14558F"/>
              </a:solidFill>
            </a:endParaRPr>
          </a:p>
        </p:txBody>
      </p:sp>
      <p:sp>
        <p:nvSpPr>
          <p:cNvPr id="9" name="Title 13"/>
          <p:cNvSpPr>
            <a:spLocks noGrp="1"/>
          </p:cNvSpPr>
          <p:nvPr>
            <p:ph type="title"/>
          </p:nvPr>
        </p:nvSpPr>
        <p:spPr>
          <a:xfrm>
            <a:off x="2075434" y="174763"/>
            <a:ext cx="6839712" cy="373071"/>
          </a:xfrm>
        </p:spPr>
        <p:txBody>
          <a:bodyPr>
            <a:noAutofit/>
          </a:bodyPr>
          <a:lstStyle/>
          <a:p>
            <a:r>
              <a:rPr lang="en-US" sz="2400" b="1" dirty="0">
                <a:solidFill>
                  <a:schemeClr val="bg1"/>
                </a:solidFill>
              </a:rPr>
              <a:t>MAINTAINING STANDARDIZED PARCEL MAPPING</a:t>
            </a:r>
          </a:p>
        </p:txBody>
      </p:sp>
      <p:sp>
        <p:nvSpPr>
          <p:cNvPr id="11" name="Content Placeholder 14"/>
          <p:cNvSpPr>
            <a:spLocks noGrp="1"/>
          </p:cNvSpPr>
          <p:nvPr>
            <p:ph sz="quarter" idx="10"/>
          </p:nvPr>
        </p:nvSpPr>
        <p:spPr>
          <a:xfrm>
            <a:off x="2075434" y="562279"/>
            <a:ext cx="6812280" cy="360679"/>
          </a:xfrm>
        </p:spPr>
        <p:txBody>
          <a:bodyPr>
            <a:normAutofit lnSpcReduction="10000"/>
          </a:bodyPr>
          <a:lstStyle/>
          <a:p>
            <a:pPr marL="0" indent="0">
              <a:buNone/>
            </a:pPr>
            <a:r>
              <a:rPr lang="en-US" sz="2000" dirty="0"/>
              <a:t>PART I – GIS Concepts, The Model, Standard, and FGDB</a:t>
            </a:r>
          </a:p>
        </p:txBody>
      </p:sp>
    </p:spTree>
    <p:extLst>
      <p:ext uri="{BB962C8B-B14F-4D97-AF65-F5344CB8AC3E}">
        <p14:creationId xmlns:p14="http://schemas.microsoft.com/office/powerpoint/2010/main" val="1752818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36226</TotalTime>
  <Words>9793</Words>
  <Application>Microsoft Office PowerPoint</Application>
  <PresentationFormat>Widescreen</PresentationFormat>
  <Paragraphs>1072</Paragraphs>
  <Slides>68</Slides>
  <Notes>68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68</vt:i4>
      </vt:variant>
    </vt:vector>
  </HeadingPairs>
  <TitlesOfParts>
    <vt:vector size="77" baseType="lpstr">
      <vt:lpstr>Arial</vt:lpstr>
      <vt:lpstr>Avenir Next Demi Bold</vt:lpstr>
      <vt:lpstr>Calibri</vt:lpstr>
      <vt:lpstr>Calibri Light</vt:lpstr>
      <vt:lpstr>Verdana</vt:lpstr>
      <vt:lpstr>Wingdings</vt:lpstr>
      <vt:lpstr>Office Theme</vt:lpstr>
      <vt:lpstr>Custom Design</vt:lpstr>
      <vt:lpstr>1_Custom Design</vt:lpstr>
      <vt:lpstr>Maintaining Standardized Parcel Mapping: Assessors </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MAINTAINING STANDARDIZED PARCEL MAPPING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Maintaining Standardized Parcel Mapping: QA Process for Assessors</dc:title>
  <dc:creator>craig.austin@mass.gov</dc:creator>
  <cp:lastModifiedBy>Trust, Michael (ES)</cp:lastModifiedBy>
  <cp:revision>85</cp:revision>
  <cp:lastPrinted>2024-09-26T18:03:29Z</cp:lastPrinted>
  <dcterms:created xsi:type="dcterms:W3CDTF">2021-12-05T17:09:36Z</dcterms:created>
  <dcterms:modified xsi:type="dcterms:W3CDTF">2024-10-22T14:24:19Z</dcterms:modified>
</cp:coreProperties>
</file>