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8.xml" ContentType="application/vnd.openxmlformats-officedocument.presentationml.tags+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2.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712" r:id="rId5"/>
  </p:sldMasterIdLst>
  <p:notesMasterIdLst>
    <p:notesMasterId r:id="rId42"/>
  </p:notesMasterIdLst>
  <p:sldIdLst>
    <p:sldId id="257" r:id="rId6"/>
    <p:sldId id="2147469063" r:id="rId7"/>
    <p:sldId id="2147469088" r:id="rId8"/>
    <p:sldId id="3960" r:id="rId9"/>
    <p:sldId id="2147469084" r:id="rId10"/>
    <p:sldId id="2147469083" r:id="rId11"/>
    <p:sldId id="2147469082" r:id="rId12"/>
    <p:sldId id="4049" r:id="rId13"/>
    <p:sldId id="2147469077" r:id="rId14"/>
    <p:sldId id="2147469078" r:id="rId15"/>
    <p:sldId id="266" r:id="rId16"/>
    <p:sldId id="2147469087" r:id="rId17"/>
    <p:sldId id="2212" r:id="rId18"/>
    <p:sldId id="648" r:id="rId19"/>
    <p:sldId id="2147469074" r:id="rId20"/>
    <p:sldId id="2147469093" r:id="rId21"/>
    <p:sldId id="2232" r:id="rId22"/>
    <p:sldId id="2147469080" r:id="rId23"/>
    <p:sldId id="2147469076" r:id="rId24"/>
    <p:sldId id="2323" r:id="rId25"/>
    <p:sldId id="2147469086" r:id="rId26"/>
    <p:sldId id="2219" r:id="rId27"/>
    <p:sldId id="2333" r:id="rId28"/>
    <p:sldId id="2215" r:id="rId29"/>
    <p:sldId id="2147469090" r:id="rId30"/>
    <p:sldId id="2147469091" r:id="rId31"/>
    <p:sldId id="2147469092" r:id="rId32"/>
    <p:sldId id="2147469085" r:id="rId33"/>
    <p:sldId id="2147469079" r:id="rId34"/>
    <p:sldId id="866" r:id="rId35"/>
    <p:sldId id="2316" r:id="rId36"/>
    <p:sldId id="599" r:id="rId37"/>
    <p:sldId id="520" r:id="rId38"/>
    <p:sldId id="4446" r:id="rId39"/>
    <p:sldId id="2222" r:id="rId40"/>
    <p:sldId id="214746907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57AB39-4C33-871D-F127-98439515667D}" name="Shields, Julia C (EHS)" initials="JS" userId="S::Julia.C.Shields@mass.gov::b833adee-7e33-427c-856b-e8bd9599b1aa" providerId="AD"/>
  <p188:author id="{1480448E-761C-3957-7BFE-E2695835478A}" name="Cooper, Emily (ELD)" initials="EC" userId="S::emily.cooper@mass.gov::5d740a0b-2802-48fe-9ec1-c67c3b4a2340" providerId="AD"/>
  <p188:author id="{909E64B6-313C-4A6D-EF4F-986E31F610F3}" name="Akoury, Abby (EHS)" initials="AA" userId="S::Abby.Akoury@mass.gov::c4054493-731e-40c2-95fd-b6d404edb3f1" providerId="AD"/>
  <p188:author id="{22CB8DFB-F4D9-845A-2D3D-A198A1B09266}" name="Candelario, Belkis (EHS)" initials="BC" userId="Candelario, Belkis (EH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66500"/>
    <a:srgbClr val="36AC8A"/>
    <a:srgbClr val="CC6600"/>
    <a:srgbClr val="CC33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050" autoAdjust="0"/>
  </p:normalViewPr>
  <p:slideViewPr>
    <p:cSldViewPr snapToGrid="0">
      <p:cViewPr varScale="1">
        <p:scale>
          <a:sx n="58" d="100"/>
          <a:sy n="58" d="100"/>
        </p:scale>
        <p:origin x="172"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elds, Julia C (EHS)" userId="S::julia.c.shields@mass.gov::b833adee-7e33-427c-856b-e8bd9599b1aa" providerId="AD" clId="Web-{D1E80D68-FB18-F855-02DD-AE170CA2BE1C}"/>
    <pc:docChg chg="modSld">
      <pc:chgData name="Shields, Julia C (EHS)" userId="S::julia.c.shields@mass.gov::b833adee-7e33-427c-856b-e8bd9599b1aa" providerId="AD" clId="Web-{D1E80D68-FB18-F855-02DD-AE170CA2BE1C}" dt="2024-12-18T20:44:54.390" v="3" actId="1076"/>
      <pc:docMkLst>
        <pc:docMk/>
      </pc:docMkLst>
      <pc:sldChg chg="modSp">
        <pc:chgData name="Shields, Julia C (EHS)" userId="S::julia.c.shields@mass.gov::b833adee-7e33-427c-856b-e8bd9599b1aa" providerId="AD" clId="Web-{D1E80D68-FB18-F855-02DD-AE170CA2BE1C}" dt="2024-12-18T18:29:29.660" v="1" actId="1076"/>
        <pc:sldMkLst>
          <pc:docMk/>
          <pc:sldMk cId="3500630807" sldId="2147469077"/>
        </pc:sldMkLst>
        <pc:graphicFrameChg chg="mod">
          <ac:chgData name="Shields, Julia C (EHS)" userId="S::julia.c.shields@mass.gov::b833adee-7e33-427c-856b-e8bd9599b1aa" providerId="AD" clId="Web-{D1E80D68-FB18-F855-02DD-AE170CA2BE1C}" dt="2024-12-18T18:29:29.660" v="1" actId="1076"/>
          <ac:graphicFrameMkLst>
            <pc:docMk/>
            <pc:sldMk cId="3500630807" sldId="2147469077"/>
            <ac:graphicFrameMk id="7" creationId="{9B61823E-1559-98E4-8C60-88D285A401F2}"/>
          </ac:graphicFrameMkLst>
        </pc:graphicFrameChg>
      </pc:sldChg>
      <pc:sldChg chg="modSp">
        <pc:chgData name="Shields, Julia C (EHS)" userId="S::julia.c.shields@mass.gov::b833adee-7e33-427c-856b-e8bd9599b1aa" providerId="AD" clId="Web-{D1E80D68-FB18-F855-02DD-AE170CA2BE1C}" dt="2024-12-18T20:44:54.390" v="3" actId="1076"/>
        <pc:sldMkLst>
          <pc:docMk/>
          <pc:sldMk cId="2911859736" sldId="2147469092"/>
        </pc:sldMkLst>
        <pc:graphicFrameChg chg="mod">
          <ac:chgData name="Shields, Julia C (EHS)" userId="S::julia.c.shields@mass.gov::b833adee-7e33-427c-856b-e8bd9599b1aa" providerId="AD" clId="Web-{D1E80D68-FB18-F855-02DD-AE170CA2BE1C}" dt="2024-12-18T20:44:54.390" v="3" actId="1076"/>
          <ac:graphicFrameMkLst>
            <pc:docMk/>
            <pc:sldMk cId="2911859736" sldId="2147469092"/>
            <ac:graphicFrameMk id="11" creationId="{6832A8D0-79A6-171A-518E-7E84911D77AC}"/>
          </ac:graphicFrameMkLst>
        </pc:graphicFrame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hyperlink" Target="https://www.mass.gov/doc/affidavit-to-verify-massachusetts-residency/download" TargetMode="External"/><Relationship Id="rId2" Type="http://schemas.openxmlformats.org/officeDocument/2006/relationships/hyperlink" Target="https://www.mass.gov/doc/affidavit-to-verify-incarceration-status-0/download" TargetMode="External"/><Relationship Id="rId1" Type="http://schemas.openxmlformats.org/officeDocument/2006/relationships/hyperlink" Target="https://www.mass.gov/doc/noncustodial-parent-form-0/download" TargetMode="External"/><Relationship Id="rId5" Type="http://schemas.openxmlformats.org/officeDocument/2006/relationships/hyperlink" Target="https://www.mass.gov/doc/verification-of-self-employment-income/download" TargetMode="External"/><Relationship Id="rId4" Type="http://schemas.openxmlformats.org/officeDocument/2006/relationships/hyperlink" Target="https://www.mass.gov/doc/affidavit-to-verify-zero-income/download" TargetMode="External"/></Relationships>
</file>

<file path=ppt/diagrams/_rels/data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diagrams/_rels/data7.xml.rels><?xml version="1.0" encoding="UTF-8" standalone="yes"?>
<Relationships xmlns="http://schemas.openxmlformats.org/package/2006/relationships"><Relationship Id="rId1" Type="http://schemas.openxmlformats.org/officeDocument/2006/relationships/hyperlink" Target="https://www.mass.gov/info-details/schedule-an-appointment-with-a-masshealth-representative"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10.xml.rels><?xml version="1.0" encoding="UTF-8" standalone="yes"?>
<Relationships xmlns="http://schemas.openxmlformats.org/package/2006/relationships"><Relationship Id="rId3" Type="http://schemas.openxmlformats.org/officeDocument/2006/relationships/hyperlink" Target="https://www.mass.gov/doc/affidavit-to-verify-zero-income/download" TargetMode="External"/><Relationship Id="rId2" Type="http://schemas.openxmlformats.org/officeDocument/2006/relationships/hyperlink" Target="https://www.mass.gov/doc/affidavit-to-verify-massachusetts-residency/download" TargetMode="External"/><Relationship Id="rId1" Type="http://schemas.openxmlformats.org/officeDocument/2006/relationships/hyperlink" Target="https://www.mass.gov/doc/affidavit-to-verify-incarceration-status-0/download" TargetMode="External"/><Relationship Id="rId5" Type="http://schemas.openxmlformats.org/officeDocument/2006/relationships/hyperlink" Target="https://www.mass.gov/doc/noncustodial-parent-form-0/download" TargetMode="External"/><Relationship Id="rId4" Type="http://schemas.openxmlformats.org/officeDocument/2006/relationships/hyperlink" Target="https://www.mass.gov/doc/verification-of-self-employment-income/download"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diagrams/_rels/drawing7.xml.rels><?xml version="1.0" encoding="UTF-8" standalone="yes"?>
<Relationships xmlns="http://schemas.openxmlformats.org/package/2006/relationships"><Relationship Id="rId1" Type="http://schemas.openxmlformats.org/officeDocument/2006/relationships/hyperlink" Target="https://www.mass.gov/info-details/schedule-an-appointment-with-a-masshealth-representative"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D2D03B-48A7-469B-8BCE-8CDCFA588454}" type="doc">
      <dgm:prSet loTypeId="urn:microsoft.com/office/officeart/2008/layout/VerticalCurvedList" loCatId="list" qsTypeId="urn:microsoft.com/office/officeart/2005/8/quickstyle/simple3" qsCatId="simple" csTypeId="urn:microsoft.com/office/officeart/2005/8/colors/accent2_1" csCatId="accent2" phldr="1"/>
      <dgm:spPr/>
      <dgm:t>
        <a:bodyPr/>
        <a:lstStyle/>
        <a:p>
          <a:endParaRPr lang="en-US"/>
        </a:p>
      </dgm:t>
    </dgm:pt>
    <dgm:pt modelId="{275013D0-32AB-4980-AA5E-E92907049529}">
      <dgm:prSet phldrT="[Text]" custT="1"/>
      <dgm:spPr/>
      <dgm:t>
        <a:bodyPr/>
        <a:lstStyle/>
        <a:p>
          <a:r>
            <a:rPr lang="en-US" sz="2400" dirty="0"/>
            <a:t>How to Apply</a:t>
          </a:r>
        </a:p>
      </dgm:t>
    </dgm:pt>
    <dgm:pt modelId="{EA858E1C-6BF4-4609-9361-8E3FCFC90CA8}" type="parTrans" cxnId="{2D7F52BD-3B1A-4B62-A460-D1A812579C8E}">
      <dgm:prSet/>
      <dgm:spPr/>
      <dgm:t>
        <a:bodyPr/>
        <a:lstStyle/>
        <a:p>
          <a:endParaRPr lang="en-US"/>
        </a:p>
      </dgm:t>
    </dgm:pt>
    <dgm:pt modelId="{67240240-73FD-41BE-9257-D6DB68FA5786}" type="sibTrans" cxnId="{2D7F52BD-3B1A-4B62-A460-D1A812579C8E}">
      <dgm:prSet/>
      <dgm:spPr/>
      <dgm:t>
        <a:bodyPr/>
        <a:lstStyle/>
        <a:p>
          <a:endParaRPr lang="en-US"/>
        </a:p>
      </dgm:t>
    </dgm:pt>
    <dgm:pt modelId="{B9C7C63C-7E67-48A6-AB57-A9E0AA4CC1C8}">
      <dgm:prSet phldrT="[Text]" custT="1"/>
      <dgm:spPr/>
      <dgm:t>
        <a:bodyPr/>
        <a:lstStyle/>
        <a:p>
          <a:r>
            <a:rPr lang="en-US" sz="2400" dirty="0"/>
            <a:t>MassHealth Eligibility Overview</a:t>
          </a:r>
        </a:p>
      </dgm:t>
    </dgm:pt>
    <dgm:pt modelId="{5BA8599A-1E36-4ED6-A30A-5C35153E5EB6}" type="parTrans" cxnId="{6FFC08F3-8AA0-4532-8391-2203BBC005DA}">
      <dgm:prSet/>
      <dgm:spPr/>
      <dgm:t>
        <a:bodyPr/>
        <a:lstStyle/>
        <a:p>
          <a:endParaRPr lang="en-US"/>
        </a:p>
      </dgm:t>
    </dgm:pt>
    <dgm:pt modelId="{88C2506B-B3D7-458A-89C5-A67CADD42F66}" type="sibTrans" cxnId="{6FFC08F3-8AA0-4532-8391-2203BBC005DA}">
      <dgm:prSet/>
      <dgm:spPr/>
      <dgm:t>
        <a:bodyPr/>
        <a:lstStyle/>
        <a:p>
          <a:endParaRPr lang="en-US"/>
        </a:p>
      </dgm:t>
    </dgm:pt>
    <dgm:pt modelId="{6E6520E0-8459-4B2F-9099-C341768150EF}">
      <dgm:prSet phldrT="[Text]" custT="1"/>
      <dgm:spPr/>
      <dgm:t>
        <a:bodyPr/>
        <a:lstStyle/>
        <a:p>
          <a:r>
            <a:rPr lang="en-US" sz="2400" dirty="0"/>
            <a:t>Resources</a:t>
          </a:r>
        </a:p>
      </dgm:t>
    </dgm:pt>
    <dgm:pt modelId="{05E3C70A-1EE6-4E04-9170-32C303D9423C}" type="parTrans" cxnId="{DFC63789-799B-494C-BDB5-0CEEC59C6717}">
      <dgm:prSet/>
      <dgm:spPr/>
      <dgm:t>
        <a:bodyPr/>
        <a:lstStyle/>
        <a:p>
          <a:endParaRPr lang="en-US"/>
        </a:p>
      </dgm:t>
    </dgm:pt>
    <dgm:pt modelId="{971B788B-4261-46D2-9DBC-D4091F519E8A}" type="sibTrans" cxnId="{DFC63789-799B-494C-BDB5-0CEEC59C6717}">
      <dgm:prSet/>
      <dgm:spPr/>
      <dgm:t>
        <a:bodyPr/>
        <a:lstStyle/>
        <a:p>
          <a:endParaRPr lang="en-US"/>
        </a:p>
      </dgm:t>
    </dgm:pt>
    <dgm:pt modelId="{ECDA52F7-3AF7-48E4-A18C-3E0D7337DE6D}">
      <dgm:prSet phldrT="[Text]" custT="1"/>
      <dgm:spPr/>
      <dgm:t>
        <a:bodyPr/>
        <a:lstStyle/>
        <a:p>
          <a:r>
            <a:rPr lang="en-US" sz="2400" dirty="0"/>
            <a:t>MassHealth Renewals</a:t>
          </a:r>
        </a:p>
      </dgm:t>
    </dgm:pt>
    <dgm:pt modelId="{E08120F0-D6AF-478F-89A6-29B301E12AC1}" type="parTrans" cxnId="{8B952663-4685-49B2-8D05-5433CA3B9547}">
      <dgm:prSet/>
      <dgm:spPr/>
      <dgm:t>
        <a:bodyPr/>
        <a:lstStyle/>
        <a:p>
          <a:endParaRPr lang="en-US"/>
        </a:p>
      </dgm:t>
    </dgm:pt>
    <dgm:pt modelId="{3DFFF34B-8919-4B24-BB08-9D060DB29819}" type="sibTrans" cxnId="{8B952663-4685-49B2-8D05-5433CA3B9547}">
      <dgm:prSet/>
      <dgm:spPr/>
      <dgm:t>
        <a:bodyPr/>
        <a:lstStyle/>
        <a:p>
          <a:endParaRPr lang="en-US"/>
        </a:p>
      </dgm:t>
    </dgm:pt>
    <dgm:pt modelId="{8A819A89-44C3-4727-AE08-C7A3B27C7817}">
      <dgm:prSet phldrT="[Text]" custT="1"/>
      <dgm:spPr/>
      <dgm:t>
        <a:bodyPr/>
        <a:lstStyle/>
        <a:p>
          <a:r>
            <a:rPr lang="en-US" sz="2400" dirty="0"/>
            <a:t>Health Plans</a:t>
          </a:r>
        </a:p>
      </dgm:t>
    </dgm:pt>
    <dgm:pt modelId="{E37C5130-9230-41FB-9219-B5936CD6BBC6}" type="parTrans" cxnId="{30B252D0-F547-45B4-871C-B6E44F57FD51}">
      <dgm:prSet/>
      <dgm:spPr/>
      <dgm:t>
        <a:bodyPr/>
        <a:lstStyle/>
        <a:p>
          <a:endParaRPr lang="en-US"/>
        </a:p>
      </dgm:t>
    </dgm:pt>
    <dgm:pt modelId="{6E8D7DAC-78C5-4A94-9CE6-0EF8883A155A}" type="sibTrans" cxnId="{30B252D0-F547-45B4-871C-B6E44F57FD51}">
      <dgm:prSet/>
      <dgm:spPr/>
      <dgm:t>
        <a:bodyPr/>
        <a:lstStyle/>
        <a:p>
          <a:endParaRPr lang="en-US"/>
        </a:p>
      </dgm:t>
    </dgm:pt>
    <dgm:pt modelId="{B4A6EE84-686C-4A5F-BCA9-79630694791A}">
      <dgm:prSet phldrT="[Text]" custT="1"/>
      <dgm:spPr/>
      <dgm:t>
        <a:bodyPr/>
        <a:lstStyle/>
        <a:p>
          <a:r>
            <a:rPr lang="en-US" sz="2400" dirty="0"/>
            <a:t>Q &amp; A</a:t>
          </a:r>
        </a:p>
      </dgm:t>
    </dgm:pt>
    <dgm:pt modelId="{E480D200-92C9-452B-A18A-3010FC084727}" type="parTrans" cxnId="{CB5139D7-F24D-479A-8B35-62D8F0B22B15}">
      <dgm:prSet/>
      <dgm:spPr/>
      <dgm:t>
        <a:bodyPr/>
        <a:lstStyle/>
        <a:p>
          <a:endParaRPr lang="en-US"/>
        </a:p>
      </dgm:t>
    </dgm:pt>
    <dgm:pt modelId="{97F367AB-5D88-497F-B49A-6DAB382B669E}" type="sibTrans" cxnId="{CB5139D7-F24D-479A-8B35-62D8F0B22B15}">
      <dgm:prSet/>
      <dgm:spPr/>
      <dgm:t>
        <a:bodyPr/>
        <a:lstStyle/>
        <a:p>
          <a:endParaRPr lang="en-US"/>
        </a:p>
      </dgm:t>
    </dgm:pt>
    <dgm:pt modelId="{35D51E14-A140-408B-B763-42896E85137D}" type="pres">
      <dgm:prSet presAssocID="{DAD2D03B-48A7-469B-8BCE-8CDCFA588454}" presName="Name0" presStyleCnt="0">
        <dgm:presLayoutVars>
          <dgm:chMax val="7"/>
          <dgm:chPref val="7"/>
          <dgm:dir/>
        </dgm:presLayoutVars>
      </dgm:prSet>
      <dgm:spPr/>
    </dgm:pt>
    <dgm:pt modelId="{A0B4D543-9E9F-41BE-962D-F93D7B006248}" type="pres">
      <dgm:prSet presAssocID="{DAD2D03B-48A7-469B-8BCE-8CDCFA588454}" presName="Name1" presStyleCnt="0"/>
      <dgm:spPr/>
    </dgm:pt>
    <dgm:pt modelId="{F1CF0BAD-191F-46FB-8DF9-7D1B98B0A973}" type="pres">
      <dgm:prSet presAssocID="{DAD2D03B-48A7-469B-8BCE-8CDCFA588454}" presName="cycle" presStyleCnt="0"/>
      <dgm:spPr/>
    </dgm:pt>
    <dgm:pt modelId="{5A1BDC37-81C8-4E8E-8775-C8498AF6ED22}" type="pres">
      <dgm:prSet presAssocID="{DAD2D03B-48A7-469B-8BCE-8CDCFA588454}" presName="srcNode" presStyleLbl="node1" presStyleIdx="0" presStyleCnt="6"/>
      <dgm:spPr/>
    </dgm:pt>
    <dgm:pt modelId="{6A15B280-0ADC-4915-9526-4C0EBAF6BC9C}" type="pres">
      <dgm:prSet presAssocID="{DAD2D03B-48A7-469B-8BCE-8CDCFA588454}" presName="conn" presStyleLbl="parChTrans1D2" presStyleIdx="0" presStyleCnt="1"/>
      <dgm:spPr/>
    </dgm:pt>
    <dgm:pt modelId="{A64D4193-43C0-4099-8039-C1A4953FDBA6}" type="pres">
      <dgm:prSet presAssocID="{DAD2D03B-48A7-469B-8BCE-8CDCFA588454}" presName="extraNode" presStyleLbl="node1" presStyleIdx="0" presStyleCnt="6"/>
      <dgm:spPr/>
    </dgm:pt>
    <dgm:pt modelId="{891E98F1-F002-41C1-A0E8-5E66B67CB73C}" type="pres">
      <dgm:prSet presAssocID="{DAD2D03B-48A7-469B-8BCE-8CDCFA588454}" presName="dstNode" presStyleLbl="node1" presStyleIdx="0" presStyleCnt="6"/>
      <dgm:spPr/>
    </dgm:pt>
    <dgm:pt modelId="{3402CFCB-DEE3-4019-BA6B-6CCFD99CE0B3}" type="pres">
      <dgm:prSet presAssocID="{B9C7C63C-7E67-48A6-AB57-A9E0AA4CC1C8}" presName="text_1" presStyleLbl="node1" presStyleIdx="0" presStyleCnt="6">
        <dgm:presLayoutVars>
          <dgm:bulletEnabled val="1"/>
        </dgm:presLayoutVars>
      </dgm:prSet>
      <dgm:spPr/>
    </dgm:pt>
    <dgm:pt modelId="{9AF95504-9999-4FAB-90EA-A060783646F1}" type="pres">
      <dgm:prSet presAssocID="{B9C7C63C-7E67-48A6-AB57-A9E0AA4CC1C8}" presName="accent_1" presStyleCnt="0"/>
      <dgm:spPr/>
    </dgm:pt>
    <dgm:pt modelId="{63274E4A-0078-41CC-98F5-F1373B8153D2}" type="pres">
      <dgm:prSet presAssocID="{B9C7C63C-7E67-48A6-AB57-A9E0AA4CC1C8}" presName="accentRepeatNode" presStyleLbl="solidFgAcc1" presStyleIdx="0" presStyleCnt="6"/>
      <dgm:spPr/>
    </dgm:pt>
    <dgm:pt modelId="{70FFA89A-C897-4B8D-A9A2-9AB9A97D9AA5}" type="pres">
      <dgm:prSet presAssocID="{275013D0-32AB-4980-AA5E-E92907049529}" presName="text_2" presStyleLbl="node1" presStyleIdx="1" presStyleCnt="6">
        <dgm:presLayoutVars>
          <dgm:bulletEnabled val="1"/>
        </dgm:presLayoutVars>
      </dgm:prSet>
      <dgm:spPr/>
    </dgm:pt>
    <dgm:pt modelId="{E4457067-AB96-4682-85E4-1C658065A465}" type="pres">
      <dgm:prSet presAssocID="{275013D0-32AB-4980-AA5E-E92907049529}" presName="accent_2" presStyleCnt="0"/>
      <dgm:spPr/>
    </dgm:pt>
    <dgm:pt modelId="{843F93C0-F697-4175-A70B-451F4D4DA979}" type="pres">
      <dgm:prSet presAssocID="{275013D0-32AB-4980-AA5E-E92907049529}" presName="accentRepeatNode" presStyleLbl="solidFgAcc1" presStyleIdx="1" presStyleCnt="6"/>
      <dgm:spPr/>
    </dgm:pt>
    <dgm:pt modelId="{5C5A6BFB-C35A-4B20-8288-0C54818331FD}" type="pres">
      <dgm:prSet presAssocID="{ECDA52F7-3AF7-48E4-A18C-3E0D7337DE6D}" presName="text_3" presStyleLbl="node1" presStyleIdx="2" presStyleCnt="6">
        <dgm:presLayoutVars>
          <dgm:bulletEnabled val="1"/>
        </dgm:presLayoutVars>
      </dgm:prSet>
      <dgm:spPr/>
    </dgm:pt>
    <dgm:pt modelId="{60D979DE-C965-4356-B50E-26B420DB20A5}" type="pres">
      <dgm:prSet presAssocID="{ECDA52F7-3AF7-48E4-A18C-3E0D7337DE6D}" presName="accent_3" presStyleCnt="0"/>
      <dgm:spPr/>
    </dgm:pt>
    <dgm:pt modelId="{649EC15C-F861-4F02-B80B-BDC852FAA9FC}" type="pres">
      <dgm:prSet presAssocID="{ECDA52F7-3AF7-48E4-A18C-3E0D7337DE6D}" presName="accentRepeatNode" presStyleLbl="solidFgAcc1" presStyleIdx="2" presStyleCnt="6"/>
      <dgm:spPr/>
    </dgm:pt>
    <dgm:pt modelId="{BAA99B2A-AF60-4498-82B6-D87D0033CB65}" type="pres">
      <dgm:prSet presAssocID="{8A819A89-44C3-4727-AE08-C7A3B27C7817}" presName="text_4" presStyleLbl="node1" presStyleIdx="3" presStyleCnt="6">
        <dgm:presLayoutVars>
          <dgm:bulletEnabled val="1"/>
        </dgm:presLayoutVars>
      </dgm:prSet>
      <dgm:spPr/>
    </dgm:pt>
    <dgm:pt modelId="{94F4B368-A1F6-40BD-A71E-AD2F394C50C1}" type="pres">
      <dgm:prSet presAssocID="{8A819A89-44C3-4727-AE08-C7A3B27C7817}" presName="accent_4" presStyleCnt="0"/>
      <dgm:spPr/>
    </dgm:pt>
    <dgm:pt modelId="{AEC40627-6FA6-45AC-894D-53AAEF104537}" type="pres">
      <dgm:prSet presAssocID="{8A819A89-44C3-4727-AE08-C7A3B27C7817}" presName="accentRepeatNode" presStyleLbl="solidFgAcc1" presStyleIdx="3" presStyleCnt="6"/>
      <dgm:spPr/>
    </dgm:pt>
    <dgm:pt modelId="{CD02F559-4B3B-4B59-8BAF-45B2FCE30401}" type="pres">
      <dgm:prSet presAssocID="{6E6520E0-8459-4B2F-9099-C341768150EF}" presName="text_5" presStyleLbl="node1" presStyleIdx="4" presStyleCnt="6">
        <dgm:presLayoutVars>
          <dgm:bulletEnabled val="1"/>
        </dgm:presLayoutVars>
      </dgm:prSet>
      <dgm:spPr/>
    </dgm:pt>
    <dgm:pt modelId="{60FCE81E-1210-41F7-AA60-66BDE84C42BE}" type="pres">
      <dgm:prSet presAssocID="{6E6520E0-8459-4B2F-9099-C341768150EF}" presName="accent_5" presStyleCnt="0"/>
      <dgm:spPr/>
    </dgm:pt>
    <dgm:pt modelId="{E002C760-60E9-47B7-A5BC-E79C539F130A}" type="pres">
      <dgm:prSet presAssocID="{6E6520E0-8459-4B2F-9099-C341768150EF}" presName="accentRepeatNode" presStyleLbl="solidFgAcc1" presStyleIdx="4" presStyleCnt="6"/>
      <dgm:spPr/>
    </dgm:pt>
    <dgm:pt modelId="{1E1F2B37-00DD-497E-A1F7-CAFE64F9F430}" type="pres">
      <dgm:prSet presAssocID="{B4A6EE84-686C-4A5F-BCA9-79630694791A}" presName="text_6" presStyleLbl="node1" presStyleIdx="5" presStyleCnt="6">
        <dgm:presLayoutVars>
          <dgm:bulletEnabled val="1"/>
        </dgm:presLayoutVars>
      </dgm:prSet>
      <dgm:spPr/>
    </dgm:pt>
    <dgm:pt modelId="{85D1C909-44CA-49A7-8DCD-886ED8D84FE4}" type="pres">
      <dgm:prSet presAssocID="{B4A6EE84-686C-4A5F-BCA9-79630694791A}" presName="accent_6" presStyleCnt="0"/>
      <dgm:spPr/>
    </dgm:pt>
    <dgm:pt modelId="{B0E4D733-654D-4662-BBDE-39E862B4F34D}" type="pres">
      <dgm:prSet presAssocID="{B4A6EE84-686C-4A5F-BCA9-79630694791A}" presName="accentRepeatNode" presStyleLbl="solidFgAcc1" presStyleIdx="5" presStyleCnt="6"/>
      <dgm:spPr/>
    </dgm:pt>
  </dgm:ptLst>
  <dgm:cxnLst>
    <dgm:cxn modelId="{B97F9725-A786-4353-ABA8-BD71FE1310FC}" type="presOf" srcId="{6E6520E0-8459-4B2F-9099-C341768150EF}" destId="{CD02F559-4B3B-4B59-8BAF-45B2FCE30401}" srcOrd="0" destOrd="0" presId="urn:microsoft.com/office/officeart/2008/layout/VerticalCurvedList"/>
    <dgm:cxn modelId="{8B952663-4685-49B2-8D05-5433CA3B9547}" srcId="{DAD2D03B-48A7-469B-8BCE-8CDCFA588454}" destId="{ECDA52F7-3AF7-48E4-A18C-3E0D7337DE6D}" srcOrd="2" destOrd="0" parTransId="{E08120F0-D6AF-478F-89A6-29B301E12AC1}" sibTransId="{3DFFF34B-8919-4B24-BB08-9D060DB29819}"/>
    <dgm:cxn modelId="{12119A65-3B05-4DF2-9964-FBAC43FA2C3B}" type="presOf" srcId="{8A819A89-44C3-4727-AE08-C7A3B27C7817}" destId="{BAA99B2A-AF60-4498-82B6-D87D0033CB65}" srcOrd="0" destOrd="0" presId="urn:microsoft.com/office/officeart/2008/layout/VerticalCurvedList"/>
    <dgm:cxn modelId="{DA03246C-4799-4C3F-9A7D-8F351DCB7881}" type="presOf" srcId="{ECDA52F7-3AF7-48E4-A18C-3E0D7337DE6D}" destId="{5C5A6BFB-C35A-4B20-8288-0C54818331FD}" srcOrd="0" destOrd="0" presId="urn:microsoft.com/office/officeart/2008/layout/VerticalCurvedList"/>
    <dgm:cxn modelId="{DFC63789-799B-494C-BDB5-0CEEC59C6717}" srcId="{DAD2D03B-48A7-469B-8BCE-8CDCFA588454}" destId="{6E6520E0-8459-4B2F-9099-C341768150EF}" srcOrd="4" destOrd="0" parTransId="{05E3C70A-1EE6-4E04-9170-32C303D9423C}" sibTransId="{971B788B-4261-46D2-9DBC-D4091F519E8A}"/>
    <dgm:cxn modelId="{280A198E-C6F1-4335-B95F-18EB6F78F95A}" type="presOf" srcId="{88C2506B-B3D7-458A-89C5-A67CADD42F66}" destId="{6A15B280-0ADC-4915-9526-4C0EBAF6BC9C}" srcOrd="0" destOrd="0" presId="urn:microsoft.com/office/officeart/2008/layout/VerticalCurvedList"/>
    <dgm:cxn modelId="{C1C69297-A6F7-47A2-9BB8-727D22004182}" type="presOf" srcId="{B9C7C63C-7E67-48A6-AB57-A9E0AA4CC1C8}" destId="{3402CFCB-DEE3-4019-BA6B-6CCFD99CE0B3}" srcOrd="0" destOrd="0" presId="urn:microsoft.com/office/officeart/2008/layout/VerticalCurvedList"/>
    <dgm:cxn modelId="{BCA4FDB5-0ED9-4262-BB89-6A77ACAFBC45}" type="presOf" srcId="{B4A6EE84-686C-4A5F-BCA9-79630694791A}" destId="{1E1F2B37-00DD-497E-A1F7-CAFE64F9F430}" srcOrd="0" destOrd="0" presId="urn:microsoft.com/office/officeart/2008/layout/VerticalCurvedList"/>
    <dgm:cxn modelId="{2D7F52BD-3B1A-4B62-A460-D1A812579C8E}" srcId="{DAD2D03B-48A7-469B-8BCE-8CDCFA588454}" destId="{275013D0-32AB-4980-AA5E-E92907049529}" srcOrd="1" destOrd="0" parTransId="{EA858E1C-6BF4-4609-9361-8E3FCFC90CA8}" sibTransId="{67240240-73FD-41BE-9257-D6DB68FA5786}"/>
    <dgm:cxn modelId="{30B252D0-F547-45B4-871C-B6E44F57FD51}" srcId="{DAD2D03B-48A7-469B-8BCE-8CDCFA588454}" destId="{8A819A89-44C3-4727-AE08-C7A3B27C7817}" srcOrd="3" destOrd="0" parTransId="{E37C5130-9230-41FB-9219-B5936CD6BBC6}" sibTransId="{6E8D7DAC-78C5-4A94-9CE6-0EF8883A155A}"/>
    <dgm:cxn modelId="{CB5139D7-F24D-479A-8B35-62D8F0B22B15}" srcId="{DAD2D03B-48A7-469B-8BCE-8CDCFA588454}" destId="{B4A6EE84-686C-4A5F-BCA9-79630694791A}" srcOrd="5" destOrd="0" parTransId="{E480D200-92C9-452B-A18A-3010FC084727}" sibTransId="{97F367AB-5D88-497F-B49A-6DAB382B669E}"/>
    <dgm:cxn modelId="{79B308F1-E02F-4034-81DD-0CCA5FA4BE2E}" type="presOf" srcId="{DAD2D03B-48A7-469B-8BCE-8CDCFA588454}" destId="{35D51E14-A140-408B-B763-42896E85137D}" srcOrd="0" destOrd="0" presId="urn:microsoft.com/office/officeart/2008/layout/VerticalCurvedList"/>
    <dgm:cxn modelId="{E0FD7FF1-001D-4FEA-BB6B-62F74F8A5119}" type="presOf" srcId="{275013D0-32AB-4980-AA5E-E92907049529}" destId="{70FFA89A-C897-4B8D-A9A2-9AB9A97D9AA5}" srcOrd="0" destOrd="0" presId="urn:microsoft.com/office/officeart/2008/layout/VerticalCurvedList"/>
    <dgm:cxn modelId="{6FFC08F3-8AA0-4532-8391-2203BBC005DA}" srcId="{DAD2D03B-48A7-469B-8BCE-8CDCFA588454}" destId="{B9C7C63C-7E67-48A6-AB57-A9E0AA4CC1C8}" srcOrd="0" destOrd="0" parTransId="{5BA8599A-1E36-4ED6-A30A-5C35153E5EB6}" sibTransId="{88C2506B-B3D7-458A-89C5-A67CADD42F66}"/>
    <dgm:cxn modelId="{5261A5C2-B8B4-4EF5-935F-9C2DC5D321DB}" type="presParOf" srcId="{35D51E14-A140-408B-B763-42896E85137D}" destId="{A0B4D543-9E9F-41BE-962D-F93D7B006248}" srcOrd="0" destOrd="0" presId="urn:microsoft.com/office/officeart/2008/layout/VerticalCurvedList"/>
    <dgm:cxn modelId="{57DD8FFC-1044-43BB-80B3-09F94E218E41}" type="presParOf" srcId="{A0B4D543-9E9F-41BE-962D-F93D7B006248}" destId="{F1CF0BAD-191F-46FB-8DF9-7D1B98B0A973}" srcOrd="0" destOrd="0" presId="urn:microsoft.com/office/officeart/2008/layout/VerticalCurvedList"/>
    <dgm:cxn modelId="{34B946D1-17D1-4FE4-AFAF-8B7B5CA1ADDB}" type="presParOf" srcId="{F1CF0BAD-191F-46FB-8DF9-7D1B98B0A973}" destId="{5A1BDC37-81C8-4E8E-8775-C8498AF6ED22}" srcOrd="0" destOrd="0" presId="urn:microsoft.com/office/officeart/2008/layout/VerticalCurvedList"/>
    <dgm:cxn modelId="{4E7A802D-CD53-483F-BB44-CC173B31779F}" type="presParOf" srcId="{F1CF0BAD-191F-46FB-8DF9-7D1B98B0A973}" destId="{6A15B280-0ADC-4915-9526-4C0EBAF6BC9C}" srcOrd="1" destOrd="0" presId="urn:microsoft.com/office/officeart/2008/layout/VerticalCurvedList"/>
    <dgm:cxn modelId="{963795A6-7A14-4A12-82DA-6B552F2E571E}" type="presParOf" srcId="{F1CF0BAD-191F-46FB-8DF9-7D1B98B0A973}" destId="{A64D4193-43C0-4099-8039-C1A4953FDBA6}" srcOrd="2" destOrd="0" presId="urn:microsoft.com/office/officeart/2008/layout/VerticalCurvedList"/>
    <dgm:cxn modelId="{51F6C1AC-1B03-4C13-8A77-C6B9A488E661}" type="presParOf" srcId="{F1CF0BAD-191F-46FB-8DF9-7D1B98B0A973}" destId="{891E98F1-F002-41C1-A0E8-5E66B67CB73C}" srcOrd="3" destOrd="0" presId="urn:microsoft.com/office/officeart/2008/layout/VerticalCurvedList"/>
    <dgm:cxn modelId="{214D9F19-A477-467A-A64F-3D814E798D1B}" type="presParOf" srcId="{A0B4D543-9E9F-41BE-962D-F93D7B006248}" destId="{3402CFCB-DEE3-4019-BA6B-6CCFD99CE0B3}" srcOrd="1" destOrd="0" presId="urn:microsoft.com/office/officeart/2008/layout/VerticalCurvedList"/>
    <dgm:cxn modelId="{91D40A7E-5AC1-451B-B7EC-E6F9AC2EF78C}" type="presParOf" srcId="{A0B4D543-9E9F-41BE-962D-F93D7B006248}" destId="{9AF95504-9999-4FAB-90EA-A060783646F1}" srcOrd="2" destOrd="0" presId="urn:microsoft.com/office/officeart/2008/layout/VerticalCurvedList"/>
    <dgm:cxn modelId="{00B2CBAC-A7E3-492E-826E-07E4B36E75DB}" type="presParOf" srcId="{9AF95504-9999-4FAB-90EA-A060783646F1}" destId="{63274E4A-0078-41CC-98F5-F1373B8153D2}" srcOrd="0" destOrd="0" presId="urn:microsoft.com/office/officeart/2008/layout/VerticalCurvedList"/>
    <dgm:cxn modelId="{27DC1418-D160-4E2E-B3A0-072F44CEC0BB}" type="presParOf" srcId="{A0B4D543-9E9F-41BE-962D-F93D7B006248}" destId="{70FFA89A-C897-4B8D-A9A2-9AB9A97D9AA5}" srcOrd="3" destOrd="0" presId="urn:microsoft.com/office/officeart/2008/layout/VerticalCurvedList"/>
    <dgm:cxn modelId="{77A3F178-6ADD-4F5D-BF3D-911DE9B05C50}" type="presParOf" srcId="{A0B4D543-9E9F-41BE-962D-F93D7B006248}" destId="{E4457067-AB96-4682-85E4-1C658065A465}" srcOrd="4" destOrd="0" presId="urn:microsoft.com/office/officeart/2008/layout/VerticalCurvedList"/>
    <dgm:cxn modelId="{D355304D-55CF-428D-9DEF-FD10D9F77FB6}" type="presParOf" srcId="{E4457067-AB96-4682-85E4-1C658065A465}" destId="{843F93C0-F697-4175-A70B-451F4D4DA979}" srcOrd="0" destOrd="0" presId="urn:microsoft.com/office/officeart/2008/layout/VerticalCurvedList"/>
    <dgm:cxn modelId="{5BFC76CA-7492-43B6-B628-37D6F3E9EDF6}" type="presParOf" srcId="{A0B4D543-9E9F-41BE-962D-F93D7B006248}" destId="{5C5A6BFB-C35A-4B20-8288-0C54818331FD}" srcOrd="5" destOrd="0" presId="urn:microsoft.com/office/officeart/2008/layout/VerticalCurvedList"/>
    <dgm:cxn modelId="{CD815CEB-36AC-4B43-87A5-EE2EC7BFF645}" type="presParOf" srcId="{A0B4D543-9E9F-41BE-962D-F93D7B006248}" destId="{60D979DE-C965-4356-B50E-26B420DB20A5}" srcOrd="6" destOrd="0" presId="urn:microsoft.com/office/officeart/2008/layout/VerticalCurvedList"/>
    <dgm:cxn modelId="{EDC6E286-E6FE-43DF-BB13-979DE204F2C4}" type="presParOf" srcId="{60D979DE-C965-4356-B50E-26B420DB20A5}" destId="{649EC15C-F861-4F02-B80B-BDC852FAA9FC}" srcOrd="0" destOrd="0" presId="urn:microsoft.com/office/officeart/2008/layout/VerticalCurvedList"/>
    <dgm:cxn modelId="{9E47DCE4-1AD3-429E-AA49-0E76188BE28F}" type="presParOf" srcId="{A0B4D543-9E9F-41BE-962D-F93D7B006248}" destId="{BAA99B2A-AF60-4498-82B6-D87D0033CB65}" srcOrd="7" destOrd="0" presId="urn:microsoft.com/office/officeart/2008/layout/VerticalCurvedList"/>
    <dgm:cxn modelId="{06720358-F759-451B-9983-8283DE39D231}" type="presParOf" srcId="{A0B4D543-9E9F-41BE-962D-F93D7B006248}" destId="{94F4B368-A1F6-40BD-A71E-AD2F394C50C1}" srcOrd="8" destOrd="0" presId="urn:microsoft.com/office/officeart/2008/layout/VerticalCurvedList"/>
    <dgm:cxn modelId="{D0775B4D-BC89-457A-B844-75DDE6DF92C7}" type="presParOf" srcId="{94F4B368-A1F6-40BD-A71E-AD2F394C50C1}" destId="{AEC40627-6FA6-45AC-894D-53AAEF104537}" srcOrd="0" destOrd="0" presId="urn:microsoft.com/office/officeart/2008/layout/VerticalCurvedList"/>
    <dgm:cxn modelId="{50A2E159-C222-4DBB-8D70-22D46B2CCC81}" type="presParOf" srcId="{A0B4D543-9E9F-41BE-962D-F93D7B006248}" destId="{CD02F559-4B3B-4B59-8BAF-45B2FCE30401}" srcOrd="9" destOrd="0" presId="urn:microsoft.com/office/officeart/2008/layout/VerticalCurvedList"/>
    <dgm:cxn modelId="{9E01D737-4011-4954-B978-2960CDCC0D10}" type="presParOf" srcId="{A0B4D543-9E9F-41BE-962D-F93D7B006248}" destId="{60FCE81E-1210-41F7-AA60-66BDE84C42BE}" srcOrd="10" destOrd="0" presId="urn:microsoft.com/office/officeart/2008/layout/VerticalCurvedList"/>
    <dgm:cxn modelId="{38F55A38-E954-4B9D-A88B-85C623935C18}" type="presParOf" srcId="{60FCE81E-1210-41F7-AA60-66BDE84C42BE}" destId="{E002C760-60E9-47B7-A5BC-E79C539F130A}" srcOrd="0" destOrd="0" presId="urn:microsoft.com/office/officeart/2008/layout/VerticalCurvedList"/>
    <dgm:cxn modelId="{68D9C4F4-8E35-4FD1-A774-24930245F0E7}" type="presParOf" srcId="{A0B4D543-9E9F-41BE-962D-F93D7B006248}" destId="{1E1F2B37-00DD-497E-A1F7-CAFE64F9F430}" srcOrd="11" destOrd="0" presId="urn:microsoft.com/office/officeart/2008/layout/VerticalCurvedList"/>
    <dgm:cxn modelId="{F2587C31-2768-4578-9D3E-019E447131CD}" type="presParOf" srcId="{A0B4D543-9E9F-41BE-962D-F93D7B006248}" destId="{85D1C909-44CA-49A7-8DCD-886ED8D84FE4}" srcOrd="12" destOrd="0" presId="urn:microsoft.com/office/officeart/2008/layout/VerticalCurvedList"/>
    <dgm:cxn modelId="{E470D6BA-6C5E-4348-BF63-596AF45B899C}" type="presParOf" srcId="{85D1C909-44CA-49A7-8DCD-886ED8D84FE4}" destId="{B0E4D733-654D-4662-BBDE-39E862B4F34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75CF0C-335E-4F62-9F08-95760A244F40}"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25DD6AD8-B478-40DF-9969-51E18A250897}">
      <dgm:prSet/>
      <dgm:spPr/>
      <dgm:t>
        <a:bodyPr/>
        <a:lstStyle/>
        <a:p>
          <a:r>
            <a:rPr lang="en-US" b="1" dirty="0">
              <a:solidFill>
                <a:schemeClr val="tx1"/>
              </a:solidFill>
              <a:latin typeface="+mn-lt"/>
              <a:ea typeface="Calibri"/>
              <a:cs typeface="Arial"/>
              <a:hlinkClick xmlns:r="http://schemas.openxmlformats.org/officeDocument/2006/relationships" r:id="rId1">
                <a:extLst>
                  <a:ext uri="{A12FA001-AC4F-418D-AE19-62706E023703}">
                    <ahyp:hlinkClr xmlns:ahyp="http://schemas.microsoft.com/office/drawing/2018/hyperlinkcolor" val="tx"/>
                  </a:ext>
                </a:extLst>
              </a:hlinkClick>
            </a:rPr>
            <a:t>Noncustodial Parent Form</a:t>
          </a:r>
          <a:r>
            <a:rPr lang="en-US" b="1" dirty="0">
              <a:solidFill>
                <a:schemeClr val="tx1"/>
              </a:solidFill>
              <a:latin typeface="+mn-lt"/>
              <a:ea typeface="Calibri"/>
              <a:cs typeface="Calibri"/>
            </a:rPr>
            <a:t> </a:t>
          </a:r>
          <a:endParaRPr lang="en-US" b="1" dirty="0">
            <a:solidFill>
              <a:schemeClr val="tx1"/>
            </a:solidFill>
            <a:latin typeface="+mn-lt"/>
          </a:endParaRPr>
        </a:p>
      </dgm:t>
    </dgm:pt>
    <dgm:pt modelId="{9834EDAB-BC95-4A3A-9B90-47717B3EC9AF}" type="parTrans" cxnId="{69AE4A33-0120-4DF3-8CB6-6B19C17C1588}">
      <dgm:prSet/>
      <dgm:spPr/>
      <dgm:t>
        <a:bodyPr/>
        <a:lstStyle/>
        <a:p>
          <a:pPr algn="ctr"/>
          <a:endParaRPr lang="en-US" sz="2000">
            <a:solidFill>
              <a:schemeClr val="tx1"/>
            </a:solidFill>
            <a:latin typeface="+mn-lt"/>
          </a:endParaRPr>
        </a:p>
      </dgm:t>
    </dgm:pt>
    <dgm:pt modelId="{BD86AE5C-AE24-4AED-A2FD-CD0324BFC971}" type="sibTrans" cxnId="{69AE4A33-0120-4DF3-8CB6-6B19C17C1588}">
      <dgm:prSet/>
      <dgm:spPr/>
      <dgm:t>
        <a:bodyPr/>
        <a:lstStyle/>
        <a:p>
          <a:endParaRPr lang="en-US">
            <a:solidFill>
              <a:schemeClr val="tx1"/>
            </a:solidFill>
            <a:latin typeface="+mn-lt"/>
          </a:endParaRPr>
        </a:p>
      </dgm:t>
    </dgm:pt>
    <dgm:pt modelId="{5D239BFA-473D-43C9-859E-36762C9A210A}">
      <dgm:prSet/>
      <dgm:spPr/>
      <dgm:t>
        <a:bodyPr/>
        <a:lstStyle/>
        <a:p>
          <a:pPr rtl="0"/>
          <a:r>
            <a:rPr lang="en-US" b="1" dirty="0">
              <a:solidFill>
                <a:schemeClr val="tx1"/>
              </a:solidFill>
              <a:latin typeface="+mn-lt"/>
              <a:cs typeface="Arial"/>
              <a:hlinkClick xmlns:r="http://schemas.openxmlformats.org/officeDocument/2006/relationships" r:id="rId2">
                <a:extLst>
                  <a:ext uri="{A12FA001-AC4F-418D-AE19-62706E023703}">
                    <ahyp:hlinkClr xmlns:ahyp="http://schemas.microsoft.com/office/drawing/2018/hyperlinkcolor" val="tx"/>
                  </a:ext>
                </a:extLst>
              </a:hlinkClick>
            </a:rPr>
            <a:t>Incarceration Status</a:t>
          </a:r>
          <a:endParaRPr lang="en-US" b="1" dirty="0">
            <a:solidFill>
              <a:schemeClr val="tx1"/>
            </a:solidFill>
            <a:latin typeface="+mn-lt"/>
            <a:cs typeface="Arial"/>
          </a:endParaRPr>
        </a:p>
      </dgm:t>
    </dgm:pt>
    <dgm:pt modelId="{B11B950B-2775-481A-ADF7-E09298EDDBA4}" type="parTrans" cxnId="{85E81089-EB05-44D9-B129-55855E3277C4}">
      <dgm:prSet/>
      <dgm:spPr/>
      <dgm:t>
        <a:bodyPr/>
        <a:lstStyle/>
        <a:p>
          <a:pPr algn="ctr"/>
          <a:endParaRPr lang="en-US" sz="2000">
            <a:solidFill>
              <a:schemeClr val="tx1"/>
            </a:solidFill>
            <a:latin typeface="+mn-lt"/>
          </a:endParaRPr>
        </a:p>
      </dgm:t>
    </dgm:pt>
    <dgm:pt modelId="{673C46FD-C100-4A3F-B498-6C4A194B8DAB}" type="sibTrans" cxnId="{85E81089-EB05-44D9-B129-55855E3277C4}">
      <dgm:prSet/>
      <dgm:spPr/>
      <dgm:t>
        <a:bodyPr/>
        <a:lstStyle/>
        <a:p>
          <a:endParaRPr lang="en-US">
            <a:solidFill>
              <a:schemeClr val="tx1"/>
            </a:solidFill>
            <a:latin typeface="+mn-lt"/>
          </a:endParaRPr>
        </a:p>
      </dgm:t>
    </dgm:pt>
    <dgm:pt modelId="{51E993E4-3DF7-4199-907F-D947203896EF}">
      <dgm:prSet/>
      <dgm:spPr/>
      <dgm:t>
        <a:bodyPr/>
        <a:lstStyle/>
        <a:p>
          <a:r>
            <a:rPr lang="en-US" b="1" dirty="0">
              <a:solidFill>
                <a:schemeClr val="tx1"/>
              </a:solidFill>
              <a:latin typeface="+mn-lt"/>
              <a:cs typeface="Arial"/>
              <a:hlinkClick xmlns:r="http://schemas.openxmlformats.org/officeDocument/2006/relationships" r:id="rId3">
                <a:extLst>
                  <a:ext uri="{A12FA001-AC4F-418D-AE19-62706E023703}">
                    <ahyp:hlinkClr xmlns:ahyp="http://schemas.microsoft.com/office/drawing/2018/hyperlinkcolor" val="tx"/>
                  </a:ext>
                </a:extLst>
              </a:hlinkClick>
            </a:rPr>
            <a:t>Massachusetts Residency Affidavit</a:t>
          </a:r>
          <a:endParaRPr lang="en-US" b="1" dirty="0">
            <a:solidFill>
              <a:schemeClr val="tx1"/>
            </a:solidFill>
            <a:latin typeface="+mn-lt"/>
            <a:cs typeface="Arial"/>
          </a:endParaRPr>
        </a:p>
      </dgm:t>
    </dgm:pt>
    <dgm:pt modelId="{F0F2F472-8B4C-4ADA-9388-3B876FD46EDA}" type="parTrans" cxnId="{77259700-342D-4935-8247-D692A12C1013}">
      <dgm:prSet/>
      <dgm:spPr/>
      <dgm:t>
        <a:bodyPr/>
        <a:lstStyle/>
        <a:p>
          <a:pPr algn="ctr"/>
          <a:endParaRPr lang="en-US" sz="2000">
            <a:solidFill>
              <a:schemeClr val="tx1"/>
            </a:solidFill>
            <a:latin typeface="+mn-lt"/>
          </a:endParaRPr>
        </a:p>
      </dgm:t>
    </dgm:pt>
    <dgm:pt modelId="{644D4476-4196-49CC-9E3C-3FDFA0B0AFCE}" type="sibTrans" cxnId="{77259700-342D-4935-8247-D692A12C1013}">
      <dgm:prSet/>
      <dgm:spPr/>
      <dgm:t>
        <a:bodyPr/>
        <a:lstStyle/>
        <a:p>
          <a:endParaRPr lang="en-US">
            <a:solidFill>
              <a:schemeClr val="tx1"/>
            </a:solidFill>
            <a:latin typeface="+mn-lt"/>
          </a:endParaRPr>
        </a:p>
      </dgm:t>
    </dgm:pt>
    <dgm:pt modelId="{5C6CD3F0-D735-41AA-AF13-40EF019C5214}">
      <dgm:prSet/>
      <dgm:spPr/>
      <dgm:t>
        <a:bodyPr/>
        <a:lstStyle/>
        <a:p>
          <a:r>
            <a:rPr lang="en-US" b="1" dirty="0">
              <a:solidFill>
                <a:schemeClr val="tx1"/>
              </a:solidFill>
              <a:latin typeface="+mn-lt"/>
              <a:cs typeface="Arial"/>
              <a:hlinkClick xmlns:r="http://schemas.openxmlformats.org/officeDocument/2006/relationships" r:id="rId4">
                <a:extLst>
                  <a:ext uri="{A12FA001-AC4F-418D-AE19-62706E023703}">
                    <ahyp:hlinkClr xmlns:ahyp="http://schemas.microsoft.com/office/drawing/2018/hyperlinkcolor" val="tx"/>
                  </a:ext>
                </a:extLst>
              </a:hlinkClick>
            </a:rPr>
            <a:t>Affidavit to Verify Zero Income</a:t>
          </a:r>
          <a:endParaRPr lang="en-US" b="1" dirty="0">
            <a:solidFill>
              <a:schemeClr val="tx1"/>
            </a:solidFill>
            <a:latin typeface="+mn-lt"/>
            <a:cs typeface="Arial"/>
          </a:endParaRPr>
        </a:p>
      </dgm:t>
    </dgm:pt>
    <dgm:pt modelId="{98076D3D-4A68-458C-B665-32060EE5D195}" type="parTrans" cxnId="{F8FB7F47-8F24-4F50-BF19-C6827640491D}">
      <dgm:prSet/>
      <dgm:spPr/>
      <dgm:t>
        <a:bodyPr/>
        <a:lstStyle/>
        <a:p>
          <a:pPr algn="ctr"/>
          <a:endParaRPr lang="en-US" sz="2000">
            <a:solidFill>
              <a:schemeClr val="tx1"/>
            </a:solidFill>
            <a:latin typeface="+mn-lt"/>
          </a:endParaRPr>
        </a:p>
      </dgm:t>
    </dgm:pt>
    <dgm:pt modelId="{2D6AE0B3-BAB2-47F9-9D46-75BE22DEDC2E}" type="sibTrans" cxnId="{F8FB7F47-8F24-4F50-BF19-C6827640491D}">
      <dgm:prSet/>
      <dgm:spPr/>
      <dgm:t>
        <a:bodyPr/>
        <a:lstStyle/>
        <a:p>
          <a:endParaRPr lang="en-US">
            <a:solidFill>
              <a:schemeClr val="tx1"/>
            </a:solidFill>
            <a:latin typeface="+mn-lt"/>
          </a:endParaRPr>
        </a:p>
      </dgm:t>
    </dgm:pt>
    <dgm:pt modelId="{367E9505-2F82-4C1E-9B57-E02266B2BD43}">
      <dgm:prSet/>
      <dgm:spPr/>
      <dgm:t>
        <a:bodyPr/>
        <a:lstStyle/>
        <a:p>
          <a:r>
            <a:rPr lang="en-US" b="1" dirty="0">
              <a:solidFill>
                <a:schemeClr val="tx1"/>
              </a:solidFill>
              <a:latin typeface="+mn-lt"/>
              <a:cs typeface="Arial"/>
              <a:hlinkClick xmlns:r="http://schemas.openxmlformats.org/officeDocument/2006/relationships" r:id="rId5">
                <a:extLst>
                  <a:ext uri="{A12FA001-AC4F-418D-AE19-62706E023703}">
                    <ahyp:hlinkClr xmlns:ahyp="http://schemas.microsoft.com/office/drawing/2018/hyperlinkcolor" val="tx"/>
                  </a:ext>
                </a:extLst>
              </a:hlinkClick>
            </a:rPr>
            <a:t>Affidavit for Self Employment Income</a:t>
          </a:r>
          <a:endParaRPr lang="en-US" b="1" dirty="0">
            <a:solidFill>
              <a:schemeClr val="tx1"/>
            </a:solidFill>
            <a:latin typeface="+mn-lt"/>
            <a:cs typeface="Arial"/>
          </a:endParaRPr>
        </a:p>
      </dgm:t>
    </dgm:pt>
    <dgm:pt modelId="{53C5E952-61FF-4025-93DF-0BABAEB0C3AC}" type="parTrans" cxnId="{B833373C-0B59-4003-850C-CDADCA3A3617}">
      <dgm:prSet/>
      <dgm:spPr/>
      <dgm:t>
        <a:bodyPr/>
        <a:lstStyle/>
        <a:p>
          <a:pPr algn="ctr"/>
          <a:endParaRPr lang="en-US" sz="2000">
            <a:solidFill>
              <a:schemeClr val="tx1"/>
            </a:solidFill>
            <a:latin typeface="+mn-lt"/>
          </a:endParaRPr>
        </a:p>
      </dgm:t>
    </dgm:pt>
    <dgm:pt modelId="{ED598197-6170-4317-ADD3-94B5595293A8}" type="sibTrans" cxnId="{B833373C-0B59-4003-850C-CDADCA3A3617}">
      <dgm:prSet/>
      <dgm:spPr/>
      <dgm:t>
        <a:bodyPr/>
        <a:lstStyle/>
        <a:p>
          <a:endParaRPr lang="en-US">
            <a:solidFill>
              <a:schemeClr val="tx1"/>
            </a:solidFill>
            <a:latin typeface="+mn-lt"/>
          </a:endParaRPr>
        </a:p>
      </dgm:t>
    </dgm:pt>
    <dgm:pt modelId="{8A214EAC-BF5D-468B-8938-83698610B2F7}" type="pres">
      <dgm:prSet presAssocID="{4875CF0C-335E-4F62-9F08-95760A244F40}" presName="diagram" presStyleCnt="0">
        <dgm:presLayoutVars>
          <dgm:dir/>
          <dgm:resizeHandles val="exact"/>
        </dgm:presLayoutVars>
      </dgm:prSet>
      <dgm:spPr/>
    </dgm:pt>
    <dgm:pt modelId="{BFE3947A-BE86-46BF-98FC-3E3C4A1AE322}" type="pres">
      <dgm:prSet presAssocID="{5D239BFA-473D-43C9-859E-36762C9A210A}" presName="node" presStyleLbl="node1" presStyleIdx="0" presStyleCnt="5" custLinFactNeighborX="1251" custLinFactNeighborY="-132">
        <dgm:presLayoutVars>
          <dgm:bulletEnabled val="1"/>
        </dgm:presLayoutVars>
      </dgm:prSet>
      <dgm:spPr/>
    </dgm:pt>
    <dgm:pt modelId="{147B44EC-DAD9-43D5-8CBD-E1AE2CCC9ABF}" type="pres">
      <dgm:prSet presAssocID="{673C46FD-C100-4A3F-B498-6C4A194B8DAB}" presName="sibTrans" presStyleCnt="0"/>
      <dgm:spPr/>
    </dgm:pt>
    <dgm:pt modelId="{7BF0F7B1-1062-48BC-8B14-25D7E75ECE44}" type="pres">
      <dgm:prSet presAssocID="{51E993E4-3DF7-4199-907F-D947203896EF}" presName="node" presStyleLbl="node1" presStyleIdx="1" presStyleCnt="5" custLinFactNeighborX="1251" custLinFactNeighborY="-132">
        <dgm:presLayoutVars>
          <dgm:bulletEnabled val="1"/>
        </dgm:presLayoutVars>
      </dgm:prSet>
      <dgm:spPr/>
    </dgm:pt>
    <dgm:pt modelId="{FDBE1A29-58A5-4AE5-9F9E-DB4843AA07ED}" type="pres">
      <dgm:prSet presAssocID="{644D4476-4196-49CC-9E3C-3FDFA0B0AFCE}" presName="sibTrans" presStyleCnt="0"/>
      <dgm:spPr/>
    </dgm:pt>
    <dgm:pt modelId="{C61BC35E-C087-40CB-A57C-564B89790AEF}" type="pres">
      <dgm:prSet presAssocID="{5C6CD3F0-D735-41AA-AF13-40EF019C5214}" presName="node" presStyleLbl="node1" presStyleIdx="2" presStyleCnt="5" custLinFactNeighborX="1251" custLinFactNeighborY="-132">
        <dgm:presLayoutVars>
          <dgm:bulletEnabled val="1"/>
        </dgm:presLayoutVars>
      </dgm:prSet>
      <dgm:spPr/>
    </dgm:pt>
    <dgm:pt modelId="{E89CACC2-5072-4CC3-83D4-06474E5CED19}" type="pres">
      <dgm:prSet presAssocID="{2D6AE0B3-BAB2-47F9-9D46-75BE22DEDC2E}" presName="sibTrans" presStyleCnt="0"/>
      <dgm:spPr/>
    </dgm:pt>
    <dgm:pt modelId="{722DE51D-217E-4472-96B3-D8A38AE0AA93}" type="pres">
      <dgm:prSet presAssocID="{367E9505-2F82-4C1E-9B57-E02266B2BD43}" presName="node" presStyleLbl="node1" presStyleIdx="3" presStyleCnt="5" custLinFactNeighborX="1251" custLinFactNeighborY="-132">
        <dgm:presLayoutVars>
          <dgm:bulletEnabled val="1"/>
        </dgm:presLayoutVars>
      </dgm:prSet>
      <dgm:spPr/>
    </dgm:pt>
    <dgm:pt modelId="{D2A64AF3-5FC5-4689-B7EC-9AAA77603BAF}" type="pres">
      <dgm:prSet presAssocID="{ED598197-6170-4317-ADD3-94B5595293A8}" presName="sibTrans" presStyleCnt="0"/>
      <dgm:spPr/>
    </dgm:pt>
    <dgm:pt modelId="{2F3C56C4-628B-4DD8-B409-B9995525B923}" type="pres">
      <dgm:prSet presAssocID="{25DD6AD8-B478-40DF-9969-51E18A250897}" presName="node" presStyleLbl="node1" presStyleIdx="4" presStyleCnt="5" custLinFactNeighborX="1251" custLinFactNeighborY="-132">
        <dgm:presLayoutVars>
          <dgm:bulletEnabled val="1"/>
        </dgm:presLayoutVars>
      </dgm:prSet>
      <dgm:spPr/>
    </dgm:pt>
  </dgm:ptLst>
  <dgm:cxnLst>
    <dgm:cxn modelId="{77259700-342D-4935-8247-D692A12C1013}" srcId="{4875CF0C-335E-4F62-9F08-95760A244F40}" destId="{51E993E4-3DF7-4199-907F-D947203896EF}" srcOrd="1" destOrd="0" parTransId="{F0F2F472-8B4C-4ADA-9388-3B876FD46EDA}" sibTransId="{644D4476-4196-49CC-9E3C-3FDFA0B0AFCE}"/>
    <dgm:cxn modelId="{6EFB0516-D3AE-45E0-9C5B-84242223FCB9}" type="presOf" srcId="{5D239BFA-473D-43C9-859E-36762C9A210A}" destId="{BFE3947A-BE86-46BF-98FC-3E3C4A1AE322}" srcOrd="0" destOrd="0" presId="urn:microsoft.com/office/officeart/2005/8/layout/default"/>
    <dgm:cxn modelId="{69AE4A33-0120-4DF3-8CB6-6B19C17C1588}" srcId="{4875CF0C-335E-4F62-9F08-95760A244F40}" destId="{25DD6AD8-B478-40DF-9969-51E18A250897}" srcOrd="4" destOrd="0" parTransId="{9834EDAB-BC95-4A3A-9B90-47717B3EC9AF}" sibTransId="{BD86AE5C-AE24-4AED-A2FD-CD0324BFC971}"/>
    <dgm:cxn modelId="{B833373C-0B59-4003-850C-CDADCA3A3617}" srcId="{4875CF0C-335E-4F62-9F08-95760A244F40}" destId="{367E9505-2F82-4C1E-9B57-E02266B2BD43}" srcOrd="3" destOrd="0" parTransId="{53C5E952-61FF-4025-93DF-0BABAEB0C3AC}" sibTransId="{ED598197-6170-4317-ADD3-94B5595293A8}"/>
    <dgm:cxn modelId="{F8FB7F47-8F24-4F50-BF19-C6827640491D}" srcId="{4875CF0C-335E-4F62-9F08-95760A244F40}" destId="{5C6CD3F0-D735-41AA-AF13-40EF019C5214}" srcOrd="2" destOrd="0" parTransId="{98076D3D-4A68-458C-B665-32060EE5D195}" sibTransId="{2D6AE0B3-BAB2-47F9-9D46-75BE22DEDC2E}"/>
    <dgm:cxn modelId="{D0536468-9E51-45FA-86AB-5A6CF85CF1A1}" type="presOf" srcId="{51E993E4-3DF7-4199-907F-D947203896EF}" destId="{7BF0F7B1-1062-48BC-8B14-25D7E75ECE44}" srcOrd="0" destOrd="0" presId="urn:microsoft.com/office/officeart/2005/8/layout/default"/>
    <dgm:cxn modelId="{D8495853-11E9-4087-A181-AD89F411B5C4}" type="presOf" srcId="{5C6CD3F0-D735-41AA-AF13-40EF019C5214}" destId="{C61BC35E-C087-40CB-A57C-564B89790AEF}" srcOrd="0" destOrd="0" presId="urn:microsoft.com/office/officeart/2005/8/layout/default"/>
    <dgm:cxn modelId="{810DD479-865E-46C2-B345-F1B1678A22F3}" type="presOf" srcId="{25DD6AD8-B478-40DF-9969-51E18A250897}" destId="{2F3C56C4-628B-4DD8-B409-B9995525B923}" srcOrd="0" destOrd="0" presId="urn:microsoft.com/office/officeart/2005/8/layout/default"/>
    <dgm:cxn modelId="{85E81089-EB05-44D9-B129-55855E3277C4}" srcId="{4875CF0C-335E-4F62-9F08-95760A244F40}" destId="{5D239BFA-473D-43C9-859E-36762C9A210A}" srcOrd="0" destOrd="0" parTransId="{B11B950B-2775-481A-ADF7-E09298EDDBA4}" sibTransId="{673C46FD-C100-4A3F-B498-6C4A194B8DAB}"/>
    <dgm:cxn modelId="{8E1EB98B-22AC-48F9-A24F-852C7E9C7720}" type="presOf" srcId="{367E9505-2F82-4C1E-9B57-E02266B2BD43}" destId="{722DE51D-217E-4472-96B3-D8A38AE0AA93}" srcOrd="0" destOrd="0" presId="urn:microsoft.com/office/officeart/2005/8/layout/default"/>
    <dgm:cxn modelId="{57C6E0A9-D85D-4CC5-83D0-295E414A9E43}" type="presOf" srcId="{4875CF0C-335E-4F62-9F08-95760A244F40}" destId="{8A214EAC-BF5D-468B-8938-83698610B2F7}" srcOrd="0" destOrd="0" presId="urn:microsoft.com/office/officeart/2005/8/layout/default"/>
    <dgm:cxn modelId="{5BE6E890-9BAF-462B-BCA9-705D789FDD6F}" type="presParOf" srcId="{8A214EAC-BF5D-468B-8938-83698610B2F7}" destId="{BFE3947A-BE86-46BF-98FC-3E3C4A1AE322}" srcOrd="0" destOrd="0" presId="urn:microsoft.com/office/officeart/2005/8/layout/default"/>
    <dgm:cxn modelId="{296B6AD4-BE47-417E-8E37-18D330330E20}" type="presParOf" srcId="{8A214EAC-BF5D-468B-8938-83698610B2F7}" destId="{147B44EC-DAD9-43D5-8CBD-E1AE2CCC9ABF}" srcOrd="1" destOrd="0" presId="urn:microsoft.com/office/officeart/2005/8/layout/default"/>
    <dgm:cxn modelId="{0594962A-A35D-4D2B-8EEA-91C395F5F6A4}" type="presParOf" srcId="{8A214EAC-BF5D-468B-8938-83698610B2F7}" destId="{7BF0F7B1-1062-48BC-8B14-25D7E75ECE44}" srcOrd="2" destOrd="0" presId="urn:microsoft.com/office/officeart/2005/8/layout/default"/>
    <dgm:cxn modelId="{2C9BA472-ABBB-4FE1-9EBD-0B9CC9FC6F7E}" type="presParOf" srcId="{8A214EAC-BF5D-468B-8938-83698610B2F7}" destId="{FDBE1A29-58A5-4AE5-9F9E-DB4843AA07ED}" srcOrd="3" destOrd="0" presId="urn:microsoft.com/office/officeart/2005/8/layout/default"/>
    <dgm:cxn modelId="{F0E1CA7C-1E5D-49C0-9D16-9CBFF709E730}" type="presParOf" srcId="{8A214EAC-BF5D-468B-8938-83698610B2F7}" destId="{C61BC35E-C087-40CB-A57C-564B89790AEF}" srcOrd="4" destOrd="0" presId="urn:microsoft.com/office/officeart/2005/8/layout/default"/>
    <dgm:cxn modelId="{1E168FB4-6B80-49E3-A30E-2C0B17E0AF92}" type="presParOf" srcId="{8A214EAC-BF5D-468B-8938-83698610B2F7}" destId="{E89CACC2-5072-4CC3-83D4-06474E5CED19}" srcOrd="5" destOrd="0" presId="urn:microsoft.com/office/officeart/2005/8/layout/default"/>
    <dgm:cxn modelId="{54C1F97F-08F5-4F53-8B16-E45E452E1854}" type="presParOf" srcId="{8A214EAC-BF5D-468B-8938-83698610B2F7}" destId="{722DE51D-217E-4472-96B3-D8A38AE0AA93}" srcOrd="6" destOrd="0" presId="urn:microsoft.com/office/officeart/2005/8/layout/default"/>
    <dgm:cxn modelId="{CA374C3D-A48D-4A1F-AD02-DBF14A699561}" type="presParOf" srcId="{8A214EAC-BF5D-468B-8938-83698610B2F7}" destId="{D2A64AF3-5FC5-4689-B7EC-9AAA77603BAF}" srcOrd="7" destOrd="0" presId="urn:microsoft.com/office/officeart/2005/8/layout/default"/>
    <dgm:cxn modelId="{FAF3E77B-18BA-4DE6-8433-1A8DCE384719}" type="presParOf" srcId="{8A214EAC-BF5D-468B-8938-83698610B2F7}" destId="{2F3C56C4-628B-4DD8-B409-B9995525B92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25E4F5-9C03-448E-B9D6-747920F1FDCE}" type="doc">
      <dgm:prSet loTypeId="urn:microsoft.com/office/officeart/2005/8/layout/vProcess5" loCatId="process" qsTypeId="urn:microsoft.com/office/officeart/2005/8/quickstyle/simple2" qsCatId="simple" csTypeId="urn:microsoft.com/office/officeart/2005/8/colors/accent1_1" csCatId="accent1" phldr="1"/>
      <dgm:spPr/>
      <dgm:t>
        <a:bodyPr/>
        <a:lstStyle/>
        <a:p>
          <a:endParaRPr lang="en-US"/>
        </a:p>
      </dgm:t>
    </dgm:pt>
    <dgm:pt modelId="{5CF1F0D3-40D9-46A4-AF9F-8C9203F211D6}">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US" dirty="0"/>
            <a:t>Universal Eligibility</a:t>
          </a:r>
        </a:p>
      </dgm:t>
    </dgm:pt>
    <dgm:pt modelId="{42F1451B-7625-4206-981A-FB5FE5808913}" type="parTrans" cxnId="{C37BF5B9-C852-413C-8334-8F71AE293B69}">
      <dgm:prSet/>
      <dgm:spPr/>
      <dgm:t>
        <a:bodyPr/>
        <a:lstStyle/>
        <a:p>
          <a:endParaRPr lang="en-US"/>
        </a:p>
      </dgm:t>
    </dgm:pt>
    <dgm:pt modelId="{CA63D897-0C3C-49DF-89D1-08712CEBDA37}" type="sibTrans" cxnId="{C37BF5B9-C852-413C-8334-8F71AE293B69}">
      <dgm:prSet>
        <dgm:style>
          <a:lnRef idx="1">
            <a:schemeClr val="accent2"/>
          </a:lnRef>
          <a:fillRef idx="2">
            <a:schemeClr val="accent2"/>
          </a:fillRef>
          <a:effectRef idx="1">
            <a:schemeClr val="accent2"/>
          </a:effectRef>
          <a:fontRef idx="minor">
            <a:schemeClr val="dk1"/>
          </a:fontRef>
        </dgm:style>
      </dgm:prSet>
      <dgm:spPr>
        <a:ln w="19050">
          <a:solidFill>
            <a:schemeClr val="accent2">
              <a:lumMod val="75000"/>
            </a:schemeClr>
          </a:solidFill>
        </a:ln>
      </dgm:spPr>
      <dgm:t>
        <a:bodyPr/>
        <a:lstStyle/>
        <a:p>
          <a:endParaRPr lang="en-US" dirty="0">
            <a:ln>
              <a:solidFill>
                <a:sysClr val="windowText" lastClr="000000"/>
              </a:solidFill>
            </a:ln>
          </a:endParaRPr>
        </a:p>
      </dgm:t>
    </dgm:pt>
    <dgm:pt modelId="{45027D3C-75CD-4207-B4C2-6A2B4732C435}">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US" dirty="0"/>
            <a:t>Categorical Member Criteria</a:t>
          </a:r>
        </a:p>
      </dgm:t>
    </dgm:pt>
    <dgm:pt modelId="{BDD9BD54-7FFF-47F2-A8DC-4FC203B26F9E}" type="parTrans" cxnId="{6579D7B6-50E8-499D-9F58-C02E27E41475}">
      <dgm:prSet/>
      <dgm:spPr/>
      <dgm:t>
        <a:bodyPr/>
        <a:lstStyle/>
        <a:p>
          <a:endParaRPr lang="en-US"/>
        </a:p>
      </dgm:t>
    </dgm:pt>
    <dgm:pt modelId="{3BC79A08-C511-44AC-9133-4CC7BD6C1ED9}" type="sibTrans" cxnId="{6579D7B6-50E8-499D-9F58-C02E27E41475}">
      <dgm:prSet>
        <dgm:style>
          <a:lnRef idx="1">
            <a:schemeClr val="accent2"/>
          </a:lnRef>
          <a:fillRef idx="2">
            <a:schemeClr val="accent2"/>
          </a:fillRef>
          <a:effectRef idx="1">
            <a:schemeClr val="accent2"/>
          </a:effectRef>
          <a:fontRef idx="minor">
            <a:schemeClr val="dk1"/>
          </a:fontRef>
        </dgm:style>
      </dgm:prSet>
      <dgm:spPr>
        <a:ln w="19050">
          <a:solidFill>
            <a:schemeClr val="accent2">
              <a:lumMod val="75000"/>
            </a:schemeClr>
          </a:solidFill>
        </a:ln>
      </dgm:spPr>
      <dgm:t>
        <a:bodyPr/>
        <a:lstStyle/>
        <a:p>
          <a:endParaRPr lang="en-US" dirty="0">
            <a:ln>
              <a:solidFill>
                <a:sysClr val="windowText" lastClr="000000"/>
              </a:solidFill>
            </a:ln>
          </a:endParaRPr>
        </a:p>
      </dgm:t>
    </dgm:pt>
    <dgm:pt modelId="{B51CADB2-7FF6-4874-9732-2952C4260236}">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US" dirty="0"/>
            <a:t>Citizenship or Immigration Status</a:t>
          </a:r>
        </a:p>
      </dgm:t>
    </dgm:pt>
    <dgm:pt modelId="{CCC09D46-B6CC-41FC-B867-81405C5486E7}" type="parTrans" cxnId="{CA2B4C59-CD0D-48B0-9CFC-65F1B2096154}">
      <dgm:prSet/>
      <dgm:spPr/>
      <dgm:t>
        <a:bodyPr/>
        <a:lstStyle/>
        <a:p>
          <a:endParaRPr lang="en-US"/>
        </a:p>
      </dgm:t>
    </dgm:pt>
    <dgm:pt modelId="{C648EF71-322A-4685-A24A-BB5BEE937A26}" type="sibTrans" cxnId="{CA2B4C59-CD0D-48B0-9CFC-65F1B2096154}">
      <dgm:prSet>
        <dgm:style>
          <a:lnRef idx="1">
            <a:schemeClr val="accent2"/>
          </a:lnRef>
          <a:fillRef idx="2">
            <a:schemeClr val="accent2"/>
          </a:fillRef>
          <a:effectRef idx="1">
            <a:schemeClr val="accent2"/>
          </a:effectRef>
          <a:fontRef idx="minor">
            <a:schemeClr val="dk1"/>
          </a:fontRef>
        </dgm:style>
      </dgm:prSet>
      <dgm:spPr>
        <a:ln w="19050">
          <a:solidFill>
            <a:schemeClr val="accent2">
              <a:lumMod val="75000"/>
            </a:schemeClr>
          </a:solidFill>
        </a:ln>
      </dgm:spPr>
      <dgm:t>
        <a:bodyPr/>
        <a:lstStyle/>
        <a:p>
          <a:endParaRPr lang="en-US" dirty="0">
            <a:ln>
              <a:solidFill>
                <a:sysClr val="windowText" lastClr="000000"/>
              </a:solidFill>
            </a:ln>
          </a:endParaRPr>
        </a:p>
      </dgm:t>
    </dgm:pt>
    <dgm:pt modelId="{2B41447E-59E2-4A6B-9DA2-58F2D70889BC}">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US" dirty="0"/>
            <a:t>Financial Eligibility</a:t>
          </a:r>
        </a:p>
      </dgm:t>
    </dgm:pt>
    <dgm:pt modelId="{19650F87-F390-44C6-9118-7D09EC5CDE06}" type="parTrans" cxnId="{542558C8-3255-480F-B77E-DCB4C9DD57D9}">
      <dgm:prSet/>
      <dgm:spPr/>
      <dgm:t>
        <a:bodyPr/>
        <a:lstStyle/>
        <a:p>
          <a:endParaRPr lang="en-US"/>
        </a:p>
      </dgm:t>
    </dgm:pt>
    <dgm:pt modelId="{608D58EC-DFB7-4D76-81E7-FBBCD50AA394}" type="sibTrans" cxnId="{542558C8-3255-480F-B77E-DCB4C9DD57D9}">
      <dgm:prSet>
        <dgm:style>
          <a:lnRef idx="1">
            <a:schemeClr val="accent2"/>
          </a:lnRef>
          <a:fillRef idx="2">
            <a:schemeClr val="accent2"/>
          </a:fillRef>
          <a:effectRef idx="1">
            <a:schemeClr val="accent2"/>
          </a:effectRef>
          <a:fontRef idx="minor">
            <a:schemeClr val="dk1"/>
          </a:fontRef>
        </dgm:style>
      </dgm:prSet>
      <dgm:spPr>
        <a:ln w="19050">
          <a:solidFill>
            <a:schemeClr val="accent2">
              <a:lumMod val="75000"/>
            </a:schemeClr>
          </a:solidFill>
        </a:ln>
      </dgm:spPr>
      <dgm:t>
        <a:bodyPr/>
        <a:lstStyle/>
        <a:p>
          <a:endParaRPr lang="en-US" dirty="0">
            <a:ln>
              <a:solidFill>
                <a:sysClr val="windowText" lastClr="000000"/>
              </a:solidFill>
            </a:ln>
          </a:endParaRPr>
        </a:p>
      </dgm:t>
    </dgm:pt>
    <dgm:pt modelId="{E3C9A954-90F5-4200-BCE9-290484540033}">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US" dirty="0"/>
            <a:t>Coverage Type = MassHealth Benefit</a:t>
          </a:r>
        </a:p>
      </dgm:t>
    </dgm:pt>
    <dgm:pt modelId="{16F4B887-C986-41DF-95EF-069281ECF1A9}" type="parTrans" cxnId="{2E500DF3-9A94-45A2-AC66-6A21CCAF8E07}">
      <dgm:prSet/>
      <dgm:spPr/>
      <dgm:t>
        <a:bodyPr/>
        <a:lstStyle/>
        <a:p>
          <a:endParaRPr lang="en-US"/>
        </a:p>
      </dgm:t>
    </dgm:pt>
    <dgm:pt modelId="{32131A48-B8A0-4EDB-98E8-C3CB33253202}" type="sibTrans" cxnId="{2E500DF3-9A94-45A2-AC66-6A21CCAF8E07}">
      <dgm:prSet/>
      <dgm:spPr/>
      <dgm:t>
        <a:bodyPr/>
        <a:lstStyle/>
        <a:p>
          <a:endParaRPr lang="en-US"/>
        </a:p>
      </dgm:t>
    </dgm:pt>
    <dgm:pt modelId="{A21A78FA-F341-416E-A54C-298B2920052A}" type="pres">
      <dgm:prSet presAssocID="{9725E4F5-9C03-448E-B9D6-747920F1FDCE}" presName="outerComposite" presStyleCnt="0">
        <dgm:presLayoutVars>
          <dgm:chMax val="5"/>
          <dgm:dir/>
          <dgm:resizeHandles val="exact"/>
        </dgm:presLayoutVars>
      </dgm:prSet>
      <dgm:spPr/>
    </dgm:pt>
    <dgm:pt modelId="{D1F3E9FE-5906-4FB9-AC53-EB368F76088A}" type="pres">
      <dgm:prSet presAssocID="{9725E4F5-9C03-448E-B9D6-747920F1FDCE}" presName="dummyMaxCanvas" presStyleCnt="0">
        <dgm:presLayoutVars/>
      </dgm:prSet>
      <dgm:spPr/>
    </dgm:pt>
    <dgm:pt modelId="{A8658CE8-F35D-43C5-815D-D5B34BFA7BD8}" type="pres">
      <dgm:prSet presAssocID="{9725E4F5-9C03-448E-B9D6-747920F1FDCE}" presName="FiveNodes_1" presStyleLbl="node1" presStyleIdx="0" presStyleCnt="5">
        <dgm:presLayoutVars>
          <dgm:bulletEnabled val="1"/>
        </dgm:presLayoutVars>
      </dgm:prSet>
      <dgm:spPr/>
    </dgm:pt>
    <dgm:pt modelId="{D4F9D089-C5C6-4FEF-A880-95F7AF49D2BB}" type="pres">
      <dgm:prSet presAssocID="{9725E4F5-9C03-448E-B9D6-747920F1FDCE}" presName="FiveNodes_2" presStyleLbl="node1" presStyleIdx="1" presStyleCnt="5">
        <dgm:presLayoutVars>
          <dgm:bulletEnabled val="1"/>
        </dgm:presLayoutVars>
      </dgm:prSet>
      <dgm:spPr/>
    </dgm:pt>
    <dgm:pt modelId="{FD798D12-7FCA-455E-AD46-F81D9A8A52D0}" type="pres">
      <dgm:prSet presAssocID="{9725E4F5-9C03-448E-B9D6-747920F1FDCE}" presName="FiveNodes_3" presStyleLbl="node1" presStyleIdx="2" presStyleCnt="5">
        <dgm:presLayoutVars>
          <dgm:bulletEnabled val="1"/>
        </dgm:presLayoutVars>
      </dgm:prSet>
      <dgm:spPr/>
    </dgm:pt>
    <dgm:pt modelId="{418A7B5D-17D5-4826-AE44-F99EA01FCD7A}" type="pres">
      <dgm:prSet presAssocID="{9725E4F5-9C03-448E-B9D6-747920F1FDCE}" presName="FiveNodes_4" presStyleLbl="node1" presStyleIdx="3" presStyleCnt="5">
        <dgm:presLayoutVars>
          <dgm:bulletEnabled val="1"/>
        </dgm:presLayoutVars>
      </dgm:prSet>
      <dgm:spPr/>
    </dgm:pt>
    <dgm:pt modelId="{43A38EC5-ED15-4A7D-A1CD-3393C2069560}" type="pres">
      <dgm:prSet presAssocID="{9725E4F5-9C03-448E-B9D6-747920F1FDCE}" presName="FiveNodes_5" presStyleLbl="node1" presStyleIdx="4" presStyleCnt="5">
        <dgm:presLayoutVars>
          <dgm:bulletEnabled val="1"/>
        </dgm:presLayoutVars>
      </dgm:prSet>
      <dgm:spPr/>
    </dgm:pt>
    <dgm:pt modelId="{1DA7CA7E-4DB4-4E56-B003-77E17FB5F949}" type="pres">
      <dgm:prSet presAssocID="{9725E4F5-9C03-448E-B9D6-747920F1FDCE}" presName="FiveConn_1-2" presStyleLbl="fgAccFollowNode1" presStyleIdx="0" presStyleCnt="4" custScaleX="159359" custScaleY="157478">
        <dgm:presLayoutVars>
          <dgm:bulletEnabled val="1"/>
        </dgm:presLayoutVars>
      </dgm:prSet>
      <dgm:spPr>
        <a:prstGeom prst="mathPlus">
          <a:avLst/>
        </a:prstGeom>
      </dgm:spPr>
    </dgm:pt>
    <dgm:pt modelId="{88137166-01C7-4125-90C8-F9AFCCDA5229}" type="pres">
      <dgm:prSet presAssocID="{9725E4F5-9C03-448E-B9D6-747920F1FDCE}" presName="FiveConn_2-3" presStyleLbl="fgAccFollowNode1" presStyleIdx="1" presStyleCnt="4" custScaleX="173461" custScaleY="155129" custLinFactNeighborX="-2564" custLinFactNeighborY="0">
        <dgm:presLayoutVars>
          <dgm:bulletEnabled val="1"/>
        </dgm:presLayoutVars>
      </dgm:prSet>
      <dgm:spPr>
        <a:prstGeom prst="mathPlus">
          <a:avLst/>
        </a:prstGeom>
      </dgm:spPr>
    </dgm:pt>
    <dgm:pt modelId="{0A0D68F2-6FC7-4AD8-B123-1F7E5350ECAB}" type="pres">
      <dgm:prSet presAssocID="{9725E4F5-9C03-448E-B9D6-747920F1FDCE}" presName="FiveConn_3-4" presStyleLbl="fgAccFollowNode1" presStyleIdx="2" presStyleCnt="4" custScaleX="161051" custScaleY="161051">
        <dgm:presLayoutVars>
          <dgm:bulletEnabled val="1"/>
        </dgm:presLayoutVars>
      </dgm:prSet>
      <dgm:spPr>
        <a:prstGeom prst="mathPlus">
          <a:avLst/>
        </a:prstGeom>
      </dgm:spPr>
    </dgm:pt>
    <dgm:pt modelId="{7DB35252-B1D2-428C-B09F-B16EA6CF0839}" type="pres">
      <dgm:prSet presAssocID="{9725E4F5-9C03-448E-B9D6-747920F1FDCE}" presName="FiveConn_4-5" presStyleLbl="fgAccFollowNode1" presStyleIdx="3" presStyleCnt="4" custScaleX="133100" custScaleY="133100" custLinFactNeighborX="-2564" custLinFactNeighborY="-1496">
        <dgm:presLayoutVars>
          <dgm:bulletEnabled val="1"/>
        </dgm:presLayoutVars>
      </dgm:prSet>
      <dgm:spPr>
        <a:prstGeom prst="mathEqual">
          <a:avLst/>
        </a:prstGeom>
      </dgm:spPr>
    </dgm:pt>
    <dgm:pt modelId="{35FD0619-E267-40F1-AD47-F8C3A2D732AC}" type="pres">
      <dgm:prSet presAssocID="{9725E4F5-9C03-448E-B9D6-747920F1FDCE}" presName="FiveNodes_1_text" presStyleLbl="node1" presStyleIdx="4" presStyleCnt="5">
        <dgm:presLayoutVars>
          <dgm:bulletEnabled val="1"/>
        </dgm:presLayoutVars>
      </dgm:prSet>
      <dgm:spPr/>
    </dgm:pt>
    <dgm:pt modelId="{2A9EC946-29B7-40CE-AACF-2E0E9A1C8D01}" type="pres">
      <dgm:prSet presAssocID="{9725E4F5-9C03-448E-B9D6-747920F1FDCE}" presName="FiveNodes_2_text" presStyleLbl="node1" presStyleIdx="4" presStyleCnt="5">
        <dgm:presLayoutVars>
          <dgm:bulletEnabled val="1"/>
        </dgm:presLayoutVars>
      </dgm:prSet>
      <dgm:spPr/>
    </dgm:pt>
    <dgm:pt modelId="{2851EF88-2E7E-4C30-8C50-27F56B0A7BF9}" type="pres">
      <dgm:prSet presAssocID="{9725E4F5-9C03-448E-B9D6-747920F1FDCE}" presName="FiveNodes_3_text" presStyleLbl="node1" presStyleIdx="4" presStyleCnt="5">
        <dgm:presLayoutVars>
          <dgm:bulletEnabled val="1"/>
        </dgm:presLayoutVars>
      </dgm:prSet>
      <dgm:spPr/>
    </dgm:pt>
    <dgm:pt modelId="{DA7DB4C3-86CA-4428-B4B1-E457AFB38B1A}" type="pres">
      <dgm:prSet presAssocID="{9725E4F5-9C03-448E-B9D6-747920F1FDCE}" presName="FiveNodes_4_text" presStyleLbl="node1" presStyleIdx="4" presStyleCnt="5">
        <dgm:presLayoutVars>
          <dgm:bulletEnabled val="1"/>
        </dgm:presLayoutVars>
      </dgm:prSet>
      <dgm:spPr/>
    </dgm:pt>
    <dgm:pt modelId="{701258B7-F4E8-4CF6-8BCB-CC30EC7210DD}" type="pres">
      <dgm:prSet presAssocID="{9725E4F5-9C03-448E-B9D6-747920F1FDCE}" presName="FiveNodes_5_text" presStyleLbl="node1" presStyleIdx="4" presStyleCnt="5">
        <dgm:presLayoutVars>
          <dgm:bulletEnabled val="1"/>
        </dgm:presLayoutVars>
      </dgm:prSet>
      <dgm:spPr/>
    </dgm:pt>
  </dgm:ptLst>
  <dgm:cxnLst>
    <dgm:cxn modelId="{B7370E11-57C7-45BA-8CB6-4801E03901CF}" type="presOf" srcId="{B51CADB2-7FF6-4874-9732-2952C4260236}" destId="{2851EF88-2E7E-4C30-8C50-27F56B0A7BF9}" srcOrd="1" destOrd="0" presId="urn:microsoft.com/office/officeart/2005/8/layout/vProcess5"/>
    <dgm:cxn modelId="{E06E0D21-ABD9-48AA-B846-CFE1D47B8933}" type="presOf" srcId="{C648EF71-322A-4685-A24A-BB5BEE937A26}" destId="{0A0D68F2-6FC7-4AD8-B123-1F7E5350ECAB}" srcOrd="0" destOrd="0" presId="urn:microsoft.com/office/officeart/2005/8/layout/vProcess5"/>
    <dgm:cxn modelId="{59323F21-5D99-4E10-B9C5-2550A2F59FC7}" type="presOf" srcId="{45027D3C-75CD-4207-B4C2-6A2B4732C435}" destId="{2A9EC946-29B7-40CE-AACF-2E0E9A1C8D01}" srcOrd="1" destOrd="0" presId="urn:microsoft.com/office/officeart/2005/8/layout/vProcess5"/>
    <dgm:cxn modelId="{38E81D38-AD97-45FD-9624-E0D8518CAADB}" type="presOf" srcId="{3BC79A08-C511-44AC-9133-4CC7BD6C1ED9}" destId="{88137166-01C7-4125-90C8-F9AFCCDA5229}" srcOrd="0" destOrd="0" presId="urn:microsoft.com/office/officeart/2005/8/layout/vProcess5"/>
    <dgm:cxn modelId="{22E19A3B-AE28-4C4A-A3B7-62DBFB3B24D7}" type="presOf" srcId="{608D58EC-DFB7-4D76-81E7-FBBCD50AA394}" destId="{7DB35252-B1D2-428C-B09F-B16EA6CF0839}" srcOrd="0" destOrd="0" presId="urn:microsoft.com/office/officeart/2005/8/layout/vProcess5"/>
    <dgm:cxn modelId="{E465753D-C130-4359-8F0E-D0FD422C9DDD}" type="presOf" srcId="{45027D3C-75CD-4207-B4C2-6A2B4732C435}" destId="{D4F9D089-C5C6-4FEF-A880-95F7AF49D2BB}" srcOrd="0" destOrd="0" presId="urn:microsoft.com/office/officeart/2005/8/layout/vProcess5"/>
    <dgm:cxn modelId="{CA2B4C59-CD0D-48B0-9CFC-65F1B2096154}" srcId="{9725E4F5-9C03-448E-B9D6-747920F1FDCE}" destId="{B51CADB2-7FF6-4874-9732-2952C4260236}" srcOrd="2" destOrd="0" parTransId="{CCC09D46-B6CC-41FC-B867-81405C5486E7}" sibTransId="{C648EF71-322A-4685-A24A-BB5BEE937A26}"/>
    <dgm:cxn modelId="{E5695295-36D5-41A4-AB82-A09030184636}" type="presOf" srcId="{5CF1F0D3-40D9-46A4-AF9F-8C9203F211D6}" destId="{35FD0619-E267-40F1-AD47-F8C3A2D732AC}" srcOrd="1" destOrd="0" presId="urn:microsoft.com/office/officeart/2005/8/layout/vProcess5"/>
    <dgm:cxn modelId="{11946A99-67BF-40A5-8477-96B2127B8F15}" type="presOf" srcId="{E3C9A954-90F5-4200-BCE9-290484540033}" destId="{43A38EC5-ED15-4A7D-A1CD-3393C2069560}" srcOrd="0" destOrd="0" presId="urn:microsoft.com/office/officeart/2005/8/layout/vProcess5"/>
    <dgm:cxn modelId="{FC36029A-B23E-422C-9833-B0D1AEB6462D}" type="presOf" srcId="{B51CADB2-7FF6-4874-9732-2952C4260236}" destId="{FD798D12-7FCA-455E-AD46-F81D9A8A52D0}" srcOrd="0" destOrd="0" presId="urn:microsoft.com/office/officeart/2005/8/layout/vProcess5"/>
    <dgm:cxn modelId="{6579D7B6-50E8-499D-9F58-C02E27E41475}" srcId="{9725E4F5-9C03-448E-B9D6-747920F1FDCE}" destId="{45027D3C-75CD-4207-B4C2-6A2B4732C435}" srcOrd="1" destOrd="0" parTransId="{BDD9BD54-7FFF-47F2-A8DC-4FC203B26F9E}" sibTransId="{3BC79A08-C511-44AC-9133-4CC7BD6C1ED9}"/>
    <dgm:cxn modelId="{C37BF5B9-C852-413C-8334-8F71AE293B69}" srcId="{9725E4F5-9C03-448E-B9D6-747920F1FDCE}" destId="{5CF1F0D3-40D9-46A4-AF9F-8C9203F211D6}" srcOrd="0" destOrd="0" parTransId="{42F1451B-7625-4206-981A-FB5FE5808913}" sibTransId="{CA63D897-0C3C-49DF-89D1-08712CEBDA37}"/>
    <dgm:cxn modelId="{41132EBC-4BD6-489D-AB93-61BF05FB1681}" type="presOf" srcId="{2B41447E-59E2-4A6B-9DA2-58F2D70889BC}" destId="{DA7DB4C3-86CA-4428-B4B1-E457AFB38B1A}" srcOrd="1" destOrd="0" presId="urn:microsoft.com/office/officeart/2005/8/layout/vProcess5"/>
    <dgm:cxn modelId="{B7D29DC3-B38B-47B7-8631-449067A1B3B1}" type="presOf" srcId="{E3C9A954-90F5-4200-BCE9-290484540033}" destId="{701258B7-F4E8-4CF6-8BCB-CC30EC7210DD}" srcOrd="1" destOrd="0" presId="urn:microsoft.com/office/officeart/2005/8/layout/vProcess5"/>
    <dgm:cxn modelId="{542558C8-3255-480F-B77E-DCB4C9DD57D9}" srcId="{9725E4F5-9C03-448E-B9D6-747920F1FDCE}" destId="{2B41447E-59E2-4A6B-9DA2-58F2D70889BC}" srcOrd="3" destOrd="0" parTransId="{19650F87-F390-44C6-9118-7D09EC5CDE06}" sibTransId="{608D58EC-DFB7-4D76-81E7-FBBCD50AA394}"/>
    <dgm:cxn modelId="{733A6CC9-B44F-494E-A4F4-F3F4FF9F4D0B}" type="presOf" srcId="{CA63D897-0C3C-49DF-89D1-08712CEBDA37}" destId="{1DA7CA7E-4DB4-4E56-B003-77E17FB5F949}" srcOrd="0" destOrd="0" presId="urn:microsoft.com/office/officeart/2005/8/layout/vProcess5"/>
    <dgm:cxn modelId="{8F5107D3-8C79-4CFE-BC75-A2DCB843759E}" type="presOf" srcId="{2B41447E-59E2-4A6B-9DA2-58F2D70889BC}" destId="{418A7B5D-17D5-4826-AE44-F99EA01FCD7A}" srcOrd="0" destOrd="0" presId="urn:microsoft.com/office/officeart/2005/8/layout/vProcess5"/>
    <dgm:cxn modelId="{EEF057DB-2C2E-43C7-A9A0-383DB3834D82}" type="presOf" srcId="{9725E4F5-9C03-448E-B9D6-747920F1FDCE}" destId="{A21A78FA-F341-416E-A54C-298B2920052A}" srcOrd="0" destOrd="0" presId="urn:microsoft.com/office/officeart/2005/8/layout/vProcess5"/>
    <dgm:cxn modelId="{BE363CEC-7939-4237-9FF0-31D2DB2E0BAB}" type="presOf" srcId="{5CF1F0D3-40D9-46A4-AF9F-8C9203F211D6}" destId="{A8658CE8-F35D-43C5-815D-D5B34BFA7BD8}" srcOrd="0" destOrd="0" presId="urn:microsoft.com/office/officeart/2005/8/layout/vProcess5"/>
    <dgm:cxn modelId="{2E500DF3-9A94-45A2-AC66-6A21CCAF8E07}" srcId="{9725E4F5-9C03-448E-B9D6-747920F1FDCE}" destId="{E3C9A954-90F5-4200-BCE9-290484540033}" srcOrd="4" destOrd="0" parTransId="{16F4B887-C986-41DF-95EF-069281ECF1A9}" sibTransId="{32131A48-B8A0-4EDB-98E8-C3CB33253202}"/>
    <dgm:cxn modelId="{92C89753-9D77-47F2-95BD-F5877CD936BB}" type="presParOf" srcId="{A21A78FA-F341-416E-A54C-298B2920052A}" destId="{D1F3E9FE-5906-4FB9-AC53-EB368F76088A}" srcOrd="0" destOrd="0" presId="urn:microsoft.com/office/officeart/2005/8/layout/vProcess5"/>
    <dgm:cxn modelId="{206CC603-F517-4775-BCC3-009789936268}" type="presParOf" srcId="{A21A78FA-F341-416E-A54C-298B2920052A}" destId="{A8658CE8-F35D-43C5-815D-D5B34BFA7BD8}" srcOrd="1" destOrd="0" presId="urn:microsoft.com/office/officeart/2005/8/layout/vProcess5"/>
    <dgm:cxn modelId="{7BD471F9-93CB-479E-A437-F96B1E7DCC63}" type="presParOf" srcId="{A21A78FA-F341-416E-A54C-298B2920052A}" destId="{D4F9D089-C5C6-4FEF-A880-95F7AF49D2BB}" srcOrd="2" destOrd="0" presId="urn:microsoft.com/office/officeart/2005/8/layout/vProcess5"/>
    <dgm:cxn modelId="{F1EC7E56-9C28-4E17-9524-68E98823F6ED}" type="presParOf" srcId="{A21A78FA-F341-416E-A54C-298B2920052A}" destId="{FD798D12-7FCA-455E-AD46-F81D9A8A52D0}" srcOrd="3" destOrd="0" presId="urn:microsoft.com/office/officeart/2005/8/layout/vProcess5"/>
    <dgm:cxn modelId="{6C93A08A-CF91-4BE6-8D1E-0B7CA7D34697}" type="presParOf" srcId="{A21A78FA-F341-416E-A54C-298B2920052A}" destId="{418A7B5D-17D5-4826-AE44-F99EA01FCD7A}" srcOrd="4" destOrd="0" presId="urn:microsoft.com/office/officeart/2005/8/layout/vProcess5"/>
    <dgm:cxn modelId="{F4CE7FE3-0B96-49B0-8829-5B8B4C583324}" type="presParOf" srcId="{A21A78FA-F341-416E-A54C-298B2920052A}" destId="{43A38EC5-ED15-4A7D-A1CD-3393C2069560}" srcOrd="5" destOrd="0" presId="urn:microsoft.com/office/officeart/2005/8/layout/vProcess5"/>
    <dgm:cxn modelId="{3992E92E-5592-48A1-9CF8-AFDFE1AA4C5D}" type="presParOf" srcId="{A21A78FA-F341-416E-A54C-298B2920052A}" destId="{1DA7CA7E-4DB4-4E56-B003-77E17FB5F949}" srcOrd="6" destOrd="0" presId="urn:microsoft.com/office/officeart/2005/8/layout/vProcess5"/>
    <dgm:cxn modelId="{B9D882C7-52FA-4B0D-BD23-C0D1DCDD59DE}" type="presParOf" srcId="{A21A78FA-F341-416E-A54C-298B2920052A}" destId="{88137166-01C7-4125-90C8-F9AFCCDA5229}" srcOrd="7" destOrd="0" presId="urn:microsoft.com/office/officeart/2005/8/layout/vProcess5"/>
    <dgm:cxn modelId="{57CC0213-DAFF-4A54-9CCD-44C59D4D3A4B}" type="presParOf" srcId="{A21A78FA-F341-416E-A54C-298B2920052A}" destId="{0A0D68F2-6FC7-4AD8-B123-1F7E5350ECAB}" srcOrd="8" destOrd="0" presId="urn:microsoft.com/office/officeart/2005/8/layout/vProcess5"/>
    <dgm:cxn modelId="{D0E7FAEC-A1BD-4AE5-B3AE-929F6F5D3873}" type="presParOf" srcId="{A21A78FA-F341-416E-A54C-298B2920052A}" destId="{7DB35252-B1D2-428C-B09F-B16EA6CF0839}" srcOrd="9" destOrd="0" presId="urn:microsoft.com/office/officeart/2005/8/layout/vProcess5"/>
    <dgm:cxn modelId="{6DDE2DEA-2A47-4B6C-945D-57CBF1A1A080}" type="presParOf" srcId="{A21A78FA-F341-416E-A54C-298B2920052A}" destId="{35FD0619-E267-40F1-AD47-F8C3A2D732AC}" srcOrd="10" destOrd="0" presId="urn:microsoft.com/office/officeart/2005/8/layout/vProcess5"/>
    <dgm:cxn modelId="{6309862C-2D93-44C8-B504-C5191D6E4383}" type="presParOf" srcId="{A21A78FA-F341-416E-A54C-298B2920052A}" destId="{2A9EC946-29B7-40CE-AACF-2E0E9A1C8D01}" srcOrd="11" destOrd="0" presId="urn:microsoft.com/office/officeart/2005/8/layout/vProcess5"/>
    <dgm:cxn modelId="{1EC56AB3-69A4-4D91-BED6-0970B5DFB820}" type="presParOf" srcId="{A21A78FA-F341-416E-A54C-298B2920052A}" destId="{2851EF88-2E7E-4C30-8C50-27F56B0A7BF9}" srcOrd="12" destOrd="0" presId="urn:microsoft.com/office/officeart/2005/8/layout/vProcess5"/>
    <dgm:cxn modelId="{99AF2A67-944E-4982-89B9-58D7B0D99646}" type="presParOf" srcId="{A21A78FA-F341-416E-A54C-298B2920052A}" destId="{DA7DB4C3-86CA-4428-B4B1-E457AFB38B1A}" srcOrd="13" destOrd="0" presId="urn:microsoft.com/office/officeart/2005/8/layout/vProcess5"/>
    <dgm:cxn modelId="{480D3BD5-A307-45D5-91B5-D5C496F26E32}" type="presParOf" srcId="{A21A78FA-F341-416E-A54C-298B2920052A}" destId="{701258B7-F4E8-4CF6-8BCB-CC30EC7210DD}" srcOrd="14"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858B10-81FF-4567-90C7-A232B430918E}" type="doc">
      <dgm:prSet loTypeId="urn:microsoft.com/office/officeart/2008/layout/PictureStrips" loCatId="list" qsTypeId="urn:microsoft.com/office/officeart/2005/8/quickstyle/simple4" qsCatId="simple" csTypeId="urn:microsoft.com/office/officeart/2005/8/colors/accent1_2" csCatId="accent1" phldr="1"/>
      <dgm:spPr/>
      <dgm:t>
        <a:bodyPr/>
        <a:lstStyle/>
        <a:p>
          <a:endParaRPr lang="en-US"/>
        </a:p>
      </dgm:t>
    </dgm:pt>
    <dgm:pt modelId="{8D301B6C-4C95-4ABA-860F-F0F319826EBE}">
      <dgm:prSet phldrT="[Text]" custT="1"/>
      <dgm:spPr>
        <a:ln w="12700"/>
      </dgm:spPr>
      <dgm:t>
        <a:bodyPr/>
        <a:lstStyle/>
        <a:p>
          <a:r>
            <a:rPr lang="en-US" sz="2000" b="1">
              <a:solidFill>
                <a:schemeClr val="accent1">
                  <a:lumMod val="50000"/>
                </a:schemeClr>
              </a:solidFill>
            </a:rPr>
            <a:t>Cash</a:t>
          </a:r>
        </a:p>
      </dgm:t>
    </dgm:pt>
    <dgm:pt modelId="{D0A6AFB0-E8E2-4836-8689-89F38A33CA4E}" type="parTrans" cxnId="{6A9FD7E9-6218-4FDB-8E51-E6D6FFDC2A3A}">
      <dgm:prSet/>
      <dgm:spPr/>
      <dgm:t>
        <a:bodyPr/>
        <a:lstStyle/>
        <a:p>
          <a:endParaRPr lang="en-US" sz="2000">
            <a:solidFill>
              <a:schemeClr val="accent1">
                <a:lumMod val="50000"/>
              </a:schemeClr>
            </a:solidFill>
          </a:endParaRPr>
        </a:p>
      </dgm:t>
    </dgm:pt>
    <dgm:pt modelId="{D6F9DD7B-C497-42F1-BC65-9197A039F7F0}" type="sibTrans" cxnId="{6A9FD7E9-6218-4FDB-8E51-E6D6FFDC2A3A}">
      <dgm:prSet/>
      <dgm:spPr/>
      <dgm:t>
        <a:bodyPr/>
        <a:lstStyle/>
        <a:p>
          <a:endParaRPr lang="en-US" sz="2000">
            <a:solidFill>
              <a:schemeClr val="accent1">
                <a:lumMod val="50000"/>
              </a:schemeClr>
            </a:solidFill>
          </a:endParaRPr>
        </a:p>
      </dgm:t>
    </dgm:pt>
    <dgm:pt modelId="{0535E971-E2A1-456A-A941-9E4D6D99C82E}">
      <dgm:prSet phldrT="[Text]" custT="1"/>
      <dgm:spPr>
        <a:ln w="12700">
          <a:solidFill>
            <a:schemeClr val="tx2"/>
          </a:solidFill>
        </a:ln>
      </dgm:spPr>
      <dgm:t>
        <a:bodyPr/>
        <a:lstStyle/>
        <a:p>
          <a:r>
            <a:rPr lang="en-US" sz="2000" b="1" dirty="0">
              <a:solidFill>
                <a:schemeClr val="accent1">
                  <a:lumMod val="50000"/>
                </a:schemeClr>
              </a:solidFill>
            </a:rPr>
            <a:t>Vehicles</a:t>
          </a:r>
        </a:p>
      </dgm:t>
    </dgm:pt>
    <dgm:pt modelId="{1C5BBC42-3DD7-4BD0-AEFD-9D08B36FF540}" type="parTrans" cxnId="{E075AEC6-8A7C-4C3B-8184-44B180598EC5}">
      <dgm:prSet/>
      <dgm:spPr/>
      <dgm:t>
        <a:bodyPr/>
        <a:lstStyle/>
        <a:p>
          <a:endParaRPr lang="en-US" sz="2000">
            <a:solidFill>
              <a:schemeClr val="accent1">
                <a:lumMod val="50000"/>
              </a:schemeClr>
            </a:solidFill>
          </a:endParaRPr>
        </a:p>
      </dgm:t>
    </dgm:pt>
    <dgm:pt modelId="{56FE09AE-3F9D-442F-AB4A-7F2EBED932AC}" type="sibTrans" cxnId="{E075AEC6-8A7C-4C3B-8184-44B180598EC5}">
      <dgm:prSet/>
      <dgm:spPr/>
      <dgm:t>
        <a:bodyPr/>
        <a:lstStyle/>
        <a:p>
          <a:endParaRPr lang="en-US" sz="2000">
            <a:solidFill>
              <a:schemeClr val="accent1">
                <a:lumMod val="50000"/>
              </a:schemeClr>
            </a:solidFill>
          </a:endParaRPr>
        </a:p>
      </dgm:t>
    </dgm:pt>
    <dgm:pt modelId="{0709E4B9-44B7-42D6-B298-9BDDF8D1CF9B}">
      <dgm:prSet phldrT="[Text]" custT="1"/>
      <dgm:spPr>
        <a:ln w="12700"/>
      </dgm:spPr>
      <dgm:t>
        <a:bodyPr/>
        <a:lstStyle/>
        <a:p>
          <a:r>
            <a:rPr lang="en-US" sz="2000" b="1">
              <a:solidFill>
                <a:schemeClr val="accent1">
                  <a:lumMod val="50000"/>
                </a:schemeClr>
              </a:solidFill>
            </a:rPr>
            <a:t>Bank</a:t>
          </a:r>
          <a:r>
            <a:rPr lang="en-US" sz="2000" b="1" baseline="0">
              <a:solidFill>
                <a:schemeClr val="accent1">
                  <a:lumMod val="50000"/>
                </a:schemeClr>
              </a:solidFill>
            </a:rPr>
            <a:t> Accounts</a:t>
          </a:r>
          <a:endParaRPr lang="en-US" sz="2000" b="1">
            <a:solidFill>
              <a:schemeClr val="accent1">
                <a:lumMod val="50000"/>
              </a:schemeClr>
            </a:solidFill>
          </a:endParaRPr>
        </a:p>
      </dgm:t>
    </dgm:pt>
    <dgm:pt modelId="{019E51D0-EFCE-47C3-AC99-AEE74EDFC07B}" type="parTrans" cxnId="{E2E44452-6E94-41AA-A036-DFA36CBEFEC6}">
      <dgm:prSet/>
      <dgm:spPr/>
      <dgm:t>
        <a:bodyPr/>
        <a:lstStyle/>
        <a:p>
          <a:endParaRPr lang="en-US" sz="2000">
            <a:solidFill>
              <a:schemeClr val="accent1">
                <a:lumMod val="50000"/>
              </a:schemeClr>
            </a:solidFill>
          </a:endParaRPr>
        </a:p>
      </dgm:t>
    </dgm:pt>
    <dgm:pt modelId="{E56A29AA-02B4-4A0C-BE08-3B840F7BA004}" type="sibTrans" cxnId="{E2E44452-6E94-41AA-A036-DFA36CBEFEC6}">
      <dgm:prSet/>
      <dgm:spPr/>
      <dgm:t>
        <a:bodyPr/>
        <a:lstStyle/>
        <a:p>
          <a:endParaRPr lang="en-US" sz="2000">
            <a:solidFill>
              <a:schemeClr val="accent1">
                <a:lumMod val="50000"/>
              </a:schemeClr>
            </a:solidFill>
          </a:endParaRPr>
        </a:p>
      </dgm:t>
    </dgm:pt>
    <dgm:pt modelId="{821B1876-0786-4F22-81E6-59278344CA6C}">
      <dgm:prSet phldrT="[Text]" custT="1"/>
      <dgm:spPr>
        <a:ln w="12700">
          <a:solidFill>
            <a:schemeClr val="tx2"/>
          </a:solidFill>
        </a:ln>
      </dgm:spPr>
      <dgm:t>
        <a:bodyPr/>
        <a:lstStyle/>
        <a:p>
          <a:r>
            <a:rPr lang="en-US" sz="2000" b="1">
              <a:solidFill>
                <a:schemeClr val="accent1">
                  <a:lumMod val="50000"/>
                </a:schemeClr>
              </a:solidFill>
            </a:rPr>
            <a:t>Real Estate</a:t>
          </a:r>
        </a:p>
      </dgm:t>
    </dgm:pt>
    <dgm:pt modelId="{C3FC2FCB-B60F-49AA-9330-67FDA5B9FA83}" type="parTrans" cxnId="{83C6E7FE-7C43-4C70-94D4-3C7757F20CCC}">
      <dgm:prSet/>
      <dgm:spPr/>
      <dgm:t>
        <a:bodyPr/>
        <a:lstStyle/>
        <a:p>
          <a:endParaRPr lang="en-US" sz="2000">
            <a:solidFill>
              <a:schemeClr val="accent1">
                <a:lumMod val="50000"/>
              </a:schemeClr>
            </a:solidFill>
          </a:endParaRPr>
        </a:p>
      </dgm:t>
    </dgm:pt>
    <dgm:pt modelId="{38DAE8C7-88FE-404C-985C-50FAFB4C918C}" type="sibTrans" cxnId="{83C6E7FE-7C43-4C70-94D4-3C7757F20CCC}">
      <dgm:prSet/>
      <dgm:spPr/>
      <dgm:t>
        <a:bodyPr/>
        <a:lstStyle/>
        <a:p>
          <a:endParaRPr lang="en-US" sz="2000">
            <a:solidFill>
              <a:schemeClr val="accent1">
                <a:lumMod val="50000"/>
              </a:schemeClr>
            </a:solidFill>
          </a:endParaRPr>
        </a:p>
      </dgm:t>
    </dgm:pt>
    <dgm:pt modelId="{054CFEB3-52CF-45E0-A3F1-D259A6357A30}">
      <dgm:prSet phldrT="[Text]" custT="1"/>
      <dgm:spPr>
        <a:ln w="12700">
          <a:solidFill>
            <a:schemeClr val="tx2"/>
          </a:solidFill>
        </a:ln>
      </dgm:spPr>
      <dgm:t>
        <a:bodyPr/>
        <a:lstStyle/>
        <a:p>
          <a:r>
            <a:rPr lang="en-US" sz="2000" b="1">
              <a:solidFill>
                <a:schemeClr val="accent1">
                  <a:lumMod val="50000"/>
                </a:schemeClr>
              </a:solidFill>
            </a:rPr>
            <a:t>Securities</a:t>
          </a:r>
        </a:p>
      </dgm:t>
    </dgm:pt>
    <dgm:pt modelId="{3DBE79F7-6A02-4B36-907B-D4BB7D7195F5}" type="parTrans" cxnId="{2D808DFB-B4B2-46F5-872D-29CEBD5AA212}">
      <dgm:prSet/>
      <dgm:spPr/>
      <dgm:t>
        <a:bodyPr/>
        <a:lstStyle/>
        <a:p>
          <a:endParaRPr lang="en-US" sz="2000">
            <a:solidFill>
              <a:schemeClr val="accent1">
                <a:lumMod val="50000"/>
              </a:schemeClr>
            </a:solidFill>
          </a:endParaRPr>
        </a:p>
      </dgm:t>
    </dgm:pt>
    <dgm:pt modelId="{D2DF9E69-E296-4CBF-AF2F-AE8A9CB4C1FE}" type="sibTrans" cxnId="{2D808DFB-B4B2-46F5-872D-29CEBD5AA212}">
      <dgm:prSet/>
      <dgm:spPr/>
      <dgm:t>
        <a:bodyPr/>
        <a:lstStyle/>
        <a:p>
          <a:endParaRPr lang="en-US" sz="2000">
            <a:solidFill>
              <a:schemeClr val="accent1">
                <a:lumMod val="50000"/>
              </a:schemeClr>
            </a:solidFill>
          </a:endParaRPr>
        </a:p>
      </dgm:t>
    </dgm:pt>
    <dgm:pt modelId="{D110E03D-9FAC-436A-B4E6-FBB214D7EBAF}">
      <dgm:prSet phldrT="[Text]" custT="1"/>
      <dgm:spPr>
        <a:ln w="12700"/>
      </dgm:spPr>
      <dgm:t>
        <a:bodyPr/>
        <a:lstStyle/>
        <a:p>
          <a:r>
            <a:rPr lang="en-US" sz="2000" b="1">
              <a:solidFill>
                <a:schemeClr val="accent1">
                  <a:lumMod val="50000"/>
                </a:schemeClr>
              </a:solidFill>
            </a:rPr>
            <a:t>Life Insurance</a:t>
          </a:r>
        </a:p>
      </dgm:t>
    </dgm:pt>
    <dgm:pt modelId="{E9DD8C96-AC0A-4066-AB8C-EA042803EC60}" type="parTrans" cxnId="{CA8AE62D-CF75-47CE-8F47-66FB565207BC}">
      <dgm:prSet/>
      <dgm:spPr/>
      <dgm:t>
        <a:bodyPr/>
        <a:lstStyle/>
        <a:p>
          <a:endParaRPr lang="en-US" sz="2000">
            <a:solidFill>
              <a:schemeClr val="accent1">
                <a:lumMod val="50000"/>
              </a:schemeClr>
            </a:solidFill>
          </a:endParaRPr>
        </a:p>
      </dgm:t>
    </dgm:pt>
    <dgm:pt modelId="{75ADC48A-140D-46F4-A2D6-056E611014BD}" type="sibTrans" cxnId="{CA8AE62D-CF75-47CE-8F47-66FB565207BC}">
      <dgm:prSet/>
      <dgm:spPr/>
      <dgm:t>
        <a:bodyPr/>
        <a:lstStyle/>
        <a:p>
          <a:endParaRPr lang="en-US" sz="2000">
            <a:solidFill>
              <a:schemeClr val="accent1">
                <a:lumMod val="50000"/>
              </a:schemeClr>
            </a:solidFill>
          </a:endParaRPr>
        </a:p>
      </dgm:t>
    </dgm:pt>
    <dgm:pt modelId="{216788FA-134C-4372-9076-ED04B66391F2}">
      <dgm:prSet phldrT="[Text]" custT="1"/>
      <dgm:spPr>
        <a:ln w="12700"/>
      </dgm:spPr>
      <dgm:t>
        <a:bodyPr/>
        <a:lstStyle/>
        <a:p>
          <a:r>
            <a:rPr lang="en-US" sz="2000" b="1">
              <a:solidFill>
                <a:schemeClr val="accent1">
                  <a:lumMod val="50000"/>
                </a:schemeClr>
              </a:solidFill>
            </a:rPr>
            <a:t>Burial Plans</a:t>
          </a:r>
        </a:p>
      </dgm:t>
    </dgm:pt>
    <dgm:pt modelId="{770528ED-AC34-4EB8-B6B1-E76F20067EDF}" type="parTrans" cxnId="{610B5B13-E364-414B-82C8-7228CF221A66}">
      <dgm:prSet/>
      <dgm:spPr/>
      <dgm:t>
        <a:bodyPr/>
        <a:lstStyle/>
        <a:p>
          <a:endParaRPr lang="en-US" sz="2000">
            <a:solidFill>
              <a:schemeClr val="accent1">
                <a:lumMod val="50000"/>
              </a:schemeClr>
            </a:solidFill>
          </a:endParaRPr>
        </a:p>
      </dgm:t>
    </dgm:pt>
    <dgm:pt modelId="{C9A8B546-BD2E-48A2-B8E4-A5A0F46DAD18}" type="sibTrans" cxnId="{610B5B13-E364-414B-82C8-7228CF221A66}">
      <dgm:prSet/>
      <dgm:spPr/>
      <dgm:t>
        <a:bodyPr/>
        <a:lstStyle/>
        <a:p>
          <a:endParaRPr lang="en-US" sz="2000">
            <a:solidFill>
              <a:schemeClr val="accent1">
                <a:lumMod val="50000"/>
              </a:schemeClr>
            </a:solidFill>
          </a:endParaRPr>
        </a:p>
      </dgm:t>
    </dgm:pt>
    <dgm:pt modelId="{67F5BED4-031E-46FE-9AFB-21D395B43B44}">
      <dgm:prSet phldrT="[Text]" custT="1"/>
      <dgm:spPr>
        <a:ln w="12700">
          <a:solidFill>
            <a:schemeClr val="tx2"/>
          </a:solidFill>
        </a:ln>
      </dgm:spPr>
      <dgm:t>
        <a:bodyPr/>
        <a:lstStyle/>
        <a:p>
          <a:r>
            <a:rPr lang="en-US" sz="2000" b="1">
              <a:solidFill>
                <a:schemeClr val="accent1">
                  <a:lumMod val="50000"/>
                </a:schemeClr>
              </a:solidFill>
            </a:rPr>
            <a:t>Annuities</a:t>
          </a:r>
        </a:p>
      </dgm:t>
    </dgm:pt>
    <dgm:pt modelId="{DF92E5F1-BD18-475F-A674-F57FD614AFDE}" type="parTrans" cxnId="{6C95214F-DC99-4BA5-A251-280ED1DE75FA}">
      <dgm:prSet/>
      <dgm:spPr/>
      <dgm:t>
        <a:bodyPr/>
        <a:lstStyle/>
        <a:p>
          <a:endParaRPr lang="en-US" sz="2000">
            <a:solidFill>
              <a:schemeClr val="accent1">
                <a:lumMod val="50000"/>
              </a:schemeClr>
            </a:solidFill>
          </a:endParaRPr>
        </a:p>
      </dgm:t>
    </dgm:pt>
    <dgm:pt modelId="{6F575A15-C6CC-4ED9-8410-BF4D3724CAD2}" type="sibTrans" cxnId="{6C95214F-DC99-4BA5-A251-280ED1DE75FA}">
      <dgm:prSet/>
      <dgm:spPr/>
      <dgm:t>
        <a:bodyPr/>
        <a:lstStyle/>
        <a:p>
          <a:endParaRPr lang="en-US" sz="2000">
            <a:solidFill>
              <a:schemeClr val="accent1">
                <a:lumMod val="50000"/>
              </a:schemeClr>
            </a:solidFill>
          </a:endParaRPr>
        </a:p>
      </dgm:t>
    </dgm:pt>
    <dgm:pt modelId="{32E24E82-11C9-4E1D-AB5A-C79C7D8C03F5}">
      <dgm:prSet phldrT="[Text]" custT="1"/>
      <dgm:spPr>
        <a:ln w="12700">
          <a:solidFill>
            <a:schemeClr val="tx2"/>
          </a:solidFill>
        </a:ln>
      </dgm:spPr>
      <dgm:t>
        <a:bodyPr/>
        <a:lstStyle/>
        <a:p>
          <a:r>
            <a:rPr lang="en-US" sz="2000" b="1">
              <a:solidFill>
                <a:schemeClr val="accent1">
                  <a:lumMod val="50000"/>
                </a:schemeClr>
              </a:solidFill>
            </a:rPr>
            <a:t>Trusts</a:t>
          </a:r>
        </a:p>
      </dgm:t>
    </dgm:pt>
    <dgm:pt modelId="{05A87793-087C-4F68-A9ED-46C1E6F64153}" type="parTrans" cxnId="{A7CCE117-A254-4820-9C22-E69883D21CB8}">
      <dgm:prSet/>
      <dgm:spPr/>
      <dgm:t>
        <a:bodyPr/>
        <a:lstStyle/>
        <a:p>
          <a:endParaRPr lang="en-US" sz="2000">
            <a:solidFill>
              <a:schemeClr val="accent1">
                <a:lumMod val="50000"/>
              </a:schemeClr>
            </a:solidFill>
          </a:endParaRPr>
        </a:p>
      </dgm:t>
    </dgm:pt>
    <dgm:pt modelId="{7A34B947-5596-49AD-B772-CA0E1B6425BE}" type="sibTrans" cxnId="{A7CCE117-A254-4820-9C22-E69883D21CB8}">
      <dgm:prSet/>
      <dgm:spPr/>
      <dgm:t>
        <a:bodyPr/>
        <a:lstStyle/>
        <a:p>
          <a:endParaRPr lang="en-US" sz="2000">
            <a:solidFill>
              <a:schemeClr val="accent1">
                <a:lumMod val="50000"/>
              </a:schemeClr>
            </a:solidFill>
          </a:endParaRPr>
        </a:p>
      </dgm:t>
    </dgm:pt>
    <dgm:pt modelId="{AB9573C8-AA7E-4E14-8476-63CA80B03A6B}" type="pres">
      <dgm:prSet presAssocID="{99858B10-81FF-4567-90C7-A232B430918E}" presName="Name0" presStyleCnt="0">
        <dgm:presLayoutVars>
          <dgm:dir/>
          <dgm:resizeHandles val="exact"/>
        </dgm:presLayoutVars>
      </dgm:prSet>
      <dgm:spPr/>
    </dgm:pt>
    <dgm:pt modelId="{C471E699-39D3-4C86-8030-F1851C8A214A}" type="pres">
      <dgm:prSet presAssocID="{8D301B6C-4C95-4ABA-860F-F0F319826EBE}" presName="composite" presStyleCnt="0"/>
      <dgm:spPr/>
    </dgm:pt>
    <dgm:pt modelId="{C6F1E2D4-54C6-4BB3-98EF-4D38690C9EA3}" type="pres">
      <dgm:prSet presAssocID="{8D301B6C-4C95-4ABA-860F-F0F319826EBE}" presName="rect1" presStyleLbl="trAlignAcc1" presStyleIdx="0" presStyleCnt="9">
        <dgm:presLayoutVars>
          <dgm:bulletEnabled val="1"/>
        </dgm:presLayoutVars>
      </dgm:prSet>
      <dgm:spPr/>
    </dgm:pt>
    <dgm:pt modelId="{7A0A0164-F712-43FE-9E35-E452E3EF1E34}" type="pres">
      <dgm:prSet presAssocID="{8D301B6C-4C95-4ABA-860F-F0F319826EBE}" presName="rect2" presStyleLbl="fgImgPlace1" presStyleIdx="0"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0" r="-50000"/>
          </a:stretch>
        </a:blipFill>
      </dgm:spPr>
      <dgm:extLst>
        <a:ext uri="{E40237B7-FDA0-4F09-8148-C483321AD2D9}">
          <dgm14:cNvPr xmlns:dgm14="http://schemas.microsoft.com/office/drawing/2010/diagram" id="0" name="" descr="Pile of American dollar banknotes"/>
        </a:ext>
      </dgm:extLst>
    </dgm:pt>
    <dgm:pt modelId="{69E446FD-EE81-4271-9EB2-F2D13681D198}" type="pres">
      <dgm:prSet presAssocID="{D6F9DD7B-C497-42F1-BC65-9197A039F7F0}" presName="sibTrans" presStyleCnt="0"/>
      <dgm:spPr/>
    </dgm:pt>
    <dgm:pt modelId="{BEE1DC29-440C-4482-A58C-B9ABF5F7D18A}" type="pres">
      <dgm:prSet presAssocID="{0535E971-E2A1-456A-A941-9E4D6D99C82E}" presName="composite" presStyleCnt="0"/>
      <dgm:spPr/>
    </dgm:pt>
    <dgm:pt modelId="{8149753B-C4D5-41CE-8AF2-C6AD0E81FBC3}" type="pres">
      <dgm:prSet presAssocID="{0535E971-E2A1-456A-A941-9E4D6D99C82E}" presName="rect1" presStyleLbl="trAlignAcc1" presStyleIdx="1" presStyleCnt="9">
        <dgm:presLayoutVars>
          <dgm:bulletEnabled val="1"/>
        </dgm:presLayoutVars>
      </dgm:prSet>
      <dgm:spPr/>
    </dgm:pt>
    <dgm:pt modelId="{2D9FC378-D45F-4F0E-927A-1D625FEA9683}" type="pres">
      <dgm:prSet presAssocID="{0535E971-E2A1-456A-A941-9E4D6D99C82E}" presName="rect2" presStyleLbl="fgImgPlace1" presStyleIdx="1" presStyleCnt="9"/>
      <dgm:spPr>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Yellow cabs lined up on the road"/>
        </a:ext>
      </dgm:extLst>
    </dgm:pt>
    <dgm:pt modelId="{13DACDCF-2956-40F4-B545-D39C52CC8249}" type="pres">
      <dgm:prSet presAssocID="{56FE09AE-3F9D-442F-AB4A-7F2EBED932AC}" presName="sibTrans" presStyleCnt="0"/>
      <dgm:spPr/>
    </dgm:pt>
    <dgm:pt modelId="{A78FB7F3-2732-4485-88F7-67EAA63FF72D}" type="pres">
      <dgm:prSet presAssocID="{0709E4B9-44B7-42D6-B298-9BDDF8D1CF9B}" presName="composite" presStyleCnt="0"/>
      <dgm:spPr/>
    </dgm:pt>
    <dgm:pt modelId="{86240D60-F307-4CDC-A0C8-32E9ECEE8413}" type="pres">
      <dgm:prSet presAssocID="{0709E4B9-44B7-42D6-B298-9BDDF8D1CF9B}" presName="rect1" presStyleLbl="trAlignAcc1" presStyleIdx="2" presStyleCnt="9">
        <dgm:presLayoutVars>
          <dgm:bulletEnabled val="1"/>
        </dgm:presLayoutVars>
      </dgm:prSet>
      <dgm:spPr/>
    </dgm:pt>
    <dgm:pt modelId="{C814818B-F94C-4C4C-A678-042C05E7FDBA}" type="pres">
      <dgm:prSet presAssocID="{0709E4B9-44B7-42D6-B298-9BDDF8D1CF9B}" presName="rect2" presStyleLbl="fgImgPlace1" presStyleIdx="2" presStyleCnt="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iggy bank on white background"/>
        </a:ext>
      </dgm:extLst>
    </dgm:pt>
    <dgm:pt modelId="{842106DE-4894-4211-A09D-58992D3B606A}" type="pres">
      <dgm:prSet presAssocID="{E56A29AA-02B4-4A0C-BE08-3B840F7BA004}" presName="sibTrans" presStyleCnt="0"/>
      <dgm:spPr/>
    </dgm:pt>
    <dgm:pt modelId="{64DA5F1D-5AC3-4F76-ABED-31DF3DEBAABF}" type="pres">
      <dgm:prSet presAssocID="{821B1876-0786-4F22-81E6-59278344CA6C}" presName="composite" presStyleCnt="0"/>
      <dgm:spPr/>
    </dgm:pt>
    <dgm:pt modelId="{4467C506-9367-4A9D-8D2D-54B7A2F0C697}" type="pres">
      <dgm:prSet presAssocID="{821B1876-0786-4F22-81E6-59278344CA6C}" presName="rect1" presStyleLbl="trAlignAcc1" presStyleIdx="3" presStyleCnt="9">
        <dgm:presLayoutVars>
          <dgm:bulletEnabled val="1"/>
        </dgm:presLayoutVars>
      </dgm:prSet>
      <dgm:spPr/>
    </dgm:pt>
    <dgm:pt modelId="{C986C2CB-E249-4C6A-970A-DC25174BDD5C}" type="pres">
      <dgm:prSet presAssocID="{821B1876-0786-4F22-81E6-59278344CA6C}" presName="rect2" presStyleLbl="fgImgPlace1" presStyleIdx="3" presStyleCnt="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Row of terraced houses, with different color façades, metal railings and steps up to front doors, and side gates to basements"/>
        </a:ext>
      </dgm:extLst>
    </dgm:pt>
    <dgm:pt modelId="{D2F62AC1-ED0F-4A66-9D65-E32F487DA195}" type="pres">
      <dgm:prSet presAssocID="{38DAE8C7-88FE-404C-985C-50FAFB4C918C}" presName="sibTrans" presStyleCnt="0"/>
      <dgm:spPr/>
    </dgm:pt>
    <dgm:pt modelId="{76FCD98B-0D4B-4BAA-B36F-8C2784787492}" type="pres">
      <dgm:prSet presAssocID="{054CFEB3-52CF-45E0-A3F1-D259A6357A30}" presName="composite" presStyleCnt="0"/>
      <dgm:spPr/>
    </dgm:pt>
    <dgm:pt modelId="{2767A12C-3B16-4633-8EBB-DEF1A5483EA1}" type="pres">
      <dgm:prSet presAssocID="{054CFEB3-52CF-45E0-A3F1-D259A6357A30}" presName="rect1" presStyleLbl="trAlignAcc1" presStyleIdx="4" presStyleCnt="9">
        <dgm:presLayoutVars>
          <dgm:bulletEnabled val="1"/>
        </dgm:presLayoutVars>
      </dgm:prSet>
      <dgm:spPr/>
    </dgm:pt>
    <dgm:pt modelId="{1DADFCD9-7381-4C9E-986F-158035E18B04}" type="pres">
      <dgm:prSet presAssocID="{054CFEB3-52CF-45E0-A3F1-D259A6357A30}" presName="rect2" presStyleLbl="fgImgPlace1" presStyleIdx="4" presStyleCnt="9"/>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Magnifying glass showing decling performance"/>
        </a:ext>
      </dgm:extLst>
    </dgm:pt>
    <dgm:pt modelId="{A5059753-C09A-48CF-BD91-CEC3872C97D9}" type="pres">
      <dgm:prSet presAssocID="{D2DF9E69-E296-4CBF-AF2F-AE8A9CB4C1FE}" presName="sibTrans" presStyleCnt="0"/>
      <dgm:spPr/>
    </dgm:pt>
    <dgm:pt modelId="{BF462842-3E7B-4A87-918A-547D887DF655}" type="pres">
      <dgm:prSet presAssocID="{D110E03D-9FAC-436A-B4E6-FBB214D7EBAF}" presName="composite" presStyleCnt="0"/>
      <dgm:spPr/>
    </dgm:pt>
    <dgm:pt modelId="{45E70972-977C-4732-92B5-47B7DBA7AE4D}" type="pres">
      <dgm:prSet presAssocID="{D110E03D-9FAC-436A-B4E6-FBB214D7EBAF}" presName="rect1" presStyleLbl="trAlignAcc1" presStyleIdx="5" presStyleCnt="9">
        <dgm:presLayoutVars>
          <dgm:bulletEnabled val="1"/>
        </dgm:presLayoutVars>
      </dgm:prSet>
      <dgm:spPr/>
    </dgm:pt>
    <dgm:pt modelId="{7B90C123-577D-4FAA-A0FA-72912523BCE6}" type="pres">
      <dgm:prSet presAssocID="{D110E03D-9FAC-436A-B4E6-FBB214D7EBAF}" presName="rect2" presStyleLbl="fgImgPlace1" presStyleIdx="5" presStyleCnt="9"/>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67000" r="-67000"/>
          </a:stretch>
        </a:blipFill>
      </dgm:spPr>
      <dgm:extLst>
        <a:ext uri="{E40237B7-FDA0-4F09-8148-C483321AD2D9}">
          <dgm14:cNvPr xmlns:dgm14="http://schemas.microsoft.com/office/drawing/2010/diagram" id="0" name="" descr="close up of calculator and stethoscope placed on invoice"/>
        </a:ext>
      </dgm:extLst>
    </dgm:pt>
    <dgm:pt modelId="{30881C2A-29DC-4247-AA7A-D49A7BAF4800}" type="pres">
      <dgm:prSet presAssocID="{75ADC48A-140D-46F4-A2D6-056E611014BD}" presName="sibTrans" presStyleCnt="0"/>
      <dgm:spPr/>
    </dgm:pt>
    <dgm:pt modelId="{84E535FF-26B2-4384-9E64-3526CA4D7210}" type="pres">
      <dgm:prSet presAssocID="{216788FA-134C-4372-9076-ED04B66391F2}" presName="composite" presStyleCnt="0"/>
      <dgm:spPr/>
    </dgm:pt>
    <dgm:pt modelId="{B0EE9105-28BE-4048-B5DA-7F061A834DDB}" type="pres">
      <dgm:prSet presAssocID="{216788FA-134C-4372-9076-ED04B66391F2}" presName="rect1" presStyleLbl="trAlignAcc1" presStyleIdx="6" presStyleCnt="9">
        <dgm:presLayoutVars>
          <dgm:bulletEnabled val="1"/>
        </dgm:presLayoutVars>
      </dgm:prSet>
      <dgm:spPr/>
    </dgm:pt>
    <dgm:pt modelId="{83F48295-D7D5-4528-932B-247918E7BE17}" type="pres">
      <dgm:prSet presAssocID="{216788FA-134C-4372-9076-ED04B66391F2}" presName="rect2" presStyleLbl="fgImgPlace1" presStyleIdx="6" presStyleCnt="9"/>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Military cemetery in twilight"/>
        </a:ext>
      </dgm:extLst>
    </dgm:pt>
    <dgm:pt modelId="{911A0FB4-9108-460B-A974-9E9235659FD9}" type="pres">
      <dgm:prSet presAssocID="{C9A8B546-BD2E-48A2-B8E4-A5A0F46DAD18}" presName="sibTrans" presStyleCnt="0"/>
      <dgm:spPr/>
    </dgm:pt>
    <dgm:pt modelId="{7D4D53A8-F0FD-44B3-9F29-7E1F11A053A1}" type="pres">
      <dgm:prSet presAssocID="{67F5BED4-031E-46FE-9AFB-21D395B43B44}" presName="composite" presStyleCnt="0"/>
      <dgm:spPr/>
    </dgm:pt>
    <dgm:pt modelId="{AEA98BC6-B5F5-43E9-81A9-05E904074CE1}" type="pres">
      <dgm:prSet presAssocID="{67F5BED4-031E-46FE-9AFB-21D395B43B44}" presName="rect1" presStyleLbl="trAlignAcc1" presStyleIdx="7" presStyleCnt="9">
        <dgm:presLayoutVars>
          <dgm:bulletEnabled val="1"/>
        </dgm:presLayoutVars>
      </dgm:prSet>
      <dgm:spPr/>
    </dgm:pt>
    <dgm:pt modelId="{F17EA948-1B06-4202-A370-E1E4FC9F2329}" type="pres">
      <dgm:prSet presAssocID="{67F5BED4-031E-46FE-9AFB-21D395B43B44}" presName="rect2" presStyleLbl="fgImgPlace1" presStyleIdx="7" presStyleCnt="9"/>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Navy umbrella"/>
        </a:ext>
      </dgm:extLst>
    </dgm:pt>
    <dgm:pt modelId="{CD5B86FD-7167-4957-B30D-BA930C346139}" type="pres">
      <dgm:prSet presAssocID="{6F575A15-C6CC-4ED9-8410-BF4D3724CAD2}" presName="sibTrans" presStyleCnt="0"/>
      <dgm:spPr/>
    </dgm:pt>
    <dgm:pt modelId="{FC1CC6C9-1007-44FA-9445-90B04B5422E6}" type="pres">
      <dgm:prSet presAssocID="{32E24E82-11C9-4E1D-AB5A-C79C7D8C03F5}" presName="composite" presStyleCnt="0"/>
      <dgm:spPr/>
    </dgm:pt>
    <dgm:pt modelId="{5AE431D6-8854-40F2-B1AB-666B5AC5FCE0}" type="pres">
      <dgm:prSet presAssocID="{32E24E82-11C9-4E1D-AB5A-C79C7D8C03F5}" presName="rect1" presStyleLbl="trAlignAcc1" presStyleIdx="8" presStyleCnt="9">
        <dgm:presLayoutVars>
          <dgm:bulletEnabled val="1"/>
        </dgm:presLayoutVars>
      </dgm:prSet>
      <dgm:spPr/>
    </dgm:pt>
    <dgm:pt modelId="{175067CF-9FA5-4BC2-B77F-8BF158B8D2DE}" type="pres">
      <dgm:prSet presAssocID="{32E24E82-11C9-4E1D-AB5A-C79C7D8C03F5}" presName="rect2" presStyleLbl="fgImgPlace1" presStyleIdx="8" presStyleCnt="9"/>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Gavel resting on block"/>
        </a:ext>
      </dgm:extLst>
    </dgm:pt>
  </dgm:ptLst>
  <dgm:cxnLst>
    <dgm:cxn modelId="{0E268E01-0DFF-4965-A3E0-D4AFEF1D5DEF}" type="presOf" srcId="{054CFEB3-52CF-45E0-A3F1-D259A6357A30}" destId="{2767A12C-3B16-4633-8EBB-DEF1A5483EA1}" srcOrd="0" destOrd="0" presId="urn:microsoft.com/office/officeart/2008/layout/PictureStrips"/>
    <dgm:cxn modelId="{610B5B13-E364-414B-82C8-7228CF221A66}" srcId="{99858B10-81FF-4567-90C7-A232B430918E}" destId="{216788FA-134C-4372-9076-ED04B66391F2}" srcOrd="6" destOrd="0" parTransId="{770528ED-AC34-4EB8-B6B1-E76F20067EDF}" sibTransId="{C9A8B546-BD2E-48A2-B8E4-A5A0F46DAD18}"/>
    <dgm:cxn modelId="{A7CCE117-A254-4820-9C22-E69883D21CB8}" srcId="{99858B10-81FF-4567-90C7-A232B430918E}" destId="{32E24E82-11C9-4E1D-AB5A-C79C7D8C03F5}" srcOrd="8" destOrd="0" parTransId="{05A87793-087C-4F68-A9ED-46C1E6F64153}" sibTransId="{7A34B947-5596-49AD-B772-CA0E1B6425BE}"/>
    <dgm:cxn modelId="{5E37B82B-3E80-4A40-97C4-711173DB8677}" type="presOf" srcId="{0535E971-E2A1-456A-A941-9E4D6D99C82E}" destId="{8149753B-C4D5-41CE-8AF2-C6AD0E81FBC3}" srcOrd="0" destOrd="0" presId="urn:microsoft.com/office/officeart/2008/layout/PictureStrips"/>
    <dgm:cxn modelId="{CA8AE62D-CF75-47CE-8F47-66FB565207BC}" srcId="{99858B10-81FF-4567-90C7-A232B430918E}" destId="{D110E03D-9FAC-436A-B4E6-FBB214D7EBAF}" srcOrd="5" destOrd="0" parTransId="{E9DD8C96-AC0A-4066-AB8C-EA042803EC60}" sibTransId="{75ADC48A-140D-46F4-A2D6-056E611014BD}"/>
    <dgm:cxn modelId="{3AF2064D-B4A5-4B33-9750-1F13478F1F3A}" type="presOf" srcId="{99858B10-81FF-4567-90C7-A232B430918E}" destId="{AB9573C8-AA7E-4E14-8476-63CA80B03A6B}" srcOrd="0" destOrd="0" presId="urn:microsoft.com/office/officeart/2008/layout/PictureStrips"/>
    <dgm:cxn modelId="{6C95214F-DC99-4BA5-A251-280ED1DE75FA}" srcId="{99858B10-81FF-4567-90C7-A232B430918E}" destId="{67F5BED4-031E-46FE-9AFB-21D395B43B44}" srcOrd="7" destOrd="0" parTransId="{DF92E5F1-BD18-475F-A674-F57FD614AFDE}" sibTransId="{6F575A15-C6CC-4ED9-8410-BF4D3724CAD2}"/>
    <dgm:cxn modelId="{E2E44452-6E94-41AA-A036-DFA36CBEFEC6}" srcId="{99858B10-81FF-4567-90C7-A232B430918E}" destId="{0709E4B9-44B7-42D6-B298-9BDDF8D1CF9B}" srcOrd="2" destOrd="0" parTransId="{019E51D0-EFCE-47C3-AC99-AEE74EDFC07B}" sibTransId="{E56A29AA-02B4-4A0C-BE08-3B840F7BA004}"/>
    <dgm:cxn modelId="{0AD14279-0559-4731-B338-2F26128A64F9}" type="presOf" srcId="{D110E03D-9FAC-436A-B4E6-FBB214D7EBAF}" destId="{45E70972-977C-4732-92B5-47B7DBA7AE4D}" srcOrd="0" destOrd="0" presId="urn:microsoft.com/office/officeart/2008/layout/PictureStrips"/>
    <dgm:cxn modelId="{88ABF083-AC55-4CD1-A311-13CE376DE60E}" type="presOf" srcId="{821B1876-0786-4F22-81E6-59278344CA6C}" destId="{4467C506-9367-4A9D-8D2D-54B7A2F0C697}" srcOrd="0" destOrd="0" presId="urn:microsoft.com/office/officeart/2008/layout/PictureStrips"/>
    <dgm:cxn modelId="{0B457C84-1EEE-4E91-9D94-49247E44925F}" type="presOf" srcId="{8D301B6C-4C95-4ABA-860F-F0F319826EBE}" destId="{C6F1E2D4-54C6-4BB3-98EF-4D38690C9EA3}" srcOrd="0" destOrd="0" presId="urn:microsoft.com/office/officeart/2008/layout/PictureStrips"/>
    <dgm:cxn modelId="{E075AEC6-8A7C-4C3B-8184-44B180598EC5}" srcId="{99858B10-81FF-4567-90C7-A232B430918E}" destId="{0535E971-E2A1-456A-A941-9E4D6D99C82E}" srcOrd="1" destOrd="0" parTransId="{1C5BBC42-3DD7-4BD0-AEFD-9D08B36FF540}" sibTransId="{56FE09AE-3F9D-442F-AB4A-7F2EBED932AC}"/>
    <dgm:cxn modelId="{8238FCCE-67AB-47B2-958C-F47388692CD3}" type="presOf" srcId="{0709E4B9-44B7-42D6-B298-9BDDF8D1CF9B}" destId="{86240D60-F307-4CDC-A0C8-32E9ECEE8413}" srcOrd="0" destOrd="0" presId="urn:microsoft.com/office/officeart/2008/layout/PictureStrips"/>
    <dgm:cxn modelId="{AE5136CF-89BC-409F-BBDB-327C303691B9}" type="presOf" srcId="{32E24E82-11C9-4E1D-AB5A-C79C7D8C03F5}" destId="{5AE431D6-8854-40F2-B1AB-666B5AC5FCE0}" srcOrd="0" destOrd="0" presId="urn:microsoft.com/office/officeart/2008/layout/PictureStrips"/>
    <dgm:cxn modelId="{2FDB7FCF-7BB8-4C59-8576-5EC90348AB61}" type="presOf" srcId="{67F5BED4-031E-46FE-9AFB-21D395B43B44}" destId="{AEA98BC6-B5F5-43E9-81A9-05E904074CE1}" srcOrd="0" destOrd="0" presId="urn:microsoft.com/office/officeart/2008/layout/PictureStrips"/>
    <dgm:cxn modelId="{E60D26E9-2B1E-42CE-98FC-0A6C3A2172AE}" type="presOf" srcId="{216788FA-134C-4372-9076-ED04B66391F2}" destId="{B0EE9105-28BE-4048-B5DA-7F061A834DDB}" srcOrd="0" destOrd="0" presId="urn:microsoft.com/office/officeart/2008/layout/PictureStrips"/>
    <dgm:cxn modelId="{6A9FD7E9-6218-4FDB-8E51-E6D6FFDC2A3A}" srcId="{99858B10-81FF-4567-90C7-A232B430918E}" destId="{8D301B6C-4C95-4ABA-860F-F0F319826EBE}" srcOrd="0" destOrd="0" parTransId="{D0A6AFB0-E8E2-4836-8689-89F38A33CA4E}" sibTransId="{D6F9DD7B-C497-42F1-BC65-9197A039F7F0}"/>
    <dgm:cxn modelId="{2D808DFB-B4B2-46F5-872D-29CEBD5AA212}" srcId="{99858B10-81FF-4567-90C7-A232B430918E}" destId="{054CFEB3-52CF-45E0-A3F1-D259A6357A30}" srcOrd="4" destOrd="0" parTransId="{3DBE79F7-6A02-4B36-907B-D4BB7D7195F5}" sibTransId="{D2DF9E69-E296-4CBF-AF2F-AE8A9CB4C1FE}"/>
    <dgm:cxn modelId="{83C6E7FE-7C43-4C70-94D4-3C7757F20CCC}" srcId="{99858B10-81FF-4567-90C7-A232B430918E}" destId="{821B1876-0786-4F22-81E6-59278344CA6C}" srcOrd="3" destOrd="0" parTransId="{C3FC2FCB-B60F-49AA-9330-67FDA5B9FA83}" sibTransId="{38DAE8C7-88FE-404C-985C-50FAFB4C918C}"/>
    <dgm:cxn modelId="{C0BF9AB3-F3AC-4A8E-8945-C149D08C434D}" type="presParOf" srcId="{AB9573C8-AA7E-4E14-8476-63CA80B03A6B}" destId="{C471E699-39D3-4C86-8030-F1851C8A214A}" srcOrd="0" destOrd="0" presId="urn:microsoft.com/office/officeart/2008/layout/PictureStrips"/>
    <dgm:cxn modelId="{C4CFC5C7-42E0-4F9B-9DDB-FA9F8A24E9E7}" type="presParOf" srcId="{C471E699-39D3-4C86-8030-F1851C8A214A}" destId="{C6F1E2D4-54C6-4BB3-98EF-4D38690C9EA3}" srcOrd="0" destOrd="0" presId="urn:microsoft.com/office/officeart/2008/layout/PictureStrips"/>
    <dgm:cxn modelId="{22F735E7-1180-4823-AE75-C59B6ED3C497}" type="presParOf" srcId="{C471E699-39D3-4C86-8030-F1851C8A214A}" destId="{7A0A0164-F712-43FE-9E35-E452E3EF1E34}" srcOrd="1" destOrd="0" presId="urn:microsoft.com/office/officeart/2008/layout/PictureStrips"/>
    <dgm:cxn modelId="{9A61ACFA-3C97-4BB7-92EA-D0285C726ADA}" type="presParOf" srcId="{AB9573C8-AA7E-4E14-8476-63CA80B03A6B}" destId="{69E446FD-EE81-4271-9EB2-F2D13681D198}" srcOrd="1" destOrd="0" presId="urn:microsoft.com/office/officeart/2008/layout/PictureStrips"/>
    <dgm:cxn modelId="{ECED2A66-A9AF-4E06-8594-4FF43ADE8C4A}" type="presParOf" srcId="{AB9573C8-AA7E-4E14-8476-63CA80B03A6B}" destId="{BEE1DC29-440C-4482-A58C-B9ABF5F7D18A}" srcOrd="2" destOrd="0" presId="urn:microsoft.com/office/officeart/2008/layout/PictureStrips"/>
    <dgm:cxn modelId="{0F8AE0A6-CE2B-4E14-A6E4-DB482A952BF8}" type="presParOf" srcId="{BEE1DC29-440C-4482-A58C-B9ABF5F7D18A}" destId="{8149753B-C4D5-41CE-8AF2-C6AD0E81FBC3}" srcOrd="0" destOrd="0" presId="urn:microsoft.com/office/officeart/2008/layout/PictureStrips"/>
    <dgm:cxn modelId="{563F31BD-2980-4347-90F6-AF641D3E1DF3}" type="presParOf" srcId="{BEE1DC29-440C-4482-A58C-B9ABF5F7D18A}" destId="{2D9FC378-D45F-4F0E-927A-1D625FEA9683}" srcOrd="1" destOrd="0" presId="urn:microsoft.com/office/officeart/2008/layout/PictureStrips"/>
    <dgm:cxn modelId="{8CAD150C-0BD1-43E1-8249-FA09573B2820}" type="presParOf" srcId="{AB9573C8-AA7E-4E14-8476-63CA80B03A6B}" destId="{13DACDCF-2956-40F4-B545-D39C52CC8249}" srcOrd="3" destOrd="0" presId="urn:microsoft.com/office/officeart/2008/layout/PictureStrips"/>
    <dgm:cxn modelId="{934D6A37-D8DD-43AA-B470-AFF00462E346}" type="presParOf" srcId="{AB9573C8-AA7E-4E14-8476-63CA80B03A6B}" destId="{A78FB7F3-2732-4485-88F7-67EAA63FF72D}" srcOrd="4" destOrd="0" presId="urn:microsoft.com/office/officeart/2008/layout/PictureStrips"/>
    <dgm:cxn modelId="{94334E61-4231-41A0-9A57-EF5AE51D5C2D}" type="presParOf" srcId="{A78FB7F3-2732-4485-88F7-67EAA63FF72D}" destId="{86240D60-F307-4CDC-A0C8-32E9ECEE8413}" srcOrd="0" destOrd="0" presId="urn:microsoft.com/office/officeart/2008/layout/PictureStrips"/>
    <dgm:cxn modelId="{5E2C151C-9C8B-406A-996C-E92A2B2CF39A}" type="presParOf" srcId="{A78FB7F3-2732-4485-88F7-67EAA63FF72D}" destId="{C814818B-F94C-4C4C-A678-042C05E7FDBA}" srcOrd="1" destOrd="0" presId="urn:microsoft.com/office/officeart/2008/layout/PictureStrips"/>
    <dgm:cxn modelId="{49301692-E4AD-4CD4-B4E2-4605CE707733}" type="presParOf" srcId="{AB9573C8-AA7E-4E14-8476-63CA80B03A6B}" destId="{842106DE-4894-4211-A09D-58992D3B606A}" srcOrd="5" destOrd="0" presId="urn:microsoft.com/office/officeart/2008/layout/PictureStrips"/>
    <dgm:cxn modelId="{7F58B214-D2E0-4DEB-977D-AC0D2B921CD0}" type="presParOf" srcId="{AB9573C8-AA7E-4E14-8476-63CA80B03A6B}" destId="{64DA5F1D-5AC3-4F76-ABED-31DF3DEBAABF}" srcOrd="6" destOrd="0" presId="urn:microsoft.com/office/officeart/2008/layout/PictureStrips"/>
    <dgm:cxn modelId="{333D0A73-BF38-41F2-879E-527FDB1DA832}" type="presParOf" srcId="{64DA5F1D-5AC3-4F76-ABED-31DF3DEBAABF}" destId="{4467C506-9367-4A9D-8D2D-54B7A2F0C697}" srcOrd="0" destOrd="0" presId="urn:microsoft.com/office/officeart/2008/layout/PictureStrips"/>
    <dgm:cxn modelId="{42B3F09C-F78C-4265-8FF8-BF92A2CDB5FA}" type="presParOf" srcId="{64DA5F1D-5AC3-4F76-ABED-31DF3DEBAABF}" destId="{C986C2CB-E249-4C6A-970A-DC25174BDD5C}" srcOrd="1" destOrd="0" presId="urn:microsoft.com/office/officeart/2008/layout/PictureStrips"/>
    <dgm:cxn modelId="{EC9048C7-ACE4-4908-9662-ABB0E2F8CA87}" type="presParOf" srcId="{AB9573C8-AA7E-4E14-8476-63CA80B03A6B}" destId="{D2F62AC1-ED0F-4A66-9D65-E32F487DA195}" srcOrd="7" destOrd="0" presId="urn:microsoft.com/office/officeart/2008/layout/PictureStrips"/>
    <dgm:cxn modelId="{CF23A8DD-13DB-4096-870A-D1E5146F926D}" type="presParOf" srcId="{AB9573C8-AA7E-4E14-8476-63CA80B03A6B}" destId="{76FCD98B-0D4B-4BAA-B36F-8C2784787492}" srcOrd="8" destOrd="0" presId="urn:microsoft.com/office/officeart/2008/layout/PictureStrips"/>
    <dgm:cxn modelId="{6C53F16E-33ED-48A0-A31F-8DF5F29CF9DA}" type="presParOf" srcId="{76FCD98B-0D4B-4BAA-B36F-8C2784787492}" destId="{2767A12C-3B16-4633-8EBB-DEF1A5483EA1}" srcOrd="0" destOrd="0" presId="urn:microsoft.com/office/officeart/2008/layout/PictureStrips"/>
    <dgm:cxn modelId="{7E3D417D-CF5F-49AC-AE2E-64C047A07CDE}" type="presParOf" srcId="{76FCD98B-0D4B-4BAA-B36F-8C2784787492}" destId="{1DADFCD9-7381-4C9E-986F-158035E18B04}" srcOrd="1" destOrd="0" presId="urn:microsoft.com/office/officeart/2008/layout/PictureStrips"/>
    <dgm:cxn modelId="{D874104C-1386-42BB-A42D-BCBADD11E623}" type="presParOf" srcId="{AB9573C8-AA7E-4E14-8476-63CA80B03A6B}" destId="{A5059753-C09A-48CF-BD91-CEC3872C97D9}" srcOrd="9" destOrd="0" presId="urn:microsoft.com/office/officeart/2008/layout/PictureStrips"/>
    <dgm:cxn modelId="{3215652E-85EA-4136-9F7E-74E5DE52DAEF}" type="presParOf" srcId="{AB9573C8-AA7E-4E14-8476-63CA80B03A6B}" destId="{BF462842-3E7B-4A87-918A-547D887DF655}" srcOrd="10" destOrd="0" presId="urn:microsoft.com/office/officeart/2008/layout/PictureStrips"/>
    <dgm:cxn modelId="{CB65AA7E-66DF-473E-989C-8B6DE6C56774}" type="presParOf" srcId="{BF462842-3E7B-4A87-918A-547D887DF655}" destId="{45E70972-977C-4732-92B5-47B7DBA7AE4D}" srcOrd="0" destOrd="0" presId="urn:microsoft.com/office/officeart/2008/layout/PictureStrips"/>
    <dgm:cxn modelId="{24B31E82-38D6-470B-BF03-507CEEA7E1B5}" type="presParOf" srcId="{BF462842-3E7B-4A87-918A-547D887DF655}" destId="{7B90C123-577D-4FAA-A0FA-72912523BCE6}" srcOrd="1" destOrd="0" presId="urn:microsoft.com/office/officeart/2008/layout/PictureStrips"/>
    <dgm:cxn modelId="{B7E39E45-3BB3-4852-B2BA-A755EA94D9CE}" type="presParOf" srcId="{AB9573C8-AA7E-4E14-8476-63CA80B03A6B}" destId="{30881C2A-29DC-4247-AA7A-D49A7BAF4800}" srcOrd="11" destOrd="0" presId="urn:microsoft.com/office/officeart/2008/layout/PictureStrips"/>
    <dgm:cxn modelId="{81266845-B570-44E6-9E4B-A26E050BC146}" type="presParOf" srcId="{AB9573C8-AA7E-4E14-8476-63CA80B03A6B}" destId="{84E535FF-26B2-4384-9E64-3526CA4D7210}" srcOrd="12" destOrd="0" presId="urn:microsoft.com/office/officeart/2008/layout/PictureStrips"/>
    <dgm:cxn modelId="{10680DA4-AAC4-456A-92B4-0BE7DEA41A45}" type="presParOf" srcId="{84E535FF-26B2-4384-9E64-3526CA4D7210}" destId="{B0EE9105-28BE-4048-B5DA-7F061A834DDB}" srcOrd="0" destOrd="0" presId="urn:microsoft.com/office/officeart/2008/layout/PictureStrips"/>
    <dgm:cxn modelId="{39B722EC-49F8-4C9F-866D-CAA7BED27239}" type="presParOf" srcId="{84E535FF-26B2-4384-9E64-3526CA4D7210}" destId="{83F48295-D7D5-4528-932B-247918E7BE17}" srcOrd="1" destOrd="0" presId="urn:microsoft.com/office/officeart/2008/layout/PictureStrips"/>
    <dgm:cxn modelId="{EDEF9A25-8568-464B-85A5-8EA53C0886AC}" type="presParOf" srcId="{AB9573C8-AA7E-4E14-8476-63CA80B03A6B}" destId="{911A0FB4-9108-460B-A974-9E9235659FD9}" srcOrd="13" destOrd="0" presId="urn:microsoft.com/office/officeart/2008/layout/PictureStrips"/>
    <dgm:cxn modelId="{7C462ACA-9567-4236-B448-77593B9B4F66}" type="presParOf" srcId="{AB9573C8-AA7E-4E14-8476-63CA80B03A6B}" destId="{7D4D53A8-F0FD-44B3-9F29-7E1F11A053A1}" srcOrd="14" destOrd="0" presId="urn:microsoft.com/office/officeart/2008/layout/PictureStrips"/>
    <dgm:cxn modelId="{AABE767E-5DB9-4065-8399-7DD17CD7654C}" type="presParOf" srcId="{7D4D53A8-F0FD-44B3-9F29-7E1F11A053A1}" destId="{AEA98BC6-B5F5-43E9-81A9-05E904074CE1}" srcOrd="0" destOrd="0" presId="urn:microsoft.com/office/officeart/2008/layout/PictureStrips"/>
    <dgm:cxn modelId="{92A01462-3C5C-41F7-9985-0DE995F4AA04}" type="presParOf" srcId="{7D4D53A8-F0FD-44B3-9F29-7E1F11A053A1}" destId="{F17EA948-1B06-4202-A370-E1E4FC9F2329}" srcOrd="1" destOrd="0" presId="urn:microsoft.com/office/officeart/2008/layout/PictureStrips"/>
    <dgm:cxn modelId="{E715C16C-5601-4ADC-B4C2-A65436818CA1}" type="presParOf" srcId="{AB9573C8-AA7E-4E14-8476-63CA80B03A6B}" destId="{CD5B86FD-7167-4957-B30D-BA930C346139}" srcOrd="15" destOrd="0" presId="urn:microsoft.com/office/officeart/2008/layout/PictureStrips"/>
    <dgm:cxn modelId="{CE031AEB-CC7D-46DB-96A1-A6E2222F1B87}" type="presParOf" srcId="{AB9573C8-AA7E-4E14-8476-63CA80B03A6B}" destId="{FC1CC6C9-1007-44FA-9445-90B04B5422E6}" srcOrd="16" destOrd="0" presId="urn:microsoft.com/office/officeart/2008/layout/PictureStrips"/>
    <dgm:cxn modelId="{5D08EA73-9EBC-43E5-B82F-37BA0FA5ECC1}" type="presParOf" srcId="{FC1CC6C9-1007-44FA-9445-90B04B5422E6}" destId="{5AE431D6-8854-40F2-B1AB-666B5AC5FCE0}" srcOrd="0" destOrd="0" presId="urn:microsoft.com/office/officeart/2008/layout/PictureStrips"/>
    <dgm:cxn modelId="{37BD76D8-71DB-4995-B2A9-195E57867AC4}" type="presParOf" srcId="{FC1CC6C9-1007-44FA-9445-90B04B5422E6}" destId="{175067CF-9FA5-4BC2-B77F-8BF158B8D2D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A2D93F-32C5-49C1-A609-33253B73D20D}"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3952645F-3D23-4E16-A785-0714960449F9}">
      <dgm:prSet/>
      <dgm:spPr/>
      <dgm:t>
        <a:bodyPr/>
        <a:lstStyle/>
        <a:p>
          <a:r>
            <a:rPr lang="en-US"/>
            <a:t>Continuous eligibility (CE) means that members retain coverage for a period of time, even if they experience changes in their circumstances that would impact eligibility</a:t>
          </a:r>
        </a:p>
      </dgm:t>
    </dgm:pt>
    <dgm:pt modelId="{8B970B5D-8368-4FB6-9484-8DF212D7B99E}" type="parTrans" cxnId="{2062ED7E-F26F-4FFF-89E0-0122DB540448}">
      <dgm:prSet/>
      <dgm:spPr/>
      <dgm:t>
        <a:bodyPr/>
        <a:lstStyle/>
        <a:p>
          <a:endParaRPr lang="en-US"/>
        </a:p>
      </dgm:t>
    </dgm:pt>
    <dgm:pt modelId="{B02209EE-2D02-460D-8E95-BEEAA7BF52FB}" type="sibTrans" cxnId="{2062ED7E-F26F-4FFF-89E0-0122DB540448}">
      <dgm:prSet phldrT="1" phldr="0"/>
      <dgm:spPr>
        <a:solidFill>
          <a:schemeClr val="accent1"/>
        </a:solidFill>
      </dgm:spPr>
      <dgm:t>
        <a:bodyPr/>
        <a:lstStyle/>
        <a:p>
          <a:r>
            <a:rPr lang="en-US"/>
            <a:t>1</a:t>
          </a:r>
        </a:p>
      </dgm:t>
    </dgm:pt>
    <dgm:pt modelId="{7B88AD4C-3CBD-45D2-8607-E0641855B3DD}">
      <dgm:prSet/>
      <dgm:spPr/>
      <dgm:t>
        <a:bodyPr/>
        <a:lstStyle/>
        <a:p>
          <a:r>
            <a:rPr lang="en-US"/>
            <a:t>CE is a valuable tool that helps certain populations stay enrolled in the health coverage for which they are eligible and have consistent access to services </a:t>
          </a:r>
        </a:p>
      </dgm:t>
    </dgm:pt>
    <dgm:pt modelId="{EC368F74-922E-471C-97C7-A6D268718C79}" type="parTrans" cxnId="{B0F1623E-987B-4753-A72E-501D1A48E5F7}">
      <dgm:prSet/>
      <dgm:spPr/>
      <dgm:t>
        <a:bodyPr/>
        <a:lstStyle/>
        <a:p>
          <a:endParaRPr lang="en-US"/>
        </a:p>
      </dgm:t>
    </dgm:pt>
    <dgm:pt modelId="{CF3E00AD-8B7F-4285-ABAA-C2FF56CC57C7}" type="sibTrans" cxnId="{B0F1623E-987B-4753-A72E-501D1A48E5F7}">
      <dgm:prSet phldrT="2" phldr="0"/>
      <dgm:spPr>
        <a:solidFill>
          <a:srgbClr val="36AC8A"/>
        </a:solidFill>
      </dgm:spPr>
      <dgm:t>
        <a:bodyPr/>
        <a:lstStyle/>
        <a:p>
          <a:r>
            <a:rPr lang="en-US"/>
            <a:t>2</a:t>
          </a:r>
        </a:p>
      </dgm:t>
    </dgm:pt>
    <dgm:pt modelId="{33CA25EE-9022-47DB-8965-451FC9B3135F}">
      <dgm:prSet/>
      <dgm:spPr/>
      <dgm:t>
        <a:bodyPr/>
        <a:lstStyle/>
        <a:p>
          <a:r>
            <a:rPr lang="en-US" dirty="0"/>
            <a:t>CE promotes health equity by limiting gaps in coverage for low-income children and adults who experience disproportionate rates of health disparities </a:t>
          </a:r>
        </a:p>
      </dgm:t>
    </dgm:pt>
    <dgm:pt modelId="{1DDD2A2B-37EC-4EDF-9DB9-FFFD1735B075}" type="parTrans" cxnId="{B1854ED4-C34F-4226-B9DE-F58822685BDE}">
      <dgm:prSet/>
      <dgm:spPr/>
      <dgm:t>
        <a:bodyPr/>
        <a:lstStyle/>
        <a:p>
          <a:endParaRPr lang="en-US"/>
        </a:p>
      </dgm:t>
    </dgm:pt>
    <dgm:pt modelId="{1A8373EF-D815-4A1D-A608-C17C9B970384}" type="sibTrans" cxnId="{B1854ED4-C34F-4226-B9DE-F58822685BDE}">
      <dgm:prSet phldrT="3" phldr="0"/>
      <dgm:spPr>
        <a:solidFill>
          <a:schemeClr val="accent6">
            <a:lumMod val="75000"/>
          </a:schemeClr>
        </a:solidFill>
      </dgm:spPr>
      <dgm:t>
        <a:bodyPr/>
        <a:lstStyle/>
        <a:p>
          <a:r>
            <a:rPr lang="en-US"/>
            <a:t>3</a:t>
          </a:r>
        </a:p>
      </dgm:t>
    </dgm:pt>
    <dgm:pt modelId="{6AAF8856-C56D-49E6-AB5E-A8176EC7B4A9}" type="pres">
      <dgm:prSet presAssocID="{A2A2D93F-32C5-49C1-A609-33253B73D20D}" presName="Name0" presStyleCnt="0">
        <dgm:presLayoutVars>
          <dgm:animLvl val="lvl"/>
          <dgm:resizeHandles val="exact"/>
        </dgm:presLayoutVars>
      </dgm:prSet>
      <dgm:spPr/>
    </dgm:pt>
    <dgm:pt modelId="{72044493-EC79-42C8-8B14-55254969A6CF}" type="pres">
      <dgm:prSet presAssocID="{3952645F-3D23-4E16-A785-0714960449F9}" presName="compositeNode" presStyleCnt="0">
        <dgm:presLayoutVars>
          <dgm:bulletEnabled val="1"/>
        </dgm:presLayoutVars>
      </dgm:prSet>
      <dgm:spPr/>
    </dgm:pt>
    <dgm:pt modelId="{9ABD26B7-D916-4DC4-94E1-5FC63225D83C}" type="pres">
      <dgm:prSet presAssocID="{3952645F-3D23-4E16-A785-0714960449F9}" presName="bgRect" presStyleLbl="bgAccFollowNode1" presStyleIdx="0" presStyleCnt="3"/>
      <dgm:spPr/>
    </dgm:pt>
    <dgm:pt modelId="{A65010E1-EEA5-4EE8-9B21-41F4A1F59A60}" type="pres">
      <dgm:prSet presAssocID="{B02209EE-2D02-460D-8E95-BEEAA7BF52FB}" presName="sibTransNodeCircle" presStyleLbl="alignNode1" presStyleIdx="0" presStyleCnt="6">
        <dgm:presLayoutVars>
          <dgm:chMax val="0"/>
          <dgm:bulletEnabled/>
        </dgm:presLayoutVars>
      </dgm:prSet>
      <dgm:spPr/>
    </dgm:pt>
    <dgm:pt modelId="{6599D70E-C2AB-4502-B3BC-53801CA2FE9C}" type="pres">
      <dgm:prSet presAssocID="{3952645F-3D23-4E16-A785-0714960449F9}" presName="bottomLine" presStyleLbl="alignNode1" presStyleIdx="1" presStyleCnt="6">
        <dgm:presLayoutVars/>
      </dgm:prSet>
      <dgm:spPr/>
    </dgm:pt>
    <dgm:pt modelId="{C0BEE3B0-0E80-4DB1-A9F4-30E3026BE1D5}" type="pres">
      <dgm:prSet presAssocID="{3952645F-3D23-4E16-A785-0714960449F9}" presName="nodeText" presStyleLbl="bgAccFollowNode1" presStyleIdx="0" presStyleCnt="3">
        <dgm:presLayoutVars>
          <dgm:bulletEnabled val="1"/>
        </dgm:presLayoutVars>
      </dgm:prSet>
      <dgm:spPr/>
    </dgm:pt>
    <dgm:pt modelId="{C094853E-20A8-4A63-91A0-8B280B04F0FF}" type="pres">
      <dgm:prSet presAssocID="{B02209EE-2D02-460D-8E95-BEEAA7BF52FB}" presName="sibTrans" presStyleCnt="0"/>
      <dgm:spPr/>
    </dgm:pt>
    <dgm:pt modelId="{02D62F13-998C-43B4-9175-2575899D2C8A}" type="pres">
      <dgm:prSet presAssocID="{7B88AD4C-3CBD-45D2-8607-E0641855B3DD}" presName="compositeNode" presStyleCnt="0">
        <dgm:presLayoutVars>
          <dgm:bulletEnabled val="1"/>
        </dgm:presLayoutVars>
      </dgm:prSet>
      <dgm:spPr/>
    </dgm:pt>
    <dgm:pt modelId="{5B818A0A-843F-4DB1-934D-A93B5643C346}" type="pres">
      <dgm:prSet presAssocID="{7B88AD4C-3CBD-45D2-8607-E0641855B3DD}" presName="bgRect" presStyleLbl="bgAccFollowNode1" presStyleIdx="1" presStyleCnt="3"/>
      <dgm:spPr/>
    </dgm:pt>
    <dgm:pt modelId="{A77489FE-E576-4CD3-A6D0-FE0EB7D66F91}" type="pres">
      <dgm:prSet presAssocID="{CF3E00AD-8B7F-4285-ABAA-C2FF56CC57C7}" presName="sibTransNodeCircle" presStyleLbl="alignNode1" presStyleIdx="2" presStyleCnt="6">
        <dgm:presLayoutVars>
          <dgm:chMax val="0"/>
          <dgm:bulletEnabled/>
        </dgm:presLayoutVars>
      </dgm:prSet>
      <dgm:spPr/>
    </dgm:pt>
    <dgm:pt modelId="{86E8309A-3D86-4991-931C-2828BAD99F3C}" type="pres">
      <dgm:prSet presAssocID="{7B88AD4C-3CBD-45D2-8607-E0641855B3DD}" presName="bottomLine" presStyleLbl="alignNode1" presStyleIdx="3" presStyleCnt="6">
        <dgm:presLayoutVars/>
      </dgm:prSet>
      <dgm:spPr/>
    </dgm:pt>
    <dgm:pt modelId="{B25B0E7F-AE01-4EA4-9479-B13C77C9FC7E}" type="pres">
      <dgm:prSet presAssocID="{7B88AD4C-3CBD-45D2-8607-E0641855B3DD}" presName="nodeText" presStyleLbl="bgAccFollowNode1" presStyleIdx="1" presStyleCnt="3">
        <dgm:presLayoutVars>
          <dgm:bulletEnabled val="1"/>
        </dgm:presLayoutVars>
      </dgm:prSet>
      <dgm:spPr/>
    </dgm:pt>
    <dgm:pt modelId="{36CE93C2-48AD-4FD6-92BC-DB03D3E05823}" type="pres">
      <dgm:prSet presAssocID="{CF3E00AD-8B7F-4285-ABAA-C2FF56CC57C7}" presName="sibTrans" presStyleCnt="0"/>
      <dgm:spPr/>
    </dgm:pt>
    <dgm:pt modelId="{366D9C89-CCE4-4CF8-B1B2-CEED5D27C01D}" type="pres">
      <dgm:prSet presAssocID="{33CA25EE-9022-47DB-8965-451FC9B3135F}" presName="compositeNode" presStyleCnt="0">
        <dgm:presLayoutVars>
          <dgm:bulletEnabled val="1"/>
        </dgm:presLayoutVars>
      </dgm:prSet>
      <dgm:spPr/>
    </dgm:pt>
    <dgm:pt modelId="{4E18C3B7-8C3C-4764-B3C2-52EEF71E4380}" type="pres">
      <dgm:prSet presAssocID="{33CA25EE-9022-47DB-8965-451FC9B3135F}" presName="bgRect" presStyleLbl="bgAccFollowNode1" presStyleIdx="2" presStyleCnt="3"/>
      <dgm:spPr/>
    </dgm:pt>
    <dgm:pt modelId="{4FF32A10-0ECF-4D9C-90E9-845DD504E859}" type="pres">
      <dgm:prSet presAssocID="{1A8373EF-D815-4A1D-A608-C17C9B970384}" presName="sibTransNodeCircle" presStyleLbl="alignNode1" presStyleIdx="4" presStyleCnt="6">
        <dgm:presLayoutVars>
          <dgm:chMax val="0"/>
          <dgm:bulletEnabled/>
        </dgm:presLayoutVars>
      </dgm:prSet>
      <dgm:spPr/>
    </dgm:pt>
    <dgm:pt modelId="{93782204-4DD1-47EA-9DBC-E8927421B8B1}" type="pres">
      <dgm:prSet presAssocID="{33CA25EE-9022-47DB-8965-451FC9B3135F}" presName="bottomLine" presStyleLbl="alignNode1" presStyleIdx="5" presStyleCnt="6">
        <dgm:presLayoutVars/>
      </dgm:prSet>
      <dgm:spPr/>
    </dgm:pt>
    <dgm:pt modelId="{3D23C6FD-1224-4ACF-A685-6B10F8D14550}" type="pres">
      <dgm:prSet presAssocID="{33CA25EE-9022-47DB-8965-451FC9B3135F}" presName="nodeText" presStyleLbl="bgAccFollowNode1" presStyleIdx="2" presStyleCnt="3">
        <dgm:presLayoutVars>
          <dgm:bulletEnabled val="1"/>
        </dgm:presLayoutVars>
      </dgm:prSet>
      <dgm:spPr/>
    </dgm:pt>
  </dgm:ptLst>
  <dgm:cxnLst>
    <dgm:cxn modelId="{B98D2109-E67A-4E68-9EDF-45425722ECB8}" type="presOf" srcId="{3952645F-3D23-4E16-A785-0714960449F9}" destId="{9ABD26B7-D916-4DC4-94E1-5FC63225D83C}" srcOrd="0" destOrd="0" presId="urn:microsoft.com/office/officeart/2016/7/layout/BasicLinearProcessNumbered"/>
    <dgm:cxn modelId="{CE06B334-A8F1-41B5-9AF5-53836B28DA6C}" type="presOf" srcId="{CF3E00AD-8B7F-4285-ABAA-C2FF56CC57C7}" destId="{A77489FE-E576-4CD3-A6D0-FE0EB7D66F91}" srcOrd="0" destOrd="0" presId="urn:microsoft.com/office/officeart/2016/7/layout/BasicLinearProcessNumbered"/>
    <dgm:cxn modelId="{B0F1623E-987B-4753-A72E-501D1A48E5F7}" srcId="{A2A2D93F-32C5-49C1-A609-33253B73D20D}" destId="{7B88AD4C-3CBD-45D2-8607-E0641855B3DD}" srcOrd="1" destOrd="0" parTransId="{EC368F74-922E-471C-97C7-A6D268718C79}" sibTransId="{CF3E00AD-8B7F-4285-ABAA-C2FF56CC57C7}"/>
    <dgm:cxn modelId="{F1BD5C6C-36B2-4200-A9F0-A1045813B39D}" type="presOf" srcId="{33CA25EE-9022-47DB-8965-451FC9B3135F}" destId="{3D23C6FD-1224-4ACF-A685-6B10F8D14550}" srcOrd="1" destOrd="0" presId="urn:microsoft.com/office/officeart/2016/7/layout/BasicLinearProcessNumbered"/>
    <dgm:cxn modelId="{CC8A8E7E-AA9D-4AB0-9C97-A86AB5A61A6F}" type="presOf" srcId="{B02209EE-2D02-460D-8E95-BEEAA7BF52FB}" destId="{A65010E1-EEA5-4EE8-9B21-41F4A1F59A60}" srcOrd="0" destOrd="0" presId="urn:microsoft.com/office/officeart/2016/7/layout/BasicLinearProcessNumbered"/>
    <dgm:cxn modelId="{2062ED7E-F26F-4FFF-89E0-0122DB540448}" srcId="{A2A2D93F-32C5-49C1-A609-33253B73D20D}" destId="{3952645F-3D23-4E16-A785-0714960449F9}" srcOrd="0" destOrd="0" parTransId="{8B970B5D-8368-4FB6-9484-8DF212D7B99E}" sibTransId="{B02209EE-2D02-460D-8E95-BEEAA7BF52FB}"/>
    <dgm:cxn modelId="{7C8A4196-CB7B-47E3-B730-B27BA82C1BC1}" type="presOf" srcId="{33CA25EE-9022-47DB-8965-451FC9B3135F}" destId="{4E18C3B7-8C3C-4764-B3C2-52EEF71E4380}" srcOrd="0" destOrd="0" presId="urn:microsoft.com/office/officeart/2016/7/layout/BasicLinearProcessNumbered"/>
    <dgm:cxn modelId="{ADE6B6A6-E95B-40CF-8E57-3D537D1275D4}" type="presOf" srcId="{A2A2D93F-32C5-49C1-A609-33253B73D20D}" destId="{6AAF8856-C56D-49E6-AB5E-A8176EC7B4A9}" srcOrd="0" destOrd="0" presId="urn:microsoft.com/office/officeart/2016/7/layout/BasicLinearProcessNumbered"/>
    <dgm:cxn modelId="{943E9DAA-C6D7-40AA-ADB2-86E05C0DA8DE}" type="presOf" srcId="{1A8373EF-D815-4A1D-A608-C17C9B970384}" destId="{4FF32A10-0ECF-4D9C-90E9-845DD504E859}" srcOrd="0" destOrd="0" presId="urn:microsoft.com/office/officeart/2016/7/layout/BasicLinearProcessNumbered"/>
    <dgm:cxn modelId="{EA56AAB7-5C57-44CA-A6FF-B8E23EC1E165}" type="presOf" srcId="{3952645F-3D23-4E16-A785-0714960449F9}" destId="{C0BEE3B0-0E80-4DB1-A9F4-30E3026BE1D5}" srcOrd="1" destOrd="0" presId="urn:microsoft.com/office/officeart/2016/7/layout/BasicLinearProcessNumbered"/>
    <dgm:cxn modelId="{B1854ED4-C34F-4226-B9DE-F58822685BDE}" srcId="{A2A2D93F-32C5-49C1-A609-33253B73D20D}" destId="{33CA25EE-9022-47DB-8965-451FC9B3135F}" srcOrd="2" destOrd="0" parTransId="{1DDD2A2B-37EC-4EDF-9DB9-FFFD1735B075}" sibTransId="{1A8373EF-D815-4A1D-A608-C17C9B970384}"/>
    <dgm:cxn modelId="{C8837FD4-E05C-4B54-94CB-B5555979ED26}" type="presOf" srcId="{7B88AD4C-3CBD-45D2-8607-E0641855B3DD}" destId="{B25B0E7F-AE01-4EA4-9479-B13C77C9FC7E}" srcOrd="1" destOrd="0" presId="urn:microsoft.com/office/officeart/2016/7/layout/BasicLinearProcessNumbered"/>
    <dgm:cxn modelId="{32DE09D9-1AE1-4F18-B0E4-797E7C467B1C}" type="presOf" srcId="{7B88AD4C-3CBD-45D2-8607-E0641855B3DD}" destId="{5B818A0A-843F-4DB1-934D-A93B5643C346}" srcOrd="0" destOrd="0" presId="urn:microsoft.com/office/officeart/2016/7/layout/BasicLinearProcessNumbered"/>
    <dgm:cxn modelId="{397709D3-9494-4EBC-BF14-3B5B19388421}" type="presParOf" srcId="{6AAF8856-C56D-49E6-AB5E-A8176EC7B4A9}" destId="{72044493-EC79-42C8-8B14-55254969A6CF}" srcOrd="0" destOrd="0" presId="urn:microsoft.com/office/officeart/2016/7/layout/BasicLinearProcessNumbered"/>
    <dgm:cxn modelId="{CE9EDB27-EBFE-4CF6-B281-6D50D35F0677}" type="presParOf" srcId="{72044493-EC79-42C8-8B14-55254969A6CF}" destId="{9ABD26B7-D916-4DC4-94E1-5FC63225D83C}" srcOrd="0" destOrd="0" presId="urn:microsoft.com/office/officeart/2016/7/layout/BasicLinearProcessNumbered"/>
    <dgm:cxn modelId="{574090E7-4C90-4269-9368-D9109895ED7E}" type="presParOf" srcId="{72044493-EC79-42C8-8B14-55254969A6CF}" destId="{A65010E1-EEA5-4EE8-9B21-41F4A1F59A60}" srcOrd="1" destOrd="0" presId="urn:microsoft.com/office/officeart/2016/7/layout/BasicLinearProcessNumbered"/>
    <dgm:cxn modelId="{59BED8BC-9BB0-4660-923D-8A0AA50C8478}" type="presParOf" srcId="{72044493-EC79-42C8-8B14-55254969A6CF}" destId="{6599D70E-C2AB-4502-B3BC-53801CA2FE9C}" srcOrd="2" destOrd="0" presId="urn:microsoft.com/office/officeart/2016/7/layout/BasicLinearProcessNumbered"/>
    <dgm:cxn modelId="{AAA7A25D-915E-437F-9AA5-60AD4A7CAD8C}" type="presParOf" srcId="{72044493-EC79-42C8-8B14-55254969A6CF}" destId="{C0BEE3B0-0E80-4DB1-A9F4-30E3026BE1D5}" srcOrd="3" destOrd="0" presId="urn:microsoft.com/office/officeart/2016/7/layout/BasicLinearProcessNumbered"/>
    <dgm:cxn modelId="{795D2442-1984-445D-A4B1-2CBD7FD3006F}" type="presParOf" srcId="{6AAF8856-C56D-49E6-AB5E-A8176EC7B4A9}" destId="{C094853E-20A8-4A63-91A0-8B280B04F0FF}" srcOrd="1" destOrd="0" presId="urn:microsoft.com/office/officeart/2016/7/layout/BasicLinearProcessNumbered"/>
    <dgm:cxn modelId="{E49C680F-28F4-4B64-9F20-174E2F00CD12}" type="presParOf" srcId="{6AAF8856-C56D-49E6-AB5E-A8176EC7B4A9}" destId="{02D62F13-998C-43B4-9175-2575899D2C8A}" srcOrd="2" destOrd="0" presId="urn:microsoft.com/office/officeart/2016/7/layout/BasicLinearProcessNumbered"/>
    <dgm:cxn modelId="{D82E6D6E-3F2F-4CE7-885E-816DFB27C936}" type="presParOf" srcId="{02D62F13-998C-43B4-9175-2575899D2C8A}" destId="{5B818A0A-843F-4DB1-934D-A93B5643C346}" srcOrd="0" destOrd="0" presId="urn:microsoft.com/office/officeart/2016/7/layout/BasicLinearProcessNumbered"/>
    <dgm:cxn modelId="{3C9BBA36-3B86-42B3-BF05-D8E8638700ED}" type="presParOf" srcId="{02D62F13-998C-43B4-9175-2575899D2C8A}" destId="{A77489FE-E576-4CD3-A6D0-FE0EB7D66F91}" srcOrd="1" destOrd="0" presId="urn:microsoft.com/office/officeart/2016/7/layout/BasicLinearProcessNumbered"/>
    <dgm:cxn modelId="{09CB0B4C-DA35-48FB-8D0A-A1C51976B7DC}" type="presParOf" srcId="{02D62F13-998C-43B4-9175-2575899D2C8A}" destId="{86E8309A-3D86-4991-931C-2828BAD99F3C}" srcOrd="2" destOrd="0" presId="urn:microsoft.com/office/officeart/2016/7/layout/BasicLinearProcessNumbered"/>
    <dgm:cxn modelId="{90F6D52B-B7FD-45BA-8E97-83E7BBECCF07}" type="presParOf" srcId="{02D62F13-998C-43B4-9175-2575899D2C8A}" destId="{B25B0E7F-AE01-4EA4-9479-B13C77C9FC7E}" srcOrd="3" destOrd="0" presId="urn:microsoft.com/office/officeart/2016/7/layout/BasicLinearProcessNumbered"/>
    <dgm:cxn modelId="{1C6A7F6F-859E-4563-9EE0-55C5919AE2F2}" type="presParOf" srcId="{6AAF8856-C56D-49E6-AB5E-A8176EC7B4A9}" destId="{36CE93C2-48AD-4FD6-92BC-DB03D3E05823}" srcOrd="3" destOrd="0" presId="urn:microsoft.com/office/officeart/2016/7/layout/BasicLinearProcessNumbered"/>
    <dgm:cxn modelId="{D7D352A3-AFDF-4874-81F4-A2C7D3AD68F9}" type="presParOf" srcId="{6AAF8856-C56D-49E6-AB5E-A8176EC7B4A9}" destId="{366D9C89-CCE4-4CF8-B1B2-CEED5D27C01D}" srcOrd="4" destOrd="0" presId="urn:microsoft.com/office/officeart/2016/7/layout/BasicLinearProcessNumbered"/>
    <dgm:cxn modelId="{A974C0BA-B2D2-4B5F-B552-E708FE9D9FB1}" type="presParOf" srcId="{366D9C89-CCE4-4CF8-B1B2-CEED5D27C01D}" destId="{4E18C3B7-8C3C-4764-B3C2-52EEF71E4380}" srcOrd="0" destOrd="0" presId="urn:microsoft.com/office/officeart/2016/7/layout/BasicLinearProcessNumbered"/>
    <dgm:cxn modelId="{6C4EDE36-8DFE-486A-ACD2-D43775E00BDA}" type="presParOf" srcId="{366D9C89-CCE4-4CF8-B1B2-CEED5D27C01D}" destId="{4FF32A10-0ECF-4D9C-90E9-845DD504E859}" srcOrd="1" destOrd="0" presId="urn:microsoft.com/office/officeart/2016/7/layout/BasicLinearProcessNumbered"/>
    <dgm:cxn modelId="{98204E51-3EF2-491E-A838-8E5101FBD8CE}" type="presParOf" srcId="{366D9C89-CCE4-4CF8-B1B2-CEED5D27C01D}" destId="{93782204-4DD1-47EA-9DBC-E8927421B8B1}" srcOrd="2" destOrd="0" presId="urn:microsoft.com/office/officeart/2016/7/layout/BasicLinearProcessNumbered"/>
    <dgm:cxn modelId="{A098B71D-ABCB-4FF7-9B6B-7C240B37D395}" type="presParOf" srcId="{366D9C89-CCE4-4CF8-B1B2-CEED5D27C01D}" destId="{3D23C6FD-1224-4ACF-A685-6B10F8D1455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13AAE8-C579-4EAB-8219-4EFAF12F08F0}"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n-US"/>
        </a:p>
      </dgm:t>
    </dgm:pt>
    <dgm:pt modelId="{954642D6-23AC-4F8F-8420-1750E0ECCB44}">
      <dgm:prSet/>
      <dgm:spPr>
        <a:solidFill>
          <a:schemeClr val="accent6">
            <a:lumMod val="20000"/>
            <a:lumOff val="80000"/>
          </a:schemeClr>
        </a:solidFill>
        <a:ln>
          <a:solidFill>
            <a:schemeClr val="accent6">
              <a:lumMod val="50000"/>
            </a:schemeClr>
          </a:solidFill>
        </a:ln>
      </dgm:spPr>
      <dgm:t>
        <a:bodyPr/>
        <a:lstStyle/>
        <a:p>
          <a:r>
            <a:rPr lang="en-US" b="0" dirty="0"/>
            <a:t>MassHealth Standard </a:t>
          </a:r>
        </a:p>
      </dgm:t>
    </dgm:pt>
    <dgm:pt modelId="{13696DDD-BD29-452C-A158-8BC0BA41763C}" type="parTrans" cxnId="{445F77D7-06B2-46A6-AD7C-9984B45A2B2D}">
      <dgm:prSet/>
      <dgm:spPr/>
      <dgm:t>
        <a:bodyPr/>
        <a:lstStyle/>
        <a:p>
          <a:endParaRPr lang="en-US"/>
        </a:p>
      </dgm:t>
    </dgm:pt>
    <dgm:pt modelId="{95EED7D8-C67B-4F59-BE64-1F8E58DEA2AE}" type="sibTrans" cxnId="{445F77D7-06B2-46A6-AD7C-9984B45A2B2D}">
      <dgm:prSet/>
      <dgm:spPr/>
      <dgm:t>
        <a:bodyPr/>
        <a:lstStyle/>
        <a:p>
          <a:endParaRPr lang="en-US"/>
        </a:p>
      </dgm:t>
    </dgm:pt>
    <dgm:pt modelId="{0F74DDAA-8D50-46FB-8A5B-D692E4E43F5A}">
      <dgm:prSet/>
      <dgm:spPr>
        <a:solidFill>
          <a:schemeClr val="accent6">
            <a:lumMod val="20000"/>
            <a:lumOff val="80000"/>
          </a:schemeClr>
        </a:solidFill>
        <a:ln>
          <a:solidFill>
            <a:schemeClr val="accent6">
              <a:lumMod val="50000"/>
            </a:schemeClr>
          </a:solidFill>
        </a:ln>
      </dgm:spPr>
      <dgm:t>
        <a:bodyPr/>
        <a:lstStyle/>
        <a:p>
          <a:r>
            <a:rPr lang="en-US" b="0" dirty="0"/>
            <a:t>MassHealth CommonHealth </a:t>
          </a:r>
        </a:p>
      </dgm:t>
    </dgm:pt>
    <dgm:pt modelId="{FC1E06FD-9D42-401D-A50D-32F4DA4D9252}" type="parTrans" cxnId="{89FE05B0-FE3B-4217-A2C1-017C0B426836}">
      <dgm:prSet/>
      <dgm:spPr/>
      <dgm:t>
        <a:bodyPr/>
        <a:lstStyle/>
        <a:p>
          <a:endParaRPr lang="en-US"/>
        </a:p>
      </dgm:t>
    </dgm:pt>
    <dgm:pt modelId="{72B412EF-82D2-4365-9BE6-64707FE3FCD9}" type="sibTrans" cxnId="{89FE05B0-FE3B-4217-A2C1-017C0B426836}">
      <dgm:prSet/>
      <dgm:spPr/>
      <dgm:t>
        <a:bodyPr/>
        <a:lstStyle/>
        <a:p>
          <a:endParaRPr lang="en-US"/>
        </a:p>
      </dgm:t>
    </dgm:pt>
    <dgm:pt modelId="{2D1D172F-5D08-42C2-A8A8-EAA958A9393E}">
      <dgm:prSet/>
      <dgm:spPr>
        <a:solidFill>
          <a:schemeClr val="accent6">
            <a:lumMod val="20000"/>
            <a:lumOff val="80000"/>
          </a:schemeClr>
        </a:solidFill>
        <a:ln>
          <a:solidFill>
            <a:schemeClr val="accent6">
              <a:lumMod val="50000"/>
            </a:schemeClr>
          </a:solidFill>
        </a:ln>
      </dgm:spPr>
      <dgm:t>
        <a:bodyPr/>
        <a:lstStyle/>
        <a:p>
          <a:r>
            <a:rPr lang="en-US" b="0" dirty="0"/>
            <a:t>MassHealth Family Assistance </a:t>
          </a:r>
        </a:p>
      </dgm:t>
    </dgm:pt>
    <dgm:pt modelId="{BE85CA61-062A-411F-AD4B-A5573318A7C7}" type="parTrans" cxnId="{2DB5ADF9-69A7-4EC7-8056-71DDF0281B2A}">
      <dgm:prSet/>
      <dgm:spPr/>
      <dgm:t>
        <a:bodyPr/>
        <a:lstStyle/>
        <a:p>
          <a:endParaRPr lang="en-US"/>
        </a:p>
      </dgm:t>
    </dgm:pt>
    <dgm:pt modelId="{852AB638-9A18-4B56-AC01-D9B8E0867B73}" type="sibTrans" cxnId="{2DB5ADF9-69A7-4EC7-8056-71DDF0281B2A}">
      <dgm:prSet/>
      <dgm:spPr/>
      <dgm:t>
        <a:bodyPr/>
        <a:lstStyle/>
        <a:p>
          <a:endParaRPr lang="en-US"/>
        </a:p>
      </dgm:t>
    </dgm:pt>
    <dgm:pt modelId="{92830964-F0C6-4088-9344-547C6174439A}">
      <dgm:prSet/>
      <dgm:spPr>
        <a:solidFill>
          <a:schemeClr val="accent6">
            <a:lumMod val="20000"/>
            <a:lumOff val="80000"/>
          </a:schemeClr>
        </a:solidFill>
        <a:ln>
          <a:solidFill>
            <a:schemeClr val="accent6">
              <a:lumMod val="50000"/>
            </a:schemeClr>
          </a:solidFill>
        </a:ln>
      </dgm:spPr>
      <dgm:t>
        <a:bodyPr/>
        <a:lstStyle/>
        <a:p>
          <a:r>
            <a:rPr lang="en-US" b="0" dirty="0"/>
            <a:t>MassHealth Limited</a:t>
          </a:r>
        </a:p>
      </dgm:t>
    </dgm:pt>
    <dgm:pt modelId="{C1B1E03B-D9A7-496F-ABB6-181D2E5A7B77}" type="parTrans" cxnId="{4A860BA2-6804-42FE-BEC2-28E59472A30B}">
      <dgm:prSet/>
      <dgm:spPr/>
      <dgm:t>
        <a:bodyPr/>
        <a:lstStyle/>
        <a:p>
          <a:endParaRPr lang="en-US"/>
        </a:p>
      </dgm:t>
    </dgm:pt>
    <dgm:pt modelId="{0F2B3560-850A-4F7E-9011-D112A619907B}" type="sibTrans" cxnId="{4A860BA2-6804-42FE-BEC2-28E59472A30B}">
      <dgm:prSet/>
      <dgm:spPr/>
      <dgm:t>
        <a:bodyPr/>
        <a:lstStyle/>
        <a:p>
          <a:endParaRPr lang="en-US"/>
        </a:p>
      </dgm:t>
    </dgm:pt>
    <dgm:pt modelId="{630ECB67-D6AB-4DD5-AF0F-768EC95DBF51}">
      <dgm:prSet/>
      <dgm:spPr>
        <a:solidFill>
          <a:schemeClr val="accent6">
            <a:lumMod val="20000"/>
            <a:lumOff val="80000"/>
          </a:schemeClr>
        </a:solidFill>
        <a:ln>
          <a:solidFill>
            <a:schemeClr val="accent6">
              <a:lumMod val="50000"/>
            </a:schemeClr>
          </a:solidFill>
        </a:ln>
      </dgm:spPr>
      <dgm:t>
        <a:bodyPr/>
        <a:lstStyle/>
        <a:p>
          <a:r>
            <a:rPr lang="en-US" b="0" dirty="0"/>
            <a:t>Health Safety Net </a:t>
          </a:r>
        </a:p>
      </dgm:t>
    </dgm:pt>
    <dgm:pt modelId="{E20D421F-12FB-43E1-80ED-85C0FB9250BA}" type="parTrans" cxnId="{BF5E8D57-3038-461C-9005-90AE95AA3397}">
      <dgm:prSet/>
      <dgm:spPr/>
      <dgm:t>
        <a:bodyPr/>
        <a:lstStyle/>
        <a:p>
          <a:endParaRPr lang="en-US"/>
        </a:p>
      </dgm:t>
    </dgm:pt>
    <dgm:pt modelId="{89AF5597-4003-4627-8D7A-5E0668CC3F8C}" type="sibTrans" cxnId="{BF5E8D57-3038-461C-9005-90AE95AA3397}">
      <dgm:prSet/>
      <dgm:spPr/>
      <dgm:t>
        <a:bodyPr/>
        <a:lstStyle/>
        <a:p>
          <a:endParaRPr lang="en-US"/>
        </a:p>
      </dgm:t>
    </dgm:pt>
    <dgm:pt modelId="{D322F590-913A-4295-AB0E-5C5B0A4DF6CB}">
      <dgm:prSet/>
      <dgm:spPr>
        <a:solidFill>
          <a:schemeClr val="accent6">
            <a:lumMod val="20000"/>
            <a:lumOff val="80000"/>
          </a:schemeClr>
        </a:solidFill>
        <a:ln>
          <a:solidFill>
            <a:schemeClr val="accent6">
              <a:lumMod val="50000"/>
            </a:schemeClr>
          </a:solidFill>
        </a:ln>
      </dgm:spPr>
      <dgm:t>
        <a:bodyPr/>
        <a:lstStyle/>
        <a:p>
          <a:r>
            <a:rPr lang="en-US" b="0" dirty="0" err="1"/>
            <a:t>Careplus</a:t>
          </a:r>
          <a:endParaRPr lang="en-US" b="0" dirty="0"/>
        </a:p>
      </dgm:t>
    </dgm:pt>
    <dgm:pt modelId="{3B3F4665-3F9D-4BAB-B95A-C086BC10F830}" type="parTrans" cxnId="{C5F201A9-CDDD-48CF-9825-C4C606926560}">
      <dgm:prSet/>
      <dgm:spPr/>
      <dgm:t>
        <a:bodyPr/>
        <a:lstStyle/>
        <a:p>
          <a:endParaRPr lang="en-US"/>
        </a:p>
      </dgm:t>
    </dgm:pt>
    <dgm:pt modelId="{2716616D-7539-4ED1-8A1E-1D9D26B49CDA}" type="sibTrans" cxnId="{C5F201A9-CDDD-48CF-9825-C4C606926560}">
      <dgm:prSet/>
      <dgm:spPr/>
      <dgm:t>
        <a:bodyPr/>
        <a:lstStyle/>
        <a:p>
          <a:endParaRPr lang="en-US"/>
        </a:p>
      </dgm:t>
    </dgm:pt>
    <dgm:pt modelId="{A28ABBF7-3D22-42F2-85EE-19D86B01836A}">
      <dgm:prSet/>
      <dgm:spPr>
        <a:solidFill>
          <a:schemeClr val="accent6">
            <a:lumMod val="20000"/>
            <a:lumOff val="80000"/>
          </a:schemeClr>
        </a:solidFill>
        <a:ln>
          <a:solidFill>
            <a:schemeClr val="accent6">
              <a:lumMod val="50000"/>
            </a:schemeClr>
          </a:solidFill>
        </a:ln>
      </dgm:spPr>
      <dgm:t>
        <a:bodyPr/>
        <a:lstStyle/>
        <a:p>
          <a:r>
            <a:rPr lang="en-US" b="0" dirty="0"/>
            <a:t>Children’s Medical Security Plan</a:t>
          </a:r>
        </a:p>
      </dgm:t>
    </dgm:pt>
    <dgm:pt modelId="{375708F9-FCE9-4C9A-9B45-42AF4152682B}" type="parTrans" cxnId="{9CEDC0AC-7D91-4CFF-82B4-7F613272CE17}">
      <dgm:prSet/>
      <dgm:spPr/>
      <dgm:t>
        <a:bodyPr/>
        <a:lstStyle/>
        <a:p>
          <a:endParaRPr lang="en-US"/>
        </a:p>
      </dgm:t>
    </dgm:pt>
    <dgm:pt modelId="{18252530-02D9-4C0C-AEDB-2C38402BCD5B}" type="sibTrans" cxnId="{9CEDC0AC-7D91-4CFF-82B4-7F613272CE17}">
      <dgm:prSet/>
      <dgm:spPr/>
      <dgm:t>
        <a:bodyPr/>
        <a:lstStyle/>
        <a:p>
          <a:endParaRPr lang="en-US"/>
        </a:p>
      </dgm:t>
    </dgm:pt>
    <dgm:pt modelId="{6E65EFDA-60B0-495D-8F1C-E94DA2E116A8}" type="pres">
      <dgm:prSet presAssocID="{E613AAE8-C579-4EAB-8219-4EFAF12F08F0}" presName="Name0" presStyleCnt="0">
        <dgm:presLayoutVars>
          <dgm:dir/>
          <dgm:animLvl val="lvl"/>
          <dgm:resizeHandles val="exact"/>
        </dgm:presLayoutVars>
      </dgm:prSet>
      <dgm:spPr/>
    </dgm:pt>
    <dgm:pt modelId="{D1E4A156-B7E1-422D-B6BA-E0928CA3423F}" type="pres">
      <dgm:prSet presAssocID="{954642D6-23AC-4F8F-8420-1750E0ECCB44}" presName="linNode" presStyleCnt="0"/>
      <dgm:spPr/>
    </dgm:pt>
    <dgm:pt modelId="{4178981B-6F71-46DA-B378-E41FC219969B}" type="pres">
      <dgm:prSet presAssocID="{954642D6-23AC-4F8F-8420-1750E0ECCB44}" presName="parentText" presStyleLbl="node1" presStyleIdx="0" presStyleCnt="7">
        <dgm:presLayoutVars>
          <dgm:chMax val="1"/>
          <dgm:bulletEnabled val="1"/>
        </dgm:presLayoutVars>
      </dgm:prSet>
      <dgm:spPr/>
    </dgm:pt>
    <dgm:pt modelId="{3CF8ACBA-C07A-43B6-81F0-224FADCBEFAF}" type="pres">
      <dgm:prSet presAssocID="{95EED7D8-C67B-4F59-BE64-1F8E58DEA2AE}" presName="sp" presStyleCnt="0"/>
      <dgm:spPr/>
    </dgm:pt>
    <dgm:pt modelId="{09925FF7-854F-4425-A7B1-24B2FB9DE566}" type="pres">
      <dgm:prSet presAssocID="{0F74DDAA-8D50-46FB-8A5B-D692E4E43F5A}" presName="linNode" presStyleCnt="0"/>
      <dgm:spPr/>
    </dgm:pt>
    <dgm:pt modelId="{9F702DEB-B655-4FF7-AED8-DB089163F66A}" type="pres">
      <dgm:prSet presAssocID="{0F74DDAA-8D50-46FB-8A5B-D692E4E43F5A}" presName="parentText" presStyleLbl="node1" presStyleIdx="1" presStyleCnt="7">
        <dgm:presLayoutVars>
          <dgm:chMax val="1"/>
          <dgm:bulletEnabled val="1"/>
        </dgm:presLayoutVars>
      </dgm:prSet>
      <dgm:spPr/>
    </dgm:pt>
    <dgm:pt modelId="{8794C71B-50CA-4FD6-9891-BAC2BD3EF8C6}" type="pres">
      <dgm:prSet presAssocID="{72B412EF-82D2-4365-9BE6-64707FE3FCD9}" presName="sp" presStyleCnt="0"/>
      <dgm:spPr/>
    </dgm:pt>
    <dgm:pt modelId="{F8BF6387-80BE-4D20-8CAA-3187F8250DAF}" type="pres">
      <dgm:prSet presAssocID="{D322F590-913A-4295-AB0E-5C5B0A4DF6CB}" presName="linNode" presStyleCnt="0"/>
      <dgm:spPr/>
    </dgm:pt>
    <dgm:pt modelId="{9603E519-CCAD-434C-A8DF-D70EA79D851A}" type="pres">
      <dgm:prSet presAssocID="{D322F590-913A-4295-AB0E-5C5B0A4DF6CB}" presName="parentText" presStyleLbl="node1" presStyleIdx="2" presStyleCnt="7">
        <dgm:presLayoutVars>
          <dgm:chMax val="1"/>
          <dgm:bulletEnabled val="1"/>
        </dgm:presLayoutVars>
      </dgm:prSet>
      <dgm:spPr/>
    </dgm:pt>
    <dgm:pt modelId="{4B58A567-561F-4F77-9CA0-BCDBE2FBC1E8}" type="pres">
      <dgm:prSet presAssocID="{2716616D-7539-4ED1-8A1E-1D9D26B49CDA}" presName="sp" presStyleCnt="0"/>
      <dgm:spPr/>
    </dgm:pt>
    <dgm:pt modelId="{A9DDC0A5-D7BD-4A45-8E30-0E71114B5927}" type="pres">
      <dgm:prSet presAssocID="{2D1D172F-5D08-42C2-A8A8-EAA958A9393E}" presName="linNode" presStyleCnt="0"/>
      <dgm:spPr/>
    </dgm:pt>
    <dgm:pt modelId="{F2E7DE42-4A56-4FB4-A114-D2A7E6E8FC97}" type="pres">
      <dgm:prSet presAssocID="{2D1D172F-5D08-42C2-A8A8-EAA958A9393E}" presName="parentText" presStyleLbl="node1" presStyleIdx="3" presStyleCnt="7">
        <dgm:presLayoutVars>
          <dgm:chMax val="1"/>
          <dgm:bulletEnabled val="1"/>
        </dgm:presLayoutVars>
      </dgm:prSet>
      <dgm:spPr/>
    </dgm:pt>
    <dgm:pt modelId="{0EFB3368-FBB7-4089-BD6B-CAB5A8D3D3EC}" type="pres">
      <dgm:prSet presAssocID="{852AB638-9A18-4B56-AC01-D9B8E0867B73}" presName="sp" presStyleCnt="0"/>
      <dgm:spPr/>
    </dgm:pt>
    <dgm:pt modelId="{1A5243C6-5D58-4BF6-9E8C-3B6D840DC212}" type="pres">
      <dgm:prSet presAssocID="{92830964-F0C6-4088-9344-547C6174439A}" presName="linNode" presStyleCnt="0"/>
      <dgm:spPr/>
    </dgm:pt>
    <dgm:pt modelId="{4C12624F-C25B-4BA2-BDD7-4037B6960765}" type="pres">
      <dgm:prSet presAssocID="{92830964-F0C6-4088-9344-547C6174439A}" presName="parentText" presStyleLbl="node1" presStyleIdx="4" presStyleCnt="7">
        <dgm:presLayoutVars>
          <dgm:chMax val="1"/>
          <dgm:bulletEnabled val="1"/>
        </dgm:presLayoutVars>
      </dgm:prSet>
      <dgm:spPr/>
    </dgm:pt>
    <dgm:pt modelId="{92EC69EF-A6B8-4AF9-B8FD-3B8DD8CE7889}" type="pres">
      <dgm:prSet presAssocID="{0F2B3560-850A-4F7E-9011-D112A619907B}" presName="sp" presStyleCnt="0"/>
      <dgm:spPr/>
    </dgm:pt>
    <dgm:pt modelId="{FD5D7D6C-5F5A-4396-B380-B7B41305B921}" type="pres">
      <dgm:prSet presAssocID="{A28ABBF7-3D22-42F2-85EE-19D86B01836A}" presName="linNode" presStyleCnt="0"/>
      <dgm:spPr/>
    </dgm:pt>
    <dgm:pt modelId="{076BF524-8C23-4055-B6BE-B0B6488179BF}" type="pres">
      <dgm:prSet presAssocID="{A28ABBF7-3D22-42F2-85EE-19D86B01836A}" presName="parentText" presStyleLbl="node1" presStyleIdx="5" presStyleCnt="7">
        <dgm:presLayoutVars>
          <dgm:chMax val="1"/>
          <dgm:bulletEnabled val="1"/>
        </dgm:presLayoutVars>
      </dgm:prSet>
      <dgm:spPr/>
    </dgm:pt>
    <dgm:pt modelId="{72B44987-B4CC-40F6-A070-E90295A151A0}" type="pres">
      <dgm:prSet presAssocID="{18252530-02D9-4C0C-AEDB-2C38402BCD5B}" presName="sp" presStyleCnt="0"/>
      <dgm:spPr/>
    </dgm:pt>
    <dgm:pt modelId="{86C5FDCE-1FA7-4AB0-8B2E-B0DF7CA4FDFC}" type="pres">
      <dgm:prSet presAssocID="{630ECB67-D6AB-4DD5-AF0F-768EC95DBF51}" presName="linNode" presStyleCnt="0"/>
      <dgm:spPr/>
    </dgm:pt>
    <dgm:pt modelId="{047E48BC-EB42-4B7E-A2D8-7238B6914BAF}" type="pres">
      <dgm:prSet presAssocID="{630ECB67-D6AB-4DD5-AF0F-768EC95DBF51}" presName="parentText" presStyleLbl="node1" presStyleIdx="6" presStyleCnt="7">
        <dgm:presLayoutVars>
          <dgm:chMax val="1"/>
          <dgm:bulletEnabled val="1"/>
        </dgm:presLayoutVars>
      </dgm:prSet>
      <dgm:spPr/>
    </dgm:pt>
  </dgm:ptLst>
  <dgm:cxnLst>
    <dgm:cxn modelId="{FD77610E-0B22-40A7-BCA8-093AD3237529}" type="presOf" srcId="{954642D6-23AC-4F8F-8420-1750E0ECCB44}" destId="{4178981B-6F71-46DA-B378-E41FC219969B}" srcOrd="0" destOrd="0" presId="urn:microsoft.com/office/officeart/2005/8/layout/vList5"/>
    <dgm:cxn modelId="{D8D9802B-48D5-40CA-BE80-3BD1FCB20C1B}" type="presOf" srcId="{E613AAE8-C579-4EAB-8219-4EFAF12F08F0}" destId="{6E65EFDA-60B0-495D-8F1C-E94DA2E116A8}" srcOrd="0" destOrd="0" presId="urn:microsoft.com/office/officeart/2005/8/layout/vList5"/>
    <dgm:cxn modelId="{FF22AF32-1C08-4318-A7F0-B838DC06D260}" type="presOf" srcId="{2D1D172F-5D08-42C2-A8A8-EAA958A9393E}" destId="{F2E7DE42-4A56-4FB4-A114-D2A7E6E8FC97}" srcOrd="0" destOrd="0" presId="urn:microsoft.com/office/officeart/2005/8/layout/vList5"/>
    <dgm:cxn modelId="{0716756B-0D95-404C-9DAB-37EE7E2C0AF0}" type="presOf" srcId="{92830964-F0C6-4088-9344-547C6174439A}" destId="{4C12624F-C25B-4BA2-BDD7-4037B6960765}" srcOrd="0" destOrd="0" presId="urn:microsoft.com/office/officeart/2005/8/layout/vList5"/>
    <dgm:cxn modelId="{76F36C6E-2C84-4E7A-9F06-368D1DD8B4E9}" type="presOf" srcId="{630ECB67-D6AB-4DD5-AF0F-768EC95DBF51}" destId="{047E48BC-EB42-4B7E-A2D8-7238B6914BAF}" srcOrd="0" destOrd="0" presId="urn:microsoft.com/office/officeart/2005/8/layout/vList5"/>
    <dgm:cxn modelId="{BF5E8D57-3038-461C-9005-90AE95AA3397}" srcId="{E613AAE8-C579-4EAB-8219-4EFAF12F08F0}" destId="{630ECB67-D6AB-4DD5-AF0F-768EC95DBF51}" srcOrd="6" destOrd="0" parTransId="{E20D421F-12FB-43E1-80ED-85C0FB9250BA}" sibTransId="{89AF5597-4003-4627-8D7A-5E0668CC3F8C}"/>
    <dgm:cxn modelId="{9AA72E9C-142C-4ACB-8DD4-DAE986907131}" type="presOf" srcId="{D322F590-913A-4295-AB0E-5C5B0A4DF6CB}" destId="{9603E519-CCAD-434C-A8DF-D70EA79D851A}" srcOrd="0" destOrd="0" presId="urn:microsoft.com/office/officeart/2005/8/layout/vList5"/>
    <dgm:cxn modelId="{4A860BA2-6804-42FE-BEC2-28E59472A30B}" srcId="{E613AAE8-C579-4EAB-8219-4EFAF12F08F0}" destId="{92830964-F0C6-4088-9344-547C6174439A}" srcOrd="4" destOrd="0" parTransId="{C1B1E03B-D9A7-496F-ABB6-181D2E5A7B77}" sibTransId="{0F2B3560-850A-4F7E-9011-D112A619907B}"/>
    <dgm:cxn modelId="{C5F201A9-CDDD-48CF-9825-C4C606926560}" srcId="{E613AAE8-C579-4EAB-8219-4EFAF12F08F0}" destId="{D322F590-913A-4295-AB0E-5C5B0A4DF6CB}" srcOrd="2" destOrd="0" parTransId="{3B3F4665-3F9D-4BAB-B95A-C086BC10F830}" sibTransId="{2716616D-7539-4ED1-8A1E-1D9D26B49CDA}"/>
    <dgm:cxn modelId="{9CEDC0AC-7D91-4CFF-82B4-7F613272CE17}" srcId="{E613AAE8-C579-4EAB-8219-4EFAF12F08F0}" destId="{A28ABBF7-3D22-42F2-85EE-19D86B01836A}" srcOrd="5" destOrd="0" parTransId="{375708F9-FCE9-4C9A-9B45-42AF4152682B}" sibTransId="{18252530-02D9-4C0C-AEDB-2C38402BCD5B}"/>
    <dgm:cxn modelId="{89FE05B0-FE3B-4217-A2C1-017C0B426836}" srcId="{E613AAE8-C579-4EAB-8219-4EFAF12F08F0}" destId="{0F74DDAA-8D50-46FB-8A5B-D692E4E43F5A}" srcOrd="1" destOrd="0" parTransId="{FC1E06FD-9D42-401D-A50D-32F4DA4D9252}" sibTransId="{72B412EF-82D2-4365-9BE6-64707FE3FCD9}"/>
    <dgm:cxn modelId="{445F77D7-06B2-46A6-AD7C-9984B45A2B2D}" srcId="{E613AAE8-C579-4EAB-8219-4EFAF12F08F0}" destId="{954642D6-23AC-4F8F-8420-1750E0ECCB44}" srcOrd="0" destOrd="0" parTransId="{13696DDD-BD29-452C-A158-8BC0BA41763C}" sibTransId="{95EED7D8-C67B-4F59-BE64-1F8E58DEA2AE}"/>
    <dgm:cxn modelId="{02900CEE-48F2-456C-8340-4BD264B7E45B}" type="presOf" srcId="{A28ABBF7-3D22-42F2-85EE-19D86B01836A}" destId="{076BF524-8C23-4055-B6BE-B0B6488179BF}" srcOrd="0" destOrd="0" presId="urn:microsoft.com/office/officeart/2005/8/layout/vList5"/>
    <dgm:cxn modelId="{CC3EEFF0-A899-4F29-99A4-97561D17C137}" type="presOf" srcId="{0F74DDAA-8D50-46FB-8A5B-D692E4E43F5A}" destId="{9F702DEB-B655-4FF7-AED8-DB089163F66A}" srcOrd="0" destOrd="0" presId="urn:microsoft.com/office/officeart/2005/8/layout/vList5"/>
    <dgm:cxn modelId="{2DB5ADF9-69A7-4EC7-8056-71DDF0281B2A}" srcId="{E613AAE8-C579-4EAB-8219-4EFAF12F08F0}" destId="{2D1D172F-5D08-42C2-A8A8-EAA958A9393E}" srcOrd="3" destOrd="0" parTransId="{BE85CA61-062A-411F-AD4B-A5573318A7C7}" sibTransId="{852AB638-9A18-4B56-AC01-D9B8E0867B73}"/>
    <dgm:cxn modelId="{C5015B0F-8B37-4FDC-989D-C1AB9245D3D3}" type="presParOf" srcId="{6E65EFDA-60B0-495D-8F1C-E94DA2E116A8}" destId="{D1E4A156-B7E1-422D-B6BA-E0928CA3423F}" srcOrd="0" destOrd="0" presId="urn:microsoft.com/office/officeart/2005/8/layout/vList5"/>
    <dgm:cxn modelId="{85397BE2-474F-4DCB-A236-D5B558E00AAF}" type="presParOf" srcId="{D1E4A156-B7E1-422D-B6BA-E0928CA3423F}" destId="{4178981B-6F71-46DA-B378-E41FC219969B}" srcOrd="0" destOrd="0" presId="urn:microsoft.com/office/officeart/2005/8/layout/vList5"/>
    <dgm:cxn modelId="{A8A69B43-5370-4DD0-8A25-BAE06A866559}" type="presParOf" srcId="{6E65EFDA-60B0-495D-8F1C-E94DA2E116A8}" destId="{3CF8ACBA-C07A-43B6-81F0-224FADCBEFAF}" srcOrd="1" destOrd="0" presId="urn:microsoft.com/office/officeart/2005/8/layout/vList5"/>
    <dgm:cxn modelId="{411AFB4A-083E-4852-939E-35FEBF04240C}" type="presParOf" srcId="{6E65EFDA-60B0-495D-8F1C-E94DA2E116A8}" destId="{09925FF7-854F-4425-A7B1-24B2FB9DE566}" srcOrd="2" destOrd="0" presId="urn:microsoft.com/office/officeart/2005/8/layout/vList5"/>
    <dgm:cxn modelId="{2A4A2EDB-5DB9-4404-93CA-38A28C0A42EB}" type="presParOf" srcId="{09925FF7-854F-4425-A7B1-24B2FB9DE566}" destId="{9F702DEB-B655-4FF7-AED8-DB089163F66A}" srcOrd="0" destOrd="0" presId="urn:microsoft.com/office/officeart/2005/8/layout/vList5"/>
    <dgm:cxn modelId="{38384A59-4228-4DD0-8A4E-10AA64B6355B}" type="presParOf" srcId="{6E65EFDA-60B0-495D-8F1C-E94DA2E116A8}" destId="{8794C71B-50CA-4FD6-9891-BAC2BD3EF8C6}" srcOrd="3" destOrd="0" presId="urn:microsoft.com/office/officeart/2005/8/layout/vList5"/>
    <dgm:cxn modelId="{D27E3C97-6540-41D5-B02E-0D84C07D0EA7}" type="presParOf" srcId="{6E65EFDA-60B0-495D-8F1C-E94DA2E116A8}" destId="{F8BF6387-80BE-4D20-8CAA-3187F8250DAF}" srcOrd="4" destOrd="0" presId="urn:microsoft.com/office/officeart/2005/8/layout/vList5"/>
    <dgm:cxn modelId="{83A6985D-5D35-471B-BA64-66D302C62983}" type="presParOf" srcId="{F8BF6387-80BE-4D20-8CAA-3187F8250DAF}" destId="{9603E519-CCAD-434C-A8DF-D70EA79D851A}" srcOrd="0" destOrd="0" presId="urn:microsoft.com/office/officeart/2005/8/layout/vList5"/>
    <dgm:cxn modelId="{F82E1DFA-6264-4622-9B8E-D6E28D7EA8B1}" type="presParOf" srcId="{6E65EFDA-60B0-495D-8F1C-E94DA2E116A8}" destId="{4B58A567-561F-4F77-9CA0-BCDBE2FBC1E8}" srcOrd="5" destOrd="0" presId="urn:microsoft.com/office/officeart/2005/8/layout/vList5"/>
    <dgm:cxn modelId="{94F7882D-1C05-4087-B29B-61AFD262A012}" type="presParOf" srcId="{6E65EFDA-60B0-495D-8F1C-E94DA2E116A8}" destId="{A9DDC0A5-D7BD-4A45-8E30-0E71114B5927}" srcOrd="6" destOrd="0" presId="urn:microsoft.com/office/officeart/2005/8/layout/vList5"/>
    <dgm:cxn modelId="{C57B27A6-376D-4A5E-A64C-BE661EDD78B6}" type="presParOf" srcId="{A9DDC0A5-D7BD-4A45-8E30-0E71114B5927}" destId="{F2E7DE42-4A56-4FB4-A114-D2A7E6E8FC97}" srcOrd="0" destOrd="0" presId="urn:microsoft.com/office/officeart/2005/8/layout/vList5"/>
    <dgm:cxn modelId="{FB9B9A55-11BB-42D3-AD57-6A653CD68785}" type="presParOf" srcId="{6E65EFDA-60B0-495D-8F1C-E94DA2E116A8}" destId="{0EFB3368-FBB7-4089-BD6B-CAB5A8D3D3EC}" srcOrd="7" destOrd="0" presId="urn:microsoft.com/office/officeart/2005/8/layout/vList5"/>
    <dgm:cxn modelId="{24DCAE83-9AD4-4B19-8F7D-6B006A5D2E9C}" type="presParOf" srcId="{6E65EFDA-60B0-495D-8F1C-E94DA2E116A8}" destId="{1A5243C6-5D58-4BF6-9E8C-3B6D840DC212}" srcOrd="8" destOrd="0" presId="urn:microsoft.com/office/officeart/2005/8/layout/vList5"/>
    <dgm:cxn modelId="{38936B71-84E8-4CB7-BA08-CD5628E230F4}" type="presParOf" srcId="{1A5243C6-5D58-4BF6-9E8C-3B6D840DC212}" destId="{4C12624F-C25B-4BA2-BDD7-4037B6960765}" srcOrd="0" destOrd="0" presId="urn:microsoft.com/office/officeart/2005/8/layout/vList5"/>
    <dgm:cxn modelId="{B569DA37-88B4-4CB7-906B-8EA5B1DBD55E}" type="presParOf" srcId="{6E65EFDA-60B0-495D-8F1C-E94DA2E116A8}" destId="{92EC69EF-A6B8-4AF9-B8FD-3B8DD8CE7889}" srcOrd="9" destOrd="0" presId="urn:microsoft.com/office/officeart/2005/8/layout/vList5"/>
    <dgm:cxn modelId="{9A5E494F-8B65-4325-AA3E-F6E4220B8E4A}" type="presParOf" srcId="{6E65EFDA-60B0-495D-8F1C-E94DA2E116A8}" destId="{FD5D7D6C-5F5A-4396-B380-B7B41305B921}" srcOrd="10" destOrd="0" presId="urn:microsoft.com/office/officeart/2005/8/layout/vList5"/>
    <dgm:cxn modelId="{C05A8F95-2637-4D13-A6DB-6CF792A26716}" type="presParOf" srcId="{FD5D7D6C-5F5A-4396-B380-B7B41305B921}" destId="{076BF524-8C23-4055-B6BE-B0B6488179BF}" srcOrd="0" destOrd="0" presId="urn:microsoft.com/office/officeart/2005/8/layout/vList5"/>
    <dgm:cxn modelId="{81D56AA2-C3A0-4C45-AB37-C20C359FC1BE}" type="presParOf" srcId="{6E65EFDA-60B0-495D-8F1C-E94DA2E116A8}" destId="{72B44987-B4CC-40F6-A070-E90295A151A0}" srcOrd="11" destOrd="0" presId="urn:microsoft.com/office/officeart/2005/8/layout/vList5"/>
    <dgm:cxn modelId="{7E735B59-0D80-4177-A12B-8CDBF17FAEB6}" type="presParOf" srcId="{6E65EFDA-60B0-495D-8F1C-E94DA2E116A8}" destId="{86C5FDCE-1FA7-4AB0-8B2E-B0DF7CA4FDFC}" srcOrd="12" destOrd="0" presId="urn:microsoft.com/office/officeart/2005/8/layout/vList5"/>
    <dgm:cxn modelId="{41A7E5DD-48D3-4A28-8F44-396F8000E516}" type="presParOf" srcId="{86C5FDCE-1FA7-4AB0-8B2E-B0DF7CA4FDFC}" destId="{047E48BC-EB42-4B7E-A2D8-7238B6914BAF}" srcOrd="0" destOrd="0" presId="urn:microsoft.com/office/officeart/2005/8/layout/vList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13AAE8-C579-4EAB-8219-4EFAF12F08F0}"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954642D6-23AC-4F8F-8420-1750E0ECCB44}">
      <dgm:prSet/>
      <dgm:spPr>
        <a:solidFill>
          <a:schemeClr val="accent5">
            <a:lumMod val="20000"/>
            <a:lumOff val="80000"/>
          </a:schemeClr>
        </a:solidFill>
      </dgm:spPr>
      <dgm:t>
        <a:bodyPr/>
        <a:lstStyle/>
        <a:p>
          <a:r>
            <a:rPr lang="en-US" b="0" dirty="0"/>
            <a:t>MassHealth Standard </a:t>
          </a:r>
        </a:p>
      </dgm:t>
    </dgm:pt>
    <dgm:pt modelId="{13696DDD-BD29-452C-A158-8BC0BA41763C}" type="parTrans" cxnId="{445F77D7-06B2-46A6-AD7C-9984B45A2B2D}">
      <dgm:prSet/>
      <dgm:spPr/>
      <dgm:t>
        <a:bodyPr/>
        <a:lstStyle/>
        <a:p>
          <a:endParaRPr lang="en-US"/>
        </a:p>
      </dgm:t>
    </dgm:pt>
    <dgm:pt modelId="{95EED7D8-C67B-4F59-BE64-1F8E58DEA2AE}" type="sibTrans" cxnId="{445F77D7-06B2-46A6-AD7C-9984B45A2B2D}">
      <dgm:prSet/>
      <dgm:spPr/>
      <dgm:t>
        <a:bodyPr/>
        <a:lstStyle/>
        <a:p>
          <a:endParaRPr lang="en-US"/>
        </a:p>
      </dgm:t>
    </dgm:pt>
    <dgm:pt modelId="{0F74DDAA-8D50-46FB-8A5B-D692E4E43F5A}">
      <dgm:prSet/>
      <dgm:spPr>
        <a:solidFill>
          <a:schemeClr val="accent5">
            <a:lumMod val="20000"/>
            <a:lumOff val="80000"/>
          </a:schemeClr>
        </a:solidFill>
      </dgm:spPr>
      <dgm:t>
        <a:bodyPr/>
        <a:lstStyle/>
        <a:p>
          <a:r>
            <a:rPr lang="en-US" b="0"/>
            <a:t>MassHealth CommonHealth </a:t>
          </a:r>
        </a:p>
      </dgm:t>
    </dgm:pt>
    <dgm:pt modelId="{FC1E06FD-9D42-401D-A50D-32F4DA4D9252}" type="parTrans" cxnId="{89FE05B0-FE3B-4217-A2C1-017C0B426836}">
      <dgm:prSet/>
      <dgm:spPr/>
      <dgm:t>
        <a:bodyPr/>
        <a:lstStyle/>
        <a:p>
          <a:endParaRPr lang="en-US"/>
        </a:p>
      </dgm:t>
    </dgm:pt>
    <dgm:pt modelId="{72B412EF-82D2-4365-9BE6-64707FE3FCD9}" type="sibTrans" cxnId="{89FE05B0-FE3B-4217-A2C1-017C0B426836}">
      <dgm:prSet/>
      <dgm:spPr/>
      <dgm:t>
        <a:bodyPr/>
        <a:lstStyle/>
        <a:p>
          <a:endParaRPr lang="en-US"/>
        </a:p>
      </dgm:t>
    </dgm:pt>
    <dgm:pt modelId="{2D1D172F-5D08-42C2-A8A8-EAA958A9393E}">
      <dgm:prSet/>
      <dgm:spPr>
        <a:solidFill>
          <a:schemeClr val="accent5">
            <a:lumMod val="20000"/>
            <a:lumOff val="80000"/>
          </a:schemeClr>
        </a:solidFill>
      </dgm:spPr>
      <dgm:t>
        <a:bodyPr/>
        <a:lstStyle/>
        <a:p>
          <a:r>
            <a:rPr lang="en-US" b="0"/>
            <a:t>MassHealth Family Assistance </a:t>
          </a:r>
        </a:p>
      </dgm:t>
    </dgm:pt>
    <dgm:pt modelId="{BE85CA61-062A-411F-AD4B-A5573318A7C7}" type="parTrans" cxnId="{2DB5ADF9-69A7-4EC7-8056-71DDF0281B2A}">
      <dgm:prSet/>
      <dgm:spPr/>
      <dgm:t>
        <a:bodyPr/>
        <a:lstStyle/>
        <a:p>
          <a:endParaRPr lang="en-US"/>
        </a:p>
      </dgm:t>
    </dgm:pt>
    <dgm:pt modelId="{852AB638-9A18-4B56-AC01-D9B8E0867B73}" type="sibTrans" cxnId="{2DB5ADF9-69A7-4EC7-8056-71DDF0281B2A}">
      <dgm:prSet/>
      <dgm:spPr/>
      <dgm:t>
        <a:bodyPr/>
        <a:lstStyle/>
        <a:p>
          <a:endParaRPr lang="en-US"/>
        </a:p>
      </dgm:t>
    </dgm:pt>
    <dgm:pt modelId="{92830964-F0C6-4088-9344-547C6174439A}">
      <dgm:prSet/>
      <dgm:spPr>
        <a:solidFill>
          <a:schemeClr val="accent5">
            <a:lumMod val="20000"/>
            <a:lumOff val="80000"/>
          </a:schemeClr>
        </a:solidFill>
      </dgm:spPr>
      <dgm:t>
        <a:bodyPr/>
        <a:lstStyle/>
        <a:p>
          <a:r>
            <a:rPr lang="en-US" b="0"/>
            <a:t>MassHealth Limited</a:t>
          </a:r>
        </a:p>
      </dgm:t>
    </dgm:pt>
    <dgm:pt modelId="{C1B1E03B-D9A7-496F-ABB6-181D2E5A7B77}" type="parTrans" cxnId="{4A860BA2-6804-42FE-BEC2-28E59472A30B}">
      <dgm:prSet/>
      <dgm:spPr/>
      <dgm:t>
        <a:bodyPr/>
        <a:lstStyle/>
        <a:p>
          <a:endParaRPr lang="en-US"/>
        </a:p>
      </dgm:t>
    </dgm:pt>
    <dgm:pt modelId="{0F2B3560-850A-4F7E-9011-D112A619907B}" type="sibTrans" cxnId="{4A860BA2-6804-42FE-BEC2-28E59472A30B}">
      <dgm:prSet/>
      <dgm:spPr/>
      <dgm:t>
        <a:bodyPr/>
        <a:lstStyle/>
        <a:p>
          <a:endParaRPr lang="en-US"/>
        </a:p>
      </dgm:t>
    </dgm:pt>
    <dgm:pt modelId="{C42D845C-D741-4C5C-A8C8-D06BF459EE1B}">
      <dgm:prSet/>
      <dgm:spPr>
        <a:solidFill>
          <a:schemeClr val="accent5">
            <a:lumMod val="20000"/>
            <a:lumOff val="80000"/>
          </a:schemeClr>
        </a:solidFill>
      </dgm:spPr>
      <dgm:t>
        <a:bodyPr/>
        <a:lstStyle/>
        <a:p>
          <a:r>
            <a:rPr lang="en-US" b="0"/>
            <a:t>Medicare Saving Program</a:t>
          </a:r>
        </a:p>
      </dgm:t>
    </dgm:pt>
    <dgm:pt modelId="{FF4C117C-9660-400D-947A-E66E77F8E95A}" type="parTrans" cxnId="{24A730D7-D1B9-479E-947B-F941C0A9F337}">
      <dgm:prSet/>
      <dgm:spPr/>
      <dgm:t>
        <a:bodyPr/>
        <a:lstStyle/>
        <a:p>
          <a:endParaRPr lang="en-US"/>
        </a:p>
      </dgm:t>
    </dgm:pt>
    <dgm:pt modelId="{2289F052-F3C8-41F4-A2AC-BBEE86DE1CA9}" type="sibTrans" cxnId="{24A730D7-D1B9-479E-947B-F941C0A9F337}">
      <dgm:prSet/>
      <dgm:spPr/>
      <dgm:t>
        <a:bodyPr/>
        <a:lstStyle/>
        <a:p>
          <a:endParaRPr lang="en-US"/>
        </a:p>
      </dgm:t>
    </dgm:pt>
    <dgm:pt modelId="{630ECB67-D6AB-4DD5-AF0F-768EC95DBF51}">
      <dgm:prSet/>
      <dgm:spPr>
        <a:solidFill>
          <a:schemeClr val="accent5">
            <a:lumMod val="20000"/>
            <a:lumOff val="80000"/>
          </a:schemeClr>
        </a:solidFill>
      </dgm:spPr>
      <dgm:t>
        <a:bodyPr/>
        <a:lstStyle/>
        <a:p>
          <a:r>
            <a:rPr lang="en-US" b="0"/>
            <a:t>Health Safety Net </a:t>
          </a:r>
        </a:p>
      </dgm:t>
    </dgm:pt>
    <dgm:pt modelId="{E20D421F-12FB-43E1-80ED-85C0FB9250BA}" type="parTrans" cxnId="{BF5E8D57-3038-461C-9005-90AE95AA3397}">
      <dgm:prSet/>
      <dgm:spPr/>
      <dgm:t>
        <a:bodyPr/>
        <a:lstStyle/>
        <a:p>
          <a:endParaRPr lang="en-US"/>
        </a:p>
      </dgm:t>
    </dgm:pt>
    <dgm:pt modelId="{89AF5597-4003-4627-8D7A-5E0668CC3F8C}" type="sibTrans" cxnId="{BF5E8D57-3038-461C-9005-90AE95AA3397}">
      <dgm:prSet/>
      <dgm:spPr/>
      <dgm:t>
        <a:bodyPr/>
        <a:lstStyle/>
        <a:p>
          <a:endParaRPr lang="en-US"/>
        </a:p>
      </dgm:t>
    </dgm:pt>
    <dgm:pt modelId="{6E65EFDA-60B0-495D-8F1C-E94DA2E116A8}" type="pres">
      <dgm:prSet presAssocID="{E613AAE8-C579-4EAB-8219-4EFAF12F08F0}" presName="Name0" presStyleCnt="0">
        <dgm:presLayoutVars>
          <dgm:dir/>
          <dgm:animLvl val="lvl"/>
          <dgm:resizeHandles val="exact"/>
        </dgm:presLayoutVars>
      </dgm:prSet>
      <dgm:spPr/>
    </dgm:pt>
    <dgm:pt modelId="{D1E4A156-B7E1-422D-B6BA-E0928CA3423F}" type="pres">
      <dgm:prSet presAssocID="{954642D6-23AC-4F8F-8420-1750E0ECCB44}" presName="linNode" presStyleCnt="0"/>
      <dgm:spPr/>
    </dgm:pt>
    <dgm:pt modelId="{4178981B-6F71-46DA-B378-E41FC219969B}" type="pres">
      <dgm:prSet presAssocID="{954642D6-23AC-4F8F-8420-1750E0ECCB44}" presName="parentText" presStyleLbl="node1" presStyleIdx="0" presStyleCnt="6" custLinFactNeighborY="-172">
        <dgm:presLayoutVars>
          <dgm:chMax val="1"/>
          <dgm:bulletEnabled val="1"/>
        </dgm:presLayoutVars>
      </dgm:prSet>
      <dgm:spPr/>
    </dgm:pt>
    <dgm:pt modelId="{3CF8ACBA-C07A-43B6-81F0-224FADCBEFAF}" type="pres">
      <dgm:prSet presAssocID="{95EED7D8-C67B-4F59-BE64-1F8E58DEA2AE}" presName="sp" presStyleCnt="0"/>
      <dgm:spPr/>
    </dgm:pt>
    <dgm:pt modelId="{09925FF7-854F-4425-A7B1-24B2FB9DE566}" type="pres">
      <dgm:prSet presAssocID="{0F74DDAA-8D50-46FB-8A5B-D692E4E43F5A}" presName="linNode" presStyleCnt="0"/>
      <dgm:spPr/>
    </dgm:pt>
    <dgm:pt modelId="{9F702DEB-B655-4FF7-AED8-DB089163F66A}" type="pres">
      <dgm:prSet presAssocID="{0F74DDAA-8D50-46FB-8A5B-D692E4E43F5A}" presName="parentText" presStyleLbl="node1" presStyleIdx="1" presStyleCnt="6" custLinFactNeighborY="-172">
        <dgm:presLayoutVars>
          <dgm:chMax val="1"/>
          <dgm:bulletEnabled val="1"/>
        </dgm:presLayoutVars>
      </dgm:prSet>
      <dgm:spPr/>
    </dgm:pt>
    <dgm:pt modelId="{8794C71B-50CA-4FD6-9891-BAC2BD3EF8C6}" type="pres">
      <dgm:prSet presAssocID="{72B412EF-82D2-4365-9BE6-64707FE3FCD9}" presName="sp" presStyleCnt="0"/>
      <dgm:spPr/>
    </dgm:pt>
    <dgm:pt modelId="{A9DDC0A5-D7BD-4A45-8E30-0E71114B5927}" type="pres">
      <dgm:prSet presAssocID="{2D1D172F-5D08-42C2-A8A8-EAA958A9393E}" presName="linNode" presStyleCnt="0"/>
      <dgm:spPr/>
    </dgm:pt>
    <dgm:pt modelId="{F2E7DE42-4A56-4FB4-A114-D2A7E6E8FC97}" type="pres">
      <dgm:prSet presAssocID="{2D1D172F-5D08-42C2-A8A8-EAA958A9393E}" presName="parentText" presStyleLbl="node1" presStyleIdx="2" presStyleCnt="6" custLinFactNeighborY="-172">
        <dgm:presLayoutVars>
          <dgm:chMax val="1"/>
          <dgm:bulletEnabled val="1"/>
        </dgm:presLayoutVars>
      </dgm:prSet>
      <dgm:spPr/>
    </dgm:pt>
    <dgm:pt modelId="{0EFB3368-FBB7-4089-BD6B-CAB5A8D3D3EC}" type="pres">
      <dgm:prSet presAssocID="{852AB638-9A18-4B56-AC01-D9B8E0867B73}" presName="sp" presStyleCnt="0"/>
      <dgm:spPr/>
    </dgm:pt>
    <dgm:pt modelId="{1A5243C6-5D58-4BF6-9E8C-3B6D840DC212}" type="pres">
      <dgm:prSet presAssocID="{92830964-F0C6-4088-9344-547C6174439A}" presName="linNode" presStyleCnt="0"/>
      <dgm:spPr/>
    </dgm:pt>
    <dgm:pt modelId="{4C12624F-C25B-4BA2-BDD7-4037B6960765}" type="pres">
      <dgm:prSet presAssocID="{92830964-F0C6-4088-9344-547C6174439A}" presName="parentText" presStyleLbl="node1" presStyleIdx="3" presStyleCnt="6" custLinFactNeighborY="-172">
        <dgm:presLayoutVars>
          <dgm:chMax val="1"/>
          <dgm:bulletEnabled val="1"/>
        </dgm:presLayoutVars>
      </dgm:prSet>
      <dgm:spPr/>
    </dgm:pt>
    <dgm:pt modelId="{92EC69EF-A6B8-4AF9-B8FD-3B8DD8CE7889}" type="pres">
      <dgm:prSet presAssocID="{0F2B3560-850A-4F7E-9011-D112A619907B}" presName="sp" presStyleCnt="0"/>
      <dgm:spPr/>
    </dgm:pt>
    <dgm:pt modelId="{86C5FDCE-1FA7-4AB0-8B2E-B0DF7CA4FDFC}" type="pres">
      <dgm:prSet presAssocID="{630ECB67-D6AB-4DD5-AF0F-768EC95DBF51}" presName="linNode" presStyleCnt="0"/>
      <dgm:spPr/>
    </dgm:pt>
    <dgm:pt modelId="{047E48BC-EB42-4B7E-A2D8-7238B6914BAF}" type="pres">
      <dgm:prSet presAssocID="{630ECB67-D6AB-4DD5-AF0F-768EC95DBF51}" presName="parentText" presStyleLbl="node1" presStyleIdx="4" presStyleCnt="6" custLinFactNeighborY="-172">
        <dgm:presLayoutVars>
          <dgm:chMax val="1"/>
          <dgm:bulletEnabled val="1"/>
        </dgm:presLayoutVars>
      </dgm:prSet>
      <dgm:spPr/>
    </dgm:pt>
    <dgm:pt modelId="{E4B4D407-DEC5-4965-9336-3496E25BA062}" type="pres">
      <dgm:prSet presAssocID="{89AF5597-4003-4627-8D7A-5E0668CC3F8C}" presName="sp" presStyleCnt="0"/>
      <dgm:spPr/>
    </dgm:pt>
    <dgm:pt modelId="{8D9D57A2-09E7-4E11-A69F-17C53BB35B4E}" type="pres">
      <dgm:prSet presAssocID="{C42D845C-D741-4C5C-A8C8-D06BF459EE1B}" presName="linNode" presStyleCnt="0"/>
      <dgm:spPr/>
    </dgm:pt>
    <dgm:pt modelId="{9B68B46D-9E16-4246-9529-7C12078BDF07}" type="pres">
      <dgm:prSet presAssocID="{C42D845C-D741-4C5C-A8C8-D06BF459EE1B}" presName="parentText" presStyleLbl="node1" presStyleIdx="5" presStyleCnt="6" custLinFactNeighborX="807" custLinFactNeighborY="6754">
        <dgm:presLayoutVars>
          <dgm:chMax val="1"/>
          <dgm:bulletEnabled val="1"/>
        </dgm:presLayoutVars>
      </dgm:prSet>
      <dgm:spPr/>
    </dgm:pt>
  </dgm:ptLst>
  <dgm:cxnLst>
    <dgm:cxn modelId="{FD77610E-0B22-40A7-BCA8-093AD3237529}" type="presOf" srcId="{954642D6-23AC-4F8F-8420-1750E0ECCB44}" destId="{4178981B-6F71-46DA-B378-E41FC219969B}" srcOrd="0" destOrd="0" presId="urn:microsoft.com/office/officeart/2005/8/layout/vList5"/>
    <dgm:cxn modelId="{D8D9802B-48D5-40CA-BE80-3BD1FCB20C1B}" type="presOf" srcId="{E613AAE8-C579-4EAB-8219-4EFAF12F08F0}" destId="{6E65EFDA-60B0-495D-8F1C-E94DA2E116A8}" srcOrd="0" destOrd="0" presId="urn:microsoft.com/office/officeart/2005/8/layout/vList5"/>
    <dgm:cxn modelId="{FF22AF32-1C08-4318-A7F0-B838DC06D260}" type="presOf" srcId="{2D1D172F-5D08-42C2-A8A8-EAA958A9393E}" destId="{F2E7DE42-4A56-4FB4-A114-D2A7E6E8FC97}" srcOrd="0" destOrd="0" presId="urn:microsoft.com/office/officeart/2005/8/layout/vList5"/>
    <dgm:cxn modelId="{0716756B-0D95-404C-9DAB-37EE7E2C0AF0}" type="presOf" srcId="{92830964-F0C6-4088-9344-547C6174439A}" destId="{4C12624F-C25B-4BA2-BDD7-4037B6960765}" srcOrd="0" destOrd="0" presId="urn:microsoft.com/office/officeart/2005/8/layout/vList5"/>
    <dgm:cxn modelId="{76F36C6E-2C84-4E7A-9F06-368D1DD8B4E9}" type="presOf" srcId="{630ECB67-D6AB-4DD5-AF0F-768EC95DBF51}" destId="{047E48BC-EB42-4B7E-A2D8-7238B6914BAF}" srcOrd="0" destOrd="0" presId="urn:microsoft.com/office/officeart/2005/8/layout/vList5"/>
    <dgm:cxn modelId="{0642824F-C205-4266-8F5C-431F18590FEE}" type="presOf" srcId="{C42D845C-D741-4C5C-A8C8-D06BF459EE1B}" destId="{9B68B46D-9E16-4246-9529-7C12078BDF07}" srcOrd="0" destOrd="0" presId="urn:microsoft.com/office/officeart/2005/8/layout/vList5"/>
    <dgm:cxn modelId="{BF5E8D57-3038-461C-9005-90AE95AA3397}" srcId="{E613AAE8-C579-4EAB-8219-4EFAF12F08F0}" destId="{630ECB67-D6AB-4DD5-AF0F-768EC95DBF51}" srcOrd="4" destOrd="0" parTransId="{E20D421F-12FB-43E1-80ED-85C0FB9250BA}" sibTransId="{89AF5597-4003-4627-8D7A-5E0668CC3F8C}"/>
    <dgm:cxn modelId="{4A860BA2-6804-42FE-BEC2-28E59472A30B}" srcId="{E613AAE8-C579-4EAB-8219-4EFAF12F08F0}" destId="{92830964-F0C6-4088-9344-547C6174439A}" srcOrd="3" destOrd="0" parTransId="{C1B1E03B-D9A7-496F-ABB6-181D2E5A7B77}" sibTransId="{0F2B3560-850A-4F7E-9011-D112A619907B}"/>
    <dgm:cxn modelId="{89FE05B0-FE3B-4217-A2C1-017C0B426836}" srcId="{E613AAE8-C579-4EAB-8219-4EFAF12F08F0}" destId="{0F74DDAA-8D50-46FB-8A5B-D692E4E43F5A}" srcOrd="1" destOrd="0" parTransId="{FC1E06FD-9D42-401D-A50D-32F4DA4D9252}" sibTransId="{72B412EF-82D2-4365-9BE6-64707FE3FCD9}"/>
    <dgm:cxn modelId="{24A730D7-D1B9-479E-947B-F941C0A9F337}" srcId="{E613AAE8-C579-4EAB-8219-4EFAF12F08F0}" destId="{C42D845C-D741-4C5C-A8C8-D06BF459EE1B}" srcOrd="5" destOrd="0" parTransId="{FF4C117C-9660-400D-947A-E66E77F8E95A}" sibTransId="{2289F052-F3C8-41F4-A2AC-BBEE86DE1CA9}"/>
    <dgm:cxn modelId="{445F77D7-06B2-46A6-AD7C-9984B45A2B2D}" srcId="{E613AAE8-C579-4EAB-8219-4EFAF12F08F0}" destId="{954642D6-23AC-4F8F-8420-1750E0ECCB44}" srcOrd="0" destOrd="0" parTransId="{13696DDD-BD29-452C-A158-8BC0BA41763C}" sibTransId="{95EED7D8-C67B-4F59-BE64-1F8E58DEA2AE}"/>
    <dgm:cxn modelId="{CC3EEFF0-A899-4F29-99A4-97561D17C137}" type="presOf" srcId="{0F74DDAA-8D50-46FB-8A5B-D692E4E43F5A}" destId="{9F702DEB-B655-4FF7-AED8-DB089163F66A}" srcOrd="0" destOrd="0" presId="urn:microsoft.com/office/officeart/2005/8/layout/vList5"/>
    <dgm:cxn modelId="{2DB5ADF9-69A7-4EC7-8056-71DDF0281B2A}" srcId="{E613AAE8-C579-4EAB-8219-4EFAF12F08F0}" destId="{2D1D172F-5D08-42C2-A8A8-EAA958A9393E}" srcOrd="2" destOrd="0" parTransId="{BE85CA61-062A-411F-AD4B-A5573318A7C7}" sibTransId="{852AB638-9A18-4B56-AC01-D9B8E0867B73}"/>
    <dgm:cxn modelId="{C5015B0F-8B37-4FDC-989D-C1AB9245D3D3}" type="presParOf" srcId="{6E65EFDA-60B0-495D-8F1C-E94DA2E116A8}" destId="{D1E4A156-B7E1-422D-B6BA-E0928CA3423F}" srcOrd="0" destOrd="0" presId="urn:microsoft.com/office/officeart/2005/8/layout/vList5"/>
    <dgm:cxn modelId="{85397BE2-474F-4DCB-A236-D5B558E00AAF}" type="presParOf" srcId="{D1E4A156-B7E1-422D-B6BA-E0928CA3423F}" destId="{4178981B-6F71-46DA-B378-E41FC219969B}" srcOrd="0" destOrd="0" presId="urn:microsoft.com/office/officeart/2005/8/layout/vList5"/>
    <dgm:cxn modelId="{A8A69B43-5370-4DD0-8A25-BAE06A866559}" type="presParOf" srcId="{6E65EFDA-60B0-495D-8F1C-E94DA2E116A8}" destId="{3CF8ACBA-C07A-43B6-81F0-224FADCBEFAF}" srcOrd="1" destOrd="0" presId="urn:microsoft.com/office/officeart/2005/8/layout/vList5"/>
    <dgm:cxn modelId="{411AFB4A-083E-4852-939E-35FEBF04240C}" type="presParOf" srcId="{6E65EFDA-60B0-495D-8F1C-E94DA2E116A8}" destId="{09925FF7-854F-4425-A7B1-24B2FB9DE566}" srcOrd="2" destOrd="0" presId="urn:microsoft.com/office/officeart/2005/8/layout/vList5"/>
    <dgm:cxn modelId="{2A4A2EDB-5DB9-4404-93CA-38A28C0A42EB}" type="presParOf" srcId="{09925FF7-854F-4425-A7B1-24B2FB9DE566}" destId="{9F702DEB-B655-4FF7-AED8-DB089163F66A}" srcOrd="0" destOrd="0" presId="urn:microsoft.com/office/officeart/2005/8/layout/vList5"/>
    <dgm:cxn modelId="{38384A59-4228-4DD0-8A4E-10AA64B6355B}" type="presParOf" srcId="{6E65EFDA-60B0-495D-8F1C-E94DA2E116A8}" destId="{8794C71B-50CA-4FD6-9891-BAC2BD3EF8C6}" srcOrd="3" destOrd="0" presId="urn:microsoft.com/office/officeart/2005/8/layout/vList5"/>
    <dgm:cxn modelId="{94F7882D-1C05-4087-B29B-61AFD262A012}" type="presParOf" srcId="{6E65EFDA-60B0-495D-8F1C-E94DA2E116A8}" destId="{A9DDC0A5-D7BD-4A45-8E30-0E71114B5927}" srcOrd="4" destOrd="0" presId="urn:microsoft.com/office/officeart/2005/8/layout/vList5"/>
    <dgm:cxn modelId="{C57B27A6-376D-4A5E-A64C-BE661EDD78B6}" type="presParOf" srcId="{A9DDC0A5-D7BD-4A45-8E30-0E71114B5927}" destId="{F2E7DE42-4A56-4FB4-A114-D2A7E6E8FC97}" srcOrd="0" destOrd="0" presId="urn:microsoft.com/office/officeart/2005/8/layout/vList5"/>
    <dgm:cxn modelId="{FB9B9A55-11BB-42D3-AD57-6A653CD68785}" type="presParOf" srcId="{6E65EFDA-60B0-495D-8F1C-E94DA2E116A8}" destId="{0EFB3368-FBB7-4089-BD6B-CAB5A8D3D3EC}" srcOrd="5" destOrd="0" presId="urn:microsoft.com/office/officeart/2005/8/layout/vList5"/>
    <dgm:cxn modelId="{24DCAE83-9AD4-4B19-8F7D-6B006A5D2E9C}" type="presParOf" srcId="{6E65EFDA-60B0-495D-8F1C-E94DA2E116A8}" destId="{1A5243C6-5D58-4BF6-9E8C-3B6D840DC212}" srcOrd="6" destOrd="0" presId="urn:microsoft.com/office/officeart/2005/8/layout/vList5"/>
    <dgm:cxn modelId="{38936B71-84E8-4CB7-BA08-CD5628E230F4}" type="presParOf" srcId="{1A5243C6-5D58-4BF6-9E8C-3B6D840DC212}" destId="{4C12624F-C25B-4BA2-BDD7-4037B6960765}" srcOrd="0" destOrd="0" presId="urn:microsoft.com/office/officeart/2005/8/layout/vList5"/>
    <dgm:cxn modelId="{B569DA37-88B4-4CB7-906B-8EA5B1DBD55E}" type="presParOf" srcId="{6E65EFDA-60B0-495D-8F1C-E94DA2E116A8}" destId="{92EC69EF-A6B8-4AF9-B8FD-3B8DD8CE7889}" srcOrd="7" destOrd="0" presId="urn:microsoft.com/office/officeart/2005/8/layout/vList5"/>
    <dgm:cxn modelId="{7E735B59-0D80-4177-A12B-8CDBF17FAEB6}" type="presParOf" srcId="{6E65EFDA-60B0-495D-8F1C-E94DA2E116A8}" destId="{86C5FDCE-1FA7-4AB0-8B2E-B0DF7CA4FDFC}" srcOrd="8" destOrd="0" presId="urn:microsoft.com/office/officeart/2005/8/layout/vList5"/>
    <dgm:cxn modelId="{41A7E5DD-48D3-4A28-8F44-396F8000E516}" type="presParOf" srcId="{86C5FDCE-1FA7-4AB0-8B2E-B0DF7CA4FDFC}" destId="{047E48BC-EB42-4B7E-A2D8-7238B6914BAF}" srcOrd="0" destOrd="0" presId="urn:microsoft.com/office/officeart/2005/8/layout/vList5"/>
    <dgm:cxn modelId="{258601AB-E4A9-4E4A-8719-5BB2A1814052}" type="presParOf" srcId="{6E65EFDA-60B0-495D-8F1C-E94DA2E116A8}" destId="{E4B4D407-DEC5-4965-9336-3496E25BA062}" srcOrd="9" destOrd="0" presId="urn:microsoft.com/office/officeart/2005/8/layout/vList5"/>
    <dgm:cxn modelId="{657EAAE4-DD5E-4AD4-B654-EE7B177DAC19}" type="presParOf" srcId="{6E65EFDA-60B0-495D-8F1C-E94DA2E116A8}" destId="{8D9D57A2-09E7-4E11-A69F-17C53BB35B4E}" srcOrd="10" destOrd="0" presId="urn:microsoft.com/office/officeart/2005/8/layout/vList5"/>
    <dgm:cxn modelId="{6F870273-5200-4184-928B-AB4F05C9F611}" type="presParOf" srcId="{8D9D57A2-09E7-4E11-A69F-17C53BB35B4E}" destId="{9B68B46D-9E16-4246-9529-7C12078BDF07}"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75CF0C-335E-4F62-9F08-95760A244F40}" type="doc">
      <dgm:prSet loTypeId="urn:microsoft.com/office/officeart/2008/layout/LinedList" loCatId="list" qsTypeId="urn:microsoft.com/office/officeart/2005/8/quickstyle/3d1" qsCatId="3D" csTypeId="urn:microsoft.com/office/officeart/2005/8/colors/accent6_2" csCatId="accent6" phldr="1"/>
      <dgm:spPr/>
      <dgm:t>
        <a:bodyPr/>
        <a:lstStyle/>
        <a:p>
          <a:endParaRPr lang="en-US"/>
        </a:p>
      </dgm:t>
    </dgm:pt>
    <dgm:pt modelId="{158171D5-D86A-45FC-9E84-CAC78B212A40}">
      <dgm:prSet custT="1"/>
      <dgm:spPr/>
      <dgm:t>
        <a:bodyPr/>
        <a:lstStyle/>
        <a:p>
          <a:pPr rtl="0"/>
          <a:r>
            <a:rPr lang="en-US" sz="1800">
              <a:latin typeface="+mn-lt"/>
            </a:rPr>
            <a:t>Online at MAhealthconnector.org </a:t>
          </a:r>
        </a:p>
      </dgm:t>
    </dgm:pt>
    <dgm:pt modelId="{59396968-9086-41D8-802A-3E6BA41AC53B}" type="parTrans" cxnId="{E364CFB8-7ED1-438B-9BA6-04B014BDDC4A}">
      <dgm:prSet/>
      <dgm:spPr/>
      <dgm:t>
        <a:bodyPr/>
        <a:lstStyle/>
        <a:p>
          <a:endParaRPr lang="en-US" sz="1400">
            <a:latin typeface="+mn-lt"/>
          </a:endParaRPr>
        </a:p>
      </dgm:t>
    </dgm:pt>
    <dgm:pt modelId="{E4225199-13BF-479A-BD14-257D045B9E6F}" type="sibTrans" cxnId="{E364CFB8-7ED1-438B-9BA6-04B014BDDC4A}">
      <dgm:prSet/>
      <dgm:spPr/>
      <dgm:t>
        <a:bodyPr/>
        <a:lstStyle/>
        <a:p>
          <a:endParaRPr lang="en-US" sz="1400">
            <a:latin typeface="+mn-lt"/>
          </a:endParaRPr>
        </a:p>
      </dgm:t>
    </dgm:pt>
    <dgm:pt modelId="{147F106C-9159-4AF9-9B8A-9F3E44ED225E}">
      <dgm:prSet custT="1"/>
      <dgm:spPr/>
      <dgm:t>
        <a:bodyPr/>
        <a:lstStyle/>
        <a:p>
          <a:pPr rtl="0"/>
          <a:r>
            <a:rPr lang="en-US" sz="1800" dirty="0">
              <a:latin typeface="+mn-lt"/>
            </a:rPr>
            <a:t>Call 1-800-841-2900 (TTY: 711)</a:t>
          </a:r>
        </a:p>
      </dgm:t>
    </dgm:pt>
    <dgm:pt modelId="{09EE1BFF-AA1C-47D5-9525-868E33700EC9}" type="parTrans" cxnId="{7D9A49C4-340F-4325-BD86-845737E3E448}">
      <dgm:prSet/>
      <dgm:spPr/>
      <dgm:t>
        <a:bodyPr/>
        <a:lstStyle/>
        <a:p>
          <a:endParaRPr lang="en-US" sz="1400">
            <a:latin typeface="+mn-lt"/>
          </a:endParaRPr>
        </a:p>
      </dgm:t>
    </dgm:pt>
    <dgm:pt modelId="{8CDA9B21-A6D7-454F-8FFC-152C20D9FD9B}" type="sibTrans" cxnId="{7D9A49C4-340F-4325-BD86-845737E3E448}">
      <dgm:prSet/>
      <dgm:spPr/>
      <dgm:t>
        <a:bodyPr/>
        <a:lstStyle/>
        <a:p>
          <a:endParaRPr lang="en-US" sz="1400">
            <a:latin typeface="+mn-lt"/>
          </a:endParaRPr>
        </a:p>
      </dgm:t>
    </dgm:pt>
    <dgm:pt modelId="{0A1C05A5-D0A0-4C6D-927C-DED562A8C049}">
      <dgm:prSet custT="1"/>
      <dgm:spPr/>
      <dgm:t>
        <a:bodyPr/>
        <a:lstStyle/>
        <a:p>
          <a:r>
            <a:rPr lang="en-US" sz="1800" dirty="0">
              <a:latin typeface="+mn-lt"/>
              <a:ea typeface="Calibri"/>
              <a:cs typeface="Calibri"/>
            </a:rPr>
            <a:t>Mail: Health Insurance Processing Center PO Box 4405 Taunton MA 02780</a:t>
          </a:r>
        </a:p>
      </dgm:t>
    </dgm:pt>
    <dgm:pt modelId="{FEF7AF91-3022-40C5-8B1C-5C479BB1E212}" type="parTrans" cxnId="{E6730C4F-575C-48C0-A519-75C1E9B39870}">
      <dgm:prSet/>
      <dgm:spPr/>
      <dgm:t>
        <a:bodyPr/>
        <a:lstStyle/>
        <a:p>
          <a:endParaRPr lang="en-US" sz="1400">
            <a:latin typeface="+mn-lt"/>
          </a:endParaRPr>
        </a:p>
      </dgm:t>
    </dgm:pt>
    <dgm:pt modelId="{81C672F9-15C9-4691-8A35-6FAE1438A7D1}" type="sibTrans" cxnId="{E6730C4F-575C-48C0-A519-75C1E9B39870}">
      <dgm:prSet/>
      <dgm:spPr/>
      <dgm:t>
        <a:bodyPr/>
        <a:lstStyle/>
        <a:p>
          <a:endParaRPr lang="en-US" sz="1400">
            <a:latin typeface="+mn-lt"/>
          </a:endParaRPr>
        </a:p>
      </dgm:t>
    </dgm:pt>
    <dgm:pt modelId="{B79BD880-A5B1-4557-BA27-E8DD263439AE}">
      <dgm:prSet custT="1"/>
      <dgm:spPr/>
      <dgm:t>
        <a:bodyPr/>
        <a:lstStyle/>
        <a:p>
          <a:r>
            <a:rPr lang="en-US" sz="1800">
              <a:latin typeface="+mn-lt"/>
              <a:ea typeface="Calibri"/>
              <a:cs typeface="Calibri"/>
            </a:rPr>
            <a:t>Fax 857-323-8300</a:t>
          </a:r>
        </a:p>
      </dgm:t>
    </dgm:pt>
    <dgm:pt modelId="{98BF7016-26DA-4CD3-8CC3-85558FF44A68}" type="parTrans" cxnId="{01A2F268-6431-47C9-B9D7-69BBD3BE7811}">
      <dgm:prSet/>
      <dgm:spPr/>
      <dgm:t>
        <a:bodyPr/>
        <a:lstStyle/>
        <a:p>
          <a:endParaRPr lang="en-US" sz="1400">
            <a:latin typeface="+mn-lt"/>
          </a:endParaRPr>
        </a:p>
      </dgm:t>
    </dgm:pt>
    <dgm:pt modelId="{0E813B7F-BBF8-4F6D-BB36-52233EA8A9C1}" type="sibTrans" cxnId="{01A2F268-6431-47C9-B9D7-69BBD3BE7811}">
      <dgm:prSet/>
      <dgm:spPr/>
      <dgm:t>
        <a:bodyPr/>
        <a:lstStyle/>
        <a:p>
          <a:endParaRPr lang="en-US" sz="1400">
            <a:latin typeface="+mn-lt"/>
          </a:endParaRPr>
        </a:p>
      </dgm:t>
    </dgm:pt>
    <dgm:pt modelId="{653B6F7C-810E-4BD0-B524-B4AFF9418797}">
      <dgm:prSet custT="1"/>
      <dgm:spPr/>
      <dgm:t>
        <a:bodyPr/>
        <a:lstStyle/>
        <a:p>
          <a:r>
            <a:rPr lang="en-US" sz="1800">
              <a:latin typeface="+mn-lt"/>
              <a:ea typeface="Calibri"/>
              <a:cs typeface="Calibri"/>
            </a:rPr>
            <a:t>In-Person at any of the MECs</a:t>
          </a:r>
        </a:p>
      </dgm:t>
    </dgm:pt>
    <dgm:pt modelId="{B372F739-0D5C-46AF-A6CB-494942AFD813}" type="parTrans" cxnId="{7306F5E7-170B-442B-A849-D6DA12A85760}">
      <dgm:prSet/>
      <dgm:spPr/>
      <dgm:t>
        <a:bodyPr/>
        <a:lstStyle/>
        <a:p>
          <a:endParaRPr lang="en-US" sz="1400">
            <a:latin typeface="+mn-lt"/>
          </a:endParaRPr>
        </a:p>
      </dgm:t>
    </dgm:pt>
    <dgm:pt modelId="{7DB8A50D-BCA7-4167-9873-72137DC9924A}" type="sibTrans" cxnId="{7306F5E7-170B-442B-A849-D6DA12A85760}">
      <dgm:prSet/>
      <dgm:spPr/>
      <dgm:t>
        <a:bodyPr/>
        <a:lstStyle/>
        <a:p>
          <a:endParaRPr lang="en-US" sz="1400">
            <a:latin typeface="+mn-lt"/>
          </a:endParaRPr>
        </a:p>
      </dgm:t>
    </dgm:pt>
    <dgm:pt modelId="{25DD6AD8-B478-40DF-9969-51E18A250897}">
      <dgm:prSet phldr="0" custT="1"/>
      <dgm:spPr/>
      <dgm:t>
        <a:bodyPr/>
        <a:lstStyle/>
        <a:p>
          <a:pPr rtl="0"/>
          <a:r>
            <a:rPr lang="en-US" sz="1800">
              <a:latin typeface="+mn-lt"/>
              <a:ea typeface="Calibri"/>
              <a:cs typeface="Calibri"/>
              <a:hlinkClick xmlns:r="http://schemas.openxmlformats.org/officeDocument/2006/relationships" r:id="rId1">
                <a:extLst>
                  <a:ext uri="{A12FA001-AC4F-418D-AE19-62706E023703}">
                    <ahyp:hlinkClr xmlns:ahyp="http://schemas.microsoft.com/office/drawing/2018/hyperlinkcolor" val="tx"/>
                  </a:ext>
                </a:extLst>
              </a:hlinkClick>
            </a:rPr>
            <a:t>Schedule</a:t>
          </a:r>
          <a:r>
            <a:rPr lang="en-US" sz="1800">
              <a:latin typeface="+mn-lt"/>
              <a:ea typeface="Calibri"/>
              <a:cs typeface="Calibri"/>
            </a:rPr>
            <a:t> a phone or video appointment with MassHealth </a:t>
          </a:r>
        </a:p>
      </dgm:t>
    </dgm:pt>
    <dgm:pt modelId="{9834EDAB-BC95-4A3A-9B90-47717B3EC9AF}" type="parTrans" cxnId="{69AE4A33-0120-4DF3-8CB6-6B19C17C1588}">
      <dgm:prSet/>
      <dgm:spPr/>
      <dgm:t>
        <a:bodyPr/>
        <a:lstStyle/>
        <a:p>
          <a:endParaRPr lang="en-US" sz="1400">
            <a:latin typeface="+mn-lt"/>
          </a:endParaRPr>
        </a:p>
      </dgm:t>
    </dgm:pt>
    <dgm:pt modelId="{BD86AE5C-AE24-4AED-A2FD-CD0324BFC971}" type="sibTrans" cxnId="{69AE4A33-0120-4DF3-8CB6-6B19C17C1588}">
      <dgm:prSet/>
      <dgm:spPr/>
      <dgm:t>
        <a:bodyPr/>
        <a:lstStyle/>
        <a:p>
          <a:endParaRPr lang="en-US" sz="1400">
            <a:latin typeface="+mn-lt"/>
          </a:endParaRPr>
        </a:p>
      </dgm:t>
    </dgm:pt>
    <dgm:pt modelId="{26A69D6C-0C10-44BD-A301-BA36B6984384}" type="pres">
      <dgm:prSet presAssocID="{4875CF0C-335E-4F62-9F08-95760A244F40}" presName="vert0" presStyleCnt="0">
        <dgm:presLayoutVars>
          <dgm:dir/>
          <dgm:animOne val="branch"/>
          <dgm:animLvl val="lvl"/>
        </dgm:presLayoutVars>
      </dgm:prSet>
      <dgm:spPr/>
    </dgm:pt>
    <dgm:pt modelId="{48190F2C-4EC3-46C9-949C-621504B27FDB}" type="pres">
      <dgm:prSet presAssocID="{158171D5-D86A-45FC-9E84-CAC78B212A40}" presName="thickLine" presStyleLbl="alignNode1" presStyleIdx="0" presStyleCnt="6"/>
      <dgm:spPr/>
    </dgm:pt>
    <dgm:pt modelId="{87B368FE-D012-4CD3-9328-C1FE17B1D3F2}" type="pres">
      <dgm:prSet presAssocID="{158171D5-D86A-45FC-9E84-CAC78B212A40}" presName="horz1" presStyleCnt="0"/>
      <dgm:spPr/>
    </dgm:pt>
    <dgm:pt modelId="{ACD59F40-1257-42CF-972A-5AF0DA48AE3C}" type="pres">
      <dgm:prSet presAssocID="{158171D5-D86A-45FC-9E84-CAC78B212A40}" presName="tx1" presStyleLbl="revTx" presStyleIdx="0" presStyleCnt="6"/>
      <dgm:spPr/>
    </dgm:pt>
    <dgm:pt modelId="{84D07439-CDEB-4340-8122-52EE6A2B529E}" type="pres">
      <dgm:prSet presAssocID="{158171D5-D86A-45FC-9E84-CAC78B212A40}" presName="vert1" presStyleCnt="0"/>
      <dgm:spPr/>
    </dgm:pt>
    <dgm:pt modelId="{F3D9609D-D6FE-43FD-AD02-243BDDA39EC9}" type="pres">
      <dgm:prSet presAssocID="{147F106C-9159-4AF9-9B8A-9F3E44ED225E}" presName="thickLine" presStyleLbl="alignNode1" presStyleIdx="1" presStyleCnt="6"/>
      <dgm:spPr/>
    </dgm:pt>
    <dgm:pt modelId="{72331E02-9A4A-408F-9949-E8DA6580C40B}" type="pres">
      <dgm:prSet presAssocID="{147F106C-9159-4AF9-9B8A-9F3E44ED225E}" presName="horz1" presStyleCnt="0"/>
      <dgm:spPr/>
    </dgm:pt>
    <dgm:pt modelId="{C48E3367-F025-495C-8342-36B6A811F5E1}" type="pres">
      <dgm:prSet presAssocID="{147F106C-9159-4AF9-9B8A-9F3E44ED225E}" presName="tx1" presStyleLbl="revTx" presStyleIdx="1" presStyleCnt="6"/>
      <dgm:spPr/>
    </dgm:pt>
    <dgm:pt modelId="{2ACDCC9E-F671-46BB-8231-074C5959E009}" type="pres">
      <dgm:prSet presAssocID="{147F106C-9159-4AF9-9B8A-9F3E44ED225E}" presName="vert1" presStyleCnt="0"/>
      <dgm:spPr/>
    </dgm:pt>
    <dgm:pt modelId="{A83DE88B-5937-4F14-80CC-3FADB8C60B1C}" type="pres">
      <dgm:prSet presAssocID="{0A1C05A5-D0A0-4C6D-927C-DED562A8C049}" presName="thickLine" presStyleLbl="alignNode1" presStyleIdx="2" presStyleCnt="6"/>
      <dgm:spPr/>
    </dgm:pt>
    <dgm:pt modelId="{FC1326CC-43E8-48D4-A8DE-44E37A976FD5}" type="pres">
      <dgm:prSet presAssocID="{0A1C05A5-D0A0-4C6D-927C-DED562A8C049}" presName="horz1" presStyleCnt="0"/>
      <dgm:spPr/>
    </dgm:pt>
    <dgm:pt modelId="{CE557668-C2DB-4BC3-B3A6-DD8D1C7D0D57}" type="pres">
      <dgm:prSet presAssocID="{0A1C05A5-D0A0-4C6D-927C-DED562A8C049}" presName="tx1" presStyleLbl="revTx" presStyleIdx="2" presStyleCnt="6"/>
      <dgm:spPr/>
    </dgm:pt>
    <dgm:pt modelId="{B56E2468-DB5A-4D04-A3EE-1B1F1BDD7614}" type="pres">
      <dgm:prSet presAssocID="{0A1C05A5-D0A0-4C6D-927C-DED562A8C049}" presName="vert1" presStyleCnt="0"/>
      <dgm:spPr/>
    </dgm:pt>
    <dgm:pt modelId="{B4C0EB93-F669-49C3-9B99-B829F40CA833}" type="pres">
      <dgm:prSet presAssocID="{B79BD880-A5B1-4557-BA27-E8DD263439AE}" presName="thickLine" presStyleLbl="alignNode1" presStyleIdx="3" presStyleCnt="6"/>
      <dgm:spPr/>
    </dgm:pt>
    <dgm:pt modelId="{91F958EF-AD3A-40D6-81F8-F548DDFDEE14}" type="pres">
      <dgm:prSet presAssocID="{B79BD880-A5B1-4557-BA27-E8DD263439AE}" presName="horz1" presStyleCnt="0"/>
      <dgm:spPr/>
    </dgm:pt>
    <dgm:pt modelId="{463F035E-5B2D-4A34-BBBD-B8A0BFB72167}" type="pres">
      <dgm:prSet presAssocID="{B79BD880-A5B1-4557-BA27-E8DD263439AE}" presName="tx1" presStyleLbl="revTx" presStyleIdx="3" presStyleCnt="6"/>
      <dgm:spPr/>
    </dgm:pt>
    <dgm:pt modelId="{675856B2-5A54-4F5B-9227-147079752DBE}" type="pres">
      <dgm:prSet presAssocID="{B79BD880-A5B1-4557-BA27-E8DD263439AE}" presName="vert1" presStyleCnt="0"/>
      <dgm:spPr/>
    </dgm:pt>
    <dgm:pt modelId="{0F094055-99FC-46D4-9DA8-EAED8680CA8D}" type="pres">
      <dgm:prSet presAssocID="{653B6F7C-810E-4BD0-B524-B4AFF9418797}" presName="thickLine" presStyleLbl="alignNode1" presStyleIdx="4" presStyleCnt="6"/>
      <dgm:spPr/>
    </dgm:pt>
    <dgm:pt modelId="{CCF0841B-CB75-4737-B9C6-5C1921FBE2DF}" type="pres">
      <dgm:prSet presAssocID="{653B6F7C-810E-4BD0-B524-B4AFF9418797}" presName="horz1" presStyleCnt="0"/>
      <dgm:spPr/>
    </dgm:pt>
    <dgm:pt modelId="{1BA12E20-93E8-455A-9CEC-114597AFFCC0}" type="pres">
      <dgm:prSet presAssocID="{653B6F7C-810E-4BD0-B524-B4AFF9418797}" presName="tx1" presStyleLbl="revTx" presStyleIdx="4" presStyleCnt="6"/>
      <dgm:spPr/>
    </dgm:pt>
    <dgm:pt modelId="{EBE81365-E964-4212-B1E4-CE32AB777DF6}" type="pres">
      <dgm:prSet presAssocID="{653B6F7C-810E-4BD0-B524-B4AFF9418797}" presName="vert1" presStyleCnt="0"/>
      <dgm:spPr/>
    </dgm:pt>
    <dgm:pt modelId="{D0D84CC0-AE06-4444-816B-CB79538D2FDA}" type="pres">
      <dgm:prSet presAssocID="{25DD6AD8-B478-40DF-9969-51E18A250897}" presName="thickLine" presStyleLbl="alignNode1" presStyleIdx="5" presStyleCnt="6"/>
      <dgm:spPr/>
    </dgm:pt>
    <dgm:pt modelId="{B579038F-6491-41B4-BA82-64842FCB50BC}" type="pres">
      <dgm:prSet presAssocID="{25DD6AD8-B478-40DF-9969-51E18A250897}" presName="horz1" presStyleCnt="0"/>
      <dgm:spPr/>
    </dgm:pt>
    <dgm:pt modelId="{B8090391-1E38-4B8F-8A9F-CF6468B20507}" type="pres">
      <dgm:prSet presAssocID="{25DD6AD8-B478-40DF-9969-51E18A250897}" presName="tx1" presStyleLbl="revTx" presStyleIdx="5" presStyleCnt="6"/>
      <dgm:spPr/>
    </dgm:pt>
    <dgm:pt modelId="{36B1ED10-06AF-4B2A-BA01-4E554B9DDA0D}" type="pres">
      <dgm:prSet presAssocID="{25DD6AD8-B478-40DF-9969-51E18A250897}" presName="vert1" presStyleCnt="0"/>
      <dgm:spPr/>
    </dgm:pt>
  </dgm:ptLst>
  <dgm:cxnLst>
    <dgm:cxn modelId="{75D09C00-EDAF-4DE8-BA75-AC3F32F46F95}" type="presOf" srcId="{B79BD880-A5B1-4557-BA27-E8DD263439AE}" destId="{463F035E-5B2D-4A34-BBBD-B8A0BFB72167}" srcOrd="0" destOrd="0" presId="urn:microsoft.com/office/officeart/2008/layout/LinedList"/>
    <dgm:cxn modelId="{8351C203-B634-4ED8-A19D-9B3373C64824}" type="presOf" srcId="{4875CF0C-335E-4F62-9F08-95760A244F40}" destId="{26A69D6C-0C10-44BD-A301-BA36B6984384}" srcOrd="0" destOrd="0" presId="urn:microsoft.com/office/officeart/2008/layout/LinedList"/>
    <dgm:cxn modelId="{69AE4A33-0120-4DF3-8CB6-6B19C17C1588}" srcId="{4875CF0C-335E-4F62-9F08-95760A244F40}" destId="{25DD6AD8-B478-40DF-9969-51E18A250897}" srcOrd="5" destOrd="0" parTransId="{9834EDAB-BC95-4A3A-9B90-47717B3EC9AF}" sibTransId="{BD86AE5C-AE24-4AED-A2FD-CD0324BFC971}"/>
    <dgm:cxn modelId="{A9E77041-AC8F-4087-9624-E61D21044EB6}" type="presOf" srcId="{653B6F7C-810E-4BD0-B524-B4AFF9418797}" destId="{1BA12E20-93E8-455A-9CEC-114597AFFCC0}" srcOrd="0" destOrd="0" presId="urn:microsoft.com/office/officeart/2008/layout/LinedList"/>
    <dgm:cxn modelId="{D05A5241-9D0D-48EB-BE44-8F2EA97D94C5}" type="presOf" srcId="{25DD6AD8-B478-40DF-9969-51E18A250897}" destId="{B8090391-1E38-4B8F-8A9F-CF6468B20507}" srcOrd="0" destOrd="0" presId="urn:microsoft.com/office/officeart/2008/layout/LinedList"/>
    <dgm:cxn modelId="{01A2F268-6431-47C9-B9D7-69BBD3BE7811}" srcId="{4875CF0C-335E-4F62-9F08-95760A244F40}" destId="{B79BD880-A5B1-4557-BA27-E8DD263439AE}" srcOrd="3" destOrd="0" parTransId="{98BF7016-26DA-4CD3-8CC3-85558FF44A68}" sibTransId="{0E813B7F-BBF8-4F6D-BB36-52233EA8A9C1}"/>
    <dgm:cxn modelId="{E6730C4F-575C-48C0-A519-75C1E9B39870}" srcId="{4875CF0C-335E-4F62-9F08-95760A244F40}" destId="{0A1C05A5-D0A0-4C6D-927C-DED562A8C049}" srcOrd="2" destOrd="0" parTransId="{FEF7AF91-3022-40C5-8B1C-5C479BB1E212}" sibTransId="{81C672F9-15C9-4691-8A35-6FAE1438A7D1}"/>
    <dgm:cxn modelId="{7B4FFD54-84F8-4D1C-AFC8-25206C4412BD}" type="presOf" srcId="{0A1C05A5-D0A0-4C6D-927C-DED562A8C049}" destId="{CE557668-C2DB-4BC3-B3A6-DD8D1C7D0D57}" srcOrd="0" destOrd="0" presId="urn:microsoft.com/office/officeart/2008/layout/LinedList"/>
    <dgm:cxn modelId="{BB10D889-7354-4993-BEC7-F689CB2315E2}" type="presOf" srcId="{147F106C-9159-4AF9-9B8A-9F3E44ED225E}" destId="{C48E3367-F025-495C-8342-36B6A811F5E1}" srcOrd="0" destOrd="0" presId="urn:microsoft.com/office/officeart/2008/layout/LinedList"/>
    <dgm:cxn modelId="{DEEEDBA5-BBBB-4A2C-8B2B-4C82397DBA07}" type="presOf" srcId="{158171D5-D86A-45FC-9E84-CAC78B212A40}" destId="{ACD59F40-1257-42CF-972A-5AF0DA48AE3C}" srcOrd="0" destOrd="0" presId="urn:microsoft.com/office/officeart/2008/layout/LinedList"/>
    <dgm:cxn modelId="{E364CFB8-7ED1-438B-9BA6-04B014BDDC4A}" srcId="{4875CF0C-335E-4F62-9F08-95760A244F40}" destId="{158171D5-D86A-45FC-9E84-CAC78B212A40}" srcOrd="0" destOrd="0" parTransId="{59396968-9086-41D8-802A-3E6BA41AC53B}" sibTransId="{E4225199-13BF-479A-BD14-257D045B9E6F}"/>
    <dgm:cxn modelId="{7D9A49C4-340F-4325-BD86-845737E3E448}" srcId="{4875CF0C-335E-4F62-9F08-95760A244F40}" destId="{147F106C-9159-4AF9-9B8A-9F3E44ED225E}" srcOrd="1" destOrd="0" parTransId="{09EE1BFF-AA1C-47D5-9525-868E33700EC9}" sibTransId="{8CDA9B21-A6D7-454F-8FFC-152C20D9FD9B}"/>
    <dgm:cxn modelId="{7306F5E7-170B-442B-A849-D6DA12A85760}" srcId="{4875CF0C-335E-4F62-9F08-95760A244F40}" destId="{653B6F7C-810E-4BD0-B524-B4AFF9418797}" srcOrd="4" destOrd="0" parTransId="{B372F739-0D5C-46AF-A6CB-494942AFD813}" sibTransId="{7DB8A50D-BCA7-4167-9873-72137DC9924A}"/>
    <dgm:cxn modelId="{B1BE0EF4-B401-463F-9AB4-D619270AD7AC}" type="presParOf" srcId="{26A69D6C-0C10-44BD-A301-BA36B6984384}" destId="{48190F2C-4EC3-46C9-949C-621504B27FDB}" srcOrd="0" destOrd="0" presId="urn:microsoft.com/office/officeart/2008/layout/LinedList"/>
    <dgm:cxn modelId="{42E444A0-1C64-4604-9D70-3CBF9FC51BD0}" type="presParOf" srcId="{26A69D6C-0C10-44BD-A301-BA36B6984384}" destId="{87B368FE-D012-4CD3-9328-C1FE17B1D3F2}" srcOrd="1" destOrd="0" presId="urn:microsoft.com/office/officeart/2008/layout/LinedList"/>
    <dgm:cxn modelId="{FC2C666B-62A6-40E0-89FF-6493D8525013}" type="presParOf" srcId="{87B368FE-D012-4CD3-9328-C1FE17B1D3F2}" destId="{ACD59F40-1257-42CF-972A-5AF0DA48AE3C}" srcOrd="0" destOrd="0" presId="urn:microsoft.com/office/officeart/2008/layout/LinedList"/>
    <dgm:cxn modelId="{9FF07D82-478E-4DE5-A26B-15A1280F97CA}" type="presParOf" srcId="{87B368FE-D012-4CD3-9328-C1FE17B1D3F2}" destId="{84D07439-CDEB-4340-8122-52EE6A2B529E}" srcOrd="1" destOrd="0" presId="urn:microsoft.com/office/officeart/2008/layout/LinedList"/>
    <dgm:cxn modelId="{BCBC6B51-15CD-4F65-9515-B805D705E920}" type="presParOf" srcId="{26A69D6C-0C10-44BD-A301-BA36B6984384}" destId="{F3D9609D-D6FE-43FD-AD02-243BDDA39EC9}" srcOrd="2" destOrd="0" presId="urn:microsoft.com/office/officeart/2008/layout/LinedList"/>
    <dgm:cxn modelId="{3507F059-5FC4-4B5B-A006-E0A01F3CDD6E}" type="presParOf" srcId="{26A69D6C-0C10-44BD-A301-BA36B6984384}" destId="{72331E02-9A4A-408F-9949-E8DA6580C40B}" srcOrd="3" destOrd="0" presId="urn:microsoft.com/office/officeart/2008/layout/LinedList"/>
    <dgm:cxn modelId="{70CDD0AD-B694-48B7-9CDD-88F01D1AFDBB}" type="presParOf" srcId="{72331E02-9A4A-408F-9949-E8DA6580C40B}" destId="{C48E3367-F025-495C-8342-36B6A811F5E1}" srcOrd="0" destOrd="0" presId="urn:microsoft.com/office/officeart/2008/layout/LinedList"/>
    <dgm:cxn modelId="{604502E7-17D8-43D2-848F-8002269CB85B}" type="presParOf" srcId="{72331E02-9A4A-408F-9949-E8DA6580C40B}" destId="{2ACDCC9E-F671-46BB-8231-074C5959E009}" srcOrd="1" destOrd="0" presId="urn:microsoft.com/office/officeart/2008/layout/LinedList"/>
    <dgm:cxn modelId="{235B3BFA-79B8-478B-9B1F-1963D463A3C2}" type="presParOf" srcId="{26A69D6C-0C10-44BD-A301-BA36B6984384}" destId="{A83DE88B-5937-4F14-80CC-3FADB8C60B1C}" srcOrd="4" destOrd="0" presId="urn:microsoft.com/office/officeart/2008/layout/LinedList"/>
    <dgm:cxn modelId="{2E639126-AFBA-409D-B3A1-7E9421D3AD9C}" type="presParOf" srcId="{26A69D6C-0C10-44BD-A301-BA36B6984384}" destId="{FC1326CC-43E8-48D4-A8DE-44E37A976FD5}" srcOrd="5" destOrd="0" presId="urn:microsoft.com/office/officeart/2008/layout/LinedList"/>
    <dgm:cxn modelId="{0E0512D0-141E-457B-9565-B2D1047A52CF}" type="presParOf" srcId="{FC1326CC-43E8-48D4-A8DE-44E37A976FD5}" destId="{CE557668-C2DB-4BC3-B3A6-DD8D1C7D0D57}" srcOrd="0" destOrd="0" presId="urn:microsoft.com/office/officeart/2008/layout/LinedList"/>
    <dgm:cxn modelId="{212DC250-0976-4F80-B2C5-65BD292641AD}" type="presParOf" srcId="{FC1326CC-43E8-48D4-A8DE-44E37A976FD5}" destId="{B56E2468-DB5A-4D04-A3EE-1B1F1BDD7614}" srcOrd="1" destOrd="0" presId="urn:microsoft.com/office/officeart/2008/layout/LinedList"/>
    <dgm:cxn modelId="{206C20FE-75A3-4B09-ABBA-A0B772EF921F}" type="presParOf" srcId="{26A69D6C-0C10-44BD-A301-BA36B6984384}" destId="{B4C0EB93-F669-49C3-9B99-B829F40CA833}" srcOrd="6" destOrd="0" presId="urn:microsoft.com/office/officeart/2008/layout/LinedList"/>
    <dgm:cxn modelId="{1C2EF6A5-40FF-431F-B350-7CE27E760094}" type="presParOf" srcId="{26A69D6C-0C10-44BD-A301-BA36B6984384}" destId="{91F958EF-AD3A-40D6-81F8-F548DDFDEE14}" srcOrd="7" destOrd="0" presId="urn:microsoft.com/office/officeart/2008/layout/LinedList"/>
    <dgm:cxn modelId="{2D3A0886-BB98-4655-A8F0-313D2931CFEF}" type="presParOf" srcId="{91F958EF-AD3A-40D6-81F8-F548DDFDEE14}" destId="{463F035E-5B2D-4A34-BBBD-B8A0BFB72167}" srcOrd="0" destOrd="0" presId="urn:microsoft.com/office/officeart/2008/layout/LinedList"/>
    <dgm:cxn modelId="{C0E56406-6175-431F-817B-25D5C6B9B61E}" type="presParOf" srcId="{91F958EF-AD3A-40D6-81F8-F548DDFDEE14}" destId="{675856B2-5A54-4F5B-9227-147079752DBE}" srcOrd="1" destOrd="0" presId="urn:microsoft.com/office/officeart/2008/layout/LinedList"/>
    <dgm:cxn modelId="{39CF04CC-A107-44B7-8731-CE2D235C6CD9}" type="presParOf" srcId="{26A69D6C-0C10-44BD-A301-BA36B6984384}" destId="{0F094055-99FC-46D4-9DA8-EAED8680CA8D}" srcOrd="8" destOrd="0" presId="urn:microsoft.com/office/officeart/2008/layout/LinedList"/>
    <dgm:cxn modelId="{60A7FD02-5396-4AD8-BC9D-30D9C76FE7AA}" type="presParOf" srcId="{26A69D6C-0C10-44BD-A301-BA36B6984384}" destId="{CCF0841B-CB75-4737-B9C6-5C1921FBE2DF}" srcOrd="9" destOrd="0" presId="urn:microsoft.com/office/officeart/2008/layout/LinedList"/>
    <dgm:cxn modelId="{F17A051C-15D3-47D7-93F4-086B970974EC}" type="presParOf" srcId="{CCF0841B-CB75-4737-B9C6-5C1921FBE2DF}" destId="{1BA12E20-93E8-455A-9CEC-114597AFFCC0}" srcOrd="0" destOrd="0" presId="urn:microsoft.com/office/officeart/2008/layout/LinedList"/>
    <dgm:cxn modelId="{0859DD16-321D-4F57-B18D-101960ADD303}" type="presParOf" srcId="{CCF0841B-CB75-4737-B9C6-5C1921FBE2DF}" destId="{EBE81365-E964-4212-B1E4-CE32AB777DF6}" srcOrd="1" destOrd="0" presId="urn:microsoft.com/office/officeart/2008/layout/LinedList"/>
    <dgm:cxn modelId="{F07F155F-0D28-4173-AC76-41BCC565D464}" type="presParOf" srcId="{26A69D6C-0C10-44BD-A301-BA36B6984384}" destId="{D0D84CC0-AE06-4444-816B-CB79538D2FDA}" srcOrd="10" destOrd="0" presId="urn:microsoft.com/office/officeart/2008/layout/LinedList"/>
    <dgm:cxn modelId="{0FFCB4BF-19C8-4554-A9E1-AD8BBA3354A8}" type="presParOf" srcId="{26A69D6C-0C10-44BD-A301-BA36B6984384}" destId="{B579038F-6491-41B4-BA82-64842FCB50BC}" srcOrd="11" destOrd="0" presId="urn:microsoft.com/office/officeart/2008/layout/LinedList"/>
    <dgm:cxn modelId="{57D05A2B-87FD-4969-A9C7-85328FCFAB96}" type="presParOf" srcId="{B579038F-6491-41B4-BA82-64842FCB50BC}" destId="{B8090391-1E38-4B8F-8A9F-CF6468B20507}" srcOrd="0" destOrd="0" presId="urn:microsoft.com/office/officeart/2008/layout/LinedList"/>
    <dgm:cxn modelId="{79CFA3EE-5F61-4BD6-BC0A-8D1BC37ACBAB}" type="presParOf" srcId="{B579038F-6491-41B4-BA82-64842FCB50BC}" destId="{36B1ED10-06AF-4B2A-BA01-4E554B9DDA0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037EC8-0ADB-48EF-92D8-22A995FF53C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6A4F866-48D8-4B3D-A1E5-03AD256606D6}">
      <dgm:prSet/>
      <dgm:spPr/>
      <dgm:t>
        <a:bodyPr/>
        <a:lstStyle/>
        <a:p>
          <a:pPr>
            <a:lnSpc>
              <a:spcPct val="100000"/>
            </a:lnSpc>
          </a:pPr>
          <a:r>
            <a:rPr lang="en-US">
              <a:latin typeface="+mn-lt"/>
            </a:rPr>
            <a:t>Acute in-patient care</a:t>
          </a:r>
        </a:p>
      </dgm:t>
    </dgm:pt>
    <dgm:pt modelId="{76E53984-734A-40A5-8633-03E3AC26B8C0}" type="parTrans" cxnId="{1826E05A-8A3E-4196-8DA1-886FA94918AE}">
      <dgm:prSet/>
      <dgm:spPr/>
      <dgm:t>
        <a:bodyPr/>
        <a:lstStyle/>
        <a:p>
          <a:pPr algn="ctr"/>
          <a:endParaRPr lang="en-US" sz="2200">
            <a:latin typeface="+mn-lt"/>
          </a:endParaRPr>
        </a:p>
      </dgm:t>
    </dgm:pt>
    <dgm:pt modelId="{9C7AC514-B986-4AD3-ACC8-3C47EA31D567}" type="sibTrans" cxnId="{1826E05A-8A3E-4196-8DA1-886FA94918AE}">
      <dgm:prSet/>
      <dgm:spPr/>
      <dgm:t>
        <a:bodyPr/>
        <a:lstStyle/>
        <a:p>
          <a:endParaRPr lang="en-US">
            <a:latin typeface="+mn-lt"/>
          </a:endParaRPr>
        </a:p>
      </dgm:t>
    </dgm:pt>
    <dgm:pt modelId="{88FA3326-5ECE-46DE-80E0-D9B1BDDCD10B}">
      <dgm:prSet/>
      <dgm:spPr/>
      <dgm:t>
        <a:bodyPr/>
        <a:lstStyle/>
        <a:p>
          <a:pPr>
            <a:lnSpc>
              <a:spcPct val="100000"/>
            </a:lnSpc>
          </a:pPr>
          <a:r>
            <a:rPr lang="en-US" dirty="0">
              <a:latin typeface="+mn-lt"/>
            </a:rPr>
            <a:t>Behavioral health</a:t>
          </a:r>
        </a:p>
      </dgm:t>
    </dgm:pt>
    <dgm:pt modelId="{C90E9986-85B4-4031-8560-70A05F409B09}" type="parTrans" cxnId="{FFA4D527-A8D2-431F-B4CC-54E053ECF65A}">
      <dgm:prSet/>
      <dgm:spPr/>
      <dgm:t>
        <a:bodyPr/>
        <a:lstStyle/>
        <a:p>
          <a:pPr algn="ctr"/>
          <a:endParaRPr lang="en-US" sz="2200">
            <a:latin typeface="+mn-lt"/>
          </a:endParaRPr>
        </a:p>
      </dgm:t>
    </dgm:pt>
    <dgm:pt modelId="{D77A27EA-C5C7-4DC6-B44E-B461CBE1CE0A}" type="sibTrans" cxnId="{FFA4D527-A8D2-431F-B4CC-54E053ECF65A}">
      <dgm:prSet/>
      <dgm:spPr/>
      <dgm:t>
        <a:bodyPr/>
        <a:lstStyle/>
        <a:p>
          <a:endParaRPr lang="en-US">
            <a:latin typeface="+mn-lt"/>
          </a:endParaRPr>
        </a:p>
      </dgm:t>
    </dgm:pt>
    <dgm:pt modelId="{915F6D72-5917-4680-B249-55F115D7C5F2}">
      <dgm:prSet/>
      <dgm:spPr/>
      <dgm:t>
        <a:bodyPr/>
        <a:lstStyle/>
        <a:p>
          <a:pPr>
            <a:lnSpc>
              <a:spcPct val="100000"/>
            </a:lnSpc>
          </a:pPr>
          <a:r>
            <a:rPr lang="en-US" dirty="0">
              <a:latin typeface="+mn-lt"/>
            </a:rPr>
            <a:t>Vision</a:t>
          </a:r>
        </a:p>
      </dgm:t>
    </dgm:pt>
    <dgm:pt modelId="{D7F576C4-CFC0-40E6-9595-BF9A16E8EC37}" type="parTrans" cxnId="{3D5AFAC0-03D4-4E67-A991-44678DCD30BE}">
      <dgm:prSet/>
      <dgm:spPr/>
      <dgm:t>
        <a:bodyPr/>
        <a:lstStyle/>
        <a:p>
          <a:pPr algn="ctr"/>
          <a:endParaRPr lang="en-US" sz="2200">
            <a:latin typeface="+mn-lt"/>
          </a:endParaRPr>
        </a:p>
      </dgm:t>
    </dgm:pt>
    <dgm:pt modelId="{FE95481F-D46C-4C80-B32D-C91EF4ED9285}" type="sibTrans" cxnId="{3D5AFAC0-03D4-4E67-A991-44678DCD30BE}">
      <dgm:prSet/>
      <dgm:spPr/>
      <dgm:t>
        <a:bodyPr/>
        <a:lstStyle/>
        <a:p>
          <a:endParaRPr lang="en-US">
            <a:latin typeface="+mn-lt"/>
          </a:endParaRPr>
        </a:p>
      </dgm:t>
    </dgm:pt>
    <dgm:pt modelId="{EC8B751B-E91F-4991-A33D-D3B665C0B838}">
      <dgm:prSet/>
      <dgm:spPr/>
      <dgm:t>
        <a:bodyPr/>
        <a:lstStyle/>
        <a:p>
          <a:pPr>
            <a:lnSpc>
              <a:spcPct val="100000"/>
            </a:lnSpc>
          </a:pPr>
          <a:r>
            <a:rPr lang="en-US" dirty="0">
              <a:latin typeface="+mn-lt"/>
            </a:rPr>
            <a:t> Dental</a:t>
          </a:r>
        </a:p>
      </dgm:t>
    </dgm:pt>
    <dgm:pt modelId="{4C0516F8-D967-4516-9372-23E8A7962F07}" type="parTrans" cxnId="{39314502-907E-4BC2-B973-A2F442ADA160}">
      <dgm:prSet/>
      <dgm:spPr/>
      <dgm:t>
        <a:bodyPr/>
        <a:lstStyle/>
        <a:p>
          <a:pPr algn="ctr"/>
          <a:endParaRPr lang="en-US" sz="2200">
            <a:latin typeface="+mn-lt"/>
          </a:endParaRPr>
        </a:p>
      </dgm:t>
    </dgm:pt>
    <dgm:pt modelId="{3BD0FA9D-86D9-4B6F-9E1E-3367A58F4EF4}" type="sibTrans" cxnId="{39314502-907E-4BC2-B973-A2F442ADA160}">
      <dgm:prSet/>
      <dgm:spPr/>
      <dgm:t>
        <a:bodyPr/>
        <a:lstStyle/>
        <a:p>
          <a:endParaRPr lang="en-US">
            <a:latin typeface="+mn-lt"/>
          </a:endParaRPr>
        </a:p>
      </dgm:t>
    </dgm:pt>
    <dgm:pt modelId="{83EA00EF-E070-45D8-BA21-7F8CB200C105}">
      <dgm:prSet/>
      <dgm:spPr/>
      <dgm:t>
        <a:bodyPr/>
        <a:lstStyle/>
        <a:p>
          <a:pPr>
            <a:lnSpc>
              <a:spcPct val="100000"/>
            </a:lnSpc>
          </a:pPr>
          <a:r>
            <a:rPr lang="en-US" dirty="0">
              <a:latin typeface="+mn-lt"/>
            </a:rPr>
            <a:t>Prescriptions</a:t>
          </a:r>
        </a:p>
      </dgm:t>
    </dgm:pt>
    <dgm:pt modelId="{2643BFAB-DC71-4032-916E-93FFB00C73D9}" type="sibTrans" cxnId="{ADD0C9E0-72F8-42D4-BCCB-51E5FD563C2F}">
      <dgm:prSet/>
      <dgm:spPr/>
      <dgm:t>
        <a:bodyPr/>
        <a:lstStyle/>
        <a:p>
          <a:endParaRPr lang="en-US">
            <a:latin typeface="+mn-lt"/>
          </a:endParaRPr>
        </a:p>
      </dgm:t>
    </dgm:pt>
    <dgm:pt modelId="{C842ABC1-300F-4B1B-B1F1-D49E5486CD46}" type="parTrans" cxnId="{ADD0C9E0-72F8-42D4-BCCB-51E5FD563C2F}">
      <dgm:prSet/>
      <dgm:spPr/>
      <dgm:t>
        <a:bodyPr/>
        <a:lstStyle/>
        <a:p>
          <a:pPr algn="ctr"/>
          <a:endParaRPr lang="en-US" sz="2200">
            <a:latin typeface="+mn-lt"/>
          </a:endParaRPr>
        </a:p>
      </dgm:t>
    </dgm:pt>
    <dgm:pt modelId="{21FC26ED-99E7-4C71-9BD3-48EEB7CD5EE8}" type="pres">
      <dgm:prSet presAssocID="{CF037EC8-0ADB-48EF-92D8-22A995FF53C5}" presName="root" presStyleCnt="0">
        <dgm:presLayoutVars>
          <dgm:dir/>
          <dgm:resizeHandles val="exact"/>
        </dgm:presLayoutVars>
      </dgm:prSet>
      <dgm:spPr/>
    </dgm:pt>
    <dgm:pt modelId="{DD0CAE7E-3A05-49A2-8F37-926ECC8B5DB2}" type="pres">
      <dgm:prSet presAssocID="{66A4F866-48D8-4B3D-A1E5-03AD256606D6}" presName="compNode" presStyleCnt="0"/>
      <dgm:spPr/>
    </dgm:pt>
    <dgm:pt modelId="{83AB2605-1708-4DE8-9E6F-05CFD6149310}" type="pres">
      <dgm:prSet presAssocID="{66A4F866-48D8-4B3D-A1E5-03AD256606D6}" presName="bgRect" presStyleLbl="bgShp" presStyleIdx="0" presStyleCnt="5"/>
      <dgm:spPr/>
    </dgm:pt>
    <dgm:pt modelId="{85D3CA1E-732F-4AED-9510-1FF9F42B0BD2}" type="pres">
      <dgm:prSet presAssocID="{66A4F866-48D8-4B3D-A1E5-03AD256606D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spital"/>
        </a:ext>
      </dgm:extLst>
    </dgm:pt>
    <dgm:pt modelId="{5A3C6DED-CF74-48A0-AFDF-F22F4163B224}" type="pres">
      <dgm:prSet presAssocID="{66A4F866-48D8-4B3D-A1E5-03AD256606D6}" presName="spaceRect" presStyleCnt="0"/>
      <dgm:spPr/>
    </dgm:pt>
    <dgm:pt modelId="{839EF5A8-2CB4-4E9F-96F3-02965AEFB027}" type="pres">
      <dgm:prSet presAssocID="{66A4F866-48D8-4B3D-A1E5-03AD256606D6}" presName="parTx" presStyleLbl="revTx" presStyleIdx="0" presStyleCnt="5">
        <dgm:presLayoutVars>
          <dgm:chMax val="0"/>
          <dgm:chPref val="0"/>
        </dgm:presLayoutVars>
      </dgm:prSet>
      <dgm:spPr/>
    </dgm:pt>
    <dgm:pt modelId="{C358B8CC-378D-44D5-BEE5-D8924152E083}" type="pres">
      <dgm:prSet presAssocID="{9C7AC514-B986-4AD3-ACC8-3C47EA31D567}" presName="sibTrans" presStyleCnt="0"/>
      <dgm:spPr/>
    </dgm:pt>
    <dgm:pt modelId="{FEFE595C-829F-4817-8160-25D8F9B2B9DD}" type="pres">
      <dgm:prSet presAssocID="{88FA3326-5ECE-46DE-80E0-D9B1BDDCD10B}" presName="compNode" presStyleCnt="0"/>
      <dgm:spPr/>
    </dgm:pt>
    <dgm:pt modelId="{18E97BBB-772B-4512-B641-68E6B4EF909C}" type="pres">
      <dgm:prSet presAssocID="{88FA3326-5ECE-46DE-80E0-D9B1BDDCD10B}" presName="bgRect" presStyleLbl="bgShp" presStyleIdx="1" presStyleCnt="5"/>
      <dgm:spPr/>
    </dgm:pt>
    <dgm:pt modelId="{102B0560-A881-4A73-A548-0A39114E8138}" type="pres">
      <dgm:prSet presAssocID="{88FA3326-5ECE-46DE-80E0-D9B1BDDCD10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34B5368C-E15C-40C1-A6ED-C407AA0A8C5E}" type="pres">
      <dgm:prSet presAssocID="{88FA3326-5ECE-46DE-80E0-D9B1BDDCD10B}" presName="spaceRect" presStyleCnt="0"/>
      <dgm:spPr/>
    </dgm:pt>
    <dgm:pt modelId="{C8A4100B-40AB-4D73-87A8-1C14D68DB433}" type="pres">
      <dgm:prSet presAssocID="{88FA3326-5ECE-46DE-80E0-D9B1BDDCD10B}" presName="parTx" presStyleLbl="revTx" presStyleIdx="1" presStyleCnt="5">
        <dgm:presLayoutVars>
          <dgm:chMax val="0"/>
          <dgm:chPref val="0"/>
        </dgm:presLayoutVars>
      </dgm:prSet>
      <dgm:spPr/>
    </dgm:pt>
    <dgm:pt modelId="{0AE3B987-8AAF-49F0-8813-670D87F16B8B}" type="pres">
      <dgm:prSet presAssocID="{D77A27EA-C5C7-4DC6-B44E-B461CBE1CE0A}" presName="sibTrans" presStyleCnt="0"/>
      <dgm:spPr/>
    </dgm:pt>
    <dgm:pt modelId="{7204DEE2-04DE-449E-9E81-8428330D6BB2}" type="pres">
      <dgm:prSet presAssocID="{83EA00EF-E070-45D8-BA21-7F8CB200C105}" presName="compNode" presStyleCnt="0"/>
      <dgm:spPr/>
    </dgm:pt>
    <dgm:pt modelId="{34CDB488-7015-4E63-94D8-3E50752F15EC}" type="pres">
      <dgm:prSet presAssocID="{83EA00EF-E070-45D8-BA21-7F8CB200C105}" presName="bgRect" presStyleLbl="bgShp" presStyleIdx="2" presStyleCnt="5"/>
      <dgm:spPr/>
    </dgm:pt>
    <dgm:pt modelId="{43A712EC-2C49-4175-B728-EDD41EB0BCD4}" type="pres">
      <dgm:prSet presAssocID="{83EA00EF-E070-45D8-BA21-7F8CB200C10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E1214846-1F9D-49C4-8A21-F4E58A453D06}" type="pres">
      <dgm:prSet presAssocID="{83EA00EF-E070-45D8-BA21-7F8CB200C105}" presName="spaceRect" presStyleCnt="0"/>
      <dgm:spPr/>
    </dgm:pt>
    <dgm:pt modelId="{7835E161-7C69-4D7A-BE5C-19328687EB00}" type="pres">
      <dgm:prSet presAssocID="{83EA00EF-E070-45D8-BA21-7F8CB200C105}" presName="parTx" presStyleLbl="revTx" presStyleIdx="2" presStyleCnt="5">
        <dgm:presLayoutVars>
          <dgm:chMax val="0"/>
          <dgm:chPref val="0"/>
        </dgm:presLayoutVars>
      </dgm:prSet>
      <dgm:spPr/>
    </dgm:pt>
    <dgm:pt modelId="{A3905C8A-6310-444E-9478-651D0C764655}" type="pres">
      <dgm:prSet presAssocID="{2643BFAB-DC71-4032-916E-93FFB00C73D9}" presName="sibTrans" presStyleCnt="0"/>
      <dgm:spPr/>
    </dgm:pt>
    <dgm:pt modelId="{D01A9F50-E127-406E-80B5-02E9889B856D}" type="pres">
      <dgm:prSet presAssocID="{915F6D72-5917-4680-B249-55F115D7C5F2}" presName="compNode" presStyleCnt="0"/>
      <dgm:spPr/>
    </dgm:pt>
    <dgm:pt modelId="{6519AA31-D5FD-4279-BF2D-37B2E744FE63}" type="pres">
      <dgm:prSet presAssocID="{915F6D72-5917-4680-B249-55F115D7C5F2}" presName="bgRect" presStyleLbl="bgShp" presStyleIdx="3" presStyleCnt="5"/>
      <dgm:spPr/>
    </dgm:pt>
    <dgm:pt modelId="{30EFF0BE-0592-455C-BA80-8B97B86B3ED3}" type="pres">
      <dgm:prSet presAssocID="{915F6D72-5917-4680-B249-55F115D7C5F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ye"/>
        </a:ext>
      </dgm:extLst>
    </dgm:pt>
    <dgm:pt modelId="{EFD464DA-ABA4-478D-864F-21124B6E49AA}" type="pres">
      <dgm:prSet presAssocID="{915F6D72-5917-4680-B249-55F115D7C5F2}" presName="spaceRect" presStyleCnt="0"/>
      <dgm:spPr/>
    </dgm:pt>
    <dgm:pt modelId="{301CF819-28A5-4416-A77B-78F607B48105}" type="pres">
      <dgm:prSet presAssocID="{915F6D72-5917-4680-B249-55F115D7C5F2}" presName="parTx" presStyleLbl="revTx" presStyleIdx="3" presStyleCnt="5">
        <dgm:presLayoutVars>
          <dgm:chMax val="0"/>
          <dgm:chPref val="0"/>
        </dgm:presLayoutVars>
      </dgm:prSet>
      <dgm:spPr/>
    </dgm:pt>
    <dgm:pt modelId="{4F517486-6512-47CA-8A66-290AE1C9EAB7}" type="pres">
      <dgm:prSet presAssocID="{FE95481F-D46C-4C80-B32D-C91EF4ED9285}" presName="sibTrans" presStyleCnt="0"/>
      <dgm:spPr/>
    </dgm:pt>
    <dgm:pt modelId="{0CE036B5-F4D5-4E92-86B9-51F7BA5DE8A6}" type="pres">
      <dgm:prSet presAssocID="{EC8B751B-E91F-4991-A33D-D3B665C0B838}" presName="compNode" presStyleCnt="0"/>
      <dgm:spPr/>
    </dgm:pt>
    <dgm:pt modelId="{AB30A0B5-E73C-4FFB-82C1-0B3C350EDAB9}" type="pres">
      <dgm:prSet presAssocID="{EC8B751B-E91F-4991-A33D-D3B665C0B838}" presName="bgRect" presStyleLbl="bgShp" presStyleIdx="4" presStyleCnt="5"/>
      <dgm:spPr/>
    </dgm:pt>
    <dgm:pt modelId="{0529333A-9571-4283-A26C-59F1AEA66B53}" type="pres">
      <dgm:prSet presAssocID="{EC8B751B-E91F-4991-A33D-D3B665C0B83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othbrush"/>
        </a:ext>
      </dgm:extLst>
    </dgm:pt>
    <dgm:pt modelId="{C1E2C724-9DD4-4A4E-AE31-B5425F06D19D}" type="pres">
      <dgm:prSet presAssocID="{EC8B751B-E91F-4991-A33D-D3B665C0B838}" presName="spaceRect" presStyleCnt="0"/>
      <dgm:spPr/>
    </dgm:pt>
    <dgm:pt modelId="{1715732F-D87C-4FCA-884D-A38545184E97}" type="pres">
      <dgm:prSet presAssocID="{EC8B751B-E91F-4991-A33D-D3B665C0B838}" presName="parTx" presStyleLbl="revTx" presStyleIdx="4" presStyleCnt="5">
        <dgm:presLayoutVars>
          <dgm:chMax val="0"/>
          <dgm:chPref val="0"/>
        </dgm:presLayoutVars>
      </dgm:prSet>
      <dgm:spPr/>
    </dgm:pt>
  </dgm:ptLst>
  <dgm:cxnLst>
    <dgm:cxn modelId="{39314502-907E-4BC2-B973-A2F442ADA160}" srcId="{CF037EC8-0ADB-48EF-92D8-22A995FF53C5}" destId="{EC8B751B-E91F-4991-A33D-D3B665C0B838}" srcOrd="4" destOrd="0" parTransId="{4C0516F8-D967-4516-9372-23E8A7962F07}" sibTransId="{3BD0FA9D-86D9-4B6F-9E1E-3367A58F4EF4}"/>
    <dgm:cxn modelId="{6AC2AD06-9332-4910-83ED-3327CB1A1C10}" type="presOf" srcId="{88FA3326-5ECE-46DE-80E0-D9B1BDDCD10B}" destId="{C8A4100B-40AB-4D73-87A8-1C14D68DB433}" srcOrd="0" destOrd="0" presId="urn:microsoft.com/office/officeart/2018/2/layout/IconVerticalSolidList"/>
    <dgm:cxn modelId="{9C9AAD1B-01CD-444F-85B5-A5C80DDB0581}" type="presOf" srcId="{EC8B751B-E91F-4991-A33D-D3B665C0B838}" destId="{1715732F-D87C-4FCA-884D-A38545184E97}" srcOrd="0" destOrd="0" presId="urn:microsoft.com/office/officeart/2018/2/layout/IconVerticalSolidList"/>
    <dgm:cxn modelId="{FFA4D527-A8D2-431F-B4CC-54E053ECF65A}" srcId="{CF037EC8-0ADB-48EF-92D8-22A995FF53C5}" destId="{88FA3326-5ECE-46DE-80E0-D9B1BDDCD10B}" srcOrd="1" destOrd="0" parTransId="{C90E9986-85B4-4031-8560-70A05F409B09}" sibTransId="{D77A27EA-C5C7-4DC6-B44E-B461CBE1CE0A}"/>
    <dgm:cxn modelId="{6549ED51-8EF2-44D1-A9E5-3C9E4A853F83}" type="presOf" srcId="{66A4F866-48D8-4B3D-A1E5-03AD256606D6}" destId="{839EF5A8-2CB4-4E9F-96F3-02965AEFB027}" srcOrd="0" destOrd="0" presId="urn:microsoft.com/office/officeart/2018/2/layout/IconVerticalSolidList"/>
    <dgm:cxn modelId="{1826E05A-8A3E-4196-8DA1-886FA94918AE}" srcId="{CF037EC8-0ADB-48EF-92D8-22A995FF53C5}" destId="{66A4F866-48D8-4B3D-A1E5-03AD256606D6}" srcOrd="0" destOrd="0" parTransId="{76E53984-734A-40A5-8633-03E3AC26B8C0}" sibTransId="{9C7AC514-B986-4AD3-ACC8-3C47EA31D567}"/>
    <dgm:cxn modelId="{029CDF81-3147-462B-965E-507387F0A508}" type="presOf" srcId="{CF037EC8-0ADB-48EF-92D8-22A995FF53C5}" destId="{21FC26ED-99E7-4C71-9BD3-48EEB7CD5EE8}" srcOrd="0" destOrd="0" presId="urn:microsoft.com/office/officeart/2018/2/layout/IconVerticalSolidList"/>
    <dgm:cxn modelId="{CC91B987-89C6-4763-9342-51EAA4CAAE7A}" type="presOf" srcId="{915F6D72-5917-4680-B249-55F115D7C5F2}" destId="{301CF819-28A5-4416-A77B-78F607B48105}" srcOrd="0" destOrd="0" presId="urn:microsoft.com/office/officeart/2018/2/layout/IconVerticalSolidList"/>
    <dgm:cxn modelId="{0D3DB9A5-D3AF-45E4-B6A7-AF36FABA2B09}" type="presOf" srcId="{83EA00EF-E070-45D8-BA21-7F8CB200C105}" destId="{7835E161-7C69-4D7A-BE5C-19328687EB00}" srcOrd="0" destOrd="0" presId="urn:microsoft.com/office/officeart/2018/2/layout/IconVerticalSolidList"/>
    <dgm:cxn modelId="{3D5AFAC0-03D4-4E67-A991-44678DCD30BE}" srcId="{CF037EC8-0ADB-48EF-92D8-22A995FF53C5}" destId="{915F6D72-5917-4680-B249-55F115D7C5F2}" srcOrd="3" destOrd="0" parTransId="{D7F576C4-CFC0-40E6-9595-BF9A16E8EC37}" sibTransId="{FE95481F-D46C-4C80-B32D-C91EF4ED9285}"/>
    <dgm:cxn modelId="{ADD0C9E0-72F8-42D4-BCCB-51E5FD563C2F}" srcId="{CF037EC8-0ADB-48EF-92D8-22A995FF53C5}" destId="{83EA00EF-E070-45D8-BA21-7F8CB200C105}" srcOrd="2" destOrd="0" parTransId="{C842ABC1-300F-4B1B-B1F1-D49E5486CD46}" sibTransId="{2643BFAB-DC71-4032-916E-93FFB00C73D9}"/>
    <dgm:cxn modelId="{FD16935E-3A8C-4CE0-BFA8-95DE2688A88F}" type="presParOf" srcId="{21FC26ED-99E7-4C71-9BD3-48EEB7CD5EE8}" destId="{DD0CAE7E-3A05-49A2-8F37-926ECC8B5DB2}" srcOrd="0" destOrd="0" presId="urn:microsoft.com/office/officeart/2018/2/layout/IconVerticalSolidList"/>
    <dgm:cxn modelId="{C803BD67-8799-467F-9956-21AE3A159DE4}" type="presParOf" srcId="{DD0CAE7E-3A05-49A2-8F37-926ECC8B5DB2}" destId="{83AB2605-1708-4DE8-9E6F-05CFD6149310}" srcOrd="0" destOrd="0" presId="urn:microsoft.com/office/officeart/2018/2/layout/IconVerticalSolidList"/>
    <dgm:cxn modelId="{1B18021C-A8EC-40D9-BAA5-5E2DB50CC939}" type="presParOf" srcId="{DD0CAE7E-3A05-49A2-8F37-926ECC8B5DB2}" destId="{85D3CA1E-732F-4AED-9510-1FF9F42B0BD2}" srcOrd="1" destOrd="0" presId="urn:microsoft.com/office/officeart/2018/2/layout/IconVerticalSolidList"/>
    <dgm:cxn modelId="{FC677291-C8B1-48B2-860E-070D8F3C9902}" type="presParOf" srcId="{DD0CAE7E-3A05-49A2-8F37-926ECC8B5DB2}" destId="{5A3C6DED-CF74-48A0-AFDF-F22F4163B224}" srcOrd="2" destOrd="0" presId="urn:microsoft.com/office/officeart/2018/2/layout/IconVerticalSolidList"/>
    <dgm:cxn modelId="{2F303F5F-DE26-4A0F-9660-4781CAB50EAE}" type="presParOf" srcId="{DD0CAE7E-3A05-49A2-8F37-926ECC8B5DB2}" destId="{839EF5A8-2CB4-4E9F-96F3-02965AEFB027}" srcOrd="3" destOrd="0" presId="urn:microsoft.com/office/officeart/2018/2/layout/IconVerticalSolidList"/>
    <dgm:cxn modelId="{F42005C5-45DE-4343-BAC6-16D072528BF2}" type="presParOf" srcId="{21FC26ED-99E7-4C71-9BD3-48EEB7CD5EE8}" destId="{C358B8CC-378D-44D5-BEE5-D8924152E083}" srcOrd="1" destOrd="0" presId="urn:microsoft.com/office/officeart/2018/2/layout/IconVerticalSolidList"/>
    <dgm:cxn modelId="{240575E3-BDE5-4C45-8DB0-879203EA6F92}" type="presParOf" srcId="{21FC26ED-99E7-4C71-9BD3-48EEB7CD5EE8}" destId="{FEFE595C-829F-4817-8160-25D8F9B2B9DD}" srcOrd="2" destOrd="0" presId="urn:microsoft.com/office/officeart/2018/2/layout/IconVerticalSolidList"/>
    <dgm:cxn modelId="{DA752B35-61FD-48B8-8FFC-20A29ABC8337}" type="presParOf" srcId="{FEFE595C-829F-4817-8160-25D8F9B2B9DD}" destId="{18E97BBB-772B-4512-B641-68E6B4EF909C}" srcOrd="0" destOrd="0" presId="urn:microsoft.com/office/officeart/2018/2/layout/IconVerticalSolidList"/>
    <dgm:cxn modelId="{361652D2-E49A-4BB2-9057-568A65EDEAF8}" type="presParOf" srcId="{FEFE595C-829F-4817-8160-25D8F9B2B9DD}" destId="{102B0560-A881-4A73-A548-0A39114E8138}" srcOrd="1" destOrd="0" presId="urn:microsoft.com/office/officeart/2018/2/layout/IconVerticalSolidList"/>
    <dgm:cxn modelId="{8169372E-1BE6-4C5C-B26F-91DD00FE5472}" type="presParOf" srcId="{FEFE595C-829F-4817-8160-25D8F9B2B9DD}" destId="{34B5368C-E15C-40C1-A6ED-C407AA0A8C5E}" srcOrd="2" destOrd="0" presId="urn:microsoft.com/office/officeart/2018/2/layout/IconVerticalSolidList"/>
    <dgm:cxn modelId="{EB219BE8-9E2C-4817-94F1-2EB496D2152C}" type="presParOf" srcId="{FEFE595C-829F-4817-8160-25D8F9B2B9DD}" destId="{C8A4100B-40AB-4D73-87A8-1C14D68DB433}" srcOrd="3" destOrd="0" presId="urn:microsoft.com/office/officeart/2018/2/layout/IconVerticalSolidList"/>
    <dgm:cxn modelId="{EA2756D3-BBCE-48F6-BCE1-8FB0D7CA27E5}" type="presParOf" srcId="{21FC26ED-99E7-4C71-9BD3-48EEB7CD5EE8}" destId="{0AE3B987-8AAF-49F0-8813-670D87F16B8B}" srcOrd="3" destOrd="0" presId="urn:microsoft.com/office/officeart/2018/2/layout/IconVerticalSolidList"/>
    <dgm:cxn modelId="{8614BBB7-71B1-4B0C-A0E8-A7D43CB71C2E}" type="presParOf" srcId="{21FC26ED-99E7-4C71-9BD3-48EEB7CD5EE8}" destId="{7204DEE2-04DE-449E-9E81-8428330D6BB2}" srcOrd="4" destOrd="0" presId="urn:microsoft.com/office/officeart/2018/2/layout/IconVerticalSolidList"/>
    <dgm:cxn modelId="{B5B8244A-4D20-42A0-9975-5B7E725C1A6D}" type="presParOf" srcId="{7204DEE2-04DE-449E-9E81-8428330D6BB2}" destId="{34CDB488-7015-4E63-94D8-3E50752F15EC}" srcOrd="0" destOrd="0" presId="urn:microsoft.com/office/officeart/2018/2/layout/IconVerticalSolidList"/>
    <dgm:cxn modelId="{C4D4DEBB-122C-436C-B0C4-2655C254E941}" type="presParOf" srcId="{7204DEE2-04DE-449E-9E81-8428330D6BB2}" destId="{43A712EC-2C49-4175-B728-EDD41EB0BCD4}" srcOrd="1" destOrd="0" presId="urn:microsoft.com/office/officeart/2018/2/layout/IconVerticalSolidList"/>
    <dgm:cxn modelId="{51FE55AF-14E5-4B4F-B112-5C707A8AF3D9}" type="presParOf" srcId="{7204DEE2-04DE-449E-9E81-8428330D6BB2}" destId="{E1214846-1F9D-49C4-8A21-F4E58A453D06}" srcOrd="2" destOrd="0" presId="urn:microsoft.com/office/officeart/2018/2/layout/IconVerticalSolidList"/>
    <dgm:cxn modelId="{32C57649-83B7-4D65-9099-0F749AEC15AA}" type="presParOf" srcId="{7204DEE2-04DE-449E-9E81-8428330D6BB2}" destId="{7835E161-7C69-4D7A-BE5C-19328687EB00}" srcOrd="3" destOrd="0" presId="urn:microsoft.com/office/officeart/2018/2/layout/IconVerticalSolidList"/>
    <dgm:cxn modelId="{EACC6928-F53F-491E-A11C-C4D0CD7313FA}" type="presParOf" srcId="{21FC26ED-99E7-4C71-9BD3-48EEB7CD5EE8}" destId="{A3905C8A-6310-444E-9478-651D0C764655}" srcOrd="5" destOrd="0" presId="urn:microsoft.com/office/officeart/2018/2/layout/IconVerticalSolidList"/>
    <dgm:cxn modelId="{F98F0A5A-735B-4E9C-97F8-E43A5D70E363}" type="presParOf" srcId="{21FC26ED-99E7-4C71-9BD3-48EEB7CD5EE8}" destId="{D01A9F50-E127-406E-80B5-02E9889B856D}" srcOrd="6" destOrd="0" presId="urn:microsoft.com/office/officeart/2018/2/layout/IconVerticalSolidList"/>
    <dgm:cxn modelId="{237B7466-9502-46B3-B842-C6390016FF7E}" type="presParOf" srcId="{D01A9F50-E127-406E-80B5-02E9889B856D}" destId="{6519AA31-D5FD-4279-BF2D-37B2E744FE63}" srcOrd="0" destOrd="0" presId="urn:microsoft.com/office/officeart/2018/2/layout/IconVerticalSolidList"/>
    <dgm:cxn modelId="{49DAA8DA-A546-4505-8479-FDB55FB092CF}" type="presParOf" srcId="{D01A9F50-E127-406E-80B5-02E9889B856D}" destId="{30EFF0BE-0592-455C-BA80-8B97B86B3ED3}" srcOrd="1" destOrd="0" presId="urn:microsoft.com/office/officeart/2018/2/layout/IconVerticalSolidList"/>
    <dgm:cxn modelId="{5D902728-79EB-4D68-9A1C-C49709CED215}" type="presParOf" srcId="{D01A9F50-E127-406E-80B5-02E9889B856D}" destId="{EFD464DA-ABA4-478D-864F-21124B6E49AA}" srcOrd="2" destOrd="0" presId="urn:microsoft.com/office/officeart/2018/2/layout/IconVerticalSolidList"/>
    <dgm:cxn modelId="{AE91AFF0-7B27-4DDA-A4EC-12CB94E90FAF}" type="presParOf" srcId="{D01A9F50-E127-406E-80B5-02E9889B856D}" destId="{301CF819-28A5-4416-A77B-78F607B48105}" srcOrd="3" destOrd="0" presId="urn:microsoft.com/office/officeart/2018/2/layout/IconVerticalSolidList"/>
    <dgm:cxn modelId="{44941920-4E97-420B-8EA6-6028B7DAF357}" type="presParOf" srcId="{21FC26ED-99E7-4C71-9BD3-48EEB7CD5EE8}" destId="{4F517486-6512-47CA-8A66-290AE1C9EAB7}" srcOrd="7" destOrd="0" presId="urn:microsoft.com/office/officeart/2018/2/layout/IconVerticalSolidList"/>
    <dgm:cxn modelId="{74A645D3-5C69-4A42-9E81-B597BCCE26DC}" type="presParOf" srcId="{21FC26ED-99E7-4C71-9BD3-48EEB7CD5EE8}" destId="{0CE036B5-F4D5-4E92-86B9-51F7BA5DE8A6}" srcOrd="8" destOrd="0" presId="urn:microsoft.com/office/officeart/2018/2/layout/IconVerticalSolidList"/>
    <dgm:cxn modelId="{CB38DC7B-4F4D-44B3-96D7-7EBAFC046F58}" type="presParOf" srcId="{0CE036B5-F4D5-4E92-86B9-51F7BA5DE8A6}" destId="{AB30A0B5-E73C-4FFB-82C1-0B3C350EDAB9}" srcOrd="0" destOrd="0" presId="urn:microsoft.com/office/officeart/2018/2/layout/IconVerticalSolidList"/>
    <dgm:cxn modelId="{8F72F69E-3AB7-4E3C-99D7-C24CC1AB14AC}" type="presParOf" srcId="{0CE036B5-F4D5-4E92-86B9-51F7BA5DE8A6}" destId="{0529333A-9571-4283-A26C-59F1AEA66B53}" srcOrd="1" destOrd="0" presId="urn:microsoft.com/office/officeart/2018/2/layout/IconVerticalSolidList"/>
    <dgm:cxn modelId="{E218D04F-7426-40A7-88F7-D181629920D6}" type="presParOf" srcId="{0CE036B5-F4D5-4E92-86B9-51F7BA5DE8A6}" destId="{C1E2C724-9DD4-4A4E-AE31-B5425F06D19D}" srcOrd="2" destOrd="0" presId="urn:microsoft.com/office/officeart/2018/2/layout/IconVerticalSolidList"/>
    <dgm:cxn modelId="{01051015-5369-498D-B517-C2E4A39ABB1A}" type="presParOf" srcId="{0CE036B5-F4D5-4E92-86B9-51F7BA5DE8A6}" destId="{1715732F-D87C-4FCA-884D-A38545184E9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E43EE5-C938-40D2-B318-A527634648B9}" type="doc">
      <dgm:prSet loTypeId="urn:microsoft.com/office/officeart/2005/8/layout/hList1" loCatId="list" qsTypeId="urn:microsoft.com/office/officeart/2005/8/quickstyle/simple3" qsCatId="simple" csTypeId="urn:microsoft.com/office/officeart/2005/8/colors/accent2_2" csCatId="accent2" phldr="1"/>
      <dgm:spPr/>
      <dgm:t>
        <a:bodyPr/>
        <a:lstStyle/>
        <a:p>
          <a:endParaRPr lang="en-US"/>
        </a:p>
      </dgm:t>
    </dgm:pt>
    <dgm:pt modelId="{68AAD140-12D0-4094-8039-6CF17467B799}">
      <dgm:prSet/>
      <dgm:spPr/>
      <dgm:t>
        <a:bodyPr/>
        <a:lstStyle/>
        <a:p>
          <a:r>
            <a:rPr lang="en-US" b="1" dirty="0"/>
            <a:t>To enroll in PACE you must:</a:t>
          </a:r>
          <a:endParaRPr lang="en-US" dirty="0"/>
        </a:p>
      </dgm:t>
    </dgm:pt>
    <dgm:pt modelId="{B170C28B-3211-48F2-9330-4459DFF602A8}" type="parTrans" cxnId="{ECCF28E8-AEFB-488D-9CFB-312CB923C90D}">
      <dgm:prSet/>
      <dgm:spPr/>
      <dgm:t>
        <a:bodyPr/>
        <a:lstStyle/>
        <a:p>
          <a:endParaRPr lang="en-US"/>
        </a:p>
      </dgm:t>
    </dgm:pt>
    <dgm:pt modelId="{44252237-7E36-4B5E-82EE-B292F5F9005E}" type="sibTrans" cxnId="{ECCF28E8-AEFB-488D-9CFB-312CB923C90D}">
      <dgm:prSet/>
      <dgm:spPr/>
      <dgm:t>
        <a:bodyPr/>
        <a:lstStyle/>
        <a:p>
          <a:endParaRPr lang="en-US"/>
        </a:p>
      </dgm:t>
    </dgm:pt>
    <dgm:pt modelId="{38AA6751-E923-4782-A896-B89CC3F60F48}">
      <dgm:prSet/>
      <dgm:spPr/>
      <dgm:t>
        <a:bodyPr/>
        <a:lstStyle/>
        <a:p>
          <a:r>
            <a:rPr lang="en-US" dirty="0"/>
            <a:t>Be 55 or older</a:t>
          </a:r>
        </a:p>
      </dgm:t>
    </dgm:pt>
    <dgm:pt modelId="{90ECFECC-446D-4B97-8CE2-9E07BDB5DF34}" type="parTrans" cxnId="{F52A80DD-0D0F-4E81-89D8-8071BC59BC03}">
      <dgm:prSet/>
      <dgm:spPr/>
      <dgm:t>
        <a:bodyPr/>
        <a:lstStyle/>
        <a:p>
          <a:endParaRPr lang="en-US"/>
        </a:p>
      </dgm:t>
    </dgm:pt>
    <dgm:pt modelId="{80B9EF98-38F9-41F3-8E34-A17455B3BB5B}" type="sibTrans" cxnId="{F52A80DD-0D0F-4E81-89D8-8071BC59BC03}">
      <dgm:prSet/>
      <dgm:spPr/>
      <dgm:t>
        <a:bodyPr/>
        <a:lstStyle/>
        <a:p>
          <a:endParaRPr lang="en-US"/>
        </a:p>
      </dgm:t>
    </dgm:pt>
    <dgm:pt modelId="{70F13169-A104-4A3F-9506-C223E1D8F2AA}">
      <dgm:prSet/>
      <dgm:spPr/>
      <dgm:t>
        <a:bodyPr/>
        <a:lstStyle/>
        <a:p>
          <a:r>
            <a:rPr lang="en-US"/>
            <a:t>Live in the service area of a PACE organization</a:t>
          </a:r>
        </a:p>
      </dgm:t>
    </dgm:pt>
    <dgm:pt modelId="{8E83CA85-8BF5-434C-BF9D-5F6ECA64A1A9}" type="parTrans" cxnId="{EC561961-BCE7-4C00-8D17-7DB58EBB27D1}">
      <dgm:prSet/>
      <dgm:spPr/>
      <dgm:t>
        <a:bodyPr/>
        <a:lstStyle/>
        <a:p>
          <a:endParaRPr lang="en-US"/>
        </a:p>
      </dgm:t>
    </dgm:pt>
    <dgm:pt modelId="{8B69AF9F-2A0D-4A17-BD79-4EADC95293DE}" type="sibTrans" cxnId="{EC561961-BCE7-4C00-8D17-7DB58EBB27D1}">
      <dgm:prSet/>
      <dgm:spPr/>
      <dgm:t>
        <a:bodyPr/>
        <a:lstStyle/>
        <a:p>
          <a:endParaRPr lang="en-US"/>
        </a:p>
      </dgm:t>
    </dgm:pt>
    <dgm:pt modelId="{0EC95BF6-7B19-4916-ACCB-DC1056F08802}">
      <dgm:prSet/>
      <dgm:spPr/>
      <dgm:t>
        <a:bodyPr/>
        <a:lstStyle/>
        <a:p>
          <a:r>
            <a:rPr lang="en-US"/>
            <a:t>Be certified by the state as eligible for nursing home care</a:t>
          </a:r>
        </a:p>
      </dgm:t>
    </dgm:pt>
    <dgm:pt modelId="{794C3D85-9D0F-4167-9130-10C08607C9C6}" type="parTrans" cxnId="{429593EA-5102-427A-9275-59B8554D2890}">
      <dgm:prSet/>
      <dgm:spPr/>
      <dgm:t>
        <a:bodyPr/>
        <a:lstStyle/>
        <a:p>
          <a:endParaRPr lang="en-US"/>
        </a:p>
      </dgm:t>
    </dgm:pt>
    <dgm:pt modelId="{1C45CFF5-6F60-41FB-931C-04BB8D79F5C1}" type="sibTrans" cxnId="{429593EA-5102-427A-9275-59B8554D2890}">
      <dgm:prSet/>
      <dgm:spPr/>
      <dgm:t>
        <a:bodyPr/>
        <a:lstStyle/>
        <a:p>
          <a:endParaRPr lang="en-US"/>
        </a:p>
      </dgm:t>
    </dgm:pt>
    <dgm:pt modelId="{93E8C4B1-5B5D-4F0E-8B84-D6A44218C444}">
      <dgm:prSet/>
      <dgm:spPr/>
      <dgm:t>
        <a:bodyPr/>
        <a:lstStyle/>
        <a:p>
          <a:r>
            <a:rPr lang="en-US"/>
            <a:t>Live in the community (not a nursing home)</a:t>
          </a:r>
        </a:p>
      </dgm:t>
    </dgm:pt>
    <dgm:pt modelId="{8F5FE668-445C-4A8D-8750-78F0577D28E0}" type="parTrans" cxnId="{3EA1D9F2-E144-4256-9122-FB068451A9FD}">
      <dgm:prSet/>
      <dgm:spPr/>
      <dgm:t>
        <a:bodyPr/>
        <a:lstStyle/>
        <a:p>
          <a:endParaRPr lang="en-US"/>
        </a:p>
      </dgm:t>
    </dgm:pt>
    <dgm:pt modelId="{9A88AE7A-CACE-4F14-BEBF-FC9122B153B0}" type="sibTrans" cxnId="{3EA1D9F2-E144-4256-9122-FB068451A9FD}">
      <dgm:prSet/>
      <dgm:spPr/>
      <dgm:t>
        <a:bodyPr/>
        <a:lstStyle/>
        <a:p>
          <a:endParaRPr lang="en-US"/>
        </a:p>
      </dgm:t>
    </dgm:pt>
    <dgm:pt modelId="{E105157C-D8ED-4721-8278-9D70BC113EC8}">
      <dgm:prSet/>
      <dgm:spPr/>
      <dgm:t>
        <a:bodyPr/>
        <a:lstStyle/>
        <a:p>
          <a:r>
            <a:rPr lang="en-US"/>
            <a:t>Be able to live safely in the community, and</a:t>
          </a:r>
        </a:p>
      </dgm:t>
    </dgm:pt>
    <dgm:pt modelId="{91BE452C-A01F-4F18-B77D-822954B33B2F}" type="parTrans" cxnId="{36589208-61A1-4480-9120-E44836B2AE9E}">
      <dgm:prSet/>
      <dgm:spPr/>
      <dgm:t>
        <a:bodyPr/>
        <a:lstStyle/>
        <a:p>
          <a:endParaRPr lang="en-US"/>
        </a:p>
      </dgm:t>
    </dgm:pt>
    <dgm:pt modelId="{3A679785-AF9F-4212-8B93-8EEC600C928B}" type="sibTrans" cxnId="{36589208-61A1-4480-9120-E44836B2AE9E}">
      <dgm:prSet/>
      <dgm:spPr/>
      <dgm:t>
        <a:bodyPr/>
        <a:lstStyle/>
        <a:p>
          <a:endParaRPr lang="en-US"/>
        </a:p>
      </dgm:t>
    </dgm:pt>
    <dgm:pt modelId="{A579B4A9-F4A0-40F1-B05E-A162C4ABF767}">
      <dgm:prSet/>
      <dgm:spPr/>
      <dgm:t>
        <a:bodyPr/>
        <a:lstStyle/>
        <a:p>
          <a:r>
            <a:rPr lang="en-US"/>
            <a:t>Agree to receive health services exclusively through the PACE organization.</a:t>
          </a:r>
        </a:p>
      </dgm:t>
    </dgm:pt>
    <dgm:pt modelId="{9B6C2239-E5E1-49CB-BD41-D6B3E7CE1649}" type="parTrans" cxnId="{80F859CD-E1A2-4375-94D6-37A8EBD884E0}">
      <dgm:prSet/>
      <dgm:spPr/>
      <dgm:t>
        <a:bodyPr/>
        <a:lstStyle/>
        <a:p>
          <a:endParaRPr lang="en-US"/>
        </a:p>
      </dgm:t>
    </dgm:pt>
    <dgm:pt modelId="{196501D2-83EC-4BBE-81B2-2E098B4423A0}" type="sibTrans" cxnId="{80F859CD-E1A2-4375-94D6-37A8EBD884E0}">
      <dgm:prSet/>
      <dgm:spPr/>
      <dgm:t>
        <a:bodyPr/>
        <a:lstStyle/>
        <a:p>
          <a:endParaRPr lang="en-US"/>
        </a:p>
      </dgm:t>
    </dgm:pt>
    <dgm:pt modelId="{B7B29604-FBFD-4A31-B368-EFA0DB7512D9}">
      <dgm:prSet/>
      <dgm:spPr/>
      <dgm:t>
        <a:bodyPr/>
        <a:lstStyle/>
        <a:p>
          <a:r>
            <a:rPr lang="en-US" b="1" dirty="0"/>
            <a:t>MassHealth income and asset rules for PACE include the following:</a:t>
          </a:r>
        </a:p>
      </dgm:t>
    </dgm:pt>
    <dgm:pt modelId="{C312E1A4-2047-4A1B-A557-DA019AD75F6C}" type="parTrans" cxnId="{ECE67362-E13A-4901-9EE1-99F3E3640800}">
      <dgm:prSet/>
      <dgm:spPr/>
      <dgm:t>
        <a:bodyPr/>
        <a:lstStyle/>
        <a:p>
          <a:endParaRPr lang="en-US"/>
        </a:p>
      </dgm:t>
    </dgm:pt>
    <dgm:pt modelId="{6B7FE00C-2339-45D5-B654-BAAF37D1D7E5}" type="sibTrans" cxnId="{ECE67362-E13A-4901-9EE1-99F3E3640800}">
      <dgm:prSet/>
      <dgm:spPr/>
      <dgm:t>
        <a:bodyPr/>
        <a:lstStyle/>
        <a:p>
          <a:endParaRPr lang="en-US"/>
        </a:p>
      </dgm:t>
    </dgm:pt>
    <dgm:pt modelId="{BB718AA0-DF53-4488-BFCC-13CCE00174EC}">
      <dgm:prSet/>
      <dgm:spPr/>
      <dgm:t>
        <a:bodyPr/>
        <a:lstStyle/>
        <a:p>
          <a:r>
            <a:rPr lang="en-US" dirty="0"/>
            <a:t>Countable income must not be greater than 300% of the federal benefit rate. The monthly premium charged to a PACE enrollee is based upon income.</a:t>
          </a:r>
        </a:p>
      </dgm:t>
    </dgm:pt>
    <dgm:pt modelId="{65A5FDA7-2EA6-41B8-8BD7-7B67981F3C81}" type="parTrans" cxnId="{EDCFEE01-010F-4E47-BEE8-B1BCAB0D245B}">
      <dgm:prSet/>
      <dgm:spPr/>
      <dgm:t>
        <a:bodyPr/>
        <a:lstStyle/>
        <a:p>
          <a:endParaRPr lang="en-US"/>
        </a:p>
      </dgm:t>
    </dgm:pt>
    <dgm:pt modelId="{DD16C976-074D-4071-8F27-0A68D88FD5B4}" type="sibTrans" cxnId="{EDCFEE01-010F-4E47-BEE8-B1BCAB0D245B}">
      <dgm:prSet/>
      <dgm:spPr/>
      <dgm:t>
        <a:bodyPr/>
        <a:lstStyle/>
        <a:p>
          <a:endParaRPr lang="en-US"/>
        </a:p>
      </dgm:t>
    </dgm:pt>
    <dgm:pt modelId="{F5A3FA0C-455F-4B64-9D7A-A6FD57F3662C}">
      <dgm:prSet/>
      <dgm:spPr/>
      <dgm:t>
        <a:bodyPr/>
        <a:lstStyle/>
        <a:p>
          <a:r>
            <a:rPr lang="en-US" dirty="0"/>
            <a:t>Countable assets must not be greater than $2,000.</a:t>
          </a:r>
        </a:p>
      </dgm:t>
    </dgm:pt>
    <dgm:pt modelId="{EE6E64EC-CCA6-47CB-A8D9-CCA2E7073908}" type="parTrans" cxnId="{9977806F-5E1D-48FF-9914-15C4D713E6D2}">
      <dgm:prSet/>
      <dgm:spPr/>
      <dgm:t>
        <a:bodyPr/>
        <a:lstStyle/>
        <a:p>
          <a:endParaRPr lang="en-US"/>
        </a:p>
      </dgm:t>
    </dgm:pt>
    <dgm:pt modelId="{17FB1B70-D548-4178-88D8-426D13E60590}" type="sibTrans" cxnId="{9977806F-5E1D-48FF-9914-15C4D713E6D2}">
      <dgm:prSet/>
      <dgm:spPr/>
      <dgm:t>
        <a:bodyPr/>
        <a:lstStyle/>
        <a:p>
          <a:endParaRPr lang="en-US"/>
        </a:p>
      </dgm:t>
    </dgm:pt>
    <dgm:pt modelId="{C06C532B-B72E-4959-9273-8FA101D6A4CD}">
      <dgm:prSet/>
      <dgm:spPr/>
      <dgm:t>
        <a:bodyPr/>
        <a:lstStyle/>
        <a:p>
          <a:pPr>
            <a:buNone/>
          </a:pPr>
          <a:r>
            <a:rPr lang="en-US" b="1" dirty="0"/>
            <a:t>NOTE</a:t>
          </a:r>
          <a:r>
            <a:rPr lang="en-US" dirty="0"/>
            <a:t>: if you are married, your spouse's income and assets are not counted.</a:t>
          </a:r>
        </a:p>
      </dgm:t>
    </dgm:pt>
    <dgm:pt modelId="{9A0FD360-2661-441C-98D2-C3BD5110BA28}" type="parTrans" cxnId="{BDFCBEF3-D69A-4CDA-8901-FF569680D5E4}">
      <dgm:prSet/>
      <dgm:spPr/>
      <dgm:t>
        <a:bodyPr/>
        <a:lstStyle/>
        <a:p>
          <a:endParaRPr lang="en-US"/>
        </a:p>
      </dgm:t>
    </dgm:pt>
    <dgm:pt modelId="{A7EC062F-4990-4329-846F-111DD13DFCFB}" type="sibTrans" cxnId="{BDFCBEF3-D69A-4CDA-8901-FF569680D5E4}">
      <dgm:prSet/>
      <dgm:spPr/>
      <dgm:t>
        <a:bodyPr/>
        <a:lstStyle/>
        <a:p>
          <a:endParaRPr lang="en-US"/>
        </a:p>
      </dgm:t>
    </dgm:pt>
    <dgm:pt modelId="{15B21A15-95CE-4699-81A1-8F65B620F18D}">
      <dgm:prSet/>
      <dgm:spPr/>
      <dgm:t>
        <a:bodyPr/>
        <a:lstStyle/>
        <a:p>
          <a:pPr>
            <a:buNone/>
          </a:pPr>
          <a:endParaRPr lang="en-US" dirty="0"/>
        </a:p>
      </dgm:t>
    </dgm:pt>
    <dgm:pt modelId="{7EBB7A9F-0513-4A93-AEE8-CEF5483B51FB}" type="parTrans" cxnId="{391298BC-30FA-491E-B6E6-3ECB2B1831E2}">
      <dgm:prSet/>
      <dgm:spPr/>
      <dgm:t>
        <a:bodyPr/>
        <a:lstStyle/>
        <a:p>
          <a:endParaRPr lang="en-US"/>
        </a:p>
      </dgm:t>
    </dgm:pt>
    <dgm:pt modelId="{0FA53D1C-4BF8-4180-B56D-6E899DDB9B34}" type="sibTrans" cxnId="{391298BC-30FA-491E-B6E6-3ECB2B1831E2}">
      <dgm:prSet/>
      <dgm:spPr/>
      <dgm:t>
        <a:bodyPr/>
        <a:lstStyle/>
        <a:p>
          <a:endParaRPr lang="en-US"/>
        </a:p>
      </dgm:t>
    </dgm:pt>
    <dgm:pt modelId="{E4FDAB2C-B3F1-4E2A-B427-51C60614D5FE}" type="pres">
      <dgm:prSet presAssocID="{DCE43EE5-C938-40D2-B318-A527634648B9}" presName="Name0" presStyleCnt="0">
        <dgm:presLayoutVars>
          <dgm:dir/>
          <dgm:animLvl val="lvl"/>
          <dgm:resizeHandles val="exact"/>
        </dgm:presLayoutVars>
      </dgm:prSet>
      <dgm:spPr/>
    </dgm:pt>
    <dgm:pt modelId="{73641368-A122-49C2-B74F-D3CC0E9419A0}" type="pres">
      <dgm:prSet presAssocID="{68AAD140-12D0-4094-8039-6CF17467B799}" presName="composite" presStyleCnt="0"/>
      <dgm:spPr/>
    </dgm:pt>
    <dgm:pt modelId="{3063F492-068D-45C3-8ECE-45913D04F035}" type="pres">
      <dgm:prSet presAssocID="{68AAD140-12D0-4094-8039-6CF17467B799}" presName="parTx" presStyleLbl="alignNode1" presStyleIdx="0" presStyleCnt="2">
        <dgm:presLayoutVars>
          <dgm:chMax val="0"/>
          <dgm:chPref val="0"/>
          <dgm:bulletEnabled val="1"/>
        </dgm:presLayoutVars>
      </dgm:prSet>
      <dgm:spPr/>
    </dgm:pt>
    <dgm:pt modelId="{E0B4D689-BA31-4F02-BFA0-6C507843EC19}" type="pres">
      <dgm:prSet presAssocID="{68AAD140-12D0-4094-8039-6CF17467B799}" presName="desTx" presStyleLbl="alignAccFollowNode1" presStyleIdx="0" presStyleCnt="2">
        <dgm:presLayoutVars>
          <dgm:bulletEnabled val="1"/>
        </dgm:presLayoutVars>
      </dgm:prSet>
      <dgm:spPr/>
    </dgm:pt>
    <dgm:pt modelId="{58D20588-3F59-473D-9B0E-01E717E31533}" type="pres">
      <dgm:prSet presAssocID="{44252237-7E36-4B5E-82EE-B292F5F9005E}" presName="space" presStyleCnt="0"/>
      <dgm:spPr/>
    </dgm:pt>
    <dgm:pt modelId="{9DB2EE94-DA4F-443E-8F37-AA56CDB60048}" type="pres">
      <dgm:prSet presAssocID="{B7B29604-FBFD-4A31-B368-EFA0DB7512D9}" presName="composite" presStyleCnt="0"/>
      <dgm:spPr/>
    </dgm:pt>
    <dgm:pt modelId="{4F8C39AE-C05B-46F8-8AF0-701D090A9B1E}" type="pres">
      <dgm:prSet presAssocID="{B7B29604-FBFD-4A31-B368-EFA0DB7512D9}" presName="parTx" presStyleLbl="alignNode1" presStyleIdx="1" presStyleCnt="2">
        <dgm:presLayoutVars>
          <dgm:chMax val="0"/>
          <dgm:chPref val="0"/>
          <dgm:bulletEnabled val="1"/>
        </dgm:presLayoutVars>
      </dgm:prSet>
      <dgm:spPr/>
    </dgm:pt>
    <dgm:pt modelId="{D7CA7DF0-C87D-4F66-A4C6-7511F1496D94}" type="pres">
      <dgm:prSet presAssocID="{B7B29604-FBFD-4A31-B368-EFA0DB7512D9}" presName="desTx" presStyleLbl="alignAccFollowNode1" presStyleIdx="1" presStyleCnt="2">
        <dgm:presLayoutVars>
          <dgm:bulletEnabled val="1"/>
        </dgm:presLayoutVars>
      </dgm:prSet>
      <dgm:spPr/>
    </dgm:pt>
  </dgm:ptLst>
  <dgm:cxnLst>
    <dgm:cxn modelId="{7C3EE500-EA28-4B4A-919D-74A97A1DD3D3}" type="presOf" srcId="{38AA6751-E923-4782-A896-B89CC3F60F48}" destId="{E0B4D689-BA31-4F02-BFA0-6C507843EC19}" srcOrd="0" destOrd="0" presId="urn:microsoft.com/office/officeart/2005/8/layout/hList1"/>
    <dgm:cxn modelId="{EDCFEE01-010F-4E47-BEE8-B1BCAB0D245B}" srcId="{B7B29604-FBFD-4A31-B368-EFA0DB7512D9}" destId="{BB718AA0-DF53-4488-BFCC-13CCE00174EC}" srcOrd="0" destOrd="0" parTransId="{65A5FDA7-2EA6-41B8-8BD7-7B67981F3C81}" sibTransId="{DD16C976-074D-4071-8F27-0A68D88FD5B4}"/>
    <dgm:cxn modelId="{36589208-61A1-4480-9120-E44836B2AE9E}" srcId="{68AAD140-12D0-4094-8039-6CF17467B799}" destId="{E105157C-D8ED-4721-8278-9D70BC113EC8}" srcOrd="4" destOrd="0" parTransId="{91BE452C-A01F-4F18-B77D-822954B33B2F}" sibTransId="{3A679785-AF9F-4212-8B93-8EEC600C928B}"/>
    <dgm:cxn modelId="{E133573F-FD46-4104-AC62-B05CF062652B}" type="presOf" srcId="{15B21A15-95CE-4699-81A1-8F65B620F18D}" destId="{D7CA7DF0-C87D-4F66-A4C6-7511F1496D94}" srcOrd="0" destOrd="2" presId="urn:microsoft.com/office/officeart/2005/8/layout/hList1"/>
    <dgm:cxn modelId="{3B935D5C-0A6E-4CB7-B817-90FE45DBD6EB}" type="presOf" srcId="{B7B29604-FBFD-4A31-B368-EFA0DB7512D9}" destId="{4F8C39AE-C05B-46F8-8AF0-701D090A9B1E}" srcOrd="0" destOrd="0" presId="urn:microsoft.com/office/officeart/2005/8/layout/hList1"/>
    <dgm:cxn modelId="{EC561961-BCE7-4C00-8D17-7DB58EBB27D1}" srcId="{68AAD140-12D0-4094-8039-6CF17467B799}" destId="{70F13169-A104-4A3F-9506-C223E1D8F2AA}" srcOrd="1" destOrd="0" parTransId="{8E83CA85-8BF5-434C-BF9D-5F6ECA64A1A9}" sibTransId="{8B69AF9F-2A0D-4A17-BD79-4EADC95293DE}"/>
    <dgm:cxn modelId="{ECE67362-E13A-4901-9EE1-99F3E3640800}" srcId="{DCE43EE5-C938-40D2-B318-A527634648B9}" destId="{B7B29604-FBFD-4A31-B368-EFA0DB7512D9}" srcOrd="1" destOrd="0" parTransId="{C312E1A4-2047-4A1B-A557-DA019AD75F6C}" sibTransId="{6B7FE00C-2339-45D5-B654-BAAF37D1D7E5}"/>
    <dgm:cxn modelId="{9977806F-5E1D-48FF-9914-15C4D713E6D2}" srcId="{B7B29604-FBFD-4A31-B368-EFA0DB7512D9}" destId="{F5A3FA0C-455F-4B64-9D7A-A6FD57F3662C}" srcOrd="1" destOrd="0" parTransId="{EE6E64EC-CCA6-47CB-A8D9-CCA2E7073908}" sibTransId="{17FB1B70-D548-4178-88D8-426D13E60590}"/>
    <dgm:cxn modelId="{208C5A56-E2C9-4613-B3F0-E02396EE2006}" type="presOf" srcId="{F5A3FA0C-455F-4B64-9D7A-A6FD57F3662C}" destId="{D7CA7DF0-C87D-4F66-A4C6-7511F1496D94}" srcOrd="0" destOrd="1" presId="urn:microsoft.com/office/officeart/2005/8/layout/hList1"/>
    <dgm:cxn modelId="{BD026DAF-E536-490B-9842-A32522F89969}" type="presOf" srcId="{0EC95BF6-7B19-4916-ACCB-DC1056F08802}" destId="{E0B4D689-BA31-4F02-BFA0-6C507843EC19}" srcOrd="0" destOrd="2" presId="urn:microsoft.com/office/officeart/2005/8/layout/hList1"/>
    <dgm:cxn modelId="{31FF4CBA-A723-4A4C-ADF9-DE818A5F981C}" type="presOf" srcId="{DCE43EE5-C938-40D2-B318-A527634648B9}" destId="{E4FDAB2C-B3F1-4E2A-B427-51C60614D5FE}" srcOrd="0" destOrd="0" presId="urn:microsoft.com/office/officeart/2005/8/layout/hList1"/>
    <dgm:cxn modelId="{2AE2ABBB-E025-43C7-9622-7811032AD306}" type="presOf" srcId="{A579B4A9-F4A0-40F1-B05E-A162C4ABF767}" destId="{E0B4D689-BA31-4F02-BFA0-6C507843EC19}" srcOrd="0" destOrd="5" presId="urn:microsoft.com/office/officeart/2005/8/layout/hList1"/>
    <dgm:cxn modelId="{391298BC-30FA-491E-B6E6-3ECB2B1831E2}" srcId="{F5A3FA0C-455F-4B64-9D7A-A6FD57F3662C}" destId="{15B21A15-95CE-4699-81A1-8F65B620F18D}" srcOrd="0" destOrd="0" parTransId="{7EBB7A9F-0513-4A93-AEE8-CEF5483B51FB}" sibTransId="{0FA53D1C-4BF8-4180-B56D-6E899DDB9B34}"/>
    <dgm:cxn modelId="{80F859CD-E1A2-4375-94D6-37A8EBD884E0}" srcId="{68AAD140-12D0-4094-8039-6CF17467B799}" destId="{A579B4A9-F4A0-40F1-B05E-A162C4ABF767}" srcOrd="5" destOrd="0" parTransId="{9B6C2239-E5E1-49CB-BD41-D6B3E7CE1649}" sibTransId="{196501D2-83EC-4BBE-81B2-2E098B4423A0}"/>
    <dgm:cxn modelId="{7121E8D3-114B-4FF8-A793-443F1A5D1B26}" type="presOf" srcId="{C06C532B-B72E-4959-9273-8FA101D6A4CD}" destId="{D7CA7DF0-C87D-4F66-A4C6-7511F1496D94}" srcOrd="0" destOrd="3" presId="urn:microsoft.com/office/officeart/2005/8/layout/hList1"/>
    <dgm:cxn modelId="{91E34CDA-589B-4807-8BD8-A6273E391E3C}" type="presOf" srcId="{93E8C4B1-5B5D-4F0E-8B84-D6A44218C444}" destId="{E0B4D689-BA31-4F02-BFA0-6C507843EC19}" srcOrd="0" destOrd="3" presId="urn:microsoft.com/office/officeart/2005/8/layout/hList1"/>
    <dgm:cxn modelId="{69447DDB-1FA2-4C04-9A96-AD9D80FB8909}" type="presOf" srcId="{E105157C-D8ED-4721-8278-9D70BC113EC8}" destId="{E0B4D689-BA31-4F02-BFA0-6C507843EC19}" srcOrd="0" destOrd="4" presId="urn:microsoft.com/office/officeart/2005/8/layout/hList1"/>
    <dgm:cxn modelId="{F52A80DD-0D0F-4E81-89D8-8071BC59BC03}" srcId="{68AAD140-12D0-4094-8039-6CF17467B799}" destId="{38AA6751-E923-4782-A896-B89CC3F60F48}" srcOrd="0" destOrd="0" parTransId="{90ECFECC-446D-4B97-8CE2-9E07BDB5DF34}" sibTransId="{80B9EF98-38F9-41F3-8E34-A17455B3BB5B}"/>
    <dgm:cxn modelId="{0C2F25E3-70E4-428E-91D8-5E379EC385EF}" type="presOf" srcId="{BB718AA0-DF53-4488-BFCC-13CCE00174EC}" destId="{D7CA7DF0-C87D-4F66-A4C6-7511F1496D94}" srcOrd="0" destOrd="0" presId="urn:microsoft.com/office/officeart/2005/8/layout/hList1"/>
    <dgm:cxn modelId="{ECCF28E8-AEFB-488D-9CFB-312CB923C90D}" srcId="{DCE43EE5-C938-40D2-B318-A527634648B9}" destId="{68AAD140-12D0-4094-8039-6CF17467B799}" srcOrd="0" destOrd="0" parTransId="{B170C28B-3211-48F2-9330-4459DFF602A8}" sibTransId="{44252237-7E36-4B5E-82EE-B292F5F9005E}"/>
    <dgm:cxn modelId="{429593EA-5102-427A-9275-59B8554D2890}" srcId="{68AAD140-12D0-4094-8039-6CF17467B799}" destId="{0EC95BF6-7B19-4916-ACCB-DC1056F08802}" srcOrd="2" destOrd="0" parTransId="{794C3D85-9D0F-4167-9130-10C08607C9C6}" sibTransId="{1C45CFF5-6F60-41FB-931C-04BB8D79F5C1}"/>
    <dgm:cxn modelId="{3EA1D9F2-E144-4256-9122-FB068451A9FD}" srcId="{68AAD140-12D0-4094-8039-6CF17467B799}" destId="{93E8C4B1-5B5D-4F0E-8B84-D6A44218C444}" srcOrd="3" destOrd="0" parTransId="{8F5FE668-445C-4A8D-8750-78F0577D28E0}" sibTransId="{9A88AE7A-CACE-4F14-BEBF-FC9122B153B0}"/>
    <dgm:cxn modelId="{BDFCBEF3-D69A-4CDA-8901-FF569680D5E4}" srcId="{F5A3FA0C-455F-4B64-9D7A-A6FD57F3662C}" destId="{C06C532B-B72E-4959-9273-8FA101D6A4CD}" srcOrd="1" destOrd="0" parTransId="{9A0FD360-2661-441C-98D2-C3BD5110BA28}" sibTransId="{A7EC062F-4990-4329-846F-111DD13DFCFB}"/>
    <dgm:cxn modelId="{864FD1F5-14BE-4B2B-8DE6-845321E16AFA}" type="presOf" srcId="{70F13169-A104-4A3F-9506-C223E1D8F2AA}" destId="{E0B4D689-BA31-4F02-BFA0-6C507843EC19}" srcOrd="0" destOrd="1" presId="urn:microsoft.com/office/officeart/2005/8/layout/hList1"/>
    <dgm:cxn modelId="{248642FF-1070-4941-BFB4-6FFC5D53625A}" type="presOf" srcId="{68AAD140-12D0-4094-8039-6CF17467B799}" destId="{3063F492-068D-45C3-8ECE-45913D04F035}" srcOrd="0" destOrd="0" presId="urn:microsoft.com/office/officeart/2005/8/layout/hList1"/>
    <dgm:cxn modelId="{5A5402E5-BFB8-40E9-9E7A-40153B787DBA}" type="presParOf" srcId="{E4FDAB2C-B3F1-4E2A-B427-51C60614D5FE}" destId="{73641368-A122-49C2-B74F-D3CC0E9419A0}" srcOrd="0" destOrd="0" presId="urn:microsoft.com/office/officeart/2005/8/layout/hList1"/>
    <dgm:cxn modelId="{F655D93E-B1B3-4BFE-87EE-0CBD83828B84}" type="presParOf" srcId="{73641368-A122-49C2-B74F-D3CC0E9419A0}" destId="{3063F492-068D-45C3-8ECE-45913D04F035}" srcOrd="0" destOrd="0" presId="urn:microsoft.com/office/officeart/2005/8/layout/hList1"/>
    <dgm:cxn modelId="{2F1A1B04-BA3B-4AE0-9F68-E28D77F66B62}" type="presParOf" srcId="{73641368-A122-49C2-B74F-D3CC0E9419A0}" destId="{E0B4D689-BA31-4F02-BFA0-6C507843EC19}" srcOrd="1" destOrd="0" presId="urn:microsoft.com/office/officeart/2005/8/layout/hList1"/>
    <dgm:cxn modelId="{A5AAB75F-E23F-4D8D-A295-D879E67E859E}" type="presParOf" srcId="{E4FDAB2C-B3F1-4E2A-B427-51C60614D5FE}" destId="{58D20588-3F59-473D-9B0E-01E717E31533}" srcOrd="1" destOrd="0" presId="urn:microsoft.com/office/officeart/2005/8/layout/hList1"/>
    <dgm:cxn modelId="{EF88755D-B1E0-4E17-9534-B92861089BAC}" type="presParOf" srcId="{E4FDAB2C-B3F1-4E2A-B427-51C60614D5FE}" destId="{9DB2EE94-DA4F-443E-8F37-AA56CDB60048}" srcOrd="2" destOrd="0" presId="urn:microsoft.com/office/officeart/2005/8/layout/hList1"/>
    <dgm:cxn modelId="{76497151-4EBE-4378-85CE-7A6096811E44}" type="presParOf" srcId="{9DB2EE94-DA4F-443E-8F37-AA56CDB60048}" destId="{4F8C39AE-C05B-46F8-8AF0-701D090A9B1E}" srcOrd="0" destOrd="0" presId="urn:microsoft.com/office/officeart/2005/8/layout/hList1"/>
    <dgm:cxn modelId="{EB7B535B-0BB1-4242-A73A-91B69686B3CB}" type="presParOf" srcId="{9DB2EE94-DA4F-443E-8F37-AA56CDB60048}" destId="{D7CA7DF0-C87D-4F66-A4C6-7511F1496D9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5B280-0ADC-4915-9526-4C0EBAF6BC9C}">
      <dsp:nvSpPr>
        <dsp:cNvPr id="0" name=""/>
        <dsp:cNvSpPr/>
      </dsp:nvSpPr>
      <dsp:spPr>
        <a:xfrm>
          <a:off x="-5116992" y="-783865"/>
          <a:ext cx="6093694" cy="6093694"/>
        </a:xfrm>
        <a:prstGeom prst="blockArc">
          <a:avLst>
            <a:gd name="adj1" fmla="val 18900000"/>
            <a:gd name="adj2" fmla="val 2700000"/>
            <a:gd name="adj3" fmla="val 35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02CFCB-DEE3-4019-BA6B-6CCFD99CE0B3}">
      <dsp:nvSpPr>
        <dsp:cNvPr id="0" name=""/>
        <dsp:cNvSpPr/>
      </dsp:nvSpPr>
      <dsp:spPr>
        <a:xfrm>
          <a:off x="364315" y="238337"/>
          <a:ext cx="10436022" cy="47649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82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MassHealth Eligibility Overview</a:t>
          </a:r>
        </a:p>
      </dsp:txBody>
      <dsp:txXfrm>
        <a:off x="364315" y="238337"/>
        <a:ext cx="10436022" cy="476493"/>
      </dsp:txXfrm>
    </dsp:sp>
    <dsp:sp modelId="{63274E4A-0078-41CC-98F5-F1373B8153D2}">
      <dsp:nvSpPr>
        <dsp:cNvPr id="0" name=""/>
        <dsp:cNvSpPr/>
      </dsp:nvSpPr>
      <dsp:spPr>
        <a:xfrm>
          <a:off x="66507" y="178775"/>
          <a:ext cx="595616" cy="59561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70FFA89A-C897-4B8D-A9A2-9AB9A97D9AA5}">
      <dsp:nvSpPr>
        <dsp:cNvPr id="0" name=""/>
        <dsp:cNvSpPr/>
      </dsp:nvSpPr>
      <dsp:spPr>
        <a:xfrm>
          <a:off x="756263" y="952986"/>
          <a:ext cx="10044074" cy="47649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82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How to Apply</a:t>
          </a:r>
        </a:p>
      </dsp:txBody>
      <dsp:txXfrm>
        <a:off x="756263" y="952986"/>
        <a:ext cx="10044074" cy="476493"/>
      </dsp:txXfrm>
    </dsp:sp>
    <dsp:sp modelId="{843F93C0-F697-4175-A70B-451F4D4DA979}">
      <dsp:nvSpPr>
        <dsp:cNvPr id="0" name=""/>
        <dsp:cNvSpPr/>
      </dsp:nvSpPr>
      <dsp:spPr>
        <a:xfrm>
          <a:off x="458455" y="893425"/>
          <a:ext cx="595616" cy="59561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C5A6BFB-C35A-4B20-8288-0C54818331FD}">
      <dsp:nvSpPr>
        <dsp:cNvPr id="0" name=""/>
        <dsp:cNvSpPr/>
      </dsp:nvSpPr>
      <dsp:spPr>
        <a:xfrm>
          <a:off x="935492" y="1667636"/>
          <a:ext cx="9864846" cy="47649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82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MassHealth Renewals</a:t>
          </a:r>
        </a:p>
      </dsp:txBody>
      <dsp:txXfrm>
        <a:off x="935492" y="1667636"/>
        <a:ext cx="9864846" cy="476493"/>
      </dsp:txXfrm>
    </dsp:sp>
    <dsp:sp modelId="{649EC15C-F861-4F02-B80B-BDC852FAA9FC}">
      <dsp:nvSpPr>
        <dsp:cNvPr id="0" name=""/>
        <dsp:cNvSpPr/>
      </dsp:nvSpPr>
      <dsp:spPr>
        <a:xfrm>
          <a:off x="637683" y="1608074"/>
          <a:ext cx="595616" cy="59561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AA99B2A-AF60-4498-82B6-D87D0033CB65}">
      <dsp:nvSpPr>
        <dsp:cNvPr id="0" name=""/>
        <dsp:cNvSpPr/>
      </dsp:nvSpPr>
      <dsp:spPr>
        <a:xfrm>
          <a:off x="935492" y="2381833"/>
          <a:ext cx="9864846" cy="47649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82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Health Plans</a:t>
          </a:r>
        </a:p>
      </dsp:txBody>
      <dsp:txXfrm>
        <a:off x="935492" y="2381833"/>
        <a:ext cx="9864846" cy="476493"/>
      </dsp:txXfrm>
    </dsp:sp>
    <dsp:sp modelId="{AEC40627-6FA6-45AC-894D-53AAEF104537}">
      <dsp:nvSpPr>
        <dsp:cNvPr id="0" name=""/>
        <dsp:cNvSpPr/>
      </dsp:nvSpPr>
      <dsp:spPr>
        <a:xfrm>
          <a:off x="637683" y="2322271"/>
          <a:ext cx="595616" cy="59561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D02F559-4B3B-4B59-8BAF-45B2FCE30401}">
      <dsp:nvSpPr>
        <dsp:cNvPr id="0" name=""/>
        <dsp:cNvSpPr/>
      </dsp:nvSpPr>
      <dsp:spPr>
        <a:xfrm>
          <a:off x="756263" y="3096482"/>
          <a:ext cx="10044074" cy="47649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82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Resources</a:t>
          </a:r>
        </a:p>
      </dsp:txBody>
      <dsp:txXfrm>
        <a:off x="756263" y="3096482"/>
        <a:ext cx="10044074" cy="476493"/>
      </dsp:txXfrm>
    </dsp:sp>
    <dsp:sp modelId="{E002C760-60E9-47B7-A5BC-E79C539F130A}">
      <dsp:nvSpPr>
        <dsp:cNvPr id="0" name=""/>
        <dsp:cNvSpPr/>
      </dsp:nvSpPr>
      <dsp:spPr>
        <a:xfrm>
          <a:off x="458455" y="3036921"/>
          <a:ext cx="595616" cy="59561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E1F2B37-00DD-497E-A1F7-CAFE64F9F430}">
      <dsp:nvSpPr>
        <dsp:cNvPr id="0" name=""/>
        <dsp:cNvSpPr/>
      </dsp:nvSpPr>
      <dsp:spPr>
        <a:xfrm>
          <a:off x="364315" y="3811132"/>
          <a:ext cx="10436022" cy="47649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82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Q &amp; A</a:t>
          </a:r>
        </a:p>
      </dsp:txBody>
      <dsp:txXfrm>
        <a:off x="364315" y="3811132"/>
        <a:ext cx="10436022" cy="476493"/>
      </dsp:txXfrm>
    </dsp:sp>
    <dsp:sp modelId="{B0E4D733-654D-4662-BBDE-39E862B4F34D}">
      <dsp:nvSpPr>
        <dsp:cNvPr id="0" name=""/>
        <dsp:cNvSpPr/>
      </dsp:nvSpPr>
      <dsp:spPr>
        <a:xfrm>
          <a:off x="66507" y="3751570"/>
          <a:ext cx="595616" cy="59561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3947A-BE86-46BF-98FC-3E3C4A1AE322}">
      <dsp:nvSpPr>
        <dsp:cNvPr id="0" name=""/>
        <dsp:cNvSpPr/>
      </dsp:nvSpPr>
      <dsp:spPr>
        <a:xfrm>
          <a:off x="346432" y="0"/>
          <a:ext cx="2261195" cy="135671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tx1"/>
              </a:solidFill>
              <a:latin typeface="+mn-lt"/>
              <a:cs typeface="Arial"/>
              <a:hlinkClick xmlns:r="http://schemas.openxmlformats.org/officeDocument/2006/relationships" r:id="rId1">
                <a:extLst>
                  <a:ext uri="{A12FA001-AC4F-418D-AE19-62706E023703}">
                    <ahyp:hlinkClr xmlns:ahyp="http://schemas.microsoft.com/office/drawing/2018/hyperlinkcolor" val="tx"/>
                  </a:ext>
                </a:extLst>
              </a:hlinkClick>
            </a:rPr>
            <a:t>Incarceration Status</a:t>
          </a:r>
          <a:endParaRPr lang="en-US" sz="1800" b="1" kern="1200" dirty="0">
            <a:solidFill>
              <a:schemeClr val="tx1"/>
            </a:solidFill>
            <a:latin typeface="+mn-lt"/>
            <a:cs typeface="Arial"/>
          </a:endParaRPr>
        </a:p>
      </dsp:txBody>
      <dsp:txXfrm>
        <a:off x="346432" y="0"/>
        <a:ext cx="2261195" cy="1356717"/>
      </dsp:txXfrm>
    </dsp:sp>
    <dsp:sp modelId="{7BF0F7B1-1062-48BC-8B14-25D7E75ECE44}">
      <dsp:nvSpPr>
        <dsp:cNvPr id="0" name=""/>
        <dsp:cNvSpPr/>
      </dsp:nvSpPr>
      <dsp:spPr>
        <a:xfrm>
          <a:off x="2833747" y="0"/>
          <a:ext cx="2261195" cy="135671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mn-lt"/>
              <a:cs typeface="Arial"/>
              <a:hlinkClick xmlns:r="http://schemas.openxmlformats.org/officeDocument/2006/relationships" r:id="rId2">
                <a:extLst>
                  <a:ext uri="{A12FA001-AC4F-418D-AE19-62706E023703}">
                    <ahyp:hlinkClr xmlns:ahyp="http://schemas.microsoft.com/office/drawing/2018/hyperlinkcolor" val="tx"/>
                  </a:ext>
                </a:extLst>
              </a:hlinkClick>
            </a:rPr>
            <a:t>Massachusetts Residency Affidavit</a:t>
          </a:r>
          <a:endParaRPr lang="en-US" sz="1800" b="1" kern="1200" dirty="0">
            <a:solidFill>
              <a:schemeClr val="tx1"/>
            </a:solidFill>
            <a:latin typeface="+mn-lt"/>
            <a:cs typeface="Arial"/>
          </a:endParaRPr>
        </a:p>
      </dsp:txBody>
      <dsp:txXfrm>
        <a:off x="2833747" y="0"/>
        <a:ext cx="2261195" cy="1356717"/>
      </dsp:txXfrm>
    </dsp:sp>
    <dsp:sp modelId="{C61BC35E-C087-40CB-A57C-564B89790AEF}">
      <dsp:nvSpPr>
        <dsp:cNvPr id="0" name=""/>
        <dsp:cNvSpPr/>
      </dsp:nvSpPr>
      <dsp:spPr>
        <a:xfrm>
          <a:off x="346432" y="1582832"/>
          <a:ext cx="2261195" cy="135671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mn-lt"/>
              <a:cs typeface="Arial"/>
              <a:hlinkClick xmlns:r="http://schemas.openxmlformats.org/officeDocument/2006/relationships" r:id="rId3">
                <a:extLst>
                  <a:ext uri="{A12FA001-AC4F-418D-AE19-62706E023703}">
                    <ahyp:hlinkClr xmlns:ahyp="http://schemas.microsoft.com/office/drawing/2018/hyperlinkcolor" val="tx"/>
                  </a:ext>
                </a:extLst>
              </a:hlinkClick>
            </a:rPr>
            <a:t>Affidavit to Verify Zero Income</a:t>
          </a:r>
          <a:endParaRPr lang="en-US" sz="1800" b="1" kern="1200" dirty="0">
            <a:solidFill>
              <a:schemeClr val="tx1"/>
            </a:solidFill>
            <a:latin typeface="+mn-lt"/>
            <a:cs typeface="Arial"/>
          </a:endParaRPr>
        </a:p>
      </dsp:txBody>
      <dsp:txXfrm>
        <a:off x="346432" y="1582832"/>
        <a:ext cx="2261195" cy="1356717"/>
      </dsp:txXfrm>
    </dsp:sp>
    <dsp:sp modelId="{722DE51D-217E-4472-96B3-D8A38AE0AA93}">
      <dsp:nvSpPr>
        <dsp:cNvPr id="0" name=""/>
        <dsp:cNvSpPr/>
      </dsp:nvSpPr>
      <dsp:spPr>
        <a:xfrm>
          <a:off x="2833747" y="1582832"/>
          <a:ext cx="2261195" cy="135671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mn-lt"/>
              <a:cs typeface="Arial"/>
              <a:hlinkClick xmlns:r="http://schemas.openxmlformats.org/officeDocument/2006/relationships" r:id="rId4">
                <a:extLst>
                  <a:ext uri="{A12FA001-AC4F-418D-AE19-62706E023703}">
                    <ahyp:hlinkClr xmlns:ahyp="http://schemas.microsoft.com/office/drawing/2018/hyperlinkcolor" val="tx"/>
                  </a:ext>
                </a:extLst>
              </a:hlinkClick>
            </a:rPr>
            <a:t>Affidavit for Self Employment Income</a:t>
          </a:r>
          <a:endParaRPr lang="en-US" sz="1800" b="1" kern="1200" dirty="0">
            <a:solidFill>
              <a:schemeClr val="tx1"/>
            </a:solidFill>
            <a:latin typeface="+mn-lt"/>
            <a:cs typeface="Arial"/>
          </a:endParaRPr>
        </a:p>
      </dsp:txBody>
      <dsp:txXfrm>
        <a:off x="2833747" y="1582832"/>
        <a:ext cx="2261195" cy="1356717"/>
      </dsp:txXfrm>
    </dsp:sp>
    <dsp:sp modelId="{2F3C56C4-628B-4DD8-B409-B9995525B923}">
      <dsp:nvSpPr>
        <dsp:cNvPr id="0" name=""/>
        <dsp:cNvSpPr/>
      </dsp:nvSpPr>
      <dsp:spPr>
        <a:xfrm>
          <a:off x="1590089" y="3165668"/>
          <a:ext cx="2261195" cy="135671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mn-lt"/>
              <a:ea typeface="Calibri"/>
              <a:cs typeface="Arial"/>
              <a:hlinkClick xmlns:r="http://schemas.openxmlformats.org/officeDocument/2006/relationships" r:id="rId5">
                <a:extLst>
                  <a:ext uri="{A12FA001-AC4F-418D-AE19-62706E023703}">
                    <ahyp:hlinkClr xmlns:ahyp="http://schemas.microsoft.com/office/drawing/2018/hyperlinkcolor" val="tx"/>
                  </a:ext>
                </a:extLst>
              </a:hlinkClick>
            </a:rPr>
            <a:t>Noncustodial Parent Form</a:t>
          </a:r>
          <a:r>
            <a:rPr lang="en-US" sz="1800" b="1" kern="1200" dirty="0">
              <a:solidFill>
                <a:schemeClr val="tx1"/>
              </a:solidFill>
              <a:latin typeface="+mn-lt"/>
              <a:ea typeface="Calibri"/>
              <a:cs typeface="Calibri"/>
            </a:rPr>
            <a:t> </a:t>
          </a:r>
          <a:endParaRPr lang="en-US" sz="1800" b="1" kern="1200" dirty="0">
            <a:solidFill>
              <a:schemeClr val="tx1"/>
            </a:solidFill>
            <a:latin typeface="+mn-lt"/>
          </a:endParaRPr>
        </a:p>
      </dsp:txBody>
      <dsp:txXfrm>
        <a:off x="1590089" y="3165668"/>
        <a:ext cx="2261195" cy="1356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58CE8-F35D-43C5-815D-D5B34BFA7BD8}">
      <dsp:nvSpPr>
        <dsp:cNvPr id="0" name=""/>
        <dsp:cNvSpPr/>
      </dsp:nvSpPr>
      <dsp:spPr>
        <a:xfrm>
          <a:off x="0" y="0"/>
          <a:ext cx="4216463" cy="734866"/>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Universal Eligibility</a:t>
          </a:r>
        </a:p>
      </dsp:txBody>
      <dsp:txXfrm>
        <a:off x="21523" y="21523"/>
        <a:ext cx="3337506" cy="691820"/>
      </dsp:txXfrm>
    </dsp:sp>
    <dsp:sp modelId="{D4F9D089-C5C6-4FEF-A880-95F7AF49D2BB}">
      <dsp:nvSpPr>
        <dsp:cNvPr id="0" name=""/>
        <dsp:cNvSpPr/>
      </dsp:nvSpPr>
      <dsp:spPr>
        <a:xfrm>
          <a:off x="314865" y="836931"/>
          <a:ext cx="4216463" cy="734866"/>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Categorical Member Criteria</a:t>
          </a:r>
        </a:p>
      </dsp:txBody>
      <dsp:txXfrm>
        <a:off x="336388" y="858454"/>
        <a:ext cx="3380888" cy="691820"/>
      </dsp:txXfrm>
    </dsp:sp>
    <dsp:sp modelId="{FD798D12-7FCA-455E-AD46-F81D9A8A52D0}">
      <dsp:nvSpPr>
        <dsp:cNvPr id="0" name=""/>
        <dsp:cNvSpPr/>
      </dsp:nvSpPr>
      <dsp:spPr>
        <a:xfrm>
          <a:off x="629731" y="1673862"/>
          <a:ext cx="4216463" cy="734866"/>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Citizenship or Immigration Status</a:t>
          </a:r>
        </a:p>
      </dsp:txBody>
      <dsp:txXfrm>
        <a:off x="651254" y="1695385"/>
        <a:ext cx="3380888" cy="691820"/>
      </dsp:txXfrm>
    </dsp:sp>
    <dsp:sp modelId="{418A7B5D-17D5-4826-AE44-F99EA01FCD7A}">
      <dsp:nvSpPr>
        <dsp:cNvPr id="0" name=""/>
        <dsp:cNvSpPr/>
      </dsp:nvSpPr>
      <dsp:spPr>
        <a:xfrm>
          <a:off x="944597" y="2510794"/>
          <a:ext cx="4216463" cy="734866"/>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Financial Eligibility</a:t>
          </a:r>
        </a:p>
      </dsp:txBody>
      <dsp:txXfrm>
        <a:off x="966120" y="2532317"/>
        <a:ext cx="3380888" cy="691820"/>
      </dsp:txXfrm>
    </dsp:sp>
    <dsp:sp modelId="{43A38EC5-ED15-4A7D-A1CD-3393C2069560}">
      <dsp:nvSpPr>
        <dsp:cNvPr id="0" name=""/>
        <dsp:cNvSpPr/>
      </dsp:nvSpPr>
      <dsp:spPr>
        <a:xfrm>
          <a:off x="1259462" y="3347725"/>
          <a:ext cx="4216463" cy="734866"/>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Coverage Type = MassHealth Benefit</a:t>
          </a:r>
        </a:p>
      </dsp:txBody>
      <dsp:txXfrm>
        <a:off x="1280985" y="3369248"/>
        <a:ext cx="3380888" cy="691820"/>
      </dsp:txXfrm>
    </dsp:sp>
    <dsp:sp modelId="{1DA7CA7E-4DB4-4E56-B003-77E17FB5F949}">
      <dsp:nvSpPr>
        <dsp:cNvPr id="0" name=""/>
        <dsp:cNvSpPr/>
      </dsp:nvSpPr>
      <dsp:spPr>
        <a:xfrm>
          <a:off x="3597031" y="399585"/>
          <a:ext cx="761199" cy="752214"/>
        </a:xfrm>
        <a:prstGeom prst="mathPlus">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1905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ln>
              <a:solidFill>
                <a:sysClr val="windowText" lastClr="000000"/>
              </a:solidFill>
            </a:ln>
          </a:endParaRPr>
        </a:p>
      </dsp:txBody>
      <dsp:txXfrm>
        <a:off x="3697928" y="687232"/>
        <a:ext cx="559405" cy="176920"/>
      </dsp:txXfrm>
    </dsp:sp>
    <dsp:sp modelId="{88137166-01C7-4125-90C8-F9AFCCDA5229}">
      <dsp:nvSpPr>
        <dsp:cNvPr id="0" name=""/>
        <dsp:cNvSpPr/>
      </dsp:nvSpPr>
      <dsp:spPr>
        <a:xfrm>
          <a:off x="3865970" y="1242126"/>
          <a:ext cx="828559" cy="740994"/>
        </a:xfrm>
        <a:prstGeom prst="mathPlus">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1905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ln>
              <a:solidFill>
                <a:sysClr val="windowText" lastClr="000000"/>
              </a:solidFill>
            </a:ln>
          </a:endParaRPr>
        </a:p>
      </dsp:txBody>
      <dsp:txXfrm>
        <a:off x="3975795" y="1525482"/>
        <a:ext cx="608909" cy="174282"/>
      </dsp:txXfrm>
    </dsp:sp>
    <dsp:sp modelId="{0A0D68F2-6FC7-4AD8-B123-1F7E5350ECAB}">
      <dsp:nvSpPr>
        <dsp:cNvPr id="0" name=""/>
        <dsp:cNvSpPr/>
      </dsp:nvSpPr>
      <dsp:spPr>
        <a:xfrm>
          <a:off x="4222722" y="2052666"/>
          <a:ext cx="769281" cy="769281"/>
        </a:xfrm>
        <a:prstGeom prst="mathPlus">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1905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ln>
              <a:solidFill>
                <a:sysClr val="windowText" lastClr="000000"/>
              </a:solidFill>
            </a:ln>
          </a:endParaRPr>
        </a:p>
      </dsp:txBody>
      <dsp:txXfrm>
        <a:off x="4324690" y="2346839"/>
        <a:ext cx="565345" cy="180935"/>
      </dsp:txXfrm>
    </dsp:sp>
    <dsp:sp modelId="{7DB35252-B1D2-428C-B09F-B16EA6CF0839}">
      <dsp:nvSpPr>
        <dsp:cNvPr id="0" name=""/>
        <dsp:cNvSpPr/>
      </dsp:nvSpPr>
      <dsp:spPr>
        <a:xfrm>
          <a:off x="4592096" y="2957373"/>
          <a:ext cx="635769" cy="635769"/>
        </a:xfrm>
        <a:prstGeom prst="mathEqual">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1905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ln>
              <a:solidFill>
                <a:sysClr val="windowText" lastClr="000000"/>
              </a:solidFill>
            </a:ln>
          </a:endParaRPr>
        </a:p>
      </dsp:txBody>
      <dsp:txXfrm>
        <a:off x="4676367" y="3088341"/>
        <a:ext cx="467227" cy="3738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1E2D4-54C6-4BB3-98EF-4D38690C9EA3}">
      <dsp:nvSpPr>
        <dsp:cNvPr id="0" name=""/>
        <dsp:cNvSpPr/>
      </dsp:nvSpPr>
      <dsp:spPr>
        <a:xfrm>
          <a:off x="139874" y="793944"/>
          <a:ext cx="3247124" cy="1014726"/>
        </a:xfrm>
        <a:prstGeom prst="rect">
          <a:avLst/>
        </a:prstGeom>
        <a:solidFill>
          <a:schemeClr val="lt1">
            <a:alpha val="40000"/>
            <a:hueOff val="0"/>
            <a:satOff val="0"/>
            <a:lumOff val="0"/>
            <a:alphaOff val="0"/>
          </a:schemeClr>
        </a:solidFill>
        <a:ln w="12700"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1">
                  <a:lumMod val="50000"/>
                </a:schemeClr>
              </a:solidFill>
            </a:rPr>
            <a:t>Cash</a:t>
          </a:r>
        </a:p>
      </dsp:txBody>
      <dsp:txXfrm>
        <a:off x="139874" y="793944"/>
        <a:ext cx="3247124" cy="1014726"/>
      </dsp:txXfrm>
    </dsp:sp>
    <dsp:sp modelId="{7A0A0164-F712-43FE-9E35-E452E3EF1E34}">
      <dsp:nvSpPr>
        <dsp:cNvPr id="0" name=""/>
        <dsp:cNvSpPr/>
      </dsp:nvSpPr>
      <dsp:spPr>
        <a:xfrm>
          <a:off x="4577" y="647373"/>
          <a:ext cx="710308" cy="106546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0" r="-5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149753B-C4D5-41CE-8AF2-C6AD0E81FBC3}">
      <dsp:nvSpPr>
        <dsp:cNvPr id="0" name=""/>
        <dsp:cNvSpPr/>
      </dsp:nvSpPr>
      <dsp:spPr>
        <a:xfrm>
          <a:off x="3684025" y="793944"/>
          <a:ext cx="3247124" cy="1014726"/>
        </a:xfrm>
        <a:prstGeom prst="rect">
          <a:avLst/>
        </a:prstGeom>
        <a:solidFill>
          <a:schemeClr val="lt1">
            <a:alpha val="40000"/>
            <a:hueOff val="0"/>
            <a:satOff val="0"/>
            <a:lumOff val="0"/>
            <a:alphaOff val="0"/>
          </a:schemeClr>
        </a:solidFill>
        <a:ln w="12700" cap="flat" cmpd="sng" algn="ctr">
          <a:solidFill>
            <a:schemeClr val="tx2"/>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accent1">
                  <a:lumMod val="50000"/>
                </a:schemeClr>
              </a:solidFill>
            </a:rPr>
            <a:t>Vehicles</a:t>
          </a:r>
        </a:p>
      </dsp:txBody>
      <dsp:txXfrm>
        <a:off x="3684025" y="793944"/>
        <a:ext cx="3247124" cy="1014726"/>
      </dsp:txXfrm>
    </dsp:sp>
    <dsp:sp modelId="{2D9FC378-D45F-4F0E-927A-1D625FEA9683}">
      <dsp:nvSpPr>
        <dsp:cNvPr id="0" name=""/>
        <dsp:cNvSpPr/>
      </dsp:nvSpPr>
      <dsp:spPr>
        <a:xfrm>
          <a:off x="3548728" y="647373"/>
          <a:ext cx="710308" cy="106546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6240D60-F307-4CDC-A0C8-32E9ECEE8413}">
      <dsp:nvSpPr>
        <dsp:cNvPr id="0" name=""/>
        <dsp:cNvSpPr/>
      </dsp:nvSpPr>
      <dsp:spPr>
        <a:xfrm>
          <a:off x="7228175" y="793944"/>
          <a:ext cx="3247124" cy="1014726"/>
        </a:xfrm>
        <a:prstGeom prst="rect">
          <a:avLst/>
        </a:prstGeom>
        <a:solidFill>
          <a:schemeClr val="lt1">
            <a:alpha val="40000"/>
            <a:hueOff val="0"/>
            <a:satOff val="0"/>
            <a:lumOff val="0"/>
            <a:alphaOff val="0"/>
          </a:schemeClr>
        </a:solidFill>
        <a:ln w="12700"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1">
                  <a:lumMod val="50000"/>
                </a:schemeClr>
              </a:solidFill>
            </a:rPr>
            <a:t>Bank</a:t>
          </a:r>
          <a:r>
            <a:rPr lang="en-US" sz="2000" b="1" kern="1200" baseline="0">
              <a:solidFill>
                <a:schemeClr val="accent1">
                  <a:lumMod val="50000"/>
                </a:schemeClr>
              </a:solidFill>
            </a:rPr>
            <a:t> Accounts</a:t>
          </a:r>
          <a:endParaRPr lang="en-US" sz="2000" b="1" kern="1200">
            <a:solidFill>
              <a:schemeClr val="accent1">
                <a:lumMod val="50000"/>
              </a:schemeClr>
            </a:solidFill>
          </a:endParaRPr>
        </a:p>
      </dsp:txBody>
      <dsp:txXfrm>
        <a:off x="7228175" y="793944"/>
        <a:ext cx="3247124" cy="1014726"/>
      </dsp:txXfrm>
    </dsp:sp>
    <dsp:sp modelId="{C814818B-F94C-4C4C-A678-042C05E7FDBA}">
      <dsp:nvSpPr>
        <dsp:cNvPr id="0" name=""/>
        <dsp:cNvSpPr/>
      </dsp:nvSpPr>
      <dsp:spPr>
        <a:xfrm>
          <a:off x="7092878" y="647373"/>
          <a:ext cx="710308" cy="106546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467C506-9367-4A9D-8D2D-54B7A2F0C697}">
      <dsp:nvSpPr>
        <dsp:cNvPr id="0" name=""/>
        <dsp:cNvSpPr/>
      </dsp:nvSpPr>
      <dsp:spPr>
        <a:xfrm>
          <a:off x="139874" y="2071372"/>
          <a:ext cx="3247124" cy="1014726"/>
        </a:xfrm>
        <a:prstGeom prst="rect">
          <a:avLst/>
        </a:prstGeom>
        <a:solidFill>
          <a:schemeClr val="lt1">
            <a:alpha val="40000"/>
            <a:hueOff val="0"/>
            <a:satOff val="0"/>
            <a:lumOff val="0"/>
            <a:alphaOff val="0"/>
          </a:schemeClr>
        </a:solidFill>
        <a:ln w="12700" cap="flat" cmpd="sng" algn="ctr">
          <a:solidFill>
            <a:schemeClr val="tx2"/>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1">
                  <a:lumMod val="50000"/>
                </a:schemeClr>
              </a:solidFill>
            </a:rPr>
            <a:t>Real Estate</a:t>
          </a:r>
        </a:p>
      </dsp:txBody>
      <dsp:txXfrm>
        <a:off x="139874" y="2071372"/>
        <a:ext cx="3247124" cy="1014726"/>
      </dsp:txXfrm>
    </dsp:sp>
    <dsp:sp modelId="{C986C2CB-E249-4C6A-970A-DC25174BDD5C}">
      <dsp:nvSpPr>
        <dsp:cNvPr id="0" name=""/>
        <dsp:cNvSpPr/>
      </dsp:nvSpPr>
      <dsp:spPr>
        <a:xfrm>
          <a:off x="4577" y="1924800"/>
          <a:ext cx="710308" cy="106546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767A12C-3B16-4633-8EBB-DEF1A5483EA1}">
      <dsp:nvSpPr>
        <dsp:cNvPr id="0" name=""/>
        <dsp:cNvSpPr/>
      </dsp:nvSpPr>
      <dsp:spPr>
        <a:xfrm>
          <a:off x="3684025" y="2071372"/>
          <a:ext cx="3247124" cy="1014726"/>
        </a:xfrm>
        <a:prstGeom prst="rect">
          <a:avLst/>
        </a:prstGeom>
        <a:solidFill>
          <a:schemeClr val="lt1">
            <a:alpha val="40000"/>
            <a:hueOff val="0"/>
            <a:satOff val="0"/>
            <a:lumOff val="0"/>
            <a:alphaOff val="0"/>
          </a:schemeClr>
        </a:solidFill>
        <a:ln w="12700" cap="flat" cmpd="sng" algn="ctr">
          <a:solidFill>
            <a:schemeClr val="tx2"/>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1">
                  <a:lumMod val="50000"/>
                </a:schemeClr>
              </a:solidFill>
            </a:rPr>
            <a:t>Securities</a:t>
          </a:r>
        </a:p>
      </dsp:txBody>
      <dsp:txXfrm>
        <a:off x="3684025" y="2071372"/>
        <a:ext cx="3247124" cy="1014726"/>
      </dsp:txXfrm>
    </dsp:sp>
    <dsp:sp modelId="{1DADFCD9-7381-4C9E-986F-158035E18B04}">
      <dsp:nvSpPr>
        <dsp:cNvPr id="0" name=""/>
        <dsp:cNvSpPr/>
      </dsp:nvSpPr>
      <dsp:spPr>
        <a:xfrm>
          <a:off x="3548728" y="1924800"/>
          <a:ext cx="710308" cy="106546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5E70972-977C-4732-92B5-47B7DBA7AE4D}">
      <dsp:nvSpPr>
        <dsp:cNvPr id="0" name=""/>
        <dsp:cNvSpPr/>
      </dsp:nvSpPr>
      <dsp:spPr>
        <a:xfrm>
          <a:off x="7228175" y="2071372"/>
          <a:ext cx="3247124" cy="1014726"/>
        </a:xfrm>
        <a:prstGeom prst="rect">
          <a:avLst/>
        </a:prstGeom>
        <a:solidFill>
          <a:schemeClr val="lt1">
            <a:alpha val="40000"/>
            <a:hueOff val="0"/>
            <a:satOff val="0"/>
            <a:lumOff val="0"/>
            <a:alphaOff val="0"/>
          </a:schemeClr>
        </a:solidFill>
        <a:ln w="12700"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1">
                  <a:lumMod val="50000"/>
                </a:schemeClr>
              </a:solidFill>
            </a:rPr>
            <a:t>Life Insurance</a:t>
          </a:r>
        </a:p>
      </dsp:txBody>
      <dsp:txXfrm>
        <a:off x="7228175" y="2071372"/>
        <a:ext cx="3247124" cy="1014726"/>
      </dsp:txXfrm>
    </dsp:sp>
    <dsp:sp modelId="{7B90C123-577D-4FAA-A0FA-72912523BCE6}">
      <dsp:nvSpPr>
        <dsp:cNvPr id="0" name=""/>
        <dsp:cNvSpPr/>
      </dsp:nvSpPr>
      <dsp:spPr>
        <a:xfrm>
          <a:off x="7092878" y="1924800"/>
          <a:ext cx="710308" cy="1065462"/>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67000" r="-6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0EE9105-28BE-4048-B5DA-7F061A834DDB}">
      <dsp:nvSpPr>
        <dsp:cNvPr id="0" name=""/>
        <dsp:cNvSpPr/>
      </dsp:nvSpPr>
      <dsp:spPr>
        <a:xfrm>
          <a:off x="139874" y="3348800"/>
          <a:ext cx="3247124" cy="1014726"/>
        </a:xfrm>
        <a:prstGeom prst="rect">
          <a:avLst/>
        </a:prstGeom>
        <a:solidFill>
          <a:schemeClr val="lt1">
            <a:alpha val="40000"/>
            <a:hueOff val="0"/>
            <a:satOff val="0"/>
            <a:lumOff val="0"/>
            <a:alphaOff val="0"/>
          </a:schemeClr>
        </a:solidFill>
        <a:ln w="12700"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1">
                  <a:lumMod val="50000"/>
                </a:schemeClr>
              </a:solidFill>
            </a:rPr>
            <a:t>Burial Plans</a:t>
          </a:r>
        </a:p>
      </dsp:txBody>
      <dsp:txXfrm>
        <a:off x="139874" y="3348800"/>
        <a:ext cx="3247124" cy="1014726"/>
      </dsp:txXfrm>
    </dsp:sp>
    <dsp:sp modelId="{83F48295-D7D5-4528-932B-247918E7BE17}">
      <dsp:nvSpPr>
        <dsp:cNvPr id="0" name=""/>
        <dsp:cNvSpPr/>
      </dsp:nvSpPr>
      <dsp:spPr>
        <a:xfrm>
          <a:off x="4577" y="3202228"/>
          <a:ext cx="710308" cy="106546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EA98BC6-B5F5-43E9-81A9-05E904074CE1}">
      <dsp:nvSpPr>
        <dsp:cNvPr id="0" name=""/>
        <dsp:cNvSpPr/>
      </dsp:nvSpPr>
      <dsp:spPr>
        <a:xfrm>
          <a:off x="3684025" y="3348800"/>
          <a:ext cx="3247124" cy="1014726"/>
        </a:xfrm>
        <a:prstGeom prst="rect">
          <a:avLst/>
        </a:prstGeom>
        <a:solidFill>
          <a:schemeClr val="lt1">
            <a:alpha val="40000"/>
            <a:hueOff val="0"/>
            <a:satOff val="0"/>
            <a:lumOff val="0"/>
            <a:alphaOff val="0"/>
          </a:schemeClr>
        </a:solidFill>
        <a:ln w="12700" cap="flat" cmpd="sng" algn="ctr">
          <a:solidFill>
            <a:schemeClr val="tx2"/>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1">
                  <a:lumMod val="50000"/>
                </a:schemeClr>
              </a:solidFill>
            </a:rPr>
            <a:t>Annuities</a:t>
          </a:r>
        </a:p>
      </dsp:txBody>
      <dsp:txXfrm>
        <a:off x="3684025" y="3348800"/>
        <a:ext cx="3247124" cy="1014726"/>
      </dsp:txXfrm>
    </dsp:sp>
    <dsp:sp modelId="{F17EA948-1B06-4202-A370-E1E4FC9F2329}">
      <dsp:nvSpPr>
        <dsp:cNvPr id="0" name=""/>
        <dsp:cNvSpPr/>
      </dsp:nvSpPr>
      <dsp:spPr>
        <a:xfrm>
          <a:off x="3548728" y="3202228"/>
          <a:ext cx="710308" cy="1065462"/>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AE431D6-8854-40F2-B1AB-666B5AC5FCE0}">
      <dsp:nvSpPr>
        <dsp:cNvPr id="0" name=""/>
        <dsp:cNvSpPr/>
      </dsp:nvSpPr>
      <dsp:spPr>
        <a:xfrm>
          <a:off x="7228175" y="3348800"/>
          <a:ext cx="3247124" cy="1014726"/>
        </a:xfrm>
        <a:prstGeom prst="rect">
          <a:avLst/>
        </a:prstGeom>
        <a:solidFill>
          <a:schemeClr val="lt1">
            <a:alpha val="40000"/>
            <a:hueOff val="0"/>
            <a:satOff val="0"/>
            <a:lumOff val="0"/>
            <a:alphaOff val="0"/>
          </a:schemeClr>
        </a:solidFill>
        <a:ln w="12700" cap="flat" cmpd="sng" algn="ctr">
          <a:solidFill>
            <a:schemeClr val="tx2"/>
          </a:solidFill>
          <a:prstDash val="solid"/>
        </a:ln>
        <a:effectLst/>
      </dsp:spPr>
      <dsp:style>
        <a:lnRef idx="1">
          <a:scrgbClr r="0" g="0" b="0"/>
        </a:lnRef>
        <a:fillRef idx="1">
          <a:scrgbClr r="0" g="0" b="0"/>
        </a:fillRef>
        <a:effectRef idx="0">
          <a:scrgbClr r="0" g="0" b="0"/>
        </a:effectRef>
        <a:fontRef idx="minor"/>
      </dsp:style>
      <dsp:txBody>
        <a:bodyPr spcFirstLastPara="0" vert="horz" wrap="square" lIns="6873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1">
                  <a:lumMod val="50000"/>
                </a:schemeClr>
              </a:solidFill>
            </a:rPr>
            <a:t>Trusts</a:t>
          </a:r>
        </a:p>
      </dsp:txBody>
      <dsp:txXfrm>
        <a:off x="7228175" y="3348800"/>
        <a:ext cx="3247124" cy="1014726"/>
      </dsp:txXfrm>
    </dsp:sp>
    <dsp:sp modelId="{175067CF-9FA5-4BC2-B77F-8BF158B8D2DE}">
      <dsp:nvSpPr>
        <dsp:cNvPr id="0" name=""/>
        <dsp:cNvSpPr/>
      </dsp:nvSpPr>
      <dsp:spPr>
        <a:xfrm>
          <a:off x="7092878" y="3202228"/>
          <a:ext cx="710308" cy="106546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D26B7-D916-4DC4-94E1-5FC63225D83C}">
      <dsp:nvSpPr>
        <dsp:cNvPr id="0" name=""/>
        <dsp:cNvSpPr/>
      </dsp:nvSpPr>
      <dsp:spPr>
        <a:xfrm>
          <a:off x="0" y="0"/>
          <a:ext cx="3428999" cy="4525963"/>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7338" tIns="330200" rIns="267338" bIns="330200" numCol="1" spcCol="1270" anchor="t" anchorCtr="0">
          <a:noAutofit/>
        </a:bodyPr>
        <a:lstStyle/>
        <a:p>
          <a:pPr marL="0" lvl="0" indent="0" algn="l" defTabSz="889000">
            <a:lnSpc>
              <a:spcPct val="90000"/>
            </a:lnSpc>
            <a:spcBef>
              <a:spcPct val="0"/>
            </a:spcBef>
            <a:spcAft>
              <a:spcPct val="35000"/>
            </a:spcAft>
            <a:buNone/>
          </a:pPr>
          <a:r>
            <a:rPr lang="en-US" sz="2000" kern="1200"/>
            <a:t>Continuous eligibility (CE) means that members retain coverage for a period of time, even if they experience changes in their circumstances that would impact eligibility</a:t>
          </a:r>
        </a:p>
      </dsp:txBody>
      <dsp:txXfrm>
        <a:off x="0" y="1719865"/>
        <a:ext cx="3428999" cy="2715577"/>
      </dsp:txXfrm>
    </dsp:sp>
    <dsp:sp modelId="{A65010E1-EEA5-4EE8-9B21-41F4A1F59A60}">
      <dsp:nvSpPr>
        <dsp:cNvPr id="0" name=""/>
        <dsp:cNvSpPr/>
      </dsp:nvSpPr>
      <dsp:spPr>
        <a:xfrm>
          <a:off x="1035605" y="452596"/>
          <a:ext cx="1357788" cy="1357788"/>
        </a:xfrm>
        <a:prstGeom prst="ellipse">
          <a:avLst/>
        </a:prstGeom>
        <a:solidFill>
          <a:schemeClr val="accent1"/>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859" tIns="12700" rIns="105859"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34448" y="651439"/>
        <a:ext cx="960102" cy="960102"/>
      </dsp:txXfrm>
    </dsp:sp>
    <dsp:sp modelId="{6599D70E-C2AB-4502-B3BC-53801CA2FE9C}">
      <dsp:nvSpPr>
        <dsp:cNvPr id="0" name=""/>
        <dsp:cNvSpPr/>
      </dsp:nvSpPr>
      <dsp:spPr>
        <a:xfrm>
          <a:off x="0" y="4525891"/>
          <a:ext cx="3428999" cy="72"/>
        </a:xfrm>
        <a:prstGeom prst="rect">
          <a:avLst/>
        </a:prstGeom>
        <a:solidFill>
          <a:schemeClr val="accent5">
            <a:hueOff val="-1351709"/>
            <a:satOff val="-3484"/>
            <a:lumOff val="-2353"/>
            <a:alphaOff val="0"/>
          </a:schemeClr>
        </a:solidFill>
        <a:ln w="25400" cap="flat" cmpd="sng" algn="ctr">
          <a:solidFill>
            <a:schemeClr val="accent5">
              <a:hueOff val="-1351709"/>
              <a:satOff val="-3484"/>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818A0A-843F-4DB1-934D-A93B5643C346}">
      <dsp:nvSpPr>
        <dsp:cNvPr id="0" name=""/>
        <dsp:cNvSpPr/>
      </dsp:nvSpPr>
      <dsp:spPr>
        <a:xfrm>
          <a:off x="3771899" y="0"/>
          <a:ext cx="3428999" cy="4525963"/>
        </a:xfrm>
        <a:prstGeom prst="rect">
          <a:avLst/>
        </a:prstGeom>
        <a:solidFill>
          <a:schemeClr val="accent5">
            <a:tint val="40000"/>
            <a:alpha val="90000"/>
            <a:hueOff val="-3369881"/>
            <a:satOff val="-11416"/>
            <a:lumOff val="-1464"/>
            <a:alphaOff val="0"/>
          </a:schemeClr>
        </a:solidFill>
        <a:ln w="25400" cap="flat" cmpd="sng" algn="ctr">
          <a:solidFill>
            <a:schemeClr val="accent5">
              <a:tint val="40000"/>
              <a:alpha val="90000"/>
              <a:hueOff val="-3369881"/>
              <a:satOff val="-11416"/>
              <a:lumOff val="-14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7338" tIns="330200" rIns="267338" bIns="330200" numCol="1" spcCol="1270" anchor="t" anchorCtr="0">
          <a:noAutofit/>
        </a:bodyPr>
        <a:lstStyle/>
        <a:p>
          <a:pPr marL="0" lvl="0" indent="0" algn="l" defTabSz="889000">
            <a:lnSpc>
              <a:spcPct val="90000"/>
            </a:lnSpc>
            <a:spcBef>
              <a:spcPct val="0"/>
            </a:spcBef>
            <a:spcAft>
              <a:spcPct val="35000"/>
            </a:spcAft>
            <a:buNone/>
          </a:pPr>
          <a:r>
            <a:rPr lang="en-US" sz="2000" kern="1200"/>
            <a:t>CE is a valuable tool that helps certain populations stay enrolled in the health coverage for which they are eligible and have consistent access to services </a:t>
          </a:r>
        </a:p>
      </dsp:txBody>
      <dsp:txXfrm>
        <a:off x="3771899" y="1719865"/>
        <a:ext cx="3428999" cy="2715577"/>
      </dsp:txXfrm>
    </dsp:sp>
    <dsp:sp modelId="{A77489FE-E576-4CD3-A6D0-FE0EB7D66F91}">
      <dsp:nvSpPr>
        <dsp:cNvPr id="0" name=""/>
        <dsp:cNvSpPr/>
      </dsp:nvSpPr>
      <dsp:spPr>
        <a:xfrm>
          <a:off x="4807505" y="452596"/>
          <a:ext cx="1357788" cy="1357788"/>
        </a:xfrm>
        <a:prstGeom prst="ellipse">
          <a:avLst/>
        </a:prstGeom>
        <a:solidFill>
          <a:srgbClr val="36AC8A"/>
        </a:solidFill>
        <a:ln w="25400" cap="flat" cmpd="sng" algn="ctr">
          <a:solidFill>
            <a:schemeClr val="accent5">
              <a:hueOff val="-2703417"/>
              <a:satOff val="-6968"/>
              <a:lumOff val="-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859" tIns="12700" rIns="105859"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06348" y="651439"/>
        <a:ext cx="960102" cy="960102"/>
      </dsp:txXfrm>
    </dsp:sp>
    <dsp:sp modelId="{86E8309A-3D86-4991-931C-2828BAD99F3C}">
      <dsp:nvSpPr>
        <dsp:cNvPr id="0" name=""/>
        <dsp:cNvSpPr/>
      </dsp:nvSpPr>
      <dsp:spPr>
        <a:xfrm>
          <a:off x="3771899" y="4525891"/>
          <a:ext cx="3428999" cy="72"/>
        </a:xfrm>
        <a:prstGeom prst="rect">
          <a:avLst/>
        </a:prstGeom>
        <a:solidFill>
          <a:schemeClr val="accent5">
            <a:hueOff val="-4055126"/>
            <a:satOff val="-10451"/>
            <a:lumOff val="-7059"/>
            <a:alphaOff val="0"/>
          </a:schemeClr>
        </a:solidFill>
        <a:ln w="25400" cap="flat" cmpd="sng" algn="ctr">
          <a:solidFill>
            <a:schemeClr val="accent5">
              <a:hueOff val="-4055126"/>
              <a:satOff val="-1045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18C3B7-8C3C-4764-B3C2-52EEF71E4380}">
      <dsp:nvSpPr>
        <dsp:cNvPr id="0" name=""/>
        <dsp:cNvSpPr/>
      </dsp:nvSpPr>
      <dsp:spPr>
        <a:xfrm>
          <a:off x="7543800" y="0"/>
          <a:ext cx="3428999" cy="4525963"/>
        </a:xfrm>
        <a:prstGeom prst="rect">
          <a:avLst/>
        </a:prstGeom>
        <a:solidFill>
          <a:schemeClr val="accent5">
            <a:tint val="40000"/>
            <a:alpha val="90000"/>
            <a:hueOff val="-6739762"/>
            <a:satOff val="-22832"/>
            <a:lumOff val="-2928"/>
            <a:alphaOff val="0"/>
          </a:schemeClr>
        </a:solidFill>
        <a:ln w="25400" cap="flat" cmpd="sng" algn="ctr">
          <a:solidFill>
            <a:schemeClr val="accent5">
              <a:tint val="40000"/>
              <a:alpha val="90000"/>
              <a:hueOff val="-6739762"/>
              <a:satOff val="-22832"/>
              <a:lumOff val="-29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7338" tIns="330200" rIns="267338" bIns="330200" numCol="1" spcCol="1270" anchor="t" anchorCtr="0">
          <a:noAutofit/>
        </a:bodyPr>
        <a:lstStyle/>
        <a:p>
          <a:pPr marL="0" lvl="0" indent="0" algn="l" defTabSz="889000">
            <a:lnSpc>
              <a:spcPct val="90000"/>
            </a:lnSpc>
            <a:spcBef>
              <a:spcPct val="0"/>
            </a:spcBef>
            <a:spcAft>
              <a:spcPct val="35000"/>
            </a:spcAft>
            <a:buNone/>
          </a:pPr>
          <a:r>
            <a:rPr lang="en-US" sz="2000" kern="1200" dirty="0"/>
            <a:t>CE promotes health equity by limiting gaps in coverage for low-income children and adults who experience disproportionate rates of health disparities </a:t>
          </a:r>
        </a:p>
      </dsp:txBody>
      <dsp:txXfrm>
        <a:off x="7543800" y="1719865"/>
        <a:ext cx="3428999" cy="2715577"/>
      </dsp:txXfrm>
    </dsp:sp>
    <dsp:sp modelId="{4FF32A10-0ECF-4D9C-90E9-845DD504E859}">
      <dsp:nvSpPr>
        <dsp:cNvPr id="0" name=""/>
        <dsp:cNvSpPr/>
      </dsp:nvSpPr>
      <dsp:spPr>
        <a:xfrm>
          <a:off x="8579405" y="452596"/>
          <a:ext cx="1357788" cy="1357788"/>
        </a:xfrm>
        <a:prstGeom prst="ellipse">
          <a:avLst/>
        </a:prstGeom>
        <a:solidFill>
          <a:schemeClr val="accent6">
            <a:lumMod val="75000"/>
          </a:schemeClr>
        </a:solidFill>
        <a:ln w="25400" cap="flat" cmpd="sng" algn="ctr">
          <a:solidFill>
            <a:schemeClr val="accent5">
              <a:hueOff val="-5406834"/>
              <a:satOff val="-13935"/>
              <a:lumOff val="-9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859" tIns="12700" rIns="105859"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778248" y="651439"/>
        <a:ext cx="960102" cy="960102"/>
      </dsp:txXfrm>
    </dsp:sp>
    <dsp:sp modelId="{93782204-4DD1-47EA-9DBC-E8927421B8B1}">
      <dsp:nvSpPr>
        <dsp:cNvPr id="0" name=""/>
        <dsp:cNvSpPr/>
      </dsp:nvSpPr>
      <dsp:spPr>
        <a:xfrm>
          <a:off x="7543800" y="4525891"/>
          <a:ext cx="3428999" cy="72"/>
        </a:xfrm>
        <a:prstGeom prst="rect">
          <a:avLst/>
        </a:prstGeom>
        <a:solidFill>
          <a:schemeClr val="accent5">
            <a:hueOff val="-6758543"/>
            <a:satOff val="-17419"/>
            <a:lumOff val="-11765"/>
            <a:alphaOff val="0"/>
          </a:schemeClr>
        </a:solidFill>
        <a:ln w="25400" cap="flat" cmpd="sng" algn="ctr">
          <a:solidFill>
            <a:schemeClr val="accent5">
              <a:hueOff val="-6758543"/>
              <a:satOff val="-17419"/>
              <a:lumOff val="-1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8981B-6F71-46DA-B378-E41FC219969B}">
      <dsp:nvSpPr>
        <dsp:cNvPr id="0" name=""/>
        <dsp:cNvSpPr/>
      </dsp:nvSpPr>
      <dsp:spPr>
        <a:xfrm>
          <a:off x="1714646" y="381"/>
          <a:ext cx="1928976" cy="611927"/>
        </a:xfrm>
        <a:prstGeom prst="roundRect">
          <a:avLst/>
        </a:prstGeom>
        <a:solidFill>
          <a:schemeClr val="accent6">
            <a:lumMod val="20000"/>
            <a:lumOff val="8000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kern="1200" dirty="0"/>
            <a:t>MassHealth Standard </a:t>
          </a:r>
        </a:p>
      </dsp:txBody>
      <dsp:txXfrm>
        <a:off x="1744518" y="30253"/>
        <a:ext cx="1869232" cy="552183"/>
      </dsp:txXfrm>
    </dsp:sp>
    <dsp:sp modelId="{9F702DEB-B655-4FF7-AED8-DB089163F66A}">
      <dsp:nvSpPr>
        <dsp:cNvPr id="0" name=""/>
        <dsp:cNvSpPr/>
      </dsp:nvSpPr>
      <dsp:spPr>
        <a:xfrm>
          <a:off x="1714646" y="642905"/>
          <a:ext cx="1928976" cy="611927"/>
        </a:xfrm>
        <a:prstGeom prst="roundRect">
          <a:avLst/>
        </a:prstGeom>
        <a:solidFill>
          <a:schemeClr val="accent6">
            <a:lumMod val="20000"/>
            <a:lumOff val="8000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kern="1200" dirty="0"/>
            <a:t>MassHealth CommonHealth </a:t>
          </a:r>
        </a:p>
      </dsp:txBody>
      <dsp:txXfrm>
        <a:off x="1744518" y="672777"/>
        <a:ext cx="1869232" cy="552183"/>
      </dsp:txXfrm>
    </dsp:sp>
    <dsp:sp modelId="{9603E519-CCAD-434C-A8DF-D70EA79D851A}">
      <dsp:nvSpPr>
        <dsp:cNvPr id="0" name=""/>
        <dsp:cNvSpPr/>
      </dsp:nvSpPr>
      <dsp:spPr>
        <a:xfrm>
          <a:off x="1714646" y="1285428"/>
          <a:ext cx="1928976" cy="611927"/>
        </a:xfrm>
        <a:prstGeom prst="roundRect">
          <a:avLst/>
        </a:prstGeom>
        <a:solidFill>
          <a:schemeClr val="accent6">
            <a:lumMod val="20000"/>
            <a:lumOff val="8000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kern="1200" dirty="0" err="1"/>
            <a:t>Careplus</a:t>
          </a:r>
          <a:endParaRPr lang="en-US" sz="1500" b="0" kern="1200" dirty="0"/>
        </a:p>
      </dsp:txBody>
      <dsp:txXfrm>
        <a:off x="1744518" y="1315300"/>
        <a:ext cx="1869232" cy="552183"/>
      </dsp:txXfrm>
    </dsp:sp>
    <dsp:sp modelId="{F2E7DE42-4A56-4FB4-A114-D2A7E6E8FC97}">
      <dsp:nvSpPr>
        <dsp:cNvPr id="0" name=""/>
        <dsp:cNvSpPr/>
      </dsp:nvSpPr>
      <dsp:spPr>
        <a:xfrm>
          <a:off x="1714646" y="1927951"/>
          <a:ext cx="1928976" cy="611927"/>
        </a:xfrm>
        <a:prstGeom prst="roundRect">
          <a:avLst/>
        </a:prstGeom>
        <a:solidFill>
          <a:schemeClr val="accent6">
            <a:lumMod val="20000"/>
            <a:lumOff val="8000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kern="1200" dirty="0"/>
            <a:t>MassHealth Family Assistance </a:t>
          </a:r>
        </a:p>
      </dsp:txBody>
      <dsp:txXfrm>
        <a:off x="1744518" y="1957823"/>
        <a:ext cx="1869232" cy="552183"/>
      </dsp:txXfrm>
    </dsp:sp>
    <dsp:sp modelId="{4C12624F-C25B-4BA2-BDD7-4037B6960765}">
      <dsp:nvSpPr>
        <dsp:cNvPr id="0" name=""/>
        <dsp:cNvSpPr/>
      </dsp:nvSpPr>
      <dsp:spPr>
        <a:xfrm>
          <a:off x="1714646" y="2570475"/>
          <a:ext cx="1928976" cy="611927"/>
        </a:xfrm>
        <a:prstGeom prst="roundRect">
          <a:avLst/>
        </a:prstGeom>
        <a:solidFill>
          <a:schemeClr val="accent6">
            <a:lumMod val="20000"/>
            <a:lumOff val="8000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kern="1200" dirty="0"/>
            <a:t>MassHealth Limited</a:t>
          </a:r>
        </a:p>
      </dsp:txBody>
      <dsp:txXfrm>
        <a:off x="1744518" y="2600347"/>
        <a:ext cx="1869232" cy="552183"/>
      </dsp:txXfrm>
    </dsp:sp>
    <dsp:sp modelId="{076BF524-8C23-4055-B6BE-B0B6488179BF}">
      <dsp:nvSpPr>
        <dsp:cNvPr id="0" name=""/>
        <dsp:cNvSpPr/>
      </dsp:nvSpPr>
      <dsp:spPr>
        <a:xfrm>
          <a:off x="1714646" y="3212998"/>
          <a:ext cx="1928976" cy="611927"/>
        </a:xfrm>
        <a:prstGeom prst="roundRect">
          <a:avLst/>
        </a:prstGeom>
        <a:solidFill>
          <a:schemeClr val="accent6">
            <a:lumMod val="20000"/>
            <a:lumOff val="8000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kern="1200" dirty="0"/>
            <a:t>Children’s Medical Security Plan</a:t>
          </a:r>
        </a:p>
      </dsp:txBody>
      <dsp:txXfrm>
        <a:off x="1744518" y="3242870"/>
        <a:ext cx="1869232" cy="552183"/>
      </dsp:txXfrm>
    </dsp:sp>
    <dsp:sp modelId="{047E48BC-EB42-4B7E-A2D8-7238B6914BAF}">
      <dsp:nvSpPr>
        <dsp:cNvPr id="0" name=""/>
        <dsp:cNvSpPr/>
      </dsp:nvSpPr>
      <dsp:spPr>
        <a:xfrm>
          <a:off x="1714646" y="3855522"/>
          <a:ext cx="1928976" cy="611927"/>
        </a:xfrm>
        <a:prstGeom prst="roundRect">
          <a:avLst/>
        </a:prstGeom>
        <a:solidFill>
          <a:schemeClr val="accent6">
            <a:lumMod val="20000"/>
            <a:lumOff val="8000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kern="1200" dirty="0"/>
            <a:t>Health Safety Net </a:t>
          </a:r>
        </a:p>
      </dsp:txBody>
      <dsp:txXfrm>
        <a:off x="1744518" y="3885394"/>
        <a:ext cx="1869232" cy="552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8981B-6F71-46DA-B378-E41FC219969B}">
      <dsp:nvSpPr>
        <dsp:cNvPr id="0" name=""/>
        <dsp:cNvSpPr/>
      </dsp:nvSpPr>
      <dsp:spPr>
        <a:xfrm>
          <a:off x="1606577" y="0"/>
          <a:ext cx="1807399" cy="714460"/>
        </a:xfrm>
        <a:prstGeom prst="roundRect">
          <a:avLst/>
        </a:prstGeom>
        <a:solidFill>
          <a:schemeClr val="accent5">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0" kern="1200" dirty="0"/>
            <a:t>MassHealth Standard </a:t>
          </a:r>
        </a:p>
      </dsp:txBody>
      <dsp:txXfrm>
        <a:off x="1641454" y="34877"/>
        <a:ext cx="1737645" cy="644706"/>
      </dsp:txXfrm>
    </dsp:sp>
    <dsp:sp modelId="{9F702DEB-B655-4FF7-AED8-DB089163F66A}">
      <dsp:nvSpPr>
        <dsp:cNvPr id="0" name=""/>
        <dsp:cNvSpPr/>
      </dsp:nvSpPr>
      <dsp:spPr>
        <a:xfrm>
          <a:off x="1606577" y="750181"/>
          <a:ext cx="1807399" cy="714460"/>
        </a:xfrm>
        <a:prstGeom prst="roundRect">
          <a:avLst/>
        </a:prstGeom>
        <a:solidFill>
          <a:schemeClr val="accent5">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0" kern="1200"/>
            <a:t>MassHealth CommonHealth </a:t>
          </a:r>
        </a:p>
      </dsp:txBody>
      <dsp:txXfrm>
        <a:off x="1641454" y="785058"/>
        <a:ext cx="1737645" cy="644706"/>
      </dsp:txXfrm>
    </dsp:sp>
    <dsp:sp modelId="{F2E7DE42-4A56-4FB4-A114-D2A7E6E8FC97}">
      <dsp:nvSpPr>
        <dsp:cNvPr id="0" name=""/>
        <dsp:cNvSpPr/>
      </dsp:nvSpPr>
      <dsp:spPr>
        <a:xfrm>
          <a:off x="1606577" y="1500364"/>
          <a:ext cx="1807399" cy="714460"/>
        </a:xfrm>
        <a:prstGeom prst="roundRect">
          <a:avLst/>
        </a:prstGeom>
        <a:solidFill>
          <a:schemeClr val="accent5">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0" kern="1200"/>
            <a:t>MassHealth Family Assistance </a:t>
          </a:r>
        </a:p>
      </dsp:txBody>
      <dsp:txXfrm>
        <a:off x="1641454" y="1535241"/>
        <a:ext cx="1737645" cy="644706"/>
      </dsp:txXfrm>
    </dsp:sp>
    <dsp:sp modelId="{4C12624F-C25B-4BA2-BDD7-4037B6960765}">
      <dsp:nvSpPr>
        <dsp:cNvPr id="0" name=""/>
        <dsp:cNvSpPr/>
      </dsp:nvSpPr>
      <dsp:spPr>
        <a:xfrm>
          <a:off x="1606577" y="2250548"/>
          <a:ext cx="1807399" cy="714460"/>
        </a:xfrm>
        <a:prstGeom prst="roundRect">
          <a:avLst/>
        </a:prstGeom>
        <a:solidFill>
          <a:schemeClr val="accent5">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0" kern="1200"/>
            <a:t>MassHealth Limited</a:t>
          </a:r>
        </a:p>
      </dsp:txBody>
      <dsp:txXfrm>
        <a:off x="1641454" y="2285425"/>
        <a:ext cx="1737645" cy="644706"/>
      </dsp:txXfrm>
    </dsp:sp>
    <dsp:sp modelId="{047E48BC-EB42-4B7E-A2D8-7238B6914BAF}">
      <dsp:nvSpPr>
        <dsp:cNvPr id="0" name=""/>
        <dsp:cNvSpPr/>
      </dsp:nvSpPr>
      <dsp:spPr>
        <a:xfrm>
          <a:off x="1606577" y="3000731"/>
          <a:ext cx="1807399" cy="714460"/>
        </a:xfrm>
        <a:prstGeom prst="roundRect">
          <a:avLst/>
        </a:prstGeom>
        <a:solidFill>
          <a:schemeClr val="accent5">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0" kern="1200"/>
            <a:t>Health Safety Net </a:t>
          </a:r>
        </a:p>
      </dsp:txBody>
      <dsp:txXfrm>
        <a:off x="1641454" y="3035608"/>
        <a:ext cx="1737645" cy="644706"/>
      </dsp:txXfrm>
    </dsp:sp>
    <dsp:sp modelId="{9B68B46D-9E16-4246-9529-7C12078BDF07}">
      <dsp:nvSpPr>
        <dsp:cNvPr id="0" name=""/>
        <dsp:cNvSpPr/>
      </dsp:nvSpPr>
      <dsp:spPr>
        <a:xfrm>
          <a:off x="1621163" y="3753370"/>
          <a:ext cx="1807399" cy="714460"/>
        </a:xfrm>
        <a:prstGeom prst="roundRect">
          <a:avLst/>
        </a:prstGeom>
        <a:solidFill>
          <a:schemeClr val="accent5">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0" kern="1200"/>
            <a:t>Medicare Saving Program</a:t>
          </a:r>
        </a:p>
      </dsp:txBody>
      <dsp:txXfrm>
        <a:off x="1656040" y="3788247"/>
        <a:ext cx="1737645" cy="6447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90F2C-4EC3-46C9-949C-621504B27FDB}">
      <dsp:nvSpPr>
        <dsp:cNvPr id="0" name=""/>
        <dsp:cNvSpPr/>
      </dsp:nvSpPr>
      <dsp:spPr>
        <a:xfrm>
          <a:off x="0" y="2209"/>
          <a:ext cx="5384800" cy="0"/>
        </a:xfrm>
        <a:prstGeom prst="lin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CD59F40-1257-42CF-972A-5AF0DA48AE3C}">
      <dsp:nvSpPr>
        <dsp:cNvPr id="0" name=""/>
        <dsp:cNvSpPr/>
      </dsp:nvSpPr>
      <dsp:spPr>
        <a:xfrm>
          <a:off x="0" y="2209"/>
          <a:ext cx="53848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mn-lt"/>
            </a:rPr>
            <a:t>Online at MAhealthconnector.org </a:t>
          </a:r>
        </a:p>
      </dsp:txBody>
      <dsp:txXfrm>
        <a:off x="0" y="2209"/>
        <a:ext cx="5384800" cy="753590"/>
      </dsp:txXfrm>
    </dsp:sp>
    <dsp:sp modelId="{F3D9609D-D6FE-43FD-AD02-243BDDA39EC9}">
      <dsp:nvSpPr>
        <dsp:cNvPr id="0" name=""/>
        <dsp:cNvSpPr/>
      </dsp:nvSpPr>
      <dsp:spPr>
        <a:xfrm>
          <a:off x="0" y="755800"/>
          <a:ext cx="5384800" cy="0"/>
        </a:xfrm>
        <a:prstGeom prst="lin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48E3367-F025-495C-8342-36B6A811F5E1}">
      <dsp:nvSpPr>
        <dsp:cNvPr id="0" name=""/>
        <dsp:cNvSpPr/>
      </dsp:nvSpPr>
      <dsp:spPr>
        <a:xfrm>
          <a:off x="0" y="755800"/>
          <a:ext cx="53848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mn-lt"/>
            </a:rPr>
            <a:t>Call 1-800-841-2900 (TTY: 711)</a:t>
          </a:r>
        </a:p>
      </dsp:txBody>
      <dsp:txXfrm>
        <a:off x="0" y="755800"/>
        <a:ext cx="5384800" cy="753590"/>
      </dsp:txXfrm>
    </dsp:sp>
    <dsp:sp modelId="{A83DE88B-5937-4F14-80CC-3FADB8C60B1C}">
      <dsp:nvSpPr>
        <dsp:cNvPr id="0" name=""/>
        <dsp:cNvSpPr/>
      </dsp:nvSpPr>
      <dsp:spPr>
        <a:xfrm>
          <a:off x="0" y="1509390"/>
          <a:ext cx="5384800" cy="0"/>
        </a:xfrm>
        <a:prstGeom prst="lin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E557668-C2DB-4BC3-B3A6-DD8D1C7D0D57}">
      <dsp:nvSpPr>
        <dsp:cNvPr id="0" name=""/>
        <dsp:cNvSpPr/>
      </dsp:nvSpPr>
      <dsp:spPr>
        <a:xfrm>
          <a:off x="0" y="1509390"/>
          <a:ext cx="53848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mn-lt"/>
              <a:ea typeface="Calibri"/>
              <a:cs typeface="Calibri"/>
            </a:rPr>
            <a:t>Mail: Health Insurance Processing Center PO Box 4405 Taunton MA 02780</a:t>
          </a:r>
        </a:p>
      </dsp:txBody>
      <dsp:txXfrm>
        <a:off x="0" y="1509390"/>
        <a:ext cx="5384800" cy="753590"/>
      </dsp:txXfrm>
    </dsp:sp>
    <dsp:sp modelId="{B4C0EB93-F669-49C3-9B99-B829F40CA833}">
      <dsp:nvSpPr>
        <dsp:cNvPr id="0" name=""/>
        <dsp:cNvSpPr/>
      </dsp:nvSpPr>
      <dsp:spPr>
        <a:xfrm>
          <a:off x="0" y="2262981"/>
          <a:ext cx="5384800" cy="0"/>
        </a:xfrm>
        <a:prstGeom prst="lin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63F035E-5B2D-4A34-BBBD-B8A0BFB72167}">
      <dsp:nvSpPr>
        <dsp:cNvPr id="0" name=""/>
        <dsp:cNvSpPr/>
      </dsp:nvSpPr>
      <dsp:spPr>
        <a:xfrm>
          <a:off x="0" y="2262981"/>
          <a:ext cx="53848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mn-lt"/>
              <a:ea typeface="Calibri"/>
              <a:cs typeface="Calibri"/>
            </a:rPr>
            <a:t>Fax 857-323-8300</a:t>
          </a:r>
        </a:p>
      </dsp:txBody>
      <dsp:txXfrm>
        <a:off x="0" y="2262981"/>
        <a:ext cx="5384800" cy="753590"/>
      </dsp:txXfrm>
    </dsp:sp>
    <dsp:sp modelId="{0F094055-99FC-46D4-9DA8-EAED8680CA8D}">
      <dsp:nvSpPr>
        <dsp:cNvPr id="0" name=""/>
        <dsp:cNvSpPr/>
      </dsp:nvSpPr>
      <dsp:spPr>
        <a:xfrm>
          <a:off x="0" y="3016572"/>
          <a:ext cx="5384800" cy="0"/>
        </a:xfrm>
        <a:prstGeom prst="lin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BA12E20-93E8-455A-9CEC-114597AFFCC0}">
      <dsp:nvSpPr>
        <dsp:cNvPr id="0" name=""/>
        <dsp:cNvSpPr/>
      </dsp:nvSpPr>
      <dsp:spPr>
        <a:xfrm>
          <a:off x="0" y="3016572"/>
          <a:ext cx="53848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mn-lt"/>
              <a:ea typeface="Calibri"/>
              <a:cs typeface="Calibri"/>
            </a:rPr>
            <a:t>In-Person at any of the MECs</a:t>
          </a:r>
        </a:p>
      </dsp:txBody>
      <dsp:txXfrm>
        <a:off x="0" y="3016572"/>
        <a:ext cx="5384800" cy="753590"/>
      </dsp:txXfrm>
    </dsp:sp>
    <dsp:sp modelId="{D0D84CC0-AE06-4444-816B-CB79538D2FDA}">
      <dsp:nvSpPr>
        <dsp:cNvPr id="0" name=""/>
        <dsp:cNvSpPr/>
      </dsp:nvSpPr>
      <dsp:spPr>
        <a:xfrm>
          <a:off x="0" y="3770162"/>
          <a:ext cx="5384800" cy="0"/>
        </a:xfrm>
        <a:prstGeom prst="lin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8090391-1E38-4B8F-8A9F-CF6468B20507}">
      <dsp:nvSpPr>
        <dsp:cNvPr id="0" name=""/>
        <dsp:cNvSpPr/>
      </dsp:nvSpPr>
      <dsp:spPr>
        <a:xfrm>
          <a:off x="0" y="3770162"/>
          <a:ext cx="53848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mn-lt"/>
              <a:ea typeface="Calibri"/>
              <a:cs typeface="Calibri"/>
              <a:hlinkClick xmlns:r="http://schemas.openxmlformats.org/officeDocument/2006/relationships" r:id="rId1">
                <a:extLst>
                  <a:ext uri="{A12FA001-AC4F-418D-AE19-62706E023703}">
                    <ahyp:hlinkClr xmlns:ahyp="http://schemas.microsoft.com/office/drawing/2018/hyperlinkcolor" val="tx"/>
                  </a:ext>
                </a:extLst>
              </a:hlinkClick>
            </a:rPr>
            <a:t>Schedule</a:t>
          </a:r>
          <a:r>
            <a:rPr lang="en-US" sz="1800" kern="1200">
              <a:latin typeface="+mn-lt"/>
              <a:ea typeface="Calibri"/>
              <a:cs typeface="Calibri"/>
            </a:rPr>
            <a:t> a phone or video appointment with MassHealth </a:t>
          </a:r>
        </a:p>
      </dsp:txBody>
      <dsp:txXfrm>
        <a:off x="0" y="3770162"/>
        <a:ext cx="5384800" cy="7535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B2605-1708-4DE8-9E6F-05CFD6149310}">
      <dsp:nvSpPr>
        <dsp:cNvPr id="0" name=""/>
        <dsp:cNvSpPr/>
      </dsp:nvSpPr>
      <dsp:spPr>
        <a:xfrm>
          <a:off x="0" y="3972"/>
          <a:ext cx="6663267" cy="846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D3CA1E-732F-4AED-9510-1FF9F42B0BD2}">
      <dsp:nvSpPr>
        <dsp:cNvPr id="0" name=""/>
        <dsp:cNvSpPr/>
      </dsp:nvSpPr>
      <dsp:spPr>
        <a:xfrm>
          <a:off x="255983" y="194373"/>
          <a:ext cx="465424" cy="465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9EF5A8-2CB4-4E9F-96F3-02965AEFB027}">
      <dsp:nvSpPr>
        <dsp:cNvPr id="0" name=""/>
        <dsp:cNvSpPr/>
      </dsp:nvSpPr>
      <dsp:spPr>
        <a:xfrm>
          <a:off x="977391" y="3972"/>
          <a:ext cx="5685875" cy="84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9" tIns="89559" rIns="89559" bIns="89559" numCol="1" spcCol="1270" anchor="ctr" anchorCtr="0">
          <a:noAutofit/>
        </a:bodyPr>
        <a:lstStyle/>
        <a:p>
          <a:pPr marL="0" lvl="0" indent="0" algn="l" defTabSz="844550">
            <a:lnSpc>
              <a:spcPct val="100000"/>
            </a:lnSpc>
            <a:spcBef>
              <a:spcPct val="0"/>
            </a:spcBef>
            <a:spcAft>
              <a:spcPct val="35000"/>
            </a:spcAft>
            <a:buNone/>
          </a:pPr>
          <a:r>
            <a:rPr lang="en-US" sz="1900" kern="1200">
              <a:latin typeface="+mn-lt"/>
            </a:rPr>
            <a:t>Acute in-patient care</a:t>
          </a:r>
        </a:p>
      </dsp:txBody>
      <dsp:txXfrm>
        <a:off x="977391" y="3972"/>
        <a:ext cx="5685875" cy="846226"/>
      </dsp:txXfrm>
    </dsp:sp>
    <dsp:sp modelId="{18E97BBB-772B-4512-B641-68E6B4EF909C}">
      <dsp:nvSpPr>
        <dsp:cNvPr id="0" name=""/>
        <dsp:cNvSpPr/>
      </dsp:nvSpPr>
      <dsp:spPr>
        <a:xfrm>
          <a:off x="0" y="1061755"/>
          <a:ext cx="6663267" cy="846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B0560-A881-4A73-A548-0A39114E8138}">
      <dsp:nvSpPr>
        <dsp:cNvPr id="0" name=""/>
        <dsp:cNvSpPr/>
      </dsp:nvSpPr>
      <dsp:spPr>
        <a:xfrm>
          <a:off x="255983" y="1252156"/>
          <a:ext cx="465424" cy="465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A4100B-40AB-4D73-87A8-1C14D68DB433}">
      <dsp:nvSpPr>
        <dsp:cNvPr id="0" name=""/>
        <dsp:cNvSpPr/>
      </dsp:nvSpPr>
      <dsp:spPr>
        <a:xfrm>
          <a:off x="977391" y="1061755"/>
          <a:ext cx="5685875" cy="84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9" tIns="89559" rIns="89559" bIns="89559"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n-lt"/>
            </a:rPr>
            <a:t>Behavioral health</a:t>
          </a:r>
        </a:p>
      </dsp:txBody>
      <dsp:txXfrm>
        <a:off x="977391" y="1061755"/>
        <a:ext cx="5685875" cy="846226"/>
      </dsp:txXfrm>
    </dsp:sp>
    <dsp:sp modelId="{34CDB488-7015-4E63-94D8-3E50752F15EC}">
      <dsp:nvSpPr>
        <dsp:cNvPr id="0" name=""/>
        <dsp:cNvSpPr/>
      </dsp:nvSpPr>
      <dsp:spPr>
        <a:xfrm>
          <a:off x="0" y="2119538"/>
          <a:ext cx="6663267" cy="846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A712EC-2C49-4175-B728-EDD41EB0BCD4}">
      <dsp:nvSpPr>
        <dsp:cNvPr id="0" name=""/>
        <dsp:cNvSpPr/>
      </dsp:nvSpPr>
      <dsp:spPr>
        <a:xfrm>
          <a:off x="255983" y="2309939"/>
          <a:ext cx="465424" cy="465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35E161-7C69-4D7A-BE5C-19328687EB00}">
      <dsp:nvSpPr>
        <dsp:cNvPr id="0" name=""/>
        <dsp:cNvSpPr/>
      </dsp:nvSpPr>
      <dsp:spPr>
        <a:xfrm>
          <a:off x="977391" y="2119538"/>
          <a:ext cx="5685875" cy="84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9" tIns="89559" rIns="89559" bIns="89559"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n-lt"/>
            </a:rPr>
            <a:t>Prescriptions</a:t>
          </a:r>
        </a:p>
      </dsp:txBody>
      <dsp:txXfrm>
        <a:off x="977391" y="2119538"/>
        <a:ext cx="5685875" cy="846226"/>
      </dsp:txXfrm>
    </dsp:sp>
    <dsp:sp modelId="{6519AA31-D5FD-4279-BF2D-37B2E744FE63}">
      <dsp:nvSpPr>
        <dsp:cNvPr id="0" name=""/>
        <dsp:cNvSpPr/>
      </dsp:nvSpPr>
      <dsp:spPr>
        <a:xfrm>
          <a:off x="0" y="3177321"/>
          <a:ext cx="6663267" cy="846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EFF0BE-0592-455C-BA80-8B97B86B3ED3}">
      <dsp:nvSpPr>
        <dsp:cNvPr id="0" name=""/>
        <dsp:cNvSpPr/>
      </dsp:nvSpPr>
      <dsp:spPr>
        <a:xfrm>
          <a:off x="255983" y="3367722"/>
          <a:ext cx="465424" cy="4654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1CF819-28A5-4416-A77B-78F607B48105}">
      <dsp:nvSpPr>
        <dsp:cNvPr id="0" name=""/>
        <dsp:cNvSpPr/>
      </dsp:nvSpPr>
      <dsp:spPr>
        <a:xfrm>
          <a:off x="977391" y="3177321"/>
          <a:ext cx="5685875" cy="84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9" tIns="89559" rIns="89559" bIns="89559"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n-lt"/>
            </a:rPr>
            <a:t>Vision</a:t>
          </a:r>
        </a:p>
      </dsp:txBody>
      <dsp:txXfrm>
        <a:off x="977391" y="3177321"/>
        <a:ext cx="5685875" cy="846226"/>
      </dsp:txXfrm>
    </dsp:sp>
    <dsp:sp modelId="{AB30A0B5-E73C-4FFB-82C1-0B3C350EDAB9}">
      <dsp:nvSpPr>
        <dsp:cNvPr id="0" name=""/>
        <dsp:cNvSpPr/>
      </dsp:nvSpPr>
      <dsp:spPr>
        <a:xfrm>
          <a:off x="0" y="4235104"/>
          <a:ext cx="6663267" cy="846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29333A-9571-4283-A26C-59F1AEA66B53}">
      <dsp:nvSpPr>
        <dsp:cNvPr id="0" name=""/>
        <dsp:cNvSpPr/>
      </dsp:nvSpPr>
      <dsp:spPr>
        <a:xfrm>
          <a:off x="255983" y="4425505"/>
          <a:ext cx="465424" cy="4654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15732F-D87C-4FCA-884D-A38545184E97}">
      <dsp:nvSpPr>
        <dsp:cNvPr id="0" name=""/>
        <dsp:cNvSpPr/>
      </dsp:nvSpPr>
      <dsp:spPr>
        <a:xfrm>
          <a:off x="977391" y="4235104"/>
          <a:ext cx="5685875" cy="84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9" tIns="89559" rIns="89559" bIns="89559"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n-lt"/>
            </a:rPr>
            <a:t> Dental</a:t>
          </a:r>
        </a:p>
      </dsp:txBody>
      <dsp:txXfrm>
        <a:off x="977391" y="4235104"/>
        <a:ext cx="5685875" cy="8462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3F492-068D-45C3-8ECE-45913D04F035}">
      <dsp:nvSpPr>
        <dsp:cNvPr id="0" name=""/>
        <dsp:cNvSpPr/>
      </dsp:nvSpPr>
      <dsp:spPr>
        <a:xfrm>
          <a:off x="53" y="338782"/>
          <a:ext cx="5127426" cy="64118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To enroll in PACE you must:</a:t>
          </a:r>
          <a:endParaRPr lang="en-US" sz="1900" kern="1200" dirty="0"/>
        </a:p>
      </dsp:txBody>
      <dsp:txXfrm>
        <a:off x="53" y="338782"/>
        <a:ext cx="5127426" cy="641185"/>
      </dsp:txXfrm>
    </dsp:sp>
    <dsp:sp modelId="{E0B4D689-BA31-4F02-BFA0-6C507843EC19}">
      <dsp:nvSpPr>
        <dsp:cNvPr id="0" name=""/>
        <dsp:cNvSpPr/>
      </dsp:nvSpPr>
      <dsp:spPr>
        <a:xfrm>
          <a:off x="53" y="979967"/>
          <a:ext cx="5127426" cy="265990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Be 55 or older</a:t>
          </a:r>
        </a:p>
        <a:p>
          <a:pPr marL="171450" lvl="1" indent="-171450" algn="l" defTabSz="844550">
            <a:lnSpc>
              <a:spcPct val="90000"/>
            </a:lnSpc>
            <a:spcBef>
              <a:spcPct val="0"/>
            </a:spcBef>
            <a:spcAft>
              <a:spcPct val="15000"/>
            </a:spcAft>
            <a:buChar char="•"/>
          </a:pPr>
          <a:r>
            <a:rPr lang="en-US" sz="1900" kern="1200"/>
            <a:t>Live in the service area of a PACE organization</a:t>
          </a:r>
        </a:p>
        <a:p>
          <a:pPr marL="171450" lvl="1" indent="-171450" algn="l" defTabSz="844550">
            <a:lnSpc>
              <a:spcPct val="90000"/>
            </a:lnSpc>
            <a:spcBef>
              <a:spcPct val="0"/>
            </a:spcBef>
            <a:spcAft>
              <a:spcPct val="15000"/>
            </a:spcAft>
            <a:buChar char="•"/>
          </a:pPr>
          <a:r>
            <a:rPr lang="en-US" sz="1900" kern="1200"/>
            <a:t>Be certified by the state as eligible for nursing home care</a:t>
          </a:r>
        </a:p>
        <a:p>
          <a:pPr marL="171450" lvl="1" indent="-171450" algn="l" defTabSz="844550">
            <a:lnSpc>
              <a:spcPct val="90000"/>
            </a:lnSpc>
            <a:spcBef>
              <a:spcPct val="0"/>
            </a:spcBef>
            <a:spcAft>
              <a:spcPct val="15000"/>
            </a:spcAft>
            <a:buChar char="•"/>
          </a:pPr>
          <a:r>
            <a:rPr lang="en-US" sz="1900" kern="1200"/>
            <a:t>Live in the community (not a nursing home)</a:t>
          </a:r>
        </a:p>
        <a:p>
          <a:pPr marL="171450" lvl="1" indent="-171450" algn="l" defTabSz="844550">
            <a:lnSpc>
              <a:spcPct val="90000"/>
            </a:lnSpc>
            <a:spcBef>
              <a:spcPct val="0"/>
            </a:spcBef>
            <a:spcAft>
              <a:spcPct val="15000"/>
            </a:spcAft>
            <a:buChar char="•"/>
          </a:pPr>
          <a:r>
            <a:rPr lang="en-US" sz="1900" kern="1200"/>
            <a:t>Be able to live safely in the community, and</a:t>
          </a:r>
        </a:p>
        <a:p>
          <a:pPr marL="171450" lvl="1" indent="-171450" algn="l" defTabSz="844550">
            <a:lnSpc>
              <a:spcPct val="90000"/>
            </a:lnSpc>
            <a:spcBef>
              <a:spcPct val="0"/>
            </a:spcBef>
            <a:spcAft>
              <a:spcPct val="15000"/>
            </a:spcAft>
            <a:buChar char="•"/>
          </a:pPr>
          <a:r>
            <a:rPr lang="en-US" sz="1900" kern="1200"/>
            <a:t>Agree to receive health services exclusively through the PACE organization.</a:t>
          </a:r>
        </a:p>
      </dsp:txBody>
      <dsp:txXfrm>
        <a:off x="53" y="979967"/>
        <a:ext cx="5127426" cy="2659905"/>
      </dsp:txXfrm>
    </dsp:sp>
    <dsp:sp modelId="{4F8C39AE-C05B-46F8-8AF0-701D090A9B1E}">
      <dsp:nvSpPr>
        <dsp:cNvPr id="0" name=""/>
        <dsp:cNvSpPr/>
      </dsp:nvSpPr>
      <dsp:spPr>
        <a:xfrm>
          <a:off x="5845319" y="338782"/>
          <a:ext cx="5127426" cy="64118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MassHealth income and asset rules for PACE include the following:</a:t>
          </a:r>
        </a:p>
      </dsp:txBody>
      <dsp:txXfrm>
        <a:off x="5845319" y="338782"/>
        <a:ext cx="5127426" cy="641185"/>
      </dsp:txXfrm>
    </dsp:sp>
    <dsp:sp modelId="{D7CA7DF0-C87D-4F66-A4C6-7511F1496D94}">
      <dsp:nvSpPr>
        <dsp:cNvPr id="0" name=""/>
        <dsp:cNvSpPr/>
      </dsp:nvSpPr>
      <dsp:spPr>
        <a:xfrm>
          <a:off x="5845319" y="979967"/>
          <a:ext cx="5127426" cy="265990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Countable income must not be greater than 300% of the federal benefit rate. The monthly premium charged to a PACE enrollee is based upon income.</a:t>
          </a:r>
        </a:p>
        <a:p>
          <a:pPr marL="171450" lvl="1" indent="-171450" algn="l" defTabSz="844550">
            <a:lnSpc>
              <a:spcPct val="90000"/>
            </a:lnSpc>
            <a:spcBef>
              <a:spcPct val="0"/>
            </a:spcBef>
            <a:spcAft>
              <a:spcPct val="15000"/>
            </a:spcAft>
            <a:buChar char="•"/>
          </a:pPr>
          <a:r>
            <a:rPr lang="en-US" sz="1900" kern="1200" dirty="0"/>
            <a:t>Countable assets must not be greater than $2,000.</a:t>
          </a:r>
        </a:p>
        <a:p>
          <a:pPr marL="342900" lvl="2" indent="-171450" algn="l" defTabSz="844550">
            <a:lnSpc>
              <a:spcPct val="90000"/>
            </a:lnSpc>
            <a:spcBef>
              <a:spcPct val="0"/>
            </a:spcBef>
            <a:spcAft>
              <a:spcPct val="15000"/>
            </a:spcAft>
            <a:buNone/>
          </a:pPr>
          <a:endParaRPr lang="en-US" sz="1900" kern="1200" dirty="0"/>
        </a:p>
        <a:p>
          <a:pPr marL="342900" lvl="2" indent="-171450" algn="l" defTabSz="844550">
            <a:lnSpc>
              <a:spcPct val="90000"/>
            </a:lnSpc>
            <a:spcBef>
              <a:spcPct val="0"/>
            </a:spcBef>
            <a:spcAft>
              <a:spcPct val="15000"/>
            </a:spcAft>
            <a:buNone/>
          </a:pPr>
          <a:r>
            <a:rPr lang="en-US" sz="1900" b="1" kern="1200" dirty="0"/>
            <a:t>NOTE</a:t>
          </a:r>
          <a:r>
            <a:rPr lang="en-US" sz="1900" kern="1200" dirty="0"/>
            <a:t>: if you are married, your spouse's income and assets are not counted.</a:t>
          </a:r>
        </a:p>
      </dsp:txBody>
      <dsp:txXfrm>
        <a:off x="5845319" y="979967"/>
        <a:ext cx="5127426" cy="265990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7190C-7E9A-4781-A423-9FF425649F07}"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D7BFE-2880-4A0E-9AC7-B4C45264E84E}" type="slidenum">
              <a:rPr lang="en-US" smtClean="0"/>
              <a:t>‹#›</a:t>
            </a:fld>
            <a:endParaRPr lang="en-US"/>
          </a:p>
        </p:txBody>
      </p:sp>
    </p:spTree>
    <p:extLst>
      <p:ext uri="{BB962C8B-B14F-4D97-AF65-F5344CB8AC3E}">
        <p14:creationId xmlns:p14="http://schemas.microsoft.com/office/powerpoint/2010/main" val="3368720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5"/>
          </p:nvPr>
        </p:nvSpPr>
        <p:spPr/>
        <p:txBody>
          <a:bodyPr/>
          <a:lstStyle/>
          <a:p>
            <a:pPr marL="0" marR="0" lvl="0" indent="0" algn="r" defTabSz="942975" rtl="0" eaLnBrk="1" fontAlgn="auto" latinLnBrk="0" hangingPunct="1">
              <a:lnSpc>
                <a:spcPct val="100000"/>
              </a:lnSpc>
              <a:spcBef>
                <a:spcPts val="0"/>
              </a:spcBef>
              <a:spcAft>
                <a:spcPts val="0"/>
              </a:spcAft>
              <a:buClrTx/>
              <a:buSzTx/>
              <a:buFontTx/>
              <a:buNone/>
              <a:tabLst/>
              <a:defRPr/>
            </a:pPr>
            <a:fld id="{DF76B959-21C8-45E8-A3B9-16668007DAE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2975"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385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5"/>
          </p:nvPr>
        </p:nvSpPr>
        <p:spPr/>
        <p:txBody>
          <a:bodyPr/>
          <a:lstStyle/>
          <a:p>
            <a:pPr marL="0" marR="0" lvl="0" indent="0" algn="r" defTabSz="942975" rtl="0" eaLnBrk="1" fontAlgn="auto" latinLnBrk="0" hangingPunct="1">
              <a:lnSpc>
                <a:spcPct val="100000"/>
              </a:lnSpc>
              <a:spcBef>
                <a:spcPts val="0"/>
              </a:spcBef>
              <a:spcAft>
                <a:spcPts val="0"/>
              </a:spcAft>
              <a:buClrTx/>
              <a:buSzTx/>
              <a:buFontTx/>
              <a:buNone/>
              <a:tabLst/>
              <a:defRPr/>
            </a:pPr>
            <a:fld id="{DF76B959-21C8-45E8-A3B9-16668007DAE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2975"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3854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F76B959-21C8-45E8-A3B9-16668007DAEF}" type="slidenum">
              <a:rPr lang="en-US" altLang="en-US" smtClean="0"/>
              <a:pPr>
                <a:defRPr/>
              </a:pPr>
              <a:t>18</a:t>
            </a:fld>
            <a:endParaRPr lang="en-US" altLang="en-US" dirty="0"/>
          </a:p>
        </p:txBody>
      </p:sp>
    </p:spTree>
    <p:extLst>
      <p:ext uri="{BB962C8B-B14F-4D97-AF65-F5344CB8AC3E}">
        <p14:creationId xmlns:p14="http://schemas.microsoft.com/office/powerpoint/2010/main" val="294136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975" rtl="0" eaLnBrk="1" fontAlgn="auto" latinLnBrk="0" hangingPunct="1">
              <a:lnSpc>
                <a:spcPct val="100000"/>
              </a:lnSpc>
              <a:spcBef>
                <a:spcPts val="0"/>
              </a:spcBef>
              <a:spcAft>
                <a:spcPts val="0"/>
              </a:spcAft>
              <a:buClrTx/>
              <a:buSzTx/>
              <a:buFontTx/>
              <a:buNone/>
              <a:tabLst/>
              <a:defRPr/>
            </a:pPr>
            <a:fld id="{DF76B959-21C8-45E8-A3B9-16668007DAE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2975"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3854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141414"/>
              </a:solidFill>
              <a:effectLst/>
              <a:latin typeface="Texta"/>
            </a:endParaRPr>
          </a:p>
          <a:p>
            <a:endParaRPr lang="en-US" dirty="0"/>
          </a:p>
        </p:txBody>
      </p:sp>
      <p:sp>
        <p:nvSpPr>
          <p:cNvPr id="4" name="Slide Number Placeholder 3"/>
          <p:cNvSpPr>
            <a:spLocks noGrp="1"/>
          </p:cNvSpPr>
          <p:nvPr>
            <p:ph type="sldNum" sz="quarter" idx="5"/>
          </p:nvPr>
        </p:nvSpPr>
        <p:spPr/>
        <p:txBody>
          <a:bodyPr/>
          <a:lstStyle/>
          <a:p>
            <a:pPr>
              <a:defRPr/>
            </a:pPr>
            <a:fld id="{DF76B959-21C8-45E8-A3B9-16668007DAEF}" type="slidenum">
              <a:rPr lang="en-US" altLang="en-US" smtClean="0"/>
              <a:pPr>
                <a:defRPr/>
              </a:pPr>
              <a:t>22</a:t>
            </a:fld>
            <a:endParaRPr lang="en-US" altLang="en-US"/>
          </a:p>
        </p:txBody>
      </p:sp>
    </p:spTree>
    <p:extLst>
      <p:ext uri="{BB962C8B-B14F-4D97-AF65-F5344CB8AC3E}">
        <p14:creationId xmlns:p14="http://schemas.microsoft.com/office/powerpoint/2010/main" val="1897839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dirty="0">
              <a:solidFill>
                <a:srgbClr val="141414"/>
              </a:solidFill>
              <a:effectLst/>
            </a:endParaRPr>
          </a:p>
        </p:txBody>
      </p:sp>
      <p:sp>
        <p:nvSpPr>
          <p:cNvPr id="4" name="Slide Number Placeholder 3"/>
          <p:cNvSpPr>
            <a:spLocks noGrp="1"/>
          </p:cNvSpPr>
          <p:nvPr>
            <p:ph type="sldNum" sz="quarter" idx="5"/>
          </p:nvPr>
        </p:nvSpPr>
        <p:spPr/>
        <p:txBody>
          <a:bodyPr/>
          <a:lstStyle/>
          <a:p>
            <a:pPr>
              <a:defRPr/>
            </a:pPr>
            <a:fld id="{DF76B959-21C8-45E8-A3B9-16668007DAEF}" type="slidenum">
              <a:rPr lang="en-US" altLang="en-US" smtClean="0"/>
              <a:pPr>
                <a:defRPr/>
              </a:pPr>
              <a:t>23</a:t>
            </a:fld>
            <a:endParaRPr lang="en-US" altLang="en-US"/>
          </a:p>
        </p:txBody>
      </p:sp>
    </p:spTree>
    <p:extLst>
      <p:ext uri="{BB962C8B-B14F-4D97-AF65-F5344CB8AC3E}">
        <p14:creationId xmlns:p14="http://schemas.microsoft.com/office/powerpoint/2010/main" val="3533793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F76B959-21C8-45E8-A3B9-16668007DAEF}" type="slidenum">
              <a:rPr lang="en-US" altLang="en-US" smtClean="0"/>
              <a:pPr>
                <a:defRPr/>
              </a:pPr>
              <a:t>24</a:t>
            </a:fld>
            <a:endParaRPr lang="en-US" altLang="en-US"/>
          </a:p>
        </p:txBody>
      </p:sp>
    </p:spTree>
    <p:extLst>
      <p:ext uri="{BB962C8B-B14F-4D97-AF65-F5344CB8AC3E}">
        <p14:creationId xmlns:p14="http://schemas.microsoft.com/office/powerpoint/2010/main" val="1147768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D7BFE-2880-4A0E-9AC7-B4C45264E84E}" type="slidenum">
              <a:rPr lang="en-US" smtClean="0"/>
              <a:t>26</a:t>
            </a:fld>
            <a:endParaRPr lang="en-US"/>
          </a:p>
        </p:txBody>
      </p:sp>
    </p:spTree>
    <p:extLst>
      <p:ext uri="{BB962C8B-B14F-4D97-AF65-F5344CB8AC3E}">
        <p14:creationId xmlns:p14="http://schemas.microsoft.com/office/powerpoint/2010/main" val="4147192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D7BFE-2880-4A0E-9AC7-B4C45264E84E}" type="slidenum">
              <a:rPr lang="en-US" smtClean="0"/>
              <a:t>27</a:t>
            </a:fld>
            <a:endParaRPr lang="en-US"/>
          </a:p>
        </p:txBody>
      </p:sp>
    </p:spTree>
    <p:extLst>
      <p:ext uri="{BB962C8B-B14F-4D97-AF65-F5344CB8AC3E}">
        <p14:creationId xmlns:p14="http://schemas.microsoft.com/office/powerpoint/2010/main" val="51290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5"/>
          </p:nvPr>
        </p:nvSpPr>
        <p:spPr/>
        <p:txBody>
          <a:bodyPr/>
          <a:lstStyle/>
          <a:p>
            <a:pPr marL="0" marR="0" lvl="0" indent="0" algn="r" defTabSz="942975" rtl="0" eaLnBrk="1" fontAlgn="auto" latinLnBrk="0" hangingPunct="1">
              <a:lnSpc>
                <a:spcPct val="100000"/>
              </a:lnSpc>
              <a:spcBef>
                <a:spcPts val="0"/>
              </a:spcBef>
              <a:spcAft>
                <a:spcPts val="0"/>
              </a:spcAft>
              <a:buClrTx/>
              <a:buSzTx/>
              <a:buFontTx/>
              <a:buNone/>
              <a:tabLst/>
              <a:defRPr/>
            </a:pPr>
            <a:fld id="{DF76B959-21C8-45E8-A3B9-16668007DAE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2975"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3854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9CCF39-46A1-46AC-A2E0-2EEE8B9F99ED}" type="slidenum">
              <a:rPr lang="en-US" smtClean="0"/>
              <a:t>30</a:t>
            </a:fld>
            <a:endParaRPr lang="en-US"/>
          </a:p>
        </p:txBody>
      </p:sp>
    </p:spTree>
    <p:extLst>
      <p:ext uri="{BB962C8B-B14F-4D97-AF65-F5344CB8AC3E}">
        <p14:creationId xmlns:p14="http://schemas.microsoft.com/office/powerpoint/2010/main" val="265701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D7BFE-2880-4A0E-9AC7-B4C45264E84E}" type="slidenum">
              <a:rPr lang="en-US" smtClean="0"/>
              <a:t>4</a:t>
            </a:fld>
            <a:endParaRPr lang="en-US"/>
          </a:p>
        </p:txBody>
      </p:sp>
    </p:spTree>
    <p:extLst>
      <p:ext uri="{BB962C8B-B14F-4D97-AF65-F5344CB8AC3E}">
        <p14:creationId xmlns:p14="http://schemas.microsoft.com/office/powerpoint/2010/main" val="1230445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pPr>
              <a:defRPr/>
            </a:pPr>
            <a:fld id="{DF76B959-21C8-45E8-A3B9-16668007DAEF}" type="slidenum">
              <a:rPr lang="en-US" altLang="en-US" smtClean="0"/>
              <a:pPr>
                <a:defRPr/>
              </a:pPr>
              <a:t>31</a:t>
            </a:fld>
            <a:endParaRPr lang="en-US" altLang="en-US"/>
          </a:p>
        </p:txBody>
      </p:sp>
    </p:spTree>
    <p:extLst>
      <p:ext uri="{BB962C8B-B14F-4D97-AF65-F5344CB8AC3E}">
        <p14:creationId xmlns:p14="http://schemas.microsoft.com/office/powerpoint/2010/main" val="2296889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407988" y="698500"/>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51C9AB6-EF03-4280-9206-7336F9F6201E}" type="slidenum">
              <a:rPr lang="en-US" altLang="en-US" smtClean="0">
                <a:solidFill>
                  <a:prstClr val="black"/>
                </a:solidFill>
              </a:rPr>
              <a:pPr eaLnBrk="1" hangingPunct="1">
                <a:spcBef>
                  <a:spcPct val="0"/>
                </a:spcBef>
              </a:pPr>
              <a:t>33</a:t>
            </a:fld>
            <a:endParaRPr lang="en-US" altLang="en-US">
              <a:solidFill>
                <a:prstClr val="black"/>
              </a:solidFill>
            </a:endParaRPr>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3796936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F76B959-21C8-45E8-A3B9-16668007DAEF}" type="slidenum">
              <a:rPr lang="en-US" altLang="en-US" smtClean="0"/>
              <a:pPr>
                <a:defRPr/>
              </a:pPr>
              <a:t>34</a:t>
            </a:fld>
            <a:endParaRPr lang="en-US" altLang="en-US"/>
          </a:p>
        </p:txBody>
      </p:sp>
    </p:spTree>
    <p:extLst>
      <p:ext uri="{BB962C8B-B14F-4D97-AF65-F5344CB8AC3E}">
        <p14:creationId xmlns:p14="http://schemas.microsoft.com/office/powerpoint/2010/main" val="72716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9890E-7CF6-4448-B58E-405862340BEB}" type="slidenum">
              <a:rPr lang="en-US" smtClean="0"/>
              <a:t>5</a:t>
            </a:fld>
            <a:endParaRPr lang="en-US" dirty="0"/>
          </a:p>
        </p:txBody>
      </p:sp>
    </p:spTree>
    <p:extLst>
      <p:ext uri="{BB962C8B-B14F-4D97-AF65-F5344CB8AC3E}">
        <p14:creationId xmlns:p14="http://schemas.microsoft.com/office/powerpoint/2010/main" val="370694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D7BFE-2880-4A0E-9AC7-B4C45264E84E}" type="slidenum">
              <a:rPr lang="en-US" smtClean="0"/>
              <a:t>6</a:t>
            </a:fld>
            <a:endParaRPr lang="en-US"/>
          </a:p>
        </p:txBody>
      </p:sp>
    </p:spTree>
    <p:extLst>
      <p:ext uri="{BB962C8B-B14F-4D97-AF65-F5344CB8AC3E}">
        <p14:creationId xmlns:p14="http://schemas.microsoft.com/office/powerpoint/2010/main" val="3901131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D7BFE-2880-4A0E-9AC7-B4C45264E84E}" type="slidenum">
              <a:rPr lang="en-US" smtClean="0"/>
              <a:t>7</a:t>
            </a:fld>
            <a:endParaRPr lang="en-US"/>
          </a:p>
        </p:txBody>
      </p:sp>
    </p:spTree>
    <p:extLst>
      <p:ext uri="{BB962C8B-B14F-4D97-AF65-F5344CB8AC3E}">
        <p14:creationId xmlns:p14="http://schemas.microsoft.com/office/powerpoint/2010/main" val="1347804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kern="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D6940F1-3615-444C-95E7-60C4D34A32DC}" type="slidenum">
              <a:rPr lang="en-US" smtClean="0"/>
              <a:t>11</a:t>
            </a:fld>
            <a:endParaRPr lang="en-US"/>
          </a:p>
        </p:txBody>
      </p:sp>
    </p:spTree>
    <p:extLst>
      <p:ext uri="{BB962C8B-B14F-4D97-AF65-F5344CB8AC3E}">
        <p14:creationId xmlns:p14="http://schemas.microsoft.com/office/powerpoint/2010/main" val="285732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5"/>
          </p:nvPr>
        </p:nvSpPr>
        <p:spPr/>
        <p:txBody>
          <a:bodyPr/>
          <a:lstStyle/>
          <a:p>
            <a:pPr marL="0" marR="0" lvl="0" indent="0" algn="r" defTabSz="942975" rtl="0" eaLnBrk="1" fontAlgn="auto" latinLnBrk="0" hangingPunct="1">
              <a:lnSpc>
                <a:spcPct val="100000"/>
              </a:lnSpc>
              <a:spcBef>
                <a:spcPts val="0"/>
              </a:spcBef>
              <a:spcAft>
                <a:spcPts val="0"/>
              </a:spcAft>
              <a:buClrTx/>
              <a:buSzTx/>
              <a:buFontTx/>
              <a:buNone/>
              <a:tabLst/>
              <a:defRPr/>
            </a:pPr>
            <a:fld id="{DF76B959-21C8-45E8-A3B9-16668007DAE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2975"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385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F76B959-21C8-45E8-A3B9-16668007DAEF}" type="slidenum">
              <a:rPr lang="en-US" altLang="en-US" smtClean="0"/>
              <a:pPr>
                <a:defRPr/>
              </a:pPr>
              <a:t>13</a:t>
            </a:fld>
            <a:endParaRPr lang="en-US" altLang="en-US"/>
          </a:p>
        </p:txBody>
      </p:sp>
    </p:spTree>
    <p:extLst>
      <p:ext uri="{BB962C8B-B14F-4D97-AF65-F5344CB8AC3E}">
        <p14:creationId xmlns:p14="http://schemas.microsoft.com/office/powerpoint/2010/main" val="3509068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07988" y="698500"/>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2BD76C9D-D800-4FC0-817B-C5C5332FF98D}" type="slidenum">
              <a:rPr lang="en-US" altLang="en-US">
                <a:solidFill>
                  <a:prstClr val="black"/>
                </a:solidFill>
              </a:rPr>
              <a:pPr eaLnBrk="1" hangingPunct="1">
                <a:spcBef>
                  <a:spcPct val="0"/>
                </a:spcBef>
              </a:pPr>
              <a:t>14</a:t>
            </a:fld>
            <a:endParaRPr lang="en-US" altLang="en-US">
              <a:solidFill>
                <a:prstClr val="black"/>
              </a:solidFill>
            </a:endParaRPr>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4175254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4.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81601"/>
            <a:ext cx="11176000" cy="1551747"/>
          </a:xfrm>
        </p:spPr>
        <p:txBody>
          <a:bodyPr anchor="ctr" anchorCtr="0"/>
          <a:lstStyle>
            <a:lvl1pPr algn="l">
              <a:lnSpc>
                <a:spcPts val="4400"/>
              </a:lnSpc>
              <a:defRPr sz="4000" b="1">
                <a:solidFill>
                  <a:schemeClr val="tx2"/>
                </a:solidFill>
                <a:latin typeface="+mj-lt"/>
              </a:defRPr>
            </a:lvl1pPr>
          </a:lstStyle>
          <a:p>
            <a:r>
              <a:rPr lang="en-US"/>
              <a:t>Click to edit Master title style</a:t>
            </a:r>
            <a:endParaRPr lang="en-US" dirty="0"/>
          </a:p>
        </p:txBody>
      </p:sp>
      <p:pic>
        <p:nvPicPr>
          <p:cNvPr id="7" name="Picture 6" descr="A city with a large building and trees&#10;&#10;Description automatically generated">
            <a:extLst>
              <a:ext uri="{FF2B5EF4-FFF2-40B4-BE49-F238E27FC236}">
                <a16:creationId xmlns:a16="http://schemas.microsoft.com/office/drawing/2014/main" id="{D71163D6-5E99-0227-F61F-42BDD3BC67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12192000" cy="5181600"/>
          </a:xfrm>
          <a:prstGeom prst="rect">
            <a:avLst/>
          </a:prstGeom>
        </p:spPr>
      </p:pic>
      <p:sp>
        <p:nvSpPr>
          <p:cNvPr id="11" name="Rectangle 10">
            <a:extLst>
              <a:ext uri="{FF2B5EF4-FFF2-40B4-BE49-F238E27FC236}">
                <a16:creationId xmlns:a16="http://schemas.microsoft.com/office/drawing/2014/main" id="{025BC285-36DF-72FB-7008-804783DD52DF}"/>
              </a:ext>
            </a:extLst>
          </p:cNvPr>
          <p:cNvSpPr/>
          <p:nvPr/>
        </p:nvSpPr>
        <p:spPr>
          <a:xfrm flipV="1">
            <a:off x="-14664" y="5082619"/>
            <a:ext cx="10987464" cy="989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120411549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0" y="6340181"/>
            <a:ext cx="2844800" cy="365125"/>
          </a:xfrm>
          <a:prstGeom prst="rect">
            <a:avLst/>
          </a:prstGeom>
        </p:spPr>
        <p:txBody>
          <a:bodyPr/>
          <a:lstStyle>
            <a:lvl1pPr>
              <a:defRPr/>
            </a:lvl1pPr>
          </a:lstStyle>
          <a:p>
            <a:pPr>
              <a:defRPr/>
            </a:pPr>
            <a:fld id="{EAE1A7BE-CAD9-4992-B6B4-054C1A06DBEB}" type="slidenum">
              <a:rPr lang="en-US" altLang="en-US" smtClean="0"/>
              <a:pPr>
                <a:defRPr/>
              </a:pPr>
              <a:t>‹#›</a:t>
            </a:fld>
            <a:endParaRPr lang="en-US" altLang="en-US" dirty="0"/>
          </a:p>
        </p:txBody>
      </p:sp>
    </p:spTree>
    <p:extLst>
      <p:ext uri="{BB962C8B-B14F-4D97-AF65-F5344CB8AC3E}">
        <p14:creationId xmlns:p14="http://schemas.microsoft.com/office/powerpoint/2010/main" val="2086378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34739" y="6400800"/>
            <a:ext cx="2844800" cy="365125"/>
          </a:xfrm>
          <a:prstGeom prst="rect">
            <a:avLst/>
          </a:prstGeom>
        </p:spPr>
        <p:txBody>
          <a:bodyPr/>
          <a:lstStyle>
            <a:lvl1pPr>
              <a:defRPr/>
            </a:lvl1pPr>
          </a:lstStyle>
          <a:p>
            <a:pPr>
              <a:defRPr/>
            </a:pPr>
            <a:fld id="{9D387572-65F5-4A15-AFB0-E08FFA02A4C7}" type="slidenum">
              <a:rPr lang="en-US" altLang="en-US" smtClean="0"/>
              <a:pPr>
                <a:defRPr/>
              </a:pPr>
              <a:t>‹#›</a:t>
            </a:fld>
            <a:endParaRPr lang="en-US" altLang="en-US" dirty="0"/>
          </a:p>
        </p:txBody>
      </p:sp>
    </p:spTree>
    <p:extLst>
      <p:ext uri="{BB962C8B-B14F-4D97-AF65-F5344CB8AC3E}">
        <p14:creationId xmlns:p14="http://schemas.microsoft.com/office/powerpoint/2010/main" val="3313492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427038"/>
            <a:ext cx="8534400" cy="715962"/>
          </a:xfrm>
        </p:spPr>
        <p:txBody>
          <a:bodyPr/>
          <a:lstStyle/>
          <a:p>
            <a:r>
              <a:rPr lang="en-US"/>
              <a:t>Click to edit Master title style</a:t>
            </a:r>
            <a:endParaRPr lang="en-US" dirty="0"/>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endParaRPr lang="en-US" noProof="0" dirty="0"/>
          </a:p>
        </p:txBody>
      </p:sp>
      <p:sp>
        <p:nvSpPr>
          <p:cNvPr id="6" name="Slide Number Placeholder 5"/>
          <p:cNvSpPr>
            <a:spLocks noGrp="1"/>
          </p:cNvSpPr>
          <p:nvPr>
            <p:ph type="sldNum" sz="quarter" idx="12"/>
          </p:nvPr>
        </p:nvSpPr>
        <p:spPr>
          <a:xfrm>
            <a:off x="609600" y="6430963"/>
            <a:ext cx="2844800" cy="365125"/>
          </a:xfrm>
          <a:prstGeom prst="rect">
            <a:avLst/>
          </a:prstGeom>
        </p:spPr>
        <p:txBody>
          <a:bodyPr/>
          <a:lstStyle>
            <a:lvl1pPr>
              <a:defRPr/>
            </a:lvl1pPr>
          </a:lstStyle>
          <a:p>
            <a:pPr>
              <a:defRPr/>
            </a:pPr>
            <a:fld id="{20D403C3-47BC-4C7E-BA49-79840169F64A}" type="slidenum">
              <a:rPr lang="en-US" altLang="en-US" smtClean="0"/>
              <a:pPr>
                <a:defRPr/>
              </a:pPr>
              <a:t>‹#›</a:t>
            </a:fld>
            <a:endParaRPr lang="en-US" altLang="en-US" dirty="0"/>
          </a:p>
        </p:txBody>
      </p:sp>
    </p:spTree>
    <p:extLst>
      <p:ext uri="{BB962C8B-B14F-4D97-AF65-F5344CB8AC3E}">
        <p14:creationId xmlns:p14="http://schemas.microsoft.com/office/powerpoint/2010/main" val="50406932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noChangeArrowheads="1"/>
          </p:cNvSpPr>
          <p:nvPr>
            <p:ph idx="1"/>
          </p:nvPr>
        </p:nvSpPr>
        <p:spPr bwMode="auto">
          <a:xfrm>
            <a:off x="609600" y="1598613"/>
            <a:ext cx="10972800" cy="448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0" marR="0" indent="0" algn="l" defTabSz="914400" rtl="0" eaLnBrk="0" fontAlgn="base" latinLnBrk="0" hangingPunct="0">
              <a:lnSpc>
                <a:spcPct val="100000"/>
              </a:lnSpc>
              <a:spcBef>
                <a:spcPts val="800"/>
              </a:spcBef>
              <a:spcAft>
                <a:spcPct val="0"/>
              </a:spcAft>
              <a:buClr>
                <a:srgbClr val="5C5A5A"/>
              </a:buClr>
              <a:buSzPct val="100000"/>
              <a:buFontTx/>
              <a:buNone/>
              <a:tabLst/>
              <a:defRPr/>
            </a:lvl1pPr>
          </a:lstStyle>
          <a:p>
            <a:pPr lvl="0"/>
            <a:r>
              <a:rPr lang="en-US" noProof="0"/>
              <a:t>Click to edit Master text styles</a:t>
            </a:r>
          </a:p>
        </p:txBody>
      </p:sp>
      <p:sp>
        <p:nvSpPr>
          <p:cNvPr id="4" name="Text Box 3"/>
          <p:cNvSpPr txBox="1">
            <a:spLocks noGrp="1" noChangeArrowheads="1"/>
          </p:cNvSpPr>
          <p:nvPr>
            <p:ph type="sldNum" sz="quarter" idx="10"/>
          </p:nvPr>
        </p:nvSpPr>
        <p:spPr>
          <a:xfrm>
            <a:off x="609600" y="6307616"/>
            <a:ext cx="2844800" cy="365125"/>
          </a:xfrm>
          <a:prstGeom prst="rect">
            <a:avLst/>
          </a:prstGeom>
          <a:ln/>
        </p:spPr>
        <p:txBody>
          <a:bodyPr/>
          <a:lstStyle>
            <a:lvl1pPr>
              <a:defRPr/>
            </a:lvl1pPr>
          </a:lstStyle>
          <a:p>
            <a:pPr>
              <a:defRPr/>
            </a:pPr>
            <a:fld id="{2780B6C8-8DB6-4EB2-8825-BF69DD156794}" type="slidenum">
              <a:rPr lang="en-US" smtClean="0"/>
              <a:pPr>
                <a:defRPr/>
              </a:pPr>
              <a:t>‹#›</a:t>
            </a:fld>
            <a:endParaRPr lang="en-US" dirty="0"/>
          </a:p>
        </p:txBody>
      </p:sp>
    </p:spTree>
    <p:extLst>
      <p:ext uri="{BB962C8B-B14F-4D97-AF65-F5344CB8AC3E}">
        <p14:creationId xmlns:p14="http://schemas.microsoft.com/office/powerpoint/2010/main" val="12481890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ingle Contain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2A3BA48-CF1B-4284-B3D8-7BF808D30C39}"/>
              </a:ext>
            </a:extLst>
          </p:cNvPr>
          <p:cNvSpPr>
            <a:spLocks noGrp="1"/>
          </p:cNvSpPr>
          <p:nvPr>
            <p:ph type="sldNum" sz="quarter" idx="4"/>
          </p:nvPr>
        </p:nvSpPr>
        <p:spPr>
          <a:xfrm>
            <a:off x="914401" y="6307685"/>
            <a:ext cx="2786743" cy="274320"/>
          </a:xfrm>
          <a:prstGeom prst="rect">
            <a:avLst/>
          </a:prstGeom>
        </p:spPr>
        <p:txBody>
          <a:bodyPr lIns="0" tIns="0" rIns="0" bIns="0" anchor="b" anchorCtr="0"/>
          <a:lstStyle>
            <a:lvl1pPr algn="l">
              <a:defRPr sz="1200" b="0">
                <a:solidFill>
                  <a:schemeClr val="tx1"/>
                </a:solidFill>
                <a:latin typeface="+mn-lt"/>
              </a:defRPr>
            </a:lvl1pPr>
          </a:lstStyle>
          <a:p>
            <a:fld id="{627CA14E-5EDD-4C5C-B4B2-BE16B502D62B}" type="slidenum">
              <a:rPr lang="en-US" smtClean="0"/>
              <a:pPr/>
              <a:t>‹#›</a:t>
            </a:fld>
            <a:endParaRPr lang="en-US"/>
          </a:p>
        </p:txBody>
      </p:sp>
      <p:sp>
        <p:nvSpPr>
          <p:cNvPr id="5" name="Title Placeholder 1">
            <a:extLst>
              <a:ext uri="{FF2B5EF4-FFF2-40B4-BE49-F238E27FC236}">
                <a16:creationId xmlns:a16="http://schemas.microsoft.com/office/drawing/2014/main" id="{08586559-5171-41A0-82DB-D88F28A594C5}"/>
              </a:ext>
            </a:extLst>
          </p:cNvPr>
          <p:cNvSpPr>
            <a:spLocks noGrp="1"/>
          </p:cNvSpPr>
          <p:nvPr>
            <p:ph type="title"/>
          </p:nvPr>
        </p:nvSpPr>
        <p:spPr>
          <a:xfrm>
            <a:off x="914400" y="640080"/>
            <a:ext cx="10363200" cy="461665"/>
          </a:xfrm>
          <a:prstGeom prst="rect">
            <a:avLst/>
          </a:prstGeom>
        </p:spPr>
        <p:txBody>
          <a:bodyPr vert="horz" lIns="0" tIns="0" rIns="0" bIns="0" rtlCol="0" anchor="t" anchorCtr="0">
            <a:spAutoFit/>
          </a:bodyPr>
          <a:lstStyle/>
          <a:p>
            <a:r>
              <a:rPr lang="en-US"/>
              <a:t>Click to edit Master title style</a:t>
            </a:r>
          </a:p>
        </p:txBody>
      </p:sp>
      <p:sp>
        <p:nvSpPr>
          <p:cNvPr id="8" name="Content Placeholder 7">
            <a:extLst>
              <a:ext uri="{FF2B5EF4-FFF2-40B4-BE49-F238E27FC236}">
                <a16:creationId xmlns:a16="http://schemas.microsoft.com/office/drawing/2014/main" id="{30562C3B-C22F-435D-B73C-6F8FE6DD1FF7}"/>
              </a:ext>
            </a:extLst>
          </p:cNvPr>
          <p:cNvSpPr>
            <a:spLocks noGrp="1"/>
          </p:cNvSpPr>
          <p:nvPr>
            <p:ph sz="quarter" idx="10"/>
          </p:nvPr>
        </p:nvSpPr>
        <p:spPr>
          <a:xfrm>
            <a:off x="914400" y="1920241"/>
            <a:ext cx="10363200" cy="36492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56358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963084" y="6324601"/>
            <a:ext cx="2844800" cy="365125"/>
          </a:xfrm>
          <a:prstGeom prst="rect">
            <a:avLst/>
          </a:prstGeom>
        </p:spPr>
        <p:txBody>
          <a:bodyPr/>
          <a:lstStyle>
            <a:lvl1pPr>
              <a:defRPr>
                <a:latin typeface="+mn-lt"/>
              </a:defRPr>
            </a:lvl1pPr>
          </a:lstStyle>
          <a:p>
            <a:pPr>
              <a:defRPr/>
            </a:pPr>
            <a:fld id="{180CC5D2-9F73-4638-8520-080834850007}" type="slidenum">
              <a:rPr lang="en-US" altLang="en-US" smtClean="0"/>
              <a:pPr>
                <a:defRPr/>
              </a:pPr>
              <a:t>‹#›</a:t>
            </a:fld>
            <a:endParaRPr lang="en-US" altLang="en-US" dirty="0"/>
          </a:p>
        </p:txBody>
      </p:sp>
    </p:spTree>
    <p:extLst>
      <p:ext uri="{BB962C8B-B14F-4D97-AF65-F5344CB8AC3E}">
        <p14:creationId xmlns:p14="http://schemas.microsoft.com/office/powerpoint/2010/main" val="3676232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ext box">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extLst>
              <p:ext uri="{D42A27DB-BD31-4B8C-83A1-F6EECF244321}">
                <p14:modId xmlns:p14="http://schemas.microsoft.com/office/powerpoint/2010/main" val="3238819356"/>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8" name="Object 7" hidden="1"/>
                      <p:cNvPicPr/>
                      <p:nvPr/>
                    </p:nvPicPr>
                    <p:blipFill>
                      <a:blip r:embed="rId7"/>
                      <a:stretch>
                        <a:fillRect/>
                      </a:stretch>
                    </p:blipFill>
                    <p:spPr>
                      <a:xfrm>
                        <a:off x="2119" y="1588"/>
                        <a:ext cx="2117" cy="1588"/>
                      </a:xfrm>
                      <a:prstGeom prst="rect">
                        <a:avLst/>
                      </a:prstGeom>
                    </p:spPr>
                  </p:pic>
                </p:oleObj>
              </mc:Fallback>
            </mc:AlternateContent>
          </a:graphicData>
        </a:graphic>
      </p:graphicFrame>
      <p:sp>
        <p:nvSpPr>
          <p:cNvPr id="7" name="Rectangle 6" hidden="1"/>
          <p:cNvSpPr/>
          <p:nvPr>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425" b="1" i="0" baseline="0" dirty="0">
              <a:latin typeface="Arial"/>
              <a:ea typeface="+mj-ea"/>
              <a:cs typeface="Arial"/>
              <a:sym typeface="Arial"/>
            </a:endParaRPr>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2"/>
          </p:nvPr>
        </p:nvSpPr>
        <p:spPr>
          <a:xfrm>
            <a:off x="812800" y="1066801"/>
            <a:ext cx="3869008" cy="2776145"/>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BCCCA275-4AD6-E899-CF08-88D6B734DE25}"/>
              </a:ext>
            </a:extLst>
          </p:cNvPr>
          <p:cNvSpPr>
            <a:spLocks noGrp="1"/>
          </p:cNvSpPr>
          <p:nvPr>
            <p:ph type="sldNum" sz="quarter" idx="13"/>
          </p:nvPr>
        </p:nvSpPr>
        <p:spPr>
          <a:xfrm>
            <a:off x="812800" y="6335111"/>
            <a:ext cx="2844800" cy="365125"/>
          </a:xfrm>
          <a:prstGeom prst="rect">
            <a:avLst/>
          </a:prstGeom>
        </p:spPr>
        <p:txBody>
          <a:bodyPr/>
          <a:lstStyle>
            <a:lvl1pPr>
              <a:defRPr>
                <a:latin typeface="+mn-lt"/>
              </a:defRPr>
            </a:lvl1pPr>
          </a:lstStyle>
          <a:p>
            <a:pPr>
              <a:defRPr/>
            </a:pPr>
            <a:fld id="{180CC5D2-9F73-4638-8520-080834850007}" type="slidenum">
              <a:rPr lang="en-US" altLang="en-US" smtClean="0"/>
              <a:pPr>
                <a:defRPr/>
              </a:pPr>
              <a:t>‹#›</a:t>
            </a:fld>
            <a:endParaRPr lang="en-US" altLang="en-US" dirty="0"/>
          </a:p>
        </p:txBody>
      </p:sp>
      <p:graphicFrame>
        <p:nvGraphicFramePr>
          <p:cNvPr id="4" name="Object 3" hidden="1">
            <a:extLst>
              <a:ext uri="{FF2B5EF4-FFF2-40B4-BE49-F238E27FC236}">
                <a16:creationId xmlns:a16="http://schemas.microsoft.com/office/drawing/2014/main" id="{66B272C6-2CAA-D9FA-71C7-1FE2821CCEB0}"/>
              </a:ext>
            </a:extLst>
          </p:cNvPr>
          <p:cNvGraphicFramePr>
            <a:graphicFrameLocks noChangeAspect="1"/>
          </p:cNvGraphicFramePr>
          <p:nvPr userDrawn="1">
            <p:custDataLst>
              <p:tags r:id="rId3"/>
            </p:custDataLst>
            <p:extLst>
              <p:ext uri="{D42A27DB-BD31-4B8C-83A1-F6EECF244321}">
                <p14:modId xmlns:p14="http://schemas.microsoft.com/office/powerpoint/2010/main" val="3238819356"/>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4" name="Object 3" hidden="1">
                        <a:extLst>
                          <a:ext uri="{FF2B5EF4-FFF2-40B4-BE49-F238E27FC236}">
                            <a16:creationId xmlns:a16="http://schemas.microsoft.com/office/drawing/2014/main" id="{66B272C6-2CAA-D9FA-71C7-1FE2821CCEB0}"/>
                          </a:ext>
                        </a:extLst>
                      </p:cNvPr>
                      <p:cNvPicPr/>
                      <p:nvPr/>
                    </p:nvPicPr>
                    <p:blipFill>
                      <a:blip r:embed="rId7"/>
                      <a:stretch>
                        <a:fillRect/>
                      </a:stretch>
                    </p:blipFill>
                    <p:spPr>
                      <a:xfrm>
                        <a:off x="2119" y="1588"/>
                        <a:ext cx="211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6F417B8-A130-E86E-61A6-29B0D0FD61F7}"/>
              </a:ext>
            </a:extLst>
          </p:cNvPr>
          <p:cNvSpPr/>
          <p:nvPr userDrawn="1">
            <p:custDataLst>
              <p:tags r:id="rId4"/>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425" b="1" i="0" baseline="0" dirty="0">
              <a:latin typeface="Arial"/>
              <a:ea typeface="+mj-ea"/>
              <a:cs typeface="Arial"/>
              <a:sym typeface="Arial"/>
            </a:endParaRPr>
          </a:p>
        </p:txBody>
      </p:sp>
    </p:spTree>
    <p:extLst>
      <p:ext uri="{BB962C8B-B14F-4D97-AF65-F5344CB8AC3E}">
        <p14:creationId xmlns:p14="http://schemas.microsoft.com/office/powerpoint/2010/main" val="1649874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ingle Column Text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85536357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493" imgH="493" progId="TCLayout.ActiveDocument.1">
                  <p:embed/>
                </p:oleObj>
              </mc:Choice>
              <mc:Fallback>
                <p:oleObj name="think-cell Slide" r:id="rId4" imgW="493" imgH="493"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dirty="0">
              <a:cs typeface="+mn-cs"/>
            </a:endParaRPr>
          </a:p>
        </p:txBody>
      </p:sp>
      <p:sp>
        <p:nvSpPr>
          <p:cNvPr id="14" name="Text Placeholder 13"/>
          <p:cNvSpPr>
            <a:spLocks noGrp="1"/>
          </p:cNvSpPr>
          <p:nvPr>
            <p:ph type="body" sz="quarter" idx="10"/>
          </p:nvPr>
        </p:nvSpPr>
        <p:spPr>
          <a:xfrm>
            <a:off x="524256" y="1152144"/>
            <a:ext cx="11136461" cy="5138928"/>
          </a:xfrm>
        </p:spPr>
        <p:txBody>
          <a:bodyPr/>
          <a:lstStyle>
            <a:lvl1pPr>
              <a:buNone/>
              <a:defRPr/>
            </a:lvl1pPr>
          </a:lstStyle>
          <a:p>
            <a:pPr lvl="0"/>
            <a:r>
              <a:rPr lang="en-US"/>
              <a:t>Click to edit Master text styles</a:t>
            </a:r>
          </a:p>
        </p:txBody>
      </p:sp>
      <p:sp>
        <p:nvSpPr>
          <p:cNvPr id="20" name="Text Placeholder 19"/>
          <p:cNvSpPr>
            <a:spLocks noGrp="1"/>
          </p:cNvSpPr>
          <p:nvPr>
            <p:ph type="body" sz="quarter" idx="12"/>
          </p:nvPr>
        </p:nvSpPr>
        <p:spPr>
          <a:xfrm>
            <a:off x="524256" y="256032"/>
            <a:ext cx="11131296" cy="521208"/>
          </a:xfrm>
          <a:solidFill>
            <a:srgbClr val="FFFFFF"/>
          </a:solidFill>
        </p:spPr>
        <p:txBody>
          <a:bodyPr anchor="b"/>
          <a:lstStyle>
            <a:lvl1pPr>
              <a:buNone/>
              <a:defRPr sz="1600" b="1"/>
            </a:lvl1pPr>
          </a:lstStyle>
          <a:p>
            <a:pPr lvl="0"/>
            <a:r>
              <a:rPr lang="en-US"/>
              <a:t>Click to edit Master text styles</a:t>
            </a:r>
          </a:p>
        </p:txBody>
      </p:sp>
      <p:sp>
        <p:nvSpPr>
          <p:cNvPr id="3" name="Slide Number Placeholder 5">
            <a:extLst>
              <a:ext uri="{FF2B5EF4-FFF2-40B4-BE49-F238E27FC236}">
                <a16:creationId xmlns:a16="http://schemas.microsoft.com/office/drawing/2014/main" id="{B93F95C1-52B7-BA90-24B1-21AFF4CAAB18}"/>
              </a:ext>
            </a:extLst>
          </p:cNvPr>
          <p:cNvSpPr>
            <a:spLocks noGrp="1"/>
          </p:cNvSpPr>
          <p:nvPr>
            <p:ph type="sldNum" sz="quarter" idx="13"/>
          </p:nvPr>
        </p:nvSpPr>
        <p:spPr>
          <a:xfrm>
            <a:off x="524912" y="6419406"/>
            <a:ext cx="2844800" cy="365125"/>
          </a:xfrm>
          <a:prstGeom prst="rect">
            <a:avLst/>
          </a:prstGeom>
        </p:spPr>
        <p:txBody>
          <a:bodyPr/>
          <a:lstStyle>
            <a:lvl1pPr>
              <a:defRPr>
                <a:latin typeface="+mn-lt"/>
              </a:defRPr>
            </a:lvl1pPr>
          </a:lstStyle>
          <a:p>
            <a:pPr>
              <a:defRPr/>
            </a:pPr>
            <a:fld id="{180CC5D2-9F73-4638-8520-080834850007}" type="slidenum">
              <a:rPr lang="en-US" altLang="en-US" smtClean="0"/>
              <a:pPr>
                <a:defRPr/>
              </a:pPr>
              <a:t>‹#›</a:t>
            </a:fld>
            <a:endParaRPr lang="en-US" altLang="en-US" dirty="0"/>
          </a:p>
        </p:txBody>
      </p:sp>
      <p:graphicFrame>
        <p:nvGraphicFramePr>
          <p:cNvPr id="5" name="Object 4" hidden="1">
            <a:extLst>
              <a:ext uri="{FF2B5EF4-FFF2-40B4-BE49-F238E27FC236}">
                <a16:creationId xmlns:a16="http://schemas.microsoft.com/office/drawing/2014/main" id="{C5917D7F-3062-646E-3926-DA5DB35693D9}"/>
              </a:ext>
            </a:extLst>
          </p:cNvPr>
          <p:cNvGraphicFramePr>
            <a:graphicFrameLocks noChangeAspect="1"/>
          </p:cNvGraphicFramePr>
          <p:nvPr userDrawn="1">
            <p:custDataLst>
              <p:tags r:id="rId2"/>
            </p:custDataLst>
            <p:extLst>
              <p:ext uri="{D42A27DB-BD31-4B8C-83A1-F6EECF244321}">
                <p14:modId xmlns:p14="http://schemas.microsoft.com/office/powerpoint/2010/main" val="85536357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493" imgH="493" progId="TCLayout.ActiveDocument.1">
                  <p:embed/>
                </p:oleObj>
              </mc:Choice>
              <mc:Fallback>
                <p:oleObj name="think-cell Slide" r:id="rId4" imgW="493" imgH="493" progId="TCLayout.ActiveDocument.1">
                  <p:embed/>
                  <p:pic>
                    <p:nvPicPr>
                      <p:cNvPr id="5" name="Object 4" hidden="1">
                        <a:extLst>
                          <a:ext uri="{FF2B5EF4-FFF2-40B4-BE49-F238E27FC236}">
                            <a16:creationId xmlns:a16="http://schemas.microsoft.com/office/drawing/2014/main" id="{C5917D7F-3062-646E-3926-DA5DB35693D9}"/>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1116067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81601"/>
            <a:ext cx="11176000" cy="1551747"/>
          </a:xfrm>
        </p:spPr>
        <p:txBody>
          <a:bodyPr anchor="ctr" anchorCtr="0"/>
          <a:lstStyle>
            <a:lvl1pPr algn="l">
              <a:lnSpc>
                <a:spcPts val="4400"/>
              </a:lnSpc>
              <a:defRPr sz="4000" b="1">
                <a:solidFill>
                  <a:schemeClr val="tx2"/>
                </a:solidFill>
                <a:latin typeface="+mj-lt"/>
              </a:defRPr>
            </a:lvl1pPr>
          </a:lstStyle>
          <a:p>
            <a:r>
              <a:rPr lang="en-US" dirty="0"/>
              <a:t>Click to edit Master title style</a:t>
            </a:r>
          </a:p>
        </p:txBody>
      </p:sp>
      <p:pic>
        <p:nvPicPr>
          <p:cNvPr id="7" name="Picture 6" descr="A city with a large building and trees&#10;&#10;Description automatically generated">
            <a:extLst>
              <a:ext uri="{FF2B5EF4-FFF2-40B4-BE49-F238E27FC236}">
                <a16:creationId xmlns:a16="http://schemas.microsoft.com/office/drawing/2014/main" id="{D71163D6-5E99-0227-F61F-42BDD3BC67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12192000" cy="5181600"/>
          </a:xfrm>
          <a:prstGeom prst="rect">
            <a:avLst/>
          </a:prstGeom>
        </p:spPr>
      </p:pic>
      <p:sp>
        <p:nvSpPr>
          <p:cNvPr id="11" name="Rectangle 10">
            <a:extLst>
              <a:ext uri="{FF2B5EF4-FFF2-40B4-BE49-F238E27FC236}">
                <a16:creationId xmlns:a16="http://schemas.microsoft.com/office/drawing/2014/main" id="{025BC285-36DF-72FB-7008-804783DD52DF}"/>
              </a:ext>
            </a:extLst>
          </p:cNvPr>
          <p:cNvSpPr/>
          <p:nvPr userDrawn="1"/>
        </p:nvSpPr>
        <p:spPr>
          <a:xfrm flipV="1">
            <a:off x="-14664" y="5082619"/>
            <a:ext cx="10987464" cy="989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1091179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box">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3238819356"/>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8" name="Object 7" hidden="1"/>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425" b="1" i="0" baseline="0" dirty="0">
              <a:latin typeface="Arial"/>
              <a:ea typeface="+mj-ea"/>
              <a:cs typeface="Arial"/>
              <a:sym typeface="Arial"/>
            </a:endParaRPr>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2"/>
          </p:nvPr>
        </p:nvSpPr>
        <p:spPr>
          <a:xfrm>
            <a:off x="812800" y="1066801"/>
            <a:ext cx="3869008" cy="2776145"/>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BCCCA275-4AD6-E899-CF08-88D6B734DE25}"/>
              </a:ext>
            </a:extLst>
          </p:cNvPr>
          <p:cNvSpPr>
            <a:spLocks noGrp="1"/>
          </p:cNvSpPr>
          <p:nvPr>
            <p:ph type="sldNum" sz="quarter" idx="13"/>
          </p:nvPr>
        </p:nvSpPr>
        <p:spPr>
          <a:xfrm>
            <a:off x="812800" y="6335111"/>
            <a:ext cx="2844800" cy="365125"/>
          </a:xfrm>
          <a:prstGeom prst="rect">
            <a:avLst/>
          </a:prstGeom>
        </p:spPr>
        <p:txBody>
          <a:bodyPr/>
          <a:lstStyle>
            <a:lvl1pPr>
              <a:defRPr>
                <a:latin typeface="+mn-lt"/>
              </a:defRPr>
            </a:lvl1pPr>
          </a:lstStyle>
          <a:p>
            <a:pPr>
              <a:defRPr/>
            </a:pPr>
            <a:fld id="{180CC5D2-9F73-4638-8520-080834850007}" type="slidenum">
              <a:rPr lang="en-US" altLang="en-US" smtClean="0"/>
              <a:pPr>
                <a:defRPr/>
              </a:pPr>
              <a:t>‹#›</a:t>
            </a:fld>
            <a:endParaRPr lang="en-US" altLang="en-US" dirty="0"/>
          </a:p>
        </p:txBody>
      </p:sp>
    </p:spTree>
    <p:extLst>
      <p:ext uri="{BB962C8B-B14F-4D97-AF65-F5344CB8AC3E}">
        <p14:creationId xmlns:p14="http://schemas.microsoft.com/office/powerpoint/2010/main" val="299534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5"/>
            <a:ext cx="8737600" cy="838200"/>
          </a:xfrm>
        </p:spPr>
        <p:txBody>
          <a:bodyPr anchor="ctr" anchorCtr="0"/>
          <a:lstStyle>
            <a:lvl1pPr algn="l">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09600" y="6386514"/>
            <a:ext cx="2844800" cy="365125"/>
          </a:xfrm>
          <a:prstGeom prst="rect">
            <a:avLst/>
          </a:prstGeom>
        </p:spPr>
        <p:txBody>
          <a:bodyPr/>
          <a:lstStyle>
            <a:lvl1pPr>
              <a:defRPr/>
            </a:lvl1pPr>
          </a:lstStyle>
          <a:p>
            <a:pPr>
              <a:defRPr/>
            </a:pPr>
            <a:fld id="{D7C3FE04-E715-46F6-B07D-5A234E157AC3}" type="slidenum">
              <a:rPr lang="en-US" altLang="en-US" smtClean="0"/>
              <a:pPr>
                <a:defRPr/>
              </a:pPr>
              <a:t>‹#›</a:t>
            </a:fld>
            <a:endParaRPr lang="en-US" altLang="en-US" dirty="0"/>
          </a:p>
        </p:txBody>
      </p:sp>
    </p:spTree>
    <p:extLst>
      <p:ext uri="{BB962C8B-B14F-4D97-AF65-F5344CB8AC3E}">
        <p14:creationId xmlns:p14="http://schemas.microsoft.com/office/powerpoint/2010/main" val="221125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noChangeArrowheads="1"/>
          </p:cNvSpPr>
          <p:nvPr>
            <p:ph idx="1"/>
          </p:nvPr>
        </p:nvSpPr>
        <p:spPr bwMode="auto">
          <a:xfrm>
            <a:off x="609600" y="1598613"/>
            <a:ext cx="10972800" cy="448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0" marR="0" indent="0" algn="l" defTabSz="914400" rtl="0" eaLnBrk="0" fontAlgn="base" latinLnBrk="0" hangingPunct="0">
              <a:lnSpc>
                <a:spcPct val="100000"/>
              </a:lnSpc>
              <a:spcBef>
                <a:spcPts val="800"/>
              </a:spcBef>
              <a:spcAft>
                <a:spcPct val="0"/>
              </a:spcAft>
              <a:buClr>
                <a:srgbClr val="5C5A5A"/>
              </a:buClr>
              <a:buSzPct val="100000"/>
              <a:buFontTx/>
              <a:buNone/>
              <a:tabLst/>
              <a:defRPr/>
            </a:lvl1pPr>
          </a:lstStyle>
          <a:p>
            <a:pPr lvl="0"/>
            <a:r>
              <a:rPr lang="en-US" noProof="0"/>
              <a:t>Click to edit Master text styles</a:t>
            </a:r>
          </a:p>
        </p:txBody>
      </p:sp>
      <p:sp>
        <p:nvSpPr>
          <p:cNvPr id="4" name="Text Box 3"/>
          <p:cNvSpPr txBox="1">
            <a:spLocks noGrp="1" noChangeArrowheads="1"/>
          </p:cNvSpPr>
          <p:nvPr>
            <p:ph type="sldNum" sz="quarter" idx="10"/>
          </p:nvPr>
        </p:nvSpPr>
        <p:spPr>
          <a:xfrm>
            <a:off x="609600" y="6307616"/>
            <a:ext cx="2844800" cy="365125"/>
          </a:xfrm>
          <a:prstGeom prst="rect">
            <a:avLst/>
          </a:prstGeom>
          <a:ln/>
        </p:spPr>
        <p:txBody>
          <a:bodyPr/>
          <a:lstStyle>
            <a:lvl1pPr>
              <a:defRPr/>
            </a:lvl1pPr>
          </a:lstStyle>
          <a:p>
            <a:pPr>
              <a:defRPr/>
            </a:pPr>
            <a:fld id="{2780B6C8-8DB6-4EB2-8825-BF69DD156794}" type="slidenum">
              <a:rPr lang="en-US"/>
              <a:pPr>
                <a:defRPr/>
              </a:pPr>
              <a:t>‹#›</a:t>
            </a:fld>
            <a:endParaRPr lang="en-US" dirty="0"/>
          </a:p>
        </p:txBody>
      </p:sp>
    </p:spTree>
    <p:extLst>
      <p:ext uri="{BB962C8B-B14F-4D97-AF65-F5344CB8AC3E}">
        <p14:creationId xmlns:p14="http://schemas.microsoft.com/office/powerpoint/2010/main" val="36485659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ingle Contain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2A3BA48-CF1B-4284-B3D8-7BF808D30C39}"/>
              </a:ext>
            </a:extLst>
          </p:cNvPr>
          <p:cNvSpPr>
            <a:spLocks noGrp="1"/>
          </p:cNvSpPr>
          <p:nvPr>
            <p:ph type="sldNum" sz="quarter" idx="4"/>
          </p:nvPr>
        </p:nvSpPr>
        <p:spPr>
          <a:xfrm>
            <a:off x="914401" y="6307685"/>
            <a:ext cx="2786743" cy="274320"/>
          </a:xfrm>
          <a:prstGeom prst="rect">
            <a:avLst/>
          </a:prstGeom>
        </p:spPr>
        <p:txBody>
          <a:bodyPr lIns="0" tIns="0" rIns="0" bIns="0" anchor="b" anchorCtr="0"/>
          <a:lstStyle>
            <a:lvl1pPr algn="l">
              <a:defRPr sz="1200" b="0">
                <a:solidFill>
                  <a:schemeClr val="tx1"/>
                </a:solidFill>
                <a:latin typeface="+mn-lt"/>
              </a:defRPr>
            </a:lvl1pPr>
          </a:lstStyle>
          <a:p>
            <a:fld id="{627CA14E-5EDD-4C5C-B4B2-BE16B502D62B}" type="slidenum">
              <a:rPr lang="en-US" smtClean="0"/>
              <a:pPr/>
              <a:t>‹#›</a:t>
            </a:fld>
            <a:endParaRPr lang="en-US"/>
          </a:p>
        </p:txBody>
      </p:sp>
      <p:sp>
        <p:nvSpPr>
          <p:cNvPr id="5" name="Title Placeholder 1">
            <a:extLst>
              <a:ext uri="{FF2B5EF4-FFF2-40B4-BE49-F238E27FC236}">
                <a16:creationId xmlns:a16="http://schemas.microsoft.com/office/drawing/2014/main" id="{08586559-5171-41A0-82DB-D88F28A594C5}"/>
              </a:ext>
            </a:extLst>
          </p:cNvPr>
          <p:cNvSpPr>
            <a:spLocks noGrp="1"/>
          </p:cNvSpPr>
          <p:nvPr>
            <p:ph type="title"/>
          </p:nvPr>
        </p:nvSpPr>
        <p:spPr>
          <a:xfrm>
            <a:off x="914400" y="640080"/>
            <a:ext cx="10363200" cy="461665"/>
          </a:xfrm>
          <a:prstGeom prst="rect">
            <a:avLst/>
          </a:prstGeom>
        </p:spPr>
        <p:txBody>
          <a:bodyPr vert="horz" lIns="0" tIns="0" rIns="0" bIns="0" rtlCol="0" anchor="t" anchorCtr="0">
            <a:spAutoFit/>
          </a:bodyPr>
          <a:lstStyle/>
          <a:p>
            <a:r>
              <a:rPr lang="en-US"/>
              <a:t>Click to edit Master title style</a:t>
            </a:r>
          </a:p>
        </p:txBody>
      </p:sp>
      <p:sp>
        <p:nvSpPr>
          <p:cNvPr id="8" name="Content Placeholder 7">
            <a:extLst>
              <a:ext uri="{FF2B5EF4-FFF2-40B4-BE49-F238E27FC236}">
                <a16:creationId xmlns:a16="http://schemas.microsoft.com/office/drawing/2014/main" id="{30562C3B-C22F-435D-B73C-6F8FE6DD1FF7}"/>
              </a:ext>
            </a:extLst>
          </p:cNvPr>
          <p:cNvSpPr>
            <a:spLocks noGrp="1"/>
          </p:cNvSpPr>
          <p:nvPr>
            <p:ph sz="quarter" idx="10"/>
          </p:nvPr>
        </p:nvSpPr>
        <p:spPr>
          <a:xfrm>
            <a:off x="914400" y="1920241"/>
            <a:ext cx="10363200" cy="36492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9014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ingle Column Text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5536357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4"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dirty="0">
              <a:cs typeface="+mn-cs"/>
            </a:endParaRPr>
          </a:p>
        </p:txBody>
      </p:sp>
      <p:sp>
        <p:nvSpPr>
          <p:cNvPr id="14" name="Text Placeholder 13"/>
          <p:cNvSpPr>
            <a:spLocks noGrp="1"/>
          </p:cNvSpPr>
          <p:nvPr>
            <p:ph type="body" sz="quarter" idx="10"/>
          </p:nvPr>
        </p:nvSpPr>
        <p:spPr>
          <a:xfrm>
            <a:off x="524256" y="1152144"/>
            <a:ext cx="11136461" cy="5138928"/>
          </a:xfrm>
        </p:spPr>
        <p:txBody>
          <a:bodyPr/>
          <a:lstStyle>
            <a:lvl1pPr>
              <a:buNone/>
              <a:defRPr/>
            </a:lvl1pPr>
          </a:lstStyle>
          <a:p>
            <a:pPr lvl="0"/>
            <a:r>
              <a:rPr lang="en-US"/>
              <a:t>Click to edit Master text styles</a:t>
            </a:r>
          </a:p>
        </p:txBody>
      </p:sp>
      <p:sp>
        <p:nvSpPr>
          <p:cNvPr id="20" name="Text Placeholder 19"/>
          <p:cNvSpPr>
            <a:spLocks noGrp="1"/>
          </p:cNvSpPr>
          <p:nvPr>
            <p:ph type="body" sz="quarter" idx="12"/>
          </p:nvPr>
        </p:nvSpPr>
        <p:spPr>
          <a:xfrm>
            <a:off x="524256" y="256032"/>
            <a:ext cx="11131296" cy="521208"/>
          </a:xfrm>
          <a:solidFill>
            <a:srgbClr val="FFFFFF"/>
          </a:solidFill>
        </p:spPr>
        <p:txBody>
          <a:bodyPr anchor="b"/>
          <a:lstStyle>
            <a:lvl1pPr>
              <a:buNone/>
              <a:defRPr sz="1600" b="1"/>
            </a:lvl1pPr>
          </a:lstStyle>
          <a:p>
            <a:pPr lvl="0"/>
            <a:r>
              <a:rPr lang="en-US"/>
              <a:t>Click to edit Master text styles</a:t>
            </a:r>
          </a:p>
        </p:txBody>
      </p:sp>
      <p:sp>
        <p:nvSpPr>
          <p:cNvPr id="3" name="Slide Number Placeholder 5">
            <a:extLst>
              <a:ext uri="{FF2B5EF4-FFF2-40B4-BE49-F238E27FC236}">
                <a16:creationId xmlns:a16="http://schemas.microsoft.com/office/drawing/2014/main" id="{B93F95C1-52B7-BA90-24B1-21AFF4CAAB18}"/>
              </a:ext>
            </a:extLst>
          </p:cNvPr>
          <p:cNvSpPr>
            <a:spLocks noGrp="1"/>
          </p:cNvSpPr>
          <p:nvPr>
            <p:ph type="sldNum" sz="quarter" idx="13"/>
          </p:nvPr>
        </p:nvSpPr>
        <p:spPr>
          <a:xfrm>
            <a:off x="524912" y="6419406"/>
            <a:ext cx="2844800" cy="365125"/>
          </a:xfrm>
          <a:prstGeom prst="rect">
            <a:avLst/>
          </a:prstGeom>
        </p:spPr>
        <p:txBody>
          <a:bodyPr/>
          <a:lstStyle>
            <a:lvl1pPr>
              <a:defRPr>
                <a:latin typeface="+mn-lt"/>
              </a:defRPr>
            </a:lvl1pPr>
          </a:lstStyle>
          <a:p>
            <a:pPr>
              <a:defRPr/>
            </a:pPr>
            <a:fld id="{180CC5D2-9F73-4638-8520-080834850007}" type="slidenum">
              <a:rPr lang="en-US" altLang="en-US" smtClean="0"/>
              <a:pPr>
                <a:defRPr/>
              </a:pPr>
              <a:t>‹#›</a:t>
            </a:fld>
            <a:endParaRPr lang="en-US" altLang="en-US" dirty="0"/>
          </a:p>
        </p:txBody>
      </p:sp>
    </p:spTree>
    <p:extLst>
      <p:ext uri="{BB962C8B-B14F-4D97-AF65-F5344CB8AC3E}">
        <p14:creationId xmlns:p14="http://schemas.microsoft.com/office/powerpoint/2010/main" val="3411385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81601"/>
            <a:ext cx="11176000" cy="1551747"/>
          </a:xfrm>
        </p:spPr>
        <p:txBody>
          <a:bodyPr anchor="ctr" anchorCtr="0"/>
          <a:lstStyle>
            <a:lvl1pPr algn="l">
              <a:lnSpc>
                <a:spcPts val="4400"/>
              </a:lnSpc>
              <a:defRPr sz="4000" b="1">
                <a:solidFill>
                  <a:schemeClr val="tx2"/>
                </a:solidFill>
                <a:latin typeface="+mj-lt"/>
              </a:defRPr>
            </a:lvl1pPr>
          </a:lstStyle>
          <a:p>
            <a:r>
              <a:rPr lang="en-US" dirty="0"/>
              <a:t>Click to edit Master title style</a:t>
            </a:r>
          </a:p>
        </p:txBody>
      </p:sp>
      <p:pic>
        <p:nvPicPr>
          <p:cNvPr id="7" name="Picture 6" descr="A city with a large building and trees&#10;&#10;Description automatically generated">
            <a:extLst>
              <a:ext uri="{FF2B5EF4-FFF2-40B4-BE49-F238E27FC236}">
                <a16:creationId xmlns:a16="http://schemas.microsoft.com/office/drawing/2014/main" id="{D71163D6-5E99-0227-F61F-42BDD3BC6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00"/>
            <a:ext cx="12192000" cy="5181600"/>
          </a:xfrm>
          <a:prstGeom prst="rect">
            <a:avLst/>
          </a:prstGeom>
        </p:spPr>
      </p:pic>
      <p:sp>
        <p:nvSpPr>
          <p:cNvPr id="11" name="Rectangle 10">
            <a:extLst>
              <a:ext uri="{FF2B5EF4-FFF2-40B4-BE49-F238E27FC236}">
                <a16:creationId xmlns:a16="http://schemas.microsoft.com/office/drawing/2014/main" id="{025BC285-36DF-72FB-7008-804783DD52DF}"/>
              </a:ext>
            </a:extLst>
          </p:cNvPr>
          <p:cNvSpPr/>
          <p:nvPr userDrawn="1"/>
        </p:nvSpPr>
        <p:spPr>
          <a:xfrm flipV="1">
            <a:off x="-14664" y="5082619"/>
            <a:ext cx="10987464" cy="989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1375770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5"/>
            <a:ext cx="8737600" cy="838200"/>
          </a:xfrm>
        </p:spPr>
        <p:txBody>
          <a:bodyPr anchor="ctr" anchorCtr="0"/>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09600" y="6386514"/>
            <a:ext cx="2844800" cy="365125"/>
          </a:xfrm>
          <a:prstGeom prst="rect">
            <a:avLst/>
          </a:prstGeom>
        </p:spPr>
        <p:txBody>
          <a:bodyPr/>
          <a:lstStyle>
            <a:lvl1pPr>
              <a:defRPr/>
            </a:lvl1pPr>
          </a:lstStyle>
          <a:p>
            <a:pPr>
              <a:defRPr/>
            </a:pPr>
            <a:fld id="{D7C3FE04-E715-46F6-B07D-5A234E157AC3}" type="slidenum">
              <a:rPr lang="en-US" altLang="en-US"/>
              <a:pPr>
                <a:defRPr/>
              </a:pPr>
              <a:t>‹#›</a:t>
            </a:fld>
            <a:endParaRPr lang="en-US" altLang="en-US" dirty="0"/>
          </a:p>
        </p:txBody>
      </p:sp>
    </p:spTree>
    <p:extLst>
      <p:ext uri="{BB962C8B-B14F-4D97-AF65-F5344CB8AC3E}">
        <p14:creationId xmlns:p14="http://schemas.microsoft.com/office/powerpoint/2010/main" val="284855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963084" y="6349608"/>
            <a:ext cx="2844800" cy="365125"/>
          </a:xfrm>
          <a:prstGeom prst="rect">
            <a:avLst/>
          </a:prstGeom>
        </p:spPr>
        <p:txBody>
          <a:bodyPr/>
          <a:lstStyle>
            <a:lvl1pPr>
              <a:defRPr/>
            </a:lvl1pPr>
          </a:lstStyle>
          <a:p>
            <a:pPr>
              <a:defRPr/>
            </a:pPr>
            <a:fld id="{180CC5D2-9F73-4638-8520-080834850007}" type="slidenum">
              <a:rPr lang="en-US" altLang="en-US"/>
              <a:pPr>
                <a:defRPr/>
              </a:pPr>
              <a:t>‹#›</a:t>
            </a:fld>
            <a:endParaRPr lang="en-US" altLang="en-US" dirty="0"/>
          </a:p>
        </p:txBody>
      </p:sp>
    </p:spTree>
    <p:extLst>
      <p:ext uri="{BB962C8B-B14F-4D97-AF65-F5344CB8AC3E}">
        <p14:creationId xmlns:p14="http://schemas.microsoft.com/office/powerpoint/2010/main" val="1789680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609600" y="6324601"/>
            <a:ext cx="2844800" cy="365125"/>
          </a:xfrm>
          <a:prstGeom prst="rect">
            <a:avLst/>
          </a:prstGeom>
        </p:spPr>
        <p:txBody>
          <a:bodyPr/>
          <a:lstStyle>
            <a:lvl1pPr>
              <a:defRPr/>
            </a:lvl1pPr>
          </a:lstStyle>
          <a:p>
            <a:pPr>
              <a:defRPr/>
            </a:pPr>
            <a:fld id="{09E8A472-2228-491D-94C1-73A97D57453E}" type="slidenum">
              <a:rPr lang="en-US" altLang="en-US"/>
              <a:pPr>
                <a:defRPr/>
              </a:pPr>
              <a:t>‹#›</a:t>
            </a:fld>
            <a:endParaRPr lang="en-US" altLang="en-US" dirty="0"/>
          </a:p>
        </p:txBody>
      </p:sp>
    </p:spTree>
    <p:extLst>
      <p:ext uri="{BB962C8B-B14F-4D97-AF65-F5344CB8AC3E}">
        <p14:creationId xmlns:p14="http://schemas.microsoft.com/office/powerpoint/2010/main" val="2355257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609600" y="6356350"/>
            <a:ext cx="2844800" cy="365125"/>
          </a:xfrm>
          <a:prstGeom prst="rect">
            <a:avLst/>
          </a:prstGeom>
        </p:spPr>
        <p:txBody>
          <a:bodyPr/>
          <a:lstStyle>
            <a:lvl1pPr>
              <a:defRPr/>
            </a:lvl1pPr>
          </a:lstStyle>
          <a:p>
            <a:pPr>
              <a:defRPr/>
            </a:pPr>
            <a:fld id="{90285598-28EE-43A4-9F7E-B70726027258}" type="slidenum">
              <a:rPr lang="en-US" altLang="en-US"/>
              <a:pPr>
                <a:defRPr/>
              </a:pPr>
              <a:t>‹#›</a:t>
            </a:fld>
            <a:endParaRPr lang="en-US" altLang="en-US" dirty="0"/>
          </a:p>
        </p:txBody>
      </p:sp>
    </p:spTree>
    <p:extLst>
      <p:ext uri="{BB962C8B-B14F-4D97-AF65-F5344CB8AC3E}">
        <p14:creationId xmlns:p14="http://schemas.microsoft.com/office/powerpoint/2010/main" val="967975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a:xfrm>
            <a:off x="508000" y="6307616"/>
            <a:ext cx="2844800" cy="365125"/>
          </a:xfrm>
          <a:prstGeom prst="rect">
            <a:avLst/>
          </a:prstGeom>
        </p:spPr>
        <p:txBody>
          <a:bodyPr/>
          <a:lstStyle>
            <a:lvl1pPr>
              <a:defRPr/>
            </a:lvl1pPr>
          </a:lstStyle>
          <a:p>
            <a:pPr>
              <a:defRPr/>
            </a:pPr>
            <a:fld id="{EAADC162-776C-4996-B2F6-7720B30F3999}" type="slidenum">
              <a:rPr lang="en-US" altLang="en-US"/>
              <a:pPr>
                <a:defRPr/>
              </a:pPr>
              <a:t>‹#›</a:t>
            </a:fld>
            <a:endParaRPr lang="en-US" altLang="en-US" dirty="0"/>
          </a:p>
        </p:txBody>
      </p:sp>
    </p:spTree>
    <p:extLst>
      <p:ext uri="{BB962C8B-B14F-4D97-AF65-F5344CB8AC3E}">
        <p14:creationId xmlns:p14="http://schemas.microsoft.com/office/powerpoint/2010/main" val="2107458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09600" y="6248401"/>
            <a:ext cx="2844800" cy="365125"/>
          </a:xfrm>
          <a:prstGeom prst="rect">
            <a:avLst/>
          </a:prstGeom>
        </p:spPr>
        <p:txBody>
          <a:bodyPr/>
          <a:lstStyle>
            <a:lvl1pPr>
              <a:defRPr/>
            </a:lvl1pPr>
          </a:lstStyle>
          <a:p>
            <a:pPr>
              <a:defRPr/>
            </a:pPr>
            <a:fld id="{DF29414F-AC54-48BF-9F92-3C72CFA66291}" type="slidenum">
              <a:rPr lang="en-US" altLang="en-US"/>
              <a:pPr>
                <a:defRPr/>
              </a:pPr>
              <a:t>‹#›</a:t>
            </a:fld>
            <a:endParaRPr lang="en-US" altLang="en-US" dirty="0"/>
          </a:p>
        </p:txBody>
      </p:sp>
    </p:spTree>
    <p:extLst>
      <p:ext uri="{BB962C8B-B14F-4D97-AF65-F5344CB8AC3E}">
        <p14:creationId xmlns:p14="http://schemas.microsoft.com/office/powerpoint/2010/main" val="198095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963084" y="6349608"/>
            <a:ext cx="2844800" cy="365125"/>
          </a:xfrm>
          <a:prstGeom prst="rect">
            <a:avLst/>
          </a:prstGeom>
        </p:spPr>
        <p:txBody>
          <a:bodyPr/>
          <a:lstStyle>
            <a:lvl1pPr>
              <a:defRPr/>
            </a:lvl1pPr>
          </a:lstStyle>
          <a:p>
            <a:pPr>
              <a:defRPr/>
            </a:pPr>
            <a:fld id="{180CC5D2-9F73-4638-8520-080834850007}" type="slidenum">
              <a:rPr lang="en-US" altLang="en-US" smtClean="0"/>
              <a:pPr>
                <a:defRPr/>
              </a:pPr>
              <a:t>‹#›</a:t>
            </a:fld>
            <a:endParaRPr lang="en-US" altLang="en-US" dirty="0"/>
          </a:p>
        </p:txBody>
      </p:sp>
    </p:spTree>
    <p:extLst>
      <p:ext uri="{BB962C8B-B14F-4D97-AF65-F5344CB8AC3E}">
        <p14:creationId xmlns:p14="http://schemas.microsoft.com/office/powerpoint/2010/main" val="1978412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946150"/>
          </a:xfrm>
        </p:spPr>
        <p:txBody>
          <a:bodyPr anchor="b"/>
          <a:lstStyle>
            <a:lvl1pPr algn="l">
              <a:lnSpc>
                <a:spcPct val="100000"/>
              </a:lnSpc>
              <a:defRPr sz="2000" b="1"/>
            </a:lvl1pPr>
          </a:lstStyle>
          <a:p>
            <a:r>
              <a:rPr lang="en-US" dirty="0"/>
              <a:t>Click to edit Master title style</a:t>
            </a:r>
          </a:p>
        </p:txBody>
      </p:sp>
      <p:sp>
        <p:nvSpPr>
          <p:cNvPr id="3" name="Content Placeholder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a:xfrm>
            <a:off x="609600" y="6402388"/>
            <a:ext cx="2844800" cy="365125"/>
          </a:xfrm>
          <a:prstGeom prst="rect">
            <a:avLst/>
          </a:prstGeom>
        </p:spPr>
        <p:txBody>
          <a:bodyPr/>
          <a:lstStyle>
            <a:lvl1pPr>
              <a:defRPr/>
            </a:lvl1pPr>
          </a:lstStyle>
          <a:p>
            <a:pPr>
              <a:defRPr/>
            </a:pPr>
            <a:fld id="{8615FF6C-B69D-455C-B0DE-27EF2AF53768}" type="slidenum">
              <a:rPr lang="en-US" altLang="en-US"/>
              <a:pPr>
                <a:defRPr/>
              </a:pPr>
              <a:t>‹#›</a:t>
            </a:fld>
            <a:endParaRPr lang="en-US" altLang="en-US" dirty="0"/>
          </a:p>
        </p:txBody>
      </p:sp>
    </p:spTree>
    <p:extLst>
      <p:ext uri="{BB962C8B-B14F-4D97-AF65-F5344CB8AC3E}">
        <p14:creationId xmlns:p14="http://schemas.microsoft.com/office/powerpoint/2010/main" val="1039702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219200"/>
            <a:ext cx="73152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a:xfrm>
            <a:off x="711200" y="6373814"/>
            <a:ext cx="2844800" cy="365125"/>
          </a:xfrm>
          <a:prstGeom prst="rect">
            <a:avLst/>
          </a:prstGeom>
        </p:spPr>
        <p:txBody>
          <a:bodyPr/>
          <a:lstStyle>
            <a:lvl1pPr>
              <a:defRPr/>
            </a:lvl1pPr>
          </a:lstStyle>
          <a:p>
            <a:pPr>
              <a:defRPr/>
            </a:pPr>
            <a:fld id="{0CA2BE85-3DD6-4783-A00D-60FAF0E06517}" type="slidenum">
              <a:rPr lang="en-US" altLang="en-US"/>
              <a:pPr>
                <a:defRPr/>
              </a:pPr>
              <a:t>‹#›</a:t>
            </a:fld>
            <a:endParaRPr lang="en-US" altLang="en-US" dirty="0"/>
          </a:p>
        </p:txBody>
      </p:sp>
    </p:spTree>
    <p:extLst>
      <p:ext uri="{BB962C8B-B14F-4D97-AF65-F5344CB8AC3E}">
        <p14:creationId xmlns:p14="http://schemas.microsoft.com/office/powerpoint/2010/main" val="1818889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0" y="6340181"/>
            <a:ext cx="2844800" cy="365125"/>
          </a:xfrm>
          <a:prstGeom prst="rect">
            <a:avLst/>
          </a:prstGeom>
        </p:spPr>
        <p:txBody>
          <a:bodyPr/>
          <a:lstStyle>
            <a:lvl1pPr>
              <a:defRPr/>
            </a:lvl1pPr>
          </a:lstStyle>
          <a:p>
            <a:pPr>
              <a:defRPr/>
            </a:pPr>
            <a:fld id="{EAE1A7BE-CAD9-4992-B6B4-054C1A06DBEB}" type="slidenum">
              <a:rPr lang="en-US" altLang="en-US"/>
              <a:pPr>
                <a:defRPr/>
              </a:pPr>
              <a:t>‹#›</a:t>
            </a:fld>
            <a:endParaRPr lang="en-US" altLang="en-US" dirty="0"/>
          </a:p>
        </p:txBody>
      </p:sp>
    </p:spTree>
    <p:extLst>
      <p:ext uri="{BB962C8B-B14F-4D97-AF65-F5344CB8AC3E}">
        <p14:creationId xmlns:p14="http://schemas.microsoft.com/office/powerpoint/2010/main" val="1896618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34739" y="6400800"/>
            <a:ext cx="2844800" cy="365125"/>
          </a:xfrm>
          <a:prstGeom prst="rect">
            <a:avLst/>
          </a:prstGeom>
        </p:spPr>
        <p:txBody>
          <a:bodyPr/>
          <a:lstStyle>
            <a:lvl1pPr>
              <a:defRPr/>
            </a:lvl1pPr>
          </a:lstStyle>
          <a:p>
            <a:pPr>
              <a:defRPr/>
            </a:pPr>
            <a:fld id="{9D387572-65F5-4A15-AFB0-E08FFA02A4C7}" type="slidenum">
              <a:rPr lang="en-US" altLang="en-US"/>
              <a:pPr>
                <a:defRPr/>
              </a:pPr>
              <a:t>‹#›</a:t>
            </a:fld>
            <a:endParaRPr lang="en-US" altLang="en-US" dirty="0"/>
          </a:p>
        </p:txBody>
      </p:sp>
    </p:spTree>
    <p:extLst>
      <p:ext uri="{BB962C8B-B14F-4D97-AF65-F5344CB8AC3E}">
        <p14:creationId xmlns:p14="http://schemas.microsoft.com/office/powerpoint/2010/main" val="4144205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427038"/>
            <a:ext cx="8534400" cy="715962"/>
          </a:xfrm>
        </p:spPr>
        <p:txBody>
          <a:bodyPr/>
          <a:lstStyle/>
          <a:p>
            <a:r>
              <a:rPr lang="en-US" dirty="0"/>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6" name="Slide Number Placeholder 5"/>
          <p:cNvSpPr>
            <a:spLocks noGrp="1"/>
          </p:cNvSpPr>
          <p:nvPr>
            <p:ph type="sldNum" sz="quarter" idx="12"/>
          </p:nvPr>
        </p:nvSpPr>
        <p:spPr>
          <a:xfrm>
            <a:off x="609600" y="6430963"/>
            <a:ext cx="2844800" cy="365125"/>
          </a:xfrm>
          <a:prstGeom prst="rect">
            <a:avLst/>
          </a:prstGeom>
        </p:spPr>
        <p:txBody>
          <a:bodyPr/>
          <a:lstStyle>
            <a:lvl1pPr>
              <a:defRPr/>
            </a:lvl1pPr>
          </a:lstStyle>
          <a:p>
            <a:pPr>
              <a:defRPr/>
            </a:pPr>
            <a:fld id="{2DD6E3BA-0B8E-4F8A-8CD8-F939A68D284F}" type="slidenum">
              <a:rPr lang="en-US" altLang="en-US"/>
              <a:pPr>
                <a:defRPr/>
              </a:pPr>
              <a:t>‹#›</a:t>
            </a:fld>
            <a:endParaRPr lang="en-US" altLang="en-US" dirty="0"/>
          </a:p>
        </p:txBody>
      </p:sp>
    </p:spTree>
    <p:extLst>
      <p:ext uri="{BB962C8B-B14F-4D97-AF65-F5344CB8AC3E}">
        <p14:creationId xmlns:p14="http://schemas.microsoft.com/office/powerpoint/2010/main" val="2184953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noChangeArrowheads="1"/>
          </p:cNvSpPr>
          <p:nvPr>
            <p:ph idx="1"/>
          </p:nvPr>
        </p:nvSpPr>
        <p:spPr bwMode="auto">
          <a:xfrm>
            <a:off x="609600" y="1598613"/>
            <a:ext cx="10972800" cy="448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0" marR="0" indent="0" algn="l" defTabSz="914400" rtl="0" eaLnBrk="0" fontAlgn="base" latinLnBrk="0" hangingPunct="0">
              <a:lnSpc>
                <a:spcPct val="100000"/>
              </a:lnSpc>
              <a:spcBef>
                <a:spcPts val="800"/>
              </a:spcBef>
              <a:spcAft>
                <a:spcPct val="0"/>
              </a:spcAft>
              <a:buClr>
                <a:srgbClr val="5C5A5A"/>
              </a:buClr>
              <a:buSzPct val="100000"/>
              <a:buFontTx/>
              <a:buNone/>
              <a:tabLst/>
              <a:defRPr/>
            </a:lvl1pPr>
          </a:lstStyle>
          <a:p>
            <a:pPr lvl="0"/>
            <a:r>
              <a:rPr lang="en-US" noProof="0"/>
              <a:t>Click to edit Master text styles</a:t>
            </a:r>
          </a:p>
        </p:txBody>
      </p:sp>
      <p:sp>
        <p:nvSpPr>
          <p:cNvPr id="4" name="Text Box 3"/>
          <p:cNvSpPr txBox="1">
            <a:spLocks noGrp="1" noChangeArrowheads="1"/>
          </p:cNvSpPr>
          <p:nvPr>
            <p:ph type="sldNum" sz="quarter" idx="10"/>
          </p:nvPr>
        </p:nvSpPr>
        <p:spPr>
          <a:xfrm>
            <a:off x="609600" y="6307616"/>
            <a:ext cx="2844800" cy="365125"/>
          </a:xfrm>
          <a:prstGeom prst="rect">
            <a:avLst/>
          </a:prstGeom>
          <a:ln/>
        </p:spPr>
        <p:txBody>
          <a:bodyPr/>
          <a:lstStyle>
            <a:lvl1pPr>
              <a:defRPr/>
            </a:lvl1pPr>
          </a:lstStyle>
          <a:p>
            <a:pPr>
              <a:defRPr/>
            </a:pPr>
            <a:fld id="{2780B6C8-8DB6-4EB2-8825-BF69DD156794}" type="slidenum">
              <a:rPr lang="en-US"/>
              <a:pPr>
                <a:defRPr/>
              </a:pPr>
              <a:t>‹#›</a:t>
            </a:fld>
            <a:endParaRPr lang="en-US" dirty="0"/>
          </a:p>
        </p:txBody>
      </p:sp>
    </p:spTree>
    <p:extLst>
      <p:ext uri="{BB962C8B-B14F-4D97-AF65-F5344CB8AC3E}">
        <p14:creationId xmlns:p14="http://schemas.microsoft.com/office/powerpoint/2010/main" val="2344036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ingle Contain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2A3BA48-CF1B-4284-B3D8-7BF808D30C39}"/>
              </a:ext>
            </a:extLst>
          </p:cNvPr>
          <p:cNvSpPr>
            <a:spLocks noGrp="1"/>
          </p:cNvSpPr>
          <p:nvPr>
            <p:ph type="sldNum" sz="quarter" idx="4"/>
          </p:nvPr>
        </p:nvSpPr>
        <p:spPr>
          <a:xfrm>
            <a:off x="914401" y="6307685"/>
            <a:ext cx="2786743" cy="274320"/>
          </a:xfrm>
          <a:prstGeom prst="rect">
            <a:avLst/>
          </a:prstGeom>
        </p:spPr>
        <p:txBody>
          <a:bodyPr lIns="0" tIns="0" rIns="0" bIns="0" anchor="b" anchorCtr="0"/>
          <a:lstStyle>
            <a:lvl1pPr algn="l">
              <a:defRPr sz="1200" b="0">
                <a:solidFill>
                  <a:schemeClr val="tx1"/>
                </a:solidFill>
                <a:latin typeface="+mn-lt"/>
              </a:defRPr>
            </a:lvl1pPr>
          </a:lstStyle>
          <a:p>
            <a:fld id="{627CA14E-5EDD-4C5C-B4B2-BE16B502D62B}" type="slidenum">
              <a:rPr lang="en-US" smtClean="0"/>
              <a:pPr/>
              <a:t>‹#›</a:t>
            </a:fld>
            <a:endParaRPr lang="en-US"/>
          </a:p>
        </p:txBody>
      </p:sp>
      <p:sp>
        <p:nvSpPr>
          <p:cNvPr id="5" name="Title Placeholder 1">
            <a:extLst>
              <a:ext uri="{FF2B5EF4-FFF2-40B4-BE49-F238E27FC236}">
                <a16:creationId xmlns:a16="http://schemas.microsoft.com/office/drawing/2014/main" id="{08586559-5171-41A0-82DB-D88F28A594C5}"/>
              </a:ext>
            </a:extLst>
          </p:cNvPr>
          <p:cNvSpPr>
            <a:spLocks noGrp="1"/>
          </p:cNvSpPr>
          <p:nvPr>
            <p:ph type="title"/>
          </p:nvPr>
        </p:nvSpPr>
        <p:spPr>
          <a:xfrm>
            <a:off x="914400" y="640080"/>
            <a:ext cx="10363200" cy="461665"/>
          </a:xfrm>
          <a:prstGeom prst="rect">
            <a:avLst/>
          </a:prstGeom>
        </p:spPr>
        <p:txBody>
          <a:bodyPr vert="horz" lIns="0" tIns="0" rIns="0" bIns="0" rtlCol="0" anchor="t" anchorCtr="0">
            <a:spAutoFit/>
          </a:bodyPr>
          <a:lstStyle/>
          <a:p>
            <a:r>
              <a:rPr lang="en-US"/>
              <a:t>Click to edit Master title style</a:t>
            </a:r>
          </a:p>
        </p:txBody>
      </p:sp>
      <p:sp>
        <p:nvSpPr>
          <p:cNvPr id="8" name="Content Placeholder 7">
            <a:extLst>
              <a:ext uri="{FF2B5EF4-FFF2-40B4-BE49-F238E27FC236}">
                <a16:creationId xmlns:a16="http://schemas.microsoft.com/office/drawing/2014/main" id="{30562C3B-C22F-435D-B73C-6F8FE6DD1FF7}"/>
              </a:ext>
            </a:extLst>
          </p:cNvPr>
          <p:cNvSpPr>
            <a:spLocks noGrp="1"/>
          </p:cNvSpPr>
          <p:nvPr>
            <p:ph sz="quarter" idx="10"/>
          </p:nvPr>
        </p:nvSpPr>
        <p:spPr>
          <a:xfrm>
            <a:off x="914400" y="1920241"/>
            <a:ext cx="10363200" cy="36492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46098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963084" y="6324601"/>
            <a:ext cx="2844800" cy="365125"/>
          </a:xfrm>
          <a:prstGeom prst="rect">
            <a:avLst/>
          </a:prstGeom>
        </p:spPr>
        <p:txBody>
          <a:bodyPr/>
          <a:lstStyle>
            <a:lvl1pPr>
              <a:defRPr>
                <a:latin typeface="+mn-lt"/>
              </a:defRPr>
            </a:lvl1pPr>
          </a:lstStyle>
          <a:p>
            <a:pPr>
              <a:defRPr/>
            </a:pPr>
            <a:fld id="{180CC5D2-9F73-4638-8520-080834850007}" type="slidenum">
              <a:rPr lang="en-US" altLang="en-US" smtClean="0"/>
              <a:pPr>
                <a:defRPr/>
              </a:pPr>
              <a:t>‹#›</a:t>
            </a:fld>
            <a:endParaRPr lang="en-US" altLang="en-US" dirty="0"/>
          </a:p>
        </p:txBody>
      </p:sp>
    </p:spTree>
    <p:extLst>
      <p:ext uri="{BB962C8B-B14F-4D97-AF65-F5344CB8AC3E}">
        <p14:creationId xmlns:p14="http://schemas.microsoft.com/office/powerpoint/2010/main" val="1450962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box">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3238819356"/>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8" name="Object 7" hidden="1"/>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425" b="1" i="0" baseline="0" dirty="0">
              <a:latin typeface="Arial"/>
              <a:ea typeface="+mj-ea"/>
              <a:cs typeface="Arial"/>
              <a:sym typeface="Arial"/>
            </a:endParaRPr>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2"/>
          </p:nvPr>
        </p:nvSpPr>
        <p:spPr>
          <a:xfrm>
            <a:off x="812800" y="1066801"/>
            <a:ext cx="3869008" cy="2776145"/>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BCCCA275-4AD6-E899-CF08-88D6B734DE25}"/>
              </a:ext>
            </a:extLst>
          </p:cNvPr>
          <p:cNvSpPr>
            <a:spLocks noGrp="1"/>
          </p:cNvSpPr>
          <p:nvPr>
            <p:ph type="sldNum" sz="quarter" idx="13"/>
          </p:nvPr>
        </p:nvSpPr>
        <p:spPr>
          <a:xfrm>
            <a:off x="812800" y="6335111"/>
            <a:ext cx="2844800" cy="365125"/>
          </a:xfrm>
          <a:prstGeom prst="rect">
            <a:avLst/>
          </a:prstGeom>
        </p:spPr>
        <p:txBody>
          <a:bodyPr/>
          <a:lstStyle>
            <a:lvl1pPr>
              <a:defRPr>
                <a:latin typeface="+mn-lt"/>
              </a:defRPr>
            </a:lvl1pPr>
          </a:lstStyle>
          <a:p>
            <a:pPr>
              <a:defRPr/>
            </a:pPr>
            <a:fld id="{180CC5D2-9F73-4638-8520-080834850007}" type="slidenum">
              <a:rPr lang="en-US" altLang="en-US" smtClean="0"/>
              <a:pPr>
                <a:defRPr/>
              </a:pPr>
              <a:t>‹#›</a:t>
            </a:fld>
            <a:endParaRPr lang="en-US" altLang="en-US" dirty="0"/>
          </a:p>
        </p:txBody>
      </p:sp>
    </p:spTree>
    <p:extLst>
      <p:ext uri="{BB962C8B-B14F-4D97-AF65-F5344CB8AC3E}">
        <p14:creationId xmlns:p14="http://schemas.microsoft.com/office/powerpoint/2010/main" val="1365664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ingle Column Text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5536357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4"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dirty="0">
              <a:cs typeface="+mn-cs"/>
            </a:endParaRPr>
          </a:p>
        </p:txBody>
      </p:sp>
      <p:sp>
        <p:nvSpPr>
          <p:cNvPr id="14" name="Text Placeholder 13"/>
          <p:cNvSpPr>
            <a:spLocks noGrp="1"/>
          </p:cNvSpPr>
          <p:nvPr>
            <p:ph type="body" sz="quarter" idx="10"/>
          </p:nvPr>
        </p:nvSpPr>
        <p:spPr>
          <a:xfrm>
            <a:off x="524256" y="1152144"/>
            <a:ext cx="11136461" cy="5138928"/>
          </a:xfrm>
        </p:spPr>
        <p:txBody>
          <a:bodyPr/>
          <a:lstStyle>
            <a:lvl1pPr>
              <a:buNone/>
              <a:defRPr/>
            </a:lvl1pPr>
          </a:lstStyle>
          <a:p>
            <a:pPr lvl="0"/>
            <a:r>
              <a:rPr lang="en-US"/>
              <a:t>Click to edit Master text styles</a:t>
            </a:r>
          </a:p>
        </p:txBody>
      </p:sp>
      <p:sp>
        <p:nvSpPr>
          <p:cNvPr id="20" name="Text Placeholder 19"/>
          <p:cNvSpPr>
            <a:spLocks noGrp="1"/>
          </p:cNvSpPr>
          <p:nvPr>
            <p:ph type="body" sz="quarter" idx="12"/>
          </p:nvPr>
        </p:nvSpPr>
        <p:spPr>
          <a:xfrm>
            <a:off x="524256" y="256032"/>
            <a:ext cx="11131296" cy="521208"/>
          </a:xfrm>
          <a:solidFill>
            <a:srgbClr val="FFFFFF"/>
          </a:solidFill>
        </p:spPr>
        <p:txBody>
          <a:bodyPr anchor="b"/>
          <a:lstStyle>
            <a:lvl1pPr>
              <a:buNone/>
              <a:defRPr sz="1600" b="1"/>
            </a:lvl1pPr>
          </a:lstStyle>
          <a:p>
            <a:pPr lvl="0"/>
            <a:r>
              <a:rPr lang="en-US"/>
              <a:t>Click to edit Master text styles</a:t>
            </a:r>
          </a:p>
        </p:txBody>
      </p:sp>
      <p:sp>
        <p:nvSpPr>
          <p:cNvPr id="3" name="Slide Number Placeholder 5">
            <a:extLst>
              <a:ext uri="{FF2B5EF4-FFF2-40B4-BE49-F238E27FC236}">
                <a16:creationId xmlns:a16="http://schemas.microsoft.com/office/drawing/2014/main" id="{B93F95C1-52B7-BA90-24B1-21AFF4CAAB18}"/>
              </a:ext>
            </a:extLst>
          </p:cNvPr>
          <p:cNvSpPr>
            <a:spLocks noGrp="1"/>
          </p:cNvSpPr>
          <p:nvPr>
            <p:ph type="sldNum" sz="quarter" idx="13"/>
          </p:nvPr>
        </p:nvSpPr>
        <p:spPr>
          <a:xfrm>
            <a:off x="524912" y="6419406"/>
            <a:ext cx="2844800" cy="365125"/>
          </a:xfrm>
          <a:prstGeom prst="rect">
            <a:avLst/>
          </a:prstGeom>
        </p:spPr>
        <p:txBody>
          <a:bodyPr/>
          <a:lstStyle>
            <a:lvl1pPr>
              <a:defRPr>
                <a:latin typeface="+mn-lt"/>
              </a:defRPr>
            </a:lvl1pPr>
          </a:lstStyle>
          <a:p>
            <a:pPr>
              <a:defRPr/>
            </a:pPr>
            <a:fld id="{180CC5D2-9F73-4638-8520-080834850007}" type="slidenum">
              <a:rPr lang="en-US" altLang="en-US" smtClean="0"/>
              <a:pPr>
                <a:defRPr/>
              </a:pPr>
              <a:t>‹#›</a:t>
            </a:fld>
            <a:endParaRPr lang="en-US" altLang="en-US" dirty="0"/>
          </a:p>
        </p:txBody>
      </p:sp>
    </p:spTree>
    <p:extLst>
      <p:ext uri="{BB962C8B-B14F-4D97-AF65-F5344CB8AC3E}">
        <p14:creationId xmlns:p14="http://schemas.microsoft.com/office/powerpoint/2010/main" val="1263735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609600" y="6324601"/>
            <a:ext cx="2844800" cy="365125"/>
          </a:xfrm>
          <a:prstGeom prst="rect">
            <a:avLst/>
          </a:prstGeom>
        </p:spPr>
        <p:txBody>
          <a:bodyPr/>
          <a:lstStyle>
            <a:lvl1pPr>
              <a:defRPr/>
            </a:lvl1pPr>
          </a:lstStyle>
          <a:p>
            <a:pPr>
              <a:defRPr/>
            </a:pPr>
            <a:fld id="{09E8A472-2228-491D-94C1-73A97D57453E}" type="slidenum">
              <a:rPr lang="en-US" altLang="en-US" smtClean="0"/>
              <a:pPr>
                <a:defRPr/>
              </a:pPr>
              <a:t>‹#›</a:t>
            </a:fld>
            <a:endParaRPr lang="en-US" altLang="en-US" dirty="0"/>
          </a:p>
        </p:txBody>
      </p:sp>
    </p:spTree>
    <p:extLst>
      <p:ext uri="{BB962C8B-B14F-4D97-AF65-F5344CB8AC3E}">
        <p14:creationId xmlns:p14="http://schemas.microsoft.com/office/powerpoint/2010/main" val="220351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609600" y="6356350"/>
            <a:ext cx="2844800" cy="365125"/>
          </a:xfrm>
          <a:prstGeom prst="rect">
            <a:avLst/>
          </a:prstGeom>
        </p:spPr>
        <p:txBody>
          <a:bodyPr/>
          <a:lstStyle>
            <a:lvl1pPr>
              <a:defRPr/>
            </a:lvl1pPr>
          </a:lstStyle>
          <a:p>
            <a:pPr>
              <a:defRPr/>
            </a:pPr>
            <a:fld id="{90285598-28EE-43A4-9F7E-B70726027258}" type="slidenum">
              <a:rPr lang="en-US" altLang="en-US" smtClean="0"/>
              <a:pPr>
                <a:defRPr/>
              </a:pPr>
              <a:t>‹#›</a:t>
            </a:fld>
            <a:endParaRPr lang="en-US" altLang="en-US" dirty="0"/>
          </a:p>
        </p:txBody>
      </p:sp>
    </p:spTree>
    <p:extLst>
      <p:ext uri="{BB962C8B-B14F-4D97-AF65-F5344CB8AC3E}">
        <p14:creationId xmlns:p14="http://schemas.microsoft.com/office/powerpoint/2010/main" val="21644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a:xfrm>
            <a:off x="508000" y="6307616"/>
            <a:ext cx="2844800" cy="365125"/>
          </a:xfrm>
          <a:prstGeom prst="rect">
            <a:avLst/>
          </a:prstGeom>
        </p:spPr>
        <p:txBody>
          <a:bodyPr/>
          <a:lstStyle>
            <a:lvl1pPr>
              <a:defRPr/>
            </a:lvl1pPr>
          </a:lstStyle>
          <a:p>
            <a:pPr>
              <a:defRPr/>
            </a:pPr>
            <a:fld id="{EAADC162-776C-4996-B2F6-7720B30F3999}" type="slidenum">
              <a:rPr lang="en-US" altLang="en-US" smtClean="0"/>
              <a:pPr>
                <a:defRPr/>
              </a:pPr>
              <a:t>‹#›</a:t>
            </a:fld>
            <a:endParaRPr lang="en-US" altLang="en-US" dirty="0"/>
          </a:p>
        </p:txBody>
      </p:sp>
    </p:spTree>
    <p:extLst>
      <p:ext uri="{BB962C8B-B14F-4D97-AF65-F5344CB8AC3E}">
        <p14:creationId xmlns:p14="http://schemas.microsoft.com/office/powerpoint/2010/main" val="73164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09600" y="6248401"/>
            <a:ext cx="2844800" cy="365125"/>
          </a:xfrm>
          <a:prstGeom prst="rect">
            <a:avLst/>
          </a:prstGeom>
        </p:spPr>
        <p:txBody>
          <a:bodyPr/>
          <a:lstStyle>
            <a:lvl1pPr>
              <a:defRPr/>
            </a:lvl1pPr>
          </a:lstStyle>
          <a:p>
            <a:pPr>
              <a:defRPr/>
            </a:pPr>
            <a:fld id="{DF29414F-AC54-48BF-9F92-3C72CFA66291}" type="slidenum">
              <a:rPr lang="en-US" altLang="en-US" smtClean="0"/>
              <a:pPr>
                <a:defRPr/>
              </a:pPr>
              <a:t>‹#›</a:t>
            </a:fld>
            <a:endParaRPr lang="en-US" altLang="en-US" dirty="0"/>
          </a:p>
        </p:txBody>
      </p:sp>
    </p:spTree>
    <p:extLst>
      <p:ext uri="{BB962C8B-B14F-4D97-AF65-F5344CB8AC3E}">
        <p14:creationId xmlns:p14="http://schemas.microsoft.com/office/powerpoint/2010/main" val="281854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946150"/>
          </a:xfrm>
        </p:spPr>
        <p:txBody>
          <a:bodyPr anchor="b"/>
          <a:lstStyle>
            <a:lvl1pPr algn="l">
              <a:lnSpc>
                <a:spcPct val="100000"/>
              </a:lnSpc>
              <a:defRPr sz="2000" b="1"/>
            </a:lvl1pPr>
          </a:lstStyle>
          <a:p>
            <a:r>
              <a:rPr lang="en-US"/>
              <a:t>Click to edit Master title style</a:t>
            </a:r>
            <a:endParaRPr lang="en-US" dirty="0"/>
          </a:p>
        </p:txBody>
      </p:sp>
      <p:sp>
        <p:nvSpPr>
          <p:cNvPr id="3" name="Content Placeholder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a:xfrm>
            <a:off x="609600" y="6402388"/>
            <a:ext cx="2844800" cy="365125"/>
          </a:xfrm>
          <a:prstGeom prst="rect">
            <a:avLst/>
          </a:prstGeom>
        </p:spPr>
        <p:txBody>
          <a:bodyPr/>
          <a:lstStyle>
            <a:lvl1pPr>
              <a:defRPr/>
            </a:lvl1pPr>
          </a:lstStyle>
          <a:p>
            <a:pPr>
              <a:defRPr/>
            </a:pPr>
            <a:fld id="{8615FF6C-B69D-455C-B0DE-27EF2AF53768}" type="slidenum">
              <a:rPr lang="en-US" altLang="en-US" smtClean="0"/>
              <a:pPr>
                <a:defRPr/>
              </a:pPr>
              <a:t>‹#›</a:t>
            </a:fld>
            <a:endParaRPr lang="en-US" altLang="en-US" dirty="0"/>
          </a:p>
        </p:txBody>
      </p:sp>
    </p:spTree>
    <p:extLst>
      <p:ext uri="{BB962C8B-B14F-4D97-AF65-F5344CB8AC3E}">
        <p14:creationId xmlns:p14="http://schemas.microsoft.com/office/powerpoint/2010/main" val="215977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219200"/>
            <a:ext cx="73152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a:xfrm>
            <a:off x="711200" y="6373814"/>
            <a:ext cx="2844800" cy="365125"/>
          </a:xfrm>
          <a:prstGeom prst="rect">
            <a:avLst/>
          </a:prstGeom>
        </p:spPr>
        <p:txBody>
          <a:bodyPr/>
          <a:lstStyle>
            <a:lvl1pPr>
              <a:defRPr/>
            </a:lvl1pPr>
          </a:lstStyle>
          <a:p>
            <a:pPr>
              <a:defRPr/>
            </a:pPr>
            <a:fld id="{0CA2BE85-3DD6-4783-A00D-60FAF0E06517}" type="slidenum">
              <a:rPr lang="en-US" altLang="en-US" smtClean="0"/>
              <a:pPr>
                <a:defRPr/>
              </a:pPr>
              <a:t>‹#›</a:t>
            </a:fld>
            <a:endParaRPr lang="en-US" altLang="en-US" dirty="0"/>
          </a:p>
        </p:txBody>
      </p:sp>
    </p:spTree>
    <p:extLst>
      <p:ext uri="{BB962C8B-B14F-4D97-AF65-F5344CB8AC3E}">
        <p14:creationId xmlns:p14="http://schemas.microsoft.com/office/powerpoint/2010/main" val="225303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21" Type="http://schemas.openxmlformats.org/officeDocument/2006/relationships/image" Target="../media/image1.emf"/><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oleObject" Target="../embeddings/oleObject1.bin"/><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ags" Target="../tags/tag1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2B5B2E8-2CB3-99B7-8E15-013B20746A92}"/>
              </a:ext>
            </a:extLst>
          </p:cNvPr>
          <p:cNvGraphicFramePr>
            <a:graphicFrameLocks noChangeAspect="1"/>
          </p:cNvGraphicFramePr>
          <p:nvPr>
            <p:custDataLst>
              <p:tags r:id="rId24"/>
            </p:custDataLst>
            <p:extLst>
              <p:ext uri="{D42A27DB-BD31-4B8C-83A1-F6EECF244321}">
                <p14:modId xmlns:p14="http://schemas.microsoft.com/office/powerpoint/2010/main" val="116710376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6" imgW="395" imgH="394" progId="TCLayout.ActiveDocument.1">
                  <p:embed/>
                </p:oleObj>
              </mc:Choice>
              <mc:Fallback>
                <p:oleObj name="think-cell Slide" r:id="rId26" imgW="395" imgH="394" progId="TCLayout.ActiveDocument.1">
                  <p:embed/>
                  <p:pic>
                    <p:nvPicPr>
                      <p:cNvPr id="7" name="think-cell data - do not delete" hidden="1">
                        <a:extLst>
                          <a:ext uri="{FF2B5EF4-FFF2-40B4-BE49-F238E27FC236}">
                            <a16:creationId xmlns:a16="http://schemas.microsoft.com/office/drawing/2014/main" id="{02B5B2E8-2CB3-99B7-8E15-013B20746A92}"/>
                          </a:ext>
                        </a:extLst>
                      </p:cNvPr>
                      <p:cNvPicPr/>
                      <p:nvPr/>
                    </p:nvPicPr>
                    <p:blipFill>
                      <a:blip r:embed="rId27"/>
                      <a:stretch>
                        <a:fillRect/>
                      </a:stretch>
                    </p:blipFill>
                    <p:spPr>
                      <a:xfrm>
                        <a:off x="2118" y="1588"/>
                        <a:ext cx="2117" cy="1588"/>
                      </a:xfrm>
                      <a:prstGeom prst="rect">
                        <a:avLst/>
                      </a:prstGeom>
                    </p:spPr>
                  </p:pic>
                </p:oleObj>
              </mc:Fallback>
            </mc:AlternateContent>
          </a:graphicData>
        </a:graphic>
      </p:graphicFrame>
      <p:sp>
        <p:nvSpPr>
          <p:cNvPr id="2" name="Rectangle 1"/>
          <p:cNvSpPr/>
          <p:nvPr/>
        </p:nvSpPr>
        <p:spPr>
          <a:xfrm>
            <a:off x="0" y="987742"/>
            <a:ext cx="11480800" cy="45719"/>
          </a:xfrm>
          <a:prstGeom prst="rect">
            <a:avLst/>
          </a:prstGeom>
          <a:solidFill>
            <a:schemeClr val="accent1">
              <a:lumMod val="75000"/>
            </a:schemeClr>
          </a:solidFill>
          <a:ln>
            <a:solidFill>
              <a:schemeClr val="accent5">
                <a:lumMod val="40000"/>
                <a:lumOff val="6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sp>
        <p:nvSpPr>
          <p:cNvPr id="2051" name="Title Placeholder 1"/>
          <p:cNvSpPr>
            <a:spLocks noGrp="1"/>
          </p:cNvSpPr>
          <p:nvPr>
            <p:ph type="title"/>
          </p:nvPr>
        </p:nvSpPr>
        <p:spPr bwMode="auto">
          <a:xfrm>
            <a:off x="508000" y="185261"/>
            <a:ext cx="109728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6" name="Slide Number Placeholder 5"/>
          <p:cNvSpPr>
            <a:spLocks noGrp="1"/>
          </p:cNvSpPr>
          <p:nvPr>
            <p:ph type="sldNum" sz="quarter" idx="4"/>
          </p:nvPr>
        </p:nvSpPr>
        <p:spPr>
          <a:xfrm>
            <a:off x="609600" y="6370638"/>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mn-lt"/>
                <a:cs typeface="Calibri" panose="020F0502020204030204" pitchFamily="34" charset="0"/>
              </a:defRPr>
            </a:lvl1pPr>
          </a:lstStyle>
          <a:p>
            <a:pPr>
              <a:defRPr/>
            </a:pPr>
            <a:fld id="{20D403C3-47BC-4C7E-BA49-79840169F64A}" type="slidenum">
              <a:rPr lang="en-US" altLang="en-US" smtClean="0"/>
              <a:pPr>
                <a:defRPr/>
              </a:pPr>
              <a:t>‹#›</a:t>
            </a:fld>
            <a:endParaRPr lang="en-US" altLang="en-US" dirty="0"/>
          </a:p>
        </p:txBody>
      </p:sp>
      <p:pic>
        <p:nvPicPr>
          <p:cNvPr id="9" name="Picture 8"/>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11122269" y="6454458"/>
            <a:ext cx="856536" cy="365125"/>
          </a:xfrm>
          <a:prstGeom prst="rect">
            <a:avLst/>
          </a:prstGeom>
        </p:spPr>
      </p:pic>
      <p:graphicFrame>
        <p:nvGraphicFramePr>
          <p:cNvPr id="3" name="think-cell data - do not delete" hidden="1">
            <a:extLst>
              <a:ext uri="{FF2B5EF4-FFF2-40B4-BE49-F238E27FC236}">
                <a16:creationId xmlns:a16="http://schemas.microsoft.com/office/drawing/2014/main" id="{183D7E10-B2D5-7508-16FC-B88A04F5702A}"/>
              </a:ext>
            </a:extLst>
          </p:cNvPr>
          <p:cNvGraphicFramePr>
            <a:graphicFrameLocks noChangeAspect="1"/>
          </p:cNvGraphicFramePr>
          <p:nvPr userDrawn="1">
            <p:custDataLst>
              <p:tags r:id="rId25"/>
            </p:custDataLst>
            <p:extLst>
              <p:ext uri="{D42A27DB-BD31-4B8C-83A1-F6EECF244321}">
                <p14:modId xmlns:p14="http://schemas.microsoft.com/office/powerpoint/2010/main" val="116710376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6" imgW="395" imgH="394" progId="TCLayout.ActiveDocument.1">
                  <p:embed/>
                </p:oleObj>
              </mc:Choice>
              <mc:Fallback>
                <p:oleObj name="think-cell Slide" r:id="rId26" imgW="395" imgH="394" progId="TCLayout.ActiveDocument.1">
                  <p:embed/>
                  <p:pic>
                    <p:nvPicPr>
                      <p:cNvPr id="3" name="think-cell data - do not delete" hidden="1">
                        <a:extLst>
                          <a:ext uri="{FF2B5EF4-FFF2-40B4-BE49-F238E27FC236}">
                            <a16:creationId xmlns:a16="http://schemas.microsoft.com/office/drawing/2014/main" id="{183D7E10-B2D5-7508-16FC-B88A04F5702A}"/>
                          </a:ext>
                        </a:extLst>
                      </p:cNvPr>
                      <p:cNvPicPr/>
                      <p:nvPr/>
                    </p:nvPicPr>
                    <p:blipFill>
                      <a:blip r:embed="rId27"/>
                      <a:stretch>
                        <a:fillRect/>
                      </a:stretch>
                    </p:blipFill>
                    <p:spPr>
                      <a:xfrm>
                        <a:off x="2118" y="1588"/>
                        <a:ext cx="2117" cy="1588"/>
                      </a:xfrm>
                      <a:prstGeom prst="rect">
                        <a:avLst/>
                      </a:prstGeom>
                    </p:spPr>
                  </p:pic>
                </p:oleObj>
              </mc:Fallback>
            </mc:AlternateContent>
          </a:graphicData>
        </a:graphic>
      </p:graphicFrame>
    </p:spTree>
    <p:extLst>
      <p:ext uri="{BB962C8B-B14F-4D97-AF65-F5344CB8AC3E}">
        <p14:creationId xmlns:p14="http://schemas.microsoft.com/office/powerpoint/2010/main" val="948758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690" r:id="rId18"/>
    <p:sldLayoutId id="2147483691" r:id="rId19"/>
    <p:sldLayoutId id="2147483693" r:id="rId20"/>
    <p:sldLayoutId id="2147483674" r:id="rId21"/>
    <p:sldLayoutId id="2147483677" r:id="rId22"/>
  </p:sldLayoutIdLst>
  <p:hf sldNum="0" hdr="0" ftr="0" dt="0"/>
  <p:txStyles>
    <p:titleStyle>
      <a:lvl1pPr algn="l" rtl="0" eaLnBrk="1" fontAlgn="base" hangingPunct="1">
        <a:lnSpc>
          <a:spcPts val="3600"/>
        </a:lnSpc>
        <a:spcBef>
          <a:spcPct val="0"/>
        </a:spcBef>
        <a:spcAft>
          <a:spcPct val="0"/>
        </a:spcAft>
        <a:defRPr sz="3200" b="1" kern="1200">
          <a:solidFill>
            <a:srgbClr val="002060"/>
          </a:solidFill>
          <a:latin typeface="+mj-lt"/>
          <a:ea typeface="+mj-ea"/>
          <a:cs typeface="+mj-cs"/>
        </a:defRPr>
      </a:lvl1pPr>
      <a:lvl2pPr algn="l" rtl="0" eaLnBrk="1" fontAlgn="base" hangingPunct="1">
        <a:lnSpc>
          <a:spcPts val="3600"/>
        </a:lnSpc>
        <a:spcBef>
          <a:spcPct val="0"/>
        </a:spcBef>
        <a:spcAft>
          <a:spcPct val="0"/>
        </a:spcAft>
        <a:defRPr sz="4000" b="1">
          <a:solidFill>
            <a:srgbClr val="002060"/>
          </a:solidFill>
          <a:latin typeface="Corbel" pitchFamily="34" charset="0"/>
        </a:defRPr>
      </a:lvl2pPr>
      <a:lvl3pPr algn="l" rtl="0" eaLnBrk="1" fontAlgn="base" hangingPunct="1">
        <a:lnSpc>
          <a:spcPts val="3600"/>
        </a:lnSpc>
        <a:spcBef>
          <a:spcPct val="0"/>
        </a:spcBef>
        <a:spcAft>
          <a:spcPct val="0"/>
        </a:spcAft>
        <a:defRPr sz="4000" b="1">
          <a:solidFill>
            <a:srgbClr val="002060"/>
          </a:solidFill>
          <a:latin typeface="Corbel" pitchFamily="34" charset="0"/>
        </a:defRPr>
      </a:lvl3pPr>
      <a:lvl4pPr algn="l" rtl="0" eaLnBrk="1" fontAlgn="base" hangingPunct="1">
        <a:lnSpc>
          <a:spcPts val="3600"/>
        </a:lnSpc>
        <a:spcBef>
          <a:spcPct val="0"/>
        </a:spcBef>
        <a:spcAft>
          <a:spcPct val="0"/>
        </a:spcAft>
        <a:defRPr sz="4000" b="1">
          <a:solidFill>
            <a:srgbClr val="002060"/>
          </a:solidFill>
          <a:latin typeface="Corbel" pitchFamily="34" charset="0"/>
        </a:defRPr>
      </a:lvl4pPr>
      <a:lvl5pPr algn="l" rtl="0" eaLnBrk="1" fontAlgn="base" hangingPunct="1">
        <a:lnSpc>
          <a:spcPts val="3600"/>
        </a:lnSpc>
        <a:spcBef>
          <a:spcPct val="0"/>
        </a:spcBef>
        <a:spcAft>
          <a:spcPct val="0"/>
        </a:spcAft>
        <a:defRPr sz="4000" b="1">
          <a:solidFill>
            <a:srgbClr val="002060"/>
          </a:solidFill>
          <a:latin typeface="Corbel" pitchFamily="34" charset="0"/>
        </a:defRPr>
      </a:lvl5pPr>
      <a:lvl6pPr marL="457200" algn="ctr" rtl="0" eaLnBrk="1" fontAlgn="base" hangingPunct="1">
        <a:spcBef>
          <a:spcPct val="0"/>
        </a:spcBef>
        <a:spcAft>
          <a:spcPct val="0"/>
        </a:spcAft>
        <a:defRPr sz="4000">
          <a:solidFill>
            <a:schemeClr val="bg1"/>
          </a:solidFill>
          <a:latin typeface="Calibri" pitchFamily="34" charset="0"/>
        </a:defRPr>
      </a:lvl6pPr>
      <a:lvl7pPr marL="914400" algn="ctr" rtl="0" eaLnBrk="1" fontAlgn="base" hangingPunct="1">
        <a:spcBef>
          <a:spcPct val="0"/>
        </a:spcBef>
        <a:spcAft>
          <a:spcPct val="0"/>
        </a:spcAft>
        <a:defRPr sz="4000">
          <a:solidFill>
            <a:schemeClr val="bg1"/>
          </a:solidFill>
          <a:latin typeface="Calibri" pitchFamily="34" charset="0"/>
        </a:defRPr>
      </a:lvl7pPr>
      <a:lvl8pPr marL="1371600" algn="ctr" rtl="0" eaLnBrk="1" fontAlgn="base" hangingPunct="1">
        <a:spcBef>
          <a:spcPct val="0"/>
        </a:spcBef>
        <a:spcAft>
          <a:spcPct val="0"/>
        </a:spcAft>
        <a:defRPr sz="4000">
          <a:solidFill>
            <a:schemeClr val="bg1"/>
          </a:solidFill>
          <a:latin typeface="Calibri" pitchFamily="34" charset="0"/>
        </a:defRPr>
      </a:lvl8pPr>
      <a:lvl9pPr marL="1828800" algn="ctr" rtl="0" eaLnBrk="1" fontAlgn="base" hangingPunct="1">
        <a:spcBef>
          <a:spcPct val="0"/>
        </a:spcBef>
        <a:spcAft>
          <a:spcPct val="0"/>
        </a:spcAft>
        <a:defRPr sz="40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chemeClr val="accent5">
            <a:lumMod val="75000"/>
          </a:schemeClr>
        </a:buClr>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5">
            <a:lumMod val="75000"/>
          </a:schemeClr>
        </a:buClr>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5">
            <a:lumMod val="75000"/>
          </a:schemeClr>
        </a:buClr>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5">
            <a:lumMod val="75000"/>
          </a:schemeClr>
        </a:buClr>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accent5">
            <a:lumMod val="75000"/>
          </a:schemeClr>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2B5B2E8-2CB3-99B7-8E15-013B20746A92}"/>
              </a:ext>
            </a:extLst>
          </p:cNvPr>
          <p:cNvGraphicFramePr>
            <a:graphicFrameLocks noChangeAspect="1"/>
          </p:cNvGraphicFramePr>
          <p:nvPr userDrawn="1">
            <p:custDataLst>
              <p:tags r:id="rId19"/>
            </p:custDataLst>
            <p:extLst>
              <p:ext uri="{D42A27DB-BD31-4B8C-83A1-F6EECF244321}">
                <p14:modId xmlns:p14="http://schemas.microsoft.com/office/powerpoint/2010/main" val="116710376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0" imgW="395" imgH="394" progId="TCLayout.ActiveDocument.1">
                  <p:embed/>
                </p:oleObj>
              </mc:Choice>
              <mc:Fallback>
                <p:oleObj name="think-cell Slide" r:id="rId20" imgW="395" imgH="394" progId="TCLayout.ActiveDocument.1">
                  <p:embed/>
                  <p:pic>
                    <p:nvPicPr>
                      <p:cNvPr id="7" name="think-cell data - do not delete" hidden="1">
                        <a:extLst>
                          <a:ext uri="{FF2B5EF4-FFF2-40B4-BE49-F238E27FC236}">
                            <a16:creationId xmlns:a16="http://schemas.microsoft.com/office/drawing/2014/main" id="{02B5B2E8-2CB3-99B7-8E15-013B20746A92}"/>
                          </a:ext>
                        </a:extLst>
                      </p:cNvPr>
                      <p:cNvPicPr/>
                      <p:nvPr/>
                    </p:nvPicPr>
                    <p:blipFill>
                      <a:blip r:embed="rId21"/>
                      <a:stretch>
                        <a:fillRect/>
                      </a:stretch>
                    </p:blipFill>
                    <p:spPr>
                      <a:xfrm>
                        <a:off x="2118" y="1588"/>
                        <a:ext cx="2117" cy="1588"/>
                      </a:xfrm>
                      <a:prstGeom prst="rect">
                        <a:avLst/>
                      </a:prstGeom>
                    </p:spPr>
                  </p:pic>
                </p:oleObj>
              </mc:Fallback>
            </mc:AlternateContent>
          </a:graphicData>
        </a:graphic>
      </p:graphicFrame>
      <p:sp>
        <p:nvSpPr>
          <p:cNvPr id="2" name="Rectangle 1"/>
          <p:cNvSpPr/>
          <p:nvPr/>
        </p:nvSpPr>
        <p:spPr>
          <a:xfrm>
            <a:off x="0" y="1038861"/>
            <a:ext cx="11480800" cy="98107"/>
          </a:xfrm>
          <a:prstGeom prst="rect">
            <a:avLst/>
          </a:prstGeom>
          <a:solidFill>
            <a:schemeClr val="accent1">
              <a:lumMod val="75000"/>
            </a:schemeClr>
          </a:solidFill>
          <a:ln>
            <a:solidFill>
              <a:schemeClr val="accent5">
                <a:lumMod val="40000"/>
                <a:lumOff val="6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sp>
        <p:nvSpPr>
          <p:cNvPr id="2051" name="Title Placeholder 1"/>
          <p:cNvSpPr>
            <a:spLocks noGrp="1"/>
          </p:cNvSpPr>
          <p:nvPr>
            <p:ph type="title"/>
          </p:nvPr>
        </p:nvSpPr>
        <p:spPr bwMode="auto">
          <a:xfrm>
            <a:off x="508000" y="185261"/>
            <a:ext cx="109728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a:xfrm>
            <a:off x="609600" y="6370638"/>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mn-lt"/>
                <a:cs typeface="Calibri" panose="020F0502020204030204" pitchFamily="34" charset="0"/>
              </a:defRPr>
            </a:lvl1pPr>
          </a:lstStyle>
          <a:p>
            <a:pPr>
              <a:defRPr/>
            </a:pPr>
            <a:fld id="{20D403C3-47BC-4C7E-BA49-79840169F64A}" type="slidenum">
              <a:rPr lang="en-US" altLang="en-US" smtClean="0"/>
              <a:pPr>
                <a:defRPr/>
              </a:pPr>
              <a:t>‹#›</a:t>
            </a:fld>
            <a:endParaRPr lang="en-US" altLang="en-US" dirty="0"/>
          </a:p>
        </p:txBody>
      </p:sp>
      <p:pic>
        <p:nvPicPr>
          <p:cNvPr id="9" name="Picture 8"/>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0871200" y="6397308"/>
            <a:ext cx="1107605" cy="422275"/>
          </a:xfrm>
          <a:prstGeom prst="rect">
            <a:avLst/>
          </a:prstGeom>
        </p:spPr>
      </p:pic>
    </p:spTree>
    <p:extLst>
      <p:ext uri="{BB962C8B-B14F-4D97-AF65-F5344CB8AC3E}">
        <p14:creationId xmlns:p14="http://schemas.microsoft.com/office/powerpoint/2010/main" val="91806779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sldNum="0" hdr="0" ftr="0" dt="0"/>
  <p:txStyles>
    <p:titleStyle>
      <a:lvl1pPr algn="l" rtl="0" eaLnBrk="0" fontAlgn="base" hangingPunct="0">
        <a:lnSpc>
          <a:spcPts val="3600"/>
        </a:lnSpc>
        <a:spcBef>
          <a:spcPct val="0"/>
        </a:spcBef>
        <a:spcAft>
          <a:spcPct val="0"/>
        </a:spcAft>
        <a:defRPr sz="3200" b="1" kern="1200">
          <a:solidFill>
            <a:srgbClr val="002060"/>
          </a:solidFill>
          <a:latin typeface="+mj-lt"/>
          <a:ea typeface="+mj-ea"/>
          <a:cs typeface="+mj-cs"/>
        </a:defRPr>
      </a:lvl1pPr>
      <a:lvl2pPr algn="l" rtl="0" eaLnBrk="0" fontAlgn="base" hangingPunct="0">
        <a:lnSpc>
          <a:spcPts val="3600"/>
        </a:lnSpc>
        <a:spcBef>
          <a:spcPct val="0"/>
        </a:spcBef>
        <a:spcAft>
          <a:spcPct val="0"/>
        </a:spcAft>
        <a:defRPr sz="4000" b="1">
          <a:solidFill>
            <a:srgbClr val="002060"/>
          </a:solidFill>
          <a:latin typeface="Corbel" pitchFamily="34" charset="0"/>
        </a:defRPr>
      </a:lvl2pPr>
      <a:lvl3pPr algn="l" rtl="0" eaLnBrk="0" fontAlgn="base" hangingPunct="0">
        <a:lnSpc>
          <a:spcPts val="3600"/>
        </a:lnSpc>
        <a:spcBef>
          <a:spcPct val="0"/>
        </a:spcBef>
        <a:spcAft>
          <a:spcPct val="0"/>
        </a:spcAft>
        <a:defRPr sz="4000" b="1">
          <a:solidFill>
            <a:srgbClr val="002060"/>
          </a:solidFill>
          <a:latin typeface="Corbel" pitchFamily="34" charset="0"/>
        </a:defRPr>
      </a:lvl3pPr>
      <a:lvl4pPr algn="l" rtl="0" eaLnBrk="0" fontAlgn="base" hangingPunct="0">
        <a:lnSpc>
          <a:spcPts val="3600"/>
        </a:lnSpc>
        <a:spcBef>
          <a:spcPct val="0"/>
        </a:spcBef>
        <a:spcAft>
          <a:spcPct val="0"/>
        </a:spcAft>
        <a:defRPr sz="4000" b="1">
          <a:solidFill>
            <a:srgbClr val="002060"/>
          </a:solidFill>
          <a:latin typeface="Corbel" pitchFamily="34" charset="0"/>
        </a:defRPr>
      </a:lvl4pPr>
      <a:lvl5pPr algn="l" rtl="0" eaLnBrk="0" fontAlgn="base" hangingPunct="0">
        <a:lnSpc>
          <a:spcPts val="3600"/>
        </a:lnSpc>
        <a:spcBef>
          <a:spcPct val="0"/>
        </a:spcBef>
        <a:spcAft>
          <a:spcPct val="0"/>
        </a:spcAft>
        <a:defRPr sz="4000" b="1">
          <a:solidFill>
            <a:srgbClr val="002060"/>
          </a:solidFill>
          <a:latin typeface="Corbel" pitchFamily="34" charset="0"/>
        </a:defRPr>
      </a:lvl5pPr>
      <a:lvl6pPr marL="457200" algn="ctr" rtl="0" fontAlgn="base">
        <a:spcBef>
          <a:spcPct val="0"/>
        </a:spcBef>
        <a:spcAft>
          <a:spcPct val="0"/>
        </a:spcAft>
        <a:defRPr sz="4000">
          <a:solidFill>
            <a:schemeClr val="bg1"/>
          </a:solidFill>
          <a:latin typeface="Calibri" pitchFamily="34" charset="0"/>
        </a:defRPr>
      </a:lvl6pPr>
      <a:lvl7pPr marL="914400" algn="ctr" rtl="0" fontAlgn="base">
        <a:spcBef>
          <a:spcPct val="0"/>
        </a:spcBef>
        <a:spcAft>
          <a:spcPct val="0"/>
        </a:spcAft>
        <a:defRPr sz="4000">
          <a:solidFill>
            <a:schemeClr val="bg1"/>
          </a:solidFill>
          <a:latin typeface="Calibri" pitchFamily="34" charset="0"/>
        </a:defRPr>
      </a:lvl7pPr>
      <a:lvl8pPr marL="1371600" algn="ctr" rtl="0" fontAlgn="base">
        <a:spcBef>
          <a:spcPct val="0"/>
        </a:spcBef>
        <a:spcAft>
          <a:spcPct val="0"/>
        </a:spcAft>
        <a:defRPr sz="4000">
          <a:solidFill>
            <a:schemeClr val="bg1"/>
          </a:solidFill>
          <a:latin typeface="Calibri" pitchFamily="34" charset="0"/>
        </a:defRPr>
      </a:lvl8pPr>
      <a:lvl9pPr marL="1828800" algn="ctr" rtl="0" fontAlgn="base">
        <a:spcBef>
          <a:spcPct val="0"/>
        </a:spcBef>
        <a:spcAft>
          <a:spcPct val="0"/>
        </a:spcAft>
        <a:defRPr sz="4000">
          <a:solidFill>
            <a:schemeClr val="bg1"/>
          </a:solidFill>
          <a:latin typeface="Calibri" pitchFamily="34" charset="0"/>
        </a:defRPr>
      </a:lvl9pPr>
    </p:titleStyle>
    <p:bodyStyle>
      <a:lvl1pPr marL="342900" indent="-342900" algn="l" rtl="0" eaLnBrk="0" fontAlgn="base" hangingPunct="0">
        <a:spcBef>
          <a:spcPct val="20000"/>
        </a:spcBef>
        <a:spcAft>
          <a:spcPct val="0"/>
        </a:spcAft>
        <a:buClr>
          <a:schemeClr val="accent5">
            <a:lumMod val="75000"/>
          </a:schemeClr>
        </a:buClr>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5">
            <a:lumMod val="75000"/>
          </a:schemeClr>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5">
            <a:lumMod val="75000"/>
          </a:schemeClr>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5">
            <a:lumMod val="75000"/>
          </a:schemeClr>
        </a:buClr>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5">
            <a:lumMod val="75000"/>
          </a:schemeClr>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mass.gov/info-details/information-for-pregnant-masshealth-member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notesSlide" Target="../notesSlides/notesSlide8.xml"/><Relationship Id="rId7" Type="http://schemas.openxmlformats.org/officeDocument/2006/relationships/hyperlink" Target="https://www.mass.gov/info-details/schedule-an-appointment-with-a-masshealth-representative" TargetMode="External"/><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slideLayout" Target="../slideLayouts/slideLayout2.xml"/><Relationship Id="rId16" Type="http://schemas.openxmlformats.org/officeDocument/2006/relationships/image" Target="../media/image28.png"/><Relationship Id="rId1" Type="http://schemas.openxmlformats.org/officeDocument/2006/relationships/tags" Target="../tags/tag20.xml"/><Relationship Id="rId6" Type="http://schemas.openxmlformats.org/officeDocument/2006/relationships/hyperlink" Target="https://www.mass.gov/service-details/masshealth-enrollment-centers-mecs" TargetMode="External"/><Relationship Id="rId11" Type="http://schemas.openxmlformats.org/officeDocument/2006/relationships/image" Target="../media/image23.svg"/><Relationship Id="rId5" Type="http://schemas.openxmlformats.org/officeDocument/2006/relationships/hyperlink" Target="https://my.mahealthconnector.org/enrollment-assisters" TargetMode="External"/><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hyperlink" Target="https://www.mahealthconnector.org/" TargetMode="External"/><Relationship Id="rId9" Type="http://schemas.openxmlformats.org/officeDocument/2006/relationships/image" Target="../media/image21.sv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notesSlide" Target="../notesSlides/notesSlide9.xml"/><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slideLayout" Target="../slideLayouts/slideLayout2.xml"/><Relationship Id="rId16" Type="http://schemas.openxmlformats.org/officeDocument/2006/relationships/image" Target="../media/image29.svg"/><Relationship Id="rId1" Type="http://schemas.openxmlformats.org/officeDocument/2006/relationships/tags" Target="../tags/tag21.xml"/><Relationship Id="rId6" Type="http://schemas.openxmlformats.org/officeDocument/2006/relationships/hyperlink" Target="https://www.mass.gov/service-details/masshealth-enrollment-centers-mecs" TargetMode="External"/><Relationship Id="rId11" Type="http://schemas.openxmlformats.org/officeDocument/2006/relationships/image" Target="../media/image24.png"/><Relationship Id="rId5" Type="http://schemas.openxmlformats.org/officeDocument/2006/relationships/hyperlink" Target="https://my.mahealthconnector.org/enrollment-assisters" TargetMode="External"/><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hyperlink" Target="https://na3.documents.adobe.com/public/esignWidget?wid=CBFCIBAA3AAABLblqZhBF13DsJ5OUvV1hEtX51iD1M9RmZH2GoZ_FMTjMUZpHcjKnVHkCHfk52LdQN8DhHZI*" TargetMode="External"/><Relationship Id="rId9" Type="http://schemas.openxmlformats.org/officeDocument/2006/relationships/image" Target="../media/image22.png"/><Relationship Id="rId1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hyperlink" Target="https://www.mass.gov/doc/masshealth-permission-to-share-information-psi-form-0/download?_ga=2.132997645.226823338.1716217343-401341466.1715088371&amp;_gl=1*152c68p*_ga*NDAxMzQxNDY2LjE3MTUwODgzNzE.*_ga_MCLPEGW7WM*MTcxNjQ2OTYwMS4xOS4wLjE3MTY0Njk2MDEuMC4wLjA." TargetMode="Externa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hyperlink" Target="https://www.mass.gov/doc/authorized-representative-designation-form-1/download?_ga=2.161828543.226823338.1716217343-401341466.1715088371&amp;_gl=1*1qaixi6*_ga*NDAxMzQxNDY2LjE3MTUwODgzNzE.*_ga_MCLPEGW7WM*MTcxNjQ2OTYwMS4xOS4xLjE3MTY0Njk2NjkuMC4wLjA."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7.xml"/><Relationship Id="rId1" Type="http://schemas.openxmlformats.org/officeDocument/2006/relationships/tags" Target="../tags/tag2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www.mass.gov/how-to/report-changes-to-masshealth" TargetMode="Externa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mass.gov/how-to/renew-your-coverage-for-masshealth-the-health-safety-net-or-the-childrens-medical-security-plan"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www.mass.gov/info-details/frequently-asked-questions-for-masshealth-members-aged-65-and-older" TargetMode="External"/><Relationship Id="rId5" Type="http://schemas.openxmlformats.org/officeDocument/2006/relationships/hyperlink" Target="https://www.mass.gov/how-to/renew-your-masshealth-coverage-for-seniors-and-people-who-need-long-term-care-services" TargetMode="External"/><Relationship Id="rId4" Type="http://schemas.openxmlformats.org/officeDocument/2006/relationships/hyperlink" Target="https://www.mass.gov/info-details/frequently-asked-questions-for-masshealth-members-younger-than-65"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7.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8" Type="http://schemas.openxmlformats.org/officeDocument/2006/relationships/hyperlink" Target="https://www.mass.gov/info-details/primary-care-clinician-pcc-plan-for-masshealth-members" TargetMode="External"/><Relationship Id="rId3" Type="http://schemas.openxmlformats.org/officeDocument/2006/relationships/notesSlide" Target="../notesSlides/notesSlide13.xml"/><Relationship Id="rId7" Type="http://schemas.openxmlformats.org/officeDocument/2006/relationships/hyperlink" Target="https://www.mass.gov/info-details/managed-care-organization-mco-plan" TargetMode="Externa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hyperlink" Target="https://www.mass.gov/info-details/primary-care-aco-plans" TargetMode="External"/><Relationship Id="rId5" Type="http://schemas.openxmlformats.org/officeDocument/2006/relationships/hyperlink" Target="https://www.mass.gov/info-details/accountable-care-partnership-plan"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hyperlink" Target="https://www.mass.gov/info-details/chart-of-masshealth-covered-services"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hyperlink" Target="https://www.mass.gov/program-of-all-inclusive-care-for-the-elderly-pace?_gl=1*1lcsl5o*_ga*MTQyMTYxMTM0OC4xNzI2NjA2Mzc3*_ga_MCLPEGW7WM*MTczMTYyMDY3Ny40Ni4wLjE3MzE2MjA2NzcuMC4wLjA." TargetMode="External"/><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hyperlink" Target="https://www.mass.gov/senior-care-options-sco?_gl=1*13mvh61*_ga*MTQyMTYxMTM0OC4xNzI2NjA2Mzc3*_ga_MCLPEGW7WM*MTczMTYyMDY3Ny40Ni4xLjE3MzE2MjA3MzQuMC4wLjA." TargetMode="External"/><Relationship Id="rId5" Type="http://schemas.openxmlformats.org/officeDocument/2006/relationships/hyperlink" Target="https://www.mass.gov/one-care?_gl=1*1m3amv1*_ga*MTQyMTYxMTM0OC4xNzI2NjA2Mzc3*_ga_MCLPEGW7WM*MTczMTYyMDY3Ny40Ni4xLjE3MzE2MjA3ODguMC4wLjA." TargetMode="External"/><Relationship Id="rId4" Type="http://schemas.openxmlformats.org/officeDocument/2006/relationships/hyperlink" Target="https://www.mass.gov/how-to/report-changes-to-masshealth?_gl=1*1byovsj*_ga*MTQyMTYxMTM0OC4xNzI2NjA2Mzc3*_ga_MCLPEGW7WM*MTcyNzcwNTIxMy4xNC4xLjE3Mjc3MDU5MTYuMC4wLjA."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mass.gov/one-care" TargetMode="External"/><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mass.gov/senior-care-options-sco?_gl=1*1au9r96*_ga*MTQyMTYxMTM0OC4xNzI2NjA2Mzc3*_ga_MCLPEGW7WM*MTczMTUwNzM1Ny40NS4xLjE3MzE1MDgwODkuMC4wLjA."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https://www.mass.gov/doc/pace-brochure-english/download" TargetMode="External"/><Relationship Id="rId7" Type="http://schemas.openxmlformats.org/officeDocument/2006/relationships/diagramColors" Target="../diagrams/colors9.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7.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hyperlink" Target="https://www.mass.gov/info-details/masshealth-enrollment-centers-mecs?_gl=1*1i8fj5d*_ga*MTg3NTUxNzk4Mi4xNjk2NTkwODA3*_ga_MCLPEGW7WM*MTcwMjMyMTE2OC44MS4wLjE3MDIzMjExNjguMC4wLjA."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hyperlink" Target="http://www.mass.gov/masshealth/appointmen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mass.gov/doc/organizations-interested-in-becoming-certified-application-counselors-cacs-webinar-presentation/download?_ga=2.2649780.586606901.1731419264-1421611348.1726606377&amp;_gl=1*k2l6rg*_ga*MTQyMTYxMTM0OC4xNzI2NjA2Mzc3*_ga_MCLPEGW7WM*MTczMTY4OTczNS40OC4xLjE3MzE2OTIxNDAuMC4wLjA." TargetMode="External"/><Relationship Id="rId2" Type="http://schemas.openxmlformats.org/officeDocument/2006/relationships/hyperlink" Target="https://my.mahealthconnector.org/enrollment-assisters"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48.png"/><Relationship Id="rId5" Type="http://schemas.openxmlformats.org/officeDocument/2006/relationships/hyperlink" Target="mailto:info@myombudsman.org" TargetMode="External"/><Relationship Id="rId4" Type="http://schemas.openxmlformats.org/officeDocument/2006/relationships/hyperlink" Target="https://www.myombudsman.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mass.gov/learn-about-myservice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hyperlink" Target="https://satisfyingretirement.blogspot.com/2018/04/being-single-and-retired.html" TargetMode="External"/><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4.xml"/><Relationship Id="rId7" Type="http://schemas.openxmlformats.org/officeDocument/2006/relationships/diagramData" Target="../diagrams/data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9.emf"/><Relationship Id="rId11" Type="http://schemas.microsoft.com/office/2007/relationships/diagramDrawing" Target="../diagrams/drawing2.xml"/><Relationship Id="rId5" Type="http://schemas.openxmlformats.org/officeDocument/2006/relationships/oleObject" Target="../embeddings/oleObject4.bin"/><Relationship Id="rId10" Type="http://schemas.openxmlformats.org/officeDocument/2006/relationships/diagramColors" Target="../diagrams/colors2.xml"/><Relationship Id="rId4" Type="http://schemas.openxmlformats.org/officeDocument/2006/relationships/notesSlide" Target="../notesSlides/notesSlide3.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9A15-0AFC-B549-4DE0-102590190BDF}"/>
              </a:ext>
            </a:extLst>
          </p:cNvPr>
          <p:cNvSpPr>
            <a:spLocks noGrp="1"/>
          </p:cNvSpPr>
          <p:nvPr>
            <p:ph type="ctrTitle"/>
          </p:nvPr>
        </p:nvSpPr>
        <p:spPr/>
        <p:txBody>
          <a:bodyPr vert="horz" wrap="square" lIns="91440" tIns="45720" rIns="91440" bIns="45720" numCol="1" rtlCol="0" anchor="ctr" anchorCtr="0" compatLnSpc="1">
            <a:prstTxWarp prst="textNoShape">
              <a:avLst/>
            </a:prstTxWarp>
            <a:noAutofit/>
          </a:bodyPr>
          <a:lstStyle/>
          <a:p>
            <a:pPr algn="ctr"/>
            <a:r>
              <a:rPr lang="en-US" altLang="en-US" sz="3200" dirty="0">
                <a:solidFill>
                  <a:srgbClr val="002060"/>
                </a:solidFill>
              </a:rPr>
              <a:t>MassHealth Application, Eligibility and Enrollment  for Agencies Working with People Experiencing Homelessness</a:t>
            </a:r>
          </a:p>
        </p:txBody>
      </p:sp>
    </p:spTree>
    <p:extLst>
      <p:ext uri="{BB962C8B-B14F-4D97-AF65-F5344CB8AC3E}">
        <p14:creationId xmlns:p14="http://schemas.microsoft.com/office/powerpoint/2010/main" val="93065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4564-DCCD-212A-A07C-EEFC558321E5}"/>
              </a:ext>
            </a:extLst>
          </p:cNvPr>
          <p:cNvSpPr>
            <a:spLocks noGrp="1"/>
          </p:cNvSpPr>
          <p:nvPr>
            <p:ph type="title"/>
          </p:nvPr>
        </p:nvSpPr>
        <p:spPr>
          <a:xfrm>
            <a:off x="609600" y="136525"/>
            <a:ext cx="8737600" cy="838200"/>
          </a:xfrm>
        </p:spPr>
        <p:txBody>
          <a:bodyPr>
            <a:normAutofit/>
          </a:bodyPr>
          <a:lstStyle/>
          <a:p>
            <a:r>
              <a:rPr lang="en-US"/>
              <a:t>Continuous Eligibility Populations </a:t>
            </a:r>
          </a:p>
        </p:txBody>
      </p:sp>
      <p:sp>
        <p:nvSpPr>
          <p:cNvPr id="3" name="Content Placeholder 2">
            <a:extLst>
              <a:ext uri="{FF2B5EF4-FFF2-40B4-BE49-F238E27FC236}">
                <a16:creationId xmlns:a16="http://schemas.microsoft.com/office/drawing/2014/main" id="{826A8DC6-4382-39C0-4963-B02247C48782}"/>
              </a:ext>
            </a:extLst>
          </p:cNvPr>
          <p:cNvSpPr>
            <a:spLocks noGrp="1"/>
          </p:cNvSpPr>
          <p:nvPr>
            <p:ph idx="1"/>
          </p:nvPr>
        </p:nvSpPr>
        <p:spPr>
          <a:xfrm>
            <a:off x="609600" y="1128054"/>
            <a:ext cx="10972800" cy="4941277"/>
          </a:xfrm>
        </p:spPr>
        <p:txBody>
          <a:bodyPr>
            <a:noAutofit/>
          </a:bodyPr>
          <a:lstStyle/>
          <a:p>
            <a:pPr>
              <a:spcBef>
                <a:spcPts val="600"/>
              </a:spcBef>
              <a:spcAft>
                <a:spcPts val="0"/>
              </a:spcAft>
            </a:pPr>
            <a:r>
              <a:rPr lang="en-US" sz="2400" b="1" dirty="0"/>
              <a:t>Members released from jail or prison </a:t>
            </a:r>
          </a:p>
          <a:p>
            <a:pPr lvl="1">
              <a:spcBef>
                <a:spcPts val="600"/>
              </a:spcBef>
              <a:spcAft>
                <a:spcPts val="0"/>
              </a:spcAft>
            </a:pPr>
            <a:r>
              <a:rPr lang="en-US" sz="2400" dirty="0"/>
              <a:t>Provides 12-months continuous eligibility to adults under age 65 upon release from public institution for the first year they return to the community</a:t>
            </a:r>
          </a:p>
          <a:p>
            <a:pPr>
              <a:spcBef>
                <a:spcPts val="600"/>
              </a:spcBef>
              <a:spcAft>
                <a:spcPts val="0"/>
              </a:spcAft>
            </a:pPr>
            <a:r>
              <a:rPr lang="en-US" sz="2400" b="1" dirty="0"/>
              <a:t>Verified Homeless Adults</a:t>
            </a:r>
          </a:p>
          <a:p>
            <a:pPr lvl="1">
              <a:spcBef>
                <a:spcPts val="600"/>
              </a:spcBef>
              <a:spcAft>
                <a:spcPts val="0"/>
              </a:spcAft>
            </a:pPr>
            <a:r>
              <a:rPr lang="en-US" sz="2400" dirty="0"/>
              <a:t>Provides 24-months continuous eligibility to adults under age 65 who are verified homeless for 6+ months through HMIS in the Rehousing Data Collective</a:t>
            </a:r>
          </a:p>
          <a:p>
            <a:pPr>
              <a:spcBef>
                <a:spcPts val="600"/>
              </a:spcBef>
              <a:spcAft>
                <a:spcPts val="0"/>
              </a:spcAft>
            </a:pPr>
            <a:r>
              <a:rPr lang="en-US" sz="2400" b="1" dirty="0"/>
              <a:t>Children</a:t>
            </a:r>
            <a:r>
              <a:rPr lang="en-US" sz="2400" dirty="0"/>
              <a:t> </a:t>
            </a:r>
          </a:p>
          <a:p>
            <a:pPr lvl="1">
              <a:spcBef>
                <a:spcPts val="600"/>
              </a:spcBef>
              <a:spcAft>
                <a:spcPts val="0"/>
              </a:spcAft>
            </a:pPr>
            <a:r>
              <a:rPr lang="en-US" sz="2400" dirty="0"/>
              <a:t>Provides 12-months continuous eligibility to children under age 19</a:t>
            </a:r>
          </a:p>
          <a:p>
            <a:pPr>
              <a:spcBef>
                <a:spcPts val="600"/>
              </a:spcBef>
              <a:spcAft>
                <a:spcPts val="0"/>
              </a:spcAft>
            </a:pPr>
            <a:r>
              <a:rPr lang="en-US" sz="2400" b="1" dirty="0"/>
              <a:t>Pregnant Individuals</a:t>
            </a:r>
          </a:p>
          <a:p>
            <a:pPr lvl="1">
              <a:spcBef>
                <a:spcPts val="600"/>
              </a:spcBef>
              <a:spcAft>
                <a:spcPts val="0"/>
              </a:spcAft>
            </a:pPr>
            <a:r>
              <a:rPr lang="en-US" sz="2400" dirty="0">
                <a:hlinkClick r:id="rId2"/>
              </a:rPr>
              <a:t>Provides 12 months of continuous coverage following the end of pregnancy, no matter your immigration status or how the pregnancy ends</a:t>
            </a:r>
            <a:endParaRPr lang="en-US" sz="2400" dirty="0"/>
          </a:p>
          <a:p>
            <a:pPr>
              <a:spcBef>
                <a:spcPts val="600"/>
              </a:spcBef>
              <a:spcAft>
                <a:spcPts val="0"/>
              </a:spcAft>
            </a:pPr>
            <a:endParaRPr lang="en-US" sz="2400" dirty="0"/>
          </a:p>
          <a:p>
            <a:pPr>
              <a:spcBef>
                <a:spcPts val="600"/>
              </a:spcBef>
              <a:spcAft>
                <a:spcPts val="0"/>
              </a:spcAft>
            </a:pPr>
            <a:endParaRPr lang="en-US" sz="2400" dirty="0"/>
          </a:p>
        </p:txBody>
      </p:sp>
    </p:spTree>
    <p:extLst>
      <p:ext uri="{BB962C8B-B14F-4D97-AF65-F5344CB8AC3E}">
        <p14:creationId xmlns:p14="http://schemas.microsoft.com/office/powerpoint/2010/main" val="980654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B40315-9FE2-BB99-4197-B2D006096FAB}"/>
              </a:ext>
            </a:extLst>
          </p:cNvPr>
          <p:cNvSpPr>
            <a:spLocks noGrp="1"/>
          </p:cNvSpPr>
          <p:nvPr>
            <p:ph type="title"/>
          </p:nvPr>
        </p:nvSpPr>
        <p:spPr>
          <a:xfrm>
            <a:off x="838200" y="134389"/>
            <a:ext cx="10149840" cy="731520"/>
          </a:xfrm>
        </p:spPr>
        <p:txBody>
          <a:bodyPr vert="horz" lIns="91440" tIns="45720" rIns="91440" bIns="45720" rtlCol="0" anchor="ctr">
            <a:normAutofit/>
          </a:bodyPr>
          <a:lstStyle/>
          <a:p>
            <a:r>
              <a:rPr lang="en-US" dirty="0"/>
              <a:t>MassHealth Coverage Types</a:t>
            </a:r>
          </a:p>
        </p:txBody>
      </p:sp>
      <p:graphicFrame>
        <p:nvGraphicFramePr>
          <p:cNvPr id="16" name="Content Placeholder 9">
            <a:extLst>
              <a:ext uri="{FF2B5EF4-FFF2-40B4-BE49-F238E27FC236}">
                <a16:creationId xmlns:a16="http://schemas.microsoft.com/office/drawing/2014/main" id="{08585A33-B763-804C-6588-DACB3B0A4373}"/>
              </a:ext>
            </a:extLst>
          </p:cNvPr>
          <p:cNvGraphicFramePr>
            <a:graphicFrameLocks noGrp="1"/>
          </p:cNvGraphicFramePr>
          <p:nvPr>
            <p:ph idx="4294967295"/>
            <p:extLst>
              <p:ext uri="{D42A27DB-BD31-4B8C-83A1-F6EECF244321}">
                <p14:modId xmlns:p14="http://schemas.microsoft.com/office/powerpoint/2010/main" val="3508730186"/>
              </p:ext>
            </p:extLst>
          </p:nvPr>
        </p:nvGraphicFramePr>
        <p:xfrm>
          <a:off x="398483" y="2264120"/>
          <a:ext cx="5358269" cy="4467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7F83BCD-7DB3-102C-6F17-6D9B9EEEAD38}"/>
              </a:ext>
            </a:extLst>
          </p:cNvPr>
          <p:cNvSpPr txBox="1"/>
          <p:nvPr/>
        </p:nvSpPr>
        <p:spPr>
          <a:xfrm>
            <a:off x="838200" y="1083723"/>
            <a:ext cx="10621488" cy="757130"/>
          </a:xfrm>
          <a:prstGeom prst="rect">
            <a:avLst/>
          </a:prstGeom>
          <a:noFill/>
        </p:spPr>
        <p:txBody>
          <a:bodyPr wrap="square">
            <a:spAutoFit/>
          </a:bodyPr>
          <a:lstStyle/>
          <a:p>
            <a:pPr marL="0" lvl="0" indent="0" algn="ctr" defTabSz="355600">
              <a:lnSpc>
                <a:spcPct val="90000"/>
              </a:lnSpc>
              <a:spcBef>
                <a:spcPct val="0"/>
              </a:spcBef>
              <a:spcAft>
                <a:spcPct val="35000"/>
              </a:spcAft>
              <a:buNone/>
            </a:pPr>
            <a:r>
              <a:rPr lang="en-US" sz="2400" kern="1200" dirty="0">
                <a:latin typeface="+mn-lt"/>
                <a:ea typeface="+mn-ea"/>
                <a:cs typeface="+mn-cs"/>
              </a:rPr>
              <a:t>Each coverage type represents a different level of health benefits. The coverage type is determined by categorical and financial standards.</a:t>
            </a:r>
            <a:endParaRPr lang="en-US" sz="2400" kern="1200" dirty="0"/>
          </a:p>
        </p:txBody>
      </p:sp>
      <p:sp>
        <p:nvSpPr>
          <p:cNvPr id="2" name="TextBox 1">
            <a:extLst>
              <a:ext uri="{FF2B5EF4-FFF2-40B4-BE49-F238E27FC236}">
                <a16:creationId xmlns:a16="http://schemas.microsoft.com/office/drawing/2014/main" id="{399540E1-B079-38B3-05CB-F5AD46D94E8B}"/>
              </a:ext>
            </a:extLst>
          </p:cNvPr>
          <p:cNvSpPr txBox="1"/>
          <p:nvPr/>
        </p:nvSpPr>
        <p:spPr>
          <a:xfrm>
            <a:off x="4354658" y="2331980"/>
            <a:ext cx="2926080" cy="400110"/>
          </a:xfrm>
          <a:prstGeom prst="rect">
            <a:avLst/>
          </a:prstGeom>
          <a:noFill/>
        </p:spPr>
        <p:txBody>
          <a:bodyPr wrap="square" rtlCol="0" anchor="ctr">
            <a:spAutoFit/>
          </a:bodyPr>
          <a:lstStyle/>
          <a:p>
            <a:pPr algn="ctr"/>
            <a:r>
              <a:rPr lang="en-US" sz="2000" b="1" dirty="0"/>
              <a:t>Most Comprehensive</a:t>
            </a:r>
          </a:p>
        </p:txBody>
      </p:sp>
      <p:sp>
        <p:nvSpPr>
          <p:cNvPr id="3" name="Arrow: Down 2">
            <a:extLst>
              <a:ext uri="{FF2B5EF4-FFF2-40B4-BE49-F238E27FC236}">
                <a16:creationId xmlns:a16="http://schemas.microsoft.com/office/drawing/2014/main" id="{5FD63D27-DAFE-0112-F355-571E26B199C3}"/>
              </a:ext>
            </a:extLst>
          </p:cNvPr>
          <p:cNvSpPr/>
          <p:nvPr/>
        </p:nvSpPr>
        <p:spPr>
          <a:xfrm>
            <a:off x="5240935" y="2926697"/>
            <a:ext cx="1140643" cy="2967844"/>
          </a:xfrm>
          <a:prstGeom prst="downArrow">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9F780232-AFED-C462-56D0-EE6D289BCD2F}"/>
              </a:ext>
            </a:extLst>
          </p:cNvPr>
          <p:cNvSpPr txBox="1"/>
          <p:nvPr/>
        </p:nvSpPr>
        <p:spPr>
          <a:xfrm>
            <a:off x="4354658" y="6035115"/>
            <a:ext cx="2926080" cy="400110"/>
          </a:xfrm>
          <a:prstGeom prst="rect">
            <a:avLst/>
          </a:prstGeom>
          <a:noFill/>
        </p:spPr>
        <p:txBody>
          <a:bodyPr wrap="square" rtlCol="0" anchor="ctr">
            <a:spAutoFit/>
          </a:bodyPr>
          <a:lstStyle/>
          <a:p>
            <a:pPr algn="ctr"/>
            <a:r>
              <a:rPr lang="en-US" sz="2000" b="1" dirty="0"/>
              <a:t>Least Comprehensive</a:t>
            </a:r>
          </a:p>
        </p:txBody>
      </p:sp>
      <p:graphicFrame>
        <p:nvGraphicFramePr>
          <p:cNvPr id="5" name="Content Placeholder 9">
            <a:extLst>
              <a:ext uri="{FF2B5EF4-FFF2-40B4-BE49-F238E27FC236}">
                <a16:creationId xmlns:a16="http://schemas.microsoft.com/office/drawing/2014/main" id="{AF1021CB-F7C4-30DD-09B9-62C50E443C96}"/>
              </a:ext>
            </a:extLst>
          </p:cNvPr>
          <p:cNvGraphicFramePr>
            <a:graphicFrameLocks/>
          </p:cNvGraphicFramePr>
          <p:nvPr>
            <p:extLst>
              <p:ext uri="{D42A27DB-BD31-4B8C-83A1-F6EECF244321}">
                <p14:modId xmlns:p14="http://schemas.microsoft.com/office/powerpoint/2010/main" val="1364382131"/>
              </p:ext>
            </p:extLst>
          </p:nvPr>
        </p:nvGraphicFramePr>
        <p:xfrm>
          <a:off x="6096000" y="2255780"/>
          <a:ext cx="5020555" cy="44678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8799D216-A228-F3E2-FA9C-0186BCE4CAC0}"/>
              </a:ext>
            </a:extLst>
          </p:cNvPr>
          <p:cNvSpPr txBox="1"/>
          <p:nvPr/>
        </p:nvSpPr>
        <p:spPr>
          <a:xfrm>
            <a:off x="2642762" y="1894788"/>
            <a:ext cx="1423448" cy="369332"/>
          </a:xfrm>
          <a:prstGeom prst="rect">
            <a:avLst/>
          </a:prstGeom>
          <a:noFill/>
        </p:spPr>
        <p:txBody>
          <a:bodyPr wrap="square" rtlCol="0">
            <a:spAutoFit/>
          </a:bodyPr>
          <a:lstStyle/>
          <a:p>
            <a:r>
              <a:rPr lang="en-US" b="1" dirty="0"/>
              <a:t>ACA</a:t>
            </a:r>
          </a:p>
        </p:txBody>
      </p:sp>
      <p:sp>
        <p:nvSpPr>
          <p:cNvPr id="9" name="TextBox 8">
            <a:extLst>
              <a:ext uri="{FF2B5EF4-FFF2-40B4-BE49-F238E27FC236}">
                <a16:creationId xmlns:a16="http://schemas.microsoft.com/office/drawing/2014/main" id="{35E45DD0-3B81-C155-DD94-C757F3EE294F}"/>
              </a:ext>
            </a:extLst>
          </p:cNvPr>
          <p:cNvSpPr txBox="1"/>
          <p:nvPr/>
        </p:nvSpPr>
        <p:spPr>
          <a:xfrm>
            <a:off x="8134969" y="1894788"/>
            <a:ext cx="1423448" cy="369332"/>
          </a:xfrm>
          <a:prstGeom prst="rect">
            <a:avLst/>
          </a:prstGeom>
          <a:noFill/>
        </p:spPr>
        <p:txBody>
          <a:bodyPr wrap="square" rtlCol="0">
            <a:spAutoFit/>
          </a:bodyPr>
          <a:lstStyle/>
          <a:p>
            <a:r>
              <a:rPr lang="en-US" b="1" dirty="0"/>
              <a:t>SACA</a:t>
            </a:r>
          </a:p>
        </p:txBody>
      </p:sp>
    </p:spTree>
    <p:extLst>
      <p:ext uri="{BB962C8B-B14F-4D97-AF65-F5344CB8AC3E}">
        <p14:creationId xmlns:p14="http://schemas.microsoft.com/office/powerpoint/2010/main" val="2927344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a:endParaRPr>
          </a:p>
        </p:txBody>
      </p:sp>
      <p:sp>
        <p:nvSpPr>
          <p:cNvPr id="5" name="Title 4">
            <a:extLst>
              <a:ext uri="{FF2B5EF4-FFF2-40B4-BE49-F238E27FC236}">
                <a16:creationId xmlns:a16="http://schemas.microsoft.com/office/drawing/2014/main" id="{DF5C387E-71D9-4BFC-BF1A-3C6AFEDB74AE}"/>
              </a:ext>
            </a:extLst>
          </p:cNvPr>
          <p:cNvSpPr>
            <a:spLocks noGrp="1"/>
          </p:cNvSpPr>
          <p:nvPr>
            <p:ph type="title"/>
          </p:nvPr>
        </p:nvSpPr>
        <p:spPr>
          <a:xfrm>
            <a:off x="2510118" y="735106"/>
            <a:ext cx="7540322" cy="2928470"/>
          </a:xfrm>
        </p:spPr>
        <p:txBody>
          <a:bodyPr vert="horz" wrap="square" lIns="91440" tIns="45720" rIns="91440" bIns="45720" numCol="1" rtlCol="0" anchor="b" anchorCtr="0" compatLnSpc="1">
            <a:prstTxWarp prst="textNoShape">
              <a:avLst/>
            </a:prstTxWarp>
            <a:normAutofit/>
          </a:bodyPr>
          <a:lstStyle/>
          <a:p>
            <a:pPr eaLnBrk="1" hangingPunct="1">
              <a:lnSpc>
                <a:spcPct val="90000"/>
              </a:lnSpc>
            </a:pPr>
            <a:r>
              <a:rPr lang="en-US" sz="4200" dirty="0">
                <a:solidFill>
                  <a:srgbClr val="FFFFFF"/>
                </a:solidFill>
              </a:rPr>
              <a:t>How to Apply</a:t>
            </a:r>
          </a:p>
        </p:txBody>
      </p:sp>
    </p:spTree>
    <p:custDataLst>
      <p:tags r:id="rId1"/>
    </p:custDataLst>
    <p:extLst>
      <p:ext uri="{BB962C8B-B14F-4D97-AF65-F5344CB8AC3E}">
        <p14:creationId xmlns:p14="http://schemas.microsoft.com/office/powerpoint/2010/main" val="367827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95AF-EDF0-49F1-9345-97DC402FC6CA}"/>
              </a:ext>
            </a:extLst>
          </p:cNvPr>
          <p:cNvSpPr>
            <a:spLocks noGrp="1"/>
          </p:cNvSpPr>
          <p:nvPr>
            <p:ph type="title"/>
          </p:nvPr>
        </p:nvSpPr>
        <p:spPr/>
        <p:txBody>
          <a:bodyPr/>
          <a:lstStyle/>
          <a:p>
            <a:r>
              <a:rPr lang="en-US" dirty="0"/>
              <a:t>ACA: How to Apply for Coverage</a:t>
            </a:r>
          </a:p>
        </p:txBody>
      </p:sp>
      <p:sp>
        <p:nvSpPr>
          <p:cNvPr id="3" name="Content Placeholder 2">
            <a:extLst>
              <a:ext uri="{FF2B5EF4-FFF2-40B4-BE49-F238E27FC236}">
                <a16:creationId xmlns:a16="http://schemas.microsoft.com/office/drawing/2014/main" id="{7C75207E-8218-4336-B87A-02AA6D178865}"/>
              </a:ext>
            </a:extLst>
          </p:cNvPr>
          <p:cNvSpPr>
            <a:spLocks noGrp="1"/>
          </p:cNvSpPr>
          <p:nvPr>
            <p:ph idx="1"/>
          </p:nvPr>
        </p:nvSpPr>
        <p:spPr>
          <a:xfrm>
            <a:off x="1795549" y="1285444"/>
            <a:ext cx="10017962" cy="5235936"/>
          </a:xfrm>
        </p:spPr>
        <p:txBody>
          <a:bodyPr>
            <a:normAutofit fontScale="92500" lnSpcReduction="10000"/>
          </a:bodyPr>
          <a:lstStyle/>
          <a:p>
            <a:pPr marL="0" indent="0">
              <a:spcBef>
                <a:spcPts val="1200"/>
              </a:spcBef>
              <a:buNone/>
            </a:pPr>
            <a:r>
              <a:rPr lang="en-US" sz="2400" dirty="0"/>
              <a:t>Online at </a:t>
            </a:r>
            <a:r>
              <a:rPr lang="en-US" sz="2400" dirty="0">
                <a:hlinkClick r:id="rId4"/>
              </a:rPr>
              <a:t>MAhealthconnector.org </a:t>
            </a:r>
            <a:endParaRPr lang="en-US" sz="2400" dirty="0"/>
          </a:p>
          <a:p>
            <a:pPr marL="0" indent="0">
              <a:spcBef>
                <a:spcPts val="1200"/>
              </a:spcBef>
              <a:buNone/>
            </a:pPr>
            <a:endParaRPr lang="en-US" sz="2400" dirty="0">
              <a:cs typeface="Arial"/>
            </a:endParaRPr>
          </a:p>
          <a:p>
            <a:pPr marL="0" indent="0">
              <a:spcBef>
                <a:spcPts val="1200"/>
              </a:spcBef>
              <a:buNone/>
            </a:pPr>
            <a:r>
              <a:rPr lang="en-US" sz="2400" dirty="0"/>
              <a:t>Call MassHealth at 1-800-841-2900 (TTY: 711)</a:t>
            </a:r>
          </a:p>
          <a:p>
            <a:pPr marL="0" indent="0">
              <a:spcBef>
                <a:spcPts val="1200"/>
              </a:spcBef>
              <a:buNone/>
            </a:pPr>
            <a:endParaRPr lang="en-US" sz="2400" dirty="0">
              <a:cs typeface="Arial"/>
            </a:endParaRPr>
          </a:p>
          <a:p>
            <a:pPr marL="0" indent="0">
              <a:spcBef>
                <a:spcPts val="1200"/>
              </a:spcBef>
              <a:buNone/>
            </a:pPr>
            <a:r>
              <a:rPr lang="en-US" sz="2400" dirty="0"/>
              <a:t>Mail: 	Health Insurance Processing Center </a:t>
            </a:r>
          </a:p>
          <a:p>
            <a:pPr marL="0" indent="0">
              <a:spcBef>
                <a:spcPts val="1200"/>
              </a:spcBef>
              <a:buNone/>
            </a:pPr>
            <a:r>
              <a:rPr lang="en-US" sz="2400" dirty="0"/>
              <a:t>	P.O. Box 4405 Taunton, MA 02760</a:t>
            </a:r>
          </a:p>
          <a:p>
            <a:pPr marL="0" indent="0">
              <a:spcBef>
                <a:spcPts val="1200"/>
              </a:spcBef>
              <a:buNone/>
            </a:pPr>
            <a:endParaRPr lang="en-US" sz="2400" dirty="0">
              <a:cs typeface="Arial"/>
            </a:endParaRPr>
          </a:p>
          <a:p>
            <a:pPr marL="0" indent="0">
              <a:spcBef>
                <a:spcPts val="1200"/>
              </a:spcBef>
              <a:buNone/>
            </a:pPr>
            <a:r>
              <a:rPr lang="en-US" sz="2400" dirty="0"/>
              <a:t>Fax: 1-857-323-8300</a:t>
            </a:r>
          </a:p>
          <a:p>
            <a:pPr marL="0" indent="0">
              <a:spcBef>
                <a:spcPts val="1200"/>
              </a:spcBef>
              <a:buNone/>
            </a:pPr>
            <a:endParaRPr lang="en-US" sz="2400" dirty="0">
              <a:cs typeface="Arial"/>
            </a:endParaRPr>
          </a:p>
          <a:p>
            <a:pPr marL="0" indent="0">
              <a:spcBef>
                <a:spcPts val="1200"/>
              </a:spcBef>
              <a:buNone/>
            </a:pPr>
            <a:r>
              <a:rPr lang="en-US" sz="2400" dirty="0"/>
              <a:t>Apply with a </a:t>
            </a:r>
            <a:r>
              <a:rPr lang="en-US" sz="2400" dirty="0">
                <a:hlinkClick r:id="rId5"/>
              </a:rPr>
              <a:t>Certified Assister</a:t>
            </a:r>
            <a:r>
              <a:rPr lang="en-US" sz="2400" dirty="0"/>
              <a:t> Or at a </a:t>
            </a:r>
            <a:r>
              <a:rPr lang="en-US" sz="2400" dirty="0">
                <a:hlinkClick r:id="rId6"/>
              </a:rPr>
              <a:t>MassHealth Enrollment Center (MEC)</a:t>
            </a:r>
            <a:endParaRPr lang="en-US" sz="2400" dirty="0">
              <a:cs typeface="Arial"/>
            </a:endParaRPr>
          </a:p>
          <a:p>
            <a:pPr marL="0" indent="0">
              <a:spcBef>
                <a:spcPts val="1200"/>
              </a:spcBef>
              <a:buNone/>
            </a:pPr>
            <a:r>
              <a:rPr lang="en-US" sz="2400" dirty="0"/>
              <a:t>You can </a:t>
            </a:r>
            <a:r>
              <a:rPr lang="en-US" sz="2400" dirty="0">
                <a:hlinkClick r:id="rId7"/>
              </a:rPr>
              <a:t>schedule</a:t>
            </a:r>
            <a:r>
              <a:rPr lang="en-US" sz="2400" dirty="0"/>
              <a:t> a phone or video appointment with a MassHealth staff</a:t>
            </a:r>
            <a:endParaRPr lang="en-US" sz="2400" dirty="0">
              <a:cs typeface="Arial"/>
            </a:endParaRPr>
          </a:p>
          <a:p>
            <a:pPr marL="0" indent="0">
              <a:spcBef>
                <a:spcPts val="1200"/>
              </a:spcBef>
              <a:buNone/>
            </a:pPr>
            <a:endParaRPr lang="en-US" sz="2400" dirty="0">
              <a:cs typeface="Arial"/>
            </a:endParaRPr>
          </a:p>
          <a:p>
            <a:pPr marL="0" indent="0">
              <a:spcBef>
                <a:spcPts val="1200"/>
              </a:spcBef>
              <a:buNone/>
            </a:pPr>
            <a:endParaRPr lang="en-US" sz="2400" dirty="0">
              <a:cs typeface="Arial"/>
            </a:endParaRPr>
          </a:p>
          <a:p>
            <a:pPr marL="0" indent="0">
              <a:spcBef>
                <a:spcPts val="1200"/>
              </a:spcBef>
              <a:buNone/>
            </a:pPr>
            <a:endParaRPr lang="en-US" sz="2400" dirty="0">
              <a:cs typeface="Arial"/>
            </a:endParaRPr>
          </a:p>
        </p:txBody>
      </p:sp>
      <p:pic>
        <p:nvPicPr>
          <p:cNvPr id="7" name="Graphic 6" descr="Speaker phone outline">
            <a:extLst>
              <a:ext uri="{FF2B5EF4-FFF2-40B4-BE49-F238E27FC236}">
                <a16:creationId xmlns:a16="http://schemas.microsoft.com/office/drawing/2014/main" id="{7F0ABA04-E125-085A-A557-D182653702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404" y="2011554"/>
            <a:ext cx="731520" cy="731520"/>
          </a:xfrm>
          <a:prstGeom prst="rect">
            <a:avLst/>
          </a:prstGeom>
        </p:spPr>
      </p:pic>
      <p:pic>
        <p:nvPicPr>
          <p:cNvPr id="10" name="Graphic 9" descr="Internet outline">
            <a:extLst>
              <a:ext uri="{FF2B5EF4-FFF2-40B4-BE49-F238E27FC236}">
                <a16:creationId xmlns:a16="http://schemas.microsoft.com/office/drawing/2014/main" id="{1BF38FA6-48A9-73D5-964C-391E151AEC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2404" y="1097154"/>
            <a:ext cx="731520" cy="731520"/>
          </a:xfrm>
          <a:prstGeom prst="rect">
            <a:avLst/>
          </a:prstGeom>
        </p:spPr>
      </p:pic>
      <p:pic>
        <p:nvPicPr>
          <p:cNvPr id="12" name="Graphic 11" descr="Open envelope outline">
            <a:extLst>
              <a:ext uri="{FF2B5EF4-FFF2-40B4-BE49-F238E27FC236}">
                <a16:creationId xmlns:a16="http://schemas.microsoft.com/office/drawing/2014/main" id="{F4DD4F46-C452-E4CC-AFA9-86B12216D9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2404" y="3050463"/>
            <a:ext cx="731520" cy="731520"/>
          </a:xfrm>
          <a:prstGeom prst="rect">
            <a:avLst/>
          </a:prstGeom>
        </p:spPr>
      </p:pic>
      <p:pic>
        <p:nvPicPr>
          <p:cNvPr id="14" name="Graphic 13" descr="Printer outline">
            <a:extLst>
              <a:ext uri="{FF2B5EF4-FFF2-40B4-BE49-F238E27FC236}">
                <a16:creationId xmlns:a16="http://schemas.microsoft.com/office/drawing/2014/main" id="{5C8D8E99-E47A-EE1E-9F9D-5287F5405A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2404" y="4319635"/>
            <a:ext cx="731520" cy="731520"/>
          </a:xfrm>
          <a:prstGeom prst="rect">
            <a:avLst/>
          </a:prstGeom>
        </p:spPr>
      </p:pic>
      <p:pic>
        <p:nvPicPr>
          <p:cNvPr id="17" name="Graphic 16" descr="Call center outline">
            <a:extLst>
              <a:ext uri="{FF2B5EF4-FFF2-40B4-BE49-F238E27FC236}">
                <a16:creationId xmlns:a16="http://schemas.microsoft.com/office/drawing/2014/main" id="{92675852-D706-9CDC-6F3D-AE6D0751526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3763" y="5367453"/>
            <a:ext cx="731520" cy="731520"/>
          </a:xfrm>
          <a:prstGeom prst="rect">
            <a:avLst/>
          </a:prstGeom>
        </p:spPr>
      </p:pic>
    </p:spTree>
    <p:custDataLst>
      <p:tags r:id="rId1"/>
    </p:custDataLst>
    <p:extLst>
      <p:ext uri="{BB962C8B-B14F-4D97-AF65-F5344CB8AC3E}">
        <p14:creationId xmlns:p14="http://schemas.microsoft.com/office/powerpoint/2010/main" val="1242069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dirty="0"/>
              <a:t>SACA: How to Apply for Coverage</a:t>
            </a:r>
          </a:p>
        </p:txBody>
      </p:sp>
      <p:sp>
        <p:nvSpPr>
          <p:cNvPr id="5" name="Text Placeholder 1">
            <a:extLst>
              <a:ext uri="{FF2B5EF4-FFF2-40B4-BE49-F238E27FC236}">
                <a16:creationId xmlns:a16="http://schemas.microsoft.com/office/drawing/2014/main" id="{08DFD3A6-E676-4480-9CF4-640C1728AB67}"/>
              </a:ext>
            </a:extLst>
          </p:cNvPr>
          <p:cNvSpPr>
            <a:spLocks noGrp="1"/>
          </p:cNvSpPr>
          <p:nvPr>
            <p:ph idx="1"/>
          </p:nvPr>
        </p:nvSpPr>
        <p:spPr>
          <a:xfrm>
            <a:off x="1524000" y="1249218"/>
            <a:ext cx="10366342" cy="4525963"/>
          </a:xfrm>
        </p:spPr>
        <p:txBody>
          <a:bodyPr>
            <a:normAutofit/>
          </a:bodyPr>
          <a:lstStyle/>
          <a:p>
            <a:pPr marL="0" indent="0">
              <a:spcBef>
                <a:spcPts val="600"/>
              </a:spcBef>
              <a:spcAft>
                <a:spcPts val="1200"/>
              </a:spcAft>
              <a:buNone/>
            </a:pPr>
            <a:r>
              <a:rPr lang="en-US" sz="2400" dirty="0"/>
              <a:t>Call MassHealth at 1-800-841-2900 (TTY: 711)</a:t>
            </a:r>
          </a:p>
          <a:p>
            <a:pPr marL="0" indent="0">
              <a:spcBef>
                <a:spcPts val="600"/>
              </a:spcBef>
              <a:spcAft>
                <a:spcPts val="1200"/>
              </a:spcAft>
              <a:buNone/>
            </a:pPr>
            <a:r>
              <a:rPr lang="en-US" sz="2400" dirty="0"/>
              <a:t>Web portal: Complete Adobe Sign </a:t>
            </a:r>
            <a:r>
              <a:rPr lang="en-US" sz="2400" dirty="0">
                <a:hlinkClick r:id="rId4"/>
              </a:rPr>
              <a:t>Application for Health Coverage for Seniors and People Needing Long-Term-Care Services </a:t>
            </a:r>
            <a:endParaRPr lang="en-US" sz="2400" dirty="0"/>
          </a:p>
          <a:p>
            <a:pPr marL="0" indent="0">
              <a:spcBef>
                <a:spcPts val="600"/>
              </a:spcBef>
              <a:spcAft>
                <a:spcPts val="0"/>
              </a:spcAft>
              <a:buNone/>
            </a:pPr>
            <a:r>
              <a:rPr lang="en-US" sz="2400" dirty="0"/>
              <a:t>Mail: 	MassHealth Enrollment Center Central Processing Unit 	</a:t>
            </a:r>
          </a:p>
          <a:p>
            <a:pPr marL="0" indent="0">
              <a:spcBef>
                <a:spcPts val="600"/>
              </a:spcBef>
              <a:spcAft>
                <a:spcPts val="0"/>
              </a:spcAft>
              <a:buNone/>
            </a:pPr>
            <a:r>
              <a:rPr lang="en-US" sz="2400" dirty="0"/>
              <a:t>	P.O. Box 290794 Charlestown, MA 02129</a:t>
            </a:r>
            <a:endParaRPr lang="en-US" sz="2000" dirty="0"/>
          </a:p>
          <a:p>
            <a:pPr marL="0" indent="0">
              <a:spcBef>
                <a:spcPts val="1800"/>
              </a:spcBef>
              <a:spcAft>
                <a:spcPts val="1200"/>
              </a:spcAft>
              <a:buNone/>
            </a:pPr>
            <a:r>
              <a:rPr lang="en-US" sz="2400" dirty="0"/>
              <a:t>Fax: 	617-887-8799</a:t>
            </a:r>
          </a:p>
          <a:p>
            <a:pPr marL="0" indent="0">
              <a:spcBef>
                <a:spcPts val="600"/>
              </a:spcBef>
              <a:spcAft>
                <a:spcPts val="1200"/>
              </a:spcAft>
              <a:buNone/>
            </a:pPr>
            <a:r>
              <a:rPr lang="en-US" sz="2400" dirty="0"/>
              <a:t>Apply with a </a:t>
            </a:r>
            <a:r>
              <a:rPr lang="en-US" sz="2400" dirty="0">
                <a:hlinkClick r:id="rId5"/>
              </a:rPr>
              <a:t>Certified Assister</a:t>
            </a:r>
            <a:r>
              <a:rPr lang="en-US" sz="2400" dirty="0"/>
              <a:t> near you or at a </a:t>
            </a:r>
            <a:r>
              <a:rPr lang="en-US" sz="2400" dirty="0">
                <a:hlinkClick r:id="rId6"/>
              </a:rPr>
              <a:t>MassHealth Enrollment Center (MEC)</a:t>
            </a:r>
            <a:endParaRPr lang="en-US" sz="2400" dirty="0"/>
          </a:p>
          <a:p>
            <a:pPr marL="0" indent="0">
              <a:spcAft>
                <a:spcPts val="1200"/>
              </a:spcAft>
              <a:buNone/>
            </a:pPr>
            <a:endParaRPr lang="en-US" sz="2400" dirty="0"/>
          </a:p>
        </p:txBody>
      </p:sp>
      <p:pic>
        <p:nvPicPr>
          <p:cNvPr id="4" name="Graphic 3" descr="Speaker phone outline">
            <a:extLst>
              <a:ext uri="{FF2B5EF4-FFF2-40B4-BE49-F238E27FC236}">
                <a16:creationId xmlns:a16="http://schemas.microsoft.com/office/drawing/2014/main" id="{07E8BBAE-1F3D-B704-A191-8204F2B0C5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082" y="1164377"/>
            <a:ext cx="640080" cy="640080"/>
          </a:xfrm>
          <a:prstGeom prst="rect">
            <a:avLst/>
          </a:prstGeom>
        </p:spPr>
      </p:pic>
      <p:pic>
        <p:nvPicPr>
          <p:cNvPr id="7" name="Graphic 6" descr="Internet outline">
            <a:extLst>
              <a:ext uri="{FF2B5EF4-FFF2-40B4-BE49-F238E27FC236}">
                <a16:creationId xmlns:a16="http://schemas.microsoft.com/office/drawing/2014/main" id="{1C14064D-99B6-7833-E2DE-24756B09F9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224" y="1806885"/>
            <a:ext cx="640080" cy="640080"/>
          </a:xfrm>
          <a:prstGeom prst="rect">
            <a:avLst/>
          </a:prstGeom>
        </p:spPr>
      </p:pic>
      <p:pic>
        <p:nvPicPr>
          <p:cNvPr id="10" name="Graphic 9" descr="Open envelope outline">
            <a:extLst>
              <a:ext uri="{FF2B5EF4-FFF2-40B4-BE49-F238E27FC236}">
                <a16:creationId xmlns:a16="http://schemas.microsoft.com/office/drawing/2014/main" id="{7DDD4247-88AD-CF17-1775-D1DDDAB64A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082" y="2694896"/>
            <a:ext cx="640080" cy="640080"/>
          </a:xfrm>
          <a:prstGeom prst="rect">
            <a:avLst/>
          </a:prstGeom>
        </p:spPr>
      </p:pic>
      <p:pic>
        <p:nvPicPr>
          <p:cNvPr id="14" name="Graphic 13" descr="Printer outline">
            <a:extLst>
              <a:ext uri="{FF2B5EF4-FFF2-40B4-BE49-F238E27FC236}">
                <a16:creationId xmlns:a16="http://schemas.microsoft.com/office/drawing/2014/main" id="{DB4FB56A-236A-46C4-690F-BDDA2A99FA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3082" y="3770957"/>
            <a:ext cx="640080" cy="640080"/>
          </a:xfrm>
          <a:prstGeom prst="rect">
            <a:avLst/>
          </a:prstGeom>
        </p:spPr>
      </p:pic>
      <p:pic>
        <p:nvPicPr>
          <p:cNvPr id="15" name="Graphic 14" descr="Call center outline">
            <a:extLst>
              <a:ext uri="{FF2B5EF4-FFF2-40B4-BE49-F238E27FC236}">
                <a16:creationId xmlns:a16="http://schemas.microsoft.com/office/drawing/2014/main" id="{77ADEB53-C1A7-8DBB-1417-F747FED32A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3082" y="4614478"/>
            <a:ext cx="640080" cy="640080"/>
          </a:xfrm>
          <a:prstGeom prst="rect">
            <a:avLst/>
          </a:prstGeom>
        </p:spPr>
      </p:pic>
    </p:spTree>
    <p:custDataLst>
      <p:tags r:id="rId1"/>
    </p:custDataLst>
    <p:extLst>
      <p:ext uri="{BB962C8B-B14F-4D97-AF65-F5344CB8AC3E}">
        <p14:creationId xmlns:p14="http://schemas.microsoft.com/office/powerpoint/2010/main" val="46373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151-17C0-492F-991F-5D4AE4F2F4C8}"/>
              </a:ext>
            </a:extLst>
          </p:cNvPr>
          <p:cNvSpPr>
            <a:spLocks noGrp="1"/>
          </p:cNvSpPr>
          <p:nvPr>
            <p:ph type="title"/>
          </p:nvPr>
        </p:nvSpPr>
        <p:spPr>
          <a:xfrm>
            <a:off x="508000" y="185261"/>
            <a:ext cx="10972800" cy="715963"/>
          </a:xfrm>
        </p:spPr>
        <p:txBody>
          <a:bodyPr wrap="square" anchor="ctr">
            <a:normAutofit/>
          </a:bodyPr>
          <a:lstStyle/>
          <a:p>
            <a:r>
              <a:rPr lang="en-US" dirty="0"/>
              <a:t>Permission to Share Form</a:t>
            </a:r>
          </a:p>
        </p:txBody>
      </p:sp>
      <p:sp>
        <p:nvSpPr>
          <p:cNvPr id="12" name="Text Placeholder 4">
            <a:extLst>
              <a:ext uri="{FF2B5EF4-FFF2-40B4-BE49-F238E27FC236}">
                <a16:creationId xmlns:a16="http://schemas.microsoft.com/office/drawing/2014/main" id="{08A66E32-7CD1-9999-A239-25E77B816CCC}"/>
              </a:ext>
            </a:extLst>
          </p:cNvPr>
          <p:cNvSpPr>
            <a:spLocks noGrp="1"/>
          </p:cNvSpPr>
          <p:nvPr>
            <p:ph sz="half" idx="1"/>
          </p:nvPr>
        </p:nvSpPr>
        <p:spPr>
          <a:xfrm>
            <a:off x="609600" y="1600201"/>
            <a:ext cx="5384800" cy="4525963"/>
          </a:xfrm>
        </p:spPr>
        <p:txBody>
          <a:bodyPr wrap="square" anchor="t">
            <a:normAutofit/>
          </a:bodyPr>
          <a:lstStyle/>
          <a:p>
            <a:pPr>
              <a:lnSpc>
                <a:spcPct val="90000"/>
              </a:lnSpc>
            </a:pPr>
            <a:r>
              <a:rPr lang="en-US" sz="2600" dirty="0"/>
              <a:t>Permission to Share (</a:t>
            </a:r>
            <a:r>
              <a:rPr lang="en-US" sz="2600" dirty="0">
                <a:hlinkClick r:id="rId3"/>
              </a:rPr>
              <a:t>PSI</a:t>
            </a:r>
            <a:r>
              <a:rPr lang="en-US" sz="2600" dirty="0"/>
              <a:t>) Form </a:t>
            </a:r>
          </a:p>
          <a:p>
            <a:pPr lvl="1">
              <a:lnSpc>
                <a:spcPct val="90000"/>
              </a:lnSpc>
            </a:pPr>
            <a:r>
              <a:rPr lang="en-US" sz="2600" dirty="0"/>
              <a:t>This form gives MassHealth permission to give MassHealth permission to talk with another person or organization about the applicant or member’s eligibility,  share copies of their eligibility notices with them, or share copies of your records with another person or organization.</a:t>
            </a:r>
          </a:p>
        </p:txBody>
      </p:sp>
      <p:pic>
        <p:nvPicPr>
          <p:cNvPr id="5" name="Picture 4" descr="Text&#10;&#10;Description automatically generated">
            <a:extLst>
              <a:ext uri="{FF2B5EF4-FFF2-40B4-BE49-F238E27FC236}">
                <a16:creationId xmlns:a16="http://schemas.microsoft.com/office/drawing/2014/main" id="{7F7A6D0D-11DD-0B36-35BC-E8D4A064D12F}"/>
              </a:ext>
            </a:extLst>
          </p:cNvPr>
          <p:cNvPicPr>
            <a:picLocks noChangeAspect="1"/>
          </p:cNvPicPr>
          <p:nvPr/>
        </p:nvPicPr>
        <p:blipFill>
          <a:blip r:embed="rId4"/>
          <a:stretch>
            <a:fillRect/>
          </a:stretch>
        </p:blipFill>
        <p:spPr>
          <a:xfrm>
            <a:off x="7175792" y="1600201"/>
            <a:ext cx="3428416" cy="4525963"/>
          </a:xfrm>
          <a:prstGeom prst="rect">
            <a:avLst/>
          </a:prstGeom>
          <a:noFill/>
        </p:spPr>
      </p:pic>
    </p:spTree>
    <p:custDataLst>
      <p:tags r:id="rId1"/>
    </p:custDataLst>
    <p:extLst>
      <p:ext uri="{BB962C8B-B14F-4D97-AF65-F5344CB8AC3E}">
        <p14:creationId xmlns:p14="http://schemas.microsoft.com/office/powerpoint/2010/main" val="1338356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826DB-875C-AB0C-7EEA-CC0E89079B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4C5FC-C740-A895-396F-D11143853195}"/>
              </a:ext>
            </a:extLst>
          </p:cNvPr>
          <p:cNvSpPr>
            <a:spLocks noGrp="1"/>
          </p:cNvSpPr>
          <p:nvPr>
            <p:ph type="title"/>
          </p:nvPr>
        </p:nvSpPr>
        <p:spPr>
          <a:xfrm>
            <a:off x="508000" y="185261"/>
            <a:ext cx="10972800" cy="715963"/>
          </a:xfrm>
        </p:spPr>
        <p:txBody>
          <a:bodyPr wrap="square" anchor="ctr">
            <a:normAutofit/>
          </a:bodyPr>
          <a:lstStyle/>
          <a:p>
            <a:r>
              <a:rPr lang="en-US" dirty="0"/>
              <a:t>Authorized Representative Designation Form</a:t>
            </a:r>
          </a:p>
        </p:txBody>
      </p:sp>
      <p:pic>
        <p:nvPicPr>
          <p:cNvPr id="5" name="Picture 4">
            <a:extLst>
              <a:ext uri="{FF2B5EF4-FFF2-40B4-BE49-F238E27FC236}">
                <a16:creationId xmlns:a16="http://schemas.microsoft.com/office/drawing/2014/main" id="{16D9CF90-2DBB-D997-804F-0CDE6988C7C8}"/>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1559505" y="1600201"/>
            <a:ext cx="3484990" cy="4525963"/>
          </a:xfrm>
          <a:prstGeom prst="rect">
            <a:avLst/>
          </a:prstGeom>
          <a:noFill/>
        </p:spPr>
      </p:pic>
      <p:sp>
        <p:nvSpPr>
          <p:cNvPr id="12" name="Text Placeholder 4">
            <a:extLst>
              <a:ext uri="{FF2B5EF4-FFF2-40B4-BE49-F238E27FC236}">
                <a16:creationId xmlns:a16="http://schemas.microsoft.com/office/drawing/2014/main" id="{44F9B2A4-CFC3-068A-DBDF-A2017EEEE331}"/>
              </a:ext>
            </a:extLst>
          </p:cNvPr>
          <p:cNvSpPr>
            <a:spLocks noGrp="1"/>
          </p:cNvSpPr>
          <p:nvPr>
            <p:ph sz="half" idx="2"/>
          </p:nvPr>
        </p:nvSpPr>
        <p:spPr>
          <a:xfrm>
            <a:off x="6197600" y="1600201"/>
            <a:ext cx="5384800" cy="4525963"/>
          </a:xfrm>
        </p:spPr>
        <p:txBody>
          <a:bodyPr wrap="square" anchor="t">
            <a:normAutofit/>
          </a:bodyPr>
          <a:lstStyle/>
          <a:p>
            <a:pPr marL="0" indent="0">
              <a:lnSpc>
                <a:spcPct val="90000"/>
              </a:lnSpc>
              <a:buNone/>
            </a:pPr>
            <a:r>
              <a:rPr lang="en-US" dirty="0"/>
              <a:t>Authorized Representative (</a:t>
            </a:r>
            <a:r>
              <a:rPr lang="en-US" dirty="0">
                <a:hlinkClick r:id="rId4"/>
              </a:rPr>
              <a:t>ARD</a:t>
            </a:r>
            <a:r>
              <a:rPr lang="en-US" dirty="0"/>
              <a:t>) Form</a:t>
            </a:r>
          </a:p>
          <a:p>
            <a:pPr>
              <a:lnSpc>
                <a:spcPct val="90000"/>
              </a:lnSpc>
            </a:pPr>
            <a:r>
              <a:rPr lang="en-US" dirty="0"/>
              <a:t>This form allows an individual or organization designated by the member or applicant to act on their behalf to help the applicant or member get health care coverage through programs offered by MassHealth and the Health Connector</a:t>
            </a:r>
          </a:p>
        </p:txBody>
      </p:sp>
    </p:spTree>
    <p:custDataLst>
      <p:tags r:id="rId1"/>
    </p:custDataLst>
    <p:extLst>
      <p:ext uri="{BB962C8B-B14F-4D97-AF65-F5344CB8AC3E}">
        <p14:creationId xmlns:p14="http://schemas.microsoft.com/office/powerpoint/2010/main" val="3455918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a:endParaRPr>
          </a:p>
        </p:txBody>
      </p:sp>
      <p:sp>
        <p:nvSpPr>
          <p:cNvPr id="5" name="Title 4">
            <a:extLst>
              <a:ext uri="{FF2B5EF4-FFF2-40B4-BE49-F238E27FC236}">
                <a16:creationId xmlns:a16="http://schemas.microsoft.com/office/drawing/2014/main" id="{DF5C387E-71D9-4BFC-BF1A-3C6AFEDB74AE}"/>
              </a:ext>
            </a:extLst>
          </p:cNvPr>
          <p:cNvSpPr>
            <a:spLocks noGrp="1"/>
          </p:cNvSpPr>
          <p:nvPr>
            <p:ph type="title"/>
          </p:nvPr>
        </p:nvSpPr>
        <p:spPr>
          <a:xfrm>
            <a:off x="2510118" y="735106"/>
            <a:ext cx="7540322" cy="2928470"/>
          </a:xfrm>
        </p:spPr>
        <p:txBody>
          <a:bodyPr vert="horz" wrap="square" lIns="91440" tIns="45720" rIns="91440" bIns="45720" numCol="1" rtlCol="0" anchor="b" anchorCtr="0" compatLnSpc="1">
            <a:prstTxWarp prst="textNoShape">
              <a:avLst/>
            </a:prstTxWarp>
            <a:normAutofit/>
          </a:bodyPr>
          <a:lstStyle/>
          <a:p>
            <a:pPr eaLnBrk="1" hangingPunct="1">
              <a:lnSpc>
                <a:spcPct val="90000"/>
              </a:lnSpc>
            </a:pPr>
            <a:r>
              <a:rPr lang="en-US" sz="4200" dirty="0">
                <a:solidFill>
                  <a:srgbClr val="FFFFFF"/>
                </a:solidFill>
              </a:rPr>
              <a:t>Renewals</a:t>
            </a:r>
          </a:p>
        </p:txBody>
      </p:sp>
    </p:spTree>
    <p:custDataLst>
      <p:tags r:id="rId1"/>
    </p:custDataLst>
    <p:extLst>
      <p:ext uri="{BB962C8B-B14F-4D97-AF65-F5344CB8AC3E}">
        <p14:creationId xmlns:p14="http://schemas.microsoft.com/office/powerpoint/2010/main" val="31530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93D6A-3B44-42BD-9821-B7DBB355A84D}"/>
              </a:ext>
            </a:extLst>
          </p:cNvPr>
          <p:cNvSpPr>
            <a:spLocks noGrp="1"/>
          </p:cNvSpPr>
          <p:nvPr>
            <p:ph type="title"/>
          </p:nvPr>
        </p:nvSpPr>
        <p:spPr>
          <a:xfrm>
            <a:off x="609600" y="136525"/>
            <a:ext cx="8737600" cy="838200"/>
          </a:xfrm>
        </p:spPr>
        <p:txBody>
          <a:bodyPr/>
          <a:lstStyle/>
          <a:p>
            <a:r>
              <a:rPr lang="en-US" dirty="0"/>
              <a:t>MassHealth Renewal Overview</a:t>
            </a:r>
          </a:p>
        </p:txBody>
      </p:sp>
      <p:sp>
        <p:nvSpPr>
          <p:cNvPr id="3" name="Content Placeholder 2">
            <a:extLst>
              <a:ext uri="{FF2B5EF4-FFF2-40B4-BE49-F238E27FC236}">
                <a16:creationId xmlns:a16="http://schemas.microsoft.com/office/drawing/2014/main" id="{13A05402-8A96-4823-851A-19280AA62E5A}"/>
              </a:ext>
            </a:extLst>
          </p:cNvPr>
          <p:cNvSpPr>
            <a:spLocks noGrp="1"/>
          </p:cNvSpPr>
          <p:nvPr>
            <p:ph idx="1"/>
          </p:nvPr>
        </p:nvSpPr>
        <p:spPr>
          <a:xfrm>
            <a:off x="609601" y="1232392"/>
            <a:ext cx="5725212" cy="4901708"/>
          </a:xfrm>
        </p:spPr>
        <p:txBody>
          <a:bodyPr>
            <a:noAutofit/>
          </a:bodyPr>
          <a:lstStyle/>
          <a:p>
            <a:r>
              <a:rPr lang="en-US" altLang="en-US" sz="2400" dirty="0"/>
              <a:t>MassHealth is required to renew households annually</a:t>
            </a:r>
          </a:p>
          <a:p>
            <a:r>
              <a:rPr lang="en-US" altLang="en-US" sz="2400" dirty="0"/>
              <a:t>For ACA Households will either be renewed either:</a:t>
            </a:r>
          </a:p>
          <a:p>
            <a:pPr lvl="1"/>
            <a:r>
              <a:rPr lang="en-US" altLang="en-US" sz="2400" dirty="0"/>
              <a:t>Automatically via systematic auto renewal </a:t>
            </a:r>
          </a:p>
          <a:p>
            <a:pPr lvl="1"/>
            <a:r>
              <a:rPr lang="en-US" altLang="en-US" sz="2400" dirty="0"/>
              <a:t>Asked to complete a pre-populated renewal form within 45 days</a:t>
            </a:r>
          </a:p>
          <a:p>
            <a:r>
              <a:rPr lang="en-US" sz="2400" dirty="0"/>
              <a:t>Applicants over 65 can renew online, over the phone or by paper </a:t>
            </a:r>
            <a:endParaRPr lang="en-US" altLang="en-US" sz="2400" dirty="0"/>
          </a:p>
          <a:p>
            <a:pPr marL="0" indent="0">
              <a:buNone/>
            </a:pPr>
            <a:endParaRPr lang="en-US" sz="2400" dirty="0"/>
          </a:p>
        </p:txBody>
      </p:sp>
      <p:pic>
        <p:nvPicPr>
          <p:cNvPr id="4" name="Picture 3">
            <a:extLst>
              <a:ext uri="{FF2B5EF4-FFF2-40B4-BE49-F238E27FC236}">
                <a16:creationId xmlns:a16="http://schemas.microsoft.com/office/drawing/2014/main" id="{D6F667FE-1803-8733-E208-7613AB07B383}"/>
              </a:ext>
            </a:extLst>
          </p:cNvPr>
          <p:cNvPicPr>
            <a:picLocks noChangeAspect="1"/>
          </p:cNvPicPr>
          <p:nvPr/>
        </p:nvPicPr>
        <p:blipFill rotWithShape="1">
          <a:blip r:embed="rId3">
            <a:extLst>
              <a:ext uri="{28A0092B-C50C-407E-A947-70E740481C1C}">
                <a14:useLocalDpi xmlns:a14="http://schemas.microsoft.com/office/drawing/2010/main" val="0"/>
              </a:ext>
            </a:extLst>
          </a:blip>
          <a:srcRect r="3984" b="5185"/>
          <a:stretch/>
        </p:blipFill>
        <p:spPr>
          <a:xfrm>
            <a:off x="6825050" y="1219201"/>
            <a:ext cx="3276600" cy="4385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D2C591C-E530-CEF6-EA9E-3F3487F214D3}"/>
              </a:ext>
            </a:extLst>
          </p:cNvPr>
          <p:cNvPicPr>
            <a:picLocks noChangeAspect="1"/>
          </p:cNvPicPr>
          <p:nvPr/>
        </p:nvPicPr>
        <p:blipFill rotWithShape="1">
          <a:blip r:embed="rId4"/>
          <a:srcRect t="1100"/>
          <a:stretch/>
        </p:blipFill>
        <p:spPr>
          <a:xfrm>
            <a:off x="8735200" y="2249980"/>
            <a:ext cx="3276600" cy="4110756"/>
          </a:xfrm>
          <a:prstGeom prst="rect">
            <a:avLst/>
          </a:prstGeom>
        </p:spPr>
      </p:pic>
    </p:spTree>
    <p:extLst>
      <p:ext uri="{BB962C8B-B14F-4D97-AF65-F5344CB8AC3E}">
        <p14:creationId xmlns:p14="http://schemas.microsoft.com/office/powerpoint/2010/main" val="2885683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94279D-5A66-C916-186A-C880BB2848D8}"/>
              </a:ext>
            </a:extLst>
          </p:cNvPr>
          <p:cNvSpPr>
            <a:spLocks noGrp="1"/>
          </p:cNvSpPr>
          <p:nvPr>
            <p:ph type="title"/>
          </p:nvPr>
        </p:nvSpPr>
        <p:spPr/>
        <p:txBody>
          <a:bodyPr/>
          <a:lstStyle/>
          <a:p>
            <a:r>
              <a:rPr lang="en-US" sz="3200" b="1" dirty="0">
                <a:solidFill>
                  <a:srgbClr val="002060"/>
                </a:solidFill>
                <a:latin typeface="Arial"/>
              </a:rPr>
              <a:t>How to Report A Change</a:t>
            </a:r>
            <a:endParaRPr lang="en-US" dirty="0"/>
          </a:p>
        </p:txBody>
      </p:sp>
      <p:graphicFrame>
        <p:nvGraphicFramePr>
          <p:cNvPr id="16" name="Content Placeholder 2">
            <a:extLst>
              <a:ext uri="{FF2B5EF4-FFF2-40B4-BE49-F238E27FC236}">
                <a16:creationId xmlns:a16="http://schemas.microsoft.com/office/drawing/2014/main" id="{48B950C5-C25E-1164-EB21-D1ADBC54F33F}"/>
              </a:ext>
            </a:extLst>
          </p:cNvPr>
          <p:cNvGraphicFramePr>
            <a:graphicFrameLocks noGrp="1"/>
          </p:cNvGraphicFramePr>
          <p:nvPr>
            <p:ph sz="half" idx="1"/>
            <p:extLst>
              <p:ext uri="{D42A27DB-BD31-4B8C-83A1-F6EECF244321}">
                <p14:modId xmlns:p14="http://schemas.microsoft.com/office/powerpoint/2010/main" val="2167353884"/>
              </p:ext>
            </p:extLst>
          </p:nvPr>
        </p:nvGraphicFramePr>
        <p:xfrm>
          <a:off x="609600" y="1600200"/>
          <a:ext cx="5384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9CF6A947-F5EE-79FC-1073-EBEDDA1847D9}"/>
              </a:ext>
            </a:extLst>
          </p:cNvPr>
          <p:cNvSpPr>
            <a:spLocks noGrp="1"/>
          </p:cNvSpPr>
          <p:nvPr>
            <p:ph sz="half" idx="2"/>
          </p:nvPr>
        </p:nvSpPr>
        <p:spPr>
          <a:xfrm>
            <a:off x="6601766" y="1600200"/>
            <a:ext cx="4980633" cy="4525963"/>
          </a:xfrm>
        </p:spPr>
        <p:txBody>
          <a:bodyPr/>
          <a:lstStyle/>
          <a:p>
            <a:pPr marL="0" indent="0">
              <a:buNone/>
            </a:pPr>
            <a:r>
              <a:rPr lang="en-US" sz="2400" dirty="0">
                <a:hlinkClick r:id="rId7">
                  <a:extLst>
                    <a:ext uri="{A12FA001-AC4F-418D-AE19-62706E023703}">
                      <ahyp:hlinkClr xmlns:ahyp="http://schemas.microsoft.com/office/drawing/2018/hyperlinkcolor" val="tx"/>
                    </a:ext>
                  </a:extLst>
                </a:hlinkClick>
              </a:rPr>
              <a:t>Any changes</a:t>
            </a:r>
            <a:r>
              <a:rPr lang="en-US" sz="2400" dirty="0"/>
              <a:t> (address, household size, income, </a:t>
            </a:r>
            <a:r>
              <a:rPr lang="en-US" sz="2400" dirty="0" err="1"/>
              <a:t>etc</a:t>
            </a:r>
            <a:r>
              <a:rPr lang="en-US" sz="2400" dirty="0"/>
              <a:t>) should be reported to MassHealth within 10 days </a:t>
            </a:r>
          </a:p>
        </p:txBody>
      </p:sp>
    </p:spTree>
    <p:extLst>
      <p:ext uri="{BB962C8B-B14F-4D97-AF65-F5344CB8AC3E}">
        <p14:creationId xmlns:p14="http://schemas.microsoft.com/office/powerpoint/2010/main" val="2371806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A1D2B-2182-D614-5BA4-0ECEE9FAEE0D}"/>
              </a:ext>
            </a:extLst>
          </p:cNvPr>
          <p:cNvSpPr>
            <a:spLocks noGrp="1"/>
          </p:cNvSpPr>
          <p:nvPr>
            <p:ph type="title"/>
          </p:nvPr>
        </p:nvSpPr>
        <p:spPr>
          <a:xfrm>
            <a:off x="609600" y="136525"/>
            <a:ext cx="8737600" cy="838200"/>
          </a:xfrm>
        </p:spPr>
        <p:txBody>
          <a:bodyPr/>
          <a:lstStyle/>
          <a:p>
            <a:r>
              <a:rPr lang="en-US" dirty="0"/>
              <a:t>Agenda</a:t>
            </a:r>
          </a:p>
        </p:txBody>
      </p:sp>
      <p:graphicFrame>
        <p:nvGraphicFramePr>
          <p:cNvPr id="7" name="Content Placeholder 6">
            <a:extLst>
              <a:ext uri="{FF2B5EF4-FFF2-40B4-BE49-F238E27FC236}">
                <a16:creationId xmlns:a16="http://schemas.microsoft.com/office/drawing/2014/main" id="{0ABA08BD-953A-8C0B-EFE1-C7AF73BAC704}"/>
              </a:ext>
            </a:extLst>
          </p:cNvPr>
          <p:cNvGraphicFramePr>
            <a:graphicFrameLocks noGrp="1"/>
          </p:cNvGraphicFramePr>
          <p:nvPr>
            <p:ph idx="1"/>
            <p:extLst>
              <p:ext uri="{D42A27DB-BD31-4B8C-83A1-F6EECF244321}">
                <p14:modId xmlns:p14="http://schemas.microsoft.com/office/powerpoint/2010/main" val="1283082988"/>
              </p:ext>
            </p:extLst>
          </p:nvPr>
        </p:nvGraphicFramePr>
        <p:xfrm>
          <a:off x="609600" y="1336249"/>
          <a:ext cx="10862821"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202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A673AA2-213C-431D-83D7-42B85BA1B7B5}"/>
              </a:ext>
            </a:extLst>
          </p:cNvPr>
          <p:cNvGrpSpPr/>
          <p:nvPr/>
        </p:nvGrpSpPr>
        <p:grpSpPr>
          <a:xfrm>
            <a:off x="1676400" y="5029197"/>
            <a:ext cx="1631832" cy="1692278"/>
            <a:chOff x="6553200" y="4640104"/>
            <a:chExt cx="1777069" cy="1890871"/>
          </a:xfrm>
        </p:grpSpPr>
        <p:pic>
          <p:nvPicPr>
            <p:cNvPr id="13" name="Picture 12">
              <a:extLst>
                <a:ext uri="{FF2B5EF4-FFF2-40B4-BE49-F238E27FC236}">
                  <a16:creationId xmlns:a16="http://schemas.microsoft.com/office/drawing/2014/main" id="{1BC833EC-1791-482C-A5B6-8DF67DC7FDA8}"/>
                </a:ext>
              </a:extLst>
            </p:cNvPr>
            <p:cNvPicPr>
              <a:picLocks noChangeAspect="1"/>
            </p:cNvPicPr>
            <p:nvPr/>
          </p:nvPicPr>
          <p:blipFill>
            <a:blip r:embed="rId2"/>
            <a:stretch>
              <a:fillRect/>
            </a:stretch>
          </p:blipFill>
          <p:spPr>
            <a:xfrm>
              <a:off x="6553200" y="4640104"/>
              <a:ext cx="1777069" cy="1890871"/>
            </a:xfrm>
            <a:prstGeom prst="rect">
              <a:avLst/>
            </a:prstGeom>
          </p:spPr>
        </p:pic>
        <p:grpSp>
          <p:nvGrpSpPr>
            <p:cNvPr id="14" name="Group 13">
              <a:extLst>
                <a:ext uri="{FF2B5EF4-FFF2-40B4-BE49-F238E27FC236}">
                  <a16:creationId xmlns:a16="http://schemas.microsoft.com/office/drawing/2014/main" id="{FA601D68-EB11-4E1C-A0BE-48A8A64139BA}"/>
                </a:ext>
              </a:extLst>
            </p:cNvPr>
            <p:cNvGrpSpPr/>
            <p:nvPr/>
          </p:nvGrpSpPr>
          <p:grpSpPr>
            <a:xfrm>
              <a:off x="7321084" y="5770404"/>
              <a:ext cx="552916" cy="522992"/>
              <a:chOff x="7397284" y="5833358"/>
              <a:chExt cx="685800" cy="711200"/>
            </a:xfrm>
            <a:solidFill>
              <a:schemeClr val="bg2"/>
            </a:solidFill>
          </p:grpSpPr>
          <p:sp>
            <p:nvSpPr>
              <p:cNvPr id="15" name="Flowchart: Connector 14">
                <a:extLst>
                  <a:ext uri="{FF2B5EF4-FFF2-40B4-BE49-F238E27FC236}">
                    <a16:creationId xmlns:a16="http://schemas.microsoft.com/office/drawing/2014/main" id="{523A9822-2AD6-4682-935A-E2E202019C15}"/>
                  </a:ext>
                </a:extLst>
              </p:cNvPr>
              <p:cNvSpPr/>
              <p:nvPr/>
            </p:nvSpPr>
            <p:spPr>
              <a:xfrm>
                <a:off x="7397284" y="5833358"/>
                <a:ext cx="685800" cy="711200"/>
              </a:xfrm>
              <a:prstGeom prst="flowChartConnector">
                <a:avLst/>
              </a:prstGeom>
              <a:grp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cision 9">
                <a:extLst>
                  <a:ext uri="{FF2B5EF4-FFF2-40B4-BE49-F238E27FC236}">
                    <a16:creationId xmlns:a16="http://schemas.microsoft.com/office/drawing/2014/main" id="{DDAB54CD-A662-4FD9-8E1A-ADCC4CFD544A}"/>
                  </a:ext>
                </a:extLst>
              </p:cNvPr>
              <p:cNvSpPr/>
              <p:nvPr/>
            </p:nvSpPr>
            <p:spPr>
              <a:xfrm rot="18577062">
                <a:off x="7723564" y="5966094"/>
                <a:ext cx="275934" cy="346809"/>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6 w 5006"/>
                  <a:gd name="connsiteY0" fmla="*/ 5000 h 10000"/>
                  <a:gd name="connsiteX1" fmla="*/ 5006 w 5006"/>
                  <a:gd name="connsiteY1" fmla="*/ 0 h 10000"/>
                  <a:gd name="connsiteX2" fmla="*/ 0 w 5006"/>
                  <a:gd name="connsiteY2" fmla="*/ 5159 h 10000"/>
                  <a:gd name="connsiteX3" fmla="*/ 5006 w 5006"/>
                  <a:gd name="connsiteY3" fmla="*/ 10000 h 10000"/>
                  <a:gd name="connsiteX4" fmla="*/ 6 w 5006"/>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6" h="10000">
                    <a:moveTo>
                      <a:pt x="6" y="5000"/>
                    </a:moveTo>
                    <a:lnTo>
                      <a:pt x="5006" y="0"/>
                    </a:lnTo>
                    <a:lnTo>
                      <a:pt x="0" y="5159"/>
                    </a:lnTo>
                    <a:lnTo>
                      <a:pt x="5006" y="10000"/>
                    </a:lnTo>
                    <a:lnTo>
                      <a:pt x="6" y="5000"/>
                    </a:lnTo>
                    <a:close/>
                  </a:path>
                </a:pathLst>
              </a:custGeom>
              <a:grpFill/>
              <a:ln w="28575">
                <a:solidFill>
                  <a:srgbClr val="333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9BA93D6A-3B44-42BD-9821-B7DBB355A84D}"/>
              </a:ext>
            </a:extLst>
          </p:cNvPr>
          <p:cNvSpPr>
            <a:spLocks noGrp="1"/>
          </p:cNvSpPr>
          <p:nvPr>
            <p:ph type="title"/>
          </p:nvPr>
        </p:nvSpPr>
        <p:spPr/>
        <p:txBody>
          <a:bodyPr>
            <a:normAutofit/>
          </a:bodyPr>
          <a:lstStyle/>
          <a:p>
            <a:r>
              <a:rPr lang="en-US"/>
              <a:t>MassHealth Renewal Resources</a:t>
            </a:r>
          </a:p>
        </p:txBody>
      </p:sp>
      <p:sp>
        <p:nvSpPr>
          <p:cNvPr id="3" name="Content Placeholder 2">
            <a:extLst>
              <a:ext uri="{FF2B5EF4-FFF2-40B4-BE49-F238E27FC236}">
                <a16:creationId xmlns:a16="http://schemas.microsoft.com/office/drawing/2014/main" id="{13A05402-8A96-4823-851A-19280AA62E5A}"/>
              </a:ext>
            </a:extLst>
          </p:cNvPr>
          <p:cNvSpPr>
            <a:spLocks noGrp="1"/>
          </p:cNvSpPr>
          <p:nvPr>
            <p:ph idx="1"/>
          </p:nvPr>
        </p:nvSpPr>
        <p:spPr>
          <a:xfrm>
            <a:off x="609600" y="1302196"/>
            <a:ext cx="10972800" cy="4525963"/>
          </a:xfrm>
        </p:spPr>
        <p:txBody>
          <a:bodyPr>
            <a:normAutofit/>
          </a:bodyPr>
          <a:lstStyle/>
          <a:p>
            <a:pPr marL="0" indent="0">
              <a:buNone/>
            </a:pPr>
            <a:r>
              <a:rPr lang="en-US" sz="2400" dirty="0"/>
              <a:t>Learn more about how members can renew their coverage: </a:t>
            </a:r>
          </a:p>
          <a:p>
            <a:pPr lvl="1"/>
            <a:r>
              <a:rPr lang="en-US" sz="2400" dirty="0">
                <a:hlinkClick r:id="rId3"/>
              </a:rPr>
              <a:t>Renew your coverage for MassHealth, the Health Safety Net, or the Children's Medical Security Plan </a:t>
            </a:r>
            <a:endParaRPr lang="en-US" sz="2400" dirty="0"/>
          </a:p>
          <a:p>
            <a:pPr lvl="2"/>
            <a:r>
              <a:rPr lang="en-US" dirty="0">
                <a:hlinkClick r:id="rId4"/>
              </a:rPr>
              <a:t>Frequently asked questions for MassHealth members younger than 65 </a:t>
            </a:r>
            <a:endParaRPr lang="en-US" dirty="0"/>
          </a:p>
          <a:p>
            <a:pPr lvl="1"/>
            <a:r>
              <a:rPr lang="en-US" sz="2400" dirty="0">
                <a:hlinkClick r:id="rId5"/>
              </a:rPr>
              <a:t>Renew your MassHealth coverage for seniors and people who need long-term-care services </a:t>
            </a:r>
            <a:endParaRPr lang="en-US" sz="2400" dirty="0">
              <a:hlinkClick r:id="rId6"/>
            </a:endParaRPr>
          </a:p>
          <a:p>
            <a:pPr lvl="2"/>
            <a:r>
              <a:rPr lang="en-US" dirty="0">
                <a:hlinkClick r:id="rId6"/>
              </a:rPr>
              <a:t>Frequently asked questions for MassHealth members aged 65 and older</a:t>
            </a:r>
            <a:endParaRPr lang="en-US" dirty="0"/>
          </a:p>
        </p:txBody>
      </p:sp>
    </p:spTree>
    <p:extLst>
      <p:ext uri="{BB962C8B-B14F-4D97-AF65-F5344CB8AC3E}">
        <p14:creationId xmlns:p14="http://schemas.microsoft.com/office/powerpoint/2010/main" val="2914939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a:endParaRPr>
          </a:p>
        </p:txBody>
      </p:sp>
      <p:sp>
        <p:nvSpPr>
          <p:cNvPr id="5" name="Title 4">
            <a:extLst>
              <a:ext uri="{FF2B5EF4-FFF2-40B4-BE49-F238E27FC236}">
                <a16:creationId xmlns:a16="http://schemas.microsoft.com/office/drawing/2014/main" id="{DF5C387E-71D9-4BFC-BF1A-3C6AFEDB74AE}"/>
              </a:ext>
            </a:extLst>
          </p:cNvPr>
          <p:cNvSpPr>
            <a:spLocks noGrp="1"/>
          </p:cNvSpPr>
          <p:nvPr>
            <p:ph type="title"/>
          </p:nvPr>
        </p:nvSpPr>
        <p:spPr>
          <a:xfrm>
            <a:off x="2510118" y="735106"/>
            <a:ext cx="7540322" cy="2928470"/>
          </a:xfrm>
        </p:spPr>
        <p:txBody>
          <a:bodyPr vert="horz" wrap="square" lIns="91440" tIns="45720" rIns="91440" bIns="45720" numCol="1" rtlCol="0" anchor="b" anchorCtr="0" compatLnSpc="1">
            <a:prstTxWarp prst="textNoShape">
              <a:avLst/>
            </a:prstTxWarp>
            <a:normAutofit/>
          </a:bodyPr>
          <a:lstStyle/>
          <a:p>
            <a:pPr eaLnBrk="1" hangingPunct="1">
              <a:lnSpc>
                <a:spcPct val="90000"/>
              </a:lnSpc>
            </a:pPr>
            <a:r>
              <a:rPr lang="en-US" sz="4200" dirty="0">
                <a:solidFill>
                  <a:srgbClr val="FFFFFF"/>
                </a:solidFill>
              </a:rPr>
              <a:t>MassHealth Health Plans</a:t>
            </a:r>
          </a:p>
        </p:txBody>
      </p:sp>
    </p:spTree>
    <p:custDataLst>
      <p:tags r:id="rId1"/>
    </p:custDataLst>
    <p:extLst>
      <p:ext uri="{BB962C8B-B14F-4D97-AF65-F5344CB8AC3E}">
        <p14:creationId xmlns:p14="http://schemas.microsoft.com/office/powerpoint/2010/main" val="19597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BBF6-0651-47B6-9CCE-E40455F91D1C}"/>
              </a:ext>
            </a:extLst>
          </p:cNvPr>
          <p:cNvSpPr>
            <a:spLocks noGrp="1"/>
          </p:cNvSpPr>
          <p:nvPr>
            <p:ph type="title"/>
          </p:nvPr>
        </p:nvSpPr>
        <p:spPr>
          <a:xfrm>
            <a:off x="508000" y="185261"/>
            <a:ext cx="10972800" cy="715963"/>
          </a:xfrm>
        </p:spPr>
        <p:txBody>
          <a:bodyPr wrap="square" anchor="ctr">
            <a:normAutofit/>
          </a:bodyPr>
          <a:lstStyle/>
          <a:p>
            <a:r>
              <a:rPr lang="en-US"/>
              <a:t>MassHealth Managed-Care Eligible Members</a:t>
            </a:r>
          </a:p>
        </p:txBody>
      </p:sp>
      <p:pic>
        <p:nvPicPr>
          <p:cNvPr id="8" name="Picture 7" descr="Graphical user interface, application&#10;&#10;Description automatically generated">
            <a:extLst>
              <a:ext uri="{FF2B5EF4-FFF2-40B4-BE49-F238E27FC236}">
                <a16:creationId xmlns:a16="http://schemas.microsoft.com/office/drawing/2014/main" id="{D034C155-353E-2CFA-9D67-778141AB5068}"/>
              </a:ext>
            </a:extLst>
          </p:cNvPr>
          <p:cNvPicPr>
            <a:picLocks noChangeAspect="1"/>
          </p:cNvPicPr>
          <p:nvPr/>
        </p:nvPicPr>
        <p:blipFill>
          <a:blip r:embed="rId4"/>
          <a:srcRect t="26427" b="9064"/>
          <a:stretch/>
        </p:blipFill>
        <p:spPr>
          <a:xfrm>
            <a:off x="609600" y="1600201"/>
            <a:ext cx="5384800" cy="4525963"/>
          </a:xfrm>
          <a:prstGeom prst="rect">
            <a:avLst/>
          </a:prstGeom>
          <a:noFill/>
        </p:spPr>
      </p:pic>
      <p:sp>
        <p:nvSpPr>
          <p:cNvPr id="3" name="Content Placeholder 2">
            <a:extLst>
              <a:ext uri="{FF2B5EF4-FFF2-40B4-BE49-F238E27FC236}">
                <a16:creationId xmlns:a16="http://schemas.microsoft.com/office/drawing/2014/main" id="{9F9DBADC-A20E-4E6C-9AE5-C253CC41EE73}"/>
              </a:ext>
            </a:extLst>
          </p:cNvPr>
          <p:cNvSpPr>
            <a:spLocks noGrp="1"/>
          </p:cNvSpPr>
          <p:nvPr>
            <p:ph sz="half" idx="2"/>
          </p:nvPr>
        </p:nvSpPr>
        <p:spPr>
          <a:xfrm>
            <a:off x="6197600" y="1600201"/>
            <a:ext cx="5384800" cy="4525963"/>
          </a:xfrm>
        </p:spPr>
        <p:txBody>
          <a:bodyPr wrap="square" anchor="t">
            <a:normAutofit/>
          </a:bodyPr>
          <a:lstStyle/>
          <a:p>
            <a:pPr marL="0" indent="0">
              <a:lnSpc>
                <a:spcPct val="90000"/>
              </a:lnSpc>
              <a:buNone/>
            </a:pPr>
            <a:r>
              <a:rPr lang="en-US" sz="2400" dirty="0"/>
              <a:t>Members who are managed care eligible can select from the following types of plans:</a:t>
            </a:r>
          </a:p>
          <a:p>
            <a:pPr>
              <a:lnSpc>
                <a:spcPct val="90000"/>
              </a:lnSpc>
            </a:pPr>
            <a:r>
              <a:rPr lang="en-US" sz="2400" dirty="0">
                <a:hlinkClick r:id="rId5"/>
              </a:rPr>
              <a:t>Accountable Care Partnership Plan</a:t>
            </a:r>
            <a:endParaRPr lang="en-US" sz="2400" dirty="0"/>
          </a:p>
          <a:p>
            <a:pPr>
              <a:lnSpc>
                <a:spcPct val="90000"/>
              </a:lnSpc>
            </a:pPr>
            <a:r>
              <a:rPr lang="en-US" sz="2400" dirty="0">
                <a:hlinkClick r:id="rId6"/>
              </a:rPr>
              <a:t>Primary Care ACO</a:t>
            </a:r>
            <a:endParaRPr lang="en-US" sz="2400" dirty="0"/>
          </a:p>
          <a:p>
            <a:pPr>
              <a:lnSpc>
                <a:spcPct val="90000"/>
              </a:lnSpc>
            </a:pPr>
            <a:r>
              <a:rPr lang="en-US" sz="2400" dirty="0">
                <a:hlinkClick r:id="rId7"/>
              </a:rPr>
              <a:t>Managed Care Organization (MCO)</a:t>
            </a:r>
            <a:endParaRPr lang="en-US" sz="2400" dirty="0"/>
          </a:p>
          <a:p>
            <a:pPr>
              <a:lnSpc>
                <a:spcPct val="90000"/>
              </a:lnSpc>
            </a:pPr>
            <a:r>
              <a:rPr lang="en-US" sz="2400" dirty="0">
                <a:hlinkClick r:id="rId8"/>
              </a:rPr>
              <a:t>Primary Care Clinician (PCC) Plan</a:t>
            </a:r>
            <a:endParaRPr lang="en-US" sz="2400" dirty="0"/>
          </a:p>
        </p:txBody>
      </p:sp>
    </p:spTree>
    <p:custDataLst>
      <p:tags r:id="rId1"/>
    </p:custDataLst>
    <p:extLst>
      <p:ext uri="{BB962C8B-B14F-4D97-AF65-F5344CB8AC3E}">
        <p14:creationId xmlns:p14="http://schemas.microsoft.com/office/powerpoint/2010/main" val="4264838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11D8-CB2C-D123-EA40-9D17A98F6A24}"/>
              </a:ext>
            </a:extLst>
          </p:cNvPr>
          <p:cNvSpPr>
            <a:spLocks noGrp="1"/>
          </p:cNvSpPr>
          <p:nvPr>
            <p:ph type="title"/>
          </p:nvPr>
        </p:nvSpPr>
        <p:spPr>
          <a:xfrm>
            <a:off x="628453" y="0"/>
            <a:ext cx="7459743" cy="946150"/>
          </a:xfrm>
        </p:spPr>
        <p:txBody>
          <a:bodyPr wrap="square" anchor="ctr">
            <a:normAutofit/>
          </a:bodyPr>
          <a:lstStyle/>
          <a:p>
            <a:r>
              <a:rPr lang="en-US" sz="3200" dirty="0"/>
              <a:t>Covered Services</a:t>
            </a:r>
          </a:p>
        </p:txBody>
      </p:sp>
      <p:graphicFrame>
        <p:nvGraphicFramePr>
          <p:cNvPr id="8" name="Content Placeholder 5">
            <a:extLst>
              <a:ext uri="{FF2B5EF4-FFF2-40B4-BE49-F238E27FC236}">
                <a16:creationId xmlns:a16="http://schemas.microsoft.com/office/drawing/2014/main" id="{B1F40985-4A0A-D2DB-9348-01858F633499}"/>
              </a:ext>
            </a:extLst>
          </p:cNvPr>
          <p:cNvGraphicFramePr>
            <a:graphicFrameLocks noGrp="1"/>
          </p:cNvGraphicFramePr>
          <p:nvPr>
            <p:ph idx="1"/>
            <p:extLst>
              <p:ext uri="{D42A27DB-BD31-4B8C-83A1-F6EECF244321}">
                <p14:modId xmlns:p14="http://schemas.microsoft.com/office/powerpoint/2010/main" val="186325151"/>
              </p:ext>
            </p:extLst>
          </p:nvPr>
        </p:nvGraphicFramePr>
        <p:xfrm>
          <a:off x="2651244" y="1132000"/>
          <a:ext cx="6663267" cy="5085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0829DF7-EEC8-C553-60A5-4DD6AA57D486}"/>
              </a:ext>
            </a:extLst>
          </p:cNvPr>
          <p:cNvSpPr txBox="1"/>
          <p:nvPr/>
        </p:nvSpPr>
        <p:spPr>
          <a:xfrm>
            <a:off x="2642232" y="6403154"/>
            <a:ext cx="6907535" cy="338554"/>
          </a:xfrm>
          <a:prstGeom prst="rect">
            <a:avLst/>
          </a:prstGeom>
          <a:noFill/>
        </p:spPr>
        <p:txBody>
          <a:bodyPr wrap="square" rtlCol="0">
            <a:spAutoFit/>
          </a:bodyPr>
          <a:lstStyle/>
          <a:p>
            <a:pPr algn="ctr"/>
            <a:r>
              <a:rPr lang="en-US" sz="1600" i="1" dirty="0"/>
              <a:t>Full list provided: </a:t>
            </a:r>
            <a:r>
              <a:rPr lang="en-US" sz="1600" i="1" dirty="0">
                <a:latin typeface="+mn-lt"/>
                <a:hlinkClick r:id="rId8">
                  <a:extLst>
                    <a:ext uri="{A12FA001-AC4F-418D-AE19-62706E023703}">
                      <ahyp:hlinkClr xmlns:ahyp="http://schemas.microsoft.com/office/drawing/2018/hyperlinkcolor" val="tx"/>
                    </a:ext>
                  </a:extLst>
                </a:hlinkClick>
              </a:rPr>
              <a:t>Chart of MassHealth Covered Services</a:t>
            </a:r>
            <a:endParaRPr lang="en-US" sz="1600" i="1" dirty="0">
              <a:latin typeface="+mn-lt"/>
            </a:endParaRPr>
          </a:p>
        </p:txBody>
      </p:sp>
    </p:spTree>
    <p:extLst>
      <p:ext uri="{BB962C8B-B14F-4D97-AF65-F5344CB8AC3E}">
        <p14:creationId xmlns:p14="http://schemas.microsoft.com/office/powerpoint/2010/main" val="2984177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E588-FFE3-495F-8662-E5BAFB770564}"/>
              </a:ext>
            </a:extLst>
          </p:cNvPr>
          <p:cNvSpPr>
            <a:spLocks noGrp="1"/>
          </p:cNvSpPr>
          <p:nvPr>
            <p:ph type="title"/>
          </p:nvPr>
        </p:nvSpPr>
        <p:spPr>
          <a:xfrm>
            <a:off x="508000" y="185261"/>
            <a:ext cx="10972800" cy="715963"/>
          </a:xfrm>
        </p:spPr>
        <p:txBody>
          <a:bodyPr/>
          <a:lstStyle/>
          <a:p>
            <a:r>
              <a:rPr lang="en-US" dirty="0"/>
              <a:t>Health Plan Enrollment Periods </a:t>
            </a:r>
          </a:p>
        </p:txBody>
      </p:sp>
      <p:sp>
        <p:nvSpPr>
          <p:cNvPr id="3" name="Content Placeholder 2">
            <a:extLst>
              <a:ext uri="{FF2B5EF4-FFF2-40B4-BE49-F238E27FC236}">
                <a16:creationId xmlns:a16="http://schemas.microsoft.com/office/drawing/2014/main" id="{D3E9DDE3-DB15-4CA6-9502-3EBCD14C2671}"/>
              </a:ext>
            </a:extLst>
          </p:cNvPr>
          <p:cNvSpPr>
            <a:spLocks noGrp="1"/>
          </p:cNvSpPr>
          <p:nvPr>
            <p:ph idx="4294967295"/>
          </p:nvPr>
        </p:nvSpPr>
        <p:spPr>
          <a:xfrm>
            <a:off x="508001" y="1176338"/>
            <a:ext cx="10972799" cy="5337584"/>
          </a:xfrm>
        </p:spPr>
        <p:txBody>
          <a:bodyPr>
            <a:noAutofit/>
          </a:bodyPr>
          <a:lstStyle/>
          <a:p>
            <a:pPr marL="0" indent="0">
              <a:spcAft>
                <a:spcPts val="600"/>
              </a:spcAft>
              <a:buNone/>
            </a:pPr>
            <a:r>
              <a:rPr lang="en-US" sz="1600" b="1" dirty="0"/>
              <a:t>When to enroll in a MassHealth health plan for those experiencing homelessness?</a:t>
            </a:r>
            <a:endParaRPr lang="en-US" sz="1600" b="1" dirty="0">
              <a:cs typeface="Arial"/>
            </a:endParaRPr>
          </a:p>
          <a:p>
            <a:pPr>
              <a:spcAft>
                <a:spcPts val="600"/>
              </a:spcAft>
            </a:pPr>
            <a:r>
              <a:rPr lang="en-US" sz="1600" dirty="0"/>
              <a:t>Once a member is considered MassHealth eligible and can enroll in a managed care plan, they have 14 days to select a plan or they will be auto-assigned</a:t>
            </a:r>
            <a:endParaRPr lang="en-US" sz="1600" dirty="0">
              <a:cs typeface="Arial"/>
            </a:endParaRPr>
          </a:p>
          <a:p>
            <a:pPr marL="0" indent="0">
              <a:spcAft>
                <a:spcPts val="600"/>
              </a:spcAft>
              <a:buNone/>
            </a:pPr>
            <a:r>
              <a:rPr lang="en-US" sz="1600" b="1" dirty="0"/>
              <a:t>When can someone change health plan?</a:t>
            </a:r>
            <a:endParaRPr lang="en-US" sz="1600" b="1" dirty="0">
              <a:cs typeface="Arial"/>
            </a:endParaRPr>
          </a:p>
          <a:p>
            <a:pPr>
              <a:spcAft>
                <a:spcPts val="600"/>
              </a:spcAft>
            </a:pPr>
            <a:r>
              <a:rPr lang="en-US" sz="1600" dirty="0"/>
              <a:t>MassHealth members who are experiencing homelessness can change their health plan and doctor at any time. </a:t>
            </a:r>
          </a:p>
          <a:p>
            <a:pPr marL="0" indent="0">
              <a:spcAft>
                <a:spcPts val="600"/>
              </a:spcAft>
              <a:buNone/>
            </a:pPr>
            <a:r>
              <a:rPr lang="en-US" sz="1600" b="1" dirty="0"/>
              <a:t>Have you moved?</a:t>
            </a:r>
          </a:p>
          <a:p>
            <a:pPr>
              <a:spcAft>
                <a:spcPts val="600"/>
              </a:spcAft>
            </a:pPr>
            <a:r>
              <a:rPr lang="en-US" sz="1600" dirty="0"/>
              <a:t>You may need to change your health plan to be closer to your doctors.</a:t>
            </a:r>
          </a:p>
          <a:p>
            <a:pPr>
              <a:spcAft>
                <a:spcPts val="600"/>
              </a:spcAft>
            </a:pPr>
            <a:r>
              <a:rPr lang="en-US" sz="1600" dirty="0"/>
              <a:t>If you have moved, your primary care doctor or other providers may now be far from you, or they may not be available in your area. If you need to change your health plan, you have options. Your MassHealth eligibility and benefits will stay the same, even if you decide to change your health plan.</a:t>
            </a:r>
          </a:p>
          <a:p>
            <a:pPr>
              <a:spcAft>
                <a:spcPts val="600"/>
              </a:spcAft>
            </a:pPr>
            <a:r>
              <a:rPr lang="en-US" sz="1600" dirty="0">
                <a:hlinkClick r:id="rId4"/>
              </a:rPr>
              <a:t>Tell us </a:t>
            </a:r>
            <a:r>
              <a:rPr lang="en-US" sz="1600" dirty="0"/>
              <a:t>anytime you have a new address to make sure you get your MassHealth card and other important paperwork. To report an address change, go to this page.</a:t>
            </a:r>
          </a:p>
          <a:p>
            <a:pPr marL="0" indent="0">
              <a:spcAft>
                <a:spcPts val="600"/>
              </a:spcAft>
              <a:buNone/>
            </a:pPr>
            <a:r>
              <a:rPr lang="en-US" sz="1600" b="1" dirty="0">
                <a:cs typeface="Arial"/>
              </a:rPr>
              <a:t>If I have Medicare and MassHealth, do I need to enroll in a health plan?</a:t>
            </a:r>
          </a:p>
          <a:p>
            <a:pPr>
              <a:spcAft>
                <a:spcPts val="600"/>
              </a:spcAft>
            </a:pPr>
            <a:r>
              <a:rPr lang="en-US" sz="1600" dirty="0">
                <a:cs typeface="Arial"/>
              </a:rPr>
              <a:t>If you are member with Medicare and </a:t>
            </a:r>
            <a:r>
              <a:rPr lang="en-US" sz="1600" dirty="0" err="1">
                <a:cs typeface="Arial"/>
              </a:rPr>
              <a:t>MassHeath</a:t>
            </a:r>
            <a:r>
              <a:rPr lang="en-US" sz="1600" dirty="0">
                <a:cs typeface="Arial"/>
              </a:rPr>
              <a:t>, you are not required to select a health plan.  However, you do have the option of enrolling in </a:t>
            </a:r>
            <a:r>
              <a:rPr lang="en-US" sz="1600" dirty="0">
                <a:cs typeface="Arial"/>
                <a:hlinkClick r:id="rId5"/>
              </a:rPr>
              <a:t>One Care</a:t>
            </a:r>
            <a:r>
              <a:rPr lang="en-US" sz="1600" dirty="0">
                <a:cs typeface="Arial"/>
              </a:rPr>
              <a:t>, Senior Care Options (</a:t>
            </a:r>
            <a:r>
              <a:rPr lang="en-US" sz="1600" dirty="0">
                <a:cs typeface="Arial"/>
                <a:hlinkClick r:id="rId6"/>
              </a:rPr>
              <a:t>SCO</a:t>
            </a:r>
            <a:r>
              <a:rPr lang="en-US" sz="1600" dirty="0">
                <a:cs typeface="Arial"/>
              </a:rPr>
              <a:t>) or Program of All-inclusive Care for the Elderly (</a:t>
            </a:r>
            <a:r>
              <a:rPr lang="en-US" sz="1600" dirty="0">
                <a:cs typeface="Arial"/>
                <a:hlinkClick r:id="rId7"/>
              </a:rPr>
              <a:t>PACE</a:t>
            </a:r>
            <a:r>
              <a:rPr lang="en-US" sz="1600" dirty="0">
                <a:cs typeface="Arial"/>
              </a:rPr>
              <a:t>). These programs provide additional services.</a:t>
            </a:r>
          </a:p>
          <a:p>
            <a:pPr>
              <a:spcAft>
                <a:spcPts val="600"/>
              </a:spcAft>
            </a:pPr>
            <a:endParaRPr lang="en-US" sz="1600" dirty="0">
              <a:cs typeface="Arial"/>
            </a:endParaRPr>
          </a:p>
          <a:p>
            <a:pPr>
              <a:spcAft>
                <a:spcPts val="600"/>
              </a:spcAft>
            </a:pPr>
            <a:endParaRPr lang="en-US" sz="1600" dirty="0">
              <a:cs typeface="Arial"/>
            </a:endParaRPr>
          </a:p>
        </p:txBody>
      </p:sp>
    </p:spTree>
    <p:custDataLst>
      <p:tags r:id="rId1"/>
    </p:custDataLst>
    <p:extLst>
      <p:ext uri="{BB962C8B-B14F-4D97-AF65-F5344CB8AC3E}">
        <p14:creationId xmlns:p14="http://schemas.microsoft.com/office/powerpoint/2010/main" val="3169422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8509-B490-2C58-F325-3067C9870B34}"/>
              </a:ext>
            </a:extLst>
          </p:cNvPr>
          <p:cNvSpPr>
            <a:spLocks noGrp="1"/>
          </p:cNvSpPr>
          <p:nvPr>
            <p:ph type="title"/>
          </p:nvPr>
        </p:nvSpPr>
        <p:spPr>
          <a:xfrm>
            <a:off x="508000" y="185261"/>
            <a:ext cx="10972800" cy="715963"/>
          </a:xfrm>
        </p:spPr>
        <p:txBody>
          <a:bodyPr wrap="square" anchor="ctr">
            <a:normAutofit/>
          </a:bodyPr>
          <a:lstStyle/>
          <a:p>
            <a:r>
              <a:rPr lang="en-US" dirty="0"/>
              <a:t>One Care </a:t>
            </a:r>
          </a:p>
        </p:txBody>
      </p:sp>
      <p:pic>
        <p:nvPicPr>
          <p:cNvPr id="6" name="Content Placeholder 5">
            <a:extLst>
              <a:ext uri="{FF2B5EF4-FFF2-40B4-BE49-F238E27FC236}">
                <a16:creationId xmlns:a16="http://schemas.microsoft.com/office/drawing/2014/main" id="{6358D608-872F-64D0-8A99-0E7DF1661C21}"/>
              </a:ext>
            </a:extLst>
          </p:cNvPr>
          <p:cNvPicPr>
            <a:picLocks noGrp="1" noChangeAspect="1"/>
          </p:cNvPicPr>
          <p:nvPr>
            <p:ph sz="half" idx="1"/>
          </p:nvPr>
        </p:nvPicPr>
        <p:blipFill rotWithShape="1">
          <a:blip r:embed="rId2"/>
          <a:srcRect t="1903"/>
          <a:stretch/>
        </p:blipFill>
        <p:spPr>
          <a:xfrm>
            <a:off x="609600" y="1111327"/>
            <a:ext cx="4830917" cy="5014837"/>
          </a:xfrm>
          <a:noFill/>
        </p:spPr>
      </p:pic>
      <p:sp>
        <p:nvSpPr>
          <p:cNvPr id="11" name="Content Placeholder 3">
            <a:extLst>
              <a:ext uri="{FF2B5EF4-FFF2-40B4-BE49-F238E27FC236}">
                <a16:creationId xmlns:a16="http://schemas.microsoft.com/office/drawing/2014/main" id="{4D9C8F85-A6F3-70BB-0CC0-A5EFCE0A5CEF}"/>
              </a:ext>
            </a:extLst>
          </p:cNvPr>
          <p:cNvSpPr>
            <a:spLocks noGrp="1"/>
          </p:cNvSpPr>
          <p:nvPr>
            <p:ph sz="half" idx="2"/>
          </p:nvPr>
        </p:nvSpPr>
        <p:spPr>
          <a:xfrm>
            <a:off x="5795158" y="1111327"/>
            <a:ext cx="6056416" cy="5265722"/>
          </a:xfrm>
        </p:spPr>
        <p:txBody>
          <a:bodyPr>
            <a:noAutofit/>
          </a:bodyPr>
          <a:lstStyle/>
          <a:p>
            <a:pPr marL="0" indent="0">
              <a:buNone/>
            </a:pPr>
            <a:r>
              <a:rPr lang="en-US" sz="2000" b="0" i="0" dirty="0">
                <a:solidFill>
                  <a:srgbClr val="141414"/>
                </a:solidFill>
                <a:effectLst/>
                <a:hlinkClick r:id="rId3"/>
              </a:rPr>
              <a:t>One Care </a:t>
            </a:r>
            <a:r>
              <a:rPr lang="en-US" sz="2000" b="0" i="0" dirty="0">
                <a:solidFill>
                  <a:srgbClr val="141414"/>
                </a:solidFill>
                <a:effectLst/>
              </a:rPr>
              <a:t>is a way to get your MassHealth and Medicare benefits together.</a:t>
            </a:r>
            <a:br>
              <a:rPr lang="en-US" sz="2000" dirty="0"/>
            </a:br>
            <a:br>
              <a:rPr lang="en-US" sz="2000" dirty="0"/>
            </a:br>
            <a:r>
              <a:rPr lang="en-US" sz="2000" b="0" i="0" dirty="0">
                <a:solidFill>
                  <a:srgbClr val="141414"/>
                </a:solidFill>
                <a:effectLst/>
              </a:rPr>
              <a:t>One Care offers services that you can't get when your MassHealth and Medicare benefits are separate. With One Care, you have one plan, one card, and one person to coordinate your care.</a:t>
            </a:r>
          </a:p>
          <a:p>
            <a:pPr marL="0" indent="0">
              <a:buNone/>
            </a:pPr>
            <a:r>
              <a:rPr lang="en-US" sz="2000" b="0" i="0" dirty="0">
                <a:solidFill>
                  <a:srgbClr val="141414"/>
                </a:solidFill>
                <a:effectLst/>
              </a:rPr>
              <a:t>You can enroll in OneCare if you:</a:t>
            </a:r>
          </a:p>
          <a:p>
            <a:pPr lvl="1"/>
            <a:r>
              <a:rPr lang="en-US" sz="2000" dirty="0"/>
              <a:t>are between the ages of 21 and 64,</a:t>
            </a:r>
          </a:p>
          <a:p>
            <a:pPr lvl="1"/>
            <a:r>
              <a:rPr lang="en-US" sz="2000" dirty="0"/>
              <a:t>have a disability</a:t>
            </a:r>
          </a:p>
          <a:p>
            <a:pPr lvl="1"/>
            <a:r>
              <a:rPr lang="en-US" sz="2000" dirty="0"/>
              <a:t>have Medicare Parts A and B</a:t>
            </a:r>
          </a:p>
          <a:p>
            <a:pPr lvl="1"/>
            <a:r>
              <a:rPr lang="en-US" sz="2000" dirty="0"/>
              <a:t>qualify for Medicare Part D (drug coverage)</a:t>
            </a:r>
          </a:p>
          <a:p>
            <a:pPr lvl="1"/>
            <a:r>
              <a:rPr lang="en-US" sz="2000" dirty="0"/>
              <a:t>have MassHealth Standard or MassHealth CommonHealth</a:t>
            </a:r>
          </a:p>
          <a:p>
            <a:pPr lvl="1"/>
            <a:r>
              <a:rPr lang="en-US" sz="2000" dirty="0"/>
              <a:t>live in an area covered by a One Care plan.</a:t>
            </a:r>
          </a:p>
        </p:txBody>
      </p:sp>
    </p:spTree>
    <p:extLst>
      <p:ext uri="{BB962C8B-B14F-4D97-AF65-F5344CB8AC3E}">
        <p14:creationId xmlns:p14="http://schemas.microsoft.com/office/powerpoint/2010/main" val="2595252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091C7-5C9A-B7C8-0559-AA048988A722}"/>
              </a:ext>
            </a:extLst>
          </p:cNvPr>
          <p:cNvSpPr>
            <a:spLocks noGrp="1"/>
          </p:cNvSpPr>
          <p:nvPr>
            <p:ph type="title"/>
          </p:nvPr>
        </p:nvSpPr>
        <p:spPr/>
        <p:txBody>
          <a:bodyPr/>
          <a:lstStyle/>
          <a:p>
            <a:r>
              <a:rPr lang="en-US" dirty="0"/>
              <a:t>Senior Care Options (</a:t>
            </a:r>
            <a:r>
              <a:rPr lang="en-US" dirty="0">
                <a:hlinkClick r:id="rId3"/>
              </a:rPr>
              <a:t>SCO</a:t>
            </a:r>
            <a:r>
              <a:rPr lang="en-US" dirty="0"/>
              <a:t>)</a:t>
            </a:r>
          </a:p>
        </p:txBody>
      </p:sp>
      <p:sp>
        <p:nvSpPr>
          <p:cNvPr id="6" name="Content Placeholder 5">
            <a:extLst>
              <a:ext uri="{FF2B5EF4-FFF2-40B4-BE49-F238E27FC236}">
                <a16:creationId xmlns:a16="http://schemas.microsoft.com/office/drawing/2014/main" id="{DA6AD88C-A73D-CEC6-0504-8BE9869A747F}"/>
              </a:ext>
            </a:extLst>
          </p:cNvPr>
          <p:cNvSpPr>
            <a:spLocks noGrp="1"/>
          </p:cNvSpPr>
          <p:nvPr>
            <p:ph sz="half" idx="2"/>
          </p:nvPr>
        </p:nvSpPr>
        <p:spPr>
          <a:xfrm>
            <a:off x="508000" y="1193800"/>
            <a:ext cx="10972800" cy="5156200"/>
          </a:xfrm>
        </p:spPr>
        <p:txBody>
          <a:bodyPr>
            <a:noAutofit/>
          </a:bodyPr>
          <a:lstStyle/>
          <a:p>
            <a:pPr marL="0" indent="0" algn="ctr">
              <a:buNone/>
            </a:pPr>
            <a:r>
              <a:rPr lang="en-US" sz="2000" dirty="0"/>
              <a:t>Senior Care Options (SCO) is a comprehensive health plan. SCO covers all of the services normally paid for through Medicare and MassHealth. This plan provides services to members through a senior care organization and its network of providers. SCO offers the opportunity to receive quality health care by combining health services with social support services. It does this by coordinating care and specialized geriatric support services, along with respite care for families and caregivers. SCO offers an important advantage for eligible members over traditional fee-for-service care. There are no copays for members enrolled in SCO.</a:t>
            </a:r>
          </a:p>
          <a:p>
            <a:endParaRPr lang="en-US" sz="2000" dirty="0"/>
          </a:p>
          <a:p>
            <a:pPr marL="0" indent="0">
              <a:buNone/>
            </a:pPr>
            <a:r>
              <a:rPr lang="en-US" sz="2000" b="1" dirty="0"/>
              <a:t>Enrollment is open to MassHealth Standard members who meet the following criteria:</a:t>
            </a:r>
          </a:p>
          <a:p>
            <a:pPr lvl="1">
              <a:buFont typeface="Arial" panose="020B0604020202020204" pitchFamily="34" charset="0"/>
              <a:buChar char="•"/>
            </a:pPr>
            <a:r>
              <a:rPr lang="en-US" dirty="0"/>
              <a:t>are aged 65 or older;</a:t>
            </a:r>
          </a:p>
          <a:p>
            <a:pPr lvl="1">
              <a:buFont typeface="Arial" panose="020B0604020202020204" pitchFamily="34" charset="0"/>
              <a:buChar char="•"/>
            </a:pPr>
            <a:r>
              <a:rPr lang="en-US" dirty="0"/>
              <a:t>live at home or in a long-term-care facility (member cannot be an inpatient at a chronic or rehabilitation hospital or reside in an intermediate care facility for people with intellectual disabilities);</a:t>
            </a:r>
          </a:p>
          <a:p>
            <a:pPr lvl="1">
              <a:buFont typeface="Arial" panose="020B0604020202020204" pitchFamily="34" charset="0"/>
              <a:buChar char="•"/>
            </a:pPr>
            <a:r>
              <a:rPr lang="en-US" dirty="0"/>
              <a:t>are not subject to a six-month deductible period under MassHealth regulations at; and</a:t>
            </a:r>
          </a:p>
          <a:p>
            <a:pPr lvl="1">
              <a:buFont typeface="Arial" panose="020B0604020202020204" pitchFamily="34" charset="0"/>
              <a:buChar char="•"/>
            </a:pPr>
            <a:r>
              <a:rPr lang="en-US" dirty="0"/>
              <a:t>live in an area served by a SCO plan.</a:t>
            </a:r>
          </a:p>
        </p:txBody>
      </p:sp>
    </p:spTree>
    <p:extLst>
      <p:ext uri="{BB962C8B-B14F-4D97-AF65-F5344CB8AC3E}">
        <p14:creationId xmlns:p14="http://schemas.microsoft.com/office/powerpoint/2010/main" val="3246067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F3B63-BE1C-FA56-C603-C81A98759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35B80-4896-1047-DFFE-35E57DB9F225}"/>
              </a:ext>
            </a:extLst>
          </p:cNvPr>
          <p:cNvSpPr>
            <a:spLocks noGrp="1"/>
          </p:cNvSpPr>
          <p:nvPr>
            <p:ph type="title"/>
          </p:nvPr>
        </p:nvSpPr>
        <p:spPr>
          <a:xfrm>
            <a:off x="508000" y="185261"/>
            <a:ext cx="10972800" cy="715963"/>
          </a:xfrm>
        </p:spPr>
        <p:txBody>
          <a:bodyPr wrap="square" anchor="ctr">
            <a:normAutofit/>
          </a:bodyPr>
          <a:lstStyle/>
          <a:p>
            <a:r>
              <a:rPr lang="en-US" dirty="0"/>
              <a:t>Program of All-inclusive Care for the Elderly (</a:t>
            </a:r>
            <a:r>
              <a:rPr lang="en-US" dirty="0">
                <a:hlinkClick r:id="rId3"/>
              </a:rPr>
              <a:t>PACE</a:t>
            </a:r>
            <a:r>
              <a:rPr lang="en-US" dirty="0"/>
              <a:t>)</a:t>
            </a:r>
          </a:p>
        </p:txBody>
      </p:sp>
      <p:graphicFrame>
        <p:nvGraphicFramePr>
          <p:cNvPr id="11" name="Content Placeholder 10">
            <a:extLst>
              <a:ext uri="{FF2B5EF4-FFF2-40B4-BE49-F238E27FC236}">
                <a16:creationId xmlns:a16="http://schemas.microsoft.com/office/drawing/2014/main" id="{6832A8D0-79A6-171A-518E-7E84911D77AC}"/>
              </a:ext>
            </a:extLst>
          </p:cNvPr>
          <p:cNvGraphicFramePr>
            <a:graphicFrameLocks noGrp="1"/>
          </p:cNvGraphicFramePr>
          <p:nvPr>
            <p:ph idx="1"/>
            <p:extLst>
              <p:ext uri="{D42A27DB-BD31-4B8C-83A1-F6EECF244321}">
                <p14:modId xmlns:p14="http://schemas.microsoft.com/office/powerpoint/2010/main" val="2286324670"/>
              </p:ext>
            </p:extLst>
          </p:nvPr>
        </p:nvGraphicFramePr>
        <p:xfrm>
          <a:off x="609600" y="2497826"/>
          <a:ext cx="10972800" cy="3978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2" name="Group 11">
            <a:extLst>
              <a:ext uri="{FF2B5EF4-FFF2-40B4-BE49-F238E27FC236}">
                <a16:creationId xmlns:a16="http://schemas.microsoft.com/office/drawing/2014/main" id="{4699EBC8-9096-CE1F-C8F3-8A7730102BDB}"/>
              </a:ext>
            </a:extLst>
          </p:cNvPr>
          <p:cNvGrpSpPr/>
          <p:nvPr/>
        </p:nvGrpSpPr>
        <p:grpSpPr>
          <a:xfrm>
            <a:off x="508000" y="1047511"/>
            <a:ext cx="10871200" cy="1447801"/>
            <a:chOff x="4125" y="1380440"/>
            <a:chExt cx="2480667" cy="893433"/>
          </a:xfrm>
          <a:noFill/>
        </p:grpSpPr>
        <p:sp>
          <p:nvSpPr>
            <p:cNvPr id="13" name="Rectangle 12">
              <a:extLst>
                <a:ext uri="{FF2B5EF4-FFF2-40B4-BE49-F238E27FC236}">
                  <a16:creationId xmlns:a16="http://schemas.microsoft.com/office/drawing/2014/main" id="{3503BD2E-694A-6C9C-7B9F-34B5D1893CC5}"/>
                </a:ext>
              </a:extLst>
            </p:cNvPr>
            <p:cNvSpPr/>
            <p:nvPr/>
          </p:nvSpPr>
          <p:spPr>
            <a:xfrm>
              <a:off x="4125" y="1380440"/>
              <a:ext cx="2480667" cy="893433"/>
            </a:xfrm>
            <a:prstGeom prst="rect">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t"/>
            <a:lstStyle/>
            <a:p>
              <a:endParaRPr lang="en-US" sz="2000">
                <a:solidFill>
                  <a:schemeClr val="tx1"/>
                </a:solidFill>
              </a:endParaRPr>
            </a:p>
          </p:txBody>
        </p:sp>
        <p:sp>
          <p:nvSpPr>
            <p:cNvPr id="14" name="TextBox 13">
              <a:extLst>
                <a:ext uri="{FF2B5EF4-FFF2-40B4-BE49-F238E27FC236}">
                  <a16:creationId xmlns:a16="http://schemas.microsoft.com/office/drawing/2014/main" id="{94BD6C96-1C09-420B-BEB5-316A4E0E3DA2}"/>
                </a:ext>
              </a:extLst>
            </p:cNvPr>
            <p:cNvSpPr txBox="1"/>
            <p:nvPr/>
          </p:nvSpPr>
          <p:spPr>
            <a:xfrm>
              <a:off x="4125" y="1380440"/>
              <a:ext cx="2480667" cy="89343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9784" tIns="28448" rIns="49784" bIns="28448" numCol="1" spcCol="1270" anchor="t" anchorCtr="0">
              <a:noAutofit/>
            </a:bodyPr>
            <a:lstStyle/>
            <a:p>
              <a:pPr marL="0" lvl="0" indent="0" algn="ctr" defTabSz="311150">
                <a:lnSpc>
                  <a:spcPct val="90000"/>
                </a:lnSpc>
                <a:spcBef>
                  <a:spcPct val="0"/>
                </a:spcBef>
                <a:spcAft>
                  <a:spcPct val="35000"/>
                </a:spcAft>
                <a:buNone/>
              </a:pPr>
              <a:r>
                <a:rPr lang="en-US" sz="2000" kern="1200" dirty="0">
                  <a:solidFill>
                    <a:schemeClr val="tx1"/>
                  </a:solidFill>
                </a:rPr>
                <a:t>The Program of All-inclusive Care for the Elderly (PACE) is administered by MassHealth and Medicare to provide a wide range of medical, social, recreational, and wellness services to eligible participants. The goal of PACE is to allow participants to live safely in their homes instead of in nursing homes.  The PACE model is centered on the core belief that given a choice, most elders, the disabled, and their families would choose to receive care in their homes and communities rather than in a nursing home.</a:t>
              </a:r>
            </a:p>
          </p:txBody>
        </p:sp>
      </p:grpSp>
    </p:spTree>
    <p:extLst>
      <p:ext uri="{BB962C8B-B14F-4D97-AF65-F5344CB8AC3E}">
        <p14:creationId xmlns:p14="http://schemas.microsoft.com/office/powerpoint/2010/main" val="291185973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a:endParaRPr>
          </a:p>
        </p:txBody>
      </p:sp>
      <p:sp>
        <p:nvSpPr>
          <p:cNvPr id="5" name="Title 4">
            <a:extLst>
              <a:ext uri="{FF2B5EF4-FFF2-40B4-BE49-F238E27FC236}">
                <a16:creationId xmlns:a16="http://schemas.microsoft.com/office/drawing/2014/main" id="{DF5C387E-71D9-4BFC-BF1A-3C6AFEDB74AE}"/>
              </a:ext>
            </a:extLst>
          </p:cNvPr>
          <p:cNvSpPr>
            <a:spLocks noGrp="1"/>
          </p:cNvSpPr>
          <p:nvPr>
            <p:ph type="title"/>
          </p:nvPr>
        </p:nvSpPr>
        <p:spPr>
          <a:xfrm>
            <a:off x="2510118" y="735106"/>
            <a:ext cx="7540322" cy="2928470"/>
          </a:xfrm>
        </p:spPr>
        <p:txBody>
          <a:bodyPr vert="horz" wrap="square" lIns="91440" tIns="45720" rIns="91440" bIns="45720" numCol="1" rtlCol="0" anchor="b" anchorCtr="0" compatLnSpc="1">
            <a:prstTxWarp prst="textNoShape">
              <a:avLst/>
            </a:prstTxWarp>
            <a:normAutofit/>
          </a:bodyPr>
          <a:lstStyle/>
          <a:p>
            <a:pPr eaLnBrk="1" hangingPunct="1">
              <a:lnSpc>
                <a:spcPct val="90000"/>
              </a:lnSpc>
            </a:pPr>
            <a:r>
              <a:rPr lang="en-US" sz="4200" dirty="0">
                <a:solidFill>
                  <a:srgbClr val="FFFFFF"/>
                </a:solidFill>
              </a:rPr>
              <a:t>Resources</a:t>
            </a:r>
          </a:p>
        </p:txBody>
      </p:sp>
    </p:spTree>
    <p:custDataLst>
      <p:tags r:id="rId1"/>
    </p:custDataLst>
    <p:extLst>
      <p:ext uri="{BB962C8B-B14F-4D97-AF65-F5344CB8AC3E}">
        <p14:creationId xmlns:p14="http://schemas.microsoft.com/office/powerpoint/2010/main" val="177844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A71F-0AA5-2B4B-F839-E3B0978485CF}"/>
              </a:ext>
            </a:extLst>
          </p:cNvPr>
          <p:cNvSpPr>
            <a:spLocks noGrp="1"/>
          </p:cNvSpPr>
          <p:nvPr>
            <p:ph type="title"/>
          </p:nvPr>
        </p:nvSpPr>
        <p:spPr>
          <a:xfrm>
            <a:off x="508000" y="185261"/>
            <a:ext cx="10972800" cy="715963"/>
          </a:xfrm>
        </p:spPr>
        <p:txBody>
          <a:bodyPr wrap="square" anchor="ctr">
            <a:normAutofit/>
          </a:bodyPr>
          <a:lstStyle/>
          <a:p>
            <a:r>
              <a:rPr lang="en-US" dirty="0"/>
              <a:t>MassHealth Verification Forms</a:t>
            </a:r>
          </a:p>
        </p:txBody>
      </p:sp>
      <p:sp>
        <p:nvSpPr>
          <p:cNvPr id="4" name="Text Placeholder 3">
            <a:extLst>
              <a:ext uri="{FF2B5EF4-FFF2-40B4-BE49-F238E27FC236}">
                <a16:creationId xmlns:a16="http://schemas.microsoft.com/office/drawing/2014/main" id="{82D0FA9A-8C75-D246-22BE-82A9D88F3773}"/>
              </a:ext>
            </a:extLst>
          </p:cNvPr>
          <p:cNvSpPr>
            <a:spLocks noGrp="1"/>
          </p:cNvSpPr>
          <p:nvPr>
            <p:ph sz="half" idx="2"/>
          </p:nvPr>
        </p:nvSpPr>
        <p:spPr>
          <a:xfrm>
            <a:off x="6197600" y="1600201"/>
            <a:ext cx="5283200" cy="4525963"/>
          </a:xfrm>
        </p:spPr>
        <p:txBody>
          <a:bodyPr wrap="square" anchor="t">
            <a:normAutofit/>
          </a:bodyPr>
          <a:lstStyle/>
          <a:p>
            <a:pPr>
              <a:spcBef>
                <a:spcPts val="600"/>
              </a:spcBef>
            </a:pPr>
            <a:r>
              <a:rPr lang="en-US" sz="2400" dirty="0"/>
              <a:t>These forms can assist with verifying some types of information MassHealth has sent a Request for Information regarding.</a:t>
            </a:r>
          </a:p>
          <a:p>
            <a:pPr>
              <a:spcBef>
                <a:spcPts val="600"/>
              </a:spcBef>
            </a:pPr>
            <a:r>
              <a:rPr lang="en-US" sz="2400" dirty="0"/>
              <a:t>This is not a complete list of acceptable verifications but are forms that MassHealth provides as a template.</a:t>
            </a:r>
          </a:p>
        </p:txBody>
      </p:sp>
      <p:graphicFrame>
        <p:nvGraphicFramePr>
          <p:cNvPr id="18" name="Content Placeholder 2">
            <a:extLst>
              <a:ext uri="{FF2B5EF4-FFF2-40B4-BE49-F238E27FC236}">
                <a16:creationId xmlns:a16="http://schemas.microsoft.com/office/drawing/2014/main" id="{096F79C1-435E-6D9A-63A3-CB17910D43BF}"/>
              </a:ext>
            </a:extLst>
          </p:cNvPr>
          <p:cNvGraphicFramePr>
            <a:graphicFrameLocks/>
          </p:cNvGraphicFramePr>
          <p:nvPr>
            <p:extLst>
              <p:ext uri="{D42A27DB-BD31-4B8C-83A1-F6EECF244321}">
                <p14:modId xmlns:p14="http://schemas.microsoft.com/office/powerpoint/2010/main" val="2435716306"/>
              </p:ext>
            </p:extLst>
          </p:nvPr>
        </p:nvGraphicFramePr>
        <p:xfrm>
          <a:off x="609600" y="1600201"/>
          <a:ext cx="5384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807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a:endParaRPr>
          </a:p>
        </p:txBody>
      </p:sp>
      <p:sp>
        <p:nvSpPr>
          <p:cNvPr id="5" name="Title 4">
            <a:extLst>
              <a:ext uri="{FF2B5EF4-FFF2-40B4-BE49-F238E27FC236}">
                <a16:creationId xmlns:a16="http://schemas.microsoft.com/office/drawing/2014/main" id="{DF5C387E-71D9-4BFC-BF1A-3C6AFEDB74AE}"/>
              </a:ext>
            </a:extLst>
          </p:cNvPr>
          <p:cNvSpPr>
            <a:spLocks noGrp="1"/>
          </p:cNvSpPr>
          <p:nvPr>
            <p:ph type="title"/>
          </p:nvPr>
        </p:nvSpPr>
        <p:spPr>
          <a:xfrm>
            <a:off x="2510118" y="735106"/>
            <a:ext cx="7540322" cy="2928470"/>
          </a:xfrm>
        </p:spPr>
        <p:txBody>
          <a:bodyPr vert="horz" wrap="square" lIns="91440" tIns="45720" rIns="91440" bIns="45720" numCol="1" rtlCol="0" anchor="b" anchorCtr="0" compatLnSpc="1">
            <a:prstTxWarp prst="textNoShape">
              <a:avLst/>
            </a:prstTxWarp>
            <a:normAutofit/>
          </a:bodyPr>
          <a:lstStyle/>
          <a:p>
            <a:pPr eaLnBrk="1" hangingPunct="1">
              <a:lnSpc>
                <a:spcPct val="90000"/>
              </a:lnSpc>
            </a:pPr>
            <a:r>
              <a:rPr lang="en-US" sz="4200" dirty="0">
                <a:solidFill>
                  <a:srgbClr val="FFFFFF"/>
                </a:solidFill>
              </a:rPr>
              <a:t>Eligibility overview</a:t>
            </a:r>
          </a:p>
        </p:txBody>
      </p:sp>
    </p:spTree>
    <p:custDataLst>
      <p:tags r:id="rId1"/>
    </p:custDataLst>
    <p:extLst>
      <p:ext uri="{BB962C8B-B14F-4D97-AF65-F5344CB8AC3E}">
        <p14:creationId xmlns:p14="http://schemas.microsoft.com/office/powerpoint/2010/main" val="18839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D98F-2E85-467E-BA35-C94219D000E9}"/>
              </a:ext>
            </a:extLst>
          </p:cNvPr>
          <p:cNvSpPr>
            <a:spLocks noGrp="1"/>
          </p:cNvSpPr>
          <p:nvPr>
            <p:ph type="title"/>
          </p:nvPr>
        </p:nvSpPr>
        <p:spPr>
          <a:xfrm>
            <a:off x="508000" y="185261"/>
            <a:ext cx="10972800" cy="715963"/>
          </a:xfrm>
        </p:spPr>
        <p:txBody>
          <a:bodyPr anchor="ctr">
            <a:noAutofit/>
          </a:bodyPr>
          <a:lstStyle/>
          <a:p>
            <a:r>
              <a:rPr lang="en-US" dirty="0"/>
              <a:t>MassHealth Enrollment Centers (MECs)</a:t>
            </a:r>
          </a:p>
        </p:txBody>
      </p:sp>
      <p:sp>
        <p:nvSpPr>
          <p:cNvPr id="3" name="Content Placeholder 2">
            <a:extLst>
              <a:ext uri="{FF2B5EF4-FFF2-40B4-BE49-F238E27FC236}">
                <a16:creationId xmlns:a16="http://schemas.microsoft.com/office/drawing/2014/main" id="{B8B40639-D73E-4017-8CA7-CB584FEEB2E6}"/>
              </a:ext>
            </a:extLst>
          </p:cNvPr>
          <p:cNvSpPr>
            <a:spLocks noGrp="1"/>
          </p:cNvSpPr>
          <p:nvPr>
            <p:ph idx="1"/>
          </p:nvPr>
        </p:nvSpPr>
        <p:spPr>
          <a:xfrm>
            <a:off x="609600" y="1175657"/>
            <a:ext cx="10871200" cy="3808325"/>
          </a:xfrm>
        </p:spPr>
        <p:txBody>
          <a:bodyPr>
            <a:noAutofit/>
          </a:bodyPr>
          <a:lstStyle/>
          <a:p>
            <a:pPr marL="457200" indent="-457200">
              <a:buFont typeface="Arial" panose="020B0604020202020204" pitchFamily="34" charset="0"/>
              <a:buChar char="•"/>
            </a:pPr>
            <a:r>
              <a:rPr lang="en-US" sz="2600" dirty="0"/>
              <a:t>All </a:t>
            </a:r>
            <a:r>
              <a:rPr lang="en-US" sz="2600" dirty="0">
                <a:hlinkClick r:id="rId4"/>
              </a:rPr>
              <a:t>MassHealth Enrollment Centers (MECs</a:t>
            </a:r>
            <a:r>
              <a:rPr lang="en-US" sz="2600" dirty="0"/>
              <a:t>) are open for walk-ins</a:t>
            </a:r>
          </a:p>
          <a:p>
            <a:pPr marL="457200" indent="-457200">
              <a:buFont typeface="Arial" panose="020B0604020202020204" pitchFamily="34" charset="0"/>
              <a:buChar char="•"/>
            </a:pPr>
            <a:r>
              <a:rPr lang="en-US" sz="2600" dirty="0"/>
              <a:t>There’s also the MassHealth Online Appointment Service available</a:t>
            </a:r>
          </a:p>
          <a:p>
            <a:pPr marL="1200150" lvl="1" indent="-457200">
              <a:buFont typeface="Arial" panose="020B0604020202020204" pitchFamily="34" charset="0"/>
              <a:buChar char="•"/>
            </a:pPr>
            <a:r>
              <a:rPr lang="en-US" sz="2600" dirty="0"/>
              <a:t>The Online Member Portal will let member’s schedule phone appointments or video appointments</a:t>
            </a:r>
          </a:p>
          <a:p>
            <a:pPr marL="1200150" lvl="1" indent="-457200">
              <a:buFont typeface="Arial" panose="020B0604020202020204" pitchFamily="34" charset="0"/>
              <a:buChar char="•"/>
            </a:pPr>
            <a:r>
              <a:rPr lang="en-US" sz="2600" dirty="0"/>
              <a:t>Schedule appointments for the following services:</a:t>
            </a:r>
          </a:p>
          <a:p>
            <a:pPr marL="457200" indent="-457200">
              <a:buFont typeface="Arial" panose="020B0604020202020204" pitchFamily="34" charset="0"/>
              <a:buChar char="•"/>
            </a:pPr>
            <a:endParaRPr lang="en-US" sz="2600" dirty="0"/>
          </a:p>
        </p:txBody>
      </p:sp>
      <p:graphicFrame>
        <p:nvGraphicFramePr>
          <p:cNvPr id="5" name="Table 4">
            <a:extLst>
              <a:ext uri="{FF2B5EF4-FFF2-40B4-BE49-F238E27FC236}">
                <a16:creationId xmlns:a16="http://schemas.microsoft.com/office/drawing/2014/main" id="{B44F9097-BE07-42E2-8AA4-C326044E9FBF}"/>
              </a:ext>
            </a:extLst>
          </p:cNvPr>
          <p:cNvGraphicFramePr>
            <a:graphicFrameLocks noGrp="1"/>
          </p:cNvGraphicFramePr>
          <p:nvPr>
            <p:extLst>
              <p:ext uri="{D42A27DB-BD31-4B8C-83A1-F6EECF244321}">
                <p14:modId xmlns:p14="http://schemas.microsoft.com/office/powerpoint/2010/main" val="636035718"/>
              </p:ext>
            </p:extLst>
          </p:nvPr>
        </p:nvGraphicFramePr>
        <p:xfrm>
          <a:off x="1823985" y="3826569"/>
          <a:ext cx="7330064" cy="2011680"/>
        </p:xfrm>
        <a:graphic>
          <a:graphicData uri="http://schemas.openxmlformats.org/drawingml/2006/table">
            <a:tbl>
              <a:tblPr firstRow="1" bandRow="1">
                <a:tableStyleId>{16D9F66E-5EB9-4882-86FB-DCBF35E3C3E4}</a:tableStyleId>
              </a:tblPr>
              <a:tblGrid>
                <a:gridCol w="3523745">
                  <a:extLst>
                    <a:ext uri="{9D8B030D-6E8A-4147-A177-3AD203B41FA5}">
                      <a16:colId xmlns:a16="http://schemas.microsoft.com/office/drawing/2014/main" val="3645650506"/>
                    </a:ext>
                  </a:extLst>
                </a:gridCol>
                <a:gridCol w="3806319">
                  <a:extLst>
                    <a:ext uri="{9D8B030D-6E8A-4147-A177-3AD203B41FA5}">
                      <a16:colId xmlns:a16="http://schemas.microsoft.com/office/drawing/2014/main" val="3757959199"/>
                    </a:ext>
                  </a:extLst>
                </a:gridCol>
              </a:tblGrid>
              <a:tr h="107517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dirty="0"/>
                        <a:t>Assistance with new applications &amp; renewal forms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dirty="0"/>
                        <a:t>Reporting a change: address, family size, income, pregnancy, newborn or other</a:t>
                      </a:r>
                    </a:p>
                  </a:txBody>
                  <a:tcPr/>
                </a:tc>
                <a:extLst>
                  <a:ext uri="{0D108BD9-81ED-4DB2-BD59-A6C34878D82A}">
                    <a16:rowId xmlns:a16="http://schemas.microsoft.com/office/drawing/2014/main" val="2018463520"/>
                  </a:ext>
                </a:extLst>
              </a:tr>
              <a:tr h="4302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Verifications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General questions</a:t>
                      </a:r>
                    </a:p>
                  </a:txBody>
                  <a:tcPr/>
                </a:tc>
                <a:extLst>
                  <a:ext uri="{0D108BD9-81ED-4DB2-BD59-A6C34878D82A}">
                    <a16:rowId xmlns:a16="http://schemas.microsoft.com/office/drawing/2014/main" val="1177045311"/>
                  </a:ext>
                </a:extLst>
              </a:tr>
            </a:tbl>
          </a:graphicData>
        </a:graphic>
      </p:graphicFrame>
    </p:spTree>
    <p:custDataLst>
      <p:tags r:id="rId1"/>
    </p:custDataLst>
    <p:extLst>
      <p:ext uri="{BB962C8B-B14F-4D97-AF65-F5344CB8AC3E}">
        <p14:creationId xmlns:p14="http://schemas.microsoft.com/office/powerpoint/2010/main" val="392839954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4FCB-103F-4E07-9F4C-4C27332E0A0C}"/>
              </a:ext>
            </a:extLst>
          </p:cNvPr>
          <p:cNvSpPr>
            <a:spLocks noGrp="1"/>
          </p:cNvSpPr>
          <p:nvPr>
            <p:ph type="title"/>
          </p:nvPr>
        </p:nvSpPr>
        <p:spPr>
          <a:xfrm>
            <a:off x="609600" y="136525"/>
            <a:ext cx="8737600" cy="838200"/>
          </a:xfrm>
        </p:spPr>
        <p:txBody>
          <a:bodyPr anchor="ctr">
            <a:normAutofit/>
          </a:bodyPr>
          <a:lstStyle/>
          <a:p>
            <a:r>
              <a:rPr lang="en-US"/>
              <a:t>Online Appointment Scheduling Service</a:t>
            </a:r>
          </a:p>
        </p:txBody>
      </p:sp>
      <p:sp>
        <p:nvSpPr>
          <p:cNvPr id="3" name="Content Placeholder 2">
            <a:extLst>
              <a:ext uri="{FF2B5EF4-FFF2-40B4-BE49-F238E27FC236}">
                <a16:creationId xmlns:a16="http://schemas.microsoft.com/office/drawing/2014/main" id="{9376AD1D-2CC7-4373-A59A-1C5AD85D976E}"/>
              </a:ext>
            </a:extLst>
          </p:cNvPr>
          <p:cNvSpPr>
            <a:spLocks noGrp="1"/>
          </p:cNvSpPr>
          <p:nvPr>
            <p:ph idx="1"/>
          </p:nvPr>
        </p:nvSpPr>
        <p:spPr>
          <a:xfrm>
            <a:off x="609600" y="1268605"/>
            <a:ext cx="10972800" cy="4525963"/>
          </a:xfrm>
        </p:spPr>
        <p:txBody>
          <a:bodyPr>
            <a:normAutofit/>
          </a:bodyPr>
          <a:lstStyle/>
          <a:p>
            <a:r>
              <a:rPr lang="en-US" sz="2600" dirty="0"/>
              <a:t>The portal enables appointment scheduling for 2 business days from the current date and 20 business days into the future</a:t>
            </a:r>
          </a:p>
          <a:p>
            <a:r>
              <a:rPr lang="en-US" sz="2600" dirty="0"/>
              <a:t>Individuals may also cancel an appointment directly through the portal</a:t>
            </a:r>
          </a:p>
          <a:p>
            <a:r>
              <a:rPr lang="en-US" sz="2600" dirty="0"/>
              <a:t>In-Person appointments are available to be scheduled with the Springfield Office ONLY</a:t>
            </a:r>
          </a:p>
          <a:p>
            <a:r>
              <a:rPr lang="en-US" sz="2600" dirty="0"/>
              <a:t>Go to </a:t>
            </a:r>
            <a:r>
              <a:rPr lang="en-US" sz="2600" dirty="0">
                <a:hlinkClick r:id="rId4"/>
              </a:rPr>
              <a:t>www.mass.gov/masshealth/appointment</a:t>
            </a:r>
            <a:r>
              <a:rPr lang="en-US" sz="2600" dirty="0"/>
              <a:t> to schedule a phone or video appointment or scan the QR code</a:t>
            </a:r>
          </a:p>
          <a:p>
            <a:pPr marL="0" indent="0">
              <a:buNone/>
            </a:pPr>
            <a:endParaRPr lang="en-US" sz="2600" dirty="0"/>
          </a:p>
        </p:txBody>
      </p:sp>
      <p:pic>
        <p:nvPicPr>
          <p:cNvPr id="11" name="Picture 10" descr="QR Code linked to www.mass.gov/masshealth/appointment ">
            <a:extLst>
              <a:ext uri="{FF2B5EF4-FFF2-40B4-BE49-F238E27FC236}">
                <a16:creationId xmlns:a16="http://schemas.microsoft.com/office/drawing/2014/main" id="{EC31519F-0055-4468-9821-A19E0DE8D8CC}"/>
              </a:ext>
            </a:extLst>
          </p:cNvPr>
          <p:cNvPicPr>
            <a:picLocks noChangeAspect="1"/>
          </p:cNvPicPr>
          <p:nvPr/>
        </p:nvPicPr>
        <p:blipFill rotWithShape="1">
          <a:blip r:embed="rId5"/>
          <a:srcRect l="12891" t="19186" r="14914" b="4492"/>
          <a:stretch/>
        </p:blipFill>
        <p:spPr>
          <a:xfrm>
            <a:off x="4464004" y="4628560"/>
            <a:ext cx="1900101" cy="1696518"/>
          </a:xfrm>
          <a:prstGeom prst="rect">
            <a:avLst/>
          </a:prstGeom>
        </p:spPr>
      </p:pic>
    </p:spTree>
    <p:custDataLst>
      <p:tags r:id="rId1"/>
    </p:custDataLst>
    <p:extLst>
      <p:ext uri="{BB962C8B-B14F-4D97-AF65-F5344CB8AC3E}">
        <p14:creationId xmlns:p14="http://schemas.microsoft.com/office/powerpoint/2010/main" val="152626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0544E55-CCA1-49F6-8734-18204DF81485}"/>
              </a:ext>
            </a:extLst>
          </p:cNvPr>
          <p:cNvSpPr>
            <a:spLocks noGrp="1" noChangeArrowheads="1"/>
          </p:cNvSpPr>
          <p:nvPr>
            <p:ph type="title"/>
          </p:nvPr>
        </p:nvSpPr>
        <p:spPr/>
        <p:txBody>
          <a:bodyPr anchor="b"/>
          <a:lstStyle/>
          <a:p>
            <a:r>
              <a:rPr lang="en-US" altLang="en-US" dirty="0"/>
              <a:t>Enrollment Assisters</a:t>
            </a:r>
          </a:p>
        </p:txBody>
      </p:sp>
      <p:sp>
        <p:nvSpPr>
          <p:cNvPr id="34819" name="Text Placeholder 2">
            <a:extLst>
              <a:ext uri="{FF2B5EF4-FFF2-40B4-BE49-F238E27FC236}">
                <a16:creationId xmlns:a16="http://schemas.microsoft.com/office/drawing/2014/main" id="{4A6AB94C-159B-498B-8D61-9F3A5590B174}"/>
              </a:ext>
            </a:extLst>
          </p:cNvPr>
          <p:cNvSpPr>
            <a:spLocks noGrp="1" noChangeArrowheads="1"/>
          </p:cNvSpPr>
          <p:nvPr>
            <p:ph type="body" idx="1"/>
          </p:nvPr>
        </p:nvSpPr>
        <p:spPr>
          <a:xfrm>
            <a:off x="1017602" y="1483856"/>
            <a:ext cx="4492125" cy="640080"/>
          </a:xfrm>
          <a:noFill/>
        </p:spPr>
        <p:txBody>
          <a:bodyPr anchor="ctr">
            <a:noAutofit/>
          </a:bodyPr>
          <a:lstStyle/>
          <a:p>
            <a:pPr algn="ctr">
              <a:spcBef>
                <a:spcPts val="0"/>
              </a:spcBef>
            </a:pPr>
            <a:r>
              <a:rPr lang="en-US" altLang="en-US" sz="2000" dirty="0"/>
              <a:t>Certified Application Counselors</a:t>
            </a:r>
          </a:p>
        </p:txBody>
      </p:sp>
      <p:sp>
        <p:nvSpPr>
          <p:cNvPr id="34820" name="Content Placeholder 3">
            <a:extLst>
              <a:ext uri="{FF2B5EF4-FFF2-40B4-BE49-F238E27FC236}">
                <a16:creationId xmlns:a16="http://schemas.microsoft.com/office/drawing/2014/main" id="{336F77A2-9194-4E97-9138-D579ABF6BB73}"/>
              </a:ext>
            </a:extLst>
          </p:cNvPr>
          <p:cNvSpPr>
            <a:spLocks noGrp="1" noChangeArrowheads="1"/>
          </p:cNvSpPr>
          <p:nvPr>
            <p:ph sz="half" idx="2"/>
          </p:nvPr>
        </p:nvSpPr>
        <p:spPr>
          <a:xfrm>
            <a:off x="1017602" y="2129476"/>
            <a:ext cx="4492125" cy="1965464"/>
          </a:xfrm>
          <a:ln>
            <a:solidFill>
              <a:srgbClr val="002060"/>
            </a:solidFill>
          </a:ln>
        </p:spPr>
        <p:txBody>
          <a:bodyPr/>
          <a:lstStyle/>
          <a:p>
            <a:pPr marL="0" indent="0" algn="ctr">
              <a:buNone/>
            </a:pPr>
            <a:r>
              <a:rPr lang="en-US" altLang="en-US" sz="2000" dirty="0"/>
              <a:t>The Commonwealth has approximately 1,500  Certified Application Counselor (CACs) spread across nearly all hospitals and Community Health Centers</a:t>
            </a:r>
          </a:p>
          <a:p>
            <a:pPr marL="0" indent="0" algn="ctr">
              <a:buNone/>
            </a:pPr>
            <a:endParaRPr lang="en-US" altLang="en-US" sz="2000" dirty="0"/>
          </a:p>
        </p:txBody>
      </p:sp>
      <p:sp>
        <p:nvSpPr>
          <p:cNvPr id="34821" name="Text Placeholder 4">
            <a:extLst>
              <a:ext uri="{FF2B5EF4-FFF2-40B4-BE49-F238E27FC236}">
                <a16:creationId xmlns:a16="http://schemas.microsoft.com/office/drawing/2014/main" id="{1736ABBA-3A27-47B6-8CB5-343178FC6845}"/>
              </a:ext>
            </a:extLst>
          </p:cNvPr>
          <p:cNvSpPr>
            <a:spLocks noGrp="1" noChangeArrowheads="1"/>
          </p:cNvSpPr>
          <p:nvPr>
            <p:ph type="body" sz="quarter" idx="3"/>
          </p:nvPr>
        </p:nvSpPr>
        <p:spPr>
          <a:xfrm>
            <a:off x="6628875" y="1483856"/>
            <a:ext cx="3693476" cy="640080"/>
          </a:xfrm>
          <a:noFill/>
        </p:spPr>
        <p:txBody>
          <a:bodyPr anchor="ctr">
            <a:noAutofit/>
          </a:bodyPr>
          <a:lstStyle/>
          <a:p>
            <a:pPr lvl="1" algn="ctr"/>
            <a:r>
              <a:rPr lang="en-US" altLang="en-US" dirty="0"/>
              <a:t>Navigators </a:t>
            </a:r>
          </a:p>
        </p:txBody>
      </p:sp>
      <p:sp>
        <p:nvSpPr>
          <p:cNvPr id="7" name="Content Placeholder 6">
            <a:extLst>
              <a:ext uri="{FF2B5EF4-FFF2-40B4-BE49-F238E27FC236}">
                <a16:creationId xmlns:a16="http://schemas.microsoft.com/office/drawing/2014/main" id="{EBE9496E-0F24-DEE6-1045-422B5D8B1269}"/>
              </a:ext>
            </a:extLst>
          </p:cNvPr>
          <p:cNvSpPr>
            <a:spLocks noGrp="1"/>
          </p:cNvSpPr>
          <p:nvPr>
            <p:ph sz="quarter" idx="4"/>
          </p:nvPr>
        </p:nvSpPr>
        <p:spPr>
          <a:xfrm>
            <a:off x="6902252" y="2123936"/>
            <a:ext cx="4272146" cy="1965464"/>
          </a:xfrm>
          <a:ln>
            <a:solidFill>
              <a:schemeClr val="tx1"/>
            </a:solidFill>
          </a:ln>
        </p:spPr>
        <p:txBody>
          <a:bodyPr/>
          <a:lstStyle/>
          <a:p>
            <a:pPr marL="0" indent="0" algn="ctr">
              <a:buNone/>
            </a:pPr>
            <a:r>
              <a:rPr lang="en-US" altLang="en-US" sz="2000"/>
              <a:t>The Commonwealth has selected and Certified 22 Navigator organizations</a:t>
            </a:r>
          </a:p>
          <a:p>
            <a:pPr marL="0" indent="0" algn="ctr">
              <a:buNone/>
            </a:pPr>
            <a:endParaRPr lang="en-US" sz="2000"/>
          </a:p>
        </p:txBody>
      </p:sp>
      <p:sp>
        <p:nvSpPr>
          <p:cNvPr id="34824" name="Rectangle 7">
            <a:extLst>
              <a:ext uri="{FF2B5EF4-FFF2-40B4-BE49-F238E27FC236}">
                <a16:creationId xmlns:a16="http://schemas.microsoft.com/office/drawing/2014/main" id="{38F88416-A435-4F49-9B83-782253D5A05A}"/>
              </a:ext>
            </a:extLst>
          </p:cNvPr>
          <p:cNvSpPr>
            <a:spLocks noChangeArrowheads="1"/>
          </p:cNvSpPr>
          <p:nvPr/>
        </p:nvSpPr>
        <p:spPr bwMode="auto">
          <a:xfrm>
            <a:off x="2438400" y="4514720"/>
            <a:ext cx="7315200" cy="17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85000"/>
              </a:lnSpc>
              <a:spcBef>
                <a:spcPct val="40000"/>
              </a:spcBef>
              <a:buClr>
                <a:srgbClr val="CC0000"/>
              </a:buClr>
              <a:buFont typeface="Arial" panose="020B0604020202020204" pitchFamily="34" charset="0"/>
              <a:buChar char="■"/>
              <a:defRPr sz="2800" b="1">
                <a:solidFill>
                  <a:schemeClr val="accent2"/>
                </a:solidFill>
                <a:latin typeface="Arial" panose="020B0604020202020204" pitchFamily="34" charset="0"/>
                <a:ea typeface="MS PGothic" panose="020B0600070205080204" pitchFamily="34" charset="-128"/>
              </a:defRPr>
            </a:lvl1pPr>
            <a:lvl2pPr>
              <a:lnSpc>
                <a:spcPct val="85000"/>
              </a:lnSpc>
              <a:spcBef>
                <a:spcPct val="40000"/>
              </a:spcBef>
              <a:buClr>
                <a:srgbClr val="CC0000"/>
              </a:buClr>
              <a:buChar char="–"/>
              <a:defRPr sz="2800" b="1">
                <a:solidFill>
                  <a:schemeClr val="accent2"/>
                </a:solidFill>
                <a:latin typeface="Arial" panose="020B0604020202020204" pitchFamily="34" charset="0"/>
                <a:ea typeface="MS PGothic" panose="020B0600070205080204" pitchFamily="34" charset="-128"/>
              </a:defRPr>
            </a:lvl2pPr>
            <a:lvl3pPr marL="1143000" indent="-228600">
              <a:lnSpc>
                <a:spcPct val="85000"/>
              </a:lnSpc>
              <a:spcBef>
                <a:spcPct val="40000"/>
              </a:spcBef>
              <a:buClr>
                <a:srgbClr val="CC0000"/>
              </a:buClr>
              <a:buChar char="•"/>
              <a:defRPr sz="2800" b="1">
                <a:solidFill>
                  <a:schemeClr val="accent2"/>
                </a:solidFill>
                <a:latin typeface="Arial" panose="020B0604020202020204" pitchFamily="34" charset="0"/>
                <a:ea typeface="MS PGothic" panose="020B0600070205080204" pitchFamily="34" charset="-128"/>
              </a:defRPr>
            </a:lvl3pPr>
            <a:lvl4pPr marL="1600200" indent="-228600">
              <a:lnSpc>
                <a:spcPct val="85000"/>
              </a:lnSpc>
              <a:spcBef>
                <a:spcPct val="40000"/>
              </a:spcBef>
              <a:buClr>
                <a:srgbClr val="CC0000"/>
              </a:buClr>
              <a:buChar char="–"/>
              <a:defRPr sz="2800" b="1">
                <a:solidFill>
                  <a:schemeClr val="accent2"/>
                </a:solidFill>
                <a:latin typeface="Arial" panose="020B0604020202020204" pitchFamily="34" charset="0"/>
                <a:ea typeface="MS PGothic" panose="020B0600070205080204" pitchFamily="34" charset="-128"/>
              </a:defRPr>
            </a:lvl4pPr>
            <a:lvl5pPr marL="2057400" indent="-228600">
              <a:lnSpc>
                <a:spcPct val="85000"/>
              </a:lnSpc>
              <a:spcBef>
                <a:spcPct val="40000"/>
              </a:spcBef>
              <a:buClr>
                <a:srgbClr val="CC0000"/>
              </a:buClr>
              <a:buChar char="»"/>
              <a:defRPr sz="2800" b="1">
                <a:solidFill>
                  <a:schemeClr val="accent2"/>
                </a:solidFill>
                <a:latin typeface="Arial" panose="020B0604020202020204" pitchFamily="34" charset="0"/>
                <a:ea typeface="MS PGothic" panose="020B0600070205080204" pitchFamily="34" charset="-128"/>
              </a:defRPr>
            </a:lvl5pPr>
            <a:lvl6pPr marL="2514600" indent="-228600" eaLnBrk="0" fontAlgn="base" hangingPunct="0">
              <a:lnSpc>
                <a:spcPct val="85000"/>
              </a:lnSpc>
              <a:spcBef>
                <a:spcPct val="40000"/>
              </a:spcBef>
              <a:spcAft>
                <a:spcPct val="0"/>
              </a:spcAft>
              <a:buClr>
                <a:srgbClr val="CC0000"/>
              </a:buClr>
              <a:buChar char="»"/>
              <a:defRPr sz="2800" b="1">
                <a:solidFill>
                  <a:schemeClr val="accent2"/>
                </a:solidFill>
                <a:latin typeface="Arial" panose="020B0604020202020204" pitchFamily="34" charset="0"/>
                <a:ea typeface="MS PGothic" panose="020B0600070205080204" pitchFamily="34" charset="-128"/>
              </a:defRPr>
            </a:lvl6pPr>
            <a:lvl7pPr marL="2971800" indent="-228600" eaLnBrk="0" fontAlgn="base" hangingPunct="0">
              <a:lnSpc>
                <a:spcPct val="85000"/>
              </a:lnSpc>
              <a:spcBef>
                <a:spcPct val="40000"/>
              </a:spcBef>
              <a:spcAft>
                <a:spcPct val="0"/>
              </a:spcAft>
              <a:buClr>
                <a:srgbClr val="CC0000"/>
              </a:buClr>
              <a:buChar char="»"/>
              <a:defRPr sz="2800" b="1">
                <a:solidFill>
                  <a:schemeClr val="accent2"/>
                </a:solidFill>
                <a:latin typeface="Arial" panose="020B0604020202020204" pitchFamily="34" charset="0"/>
                <a:ea typeface="MS PGothic" panose="020B0600070205080204" pitchFamily="34" charset="-128"/>
              </a:defRPr>
            </a:lvl7pPr>
            <a:lvl8pPr marL="3429000" indent="-228600" eaLnBrk="0" fontAlgn="base" hangingPunct="0">
              <a:lnSpc>
                <a:spcPct val="85000"/>
              </a:lnSpc>
              <a:spcBef>
                <a:spcPct val="40000"/>
              </a:spcBef>
              <a:spcAft>
                <a:spcPct val="0"/>
              </a:spcAft>
              <a:buClr>
                <a:srgbClr val="CC0000"/>
              </a:buClr>
              <a:buChar char="»"/>
              <a:defRPr sz="2800" b="1">
                <a:solidFill>
                  <a:schemeClr val="accent2"/>
                </a:solidFill>
                <a:latin typeface="Arial" panose="020B0604020202020204" pitchFamily="34" charset="0"/>
                <a:ea typeface="MS PGothic" panose="020B0600070205080204" pitchFamily="34" charset="-128"/>
              </a:defRPr>
            </a:lvl8pPr>
            <a:lvl9pPr marL="3886200" indent="-228600" eaLnBrk="0" fontAlgn="base" hangingPunct="0">
              <a:lnSpc>
                <a:spcPct val="85000"/>
              </a:lnSpc>
              <a:spcBef>
                <a:spcPct val="40000"/>
              </a:spcBef>
              <a:spcAft>
                <a:spcPct val="0"/>
              </a:spcAft>
              <a:buClr>
                <a:srgbClr val="CC0000"/>
              </a:buClr>
              <a:buChar char="»"/>
              <a:defRPr sz="2800" b="1">
                <a:solidFill>
                  <a:schemeClr val="accent2"/>
                </a:solidFill>
                <a:latin typeface="Arial" panose="020B0604020202020204" pitchFamily="34" charset="0"/>
                <a:ea typeface="MS PGothic" panose="020B0600070205080204" pitchFamily="34" charset="-128"/>
              </a:defRPr>
            </a:lvl9pPr>
          </a:lstStyle>
          <a:p>
            <a:pPr lvl="1" algn="ctr">
              <a:lnSpc>
                <a:spcPct val="110000"/>
              </a:lnSpc>
              <a:spcBef>
                <a:spcPts val="600"/>
              </a:spcBef>
              <a:spcAft>
                <a:spcPts val="600"/>
              </a:spcAft>
              <a:buClr>
                <a:srgbClr val="5C5A5A"/>
              </a:buClr>
              <a:buNone/>
            </a:pPr>
            <a:r>
              <a:rPr lang="en-US" altLang="en-US" sz="1800" b="0" dirty="0">
                <a:solidFill>
                  <a:schemeClr val="tx1"/>
                </a:solidFill>
              </a:rPr>
              <a:t>Go to </a:t>
            </a:r>
            <a:r>
              <a:rPr lang="en-US" sz="1800" dirty="0">
                <a:hlinkClick r:id="rId2"/>
              </a:rPr>
              <a:t>Enrollment Assister Search – Massachusetts Health Connector (mahealthconnector.org)</a:t>
            </a:r>
            <a:endParaRPr lang="en-US" sz="1800" b="0" dirty="0">
              <a:solidFill>
                <a:srgbClr val="333399"/>
              </a:solidFill>
              <a:latin typeface="Franklin Gothic Book" panose="020B0503020102020204" pitchFamily="34" charset="0"/>
            </a:endParaRPr>
          </a:p>
          <a:p>
            <a:pPr lvl="1" algn="ctr">
              <a:lnSpc>
                <a:spcPct val="110000"/>
              </a:lnSpc>
              <a:spcBef>
                <a:spcPts val="600"/>
              </a:spcBef>
              <a:spcAft>
                <a:spcPts val="600"/>
              </a:spcAft>
              <a:buClr>
                <a:srgbClr val="5C5A5A"/>
              </a:buClr>
              <a:buNone/>
            </a:pPr>
            <a:r>
              <a:rPr lang="en-US" sz="1800" b="0" dirty="0">
                <a:solidFill>
                  <a:schemeClr val="tx1"/>
                </a:solidFill>
                <a:cs typeface="Arial" panose="020B0604020202020204" pitchFamily="34" charset="0"/>
              </a:rPr>
              <a:t>If you are interested in becoming a CAC organization and what it </a:t>
            </a:r>
            <a:r>
              <a:rPr lang="en-US" sz="1800" b="0" dirty="0">
                <a:solidFill>
                  <a:schemeClr val="tx1"/>
                </a:solidFill>
                <a:cs typeface="Arial" panose="020B0604020202020204" pitchFamily="34" charset="0"/>
                <a:hlinkClick r:id="rId3"/>
              </a:rPr>
              <a:t>entails</a:t>
            </a:r>
            <a:r>
              <a:rPr lang="en-US" sz="1800" b="0" dirty="0">
                <a:solidFill>
                  <a:schemeClr val="tx1"/>
                </a:solidFill>
                <a:cs typeface="Arial" panose="020B0604020202020204" pitchFamily="34" charset="0"/>
              </a:rPr>
              <a:t>, email MAhealthconnectorTraining@MassMail.State.MA.US</a:t>
            </a:r>
            <a:endParaRPr lang="en-US" sz="1800" dirty="0">
              <a:solidFill>
                <a:schemeClr val="tx1"/>
              </a:solidFill>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normAutofit fontScale="90000"/>
          </a:bodyPr>
          <a:lstStyle/>
          <a:p>
            <a:r>
              <a:rPr lang="en-US" altLang="en-US"/>
              <a:t>My Ombudsman: </a:t>
            </a:r>
            <a:br>
              <a:rPr lang="en-US" altLang="en-US"/>
            </a:br>
            <a:r>
              <a:rPr lang="en-US" altLang="en-US"/>
              <a:t>For Help Accessing Services</a:t>
            </a:r>
          </a:p>
        </p:txBody>
      </p:sp>
      <p:sp>
        <p:nvSpPr>
          <p:cNvPr id="41987" name="Content Placeholder 2"/>
          <p:cNvSpPr>
            <a:spLocks noGrp="1"/>
          </p:cNvSpPr>
          <p:nvPr>
            <p:ph idx="1"/>
          </p:nvPr>
        </p:nvSpPr>
        <p:spPr>
          <a:xfrm>
            <a:off x="602268" y="1249842"/>
            <a:ext cx="10577922" cy="4973934"/>
          </a:xfrm>
        </p:spPr>
        <p:txBody>
          <a:bodyPr>
            <a:noAutofit/>
          </a:bodyPr>
          <a:lstStyle/>
          <a:p>
            <a:r>
              <a:rPr lang="en-US" altLang="en-US" sz="2200" dirty="0"/>
              <a:t>My Ombudsman </a:t>
            </a:r>
            <a:r>
              <a:rPr lang="en-US" sz="2200" dirty="0"/>
              <a:t>is an independent organization that helps MassHealth members, including their families and caregivers, address concerns or questions that may impact their experience with a MassHealth health plan or their ability to access their health plan benefits and services</a:t>
            </a:r>
          </a:p>
          <a:p>
            <a:pPr lvl="2"/>
            <a:r>
              <a:rPr lang="en-US" sz="2200" dirty="0"/>
              <a:t>Contact Information</a:t>
            </a:r>
          </a:p>
          <a:p>
            <a:pPr lvl="3"/>
            <a:r>
              <a:rPr lang="en-US" sz="2200" dirty="0"/>
              <a:t>Phone: 855-781-9898</a:t>
            </a:r>
          </a:p>
          <a:p>
            <a:pPr lvl="3"/>
            <a:r>
              <a:rPr lang="en-US" sz="2200" dirty="0"/>
              <a:t>Videophone: 339-224-6831</a:t>
            </a:r>
          </a:p>
          <a:p>
            <a:pPr lvl="3"/>
            <a:r>
              <a:rPr lang="en-US" sz="2200" dirty="0"/>
              <a:t>Website: </a:t>
            </a:r>
            <a:r>
              <a:rPr lang="en-US" sz="2200" dirty="0">
                <a:hlinkClick r:id="rId4"/>
              </a:rPr>
              <a:t>https://www.myombudsman.org/</a:t>
            </a:r>
            <a:r>
              <a:rPr lang="en-US" sz="2200" dirty="0"/>
              <a:t> </a:t>
            </a:r>
          </a:p>
          <a:p>
            <a:pPr lvl="3"/>
            <a:r>
              <a:rPr lang="en-US" sz="2200" dirty="0"/>
              <a:t>Email:  </a:t>
            </a:r>
            <a:r>
              <a:rPr lang="en-US" sz="2200" dirty="0">
                <a:hlinkClick r:id="rId5"/>
              </a:rPr>
              <a:t>info@myombudsman.org</a:t>
            </a:r>
            <a:endParaRPr lang="en-US" sz="2200" dirty="0"/>
          </a:p>
          <a:p>
            <a:endParaRPr lang="en-US" sz="2200" dirty="0"/>
          </a:p>
          <a:p>
            <a:r>
              <a:rPr lang="en-US" sz="2200" dirty="0"/>
              <a:t>Available language support (in-house staff): American Sign Language (ASL), Haitian-Creole, Portuguese, and Spanish. Interpreter services for other languages available as needed</a:t>
            </a:r>
          </a:p>
        </p:txBody>
      </p:sp>
      <p:pic>
        <p:nvPicPr>
          <p:cNvPr id="9" name="Content Placeholder 3">
            <a:extLst>
              <a:ext uri="{FF2B5EF4-FFF2-40B4-BE49-F238E27FC236}">
                <a16:creationId xmlns:a16="http://schemas.microsoft.com/office/drawing/2014/main" id="{CB29D56A-2077-4D43-8CDD-44A1467386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772400" y="351420"/>
            <a:ext cx="2438400" cy="482038"/>
          </a:xfrm>
          <a:prstGeom prst="rect">
            <a:avLst/>
          </a:prstGeom>
          <a:noFill/>
          <a:ln w="1270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889003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D1C89F-4EB4-917F-E2EE-440C1552E2CA}"/>
              </a:ext>
            </a:extLst>
          </p:cNvPr>
          <p:cNvSpPr>
            <a:spLocks noGrp="1"/>
          </p:cNvSpPr>
          <p:nvPr>
            <p:ph type="title"/>
          </p:nvPr>
        </p:nvSpPr>
        <p:spPr/>
        <p:txBody>
          <a:bodyPr wrap="square" anchor="ctr">
            <a:normAutofit/>
          </a:bodyPr>
          <a:lstStyle/>
          <a:p>
            <a:r>
              <a:rPr lang="en-US"/>
              <a:t>MyServices Portal</a:t>
            </a:r>
          </a:p>
        </p:txBody>
      </p:sp>
      <p:sp>
        <p:nvSpPr>
          <p:cNvPr id="6" name="Content Placeholder 5">
            <a:extLst>
              <a:ext uri="{FF2B5EF4-FFF2-40B4-BE49-F238E27FC236}">
                <a16:creationId xmlns:a16="http://schemas.microsoft.com/office/drawing/2014/main" id="{81CC8873-27E0-450D-1271-72AB35988AE3}"/>
              </a:ext>
            </a:extLst>
          </p:cNvPr>
          <p:cNvSpPr>
            <a:spLocks noGrp="1"/>
          </p:cNvSpPr>
          <p:nvPr>
            <p:ph type="body" sz="quarter" idx="12"/>
          </p:nvPr>
        </p:nvSpPr>
        <p:spPr>
          <a:xfrm>
            <a:off x="507999" y="1191766"/>
            <a:ext cx="6364141" cy="5279371"/>
          </a:xfrm>
        </p:spPr>
        <p:txBody>
          <a:bodyPr wrap="square" anchor="t">
            <a:noAutofit/>
          </a:bodyPr>
          <a:lstStyle/>
          <a:p>
            <a:pPr>
              <a:lnSpc>
                <a:spcPct val="90000"/>
              </a:lnSpc>
            </a:pPr>
            <a:r>
              <a:rPr lang="en-US" sz="2400" dirty="0">
                <a:hlinkClick r:id="rId3"/>
              </a:rPr>
              <a:t>MyServices</a:t>
            </a:r>
            <a:r>
              <a:rPr lang="en-US" sz="2400" dirty="0"/>
              <a:t> is a web portal designed for all applicants and members. With this portal, applicants and members can review:</a:t>
            </a:r>
          </a:p>
          <a:p>
            <a:pPr lvl="1">
              <a:lnSpc>
                <a:spcPct val="90000"/>
              </a:lnSpc>
            </a:pPr>
            <a:r>
              <a:rPr lang="en-US" sz="2400" dirty="0"/>
              <a:t>Demographic information</a:t>
            </a:r>
          </a:p>
          <a:p>
            <a:pPr lvl="1">
              <a:lnSpc>
                <a:spcPct val="90000"/>
              </a:lnSpc>
            </a:pPr>
            <a:r>
              <a:rPr lang="en-US" sz="2400" dirty="0"/>
              <a:t>Eligibility status</a:t>
            </a:r>
          </a:p>
          <a:p>
            <a:pPr lvl="1">
              <a:lnSpc>
                <a:spcPct val="90000"/>
              </a:lnSpc>
            </a:pPr>
            <a:r>
              <a:rPr lang="en-US" sz="2400" dirty="0"/>
              <a:t>MassHealth enrollment information</a:t>
            </a:r>
          </a:p>
          <a:p>
            <a:pPr lvl="1">
              <a:lnSpc>
                <a:spcPct val="90000"/>
              </a:lnSpc>
            </a:pPr>
            <a:r>
              <a:rPr lang="en-US" sz="2400" dirty="0"/>
              <a:t>Notices MassHealth sent</a:t>
            </a:r>
          </a:p>
          <a:p>
            <a:pPr lvl="1">
              <a:lnSpc>
                <a:spcPct val="90000"/>
              </a:lnSpc>
            </a:pPr>
            <a:r>
              <a:rPr lang="en-US" sz="2400" dirty="0"/>
              <a:t>Receive alerts about important events and actions to take</a:t>
            </a:r>
          </a:p>
          <a:p>
            <a:r>
              <a:rPr lang="en-US" sz="2400" dirty="0"/>
              <a:t>Website is translated in six languages: English, Spanish, Brazilian Portuguese, Traditional Chinese, Vietnamese, and Haitian Creole</a:t>
            </a:r>
          </a:p>
          <a:p>
            <a:pPr marL="457200" lvl="1" indent="0">
              <a:lnSpc>
                <a:spcPct val="90000"/>
              </a:lnSpc>
              <a:buNone/>
            </a:pPr>
            <a:endParaRPr lang="en-US" sz="2400" dirty="0"/>
          </a:p>
        </p:txBody>
      </p:sp>
      <p:pic>
        <p:nvPicPr>
          <p:cNvPr id="3" name="Picture 2">
            <a:extLst>
              <a:ext uri="{FF2B5EF4-FFF2-40B4-BE49-F238E27FC236}">
                <a16:creationId xmlns:a16="http://schemas.microsoft.com/office/drawing/2014/main" id="{727F71B6-1536-2601-AC28-BD0709982B10}"/>
              </a:ext>
            </a:extLst>
          </p:cNvPr>
          <p:cNvPicPr>
            <a:picLocks noChangeAspect="1"/>
          </p:cNvPicPr>
          <p:nvPr/>
        </p:nvPicPr>
        <p:blipFill>
          <a:blip r:embed="rId4"/>
          <a:stretch>
            <a:fillRect/>
          </a:stretch>
        </p:blipFill>
        <p:spPr>
          <a:xfrm>
            <a:off x="7442200" y="1457237"/>
            <a:ext cx="4038600" cy="2675572"/>
          </a:xfrm>
          <a:prstGeom prst="rect">
            <a:avLst/>
          </a:prstGeom>
          <a:noFill/>
          <a:ln w="19050">
            <a:solidFill>
              <a:schemeClr val="tx1"/>
            </a:solidFill>
          </a:ln>
        </p:spPr>
      </p:pic>
      <p:pic>
        <p:nvPicPr>
          <p:cNvPr id="2" name="Picture 1">
            <a:extLst>
              <a:ext uri="{FF2B5EF4-FFF2-40B4-BE49-F238E27FC236}">
                <a16:creationId xmlns:a16="http://schemas.microsoft.com/office/drawing/2014/main" id="{ABF5E9A3-F2BC-3071-2BF7-FEF9E1ED0847}"/>
              </a:ext>
            </a:extLst>
          </p:cNvPr>
          <p:cNvPicPr>
            <a:picLocks noChangeAspect="1"/>
          </p:cNvPicPr>
          <p:nvPr/>
        </p:nvPicPr>
        <p:blipFill>
          <a:blip r:embed="rId5"/>
          <a:stretch>
            <a:fillRect/>
          </a:stretch>
        </p:blipFill>
        <p:spPr>
          <a:xfrm>
            <a:off x="8583969" y="4271742"/>
            <a:ext cx="2039583" cy="2061632"/>
          </a:xfrm>
          <a:prstGeom prst="rect">
            <a:avLst/>
          </a:prstGeom>
          <a:ln>
            <a:noFill/>
          </a:ln>
        </p:spPr>
      </p:pic>
    </p:spTree>
    <p:extLst>
      <p:ext uri="{BB962C8B-B14F-4D97-AF65-F5344CB8AC3E}">
        <p14:creationId xmlns:p14="http://schemas.microsoft.com/office/powerpoint/2010/main" val="1051778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8E7D-3ACB-45B8-9616-12E8AE6A6A59}"/>
              </a:ext>
            </a:extLst>
          </p:cNvPr>
          <p:cNvSpPr>
            <a:spLocks noGrp="1"/>
          </p:cNvSpPr>
          <p:nvPr>
            <p:ph type="title"/>
          </p:nvPr>
        </p:nvSpPr>
        <p:spPr>
          <a:xfrm>
            <a:off x="508000" y="185261"/>
            <a:ext cx="10972800" cy="715963"/>
          </a:xfrm>
        </p:spPr>
        <p:txBody>
          <a:bodyPr wrap="square" anchor="ctr">
            <a:normAutofit/>
          </a:bodyPr>
          <a:lstStyle/>
          <a:p>
            <a:r>
              <a:rPr lang="en-US" dirty="0"/>
              <a:t>MassHealth Self-Service System</a:t>
            </a:r>
          </a:p>
        </p:txBody>
      </p:sp>
      <p:pic>
        <p:nvPicPr>
          <p:cNvPr id="5" name="Picture 2">
            <a:extLst>
              <a:ext uri="{FF2B5EF4-FFF2-40B4-BE49-F238E27FC236}">
                <a16:creationId xmlns:a16="http://schemas.microsoft.com/office/drawing/2014/main" id="{22EEA33C-0E6C-44A8-8FDE-4E5A8F800D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4400" y="1157828"/>
            <a:ext cx="7620000" cy="5067300"/>
          </a:xfrm>
          <a:prstGeom prst="rect">
            <a:avLst/>
          </a:prstGeom>
          <a:noFill/>
          <a:ln/>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1460075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157A49C-5F69-0048-9A09-43C419938AD7}"/>
              </a:ext>
            </a:extLst>
          </p:cNvPr>
          <p:cNvSpPr>
            <a:spLocks noGrp="1"/>
          </p:cNvSpPr>
          <p:nvPr>
            <p:ph type="title"/>
          </p:nvPr>
        </p:nvSpPr>
        <p:spPr>
          <a:xfrm>
            <a:off x="508000" y="185261"/>
            <a:ext cx="10972800" cy="715963"/>
          </a:xfrm>
        </p:spPr>
        <p:txBody>
          <a:bodyPr wrap="square" anchor="ctr">
            <a:normAutofit/>
          </a:bodyPr>
          <a:lstStyle/>
          <a:p>
            <a:r>
              <a:rPr lang="en-US" dirty="0"/>
              <a:t>Thank you!</a:t>
            </a:r>
          </a:p>
        </p:txBody>
      </p:sp>
      <p:pic>
        <p:nvPicPr>
          <p:cNvPr id="7" name="Content Placeholder 6" descr="Shape, arrow&#10;&#10;Description automatically generated">
            <a:extLst>
              <a:ext uri="{FF2B5EF4-FFF2-40B4-BE49-F238E27FC236}">
                <a16:creationId xmlns:a16="http://schemas.microsoft.com/office/drawing/2014/main" id="{06B5F479-D9AA-E158-BB11-697380480F41}"/>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5116" b="26417"/>
          <a:stretch/>
        </p:blipFill>
        <p:spPr>
          <a:xfrm>
            <a:off x="609600" y="1598613"/>
            <a:ext cx="10972800" cy="4480560"/>
          </a:xfrm>
          <a:prstGeom prst="rect">
            <a:avLst/>
          </a:prstGeom>
          <a:noFill/>
        </p:spPr>
      </p:pic>
    </p:spTree>
    <p:extLst>
      <p:ext uri="{BB962C8B-B14F-4D97-AF65-F5344CB8AC3E}">
        <p14:creationId xmlns:p14="http://schemas.microsoft.com/office/powerpoint/2010/main" val="35091652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18F9669-9F5D-02E0-C371-FE68B9E36B32}"/>
              </a:ext>
            </a:extLst>
          </p:cNvPr>
          <p:cNvGrpSpPr/>
          <p:nvPr/>
        </p:nvGrpSpPr>
        <p:grpSpPr>
          <a:xfrm>
            <a:off x="1467439" y="1357461"/>
            <a:ext cx="4292776" cy="5026938"/>
            <a:chOff x="239369" y="1400611"/>
            <a:chExt cx="3699903" cy="5457389"/>
          </a:xfrm>
        </p:grpSpPr>
        <p:grpSp>
          <p:nvGrpSpPr>
            <p:cNvPr id="6" name="Group 5">
              <a:extLst>
                <a:ext uri="{FF2B5EF4-FFF2-40B4-BE49-F238E27FC236}">
                  <a16:creationId xmlns:a16="http://schemas.microsoft.com/office/drawing/2014/main" id="{C2F83431-53E7-ED4D-C7E6-75D1EF490A36}"/>
                </a:ext>
              </a:extLst>
            </p:cNvPr>
            <p:cNvGrpSpPr/>
            <p:nvPr/>
          </p:nvGrpSpPr>
          <p:grpSpPr>
            <a:xfrm>
              <a:off x="243279" y="1400611"/>
              <a:ext cx="3695993" cy="5457389"/>
              <a:chOff x="-78766" y="661300"/>
              <a:chExt cx="3695993" cy="5457389"/>
            </a:xfrm>
          </p:grpSpPr>
          <p:sp>
            <p:nvSpPr>
              <p:cNvPr id="13" name="Rectangle: Top Corners Rounded 12">
                <a:extLst>
                  <a:ext uri="{FF2B5EF4-FFF2-40B4-BE49-F238E27FC236}">
                    <a16:creationId xmlns:a16="http://schemas.microsoft.com/office/drawing/2014/main" id="{5754C707-DBBB-9AC2-9652-4A9BC881DD35}"/>
                  </a:ext>
                </a:extLst>
              </p:cNvPr>
              <p:cNvSpPr/>
              <p:nvPr/>
            </p:nvSpPr>
            <p:spPr>
              <a:xfrm>
                <a:off x="-78766" y="661300"/>
                <a:ext cx="3695993" cy="5395270"/>
              </a:xfrm>
              <a:prstGeom prst="round2SameRect">
                <a:avLst>
                  <a:gd name="adj1" fmla="val 8000"/>
                  <a:gd name="adj2" fmla="val 0"/>
                </a:avLst>
              </a:prstGeom>
              <a:no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a:lstStyle/>
              <a:p>
                <a:pPr eaLnBrk="0" fontAlgn="base" hangingPunct="0">
                  <a:spcBef>
                    <a:spcPct val="0"/>
                  </a:spcBef>
                  <a:spcAft>
                    <a:spcPct val="0"/>
                  </a:spcAft>
                </a:pPr>
                <a:endParaRPr lang="en-US" sz="1600" dirty="0">
                  <a:solidFill>
                    <a:prstClr val="black">
                      <a:hueOff val="0"/>
                      <a:satOff val="0"/>
                      <a:lumOff val="0"/>
                      <a:alphaOff val="0"/>
                    </a:prstClr>
                  </a:solidFill>
                  <a:latin typeface="Arial" panose="020B0604020202020204"/>
                </a:endParaRPr>
              </a:p>
            </p:txBody>
          </p:sp>
          <p:sp>
            <p:nvSpPr>
              <p:cNvPr id="14" name="Rectangle: Top Corners Rounded 4">
                <a:extLst>
                  <a:ext uri="{FF2B5EF4-FFF2-40B4-BE49-F238E27FC236}">
                    <a16:creationId xmlns:a16="http://schemas.microsoft.com/office/drawing/2014/main" id="{1ADFAD60-AFE5-C192-EC1E-6085DA61D62C}"/>
                  </a:ext>
                </a:extLst>
              </p:cNvPr>
              <p:cNvSpPr txBox="1"/>
              <p:nvPr/>
            </p:nvSpPr>
            <p:spPr>
              <a:xfrm>
                <a:off x="14873" y="824206"/>
                <a:ext cx="3522789" cy="529448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98" tIns="54293" rIns="18098" bIns="18098" numCol="1" spcCol="1270" anchor="t" anchorCtr="0">
                <a:noAutofit/>
              </a:bodyPr>
              <a:lstStyle/>
              <a:p>
                <a:pPr marL="128588" lvl="1" indent="-128588" defTabSz="633413" eaLnBrk="0" fontAlgn="base" hangingPunct="0">
                  <a:spcBef>
                    <a:spcPts val="600"/>
                  </a:spcBef>
                  <a:spcAft>
                    <a:spcPts val="600"/>
                  </a:spcAft>
                  <a:buFont typeface="Arial" panose="020B0604020202020204" pitchFamily="34" charset="0"/>
                  <a:buChar char="•"/>
                </a:pPr>
                <a:r>
                  <a:rPr lang="en-US" dirty="0">
                    <a:solidFill>
                      <a:prstClr val="black">
                        <a:hueOff val="0"/>
                        <a:satOff val="0"/>
                        <a:lumOff val="0"/>
                        <a:alphaOff val="0"/>
                      </a:prstClr>
                    </a:solidFill>
                    <a:latin typeface="Arial" panose="020B0604020202020204"/>
                    <a:cs typeface="Arial" panose="020B0604020202020204" pitchFamily="34" charset="0"/>
                  </a:rPr>
                  <a:t>Individuals younger than age 65</a:t>
                </a:r>
                <a:r>
                  <a:rPr lang="en-US" dirty="0">
                    <a:solidFill>
                      <a:prstClr val="black">
                        <a:hueOff val="0"/>
                        <a:satOff val="0"/>
                        <a:lumOff val="0"/>
                        <a:alphaOff val="0"/>
                      </a:prstClr>
                    </a:solidFill>
                    <a:latin typeface="Arial" panose="020B0604020202020204"/>
                  </a:rPr>
                  <a:t> and </a:t>
                </a:r>
                <a:r>
                  <a:rPr lang="en-US" dirty="0">
                    <a:solidFill>
                      <a:prstClr val="black">
                        <a:hueOff val="0"/>
                        <a:satOff val="0"/>
                        <a:lumOff val="0"/>
                        <a:alphaOff val="0"/>
                      </a:prstClr>
                    </a:solidFill>
                    <a:latin typeface="Arial" panose="020B0604020202020204"/>
                    <a:cs typeface="Arial" panose="020B0604020202020204" pitchFamily="34" charset="0"/>
                  </a:rPr>
                  <a:t>not living in or about to go into a nursing facility</a:t>
                </a:r>
              </a:p>
              <a:p>
                <a:pPr marL="128588" lvl="1" indent="-128588" defTabSz="633413" eaLnBrk="0" fontAlgn="base" hangingPunct="0">
                  <a:spcBef>
                    <a:spcPts val="600"/>
                  </a:spcBef>
                  <a:spcAft>
                    <a:spcPts val="600"/>
                  </a:spcAft>
                  <a:buFontTx/>
                  <a:buChar char="•"/>
                </a:pPr>
                <a:r>
                  <a:rPr lang="en-US" dirty="0">
                    <a:solidFill>
                      <a:prstClr val="black">
                        <a:hueOff val="0"/>
                        <a:satOff val="0"/>
                        <a:lumOff val="0"/>
                        <a:alphaOff val="0"/>
                      </a:prstClr>
                    </a:solidFill>
                    <a:latin typeface="Arial" panose="020B0604020202020204"/>
                    <a:cs typeface="Arial" panose="020B0604020202020204" pitchFamily="34" charset="0"/>
                  </a:rPr>
                  <a:t>Individuals of </a:t>
                </a:r>
                <a:r>
                  <a:rPr lang="en-US" b="1" dirty="0">
                    <a:solidFill>
                      <a:prstClr val="black">
                        <a:hueOff val="0"/>
                        <a:satOff val="0"/>
                        <a:lumOff val="0"/>
                        <a:alphaOff val="0"/>
                      </a:prstClr>
                    </a:solidFill>
                    <a:latin typeface="Arial" panose="020B0604020202020204"/>
                    <a:cs typeface="Arial" panose="020B0604020202020204" pitchFamily="34" charset="0"/>
                  </a:rPr>
                  <a:t>any age </a:t>
                </a:r>
                <a:r>
                  <a:rPr lang="en-US" dirty="0">
                    <a:solidFill>
                      <a:prstClr val="black">
                        <a:hueOff val="0"/>
                        <a:satOff val="0"/>
                        <a:lumOff val="0"/>
                        <a:alphaOff val="0"/>
                      </a:prstClr>
                    </a:solidFill>
                    <a:latin typeface="Arial" panose="020B0604020202020204"/>
                    <a:cs typeface="Arial" panose="020B0604020202020204" pitchFamily="34" charset="0"/>
                  </a:rPr>
                  <a:t>who are</a:t>
                </a:r>
              </a:p>
              <a:p>
                <a:pPr marL="414337" lvl="2" indent="-285750" defTabSz="633413" eaLnBrk="0" fontAlgn="base" hangingPunct="0">
                  <a:spcBef>
                    <a:spcPts val="600"/>
                  </a:spcBef>
                  <a:spcAft>
                    <a:spcPts val="600"/>
                  </a:spcAft>
                  <a:buFont typeface="Courier New" panose="02070309020205020404" pitchFamily="49" charset="0"/>
                  <a:buChar char="o"/>
                </a:pPr>
                <a:r>
                  <a:rPr lang="en-US" dirty="0">
                    <a:solidFill>
                      <a:prstClr val="black">
                        <a:hueOff val="0"/>
                        <a:satOff val="0"/>
                        <a:lumOff val="0"/>
                        <a:alphaOff val="0"/>
                      </a:prstClr>
                    </a:solidFill>
                    <a:latin typeface="Arial" panose="020B0604020202020204"/>
                    <a:cs typeface="Arial" panose="020B0604020202020204" pitchFamily="34" charset="0"/>
                  </a:rPr>
                  <a:t>Parents of children younger than  age 19</a:t>
                </a:r>
              </a:p>
              <a:p>
                <a:pPr marL="414337" lvl="2" indent="-285750" defTabSz="633413" eaLnBrk="0" fontAlgn="base" hangingPunct="0">
                  <a:spcBef>
                    <a:spcPts val="600"/>
                  </a:spcBef>
                  <a:spcAft>
                    <a:spcPts val="600"/>
                  </a:spcAft>
                  <a:buFont typeface="Courier New" panose="02070309020205020404" pitchFamily="49" charset="0"/>
                  <a:buChar char="o"/>
                </a:pPr>
                <a:r>
                  <a:rPr lang="en-US" dirty="0">
                    <a:solidFill>
                      <a:prstClr val="black">
                        <a:hueOff val="0"/>
                        <a:satOff val="0"/>
                        <a:lumOff val="0"/>
                        <a:alphaOff val="0"/>
                      </a:prstClr>
                    </a:solidFill>
                    <a:latin typeface="Arial" panose="020B0604020202020204"/>
                    <a:cs typeface="Arial" panose="020B0604020202020204" pitchFamily="34" charset="0"/>
                  </a:rPr>
                  <a:t>Adult relatives living with and taking care of children younger than 19 and neither parent is living in the home</a:t>
                </a:r>
              </a:p>
            </p:txBody>
          </p:sp>
        </p:grpSp>
        <p:grpSp>
          <p:nvGrpSpPr>
            <p:cNvPr id="2" name="Group 1">
              <a:extLst>
                <a:ext uri="{FF2B5EF4-FFF2-40B4-BE49-F238E27FC236}">
                  <a16:creationId xmlns:a16="http://schemas.microsoft.com/office/drawing/2014/main" id="{27080828-7229-B8F9-0DE1-69D2DC38242A}"/>
                </a:ext>
              </a:extLst>
            </p:cNvPr>
            <p:cNvGrpSpPr/>
            <p:nvPr/>
          </p:nvGrpSpPr>
          <p:grpSpPr>
            <a:xfrm>
              <a:off x="239369" y="5403304"/>
              <a:ext cx="3695993" cy="1206552"/>
              <a:chOff x="-82676" y="4663993"/>
              <a:chExt cx="3695993" cy="1206552"/>
            </a:xfrm>
          </p:grpSpPr>
          <p:sp>
            <p:nvSpPr>
              <p:cNvPr id="11" name="Rectangle 10">
                <a:extLst>
                  <a:ext uri="{FF2B5EF4-FFF2-40B4-BE49-F238E27FC236}">
                    <a16:creationId xmlns:a16="http://schemas.microsoft.com/office/drawing/2014/main" id="{509A6DB1-5CBE-58F1-4AF8-25642E2DD9AD}"/>
                  </a:ext>
                </a:extLst>
              </p:cNvPr>
              <p:cNvSpPr/>
              <p:nvPr/>
            </p:nvSpPr>
            <p:spPr>
              <a:xfrm>
                <a:off x="-82676" y="4684019"/>
                <a:ext cx="3695993" cy="118636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a:lstStyle/>
              <a:p>
                <a:pPr eaLnBrk="0" fontAlgn="base" hangingPunct="0">
                  <a:spcBef>
                    <a:spcPct val="0"/>
                  </a:spcBef>
                  <a:spcAft>
                    <a:spcPct val="0"/>
                  </a:spcAft>
                </a:pPr>
                <a:endParaRPr lang="en-US" sz="1600" dirty="0">
                  <a:solidFill>
                    <a:prstClr val="white"/>
                  </a:solidFill>
                  <a:latin typeface="Arial" panose="020B0604020202020204"/>
                </a:endParaRPr>
              </a:p>
            </p:txBody>
          </p:sp>
          <p:sp>
            <p:nvSpPr>
              <p:cNvPr id="12" name="TextBox 11">
                <a:extLst>
                  <a:ext uri="{FF2B5EF4-FFF2-40B4-BE49-F238E27FC236}">
                    <a16:creationId xmlns:a16="http://schemas.microsoft.com/office/drawing/2014/main" id="{E2D2B9FF-4F2D-1740-3431-A2B3FB955809}"/>
                  </a:ext>
                </a:extLst>
              </p:cNvPr>
              <p:cNvSpPr txBox="1"/>
              <p:nvPr/>
            </p:nvSpPr>
            <p:spPr>
              <a:xfrm>
                <a:off x="-31426" y="4663993"/>
                <a:ext cx="2445885" cy="12065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0" rIns="40005" bIns="0" numCol="1" spcCol="1270" anchor="ctr" anchorCtr="0">
                <a:noAutofit/>
              </a:bodyPr>
              <a:lstStyle/>
              <a:p>
                <a:pPr defTabSz="1400175" eaLnBrk="0" fontAlgn="base" hangingPunct="0">
                  <a:lnSpc>
                    <a:spcPct val="90000"/>
                  </a:lnSpc>
                  <a:spcBef>
                    <a:spcPct val="0"/>
                  </a:spcBef>
                  <a:spcAft>
                    <a:spcPct val="35000"/>
                  </a:spcAft>
                </a:pPr>
                <a:r>
                  <a:rPr lang="en-US" sz="2800" b="1" dirty="0">
                    <a:solidFill>
                      <a:schemeClr val="tx1"/>
                    </a:solidFill>
                    <a:latin typeface="Arial" panose="020B0604020202020204"/>
                    <a:cs typeface="Arial" panose="020B0604020202020204" pitchFamily="34" charset="0"/>
                  </a:rPr>
                  <a:t>ACA Population</a:t>
                </a:r>
                <a:endParaRPr lang="en-US" sz="2800" dirty="0">
                  <a:solidFill>
                    <a:schemeClr val="tx1"/>
                  </a:solidFill>
                  <a:latin typeface="Arial" panose="020B0604020202020204"/>
                </a:endParaRPr>
              </a:p>
            </p:txBody>
          </p:sp>
        </p:grpSp>
        <p:sp>
          <p:nvSpPr>
            <p:cNvPr id="9" name="Oval 8">
              <a:extLst>
                <a:ext uri="{FF2B5EF4-FFF2-40B4-BE49-F238E27FC236}">
                  <a16:creationId xmlns:a16="http://schemas.microsoft.com/office/drawing/2014/main" id="{E4DECE86-A292-83D5-008E-19DF606A7DC9}"/>
                </a:ext>
              </a:extLst>
            </p:cNvPr>
            <p:cNvSpPr/>
            <p:nvPr/>
          </p:nvSpPr>
          <p:spPr>
            <a:xfrm>
              <a:off x="2621177" y="5369711"/>
              <a:ext cx="1217888" cy="1269047"/>
            </a:xfrm>
            <a:prstGeom prst="ellipse">
              <a:avLst/>
            </a:prstGeom>
            <a:blipFill rotWithShape="1">
              <a:blip r:embed="rId3" cstate="print">
                <a:extLst>
                  <a:ext uri="{28A0092B-C50C-407E-A947-70E740481C1C}">
                    <a14:useLocalDpi xmlns:a14="http://schemas.microsoft.com/office/drawing/2010/main" val="0"/>
                  </a:ext>
                </a:extLst>
              </a:blip>
              <a:srcRect/>
              <a:stretch>
                <a:fillRect l="-20000" r="-20000"/>
              </a:stretch>
            </a:blipFill>
          </p:spPr>
          <p:style>
            <a:lnRef idx="1">
              <a:schemeClr val="dk2">
                <a:alpha val="90000"/>
                <a:tint val="40000"/>
                <a:hueOff val="0"/>
                <a:satOff val="0"/>
                <a:lumOff val="0"/>
                <a:alphaOff val="0"/>
              </a:schemeClr>
            </a:lnRef>
            <a:fillRef idx="1">
              <a:scrgbClr r="0" g="0" b="0"/>
            </a:fillRef>
            <a:effectRef idx="2">
              <a:schemeClr val="dk2">
                <a:alpha val="90000"/>
                <a:tint val="40000"/>
                <a:hueOff val="0"/>
                <a:satOff val="0"/>
                <a:lumOff val="0"/>
                <a:alphaOff val="0"/>
              </a:schemeClr>
            </a:effectRef>
            <a:fontRef idx="minor">
              <a:schemeClr val="dk1">
                <a:hueOff val="0"/>
                <a:satOff val="0"/>
                <a:lumOff val="0"/>
                <a:alphaOff val="0"/>
              </a:schemeClr>
            </a:fontRef>
          </p:style>
          <p:txBody>
            <a:bodyPr/>
            <a:lstStyle/>
            <a:p>
              <a:pPr eaLnBrk="0" fontAlgn="base" hangingPunct="0">
                <a:spcBef>
                  <a:spcPct val="0"/>
                </a:spcBef>
                <a:spcAft>
                  <a:spcPct val="0"/>
                </a:spcAft>
              </a:pPr>
              <a:endParaRPr lang="en-US" sz="1600" dirty="0">
                <a:solidFill>
                  <a:prstClr val="black">
                    <a:hueOff val="0"/>
                    <a:satOff val="0"/>
                    <a:lumOff val="0"/>
                    <a:alphaOff val="0"/>
                  </a:prstClr>
                </a:solidFill>
                <a:latin typeface="Arial" panose="020B0604020202020204"/>
              </a:endParaRPr>
            </a:p>
          </p:txBody>
        </p:sp>
      </p:grpSp>
      <p:grpSp>
        <p:nvGrpSpPr>
          <p:cNvPr id="23" name="Group 22">
            <a:extLst>
              <a:ext uri="{FF2B5EF4-FFF2-40B4-BE49-F238E27FC236}">
                <a16:creationId xmlns:a16="http://schemas.microsoft.com/office/drawing/2014/main" id="{E77A8E51-C8E3-6644-C726-D58740677494}"/>
              </a:ext>
            </a:extLst>
          </p:cNvPr>
          <p:cNvGrpSpPr/>
          <p:nvPr/>
        </p:nvGrpSpPr>
        <p:grpSpPr>
          <a:xfrm>
            <a:off x="5975896" y="1351793"/>
            <a:ext cx="4327394" cy="4969719"/>
            <a:chOff x="4648433" y="1400610"/>
            <a:chExt cx="3725798" cy="5365197"/>
          </a:xfrm>
        </p:grpSpPr>
        <p:grpSp>
          <p:nvGrpSpPr>
            <p:cNvPr id="15" name="Group 14">
              <a:extLst>
                <a:ext uri="{FF2B5EF4-FFF2-40B4-BE49-F238E27FC236}">
                  <a16:creationId xmlns:a16="http://schemas.microsoft.com/office/drawing/2014/main" id="{EC9F4D90-1386-3639-F9A9-F0E27EDBDAEF}"/>
                </a:ext>
              </a:extLst>
            </p:cNvPr>
            <p:cNvGrpSpPr/>
            <p:nvPr/>
          </p:nvGrpSpPr>
          <p:grpSpPr>
            <a:xfrm>
              <a:off x="4678238" y="1400610"/>
              <a:ext cx="3695993" cy="5365197"/>
              <a:chOff x="4268066" y="668817"/>
              <a:chExt cx="3695993" cy="5365197"/>
            </a:xfrm>
          </p:grpSpPr>
          <p:sp>
            <p:nvSpPr>
              <p:cNvPr id="20" name="Rectangle: Top Corners Rounded 19">
                <a:extLst>
                  <a:ext uri="{FF2B5EF4-FFF2-40B4-BE49-F238E27FC236}">
                    <a16:creationId xmlns:a16="http://schemas.microsoft.com/office/drawing/2014/main" id="{AD1F9F51-9DDC-863D-2B35-C17C4A99830A}"/>
                  </a:ext>
                </a:extLst>
              </p:cNvPr>
              <p:cNvSpPr/>
              <p:nvPr/>
            </p:nvSpPr>
            <p:spPr>
              <a:xfrm>
                <a:off x="4268066" y="668817"/>
                <a:ext cx="3695993" cy="5365197"/>
              </a:xfrm>
              <a:prstGeom prst="round2SameRect">
                <a:avLst>
                  <a:gd name="adj1" fmla="val 8000"/>
                  <a:gd name="adj2" fmla="val 0"/>
                </a:avLst>
              </a:prstGeom>
              <a:no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a:lstStyle/>
              <a:p>
                <a:pPr eaLnBrk="0" fontAlgn="base" hangingPunct="0">
                  <a:spcBef>
                    <a:spcPct val="0"/>
                  </a:spcBef>
                  <a:spcAft>
                    <a:spcPct val="0"/>
                  </a:spcAft>
                </a:pPr>
                <a:endParaRPr lang="en-US" sz="1400" dirty="0">
                  <a:solidFill>
                    <a:prstClr val="black">
                      <a:hueOff val="0"/>
                      <a:satOff val="0"/>
                      <a:lumOff val="0"/>
                      <a:alphaOff val="0"/>
                    </a:prstClr>
                  </a:solidFill>
                  <a:latin typeface="Arial" panose="020B0604020202020204"/>
                </a:endParaRPr>
              </a:p>
            </p:txBody>
          </p:sp>
          <p:sp>
            <p:nvSpPr>
              <p:cNvPr id="21" name="Rectangle: Top Corners Rounded 4">
                <a:extLst>
                  <a:ext uri="{FF2B5EF4-FFF2-40B4-BE49-F238E27FC236}">
                    <a16:creationId xmlns:a16="http://schemas.microsoft.com/office/drawing/2014/main" id="{436449DB-3345-0834-FCBA-8CF6ABF5B93D}"/>
                  </a:ext>
                </a:extLst>
              </p:cNvPr>
              <p:cNvSpPr txBox="1"/>
              <p:nvPr/>
            </p:nvSpPr>
            <p:spPr>
              <a:xfrm>
                <a:off x="4411465" y="841862"/>
                <a:ext cx="3522789" cy="38692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98" tIns="54293" rIns="18098" bIns="18098" numCol="1" spcCol="1270" anchor="t" anchorCtr="0">
                <a:noAutofit/>
              </a:bodyPr>
              <a:lstStyle/>
              <a:p>
                <a:pPr marL="128588" lvl="1" indent="-128588" defTabSz="633413" eaLnBrk="0" fontAlgn="base" hangingPunct="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latin typeface="Arial" panose="020B0604020202020204"/>
                    <a:cs typeface="Arial" panose="020B0604020202020204" pitchFamily="34" charset="0"/>
                  </a:rPr>
                  <a:t>Individuals older than age 65 and living at home</a:t>
                </a:r>
                <a:endParaRPr lang="en-US" dirty="0">
                  <a:solidFill>
                    <a:prstClr val="black">
                      <a:hueOff val="0"/>
                      <a:satOff val="0"/>
                      <a:lumOff val="0"/>
                      <a:alphaOff val="0"/>
                    </a:prstClr>
                  </a:solidFill>
                  <a:latin typeface="Arial" panose="020B0604020202020204"/>
                </a:endParaRPr>
              </a:p>
              <a:p>
                <a:pPr marL="128588" lvl="1" indent="-128588" defTabSz="633413" eaLnBrk="0" fontAlgn="base" hangingPunct="0">
                  <a:spcBef>
                    <a:spcPct val="0"/>
                  </a:spcBef>
                  <a:spcAft>
                    <a:spcPct val="15000"/>
                  </a:spcAft>
                  <a:buFontTx/>
                  <a:buChar char="•"/>
                </a:pPr>
                <a:r>
                  <a:rPr lang="en-US" dirty="0">
                    <a:solidFill>
                      <a:prstClr val="black">
                        <a:hueOff val="0"/>
                        <a:satOff val="0"/>
                        <a:lumOff val="0"/>
                        <a:alphaOff val="0"/>
                      </a:prstClr>
                    </a:solidFill>
                    <a:latin typeface="Arial" panose="020B0604020202020204"/>
                    <a:cs typeface="Arial" panose="020B0604020202020204" pitchFamily="34" charset="0"/>
                  </a:rPr>
                  <a:t>Individuals of </a:t>
                </a:r>
                <a:r>
                  <a:rPr lang="en-US" b="1" dirty="0">
                    <a:solidFill>
                      <a:prstClr val="black">
                        <a:hueOff val="0"/>
                        <a:satOff val="0"/>
                        <a:lumOff val="0"/>
                        <a:alphaOff val="0"/>
                      </a:prstClr>
                    </a:solidFill>
                    <a:latin typeface="Arial" panose="020B0604020202020204"/>
                    <a:cs typeface="Arial" panose="020B0604020202020204" pitchFamily="34" charset="0"/>
                  </a:rPr>
                  <a:t>any age</a:t>
                </a:r>
                <a:r>
                  <a:rPr lang="en-US" dirty="0">
                    <a:solidFill>
                      <a:prstClr val="black">
                        <a:hueOff val="0"/>
                        <a:satOff val="0"/>
                        <a:lumOff val="0"/>
                        <a:alphaOff val="0"/>
                      </a:prstClr>
                    </a:solidFill>
                    <a:latin typeface="Arial" panose="020B0604020202020204"/>
                    <a:cs typeface="Arial" panose="020B0604020202020204" pitchFamily="34" charset="0"/>
                  </a:rPr>
                  <a:t> needing long-term-care services in a medical institution or nursing facility</a:t>
                </a:r>
              </a:p>
              <a:p>
                <a:pPr marL="128588" lvl="1" indent="-128588" defTabSz="633413" eaLnBrk="0" fontAlgn="base" hangingPunct="0">
                  <a:spcBef>
                    <a:spcPct val="0"/>
                  </a:spcBef>
                  <a:spcAft>
                    <a:spcPct val="15000"/>
                  </a:spcAft>
                  <a:buFontTx/>
                  <a:buChar char="•"/>
                </a:pPr>
                <a:r>
                  <a:rPr lang="en-US" dirty="0">
                    <a:solidFill>
                      <a:prstClr val="black">
                        <a:hueOff val="0"/>
                        <a:satOff val="0"/>
                        <a:lumOff val="0"/>
                        <a:alphaOff val="0"/>
                      </a:prstClr>
                    </a:solidFill>
                    <a:latin typeface="Arial" panose="020B0604020202020204"/>
                    <a:cs typeface="Arial" panose="020B0604020202020204" pitchFamily="34" charset="0"/>
                  </a:rPr>
                  <a:t>Individuals eligible under certain programs to get long-term-care services living at home </a:t>
                </a:r>
              </a:p>
              <a:p>
                <a:pPr marL="128588" lvl="1" indent="-128588" defTabSz="633413" eaLnBrk="0" fontAlgn="base" hangingPunct="0">
                  <a:spcBef>
                    <a:spcPct val="0"/>
                  </a:spcBef>
                  <a:spcAft>
                    <a:spcPct val="15000"/>
                  </a:spcAft>
                  <a:buFontTx/>
                  <a:buChar char="•"/>
                </a:pPr>
                <a:r>
                  <a:rPr lang="en-US" dirty="0">
                    <a:solidFill>
                      <a:prstClr val="black">
                        <a:hueOff val="0"/>
                        <a:satOff val="0"/>
                        <a:lumOff val="0"/>
                        <a:alphaOff val="0"/>
                      </a:prstClr>
                    </a:solidFill>
                    <a:latin typeface="Arial" panose="020B0604020202020204"/>
                    <a:cs typeface="Arial" panose="020B0604020202020204" pitchFamily="34" charset="0"/>
                  </a:rPr>
                  <a:t>Members of a married couple living with a spouse who is 65 years of age or older </a:t>
                </a:r>
              </a:p>
            </p:txBody>
          </p:sp>
        </p:grpSp>
        <p:grpSp>
          <p:nvGrpSpPr>
            <p:cNvPr id="16" name="Group 15">
              <a:extLst>
                <a:ext uri="{FF2B5EF4-FFF2-40B4-BE49-F238E27FC236}">
                  <a16:creationId xmlns:a16="http://schemas.microsoft.com/office/drawing/2014/main" id="{F82B6393-AD31-8837-FB3B-9581BE2BD313}"/>
                </a:ext>
              </a:extLst>
            </p:cNvPr>
            <p:cNvGrpSpPr/>
            <p:nvPr/>
          </p:nvGrpSpPr>
          <p:grpSpPr>
            <a:xfrm>
              <a:off x="4648433" y="5382919"/>
              <a:ext cx="3721800" cy="1246381"/>
              <a:chOff x="4238261" y="4651126"/>
              <a:chExt cx="3721800" cy="1246381"/>
            </a:xfrm>
          </p:grpSpPr>
          <p:sp>
            <p:nvSpPr>
              <p:cNvPr id="18" name="Rectangle 17">
                <a:extLst>
                  <a:ext uri="{FF2B5EF4-FFF2-40B4-BE49-F238E27FC236}">
                    <a16:creationId xmlns:a16="http://schemas.microsoft.com/office/drawing/2014/main" id="{DD020B8A-E0DE-E510-166E-6D187CC47437}"/>
                  </a:ext>
                </a:extLst>
              </p:cNvPr>
              <p:cNvSpPr/>
              <p:nvPr/>
            </p:nvSpPr>
            <p:spPr>
              <a:xfrm>
                <a:off x="4271872" y="4651126"/>
                <a:ext cx="3688189" cy="118636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a:lstStyle/>
              <a:p>
                <a:pPr eaLnBrk="0" fontAlgn="base" hangingPunct="0">
                  <a:spcBef>
                    <a:spcPct val="0"/>
                  </a:spcBef>
                  <a:spcAft>
                    <a:spcPct val="0"/>
                  </a:spcAft>
                </a:pPr>
                <a:endParaRPr lang="en-US" sz="1200" dirty="0">
                  <a:solidFill>
                    <a:prstClr val="white"/>
                  </a:solidFill>
                  <a:latin typeface="Arial" panose="020B0604020202020204"/>
                </a:endParaRPr>
              </a:p>
            </p:txBody>
          </p:sp>
          <p:sp>
            <p:nvSpPr>
              <p:cNvPr id="19" name="TextBox 18">
                <a:extLst>
                  <a:ext uri="{FF2B5EF4-FFF2-40B4-BE49-F238E27FC236}">
                    <a16:creationId xmlns:a16="http://schemas.microsoft.com/office/drawing/2014/main" id="{49847C4F-306D-9CE0-9766-CBE73B9F1FCA}"/>
                  </a:ext>
                </a:extLst>
              </p:cNvPr>
              <p:cNvSpPr txBox="1"/>
              <p:nvPr/>
            </p:nvSpPr>
            <p:spPr>
              <a:xfrm>
                <a:off x="4238261" y="4711146"/>
                <a:ext cx="2602812" cy="11863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0" rIns="40005" bIns="0" numCol="1" spcCol="1270" anchor="ctr" anchorCtr="0">
                <a:noAutofit/>
              </a:bodyPr>
              <a:lstStyle/>
              <a:p>
                <a:pPr defTabSz="1400175" eaLnBrk="0" fontAlgn="base" hangingPunct="0">
                  <a:lnSpc>
                    <a:spcPct val="90000"/>
                  </a:lnSpc>
                  <a:spcBef>
                    <a:spcPct val="0"/>
                  </a:spcBef>
                  <a:spcAft>
                    <a:spcPct val="35000"/>
                  </a:spcAft>
                </a:pPr>
                <a:r>
                  <a:rPr lang="en-US" sz="2800" b="1" dirty="0">
                    <a:solidFill>
                      <a:schemeClr val="tx1"/>
                    </a:solidFill>
                    <a:latin typeface="Arial" panose="020B0604020202020204"/>
                    <a:cs typeface="Arial" panose="020B0604020202020204" pitchFamily="34" charset="0"/>
                  </a:rPr>
                  <a:t>SACA Population</a:t>
                </a:r>
                <a:endParaRPr lang="en-US" sz="2800" dirty="0">
                  <a:solidFill>
                    <a:schemeClr val="tx1"/>
                  </a:solidFill>
                  <a:latin typeface="Arial" panose="020B0604020202020204"/>
                </a:endParaRPr>
              </a:p>
            </p:txBody>
          </p:sp>
        </p:grpSp>
        <p:sp>
          <p:nvSpPr>
            <p:cNvPr id="17" name="Oval 16">
              <a:extLst>
                <a:ext uri="{FF2B5EF4-FFF2-40B4-BE49-F238E27FC236}">
                  <a16:creationId xmlns:a16="http://schemas.microsoft.com/office/drawing/2014/main" id="{FDADD5D5-177F-ECFC-E9C0-27A2461F92AC}"/>
                </a:ext>
              </a:extLst>
            </p:cNvPr>
            <p:cNvSpPr/>
            <p:nvPr/>
          </p:nvSpPr>
          <p:spPr>
            <a:xfrm>
              <a:off x="7137088" y="5382918"/>
              <a:ext cx="1191201" cy="1214626"/>
            </a:xfrm>
            <a:prstGeom prst="ellipse">
              <a:avLst/>
            </a:prstGeom>
            <a:blipFill rotWithShape="1">
              <a:blip r:embed="rId4" cstate="print">
                <a:extLst>
                  <a:ext uri="{28A0092B-C50C-407E-A947-70E740481C1C}">
                    <a14:useLocalDpi xmlns:a14="http://schemas.microsoft.com/office/drawing/2010/main" val="0"/>
                  </a:ext>
                </a:extLst>
              </a:blip>
              <a:srcRect/>
              <a:stretch>
                <a:fillRect l="-25000" r="-25000"/>
              </a:stretch>
            </a:blipFill>
          </p:spPr>
          <p:style>
            <a:lnRef idx="1">
              <a:schemeClr val="dk2">
                <a:alpha val="90000"/>
                <a:tint val="40000"/>
                <a:hueOff val="0"/>
                <a:satOff val="0"/>
                <a:lumOff val="0"/>
                <a:alphaOff val="0"/>
              </a:schemeClr>
            </a:lnRef>
            <a:fillRef idx="1">
              <a:scrgbClr r="0" g="0" b="0"/>
            </a:fillRef>
            <a:effectRef idx="2">
              <a:schemeClr val="dk2">
                <a:alpha val="90000"/>
                <a:tint val="40000"/>
                <a:hueOff val="0"/>
                <a:satOff val="0"/>
                <a:lumOff val="0"/>
                <a:alphaOff val="0"/>
              </a:schemeClr>
            </a:effectRef>
            <a:fontRef idx="minor">
              <a:schemeClr val="dk1">
                <a:hueOff val="0"/>
                <a:satOff val="0"/>
                <a:lumOff val="0"/>
                <a:alphaOff val="0"/>
              </a:schemeClr>
            </a:fontRef>
          </p:style>
          <p:txBody>
            <a:bodyPr/>
            <a:lstStyle/>
            <a:p>
              <a:pPr eaLnBrk="0" fontAlgn="base" hangingPunct="0">
                <a:spcBef>
                  <a:spcPct val="0"/>
                </a:spcBef>
                <a:spcAft>
                  <a:spcPct val="0"/>
                </a:spcAft>
              </a:pPr>
              <a:endParaRPr lang="en-US" sz="1400" dirty="0">
                <a:solidFill>
                  <a:prstClr val="black">
                    <a:hueOff val="0"/>
                    <a:satOff val="0"/>
                    <a:lumOff val="0"/>
                    <a:alphaOff val="0"/>
                  </a:prstClr>
                </a:solidFill>
                <a:latin typeface="Arial" panose="020B0604020202020204"/>
              </a:endParaRPr>
            </a:p>
          </p:txBody>
        </p:sp>
      </p:grpSp>
      <p:sp>
        <p:nvSpPr>
          <p:cNvPr id="7" name="Title 6">
            <a:extLst>
              <a:ext uri="{FF2B5EF4-FFF2-40B4-BE49-F238E27FC236}">
                <a16:creationId xmlns:a16="http://schemas.microsoft.com/office/drawing/2014/main" id="{6794A093-5DD9-726F-C75B-46DE77599769}"/>
              </a:ext>
            </a:extLst>
          </p:cNvPr>
          <p:cNvSpPr>
            <a:spLocks noGrp="1"/>
          </p:cNvSpPr>
          <p:nvPr>
            <p:ph type="title"/>
          </p:nvPr>
        </p:nvSpPr>
        <p:spPr/>
        <p:txBody>
          <a:bodyPr/>
          <a:lstStyle/>
          <a:p>
            <a:r>
              <a:rPr lang="en-US" dirty="0"/>
              <a:t>Populations We Serve</a:t>
            </a:r>
          </a:p>
        </p:txBody>
      </p:sp>
    </p:spTree>
    <p:extLst>
      <p:ext uri="{BB962C8B-B14F-4D97-AF65-F5344CB8AC3E}">
        <p14:creationId xmlns:p14="http://schemas.microsoft.com/office/powerpoint/2010/main" val="2991668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579A3A8-7BAC-4117-BF5E-5BDEFE3BDC9D}"/>
              </a:ext>
            </a:extLst>
          </p:cNvPr>
          <p:cNvGraphicFramePr>
            <a:graphicFrameLocks noChangeAspect="1"/>
          </p:cNvGraphicFramePr>
          <p:nvPr>
            <p:custDataLst>
              <p:tags r:id="rId1"/>
            </p:custDataLst>
          </p:nvPr>
        </p:nvGraphicFramePr>
        <p:xfrm>
          <a:off x="2668192" y="858442"/>
          <a:ext cx="1191" cy="1191"/>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5" name="Object 4" hidden="1">
                        <a:extLst>
                          <a:ext uri="{FF2B5EF4-FFF2-40B4-BE49-F238E27FC236}">
                            <a16:creationId xmlns:a16="http://schemas.microsoft.com/office/drawing/2014/main" id="{3579A3A8-7BAC-4117-BF5E-5BDEFE3BDC9D}"/>
                          </a:ext>
                        </a:extLst>
                      </p:cNvPr>
                      <p:cNvPicPr/>
                      <p:nvPr/>
                    </p:nvPicPr>
                    <p:blipFill>
                      <a:blip r:embed="rId6"/>
                      <a:stretch>
                        <a:fillRect/>
                      </a:stretch>
                    </p:blipFill>
                    <p:spPr>
                      <a:xfrm>
                        <a:off x="2668192" y="858442"/>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DB1516C-F148-4EC6-829D-9DFCAC766146}"/>
              </a:ext>
            </a:extLst>
          </p:cNvPr>
          <p:cNvSpPr/>
          <p:nvPr>
            <p:custDataLst>
              <p:tags r:id="rId2"/>
            </p:custDataLst>
          </p:nvPr>
        </p:nvSpPr>
        <p:spPr>
          <a:xfrm>
            <a:off x="2667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25"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noAutofit/>
          </a:bodyPr>
          <a:lstStyle/>
          <a:p>
            <a:r>
              <a:rPr lang="en-US" dirty="0"/>
              <a:t>Factors to Determine Eligibility</a:t>
            </a:r>
          </a:p>
        </p:txBody>
      </p:sp>
      <p:sp>
        <p:nvSpPr>
          <p:cNvPr id="8" name="Content Placeholder 7">
            <a:extLst>
              <a:ext uri="{FF2B5EF4-FFF2-40B4-BE49-F238E27FC236}">
                <a16:creationId xmlns:a16="http://schemas.microsoft.com/office/drawing/2014/main" id="{6593AB29-4800-156D-5693-F2A7FE683221}"/>
              </a:ext>
            </a:extLst>
          </p:cNvPr>
          <p:cNvSpPr>
            <a:spLocks noGrp="1"/>
          </p:cNvSpPr>
          <p:nvPr>
            <p:ph sz="half" idx="1"/>
          </p:nvPr>
        </p:nvSpPr>
        <p:spPr>
          <a:xfrm>
            <a:off x="508000" y="1387704"/>
            <a:ext cx="5384800" cy="4729034"/>
          </a:xfrm>
        </p:spPr>
        <p:txBody>
          <a:bodyPr/>
          <a:lstStyle/>
          <a:p>
            <a:r>
              <a:rPr lang="en-US" sz="2600" dirty="0"/>
              <a:t>Massachusetts Residency</a:t>
            </a:r>
          </a:p>
          <a:p>
            <a:r>
              <a:rPr lang="en-US" sz="2600" dirty="0"/>
              <a:t>Members in your household</a:t>
            </a:r>
          </a:p>
          <a:p>
            <a:r>
              <a:rPr lang="en-US" sz="2600" dirty="0"/>
              <a:t>Citizenship or Immigration Status</a:t>
            </a:r>
          </a:p>
          <a:p>
            <a:r>
              <a:rPr lang="en-US" sz="2600" dirty="0"/>
              <a:t>Income</a:t>
            </a:r>
          </a:p>
          <a:p>
            <a:r>
              <a:rPr lang="en-US" sz="2600" dirty="0"/>
              <a:t>Access to Health Insurance</a:t>
            </a:r>
          </a:p>
          <a:p>
            <a:pPr marL="0" indent="0">
              <a:buNone/>
            </a:pPr>
            <a:endParaRPr lang="en-US" sz="2600" dirty="0"/>
          </a:p>
          <a:p>
            <a:endParaRPr lang="en-US" sz="2600" dirty="0"/>
          </a:p>
        </p:txBody>
      </p:sp>
      <p:graphicFrame>
        <p:nvGraphicFramePr>
          <p:cNvPr id="6" name="Diagram 5">
            <a:extLst>
              <a:ext uri="{FF2B5EF4-FFF2-40B4-BE49-F238E27FC236}">
                <a16:creationId xmlns:a16="http://schemas.microsoft.com/office/drawing/2014/main" id="{2B6A6F1F-F5CD-5E2A-BB2D-DF4504E52DBB}"/>
              </a:ext>
            </a:extLst>
          </p:cNvPr>
          <p:cNvGraphicFramePr/>
          <p:nvPr>
            <p:extLst>
              <p:ext uri="{D42A27DB-BD31-4B8C-83A1-F6EECF244321}">
                <p14:modId xmlns:p14="http://schemas.microsoft.com/office/powerpoint/2010/main" val="3645165551"/>
              </p:ext>
            </p:extLst>
          </p:nvPr>
        </p:nvGraphicFramePr>
        <p:xfrm>
          <a:off x="6004874" y="1387704"/>
          <a:ext cx="5475926" cy="40825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5597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6CD3-4CBC-5F99-2D14-A155A499E10E}"/>
              </a:ext>
            </a:extLst>
          </p:cNvPr>
          <p:cNvSpPr>
            <a:spLocks noGrp="1"/>
          </p:cNvSpPr>
          <p:nvPr>
            <p:ph type="title"/>
          </p:nvPr>
        </p:nvSpPr>
        <p:spPr>
          <a:xfrm>
            <a:off x="508000" y="185261"/>
            <a:ext cx="10972800" cy="715963"/>
          </a:xfrm>
        </p:spPr>
        <p:txBody>
          <a:bodyPr wrap="square" anchor="ctr">
            <a:normAutofit/>
          </a:bodyPr>
          <a:lstStyle/>
          <a:p>
            <a:r>
              <a:rPr lang="en-US" dirty="0"/>
              <a:t>Massachusetts Residency</a:t>
            </a:r>
          </a:p>
        </p:txBody>
      </p:sp>
      <p:pic>
        <p:nvPicPr>
          <p:cNvPr id="4" name="Picture 3">
            <a:extLst>
              <a:ext uri="{FF2B5EF4-FFF2-40B4-BE49-F238E27FC236}">
                <a16:creationId xmlns:a16="http://schemas.microsoft.com/office/drawing/2014/main" id="{C0419529-94E8-B061-0A07-5ABE755FA37F}"/>
              </a:ext>
            </a:extLst>
          </p:cNvPr>
          <p:cNvPicPr>
            <a:picLocks noChangeAspect="1"/>
          </p:cNvPicPr>
          <p:nvPr/>
        </p:nvPicPr>
        <p:blipFill>
          <a:blip r:embed="rId3"/>
          <a:stretch>
            <a:fillRect/>
          </a:stretch>
        </p:blipFill>
        <p:spPr>
          <a:xfrm>
            <a:off x="368300" y="1166019"/>
            <a:ext cx="5216469" cy="4460082"/>
          </a:xfrm>
          <a:prstGeom prst="rect">
            <a:avLst/>
          </a:prstGeom>
          <a:noFill/>
        </p:spPr>
      </p:pic>
      <p:sp>
        <p:nvSpPr>
          <p:cNvPr id="11" name="Content Placeholder 3">
            <a:extLst>
              <a:ext uri="{FF2B5EF4-FFF2-40B4-BE49-F238E27FC236}">
                <a16:creationId xmlns:a16="http://schemas.microsoft.com/office/drawing/2014/main" id="{11848EB7-87D9-5EF6-8762-995029AF4D36}"/>
              </a:ext>
            </a:extLst>
          </p:cNvPr>
          <p:cNvSpPr>
            <a:spLocks noGrp="1"/>
          </p:cNvSpPr>
          <p:nvPr>
            <p:ph sz="half" idx="2"/>
          </p:nvPr>
        </p:nvSpPr>
        <p:spPr>
          <a:xfrm>
            <a:off x="5816600" y="707012"/>
            <a:ext cx="6250779" cy="6150988"/>
          </a:xfrm>
          <a:solidFill>
            <a:schemeClr val="bg1"/>
          </a:solidFill>
        </p:spPr>
        <p:txBody>
          <a:bodyPr>
            <a:noAutofit/>
          </a:bodyPr>
          <a:lstStyle/>
          <a:p>
            <a:pPr marL="342900" marR="292735" lvl="0" indent="-228600" fontAlgn="auto">
              <a:lnSpc>
                <a:spcPct val="90000"/>
              </a:lnSpc>
              <a:spcBef>
                <a:spcPts val="0"/>
              </a:spcBef>
              <a:spcAft>
                <a:spcPts val="12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Intend to reside in the Commonwealth, with or without a fixed address</a:t>
            </a:r>
          </a:p>
          <a:p>
            <a:pPr marR="292735" lvl="1" indent="-228600" fontAlgn="auto">
              <a:lnSpc>
                <a:spcPct val="90000"/>
              </a:lnSpc>
              <a:spcBef>
                <a:spcPts val="0"/>
              </a:spcBef>
              <a:spcAft>
                <a:spcPts val="1200"/>
              </a:spcAft>
              <a:buClrTx/>
              <a:buFont typeface="Arial" panose="020B0604020202020204" pitchFamily="34" charset="0"/>
              <a:buChar char="•"/>
              <a:defRPr/>
            </a:pPr>
            <a:r>
              <a:rPr lang="en-US" sz="1600" dirty="0"/>
              <a:t>If you do not have a fixed address, must attest to intent to stay in Massachusetts</a:t>
            </a:r>
            <a:endParaRPr kumimoji="0" lang="en-US" sz="1600" b="0" i="0" u="none" strike="noStrike" cap="none" spc="0" normalizeH="0" baseline="0" noProof="0" dirty="0">
              <a:ln>
                <a:noFill/>
              </a:ln>
              <a:effectLst/>
              <a:uLnTx/>
              <a:uFillTx/>
            </a:endParaRPr>
          </a:p>
          <a:p>
            <a:pPr marL="342900" marR="292735" lvl="0" indent="-228600" fontAlgn="auto">
              <a:lnSpc>
                <a:spcPct val="90000"/>
              </a:lnSpc>
              <a:spcBef>
                <a:spcPts val="0"/>
              </a:spcBef>
              <a:spcAft>
                <a:spcPts val="12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Entered the Commonwealth with a job commitment or are seeking employment</a:t>
            </a:r>
          </a:p>
          <a:p>
            <a:pPr marL="0" marR="0" indent="0">
              <a:lnSpc>
                <a:spcPct val="107000"/>
              </a:lnSpc>
              <a:spcAft>
                <a:spcPts val="800"/>
              </a:spcAft>
              <a:buNone/>
            </a:pPr>
            <a:r>
              <a:rPr lang="en-US" sz="1600" b="1" dirty="0">
                <a:solidFill>
                  <a:srgbClr val="000000"/>
                </a:solidFill>
                <a:effectLst/>
                <a:ea typeface="Noto Sans" panose="020B0502040504020204" pitchFamily="34" charset="0"/>
                <a:cs typeface="Arial" panose="020B0604020202020204" pitchFamily="34" charset="0"/>
              </a:rPr>
              <a:t>If you are experiencing homelessness and don’t have a permanent home address, you should let us know. You can include this information on your MassHealth application or tell us over the phone. </a:t>
            </a:r>
            <a:endParaRPr lang="en-US" sz="1600" b="1" dirty="0">
              <a:effectLst/>
              <a:ea typeface="Calibri" panose="020F0502020204030204" pitchFamily="34" charset="0"/>
              <a:cs typeface="Arial" panose="020B0604020202020204" pitchFamily="34" charset="0"/>
            </a:endParaRPr>
          </a:p>
          <a:p>
            <a:pPr>
              <a:lnSpc>
                <a:spcPct val="107000"/>
              </a:lnSpc>
              <a:spcAft>
                <a:spcPts val="800"/>
              </a:spcAft>
            </a:pPr>
            <a:r>
              <a:rPr lang="en-US" sz="1600" b="1" dirty="0">
                <a:solidFill>
                  <a:srgbClr val="000000"/>
                </a:solidFill>
                <a:effectLst/>
                <a:ea typeface="Noto Sans" panose="020B0502040504020204" pitchFamily="34" charset="0"/>
                <a:cs typeface="Arial" panose="020B0604020202020204" pitchFamily="34" charset="0"/>
              </a:rPr>
              <a:t>Residential address</a:t>
            </a:r>
            <a:r>
              <a:rPr lang="en-US" sz="1600" dirty="0">
                <a:solidFill>
                  <a:srgbClr val="000000"/>
                </a:solidFill>
                <a:effectLst/>
                <a:ea typeface="Noto Sans" panose="020B0502040504020204" pitchFamily="34" charset="0"/>
                <a:cs typeface="Arial" panose="020B0604020202020204" pitchFamily="34" charset="0"/>
              </a:rPr>
              <a:t>: If you’re staying in a shelter, use the shelter’s address as your residential address.  If you are not in a shelter and are moving around, you can leave the residential address blank, but make sure you give us a mailing address. </a:t>
            </a:r>
            <a:endParaRPr lang="en-US" sz="1600" dirty="0">
              <a:effectLst/>
              <a:ea typeface="Calibri" panose="020F0502020204030204" pitchFamily="34" charset="0"/>
              <a:cs typeface="Arial" panose="020B0604020202020204" pitchFamily="34" charset="0"/>
            </a:endParaRPr>
          </a:p>
          <a:p>
            <a:pPr>
              <a:lnSpc>
                <a:spcPct val="107000"/>
              </a:lnSpc>
              <a:spcAft>
                <a:spcPts val="800"/>
              </a:spcAft>
            </a:pPr>
            <a:r>
              <a:rPr lang="en-US" sz="1600" b="1" dirty="0">
                <a:solidFill>
                  <a:srgbClr val="000000"/>
                </a:solidFill>
                <a:effectLst/>
                <a:ea typeface="Noto Sans" panose="020B0502040504020204" pitchFamily="34" charset="0"/>
                <a:cs typeface="Arial" panose="020B0604020202020204" pitchFamily="34" charset="0"/>
              </a:rPr>
              <a:t>Mailing address</a:t>
            </a:r>
            <a:r>
              <a:rPr lang="en-US" sz="1600" dirty="0">
                <a:solidFill>
                  <a:srgbClr val="000000"/>
                </a:solidFill>
                <a:effectLst/>
                <a:ea typeface="Noto Sans" panose="020B0502040504020204" pitchFamily="34" charset="0"/>
                <a:cs typeface="Arial" panose="020B0604020202020204" pitchFamily="34" charset="0"/>
              </a:rPr>
              <a:t>: For the mailing address on your application, you can enter the address of any place where you can regularly receive mail. This could be the address of a friend, a family member, or someone else, including a person in a different state. You can leave this field blank if you’ve entered a residential address. </a:t>
            </a:r>
            <a:endParaRPr lang="en-US" sz="1600" dirty="0">
              <a:effectLst/>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89028D0-590A-11F4-E549-7F3DA45E819C}"/>
              </a:ext>
            </a:extLst>
          </p:cNvPr>
          <p:cNvSpPr/>
          <p:nvPr/>
        </p:nvSpPr>
        <p:spPr>
          <a:xfrm>
            <a:off x="368301" y="2318445"/>
            <a:ext cx="3383746" cy="3933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88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50A9CC-8E77-5D77-1BB4-3ED42633C3A8}"/>
              </a:ext>
            </a:extLst>
          </p:cNvPr>
          <p:cNvSpPr>
            <a:spLocks noGrp="1"/>
          </p:cNvSpPr>
          <p:nvPr>
            <p:ph type="title"/>
          </p:nvPr>
        </p:nvSpPr>
        <p:spPr/>
        <p:txBody>
          <a:bodyPr/>
          <a:lstStyle/>
          <a:p>
            <a:r>
              <a:rPr lang="en-US" dirty="0"/>
              <a:t>Financial Eligibility</a:t>
            </a:r>
          </a:p>
        </p:txBody>
      </p:sp>
      <p:sp>
        <p:nvSpPr>
          <p:cNvPr id="5" name="Text Placeholder 4">
            <a:extLst>
              <a:ext uri="{FF2B5EF4-FFF2-40B4-BE49-F238E27FC236}">
                <a16:creationId xmlns:a16="http://schemas.microsoft.com/office/drawing/2014/main" id="{6B5C6FDA-D65C-C65C-8D71-A5B787306EF5}"/>
              </a:ext>
            </a:extLst>
          </p:cNvPr>
          <p:cNvSpPr>
            <a:spLocks noGrp="1"/>
          </p:cNvSpPr>
          <p:nvPr>
            <p:ph type="body" idx="1"/>
          </p:nvPr>
        </p:nvSpPr>
        <p:spPr/>
        <p:style>
          <a:lnRef idx="2">
            <a:schemeClr val="accent3"/>
          </a:lnRef>
          <a:fillRef idx="1">
            <a:schemeClr val="lt1"/>
          </a:fillRef>
          <a:effectRef idx="0">
            <a:schemeClr val="accent3"/>
          </a:effectRef>
          <a:fontRef idx="minor">
            <a:schemeClr val="dk1"/>
          </a:fontRef>
        </p:style>
        <p:txBody>
          <a:bodyPr/>
          <a:lstStyle/>
          <a:p>
            <a:pPr algn="ctr"/>
            <a:r>
              <a:rPr lang="en-US" dirty="0"/>
              <a:t>ACA</a:t>
            </a:r>
          </a:p>
        </p:txBody>
      </p:sp>
      <p:sp>
        <p:nvSpPr>
          <p:cNvPr id="6" name="Content Placeholder 5">
            <a:extLst>
              <a:ext uri="{FF2B5EF4-FFF2-40B4-BE49-F238E27FC236}">
                <a16:creationId xmlns:a16="http://schemas.microsoft.com/office/drawing/2014/main" id="{2F280D9F-7740-9E5D-6D8C-010D9A30CC37}"/>
              </a:ext>
            </a:extLst>
          </p:cNvPr>
          <p:cNvSpPr>
            <a:spLocks noGrp="1"/>
          </p:cNvSpPr>
          <p:nvPr>
            <p:ph sz="half" idx="2"/>
          </p:nvPr>
        </p:nvSpPr>
        <p:spPr>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a:lstStyle/>
          <a:p>
            <a:r>
              <a:rPr lang="en-US" sz="1900" b="1" dirty="0"/>
              <a:t>Modified Adjusted Gross Income (MAGI):</a:t>
            </a:r>
          </a:p>
          <a:p>
            <a:pPr lvl="1"/>
            <a:r>
              <a:rPr lang="en-US" sz="1900" b="0" i="0" u="none" strike="noStrike" baseline="0" dirty="0">
                <a:solidFill>
                  <a:srgbClr val="000000"/>
                </a:solidFill>
              </a:rPr>
              <a:t>Household composition is used to determine financial eligibility for subsidized </a:t>
            </a:r>
            <a:r>
              <a:rPr lang="en-US" sz="1900" b="1" i="0" u="none" strike="noStrike" baseline="0" dirty="0">
                <a:solidFill>
                  <a:srgbClr val="000000"/>
                </a:solidFill>
              </a:rPr>
              <a:t>Health Connector </a:t>
            </a:r>
            <a:r>
              <a:rPr lang="en-US" sz="1900" b="0" i="0" u="none" strike="noStrike" baseline="0" dirty="0">
                <a:solidFill>
                  <a:srgbClr val="000000"/>
                </a:solidFill>
              </a:rPr>
              <a:t>plans including </a:t>
            </a:r>
            <a:r>
              <a:rPr lang="en-US" sz="1900" b="1" i="0" u="none" strike="noStrike" baseline="0" dirty="0">
                <a:solidFill>
                  <a:srgbClr val="000000"/>
                </a:solidFill>
              </a:rPr>
              <a:t>Premium Tax Credits</a:t>
            </a:r>
            <a:r>
              <a:rPr lang="en-US" sz="1900" b="0" i="0" u="none" strike="noStrike" baseline="0" dirty="0">
                <a:solidFill>
                  <a:srgbClr val="000000"/>
                </a:solidFill>
              </a:rPr>
              <a:t>, </a:t>
            </a:r>
            <a:r>
              <a:rPr lang="en-US" sz="1900" b="1" i="0" u="none" strike="noStrike" baseline="0" dirty="0" err="1">
                <a:solidFill>
                  <a:srgbClr val="000000"/>
                </a:solidFill>
              </a:rPr>
              <a:t>ConnectorCare</a:t>
            </a:r>
            <a:r>
              <a:rPr lang="en-US" sz="1900" b="1" i="0" u="none" strike="noStrike" baseline="0" dirty="0">
                <a:solidFill>
                  <a:srgbClr val="000000"/>
                </a:solidFill>
              </a:rPr>
              <a:t> </a:t>
            </a:r>
            <a:r>
              <a:rPr lang="en-US" sz="1900" b="0" i="0" u="none" strike="noStrike" baseline="0" dirty="0">
                <a:solidFill>
                  <a:srgbClr val="000000"/>
                </a:solidFill>
              </a:rPr>
              <a:t>and </a:t>
            </a:r>
            <a:r>
              <a:rPr lang="en-US" sz="1900" b="1" i="0" u="none" strike="noStrike" baseline="0" dirty="0">
                <a:solidFill>
                  <a:srgbClr val="000000"/>
                </a:solidFill>
              </a:rPr>
              <a:t>Cost Sharing Reductions. </a:t>
            </a:r>
          </a:p>
          <a:p>
            <a:pPr lvl="1"/>
            <a:r>
              <a:rPr lang="en-US" sz="1900" dirty="0"/>
              <a:t>An applicant’s age, household size, demographic and immigration/citizenship status all influence how their income is evaluated and then compared with the Federal Poverty Level guidelines.</a:t>
            </a:r>
          </a:p>
          <a:p>
            <a:pPr marL="457200" lvl="1" indent="0">
              <a:buNone/>
            </a:pPr>
            <a:endParaRPr lang="en-US" sz="1900" dirty="0"/>
          </a:p>
        </p:txBody>
      </p:sp>
      <p:sp>
        <p:nvSpPr>
          <p:cNvPr id="7" name="Text Placeholder 6">
            <a:extLst>
              <a:ext uri="{FF2B5EF4-FFF2-40B4-BE49-F238E27FC236}">
                <a16:creationId xmlns:a16="http://schemas.microsoft.com/office/drawing/2014/main" id="{B3D0DB3D-9014-2D7B-E0AF-AD91D82CA3E1}"/>
              </a:ext>
            </a:extLst>
          </p:cNvPr>
          <p:cNvSpPr>
            <a:spLocks noGrp="1"/>
          </p:cNvSpPr>
          <p:nvPr>
            <p:ph type="body" sz="quarter" idx="3"/>
          </p:nvPr>
        </p:nvSpPr>
        <p:spPr/>
        <p:style>
          <a:lnRef idx="2">
            <a:schemeClr val="accent3"/>
          </a:lnRef>
          <a:fillRef idx="1">
            <a:schemeClr val="lt1"/>
          </a:fillRef>
          <a:effectRef idx="0">
            <a:schemeClr val="accent3"/>
          </a:effectRef>
          <a:fontRef idx="minor">
            <a:schemeClr val="dk1"/>
          </a:fontRef>
        </p:style>
        <p:txBody>
          <a:bodyPr/>
          <a:lstStyle/>
          <a:p>
            <a:pPr algn="ctr"/>
            <a:r>
              <a:rPr lang="en-US" dirty="0"/>
              <a:t>SACA</a:t>
            </a:r>
          </a:p>
        </p:txBody>
      </p:sp>
      <p:sp>
        <p:nvSpPr>
          <p:cNvPr id="8" name="Content Placeholder 7">
            <a:extLst>
              <a:ext uri="{FF2B5EF4-FFF2-40B4-BE49-F238E27FC236}">
                <a16:creationId xmlns:a16="http://schemas.microsoft.com/office/drawing/2014/main" id="{4724CC01-F06A-D38A-A89B-76A8F23C1733}"/>
              </a:ext>
            </a:extLst>
          </p:cNvPr>
          <p:cNvSpPr>
            <a:spLocks noGrp="1"/>
          </p:cNvSpPr>
          <p:nvPr>
            <p:ph sz="quarter" idx="4"/>
          </p:nvPr>
        </p:nvSpPr>
        <p:spPr>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a:lstStyle/>
          <a:p>
            <a:r>
              <a:rPr lang="en-US" b="1" dirty="0"/>
              <a:t>Income</a:t>
            </a:r>
          </a:p>
          <a:p>
            <a:pPr lvl="1"/>
            <a:r>
              <a:rPr lang="en-US" dirty="0"/>
              <a:t>Single: $1255 monthly*</a:t>
            </a:r>
          </a:p>
          <a:p>
            <a:pPr lvl="1"/>
            <a:r>
              <a:rPr lang="en-US" dirty="0"/>
              <a:t>Couple: $1704 monthly*</a:t>
            </a:r>
          </a:p>
          <a:p>
            <a:r>
              <a:rPr lang="en-US" b="1" dirty="0"/>
              <a:t>Assets</a:t>
            </a:r>
          </a:p>
          <a:p>
            <a:pPr lvl="1"/>
            <a:r>
              <a:rPr lang="en-US" dirty="0"/>
              <a:t>Single: $2000</a:t>
            </a:r>
          </a:p>
          <a:p>
            <a:pPr lvl="1"/>
            <a:r>
              <a:rPr lang="en-US" dirty="0"/>
              <a:t>Couple: $3000</a:t>
            </a:r>
          </a:p>
        </p:txBody>
      </p:sp>
      <p:sp>
        <p:nvSpPr>
          <p:cNvPr id="9" name="TextBox 8">
            <a:extLst>
              <a:ext uri="{FF2B5EF4-FFF2-40B4-BE49-F238E27FC236}">
                <a16:creationId xmlns:a16="http://schemas.microsoft.com/office/drawing/2014/main" id="{65FF5742-CAA6-A42F-2784-9BFF832FCC38}"/>
              </a:ext>
            </a:extLst>
          </p:cNvPr>
          <p:cNvSpPr txBox="1"/>
          <p:nvPr/>
        </p:nvSpPr>
        <p:spPr>
          <a:xfrm>
            <a:off x="2535810" y="6240544"/>
            <a:ext cx="6353666" cy="369332"/>
          </a:xfrm>
          <a:prstGeom prst="rect">
            <a:avLst/>
          </a:prstGeom>
          <a:noFill/>
        </p:spPr>
        <p:txBody>
          <a:bodyPr wrap="square" rtlCol="0">
            <a:spAutoFit/>
          </a:bodyPr>
          <a:lstStyle/>
          <a:p>
            <a:pPr algn="ctr"/>
            <a:r>
              <a:rPr lang="en-US" i="1" dirty="0"/>
              <a:t>* Updated annually</a:t>
            </a:r>
          </a:p>
        </p:txBody>
      </p:sp>
    </p:spTree>
    <p:extLst>
      <p:ext uri="{BB962C8B-B14F-4D97-AF65-F5344CB8AC3E}">
        <p14:creationId xmlns:p14="http://schemas.microsoft.com/office/powerpoint/2010/main" val="285050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27ED1-A3B9-10CE-97D1-2CD733838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01ECA-6614-46F8-C4CD-C7CA9271FBCC}"/>
              </a:ext>
            </a:extLst>
          </p:cNvPr>
          <p:cNvSpPr>
            <a:spLocks noGrp="1"/>
          </p:cNvSpPr>
          <p:nvPr>
            <p:ph type="title"/>
          </p:nvPr>
        </p:nvSpPr>
        <p:spPr>
          <a:xfrm>
            <a:off x="508000" y="185261"/>
            <a:ext cx="10972800" cy="715963"/>
          </a:xfrm>
        </p:spPr>
        <p:txBody>
          <a:bodyPr vert="horz" lIns="91440" tIns="45720" rIns="91440" bIns="45720" rtlCol="0" anchor="b">
            <a:noAutofit/>
          </a:bodyPr>
          <a:lstStyle/>
          <a:p>
            <a:r>
              <a:rPr lang="en-US"/>
              <a:t>Types of Assets</a:t>
            </a:r>
          </a:p>
        </p:txBody>
      </p:sp>
      <p:graphicFrame>
        <p:nvGraphicFramePr>
          <p:cNvPr id="3" name="Diagram 2">
            <a:extLst>
              <a:ext uri="{FF2B5EF4-FFF2-40B4-BE49-F238E27FC236}">
                <a16:creationId xmlns:a16="http://schemas.microsoft.com/office/drawing/2014/main" id="{44A547FA-167A-1247-8583-15B66FBE7DA1}"/>
              </a:ext>
            </a:extLst>
          </p:cNvPr>
          <p:cNvGraphicFramePr/>
          <p:nvPr>
            <p:extLst>
              <p:ext uri="{D42A27DB-BD31-4B8C-83A1-F6EECF244321}">
                <p14:modId xmlns:p14="http://schemas.microsoft.com/office/powerpoint/2010/main" val="1866551884"/>
              </p:ext>
            </p:extLst>
          </p:nvPr>
        </p:nvGraphicFramePr>
        <p:xfrm>
          <a:off x="508000" y="901700"/>
          <a:ext cx="10479878" cy="501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845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B210F-D32F-D788-F6CA-6AE399826281}"/>
              </a:ext>
            </a:extLst>
          </p:cNvPr>
          <p:cNvSpPr>
            <a:spLocks noGrp="1"/>
          </p:cNvSpPr>
          <p:nvPr>
            <p:ph type="title"/>
          </p:nvPr>
        </p:nvSpPr>
        <p:spPr/>
        <p:txBody>
          <a:bodyPr wrap="square" anchor="ctr">
            <a:normAutofit/>
          </a:bodyPr>
          <a:lstStyle/>
          <a:p>
            <a:r>
              <a:rPr lang="en-US" dirty="0"/>
              <a:t>Continuous Eligibility </a:t>
            </a:r>
          </a:p>
        </p:txBody>
      </p:sp>
      <p:graphicFrame>
        <p:nvGraphicFramePr>
          <p:cNvPr id="7" name="Content Placeholder 2">
            <a:extLst>
              <a:ext uri="{FF2B5EF4-FFF2-40B4-BE49-F238E27FC236}">
                <a16:creationId xmlns:a16="http://schemas.microsoft.com/office/drawing/2014/main" id="{9B61823E-1559-98E4-8C60-88D285A401F2}"/>
              </a:ext>
            </a:extLst>
          </p:cNvPr>
          <p:cNvGraphicFramePr/>
          <p:nvPr>
            <p:extLst>
              <p:ext uri="{D42A27DB-BD31-4B8C-83A1-F6EECF244321}">
                <p14:modId xmlns:p14="http://schemas.microsoft.com/office/powerpoint/2010/main" val="2921234332"/>
              </p:ext>
            </p:extLst>
          </p:nvPr>
        </p:nvGraphicFramePr>
        <p:xfrm>
          <a:off x="609600" y="1470805"/>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06308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AMZchispB7Fwns2QhDaM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nAMZchispB7Fwns2QhDaM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5_I3RvtDHItMjXfDpRvMFA"/>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USED_LAYOUT" val="2"/>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USED_LAYOUT" val="2"/>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AMZchispB7Fwns2QhDaM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nAMZchispB7Fwns2QhDaM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utreach Templat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reach Template" id="{4988EE86-5AB0-45FE-A372-481C73FABB19}" vid="{1D5478C1-B2D1-419E-AB6E-4AB4837744A8}"/>
    </a:ext>
  </a:extLst>
</a:theme>
</file>

<file path=ppt/theme/theme2.xml><?xml version="1.0" encoding="utf-8"?>
<a:theme xmlns:a="http://schemas.openxmlformats.org/drawingml/2006/main" name="3_Office Theme">
  <a:themeElements>
    <a:clrScheme name="Custom 2">
      <a:dk1>
        <a:sysClr val="windowText" lastClr="000000"/>
      </a:dk1>
      <a:lt1>
        <a:sysClr val="window" lastClr="FFFFFF"/>
      </a:lt1>
      <a:dk2>
        <a:srgbClr val="002D5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D427941B96CA4E8DE016C71E528B02" ma:contentTypeVersion="15" ma:contentTypeDescription="Create a new document." ma:contentTypeScope="" ma:versionID="926bc4261ba473012d10c2994085a35e">
  <xsd:schema xmlns:xsd="http://www.w3.org/2001/XMLSchema" xmlns:xs="http://www.w3.org/2001/XMLSchema" xmlns:p="http://schemas.microsoft.com/office/2006/metadata/properties" xmlns:ns2="196d572f-d072-48f3-88e9-aa412ca7ea5e" xmlns:ns3="6d3083f0-d352-495a-b011-790bbddb8b4f" targetNamespace="http://schemas.microsoft.com/office/2006/metadata/properties" ma:root="true" ma:fieldsID="ebf1ad8d8ba0afce75f2db41a75a8a45" ns2:_="" ns3:_="">
    <xsd:import namespace="196d572f-d072-48f3-88e9-aa412ca7ea5e"/>
    <xsd:import namespace="6d3083f0-d352-495a-b011-790bbddb8b4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6d572f-d072-48f3-88e9-aa412ca7ea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Notes" ma:index="22" nillable="true" ma:displayName="Notes" ma:description="Brief description or note to give context before opening file. "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3083f0-d352-495a-b011-790bbddb8b4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3f98153-3966-40ef-9520-0f0818834ff4}" ma:internalName="TaxCatchAll" ma:showField="CatchAllData" ma:web="6d3083f0-d352-495a-b011-790bbddb8b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 xmlns="196d572f-d072-48f3-88e9-aa412ca7ea5e" xsi:nil="true"/>
    <lcf76f155ced4ddcb4097134ff3c332f xmlns="196d572f-d072-48f3-88e9-aa412ca7ea5e">
      <Terms xmlns="http://schemas.microsoft.com/office/infopath/2007/PartnerControls"/>
    </lcf76f155ced4ddcb4097134ff3c332f>
    <TaxCatchAll xmlns="6d3083f0-d352-495a-b011-790bbddb8b4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3A2C17-C7A8-46BB-AB4D-CC25E56562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6d572f-d072-48f3-88e9-aa412ca7ea5e"/>
    <ds:schemaRef ds:uri="6d3083f0-d352-495a-b011-790bbddb8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CEE2FC-1146-4AF3-89F8-B927A55C60A9}">
  <ds:schemaRefs>
    <ds:schemaRef ds:uri="http://schemas.microsoft.com/office/2006/metadata/properties"/>
    <ds:schemaRef ds:uri="http://schemas.microsoft.com/office/infopath/2007/PartnerControls"/>
    <ds:schemaRef ds:uri="196d572f-d072-48f3-88e9-aa412ca7ea5e"/>
    <ds:schemaRef ds:uri="6d3083f0-d352-495a-b011-790bbddb8b4f"/>
  </ds:schemaRefs>
</ds:datastoreItem>
</file>

<file path=customXml/itemProps3.xml><?xml version="1.0" encoding="utf-8"?>
<ds:datastoreItem xmlns:ds="http://schemas.openxmlformats.org/officeDocument/2006/customXml" ds:itemID="{C5D0C977-43D5-4F26-8AAF-DA009E99BD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TM04033921[[fn=Damask]]</Template>
  <TotalTime>529</TotalTime>
  <Words>2438</Words>
  <Application>Microsoft Office PowerPoint</Application>
  <PresentationFormat>Widescreen</PresentationFormat>
  <Paragraphs>267</Paragraphs>
  <Slides>36</Slides>
  <Notes>22</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Outreach Template</vt:lpstr>
      <vt:lpstr>3_Office Theme</vt:lpstr>
      <vt:lpstr>MassHealth Application, Eligibility and Enrollment  for Agencies Working with People Experiencing Homelessness</vt:lpstr>
      <vt:lpstr>Agenda</vt:lpstr>
      <vt:lpstr>Eligibility overview</vt:lpstr>
      <vt:lpstr>Populations We Serve</vt:lpstr>
      <vt:lpstr>Factors to Determine Eligibility</vt:lpstr>
      <vt:lpstr>Massachusetts Residency</vt:lpstr>
      <vt:lpstr>Financial Eligibility</vt:lpstr>
      <vt:lpstr>Types of Assets</vt:lpstr>
      <vt:lpstr>Continuous Eligibility </vt:lpstr>
      <vt:lpstr>Continuous Eligibility Populations </vt:lpstr>
      <vt:lpstr>MassHealth Coverage Types</vt:lpstr>
      <vt:lpstr>How to Apply</vt:lpstr>
      <vt:lpstr>ACA: How to Apply for Coverage</vt:lpstr>
      <vt:lpstr>SACA: How to Apply for Coverage</vt:lpstr>
      <vt:lpstr>Permission to Share Form</vt:lpstr>
      <vt:lpstr>Authorized Representative Designation Form</vt:lpstr>
      <vt:lpstr>Renewals</vt:lpstr>
      <vt:lpstr>MassHealth Renewal Overview</vt:lpstr>
      <vt:lpstr>How to Report A Change</vt:lpstr>
      <vt:lpstr>MassHealth Renewal Resources</vt:lpstr>
      <vt:lpstr>MassHealth Health Plans</vt:lpstr>
      <vt:lpstr>MassHealth Managed-Care Eligible Members</vt:lpstr>
      <vt:lpstr>Covered Services</vt:lpstr>
      <vt:lpstr>Health Plan Enrollment Periods </vt:lpstr>
      <vt:lpstr>One Care </vt:lpstr>
      <vt:lpstr>Senior Care Options (SCO)</vt:lpstr>
      <vt:lpstr>Program of All-inclusive Care for the Elderly (PACE)</vt:lpstr>
      <vt:lpstr>Resources</vt:lpstr>
      <vt:lpstr>MassHealth Verification Forms</vt:lpstr>
      <vt:lpstr>MassHealth Enrollment Centers (MECs)</vt:lpstr>
      <vt:lpstr>Online Appointment Scheduling Service</vt:lpstr>
      <vt:lpstr>Enrollment Assisters</vt:lpstr>
      <vt:lpstr>My Ombudsman:  For Help Accessing Services</vt:lpstr>
      <vt:lpstr>MyServices Portal</vt:lpstr>
      <vt:lpstr>MassHealth Self-Service System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Candelario, Belkis (EHS)</dc:creator>
  <cp:lastModifiedBy>Shields, Julia C (EHS)</cp:lastModifiedBy>
  <cp:revision>14</cp:revision>
  <dcterms:created xsi:type="dcterms:W3CDTF">2024-10-22T13:18:47Z</dcterms:created>
  <dcterms:modified xsi:type="dcterms:W3CDTF">2025-01-07T14:52:33Z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0x01010026D427941B96CA4E8DE016C71E528B02</vt:lpwstr>
  </property>
  <property fmtid="{D5CDD505-2E9C-101B-9397-08002B2CF9AE}" pid="3" name="MediaServiceImageTags">
    <vt:lpwstr/>
  </property>
</Properties>
</file>