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4.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handoutMasterIdLst>
    <p:handoutMasterId r:id="rId15"/>
  </p:handoutMasterIdLst>
  <p:sldIdLst>
    <p:sldId id="257" r:id="rId5"/>
    <p:sldId id="3460" r:id="rId6"/>
    <p:sldId id="259" r:id="rId7"/>
    <p:sldId id="3463" r:id="rId8"/>
    <p:sldId id="3454" r:id="rId9"/>
    <p:sldId id="3458" r:id="rId10"/>
    <p:sldId id="3455" r:id="rId11"/>
    <p:sldId id="3462" r:id="rId12"/>
    <p:sldId id="3461" r:id="rId13"/>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727B97F-E187-4544-B9AB-F1C61613FC75}">
          <p14:sldIdLst>
            <p14:sldId id="257"/>
            <p14:sldId id="3460"/>
            <p14:sldId id="259"/>
            <p14:sldId id="3463"/>
            <p14:sldId id="3454"/>
            <p14:sldId id="3458"/>
            <p14:sldId id="3455"/>
            <p14:sldId id="3462"/>
            <p14:sldId id="346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020DC6C-576B-7553-D914-73E1667B4A10}" name="Lane, Thomas (EHS)" initials="TL" userId="S::Thomas.Lane2@mass.gov::df8285dd-2928-4a9d-a5de-40ab1eda87ec" providerId="AD"/>
  <p188:author id="{1DC87D8A-4E34-9AE1-F1C9-18B69918A18A}" name="Liburdi, Anthony (EHS)" initials="L(" userId="S::anthony.liburdi2@mass.gov::86d9aa1b-0459-46b6-8d1a-608947a45ba8" providerId="AD"/>
  <p188:author id="{1480448E-761C-3957-7BFE-E2695835478A}" name="Cooper, Emily (ELD)" initials="EC" userId="S::emily.cooper@mass.gov::5d740a0b-2802-48fe-9ec1-c67c3b4a2340" providerId="AD"/>
  <p188:author id="{774D7CA1-B005-E7F4-2A36-C9267E40322F}" name="Nicolosi, Tracey E. (EHS)" initials="N(" userId="S::tracey.e.nicolosi@mass.gov::cc443f05-33a3-49d0-b2fd-7afb93203c2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FF0"/>
    <a:srgbClr val="F1F4EE"/>
    <a:srgbClr val="F9F7E7"/>
    <a:srgbClr val="FAEDED"/>
    <a:srgbClr val="31395A"/>
    <a:srgbClr val="79965E"/>
    <a:srgbClr val="CA932E"/>
    <a:srgbClr val="E6E6E6"/>
    <a:srgbClr val="C3544C"/>
    <a:srgbClr val="2C97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F3DA2E-B837-4981-9A66-1A9745D8BDE3}" v="3" dt="2024-12-19T21:38:55.1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97572F3-28B1-40B1-9814-E6DB6F441E0C}" type="datetimeFigureOut">
              <a:rPr lang="en-US" smtClean="0"/>
              <a:t>12/19/2024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D751ACD-0C67-4CDF-841A-B6ED40D41F91}" type="slidenum">
              <a:rPr lang="en-US" smtClean="0"/>
              <a:t>‹#›</a:t>
            </a:fld>
            <a:endParaRPr lang="en-US"/>
          </a:p>
        </p:txBody>
      </p:sp>
    </p:spTree>
    <p:extLst>
      <p:ext uri="{BB962C8B-B14F-4D97-AF65-F5344CB8AC3E}">
        <p14:creationId xmlns:p14="http://schemas.microsoft.com/office/powerpoint/2010/main" val="1219713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D23D5D-05BF-458D-8494-2550901E4C33}" type="datetimeFigureOut">
              <a:rPr lang="en-US" smtClean="0"/>
              <a:t>12/19/2024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69890E-7CF6-4448-B58E-405862340BEB}" type="slidenum">
              <a:rPr lang="en-US" smtClean="0"/>
              <a:t>‹#›</a:t>
            </a:fld>
            <a:endParaRPr lang="en-US"/>
          </a:p>
        </p:txBody>
      </p:sp>
    </p:spTree>
    <p:extLst>
      <p:ext uri="{BB962C8B-B14F-4D97-AF65-F5344CB8AC3E}">
        <p14:creationId xmlns:p14="http://schemas.microsoft.com/office/powerpoint/2010/main" val="1385226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6369890E-7CF6-4448-B58E-405862340BEB}" type="slidenum">
              <a:rPr lang="en-US" smtClean="0"/>
              <a:t>3</a:t>
            </a:fld>
            <a:endParaRPr lang="en-US"/>
          </a:p>
        </p:txBody>
      </p:sp>
    </p:spTree>
    <p:extLst>
      <p:ext uri="{BB962C8B-B14F-4D97-AF65-F5344CB8AC3E}">
        <p14:creationId xmlns:p14="http://schemas.microsoft.com/office/powerpoint/2010/main" val="3061561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MassHealth covers services for both SUD and addictive disorders.</a:t>
            </a:r>
          </a:p>
        </p:txBody>
      </p:sp>
      <p:sp>
        <p:nvSpPr>
          <p:cNvPr id="4" name="Slide Number Placeholder 3"/>
          <p:cNvSpPr>
            <a:spLocks noGrp="1"/>
          </p:cNvSpPr>
          <p:nvPr>
            <p:ph type="sldNum" sz="quarter" idx="5"/>
          </p:nvPr>
        </p:nvSpPr>
        <p:spPr/>
        <p:txBody>
          <a:bodyPr/>
          <a:lstStyle/>
          <a:p>
            <a:fld id="{6369890E-7CF6-4448-B58E-405862340BEB}" type="slidenum">
              <a:rPr lang="en-US" smtClean="0"/>
              <a:t>4</a:t>
            </a:fld>
            <a:endParaRPr lang="en-US"/>
          </a:p>
        </p:txBody>
      </p:sp>
    </p:spTree>
    <p:extLst>
      <p:ext uri="{BB962C8B-B14F-4D97-AF65-F5344CB8AC3E}">
        <p14:creationId xmlns:p14="http://schemas.microsoft.com/office/powerpoint/2010/main" val="4086928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6369890E-7CF6-4448-B58E-405862340BEB}" type="slidenum">
              <a:rPr lang="en-US" smtClean="0"/>
              <a:t>5</a:t>
            </a:fld>
            <a:endParaRPr lang="en-US"/>
          </a:p>
        </p:txBody>
      </p:sp>
    </p:spTree>
    <p:extLst>
      <p:ext uri="{BB962C8B-B14F-4D97-AF65-F5344CB8AC3E}">
        <p14:creationId xmlns:p14="http://schemas.microsoft.com/office/powerpoint/2010/main" val="336170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6369890E-7CF6-4448-B58E-405862340BEB}" type="slidenum">
              <a:rPr lang="en-US" smtClean="0"/>
              <a:t>6</a:t>
            </a:fld>
            <a:endParaRPr lang="en-US"/>
          </a:p>
        </p:txBody>
      </p:sp>
    </p:spTree>
    <p:extLst>
      <p:ext uri="{BB962C8B-B14F-4D97-AF65-F5344CB8AC3E}">
        <p14:creationId xmlns:p14="http://schemas.microsoft.com/office/powerpoint/2010/main" val="1795100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369890E-7CF6-4448-B58E-405862340BEB}" type="slidenum">
              <a:rPr lang="en-US" smtClean="0"/>
              <a:t>7</a:t>
            </a:fld>
            <a:endParaRPr lang="en-US"/>
          </a:p>
        </p:txBody>
      </p:sp>
    </p:spTree>
    <p:extLst>
      <p:ext uri="{BB962C8B-B14F-4D97-AF65-F5344CB8AC3E}">
        <p14:creationId xmlns:p14="http://schemas.microsoft.com/office/powerpoint/2010/main" val="385832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369890E-7CF6-4448-B58E-405862340BEB}" type="slidenum">
              <a:rPr lang="en-US" smtClean="0"/>
              <a:t>8</a:t>
            </a:fld>
            <a:endParaRPr lang="en-US"/>
          </a:p>
        </p:txBody>
      </p:sp>
    </p:spTree>
    <p:extLst>
      <p:ext uri="{BB962C8B-B14F-4D97-AF65-F5344CB8AC3E}">
        <p14:creationId xmlns:p14="http://schemas.microsoft.com/office/powerpoint/2010/main" val="3848640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16.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1"/>
            </p:custDataLst>
            <p:extLst>
              <p:ext uri="{D42A27DB-BD31-4B8C-83A1-F6EECF244321}">
                <p14:modId xmlns:p14="http://schemas.microsoft.com/office/powerpoint/2010/main" val="4218843010"/>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12" name="Object 11"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11" name="Rectangle 10"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800" b="1" i="0" baseline="0">
              <a:latin typeface="Arial"/>
              <a:ea typeface="+mj-ea"/>
              <a:cs typeface="Arial"/>
              <a:sym typeface="Arial"/>
            </a:endParaRPr>
          </a:p>
        </p:txBody>
      </p:sp>
      <p:sp>
        <p:nvSpPr>
          <p:cNvPr id="2" name="Title 1"/>
          <p:cNvSpPr>
            <a:spLocks noGrp="1"/>
          </p:cNvSpPr>
          <p:nvPr>
            <p:ph type="ctrTitle"/>
          </p:nvPr>
        </p:nvSpPr>
        <p:spPr>
          <a:xfrm>
            <a:off x="3584449" y="2724913"/>
            <a:ext cx="6608647" cy="430887"/>
          </a:xfrm>
        </p:spPr>
        <p:txBody>
          <a:bodyPr vert="horz" wrap="square" lIns="0" tIns="0" rIns="0" bIns="0">
            <a:spAutoFit/>
          </a:bodyPr>
          <a:lstStyle>
            <a:lvl1pPr algn="l">
              <a:defRPr sz="2800">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3586137" y="4937760"/>
            <a:ext cx="3708281" cy="215444"/>
          </a:xfrm>
        </p:spPr>
        <p:txBody>
          <a:bodyPr wrap="square" lIns="0" tIns="0" rIns="0" bIns="0">
            <a:spAutoFit/>
          </a:bodyPr>
          <a:lstStyle>
            <a:lvl1pPr marL="0" indent="0" algn="l">
              <a:buNone/>
              <a:defRPr sz="1400" b="1">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9" name="TitleTopPlaceholder"/>
          <p:cNvSpPr>
            <a:spLocks noChangeArrowheads="1"/>
          </p:cNvSpPr>
          <p:nvPr userDrawn="1"/>
        </p:nvSpPr>
        <p:spPr bwMode="ltGray">
          <a:xfrm>
            <a:off x="2834206" y="3246407"/>
            <a:ext cx="2834204"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p:cNvSpPr>
            <a:spLocks noChangeArrowheads="1"/>
          </p:cNvSpPr>
          <p:nvPr userDrawn="1"/>
        </p:nvSpPr>
        <p:spPr bwMode="ltGray">
          <a:xfrm>
            <a:off x="2" y="3246407"/>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1" name="TitleTopPlaceholder"/>
          <p:cNvSpPr>
            <a:spLocks noChangeArrowheads="1"/>
          </p:cNvSpPr>
          <p:nvPr userDrawn="1"/>
        </p:nvSpPr>
        <p:spPr bwMode="ltGray">
          <a:xfrm>
            <a:off x="5668410" y="3246407"/>
            <a:ext cx="6523590"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pic>
        <p:nvPicPr>
          <p:cNvPr id="22" name="Picture 4" descr="http://upload.wikimedia.org/wikipedia/commons/thumb/8/82/Seal_of_Massachusetts.svg/2000px-Seal_of_Massachusetts.svg.png"/>
          <p:cNvPicPr>
            <a:picLocks noChangeAspect="1" noChangeArrowheads="1"/>
          </p:cNvPicPr>
          <p:nvPr userDrawn="1"/>
        </p:nvPicPr>
        <p:blipFill>
          <a:blip r:embed="rId6"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1219200" y="1981200"/>
            <a:ext cx="2180577"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3" name="McK Disclaimer"/>
          <p:cNvSpPr>
            <a:spLocks noChangeArrowheads="1"/>
          </p:cNvSpPr>
          <p:nvPr userDrawn="1"/>
        </p:nvSpPr>
        <p:spPr bwMode="auto">
          <a:xfrm>
            <a:off x="304800" y="6553200"/>
            <a:ext cx="6828367"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a:solidFill>
                  <a:schemeClr val="tx2"/>
                </a:solidFill>
                <a:latin typeface="Arial"/>
                <a:ea typeface="ＭＳ Ｐゴシック"/>
              </a:rPr>
              <a:t>CONFIDENTIAL; FOR POLICY DEVELOPMENT PURPOSES ONLY</a:t>
            </a:r>
          </a:p>
        </p:txBody>
      </p:sp>
      <p:sp>
        <p:nvSpPr>
          <p:cNvPr id="24" name="McK Disclaimer"/>
          <p:cNvSpPr>
            <a:spLocks noChangeArrowheads="1"/>
          </p:cNvSpPr>
          <p:nvPr userDrawn="1"/>
        </p:nvSpPr>
        <p:spPr bwMode="auto">
          <a:xfrm>
            <a:off x="3586136" y="4343401"/>
            <a:ext cx="748826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n-US" sz="2000">
                <a:solidFill>
                  <a:schemeClr val="tx2"/>
                </a:solidFill>
                <a:latin typeface="Arial"/>
                <a:ea typeface="ＭＳ Ｐゴシック"/>
              </a:rPr>
              <a:t>Executive Office of Health and Human Services</a:t>
            </a:r>
          </a:p>
        </p:txBody>
      </p:sp>
    </p:spTree>
    <p:extLst>
      <p:ext uri="{BB962C8B-B14F-4D97-AF65-F5344CB8AC3E}">
        <p14:creationId xmlns:p14="http://schemas.microsoft.com/office/powerpoint/2010/main" val="3576632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70785870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2626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2576459722"/>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5630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88872064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4124718449"/>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795932442"/>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88385194"/>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255889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3.xml"/><Relationship Id="rId4" Type="http://schemas.openxmlformats.org/officeDocument/2006/relationships/slideLayout" Target="../slideLayouts/slideLayout4.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9"/>
            </p:custDataLst>
            <p:extLst>
              <p:ext uri="{D42A27DB-BD31-4B8C-83A1-F6EECF244321}">
                <p14:modId xmlns:p14="http://schemas.microsoft.com/office/powerpoint/2010/main" val="322905419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11" imgW="270" imgH="270" progId="TCLayout.ActiveDocument.1">
                  <p:embed/>
                </p:oleObj>
              </mc:Choice>
              <mc:Fallback>
                <p:oleObj name="think-cell Slide" r:id="rId11" imgW="270" imgH="270" progId="TCLayout.ActiveDocument.1">
                  <p:embed/>
                  <p:pic>
                    <p:nvPicPr>
                      <p:cNvPr id="8" name="Object 7" hidden="1"/>
                      <p:cNvPicPr/>
                      <p:nvPr/>
                    </p:nvPicPr>
                    <p:blipFill>
                      <a:blip r:embed="rId12"/>
                      <a:stretch>
                        <a:fillRect/>
                      </a:stretch>
                    </p:blipFill>
                    <p:spPr>
                      <a:xfrm>
                        <a:off x="2118" y="1588"/>
                        <a:ext cx="2117" cy="1588"/>
                      </a:xfrm>
                      <a:prstGeom prst="rect">
                        <a:avLst/>
                      </a:prstGeom>
                    </p:spPr>
                  </p:pic>
                </p:oleObj>
              </mc:Fallback>
            </mc:AlternateContent>
          </a:graphicData>
        </a:graphic>
      </p:graphicFrame>
      <p:grpSp>
        <p:nvGrpSpPr>
          <p:cNvPr id="4" name="Group 3">
            <a:extLst>
              <a:ext uri="{FF2B5EF4-FFF2-40B4-BE49-F238E27FC236}">
                <a16:creationId xmlns:a16="http://schemas.microsoft.com/office/drawing/2014/main" id="{C2E797EC-78C2-4CB0-8EBF-9B6930F958C7}"/>
              </a:ext>
            </a:extLst>
          </p:cNvPr>
          <p:cNvGrpSpPr/>
          <p:nvPr userDrawn="1"/>
        </p:nvGrpSpPr>
        <p:grpSpPr>
          <a:xfrm>
            <a:off x="1" y="6565612"/>
            <a:ext cx="12191999" cy="292388"/>
            <a:chOff x="1" y="3246406"/>
            <a:chExt cx="9143999" cy="436455"/>
          </a:xfrm>
        </p:grpSpPr>
        <p:sp>
          <p:nvSpPr>
            <p:cNvPr id="13" name="TitleTopPlaceholder">
              <a:extLst>
                <a:ext uri="{FF2B5EF4-FFF2-40B4-BE49-F238E27FC236}">
                  <a16:creationId xmlns:a16="http://schemas.microsoft.com/office/drawing/2014/main" id="{F0A848F1-DF84-42D1-8D59-2294D99D43D1}"/>
                </a:ext>
              </a:extLst>
            </p:cNvPr>
            <p:cNvSpPr>
              <a:spLocks noChangeArrowheads="1"/>
            </p:cNvSpPr>
            <p:nvPr userDrawn="1"/>
          </p:nvSpPr>
          <p:spPr bwMode="ltGray">
            <a:xfrm>
              <a:off x="2125654" y="3246406"/>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F110B6E9-4F9C-48BC-85E1-46543045340D}"/>
                </a:ext>
              </a:extLst>
            </p:cNvPr>
            <p:cNvSpPr>
              <a:spLocks noChangeArrowheads="1"/>
            </p:cNvSpPr>
            <p:nvPr userDrawn="1"/>
          </p:nvSpPr>
          <p:spPr bwMode="ltGray">
            <a:xfrm>
              <a:off x="1" y="3246406"/>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6F721DB0-1D80-41F3-97D9-FCA44AA8F960}"/>
                </a:ext>
              </a:extLst>
            </p:cNvPr>
            <p:cNvSpPr>
              <a:spLocks noChangeArrowheads="1"/>
            </p:cNvSpPr>
            <p:nvPr userDrawn="1"/>
          </p:nvSpPr>
          <p:spPr bwMode="ltGray">
            <a:xfrm>
              <a:off x="4251307" y="3246406"/>
              <a:ext cx="4892693"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7" name="Rectangle 6" hidden="1"/>
          <p:cNvSpPr/>
          <p:nvPr userDrawn="1">
            <p:custDataLst>
              <p:tags r:id="rId10"/>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Placeholder 1"/>
          <p:cNvSpPr>
            <a:spLocks noGrp="1"/>
          </p:cNvSpPr>
          <p:nvPr>
            <p:ph type="title"/>
          </p:nvPr>
        </p:nvSpPr>
        <p:spPr>
          <a:xfrm>
            <a:off x="231648" y="237744"/>
            <a:ext cx="11684000" cy="292388"/>
          </a:xfrm>
          <a:prstGeom prst="rect">
            <a:avLst/>
          </a:prstGeom>
        </p:spPr>
        <p:txBody>
          <a:bodyPr vert="horz" wrap="square" lIns="0" tIns="0" rIns="0" bIns="0" rtlCol="0" anchor="ctr">
            <a:spAutoFit/>
          </a:bodyPr>
          <a:lstStyle/>
          <a:p>
            <a:r>
              <a:rPr lang="en-US"/>
              <a:t>Click to edit Master title style</a:t>
            </a:r>
          </a:p>
        </p:txBody>
      </p:sp>
      <p:sp>
        <p:nvSpPr>
          <p:cNvPr id="3" name="Text Placeholder 2"/>
          <p:cNvSpPr>
            <a:spLocks noGrp="1"/>
          </p:cNvSpPr>
          <p:nvPr>
            <p:ph type="body" idx="1"/>
          </p:nvPr>
        </p:nvSpPr>
        <p:spPr>
          <a:xfrm>
            <a:off x="711200" y="914401"/>
            <a:ext cx="3869008" cy="1200329"/>
          </a:xfrm>
          <a:prstGeom prst="rect">
            <a:avLst/>
          </a:prstGeom>
        </p:spPr>
        <p:txBody>
          <a:bodyPr vert="horz" wrap="square" lIns="9144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Slide Number"/>
          <p:cNvSpPr txBox="1">
            <a:spLocks/>
          </p:cNvSpPr>
          <p:nvPr userDrawn="1"/>
        </p:nvSpPr>
        <p:spPr bwMode="auto">
          <a:xfrm>
            <a:off x="11842231" y="6634862"/>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chemeClr val="bg2"/>
                </a:solidFill>
                <a:latin typeface="Arial"/>
              </a:rPr>
              <a:pPr algn="r" fontAlgn="base">
                <a:spcBef>
                  <a:spcPct val="0"/>
                </a:spcBef>
                <a:spcAft>
                  <a:spcPct val="0"/>
                </a:spcAft>
              </a:pPr>
              <a:t>‹#›</a:t>
            </a:fld>
            <a:endParaRPr lang="en-US" sz="1000">
              <a:solidFill>
                <a:schemeClr val="bg2"/>
              </a:solidFill>
              <a:latin typeface="Arial"/>
            </a:endParaRPr>
          </a:p>
        </p:txBody>
      </p:sp>
      <p:sp>
        <p:nvSpPr>
          <p:cNvPr id="20" name="TextBox 19"/>
          <p:cNvSpPr txBox="1"/>
          <p:nvPr userDrawn="1"/>
        </p:nvSpPr>
        <p:spPr>
          <a:xfrm>
            <a:off x="7620000" y="6634082"/>
            <a:ext cx="415532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a:solidFill>
                  <a:schemeClr val="bg2"/>
                </a:solidFill>
                <a:latin typeface="Arial"/>
              </a:rPr>
              <a:t>Confidential – for policy development purposes only   |</a:t>
            </a:r>
          </a:p>
        </p:txBody>
      </p:sp>
    </p:spTree>
    <p:extLst>
      <p:ext uri="{BB962C8B-B14F-4D97-AF65-F5344CB8AC3E}">
        <p14:creationId xmlns:p14="http://schemas.microsoft.com/office/powerpoint/2010/main" val="2497204213"/>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1" r:id="rId3"/>
    <p:sldLayoutId id="2147483652" r:id="rId4"/>
    <p:sldLayoutId id="2147483653" r:id="rId5"/>
    <p:sldLayoutId id="2147483654" r:id="rId6"/>
    <p:sldLayoutId id="2147483685" r:id="rId7"/>
  </p:sldLayoutIdLst>
  <p:hf sldNum="0" hdr="0" ftr="0" dt="0"/>
  <p:txStyles>
    <p:title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image" Target="../media/image3.emf"/><Relationship Id="rId4" Type="http://schemas.openxmlformats.org/officeDocument/2006/relationships/oleObject" Target="../embeddings/oleObject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10.bin"/><Relationship Id="rId4"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4.png"/><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image" Target="../media/image3.emf"/><Relationship Id="rId5" Type="http://schemas.openxmlformats.org/officeDocument/2006/relationships/oleObject" Target="../embeddings/oleObject11.bin"/><Relationship Id="rId4"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image" Target="../media/image3.emf"/><Relationship Id="rId5" Type="http://schemas.openxmlformats.org/officeDocument/2006/relationships/oleObject" Target="../embeddings/oleObject11.bin"/><Relationship Id="rId4"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3.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3" Type="http://schemas.openxmlformats.org/officeDocument/2006/relationships/hyperlink" Target="https://www.mass.gov/regulations/130-CMR-418000-substance-use-disorder-treatment-services?_gl=1*ixy1op*_ga*MTIwNzM3NDM5OS4xNjI1MTU4NzQw*_ga_MCLPEGW7WM*MTczMzc4MDIxNS41MjYuMS4xNzMzNzgxMDU3LjAuMC4w"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samhsa.gov/" TargetMode="External"/><Relationship Id="rId2" Type="http://schemas.openxmlformats.org/officeDocument/2006/relationships/hyperlink" Target="https://nida.nih.gov/sites/default/files/nidamed_words_matter_terms.pdf" TargetMode="External"/><Relationship Id="rId1" Type="http://schemas.openxmlformats.org/officeDocument/2006/relationships/slideLayout" Target="../slideLayouts/slideLayout3.xml"/><Relationship Id="rId5" Type="http://schemas.openxmlformats.org/officeDocument/2006/relationships/hyperlink" Target="https://www.mass.gov/orgs/bureau-of-substance-addiction-services?_gl=1*scrfmj*_ga*MTIwNzM3NDM5OS4xNjI1MTU4NzQw*_ga_MCLPEGW7WM*MTczMzI1MDEzOC41MTguMC4xNzMzMjUwMTM4LjAuMC4w" TargetMode="External"/><Relationship Id="rId4" Type="http://schemas.openxmlformats.org/officeDocument/2006/relationships/hyperlink" Target="https://nida.nih.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208E1A0E-58FC-4C3A-BE87-CD4FC383EE3A}"/>
              </a:ext>
            </a:extLst>
          </p:cNvPr>
          <p:cNvGraphicFramePr>
            <a:graphicFrameLocks noChangeAspect="1"/>
          </p:cNvGraphicFramePr>
          <p:nvPr>
            <p:custDataLst>
              <p:tags r:id="rId1"/>
            </p:custDataLst>
            <p:extLst>
              <p:ext uri="{D42A27DB-BD31-4B8C-83A1-F6EECF244321}">
                <p14:modId xmlns:p14="http://schemas.microsoft.com/office/powerpoint/2010/main" val="449924401"/>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208E1A0E-58FC-4C3A-BE87-CD4FC383EE3A}"/>
                          </a:ext>
                        </a:extLst>
                      </p:cNvPr>
                      <p:cNvPicPr/>
                      <p:nvPr/>
                    </p:nvPicPr>
                    <p:blipFill>
                      <a:blip r:embed="rId5"/>
                      <a:stretch>
                        <a:fillRect/>
                      </a:stretch>
                    </p:blipFill>
                    <p:spPr>
                      <a:xfrm>
                        <a:off x="1525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A8B720A-00B6-4D3C-8A4E-D6E4CDDB350E}"/>
              </a:ext>
            </a:extLst>
          </p:cNvPr>
          <p:cNvSpPr/>
          <p:nvPr>
            <p:custDataLst>
              <p:tags r:id="rId2"/>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8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p:nvPr>
        </p:nvSpPr>
        <p:spPr>
          <a:xfrm>
            <a:off x="2796954" y="1081470"/>
            <a:ext cx="8630402" cy="861774"/>
          </a:xfrm>
        </p:spPr>
        <p:txBody>
          <a:bodyPr vert="horz"/>
          <a:lstStyle/>
          <a:p>
            <a:pPr algn="ctr"/>
            <a:r>
              <a:rPr lang="en-US"/>
              <a:t>MassHealth Continuum of Care for Substance Use  Disorders and Addiction Treatment</a:t>
            </a:r>
          </a:p>
        </p:txBody>
      </p:sp>
      <p:sp>
        <p:nvSpPr>
          <p:cNvPr id="3" name="Subtitle 2"/>
          <p:cNvSpPr>
            <a:spLocks noGrp="1"/>
          </p:cNvSpPr>
          <p:nvPr>
            <p:ph type="subTitle" idx="1"/>
          </p:nvPr>
        </p:nvSpPr>
        <p:spPr>
          <a:xfrm>
            <a:off x="4248615" y="4736757"/>
            <a:ext cx="3978757" cy="215444"/>
          </a:xfrm>
        </p:spPr>
        <p:txBody>
          <a:bodyPr/>
          <a:lstStyle/>
          <a:p>
            <a:pPr algn="ctr"/>
            <a:r>
              <a:rPr lang="en-US"/>
              <a:t>January 9, 2025</a:t>
            </a:r>
          </a:p>
        </p:txBody>
      </p:sp>
      <p:sp>
        <p:nvSpPr>
          <p:cNvPr id="6" name="Subtitle 2">
            <a:extLst>
              <a:ext uri="{FF2B5EF4-FFF2-40B4-BE49-F238E27FC236}">
                <a16:creationId xmlns:a16="http://schemas.microsoft.com/office/drawing/2014/main" id="{0AAC3CF9-DF31-A33C-0361-D8B2C6D09941}"/>
              </a:ext>
            </a:extLst>
          </p:cNvPr>
          <p:cNvSpPr txBox="1">
            <a:spLocks/>
          </p:cNvSpPr>
          <p:nvPr/>
        </p:nvSpPr>
        <p:spPr>
          <a:xfrm>
            <a:off x="4248615" y="5116551"/>
            <a:ext cx="4215161" cy="1077218"/>
          </a:xfrm>
          <a:prstGeom prst="rect">
            <a:avLst/>
          </a:prstGeom>
        </p:spPr>
        <p:txBody>
          <a:bodyPr vert="horz" wrap="square" lIns="0" tIns="0" rIns="0" bIns="0" rtlCol="0">
            <a:spAutoFit/>
          </a:bodyPr>
          <a:lstStyle>
            <a:lvl1pPr marL="0" indent="0" algn="l" defTabSz="914400" rtl="0" eaLnBrk="1" latinLnBrk="0" hangingPunct="1">
              <a:spcBef>
                <a:spcPts val="0"/>
              </a:spcBef>
              <a:buFont typeface="Arial" panose="020B0604020202020204" pitchFamily="34" charset="0"/>
              <a:buNone/>
              <a:defRPr sz="1400" b="1" kern="1200">
                <a:solidFill>
                  <a:schemeClr val="tx2"/>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ts val="0"/>
              </a:spcBef>
              <a:buFont typeface="Wingdings" panose="05000000000000000000" pitchFamily="2" charset="2"/>
              <a:buNone/>
              <a:defRPr sz="14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ts val="0"/>
              </a:spcBef>
              <a:buFont typeface="Arial" panose="020B0604020202020204" pitchFamily="34" charset="0"/>
              <a:buNone/>
              <a:defRPr sz="1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ts val="0"/>
              </a:spcBef>
              <a:buSzPct val="125000"/>
              <a:buFont typeface="Arial" panose="020B0604020202020204" pitchFamily="34" charset="0"/>
              <a:buNone/>
              <a:defRPr sz="14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ts val="0"/>
              </a:spcBef>
              <a:buFont typeface="Arial" panose="020B0604020202020204" pitchFamily="34" charset="0"/>
              <a:buNone/>
              <a:defRPr sz="14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a:t>Tracey Nicolosi, LMHC </a:t>
            </a:r>
          </a:p>
          <a:p>
            <a:pPr algn="ctr"/>
            <a:r>
              <a:rPr lang="en-US"/>
              <a:t>Director of Addictions Services</a:t>
            </a:r>
          </a:p>
          <a:p>
            <a:pPr algn="ctr"/>
            <a:r>
              <a:rPr lang="en-US"/>
              <a:t>Anthony Liburdi, MBA</a:t>
            </a:r>
          </a:p>
          <a:p>
            <a:pPr algn="ctr"/>
            <a:r>
              <a:rPr lang="en-US"/>
              <a:t>Deputy Director of Addictions Services</a:t>
            </a:r>
          </a:p>
          <a:p>
            <a:pPr algn="ctr"/>
            <a:r>
              <a:rPr lang="en-US"/>
              <a:t>Office of Accountable Care and Behavioral Health </a:t>
            </a:r>
          </a:p>
        </p:txBody>
      </p:sp>
    </p:spTree>
    <p:extLst>
      <p:ext uri="{BB962C8B-B14F-4D97-AF65-F5344CB8AC3E}">
        <p14:creationId xmlns:p14="http://schemas.microsoft.com/office/powerpoint/2010/main" val="2537078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102C5-0F36-EBA0-EF4B-64C992D7EE11}"/>
              </a:ext>
            </a:extLst>
          </p:cNvPr>
          <p:cNvSpPr>
            <a:spLocks noGrp="1"/>
          </p:cNvSpPr>
          <p:nvPr>
            <p:ph type="title"/>
          </p:nvPr>
        </p:nvSpPr>
        <p:spPr>
          <a:xfrm>
            <a:off x="231648" y="199272"/>
            <a:ext cx="11684000" cy="369332"/>
          </a:xfrm>
        </p:spPr>
        <p:txBody>
          <a:bodyPr/>
          <a:lstStyle/>
          <a:p>
            <a:r>
              <a:rPr lang="en-US" sz="2400"/>
              <a:t>Addiction Is……</a:t>
            </a:r>
          </a:p>
        </p:txBody>
      </p:sp>
      <p:sp>
        <p:nvSpPr>
          <p:cNvPr id="3" name="Text Placeholder 2">
            <a:extLst>
              <a:ext uri="{FF2B5EF4-FFF2-40B4-BE49-F238E27FC236}">
                <a16:creationId xmlns:a16="http://schemas.microsoft.com/office/drawing/2014/main" id="{E5DDCC0D-8AA6-B905-531F-C160BAC1746C}"/>
              </a:ext>
            </a:extLst>
          </p:cNvPr>
          <p:cNvSpPr>
            <a:spLocks noGrp="1"/>
          </p:cNvSpPr>
          <p:nvPr>
            <p:ph type="body" sz="quarter" idx="10"/>
          </p:nvPr>
        </p:nvSpPr>
        <p:spPr>
          <a:xfrm>
            <a:off x="1317008" y="1150755"/>
            <a:ext cx="8529851" cy="1938992"/>
          </a:xfrm>
        </p:spPr>
        <p:txBody>
          <a:bodyPr/>
          <a:lstStyle/>
          <a:p>
            <a:r>
              <a:rPr lang="en-US" sz="2000"/>
              <a:t>….. a treatable, chronic medical disease involving complex interactions among brain circuits, genetics, the environment, and an individual’s life experiences. People with addiction use substances or engage in behaviors that become compulsive and often continue despite harmful consequences. Prevention efforts and treatment approaches for addiction are generally as successful as those for other chronic diseases. </a:t>
            </a:r>
          </a:p>
        </p:txBody>
      </p:sp>
      <p:sp>
        <p:nvSpPr>
          <p:cNvPr id="4" name="Title 1">
            <a:extLst>
              <a:ext uri="{FF2B5EF4-FFF2-40B4-BE49-F238E27FC236}">
                <a16:creationId xmlns:a16="http://schemas.microsoft.com/office/drawing/2014/main" id="{379DD1F5-A51A-FDF5-D7CB-CF848906E9A6}"/>
              </a:ext>
            </a:extLst>
          </p:cNvPr>
          <p:cNvSpPr txBox="1">
            <a:spLocks/>
          </p:cNvSpPr>
          <p:nvPr/>
        </p:nvSpPr>
        <p:spPr>
          <a:xfrm>
            <a:off x="231648" y="3323596"/>
            <a:ext cx="11684000" cy="369332"/>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r>
              <a:rPr lang="en-US" sz="2400"/>
              <a:t>Addiction Is Not……</a:t>
            </a:r>
          </a:p>
        </p:txBody>
      </p:sp>
      <p:sp>
        <p:nvSpPr>
          <p:cNvPr id="5" name="Text Placeholder 2">
            <a:extLst>
              <a:ext uri="{FF2B5EF4-FFF2-40B4-BE49-F238E27FC236}">
                <a16:creationId xmlns:a16="http://schemas.microsoft.com/office/drawing/2014/main" id="{DA1D5255-81A9-DA84-5BB1-42D168C1BBD9}"/>
              </a:ext>
            </a:extLst>
          </p:cNvPr>
          <p:cNvSpPr txBox="1">
            <a:spLocks/>
          </p:cNvSpPr>
          <p:nvPr/>
        </p:nvSpPr>
        <p:spPr>
          <a:xfrm>
            <a:off x="1317007" y="4073031"/>
            <a:ext cx="8529851" cy="40011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000"/>
              <a:t>….. a moral or characterological failing or a sign of weakness</a:t>
            </a:r>
          </a:p>
        </p:txBody>
      </p:sp>
      <p:sp>
        <p:nvSpPr>
          <p:cNvPr id="6" name="TextBox 5">
            <a:extLst>
              <a:ext uri="{FF2B5EF4-FFF2-40B4-BE49-F238E27FC236}">
                <a16:creationId xmlns:a16="http://schemas.microsoft.com/office/drawing/2014/main" id="{4D7D0BE0-8994-AF8D-DB67-1F7BDA42F20B}"/>
              </a:ext>
            </a:extLst>
          </p:cNvPr>
          <p:cNvSpPr txBox="1"/>
          <p:nvPr/>
        </p:nvSpPr>
        <p:spPr bwMode="auto">
          <a:xfrm>
            <a:off x="254000" y="6059606"/>
            <a:ext cx="5327934" cy="292388"/>
          </a:xfrm>
          <a:prstGeom prst="rect">
            <a:avLst/>
          </a:prstGeom>
          <a:solidFill>
            <a:schemeClr val="accent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rtlCol="0" anchor="ctr" anchorCtr="0" compatLnSpc="1">
            <a:prstTxWarp prst="textNoShape">
              <a:avLst/>
            </a:prstTxWarp>
            <a:noAutofit/>
          </a:bodyPr>
          <a:lstStyle/>
          <a:p>
            <a:r>
              <a:rPr lang="en-US" sz="1400"/>
              <a:t>© Copyright 2019. American Society of Addiction Medicine, Inc.</a:t>
            </a:r>
            <a:endParaRPr lang="en-US" sz="1400" b="1" ker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8507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C0013C4D-0280-4F3C-8E72-C728342F3D81}"/>
              </a:ext>
            </a:extLst>
          </p:cNvPr>
          <p:cNvGraphicFramePr>
            <a:graphicFrameLocks noChangeAspect="1"/>
          </p:cNvGraphicFramePr>
          <p:nvPr>
            <p:custDataLst>
              <p:tags r:id="rId1"/>
            </p:custDataLst>
            <p:extLst>
              <p:ext uri="{D42A27DB-BD31-4B8C-83A1-F6EECF244321}">
                <p14:modId xmlns:p14="http://schemas.microsoft.com/office/powerpoint/2010/main" val="1104530964"/>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C0013C4D-0280-4F3C-8E72-C728342F3D81}"/>
                          </a:ext>
                        </a:extLst>
                      </p:cNvPr>
                      <p:cNvPicPr/>
                      <p:nvPr/>
                    </p:nvPicPr>
                    <p:blipFill>
                      <a:blip r:embed="rId6"/>
                      <a:stretch>
                        <a:fillRect/>
                      </a:stretch>
                    </p:blipFill>
                    <p:spPr>
                      <a:xfrm>
                        <a:off x="1525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C85F58B-91C6-45E4-BF47-1B8E9D6735AA}"/>
              </a:ext>
            </a:extLst>
          </p:cNvPr>
          <p:cNvSpPr/>
          <p:nvPr>
            <p:custDataLst>
              <p:tags r:id="rId2"/>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254000" y="508191"/>
            <a:ext cx="11684000" cy="369332"/>
          </a:xfrm>
        </p:spPr>
        <p:txBody>
          <a:bodyPr vert="horz"/>
          <a:lstStyle/>
          <a:p>
            <a:r>
              <a:rPr lang="en-US" sz="2400"/>
              <a:t> MassHealth Continuum of Care for Substance Use and Addictive Disorders</a:t>
            </a:r>
          </a:p>
        </p:txBody>
      </p:sp>
      <p:sp>
        <p:nvSpPr>
          <p:cNvPr id="3" name="Text Placeholder 2">
            <a:extLst>
              <a:ext uri="{FF2B5EF4-FFF2-40B4-BE49-F238E27FC236}">
                <a16:creationId xmlns:a16="http://schemas.microsoft.com/office/drawing/2014/main" id="{EBCAA409-4F07-10F9-F62D-1746A6406797}"/>
              </a:ext>
            </a:extLst>
          </p:cNvPr>
          <p:cNvSpPr>
            <a:spLocks noGrp="1"/>
          </p:cNvSpPr>
          <p:nvPr>
            <p:ph type="body" sz="quarter" idx="10"/>
          </p:nvPr>
        </p:nvSpPr>
        <p:spPr>
          <a:xfrm>
            <a:off x="1433383" y="1723767"/>
            <a:ext cx="9094573" cy="3108543"/>
          </a:xfrm>
        </p:spPr>
        <p:txBody>
          <a:bodyPr/>
          <a:lstStyle/>
          <a:p>
            <a:pPr marL="285750" indent="-285750">
              <a:buFont typeface="Arial" panose="020B0604020202020204" pitchFamily="34" charset="0"/>
              <a:buChar char="•"/>
            </a:pPr>
            <a:r>
              <a:rPr lang="en-US" sz="2200"/>
              <a:t>Aligns with the principles of The American Society of Addiction Medicine (ASAM) Criteria for the treatment of addictive, substance-related, and co-occurring conditions ©</a:t>
            </a:r>
          </a:p>
          <a:p>
            <a:endParaRPr lang="en-US" sz="2200"/>
          </a:p>
          <a:p>
            <a:pPr marL="285750" indent="-285750">
              <a:buFont typeface="Arial" panose="020B0604020202020204" pitchFamily="34" charset="0"/>
              <a:buChar char="•"/>
            </a:pPr>
            <a:r>
              <a:rPr lang="en-US" sz="2200"/>
              <a:t>Includes 24-hour and non-24-hour treatment</a:t>
            </a:r>
          </a:p>
          <a:p>
            <a:endParaRPr lang="en-US" sz="2200"/>
          </a:p>
          <a:p>
            <a:pPr marL="285750" indent="-285750">
              <a:buFont typeface="Arial" panose="020B0604020202020204" pitchFamily="34" charset="0"/>
              <a:buChar char="•"/>
            </a:pPr>
            <a:r>
              <a:rPr lang="en-US" sz="2200"/>
              <a:t>Includes specialty and population-specific treatment </a:t>
            </a:r>
          </a:p>
          <a:p>
            <a:endParaRPr lang="en-US" sz="2200"/>
          </a:p>
          <a:p>
            <a:pPr marL="285750" indent="-285750">
              <a:buFont typeface="Arial" panose="020B0604020202020204" pitchFamily="34" charset="0"/>
              <a:buChar char="•"/>
            </a:pPr>
            <a:endParaRPr lang="en-US" sz="2000"/>
          </a:p>
        </p:txBody>
      </p:sp>
    </p:spTree>
    <p:extLst>
      <p:ext uri="{BB962C8B-B14F-4D97-AF65-F5344CB8AC3E}">
        <p14:creationId xmlns:p14="http://schemas.microsoft.com/office/powerpoint/2010/main" val="1436787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FB9BA-9C15-D598-E6E2-6CF19A9FC326}"/>
              </a:ext>
            </a:extLst>
          </p:cNvPr>
          <p:cNvSpPr>
            <a:spLocks noGrp="1"/>
          </p:cNvSpPr>
          <p:nvPr>
            <p:ph type="title"/>
          </p:nvPr>
        </p:nvSpPr>
        <p:spPr>
          <a:xfrm>
            <a:off x="231648" y="199272"/>
            <a:ext cx="11684000" cy="369332"/>
          </a:xfrm>
        </p:spPr>
        <p:txBody>
          <a:bodyPr/>
          <a:lstStyle/>
          <a:p>
            <a:r>
              <a:rPr lang="en-US" sz="2400"/>
              <a:t>Substance Use and Addictive Disorders</a:t>
            </a:r>
          </a:p>
        </p:txBody>
      </p:sp>
      <p:sp>
        <p:nvSpPr>
          <p:cNvPr id="3" name="Text Placeholder 2">
            <a:extLst>
              <a:ext uri="{FF2B5EF4-FFF2-40B4-BE49-F238E27FC236}">
                <a16:creationId xmlns:a16="http://schemas.microsoft.com/office/drawing/2014/main" id="{A0975420-428A-6AEC-546E-12AF36E4CAB5}"/>
              </a:ext>
            </a:extLst>
          </p:cNvPr>
          <p:cNvSpPr>
            <a:spLocks noGrp="1"/>
          </p:cNvSpPr>
          <p:nvPr>
            <p:ph type="body" sz="quarter" idx="12"/>
          </p:nvPr>
        </p:nvSpPr>
        <p:spPr>
          <a:xfrm>
            <a:off x="812799" y="1066800"/>
            <a:ext cx="9095475" cy="4093428"/>
          </a:xfrm>
        </p:spPr>
        <p:txBody>
          <a:bodyPr/>
          <a:lstStyle/>
          <a:p>
            <a:r>
              <a:rPr lang="en-US" sz="2200" b="1">
                <a:solidFill>
                  <a:srgbClr val="002060"/>
                </a:solidFill>
              </a:rPr>
              <a:t>What’s the Difference?</a:t>
            </a:r>
          </a:p>
          <a:p>
            <a:endParaRPr lang="en-US"/>
          </a:p>
          <a:p>
            <a:endParaRPr lang="en-US"/>
          </a:p>
          <a:p>
            <a:r>
              <a:rPr lang="en-US" sz="2200" b="1"/>
              <a:t>SAMHSA: </a:t>
            </a:r>
            <a:r>
              <a:rPr lang="en-US" sz="2200" i="0">
                <a:effectLst/>
              </a:rPr>
              <a:t>Substance use disorders occur when the recurrent use of alcohol and/or drugs causes clinically significant impairment, including health problems, disability, and failure to meet major responsibilities at work, school, or home. </a:t>
            </a:r>
            <a:r>
              <a:rPr lang="en-US" sz="2200"/>
              <a:t>Often </a:t>
            </a:r>
            <a:r>
              <a:rPr lang="en-US" sz="2200" i="0">
                <a:effectLst/>
              </a:rPr>
              <a:t>require treatment in a 24-hour program.</a:t>
            </a:r>
          </a:p>
          <a:p>
            <a:endParaRPr lang="en-US" sz="2200" b="1"/>
          </a:p>
          <a:p>
            <a:r>
              <a:rPr lang="en-US" sz="2200" b="1" i="0">
                <a:effectLst/>
              </a:rPr>
              <a:t>DSM – 5: Addictive Disorders:.</a:t>
            </a:r>
            <a:r>
              <a:rPr lang="en-US" sz="2200"/>
              <a:t> Patterns of repetitive behaviors such as gambling, internet addiction, etc. that cause clinically significant impairment but not caused by substance use. Treated on an outpatient basis.</a:t>
            </a:r>
            <a:endParaRPr lang="en-US" sz="2200" b="1" i="0">
              <a:effectLst/>
            </a:endParaRPr>
          </a:p>
          <a:p>
            <a:endParaRPr lang="en-US"/>
          </a:p>
        </p:txBody>
      </p:sp>
    </p:spTree>
    <p:extLst>
      <p:ext uri="{BB962C8B-B14F-4D97-AF65-F5344CB8AC3E}">
        <p14:creationId xmlns:p14="http://schemas.microsoft.com/office/powerpoint/2010/main" val="3384306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25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vert="horz"/>
          <a:lstStyle/>
          <a:p>
            <a:r>
              <a:rPr lang="en-US"/>
              <a:t>24-Hour Levels of Care</a:t>
            </a:r>
          </a:p>
        </p:txBody>
      </p:sp>
      <p:cxnSp>
        <p:nvCxnSpPr>
          <p:cNvPr id="6" name="Straight Connector 5">
            <a:extLst>
              <a:ext uri="{FF2B5EF4-FFF2-40B4-BE49-F238E27FC236}">
                <a16:creationId xmlns:a16="http://schemas.microsoft.com/office/drawing/2014/main" id="{6C67A882-EA8D-1212-5AFA-14A0DABDBF56}"/>
              </a:ext>
            </a:extLst>
          </p:cNvPr>
          <p:cNvCxnSpPr>
            <a:cxnSpLocks/>
          </p:cNvCxnSpPr>
          <p:nvPr/>
        </p:nvCxnSpPr>
        <p:spPr>
          <a:xfrm>
            <a:off x="407260" y="4325289"/>
            <a:ext cx="10470700" cy="12614"/>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4E0CDBA-6885-9F49-79AA-DF27D0FE7020}"/>
              </a:ext>
            </a:extLst>
          </p:cNvPr>
          <p:cNvCxnSpPr>
            <a:cxnSpLocks/>
          </p:cNvCxnSpPr>
          <p:nvPr/>
        </p:nvCxnSpPr>
        <p:spPr>
          <a:xfrm>
            <a:off x="407260" y="2525345"/>
            <a:ext cx="10410952" cy="49063"/>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9" name="Rectangle 286">
            <a:extLst>
              <a:ext uri="{FF2B5EF4-FFF2-40B4-BE49-F238E27FC236}">
                <a16:creationId xmlns:a16="http://schemas.microsoft.com/office/drawing/2014/main" id="{B2C037E5-1147-A882-61FA-B71AB896B251}"/>
              </a:ext>
            </a:extLst>
          </p:cNvPr>
          <p:cNvSpPr txBox="1">
            <a:spLocks noChangeArrowheads="1"/>
          </p:cNvSpPr>
          <p:nvPr/>
        </p:nvSpPr>
        <p:spPr bwMode="auto">
          <a:xfrm>
            <a:off x="500367" y="2988127"/>
            <a:ext cx="2577252" cy="864042"/>
          </a:xfrm>
          <a:prstGeom prst="rect">
            <a:avLst/>
          </a:prstGeom>
          <a:solidFill>
            <a:srgbClr val="CA932E"/>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400" b="1" kern="0">
                <a:solidFill>
                  <a:schemeClr val="bg1"/>
                </a:solidFill>
                <a:latin typeface="Arial" panose="020B0604020202020204" pitchFamily="34" charset="0"/>
                <a:cs typeface="Arial" panose="020B0604020202020204" pitchFamily="34" charset="0"/>
              </a:rPr>
              <a:t>3.7: Medically Monitored Intensive Inpatient Treatment</a:t>
            </a:r>
          </a:p>
        </p:txBody>
      </p:sp>
      <p:sp>
        <p:nvSpPr>
          <p:cNvPr id="10" name="Rectangle 286">
            <a:extLst>
              <a:ext uri="{FF2B5EF4-FFF2-40B4-BE49-F238E27FC236}">
                <a16:creationId xmlns:a16="http://schemas.microsoft.com/office/drawing/2014/main" id="{C0338C4A-3045-90A6-5C47-BB7261ADBDE2}"/>
              </a:ext>
            </a:extLst>
          </p:cNvPr>
          <p:cNvSpPr txBox="1">
            <a:spLocks noChangeArrowheads="1"/>
          </p:cNvSpPr>
          <p:nvPr/>
        </p:nvSpPr>
        <p:spPr bwMode="auto">
          <a:xfrm>
            <a:off x="500367" y="1219235"/>
            <a:ext cx="2577252" cy="689639"/>
          </a:xfrm>
          <a:prstGeom prst="rect">
            <a:avLst/>
          </a:prstGeom>
          <a:solidFill>
            <a:srgbClr val="C3544C"/>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400" b="1" kern="0">
                <a:solidFill>
                  <a:schemeClr val="bg1"/>
                </a:solidFill>
                <a:latin typeface="Arial" panose="020B0604020202020204" pitchFamily="34" charset="0"/>
                <a:cs typeface="Arial" panose="020B0604020202020204" pitchFamily="34" charset="0"/>
              </a:rPr>
              <a:t>4.0: Medically Managed Inpatient Treatment</a:t>
            </a:r>
          </a:p>
        </p:txBody>
      </p:sp>
      <p:sp>
        <p:nvSpPr>
          <p:cNvPr id="11" name="Rectangle 286">
            <a:extLst>
              <a:ext uri="{FF2B5EF4-FFF2-40B4-BE49-F238E27FC236}">
                <a16:creationId xmlns:a16="http://schemas.microsoft.com/office/drawing/2014/main" id="{C7AD7B5E-CD76-4C82-60E7-C7AD0FBFE4BF}"/>
              </a:ext>
            </a:extLst>
          </p:cNvPr>
          <p:cNvSpPr txBox="1">
            <a:spLocks noChangeArrowheads="1"/>
          </p:cNvSpPr>
          <p:nvPr/>
        </p:nvSpPr>
        <p:spPr bwMode="auto">
          <a:xfrm>
            <a:off x="3183947" y="1209196"/>
            <a:ext cx="8303740" cy="9233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r>
              <a:rPr lang="en-US" sz="1500" kern="0">
                <a:latin typeface="Arial" panose="020B0604020202020204" pitchFamily="34" charset="0"/>
                <a:cs typeface="Arial" panose="020B0604020202020204" pitchFamily="34" charset="0"/>
              </a:rPr>
              <a:t>Highest level of care</a:t>
            </a:r>
          </a:p>
          <a:p>
            <a:pPr lvl="1"/>
            <a:r>
              <a:rPr lang="en-US" sz="1500" kern="0">
                <a:latin typeface="Arial" panose="020B0604020202020204" pitchFamily="34" charset="0"/>
                <a:cs typeface="Arial" panose="020B0604020202020204" pitchFamily="34" charset="0"/>
              </a:rPr>
              <a:t>Hospital setting</a:t>
            </a:r>
          </a:p>
          <a:p>
            <a:pPr lvl="1"/>
            <a:r>
              <a:rPr lang="en-US" sz="1500" kern="0">
                <a:latin typeface="Arial" panose="020B0604020202020204" pitchFamily="34" charset="0"/>
                <a:cs typeface="Arial" panose="020B0604020202020204" pitchFamily="34" charset="0"/>
              </a:rPr>
              <a:t>History of or presence of complex withdrawal symptoms that require daily physician or mid-level care under direction of physician and 24/7 nursing care</a:t>
            </a:r>
          </a:p>
        </p:txBody>
      </p:sp>
      <p:cxnSp>
        <p:nvCxnSpPr>
          <p:cNvPr id="12" name="Straight Connector 11">
            <a:extLst>
              <a:ext uri="{FF2B5EF4-FFF2-40B4-BE49-F238E27FC236}">
                <a16:creationId xmlns:a16="http://schemas.microsoft.com/office/drawing/2014/main" id="{CA1C0D23-9C1A-1238-734F-960DBA133EEC}"/>
              </a:ext>
            </a:extLst>
          </p:cNvPr>
          <p:cNvCxnSpPr>
            <a:cxnSpLocks/>
          </p:cNvCxnSpPr>
          <p:nvPr/>
        </p:nvCxnSpPr>
        <p:spPr>
          <a:xfrm>
            <a:off x="469196" y="945151"/>
            <a:ext cx="10503604"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3" name="Rectangle 286">
            <a:extLst>
              <a:ext uri="{FF2B5EF4-FFF2-40B4-BE49-F238E27FC236}">
                <a16:creationId xmlns:a16="http://schemas.microsoft.com/office/drawing/2014/main" id="{33248758-3353-D2CD-7515-FF265364706A}"/>
              </a:ext>
            </a:extLst>
          </p:cNvPr>
          <p:cNvSpPr txBox="1">
            <a:spLocks noChangeArrowheads="1"/>
          </p:cNvSpPr>
          <p:nvPr/>
        </p:nvSpPr>
        <p:spPr bwMode="auto">
          <a:xfrm>
            <a:off x="3183947" y="2928839"/>
            <a:ext cx="8303740" cy="161582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r>
              <a:rPr lang="en-US" sz="1500" kern="0">
                <a:latin typeface="Arial" panose="020B0604020202020204" pitchFamily="34" charset="0"/>
                <a:cs typeface="Arial" panose="020B0604020202020204" pitchFamily="34" charset="0"/>
              </a:rPr>
              <a:t>Previously described as ‘detox’  </a:t>
            </a:r>
          </a:p>
          <a:p>
            <a:pPr lvl="1"/>
            <a:r>
              <a:rPr lang="en-US" sz="1500" kern="0">
                <a:latin typeface="Arial" panose="020B0604020202020204" pitchFamily="34" charset="0"/>
                <a:cs typeface="Arial" panose="020B0604020202020204" pitchFamily="34" charset="0"/>
              </a:rPr>
              <a:t>Also known as Acute Treatment Services (ATS) in Massachusetts</a:t>
            </a:r>
          </a:p>
          <a:p>
            <a:pPr lvl="1"/>
            <a:r>
              <a:rPr lang="en-US" sz="1500" kern="0">
                <a:latin typeface="Arial" panose="020B0604020202020204" pitchFamily="34" charset="0"/>
                <a:cs typeface="Arial" panose="020B0604020202020204" pitchFamily="34" charset="0"/>
              </a:rPr>
              <a:t>Utilization of physician-directed protocols and 24/7 availability of nursing to manage less complicated withdrawal symptoms </a:t>
            </a:r>
          </a:p>
          <a:p>
            <a:pPr lvl="1"/>
            <a:r>
              <a:rPr lang="en-US" sz="1500" kern="0">
                <a:latin typeface="Arial" panose="020B0604020202020204" pitchFamily="34" charset="0"/>
                <a:cs typeface="Arial" panose="020B0604020202020204" pitchFamily="34" charset="0"/>
              </a:rPr>
              <a:t>Average length of stay 6-7 days</a:t>
            </a:r>
          </a:p>
          <a:p>
            <a:pPr lvl="1"/>
            <a:endParaRPr lang="en-US" sz="1500" kern="0">
              <a:latin typeface="Arial" panose="020B0604020202020204" pitchFamily="34" charset="0"/>
              <a:cs typeface="Arial" panose="020B0604020202020204" pitchFamily="34" charset="0"/>
            </a:endParaRPr>
          </a:p>
          <a:p>
            <a:pPr marL="1620" lvl="1" indent="0">
              <a:buNone/>
            </a:pPr>
            <a:endParaRPr lang="en-US" sz="1500" kern="0">
              <a:latin typeface="Arial" panose="020B0604020202020204" pitchFamily="34" charset="0"/>
              <a:cs typeface="Arial" panose="020B0604020202020204" pitchFamily="34" charset="0"/>
            </a:endParaRPr>
          </a:p>
        </p:txBody>
      </p:sp>
      <p:sp>
        <p:nvSpPr>
          <p:cNvPr id="15" name="Rectangle 286">
            <a:extLst>
              <a:ext uri="{FF2B5EF4-FFF2-40B4-BE49-F238E27FC236}">
                <a16:creationId xmlns:a16="http://schemas.microsoft.com/office/drawing/2014/main" id="{BC19A0D7-054F-E63B-196B-62F1C9FC0EC7}"/>
              </a:ext>
            </a:extLst>
          </p:cNvPr>
          <p:cNvSpPr txBox="1">
            <a:spLocks noChangeArrowheads="1"/>
          </p:cNvSpPr>
          <p:nvPr/>
        </p:nvSpPr>
        <p:spPr bwMode="auto">
          <a:xfrm>
            <a:off x="3323967" y="4664794"/>
            <a:ext cx="8287288" cy="138499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r>
              <a:rPr lang="en-US" sz="1500" kern="0">
                <a:latin typeface="Arial" panose="020B0604020202020204" pitchFamily="34" charset="0"/>
                <a:cs typeface="Arial" panose="020B0604020202020204" pitchFamily="34" charset="0"/>
              </a:rPr>
              <a:t>Also known as Clinical Stabilization Services (CSS) in Massachusetts</a:t>
            </a:r>
            <a:endParaRPr lang="en-US" sz="1500">
              <a:latin typeface="Arial" panose="020B0604020202020204" pitchFamily="34" charset="0"/>
              <a:cs typeface="Arial" panose="020B0604020202020204" pitchFamily="34" charset="0"/>
            </a:endParaRPr>
          </a:p>
          <a:p>
            <a:pPr lvl="1"/>
            <a:r>
              <a:rPr lang="en-US" sz="1500">
                <a:latin typeface="Arial" panose="020B0604020202020204" pitchFamily="34" charset="0"/>
                <a:cs typeface="Arial" panose="020B0604020202020204" pitchFamily="34" charset="0"/>
              </a:rPr>
              <a:t>Nursing available but not 24/7; treatment under direction of physician</a:t>
            </a:r>
          </a:p>
          <a:p>
            <a:pPr lvl="1"/>
            <a:r>
              <a:rPr lang="en-US" sz="1500">
                <a:latin typeface="Arial" panose="020B0604020202020204" pitchFamily="34" charset="0"/>
                <a:cs typeface="Arial" panose="020B0604020202020204" pitchFamily="34" charset="0"/>
              </a:rPr>
              <a:t>Symptoms of withdrawal largely resolved</a:t>
            </a:r>
          </a:p>
          <a:p>
            <a:pPr lvl="1"/>
            <a:r>
              <a:rPr lang="en-US" sz="1500">
                <a:latin typeface="Arial" panose="020B0604020202020204" pitchFamily="34" charset="0"/>
                <a:cs typeface="Arial" panose="020B0604020202020204" pitchFamily="34" charset="0"/>
              </a:rPr>
              <a:t>Focuses on skill-building, psychosocial services, and management of post-acute withdrawal syndrome (PAWS)</a:t>
            </a:r>
          </a:p>
          <a:p>
            <a:pPr lvl="1"/>
            <a:r>
              <a:rPr lang="en-US" sz="1500">
                <a:latin typeface="Arial" panose="020B0604020202020204" pitchFamily="34" charset="0"/>
                <a:cs typeface="Arial" panose="020B0604020202020204" pitchFamily="34" charset="0"/>
              </a:rPr>
              <a:t>Average length of stay 14 – 17 days</a:t>
            </a:r>
            <a:endParaRPr lang="en-US" sz="1500"/>
          </a:p>
        </p:txBody>
      </p:sp>
      <p:pic>
        <p:nvPicPr>
          <p:cNvPr id="19" name="Picture 18">
            <a:extLst>
              <a:ext uri="{FF2B5EF4-FFF2-40B4-BE49-F238E27FC236}">
                <a16:creationId xmlns:a16="http://schemas.microsoft.com/office/drawing/2014/main" id="{9E374617-015C-3727-BF8A-7BC99FED2B2D}"/>
              </a:ext>
            </a:extLst>
          </p:cNvPr>
          <p:cNvPicPr>
            <a:picLocks noChangeAspect="1"/>
          </p:cNvPicPr>
          <p:nvPr/>
        </p:nvPicPr>
        <p:blipFill>
          <a:blip r:embed="rId7"/>
          <a:stretch>
            <a:fillRect/>
          </a:stretch>
        </p:blipFill>
        <p:spPr>
          <a:xfrm>
            <a:off x="437134" y="4708294"/>
            <a:ext cx="2609314" cy="804742"/>
          </a:xfrm>
          <a:prstGeom prst="rect">
            <a:avLst/>
          </a:prstGeom>
        </p:spPr>
      </p:pic>
    </p:spTree>
    <p:extLst>
      <p:ext uri="{BB962C8B-B14F-4D97-AF65-F5344CB8AC3E}">
        <p14:creationId xmlns:p14="http://schemas.microsoft.com/office/powerpoint/2010/main" val="1572297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25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vert="horz"/>
          <a:lstStyle/>
          <a:p>
            <a:r>
              <a:rPr lang="en-US"/>
              <a:t>24-hour Levels of Care                                                                                                          cont.</a:t>
            </a:r>
          </a:p>
        </p:txBody>
      </p:sp>
      <p:cxnSp>
        <p:nvCxnSpPr>
          <p:cNvPr id="6" name="Straight Connector 5">
            <a:extLst>
              <a:ext uri="{FF2B5EF4-FFF2-40B4-BE49-F238E27FC236}">
                <a16:creationId xmlns:a16="http://schemas.microsoft.com/office/drawing/2014/main" id="{6C67A882-EA8D-1212-5AFA-14A0DABDBF56}"/>
              </a:ext>
            </a:extLst>
          </p:cNvPr>
          <p:cNvCxnSpPr>
            <a:cxnSpLocks/>
          </p:cNvCxnSpPr>
          <p:nvPr/>
        </p:nvCxnSpPr>
        <p:spPr>
          <a:xfrm>
            <a:off x="459754" y="4109722"/>
            <a:ext cx="10470700" cy="12614"/>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4E0CDBA-6885-9F49-79AA-DF27D0FE7020}"/>
              </a:ext>
            </a:extLst>
          </p:cNvPr>
          <p:cNvCxnSpPr>
            <a:cxnSpLocks/>
          </p:cNvCxnSpPr>
          <p:nvPr/>
        </p:nvCxnSpPr>
        <p:spPr>
          <a:xfrm>
            <a:off x="459754" y="2429956"/>
            <a:ext cx="10410952" cy="49063"/>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A1C0D23-9C1A-1238-734F-960DBA133EEC}"/>
              </a:ext>
            </a:extLst>
          </p:cNvPr>
          <p:cNvCxnSpPr>
            <a:cxnSpLocks/>
          </p:cNvCxnSpPr>
          <p:nvPr/>
        </p:nvCxnSpPr>
        <p:spPr>
          <a:xfrm>
            <a:off x="469196" y="846296"/>
            <a:ext cx="10503604"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7" name="Rectangle 286">
            <a:extLst>
              <a:ext uri="{FF2B5EF4-FFF2-40B4-BE49-F238E27FC236}">
                <a16:creationId xmlns:a16="http://schemas.microsoft.com/office/drawing/2014/main" id="{D8632FBF-0100-BF07-B7E2-01D2474EC047}"/>
              </a:ext>
            </a:extLst>
          </p:cNvPr>
          <p:cNvSpPr txBox="1">
            <a:spLocks noChangeArrowheads="1"/>
          </p:cNvSpPr>
          <p:nvPr/>
        </p:nvSpPr>
        <p:spPr bwMode="auto">
          <a:xfrm>
            <a:off x="3207027" y="2627391"/>
            <a:ext cx="7874056" cy="163121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1620" lvl="1" indent="0">
              <a:buNone/>
            </a:pPr>
            <a:endParaRPr lang="en-US" sz="140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lvl="1"/>
            <a:r>
              <a:rPr lang="en-US" sz="1500">
                <a:latin typeface="Arial" panose="020B0604020202020204" pitchFamily="34" charset="0"/>
                <a:cs typeface="Arial" panose="020B0604020202020204" pitchFamily="34" charset="0"/>
              </a:rPr>
              <a:t>A short-term 24-hour treatment program for adolescents or transition age youth who abuse or are dependent on alcohol or drugs, which may be accompanied by mental health issues. These programs provide stabilization/detoxification services for males and females 12 through 16, and transitional aged youth from 17 through 20 years of age. </a:t>
            </a:r>
            <a:endParaRPr lang="en-US" sz="150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1620" lvl="1" indent="0">
              <a:buNone/>
            </a:pPr>
            <a:endParaRPr lang="en-US" sz="150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lvl="1"/>
            <a:endParaRPr lang="en-US" sz="1400">
              <a:latin typeface="Arial" panose="020B0604020202020204" pitchFamily="34" charset="0"/>
              <a:cs typeface="Arial" panose="020B0604020202020204" pitchFamily="34" charset="0"/>
            </a:endParaRPr>
          </a:p>
        </p:txBody>
      </p:sp>
      <p:sp>
        <p:nvSpPr>
          <p:cNvPr id="18" name="Rectangle 286">
            <a:extLst>
              <a:ext uri="{FF2B5EF4-FFF2-40B4-BE49-F238E27FC236}">
                <a16:creationId xmlns:a16="http://schemas.microsoft.com/office/drawing/2014/main" id="{2AB7A250-30F5-2379-0706-0383F46BCCE4}"/>
              </a:ext>
            </a:extLst>
          </p:cNvPr>
          <p:cNvSpPr txBox="1">
            <a:spLocks noChangeArrowheads="1"/>
          </p:cNvSpPr>
          <p:nvPr/>
        </p:nvSpPr>
        <p:spPr bwMode="auto">
          <a:xfrm>
            <a:off x="459754" y="4596550"/>
            <a:ext cx="2577252" cy="1113920"/>
          </a:xfrm>
          <a:prstGeom prst="rect">
            <a:avLst/>
          </a:prstGeom>
          <a:solidFill>
            <a:srgbClr val="CA932E"/>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400" b="1" kern="0">
                <a:solidFill>
                  <a:schemeClr val="bg1"/>
                </a:solidFill>
                <a:latin typeface="Arial" panose="020B0604020202020204" pitchFamily="34" charset="0"/>
                <a:cs typeface="Arial" panose="020B0604020202020204" pitchFamily="34" charset="0"/>
              </a:rPr>
              <a:t>3.1: Clinically Managed Low-Intensity Residential Treatment</a:t>
            </a:r>
          </a:p>
        </p:txBody>
      </p:sp>
      <p:sp>
        <p:nvSpPr>
          <p:cNvPr id="26" name="Rectangle 286">
            <a:extLst>
              <a:ext uri="{FF2B5EF4-FFF2-40B4-BE49-F238E27FC236}">
                <a16:creationId xmlns:a16="http://schemas.microsoft.com/office/drawing/2014/main" id="{F1628E98-963F-A6D0-6F0C-B401F95E0709}"/>
              </a:ext>
            </a:extLst>
          </p:cNvPr>
          <p:cNvSpPr txBox="1">
            <a:spLocks noChangeArrowheads="1"/>
          </p:cNvSpPr>
          <p:nvPr/>
        </p:nvSpPr>
        <p:spPr bwMode="auto">
          <a:xfrm>
            <a:off x="469196" y="2914058"/>
            <a:ext cx="2577252" cy="714171"/>
          </a:xfrm>
          <a:prstGeom prst="rect">
            <a:avLst/>
          </a:prstGeom>
          <a:solidFill>
            <a:srgbClr val="CA932E"/>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400" b="1" kern="0">
                <a:solidFill>
                  <a:schemeClr val="bg1"/>
                </a:solidFill>
                <a:latin typeface="Arial" panose="020B0604020202020204" pitchFamily="34" charset="0"/>
                <a:cs typeface="Arial" panose="020B0604020202020204" pitchFamily="34" charset="0"/>
              </a:rPr>
              <a:t>Youth Withdrawal and Stabilization Services</a:t>
            </a:r>
          </a:p>
        </p:txBody>
      </p:sp>
      <p:sp>
        <p:nvSpPr>
          <p:cNvPr id="29" name="Star: 5 Points 28">
            <a:extLst>
              <a:ext uri="{FF2B5EF4-FFF2-40B4-BE49-F238E27FC236}">
                <a16:creationId xmlns:a16="http://schemas.microsoft.com/office/drawing/2014/main" id="{8F68846B-36F5-D368-C745-77CE17DDDBC0}"/>
              </a:ext>
            </a:extLst>
          </p:cNvPr>
          <p:cNvSpPr/>
          <p:nvPr/>
        </p:nvSpPr>
        <p:spPr>
          <a:xfrm>
            <a:off x="160801" y="2565773"/>
            <a:ext cx="456212" cy="436212"/>
          </a:xfrm>
          <a:prstGeom prst="star5">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86">
            <a:extLst>
              <a:ext uri="{FF2B5EF4-FFF2-40B4-BE49-F238E27FC236}">
                <a16:creationId xmlns:a16="http://schemas.microsoft.com/office/drawing/2014/main" id="{76B90443-8772-2B31-002E-5A7DF74FCD8C}"/>
              </a:ext>
            </a:extLst>
          </p:cNvPr>
          <p:cNvSpPr txBox="1">
            <a:spLocks noChangeArrowheads="1"/>
          </p:cNvSpPr>
          <p:nvPr/>
        </p:nvSpPr>
        <p:spPr bwMode="auto">
          <a:xfrm>
            <a:off x="3207027" y="4314013"/>
            <a:ext cx="7874056" cy="204671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1620" lvl="1" indent="0">
              <a:buNone/>
            </a:pPr>
            <a:endParaRPr lang="en-US" sz="140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lvl="1"/>
            <a:r>
              <a:rPr lang="en-US" sz="1500">
                <a:latin typeface="Arial" panose="020B0604020202020204" pitchFamily="34" charset="0"/>
                <a:cs typeface="Arial" panose="020B0604020202020204" pitchFamily="34" charset="0"/>
              </a:rPr>
              <a:t>Also known as Residential Rehabilitation Services (RRS) in Massachusetts</a:t>
            </a:r>
          </a:p>
          <a:p>
            <a:pPr lvl="1"/>
            <a:r>
              <a:rPr lang="en-US" sz="1500">
                <a:latin typeface="Arial" panose="020B0604020202020204" pitchFamily="34" charset="0"/>
                <a:cs typeface="Arial" panose="020B0604020202020204" pitchFamily="34" charset="0"/>
              </a:rPr>
              <a:t>Longer term 24-hour treatment programs</a:t>
            </a:r>
          </a:p>
          <a:p>
            <a:pPr lvl="1"/>
            <a:r>
              <a:rPr lang="en-US" sz="1500">
                <a:latin typeface="Arial" panose="020B0604020202020204" pitchFamily="34" charset="0"/>
                <a:cs typeface="Arial" panose="020B0604020202020204" pitchFamily="34" charset="0"/>
              </a:rPr>
              <a:t>Focus on using new skills to maintain recovery and reintegration into the community</a:t>
            </a:r>
          </a:p>
          <a:p>
            <a:pPr lvl="1"/>
            <a:r>
              <a:rPr lang="en-US" sz="1500">
                <a:latin typeface="Arial" panose="020B0604020202020204" pitchFamily="34" charset="0"/>
                <a:cs typeface="Arial" panose="020B0604020202020204" pitchFamily="34" charset="0"/>
              </a:rPr>
              <a:t>Specialty programs include co-occurring enhanced RRS, family RRS, youth/adolescent/transitional aged youth RRS </a:t>
            </a:r>
          </a:p>
          <a:p>
            <a:pPr lvl="1"/>
            <a:r>
              <a:rPr lang="en-US" sz="1500">
                <a:latin typeface="Arial" panose="020B0604020202020204" pitchFamily="34" charset="0"/>
                <a:cs typeface="Arial" panose="020B0604020202020204" pitchFamily="34" charset="0"/>
              </a:rPr>
              <a:t>Average length of stay about 90 days but can vary depending on type of program  </a:t>
            </a:r>
            <a:endParaRPr lang="en-US" sz="150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1620" lvl="1" indent="0">
              <a:buNone/>
            </a:pPr>
            <a:endParaRPr lang="en-US" sz="150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lvl="1"/>
            <a:endParaRPr lang="en-US" sz="1400">
              <a:latin typeface="Arial" panose="020B0604020202020204" pitchFamily="34" charset="0"/>
              <a:cs typeface="Arial" panose="020B0604020202020204" pitchFamily="34" charset="0"/>
            </a:endParaRPr>
          </a:p>
        </p:txBody>
      </p:sp>
      <p:sp>
        <p:nvSpPr>
          <p:cNvPr id="34" name="Rectangle 286">
            <a:extLst>
              <a:ext uri="{FF2B5EF4-FFF2-40B4-BE49-F238E27FC236}">
                <a16:creationId xmlns:a16="http://schemas.microsoft.com/office/drawing/2014/main" id="{5C939374-F761-C071-4D69-48AF700ADC44}"/>
              </a:ext>
            </a:extLst>
          </p:cNvPr>
          <p:cNvSpPr txBox="1">
            <a:spLocks noChangeArrowheads="1"/>
          </p:cNvSpPr>
          <p:nvPr/>
        </p:nvSpPr>
        <p:spPr bwMode="auto">
          <a:xfrm>
            <a:off x="499378" y="1290287"/>
            <a:ext cx="2577252" cy="714171"/>
          </a:xfrm>
          <a:prstGeom prst="rect">
            <a:avLst/>
          </a:prstGeom>
          <a:solidFill>
            <a:srgbClr val="CA932E"/>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400" b="1" kern="0">
                <a:solidFill>
                  <a:schemeClr val="bg1"/>
                </a:solidFill>
                <a:latin typeface="Arial" panose="020B0604020202020204" pitchFamily="34" charset="0"/>
                <a:cs typeface="Arial" panose="020B0604020202020204" pitchFamily="34" charset="0"/>
              </a:rPr>
              <a:t>Individualized Treatment and Stabilization Services</a:t>
            </a:r>
          </a:p>
        </p:txBody>
      </p:sp>
      <p:sp>
        <p:nvSpPr>
          <p:cNvPr id="35" name="Star: 5 Points 34">
            <a:extLst>
              <a:ext uri="{FF2B5EF4-FFF2-40B4-BE49-F238E27FC236}">
                <a16:creationId xmlns:a16="http://schemas.microsoft.com/office/drawing/2014/main" id="{2433BEA4-CE68-F40D-9BC9-F782CCC401C6}"/>
              </a:ext>
            </a:extLst>
          </p:cNvPr>
          <p:cNvSpPr/>
          <p:nvPr/>
        </p:nvSpPr>
        <p:spPr>
          <a:xfrm>
            <a:off x="271272" y="908377"/>
            <a:ext cx="456212" cy="436212"/>
          </a:xfrm>
          <a:prstGeom prst="star5">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86">
            <a:extLst>
              <a:ext uri="{FF2B5EF4-FFF2-40B4-BE49-F238E27FC236}">
                <a16:creationId xmlns:a16="http://schemas.microsoft.com/office/drawing/2014/main" id="{1A94B342-9B52-9EA7-ECC3-DCDBAE4C0A4A}"/>
              </a:ext>
            </a:extLst>
          </p:cNvPr>
          <p:cNvSpPr txBox="1">
            <a:spLocks noChangeArrowheads="1"/>
          </p:cNvSpPr>
          <p:nvPr/>
        </p:nvSpPr>
        <p:spPr bwMode="auto">
          <a:xfrm>
            <a:off x="3207027" y="1239961"/>
            <a:ext cx="8303741" cy="136960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r>
              <a:rPr lang="en-US" sz="1500">
                <a:solidFill>
                  <a:srgbClr val="000000"/>
                </a:solidFill>
                <a:effectLst/>
                <a:latin typeface="Arial" panose="020B0604020202020204" pitchFamily="34" charset="0"/>
                <a:ea typeface="Times New Roman" panose="02020603050405020304" pitchFamily="18" charset="0"/>
                <a:cs typeface="Arial" panose="020B0604020202020204" pitchFamily="34" charset="0"/>
              </a:rPr>
              <a:t>ITS Tier 1 serves members who are involuntarily committed by the court to treatment due to the severity and level of impairment caused by their SUD (Section 35)</a:t>
            </a:r>
          </a:p>
          <a:p>
            <a:pPr lvl="1"/>
            <a:r>
              <a:rPr lang="en-US" sz="1500">
                <a:solidFill>
                  <a:srgbClr val="000000"/>
                </a:solidFill>
                <a:latin typeface="Arial" panose="020B0604020202020204" pitchFamily="34" charset="0"/>
                <a:ea typeface="Times New Roman" panose="02020603050405020304" pitchFamily="18" charset="0"/>
                <a:cs typeface="Arial" panose="020B0604020202020204" pitchFamily="34" charset="0"/>
              </a:rPr>
              <a:t>I</a:t>
            </a:r>
            <a:r>
              <a:rPr lang="en-US" sz="15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ntegrates 3.7 (ATS) and 3.5 (CSS) services in a single unit or location </a:t>
            </a:r>
          </a:p>
          <a:p>
            <a:pPr lvl="1"/>
            <a:r>
              <a:rPr lang="en-US" sz="1500">
                <a:solidFill>
                  <a:srgbClr val="000000"/>
                </a:solidFill>
                <a:latin typeface="Arial" panose="020B0604020202020204" pitchFamily="34" charset="0"/>
                <a:ea typeface="Times New Roman" panose="02020603050405020304" pitchFamily="18" charset="0"/>
                <a:cs typeface="Arial" panose="020B0604020202020204" pitchFamily="34" charset="0"/>
              </a:rPr>
              <a:t>P</a:t>
            </a:r>
            <a:r>
              <a:rPr lang="en-US" sz="15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rograms must meet all expectations for both service models, including licensure requirements and</a:t>
            </a:r>
            <a:r>
              <a:rPr lang="en-US" sz="1500">
                <a:solidFill>
                  <a:srgbClr val="000000"/>
                </a:solidFill>
                <a:latin typeface="Arial" panose="020B0604020202020204" pitchFamily="34" charset="0"/>
                <a:ea typeface="Times New Roman" panose="02020603050405020304" pitchFamily="18" charset="0"/>
                <a:cs typeface="Arial" panose="020B0604020202020204" pitchFamily="34" charset="0"/>
              </a:rPr>
              <a:t> are contracted with BSAS to provide service</a:t>
            </a:r>
            <a:r>
              <a:rPr lang="en-US" sz="15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500">
              <a:latin typeface="Arial" panose="020B0604020202020204" pitchFamily="34" charset="0"/>
              <a:cs typeface="Arial" panose="020B0604020202020204" pitchFamily="34" charset="0"/>
            </a:endParaRPr>
          </a:p>
          <a:p>
            <a:pPr lvl="1"/>
            <a:endParaRPr lang="en-US" sz="1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8758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25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vert="horz"/>
          <a:lstStyle/>
          <a:p>
            <a:r>
              <a:rPr lang="en-US"/>
              <a:t>Non-24-Hour Levels of Care:</a:t>
            </a:r>
          </a:p>
        </p:txBody>
      </p:sp>
      <p:cxnSp>
        <p:nvCxnSpPr>
          <p:cNvPr id="6" name="Straight Connector 5">
            <a:extLst>
              <a:ext uri="{FF2B5EF4-FFF2-40B4-BE49-F238E27FC236}">
                <a16:creationId xmlns:a16="http://schemas.microsoft.com/office/drawing/2014/main" id="{E12A9CDF-49F9-3673-8137-72288AAE9298}"/>
              </a:ext>
            </a:extLst>
          </p:cNvPr>
          <p:cNvCxnSpPr>
            <a:cxnSpLocks/>
          </p:cNvCxnSpPr>
          <p:nvPr/>
        </p:nvCxnSpPr>
        <p:spPr>
          <a:xfrm>
            <a:off x="475745" y="3417289"/>
            <a:ext cx="10884243"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3C0BD27-8B42-4F9B-867E-C6F9B1C757FB}"/>
              </a:ext>
            </a:extLst>
          </p:cNvPr>
          <p:cNvCxnSpPr>
            <a:cxnSpLocks/>
          </p:cNvCxnSpPr>
          <p:nvPr/>
        </p:nvCxnSpPr>
        <p:spPr>
          <a:xfrm>
            <a:off x="516948" y="1959244"/>
            <a:ext cx="10801841"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8" name="Rectangle 286">
            <a:extLst>
              <a:ext uri="{FF2B5EF4-FFF2-40B4-BE49-F238E27FC236}">
                <a16:creationId xmlns:a16="http://schemas.microsoft.com/office/drawing/2014/main" id="{D391CFD8-780C-308A-F7CD-4F5001B3401F}"/>
              </a:ext>
            </a:extLst>
          </p:cNvPr>
          <p:cNvSpPr txBox="1">
            <a:spLocks noChangeArrowheads="1"/>
          </p:cNvSpPr>
          <p:nvPr/>
        </p:nvSpPr>
        <p:spPr bwMode="auto">
          <a:xfrm>
            <a:off x="516948" y="3660599"/>
            <a:ext cx="1828800" cy="1066883"/>
          </a:xfrm>
          <a:prstGeom prst="rect">
            <a:avLst/>
          </a:prstGeom>
          <a:solidFill>
            <a:schemeClr val="accent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400" b="1" kern="0">
                <a:solidFill>
                  <a:srgbClr val="002060"/>
                </a:solidFill>
                <a:latin typeface="Arial" panose="020B0604020202020204" pitchFamily="34" charset="0"/>
                <a:cs typeface="Arial" panose="020B0604020202020204" pitchFamily="34" charset="0"/>
              </a:rPr>
              <a:t>Opioid Treatment Services</a:t>
            </a:r>
          </a:p>
        </p:txBody>
      </p:sp>
      <p:sp>
        <p:nvSpPr>
          <p:cNvPr id="9" name="Rectangle 286">
            <a:extLst>
              <a:ext uri="{FF2B5EF4-FFF2-40B4-BE49-F238E27FC236}">
                <a16:creationId xmlns:a16="http://schemas.microsoft.com/office/drawing/2014/main" id="{ABAE78CD-4823-BABB-DAD9-EB4E7DC86790}"/>
              </a:ext>
            </a:extLst>
          </p:cNvPr>
          <p:cNvSpPr txBox="1">
            <a:spLocks noChangeArrowheads="1"/>
          </p:cNvSpPr>
          <p:nvPr/>
        </p:nvSpPr>
        <p:spPr bwMode="auto">
          <a:xfrm>
            <a:off x="533400" y="2232476"/>
            <a:ext cx="1828800" cy="951192"/>
          </a:xfrm>
          <a:prstGeom prst="rect">
            <a:avLst/>
          </a:prstGeom>
          <a:solidFill>
            <a:srgbClr val="31395A"/>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400" b="1" kern="0">
                <a:solidFill>
                  <a:schemeClr val="bg1"/>
                </a:solidFill>
                <a:latin typeface="Arial" panose="020B0604020202020204" pitchFamily="34" charset="0"/>
                <a:cs typeface="Arial" panose="020B0604020202020204" pitchFamily="34" charset="0"/>
              </a:rPr>
              <a:t>1.0 Outpatient Treatment</a:t>
            </a:r>
          </a:p>
        </p:txBody>
      </p:sp>
      <p:sp>
        <p:nvSpPr>
          <p:cNvPr id="10" name="Rectangle 286">
            <a:extLst>
              <a:ext uri="{FF2B5EF4-FFF2-40B4-BE49-F238E27FC236}">
                <a16:creationId xmlns:a16="http://schemas.microsoft.com/office/drawing/2014/main" id="{4D95634A-1496-1C36-040E-BCCE77F94A3F}"/>
              </a:ext>
            </a:extLst>
          </p:cNvPr>
          <p:cNvSpPr txBox="1">
            <a:spLocks noChangeArrowheads="1"/>
          </p:cNvSpPr>
          <p:nvPr/>
        </p:nvSpPr>
        <p:spPr bwMode="auto">
          <a:xfrm>
            <a:off x="516948" y="1061172"/>
            <a:ext cx="1828800" cy="833470"/>
          </a:xfrm>
          <a:prstGeom prst="rect">
            <a:avLst/>
          </a:prstGeom>
          <a:solidFill>
            <a:srgbClr val="79965E"/>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400" b="1" kern="0">
                <a:solidFill>
                  <a:schemeClr val="bg1"/>
                </a:solidFill>
                <a:latin typeface="Arial"/>
                <a:cs typeface="Arial"/>
              </a:rPr>
              <a:t>2.1 Intensive Outpatient Service</a:t>
            </a:r>
            <a:endParaRPr lang="en-US" sz="1400" b="1" kern="0">
              <a:solidFill>
                <a:schemeClr val="bg1"/>
              </a:solidFill>
              <a:latin typeface="Arial" panose="020B0604020202020204" pitchFamily="34" charset="0"/>
              <a:cs typeface="Arial" panose="020B0604020202020204" pitchFamily="34" charset="0"/>
            </a:endParaRPr>
          </a:p>
        </p:txBody>
      </p:sp>
      <p:cxnSp>
        <p:nvCxnSpPr>
          <p:cNvPr id="11" name="Straight Connector 10">
            <a:extLst>
              <a:ext uri="{FF2B5EF4-FFF2-40B4-BE49-F238E27FC236}">
                <a16:creationId xmlns:a16="http://schemas.microsoft.com/office/drawing/2014/main" id="{DE33A79F-7B5B-7FED-6294-5859FC2A2B66}"/>
              </a:ext>
            </a:extLst>
          </p:cNvPr>
          <p:cNvCxnSpPr>
            <a:cxnSpLocks/>
          </p:cNvCxnSpPr>
          <p:nvPr/>
        </p:nvCxnSpPr>
        <p:spPr>
          <a:xfrm>
            <a:off x="408029" y="817862"/>
            <a:ext cx="10910760"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2" name="Rectangle 286">
            <a:extLst>
              <a:ext uri="{FF2B5EF4-FFF2-40B4-BE49-F238E27FC236}">
                <a16:creationId xmlns:a16="http://schemas.microsoft.com/office/drawing/2014/main" id="{C5A83E2D-D616-7687-12F4-358EFBB17DE0}"/>
              </a:ext>
            </a:extLst>
          </p:cNvPr>
          <p:cNvSpPr txBox="1">
            <a:spLocks noChangeArrowheads="1"/>
          </p:cNvSpPr>
          <p:nvPr/>
        </p:nvSpPr>
        <p:spPr bwMode="auto">
          <a:xfrm>
            <a:off x="533400" y="5261703"/>
            <a:ext cx="1828800" cy="1066883"/>
          </a:xfrm>
          <a:prstGeom prst="rect">
            <a:avLst/>
          </a:prstGeom>
          <a:solidFill>
            <a:schemeClr val="accent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400" b="1" kern="0">
                <a:solidFill>
                  <a:srgbClr val="002060"/>
                </a:solidFill>
                <a:latin typeface="Arial" panose="020B0604020202020204" pitchFamily="34" charset="0"/>
                <a:cs typeface="Arial" panose="020B0604020202020204" pitchFamily="34" charset="0"/>
              </a:rPr>
              <a:t>Peer Recovery Coaching &amp; Recovery Support Navigators</a:t>
            </a:r>
          </a:p>
        </p:txBody>
      </p:sp>
      <p:sp>
        <p:nvSpPr>
          <p:cNvPr id="14" name="TextBox 13">
            <a:extLst>
              <a:ext uri="{FF2B5EF4-FFF2-40B4-BE49-F238E27FC236}">
                <a16:creationId xmlns:a16="http://schemas.microsoft.com/office/drawing/2014/main" id="{70D652DE-802E-EE29-55FA-2B268F2EC07F}"/>
              </a:ext>
            </a:extLst>
          </p:cNvPr>
          <p:cNvSpPr txBox="1"/>
          <p:nvPr/>
        </p:nvSpPr>
        <p:spPr bwMode="auto">
          <a:xfrm>
            <a:off x="2610305" y="1074138"/>
            <a:ext cx="8438694" cy="782469"/>
          </a:xfrm>
          <a:prstGeom prst="rect">
            <a:avLst/>
          </a:prstGeom>
          <a:solidFill>
            <a:schemeClr val="bg1"/>
          </a:solidFill>
          <a:ln w="9525">
            <a:noFill/>
            <a:miter lim="800000"/>
            <a:headEnd/>
            <a:tailEnd/>
          </a:ln>
          <a:effectLst/>
        </p:spPr>
        <p:txBody>
          <a:bodyPr vert="horz" wrap="none" lIns="76200" tIns="76200" rIns="76200" bIns="76200" numCol="1" rtlCol="0" anchor="ctr" anchorCtr="0" compatLnSpc="1">
            <a:prstTxWarp prst="textNoShape">
              <a:avLst/>
            </a:prstTxWarp>
            <a:noAutofit/>
          </a:bodyPr>
          <a:lstStyle/>
          <a:p>
            <a:pPr marL="285750" indent="-285750">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For SUD, known as Structured Outpatient Addictions program (SOAP) and Enhanced SOAP for special populations</a:t>
            </a:r>
          </a:p>
          <a:p>
            <a:pPr marL="285750" indent="-285750">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At least 9 hours and no more than 20 hours per week of treatment</a:t>
            </a:r>
          </a:p>
          <a:p>
            <a:pPr marL="285750" indent="-285750">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For individuals that do not require medical “detox” or 24-hour care</a:t>
            </a:r>
          </a:p>
          <a:p>
            <a:pPr marL="285750" indent="-285750">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Individuals can maintain responsibilities while engaged in treatment.</a:t>
            </a:r>
          </a:p>
          <a:p>
            <a:endParaRPr lang="en-US" sz="1400" kern="0">
              <a:solidFill>
                <a:srgbClr val="000000"/>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E77FCA9-B0DA-25D8-237F-C9F78A89E160}"/>
              </a:ext>
            </a:extLst>
          </p:cNvPr>
          <p:cNvSpPr txBox="1"/>
          <p:nvPr/>
        </p:nvSpPr>
        <p:spPr bwMode="auto">
          <a:xfrm>
            <a:off x="2593568" y="2392967"/>
            <a:ext cx="9132434" cy="790701"/>
          </a:xfrm>
          <a:prstGeom prst="rect">
            <a:avLst/>
          </a:prstGeom>
          <a:solidFill>
            <a:schemeClr val="bg1"/>
          </a:solidFill>
          <a:ln w="9525">
            <a:noFill/>
            <a:miter lim="800000"/>
            <a:headEnd/>
            <a:tailEnd/>
          </a:ln>
          <a:effectLst/>
        </p:spPr>
        <p:txBody>
          <a:bodyPr vert="horz" wrap="none" lIns="76200" tIns="76200" rIns="76200" bIns="76200" numCol="1" rtlCol="0" anchor="ctr" anchorCtr="0" compatLnSpc="1">
            <a:prstTxWarp prst="textNoShape">
              <a:avLst/>
            </a:prstTxWarp>
            <a:noAutofit/>
          </a:bodyPr>
          <a:lstStyle/>
          <a:p>
            <a:pPr marL="285750" indent="-285750" algn="l">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Treatment that is less than 9 hours a week</a:t>
            </a:r>
          </a:p>
          <a:p>
            <a:pPr marL="285750" indent="-285750" algn="l">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Treats individuals with less acute substance use and addictive disorders with BH counseling and therapy</a:t>
            </a:r>
          </a:p>
          <a:p>
            <a:pPr marL="285750" indent="-285750" algn="l">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Often used as a step down from more intensive services</a:t>
            </a:r>
          </a:p>
          <a:p>
            <a:pPr marL="285750" indent="-285750" algn="l">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Long-term continuing care focused on relapse prevention</a:t>
            </a:r>
          </a:p>
          <a:p>
            <a:pPr marL="285750" indent="-285750" algn="l">
              <a:buFont typeface="Arial" panose="020B0604020202020204" pitchFamily="34" charset="0"/>
              <a:buChar char="•"/>
            </a:pPr>
            <a:endParaRPr lang="en-US" sz="1400" kern="0">
              <a:solidFill>
                <a:srgbClr val="000000"/>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DDEB6034-61E1-91C5-159F-A05D18231FDB}"/>
              </a:ext>
            </a:extLst>
          </p:cNvPr>
          <p:cNvSpPr txBox="1"/>
          <p:nvPr/>
        </p:nvSpPr>
        <p:spPr bwMode="auto">
          <a:xfrm>
            <a:off x="2593568" y="3740747"/>
            <a:ext cx="9165907" cy="1066877"/>
          </a:xfrm>
          <a:prstGeom prst="rect">
            <a:avLst/>
          </a:prstGeom>
          <a:solidFill>
            <a:schemeClr val="bg1"/>
          </a:solid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285750" indent="-285750" algn="l">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Ambulatory Opioid Use Disorder Treatment using Medications for Opioid Use Disorder</a:t>
            </a:r>
          </a:p>
          <a:p>
            <a:pPr marL="285750" indent="-285750" algn="l">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OTPs provide comprehensive outpatient medical and rehabilitation services provided in conjunction with  dispensing (not prescribing)  an FDA Approved Medication for Opioid Use Disorder</a:t>
            </a:r>
          </a:p>
          <a:p>
            <a:pPr marL="285750" indent="-285750" algn="l">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Outpatient clinics (BH, CHC, PCP) can prescribe buprenorphine and naltrexone</a:t>
            </a:r>
          </a:p>
        </p:txBody>
      </p:sp>
      <p:sp>
        <p:nvSpPr>
          <p:cNvPr id="17" name="TextBox 16">
            <a:extLst>
              <a:ext uri="{FF2B5EF4-FFF2-40B4-BE49-F238E27FC236}">
                <a16:creationId xmlns:a16="http://schemas.microsoft.com/office/drawing/2014/main" id="{D5A72BF3-5C86-4544-CAD2-D5280376532F}"/>
              </a:ext>
            </a:extLst>
          </p:cNvPr>
          <p:cNvSpPr txBox="1"/>
          <p:nvPr/>
        </p:nvSpPr>
        <p:spPr bwMode="auto">
          <a:xfrm>
            <a:off x="2610305" y="5218171"/>
            <a:ext cx="8992258" cy="950428"/>
          </a:xfrm>
          <a:prstGeom prst="rect">
            <a:avLst/>
          </a:prstGeom>
          <a:solidFill>
            <a:schemeClr val="bg1"/>
          </a:solid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285750" indent="-285750" algn="l">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Ancillary, non-clinical peer and paraprofessional services that can be paired with any ASAM level of care to enhance connections to the Recovery Community and provide ongoing support along with care coordination.</a:t>
            </a:r>
          </a:p>
          <a:p>
            <a:pPr marL="285750" indent="-285750" algn="l">
              <a:buFont typeface="Arial" panose="020B0604020202020204" pitchFamily="34" charset="0"/>
              <a:buChar char="•"/>
            </a:pPr>
            <a:r>
              <a:rPr lang="en-US" sz="1400" kern="0">
                <a:solidFill>
                  <a:srgbClr val="000000"/>
                </a:solidFill>
                <a:latin typeface="Arial" panose="020B0604020202020204" pitchFamily="34" charset="0"/>
                <a:cs typeface="Arial" panose="020B0604020202020204" pitchFamily="34" charset="0"/>
              </a:rPr>
              <a:t>Services may have some overlap but are distinct in the requirements and the service provided.</a:t>
            </a:r>
          </a:p>
        </p:txBody>
      </p:sp>
      <p:cxnSp>
        <p:nvCxnSpPr>
          <p:cNvPr id="4" name="Straight Connector 3">
            <a:extLst>
              <a:ext uri="{FF2B5EF4-FFF2-40B4-BE49-F238E27FC236}">
                <a16:creationId xmlns:a16="http://schemas.microsoft.com/office/drawing/2014/main" id="{37D5954E-0CA4-73E5-9376-59E54FF8D3F3}"/>
              </a:ext>
            </a:extLst>
          </p:cNvPr>
          <p:cNvCxnSpPr>
            <a:cxnSpLocks/>
          </p:cNvCxnSpPr>
          <p:nvPr/>
        </p:nvCxnSpPr>
        <p:spPr>
          <a:xfrm>
            <a:off x="475746" y="5012897"/>
            <a:ext cx="10884243"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9522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8B8E7-C68D-67DE-0EFF-0CDC3B7FACB1}"/>
              </a:ext>
            </a:extLst>
          </p:cNvPr>
          <p:cNvSpPr>
            <a:spLocks noGrp="1"/>
          </p:cNvSpPr>
          <p:nvPr>
            <p:ph type="title"/>
          </p:nvPr>
        </p:nvSpPr>
        <p:spPr>
          <a:xfrm>
            <a:off x="231648" y="199272"/>
            <a:ext cx="11684000" cy="369332"/>
          </a:xfrm>
        </p:spPr>
        <p:txBody>
          <a:bodyPr/>
          <a:lstStyle/>
          <a:p>
            <a:r>
              <a:rPr lang="en-US" sz="2400"/>
              <a:t>Enrolling as a MassHealth SUD Provider</a:t>
            </a:r>
          </a:p>
        </p:txBody>
      </p:sp>
      <p:sp>
        <p:nvSpPr>
          <p:cNvPr id="3" name="Text Placeholder 2">
            <a:extLst>
              <a:ext uri="{FF2B5EF4-FFF2-40B4-BE49-F238E27FC236}">
                <a16:creationId xmlns:a16="http://schemas.microsoft.com/office/drawing/2014/main" id="{739943C6-E42C-02EC-2F6A-C1683E1BBA3E}"/>
              </a:ext>
            </a:extLst>
          </p:cNvPr>
          <p:cNvSpPr>
            <a:spLocks noGrp="1"/>
          </p:cNvSpPr>
          <p:nvPr>
            <p:ph type="body" sz="quarter" idx="12"/>
          </p:nvPr>
        </p:nvSpPr>
        <p:spPr>
          <a:xfrm>
            <a:off x="812800" y="1066801"/>
            <a:ext cx="8699690" cy="3139321"/>
          </a:xfrm>
        </p:spPr>
        <p:txBody>
          <a:bodyPr/>
          <a:lstStyle/>
          <a:p>
            <a:pPr marL="285750" indent="-285750">
              <a:buFont typeface="Arial" panose="020B0604020202020204" pitchFamily="34" charset="0"/>
              <a:buChar char="•"/>
            </a:pPr>
            <a:r>
              <a:rPr lang="en-US" sz="1800"/>
              <a:t>SUD provider regulations can be found here:  </a:t>
            </a:r>
            <a:r>
              <a:rPr lang="en-US" sz="1800">
                <a:hlinkClick r:id="rId3"/>
              </a:rPr>
              <a:t>130 CMR 418.000: Substance Use Disorder Treatment Services | Mass.gov</a:t>
            </a:r>
            <a:r>
              <a:rPr lang="en-US" sz="1800"/>
              <a:t>    (currently being amended)</a:t>
            </a:r>
          </a:p>
          <a:p>
            <a:pPr marL="285750" indent="-285750">
              <a:buFont typeface="Arial" panose="020B0604020202020204" pitchFamily="34" charset="0"/>
              <a:buChar char="•"/>
            </a:pPr>
            <a:r>
              <a:rPr lang="en-US" sz="1800"/>
              <a:t>SUD providers enroll as Provider Type 28 in fee-for-service</a:t>
            </a:r>
          </a:p>
          <a:p>
            <a:pPr marL="515938" lvl="1" indent="-285750">
              <a:buFont typeface="Arial" panose="020B0604020202020204" pitchFamily="34" charset="0"/>
              <a:buChar char="•"/>
            </a:pPr>
            <a:r>
              <a:rPr lang="en-US" sz="1800"/>
              <a:t>Maximus manages enrollments and can provide the applications and guidance</a:t>
            </a:r>
          </a:p>
          <a:p>
            <a:pPr marL="515938" lvl="1" indent="-285750">
              <a:buFont typeface="Arial" panose="020B0604020202020204" pitchFamily="34" charset="0"/>
              <a:buChar char="•"/>
            </a:pPr>
            <a:r>
              <a:rPr lang="en-US" sz="1800"/>
              <a:t>SUD team approves applications</a:t>
            </a:r>
          </a:p>
          <a:p>
            <a:pPr marL="285750" indent="-285750">
              <a:buFont typeface="Arial" panose="020B0604020202020204" pitchFamily="34" charset="0"/>
              <a:buChar char="•"/>
            </a:pPr>
            <a:r>
              <a:rPr lang="en-US" sz="1800"/>
              <a:t>Current BSAS licensure is required for all services</a:t>
            </a:r>
          </a:p>
          <a:p>
            <a:pPr marL="285750" indent="-285750">
              <a:buFont typeface="Arial" panose="020B0604020202020204" pitchFamily="34" charset="0"/>
              <a:buChar char="•"/>
            </a:pPr>
            <a:r>
              <a:rPr lang="en-US" sz="1800"/>
              <a:t>For managed care enrollment, outreach should be made to the individual plans once FFS enrollment is approved</a:t>
            </a:r>
          </a:p>
          <a:p>
            <a:pPr marL="285750" indent="-285750">
              <a:buFont typeface="Arial" panose="020B0604020202020204" pitchFamily="34" charset="0"/>
              <a:buChar char="•"/>
            </a:pPr>
            <a:endParaRPr lang="en-US" sz="1800"/>
          </a:p>
          <a:p>
            <a:pPr marL="285750" indent="-285750">
              <a:buFont typeface="Arial" panose="020B0604020202020204" pitchFamily="34" charset="0"/>
              <a:buChar char="•"/>
            </a:pPr>
            <a:endParaRPr lang="en-US" sz="1800"/>
          </a:p>
          <a:p>
            <a:pPr marL="285750" indent="-285750">
              <a:buFont typeface="Arial" panose="020B0604020202020204" pitchFamily="34" charset="0"/>
              <a:buChar char="•"/>
            </a:pPr>
            <a:endParaRPr lang="en-US" sz="1800"/>
          </a:p>
        </p:txBody>
      </p:sp>
      <p:sp>
        <p:nvSpPr>
          <p:cNvPr id="4" name="Title 1">
            <a:extLst>
              <a:ext uri="{FF2B5EF4-FFF2-40B4-BE49-F238E27FC236}">
                <a16:creationId xmlns:a16="http://schemas.microsoft.com/office/drawing/2014/main" id="{A69A9A2C-250F-552F-1818-92D05D8823A1}"/>
              </a:ext>
            </a:extLst>
          </p:cNvPr>
          <p:cNvSpPr txBox="1">
            <a:spLocks/>
          </p:cNvSpPr>
          <p:nvPr/>
        </p:nvSpPr>
        <p:spPr>
          <a:xfrm>
            <a:off x="231648" y="3661406"/>
            <a:ext cx="11684000" cy="369332"/>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r>
              <a:rPr lang="en-US" sz="2400"/>
              <a:t>Accessing SUD services for Members</a:t>
            </a:r>
          </a:p>
        </p:txBody>
      </p:sp>
      <p:sp>
        <p:nvSpPr>
          <p:cNvPr id="5" name="Text Placeholder 2">
            <a:extLst>
              <a:ext uri="{FF2B5EF4-FFF2-40B4-BE49-F238E27FC236}">
                <a16:creationId xmlns:a16="http://schemas.microsoft.com/office/drawing/2014/main" id="{1D150B52-FB2D-2CD5-4D74-D5D53F9802D9}"/>
              </a:ext>
            </a:extLst>
          </p:cNvPr>
          <p:cNvSpPr txBox="1">
            <a:spLocks/>
          </p:cNvSpPr>
          <p:nvPr/>
        </p:nvSpPr>
        <p:spPr>
          <a:xfrm>
            <a:off x="812800" y="4426425"/>
            <a:ext cx="8699690" cy="203132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sz="1800"/>
              <a:t>No referrals from MDs or prior authorization are required for treatment</a:t>
            </a:r>
          </a:p>
          <a:p>
            <a:pPr marL="285750" indent="-285750">
              <a:buFont typeface="Arial" panose="020B0604020202020204" pitchFamily="34" charset="0"/>
              <a:buChar char="•"/>
            </a:pPr>
            <a:r>
              <a:rPr lang="en-US" sz="1800"/>
              <a:t>All MassHealth coverage types are accepted for SUD treatment except for MassHealth Limited</a:t>
            </a:r>
          </a:p>
          <a:p>
            <a:pPr marL="285750" indent="-285750">
              <a:buFont typeface="Arial" panose="020B0604020202020204" pitchFamily="34" charset="0"/>
              <a:buChar char="•"/>
            </a:pPr>
            <a:endParaRPr lang="en-US" sz="1800"/>
          </a:p>
          <a:p>
            <a:pPr marL="285750" indent="-285750">
              <a:buFont typeface="Arial" panose="020B0604020202020204" pitchFamily="34" charset="0"/>
              <a:buChar char="•"/>
            </a:pPr>
            <a:endParaRPr lang="en-US" sz="1800"/>
          </a:p>
          <a:p>
            <a:pPr marL="285750" indent="-285750">
              <a:buFont typeface="Arial" panose="020B0604020202020204" pitchFamily="34" charset="0"/>
              <a:buChar char="•"/>
            </a:pPr>
            <a:endParaRPr lang="en-US" sz="1800"/>
          </a:p>
          <a:p>
            <a:pPr marL="285750" indent="-285750">
              <a:buFont typeface="Arial" panose="020B0604020202020204" pitchFamily="34" charset="0"/>
              <a:buChar char="•"/>
            </a:pPr>
            <a:endParaRPr lang="en-US" sz="1800"/>
          </a:p>
        </p:txBody>
      </p:sp>
    </p:spTree>
    <p:extLst>
      <p:ext uri="{BB962C8B-B14F-4D97-AF65-F5344CB8AC3E}">
        <p14:creationId xmlns:p14="http://schemas.microsoft.com/office/powerpoint/2010/main" val="1574451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C7989-7C69-81ED-6A55-7F9CB4B9AD2D}"/>
              </a:ext>
            </a:extLst>
          </p:cNvPr>
          <p:cNvSpPr>
            <a:spLocks noGrp="1"/>
          </p:cNvSpPr>
          <p:nvPr>
            <p:ph type="title"/>
          </p:nvPr>
        </p:nvSpPr>
        <p:spPr>
          <a:xfrm>
            <a:off x="231648" y="199272"/>
            <a:ext cx="11684000" cy="369332"/>
          </a:xfrm>
        </p:spPr>
        <p:txBody>
          <a:bodyPr/>
          <a:lstStyle/>
          <a:p>
            <a:r>
              <a:rPr lang="en-US" sz="2400"/>
              <a:t>Resources</a:t>
            </a:r>
          </a:p>
        </p:txBody>
      </p:sp>
      <p:sp>
        <p:nvSpPr>
          <p:cNvPr id="3" name="Text Placeholder 2">
            <a:extLst>
              <a:ext uri="{FF2B5EF4-FFF2-40B4-BE49-F238E27FC236}">
                <a16:creationId xmlns:a16="http://schemas.microsoft.com/office/drawing/2014/main" id="{D58D6F6D-D72A-2D28-E3F8-F573CA19E1BE}"/>
              </a:ext>
            </a:extLst>
          </p:cNvPr>
          <p:cNvSpPr>
            <a:spLocks noGrp="1"/>
          </p:cNvSpPr>
          <p:nvPr>
            <p:ph type="body" sz="quarter" idx="12"/>
          </p:nvPr>
        </p:nvSpPr>
        <p:spPr>
          <a:xfrm>
            <a:off x="812800" y="1066801"/>
            <a:ext cx="8890758" cy="2862322"/>
          </a:xfrm>
        </p:spPr>
        <p:txBody>
          <a:bodyPr/>
          <a:lstStyle/>
          <a:p>
            <a:r>
              <a:rPr lang="en-US" sz="2000">
                <a:hlinkClick r:id="rId2"/>
              </a:rPr>
              <a:t>Words Matter - Terms to Use and Avoid When Talking About Addiction</a:t>
            </a:r>
            <a:endParaRPr lang="en-US" sz="2000"/>
          </a:p>
          <a:p>
            <a:endParaRPr lang="en-US" sz="2000"/>
          </a:p>
          <a:p>
            <a:r>
              <a:rPr lang="en-US" sz="2000">
                <a:hlinkClick r:id="rId3"/>
              </a:rPr>
              <a:t>SAMHSA - Substance Abuse and Mental Health Services Administration</a:t>
            </a:r>
            <a:endParaRPr lang="en-US" sz="2000"/>
          </a:p>
          <a:p>
            <a:endParaRPr lang="en-US" sz="2000"/>
          </a:p>
          <a:p>
            <a:r>
              <a:rPr lang="en-US" sz="2000">
                <a:hlinkClick r:id="rId4"/>
              </a:rPr>
              <a:t>NIDA.NIH.GOV | National Institute on Drug Abuse (NIDA)</a:t>
            </a:r>
            <a:endParaRPr lang="en-US" sz="2000"/>
          </a:p>
          <a:p>
            <a:endParaRPr lang="en-US" sz="2000"/>
          </a:p>
          <a:p>
            <a:r>
              <a:rPr lang="en-US" sz="2000">
                <a:hlinkClick r:id="rId5"/>
              </a:rPr>
              <a:t>Bureau of Substance Addiction Services | Mass.gov</a:t>
            </a:r>
            <a:endParaRPr lang="en-US" sz="2000"/>
          </a:p>
          <a:p>
            <a:endParaRPr lang="en-US" sz="2000"/>
          </a:p>
          <a:p>
            <a:endParaRPr lang="en-US" sz="2000"/>
          </a:p>
        </p:txBody>
      </p:sp>
    </p:spTree>
    <p:extLst>
      <p:ext uri="{BB962C8B-B14F-4D97-AF65-F5344CB8AC3E}">
        <p14:creationId xmlns:p14="http://schemas.microsoft.com/office/powerpoint/2010/main" val="333954866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23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yearfmt&gt;&lt;begin val=&quot;0&quot;/&gt;&lt;end val=&quot;4&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4pLtj0HGAYi3pzGzFC9CP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KXuMQZ9MR_CJteDoIdlrzA"/>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TcTX_dx.tdoQ_GivVBi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heme/theme1.xml><?xml version="1.0" encoding="utf-8"?>
<a:theme xmlns:a="http://schemas.openxmlformats.org/drawingml/2006/main" name="Office Theme">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76200" tIns="76200" rIns="76200" bIns="76200" numCol="1" anchor="ctr" anchorCtr="0" compatLnSpc="1">
        <a:prstTxWarp prst="textNoShape">
          <a:avLst/>
        </a:prstTxWarp>
        <a:noAutofit/>
      </a:bodyPr>
      <a:lstStyle>
        <a:defPPr algn="l">
          <a:defRPr sz="1400" b="1" kern="0" dirty="0">
            <a:solidFill>
              <a:srgbClr val="000000"/>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blank" id="{77B4EB40-FD74-49B2-B1AF-FCF58089CFC1}" vid="{F3B15EA4-F373-45A9-9C4E-B18186F699C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6D427941B96CA4E8DE016C71E528B02" ma:contentTypeVersion="15" ma:contentTypeDescription="Create a new document." ma:contentTypeScope="" ma:versionID="926bc4261ba473012d10c2994085a35e">
  <xsd:schema xmlns:xsd="http://www.w3.org/2001/XMLSchema" xmlns:xs="http://www.w3.org/2001/XMLSchema" xmlns:p="http://schemas.microsoft.com/office/2006/metadata/properties" xmlns:ns2="196d572f-d072-48f3-88e9-aa412ca7ea5e" xmlns:ns3="6d3083f0-d352-495a-b011-790bbddb8b4f" targetNamespace="http://schemas.microsoft.com/office/2006/metadata/properties" ma:root="true" ma:fieldsID="ebf1ad8d8ba0afce75f2db41a75a8a45" ns2:_="" ns3:_="">
    <xsd:import namespace="196d572f-d072-48f3-88e9-aa412ca7ea5e"/>
    <xsd:import namespace="6d3083f0-d352-495a-b011-790bbddb8b4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6d572f-d072-48f3-88e9-aa412ca7ea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Notes" ma:index="22" nillable="true" ma:displayName="Notes" ma:description="Brief description or note to give context before opening file. "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d3083f0-d352-495a-b011-790bbddb8b4f"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3f98153-3966-40ef-9520-0f0818834ff4}" ma:internalName="TaxCatchAll" ma:showField="CatchAllData" ma:web="6d3083f0-d352-495a-b011-790bbddb8b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96d572f-d072-48f3-88e9-aa412ca7ea5e">
      <Terms xmlns="http://schemas.microsoft.com/office/infopath/2007/PartnerControls"/>
    </lcf76f155ced4ddcb4097134ff3c332f>
    <TaxCatchAll xmlns="6d3083f0-d352-495a-b011-790bbddb8b4f" xsi:nil="true"/>
    <Notes xmlns="196d572f-d072-48f3-88e9-aa412ca7ea5e" xsi:nil="true"/>
  </documentManagement>
</p:properties>
</file>

<file path=customXml/itemProps1.xml><?xml version="1.0" encoding="utf-8"?>
<ds:datastoreItem xmlns:ds="http://schemas.openxmlformats.org/officeDocument/2006/customXml" ds:itemID="{BAF1C43B-F658-46CF-9FA1-11E9428FE2E7}">
  <ds:schemaRefs>
    <ds:schemaRef ds:uri="http://schemas.microsoft.com/sharepoint/v3/contenttype/forms"/>
  </ds:schemaRefs>
</ds:datastoreItem>
</file>

<file path=customXml/itemProps2.xml><?xml version="1.0" encoding="utf-8"?>
<ds:datastoreItem xmlns:ds="http://schemas.openxmlformats.org/officeDocument/2006/customXml" ds:itemID="{424C22A2-B797-4628-8B33-CECA61BD91D1}">
  <ds:schemaRefs>
    <ds:schemaRef ds:uri="196d572f-d072-48f3-88e9-aa412ca7ea5e"/>
    <ds:schemaRef ds:uri="6d3083f0-d352-495a-b011-790bbddb8b4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59F294A-B342-48AB-862E-64C1BD47EB09}">
  <ds:schemaRefs>
    <ds:schemaRef ds:uri="196d572f-d072-48f3-88e9-aa412ca7ea5e"/>
    <ds:schemaRef ds:uri="5f8eec94-f1e8-4333-9199-0fcb2e707b9d"/>
    <ds:schemaRef ds:uri="6d3083f0-d352-495a-b011-790bbddb8b4f"/>
    <ds:schemaRef ds:uri="e1196768-4157-4d80-b3c6-79cf9493a5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blank</Template>
  <Application>Microsoft Office PowerPoint</Application>
  <PresentationFormat>Widescreen</PresentationFormat>
  <Slides>9</Slides>
  <Notes>6</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MassHealth Continuum of Care for Substance Use  Disorders and Addiction Treatment</vt:lpstr>
      <vt:lpstr>Addiction Is……</vt:lpstr>
      <vt:lpstr> MassHealth Continuum of Care for Substance Use and Addictive Disorders</vt:lpstr>
      <vt:lpstr>Substance Use and Addictive Disorders</vt:lpstr>
      <vt:lpstr>24-Hour Levels of Care</vt:lpstr>
      <vt:lpstr>24-hour Levels of Care                                                                                                          cont.</vt:lpstr>
      <vt:lpstr>Non-24-Hour Levels of Care:</vt:lpstr>
      <vt:lpstr>Enrolling as a MassHealth SUD Provider</vt:lpstr>
      <vt:lpstr>Resources</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MassHealth PowerPoint Templates</dc:title>
  <dc:creator>Rubel, Jeremy (EHS)</dc:creator>
  <cp:revision>1</cp:revision>
  <dcterms:created xsi:type="dcterms:W3CDTF">2020-02-28T12:40:34Z</dcterms:created>
  <dcterms:modified xsi:type="dcterms:W3CDTF">2024-12-19T21:39:35Z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0x01010026D427941B96CA4E8DE016C71E528B02</vt:lpwstr>
  </property>
  <property fmtid="{D5CDD505-2E9C-101B-9397-08002B2CF9AE}" pid="3" name="MediaServiceImageTags">
    <vt:lpwstr/>
  </property>
</Properties>
</file>