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heme/theme9.xml" ContentType="application/vnd.openxmlformats-officedocument.theme+xml"/>
  <Override PartName="/ppt/tags/tag207.xml" ContentType="application/vnd.openxmlformats-officedocument.presentationml.tags+xml"/>
  <Override PartName="/ppt/tags/tag20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tags/tag209.xml" ContentType="application/vnd.openxmlformats-officedocument.presentationml.tags+xml"/>
  <Override PartName="/ppt/notesSlides/notesSlide11.xml" ContentType="application/vnd.openxmlformats-officedocument.presentationml.notesSlide+xml"/>
  <Override PartName="/ppt/tags/tag210.xml" ContentType="application/vnd.openxmlformats-officedocument.presentationml.tags+xml"/>
  <Override PartName="/ppt/notesSlides/notesSlide12.xml" ContentType="application/vnd.openxmlformats-officedocument.presentationml.notesSlide+xml"/>
  <Override PartName="/ppt/tags/tag211.xml" ContentType="application/vnd.openxmlformats-officedocument.presentationml.tags+xml"/>
  <Override PartName="/ppt/notesSlides/notesSlide13.xml" ContentType="application/vnd.openxmlformats-officedocument.presentationml.notesSlide+xml"/>
  <Override PartName="/ppt/tags/tag2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 id="2147483789" r:id="rId5"/>
    <p:sldMasterId id="2147483855" r:id="rId6"/>
    <p:sldMasterId id="2147483891" r:id="rId7"/>
    <p:sldMasterId id="2147483919" r:id="rId8"/>
    <p:sldMasterId id="2147483928" r:id="rId9"/>
    <p:sldMasterId id="2147483940" r:id="rId10"/>
    <p:sldMasterId id="2147483660" r:id="rId11"/>
  </p:sldMasterIdLst>
  <p:notesMasterIdLst>
    <p:notesMasterId r:id="rId43"/>
  </p:notesMasterIdLst>
  <p:sldIdLst>
    <p:sldId id="257" r:id="rId12"/>
    <p:sldId id="2145707973" r:id="rId13"/>
    <p:sldId id="2145708313" r:id="rId14"/>
    <p:sldId id="2145708311" r:id="rId15"/>
    <p:sldId id="2145707969" r:id="rId16"/>
    <p:sldId id="297" r:id="rId17"/>
    <p:sldId id="2145707898" r:id="rId18"/>
    <p:sldId id="2145707974" r:id="rId19"/>
    <p:sldId id="2145708322" r:id="rId20"/>
    <p:sldId id="2145707884" r:id="rId21"/>
    <p:sldId id="2145708314" r:id="rId22"/>
    <p:sldId id="2145708323" r:id="rId23"/>
    <p:sldId id="2145708317" r:id="rId24"/>
    <p:sldId id="2145708318" r:id="rId25"/>
    <p:sldId id="3474" r:id="rId26"/>
    <p:sldId id="2145705785" r:id="rId27"/>
    <p:sldId id="2145708324" r:id="rId28"/>
    <p:sldId id="2145707885" r:id="rId29"/>
    <p:sldId id="2145707882" r:id="rId30"/>
    <p:sldId id="2145707883" r:id="rId31"/>
    <p:sldId id="2145707881" r:id="rId32"/>
    <p:sldId id="2145707876" r:id="rId33"/>
    <p:sldId id="2145707877" r:id="rId34"/>
    <p:sldId id="2147309615" r:id="rId35"/>
    <p:sldId id="2147309616" r:id="rId36"/>
    <p:sldId id="2147309617" r:id="rId37"/>
    <p:sldId id="2147309620" r:id="rId38"/>
    <p:sldId id="2147309619" r:id="rId39"/>
    <p:sldId id="2147309621" r:id="rId40"/>
    <p:sldId id="2147309622" r:id="rId41"/>
    <p:sldId id="214730962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DEE00-924E-923E-C18A-A62ED331CFE6}" name="Robinson, Lee (EHS)" initials="R(" userId="S::lee.robinson@mass.gov::59f17166-3fd3-4429-a8ee-0e6cad41e068" providerId="AD"/>
  <p188:author id="{FE615401-C9CE-16F0-07AC-228CD5BFEF73}" name="LaMontagne, Elizabeth M. (EHS)" initials="LEM(" userId="S::Elizabeth.M.LaMontagne@mass.gov::2e331e62-6342-4228-a6d5-b8ecaf56eeab" providerId="AD"/>
  <p188:author id="{CBFCD008-8FDC-33B6-F418-596165A9FF3E}" name="Batista, Ivis (EHS)" initials="B(" userId="S::ivis.batista@mass.gov::c2baf46c-6b0b-49eb-8920-60d963c265ba" providerId="AD"/>
  <p188:author id="{95744B0D-979B-E5A6-8714-AB8ED1333B2F}" name="Olivia O’Brien" initials="OO" userId="Olivia O’Brien" providerId="None"/>
  <p188:author id="{50843E1A-7576-B3D6-7D40-592D88CA0E25}" name="Bryan, Kirsten A" initials="BA" userId="S::kirsten.bryan_umassmed.edu#ext#@massgov.onmicrosoft.com::a7b4ba48-8165-4960-aea1-2a455cf5f45a" providerId="AD"/>
  <p188:author id="{CF04931C-8099-0F12-0B35-29A13BDEF00E}" name="Carosella, Kate (EHS)" initials="CK" userId="S::kate.carosella2@mass.gov::27f3b80c-1fee-4360-a898-6c08474ef19a" providerId="AD"/>
  <p188:author id="{08AB9D20-3E48-1413-6F64-7153D191CBE1}" name="Kelly, Tara (EHS)" initials="KT(" userId="Kelly, Tara (EHS)" providerId="None"/>
  <p188:author id="{C5C95C25-A888-BAAF-D439-023D36819669}" name="Hallisey, Jennifer (EHS)" initials="H(" userId="S::jennifer.hallisey@mass.gov::5dc9e251-af75-42a8-a383-b5f7fc7ae63f" providerId="AD"/>
  <p188:author id="{8DF98D2F-43E0-D9A5-8785-5817F08520DE}" name="Eldredge, Cara (EHS)" initials="EC(" userId="Eldredge, Cara (EHS)" providerId="None"/>
  <p188:author id="{A9A87F3A-C7ED-FDA6-EC54-F2C067BCB01A}" name="Averill, Annie (EHS)" initials="A(" userId="S::annie.averill@mass.gov::b8b4ece1-737f-4f94-8dcb-ae6019ce94b1" providerId="AD"/>
  <p188:author id="{8890F03B-E47B-FBA4-8658-21E5148A0F4E}" name="Bailey, Emily R. (EHS)" initials="B(" userId="S::emily.r.bailey@mass.gov::0c18dddc-90c6-4f7a-bbfd-8a3bbc912855" providerId="AD"/>
  <p188:author id="{21F71E3C-90B1-FE20-52A2-F51BE1034D65}" name="Bailey, Emily R. (EHS)" initials="BER(" userId="S::Emily.R.Bailey@mass.gov::0c18dddc-90c6-4f7a-bbfd-8a3bbc912855" providerId="AD"/>
  <p188:author id="{FE9A503C-CEBA-0A1E-5A78-53069A77E895}" name="Amanda Cassel Kraft" initials="ACK" userId="c53b9bd1aad9f6b8" providerId="Windows Live"/>
  <p188:author id="{D3DFBA42-ABE7-D9AD-0885-07B8F20BF05C}" name="Sharp, Catia (EHS)" initials="SC(" userId="S::Catia.Sharp@mass.gov::0119972d-3020-4492-b436-55e6936572c4" providerId="AD"/>
  <p188:author id="{805D7C46-EDA7-038E-4A50-E72FB2D5FE38}" name="James, MI-Haita (EHS)" initials="J(" userId="S::mi-haita.james2@mass.gov::feec483a-348c-419e-b0b2-8aea9a04c56d" providerId="AD"/>
  <p188:author id="{EAE6A853-3D5E-D346-B32D-57BB5BDE581D}" name="Ressa, Elise (EHS)" initials="R(" userId="S::elise.ressa@mass.gov::a519b52d-16fa-4962-ae50-5b03ecaadab4" providerId="AD"/>
  <p188:author id="{5DF8645A-67EF-B273-EEBE-95A692DDEEE7}" name="Raisa Alam" initials="RA" userId="S::ralam@healthmanagement.com::d54021c9-5edd-406f-8cb6-c2b9bcff80f5" providerId="AD"/>
  <p188:author id="{88FAB060-886C-983E-9B09-1FEFF0883102}" name="Kelly, Tara (EHS)" initials="K(" userId="S::tara.kelly1@mass.gov::d30309a3-d309-4fa0-967d-67cee04fd1ea" providerId="AD"/>
  <p188:author id="{BC773061-493B-159B-422A-F2599EEAF371}" name="O’Brien, Olivia (EHS)" initials="O(" userId="S::olivia.obrien@mass.gov::067098a5-7479-4d29-b863-e2dc03d257c2" providerId="AD"/>
  <p188:author id="{D581CC61-2A6D-E7B1-BD5A-6FE7E253AA43}" name="Lisa Braude" initials="LB" userId="S::lbraude@healthmanagement.com::5e74a2e0-e3c8-4ef1-836e-584afcc92a1e" providerId="AD"/>
  <p188:author id="{BAF40A63-AEA1-7C99-D068-6751BA877C47}" name="Robinson, Lee (EHS)" initials="LR" userId="S::Lee.Robinson@mass.gov::59f17166-3fd3-4429-a8ee-0e6cad41e068" providerId="AD"/>
  <p188:author id="{31124663-C2D2-A868-297C-145574DEB311}" name="Strauss, Danielle (EHS)" initials="S(" userId="S::danielle.strauss@mass.gov::1bbcb1b7-3c05-4765-81dc-638f14da0021" providerId="AD"/>
  <p188:author id="{61043472-76A8-97D0-1AAE-0BD1D559C087}" name="Moira Muir" initials="MM" userId="S::mmuir@healthmanagement.com::d69aa657-491b-4d36-9f85-04856deb1fc9" providerId="AD"/>
  <p188:author id="{FFA4F575-9802-C34C-5738-3AB0F40AA1E4}" name="mmuir@healthmanagement.com" initials="mm" userId="S::urn:spo:guest#mmuir@healthmanagement.com::" providerId="AD"/>
  <p188:author id="{BFEF657F-B6B1-20F1-ADD5-8F6FB81EFC0E}" name="Eichner, Margaret (EHS)" initials="EM(" userId="S::Margaret.Eichner@mass.gov::710bda18-4230-425a-b13d-ec4adbe01cc6" providerId="AD"/>
  <p188:author id="{83118386-33C9-B68D-BCCC-1AD3B7343E79}" name="Ressa, Elise (EHS)" initials="RE(" userId="Ressa, Elise (EHS)" providerId="None"/>
  <p188:author id="{30C0AB8A-8D5B-87AC-B249-4145C7D96413}" name="Stoltz, Rebecca (EHS)" initials="S(" userId="S::rebecca.stoltz@mass.gov::23be6598-0527-4268-bfdf-eadaf177c25a" providerId="AD"/>
  <p188:author id="{BA236B8D-248F-53F6-EDF5-1087B95C16BF}" name="Baker, Sarah (EHS)" initials="B(" userId="S::sarah.baker@mass.gov::5646798c-ab32-4ac3-a337-fe976b419d06" providerId="AD"/>
  <p188:author id="{1480448E-761C-3957-7BFE-E2695835478A}" name="Cooper, Emily (ELD)" initials="EC" userId="S::emily.cooper@mass.gov::5d740a0b-2802-48fe-9ec1-c67c3b4a2340" providerId="AD"/>
  <p188:author id="{6B282791-D233-E034-9780-78350DFD9548}" name="Elise Ressa" initials="ER" userId="Elise Ressa" providerId="None"/>
  <p188:author id="{629480A2-059E-47E4-845E-6CBBED72BFEC}" name="Sharp, Catia (EHS)" initials="S(" userId="S::catia.sharp@mass.gov::0119972d-3020-4492-b436-55e6936572c4" providerId="AD"/>
  <p188:author id="{36E3FCA2-D695-8B95-3B46-204CDF878D31}" name="Cassel Kraft, Amanda (EHS)" initials="C(" userId="S::amanda.casselkraft@mass.gov::e06c37dc-561a-4870-b7be-cfbc4af0d01a" providerId="AD"/>
  <p188:author id="{C40CB7A8-78AD-A230-2FB3-EAD75C60FCF1}" name="Annie Averill" initials="AA" userId="Annie Averill" providerId="None"/>
  <p188:author id="{B93F8AB1-5D1C-C8F8-2355-929D96324400}" name="Bosworth, Elizabeth (EHS)" initials="B(" userId="S::elizabeth.bosworth@mass.gov::a7cf4420-681d-4ae2-8a84-3d89e027216d" providerId="AD"/>
  <p188:author id="{2ABAECBB-6D17-52C4-A472-0A64247388A7}" name="jvolpe@healthmanagement.com" initials="jv" userId="S::urn:spo:guest#jvolpe@healthmanagement.com::" providerId="AD"/>
  <p188:author id="{03DBDFBD-2770-1399-00E4-2EEE1261F3EC}" name="Plante, Jessica (EHS)" initials="" userId="S::Jessica.Plante@mass.gov::dba42ceb-2b5f-47e2-951a-8ec0ceb18b14" providerId="AD"/>
  <p188:author id="{1BADB0BE-1A3D-BC3F-D2B2-7CEF40AF5BBC}" name="Darcy, Leslie (EHS)" initials="DL(" userId="S::leslie.darcy@mass.gov::d42d4828-5d47-417e-be62-bf82ed934ece" providerId="AD"/>
  <p188:author id="{AB6BAACC-2925-1503-0821-100D55D4D0F3}" name="Eldredge, Cara (EHS)" initials="E(" userId="S::cara.eldredge@mass.gov::7042bb9e-a92b-430b-a504-1e3b8604c2d3" providerId="AD"/>
  <p188:author id="{538FAACC-CC5E-F1AB-0EE1-7B36A680E08B}" name="Plante, Jessica (EHS)" initials="P(" userId="S::jessica.plante@mass.gov::dba42ceb-2b5f-47e2-951a-8ec0ceb18b14" providerId="AD"/>
  <p188:author id="{C3618AD0-C027-BDE9-F076-3B02ED99F0CA}" name="Bryan, Kirsten (DMH)" initials="BK(" userId="Bryan, Kirsten (DMH)" providerId="None"/>
  <p188:author id="{0210A7D1-FFB5-50F8-E3F3-6038C314CFBF}" name="Ginnis, Katherine (EHS)" initials="G(" userId="S::katherine.ginnis@mass.gov::8404ffb4-777c-464b-9e6e-3340d76040bd" providerId="AD"/>
  <p188:author id="{8C7B87E2-AAC8-1E0B-25D1-02EC3BD05606}" name="John Volpe" initials="JV" userId="John Volpe" providerId="None"/>
  <p188:author id="{9225B5E4-5FE1-E3A3-836F-9EE0C75623C4}" name="Moira Muir" initials="MM" userId="S::MMuir@healthmanagement.com::d69aa657-491b-4d36-9f85-04856deb1fc9" providerId="AD"/>
  <p188:author id="{741DAEEA-0D05-F7F0-8E07-540BE5A6AD94}" name="Billard, Stacie (EHS)" initials="SHB" userId="Billard, Stacie (EHS)" providerId="None"/>
  <p188:author id="{7A4782F2-7AF5-A46A-6DFA-E0C4DE0E0285}" name="O’Brien, Olivia (EHS)" initials="OO(" userId="O’Brien, Olivia (EHS)" providerId="None"/>
  <p188:author id="{01DB46F7-66EF-B7D7-47BC-08639A5E8363}" name="ralam@healthmanagement.com" initials="ra" userId="S::urn:spo:guest#ralam@healthmanagement.com::" providerId="AD"/>
  <p188:author id="{C3F19CF9-E921-34CE-F80A-42BF86CC59BD}" name="Ginnis, Katherine (EHS)" initials="GK(" userId="S::Katherine.Ginnis@mass.gov::8404ffb4-777c-464b-9e6e-3340d76040bd" providerId="AD"/>
  <p188:author id="{634B1CFE-A480-EB63-847F-7265E7F8964D}" name="Lisa Braude" initials="LB" userId="S::lbraude_healthmanagement.com#ext#@massgov.onmicrosoft.com::43581480-fbe8-4693-8673-d7d8fe77e6a3" providerId="AD"/>
  <p188:author id="{AC6E24FE-E1F7-6C5D-CBDC-18F8E99D4889}" name="Averill, Annie (EHS)" initials="AA(" userId="Averill, Annie (EH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Brien, Olivia (EHS)" initials="O(" lastIdx="5" clrIdx="0">
    <p:extLst>
      <p:ext uri="{19B8F6BF-5375-455C-9EA6-DF929625EA0E}">
        <p15:presenceInfo xmlns:p15="http://schemas.microsoft.com/office/powerpoint/2012/main" userId="S::olivia.obrien@mass.gov::067098a5-7479-4d29-b863-e2dc03d257c2" providerId="AD"/>
      </p:ext>
    </p:extLst>
  </p:cmAuthor>
  <p:cmAuthor id="2" name="Averill, Annie (EHS)" initials="AA(" lastIdx="3" clrIdx="1">
    <p:extLst>
      <p:ext uri="{19B8F6BF-5375-455C-9EA6-DF929625EA0E}">
        <p15:presenceInfo xmlns:p15="http://schemas.microsoft.com/office/powerpoint/2012/main" userId="Averill, Annie (EHS)" providerId="None"/>
      </p:ext>
    </p:extLst>
  </p:cmAuthor>
  <p:cmAuthor id="3" name="Ressa, Elise (EHS)" initials="R(" lastIdx="2" clrIdx="2">
    <p:extLst>
      <p:ext uri="{19B8F6BF-5375-455C-9EA6-DF929625EA0E}">
        <p15:presenceInfo xmlns:p15="http://schemas.microsoft.com/office/powerpoint/2012/main" userId="S::elise.ressa@mass.gov::a519b52d-16fa-4962-ae50-5b03ecaadab4" providerId="AD"/>
      </p:ext>
    </p:extLst>
  </p:cmAuthor>
  <p:cmAuthor id="4" name="Strauss, Danielle (EHS)" initials="S(" lastIdx="2" clrIdx="3">
    <p:extLst>
      <p:ext uri="{19B8F6BF-5375-455C-9EA6-DF929625EA0E}">
        <p15:presenceInfo xmlns:p15="http://schemas.microsoft.com/office/powerpoint/2012/main" userId="S::danielle.strauss@mass.gov::1bbcb1b7-3c05-4765-81dc-638f14da0021" providerId="AD"/>
      </p:ext>
    </p:extLst>
  </p:cmAuthor>
  <p:cmAuthor id="5" name="Kelly, Tara (EHS)" initials="K(" lastIdx="12" clrIdx="4">
    <p:extLst>
      <p:ext uri="{19B8F6BF-5375-455C-9EA6-DF929625EA0E}">
        <p15:presenceInfo xmlns:p15="http://schemas.microsoft.com/office/powerpoint/2012/main" userId="S::tara.kelly1@mass.gov::d30309a3-d309-4fa0-967d-67cee04fd1ea" providerId="AD"/>
      </p:ext>
    </p:extLst>
  </p:cmAuthor>
  <p:cmAuthor id="6" name="Eichner, Margaret (EHS)" initials="E(" lastIdx="1" clrIdx="5">
    <p:extLst>
      <p:ext uri="{19B8F6BF-5375-455C-9EA6-DF929625EA0E}">
        <p15:presenceInfo xmlns:p15="http://schemas.microsoft.com/office/powerpoint/2012/main" userId="S::margaret.eichner@mass.gov::710bda18-4230-425a-b13d-ec4adbe01cc6" providerId="AD"/>
      </p:ext>
    </p:extLst>
  </p:cmAuthor>
  <p:cmAuthor id="7" name="Averill, Annie (EHS)" initials="A(" lastIdx="3" clrIdx="6">
    <p:extLst>
      <p:ext uri="{19B8F6BF-5375-455C-9EA6-DF929625EA0E}">
        <p15:presenceInfo xmlns:p15="http://schemas.microsoft.com/office/powerpoint/2012/main" userId="S::annie.averill@mass.gov::b8b4ece1-737f-4f94-8dcb-ae6019ce94b1" providerId="AD"/>
      </p:ext>
    </p:extLst>
  </p:cmAuthor>
  <p:cmAuthor id="8" name="Tara Kelly" initials="TK" lastIdx="6" clrIdx="7">
    <p:extLst>
      <p:ext uri="{19B8F6BF-5375-455C-9EA6-DF929625EA0E}">
        <p15:presenceInfo xmlns:p15="http://schemas.microsoft.com/office/powerpoint/2012/main" userId="Tara Kelly" providerId="None"/>
      </p:ext>
    </p:extLst>
  </p:cmAuthor>
  <p:cmAuthor id="9" name="Fournier, Teplyn (DMH)" initials="TF" lastIdx="2" clrIdx="8">
    <p:extLst>
      <p:ext uri="{19B8F6BF-5375-455C-9EA6-DF929625EA0E}">
        <p15:presenceInfo xmlns:p15="http://schemas.microsoft.com/office/powerpoint/2012/main" userId="Fournier, Teplyn (DMH)" providerId="None"/>
      </p:ext>
    </p:extLst>
  </p:cmAuthor>
  <p:cmAuthor id="10" name="Braude, Lisa" initials="BL" lastIdx="1" clrIdx="9">
    <p:extLst>
      <p:ext uri="{19B8F6BF-5375-455C-9EA6-DF929625EA0E}">
        <p15:presenceInfo xmlns:p15="http://schemas.microsoft.com/office/powerpoint/2012/main" userId="S::Lisa.Braude@umassmed.edu::d0e42d22-943f-4073-bdd9-ebeecc5879f3" providerId="AD"/>
      </p:ext>
    </p:extLst>
  </p:cmAuthor>
  <p:cmAuthor id="11" name="Gyurina, Carol" initials="GC" lastIdx="8" clrIdx="10">
    <p:extLst>
      <p:ext uri="{19B8F6BF-5375-455C-9EA6-DF929625EA0E}">
        <p15:presenceInfo xmlns:p15="http://schemas.microsoft.com/office/powerpoint/2012/main" userId="S::carol.gyurina_umassmed.edu#ext#@massgov.onmicrosoft.com::8ed7b48d-def8-4b03-b0f8-607b6a722161" providerId="AD"/>
      </p:ext>
    </p:extLst>
  </p:cmAuthor>
  <p:cmAuthor id="12" name="Eldredge, Cara (EHS)" initials="E(" lastIdx="2" clrIdx="11">
    <p:extLst>
      <p:ext uri="{19B8F6BF-5375-455C-9EA6-DF929625EA0E}">
        <p15:presenceInfo xmlns:p15="http://schemas.microsoft.com/office/powerpoint/2012/main" userId="S::cara.eldredge@mass.gov::7042bb9e-a92b-430b-a504-1e3b8604c2d3" providerId="AD"/>
      </p:ext>
    </p:extLst>
  </p:cmAuthor>
  <p:cmAuthor id="13" name="Conrad, Laura (EHS)" initials="C(" lastIdx="1" clrIdx="12">
    <p:extLst>
      <p:ext uri="{19B8F6BF-5375-455C-9EA6-DF929625EA0E}">
        <p15:presenceInfo xmlns:p15="http://schemas.microsoft.com/office/powerpoint/2012/main" userId="S::laura.conrad@mass.gov::c2d6b554-def3-4213-93eb-6445f890c476" providerId="AD"/>
      </p:ext>
    </p:extLst>
  </p:cmAuthor>
  <p:cmAuthor id="14" name="Braude, Lisa (EHS)" initials="B(" lastIdx="1" clrIdx="13">
    <p:extLst>
      <p:ext uri="{19B8F6BF-5375-455C-9EA6-DF929625EA0E}">
        <p15:presenceInfo xmlns:p15="http://schemas.microsoft.com/office/powerpoint/2012/main" userId="S::lisa.braude@mass.gov::98812d36-8274-4380-9c31-41b897a22ec3" providerId="AD"/>
      </p:ext>
    </p:extLst>
  </p:cmAuthor>
  <p:cmAuthor id="15" name="Bailey, Emily R. (EHS)" initials="B(" lastIdx="13" clrIdx="14">
    <p:extLst>
      <p:ext uri="{19B8F6BF-5375-455C-9EA6-DF929625EA0E}">
        <p15:presenceInfo xmlns:p15="http://schemas.microsoft.com/office/powerpoint/2012/main" userId="S::emily.r.bailey@mass.gov::0c18dddc-90c6-4f7a-bbfd-8a3bbc912855" providerId="AD"/>
      </p:ext>
    </p:extLst>
  </p:cmAuthor>
  <p:cmAuthor id="16" name="Ginnis, Katherine (EHS)" initials="G(" lastIdx="2" clrIdx="15">
    <p:extLst>
      <p:ext uri="{19B8F6BF-5375-455C-9EA6-DF929625EA0E}">
        <p15:presenceInfo xmlns:p15="http://schemas.microsoft.com/office/powerpoint/2012/main" userId="S::katherine.ginnis@mass.gov::8404ffb4-777c-464b-9e6e-3340d76040bd" providerId="AD"/>
      </p:ext>
    </p:extLst>
  </p:cmAuthor>
  <p:cmAuthor id="17" name="Kelly, Tara (EHS)" initials="KT(" lastIdx="6" clrIdx="16">
    <p:extLst>
      <p:ext uri="{19B8F6BF-5375-455C-9EA6-DF929625EA0E}">
        <p15:presenceInfo xmlns:p15="http://schemas.microsoft.com/office/powerpoint/2012/main" userId="Kelly, Tara (EHS)" providerId="None"/>
      </p:ext>
    </p:extLst>
  </p:cmAuthor>
  <p:cmAuthor id="18" name="Cassel Kraft, Amanda (EHS)" initials="C(" lastIdx="9" clrIdx="17">
    <p:extLst>
      <p:ext uri="{19B8F6BF-5375-455C-9EA6-DF929625EA0E}">
        <p15:presenceInfo xmlns:p15="http://schemas.microsoft.com/office/powerpoint/2012/main" userId="S::amanda.casselkraft@mass.gov::e06c37dc-561a-4870-b7be-cfbc4af0d01a" providerId="AD"/>
      </p:ext>
    </p:extLst>
  </p:cmAuthor>
  <p:cmAuthor id="19" name="Stoltz, Rebecca (EHS)" initials="SR(" lastIdx="5" clrIdx="18">
    <p:extLst>
      <p:ext uri="{19B8F6BF-5375-455C-9EA6-DF929625EA0E}">
        <p15:presenceInfo xmlns:p15="http://schemas.microsoft.com/office/powerpoint/2012/main" userId="S::Rebecca.Stoltz@mass.gov::23be6598-0527-4268-bfdf-eadaf177c2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EE5F0"/>
    <a:srgbClr val="C0C0C0"/>
    <a:srgbClr val="91B0FF"/>
    <a:srgbClr val="007659"/>
    <a:srgbClr val="5ABA5C"/>
    <a:srgbClr val="299D4F"/>
    <a:srgbClr val="FFF5D6"/>
    <a:srgbClr val="C9533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37" autoAdjust="0"/>
  </p:normalViewPr>
  <p:slideViewPr>
    <p:cSldViewPr snapToGrid="0">
      <p:cViewPr>
        <p:scale>
          <a:sx n="120" d="100"/>
          <a:sy n="120"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elds, Julia C (EHS)" userId="b833adee-7e33-427c-856b-e8bd9599b1aa" providerId="ADAL" clId="{A0BDC3CF-6C48-4EC3-AB06-27683864C56F}"/>
    <pc:docChg chg="modSld">
      <pc:chgData name="Shields, Julia C (EHS)" userId="b833adee-7e33-427c-856b-e8bd9599b1aa" providerId="ADAL" clId="{A0BDC3CF-6C48-4EC3-AB06-27683864C56F}" dt="2025-02-11T18:35:06.844" v="4" actId="6549"/>
      <pc:docMkLst>
        <pc:docMk/>
      </pc:docMkLst>
      <pc:sldChg chg="modNotesTx">
        <pc:chgData name="Shields, Julia C (EHS)" userId="b833adee-7e33-427c-856b-e8bd9599b1aa" providerId="ADAL" clId="{A0BDC3CF-6C48-4EC3-AB06-27683864C56F}" dt="2025-02-11T18:34:32.800" v="0" actId="6549"/>
        <pc:sldMkLst>
          <pc:docMk/>
          <pc:sldMk cId="2819136427" sldId="2145705785"/>
        </pc:sldMkLst>
      </pc:sldChg>
      <pc:sldChg chg="modNotesTx">
        <pc:chgData name="Shields, Julia C (EHS)" userId="b833adee-7e33-427c-856b-e8bd9599b1aa" providerId="ADAL" clId="{A0BDC3CF-6C48-4EC3-AB06-27683864C56F}" dt="2025-02-11T18:34:47.139" v="1" actId="6549"/>
        <pc:sldMkLst>
          <pc:docMk/>
          <pc:sldMk cId="384273506" sldId="2145707974"/>
        </pc:sldMkLst>
      </pc:sldChg>
      <pc:sldChg chg="modNotesTx">
        <pc:chgData name="Shields, Julia C (EHS)" userId="b833adee-7e33-427c-856b-e8bd9599b1aa" providerId="ADAL" clId="{A0BDC3CF-6C48-4EC3-AB06-27683864C56F}" dt="2025-02-11T18:34:56.769" v="3" actId="6549"/>
        <pc:sldMkLst>
          <pc:docMk/>
          <pc:sldMk cId="853922647" sldId="2145708322"/>
        </pc:sldMkLst>
      </pc:sldChg>
      <pc:sldChg chg="modNotesTx">
        <pc:chgData name="Shields, Julia C (EHS)" userId="b833adee-7e33-427c-856b-e8bd9599b1aa" providerId="ADAL" clId="{A0BDC3CF-6C48-4EC3-AB06-27683864C56F}" dt="2025-02-11T18:35:06.844" v="4" actId="6549"/>
        <pc:sldMkLst>
          <pc:docMk/>
          <pc:sldMk cId="221080138" sldId="2145708324"/>
        </pc:sldMkLst>
      </pc:sldChg>
    </pc:docChg>
  </pc:docChgLst>
  <pc:docChgLst>
    <pc:chgData name="Shields, Julia C (EHS)" userId="S::julia.c.shields@mass.gov::b833adee-7e33-427c-856b-e8bd9599b1aa" providerId="AD" clId="Web-{0EE5C8BA-7A2D-3E56-D445-24ADD2FC5723}"/>
    <pc:docChg chg="addSld delSld modSld sldOrd addMainMaster modMainMaster">
      <pc:chgData name="Shields, Julia C (EHS)" userId="S::julia.c.shields@mass.gov::b833adee-7e33-427c-856b-e8bd9599b1aa" providerId="AD" clId="Web-{0EE5C8BA-7A2D-3E56-D445-24ADD2FC5723}" dt="2025-02-10T16:00:51.015" v="23"/>
      <pc:docMkLst>
        <pc:docMk/>
      </pc:docMkLst>
      <pc:sldChg chg="modSp add ord">
        <pc:chgData name="Shields, Julia C (EHS)" userId="S::julia.c.shields@mass.gov::b833adee-7e33-427c-856b-e8bd9599b1aa" providerId="AD" clId="Web-{0EE5C8BA-7A2D-3E56-D445-24ADD2FC5723}" dt="2025-02-10T15:58:22.204" v="7" actId="20577"/>
        <pc:sldMkLst>
          <pc:docMk/>
          <pc:sldMk cId="950185232" sldId="3474"/>
        </pc:sldMkLst>
        <pc:spChg chg="mod">
          <ac:chgData name="Shields, Julia C (EHS)" userId="S::julia.c.shields@mass.gov::b833adee-7e33-427c-856b-e8bd9599b1aa" providerId="AD" clId="Web-{0EE5C8BA-7A2D-3E56-D445-24ADD2FC5723}" dt="2025-02-10T15:58:22.204" v="7" actId="20577"/>
          <ac:spMkLst>
            <pc:docMk/>
            <pc:sldMk cId="950185232" sldId="3474"/>
            <ac:spMk id="15" creationId="{00000000-0000-0000-0000-000000000000}"/>
          </ac:spMkLst>
        </pc:spChg>
      </pc:sldChg>
      <pc:sldChg chg="add">
        <pc:chgData name="Shields, Julia C (EHS)" userId="S::julia.c.shields@mass.gov::b833adee-7e33-427c-856b-e8bd9599b1aa" providerId="AD" clId="Web-{0EE5C8BA-7A2D-3E56-D445-24ADD2FC5723}" dt="2025-02-10T15:58:25.407" v="8"/>
        <pc:sldMkLst>
          <pc:docMk/>
          <pc:sldMk cId="2819136427" sldId="2145705785"/>
        </pc:sldMkLst>
      </pc:sldChg>
      <pc:sldChg chg="add">
        <pc:chgData name="Shields, Julia C (EHS)" userId="S::julia.c.shields@mass.gov::b833adee-7e33-427c-856b-e8bd9599b1aa" providerId="AD" clId="Web-{0EE5C8BA-7A2D-3E56-D445-24ADD2FC5723}" dt="2025-02-10T15:58:34.032" v="9"/>
        <pc:sldMkLst>
          <pc:docMk/>
          <pc:sldMk cId="221080138" sldId="2145708324"/>
        </pc:sldMkLst>
      </pc:sldChg>
      <pc:sldChg chg="add">
        <pc:chgData name="Shields, Julia C (EHS)" userId="S::julia.c.shields@mass.gov::b833adee-7e33-427c-856b-e8bd9599b1aa" providerId="AD" clId="Web-{0EE5C8BA-7A2D-3E56-D445-24ADD2FC5723}" dt="2025-02-10T15:58:55.703" v="10"/>
        <pc:sldMkLst>
          <pc:docMk/>
          <pc:sldMk cId="2920097584" sldId="2147309615"/>
        </pc:sldMkLst>
      </pc:sldChg>
      <pc:sldChg chg="add">
        <pc:chgData name="Shields, Julia C (EHS)" userId="S::julia.c.shields@mass.gov::b833adee-7e33-427c-856b-e8bd9599b1aa" providerId="AD" clId="Web-{0EE5C8BA-7A2D-3E56-D445-24ADD2FC5723}" dt="2025-02-10T15:59:06.250" v="11"/>
        <pc:sldMkLst>
          <pc:docMk/>
          <pc:sldMk cId="1828145535" sldId="2147309616"/>
        </pc:sldMkLst>
      </pc:sldChg>
      <pc:sldChg chg="add">
        <pc:chgData name="Shields, Julia C (EHS)" userId="S::julia.c.shields@mass.gov::b833adee-7e33-427c-856b-e8bd9599b1aa" providerId="AD" clId="Web-{0EE5C8BA-7A2D-3E56-D445-24ADD2FC5723}" dt="2025-02-10T15:59:20.797" v="12"/>
        <pc:sldMkLst>
          <pc:docMk/>
          <pc:sldMk cId="3300010840" sldId="2147309617"/>
        </pc:sldMkLst>
      </pc:sldChg>
      <pc:sldChg chg="add del">
        <pc:chgData name="Shields, Julia C (EHS)" userId="S::julia.c.shields@mass.gov::b833adee-7e33-427c-856b-e8bd9599b1aa" providerId="AD" clId="Web-{0EE5C8BA-7A2D-3E56-D445-24ADD2FC5723}" dt="2025-02-10T15:59:51.375" v="15"/>
        <pc:sldMkLst>
          <pc:docMk/>
          <pc:sldMk cId="2867673601" sldId="2147309618"/>
        </pc:sldMkLst>
      </pc:sldChg>
      <pc:sldChg chg="add">
        <pc:chgData name="Shields, Julia C (EHS)" userId="S::julia.c.shields@mass.gov::b833adee-7e33-427c-856b-e8bd9599b1aa" providerId="AD" clId="Web-{0EE5C8BA-7A2D-3E56-D445-24ADD2FC5723}" dt="2025-02-10T15:59:39.547" v="14"/>
        <pc:sldMkLst>
          <pc:docMk/>
          <pc:sldMk cId="1804216995" sldId="2147309619"/>
        </pc:sldMkLst>
      </pc:sldChg>
      <pc:sldChg chg="add">
        <pc:chgData name="Shields, Julia C (EHS)" userId="S::julia.c.shields@mass.gov::b833adee-7e33-427c-856b-e8bd9599b1aa" providerId="AD" clId="Web-{0EE5C8BA-7A2D-3E56-D445-24ADD2FC5723}" dt="2025-02-10T15:59:59.750" v="16"/>
        <pc:sldMkLst>
          <pc:docMk/>
          <pc:sldMk cId="2867673601" sldId="2147309620"/>
        </pc:sldMkLst>
      </pc:sldChg>
      <pc:sldChg chg="add del">
        <pc:chgData name="Shields, Julia C (EHS)" userId="S::julia.c.shields@mass.gov::b833adee-7e33-427c-856b-e8bd9599b1aa" providerId="AD" clId="Web-{0EE5C8BA-7A2D-3E56-D445-24ADD2FC5723}" dt="2025-02-10T16:00:24.750" v="19"/>
        <pc:sldMkLst>
          <pc:docMk/>
          <pc:sldMk cId="376770462" sldId="2147309621"/>
        </pc:sldMkLst>
      </pc:sldChg>
      <pc:sldChg chg="add">
        <pc:chgData name="Shields, Julia C (EHS)" userId="S::julia.c.shields@mass.gov::b833adee-7e33-427c-856b-e8bd9599b1aa" providerId="AD" clId="Web-{0EE5C8BA-7A2D-3E56-D445-24ADD2FC5723}" dt="2025-02-10T16:00:33.828" v="20"/>
        <pc:sldMkLst>
          <pc:docMk/>
          <pc:sldMk cId="4161513974" sldId="2147309622"/>
        </pc:sldMkLst>
      </pc:sldChg>
      <pc:sldChg chg="add del">
        <pc:chgData name="Shields, Julia C (EHS)" userId="S::julia.c.shields@mass.gov::b833adee-7e33-427c-856b-e8bd9599b1aa" providerId="AD" clId="Web-{0EE5C8BA-7A2D-3E56-D445-24ADD2FC5723}" dt="2025-02-10T16:00:51.015" v="23"/>
        <pc:sldMkLst>
          <pc:docMk/>
          <pc:sldMk cId="3145946341" sldId="2147309623"/>
        </pc:sldMkLst>
      </pc:sldChg>
      <pc:sldMasterChg chg="add addSldLayout">
        <pc:chgData name="Shields, Julia C (EHS)" userId="S::julia.c.shields@mass.gov::b833adee-7e33-427c-856b-e8bd9599b1aa" providerId="AD" clId="Web-{0EE5C8BA-7A2D-3E56-D445-24ADD2FC5723}" dt="2025-02-10T16:00:24.750" v="19"/>
        <pc:sldMasterMkLst>
          <pc:docMk/>
          <pc:sldMasterMk cId="59720158" sldId="2147483660"/>
        </pc:sldMasterMkLst>
        <pc:sldLayoutChg chg="add">
          <pc:chgData name="Shields, Julia C (EHS)" userId="S::julia.c.shields@mass.gov::b833adee-7e33-427c-856b-e8bd9599b1aa" providerId="AD" clId="Web-{0EE5C8BA-7A2D-3E56-D445-24ADD2FC5723}" dt="2025-02-10T16:00:24.750" v="19"/>
          <pc:sldLayoutMkLst>
            <pc:docMk/>
            <pc:sldMasterMk cId="59720158" sldId="2147483660"/>
            <pc:sldLayoutMk cId="4178342088" sldId="2147483661"/>
          </pc:sldLayoutMkLst>
        </pc:sldLayoutChg>
        <pc:sldLayoutChg chg="add">
          <pc:chgData name="Shields, Julia C (EHS)" userId="S::julia.c.shields@mass.gov::b833adee-7e33-427c-856b-e8bd9599b1aa" providerId="AD" clId="Web-{0EE5C8BA-7A2D-3E56-D445-24ADD2FC5723}" dt="2025-02-10T16:00:24.750" v="19"/>
          <pc:sldLayoutMkLst>
            <pc:docMk/>
            <pc:sldMasterMk cId="59720158" sldId="2147483660"/>
            <pc:sldLayoutMk cId="1279226112" sldId="2147483662"/>
          </pc:sldLayoutMkLst>
        </pc:sldLayoutChg>
        <pc:sldLayoutChg chg="add">
          <pc:chgData name="Shields, Julia C (EHS)" userId="S::julia.c.shields@mass.gov::b833adee-7e33-427c-856b-e8bd9599b1aa" providerId="AD" clId="Web-{0EE5C8BA-7A2D-3E56-D445-24ADD2FC5723}" dt="2025-02-10T16:00:24.750" v="19"/>
          <pc:sldLayoutMkLst>
            <pc:docMk/>
            <pc:sldMasterMk cId="59720158" sldId="2147483660"/>
            <pc:sldLayoutMk cId="3565338537" sldId="2147483663"/>
          </pc:sldLayoutMkLst>
        </pc:sldLayoutChg>
        <pc:sldLayoutChg chg="add">
          <pc:chgData name="Shields, Julia C (EHS)" userId="S::julia.c.shields@mass.gov::b833adee-7e33-427c-856b-e8bd9599b1aa" providerId="AD" clId="Web-{0EE5C8BA-7A2D-3E56-D445-24ADD2FC5723}" dt="2025-02-10T16:00:24.750" v="19"/>
          <pc:sldLayoutMkLst>
            <pc:docMk/>
            <pc:sldMasterMk cId="59720158" sldId="2147483660"/>
            <pc:sldLayoutMk cId="3622586769" sldId="2147483664"/>
          </pc:sldLayoutMkLst>
        </pc:sldLayoutChg>
        <pc:sldLayoutChg chg="add">
          <pc:chgData name="Shields, Julia C (EHS)" userId="S::julia.c.shields@mass.gov::b833adee-7e33-427c-856b-e8bd9599b1aa" providerId="AD" clId="Web-{0EE5C8BA-7A2D-3E56-D445-24ADD2FC5723}" dt="2025-02-10T16:00:24.750" v="19"/>
          <pc:sldLayoutMkLst>
            <pc:docMk/>
            <pc:sldMasterMk cId="59720158" sldId="2147483660"/>
            <pc:sldLayoutMk cId="2369683078" sldId="2147483665"/>
          </pc:sldLayoutMkLst>
        </pc:sldLayoutChg>
        <pc:sldLayoutChg chg="add">
          <pc:chgData name="Shields, Julia C (EHS)" userId="S::julia.c.shields@mass.gov::b833adee-7e33-427c-856b-e8bd9599b1aa" providerId="AD" clId="Web-{0EE5C8BA-7A2D-3E56-D445-24ADD2FC5723}" dt="2025-02-10T16:00:24.750" v="19"/>
          <pc:sldLayoutMkLst>
            <pc:docMk/>
            <pc:sldMasterMk cId="59720158" sldId="2147483660"/>
            <pc:sldLayoutMk cId="1455851074" sldId="2147483666"/>
          </pc:sldLayoutMkLst>
        </pc:sldLayoutChg>
        <pc:sldLayoutChg chg="add">
          <pc:chgData name="Shields, Julia C (EHS)" userId="S::julia.c.shields@mass.gov::b833adee-7e33-427c-856b-e8bd9599b1aa" providerId="AD" clId="Web-{0EE5C8BA-7A2D-3E56-D445-24ADD2FC5723}" dt="2025-02-10T16:00:24.750" v="19"/>
          <pc:sldLayoutMkLst>
            <pc:docMk/>
            <pc:sldMasterMk cId="59720158" sldId="2147483660"/>
            <pc:sldLayoutMk cId="1839135388" sldId="2147483667"/>
          </pc:sldLayoutMkLst>
        </pc:sldLayoutChg>
        <pc:sldLayoutChg chg="add">
          <pc:chgData name="Shields, Julia C (EHS)" userId="S::julia.c.shields@mass.gov::b833adee-7e33-427c-856b-e8bd9599b1aa" providerId="AD" clId="Web-{0EE5C8BA-7A2D-3E56-D445-24ADD2FC5723}" dt="2025-02-10T16:00:24.750" v="19"/>
          <pc:sldLayoutMkLst>
            <pc:docMk/>
            <pc:sldMasterMk cId="59720158" sldId="2147483660"/>
            <pc:sldLayoutMk cId="1962548920" sldId="2147483668"/>
          </pc:sldLayoutMkLst>
        </pc:sldLayoutChg>
        <pc:sldLayoutChg chg="add">
          <pc:chgData name="Shields, Julia C (EHS)" userId="S::julia.c.shields@mass.gov::b833adee-7e33-427c-856b-e8bd9599b1aa" providerId="AD" clId="Web-{0EE5C8BA-7A2D-3E56-D445-24ADD2FC5723}" dt="2025-02-10T16:00:24.750" v="19"/>
          <pc:sldLayoutMkLst>
            <pc:docMk/>
            <pc:sldMasterMk cId="59720158" sldId="2147483660"/>
            <pc:sldLayoutMk cId="2074564892" sldId="2147483670"/>
          </pc:sldLayoutMkLst>
        </pc:sldLayoutChg>
        <pc:sldLayoutChg chg="add">
          <pc:chgData name="Shields, Julia C (EHS)" userId="S::julia.c.shields@mass.gov::b833adee-7e33-427c-856b-e8bd9599b1aa" providerId="AD" clId="Web-{0EE5C8BA-7A2D-3E56-D445-24ADD2FC5723}" dt="2025-02-10T16:00:24.750" v="19"/>
          <pc:sldLayoutMkLst>
            <pc:docMk/>
            <pc:sldMasterMk cId="59720158" sldId="2147483660"/>
            <pc:sldLayoutMk cId="378580502" sldId="2147483671"/>
          </pc:sldLayoutMkLst>
        </pc:sldLayoutChg>
        <pc:sldLayoutChg chg="add">
          <pc:chgData name="Shields, Julia C (EHS)" userId="S::julia.c.shields@mass.gov::b833adee-7e33-427c-856b-e8bd9599b1aa" providerId="AD" clId="Web-{0EE5C8BA-7A2D-3E56-D445-24ADD2FC5723}" dt="2025-02-10T16:00:24.750" v="19"/>
          <pc:sldLayoutMkLst>
            <pc:docMk/>
            <pc:sldMasterMk cId="59720158" sldId="2147483660"/>
            <pc:sldLayoutMk cId="3683765069" sldId="2147483672"/>
          </pc:sldLayoutMkLst>
        </pc:sldLayoutChg>
        <pc:sldLayoutChg chg="add">
          <pc:chgData name="Shields, Julia C (EHS)" userId="S::julia.c.shields@mass.gov::b833adee-7e33-427c-856b-e8bd9599b1aa" providerId="AD" clId="Web-{0EE5C8BA-7A2D-3E56-D445-24ADD2FC5723}" dt="2025-02-10T16:00:24.750" v="19"/>
          <pc:sldLayoutMkLst>
            <pc:docMk/>
            <pc:sldMasterMk cId="59720158" sldId="2147483660"/>
            <pc:sldLayoutMk cId="3736040838" sldId="2147483673"/>
          </pc:sldLayoutMkLst>
        </pc:sldLayoutChg>
        <pc:sldLayoutChg chg="add">
          <pc:chgData name="Shields, Julia C (EHS)" userId="S::julia.c.shields@mass.gov::b833adee-7e33-427c-856b-e8bd9599b1aa" providerId="AD" clId="Web-{0EE5C8BA-7A2D-3E56-D445-24ADD2FC5723}" dt="2025-02-10T16:00:24.750" v="19"/>
          <pc:sldLayoutMkLst>
            <pc:docMk/>
            <pc:sldMasterMk cId="59720158" sldId="2147483660"/>
            <pc:sldLayoutMk cId="2193236373" sldId="2147483674"/>
          </pc:sldLayoutMkLst>
        </pc:sldLayoutChg>
      </pc:sldMasterChg>
      <pc:sldMasterChg chg="addSldLayout modSldLayout">
        <pc:chgData name="Shields, Julia C (EHS)" userId="S::julia.c.shields@mass.gov::b833adee-7e33-427c-856b-e8bd9599b1aa" providerId="AD" clId="Web-{0EE5C8BA-7A2D-3E56-D445-24ADD2FC5723}" dt="2025-02-10T15:59:39.547" v="14"/>
        <pc:sldMasterMkLst>
          <pc:docMk/>
          <pc:sldMasterMk cId="3123873318" sldId="2147483789"/>
        </pc:sldMasterMkLst>
        <pc:sldLayoutChg chg="add">
          <pc:chgData name="Shields, Julia C (EHS)" userId="S::julia.c.shields@mass.gov::b833adee-7e33-427c-856b-e8bd9599b1aa" providerId="AD" clId="Web-{0EE5C8BA-7A2D-3E56-D445-24ADD2FC5723}" dt="2025-02-10T15:58:55.703" v="10"/>
          <pc:sldLayoutMkLst>
            <pc:docMk/>
            <pc:sldMasterMk cId="3123873318" sldId="2147483789"/>
            <pc:sldLayoutMk cId="4097549193" sldId="2147483954"/>
          </pc:sldLayoutMkLst>
        </pc:sldLayoutChg>
        <pc:sldLayoutChg chg="replId">
          <pc:chgData name="Shields, Julia C (EHS)" userId="S::julia.c.shields@mass.gov::b833adee-7e33-427c-856b-e8bd9599b1aa" providerId="AD" clId="Web-{0EE5C8BA-7A2D-3E56-D445-24ADD2FC5723}" dt="2025-02-10T15:59:39.547" v="14"/>
          <pc:sldLayoutMkLst>
            <pc:docMk/>
            <pc:sldMasterMk cId="3123873318" sldId="2147483789"/>
            <pc:sldLayoutMk cId="603367580" sldId="2147483961"/>
          </pc:sldLayoutMkLst>
        </pc:sldLayoutChg>
        <pc:sldLayoutChg chg="add replId">
          <pc:chgData name="Shields, Julia C (EHS)" userId="S::julia.c.shields@mass.gov::b833adee-7e33-427c-856b-e8bd9599b1aa" providerId="AD" clId="Web-{0EE5C8BA-7A2D-3E56-D445-24ADD2FC5723}" dt="2025-02-10T15:59:39.547" v="14"/>
          <pc:sldLayoutMkLst>
            <pc:docMk/>
            <pc:sldMasterMk cId="3123873318" sldId="2147483789"/>
            <pc:sldLayoutMk cId="878943292" sldId="2147483963"/>
          </pc:sldLayoutMkLst>
        </pc:sldLayoutChg>
        <pc:sldLayoutChg chg="add replId">
          <pc:chgData name="Shields, Julia C (EHS)" userId="S::julia.c.shields@mass.gov::b833adee-7e33-427c-856b-e8bd9599b1aa" providerId="AD" clId="Web-{0EE5C8BA-7A2D-3E56-D445-24ADD2FC5723}" dt="2025-02-10T15:59:39.547" v="14"/>
          <pc:sldLayoutMkLst>
            <pc:docMk/>
            <pc:sldMasterMk cId="3123873318" sldId="2147483789"/>
            <pc:sldLayoutMk cId="3840566876" sldId="2147483964"/>
          </pc:sldLayoutMkLst>
        </pc:sldLayoutChg>
      </pc:sldMasterChg>
      <pc:sldMasterChg chg="modSldLayout">
        <pc:chgData name="Shields, Julia C (EHS)" userId="S::julia.c.shields@mass.gov::b833adee-7e33-427c-856b-e8bd9599b1aa" providerId="AD" clId="Web-{0EE5C8BA-7A2D-3E56-D445-24ADD2FC5723}" dt="2025-02-10T15:59:39.547" v="14"/>
        <pc:sldMasterMkLst>
          <pc:docMk/>
          <pc:sldMasterMk cId="2519592623" sldId="2147483891"/>
        </pc:sldMasterMkLst>
        <pc:sldLayoutChg chg="replId">
          <pc:chgData name="Shields, Julia C (EHS)" userId="S::julia.c.shields@mass.gov::b833adee-7e33-427c-856b-e8bd9599b1aa" providerId="AD" clId="Web-{0EE5C8BA-7A2D-3E56-D445-24ADD2FC5723}" dt="2025-02-10T15:59:39.547" v="14"/>
          <pc:sldLayoutMkLst>
            <pc:docMk/>
            <pc:sldMasterMk cId="2519592623" sldId="2147483891"/>
            <pc:sldLayoutMk cId="2768805864" sldId="2147483956"/>
          </pc:sldLayoutMkLst>
        </pc:sldLayoutChg>
        <pc:sldLayoutChg chg="replId">
          <pc:chgData name="Shields, Julia C (EHS)" userId="S::julia.c.shields@mass.gov::b833adee-7e33-427c-856b-e8bd9599b1aa" providerId="AD" clId="Web-{0EE5C8BA-7A2D-3E56-D445-24ADD2FC5723}" dt="2025-02-10T15:59:39.547" v="14"/>
          <pc:sldLayoutMkLst>
            <pc:docMk/>
            <pc:sldMasterMk cId="2519592623" sldId="2147483891"/>
            <pc:sldLayoutMk cId="790744371" sldId="2147483958"/>
          </pc:sldLayoutMkLst>
        </pc:sldLayoutChg>
        <pc:sldLayoutChg chg="replId">
          <pc:chgData name="Shields, Julia C (EHS)" userId="S::julia.c.shields@mass.gov::b833adee-7e33-427c-856b-e8bd9599b1aa" providerId="AD" clId="Web-{0EE5C8BA-7A2D-3E56-D445-24ADD2FC5723}" dt="2025-02-10T15:59:39.547" v="14"/>
          <pc:sldLayoutMkLst>
            <pc:docMk/>
            <pc:sldMasterMk cId="2519592623" sldId="2147483891"/>
            <pc:sldLayoutMk cId="3671807865" sldId="2147483960"/>
          </pc:sldLayoutMkLst>
        </pc:sldLayoutChg>
        <pc:sldLayoutChg chg="replId">
          <pc:chgData name="Shields, Julia C (EHS)" userId="S::julia.c.shields@mass.gov::b833adee-7e33-427c-856b-e8bd9599b1aa" providerId="AD" clId="Web-{0EE5C8BA-7A2D-3E56-D445-24ADD2FC5723}" dt="2025-02-10T15:59:39.547" v="14"/>
          <pc:sldLayoutMkLst>
            <pc:docMk/>
            <pc:sldMasterMk cId="2519592623" sldId="2147483891"/>
            <pc:sldLayoutMk cId="2329580260" sldId="2147483962"/>
          </pc:sldLayoutMkLst>
        </pc:sldLayoutChg>
      </pc:sldMasterChg>
      <pc:sldMasterChg chg="modSldLayout">
        <pc:chgData name="Shields, Julia C (EHS)" userId="S::julia.c.shields@mass.gov::b833adee-7e33-427c-856b-e8bd9599b1aa" providerId="AD" clId="Web-{0EE5C8BA-7A2D-3E56-D445-24ADD2FC5723}" dt="2025-02-10T15:59:39.547" v="14"/>
        <pc:sldMasterMkLst>
          <pc:docMk/>
          <pc:sldMasterMk cId="2271977914" sldId="2147483919"/>
        </pc:sldMasterMkLst>
        <pc:sldLayoutChg chg="replId">
          <pc:chgData name="Shields, Julia C (EHS)" userId="S::julia.c.shields@mass.gov::b833adee-7e33-427c-856b-e8bd9599b1aa" providerId="AD" clId="Web-{0EE5C8BA-7A2D-3E56-D445-24ADD2FC5723}" dt="2025-02-10T15:59:39.547" v="14"/>
          <pc:sldLayoutMkLst>
            <pc:docMk/>
            <pc:sldMasterMk cId="2271977914" sldId="2147483919"/>
            <pc:sldLayoutMk cId="2625348999" sldId="2147483957"/>
          </pc:sldLayoutMkLst>
        </pc:sldLayoutChg>
        <pc:sldLayoutChg chg="replId">
          <pc:chgData name="Shields, Julia C (EHS)" userId="S::julia.c.shields@mass.gov::b833adee-7e33-427c-856b-e8bd9599b1aa" providerId="AD" clId="Web-{0EE5C8BA-7A2D-3E56-D445-24ADD2FC5723}" dt="2025-02-10T15:59:39.547" v="14"/>
          <pc:sldLayoutMkLst>
            <pc:docMk/>
            <pc:sldMasterMk cId="2271977914" sldId="2147483919"/>
            <pc:sldLayoutMk cId="207286955" sldId="2147483959"/>
          </pc:sldLayoutMkLst>
        </pc:sldLayoutChg>
      </pc:sldMasterChg>
      <pc:sldMasterChg chg="modSldLayout">
        <pc:chgData name="Shields, Julia C (EHS)" userId="S::julia.c.shields@mass.gov::b833adee-7e33-427c-856b-e8bd9599b1aa" providerId="AD" clId="Web-{0EE5C8BA-7A2D-3E56-D445-24ADD2FC5723}" dt="2025-02-10T15:59:39.547" v="14"/>
        <pc:sldMasterMkLst>
          <pc:docMk/>
          <pc:sldMasterMk cId="2255078076" sldId="2147483928"/>
        </pc:sldMasterMkLst>
        <pc:sldLayoutChg chg="replId">
          <pc:chgData name="Shields, Julia C (EHS)" userId="S::julia.c.shields@mass.gov::b833adee-7e33-427c-856b-e8bd9599b1aa" providerId="AD" clId="Web-{0EE5C8BA-7A2D-3E56-D445-24ADD2FC5723}" dt="2025-02-10T15:59:39.547" v="14"/>
          <pc:sldLayoutMkLst>
            <pc:docMk/>
            <pc:sldMasterMk cId="2255078076" sldId="2147483928"/>
            <pc:sldLayoutMk cId="2581282870" sldId="2147483955"/>
          </pc:sldLayoutMkLst>
        </pc:sldLayoutChg>
      </pc:sldMasterChg>
      <pc:sldMasterChg chg="add addSldLayout">
        <pc:chgData name="Shields, Julia C (EHS)" userId="S::julia.c.shields@mass.gov::b833adee-7e33-427c-856b-e8bd9599b1aa" providerId="AD" clId="Web-{0EE5C8BA-7A2D-3E56-D445-24ADD2FC5723}" dt="2025-02-10T15:59:39.547" v="14"/>
        <pc:sldMasterMkLst>
          <pc:docMk/>
          <pc:sldMasterMk cId="2460954070" sldId="2147483940"/>
        </pc:sldMasterMkLst>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1718958274" sldId="2147483669"/>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2231239296" sldId="2147483675"/>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3214522892" sldId="2147483676"/>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2839746867" sldId="2147483677"/>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718216537" sldId="2147483678"/>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2385387890" sldId="2147483941"/>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949138452" sldId="2147483942"/>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2591524520" sldId="2147483943"/>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1203092039" sldId="2147483944"/>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3733172339" sldId="2147483945"/>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3210312558" sldId="2147483946"/>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3146388984" sldId="2147483947"/>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3171841454" sldId="2147483948"/>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2202905451" sldId="2147483949"/>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3479445657" sldId="2147483950"/>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4227228201" sldId="2147483951"/>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2337621503" sldId="2147483952"/>
          </pc:sldLayoutMkLst>
        </pc:sldLayoutChg>
        <pc:sldLayoutChg chg="add">
          <pc:chgData name="Shields, Julia C (EHS)" userId="S::julia.c.shields@mass.gov::b833adee-7e33-427c-856b-e8bd9599b1aa" providerId="AD" clId="Web-{0EE5C8BA-7A2D-3E56-D445-24ADD2FC5723}" dt="2025-02-10T15:59:39.547" v="14"/>
          <pc:sldLayoutMkLst>
            <pc:docMk/>
            <pc:sldMasterMk cId="2460954070" sldId="2147483940"/>
            <pc:sldLayoutMk cId="183268135" sldId="214748395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91D22-4202-468C-96B4-3EA0946D9299}"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3F67F382-2B97-4FF9-8388-C6525686524D}">
      <dgm:prSet custT="1">
        <dgm:style>
          <a:lnRef idx="3">
            <a:schemeClr val="lt1"/>
          </a:lnRef>
          <a:fillRef idx="1">
            <a:schemeClr val="accent4"/>
          </a:fillRef>
          <a:effectRef idx="1">
            <a:schemeClr val="accent4"/>
          </a:effectRef>
          <a:fontRef idx="minor">
            <a:schemeClr val="lt1"/>
          </a:fontRef>
        </dgm:style>
      </dgm:prSet>
      <dgm:spPr>
        <a:solidFill>
          <a:srgbClr val="83A6FF"/>
        </a:solidFill>
      </dgm:spPr>
      <dgm:t>
        <a:bodyPr/>
        <a:lstStyle/>
        <a:p>
          <a:pPr rtl="0">
            <a:lnSpc>
              <a:spcPct val="100000"/>
            </a:lnSpc>
          </a:pPr>
          <a:r>
            <a:rPr lang="en-US" sz="1700" b="1">
              <a:solidFill>
                <a:schemeClr val="bg1"/>
              </a:solidFill>
              <a:latin typeface="+mj-lt"/>
              <a:cs typeface="Arial" panose="020B0604020202020204" pitchFamily="34" charset="0"/>
            </a:rPr>
            <a:t>Free and available to anyone in the Commonwealth of Massachusetts</a:t>
          </a:r>
        </a:p>
      </dgm:t>
    </dgm:pt>
    <dgm:pt modelId="{EEFE0EA3-6C08-46E0-BF71-EF5FA3EBFD2D}" type="parTrans" cxnId="{F13B3096-DBD6-4DCC-98CD-3CCCFE512808}">
      <dgm:prSet/>
      <dgm:spPr/>
      <dgm:t>
        <a:bodyPr/>
        <a:lstStyle/>
        <a:p>
          <a:endParaRPr lang="en-US" sz="1700"/>
        </a:p>
      </dgm:t>
    </dgm:pt>
    <dgm:pt modelId="{FFA38882-623C-43FD-A9BB-5434F4E90BDE}" type="sibTrans" cxnId="{F13B3096-DBD6-4DCC-98CD-3CCCFE512808}">
      <dgm:prSet/>
      <dgm:spPr/>
      <dgm:t>
        <a:bodyPr/>
        <a:lstStyle/>
        <a:p>
          <a:endParaRPr lang="en-US" sz="1700"/>
        </a:p>
      </dgm:t>
    </dgm:pt>
    <dgm:pt modelId="{5F831A8E-9DAC-4F57-8B0E-E736AB87103D}">
      <dgm:prSet custT="1">
        <dgm:style>
          <a:lnRef idx="3">
            <a:schemeClr val="lt1"/>
          </a:lnRef>
          <a:fillRef idx="1">
            <a:schemeClr val="accent4"/>
          </a:fillRef>
          <a:effectRef idx="1">
            <a:schemeClr val="accent4"/>
          </a:effectRef>
          <a:fontRef idx="minor">
            <a:schemeClr val="lt1"/>
          </a:fontRef>
        </dgm:style>
      </dgm:prSet>
      <dgm:spPr>
        <a:solidFill>
          <a:srgbClr val="83A6FF"/>
        </a:solidFill>
      </dgm:spPr>
      <dgm:t>
        <a:bodyPr/>
        <a:lstStyle/>
        <a:p>
          <a:pPr rtl="0">
            <a:lnSpc>
              <a:spcPct val="100000"/>
            </a:lnSpc>
            <a:spcAft>
              <a:spcPts val="0"/>
            </a:spcAft>
          </a:pPr>
          <a:r>
            <a:rPr lang="en-US" sz="1700" b="1">
              <a:solidFill>
                <a:schemeClr val="bg1"/>
              </a:solidFill>
              <a:latin typeface="+mj-lt"/>
              <a:cs typeface="Arial"/>
            </a:rPr>
            <a:t>Live interpretation in 200+ languages, with resources for deaf &amp; hard of hearing </a:t>
          </a:r>
        </a:p>
      </dgm:t>
    </dgm:pt>
    <dgm:pt modelId="{ACEBA441-8123-4A97-9D79-E2D42CC7A33F}" type="parTrans" cxnId="{EB3799DE-55B1-4192-8B17-77D316053625}">
      <dgm:prSet/>
      <dgm:spPr/>
      <dgm:t>
        <a:bodyPr/>
        <a:lstStyle/>
        <a:p>
          <a:endParaRPr lang="en-US" sz="1700"/>
        </a:p>
      </dgm:t>
    </dgm:pt>
    <dgm:pt modelId="{C10EA1A6-4B5B-4F7E-99AB-2531D86E806A}" type="sibTrans" cxnId="{EB3799DE-55B1-4192-8B17-77D316053625}">
      <dgm:prSet/>
      <dgm:spPr/>
      <dgm:t>
        <a:bodyPr/>
        <a:lstStyle/>
        <a:p>
          <a:endParaRPr lang="en-US" sz="1700"/>
        </a:p>
      </dgm:t>
    </dgm:pt>
    <dgm:pt modelId="{B0BB7AE0-88D4-4533-9B8A-A6AE917D7286}">
      <dgm:prSet custT="1">
        <dgm:style>
          <a:lnRef idx="3">
            <a:schemeClr val="lt1"/>
          </a:lnRef>
          <a:fillRef idx="1">
            <a:schemeClr val="accent4"/>
          </a:fillRef>
          <a:effectRef idx="1">
            <a:schemeClr val="accent4"/>
          </a:effectRef>
          <a:fontRef idx="minor">
            <a:schemeClr val="lt1"/>
          </a:fontRef>
        </dgm:style>
      </dgm:prSet>
      <dgm:spPr>
        <a:solidFill>
          <a:srgbClr val="83A6FF"/>
        </a:solidFill>
      </dgm:spPr>
      <dgm:t>
        <a:bodyPr/>
        <a:lstStyle/>
        <a:p>
          <a:pPr rtl="0">
            <a:lnSpc>
              <a:spcPct val="100000"/>
            </a:lnSpc>
          </a:pPr>
          <a:r>
            <a:rPr lang="en-US" sz="1700" b="1">
              <a:solidFill>
                <a:schemeClr val="bg1"/>
              </a:solidFill>
              <a:latin typeface="+mj-lt"/>
              <a:cs typeface="Arial"/>
            </a:rPr>
            <a:t>Provides warm handoffs to immediate crisis intervention, urgent, &amp; routine services</a:t>
          </a:r>
        </a:p>
      </dgm:t>
    </dgm:pt>
    <dgm:pt modelId="{6A61ED35-A50A-4FE5-9528-2D58F6326BF5}" type="parTrans" cxnId="{E9231566-D567-4825-B902-D4E1DB28AFC1}">
      <dgm:prSet/>
      <dgm:spPr/>
      <dgm:t>
        <a:bodyPr/>
        <a:lstStyle/>
        <a:p>
          <a:endParaRPr lang="en-US" sz="1700"/>
        </a:p>
      </dgm:t>
    </dgm:pt>
    <dgm:pt modelId="{A2DAAEE5-55E8-4AE2-9676-8D1E04F8F3C4}" type="sibTrans" cxnId="{E9231566-D567-4825-B902-D4E1DB28AFC1}">
      <dgm:prSet/>
      <dgm:spPr/>
      <dgm:t>
        <a:bodyPr/>
        <a:lstStyle/>
        <a:p>
          <a:endParaRPr lang="en-US" sz="1700"/>
        </a:p>
      </dgm:t>
    </dgm:pt>
    <dgm:pt modelId="{E22AABC0-FB89-4644-9383-4965539E4C3A}">
      <dgm:prSet custT="1">
        <dgm:style>
          <a:lnRef idx="3">
            <a:schemeClr val="lt1"/>
          </a:lnRef>
          <a:fillRef idx="1">
            <a:schemeClr val="accent4"/>
          </a:fillRef>
          <a:effectRef idx="1">
            <a:schemeClr val="accent4"/>
          </a:effectRef>
          <a:fontRef idx="minor">
            <a:schemeClr val="lt1"/>
          </a:fontRef>
        </dgm:style>
      </dgm:prSet>
      <dgm:spPr>
        <a:solidFill>
          <a:srgbClr val="83A6FF"/>
        </a:solidFill>
      </dgm:spPr>
      <dgm:t>
        <a:bodyPr/>
        <a:lstStyle/>
        <a:p>
          <a:pPr rtl="0"/>
          <a:r>
            <a:rPr kumimoji="0" lang="en-US" sz="1700" b="1" i="0" u="none" strike="noStrike" cap="none" spc="0" normalizeH="0" baseline="0" noProof="0">
              <a:ln>
                <a:noFill/>
              </a:ln>
              <a:solidFill>
                <a:schemeClr val="bg1"/>
              </a:solidFill>
              <a:effectLst/>
              <a:uLnTx/>
              <a:uFillTx/>
              <a:latin typeface="+mj-lt"/>
              <a:ea typeface="Calibri"/>
              <a:cs typeface="Arial"/>
            </a:rPr>
            <a:t>Resources for other needs such as transportation, childcare, </a:t>
          </a:r>
        </a:p>
        <a:p>
          <a:pPr rtl="0"/>
          <a:r>
            <a:rPr kumimoji="0" lang="en-US" sz="1700" b="1" i="0" u="none" strike="noStrike" cap="none" spc="0" normalizeH="0" baseline="0" noProof="0">
              <a:ln>
                <a:noFill/>
              </a:ln>
              <a:solidFill>
                <a:schemeClr val="bg1"/>
              </a:solidFill>
              <a:effectLst/>
              <a:uLnTx/>
              <a:uFillTx/>
              <a:latin typeface="+mj-lt"/>
              <a:ea typeface="Calibri"/>
              <a:cs typeface="Arial" panose="020B0604020202020204" pitchFamily="34" charset="0"/>
            </a:rPr>
            <a:t>and food</a:t>
          </a:r>
          <a:endParaRPr lang="en-US" sz="1700" b="1">
            <a:solidFill>
              <a:schemeClr val="bg1"/>
            </a:solidFill>
            <a:latin typeface="+mj-lt"/>
            <a:cs typeface="Arial" panose="020B0604020202020204" pitchFamily="34" charset="0"/>
          </a:endParaRPr>
        </a:p>
      </dgm:t>
    </dgm:pt>
    <dgm:pt modelId="{9B4D471A-F5D3-4E68-9CF0-B2FD9AE9303D}" type="parTrans" cxnId="{0F87F33A-771D-4F73-A96E-F1008D97623C}">
      <dgm:prSet/>
      <dgm:spPr/>
      <dgm:t>
        <a:bodyPr/>
        <a:lstStyle/>
        <a:p>
          <a:endParaRPr lang="en-US" sz="1700"/>
        </a:p>
      </dgm:t>
    </dgm:pt>
    <dgm:pt modelId="{73E7EA3F-6D32-4484-9D3F-9AF5B2FEC7BE}" type="sibTrans" cxnId="{0F87F33A-771D-4F73-A96E-F1008D97623C}">
      <dgm:prSet/>
      <dgm:spPr/>
      <dgm:t>
        <a:bodyPr/>
        <a:lstStyle/>
        <a:p>
          <a:endParaRPr lang="en-US" sz="1700"/>
        </a:p>
      </dgm:t>
    </dgm:pt>
    <dgm:pt modelId="{CE4A8219-9C0D-47EF-9051-1461EC187209}" type="pres">
      <dgm:prSet presAssocID="{3F691D22-4202-468C-96B4-3EA0946D9299}" presName="diagram" presStyleCnt="0">
        <dgm:presLayoutVars>
          <dgm:dir/>
          <dgm:resizeHandles val="exact"/>
        </dgm:presLayoutVars>
      </dgm:prSet>
      <dgm:spPr/>
    </dgm:pt>
    <dgm:pt modelId="{D3051299-310E-4626-8774-1365AF5DEF16}" type="pres">
      <dgm:prSet presAssocID="{3F67F382-2B97-4FF9-8388-C6525686524D}" presName="node" presStyleLbl="node1" presStyleIdx="0" presStyleCnt="4">
        <dgm:presLayoutVars>
          <dgm:bulletEnabled val="1"/>
        </dgm:presLayoutVars>
      </dgm:prSet>
      <dgm:spPr/>
    </dgm:pt>
    <dgm:pt modelId="{23384A95-7659-4B67-9D25-9D0DC1A4FB8A}" type="pres">
      <dgm:prSet presAssocID="{FFA38882-623C-43FD-A9BB-5434F4E90BDE}" presName="sibTrans" presStyleCnt="0"/>
      <dgm:spPr/>
    </dgm:pt>
    <dgm:pt modelId="{FCCD2AD0-B89D-4C8C-BA00-860277E50557}" type="pres">
      <dgm:prSet presAssocID="{5F831A8E-9DAC-4F57-8B0E-E736AB87103D}" presName="node" presStyleLbl="node1" presStyleIdx="1" presStyleCnt="4">
        <dgm:presLayoutVars>
          <dgm:bulletEnabled val="1"/>
        </dgm:presLayoutVars>
      </dgm:prSet>
      <dgm:spPr/>
    </dgm:pt>
    <dgm:pt modelId="{EB198D89-9188-4C98-882A-D8A888E87CE5}" type="pres">
      <dgm:prSet presAssocID="{C10EA1A6-4B5B-4F7E-99AB-2531D86E806A}" presName="sibTrans" presStyleCnt="0"/>
      <dgm:spPr/>
    </dgm:pt>
    <dgm:pt modelId="{E4D575D5-D155-4FE8-B4F7-E19BD96D685A}" type="pres">
      <dgm:prSet presAssocID="{B0BB7AE0-88D4-4533-9B8A-A6AE917D7286}" presName="node" presStyleLbl="node1" presStyleIdx="2" presStyleCnt="4" custScaleY="120431" custLinFactNeighborX="-326" custLinFactNeighborY="-203">
        <dgm:presLayoutVars>
          <dgm:bulletEnabled val="1"/>
        </dgm:presLayoutVars>
      </dgm:prSet>
      <dgm:spPr/>
    </dgm:pt>
    <dgm:pt modelId="{4C5ACC86-B24C-4DFE-AFC8-E8BE37BB2AB4}" type="pres">
      <dgm:prSet presAssocID="{A2DAAEE5-55E8-4AE2-9676-8D1E04F8F3C4}" presName="sibTrans" presStyleCnt="0"/>
      <dgm:spPr/>
    </dgm:pt>
    <dgm:pt modelId="{459BFB3A-2EA9-46C1-94B6-194E57192B45}" type="pres">
      <dgm:prSet presAssocID="{E22AABC0-FB89-4644-9383-4965539E4C3A}" presName="node" presStyleLbl="node1" presStyleIdx="3" presStyleCnt="4" custLinFactNeighborX="17" custLinFactNeighborY="-746">
        <dgm:presLayoutVars>
          <dgm:bulletEnabled val="1"/>
        </dgm:presLayoutVars>
      </dgm:prSet>
      <dgm:spPr/>
    </dgm:pt>
  </dgm:ptLst>
  <dgm:cxnLst>
    <dgm:cxn modelId="{A216EA16-D764-45D5-81D5-153636E11199}" type="presOf" srcId="{3F691D22-4202-468C-96B4-3EA0946D9299}" destId="{CE4A8219-9C0D-47EF-9051-1461EC187209}" srcOrd="0" destOrd="0" presId="urn:microsoft.com/office/officeart/2005/8/layout/default"/>
    <dgm:cxn modelId="{846D2C2C-8793-4789-8548-BCAF9A1A24F7}" type="presOf" srcId="{3F67F382-2B97-4FF9-8388-C6525686524D}" destId="{D3051299-310E-4626-8774-1365AF5DEF16}" srcOrd="0" destOrd="0" presId="urn:microsoft.com/office/officeart/2005/8/layout/default"/>
    <dgm:cxn modelId="{0F87F33A-771D-4F73-A96E-F1008D97623C}" srcId="{3F691D22-4202-468C-96B4-3EA0946D9299}" destId="{E22AABC0-FB89-4644-9383-4965539E4C3A}" srcOrd="3" destOrd="0" parTransId="{9B4D471A-F5D3-4E68-9CF0-B2FD9AE9303D}" sibTransId="{73E7EA3F-6D32-4484-9D3F-9AF5B2FEC7BE}"/>
    <dgm:cxn modelId="{E9231566-D567-4825-B902-D4E1DB28AFC1}" srcId="{3F691D22-4202-468C-96B4-3EA0946D9299}" destId="{B0BB7AE0-88D4-4533-9B8A-A6AE917D7286}" srcOrd="2" destOrd="0" parTransId="{6A61ED35-A50A-4FE5-9528-2D58F6326BF5}" sibTransId="{A2DAAEE5-55E8-4AE2-9676-8D1E04F8F3C4}"/>
    <dgm:cxn modelId="{F13B3096-DBD6-4DCC-98CD-3CCCFE512808}" srcId="{3F691D22-4202-468C-96B4-3EA0946D9299}" destId="{3F67F382-2B97-4FF9-8388-C6525686524D}" srcOrd="0" destOrd="0" parTransId="{EEFE0EA3-6C08-46E0-BF71-EF5FA3EBFD2D}" sibTransId="{FFA38882-623C-43FD-A9BB-5434F4E90BDE}"/>
    <dgm:cxn modelId="{F40891A1-33F4-4906-B29E-C6BCDEAB889B}" type="presOf" srcId="{5F831A8E-9DAC-4F57-8B0E-E736AB87103D}" destId="{FCCD2AD0-B89D-4C8C-BA00-860277E50557}" srcOrd="0" destOrd="0" presId="urn:microsoft.com/office/officeart/2005/8/layout/default"/>
    <dgm:cxn modelId="{AF1318AC-914E-4E38-A533-244E7BA2828C}" type="presOf" srcId="{B0BB7AE0-88D4-4533-9B8A-A6AE917D7286}" destId="{E4D575D5-D155-4FE8-B4F7-E19BD96D685A}" srcOrd="0" destOrd="0" presId="urn:microsoft.com/office/officeart/2005/8/layout/default"/>
    <dgm:cxn modelId="{0B4522C3-1AD9-4E50-A81B-3B377B393AF3}" type="presOf" srcId="{E22AABC0-FB89-4644-9383-4965539E4C3A}" destId="{459BFB3A-2EA9-46C1-94B6-194E57192B45}" srcOrd="0" destOrd="0" presId="urn:microsoft.com/office/officeart/2005/8/layout/default"/>
    <dgm:cxn modelId="{EB3799DE-55B1-4192-8B17-77D316053625}" srcId="{3F691D22-4202-468C-96B4-3EA0946D9299}" destId="{5F831A8E-9DAC-4F57-8B0E-E736AB87103D}" srcOrd="1" destOrd="0" parTransId="{ACEBA441-8123-4A97-9D79-E2D42CC7A33F}" sibTransId="{C10EA1A6-4B5B-4F7E-99AB-2531D86E806A}"/>
    <dgm:cxn modelId="{4B357770-A6F4-424C-B1DD-5FC35C03BB1A}" type="presParOf" srcId="{CE4A8219-9C0D-47EF-9051-1461EC187209}" destId="{D3051299-310E-4626-8774-1365AF5DEF16}" srcOrd="0" destOrd="0" presId="urn:microsoft.com/office/officeart/2005/8/layout/default"/>
    <dgm:cxn modelId="{9CF5B181-77F3-4E77-92DC-BE11746ED9D0}" type="presParOf" srcId="{CE4A8219-9C0D-47EF-9051-1461EC187209}" destId="{23384A95-7659-4B67-9D25-9D0DC1A4FB8A}" srcOrd="1" destOrd="0" presId="urn:microsoft.com/office/officeart/2005/8/layout/default"/>
    <dgm:cxn modelId="{3CC7181F-8EF9-4463-A4FE-B64D0DA9E2B4}" type="presParOf" srcId="{CE4A8219-9C0D-47EF-9051-1461EC187209}" destId="{FCCD2AD0-B89D-4C8C-BA00-860277E50557}" srcOrd="2" destOrd="0" presId="urn:microsoft.com/office/officeart/2005/8/layout/default"/>
    <dgm:cxn modelId="{BCE6FDBF-3085-42B6-84B0-12E24EF9BE45}" type="presParOf" srcId="{CE4A8219-9C0D-47EF-9051-1461EC187209}" destId="{EB198D89-9188-4C98-882A-D8A888E87CE5}" srcOrd="3" destOrd="0" presId="urn:microsoft.com/office/officeart/2005/8/layout/default"/>
    <dgm:cxn modelId="{32C6F710-8304-4AAC-A24C-4301F06A904B}" type="presParOf" srcId="{CE4A8219-9C0D-47EF-9051-1461EC187209}" destId="{E4D575D5-D155-4FE8-B4F7-E19BD96D685A}" srcOrd="4" destOrd="0" presId="urn:microsoft.com/office/officeart/2005/8/layout/default"/>
    <dgm:cxn modelId="{16963731-43E5-4732-8EF4-876A12190AF4}" type="presParOf" srcId="{CE4A8219-9C0D-47EF-9051-1461EC187209}" destId="{4C5ACC86-B24C-4DFE-AFC8-E8BE37BB2AB4}" srcOrd="5" destOrd="0" presId="urn:microsoft.com/office/officeart/2005/8/layout/default"/>
    <dgm:cxn modelId="{364ACEBF-61EA-4F79-A695-427FDC3C0538}" type="presParOf" srcId="{CE4A8219-9C0D-47EF-9051-1461EC187209}" destId="{459BFB3A-2EA9-46C1-94B6-194E57192B45}" srcOrd="6" destOrd="0" presId="urn:microsoft.com/office/officeart/2005/8/layout/default"/>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51299-310E-4626-8774-1365AF5DEF16}">
      <dsp:nvSpPr>
        <dsp:cNvPr id="0" name=""/>
        <dsp:cNvSpPr/>
      </dsp:nvSpPr>
      <dsp:spPr>
        <a:xfrm>
          <a:off x="2678" y="744126"/>
          <a:ext cx="2125265" cy="1275159"/>
        </a:xfrm>
        <a:prstGeom prst="rect">
          <a:avLst/>
        </a:prstGeom>
        <a:solidFill>
          <a:srgbClr val="83A6FF"/>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4"/>
        </a:fillRef>
        <a:effectRef idx="1">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100000"/>
            </a:lnSpc>
            <a:spcBef>
              <a:spcPct val="0"/>
            </a:spcBef>
            <a:spcAft>
              <a:spcPct val="35000"/>
            </a:spcAft>
            <a:buNone/>
          </a:pPr>
          <a:r>
            <a:rPr lang="en-US" sz="1700" b="1" kern="1200">
              <a:solidFill>
                <a:schemeClr val="bg1"/>
              </a:solidFill>
              <a:latin typeface="+mj-lt"/>
              <a:cs typeface="Arial" panose="020B0604020202020204" pitchFamily="34" charset="0"/>
            </a:rPr>
            <a:t>Free and available to anyone in the Commonwealth of Massachusetts</a:t>
          </a:r>
        </a:p>
      </dsp:txBody>
      <dsp:txXfrm>
        <a:off x="2678" y="744126"/>
        <a:ext cx="2125265" cy="1275159"/>
      </dsp:txXfrm>
    </dsp:sp>
    <dsp:sp modelId="{FCCD2AD0-B89D-4C8C-BA00-860277E50557}">
      <dsp:nvSpPr>
        <dsp:cNvPr id="0" name=""/>
        <dsp:cNvSpPr/>
      </dsp:nvSpPr>
      <dsp:spPr>
        <a:xfrm>
          <a:off x="2340470" y="744126"/>
          <a:ext cx="2125265" cy="1275159"/>
        </a:xfrm>
        <a:prstGeom prst="rect">
          <a:avLst/>
        </a:prstGeom>
        <a:solidFill>
          <a:srgbClr val="83A6FF"/>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4"/>
        </a:fillRef>
        <a:effectRef idx="1">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100000"/>
            </a:lnSpc>
            <a:spcBef>
              <a:spcPct val="0"/>
            </a:spcBef>
            <a:spcAft>
              <a:spcPts val="0"/>
            </a:spcAft>
            <a:buNone/>
          </a:pPr>
          <a:r>
            <a:rPr lang="en-US" sz="1700" b="1" kern="1200">
              <a:solidFill>
                <a:schemeClr val="bg1"/>
              </a:solidFill>
              <a:latin typeface="+mj-lt"/>
              <a:cs typeface="Arial"/>
            </a:rPr>
            <a:t>Live interpretation in 200+ languages, with resources for deaf &amp; hard of hearing </a:t>
          </a:r>
        </a:p>
      </dsp:txBody>
      <dsp:txXfrm>
        <a:off x="2340470" y="744126"/>
        <a:ext cx="2125265" cy="1275159"/>
      </dsp:txXfrm>
    </dsp:sp>
    <dsp:sp modelId="{E4D575D5-D155-4FE8-B4F7-E19BD96D685A}">
      <dsp:nvSpPr>
        <dsp:cNvPr id="0" name=""/>
        <dsp:cNvSpPr/>
      </dsp:nvSpPr>
      <dsp:spPr>
        <a:xfrm>
          <a:off x="4671334" y="611274"/>
          <a:ext cx="2125265" cy="1535687"/>
        </a:xfrm>
        <a:prstGeom prst="rect">
          <a:avLst/>
        </a:prstGeom>
        <a:solidFill>
          <a:srgbClr val="83A6FF"/>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4"/>
        </a:fillRef>
        <a:effectRef idx="1">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100000"/>
            </a:lnSpc>
            <a:spcBef>
              <a:spcPct val="0"/>
            </a:spcBef>
            <a:spcAft>
              <a:spcPct val="35000"/>
            </a:spcAft>
            <a:buNone/>
          </a:pPr>
          <a:r>
            <a:rPr lang="en-US" sz="1700" b="1" kern="1200">
              <a:solidFill>
                <a:schemeClr val="bg1"/>
              </a:solidFill>
              <a:latin typeface="+mj-lt"/>
              <a:cs typeface="Arial"/>
            </a:rPr>
            <a:t>Provides warm handoffs to immediate crisis intervention, urgent, &amp; routine services</a:t>
          </a:r>
        </a:p>
      </dsp:txBody>
      <dsp:txXfrm>
        <a:off x="4671334" y="611274"/>
        <a:ext cx="2125265" cy="1535687"/>
      </dsp:txXfrm>
    </dsp:sp>
    <dsp:sp modelId="{459BFB3A-2EA9-46C1-94B6-194E57192B45}">
      <dsp:nvSpPr>
        <dsp:cNvPr id="0" name=""/>
        <dsp:cNvSpPr/>
      </dsp:nvSpPr>
      <dsp:spPr>
        <a:xfrm>
          <a:off x="7016415" y="734614"/>
          <a:ext cx="2125265" cy="1275159"/>
        </a:xfrm>
        <a:prstGeom prst="rect">
          <a:avLst/>
        </a:prstGeom>
        <a:solidFill>
          <a:srgbClr val="83A6FF"/>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4"/>
        </a:fillRef>
        <a:effectRef idx="1">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kumimoji="0" lang="en-US" sz="1700" b="1" i="0" u="none" strike="noStrike" kern="1200" cap="none" spc="0" normalizeH="0" baseline="0" noProof="0">
              <a:ln>
                <a:noFill/>
              </a:ln>
              <a:solidFill>
                <a:schemeClr val="bg1"/>
              </a:solidFill>
              <a:effectLst/>
              <a:uLnTx/>
              <a:uFillTx/>
              <a:latin typeface="+mj-lt"/>
              <a:ea typeface="Calibri"/>
              <a:cs typeface="Arial"/>
            </a:rPr>
            <a:t>Resources for other needs such as transportation, childcare, </a:t>
          </a:r>
        </a:p>
        <a:p>
          <a:pPr marL="0" lvl="0" indent="0" algn="ctr" defTabSz="755650" rtl="0">
            <a:lnSpc>
              <a:spcPct val="90000"/>
            </a:lnSpc>
            <a:spcBef>
              <a:spcPct val="0"/>
            </a:spcBef>
            <a:spcAft>
              <a:spcPct val="35000"/>
            </a:spcAft>
            <a:buNone/>
          </a:pPr>
          <a:r>
            <a:rPr kumimoji="0" lang="en-US" sz="1700" b="1" i="0" u="none" strike="noStrike" kern="1200" cap="none" spc="0" normalizeH="0" baseline="0" noProof="0">
              <a:ln>
                <a:noFill/>
              </a:ln>
              <a:solidFill>
                <a:schemeClr val="bg1"/>
              </a:solidFill>
              <a:effectLst/>
              <a:uLnTx/>
              <a:uFillTx/>
              <a:latin typeface="+mj-lt"/>
              <a:ea typeface="Calibri"/>
              <a:cs typeface="Arial" panose="020B0604020202020204" pitchFamily="34" charset="0"/>
            </a:rPr>
            <a:t>and food</a:t>
          </a:r>
          <a:endParaRPr lang="en-US" sz="1700" b="1" kern="1200">
            <a:solidFill>
              <a:schemeClr val="bg1"/>
            </a:solidFill>
            <a:latin typeface="+mj-lt"/>
            <a:cs typeface="Arial" panose="020B0604020202020204" pitchFamily="34" charset="0"/>
          </a:endParaRPr>
        </a:p>
      </dsp:txBody>
      <dsp:txXfrm>
        <a:off x="7016415" y="734614"/>
        <a:ext cx="2125265" cy="12751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9T15:39:18.671"/>
    </inkml:context>
    <inkml:brush xml:id="br0">
      <inkml:brushProperty name="width" value="0.05" units="cm"/>
      <inkml:brushProperty name="height" value="0.05" units="cm"/>
    </inkml:brush>
  </inkml:definitions>
  <inkml:trace contextRef="#ctx0" brushRef="#br0">985 1185 24575,'1'-2'0,"1"0"0,0 0 0,0 0 0,1 0 0,-1 0 0,0 1 0,0-1 0,1 1 0,-1-1 0,1 1 0,0 0 0,-1 0 0,1 0 0,4 0 0,2-3 0,12-4 0,-1 0 0,24-5 0,-31 11 0,0-2 0,0 0 0,0 0 0,-1-1 0,0-1 0,0 0 0,0 0 0,18-15 0,-11 5 0,-1-1 0,-1 0 0,0-1 0,-2-1 0,0-1 0,-1 0 0,-1-1 0,-1-1 0,10-23 0,-12 25 0,1 2 0,1-1 0,1 1 0,0 1 0,1 0 0,22-20 0,18-21 0,-12 6 0,45-49 0,78-59 0,-154 151 0,1 0 0,0 0 0,0 1 0,1 1 0,0 0 0,16-6 0,26-15 0,22-25 0,-9 21 0,-58 28 0,1 0 0,-1 0 0,0-1 0,0 0 0,-1-1 0,1 0 0,-1-1 0,-1 0 0,1 0 0,9-11 0,-14 12 0,0 0 0,1 0 0,0 1 0,0-1 0,0 1 0,1 1 0,0-1 0,0 1 0,0 0 0,0 0 0,1 1 0,-1-1 0,1 1 0,0 1 0,0 0 0,0 0 0,0 0 0,1 1 0,-1 0 0,0 0 0,1 1 0,7 0 0,158-14 0,-146 15 0,1 2 0,43 11 0,5 0 0,18 17 0,-83-30 0,0 0 0,-1 1 0,1 1 0,-1 0 0,1 0 0,-1 1 0,0 0 0,0 1 0,-1 0 0,0 0 0,1 1 0,-2 1 0,1-1 0,14 16 0,115 100 0,-129-114 0,1-1 0,0-1 0,0 1 0,0-1 0,1-1 0,19 7 0,-18-7 0,0 0 0,-1 0 0,1 1 0,-1 1 0,20 15 0,-14-6 0,1 0 0,23 32 0,-36-42 0,-1 0 0,0 1 0,0 0 0,-1-1 0,0 1 0,0 0 0,0 0 0,-1 1 0,0-1 0,-1 1 0,0-1 0,1 12 0,-1 1 0,1-1 0,2 1 0,4 19 0,-3-20 0,-1 0 0,-1 0 0,1 29 0,-4-23 0,-1 0 0,-1 0 0,-1 0 0,-13 48 0,8-39 0,1 2 0,2-1 0,2 1 0,1 0 0,4 48 0,-5 75 0,-4-106 0,-2 34 0,8-46 0,-13 74 0,12-108 0,0 0 0,0 0 0,-1-1 0,0 1 0,0-1 0,-5 8 0,4-7 0,0 0 0,0 0 0,1 1 0,0-1 0,-3 12 0,4-8 0,-1 0 0,0 0 0,-1-1 0,0 1 0,0-1 0,-1 0 0,0 0 0,-1-1 0,0 0 0,-1 0 0,0 0 0,0-1 0,-1 0 0,0 0 0,0-1 0,-1 0 0,-16 10 0,4-5 0,-1-2 0,1-1 0,-2 0 0,1-2 0,-1 0 0,0-2 0,-32 4 0,-67 13 0,69-11 0,0-3 0,-90 3 0,-798-11 0,754-16 0,93 15 0,-84 3 0,173-1 0,0 1 0,0-1 0,1 1 0,-1-1 0,0 1 0,1 1 0,0-1 0,-1 1 0,1-1 0,0 1 0,0 1 0,1-1 0,-6 6 0,-43 54 0,47-56 0,0-1 0,1 1 0,0 0 0,1 0 0,-1 0 0,1 0 0,1 0 0,-1 1 0,1 0 0,1-1 0,-2 12 0,2 5 0,0 1 0,4 24 0,-1-34 0,-1 1 0,-1-1 0,0 0 0,-1 1 0,-1-1 0,0 0 0,-7 25 0,6-32 0,-1 0 0,0 0 0,-1-1 0,1 1 0,-1-1 0,-1 0 0,1-1 0,-1 1 0,0-1 0,-1 0 0,0-1 0,0 0 0,0 0 0,0 0 0,-1-1 0,1 0 0,-1 0 0,0-1 0,-1 0 0,1 0 0,-17 2 0,-12 1 0,-1-2 0,0-2 0,-68-3 0,38-1 0,58 1 0,1-1 0,-1-1 0,1 1 0,0-1 0,0-1 0,0 0 0,0 0 0,1-1 0,-1 0 0,1 0 0,0-1 0,1 0 0,-13-13 0,-33-21 0,43 32 0,1-1 0,-1 0 0,2 0 0,-1-1 0,1 0 0,1 0 0,0-1 0,-6-13 0,-24-32 0,17 29 0,-26-49 0,30 48 0,-33-46 0,36 56 0,0-1 0,1-1 0,2 0 0,0 0 0,-13-38 0,10 18 0,3 0 0,-8-51 0,2-50 0,12 114 0,0 0 0,-11-29 0,11 42 0,0-2 0,2 6 0,0 0 0,-1 0 0,-1 0 0,1 1 0,-1-1 0,-1 1 0,0 0 0,0 0 0,-11-13 0,12 17 0,0-1 0,0 0 0,1 0 0,0 0 0,0 0 0,0-1 0,1 1 0,0-1 0,0 0 0,1 1 0,0-1 0,0 0 0,0 0 0,1 0 0,0 0 0,0 0 0,1 0 0,0 0 0,0 1 0,1-1 0,0 0 0,0 1 0,0-1 0,1 1 0,0-1 0,0 1 0,1 0 0,0 1 0,5-8 0,-2 6 0,1 1 0,-1 0 0,1 1 0,1-1 0,-1 2 0,1-1 0,-1 1 0,1 0 0,0 1 0,17-4 0,-2 3 0,0 2 0,-1 0 0,30 3 0,103-17 0,-15 13 0,168 9 0,-281-2-1365,-5-1-5461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9T15:39:21.859"/>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F3841-7456-44C5-93D3-881C9E915CFA}" type="datetimeFigureOut">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10CA2-83E0-4713-8F97-ED0221FC49E2}" type="slidenum">
              <a:t>‹#›</a:t>
            </a:fld>
            <a:endParaRPr lang="en-US"/>
          </a:p>
        </p:txBody>
      </p:sp>
    </p:spTree>
    <p:extLst>
      <p:ext uri="{BB962C8B-B14F-4D97-AF65-F5344CB8AC3E}">
        <p14:creationId xmlns:p14="http://schemas.microsoft.com/office/powerpoint/2010/main" val="2213724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910CA2-83E0-4713-8F97-ED0221FC49E2}" type="slidenum">
              <a:rPr lang="en-US" smtClean="0"/>
              <a:t>2</a:t>
            </a:fld>
            <a:endParaRPr lang="en-US"/>
          </a:p>
        </p:txBody>
      </p:sp>
    </p:spTree>
    <p:extLst>
      <p:ext uri="{BB962C8B-B14F-4D97-AF65-F5344CB8AC3E}">
        <p14:creationId xmlns:p14="http://schemas.microsoft.com/office/powerpoint/2010/main" val="2537969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10CA2-83E0-4713-8F97-ED0221FC49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12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10CA2-83E0-4713-8F97-ED0221FC49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2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10CA2-83E0-4713-8F97-ED0221FC49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750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10CA2-83E0-4713-8F97-ED0221FC49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486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6703474" y="8366474"/>
            <a:ext cx="84959" cy="185872"/>
          </a:xfrm>
          <a:prstGeom prst="rect">
            <a:avLst/>
          </a:prstGeom>
          <a:noFill/>
        </p:spPr>
        <p:txBody>
          <a:bodyPr/>
          <a:lstStyle>
            <a:lvl1pPr eaLnBrk="0" hangingPunct="0">
              <a:defRPr sz="1600">
                <a:solidFill>
                  <a:schemeClr val="tx1"/>
                </a:solidFill>
                <a:latin typeface="Arial" charset="0"/>
              </a:defRPr>
            </a:lvl1pPr>
            <a:lvl2pPr marL="742909" indent="-285734" eaLnBrk="0" hangingPunct="0">
              <a:defRPr sz="1600">
                <a:solidFill>
                  <a:schemeClr val="tx1"/>
                </a:solidFill>
                <a:latin typeface="Arial" charset="0"/>
              </a:defRPr>
            </a:lvl2pPr>
            <a:lvl3pPr marL="1142937" indent="-228587" eaLnBrk="0" hangingPunct="0">
              <a:defRPr sz="1600">
                <a:solidFill>
                  <a:schemeClr val="tx1"/>
                </a:solidFill>
                <a:latin typeface="Arial" charset="0"/>
              </a:defRPr>
            </a:lvl3pPr>
            <a:lvl4pPr marL="1600111" indent="-228587" eaLnBrk="0" hangingPunct="0">
              <a:defRPr sz="1600">
                <a:solidFill>
                  <a:schemeClr val="tx1"/>
                </a:solidFill>
                <a:latin typeface="Arial" charset="0"/>
              </a:defRPr>
            </a:lvl4pPr>
            <a:lvl5pPr marL="2057287" indent="-228587" eaLnBrk="0" hangingPunct="0">
              <a:defRPr sz="1600">
                <a:solidFill>
                  <a:schemeClr val="tx1"/>
                </a:solidFill>
                <a:latin typeface="Arial" charset="0"/>
              </a:defRPr>
            </a:lvl5pPr>
            <a:lvl6pPr marL="2514461" indent="-228587" eaLnBrk="0" fontAlgn="base" hangingPunct="0">
              <a:spcBef>
                <a:spcPct val="0"/>
              </a:spcBef>
              <a:spcAft>
                <a:spcPct val="0"/>
              </a:spcAft>
              <a:defRPr sz="1600">
                <a:solidFill>
                  <a:schemeClr val="tx1"/>
                </a:solidFill>
                <a:latin typeface="Arial" charset="0"/>
              </a:defRPr>
            </a:lvl6pPr>
            <a:lvl7pPr marL="2971635" indent="-228587" eaLnBrk="0" fontAlgn="base" hangingPunct="0">
              <a:spcBef>
                <a:spcPct val="0"/>
              </a:spcBef>
              <a:spcAft>
                <a:spcPct val="0"/>
              </a:spcAft>
              <a:defRPr sz="1600">
                <a:solidFill>
                  <a:schemeClr val="tx1"/>
                </a:solidFill>
                <a:latin typeface="Arial" charset="0"/>
              </a:defRPr>
            </a:lvl7pPr>
            <a:lvl8pPr marL="3428811" indent="-228587" eaLnBrk="0" fontAlgn="base" hangingPunct="0">
              <a:spcBef>
                <a:spcPct val="0"/>
              </a:spcBef>
              <a:spcAft>
                <a:spcPct val="0"/>
              </a:spcAft>
              <a:defRPr sz="1600">
                <a:solidFill>
                  <a:schemeClr val="tx1"/>
                </a:solidFill>
                <a:latin typeface="Arial" charset="0"/>
              </a:defRPr>
            </a:lvl8pPr>
            <a:lvl9pPr marL="3885985" indent="-228587" eaLnBrk="0" fontAlgn="base" hangingPunct="0">
              <a:spcBef>
                <a:spcPct val="0"/>
              </a:spcBef>
              <a:spcAft>
                <a:spcPct val="0"/>
              </a:spcAft>
              <a:defRPr sz="1600">
                <a:solidFill>
                  <a:schemeClr val="tx1"/>
                </a:solidFill>
                <a:latin typeface="Arial" charset="0"/>
              </a:defRPr>
            </a:lvl9pPr>
          </a:lstStyle>
          <a:p>
            <a:pPr marL="0" marR="0" lvl="0" indent="0" algn="r" defTabSz="912462" rtl="0" eaLnBrk="1" fontAlgn="auto" latinLnBrk="0" hangingPunct="1">
              <a:lnSpc>
                <a:spcPct val="100000"/>
              </a:lnSpc>
              <a:spcBef>
                <a:spcPts val="0"/>
              </a:spcBef>
              <a:spcAft>
                <a:spcPts val="0"/>
              </a:spcAft>
              <a:buClrTx/>
              <a:buSzTx/>
              <a:buFontTx/>
              <a:buNone/>
              <a:tabLst/>
              <a:defRPr/>
            </a:pPr>
            <a:fld id="{59C82D0B-2745-43F5-A242-79DE1EE6F40C}"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246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9219" name="Rectangle 9"/>
          <p:cNvSpPr>
            <a:spLocks noGrp="1" noRot="1" noChangeAspect="1" noChangeArrowheads="1" noTextEdit="1"/>
          </p:cNvSpPr>
          <p:nvPr>
            <p:ph type="sldImg"/>
          </p:nvPr>
        </p:nvSpPr>
        <p:spPr>
          <a:xfrm>
            <a:off x="-127000" y="582613"/>
            <a:ext cx="7270750" cy="4090987"/>
          </a:xfrm>
          <a:ln/>
        </p:spPr>
      </p:sp>
      <p:sp>
        <p:nvSpPr>
          <p:cNvPr id="9220" name="Rectangle 10"/>
          <p:cNvSpPr>
            <a:spLocks noGrp="1" noChangeArrowheads="1"/>
          </p:cNvSpPr>
          <p:nvPr>
            <p:ph type="body" idx="1"/>
          </p:nvPr>
        </p:nvSpPr>
        <p:spPr>
          <a:xfrm>
            <a:off x="590149" y="4687927"/>
            <a:ext cx="6210284" cy="247829"/>
          </a:xfrm>
          <a:noFill/>
        </p:spPr>
        <p:txBody>
          <a:bodyPr/>
          <a:lstStyle/>
          <a:p>
            <a:pPr eaLnBrk="1" hangingPunct="1"/>
            <a:endParaRPr lang="en-US"/>
          </a:p>
        </p:txBody>
      </p:sp>
    </p:spTree>
    <p:extLst>
      <p:ext uri="{BB962C8B-B14F-4D97-AF65-F5344CB8AC3E}">
        <p14:creationId xmlns:p14="http://schemas.microsoft.com/office/powerpoint/2010/main" val="1041337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D8A38-6564-4F6D-88BE-0C6A411328EE}" type="slidenum">
              <a:rPr lang="en-US" smtClean="0"/>
              <a:t>16</a:t>
            </a:fld>
            <a:endParaRPr lang="en-US"/>
          </a:p>
        </p:txBody>
      </p:sp>
    </p:spTree>
    <p:extLst>
      <p:ext uri="{BB962C8B-B14F-4D97-AF65-F5344CB8AC3E}">
        <p14:creationId xmlns:p14="http://schemas.microsoft.com/office/powerpoint/2010/main" val="3443082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17</a:t>
            </a:fld>
            <a:endParaRPr lang="en-US"/>
          </a:p>
        </p:txBody>
      </p:sp>
    </p:spTree>
    <p:extLst>
      <p:ext uri="{BB962C8B-B14F-4D97-AF65-F5344CB8AC3E}">
        <p14:creationId xmlns:p14="http://schemas.microsoft.com/office/powerpoint/2010/main" val="2548425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910CA2-83E0-4713-8F97-ED0221FC49E2}" type="slidenum">
              <a:rPr lang="en-US" smtClean="0"/>
              <a:t>18</a:t>
            </a:fld>
            <a:endParaRPr lang="en-US"/>
          </a:p>
        </p:txBody>
      </p:sp>
    </p:spTree>
    <p:extLst>
      <p:ext uri="{BB962C8B-B14F-4D97-AF65-F5344CB8AC3E}">
        <p14:creationId xmlns:p14="http://schemas.microsoft.com/office/powerpoint/2010/main" val="1633043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10CA2-83E0-4713-8F97-ED0221FC49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289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910CA2-83E0-4713-8F97-ED0221FC49E2}" type="slidenum">
              <a:rPr lang="en-US" smtClean="0"/>
              <a:t>20</a:t>
            </a:fld>
            <a:endParaRPr lang="en-US"/>
          </a:p>
        </p:txBody>
      </p:sp>
    </p:spTree>
    <p:extLst>
      <p:ext uri="{BB962C8B-B14F-4D97-AF65-F5344CB8AC3E}">
        <p14:creationId xmlns:p14="http://schemas.microsoft.com/office/powerpoint/2010/main" val="105188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10CA2-83E0-4713-8F97-ED0221FC49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088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369890E-7CF6-4448-B58E-405862340BEB}" type="slidenum">
              <a:rPr lang="en-US" smtClean="0"/>
              <a:t>21</a:t>
            </a:fld>
            <a:endParaRPr lang="en-US"/>
          </a:p>
        </p:txBody>
      </p:sp>
    </p:spTree>
    <p:extLst>
      <p:ext uri="{BB962C8B-B14F-4D97-AF65-F5344CB8AC3E}">
        <p14:creationId xmlns:p14="http://schemas.microsoft.com/office/powerpoint/2010/main" val="762669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910CA2-83E0-4713-8F97-ED0221FC49E2}" type="slidenum">
              <a:rPr lang="en-US" smtClean="0"/>
              <a:t>22</a:t>
            </a:fld>
            <a:endParaRPr lang="en-US"/>
          </a:p>
        </p:txBody>
      </p:sp>
    </p:spTree>
    <p:extLst>
      <p:ext uri="{BB962C8B-B14F-4D97-AF65-F5344CB8AC3E}">
        <p14:creationId xmlns:p14="http://schemas.microsoft.com/office/powerpoint/2010/main" val="4147503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910CA2-83E0-4713-8F97-ED0221FC49E2}" type="slidenum">
              <a:rPr lang="en-US" smtClean="0"/>
              <a:t>23</a:t>
            </a:fld>
            <a:endParaRPr lang="en-US"/>
          </a:p>
        </p:txBody>
      </p:sp>
    </p:spTree>
    <p:extLst>
      <p:ext uri="{BB962C8B-B14F-4D97-AF65-F5344CB8AC3E}">
        <p14:creationId xmlns:p14="http://schemas.microsoft.com/office/powerpoint/2010/main" val="428921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910CA2-83E0-4713-8F97-ED0221FC49E2}" type="slidenum">
              <a:rPr lang="en-US" smtClean="0"/>
              <a:t>4</a:t>
            </a:fld>
            <a:endParaRPr lang="en-US"/>
          </a:p>
        </p:txBody>
      </p:sp>
    </p:spTree>
    <p:extLst>
      <p:ext uri="{BB962C8B-B14F-4D97-AF65-F5344CB8AC3E}">
        <p14:creationId xmlns:p14="http://schemas.microsoft.com/office/powerpoint/2010/main" val="101618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10CA2-83E0-4713-8F97-ED0221FC49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29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A4A6B-8B18-4482-AC87-E1343B50BB10}" type="slidenum">
              <a:rPr lang="en-US" smtClean="0"/>
              <a:t>6</a:t>
            </a:fld>
            <a:endParaRPr lang="en-US"/>
          </a:p>
        </p:txBody>
      </p:sp>
    </p:spTree>
    <p:extLst>
      <p:ext uri="{BB962C8B-B14F-4D97-AF65-F5344CB8AC3E}">
        <p14:creationId xmlns:p14="http://schemas.microsoft.com/office/powerpoint/2010/main" val="100790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155BA74-D5C5-4CD9-8BC6-8FCD033F7D33}" type="slidenum">
              <a:rPr lang="en-US" smtClean="0"/>
              <a:t>7</a:t>
            </a:fld>
            <a:endParaRPr lang="en-US"/>
          </a:p>
        </p:txBody>
      </p:sp>
    </p:spTree>
    <p:extLst>
      <p:ext uri="{BB962C8B-B14F-4D97-AF65-F5344CB8AC3E}">
        <p14:creationId xmlns:p14="http://schemas.microsoft.com/office/powerpoint/2010/main" val="26592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120261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l">
              <a:buFont typeface="+mj-lt"/>
              <a:buAutoNum type="arabicPeriod"/>
            </a:pPr>
            <a:endParaRPr lang="en-US" dirty="0"/>
          </a:p>
        </p:txBody>
      </p:sp>
      <p:sp>
        <p:nvSpPr>
          <p:cNvPr id="4" name="Slide Number Placeholder 3"/>
          <p:cNvSpPr>
            <a:spLocks noGrp="1"/>
          </p:cNvSpPr>
          <p:nvPr>
            <p:ph type="sldNum" sz="quarter" idx="5"/>
          </p:nvPr>
        </p:nvSpPr>
        <p:spPr/>
        <p:txBody>
          <a:bodyPr/>
          <a:lstStyle/>
          <a:p>
            <a:fld id="{2475C92A-BD77-44C1-AA8A-D16A40A3DAEA}" type="slidenum">
              <a:rPr lang="en-US" smtClean="0"/>
              <a:t>9</a:t>
            </a:fld>
            <a:endParaRPr lang="en-US"/>
          </a:p>
        </p:txBody>
      </p:sp>
    </p:spTree>
    <p:extLst>
      <p:ext uri="{BB962C8B-B14F-4D97-AF65-F5344CB8AC3E}">
        <p14:creationId xmlns:p14="http://schemas.microsoft.com/office/powerpoint/2010/main" val="3568321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10CA2-83E0-4713-8F97-ED0221FC49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373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1.emf"/><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oleObject" Target="../embeddings/oleObject4.bin"/><Relationship Id="rId5" Type="http://schemas.openxmlformats.org/officeDocument/2006/relationships/slideMaster" Target="../slideMasters/slideMaster7.xml"/><Relationship Id="rId4" Type="http://schemas.openxmlformats.org/officeDocument/2006/relationships/tags" Target="../tags/tag164.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7.xml"/><Relationship Id="rId1" Type="http://schemas.openxmlformats.org/officeDocument/2006/relationships/tags" Target="../tags/tag167.xml"/><Relationship Id="rId4" Type="http://schemas.openxmlformats.org/officeDocument/2006/relationships/image" Target="../media/image8.emf"/></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8.xml"/><Relationship Id="rId1" Type="http://schemas.openxmlformats.org/officeDocument/2006/relationships/tags" Target="../tags/tag188.xml"/><Relationship Id="rId5" Type="http://schemas.openxmlformats.org/officeDocument/2006/relationships/image" Target="../media/image2.png"/><Relationship Id="rId4" Type="http://schemas.openxmlformats.org/officeDocument/2006/relationships/image" Target="../media/image6.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8.xml"/><Relationship Id="rId1" Type="http://schemas.openxmlformats.org/officeDocument/2006/relationships/tags" Target="../tags/tag189.xml"/><Relationship Id="rId4" Type="http://schemas.openxmlformats.org/officeDocument/2006/relationships/image" Target="../media/image7.emf"/></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8.xml"/><Relationship Id="rId1" Type="http://schemas.openxmlformats.org/officeDocument/2006/relationships/tags" Target="../tags/tag190.xml"/><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emf"/></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8.xml"/><Relationship Id="rId1" Type="http://schemas.openxmlformats.org/officeDocument/2006/relationships/tags" Target="../tags/tag203.xml"/><Relationship Id="rId4" Type="http://schemas.openxmlformats.org/officeDocument/2006/relationships/image" Target="../media/image7.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8.xml"/><Relationship Id="rId1" Type="http://schemas.openxmlformats.org/officeDocument/2006/relationships/tags" Target="../tags/tag204.xml"/><Relationship Id="rId4" Type="http://schemas.openxmlformats.org/officeDocument/2006/relationships/image" Target="../media/image8.emf"/></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42.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44.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56.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80.xml"/><Relationship Id="rId4" Type="http://schemas.openxmlformats.org/officeDocument/2006/relationships/image" Target="../media/image6.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81.xml"/><Relationship Id="rId4"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82.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93.xml"/><Relationship Id="rId4" Type="http://schemas.openxmlformats.org/officeDocument/2006/relationships/image" Target="../media/image3.emf"/></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tags" Target="../tags/tag95.xml"/><Relationship Id="rId4" Type="http://schemas.openxmlformats.org/officeDocument/2006/relationships/image" Target="../media/image11.emf"/></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4.xml"/><Relationship Id="rId1" Type="http://schemas.openxmlformats.org/officeDocument/2006/relationships/tags" Target="../tags/tag102.xml"/><Relationship Id="rId4" Type="http://schemas.openxmlformats.org/officeDocument/2006/relationships/image" Target="../media/image7.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105.xml"/><Relationship Id="rId4" Type="http://schemas.openxmlformats.org/officeDocument/2006/relationships/image" Target="../media/image7.emf"/></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7.emf"/><Relationship Id="rId5" Type="http://schemas.openxmlformats.org/officeDocument/2006/relationships/oleObject" Target="../embeddings/oleObject26.bin"/><Relationship Id="rId4"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6.xml"/><Relationship Id="rId1" Type="http://schemas.openxmlformats.org/officeDocument/2006/relationships/tags" Target="../tags/tag143.xml"/><Relationship Id="rId4" Type="http://schemas.openxmlformats.org/officeDocument/2006/relationships/image" Target="../media/image6.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6.xml"/><Relationship Id="rId1" Type="http://schemas.openxmlformats.org/officeDocument/2006/relationships/tags" Target="../tags/tag144.xml"/><Relationship Id="rId4" Type="http://schemas.openxmlformats.org/officeDocument/2006/relationships/image" Target="../media/image7.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145.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6.xml"/><Relationship Id="rId1" Type="http://schemas.openxmlformats.org/officeDocument/2006/relationships/tags" Target="../tags/tag156.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extLst>
              <p:ext uri="{D42A27DB-BD31-4B8C-83A1-F6EECF244321}">
                <p14:modId xmlns:p14="http://schemas.microsoft.com/office/powerpoint/2010/main" val="226049250"/>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a:ea typeface="+mj-ea"/>
              <a:cs typeface="Arial"/>
              <a:sym typeface="Arial"/>
            </a:endParaRPr>
          </a:p>
        </p:txBody>
      </p:sp>
      <p:sp>
        <p:nvSpPr>
          <p:cNvPr id="2" name="Title 1"/>
          <p:cNvSpPr>
            <a:spLocks noGrp="1"/>
          </p:cNvSpPr>
          <p:nvPr>
            <p:ph type="ctrTitle"/>
          </p:nvPr>
        </p:nvSpPr>
        <p:spPr>
          <a:xfrm>
            <a:off x="3584451" y="2724917"/>
            <a:ext cx="6608647" cy="430887"/>
          </a:xfrm>
        </p:spPr>
        <p:txBody>
          <a:bodyPr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86140" y="4937760"/>
            <a:ext cx="370828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itleTopPlaceholder"/>
          <p:cNvSpPr>
            <a:spLocks noChangeArrowheads="1"/>
          </p:cNvSpPr>
          <p:nvPr userDrawn="1"/>
        </p:nvSpPr>
        <p:spPr bwMode="ltGray">
          <a:xfrm>
            <a:off x="2834207" y="3245971"/>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0" name="TitleTopPlaceholder"/>
          <p:cNvSpPr>
            <a:spLocks noChangeArrowheads="1"/>
          </p:cNvSpPr>
          <p:nvPr userDrawn="1"/>
        </p:nvSpPr>
        <p:spPr bwMode="ltGray">
          <a:xfrm>
            <a:off x="3" y="3245971"/>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1" name="TitleTopPlaceholder"/>
          <p:cNvSpPr>
            <a:spLocks noChangeArrowheads="1"/>
          </p:cNvSpPr>
          <p:nvPr userDrawn="1"/>
        </p:nvSpPr>
        <p:spPr bwMode="ltGray">
          <a:xfrm>
            <a:off x="5181341" y="3246847"/>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62624" y="2029608"/>
            <a:ext cx="276711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McK Disclaimer"/>
          <p:cNvSpPr>
            <a:spLocks noChangeArrowheads="1"/>
          </p:cNvSpPr>
          <p:nvPr userDrawn="1"/>
        </p:nvSpPr>
        <p:spPr bwMode="auto">
          <a:xfrm>
            <a:off x="3586136" y="4343405"/>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2481964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65827649"/>
              </p:ext>
            </p:extLst>
          </p:nvPr>
        </p:nvGraphicFramePr>
        <p:xfrm>
          <a:off x="2165" y="1626"/>
          <a:ext cx="2159" cy="1619"/>
        </p:xfrm>
        <a:graphic>
          <a:graphicData uri="http://schemas.openxmlformats.org/presentationml/2006/ole">
            <mc:AlternateContent xmlns:mc="http://schemas.openxmlformats.org/markup-compatibility/2006">
              <mc:Choice xmlns:v="urn:schemas-microsoft-com:vml" Requires="v">
                <p:oleObj name="think-cell Slide" r:id="rId4" imgW="6350000" imgH="6350000" progId="TCLayout.ActiveDocument.1">
                  <p:embed/>
                </p:oleObj>
              </mc:Choice>
              <mc:Fallback>
                <p:oleObj name="think-cell Slide" r:id="rId4" imgW="6350000" imgH="635000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 y="1626"/>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3ACC4885-D5D2-44E8-8ABF-C7E47DFF376E}"/>
              </a:ext>
            </a:extLst>
          </p:cNvPr>
          <p:cNvSpPr/>
          <p:nvPr userDrawn="1">
            <p:custDataLst>
              <p:tags r:id="rId2"/>
            </p:custDataLst>
          </p:nvPr>
        </p:nvSpPr>
        <p:spPr>
          <a:xfrm>
            <a:off x="1" y="0"/>
            <a:ext cx="211667"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939" b="1" i="0" baseline="0">
              <a:solidFill>
                <a:schemeClr val="tx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46087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8" name="Object 7" hidden="1"/>
                      <p:cNvPicPr/>
                      <p:nvPr/>
                    </p:nvPicPr>
                    <p:blipFill>
                      <a:blip r:embed="rId7"/>
                      <a:stretch>
                        <a:fillRect/>
                      </a:stretch>
                    </p:blipFill>
                    <p:spPr>
                      <a:xfrm>
                        <a:off x="2119" y="1588"/>
                        <a:ext cx="2117" cy="1588"/>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812800" y="1066801"/>
            <a:ext cx="3869008" cy="277614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BCCCA275-4AD6-E899-CF08-88D6B734DE25}"/>
              </a:ext>
            </a:extLst>
          </p:cNvPr>
          <p:cNvSpPr>
            <a:spLocks noGrp="1"/>
          </p:cNvSpPr>
          <p:nvPr>
            <p:ph type="sldNum" sz="quarter" idx="13"/>
          </p:nvPr>
        </p:nvSpPr>
        <p:spPr>
          <a:xfrm>
            <a:off x="812800" y="6335111"/>
            <a:ext cx="2844800" cy="365125"/>
          </a:xfrm>
          <a:prstGeom prst="rect">
            <a:avLst/>
          </a:prstGeom>
        </p:spPr>
        <p:txBody>
          <a:bodyPr/>
          <a:lstStyle>
            <a:lvl1pPr>
              <a:defRPr>
                <a:latin typeface="+mn-lt"/>
              </a:defRPr>
            </a:lvl1pPr>
          </a:lstStyle>
          <a:p>
            <a:pPr>
              <a:defRPr/>
            </a:pPr>
            <a:fld id="{180CC5D2-9F73-4638-8520-080834850007}" type="slidenum">
              <a:rPr lang="en-US" altLang="en-US" smtClean="0"/>
              <a:pPr>
                <a:defRPr/>
              </a:pPr>
              <a:t>‹#›</a:t>
            </a:fld>
            <a:endParaRPr lang="en-US" altLang="en-US"/>
          </a:p>
        </p:txBody>
      </p:sp>
      <p:graphicFrame>
        <p:nvGraphicFramePr>
          <p:cNvPr id="4" name="Object 3" hidden="1">
            <a:extLst>
              <a:ext uri="{FF2B5EF4-FFF2-40B4-BE49-F238E27FC236}">
                <a16:creationId xmlns:a16="http://schemas.microsoft.com/office/drawing/2014/main" id="{66B272C6-2CAA-D9FA-71C7-1FE2821CCEB0}"/>
              </a:ext>
            </a:extLst>
          </p:cNvPr>
          <p:cNvGraphicFramePr>
            <a:graphicFrameLocks noChangeAspect="1"/>
          </p:cNvGraphicFramePr>
          <p:nvPr userDrawn="1">
            <p:custDataLst>
              <p:tags r:id="rId3"/>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4" name="Object 3" hidden="1">
                        <a:extLst>
                          <a:ext uri="{FF2B5EF4-FFF2-40B4-BE49-F238E27FC236}">
                            <a16:creationId xmlns:a16="http://schemas.microsoft.com/office/drawing/2014/main" id="{66B272C6-2CAA-D9FA-71C7-1FE2821CCEB0}"/>
                          </a:ext>
                        </a:extLst>
                      </p:cNvPr>
                      <p:cNvPicPr/>
                      <p:nvPr/>
                    </p:nvPicPr>
                    <p:blipFill>
                      <a:blip r:embed="rId7"/>
                      <a:stretch>
                        <a:fillRect/>
                      </a:stretch>
                    </p:blipFill>
                    <p:spPr>
                      <a:xfrm>
                        <a:off x="2119"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6F417B8-A130-E86E-61A6-29B0D0FD61F7}"/>
              </a:ext>
            </a:extLst>
          </p:cNvPr>
          <p:cNvSpPr/>
          <p:nvPr userDrawn="1">
            <p:custDataLst>
              <p:tags r:id="rId4"/>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Tree>
    <p:extLst>
      <p:ext uri="{BB962C8B-B14F-4D97-AF65-F5344CB8AC3E}">
        <p14:creationId xmlns:p14="http://schemas.microsoft.com/office/powerpoint/2010/main" val="1832681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12392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317502"/>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1"/>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452289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4400" y="1143000"/>
            <a:ext cx="3869008" cy="1231106"/>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7468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231648" y="237744"/>
            <a:ext cx="11655552" cy="292388"/>
          </a:xfrm>
        </p:spPr>
        <p:txBody>
          <a:bodyPr/>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0" y="944434"/>
            <a:ext cx="1009251" cy="338554"/>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0" y="944434"/>
            <a:ext cx="1009251" cy="338554"/>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0" y="944434"/>
            <a:ext cx="1009251" cy="338554"/>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1"/>
            <a:ext cx="3869008"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82165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62" y="1622"/>
                        <a:ext cx="215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3591729" y="4874538"/>
            <a:ext cx="6714780"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Date</a:t>
              </a:r>
            </a:p>
          </p:txBody>
        </p:sp>
      </p:grpSp>
      <p:sp>
        <p:nvSpPr>
          <p:cNvPr id="13314" name="Rectangle 1026"/>
          <p:cNvSpPr>
            <a:spLocks noGrp="1" noChangeArrowheads="1"/>
          </p:cNvSpPr>
          <p:nvPr>
            <p:ph type="ctrTitle"/>
          </p:nvPr>
        </p:nvSpPr>
        <p:spPr bwMode="auto">
          <a:xfrm>
            <a:off x="3591729" y="2648242"/>
            <a:ext cx="7385660"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3591729" y="3770660"/>
            <a:ext cx="7385660" cy="219820"/>
          </a:xfrm>
        </p:spPr>
        <p:txBody>
          <a:bodyPr>
            <a:spAutoFit/>
          </a:bodyPr>
          <a:lstStyle>
            <a:lvl1pPr>
              <a:defRPr sz="1400"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834206" y="3245970"/>
            <a:ext cx="2834204" cy="436455"/>
          </a:xfrm>
          <a:prstGeom prst="rect">
            <a:avLst/>
          </a:prstGeom>
          <a:solidFill>
            <a:schemeClr val="accent4">
              <a:alpha val="77000"/>
            </a:scheme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3" name="TitleTopPlaceholder"/>
          <p:cNvSpPr>
            <a:spLocks noChangeArrowheads="1"/>
          </p:cNvSpPr>
          <p:nvPr/>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4" name="TitleTopPlaceholder"/>
          <p:cNvSpPr>
            <a:spLocks noChangeArrowheads="1"/>
          </p:cNvSpPr>
          <p:nvPr/>
        </p:nvSpPr>
        <p:spPr bwMode="ltGray">
          <a:xfrm>
            <a:off x="5181341" y="3246845"/>
            <a:ext cx="7010659" cy="436455"/>
          </a:xfrm>
          <a:prstGeom prst="rect">
            <a:avLst/>
          </a:prstGeom>
          <a:solidFill>
            <a:srgbClr val="009900">
              <a:alpha val="69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623" y="2029604"/>
            <a:ext cx="276711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3420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92261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53385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25867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4400" y="1143000"/>
            <a:ext cx="3869008" cy="1231106"/>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68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5" y="1626"/>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 y="1626"/>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76201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58510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1353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5489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5648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805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79" y="1638"/>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2179" y="1638"/>
                        <a:ext cx="2116"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a:p>
        </p:txBody>
      </p:sp>
      <p:sp>
        <p:nvSpPr>
          <p:cNvPr id="5" name="Rectangle 286"/>
          <p:cNvSpPr>
            <a:spLocks noGrp="1" noChangeArrowheads="1"/>
          </p:cNvSpPr>
          <p:nvPr>
            <p:ph idx="10" hasCustomPrompt="1"/>
          </p:nvPr>
        </p:nvSpPr>
        <p:spPr bwMode="auto">
          <a:xfrm>
            <a:off x="345443" y="908026"/>
            <a:ext cx="10769600" cy="117724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17726" indent="-217726">
              <a:spcAft>
                <a:spcPts val="459"/>
              </a:spcAft>
              <a:buFont typeface="Wingdings" panose="05000000000000000000" pitchFamily="2" charset="2"/>
              <a:buChar char="§"/>
              <a:defRPr baseline="0"/>
            </a:lvl1pPr>
            <a:lvl3pPr>
              <a:spcAft>
                <a:spcPts val="459"/>
              </a:spcAft>
              <a:defRPr baseline="0"/>
            </a:lvl3pPr>
            <a:lvl4pPr>
              <a:spcAft>
                <a:spcPts val="459"/>
              </a:spcAft>
              <a:buSzPct val="100000"/>
              <a:defRPr baseline="0"/>
            </a:lvl4pPr>
            <a:lvl5pPr>
              <a:spcAft>
                <a:spcPts val="459"/>
              </a:spcAft>
              <a:defRPr baseline="0"/>
            </a:lvl5pPr>
          </a:lstStyle>
          <a:p>
            <a:pPr lvl="0"/>
            <a:r>
              <a:rPr lang="en-US" noProof="0"/>
              <a:t>First Level</a:t>
            </a:r>
          </a:p>
          <a:p>
            <a:pPr lvl="2"/>
            <a:r>
              <a:rPr lang="en-US" noProof="0"/>
              <a:t>Second Level</a:t>
            </a:r>
          </a:p>
          <a:p>
            <a:pPr lvl="3"/>
            <a:r>
              <a:rPr lang="en-US" noProof="0"/>
              <a:t>Third Level</a:t>
            </a:r>
          </a:p>
          <a:p>
            <a:pPr lvl="4"/>
            <a:r>
              <a:rPr lang="en-US" noProof="0"/>
              <a:t>Fourth Level</a:t>
            </a:r>
          </a:p>
        </p:txBody>
      </p:sp>
      <p:sp>
        <p:nvSpPr>
          <p:cNvPr id="6" name="TextBox 5">
            <a:extLst>
              <a:ext uri="{FF2B5EF4-FFF2-40B4-BE49-F238E27FC236}">
                <a16:creationId xmlns:a16="http://schemas.microsoft.com/office/drawing/2014/main" id="{6BD29839-8C13-6A22-AA09-7FF6EECA836C}"/>
              </a:ext>
            </a:extLst>
          </p:cNvPr>
          <p:cNvSpPr txBox="1"/>
          <p:nvPr userDrawn="1"/>
        </p:nvSpPr>
        <p:spPr>
          <a:xfrm>
            <a:off x="6923242" y="6619161"/>
            <a:ext cx="4723449" cy="1269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825">
                <a:solidFill>
                  <a:srgbClr val="FFFFFF"/>
                </a:solidFill>
              </a:rPr>
              <a:t>Confidential – for policy development purposes only</a:t>
            </a:r>
          </a:p>
        </p:txBody>
      </p:sp>
    </p:spTree>
    <p:extLst>
      <p:ext uri="{BB962C8B-B14F-4D97-AF65-F5344CB8AC3E}">
        <p14:creationId xmlns:p14="http://schemas.microsoft.com/office/powerpoint/2010/main" val="36837650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317502"/>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1"/>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36040838"/>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231648" y="237744"/>
            <a:ext cx="11655552" cy="292388"/>
          </a:xfrm>
        </p:spPr>
        <p:txBody>
          <a:bodyPr/>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0" y="944434"/>
            <a:ext cx="1009251" cy="338554"/>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0" y="944434"/>
            <a:ext cx="1009251" cy="338554"/>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0" y="944434"/>
            <a:ext cx="1009251" cy="338554"/>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1"/>
            <a:ext cx="3869008"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236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5" y="1626"/>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 y="1626"/>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lvl1pPr>
              <a:defRPr>
                <a:solidFill>
                  <a:srgbClr val="0070C0"/>
                </a:solidFill>
              </a:defRPr>
            </a:lvl1pPr>
          </a:lstStyle>
          <a:p>
            <a:r>
              <a:rPr lang="en-US"/>
              <a:t>Click to edit Master title style</a:t>
            </a:r>
          </a:p>
        </p:txBody>
      </p:sp>
    </p:spTree>
    <p:extLst>
      <p:ext uri="{BB962C8B-B14F-4D97-AF65-F5344CB8AC3E}">
        <p14:creationId xmlns:p14="http://schemas.microsoft.com/office/powerpoint/2010/main" val="3947952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11"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11" hidden="1">
                        <a:extLst>
                          <a:ext uri="{FF2B5EF4-FFF2-40B4-BE49-F238E27FC236}">
                            <a16:creationId xmlns:a16="http://schemas.microsoft.com/office/drawing/2014/main" id="{5306E269-83F5-4510-A180-109E926BB41B}"/>
                          </a:ext>
                        </a:extLst>
                      </p:cNvPr>
                      <p:cNvPicPr/>
                      <p:nvPr/>
                    </p:nvPicPr>
                    <p:blipFill>
                      <a:blip r:embed="rId9"/>
                      <a:stretch>
                        <a:fillRect/>
                      </a:stretch>
                    </p:blipFill>
                    <p:spPr>
                      <a:xfrm>
                        <a:off x="2120" y="1588"/>
                        <a:ext cx="2117" cy="1588"/>
                      </a:xfrm>
                      <a:prstGeom prst="rect">
                        <a:avLst/>
                      </a:prstGeom>
                    </p:spPr>
                  </p:pic>
                </p:oleObj>
              </mc:Fallback>
            </mc:AlternateContent>
          </a:graphicData>
        </a:graphic>
      </p:graphicFrame>
      <p:sp>
        <p:nvSpPr>
          <p:cNvPr id="4" name="Rectangle 10" hidden="1">
            <a:extLst>
              <a:ext uri="{FF2B5EF4-FFF2-40B4-BE49-F238E27FC236}">
                <a16:creationId xmlns:a16="http://schemas.microsoft.com/office/drawing/2014/main" id="{E6743208-2407-42A5-AA96-0B30899A9CB9}"/>
              </a:ext>
            </a:extLst>
          </p:cNvPr>
          <p:cNvSpPr/>
          <p:nvPr userDrawn="1">
            <p:custDataLst>
              <p:tags r:id="rId2"/>
            </p:custDataLst>
          </p:nvPr>
        </p:nvSpPr>
        <p:spPr>
          <a:xfrm>
            <a:off x="1"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554736" y="525933"/>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4"/>
            </p:custDataLst>
          </p:nvPr>
        </p:nvSpPr>
        <p:spPr>
          <a:xfrm>
            <a:off x="554736" y="173736"/>
            <a:ext cx="11082528" cy="292388"/>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5"/>
            </p:custDataLst>
          </p:nvPr>
        </p:nvSpPr>
        <p:spPr>
          <a:xfrm>
            <a:off x="554740" y="6501674"/>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6"/>
            </p:custDataLst>
          </p:nvPr>
        </p:nvSpPr>
        <p:spPr>
          <a:xfrm>
            <a:off x="554736" y="41602"/>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a:t>Add tracker</a:t>
            </a:r>
          </a:p>
        </p:txBody>
      </p:sp>
    </p:spTree>
    <p:extLst>
      <p:ext uri="{BB962C8B-B14F-4D97-AF65-F5344CB8AC3E}">
        <p14:creationId xmlns:p14="http://schemas.microsoft.com/office/powerpoint/2010/main" val="358374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CONFIDENTIAL: FOR POLICY DEVELOPMENT PURPOSES ONLY </a:t>
            </a:r>
          </a:p>
        </p:txBody>
      </p:sp>
      <p:sp>
        <p:nvSpPr>
          <p:cNvPr id="5" name="Slide Number Placeholder 4"/>
          <p:cNvSpPr>
            <a:spLocks noGrp="1"/>
          </p:cNvSpPr>
          <p:nvPr>
            <p:ph type="sldNum" sz="quarter" idx="12"/>
          </p:nvPr>
        </p:nvSpPr>
        <p:spPr/>
        <p:txBody>
          <a:bodyPr/>
          <a:lstStyle/>
          <a:p>
            <a:fld id="{5ED1DEEE-DFAE-4156-ACF0-FC77B89E95A8}" type="slidenum">
              <a:rPr lang="en-US" smtClean="0"/>
              <a:t>‹#›</a:t>
            </a:fld>
            <a:endParaRPr lang="en-US"/>
          </a:p>
        </p:txBody>
      </p:sp>
    </p:spTree>
    <p:extLst>
      <p:ext uri="{BB962C8B-B14F-4D97-AF65-F5344CB8AC3E}">
        <p14:creationId xmlns:p14="http://schemas.microsoft.com/office/powerpoint/2010/main" val="271788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10893499"/>
              </p:ext>
            </p:extLst>
          </p:nvPr>
        </p:nvGraphicFramePr>
        <p:xfrm>
          <a:off x="2165" y="1626"/>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65" y="1626"/>
                        <a:ext cx="215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3591731" y="4932851"/>
            <a:ext cx="6714780" cy="377401"/>
            <a:chOff x="1663" y="3142"/>
            <a:chExt cx="3109" cy="233"/>
          </a:xfrm>
        </p:grpSpPr>
        <p:sp>
          <p:nvSpPr>
            <p:cNvPr id="9" name="McK Document type"/>
            <p:cNvSpPr txBox="1">
              <a:spLocks noChangeArrowheads="1"/>
            </p:cNvSpPr>
            <p:nvPr/>
          </p:nvSpPr>
          <p:spPr bwMode="auto">
            <a:xfrm>
              <a:off x="1663" y="3142"/>
              <a:ext cx="3109"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Document type</a:t>
              </a:r>
            </a:p>
          </p:txBody>
        </p:sp>
        <p:sp>
          <p:nvSpPr>
            <p:cNvPr id="10" name="McK Date"/>
            <p:cNvSpPr txBox="1">
              <a:spLocks noChangeArrowheads="1"/>
            </p:cNvSpPr>
            <p:nvPr/>
          </p:nvSpPr>
          <p:spPr bwMode="auto">
            <a:xfrm>
              <a:off x="1663" y="3275"/>
              <a:ext cx="3109"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Date</a:t>
              </a:r>
            </a:p>
          </p:txBody>
        </p:sp>
      </p:grpSp>
      <p:sp>
        <p:nvSpPr>
          <p:cNvPr id="13314" name="Rectangle 1026"/>
          <p:cNvSpPr>
            <a:spLocks noGrp="1" noChangeArrowheads="1"/>
          </p:cNvSpPr>
          <p:nvPr>
            <p:ph type="ctrTitle"/>
          </p:nvPr>
        </p:nvSpPr>
        <p:spPr bwMode="auto">
          <a:xfrm>
            <a:off x="3591731" y="2775204"/>
            <a:ext cx="7385660" cy="380873"/>
          </a:xfrm>
          <a:prstGeom prst="rect">
            <a:avLst/>
          </a:prstGeom>
        </p:spPr>
        <p:txBody>
          <a:bodyPr anchor="b">
            <a:spAutoFit/>
          </a:bodyPr>
          <a:lstStyle>
            <a:lvl1pPr>
              <a:defRPr sz="2475" b="0" baseline="0">
                <a:solidFill>
                  <a:schemeClr val="tx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3591731" y="3770663"/>
            <a:ext cx="7385660" cy="161583"/>
          </a:xfrm>
        </p:spPr>
        <p:txBody>
          <a:bodyPr>
            <a:spAutoFit/>
          </a:bodyPr>
          <a:lstStyle>
            <a:lvl1pPr>
              <a:defRPr sz="1050"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834207" y="3245971"/>
            <a:ext cx="2834204" cy="436455"/>
          </a:xfrm>
          <a:prstGeom prst="rect">
            <a:avLst/>
          </a:prstGeom>
          <a:solidFill>
            <a:schemeClr val="accent4">
              <a:alpha val="77000"/>
            </a:schemeClr>
          </a:solidFill>
          <a:ln w="9525">
            <a:noFill/>
            <a:miter lim="800000"/>
            <a:headEnd/>
            <a:tailEnd/>
          </a:ln>
          <a:effectLst/>
        </p:spPr>
        <p:txBody>
          <a:bodyPr wrap="none" lIns="69972" tIns="34986" rIns="69972" bIns="34986" anchor="ctr"/>
          <a:lstStyle/>
          <a:p>
            <a:pPr fontAlgn="base">
              <a:spcBef>
                <a:spcPct val="0"/>
              </a:spcBef>
              <a:spcAft>
                <a:spcPct val="0"/>
              </a:spcAft>
            </a:pPr>
            <a:endParaRPr lang="en-US" sz="1200">
              <a:solidFill>
                <a:srgbClr val="000000"/>
              </a:solidFill>
            </a:endParaRPr>
          </a:p>
        </p:txBody>
      </p:sp>
      <p:sp>
        <p:nvSpPr>
          <p:cNvPr id="13" name="TitleTopPlaceholder"/>
          <p:cNvSpPr>
            <a:spLocks noChangeArrowheads="1"/>
          </p:cNvSpPr>
          <p:nvPr/>
        </p:nvSpPr>
        <p:spPr bwMode="ltGray">
          <a:xfrm>
            <a:off x="3" y="3245971"/>
            <a:ext cx="2834204" cy="436455"/>
          </a:xfrm>
          <a:prstGeom prst="rect">
            <a:avLst/>
          </a:prstGeom>
          <a:solidFill>
            <a:srgbClr val="FFC000">
              <a:alpha val="80000"/>
            </a:srgbClr>
          </a:solidFill>
          <a:ln w="9525">
            <a:noFill/>
            <a:miter lim="800000"/>
            <a:headEnd/>
            <a:tailEnd/>
          </a:ln>
          <a:effectLst/>
        </p:spPr>
        <p:txBody>
          <a:bodyPr wrap="none" lIns="69972" tIns="34986" rIns="69972" bIns="34986" anchor="ctr"/>
          <a:lstStyle/>
          <a:p>
            <a:pPr fontAlgn="base">
              <a:spcBef>
                <a:spcPct val="0"/>
              </a:spcBef>
              <a:spcAft>
                <a:spcPct val="0"/>
              </a:spcAft>
            </a:pPr>
            <a:endParaRPr lang="en-US" sz="1200">
              <a:solidFill>
                <a:srgbClr val="000000"/>
              </a:solidFill>
            </a:endParaRPr>
          </a:p>
        </p:txBody>
      </p:sp>
      <p:sp>
        <p:nvSpPr>
          <p:cNvPr id="14" name="TitleTopPlaceholder"/>
          <p:cNvSpPr>
            <a:spLocks noChangeArrowheads="1"/>
          </p:cNvSpPr>
          <p:nvPr/>
        </p:nvSpPr>
        <p:spPr bwMode="ltGray">
          <a:xfrm>
            <a:off x="5181341" y="3246847"/>
            <a:ext cx="7010659" cy="436455"/>
          </a:xfrm>
          <a:prstGeom prst="rect">
            <a:avLst/>
          </a:prstGeom>
          <a:solidFill>
            <a:srgbClr val="009900">
              <a:alpha val="69000"/>
            </a:srgbClr>
          </a:solidFill>
          <a:ln w="9525">
            <a:noFill/>
            <a:miter lim="800000"/>
            <a:headEnd/>
            <a:tailEnd/>
          </a:ln>
          <a:effectLst/>
        </p:spPr>
        <p:txBody>
          <a:bodyPr wrap="none" lIns="69972" tIns="34986" rIns="69972" bIns="34986" anchor="ctr"/>
          <a:lstStyle/>
          <a:p>
            <a:pPr fontAlgn="base">
              <a:spcBef>
                <a:spcPct val="0"/>
              </a:spcBef>
              <a:spcAft>
                <a:spcPct val="0"/>
              </a:spcAft>
            </a:pPr>
            <a:endParaRPr lang="en-US" sz="1200">
              <a:solidFill>
                <a:srgbClr val="000000"/>
              </a:solidFill>
            </a:endParaRPr>
          </a:p>
        </p:txBody>
      </p:sp>
    </p:spTree>
    <p:extLst>
      <p:ext uri="{BB962C8B-B14F-4D97-AF65-F5344CB8AC3E}">
        <p14:creationId xmlns:p14="http://schemas.microsoft.com/office/powerpoint/2010/main" val="270015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71847912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589" y="1592"/>
                        <a:ext cx="1587"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3046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773439252"/>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3885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74" y="1633"/>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74" y="1633"/>
                        <a:ext cx="2159" cy="1619"/>
                      </a:xfrm>
                      <a:prstGeom prst="rect">
                        <a:avLst/>
                      </a:prstGeom>
                    </p:spPr>
                  </p:pic>
                </p:oleObj>
              </mc:Fallback>
            </mc:AlternateContent>
          </a:graphicData>
        </a:graphic>
      </p:graphicFrame>
    </p:spTree>
    <p:extLst>
      <p:ext uri="{BB962C8B-B14F-4D97-AF65-F5344CB8AC3E}">
        <p14:creationId xmlns:p14="http://schemas.microsoft.com/office/powerpoint/2010/main" val="990335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56" userDrawn="1">
          <p15:clr>
            <a:srgbClr val="FBAE40"/>
          </p15:clr>
        </p15:guide>
        <p15:guide id="4" pos="7424" userDrawn="1">
          <p15:clr>
            <a:srgbClr val="FBAE40"/>
          </p15:clr>
        </p15:guide>
        <p15:guide id="5" orient="horz" pos="4176" userDrawn="1">
          <p15:clr>
            <a:srgbClr val="FBAE40"/>
          </p15:clr>
        </p15:guide>
        <p15:guide id="6" orient="horz" pos="19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778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540364027"/>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4"/>
            <a:ext cx="10566400" cy="1200329"/>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790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812800" y="1066803"/>
            <a:ext cx="3869008" cy="92333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5971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1371600" y="1371600"/>
            <a:ext cx="94488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10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a:xfrm>
            <a:off x="231648" y="237747"/>
            <a:ext cx="11655552" cy="219291"/>
          </a:xfrm>
        </p:spPr>
        <p:txBody>
          <a:bodyPr/>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1" y="944439"/>
            <a:ext cx="1009251" cy="276999"/>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1" y="944439"/>
            <a:ext cx="1009251" cy="276999"/>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1" y="944439"/>
            <a:ext cx="1009251" cy="276999"/>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3"/>
            <a:ext cx="3869008" cy="92333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490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4400" y="1143002"/>
            <a:ext cx="3869008" cy="92333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5592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Rectangle 8">
            <a:extLst>
              <a:ext uri="{FF2B5EF4-FFF2-40B4-BE49-F238E27FC236}">
                <a16:creationId xmlns:a16="http://schemas.microsoft.com/office/drawing/2014/main" id="{F0339B2B-DA5C-430B-8D52-2FB72ADD9453}"/>
              </a:ext>
            </a:extLst>
          </p:cNvPr>
          <p:cNvSpPr txBox="1"/>
          <p:nvPr userDrawn="1"/>
        </p:nvSpPr>
        <p:spPr>
          <a:xfrm>
            <a:off x="697446" y="1393832"/>
            <a:ext cx="8199967" cy="323165"/>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166" lvl="1" indent="0">
              <a:buClr>
                <a:srgbClr val="000000"/>
              </a:buClr>
              <a:buNone/>
            </a:pPr>
            <a:r>
              <a:rPr lang="en-US" sz="1050" b="1">
                <a:latin typeface="Arial" panose="020B0604020202020204" pitchFamily="34" charset="0"/>
                <a:cs typeface="Arial" panose="020B0604020202020204" pitchFamily="34" charset="0"/>
              </a:rPr>
              <a:t>XX</a:t>
            </a:r>
          </a:p>
          <a:p>
            <a:pPr marL="1166" lvl="1" indent="0">
              <a:buClr>
                <a:srgbClr val="000000"/>
              </a:buClr>
              <a:buNone/>
            </a:pPr>
            <a:r>
              <a:rPr lang="en-US" sz="1050">
                <a:latin typeface="Arial" panose="020B0604020202020204" pitchFamily="34" charset="0"/>
                <a:cs typeface="Arial" panose="020B0604020202020204" pitchFamily="34" charset="0"/>
              </a:rPr>
              <a:t>xx</a:t>
            </a:r>
          </a:p>
        </p:txBody>
      </p:sp>
      <p:cxnSp>
        <p:nvCxnSpPr>
          <p:cNvPr id="8" name="Straight Connector 7">
            <a:extLst>
              <a:ext uri="{FF2B5EF4-FFF2-40B4-BE49-F238E27FC236}">
                <a16:creationId xmlns:a16="http://schemas.microsoft.com/office/drawing/2014/main" id="{0608298C-7F71-430C-8954-AD9C7285A331}"/>
              </a:ext>
            </a:extLst>
          </p:cNvPr>
          <p:cNvCxnSpPr/>
          <p:nvPr userDrawn="1"/>
        </p:nvCxnSpPr>
        <p:spPr>
          <a:xfrm>
            <a:off x="697444" y="1811338"/>
            <a:ext cx="1079711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066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25" y="1628"/>
          <a:ext cx="161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 y="1628"/>
                        <a:ext cx="1619" cy="161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9537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6"/>
            <a:ext cx="10566400" cy="807913"/>
          </a:xfrm>
        </p:spPr>
        <p:txBody>
          <a:bodyPr wrap="square"/>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512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412447"/>
            <a:ext cx="4114800" cy="228600"/>
          </a:xfrm>
          <a:prstGeom prst="rect">
            <a:avLst/>
          </a:prstGeom>
        </p:spPr>
        <p:txBody>
          <a:bodyPr/>
          <a:lstStyle/>
          <a:p>
            <a:pPr defTabSz="342900">
              <a:defRPr/>
            </a:pPr>
            <a:fld id="{AF04CBE1-4A0A-4C4F-9C1D-0A25DA439716}" type="datetimeFigureOut">
              <a:rPr lang="en-US" sz="1350" smtClean="0">
                <a:solidFill>
                  <a:prstClr val="black"/>
                </a:solidFill>
                <a:latin typeface="Calibri Light" panose="020F0302020204030204"/>
              </a:rPr>
              <a:pPr defTabSz="342900">
                <a:defRPr/>
              </a:pPr>
              <a:t>2/11/2025</a:t>
            </a:fld>
            <a:endParaRPr lang="en-US" sz="1350">
              <a:solidFill>
                <a:prstClr val="black"/>
              </a:solidFill>
              <a:latin typeface="Calibri Light" panose="020F0302020204030204"/>
            </a:endParaRPr>
          </a:p>
        </p:txBody>
      </p:sp>
      <p:sp>
        <p:nvSpPr>
          <p:cNvPr id="3" name="Footer Placeholder 2"/>
          <p:cNvSpPr>
            <a:spLocks noGrp="1"/>
          </p:cNvSpPr>
          <p:nvPr>
            <p:ph type="ftr" sz="quarter" idx="11"/>
          </p:nvPr>
        </p:nvSpPr>
        <p:spPr>
          <a:xfrm>
            <a:off x="685800" y="6554697"/>
            <a:ext cx="5029200" cy="228600"/>
          </a:xfrm>
          <a:prstGeom prst="rect">
            <a:avLst/>
          </a:prstGeom>
        </p:spPr>
        <p:txBody>
          <a:bodyPr/>
          <a:lstStyle/>
          <a:p>
            <a:pPr defTabSz="342900">
              <a:defRPr/>
            </a:pPr>
            <a:endParaRPr lang="en-US" sz="1350">
              <a:solidFill>
                <a:prstClr val="black"/>
              </a:solidFill>
              <a:latin typeface="Calibri Light" panose="020F0302020204030204"/>
            </a:endParaRPr>
          </a:p>
        </p:txBody>
      </p:sp>
      <p:sp>
        <p:nvSpPr>
          <p:cNvPr id="4" name="Slide Number Placeholder 3"/>
          <p:cNvSpPr>
            <a:spLocks noGrp="1"/>
          </p:cNvSpPr>
          <p:nvPr>
            <p:ph type="sldNum" sz="quarter" idx="12"/>
          </p:nvPr>
        </p:nvSpPr>
        <p:spPr/>
        <p:txBody>
          <a:bodyPr/>
          <a:lstStyle/>
          <a:p>
            <a:pPr algn="r" defTabSz="342900">
              <a:defRPr/>
            </a:pPr>
            <a:fld id="{C7013164-04A9-437B-A741-5800EB684B0E}" type="slidenum">
              <a:rPr lang="en-US" sz="1200" b="1" smtClean="0">
                <a:solidFill>
                  <a:srgbClr val="50B4C8">
                    <a:alpha val="25000"/>
                  </a:srgbClr>
                </a:solidFill>
                <a:latin typeface="Calibri Light" panose="020F0302020204030204"/>
              </a:rPr>
              <a:pPr algn="r" defTabSz="342900">
                <a:defRPr/>
              </a:pPr>
              <a:t>‹#›</a:t>
            </a:fld>
            <a:endParaRPr lang="en-US" sz="1200" b="1">
              <a:solidFill>
                <a:srgbClr val="50B4C8">
                  <a:alpha val="25000"/>
                </a:srgbClr>
              </a:solidFill>
              <a:latin typeface="Calibri Light" panose="020F0302020204030204"/>
            </a:endParaRPr>
          </a:p>
        </p:txBody>
      </p:sp>
    </p:spTree>
    <p:extLst>
      <p:ext uri="{BB962C8B-B14F-4D97-AF65-F5344CB8AC3E}">
        <p14:creationId xmlns:p14="http://schemas.microsoft.com/office/powerpoint/2010/main" val="3798903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lank Content Slide">
    <p:spTree>
      <p:nvGrpSpPr>
        <p:cNvPr id="1" name=""/>
        <p:cNvGrpSpPr/>
        <p:nvPr/>
      </p:nvGrpSpPr>
      <p:grpSpPr>
        <a:xfrm>
          <a:off x="0" y="0"/>
          <a:ext cx="0" cy="0"/>
          <a:chOff x="0" y="0"/>
          <a:chExt cx="0" cy="0"/>
        </a:xfrm>
      </p:grpSpPr>
      <p:sp>
        <p:nvSpPr>
          <p:cNvPr id="4" name="Title Placeholder">
            <a:extLst>
              <a:ext uri="{FF2B5EF4-FFF2-40B4-BE49-F238E27FC236}">
                <a16:creationId xmlns:a16="http://schemas.microsoft.com/office/drawing/2014/main" id="{D41C7282-3E5D-E245-98BA-F00051A8A5CC}"/>
              </a:ext>
            </a:extLst>
          </p:cNvPr>
          <p:cNvSpPr>
            <a:spLocks noGrp="1"/>
          </p:cNvSpPr>
          <p:nvPr>
            <p:ph type="title"/>
          </p:nvPr>
        </p:nvSpPr>
        <p:spPr>
          <a:xfrm>
            <a:off x="640083" y="640080"/>
            <a:ext cx="10906652" cy="548640"/>
          </a:xfrm>
          <a:prstGeom prst="rect">
            <a:avLst/>
          </a:prstGeom>
        </p:spPr>
        <p:txBody>
          <a:bodyPr vert="horz" lIns="0" tIns="0" rIns="0" bIns="0" rtlCol="0" anchor="t" anchorCtr="0">
            <a:normAutofit/>
          </a:bodyPr>
          <a:lstStyle>
            <a:lvl1pPr>
              <a:lnSpc>
                <a:spcPct val="114000"/>
              </a:lnSpc>
              <a:defRPr sz="2025"/>
            </a:lvl1pPr>
          </a:lstStyle>
          <a:p>
            <a:r>
              <a:rPr lang="en-US"/>
              <a:t>Click to edit Master title style</a:t>
            </a:r>
          </a:p>
        </p:txBody>
      </p:sp>
    </p:spTree>
    <p:extLst>
      <p:ext uri="{BB962C8B-B14F-4D97-AF65-F5344CB8AC3E}">
        <p14:creationId xmlns:p14="http://schemas.microsoft.com/office/powerpoint/2010/main" val="587013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3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3"/>
            <a:ext cx="6096000" cy="143116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a:xfrm>
            <a:off x="685800" y="6412447"/>
            <a:ext cx="4114800" cy="228600"/>
          </a:xfrm>
          <a:prstGeom prst="rect">
            <a:avLst/>
          </a:prstGeom>
        </p:spPr>
        <p:txBody>
          <a:bodyPr/>
          <a:lstStyle/>
          <a:p>
            <a:pPr defTabSz="342900">
              <a:defRPr/>
            </a:pPr>
            <a:fld id="{AF04CBE1-4A0A-4C4F-9C1D-0A25DA439716}" type="datetimeFigureOut">
              <a:rPr lang="en-US" sz="1350" smtClean="0">
                <a:solidFill>
                  <a:prstClr val="black"/>
                </a:solidFill>
                <a:latin typeface="Calibri Light" panose="020F0302020204030204"/>
              </a:rPr>
              <a:pPr defTabSz="342900">
                <a:defRPr/>
              </a:pPr>
              <a:t>2/11/2025</a:t>
            </a:fld>
            <a:endParaRPr lang="en-US" sz="1350">
              <a:solidFill>
                <a:prstClr val="black"/>
              </a:solidFill>
              <a:latin typeface="Calibri Light" panose="020F0302020204030204"/>
            </a:endParaRP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pPr defTabSz="342900">
              <a:defRPr/>
            </a:pPr>
            <a:endParaRPr lang="en-US" sz="1350">
              <a:solidFill>
                <a:prstClr val="black"/>
              </a:solidFill>
              <a:latin typeface="Calibri Light" panose="020F0302020204030204"/>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lgn="r" defTabSz="342900">
              <a:defRPr/>
            </a:pPr>
            <a:fld id="{C7013164-04A9-437B-A741-5800EB684B0E}" type="slidenum">
              <a:rPr lang="en-US" sz="1200" b="1" smtClean="0">
                <a:latin typeface="Calibri Light" panose="020F0302020204030204"/>
              </a:rPr>
              <a:pPr algn="r" defTabSz="342900">
                <a:defRPr/>
              </a:pPr>
              <a:t>‹#›</a:t>
            </a:fld>
            <a:endParaRPr lang="en-US" sz="1200" b="1">
              <a:latin typeface="Calibri Light" panose="020F0302020204030204"/>
            </a:endParaRPr>
          </a:p>
        </p:txBody>
      </p:sp>
      <p:sp>
        <p:nvSpPr>
          <p:cNvPr id="10" name="AutoShape 2" descr="Massachusetts Behavioral Health Help Line"/>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9140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425802285"/>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812800" y="1066805"/>
            <a:ext cx="3869008" cy="116955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682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71"/>
            <a:ext cx="10780776" cy="613283"/>
          </a:xfrm>
        </p:spPr>
        <p:txBody>
          <a:bodyPr anchor="b">
            <a:normAutofit/>
          </a:bodyPr>
          <a:lstStyle>
            <a:lvl1pPr>
              <a:defRPr sz="24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369332"/>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11"/>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pPr defTabSz="342900">
              <a:defRPr/>
            </a:pPr>
            <a:fld id="{AF04CBE1-4A0A-4C4F-9C1D-0A25DA439716}" type="datetimeFigureOut">
              <a:rPr lang="en-US" sz="1350" smtClean="0">
                <a:latin typeface="Calibri Light" panose="020F0302020204030204"/>
              </a:rPr>
              <a:pPr defTabSz="342900">
                <a:defRPr/>
              </a:pPr>
              <a:t>2/11/2025</a:t>
            </a:fld>
            <a:endParaRPr lang="en-US" sz="1350">
              <a:latin typeface="Calibri Light" panose="020F0302020204030204"/>
            </a:endParaRPr>
          </a:p>
        </p:txBody>
      </p:sp>
      <p:sp>
        <p:nvSpPr>
          <p:cNvPr id="13" name="Footer Placeholder 12"/>
          <p:cNvSpPr>
            <a:spLocks noGrp="1"/>
          </p:cNvSpPr>
          <p:nvPr>
            <p:ph type="ftr" sz="quarter" idx="11"/>
          </p:nvPr>
        </p:nvSpPr>
        <p:spPr>
          <a:xfrm>
            <a:off x="685800" y="6554697"/>
            <a:ext cx="5029200" cy="228600"/>
          </a:xfrm>
          <a:prstGeom prst="rect">
            <a:avLst/>
          </a:prstGeom>
        </p:spPr>
        <p:txBody>
          <a:bodyPr/>
          <a:lstStyle>
            <a:lvl1pPr>
              <a:defRPr>
                <a:solidFill>
                  <a:srgbClr val="FFFFFF">
                    <a:alpha val="80000"/>
                  </a:srgbClr>
                </a:solidFill>
              </a:defRPr>
            </a:lvl1pPr>
          </a:lstStyle>
          <a:p>
            <a:pPr defTabSz="342900">
              <a:defRPr/>
            </a:pPr>
            <a:endParaRPr lang="en-US" sz="1350">
              <a:latin typeface="Calibri Light" panose="020F0302020204030204"/>
            </a:endParaRP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algn="r" defTabSz="342900">
              <a:defRPr/>
            </a:pPr>
            <a:fld id="{C7013164-04A9-437B-A741-5800EB684B0E}" type="slidenum">
              <a:rPr lang="en-US" sz="1200" b="1" smtClean="0">
                <a:latin typeface="Calibri Light" panose="020F0302020204030204"/>
              </a:rPr>
              <a:pPr algn="r" defTabSz="342900">
                <a:defRPr/>
              </a:pPr>
              <a:t>‹#›</a:t>
            </a:fld>
            <a:endParaRPr lang="en-US" sz="1200" b="1">
              <a:latin typeface="Calibri Light" panose="020F0302020204030204"/>
            </a:endParaRPr>
          </a:p>
        </p:txBody>
      </p:sp>
    </p:spTree>
    <p:extLst>
      <p:ext uri="{BB962C8B-B14F-4D97-AF65-F5344CB8AC3E}">
        <p14:creationId xmlns:p14="http://schemas.microsoft.com/office/powerpoint/2010/main" val="134759385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1AFA-2983-1F9F-76BD-41D079CDC7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3367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8943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317502"/>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1"/>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4056687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4400" y="1143000"/>
            <a:ext cx="3869008" cy="1231106"/>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7549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10893499"/>
              </p:ext>
            </p:extLst>
          </p:nvPr>
        </p:nvGraphicFramePr>
        <p:xfrm>
          <a:off x="2166" y="1628"/>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66" y="1628"/>
                        <a:ext cx="215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3591731" y="4973336"/>
            <a:ext cx="6714780" cy="296413"/>
            <a:chOff x="1663" y="3167"/>
            <a:chExt cx="3109" cy="183"/>
          </a:xfrm>
        </p:grpSpPr>
        <p:sp>
          <p:nvSpPr>
            <p:cNvPr id="9" name="McK Document type"/>
            <p:cNvSpPr txBox="1">
              <a:spLocks noChangeArrowheads="1"/>
            </p:cNvSpPr>
            <p:nvPr/>
          </p:nvSpPr>
          <p:spPr bwMode="auto">
            <a:xfrm>
              <a:off x="1663" y="3167"/>
              <a:ext cx="3109" cy="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788">
                  <a:solidFill>
                    <a:srgbClr val="000000"/>
                  </a:solidFill>
                  <a:latin typeface="Arial"/>
                </a:rPr>
                <a:t>Document type</a:t>
              </a:r>
            </a:p>
          </p:txBody>
        </p:sp>
        <p:sp>
          <p:nvSpPr>
            <p:cNvPr id="10" name="McK Date"/>
            <p:cNvSpPr txBox="1">
              <a:spLocks noChangeArrowheads="1"/>
            </p:cNvSpPr>
            <p:nvPr/>
          </p:nvSpPr>
          <p:spPr bwMode="auto">
            <a:xfrm>
              <a:off x="1663" y="3275"/>
              <a:ext cx="3109" cy="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788">
                  <a:solidFill>
                    <a:srgbClr val="000000"/>
                  </a:solidFill>
                  <a:latin typeface="Arial"/>
                </a:rPr>
                <a:t>Date</a:t>
              </a:r>
            </a:p>
          </p:txBody>
        </p:sp>
      </p:grpSp>
      <p:sp>
        <p:nvSpPr>
          <p:cNvPr id="13314" name="Rectangle 1026"/>
          <p:cNvSpPr>
            <a:spLocks noGrp="1" noChangeArrowheads="1"/>
          </p:cNvSpPr>
          <p:nvPr>
            <p:ph type="ctrTitle"/>
          </p:nvPr>
        </p:nvSpPr>
        <p:spPr bwMode="auto">
          <a:xfrm>
            <a:off x="3591731" y="2870488"/>
            <a:ext cx="7385660" cy="285591"/>
          </a:xfrm>
          <a:prstGeom prst="rect">
            <a:avLst/>
          </a:prstGeom>
        </p:spPr>
        <p:txBody>
          <a:bodyPr anchor="b">
            <a:spAutoFit/>
          </a:bodyPr>
          <a:lstStyle>
            <a:lvl1pPr>
              <a:defRPr sz="1856" b="0" baseline="0">
                <a:solidFill>
                  <a:schemeClr val="tx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3591731" y="3770662"/>
            <a:ext cx="7385660" cy="121252"/>
          </a:xfrm>
        </p:spPr>
        <p:txBody>
          <a:bodyPr>
            <a:spAutoFit/>
          </a:bodyPr>
          <a:lstStyle>
            <a:lvl1pPr>
              <a:defRPr sz="788"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834207" y="3245971"/>
            <a:ext cx="2834204" cy="436455"/>
          </a:xfrm>
          <a:prstGeom prst="rect">
            <a:avLst/>
          </a:prstGeom>
          <a:solidFill>
            <a:schemeClr val="accent4">
              <a:alpha val="77000"/>
            </a:schemeClr>
          </a:solidFill>
          <a:ln w="9525">
            <a:noFill/>
            <a:miter lim="800000"/>
            <a:headEnd/>
            <a:tailEnd/>
          </a:ln>
          <a:effectLst/>
        </p:spPr>
        <p:txBody>
          <a:bodyPr wrap="none" lIns="52479" tIns="26240" rIns="52479" bIns="26240" anchor="ctr"/>
          <a:lstStyle/>
          <a:p>
            <a:pPr fontAlgn="base">
              <a:spcBef>
                <a:spcPct val="0"/>
              </a:spcBef>
              <a:spcAft>
                <a:spcPct val="0"/>
              </a:spcAft>
            </a:pPr>
            <a:endParaRPr lang="en-US" sz="900">
              <a:solidFill>
                <a:srgbClr val="000000"/>
              </a:solidFill>
            </a:endParaRPr>
          </a:p>
        </p:txBody>
      </p:sp>
      <p:sp>
        <p:nvSpPr>
          <p:cNvPr id="13" name="TitleTopPlaceholder"/>
          <p:cNvSpPr>
            <a:spLocks noChangeArrowheads="1"/>
          </p:cNvSpPr>
          <p:nvPr/>
        </p:nvSpPr>
        <p:spPr bwMode="ltGray">
          <a:xfrm>
            <a:off x="3" y="3245971"/>
            <a:ext cx="2834204" cy="436455"/>
          </a:xfrm>
          <a:prstGeom prst="rect">
            <a:avLst/>
          </a:prstGeom>
          <a:solidFill>
            <a:srgbClr val="FFC000">
              <a:alpha val="80000"/>
            </a:srgbClr>
          </a:solidFill>
          <a:ln w="9525">
            <a:noFill/>
            <a:miter lim="800000"/>
            <a:headEnd/>
            <a:tailEnd/>
          </a:ln>
          <a:effectLst/>
        </p:spPr>
        <p:txBody>
          <a:bodyPr wrap="none" lIns="52479" tIns="26240" rIns="52479" bIns="26240" anchor="ctr"/>
          <a:lstStyle/>
          <a:p>
            <a:pPr fontAlgn="base">
              <a:spcBef>
                <a:spcPct val="0"/>
              </a:spcBef>
              <a:spcAft>
                <a:spcPct val="0"/>
              </a:spcAft>
            </a:pPr>
            <a:endParaRPr lang="en-US" sz="900">
              <a:solidFill>
                <a:srgbClr val="000000"/>
              </a:solidFill>
            </a:endParaRPr>
          </a:p>
        </p:txBody>
      </p:sp>
      <p:sp>
        <p:nvSpPr>
          <p:cNvPr id="14" name="TitleTopPlaceholder"/>
          <p:cNvSpPr>
            <a:spLocks noChangeArrowheads="1"/>
          </p:cNvSpPr>
          <p:nvPr/>
        </p:nvSpPr>
        <p:spPr bwMode="ltGray">
          <a:xfrm>
            <a:off x="5181341" y="3246847"/>
            <a:ext cx="7010659" cy="436455"/>
          </a:xfrm>
          <a:prstGeom prst="rect">
            <a:avLst/>
          </a:prstGeom>
          <a:solidFill>
            <a:srgbClr val="009900">
              <a:alpha val="69000"/>
            </a:srgbClr>
          </a:solidFill>
          <a:ln w="9525">
            <a:noFill/>
            <a:miter lim="800000"/>
            <a:headEnd/>
            <a:tailEnd/>
          </a:ln>
          <a:effectLst/>
        </p:spPr>
        <p:txBody>
          <a:bodyPr wrap="none" lIns="52479" tIns="26240" rIns="52479" bIns="26240" anchor="ctr"/>
          <a:lstStyle/>
          <a:p>
            <a:pPr fontAlgn="base">
              <a:spcBef>
                <a:spcPct val="0"/>
              </a:spcBef>
              <a:spcAft>
                <a:spcPct val="0"/>
              </a:spcAft>
            </a:pPr>
            <a:endParaRPr lang="en-US" sz="900">
              <a:solidFill>
                <a:srgbClr val="000000"/>
              </a:solidFill>
            </a:endParaRPr>
          </a:p>
        </p:txBody>
      </p:sp>
    </p:spTree>
    <p:extLst>
      <p:ext uri="{BB962C8B-B14F-4D97-AF65-F5344CB8AC3E}">
        <p14:creationId xmlns:p14="http://schemas.microsoft.com/office/powerpoint/2010/main" val="3062305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718479123"/>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589" y="1594"/>
                        <a:ext cx="1587"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5344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773439252"/>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94"/>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9409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069"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812800" y="1066806"/>
            <a:ext cx="3869008" cy="69249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75358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069"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1371600" y="1371600"/>
            <a:ext cx="94488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56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618373302"/>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1371600" y="1371600"/>
            <a:ext cx="94488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3934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069" b="1" i="0" baseline="0">
              <a:latin typeface="Arial"/>
              <a:ea typeface="+mj-ea"/>
              <a:cs typeface="Arial"/>
              <a:sym typeface="Arial"/>
            </a:endParaRPr>
          </a:p>
        </p:txBody>
      </p:sp>
      <p:sp>
        <p:nvSpPr>
          <p:cNvPr id="2" name="Title 1"/>
          <p:cNvSpPr>
            <a:spLocks noGrp="1"/>
          </p:cNvSpPr>
          <p:nvPr>
            <p:ph type="title"/>
          </p:nvPr>
        </p:nvSpPr>
        <p:spPr>
          <a:xfrm>
            <a:off x="231648" y="237746"/>
            <a:ext cx="11655552" cy="164532"/>
          </a:xfrm>
        </p:spPr>
        <p:txBody>
          <a:bodyPr/>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1" y="944438"/>
            <a:ext cx="1009251" cy="230832"/>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1" y="944438"/>
            <a:ext cx="1009251" cy="230832"/>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1" y="944438"/>
            <a:ext cx="1009251" cy="230832"/>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6"/>
            <a:ext cx="3869008" cy="692497"/>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552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069"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4400" y="1143005"/>
            <a:ext cx="3869008" cy="692497"/>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4538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069"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Rectangle 8">
            <a:extLst>
              <a:ext uri="{FF2B5EF4-FFF2-40B4-BE49-F238E27FC236}">
                <a16:creationId xmlns:a16="http://schemas.microsoft.com/office/drawing/2014/main" id="{F0339B2B-DA5C-430B-8D52-2FB72ADD9453}"/>
              </a:ext>
            </a:extLst>
          </p:cNvPr>
          <p:cNvSpPr txBox="1"/>
          <p:nvPr userDrawn="1"/>
        </p:nvSpPr>
        <p:spPr>
          <a:xfrm>
            <a:off x="697447" y="1393830"/>
            <a:ext cx="8199967" cy="24250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875" lvl="1" indent="0">
              <a:buClr>
                <a:srgbClr val="000000"/>
              </a:buClr>
              <a:buNone/>
            </a:pPr>
            <a:r>
              <a:rPr lang="en-US" sz="788" b="1">
                <a:latin typeface="Arial" panose="020B0604020202020204" pitchFamily="34" charset="0"/>
                <a:cs typeface="Arial" panose="020B0604020202020204" pitchFamily="34" charset="0"/>
              </a:rPr>
              <a:t>XX</a:t>
            </a:r>
          </a:p>
          <a:p>
            <a:pPr marL="875" lvl="1" indent="0">
              <a:buClr>
                <a:srgbClr val="000000"/>
              </a:buClr>
              <a:buNone/>
            </a:pPr>
            <a:r>
              <a:rPr lang="en-US" sz="788">
                <a:latin typeface="Arial" panose="020B0604020202020204" pitchFamily="34" charset="0"/>
                <a:cs typeface="Arial" panose="020B0604020202020204" pitchFamily="34" charset="0"/>
              </a:rPr>
              <a:t>xx</a:t>
            </a:r>
          </a:p>
        </p:txBody>
      </p:sp>
      <p:cxnSp>
        <p:nvCxnSpPr>
          <p:cNvPr id="8" name="Straight Connector 7">
            <a:extLst>
              <a:ext uri="{FF2B5EF4-FFF2-40B4-BE49-F238E27FC236}">
                <a16:creationId xmlns:a16="http://schemas.microsoft.com/office/drawing/2014/main" id="{0608298C-7F71-430C-8954-AD9C7285A331}"/>
              </a:ext>
            </a:extLst>
          </p:cNvPr>
          <p:cNvCxnSpPr/>
          <p:nvPr userDrawn="1"/>
        </p:nvCxnSpPr>
        <p:spPr>
          <a:xfrm>
            <a:off x="697444" y="1811338"/>
            <a:ext cx="1079711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499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25" y="1630"/>
          <a:ext cx="161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 y="1630"/>
                        <a:ext cx="1619" cy="161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5661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p:nvSpPr>
        <p:spPr>
          <a:xfrm>
            <a:off x="0" y="2720288"/>
            <a:ext cx="12192000" cy="40290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323851" y="3025247"/>
            <a:ext cx="7086600" cy="1563849"/>
          </a:xfrm>
        </p:spPr>
        <p:txBody>
          <a:bodyPr anchor="t">
            <a:noAutofit/>
          </a:bodyPr>
          <a:lstStyle>
            <a:lvl1pPr>
              <a:defRPr sz="4950" b="1" spc="-15" baseline="0">
                <a:solidFill>
                  <a:schemeClr val="bg1"/>
                </a:solidFill>
                <a:latin typeface="Arial Narrow" panose="020B060602020203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7" y="4924428"/>
            <a:ext cx="4656380" cy="1019175"/>
          </a:xfrm>
        </p:spPr>
        <p:txBody>
          <a:bodyPr anchor="b">
            <a:normAutofit/>
          </a:bodyPr>
          <a:lstStyle>
            <a:lvl1pPr marL="0" indent="0">
              <a:buNone/>
              <a:defRPr sz="2100" b="0">
                <a:solidFill>
                  <a:schemeClr val="bg1"/>
                </a:solidFill>
                <a:latin typeface="Arial Narrow" panose="020B0606020202030204" pitchFamily="34" charset="0"/>
              </a:defRPr>
            </a:lvl1pPr>
          </a:lstStyle>
          <a:p>
            <a:r>
              <a:rPr lang="en-US"/>
              <a:t>Click to edit Master subtitle style</a:t>
            </a:r>
          </a:p>
        </p:txBody>
      </p:sp>
      <p:pic>
        <p:nvPicPr>
          <p:cNvPr id="3" name="Picture 2" descr="A blue and yellow text&#10;&#10;Description automatically generated with low confidence">
            <a:extLst>
              <a:ext uri="{FF2B5EF4-FFF2-40B4-BE49-F238E27FC236}">
                <a16:creationId xmlns:a16="http://schemas.microsoft.com/office/drawing/2014/main" id="{BCD313E2-7968-0CEB-E91A-808E8A2BE745}"/>
              </a:ext>
            </a:extLst>
          </p:cNvPr>
          <p:cNvPicPr>
            <a:picLocks noChangeAspect="1"/>
          </p:cNvPicPr>
          <p:nvPr/>
        </p:nvPicPr>
        <p:blipFill>
          <a:blip r:embed="rId2"/>
          <a:stretch>
            <a:fillRect/>
          </a:stretch>
        </p:blipFill>
        <p:spPr>
          <a:xfrm>
            <a:off x="304801" y="314329"/>
            <a:ext cx="5019675" cy="2195393"/>
          </a:xfrm>
          <a:prstGeom prst="rect">
            <a:avLst/>
          </a:prstGeom>
        </p:spPr>
      </p:pic>
      <p:sp useBgFill="1">
        <p:nvSpPr>
          <p:cNvPr id="7" name="Rectangle 6">
            <a:extLst>
              <a:ext uri="{FF2B5EF4-FFF2-40B4-BE49-F238E27FC236}">
                <a16:creationId xmlns:a16="http://schemas.microsoft.com/office/drawing/2014/main" id="{56AA388D-FE42-7ECD-A311-1F984E9B72E5}"/>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2" name="Rectangle 11">
            <a:extLst>
              <a:ext uri="{FF2B5EF4-FFF2-40B4-BE49-F238E27FC236}">
                <a16:creationId xmlns:a16="http://schemas.microsoft.com/office/drawing/2014/main" id="{1BFD6DC3-475D-59A9-84C7-7CD83862248D}"/>
              </a:ext>
              <a:ext uri="{C183D7F6-B498-43B3-948B-1728B52AA6E4}">
                <adec:decorative xmlns:adec="http://schemas.microsoft.com/office/drawing/2017/decorative" val="1"/>
              </a:ext>
            </a:extLst>
          </p:cNvPr>
          <p:cNvSpPr/>
          <p:nvPr userDrawn="1"/>
        </p:nvSpPr>
        <p:spPr>
          <a:xfrm>
            <a:off x="0" y="2720288"/>
            <a:ext cx="12192000" cy="40290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CAB4C3"/>
              </a:solidFill>
              <a:effectLst/>
              <a:uLnTx/>
              <a:uFillTx/>
              <a:latin typeface="Avenir Next LT Pro"/>
              <a:ea typeface="+mn-ea"/>
              <a:cs typeface="+mn-cs"/>
            </a:endParaRPr>
          </a:p>
        </p:txBody>
      </p:sp>
      <p:pic>
        <p:nvPicPr>
          <p:cNvPr id="13" name="Picture 12" descr="A blue and yellow text&#10;&#10;Description automatically generated with low confidence">
            <a:extLst>
              <a:ext uri="{FF2B5EF4-FFF2-40B4-BE49-F238E27FC236}">
                <a16:creationId xmlns:a16="http://schemas.microsoft.com/office/drawing/2014/main" id="{D2512198-3624-9022-3617-FA8CC4682E0B}"/>
              </a:ext>
            </a:extLst>
          </p:cNvPr>
          <p:cNvPicPr>
            <a:picLocks noChangeAspect="1"/>
          </p:cNvPicPr>
          <p:nvPr userDrawn="1"/>
        </p:nvPicPr>
        <p:blipFill>
          <a:blip r:embed="rId2"/>
          <a:stretch>
            <a:fillRect/>
          </a:stretch>
        </p:blipFill>
        <p:spPr>
          <a:xfrm>
            <a:off x="304801" y="314329"/>
            <a:ext cx="5019675" cy="2195393"/>
          </a:xfrm>
          <a:prstGeom prst="rect">
            <a:avLst/>
          </a:prstGeom>
        </p:spPr>
      </p:pic>
    </p:spTree>
    <p:extLst>
      <p:ext uri="{BB962C8B-B14F-4D97-AF65-F5344CB8AC3E}">
        <p14:creationId xmlns:p14="http://schemas.microsoft.com/office/powerpoint/2010/main" val="3099562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p:nvSpPr>
        <p:spPr>
          <a:xfrm>
            <a:off x="2" y="0"/>
            <a:ext cx="334803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5"/>
            <a:ext cx="3209008" cy="5166659"/>
          </a:xfrm>
        </p:spPr>
        <p:txBody>
          <a:bodyPr anchor="b"/>
          <a:lstStyle>
            <a:lvl1pPr>
              <a:defRPr spc="-15" baseline="0">
                <a:solidFill>
                  <a:schemeClr val="bg1"/>
                </a:solidFill>
                <a:latin typeface="Arial Narrow" panose="020B0606020202030204" pitchFamily="34" charset="0"/>
              </a:defRPr>
            </a:lvl1pPr>
          </a:lstStyle>
          <a:p>
            <a:r>
              <a:rPr lang="en-US">
                <a:solidFill>
                  <a:srgbClr val="FFFFFF"/>
                </a:solidFill>
              </a:rPr>
              <a:t>Click to edit Master title style</a:t>
            </a: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4"/>
            <a:ext cx="3749040" cy="365125"/>
          </a:xfrm>
        </p:spPr>
        <p:txBody>
          <a:bodyPr/>
          <a:lstStyle>
            <a:lvl1pPr>
              <a:defRPr>
                <a:solidFill>
                  <a:schemeClr val="bg1"/>
                </a:solidFill>
                <a:latin typeface="Arial Narrow" panose="020B0606020202030204" pitchFamily="34" charset="0"/>
              </a:defRPr>
            </a:lvl1pPr>
          </a:lstStyle>
          <a:p>
            <a:r>
              <a:rPr lang="en-US" sz="788"/>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atin typeface="Arial Narrow" panose="020B0606020202030204" pitchFamily="34" charset="0"/>
              </a:defRPr>
            </a:lvl1pPr>
          </a:lstStyle>
          <a:p>
            <a:r>
              <a:rPr lang="en-US"/>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atin typeface="Arial Narrow" panose="020B0606020202030204" pitchFamily="34" charset="0"/>
              </a:defRPr>
            </a:lvl1pPr>
          </a:lstStyle>
          <a:p>
            <a:r>
              <a:rPr lang="en-US"/>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2" y="3841754"/>
            <a:ext cx="6599239" cy="2296083"/>
          </a:xfrm>
        </p:spPr>
        <p:txBody>
          <a:bodyPr>
            <a:normAutofit/>
          </a:bodyPr>
          <a:lstStyle>
            <a:lvl1pPr marL="257175" indent="-257175">
              <a:buFont typeface="Arial" panose="020B0604020202020204" pitchFamily="34" charset="0"/>
              <a:buChar char="•"/>
              <a:defRPr sz="1500">
                <a:latin typeface="Arial Narrow" panose="020B0606020202030204" pitchFamily="34" charset="0"/>
              </a:defRPr>
            </a:lvl1pPr>
          </a:lstStyle>
          <a:p>
            <a:pPr lvl="0"/>
            <a:r>
              <a:rPr lang="en-US"/>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4"/>
            <a:ext cx="4352544" cy="365125"/>
          </a:xfrm>
        </p:spPr>
        <p:txBody>
          <a:bodyPr/>
          <a:lstStyle>
            <a:lvl1pPr>
              <a:defRPr>
                <a:latin typeface="Arial Narrow" panose="020B0606020202030204" pitchFamily="34" charset="0"/>
              </a:defRPr>
            </a:lvl1pPr>
          </a:lstStyle>
          <a:p>
            <a:r>
              <a:rPr lang="en-US"/>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4"/>
            <a:ext cx="630936" cy="365125"/>
          </a:xfrm>
        </p:spPr>
        <p:txBody>
          <a:bodyPr/>
          <a:lstStyle>
            <a:lvl1pPr>
              <a:defRPr>
                <a:latin typeface="Arial Narrow" panose="020B0606020202030204" pitchFamily="34" charset="0"/>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2960094662"/>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7" y="365128"/>
            <a:ext cx="9523655" cy="1501327"/>
          </a:xfrm>
        </p:spPr>
        <p:txBody>
          <a:bodyPr/>
          <a:lstStyle>
            <a:lvl1pPr>
              <a:defRPr spc="-15" baseline="0">
                <a:solidFill>
                  <a:schemeClr val="bg1"/>
                </a:solidFill>
                <a:latin typeface="Arial Narrow" panose="020B0606020202030204" pitchFamily="34" charset="0"/>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2" y="2286000"/>
            <a:ext cx="5067300" cy="4572000"/>
          </a:xfrm>
        </p:spPr>
        <p:txBody>
          <a:bodyPr/>
          <a:lstStyle>
            <a:lvl1pPr marL="0" indent="0" algn="ctr">
              <a:buNone/>
              <a:defRPr>
                <a:latin typeface="Arial Narrow" panose="020B0606020202030204" pitchFamily="34" charset="0"/>
              </a:defRPr>
            </a:lvl1pPr>
          </a:lstStyle>
          <a:p>
            <a:r>
              <a:rPr lang="en-US"/>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4"/>
            <a:ext cx="4837176" cy="365125"/>
          </a:xfrm>
        </p:spPr>
        <p:txBody>
          <a:bodyPr/>
          <a:lstStyle>
            <a:lvl1pPr>
              <a:defRPr>
                <a:solidFill>
                  <a:schemeClr val="bg1"/>
                </a:solidFill>
              </a:defRPr>
            </a:lvl1pPr>
          </a:lstStyle>
          <a:p>
            <a:r>
              <a:rPr lang="en-US" sz="788"/>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90" y="2899190"/>
            <a:ext cx="5610113" cy="3284359"/>
          </a:xfrm>
        </p:spPr>
        <p:txBody>
          <a:bodyPr>
            <a:normAutofit/>
          </a:bodyPr>
          <a:lstStyle>
            <a:lvl1pPr marL="0" indent="0">
              <a:buNone/>
              <a:defRPr>
                <a:latin typeface="Arial Narrow" panose="020B0606020202030204" pitchFamily="34" charset="0"/>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4"/>
            <a:ext cx="4352544" cy="365125"/>
          </a:xfrm>
        </p:spPr>
        <p:txBody>
          <a:bodyPr/>
          <a:lstStyle>
            <a:lvl1pPr>
              <a:defRPr/>
            </a:lvl1pPr>
          </a:lstStyle>
          <a:p>
            <a:r>
              <a:rPr lang="en-US"/>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4"/>
            <a:ext cx="630936" cy="365125"/>
          </a:xfrm>
        </p:spPr>
        <p:txBody>
          <a:bodyPr/>
          <a:lstStyle/>
          <a:p>
            <a:fld id="{0D4885A8-DDA8-4FCF-AB25-DA8F78EC7557}" type="slidenum">
              <a:rPr lang="en-US" smtClean="0"/>
              <a:pPr/>
              <a:t>‹#›</a:t>
            </a:fld>
            <a:endParaRPr lang="en-US"/>
          </a:p>
        </p:txBody>
      </p:sp>
    </p:spTree>
    <p:extLst>
      <p:ext uri="{BB962C8B-B14F-4D97-AF65-F5344CB8AC3E}">
        <p14:creationId xmlns:p14="http://schemas.microsoft.com/office/powerpoint/2010/main" val="962987395"/>
      </p:ext>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p:nvSpPr>
        <p:spPr>
          <a:xfrm>
            <a:off x="3"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8" y="753039"/>
            <a:ext cx="5945393" cy="2366683"/>
          </a:xfrm>
        </p:spPr>
        <p:txBody>
          <a:bodyPr>
            <a:normAutofit/>
          </a:bodyPr>
          <a:lstStyle>
            <a:lvl1pPr>
              <a:defRPr spc="-15" baseline="0">
                <a:solidFill>
                  <a:schemeClr val="bg1"/>
                </a:solidFill>
              </a:defRPr>
            </a:lvl1pPr>
          </a:lstStyle>
          <a:p>
            <a:r>
              <a:rPr lang="en-US" sz="4500"/>
              <a:t>Click to edit Master title style</a:t>
            </a:r>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8" y="3075872"/>
            <a:ext cx="5945393" cy="1108335"/>
          </a:xfrm>
        </p:spPr>
        <p:txBody>
          <a:bodyPr>
            <a:normAutofit/>
          </a:bodyPr>
          <a:lstStyle>
            <a:lvl1pPr marL="0" indent="0">
              <a:buNone/>
              <a:defRPr sz="1800">
                <a:solidFill>
                  <a:schemeClr val="bg1"/>
                </a:solidFill>
              </a:defRPr>
            </a:lvl1pPr>
          </a:lstStyle>
          <a:p>
            <a:r>
              <a:rPr lang="en-US"/>
              <a:t>Click to edit Master subtitle style</a:t>
            </a:r>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2" y="4533900"/>
            <a:ext cx="7086599" cy="2324100"/>
          </a:xfrm>
        </p:spPr>
        <p:txBody>
          <a:bodyPr/>
          <a:lstStyle>
            <a:lvl1pPr marL="0" indent="0" algn="l">
              <a:buNone/>
              <a:defRPr/>
            </a:lvl1pPr>
          </a:lstStyle>
          <a:p>
            <a:r>
              <a:rPr lang="en-US"/>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4"/>
            <a:ext cx="4837176" cy="365125"/>
          </a:xfrm>
        </p:spPr>
        <p:txBody>
          <a:bodyPr/>
          <a:lstStyle>
            <a:lvl1pPr>
              <a:defRPr>
                <a:solidFill>
                  <a:schemeClr val="bg1"/>
                </a:solidFill>
              </a:defRPr>
            </a:lvl1pPr>
          </a:lstStyle>
          <a:p>
            <a:r>
              <a:rPr lang="en-US" sz="788"/>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7" y="4533900"/>
            <a:ext cx="5105403" cy="2324100"/>
          </a:xfrm>
        </p:spPr>
        <p:txBody>
          <a:bodyPr/>
          <a:lstStyle>
            <a:lvl1pPr marL="0" indent="0">
              <a:buNone/>
              <a:defRPr/>
            </a:lvl1pPr>
          </a:lstStyle>
          <a:p>
            <a:r>
              <a:rPr lang="en-US"/>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4"/>
            <a:ext cx="4352544" cy="365125"/>
          </a:xfrm>
        </p:spPr>
        <p:txBody>
          <a:bodyPr/>
          <a:lstStyle>
            <a:lvl1pPr>
              <a:defRPr>
                <a:solidFill>
                  <a:schemeClr val="bg1"/>
                </a:solidFill>
              </a:defRPr>
            </a:lvl1pPr>
          </a:lstStyle>
          <a:p>
            <a:r>
              <a:rPr lang="en-US"/>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4"/>
            <a:ext cx="630936" cy="365125"/>
          </a:xfrm>
        </p:spPr>
        <p:txBody>
          <a:bodyPr/>
          <a:lstStyle>
            <a:lvl1pPr>
              <a:defRPr>
                <a:solidFill>
                  <a:schemeClr val="bg1"/>
                </a:solidFill>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701146538"/>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90" y="875030"/>
            <a:ext cx="2384425" cy="5068570"/>
          </a:xfrm>
        </p:spPr>
        <p:txBody>
          <a:bodyPr/>
          <a:lstStyle>
            <a:lvl1pPr>
              <a:lnSpc>
                <a:spcPct val="100000"/>
              </a:lnSpc>
              <a:defRPr spc="-15" baseline="0">
                <a:solidFill>
                  <a:schemeClr val="bg1"/>
                </a:solidFill>
              </a:defRPr>
            </a:lvl1pPr>
          </a:lstStyle>
          <a:p>
            <a:r>
              <a:rPr lang="en-US"/>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4"/>
            <a:ext cx="2771139" cy="365125"/>
          </a:xfrm>
        </p:spPr>
        <p:txBody>
          <a:bodyPr/>
          <a:lstStyle>
            <a:lvl1pPr>
              <a:defRPr>
                <a:solidFill>
                  <a:schemeClr val="bg1"/>
                </a:solidFill>
              </a:defRPr>
            </a:lvl1pPr>
          </a:lstStyle>
          <a:p>
            <a:r>
              <a:rPr lang="en-US" sz="788"/>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2" y="876300"/>
            <a:ext cx="8607425" cy="4749800"/>
          </a:xfrm>
        </p:spPr>
        <p:txBody>
          <a:bodyPr/>
          <a:lstStyle>
            <a:lvl1pPr>
              <a:defRPr/>
            </a:lvl1pPr>
          </a:lstStyle>
          <a:p>
            <a:pPr lvl="0"/>
            <a:r>
              <a:rPr lang="en-US"/>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4"/>
            <a:ext cx="4352544" cy="365125"/>
          </a:xfrm>
        </p:spPr>
        <p:txBody>
          <a:bodyPr/>
          <a:lstStyle>
            <a:lvl1pPr>
              <a:defRPr/>
            </a:lvl1pPr>
          </a:lstStyle>
          <a:p>
            <a:r>
              <a:rPr lang="en-US"/>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4"/>
            <a:ext cx="630936" cy="365125"/>
          </a:xfrm>
        </p:spPr>
        <p:txBody>
          <a:bodyPr/>
          <a:lstStyle/>
          <a:p>
            <a:fld id="{0D4885A8-DDA8-4FCF-AB25-DA8F78EC7557}" type="slidenum">
              <a:rPr lang="en-US" smtClean="0"/>
              <a:pPr/>
              <a:t>‹#›</a:t>
            </a:fld>
            <a:endParaRPr lang="en-US"/>
          </a:p>
        </p:txBody>
      </p:sp>
    </p:spTree>
    <p:extLst>
      <p:ext uri="{BB962C8B-B14F-4D97-AF65-F5344CB8AC3E}">
        <p14:creationId xmlns:p14="http://schemas.microsoft.com/office/powerpoint/2010/main" val="2159808404"/>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90" y="996950"/>
            <a:ext cx="2384425" cy="4946650"/>
          </a:xfrm>
        </p:spPr>
        <p:txBody>
          <a:bodyPr/>
          <a:lstStyle>
            <a:lvl1pPr>
              <a:lnSpc>
                <a:spcPct val="100000"/>
              </a:lnSpc>
              <a:defRPr spc="-15" baseline="0">
                <a:solidFill>
                  <a:schemeClr val="bg1"/>
                </a:solidFill>
              </a:defRPr>
            </a:lvl1pPr>
          </a:lstStyle>
          <a:p>
            <a:r>
              <a:rPr lang="en-US"/>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4"/>
            <a:ext cx="2771139" cy="365125"/>
          </a:xfrm>
        </p:spPr>
        <p:txBody>
          <a:bodyPr/>
          <a:lstStyle>
            <a:lvl1pPr>
              <a:defRPr>
                <a:solidFill>
                  <a:schemeClr val="bg1"/>
                </a:solidFill>
              </a:defRPr>
            </a:lvl1pPr>
          </a:lstStyle>
          <a:p>
            <a:r>
              <a:rPr lang="en-US" sz="788"/>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3" y="996954"/>
            <a:ext cx="8367713" cy="4545013"/>
          </a:xfrm>
        </p:spPr>
        <p:txBody>
          <a:bodyPr/>
          <a:lstStyle>
            <a:lvl1pPr>
              <a:defRPr/>
            </a:lvl1pPr>
          </a:lstStyle>
          <a:p>
            <a:pPr lvl="0"/>
            <a:r>
              <a:rPr lang="en-US"/>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4"/>
            <a:ext cx="4352544" cy="365125"/>
          </a:xfrm>
        </p:spPr>
        <p:txBody>
          <a:bodyPr/>
          <a:lstStyle>
            <a:lvl1pPr>
              <a:defRPr/>
            </a:lvl1pPr>
          </a:lstStyle>
          <a:p>
            <a:r>
              <a:rPr lang="en-US"/>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4"/>
            <a:ext cx="630936" cy="365125"/>
          </a:xfrm>
        </p:spPr>
        <p:txBody>
          <a:bodyPr/>
          <a:lstStyle/>
          <a:p>
            <a:fld id="{0D4885A8-DDA8-4FCF-AB25-DA8F78EC7557}" type="slidenum">
              <a:rPr lang="en-US" smtClean="0"/>
              <a:pPr/>
              <a:t>‹#›</a:t>
            </a:fld>
            <a:endParaRPr lang="en-US"/>
          </a:p>
        </p:txBody>
      </p:sp>
    </p:spTree>
    <p:extLst>
      <p:ext uri="{BB962C8B-B14F-4D97-AF65-F5344CB8AC3E}">
        <p14:creationId xmlns:p14="http://schemas.microsoft.com/office/powerpoint/2010/main" val="416902879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extLst>
              <p:ext uri="{D42A27DB-BD31-4B8C-83A1-F6EECF244321}">
                <p14:modId xmlns:p14="http://schemas.microsoft.com/office/powerpoint/2010/main" val="269059321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231648" y="237744"/>
            <a:ext cx="11655552" cy="292388"/>
          </a:xfrm>
        </p:spPr>
        <p:txBody>
          <a:bodyPr/>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1" y="944438"/>
            <a:ext cx="1009251" cy="307777"/>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1" y="944438"/>
            <a:ext cx="1009251" cy="307777"/>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1" y="944438"/>
            <a:ext cx="1009251" cy="307777"/>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5"/>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98451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3" y="0"/>
            <a:ext cx="12192000" cy="6858000"/>
          </a:xfrm>
          <a:noFill/>
        </p:spPr>
        <p:txBody>
          <a:bodyPr/>
          <a:lstStyle>
            <a:lvl1pPr marL="0" indent="0" algn="ctr">
              <a:buNone/>
              <a:defRPr/>
            </a:lvl1pPr>
          </a:lstStyle>
          <a:p>
            <a:r>
              <a:rPr lang="en-US"/>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8"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45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5"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1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4"/>
            <a:ext cx="4837176" cy="365125"/>
          </a:xfrm>
        </p:spPr>
        <p:txBody>
          <a:bodyPr/>
          <a:lstStyle>
            <a:lvl1pPr>
              <a:defRPr>
                <a:solidFill>
                  <a:schemeClr val="bg1"/>
                </a:solidFill>
              </a:defRPr>
            </a:lvl1pPr>
          </a:lstStyle>
          <a:p>
            <a:r>
              <a:rPr lang="en-US" sz="788"/>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4"/>
            <a:ext cx="4352544" cy="365125"/>
          </a:xfrm>
        </p:spPr>
        <p:txBody>
          <a:bodyPr/>
          <a:lstStyle>
            <a:lvl1pPr>
              <a:defRPr>
                <a:solidFill>
                  <a:schemeClr val="bg1"/>
                </a:solidFill>
              </a:defRPr>
            </a:lvl1pPr>
          </a:lstStyle>
          <a:p>
            <a:r>
              <a:rPr lang="en-US"/>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4"/>
            <a:ext cx="630936" cy="365125"/>
          </a:xfrm>
        </p:spPr>
        <p:txBody>
          <a:bodyPr/>
          <a:lstStyle>
            <a:lvl1pPr>
              <a:defRPr>
                <a:solidFill>
                  <a:schemeClr val="bg1"/>
                </a:solidFill>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2622862740"/>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p:nvSpPr>
        <p:spPr>
          <a:xfrm>
            <a:off x="0" y="4"/>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6" y="194787"/>
            <a:ext cx="9421177" cy="769493"/>
          </a:xfrm>
        </p:spPr>
        <p:txBody>
          <a:bodyPr anchor="ctr"/>
          <a:lstStyle>
            <a:lvl1pPr>
              <a:lnSpc>
                <a:spcPct val="100000"/>
              </a:lnSpc>
              <a:defRPr spc="-15"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5" y="1695453"/>
            <a:ext cx="10328275" cy="4314825"/>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4"/>
            <a:ext cx="4837176" cy="365125"/>
          </a:xfrm>
        </p:spPr>
        <p:txBody>
          <a:bodyPr/>
          <a:lstStyle>
            <a:lvl1pPr>
              <a:defRPr/>
            </a:lvl1pPr>
          </a:lstStyle>
          <a:p>
            <a:r>
              <a:rPr lang="en-US" sz="788"/>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4"/>
            <a:ext cx="4352544" cy="365125"/>
          </a:xfrm>
        </p:spPr>
        <p:txBody>
          <a:bodyPr/>
          <a:lstStyle>
            <a:lvl1pPr>
              <a:defRPr/>
            </a:lvl1pPr>
          </a:lstStyle>
          <a:p>
            <a:r>
              <a:rPr lang="en-US"/>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4"/>
            <a:ext cx="630936" cy="365125"/>
          </a:xfrm>
        </p:spPr>
        <p:txBody>
          <a:bodyPr/>
          <a:lstStyle/>
          <a:p>
            <a:fld id="{0D4885A8-DDA8-4FCF-AB25-DA8F78EC7557}" type="slidenum">
              <a:rPr lang="en-US" smtClean="0"/>
              <a:pPr/>
              <a:t>‹#›</a:t>
            </a:fld>
            <a:endParaRPr lang="en-US"/>
          </a:p>
        </p:txBody>
      </p:sp>
    </p:spTree>
    <p:extLst>
      <p:ext uri="{BB962C8B-B14F-4D97-AF65-F5344CB8AC3E}">
        <p14:creationId xmlns:p14="http://schemas.microsoft.com/office/powerpoint/2010/main" val="857459483"/>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p:nvSpPr>
        <p:spPr>
          <a:xfrm>
            <a:off x="0" y="4"/>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62" y="194783"/>
            <a:ext cx="10022841" cy="760892"/>
          </a:xfrm>
        </p:spPr>
        <p:txBody>
          <a:bodyPr anchor="ctr"/>
          <a:lstStyle>
            <a:lvl1pPr>
              <a:lnSpc>
                <a:spcPct val="100000"/>
              </a:lnSpc>
              <a:defRPr spc="-15"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4"/>
            <a:ext cx="4837176" cy="365125"/>
          </a:xfrm>
        </p:spPr>
        <p:txBody>
          <a:bodyPr/>
          <a:lstStyle>
            <a:lvl1pPr>
              <a:defRPr/>
            </a:lvl1pPr>
          </a:lstStyle>
          <a:p>
            <a:r>
              <a:rPr lang="en-US" sz="788"/>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4"/>
            <a:ext cx="4352544" cy="365125"/>
          </a:xfrm>
        </p:spPr>
        <p:txBody>
          <a:bodyPr/>
          <a:lstStyle>
            <a:lvl1pPr>
              <a:defRPr/>
            </a:lvl1pPr>
          </a:lstStyle>
          <a:p>
            <a:r>
              <a:rPr lang="en-US"/>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4"/>
            <a:ext cx="630936" cy="365125"/>
          </a:xfrm>
        </p:spPr>
        <p:txBody>
          <a:bodyPr/>
          <a:lstStyle/>
          <a:p>
            <a:fld id="{0D4885A8-DDA8-4FCF-AB25-DA8F78EC7557}" type="slidenum">
              <a:rPr lang="en-US" smtClean="0"/>
              <a:pPr/>
              <a:t>‹#›</a:t>
            </a:fld>
            <a:endParaRPr lang="en-US"/>
          </a:p>
        </p:txBody>
      </p:sp>
    </p:spTree>
    <p:extLst>
      <p:ext uri="{BB962C8B-B14F-4D97-AF65-F5344CB8AC3E}">
        <p14:creationId xmlns:p14="http://schemas.microsoft.com/office/powerpoint/2010/main" val="1331877170"/>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p:nvSpPr>
        <p:spPr>
          <a:xfrm>
            <a:off x="0" y="4"/>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2" y="190500"/>
            <a:ext cx="10036292" cy="773776"/>
          </a:xfrm>
        </p:spPr>
        <p:txBody>
          <a:bodyPr anchor="ctr"/>
          <a:lstStyle>
            <a:lvl1pPr algn="r">
              <a:lnSpc>
                <a:spcPct val="100000"/>
              </a:lnSpc>
              <a:defRPr spc="-15" baseline="0">
                <a:solidFill>
                  <a:schemeClr val="bg1"/>
                </a:solidFill>
              </a:defRPr>
            </a:lvl1pPr>
          </a:lstStyle>
          <a:p>
            <a:r>
              <a:rPr lang="en-US"/>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4" y="1764139"/>
            <a:ext cx="4756715" cy="597604"/>
          </a:xfrm>
          <a:prstGeom prst="rect">
            <a:avLst/>
          </a:prstGeom>
        </p:spPr>
        <p:txBody>
          <a:bodyPr/>
          <a:lstStyle>
            <a:lvl1pPr marL="0" indent="0">
              <a:buNone/>
              <a:defRPr sz="1800" b="1">
                <a:solidFill>
                  <a:schemeClr val="accent2"/>
                </a:solidFill>
              </a:defRPr>
            </a:lvl1pPr>
          </a:lstStyle>
          <a:p>
            <a:pPr lvl="0"/>
            <a:r>
              <a:rPr lang="en-US"/>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4" y="2374900"/>
            <a:ext cx="4756715" cy="3365500"/>
          </a:xfrm>
        </p:spPr>
        <p:txBody>
          <a:bodyPr>
            <a:normAutofit/>
          </a:bodyPr>
          <a:lstStyle>
            <a:lvl1pPr>
              <a:defRPr sz="1500"/>
            </a:lvl1pPr>
          </a:lstStyle>
          <a:p>
            <a:pPr lvl="0"/>
            <a:r>
              <a:rPr lang="en-US"/>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8" y="1764031"/>
            <a:ext cx="4756715" cy="597604"/>
          </a:xfrm>
          <a:prstGeom prst="rect">
            <a:avLst/>
          </a:prstGeom>
        </p:spPr>
        <p:txBody>
          <a:bodyPr/>
          <a:lstStyle>
            <a:lvl1pPr marL="0" indent="0">
              <a:buNone/>
              <a:defRPr sz="1800" b="1">
                <a:solidFill>
                  <a:schemeClr val="accent2"/>
                </a:solidFill>
              </a:defRPr>
            </a:lvl1pPr>
          </a:lstStyle>
          <a:p>
            <a:pPr lvl="0"/>
            <a:r>
              <a:rPr lang="en-US"/>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8" y="2374900"/>
            <a:ext cx="4756715" cy="3365500"/>
          </a:xfrm>
        </p:spPr>
        <p:txBody>
          <a:bodyPr>
            <a:normAutofit/>
          </a:bodyPr>
          <a:lstStyle>
            <a:lvl1pPr>
              <a:defRPr sz="1500"/>
            </a:lvl1pPr>
          </a:lstStyle>
          <a:p>
            <a:pPr lvl="0"/>
            <a:r>
              <a:rPr lang="en-US"/>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4"/>
            <a:ext cx="4837176" cy="365125"/>
          </a:xfrm>
        </p:spPr>
        <p:txBody>
          <a:bodyPr/>
          <a:lstStyle/>
          <a:p>
            <a:r>
              <a:rPr lang="en-US" sz="788"/>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4"/>
            <a:ext cx="4352544" cy="365125"/>
          </a:xfrm>
        </p:spPr>
        <p:txBody>
          <a:bodyPr/>
          <a:lstStyle>
            <a:lvl1pPr>
              <a:defRPr/>
            </a:lvl1pPr>
          </a:lstStyle>
          <a:p>
            <a:r>
              <a:rPr lang="en-US"/>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4"/>
            <a:ext cx="630936" cy="365125"/>
          </a:xfrm>
        </p:spPr>
        <p:txBody>
          <a:bodyPr/>
          <a:lstStyle/>
          <a:p>
            <a:fld id="{0D4885A8-DDA8-4FCF-AB25-DA8F78EC7557}" type="slidenum">
              <a:rPr lang="en-US" smtClean="0"/>
              <a:pPr/>
              <a:t>‹#›</a:t>
            </a:fld>
            <a:endParaRPr lang="en-US"/>
          </a:p>
        </p:txBody>
      </p:sp>
    </p:spTree>
    <p:extLst>
      <p:ext uri="{BB962C8B-B14F-4D97-AF65-F5344CB8AC3E}">
        <p14:creationId xmlns:p14="http://schemas.microsoft.com/office/powerpoint/2010/main" val="1570228615"/>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p:nvSpPr>
        <p:spPr>
          <a:xfrm>
            <a:off x="0" y="4"/>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2" y="183988"/>
            <a:ext cx="9406372" cy="803380"/>
          </a:xfrm>
        </p:spPr>
        <p:txBody>
          <a:bodyPr anchor="ctr"/>
          <a:lstStyle>
            <a:lvl1pPr algn="r">
              <a:lnSpc>
                <a:spcPct val="100000"/>
              </a:lnSpc>
              <a:defRPr spc="-15" baseline="0">
                <a:solidFill>
                  <a:schemeClr val="bg1"/>
                </a:solidFill>
              </a:defRPr>
            </a:lvl1pPr>
          </a:lstStyle>
          <a:p>
            <a:r>
              <a:rPr lang="en-US"/>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2" y="1764193"/>
            <a:ext cx="3327367" cy="597604"/>
          </a:xfrm>
          <a:prstGeom prst="rect">
            <a:avLst/>
          </a:prstGeom>
        </p:spPr>
        <p:txBody>
          <a:bodyPr/>
          <a:lstStyle>
            <a:lvl1pPr marL="0" indent="0">
              <a:buNone/>
              <a:defRPr sz="1800" b="1">
                <a:solidFill>
                  <a:schemeClr val="accent2"/>
                </a:solidFill>
              </a:defRPr>
            </a:lvl1pPr>
          </a:lstStyle>
          <a:p>
            <a:pPr lvl="0"/>
            <a:r>
              <a:rPr lang="en-US"/>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5" y="2374903"/>
            <a:ext cx="3327367" cy="3485573"/>
          </a:xfrm>
        </p:spPr>
        <p:txBody>
          <a:bodyPr>
            <a:normAutofit/>
          </a:bodyPr>
          <a:lstStyle>
            <a:lvl1pPr>
              <a:defRPr sz="1500"/>
            </a:lvl1pPr>
          </a:lstStyle>
          <a:p>
            <a:pPr lvl="0"/>
            <a:r>
              <a:rPr lang="en-US"/>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9" y="1764193"/>
            <a:ext cx="3327367" cy="597604"/>
          </a:xfrm>
          <a:prstGeom prst="rect">
            <a:avLst/>
          </a:prstGeom>
        </p:spPr>
        <p:txBody>
          <a:bodyPr/>
          <a:lstStyle>
            <a:lvl1pPr marL="0" indent="0">
              <a:buNone/>
              <a:defRPr sz="1800" b="1">
                <a:solidFill>
                  <a:schemeClr val="accent2"/>
                </a:solidFill>
              </a:defRPr>
            </a:lvl1pPr>
          </a:lstStyle>
          <a:p>
            <a:pPr lvl="0"/>
            <a:r>
              <a:rPr lang="en-US"/>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9" y="2374903"/>
            <a:ext cx="3327367" cy="3485573"/>
          </a:xfrm>
        </p:spPr>
        <p:txBody>
          <a:bodyPr>
            <a:normAutofit/>
          </a:bodyPr>
          <a:lstStyle>
            <a:lvl1pPr>
              <a:defRPr sz="1500"/>
            </a:lvl1pPr>
          </a:lstStyle>
          <a:p>
            <a:pPr lvl="0"/>
            <a:r>
              <a:rPr lang="en-US"/>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5" y="1764193"/>
            <a:ext cx="3327367" cy="597604"/>
          </a:xfrm>
          <a:prstGeom prst="rect">
            <a:avLst/>
          </a:prstGeom>
        </p:spPr>
        <p:txBody>
          <a:bodyPr/>
          <a:lstStyle>
            <a:lvl1pPr marL="0" indent="0">
              <a:buNone/>
              <a:defRPr sz="1800" b="1">
                <a:solidFill>
                  <a:schemeClr val="accent2"/>
                </a:solidFill>
              </a:defRPr>
            </a:lvl1pPr>
          </a:lstStyle>
          <a:p>
            <a:pPr lvl="0"/>
            <a:r>
              <a:rPr lang="en-US"/>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5" y="2374903"/>
            <a:ext cx="3327367" cy="3485573"/>
          </a:xfrm>
        </p:spPr>
        <p:txBody>
          <a:bodyPr>
            <a:normAutofit/>
          </a:bodyPr>
          <a:lstStyle>
            <a:lvl1pPr>
              <a:defRPr sz="1500"/>
            </a:lvl1pPr>
          </a:lstStyle>
          <a:p>
            <a:pPr lvl="0"/>
            <a:r>
              <a:rPr lang="en-US"/>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4"/>
            <a:ext cx="4837176" cy="365125"/>
          </a:xfrm>
        </p:spPr>
        <p:txBody>
          <a:bodyPr/>
          <a:lstStyle/>
          <a:p>
            <a:r>
              <a:rPr lang="en-US" sz="788"/>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4"/>
            <a:ext cx="4352544" cy="365125"/>
          </a:xfrm>
        </p:spPr>
        <p:txBody>
          <a:bodyPr/>
          <a:lstStyle>
            <a:lvl1pPr>
              <a:defRPr/>
            </a:lvl1pPr>
          </a:lstStyle>
          <a:p>
            <a:r>
              <a:rPr lang="en-US"/>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4"/>
            <a:ext cx="630936" cy="365125"/>
          </a:xfrm>
        </p:spPr>
        <p:txBody>
          <a:bodyPr/>
          <a:lstStyle/>
          <a:p>
            <a:fld id="{0D4885A8-DDA8-4FCF-AB25-DA8F78EC7557}" type="slidenum">
              <a:rPr lang="en-US" smtClean="0"/>
              <a:pPr/>
              <a:t>‹#›</a:t>
            </a:fld>
            <a:endParaRPr lang="en-US"/>
          </a:p>
        </p:txBody>
      </p:sp>
    </p:spTree>
    <p:extLst>
      <p:ext uri="{BB962C8B-B14F-4D97-AF65-F5344CB8AC3E}">
        <p14:creationId xmlns:p14="http://schemas.microsoft.com/office/powerpoint/2010/main" val="2091598817"/>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p:nvSpPr>
        <p:spPr>
          <a:xfrm>
            <a:off x="0" y="4533900"/>
            <a:ext cx="12192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4" y="4947317"/>
            <a:ext cx="7700617" cy="1409037"/>
          </a:xfrm>
        </p:spPr>
        <p:txBody>
          <a:bodyPr anchor="ctr">
            <a:normAutofit/>
          </a:bodyPr>
          <a:lstStyle>
            <a:lvl1pPr>
              <a:defRPr>
                <a:solidFill>
                  <a:schemeClr val="bg1"/>
                </a:solidFill>
              </a:defRPr>
            </a:lvl1pPr>
          </a:lstStyle>
          <a:p>
            <a:r>
              <a:rPr lang="en-US" sz="4050"/>
              <a:t>Click to edit Master title style</a:t>
            </a:r>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5" y="386989"/>
            <a:ext cx="2443495" cy="3758334"/>
          </a:xfrm>
        </p:spPr>
        <p:txBody>
          <a:bodyPr anchor="t">
            <a:normAutofit/>
          </a:bodyPr>
          <a:lstStyle>
            <a:lvl1pPr marL="0" indent="0">
              <a:lnSpc>
                <a:spcPct val="100000"/>
              </a:lnSpc>
              <a:spcBef>
                <a:spcPts val="0"/>
              </a:spcBef>
              <a:buNone/>
              <a:defRPr sz="2100" b="1">
                <a:solidFill>
                  <a:schemeClr val="accent1"/>
                </a:solidFill>
              </a:defRPr>
            </a:lvl1pPr>
          </a:lstStyle>
          <a:p>
            <a:r>
              <a:rPr lang="en-US">
                <a:solidFill>
                  <a:schemeClr val="accent1"/>
                </a:solidFill>
              </a:rPr>
              <a:t>Click to edit Master subtitle style</a:t>
            </a: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4"/>
            <a:ext cx="9144000" cy="4532313"/>
          </a:xfrm>
        </p:spPr>
        <p:txBody>
          <a:bodyPr/>
          <a:lstStyle>
            <a:lvl1pPr marL="0" indent="0" algn="ctr">
              <a:buNone/>
              <a:defRPr/>
            </a:lvl1pPr>
          </a:lstStyle>
          <a:p>
            <a:r>
              <a:rPr lang="en-US"/>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4"/>
            <a:ext cx="4837176" cy="365125"/>
          </a:xfrm>
        </p:spPr>
        <p:txBody>
          <a:bodyPr/>
          <a:lstStyle>
            <a:lvl1pPr>
              <a:defRPr>
                <a:solidFill>
                  <a:schemeClr val="bg1"/>
                </a:solidFill>
              </a:defRPr>
            </a:lvl1pPr>
          </a:lstStyle>
          <a:p>
            <a:r>
              <a:rPr lang="en-US" sz="788"/>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7"/>
            <a:ext cx="3048000" cy="2325687"/>
          </a:xfrm>
        </p:spPr>
        <p:txBody>
          <a:bodyPr/>
          <a:lstStyle>
            <a:lvl1pPr marL="0" indent="0" algn="ctr">
              <a:buNone/>
              <a:defRPr/>
            </a:lvl1pPr>
          </a:lstStyle>
          <a:p>
            <a:r>
              <a:rPr lang="en-US"/>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4"/>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4"/>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43915917"/>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0" y="2720288"/>
            <a:ext cx="12192000" cy="40290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323851" y="3025247"/>
            <a:ext cx="7086600" cy="1563849"/>
          </a:xfrm>
        </p:spPr>
        <p:txBody>
          <a:bodyPr anchor="t">
            <a:noAutofit/>
          </a:bodyPr>
          <a:lstStyle>
            <a:lvl1pPr>
              <a:defRPr sz="4950" b="1" spc="-15" baseline="0">
                <a:solidFill>
                  <a:schemeClr val="bg1"/>
                </a:solidFill>
                <a:latin typeface="Arial Narrow" panose="020B060602020203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7" y="4924428"/>
            <a:ext cx="4656380" cy="1019175"/>
          </a:xfrm>
        </p:spPr>
        <p:txBody>
          <a:bodyPr anchor="b">
            <a:normAutofit/>
          </a:bodyPr>
          <a:lstStyle>
            <a:lvl1pPr marL="0" indent="0">
              <a:buNone/>
              <a:defRPr sz="2100" b="0">
                <a:solidFill>
                  <a:schemeClr val="bg1"/>
                </a:solidFill>
                <a:latin typeface="Arial Narrow" panose="020B0606020202030204" pitchFamily="34" charset="0"/>
              </a:defRPr>
            </a:lvl1pPr>
          </a:lstStyle>
          <a:p>
            <a:r>
              <a:rPr lang="en-US"/>
              <a:t>Click to edit Master subtitle style</a:t>
            </a:r>
          </a:p>
        </p:txBody>
      </p:sp>
      <p:pic>
        <p:nvPicPr>
          <p:cNvPr id="3" name="Picture 2" descr="A blue and yellow text&#10;&#10;Description automatically generated with low confidence">
            <a:extLst>
              <a:ext uri="{FF2B5EF4-FFF2-40B4-BE49-F238E27FC236}">
                <a16:creationId xmlns:a16="http://schemas.microsoft.com/office/drawing/2014/main" id="{BCD313E2-7968-0CEB-E91A-808E8A2BE745}"/>
              </a:ext>
            </a:extLst>
          </p:cNvPr>
          <p:cNvPicPr>
            <a:picLocks noChangeAspect="1"/>
          </p:cNvPicPr>
          <p:nvPr userDrawn="1"/>
        </p:nvPicPr>
        <p:blipFill>
          <a:blip r:embed="rId2"/>
          <a:stretch>
            <a:fillRect/>
          </a:stretch>
        </p:blipFill>
        <p:spPr>
          <a:xfrm>
            <a:off x="304801" y="314329"/>
            <a:ext cx="5019675" cy="2195393"/>
          </a:xfrm>
          <a:prstGeom prst="rect">
            <a:avLst/>
          </a:prstGeom>
        </p:spPr>
      </p:pic>
    </p:spTree>
    <p:extLst>
      <p:ext uri="{BB962C8B-B14F-4D97-AF65-F5344CB8AC3E}">
        <p14:creationId xmlns:p14="http://schemas.microsoft.com/office/powerpoint/2010/main" val="32597445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ar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E4D345-2197-6D4C-8F0D-3BC6B2AB1F25}"/>
              </a:ext>
            </a:extLst>
          </p:cNvPr>
          <p:cNvSpPr/>
          <p:nvPr/>
        </p:nvSpPr>
        <p:spPr>
          <a:xfrm>
            <a:off x="0" y="0"/>
            <a:ext cx="12192000" cy="1207008"/>
          </a:xfrm>
          <a:prstGeom prst="rect">
            <a:avLst/>
          </a:prstGeom>
          <a:solidFill>
            <a:srgbClr val="28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nvPr>
        </p:nvGraphicFramePr>
        <p:xfrm>
          <a:off x="1589"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9"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237868D-9B84-AE4F-B833-8E8C7F585207}"/>
              </a:ext>
            </a:extLst>
          </p:cNvPr>
          <p:cNvSpPr>
            <a:spLocks noGrp="1"/>
          </p:cNvSpPr>
          <p:nvPr>
            <p:ph type="title" hasCustomPrompt="1"/>
          </p:nvPr>
        </p:nvSpPr>
        <p:spPr/>
        <p:txBody>
          <a:bodyPr/>
          <a:lstStyle/>
          <a:p>
            <a:r>
              <a:rPr lang="en-US"/>
              <a:t>Click to edit master title style</a:t>
            </a:r>
          </a:p>
        </p:txBody>
      </p:sp>
      <p:sp>
        <p:nvSpPr>
          <p:cNvPr id="9" name="Content Placeholder 5">
            <a:extLst>
              <a:ext uri="{FF2B5EF4-FFF2-40B4-BE49-F238E27FC236}">
                <a16:creationId xmlns:a16="http://schemas.microsoft.com/office/drawing/2014/main" id="{414C1B55-FB49-1B45-80DF-F67865047AC0}"/>
              </a:ext>
            </a:extLst>
          </p:cNvPr>
          <p:cNvSpPr>
            <a:spLocks noGrp="1"/>
          </p:cNvSpPr>
          <p:nvPr>
            <p:ph sz="quarter" idx="11" hasCustomPrompt="1"/>
          </p:nvPr>
        </p:nvSpPr>
        <p:spPr>
          <a:xfrm>
            <a:off x="457202" y="1691640"/>
            <a:ext cx="5529263" cy="431546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3CE53746-D2D1-A542-9C3B-721279458886}"/>
              </a:ext>
            </a:extLst>
          </p:cNvPr>
          <p:cNvSpPr>
            <a:spLocks noGrp="1"/>
          </p:cNvSpPr>
          <p:nvPr>
            <p:ph sz="quarter" idx="12" hasCustomPrompt="1"/>
          </p:nvPr>
        </p:nvSpPr>
        <p:spPr>
          <a:xfrm>
            <a:off x="6215066" y="1691640"/>
            <a:ext cx="5529263" cy="431546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8ED10CDB-97ED-C7F6-7D61-9D593116A4AB}"/>
              </a:ext>
            </a:extLst>
          </p:cNvPr>
          <p:cNvSpPr>
            <a:spLocks noGrp="1"/>
          </p:cNvSpPr>
          <p:nvPr>
            <p:ph type="body" sz="half" idx="2" hasCustomPrompt="1"/>
          </p:nvPr>
        </p:nvSpPr>
        <p:spPr>
          <a:xfrm>
            <a:off x="6215065" y="6306217"/>
            <a:ext cx="4567239" cy="266362"/>
          </a:xfrm>
        </p:spPr>
        <p:txBody>
          <a:bodyPr anchor="b" anchorCtr="0"/>
          <a:lstStyle>
            <a:lvl1pPr marL="0" indent="0" algn="r">
              <a:buNone/>
              <a:defRPr sz="675">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footnote/source</a:t>
            </a:r>
          </a:p>
        </p:txBody>
      </p:sp>
    </p:spTree>
    <p:extLst>
      <p:ext uri="{BB962C8B-B14F-4D97-AF65-F5344CB8AC3E}">
        <p14:creationId xmlns:p14="http://schemas.microsoft.com/office/powerpoint/2010/main" val="10590927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069"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812800" y="1066804"/>
            <a:ext cx="3869008" cy="1474443"/>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920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2 Column + Blank">
    <p:spTree>
      <p:nvGrpSpPr>
        <p:cNvPr id="1" name=""/>
        <p:cNvGrpSpPr/>
        <p:nvPr/>
      </p:nvGrpSpPr>
      <p:grpSpPr>
        <a:xfrm>
          <a:off x="0" y="0"/>
          <a:ext cx="0" cy="0"/>
          <a:chOff x="0" y="0"/>
          <a:chExt cx="0" cy="0"/>
        </a:xfrm>
      </p:grpSpPr>
      <p:sp>
        <p:nvSpPr>
          <p:cNvPr id="3" name="Text Placeholder Right">
            <a:extLst>
              <a:ext uri="{FF2B5EF4-FFF2-40B4-BE49-F238E27FC236}">
                <a16:creationId xmlns:a16="http://schemas.microsoft.com/office/drawing/2014/main" id="{95F02DA6-58F7-2D44-A860-9EAE82A0A146}"/>
              </a:ext>
            </a:extLst>
          </p:cNvPr>
          <p:cNvSpPr>
            <a:spLocks noGrp="1"/>
          </p:cNvSpPr>
          <p:nvPr>
            <p:ph type="body" sz="quarter" idx="11"/>
          </p:nvPr>
        </p:nvSpPr>
        <p:spPr>
          <a:xfrm>
            <a:off x="4489704" y="1828800"/>
            <a:ext cx="3200400" cy="3661102"/>
          </a:xfrm>
        </p:spPr>
        <p:txBody>
          <a:bodyPr/>
          <a:lstStyle/>
          <a:p>
            <a:pPr lvl="0"/>
            <a:r>
              <a:rPr lang="en-US"/>
              <a:t>Click to edit Master text styles</a:t>
            </a:r>
          </a:p>
          <a:p>
            <a:pPr lvl="1"/>
            <a:r>
              <a:rPr lang="en-US"/>
              <a:t>Second level</a:t>
            </a:r>
          </a:p>
          <a:p>
            <a:pPr lvl="2"/>
            <a:r>
              <a:rPr lang="en-US"/>
              <a:t>Third level</a:t>
            </a:r>
          </a:p>
        </p:txBody>
      </p:sp>
      <p:sp>
        <p:nvSpPr>
          <p:cNvPr id="8" name="Text Placeholder Left">
            <a:extLst>
              <a:ext uri="{FF2B5EF4-FFF2-40B4-BE49-F238E27FC236}">
                <a16:creationId xmlns:a16="http://schemas.microsoft.com/office/drawing/2014/main" id="{E207FC6C-94F8-414E-AEB3-CD639F9A8C56}"/>
              </a:ext>
            </a:extLst>
          </p:cNvPr>
          <p:cNvSpPr>
            <a:spLocks noGrp="1"/>
          </p:cNvSpPr>
          <p:nvPr>
            <p:ph type="body" sz="quarter" idx="12"/>
          </p:nvPr>
        </p:nvSpPr>
        <p:spPr>
          <a:xfrm>
            <a:off x="640079" y="1828800"/>
            <a:ext cx="3200400" cy="3661102"/>
          </a:xfrm>
        </p:spPr>
        <p:txBody>
          <a:bodyPr/>
          <a:lstStyle/>
          <a:p>
            <a:pPr lvl="0"/>
            <a:r>
              <a:rPr lang="en-US"/>
              <a:t>Click to edit Master text styles</a:t>
            </a:r>
          </a:p>
          <a:p>
            <a:pPr lvl="1"/>
            <a:r>
              <a:rPr lang="en-US"/>
              <a:t>Second level</a:t>
            </a:r>
          </a:p>
          <a:p>
            <a:pPr lvl="2"/>
            <a:r>
              <a:rPr lang="en-US"/>
              <a:t>Third level</a:t>
            </a:r>
          </a:p>
        </p:txBody>
      </p:sp>
      <p:sp>
        <p:nvSpPr>
          <p:cNvPr id="4" name="Title Placeholder">
            <a:extLst>
              <a:ext uri="{FF2B5EF4-FFF2-40B4-BE49-F238E27FC236}">
                <a16:creationId xmlns:a16="http://schemas.microsoft.com/office/drawing/2014/main" id="{D41C7282-3E5D-E245-98BA-F00051A8A5CC}"/>
              </a:ext>
            </a:extLst>
          </p:cNvPr>
          <p:cNvSpPr>
            <a:spLocks noGrp="1"/>
          </p:cNvSpPr>
          <p:nvPr>
            <p:ph type="title"/>
          </p:nvPr>
        </p:nvSpPr>
        <p:spPr>
          <a:xfrm>
            <a:off x="640080" y="640080"/>
            <a:ext cx="10908792" cy="548640"/>
          </a:xfrm>
          <a:prstGeom prst="rect">
            <a:avLst/>
          </a:prstGeom>
        </p:spPr>
        <p:txBody>
          <a:bodyPr vert="horz" lIns="0" tIns="0" rIns="0" bIns="0" rtlCol="0" anchor="t" anchorCtr="0">
            <a:normAutofit/>
          </a:bodyPr>
          <a:lstStyle>
            <a:lvl1pPr>
              <a:lnSpc>
                <a:spcPct val="114000"/>
              </a:lnSpc>
              <a:defRPr/>
            </a:lvl1pPr>
          </a:lstStyle>
          <a:p>
            <a:r>
              <a:rPr lang="en-US"/>
              <a:t>Click to edit Master title style</a:t>
            </a:r>
          </a:p>
        </p:txBody>
      </p:sp>
    </p:spTree>
    <p:extLst>
      <p:ext uri="{BB962C8B-B14F-4D97-AF65-F5344CB8AC3E}">
        <p14:creationId xmlns:p14="http://schemas.microsoft.com/office/powerpoint/2010/main" val="382065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65858714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4400" y="1143004"/>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9868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069"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Rectangle 8">
            <a:extLst>
              <a:ext uri="{FF2B5EF4-FFF2-40B4-BE49-F238E27FC236}">
                <a16:creationId xmlns:a16="http://schemas.microsoft.com/office/drawing/2014/main" id="{F0339B2B-DA5C-430B-8D52-2FB72ADD9453}"/>
              </a:ext>
            </a:extLst>
          </p:cNvPr>
          <p:cNvSpPr txBox="1"/>
          <p:nvPr userDrawn="1"/>
        </p:nvSpPr>
        <p:spPr>
          <a:xfrm>
            <a:off x="697447" y="1393830"/>
            <a:ext cx="8199967" cy="24250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875" lvl="1" indent="0">
              <a:buClr>
                <a:srgbClr val="000000"/>
              </a:buClr>
              <a:buNone/>
            </a:pPr>
            <a:r>
              <a:rPr lang="en-US" sz="788" b="1">
                <a:latin typeface="Arial" panose="020B0604020202020204" pitchFamily="34" charset="0"/>
                <a:cs typeface="Arial" panose="020B0604020202020204" pitchFamily="34" charset="0"/>
              </a:rPr>
              <a:t>XX</a:t>
            </a:r>
          </a:p>
          <a:p>
            <a:pPr marL="875" lvl="1" indent="0">
              <a:buClr>
                <a:srgbClr val="000000"/>
              </a:buClr>
              <a:buNone/>
            </a:pPr>
            <a:r>
              <a:rPr lang="en-US" sz="788">
                <a:latin typeface="Arial" panose="020B0604020202020204" pitchFamily="34" charset="0"/>
                <a:cs typeface="Arial" panose="020B0604020202020204" pitchFamily="34" charset="0"/>
              </a:rPr>
              <a:t>xx</a:t>
            </a:r>
          </a:p>
        </p:txBody>
      </p:sp>
      <p:cxnSp>
        <p:nvCxnSpPr>
          <p:cNvPr id="8" name="Straight Connector 7">
            <a:extLst>
              <a:ext uri="{FF2B5EF4-FFF2-40B4-BE49-F238E27FC236}">
                <a16:creationId xmlns:a16="http://schemas.microsoft.com/office/drawing/2014/main" id="{0608298C-7F71-430C-8954-AD9C7285A331}"/>
              </a:ext>
            </a:extLst>
          </p:cNvPr>
          <p:cNvCxnSpPr/>
          <p:nvPr userDrawn="1"/>
        </p:nvCxnSpPr>
        <p:spPr>
          <a:xfrm>
            <a:off x="697444" y="1811338"/>
            <a:ext cx="1079711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063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4"/>
            <a:ext cx="10566400" cy="900246"/>
          </a:xfrm>
        </p:spPr>
        <p:txBody>
          <a:bodyPr wrap="square"/>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269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71847912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77546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4"/>
            <a:ext cx="10566400" cy="900246"/>
          </a:xfrm>
        </p:spPr>
        <p:txBody>
          <a:bodyPr wrap="square"/>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8058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70" y="1628"/>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70" y="1628"/>
                        <a:ext cx="2159" cy="1619"/>
                      </a:xfrm>
                      <a:prstGeom prst="rect">
                        <a:avLst/>
                      </a:prstGeom>
                    </p:spPr>
                  </p:pic>
                </p:oleObj>
              </mc:Fallback>
            </mc:AlternateContent>
          </a:graphicData>
        </a:graphic>
      </p:graphicFrame>
      <p:sp>
        <p:nvSpPr>
          <p:cNvPr id="2" name="McK 2. Slide Title"/>
          <p:cNvSpPr>
            <a:spLocks noGrp="1"/>
          </p:cNvSpPr>
          <p:nvPr>
            <p:ph type="title"/>
          </p:nvPr>
        </p:nvSpPr>
        <p:spPr>
          <a:xfrm>
            <a:off x="406400" y="214661"/>
            <a:ext cx="11509248" cy="338554"/>
          </a:xfrm>
        </p:spPr>
        <p:txBody>
          <a:bodyPr>
            <a:noAutofit/>
          </a:bodyPr>
          <a:lstStyle>
            <a:lvl1pPr>
              <a:defRPr sz="2200"/>
            </a:lvl1pPr>
          </a:lstStyle>
          <a:p>
            <a:r>
              <a:rPr lang="en-US"/>
              <a:t>Click to edit Master title style</a:t>
            </a:r>
          </a:p>
        </p:txBody>
      </p:sp>
    </p:spTree>
    <p:extLst>
      <p:ext uri="{BB962C8B-B14F-4D97-AF65-F5344CB8AC3E}">
        <p14:creationId xmlns:p14="http://schemas.microsoft.com/office/powerpoint/2010/main" val="7907443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92">
          <p15:clr>
            <a:srgbClr val="FBAE40"/>
          </p15:clr>
        </p15:guide>
        <p15:guide id="4" pos="5568">
          <p15:clr>
            <a:srgbClr val="FBAE40"/>
          </p15:clr>
        </p15:guide>
        <p15:guide id="5" orient="horz" pos="4176">
          <p15:clr>
            <a:srgbClr val="FBAE40"/>
          </p15:clr>
        </p15:guide>
        <p15:guide id="6" orient="horz" pos="1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23881935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07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412447"/>
            <a:ext cx="4114800" cy="228600"/>
          </a:xfrm>
          <a:prstGeom prst="rect">
            <a:avLst/>
          </a:prstGeom>
        </p:spPr>
        <p:txBody>
          <a:bodyPr/>
          <a:lstStyle/>
          <a:p>
            <a:pPr defTabSz="342900">
              <a:defRPr/>
            </a:pPr>
            <a:fld id="{AF04CBE1-4A0A-4C4F-9C1D-0A25DA439716}" type="datetimeFigureOut">
              <a:rPr lang="en-US" sz="1350" smtClean="0">
                <a:solidFill>
                  <a:prstClr val="black"/>
                </a:solidFill>
                <a:latin typeface="Calibri Light" panose="020F0302020204030204"/>
              </a:rPr>
              <a:pPr defTabSz="342900">
                <a:defRPr/>
              </a:pPr>
              <a:t>2/11/2025</a:t>
            </a:fld>
            <a:endParaRPr lang="en-US" sz="1350">
              <a:solidFill>
                <a:prstClr val="black"/>
              </a:solidFill>
              <a:latin typeface="Calibri Light" panose="020F0302020204030204"/>
            </a:endParaRPr>
          </a:p>
        </p:txBody>
      </p:sp>
      <p:sp>
        <p:nvSpPr>
          <p:cNvPr id="3" name="Footer Placeholder 2"/>
          <p:cNvSpPr>
            <a:spLocks noGrp="1"/>
          </p:cNvSpPr>
          <p:nvPr>
            <p:ph type="ftr" sz="quarter" idx="11"/>
          </p:nvPr>
        </p:nvSpPr>
        <p:spPr>
          <a:xfrm>
            <a:off x="685800" y="6554697"/>
            <a:ext cx="5029200" cy="228600"/>
          </a:xfrm>
          <a:prstGeom prst="rect">
            <a:avLst/>
          </a:prstGeom>
        </p:spPr>
        <p:txBody>
          <a:bodyPr/>
          <a:lstStyle/>
          <a:p>
            <a:pPr defTabSz="342900">
              <a:defRPr/>
            </a:pPr>
            <a:endParaRPr lang="en-US" sz="1350">
              <a:solidFill>
                <a:prstClr val="black"/>
              </a:solidFill>
              <a:latin typeface="Calibri Light" panose="020F0302020204030204"/>
            </a:endParaRPr>
          </a:p>
        </p:txBody>
      </p:sp>
      <p:sp>
        <p:nvSpPr>
          <p:cNvPr id="4" name="Slide Number Placeholder 3"/>
          <p:cNvSpPr>
            <a:spLocks noGrp="1"/>
          </p:cNvSpPr>
          <p:nvPr>
            <p:ph type="sldNum" sz="quarter" idx="12"/>
          </p:nvPr>
        </p:nvSpPr>
        <p:spPr/>
        <p:txBody>
          <a:bodyPr/>
          <a:lstStyle/>
          <a:p>
            <a:pPr defTabSz="342900">
              <a:defRPr/>
            </a:pPr>
            <a:fld id="{C7013164-04A9-437B-A741-5800EB684B0E}" type="slidenum">
              <a:rPr lang="en-US" b="1" smtClean="0">
                <a:solidFill>
                  <a:srgbClr val="50B4C8">
                    <a:alpha val="25000"/>
                  </a:srgbClr>
                </a:solidFill>
                <a:latin typeface="Calibri Light" panose="020F0302020204030204"/>
              </a:rPr>
              <a:pPr defTabSz="342900">
                <a:defRPr/>
              </a:pPr>
              <a:t>‹#›</a:t>
            </a:fld>
            <a:endParaRPr lang="en-US" b="1">
              <a:solidFill>
                <a:srgbClr val="50B4C8">
                  <a:alpha val="25000"/>
                </a:srgbClr>
              </a:solidFill>
              <a:latin typeface="Calibri Light" panose="020F0302020204030204"/>
            </a:endParaRPr>
          </a:p>
        </p:txBody>
      </p:sp>
    </p:spTree>
    <p:extLst>
      <p:ext uri="{BB962C8B-B14F-4D97-AF65-F5344CB8AC3E}">
        <p14:creationId xmlns:p14="http://schemas.microsoft.com/office/powerpoint/2010/main" val="2329580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extLst>
              <p:ext uri="{D42A27DB-BD31-4B8C-83A1-F6EECF244321}">
                <p14:modId xmlns:p14="http://schemas.microsoft.com/office/powerpoint/2010/main" val="2642517264"/>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100" b="1" i="0" baseline="0">
              <a:latin typeface="Arial"/>
              <a:ea typeface="+mj-ea"/>
              <a:cs typeface="Arial"/>
              <a:sym typeface="Arial"/>
            </a:endParaRPr>
          </a:p>
        </p:txBody>
      </p:sp>
      <p:sp>
        <p:nvSpPr>
          <p:cNvPr id="2" name="Title 1"/>
          <p:cNvSpPr>
            <a:spLocks noGrp="1"/>
          </p:cNvSpPr>
          <p:nvPr>
            <p:ph type="ctrTitle"/>
          </p:nvPr>
        </p:nvSpPr>
        <p:spPr>
          <a:xfrm>
            <a:off x="3584452" y="2778780"/>
            <a:ext cx="6608647" cy="323165"/>
          </a:xfrm>
        </p:spPr>
        <p:txBody>
          <a:bodyPr wrap="square" lIns="0" tIns="0" rIns="0" bIns="0">
            <a:spAutoFit/>
          </a:bodyPr>
          <a:lstStyle>
            <a:lvl1pPr algn="l">
              <a:defRPr sz="21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86141" y="4937763"/>
            <a:ext cx="3708281" cy="161583"/>
          </a:xfrm>
        </p:spPr>
        <p:txBody>
          <a:bodyPr wrap="square" lIns="0" tIns="0" rIns="0" bIns="0">
            <a:spAutoFit/>
          </a:bodyPr>
          <a:lstStyle>
            <a:lvl1pPr marL="0" indent="0" algn="l">
              <a:buNone/>
              <a:defRPr sz="1050" b="1">
                <a:solidFill>
                  <a:schemeClr val="tx2"/>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grpSp>
        <p:nvGrpSpPr>
          <p:cNvPr id="4" name="Group 3">
            <a:extLst>
              <a:ext uri="{FF2B5EF4-FFF2-40B4-BE49-F238E27FC236}">
                <a16:creationId xmlns:a16="http://schemas.microsoft.com/office/drawing/2014/main" id="{0FED0A56-205A-A24F-93C7-19A5D523BD3C}"/>
              </a:ext>
              <a:ext uri="{C183D7F6-B498-43B3-948B-1728B52AA6E4}">
                <adec:decorative xmlns:adec="http://schemas.microsoft.com/office/drawing/2017/decorative" val="1"/>
              </a:ext>
            </a:extLst>
          </p:cNvPr>
          <p:cNvGrpSpPr/>
          <p:nvPr userDrawn="1"/>
        </p:nvGrpSpPr>
        <p:grpSpPr>
          <a:xfrm>
            <a:off x="6" y="3245971"/>
            <a:ext cx="12191999" cy="436455"/>
            <a:chOff x="1" y="3245968"/>
            <a:chExt cx="9143999" cy="436455"/>
          </a:xfrm>
        </p:grpSpPr>
        <p:sp>
          <p:nvSpPr>
            <p:cNvPr id="19" name="TitleTopPlaceholder"/>
            <p:cNvSpPr>
              <a:spLocks noChangeArrowheads="1"/>
            </p:cNvSpPr>
            <p:nvPr userDrawn="1"/>
          </p:nvSpPr>
          <p:spPr bwMode="ltGray">
            <a:xfrm>
              <a:off x="2125654" y="3245968"/>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200">
                <a:solidFill>
                  <a:srgbClr val="000000"/>
                </a:solidFill>
                <a:latin typeface="Arial"/>
              </a:endParaRPr>
            </a:p>
          </p:txBody>
        </p:sp>
        <p:sp>
          <p:nvSpPr>
            <p:cNvPr id="20" name="TitleTopPlaceholder"/>
            <p:cNvSpPr>
              <a:spLocks noChangeArrowheads="1"/>
            </p:cNvSpPr>
            <p:nvPr userDrawn="1"/>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200">
                <a:solidFill>
                  <a:srgbClr val="000000"/>
                </a:solidFill>
                <a:latin typeface="Arial"/>
              </a:endParaRPr>
            </a:p>
          </p:txBody>
        </p:sp>
        <p:sp>
          <p:nvSpPr>
            <p:cNvPr id="21" name="TitleTopPlaceholder"/>
            <p:cNvSpPr>
              <a:spLocks noChangeArrowheads="1"/>
            </p:cNvSpPr>
            <p:nvPr userDrawn="1"/>
          </p:nvSpPr>
          <p:spPr bwMode="ltGray">
            <a:xfrm>
              <a:off x="3886006" y="3245968"/>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200">
                <a:solidFill>
                  <a:srgbClr val="000000"/>
                </a:solidFill>
                <a:latin typeface="Arial"/>
              </a:endParaRPr>
            </a:p>
          </p:txBody>
        </p:sp>
      </p:grpSp>
      <p:pic>
        <p:nvPicPr>
          <p:cNvPr id="22" name="Picture 4" descr="State Seal of Massachusetts"/>
          <p:cNvPicPr>
            <a:picLocks noChangeAspect="1" noChangeArrowheads="1"/>
          </p:cNvPicPr>
          <p:nvPr userDrawn="1"/>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62624" y="2029610"/>
            <a:ext cx="276711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p:cNvSpPr>
            <a:spLocks noChangeArrowheads="1"/>
          </p:cNvSpPr>
          <p:nvPr userDrawn="1"/>
        </p:nvSpPr>
        <p:spPr bwMode="auto">
          <a:xfrm>
            <a:off x="3586141" y="6022058"/>
            <a:ext cx="6828367" cy="11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602816" eaLnBrk="0" hangingPunct="0"/>
            <a:r>
              <a:rPr lang="en-US" sz="750">
                <a:solidFill>
                  <a:schemeClr val="tx2"/>
                </a:solidFill>
                <a:latin typeface="Arial"/>
                <a:ea typeface="ＭＳ Ｐゴシック"/>
              </a:rPr>
              <a:t>CONFIDENTIAL; FOR POLICY DEVELOPMENT PURPOSES ONLY</a:t>
            </a:r>
          </a:p>
        </p:txBody>
      </p:sp>
      <p:sp>
        <p:nvSpPr>
          <p:cNvPr id="24" name="McK Disclaimer"/>
          <p:cNvSpPr>
            <a:spLocks noChangeArrowheads="1"/>
          </p:cNvSpPr>
          <p:nvPr userDrawn="1"/>
        </p:nvSpPr>
        <p:spPr bwMode="auto">
          <a:xfrm>
            <a:off x="3586136" y="4420348"/>
            <a:ext cx="74882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602816" eaLnBrk="0" hangingPunct="0"/>
            <a:r>
              <a:rPr lang="en-US" sz="150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1649916379"/>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756348642"/>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a:xfrm>
            <a:off x="406400" y="256980"/>
            <a:ext cx="11509248" cy="253916"/>
          </a:xfrm>
        </p:spPr>
        <p:txBody>
          <a:bodyPr/>
          <a:lstStyle/>
          <a:p>
            <a:r>
              <a:rPr lang="en-US"/>
              <a:t>Click to edit Master title style</a:t>
            </a:r>
          </a:p>
        </p:txBody>
      </p:sp>
      <p:sp>
        <p:nvSpPr>
          <p:cNvPr id="4" name="Text Placeholder 3"/>
          <p:cNvSpPr>
            <a:spLocks noGrp="1"/>
          </p:cNvSpPr>
          <p:nvPr>
            <p:ph type="body" sz="quarter" idx="10"/>
          </p:nvPr>
        </p:nvSpPr>
        <p:spPr>
          <a:xfrm>
            <a:off x="812800" y="1066804"/>
            <a:ext cx="10566400" cy="900246"/>
          </a:xfrm>
        </p:spPr>
        <p:txBody>
          <a:bodyPr wrap="square" lIns="0"/>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77545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92">
          <p15:clr>
            <a:srgbClr val="FBAE40"/>
          </p15:clr>
        </p15:guide>
        <p15:guide id="4" pos="5568">
          <p15:clr>
            <a:srgbClr val="FBAE40"/>
          </p15:clr>
        </p15:guide>
        <p15:guide id="5" orient="horz" pos="192">
          <p15:clr>
            <a:srgbClr val="FBAE40"/>
          </p15:clr>
        </p15:guide>
        <p15:guide id="6" pos="384">
          <p15:clr>
            <a:srgbClr val="FBAE40"/>
          </p15:clr>
        </p15:guide>
        <p15:guide id="7" orient="horz" pos="4176">
          <p15:clr>
            <a:srgbClr val="FBAE40"/>
          </p15:clr>
        </p15:guide>
        <p15:guide id="8" orient="horz" pos="7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238819356"/>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a:xfrm>
            <a:off x="406400" y="214661"/>
            <a:ext cx="11509248" cy="338554"/>
          </a:xfrm>
        </p:spPr>
        <p:txBody>
          <a:bodyPr>
            <a:noAutofit/>
          </a:bodyPr>
          <a:lstStyle>
            <a:lvl1pPr>
              <a:defRPr sz="1650"/>
            </a:lvl1pPr>
          </a:lstStyle>
          <a:p>
            <a:r>
              <a:rPr lang="en-US"/>
              <a:t>Click to edit Master title style</a:t>
            </a:r>
          </a:p>
        </p:txBody>
      </p:sp>
      <p:sp>
        <p:nvSpPr>
          <p:cNvPr id="6" name="Text Placeholder 5"/>
          <p:cNvSpPr>
            <a:spLocks noGrp="1"/>
          </p:cNvSpPr>
          <p:nvPr>
            <p:ph type="body" sz="quarter" idx="12"/>
          </p:nvPr>
        </p:nvSpPr>
        <p:spPr>
          <a:xfrm>
            <a:off x="812800" y="1066800"/>
            <a:ext cx="3869008" cy="1676400"/>
          </a:xfrm>
        </p:spPr>
        <p:txBody>
          <a:bodyPr wrap="square" l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6899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92">
          <p15:clr>
            <a:srgbClr val="FBAE40"/>
          </p15:clr>
        </p15:guide>
        <p15:guide id="4" pos="5568">
          <p15:clr>
            <a:srgbClr val="FBAE40"/>
          </p15:clr>
        </p15:guide>
        <p15:guide id="5" orient="horz" pos="192">
          <p15:clr>
            <a:srgbClr val="FBAE40"/>
          </p15:clr>
        </p15:guide>
        <p15:guide id="6" orient="horz" pos="4176">
          <p15:clr>
            <a:srgbClr val="FBAE40"/>
          </p15:clr>
        </p15:guide>
        <p15:guide id="7" pos="384">
          <p15:clr>
            <a:srgbClr val="FBAE40"/>
          </p15:clr>
        </p15:guide>
        <p15:guide id="8" orient="horz" pos="7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11461297" y="6593207"/>
            <a:ext cx="730711" cy="259998"/>
          </a:xfrm>
          <a:prstGeom prst="rect">
            <a:avLst/>
          </a:prstGeom>
        </p:spPr>
        <p:txBody>
          <a:bodyPr lIns="89611" tIns="44806" rIns="89611" bIns="44806"/>
          <a:lstStyle>
            <a:lvl1pPr algn="ctr">
              <a:defRPr/>
            </a:lvl1pPr>
          </a:lstStyle>
          <a:p>
            <a:fld id="{1B845CE2-52C6-D640-906F-6FEE9CFEE2EC}" type="slidenum">
              <a:rPr lang="en-US" sz="1020" smtClean="0">
                <a:solidFill>
                  <a:srgbClr val="000000"/>
                </a:solidFill>
              </a:rPr>
              <a:pPr/>
              <a:t>‹#›</a:t>
            </a:fld>
            <a:endParaRPr lang="en-US" sz="1020">
              <a:solidFill>
                <a:srgbClr val="000000"/>
              </a:solidFill>
            </a:endParaRPr>
          </a:p>
        </p:txBody>
      </p:sp>
    </p:spTree>
    <p:extLst>
      <p:ext uri="{BB962C8B-B14F-4D97-AF65-F5344CB8AC3E}">
        <p14:creationId xmlns:p14="http://schemas.microsoft.com/office/powerpoint/2010/main" val="18816762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870318664"/>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a:xfrm>
            <a:off x="406400" y="214661"/>
            <a:ext cx="11509248" cy="338554"/>
          </a:xfrm>
        </p:spPr>
        <p:txBody>
          <a:bodyPr>
            <a:noAutofit/>
          </a:bodyPr>
          <a:lstStyle>
            <a:lvl1pPr>
              <a:defRPr sz="1650"/>
            </a:lvl1pPr>
          </a:lstStyle>
          <a:p>
            <a:r>
              <a:rPr lang="en-US"/>
              <a:t>Click to edit Master title style</a:t>
            </a:r>
          </a:p>
        </p:txBody>
      </p:sp>
      <p:sp>
        <p:nvSpPr>
          <p:cNvPr id="6" name="Text Placeholder 5"/>
          <p:cNvSpPr>
            <a:spLocks noGrp="1"/>
          </p:cNvSpPr>
          <p:nvPr>
            <p:ph type="body" sz="quarter" idx="12"/>
          </p:nvPr>
        </p:nvSpPr>
        <p:spPr>
          <a:xfrm>
            <a:off x="1371600" y="1371600"/>
            <a:ext cx="94488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868961"/>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guide id="3" pos="2880">
          <p15:clr>
            <a:srgbClr val="FBAE40"/>
          </p15:clr>
        </p15:guide>
        <p15:guide id="4" pos="5568">
          <p15:clr>
            <a:srgbClr val="FBAE40"/>
          </p15:clr>
        </p15:guide>
        <p15:guide id="5" orient="horz" pos="4176">
          <p15:clr>
            <a:srgbClr val="FBAE40"/>
          </p15:clr>
        </p15:guide>
        <p15:guide id="6" orient="horz" pos="19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extLst>
              <p:ext uri="{D42A27DB-BD31-4B8C-83A1-F6EECF244321}">
                <p14:modId xmlns:p14="http://schemas.microsoft.com/office/powerpoint/2010/main" val="428241817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a:xfrm>
            <a:off x="406400" y="214661"/>
            <a:ext cx="11480800" cy="338554"/>
          </a:xfrm>
        </p:spPr>
        <p:txBody>
          <a:bodyPr>
            <a:noAutofit/>
          </a:bodyPr>
          <a:lstStyle>
            <a:lvl1pPr>
              <a:defRPr sz="1650"/>
            </a:lvl1pPr>
          </a:lstStyle>
          <a:p>
            <a:r>
              <a:rPr lang="en-US"/>
              <a:t>Click to edit Master title style</a:t>
            </a:r>
          </a:p>
        </p:txBody>
      </p:sp>
      <p:sp>
        <p:nvSpPr>
          <p:cNvPr id="21" name="Text Placeholder 5"/>
          <p:cNvSpPr>
            <a:spLocks noGrp="1"/>
          </p:cNvSpPr>
          <p:nvPr>
            <p:ph type="body" sz="quarter" idx="10" hasCustomPrompt="1"/>
          </p:nvPr>
        </p:nvSpPr>
        <p:spPr>
          <a:xfrm>
            <a:off x="4064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4064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4064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4064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1" y="944437"/>
            <a:ext cx="1009251" cy="253916"/>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1" y="944437"/>
            <a:ext cx="1009251" cy="253916"/>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1" y="944437"/>
            <a:ext cx="1009251" cy="253916"/>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4"/>
            <a:ext cx="3869008" cy="900246"/>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792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92">
          <p15:clr>
            <a:srgbClr val="FBAE40"/>
          </p15:clr>
        </p15:guide>
        <p15:guide id="4" pos="5568">
          <p15:clr>
            <a:srgbClr val="FBAE40"/>
          </p15:clr>
        </p15:guide>
        <p15:guide id="5" orient="horz" pos="4176">
          <p15:clr>
            <a:srgbClr val="FBAE40"/>
          </p15:clr>
        </p15:guide>
        <p15:guide id="6" orient="horz" pos="19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98647425"/>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a:xfrm>
            <a:off x="406403" y="214661"/>
            <a:ext cx="11697252" cy="338554"/>
          </a:xfrm>
        </p:spPr>
        <p:txBody>
          <a:bodyPr>
            <a:noAutofit/>
          </a:bodyPr>
          <a:lstStyle>
            <a:lvl1pPr>
              <a:defRPr sz="1650"/>
            </a:lvl1pPr>
          </a:lstStyle>
          <a:p>
            <a:r>
              <a:rPr lang="en-US"/>
              <a:t>Click to edit Master title style</a:t>
            </a:r>
          </a:p>
        </p:txBody>
      </p:sp>
      <p:sp>
        <p:nvSpPr>
          <p:cNvPr id="4" name="Text Placeholder 3"/>
          <p:cNvSpPr>
            <a:spLocks noGrp="1"/>
          </p:cNvSpPr>
          <p:nvPr>
            <p:ph type="body" sz="quarter" idx="10"/>
          </p:nvPr>
        </p:nvSpPr>
        <p:spPr>
          <a:xfrm>
            <a:off x="821268" y="1143000"/>
            <a:ext cx="3962141" cy="854080"/>
          </a:xfrm>
        </p:spPr>
        <p:txBody>
          <a:bodyPr wrap="square" lIns="0"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7730018"/>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guide id="3" pos="192">
          <p15:clr>
            <a:srgbClr val="FBAE40"/>
          </p15:clr>
        </p15:guide>
        <p15:guide id="4" pos="5568">
          <p15:clr>
            <a:srgbClr val="FBAE40"/>
          </p15:clr>
        </p15:guide>
        <p15:guide id="5" orient="horz" pos="4176">
          <p15:clr>
            <a:srgbClr val="FBAE40"/>
          </p15:clr>
        </p15:guide>
        <p15:guide id="6" orient="horz" pos="192">
          <p15:clr>
            <a:srgbClr val="FBAE40"/>
          </p15:clr>
        </p15:guide>
        <p15:guide id="7" orient="horz" pos="7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21159440"/>
              </p:ext>
            </p:extLst>
          </p:nvPr>
        </p:nvGraphicFramePr>
        <p:xfrm>
          <a:off x="2174" y="1634"/>
          <a:ext cx="2159" cy="1619"/>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74" y="1634"/>
                        <a:ext cx="2159" cy="1619"/>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
        <p:nvSpPr>
          <p:cNvPr id="6" name="SlideLogoText"/>
          <p:cNvSpPr>
            <a:spLocks noChangeArrowheads="1"/>
          </p:cNvSpPr>
          <p:nvPr userDrawn="1">
            <p:custDataLst>
              <p:tags r:id="rId2"/>
            </p:custDataLst>
          </p:nvPr>
        </p:nvSpPr>
        <p:spPr bwMode="auto">
          <a:xfrm>
            <a:off x="9084531" y="6671391"/>
            <a:ext cx="2252220" cy="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683838">
              <a:defRPr/>
            </a:pPr>
            <a:r>
              <a:rPr lang="en-US" sz="765">
                <a:solidFill>
                  <a:srgbClr val="000000"/>
                </a:solidFill>
                <a:latin typeface="Arial"/>
                <a:cs typeface="Arial" charset="0"/>
              </a:rPr>
              <a:t>Confidential – for policy development purposes only</a:t>
            </a:r>
          </a:p>
        </p:txBody>
      </p:sp>
      <p:sp>
        <p:nvSpPr>
          <p:cNvPr id="7" name="SlideLogoSeparator"/>
          <p:cNvSpPr>
            <a:spLocks noChangeArrowheads="1"/>
          </p:cNvSpPr>
          <p:nvPr userDrawn="1">
            <p:custDataLst>
              <p:tags r:id="rId3"/>
            </p:custDataLst>
          </p:nvPr>
        </p:nvSpPr>
        <p:spPr bwMode="auto">
          <a:xfrm>
            <a:off x="11477973" y="6623620"/>
            <a:ext cx="54523"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683838"/>
            <a:r>
              <a:rPr lang="en-US" sz="918">
                <a:solidFill>
                  <a:srgbClr val="000000"/>
                </a:solidFill>
                <a:latin typeface="Arial"/>
              </a:rPr>
              <a:t>|</a:t>
            </a:r>
          </a:p>
        </p:txBody>
      </p:sp>
      <p:sp>
        <p:nvSpPr>
          <p:cNvPr id="8" name="Slide Number Placeholder 1"/>
          <p:cNvSpPr txBox="1">
            <a:spLocks/>
          </p:cNvSpPr>
          <p:nvPr userDrawn="1"/>
        </p:nvSpPr>
        <p:spPr>
          <a:xfrm rot="10800000" flipV="1">
            <a:off x="11505246" y="6608146"/>
            <a:ext cx="686767" cy="276639"/>
          </a:xfrm>
          <a:prstGeom prst="rect">
            <a:avLst/>
          </a:prstGeom>
        </p:spPr>
        <p:txBody>
          <a:bodyPr lIns="69928" tIns="34964" rIns="69928" bIns="34964"/>
          <a:ls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6612" algn="l" rtl="0" fontAlgn="base">
              <a:spcBef>
                <a:spcPct val="0"/>
              </a:spcBef>
              <a:spcAft>
                <a:spcPct val="0"/>
              </a:spcAft>
              <a:defRPr sz="1600" kern="1200">
                <a:solidFill>
                  <a:schemeClr val="tx1"/>
                </a:solidFill>
                <a:latin typeface="Arial" charset="0"/>
                <a:ea typeface="+mn-ea"/>
                <a:cs typeface="+mn-cs"/>
              </a:defRPr>
            </a:lvl2pPr>
            <a:lvl3pPr marL="913240" algn="l" rtl="0" fontAlgn="base">
              <a:spcBef>
                <a:spcPct val="0"/>
              </a:spcBef>
              <a:spcAft>
                <a:spcPct val="0"/>
              </a:spcAft>
              <a:defRPr sz="1600" kern="1200">
                <a:solidFill>
                  <a:schemeClr val="tx1"/>
                </a:solidFill>
                <a:latin typeface="Arial" charset="0"/>
                <a:ea typeface="+mn-ea"/>
                <a:cs typeface="+mn-cs"/>
              </a:defRPr>
            </a:lvl3pPr>
            <a:lvl4pPr marL="1369859" algn="l" rtl="0" fontAlgn="base">
              <a:spcBef>
                <a:spcPct val="0"/>
              </a:spcBef>
              <a:spcAft>
                <a:spcPct val="0"/>
              </a:spcAft>
              <a:defRPr sz="1600" kern="1200">
                <a:solidFill>
                  <a:schemeClr val="tx1"/>
                </a:solidFill>
                <a:latin typeface="Arial" charset="0"/>
                <a:ea typeface="+mn-ea"/>
                <a:cs typeface="+mn-cs"/>
              </a:defRPr>
            </a:lvl4pPr>
            <a:lvl5pPr marL="1826473" algn="l" rtl="0" fontAlgn="base">
              <a:spcBef>
                <a:spcPct val="0"/>
              </a:spcBef>
              <a:spcAft>
                <a:spcPct val="0"/>
              </a:spcAft>
              <a:defRPr sz="1600" kern="1200">
                <a:solidFill>
                  <a:schemeClr val="tx1"/>
                </a:solidFill>
                <a:latin typeface="Arial" charset="0"/>
                <a:ea typeface="+mn-ea"/>
                <a:cs typeface="+mn-cs"/>
              </a:defRPr>
            </a:lvl5pPr>
            <a:lvl6pPr marL="2283094" algn="l" defTabSz="913240" rtl="0" eaLnBrk="1" latinLnBrk="0" hangingPunct="1">
              <a:defRPr sz="1600" kern="1200">
                <a:solidFill>
                  <a:schemeClr val="tx1"/>
                </a:solidFill>
                <a:latin typeface="Arial" charset="0"/>
                <a:ea typeface="+mn-ea"/>
                <a:cs typeface="+mn-cs"/>
              </a:defRPr>
            </a:lvl6pPr>
            <a:lvl7pPr marL="2739713" algn="l" defTabSz="913240" rtl="0" eaLnBrk="1" latinLnBrk="0" hangingPunct="1">
              <a:defRPr sz="1600" kern="1200">
                <a:solidFill>
                  <a:schemeClr val="tx1"/>
                </a:solidFill>
                <a:latin typeface="Arial" charset="0"/>
                <a:ea typeface="+mn-ea"/>
                <a:cs typeface="+mn-cs"/>
              </a:defRPr>
            </a:lvl7pPr>
            <a:lvl8pPr marL="3196330" algn="l" defTabSz="913240" rtl="0" eaLnBrk="1" latinLnBrk="0" hangingPunct="1">
              <a:defRPr sz="1600" kern="1200">
                <a:solidFill>
                  <a:schemeClr val="tx1"/>
                </a:solidFill>
                <a:latin typeface="Arial" charset="0"/>
                <a:ea typeface="+mn-ea"/>
                <a:cs typeface="+mn-cs"/>
              </a:defRPr>
            </a:lvl8pPr>
            <a:lvl9pPr marL="3652950" algn="l" defTabSz="913240" rtl="0" eaLnBrk="1" latinLnBrk="0" hangingPunct="1">
              <a:defRPr sz="1600" kern="1200">
                <a:solidFill>
                  <a:schemeClr val="tx1"/>
                </a:solidFill>
                <a:latin typeface="Arial" charset="0"/>
                <a:ea typeface="+mn-ea"/>
                <a:cs typeface="+mn-cs"/>
              </a:defRPr>
            </a:lvl9pPr>
          </a:lstStyle>
          <a:p>
            <a:fld id="{1B845CE2-52C6-D640-906F-6FEE9CFEE2EC}" type="slidenum">
              <a:rPr lang="en-US" sz="765" smtClean="0">
                <a:solidFill>
                  <a:srgbClr val="000000"/>
                </a:solidFill>
              </a:rPr>
              <a:pPr/>
              <a:t>‹#›</a:t>
            </a:fld>
            <a:endParaRPr lang="en-US" sz="765">
              <a:solidFill>
                <a:srgbClr val="000000"/>
              </a:solidFill>
            </a:endParaRPr>
          </a:p>
        </p:txBody>
      </p:sp>
    </p:spTree>
    <p:extLst>
      <p:ext uri="{BB962C8B-B14F-4D97-AF65-F5344CB8AC3E}">
        <p14:creationId xmlns:p14="http://schemas.microsoft.com/office/powerpoint/2010/main" val="2819892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540364027"/>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3"/>
            <a:ext cx="10566400" cy="1200329"/>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552A00C6-946D-9543-E905-FD7E6D8D755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3A584C-5854-06CE-E9A6-BC7803F28C5E}"/>
              </a:ext>
            </a:extLst>
          </p:cNvPr>
          <p:cNvSpPr>
            <a:spLocks noGrp="1"/>
          </p:cNvSpPr>
          <p:nvPr>
            <p:ph type="sldNum" sz="quarter" idx="12"/>
          </p:nvPr>
        </p:nvSpPr>
        <p:spPr>
          <a:xfrm>
            <a:off x="8610600" y="6356351"/>
            <a:ext cx="2743200" cy="365125"/>
          </a:xfrm>
          <a:prstGeom prst="rect">
            <a:avLst/>
          </a:prstGeom>
        </p:spPr>
        <p:txBody>
          <a:bodyPr/>
          <a:lstStyle/>
          <a:p>
            <a:fld id="{47DDC918-EAC9-4F4A-99FD-123990AF47F7}" type="slidenum">
              <a:rPr lang="en-US" smtClean="0"/>
              <a:t>‹#›</a:t>
            </a:fld>
            <a:endParaRPr lang="en-US"/>
          </a:p>
        </p:txBody>
      </p:sp>
    </p:spTree>
    <p:extLst>
      <p:ext uri="{BB962C8B-B14F-4D97-AF65-F5344CB8AC3E}">
        <p14:creationId xmlns:p14="http://schemas.microsoft.com/office/powerpoint/2010/main" val="26253489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 Column Text + Blank">
    <p:spTree>
      <p:nvGrpSpPr>
        <p:cNvPr id="1" name=""/>
        <p:cNvGrpSpPr/>
        <p:nvPr/>
      </p:nvGrpSpPr>
      <p:grpSpPr>
        <a:xfrm>
          <a:off x="0" y="0"/>
          <a:ext cx="0" cy="0"/>
          <a:chOff x="0" y="0"/>
          <a:chExt cx="0" cy="0"/>
        </a:xfrm>
      </p:grpSpPr>
      <p:sp>
        <p:nvSpPr>
          <p:cNvPr id="3" name="Text Placeholder ">
            <a:extLst>
              <a:ext uri="{FF2B5EF4-FFF2-40B4-BE49-F238E27FC236}">
                <a16:creationId xmlns:a16="http://schemas.microsoft.com/office/drawing/2014/main" id="{F03F2C30-D4C2-8C47-AE40-D10806BB415E}"/>
              </a:ext>
            </a:extLst>
          </p:cNvPr>
          <p:cNvSpPr>
            <a:spLocks noGrp="1"/>
          </p:cNvSpPr>
          <p:nvPr>
            <p:ph type="body" sz="quarter" idx="10"/>
          </p:nvPr>
        </p:nvSpPr>
        <p:spPr>
          <a:xfrm>
            <a:off x="640080" y="1828800"/>
            <a:ext cx="5486400" cy="553998"/>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itle Placeholder ">
            <a:extLst>
              <a:ext uri="{FF2B5EF4-FFF2-40B4-BE49-F238E27FC236}">
                <a16:creationId xmlns:a16="http://schemas.microsoft.com/office/drawing/2014/main" id="{D41C7282-3E5D-E245-98BA-F00051A8A5CC}"/>
              </a:ext>
            </a:extLst>
          </p:cNvPr>
          <p:cNvSpPr>
            <a:spLocks noGrp="1"/>
          </p:cNvSpPr>
          <p:nvPr>
            <p:ph type="title"/>
          </p:nvPr>
        </p:nvSpPr>
        <p:spPr>
          <a:xfrm>
            <a:off x="640080" y="640080"/>
            <a:ext cx="10908792" cy="548640"/>
          </a:xfrm>
          <a:prstGeom prst="rect">
            <a:avLst/>
          </a:prstGeom>
        </p:spPr>
        <p:txBody>
          <a:bodyPr vert="horz" lIns="0" tIns="0" rIns="0" bIns="0" rtlCol="0" anchor="t" anchorCtr="0">
            <a:normAutofit/>
          </a:bodyPr>
          <a:lstStyle>
            <a:lvl1pPr>
              <a:lnSpc>
                <a:spcPct val="114000"/>
              </a:lnSpc>
              <a:defRPr/>
            </a:lvl1pPr>
          </a:lstStyle>
          <a:p>
            <a:r>
              <a:rPr lang="en-US"/>
              <a:t>Click to edit Master title style</a:t>
            </a:r>
          </a:p>
        </p:txBody>
      </p:sp>
    </p:spTree>
    <p:extLst>
      <p:ext uri="{BB962C8B-B14F-4D97-AF65-F5344CB8AC3E}">
        <p14:creationId xmlns:p14="http://schemas.microsoft.com/office/powerpoint/2010/main" val="2072869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10893499"/>
              </p:ext>
            </p:ext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63" y="1624"/>
                        <a:ext cx="215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3591730" y="4932849"/>
            <a:ext cx="6714780" cy="377401"/>
            <a:chOff x="1663" y="3142"/>
            <a:chExt cx="3109" cy="233"/>
          </a:xfrm>
        </p:grpSpPr>
        <p:sp>
          <p:nvSpPr>
            <p:cNvPr id="9" name="McK Document type"/>
            <p:cNvSpPr txBox="1">
              <a:spLocks noChangeArrowheads="1"/>
            </p:cNvSpPr>
            <p:nvPr/>
          </p:nvSpPr>
          <p:spPr bwMode="auto">
            <a:xfrm>
              <a:off x="1663" y="3142"/>
              <a:ext cx="3109"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Document type</a:t>
              </a:r>
            </a:p>
          </p:txBody>
        </p:sp>
        <p:sp>
          <p:nvSpPr>
            <p:cNvPr id="10" name="McK Date"/>
            <p:cNvSpPr txBox="1">
              <a:spLocks noChangeArrowheads="1"/>
            </p:cNvSpPr>
            <p:nvPr/>
          </p:nvSpPr>
          <p:spPr bwMode="auto">
            <a:xfrm>
              <a:off x="1663" y="3275"/>
              <a:ext cx="3109" cy="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050">
                  <a:solidFill>
                    <a:srgbClr val="000000"/>
                  </a:solidFill>
                  <a:latin typeface="Arial"/>
                </a:rPr>
                <a:t>Date</a:t>
              </a:r>
            </a:p>
          </p:txBody>
        </p:sp>
      </p:grpSp>
      <p:sp>
        <p:nvSpPr>
          <p:cNvPr id="13314" name="Rectangle 1026"/>
          <p:cNvSpPr>
            <a:spLocks noGrp="1" noChangeArrowheads="1"/>
          </p:cNvSpPr>
          <p:nvPr>
            <p:ph type="ctrTitle"/>
          </p:nvPr>
        </p:nvSpPr>
        <p:spPr bwMode="auto">
          <a:xfrm>
            <a:off x="3591730" y="2775202"/>
            <a:ext cx="7385660" cy="380873"/>
          </a:xfrm>
          <a:prstGeom prst="rect">
            <a:avLst/>
          </a:prstGeom>
        </p:spPr>
        <p:txBody>
          <a:bodyPr anchor="b">
            <a:spAutoFit/>
          </a:bodyPr>
          <a:lstStyle>
            <a:lvl1pPr>
              <a:defRPr sz="2475" b="0" baseline="0">
                <a:solidFill>
                  <a:schemeClr val="tx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3591730" y="3770661"/>
            <a:ext cx="7385660" cy="161583"/>
          </a:xfrm>
        </p:spPr>
        <p:txBody>
          <a:bodyPr>
            <a:spAutoFit/>
          </a:bodyPr>
          <a:lstStyle>
            <a:lvl1pPr>
              <a:defRPr sz="1050"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834207" y="3245971"/>
            <a:ext cx="2834204" cy="436455"/>
          </a:xfrm>
          <a:prstGeom prst="rect">
            <a:avLst/>
          </a:prstGeom>
          <a:solidFill>
            <a:schemeClr val="accent4">
              <a:alpha val="77000"/>
            </a:schemeClr>
          </a:solidFill>
          <a:ln w="9525">
            <a:noFill/>
            <a:miter lim="800000"/>
            <a:headEnd/>
            <a:tailEnd/>
          </a:ln>
          <a:effectLst/>
        </p:spPr>
        <p:txBody>
          <a:bodyPr wrap="none" lIns="69972" tIns="34986" rIns="69972" bIns="34986" anchor="ctr"/>
          <a:lstStyle/>
          <a:p>
            <a:pPr fontAlgn="base">
              <a:spcBef>
                <a:spcPct val="0"/>
              </a:spcBef>
              <a:spcAft>
                <a:spcPct val="0"/>
              </a:spcAft>
            </a:pPr>
            <a:endParaRPr lang="en-US" sz="1200">
              <a:solidFill>
                <a:srgbClr val="000000"/>
              </a:solidFill>
            </a:endParaRPr>
          </a:p>
        </p:txBody>
      </p:sp>
      <p:sp>
        <p:nvSpPr>
          <p:cNvPr id="13" name="TitleTopPlaceholder"/>
          <p:cNvSpPr>
            <a:spLocks noChangeArrowheads="1"/>
          </p:cNvSpPr>
          <p:nvPr/>
        </p:nvSpPr>
        <p:spPr bwMode="ltGray">
          <a:xfrm>
            <a:off x="3" y="3245971"/>
            <a:ext cx="2834204" cy="436455"/>
          </a:xfrm>
          <a:prstGeom prst="rect">
            <a:avLst/>
          </a:prstGeom>
          <a:solidFill>
            <a:srgbClr val="FFC000">
              <a:alpha val="80000"/>
            </a:srgbClr>
          </a:solidFill>
          <a:ln w="9525">
            <a:noFill/>
            <a:miter lim="800000"/>
            <a:headEnd/>
            <a:tailEnd/>
          </a:ln>
          <a:effectLst/>
        </p:spPr>
        <p:txBody>
          <a:bodyPr wrap="none" lIns="69972" tIns="34986" rIns="69972" bIns="34986" anchor="ctr"/>
          <a:lstStyle/>
          <a:p>
            <a:pPr fontAlgn="base">
              <a:spcBef>
                <a:spcPct val="0"/>
              </a:spcBef>
              <a:spcAft>
                <a:spcPct val="0"/>
              </a:spcAft>
            </a:pPr>
            <a:endParaRPr lang="en-US" sz="1200">
              <a:solidFill>
                <a:srgbClr val="000000"/>
              </a:solidFill>
            </a:endParaRPr>
          </a:p>
        </p:txBody>
      </p:sp>
      <p:sp>
        <p:nvSpPr>
          <p:cNvPr id="14" name="TitleTopPlaceholder"/>
          <p:cNvSpPr>
            <a:spLocks noChangeArrowheads="1"/>
          </p:cNvSpPr>
          <p:nvPr/>
        </p:nvSpPr>
        <p:spPr bwMode="ltGray">
          <a:xfrm>
            <a:off x="5181341" y="3246847"/>
            <a:ext cx="7010659" cy="436455"/>
          </a:xfrm>
          <a:prstGeom prst="rect">
            <a:avLst/>
          </a:prstGeom>
          <a:solidFill>
            <a:srgbClr val="009900">
              <a:alpha val="69000"/>
            </a:srgbClr>
          </a:solidFill>
          <a:ln w="9525">
            <a:noFill/>
            <a:miter lim="800000"/>
            <a:headEnd/>
            <a:tailEnd/>
          </a:ln>
          <a:effectLst/>
        </p:spPr>
        <p:txBody>
          <a:bodyPr wrap="none" lIns="69972" tIns="34986" rIns="69972" bIns="34986" anchor="ctr"/>
          <a:lstStyle/>
          <a:p>
            <a:pPr fontAlgn="base">
              <a:spcBef>
                <a:spcPct val="0"/>
              </a:spcBef>
              <a:spcAft>
                <a:spcPct val="0"/>
              </a:spcAft>
            </a:pPr>
            <a:endParaRPr lang="en-US" sz="1200">
              <a:solidFill>
                <a:srgbClr val="000000"/>
              </a:solidFill>
            </a:endParaRPr>
          </a:p>
        </p:txBody>
      </p:sp>
    </p:spTree>
    <p:extLst>
      <p:ext uri="{BB962C8B-B14F-4D97-AF65-F5344CB8AC3E}">
        <p14:creationId xmlns:p14="http://schemas.microsoft.com/office/powerpoint/2010/main" val="4699614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71847912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66663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773439252"/>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92812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812800" y="1066803"/>
            <a:ext cx="3869008" cy="92333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62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Text Placeholder 5"/>
          <p:cNvSpPr>
            <a:spLocks noGrp="1"/>
          </p:cNvSpPr>
          <p:nvPr>
            <p:ph type="body" sz="quarter" idx="14" hasCustomPrompt="1"/>
          </p:nvPr>
        </p:nvSpPr>
        <p:spPr>
          <a:xfrm>
            <a:off x="1" y="6656690"/>
            <a:ext cx="8839200" cy="201312"/>
          </a:xfrm>
        </p:spPr>
        <p:txBody>
          <a:bodyPr bIns="44806" anchor="b"/>
          <a:lstStyle>
            <a:lvl1pPr marL="0" indent="0">
              <a:buNone/>
              <a:defRPr sz="714">
                <a:solidFill>
                  <a:schemeClr val="bg1"/>
                </a:solidFill>
              </a:defRPr>
            </a:lvl1pPr>
            <a:lvl5pPr>
              <a:defRPr/>
            </a:lvl5pPr>
          </a:lstStyle>
          <a:p>
            <a:pPr lvl="0"/>
            <a:r>
              <a:rPr lang="en-US"/>
              <a:t>Click to add source</a:t>
            </a:r>
          </a:p>
        </p:txBody>
      </p:sp>
    </p:spTree>
    <p:extLst>
      <p:ext uri="{BB962C8B-B14F-4D97-AF65-F5344CB8AC3E}">
        <p14:creationId xmlns:p14="http://schemas.microsoft.com/office/powerpoint/2010/main" val="30258509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1371600" y="1371600"/>
            <a:ext cx="94488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1452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a:xfrm>
            <a:off x="231648" y="237745"/>
            <a:ext cx="11655552" cy="219291"/>
          </a:xfrm>
        </p:spPr>
        <p:txBody>
          <a:bodyPr/>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1" y="944437"/>
            <a:ext cx="1009251" cy="276999"/>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1" y="944437"/>
            <a:ext cx="1009251" cy="276999"/>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1" y="944437"/>
            <a:ext cx="1009251" cy="276999"/>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3"/>
            <a:ext cx="3869008" cy="92333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625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4400" y="1143002"/>
            <a:ext cx="3869008" cy="92333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44192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Rectangle 8">
            <a:extLst>
              <a:ext uri="{FF2B5EF4-FFF2-40B4-BE49-F238E27FC236}">
                <a16:creationId xmlns:a16="http://schemas.microsoft.com/office/drawing/2014/main" id="{F0339B2B-DA5C-430B-8D52-2FB72ADD9453}"/>
              </a:ext>
            </a:extLst>
          </p:cNvPr>
          <p:cNvSpPr txBox="1"/>
          <p:nvPr userDrawn="1"/>
        </p:nvSpPr>
        <p:spPr>
          <a:xfrm>
            <a:off x="697445" y="1393830"/>
            <a:ext cx="8199967" cy="323165"/>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166" lvl="1" indent="0">
              <a:buClr>
                <a:srgbClr val="000000"/>
              </a:buClr>
              <a:buNone/>
            </a:pPr>
            <a:r>
              <a:rPr lang="en-US" sz="1050" b="1">
                <a:latin typeface="Arial" panose="020B0604020202020204" pitchFamily="34" charset="0"/>
                <a:cs typeface="Arial" panose="020B0604020202020204" pitchFamily="34" charset="0"/>
              </a:rPr>
              <a:t>XX</a:t>
            </a:r>
          </a:p>
          <a:p>
            <a:pPr marL="1166" lvl="1" indent="0">
              <a:buClr>
                <a:srgbClr val="000000"/>
              </a:buClr>
              <a:buNone/>
            </a:pPr>
            <a:r>
              <a:rPr lang="en-US" sz="1050">
                <a:latin typeface="Arial" panose="020B0604020202020204" pitchFamily="34" charset="0"/>
                <a:cs typeface="Arial" panose="020B0604020202020204" pitchFamily="34" charset="0"/>
              </a:rPr>
              <a:t>xx</a:t>
            </a:r>
          </a:p>
        </p:txBody>
      </p:sp>
      <p:cxnSp>
        <p:nvCxnSpPr>
          <p:cNvPr id="8" name="Straight Connector 7">
            <a:extLst>
              <a:ext uri="{FF2B5EF4-FFF2-40B4-BE49-F238E27FC236}">
                <a16:creationId xmlns:a16="http://schemas.microsoft.com/office/drawing/2014/main" id="{0608298C-7F71-430C-8954-AD9C7285A331}"/>
              </a:ext>
            </a:extLst>
          </p:cNvPr>
          <p:cNvCxnSpPr/>
          <p:nvPr userDrawn="1"/>
        </p:nvCxnSpPr>
        <p:spPr>
          <a:xfrm>
            <a:off x="697444" y="1811338"/>
            <a:ext cx="1079711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5854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24" y="1626"/>
          <a:ext cx="161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 y="1626"/>
                        <a:ext cx="1619" cy="161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58968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4"/>
            <a:ext cx="10566400" cy="900246"/>
          </a:xfrm>
        </p:spPr>
        <p:txBody>
          <a:bodyPr wrap="square"/>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2760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4"/>
            <a:ext cx="10566400" cy="900246"/>
          </a:xfrm>
        </p:spPr>
        <p:txBody>
          <a:bodyPr wrap="square"/>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12828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3"/>
                        <a:ext cx="2116"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1713206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noChangeArrowheads="1"/>
          </p:cNvSpPr>
          <p:nvPr>
            <p:ph idx="1"/>
          </p:nvPr>
        </p:nvSpPr>
        <p:spPr bwMode="auto">
          <a:xfrm>
            <a:off x="609600" y="1598613"/>
            <a:ext cx="10972800" cy="44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4" name="Text Box 3"/>
          <p:cNvSpPr txBox="1">
            <a:spLocks noGrp="1" noChangeArrowheads="1"/>
          </p:cNvSpPr>
          <p:nvPr>
            <p:ph type="sldNum" sz="quarter" idx="10"/>
          </p:nvPr>
        </p:nvSpPr>
        <p:spPr>
          <a:xfrm>
            <a:off x="609600" y="6307616"/>
            <a:ext cx="2844800" cy="365125"/>
          </a:xfrm>
          <a:prstGeom prst="rect">
            <a:avLst/>
          </a:prstGeom>
          <a:ln/>
        </p:spPr>
        <p:txBody>
          <a:bodyPr/>
          <a:lstStyle>
            <a:lvl1pPr>
              <a:defRPr/>
            </a:lvl1pPr>
          </a:lstStyle>
          <a:p>
            <a:pPr>
              <a:defRPr/>
            </a:pPr>
            <a:fld id="{2780B6C8-8DB6-4EB2-8825-BF69DD156794}" type="slidenum">
              <a:rPr lang="en-US"/>
              <a:pPr>
                <a:defRPr/>
              </a:pPr>
              <a:t>‹#›</a:t>
            </a:fld>
            <a:endParaRPr lang="en-US"/>
          </a:p>
        </p:txBody>
      </p:sp>
    </p:spTree>
    <p:extLst>
      <p:ext uri="{BB962C8B-B14F-4D97-AF65-F5344CB8AC3E}">
        <p14:creationId xmlns:p14="http://schemas.microsoft.com/office/powerpoint/2010/main" val="422722820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noChangeArrowheads="1"/>
          </p:cNvSpPr>
          <p:nvPr>
            <p:ph idx="1"/>
          </p:nvPr>
        </p:nvSpPr>
        <p:spPr bwMode="auto">
          <a:xfrm>
            <a:off x="609600" y="1598613"/>
            <a:ext cx="10972800" cy="44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4" name="Text Box 3"/>
          <p:cNvSpPr txBox="1">
            <a:spLocks noGrp="1" noChangeArrowheads="1"/>
          </p:cNvSpPr>
          <p:nvPr>
            <p:ph type="sldNum" sz="quarter" idx="10"/>
          </p:nvPr>
        </p:nvSpPr>
        <p:spPr>
          <a:xfrm>
            <a:off x="609600" y="6307616"/>
            <a:ext cx="2844800" cy="365125"/>
          </a:xfrm>
          <a:prstGeom prst="rect">
            <a:avLst/>
          </a:prstGeom>
          <a:ln/>
        </p:spPr>
        <p:txBody>
          <a:bodyPr/>
          <a:lstStyle>
            <a:lvl1pPr>
              <a:defRPr/>
            </a:lvl1pPr>
          </a:lstStyle>
          <a:p>
            <a:pPr>
              <a:defRPr/>
            </a:pPr>
            <a:fld id="{2780B6C8-8DB6-4EB2-8825-BF69DD156794}" type="slidenum">
              <a:rPr lang="en-US" smtClean="0"/>
              <a:pPr>
                <a:defRPr/>
              </a:pPr>
              <a:t>‹#›</a:t>
            </a:fld>
            <a:endParaRPr lang="en-US"/>
          </a:p>
        </p:txBody>
      </p:sp>
    </p:spTree>
    <p:extLst>
      <p:ext uri="{BB962C8B-B14F-4D97-AF65-F5344CB8AC3E}">
        <p14:creationId xmlns:p14="http://schemas.microsoft.com/office/powerpoint/2010/main" val="23376215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ags" Target="../tags/tag30.xml"/><Relationship Id="rId39" Type="http://schemas.openxmlformats.org/officeDocument/2006/relationships/image" Target="../media/image5.emf"/><Relationship Id="rId21" Type="http://schemas.openxmlformats.org/officeDocument/2006/relationships/theme" Target="../theme/theme2.xml"/><Relationship Id="rId34" Type="http://schemas.openxmlformats.org/officeDocument/2006/relationships/tags" Target="../tags/tag3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oleObject" Target="../embeddings/oleObject11.bin"/><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tags" Target="../tags/tag3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tags" Target="../tags/tag41.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ags" Target="../tags/tag3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8" Type="http://schemas.openxmlformats.org/officeDocument/2006/relationships/slideLayout" Target="../slideLayouts/slideLayout22.xml"/><Relationship Id="rId3"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tags" Target="../tags/tag79.xml"/><Relationship Id="rId3" Type="http://schemas.openxmlformats.org/officeDocument/2006/relationships/slideLayout" Target="../slideLayouts/slideLayout37.xml"/><Relationship Id="rId21" Type="http://schemas.openxmlformats.org/officeDocument/2006/relationships/tags" Target="../tags/tag74.xml"/><Relationship Id="rId7" Type="http://schemas.openxmlformats.org/officeDocument/2006/relationships/slideLayout" Target="../slideLayouts/slideLayout41.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tags" Target="../tags/tag78.xml"/><Relationship Id="rId2" Type="http://schemas.openxmlformats.org/officeDocument/2006/relationships/slideLayout" Target="../slideLayouts/slideLayout36.xml"/><Relationship Id="rId16" Type="http://schemas.openxmlformats.org/officeDocument/2006/relationships/tags" Target="../tags/tag69.xml"/><Relationship Id="rId20" Type="http://schemas.openxmlformats.org/officeDocument/2006/relationships/tags" Target="../tags/tag7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ags" Target="../tags/tag64.xml"/><Relationship Id="rId24" Type="http://schemas.openxmlformats.org/officeDocument/2006/relationships/tags" Target="../tags/tag77.xml"/><Relationship Id="rId5" Type="http://schemas.openxmlformats.org/officeDocument/2006/relationships/slideLayout" Target="../slideLayouts/slideLayout39.xml"/><Relationship Id="rId15" Type="http://schemas.openxmlformats.org/officeDocument/2006/relationships/tags" Target="../tags/tag68.xml"/><Relationship Id="rId23" Type="http://schemas.openxmlformats.org/officeDocument/2006/relationships/tags" Target="../tags/tag76.xml"/><Relationship Id="rId28" Type="http://schemas.openxmlformats.org/officeDocument/2006/relationships/image" Target="../media/image5.emf"/><Relationship Id="rId10" Type="http://schemas.openxmlformats.org/officeDocument/2006/relationships/theme" Target="../theme/theme3.xml"/><Relationship Id="rId19" Type="http://schemas.openxmlformats.org/officeDocument/2006/relationships/tags" Target="../tags/tag72.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67.xml"/><Relationship Id="rId22" Type="http://schemas.openxmlformats.org/officeDocument/2006/relationships/tags" Target="../tags/tag75.xml"/><Relationship Id="rId27" Type="http://schemas.openxmlformats.org/officeDocument/2006/relationships/oleObject" Target="../embeddings/oleObject1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oleObject" Target="../embeddings/oleObject24.bin"/><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tags" Target="../tags/tag9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image" Target="../media/image9.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oleObject" Target="../embeddings/oleObject27.bin"/><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ags" Target="../tags/tag10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ags" Target="../tags/tag108.xml"/><Relationship Id="rId5" Type="http://schemas.openxmlformats.org/officeDocument/2006/relationships/slideLayout" Target="../slideLayouts/slideLayout71.xml"/><Relationship Id="rId10" Type="http://schemas.openxmlformats.org/officeDocument/2006/relationships/theme" Target="../theme/theme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tags" Target="../tags/tag140.xml"/><Relationship Id="rId3" Type="http://schemas.openxmlformats.org/officeDocument/2006/relationships/slideLayout" Target="../slideLayouts/slideLayout78.xml"/><Relationship Id="rId21" Type="http://schemas.openxmlformats.org/officeDocument/2006/relationships/tags" Target="../tags/tag135.xml"/><Relationship Id="rId7" Type="http://schemas.openxmlformats.org/officeDocument/2006/relationships/slideLayout" Target="../slideLayouts/slideLayout82.xml"/><Relationship Id="rId12" Type="http://schemas.openxmlformats.org/officeDocument/2006/relationships/theme" Target="../theme/theme6.xml"/><Relationship Id="rId17" Type="http://schemas.openxmlformats.org/officeDocument/2006/relationships/tags" Target="../tags/tag131.xml"/><Relationship Id="rId25" Type="http://schemas.openxmlformats.org/officeDocument/2006/relationships/tags" Target="../tags/tag139.xml"/><Relationship Id="rId2" Type="http://schemas.openxmlformats.org/officeDocument/2006/relationships/slideLayout" Target="../slideLayouts/slideLayout77.xml"/><Relationship Id="rId16" Type="http://schemas.openxmlformats.org/officeDocument/2006/relationships/tags" Target="../tags/tag130.xml"/><Relationship Id="rId20" Type="http://schemas.openxmlformats.org/officeDocument/2006/relationships/tags" Target="../tags/tag134.xml"/><Relationship Id="rId29" Type="http://schemas.openxmlformats.org/officeDocument/2006/relationships/oleObject" Target="../embeddings/oleObject28.bin"/><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tags" Target="../tags/tag138.xml"/><Relationship Id="rId5" Type="http://schemas.openxmlformats.org/officeDocument/2006/relationships/slideLayout" Target="../slideLayouts/slideLayout80.xml"/><Relationship Id="rId15" Type="http://schemas.openxmlformats.org/officeDocument/2006/relationships/tags" Target="../tags/tag129.xml"/><Relationship Id="rId23" Type="http://schemas.openxmlformats.org/officeDocument/2006/relationships/tags" Target="../tags/tag137.xml"/><Relationship Id="rId28" Type="http://schemas.openxmlformats.org/officeDocument/2006/relationships/tags" Target="../tags/tag142.xml"/><Relationship Id="rId10" Type="http://schemas.openxmlformats.org/officeDocument/2006/relationships/slideLayout" Target="../slideLayouts/slideLayout85.xml"/><Relationship Id="rId19" Type="http://schemas.openxmlformats.org/officeDocument/2006/relationships/tags" Target="../tags/tag133.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tags" Target="../tags/tag141.xml"/><Relationship Id="rId30" Type="http://schemas.openxmlformats.org/officeDocument/2006/relationships/image" Target="../media/image5.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theme" Target="../theme/theme7.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tags" Target="../tags/tag175.xml"/><Relationship Id="rId26" Type="http://schemas.openxmlformats.org/officeDocument/2006/relationships/tags" Target="../tags/tag183.xml"/><Relationship Id="rId3" Type="http://schemas.openxmlformats.org/officeDocument/2006/relationships/slideLayout" Target="../slideLayouts/slideLayout107.xml"/><Relationship Id="rId21" Type="http://schemas.openxmlformats.org/officeDocument/2006/relationships/tags" Target="../tags/tag178.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ags" Target="../tags/tag174.xml"/><Relationship Id="rId25" Type="http://schemas.openxmlformats.org/officeDocument/2006/relationships/tags" Target="../tags/tag182.xml"/><Relationship Id="rId33" Type="http://schemas.openxmlformats.org/officeDocument/2006/relationships/image" Target="../media/image12.png"/><Relationship Id="rId2" Type="http://schemas.openxmlformats.org/officeDocument/2006/relationships/slideLayout" Target="../slideLayouts/slideLayout106.xml"/><Relationship Id="rId16" Type="http://schemas.openxmlformats.org/officeDocument/2006/relationships/tags" Target="../tags/tag173.xml"/><Relationship Id="rId20" Type="http://schemas.openxmlformats.org/officeDocument/2006/relationships/tags" Target="../tags/tag177.xml"/><Relationship Id="rId29" Type="http://schemas.openxmlformats.org/officeDocument/2006/relationships/tags" Target="../tags/tag18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tags" Target="../tags/tag181.xml"/><Relationship Id="rId32" Type="http://schemas.openxmlformats.org/officeDocument/2006/relationships/image" Target="../media/image5.emf"/><Relationship Id="rId5" Type="http://schemas.openxmlformats.org/officeDocument/2006/relationships/slideLayout" Target="../slideLayouts/slideLayout109.xml"/><Relationship Id="rId15" Type="http://schemas.openxmlformats.org/officeDocument/2006/relationships/tags" Target="../tags/tag172.xml"/><Relationship Id="rId23" Type="http://schemas.openxmlformats.org/officeDocument/2006/relationships/tags" Target="../tags/tag180.xml"/><Relationship Id="rId28" Type="http://schemas.openxmlformats.org/officeDocument/2006/relationships/tags" Target="../tags/tag185.xml"/><Relationship Id="rId10" Type="http://schemas.openxmlformats.org/officeDocument/2006/relationships/slideLayout" Target="../slideLayouts/slideLayout114.xml"/><Relationship Id="rId19" Type="http://schemas.openxmlformats.org/officeDocument/2006/relationships/tags" Target="../tags/tag176.xml"/><Relationship Id="rId31" Type="http://schemas.openxmlformats.org/officeDocument/2006/relationships/oleObject" Target="../embeddings/oleObject29.bin"/><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8.xml"/><Relationship Id="rId22" Type="http://schemas.openxmlformats.org/officeDocument/2006/relationships/tags" Target="../tags/tag179.xml"/><Relationship Id="rId27" Type="http://schemas.openxmlformats.org/officeDocument/2006/relationships/tags" Target="../tags/tag184.xml"/><Relationship Id="rId30" Type="http://schemas.openxmlformats.org/officeDocument/2006/relationships/tags" Target="../tags/tag187.xml"/><Relationship Id="rId8"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6"/>
            </p:custDataLst>
            <p:extLst>
              <p:ext uri="{D42A27DB-BD31-4B8C-83A1-F6EECF244321}">
                <p14:modId xmlns:p14="http://schemas.microsoft.com/office/powerpoint/2010/main" val="4081139404"/>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18" imgW="270" imgH="270" progId="TCLayout.ActiveDocument.1">
                  <p:embed/>
                </p:oleObj>
              </mc:Choice>
              <mc:Fallback>
                <p:oleObj name="think-cell Slide" r:id="rId18" imgW="270" imgH="270" progId="TCLayout.ActiveDocument.1">
                  <p:embed/>
                  <p:pic>
                    <p:nvPicPr>
                      <p:cNvPr id="8" name="Object 7" hidden="1"/>
                      <p:cNvPicPr/>
                      <p:nvPr/>
                    </p:nvPicPr>
                    <p:blipFill>
                      <a:blip r:embed="rId19"/>
                      <a:stretch>
                        <a:fillRect/>
                      </a:stretch>
                    </p:blipFill>
                    <p:spPr>
                      <a:xfrm>
                        <a:off x="2120" y="1588"/>
                        <a:ext cx="2117" cy="1588"/>
                      </a:xfrm>
                      <a:prstGeom prst="rect">
                        <a:avLst/>
                      </a:prstGeom>
                    </p:spPr>
                  </p:pic>
                </p:oleObj>
              </mc:Fallback>
            </mc:AlternateContent>
          </a:graphicData>
        </a:graphic>
      </p:graphicFrame>
      <p:sp>
        <p:nvSpPr>
          <p:cNvPr id="7" name="Rectangle 6" hidden="1"/>
          <p:cNvSpPr/>
          <p:nvPr userDrawn="1">
            <p:custDataLst>
              <p:tags r:id="rId17"/>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Placeholder 1"/>
          <p:cNvSpPr>
            <a:spLocks noGrp="1"/>
          </p:cNvSpPr>
          <p:nvPr>
            <p:ph type="title"/>
          </p:nvPr>
        </p:nvSpPr>
        <p:spPr>
          <a:xfrm>
            <a:off x="231648" y="237744"/>
            <a:ext cx="11684000" cy="292388"/>
          </a:xfrm>
          <a:prstGeom prst="rect">
            <a:avLst/>
          </a:prstGeom>
        </p:spPr>
        <p:txBody>
          <a:bodyPr vert="horz" wrap="square"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711200" y="914405"/>
            <a:ext cx="3869008" cy="1200329"/>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cNvSpPr txBox="1">
            <a:spLocks/>
          </p:cNvSpPr>
          <p:nvPr userDrawn="1"/>
        </p:nvSpPr>
        <p:spPr bwMode="auto">
          <a:xfrm>
            <a:off x="11842233"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srgbClr val="000000"/>
                </a:solidFill>
                <a:latin typeface="Arial"/>
              </a:rPr>
              <a:pPr algn="r" fontAlgn="base">
                <a:spcBef>
                  <a:spcPct val="0"/>
                </a:spcBef>
                <a:spcAft>
                  <a:spcPct val="0"/>
                </a:spcAft>
              </a:pPr>
              <a:t>‹#›</a:t>
            </a:fld>
            <a:endParaRPr lang="en-US" sz="1000">
              <a:solidFill>
                <a:srgbClr val="000000"/>
              </a:solidFill>
              <a:latin typeface="Arial"/>
            </a:endParaRPr>
          </a:p>
        </p:txBody>
      </p:sp>
      <p:sp>
        <p:nvSpPr>
          <p:cNvPr id="20" name="TextBox 19"/>
          <p:cNvSpPr txBox="1"/>
          <p:nvPr userDrawn="1"/>
        </p:nvSpPr>
        <p:spPr>
          <a:xfrm>
            <a:off x="7620000" y="6611837"/>
            <a:ext cx="415532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latin typeface="Arial"/>
              </a:rPr>
              <a:t>Confidential – for policy development purposes only   |</a:t>
            </a:r>
          </a:p>
        </p:txBody>
      </p:sp>
    </p:spTree>
    <p:extLst>
      <p:ext uri="{BB962C8B-B14F-4D97-AF65-F5344CB8AC3E}">
        <p14:creationId xmlns:p14="http://schemas.microsoft.com/office/powerpoint/2010/main" val="309311449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6" r:id="rId7"/>
    <p:sldLayoutId id="2147483788" r:id="rId8"/>
    <p:sldLayoutId id="2147483790" r:id="rId9"/>
    <p:sldLayoutId id="2147483792" r:id="rId10"/>
    <p:sldLayoutId id="2147483793" r:id="rId11"/>
    <p:sldLayoutId id="2147483796" r:id="rId12"/>
    <p:sldLayoutId id="2147483776" r:id="rId13"/>
    <p:sldLayoutId id="2147483777" r:id="rId14"/>
  </p:sldLayoutIdLst>
  <p:hf hdr="0" dt="0"/>
  <p:txStyles>
    <p:title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2"/>
            </p:custDataLst>
            <p:extLst>
              <p:ext uri="{D42A27DB-BD31-4B8C-83A1-F6EECF244321}">
                <p14:modId xmlns:p14="http://schemas.microsoft.com/office/powerpoint/2010/main" val="646290289"/>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8" imgW="270" imgH="270" progId="TCLayout.ActiveDocument.1">
                  <p:embed/>
                </p:oleObj>
              </mc:Choice>
              <mc:Fallback>
                <p:oleObj name="think-cell Slide" r:id="rId38" imgW="270" imgH="270" progId="TCLayout.ActiveDocument.1">
                  <p:embed/>
                  <p:pic>
                    <p:nvPicPr>
                      <p:cNvPr id="2" name="Object 1" hidden="1"/>
                      <p:cNvPicPr/>
                      <p:nvPr/>
                    </p:nvPicPr>
                    <p:blipFill>
                      <a:blip r:embed="rId39"/>
                      <a:stretch>
                        <a:fillRect/>
                      </a:stretch>
                    </p:blipFill>
                    <p:spPr>
                      <a:xfrm>
                        <a:off x="0" y="0"/>
                        <a:ext cx="215979" cy="161974"/>
                      </a:xfrm>
                      <a:prstGeom prst="rect">
                        <a:avLst/>
                      </a:prstGeom>
                    </p:spPr>
                  </p:pic>
                </p:oleObj>
              </mc:Fallback>
            </mc:AlternateContent>
          </a:graphicData>
        </a:graphic>
      </p:graphicFrame>
      <p:grpSp>
        <p:nvGrpSpPr>
          <p:cNvPr id="58" name="Group 57"/>
          <p:cNvGrpSpPr/>
          <p:nvPr/>
        </p:nvGrpSpPr>
        <p:grpSpPr bwMode="ltGray">
          <a:xfrm>
            <a:off x="6" y="6565692"/>
            <a:ext cx="12191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20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20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200">
                <a:solidFill>
                  <a:srgbClr val="000000"/>
                </a:solidFill>
              </a:endParaRPr>
            </a:p>
          </p:txBody>
        </p:sp>
      </p:grpSp>
      <p:sp>
        <p:nvSpPr>
          <p:cNvPr id="1036" name="Rectangle 286"/>
          <p:cNvSpPr>
            <a:spLocks noGrp="1" noChangeArrowheads="1"/>
          </p:cNvSpPr>
          <p:nvPr>
            <p:ph type="body" idx="1"/>
          </p:nvPr>
        </p:nvSpPr>
        <p:spPr bwMode="auto">
          <a:xfrm>
            <a:off x="1976208" y="1990667"/>
            <a:ext cx="5853024"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33264" y="234868"/>
            <a:ext cx="10738233"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233262" y="27540"/>
            <a:ext cx="644407"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050">
                <a:solidFill>
                  <a:srgbClr val="808080"/>
                </a:solidFill>
              </a:rPr>
              <a:t>TRACKER</a:t>
            </a:r>
          </a:p>
        </p:txBody>
      </p:sp>
      <p:sp>
        <p:nvSpPr>
          <p:cNvPr id="11" name="McK 3. Unit of measure" hidden="1"/>
          <p:cNvSpPr txBox="1">
            <a:spLocks noChangeArrowheads="1"/>
          </p:cNvSpPr>
          <p:nvPr/>
        </p:nvSpPr>
        <p:spPr bwMode="auto">
          <a:xfrm>
            <a:off x="233262" y="542617"/>
            <a:ext cx="107382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200">
                <a:solidFill>
                  <a:srgbClr val="808080"/>
                </a:solidFill>
                <a:latin typeface="Arial"/>
              </a:rPr>
              <a:t>Unit of measure</a:t>
            </a:r>
          </a:p>
        </p:txBody>
      </p:sp>
      <p:grpSp>
        <p:nvGrpSpPr>
          <p:cNvPr id="12" name="McK Slide Elements" hidden="1"/>
          <p:cNvGrpSpPr>
            <a:grpSpLocks/>
          </p:cNvGrpSpPr>
          <p:nvPr/>
        </p:nvGrpSpPr>
        <p:grpSpPr bwMode="auto">
          <a:xfrm>
            <a:off x="233259" y="6128512"/>
            <a:ext cx="11732172" cy="370922"/>
            <a:chOff x="75" y="3921"/>
            <a:chExt cx="689" cy="229"/>
          </a:xfrm>
        </p:grpSpPr>
        <p:sp>
          <p:nvSpPr>
            <p:cNvPr id="13" name="McK 4. Footnote"/>
            <p:cNvSpPr txBox="1">
              <a:spLocks noChangeArrowheads="1"/>
            </p:cNvSpPr>
            <p:nvPr/>
          </p:nvSpPr>
          <p:spPr bwMode="auto">
            <a:xfrm>
              <a:off x="75" y="3921"/>
              <a:ext cx="689"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750">
                  <a:solidFill>
                    <a:srgbClr val="000000"/>
                  </a:solidFill>
                  <a:latin typeface="Arial"/>
                </a:rPr>
                <a:t>1 Footnote</a:t>
              </a:r>
            </a:p>
          </p:txBody>
        </p:sp>
        <p:sp>
          <p:nvSpPr>
            <p:cNvPr id="14" name="McK 5. Source"/>
            <p:cNvSpPr>
              <a:spLocks noChangeArrowheads="1"/>
            </p:cNvSpPr>
            <p:nvPr/>
          </p:nvSpPr>
          <p:spPr bwMode="auto">
            <a:xfrm>
              <a:off x="75" y="4079"/>
              <a:ext cx="689"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66433" indent="-466433" defTabSz="685072" fontAlgn="base">
                <a:spcBef>
                  <a:spcPct val="0"/>
                </a:spcBef>
                <a:spcAft>
                  <a:spcPct val="0"/>
                </a:spcAft>
                <a:tabLst>
                  <a:tab pos="468861" algn="l"/>
                </a:tabLst>
              </a:pPr>
              <a:r>
                <a:rPr lang="en-US" sz="750">
                  <a:solidFill>
                    <a:srgbClr val="000000"/>
                  </a:solidFill>
                </a:rPr>
                <a:t>SOURCE: Source</a:t>
              </a:r>
            </a:p>
          </p:txBody>
        </p:sp>
      </p:grpSp>
      <p:grpSp>
        <p:nvGrpSpPr>
          <p:cNvPr id="15" name="ACET" hidden="1"/>
          <p:cNvGrpSpPr>
            <a:grpSpLocks/>
          </p:cNvGrpSpPr>
          <p:nvPr/>
        </p:nvGrpSpPr>
        <p:grpSpPr bwMode="auto">
          <a:xfrm>
            <a:off x="1976208" y="1281223"/>
            <a:ext cx="5801189" cy="387119"/>
            <a:chOff x="915" y="791"/>
            <a:chExt cx="2686" cy="239"/>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91"/>
              <a:ext cx="2686" cy="23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200" b="1">
                  <a:solidFill>
                    <a:srgbClr val="000000"/>
                  </a:solidFill>
                </a:rPr>
                <a:t>Title</a:t>
              </a:r>
            </a:p>
            <a:p>
              <a:pPr fontAlgn="base">
                <a:spcBef>
                  <a:spcPct val="0"/>
                </a:spcBef>
                <a:spcAft>
                  <a:spcPct val="0"/>
                </a:spcAft>
              </a:pPr>
              <a:r>
                <a:rPr lang="en-US" sz="1200">
                  <a:solidFill>
                    <a:srgbClr val="808080"/>
                  </a:solidFill>
                </a:rPr>
                <a:t>Unit of measure</a:t>
              </a:r>
            </a:p>
          </p:txBody>
        </p:sp>
      </p:grpSp>
      <p:grpSp>
        <p:nvGrpSpPr>
          <p:cNvPr id="63" name="LegendBoxes" hidden="1"/>
          <p:cNvGrpSpPr>
            <a:grpSpLocks/>
          </p:cNvGrpSpPr>
          <p:nvPr/>
        </p:nvGrpSpPr>
        <p:grpSpPr bwMode="auto">
          <a:xfrm>
            <a:off x="9932651" y="275440"/>
            <a:ext cx="730011" cy="1004244"/>
            <a:chOff x="4936" y="176"/>
            <a:chExt cx="338" cy="620"/>
          </a:xfrm>
        </p:grpSpPr>
        <p:sp>
          <p:nvSpPr>
            <p:cNvPr id="64" name="Legend1"/>
            <p:cNvSpPr>
              <a:spLocks noChangeArrowheads="1"/>
            </p:cNvSpPr>
            <p:nvPr/>
          </p:nvSpPr>
          <p:spPr bwMode="auto">
            <a:xfrm>
              <a:off x="5096" y="176"/>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66" name="Legend2"/>
            <p:cNvSpPr>
              <a:spLocks noChangeArrowheads="1"/>
            </p:cNvSpPr>
            <p:nvPr/>
          </p:nvSpPr>
          <p:spPr bwMode="auto">
            <a:xfrm>
              <a:off x="5096" y="346"/>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68" name="Legend3"/>
            <p:cNvSpPr>
              <a:spLocks noChangeArrowheads="1"/>
            </p:cNvSpPr>
            <p:nvPr/>
          </p:nvSpPr>
          <p:spPr bwMode="auto">
            <a:xfrm>
              <a:off x="5096" y="517"/>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70" name="Legend4"/>
            <p:cNvSpPr>
              <a:spLocks noChangeArrowheads="1"/>
            </p:cNvSpPr>
            <p:nvPr/>
          </p:nvSpPr>
          <p:spPr bwMode="auto">
            <a:xfrm>
              <a:off x="5096" y="688"/>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grpSp>
      <p:grpSp>
        <p:nvGrpSpPr>
          <p:cNvPr id="72" name="LegendLines" hidden="1"/>
          <p:cNvGrpSpPr>
            <a:grpSpLocks/>
          </p:cNvGrpSpPr>
          <p:nvPr/>
        </p:nvGrpSpPr>
        <p:grpSpPr bwMode="auto">
          <a:xfrm>
            <a:off x="9513631" y="275439"/>
            <a:ext cx="1149006" cy="696492"/>
            <a:chOff x="4750" y="176"/>
            <a:chExt cx="532" cy="43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0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0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00">
                <a:solidFill>
                  <a:srgbClr val="000000"/>
                </a:solidFill>
              </a:endParaRPr>
            </a:p>
          </p:txBody>
        </p:sp>
        <p:sp>
          <p:nvSpPr>
            <p:cNvPr id="76" name="Legend1"/>
            <p:cNvSpPr>
              <a:spLocks noChangeArrowheads="1"/>
            </p:cNvSpPr>
            <p:nvPr/>
          </p:nvSpPr>
          <p:spPr bwMode="auto">
            <a:xfrm>
              <a:off x="5104" y="176"/>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77" name="Legend2"/>
            <p:cNvSpPr>
              <a:spLocks noChangeArrowheads="1"/>
            </p:cNvSpPr>
            <p:nvPr/>
          </p:nvSpPr>
          <p:spPr bwMode="auto">
            <a:xfrm>
              <a:off x="5104" y="344"/>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78" name="Legend3"/>
            <p:cNvSpPr>
              <a:spLocks noChangeArrowheads="1"/>
            </p:cNvSpPr>
            <p:nvPr/>
          </p:nvSpPr>
          <p:spPr bwMode="auto">
            <a:xfrm>
              <a:off x="5104" y="520"/>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grpSp>
      <p:grpSp>
        <p:nvGrpSpPr>
          <p:cNvPr id="79" name="McKSticker" hidden="1"/>
          <p:cNvGrpSpPr/>
          <p:nvPr/>
        </p:nvGrpSpPr>
        <p:grpSpPr bwMode="auto">
          <a:xfrm>
            <a:off x="10161531" y="275442"/>
            <a:ext cx="809965" cy="166199"/>
            <a:chOff x="8145431" y="285750"/>
            <a:chExt cx="595344" cy="162890"/>
          </a:xfrm>
        </p:grpSpPr>
        <p:sp>
          <p:nvSpPr>
            <p:cNvPr id="80" name="StickerRectangle"/>
            <p:cNvSpPr>
              <a:spLocks noChangeArrowheads="1"/>
            </p:cNvSpPr>
            <p:nvPr/>
          </p:nvSpPr>
          <p:spPr bwMode="auto">
            <a:xfrm>
              <a:off x="8145431" y="285750"/>
              <a:ext cx="595344" cy="16289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85145" fontAlgn="base">
                <a:spcBef>
                  <a:spcPct val="0"/>
                </a:spcBef>
                <a:spcAft>
                  <a:spcPct val="0"/>
                </a:spcAft>
                <a:buClr>
                  <a:srgbClr val="000000"/>
                </a:buClr>
              </a:pPr>
              <a:r>
                <a:rPr lang="en-US" sz="900">
                  <a:solidFill>
                    <a:srgbClr val="808080"/>
                  </a:solidFill>
                </a:rPr>
                <a:t>PRELIMINARY</a:t>
              </a:r>
            </a:p>
          </p:txBody>
        </p:sp>
        <p:cxnSp>
          <p:nvCxnSpPr>
            <p:cNvPr id="81" name="AutoShape 31"/>
            <p:cNvCxnSpPr>
              <a:cxnSpLocks noChangeShapeType="1"/>
              <a:stCxn id="80" idx="2"/>
              <a:endCxn id="80" idx="4"/>
            </p:cNvCxnSpPr>
            <p:nvPr/>
          </p:nvCxnSpPr>
          <p:spPr bwMode="auto">
            <a:xfrm>
              <a:off x="8145431" y="285750"/>
              <a:ext cx="0" cy="16289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8145431" y="448640"/>
              <a:ext cx="59534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9841692" y="275438"/>
            <a:ext cx="820997" cy="1333054"/>
            <a:chOff x="6655594" y="273840"/>
            <a:chExt cx="603455" cy="1306516"/>
          </a:xfrm>
        </p:grpSpPr>
        <p:grpSp>
          <p:nvGrpSpPr>
            <p:cNvPr id="84" name="MoonLegend1"/>
            <p:cNvGrpSpPr>
              <a:grpSpLocks noChangeAspect="1"/>
            </p:cNvGrpSpPr>
            <p:nvPr>
              <p:custDataLst>
                <p:tags r:id="rId23"/>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36"/>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103" name="Arc 39"/>
              <p:cNvSpPr>
                <a:spLocks noChangeAspect="1"/>
              </p:cNvSpPr>
              <p:nvPr>
                <p:custDataLst>
                  <p:tags r:id="rId37"/>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grpSp>
        <p:grpSp>
          <p:nvGrpSpPr>
            <p:cNvPr id="85" name="MoonLegend2"/>
            <p:cNvGrpSpPr>
              <a:grpSpLocks noChangeAspect="1"/>
            </p:cNvGrpSpPr>
            <p:nvPr>
              <p:custDataLst>
                <p:tags r:id="rId24"/>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3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101" name="Arc 42"/>
              <p:cNvSpPr>
                <a:spLocks noChangeAspect="1"/>
              </p:cNvSpPr>
              <p:nvPr>
                <p:custDataLst>
                  <p:tags r:id="rId35"/>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grpSp>
        <p:grpSp>
          <p:nvGrpSpPr>
            <p:cNvPr id="86" name="MoonLegend4"/>
            <p:cNvGrpSpPr>
              <a:grpSpLocks noChangeAspect="1"/>
            </p:cNvGrpSpPr>
            <p:nvPr>
              <p:custDataLst>
                <p:tags r:id="rId25"/>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3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99" name="Arc 48"/>
              <p:cNvSpPr>
                <a:spLocks noChangeAspect="1"/>
              </p:cNvSpPr>
              <p:nvPr>
                <p:custDataLst>
                  <p:tags r:id="rId3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grpSp>
        <p:grpSp>
          <p:nvGrpSpPr>
            <p:cNvPr id="87" name="MoonLegend5"/>
            <p:cNvGrpSpPr>
              <a:grpSpLocks noChangeAspect="1"/>
            </p:cNvGrpSpPr>
            <p:nvPr>
              <p:custDataLst>
                <p:tags r:id="rId26"/>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30"/>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97" name="Oval 51"/>
              <p:cNvSpPr>
                <a:spLocks noChangeAspect="1" noChangeArrowheads="1"/>
              </p:cNvSpPr>
              <p:nvPr>
                <p:custDataLst>
                  <p:tags r:id="rId3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grpSp>
        <p:sp>
          <p:nvSpPr>
            <p:cNvPr id="88" name="Legend1"/>
            <p:cNvSpPr>
              <a:spLocks noChangeArrowheads="1"/>
            </p:cNvSpPr>
            <p:nvPr/>
          </p:nvSpPr>
          <p:spPr bwMode="auto">
            <a:xfrm>
              <a:off x="6976269" y="286540"/>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89" name="Legend2"/>
            <p:cNvSpPr>
              <a:spLocks noChangeArrowheads="1"/>
            </p:cNvSpPr>
            <p:nvPr/>
          </p:nvSpPr>
          <p:spPr bwMode="auto">
            <a:xfrm>
              <a:off x="6976269" y="561178"/>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90" name="Legend3"/>
            <p:cNvSpPr>
              <a:spLocks noChangeArrowheads="1"/>
            </p:cNvSpPr>
            <p:nvPr/>
          </p:nvSpPr>
          <p:spPr bwMode="auto">
            <a:xfrm>
              <a:off x="6976269" y="835817"/>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91" name="Legend4"/>
            <p:cNvSpPr>
              <a:spLocks noChangeArrowheads="1"/>
            </p:cNvSpPr>
            <p:nvPr/>
          </p:nvSpPr>
          <p:spPr bwMode="auto">
            <a:xfrm>
              <a:off x="6976269" y="1107280"/>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92" name="Legend5"/>
            <p:cNvSpPr>
              <a:spLocks noChangeArrowheads="1"/>
            </p:cNvSpPr>
            <p:nvPr/>
          </p:nvSpPr>
          <p:spPr bwMode="auto">
            <a:xfrm>
              <a:off x="6976269" y="1383505"/>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grpSp>
          <p:nvGrpSpPr>
            <p:cNvPr id="93" name="MoonLegend3"/>
            <p:cNvGrpSpPr>
              <a:grpSpLocks noChangeAspect="1"/>
            </p:cNvGrpSpPr>
            <p:nvPr>
              <p:custDataLst>
                <p:tags r:id="rId27"/>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2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95" name="Arc 48"/>
              <p:cNvSpPr>
                <a:spLocks noChangeAspect="1"/>
              </p:cNvSpPr>
              <p:nvPr>
                <p:custDataLst>
                  <p:tags r:id="rId29"/>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grpSp>
      </p:grpSp>
      <p:sp>
        <p:nvSpPr>
          <p:cNvPr id="104" name="Slide Number"/>
          <p:cNvSpPr txBox="1">
            <a:spLocks/>
          </p:cNvSpPr>
          <p:nvPr/>
        </p:nvSpPr>
        <p:spPr bwMode="auto">
          <a:xfrm>
            <a:off x="11841725" y="6654135"/>
            <a:ext cx="117019" cy="115416"/>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750" smtClean="0">
                <a:solidFill>
                  <a:srgbClr val="FFFFFF"/>
                </a:solidFill>
              </a:rPr>
              <a:pPr algn="r" fontAlgn="base">
                <a:spcBef>
                  <a:spcPct val="0"/>
                </a:spcBef>
                <a:spcAft>
                  <a:spcPct val="0"/>
                </a:spcAft>
              </a:pPr>
              <a:t>‹#›</a:t>
            </a:fld>
            <a:endParaRPr lang="en-US" sz="750">
              <a:solidFill>
                <a:srgbClr val="FFFFFF"/>
              </a:solidFill>
            </a:endParaRPr>
          </a:p>
        </p:txBody>
      </p:sp>
    </p:spTree>
    <p:extLst>
      <p:ext uri="{BB962C8B-B14F-4D97-AF65-F5344CB8AC3E}">
        <p14:creationId xmlns:p14="http://schemas.microsoft.com/office/powerpoint/2010/main" val="31238733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774" r:id="rId12"/>
    <p:sldLayoutId id="2147483800" r:id="rId13"/>
    <p:sldLayoutId id="2147483801" r:id="rId14"/>
    <p:sldLayoutId id="2147483802" r:id="rId15"/>
    <p:sldLayoutId id="2147483803" r:id="rId16"/>
    <p:sldLayoutId id="2147483961" r:id="rId17"/>
    <p:sldLayoutId id="2147483963" r:id="rId18"/>
    <p:sldLayoutId id="2147483964" r:id="rId19"/>
    <p:sldLayoutId id="2147483954" r:id="rId20"/>
  </p:sldLayoutIdLst>
  <p:txStyles>
    <p:titleStyle>
      <a:lvl1pPr algn="l" defTabSz="685072" rtl="0" eaLnBrk="1" fontAlgn="base" hangingPunct="1">
        <a:spcBef>
          <a:spcPct val="0"/>
        </a:spcBef>
        <a:spcAft>
          <a:spcPct val="0"/>
        </a:spcAft>
        <a:tabLst>
          <a:tab pos="206493" algn="l"/>
        </a:tabLst>
        <a:defRPr sz="1425" b="1" baseline="0">
          <a:solidFill>
            <a:srgbClr val="002060"/>
          </a:solidFill>
          <a:latin typeface="+mj-lt"/>
          <a:ea typeface="+mj-ea"/>
          <a:cs typeface="+mj-cs"/>
        </a:defRPr>
      </a:lvl1pPr>
      <a:lvl2pPr algn="l" defTabSz="685072" rtl="0" eaLnBrk="1" fontAlgn="base" hangingPunct="1">
        <a:spcBef>
          <a:spcPct val="0"/>
        </a:spcBef>
        <a:spcAft>
          <a:spcPct val="0"/>
        </a:spcAft>
        <a:defRPr sz="1425" b="1">
          <a:solidFill>
            <a:schemeClr val="tx2"/>
          </a:solidFill>
          <a:latin typeface="Arial" charset="0"/>
        </a:defRPr>
      </a:lvl2pPr>
      <a:lvl3pPr algn="l" defTabSz="685072" rtl="0" eaLnBrk="1" fontAlgn="base" hangingPunct="1">
        <a:spcBef>
          <a:spcPct val="0"/>
        </a:spcBef>
        <a:spcAft>
          <a:spcPct val="0"/>
        </a:spcAft>
        <a:defRPr sz="1425" b="1">
          <a:solidFill>
            <a:schemeClr val="tx2"/>
          </a:solidFill>
          <a:latin typeface="Arial" charset="0"/>
        </a:defRPr>
      </a:lvl3pPr>
      <a:lvl4pPr algn="l" defTabSz="685072" rtl="0" eaLnBrk="1" fontAlgn="base" hangingPunct="1">
        <a:spcBef>
          <a:spcPct val="0"/>
        </a:spcBef>
        <a:spcAft>
          <a:spcPct val="0"/>
        </a:spcAft>
        <a:defRPr sz="1425" b="1">
          <a:solidFill>
            <a:schemeClr val="tx2"/>
          </a:solidFill>
          <a:latin typeface="Arial" charset="0"/>
        </a:defRPr>
      </a:lvl4pPr>
      <a:lvl5pPr algn="l" defTabSz="685072" rtl="0" eaLnBrk="1" fontAlgn="base" hangingPunct="1">
        <a:spcBef>
          <a:spcPct val="0"/>
        </a:spcBef>
        <a:spcAft>
          <a:spcPct val="0"/>
        </a:spcAft>
        <a:defRPr sz="1425" b="1">
          <a:solidFill>
            <a:schemeClr val="tx2"/>
          </a:solidFill>
          <a:latin typeface="Arial" charset="0"/>
        </a:defRPr>
      </a:lvl5pPr>
      <a:lvl6pPr marL="349823" algn="l" defTabSz="685072" rtl="0" eaLnBrk="1" fontAlgn="base" hangingPunct="1">
        <a:spcBef>
          <a:spcPct val="0"/>
        </a:spcBef>
        <a:spcAft>
          <a:spcPct val="0"/>
        </a:spcAft>
        <a:defRPr sz="1425" b="1">
          <a:solidFill>
            <a:schemeClr val="tx2"/>
          </a:solidFill>
          <a:latin typeface="Arial" charset="0"/>
        </a:defRPr>
      </a:lvl6pPr>
      <a:lvl7pPr marL="699647" algn="l" defTabSz="685072" rtl="0" eaLnBrk="1" fontAlgn="base" hangingPunct="1">
        <a:spcBef>
          <a:spcPct val="0"/>
        </a:spcBef>
        <a:spcAft>
          <a:spcPct val="0"/>
        </a:spcAft>
        <a:defRPr sz="1425" b="1">
          <a:solidFill>
            <a:schemeClr val="tx2"/>
          </a:solidFill>
          <a:latin typeface="Arial" charset="0"/>
        </a:defRPr>
      </a:lvl7pPr>
      <a:lvl8pPr marL="1049471" algn="l" defTabSz="685072" rtl="0" eaLnBrk="1" fontAlgn="base" hangingPunct="1">
        <a:spcBef>
          <a:spcPct val="0"/>
        </a:spcBef>
        <a:spcAft>
          <a:spcPct val="0"/>
        </a:spcAft>
        <a:defRPr sz="1425" b="1">
          <a:solidFill>
            <a:schemeClr val="tx2"/>
          </a:solidFill>
          <a:latin typeface="Arial" charset="0"/>
        </a:defRPr>
      </a:lvl8pPr>
      <a:lvl9pPr marL="1399296" algn="l" defTabSz="685072" rtl="0" eaLnBrk="1" fontAlgn="base" hangingPunct="1">
        <a:spcBef>
          <a:spcPct val="0"/>
        </a:spcBef>
        <a:spcAft>
          <a:spcPct val="0"/>
        </a:spcAft>
        <a:defRPr sz="1425" b="1">
          <a:solidFill>
            <a:schemeClr val="tx2"/>
          </a:solidFill>
          <a:latin typeface="Arial" charset="0"/>
        </a:defRPr>
      </a:lvl9pPr>
    </p:titleStyle>
    <p:bodyStyle>
      <a:lvl1pPr marL="0" indent="0" algn="l" defTabSz="685072"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48190" indent="-146975" algn="l" defTabSz="685072"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9823" indent="-200420" algn="l" defTabSz="685072"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470076" indent="-119037" algn="l" defTabSz="685072"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573710" indent="-99603" algn="l" defTabSz="68507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573710" indent="-99603" algn="l" defTabSz="68507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710" indent="-99603" algn="l" defTabSz="68507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710" indent="-99603" algn="l" defTabSz="68507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710" indent="-99603" algn="l" defTabSz="68507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en-US"/>
      </a:defPPr>
      <a:lvl1pPr marL="0" algn="l" defTabSz="699647" rtl="0" eaLnBrk="1" latinLnBrk="0" hangingPunct="1">
        <a:defRPr sz="1350" kern="1200">
          <a:solidFill>
            <a:schemeClr val="tx1"/>
          </a:solidFill>
          <a:latin typeface="+mn-lt"/>
          <a:ea typeface="+mn-ea"/>
          <a:cs typeface="+mn-cs"/>
        </a:defRPr>
      </a:lvl1pPr>
      <a:lvl2pPr marL="349823" algn="l" defTabSz="699647" rtl="0" eaLnBrk="1" latinLnBrk="0" hangingPunct="1">
        <a:defRPr sz="1350" kern="1200">
          <a:solidFill>
            <a:schemeClr val="tx1"/>
          </a:solidFill>
          <a:latin typeface="+mn-lt"/>
          <a:ea typeface="+mn-ea"/>
          <a:cs typeface="+mn-cs"/>
        </a:defRPr>
      </a:lvl2pPr>
      <a:lvl3pPr marL="699647" algn="l" defTabSz="699647" rtl="0" eaLnBrk="1" latinLnBrk="0" hangingPunct="1">
        <a:defRPr sz="1350" kern="1200">
          <a:solidFill>
            <a:schemeClr val="tx1"/>
          </a:solidFill>
          <a:latin typeface="+mn-lt"/>
          <a:ea typeface="+mn-ea"/>
          <a:cs typeface="+mn-cs"/>
        </a:defRPr>
      </a:lvl3pPr>
      <a:lvl4pPr marL="1049471" algn="l" defTabSz="699647" rtl="0" eaLnBrk="1" latinLnBrk="0" hangingPunct="1">
        <a:defRPr sz="1350" kern="1200">
          <a:solidFill>
            <a:schemeClr val="tx1"/>
          </a:solidFill>
          <a:latin typeface="+mn-lt"/>
          <a:ea typeface="+mn-ea"/>
          <a:cs typeface="+mn-cs"/>
        </a:defRPr>
      </a:lvl4pPr>
      <a:lvl5pPr marL="1399296" algn="l" defTabSz="699647" rtl="0" eaLnBrk="1" latinLnBrk="0" hangingPunct="1">
        <a:defRPr sz="1350" kern="1200">
          <a:solidFill>
            <a:schemeClr val="tx1"/>
          </a:solidFill>
          <a:latin typeface="+mn-lt"/>
          <a:ea typeface="+mn-ea"/>
          <a:cs typeface="+mn-cs"/>
        </a:defRPr>
      </a:lvl5pPr>
      <a:lvl6pPr marL="1749119" algn="l" defTabSz="699647" rtl="0" eaLnBrk="1" latinLnBrk="0" hangingPunct="1">
        <a:defRPr sz="1350" kern="1200">
          <a:solidFill>
            <a:schemeClr val="tx1"/>
          </a:solidFill>
          <a:latin typeface="+mn-lt"/>
          <a:ea typeface="+mn-ea"/>
          <a:cs typeface="+mn-cs"/>
        </a:defRPr>
      </a:lvl6pPr>
      <a:lvl7pPr marL="2098943" algn="l" defTabSz="699647" rtl="0" eaLnBrk="1" latinLnBrk="0" hangingPunct="1">
        <a:defRPr sz="1350" kern="1200">
          <a:solidFill>
            <a:schemeClr val="tx1"/>
          </a:solidFill>
          <a:latin typeface="+mn-lt"/>
          <a:ea typeface="+mn-ea"/>
          <a:cs typeface="+mn-cs"/>
        </a:defRPr>
      </a:lvl7pPr>
      <a:lvl8pPr marL="2448767" algn="l" defTabSz="699647" rtl="0" eaLnBrk="1" latinLnBrk="0" hangingPunct="1">
        <a:defRPr sz="1350" kern="1200">
          <a:solidFill>
            <a:schemeClr val="tx1"/>
          </a:solidFill>
          <a:latin typeface="+mn-lt"/>
          <a:ea typeface="+mn-ea"/>
          <a:cs typeface="+mn-cs"/>
        </a:defRPr>
      </a:lvl8pPr>
      <a:lvl9pPr marL="2798590" algn="l" defTabSz="699647"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646290289"/>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7" imgW="270" imgH="270" progId="TCLayout.ActiveDocument.1">
                  <p:embed/>
                </p:oleObj>
              </mc:Choice>
              <mc:Fallback>
                <p:oleObj name="think-cell Slide" r:id="rId27" imgW="270" imgH="270" progId="TCLayout.ActiveDocument.1">
                  <p:embed/>
                  <p:pic>
                    <p:nvPicPr>
                      <p:cNvPr id="2" name="Object 1" hidden="1"/>
                      <p:cNvPicPr/>
                      <p:nvPr/>
                    </p:nvPicPr>
                    <p:blipFill>
                      <a:blip r:embed="rId28"/>
                      <a:stretch>
                        <a:fillRect/>
                      </a:stretch>
                    </p:blipFill>
                    <p:spPr>
                      <a:xfrm>
                        <a:off x="0" y="0"/>
                        <a:ext cx="215979" cy="161974"/>
                      </a:xfrm>
                      <a:prstGeom prst="rect">
                        <a:avLst/>
                      </a:prstGeom>
                    </p:spPr>
                  </p:pic>
                </p:oleObj>
              </mc:Fallback>
            </mc:AlternateContent>
          </a:graphicData>
        </a:graphic>
      </p:graphicFrame>
      <p:grpSp>
        <p:nvGrpSpPr>
          <p:cNvPr id="58" name="Group 57"/>
          <p:cNvGrpSpPr/>
          <p:nvPr/>
        </p:nvGrpSpPr>
        <p:grpSpPr bwMode="ltGray">
          <a:xfrm>
            <a:off x="7" y="6565694"/>
            <a:ext cx="12191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90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90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900">
                <a:solidFill>
                  <a:srgbClr val="000000"/>
                </a:solidFill>
              </a:endParaRPr>
            </a:p>
          </p:txBody>
        </p:sp>
      </p:grpSp>
      <p:sp>
        <p:nvSpPr>
          <p:cNvPr id="1036" name="Rectangle 286"/>
          <p:cNvSpPr>
            <a:spLocks noGrp="1" noChangeArrowheads="1"/>
          </p:cNvSpPr>
          <p:nvPr>
            <p:ph type="body" idx="1"/>
          </p:nvPr>
        </p:nvSpPr>
        <p:spPr bwMode="auto">
          <a:xfrm>
            <a:off x="1976208" y="1990670"/>
            <a:ext cx="5853024" cy="6924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33265" y="234867"/>
            <a:ext cx="10738233" cy="16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233262" y="27538"/>
            <a:ext cx="485710" cy="12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788">
                <a:solidFill>
                  <a:srgbClr val="808080"/>
                </a:solidFill>
              </a:rPr>
              <a:t>TRACKER</a:t>
            </a:r>
          </a:p>
        </p:txBody>
      </p:sp>
      <p:sp>
        <p:nvSpPr>
          <p:cNvPr id="11" name="McK 3. Unit of measure" hidden="1"/>
          <p:cNvSpPr txBox="1">
            <a:spLocks noChangeArrowheads="1"/>
          </p:cNvSpPr>
          <p:nvPr/>
        </p:nvSpPr>
        <p:spPr bwMode="auto">
          <a:xfrm>
            <a:off x="233264" y="542621"/>
            <a:ext cx="1073823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900">
                <a:solidFill>
                  <a:srgbClr val="808080"/>
                </a:solidFill>
                <a:latin typeface="Arial"/>
              </a:rPr>
              <a:t>Unit of measure</a:t>
            </a:r>
          </a:p>
        </p:txBody>
      </p:sp>
      <p:grpSp>
        <p:nvGrpSpPr>
          <p:cNvPr id="12" name="McK Slide Elements" hidden="1"/>
          <p:cNvGrpSpPr>
            <a:grpSpLocks/>
          </p:cNvGrpSpPr>
          <p:nvPr/>
        </p:nvGrpSpPr>
        <p:grpSpPr bwMode="auto">
          <a:xfrm>
            <a:off x="233259" y="6157680"/>
            <a:ext cx="11732172" cy="341767"/>
            <a:chOff x="75" y="3939"/>
            <a:chExt cx="689" cy="211"/>
          </a:xfrm>
        </p:grpSpPr>
        <p:sp>
          <p:nvSpPr>
            <p:cNvPr id="13" name="McK 4. Footnote"/>
            <p:cNvSpPr txBox="1">
              <a:spLocks noChangeArrowheads="1"/>
            </p:cNvSpPr>
            <p:nvPr/>
          </p:nvSpPr>
          <p:spPr bwMode="auto">
            <a:xfrm>
              <a:off x="75" y="3939"/>
              <a:ext cx="689"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63">
                  <a:solidFill>
                    <a:srgbClr val="000000"/>
                  </a:solidFill>
                  <a:latin typeface="Arial"/>
                </a:rPr>
                <a:t>1 Footnote</a:t>
              </a:r>
            </a:p>
          </p:txBody>
        </p:sp>
        <p:sp>
          <p:nvSpPr>
            <p:cNvPr id="14" name="McK 5. Source"/>
            <p:cNvSpPr>
              <a:spLocks noChangeArrowheads="1"/>
            </p:cNvSpPr>
            <p:nvPr/>
          </p:nvSpPr>
          <p:spPr bwMode="auto">
            <a:xfrm>
              <a:off x="75" y="4097"/>
              <a:ext cx="689"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349825" indent="-349825" defTabSz="513804" fontAlgn="base">
                <a:spcBef>
                  <a:spcPct val="0"/>
                </a:spcBef>
                <a:spcAft>
                  <a:spcPct val="0"/>
                </a:spcAft>
                <a:tabLst>
                  <a:tab pos="351646" algn="l"/>
                </a:tabLst>
              </a:pPr>
              <a:r>
                <a:rPr lang="en-US" sz="563">
                  <a:solidFill>
                    <a:srgbClr val="000000"/>
                  </a:solidFill>
                </a:rPr>
                <a:t>SOURCE: Source</a:t>
              </a:r>
            </a:p>
          </p:txBody>
        </p:sp>
      </p:grpSp>
      <p:grpSp>
        <p:nvGrpSpPr>
          <p:cNvPr id="15" name="ACET" hidden="1"/>
          <p:cNvGrpSpPr>
            <a:grpSpLocks/>
          </p:cNvGrpSpPr>
          <p:nvPr/>
        </p:nvGrpSpPr>
        <p:grpSpPr bwMode="auto">
          <a:xfrm>
            <a:off x="1976208" y="1373549"/>
            <a:ext cx="5801189" cy="294794"/>
            <a:chOff x="915" y="848"/>
            <a:chExt cx="2686" cy="18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848"/>
              <a:ext cx="2686" cy="18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900" b="1">
                  <a:solidFill>
                    <a:srgbClr val="000000"/>
                  </a:solidFill>
                </a:rPr>
                <a:t>Title</a:t>
              </a:r>
            </a:p>
            <a:p>
              <a:pPr fontAlgn="base">
                <a:spcBef>
                  <a:spcPct val="0"/>
                </a:spcBef>
                <a:spcAft>
                  <a:spcPct val="0"/>
                </a:spcAft>
              </a:pPr>
              <a:r>
                <a:rPr lang="en-US" sz="900">
                  <a:solidFill>
                    <a:srgbClr val="808080"/>
                  </a:solidFill>
                </a:rPr>
                <a:t>Unit of measure</a:t>
              </a:r>
            </a:p>
          </p:txBody>
        </p:sp>
      </p:grpSp>
      <p:grpSp>
        <p:nvGrpSpPr>
          <p:cNvPr id="63" name="LegendBoxes" hidden="1"/>
          <p:cNvGrpSpPr>
            <a:grpSpLocks/>
          </p:cNvGrpSpPr>
          <p:nvPr/>
        </p:nvGrpSpPr>
        <p:grpSpPr bwMode="auto">
          <a:xfrm>
            <a:off x="9932638" y="275440"/>
            <a:ext cx="634978" cy="1004244"/>
            <a:chOff x="4936" y="176"/>
            <a:chExt cx="294" cy="620"/>
          </a:xfrm>
        </p:grpSpPr>
        <p:sp>
          <p:nvSpPr>
            <p:cNvPr id="64" name="Legend1"/>
            <p:cNvSpPr>
              <a:spLocks noChangeArrowheads="1"/>
            </p:cNvSpPr>
            <p:nvPr/>
          </p:nvSpPr>
          <p:spPr bwMode="auto">
            <a:xfrm>
              <a:off x="5096" y="176"/>
              <a:ext cx="134" cy="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13859" fontAlgn="base">
                <a:spcBef>
                  <a:spcPct val="0"/>
                </a:spcBef>
                <a:spcAft>
                  <a:spcPct val="0"/>
                </a:spcAft>
                <a:buClr>
                  <a:srgbClr val="000000"/>
                </a:buClr>
              </a:pPr>
              <a:r>
                <a:rPr lang="en-US" sz="675">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sp>
          <p:nvSpPr>
            <p:cNvPr id="66" name="Legend2"/>
            <p:cNvSpPr>
              <a:spLocks noChangeArrowheads="1"/>
            </p:cNvSpPr>
            <p:nvPr/>
          </p:nvSpPr>
          <p:spPr bwMode="auto">
            <a:xfrm>
              <a:off x="5096" y="346"/>
              <a:ext cx="134" cy="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13859" fontAlgn="base">
                <a:spcBef>
                  <a:spcPct val="0"/>
                </a:spcBef>
                <a:spcAft>
                  <a:spcPct val="0"/>
                </a:spcAft>
                <a:buClr>
                  <a:srgbClr val="000000"/>
                </a:buClr>
              </a:pPr>
              <a:r>
                <a:rPr lang="en-US" sz="675">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sp>
          <p:nvSpPr>
            <p:cNvPr id="68" name="Legend3"/>
            <p:cNvSpPr>
              <a:spLocks noChangeArrowheads="1"/>
            </p:cNvSpPr>
            <p:nvPr/>
          </p:nvSpPr>
          <p:spPr bwMode="auto">
            <a:xfrm>
              <a:off x="5096" y="517"/>
              <a:ext cx="134" cy="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13859" fontAlgn="base">
                <a:spcBef>
                  <a:spcPct val="0"/>
                </a:spcBef>
                <a:spcAft>
                  <a:spcPct val="0"/>
                </a:spcAft>
                <a:buClr>
                  <a:srgbClr val="000000"/>
                </a:buClr>
              </a:pPr>
              <a:r>
                <a:rPr lang="en-US" sz="675">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sp>
          <p:nvSpPr>
            <p:cNvPr id="70" name="Legend4"/>
            <p:cNvSpPr>
              <a:spLocks noChangeArrowheads="1"/>
            </p:cNvSpPr>
            <p:nvPr/>
          </p:nvSpPr>
          <p:spPr bwMode="auto">
            <a:xfrm>
              <a:off x="5096" y="688"/>
              <a:ext cx="134" cy="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13859" fontAlgn="base">
                <a:spcBef>
                  <a:spcPct val="0"/>
                </a:spcBef>
                <a:spcAft>
                  <a:spcPct val="0"/>
                </a:spcAft>
                <a:buClr>
                  <a:srgbClr val="000000"/>
                </a:buClr>
              </a:pPr>
              <a:r>
                <a:rPr lang="en-US" sz="675">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grpSp>
      <p:grpSp>
        <p:nvGrpSpPr>
          <p:cNvPr id="72" name="LegendLines" hidden="1"/>
          <p:cNvGrpSpPr>
            <a:grpSpLocks/>
          </p:cNvGrpSpPr>
          <p:nvPr/>
        </p:nvGrpSpPr>
        <p:grpSpPr bwMode="auto">
          <a:xfrm>
            <a:off x="9513644" y="275439"/>
            <a:ext cx="1053975" cy="660858"/>
            <a:chOff x="4750" y="176"/>
            <a:chExt cx="488" cy="40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75">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75">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75">
                <a:solidFill>
                  <a:srgbClr val="000000"/>
                </a:solidFill>
              </a:endParaRPr>
            </a:p>
          </p:txBody>
        </p:sp>
        <p:sp>
          <p:nvSpPr>
            <p:cNvPr id="76" name="Legend1"/>
            <p:cNvSpPr>
              <a:spLocks noChangeArrowheads="1"/>
            </p:cNvSpPr>
            <p:nvPr/>
          </p:nvSpPr>
          <p:spPr bwMode="auto">
            <a:xfrm>
              <a:off x="5104" y="176"/>
              <a:ext cx="134" cy="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13859" fontAlgn="base">
                <a:spcBef>
                  <a:spcPct val="0"/>
                </a:spcBef>
                <a:spcAft>
                  <a:spcPct val="0"/>
                </a:spcAft>
                <a:buClr>
                  <a:srgbClr val="000000"/>
                </a:buClr>
              </a:pPr>
              <a:r>
                <a:rPr lang="en-US" sz="675">
                  <a:solidFill>
                    <a:srgbClr val="000000"/>
                  </a:solidFill>
                </a:rPr>
                <a:t>Legend</a:t>
              </a:r>
            </a:p>
          </p:txBody>
        </p:sp>
        <p:sp>
          <p:nvSpPr>
            <p:cNvPr id="77" name="Legend2"/>
            <p:cNvSpPr>
              <a:spLocks noChangeArrowheads="1"/>
            </p:cNvSpPr>
            <p:nvPr/>
          </p:nvSpPr>
          <p:spPr bwMode="auto">
            <a:xfrm>
              <a:off x="5104" y="344"/>
              <a:ext cx="134" cy="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13859" fontAlgn="base">
                <a:spcBef>
                  <a:spcPct val="0"/>
                </a:spcBef>
                <a:spcAft>
                  <a:spcPct val="0"/>
                </a:spcAft>
                <a:buClr>
                  <a:srgbClr val="000000"/>
                </a:buClr>
              </a:pPr>
              <a:r>
                <a:rPr lang="en-US" sz="675">
                  <a:solidFill>
                    <a:srgbClr val="000000"/>
                  </a:solidFill>
                </a:rPr>
                <a:t>Legend</a:t>
              </a:r>
            </a:p>
          </p:txBody>
        </p:sp>
        <p:sp>
          <p:nvSpPr>
            <p:cNvPr id="78" name="Legend3"/>
            <p:cNvSpPr>
              <a:spLocks noChangeArrowheads="1"/>
            </p:cNvSpPr>
            <p:nvPr/>
          </p:nvSpPr>
          <p:spPr bwMode="auto">
            <a:xfrm>
              <a:off x="5104" y="520"/>
              <a:ext cx="134" cy="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13859" fontAlgn="base">
                <a:spcBef>
                  <a:spcPct val="0"/>
                </a:spcBef>
                <a:spcAft>
                  <a:spcPct val="0"/>
                </a:spcAft>
                <a:buClr>
                  <a:srgbClr val="000000"/>
                </a:buClr>
              </a:pPr>
              <a:r>
                <a:rPr lang="en-US" sz="675">
                  <a:solidFill>
                    <a:srgbClr val="000000"/>
                  </a:solidFill>
                </a:rPr>
                <a:t>Legend</a:t>
              </a:r>
            </a:p>
          </p:txBody>
        </p:sp>
      </p:grpSp>
      <p:grpSp>
        <p:nvGrpSpPr>
          <p:cNvPr id="79" name="McKSticker" hidden="1"/>
          <p:cNvGrpSpPr/>
          <p:nvPr/>
        </p:nvGrpSpPr>
        <p:grpSpPr bwMode="auto">
          <a:xfrm>
            <a:off x="10357104" y="275441"/>
            <a:ext cx="614399" cy="131574"/>
            <a:chOff x="8289177" y="285750"/>
            <a:chExt cx="451598" cy="128954"/>
          </a:xfrm>
        </p:grpSpPr>
        <p:sp>
          <p:nvSpPr>
            <p:cNvPr id="80" name="StickerRectangle"/>
            <p:cNvSpPr>
              <a:spLocks noChangeArrowheads="1"/>
            </p:cNvSpPr>
            <p:nvPr/>
          </p:nvSpPr>
          <p:spPr bwMode="auto">
            <a:xfrm>
              <a:off x="8289177" y="285750"/>
              <a:ext cx="451598" cy="12895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13859" fontAlgn="base">
                <a:spcBef>
                  <a:spcPct val="0"/>
                </a:spcBef>
                <a:spcAft>
                  <a:spcPct val="0"/>
                </a:spcAft>
                <a:buClr>
                  <a:srgbClr val="000000"/>
                </a:buClr>
              </a:pPr>
              <a:r>
                <a:rPr lang="en-US" sz="675">
                  <a:solidFill>
                    <a:srgbClr val="808080"/>
                  </a:solidFill>
                </a:rPr>
                <a:t>PRELIMINARY</a:t>
              </a:r>
            </a:p>
          </p:txBody>
        </p:sp>
        <p:cxnSp>
          <p:nvCxnSpPr>
            <p:cNvPr id="81" name="AutoShape 31"/>
            <p:cNvCxnSpPr>
              <a:cxnSpLocks noChangeShapeType="1"/>
              <a:stCxn id="80" idx="2"/>
              <a:endCxn id="80" idx="4"/>
            </p:cNvCxnSpPr>
            <p:nvPr/>
          </p:nvCxnSpPr>
          <p:spPr bwMode="auto">
            <a:xfrm>
              <a:off x="8289177" y="285750"/>
              <a:ext cx="0" cy="128954"/>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8289177" y="414704"/>
              <a:ext cx="45159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9841694" y="275438"/>
            <a:ext cx="724817" cy="1333054"/>
            <a:chOff x="6655594" y="273840"/>
            <a:chExt cx="532760" cy="1306516"/>
          </a:xfrm>
        </p:grpSpPr>
        <p:grpSp>
          <p:nvGrpSpPr>
            <p:cNvPr id="84" name="MoonLegend1"/>
            <p:cNvGrpSpPr>
              <a:grpSpLocks noChangeAspect="1"/>
            </p:cNvGrpSpPr>
            <p:nvPr>
              <p:custDataLst>
                <p:tags r:id="rId12"/>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sp>
            <p:nvSpPr>
              <p:cNvPr id="103"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grpSp>
        <p:grpSp>
          <p:nvGrpSpPr>
            <p:cNvPr id="85" name="MoonLegend2"/>
            <p:cNvGrpSpPr>
              <a:grpSpLocks noChangeAspect="1"/>
            </p:cNvGrpSpPr>
            <p:nvPr>
              <p:custDataLst>
                <p:tags r:id="rId13"/>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sp>
            <p:nvSpPr>
              <p:cNvPr id="101" name="Arc 42"/>
              <p:cNvSpPr>
                <a:spLocks noChangeAspect="1"/>
              </p:cNvSpPr>
              <p:nvPr>
                <p:custDataLst>
                  <p:tags r:id="rId24"/>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grpSp>
        <p:grpSp>
          <p:nvGrpSpPr>
            <p:cNvPr id="86" name="MoonLegend4"/>
            <p:cNvGrpSpPr>
              <a:grpSpLocks noChangeAspect="1"/>
            </p:cNvGrpSpPr>
            <p:nvPr>
              <p:custDataLst>
                <p:tags r:id="rId14"/>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sp>
            <p:nvSpPr>
              <p:cNvPr id="99"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grpSp>
        <p:grpSp>
          <p:nvGrpSpPr>
            <p:cNvPr id="87" name="MoonLegend5"/>
            <p:cNvGrpSpPr>
              <a:grpSpLocks noChangeAspect="1"/>
            </p:cNvGrpSpPr>
            <p:nvPr>
              <p:custDataLst>
                <p:tags r:id="rId15"/>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sp>
            <p:nvSpPr>
              <p:cNvPr id="97"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grpSp>
        <p:sp>
          <p:nvSpPr>
            <p:cNvPr id="88" name="Legend1"/>
            <p:cNvSpPr>
              <a:spLocks noChangeArrowheads="1"/>
            </p:cNvSpPr>
            <p:nvPr/>
          </p:nvSpPr>
          <p:spPr bwMode="auto">
            <a:xfrm>
              <a:off x="6976269" y="286540"/>
              <a:ext cx="212085" cy="10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13859" fontAlgn="base">
                <a:spcBef>
                  <a:spcPct val="0"/>
                </a:spcBef>
                <a:spcAft>
                  <a:spcPct val="0"/>
                </a:spcAft>
                <a:buClr>
                  <a:srgbClr val="000000"/>
                </a:buClr>
              </a:pPr>
              <a:r>
                <a:rPr lang="en-US" sz="675">
                  <a:solidFill>
                    <a:srgbClr val="000000"/>
                  </a:solidFill>
                </a:rPr>
                <a:t>Legend</a:t>
              </a:r>
            </a:p>
          </p:txBody>
        </p:sp>
        <p:sp>
          <p:nvSpPr>
            <p:cNvPr id="89" name="Legend2"/>
            <p:cNvSpPr>
              <a:spLocks noChangeArrowheads="1"/>
            </p:cNvSpPr>
            <p:nvPr/>
          </p:nvSpPr>
          <p:spPr bwMode="auto">
            <a:xfrm>
              <a:off x="6976269" y="561178"/>
              <a:ext cx="212085" cy="10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13859" fontAlgn="base">
                <a:spcBef>
                  <a:spcPct val="0"/>
                </a:spcBef>
                <a:spcAft>
                  <a:spcPct val="0"/>
                </a:spcAft>
                <a:buClr>
                  <a:srgbClr val="000000"/>
                </a:buClr>
              </a:pPr>
              <a:r>
                <a:rPr lang="en-US" sz="675">
                  <a:solidFill>
                    <a:srgbClr val="000000"/>
                  </a:solidFill>
                </a:rPr>
                <a:t>Legend</a:t>
              </a:r>
            </a:p>
          </p:txBody>
        </p:sp>
        <p:sp>
          <p:nvSpPr>
            <p:cNvPr id="90" name="Legend3"/>
            <p:cNvSpPr>
              <a:spLocks noChangeArrowheads="1"/>
            </p:cNvSpPr>
            <p:nvPr/>
          </p:nvSpPr>
          <p:spPr bwMode="auto">
            <a:xfrm>
              <a:off x="6976269" y="835817"/>
              <a:ext cx="212085" cy="10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13859" fontAlgn="base">
                <a:spcBef>
                  <a:spcPct val="0"/>
                </a:spcBef>
                <a:spcAft>
                  <a:spcPct val="0"/>
                </a:spcAft>
                <a:buClr>
                  <a:srgbClr val="000000"/>
                </a:buClr>
              </a:pPr>
              <a:r>
                <a:rPr lang="en-US" sz="675">
                  <a:solidFill>
                    <a:srgbClr val="000000"/>
                  </a:solidFill>
                </a:rPr>
                <a:t>Legend</a:t>
              </a:r>
            </a:p>
          </p:txBody>
        </p:sp>
        <p:sp>
          <p:nvSpPr>
            <p:cNvPr id="91" name="Legend4"/>
            <p:cNvSpPr>
              <a:spLocks noChangeArrowheads="1"/>
            </p:cNvSpPr>
            <p:nvPr/>
          </p:nvSpPr>
          <p:spPr bwMode="auto">
            <a:xfrm>
              <a:off x="6976269" y="1107280"/>
              <a:ext cx="212085" cy="10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13859" fontAlgn="base">
                <a:spcBef>
                  <a:spcPct val="0"/>
                </a:spcBef>
                <a:spcAft>
                  <a:spcPct val="0"/>
                </a:spcAft>
                <a:buClr>
                  <a:srgbClr val="000000"/>
                </a:buClr>
              </a:pPr>
              <a:r>
                <a:rPr lang="en-US" sz="675">
                  <a:solidFill>
                    <a:srgbClr val="000000"/>
                  </a:solidFill>
                </a:rPr>
                <a:t>Legend</a:t>
              </a:r>
            </a:p>
          </p:txBody>
        </p:sp>
        <p:sp>
          <p:nvSpPr>
            <p:cNvPr id="92" name="Legend5"/>
            <p:cNvSpPr>
              <a:spLocks noChangeArrowheads="1"/>
            </p:cNvSpPr>
            <p:nvPr/>
          </p:nvSpPr>
          <p:spPr bwMode="auto">
            <a:xfrm>
              <a:off x="6976269" y="1383505"/>
              <a:ext cx="212085" cy="10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13859" fontAlgn="base">
                <a:spcBef>
                  <a:spcPct val="0"/>
                </a:spcBef>
                <a:spcAft>
                  <a:spcPct val="0"/>
                </a:spcAft>
                <a:buClr>
                  <a:srgbClr val="000000"/>
                </a:buClr>
              </a:pPr>
              <a:r>
                <a:rPr lang="en-US" sz="675">
                  <a:solidFill>
                    <a:srgbClr val="000000"/>
                  </a:solidFill>
                </a:rPr>
                <a:t>Legend</a:t>
              </a:r>
            </a:p>
          </p:txBody>
        </p:sp>
        <p:grpSp>
          <p:nvGrpSpPr>
            <p:cNvPr id="93" name="MoonLegend3"/>
            <p:cNvGrpSpPr>
              <a:grpSpLocks noChangeAspect="1"/>
            </p:cNvGrpSpPr>
            <p:nvPr>
              <p:custDataLst>
                <p:tags r:id="rId16"/>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sp>
            <p:nvSpPr>
              <p:cNvPr id="95"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75">
                  <a:solidFill>
                    <a:srgbClr val="000000"/>
                  </a:solidFill>
                </a:endParaRPr>
              </a:p>
            </p:txBody>
          </p:sp>
        </p:grpSp>
      </p:grpSp>
      <p:sp>
        <p:nvSpPr>
          <p:cNvPr id="104" name="Slide Number"/>
          <p:cNvSpPr txBox="1">
            <a:spLocks/>
          </p:cNvSpPr>
          <p:nvPr/>
        </p:nvSpPr>
        <p:spPr bwMode="auto">
          <a:xfrm>
            <a:off x="11870581" y="6668533"/>
            <a:ext cx="88165" cy="86627"/>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563" smtClean="0">
                <a:solidFill>
                  <a:srgbClr val="FFFFFF"/>
                </a:solidFill>
              </a:rPr>
              <a:pPr algn="r" fontAlgn="base">
                <a:spcBef>
                  <a:spcPct val="0"/>
                </a:spcBef>
                <a:spcAft>
                  <a:spcPct val="0"/>
                </a:spcAft>
              </a:pPr>
              <a:t>‹#›</a:t>
            </a:fld>
            <a:endParaRPr lang="en-US" sz="563">
              <a:solidFill>
                <a:srgbClr val="FFFFFF"/>
              </a:solidFill>
            </a:endParaRPr>
          </a:p>
        </p:txBody>
      </p:sp>
    </p:spTree>
    <p:extLst>
      <p:ext uri="{BB962C8B-B14F-4D97-AF65-F5344CB8AC3E}">
        <p14:creationId xmlns:p14="http://schemas.microsoft.com/office/powerpoint/2010/main" val="343797101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Lst>
  <p:txStyles>
    <p:titleStyle>
      <a:lvl1pPr algn="l" defTabSz="513804" rtl="0" eaLnBrk="1" fontAlgn="base" hangingPunct="1">
        <a:spcBef>
          <a:spcPct val="0"/>
        </a:spcBef>
        <a:spcAft>
          <a:spcPct val="0"/>
        </a:spcAft>
        <a:tabLst>
          <a:tab pos="154870" algn="l"/>
        </a:tabLst>
        <a:defRPr sz="1069" b="1" baseline="0">
          <a:solidFill>
            <a:srgbClr val="002060"/>
          </a:solidFill>
          <a:latin typeface="+mj-lt"/>
          <a:ea typeface="+mj-ea"/>
          <a:cs typeface="+mj-cs"/>
        </a:defRPr>
      </a:lvl1pPr>
      <a:lvl2pPr algn="l" defTabSz="513804" rtl="0" eaLnBrk="1" fontAlgn="base" hangingPunct="1">
        <a:spcBef>
          <a:spcPct val="0"/>
        </a:spcBef>
        <a:spcAft>
          <a:spcPct val="0"/>
        </a:spcAft>
        <a:defRPr sz="1069" b="1">
          <a:solidFill>
            <a:schemeClr val="tx2"/>
          </a:solidFill>
          <a:latin typeface="Arial" charset="0"/>
        </a:defRPr>
      </a:lvl2pPr>
      <a:lvl3pPr algn="l" defTabSz="513804" rtl="0" eaLnBrk="1" fontAlgn="base" hangingPunct="1">
        <a:spcBef>
          <a:spcPct val="0"/>
        </a:spcBef>
        <a:spcAft>
          <a:spcPct val="0"/>
        </a:spcAft>
        <a:defRPr sz="1069" b="1">
          <a:solidFill>
            <a:schemeClr val="tx2"/>
          </a:solidFill>
          <a:latin typeface="Arial" charset="0"/>
        </a:defRPr>
      </a:lvl3pPr>
      <a:lvl4pPr algn="l" defTabSz="513804" rtl="0" eaLnBrk="1" fontAlgn="base" hangingPunct="1">
        <a:spcBef>
          <a:spcPct val="0"/>
        </a:spcBef>
        <a:spcAft>
          <a:spcPct val="0"/>
        </a:spcAft>
        <a:defRPr sz="1069" b="1">
          <a:solidFill>
            <a:schemeClr val="tx2"/>
          </a:solidFill>
          <a:latin typeface="Arial" charset="0"/>
        </a:defRPr>
      </a:lvl4pPr>
      <a:lvl5pPr algn="l" defTabSz="513804" rtl="0" eaLnBrk="1" fontAlgn="base" hangingPunct="1">
        <a:spcBef>
          <a:spcPct val="0"/>
        </a:spcBef>
        <a:spcAft>
          <a:spcPct val="0"/>
        </a:spcAft>
        <a:defRPr sz="1069" b="1">
          <a:solidFill>
            <a:schemeClr val="tx2"/>
          </a:solidFill>
          <a:latin typeface="Arial" charset="0"/>
        </a:defRPr>
      </a:lvl5pPr>
      <a:lvl6pPr marL="262367" algn="l" defTabSz="513804" rtl="0" eaLnBrk="1" fontAlgn="base" hangingPunct="1">
        <a:spcBef>
          <a:spcPct val="0"/>
        </a:spcBef>
        <a:spcAft>
          <a:spcPct val="0"/>
        </a:spcAft>
        <a:defRPr sz="1069" b="1">
          <a:solidFill>
            <a:schemeClr val="tx2"/>
          </a:solidFill>
          <a:latin typeface="Arial" charset="0"/>
        </a:defRPr>
      </a:lvl6pPr>
      <a:lvl7pPr marL="524735" algn="l" defTabSz="513804" rtl="0" eaLnBrk="1" fontAlgn="base" hangingPunct="1">
        <a:spcBef>
          <a:spcPct val="0"/>
        </a:spcBef>
        <a:spcAft>
          <a:spcPct val="0"/>
        </a:spcAft>
        <a:defRPr sz="1069" b="1">
          <a:solidFill>
            <a:schemeClr val="tx2"/>
          </a:solidFill>
          <a:latin typeface="Arial" charset="0"/>
        </a:defRPr>
      </a:lvl7pPr>
      <a:lvl8pPr marL="787103" algn="l" defTabSz="513804" rtl="0" eaLnBrk="1" fontAlgn="base" hangingPunct="1">
        <a:spcBef>
          <a:spcPct val="0"/>
        </a:spcBef>
        <a:spcAft>
          <a:spcPct val="0"/>
        </a:spcAft>
        <a:defRPr sz="1069" b="1">
          <a:solidFill>
            <a:schemeClr val="tx2"/>
          </a:solidFill>
          <a:latin typeface="Arial" charset="0"/>
        </a:defRPr>
      </a:lvl8pPr>
      <a:lvl9pPr marL="1049472" algn="l" defTabSz="513804" rtl="0" eaLnBrk="1" fontAlgn="base" hangingPunct="1">
        <a:spcBef>
          <a:spcPct val="0"/>
        </a:spcBef>
        <a:spcAft>
          <a:spcPct val="0"/>
        </a:spcAft>
        <a:defRPr sz="1069" b="1">
          <a:solidFill>
            <a:schemeClr val="tx2"/>
          </a:solidFill>
          <a:latin typeface="Arial" charset="0"/>
        </a:defRPr>
      </a:lvl9pPr>
    </p:titleStyle>
    <p:bodyStyle>
      <a:lvl1pPr marL="0" indent="0" algn="l" defTabSz="513804" rtl="0" eaLnBrk="1" fontAlgn="base" hangingPunct="1">
        <a:spcBef>
          <a:spcPct val="0"/>
        </a:spcBef>
        <a:spcAft>
          <a:spcPct val="0"/>
        </a:spcAft>
        <a:buClr>
          <a:schemeClr val="tx2"/>
        </a:buClr>
        <a:defRPr sz="900" baseline="0">
          <a:solidFill>
            <a:schemeClr val="tx1"/>
          </a:solidFill>
          <a:latin typeface="+mn-lt"/>
          <a:ea typeface="+mn-ea"/>
          <a:cs typeface="+mn-cs"/>
        </a:defRPr>
      </a:lvl1pPr>
      <a:lvl2pPr marL="111143" indent="-110231" algn="l" defTabSz="513804" rtl="0" eaLnBrk="1" fontAlgn="base" hangingPunct="1">
        <a:spcBef>
          <a:spcPct val="0"/>
        </a:spcBef>
        <a:spcAft>
          <a:spcPct val="0"/>
        </a:spcAft>
        <a:buClr>
          <a:schemeClr val="tx2"/>
        </a:buClr>
        <a:buSzPct val="125000"/>
        <a:buFont typeface="Arial" charset="0"/>
        <a:buChar char="▪"/>
        <a:defRPr sz="900" baseline="0">
          <a:solidFill>
            <a:schemeClr val="tx1"/>
          </a:solidFill>
          <a:latin typeface="+mn-lt"/>
        </a:defRPr>
      </a:lvl2pPr>
      <a:lvl3pPr marL="262367" indent="-150315" algn="l" defTabSz="513804" rtl="0" eaLnBrk="1" fontAlgn="base" hangingPunct="1">
        <a:spcBef>
          <a:spcPct val="0"/>
        </a:spcBef>
        <a:spcAft>
          <a:spcPct val="0"/>
        </a:spcAft>
        <a:buClr>
          <a:schemeClr val="tx2"/>
        </a:buClr>
        <a:buSzPct val="120000"/>
        <a:buFont typeface="Arial" charset="0"/>
        <a:buChar char="–"/>
        <a:defRPr sz="900" baseline="0">
          <a:solidFill>
            <a:schemeClr val="tx1"/>
          </a:solidFill>
          <a:latin typeface="+mn-lt"/>
        </a:defRPr>
      </a:lvl3pPr>
      <a:lvl4pPr marL="352557" indent="-89278" algn="l" defTabSz="513804" rtl="0" eaLnBrk="1" fontAlgn="base" hangingPunct="1">
        <a:spcBef>
          <a:spcPct val="0"/>
        </a:spcBef>
        <a:spcAft>
          <a:spcPct val="0"/>
        </a:spcAft>
        <a:buClr>
          <a:schemeClr val="tx2"/>
        </a:buClr>
        <a:buSzPct val="120000"/>
        <a:buFont typeface="Arial" charset="0"/>
        <a:buChar char="▫"/>
        <a:defRPr sz="900" baseline="0">
          <a:solidFill>
            <a:schemeClr val="tx1"/>
          </a:solidFill>
          <a:latin typeface="+mn-lt"/>
        </a:defRPr>
      </a:lvl4pPr>
      <a:lvl5pPr marL="430283" indent="-74702" algn="l" defTabSz="513804" rtl="0" eaLnBrk="1" fontAlgn="base" hangingPunct="1">
        <a:spcBef>
          <a:spcPct val="0"/>
        </a:spcBef>
        <a:spcAft>
          <a:spcPct val="0"/>
        </a:spcAft>
        <a:buClr>
          <a:schemeClr val="tx2"/>
        </a:buClr>
        <a:buSzPct val="89000"/>
        <a:buFont typeface="Arial" charset="0"/>
        <a:buChar char="-"/>
        <a:defRPr sz="900" baseline="0">
          <a:solidFill>
            <a:schemeClr val="tx1"/>
          </a:solidFill>
          <a:latin typeface="+mn-lt"/>
        </a:defRPr>
      </a:lvl5pPr>
      <a:lvl6pPr marL="430283" indent="-74702" algn="l" defTabSz="513804" rtl="0" eaLnBrk="1" fontAlgn="base" hangingPunct="1">
        <a:spcBef>
          <a:spcPct val="0"/>
        </a:spcBef>
        <a:spcAft>
          <a:spcPct val="0"/>
        </a:spcAft>
        <a:buClr>
          <a:schemeClr val="tx2"/>
        </a:buClr>
        <a:buSzPct val="89000"/>
        <a:buFont typeface="Arial" charset="0"/>
        <a:buChar char="-"/>
        <a:defRPr sz="900" baseline="0">
          <a:solidFill>
            <a:schemeClr val="tx1"/>
          </a:solidFill>
          <a:latin typeface="+mn-lt"/>
        </a:defRPr>
      </a:lvl6pPr>
      <a:lvl7pPr marL="430283" indent="-74702" algn="l" defTabSz="513804" rtl="0" eaLnBrk="1" fontAlgn="base" hangingPunct="1">
        <a:spcBef>
          <a:spcPct val="0"/>
        </a:spcBef>
        <a:spcAft>
          <a:spcPct val="0"/>
        </a:spcAft>
        <a:buClr>
          <a:schemeClr val="tx2"/>
        </a:buClr>
        <a:buSzPct val="89000"/>
        <a:buFont typeface="Arial" charset="0"/>
        <a:buChar char="-"/>
        <a:defRPr sz="900" baseline="0">
          <a:solidFill>
            <a:schemeClr val="tx1"/>
          </a:solidFill>
          <a:latin typeface="+mn-lt"/>
        </a:defRPr>
      </a:lvl7pPr>
      <a:lvl8pPr marL="430283" indent="-74702" algn="l" defTabSz="513804" rtl="0" eaLnBrk="1" fontAlgn="base" hangingPunct="1">
        <a:spcBef>
          <a:spcPct val="0"/>
        </a:spcBef>
        <a:spcAft>
          <a:spcPct val="0"/>
        </a:spcAft>
        <a:buClr>
          <a:schemeClr val="tx2"/>
        </a:buClr>
        <a:buSzPct val="89000"/>
        <a:buFont typeface="Arial" charset="0"/>
        <a:buChar char="-"/>
        <a:defRPr sz="900" baseline="0">
          <a:solidFill>
            <a:schemeClr val="tx1"/>
          </a:solidFill>
          <a:latin typeface="+mn-lt"/>
        </a:defRPr>
      </a:lvl8pPr>
      <a:lvl9pPr marL="430283" indent="-74702" algn="l" defTabSz="513804" rtl="0" eaLnBrk="1" fontAlgn="base" hangingPunct="1">
        <a:spcBef>
          <a:spcPct val="0"/>
        </a:spcBef>
        <a:spcAft>
          <a:spcPct val="0"/>
        </a:spcAft>
        <a:buClr>
          <a:schemeClr val="tx2"/>
        </a:buClr>
        <a:buSzPct val="89000"/>
        <a:buFont typeface="Arial" charset="0"/>
        <a:buChar char="-"/>
        <a:defRPr sz="900" baseline="0">
          <a:solidFill>
            <a:schemeClr val="tx1"/>
          </a:solidFill>
          <a:latin typeface="+mn-lt"/>
        </a:defRPr>
      </a:lvl9pPr>
    </p:bodyStyle>
    <p:otherStyle>
      <a:defPPr>
        <a:defRPr lang="en-US"/>
      </a:defPPr>
      <a:lvl1pPr marL="0" algn="l" defTabSz="524735" rtl="0" eaLnBrk="1" latinLnBrk="0" hangingPunct="1">
        <a:defRPr sz="1013" kern="1200">
          <a:solidFill>
            <a:schemeClr val="tx1"/>
          </a:solidFill>
          <a:latin typeface="+mn-lt"/>
          <a:ea typeface="+mn-ea"/>
          <a:cs typeface="+mn-cs"/>
        </a:defRPr>
      </a:lvl1pPr>
      <a:lvl2pPr marL="262367" algn="l" defTabSz="524735" rtl="0" eaLnBrk="1" latinLnBrk="0" hangingPunct="1">
        <a:defRPr sz="1013" kern="1200">
          <a:solidFill>
            <a:schemeClr val="tx1"/>
          </a:solidFill>
          <a:latin typeface="+mn-lt"/>
          <a:ea typeface="+mn-ea"/>
          <a:cs typeface="+mn-cs"/>
        </a:defRPr>
      </a:lvl2pPr>
      <a:lvl3pPr marL="524735" algn="l" defTabSz="524735" rtl="0" eaLnBrk="1" latinLnBrk="0" hangingPunct="1">
        <a:defRPr sz="1013" kern="1200">
          <a:solidFill>
            <a:schemeClr val="tx1"/>
          </a:solidFill>
          <a:latin typeface="+mn-lt"/>
          <a:ea typeface="+mn-ea"/>
          <a:cs typeface="+mn-cs"/>
        </a:defRPr>
      </a:lvl3pPr>
      <a:lvl4pPr marL="787103" algn="l" defTabSz="524735" rtl="0" eaLnBrk="1" latinLnBrk="0" hangingPunct="1">
        <a:defRPr sz="1013" kern="1200">
          <a:solidFill>
            <a:schemeClr val="tx1"/>
          </a:solidFill>
          <a:latin typeface="+mn-lt"/>
          <a:ea typeface="+mn-ea"/>
          <a:cs typeface="+mn-cs"/>
        </a:defRPr>
      </a:lvl4pPr>
      <a:lvl5pPr marL="1049472" algn="l" defTabSz="524735" rtl="0" eaLnBrk="1" latinLnBrk="0" hangingPunct="1">
        <a:defRPr sz="1013" kern="1200">
          <a:solidFill>
            <a:schemeClr val="tx1"/>
          </a:solidFill>
          <a:latin typeface="+mn-lt"/>
          <a:ea typeface="+mn-ea"/>
          <a:cs typeface="+mn-cs"/>
        </a:defRPr>
      </a:lvl5pPr>
      <a:lvl6pPr marL="1311839" algn="l" defTabSz="524735" rtl="0" eaLnBrk="1" latinLnBrk="0" hangingPunct="1">
        <a:defRPr sz="1013" kern="1200">
          <a:solidFill>
            <a:schemeClr val="tx1"/>
          </a:solidFill>
          <a:latin typeface="+mn-lt"/>
          <a:ea typeface="+mn-ea"/>
          <a:cs typeface="+mn-cs"/>
        </a:defRPr>
      </a:lvl6pPr>
      <a:lvl7pPr marL="1574207" algn="l" defTabSz="524735" rtl="0" eaLnBrk="1" latinLnBrk="0" hangingPunct="1">
        <a:defRPr sz="1013" kern="1200">
          <a:solidFill>
            <a:schemeClr val="tx1"/>
          </a:solidFill>
          <a:latin typeface="+mn-lt"/>
          <a:ea typeface="+mn-ea"/>
          <a:cs typeface="+mn-cs"/>
        </a:defRPr>
      </a:lvl7pPr>
      <a:lvl8pPr marL="1836575" algn="l" defTabSz="524735" rtl="0" eaLnBrk="1" latinLnBrk="0" hangingPunct="1">
        <a:defRPr sz="1013" kern="1200">
          <a:solidFill>
            <a:schemeClr val="tx1"/>
          </a:solidFill>
          <a:latin typeface="+mn-lt"/>
          <a:ea typeface="+mn-ea"/>
          <a:cs typeface="+mn-cs"/>
        </a:defRPr>
      </a:lvl8pPr>
      <a:lvl9pPr marL="2098943" algn="l" defTabSz="524735"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3017641-F3A8-8B3F-5C24-F209A4F940E8}"/>
              </a:ext>
            </a:extLst>
          </p:cNvPr>
          <p:cNvGraphicFramePr>
            <a:graphicFrameLocks noChangeAspect="1"/>
          </p:cNvGraphicFramePr>
          <p:nvPr userDrawn="1">
            <p:custDataLst>
              <p:tags r:id="rId25"/>
            </p:custDataLst>
            <p:extLst>
              <p:ext uri="{D42A27DB-BD31-4B8C-83A1-F6EECF244321}">
                <p14:modId xmlns:p14="http://schemas.microsoft.com/office/powerpoint/2010/main" val="2413050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4" progId="TCLayout.ActiveDocument.1">
                  <p:embed/>
                </p:oleObj>
              </mc:Choice>
              <mc:Fallback>
                <p:oleObj name="think-cell Slide" r:id="rId26" imgW="395" imgH="394" progId="TCLayout.ActiveDocument.1">
                  <p:embed/>
                  <p:pic>
                    <p:nvPicPr>
                      <p:cNvPr id="8" name="think-cell data - do not delete" hidden="1">
                        <a:extLst>
                          <a:ext uri="{FF2B5EF4-FFF2-40B4-BE49-F238E27FC236}">
                            <a16:creationId xmlns:a16="http://schemas.microsoft.com/office/drawing/2014/main" id="{F3017641-F3A8-8B3F-5C24-F209A4F940E8}"/>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4"/>
            <a:ext cx="4352544" cy="365125"/>
          </a:xfrm>
          <a:prstGeom prst="rect">
            <a:avLst/>
          </a:prstGeom>
        </p:spPr>
        <p:txBody>
          <a:bodyPr vert="horz" lIns="91440" tIns="45720" rIns="91440" bIns="45720" rtlCol="0" anchor="ctr"/>
          <a:lstStyle>
            <a:lvl1pPr algn="r">
              <a:defRPr sz="788">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4"/>
            <a:ext cx="4837176" cy="365125"/>
          </a:xfrm>
          <a:prstGeom prst="rect">
            <a:avLst/>
          </a:prstGeom>
        </p:spPr>
        <p:txBody>
          <a:bodyPr vert="horz" lIns="91440" tIns="45720" rIns="91440" bIns="45720" rtlCol="0" anchor="ctr"/>
          <a:lstStyle>
            <a:lvl1pPr algn="l">
              <a:defRPr sz="788">
                <a:solidFill>
                  <a:schemeClr val="tx1"/>
                </a:solidFill>
              </a:defRPr>
            </a:lvl1pPr>
          </a:lstStyle>
          <a:p>
            <a:r>
              <a:rPr lang="en-US" sz="788"/>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4"/>
            <a:ext cx="630936" cy="365125"/>
          </a:xfrm>
          <a:prstGeom prst="rect">
            <a:avLst/>
          </a:prstGeom>
        </p:spPr>
        <p:txBody>
          <a:bodyPr vert="horz" lIns="91440" tIns="45720" rIns="91440" bIns="45720" rtlCol="0" anchor="ctr"/>
          <a:lstStyle>
            <a:lvl1pPr algn="r">
              <a:defRPr sz="788">
                <a:solidFill>
                  <a:schemeClr val="tx1"/>
                </a:solidFill>
              </a:defRPr>
            </a:lvl1pPr>
          </a:lstStyle>
          <a:p>
            <a:fld id="{C7013164-04A9-437B-A741-5800EB684B0E}" type="slidenum">
              <a:rPr lang="en-US" smtClean="0"/>
              <a:pPr/>
              <a:t>‹#›</a:t>
            </a:fld>
            <a:endParaRPr lang="en-US"/>
          </a:p>
        </p:txBody>
      </p:sp>
    </p:spTree>
    <p:extLst>
      <p:ext uri="{BB962C8B-B14F-4D97-AF65-F5344CB8AC3E}">
        <p14:creationId xmlns:p14="http://schemas.microsoft.com/office/powerpoint/2010/main" val="2519592623"/>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7" r:id="rId14"/>
    <p:sldLayoutId id="2147483910" r:id="rId15"/>
    <p:sldLayoutId id="2147483911" r:id="rId16"/>
    <p:sldLayoutId id="2147483912" r:id="rId17"/>
    <p:sldLayoutId id="2147483913" r:id="rId18"/>
    <p:sldLayoutId id="2147483916" r:id="rId19"/>
    <p:sldLayoutId id="2147483956" r:id="rId20"/>
    <p:sldLayoutId id="2147483958" r:id="rId21"/>
    <p:sldLayoutId id="2147483960" r:id="rId22"/>
    <p:sldLayoutId id="2147483962" r:id="rId23"/>
  </p:sldLayoutIdLst>
  <p:txStyles>
    <p:titleStyle>
      <a:lvl1pPr algn="l" defTabSz="685800" rtl="0" eaLnBrk="1" latinLnBrk="0" hangingPunct="1">
        <a:lnSpc>
          <a:spcPct val="90000"/>
        </a:lnSpc>
        <a:spcBef>
          <a:spcPct val="0"/>
        </a:spcBef>
        <a:buNone/>
        <a:defRPr sz="3600" b="1" kern="1200" spc="-30" baseline="0">
          <a:solidFill>
            <a:schemeClr val="accent1"/>
          </a:solidFill>
          <a:latin typeface="Arial Narrow" panose="020B0606020202030204" pitchFamily="34" charset="0"/>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1800" kern="1200" spc="-15" baseline="0">
          <a:solidFill>
            <a:schemeClr val="tx1"/>
          </a:solidFill>
          <a:latin typeface="Arial Narrow" panose="020B0606020202030204" pitchFamily="34" charset="0"/>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1500" kern="1200" spc="-15" baseline="0">
          <a:solidFill>
            <a:schemeClr val="tx1"/>
          </a:solidFill>
          <a:latin typeface="Arial Narrow" panose="020B0606020202030204" pitchFamily="34" charset="0"/>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350" kern="1200" spc="-15" baseline="0">
          <a:solidFill>
            <a:schemeClr val="tx1"/>
          </a:solidFill>
          <a:latin typeface="Arial Narrow" panose="020B0606020202030204" pitchFamily="34" charset="0"/>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200" kern="1200" spc="-15" baseline="0">
          <a:solidFill>
            <a:schemeClr val="tx1"/>
          </a:solidFill>
          <a:latin typeface="Arial Narrow" panose="020B0606020202030204" pitchFamily="34" charset="0"/>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200" kern="1200" spc="-15" baseline="0">
          <a:solidFill>
            <a:schemeClr val="tx1"/>
          </a:solidFill>
          <a:latin typeface="Arial Narrow" panose="020B0606020202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1"/>
            </p:custDataLst>
            <p:extLst>
              <p:ext uri="{D42A27DB-BD31-4B8C-83A1-F6EECF244321}">
                <p14:modId xmlns:p14="http://schemas.microsoft.com/office/powerpoint/2010/main" val="3694580204"/>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8" name="Object 7" hidden="1"/>
                      <p:cNvPicPr/>
                      <p:nvPr/>
                    </p:nvPicPr>
                    <p:blipFill>
                      <a:blip r:embed="rId14"/>
                      <a:stretch>
                        <a:fillRect/>
                      </a:stretch>
                    </p:blipFill>
                    <p:spPr>
                      <a:xfrm>
                        <a:off x="2120" y="1588"/>
                        <a:ext cx="2117" cy="1588"/>
                      </a:xfrm>
                      <a:prstGeom prst="rect">
                        <a:avLst/>
                      </a:prstGeom>
                    </p:spPr>
                  </p:pic>
                </p:oleObj>
              </mc:Fallback>
            </mc:AlternateContent>
          </a:graphicData>
        </a:graphic>
      </p:graphicFrame>
      <p:sp>
        <p:nvSpPr>
          <p:cNvPr id="7" name="Rectangle 6" hidden="1"/>
          <p:cNvSpPr/>
          <p:nvPr userDrawn="1">
            <p:custDataLst>
              <p:tags r:id="rId1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Placeholder 1"/>
          <p:cNvSpPr>
            <a:spLocks noGrp="1"/>
          </p:cNvSpPr>
          <p:nvPr>
            <p:ph type="title"/>
          </p:nvPr>
        </p:nvSpPr>
        <p:spPr>
          <a:xfrm>
            <a:off x="406400" y="256980"/>
            <a:ext cx="11509248" cy="253916"/>
          </a:xfrm>
          <a:prstGeom prst="rect">
            <a:avLst/>
          </a:prstGeom>
        </p:spPr>
        <p:txBody>
          <a:bodyPr vert="horz" wrap="square"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711200" y="1066804"/>
            <a:ext cx="3869008" cy="900246"/>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cNvSpPr txBox="1">
            <a:spLocks/>
          </p:cNvSpPr>
          <p:nvPr userDrawn="1"/>
        </p:nvSpPr>
        <p:spPr bwMode="auto">
          <a:xfrm>
            <a:off x="11882309" y="6631069"/>
            <a:ext cx="117019" cy="115416"/>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750" smtClean="0">
                <a:solidFill>
                  <a:srgbClr val="000000"/>
                </a:solidFill>
                <a:latin typeface="Arial"/>
              </a:rPr>
              <a:pPr algn="r" fontAlgn="base">
                <a:spcBef>
                  <a:spcPct val="0"/>
                </a:spcBef>
                <a:spcAft>
                  <a:spcPct val="0"/>
                </a:spcAft>
              </a:pPr>
              <a:t>‹#›</a:t>
            </a:fld>
            <a:endParaRPr lang="en-US" sz="750">
              <a:solidFill>
                <a:srgbClr val="000000"/>
              </a:solidFill>
              <a:latin typeface="Arial"/>
            </a:endParaRPr>
          </a:p>
        </p:txBody>
      </p:sp>
      <p:sp>
        <p:nvSpPr>
          <p:cNvPr id="20" name="TextBox 19"/>
          <p:cNvSpPr txBox="1"/>
          <p:nvPr userDrawn="1"/>
        </p:nvSpPr>
        <p:spPr>
          <a:xfrm>
            <a:off x="7620000" y="6611835"/>
            <a:ext cx="4155320" cy="1154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750">
                <a:solidFill>
                  <a:srgbClr val="000000"/>
                </a:solidFill>
                <a:latin typeface="Arial"/>
              </a:rPr>
              <a:t>Confidential – for policy development purposes only   |</a:t>
            </a:r>
          </a:p>
        </p:txBody>
      </p:sp>
    </p:spTree>
    <p:extLst>
      <p:ext uri="{BB962C8B-B14F-4D97-AF65-F5344CB8AC3E}">
        <p14:creationId xmlns:p14="http://schemas.microsoft.com/office/powerpoint/2010/main" val="227197791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7" r:id="rId7"/>
    <p:sldLayoutId id="2147483957" r:id="rId8"/>
    <p:sldLayoutId id="2147483959" r:id="rId9"/>
  </p:sldLayoutIdLst>
  <p:hf hdr="0" dt="0"/>
  <p:txStyles>
    <p:titleStyle>
      <a:lvl1pPr algn="l" defTabSz="685800" rtl="0" eaLnBrk="1" latinLnBrk="0" hangingPunct="1">
        <a:spcBef>
          <a:spcPct val="0"/>
        </a:spcBef>
        <a:buNone/>
        <a:defRPr sz="165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spcBef>
          <a:spcPts val="0"/>
        </a:spcBef>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1pPr>
      <a:lvl2pPr marL="172641" indent="-172641" algn="l" defTabSz="685800" rtl="0" eaLnBrk="1" latinLnBrk="0" hangingPunct="1">
        <a:spcBef>
          <a:spcPts val="0"/>
        </a:spcBef>
        <a:buFont typeface="Wingdings" panose="05000000000000000000" pitchFamily="2" charset="2"/>
        <a:buChar char="§"/>
        <a:defRPr sz="1050" kern="1200">
          <a:solidFill>
            <a:schemeClr val="tx1"/>
          </a:solidFill>
          <a:latin typeface="Arial" panose="020B0604020202020204" pitchFamily="34" charset="0"/>
          <a:ea typeface="+mn-ea"/>
          <a:cs typeface="Arial" panose="020B0604020202020204" pitchFamily="34" charset="0"/>
        </a:defRPr>
      </a:lvl2pPr>
      <a:lvl3pPr marL="347663" indent="-171450" algn="l" defTabSz="685800" rtl="0" eaLnBrk="1" latinLnBrk="0" hangingPunct="1">
        <a:spcBef>
          <a:spcPts val="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514350" indent="-171450" algn="l" defTabSz="685800" rtl="0" eaLnBrk="1" latinLnBrk="0" hangingPunct="1">
        <a:spcBef>
          <a:spcPts val="0"/>
        </a:spcBef>
        <a:buSzPct val="125000"/>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686991" indent="-171450" algn="l" defTabSz="685800" rtl="0" eaLnBrk="1" latinLnBrk="0" hangingPunct="1">
        <a:spcBef>
          <a:spcPts val="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192">
          <p15:clr>
            <a:srgbClr val="F26B43"/>
          </p15:clr>
        </p15:guide>
        <p15:guide id="4" pos="5568">
          <p15:clr>
            <a:srgbClr val="F26B43"/>
          </p15:clr>
        </p15:guide>
        <p15:guide id="5" orient="horz" pos="192">
          <p15:clr>
            <a:srgbClr val="F26B43"/>
          </p15:clr>
        </p15:guide>
        <p15:guide id="6" orient="horz" pos="4176">
          <p15:clr>
            <a:srgbClr val="F26B43"/>
          </p15:clr>
        </p15:guide>
        <p15:guide id="7" pos="384">
          <p15:clr>
            <a:srgbClr val="F26B43"/>
          </p15:clr>
        </p15:guide>
        <p15:guide id="8" orient="horz" pos="7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extLst>
              <p:ext uri="{D42A27DB-BD31-4B8C-83A1-F6EECF244321}">
                <p14:modId xmlns:p14="http://schemas.microsoft.com/office/powerpoint/2010/main" val="3831003972"/>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9" imgW="270" imgH="270" progId="TCLayout.ActiveDocument.1">
                  <p:embed/>
                </p:oleObj>
              </mc:Choice>
              <mc:Fallback>
                <p:oleObj name="think-cell Slide" r:id="rId29" imgW="270" imgH="270" progId="TCLayout.ActiveDocument.1">
                  <p:embed/>
                  <p:pic>
                    <p:nvPicPr>
                      <p:cNvPr id="2" name="Object 1" hidden="1"/>
                      <p:cNvPicPr/>
                      <p:nvPr/>
                    </p:nvPicPr>
                    <p:blipFill>
                      <a:blip r:embed="rId30"/>
                      <a:stretch>
                        <a:fillRect/>
                      </a:stretch>
                    </p:blipFill>
                    <p:spPr>
                      <a:xfrm>
                        <a:off x="0" y="0"/>
                        <a:ext cx="215979" cy="161974"/>
                      </a:xfrm>
                      <a:prstGeom prst="rect">
                        <a:avLst/>
                      </a:prstGeom>
                    </p:spPr>
                  </p:pic>
                </p:oleObj>
              </mc:Fallback>
            </mc:AlternateContent>
          </a:graphicData>
        </a:graphic>
      </p:graphicFrame>
      <p:grpSp>
        <p:nvGrpSpPr>
          <p:cNvPr id="58" name="Group 57"/>
          <p:cNvGrpSpPr/>
          <p:nvPr/>
        </p:nvGrpSpPr>
        <p:grpSpPr bwMode="ltGray">
          <a:xfrm>
            <a:off x="5" y="6565690"/>
            <a:ext cx="12191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20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20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200">
                <a:solidFill>
                  <a:srgbClr val="000000"/>
                </a:solidFill>
              </a:endParaRPr>
            </a:p>
          </p:txBody>
        </p:sp>
      </p:grpSp>
      <p:sp>
        <p:nvSpPr>
          <p:cNvPr id="1036" name="Rectangle 286"/>
          <p:cNvSpPr>
            <a:spLocks noGrp="1" noChangeArrowheads="1"/>
          </p:cNvSpPr>
          <p:nvPr>
            <p:ph type="body" idx="1"/>
          </p:nvPr>
        </p:nvSpPr>
        <p:spPr bwMode="auto">
          <a:xfrm>
            <a:off x="1976208" y="1990667"/>
            <a:ext cx="5853024"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33262" y="234866"/>
            <a:ext cx="10738233"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233261" y="27538"/>
            <a:ext cx="644407"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050">
                <a:solidFill>
                  <a:srgbClr val="808080"/>
                </a:solidFill>
              </a:rPr>
              <a:t>TRACKER</a:t>
            </a:r>
          </a:p>
        </p:txBody>
      </p:sp>
      <p:sp>
        <p:nvSpPr>
          <p:cNvPr id="11" name="McK 3. Unit of measure" hidden="1"/>
          <p:cNvSpPr txBox="1">
            <a:spLocks noChangeArrowheads="1"/>
          </p:cNvSpPr>
          <p:nvPr/>
        </p:nvSpPr>
        <p:spPr bwMode="auto">
          <a:xfrm>
            <a:off x="233261" y="542617"/>
            <a:ext cx="107382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200">
                <a:solidFill>
                  <a:srgbClr val="808080"/>
                </a:solidFill>
                <a:latin typeface="Arial"/>
              </a:rPr>
              <a:t>Unit of measure</a:t>
            </a:r>
          </a:p>
        </p:txBody>
      </p:sp>
      <p:grpSp>
        <p:nvGrpSpPr>
          <p:cNvPr id="12" name="McK Slide Elements" hidden="1"/>
          <p:cNvGrpSpPr>
            <a:grpSpLocks/>
          </p:cNvGrpSpPr>
          <p:nvPr/>
        </p:nvGrpSpPr>
        <p:grpSpPr bwMode="auto">
          <a:xfrm>
            <a:off x="233259" y="6128512"/>
            <a:ext cx="11732172" cy="370922"/>
            <a:chOff x="75" y="3921"/>
            <a:chExt cx="689" cy="229"/>
          </a:xfrm>
        </p:grpSpPr>
        <p:sp>
          <p:nvSpPr>
            <p:cNvPr id="13" name="McK 4. Footnote"/>
            <p:cNvSpPr txBox="1">
              <a:spLocks noChangeArrowheads="1"/>
            </p:cNvSpPr>
            <p:nvPr/>
          </p:nvSpPr>
          <p:spPr bwMode="auto">
            <a:xfrm>
              <a:off x="75" y="3921"/>
              <a:ext cx="689"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750">
                  <a:solidFill>
                    <a:srgbClr val="000000"/>
                  </a:solidFill>
                  <a:latin typeface="Arial"/>
                </a:rPr>
                <a:t>1 Footnote</a:t>
              </a:r>
            </a:p>
          </p:txBody>
        </p:sp>
        <p:sp>
          <p:nvSpPr>
            <p:cNvPr id="14" name="McK 5. Source"/>
            <p:cNvSpPr>
              <a:spLocks noChangeArrowheads="1"/>
            </p:cNvSpPr>
            <p:nvPr/>
          </p:nvSpPr>
          <p:spPr bwMode="auto">
            <a:xfrm>
              <a:off x="75" y="4079"/>
              <a:ext cx="689"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66433" indent="-466433" defTabSz="685072" fontAlgn="base">
                <a:spcBef>
                  <a:spcPct val="0"/>
                </a:spcBef>
                <a:spcAft>
                  <a:spcPct val="0"/>
                </a:spcAft>
                <a:tabLst>
                  <a:tab pos="468861" algn="l"/>
                </a:tabLst>
              </a:pPr>
              <a:r>
                <a:rPr lang="en-US" sz="750">
                  <a:solidFill>
                    <a:srgbClr val="000000"/>
                  </a:solidFill>
                </a:rPr>
                <a:t>SOURCE: Source</a:t>
              </a:r>
            </a:p>
          </p:txBody>
        </p:sp>
      </p:grpSp>
      <p:grpSp>
        <p:nvGrpSpPr>
          <p:cNvPr id="15" name="ACET" hidden="1"/>
          <p:cNvGrpSpPr>
            <a:grpSpLocks/>
          </p:cNvGrpSpPr>
          <p:nvPr/>
        </p:nvGrpSpPr>
        <p:grpSpPr bwMode="auto">
          <a:xfrm>
            <a:off x="1976208" y="1281221"/>
            <a:ext cx="5801189" cy="387119"/>
            <a:chOff x="915" y="791"/>
            <a:chExt cx="2686" cy="239"/>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91"/>
              <a:ext cx="2686" cy="23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200" b="1">
                  <a:solidFill>
                    <a:srgbClr val="000000"/>
                  </a:solidFill>
                </a:rPr>
                <a:t>Title</a:t>
              </a:r>
            </a:p>
            <a:p>
              <a:pPr fontAlgn="base">
                <a:spcBef>
                  <a:spcPct val="0"/>
                </a:spcBef>
                <a:spcAft>
                  <a:spcPct val="0"/>
                </a:spcAft>
              </a:pPr>
              <a:r>
                <a:rPr lang="en-US" sz="1200">
                  <a:solidFill>
                    <a:srgbClr val="808080"/>
                  </a:solidFill>
                </a:rPr>
                <a:t>Unit of measure</a:t>
              </a:r>
            </a:p>
          </p:txBody>
        </p:sp>
      </p:grpSp>
      <p:grpSp>
        <p:nvGrpSpPr>
          <p:cNvPr id="63" name="LegendBoxes" hidden="1"/>
          <p:cNvGrpSpPr>
            <a:grpSpLocks/>
          </p:cNvGrpSpPr>
          <p:nvPr/>
        </p:nvGrpSpPr>
        <p:grpSpPr bwMode="auto">
          <a:xfrm>
            <a:off x="9932650" y="275440"/>
            <a:ext cx="730010" cy="1004244"/>
            <a:chOff x="4936" y="176"/>
            <a:chExt cx="338" cy="620"/>
          </a:xfrm>
        </p:grpSpPr>
        <p:sp>
          <p:nvSpPr>
            <p:cNvPr id="64" name="Legend1"/>
            <p:cNvSpPr>
              <a:spLocks noChangeArrowheads="1"/>
            </p:cNvSpPr>
            <p:nvPr/>
          </p:nvSpPr>
          <p:spPr bwMode="auto">
            <a:xfrm>
              <a:off x="5096" y="176"/>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66" name="Legend2"/>
            <p:cNvSpPr>
              <a:spLocks noChangeArrowheads="1"/>
            </p:cNvSpPr>
            <p:nvPr/>
          </p:nvSpPr>
          <p:spPr bwMode="auto">
            <a:xfrm>
              <a:off x="5096" y="346"/>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68" name="Legend3"/>
            <p:cNvSpPr>
              <a:spLocks noChangeArrowheads="1"/>
            </p:cNvSpPr>
            <p:nvPr/>
          </p:nvSpPr>
          <p:spPr bwMode="auto">
            <a:xfrm>
              <a:off x="5096" y="517"/>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70" name="Legend4"/>
            <p:cNvSpPr>
              <a:spLocks noChangeArrowheads="1"/>
            </p:cNvSpPr>
            <p:nvPr/>
          </p:nvSpPr>
          <p:spPr bwMode="auto">
            <a:xfrm>
              <a:off x="5096" y="688"/>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grpSp>
      <p:grpSp>
        <p:nvGrpSpPr>
          <p:cNvPr id="72" name="LegendLines" hidden="1"/>
          <p:cNvGrpSpPr>
            <a:grpSpLocks/>
          </p:cNvGrpSpPr>
          <p:nvPr/>
        </p:nvGrpSpPr>
        <p:grpSpPr bwMode="auto">
          <a:xfrm>
            <a:off x="9513634" y="275439"/>
            <a:ext cx="1149006" cy="696492"/>
            <a:chOff x="4750" y="176"/>
            <a:chExt cx="532" cy="43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0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0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00">
                <a:solidFill>
                  <a:srgbClr val="000000"/>
                </a:solidFill>
              </a:endParaRPr>
            </a:p>
          </p:txBody>
        </p:sp>
        <p:sp>
          <p:nvSpPr>
            <p:cNvPr id="76" name="Legend1"/>
            <p:cNvSpPr>
              <a:spLocks noChangeArrowheads="1"/>
            </p:cNvSpPr>
            <p:nvPr/>
          </p:nvSpPr>
          <p:spPr bwMode="auto">
            <a:xfrm>
              <a:off x="5104" y="176"/>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77" name="Legend2"/>
            <p:cNvSpPr>
              <a:spLocks noChangeArrowheads="1"/>
            </p:cNvSpPr>
            <p:nvPr/>
          </p:nvSpPr>
          <p:spPr bwMode="auto">
            <a:xfrm>
              <a:off x="5104" y="344"/>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78" name="Legend3"/>
            <p:cNvSpPr>
              <a:spLocks noChangeArrowheads="1"/>
            </p:cNvSpPr>
            <p:nvPr/>
          </p:nvSpPr>
          <p:spPr bwMode="auto">
            <a:xfrm>
              <a:off x="5104" y="520"/>
              <a:ext cx="178"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grpSp>
      <p:grpSp>
        <p:nvGrpSpPr>
          <p:cNvPr id="79" name="McKSticker" hidden="1"/>
          <p:cNvGrpSpPr/>
          <p:nvPr/>
        </p:nvGrpSpPr>
        <p:grpSpPr bwMode="auto">
          <a:xfrm>
            <a:off x="10161538" y="275440"/>
            <a:ext cx="809966" cy="166199"/>
            <a:chOff x="8145430" y="285750"/>
            <a:chExt cx="595345" cy="162890"/>
          </a:xfrm>
        </p:grpSpPr>
        <p:sp>
          <p:nvSpPr>
            <p:cNvPr id="80" name="StickerRectangle"/>
            <p:cNvSpPr>
              <a:spLocks noChangeArrowheads="1"/>
            </p:cNvSpPr>
            <p:nvPr/>
          </p:nvSpPr>
          <p:spPr bwMode="auto">
            <a:xfrm>
              <a:off x="8145430" y="285750"/>
              <a:ext cx="595345" cy="16289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85145" fontAlgn="base">
                <a:spcBef>
                  <a:spcPct val="0"/>
                </a:spcBef>
                <a:spcAft>
                  <a:spcPct val="0"/>
                </a:spcAft>
                <a:buClr>
                  <a:srgbClr val="000000"/>
                </a:buClr>
              </a:pPr>
              <a:r>
                <a:rPr lang="en-US" sz="900">
                  <a:solidFill>
                    <a:srgbClr val="808080"/>
                  </a:solidFill>
                </a:rPr>
                <a:t>PRELIMINARY</a:t>
              </a:r>
            </a:p>
          </p:txBody>
        </p:sp>
        <p:cxnSp>
          <p:nvCxnSpPr>
            <p:cNvPr id="81" name="AutoShape 31"/>
            <p:cNvCxnSpPr>
              <a:cxnSpLocks noChangeShapeType="1"/>
              <a:stCxn id="80" idx="2"/>
              <a:endCxn id="80" idx="4"/>
            </p:cNvCxnSpPr>
            <p:nvPr/>
          </p:nvCxnSpPr>
          <p:spPr bwMode="auto">
            <a:xfrm>
              <a:off x="8145430" y="285750"/>
              <a:ext cx="0" cy="16289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8145430" y="448640"/>
              <a:ext cx="59534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9841692" y="275438"/>
            <a:ext cx="820997" cy="1333054"/>
            <a:chOff x="6655594" y="273840"/>
            <a:chExt cx="603455" cy="1306516"/>
          </a:xfrm>
        </p:grpSpPr>
        <p:grpSp>
          <p:nvGrpSpPr>
            <p:cNvPr id="84" name="MoonLegend1"/>
            <p:cNvGrpSpPr>
              <a:grpSpLocks noChangeAspect="1"/>
            </p:cNvGrpSpPr>
            <p:nvPr>
              <p:custDataLst>
                <p:tags r:id="rId14"/>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7"/>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103" name="Arc 39"/>
              <p:cNvSpPr>
                <a:spLocks noChangeAspect="1"/>
              </p:cNvSpPr>
              <p:nvPr>
                <p:custDataLst>
                  <p:tags r:id="rId28"/>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grpSp>
        <p:grpSp>
          <p:nvGrpSpPr>
            <p:cNvPr id="85" name="MoonLegend2"/>
            <p:cNvGrpSpPr>
              <a:grpSpLocks noChangeAspect="1"/>
            </p:cNvGrpSpPr>
            <p:nvPr>
              <p:custDataLst>
                <p:tags r:id="rId15"/>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101" name="Arc 42"/>
              <p:cNvSpPr>
                <a:spLocks noChangeAspect="1"/>
              </p:cNvSpPr>
              <p:nvPr>
                <p:custDataLst>
                  <p:tags r:id="rId26"/>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grpSp>
        <p:grpSp>
          <p:nvGrpSpPr>
            <p:cNvPr id="86" name="MoonLegend4"/>
            <p:cNvGrpSpPr>
              <a:grpSpLocks noChangeAspect="1"/>
            </p:cNvGrpSpPr>
            <p:nvPr>
              <p:custDataLst>
                <p:tags r:id="rId16"/>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99" name="Arc 48"/>
              <p:cNvSpPr>
                <a:spLocks noChangeAspect="1"/>
              </p:cNvSpPr>
              <p:nvPr>
                <p:custDataLst>
                  <p:tags r:id="rId24"/>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grpSp>
        <p:grpSp>
          <p:nvGrpSpPr>
            <p:cNvPr id="87" name="MoonLegend5"/>
            <p:cNvGrpSpPr>
              <a:grpSpLocks noChangeAspect="1"/>
            </p:cNvGrpSpPr>
            <p:nvPr>
              <p:custDataLst>
                <p:tags r:id="rId17"/>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21"/>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97" name="Oval 51"/>
              <p:cNvSpPr>
                <a:spLocks noChangeAspect="1" noChangeArrowheads="1"/>
              </p:cNvSpPr>
              <p:nvPr>
                <p:custDataLst>
                  <p:tags r:id="rId22"/>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grpSp>
        <p:sp>
          <p:nvSpPr>
            <p:cNvPr id="88" name="Legend1"/>
            <p:cNvSpPr>
              <a:spLocks noChangeArrowheads="1"/>
            </p:cNvSpPr>
            <p:nvPr/>
          </p:nvSpPr>
          <p:spPr bwMode="auto">
            <a:xfrm>
              <a:off x="6976269" y="286540"/>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89" name="Legend2"/>
            <p:cNvSpPr>
              <a:spLocks noChangeArrowheads="1"/>
            </p:cNvSpPr>
            <p:nvPr/>
          </p:nvSpPr>
          <p:spPr bwMode="auto">
            <a:xfrm>
              <a:off x="6976269" y="561178"/>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90" name="Legend3"/>
            <p:cNvSpPr>
              <a:spLocks noChangeArrowheads="1"/>
            </p:cNvSpPr>
            <p:nvPr/>
          </p:nvSpPr>
          <p:spPr bwMode="auto">
            <a:xfrm>
              <a:off x="6976269" y="835817"/>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91" name="Legend4"/>
            <p:cNvSpPr>
              <a:spLocks noChangeArrowheads="1"/>
            </p:cNvSpPr>
            <p:nvPr/>
          </p:nvSpPr>
          <p:spPr bwMode="auto">
            <a:xfrm>
              <a:off x="6976269" y="1107280"/>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sp>
          <p:nvSpPr>
            <p:cNvPr id="92" name="Legend5"/>
            <p:cNvSpPr>
              <a:spLocks noChangeArrowheads="1"/>
            </p:cNvSpPr>
            <p:nvPr/>
          </p:nvSpPr>
          <p:spPr bwMode="auto">
            <a:xfrm>
              <a:off x="6976269" y="1383505"/>
              <a:ext cx="282780" cy="1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45" fontAlgn="base">
                <a:spcBef>
                  <a:spcPct val="0"/>
                </a:spcBef>
                <a:spcAft>
                  <a:spcPct val="0"/>
                </a:spcAft>
                <a:buClr>
                  <a:srgbClr val="000000"/>
                </a:buClr>
              </a:pPr>
              <a:r>
                <a:rPr lang="en-US" sz="900">
                  <a:solidFill>
                    <a:srgbClr val="000000"/>
                  </a:solidFill>
                </a:rPr>
                <a:t>Legend</a:t>
              </a:r>
            </a:p>
          </p:txBody>
        </p:sp>
        <p:grpSp>
          <p:nvGrpSpPr>
            <p:cNvPr id="93" name="MoonLegend3"/>
            <p:cNvGrpSpPr>
              <a:grpSpLocks noChangeAspect="1"/>
            </p:cNvGrpSpPr>
            <p:nvPr>
              <p:custDataLst>
                <p:tags r:id="rId18"/>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sp>
            <p:nvSpPr>
              <p:cNvPr id="95" name="Arc 48"/>
              <p:cNvSpPr>
                <a:spLocks noChangeAspect="1"/>
              </p:cNvSpPr>
              <p:nvPr>
                <p:custDataLst>
                  <p:tags r:id="rId20"/>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endParaRPr>
              </a:p>
            </p:txBody>
          </p:sp>
        </p:grpSp>
      </p:grpSp>
      <p:sp>
        <p:nvSpPr>
          <p:cNvPr id="104" name="Slide Number"/>
          <p:cNvSpPr txBox="1">
            <a:spLocks/>
          </p:cNvSpPr>
          <p:nvPr/>
        </p:nvSpPr>
        <p:spPr bwMode="auto">
          <a:xfrm>
            <a:off x="11841725" y="6654135"/>
            <a:ext cx="117019" cy="115416"/>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750" smtClean="0">
                <a:solidFill>
                  <a:srgbClr val="FFFFFF"/>
                </a:solidFill>
              </a:rPr>
              <a:pPr algn="r" fontAlgn="base">
                <a:spcBef>
                  <a:spcPct val="0"/>
                </a:spcBef>
                <a:spcAft>
                  <a:spcPct val="0"/>
                </a:spcAft>
              </a:pPr>
              <a:t>‹#›</a:t>
            </a:fld>
            <a:endParaRPr lang="en-US" sz="750">
              <a:solidFill>
                <a:srgbClr val="FFFFFF"/>
              </a:solidFill>
            </a:endParaRPr>
          </a:p>
        </p:txBody>
      </p:sp>
    </p:spTree>
    <p:extLst>
      <p:ext uri="{BB962C8B-B14F-4D97-AF65-F5344CB8AC3E}">
        <p14:creationId xmlns:p14="http://schemas.microsoft.com/office/powerpoint/2010/main" val="225507807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55" r:id="rId11"/>
  </p:sldLayoutIdLst>
  <p:txStyles>
    <p:titleStyle>
      <a:lvl1pPr algn="l" defTabSz="685072" rtl="0" eaLnBrk="1" fontAlgn="base" hangingPunct="1">
        <a:spcBef>
          <a:spcPct val="0"/>
        </a:spcBef>
        <a:spcAft>
          <a:spcPct val="0"/>
        </a:spcAft>
        <a:tabLst>
          <a:tab pos="206493" algn="l"/>
        </a:tabLst>
        <a:defRPr sz="1425" b="1" baseline="0">
          <a:solidFill>
            <a:srgbClr val="002060"/>
          </a:solidFill>
          <a:latin typeface="+mj-lt"/>
          <a:ea typeface="+mj-ea"/>
          <a:cs typeface="+mj-cs"/>
        </a:defRPr>
      </a:lvl1pPr>
      <a:lvl2pPr algn="l" defTabSz="685072" rtl="0" eaLnBrk="1" fontAlgn="base" hangingPunct="1">
        <a:spcBef>
          <a:spcPct val="0"/>
        </a:spcBef>
        <a:spcAft>
          <a:spcPct val="0"/>
        </a:spcAft>
        <a:defRPr sz="1425" b="1">
          <a:solidFill>
            <a:schemeClr val="tx2"/>
          </a:solidFill>
          <a:latin typeface="Arial" charset="0"/>
        </a:defRPr>
      </a:lvl2pPr>
      <a:lvl3pPr algn="l" defTabSz="685072" rtl="0" eaLnBrk="1" fontAlgn="base" hangingPunct="1">
        <a:spcBef>
          <a:spcPct val="0"/>
        </a:spcBef>
        <a:spcAft>
          <a:spcPct val="0"/>
        </a:spcAft>
        <a:defRPr sz="1425" b="1">
          <a:solidFill>
            <a:schemeClr val="tx2"/>
          </a:solidFill>
          <a:latin typeface="Arial" charset="0"/>
        </a:defRPr>
      </a:lvl3pPr>
      <a:lvl4pPr algn="l" defTabSz="685072" rtl="0" eaLnBrk="1" fontAlgn="base" hangingPunct="1">
        <a:spcBef>
          <a:spcPct val="0"/>
        </a:spcBef>
        <a:spcAft>
          <a:spcPct val="0"/>
        </a:spcAft>
        <a:defRPr sz="1425" b="1">
          <a:solidFill>
            <a:schemeClr val="tx2"/>
          </a:solidFill>
          <a:latin typeface="Arial" charset="0"/>
        </a:defRPr>
      </a:lvl4pPr>
      <a:lvl5pPr algn="l" defTabSz="685072" rtl="0" eaLnBrk="1" fontAlgn="base" hangingPunct="1">
        <a:spcBef>
          <a:spcPct val="0"/>
        </a:spcBef>
        <a:spcAft>
          <a:spcPct val="0"/>
        </a:spcAft>
        <a:defRPr sz="1425" b="1">
          <a:solidFill>
            <a:schemeClr val="tx2"/>
          </a:solidFill>
          <a:latin typeface="Arial" charset="0"/>
        </a:defRPr>
      </a:lvl5pPr>
      <a:lvl6pPr marL="349823" algn="l" defTabSz="685072" rtl="0" eaLnBrk="1" fontAlgn="base" hangingPunct="1">
        <a:spcBef>
          <a:spcPct val="0"/>
        </a:spcBef>
        <a:spcAft>
          <a:spcPct val="0"/>
        </a:spcAft>
        <a:defRPr sz="1425" b="1">
          <a:solidFill>
            <a:schemeClr val="tx2"/>
          </a:solidFill>
          <a:latin typeface="Arial" charset="0"/>
        </a:defRPr>
      </a:lvl6pPr>
      <a:lvl7pPr marL="699647" algn="l" defTabSz="685072" rtl="0" eaLnBrk="1" fontAlgn="base" hangingPunct="1">
        <a:spcBef>
          <a:spcPct val="0"/>
        </a:spcBef>
        <a:spcAft>
          <a:spcPct val="0"/>
        </a:spcAft>
        <a:defRPr sz="1425" b="1">
          <a:solidFill>
            <a:schemeClr val="tx2"/>
          </a:solidFill>
          <a:latin typeface="Arial" charset="0"/>
        </a:defRPr>
      </a:lvl7pPr>
      <a:lvl8pPr marL="1049471" algn="l" defTabSz="685072" rtl="0" eaLnBrk="1" fontAlgn="base" hangingPunct="1">
        <a:spcBef>
          <a:spcPct val="0"/>
        </a:spcBef>
        <a:spcAft>
          <a:spcPct val="0"/>
        </a:spcAft>
        <a:defRPr sz="1425" b="1">
          <a:solidFill>
            <a:schemeClr val="tx2"/>
          </a:solidFill>
          <a:latin typeface="Arial" charset="0"/>
        </a:defRPr>
      </a:lvl8pPr>
      <a:lvl9pPr marL="1399296" algn="l" defTabSz="685072" rtl="0" eaLnBrk="1" fontAlgn="base" hangingPunct="1">
        <a:spcBef>
          <a:spcPct val="0"/>
        </a:spcBef>
        <a:spcAft>
          <a:spcPct val="0"/>
        </a:spcAft>
        <a:defRPr sz="1425" b="1">
          <a:solidFill>
            <a:schemeClr val="tx2"/>
          </a:solidFill>
          <a:latin typeface="Arial" charset="0"/>
        </a:defRPr>
      </a:lvl9pPr>
    </p:titleStyle>
    <p:bodyStyle>
      <a:lvl1pPr marL="0" indent="0" algn="l" defTabSz="685072" rtl="0" eaLnBrk="1" fontAlgn="base" hangingPunct="1">
        <a:spcBef>
          <a:spcPct val="0"/>
        </a:spcBef>
        <a:spcAft>
          <a:spcPct val="0"/>
        </a:spcAft>
        <a:buClr>
          <a:schemeClr val="tx2"/>
        </a:buClr>
        <a:defRPr sz="1200" baseline="0">
          <a:solidFill>
            <a:schemeClr val="tx1"/>
          </a:solidFill>
          <a:latin typeface="+mn-lt"/>
          <a:ea typeface="+mn-ea"/>
          <a:cs typeface="+mn-cs"/>
        </a:defRPr>
      </a:lvl1pPr>
      <a:lvl2pPr marL="148190" indent="-146975" algn="l" defTabSz="685072"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defRPr>
      </a:lvl2pPr>
      <a:lvl3pPr marL="349823" indent="-200420" algn="l" defTabSz="685072"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3pPr>
      <a:lvl4pPr marL="470076" indent="-119037" algn="l" defTabSz="685072"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defRPr>
      </a:lvl4pPr>
      <a:lvl5pPr marL="573710" indent="-99603" algn="l" defTabSz="68507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5pPr>
      <a:lvl6pPr marL="573710" indent="-99603" algn="l" defTabSz="68507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710" indent="-99603" algn="l" defTabSz="68507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710" indent="-99603" algn="l" defTabSz="68507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710" indent="-99603" algn="l" defTabSz="685072"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en-US"/>
      </a:defPPr>
      <a:lvl1pPr marL="0" algn="l" defTabSz="699647" rtl="0" eaLnBrk="1" latinLnBrk="0" hangingPunct="1">
        <a:defRPr sz="1350" kern="1200">
          <a:solidFill>
            <a:schemeClr val="tx1"/>
          </a:solidFill>
          <a:latin typeface="+mn-lt"/>
          <a:ea typeface="+mn-ea"/>
          <a:cs typeface="+mn-cs"/>
        </a:defRPr>
      </a:lvl1pPr>
      <a:lvl2pPr marL="349823" algn="l" defTabSz="699647" rtl="0" eaLnBrk="1" latinLnBrk="0" hangingPunct="1">
        <a:defRPr sz="1350" kern="1200">
          <a:solidFill>
            <a:schemeClr val="tx1"/>
          </a:solidFill>
          <a:latin typeface="+mn-lt"/>
          <a:ea typeface="+mn-ea"/>
          <a:cs typeface="+mn-cs"/>
        </a:defRPr>
      </a:lvl2pPr>
      <a:lvl3pPr marL="699647" algn="l" defTabSz="699647" rtl="0" eaLnBrk="1" latinLnBrk="0" hangingPunct="1">
        <a:defRPr sz="1350" kern="1200">
          <a:solidFill>
            <a:schemeClr val="tx1"/>
          </a:solidFill>
          <a:latin typeface="+mn-lt"/>
          <a:ea typeface="+mn-ea"/>
          <a:cs typeface="+mn-cs"/>
        </a:defRPr>
      </a:lvl3pPr>
      <a:lvl4pPr marL="1049471" algn="l" defTabSz="699647" rtl="0" eaLnBrk="1" latinLnBrk="0" hangingPunct="1">
        <a:defRPr sz="1350" kern="1200">
          <a:solidFill>
            <a:schemeClr val="tx1"/>
          </a:solidFill>
          <a:latin typeface="+mn-lt"/>
          <a:ea typeface="+mn-ea"/>
          <a:cs typeface="+mn-cs"/>
        </a:defRPr>
      </a:lvl4pPr>
      <a:lvl5pPr marL="1399296" algn="l" defTabSz="699647" rtl="0" eaLnBrk="1" latinLnBrk="0" hangingPunct="1">
        <a:defRPr sz="1350" kern="1200">
          <a:solidFill>
            <a:schemeClr val="tx1"/>
          </a:solidFill>
          <a:latin typeface="+mn-lt"/>
          <a:ea typeface="+mn-ea"/>
          <a:cs typeface="+mn-cs"/>
        </a:defRPr>
      </a:lvl5pPr>
      <a:lvl6pPr marL="1749119" algn="l" defTabSz="699647" rtl="0" eaLnBrk="1" latinLnBrk="0" hangingPunct="1">
        <a:defRPr sz="1350" kern="1200">
          <a:solidFill>
            <a:schemeClr val="tx1"/>
          </a:solidFill>
          <a:latin typeface="+mn-lt"/>
          <a:ea typeface="+mn-ea"/>
          <a:cs typeface="+mn-cs"/>
        </a:defRPr>
      </a:lvl6pPr>
      <a:lvl7pPr marL="2098943" algn="l" defTabSz="699647" rtl="0" eaLnBrk="1" latinLnBrk="0" hangingPunct="1">
        <a:defRPr sz="1350" kern="1200">
          <a:solidFill>
            <a:schemeClr val="tx1"/>
          </a:solidFill>
          <a:latin typeface="+mn-lt"/>
          <a:ea typeface="+mn-ea"/>
          <a:cs typeface="+mn-cs"/>
        </a:defRPr>
      </a:lvl7pPr>
      <a:lvl8pPr marL="2448767" algn="l" defTabSz="699647" rtl="0" eaLnBrk="1" latinLnBrk="0" hangingPunct="1">
        <a:defRPr sz="1350" kern="1200">
          <a:solidFill>
            <a:schemeClr val="tx1"/>
          </a:solidFill>
          <a:latin typeface="+mn-lt"/>
          <a:ea typeface="+mn-ea"/>
          <a:cs typeface="+mn-cs"/>
        </a:defRPr>
      </a:lvl8pPr>
      <a:lvl9pPr marL="2798590" algn="l" defTabSz="699647"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669" r:id="rId9"/>
    <p:sldLayoutId id="2147483949" r:id="rId10"/>
    <p:sldLayoutId id="2147483950" r:id="rId11"/>
    <p:sldLayoutId id="2147483951" r:id="rId12"/>
    <p:sldLayoutId id="2147483952" r:id="rId13"/>
    <p:sldLayoutId id="2147483953"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1" imgW="270" imgH="270" progId="TCLayout.ActiveDocument.1">
                  <p:embed/>
                </p:oleObj>
              </mc:Choice>
              <mc:Fallback>
                <p:oleObj name="think-cell Slide" r:id="rId31" imgW="270" imgH="270" progId="TCLayout.ActiveDocument.1">
                  <p:embed/>
                  <p:pic>
                    <p:nvPicPr>
                      <p:cNvPr id="2" name="Object 1" hidden="1"/>
                      <p:cNvPicPr/>
                      <p:nvPr/>
                    </p:nvPicPr>
                    <p:blipFill>
                      <a:blip r:embed="rId32"/>
                      <a:stretch>
                        <a:fillRect/>
                      </a:stretch>
                    </p:blipFill>
                    <p:spPr>
                      <a:xfrm>
                        <a:off x="0" y="0"/>
                        <a:ext cx="215979" cy="161974"/>
                      </a:xfrm>
                      <a:prstGeom prst="rect">
                        <a:avLst/>
                      </a:prstGeom>
                    </p:spPr>
                  </p:pic>
                </p:oleObj>
              </mc:Fallback>
            </mc:AlternateContent>
          </a:graphicData>
        </a:graphic>
      </p:graphicFrame>
      <p:grpSp>
        <p:nvGrpSpPr>
          <p:cNvPr id="58" name="Group 57"/>
          <p:cNvGrpSpPr/>
          <p:nvPr/>
        </p:nvGrpSpPr>
        <p:grpSpPr bwMode="ltGray">
          <a:xfrm>
            <a:off x="3" y="6565688"/>
            <a:ext cx="12191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grpSp>
      <p:sp>
        <p:nvSpPr>
          <p:cNvPr id="1036" name="Rectangle 286"/>
          <p:cNvSpPr>
            <a:spLocks noGrp="1" noChangeArrowheads="1"/>
          </p:cNvSpPr>
          <p:nvPr>
            <p:ph type="body" idx="1"/>
          </p:nvPr>
        </p:nvSpPr>
        <p:spPr bwMode="auto">
          <a:xfrm>
            <a:off x="1976208" y="1990667"/>
            <a:ext cx="5853024"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33261" y="234864"/>
            <a:ext cx="1073823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233259"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a:solidFill>
                  <a:srgbClr val="808080"/>
                </a:solidFill>
              </a:rPr>
              <a:t>TRACKER</a:t>
            </a:r>
          </a:p>
        </p:txBody>
      </p:sp>
      <p:sp>
        <p:nvSpPr>
          <p:cNvPr id="11" name="McK 3. Unit of measure" hidden="1"/>
          <p:cNvSpPr txBox="1">
            <a:spLocks noChangeArrowheads="1"/>
          </p:cNvSpPr>
          <p:nvPr/>
        </p:nvSpPr>
        <p:spPr bwMode="auto">
          <a:xfrm>
            <a:off x="233260" y="542617"/>
            <a:ext cx="1073823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a:solidFill>
                  <a:srgbClr val="808080"/>
                </a:solidFill>
                <a:latin typeface="Arial"/>
              </a:rPr>
              <a:t>Unit of measure</a:t>
            </a:r>
          </a:p>
        </p:txBody>
      </p:sp>
      <p:grpSp>
        <p:nvGrpSpPr>
          <p:cNvPr id="12" name="McK Slide Elements" hidden="1"/>
          <p:cNvGrpSpPr>
            <a:grpSpLocks/>
          </p:cNvGrpSpPr>
          <p:nvPr/>
        </p:nvGrpSpPr>
        <p:grpSpPr bwMode="auto">
          <a:xfrm>
            <a:off x="233259" y="6086392"/>
            <a:ext cx="11732172"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a:solidFill>
                    <a:srgbClr val="000000"/>
                  </a:solidFill>
                </a:rPr>
                <a:t>SOURCE: Source</a:t>
              </a:r>
            </a:p>
          </p:txBody>
        </p:sp>
      </p:grpSp>
      <p:grpSp>
        <p:nvGrpSpPr>
          <p:cNvPr id="15" name="ACET" hidden="1"/>
          <p:cNvGrpSpPr>
            <a:grpSpLocks/>
          </p:cNvGrpSpPr>
          <p:nvPr/>
        </p:nvGrpSpPr>
        <p:grpSpPr bwMode="auto">
          <a:xfrm>
            <a:off x="1976208"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a:solidFill>
                    <a:srgbClr val="000000"/>
                  </a:solidFill>
                </a:rPr>
                <a:t>Title</a:t>
              </a:r>
            </a:p>
            <a:p>
              <a:pPr fontAlgn="base">
                <a:spcBef>
                  <a:spcPct val="0"/>
                </a:spcBef>
                <a:spcAft>
                  <a:spcPct val="0"/>
                </a:spcAft>
              </a:pPr>
              <a:r>
                <a:rPr lang="en-US" sz="1600">
                  <a:solidFill>
                    <a:srgbClr val="808080"/>
                  </a:solidFill>
                </a:rPr>
                <a:t>Unit of measure</a:t>
              </a:r>
            </a:p>
          </p:txBody>
        </p:sp>
      </p:grpSp>
      <p:grpSp>
        <p:nvGrpSpPr>
          <p:cNvPr id="63" name="LegendBoxes" hidden="1"/>
          <p:cNvGrpSpPr>
            <a:grpSpLocks/>
          </p:cNvGrpSpPr>
          <p:nvPr/>
        </p:nvGrpSpPr>
        <p:grpSpPr bwMode="auto">
          <a:xfrm>
            <a:off x="9932637" y="275440"/>
            <a:ext cx="855277" cy="1013962"/>
            <a:chOff x="4936" y="176"/>
            <a:chExt cx="396" cy="626"/>
          </a:xfrm>
        </p:grpSpPr>
        <p:sp>
          <p:nvSpPr>
            <p:cNvPr id="64"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6"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8"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70"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72" name="LegendLines" hidden="1"/>
          <p:cNvGrpSpPr>
            <a:grpSpLocks/>
          </p:cNvGrpSpPr>
          <p:nvPr/>
        </p:nvGrpSpPr>
        <p:grpSpPr bwMode="auto">
          <a:xfrm>
            <a:off x="9513638" y="275439"/>
            <a:ext cx="1274275" cy="741845"/>
            <a:chOff x="4750" y="176"/>
            <a:chExt cx="590" cy="45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6"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7"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8"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grpSp>
        <p:nvGrpSpPr>
          <p:cNvPr id="79" name="McKSticker" hidden="1"/>
          <p:cNvGrpSpPr/>
          <p:nvPr/>
        </p:nvGrpSpPr>
        <p:grpSpPr bwMode="auto">
          <a:xfrm>
            <a:off x="9904604" y="275438"/>
            <a:ext cx="1066895" cy="212366"/>
            <a:chOff x="7956580" y="285750"/>
            <a:chExt cx="784195" cy="208138"/>
          </a:xfrm>
        </p:grpSpPr>
        <p:sp>
          <p:nvSpPr>
            <p:cNvPr id="80" name="StickerRectangle"/>
            <p:cNvSpPr>
              <a:spLocks noChangeArrowheads="1"/>
            </p:cNvSpPr>
            <p:nvPr/>
          </p:nvSpPr>
          <p:spPr bwMode="auto">
            <a:xfrm>
              <a:off x="7956580" y="285750"/>
              <a:ext cx="784195"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a:solidFill>
                    <a:srgbClr val="808080"/>
                  </a:solidFill>
                </a:rPr>
                <a:t>PRELIMINARY</a:t>
              </a:r>
            </a:p>
          </p:txBody>
        </p:sp>
        <p:cxnSp>
          <p:nvCxnSpPr>
            <p:cNvPr id="81" name="AutoShape 31"/>
            <p:cNvCxnSpPr>
              <a:cxnSpLocks noChangeShapeType="1"/>
              <a:stCxn id="80" idx="2"/>
              <a:endCxn id="80" idx="4"/>
            </p:cNvCxnSpPr>
            <p:nvPr/>
          </p:nvCxnSpPr>
          <p:spPr bwMode="auto">
            <a:xfrm>
              <a:off x="7956580"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956580" y="493888"/>
              <a:ext cx="7841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9841696" y="275438"/>
            <a:ext cx="946031" cy="1333054"/>
            <a:chOff x="6655594" y="273840"/>
            <a:chExt cx="695358" cy="1306516"/>
          </a:xfrm>
        </p:grpSpPr>
        <p:grpSp>
          <p:nvGrpSpPr>
            <p:cNvPr id="84" name="MoonLegend1"/>
            <p:cNvGrpSpPr>
              <a:grpSpLocks noChangeAspect="1"/>
            </p:cNvGrpSpPr>
            <p:nvPr>
              <p:custDataLst>
                <p:tags r:id="rId16"/>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3" name="Arc 39"/>
              <p:cNvSpPr>
                <a:spLocks noChangeAspect="1"/>
              </p:cNvSpPr>
              <p:nvPr>
                <p:custDataLst>
                  <p:tags r:id="rId30"/>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5" name="MoonLegend2"/>
            <p:cNvGrpSpPr>
              <a:grpSpLocks noChangeAspect="1"/>
            </p:cNvGrpSpPr>
            <p:nvPr>
              <p:custDataLst>
                <p:tags r:id="rId17"/>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1" name="Arc 42"/>
              <p:cNvSpPr>
                <a:spLocks noChangeAspect="1"/>
              </p:cNvSpPr>
              <p:nvPr>
                <p:custDataLst>
                  <p:tags r:id="rId28"/>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6" name="MoonLegend4"/>
            <p:cNvGrpSpPr>
              <a:grpSpLocks noChangeAspect="1"/>
            </p:cNvGrpSpPr>
            <p:nvPr>
              <p:custDataLst>
                <p:tags r:id="rId18"/>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9" name="Arc 48"/>
              <p:cNvSpPr>
                <a:spLocks noChangeAspect="1"/>
              </p:cNvSpPr>
              <p:nvPr>
                <p:custDataLst>
                  <p:tags r:id="rId26"/>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7" name="MoonLegend5"/>
            <p:cNvGrpSpPr>
              <a:grpSpLocks noChangeAspect="1"/>
            </p:cNvGrpSpPr>
            <p:nvPr>
              <p:custDataLst>
                <p:tags r:id="rId19"/>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2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7" name="Oval 51"/>
              <p:cNvSpPr>
                <a:spLocks noChangeAspect="1" noChangeArrowheads="1"/>
              </p:cNvSpPr>
              <p:nvPr>
                <p:custDataLst>
                  <p:tags r:id="rId24"/>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sp>
          <p:nvSpPr>
            <p:cNvPr id="88" name="Legend1"/>
            <p:cNvSpPr>
              <a:spLocks noChangeArrowheads="1"/>
            </p:cNvSpPr>
            <p:nvPr/>
          </p:nvSpPr>
          <p:spPr bwMode="auto">
            <a:xfrm>
              <a:off x="6976269" y="28654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89" name="Legend2"/>
            <p:cNvSpPr>
              <a:spLocks noChangeArrowheads="1"/>
            </p:cNvSpPr>
            <p:nvPr/>
          </p:nvSpPr>
          <p:spPr bwMode="auto">
            <a:xfrm>
              <a:off x="6976269" y="561178"/>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0" name="Legend3"/>
            <p:cNvSpPr>
              <a:spLocks noChangeArrowheads="1"/>
            </p:cNvSpPr>
            <p:nvPr/>
          </p:nvSpPr>
          <p:spPr bwMode="auto">
            <a:xfrm>
              <a:off x="6976269" y="835817"/>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1" name="Legend4"/>
            <p:cNvSpPr>
              <a:spLocks noChangeArrowheads="1"/>
            </p:cNvSpPr>
            <p:nvPr/>
          </p:nvSpPr>
          <p:spPr bwMode="auto">
            <a:xfrm>
              <a:off x="6976269" y="110728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2" name="Legend5"/>
            <p:cNvSpPr>
              <a:spLocks noChangeArrowheads="1"/>
            </p:cNvSpPr>
            <p:nvPr/>
          </p:nvSpPr>
          <p:spPr bwMode="auto">
            <a:xfrm>
              <a:off x="6976269" y="1383505"/>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nvGrpSpPr>
            <p:cNvPr id="93" name="MoonLegend3"/>
            <p:cNvGrpSpPr>
              <a:grpSpLocks noChangeAspect="1"/>
            </p:cNvGrpSpPr>
            <p:nvPr>
              <p:custDataLst>
                <p:tags r:id="rId20"/>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5" name="Arc 48"/>
              <p:cNvSpPr>
                <a:spLocks noChangeAspect="1"/>
              </p:cNvSpPr>
              <p:nvPr>
                <p:custDataLst>
                  <p:tags r:id="rId22"/>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sp>
        <p:nvSpPr>
          <p:cNvPr id="104" name="Slide Number"/>
          <p:cNvSpPr txBox="1">
            <a:spLocks/>
          </p:cNvSpPr>
          <p:nvPr/>
        </p:nvSpPr>
        <p:spPr bwMode="auto">
          <a:xfrm>
            <a:off x="11801649" y="6634899"/>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srgbClr val="FFFFFF"/>
                </a:solidFill>
              </a:rPr>
              <a:pPr algn="r" fontAlgn="base">
                <a:spcBef>
                  <a:spcPct val="0"/>
                </a:spcBef>
                <a:spcAft>
                  <a:spcPct val="0"/>
                </a:spcAft>
              </a:pPr>
              <a:t>‹#›</a:t>
            </a:fld>
            <a:endParaRPr lang="en-US" sz="100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3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19954" y="135845"/>
            <a:ext cx="838789"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p:cNvSpPr txBox="1"/>
          <p:nvPr/>
        </p:nvSpPr>
        <p:spPr>
          <a:xfrm>
            <a:off x="6923239" y="6619159"/>
            <a:ext cx="5736167"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100">
                <a:solidFill>
                  <a:srgbClr val="FFFFFF"/>
                </a:solidFill>
              </a:rPr>
              <a:t>INTERNAL DRAFT – POLICY IN DEVELOPMENT</a:t>
            </a:r>
          </a:p>
        </p:txBody>
      </p:sp>
    </p:spTree>
    <p:extLst>
      <p:ext uri="{BB962C8B-B14F-4D97-AF65-F5344CB8AC3E}">
        <p14:creationId xmlns:p14="http://schemas.microsoft.com/office/powerpoint/2010/main" val="59720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2" r:id="rId11"/>
    <p:sldLayoutId id="2147483673" r:id="rId12"/>
    <p:sldLayoutId id="2147483674" r:id="rId13"/>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image" Target="../media/image8.emf"/><Relationship Id="rId4" Type="http://schemas.openxmlformats.org/officeDocument/2006/relationships/oleObject" Target="../embeddings/oleObject38.bin"/></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customXml" Target="../ink/ink2.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46.png"/><Relationship Id="rId5" Type="http://schemas.openxmlformats.org/officeDocument/2006/relationships/customXml" Target="../ink/ink1.xml"/><Relationship Id="rId4" Type="http://schemas.openxmlformats.org/officeDocument/2006/relationships/hyperlink" Target="https://www.mass.gov/community-behavioral-health-center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6.xml"/><Relationship Id="rId1" Type="http://schemas.openxmlformats.org/officeDocument/2006/relationships/tags" Target="../tags/tag209.xml"/><Relationship Id="rId5" Type="http://schemas.openxmlformats.org/officeDocument/2006/relationships/image" Target="../media/image9.emf"/><Relationship Id="rId4" Type="http://schemas.openxmlformats.org/officeDocument/2006/relationships/oleObject" Target="../embeddings/oleObject3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6.xml"/><Relationship Id="rId1" Type="http://schemas.openxmlformats.org/officeDocument/2006/relationships/tags" Target="../tags/tag210.xml"/><Relationship Id="rId6" Type="http://schemas.openxmlformats.org/officeDocument/2006/relationships/hyperlink" Target="https://www.mass.gov/doc/masshealth-recovery-coach-and-recovery-support-navigator-services-listening-session-0/download" TargetMode="External"/><Relationship Id="rId5" Type="http://schemas.openxmlformats.org/officeDocument/2006/relationships/image" Target="../media/image9.emf"/><Relationship Id="rId4" Type="http://schemas.openxmlformats.org/officeDocument/2006/relationships/oleObject" Target="../embeddings/oleObject4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6.xml"/><Relationship Id="rId1" Type="http://schemas.openxmlformats.org/officeDocument/2006/relationships/tags" Target="../tags/tag211.xml"/><Relationship Id="rId5" Type="http://schemas.openxmlformats.org/officeDocument/2006/relationships/image" Target="../media/image9.emf"/><Relationship Id="rId4"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212.xml"/><Relationship Id="rId6" Type="http://schemas.openxmlformats.org/officeDocument/2006/relationships/image" Target="../media/image2.png"/><Relationship Id="rId5" Type="http://schemas.openxmlformats.org/officeDocument/2006/relationships/image" Target="../media/image33.emf"/><Relationship Id="rId4" Type="http://schemas.openxmlformats.org/officeDocument/2006/relationships/oleObject" Target="../embeddings/oleObject4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mass.gov/info-details/social-media-materials-behavioral-health-roadmap" TargetMode="External"/><Relationship Id="rId18" Type="http://schemas.openxmlformats.org/officeDocument/2006/relationships/image" Target="../media/image49.svg"/><Relationship Id="rId3" Type="http://schemas.openxmlformats.org/officeDocument/2006/relationships/hyperlink" Target="https://www.mass.gov/tool-kit/behavioral-health-roadmap-toolkit" TargetMode="External"/><Relationship Id="rId21" Type="http://schemas.openxmlformats.org/officeDocument/2006/relationships/image" Target="../media/image50.png"/><Relationship Id="rId7" Type="http://schemas.openxmlformats.org/officeDocument/2006/relationships/image" Target="../media/image39.sv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hyperlink" Target="https://www.mass.gov/988" TargetMode="External"/><Relationship Id="rId2" Type="http://schemas.openxmlformats.org/officeDocument/2006/relationships/notesSlide" Target="../notesSlides/notesSlide18.xml"/><Relationship Id="rId16" Type="http://schemas.openxmlformats.org/officeDocument/2006/relationships/hyperlink" Target="https://www.mass.gov/bhroadmap" TargetMode="External"/><Relationship Id="rId20" Type="http://schemas.openxmlformats.org/officeDocument/2006/relationships/hyperlink" Target="mailto:MassHealthOBHQuestions@mass.gov" TargetMode="External"/><Relationship Id="rId1" Type="http://schemas.openxmlformats.org/officeDocument/2006/relationships/slideLayout" Target="../slideLayouts/slideLayout26.xml"/><Relationship Id="rId6" Type="http://schemas.openxmlformats.org/officeDocument/2006/relationships/image" Target="../media/image38.png"/><Relationship Id="rId11" Type="http://schemas.openxmlformats.org/officeDocument/2006/relationships/image" Target="../media/image42.png"/><Relationship Id="rId24" Type="http://schemas.openxmlformats.org/officeDocument/2006/relationships/image" Target="../media/image53.svg"/><Relationship Id="rId5" Type="http://schemas.openxmlformats.org/officeDocument/2006/relationships/hyperlink" Target="https://www.mass.gov/info-details/printable-materials-behavioral-health-roadmap" TargetMode="External"/><Relationship Id="rId15" Type="http://schemas.openxmlformats.org/officeDocument/2006/relationships/image" Target="../media/image45.svg"/><Relationship Id="rId23" Type="http://schemas.openxmlformats.org/officeDocument/2006/relationships/image" Target="../media/image52.png"/><Relationship Id="rId10" Type="http://schemas.openxmlformats.org/officeDocument/2006/relationships/hyperlink" Target="https://www.mass.gov/info-details/fact-sheets-behavioral-health-roadmap" TargetMode="External"/><Relationship Id="rId19" Type="http://schemas.openxmlformats.org/officeDocument/2006/relationships/hyperlink" Target="https://www.mass.gov/community-behavioral-health-centers/locations" TargetMode="External"/><Relationship Id="rId4" Type="http://schemas.openxmlformats.org/officeDocument/2006/relationships/hyperlink" Target="https://massclearinghouse.ehs.state.ma.us/category/BehavioralHealth.html" TargetMode="External"/><Relationship Id="rId9" Type="http://schemas.openxmlformats.org/officeDocument/2006/relationships/image" Target="../media/image41.svg"/><Relationship Id="rId14" Type="http://schemas.openxmlformats.org/officeDocument/2006/relationships/image" Target="../media/image44.png"/><Relationship Id="rId22"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hyperlink" Target="https://www.mabhaccess.com/" TargetMode="External"/><Relationship Id="rId2" Type="http://schemas.openxmlformats.org/officeDocument/2006/relationships/notesSlide" Target="../notesSlides/notesSlide1.xml"/><Relationship Id="rId1" Type="http://schemas.openxmlformats.org/officeDocument/2006/relationships/slideLayout" Target="../slideLayouts/slideLayout61.xml"/><Relationship Id="rId4" Type="http://schemas.openxmlformats.org/officeDocument/2006/relationships/hyperlink" Target="https://providers.masspartnership.com/member/FindBHProvider.asp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hyperlink" Target="http://www.mass.gov/BHroadmap" TargetMode="External"/><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54.jpeg"/><Relationship Id="rId5" Type="http://schemas.openxmlformats.org/officeDocument/2006/relationships/image" Target="../media/image8.emf"/><Relationship Id="rId4" Type="http://schemas.openxmlformats.org/officeDocument/2006/relationships/oleObject" Target="../embeddings/oleObject43.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image" Target="../media/image55.png"/><Relationship Id="rId5" Type="http://schemas.openxmlformats.org/officeDocument/2006/relationships/image" Target="../media/image8.emf"/><Relationship Id="rId4" Type="http://schemas.openxmlformats.org/officeDocument/2006/relationships/oleObject" Target="../embeddings/oleObject43.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image" Target="../media/image8.emf"/><Relationship Id="rId4" Type="http://schemas.openxmlformats.org/officeDocument/2006/relationships/oleObject" Target="../embeddings/oleObject43.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image" Target="../media/image8.emf"/><Relationship Id="rId4" Type="http://schemas.openxmlformats.org/officeDocument/2006/relationships/oleObject" Target="../embeddings/oleObject4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6.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svg"/><Relationship Id="rId1" Type="http://schemas.openxmlformats.org/officeDocument/2006/relationships/slideLayout" Target="../slideLayouts/slideLayout64.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08E1A0E-58FC-4C3A-BE87-CD4FC383EE3A}"/>
              </a:ext>
            </a:extLst>
          </p:cNvPr>
          <p:cNvGraphicFramePr>
            <a:graphicFrameLocks noChangeAspect="1"/>
          </p:cNvGraphicFramePr>
          <p:nvPr>
            <p:custDataLst>
              <p:tags r:id="rId1"/>
            </p:custDataLst>
            <p:extLst>
              <p:ext uri="{D42A27DB-BD31-4B8C-83A1-F6EECF244321}">
                <p14:modId xmlns:p14="http://schemas.microsoft.com/office/powerpoint/2010/main" val="1925907711"/>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208E1A0E-58FC-4C3A-BE87-CD4FC383EE3A}"/>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A8B720A-00B6-4D3C-8A4E-D6E4CDDB350E}"/>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7" name="Title 6">
            <a:extLst>
              <a:ext uri="{FF2B5EF4-FFF2-40B4-BE49-F238E27FC236}">
                <a16:creationId xmlns:a16="http://schemas.microsoft.com/office/drawing/2014/main" id="{AB24CD5B-6FBE-4BC5-A23C-85B9035B0EE0}"/>
              </a:ext>
            </a:extLst>
          </p:cNvPr>
          <p:cNvSpPr>
            <a:spLocks noGrp="1"/>
          </p:cNvSpPr>
          <p:nvPr>
            <p:ph type="ctrTitle"/>
          </p:nvPr>
        </p:nvSpPr>
        <p:spPr>
          <a:xfrm>
            <a:off x="3564812" y="2462236"/>
            <a:ext cx="7723006" cy="738664"/>
          </a:xfrm>
        </p:spPr>
        <p:txBody>
          <a:bodyPr vert="horz"/>
          <a:lstStyle/>
          <a:p>
            <a:r>
              <a:rPr lang="en-US" sz="2400">
                <a:solidFill>
                  <a:srgbClr val="002960"/>
                </a:solidFill>
                <a:latin typeface="Arial"/>
                <a:cs typeface="Arial"/>
              </a:rPr>
              <a:t>MassHealth Services for People in Need of Behavioral Health Support</a:t>
            </a:r>
            <a:endParaRPr lang="en-US" sz="2400"/>
          </a:p>
        </p:txBody>
      </p:sp>
    </p:spTree>
    <p:extLst>
      <p:ext uri="{BB962C8B-B14F-4D97-AF65-F5344CB8AC3E}">
        <p14:creationId xmlns:p14="http://schemas.microsoft.com/office/powerpoint/2010/main" val="253707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4943" t="7407"/>
          <a:stretch/>
        </p:blipFill>
        <p:spPr>
          <a:xfrm>
            <a:off x="1597675" y="837842"/>
            <a:ext cx="9067800" cy="5715358"/>
          </a:xfrm>
          <a:prstGeom prst="rect">
            <a:avLst/>
          </a:prstGeom>
        </p:spPr>
      </p:pic>
      <p:sp>
        <p:nvSpPr>
          <p:cNvPr id="2" name="Title 1"/>
          <p:cNvSpPr>
            <a:spLocks noGrp="1"/>
          </p:cNvSpPr>
          <p:nvPr>
            <p:ph type="title"/>
          </p:nvPr>
        </p:nvSpPr>
        <p:spPr>
          <a:xfrm>
            <a:off x="1828800" y="88774"/>
            <a:ext cx="8763000" cy="307777"/>
          </a:xfrm>
        </p:spPr>
        <p:txBody>
          <a:bodyPr/>
          <a:lstStyle/>
          <a:p>
            <a:r>
              <a:rPr lang="en-US" sz="2000"/>
              <a:t>Community Behavioral Health Centers and their catchment areas</a:t>
            </a:r>
          </a:p>
        </p:txBody>
      </p:sp>
      <p:cxnSp>
        <p:nvCxnSpPr>
          <p:cNvPr id="9" name="Straight Connector 8"/>
          <p:cNvCxnSpPr>
            <a:cxnSpLocks/>
            <a:endCxn id="10" idx="1"/>
          </p:cNvCxnSpPr>
          <p:nvPr/>
        </p:nvCxnSpPr>
        <p:spPr>
          <a:xfrm>
            <a:off x="7599997" y="2505667"/>
            <a:ext cx="495524" cy="140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61897" y="2467567"/>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1" name="Rectangle 10"/>
          <p:cNvSpPr/>
          <p:nvPr/>
        </p:nvSpPr>
        <p:spPr>
          <a:xfrm>
            <a:off x="8234363" y="2398276"/>
            <a:ext cx="914400" cy="369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2" name="Rectangle 11"/>
          <p:cNvSpPr/>
          <p:nvPr/>
        </p:nvSpPr>
        <p:spPr>
          <a:xfrm>
            <a:off x="8991600" y="3809642"/>
            <a:ext cx="762000" cy="369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3" name="TextBox 12"/>
          <p:cNvSpPr txBox="1"/>
          <p:nvPr/>
        </p:nvSpPr>
        <p:spPr bwMode="auto">
          <a:xfrm>
            <a:off x="7474359" y="1203162"/>
            <a:ext cx="618888" cy="163748"/>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NORTH ESSEX</a:t>
            </a:r>
          </a:p>
        </p:txBody>
      </p:sp>
      <p:sp>
        <p:nvSpPr>
          <p:cNvPr id="10" name="TextBox 9"/>
          <p:cNvSpPr txBox="1"/>
          <p:nvPr/>
        </p:nvSpPr>
        <p:spPr bwMode="auto">
          <a:xfrm>
            <a:off x="8095524" y="2589848"/>
            <a:ext cx="1557337" cy="112803"/>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North Suffolk Mental Health Assoc.</a:t>
            </a:r>
            <a:endParaRPr lang="en-US" sz="600" b="1" kern="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bwMode="auto">
          <a:xfrm>
            <a:off x="7579046" y="2407565"/>
            <a:ext cx="1557337" cy="132097"/>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BOSTON/CAMBRIDGE/SOMERVILLE</a:t>
            </a:r>
          </a:p>
        </p:txBody>
      </p:sp>
      <p:sp>
        <p:nvSpPr>
          <p:cNvPr id="19" name="TextBox 18"/>
          <p:cNvSpPr txBox="1"/>
          <p:nvPr/>
        </p:nvSpPr>
        <p:spPr bwMode="auto">
          <a:xfrm>
            <a:off x="7438907" y="2035468"/>
            <a:ext cx="373619" cy="133349"/>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TRI-CITY</a:t>
            </a:r>
          </a:p>
        </p:txBody>
      </p:sp>
      <p:sp>
        <p:nvSpPr>
          <p:cNvPr id="14" name="TextBox 13"/>
          <p:cNvSpPr txBox="1"/>
          <p:nvPr/>
        </p:nvSpPr>
        <p:spPr bwMode="auto">
          <a:xfrm>
            <a:off x="6804476" y="3085924"/>
            <a:ext cx="603567" cy="152221"/>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NORWOOD</a:t>
            </a:r>
          </a:p>
        </p:txBody>
      </p:sp>
      <p:sp>
        <p:nvSpPr>
          <p:cNvPr id="27" name="TextBox 26"/>
          <p:cNvSpPr txBox="1"/>
          <p:nvPr/>
        </p:nvSpPr>
        <p:spPr bwMode="auto">
          <a:xfrm>
            <a:off x="6477000" y="2239838"/>
            <a:ext cx="6858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METRO WEST</a:t>
            </a:r>
          </a:p>
        </p:txBody>
      </p:sp>
      <p:sp>
        <p:nvSpPr>
          <p:cNvPr id="28" name="TextBox 27"/>
          <p:cNvSpPr txBox="1"/>
          <p:nvPr/>
        </p:nvSpPr>
        <p:spPr bwMode="auto">
          <a:xfrm>
            <a:off x="7104697" y="1514784"/>
            <a:ext cx="457200" cy="133349"/>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LAWRENCE</a:t>
            </a:r>
          </a:p>
        </p:txBody>
      </p:sp>
      <p:sp>
        <p:nvSpPr>
          <p:cNvPr id="29" name="TextBox 28"/>
          <p:cNvSpPr txBox="1"/>
          <p:nvPr/>
        </p:nvSpPr>
        <p:spPr bwMode="auto">
          <a:xfrm>
            <a:off x="6591300" y="1695096"/>
            <a:ext cx="457200" cy="133349"/>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LOWELL</a:t>
            </a:r>
          </a:p>
        </p:txBody>
      </p:sp>
      <p:sp>
        <p:nvSpPr>
          <p:cNvPr id="32" name="TextBox 31"/>
          <p:cNvSpPr txBox="1"/>
          <p:nvPr/>
        </p:nvSpPr>
        <p:spPr bwMode="auto">
          <a:xfrm>
            <a:off x="7117005" y="4467607"/>
            <a:ext cx="603567" cy="152221"/>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FALL RIVER</a:t>
            </a:r>
          </a:p>
        </p:txBody>
      </p:sp>
      <p:sp>
        <p:nvSpPr>
          <p:cNvPr id="33" name="TextBox 32"/>
          <p:cNvSpPr txBox="1"/>
          <p:nvPr/>
        </p:nvSpPr>
        <p:spPr bwMode="auto">
          <a:xfrm>
            <a:off x="8215858" y="4082437"/>
            <a:ext cx="603567" cy="220764"/>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SOUTHERN COAST</a:t>
            </a:r>
          </a:p>
        </p:txBody>
      </p:sp>
      <p:sp>
        <p:nvSpPr>
          <p:cNvPr id="34" name="TextBox 33"/>
          <p:cNvSpPr txBox="1"/>
          <p:nvPr/>
        </p:nvSpPr>
        <p:spPr bwMode="auto">
          <a:xfrm>
            <a:off x="9308783" y="4995328"/>
            <a:ext cx="685800" cy="220764"/>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CAPE COD &amp; THE ISLANDS</a:t>
            </a:r>
          </a:p>
        </p:txBody>
      </p:sp>
      <p:sp>
        <p:nvSpPr>
          <p:cNvPr id="35" name="TextBox 34"/>
          <p:cNvSpPr txBox="1"/>
          <p:nvPr/>
        </p:nvSpPr>
        <p:spPr bwMode="auto">
          <a:xfrm>
            <a:off x="1981200" y="2285642"/>
            <a:ext cx="8382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THE BERKSHIRES</a:t>
            </a:r>
          </a:p>
        </p:txBody>
      </p:sp>
      <p:sp>
        <p:nvSpPr>
          <p:cNvPr id="36" name="TextBox 35"/>
          <p:cNvSpPr txBox="1"/>
          <p:nvPr/>
        </p:nvSpPr>
        <p:spPr bwMode="auto">
          <a:xfrm>
            <a:off x="3505200" y="1777607"/>
            <a:ext cx="6858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GREENFIELD</a:t>
            </a:r>
          </a:p>
        </p:txBody>
      </p:sp>
      <p:sp>
        <p:nvSpPr>
          <p:cNvPr id="37" name="TextBox 36"/>
          <p:cNvSpPr txBox="1"/>
          <p:nvPr/>
        </p:nvSpPr>
        <p:spPr bwMode="auto">
          <a:xfrm>
            <a:off x="3349390" y="2505667"/>
            <a:ext cx="7620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NORTHAMPTON</a:t>
            </a:r>
          </a:p>
        </p:txBody>
      </p:sp>
      <p:cxnSp>
        <p:nvCxnSpPr>
          <p:cNvPr id="45" name="Straight Connector 44"/>
          <p:cNvCxnSpPr>
            <a:stCxn id="46" idx="6"/>
            <a:endCxn id="47" idx="1"/>
          </p:cNvCxnSpPr>
          <p:nvPr/>
        </p:nvCxnSpPr>
        <p:spPr>
          <a:xfrm flipV="1">
            <a:off x="7575269" y="2142503"/>
            <a:ext cx="903015" cy="193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499066" y="2298025"/>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47" name="TextBox 46"/>
          <p:cNvSpPr txBox="1"/>
          <p:nvPr/>
        </p:nvSpPr>
        <p:spPr bwMode="auto">
          <a:xfrm>
            <a:off x="8478281" y="2079399"/>
            <a:ext cx="1447800" cy="12620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baseline="30000">
                <a:solidFill>
                  <a:srgbClr val="000000"/>
                </a:solidFill>
                <a:latin typeface="Arial"/>
                <a:cs typeface="Arial"/>
              </a:rPr>
              <a:t> </a:t>
            </a:r>
            <a:r>
              <a:rPr lang="en-US" sz="600" b="1" kern="0">
                <a:solidFill>
                  <a:srgbClr val="000000"/>
                </a:solidFill>
                <a:latin typeface="Arial"/>
                <a:cs typeface="Arial"/>
              </a:rPr>
              <a:t>Cambridge Health Alliance</a:t>
            </a:r>
            <a:endParaRPr lang="en-US" sz="600" b="1" kern="0" baseline="30000">
              <a:solidFill>
                <a:srgbClr val="000000"/>
              </a:solidFill>
              <a:latin typeface="Arial"/>
              <a:cs typeface="Arial"/>
            </a:endParaRPr>
          </a:p>
        </p:txBody>
      </p:sp>
      <p:cxnSp>
        <p:nvCxnSpPr>
          <p:cNvPr id="52" name="Straight Connector 51"/>
          <p:cNvCxnSpPr>
            <a:stCxn id="53" idx="6"/>
            <a:endCxn id="54" idx="1"/>
          </p:cNvCxnSpPr>
          <p:nvPr/>
        </p:nvCxnSpPr>
        <p:spPr>
          <a:xfrm>
            <a:off x="7489242" y="2733376"/>
            <a:ext cx="818664" cy="132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413042" y="2695276"/>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54" name="TextBox 53"/>
          <p:cNvSpPr txBox="1"/>
          <p:nvPr/>
        </p:nvSpPr>
        <p:spPr bwMode="auto">
          <a:xfrm>
            <a:off x="8307906" y="2802504"/>
            <a:ext cx="1097278" cy="12620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panose="020B0604020202020204" pitchFamily="34" charset="0"/>
                <a:cs typeface="Arial" panose="020B0604020202020204" pitchFamily="34" charset="0"/>
              </a:rPr>
              <a:t>Boston Medical Center</a:t>
            </a:r>
          </a:p>
        </p:txBody>
      </p:sp>
      <p:cxnSp>
        <p:nvCxnSpPr>
          <p:cNvPr id="60" name="Straight Connector 59"/>
          <p:cNvCxnSpPr>
            <a:stCxn id="61" idx="3"/>
            <a:endCxn id="62" idx="3"/>
          </p:cNvCxnSpPr>
          <p:nvPr/>
        </p:nvCxnSpPr>
        <p:spPr>
          <a:xfrm flipH="1">
            <a:off x="6632329" y="3318509"/>
            <a:ext cx="423025" cy="558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7044192" y="3253465"/>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62" name="TextBox 61"/>
          <p:cNvSpPr txBox="1"/>
          <p:nvPr/>
        </p:nvSpPr>
        <p:spPr bwMode="auto">
          <a:xfrm>
            <a:off x="5828944" y="3786076"/>
            <a:ext cx="803382" cy="181714"/>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panose="020B0604020202020204" pitchFamily="34" charset="0"/>
                <a:cs typeface="Arial" panose="020B0604020202020204" pitchFamily="34" charset="0"/>
              </a:rPr>
              <a:t>Riverside Community Care</a:t>
            </a:r>
          </a:p>
        </p:txBody>
      </p:sp>
      <p:cxnSp>
        <p:nvCxnSpPr>
          <p:cNvPr id="68" name="Straight Connector 67"/>
          <p:cNvCxnSpPr>
            <a:stCxn id="69" idx="6"/>
            <a:endCxn id="70" idx="1"/>
          </p:cNvCxnSpPr>
          <p:nvPr/>
        </p:nvCxnSpPr>
        <p:spPr>
          <a:xfrm>
            <a:off x="7701914" y="2910952"/>
            <a:ext cx="724330" cy="166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625714" y="2872849"/>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70" name="TextBox 69"/>
          <p:cNvSpPr txBox="1"/>
          <p:nvPr/>
        </p:nvSpPr>
        <p:spPr bwMode="auto">
          <a:xfrm>
            <a:off x="8426244" y="3014816"/>
            <a:ext cx="1007196" cy="12620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Aspire Health Alliance</a:t>
            </a:r>
          </a:p>
        </p:txBody>
      </p:sp>
      <p:sp>
        <p:nvSpPr>
          <p:cNvPr id="15" name="TextBox 14"/>
          <p:cNvSpPr txBox="1"/>
          <p:nvPr/>
        </p:nvSpPr>
        <p:spPr bwMode="auto">
          <a:xfrm>
            <a:off x="7467602" y="2954019"/>
            <a:ext cx="766763" cy="116756"/>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SOUTH SHORE</a:t>
            </a:r>
          </a:p>
        </p:txBody>
      </p:sp>
      <p:cxnSp>
        <p:nvCxnSpPr>
          <p:cNvPr id="73" name="Straight Connector 72"/>
          <p:cNvCxnSpPr>
            <a:stCxn id="74" idx="7"/>
            <a:endCxn id="75" idx="1"/>
          </p:cNvCxnSpPr>
          <p:nvPr/>
        </p:nvCxnSpPr>
        <p:spPr>
          <a:xfrm flipV="1">
            <a:off x="8504088" y="3803467"/>
            <a:ext cx="187477" cy="143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8439044" y="3935470"/>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75" name="TextBox 74"/>
          <p:cNvSpPr txBox="1"/>
          <p:nvPr/>
        </p:nvSpPr>
        <p:spPr bwMode="auto">
          <a:xfrm>
            <a:off x="8691562" y="3740360"/>
            <a:ext cx="1138238" cy="12620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Child and Family Services</a:t>
            </a:r>
          </a:p>
        </p:txBody>
      </p:sp>
      <p:cxnSp>
        <p:nvCxnSpPr>
          <p:cNvPr id="86" name="Straight Connector 85"/>
          <p:cNvCxnSpPr>
            <a:cxnSpLocks/>
            <a:stCxn id="87" idx="3"/>
            <a:endCxn id="88" idx="1"/>
          </p:cNvCxnSpPr>
          <p:nvPr/>
        </p:nvCxnSpPr>
        <p:spPr>
          <a:xfrm flipV="1">
            <a:off x="7598773" y="3274397"/>
            <a:ext cx="1084238" cy="256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7587614" y="3465466"/>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88" name="TextBox 87"/>
          <p:cNvSpPr txBox="1"/>
          <p:nvPr/>
        </p:nvSpPr>
        <p:spPr bwMode="auto">
          <a:xfrm>
            <a:off x="8683011" y="3228588"/>
            <a:ext cx="1243070" cy="9161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High Point Treatment Center</a:t>
            </a:r>
          </a:p>
        </p:txBody>
      </p:sp>
      <p:sp>
        <p:nvSpPr>
          <p:cNvPr id="31" name="TextBox 30"/>
          <p:cNvSpPr txBox="1"/>
          <p:nvPr/>
        </p:nvSpPr>
        <p:spPr bwMode="auto">
          <a:xfrm>
            <a:off x="7298216" y="3543303"/>
            <a:ext cx="603567" cy="152221"/>
          </a:xfrm>
          <a:prstGeom prst="rect">
            <a:avLst/>
          </a:prstGeom>
          <a:solidFill>
            <a:srgbClr val="FFFFFF">
              <a:alpha val="50196"/>
            </a:srgbClr>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BROCKTON</a:t>
            </a:r>
          </a:p>
        </p:txBody>
      </p:sp>
      <p:cxnSp>
        <p:nvCxnSpPr>
          <p:cNvPr id="94" name="Straight Connector 93"/>
          <p:cNvCxnSpPr>
            <a:stCxn id="95" idx="3"/>
            <a:endCxn id="96" idx="3"/>
          </p:cNvCxnSpPr>
          <p:nvPr/>
        </p:nvCxnSpPr>
        <p:spPr>
          <a:xfrm flipH="1">
            <a:off x="6691125" y="4118911"/>
            <a:ext cx="664572" cy="207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7344538" y="4053870"/>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96" name="TextBox 95"/>
          <p:cNvSpPr txBox="1"/>
          <p:nvPr/>
        </p:nvSpPr>
        <p:spPr bwMode="auto">
          <a:xfrm>
            <a:off x="5676903" y="4188332"/>
            <a:ext cx="1014225" cy="276714"/>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Community Counseling of Bristol County</a:t>
            </a:r>
          </a:p>
        </p:txBody>
      </p:sp>
      <p:sp>
        <p:nvSpPr>
          <p:cNvPr id="30" name="TextBox 29"/>
          <p:cNvSpPr txBox="1"/>
          <p:nvPr/>
        </p:nvSpPr>
        <p:spPr bwMode="auto">
          <a:xfrm>
            <a:off x="6952297" y="3909448"/>
            <a:ext cx="685800" cy="181027"/>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TAUNTON, ATTLEBORO</a:t>
            </a:r>
          </a:p>
        </p:txBody>
      </p:sp>
      <p:cxnSp>
        <p:nvCxnSpPr>
          <p:cNvPr id="99" name="Straight Connector 98"/>
          <p:cNvCxnSpPr>
            <a:cxnSpLocks/>
            <a:stCxn id="100" idx="7"/>
            <a:endCxn id="101" idx="2"/>
          </p:cNvCxnSpPr>
          <p:nvPr/>
        </p:nvCxnSpPr>
        <p:spPr>
          <a:xfrm flipV="1">
            <a:off x="9276058" y="4377779"/>
            <a:ext cx="181414" cy="4188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9211017" y="4785460"/>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01" name="TextBox 100"/>
          <p:cNvSpPr txBox="1"/>
          <p:nvPr/>
        </p:nvSpPr>
        <p:spPr bwMode="auto">
          <a:xfrm>
            <a:off x="8856547" y="4248018"/>
            <a:ext cx="1201855" cy="129761"/>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Bay Cove Human Services</a:t>
            </a:r>
            <a:endParaRPr lang="en-US" sz="600" b="1" kern="0" baseline="30000">
              <a:solidFill>
                <a:srgbClr val="000000"/>
              </a:solidFill>
              <a:latin typeface="Arial"/>
              <a:cs typeface="Arial"/>
            </a:endParaRPr>
          </a:p>
        </p:txBody>
      </p:sp>
      <p:cxnSp>
        <p:nvCxnSpPr>
          <p:cNvPr id="119" name="Straight Connector 118"/>
          <p:cNvCxnSpPr>
            <a:stCxn id="120" idx="6"/>
            <a:endCxn id="121" idx="1"/>
          </p:cNvCxnSpPr>
          <p:nvPr/>
        </p:nvCxnSpPr>
        <p:spPr>
          <a:xfrm flipV="1">
            <a:off x="7873258" y="1307945"/>
            <a:ext cx="523900" cy="5559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7797058" y="1825825"/>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21" name="TextBox 120"/>
          <p:cNvSpPr txBox="1"/>
          <p:nvPr/>
        </p:nvSpPr>
        <p:spPr bwMode="auto">
          <a:xfrm>
            <a:off x="8397158" y="1172482"/>
            <a:ext cx="825618" cy="270931"/>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Eliot Community Human Services</a:t>
            </a:r>
          </a:p>
        </p:txBody>
      </p:sp>
      <p:cxnSp>
        <p:nvCxnSpPr>
          <p:cNvPr id="123" name="Straight Connector 122"/>
          <p:cNvCxnSpPr>
            <a:stCxn id="124" idx="1"/>
            <a:endCxn id="125" idx="2"/>
          </p:cNvCxnSpPr>
          <p:nvPr/>
        </p:nvCxnSpPr>
        <p:spPr>
          <a:xfrm flipH="1" flipV="1">
            <a:off x="7129081" y="967702"/>
            <a:ext cx="130058" cy="482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7247980" y="1438581"/>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25" name="TextBox 124"/>
          <p:cNvSpPr txBox="1"/>
          <p:nvPr/>
        </p:nvSpPr>
        <p:spPr bwMode="auto">
          <a:xfrm>
            <a:off x="6742621" y="771168"/>
            <a:ext cx="772925" cy="196534"/>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BILH Behavioral Services</a:t>
            </a:r>
            <a:endParaRPr lang="en-US" sz="600" b="1" kern="0" baseline="30000">
              <a:solidFill>
                <a:srgbClr val="000000"/>
              </a:solidFill>
              <a:latin typeface="Arial"/>
              <a:cs typeface="Arial"/>
            </a:endParaRPr>
          </a:p>
        </p:txBody>
      </p:sp>
      <p:cxnSp>
        <p:nvCxnSpPr>
          <p:cNvPr id="134" name="Straight Connector 133"/>
          <p:cNvCxnSpPr>
            <a:cxnSpLocks/>
            <a:stCxn id="135" idx="0"/>
            <a:endCxn id="136" idx="2"/>
          </p:cNvCxnSpPr>
          <p:nvPr/>
        </p:nvCxnSpPr>
        <p:spPr>
          <a:xfrm flipH="1" flipV="1">
            <a:off x="6797285" y="1402329"/>
            <a:ext cx="113632" cy="200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6872817" y="1602639"/>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36" name="TextBox 135"/>
          <p:cNvSpPr txBox="1"/>
          <p:nvPr/>
        </p:nvSpPr>
        <p:spPr bwMode="auto">
          <a:xfrm>
            <a:off x="6582331" y="1187471"/>
            <a:ext cx="429908" cy="214861"/>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Vinfen</a:t>
            </a:r>
            <a:endParaRPr lang="en-US" sz="600" b="1" kern="0" baseline="30000">
              <a:solidFill>
                <a:srgbClr val="000000"/>
              </a:solidFill>
              <a:latin typeface="Arial"/>
              <a:cs typeface="Arial"/>
            </a:endParaRPr>
          </a:p>
        </p:txBody>
      </p:sp>
      <p:cxnSp>
        <p:nvCxnSpPr>
          <p:cNvPr id="137" name="Straight Connector 136"/>
          <p:cNvCxnSpPr>
            <a:stCxn id="138" idx="1"/>
            <a:endCxn id="139" idx="2"/>
          </p:cNvCxnSpPr>
          <p:nvPr/>
        </p:nvCxnSpPr>
        <p:spPr>
          <a:xfrm flipH="1" flipV="1">
            <a:off x="1946085" y="1290453"/>
            <a:ext cx="201940" cy="851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2136866" y="2130932"/>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39" name="TextBox 138"/>
          <p:cNvSpPr txBox="1"/>
          <p:nvPr/>
        </p:nvSpPr>
        <p:spPr bwMode="auto">
          <a:xfrm>
            <a:off x="1529969" y="1138829"/>
            <a:ext cx="832232" cy="151627"/>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The Brien Center</a:t>
            </a:r>
            <a:endParaRPr lang="en-US" sz="600" b="1" kern="0" baseline="30000">
              <a:solidFill>
                <a:srgbClr val="000000"/>
              </a:solidFill>
              <a:latin typeface="Arial"/>
              <a:cs typeface="Arial"/>
            </a:endParaRPr>
          </a:p>
        </p:txBody>
      </p:sp>
      <p:cxnSp>
        <p:nvCxnSpPr>
          <p:cNvPr id="142" name="Straight Connector 141"/>
          <p:cNvCxnSpPr>
            <a:stCxn id="143" idx="1"/>
            <a:endCxn id="144" idx="2"/>
          </p:cNvCxnSpPr>
          <p:nvPr/>
        </p:nvCxnSpPr>
        <p:spPr>
          <a:xfrm flipH="1" flipV="1">
            <a:off x="5013698" y="1353557"/>
            <a:ext cx="255007" cy="443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5257543" y="1785616"/>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44" name="TextBox 143"/>
          <p:cNvSpPr txBox="1"/>
          <p:nvPr/>
        </p:nvSpPr>
        <p:spPr bwMode="auto">
          <a:xfrm>
            <a:off x="4603388" y="1139955"/>
            <a:ext cx="820614" cy="21360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panose="020B0604020202020204" pitchFamily="34" charset="0"/>
                <a:cs typeface="Arial" panose="020B0604020202020204" pitchFamily="34" charset="0"/>
              </a:rPr>
              <a:t>Clinical Support Options</a:t>
            </a:r>
          </a:p>
        </p:txBody>
      </p:sp>
      <p:cxnSp>
        <p:nvCxnSpPr>
          <p:cNvPr id="148" name="Straight Connector 147"/>
          <p:cNvCxnSpPr>
            <a:stCxn id="149" idx="4"/>
            <a:endCxn id="150" idx="0"/>
          </p:cNvCxnSpPr>
          <p:nvPr/>
        </p:nvCxnSpPr>
        <p:spPr>
          <a:xfrm flipH="1">
            <a:off x="2978648" y="3213658"/>
            <a:ext cx="885175" cy="542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3825723" y="3137458"/>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50" name="TextBox 149"/>
          <p:cNvSpPr txBox="1"/>
          <p:nvPr/>
        </p:nvSpPr>
        <p:spPr bwMode="auto">
          <a:xfrm>
            <a:off x="2578620" y="3756055"/>
            <a:ext cx="800056" cy="198986"/>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Center for Human Development</a:t>
            </a:r>
          </a:p>
        </p:txBody>
      </p:sp>
      <p:cxnSp>
        <p:nvCxnSpPr>
          <p:cNvPr id="157" name="Straight Connector 156"/>
          <p:cNvCxnSpPr>
            <a:stCxn id="158" idx="4"/>
            <a:endCxn id="159" idx="0"/>
          </p:cNvCxnSpPr>
          <p:nvPr/>
        </p:nvCxnSpPr>
        <p:spPr>
          <a:xfrm>
            <a:off x="3897406" y="3405220"/>
            <a:ext cx="221195" cy="356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3859306" y="3329020"/>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59" name="TextBox 158"/>
          <p:cNvSpPr txBox="1"/>
          <p:nvPr/>
        </p:nvSpPr>
        <p:spPr bwMode="auto">
          <a:xfrm>
            <a:off x="3718573" y="3761923"/>
            <a:ext cx="800056" cy="198986"/>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Behavioral Health Network</a:t>
            </a:r>
          </a:p>
        </p:txBody>
      </p:sp>
      <p:sp>
        <p:nvSpPr>
          <p:cNvPr id="20" name="TextBox 19"/>
          <p:cNvSpPr txBox="1"/>
          <p:nvPr/>
        </p:nvSpPr>
        <p:spPr bwMode="auto">
          <a:xfrm>
            <a:off x="3238500" y="3161942"/>
            <a:ext cx="8382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SOUTHERN PIONEER</a:t>
            </a:r>
          </a:p>
        </p:txBody>
      </p:sp>
      <p:cxnSp>
        <p:nvCxnSpPr>
          <p:cNvPr id="170" name="Straight Connector 169"/>
          <p:cNvCxnSpPr>
            <a:cxnSpLocks/>
            <a:stCxn id="171" idx="1"/>
            <a:endCxn id="172" idx="2"/>
          </p:cNvCxnSpPr>
          <p:nvPr/>
        </p:nvCxnSpPr>
        <p:spPr>
          <a:xfrm flipH="1" flipV="1">
            <a:off x="5927149" y="1201438"/>
            <a:ext cx="370510" cy="1338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6286500" y="2529237"/>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72" name="TextBox 171"/>
          <p:cNvSpPr txBox="1"/>
          <p:nvPr/>
        </p:nvSpPr>
        <p:spPr bwMode="auto">
          <a:xfrm>
            <a:off x="5617235" y="1066301"/>
            <a:ext cx="619833" cy="135137"/>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Advocates</a:t>
            </a:r>
            <a:r>
              <a:rPr lang="en-US" sz="600" b="1" kern="0" baseline="30000">
                <a:solidFill>
                  <a:srgbClr val="000000"/>
                </a:solidFill>
                <a:latin typeface="Arial"/>
                <a:cs typeface="Arial"/>
              </a:rPr>
              <a:t> </a:t>
            </a:r>
            <a:endParaRPr lang="en-US" sz="600" b="1" kern="0">
              <a:solidFill>
                <a:srgbClr val="000000"/>
              </a:solidFill>
              <a:latin typeface="Arial"/>
              <a:cs typeface="Arial"/>
            </a:endParaRPr>
          </a:p>
        </p:txBody>
      </p:sp>
      <p:sp>
        <p:nvSpPr>
          <p:cNvPr id="17" name="TextBox 16"/>
          <p:cNvSpPr txBox="1"/>
          <p:nvPr/>
        </p:nvSpPr>
        <p:spPr bwMode="auto">
          <a:xfrm>
            <a:off x="5676900" y="1828442"/>
            <a:ext cx="6858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NORTH COUNTY</a:t>
            </a:r>
          </a:p>
        </p:txBody>
      </p:sp>
      <p:cxnSp>
        <p:nvCxnSpPr>
          <p:cNvPr id="89" name="Straight Connector 88"/>
          <p:cNvCxnSpPr>
            <a:stCxn id="90" idx="4"/>
            <a:endCxn id="62" idx="0"/>
          </p:cNvCxnSpPr>
          <p:nvPr/>
        </p:nvCxnSpPr>
        <p:spPr>
          <a:xfrm flipH="1">
            <a:off x="6230635" y="3255316"/>
            <a:ext cx="206660" cy="530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6399195" y="3179116"/>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2" name="TextBox 21"/>
          <p:cNvSpPr txBox="1"/>
          <p:nvPr/>
        </p:nvSpPr>
        <p:spPr bwMode="auto">
          <a:xfrm>
            <a:off x="5867400" y="3352442"/>
            <a:ext cx="6858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SOUTH COUNTY</a:t>
            </a:r>
          </a:p>
        </p:txBody>
      </p:sp>
      <p:cxnSp>
        <p:nvCxnSpPr>
          <p:cNvPr id="104" name="Straight Connector 103"/>
          <p:cNvCxnSpPr>
            <a:stCxn id="105" idx="1"/>
            <a:endCxn id="106" idx="2"/>
          </p:cNvCxnSpPr>
          <p:nvPr/>
        </p:nvCxnSpPr>
        <p:spPr>
          <a:xfrm flipH="1" flipV="1">
            <a:off x="5360503" y="1041397"/>
            <a:ext cx="532240" cy="73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5881584" y="1768056"/>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06" name="TextBox 105"/>
          <p:cNvSpPr txBox="1"/>
          <p:nvPr/>
        </p:nvSpPr>
        <p:spPr bwMode="auto">
          <a:xfrm>
            <a:off x="5046460" y="827795"/>
            <a:ext cx="628091" cy="21360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Community HealthLink</a:t>
            </a:r>
            <a:r>
              <a:rPr lang="en-US" sz="600" b="1" kern="0" baseline="30000">
                <a:solidFill>
                  <a:srgbClr val="000000"/>
                </a:solidFill>
                <a:latin typeface="Arial"/>
                <a:cs typeface="Arial"/>
              </a:rPr>
              <a:t> </a:t>
            </a:r>
            <a:endParaRPr lang="en-US" sz="600" b="1" kern="0">
              <a:solidFill>
                <a:srgbClr val="000000"/>
              </a:solidFill>
              <a:latin typeface="Arial"/>
              <a:cs typeface="Arial"/>
            </a:endParaRPr>
          </a:p>
        </p:txBody>
      </p:sp>
      <p:sp>
        <p:nvSpPr>
          <p:cNvPr id="117" name="Oval 116"/>
          <p:cNvSpPr/>
          <p:nvPr/>
        </p:nvSpPr>
        <p:spPr>
          <a:xfrm>
            <a:off x="5636448" y="2890612"/>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22" name="TextBox 121"/>
          <p:cNvSpPr txBox="1"/>
          <p:nvPr/>
        </p:nvSpPr>
        <p:spPr bwMode="auto">
          <a:xfrm>
            <a:off x="4962959" y="3739776"/>
            <a:ext cx="628091" cy="21360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Community HealthLink</a:t>
            </a:r>
            <a:endParaRPr lang="en-US" sz="600" b="1" kern="0" baseline="30000">
              <a:solidFill>
                <a:srgbClr val="000000"/>
              </a:solidFill>
              <a:latin typeface="Arial"/>
              <a:cs typeface="Arial"/>
            </a:endParaRPr>
          </a:p>
        </p:txBody>
      </p:sp>
      <p:cxnSp>
        <p:nvCxnSpPr>
          <p:cNvPr id="126" name="Straight Connector 125"/>
          <p:cNvCxnSpPr>
            <a:stCxn id="117" idx="3"/>
            <a:endCxn id="122" idx="0"/>
          </p:cNvCxnSpPr>
          <p:nvPr/>
        </p:nvCxnSpPr>
        <p:spPr>
          <a:xfrm flipH="1">
            <a:off x="5277005" y="2955656"/>
            <a:ext cx="370605" cy="784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bwMode="auto">
          <a:xfrm>
            <a:off x="5347647" y="2721862"/>
            <a:ext cx="685800" cy="152400"/>
          </a:xfrm>
          <a:prstGeom prst="rect">
            <a:avLst/>
          </a:prstGeom>
          <a:solidFill>
            <a:srgbClr val="FFFFFF">
              <a:alpha val="50196"/>
            </a:srgb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a:defRPr/>
            </a:pPr>
            <a:r>
              <a:rPr lang="en-US" sz="600" b="1" kern="0">
                <a:solidFill>
                  <a:srgbClr val="000000"/>
                </a:solidFill>
                <a:latin typeface="Arial" panose="020B0604020202020204" pitchFamily="34" charset="0"/>
                <a:cs typeface="Arial" panose="020B0604020202020204" pitchFamily="34" charset="0"/>
              </a:rPr>
              <a:t>WORCESTER</a:t>
            </a:r>
          </a:p>
        </p:txBody>
      </p:sp>
      <p:cxnSp>
        <p:nvCxnSpPr>
          <p:cNvPr id="91" name="Straight Connector 90"/>
          <p:cNvCxnSpPr>
            <a:stCxn id="92" idx="3"/>
          </p:cNvCxnSpPr>
          <p:nvPr/>
        </p:nvCxnSpPr>
        <p:spPr>
          <a:xfrm flipH="1">
            <a:off x="6819900" y="4693501"/>
            <a:ext cx="582658" cy="2638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7391399" y="4628457"/>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97" name="TextBox 96"/>
          <p:cNvSpPr txBox="1"/>
          <p:nvPr/>
        </p:nvSpPr>
        <p:spPr bwMode="auto">
          <a:xfrm>
            <a:off x="6239867" y="4979376"/>
            <a:ext cx="1143000" cy="12620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Child and Family Services</a:t>
            </a:r>
          </a:p>
        </p:txBody>
      </p:sp>
      <p:cxnSp>
        <p:nvCxnSpPr>
          <p:cNvPr id="98" name="Straight Connector 97"/>
          <p:cNvCxnSpPr>
            <a:stCxn id="102" idx="1"/>
            <a:endCxn id="103" idx="2"/>
          </p:cNvCxnSpPr>
          <p:nvPr/>
        </p:nvCxnSpPr>
        <p:spPr>
          <a:xfrm flipH="1" flipV="1">
            <a:off x="3737379" y="1227165"/>
            <a:ext cx="52949" cy="480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3779166" y="1696068"/>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03" name="TextBox 102"/>
          <p:cNvSpPr txBox="1"/>
          <p:nvPr/>
        </p:nvSpPr>
        <p:spPr bwMode="auto">
          <a:xfrm>
            <a:off x="3327069" y="1013560"/>
            <a:ext cx="820614" cy="21360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panose="020B0604020202020204" pitchFamily="34" charset="0"/>
                <a:cs typeface="Arial" panose="020B0604020202020204" pitchFamily="34" charset="0"/>
              </a:rPr>
              <a:t>Clinical Support Options</a:t>
            </a:r>
          </a:p>
        </p:txBody>
      </p:sp>
      <p:cxnSp>
        <p:nvCxnSpPr>
          <p:cNvPr id="107" name="Straight Connector 106"/>
          <p:cNvCxnSpPr>
            <a:stCxn id="108" idx="1"/>
            <a:endCxn id="103" idx="2"/>
          </p:cNvCxnSpPr>
          <p:nvPr/>
        </p:nvCxnSpPr>
        <p:spPr>
          <a:xfrm flipV="1">
            <a:off x="3564524" y="1227165"/>
            <a:ext cx="172855" cy="1180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3553362" y="2396586"/>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cxnSp>
        <p:nvCxnSpPr>
          <p:cNvPr id="109" name="Straight Connector 108"/>
          <p:cNvCxnSpPr>
            <a:stCxn id="110" idx="6"/>
            <a:endCxn id="121" idx="1"/>
          </p:cNvCxnSpPr>
          <p:nvPr/>
        </p:nvCxnSpPr>
        <p:spPr>
          <a:xfrm flipV="1">
            <a:off x="7797058" y="1307945"/>
            <a:ext cx="600100" cy="904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7720858" y="2174283"/>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4" name="Freeform 3"/>
          <p:cNvSpPr/>
          <p:nvPr/>
        </p:nvSpPr>
        <p:spPr>
          <a:xfrm>
            <a:off x="9514686" y="5710241"/>
            <a:ext cx="665161" cy="490537"/>
          </a:xfrm>
          <a:custGeom>
            <a:avLst/>
            <a:gdLst>
              <a:gd name="connsiteX0" fmla="*/ 465136 w 665161"/>
              <a:gd name="connsiteY0" fmla="*/ 0 h 490537"/>
              <a:gd name="connsiteX1" fmla="*/ 467517 w 665161"/>
              <a:gd name="connsiteY1" fmla="*/ 16668 h 490537"/>
              <a:gd name="connsiteX2" fmla="*/ 469898 w 665161"/>
              <a:gd name="connsiteY2" fmla="*/ 23812 h 490537"/>
              <a:gd name="connsiteX3" fmla="*/ 498473 w 665161"/>
              <a:gd name="connsiteY3" fmla="*/ 61912 h 490537"/>
              <a:gd name="connsiteX4" fmla="*/ 505617 w 665161"/>
              <a:gd name="connsiteY4" fmla="*/ 64293 h 490537"/>
              <a:gd name="connsiteX5" fmla="*/ 519905 w 665161"/>
              <a:gd name="connsiteY5" fmla="*/ 71437 h 490537"/>
              <a:gd name="connsiteX6" fmla="*/ 527048 w 665161"/>
              <a:gd name="connsiteY6" fmla="*/ 76200 h 490537"/>
              <a:gd name="connsiteX7" fmla="*/ 536573 w 665161"/>
              <a:gd name="connsiteY7" fmla="*/ 90487 h 490537"/>
              <a:gd name="connsiteX8" fmla="*/ 541336 w 665161"/>
              <a:gd name="connsiteY8" fmla="*/ 97631 h 490537"/>
              <a:gd name="connsiteX9" fmla="*/ 546098 w 665161"/>
              <a:gd name="connsiteY9" fmla="*/ 111918 h 490537"/>
              <a:gd name="connsiteX10" fmla="*/ 550861 w 665161"/>
              <a:gd name="connsiteY10" fmla="*/ 121443 h 490537"/>
              <a:gd name="connsiteX11" fmla="*/ 555623 w 665161"/>
              <a:gd name="connsiteY11" fmla="*/ 135731 h 490537"/>
              <a:gd name="connsiteX12" fmla="*/ 558005 w 665161"/>
              <a:gd name="connsiteY12" fmla="*/ 145256 h 490537"/>
              <a:gd name="connsiteX13" fmla="*/ 567530 w 665161"/>
              <a:gd name="connsiteY13" fmla="*/ 161925 h 490537"/>
              <a:gd name="connsiteX14" fmla="*/ 572292 w 665161"/>
              <a:gd name="connsiteY14" fmla="*/ 171450 h 490537"/>
              <a:gd name="connsiteX15" fmla="*/ 574673 w 665161"/>
              <a:gd name="connsiteY15" fmla="*/ 178593 h 490537"/>
              <a:gd name="connsiteX16" fmla="*/ 581817 w 665161"/>
              <a:gd name="connsiteY16" fmla="*/ 183356 h 490537"/>
              <a:gd name="connsiteX17" fmla="*/ 586580 w 665161"/>
              <a:gd name="connsiteY17" fmla="*/ 197643 h 490537"/>
              <a:gd name="connsiteX18" fmla="*/ 588961 w 665161"/>
              <a:gd name="connsiteY18" fmla="*/ 204787 h 490537"/>
              <a:gd name="connsiteX19" fmla="*/ 593723 w 665161"/>
              <a:gd name="connsiteY19" fmla="*/ 211931 h 490537"/>
              <a:gd name="connsiteX20" fmla="*/ 598486 w 665161"/>
              <a:gd name="connsiteY20" fmla="*/ 228600 h 490537"/>
              <a:gd name="connsiteX21" fmla="*/ 600867 w 665161"/>
              <a:gd name="connsiteY21" fmla="*/ 235743 h 490537"/>
              <a:gd name="connsiteX22" fmla="*/ 610392 w 665161"/>
              <a:gd name="connsiteY22" fmla="*/ 252412 h 490537"/>
              <a:gd name="connsiteX23" fmla="*/ 615155 w 665161"/>
              <a:gd name="connsiteY23" fmla="*/ 266700 h 490537"/>
              <a:gd name="connsiteX24" fmla="*/ 624680 w 665161"/>
              <a:gd name="connsiteY24" fmla="*/ 280987 h 490537"/>
              <a:gd name="connsiteX25" fmla="*/ 629442 w 665161"/>
              <a:gd name="connsiteY25" fmla="*/ 288131 h 490537"/>
              <a:gd name="connsiteX26" fmla="*/ 634205 w 665161"/>
              <a:gd name="connsiteY26" fmla="*/ 297656 h 490537"/>
              <a:gd name="connsiteX27" fmla="*/ 638967 w 665161"/>
              <a:gd name="connsiteY27" fmla="*/ 311943 h 490537"/>
              <a:gd name="connsiteX28" fmla="*/ 643730 w 665161"/>
              <a:gd name="connsiteY28" fmla="*/ 319087 h 490537"/>
              <a:gd name="connsiteX29" fmla="*/ 648492 w 665161"/>
              <a:gd name="connsiteY29" fmla="*/ 342900 h 490537"/>
              <a:gd name="connsiteX30" fmla="*/ 650873 w 665161"/>
              <a:gd name="connsiteY30" fmla="*/ 350043 h 490537"/>
              <a:gd name="connsiteX31" fmla="*/ 655636 w 665161"/>
              <a:gd name="connsiteY31" fmla="*/ 357187 h 490537"/>
              <a:gd name="connsiteX32" fmla="*/ 660398 w 665161"/>
              <a:gd name="connsiteY32" fmla="*/ 378618 h 490537"/>
              <a:gd name="connsiteX33" fmla="*/ 665161 w 665161"/>
              <a:gd name="connsiteY33" fmla="*/ 385762 h 490537"/>
              <a:gd name="connsiteX34" fmla="*/ 660398 w 665161"/>
              <a:gd name="connsiteY34" fmla="*/ 431006 h 490537"/>
              <a:gd name="connsiteX35" fmla="*/ 650873 w 665161"/>
              <a:gd name="connsiteY35" fmla="*/ 438150 h 490537"/>
              <a:gd name="connsiteX36" fmla="*/ 643730 w 665161"/>
              <a:gd name="connsiteY36" fmla="*/ 442912 h 490537"/>
              <a:gd name="connsiteX37" fmla="*/ 627061 w 665161"/>
              <a:gd name="connsiteY37" fmla="*/ 447675 h 490537"/>
              <a:gd name="connsiteX38" fmla="*/ 619917 w 665161"/>
              <a:gd name="connsiteY38" fmla="*/ 452437 h 490537"/>
              <a:gd name="connsiteX39" fmla="*/ 603248 w 665161"/>
              <a:gd name="connsiteY39" fmla="*/ 457200 h 490537"/>
              <a:gd name="connsiteX40" fmla="*/ 588961 w 665161"/>
              <a:gd name="connsiteY40" fmla="*/ 466725 h 490537"/>
              <a:gd name="connsiteX41" fmla="*/ 581817 w 665161"/>
              <a:gd name="connsiteY41" fmla="*/ 471487 h 490537"/>
              <a:gd name="connsiteX42" fmla="*/ 574673 w 665161"/>
              <a:gd name="connsiteY42" fmla="*/ 476250 h 490537"/>
              <a:gd name="connsiteX43" fmla="*/ 553242 w 665161"/>
              <a:gd name="connsiteY43" fmla="*/ 483393 h 490537"/>
              <a:gd name="connsiteX44" fmla="*/ 546098 w 665161"/>
              <a:gd name="connsiteY44" fmla="*/ 485775 h 490537"/>
              <a:gd name="connsiteX45" fmla="*/ 527048 w 665161"/>
              <a:gd name="connsiteY45" fmla="*/ 490537 h 490537"/>
              <a:gd name="connsiteX46" fmla="*/ 393698 w 665161"/>
              <a:gd name="connsiteY46" fmla="*/ 488156 h 490537"/>
              <a:gd name="connsiteX47" fmla="*/ 381792 w 665161"/>
              <a:gd name="connsiteY47" fmla="*/ 485775 h 490537"/>
              <a:gd name="connsiteX48" fmla="*/ 362742 w 665161"/>
              <a:gd name="connsiteY48" fmla="*/ 483393 h 490537"/>
              <a:gd name="connsiteX49" fmla="*/ 338930 w 665161"/>
              <a:gd name="connsiteY49" fmla="*/ 476250 h 490537"/>
              <a:gd name="connsiteX50" fmla="*/ 329405 w 665161"/>
              <a:gd name="connsiteY50" fmla="*/ 473868 h 490537"/>
              <a:gd name="connsiteX51" fmla="*/ 307973 w 665161"/>
              <a:gd name="connsiteY51" fmla="*/ 466725 h 490537"/>
              <a:gd name="connsiteX52" fmla="*/ 300830 w 665161"/>
              <a:gd name="connsiteY52" fmla="*/ 464343 h 490537"/>
              <a:gd name="connsiteX53" fmla="*/ 279398 w 665161"/>
              <a:gd name="connsiteY53" fmla="*/ 459581 h 490537"/>
              <a:gd name="connsiteX54" fmla="*/ 265111 w 665161"/>
              <a:gd name="connsiteY54" fmla="*/ 454818 h 490537"/>
              <a:gd name="connsiteX55" fmla="*/ 250823 w 665161"/>
              <a:gd name="connsiteY55" fmla="*/ 450056 h 490537"/>
              <a:gd name="connsiteX56" fmla="*/ 243680 w 665161"/>
              <a:gd name="connsiteY56" fmla="*/ 447675 h 490537"/>
              <a:gd name="connsiteX57" fmla="*/ 212723 w 665161"/>
              <a:gd name="connsiteY57" fmla="*/ 440531 h 490537"/>
              <a:gd name="connsiteX58" fmla="*/ 198436 w 665161"/>
              <a:gd name="connsiteY58" fmla="*/ 435768 h 490537"/>
              <a:gd name="connsiteX59" fmla="*/ 191292 w 665161"/>
              <a:gd name="connsiteY59" fmla="*/ 433387 h 490537"/>
              <a:gd name="connsiteX60" fmla="*/ 172242 w 665161"/>
              <a:gd name="connsiteY60" fmla="*/ 428625 h 490537"/>
              <a:gd name="connsiteX61" fmla="*/ 165098 w 665161"/>
              <a:gd name="connsiteY61" fmla="*/ 421481 h 490537"/>
              <a:gd name="connsiteX62" fmla="*/ 153192 w 665161"/>
              <a:gd name="connsiteY62" fmla="*/ 419100 h 490537"/>
              <a:gd name="connsiteX63" fmla="*/ 146048 w 665161"/>
              <a:gd name="connsiteY63" fmla="*/ 416718 h 490537"/>
              <a:gd name="connsiteX64" fmla="*/ 136523 w 665161"/>
              <a:gd name="connsiteY64" fmla="*/ 414337 h 490537"/>
              <a:gd name="connsiteX65" fmla="*/ 122236 w 665161"/>
              <a:gd name="connsiteY65" fmla="*/ 409575 h 490537"/>
              <a:gd name="connsiteX66" fmla="*/ 105567 w 665161"/>
              <a:gd name="connsiteY66" fmla="*/ 404812 h 490537"/>
              <a:gd name="connsiteX67" fmla="*/ 96042 w 665161"/>
              <a:gd name="connsiteY67" fmla="*/ 402431 h 490537"/>
              <a:gd name="connsiteX68" fmla="*/ 86517 w 665161"/>
              <a:gd name="connsiteY68" fmla="*/ 397668 h 490537"/>
              <a:gd name="connsiteX69" fmla="*/ 76992 w 665161"/>
              <a:gd name="connsiteY69" fmla="*/ 395287 h 490537"/>
              <a:gd name="connsiteX70" fmla="*/ 69848 w 665161"/>
              <a:gd name="connsiteY70" fmla="*/ 390525 h 490537"/>
              <a:gd name="connsiteX71" fmla="*/ 53180 w 665161"/>
              <a:gd name="connsiteY71" fmla="*/ 388143 h 490537"/>
              <a:gd name="connsiteX72" fmla="*/ 43655 w 665161"/>
              <a:gd name="connsiteY72" fmla="*/ 385762 h 490537"/>
              <a:gd name="connsiteX73" fmla="*/ 31748 w 665161"/>
              <a:gd name="connsiteY73" fmla="*/ 381000 h 490537"/>
              <a:gd name="connsiteX74" fmla="*/ 15080 w 665161"/>
              <a:gd name="connsiteY74" fmla="*/ 376237 h 490537"/>
              <a:gd name="connsiteX75" fmla="*/ 5555 w 665161"/>
              <a:gd name="connsiteY75" fmla="*/ 369093 h 490537"/>
              <a:gd name="connsiteX76" fmla="*/ 792 w 665161"/>
              <a:gd name="connsiteY76" fmla="*/ 361950 h 490537"/>
              <a:gd name="connsiteX77" fmla="*/ 100805 w 665161"/>
              <a:gd name="connsiteY77" fmla="*/ 359568 h 490537"/>
              <a:gd name="connsiteX78" fmla="*/ 98423 w 665161"/>
              <a:gd name="connsiteY78" fmla="*/ 338137 h 490537"/>
              <a:gd name="connsiteX79" fmla="*/ 93661 w 665161"/>
              <a:gd name="connsiteY79" fmla="*/ 330993 h 490537"/>
              <a:gd name="connsiteX80" fmla="*/ 105567 w 665161"/>
              <a:gd name="connsiteY80" fmla="*/ 328612 h 490537"/>
              <a:gd name="connsiteX81" fmla="*/ 188911 w 665161"/>
              <a:gd name="connsiteY81" fmla="*/ 330993 h 490537"/>
              <a:gd name="connsiteX82" fmla="*/ 281780 w 665161"/>
              <a:gd name="connsiteY82" fmla="*/ 326231 h 490537"/>
              <a:gd name="connsiteX83" fmla="*/ 291305 w 665161"/>
              <a:gd name="connsiteY83" fmla="*/ 323850 h 490537"/>
              <a:gd name="connsiteX84" fmla="*/ 317498 w 665161"/>
              <a:gd name="connsiteY84" fmla="*/ 319087 h 490537"/>
              <a:gd name="connsiteX85" fmla="*/ 324642 w 665161"/>
              <a:gd name="connsiteY85" fmla="*/ 316706 h 490537"/>
              <a:gd name="connsiteX86" fmla="*/ 334167 w 665161"/>
              <a:gd name="connsiteY86" fmla="*/ 314325 h 490537"/>
              <a:gd name="connsiteX87" fmla="*/ 348455 w 665161"/>
              <a:gd name="connsiteY87" fmla="*/ 309562 h 490537"/>
              <a:gd name="connsiteX88" fmla="*/ 367505 w 665161"/>
              <a:gd name="connsiteY88" fmla="*/ 307181 h 490537"/>
              <a:gd name="connsiteX89" fmla="*/ 369886 w 665161"/>
              <a:gd name="connsiteY89" fmla="*/ 314325 h 490537"/>
              <a:gd name="connsiteX90" fmla="*/ 365123 w 665161"/>
              <a:gd name="connsiteY90" fmla="*/ 342900 h 490537"/>
              <a:gd name="connsiteX91" fmla="*/ 367505 w 665161"/>
              <a:gd name="connsiteY91" fmla="*/ 359568 h 490537"/>
              <a:gd name="connsiteX92" fmla="*/ 407986 w 665161"/>
              <a:gd name="connsiteY92" fmla="*/ 350043 h 490537"/>
              <a:gd name="connsiteX93" fmla="*/ 415130 w 665161"/>
              <a:gd name="connsiteY93" fmla="*/ 342900 h 490537"/>
              <a:gd name="connsiteX94" fmla="*/ 422273 w 665161"/>
              <a:gd name="connsiteY94" fmla="*/ 338137 h 490537"/>
              <a:gd name="connsiteX95" fmla="*/ 438942 w 665161"/>
              <a:gd name="connsiteY95" fmla="*/ 326231 h 490537"/>
              <a:gd name="connsiteX96" fmla="*/ 448467 w 665161"/>
              <a:gd name="connsiteY96" fmla="*/ 319087 h 490537"/>
              <a:gd name="connsiteX97" fmla="*/ 455611 w 665161"/>
              <a:gd name="connsiteY97" fmla="*/ 311943 h 490537"/>
              <a:gd name="connsiteX98" fmla="*/ 469898 w 665161"/>
              <a:gd name="connsiteY98" fmla="*/ 302418 h 490537"/>
              <a:gd name="connsiteX99" fmla="*/ 486567 w 665161"/>
              <a:gd name="connsiteY99" fmla="*/ 292893 h 490537"/>
              <a:gd name="connsiteX100" fmla="*/ 500855 w 665161"/>
              <a:gd name="connsiteY100" fmla="*/ 290512 h 490537"/>
              <a:gd name="connsiteX101" fmla="*/ 507998 w 665161"/>
              <a:gd name="connsiteY101" fmla="*/ 288131 h 490537"/>
              <a:gd name="connsiteX102" fmla="*/ 510380 w 665161"/>
              <a:gd name="connsiteY102" fmla="*/ 280987 h 490537"/>
              <a:gd name="connsiteX103" fmla="*/ 515142 w 665161"/>
              <a:gd name="connsiteY103" fmla="*/ 271462 h 490537"/>
              <a:gd name="connsiteX104" fmla="*/ 517523 w 665161"/>
              <a:gd name="connsiteY104" fmla="*/ 254793 h 490537"/>
              <a:gd name="connsiteX105" fmla="*/ 522286 w 665161"/>
              <a:gd name="connsiteY105" fmla="*/ 240506 h 490537"/>
              <a:gd name="connsiteX106" fmla="*/ 524667 w 665161"/>
              <a:gd name="connsiteY106" fmla="*/ 233362 h 490537"/>
              <a:gd name="connsiteX107" fmla="*/ 538955 w 665161"/>
              <a:gd name="connsiteY107" fmla="*/ 209550 h 490537"/>
              <a:gd name="connsiteX108" fmla="*/ 546098 w 665161"/>
              <a:gd name="connsiteY108" fmla="*/ 200025 h 490537"/>
              <a:gd name="connsiteX109" fmla="*/ 553242 w 665161"/>
              <a:gd name="connsiteY109" fmla="*/ 195262 h 490537"/>
              <a:gd name="connsiteX110" fmla="*/ 550861 w 665161"/>
              <a:gd name="connsiteY110" fmla="*/ 169068 h 490537"/>
              <a:gd name="connsiteX111" fmla="*/ 538955 w 665161"/>
              <a:gd name="connsiteY111" fmla="*/ 154781 h 490537"/>
              <a:gd name="connsiteX112" fmla="*/ 531811 w 665161"/>
              <a:gd name="connsiteY112" fmla="*/ 145256 h 490537"/>
              <a:gd name="connsiteX113" fmla="*/ 529430 w 665161"/>
              <a:gd name="connsiteY113" fmla="*/ 138112 h 490537"/>
              <a:gd name="connsiteX114" fmla="*/ 522286 w 665161"/>
              <a:gd name="connsiteY114" fmla="*/ 130968 h 490537"/>
              <a:gd name="connsiteX115" fmla="*/ 517523 w 665161"/>
              <a:gd name="connsiteY115" fmla="*/ 123825 h 490537"/>
              <a:gd name="connsiteX116" fmla="*/ 507998 w 665161"/>
              <a:gd name="connsiteY116" fmla="*/ 109537 h 490537"/>
              <a:gd name="connsiteX117" fmla="*/ 505617 w 665161"/>
              <a:gd name="connsiteY117" fmla="*/ 102393 h 490537"/>
              <a:gd name="connsiteX118" fmla="*/ 500855 w 665161"/>
              <a:gd name="connsiteY118" fmla="*/ 90487 h 490537"/>
              <a:gd name="connsiteX119" fmla="*/ 491330 w 665161"/>
              <a:gd name="connsiteY119" fmla="*/ 80962 h 490537"/>
              <a:gd name="connsiteX120" fmla="*/ 486567 w 665161"/>
              <a:gd name="connsiteY120" fmla="*/ 73818 h 490537"/>
              <a:gd name="connsiteX121" fmla="*/ 474661 w 665161"/>
              <a:gd name="connsiteY121" fmla="*/ 57150 h 490537"/>
              <a:gd name="connsiteX122" fmla="*/ 469898 w 665161"/>
              <a:gd name="connsiteY122" fmla="*/ 42862 h 490537"/>
              <a:gd name="connsiteX123" fmla="*/ 467517 w 665161"/>
              <a:gd name="connsiteY123" fmla="*/ 35718 h 490537"/>
              <a:gd name="connsiteX124" fmla="*/ 465136 w 665161"/>
              <a:gd name="connsiteY124" fmla="*/ 28575 h 490537"/>
              <a:gd name="connsiteX125" fmla="*/ 465136 w 665161"/>
              <a:gd name="connsiteY125" fmla="*/ 0 h 49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5161" h="490537">
                <a:moveTo>
                  <a:pt x="465136" y="0"/>
                </a:moveTo>
                <a:cubicBezTo>
                  <a:pt x="465930" y="5556"/>
                  <a:pt x="466416" y="11165"/>
                  <a:pt x="467517" y="16668"/>
                </a:cubicBezTo>
                <a:cubicBezTo>
                  <a:pt x="468009" y="19129"/>
                  <a:pt x="468859" y="21527"/>
                  <a:pt x="469898" y="23812"/>
                </a:cubicBezTo>
                <a:cubicBezTo>
                  <a:pt x="476402" y="38121"/>
                  <a:pt x="483493" y="54423"/>
                  <a:pt x="498473" y="61912"/>
                </a:cubicBezTo>
                <a:cubicBezTo>
                  <a:pt x="500718" y="63034"/>
                  <a:pt x="503236" y="63499"/>
                  <a:pt x="505617" y="64293"/>
                </a:cubicBezTo>
                <a:cubicBezTo>
                  <a:pt x="526096" y="77947"/>
                  <a:pt x="500182" y="61575"/>
                  <a:pt x="519905" y="71437"/>
                </a:cubicBezTo>
                <a:cubicBezTo>
                  <a:pt x="522465" y="72717"/>
                  <a:pt x="524667" y="74612"/>
                  <a:pt x="527048" y="76200"/>
                </a:cubicBezTo>
                <a:lnTo>
                  <a:pt x="536573" y="90487"/>
                </a:lnTo>
                <a:lnTo>
                  <a:pt x="541336" y="97631"/>
                </a:lnTo>
                <a:cubicBezTo>
                  <a:pt x="542923" y="102393"/>
                  <a:pt x="543853" y="107428"/>
                  <a:pt x="546098" y="111918"/>
                </a:cubicBezTo>
                <a:cubicBezTo>
                  <a:pt x="547686" y="115093"/>
                  <a:pt x="549543" y="118147"/>
                  <a:pt x="550861" y="121443"/>
                </a:cubicBezTo>
                <a:cubicBezTo>
                  <a:pt x="552725" y="126104"/>
                  <a:pt x="554405" y="130861"/>
                  <a:pt x="555623" y="135731"/>
                </a:cubicBezTo>
                <a:cubicBezTo>
                  <a:pt x="556417" y="138906"/>
                  <a:pt x="556856" y="142192"/>
                  <a:pt x="558005" y="145256"/>
                </a:cubicBezTo>
                <a:cubicBezTo>
                  <a:pt x="561933" y="155730"/>
                  <a:pt x="562502" y="153127"/>
                  <a:pt x="567530" y="161925"/>
                </a:cubicBezTo>
                <a:cubicBezTo>
                  <a:pt x="569291" y="165007"/>
                  <a:pt x="570894" y="168187"/>
                  <a:pt x="572292" y="171450"/>
                </a:cubicBezTo>
                <a:cubicBezTo>
                  <a:pt x="573281" y="173757"/>
                  <a:pt x="573105" y="176633"/>
                  <a:pt x="574673" y="178593"/>
                </a:cubicBezTo>
                <a:cubicBezTo>
                  <a:pt x="576461" y="180828"/>
                  <a:pt x="579436" y="181768"/>
                  <a:pt x="581817" y="183356"/>
                </a:cubicBezTo>
                <a:lnTo>
                  <a:pt x="586580" y="197643"/>
                </a:lnTo>
                <a:cubicBezTo>
                  <a:pt x="587374" y="200024"/>
                  <a:pt x="587569" y="202698"/>
                  <a:pt x="588961" y="204787"/>
                </a:cubicBezTo>
                <a:cubicBezTo>
                  <a:pt x="590548" y="207168"/>
                  <a:pt x="592443" y="209371"/>
                  <a:pt x="593723" y="211931"/>
                </a:cubicBezTo>
                <a:cubicBezTo>
                  <a:pt x="595629" y="215743"/>
                  <a:pt x="597467" y="225032"/>
                  <a:pt x="598486" y="228600"/>
                </a:cubicBezTo>
                <a:cubicBezTo>
                  <a:pt x="599175" y="231013"/>
                  <a:pt x="599745" y="233498"/>
                  <a:pt x="600867" y="235743"/>
                </a:cubicBezTo>
                <a:cubicBezTo>
                  <a:pt x="609460" y="252928"/>
                  <a:pt x="602042" y="231537"/>
                  <a:pt x="610392" y="252412"/>
                </a:cubicBezTo>
                <a:cubicBezTo>
                  <a:pt x="612256" y="257073"/>
                  <a:pt x="612370" y="262523"/>
                  <a:pt x="615155" y="266700"/>
                </a:cubicBezTo>
                <a:lnTo>
                  <a:pt x="624680" y="280987"/>
                </a:lnTo>
                <a:cubicBezTo>
                  <a:pt x="626267" y="283368"/>
                  <a:pt x="628162" y="285571"/>
                  <a:pt x="629442" y="288131"/>
                </a:cubicBezTo>
                <a:cubicBezTo>
                  <a:pt x="631030" y="291306"/>
                  <a:pt x="632887" y="294360"/>
                  <a:pt x="634205" y="297656"/>
                </a:cubicBezTo>
                <a:cubicBezTo>
                  <a:pt x="636069" y="302317"/>
                  <a:pt x="636182" y="307766"/>
                  <a:pt x="638967" y="311943"/>
                </a:cubicBezTo>
                <a:lnTo>
                  <a:pt x="643730" y="319087"/>
                </a:lnTo>
                <a:cubicBezTo>
                  <a:pt x="645601" y="330313"/>
                  <a:pt x="645651" y="332954"/>
                  <a:pt x="648492" y="342900"/>
                </a:cubicBezTo>
                <a:cubicBezTo>
                  <a:pt x="649181" y="345313"/>
                  <a:pt x="649751" y="347798"/>
                  <a:pt x="650873" y="350043"/>
                </a:cubicBezTo>
                <a:cubicBezTo>
                  <a:pt x="652153" y="352603"/>
                  <a:pt x="654048" y="354806"/>
                  <a:pt x="655636" y="357187"/>
                </a:cubicBezTo>
                <a:cubicBezTo>
                  <a:pt x="656060" y="359305"/>
                  <a:pt x="659137" y="375676"/>
                  <a:pt x="660398" y="378618"/>
                </a:cubicBezTo>
                <a:cubicBezTo>
                  <a:pt x="661525" y="381249"/>
                  <a:pt x="663573" y="383381"/>
                  <a:pt x="665161" y="385762"/>
                </a:cubicBezTo>
                <a:cubicBezTo>
                  <a:pt x="663573" y="400843"/>
                  <a:pt x="664388" y="416376"/>
                  <a:pt x="660398" y="431006"/>
                </a:cubicBezTo>
                <a:cubicBezTo>
                  <a:pt x="659354" y="434835"/>
                  <a:pt x="654103" y="435843"/>
                  <a:pt x="650873" y="438150"/>
                </a:cubicBezTo>
                <a:cubicBezTo>
                  <a:pt x="648544" y="439813"/>
                  <a:pt x="646290" y="441632"/>
                  <a:pt x="643730" y="442912"/>
                </a:cubicBezTo>
                <a:cubicBezTo>
                  <a:pt x="640317" y="444618"/>
                  <a:pt x="630108" y="446913"/>
                  <a:pt x="627061" y="447675"/>
                </a:cubicBezTo>
                <a:cubicBezTo>
                  <a:pt x="624680" y="449262"/>
                  <a:pt x="622548" y="451310"/>
                  <a:pt x="619917" y="452437"/>
                </a:cubicBezTo>
                <a:cubicBezTo>
                  <a:pt x="614513" y="454753"/>
                  <a:pt x="608468" y="454300"/>
                  <a:pt x="603248" y="457200"/>
                </a:cubicBezTo>
                <a:cubicBezTo>
                  <a:pt x="598245" y="459980"/>
                  <a:pt x="593723" y="463550"/>
                  <a:pt x="588961" y="466725"/>
                </a:cubicBezTo>
                <a:lnTo>
                  <a:pt x="581817" y="471487"/>
                </a:lnTo>
                <a:cubicBezTo>
                  <a:pt x="579436" y="473075"/>
                  <a:pt x="577388" y="475345"/>
                  <a:pt x="574673" y="476250"/>
                </a:cubicBezTo>
                <a:lnTo>
                  <a:pt x="553242" y="483393"/>
                </a:lnTo>
                <a:cubicBezTo>
                  <a:pt x="550861" y="484187"/>
                  <a:pt x="548559" y="485283"/>
                  <a:pt x="546098" y="485775"/>
                </a:cubicBezTo>
                <a:cubicBezTo>
                  <a:pt x="531731" y="488648"/>
                  <a:pt x="538032" y="486876"/>
                  <a:pt x="527048" y="490537"/>
                </a:cubicBezTo>
                <a:lnTo>
                  <a:pt x="393698" y="488156"/>
                </a:lnTo>
                <a:cubicBezTo>
                  <a:pt x="389653" y="488023"/>
                  <a:pt x="385792" y="486390"/>
                  <a:pt x="381792" y="485775"/>
                </a:cubicBezTo>
                <a:cubicBezTo>
                  <a:pt x="375467" y="484802"/>
                  <a:pt x="369054" y="484445"/>
                  <a:pt x="362742" y="483393"/>
                </a:cubicBezTo>
                <a:cubicBezTo>
                  <a:pt x="351408" y="481504"/>
                  <a:pt x="351627" y="479425"/>
                  <a:pt x="338930" y="476250"/>
                </a:cubicBezTo>
                <a:lnTo>
                  <a:pt x="329405" y="473868"/>
                </a:lnTo>
                <a:cubicBezTo>
                  <a:pt x="316974" y="465582"/>
                  <a:pt x="327225" y="471004"/>
                  <a:pt x="307973" y="466725"/>
                </a:cubicBezTo>
                <a:cubicBezTo>
                  <a:pt x="305523" y="466180"/>
                  <a:pt x="303265" y="464952"/>
                  <a:pt x="300830" y="464343"/>
                </a:cubicBezTo>
                <a:cubicBezTo>
                  <a:pt x="287231" y="460943"/>
                  <a:pt x="291623" y="463249"/>
                  <a:pt x="279398" y="459581"/>
                </a:cubicBezTo>
                <a:cubicBezTo>
                  <a:pt x="274590" y="458138"/>
                  <a:pt x="269873" y="456406"/>
                  <a:pt x="265111" y="454818"/>
                </a:cubicBezTo>
                <a:lnTo>
                  <a:pt x="250823" y="450056"/>
                </a:lnTo>
                <a:cubicBezTo>
                  <a:pt x="248442" y="449262"/>
                  <a:pt x="246141" y="448167"/>
                  <a:pt x="243680" y="447675"/>
                </a:cubicBezTo>
                <a:cubicBezTo>
                  <a:pt x="234243" y="445787"/>
                  <a:pt x="221326" y="443399"/>
                  <a:pt x="212723" y="440531"/>
                </a:cubicBezTo>
                <a:lnTo>
                  <a:pt x="198436" y="435768"/>
                </a:lnTo>
                <a:cubicBezTo>
                  <a:pt x="196055" y="434974"/>
                  <a:pt x="193753" y="433879"/>
                  <a:pt x="191292" y="433387"/>
                </a:cubicBezTo>
                <a:cubicBezTo>
                  <a:pt x="176925" y="430514"/>
                  <a:pt x="183226" y="432286"/>
                  <a:pt x="172242" y="428625"/>
                </a:cubicBezTo>
                <a:cubicBezTo>
                  <a:pt x="169861" y="426244"/>
                  <a:pt x="168110" y="422987"/>
                  <a:pt x="165098" y="421481"/>
                </a:cubicBezTo>
                <a:cubicBezTo>
                  <a:pt x="161478" y="419671"/>
                  <a:pt x="157118" y="420082"/>
                  <a:pt x="153192" y="419100"/>
                </a:cubicBezTo>
                <a:cubicBezTo>
                  <a:pt x="150757" y="418491"/>
                  <a:pt x="148462" y="417408"/>
                  <a:pt x="146048" y="416718"/>
                </a:cubicBezTo>
                <a:cubicBezTo>
                  <a:pt x="142901" y="415819"/>
                  <a:pt x="139658" y="415277"/>
                  <a:pt x="136523" y="414337"/>
                </a:cubicBezTo>
                <a:cubicBezTo>
                  <a:pt x="131715" y="412895"/>
                  <a:pt x="127106" y="410793"/>
                  <a:pt x="122236" y="409575"/>
                </a:cubicBezTo>
                <a:cubicBezTo>
                  <a:pt x="92407" y="402115"/>
                  <a:pt x="129521" y="411655"/>
                  <a:pt x="105567" y="404812"/>
                </a:cubicBezTo>
                <a:cubicBezTo>
                  <a:pt x="102420" y="403913"/>
                  <a:pt x="99217" y="403225"/>
                  <a:pt x="96042" y="402431"/>
                </a:cubicBezTo>
                <a:cubicBezTo>
                  <a:pt x="92867" y="400843"/>
                  <a:pt x="89841" y="398914"/>
                  <a:pt x="86517" y="397668"/>
                </a:cubicBezTo>
                <a:cubicBezTo>
                  <a:pt x="83453" y="396519"/>
                  <a:pt x="80000" y="396576"/>
                  <a:pt x="76992" y="395287"/>
                </a:cubicBezTo>
                <a:cubicBezTo>
                  <a:pt x="74361" y="394160"/>
                  <a:pt x="72589" y="391347"/>
                  <a:pt x="69848" y="390525"/>
                </a:cubicBezTo>
                <a:cubicBezTo>
                  <a:pt x="64472" y="388912"/>
                  <a:pt x="58702" y="389147"/>
                  <a:pt x="53180" y="388143"/>
                </a:cubicBezTo>
                <a:cubicBezTo>
                  <a:pt x="49960" y="387557"/>
                  <a:pt x="46760" y="386797"/>
                  <a:pt x="43655" y="385762"/>
                </a:cubicBezTo>
                <a:cubicBezTo>
                  <a:pt x="39600" y="384410"/>
                  <a:pt x="35750" y="382501"/>
                  <a:pt x="31748" y="381000"/>
                </a:cubicBezTo>
                <a:cubicBezTo>
                  <a:pt x="24905" y="378434"/>
                  <a:pt x="22601" y="378117"/>
                  <a:pt x="15080" y="376237"/>
                </a:cubicBezTo>
                <a:cubicBezTo>
                  <a:pt x="11905" y="373856"/>
                  <a:pt x="8361" y="371899"/>
                  <a:pt x="5555" y="369093"/>
                </a:cubicBezTo>
                <a:cubicBezTo>
                  <a:pt x="3531" y="367069"/>
                  <a:pt x="-2056" y="362235"/>
                  <a:pt x="792" y="361950"/>
                </a:cubicBezTo>
                <a:cubicBezTo>
                  <a:pt x="33974" y="358632"/>
                  <a:pt x="67467" y="360362"/>
                  <a:pt x="100805" y="359568"/>
                </a:cubicBezTo>
                <a:cubicBezTo>
                  <a:pt x="100011" y="352424"/>
                  <a:pt x="100166" y="345110"/>
                  <a:pt x="98423" y="338137"/>
                </a:cubicBezTo>
                <a:cubicBezTo>
                  <a:pt x="97729" y="335361"/>
                  <a:pt x="91944" y="333282"/>
                  <a:pt x="93661" y="330993"/>
                </a:cubicBezTo>
                <a:cubicBezTo>
                  <a:pt x="96089" y="327755"/>
                  <a:pt x="101598" y="329406"/>
                  <a:pt x="105567" y="328612"/>
                </a:cubicBezTo>
                <a:cubicBezTo>
                  <a:pt x="133348" y="329406"/>
                  <a:pt x="161118" y="330993"/>
                  <a:pt x="188911" y="330993"/>
                </a:cubicBezTo>
                <a:cubicBezTo>
                  <a:pt x="234712" y="330993"/>
                  <a:pt x="245122" y="329563"/>
                  <a:pt x="281780" y="326231"/>
                </a:cubicBezTo>
                <a:cubicBezTo>
                  <a:pt x="284955" y="325437"/>
                  <a:pt x="288096" y="324492"/>
                  <a:pt x="291305" y="323850"/>
                </a:cubicBezTo>
                <a:cubicBezTo>
                  <a:pt x="301903" y="321730"/>
                  <a:pt x="307296" y="321637"/>
                  <a:pt x="317498" y="319087"/>
                </a:cubicBezTo>
                <a:cubicBezTo>
                  <a:pt x="319933" y="318478"/>
                  <a:pt x="322228" y="317396"/>
                  <a:pt x="324642" y="316706"/>
                </a:cubicBezTo>
                <a:cubicBezTo>
                  <a:pt x="327789" y="315807"/>
                  <a:pt x="331032" y="315265"/>
                  <a:pt x="334167" y="314325"/>
                </a:cubicBezTo>
                <a:cubicBezTo>
                  <a:pt x="338976" y="312882"/>
                  <a:pt x="343473" y="310185"/>
                  <a:pt x="348455" y="309562"/>
                </a:cubicBezTo>
                <a:lnTo>
                  <a:pt x="367505" y="307181"/>
                </a:lnTo>
                <a:cubicBezTo>
                  <a:pt x="368299" y="309562"/>
                  <a:pt x="370053" y="311820"/>
                  <a:pt x="369886" y="314325"/>
                </a:cubicBezTo>
                <a:cubicBezTo>
                  <a:pt x="369243" y="323960"/>
                  <a:pt x="365123" y="342900"/>
                  <a:pt x="365123" y="342900"/>
                </a:cubicBezTo>
                <a:cubicBezTo>
                  <a:pt x="365917" y="348456"/>
                  <a:pt x="362181" y="357793"/>
                  <a:pt x="367505" y="359568"/>
                </a:cubicBezTo>
                <a:cubicBezTo>
                  <a:pt x="379681" y="363627"/>
                  <a:pt x="397620" y="358681"/>
                  <a:pt x="407986" y="350043"/>
                </a:cubicBezTo>
                <a:cubicBezTo>
                  <a:pt x="410573" y="347887"/>
                  <a:pt x="412543" y="345056"/>
                  <a:pt x="415130" y="342900"/>
                </a:cubicBezTo>
                <a:cubicBezTo>
                  <a:pt x="417328" y="341068"/>
                  <a:pt x="420249" y="340161"/>
                  <a:pt x="422273" y="338137"/>
                </a:cubicBezTo>
                <a:cubicBezTo>
                  <a:pt x="435427" y="324983"/>
                  <a:pt x="422230" y="330408"/>
                  <a:pt x="438942" y="326231"/>
                </a:cubicBezTo>
                <a:cubicBezTo>
                  <a:pt x="442117" y="323850"/>
                  <a:pt x="445454" y="321670"/>
                  <a:pt x="448467" y="319087"/>
                </a:cubicBezTo>
                <a:cubicBezTo>
                  <a:pt x="451024" y="316895"/>
                  <a:pt x="452953" y="314011"/>
                  <a:pt x="455611" y="311943"/>
                </a:cubicBezTo>
                <a:cubicBezTo>
                  <a:pt x="460129" y="308429"/>
                  <a:pt x="465136" y="305593"/>
                  <a:pt x="469898" y="302418"/>
                </a:cubicBezTo>
                <a:cubicBezTo>
                  <a:pt x="474678" y="299232"/>
                  <a:pt x="481079" y="294540"/>
                  <a:pt x="486567" y="292893"/>
                </a:cubicBezTo>
                <a:cubicBezTo>
                  <a:pt x="491192" y="291506"/>
                  <a:pt x="496092" y="291306"/>
                  <a:pt x="500855" y="290512"/>
                </a:cubicBezTo>
                <a:cubicBezTo>
                  <a:pt x="503236" y="289718"/>
                  <a:pt x="506223" y="289906"/>
                  <a:pt x="507998" y="288131"/>
                </a:cubicBezTo>
                <a:cubicBezTo>
                  <a:pt x="509773" y="286356"/>
                  <a:pt x="509391" y="283294"/>
                  <a:pt x="510380" y="280987"/>
                </a:cubicBezTo>
                <a:cubicBezTo>
                  <a:pt x="511778" y="277724"/>
                  <a:pt x="513555" y="274637"/>
                  <a:pt x="515142" y="271462"/>
                </a:cubicBezTo>
                <a:cubicBezTo>
                  <a:pt x="515936" y="265906"/>
                  <a:pt x="516261" y="260262"/>
                  <a:pt x="517523" y="254793"/>
                </a:cubicBezTo>
                <a:cubicBezTo>
                  <a:pt x="518652" y="249902"/>
                  <a:pt x="520698" y="245268"/>
                  <a:pt x="522286" y="240506"/>
                </a:cubicBezTo>
                <a:cubicBezTo>
                  <a:pt x="523080" y="238125"/>
                  <a:pt x="523544" y="235607"/>
                  <a:pt x="524667" y="233362"/>
                </a:cubicBezTo>
                <a:cubicBezTo>
                  <a:pt x="530209" y="222279"/>
                  <a:pt x="530333" y="221048"/>
                  <a:pt x="538955" y="209550"/>
                </a:cubicBezTo>
                <a:cubicBezTo>
                  <a:pt x="541336" y="206375"/>
                  <a:pt x="543292" y="202831"/>
                  <a:pt x="546098" y="200025"/>
                </a:cubicBezTo>
                <a:cubicBezTo>
                  <a:pt x="548122" y="198001"/>
                  <a:pt x="550861" y="196850"/>
                  <a:pt x="553242" y="195262"/>
                </a:cubicBezTo>
                <a:cubicBezTo>
                  <a:pt x="552448" y="186531"/>
                  <a:pt x="552698" y="177641"/>
                  <a:pt x="550861" y="169068"/>
                </a:cubicBezTo>
                <a:cubicBezTo>
                  <a:pt x="549859" y="164394"/>
                  <a:pt x="541497" y="157747"/>
                  <a:pt x="538955" y="154781"/>
                </a:cubicBezTo>
                <a:cubicBezTo>
                  <a:pt x="536372" y="151768"/>
                  <a:pt x="534192" y="148431"/>
                  <a:pt x="531811" y="145256"/>
                </a:cubicBezTo>
                <a:cubicBezTo>
                  <a:pt x="531017" y="142875"/>
                  <a:pt x="530822" y="140201"/>
                  <a:pt x="529430" y="138112"/>
                </a:cubicBezTo>
                <a:cubicBezTo>
                  <a:pt x="527562" y="135310"/>
                  <a:pt x="524442" y="133555"/>
                  <a:pt x="522286" y="130968"/>
                </a:cubicBezTo>
                <a:cubicBezTo>
                  <a:pt x="520454" y="128770"/>
                  <a:pt x="519111" y="126206"/>
                  <a:pt x="517523" y="123825"/>
                </a:cubicBezTo>
                <a:cubicBezTo>
                  <a:pt x="511862" y="106838"/>
                  <a:pt x="519889" y="127375"/>
                  <a:pt x="507998" y="109537"/>
                </a:cubicBezTo>
                <a:cubicBezTo>
                  <a:pt x="506606" y="107448"/>
                  <a:pt x="506498" y="104743"/>
                  <a:pt x="505617" y="102393"/>
                </a:cubicBezTo>
                <a:cubicBezTo>
                  <a:pt x="504116" y="98391"/>
                  <a:pt x="503226" y="94043"/>
                  <a:pt x="500855" y="90487"/>
                </a:cubicBezTo>
                <a:cubicBezTo>
                  <a:pt x="498364" y="86751"/>
                  <a:pt x="494252" y="84371"/>
                  <a:pt x="491330" y="80962"/>
                </a:cubicBezTo>
                <a:cubicBezTo>
                  <a:pt x="489467" y="78789"/>
                  <a:pt x="488155" y="76199"/>
                  <a:pt x="486567" y="73818"/>
                </a:cubicBezTo>
                <a:cubicBezTo>
                  <a:pt x="479608" y="52942"/>
                  <a:pt x="491610" y="85398"/>
                  <a:pt x="474661" y="57150"/>
                </a:cubicBezTo>
                <a:cubicBezTo>
                  <a:pt x="472078" y="52845"/>
                  <a:pt x="471486" y="47625"/>
                  <a:pt x="469898" y="42862"/>
                </a:cubicBezTo>
                <a:lnTo>
                  <a:pt x="467517" y="35718"/>
                </a:lnTo>
                <a:cubicBezTo>
                  <a:pt x="466723" y="33337"/>
                  <a:pt x="465745" y="31010"/>
                  <a:pt x="465136" y="28575"/>
                </a:cubicBezTo>
                <a:lnTo>
                  <a:pt x="465136" y="0"/>
                </a:lnTo>
                <a:close/>
              </a:path>
            </a:pathLst>
          </a:custGeom>
          <a:solidFill>
            <a:srgbClr val="E1E7E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5" name="Freeform 4"/>
          <p:cNvSpPr/>
          <p:nvPr/>
        </p:nvSpPr>
        <p:spPr>
          <a:xfrm>
            <a:off x="9420225" y="5969628"/>
            <a:ext cx="97048" cy="88275"/>
          </a:xfrm>
          <a:custGeom>
            <a:avLst/>
            <a:gdLst>
              <a:gd name="connsiteX0" fmla="*/ 28575 w 97048"/>
              <a:gd name="connsiteY0" fmla="*/ 169 h 88275"/>
              <a:gd name="connsiteX1" fmla="*/ 7144 w 97048"/>
              <a:gd name="connsiteY1" fmla="*/ 7313 h 88275"/>
              <a:gd name="connsiteX2" fmla="*/ 2381 w 97048"/>
              <a:gd name="connsiteY2" fmla="*/ 14456 h 88275"/>
              <a:gd name="connsiteX3" fmla="*/ 0 w 97048"/>
              <a:gd name="connsiteY3" fmla="*/ 21600 h 88275"/>
              <a:gd name="connsiteX4" fmla="*/ 2381 w 97048"/>
              <a:gd name="connsiteY4" fmla="*/ 62081 h 88275"/>
              <a:gd name="connsiteX5" fmla="*/ 4763 w 97048"/>
              <a:gd name="connsiteY5" fmla="*/ 69225 h 88275"/>
              <a:gd name="connsiteX6" fmla="*/ 11906 w 97048"/>
              <a:gd name="connsiteY6" fmla="*/ 73988 h 88275"/>
              <a:gd name="connsiteX7" fmla="*/ 19050 w 97048"/>
              <a:gd name="connsiteY7" fmla="*/ 81131 h 88275"/>
              <a:gd name="connsiteX8" fmla="*/ 26194 w 97048"/>
              <a:gd name="connsiteY8" fmla="*/ 83513 h 88275"/>
              <a:gd name="connsiteX9" fmla="*/ 33338 w 97048"/>
              <a:gd name="connsiteY9" fmla="*/ 88275 h 88275"/>
              <a:gd name="connsiteX10" fmla="*/ 71438 w 97048"/>
              <a:gd name="connsiteY10" fmla="*/ 85894 h 88275"/>
              <a:gd name="connsiteX11" fmla="*/ 76200 w 97048"/>
              <a:gd name="connsiteY11" fmla="*/ 78750 h 88275"/>
              <a:gd name="connsiteX12" fmla="*/ 85725 w 97048"/>
              <a:gd name="connsiteY12" fmla="*/ 62081 h 88275"/>
              <a:gd name="connsiteX13" fmla="*/ 92869 w 97048"/>
              <a:gd name="connsiteY13" fmla="*/ 54938 h 88275"/>
              <a:gd name="connsiteX14" fmla="*/ 92869 w 97048"/>
              <a:gd name="connsiteY14" fmla="*/ 19219 h 88275"/>
              <a:gd name="connsiteX15" fmla="*/ 83344 w 97048"/>
              <a:gd name="connsiteY15" fmla="*/ 14456 h 88275"/>
              <a:gd name="connsiteX16" fmla="*/ 57150 w 97048"/>
              <a:gd name="connsiteY16" fmla="*/ 7313 h 88275"/>
              <a:gd name="connsiteX17" fmla="*/ 42863 w 97048"/>
              <a:gd name="connsiteY17" fmla="*/ 4931 h 88275"/>
              <a:gd name="connsiteX18" fmla="*/ 35719 w 97048"/>
              <a:gd name="connsiteY18" fmla="*/ 2550 h 88275"/>
              <a:gd name="connsiteX19" fmla="*/ 28575 w 97048"/>
              <a:gd name="connsiteY19" fmla="*/ 169 h 8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048" h="88275">
                <a:moveTo>
                  <a:pt x="28575" y="169"/>
                </a:moveTo>
                <a:cubicBezTo>
                  <a:pt x="23813" y="963"/>
                  <a:pt x="13372" y="2123"/>
                  <a:pt x="7144" y="7313"/>
                </a:cubicBezTo>
                <a:cubicBezTo>
                  <a:pt x="4945" y="9145"/>
                  <a:pt x="3969" y="12075"/>
                  <a:pt x="2381" y="14456"/>
                </a:cubicBezTo>
                <a:cubicBezTo>
                  <a:pt x="1587" y="16837"/>
                  <a:pt x="0" y="19090"/>
                  <a:pt x="0" y="21600"/>
                </a:cubicBezTo>
                <a:cubicBezTo>
                  <a:pt x="0" y="35117"/>
                  <a:pt x="1036" y="48631"/>
                  <a:pt x="2381" y="62081"/>
                </a:cubicBezTo>
                <a:cubicBezTo>
                  <a:pt x="2631" y="64579"/>
                  <a:pt x="3195" y="67265"/>
                  <a:pt x="4763" y="69225"/>
                </a:cubicBezTo>
                <a:cubicBezTo>
                  <a:pt x="6551" y="71460"/>
                  <a:pt x="9708" y="72156"/>
                  <a:pt x="11906" y="73988"/>
                </a:cubicBezTo>
                <a:cubicBezTo>
                  <a:pt x="14493" y="76144"/>
                  <a:pt x="16248" y="79263"/>
                  <a:pt x="19050" y="81131"/>
                </a:cubicBezTo>
                <a:cubicBezTo>
                  <a:pt x="21139" y="82523"/>
                  <a:pt x="23949" y="82390"/>
                  <a:pt x="26194" y="83513"/>
                </a:cubicBezTo>
                <a:cubicBezTo>
                  <a:pt x="28754" y="84793"/>
                  <a:pt x="30957" y="86688"/>
                  <a:pt x="33338" y="88275"/>
                </a:cubicBezTo>
                <a:cubicBezTo>
                  <a:pt x="46038" y="87481"/>
                  <a:pt x="59016" y="88654"/>
                  <a:pt x="71438" y="85894"/>
                </a:cubicBezTo>
                <a:cubicBezTo>
                  <a:pt x="74232" y="85273"/>
                  <a:pt x="74780" y="81235"/>
                  <a:pt x="76200" y="78750"/>
                </a:cubicBezTo>
                <a:cubicBezTo>
                  <a:pt x="80430" y="71347"/>
                  <a:pt x="80456" y="68404"/>
                  <a:pt x="85725" y="62081"/>
                </a:cubicBezTo>
                <a:cubicBezTo>
                  <a:pt x="87881" y="59494"/>
                  <a:pt x="90488" y="57319"/>
                  <a:pt x="92869" y="54938"/>
                </a:cubicBezTo>
                <a:cubicBezTo>
                  <a:pt x="97193" y="41963"/>
                  <a:pt x="99566" y="37971"/>
                  <a:pt x="92869" y="19219"/>
                </a:cubicBezTo>
                <a:cubicBezTo>
                  <a:pt x="91675" y="15876"/>
                  <a:pt x="86640" y="15774"/>
                  <a:pt x="83344" y="14456"/>
                </a:cubicBezTo>
                <a:cubicBezTo>
                  <a:pt x="72495" y="10117"/>
                  <a:pt x="68111" y="9306"/>
                  <a:pt x="57150" y="7313"/>
                </a:cubicBezTo>
                <a:cubicBezTo>
                  <a:pt x="52400" y="6449"/>
                  <a:pt x="47576" y="5978"/>
                  <a:pt x="42863" y="4931"/>
                </a:cubicBezTo>
                <a:cubicBezTo>
                  <a:pt x="40413" y="4386"/>
                  <a:pt x="38154" y="3159"/>
                  <a:pt x="35719" y="2550"/>
                </a:cubicBezTo>
                <a:cubicBezTo>
                  <a:pt x="31793" y="1568"/>
                  <a:pt x="33337" y="-625"/>
                  <a:pt x="28575" y="169"/>
                </a:cubicBezTo>
                <a:close/>
              </a:path>
            </a:pathLst>
          </a:custGeom>
          <a:solidFill>
            <a:srgbClr val="E1E7E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6" name="Freeform 5"/>
          <p:cNvSpPr/>
          <p:nvPr/>
        </p:nvSpPr>
        <p:spPr>
          <a:xfrm>
            <a:off x="9311439" y="5862641"/>
            <a:ext cx="84974" cy="71573"/>
          </a:xfrm>
          <a:custGeom>
            <a:avLst/>
            <a:gdLst>
              <a:gd name="connsiteX0" fmla="*/ 80211 w 84974"/>
              <a:gd name="connsiteY0" fmla="*/ 11906 h 71573"/>
              <a:gd name="connsiteX1" fmla="*/ 58780 w 84974"/>
              <a:gd name="connsiteY1" fmla="*/ 7143 h 71573"/>
              <a:gd name="connsiteX2" fmla="*/ 44492 w 84974"/>
              <a:gd name="connsiteY2" fmla="*/ 2381 h 71573"/>
              <a:gd name="connsiteX3" fmla="*/ 37349 w 84974"/>
              <a:gd name="connsiteY3" fmla="*/ 0 h 71573"/>
              <a:gd name="connsiteX4" fmla="*/ 18299 w 84974"/>
              <a:gd name="connsiteY4" fmla="*/ 2381 h 71573"/>
              <a:gd name="connsiteX5" fmla="*/ 4011 w 84974"/>
              <a:gd name="connsiteY5" fmla="*/ 19050 h 71573"/>
              <a:gd name="connsiteX6" fmla="*/ 4011 w 84974"/>
              <a:gd name="connsiteY6" fmla="*/ 52387 h 71573"/>
              <a:gd name="connsiteX7" fmla="*/ 13536 w 84974"/>
              <a:gd name="connsiteY7" fmla="*/ 57150 h 71573"/>
              <a:gd name="connsiteX8" fmla="*/ 20680 w 84974"/>
              <a:gd name="connsiteY8" fmla="*/ 64293 h 71573"/>
              <a:gd name="connsiteX9" fmla="*/ 37349 w 84974"/>
              <a:gd name="connsiteY9" fmla="*/ 71437 h 71573"/>
              <a:gd name="connsiteX10" fmla="*/ 82592 w 84974"/>
              <a:gd name="connsiteY10" fmla="*/ 59531 h 71573"/>
              <a:gd name="connsiteX11" fmla="*/ 84974 w 84974"/>
              <a:gd name="connsiteY11" fmla="*/ 52387 h 71573"/>
              <a:gd name="connsiteX12" fmla="*/ 82592 w 84974"/>
              <a:gd name="connsiteY12" fmla="*/ 16668 h 71573"/>
              <a:gd name="connsiteX13" fmla="*/ 77830 w 84974"/>
              <a:gd name="connsiteY13" fmla="*/ 9525 h 71573"/>
              <a:gd name="connsiteX14" fmla="*/ 80211 w 84974"/>
              <a:gd name="connsiteY14" fmla="*/ 11906 h 7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974" h="71573">
                <a:moveTo>
                  <a:pt x="80211" y="11906"/>
                </a:moveTo>
                <a:cubicBezTo>
                  <a:pt x="77036" y="11509"/>
                  <a:pt x="65517" y="9164"/>
                  <a:pt x="58780" y="7143"/>
                </a:cubicBezTo>
                <a:cubicBezTo>
                  <a:pt x="53972" y="5700"/>
                  <a:pt x="49255" y="3968"/>
                  <a:pt x="44492" y="2381"/>
                </a:cubicBezTo>
                <a:lnTo>
                  <a:pt x="37349" y="0"/>
                </a:lnTo>
                <a:cubicBezTo>
                  <a:pt x="30999" y="794"/>
                  <a:pt x="24206" y="-80"/>
                  <a:pt x="18299" y="2381"/>
                </a:cubicBezTo>
                <a:cubicBezTo>
                  <a:pt x="12969" y="4602"/>
                  <a:pt x="7301" y="14116"/>
                  <a:pt x="4011" y="19050"/>
                </a:cubicBezTo>
                <a:cubicBezTo>
                  <a:pt x="-22" y="31150"/>
                  <a:pt x="-2510" y="35432"/>
                  <a:pt x="4011" y="52387"/>
                </a:cubicBezTo>
                <a:cubicBezTo>
                  <a:pt x="5285" y="55700"/>
                  <a:pt x="10647" y="55087"/>
                  <a:pt x="13536" y="57150"/>
                </a:cubicBezTo>
                <a:cubicBezTo>
                  <a:pt x="16276" y="59107"/>
                  <a:pt x="17940" y="62336"/>
                  <a:pt x="20680" y="64293"/>
                </a:cubicBezTo>
                <a:cubicBezTo>
                  <a:pt x="25832" y="67973"/>
                  <a:pt x="31517" y="69493"/>
                  <a:pt x="37349" y="71437"/>
                </a:cubicBezTo>
                <a:cubicBezTo>
                  <a:pt x="63228" y="69712"/>
                  <a:pt x="70018" y="77134"/>
                  <a:pt x="82592" y="59531"/>
                </a:cubicBezTo>
                <a:cubicBezTo>
                  <a:pt x="84051" y="57488"/>
                  <a:pt x="84180" y="54768"/>
                  <a:pt x="84974" y="52387"/>
                </a:cubicBezTo>
                <a:cubicBezTo>
                  <a:pt x="84180" y="40481"/>
                  <a:pt x="84554" y="28438"/>
                  <a:pt x="82592" y="16668"/>
                </a:cubicBezTo>
                <a:cubicBezTo>
                  <a:pt x="82122" y="13845"/>
                  <a:pt x="80257" y="11042"/>
                  <a:pt x="77830" y="9525"/>
                </a:cubicBezTo>
                <a:cubicBezTo>
                  <a:pt x="73573" y="6864"/>
                  <a:pt x="83386" y="12303"/>
                  <a:pt x="80211" y="11906"/>
                </a:cubicBezTo>
                <a:close/>
              </a:path>
            </a:pathLst>
          </a:custGeom>
          <a:solidFill>
            <a:srgbClr val="E1E7E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3" name="Freeform 22"/>
          <p:cNvSpPr/>
          <p:nvPr/>
        </p:nvSpPr>
        <p:spPr>
          <a:xfrm>
            <a:off x="8083931" y="6122171"/>
            <a:ext cx="76932" cy="54795"/>
          </a:xfrm>
          <a:custGeom>
            <a:avLst/>
            <a:gdLst>
              <a:gd name="connsiteX0" fmla="*/ 48038 w 76932"/>
              <a:gd name="connsiteY0" fmla="*/ 26 h 54795"/>
              <a:gd name="connsiteX1" fmla="*/ 21844 w 76932"/>
              <a:gd name="connsiteY1" fmla="*/ 7170 h 54795"/>
              <a:gd name="connsiteX2" fmla="*/ 7557 w 76932"/>
              <a:gd name="connsiteY2" fmla="*/ 14313 h 54795"/>
              <a:gd name="connsiteX3" fmla="*/ 413 w 76932"/>
              <a:gd name="connsiteY3" fmla="*/ 21457 h 54795"/>
              <a:gd name="connsiteX4" fmla="*/ 2794 w 76932"/>
              <a:gd name="connsiteY4" fmla="*/ 38126 h 54795"/>
              <a:gd name="connsiteX5" fmla="*/ 9938 w 76932"/>
              <a:gd name="connsiteY5" fmla="*/ 42888 h 54795"/>
              <a:gd name="connsiteX6" fmla="*/ 31369 w 76932"/>
              <a:gd name="connsiteY6" fmla="*/ 47651 h 54795"/>
              <a:gd name="connsiteX7" fmla="*/ 50419 w 76932"/>
              <a:gd name="connsiteY7" fmla="*/ 54795 h 54795"/>
              <a:gd name="connsiteX8" fmla="*/ 71850 w 76932"/>
              <a:gd name="connsiteY8" fmla="*/ 50032 h 54795"/>
              <a:gd name="connsiteX9" fmla="*/ 76613 w 76932"/>
              <a:gd name="connsiteY9" fmla="*/ 35745 h 54795"/>
              <a:gd name="connsiteX10" fmla="*/ 71850 w 76932"/>
              <a:gd name="connsiteY10" fmla="*/ 21457 h 54795"/>
              <a:gd name="connsiteX11" fmla="*/ 50419 w 76932"/>
              <a:gd name="connsiteY11" fmla="*/ 9551 h 54795"/>
              <a:gd name="connsiteX12" fmla="*/ 48038 w 76932"/>
              <a:gd name="connsiteY12" fmla="*/ 26 h 5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32" h="54795">
                <a:moveTo>
                  <a:pt x="48038" y="26"/>
                </a:moveTo>
                <a:cubicBezTo>
                  <a:pt x="43276" y="-371"/>
                  <a:pt x="27026" y="3716"/>
                  <a:pt x="21844" y="7170"/>
                </a:cubicBezTo>
                <a:cubicBezTo>
                  <a:pt x="12612" y="13324"/>
                  <a:pt x="17415" y="11027"/>
                  <a:pt x="7557" y="14313"/>
                </a:cubicBezTo>
                <a:cubicBezTo>
                  <a:pt x="5176" y="16694"/>
                  <a:pt x="1074" y="18155"/>
                  <a:pt x="413" y="21457"/>
                </a:cubicBezTo>
                <a:cubicBezTo>
                  <a:pt x="-688" y="26961"/>
                  <a:pt x="514" y="32997"/>
                  <a:pt x="2794" y="38126"/>
                </a:cubicBezTo>
                <a:cubicBezTo>
                  <a:pt x="3956" y="40741"/>
                  <a:pt x="7378" y="41608"/>
                  <a:pt x="9938" y="42888"/>
                </a:cubicBezTo>
                <a:cubicBezTo>
                  <a:pt x="15804" y="45821"/>
                  <a:pt x="25874" y="46735"/>
                  <a:pt x="31369" y="47651"/>
                </a:cubicBezTo>
                <a:cubicBezTo>
                  <a:pt x="36785" y="50359"/>
                  <a:pt x="43937" y="54795"/>
                  <a:pt x="50419" y="54795"/>
                </a:cubicBezTo>
                <a:cubicBezTo>
                  <a:pt x="58798" y="54795"/>
                  <a:pt x="64484" y="52487"/>
                  <a:pt x="71850" y="50032"/>
                </a:cubicBezTo>
                <a:cubicBezTo>
                  <a:pt x="73438" y="45270"/>
                  <a:pt x="78201" y="40507"/>
                  <a:pt x="76613" y="35745"/>
                </a:cubicBezTo>
                <a:cubicBezTo>
                  <a:pt x="75025" y="30982"/>
                  <a:pt x="74986" y="25377"/>
                  <a:pt x="71850" y="21457"/>
                </a:cubicBezTo>
                <a:cubicBezTo>
                  <a:pt x="65894" y="14012"/>
                  <a:pt x="58423" y="12219"/>
                  <a:pt x="50419" y="9551"/>
                </a:cubicBezTo>
                <a:cubicBezTo>
                  <a:pt x="41798" y="3804"/>
                  <a:pt x="52800" y="423"/>
                  <a:pt x="48038" y="26"/>
                </a:cubicBezTo>
                <a:close/>
              </a:path>
            </a:pathLst>
          </a:custGeom>
          <a:solidFill>
            <a:srgbClr val="E1E7E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12" name="Oval 111">
            <a:extLst>
              <a:ext uri="{FF2B5EF4-FFF2-40B4-BE49-F238E27FC236}">
                <a16:creationId xmlns:a16="http://schemas.microsoft.com/office/drawing/2014/main" id="{C3F15058-40F2-2293-EDFC-F468E7A5B3F9}"/>
              </a:ext>
            </a:extLst>
          </p:cNvPr>
          <p:cNvSpPr/>
          <p:nvPr/>
        </p:nvSpPr>
        <p:spPr>
          <a:xfrm>
            <a:off x="9982200" y="6019800"/>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cxnSp>
        <p:nvCxnSpPr>
          <p:cNvPr id="113" name="Straight Connector 112">
            <a:extLst>
              <a:ext uri="{FF2B5EF4-FFF2-40B4-BE49-F238E27FC236}">
                <a16:creationId xmlns:a16="http://schemas.microsoft.com/office/drawing/2014/main" id="{86F93CCA-08AC-6B65-EE1C-117D6F77CF63}"/>
              </a:ext>
            </a:extLst>
          </p:cNvPr>
          <p:cNvCxnSpPr/>
          <p:nvPr/>
        </p:nvCxnSpPr>
        <p:spPr>
          <a:xfrm flipV="1">
            <a:off x="10058400" y="5585236"/>
            <a:ext cx="149606" cy="422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7810500" y="4146372"/>
            <a:ext cx="2468880" cy="1512025"/>
          </a:xfrm>
          <a:custGeom>
            <a:avLst/>
            <a:gdLst>
              <a:gd name="connsiteX0" fmla="*/ 0 w 2468880"/>
              <a:gd name="connsiteY0" fmla="*/ 1505494 h 1512025"/>
              <a:gd name="connsiteX1" fmla="*/ 16329 w 2468880"/>
              <a:gd name="connsiteY1" fmla="*/ 1508760 h 1512025"/>
              <a:gd name="connsiteX2" fmla="*/ 29391 w 2468880"/>
              <a:gd name="connsiteY2" fmla="*/ 1512025 h 1512025"/>
              <a:gd name="connsiteX3" fmla="*/ 111034 w 2468880"/>
              <a:gd name="connsiteY3" fmla="*/ 1508760 h 1512025"/>
              <a:gd name="connsiteX4" fmla="*/ 140426 w 2468880"/>
              <a:gd name="connsiteY4" fmla="*/ 1492431 h 1512025"/>
              <a:gd name="connsiteX5" fmla="*/ 163286 w 2468880"/>
              <a:gd name="connsiteY5" fmla="*/ 1482634 h 1512025"/>
              <a:gd name="connsiteX6" fmla="*/ 212271 w 2468880"/>
              <a:gd name="connsiteY6" fmla="*/ 1469571 h 1512025"/>
              <a:gd name="connsiteX7" fmla="*/ 222069 w 2468880"/>
              <a:gd name="connsiteY7" fmla="*/ 1463040 h 1512025"/>
              <a:gd name="connsiteX8" fmla="*/ 254726 w 2468880"/>
              <a:gd name="connsiteY8" fmla="*/ 1453242 h 1512025"/>
              <a:gd name="connsiteX9" fmla="*/ 277586 w 2468880"/>
              <a:gd name="connsiteY9" fmla="*/ 1440180 h 1512025"/>
              <a:gd name="connsiteX10" fmla="*/ 297180 w 2468880"/>
              <a:gd name="connsiteY10" fmla="*/ 1433648 h 1512025"/>
              <a:gd name="connsiteX11" fmla="*/ 320040 w 2468880"/>
              <a:gd name="connsiteY11" fmla="*/ 1423851 h 1512025"/>
              <a:gd name="connsiteX12" fmla="*/ 329837 w 2468880"/>
              <a:gd name="connsiteY12" fmla="*/ 1417320 h 1512025"/>
              <a:gd name="connsiteX13" fmla="*/ 349431 w 2468880"/>
              <a:gd name="connsiteY13" fmla="*/ 1410788 h 1512025"/>
              <a:gd name="connsiteX14" fmla="*/ 369026 w 2468880"/>
              <a:gd name="connsiteY14" fmla="*/ 1397725 h 1512025"/>
              <a:gd name="connsiteX15" fmla="*/ 388620 w 2468880"/>
              <a:gd name="connsiteY15" fmla="*/ 1381397 h 1512025"/>
              <a:gd name="connsiteX16" fmla="*/ 395151 w 2468880"/>
              <a:gd name="connsiteY16" fmla="*/ 1374865 h 1512025"/>
              <a:gd name="connsiteX17" fmla="*/ 418011 w 2468880"/>
              <a:gd name="connsiteY17" fmla="*/ 1368334 h 1512025"/>
              <a:gd name="connsiteX18" fmla="*/ 424543 w 2468880"/>
              <a:gd name="connsiteY18" fmla="*/ 1358537 h 1512025"/>
              <a:gd name="connsiteX19" fmla="*/ 434340 w 2468880"/>
              <a:gd name="connsiteY19" fmla="*/ 1355271 h 1512025"/>
              <a:gd name="connsiteX20" fmla="*/ 444137 w 2468880"/>
              <a:gd name="connsiteY20" fmla="*/ 1348740 h 1512025"/>
              <a:gd name="connsiteX21" fmla="*/ 463731 w 2468880"/>
              <a:gd name="connsiteY21" fmla="*/ 1342208 h 1512025"/>
              <a:gd name="connsiteX22" fmla="*/ 486591 w 2468880"/>
              <a:gd name="connsiteY22" fmla="*/ 1332411 h 1512025"/>
              <a:gd name="connsiteX23" fmla="*/ 509451 w 2468880"/>
              <a:gd name="connsiteY23" fmla="*/ 1316082 h 1512025"/>
              <a:gd name="connsiteX24" fmla="*/ 519249 w 2468880"/>
              <a:gd name="connsiteY24" fmla="*/ 1312817 h 1512025"/>
              <a:gd name="connsiteX25" fmla="*/ 529046 w 2468880"/>
              <a:gd name="connsiteY25" fmla="*/ 1306285 h 1512025"/>
              <a:gd name="connsiteX26" fmla="*/ 538843 w 2468880"/>
              <a:gd name="connsiteY26" fmla="*/ 1303020 h 1512025"/>
              <a:gd name="connsiteX27" fmla="*/ 551906 w 2468880"/>
              <a:gd name="connsiteY27" fmla="*/ 1286691 h 1512025"/>
              <a:gd name="connsiteX28" fmla="*/ 564969 w 2468880"/>
              <a:gd name="connsiteY28" fmla="*/ 1280160 h 1512025"/>
              <a:gd name="connsiteX29" fmla="*/ 581297 w 2468880"/>
              <a:gd name="connsiteY29" fmla="*/ 1263831 h 1512025"/>
              <a:gd name="connsiteX30" fmla="*/ 610689 w 2468880"/>
              <a:gd name="connsiteY30" fmla="*/ 1247502 h 1512025"/>
              <a:gd name="connsiteX31" fmla="*/ 620486 w 2468880"/>
              <a:gd name="connsiteY31" fmla="*/ 1240971 h 1512025"/>
              <a:gd name="connsiteX32" fmla="*/ 630283 w 2468880"/>
              <a:gd name="connsiteY32" fmla="*/ 1237705 h 1512025"/>
              <a:gd name="connsiteX33" fmla="*/ 649877 w 2468880"/>
              <a:gd name="connsiteY33" fmla="*/ 1224642 h 1512025"/>
              <a:gd name="connsiteX34" fmla="*/ 656409 w 2468880"/>
              <a:gd name="connsiteY34" fmla="*/ 1218111 h 1512025"/>
              <a:gd name="connsiteX35" fmla="*/ 676003 w 2468880"/>
              <a:gd name="connsiteY35" fmla="*/ 1211580 h 1512025"/>
              <a:gd name="connsiteX36" fmla="*/ 692331 w 2468880"/>
              <a:gd name="connsiteY36" fmla="*/ 1198517 h 1512025"/>
              <a:gd name="connsiteX37" fmla="*/ 711926 w 2468880"/>
              <a:gd name="connsiteY37" fmla="*/ 1191985 h 1512025"/>
              <a:gd name="connsiteX38" fmla="*/ 724989 w 2468880"/>
              <a:gd name="connsiteY38" fmla="*/ 1185454 h 1512025"/>
              <a:gd name="connsiteX39" fmla="*/ 731520 w 2468880"/>
              <a:gd name="connsiteY39" fmla="*/ 1178922 h 1512025"/>
              <a:gd name="connsiteX40" fmla="*/ 751114 w 2468880"/>
              <a:gd name="connsiteY40" fmla="*/ 1172391 h 1512025"/>
              <a:gd name="connsiteX41" fmla="*/ 760911 w 2468880"/>
              <a:gd name="connsiteY41" fmla="*/ 1169125 h 1512025"/>
              <a:gd name="connsiteX42" fmla="*/ 780506 w 2468880"/>
              <a:gd name="connsiteY42" fmla="*/ 1159328 h 1512025"/>
              <a:gd name="connsiteX43" fmla="*/ 796834 w 2468880"/>
              <a:gd name="connsiteY43" fmla="*/ 1146265 h 1512025"/>
              <a:gd name="connsiteX44" fmla="*/ 806631 w 2468880"/>
              <a:gd name="connsiteY44" fmla="*/ 1143000 h 1512025"/>
              <a:gd name="connsiteX45" fmla="*/ 832757 w 2468880"/>
              <a:gd name="connsiteY45" fmla="*/ 1136468 h 1512025"/>
              <a:gd name="connsiteX46" fmla="*/ 842554 w 2468880"/>
              <a:gd name="connsiteY46" fmla="*/ 1129937 h 1512025"/>
              <a:gd name="connsiteX47" fmla="*/ 852351 w 2468880"/>
              <a:gd name="connsiteY47" fmla="*/ 1126671 h 1512025"/>
              <a:gd name="connsiteX48" fmla="*/ 881743 w 2468880"/>
              <a:gd name="connsiteY48" fmla="*/ 1120140 h 1512025"/>
              <a:gd name="connsiteX49" fmla="*/ 904603 w 2468880"/>
              <a:gd name="connsiteY49" fmla="*/ 1113608 h 1512025"/>
              <a:gd name="connsiteX50" fmla="*/ 1054826 w 2468880"/>
              <a:gd name="connsiteY50" fmla="*/ 1110342 h 1512025"/>
              <a:gd name="connsiteX51" fmla="*/ 1067889 w 2468880"/>
              <a:gd name="connsiteY51" fmla="*/ 1107077 h 1512025"/>
              <a:gd name="connsiteX52" fmla="*/ 1077686 w 2468880"/>
              <a:gd name="connsiteY52" fmla="*/ 1103811 h 1512025"/>
              <a:gd name="connsiteX53" fmla="*/ 1094014 w 2468880"/>
              <a:gd name="connsiteY53" fmla="*/ 1100545 h 1512025"/>
              <a:gd name="connsiteX54" fmla="*/ 1113609 w 2468880"/>
              <a:gd name="connsiteY54" fmla="*/ 1094014 h 1512025"/>
              <a:gd name="connsiteX55" fmla="*/ 1133203 w 2468880"/>
              <a:gd name="connsiteY55" fmla="*/ 1080951 h 1512025"/>
              <a:gd name="connsiteX56" fmla="*/ 1156063 w 2468880"/>
              <a:gd name="connsiteY56" fmla="*/ 1074420 h 1512025"/>
              <a:gd name="connsiteX57" fmla="*/ 1185454 w 2468880"/>
              <a:gd name="connsiteY57" fmla="*/ 1061357 h 1512025"/>
              <a:gd name="connsiteX58" fmla="*/ 1198517 w 2468880"/>
              <a:gd name="connsiteY58" fmla="*/ 1054825 h 1512025"/>
              <a:gd name="connsiteX59" fmla="*/ 1208314 w 2468880"/>
              <a:gd name="connsiteY59" fmla="*/ 1045028 h 1512025"/>
              <a:gd name="connsiteX60" fmla="*/ 1218111 w 2468880"/>
              <a:gd name="connsiteY60" fmla="*/ 1041762 h 1512025"/>
              <a:gd name="connsiteX61" fmla="*/ 1227909 w 2468880"/>
              <a:gd name="connsiteY61" fmla="*/ 1035231 h 1512025"/>
              <a:gd name="connsiteX62" fmla="*/ 1234440 w 2468880"/>
              <a:gd name="connsiteY62" fmla="*/ 1025434 h 1512025"/>
              <a:gd name="connsiteX63" fmla="*/ 1240971 w 2468880"/>
              <a:gd name="connsiteY63" fmla="*/ 1018902 h 1512025"/>
              <a:gd name="connsiteX64" fmla="*/ 1244237 w 2468880"/>
              <a:gd name="connsiteY64" fmla="*/ 1009105 h 1512025"/>
              <a:gd name="connsiteX65" fmla="*/ 1250769 w 2468880"/>
              <a:gd name="connsiteY65" fmla="*/ 999308 h 1512025"/>
              <a:gd name="connsiteX66" fmla="*/ 1260566 w 2468880"/>
              <a:gd name="connsiteY66" fmla="*/ 976448 h 1512025"/>
              <a:gd name="connsiteX67" fmla="*/ 1270363 w 2468880"/>
              <a:gd name="connsiteY67" fmla="*/ 966651 h 1512025"/>
              <a:gd name="connsiteX68" fmla="*/ 1276894 w 2468880"/>
              <a:gd name="connsiteY68" fmla="*/ 940525 h 1512025"/>
              <a:gd name="connsiteX69" fmla="*/ 1286691 w 2468880"/>
              <a:gd name="connsiteY69" fmla="*/ 911134 h 1512025"/>
              <a:gd name="connsiteX70" fmla="*/ 1319349 w 2468880"/>
              <a:gd name="connsiteY70" fmla="*/ 898071 h 1512025"/>
              <a:gd name="connsiteX71" fmla="*/ 1338943 w 2468880"/>
              <a:gd name="connsiteY71" fmla="*/ 891540 h 1512025"/>
              <a:gd name="connsiteX72" fmla="*/ 1404257 w 2468880"/>
              <a:gd name="connsiteY72" fmla="*/ 885008 h 1512025"/>
              <a:gd name="connsiteX73" fmla="*/ 1505494 w 2468880"/>
              <a:gd name="connsiteY73" fmla="*/ 881742 h 1512025"/>
              <a:gd name="connsiteX74" fmla="*/ 1561011 w 2468880"/>
              <a:gd name="connsiteY74" fmla="*/ 875211 h 1512025"/>
              <a:gd name="connsiteX75" fmla="*/ 1593669 w 2468880"/>
              <a:gd name="connsiteY75" fmla="*/ 868680 h 1512025"/>
              <a:gd name="connsiteX76" fmla="*/ 1704703 w 2468880"/>
              <a:gd name="connsiteY76" fmla="*/ 865414 h 1512025"/>
              <a:gd name="connsiteX77" fmla="*/ 1740626 w 2468880"/>
              <a:gd name="connsiteY77" fmla="*/ 858882 h 1512025"/>
              <a:gd name="connsiteX78" fmla="*/ 1753689 w 2468880"/>
              <a:gd name="connsiteY78" fmla="*/ 855617 h 1512025"/>
              <a:gd name="connsiteX79" fmla="*/ 1763486 w 2468880"/>
              <a:gd name="connsiteY79" fmla="*/ 852351 h 1512025"/>
              <a:gd name="connsiteX80" fmla="*/ 1783080 w 2468880"/>
              <a:gd name="connsiteY80" fmla="*/ 849085 h 1512025"/>
              <a:gd name="connsiteX81" fmla="*/ 1796143 w 2468880"/>
              <a:gd name="connsiteY81" fmla="*/ 845820 h 1512025"/>
              <a:gd name="connsiteX82" fmla="*/ 1815737 w 2468880"/>
              <a:gd name="connsiteY82" fmla="*/ 842554 h 1512025"/>
              <a:gd name="connsiteX83" fmla="*/ 1825534 w 2468880"/>
              <a:gd name="connsiteY83" fmla="*/ 839288 h 1512025"/>
              <a:gd name="connsiteX84" fmla="*/ 1845129 w 2468880"/>
              <a:gd name="connsiteY84" fmla="*/ 836022 h 1512025"/>
              <a:gd name="connsiteX85" fmla="*/ 1854926 w 2468880"/>
              <a:gd name="connsiteY85" fmla="*/ 832757 h 1512025"/>
              <a:gd name="connsiteX86" fmla="*/ 1926771 w 2468880"/>
              <a:gd name="connsiteY86" fmla="*/ 819694 h 1512025"/>
              <a:gd name="connsiteX87" fmla="*/ 1936569 w 2468880"/>
              <a:gd name="connsiteY87" fmla="*/ 816428 h 1512025"/>
              <a:gd name="connsiteX88" fmla="*/ 1962694 w 2468880"/>
              <a:gd name="connsiteY88" fmla="*/ 813162 h 1512025"/>
              <a:gd name="connsiteX89" fmla="*/ 1985554 w 2468880"/>
              <a:gd name="connsiteY89" fmla="*/ 800100 h 1512025"/>
              <a:gd name="connsiteX90" fmla="*/ 1995351 w 2468880"/>
              <a:gd name="connsiteY90" fmla="*/ 796834 h 1512025"/>
              <a:gd name="connsiteX91" fmla="*/ 2021477 w 2468880"/>
              <a:gd name="connsiteY91" fmla="*/ 787037 h 1512025"/>
              <a:gd name="connsiteX92" fmla="*/ 2034540 w 2468880"/>
              <a:gd name="connsiteY92" fmla="*/ 780505 h 1512025"/>
              <a:gd name="connsiteX93" fmla="*/ 2047603 w 2468880"/>
              <a:gd name="connsiteY93" fmla="*/ 777240 h 1512025"/>
              <a:gd name="connsiteX94" fmla="*/ 2076994 w 2468880"/>
              <a:gd name="connsiteY94" fmla="*/ 770708 h 1512025"/>
              <a:gd name="connsiteX95" fmla="*/ 2122714 w 2468880"/>
              <a:gd name="connsiteY95" fmla="*/ 754380 h 1512025"/>
              <a:gd name="connsiteX96" fmla="*/ 2132511 w 2468880"/>
              <a:gd name="connsiteY96" fmla="*/ 751114 h 1512025"/>
              <a:gd name="connsiteX97" fmla="*/ 2161903 w 2468880"/>
              <a:gd name="connsiteY97" fmla="*/ 747848 h 1512025"/>
              <a:gd name="connsiteX98" fmla="*/ 2181497 w 2468880"/>
              <a:gd name="connsiteY98" fmla="*/ 744582 h 1512025"/>
              <a:gd name="connsiteX99" fmla="*/ 2227217 w 2468880"/>
              <a:gd name="connsiteY99" fmla="*/ 747848 h 1512025"/>
              <a:gd name="connsiteX100" fmla="*/ 2243546 w 2468880"/>
              <a:gd name="connsiteY100" fmla="*/ 764177 h 1512025"/>
              <a:gd name="connsiteX101" fmla="*/ 2246811 w 2468880"/>
              <a:gd name="connsiteY101" fmla="*/ 773974 h 1512025"/>
              <a:gd name="connsiteX102" fmla="*/ 2246811 w 2468880"/>
              <a:gd name="connsiteY102" fmla="*/ 849085 h 1512025"/>
              <a:gd name="connsiteX103" fmla="*/ 2237014 w 2468880"/>
              <a:gd name="connsiteY103" fmla="*/ 871945 h 1512025"/>
              <a:gd name="connsiteX104" fmla="*/ 2227217 w 2468880"/>
              <a:gd name="connsiteY104" fmla="*/ 891540 h 1512025"/>
              <a:gd name="connsiteX105" fmla="*/ 2217420 w 2468880"/>
              <a:gd name="connsiteY105" fmla="*/ 937260 h 1512025"/>
              <a:gd name="connsiteX106" fmla="*/ 2204357 w 2468880"/>
              <a:gd name="connsiteY106" fmla="*/ 963385 h 1512025"/>
              <a:gd name="connsiteX107" fmla="*/ 2201091 w 2468880"/>
              <a:gd name="connsiteY107" fmla="*/ 979714 h 1512025"/>
              <a:gd name="connsiteX108" fmla="*/ 2197826 w 2468880"/>
              <a:gd name="connsiteY108" fmla="*/ 989511 h 1512025"/>
              <a:gd name="connsiteX109" fmla="*/ 2207623 w 2468880"/>
              <a:gd name="connsiteY109" fmla="*/ 1061357 h 1512025"/>
              <a:gd name="connsiteX110" fmla="*/ 2210889 w 2468880"/>
              <a:gd name="connsiteY110" fmla="*/ 1074420 h 1512025"/>
              <a:gd name="connsiteX111" fmla="*/ 2230483 w 2468880"/>
              <a:gd name="connsiteY111" fmla="*/ 1087482 h 1512025"/>
              <a:gd name="connsiteX112" fmla="*/ 2246811 w 2468880"/>
              <a:gd name="connsiteY112" fmla="*/ 1094014 h 1512025"/>
              <a:gd name="connsiteX113" fmla="*/ 2295797 w 2468880"/>
              <a:gd name="connsiteY113" fmla="*/ 1097280 h 1512025"/>
              <a:gd name="connsiteX114" fmla="*/ 2377440 w 2468880"/>
              <a:gd name="connsiteY114" fmla="*/ 1094014 h 1512025"/>
              <a:gd name="connsiteX115" fmla="*/ 2387237 w 2468880"/>
              <a:gd name="connsiteY115" fmla="*/ 1087482 h 1512025"/>
              <a:gd name="connsiteX116" fmla="*/ 2403566 w 2468880"/>
              <a:gd name="connsiteY116" fmla="*/ 1074420 h 1512025"/>
              <a:gd name="connsiteX117" fmla="*/ 2413363 w 2468880"/>
              <a:gd name="connsiteY117" fmla="*/ 1061357 h 1512025"/>
              <a:gd name="connsiteX118" fmla="*/ 2426426 w 2468880"/>
              <a:gd name="connsiteY118" fmla="*/ 1048294 h 1512025"/>
              <a:gd name="connsiteX119" fmla="*/ 2429691 w 2468880"/>
              <a:gd name="connsiteY119" fmla="*/ 1035231 h 1512025"/>
              <a:gd name="connsiteX120" fmla="*/ 2446020 w 2468880"/>
              <a:gd name="connsiteY120" fmla="*/ 996042 h 1512025"/>
              <a:gd name="connsiteX121" fmla="*/ 2452551 w 2468880"/>
              <a:gd name="connsiteY121" fmla="*/ 960120 h 1512025"/>
              <a:gd name="connsiteX122" fmla="*/ 2459083 w 2468880"/>
              <a:gd name="connsiteY122" fmla="*/ 920931 h 1512025"/>
              <a:gd name="connsiteX123" fmla="*/ 2462349 w 2468880"/>
              <a:gd name="connsiteY123" fmla="*/ 881742 h 1512025"/>
              <a:gd name="connsiteX124" fmla="*/ 2465614 w 2468880"/>
              <a:gd name="connsiteY124" fmla="*/ 868680 h 1512025"/>
              <a:gd name="connsiteX125" fmla="*/ 2468880 w 2468880"/>
              <a:gd name="connsiteY125" fmla="*/ 702128 h 1512025"/>
              <a:gd name="connsiteX126" fmla="*/ 2465614 w 2468880"/>
              <a:gd name="connsiteY126" fmla="*/ 153488 h 1512025"/>
              <a:gd name="connsiteX127" fmla="*/ 2459083 w 2468880"/>
              <a:gd name="connsiteY127" fmla="*/ 143691 h 1512025"/>
              <a:gd name="connsiteX128" fmla="*/ 2455817 w 2468880"/>
              <a:gd name="connsiteY128" fmla="*/ 133894 h 1512025"/>
              <a:gd name="connsiteX129" fmla="*/ 2449286 w 2468880"/>
              <a:gd name="connsiteY129" fmla="*/ 127362 h 1512025"/>
              <a:gd name="connsiteX130" fmla="*/ 2442754 w 2468880"/>
              <a:gd name="connsiteY130" fmla="*/ 117565 h 1512025"/>
              <a:gd name="connsiteX131" fmla="*/ 2436223 w 2468880"/>
              <a:gd name="connsiteY131" fmla="*/ 81642 h 1512025"/>
              <a:gd name="connsiteX132" fmla="*/ 2426426 w 2468880"/>
              <a:gd name="connsiteY132" fmla="*/ 48985 h 1512025"/>
              <a:gd name="connsiteX133" fmla="*/ 2423160 w 2468880"/>
              <a:gd name="connsiteY133" fmla="*/ 39188 h 1512025"/>
              <a:gd name="connsiteX134" fmla="*/ 2416629 w 2468880"/>
              <a:gd name="connsiteY134" fmla="*/ 13062 h 1512025"/>
              <a:gd name="connsiteX135" fmla="*/ 2413363 w 2468880"/>
              <a:gd name="connsiteY135" fmla="*/ 0 h 15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468880" h="1512025">
                <a:moveTo>
                  <a:pt x="0" y="1505494"/>
                </a:moveTo>
                <a:cubicBezTo>
                  <a:pt x="5443" y="1506583"/>
                  <a:pt x="10910" y="1507556"/>
                  <a:pt x="16329" y="1508760"/>
                </a:cubicBezTo>
                <a:cubicBezTo>
                  <a:pt x="20710" y="1509734"/>
                  <a:pt x="24903" y="1512025"/>
                  <a:pt x="29391" y="1512025"/>
                </a:cubicBezTo>
                <a:cubicBezTo>
                  <a:pt x="56627" y="1512025"/>
                  <a:pt x="83820" y="1509848"/>
                  <a:pt x="111034" y="1508760"/>
                </a:cubicBezTo>
                <a:cubicBezTo>
                  <a:pt x="141777" y="1478014"/>
                  <a:pt x="92483" y="1524392"/>
                  <a:pt x="140426" y="1492431"/>
                </a:cubicBezTo>
                <a:cubicBezTo>
                  <a:pt x="156328" y="1481830"/>
                  <a:pt x="143704" y="1488659"/>
                  <a:pt x="163286" y="1482634"/>
                </a:cubicBezTo>
                <a:cubicBezTo>
                  <a:pt x="205444" y="1469662"/>
                  <a:pt x="178332" y="1475228"/>
                  <a:pt x="212271" y="1469571"/>
                </a:cubicBezTo>
                <a:cubicBezTo>
                  <a:pt x="215537" y="1467394"/>
                  <a:pt x="218461" y="1464586"/>
                  <a:pt x="222069" y="1463040"/>
                </a:cubicBezTo>
                <a:cubicBezTo>
                  <a:pt x="234847" y="1457564"/>
                  <a:pt x="241555" y="1462022"/>
                  <a:pt x="254726" y="1453242"/>
                </a:cubicBezTo>
                <a:cubicBezTo>
                  <a:pt x="263565" y="1447350"/>
                  <a:pt x="267226" y="1444324"/>
                  <a:pt x="277586" y="1440180"/>
                </a:cubicBezTo>
                <a:cubicBezTo>
                  <a:pt x="283978" y="1437623"/>
                  <a:pt x="291451" y="1437467"/>
                  <a:pt x="297180" y="1433648"/>
                </a:cubicBezTo>
                <a:cubicBezTo>
                  <a:pt x="310712" y="1424627"/>
                  <a:pt x="303169" y="1428069"/>
                  <a:pt x="320040" y="1423851"/>
                </a:cubicBezTo>
                <a:cubicBezTo>
                  <a:pt x="323306" y="1421674"/>
                  <a:pt x="326251" y="1418914"/>
                  <a:pt x="329837" y="1417320"/>
                </a:cubicBezTo>
                <a:cubicBezTo>
                  <a:pt x="336128" y="1414524"/>
                  <a:pt x="343703" y="1414607"/>
                  <a:pt x="349431" y="1410788"/>
                </a:cubicBezTo>
                <a:cubicBezTo>
                  <a:pt x="355963" y="1406434"/>
                  <a:pt x="363475" y="1403276"/>
                  <a:pt x="369026" y="1397725"/>
                </a:cubicBezTo>
                <a:cubicBezTo>
                  <a:pt x="392306" y="1374445"/>
                  <a:pt x="365881" y="1399589"/>
                  <a:pt x="388620" y="1381397"/>
                </a:cubicBezTo>
                <a:cubicBezTo>
                  <a:pt x="391024" y="1379474"/>
                  <a:pt x="392511" y="1376449"/>
                  <a:pt x="395151" y="1374865"/>
                </a:cubicBezTo>
                <a:cubicBezTo>
                  <a:pt x="398493" y="1372860"/>
                  <a:pt x="415577" y="1368943"/>
                  <a:pt x="418011" y="1368334"/>
                </a:cubicBezTo>
                <a:cubicBezTo>
                  <a:pt x="420188" y="1365068"/>
                  <a:pt x="421478" y="1360989"/>
                  <a:pt x="424543" y="1358537"/>
                </a:cubicBezTo>
                <a:cubicBezTo>
                  <a:pt x="427231" y="1356387"/>
                  <a:pt x="431261" y="1356810"/>
                  <a:pt x="434340" y="1355271"/>
                </a:cubicBezTo>
                <a:cubicBezTo>
                  <a:pt x="437850" y="1353516"/>
                  <a:pt x="440551" y="1350334"/>
                  <a:pt x="444137" y="1348740"/>
                </a:cubicBezTo>
                <a:cubicBezTo>
                  <a:pt x="450428" y="1345944"/>
                  <a:pt x="457200" y="1344385"/>
                  <a:pt x="463731" y="1342208"/>
                </a:cubicBezTo>
                <a:cubicBezTo>
                  <a:pt x="473256" y="1339033"/>
                  <a:pt x="477366" y="1338176"/>
                  <a:pt x="486591" y="1332411"/>
                </a:cubicBezTo>
                <a:cubicBezTo>
                  <a:pt x="492494" y="1328721"/>
                  <a:pt x="502553" y="1319531"/>
                  <a:pt x="509451" y="1316082"/>
                </a:cubicBezTo>
                <a:cubicBezTo>
                  <a:pt x="512530" y="1314543"/>
                  <a:pt x="515983" y="1313905"/>
                  <a:pt x="519249" y="1312817"/>
                </a:cubicBezTo>
                <a:cubicBezTo>
                  <a:pt x="522515" y="1310640"/>
                  <a:pt x="525535" y="1308040"/>
                  <a:pt x="529046" y="1306285"/>
                </a:cubicBezTo>
                <a:cubicBezTo>
                  <a:pt x="532125" y="1304746"/>
                  <a:pt x="535891" y="1304791"/>
                  <a:pt x="538843" y="1303020"/>
                </a:cubicBezTo>
                <a:cubicBezTo>
                  <a:pt x="550657" y="1295932"/>
                  <a:pt x="540469" y="1296221"/>
                  <a:pt x="551906" y="1286691"/>
                </a:cubicBezTo>
                <a:cubicBezTo>
                  <a:pt x="555646" y="1283575"/>
                  <a:pt x="560615" y="1282337"/>
                  <a:pt x="564969" y="1280160"/>
                </a:cubicBezTo>
                <a:cubicBezTo>
                  <a:pt x="570412" y="1274717"/>
                  <a:pt x="573995" y="1266265"/>
                  <a:pt x="581297" y="1263831"/>
                </a:cubicBezTo>
                <a:cubicBezTo>
                  <a:pt x="598541" y="1258082"/>
                  <a:pt x="588229" y="1262475"/>
                  <a:pt x="610689" y="1247502"/>
                </a:cubicBezTo>
                <a:cubicBezTo>
                  <a:pt x="613955" y="1245325"/>
                  <a:pt x="616763" y="1242212"/>
                  <a:pt x="620486" y="1240971"/>
                </a:cubicBezTo>
                <a:cubicBezTo>
                  <a:pt x="623752" y="1239882"/>
                  <a:pt x="627274" y="1239377"/>
                  <a:pt x="630283" y="1237705"/>
                </a:cubicBezTo>
                <a:cubicBezTo>
                  <a:pt x="637145" y="1233893"/>
                  <a:pt x="644326" y="1230192"/>
                  <a:pt x="649877" y="1224642"/>
                </a:cubicBezTo>
                <a:cubicBezTo>
                  <a:pt x="652054" y="1222465"/>
                  <a:pt x="653655" y="1219488"/>
                  <a:pt x="656409" y="1218111"/>
                </a:cubicBezTo>
                <a:cubicBezTo>
                  <a:pt x="662567" y="1215032"/>
                  <a:pt x="676003" y="1211580"/>
                  <a:pt x="676003" y="1211580"/>
                </a:cubicBezTo>
                <a:cubicBezTo>
                  <a:pt x="681432" y="1206150"/>
                  <a:pt x="684914" y="1201814"/>
                  <a:pt x="692331" y="1198517"/>
                </a:cubicBezTo>
                <a:cubicBezTo>
                  <a:pt x="698623" y="1195721"/>
                  <a:pt x="705768" y="1195064"/>
                  <a:pt x="711926" y="1191985"/>
                </a:cubicBezTo>
                <a:lnTo>
                  <a:pt x="724989" y="1185454"/>
                </a:lnTo>
                <a:cubicBezTo>
                  <a:pt x="727166" y="1183277"/>
                  <a:pt x="728766" y="1180299"/>
                  <a:pt x="731520" y="1178922"/>
                </a:cubicBezTo>
                <a:cubicBezTo>
                  <a:pt x="737678" y="1175843"/>
                  <a:pt x="744583" y="1174568"/>
                  <a:pt x="751114" y="1172391"/>
                </a:cubicBezTo>
                <a:cubicBezTo>
                  <a:pt x="754380" y="1171302"/>
                  <a:pt x="758047" y="1171034"/>
                  <a:pt x="760911" y="1169125"/>
                </a:cubicBezTo>
                <a:cubicBezTo>
                  <a:pt x="788996" y="1150404"/>
                  <a:pt x="753459" y="1172851"/>
                  <a:pt x="780506" y="1159328"/>
                </a:cubicBezTo>
                <a:cubicBezTo>
                  <a:pt x="819734" y="1139714"/>
                  <a:pt x="766449" y="1164496"/>
                  <a:pt x="796834" y="1146265"/>
                </a:cubicBezTo>
                <a:cubicBezTo>
                  <a:pt x="799786" y="1144494"/>
                  <a:pt x="803292" y="1143835"/>
                  <a:pt x="806631" y="1143000"/>
                </a:cubicBezTo>
                <a:cubicBezTo>
                  <a:pt x="814085" y="1141137"/>
                  <a:pt x="825291" y="1140201"/>
                  <a:pt x="832757" y="1136468"/>
                </a:cubicBezTo>
                <a:cubicBezTo>
                  <a:pt x="836267" y="1134713"/>
                  <a:pt x="839044" y="1131692"/>
                  <a:pt x="842554" y="1129937"/>
                </a:cubicBezTo>
                <a:cubicBezTo>
                  <a:pt x="845633" y="1128398"/>
                  <a:pt x="849041" y="1127617"/>
                  <a:pt x="852351" y="1126671"/>
                </a:cubicBezTo>
                <a:cubicBezTo>
                  <a:pt x="875823" y="1119964"/>
                  <a:pt x="854799" y="1126875"/>
                  <a:pt x="881743" y="1120140"/>
                </a:cubicBezTo>
                <a:cubicBezTo>
                  <a:pt x="888797" y="1118377"/>
                  <a:pt x="897328" y="1113899"/>
                  <a:pt x="904603" y="1113608"/>
                </a:cubicBezTo>
                <a:cubicBezTo>
                  <a:pt x="954649" y="1111606"/>
                  <a:pt x="1004752" y="1111431"/>
                  <a:pt x="1054826" y="1110342"/>
                </a:cubicBezTo>
                <a:cubicBezTo>
                  <a:pt x="1059180" y="1109254"/>
                  <a:pt x="1063573" y="1108310"/>
                  <a:pt x="1067889" y="1107077"/>
                </a:cubicBezTo>
                <a:cubicBezTo>
                  <a:pt x="1071199" y="1106131"/>
                  <a:pt x="1074346" y="1104646"/>
                  <a:pt x="1077686" y="1103811"/>
                </a:cubicBezTo>
                <a:cubicBezTo>
                  <a:pt x="1083071" y="1102465"/>
                  <a:pt x="1088659" y="1102005"/>
                  <a:pt x="1094014" y="1100545"/>
                </a:cubicBezTo>
                <a:cubicBezTo>
                  <a:pt x="1100656" y="1098733"/>
                  <a:pt x="1113609" y="1094014"/>
                  <a:pt x="1113609" y="1094014"/>
                </a:cubicBezTo>
                <a:cubicBezTo>
                  <a:pt x="1120140" y="1089660"/>
                  <a:pt x="1125588" y="1082855"/>
                  <a:pt x="1133203" y="1080951"/>
                </a:cubicBezTo>
                <a:cubicBezTo>
                  <a:pt x="1149605" y="1076850"/>
                  <a:pt x="1142008" y="1079104"/>
                  <a:pt x="1156063" y="1074420"/>
                </a:cubicBezTo>
                <a:cubicBezTo>
                  <a:pt x="1184884" y="1055204"/>
                  <a:pt x="1138815" y="1084678"/>
                  <a:pt x="1185454" y="1061357"/>
                </a:cubicBezTo>
                <a:cubicBezTo>
                  <a:pt x="1189808" y="1059180"/>
                  <a:pt x="1194555" y="1057655"/>
                  <a:pt x="1198517" y="1054825"/>
                </a:cubicBezTo>
                <a:cubicBezTo>
                  <a:pt x="1202275" y="1052141"/>
                  <a:pt x="1204471" y="1047590"/>
                  <a:pt x="1208314" y="1045028"/>
                </a:cubicBezTo>
                <a:cubicBezTo>
                  <a:pt x="1211178" y="1043118"/>
                  <a:pt x="1215032" y="1043301"/>
                  <a:pt x="1218111" y="1041762"/>
                </a:cubicBezTo>
                <a:cubicBezTo>
                  <a:pt x="1221622" y="1040007"/>
                  <a:pt x="1224643" y="1037408"/>
                  <a:pt x="1227909" y="1035231"/>
                </a:cubicBezTo>
                <a:cubicBezTo>
                  <a:pt x="1230086" y="1031965"/>
                  <a:pt x="1231988" y="1028499"/>
                  <a:pt x="1234440" y="1025434"/>
                </a:cubicBezTo>
                <a:cubicBezTo>
                  <a:pt x="1236363" y="1023030"/>
                  <a:pt x="1239387" y="1021542"/>
                  <a:pt x="1240971" y="1018902"/>
                </a:cubicBezTo>
                <a:cubicBezTo>
                  <a:pt x="1242742" y="1015950"/>
                  <a:pt x="1242697" y="1012184"/>
                  <a:pt x="1244237" y="1009105"/>
                </a:cubicBezTo>
                <a:cubicBezTo>
                  <a:pt x="1245992" y="1005594"/>
                  <a:pt x="1248592" y="1002574"/>
                  <a:pt x="1250769" y="999308"/>
                </a:cubicBezTo>
                <a:cubicBezTo>
                  <a:pt x="1253434" y="991310"/>
                  <a:pt x="1255519" y="983513"/>
                  <a:pt x="1260566" y="976448"/>
                </a:cubicBezTo>
                <a:cubicBezTo>
                  <a:pt x="1263250" y="972690"/>
                  <a:pt x="1267097" y="969917"/>
                  <a:pt x="1270363" y="966651"/>
                </a:cubicBezTo>
                <a:cubicBezTo>
                  <a:pt x="1282399" y="906474"/>
                  <a:pt x="1266854" y="980687"/>
                  <a:pt x="1276894" y="940525"/>
                </a:cubicBezTo>
                <a:cubicBezTo>
                  <a:pt x="1279095" y="931721"/>
                  <a:pt x="1279449" y="918376"/>
                  <a:pt x="1286691" y="911134"/>
                </a:cubicBezTo>
                <a:cubicBezTo>
                  <a:pt x="1291498" y="906327"/>
                  <a:pt x="1315520" y="899347"/>
                  <a:pt x="1319349" y="898071"/>
                </a:cubicBezTo>
                <a:lnTo>
                  <a:pt x="1338943" y="891540"/>
                </a:lnTo>
                <a:cubicBezTo>
                  <a:pt x="1363018" y="888530"/>
                  <a:pt x="1378812" y="886192"/>
                  <a:pt x="1404257" y="885008"/>
                </a:cubicBezTo>
                <a:cubicBezTo>
                  <a:pt x="1437984" y="883439"/>
                  <a:pt x="1471748" y="882831"/>
                  <a:pt x="1505494" y="881742"/>
                </a:cubicBezTo>
                <a:cubicBezTo>
                  <a:pt x="1538038" y="873608"/>
                  <a:pt x="1496022" y="883335"/>
                  <a:pt x="1561011" y="875211"/>
                </a:cubicBezTo>
                <a:cubicBezTo>
                  <a:pt x="1610348" y="869043"/>
                  <a:pt x="1495324" y="873477"/>
                  <a:pt x="1593669" y="868680"/>
                </a:cubicBezTo>
                <a:cubicBezTo>
                  <a:pt x="1630652" y="866876"/>
                  <a:pt x="1667692" y="866503"/>
                  <a:pt x="1704703" y="865414"/>
                </a:cubicBezTo>
                <a:cubicBezTo>
                  <a:pt x="1718891" y="863049"/>
                  <a:pt x="1726926" y="861926"/>
                  <a:pt x="1740626" y="858882"/>
                </a:cubicBezTo>
                <a:cubicBezTo>
                  <a:pt x="1745007" y="857908"/>
                  <a:pt x="1749373" y="856850"/>
                  <a:pt x="1753689" y="855617"/>
                </a:cubicBezTo>
                <a:cubicBezTo>
                  <a:pt x="1756999" y="854671"/>
                  <a:pt x="1760126" y="853098"/>
                  <a:pt x="1763486" y="852351"/>
                </a:cubicBezTo>
                <a:cubicBezTo>
                  <a:pt x="1769950" y="850914"/>
                  <a:pt x="1776587" y="850383"/>
                  <a:pt x="1783080" y="849085"/>
                </a:cubicBezTo>
                <a:cubicBezTo>
                  <a:pt x="1787481" y="848205"/>
                  <a:pt x="1791742" y="846700"/>
                  <a:pt x="1796143" y="845820"/>
                </a:cubicBezTo>
                <a:cubicBezTo>
                  <a:pt x="1802636" y="844522"/>
                  <a:pt x="1809273" y="843991"/>
                  <a:pt x="1815737" y="842554"/>
                </a:cubicBezTo>
                <a:cubicBezTo>
                  <a:pt x="1819097" y="841807"/>
                  <a:pt x="1822174" y="840035"/>
                  <a:pt x="1825534" y="839288"/>
                </a:cubicBezTo>
                <a:cubicBezTo>
                  <a:pt x="1831998" y="837851"/>
                  <a:pt x="1838665" y="837458"/>
                  <a:pt x="1845129" y="836022"/>
                </a:cubicBezTo>
                <a:cubicBezTo>
                  <a:pt x="1848489" y="835275"/>
                  <a:pt x="1851566" y="833504"/>
                  <a:pt x="1854926" y="832757"/>
                </a:cubicBezTo>
                <a:cubicBezTo>
                  <a:pt x="1895633" y="823711"/>
                  <a:pt x="1894742" y="824270"/>
                  <a:pt x="1926771" y="819694"/>
                </a:cubicBezTo>
                <a:cubicBezTo>
                  <a:pt x="1930037" y="818605"/>
                  <a:pt x="1933182" y="817044"/>
                  <a:pt x="1936569" y="816428"/>
                </a:cubicBezTo>
                <a:cubicBezTo>
                  <a:pt x="1945204" y="814858"/>
                  <a:pt x="1954180" y="815291"/>
                  <a:pt x="1962694" y="813162"/>
                </a:cubicBezTo>
                <a:cubicBezTo>
                  <a:pt x="1974145" y="810299"/>
                  <a:pt x="1975836" y="804959"/>
                  <a:pt x="1985554" y="800100"/>
                </a:cubicBezTo>
                <a:cubicBezTo>
                  <a:pt x="1988633" y="798561"/>
                  <a:pt x="1992187" y="798190"/>
                  <a:pt x="1995351" y="796834"/>
                </a:cubicBezTo>
                <a:cubicBezTo>
                  <a:pt x="2019256" y="786588"/>
                  <a:pt x="1997397" y="793056"/>
                  <a:pt x="2021477" y="787037"/>
                </a:cubicBezTo>
                <a:cubicBezTo>
                  <a:pt x="2025831" y="784860"/>
                  <a:pt x="2029982" y="782214"/>
                  <a:pt x="2034540" y="780505"/>
                </a:cubicBezTo>
                <a:cubicBezTo>
                  <a:pt x="2038743" y="778929"/>
                  <a:pt x="2043287" y="778473"/>
                  <a:pt x="2047603" y="777240"/>
                </a:cubicBezTo>
                <a:cubicBezTo>
                  <a:pt x="2070122" y="770806"/>
                  <a:pt x="2041616" y="776605"/>
                  <a:pt x="2076994" y="770708"/>
                </a:cubicBezTo>
                <a:cubicBezTo>
                  <a:pt x="2133784" y="747992"/>
                  <a:pt x="2090633" y="763545"/>
                  <a:pt x="2122714" y="754380"/>
                </a:cubicBezTo>
                <a:cubicBezTo>
                  <a:pt x="2126024" y="753434"/>
                  <a:pt x="2129115" y="751680"/>
                  <a:pt x="2132511" y="751114"/>
                </a:cubicBezTo>
                <a:cubicBezTo>
                  <a:pt x="2142234" y="749493"/>
                  <a:pt x="2152132" y="749151"/>
                  <a:pt x="2161903" y="747848"/>
                </a:cubicBezTo>
                <a:cubicBezTo>
                  <a:pt x="2168466" y="746973"/>
                  <a:pt x="2174966" y="745671"/>
                  <a:pt x="2181497" y="744582"/>
                </a:cubicBezTo>
                <a:cubicBezTo>
                  <a:pt x="2196737" y="745671"/>
                  <a:pt x="2212647" y="743247"/>
                  <a:pt x="2227217" y="747848"/>
                </a:cubicBezTo>
                <a:cubicBezTo>
                  <a:pt x="2234557" y="750166"/>
                  <a:pt x="2243546" y="764177"/>
                  <a:pt x="2243546" y="764177"/>
                </a:cubicBezTo>
                <a:cubicBezTo>
                  <a:pt x="2244634" y="767443"/>
                  <a:pt x="2245865" y="770664"/>
                  <a:pt x="2246811" y="773974"/>
                </a:cubicBezTo>
                <a:cubicBezTo>
                  <a:pt x="2254968" y="802524"/>
                  <a:pt x="2250927" y="803809"/>
                  <a:pt x="2246811" y="849085"/>
                </a:cubicBezTo>
                <a:cubicBezTo>
                  <a:pt x="2246222" y="855569"/>
                  <a:pt x="2239125" y="867020"/>
                  <a:pt x="2237014" y="871945"/>
                </a:cubicBezTo>
                <a:cubicBezTo>
                  <a:pt x="2228900" y="890878"/>
                  <a:pt x="2239772" y="872707"/>
                  <a:pt x="2227217" y="891540"/>
                </a:cubicBezTo>
                <a:cubicBezTo>
                  <a:pt x="2224477" y="907981"/>
                  <a:pt x="2222843" y="920989"/>
                  <a:pt x="2217420" y="937260"/>
                </a:cubicBezTo>
                <a:cubicBezTo>
                  <a:pt x="2209915" y="959775"/>
                  <a:pt x="2215758" y="951986"/>
                  <a:pt x="2204357" y="963385"/>
                </a:cubicBezTo>
                <a:cubicBezTo>
                  <a:pt x="2203268" y="968828"/>
                  <a:pt x="2202437" y="974329"/>
                  <a:pt x="2201091" y="979714"/>
                </a:cubicBezTo>
                <a:cubicBezTo>
                  <a:pt x="2200256" y="983053"/>
                  <a:pt x="2197670" y="986072"/>
                  <a:pt x="2197826" y="989511"/>
                </a:cubicBezTo>
                <a:cubicBezTo>
                  <a:pt x="2201669" y="1074050"/>
                  <a:pt x="2198284" y="1028674"/>
                  <a:pt x="2207623" y="1061357"/>
                </a:cubicBezTo>
                <a:cubicBezTo>
                  <a:pt x="2208856" y="1065673"/>
                  <a:pt x="2208662" y="1070523"/>
                  <a:pt x="2210889" y="1074420"/>
                </a:cubicBezTo>
                <a:cubicBezTo>
                  <a:pt x="2217026" y="1085160"/>
                  <a:pt x="2220847" y="1083868"/>
                  <a:pt x="2230483" y="1087482"/>
                </a:cubicBezTo>
                <a:cubicBezTo>
                  <a:pt x="2235972" y="1089540"/>
                  <a:pt x="2241014" y="1093144"/>
                  <a:pt x="2246811" y="1094014"/>
                </a:cubicBezTo>
                <a:cubicBezTo>
                  <a:pt x="2262995" y="1096442"/>
                  <a:pt x="2279468" y="1096191"/>
                  <a:pt x="2295797" y="1097280"/>
                </a:cubicBezTo>
                <a:cubicBezTo>
                  <a:pt x="2323011" y="1096191"/>
                  <a:pt x="2350359" y="1096916"/>
                  <a:pt x="2377440" y="1094014"/>
                </a:cubicBezTo>
                <a:cubicBezTo>
                  <a:pt x="2381343" y="1093596"/>
                  <a:pt x="2384172" y="1089934"/>
                  <a:pt x="2387237" y="1087482"/>
                </a:cubicBezTo>
                <a:cubicBezTo>
                  <a:pt x="2410494" y="1068877"/>
                  <a:pt x="2373426" y="1094512"/>
                  <a:pt x="2403566" y="1074420"/>
                </a:cubicBezTo>
                <a:cubicBezTo>
                  <a:pt x="2406832" y="1070066"/>
                  <a:pt x="2409779" y="1065453"/>
                  <a:pt x="2413363" y="1061357"/>
                </a:cubicBezTo>
                <a:cubicBezTo>
                  <a:pt x="2417418" y="1056723"/>
                  <a:pt x="2426426" y="1048294"/>
                  <a:pt x="2426426" y="1048294"/>
                </a:cubicBezTo>
                <a:cubicBezTo>
                  <a:pt x="2427514" y="1043940"/>
                  <a:pt x="2428115" y="1039434"/>
                  <a:pt x="2429691" y="1035231"/>
                </a:cubicBezTo>
                <a:cubicBezTo>
                  <a:pt x="2434660" y="1021980"/>
                  <a:pt x="2446020" y="996042"/>
                  <a:pt x="2446020" y="996042"/>
                </a:cubicBezTo>
                <a:cubicBezTo>
                  <a:pt x="2448836" y="981963"/>
                  <a:pt x="2450460" y="974761"/>
                  <a:pt x="2452551" y="960120"/>
                </a:cubicBezTo>
                <a:cubicBezTo>
                  <a:pt x="2457646" y="924450"/>
                  <a:pt x="2453037" y="945111"/>
                  <a:pt x="2459083" y="920931"/>
                </a:cubicBezTo>
                <a:cubicBezTo>
                  <a:pt x="2460172" y="907868"/>
                  <a:pt x="2460723" y="894749"/>
                  <a:pt x="2462349" y="881742"/>
                </a:cubicBezTo>
                <a:cubicBezTo>
                  <a:pt x="2462906" y="877289"/>
                  <a:pt x="2465451" y="873165"/>
                  <a:pt x="2465614" y="868680"/>
                </a:cubicBezTo>
                <a:cubicBezTo>
                  <a:pt x="2467632" y="813189"/>
                  <a:pt x="2467791" y="757645"/>
                  <a:pt x="2468880" y="702128"/>
                </a:cubicBezTo>
                <a:cubicBezTo>
                  <a:pt x="2467791" y="519248"/>
                  <a:pt x="2468822" y="336343"/>
                  <a:pt x="2465614" y="153488"/>
                </a:cubicBezTo>
                <a:cubicBezTo>
                  <a:pt x="2465545" y="149564"/>
                  <a:pt x="2460838" y="147201"/>
                  <a:pt x="2459083" y="143691"/>
                </a:cubicBezTo>
                <a:cubicBezTo>
                  <a:pt x="2457544" y="140612"/>
                  <a:pt x="2457588" y="136846"/>
                  <a:pt x="2455817" y="133894"/>
                </a:cubicBezTo>
                <a:cubicBezTo>
                  <a:pt x="2454233" y="131254"/>
                  <a:pt x="2451209" y="129766"/>
                  <a:pt x="2449286" y="127362"/>
                </a:cubicBezTo>
                <a:cubicBezTo>
                  <a:pt x="2446834" y="124297"/>
                  <a:pt x="2444931" y="120831"/>
                  <a:pt x="2442754" y="117565"/>
                </a:cubicBezTo>
                <a:cubicBezTo>
                  <a:pt x="2435748" y="96543"/>
                  <a:pt x="2442379" y="118574"/>
                  <a:pt x="2436223" y="81642"/>
                </a:cubicBezTo>
                <a:cubicBezTo>
                  <a:pt x="2434579" y="71778"/>
                  <a:pt x="2429326" y="57686"/>
                  <a:pt x="2426426" y="48985"/>
                </a:cubicBezTo>
                <a:cubicBezTo>
                  <a:pt x="2425337" y="45719"/>
                  <a:pt x="2423995" y="42528"/>
                  <a:pt x="2423160" y="39188"/>
                </a:cubicBezTo>
                <a:lnTo>
                  <a:pt x="2416629" y="13062"/>
                </a:lnTo>
                <a:lnTo>
                  <a:pt x="241336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5" name="Rectangle 24"/>
          <p:cNvSpPr/>
          <p:nvPr/>
        </p:nvSpPr>
        <p:spPr>
          <a:xfrm>
            <a:off x="10294729" y="4075792"/>
            <a:ext cx="258573" cy="2401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26" name="Rectangle 25"/>
          <p:cNvSpPr/>
          <p:nvPr/>
        </p:nvSpPr>
        <p:spPr>
          <a:xfrm>
            <a:off x="7884756" y="6229352"/>
            <a:ext cx="2489942"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38" name="Rectangle 37"/>
          <p:cNvSpPr/>
          <p:nvPr/>
        </p:nvSpPr>
        <p:spPr>
          <a:xfrm rot="20499981">
            <a:off x="7785265" y="5680483"/>
            <a:ext cx="156344" cy="654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11" name="Rectangle 110"/>
          <p:cNvSpPr/>
          <p:nvPr/>
        </p:nvSpPr>
        <p:spPr>
          <a:xfrm rot="20499981">
            <a:off x="7933119" y="6026431"/>
            <a:ext cx="156344" cy="374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40" name="Freeform 39"/>
          <p:cNvSpPr/>
          <p:nvPr/>
        </p:nvSpPr>
        <p:spPr>
          <a:xfrm>
            <a:off x="9206769" y="5603059"/>
            <a:ext cx="1051038" cy="694214"/>
          </a:xfrm>
          <a:custGeom>
            <a:avLst/>
            <a:gdLst>
              <a:gd name="connsiteX0" fmla="*/ 787413 w 977191"/>
              <a:gd name="connsiteY0" fmla="*/ 32657 h 646611"/>
              <a:gd name="connsiteX1" fmla="*/ 800476 w 977191"/>
              <a:gd name="connsiteY1" fmla="*/ 52251 h 646611"/>
              <a:gd name="connsiteX2" fmla="*/ 803742 w 977191"/>
              <a:gd name="connsiteY2" fmla="*/ 62048 h 646611"/>
              <a:gd name="connsiteX3" fmla="*/ 826602 w 977191"/>
              <a:gd name="connsiteY3" fmla="*/ 97971 h 646611"/>
              <a:gd name="connsiteX4" fmla="*/ 839664 w 977191"/>
              <a:gd name="connsiteY4" fmla="*/ 117565 h 646611"/>
              <a:gd name="connsiteX5" fmla="*/ 846196 w 977191"/>
              <a:gd name="connsiteY5" fmla="*/ 127363 h 646611"/>
              <a:gd name="connsiteX6" fmla="*/ 855993 w 977191"/>
              <a:gd name="connsiteY6" fmla="*/ 156754 h 646611"/>
              <a:gd name="connsiteX7" fmla="*/ 859259 w 977191"/>
              <a:gd name="connsiteY7" fmla="*/ 166551 h 646611"/>
              <a:gd name="connsiteX8" fmla="*/ 865790 w 977191"/>
              <a:gd name="connsiteY8" fmla="*/ 173083 h 646611"/>
              <a:gd name="connsiteX9" fmla="*/ 869056 w 977191"/>
              <a:gd name="connsiteY9" fmla="*/ 182880 h 646611"/>
              <a:gd name="connsiteX10" fmla="*/ 882119 w 977191"/>
              <a:gd name="connsiteY10" fmla="*/ 209005 h 646611"/>
              <a:gd name="connsiteX11" fmla="*/ 891916 w 977191"/>
              <a:gd name="connsiteY11" fmla="*/ 244928 h 646611"/>
              <a:gd name="connsiteX12" fmla="*/ 895182 w 977191"/>
              <a:gd name="connsiteY12" fmla="*/ 254725 h 646611"/>
              <a:gd name="connsiteX13" fmla="*/ 898447 w 977191"/>
              <a:gd name="connsiteY13" fmla="*/ 264523 h 646611"/>
              <a:gd name="connsiteX14" fmla="*/ 904979 w 977191"/>
              <a:gd name="connsiteY14" fmla="*/ 271054 h 646611"/>
              <a:gd name="connsiteX15" fmla="*/ 914776 w 977191"/>
              <a:gd name="connsiteY15" fmla="*/ 306977 h 646611"/>
              <a:gd name="connsiteX16" fmla="*/ 918042 w 977191"/>
              <a:gd name="connsiteY16" fmla="*/ 316774 h 646611"/>
              <a:gd name="connsiteX17" fmla="*/ 924573 w 977191"/>
              <a:gd name="connsiteY17" fmla="*/ 326571 h 646611"/>
              <a:gd name="connsiteX18" fmla="*/ 931104 w 977191"/>
              <a:gd name="connsiteY18" fmla="*/ 333103 h 646611"/>
              <a:gd name="connsiteX19" fmla="*/ 937636 w 977191"/>
              <a:gd name="connsiteY19" fmla="*/ 346165 h 646611"/>
              <a:gd name="connsiteX20" fmla="*/ 940902 w 977191"/>
              <a:gd name="connsiteY20" fmla="*/ 359228 h 646611"/>
              <a:gd name="connsiteX21" fmla="*/ 947433 w 977191"/>
              <a:gd name="connsiteY21" fmla="*/ 369025 h 646611"/>
              <a:gd name="connsiteX22" fmla="*/ 953964 w 977191"/>
              <a:gd name="connsiteY22" fmla="*/ 382088 h 646611"/>
              <a:gd name="connsiteX23" fmla="*/ 957230 w 977191"/>
              <a:gd name="connsiteY23" fmla="*/ 395151 h 646611"/>
              <a:gd name="connsiteX24" fmla="*/ 960496 w 977191"/>
              <a:gd name="connsiteY24" fmla="*/ 404948 h 646611"/>
              <a:gd name="connsiteX25" fmla="*/ 967027 w 977191"/>
              <a:gd name="connsiteY25" fmla="*/ 421277 h 646611"/>
              <a:gd name="connsiteX26" fmla="*/ 976824 w 977191"/>
              <a:gd name="connsiteY26" fmla="*/ 453934 h 646611"/>
              <a:gd name="connsiteX27" fmla="*/ 973559 w 977191"/>
              <a:gd name="connsiteY27" fmla="*/ 564968 h 646611"/>
              <a:gd name="connsiteX28" fmla="*/ 953964 w 977191"/>
              <a:gd name="connsiteY28" fmla="*/ 584563 h 646611"/>
              <a:gd name="connsiteX29" fmla="*/ 944167 w 977191"/>
              <a:gd name="connsiteY29" fmla="*/ 597625 h 646611"/>
              <a:gd name="connsiteX30" fmla="*/ 934370 w 977191"/>
              <a:gd name="connsiteY30" fmla="*/ 600891 h 646611"/>
              <a:gd name="connsiteX31" fmla="*/ 914776 w 977191"/>
              <a:gd name="connsiteY31" fmla="*/ 613954 h 646611"/>
              <a:gd name="connsiteX32" fmla="*/ 904979 w 977191"/>
              <a:gd name="connsiteY32" fmla="*/ 617220 h 646611"/>
              <a:gd name="connsiteX33" fmla="*/ 895182 w 977191"/>
              <a:gd name="connsiteY33" fmla="*/ 623751 h 646611"/>
              <a:gd name="connsiteX34" fmla="*/ 882119 w 977191"/>
              <a:gd name="connsiteY34" fmla="*/ 633548 h 646611"/>
              <a:gd name="connsiteX35" fmla="*/ 865790 w 977191"/>
              <a:gd name="connsiteY35" fmla="*/ 636814 h 646611"/>
              <a:gd name="connsiteX36" fmla="*/ 855993 w 977191"/>
              <a:gd name="connsiteY36" fmla="*/ 640080 h 646611"/>
              <a:gd name="connsiteX37" fmla="*/ 829867 w 977191"/>
              <a:gd name="connsiteY37" fmla="*/ 643345 h 646611"/>
              <a:gd name="connsiteX38" fmla="*/ 810273 w 977191"/>
              <a:gd name="connsiteY38" fmla="*/ 646611 h 646611"/>
              <a:gd name="connsiteX39" fmla="*/ 666582 w 977191"/>
              <a:gd name="connsiteY39" fmla="*/ 643345 h 646611"/>
              <a:gd name="connsiteX40" fmla="*/ 617596 w 977191"/>
              <a:gd name="connsiteY40" fmla="*/ 636814 h 646611"/>
              <a:gd name="connsiteX41" fmla="*/ 578407 w 977191"/>
              <a:gd name="connsiteY41" fmla="*/ 633548 h 646611"/>
              <a:gd name="connsiteX42" fmla="*/ 558813 w 977191"/>
              <a:gd name="connsiteY42" fmla="*/ 627017 h 646611"/>
              <a:gd name="connsiteX43" fmla="*/ 549016 w 977191"/>
              <a:gd name="connsiteY43" fmla="*/ 623751 h 646611"/>
              <a:gd name="connsiteX44" fmla="*/ 535953 w 977191"/>
              <a:gd name="connsiteY44" fmla="*/ 617220 h 646611"/>
              <a:gd name="connsiteX45" fmla="*/ 526156 w 977191"/>
              <a:gd name="connsiteY45" fmla="*/ 610688 h 646611"/>
              <a:gd name="connsiteX46" fmla="*/ 516359 w 977191"/>
              <a:gd name="connsiteY46" fmla="*/ 607423 h 646611"/>
              <a:gd name="connsiteX47" fmla="*/ 506562 w 977191"/>
              <a:gd name="connsiteY47" fmla="*/ 600891 h 646611"/>
              <a:gd name="connsiteX48" fmla="*/ 493499 w 977191"/>
              <a:gd name="connsiteY48" fmla="*/ 597625 h 646611"/>
              <a:gd name="connsiteX49" fmla="*/ 477170 w 977191"/>
              <a:gd name="connsiteY49" fmla="*/ 581297 h 646611"/>
              <a:gd name="connsiteX50" fmla="*/ 457576 w 977191"/>
              <a:gd name="connsiteY50" fmla="*/ 574765 h 646611"/>
              <a:gd name="connsiteX51" fmla="*/ 447779 w 977191"/>
              <a:gd name="connsiteY51" fmla="*/ 571500 h 646611"/>
              <a:gd name="connsiteX52" fmla="*/ 434716 w 977191"/>
              <a:gd name="connsiteY52" fmla="*/ 568234 h 646611"/>
              <a:gd name="connsiteX53" fmla="*/ 424919 w 977191"/>
              <a:gd name="connsiteY53" fmla="*/ 564968 h 646611"/>
              <a:gd name="connsiteX54" fmla="*/ 385730 w 977191"/>
              <a:gd name="connsiteY54" fmla="*/ 558437 h 646611"/>
              <a:gd name="connsiteX55" fmla="*/ 375933 w 977191"/>
              <a:gd name="connsiteY55" fmla="*/ 555171 h 646611"/>
              <a:gd name="connsiteX56" fmla="*/ 349807 w 977191"/>
              <a:gd name="connsiteY56" fmla="*/ 548640 h 646611"/>
              <a:gd name="connsiteX57" fmla="*/ 340010 w 977191"/>
              <a:gd name="connsiteY57" fmla="*/ 542108 h 646611"/>
              <a:gd name="connsiteX58" fmla="*/ 330213 w 977191"/>
              <a:gd name="connsiteY58" fmla="*/ 532311 h 646611"/>
              <a:gd name="connsiteX59" fmla="*/ 310619 w 977191"/>
              <a:gd name="connsiteY59" fmla="*/ 525780 h 646611"/>
              <a:gd name="connsiteX60" fmla="*/ 271430 w 977191"/>
              <a:gd name="connsiteY60" fmla="*/ 509451 h 646611"/>
              <a:gd name="connsiteX61" fmla="*/ 261633 w 977191"/>
              <a:gd name="connsiteY61" fmla="*/ 502920 h 646611"/>
              <a:gd name="connsiteX62" fmla="*/ 248570 w 977191"/>
              <a:gd name="connsiteY62" fmla="*/ 496388 h 646611"/>
              <a:gd name="connsiteX63" fmla="*/ 238773 w 977191"/>
              <a:gd name="connsiteY63" fmla="*/ 486591 h 646611"/>
              <a:gd name="connsiteX64" fmla="*/ 206116 w 977191"/>
              <a:gd name="connsiteY64" fmla="*/ 470263 h 646611"/>
              <a:gd name="connsiteX65" fmla="*/ 193053 w 977191"/>
              <a:gd name="connsiteY65" fmla="*/ 463731 h 646611"/>
              <a:gd name="connsiteX66" fmla="*/ 163662 w 977191"/>
              <a:gd name="connsiteY66" fmla="*/ 440871 h 646611"/>
              <a:gd name="connsiteX67" fmla="*/ 147333 w 977191"/>
              <a:gd name="connsiteY67" fmla="*/ 431074 h 646611"/>
              <a:gd name="connsiteX68" fmla="*/ 121207 w 977191"/>
              <a:gd name="connsiteY68" fmla="*/ 411480 h 646611"/>
              <a:gd name="connsiteX69" fmla="*/ 111410 w 977191"/>
              <a:gd name="connsiteY69" fmla="*/ 404948 h 646611"/>
              <a:gd name="connsiteX70" fmla="*/ 91816 w 977191"/>
              <a:gd name="connsiteY70" fmla="*/ 382088 h 646611"/>
              <a:gd name="connsiteX71" fmla="*/ 85284 w 977191"/>
              <a:gd name="connsiteY71" fmla="*/ 372291 h 646611"/>
              <a:gd name="connsiteX72" fmla="*/ 75487 w 977191"/>
              <a:gd name="connsiteY72" fmla="*/ 365760 h 646611"/>
              <a:gd name="connsiteX73" fmla="*/ 65690 w 977191"/>
              <a:gd name="connsiteY73" fmla="*/ 352697 h 646611"/>
              <a:gd name="connsiteX74" fmla="*/ 59159 w 977191"/>
              <a:gd name="connsiteY74" fmla="*/ 346165 h 646611"/>
              <a:gd name="connsiteX75" fmla="*/ 49362 w 977191"/>
              <a:gd name="connsiteY75" fmla="*/ 326571 h 646611"/>
              <a:gd name="connsiteX76" fmla="*/ 42830 w 977191"/>
              <a:gd name="connsiteY76" fmla="*/ 316774 h 646611"/>
              <a:gd name="connsiteX77" fmla="*/ 36299 w 977191"/>
              <a:gd name="connsiteY77" fmla="*/ 303711 h 646611"/>
              <a:gd name="connsiteX78" fmla="*/ 29767 w 977191"/>
              <a:gd name="connsiteY78" fmla="*/ 293914 h 646611"/>
              <a:gd name="connsiteX79" fmla="*/ 23236 w 977191"/>
              <a:gd name="connsiteY79" fmla="*/ 277585 h 646611"/>
              <a:gd name="connsiteX80" fmla="*/ 16704 w 977191"/>
              <a:gd name="connsiteY80" fmla="*/ 257991 h 646611"/>
              <a:gd name="connsiteX81" fmla="*/ 10173 w 977191"/>
              <a:gd name="connsiteY81" fmla="*/ 244928 h 646611"/>
              <a:gd name="connsiteX82" fmla="*/ 3642 w 977191"/>
              <a:gd name="connsiteY82" fmla="*/ 235131 h 646611"/>
              <a:gd name="connsiteX83" fmla="*/ 376 w 977191"/>
              <a:gd name="connsiteY83" fmla="*/ 225334 h 646611"/>
              <a:gd name="connsiteX84" fmla="*/ 10173 w 977191"/>
              <a:gd name="connsiteY84" fmla="*/ 176348 h 646611"/>
              <a:gd name="connsiteX85" fmla="*/ 19970 w 977191"/>
              <a:gd name="connsiteY85" fmla="*/ 169817 h 646611"/>
              <a:gd name="connsiteX86" fmla="*/ 33033 w 977191"/>
              <a:gd name="connsiteY86" fmla="*/ 166551 h 646611"/>
              <a:gd name="connsiteX87" fmla="*/ 88550 w 977191"/>
              <a:gd name="connsiteY87" fmla="*/ 169817 h 646611"/>
              <a:gd name="connsiteX88" fmla="*/ 104879 w 977191"/>
              <a:gd name="connsiteY88" fmla="*/ 179614 h 646611"/>
              <a:gd name="connsiteX89" fmla="*/ 134270 w 977191"/>
              <a:gd name="connsiteY89" fmla="*/ 189411 h 646611"/>
              <a:gd name="connsiteX90" fmla="*/ 157130 w 977191"/>
              <a:gd name="connsiteY90" fmla="*/ 202474 h 646611"/>
              <a:gd name="connsiteX91" fmla="*/ 163662 w 977191"/>
              <a:gd name="connsiteY91" fmla="*/ 209005 h 646611"/>
              <a:gd name="connsiteX92" fmla="*/ 173459 w 977191"/>
              <a:gd name="connsiteY92" fmla="*/ 215537 h 646611"/>
              <a:gd name="connsiteX93" fmla="*/ 189787 w 977191"/>
              <a:gd name="connsiteY93" fmla="*/ 231865 h 646611"/>
              <a:gd name="connsiteX94" fmla="*/ 228976 w 977191"/>
              <a:gd name="connsiteY94" fmla="*/ 248194 h 646611"/>
              <a:gd name="connsiteX95" fmla="*/ 242039 w 977191"/>
              <a:gd name="connsiteY95" fmla="*/ 257991 h 646611"/>
              <a:gd name="connsiteX96" fmla="*/ 277962 w 977191"/>
              <a:gd name="connsiteY96" fmla="*/ 274320 h 646611"/>
              <a:gd name="connsiteX97" fmla="*/ 287759 w 977191"/>
              <a:gd name="connsiteY97" fmla="*/ 277585 h 646611"/>
              <a:gd name="connsiteX98" fmla="*/ 300822 w 977191"/>
              <a:gd name="connsiteY98" fmla="*/ 284117 h 646611"/>
              <a:gd name="connsiteX99" fmla="*/ 310619 w 977191"/>
              <a:gd name="connsiteY99" fmla="*/ 290648 h 646611"/>
              <a:gd name="connsiteX100" fmla="*/ 349807 w 977191"/>
              <a:gd name="connsiteY100" fmla="*/ 297180 h 646611"/>
              <a:gd name="connsiteX101" fmla="*/ 369402 w 977191"/>
              <a:gd name="connsiteY101" fmla="*/ 306977 h 646611"/>
              <a:gd name="connsiteX102" fmla="*/ 382464 w 977191"/>
              <a:gd name="connsiteY102" fmla="*/ 310243 h 646611"/>
              <a:gd name="connsiteX103" fmla="*/ 405324 w 977191"/>
              <a:gd name="connsiteY103" fmla="*/ 316774 h 646611"/>
              <a:gd name="connsiteX104" fmla="*/ 454310 w 977191"/>
              <a:gd name="connsiteY104" fmla="*/ 323305 h 646611"/>
              <a:gd name="connsiteX105" fmla="*/ 464107 w 977191"/>
              <a:gd name="connsiteY105" fmla="*/ 326571 h 646611"/>
              <a:gd name="connsiteX106" fmla="*/ 575142 w 977191"/>
              <a:gd name="connsiteY106" fmla="*/ 320040 h 646611"/>
              <a:gd name="connsiteX107" fmla="*/ 601267 w 977191"/>
              <a:gd name="connsiteY107" fmla="*/ 300445 h 646611"/>
              <a:gd name="connsiteX108" fmla="*/ 611064 w 977191"/>
              <a:gd name="connsiteY108" fmla="*/ 290648 h 646611"/>
              <a:gd name="connsiteX109" fmla="*/ 627393 w 977191"/>
              <a:gd name="connsiteY109" fmla="*/ 277585 h 646611"/>
              <a:gd name="connsiteX110" fmla="*/ 630659 w 977191"/>
              <a:gd name="connsiteY110" fmla="*/ 267788 h 646611"/>
              <a:gd name="connsiteX111" fmla="*/ 637190 w 977191"/>
              <a:gd name="connsiteY111" fmla="*/ 251460 h 646611"/>
              <a:gd name="connsiteX112" fmla="*/ 633924 w 977191"/>
              <a:gd name="connsiteY112" fmla="*/ 140425 h 646611"/>
              <a:gd name="connsiteX113" fmla="*/ 640456 w 977191"/>
              <a:gd name="connsiteY113" fmla="*/ 68580 h 646611"/>
              <a:gd name="connsiteX114" fmla="*/ 646987 w 977191"/>
              <a:gd name="connsiteY114" fmla="*/ 62048 h 646611"/>
              <a:gd name="connsiteX115" fmla="*/ 653519 w 977191"/>
              <a:gd name="connsiteY115" fmla="*/ 48985 h 646611"/>
              <a:gd name="connsiteX116" fmla="*/ 682910 w 977191"/>
              <a:gd name="connsiteY116" fmla="*/ 16328 h 646611"/>
              <a:gd name="connsiteX117" fmla="*/ 702504 w 977191"/>
              <a:gd name="connsiteY117" fmla="*/ 3265 h 646611"/>
              <a:gd name="connsiteX118" fmla="*/ 712302 w 977191"/>
              <a:gd name="connsiteY118" fmla="*/ 0 h 646611"/>
              <a:gd name="connsiteX119" fmla="*/ 777616 w 977191"/>
              <a:gd name="connsiteY119" fmla="*/ 6531 h 646611"/>
              <a:gd name="connsiteX120" fmla="*/ 797210 w 977191"/>
              <a:gd name="connsiteY120" fmla="*/ 22860 h 646611"/>
              <a:gd name="connsiteX121" fmla="*/ 787413 w 977191"/>
              <a:gd name="connsiteY121" fmla="*/ 32657 h 64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7191" h="646611">
                <a:moveTo>
                  <a:pt x="787413" y="32657"/>
                </a:moveTo>
                <a:cubicBezTo>
                  <a:pt x="787957" y="37556"/>
                  <a:pt x="796664" y="45389"/>
                  <a:pt x="800476" y="52251"/>
                </a:cubicBezTo>
                <a:cubicBezTo>
                  <a:pt x="802148" y="55260"/>
                  <a:pt x="802034" y="59059"/>
                  <a:pt x="803742" y="62048"/>
                </a:cubicBezTo>
                <a:cubicBezTo>
                  <a:pt x="810784" y="74371"/>
                  <a:pt x="818927" y="86032"/>
                  <a:pt x="826602" y="97971"/>
                </a:cubicBezTo>
                <a:cubicBezTo>
                  <a:pt x="830847" y="104574"/>
                  <a:pt x="835310" y="111034"/>
                  <a:pt x="839664" y="117565"/>
                </a:cubicBezTo>
                <a:cubicBezTo>
                  <a:pt x="841841" y="120831"/>
                  <a:pt x="844955" y="123639"/>
                  <a:pt x="846196" y="127363"/>
                </a:cubicBezTo>
                <a:lnTo>
                  <a:pt x="855993" y="156754"/>
                </a:lnTo>
                <a:cubicBezTo>
                  <a:pt x="857082" y="160020"/>
                  <a:pt x="856825" y="164117"/>
                  <a:pt x="859259" y="166551"/>
                </a:cubicBezTo>
                <a:lnTo>
                  <a:pt x="865790" y="173083"/>
                </a:lnTo>
                <a:cubicBezTo>
                  <a:pt x="866879" y="176349"/>
                  <a:pt x="867631" y="179746"/>
                  <a:pt x="869056" y="182880"/>
                </a:cubicBezTo>
                <a:cubicBezTo>
                  <a:pt x="873085" y="191744"/>
                  <a:pt x="882119" y="209005"/>
                  <a:pt x="882119" y="209005"/>
                </a:cubicBezTo>
                <a:cubicBezTo>
                  <a:pt x="886734" y="232085"/>
                  <a:pt x="883629" y="220068"/>
                  <a:pt x="891916" y="244928"/>
                </a:cubicBezTo>
                <a:lnTo>
                  <a:pt x="895182" y="254725"/>
                </a:lnTo>
                <a:cubicBezTo>
                  <a:pt x="896271" y="257991"/>
                  <a:pt x="896013" y="262089"/>
                  <a:pt x="898447" y="264523"/>
                </a:cubicBezTo>
                <a:lnTo>
                  <a:pt x="904979" y="271054"/>
                </a:lnTo>
                <a:cubicBezTo>
                  <a:pt x="909594" y="294134"/>
                  <a:pt x="906489" y="282117"/>
                  <a:pt x="914776" y="306977"/>
                </a:cubicBezTo>
                <a:cubicBezTo>
                  <a:pt x="915865" y="310243"/>
                  <a:pt x="916133" y="313910"/>
                  <a:pt x="918042" y="316774"/>
                </a:cubicBezTo>
                <a:cubicBezTo>
                  <a:pt x="920219" y="320040"/>
                  <a:pt x="922121" y="323506"/>
                  <a:pt x="924573" y="326571"/>
                </a:cubicBezTo>
                <a:cubicBezTo>
                  <a:pt x="926496" y="328975"/>
                  <a:pt x="929396" y="330541"/>
                  <a:pt x="931104" y="333103"/>
                </a:cubicBezTo>
                <a:cubicBezTo>
                  <a:pt x="933804" y="337153"/>
                  <a:pt x="935459" y="341811"/>
                  <a:pt x="937636" y="346165"/>
                </a:cubicBezTo>
                <a:cubicBezTo>
                  <a:pt x="938725" y="350519"/>
                  <a:pt x="939134" y="355103"/>
                  <a:pt x="940902" y="359228"/>
                </a:cubicBezTo>
                <a:cubicBezTo>
                  <a:pt x="942448" y="362835"/>
                  <a:pt x="945486" y="365617"/>
                  <a:pt x="947433" y="369025"/>
                </a:cubicBezTo>
                <a:cubicBezTo>
                  <a:pt x="949848" y="373252"/>
                  <a:pt x="952255" y="377530"/>
                  <a:pt x="953964" y="382088"/>
                </a:cubicBezTo>
                <a:cubicBezTo>
                  <a:pt x="955540" y="386291"/>
                  <a:pt x="955997" y="390835"/>
                  <a:pt x="957230" y="395151"/>
                </a:cubicBezTo>
                <a:cubicBezTo>
                  <a:pt x="958176" y="398461"/>
                  <a:pt x="959287" y="401725"/>
                  <a:pt x="960496" y="404948"/>
                </a:cubicBezTo>
                <a:cubicBezTo>
                  <a:pt x="962554" y="410437"/>
                  <a:pt x="965343" y="415662"/>
                  <a:pt x="967027" y="421277"/>
                </a:cubicBezTo>
                <a:cubicBezTo>
                  <a:pt x="980273" y="465431"/>
                  <a:pt x="958906" y="409134"/>
                  <a:pt x="976824" y="453934"/>
                </a:cubicBezTo>
                <a:cubicBezTo>
                  <a:pt x="975736" y="490945"/>
                  <a:pt x="979942" y="528495"/>
                  <a:pt x="973559" y="564968"/>
                </a:cubicBezTo>
                <a:cubicBezTo>
                  <a:pt x="971967" y="574067"/>
                  <a:pt x="959506" y="577173"/>
                  <a:pt x="953964" y="584563"/>
                </a:cubicBezTo>
                <a:cubicBezTo>
                  <a:pt x="950698" y="588917"/>
                  <a:pt x="948348" y="594141"/>
                  <a:pt x="944167" y="597625"/>
                </a:cubicBezTo>
                <a:cubicBezTo>
                  <a:pt x="941522" y="599829"/>
                  <a:pt x="937379" y="599219"/>
                  <a:pt x="934370" y="600891"/>
                </a:cubicBezTo>
                <a:cubicBezTo>
                  <a:pt x="927508" y="604703"/>
                  <a:pt x="922223" y="611471"/>
                  <a:pt x="914776" y="613954"/>
                </a:cubicBezTo>
                <a:cubicBezTo>
                  <a:pt x="911510" y="615043"/>
                  <a:pt x="908058" y="615681"/>
                  <a:pt x="904979" y="617220"/>
                </a:cubicBezTo>
                <a:cubicBezTo>
                  <a:pt x="901469" y="618975"/>
                  <a:pt x="898376" y="621470"/>
                  <a:pt x="895182" y="623751"/>
                </a:cubicBezTo>
                <a:cubicBezTo>
                  <a:pt x="890753" y="626915"/>
                  <a:pt x="887093" y="631337"/>
                  <a:pt x="882119" y="633548"/>
                </a:cubicBezTo>
                <a:cubicBezTo>
                  <a:pt x="877047" y="635802"/>
                  <a:pt x="871175" y="635468"/>
                  <a:pt x="865790" y="636814"/>
                </a:cubicBezTo>
                <a:cubicBezTo>
                  <a:pt x="862450" y="637649"/>
                  <a:pt x="859380" y="639464"/>
                  <a:pt x="855993" y="640080"/>
                </a:cubicBezTo>
                <a:cubicBezTo>
                  <a:pt x="847358" y="641650"/>
                  <a:pt x="838555" y="642104"/>
                  <a:pt x="829867" y="643345"/>
                </a:cubicBezTo>
                <a:cubicBezTo>
                  <a:pt x="823312" y="644281"/>
                  <a:pt x="816804" y="645522"/>
                  <a:pt x="810273" y="646611"/>
                </a:cubicBezTo>
                <a:lnTo>
                  <a:pt x="666582" y="643345"/>
                </a:lnTo>
                <a:cubicBezTo>
                  <a:pt x="603727" y="641017"/>
                  <a:pt x="657170" y="641470"/>
                  <a:pt x="617596" y="636814"/>
                </a:cubicBezTo>
                <a:cubicBezTo>
                  <a:pt x="604578" y="635282"/>
                  <a:pt x="591470" y="634637"/>
                  <a:pt x="578407" y="633548"/>
                </a:cubicBezTo>
                <a:lnTo>
                  <a:pt x="558813" y="627017"/>
                </a:lnTo>
                <a:cubicBezTo>
                  <a:pt x="555547" y="625928"/>
                  <a:pt x="552095" y="625290"/>
                  <a:pt x="549016" y="623751"/>
                </a:cubicBezTo>
                <a:cubicBezTo>
                  <a:pt x="544662" y="621574"/>
                  <a:pt x="540180" y="619635"/>
                  <a:pt x="535953" y="617220"/>
                </a:cubicBezTo>
                <a:cubicBezTo>
                  <a:pt x="532545" y="615273"/>
                  <a:pt x="529667" y="612443"/>
                  <a:pt x="526156" y="610688"/>
                </a:cubicBezTo>
                <a:cubicBezTo>
                  <a:pt x="523077" y="609149"/>
                  <a:pt x="519625" y="608511"/>
                  <a:pt x="516359" y="607423"/>
                </a:cubicBezTo>
                <a:cubicBezTo>
                  <a:pt x="513093" y="605246"/>
                  <a:pt x="510170" y="602437"/>
                  <a:pt x="506562" y="600891"/>
                </a:cubicBezTo>
                <a:cubicBezTo>
                  <a:pt x="502437" y="599123"/>
                  <a:pt x="497234" y="600115"/>
                  <a:pt x="493499" y="597625"/>
                </a:cubicBezTo>
                <a:cubicBezTo>
                  <a:pt x="487094" y="593355"/>
                  <a:pt x="484472" y="583731"/>
                  <a:pt x="477170" y="581297"/>
                </a:cubicBezTo>
                <a:lnTo>
                  <a:pt x="457576" y="574765"/>
                </a:lnTo>
                <a:cubicBezTo>
                  <a:pt x="454310" y="573676"/>
                  <a:pt x="451118" y="572335"/>
                  <a:pt x="447779" y="571500"/>
                </a:cubicBezTo>
                <a:cubicBezTo>
                  <a:pt x="443425" y="570411"/>
                  <a:pt x="439032" y="569467"/>
                  <a:pt x="434716" y="568234"/>
                </a:cubicBezTo>
                <a:cubicBezTo>
                  <a:pt x="431406" y="567288"/>
                  <a:pt x="428295" y="565643"/>
                  <a:pt x="424919" y="564968"/>
                </a:cubicBezTo>
                <a:cubicBezTo>
                  <a:pt x="411933" y="562371"/>
                  <a:pt x="398293" y="562625"/>
                  <a:pt x="385730" y="558437"/>
                </a:cubicBezTo>
                <a:cubicBezTo>
                  <a:pt x="382464" y="557348"/>
                  <a:pt x="379273" y="556006"/>
                  <a:pt x="375933" y="555171"/>
                </a:cubicBezTo>
                <a:lnTo>
                  <a:pt x="349807" y="548640"/>
                </a:lnTo>
                <a:cubicBezTo>
                  <a:pt x="346541" y="546463"/>
                  <a:pt x="343025" y="544621"/>
                  <a:pt x="340010" y="542108"/>
                </a:cubicBezTo>
                <a:cubicBezTo>
                  <a:pt x="336462" y="539151"/>
                  <a:pt x="334250" y="534554"/>
                  <a:pt x="330213" y="532311"/>
                </a:cubicBezTo>
                <a:cubicBezTo>
                  <a:pt x="324195" y="528968"/>
                  <a:pt x="316777" y="528859"/>
                  <a:pt x="310619" y="525780"/>
                </a:cubicBezTo>
                <a:cubicBezTo>
                  <a:pt x="280478" y="510710"/>
                  <a:pt x="293939" y="515079"/>
                  <a:pt x="271430" y="509451"/>
                </a:cubicBezTo>
                <a:cubicBezTo>
                  <a:pt x="268164" y="507274"/>
                  <a:pt x="265041" y="504867"/>
                  <a:pt x="261633" y="502920"/>
                </a:cubicBezTo>
                <a:cubicBezTo>
                  <a:pt x="257406" y="500505"/>
                  <a:pt x="252532" y="499218"/>
                  <a:pt x="248570" y="496388"/>
                </a:cubicBezTo>
                <a:cubicBezTo>
                  <a:pt x="244812" y="493704"/>
                  <a:pt x="242706" y="489011"/>
                  <a:pt x="238773" y="486591"/>
                </a:cubicBezTo>
                <a:cubicBezTo>
                  <a:pt x="228408" y="480213"/>
                  <a:pt x="217002" y="475706"/>
                  <a:pt x="206116" y="470263"/>
                </a:cubicBezTo>
                <a:cubicBezTo>
                  <a:pt x="201762" y="468086"/>
                  <a:pt x="196793" y="466848"/>
                  <a:pt x="193053" y="463731"/>
                </a:cubicBezTo>
                <a:cubicBezTo>
                  <a:pt x="177764" y="450990"/>
                  <a:pt x="177153" y="449303"/>
                  <a:pt x="163662" y="440871"/>
                </a:cubicBezTo>
                <a:cubicBezTo>
                  <a:pt x="158279" y="437507"/>
                  <a:pt x="152552" y="434687"/>
                  <a:pt x="147333" y="431074"/>
                </a:cubicBezTo>
                <a:cubicBezTo>
                  <a:pt x="138383" y="424878"/>
                  <a:pt x="130264" y="417519"/>
                  <a:pt x="121207" y="411480"/>
                </a:cubicBezTo>
                <a:cubicBezTo>
                  <a:pt x="117941" y="409303"/>
                  <a:pt x="114185" y="407723"/>
                  <a:pt x="111410" y="404948"/>
                </a:cubicBezTo>
                <a:cubicBezTo>
                  <a:pt x="104314" y="397851"/>
                  <a:pt x="98086" y="389925"/>
                  <a:pt x="91816" y="382088"/>
                </a:cubicBezTo>
                <a:cubicBezTo>
                  <a:pt x="89364" y="379023"/>
                  <a:pt x="88059" y="375066"/>
                  <a:pt x="85284" y="372291"/>
                </a:cubicBezTo>
                <a:cubicBezTo>
                  <a:pt x="82509" y="369516"/>
                  <a:pt x="78753" y="367937"/>
                  <a:pt x="75487" y="365760"/>
                </a:cubicBezTo>
                <a:cubicBezTo>
                  <a:pt x="72221" y="361406"/>
                  <a:pt x="69174" y="356878"/>
                  <a:pt x="65690" y="352697"/>
                </a:cubicBezTo>
                <a:cubicBezTo>
                  <a:pt x="63719" y="350332"/>
                  <a:pt x="60791" y="348776"/>
                  <a:pt x="59159" y="346165"/>
                </a:cubicBezTo>
                <a:cubicBezTo>
                  <a:pt x="55289" y="339973"/>
                  <a:pt x="52908" y="332954"/>
                  <a:pt x="49362" y="326571"/>
                </a:cubicBezTo>
                <a:cubicBezTo>
                  <a:pt x="47456" y="323140"/>
                  <a:pt x="44777" y="320182"/>
                  <a:pt x="42830" y="316774"/>
                </a:cubicBezTo>
                <a:cubicBezTo>
                  <a:pt x="40415" y="312547"/>
                  <a:pt x="38714" y="307938"/>
                  <a:pt x="36299" y="303711"/>
                </a:cubicBezTo>
                <a:cubicBezTo>
                  <a:pt x="34352" y="300303"/>
                  <a:pt x="31522" y="297425"/>
                  <a:pt x="29767" y="293914"/>
                </a:cubicBezTo>
                <a:cubicBezTo>
                  <a:pt x="27145" y="288671"/>
                  <a:pt x="25239" y="283094"/>
                  <a:pt x="23236" y="277585"/>
                </a:cubicBezTo>
                <a:cubicBezTo>
                  <a:pt x="20883" y="271115"/>
                  <a:pt x="19783" y="264149"/>
                  <a:pt x="16704" y="257991"/>
                </a:cubicBezTo>
                <a:cubicBezTo>
                  <a:pt x="14527" y="253637"/>
                  <a:pt x="12588" y="249155"/>
                  <a:pt x="10173" y="244928"/>
                </a:cubicBezTo>
                <a:cubicBezTo>
                  <a:pt x="8226" y="241520"/>
                  <a:pt x="5397" y="238641"/>
                  <a:pt x="3642" y="235131"/>
                </a:cubicBezTo>
                <a:cubicBezTo>
                  <a:pt x="2103" y="232052"/>
                  <a:pt x="1465" y="228600"/>
                  <a:pt x="376" y="225334"/>
                </a:cubicBezTo>
                <a:cubicBezTo>
                  <a:pt x="2625" y="196094"/>
                  <a:pt x="-6122" y="189384"/>
                  <a:pt x="10173" y="176348"/>
                </a:cubicBezTo>
                <a:cubicBezTo>
                  <a:pt x="13238" y="173896"/>
                  <a:pt x="16363" y="171363"/>
                  <a:pt x="19970" y="169817"/>
                </a:cubicBezTo>
                <a:cubicBezTo>
                  <a:pt x="24095" y="168049"/>
                  <a:pt x="28679" y="167640"/>
                  <a:pt x="33033" y="166551"/>
                </a:cubicBezTo>
                <a:cubicBezTo>
                  <a:pt x="51539" y="167640"/>
                  <a:pt x="70311" y="166501"/>
                  <a:pt x="88550" y="169817"/>
                </a:cubicBezTo>
                <a:cubicBezTo>
                  <a:pt x="94795" y="170952"/>
                  <a:pt x="99045" y="177114"/>
                  <a:pt x="104879" y="179614"/>
                </a:cubicBezTo>
                <a:cubicBezTo>
                  <a:pt x="114371" y="183682"/>
                  <a:pt x="124473" y="186145"/>
                  <a:pt x="134270" y="189411"/>
                </a:cubicBezTo>
                <a:cubicBezTo>
                  <a:pt x="148978" y="204119"/>
                  <a:pt x="130270" y="187126"/>
                  <a:pt x="157130" y="202474"/>
                </a:cubicBezTo>
                <a:cubicBezTo>
                  <a:pt x="159803" y="204002"/>
                  <a:pt x="161258" y="207082"/>
                  <a:pt x="163662" y="209005"/>
                </a:cubicBezTo>
                <a:cubicBezTo>
                  <a:pt x="166727" y="211457"/>
                  <a:pt x="170505" y="212952"/>
                  <a:pt x="173459" y="215537"/>
                </a:cubicBezTo>
                <a:cubicBezTo>
                  <a:pt x="179252" y="220606"/>
                  <a:pt x="183711" y="227139"/>
                  <a:pt x="189787" y="231865"/>
                </a:cubicBezTo>
                <a:cubicBezTo>
                  <a:pt x="197018" y="237489"/>
                  <a:pt x="225327" y="246369"/>
                  <a:pt x="228976" y="248194"/>
                </a:cubicBezTo>
                <a:cubicBezTo>
                  <a:pt x="233844" y="250628"/>
                  <a:pt x="237423" y="255106"/>
                  <a:pt x="242039" y="257991"/>
                </a:cubicBezTo>
                <a:cubicBezTo>
                  <a:pt x="249105" y="262408"/>
                  <a:pt x="273466" y="272522"/>
                  <a:pt x="277962" y="274320"/>
                </a:cubicBezTo>
                <a:cubicBezTo>
                  <a:pt x="281158" y="275598"/>
                  <a:pt x="284595" y="276229"/>
                  <a:pt x="287759" y="277585"/>
                </a:cubicBezTo>
                <a:cubicBezTo>
                  <a:pt x="292234" y="279503"/>
                  <a:pt x="296595" y="281702"/>
                  <a:pt x="300822" y="284117"/>
                </a:cubicBezTo>
                <a:cubicBezTo>
                  <a:pt x="304230" y="286064"/>
                  <a:pt x="306944" y="289270"/>
                  <a:pt x="310619" y="290648"/>
                </a:cubicBezTo>
                <a:cubicBezTo>
                  <a:pt x="316498" y="292852"/>
                  <a:pt x="346411" y="296695"/>
                  <a:pt x="349807" y="297180"/>
                </a:cubicBezTo>
                <a:cubicBezTo>
                  <a:pt x="356339" y="300446"/>
                  <a:pt x="362622" y="304265"/>
                  <a:pt x="369402" y="306977"/>
                </a:cubicBezTo>
                <a:cubicBezTo>
                  <a:pt x="373569" y="308644"/>
                  <a:pt x="378134" y="309062"/>
                  <a:pt x="382464" y="310243"/>
                </a:cubicBezTo>
                <a:cubicBezTo>
                  <a:pt x="390110" y="312328"/>
                  <a:pt x="397602" y="314992"/>
                  <a:pt x="405324" y="316774"/>
                </a:cubicBezTo>
                <a:cubicBezTo>
                  <a:pt x="418942" y="319916"/>
                  <a:pt x="441709" y="321905"/>
                  <a:pt x="454310" y="323305"/>
                </a:cubicBezTo>
                <a:cubicBezTo>
                  <a:pt x="457576" y="324394"/>
                  <a:pt x="460665" y="326571"/>
                  <a:pt x="464107" y="326571"/>
                </a:cubicBezTo>
                <a:cubicBezTo>
                  <a:pt x="547070" y="326571"/>
                  <a:pt x="530877" y="328891"/>
                  <a:pt x="575142" y="320040"/>
                </a:cubicBezTo>
                <a:cubicBezTo>
                  <a:pt x="591565" y="303614"/>
                  <a:pt x="568041" y="326288"/>
                  <a:pt x="601267" y="300445"/>
                </a:cubicBezTo>
                <a:cubicBezTo>
                  <a:pt x="604912" y="297610"/>
                  <a:pt x="607516" y="293604"/>
                  <a:pt x="611064" y="290648"/>
                </a:cubicBezTo>
                <a:cubicBezTo>
                  <a:pt x="635771" y="270060"/>
                  <a:pt x="608401" y="296580"/>
                  <a:pt x="627393" y="277585"/>
                </a:cubicBezTo>
                <a:cubicBezTo>
                  <a:pt x="628482" y="274319"/>
                  <a:pt x="629450" y="271011"/>
                  <a:pt x="630659" y="267788"/>
                </a:cubicBezTo>
                <a:cubicBezTo>
                  <a:pt x="632717" y="262299"/>
                  <a:pt x="637040" y="257320"/>
                  <a:pt x="637190" y="251460"/>
                </a:cubicBezTo>
                <a:cubicBezTo>
                  <a:pt x="638139" y="214444"/>
                  <a:pt x="635013" y="177437"/>
                  <a:pt x="633924" y="140425"/>
                </a:cubicBezTo>
                <a:cubicBezTo>
                  <a:pt x="636101" y="116477"/>
                  <a:pt x="636503" y="92300"/>
                  <a:pt x="640456" y="68580"/>
                </a:cubicBezTo>
                <a:cubicBezTo>
                  <a:pt x="640962" y="65543"/>
                  <a:pt x="645279" y="64610"/>
                  <a:pt x="646987" y="62048"/>
                </a:cubicBezTo>
                <a:cubicBezTo>
                  <a:pt x="649687" y="57997"/>
                  <a:pt x="650939" y="53113"/>
                  <a:pt x="653519" y="48985"/>
                </a:cubicBezTo>
                <a:cubicBezTo>
                  <a:pt x="659541" y="39350"/>
                  <a:pt x="675280" y="21415"/>
                  <a:pt x="682910" y="16328"/>
                </a:cubicBezTo>
                <a:cubicBezTo>
                  <a:pt x="689441" y="11974"/>
                  <a:pt x="695057" y="5747"/>
                  <a:pt x="702504" y="3265"/>
                </a:cubicBezTo>
                <a:lnTo>
                  <a:pt x="712302" y="0"/>
                </a:lnTo>
                <a:cubicBezTo>
                  <a:pt x="734073" y="2177"/>
                  <a:pt x="756034" y="2934"/>
                  <a:pt x="777616" y="6531"/>
                </a:cubicBezTo>
                <a:cubicBezTo>
                  <a:pt x="784987" y="7760"/>
                  <a:pt x="795397" y="14703"/>
                  <a:pt x="797210" y="22860"/>
                </a:cubicBezTo>
                <a:cubicBezTo>
                  <a:pt x="798627" y="29236"/>
                  <a:pt x="786869" y="27758"/>
                  <a:pt x="787413" y="3265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114" name="TextBox 113">
            <a:extLst>
              <a:ext uri="{FF2B5EF4-FFF2-40B4-BE49-F238E27FC236}">
                <a16:creationId xmlns:a16="http://schemas.microsoft.com/office/drawing/2014/main" id="{3A79B418-5280-A0EF-7E3A-1B197C1C3208}"/>
              </a:ext>
            </a:extLst>
          </p:cNvPr>
          <p:cNvSpPr txBox="1"/>
          <p:nvPr/>
        </p:nvSpPr>
        <p:spPr bwMode="auto">
          <a:xfrm>
            <a:off x="9948339" y="5446504"/>
            <a:ext cx="576586" cy="14166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panose="020B0604020202020204" pitchFamily="34" charset="0"/>
                <a:cs typeface="Arial" panose="020B0604020202020204" pitchFamily="34" charset="0"/>
              </a:rPr>
              <a:t>Fairwinds</a:t>
            </a:r>
          </a:p>
        </p:txBody>
      </p:sp>
      <p:sp>
        <p:nvSpPr>
          <p:cNvPr id="24" name="TextBox 23">
            <a:extLst>
              <a:ext uri="{FF2B5EF4-FFF2-40B4-BE49-F238E27FC236}">
                <a16:creationId xmlns:a16="http://schemas.microsoft.com/office/drawing/2014/main" id="{51BAA1C2-78A9-4B4F-C2C1-0912F1B0E7A9}"/>
              </a:ext>
            </a:extLst>
          </p:cNvPr>
          <p:cNvSpPr txBox="1"/>
          <p:nvPr/>
        </p:nvSpPr>
        <p:spPr>
          <a:xfrm>
            <a:off x="3327069" y="354268"/>
            <a:ext cx="4960053" cy="307777"/>
          </a:xfrm>
          <a:prstGeom prst="rect">
            <a:avLst/>
          </a:prstGeom>
          <a:noFill/>
        </p:spPr>
        <p:txBody>
          <a:bodyPr wrap="square">
            <a:spAutoFit/>
          </a:bodyPr>
          <a:lstStyle/>
          <a:p>
            <a:r>
              <a:rPr lang="en-US" sz="1400">
                <a:hlinkClick r:id="rId4"/>
              </a:rPr>
              <a:t>https://www.mass.gov/community-behavioral-health-centers</a:t>
            </a:r>
            <a:r>
              <a:rPr lang="en-US" sz="1400"/>
              <a:t> </a:t>
            </a:r>
          </a:p>
        </p:txBody>
      </p:sp>
      <mc:AlternateContent xmlns:mc="http://schemas.openxmlformats.org/markup-compatibility/2006" xmlns:p14="http://schemas.microsoft.com/office/powerpoint/2010/main">
        <mc:Choice Requires="p14">
          <p:contentPart p14:bwMode="auto" r:id="rId5">
            <p14:nvContentPartPr>
              <p14:cNvPr id="41" name="Ink 40">
                <a:extLst>
                  <a:ext uri="{FF2B5EF4-FFF2-40B4-BE49-F238E27FC236}">
                    <a16:creationId xmlns:a16="http://schemas.microsoft.com/office/drawing/2014/main" id="{4E86B68B-BE65-D83F-9E48-D911D89F5616}"/>
                  </a:ext>
                </a:extLst>
              </p14:cNvPr>
              <p14:cNvContentPartPr/>
              <p14:nvPr/>
            </p14:nvContentPartPr>
            <p14:xfrm>
              <a:off x="7830035" y="5297518"/>
              <a:ext cx="1269720" cy="938520"/>
            </p14:xfrm>
          </p:contentPart>
        </mc:Choice>
        <mc:Fallback xmlns="">
          <p:pic>
            <p:nvPicPr>
              <p:cNvPr id="41" name="Ink 40">
                <a:extLst>
                  <a:ext uri="{FF2B5EF4-FFF2-40B4-BE49-F238E27FC236}">
                    <a16:creationId xmlns:a16="http://schemas.microsoft.com/office/drawing/2014/main" id="{4E86B68B-BE65-D83F-9E48-D911D89F5616}"/>
                  </a:ext>
                </a:extLst>
              </p:cNvPr>
              <p:cNvPicPr/>
              <p:nvPr/>
            </p:nvPicPr>
            <p:blipFill>
              <a:blip r:embed="rId6"/>
              <a:stretch>
                <a:fillRect/>
              </a:stretch>
            </p:blipFill>
            <p:spPr>
              <a:xfrm>
                <a:off x="7821035" y="5288515"/>
                <a:ext cx="1287360" cy="95616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2" name="Ink 41">
                <a:extLst>
                  <a:ext uri="{FF2B5EF4-FFF2-40B4-BE49-F238E27FC236}">
                    <a16:creationId xmlns:a16="http://schemas.microsoft.com/office/drawing/2014/main" id="{B9A5F4D1-E8C2-4209-D6FF-D66E84D8F6C8}"/>
                  </a:ext>
                </a:extLst>
              </p14:cNvPr>
              <p14:cNvContentPartPr/>
              <p14:nvPr/>
            </p14:nvContentPartPr>
            <p14:xfrm>
              <a:off x="8173115" y="5718718"/>
              <a:ext cx="360" cy="360"/>
            </p14:xfrm>
          </p:contentPart>
        </mc:Choice>
        <mc:Fallback xmlns="">
          <p:pic>
            <p:nvPicPr>
              <p:cNvPr id="42" name="Ink 41">
                <a:extLst>
                  <a:ext uri="{FF2B5EF4-FFF2-40B4-BE49-F238E27FC236}">
                    <a16:creationId xmlns:a16="http://schemas.microsoft.com/office/drawing/2014/main" id="{B9A5F4D1-E8C2-4209-D6FF-D66E84D8F6C8}"/>
                  </a:ext>
                </a:extLst>
              </p:cNvPr>
              <p:cNvPicPr/>
              <p:nvPr/>
            </p:nvPicPr>
            <p:blipFill>
              <a:blip r:embed="rId8"/>
              <a:stretch>
                <a:fillRect/>
              </a:stretch>
            </p:blipFill>
            <p:spPr>
              <a:xfrm>
                <a:off x="8164115" y="5709718"/>
                <a:ext cx="18000" cy="18000"/>
              </a:xfrm>
              <a:prstGeom prst="rect">
                <a:avLst/>
              </a:prstGeom>
            </p:spPr>
          </p:pic>
        </mc:Fallback>
      </mc:AlternateContent>
      <p:cxnSp>
        <p:nvCxnSpPr>
          <p:cNvPr id="50" name="Straight Connector 49">
            <a:extLst>
              <a:ext uri="{FF2B5EF4-FFF2-40B4-BE49-F238E27FC236}">
                <a16:creationId xmlns:a16="http://schemas.microsoft.com/office/drawing/2014/main" id="{5CC999FC-19EE-235F-6CEB-0C8C1848C1F3}"/>
              </a:ext>
            </a:extLst>
          </p:cNvPr>
          <p:cNvCxnSpPr>
            <a:cxnSpLocks/>
            <a:stCxn id="51" idx="1"/>
            <a:endCxn id="55" idx="0"/>
          </p:cNvCxnSpPr>
          <p:nvPr/>
        </p:nvCxnSpPr>
        <p:spPr>
          <a:xfrm flipH="1">
            <a:off x="7489441" y="5777584"/>
            <a:ext cx="988840" cy="257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85376A80-37B5-0C17-7ED8-B3D1826DF3DF}"/>
              </a:ext>
            </a:extLst>
          </p:cNvPr>
          <p:cNvSpPr/>
          <p:nvPr/>
        </p:nvSpPr>
        <p:spPr>
          <a:xfrm>
            <a:off x="8467122" y="5766425"/>
            <a:ext cx="76200" cy="762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55" name="TextBox 54">
            <a:extLst>
              <a:ext uri="{FF2B5EF4-FFF2-40B4-BE49-F238E27FC236}">
                <a16:creationId xmlns:a16="http://schemas.microsoft.com/office/drawing/2014/main" id="{7174E086-4C0C-1596-9255-B4CF73D22D5F}"/>
              </a:ext>
            </a:extLst>
          </p:cNvPr>
          <p:cNvSpPr txBox="1"/>
          <p:nvPr/>
        </p:nvSpPr>
        <p:spPr bwMode="auto">
          <a:xfrm>
            <a:off x="7073325" y="6035529"/>
            <a:ext cx="832232" cy="359617"/>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defRPr/>
            </a:pPr>
            <a:r>
              <a:rPr lang="en-US" sz="600" b="1" kern="0">
                <a:solidFill>
                  <a:srgbClr val="000000"/>
                </a:solidFill>
                <a:latin typeface="Arial"/>
                <a:cs typeface="Arial"/>
              </a:rPr>
              <a:t>Martha's Vineyard Community Services</a:t>
            </a:r>
            <a:endParaRPr lang="en-US" sz="600" b="1" kern="0" baseline="30000">
              <a:solidFill>
                <a:srgbClr val="000000"/>
              </a:solidFill>
              <a:latin typeface="Arial"/>
              <a:cs typeface="Arial"/>
            </a:endParaRPr>
          </a:p>
        </p:txBody>
      </p:sp>
    </p:spTree>
    <p:extLst>
      <p:ext uri="{BB962C8B-B14F-4D97-AF65-F5344CB8AC3E}">
        <p14:creationId xmlns:p14="http://schemas.microsoft.com/office/powerpoint/2010/main" val="354802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A2B91D4-CDA8-4340-9C07-880723674498}"/>
              </a:ext>
            </a:extLst>
          </p:cNvPr>
          <p:cNvSpPr>
            <a:spLocks noGrp="1"/>
          </p:cNvSpPr>
          <p:nvPr>
            <p:ph type="title"/>
          </p:nvPr>
        </p:nvSpPr>
        <p:spPr>
          <a:xfrm>
            <a:off x="213047" y="90304"/>
            <a:ext cx="9300584" cy="307777"/>
          </a:xfrm>
        </p:spPr>
        <p:txBody>
          <a:bodyPr/>
          <a:lstStyle/>
          <a:p>
            <a:r>
              <a:rPr lang="en-US" sz="2000"/>
              <a:t>Community Mental Health Centers (CMHC)</a:t>
            </a:r>
            <a:endParaRPr lang="en-US"/>
          </a:p>
        </p:txBody>
      </p:sp>
      <p:grpSp>
        <p:nvGrpSpPr>
          <p:cNvPr id="39" name="Group 38">
            <a:extLst>
              <a:ext uri="{FF2B5EF4-FFF2-40B4-BE49-F238E27FC236}">
                <a16:creationId xmlns:a16="http://schemas.microsoft.com/office/drawing/2014/main" id="{200F9B27-A703-B7AA-2BE3-D9129A589327}"/>
              </a:ext>
            </a:extLst>
          </p:cNvPr>
          <p:cNvGrpSpPr/>
          <p:nvPr/>
        </p:nvGrpSpPr>
        <p:grpSpPr>
          <a:xfrm>
            <a:off x="0" y="520954"/>
            <a:ext cx="12192000" cy="1395254"/>
            <a:chOff x="0" y="728859"/>
            <a:chExt cx="9144000" cy="950225"/>
          </a:xfrm>
        </p:grpSpPr>
        <p:sp>
          <p:nvSpPr>
            <p:cNvPr id="40" name="Rectangle 39">
              <a:extLst>
                <a:ext uri="{FF2B5EF4-FFF2-40B4-BE49-F238E27FC236}">
                  <a16:creationId xmlns:a16="http://schemas.microsoft.com/office/drawing/2014/main" id="{75278292-794F-54C2-7D1F-FCDFABE7480F}"/>
                </a:ext>
              </a:extLst>
            </p:cNvPr>
            <p:cNvSpPr>
              <a:spLocks/>
            </p:cNvSpPr>
            <p:nvPr/>
          </p:nvSpPr>
          <p:spPr>
            <a:xfrm>
              <a:off x="0" y="734539"/>
              <a:ext cx="9144000" cy="944545"/>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a:ln>
                  <a:noFill/>
                </a:ln>
                <a:solidFill>
                  <a:srgbClr val="002060"/>
                </a:solidFill>
                <a:effectLst/>
                <a:uLnTx/>
                <a:uFillTx/>
                <a:latin typeface="+mj-lt"/>
                <a:cs typeface="Arial"/>
              </a:endParaRPr>
            </a:p>
          </p:txBody>
        </p:sp>
        <p:sp>
          <p:nvSpPr>
            <p:cNvPr id="41" name="Rectangle 8">
              <a:extLst>
                <a:ext uri="{FF2B5EF4-FFF2-40B4-BE49-F238E27FC236}">
                  <a16:creationId xmlns:a16="http://schemas.microsoft.com/office/drawing/2014/main" id="{10DD4CD5-8158-B996-C047-6BC7CC4E9D3C}"/>
                </a:ext>
              </a:extLst>
            </p:cNvPr>
            <p:cNvSpPr txBox="1"/>
            <p:nvPr/>
          </p:nvSpPr>
          <p:spPr>
            <a:xfrm>
              <a:off x="547803" y="806579"/>
              <a:ext cx="8536783" cy="8640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620" lvl="1" indent="0" defTabSz="932699">
                <a:spcAft>
                  <a:spcPts val="1200"/>
                </a:spcAft>
                <a:buNone/>
                <a:defRPr/>
              </a:pPr>
              <a:r>
                <a:rPr lang="en-US" sz="1700" b="1">
                  <a:solidFill>
                    <a:srgbClr val="002060"/>
                  </a:solidFill>
                  <a:cs typeface="Arial"/>
                </a:rPr>
                <a:t>Community Mental Health Centers (CMHC)s</a:t>
              </a:r>
              <a:r>
                <a:rPr lang="en-US" sz="1700">
                  <a:solidFill>
                    <a:srgbClr val="002060"/>
                  </a:solidFill>
                  <a:cs typeface="Arial"/>
                </a:rPr>
                <a:t> deliver comprehensive diagnostic and psychotherapeutic treatment services to people with behavioral health disorders and their families. A CMHC must have services available to treat a wide range of mental and emotional disorders and it must provide comprehensive diagnostic assessments for a wide range of problems. </a:t>
              </a:r>
            </a:p>
          </p:txBody>
        </p:sp>
        <p:grpSp>
          <p:nvGrpSpPr>
            <p:cNvPr id="42" name="Group 41">
              <a:extLst>
                <a:ext uri="{FF2B5EF4-FFF2-40B4-BE49-F238E27FC236}">
                  <a16:creationId xmlns:a16="http://schemas.microsoft.com/office/drawing/2014/main" id="{7DC13E09-68DD-132B-2808-D6F42361B14C}"/>
                </a:ext>
              </a:extLst>
            </p:cNvPr>
            <p:cNvGrpSpPr/>
            <p:nvPr/>
          </p:nvGrpSpPr>
          <p:grpSpPr>
            <a:xfrm>
              <a:off x="87939" y="728859"/>
              <a:ext cx="400450" cy="950224"/>
              <a:chOff x="2514375" y="671349"/>
              <a:chExt cx="493230" cy="715288"/>
            </a:xfrm>
          </p:grpSpPr>
          <p:sp>
            <p:nvSpPr>
              <p:cNvPr id="43" name="Chevron 21">
                <a:extLst>
                  <a:ext uri="{FF2B5EF4-FFF2-40B4-BE49-F238E27FC236}">
                    <a16:creationId xmlns:a16="http://schemas.microsoft.com/office/drawing/2014/main" id="{922057C9-2696-311B-2E27-A408AD3557D8}"/>
                  </a:ext>
                </a:extLst>
              </p:cNvPr>
              <p:cNvSpPr>
                <a:spLocks/>
              </p:cNvSpPr>
              <p:nvPr/>
            </p:nvSpPr>
            <p:spPr>
              <a:xfrm>
                <a:off x="2606412" y="671349"/>
                <a:ext cx="401193" cy="715288"/>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0" u="none" strike="noStrike" kern="1200" cap="none" spc="0" normalizeH="0" baseline="0" noProof="0">
                  <a:ln>
                    <a:noFill/>
                  </a:ln>
                  <a:solidFill>
                    <a:srgbClr val="002060"/>
                  </a:solidFill>
                  <a:effectLst/>
                  <a:uLnTx/>
                  <a:uFillTx/>
                  <a:latin typeface="+mj-lt"/>
                  <a:cs typeface="Arial"/>
                </a:endParaRPr>
              </a:p>
            </p:txBody>
          </p:sp>
          <p:sp>
            <p:nvSpPr>
              <p:cNvPr id="44" name="Chevron 22">
                <a:extLst>
                  <a:ext uri="{FF2B5EF4-FFF2-40B4-BE49-F238E27FC236}">
                    <a16:creationId xmlns:a16="http://schemas.microsoft.com/office/drawing/2014/main" id="{ACDAC13D-8B4B-F2CB-F923-267F6F19F830}"/>
                  </a:ext>
                </a:extLst>
              </p:cNvPr>
              <p:cNvSpPr>
                <a:spLocks/>
              </p:cNvSpPr>
              <p:nvPr/>
            </p:nvSpPr>
            <p:spPr>
              <a:xfrm>
                <a:off x="2514375" y="870119"/>
                <a:ext cx="226735" cy="316105"/>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0" u="none" strike="noStrike" kern="1200" cap="none" spc="0" normalizeH="0" baseline="0" noProof="0">
                  <a:ln>
                    <a:noFill/>
                  </a:ln>
                  <a:solidFill>
                    <a:srgbClr val="002060"/>
                  </a:solidFill>
                  <a:effectLst/>
                  <a:uLnTx/>
                  <a:uFillTx/>
                  <a:latin typeface="+mj-lt"/>
                  <a:cs typeface="Arial"/>
                </a:endParaRPr>
              </a:p>
            </p:txBody>
          </p:sp>
        </p:grpSp>
      </p:grpSp>
      <p:sp>
        <p:nvSpPr>
          <p:cNvPr id="5" name="TextBox 4">
            <a:extLst>
              <a:ext uri="{FF2B5EF4-FFF2-40B4-BE49-F238E27FC236}">
                <a16:creationId xmlns:a16="http://schemas.microsoft.com/office/drawing/2014/main" id="{F90ACF93-8F23-D113-E483-3D6ED382278D}"/>
              </a:ext>
            </a:extLst>
          </p:cNvPr>
          <p:cNvSpPr txBox="1"/>
          <p:nvPr/>
        </p:nvSpPr>
        <p:spPr>
          <a:xfrm>
            <a:off x="8670430" y="6321490"/>
            <a:ext cx="45568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rgbClr val="000000"/>
                </a:solidFill>
                <a:effectLst/>
                <a:uLnTx/>
                <a:uFillTx/>
                <a:latin typeface="+mj-lt"/>
                <a:ea typeface="+mn-ea"/>
                <a:cs typeface="+mn-cs"/>
              </a:rPr>
              <a:t>Non-exhaustive, for demonstrative purposes only</a:t>
            </a:r>
          </a:p>
        </p:txBody>
      </p:sp>
      <p:graphicFrame>
        <p:nvGraphicFramePr>
          <p:cNvPr id="3" name="Table 2">
            <a:extLst>
              <a:ext uri="{FF2B5EF4-FFF2-40B4-BE49-F238E27FC236}">
                <a16:creationId xmlns:a16="http://schemas.microsoft.com/office/drawing/2014/main" id="{C6AC1E76-BB40-E841-F947-766961E276AD}"/>
              </a:ext>
            </a:extLst>
          </p:cNvPr>
          <p:cNvGraphicFramePr>
            <a:graphicFrameLocks noGrp="1"/>
          </p:cNvGraphicFramePr>
          <p:nvPr>
            <p:extLst>
              <p:ext uri="{D42A27DB-BD31-4B8C-83A1-F6EECF244321}">
                <p14:modId xmlns:p14="http://schemas.microsoft.com/office/powerpoint/2010/main" val="2228970595"/>
              </p:ext>
            </p:extLst>
          </p:nvPr>
        </p:nvGraphicFramePr>
        <p:xfrm>
          <a:off x="458772" y="2476500"/>
          <a:ext cx="11274456" cy="2637209"/>
        </p:xfrm>
        <a:graphic>
          <a:graphicData uri="http://schemas.openxmlformats.org/drawingml/2006/table">
            <a:tbl>
              <a:tblPr bandRow="1">
                <a:tableStyleId>{5C22544A-7EE6-4342-B048-85BDC9FD1C3A}</a:tableStyleId>
              </a:tblPr>
              <a:tblGrid>
                <a:gridCol w="5637228">
                  <a:extLst>
                    <a:ext uri="{9D8B030D-6E8A-4147-A177-3AD203B41FA5}">
                      <a16:colId xmlns:a16="http://schemas.microsoft.com/office/drawing/2014/main" val="3280074971"/>
                    </a:ext>
                  </a:extLst>
                </a:gridCol>
                <a:gridCol w="5637228">
                  <a:extLst>
                    <a:ext uri="{9D8B030D-6E8A-4147-A177-3AD203B41FA5}">
                      <a16:colId xmlns:a16="http://schemas.microsoft.com/office/drawing/2014/main" val="3060783929"/>
                    </a:ext>
                  </a:extLst>
                </a:gridCol>
              </a:tblGrid>
              <a:tr h="377371">
                <a:tc>
                  <a:txBody>
                    <a:bodyPr/>
                    <a:lstStyle/>
                    <a:p>
                      <a:pPr lvl="0" algn="ctr">
                        <a:lnSpc>
                          <a:spcPts val="1800"/>
                        </a:lnSpc>
                        <a:buNone/>
                      </a:pPr>
                      <a:r>
                        <a:rPr lang="en-US" sz="1600" b="1">
                          <a:solidFill>
                            <a:srgbClr val="FFFFFF"/>
                          </a:solidFill>
                          <a:effectLst/>
                          <a:latin typeface="Arial"/>
                        </a:rPr>
                        <a:t>Services</a:t>
                      </a:r>
                      <a:endParaRPr lang="en-US" sz="1600"/>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tc>
                  <a:txBody>
                    <a:bodyPr/>
                    <a:lstStyle/>
                    <a:p>
                      <a:pPr lvl="0" algn="ctr">
                        <a:lnSpc>
                          <a:spcPts val="1800"/>
                        </a:lnSpc>
                        <a:buNone/>
                      </a:pPr>
                      <a:r>
                        <a:rPr lang="en-US" sz="1600" b="1">
                          <a:solidFill>
                            <a:srgbClr val="FFFFFF"/>
                          </a:solidFill>
                          <a:effectLst/>
                          <a:latin typeface="Arial"/>
                        </a:rPr>
                        <a:t>Access and Eligibility </a:t>
                      </a:r>
                      <a:endParaRPr lang="en-US" sz="1600"/>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053802479"/>
                  </a:ext>
                </a:extLst>
              </a:tr>
              <a:tr h="1915887">
                <a:tc>
                  <a:txBody>
                    <a:bodyPr/>
                    <a:lstStyle/>
                    <a:p>
                      <a:pPr marL="342900" lvl="0" indent="-342900">
                        <a:lnSpc>
                          <a:spcPts val="1575"/>
                        </a:lnSpc>
                        <a:spcBef>
                          <a:spcPts val="600"/>
                        </a:spcBef>
                        <a:spcAft>
                          <a:spcPts val="600"/>
                        </a:spcAft>
                        <a:buFont typeface="Arial" panose="020B0604020202020204" pitchFamily="34" charset="0"/>
                        <a:buChar char="•"/>
                      </a:pPr>
                      <a:r>
                        <a:rPr lang="en-US" sz="1800" b="0">
                          <a:solidFill>
                            <a:srgbClr val="002060"/>
                          </a:solidFill>
                          <a:effectLst/>
                          <a:latin typeface="Arial"/>
                        </a:rPr>
                        <a:t>Diagnostic services</a:t>
                      </a:r>
                      <a:endParaRPr lang="en-US" sz="1800" b="0">
                        <a:effectLst/>
                        <a:latin typeface="Arial"/>
                      </a:endParaRPr>
                    </a:p>
                    <a:p>
                      <a:pPr marL="342900" lvl="0" indent="-342900">
                        <a:lnSpc>
                          <a:spcPct val="100000"/>
                        </a:lnSpc>
                        <a:spcBef>
                          <a:spcPts val="600"/>
                        </a:spcBef>
                        <a:spcAft>
                          <a:spcPts val="600"/>
                        </a:spcAft>
                        <a:buFont typeface="Arial" panose="020B0604020202020204" pitchFamily="34" charset="0"/>
                        <a:buChar char="•"/>
                      </a:pPr>
                      <a:r>
                        <a:rPr lang="en-US" sz="1800" b="0">
                          <a:solidFill>
                            <a:srgbClr val="002060"/>
                          </a:solidFill>
                          <a:effectLst/>
                          <a:latin typeface="Arial"/>
                        </a:rPr>
                        <a:t>Psychological testing</a:t>
                      </a:r>
                    </a:p>
                    <a:p>
                      <a:pPr marL="342900" lvl="0" indent="-342900">
                        <a:lnSpc>
                          <a:spcPct val="100000"/>
                        </a:lnSpc>
                        <a:spcBef>
                          <a:spcPts val="600"/>
                        </a:spcBef>
                        <a:spcAft>
                          <a:spcPts val="600"/>
                        </a:spcAft>
                        <a:buFont typeface="Arial" panose="020B0604020202020204" pitchFamily="34" charset="0"/>
                        <a:buChar char="•"/>
                      </a:pPr>
                      <a:r>
                        <a:rPr lang="en-US" sz="1800" b="0">
                          <a:solidFill>
                            <a:srgbClr val="002060"/>
                          </a:solidFill>
                          <a:effectLst/>
                          <a:latin typeface="Arial"/>
                        </a:rPr>
                        <a:t>Short- and long-term therapy, including individual, group, couple, and family therapy</a:t>
                      </a:r>
                    </a:p>
                    <a:p>
                      <a:pPr marL="342900" lvl="0" indent="-342900">
                        <a:lnSpc>
                          <a:spcPct val="100000"/>
                        </a:lnSpc>
                        <a:spcBef>
                          <a:spcPts val="600"/>
                        </a:spcBef>
                        <a:spcAft>
                          <a:spcPts val="600"/>
                        </a:spcAft>
                        <a:buFont typeface="Arial" panose="020B0604020202020204" pitchFamily="34" charset="0"/>
                        <a:buChar char="•"/>
                      </a:pPr>
                      <a:r>
                        <a:rPr lang="en-US" sz="1800" b="0">
                          <a:solidFill>
                            <a:srgbClr val="002060"/>
                          </a:solidFill>
                          <a:effectLst/>
                          <a:latin typeface="Arial"/>
                        </a:rPr>
                        <a:t>Medication visits</a:t>
                      </a:r>
                    </a:p>
                    <a:p>
                      <a:pPr marL="342900" lvl="0" indent="-342900">
                        <a:lnSpc>
                          <a:spcPct val="100000"/>
                        </a:lnSpc>
                        <a:spcBef>
                          <a:spcPts val="600"/>
                        </a:spcBef>
                        <a:spcAft>
                          <a:spcPts val="600"/>
                        </a:spcAft>
                        <a:buFont typeface="Arial" panose="020B0604020202020204" pitchFamily="34" charset="0"/>
                        <a:buChar char="•"/>
                      </a:pPr>
                      <a:r>
                        <a:rPr lang="en-US" sz="1800" b="0">
                          <a:solidFill>
                            <a:srgbClr val="002060"/>
                          </a:solidFill>
                          <a:effectLst/>
                          <a:latin typeface="Arial"/>
                        </a:rPr>
                        <a:t>Psychotherapy for crisis/emergency services</a:t>
                      </a: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tc>
                  <a:txBody>
                    <a:bodyPr/>
                    <a:lstStyle/>
                    <a:p>
                      <a:pPr marL="285750" lvl="0" indent="-285750">
                        <a:lnSpc>
                          <a:spcPct val="100000"/>
                        </a:lnSpc>
                        <a:buFont typeface="Arial"/>
                        <a:buChar char="•"/>
                      </a:pPr>
                      <a:r>
                        <a:rPr lang="en-US" sz="1800" b="0">
                          <a:solidFill>
                            <a:srgbClr val="002060"/>
                          </a:solidFill>
                          <a:effectLst/>
                          <a:latin typeface="Arial"/>
                        </a:rPr>
                        <a:t>Serve all Massachusetts residents, including those who are uninsured and/or have limited insurance</a:t>
                      </a: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extLst>
                  <a:ext uri="{0D108BD9-81ED-4DB2-BD59-A6C34878D82A}">
                    <a16:rowId xmlns:a16="http://schemas.microsoft.com/office/drawing/2014/main" val="1539304040"/>
                  </a:ext>
                </a:extLst>
              </a:tr>
            </a:tbl>
          </a:graphicData>
        </a:graphic>
      </p:graphicFrame>
    </p:spTree>
    <p:extLst>
      <p:ext uri="{BB962C8B-B14F-4D97-AF65-F5344CB8AC3E}">
        <p14:creationId xmlns:p14="http://schemas.microsoft.com/office/powerpoint/2010/main" val="148370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E5ED286-7570-5369-FA0C-7F0D93588F7C}"/>
              </a:ext>
            </a:extLst>
          </p:cNvPr>
          <p:cNvGraphicFramePr>
            <a:graphicFrameLocks noChangeAspect="1"/>
          </p:cNvGraphicFramePr>
          <p:nvPr>
            <p:custDataLst>
              <p:tags r:id="rId1"/>
            </p:custDataLst>
            <p:extLst>
              <p:ext uri="{D42A27DB-BD31-4B8C-83A1-F6EECF244321}">
                <p14:modId xmlns:p14="http://schemas.microsoft.com/office/powerpoint/2010/main" val="100767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think-cell data - do not delete" hidden="1">
                        <a:extLst>
                          <a:ext uri="{FF2B5EF4-FFF2-40B4-BE49-F238E27FC236}">
                            <a16:creationId xmlns:a16="http://schemas.microsoft.com/office/drawing/2014/main" id="{0E5ED286-7570-5369-FA0C-7F0D93588F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FA2B91D4-CDA8-4340-9C07-880723674498}"/>
              </a:ext>
            </a:extLst>
          </p:cNvPr>
          <p:cNvSpPr>
            <a:spLocks noGrp="1"/>
          </p:cNvSpPr>
          <p:nvPr>
            <p:ph type="title"/>
          </p:nvPr>
        </p:nvSpPr>
        <p:spPr>
          <a:xfrm>
            <a:off x="213047" y="90304"/>
            <a:ext cx="9300584" cy="307777"/>
          </a:xfrm>
        </p:spPr>
        <p:txBody>
          <a:bodyPr vert="horz"/>
          <a:lstStyle/>
          <a:p>
            <a:r>
              <a:rPr lang="en-US" sz="2000"/>
              <a:t>Behavioral Health Urgent Care (BHUC)</a:t>
            </a:r>
            <a:endParaRPr lang="en-US"/>
          </a:p>
        </p:txBody>
      </p:sp>
      <p:grpSp>
        <p:nvGrpSpPr>
          <p:cNvPr id="39" name="Group 38">
            <a:extLst>
              <a:ext uri="{FF2B5EF4-FFF2-40B4-BE49-F238E27FC236}">
                <a16:creationId xmlns:a16="http://schemas.microsoft.com/office/drawing/2014/main" id="{200F9B27-A703-B7AA-2BE3-D9129A589327}"/>
              </a:ext>
            </a:extLst>
          </p:cNvPr>
          <p:cNvGrpSpPr/>
          <p:nvPr/>
        </p:nvGrpSpPr>
        <p:grpSpPr>
          <a:xfrm>
            <a:off x="0" y="520954"/>
            <a:ext cx="12192000" cy="1395254"/>
            <a:chOff x="0" y="728859"/>
            <a:chExt cx="9144000" cy="950225"/>
          </a:xfrm>
        </p:grpSpPr>
        <p:sp>
          <p:nvSpPr>
            <p:cNvPr id="40" name="Rectangle 39">
              <a:extLst>
                <a:ext uri="{FF2B5EF4-FFF2-40B4-BE49-F238E27FC236}">
                  <a16:creationId xmlns:a16="http://schemas.microsoft.com/office/drawing/2014/main" id="{75278292-794F-54C2-7D1F-FCDFABE7480F}"/>
                </a:ext>
              </a:extLst>
            </p:cNvPr>
            <p:cNvSpPr>
              <a:spLocks/>
            </p:cNvSpPr>
            <p:nvPr/>
          </p:nvSpPr>
          <p:spPr>
            <a:xfrm>
              <a:off x="0" y="734539"/>
              <a:ext cx="9144000" cy="944545"/>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a:ln>
                  <a:noFill/>
                </a:ln>
                <a:solidFill>
                  <a:srgbClr val="002060"/>
                </a:solidFill>
                <a:effectLst/>
                <a:uLnTx/>
                <a:uFillTx/>
                <a:latin typeface="+mj-lt"/>
                <a:cs typeface="Arial"/>
              </a:endParaRPr>
            </a:p>
          </p:txBody>
        </p:sp>
        <p:sp>
          <p:nvSpPr>
            <p:cNvPr id="41" name="Rectangle 8">
              <a:extLst>
                <a:ext uri="{FF2B5EF4-FFF2-40B4-BE49-F238E27FC236}">
                  <a16:creationId xmlns:a16="http://schemas.microsoft.com/office/drawing/2014/main" id="{10DD4CD5-8158-B996-C047-6BC7CC4E9D3C}"/>
                </a:ext>
              </a:extLst>
            </p:cNvPr>
            <p:cNvSpPr txBox="1"/>
            <p:nvPr/>
          </p:nvSpPr>
          <p:spPr>
            <a:xfrm>
              <a:off x="547803" y="806579"/>
              <a:ext cx="8536783" cy="8640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620" lvl="1" indent="0" defTabSz="932699">
                <a:spcAft>
                  <a:spcPts val="1200"/>
                </a:spcAft>
                <a:buNone/>
                <a:defRPr/>
              </a:pPr>
              <a:r>
                <a:rPr lang="en-US" sz="1700" b="1">
                  <a:solidFill>
                    <a:srgbClr val="002060"/>
                  </a:solidFill>
                  <a:cs typeface="Arial"/>
                </a:rPr>
                <a:t>Behavioral Health Urgent Care (BHUC)s</a:t>
              </a:r>
              <a:r>
                <a:rPr lang="en-US" sz="1700">
                  <a:solidFill>
                    <a:srgbClr val="002060"/>
                  </a:solidFill>
                  <a:cs typeface="Arial"/>
                </a:rPr>
                <a:t> are Mental Health Centers that provide integrated mental health and addiction services more urgently and with extended hours than traditional clinics. MassHealth members with urgent behavioral health needs can be seen at a BH Urgent Care site. An “urgent BH need” may include changes in behavior or thoughts that cause distress and require immediate support through psychiatric evaluation or therapy. </a:t>
              </a:r>
            </a:p>
          </p:txBody>
        </p:sp>
        <p:grpSp>
          <p:nvGrpSpPr>
            <p:cNvPr id="42" name="Group 41">
              <a:extLst>
                <a:ext uri="{FF2B5EF4-FFF2-40B4-BE49-F238E27FC236}">
                  <a16:creationId xmlns:a16="http://schemas.microsoft.com/office/drawing/2014/main" id="{7DC13E09-68DD-132B-2808-D6F42361B14C}"/>
                </a:ext>
              </a:extLst>
            </p:cNvPr>
            <p:cNvGrpSpPr/>
            <p:nvPr/>
          </p:nvGrpSpPr>
          <p:grpSpPr>
            <a:xfrm>
              <a:off x="87939" y="728859"/>
              <a:ext cx="400450" cy="950224"/>
              <a:chOff x="2514375" y="671349"/>
              <a:chExt cx="493230" cy="715288"/>
            </a:xfrm>
          </p:grpSpPr>
          <p:sp>
            <p:nvSpPr>
              <p:cNvPr id="43" name="Chevron 21">
                <a:extLst>
                  <a:ext uri="{FF2B5EF4-FFF2-40B4-BE49-F238E27FC236}">
                    <a16:creationId xmlns:a16="http://schemas.microsoft.com/office/drawing/2014/main" id="{922057C9-2696-311B-2E27-A408AD3557D8}"/>
                  </a:ext>
                </a:extLst>
              </p:cNvPr>
              <p:cNvSpPr>
                <a:spLocks/>
              </p:cNvSpPr>
              <p:nvPr/>
            </p:nvSpPr>
            <p:spPr>
              <a:xfrm>
                <a:off x="2606412" y="671349"/>
                <a:ext cx="401193" cy="715288"/>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0" u="none" strike="noStrike" kern="1200" cap="none" spc="0" normalizeH="0" baseline="0" noProof="0">
                  <a:ln>
                    <a:noFill/>
                  </a:ln>
                  <a:solidFill>
                    <a:srgbClr val="002060"/>
                  </a:solidFill>
                  <a:effectLst/>
                  <a:uLnTx/>
                  <a:uFillTx/>
                  <a:latin typeface="+mj-lt"/>
                  <a:cs typeface="Arial"/>
                </a:endParaRPr>
              </a:p>
            </p:txBody>
          </p:sp>
          <p:sp>
            <p:nvSpPr>
              <p:cNvPr id="44" name="Chevron 22">
                <a:extLst>
                  <a:ext uri="{FF2B5EF4-FFF2-40B4-BE49-F238E27FC236}">
                    <a16:creationId xmlns:a16="http://schemas.microsoft.com/office/drawing/2014/main" id="{ACDAC13D-8B4B-F2CB-F923-267F6F19F830}"/>
                  </a:ext>
                </a:extLst>
              </p:cNvPr>
              <p:cNvSpPr>
                <a:spLocks/>
              </p:cNvSpPr>
              <p:nvPr/>
            </p:nvSpPr>
            <p:spPr>
              <a:xfrm>
                <a:off x="2514375" y="870119"/>
                <a:ext cx="226735" cy="316105"/>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0" u="none" strike="noStrike" kern="1200" cap="none" spc="0" normalizeH="0" baseline="0" noProof="0">
                  <a:ln>
                    <a:noFill/>
                  </a:ln>
                  <a:solidFill>
                    <a:srgbClr val="002060"/>
                  </a:solidFill>
                  <a:effectLst/>
                  <a:uLnTx/>
                  <a:uFillTx/>
                  <a:latin typeface="+mj-lt"/>
                  <a:cs typeface="Arial"/>
                </a:endParaRPr>
              </a:p>
            </p:txBody>
          </p:sp>
        </p:grpSp>
      </p:grpSp>
      <p:graphicFrame>
        <p:nvGraphicFramePr>
          <p:cNvPr id="3" name="Table 2">
            <a:extLst>
              <a:ext uri="{FF2B5EF4-FFF2-40B4-BE49-F238E27FC236}">
                <a16:creationId xmlns:a16="http://schemas.microsoft.com/office/drawing/2014/main" id="{C6AC1E76-BB40-E841-F947-766961E276AD}"/>
              </a:ext>
            </a:extLst>
          </p:cNvPr>
          <p:cNvGraphicFramePr>
            <a:graphicFrameLocks noGrp="1"/>
          </p:cNvGraphicFramePr>
          <p:nvPr>
            <p:extLst>
              <p:ext uri="{D42A27DB-BD31-4B8C-83A1-F6EECF244321}">
                <p14:modId xmlns:p14="http://schemas.microsoft.com/office/powerpoint/2010/main" val="3351339278"/>
              </p:ext>
            </p:extLst>
          </p:nvPr>
        </p:nvGraphicFramePr>
        <p:xfrm>
          <a:off x="458772" y="2009625"/>
          <a:ext cx="11274456" cy="4425369"/>
        </p:xfrm>
        <a:graphic>
          <a:graphicData uri="http://schemas.openxmlformats.org/drawingml/2006/table">
            <a:tbl>
              <a:tblPr bandRow="1">
                <a:tableStyleId>{5C22544A-7EE6-4342-B048-85BDC9FD1C3A}</a:tableStyleId>
              </a:tblPr>
              <a:tblGrid>
                <a:gridCol w="7671240">
                  <a:extLst>
                    <a:ext uri="{9D8B030D-6E8A-4147-A177-3AD203B41FA5}">
                      <a16:colId xmlns:a16="http://schemas.microsoft.com/office/drawing/2014/main" val="3280074971"/>
                    </a:ext>
                  </a:extLst>
                </a:gridCol>
                <a:gridCol w="3603216">
                  <a:extLst>
                    <a:ext uri="{9D8B030D-6E8A-4147-A177-3AD203B41FA5}">
                      <a16:colId xmlns:a16="http://schemas.microsoft.com/office/drawing/2014/main" val="3060783929"/>
                    </a:ext>
                  </a:extLst>
                </a:gridCol>
              </a:tblGrid>
              <a:tr h="377371">
                <a:tc>
                  <a:txBody>
                    <a:bodyPr/>
                    <a:lstStyle/>
                    <a:p>
                      <a:pPr lvl="0" algn="ctr">
                        <a:lnSpc>
                          <a:spcPts val="1800"/>
                        </a:lnSpc>
                        <a:buNone/>
                      </a:pPr>
                      <a:r>
                        <a:rPr lang="en-US" sz="1600" b="1">
                          <a:solidFill>
                            <a:srgbClr val="FFFFFF"/>
                          </a:solidFill>
                          <a:effectLst/>
                          <a:latin typeface="Arial"/>
                        </a:rPr>
                        <a:t>Services</a:t>
                      </a:r>
                      <a:endParaRPr lang="en-US" sz="1600"/>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tc>
                  <a:txBody>
                    <a:bodyPr/>
                    <a:lstStyle/>
                    <a:p>
                      <a:pPr lvl="0" algn="ctr">
                        <a:lnSpc>
                          <a:spcPts val="1800"/>
                        </a:lnSpc>
                        <a:buNone/>
                      </a:pPr>
                      <a:r>
                        <a:rPr lang="en-US" sz="1600" b="1">
                          <a:solidFill>
                            <a:srgbClr val="FFFFFF"/>
                          </a:solidFill>
                          <a:effectLst/>
                          <a:latin typeface="Arial"/>
                        </a:rPr>
                        <a:t>Access and Eligibility </a:t>
                      </a:r>
                      <a:endParaRPr lang="en-US" sz="1600"/>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053802479"/>
                  </a:ext>
                </a:extLst>
              </a:tr>
              <a:tr h="1915887">
                <a:tc>
                  <a:txBody>
                    <a:bodyPr/>
                    <a:lstStyle/>
                    <a:p>
                      <a:pPr marL="342900" lvl="0" indent="-342900">
                        <a:lnSpc>
                          <a:spcPct val="100000"/>
                        </a:lnSpc>
                        <a:buFont typeface="Arial" panose="020B0604020202020204" pitchFamily="34" charset="0"/>
                        <a:buChar char="•"/>
                      </a:pPr>
                      <a:r>
                        <a:rPr lang="en-US" sz="1800" b="0" dirty="0">
                          <a:solidFill>
                            <a:srgbClr val="002060"/>
                          </a:solidFill>
                          <a:effectLst/>
                          <a:latin typeface="+mn-lt"/>
                        </a:rPr>
                        <a:t>BH Urgent Care gives members non-emergency access to more treatment services when and where them need them</a:t>
                      </a:r>
                    </a:p>
                    <a:p>
                      <a:pPr marL="692723" lvl="1" indent="-342900">
                        <a:lnSpc>
                          <a:spcPct val="100000"/>
                        </a:lnSpc>
                        <a:buFont typeface="Arial" panose="020B0604020202020204" pitchFamily="34" charset="0"/>
                        <a:buChar char="•"/>
                      </a:pPr>
                      <a:r>
                        <a:rPr lang="en-US" sz="1800" b="0" dirty="0">
                          <a:solidFill>
                            <a:srgbClr val="002060"/>
                          </a:solidFill>
                          <a:effectLst/>
                          <a:latin typeface="+mn-lt"/>
                        </a:rPr>
                        <a:t>A same or next day evaluation</a:t>
                      </a:r>
                    </a:p>
                    <a:p>
                      <a:pPr marL="692723" lvl="1" indent="-342900">
                        <a:lnSpc>
                          <a:spcPct val="100000"/>
                        </a:lnSpc>
                        <a:buFont typeface="Arial" panose="020B0604020202020204" pitchFamily="34" charset="0"/>
                        <a:buChar char="•"/>
                      </a:pPr>
                      <a:r>
                        <a:rPr lang="en-US" sz="1800" b="0" dirty="0">
                          <a:solidFill>
                            <a:srgbClr val="002060"/>
                          </a:solidFill>
                          <a:effectLst/>
                          <a:latin typeface="+mn-lt"/>
                        </a:rPr>
                        <a:t>Psychopharmacology appointments and addiction medication evaluation within 72 hours of an initial evaluation </a:t>
                      </a:r>
                    </a:p>
                    <a:p>
                      <a:pPr marL="692723" lvl="1" indent="-342900">
                        <a:lnSpc>
                          <a:spcPct val="100000"/>
                        </a:lnSpc>
                        <a:buFont typeface="Arial" panose="020B0604020202020204" pitchFamily="34" charset="0"/>
                        <a:buChar char="•"/>
                      </a:pPr>
                      <a:r>
                        <a:rPr lang="en-US" sz="1800" b="0" dirty="0">
                          <a:solidFill>
                            <a:srgbClr val="002060"/>
                          </a:solidFill>
                          <a:effectLst/>
                          <a:latin typeface="+mn-lt"/>
                        </a:rPr>
                        <a:t>All other treatment appointments, including follow-up appointments, within 14 calendar days</a:t>
                      </a:r>
                    </a:p>
                    <a:p>
                      <a:pPr marL="692723" lvl="1" indent="-342900">
                        <a:lnSpc>
                          <a:spcPct val="100000"/>
                        </a:lnSpc>
                        <a:buFont typeface="Arial" panose="020B0604020202020204" pitchFamily="34" charset="0"/>
                        <a:buChar char="•"/>
                      </a:pPr>
                      <a:r>
                        <a:rPr lang="en-US" sz="1800" b="0" dirty="0">
                          <a:solidFill>
                            <a:srgbClr val="002060"/>
                          </a:solidFill>
                          <a:effectLst/>
                          <a:latin typeface="+mn-lt"/>
                        </a:rPr>
                        <a:t>Behavioral Health Urgent Care sites also offer extended hours on weekdays, as well as weekend hours.</a:t>
                      </a:r>
                    </a:p>
                    <a:p>
                      <a:pPr marL="342900" lvl="0" indent="-342900">
                        <a:lnSpc>
                          <a:spcPts val="1575"/>
                        </a:lnSpc>
                        <a:buFont typeface="Arial" panose="020B0604020202020204" pitchFamily="34" charset="0"/>
                        <a:buChar char="•"/>
                      </a:pPr>
                      <a:endParaRPr lang="en-US" sz="1800" b="0" dirty="0">
                        <a:solidFill>
                          <a:srgbClr val="002060"/>
                        </a:solidFill>
                        <a:effectLst/>
                        <a:latin typeface="Arial"/>
                      </a:endParaRPr>
                    </a:p>
                    <a:p>
                      <a:pPr marL="342900" lvl="0" indent="-342900">
                        <a:lnSpc>
                          <a:spcPts val="1575"/>
                        </a:lnSpc>
                        <a:buFont typeface="Arial" panose="020B0604020202020204" pitchFamily="34" charset="0"/>
                        <a:buChar char="•"/>
                      </a:pPr>
                      <a:r>
                        <a:rPr lang="en-US" sz="1800" b="0" dirty="0">
                          <a:solidFill>
                            <a:srgbClr val="002060"/>
                          </a:solidFill>
                          <a:effectLst/>
                          <a:latin typeface="Arial"/>
                        </a:rPr>
                        <a:t>Diagnostic services &amp; Psychological testing</a:t>
                      </a:r>
                    </a:p>
                    <a:p>
                      <a:pPr marL="342900" lvl="0" indent="-342900">
                        <a:lnSpc>
                          <a:spcPct val="100000"/>
                        </a:lnSpc>
                        <a:buFont typeface="Arial" panose="020B0604020202020204" pitchFamily="34" charset="0"/>
                        <a:buChar char="•"/>
                      </a:pPr>
                      <a:r>
                        <a:rPr lang="en-US" sz="1800" b="0" dirty="0">
                          <a:solidFill>
                            <a:srgbClr val="002060"/>
                          </a:solidFill>
                          <a:effectLst/>
                          <a:latin typeface="Arial"/>
                        </a:rPr>
                        <a:t>Short- and long-term therapy, including individual, group, couple, and family therapy</a:t>
                      </a:r>
                    </a:p>
                    <a:p>
                      <a:pPr marL="342900" lvl="0" indent="-342900">
                        <a:lnSpc>
                          <a:spcPct val="100000"/>
                        </a:lnSpc>
                        <a:buFont typeface="Arial" panose="020B0604020202020204" pitchFamily="34" charset="0"/>
                        <a:buChar char="•"/>
                      </a:pPr>
                      <a:r>
                        <a:rPr lang="en-US" sz="1800" b="0" dirty="0">
                          <a:solidFill>
                            <a:srgbClr val="002060"/>
                          </a:solidFill>
                          <a:effectLst/>
                          <a:latin typeface="Arial"/>
                        </a:rPr>
                        <a:t>Medication visits</a:t>
                      </a:r>
                    </a:p>
                    <a:p>
                      <a:pPr marL="342900" lvl="0" indent="-342900">
                        <a:lnSpc>
                          <a:spcPct val="100000"/>
                        </a:lnSpc>
                        <a:buFont typeface="Arial" panose="020B0604020202020204" pitchFamily="34" charset="0"/>
                        <a:buChar char="•"/>
                      </a:pPr>
                      <a:r>
                        <a:rPr lang="en-US" sz="1800" b="0" dirty="0">
                          <a:solidFill>
                            <a:srgbClr val="002060"/>
                          </a:solidFill>
                          <a:effectLst/>
                          <a:latin typeface="Arial"/>
                        </a:rPr>
                        <a:t>Psychotherapy for crisis/emergency services</a:t>
                      </a: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tc>
                  <a:txBody>
                    <a:bodyPr/>
                    <a:lstStyle/>
                    <a:p>
                      <a:pPr marL="285750" lvl="0" indent="-285750">
                        <a:lnSpc>
                          <a:spcPct val="100000"/>
                        </a:lnSpc>
                        <a:buFont typeface="Arial"/>
                        <a:buChar char="•"/>
                      </a:pPr>
                      <a:r>
                        <a:rPr lang="en-US" sz="1800" b="0" dirty="0">
                          <a:solidFill>
                            <a:srgbClr val="002060"/>
                          </a:solidFill>
                          <a:effectLst/>
                          <a:latin typeface="Arial"/>
                        </a:rPr>
                        <a:t>Serve all Massachusetts residents, including those who are uninsured and/or have limited insurance</a:t>
                      </a:r>
                    </a:p>
                    <a:p>
                      <a:pPr marL="285750" lvl="0" indent="-285750">
                        <a:lnSpc>
                          <a:spcPct val="100000"/>
                        </a:lnSpc>
                        <a:buFont typeface="Arial"/>
                        <a:buChar char="•"/>
                      </a:pPr>
                      <a:endParaRPr lang="en-US" sz="1800" b="0" dirty="0">
                        <a:solidFill>
                          <a:srgbClr val="002060"/>
                        </a:solidFill>
                        <a:effectLst/>
                        <a:latin typeface="Arial"/>
                      </a:endParaRPr>
                    </a:p>
                    <a:p>
                      <a:pPr marL="285750" lvl="0" indent="-285750">
                        <a:lnSpc>
                          <a:spcPct val="100000"/>
                        </a:lnSpc>
                        <a:buFont typeface="Arial"/>
                        <a:buChar char="•"/>
                      </a:pPr>
                      <a:r>
                        <a:rPr lang="en-US" sz="1800" b="0" dirty="0">
                          <a:solidFill>
                            <a:srgbClr val="002060"/>
                          </a:solidFill>
                          <a:effectLst/>
                          <a:latin typeface="Arial"/>
                        </a:rPr>
                        <a:t>There are ~70 BHUCs across </a:t>
                      </a:r>
                      <a:r>
                        <a:rPr lang="en-US" sz="1800" b="0" dirty="0">
                          <a:solidFill>
                            <a:srgbClr val="002060"/>
                          </a:solidFill>
                          <a:effectLst/>
                          <a:latin typeface="+mn-lt"/>
                        </a:rPr>
                        <a:t>the state</a:t>
                      </a:r>
                      <a:endParaRPr lang="en-US" sz="1800" b="0" dirty="0">
                        <a:solidFill>
                          <a:srgbClr val="002060"/>
                        </a:solidFill>
                        <a:effectLst/>
                        <a:latin typeface="Arial"/>
                      </a:endParaRP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extLst>
                  <a:ext uri="{0D108BD9-81ED-4DB2-BD59-A6C34878D82A}">
                    <a16:rowId xmlns:a16="http://schemas.microsoft.com/office/drawing/2014/main" val="1539304040"/>
                  </a:ext>
                </a:extLst>
              </a:tr>
            </a:tbl>
          </a:graphicData>
        </a:graphic>
      </p:graphicFrame>
    </p:spTree>
    <p:extLst>
      <p:ext uri="{BB962C8B-B14F-4D97-AF65-F5344CB8AC3E}">
        <p14:creationId xmlns:p14="http://schemas.microsoft.com/office/powerpoint/2010/main" val="3442825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CE3EF91-DBD4-C97B-B5E9-E1A1C93CF934}"/>
              </a:ext>
            </a:extLst>
          </p:cNvPr>
          <p:cNvGraphicFramePr>
            <a:graphicFrameLocks noChangeAspect="1"/>
          </p:cNvGraphicFramePr>
          <p:nvPr>
            <p:custDataLst>
              <p:tags r:id="rId1"/>
            </p:custDataLst>
            <p:extLst>
              <p:ext uri="{D42A27DB-BD31-4B8C-83A1-F6EECF244321}">
                <p14:modId xmlns:p14="http://schemas.microsoft.com/office/powerpoint/2010/main" val="4165029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think-cell data - do not delete" hidden="1">
                        <a:extLst>
                          <a:ext uri="{FF2B5EF4-FFF2-40B4-BE49-F238E27FC236}">
                            <a16:creationId xmlns:a16="http://schemas.microsoft.com/office/drawing/2014/main" id="{3CE3EF91-DBD4-C97B-B5E9-E1A1C93CF9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FA2B91D4-CDA8-4340-9C07-880723674498}"/>
              </a:ext>
            </a:extLst>
          </p:cNvPr>
          <p:cNvSpPr>
            <a:spLocks noGrp="1"/>
          </p:cNvSpPr>
          <p:nvPr>
            <p:ph type="title"/>
          </p:nvPr>
        </p:nvSpPr>
        <p:spPr>
          <a:xfrm>
            <a:off x="213047" y="90304"/>
            <a:ext cx="9300584" cy="276999"/>
          </a:xfrm>
        </p:spPr>
        <p:txBody>
          <a:bodyPr vert="horz"/>
          <a:lstStyle/>
          <a:p>
            <a:r>
              <a:rPr lang="en-US" sz="1800">
                <a:cs typeface="Arial"/>
              </a:rPr>
              <a:t>Recovery coaches (RC) and recovery support navigators (RSN)</a:t>
            </a:r>
            <a:endParaRPr lang="en-US" sz="1800" b="0">
              <a:solidFill>
                <a:srgbClr val="000000"/>
              </a:solidFill>
              <a:cs typeface="Arial"/>
            </a:endParaRPr>
          </a:p>
        </p:txBody>
      </p:sp>
      <p:grpSp>
        <p:nvGrpSpPr>
          <p:cNvPr id="39" name="Group 38">
            <a:extLst>
              <a:ext uri="{FF2B5EF4-FFF2-40B4-BE49-F238E27FC236}">
                <a16:creationId xmlns:a16="http://schemas.microsoft.com/office/drawing/2014/main" id="{200F9B27-A703-B7AA-2BE3-D9129A589327}"/>
              </a:ext>
            </a:extLst>
          </p:cNvPr>
          <p:cNvGrpSpPr/>
          <p:nvPr/>
        </p:nvGrpSpPr>
        <p:grpSpPr>
          <a:xfrm>
            <a:off x="0" y="525124"/>
            <a:ext cx="12192000" cy="1141253"/>
            <a:chOff x="0" y="731699"/>
            <a:chExt cx="9144000" cy="777240"/>
          </a:xfrm>
        </p:grpSpPr>
        <p:sp>
          <p:nvSpPr>
            <p:cNvPr id="40" name="Rectangle 39">
              <a:extLst>
                <a:ext uri="{FF2B5EF4-FFF2-40B4-BE49-F238E27FC236}">
                  <a16:creationId xmlns:a16="http://schemas.microsoft.com/office/drawing/2014/main" id="{75278292-794F-54C2-7D1F-FCDFABE7480F}"/>
                </a:ext>
              </a:extLst>
            </p:cNvPr>
            <p:cNvSpPr>
              <a:spLocks/>
            </p:cNvSpPr>
            <p:nvPr/>
          </p:nvSpPr>
          <p:spPr>
            <a:xfrm>
              <a:off x="0" y="734539"/>
              <a:ext cx="9144000" cy="771561"/>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a:ln>
                  <a:noFill/>
                </a:ln>
                <a:solidFill>
                  <a:srgbClr val="000000"/>
                </a:solidFill>
                <a:effectLst/>
                <a:uLnTx/>
                <a:uFillTx/>
                <a:latin typeface="+mj-lt"/>
                <a:ea typeface="+mn-ea"/>
                <a:cs typeface="+mn-cs"/>
              </a:endParaRPr>
            </a:p>
          </p:txBody>
        </p:sp>
        <p:sp>
          <p:nvSpPr>
            <p:cNvPr id="41" name="Rectangle 8">
              <a:extLst>
                <a:ext uri="{FF2B5EF4-FFF2-40B4-BE49-F238E27FC236}">
                  <a16:creationId xmlns:a16="http://schemas.microsoft.com/office/drawing/2014/main" id="{10DD4CD5-8158-B996-C047-6BC7CC4E9D3C}"/>
                </a:ext>
              </a:extLst>
            </p:cNvPr>
            <p:cNvSpPr txBox="1"/>
            <p:nvPr/>
          </p:nvSpPr>
          <p:spPr>
            <a:xfrm>
              <a:off x="547803" y="806579"/>
              <a:ext cx="8536783" cy="6360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620" lvl="1" indent="0" defTabSz="932699">
                <a:spcAft>
                  <a:spcPts val="1200"/>
                </a:spcAft>
                <a:buNone/>
                <a:defRPr/>
              </a:pPr>
              <a:r>
                <a:rPr lang="en-US" sz="1700" b="1">
                  <a:solidFill>
                    <a:srgbClr val="002060"/>
                  </a:solidFill>
                  <a:latin typeface="+mj-lt"/>
                  <a:cs typeface="Arial"/>
                </a:rPr>
                <a:t>Recovery coaches (RC) and recovery support navigators (RSN): </a:t>
              </a:r>
              <a:r>
                <a:rPr lang="en-US" sz="1700">
                  <a:solidFill>
                    <a:srgbClr val="002060"/>
                  </a:solidFill>
                  <a:latin typeface="+mj-lt"/>
                  <a:cs typeface="Arial"/>
                </a:rPr>
                <a:t>As people who have experienced SUD recovery, RCs are in a unique position to serve as recovery guides and role models. They provide nonjudgemental problem solving, navigation, and advocacy to help members meet their recovery goals.</a:t>
              </a:r>
              <a:endParaRPr lang="en-US" sz="1700" b="1">
                <a:solidFill>
                  <a:srgbClr val="002060"/>
                </a:solidFill>
                <a:cs typeface="Arial"/>
              </a:endParaRPr>
            </a:p>
          </p:txBody>
        </p:sp>
        <p:grpSp>
          <p:nvGrpSpPr>
            <p:cNvPr id="42" name="Group 41">
              <a:extLst>
                <a:ext uri="{FF2B5EF4-FFF2-40B4-BE49-F238E27FC236}">
                  <a16:creationId xmlns:a16="http://schemas.microsoft.com/office/drawing/2014/main" id="{7DC13E09-68DD-132B-2808-D6F42361B14C}"/>
                </a:ext>
              </a:extLst>
            </p:cNvPr>
            <p:cNvGrpSpPr/>
            <p:nvPr/>
          </p:nvGrpSpPr>
          <p:grpSpPr>
            <a:xfrm>
              <a:off x="122576" y="731699"/>
              <a:ext cx="365814" cy="777240"/>
              <a:chOff x="2557036" y="673487"/>
              <a:chExt cx="450569" cy="585073"/>
            </a:xfrm>
          </p:grpSpPr>
          <p:sp>
            <p:nvSpPr>
              <p:cNvPr id="43" name="Chevron 21">
                <a:extLst>
                  <a:ext uri="{FF2B5EF4-FFF2-40B4-BE49-F238E27FC236}">
                    <a16:creationId xmlns:a16="http://schemas.microsoft.com/office/drawing/2014/main" id="{922057C9-2696-311B-2E27-A408AD3557D8}"/>
                  </a:ext>
                </a:extLst>
              </p:cNvPr>
              <p:cNvSpPr>
                <a:spLocks/>
              </p:cNvSpPr>
              <p:nvPr/>
            </p:nvSpPr>
            <p:spPr>
              <a:xfrm>
                <a:off x="2649073" y="673487"/>
                <a:ext cx="358532" cy="585073"/>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1" i="0" u="none" strike="noStrike" kern="1200" cap="none" spc="0" normalizeH="0" baseline="0" noProof="0">
                  <a:ln>
                    <a:noFill/>
                  </a:ln>
                  <a:solidFill>
                    <a:srgbClr val="FFFFFF"/>
                  </a:solidFill>
                  <a:effectLst/>
                  <a:uLnTx/>
                  <a:uFillTx/>
                  <a:latin typeface="+mj-lt"/>
                  <a:ea typeface="+mn-ea"/>
                  <a:cs typeface="+mn-cs"/>
                </a:endParaRPr>
              </a:p>
            </p:txBody>
          </p:sp>
          <p:sp>
            <p:nvSpPr>
              <p:cNvPr id="44" name="Chevron 22">
                <a:extLst>
                  <a:ext uri="{FF2B5EF4-FFF2-40B4-BE49-F238E27FC236}">
                    <a16:creationId xmlns:a16="http://schemas.microsoft.com/office/drawing/2014/main" id="{ACDAC13D-8B4B-F2CB-F923-267F6F19F830}"/>
                  </a:ext>
                </a:extLst>
              </p:cNvPr>
              <p:cNvSpPr>
                <a:spLocks/>
              </p:cNvSpPr>
              <p:nvPr/>
            </p:nvSpPr>
            <p:spPr>
              <a:xfrm>
                <a:off x="2557036" y="834606"/>
                <a:ext cx="184073" cy="262835"/>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1" i="0" u="none" strike="noStrike" kern="1200" cap="none" spc="0" normalizeH="0" baseline="0" noProof="0">
                  <a:ln>
                    <a:noFill/>
                  </a:ln>
                  <a:solidFill>
                    <a:srgbClr val="FFFFFF"/>
                  </a:solidFill>
                  <a:effectLst/>
                  <a:uLnTx/>
                  <a:uFillTx/>
                  <a:latin typeface="+mj-lt"/>
                  <a:ea typeface="+mn-ea"/>
                  <a:cs typeface="+mn-cs"/>
                </a:endParaRPr>
              </a:p>
            </p:txBody>
          </p:sp>
        </p:grpSp>
      </p:grpSp>
      <p:sp>
        <p:nvSpPr>
          <p:cNvPr id="5" name="TextBox 4">
            <a:extLst>
              <a:ext uri="{FF2B5EF4-FFF2-40B4-BE49-F238E27FC236}">
                <a16:creationId xmlns:a16="http://schemas.microsoft.com/office/drawing/2014/main" id="{F90ACF93-8F23-D113-E483-3D6ED382278D}"/>
              </a:ext>
            </a:extLst>
          </p:cNvPr>
          <p:cNvSpPr txBox="1"/>
          <p:nvPr/>
        </p:nvSpPr>
        <p:spPr>
          <a:xfrm>
            <a:off x="8670430" y="6321490"/>
            <a:ext cx="45568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rgbClr val="000000"/>
                </a:solidFill>
                <a:effectLst/>
                <a:uLnTx/>
                <a:uFillTx/>
                <a:latin typeface="+mj-lt"/>
                <a:ea typeface="+mn-ea"/>
                <a:cs typeface="+mn-cs"/>
              </a:rPr>
              <a:t>Non-exhaustive, for demonstrative purposes only</a:t>
            </a:r>
          </a:p>
        </p:txBody>
      </p:sp>
      <p:graphicFrame>
        <p:nvGraphicFramePr>
          <p:cNvPr id="9" name="Table 8">
            <a:extLst>
              <a:ext uri="{FF2B5EF4-FFF2-40B4-BE49-F238E27FC236}">
                <a16:creationId xmlns:a16="http://schemas.microsoft.com/office/drawing/2014/main" id="{0B9D33A5-6DDD-8024-F33F-C596610FF77E}"/>
              </a:ext>
            </a:extLst>
          </p:cNvPr>
          <p:cNvGraphicFramePr>
            <a:graphicFrameLocks noGrp="1"/>
          </p:cNvGraphicFramePr>
          <p:nvPr>
            <p:extLst>
              <p:ext uri="{D42A27DB-BD31-4B8C-83A1-F6EECF244321}">
                <p14:modId xmlns:p14="http://schemas.microsoft.com/office/powerpoint/2010/main" val="3989693962"/>
              </p:ext>
            </p:extLst>
          </p:nvPr>
        </p:nvGraphicFramePr>
        <p:xfrm>
          <a:off x="422189" y="1812323"/>
          <a:ext cx="11352640" cy="4502589"/>
        </p:xfrm>
        <a:graphic>
          <a:graphicData uri="http://schemas.openxmlformats.org/drawingml/2006/table">
            <a:tbl>
              <a:tblPr bandRow="1">
                <a:tableStyleId>{5C22544A-7EE6-4342-B048-85BDC9FD1C3A}</a:tableStyleId>
              </a:tblPr>
              <a:tblGrid>
                <a:gridCol w="5676320">
                  <a:extLst>
                    <a:ext uri="{9D8B030D-6E8A-4147-A177-3AD203B41FA5}">
                      <a16:colId xmlns:a16="http://schemas.microsoft.com/office/drawing/2014/main" val="3280074971"/>
                    </a:ext>
                  </a:extLst>
                </a:gridCol>
                <a:gridCol w="5676320">
                  <a:extLst>
                    <a:ext uri="{9D8B030D-6E8A-4147-A177-3AD203B41FA5}">
                      <a16:colId xmlns:a16="http://schemas.microsoft.com/office/drawing/2014/main" val="3872924677"/>
                    </a:ext>
                  </a:extLst>
                </a:gridCol>
              </a:tblGrid>
              <a:tr h="566351">
                <a:tc>
                  <a:txBody>
                    <a:bodyPr/>
                    <a:lstStyle/>
                    <a:p>
                      <a:pPr lvl="0" algn="ctr">
                        <a:lnSpc>
                          <a:spcPts val="1800"/>
                        </a:lnSpc>
                        <a:buNone/>
                      </a:pPr>
                      <a:r>
                        <a:rPr lang="en-US" sz="1600" b="1" dirty="0">
                          <a:solidFill>
                            <a:srgbClr val="FFFFFF"/>
                          </a:solidFill>
                          <a:effectLst/>
                          <a:latin typeface="Arial"/>
                        </a:rPr>
                        <a:t>Recovery Coach</a:t>
                      </a:r>
                      <a:endParaRPr lang="en-US" sz="1600" dirty="0"/>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tc>
                  <a:txBody>
                    <a:bodyPr/>
                    <a:lstStyle/>
                    <a:p>
                      <a:pPr lvl="0" algn="ctr">
                        <a:lnSpc>
                          <a:spcPts val="1800"/>
                        </a:lnSpc>
                        <a:buNone/>
                      </a:pPr>
                      <a:r>
                        <a:rPr lang="en-US" sz="1600" b="1" dirty="0">
                          <a:solidFill>
                            <a:srgbClr val="FFFFFF"/>
                          </a:solidFill>
                          <a:effectLst/>
                          <a:latin typeface="Arial"/>
                        </a:rPr>
                        <a:t>Recovery Support Navigators</a:t>
                      </a:r>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053802479"/>
                  </a:ext>
                </a:extLst>
              </a:tr>
              <a:tr h="3320312">
                <a:tc>
                  <a:txBody>
                    <a:bodyPr/>
                    <a:lstStyle/>
                    <a:p>
                      <a:pPr marL="342900" lvl="0" indent="-342900">
                        <a:lnSpc>
                          <a:spcPts val="1575"/>
                        </a:lnSpc>
                        <a:buFont typeface="Arial" panose="020B0604020202020204" pitchFamily="34" charset="0"/>
                        <a:buChar char="•"/>
                      </a:pPr>
                      <a:r>
                        <a:rPr lang="en-US" sz="1600" b="0" dirty="0">
                          <a:solidFill>
                            <a:srgbClr val="002060"/>
                          </a:solidFill>
                          <a:effectLst/>
                          <a:latin typeface="Arial"/>
                        </a:rPr>
                        <a:t>Individuals currently in recovery who have lived experience with addiction and/or co-occurring mental health disorders and have been trained to help their peers with a similar experience. </a:t>
                      </a:r>
                    </a:p>
                    <a:p>
                      <a:pPr marL="342900" lvl="0" indent="-342900">
                        <a:lnSpc>
                          <a:spcPts val="1575"/>
                        </a:lnSpc>
                        <a:buFont typeface="Arial" panose="020B0604020202020204" pitchFamily="34" charset="0"/>
                        <a:buChar char="•"/>
                      </a:pPr>
                      <a:endParaRPr lang="en-US" sz="1600" dirty="0"/>
                    </a:p>
                    <a:p>
                      <a:pPr marL="342900" lvl="0" indent="-342900">
                        <a:lnSpc>
                          <a:spcPts val="1575"/>
                        </a:lnSpc>
                        <a:buFont typeface="Arial" panose="020B0604020202020204" pitchFamily="34" charset="0"/>
                        <a:buChar char="•"/>
                      </a:pPr>
                      <a:r>
                        <a:rPr lang="en-US" sz="1600" b="0" dirty="0">
                          <a:solidFill>
                            <a:srgbClr val="002060"/>
                          </a:solidFill>
                          <a:effectLst/>
                          <a:latin typeface="Arial"/>
                        </a:rPr>
                        <a:t>They provide emotional and social support by:</a:t>
                      </a:r>
                    </a:p>
                    <a:p>
                      <a:pPr marL="692150" lvl="1" indent="-342900">
                        <a:lnSpc>
                          <a:spcPts val="1575"/>
                        </a:lnSpc>
                        <a:buFont typeface="Arial" panose="020B0604020202020204" pitchFamily="34" charset="0"/>
                        <a:buChar char="•"/>
                      </a:pPr>
                      <a:r>
                        <a:rPr lang="en-US" sz="1600" b="0" dirty="0">
                          <a:solidFill>
                            <a:srgbClr val="002060"/>
                          </a:solidFill>
                          <a:effectLst/>
                          <a:latin typeface="Arial"/>
                        </a:rPr>
                        <a:t>Developing a "wellness plan" with the member</a:t>
                      </a:r>
                    </a:p>
                    <a:p>
                      <a:pPr marL="692150" lvl="1" indent="-342900">
                        <a:lnSpc>
                          <a:spcPts val="1575"/>
                        </a:lnSpc>
                        <a:buFont typeface="Arial" panose="020B0604020202020204" pitchFamily="34" charset="0"/>
                        <a:buChar char="•"/>
                      </a:pPr>
                      <a:r>
                        <a:rPr lang="en-US" sz="1600" b="0" dirty="0">
                          <a:solidFill>
                            <a:srgbClr val="002060"/>
                          </a:solidFill>
                          <a:effectLst/>
                          <a:latin typeface="Arial"/>
                        </a:rPr>
                        <a:t>Making at least five connections with the member over a 30-day period</a:t>
                      </a:r>
                    </a:p>
                    <a:p>
                      <a:pPr marL="692723" lvl="1" indent="-342900">
                        <a:lnSpc>
                          <a:spcPts val="1575"/>
                        </a:lnSpc>
                        <a:buFont typeface="Arial" panose="020B0604020202020204" pitchFamily="34" charset="0"/>
                        <a:buChar char="•"/>
                      </a:pPr>
                      <a:endParaRPr lang="en-US" sz="1600" b="0" dirty="0">
                        <a:solidFill>
                          <a:srgbClr val="002060"/>
                        </a:solidFill>
                        <a:effectLst/>
                        <a:latin typeface="Arial"/>
                      </a:endParaRPr>
                    </a:p>
                    <a:p>
                      <a:pPr marL="342900" lvl="0" indent="-342900">
                        <a:lnSpc>
                          <a:spcPts val="1575"/>
                        </a:lnSpc>
                        <a:buFont typeface="Arial" panose="020B0604020202020204" pitchFamily="34" charset="0"/>
                        <a:buChar char="•"/>
                      </a:pPr>
                      <a:r>
                        <a:rPr lang="en-US" sz="1600" b="0" u="sng" dirty="0">
                          <a:solidFill>
                            <a:srgbClr val="002060"/>
                          </a:solidFill>
                          <a:effectLst/>
                          <a:latin typeface="Arial"/>
                        </a:rPr>
                        <a:t>Eligibility</a:t>
                      </a:r>
                      <a:r>
                        <a:rPr lang="en-US" sz="1600" b="0" dirty="0">
                          <a:solidFill>
                            <a:srgbClr val="002060"/>
                          </a:solidFill>
                          <a:effectLst/>
                          <a:latin typeface="Arial"/>
                        </a:rPr>
                        <a:t>: Have a diagnosis of substance use disorder and/or co-occurring mental health disorders and must be "attempting to achieve and/or maintain recovery"</a:t>
                      </a:r>
                    </a:p>
                    <a:p>
                      <a:pPr marL="342900" lvl="0" indent="-342900">
                        <a:lnSpc>
                          <a:spcPts val="1575"/>
                        </a:lnSpc>
                        <a:buFont typeface="Arial" panose="020B0604020202020204" pitchFamily="34" charset="0"/>
                        <a:buChar char="•"/>
                      </a:pPr>
                      <a:endParaRPr lang="en-US" sz="1600" b="0" dirty="0">
                        <a:solidFill>
                          <a:srgbClr val="002060"/>
                        </a:solidFill>
                        <a:effectLst/>
                        <a:latin typeface="Arial"/>
                      </a:endParaRPr>
                    </a:p>
                    <a:p>
                      <a:pPr marL="342900" lvl="0" indent="-342900">
                        <a:lnSpc>
                          <a:spcPts val="1575"/>
                        </a:lnSpc>
                        <a:buFont typeface="Arial" panose="020B0604020202020204" pitchFamily="34" charset="0"/>
                        <a:buChar char="•"/>
                      </a:pPr>
                      <a:endParaRPr lang="en-US" sz="1600" b="0" dirty="0">
                        <a:solidFill>
                          <a:srgbClr val="002060"/>
                        </a:solidFill>
                        <a:effectLst/>
                        <a:latin typeface="Arial"/>
                      </a:endParaRPr>
                    </a:p>
                    <a:p>
                      <a:pPr marL="0" lvl="0" indent="0">
                        <a:lnSpc>
                          <a:spcPts val="1575"/>
                        </a:lnSpc>
                        <a:buNone/>
                      </a:pPr>
                      <a:r>
                        <a:rPr lang="en-US" sz="1600" b="0" dirty="0">
                          <a:solidFill>
                            <a:srgbClr val="002060"/>
                          </a:solidFill>
                          <a:effectLst/>
                          <a:latin typeface="Arial"/>
                        </a:rPr>
                        <a:t>Sources: </a:t>
                      </a:r>
                      <a:r>
                        <a:rPr lang="en-US" sz="1600" b="0" dirty="0">
                          <a:solidFill>
                            <a:srgbClr val="002060"/>
                          </a:solidFill>
                          <a:effectLst/>
                          <a:latin typeface="Arial"/>
                          <a:hlinkClick r:id="rId6"/>
                        </a:rPr>
                        <a:t>MassHealth Recovery Coach and Recovery Support Navigator Services</a:t>
                      </a:r>
                      <a:endParaRPr lang="en-US" sz="1600" b="0" dirty="0">
                        <a:solidFill>
                          <a:srgbClr val="002060"/>
                        </a:solidFill>
                        <a:effectLst/>
                        <a:latin typeface="Arial"/>
                      </a:endParaRP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tc>
                  <a:txBody>
                    <a:bodyPr/>
                    <a:lstStyle/>
                    <a:p>
                      <a:pPr marL="342900" lvl="0" indent="-342900">
                        <a:lnSpc>
                          <a:spcPct val="100000"/>
                        </a:lnSpc>
                        <a:buClr>
                          <a:srgbClr val="000000"/>
                        </a:buClr>
                        <a:buFont typeface="Arial,Sans-Serif"/>
                        <a:buChar char="•"/>
                      </a:pPr>
                      <a:r>
                        <a:rPr lang="en-US" sz="1600" b="0" i="0" u="none" strike="noStrike" noProof="0" dirty="0">
                          <a:solidFill>
                            <a:srgbClr val="002060"/>
                          </a:solidFill>
                          <a:effectLst/>
                          <a:latin typeface="Arial"/>
                        </a:rPr>
                        <a:t>Bachelor's level paraprofessional who provides care management and system navigation and support MassHealth members in accessing treatment services and community resources</a:t>
                      </a:r>
                    </a:p>
                    <a:p>
                      <a:pPr marL="342900" lvl="0" indent="-342900">
                        <a:lnSpc>
                          <a:spcPct val="100000"/>
                        </a:lnSpc>
                        <a:buClr>
                          <a:srgbClr val="000000"/>
                        </a:buClr>
                        <a:buFont typeface="Arial,Sans-Serif"/>
                        <a:buChar char="•"/>
                      </a:pPr>
                      <a:endParaRPr lang="en-US" sz="1600" b="0" i="0" u="none" strike="noStrike" noProof="0" dirty="0">
                        <a:solidFill>
                          <a:srgbClr val="002060"/>
                        </a:solidFill>
                        <a:effectLst/>
                        <a:latin typeface="Arial"/>
                      </a:endParaRPr>
                    </a:p>
                    <a:p>
                      <a:pPr marL="342900" lvl="0" indent="-342900">
                        <a:lnSpc>
                          <a:spcPct val="100000"/>
                        </a:lnSpc>
                        <a:buClr>
                          <a:srgbClr val="000000"/>
                        </a:buClr>
                        <a:buFont typeface="Arial,Sans-Serif"/>
                        <a:buChar char="•"/>
                      </a:pPr>
                      <a:r>
                        <a:rPr lang="en-US" sz="1600" b="0" i="0" u="none" strike="noStrike" noProof="0" dirty="0">
                          <a:solidFill>
                            <a:srgbClr val="002060"/>
                          </a:solidFill>
                          <a:effectLst/>
                          <a:latin typeface="Arial"/>
                        </a:rPr>
                        <a:t>Can help with:</a:t>
                      </a:r>
                    </a:p>
                    <a:p>
                      <a:pPr marL="692150" lvl="1" indent="-342900">
                        <a:lnSpc>
                          <a:spcPct val="100000"/>
                        </a:lnSpc>
                        <a:buClr>
                          <a:srgbClr val="000000"/>
                        </a:buClr>
                        <a:buFont typeface="Arial,Sans-Serif"/>
                        <a:buChar char="•"/>
                      </a:pPr>
                      <a:r>
                        <a:rPr lang="en-US" sz="1600" b="0" i="0" u="none" strike="noStrike" noProof="0" dirty="0">
                          <a:solidFill>
                            <a:srgbClr val="002060"/>
                          </a:solidFill>
                          <a:effectLst/>
                          <a:latin typeface="Arial"/>
                        </a:rPr>
                        <a:t>Accessing treatment services</a:t>
                      </a:r>
                    </a:p>
                    <a:p>
                      <a:pPr marL="692150" lvl="1" indent="-342900">
                        <a:lnSpc>
                          <a:spcPct val="100000"/>
                        </a:lnSpc>
                        <a:buClr>
                          <a:srgbClr val="000000"/>
                        </a:buClr>
                        <a:buFont typeface="Arial,Sans-Serif"/>
                        <a:buChar char="•"/>
                      </a:pPr>
                      <a:r>
                        <a:rPr lang="en-US" sz="1600" b="0" i="0" u="none" strike="noStrike" noProof="0" dirty="0">
                          <a:solidFill>
                            <a:srgbClr val="002060"/>
                          </a:solidFill>
                          <a:effectLst/>
                          <a:latin typeface="Arial"/>
                        </a:rPr>
                        <a:t>Finding a residential bed</a:t>
                      </a:r>
                    </a:p>
                    <a:p>
                      <a:pPr marL="692150" lvl="1" indent="-342900">
                        <a:lnSpc>
                          <a:spcPct val="100000"/>
                        </a:lnSpc>
                        <a:buClr>
                          <a:srgbClr val="000000"/>
                        </a:buClr>
                        <a:buFont typeface="Arial,Sans-Serif"/>
                        <a:buChar char="•"/>
                      </a:pPr>
                      <a:r>
                        <a:rPr lang="en-US" sz="1600" b="0" i="0" u="none" strike="noStrike" noProof="0" dirty="0">
                          <a:solidFill>
                            <a:srgbClr val="002060"/>
                          </a:solidFill>
                          <a:effectLst/>
                          <a:latin typeface="Arial"/>
                        </a:rPr>
                        <a:t>Facilitating warm hand-offs upon referral to other services and supports</a:t>
                      </a:r>
                    </a:p>
                    <a:p>
                      <a:pPr marL="692150" lvl="1" indent="-342900">
                        <a:lnSpc>
                          <a:spcPct val="100000"/>
                        </a:lnSpc>
                        <a:buClr>
                          <a:srgbClr val="000000"/>
                        </a:buClr>
                        <a:buFont typeface="Arial,Sans-Serif"/>
                        <a:buChar char="•"/>
                      </a:pPr>
                      <a:r>
                        <a:rPr lang="en-US" sz="1600" b="0" i="0" u="none" strike="noStrike" noProof="0" dirty="0">
                          <a:solidFill>
                            <a:srgbClr val="002060"/>
                          </a:solidFill>
                          <a:effectLst/>
                          <a:latin typeface="Arial"/>
                        </a:rPr>
                        <a:t>Navigating insurance issues</a:t>
                      </a:r>
                    </a:p>
                    <a:p>
                      <a:pPr marL="342900" lvl="0" indent="-342900">
                        <a:lnSpc>
                          <a:spcPct val="100000"/>
                        </a:lnSpc>
                        <a:buClr>
                          <a:srgbClr val="000000"/>
                        </a:buClr>
                        <a:buFont typeface="Arial,Sans-Serif"/>
                        <a:buChar char="•"/>
                      </a:pPr>
                      <a:endParaRPr lang="en-US" sz="1600" b="0" i="0" u="none" strike="noStrike" noProof="0" dirty="0">
                        <a:solidFill>
                          <a:srgbClr val="002060"/>
                        </a:solidFill>
                        <a:effectLst/>
                        <a:latin typeface="Arial"/>
                      </a:endParaRPr>
                    </a:p>
                    <a:p>
                      <a:pPr marL="342900" lvl="0" indent="-342900">
                        <a:lnSpc>
                          <a:spcPct val="100000"/>
                        </a:lnSpc>
                        <a:buClr>
                          <a:srgbClr val="000000"/>
                        </a:buClr>
                        <a:buFont typeface="Arial,Sans-Serif"/>
                        <a:buChar char="•"/>
                      </a:pPr>
                      <a:r>
                        <a:rPr lang="en-US" sz="1600" b="0" i="0" u="sng" strike="noStrike" noProof="0" dirty="0">
                          <a:solidFill>
                            <a:srgbClr val="002060"/>
                          </a:solidFill>
                          <a:effectLst/>
                          <a:latin typeface="Arial"/>
                        </a:rPr>
                        <a:t>Eligibility</a:t>
                      </a:r>
                      <a:r>
                        <a:rPr lang="en-US" sz="1600" b="0" i="0" u="none" strike="noStrike" noProof="0" dirty="0">
                          <a:solidFill>
                            <a:srgbClr val="002060"/>
                          </a:solidFill>
                          <a:effectLst/>
                          <a:latin typeface="Arial"/>
                        </a:rPr>
                        <a:t>: Have a diagnosis of substance use disorder and/or co-occurring mental health disorders and are in need of further facilitation</a:t>
                      </a:r>
                    </a:p>
                    <a:p>
                      <a:pPr marL="342900" lvl="0" indent="-342900">
                        <a:lnSpc>
                          <a:spcPts val="1575"/>
                        </a:lnSpc>
                        <a:buFont typeface="Arial"/>
                        <a:buChar char="•"/>
                      </a:pPr>
                      <a:endParaRPr lang="en-US" sz="1600" b="0" dirty="0">
                        <a:solidFill>
                          <a:srgbClr val="002060"/>
                        </a:solidFill>
                        <a:effectLst/>
                        <a:latin typeface="Arial"/>
                      </a:endParaRP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extLst>
                  <a:ext uri="{0D108BD9-81ED-4DB2-BD59-A6C34878D82A}">
                    <a16:rowId xmlns:a16="http://schemas.microsoft.com/office/drawing/2014/main" val="1539304040"/>
                  </a:ext>
                </a:extLst>
              </a:tr>
            </a:tbl>
          </a:graphicData>
        </a:graphic>
      </p:graphicFrame>
    </p:spTree>
    <p:extLst>
      <p:ext uri="{BB962C8B-B14F-4D97-AF65-F5344CB8AC3E}">
        <p14:creationId xmlns:p14="http://schemas.microsoft.com/office/powerpoint/2010/main" val="8835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1F0925B-03C5-7C06-FEF9-D91D626E0ACB}"/>
              </a:ext>
            </a:extLst>
          </p:cNvPr>
          <p:cNvGraphicFramePr>
            <a:graphicFrameLocks noChangeAspect="1"/>
          </p:cNvGraphicFramePr>
          <p:nvPr>
            <p:custDataLst>
              <p:tags r:id="rId1"/>
            </p:custDataLst>
            <p:extLst>
              <p:ext uri="{D42A27DB-BD31-4B8C-83A1-F6EECF244321}">
                <p14:modId xmlns:p14="http://schemas.microsoft.com/office/powerpoint/2010/main" val="4281392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think-cell data - do not delete" hidden="1">
                        <a:extLst>
                          <a:ext uri="{FF2B5EF4-FFF2-40B4-BE49-F238E27FC236}">
                            <a16:creationId xmlns:a16="http://schemas.microsoft.com/office/drawing/2014/main" id="{F1F0925B-03C5-7C06-FEF9-D91D626E0A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FA2B91D4-CDA8-4340-9C07-880723674498}"/>
              </a:ext>
            </a:extLst>
          </p:cNvPr>
          <p:cNvSpPr>
            <a:spLocks noGrp="1"/>
          </p:cNvSpPr>
          <p:nvPr>
            <p:ph type="title"/>
          </p:nvPr>
        </p:nvSpPr>
        <p:spPr>
          <a:xfrm>
            <a:off x="213047" y="90304"/>
            <a:ext cx="9300584" cy="276999"/>
          </a:xfrm>
        </p:spPr>
        <p:txBody>
          <a:bodyPr vert="horz"/>
          <a:lstStyle/>
          <a:p>
            <a:r>
              <a:rPr lang="en-US" sz="1800">
                <a:cs typeface="Arial"/>
              </a:rPr>
              <a:t>Community Support Program (CSP) </a:t>
            </a:r>
            <a:endParaRPr lang="en-US" sz="1800" b="0">
              <a:solidFill>
                <a:srgbClr val="000000"/>
              </a:solidFill>
              <a:cs typeface="Arial"/>
            </a:endParaRPr>
          </a:p>
        </p:txBody>
      </p:sp>
      <p:grpSp>
        <p:nvGrpSpPr>
          <p:cNvPr id="39" name="Group 38">
            <a:extLst>
              <a:ext uri="{FF2B5EF4-FFF2-40B4-BE49-F238E27FC236}">
                <a16:creationId xmlns:a16="http://schemas.microsoft.com/office/drawing/2014/main" id="{200F9B27-A703-B7AA-2BE3-D9129A589327}"/>
              </a:ext>
            </a:extLst>
          </p:cNvPr>
          <p:cNvGrpSpPr/>
          <p:nvPr/>
        </p:nvGrpSpPr>
        <p:grpSpPr>
          <a:xfrm>
            <a:off x="0" y="525124"/>
            <a:ext cx="12192000" cy="1141253"/>
            <a:chOff x="0" y="731699"/>
            <a:chExt cx="9144000" cy="777240"/>
          </a:xfrm>
        </p:grpSpPr>
        <p:sp>
          <p:nvSpPr>
            <p:cNvPr id="40" name="Rectangle 39">
              <a:extLst>
                <a:ext uri="{FF2B5EF4-FFF2-40B4-BE49-F238E27FC236}">
                  <a16:creationId xmlns:a16="http://schemas.microsoft.com/office/drawing/2014/main" id="{75278292-794F-54C2-7D1F-FCDFABE7480F}"/>
                </a:ext>
              </a:extLst>
            </p:cNvPr>
            <p:cNvSpPr>
              <a:spLocks/>
            </p:cNvSpPr>
            <p:nvPr/>
          </p:nvSpPr>
          <p:spPr>
            <a:xfrm>
              <a:off x="0" y="734539"/>
              <a:ext cx="9144000" cy="771561"/>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a:ln>
                  <a:noFill/>
                </a:ln>
                <a:solidFill>
                  <a:srgbClr val="000000"/>
                </a:solidFill>
                <a:effectLst/>
                <a:uLnTx/>
                <a:uFillTx/>
                <a:latin typeface="+mj-lt"/>
                <a:ea typeface="+mn-ea"/>
                <a:cs typeface="+mn-cs"/>
              </a:endParaRPr>
            </a:p>
          </p:txBody>
        </p:sp>
        <p:sp>
          <p:nvSpPr>
            <p:cNvPr id="41" name="Rectangle 8">
              <a:extLst>
                <a:ext uri="{FF2B5EF4-FFF2-40B4-BE49-F238E27FC236}">
                  <a16:creationId xmlns:a16="http://schemas.microsoft.com/office/drawing/2014/main" id="{10DD4CD5-8158-B996-C047-6BC7CC4E9D3C}"/>
                </a:ext>
              </a:extLst>
            </p:cNvPr>
            <p:cNvSpPr txBox="1"/>
            <p:nvPr/>
          </p:nvSpPr>
          <p:spPr>
            <a:xfrm>
              <a:off x="547803" y="806579"/>
              <a:ext cx="8536783" cy="6360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620" lvl="1" indent="0" defTabSz="932699">
                <a:spcAft>
                  <a:spcPts val="1200"/>
                </a:spcAft>
                <a:buNone/>
                <a:defRPr/>
              </a:pPr>
              <a:r>
                <a:rPr lang="en-US" sz="1700" b="1">
                  <a:solidFill>
                    <a:srgbClr val="002060"/>
                  </a:solidFill>
                  <a:latin typeface="+mj-lt"/>
                  <a:cs typeface="Arial"/>
                </a:rPr>
                <a:t>Community Support Program (CSP) </a:t>
              </a:r>
              <a:r>
                <a:rPr lang="en-US" sz="1700">
                  <a:solidFill>
                    <a:srgbClr val="002060"/>
                  </a:solidFill>
                  <a:latin typeface="+mj-lt"/>
                  <a:cs typeface="Arial"/>
                </a:rPr>
                <a:t>is part of a larger organization that provides behavioral health services and is licensed within the state of Massachusetts. CSPs provide services to members with mental health or SUD diagnoses, delivered by community-based staff.</a:t>
              </a:r>
              <a:endParaRPr lang="en-US" sz="1700">
                <a:solidFill>
                  <a:srgbClr val="002060"/>
                </a:solidFill>
                <a:cs typeface="Arial"/>
              </a:endParaRPr>
            </a:p>
          </p:txBody>
        </p:sp>
        <p:grpSp>
          <p:nvGrpSpPr>
            <p:cNvPr id="42" name="Group 41">
              <a:extLst>
                <a:ext uri="{FF2B5EF4-FFF2-40B4-BE49-F238E27FC236}">
                  <a16:creationId xmlns:a16="http://schemas.microsoft.com/office/drawing/2014/main" id="{7DC13E09-68DD-132B-2808-D6F42361B14C}"/>
                </a:ext>
              </a:extLst>
            </p:cNvPr>
            <p:cNvGrpSpPr/>
            <p:nvPr/>
          </p:nvGrpSpPr>
          <p:grpSpPr>
            <a:xfrm>
              <a:off x="122576" y="731699"/>
              <a:ext cx="365814" cy="777240"/>
              <a:chOff x="2557036" y="673487"/>
              <a:chExt cx="450569" cy="585073"/>
            </a:xfrm>
          </p:grpSpPr>
          <p:sp>
            <p:nvSpPr>
              <p:cNvPr id="43" name="Chevron 21">
                <a:extLst>
                  <a:ext uri="{FF2B5EF4-FFF2-40B4-BE49-F238E27FC236}">
                    <a16:creationId xmlns:a16="http://schemas.microsoft.com/office/drawing/2014/main" id="{922057C9-2696-311B-2E27-A408AD3557D8}"/>
                  </a:ext>
                </a:extLst>
              </p:cNvPr>
              <p:cNvSpPr>
                <a:spLocks/>
              </p:cNvSpPr>
              <p:nvPr/>
            </p:nvSpPr>
            <p:spPr>
              <a:xfrm>
                <a:off x="2649073" y="673487"/>
                <a:ext cx="358532" cy="585073"/>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1" i="0" u="none" strike="noStrike" kern="1200" cap="none" spc="0" normalizeH="0" baseline="0" noProof="0">
                  <a:ln>
                    <a:noFill/>
                  </a:ln>
                  <a:solidFill>
                    <a:srgbClr val="FFFFFF"/>
                  </a:solidFill>
                  <a:effectLst/>
                  <a:uLnTx/>
                  <a:uFillTx/>
                  <a:latin typeface="+mj-lt"/>
                  <a:ea typeface="+mn-ea"/>
                  <a:cs typeface="+mn-cs"/>
                </a:endParaRPr>
              </a:p>
            </p:txBody>
          </p:sp>
          <p:sp>
            <p:nvSpPr>
              <p:cNvPr id="44" name="Chevron 22">
                <a:extLst>
                  <a:ext uri="{FF2B5EF4-FFF2-40B4-BE49-F238E27FC236}">
                    <a16:creationId xmlns:a16="http://schemas.microsoft.com/office/drawing/2014/main" id="{ACDAC13D-8B4B-F2CB-F923-267F6F19F830}"/>
                  </a:ext>
                </a:extLst>
              </p:cNvPr>
              <p:cNvSpPr>
                <a:spLocks/>
              </p:cNvSpPr>
              <p:nvPr/>
            </p:nvSpPr>
            <p:spPr>
              <a:xfrm>
                <a:off x="2557036" y="834606"/>
                <a:ext cx="184073" cy="262835"/>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1" i="0" u="none" strike="noStrike" kern="1200" cap="none" spc="0" normalizeH="0" baseline="0" noProof="0">
                  <a:ln>
                    <a:noFill/>
                  </a:ln>
                  <a:solidFill>
                    <a:srgbClr val="FFFFFF"/>
                  </a:solidFill>
                  <a:effectLst/>
                  <a:uLnTx/>
                  <a:uFillTx/>
                  <a:latin typeface="+mj-lt"/>
                  <a:ea typeface="+mn-ea"/>
                  <a:cs typeface="+mn-cs"/>
                </a:endParaRPr>
              </a:p>
            </p:txBody>
          </p:sp>
        </p:grpSp>
      </p:grpSp>
      <p:sp>
        <p:nvSpPr>
          <p:cNvPr id="5" name="TextBox 4">
            <a:extLst>
              <a:ext uri="{FF2B5EF4-FFF2-40B4-BE49-F238E27FC236}">
                <a16:creationId xmlns:a16="http://schemas.microsoft.com/office/drawing/2014/main" id="{F90ACF93-8F23-D113-E483-3D6ED382278D}"/>
              </a:ext>
            </a:extLst>
          </p:cNvPr>
          <p:cNvSpPr txBox="1"/>
          <p:nvPr/>
        </p:nvSpPr>
        <p:spPr>
          <a:xfrm>
            <a:off x="8670430" y="6321490"/>
            <a:ext cx="45568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rgbClr val="000000"/>
                </a:solidFill>
                <a:effectLst/>
                <a:uLnTx/>
                <a:uFillTx/>
                <a:latin typeface="+mj-lt"/>
                <a:ea typeface="+mn-ea"/>
                <a:cs typeface="+mn-cs"/>
              </a:rPr>
              <a:t>Non-exhaustive, for demonstrative purposes only</a:t>
            </a:r>
          </a:p>
        </p:txBody>
      </p:sp>
      <p:graphicFrame>
        <p:nvGraphicFramePr>
          <p:cNvPr id="9" name="Table 8">
            <a:extLst>
              <a:ext uri="{FF2B5EF4-FFF2-40B4-BE49-F238E27FC236}">
                <a16:creationId xmlns:a16="http://schemas.microsoft.com/office/drawing/2014/main" id="{0B9D33A5-6DDD-8024-F33F-C596610FF77E}"/>
              </a:ext>
            </a:extLst>
          </p:cNvPr>
          <p:cNvGraphicFramePr>
            <a:graphicFrameLocks noGrp="1"/>
          </p:cNvGraphicFramePr>
          <p:nvPr>
            <p:extLst>
              <p:ext uri="{D42A27DB-BD31-4B8C-83A1-F6EECF244321}">
                <p14:modId xmlns:p14="http://schemas.microsoft.com/office/powerpoint/2010/main" val="3232139291"/>
              </p:ext>
            </p:extLst>
          </p:nvPr>
        </p:nvGraphicFramePr>
        <p:xfrm>
          <a:off x="422189" y="2234512"/>
          <a:ext cx="11352640" cy="3357163"/>
        </p:xfrm>
        <a:graphic>
          <a:graphicData uri="http://schemas.openxmlformats.org/drawingml/2006/table">
            <a:tbl>
              <a:tblPr bandRow="1">
                <a:tableStyleId>{5C22544A-7EE6-4342-B048-85BDC9FD1C3A}</a:tableStyleId>
              </a:tblPr>
              <a:tblGrid>
                <a:gridCol w="5676320">
                  <a:extLst>
                    <a:ext uri="{9D8B030D-6E8A-4147-A177-3AD203B41FA5}">
                      <a16:colId xmlns:a16="http://schemas.microsoft.com/office/drawing/2014/main" val="3280074971"/>
                    </a:ext>
                  </a:extLst>
                </a:gridCol>
                <a:gridCol w="5676320">
                  <a:extLst>
                    <a:ext uri="{9D8B030D-6E8A-4147-A177-3AD203B41FA5}">
                      <a16:colId xmlns:a16="http://schemas.microsoft.com/office/drawing/2014/main" val="3872924677"/>
                    </a:ext>
                  </a:extLst>
                </a:gridCol>
              </a:tblGrid>
              <a:tr h="436925">
                <a:tc>
                  <a:txBody>
                    <a:bodyPr/>
                    <a:lstStyle/>
                    <a:p>
                      <a:pPr lvl="0" algn="ctr">
                        <a:lnSpc>
                          <a:spcPts val="1800"/>
                        </a:lnSpc>
                        <a:buNone/>
                      </a:pPr>
                      <a:r>
                        <a:rPr lang="en-US" sz="1600" b="1">
                          <a:solidFill>
                            <a:srgbClr val="FFFFFF"/>
                          </a:solidFill>
                          <a:effectLst/>
                          <a:latin typeface="Arial"/>
                        </a:rPr>
                        <a:t>Services</a:t>
                      </a:r>
                      <a:endParaRPr lang="en-US"/>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tc>
                  <a:txBody>
                    <a:bodyPr/>
                    <a:lstStyle/>
                    <a:p>
                      <a:pPr lvl="0" algn="ctr">
                        <a:lnSpc>
                          <a:spcPts val="1800"/>
                        </a:lnSpc>
                        <a:buNone/>
                      </a:pPr>
                      <a:r>
                        <a:rPr lang="en-US" sz="1600" b="1">
                          <a:solidFill>
                            <a:srgbClr val="FFFFFF"/>
                          </a:solidFill>
                          <a:effectLst/>
                          <a:latin typeface="Arial"/>
                        </a:rPr>
                        <a:t>Eligibility and Access</a:t>
                      </a:r>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053802479"/>
                  </a:ext>
                </a:extLst>
              </a:tr>
              <a:tr h="2561980">
                <a:tc>
                  <a:txBody>
                    <a:bodyPr/>
                    <a:lstStyle/>
                    <a:p>
                      <a:pPr marL="342900" lvl="0" indent="-342900">
                        <a:lnSpc>
                          <a:spcPts val="1575"/>
                        </a:lnSpc>
                        <a:buFont typeface="Arial" panose="020B0604020202020204" pitchFamily="34" charset="0"/>
                        <a:buChar char="•"/>
                      </a:pPr>
                      <a:r>
                        <a:rPr lang="en-US" sz="1600" b="1" dirty="0">
                          <a:solidFill>
                            <a:srgbClr val="002060"/>
                          </a:solidFill>
                          <a:effectLst/>
                          <a:latin typeface="Arial"/>
                        </a:rPr>
                        <a:t>Resource Navigation</a:t>
                      </a:r>
                    </a:p>
                    <a:p>
                      <a:pPr marL="692723" lvl="1" indent="-342900">
                        <a:lnSpc>
                          <a:spcPts val="1575"/>
                        </a:lnSpc>
                        <a:buFont typeface="Arial" panose="020B0604020202020204" pitchFamily="34" charset="0"/>
                        <a:buChar char="•"/>
                      </a:pPr>
                      <a:r>
                        <a:rPr lang="en-US" sz="1600" b="0" dirty="0">
                          <a:solidFill>
                            <a:srgbClr val="002060"/>
                          </a:solidFill>
                          <a:effectLst/>
                          <a:latin typeface="Arial"/>
                        </a:rPr>
                        <a:t>Assist with obtaining benefits, housing, and healthcare and linking members with support and services</a:t>
                      </a:r>
                    </a:p>
                    <a:p>
                      <a:pPr marL="692723" lvl="1" indent="-342900">
                        <a:lnSpc>
                          <a:spcPts val="1575"/>
                        </a:lnSpc>
                        <a:buFont typeface="Arial" panose="020B0604020202020204" pitchFamily="34" charset="0"/>
                        <a:buChar char="•"/>
                      </a:pPr>
                      <a:endParaRPr lang="en-US" sz="1600" b="0" dirty="0">
                        <a:solidFill>
                          <a:srgbClr val="002060"/>
                        </a:solidFill>
                        <a:effectLst/>
                        <a:latin typeface="Arial"/>
                      </a:endParaRPr>
                    </a:p>
                    <a:p>
                      <a:pPr marL="342900" lvl="0" indent="-342900">
                        <a:lnSpc>
                          <a:spcPts val="1575"/>
                        </a:lnSpc>
                        <a:buFont typeface="Arial" panose="020B0604020202020204" pitchFamily="34" charset="0"/>
                        <a:buChar char="•"/>
                      </a:pPr>
                      <a:r>
                        <a:rPr lang="en-US" sz="1600" b="1" dirty="0">
                          <a:solidFill>
                            <a:srgbClr val="002060"/>
                          </a:solidFill>
                          <a:effectLst/>
                          <a:latin typeface="Arial"/>
                        </a:rPr>
                        <a:t>Transportation</a:t>
                      </a:r>
                    </a:p>
                    <a:p>
                      <a:pPr marL="692723" lvl="1" indent="-342900">
                        <a:lnSpc>
                          <a:spcPts val="1575"/>
                        </a:lnSpc>
                        <a:buFont typeface="Arial" panose="020B0604020202020204" pitchFamily="34" charset="0"/>
                        <a:buChar char="•"/>
                      </a:pPr>
                      <a:r>
                        <a:rPr lang="en-US" sz="1600" b="0" dirty="0">
                          <a:solidFill>
                            <a:srgbClr val="002060"/>
                          </a:solidFill>
                          <a:effectLst/>
                          <a:latin typeface="Arial"/>
                        </a:rPr>
                        <a:t>Provide </a:t>
                      </a:r>
                      <a:r>
                        <a:rPr lang="en-US" sz="1600" b="0" dirty="0">
                          <a:solidFill>
                            <a:srgbClr val="002060"/>
                          </a:solidFill>
                          <a:effectLst/>
                          <a:latin typeface="+mn-lt"/>
                        </a:rPr>
                        <a:t>referrals for community-based transportation</a:t>
                      </a:r>
                    </a:p>
                    <a:p>
                      <a:pPr marL="692723" lvl="1" indent="-342900">
                        <a:lnSpc>
                          <a:spcPts val="1575"/>
                        </a:lnSpc>
                        <a:buFont typeface="Arial" panose="020B0604020202020204" pitchFamily="34" charset="0"/>
                        <a:buChar char="•"/>
                      </a:pPr>
                      <a:r>
                        <a:rPr lang="en-US" sz="1600" b="0" dirty="0">
                          <a:solidFill>
                            <a:srgbClr val="002060"/>
                          </a:solidFill>
                          <a:effectLst/>
                          <a:latin typeface="+mn-lt"/>
                        </a:rPr>
                        <a:t>resources </a:t>
                      </a:r>
                      <a:r>
                        <a:rPr lang="en-US" sz="1600" b="0" dirty="0">
                          <a:solidFill>
                            <a:srgbClr val="002060"/>
                          </a:solidFill>
                          <a:effectLst/>
                          <a:latin typeface="Arial"/>
                        </a:rPr>
                        <a:t>to and from medical and behavioral health appointments</a:t>
                      </a:r>
                    </a:p>
                    <a:p>
                      <a:pPr marL="692723" lvl="1" indent="-342900">
                        <a:lnSpc>
                          <a:spcPts val="1575"/>
                        </a:lnSpc>
                        <a:buFont typeface="Arial" panose="020B0604020202020204" pitchFamily="34" charset="0"/>
                        <a:buChar char="•"/>
                      </a:pPr>
                      <a:endParaRPr lang="en-US" sz="1600" b="0" dirty="0">
                        <a:solidFill>
                          <a:srgbClr val="002060"/>
                        </a:solidFill>
                        <a:effectLst/>
                        <a:latin typeface="Arial"/>
                      </a:endParaRPr>
                    </a:p>
                    <a:p>
                      <a:pPr marL="342900" lvl="0" indent="-342900">
                        <a:lnSpc>
                          <a:spcPts val="1575"/>
                        </a:lnSpc>
                        <a:buFont typeface="Arial" panose="020B0604020202020204" pitchFamily="34" charset="0"/>
                        <a:buChar char="•"/>
                      </a:pPr>
                      <a:r>
                        <a:rPr lang="en-US" sz="1600" b="1" dirty="0">
                          <a:solidFill>
                            <a:srgbClr val="002060"/>
                          </a:solidFill>
                          <a:effectLst/>
                          <a:latin typeface="Arial"/>
                        </a:rPr>
                        <a:t>Crisis Planning</a:t>
                      </a:r>
                    </a:p>
                    <a:p>
                      <a:pPr marL="692723" lvl="1" indent="-342900">
                        <a:lnSpc>
                          <a:spcPts val="1575"/>
                        </a:lnSpc>
                        <a:buFont typeface="Arial" panose="020B0604020202020204" pitchFamily="34" charset="0"/>
                        <a:buChar char="•"/>
                      </a:pPr>
                      <a:r>
                        <a:rPr lang="en-US" sz="1600" b="0" dirty="0">
                          <a:solidFill>
                            <a:srgbClr val="002060"/>
                          </a:solidFill>
                          <a:effectLst/>
                          <a:latin typeface="Arial"/>
                        </a:rPr>
                        <a:t>Collaborating with providers to develop crisis prevention or safety plans</a:t>
                      </a:r>
                    </a:p>
                    <a:p>
                      <a:pPr marL="342900" lvl="0" indent="-342900">
                        <a:lnSpc>
                          <a:spcPts val="1575"/>
                        </a:lnSpc>
                        <a:buFont typeface="Arial" panose="020B0604020202020204" pitchFamily="34" charset="0"/>
                        <a:buChar char="•"/>
                      </a:pPr>
                      <a:endParaRPr lang="en-US" sz="1600" b="0" dirty="0">
                        <a:solidFill>
                          <a:srgbClr val="002060"/>
                        </a:solidFill>
                        <a:effectLst/>
                        <a:latin typeface="Arial"/>
                      </a:endParaRP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tc>
                  <a:txBody>
                    <a:bodyPr/>
                    <a:lstStyle/>
                    <a:p>
                      <a:pPr marL="342900" lvl="0" indent="-342900">
                        <a:lnSpc>
                          <a:spcPct val="100000"/>
                        </a:lnSpc>
                        <a:buClr>
                          <a:srgbClr val="000000"/>
                        </a:buClr>
                        <a:buFont typeface="Arial,Sans-Serif"/>
                        <a:buChar char="•"/>
                      </a:pPr>
                      <a:r>
                        <a:rPr lang="en-US" sz="1600" b="0" i="0" u="none" strike="noStrike" noProof="0" dirty="0">
                          <a:solidFill>
                            <a:srgbClr val="002060"/>
                          </a:solidFill>
                          <a:effectLst/>
                          <a:latin typeface="Arial"/>
                        </a:rPr>
                        <a:t>The CSPs have an open-referral program; initial intake and referral forms can be sent to CSP providers</a:t>
                      </a:r>
                    </a:p>
                    <a:p>
                      <a:pPr marL="342900" lvl="0" indent="-342900">
                        <a:lnSpc>
                          <a:spcPct val="100000"/>
                        </a:lnSpc>
                        <a:buClr>
                          <a:srgbClr val="000000"/>
                        </a:buClr>
                        <a:buFont typeface="Arial,Sans-Serif"/>
                        <a:buChar char="•"/>
                      </a:pPr>
                      <a:endParaRPr lang="en-US" sz="1600" b="0" i="0" u="none" strike="noStrike" noProof="0" dirty="0">
                        <a:solidFill>
                          <a:srgbClr val="002060"/>
                        </a:solidFill>
                        <a:effectLst/>
                        <a:latin typeface="Arial"/>
                      </a:endParaRPr>
                    </a:p>
                    <a:p>
                      <a:pPr marL="342900" lvl="0" indent="-342900">
                        <a:lnSpc>
                          <a:spcPct val="100000"/>
                        </a:lnSpc>
                        <a:buClr>
                          <a:srgbClr val="000000"/>
                        </a:buClr>
                        <a:buFont typeface="Arial,Sans-Serif"/>
                        <a:buChar char="•"/>
                      </a:pPr>
                      <a:r>
                        <a:rPr lang="en-US" sz="1600" b="0" i="0" u="none" strike="noStrike" noProof="0" dirty="0">
                          <a:solidFill>
                            <a:srgbClr val="002060"/>
                          </a:solidFill>
                          <a:effectLst/>
                          <a:latin typeface="Arial"/>
                        </a:rPr>
                        <a:t>Once a client is accepted into a program, an employee will initiate contact within 24 hours of the approved referral</a:t>
                      </a: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extLst>
                  <a:ext uri="{0D108BD9-81ED-4DB2-BD59-A6C34878D82A}">
                    <a16:rowId xmlns:a16="http://schemas.microsoft.com/office/drawing/2014/main" val="1539304040"/>
                  </a:ext>
                </a:extLst>
              </a:tr>
            </a:tbl>
          </a:graphicData>
        </a:graphic>
      </p:graphicFrame>
    </p:spTree>
    <p:extLst>
      <p:ext uri="{BB962C8B-B14F-4D97-AF65-F5344CB8AC3E}">
        <p14:creationId xmlns:p14="http://schemas.microsoft.com/office/powerpoint/2010/main" val="40300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TopPlaceholder"/>
          <p:cNvSpPr>
            <a:spLocks noChangeArrowheads="1"/>
          </p:cNvSpPr>
          <p:nvPr/>
        </p:nvSpPr>
        <p:spPr bwMode="auto">
          <a:xfrm>
            <a:off x="1524002" y="3245987"/>
            <a:ext cx="2125653" cy="436455"/>
          </a:xfrm>
          <a:prstGeom prst="rect">
            <a:avLst/>
          </a:prstGeom>
          <a:solidFill>
            <a:srgbClr val="FFC000">
              <a:alpha val="80000"/>
            </a:srgbClr>
          </a:solidFill>
          <a:ln w="9525">
            <a:noFill/>
            <a:miter lim="800000"/>
            <a:headEnd/>
            <a:tailEnd/>
          </a:ln>
          <a:effectLst/>
        </p:spPr>
        <p:txBody>
          <a:bodyPr wrap="none" lIns="92966" tIns="46486" rIns="92966" bIns="46486" anchor="ctr"/>
          <a:lstStyle/>
          <a:p>
            <a:pPr defTabSz="931086" fontAlgn="base">
              <a:spcBef>
                <a:spcPct val="0"/>
              </a:spcBef>
              <a:spcAft>
                <a:spcPct val="0"/>
              </a:spcAft>
              <a:defRPr/>
            </a:pPr>
            <a:endParaRPr lang="en-US" sz="1600">
              <a:solidFill>
                <a:srgbClr val="000000"/>
              </a:solidFill>
              <a:latin typeface="Arial"/>
              <a:ea typeface="ＭＳ Ｐゴシック"/>
            </a:endParaRPr>
          </a:p>
        </p:txBody>
      </p:sp>
      <p:graphicFrame>
        <p:nvGraphicFramePr>
          <p:cNvPr id="3" name="Object 2" hidden="1"/>
          <p:cNvGraphicFramePr>
            <a:graphicFrameLocks noChangeAspect="1"/>
          </p:cNvGraphicFramePr>
          <p:nvPr>
            <p:custDataLst>
              <p:tags r:id="rId1"/>
            </p:custDataLst>
          </p:nvPr>
        </p:nvGraphicFramePr>
        <p:xfrm>
          <a:off x="1525656" y="1656"/>
          <a:ext cx="1619" cy="1619"/>
        </p:xfrm>
        <a:graphic>
          <a:graphicData uri="http://schemas.openxmlformats.org/presentationml/2006/ole">
            <mc:AlternateContent xmlns:mc="http://schemas.openxmlformats.org/markup-compatibility/2006">
              <mc:Choice xmlns:v="urn:schemas-microsoft-com:vml" Requires="v">
                <p:oleObj name="think-cell Slide" r:id="rId4" imgW="6350000" imgH="6350000" progId="TCLayout.ActiveDocument.1">
                  <p:embed/>
                </p:oleObj>
              </mc:Choice>
              <mc:Fallback>
                <p:oleObj name="think-cell Slide" r:id="rId4" imgW="6350000" imgH="635000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656" y="1656"/>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 name="Rectangle 54"/>
          <p:cNvSpPr>
            <a:spLocks noGrp="1" noChangeArrowheads="1"/>
          </p:cNvSpPr>
          <p:nvPr>
            <p:ph type="ctrTitle"/>
          </p:nvPr>
        </p:nvSpPr>
        <p:spPr>
          <a:xfrm>
            <a:off x="4217804" y="2803948"/>
            <a:ext cx="6007708" cy="369332"/>
          </a:xfrm>
        </p:spPr>
        <p:txBody>
          <a:bodyPr vert="horz"/>
          <a:lstStyle/>
          <a:p>
            <a:r>
              <a:rPr lang="en-US" sz="2400" b="1">
                <a:solidFill>
                  <a:srgbClr val="002060"/>
                </a:solidFill>
                <a:cs typeface="Arial"/>
              </a:rPr>
              <a:t>Community Partners Program 2023-2027</a:t>
            </a:r>
          </a:p>
        </p:txBody>
      </p:sp>
      <p:sp>
        <p:nvSpPr>
          <p:cNvPr id="15" name="Document type"/>
          <p:cNvSpPr txBox="1">
            <a:spLocks noChangeArrowheads="1"/>
          </p:cNvSpPr>
          <p:nvPr/>
        </p:nvSpPr>
        <p:spPr bwMode="auto">
          <a:xfrm>
            <a:off x="4217804" y="3755148"/>
            <a:ext cx="50360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31086">
              <a:spcBef>
                <a:spcPct val="0"/>
              </a:spcBef>
              <a:spcAft>
                <a:spcPct val="0"/>
              </a:spcAft>
            </a:pPr>
            <a:r>
              <a:rPr lang="en-US" sz="1800" b="1" dirty="0">
                <a:solidFill>
                  <a:srgbClr val="002960"/>
                </a:solidFill>
                <a:latin typeface="Arial"/>
              </a:rPr>
              <a:t>February 2025</a:t>
            </a:r>
            <a:endParaRPr lang="en-US" sz="1800" b="1" dirty="0">
              <a:solidFill>
                <a:srgbClr val="002960"/>
              </a:solidFill>
              <a:cs typeface="Arial"/>
            </a:endParaRPr>
          </a:p>
        </p:txBody>
      </p:sp>
      <p:sp>
        <p:nvSpPr>
          <p:cNvPr id="17" name="TitleTopPlaceholder"/>
          <p:cNvSpPr>
            <a:spLocks noChangeArrowheads="1"/>
          </p:cNvSpPr>
          <p:nvPr/>
        </p:nvSpPr>
        <p:spPr bwMode="auto">
          <a:xfrm>
            <a:off x="3649655" y="3245987"/>
            <a:ext cx="2125653" cy="436455"/>
          </a:xfrm>
          <a:prstGeom prst="rect">
            <a:avLst/>
          </a:prstGeom>
          <a:solidFill>
            <a:schemeClr val="accent2">
              <a:lumMod val="75000"/>
              <a:alpha val="77000"/>
            </a:schemeClr>
          </a:solidFill>
          <a:ln w="9525">
            <a:noFill/>
            <a:miter lim="800000"/>
            <a:headEnd/>
            <a:tailEnd/>
          </a:ln>
          <a:effectLst/>
        </p:spPr>
        <p:txBody>
          <a:bodyPr wrap="none" lIns="92966" tIns="46486" rIns="92966" bIns="46486" anchor="ctr"/>
          <a:lstStyle/>
          <a:p>
            <a:pPr defTabSz="931086" fontAlgn="base">
              <a:spcBef>
                <a:spcPct val="0"/>
              </a:spcBef>
              <a:spcAft>
                <a:spcPct val="0"/>
              </a:spcAft>
              <a:defRPr/>
            </a:pPr>
            <a:endParaRPr lang="en-US" sz="1600">
              <a:solidFill>
                <a:srgbClr val="000000"/>
              </a:solidFill>
              <a:latin typeface="Arial"/>
              <a:ea typeface="ＭＳ Ｐゴシック"/>
            </a:endParaRPr>
          </a:p>
        </p:txBody>
      </p:sp>
      <p:sp>
        <p:nvSpPr>
          <p:cNvPr id="19" name="TitleTopPlaceholder"/>
          <p:cNvSpPr>
            <a:spLocks noChangeArrowheads="1"/>
          </p:cNvSpPr>
          <p:nvPr/>
        </p:nvSpPr>
        <p:spPr bwMode="auto">
          <a:xfrm>
            <a:off x="5410006" y="3246846"/>
            <a:ext cx="5257994" cy="436455"/>
          </a:xfrm>
          <a:prstGeom prst="rect">
            <a:avLst/>
          </a:prstGeom>
          <a:solidFill>
            <a:srgbClr val="009900">
              <a:alpha val="69000"/>
            </a:srgbClr>
          </a:solidFill>
          <a:ln w="9525">
            <a:noFill/>
            <a:miter lim="800000"/>
            <a:headEnd/>
            <a:tailEnd/>
          </a:ln>
          <a:effectLst/>
        </p:spPr>
        <p:txBody>
          <a:bodyPr wrap="none" lIns="92966" tIns="46486" rIns="92966" bIns="46486" anchor="ctr"/>
          <a:lstStyle/>
          <a:p>
            <a:pPr defTabSz="931086" fontAlgn="base">
              <a:spcBef>
                <a:spcPct val="0"/>
              </a:spcBef>
              <a:spcAft>
                <a:spcPct val="0"/>
              </a:spcAft>
              <a:defRPr/>
            </a:pPr>
            <a:endParaRPr lang="en-US" sz="1600">
              <a:solidFill>
                <a:srgbClr val="000000"/>
              </a:solidFill>
              <a:latin typeface="Arial"/>
              <a:ea typeface="ＭＳ Ｐゴシック"/>
            </a:endParaRPr>
          </a:p>
        </p:txBody>
      </p:sp>
      <p:pic>
        <p:nvPicPr>
          <p:cNvPr id="13316" name="Picture 4" descr="http://upload.wikimedia.org/wikipedia/commons/thumb/8/82/Seal_of_Massachusetts.svg/2000px-Seal_of_Massachusetts.svg.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838" y="1726719"/>
            <a:ext cx="2793986" cy="2724511"/>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18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7F1F9-B711-00A5-C680-AE109868189E}"/>
              </a:ext>
            </a:extLst>
          </p:cNvPr>
          <p:cNvSpPr txBox="1"/>
          <p:nvPr/>
        </p:nvSpPr>
        <p:spPr>
          <a:xfrm>
            <a:off x="198660" y="730843"/>
            <a:ext cx="11602815" cy="723548"/>
          </a:xfrm>
          <a:prstGeom prst="rect">
            <a:avLst/>
          </a:prstGeom>
          <a:noFill/>
        </p:spPr>
        <p:txBody>
          <a:bodyPr wrap="square" lIns="76469" tIns="38235" rIns="76469" bIns="38235" numCol="1" rtlCol="0" anchor="t">
            <a:spAutoFit/>
          </a:bodyPr>
          <a:lstStyle/>
          <a:p>
            <a:pPr defTabSz="932962" fontAlgn="base">
              <a:spcBef>
                <a:spcPct val="0"/>
              </a:spcBef>
            </a:pPr>
            <a:r>
              <a:rPr lang="en-US" sz="1400">
                <a:solidFill>
                  <a:srgbClr val="000000"/>
                </a:solidFill>
                <a:cs typeface="Arial"/>
              </a:rPr>
              <a:t>The Community Partners (CP) Program is a program for community-based organizations contracted by MassHealth to provide enhanced Care Coordination to</a:t>
            </a:r>
            <a:r>
              <a:rPr lang="en-US" sz="1400">
                <a:solidFill>
                  <a:srgbClr val="FF0000"/>
                </a:solidFill>
                <a:cs typeface="Arial"/>
              </a:rPr>
              <a:t> </a:t>
            </a:r>
            <a:r>
              <a:rPr lang="en-US" sz="1400">
                <a:solidFill>
                  <a:srgbClr val="000000"/>
                </a:solidFill>
                <a:cs typeface="Arial"/>
              </a:rPr>
              <a:t>MassHealth M</a:t>
            </a:r>
            <a:r>
              <a:rPr lang="en-US" sz="1400">
                <a:cs typeface="Arial"/>
              </a:rPr>
              <a:t>embers with complex needs </a:t>
            </a:r>
            <a:r>
              <a:rPr lang="en-US" sz="1400">
                <a:solidFill>
                  <a:srgbClr val="000000"/>
                </a:solidFill>
                <a:cs typeface="Arial"/>
              </a:rPr>
              <a:t>enrolled in Accountable Care Organizations (ACOs), Managed Care Organizations (MCOs), or with the Department of Mental Health (DMH).</a:t>
            </a:r>
            <a:endParaRPr lang="en-US" sz="1400" strike="sngStrike">
              <a:solidFill>
                <a:srgbClr val="FF0000"/>
              </a:solidFill>
              <a:cs typeface="Arial"/>
            </a:endParaRPr>
          </a:p>
        </p:txBody>
      </p:sp>
      <p:sp>
        <p:nvSpPr>
          <p:cNvPr id="6" name="Title 1">
            <a:extLst>
              <a:ext uri="{FF2B5EF4-FFF2-40B4-BE49-F238E27FC236}">
                <a16:creationId xmlns:a16="http://schemas.microsoft.com/office/drawing/2014/main" id="{9E631145-EB57-077F-D7C5-B0F7336B61F9}"/>
              </a:ext>
            </a:extLst>
          </p:cNvPr>
          <p:cNvSpPr txBox="1">
            <a:spLocks/>
          </p:cNvSpPr>
          <p:nvPr/>
        </p:nvSpPr>
        <p:spPr>
          <a:xfrm>
            <a:off x="198660" y="246060"/>
            <a:ext cx="7634784" cy="292388"/>
          </a:xfrm>
          <a:prstGeom prst="rect">
            <a:avLst/>
          </a:prstGeom>
        </p:spPr>
        <p:txBody>
          <a:bodyPr wrap="square" lIns="0" tIns="0" rIns="0" bIns="0">
            <a:spAutoFit/>
          </a:bodyPr>
          <a:lstStyle>
            <a:lvl1pPr>
              <a:defRPr sz="2400" b="1" i="0">
                <a:solidFill>
                  <a:srgbClr val="395CAC"/>
                </a:solidFill>
                <a:latin typeface="Arial"/>
                <a:ea typeface="+mj-ea"/>
                <a:cs typeface="Arial"/>
              </a:defRPr>
            </a:lvl1pPr>
          </a:lstStyle>
          <a:p>
            <a:pPr defTabSz="932962" fontAlgn="base">
              <a:spcBef>
                <a:spcPct val="0"/>
              </a:spcBef>
              <a:spcAft>
                <a:spcPct val="0"/>
              </a:spcAft>
            </a:pPr>
            <a:r>
              <a:rPr lang="en-US" sz="1900">
                <a:solidFill>
                  <a:srgbClr val="002060"/>
                </a:solidFill>
              </a:rPr>
              <a:t>What is the Community Partners Program?</a:t>
            </a:r>
            <a:endParaRPr lang="en-US" sz="1900" kern="0">
              <a:solidFill>
                <a:srgbClr val="002060"/>
              </a:solidFill>
            </a:endParaRPr>
          </a:p>
        </p:txBody>
      </p:sp>
      <p:sp>
        <p:nvSpPr>
          <p:cNvPr id="3" name="TextBox 2">
            <a:extLst>
              <a:ext uri="{FF2B5EF4-FFF2-40B4-BE49-F238E27FC236}">
                <a16:creationId xmlns:a16="http://schemas.microsoft.com/office/drawing/2014/main" id="{78C6FFA9-2F1B-BE8D-C242-2613AF15EA0F}"/>
              </a:ext>
            </a:extLst>
          </p:cNvPr>
          <p:cNvSpPr txBox="1"/>
          <p:nvPr/>
        </p:nvSpPr>
        <p:spPr>
          <a:xfrm>
            <a:off x="198660" y="1569631"/>
            <a:ext cx="5659215" cy="4278094"/>
          </a:xfrm>
          <a:prstGeom prst="rect">
            <a:avLst/>
          </a:prstGeom>
          <a:noFill/>
        </p:spPr>
        <p:txBody>
          <a:bodyPr wrap="square" numCol="1">
            <a:spAutoFit/>
          </a:bodyPr>
          <a:lstStyle/>
          <a:p>
            <a:pPr defTabSz="932962" fontAlgn="base">
              <a:spcBef>
                <a:spcPct val="0"/>
              </a:spcBef>
            </a:pPr>
            <a:r>
              <a:rPr lang="en-US" sz="1600" b="1" dirty="0">
                <a:solidFill>
                  <a:srgbClr val="000000"/>
                </a:solidFill>
                <a:cs typeface="Arial"/>
              </a:rPr>
              <a:t>There are two types of CPs:</a:t>
            </a:r>
          </a:p>
          <a:p>
            <a:pPr defTabSz="932962" fontAlgn="base">
              <a:spcBef>
                <a:spcPct val="0"/>
              </a:spcBef>
            </a:pPr>
            <a:endParaRPr lang="en-US" sz="1600" b="1" dirty="0">
              <a:solidFill>
                <a:srgbClr val="000000"/>
              </a:solidFill>
              <a:cs typeface="Arial"/>
            </a:endParaRPr>
          </a:p>
          <a:p>
            <a:pPr marL="342900" lvl="1" indent="-285750" defTabSz="932962" fontAlgn="base">
              <a:spcBef>
                <a:spcPct val="0"/>
              </a:spcBef>
              <a:buFont typeface="Wingdings" panose="05000000000000000000" pitchFamily="2" charset="2"/>
              <a:buChar char="§"/>
            </a:pPr>
            <a:r>
              <a:rPr lang="en-US" sz="1600" b="1" dirty="0">
                <a:solidFill>
                  <a:srgbClr val="5E8BFF"/>
                </a:solidFill>
                <a:cs typeface="Arial"/>
              </a:rPr>
              <a:t>Behavioral Health Community Partners (BH CPs)</a:t>
            </a:r>
          </a:p>
          <a:p>
            <a:pPr marL="628650" lvl="2" indent="-242888" defTabSz="932962" fontAlgn="base">
              <a:spcBef>
                <a:spcPct val="0"/>
              </a:spcBef>
              <a:buFont typeface="Arial" panose="020B0604020202020204" pitchFamily="34" charset="0"/>
              <a:buChar char="•"/>
            </a:pPr>
            <a:r>
              <a:rPr lang="en-US" sz="1600" dirty="0">
                <a:solidFill>
                  <a:srgbClr val="000000"/>
                </a:solidFill>
                <a:cs typeface="Arial"/>
              </a:rPr>
              <a:t>Responsible for care management and coordination for members with significant BH needs, including Serious Mental Illness or Substance Use Disorders</a:t>
            </a:r>
          </a:p>
          <a:p>
            <a:pPr marL="628650" lvl="2" indent="-242888" defTabSz="932962" fontAlgn="base">
              <a:spcBef>
                <a:spcPct val="0"/>
              </a:spcBef>
              <a:buFont typeface="Arial" panose="020B0604020202020204" pitchFamily="34" charset="0"/>
              <a:buChar char="•"/>
            </a:pPr>
            <a:r>
              <a:rPr lang="en-US" sz="1600" dirty="0">
                <a:solidFill>
                  <a:srgbClr val="000000"/>
                </a:solidFill>
                <a:cs typeface="Arial"/>
              </a:rPr>
              <a:t>Program may support up to 26,000 ACO/MCO Members</a:t>
            </a:r>
          </a:p>
          <a:p>
            <a:pPr marL="628650" lvl="2" indent="-242888" defTabSz="932962">
              <a:spcBef>
                <a:spcPct val="0"/>
              </a:spcBef>
              <a:buFont typeface="Arial" panose="020B0604020202020204" pitchFamily="34" charset="0"/>
              <a:buChar char="•"/>
            </a:pPr>
            <a:r>
              <a:rPr lang="en-US" sz="1600" dirty="0">
                <a:solidFill>
                  <a:srgbClr val="000000"/>
                </a:solidFill>
                <a:cs typeface="Arial"/>
              </a:rPr>
              <a:t>Supporting Members Ages 18-64</a:t>
            </a:r>
          </a:p>
          <a:p>
            <a:pPr marL="628650" lvl="2" indent="-242888" defTabSz="932962">
              <a:spcBef>
                <a:spcPct val="0"/>
              </a:spcBef>
              <a:buFont typeface="Arial" panose="020B0604020202020204" pitchFamily="34" charset="0"/>
              <a:buChar char="•"/>
            </a:pPr>
            <a:endParaRPr lang="en-US" sz="1600" dirty="0">
              <a:solidFill>
                <a:srgbClr val="000000"/>
              </a:solidFill>
              <a:cs typeface="Arial"/>
            </a:endParaRPr>
          </a:p>
          <a:p>
            <a:pPr marL="285750" lvl="1" indent="-285750" defTabSz="932962" fontAlgn="base">
              <a:spcBef>
                <a:spcPct val="0"/>
              </a:spcBef>
              <a:buFont typeface="Wingdings" panose="05000000000000000000" pitchFamily="2" charset="2"/>
              <a:buChar char="§"/>
            </a:pPr>
            <a:r>
              <a:rPr lang="en-US" sz="1600" b="1" dirty="0">
                <a:solidFill>
                  <a:srgbClr val="00B050"/>
                </a:solidFill>
                <a:cs typeface="Arial"/>
              </a:rPr>
              <a:t>Long-Term Services and Supports Community Partners (LTSS CPs)</a:t>
            </a:r>
          </a:p>
          <a:p>
            <a:pPr marL="571500" lvl="2" indent="-242888" defTabSz="932962" fontAlgn="base">
              <a:spcBef>
                <a:spcPct val="0"/>
              </a:spcBef>
              <a:buFont typeface="Arial" panose="020B0604020202020204" pitchFamily="34" charset="0"/>
              <a:buChar char="•"/>
            </a:pPr>
            <a:r>
              <a:rPr lang="en-US" sz="1600" dirty="0">
                <a:solidFill>
                  <a:srgbClr val="000000"/>
                </a:solidFill>
                <a:cs typeface="Arial"/>
              </a:rPr>
              <a:t>Responsible for care management and coordination for Members with complex LTSS needs </a:t>
            </a:r>
            <a:endParaRPr lang="en-US" sz="1600" strike="sngStrike" dirty="0">
              <a:solidFill>
                <a:srgbClr val="000000"/>
              </a:solidFill>
              <a:cs typeface="Arial"/>
            </a:endParaRPr>
          </a:p>
          <a:p>
            <a:pPr marL="571500" lvl="2" indent="-242888" defTabSz="932962" fontAlgn="base">
              <a:spcBef>
                <a:spcPct val="0"/>
              </a:spcBef>
              <a:buFont typeface="Arial" panose="020B0604020202020204" pitchFamily="34" charset="0"/>
              <a:buChar char="•"/>
            </a:pPr>
            <a:r>
              <a:rPr lang="en-US" sz="1600" dirty="0">
                <a:solidFill>
                  <a:srgbClr val="000000"/>
                </a:solidFill>
                <a:cs typeface="Arial"/>
              </a:rPr>
              <a:t>Program may support up to 9,000 ACO/MCO Members</a:t>
            </a:r>
          </a:p>
          <a:p>
            <a:pPr marL="571500" lvl="2" indent="-242888" defTabSz="932962" fontAlgn="base">
              <a:spcBef>
                <a:spcPct val="0"/>
              </a:spcBef>
              <a:buFont typeface="Arial" panose="020B0604020202020204" pitchFamily="34" charset="0"/>
              <a:buChar char="•"/>
            </a:pPr>
            <a:r>
              <a:rPr lang="en-US" sz="1600" dirty="0">
                <a:solidFill>
                  <a:srgbClr val="000000"/>
                </a:solidFill>
                <a:cs typeface="Arial"/>
              </a:rPr>
              <a:t>Supporting Members Ages 3-64</a:t>
            </a:r>
          </a:p>
        </p:txBody>
      </p:sp>
      <p:sp>
        <p:nvSpPr>
          <p:cNvPr id="8" name="TextBox 7">
            <a:extLst>
              <a:ext uri="{FF2B5EF4-FFF2-40B4-BE49-F238E27FC236}">
                <a16:creationId xmlns:a16="http://schemas.microsoft.com/office/drawing/2014/main" id="{3FFE5E6C-FFC8-639F-4B18-2B6D6284C0AB}"/>
              </a:ext>
            </a:extLst>
          </p:cNvPr>
          <p:cNvSpPr txBox="1"/>
          <p:nvPr/>
        </p:nvSpPr>
        <p:spPr>
          <a:xfrm>
            <a:off x="6334127" y="2092197"/>
            <a:ext cx="5644204" cy="2333459"/>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nSpc>
                <a:spcPct val="115000"/>
              </a:lnSpc>
            </a:pPr>
            <a:r>
              <a:rPr lang="en-US" sz="1600" kern="100" dirty="0">
                <a:effectLst/>
                <a:latin typeface="Arial"/>
                <a:ea typeface="Calibri" panose="020F0502020204030204" pitchFamily="34" charset="0"/>
                <a:cs typeface="Arial"/>
              </a:rPr>
              <a:t>ACO and MCO members should contact their health plan for additional information about the CP program. </a:t>
            </a:r>
            <a:r>
              <a:rPr lang="en-US" sz="1600" kern="100" dirty="0">
                <a:latin typeface="Arial"/>
                <a:ea typeface="Calibri" panose="020F0502020204030204" pitchFamily="34" charset="0"/>
                <a:cs typeface="Arial"/>
              </a:rPr>
              <a:t>For patients enrolled in the Department of Mental Health Adult Community Clinical Services (ACCS) program, you may contact the patient's ACCS site office to initiate referral into the CP Program. </a:t>
            </a:r>
            <a:r>
              <a:rPr lang="en-US" sz="1600" kern="100" dirty="0">
                <a:effectLst/>
                <a:latin typeface="Arial"/>
                <a:ea typeface="Calibri" panose="020F0502020204030204" pitchFamily="34" charset="0"/>
                <a:cs typeface="Arial"/>
              </a:rPr>
              <a:t> If </a:t>
            </a:r>
            <a:r>
              <a:rPr lang="en-US" sz="1600" kern="100" dirty="0">
                <a:latin typeface="Arial"/>
                <a:ea typeface="Calibri" panose="020F0502020204030204" pitchFamily="34" charset="0"/>
                <a:cs typeface="Arial"/>
              </a:rPr>
              <a:t>the patient already receives </a:t>
            </a:r>
            <a:r>
              <a:rPr lang="en-US" sz="1600" kern="100" dirty="0">
                <a:effectLst/>
                <a:latin typeface="Arial"/>
                <a:ea typeface="Calibri" panose="020F0502020204030204" pitchFamily="34" charset="0"/>
                <a:cs typeface="Arial"/>
              </a:rPr>
              <a:t>services from a provider that is also a Community Partner, you can</a:t>
            </a:r>
            <a:r>
              <a:rPr lang="en-US" sz="1600" kern="100" dirty="0">
                <a:latin typeface="Arial"/>
                <a:ea typeface="Calibri" panose="020F0502020204030204" pitchFamily="34" charset="0"/>
                <a:cs typeface="Arial"/>
              </a:rPr>
              <a:t> request their assistance with referrals into the CP Program.</a:t>
            </a:r>
            <a:endParaRPr lang="en-US" sz="1600" kern="100" dirty="0">
              <a:effectLst/>
              <a:latin typeface="Arial"/>
              <a:ea typeface="Calibri" panose="020F0502020204030204" pitchFamily="34" charset="0"/>
              <a:cs typeface="Arial"/>
            </a:endParaRPr>
          </a:p>
        </p:txBody>
      </p:sp>
    </p:spTree>
    <p:extLst>
      <p:ext uri="{BB962C8B-B14F-4D97-AF65-F5344CB8AC3E}">
        <p14:creationId xmlns:p14="http://schemas.microsoft.com/office/powerpoint/2010/main" val="281913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1A21516-5BF3-4538-A710-8323BCD7CD1E}"/>
              </a:ext>
            </a:extLst>
          </p:cNvPr>
          <p:cNvSpPr>
            <a:spLocks noGrp="1"/>
          </p:cNvSpPr>
          <p:nvPr>
            <p:ph type="title"/>
          </p:nvPr>
        </p:nvSpPr>
        <p:spPr>
          <a:xfrm>
            <a:off x="145448" y="220036"/>
            <a:ext cx="8371762" cy="250576"/>
          </a:xfrm>
        </p:spPr>
        <p:txBody>
          <a:bodyPr/>
          <a:lstStyle/>
          <a:p>
            <a:pPr>
              <a:lnSpc>
                <a:spcPct val="106000"/>
              </a:lnSpc>
            </a:pPr>
            <a:r>
              <a:rPr lang="en-US" b="1">
                <a:solidFill>
                  <a:srgbClr val="002060"/>
                </a:solidFill>
              </a:rPr>
              <a:t>CP Supports</a:t>
            </a:r>
          </a:p>
        </p:txBody>
      </p:sp>
      <p:sp>
        <p:nvSpPr>
          <p:cNvPr id="6" name="Text Placeholder 3">
            <a:extLst>
              <a:ext uri="{FF2B5EF4-FFF2-40B4-BE49-F238E27FC236}">
                <a16:creationId xmlns:a16="http://schemas.microsoft.com/office/drawing/2014/main" id="{038EED44-2B6E-4BE9-89AD-2A6600CF686A}"/>
              </a:ext>
            </a:extLst>
          </p:cNvPr>
          <p:cNvSpPr>
            <a:spLocks noGrp="1"/>
          </p:cNvSpPr>
          <p:nvPr>
            <p:ph type="body" sz="quarter" idx="13"/>
          </p:nvPr>
        </p:nvSpPr>
        <p:spPr>
          <a:xfrm>
            <a:off x="317599" y="884064"/>
            <a:ext cx="11272829" cy="928420"/>
          </a:xfrm>
        </p:spPr>
        <p:txBody>
          <a:bodyPr/>
          <a:lstStyle/>
          <a:p>
            <a:pPr algn="ctr"/>
            <a:r>
              <a:rPr lang="en-US" sz="1600" kern="1200">
                <a:solidFill>
                  <a:srgbClr val="000000"/>
                </a:solidFill>
                <a:cs typeface="Arial"/>
              </a:rPr>
              <a:t>The CP Program utilizes a </a:t>
            </a:r>
            <a:r>
              <a:rPr lang="en-US" sz="1600" b="1" kern="1200">
                <a:solidFill>
                  <a:srgbClr val="000000"/>
                </a:solidFill>
                <a:cs typeface="Arial"/>
              </a:rPr>
              <a:t>comprehensive</a:t>
            </a:r>
            <a:r>
              <a:rPr lang="en-US" sz="1600" kern="1200">
                <a:solidFill>
                  <a:srgbClr val="000000"/>
                </a:solidFill>
                <a:cs typeface="Arial"/>
              </a:rPr>
              <a:t> </a:t>
            </a:r>
            <a:r>
              <a:rPr lang="en-US" sz="1600" b="1" kern="1200">
                <a:solidFill>
                  <a:srgbClr val="000000"/>
                </a:solidFill>
                <a:cs typeface="Arial"/>
              </a:rPr>
              <a:t>care model</a:t>
            </a:r>
            <a:r>
              <a:rPr lang="en-US" sz="1600" kern="1200">
                <a:solidFill>
                  <a:srgbClr val="000000"/>
                </a:solidFill>
                <a:cs typeface="Arial"/>
              </a:rPr>
              <a:t> </a:t>
            </a:r>
            <a:r>
              <a:rPr lang="en-US" sz="1600" b="1" kern="1200">
                <a:solidFill>
                  <a:srgbClr val="000000"/>
                </a:solidFill>
                <a:cs typeface="Arial"/>
              </a:rPr>
              <a:t>(CP Supports). </a:t>
            </a:r>
            <a:r>
              <a:rPr lang="en-US" sz="1600" kern="1200">
                <a:solidFill>
                  <a:srgbClr val="000000"/>
                </a:solidFill>
                <a:ea typeface="+mn-lt"/>
                <a:cs typeface="Arial"/>
              </a:rPr>
              <a:t>CPs are responsible for holistic care coordination and serve as the lead care coordination entities. </a:t>
            </a:r>
            <a:r>
              <a:rPr lang="en-US" sz="1600">
                <a:solidFill>
                  <a:srgbClr val="000000"/>
                </a:solidFill>
                <a:cs typeface="Arial"/>
              </a:rPr>
              <a:t>Both types of CPs can provide both categories of services</a:t>
            </a:r>
            <a:r>
              <a:rPr lang="en-US" sz="1600">
                <a:solidFill>
                  <a:schemeClr val="tx1"/>
                </a:solidFill>
                <a:cs typeface="Arial"/>
              </a:rPr>
              <a:t> (for example, an LTSS CP connecting their enrollee to BH services).</a:t>
            </a:r>
            <a:r>
              <a:rPr lang="en-US" sz="1600">
                <a:solidFill>
                  <a:srgbClr val="FF0000"/>
                </a:solidFill>
                <a:cs typeface="Arial"/>
              </a:rPr>
              <a:t> </a:t>
            </a:r>
            <a:r>
              <a:rPr lang="en-US" sz="1600">
                <a:solidFill>
                  <a:schemeClr val="tx1"/>
                </a:solidFill>
                <a:cs typeface="Arial"/>
              </a:rPr>
              <a:t>Pla</a:t>
            </a:r>
            <a:r>
              <a:rPr lang="en-US" sz="1600">
                <a:solidFill>
                  <a:srgbClr val="000000"/>
                </a:solidFill>
                <a:cs typeface="Arial"/>
              </a:rPr>
              <a:t>cement in either a BH or and LTSS CP depends on which need(s) are more significant for the Member.</a:t>
            </a:r>
            <a:endParaRPr lang="en-US" sz="1600">
              <a:solidFill>
                <a:schemeClr val="tx1"/>
              </a:solidFill>
              <a:cs typeface="Arial"/>
            </a:endParaRPr>
          </a:p>
        </p:txBody>
      </p:sp>
      <p:sp>
        <p:nvSpPr>
          <p:cNvPr id="5" name="TextBox 4">
            <a:extLst>
              <a:ext uri="{FF2B5EF4-FFF2-40B4-BE49-F238E27FC236}">
                <a16:creationId xmlns:a16="http://schemas.microsoft.com/office/drawing/2014/main" id="{C7CFB5B1-DDF9-AF91-E3A8-D5D62F4A1C8A}"/>
              </a:ext>
            </a:extLst>
          </p:cNvPr>
          <p:cNvSpPr txBox="1"/>
          <p:nvPr/>
        </p:nvSpPr>
        <p:spPr>
          <a:xfrm>
            <a:off x="3997782" y="2261767"/>
            <a:ext cx="1528031" cy="210039"/>
          </a:xfrm>
          <a:prstGeom prst="rect">
            <a:avLst/>
          </a:prstGeom>
          <a:noFill/>
        </p:spPr>
        <p:txBody>
          <a:bodyPr wrap="square" lIns="47988" tIns="23994" rIns="47988" bIns="23994" rtlCol="0">
            <a:spAutoFit/>
          </a:bodyPr>
          <a:lstStyle/>
          <a:p>
            <a:pPr marL="139401" algn="ctr" defTabSz="685800">
              <a:defRPr/>
            </a:pPr>
            <a:r>
              <a:rPr lang="en-US" sz="1050" b="1">
                <a:solidFill>
                  <a:srgbClr val="000000"/>
                </a:solidFill>
                <a:latin typeface="Arial" panose="020B0604020202020204" pitchFamily="34" charset="0"/>
                <a:cs typeface="Arial" panose="020B0604020202020204" pitchFamily="34" charset="0"/>
              </a:rPr>
              <a:t>Eligible Individual</a:t>
            </a:r>
          </a:p>
        </p:txBody>
      </p:sp>
      <p:pic>
        <p:nvPicPr>
          <p:cNvPr id="24" name="Graphic 23" descr="Boardroom outline">
            <a:extLst>
              <a:ext uri="{FF2B5EF4-FFF2-40B4-BE49-F238E27FC236}">
                <a16:creationId xmlns:a16="http://schemas.microsoft.com/office/drawing/2014/main" id="{09A5A33B-7C36-5198-0656-5E3D1124D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2390" y="1805483"/>
            <a:ext cx="1122406" cy="1122406"/>
          </a:xfrm>
          <a:prstGeom prst="rect">
            <a:avLst/>
          </a:prstGeom>
        </p:spPr>
      </p:pic>
      <p:pic>
        <p:nvPicPr>
          <p:cNvPr id="25" name="Graphic 24" descr="Man outline">
            <a:extLst>
              <a:ext uri="{FF2B5EF4-FFF2-40B4-BE49-F238E27FC236}">
                <a16:creationId xmlns:a16="http://schemas.microsoft.com/office/drawing/2014/main" id="{54CC2C52-2A7B-D43E-08C3-538B618F0B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65473" y="2014825"/>
            <a:ext cx="685800" cy="685800"/>
          </a:xfrm>
          <a:prstGeom prst="rect">
            <a:avLst/>
          </a:prstGeom>
        </p:spPr>
      </p:pic>
      <p:sp>
        <p:nvSpPr>
          <p:cNvPr id="26" name="TextBox 25">
            <a:extLst>
              <a:ext uri="{FF2B5EF4-FFF2-40B4-BE49-F238E27FC236}">
                <a16:creationId xmlns:a16="http://schemas.microsoft.com/office/drawing/2014/main" id="{7C0729CA-0B36-27F5-D027-F037542BF87D}"/>
              </a:ext>
            </a:extLst>
          </p:cNvPr>
          <p:cNvSpPr txBox="1"/>
          <p:nvPr/>
        </p:nvSpPr>
        <p:spPr>
          <a:xfrm>
            <a:off x="7080130" y="2261037"/>
            <a:ext cx="1127017" cy="210039"/>
          </a:xfrm>
          <a:prstGeom prst="rect">
            <a:avLst/>
          </a:prstGeom>
          <a:noFill/>
        </p:spPr>
        <p:txBody>
          <a:bodyPr wrap="square" lIns="47988" tIns="23994" rIns="47988" bIns="23994" rtlCol="0">
            <a:spAutoFit/>
          </a:bodyPr>
          <a:lstStyle/>
          <a:p>
            <a:pPr marL="139401" algn="ctr" defTabSz="685800">
              <a:defRPr/>
            </a:pPr>
            <a:r>
              <a:rPr lang="en-US" sz="1050" b="1">
                <a:solidFill>
                  <a:srgbClr val="000000"/>
                </a:solidFill>
                <a:latin typeface="Arial" panose="020B0604020202020204" pitchFamily="34" charset="0"/>
                <a:cs typeface="Arial" panose="020B0604020202020204" pitchFamily="34" charset="0"/>
              </a:rPr>
              <a:t>CP Staff</a:t>
            </a:r>
          </a:p>
        </p:txBody>
      </p:sp>
      <p:sp>
        <p:nvSpPr>
          <p:cNvPr id="27" name="TextBox 26">
            <a:extLst>
              <a:ext uri="{FF2B5EF4-FFF2-40B4-BE49-F238E27FC236}">
                <a16:creationId xmlns:a16="http://schemas.microsoft.com/office/drawing/2014/main" id="{E5F93076-8CC4-01CF-A1E7-7A8FDC5ED5D6}"/>
              </a:ext>
            </a:extLst>
          </p:cNvPr>
          <p:cNvSpPr txBox="1"/>
          <p:nvPr/>
        </p:nvSpPr>
        <p:spPr>
          <a:xfrm>
            <a:off x="5956227" y="2218334"/>
            <a:ext cx="285656" cy="300082"/>
          </a:xfrm>
          <a:prstGeom prst="rect">
            <a:avLst/>
          </a:prstGeom>
          <a:noFill/>
        </p:spPr>
        <p:txBody>
          <a:bodyPr wrap="square" rtlCol="0">
            <a:spAutoFit/>
          </a:bodyPr>
          <a:lstStyle/>
          <a:p>
            <a:pPr defTabSz="685800">
              <a:defRPr/>
            </a:pPr>
            <a:r>
              <a:rPr lang="en-US" sz="1350">
                <a:solidFill>
                  <a:srgbClr val="000000"/>
                </a:solidFill>
                <a:latin typeface="Arial"/>
              </a:rPr>
              <a:t>+</a:t>
            </a:r>
          </a:p>
        </p:txBody>
      </p:sp>
      <p:sp>
        <p:nvSpPr>
          <p:cNvPr id="28" name="Left Brace 27">
            <a:extLst>
              <a:ext uri="{FF2B5EF4-FFF2-40B4-BE49-F238E27FC236}">
                <a16:creationId xmlns:a16="http://schemas.microsoft.com/office/drawing/2014/main" id="{9F083812-8258-9AF3-CDA8-C4DA9E9B3E6C}"/>
              </a:ext>
            </a:extLst>
          </p:cNvPr>
          <p:cNvSpPr/>
          <p:nvPr/>
        </p:nvSpPr>
        <p:spPr>
          <a:xfrm rot="5400000">
            <a:off x="5942340" y="-1186061"/>
            <a:ext cx="311995" cy="788402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000000"/>
              </a:solidFill>
              <a:latin typeface="Arial"/>
            </a:endParaRPr>
          </a:p>
        </p:txBody>
      </p:sp>
      <p:sp>
        <p:nvSpPr>
          <p:cNvPr id="29" name="Rounded Rectangle 13">
            <a:extLst>
              <a:ext uri="{FF2B5EF4-FFF2-40B4-BE49-F238E27FC236}">
                <a16:creationId xmlns:a16="http://schemas.microsoft.com/office/drawing/2014/main" id="{ECE7D83A-D75F-84BA-234E-C1BBF53B3953}"/>
              </a:ext>
            </a:extLst>
          </p:cNvPr>
          <p:cNvSpPr/>
          <p:nvPr/>
        </p:nvSpPr>
        <p:spPr>
          <a:xfrm>
            <a:off x="2364265" y="2909956"/>
            <a:ext cx="1963902" cy="728949"/>
          </a:xfrm>
          <a:prstGeom prst="roundRect">
            <a:avLst/>
          </a:prstGeom>
          <a:ln/>
        </p:spPr>
        <p:style>
          <a:lnRef idx="2">
            <a:schemeClr val="accent5"/>
          </a:lnRef>
          <a:fillRef idx="1">
            <a:schemeClr val="lt1"/>
          </a:fillRef>
          <a:effectRef idx="0">
            <a:schemeClr val="accent5"/>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Outreach and engagement</a:t>
            </a:r>
          </a:p>
        </p:txBody>
      </p:sp>
      <p:sp>
        <p:nvSpPr>
          <p:cNvPr id="30" name="Rounded Rectangle 13">
            <a:extLst>
              <a:ext uri="{FF2B5EF4-FFF2-40B4-BE49-F238E27FC236}">
                <a16:creationId xmlns:a16="http://schemas.microsoft.com/office/drawing/2014/main" id="{074C148E-DC02-BF52-24AF-808E174A70F1}"/>
              </a:ext>
            </a:extLst>
          </p:cNvPr>
          <p:cNvSpPr/>
          <p:nvPr/>
        </p:nvSpPr>
        <p:spPr>
          <a:xfrm>
            <a:off x="2364265" y="3824089"/>
            <a:ext cx="1963902" cy="728949"/>
          </a:xfrm>
          <a:prstGeom prst="roundRect">
            <a:avLst/>
          </a:prstGeom>
          <a:ln/>
        </p:spPr>
        <p:style>
          <a:lnRef idx="2">
            <a:schemeClr val="accent5"/>
          </a:lnRef>
          <a:fillRef idx="1">
            <a:schemeClr val="lt1"/>
          </a:fillRef>
          <a:effectRef idx="0">
            <a:schemeClr val="accent5"/>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Comprehensive Assessment and HRSN screening</a:t>
            </a:r>
          </a:p>
        </p:txBody>
      </p:sp>
      <p:sp>
        <p:nvSpPr>
          <p:cNvPr id="31" name="Rounded Rectangle 13">
            <a:extLst>
              <a:ext uri="{FF2B5EF4-FFF2-40B4-BE49-F238E27FC236}">
                <a16:creationId xmlns:a16="http://schemas.microsoft.com/office/drawing/2014/main" id="{C72EA234-0406-85D0-EC4F-172486E57B66}"/>
              </a:ext>
            </a:extLst>
          </p:cNvPr>
          <p:cNvSpPr/>
          <p:nvPr/>
        </p:nvSpPr>
        <p:spPr>
          <a:xfrm>
            <a:off x="5119199" y="2909956"/>
            <a:ext cx="1963902" cy="728949"/>
          </a:xfrm>
          <a:prstGeom prst="roundRect">
            <a:avLst/>
          </a:prstGeom>
          <a:ln/>
        </p:spPr>
        <p:style>
          <a:lnRef idx="2">
            <a:schemeClr val="accent4"/>
          </a:lnRef>
          <a:fillRef idx="1">
            <a:schemeClr val="lt1"/>
          </a:fillRef>
          <a:effectRef idx="0">
            <a:schemeClr val="accent4"/>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Care coordination and care management</a:t>
            </a:r>
          </a:p>
        </p:txBody>
      </p:sp>
      <p:sp>
        <p:nvSpPr>
          <p:cNvPr id="32" name="Rounded Rectangle 13">
            <a:extLst>
              <a:ext uri="{FF2B5EF4-FFF2-40B4-BE49-F238E27FC236}">
                <a16:creationId xmlns:a16="http://schemas.microsoft.com/office/drawing/2014/main" id="{7CBEABD2-B334-A173-55C2-CEF926A0F936}"/>
              </a:ext>
            </a:extLst>
          </p:cNvPr>
          <p:cNvSpPr/>
          <p:nvPr/>
        </p:nvSpPr>
        <p:spPr>
          <a:xfrm>
            <a:off x="5119199" y="3825677"/>
            <a:ext cx="1963902" cy="728949"/>
          </a:xfrm>
          <a:prstGeom prst="roundRect">
            <a:avLst/>
          </a:prstGeom>
          <a:ln/>
        </p:spPr>
        <p:style>
          <a:lnRef idx="2">
            <a:schemeClr val="accent4"/>
          </a:lnRef>
          <a:fillRef idx="1">
            <a:schemeClr val="lt1"/>
          </a:fillRef>
          <a:effectRef idx="0">
            <a:schemeClr val="accent4"/>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Support for Transitions of Care</a:t>
            </a:r>
          </a:p>
        </p:txBody>
      </p:sp>
      <p:sp>
        <p:nvSpPr>
          <p:cNvPr id="33" name="Rounded Rectangle 13">
            <a:extLst>
              <a:ext uri="{FF2B5EF4-FFF2-40B4-BE49-F238E27FC236}">
                <a16:creationId xmlns:a16="http://schemas.microsoft.com/office/drawing/2014/main" id="{410DB34D-4D0C-B9CC-5DE2-25759DBDE83F}"/>
              </a:ext>
            </a:extLst>
          </p:cNvPr>
          <p:cNvSpPr/>
          <p:nvPr/>
        </p:nvSpPr>
        <p:spPr>
          <a:xfrm>
            <a:off x="5119199" y="4730056"/>
            <a:ext cx="1963902" cy="728949"/>
          </a:xfrm>
          <a:prstGeom prst="roundRect">
            <a:avLst/>
          </a:prstGeom>
          <a:ln/>
        </p:spPr>
        <p:style>
          <a:lnRef idx="2">
            <a:schemeClr val="accent4"/>
          </a:lnRef>
          <a:fillRef idx="1">
            <a:schemeClr val="lt1"/>
          </a:fillRef>
          <a:effectRef idx="0">
            <a:schemeClr val="accent4"/>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Medication review</a:t>
            </a:r>
          </a:p>
        </p:txBody>
      </p:sp>
      <p:sp>
        <p:nvSpPr>
          <p:cNvPr id="34" name="Rounded Rectangle 13">
            <a:extLst>
              <a:ext uri="{FF2B5EF4-FFF2-40B4-BE49-F238E27FC236}">
                <a16:creationId xmlns:a16="http://schemas.microsoft.com/office/drawing/2014/main" id="{BA964083-F559-0D84-5C0B-A50DDE1FB692}"/>
              </a:ext>
            </a:extLst>
          </p:cNvPr>
          <p:cNvSpPr/>
          <p:nvPr/>
        </p:nvSpPr>
        <p:spPr>
          <a:xfrm>
            <a:off x="7830278" y="3824089"/>
            <a:ext cx="1963902" cy="728949"/>
          </a:xfrm>
          <a:prstGeom prst="roundRect">
            <a:avLst/>
          </a:prstGeom>
          <a:ln/>
        </p:spPr>
        <p:style>
          <a:lnRef idx="2">
            <a:schemeClr val="accent3"/>
          </a:lnRef>
          <a:fillRef idx="1">
            <a:schemeClr val="lt1"/>
          </a:fillRef>
          <a:effectRef idx="0">
            <a:schemeClr val="accent3"/>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Health and wellness coaching</a:t>
            </a:r>
          </a:p>
        </p:txBody>
      </p:sp>
      <p:sp>
        <p:nvSpPr>
          <p:cNvPr id="35" name="Rounded Rectangle 13">
            <a:extLst>
              <a:ext uri="{FF2B5EF4-FFF2-40B4-BE49-F238E27FC236}">
                <a16:creationId xmlns:a16="http://schemas.microsoft.com/office/drawing/2014/main" id="{75C7F5A4-3798-4F3E-CC69-C6A397BB04A9}"/>
              </a:ext>
            </a:extLst>
          </p:cNvPr>
          <p:cNvSpPr/>
          <p:nvPr/>
        </p:nvSpPr>
        <p:spPr>
          <a:xfrm>
            <a:off x="7830278" y="4730056"/>
            <a:ext cx="1963902" cy="728949"/>
          </a:xfrm>
          <a:prstGeom prst="roundRect">
            <a:avLst/>
          </a:prstGeom>
          <a:ln/>
        </p:spPr>
        <p:style>
          <a:lnRef idx="2">
            <a:schemeClr val="accent3"/>
          </a:lnRef>
          <a:fillRef idx="1">
            <a:schemeClr val="lt1"/>
          </a:fillRef>
          <a:effectRef idx="0">
            <a:schemeClr val="accent3"/>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Connection to social services and community resources</a:t>
            </a:r>
          </a:p>
        </p:txBody>
      </p:sp>
      <p:sp>
        <p:nvSpPr>
          <p:cNvPr id="37" name="Rounded Rectangle 13">
            <a:extLst>
              <a:ext uri="{FF2B5EF4-FFF2-40B4-BE49-F238E27FC236}">
                <a16:creationId xmlns:a16="http://schemas.microsoft.com/office/drawing/2014/main" id="{F2A6A457-D7BC-1146-A90F-7277361FC62C}"/>
              </a:ext>
            </a:extLst>
          </p:cNvPr>
          <p:cNvSpPr/>
          <p:nvPr/>
        </p:nvSpPr>
        <p:spPr>
          <a:xfrm>
            <a:off x="7830278" y="2909955"/>
            <a:ext cx="1963902" cy="728949"/>
          </a:xfrm>
          <a:prstGeom prst="roundRect">
            <a:avLst/>
          </a:prstGeom>
          <a:ln/>
        </p:spPr>
        <p:style>
          <a:lnRef idx="2">
            <a:schemeClr val="accent3"/>
          </a:lnRef>
          <a:fillRef idx="1">
            <a:schemeClr val="lt1"/>
          </a:fillRef>
          <a:effectRef idx="0">
            <a:schemeClr val="accent3"/>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Connections to </a:t>
            </a:r>
            <a:br>
              <a:rPr lang="en-US" sz="1100" b="1">
                <a:solidFill>
                  <a:srgbClr val="000000"/>
                </a:solidFill>
                <a:latin typeface="Arial" panose="020B0604020202020204" pitchFamily="34" charset="0"/>
                <a:cs typeface="Arial" panose="020B0604020202020204" pitchFamily="34" charset="0"/>
              </a:rPr>
            </a:br>
            <a:r>
              <a:rPr lang="en-US" sz="1100" b="1">
                <a:solidFill>
                  <a:srgbClr val="000000"/>
                </a:solidFill>
                <a:latin typeface="Arial" panose="020B0604020202020204" pitchFamily="34" charset="0"/>
                <a:cs typeface="Arial" panose="020B0604020202020204" pitchFamily="34" charset="0"/>
              </a:rPr>
              <a:t>Options Counseling </a:t>
            </a:r>
          </a:p>
        </p:txBody>
      </p:sp>
      <p:sp>
        <p:nvSpPr>
          <p:cNvPr id="2" name="Rounded Rectangle 13">
            <a:extLst>
              <a:ext uri="{FF2B5EF4-FFF2-40B4-BE49-F238E27FC236}">
                <a16:creationId xmlns:a16="http://schemas.microsoft.com/office/drawing/2014/main" id="{682A55A5-3B41-6515-4740-B8DD00E9424D}"/>
              </a:ext>
            </a:extLst>
          </p:cNvPr>
          <p:cNvSpPr/>
          <p:nvPr/>
        </p:nvSpPr>
        <p:spPr>
          <a:xfrm>
            <a:off x="2364265" y="4732674"/>
            <a:ext cx="1963902" cy="728949"/>
          </a:xfrm>
          <a:prstGeom prst="roundRect">
            <a:avLst/>
          </a:prstGeom>
          <a:ln/>
        </p:spPr>
        <p:style>
          <a:lnRef idx="2">
            <a:schemeClr val="accent5"/>
          </a:lnRef>
          <a:fillRef idx="1">
            <a:schemeClr val="lt1"/>
          </a:fillRef>
          <a:effectRef idx="0">
            <a:schemeClr val="accent5"/>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Ongoing Care Planning</a:t>
            </a:r>
          </a:p>
        </p:txBody>
      </p:sp>
    </p:spTree>
    <p:extLst>
      <p:ext uri="{BB962C8B-B14F-4D97-AF65-F5344CB8AC3E}">
        <p14:creationId xmlns:p14="http://schemas.microsoft.com/office/powerpoint/2010/main" val="221080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20ED50-F774-48DE-B5E4-C17E114CA5C4}"/>
              </a:ext>
            </a:extLst>
          </p:cNvPr>
          <p:cNvSpPr>
            <a:spLocks noGrp="1"/>
          </p:cNvSpPr>
          <p:nvPr>
            <p:ph type="ctrTitle"/>
          </p:nvPr>
        </p:nvSpPr>
        <p:spPr>
          <a:xfrm>
            <a:off x="2303117" y="2744382"/>
            <a:ext cx="7585771" cy="380873"/>
          </a:xfrm>
        </p:spPr>
        <p:txBody>
          <a:bodyPr/>
          <a:lstStyle/>
          <a:p>
            <a:r>
              <a:rPr lang="en-US" sz="2450" b="1"/>
              <a:t>Appendix</a:t>
            </a:r>
            <a:endParaRPr lang="en-US" b="1"/>
          </a:p>
        </p:txBody>
      </p:sp>
    </p:spTree>
    <p:extLst>
      <p:ext uri="{BB962C8B-B14F-4D97-AF65-F5344CB8AC3E}">
        <p14:creationId xmlns:p14="http://schemas.microsoft.com/office/powerpoint/2010/main" val="116793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364C-F474-48CF-973F-44A4CD106450}"/>
              </a:ext>
            </a:extLst>
          </p:cNvPr>
          <p:cNvSpPr>
            <a:spLocks noGrp="1"/>
          </p:cNvSpPr>
          <p:nvPr>
            <p:ph type="title"/>
          </p:nvPr>
        </p:nvSpPr>
        <p:spPr>
          <a:xfrm>
            <a:off x="1698954" y="158674"/>
            <a:ext cx="8053675" cy="307777"/>
          </a:xfrm>
        </p:spPr>
        <p:txBody>
          <a:bodyPr/>
          <a:lstStyle/>
          <a:p>
            <a:r>
              <a:rPr lang="en-US" sz="2000"/>
              <a:t>Public Materials </a:t>
            </a:r>
            <a:endParaRPr lang="en-US" sz="2000">
              <a:cs typeface="Calibri"/>
            </a:endParaRPr>
          </a:p>
        </p:txBody>
      </p:sp>
      <p:grpSp>
        <p:nvGrpSpPr>
          <p:cNvPr id="3" name="Group 2">
            <a:extLst>
              <a:ext uri="{FF2B5EF4-FFF2-40B4-BE49-F238E27FC236}">
                <a16:creationId xmlns:a16="http://schemas.microsoft.com/office/drawing/2014/main" id="{1C57641C-1EA1-7C37-297A-8F8597822A3F}"/>
              </a:ext>
            </a:extLst>
          </p:cNvPr>
          <p:cNvGrpSpPr/>
          <p:nvPr/>
        </p:nvGrpSpPr>
        <p:grpSpPr>
          <a:xfrm>
            <a:off x="1524000" y="517605"/>
            <a:ext cx="9144000" cy="777240"/>
            <a:chOff x="0" y="727155"/>
            <a:chExt cx="9144000" cy="777240"/>
          </a:xfrm>
        </p:grpSpPr>
        <p:sp>
          <p:nvSpPr>
            <p:cNvPr id="6" name="Rectangle 5">
              <a:extLst>
                <a:ext uri="{FF2B5EF4-FFF2-40B4-BE49-F238E27FC236}">
                  <a16:creationId xmlns:a16="http://schemas.microsoft.com/office/drawing/2014/main" id="{E69DDC05-67B0-7E1D-A601-3B4C843AC15F}"/>
                </a:ext>
              </a:extLst>
            </p:cNvPr>
            <p:cNvSpPr>
              <a:spLocks/>
            </p:cNvSpPr>
            <p:nvPr/>
          </p:nvSpPr>
          <p:spPr>
            <a:xfrm>
              <a:off x="0" y="795735"/>
              <a:ext cx="9144000" cy="64008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1" rIns="93261" bIns="46631" rtlCol="0" anchor="ctr"/>
            <a:lstStyle/>
            <a:p>
              <a:pPr algn="ctr">
                <a:defRPr/>
              </a:pPr>
              <a:endParaRPr lang="en-US" sz="1428">
                <a:solidFill>
                  <a:srgbClr val="000000"/>
                </a:solidFill>
                <a:latin typeface="Arial"/>
              </a:endParaRPr>
            </a:p>
          </p:txBody>
        </p:sp>
        <p:sp>
          <p:nvSpPr>
            <p:cNvPr id="7" name="Rectangle 8">
              <a:extLst>
                <a:ext uri="{FF2B5EF4-FFF2-40B4-BE49-F238E27FC236}">
                  <a16:creationId xmlns:a16="http://schemas.microsoft.com/office/drawing/2014/main" id="{343272E0-36D1-3335-306C-A38252E3C911}"/>
                </a:ext>
              </a:extLst>
            </p:cNvPr>
            <p:cNvSpPr txBox="1"/>
            <p:nvPr/>
          </p:nvSpPr>
          <p:spPr>
            <a:xfrm>
              <a:off x="584141" y="795735"/>
              <a:ext cx="8289479" cy="6400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271" lvl="1" indent="0">
                <a:spcAft>
                  <a:spcPts val="204"/>
                </a:spcAft>
                <a:buClrTx/>
                <a:buNone/>
              </a:pPr>
              <a:r>
                <a:rPr lang="en-US" sz="1500">
                  <a:solidFill>
                    <a:srgbClr val="000000"/>
                  </a:solidFill>
                  <a:latin typeface="Arial"/>
                  <a:cs typeface="Arial"/>
                </a:rPr>
                <a:t>EOHHS created a </a:t>
              </a:r>
              <a:r>
                <a:rPr lang="en-US" sz="1500">
                  <a:solidFill>
                    <a:srgbClr val="000000"/>
                  </a:solidFill>
                  <a:latin typeface="Arial"/>
                  <a:cs typeface="Arial"/>
                  <a:hlinkClick r:id="rId3"/>
                </a:rPr>
                <a:t>Behavioral Health Roadmap Toolkit </a:t>
              </a:r>
              <a:r>
                <a:rPr lang="en-US" sz="1500">
                  <a:solidFill>
                    <a:srgbClr val="000000"/>
                  </a:solidFill>
                  <a:latin typeface="Arial"/>
                  <a:cs typeface="Arial"/>
                </a:rPr>
                <a:t>which includes pre-made marketing materials and key information about Massachusetts’ newest behavioral health services. </a:t>
              </a:r>
              <a:endParaRPr lang="en-US" sz="1500">
                <a:solidFill>
                  <a:srgbClr val="000000"/>
                </a:solidFill>
                <a:latin typeface="Arial" panose="020B0604020202020204" pitchFamily="34" charset="0"/>
                <a:cs typeface="Arial" panose="020B0604020202020204" pitchFamily="34" charset="0"/>
              </a:endParaRPr>
            </a:p>
          </p:txBody>
        </p:sp>
        <p:sp>
          <p:nvSpPr>
            <p:cNvPr id="8" name="Chevron 21">
              <a:extLst>
                <a:ext uri="{FF2B5EF4-FFF2-40B4-BE49-F238E27FC236}">
                  <a16:creationId xmlns:a16="http://schemas.microsoft.com/office/drawing/2014/main" id="{0AEEA762-DB8E-246B-10EA-74180117A6A2}"/>
                </a:ext>
              </a:extLst>
            </p:cNvPr>
            <p:cNvSpPr>
              <a:spLocks/>
            </p:cNvSpPr>
            <p:nvPr/>
          </p:nvSpPr>
          <p:spPr>
            <a:xfrm>
              <a:off x="197303" y="727155"/>
              <a:ext cx="291091" cy="777240"/>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algn="ctr">
                <a:defRPr/>
              </a:pPr>
              <a:endParaRPr lang="en-US" sz="1428" b="1">
                <a:solidFill>
                  <a:srgbClr val="FFFFFF"/>
                </a:solidFill>
                <a:latin typeface="Arial"/>
              </a:endParaRPr>
            </a:p>
          </p:txBody>
        </p:sp>
        <p:sp>
          <p:nvSpPr>
            <p:cNvPr id="9" name="Chevron 22">
              <a:extLst>
                <a:ext uri="{FF2B5EF4-FFF2-40B4-BE49-F238E27FC236}">
                  <a16:creationId xmlns:a16="http://schemas.microsoft.com/office/drawing/2014/main" id="{72290AFB-3DFC-958F-EDB9-2640A90AFBE6}"/>
                </a:ext>
              </a:extLst>
            </p:cNvPr>
            <p:cNvSpPr>
              <a:spLocks/>
            </p:cNvSpPr>
            <p:nvPr/>
          </p:nvSpPr>
          <p:spPr>
            <a:xfrm>
              <a:off x="122579" y="941194"/>
              <a:ext cx="149448" cy="349163"/>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algn="ctr">
                <a:defRPr/>
              </a:pPr>
              <a:endParaRPr lang="en-US" sz="1428" b="1">
                <a:solidFill>
                  <a:srgbClr val="FFFFFF"/>
                </a:solidFill>
                <a:latin typeface="Arial"/>
              </a:endParaRPr>
            </a:p>
          </p:txBody>
        </p:sp>
      </p:grpSp>
      <p:sp>
        <p:nvSpPr>
          <p:cNvPr id="21" name="TextBox 20">
            <a:extLst>
              <a:ext uri="{FF2B5EF4-FFF2-40B4-BE49-F238E27FC236}">
                <a16:creationId xmlns:a16="http://schemas.microsoft.com/office/drawing/2014/main" id="{49E9D6B7-ABEC-4E6B-A833-22DD70DCF9F9}"/>
              </a:ext>
            </a:extLst>
          </p:cNvPr>
          <p:cNvSpPr txBox="1"/>
          <p:nvPr/>
        </p:nvSpPr>
        <p:spPr>
          <a:xfrm>
            <a:off x="1888868" y="5845589"/>
            <a:ext cx="7353007" cy="553998"/>
          </a:xfrm>
          <a:prstGeom prst="rect">
            <a:avLst/>
          </a:prstGeom>
          <a:noFill/>
        </p:spPr>
        <p:txBody>
          <a:bodyPr wrap="square">
            <a:spAutoFit/>
          </a:bodyPr>
          <a:lstStyle/>
          <a:p>
            <a:pPr marL="0" lvl="1">
              <a:spcBef>
                <a:spcPts val="1800"/>
              </a:spcBef>
            </a:pPr>
            <a:r>
              <a:rPr lang="en-US" sz="1500" b="1">
                <a:solidFill>
                  <a:srgbClr val="FFFFFF"/>
                </a:solidFill>
                <a:latin typeface="Arial"/>
              </a:rPr>
              <a:t>Any stakeholder can order </a:t>
            </a:r>
            <a:r>
              <a:rPr lang="en-US" sz="1500" b="1" u="sng">
                <a:solidFill>
                  <a:srgbClr val="FFFFFF"/>
                </a:solidFill>
                <a:latin typeface="Arial"/>
              </a:rPr>
              <a:t>free</a:t>
            </a:r>
            <a:r>
              <a:rPr lang="en-US" sz="1500" b="1">
                <a:solidFill>
                  <a:srgbClr val="FFFFFF"/>
                </a:solidFill>
                <a:latin typeface="Arial"/>
              </a:rPr>
              <a:t> printed materials here: </a:t>
            </a:r>
            <a:r>
              <a:rPr lang="en-US" sz="1500" b="1">
                <a:solidFill>
                  <a:srgbClr val="FFFFFF"/>
                </a:solidFill>
                <a:latin typeface="Arial"/>
                <a:hlinkClick r:id="rId4">
                  <a:extLst>
                    <a:ext uri="{A12FA001-AC4F-418D-AE19-62706E023703}">
                      <ahyp:hlinkClr xmlns:ahyp="http://schemas.microsoft.com/office/drawing/2018/hyperlinkcolor" val="tx"/>
                    </a:ext>
                  </a:extLst>
                </a:hlinkClick>
              </a:rPr>
              <a:t>https://massclearinghouse.ehs.state.ma.us/category/BehavioralHealth.html</a:t>
            </a:r>
            <a:endParaRPr lang="en-US" sz="1500" b="1">
              <a:solidFill>
                <a:srgbClr val="FFFFFF"/>
              </a:solidFill>
              <a:latin typeface="Arial"/>
            </a:endParaRPr>
          </a:p>
        </p:txBody>
      </p:sp>
      <p:grpSp>
        <p:nvGrpSpPr>
          <p:cNvPr id="44" name="Group 43">
            <a:extLst>
              <a:ext uri="{FF2B5EF4-FFF2-40B4-BE49-F238E27FC236}">
                <a16:creationId xmlns:a16="http://schemas.microsoft.com/office/drawing/2014/main" id="{8E94B76D-57BD-83B4-01D9-216F47D77772}"/>
              </a:ext>
            </a:extLst>
          </p:cNvPr>
          <p:cNvGrpSpPr/>
          <p:nvPr/>
        </p:nvGrpSpPr>
        <p:grpSpPr>
          <a:xfrm>
            <a:off x="1956936" y="1942549"/>
            <a:ext cx="8649980" cy="615553"/>
            <a:chOff x="432936" y="1294846"/>
            <a:chExt cx="8649980" cy="615553"/>
          </a:xfrm>
        </p:grpSpPr>
        <p:sp>
          <p:nvSpPr>
            <p:cNvPr id="4" name="TextBox 3">
              <a:extLst>
                <a:ext uri="{FF2B5EF4-FFF2-40B4-BE49-F238E27FC236}">
                  <a16:creationId xmlns:a16="http://schemas.microsoft.com/office/drawing/2014/main" id="{CED1D754-233A-E6CF-7FE0-64574F2C3977}"/>
                </a:ext>
              </a:extLst>
            </p:cNvPr>
            <p:cNvSpPr txBox="1"/>
            <p:nvPr/>
          </p:nvSpPr>
          <p:spPr bwMode="auto">
            <a:xfrm>
              <a:off x="1043991" y="1294846"/>
              <a:ext cx="8038925" cy="615553"/>
            </a:xfrm>
            <a:prstGeom prst="rect">
              <a:avLst/>
            </a:prstGeom>
            <a:noFill/>
            <a:ln w="9525">
              <a:noFill/>
              <a:miter lim="800000"/>
              <a:headEnd/>
              <a:tailEnd/>
            </a:ln>
            <a:effectLst/>
          </p:spPr>
          <p:txBody>
            <a:bodyPr vert="horz" wrap="square" lIns="76200" tIns="76200" rIns="76200" bIns="76200" numCol="1" rtlCol="0" anchor="t" anchorCtr="0" compatLnSpc="1">
              <a:prstTxWarp prst="textNoShape">
                <a:avLst/>
              </a:prstTxWarp>
              <a:spAutoFit/>
            </a:bodyPr>
            <a:lstStyle/>
            <a:p>
              <a:pPr marL="0" lvl="1">
                <a:spcBef>
                  <a:spcPts val="1800"/>
                </a:spcBef>
                <a:defRPr/>
              </a:pPr>
              <a:r>
                <a:rPr lang="en-US" sz="1500" b="1">
                  <a:solidFill>
                    <a:srgbClr val="000000"/>
                  </a:solidFill>
                  <a:latin typeface="Arial"/>
                </a:rPr>
                <a:t>Printable informational and promotional materials</a:t>
              </a:r>
              <a:r>
                <a:rPr lang="en-US" sz="1500">
                  <a:solidFill>
                    <a:srgbClr val="000000"/>
                  </a:solidFill>
                  <a:latin typeface="Arial"/>
                </a:rPr>
                <a:t> </a:t>
              </a:r>
              <a:br>
                <a:rPr lang="en-US" sz="1500">
                  <a:solidFill>
                    <a:srgbClr val="000000"/>
                  </a:solidFill>
                  <a:latin typeface="Arial"/>
                </a:rPr>
              </a:br>
              <a:r>
                <a:rPr lang="en-US" sz="1500">
                  <a:solidFill>
                    <a:srgbClr val="000000"/>
                  </a:solidFill>
                  <a:latin typeface="Arial"/>
                  <a:hlinkClick r:id="rId5"/>
                </a:rPr>
                <a:t>https://www.mass.gov/info-details/printable-materials-behavioral-health-roadmap</a:t>
              </a:r>
              <a:endParaRPr lang="en-US" sz="1500">
                <a:solidFill>
                  <a:srgbClr val="000000"/>
                </a:solidFill>
                <a:latin typeface="Arial"/>
              </a:endParaRPr>
            </a:p>
          </p:txBody>
        </p:sp>
        <p:pic>
          <p:nvPicPr>
            <p:cNvPr id="24" name="Graphic 23" descr="Open folder with solid fill">
              <a:extLst>
                <a:ext uri="{FF2B5EF4-FFF2-40B4-BE49-F238E27FC236}">
                  <a16:creationId xmlns:a16="http://schemas.microsoft.com/office/drawing/2014/main" id="{6BCFC5F2-749E-4290-BBCB-1DB6E09287D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2936" y="1340565"/>
              <a:ext cx="518663" cy="548640"/>
            </a:xfrm>
            <a:prstGeom prst="rect">
              <a:avLst/>
            </a:prstGeom>
          </p:spPr>
        </p:pic>
      </p:grpSp>
      <p:grpSp>
        <p:nvGrpSpPr>
          <p:cNvPr id="48" name="Group 47">
            <a:extLst>
              <a:ext uri="{FF2B5EF4-FFF2-40B4-BE49-F238E27FC236}">
                <a16:creationId xmlns:a16="http://schemas.microsoft.com/office/drawing/2014/main" id="{30628316-A31A-BCDE-5A32-240E05456F91}"/>
              </a:ext>
            </a:extLst>
          </p:cNvPr>
          <p:cNvGrpSpPr/>
          <p:nvPr/>
        </p:nvGrpSpPr>
        <p:grpSpPr>
          <a:xfrm>
            <a:off x="1956935" y="3956524"/>
            <a:ext cx="8474896" cy="640080"/>
            <a:chOff x="432935" y="3956524"/>
            <a:chExt cx="8474896" cy="640080"/>
          </a:xfrm>
        </p:grpSpPr>
        <p:pic>
          <p:nvPicPr>
            <p:cNvPr id="15" name="Graphic 14" descr="List with solid fill">
              <a:extLst>
                <a:ext uri="{FF2B5EF4-FFF2-40B4-BE49-F238E27FC236}">
                  <a16:creationId xmlns:a16="http://schemas.microsoft.com/office/drawing/2014/main" id="{B2EB5AB6-86B3-4E3B-B6ED-CC11DCC0C3D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2935" y="4002244"/>
              <a:ext cx="518664" cy="548640"/>
            </a:xfrm>
            <a:prstGeom prst="rect">
              <a:avLst/>
            </a:prstGeom>
          </p:spPr>
        </p:pic>
        <p:sp>
          <p:nvSpPr>
            <p:cNvPr id="12" name="TextBox 11">
              <a:extLst>
                <a:ext uri="{FF2B5EF4-FFF2-40B4-BE49-F238E27FC236}">
                  <a16:creationId xmlns:a16="http://schemas.microsoft.com/office/drawing/2014/main" id="{7818D47F-564D-FD6A-0E6E-35D2E869CCAB}"/>
                </a:ext>
              </a:extLst>
            </p:cNvPr>
            <p:cNvSpPr txBox="1"/>
            <p:nvPr/>
          </p:nvSpPr>
          <p:spPr>
            <a:xfrm>
              <a:off x="1043991" y="3956524"/>
              <a:ext cx="7863840" cy="640080"/>
            </a:xfrm>
            <a:prstGeom prst="rect">
              <a:avLst/>
            </a:prstGeom>
            <a:noFill/>
            <a:ln w="9525">
              <a:noFill/>
              <a:miter lim="800000"/>
              <a:headEnd/>
              <a:tailEnd/>
            </a:ln>
            <a:effectLst/>
          </p:spPr>
          <p:txBody>
            <a:bodyPr vert="horz" wrap="square" lIns="76200" tIns="76200" rIns="76200" bIns="76200" numCol="1" rtlCol="0" anchor="t" anchorCtr="0" compatLnSpc="1">
              <a:prstTxWarp prst="textNoShape">
                <a:avLst/>
              </a:prstTxWarp>
              <a:spAutoFit/>
            </a:bodyPr>
            <a:lstStyle>
              <a:defPPr>
                <a:defRPr lang="en-US"/>
              </a:defPPr>
              <a:lvl2pPr marL="0" lvl="1">
                <a:spcBef>
                  <a:spcPts val="1800"/>
                </a:spcBef>
                <a:defRPr sz="1500" b="1">
                  <a:solidFill>
                    <a:srgbClr val="000000"/>
                  </a:solidFill>
                  <a:latin typeface="Arial"/>
                </a:defRPr>
              </a:lvl2pPr>
            </a:lstStyle>
            <a:p>
              <a:pPr lvl="1"/>
              <a:r>
                <a:rPr lang="en-US"/>
                <a:t>Fact sheets and FAQs about the Behavioral Health Helpline and CBHCs</a:t>
              </a:r>
              <a:br>
                <a:rPr lang="en-US" b="0"/>
              </a:br>
              <a:r>
                <a:rPr lang="en-US" b="0">
                  <a:hlinkClick r:id="rId10"/>
                </a:rPr>
                <a:t>https://www.mass.gov/info-details/fact-sheets-behavioral-health-roadmap</a:t>
              </a:r>
              <a:endParaRPr lang="en-US" b="0"/>
            </a:p>
          </p:txBody>
        </p:sp>
      </p:grpSp>
      <p:grpSp>
        <p:nvGrpSpPr>
          <p:cNvPr id="46" name="Group 45">
            <a:extLst>
              <a:ext uri="{FF2B5EF4-FFF2-40B4-BE49-F238E27FC236}">
                <a16:creationId xmlns:a16="http://schemas.microsoft.com/office/drawing/2014/main" id="{AFF1ACE3-F740-0268-DEF5-35B76C621BC2}"/>
              </a:ext>
            </a:extLst>
          </p:cNvPr>
          <p:cNvGrpSpPr/>
          <p:nvPr/>
        </p:nvGrpSpPr>
        <p:grpSpPr>
          <a:xfrm>
            <a:off x="1959919" y="2623798"/>
            <a:ext cx="8471912" cy="640080"/>
            <a:chOff x="435919" y="2623798"/>
            <a:chExt cx="8471912" cy="640080"/>
          </a:xfrm>
        </p:grpSpPr>
        <p:pic>
          <p:nvPicPr>
            <p:cNvPr id="5" name="Graphic 4" descr="Smart Phone with solid fill">
              <a:extLst>
                <a:ext uri="{FF2B5EF4-FFF2-40B4-BE49-F238E27FC236}">
                  <a16:creationId xmlns:a16="http://schemas.microsoft.com/office/drawing/2014/main" id="{6B1F6A5E-09CD-4FD5-A1E8-6F3C9ADB030B}"/>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606172">
              <a:off x="435919" y="2668286"/>
              <a:ext cx="512696" cy="548640"/>
            </a:xfrm>
            <a:prstGeom prst="rect">
              <a:avLst/>
            </a:prstGeom>
          </p:spPr>
        </p:pic>
        <p:sp>
          <p:nvSpPr>
            <p:cNvPr id="30" name="TextBox 29">
              <a:extLst>
                <a:ext uri="{FF2B5EF4-FFF2-40B4-BE49-F238E27FC236}">
                  <a16:creationId xmlns:a16="http://schemas.microsoft.com/office/drawing/2014/main" id="{7A1B0CF2-CDD1-5C81-C5E1-20321DC2CD41}"/>
                </a:ext>
              </a:extLst>
            </p:cNvPr>
            <p:cNvSpPr txBox="1"/>
            <p:nvPr/>
          </p:nvSpPr>
          <p:spPr>
            <a:xfrm>
              <a:off x="1043991" y="2623798"/>
              <a:ext cx="7863840" cy="640080"/>
            </a:xfrm>
            <a:prstGeom prst="rect">
              <a:avLst/>
            </a:prstGeom>
            <a:noFill/>
            <a:ln w="9525">
              <a:noFill/>
              <a:miter lim="800000"/>
              <a:headEnd/>
              <a:tailEnd/>
            </a:ln>
            <a:effectLst/>
          </p:spPr>
          <p:txBody>
            <a:bodyPr vert="horz" wrap="square" lIns="76200" tIns="76200" rIns="76200" bIns="76200" numCol="1" rtlCol="0" anchor="t" anchorCtr="0" compatLnSpc="1">
              <a:prstTxWarp prst="textNoShape">
                <a:avLst/>
              </a:prstTxWarp>
              <a:spAutoFit/>
            </a:bodyPr>
            <a:lstStyle>
              <a:defPPr>
                <a:defRPr lang="en-US"/>
              </a:defPPr>
              <a:lvl2pPr marL="0" lvl="1">
                <a:spcBef>
                  <a:spcPts val="1800"/>
                </a:spcBef>
                <a:defRPr sz="1500" b="1">
                  <a:solidFill>
                    <a:srgbClr val="000000"/>
                  </a:solidFill>
                  <a:latin typeface="Arial"/>
                </a:defRPr>
              </a:lvl2pPr>
            </a:lstStyle>
            <a:p>
              <a:pPr lvl="1"/>
              <a:r>
                <a:rPr lang="en-US"/>
                <a:t>Social media materials</a:t>
              </a:r>
              <a:br>
                <a:rPr lang="en-US" b="0"/>
              </a:br>
              <a:r>
                <a:rPr lang="en-US" b="0">
                  <a:hlinkClick r:id="rId13"/>
                </a:rPr>
                <a:t>https://www.mass.gov/info-details/social-media-materials-behavioral-health-roadmap</a:t>
              </a:r>
              <a:endParaRPr lang="en-US" b="0"/>
            </a:p>
          </p:txBody>
        </p:sp>
      </p:grpSp>
      <p:grpSp>
        <p:nvGrpSpPr>
          <p:cNvPr id="45" name="Group 44">
            <a:extLst>
              <a:ext uri="{FF2B5EF4-FFF2-40B4-BE49-F238E27FC236}">
                <a16:creationId xmlns:a16="http://schemas.microsoft.com/office/drawing/2014/main" id="{6A94AEFF-A948-7D32-D4D1-D9D7B7611EF3}"/>
              </a:ext>
            </a:extLst>
          </p:cNvPr>
          <p:cNvGrpSpPr/>
          <p:nvPr/>
        </p:nvGrpSpPr>
        <p:grpSpPr>
          <a:xfrm>
            <a:off x="1956938" y="1264908"/>
            <a:ext cx="8474895" cy="640080"/>
            <a:chOff x="432936" y="1954874"/>
            <a:chExt cx="8474895" cy="640080"/>
          </a:xfrm>
        </p:grpSpPr>
        <p:pic>
          <p:nvPicPr>
            <p:cNvPr id="11" name="Graphic 10" descr="Document with solid fill">
              <a:extLst>
                <a:ext uri="{FF2B5EF4-FFF2-40B4-BE49-F238E27FC236}">
                  <a16:creationId xmlns:a16="http://schemas.microsoft.com/office/drawing/2014/main" id="{5CF74EE4-8680-456D-878F-E5644485A622}"/>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2936" y="2000691"/>
              <a:ext cx="518663" cy="548640"/>
            </a:xfrm>
            <a:prstGeom prst="rect">
              <a:avLst/>
            </a:prstGeom>
          </p:spPr>
        </p:pic>
        <p:sp>
          <p:nvSpPr>
            <p:cNvPr id="32" name="TextBox 31">
              <a:extLst>
                <a:ext uri="{FF2B5EF4-FFF2-40B4-BE49-F238E27FC236}">
                  <a16:creationId xmlns:a16="http://schemas.microsoft.com/office/drawing/2014/main" id="{06270121-B737-359D-D0DC-2C71D183D4ED}"/>
                </a:ext>
              </a:extLst>
            </p:cNvPr>
            <p:cNvSpPr txBox="1"/>
            <p:nvPr/>
          </p:nvSpPr>
          <p:spPr>
            <a:xfrm>
              <a:off x="1043991" y="1954874"/>
              <a:ext cx="7863840" cy="640080"/>
            </a:xfrm>
            <a:prstGeom prst="rect">
              <a:avLst/>
            </a:prstGeom>
            <a:noFill/>
            <a:ln w="9525">
              <a:noFill/>
              <a:miter lim="800000"/>
              <a:headEnd/>
              <a:tailEnd/>
            </a:ln>
            <a:effectLst/>
          </p:spPr>
          <p:txBody>
            <a:bodyPr vert="horz" wrap="square" lIns="76200" tIns="76200" rIns="76200" bIns="76200" numCol="1" rtlCol="0" anchor="t" anchorCtr="0" compatLnSpc="1">
              <a:prstTxWarp prst="textNoShape">
                <a:avLst/>
              </a:prstTxWarp>
              <a:spAutoFit/>
            </a:bodyPr>
            <a:lstStyle>
              <a:defPPr>
                <a:defRPr lang="en-US"/>
              </a:defPPr>
              <a:lvl2pPr marL="0" lvl="1">
                <a:spcBef>
                  <a:spcPts val="1800"/>
                </a:spcBef>
                <a:defRPr sz="1500" b="1">
                  <a:solidFill>
                    <a:srgbClr val="000000"/>
                  </a:solidFill>
                  <a:latin typeface="Arial"/>
                </a:defRPr>
              </a:lvl2pPr>
            </a:lstStyle>
            <a:p>
              <a:pPr lvl="1"/>
              <a:r>
                <a:rPr lang="en-US"/>
                <a:t>Overview of the BH Roadmap for Reform </a:t>
              </a:r>
              <a:br>
                <a:rPr lang="en-US"/>
              </a:br>
              <a:r>
                <a:rPr lang="en-US" b="0">
                  <a:hlinkClick r:id="rId16"/>
                </a:rPr>
                <a:t>https://www.mass.gov/bhroadmap</a:t>
              </a:r>
              <a:endParaRPr lang="en-US" b="0"/>
            </a:p>
          </p:txBody>
        </p:sp>
      </p:grpSp>
      <p:grpSp>
        <p:nvGrpSpPr>
          <p:cNvPr id="47" name="Group 46">
            <a:extLst>
              <a:ext uri="{FF2B5EF4-FFF2-40B4-BE49-F238E27FC236}">
                <a16:creationId xmlns:a16="http://schemas.microsoft.com/office/drawing/2014/main" id="{E2A897EC-EE88-D334-9665-68F708C27219}"/>
              </a:ext>
            </a:extLst>
          </p:cNvPr>
          <p:cNvGrpSpPr/>
          <p:nvPr/>
        </p:nvGrpSpPr>
        <p:grpSpPr>
          <a:xfrm>
            <a:off x="1956939" y="3333498"/>
            <a:ext cx="8474895" cy="640080"/>
            <a:chOff x="432936" y="3329328"/>
            <a:chExt cx="8474895" cy="640080"/>
          </a:xfrm>
        </p:grpSpPr>
        <p:pic>
          <p:nvPicPr>
            <p:cNvPr id="17" name="Graphic 16" descr="Map with pin with solid fill">
              <a:extLst>
                <a:ext uri="{FF2B5EF4-FFF2-40B4-BE49-F238E27FC236}">
                  <a16:creationId xmlns:a16="http://schemas.microsoft.com/office/drawing/2014/main" id="{0ADDDC99-1371-4B8A-8B55-4C961C36F3E9}"/>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32936" y="3373910"/>
              <a:ext cx="518663" cy="548640"/>
            </a:xfrm>
            <a:prstGeom prst="rect">
              <a:avLst/>
            </a:prstGeom>
          </p:spPr>
        </p:pic>
        <p:sp>
          <p:nvSpPr>
            <p:cNvPr id="34" name="TextBox 33">
              <a:extLst>
                <a:ext uri="{FF2B5EF4-FFF2-40B4-BE49-F238E27FC236}">
                  <a16:creationId xmlns:a16="http://schemas.microsoft.com/office/drawing/2014/main" id="{7230EFD3-E6AE-770D-90D2-958A6475B2BC}"/>
                </a:ext>
              </a:extLst>
            </p:cNvPr>
            <p:cNvSpPr txBox="1"/>
            <p:nvPr/>
          </p:nvSpPr>
          <p:spPr>
            <a:xfrm>
              <a:off x="1043991" y="3329328"/>
              <a:ext cx="7863840" cy="640080"/>
            </a:xfrm>
            <a:prstGeom prst="rect">
              <a:avLst/>
            </a:prstGeom>
            <a:noFill/>
            <a:ln w="9525">
              <a:noFill/>
              <a:miter lim="800000"/>
              <a:headEnd/>
              <a:tailEnd/>
            </a:ln>
            <a:effectLst/>
          </p:spPr>
          <p:txBody>
            <a:bodyPr vert="horz" wrap="square" lIns="76200" tIns="76200" rIns="76200" bIns="76200" numCol="1" rtlCol="0" anchor="t" anchorCtr="0" compatLnSpc="1">
              <a:prstTxWarp prst="textNoShape">
                <a:avLst/>
              </a:prstTxWarp>
              <a:spAutoFit/>
            </a:bodyPr>
            <a:lstStyle>
              <a:defPPr>
                <a:defRPr lang="en-US"/>
              </a:defPPr>
              <a:lvl2pPr marL="0" lvl="1">
                <a:spcBef>
                  <a:spcPts val="1800"/>
                </a:spcBef>
                <a:defRPr sz="1500" b="1">
                  <a:solidFill>
                    <a:srgbClr val="000000"/>
                  </a:solidFill>
                  <a:latin typeface="Arial"/>
                </a:defRPr>
              </a:lvl2pPr>
            </a:lstStyle>
            <a:p>
              <a:pPr lvl="1"/>
              <a:r>
                <a:rPr lang="en-US"/>
                <a:t>List of CBHCs in Massachusetts, filterable by zip code </a:t>
              </a:r>
              <a:br>
                <a:rPr lang="en-US" b="0"/>
              </a:br>
              <a:r>
                <a:rPr lang="en-US" b="0">
                  <a:hlinkClick r:id="rId19"/>
                </a:rPr>
                <a:t>https://www.mass.gov/community-behavioral-health-centers/locations</a:t>
              </a:r>
              <a:endParaRPr lang="en-US" b="0"/>
            </a:p>
          </p:txBody>
        </p:sp>
      </p:grpSp>
      <p:grpSp>
        <p:nvGrpSpPr>
          <p:cNvPr id="52" name="Group 51">
            <a:extLst>
              <a:ext uri="{FF2B5EF4-FFF2-40B4-BE49-F238E27FC236}">
                <a16:creationId xmlns:a16="http://schemas.microsoft.com/office/drawing/2014/main" id="{D6E3FA1A-250F-A265-BFDA-4904736AB564}"/>
              </a:ext>
            </a:extLst>
          </p:cNvPr>
          <p:cNvGrpSpPr/>
          <p:nvPr/>
        </p:nvGrpSpPr>
        <p:grpSpPr>
          <a:xfrm>
            <a:off x="1956939" y="5244376"/>
            <a:ext cx="8474895" cy="640080"/>
            <a:chOff x="432936" y="5158651"/>
            <a:chExt cx="8474895" cy="640080"/>
          </a:xfrm>
        </p:grpSpPr>
        <p:sp>
          <p:nvSpPr>
            <p:cNvPr id="36" name="TextBox 35">
              <a:extLst>
                <a:ext uri="{FF2B5EF4-FFF2-40B4-BE49-F238E27FC236}">
                  <a16:creationId xmlns:a16="http://schemas.microsoft.com/office/drawing/2014/main" id="{AE7FAA3A-734B-ED29-F13A-2C5BA00223A3}"/>
                </a:ext>
              </a:extLst>
            </p:cNvPr>
            <p:cNvSpPr txBox="1"/>
            <p:nvPr/>
          </p:nvSpPr>
          <p:spPr>
            <a:xfrm>
              <a:off x="1043991" y="5158651"/>
              <a:ext cx="7863840" cy="640080"/>
            </a:xfrm>
            <a:prstGeom prst="rect">
              <a:avLst/>
            </a:prstGeom>
            <a:noFill/>
            <a:ln w="9525">
              <a:noFill/>
              <a:miter lim="800000"/>
              <a:headEnd/>
              <a:tailEnd/>
            </a:ln>
            <a:effectLst/>
          </p:spPr>
          <p:txBody>
            <a:bodyPr vert="horz" wrap="square" lIns="76200" tIns="76200" rIns="76200" bIns="76200" numCol="1" rtlCol="0" anchor="t" anchorCtr="0" compatLnSpc="1">
              <a:prstTxWarp prst="textNoShape">
                <a:avLst/>
              </a:prstTxWarp>
              <a:spAutoFit/>
            </a:bodyPr>
            <a:lstStyle>
              <a:defPPr>
                <a:defRPr lang="en-US"/>
              </a:defPPr>
              <a:lvl2pPr marL="0" lvl="1">
                <a:spcBef>
                  <a:spcPts val="1800"/>
                </a:spcBef>
                <a:defRPr sz="1500" b="1">
                  <a:solidFill>
                    <a:srgbClr val="000000"/>
                  </a:solidFill>
                  <a:latin typeface="Arial"/>
                </a:defRPr>
              </a:lvl2pPr>
            </a:lstStyle>
            <a:p>
              <a:pPr lvl="1"/>
              <a:r>
                <a:rPr lang="en-US"/>
                <a:t>Questions can be sent to </a:t>
              </a:r>
              <a:br>
                <a:rPr lang="en-US" b="0"/>
              </a:br>
              <a:r>
                <a:rPr lang="en-US" b="0">
                  <a:hlinkClick r:id="rId20"/>
                </a:rPr>
                <a:t>MassHealthOBHQuestions@mass.gov</a:t>
              </a:r>
            </a:p>
          </p:txBody>
        </p:sp>
        <p:pic>
          <p:nvPicPr>
            <p:cNvPr id="37" name="Graphic 36" descr="Email with solid fill">
              <a:extLst>
                <a:ext uri="{FF2B5EF4-FFF2-40B4-BE49-F238E27FC236}">
                  <a16:creationId xmlns:a16="http://schemas.microsoft.com/office/drawing/2014/main" id="{F7D0CB7B-72C6-5B99-B1C5-3A749F60C81D}"/>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432936" y="5219360"/>
              <a:ext cx="518663" cy="518663"/>
            </a:xfrm>
            <a:prstGeom prst="rect">
              <a:avLst/>
            </a:prstGeom>
          </p:spPr>
        </p:pic>
      </p:grpSp>
      <p:grpSp>
        <p:nvGrpSpPr>
          <p:cNvPr id="43" name="Group 42">
            <a:extLst>
              <a:ext uri="{FF2B5EF4-FFF2-40B4-BE49-F238E27FC236}">
                <a16:creationId xmlns:a16="http://schemas.microsoft.com/office/drawing/2014/main" id="{AE00909A-ECE5-19D4-C819-8ABDDA3D4B2A}"/>
              </a:ext>
            </a:extLst>
          </p:cNvPr>
          <p:cNvGrpSpPr/>
          <p:nvPr/>
        </p:nvGrpSpPr>
        <p:grpSpPr>
          <a:xfrm>
            <a:off x="1524003" y="5872991"/>
            <a:ext cx="8548687" cy="640080"/>
            <a:chOff x="0" y="5806316"/>
            <a:chExt cx="8548687" cy="640080"/>
          </a:xfrm>
        </p:grpSpPr>
        <p:pic>
          <p:nvPicPr>
            <p:cNvPr id="19" name="Graphic 18" descr="Printer with solid fill">
              <a:extLst>
                <a:ext uri="{FF2B5EF4-FFF2-40B4-BE49-F238E27FC236}">
                  <a16:creationId xmlns:a16="http://schemas.microsoft.com/office/drawing/2014/main" id="{34531FA5-4570-470B-A013-3D72FF757A2F}"/>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000047" y="5841833"/>
              <a:ext cx="548640" cy="548640"/>
            </a:xfrm>
            <a:prstGeom prst="rect">
              <a:avLst/>
            </a:prstGeom>
          </p:spPr>
        </p:pic>
        <p:sp>
          <p:nvSpPr>
            <p:cNvPr id="38" name="Rectangle 37">
              <a:extLst>
                <a:ext uri="{FF2B5EF4-FFF2-40B4-BE49-F238E27FC236}">
                  <a16:creationId xmlns:a16="http://schemas.microsoft.com/office/drawing/2014/main" id="{769BE3A8-75D7-C9E7-8E30-08CC0133A151}"/>
                </a:ext>
              </a:extLst>
            </p:cNvPr>
            <p:cNvSpPr/>
            <p:nvPr/>
          </p:nvSpPr>
          <p:spPr>
            <a:xfrm>
              <a:off x="0" y="5806316"/>
              <a:ext cx="7717872" cy="640080"/>
            </a:xfrm>
            <a:prstGeom prst="rect">
              <a:avLst/>
            </a:prstGeom>
            <a:solidFill>
              <a:srgbClr val="00206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rgbClr val="000000"/>
                </a:solidFill>
                <a:latin typeface="Arial"/>
              </a:endParaRPr>
            </a:p>
          </p:txBody>
        </p:sp>
        <p:sp>
          <p:nvSpPr>
            <p:cNvPr id="39" name="TextBox 38">
              <a:extLst>
                <a:ext uri="{FF2B5EF4-FFF2-40B4-BE49-F238E27FC236}">
                  <a16:creationId xmlns:a16="http://schemas.microsoft.com/office/drawing/2014/main" id="{8F687B5B-7B87-920F-FCC6-BFF88327E0A5}"/>
                </a:ext>
              </a:extLst>
            </p:cNvPr>
            <p:cNvSpPr txBox="1"/>
            <p:nvPr/>
          </p:nvSpPr>
          <p:spPr>
            <a:xfrm>
              <a:off x="364865" y="5846678"/>
              <a:ext cx="7353007" cy="553998"/>
            </a:xfrm>
            <a:prstGeom prst="rect">
              <a:avLst/>
            </a:prstGeom>
            <a:noFill/>
          </p:spPr>
          <p:txBody>
            <a:bodyPr wrap="square">
              <a:spAutoFit/>
            </a:bodyPr>
            <a:lstStyle/>
            <a:p>
              <a:pPr marL="0" lvl="1">
                <a:spcBef>
                  <a:spcPts val="1800"/>
                </a:spcBef>
              </a:pPr>
              <a:r>
                <a:rPr lang="en-US" sz="1500" b="1">
                  <a:solidFill>
                    <a:srgbClr val="FFFFFF"/>
                  </a:solidFill>
                  <a:latin typeface="Arial"/>
                </a:rPr>
                <a:t>Anyone can order </a:t>
              </a:r>
              <a:r>
                <a:rPr lang="en-US" sz="1500" b="1" u="sng">
                  <a:solidFill>
                    <a:srgbClr val="FFFFFF"/>
                  </a:solidFill>
                  <a:latin typeface="Arial"/>
                </a:rPr>
                <a:t>free</a:t>
              </a:r>
              <a:r>
                <a:rPr lang="en-US" sz="1500" b="1">
                  <a:solidFill>
                    <a:srgbClr val="FFFFFF"/>
                  </a:solidFill>
                  <a:latin typeface="Arial"/>
                </a:rPr>
                <a:t> printed materials here: </a:t>
              </a:r>
              <a:r>
                <a:rPr lang="en-US" sz="1500" b="1">
                  <a:solidFill>
                    <a:srgbClr val="FFFFFF"/>
                  </a:solidFill>
                  <a:latin typeface="Arial"/>
                  <a:hlinkClick r:id="rId4">
                    <a:extLst>
                      <a:ext uri="{A12FA001-AC4F-418D-AE19-62706E023703}">
                        <ahyp:hlinkClr xmlns:ahyp="http://schemas.microsoft.com/office/drawing/2018/hyperlinkcolor" val="tx"/>
                      </a:ext>
                    </a:extLst>
                  </a:hlinkClick>
                </a:rPr>
                <a:t>https://massclearinghouse.ehs.state.ma.us/category/BehavioralHealth.html</a:t>
              </a:r>
              <a:endParaRPr lang="en-US" sz="1500" b="1">
                <a:solidFill>
                  <a:srgbClr val="FFFFFF"/>
                </a:solidFill>
                <a:latin typeface="Arial"/>
              </a:endParaRPr>
            </a:p>
          </p:txBody>
        </p:sp>
      </p:grpSp>
      <p:grpSp>
        <p:nvGrpSpPr>
          <p:cNvPr id="49" name="Group 48">
            <a:extLst>
              <a:ext uri="{FF2B5EF4-FFF2-40B4-BE49-F238E27FC236}">
                <a16:creationId xmlns:a16="http://schemas.microsoft.com/office/drawing/2014/main" id="{E14E4D0B-3606-A384-5710-8AE4173E654C}"/>
              </a:ext>
            </a:extLst>
          </p:cNvPr>
          <p:cNvGrpSpPr/>
          <p:nvPr/>
        </p:nvGrpSpPr>
        <p:grpSpPr>
          <a:xfrm>
            <a:off x="1956938" y="4600673"/>
            <a:ext cx="8474895" cy="640080"/>
            <a:chOff x="432936" y="3329328"/>
            <a:chExt cx="8474895" cy="640080"/>
          </a:xfrm>
        </p:grpSpPr>
        <p:pic>
          <p:nvPicPr>
            <p:cNvPr id="50" name="Graphic 49" descr="Map with pin with solid fill">
              <a:extLst>
                <a:ext uri="{FF2B5EF4-FFF2-40B4-BE49-F238E27FC236}">
                  <a16:creationId xmlns:a16="http://schemas.microsoft.com/office/drawing/2014/main" id="{C5C639FC-4B95-35E7-DD7E-292E7B60D3F4}"/>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32936" y="3373910"/>
              <a:ext cx="518663" cy="548640"/>
            </a:xfrm>
            <a:prstGeom prst="rect">
              <a:avLst/>
            </a:prstGeom>
          </p:spPr>
        </p:pic>
        <p:sp>
          <p:nvSpPr>
            <p:cNvPr id="51" name="TextBox 50">
              <a:extLst>
                <a:ext uri="{FF2B5EF4-FFF2-40B4-BE49-F238E27FC236}">
                  <a16:creationId xmlns:a16="http://schemas.microsoft.com/office/drawing/2014/main" id="{837F4037-7DE9-0A46-AE2D-9BF1916B0564}"/>
                </a:ext>
              </a:extLst>
            </p:cNvPr>
            <p:cNvSpPr txBox="1"/>
            <p:nvPr/>
          </p:nvSpPr>
          <p:spPr>
            <a:xfrm>
              <a:off x="1043991" y="3329328"/>
              <a:ext cx="7863840" cy="640080"/>
            </a:xfrm>
            <a:prstGeom prst="rect">
              <a:avLst/>
            </a:prstGeom>
            <a:noFill/>
            <a:ln w="9525">
              <a:noFill/>
              <a:miter lim="800000"/>
              <a:headEnd/>
              <a:tailEnd/>
            </a:ln>
            <a:effectLst/>
          </p:spPr>
          <p:txBody>
            <a:bodyPr vert="horz" wrap="square" lIns="76200" tIns="76200" rIns="76200" bIns="76200" numCol="1" rtlCol="0" anchor="t" anchorCtr="0" compatLnSpc="1">
              <a:prstTxWarp prst="textNoShape">
                <a:avLst/>
              </a:prstTxWarp>
              <a:spAutoFit/>
            </a:bodyPr>
            <a:lstStyle>
              <a:defPPr>
                <a:defRPr lang="en-US"/>
              </a:defPPr>
              <a:lvl2pPr marL="0" lvl="1">
                <a:spcBef>
                  <a:spcPts val="1800"/>
                </a:spcBef>
                <a:defRPr sz="1500" b="1">
                  <a:solidFill>
                    <a:srgbClr val="000000"/>
                  </a:solidFill>
                  <a:latin typeface="Arial"/>
                </a:defRPr>
              </a:lvl2pPr>
            </a:lstStyle>
            <a:p>
              <a:pPr lvl="1"/>
              <a:r>
                <a:rPr lang="en-US"/>
                <a:t>Information on 988 </a:t>
              </a:r>
              <a:br>
                <a:rPr lang="en-US" b="0"/>
              </a:br>
              <a:r>
                <a:rPr lang="en-US" b="0">
                  <a:hlinkClick r:id="rId25"/>
                </a:rPr>
                <a:t>https://www.mass.gov/988</a:t>
              </a:r>
              <a:endParaRPr lang="en-US" b="0"/>
            </a:p>
          </p:txBody>
        </p:sp>
      </p:grpSp>
    </p:spTree>
    <p:extLst>
      <p:ext uri="{BB962C8B-B14F-4D97-AF65-F5344CB8AC3E}">
        <p14:creationId xmlns:p14="http://schemas.microsoft.com/office/powerpoint/2010/main" val="279947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364C-F474-48CF-973F-44A4CD106450}"/>
              </a:ext>
            </a:extLst>
          </p:cNvPr>
          <p:cNvSpPr>
            <a:spLocks noGrp="1"/>
          </p:cNvSpPr>
          <p:nvPr>
            <p:ph type="title"/>
          </p:nvPr>
        </p:nvSpPr>
        <p:spPr>
          <a:xfrm>
            <a:off x="163434" y="174622"/>
            <a:ext cx="10476857" cy="307777"/>
          </a:xfrm>
        </p:spPr>
        <p:txBody>
          <a:bodyPr>
            <a:normAutofit fontScale="90000"/>
          </a:bodyPr>
          <a:lstStyle/>
          <a:p>
            <a:r>
              <a:rPr lang="en-US" sz="2000">
                <a:solidFill>
                  <a:srgbClr val="002060"/>
                </a:solidFill>
                <a:latin typeface="Arial"/>
                <a:cs typeface="Arial"/>
              </a:rPr>
              <a:t>What Behavioral Health Servies does MassHealth Cover?</a:t>
            </a:r>
            <a:endParaRPr lang="en-US">
              <a:solidFill>
                <a:srgbClr val="002060"/>
              </a:solidFill>
            </a:endParaRPr>
          </a:p>
        </p:txBody>
      </p:sp>
      <p:graphicFrame>
        <p:nvGraphicFramePr>
          <p:cNvPr id="28" name="Table 27">
            <a:extLst>
              <a:ext uri="{FF2B5EF4-FFF2-40B4-BE49-F238E27FC236}">
                <a16:creationId xmlns:a16="http://schemas.microsoft.com/office/drawing/2014/main" id="{65DAB31A-4F0D-40E8-E963-8786D79076AD}"/>
              </a:ext>
            </a:extLst>
          </p:cNvPr>
          <p:cNvGraphicFramePr>
            <a:graphicFrameLocks noGrp="1"/>
          </p:cNvGraphicFramePr>
          <p:nvPr>
            <p:extLst>
              <p:ext uri="{D42A27DB-BD31-4B8C-83A1-F6EECF244321}">
                <p14:modId xmlns:p14="http://schemas.microsoft.com/office/powerpoint/2010/main" val="1216202792"/>
              </p:ext>
            </p:extLst>
          </p:nvPr>
        </p:nvGraphicFramePr>
        <p:xfrm>
          <a:off x="438727" y="727363"/>
          <a:ext cx="11274454" cy="5831587"/>
        </p:xfrm>
        <a:graphic>
          <a:graphicData uri="http://schemas.openxmlformats.org/drawingml/2006/table">
            <a:tbl>
              <a:tblPr firstRow="1" bandRow="1">
                <a:tableStyleId>{5C22544A-7EE6-4342-B048-85BDC9FD1C3A}</a:tableStyleId>
              </a:tblPr>
              <a:tblGrid>
                <a:gridCol w="5637227">
                  <a:extLst>
                    <a:ext uri="{9D8B030D-6E8A-4147-A177-3AD203B41FA5}">
                      <a16:colId xmlns:a16="http://schemas.microsoft.com/office/drawing/2014/main" val="3668674605"/>
                    </a:ext>
                  </a:extLst>
                </a:gridCol>
                <a:gridCol w="5637227">
                  <a:extLst>
                    <a:ext uri="{9D8B030D-6E8A-4147-A177-3AD203B41FA5}">
                      <a16:colId xmlns:a16="http://schemas.microsoft.com/office/drawing/2014/main" val="2444259346"/>
                    </a:ext>
                  </a:extLst>
                </a:gridCol>
              </a:tblGrid>
              <a:tr h="604570">
                <a:tc>
                  <a:txBody>
                    <a:bodyPr/>
                    <a:lstStyle/>
                    <a:p>
                      <a:pPr algn="ctr"/>
                      <a:r>
                        <a:rPr lang="en-US" sz="1800">
                          <a:latin typeface="Arial"/>
                        </a:rPr>
                        <a:t>Mental Health (&amp; Substance Use Disorder)</a:t>
                      </a:r>
                    </a:p>
                  </a:txBody>
                  <a:tcPr anchor="ctr">
                    <a:solidFill>
                      <a:srgbClr val="002060"/>
                    </a:solidFill>
                  </a:tcPr>
                </a:tc>
                <a:tc>
                  <a:txBody>
                    <a:bodyPr/>
                    <a:lstStyle/>
                    <a:p>
                      <a:pPr algn="ctr"/>
                      <a:r>
                        <a:rPr lang="en-US" sz="1800">
                          <a:latin typeface="Arial"/>
                        </a:rPr>
                        <a:t>Substance Use Disorder</a:t>
                      </a:r>
                    </a:p>
                  </a:txBody>
                  <a:tcPr anchor="ctr">
                    <a:solidFill>
                      <a:srgbClr val="002060"/>
                    </a:solidFill>
                  </a:tcPr>
                </a:tc>
                <a:extLst>
                  <a:ext uri="{0D108BD9-81ED-4DB2-BD59-A6C34878D82A}">
                    <a16:rowId xmlns:a16="http://schemas.microsoft.com/office/drawing/2014/main" val="2223240080"/>
                  </a:ext>
                </a:extLst>
              </a:tr>
              <a:tr h="3035450">
                <a:tc>
                  <a:txBody>
                    <a:bodyPr/>
                    <a:lstStyle/>
                    <a:p>
                      <a:pPr marL="285750" indent="-285750">
                        <a:buFont typeface="Arial"/>
                        <a:buChar char="•"/>
                      </a:pPr>
                      <a:r>
                        <a:rPr lang="en-US" sz="1600" b="1">
                          <a:solidFill>
                            <a:srgbClr val="002060"/>
                          </a:solidFill>
                          <a:latin typeface="Arial"/>
                        </a:rPr>
                        <a:t>Outpatient Services</a:t>
                      </a:r>
                    </a:p>
                    <a:p>
                      <a:pPr marL="628650" lvl="1" indent="-285750">
                        <a:buFont typeface="Arial"/>
                        <a:buChar char="•"/>
                      </a:pPr>
                      <a:r>
                        <a:rPr lang="en-US" sz="1600" b="0">
                          <a:solidFill>
                            <a:srgbClr val="002060"/>
                          </a:solidFill>
                          <a:latin typeface="Arial"/>
                        </a:rPr>
                        <a:t>Outpatient behavioral health services</a:t>
                      </a:r>
                    </a:p>
                    <a:p>
                      <a:pPr marL="628650" lvl="1" indent="-285750">
                        <a:buFont typeface="Arial"/>
                        <a:buChar char="•"/>
                      </a:pPr>
                      <a:r>
                        <a:rPr lang="en-US" sz="1600" b="0">
                          <a:solidFill>
                            <a:srgbClr val="002060"/>
                          </a:solidFill>
                          <a:latin typeface="Arial"/>
                        </a:rPr>
                        <a:t>Community Behavioral Health Centers (CBHC)</a:t>
                      </a:r>
                    </a:p>
                    <a:p>
                      <a:pPr marL="628650" lvl="1" indent="-285750">
                        <a:buFont typeface="Arial"/>
                        <a:buChar char="•"/>
                      </a:pPr>
                      <a:r>
                        <a:rPr lang="en-US" sz="1600" b="0">
                          <a:solidFill>
                            <a:srgbClr val="002060"/>
                          </a:solidFill>
                          <a:latin typeface="Arial"/>
                        </a:rPr>
                        <a:t>Behavioral Health Urgent Care</a:t>
                      </a:r>
                    </a:p>
                    <a:p>
                      <a:pPr marL="628650" lvl="1" indent="-285750">
                        <a:buFont typeface="Arial"/>
                        <a:buChar char="•"/>
                      </a:pPr>
                      <a:r>
                        <a:rPr lang="en-US" sz="1600" b="0">
                          <a:solidFill>
                            <a:srgbClr val="002060"/>
                          </a:solidFill>
                          <a:latin typeface="Arial"/>
                        </a:rPr>
                        <a:t>Intensive outpatient treatment</a:t>
                      </a:r>
                    </a:p>
                    <a:p>
                      <a:pPr marL="628650" lvl="1" indent="-285750">
                        <a:buFont typeface="Arial"/>
                        <a:buChar char="•"/>
                      </a:pPr>
                      <a:r>
                        <a:rPr lang="en-US" sz="1600" b="0">
                          <a:solidFill>
                            <a:srgbClr val="002060"/>
                          </a:solidFill>
                          <a:latin typeface="Arial"/>
                        </a:rPr>
                        <a:t>Partial hospitalization and day treatment programs</a:t>
                      </a:r>
                    </a:p>
                    <a:p>
                      <a:pPr marL="285750" lvl="0" indent="-285750">
                        <a:buFont typeface="Arial"/>
                        <a:buChar char="•"/>
                      </a:pPr>
                      <a:endParaRPr lang="en-US" sz="1600" b="1">
                        <a:solidFill>
                          <a:srgbClr val="002060"/>
                        </a:solidFill>
                        <a:latin typeface="Arial"/>
                      </a:endParaRPr>
                    </a:p>
                    <a:p>
                      <a:pPr marL="285750" lvl="0" indent="-285750">
                        <a:buFont typeface="Arial"/>
                        <a:buChar char="•"/>
                      </a:pPr>
                      <a:r>
                        <a:rPr lang="en-US" sz="1600" b="1">
                          <a:solidFill>
                            <a:srgbClr val="002060"/>
                          </a:solidFill>
                          <a:latin typeface="Arial"/>
                        </a:rPr>
                        <a:t>Overnight Services</a:t>
                      </a:r>
                    </a:p>
                    <a:p>
                      <a:pPr marL="628650" lvl="1" indent="-285750">
                        <a:buFont typeface="Arial"/>
                        <a:buChar char="•"/>
                      </a:pPr>
                      <a:r>
                        <a:rPr lang="en-US" sz="1600" b="0">
                          <a:solidFill>
                            <a:srgbClr val="002060"/>
                          </a:solidFill>
                          <a:latin typeface="Arial"/>
                        </a:rPr>
                        <a:t>Inpatient psychiatric care</a:t>
                      </a:r>
                    </a:p>
                    <a:p>
                      <a:pPr marL="628650" lvl="1" indent="-285750">
                        <a:buFont typeface="Arial"/>
                        <a:buChar char="•"/>
                      </a:pPr>
                      <a:r>
                        <a:rPr lang="en-US" sz="1600" b="0">
                          <a:solidFill>
                            <a:srgbClr val="002060"/>
                          </a:solidFill>
                          <a:latin typeface="Arial"/>
                        </a:rPr>
                        <a:t>24-hr diversionary care settings</a:t>
                      </a:r>
                    </a:p>
                  </a:txBody>
                  <a:tcPr>
                    <a:solidFill>
                      <a:srgbClr val="DEE5F0"/>
                    </a:solidFill>
                  </a:tcPr>
                </a:tc>
                <a:tc>
                  <a:txBody>
                    <a:bodyPr/>
                    <a:lstStyle/>
                    <a:p>
                      <a:pPr marL="285750" indent="-285750">
                        <a:buFont typeface="Arial"/>
                        <a:buChar char="•"/>
                      </a:pPr>
                      <a:r>
                        <a:rPr lang="en-US" sz="1600" b="1" dirty="0">
                          <a:solidFill>
                            <a:srgbClr val="002060"/>
                          </a:solidFill>
                          <a:latin typeface="Arial"/>
                        </a:rPr>
                        <a:t>Outpatient Services</a:t>
                      </a:r>
                      <a:endParaRPr lang="en-US" sz="1600" dirty="0">
                        <a:solidFill>
                          <a:srgbClr val="002060"/>
                        </a:solidFill>
                        <a:latin typeface="Arial"/>
                      </a:endParaRPr>
                    </a:p>
                    <a:p>
                      <a:pPr marL="628650" lvl="1" indent="-285750">
                        <a:buFont typeface="Arial"/>
                        <a:buChar char="•"/>
                      </a:pPr>
                      <a:r>
                        <a:rPr lang="en-US" sz="1600" b="0" dirty="0">
                          <a:solidFill>
                            <a:srgbClr val="002060"/>
                          </a:solidFill>
                          <a:latin typeface="Arial"/>
                        </a:rPr>
                        <a:t>Outpatient care (including Medication Assisted Treatment (MAT))</a:t>
                      </a:r>
                    </a:p>
                    <a:p>
                      <a:pPr marL="628650" lvl="1" indent="-285750">
                        <a:buFont typeface="Arial"/>
                        <a:buChar char="•"/>
                      </a:pPr>
                      <a:r>
                        <a:rPr lang="en-US" sz="1600" b="0" dirty="0">
                          <a:solidFill>
                            <a:srgbClr val="002060"/>
                          </a:solidFill>
                          <a:latin typeface="Arial"/>
                        </a:rPr>
                        <a:t>Intensive outpatient programs</a:t>
                      </a:r>
                    </a:p>
                    <a:p>
                      <a:pPr marL="628650" lvl="1" indent="-285750">
                        <a:buFont typeface="Arial"/>
                        <a:buChar char="•"/>
                      </a:pPr>
                      <a:r>
                        <a:rPr lang="en-US" sz="1600" b="0" dirty="0">
                          <a:solidFill>
                            <a:srgbClr val="002060"/>
                          </a:solidFill>
                          <a:latin typeface="Arial"/>
                        </a:rPr>
                        <a:t>Day treatment programs</a:t>
                      </a:r>
                    </a:p>
                    <a:p>
                      <a:pPr marL="628650" lvl="1" indent="-285750">
                        <a:buFont typeface="Arial"/>
                        <a:buChar char="•"/>
                      </a:pPr>
                      <a:r>
                        <a:rPr lang="en-US" sz="1600" b="0" dirty="0">
                          <a:solidFill>
                            <a:srgbClr val="002060"/>
                          </a:solidFill>
                          <a:latin typeface="Arial"/>
                        </a:rPr>
                        <a:t>Recovery support navigators and recovery coaches</a:t>
                      </a:r>
                    </a:p>
                    <a:p>
                      <a:pPr marL="285750" lvl="0" indent="-285750">
                        <a:buFont typeface="Arial"/>
                        <a:buChar char="•"/>
                      </a:pPr>
                      <a:endParaRPr lang="en-US" sz="1600" b="0" dirty="0">
                        <a:solidFill>
                          <a:srgbClr val="002060"/>
                        </a:solidFill>
                        <a:latin typeface="Arial"/>
                      </a:endParaRPr>
                    </a:p>
                    <a:p>
                      <a:pPr marL="285750" lvl="0" indent="-285750">
                        <a:buFont typeface="Arial"/>
                        <a:buChar char="•"/>
                      </a:pPr>
                      <a:r>
                        <a:rPr lang="en-US" sz="1600" b="1" dirty="0">
                          <a:solidFill>
                            <a:srgbClr val="002060"/>
                          </a:solidFill>
                          <a:latin typeface="Arial"/>
                        </a:rPr>
                        <a:t>Overnight Services</a:t>
                      </a:r>
                    </a:p>
                    <a:p>
                      <a:pPr marL="628650" lvl="1" indent="-285750">
                        <a:buFont typeface="Arial"/>
                        <a:buChar char="•"/>
                      </a:pPr>
                      <a:r>
                        <a:rPr lang="en-US" sz="1600" b="0" dirty="0">
                          <a:solidFill>
                            <a:srgbClr val="002060"/>
                          </a:solidFill>
                          <a:latin typeface="Arial"/>
                        </a:rPr>
                        <a:t>Acute treatment services (detox programs)</a:t>
                      </a:r>
                    </a:p>
                    <a:p>
                      <a:pPr marL="628650" lvl="1" indent="-285750">
                        <a:buFont typeface="Arial"/>
                        <a:buChar char="•"/>
                      </a:pPr>
                      <a:r>
                        <a:rPr lang="en-US" sz="1600" b="0" dirty="0">
                          <a:solidFill>
                            <a:srgbClr val="002060"/>
                          </a:solidFill>
                          <a:latin typeface="Arial"/>
                        </a:rPr>
                        <a:t>Clinical stabilization services</a:t>
                      </a:r>
                    </a:p>
                  </a:txBody>
                  <a:tcPr>
                    <a:solidFill>
                      <a:srgbClr val="DEE5F0"/>
                    </a:solidFill>
                  </a:tcPr>
                </a:tc>
                <a:extLst>
                  <a:ext uri="{0D108BD9-81ED-4DB2-BD59-A6C34878D82A}">
                    <a16:rowId xmlns:a16="http://schemas.microsoft.com/office/drawing/2014/main" val="2162160093"/>
                  </a:ext>
                </a:extLst>
              </a:tr>
              <a:tr h="516403">
                <a:tc gridSpan="2">
                  <a:txBody>
                    <a:bodyPr/>
                    <a:lstStyle/>
                    <a:p>
                      <a:pPr lvl="0" algn="ctr">
                        <a:buNone/>
                      </a:pPr>
                      <a:r>
                        <a:rPr lang="en-US" sz="1800" b="1">
                          <a:solidFill>
                            <a:schemeClr val="bg1"/>
                          </a:solidFill>
                          <a:latin typeface="Arial"/>
                        </a:rPr>
                        <a:t>Finding BH Providers</a:t>
                      </a:r>
                    </a:p>
                  </a:txBody>
                  <a:tcPr anchor="ctr">
                    <a:solidFill>
                      <a:srgbClr val="002060"/>
                    </a:solidFill>
                  </a:tcPr>
                </a:tc>
                <a:tc hMerge="1">
                  <a:txBody>
                    <a:bodyPr/>
                    <a:lstStyle/>
                    <a:p>
                      <a:endParaRPr lang="en-US"/>
                    </a:p>
                  </a:txBody>
                  <a:tcPr/>
                </a:tc>
                <a:extLst>
                  <a:ext uri="{0D108BD9-81ED-4DB2-BD59-A6C34878D82A}">
                    <a16:rowId xmlns:a16="http://schemas.microsoft.com/office/drawing/2014/main" val="769898195"/>
                  </a:ext>
                </a:extLst>
              </a:tr>
              <a:tr h="1675164">
                <a:tc gridSpan="2">
                  <a:txBody>
                    <a:bodyPr/>
                    <a:lstStyle/>
                    <a:p>
                      <a:pPr marL="285750" lvl="0" indent="-285750">
                        <a:buFont typeface="Arial"/>
                        <a:buChar char="•"/>
                      </a:pPr>
                      <a:r>
                        <a:rPr lang="en-US" sz="1600" b="1" dirty="0">
                          <a:solidFill>
                            <a:srgbClr val="002060"/>
                          </a:solidFill>
                          <a:latin typeface="Arial"/>
                        </a:rPr>
                        <a:t>Behavioral Health Help Line </a:t>
                      </a:r>
                      <a:r>
                        <a:rPr lang="en-US" sz="1600" b="0" dirty="0">
                          <a:solidFill>
                            <a:srgbClr val="002060"/>
                          </a:solidFill>
                          <a:latin typeface="Arial"/>
                        </a:rPr>
                        <a:t>(BHHL)</a:t>
                      </a:r>
                      <a:endParaRPr lang="en-US" sz="1600" b="1" dirty="0">
                        <a:solidFill>
                          <a:srgbClr val="002060"/>
                        </a:solidFill>
                        <a:latin typeface="Arial"/>
                      </a:endParaRPr>
                    </a:p>
                    <a:p>
                      <a:pPr marL="285750" lvl="0" indent="-285750">
                        <a:buFont typeface="Arial"/>
                        <a:buChar char="•"/>
                      </a:pPr>
                      <a:r>
                        <a:rPr lang="en-US" sz="1600" b="1" dirty="0">
                          <a:solidFill>
                            <a:srgbClr val="002060"/>
                          </a:solidFill>
                          <a:latin typeface="Arial"/>
                        </a:rPr>
                        <a:t>The Massachusetts Behavioral Health Access </a:t>
                      </a:r>
                      <a:r>
                        <a:rPr lang="en-US" sz="1600" b="0" dirty="0">
                          <a:solidFill>
                            <a:srgbClr val="002060"/>
                          </a:solidFill>
                          <a:latin typeface="Arial"/>
                        </a:rPr>
                        <a:t>(MABHA) website helps both providers and individuals locate openings in mental health and substance use disorder services: </a:t>
                      </a:r>
                      <a:r>
                        <a:rPr lang="en-US" sz="1600" b="0" noProof="0" dirty="0">
                          <a:solidFill>
                            <a:srgbClr val="002060"/>
                          </a:solidFill>
                          <a:latin typeface="Arial"/>
                          <a:hlinkClick r:id="rId3"/>
                        </a:rPr>
                        <a:t>https://www.mabhaccess.com/</a:t>
                      </a:r>
                      <a:endParaRPr lang="en-US" sz="1600" dirty="0">
                        <a:solidFill>
                          <a:srgbClr val="002060"/>
                        </a:solidFill>
                        <a:latin typeface="Arial"/>
                      </a:endParaRPr>
                    </a:p>
                    <a:p>
                      <a:pPr marL="285750" lvl="0" indent="-285750">
                        <a:buFont typeface="Arial"/>
                        <a:buChar char="•"/>
                      </a:pPr>
                      <a:r>
                        <a:rPr lang="en-US" sz="1600" b="1" dirty="0">
                          <a:solidFill>
                            <a:srgbClr val="002060"/>
                          </a:solidFill>
                          <a:latin typeface="Arial"/>
                        </a:rPr>
                        <a:t>Massachusetts Behavioral Health Partnership:</a:t>
                      </a:r>
                      <a:r>
                        <a:rPr lang="en-US" sz="1600" b="0" dirty="0">
                          <a:solidFill>
                            <a:srgbClr val="002060"/>
                          </a:solidFill>
                          <a:latin typeface="Arial"/>
                        </a:rPr>
                        <a:t> Find a Behavioral Health Provider: </a:t>
                      </a:r>
                      <a:r>
                        <a:rPr lang="en-US" sz="1600" b="0" noProof="0" dirty="0">
                          <a:solidFill>
                            <a:srgbClr val="002060"/>
                          </a:solidFill>
                          <a:latin typeface="Arial"/>
                          <a:hlinkClick r:id="rId4"/>
                        </a:rPr>
                        <a:t>https://providers.masspartnership.com/member/FindBHProvider.aspx</a:t>
                      </a:r>
                      <a:r>
                        <a:rPr lang="en-US" sz="1600" b="0" noProof="0" dirty="0">
                          <a:solidFill>
                            <a:srgbClr val="002060"/>
                          </a:solidFill>
                          <a:latin typeface="Arial"/>
                        </a:rPr>
                        <a:t> </a:t>
                      </a:r>
                      <a:endParaRPr lang="en-US" sz="1600" dirty="0">
                        <a:solidFill>
                          <a:srgbClr val="002060"/>
                        </a:solidFill>
                        <a:latin typeface="Arial"/>
                      </a:endParaRPr>
                    </a:p>
                  </a:txBody>
                  <a:tcPr>
                    <a:solidFill>
                      <a:srgbClr val="DEE5F0"/>
                    </a:solidFill>
                  </a:tcPr>
                </a:tc>
                <a:tc hMerge="1">
                  <a:txBody>
                    <a:bodyPr/>
                    <a:lstStyle/>
                    <a:p>
                      <a:endParaRPr lang="en-US"/>
                    </a:p>
                  </a:txBody>
                  <a:tcPr/>
                </a:tc>
                <a:extLst>
                  <a:ext uri="{0D108BD9-81ED-4DB2-BD59-A6C34878D82A}">
                    <a16:rowId xmlns:a16="http://schemas.microsoft.com/office/drawing/2014/main" val="2788861833"/>
                  </a:ext>
                </a:extLst>
              </a:tr>
            </a:tbl>
          </a:graphicData>
        </a:graphic>
      </p:graphicFrame>
    </p:spTree>
    <p:extLst>
      <p:ext uri="{BB962C8B-B14F-4D97-AF65-F5344CB8AC3E}">
        <p14:creationId xmlns:p14="http://schemas.microsoft.com/office/powerpoint/2010/main" val="124631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364C-F474-48CF-973F-44A4CD106450}"/>
              </a:ext>
            </a:extLst>
          </p:cNvPr>
          <p:cNvSpPr>
            <a:spLocks noGrp="1"/>
          </p:cNvSpPr>
          <p:nvPr>
            <p:ph type="title"/>
          </p:nvPr>
        </p:nvSpPr>
        <p:spPr>
          <a:xfrm>
            <a:off x="263067" y="194122"/>
            <a:ext cx="10602855" cy="307777"/>
          </a:xfrm>
        </p:spPr>
        <p:txBody>
          <a:bodyPr>
            <a:normAutofit fontScale="90000"/>
          </a:bodyPr>
          <a:lstStyle/>
          <a:p>
            <a:r>
              <a:rPr lang="en-US" sz="2000">
                <a:latin typeface="Arial" panose="020B0604020202020204" pitchFamily="34" charset="0"/>
                <a:cs typeface="Arial" panose="020B0604020202020204" pitchFamily="34" charset="0"/>
              </a:rPr>
              <a:t>Crisis System Restructuring to Improve Access to Behavioral Health Services </a:t>
            </a:r>
          </a:p>
        </p:txBody>
      </p:sp>
      <p:sp>
        <p:nvSpPr>
          <p:cNvPr id="4" name="TextBox 3">
            <a:extLst>
              <a:ext uri="{FF2B5EF4-FFF2-40B4-BE49-F238E27FC236}">
                <a16:creationId xmlns:a16="http://schemas.microsoft.com/office/drawing/2014/main" id="{CED1D754-233A-E6CF-7FE0-64574F2C3977}"/>
              </a:ext>
            </a:extLst>
          </p:cNvPr>
          <p:cNvSpPr txBox="1"/>
          <p:nvPr/>
        </p:nvSpPr>
        <p:spPr bwMode="auto">
          <a:xfrm>
            <a:off x="131533" y="1870623"/>
            <a:ext cx="11928933" cy="409342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spAutoFit/>
          </a:bodyPr>
          <a:lstStyle/>
          <a:p>
            <a:pPr marL="2857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Universal access to a Behavioral Health Help Line and mobile crisis intervention</a:t>
            </a:r>
            <a:r>
              <a:rPr lang="en-US" sz="1600" dirty="0">
                <a:latin typeface="Arial" panose="020B0604020202020204" pitchFamily="34" charset="0"/>
                <a:cs typeface="Arial" panose="020B0604020202020204" pitchFamily="34" charset="0"/>
              </a:rPr>
              <a:t>, allowing for increased access to treatment in community settings.</a:t>
            </a:r>
          </a:p>
          <a:p>
            <a:pPr marL="2857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New requirement for </a:t>
            </a:r>
            <a:r>
              <a:rPr lang="en-US" sz="1600" b="1" dirty="0">
                <a:latin typeface="Arial" panose="020B0604020202020204" pitchFamily="34" charset="0"/>
                <a:cs typeface="Arial" panose="020B0604020202020204" pitchFamily="34" charset="0"/>
              </a:rPr>
              <a:t>acute hospitals with EDs to staff EDs sufficiently to conduct behavioral health crisis evaluations</a:t>
            </a:r>
            <a:r>
              <a:rPr lang="en-US" sz="1600" dirty="0">
                <a:latin typeface="Arial" panose="020B0604020202020204" pitchFamily="34" charset="0"/>
                <a:cs typeface="Arial" panose="020B0604020202020204" pitchFamily="34" charset="0"/>
              </a:rPr>
              <a:t>, freeing up mobile crisis intervention teams to conduct more crisis evaluations in community settings.</a:t>
            </a:r>
          </a:p>
          <a:p>
            <a:pPr marL="0" lvl="1"/>
            <a:r>
              <a:rPr lang="en-US" sz="1600" dirty="0">
                <a:latin typeface="Arial" panose="020B0604020202020204" pitchFamily="34" charset="0"/>
                <a:cs typeface="Arial" panose="020B0604020202020204" pitchFamily="34" charset="0"/>
              </a:rPr>
              <a:t> </a:t>
            </a:r>
          </a:p>
          <a:p>
            <a:pPr marL="2857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Community Behavioral Health Centers (CBHCs) with </a:t>
            </a:r>
            <a:r>
              <a:rPr lang="en-US" sz="1600" b="1" dirty="0">
                <a:latin typeface="Arial" panose="020B0604020202020204" pitchFamily="34" charset="0"/>
                <a:cs typeface="Arial" panose="020B0604020202020204" pitchFamily="34" charset="0"/>
              </a:rPr>
              <a:t>additional medical capabilities to appropriately screen individuals for medical risk</a:t>
            </a:r>
            <a:r>
              <a:rPr lang="en-US" sz="1600" dirty="0">
                <a:latin typeface="Arial" panose="020B0604020202020204" pitchFamily="34" charset="0"/>
                <a:cs typeface="Arial" panose="020B0604020202020204" pitchFamily="34" charset="0"/>
              </a:rPr>
              <a:t> so that more people can be safely treated for their behavioral health needs without going through an ED.</a:t>
            </a:r>
          </a:p>
          <a:p>
            <a:pPr marL="2857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EOHHS is working collaboratively with inpatient psychiatric hospitals to facilitate </a:t>
            </a:r>
            <a:r>
              <a:rPr lang="en-US" sz="1600" b="1" dirty="0">
                <a:latin typeface="Arial" panose="020B0604020202020204" pitchFamily="34" charset="0"/>
                <a:cs typeface="Arial" panose="020B0604020202020204" pitchFamily="34" charset="0"/>
              </a:rPr>
              <a:t>direct admissions from CBHCs for individuals found to be at low medical risk</a:t>
            </a:r>
            <a:r>
              <a:rPr lang="en-US" sz="1600" dirty="0">
                <a:latin typeface="Arial" panose="020B0604020202020204" pitchFamily="34" charset="0"/>
                <a:cs typeface="Arial" panose="020B0604020202020204" pitchFamily="34" charset="0"/>
              </a:rPr>
              <a:t>. </a:t>
            </a:r>
          </a:p>
          <a:p>
            <a:pPr marL="2857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Payments </a:t>
            </a:r>
            <a:r>
              <a:rPr lang="en-US" sz="1600" dirty="0">
                <a:latin typeface="Arial" panose="020B0604020202020204" pitchFamily="34" charset="0"/>
                <a:cs typeface="Arial" panose="020B0604020202020204" pitchFamily="34" charset="0"/>
              </a:rPr>
              <a:t>to acute hospitals to support provision of additional behavioral health supports to individuals experiencing an ongoing behavioral health crisis.</a:t>
            </a:r>
          </a:p>
          <a:p>
            <a:pPr marL="2857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Multi-year inpatient psychiatric payment reform moving toward </a:t>
            </a:r>
            <a:r>
              <a:rPr lang="en-US" sz="1600" b="1" dirty="0">
                <a:latin typeface="Arial" panose="020B0604020202020204" pitchFamily="34" charset="0"/>
                <a:cs typeface="Arial" panose="020B0604020202020204" pitchFamily="34" charset="0"/>
              </a:rPr>
              <a:t>acuity-based payment methodology</a:t>
            </a:r>
            <a:r>
              <a:rPr lang="en-US" sz="1600" dirty="0">
                <a:latin typeface="Arial" panose="020B0604020202020204" pitchFamily="34" charset="0"/>
                <a:cs typeface="Arial" panose="020B0604020202020204" pitchFamily="34" charset="0"/>
              </a:rPr>
              <a:t>.</a:t>
            </a:r>
          </a:p>
        </p:txBody>
      </p:sp>
      <p:grpSp>
        <p:nvGrpSpPr>
          <p:cNvPr id="3" name="Group 2">
            <a:extLst>
              <a:ext uri="{FF2B5EF4-FFF2-40B4-BE49-F238E27FC236}">
                <a16:creationId xmlns:a16="http://schemas.microsoft.com/office/drawing/2014/main" id="{FA614B57-846F-E43F-3B22-E76E290AE92E}"/>
              </a:ext>
            </a:extLst>
          </p:cNvPr>
          <p:cNvGrpSpPr/>
          <p:nvPr/>
        </p:nvGrpSpPr>
        <p:grpSpPr>
          <a:xfrm>
            <a:off x="0" y="693599"/>
            <a:ext cx="12192000" cy="928197"/>
            <a:chOff x="0" y="731699"/>
            <a:chExt cx="9144000" cy="777240"/>
          </a:xfrm>
        </p:grpSpPr>
        <p:sp>
          <p:nvSpPr>
            <p:cNvPr id="11" name="Rectangle 10">
              <a:extLst>
                <a:ext uri="{FF2B5EF4-FFF2-40B4-BE49-F238E27FC236}">
                  <a16:creationId xmlns:a16="http://schemas.microsoft.com/office/drawing/2014/main" id="{5A798220-2AD3-0740-7296-EA1FF7D9DF80}"/>
                </a:ext>
              </a:extLst>
            </p:cNvPr>
            <p:cNvSpPr>
              <a:spLocks/>
            </p:cNvSpPr>
            <p:nvPr/>
          </p:nvSpPr>
          <p:spPr>
            <a:xfrm>
              <a:off x="0" y="734539"/>
              <a:ext cx="9144000" cy="771561"/>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algn="ctr">
                <a:defRPr/>
              </a:pPr>
              <a:endParaRPr lang="en-US" sz="1428">
                <a:solidFill>
                  <a:srgbClr val="000000"/>
                </a:solidFill>
                <a:latin typeface="+mj-lt"/>
              </a:endParaRPr>
            </a:p>
          </p:txBody>
        </p:sp>
        <p:sp>
          <p:nvSpPr>
            <p:cNvPr id="12" name="Rectangle 8">
              <a:extLst>
                <a:ext uri="{FF2B5EF4-FFF2-40B4-BE49-F238E27FC236}">
                  <a16:creationId xmlns:a16="http://schemas.microsoft.com/office/drawing/2014/main" id="{2057C2FD-B988-6EE5-BDFF-7F016C8B7353}"/>
                </a:ext>
              </a:extLst>
            </p:cNvPr>
            <p:cNvSpPr txBox="1"/>
            <p:nvPr/>
          </p:nvSpPr>
          <p:spPr>
            <a:xfrm>
              <a:off x="584138" y="734539"/>
              <a:ext cx="8289478" cy="7715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619" lvl="1" indent="0">
                <a:spcAft>
                  <a:spcPts val="204"/>
                </a:spcAft>
                <a:buClrTx/>
                <a:buNone/>
              </a:pPr>
              <a:r>
                <a:rPr lang="en-US">
                  <a:latin typeface="Arial" panose="020B0604020202020204" pitchFamily="34" charset="0"/>
                  <a:cs typeface="Arial" panose="020B0604020202020204" pitchFamily="34" charset="0"/>
                </a:rPr>
                <a:t>The Behavioral Health Roadmap seeks to streamline access to crisis services, including providing more options for treatment in community settings.</a:t>
              </a:r>
            </a:p>
          </p:txBody>
        </p:sp>
        <p:grpSp>
          <p:nvGrpSpPr>
            <p:cNvPr id="13" name="Group 12">
              <a:extLst>
                <a:ext uri="{FF2B5EF4-FFF2-40B4-BE49-F238E27FC236}">
                  <a16:creationId xmlns:a16="http://schemas.microsoft.com/office/drawing/2014/main" id="{A1C0B98A-48E7-6683-EDA1-D69C62552BE0}"/>
                </a:ext>
              </a:extLst>
            </p:cNvPr>
            <p:cNvGrpSpPr/>
            <p:nvPr/>
          </p:nvGrpSpPr>
          <p:grpSpPr>
            <a:xfrm>
              <a:off x="122576" y="731699"/>
              <a:ext cx="365814" cy="777240"/>
              <a:chOff x="2557036" y="673487"/>
              <a:chExt cx="450569" cy="585073"/>
            </a:xfrm>
          </p:grpSpPr>
          <p:sp>
            <p:nvSpPr>
              <p:cNvPr id="14" name="Chevron 21">
                <a:extLst>
                  <a:ext uri="{FF2B5EF4-FFF2-40B4-BE49-F238E27FC236}">
                    <a16:creationId xmlns:a16="http://schemas.microsoft.com/office/drawing/2014/main" id="{648940C2-A788-6700-A40F-6A7A197963FA}"/>
                  </a:ext>
                </a:extLst>
              </p:cNvPr>
              <p:cNvSpPr>
                <a:spLocks/>
              </p:cNvSpPr>
              <p:nvPr/>
            </p:nvSpPr>
            <p:spPr>
              <a:xfrm>
                <a:off x="2649073" y="673487"/>
                <a:ext cx="358532" cy="585073"/>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algn="ctr">
                  <a:defRPr/>
                </a:pPr>
                <a:endParaRPr lang="en-US" sz="1428" b="1">
                  <a:solidFill>
                    <a:srgbClr val="FFFFFF"/>
                  </a:solidFill>
                  <a:latin typeface="+mj-lt"/>
                </a:endParaRPr>
              </a:p>
            </p:txBody>
          </p:sp>
          <p:sp>
            <p:nvSpPr>
              <p:cNvPr id="15" name="Chevron 22">
                <a:extLst>
                  <a:ext uri="{FF2B5EF4-FFF2-40B4-BE49-F238E27FC236}">
                    <a16:creationId xmlns:a16="http://schemas.microsoft.com/office/drawing/2014/main" id="{F892E596-70CA-0D65-5DB6-A62B4248EED8}"/>
                  </a:ext>
                </a:extLst>
              </p:cNvPr>
              <p:cNvSpPr>
                <a:spLocks/>
              </p:cNvSpPr>
              <p:nvPr/>
            </p:nvSpPr>
            <p:spPr>
              <a:xfrm>
                <a:off x="2557036" y="834606"/>
                <a:ext cx="184073" cy="262835"/>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algn="ctr">
                  <a:defRPr/>
                </a:pPr>
                <a:endParaRPr lang="en-US" sz="1428" b="1">
                  <a:solidFill>
                    <a:srgbClr val="FFFFFF"/>
                  </a:solidFill>
                  <a:latin typeface="+mj-lt"/>
                </a:endParaRPr>
              </a:p>
            </p:txBody>
          </p:sp>
        </p:grpSp>
      </p:grpSp>
    </p:spTree>
    <p:extLst>
      <p:ext uri="{BB962C8B-B14F-4D97-AF65-F5344CB8AC3E}">
        <p14:creationId xmlns:p14="http://schemas.microsoft.com/office/powerpoint/2010/main" val="4094718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B641C-08A4-2942-88C4-8320D8759216}"/>
              </a:ext>
            </a:extLst>
          </p:cNvPr>
          <p:cNvSpPr>
            <a:spLocks noGrp="1"/>
          </p:cNvSpPr>
          <p:nvPr>
            <p:ph type="title"/>
          </p:nvPr>
        </p:nvSpPr>
        <p:spPr>
          <a:xfrm>
            <a:off x="1675058" y="252434"/>
            <a:ext cx="8709328" cy="306152"/>
          </a:xfrm>
        </p:spPr>
        <p:txBody>
          <a:bodyPr anchor="t" anchorCtr="0"/>
          <a:lstStyle/>
          <a:p>
            <a:r>
              <a:rPr lang="en-US" sz="2000">
                <a:cs typeface="Calibri"/>
              </a:rPr>
              <a:t>Easier, more convenient access to behavioral health services in MA</a:t>
            </a:r>
            <a:endParaRPr lang="en-US" sz="2000">
              <a:solidFill>
                <a:schemeClr val="tx1"/>
              </a:solidFill>
              <a:cs typeface="Calibri" panose="020F0502020204030204" pitchFamily="34" charset="0"/>
            </a:endParaRPr>
          </a:p>
        </p:txBody>
      </p:sp>
      <p:grpSp>
        <p:nvGrpSpPr>
          <p:cNvPr id="13" name="Group 12">
            <a:extLst>
              <a:ext uri="{FF2B5EF4-FFF2-40B4-BE49-F238E27FC236}">
                <a16:creationId xmlns:a16="http://schemas.microsoft.com/office/drawing/2014/main" id="{CC57CF8C-E35C-4E11-B59C-6866E8A209C1}"/>
              </a:ext>
            </a:extLst>
          </p:cNvPr>
          <p:cNvGrpSpPr/>
          <p:nvPr/>
        </p:nvGrpSpPr>
        <p:grpSpPr>
          <a:xfrm>
            <a:off x="4675572" y="1741588"/>
            <a:ext cx="5876478" cy="3323987"/>
            <a:chOff x="3151572" y="1741587"/>
            <a:chExt cx="5876478" cy="3323987"/>
          </a:xfrm>
        </p:grpSpPr>
        <p:sp>
          <p:nvSpPr>
            <p:cNvPr id="16" name="TextBox 15">
              <a:extLst>
                <a:ext uri="{FF2B5EF4-FFF2-40B4-BE49-F238E27FC236}">
                  <a16:creationId xmlns:a16="http://schemas.microsoft.com/office/drawing/2014/main" id="{60FA0526-33CB-0C09-C739-BDE74B324EFE}"/>
                </a:ext>
              </a:extLst>
            </p:cNvPr>
            <p:cNvSpPr txBox="1"/>
            <p:nvPr/>
          </p:nvSpPr>
          <p:spPr>
            <a:xfrm>
              <a:off x="3151572" y="1741587"/>
              <a:ext cx="1543973" cy="2954655"/>
            </a:xfrm>
            <a:prstGeom prst="rect">
              <a:avLst/>
            </a:prstGeom>
            <a:noFill/>
            <a:ln w="38100">
              <a:noFill/>
            </a:ln>
          </p:spPr>
          <p:txBody>
            <a:bodyPr wrap="square" rtlCol="0" anchor="t">
              <a:spAutoFit/>
            </a:bodyPr>
            <a:lstStyle/>
            <a:p>
              <a:r>
                <a:rPr lang="en-US" sz="1200" b="1" dirty="0"/>
                <a:t>Mobile Crisis Intervention</a:t>
              </a:r>
            </a:p>
            <a:p>
              <a:r>
                <a:rPr lang="en-US" sz="600" dirty="0"/>
                <a:t> </a:t>
              </a:r>
            </a:p>
            <a:p>
              <a:pPr marL="171450" indent="-171450">
                <a:buFont typeface="Wingdings" panose="05000000000000000000" pitchFamily="2" charset="2"/>
                <a:buChar char="ü"/>
              </a:pPr>
              <a:r>
                <a:rPr lang="en-US" sz="1200" dirty="0"/>
                <a:t>24/7/365.</a:t>
              </a:r>
            </a:p>
            <a:p>
              <a:pPr marL="171450" indent="-171450">
                <a:buFont typeface="Wingdings" panose="05000000000000000000" pitchFamily="2" charset="2"/>
                <a:buChar char="ü"/>
              </a:pPr>
              <a:r>
                <a:rPr lang="en-US" sz="1200" dirty="0"/>
                <a:t>No insurance necessary for initial evaluation.</a:t>
              </a:r>
            </a:p>
            <a:p>
              <a:pPr marL="171450" indent="-171450">
                <a:buFont typeface="Wingdings" panose="05000000000000000000" pitchFamily="2" charset="2"/>
                <a:buChar char="ü"/>
              </a:pPr>
              <a:r>
                <a:rPr lang="en-US" sz="1200" dirty="0"/>
                <a:t>At your home or other community location.</a:t>
              </a:r>
            </a:p>
            <a:p>
              <a:pPr marL="171450" indent="-171450">
                <a:buFont typeface="Wingdings" panose="05000000000000000000" pitchFamily="2" charset="2"/>
                <a:buChar char="ü"/>
              </a:pPr>
              <a:r>
                <a:rPr lang="en-US" sz="1200" dirty="0"/>
                <a:t>At the CBHC.</a:t>
              </a:r>
            </a:p>
            <a:p>
              <a:pPr marL="171450" indent="-171450">
                <a:buFont typeface="Wingdings" panose="05000000000000000000" pitchFamily="2" charset="2"/>
                <a:buChar char="ü"/>
              </a:pPr>
              <a:r>
                <a:rPr lang="en-US" sz="1200" dirty="0"/>
                <a:t>Clinical assessment, de-escalation, safety planning and triage.</a:t>
              </a:r>
            </a:p>
          </p:txBody>
        </p:sp>
        <p:sp>
          <p:nvSpPr>
            <p:cNvPr id="17" name="TextBox 16">
              <a:extLst>
                <a:ext uri="{FF2B5EF4-FFF2-40B4-BE49-F238E27FC236}">
                  <a16:creationId xmlns:a16="http://schemas.microsoft.com/office/drawing/2014/main" id="{308FEAA5-E115-6F35-6D1F-1FA2E5DCBBE4}"/>
                </a:ext>
              </a:extLst>
            </p:cNvPr>
            <p:cNvSpPr txBox="1"/>
            <p:nvPr/>
          </p:nvSpPr>
          <p:spPr>
            <a:xfrm>
              <a:off x="4811697" y="1741587"/>
              <a:ext cx="2591537" cy="3139321"/>
            </a:xfrm>
            <a:prstGeom prst="rect">
              <a:avLst/>
            </a:prstGeom>
            <a:noFill/>
            <a:ln w="38100">
              <a:noFill/>
            </a:ln>
          </p:spPr>
          <p:txBody>
            <a:bodyPr wrap="square" lIns="91440" tIns="45720" rIns="91440" bIns="45720" rtlCol="0" anchor="t">
              <a:spAutoFit/>
            </a:bodyPr>
            <a:lstStyle/>
            <a:p>
              <a:r>
                <a:rPr lang="en-US" sz="1200" b="1" dirty="0"/>
                <a:t>Urgent &amp; ongoing clinic services</a:t>
              </a:r>
              <a:br>
                <a:rPr lang="en-US" sz="1200" b="1" dirty="0"/>
              </a:br>
              <a:r>
                <a:rPr lang="en-US" sz="600" b="1" dirty="0"/>
                <a:t> </a:t>
              </a:r>
            </a:p>
            <a:p>
              <a:pPr marL="171450" indent="-171450">
                <a:buFont typeface="Wingdings" panose="05000000000000000000" pitchFamily="2" charset="2"/>
                <a:buChar char="ü"/>
              </a:pPr>
              <a:r>
                <a:rPr lang="en-US" sz="1200" dirty="0"/>
                <a:t>Available to all MassHealth members and may be available through commercial insurance.</a:t>
              </a:r>
              <a:endParaRPr lang="en-US" sz="1200" dirty="0">
                <a:cs typeface="Arial"/>
              </a:endParaRPr>
            </a:p>
            <a:p>
              <a:pPr marL="171450" indent="-171450">
                <a:buFont typeface="Wingdings" panose="05000000000000000000" pitchFamily="2" charset="2"/>
                <a:buChar char="ü"/>
              </a:pPr>
              <a:r>
                <a:rPr lang="en-US" sz="1200" dirty="0"/>
                <a:t>Same day evaluation, assessment, group therapy, peer support.</a:t>
              </a:r>
              <a:endParaRPr lang="en-US" sz="1200" dirty="0">
                <a:cs typeface="Arial"/>
              </a:endParaRPr>
            </a:p>
            <a:p>
              <a:pPr marL="171450" indent="-171450">
                <a:buFont typeface="Wingdings" panose="05000000000000000000" pitchFamily="2" charset="2"/>
                <a:buChar char="ü"/>
              </a:pPr>
              <a:r>
                <a:rPr lang="en-US" sz="1200" dirty="0"/>
                <a:t>Same or next day appointments, including psychopharmacology and medication for addiction treatment.</a:t>
              </a:r>
              <a:endParaRPr lang="en-US" sz="1200" dirty="0">
                <a:cs typeface="Arial"/>
              </a:endParaRPr>
            </a:p>
            <a:p>
              <a:pPr marL="171450" indent="-171450">
                <a:buFont typeface="Wingdings" panose="05000000000000000000" pitchFamily="2" charset="2"/>
                <a:buChar char="ü"/>
              </a:pPr>
              <a:r>
                <a:rPr lang="en-US" sz="1200" dirty="0"/>
                <a:t>Care coordination and referral to needed services.</a:t>
              </a:r>
              <a:endParaRPr lang="en-US" sz="1200" dirty="0">
                <a:cs typeface="Arial"/>
              </a:endParaRPr>
            </a:p>
            <a:p>
              <a:pPr marL="171450" indent="-171450">
                <a:buFont typeface="Wingdings" panose="05000000000000000000" pitchFamily="2" charset="2"/>
                <a:buChar char="ü"/>
              </a:pPr>
              <a:r>
                <a:rPr lang="en-US" sz="1200" dirty="0"/>
                <a:t>Extended hours:</a:t>
              </a:r>
              <a:endParaRPr lang="en-US" sz="1200" dirty="0">
                <a:cs typeface="Arial"/>
              </a:endParaRPr>
            </a:p>
            <a:p>
              <a:r>
                <a:rPr lang="en-US" sz="1200" dirty="0"/>
                <a:t>          8 AM – 8 PM weekdays</a:t>
              </a:r>
              <a:endParaRPr lang="en-US" sz="1200" dirty="0">
                <a:cs typeface="Arial"/>
              </a:endParaRPr>
            </a:p>
            <a:p>
              <a:r>
                <a:rPr lang="en-US" sz="1200" dirty="0"/>
                <a:t>          9 AM -- 5 PM weekends</a:t>
              </a:r>
              <a:endParaRPr lang="en-US" sz="1200" dirty="0">
                <a:cs typeface="Arial"/>
              </a:endParaRPr>
            </a:p>
          </p:txBody>
        </p:sp>
        <p:sp>
          <p:nvSpPr>
            <p:cNvPr id="18" name="TextBox 17">
              <a:extLst>
                <a:ext uri="{FF2B5EF4-FFF2-40B4-BE49-F238E27FC236}">
                  <a16:creationId xmlns:a16="http://schemas.microsoft.com/office/drawing/2014/main" id="{D08E5C53-B6C7-A529-C418-EBA381706D0B}"/>
                </a:ext>
              </a:extLst>
            </p:cNvPr>
            <p:cNvSpPr txBox="1"/>
            <p:nvPr/>
          </p:nvSpPr>
          <p:spPr>
            <a:xfrm>
              <a:off x="7519385" y="1741587"/>
              <a:ext cx="1508665" cy="3323987"/>
            </a:xfrm>
            <a:prstGeom prst="rect">
              <a:avLst/>
            </a:prstGeom>
            <a:noFill/>
            <a:ln w="38100">
              <a:noFill/>
            </a:ln>
          </p:spPr>
          <p:txBody>
            <a:bodyPr wrap="square" rtlCol="0" anchor="t">
              <a:spAutoFit/>
            </a:bodyPr>
            <a:lstStyle/>
            <a:p>
              <a:r>
                <a:rPr lang="en-US" sz="1200" b="1" dirty="0"/>
                <a:t>Adult &amp; Youth Community Crisis Stabilization</a:t>
              </a:r>
            </a:p>
            <a:p>
              <a:r>
                <a:rPr lang="en-US" sz="600" dirty="0"/>
                <a:t> </a:t>
              </a:r>
            </a:p>
            <a:p>
              <a:pPr marL="171450" indent="-171450">
                <a:buFont typeface="Wingdings" panose="05000000000000000000" pitchFamily="2" charset="2"/>
                <a:buChar char="ü"/>
              </a:pPr>
              <a:r>
                <a:rPr lang="en-US" sz="1200" dirty="0"/>
                <a:t>24-hour diversionary level of care for individuals in crisis who don’t need inpatient level of care.</a:t>
              </a:r>
            </a:p>
            <a:p>
              <a:pPr marL="171450" indent="-171450">
                <a:buFont typeface="Wingdings" panose="05000000000000000000" pitchFamily="2" charset="2"/>
                <a:buChar char="ü"/>
              </a:pPr>
              <a:r>
                <a:rPr lang="en-US" sz="1200" dirty="0"/>
                <a:t>Available to all MassHealth members and available through some commercial insurance</a:t>
              </a:r>
            </a:p>
          </p:txBody>
        </p:sp>
      </p:grpSp>
      <p:sp>
        <p:nvSpPr>
          <p:cNvPr id="21" name="TextBox 20">
            <a:extLst>
              <a:ext uri="{FF2B5EF4-FFF2-40B4-BE49-F238E27FC236}">
                <a16:creationId xmlns:a16="http://schemas.microsoft.com/office/drawing/2014/main" id="{0DF2AC29-919B-D4D4-60B4-034A40FEB673}"/>
              </a:ext>
            </a:extLst>
          </p:cNvPr>
          <p:cNvSpPr txBox="1"/>
          <p:nvPr/>
        </p:nvSpPr>
        <p:spPr>
          <a:xfrm>
            <a:off x="1639951" y="5149713"/>
            <a:ext cx="8912101" cy="1323439"/>
          </a:xfrm>
          <a:prstGeom prst="rect">
            <a:avLst/>
          </a:prstGeom>
          <a:solidFill>
            <a:srgbClr val="FFF5D6"/>
          </a:solidFill>
          <a:ln w="38100">
            <a:solidFill>
              <a:srgbClr val="FFF5D6"/>
            </a:solidFill>
          </a:ln>
        </p:spPr>
        <p:txBody>
          <a:bodyPr wrap="square" lIns="91440" tIns="45720" rIns="91440" bIns="45720" rtlCol="0" anchor="ctr">
            <a:spAutoFit/>
          </a:bodyPr>
          <a:lstStyle/>
          <a:p>
            <a:pPr algn="ctr"/>
            <a:r>
              <a:rPr lang="en-US" sz="1400" b="1" dirty="0"/>
              <a:t>Behavioral Health Urgent Care (BH UC)</a:t>
            </a:r>
            <a:br>
              <a:rPr lang="en-US" sz="1400" dirty="0"/>
            </a:br>
            <a:r>
              <a:rPr lang="en-US" sz="500" dirty="0"/>
              <a:t> </a:t>
            </a:r>
            <a:endParaRPr lang="en-US" sz="1400" b="1" dirty="0"/>
          </a:p>
          <a:p>
            <a:pPr marL="171450" indent="-171450">
              <a:buFont typeface="Wingdings" panose="05000000000000000000" pitchFamily="2" charset="2"/>
              <a:buChar char="ü"/>
            </a:pPr>
            <a:r>
              <a:rPr lang="en-US" sz="1200" dirty="0"/>
              <a:t>Available to all MassHealth members and may be available through commercial insurance.</a:t>
            </a:r>
            <a:endParaRPr lang="en-US" sz="1200" dirty="0">
              <a:cs typeface="Arial"/>
            </a:endParaRPr>
          </a:p>
          <a:p>
            <a:pPr marL="171450" indent="-171450">
              <a:buFont typeface="Wingdings" panose="05000000000000000000" pitchFamily="2" charset="2"/>
              <a:buChar char="ü"/>
            </a:pPr>
            <a:r>
              <a:rPr lang="en-US" sz="1200" dirty="0"/>
              <a:t>Same/next day appointments for diagnostic evaluation for new clients and urgent appointments for existing clients.</a:t>
            </a:r>
            <a:endParaRPr lang="en-US" sz="1200" dirty="0">
              <a:cs typeface="Arial"/>
            </a:endParaRPr>
          </a:p>
          <a:p>
            <a:pPr marL="171450" indent="-171450">
              <a:buFont typeface="Wingdings" panose="05000000000000000000" pitchFamily="2" charset="2"/>
              <a:buChar char="ü"/>
            </a:pPr>
            <a:r>
              <a:rPr lang="en-US" sz="1200" dirty="0"/>
              <a:t>Urgent psychopharmacology, medication for addiction treatment evaluation.</a:t>
            </a:r>
            <a:endParaRPr lang="en-US" sz="1200" dirty="0">
              <a:cs typeface="Arial"/>
            </a:endParaRPr>
          </a:p>
          <a:p>
            <a:pPr marL="171450" indent="-171450">
              <a:buFont typeface="Wingdings" panose="05000000000000000000" pitchFamily="2" charset="2"/>
              <a:buChar char="ü"/>
            </a:pPr>
            <a:r>
              <a:rPr lang="en-US" sz="1200" dirty="0"/>
              <a:t>Non-urgent appointments within 2 weeks.</a:t>
            </a:r>
            <a:endParaRPr lang="en-US" sz="1200" dirty="0">
              <a:cs typeface="Arial"/>
            </a:endParaRPr>
          </a:p>
          <a:p>
            <a:pPr marL="171450" indent="-171450">
              <a:buFont typeface="Wingdings" panose="05000000000000000000" pitchFamily="2" charset="2"/>
              <a:buChar char="ü"/>
            </a:pPr>
            <a:r>
              <a:rPr lang="en-US" sz="1200" dirty="0"/>
              <a:t>Extended hours.</a:t>
            </a:r>
            <a:endParaRPr lang="en-US" sz="1200" dirty="0">
              <a:cs typeface="Arial"/>
            </a:endParaRPr>
          </a:p>
        </p:txBody>
      </p:sp>
      <p:grpSp>
        <p:nvGrpSpPr>
          <p:cNvPr id="27" name="Group 26">
            <a:extLst>
              <a:ext uri="{FF2B5EF4-FFF2-40B4-BE49-F238E27FC236}">
                <a16:creationId xmlns:a16="http://schemas.microsoft.com/office/drawing/2014/main" id="{760BAA6A-65F7-4C1E-AEFC-C182B44E04E5}"/>
              </a:ext>
            </a:extLst>
          </p:cNvPr>
          <p:cNvGrpSpPr/>
          <p:nvPr/>
        </p:nvGrpSpPr>
        <p:grpSpPr>
          <a:xfrm>
            <a:off x="1632787" y="752854"/>
            <a:ext cx="2923073" cy="4220389"/>
            <a:chOff x="108786" y="752853"/>
            <a:chExt cx="2923073" cy="4220389"/>
          </a:xfrm>
        </p:grpSpPr>
        <p:sp>
          <p:nvSpPr>
            <p:cNvPr id="20" name="TextBox 19">
              <a:extLst>
                <a:ext uri="{FF2B5EF4-FFF2-40B4-BE49-F238E27FC236}">
                  <a16:creationId xmlns:a16="http://schemas.microsoft.com/office/drawing/2014/main" id="{F4660BA5-C86A-03C8-434F-9626F931BA1C}"/>
                </a:ext>
              </a:extLst>
            </p:cNvPr>
            <p:cNvSpPr txBox="1"/>
            <p:nvPr/>
          </p:nvSpPr>
          <p:spPr>
            <a:xfrm>
              <a:off x="108786" y="1741588"/>
              <a:ext cx="2923073" cy="3231654"/>
            </a:xfrm>
            <a:prstGeom prst="rect">
              <a:avLst/>
            </a:prstGeom>
            <a:noFill/>
            <a:ln w="38100">
              <a:noFill/>
            </a:ln>
          </p:spPr>
          <p:txBody>
            <a:bodyPr wrap="square" rtlCol="0" anchor="ctr">
              <a:spAutoFit/>
            </a:bodyPr>
            <a:lstStyle/>
            <a:p>
              <a:pPr marL="171450" indent="-171450">
                <a:buFont typeface="Wingdings" panose="05000000000000000000" pitchFamily="2" charset="2"/>
                <a:buChar char="ü"/>
              </a:pPr>
              <a:r>
                <a:rPr lang="en-US" sz="1200" dirty="0"/>
                <a:t>Multi-lingual live response.</a:t>
              </a:r>
            </a:p>
            <a:p>
              <a:pPr marL="171450" indent="-171450">
                <a:buFont typeface="Wingdings" panose="05000000000000000000" pitchFamily="2" charset="2"/>
                <a:buChar char="ü"/>
              </a:pPr>
              <a:r>
                <a:rPr lang="en-US" sz="1200" dirty="0"/>
                <a:t>Call, text, chat.</a:t>
              </a:r>
            </a:p>
            <a:p>
              <a:pPr marL="171450" indent="-171450">
                <a:buFont typeface="Wingdings" panose="05000000000000000000" pitchFamily="2" charset="2"/>
                <a:buChar char="ü"/>
              </a:pPr>
              <a:r>
                <a:rPr lang="en-US" sz="1200" dirty="0"/>
                <a:t>24/7/365.</a:t>
              </a:r>
            </a:p>
            <a:p>
              <a:pPr marL="171450" indent="-171450">
                <a:buFont typeface="Wingdings" panose="05000000000000000000" pitchFamily="2" charset="2"/>
                <a:buChar char="ü"/>
              </a:pPr>
              <a:r>
                <a:rPr lang="en-US" sz="1200" dirty="0"/>
                <a:t>No insurance necessary.</a:t>
              </a:r>
            </a:p>
            <a:p>
              <a:pPr marL="171450" indent="-171450">
                <a:buFont typeface="Wingdings" panose="05000000000000000000" pitchFamily="2" charset="2"/>
                <a:buChar char="ü"/>
              </a:pPr>
              <a:r>
                <a:rPr lang="en-US" sz="1200" dirty="0"/>
                <a:t>All ages.</a:t>
              </a:r>
            </a:p>
            <a:p>
              <a:pPr marL="171450" indent="-171450">
                <a:buFont typeface="Wingdings" panose="05000000000000000000" pitchFamily="2" charset="2"/>
                <a:buChar char="ü"/>
              </a:pPr>
              <a:r>
                <a:rPr lang="en-US" sz="1200" dirty="0"/>
                <a:t>Mental health and addictions.</a:t>
              </a:r>
            </a:p>
            <a:p>
              <a:pPr marL="171450" indent="-171450">
                <a:buFont typeface="Wingdings" panose="05000000000000000000" pitchFamily="2" charset="2"/>
                <a:buChar char="ü"/>
              </a:pPr>
              <a:r>
                <a:rPr lang="en-US" sz="1200" dirty="0"/>
                <a:t>Crisis identification and action when needed:</a:t>
              </a:r>
            </a:p>
            <a:p>
              <a:pPr marL="628650" lvl="1" indent="-171450">
                <a:buFont typeface="Arial" panose="020B0604020202020204" pitchFamily="34" charset="0"/>
                <a:buChar char="•"/>
              </a:pPr>
              <a:r>
                <a:rPr lang="en-US" sz="1200" dirty="0"/>
                <a:t>Dispatch Mobile Crisis Intervention.</a:t>
              </a:r>
            </a:p>
            <a:p>
              <a:pPr marL="628650" lvl="1" indent="-171450">
                <a:buFont typeface="Arial" panose="020B0604020202020204" pitchFamily="34" charset="0"/>
                <a:buChar char="•"/>
              </a:pPr>
              <a:r>
                <a:rPr lang="en-US" sz="1200" dirty="0"/>
                <a:t>911 connection when needed.</a:t>
              </a:r>
            </a:p>
            <a:p>
              <a:pPr marL="628650" lvl="1" indent="-171450">
                <a:buFont typeface="Arial" panose="020B0604020202020204" pitchFamily="34" charset="0"/>
                <a:buChar char="•"/>
              </a:pPr>
              <a:r>
                <a:rPr lang="en-US" sz="1200" dirty="0"/>
                <a:t>Follow-up within 48 hours.</a:t>
              </a:r>
            </a:p>
            <a:p>
              <a:pPr marL="171450" indent="-171450">
                <a:buFont typeface="Wingdings" panose="05000000000000000000" pitchFamily="2" charset="2"/>
                <a:buChar char="ü"/>
              </a:pPr>
              <a:r>
                <a:rPr lang="en-US" sz="1200" dirty="0"/>
                <a:t>Clinical assessment, triage and warm handoff to a provider with appropriate expertise.</a:t>
              </a:r>
            </a:p>
            <a:p>
              <a:pPr marL="171450" indent="-171450">
                <a:buFont typeface="Wingdings" panose="05000000000000000000" pitchFamily="2" charset="2"/>
                <a:buChar char="ü"/>
              </a:pPr>
              <a:r>
                <a:rPr lang="en-US" sz="1200" dirty="0"/>
                <a:t>Follow-up to ensure connection is made.</a:t>
              </a:r>
            </a:p>
          </p:txBody>
        </p:sp>
        <p:grpSp>
          <p:nvGrpSpPr>
            <p:cNvPr id="26" name="Group 25">
              <a:extLst>
                <a:ext uri="{FF2B5EF4-FFF2-40B4-BE49-F238E27FC236}">
                  <a16:creationId xmlns:a16="http://schemas.microsoft.com/office/drawing/2014/main" id="{D7C2CBF2-F231-422E-9D1D-6D343843023B}"/>
                </a:ext>
              </a:extLst>
            </p:cNvPr>
            <p:cNvGrpSpPr/>
            <p:nvPr/>
          </p:nvGrpSpPr>
          <p:grpSpPr>
            <a:xfrm>
              <a:off x="126040" y="752853"/>
              <a:ext cx="2888564" cy="916644"/>
              <a:chOff x="112368" y="752853"/>
              <a:chExt cx="2888564" cy="916644"/>
            </a:xfrm>
          </p:grpSpPr>
          <p:sp>
            <p:nvSpPr>
              <p:cNvPr id="9" name="Rectangle 8">
                <a:extLst>
                  <a:ext uri="{FF2B5EF4-FFF2-40B4-BE49-F238E27FC236}">
                    <a16:creationId xmlns:a16="http://schemas.microsoft.com/office/drawing/2014/main" id="{7B7712DB-AF54-4E91-B459-6BE84AA16A1F}"/>
                  </a:ext>
                </a:extLst>
              </p:cNvPr>
              <p:cNvSpPr/>
              <p:nvPr/>
            </p:nvSpPr>
            <p:spPr>
              <a:xfrm>
                <a:off x="112368" y="752853"/>
                <a:ext cx="2888564" cy="916644"/>
              </a:xfrm>
              <a:prstGeom prst="rect">
                <a:avLst/>
              </a:prstGeom>
              <a:solidFill>
                <a:srgbClr val="FFF5D6"/>
              </a:solidFill>
              <a:ln w="9525">
                <a:solidFill>
                  <a:srgbClr val="FFF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2" name="TextBox 21">
                <a:extLst>
                  <a:ext uri="{FF2B5EF4-FFF2-40B4-BE49-F238E27FC236}">
                    <a16:creationId xmlns:a16="http://schemas.microsoft.com/office/drawing/2014/main" id="{44EB8D15-1827-45AA-89CE-4830B7830F16}"/>
                  </a:ext>
                </a:extLst>
              </p:cNvPr>
              <p:cNvSpPr txBox="1"/>
              <p:nvPr/>
            </p:nvSpPr>
            <p:spPr>
              <a:xfrm>
                <a:off x="166199" y="857232"/>
                <a:ext cx="2780902" cy="707886"/>
              </a:xfrm>
              <a:prstGeom prst="rect">
                <a:avLst/>
              </a:prstGeom>
              <a:noFill/>
              <a:ln w="38100">
                <a:noFill/>
              </a:ln>
            </p:spPr>
            <p:txBody>
              <a:bodyPr wrap="square" rtlCol="0" anchor="ctr">
                <a:spAutoFit/>
              </a:bodyPr>
              <a:lstStyle/>
              <a:p>
                <a:pPr algn="ctr"/>
                <a:r>
                  <a:rPr lang="en-US" sz="1400" b="1"/>
                  <a:t>Behavioral Health Help Line (BHHL)</a:t>
                </a:r>
              </a:p>
              <a:p>
                <a:pPr algn="ctr"/>
                <a:r>
                  <a:rPr lang="en-US" sz="1200"/>
                  <a:t>(833) 773-BHHL</a:t>
                </a:r>
              </a:p>
            </p:txBody>
          </p:sp>
        </p:grpSp>
      </p:grpSp>
      <p:grpSp>
        <p:nvGrpSpPr>
          <p:cNvPr id="14" name="Group 13">
            <a:extLst>
              <a:ext uri="{FF2B5EF4-FFF2-40B4-BE49-F238E27FC236}">
                <a16:creationId xmlns:a16="http://schemas.microsoft.com/office/drawing/2014/main" id="{11BDB66D-B3E7-410C-BD54-1DBB610D58E3}"/>
              </a:ext>
            </a:extLst>
          </p:cNvPr>
          <p:cNvGrpSpPr/>
          <p:nvPr/>
        </p:nvGrpSpPr>
        <p:grpSpPr>
          <a:xfrm>
            <a:off x="4675573" y="752853"/>
            <a:ext cx="5876478" cy="916644"/>
            <a:chOff x="3151573" y="752853"/>
            <a:chExt cx="5876478" cy="916644"/>
          </a:xfrm>
        </p:grpSpPr>
        <p:sp>
          <p:nvSpPr>
            <p:cNvPr id="19" name="Rectangle 18">
              <a:extLst>
                <a:ext uri="{FF2B5EF4-FFF2-40B4-BE49-F238E27FC236}">
                  <a16:creationId xmlns:a16="http://schemas.microsoft.com/office/drawing/2014/main" id="{F0F01883-1AF8-4FCD-BD42-C614796B1592}"/>
                </a:ext>
              </a:extLst>
            </p:cNvPr>
            <p:cNvSpPr/>
            <p:nvPr/>
          </p:nvSpPr>
          <p:spPr>
            <a:xfrm>
              <a:off x="3151573" y="752853"/>
              <a:ext cx="5876478" cy="916644"/>
            </a:xfrm>
            <a:prstGeom prst="rect">
              <a:avLst/>
            </a:prstGeom>
            <a:solidFill>
              <a:srgbClr val="FFF5D6"/>
            </a:solidFill>
            <a:ln w="9525">
              <a:solidFill>
                <a:srgbClr val="FFF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grpSp>
          <p:nvGrpSpPr>
            <p:cNvPr id="12" name="Group 11">
              <a:extLst>
                <a:ext uri="{FF2B5EF4-FFF2-40B4-BE49-F238E27FC236}">
                  <a16:creationId xmlns:a16="http://schemas.microsoft.com/office/drawing/2014/main" id="{DFF5D007-A959-4A0F-9548-52B330B89EA2}"/>
                </a:ext>
              </a:extLst>
            </p:cNvPr>
            <p:cNvGrpSpPr/>
            <p:nvPr/>
          </p:nvGrpSpPr>
          <p:grpSpPr>
            <a:xfrm>
              <a:off x="6281776" y="940557"/>
              <a:ext cx="2426495" cy="541236"/>
              <a:chOff x="6281776" y="954457"/>
              <a:chExt cx="2426495" cy="541236"/>
            </a:xfrm>
          </p:grpSpPr>
          <p:sp>
            <p:nvSpPr>
              <p:cNvPr id="23" name="TextBox 22">
                <a:extLst>
                  <a:ext uri="{FF2B5EF4-FFF2-40B4-BE49-F238E27FC236}">
                    <a16:creationId xmlns:a16="http://schemas.microsoft.com/office/drawing/2014/main" id="{821194D9-3F4F-4198-9BB6-0AFBE4BF4BB0}"/>
                  </a:ext>
                </a:extLst>
              </p:cNvPr>
              <p:cNvSpPr txBox="1"/>
              <p:nvPr/>
            </p:nvSpPr>
            <p:spPr>
              <a:xfrm>
                <a:off x="6281776" y="1218694"/>
                <a:ext cx="2426495" cy="276999"/>
              </a:xfrm>
              <a:prstGeom prst="rect">
                <a:avLst/>
              </a:prstGeom>
              <a:noFill/>
            </p:spPr>
            <p:txBody>
              <a:bodyPr wrap="square">
                <a:spAutoFit/>
              </a:bodyPr>
              <a:lstStyle/>
              <a:p>
                <a:pPr marL="171450" indent="-171450">
                  <a:buFont typeface="Wingdings" panose="05000000000000000000" pitchFamily="2" charset="2"/>
                  <a:buChar char="ü"/>
                </a:pPr>
                <a:r>
                  <a:rPr lang="en-US" sz="1200"/>
                  <a:t>Mental health and addictions.</a:t>
                </a:r>
              </a:p>
            </p:txBody>
          </p:sp>
          <p:sp>
            <p:nvSpPr>
              <p:cNvPr id="24" name="TextBox 23">
                <a:extLst>
                  <a:ext uri="{FF2B5EF4-FFF2-40B4-BE49-F238E27FC236}">
                    <a16:creationId xmlns:a16="http://schemas.microsoft.com/office/drawing/2014/main" id="{4D361363-59EA-4738-A066-D4A50039B1C7}"/>
                  </a:ext>
                </a:extLst>
              </p:cNvPr>
              <p:cNvSpPr txBox="1"/>
              <p:nvPr/>
            </p:nvSpPr>
            <p:spPr>
              <a:xfrm>
                <a:off x="6281776" y="954457"/>
                <a:ext cx="2426495" cy="276999"/>
              </a:xfrm>
              <a:prstGeom prst="rect">
                <a:avLst/>
              </a:prstGeom>
              <a:noFill/>
            </p:spPr>
            <p:txBody>
              <a:bodyPr wrap="square">
                <a:spAutoFit/>
              </a:bodyPr>
              <a:lstStyle/>
              <a:p>
                <a:pPr marL="171450" indent="-171450">
                  <a:buFont typeface="Wingdings" panose="05000000000000000000" pitchFamily="2" charset="2"/>
                  <a:buChar char="ü"/>
                </a:pPr>
                <a:r>
                  <a:rPr lang="en-US" sz="1200"/>
                  <a:t>All ages.</a:t>
                </a:r>
              </a:p>
            </p:txBody>
          </p:sp>
        </p:grpSp>
        <p:sp>
          <p:nvSpPr>
            <p:cNvPr id="25" name="TextBox 24">
              <a:extLst>
                <a:ext uri="{FF2B5EF4-FFF2-40B4-BE49-F238E27FC236}">
                  <a16:creationId xmlns:a16="http://schemas.microsoft.com/office/drawing/2014/main" id="{66F51B4A-AFCE-4AD5-B228-EBC5F3FEE192}"/>
                </a:ext>
              </a:extLst>
            </p:cNvPr>
            <p:cNvSpPr txBox="1"/>
            <p:nvPr/>
          </p:nvSpPr>
          <p:spPr>
            <a:xfrm>
              <a:off x="3324294" y="857232"/>
              <a:ext cx="2546422" cy="707886"/>
            </a:xfrm>
            <a:prstGeom prst="rect">
              <a:avLst/>
            </a:prstGeom>
            <a:noFill/>
            <a:ln w="38100">
              <a:noFill/>
            </a:ln>
          </p:spPr>
          <p:txBody>
            <a:bodyPr wrap="square" rtlCol="0" anchor="ctr">
              <a:spAutoFit/>
            </a:bodyPr>
            <a:lstStyle/>
            <a:p>
              <a:pPr algn="ctr"/>
              <a:r>
                <a:rPr lang="en-US" sz="1400" b="1"/>
                <a:t>Community Behavioral Health Centers (CBHC)</a:t>
              </a:r>
            </a:p>
            <a:p>
              <a:pPr algn="ctr"/>
              <a:r>
                <a:rPr lang="en-US" sz="1200"/>
                <a:t>www.mass.gov/CBHCs</a:t>
              </a:r>
            </a:p>
          </p:txBody>
        </p:sp>
      </p:grpSp>
      <p:sp>
        <p:nvSpPr>
          <p:cNvPr id="29" name="Rectangle 28">
            <a:extLst>
              <a:ext uri="{FF2B5EF4-FFF2-40B4-BE49-F238E27FC236}">
                <a16:creationId xmlns:a16="http://schemas.microsoft.com/office/drawing/2014/main" id="{484A2504-514C-4E98-9B0C-116089FAA9E4}"/>
              </a:ext>
            </a:extLst>
          </p:cNvPr>
          <p:cNvSpPr/>
          <p:nvPr/>
        </p:nvSpPr>
        <p:spPr>
          <a:xfrm>
            <a:off x="4675572" y="1669498"/>
            <a:ext cx="5883642" cy="3303745"/>
          </a:xfrm>
          <a:prstGeom prst="rect">
            <a:avLst/>
          </a:prstGeom>
          <a:noFill/>
          <a:ln w="9525">
            <a:solidFill>
              <a:srgbClr val="FFF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31" name="Rectangle 30">
            <a:extLst>
              <a:ext uri="{FF2B5EF4-FFF2-40B4-BE49-F238E27FC236}">
                <a16:creationId xmlns:a16="http://schemas.microsoft.com/office/drawing/2014/main" id="{A13C9A5B-5DA9-470E-9331-DB6746A74088}"/>
              </a:ext>
            </a:extLst>
          </p:cNvPr>
          <p:cNvSpPr/>
          <p:nvPr/>
        </p:nvSpPr>
        <p:spPr>
          <a:xfrm>
            <a:off x="1650040" y="1645652"/>
            <a:ext cx="2888564" cy="3327591"/>
          </a:xfrm>
          <a:prstGeom prst="rect">
            <a:avLst/>
          </a:prstGeom>
          <a:noFill/>
          <a:ln w="9525">
            <a:solidFill>
              <a:srgbClr val="FFF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33" name="TextBox 32">
            <a:extLst>
              <a:ext uri="{FF2B5EF4-FFF2-40B4-BE49-F238E27FC236}">
                <a16:creationId xmlns:a16="http://schemas.microsoft.com/office/drawing/2014/main" id="{167E40ED-01E3-4DBB-8FEB-811E0CF22F8D}"/>
              </a:ext>
            </a:extLst>
          </p:cNvPr>
          <p:cNvSpPr txBox="1"/>
          <p:nvPr/>
        </p:nvSpPr>
        <p:spPr>
          <a:xfrm>
            <a:off x="8195570" y="6139880"/>
            <a:ext cx="2356481" cy="276999"/>
          </a:xfrm>
          <a:prstGeom prst="rect">
            <a:avLst/>
          </a:prstGeom>
          <a:noFill/>
        </p:spPr>
        <p:txBody>
          <a:bodyPr wrap="square">
            <a:spAutoFit/>
          </a:bodyPr>
          <a:lstStyle/>
          <a:p>
            <a:pPr algn="ctr"/>
            <a:r>
              <a:rPr lang="en-US" sz="1200" b="1"/>
              <a:t> </a:t>
            </a:r>
            <a:r>
              <a:rPr lang="en-US" sz="1200">
                <a:hlinkClick r:id="rId3"/>
              </a:rPr>
              <a:t>www.mass.gov/BHroadmap</a:t>
            </a:r>
            <a:endParaRPr lang="en-US" sz="1200"/>
          </a:p>
        </p:txBody>
      </p:sp>
    </p:spTree>
    <p:extLst>
      <p:ext uri="{BB962C8B-B14F-4D97-AF65-F5344CB8AC3E}">
        <p14:creationId xmlns:p14="http://schemas.microsoft.com/office/powerpoint/2010/main" val="648367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D58CD2FA-A749-4146-B7C2-98ADA8D09BF1}"/>
              </a:ext>
            </a:extLst>
          </p:cNvPr>
          <p:cNvSpPr txBox="1">
            <a:spLocks/>
          </p:cNvSpPr>
          <p:nvPr/>
        </p:nvSpPr>
        <p:spPr bwMode="auto">
          <a:xfrm>
            <a:off x="1796027" y="138355"/>
            <a:ext cx="8053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685072" rtl="0" eaLnBrk="1" fontAlgn="base" hangingPunct="1">
              <a:spcBef>
                <a:spcPct val="0"/>
              </a:spcBef>
              <a:spcAft>
                <a:spcPct val="0"/>
              </a:spcAft>
              <a:tabLst>
                <a:tab pos="206493" algn="l"/>
              </a:tabLst>
              <a:defRPr sz="1425" b="1" baseline="0">
                <a:solidFill>
                  <a:srgbClr val="002060"/>
                </a:solidFill>
                <a:latin typeface="+mj-lt"/>
                <a:ea typeface="+mj-ea"/>
                <a:cs typeface="+mj-cs"/>
              </a:defRPr>
            </a:lvl1pPr>
            <a:lvl2pPr algn="l" defTabSz="685072" rtl="0" eaLnBrk="1" fontAlgn="base" hangingPunct="1">
              <a:spcBef>
                <a:spcPct val="0"/>
              </a:spcBef>
              <a:spcAft>
                <a:spcPct val="0"/>
              </a:spcAft>
              <a:defRPr sz="1425" b="1">
                <a:solidFill>
                  <a:schemeClr val="tx2"/>
                </a:solidFill>
                <a:latin typeface="Arial" charset="0"/>
              </a:defRPr>
            </a:lvl2pPr>
            <a:lvl3pPr algn="l" defTabSz="685072" rtl="0" eaLnBrk="1" fontAlgn="base" hangingPunct="1">
              <a:spcBef>
                <a:spcPct val="0"/>
              </a:spcBef>
              <a:spcAft>
                <a:spcPct val="0"/>
              </a:spcAft>
              <a:defRPr sz="1425" b="1">
                <a:solidFill>
                  <a:schemeClr val="tx2"/>
                </a:solidFill>
                <a:latin typeface="Arial" charset="0"/>
              </a:defRPr>
            </a:lvl3pPr>
            <a:lvl4pPr algn="l" defTabSz="685072" rtl="0" eaLnBrk="1" fontAlgn="base" hangingPunct="1">
              <a:spcBef>
                <a:spcPct val="0"/>
              </a:spcBef>
              <a:spcAft>
                <a:spcPct val="0"/>
              </a:spcAft>
              <a:defRPr sz="1425" b="1">
                <a:solidFill>
                  <a:schemeClr val="tx2"/>
                </a:solidFill>
                <a:latin typeface="Arial" charset="0"/>
              </a:defRPr>
            </a:lvl4pPr>
            <a:lvl5pPr algn="l" defTabSz="685072" rtl="0" eaLnBrk="1" fontAlgn="base" hangingPunct="1">
              <a:spcBef>
                <a:spcPct val="0"/>
              </a:spcBef>
              <a:spcAft>
                <a:spcPct val="0"/>
              </a:spcAft>
              <a:defRPr sz="1425" b="1">
                <a:solidFill>
                  <a:schemeClr val="tx2"/>
                </a:solidFill>
                <a:latin typeface="Arial" charset="0"/>
              </a:defRPr>
            </a:lvl5pPr>
            <a:lvl6pPr marL="349823" algn="l" defTabSz="685072" rtl="0" eaLnBrk="1" fontAlgn="base" hangingPunct="1">
              <a:spcBef>
                <a:spcPct val="0"/>
              </a:spcBef>
              <a:spcAft>
                <a:spcPct val="0"/>
              </a:spcAft>
              <a:defRPr sz="1425" b="1">
                <a:solidFill>
                  <a:schemeClr val="tx2"/>
                </a:solidFill>
                <a:latin typeface="Arial" charset="0"/>
              </a:defRPr>
            </a:lvl6pPr>
            <a:lvl7pPr marL="699647" algn="l" defTabSz="685072" rtl="0" eaLnBrk="1" fontAlgn="base" hangingPunct="1">
              <a:spcBef>
                <a:spcPct val="0"/>
              </a:spcBef>
              <a:spcAft>
                <a:spcPct val="0"/>
              </a:spcAft>
              <a:defRPr sz="1425" b="1">
                <a:solidFill>
                  <a:schemeClr val="tx2"/>
                </a:solidFill>
                <a:latin typeface="Arial" charset="0"/>
              </a:defRPr>
            </a:lvl7pPr>
            <a:lvl8pPr marL="1049471" algn="l" defTabSz="685072" rtl="0" eaLnBrk="1" fontAlgn="base" hangingPunct="1">
              <a:spcBef>
                <a:spcPct val="0"/>
              </a:spcBef>
              <a:spcAft>
                <a:spcPct val="0"/>
              </a:spcAft>
              <a:defRPr sz="1425" b="1">
                <a:solidFill>
                  <a:schemeClr val="tx2"/>
                </a:solidFill>
                <a:latin typeface="Arial" charset="0"/>
              </a:defRPr>
            </a:lvl8pPr>
            <a:lvl9pPr marL="1399296" algn="l" defTabSz="685072" rtl="0" eaLnBrk="1" fontAlgn="base" hangingPunct="1">
              <a:spcBef>
                <a:spcPct val="0"/>
              </a:spcBef>
              <a:spcAft>
                <a:spcPct val="0"/>
              </a:spcAft>
              <a:defRPr sz="1425" b="1">
                <a:solidFill>
                  <a:schemeClr val="tx2"/>
                </a:solidFill>
                <a:latin typeface="Arial" charset="0"/>
              </a:defRPr>
            </a:lvl9pPr>
          </a:lstStyle>
          <a:p>
            <a:r>
              <a:rPr lang="en-US" sz="2000"/>
              <a:t>CBHC Providers and Catchment Areas (1 of 2)</a:t>
            </a:r>
            <a:endParaRPr lang="en-US" sz="2000" kern="0"/>
          </a:p>
        </p:txBody>
      </p:sp>
      <p:graphicFrame>
        <p:nvGraphicFramePr>
          <p:cNvPr id="8" name="Table 8">
            <a:extLst>
              <a:ext uri="{FF2B5EF4-FFF2-40B4-BE49-F238E27FC236}">
                <a16:creationId xmlns:a16="http://schemas.microsoft.com/office/drawing/2014/main" id="{2564BBB3-420C-91D7-37AE-1D8E33722176}"/>
              </a:ext>
            </a:extLst>
          </p:cNvPr>
          <p:cNvGraphicFramePr>
            <a:graphicFrameLocks noGrp="1"/>
          </p:cNvGraphicFramePr>
          <p:nvPr>
            <p:extLst>
              <p:ext uri="{D42A27DB-BD31-4B8C-83A1-F6EECF244321}">
                <p14:modId xmlns:p14="http://schemas.microsoft.com/office/powerpoint/2010/main" val="605088858"/>
              </p:ext>
            </p:extLst>
          </p:nvPr>
        </p:nvGraphicFramePr>
        <p:xfrm>
          <a:off x="1565244" y="560142"/>
          <a:ext cx="9052560" cy="491490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725532847"/>
                    </a:ext>
                  </a:extLst>
                </a:gridCol>
                <a:gridCol w="1645920">
                  <a:extLst>
                    <a:ext uri="{9D8B030D-6E8A-4147-A177-3AD203B41FA5}">
                      <a16:colId xmlns:a16="http://schemas.microsoft.com/office/drawing/2014/main" val="3376169823"/>
                    </a:ext>
                  </a:extLst>
                </a:gridCol>
                <a:gridCol w="6583680">
                  <a:extLst>
                    <a:ext uri="{9D8B030D-6E8A-4147-A177-3AD203B41FA5}">
                      <a16:colId xmlns:a16="http://schemas.microsoft.com/office/drawing/2014/main" val="2650866171"/>
                    </a:ext>
                  </a:extLst>
                </a:gridCol>
              </a:tblGrid>
              <a:tr h="0">
                <a:tc>
                  <a:txBody>
                    <a:bodyPr/>
                    <a:lstStyle/>
                    <a:p>
                      <a:r>
                        <a:rPr lang="en-US" sz="1050">
                          <a:latin typeface="+mj-lt"/>
                        </a:rPr>
                        <a:t>Region</a:t>
                      </a:r>
                    </a:p>
                  </a:txBody>
                  <a:tcPr anchor="ctr">
                    <a:solidFill>
                      <a:srgbClr val="002060"/>
                    </a:solidFill>
                  </a:tcPr>
                </a:tc>
                <a:tc>
                  <a:txBody>
                    <a:bodyPr/>
                    <a:lstStyle/>
                    <a:p>
                      <a:r>
                        <a:rPr lang="en-US" sz="1050">
                          <a:latin typeface="+mj-lt"/>
                        </a:rPr>
                        <a:t>Organization</a:t>
                      </a:r>
                    </a:p>
                  </a:txBody>
                  <a:tcPr anchor="ctr">
                    <a:solidFill>
                      <a:srgbClr val="002060"/>
                    </a:solidFill>
                  </a:tcPr>
                </a:tc>
                <a:tc>
                  <a:txBody>
                    <a:bodyPr/>
                    <a:lstStyle/>
                    <a:p>
                      <a:r>
                        <a:rPr lang="en-US" sz="1050">
                          <a:latin typeface="+mj-lt"/>
                        </a:rPr>
                        <a:t>Catchment Area</a:t>
                      </a:r>
                    </a:p>
                  </a:txBody>
                  <a:tcPr anchor="ctr">
                    <a:solidFill>
                      <a:srgbClr val="002060"/>
                    </a:solidFill>
                  </a:tcPr>
                </a:tc>
                <a:extLst>
                  <a:ext uri="{0D108BD9-81ED-4DB2-BD59-A6C34878D82A}">
                    <a16:rowId xmlns:a16="http://schemas.microsoft.com/office/drawing/2014/main" val="3899681722"/>
                  </a:ext>
                </a:extLst>
              </a:tr>
              <a:tr h="0">
                <a:tc rowSpan="4">
                  <a:txBody>
                    <a:bodyPr/>
                    <a:lstStyle/>
                    <a:p>
                      <a:r>
                        <a:rPr lang="en-US" sz="1050">
                          <a:latin typeface="+mj-lt"/>
                        </a:rPr>
                        <a:t>Central</a:t>
                      </a:r>
                    </a:p>
                  </a:txBody>
                  <a:tcPr anchor="ctr"/>
                </a:tc>
                <a:tc>
                  <a:txBody>
                    <a:bodyPr/>
                    <a:lstStyle/>
                    <a:p>
                      <a:r>
                        <a:rPr lang="en-US" sz="1050">
                          <a:latin typeface="+mj-lt"/>
                        </a:rPr>
                        <a:t>Advocates</a:t>
                      </a:r>
                    </a:p>
                  </a:txBody>
                  <a:tcPr anchor="ctr"/>
                </a:tc>
                <a:tc>
                  <a:txBody>
                    <a:bodyPr/>
                    <a:lstStyle/>
                    <a:p>
                      <a:r>
                        <a:rPr lang="en-US" sz="1050" dirty="0">
                          <a:latin typeface="+mj-lt"/>
                        </a:rPr>
                        <a:t>Acton, Ashland, Arlington, Bedford, Belmont, Boxborough, Burlington, Carlisle, Concord, Framingham, Holliston, Hopkinton, Hudson, Lexington, Lincoln, Littleton, Maynard, Marlborough, Natick, Northborough, Sherborn, Southborough, Stow, Sudbury, Waltham, Watertown, Wayland, Westborough, Wilmington, Winchester, and Woburn</a:t>
                      </a:r>
                    </a:p>
                  </a:txBody>
                  <a:tcPr anchor="ctr"/>
                </a:tc>
                <a:extLst>
                  <a:ext uri="{0D108BD9-81ED-4DB2-BD59-A6C34878D82A}">
                    <a16:rowId xmlns:a16="http://schemas.microsoft.com/office/drawing/2014/main" val="317455375"/>
                  </a:ext>
                </a:extLst>
              </a:tr>
              <a:tr h="0">
                <a:tc vMerge="1">
                  <a:txBody>
                    <a:bodyPr/>
                    <a:lstStyle/>
                    <a:p>
                      <a:endParaRPr lang="en-US" sz="1200"/>
                    </a:p>
                  </a:txBody>
                  <a:tcPr/>
                </a:tc>
                <a:tc>
                  <a:txBody>
                    <a:bodyPr/>
                    <a:lstStyle/>
                    <a:p>
                      <a:r>
                        <a:rPr lang="en-US" sz="1050">
                          <a:latin typeface="+mj-lt"/>
                        </a:rPr>
                        <a:t>Community </a:t>
                      </a:r>
                      <a:r>
                        <a:rPr lang="en-US" sz="1050" err="1">
                          <a:latin typeface="+mj-lt"/>
                        </a:rPr>
                        <a:t>HealthLink</a:t>
                      </a:r>
                      <a:endParaRPr lang="en-US" sz="1050">
                        <a:latin typeface="+mj-lt"/>
                      </a:endParaRPr>
                    </a:p>
                  </a:txBody>
                  <a:tcPr anchor="ctr"/>
                </a:tc>
                <a:tc>
                  <a:txBody>
                    <a:bodyPr/>
                    <a:lstStyle/>
                    <a:p>
                      <a:r>
                        <a:rPr lang="en-US" sz="1050" dirty="0">
                          <a:latin typeface="+mj-lt"/>
                        </a:rPr>
                        <a:t>Ashby, Ayer, Barre, Berlin, Bolton, Clinton, Fitchburg, Groton, Hardwick, Harvard, Lancaster, Leominster, Lunenburg, New Braintree, Oakham, Pepperell, Princeton, Rutland, Shirley, Sterling, and Townsend</a:t>
                      </a:r>
                    </a:p>
                    <a:p>
                      <a:endParaRPr lang="en-US" sz="1050" dirty="0">
                        <a:latin typeface="+mj-lt"/>
                      </a:endParaRPr>
                    </a:p>
                    <a:p>
                      <a:r>
                        <a:rPr lang="en-US" sz="1050" dirty="0">
                          <a:latin typeface="+mj-lt"/>
                        </a:rPr>
                        <a:t>Auburn, Boylston, Grafton, Holden, Leicester, Millbury, Paxton, Shrewsbury, Spencer, West Boylston, and Worcester</a:t>
                      </a:r>
                    </a:p>
                  </a:txBody>
                  <a:tcPr anchor="ctr"/>
                </a:tc>
                <a:extLst>
                  <a:ext uri="{0D108BD9-81ED-4DB2-BD59-A6C34878D82A}">
                    <a16:rowId xmlns:a16="http://schemas.microsoft.com/office/drawing/2014/main" val="3244181529"/>
                  </a:ext>
                </a:extLst>
              </a:tr>
              <a:tr h="0">
                <a:tc vMerge="1">
                  <a:txBody>
                    <a:bodyPr/>
                    <a:lstStyle/>
                    <a:p>
                      <a:endParaRPr lang="en-US" sz="1200"/>
                    </a:p>
                  </a:txBody>
                  <a:tcPr/>
                </a:tc>
                <a:tc>
                  <a:txBody>
                    <a:bodyPr/>
                    <a:lstStyle/>
                    <a:p>
                      <a:r>
                        <a:rPr lang="en-US" sz="1050">
                          <a:latin typeface="+mj-lt"/>
                        </a:rPr>
                        <a:t>Riverside Community Care</a:t>
                      </a:r>
                    </a:p>
                  </a:txBody>
                  <a:tcPr anchor="ctr"/>
                </a:tc>
                <a:tc>
                  <a:txBody>
                    <a:bodyPr/>
                    <a:lstStyle/>
                    <a:p>
                      <a:r>
                        <a:rPr lang="en-US" sz="1050" dirty="0">
                          <a:latin typeface="+mj-lt"/>
                        </a:rPr>
                        <a:t>Bellingham, Blackstone, Brimfield, Brookfield, Charlton, Douglas, Dudley, East Brookfield, Franklin, Holland, Hopedale, Medway, Mendon, Milford, Millville, Northbridge, North Brookfield, Oxford, Southbridge, Sturbridge, Sutton, Upton, Uxbridge, Wales, Warren, Webster, and West Brookfield</a:t>
                      </a:r>
                    </a:p>
                  </a:txBody>
                  <a:tcPr anchor="ctr"/>
                </a:tc>
                <a:extLst>
                  <a:ext uri="{0D108BD9-81ED-4DB2-BD59-A6C34878D82A}">
                    <a16:rowId xmlns:a16="http://schemas.microsoft.com/office/drawing/2014/main" val="3750565159"/>
                  </a:ext>
                </a:extLst>
              </a:tr>
              <a:tr h="0">
                <a:tc vMerge="1">
                  <a:txBody>
                    <a:bodyPr/>
                    <a:lstStyle/>
                    <a:p>
                      <a:endParaRPr lang="en-US" sz="1200"/>
                    </a:p>
                  </a:txBody>
                  <a:tcPr/>
                </a:tc>
                <a:tc>
                  <a:txBody>
                    <a:bodyPr/>
                    <a:lstStyle/>
                    <a:p>
                      <a:r>
                        <a:rPr lang="en-US" sz="1050">
                          <a:latin typeface="+mj-lt"/>
                        </a:rPr>
                        <a:t>Clinical Support Options</a:t>
                      </a:r>
                    </a:p>
                  </a:txBody>
                  <a:tcPr anchor="ctr"/>
                </a:tc>
                <a:tc>
                  <a:txBody>
                    <a:bodyPr/>
                    <a:lstStyle/>
                    <a:p>
                      <a:r>
                        <a:rPr lang="en-US" sz="1050" dirty="0">
                          <a:latin typeface="+mj-lt"/>
                        </a:rPr>
                        <a:t>Ashburnham, Gardner, Hubbardston, Templeton, Westminster, and Winchendon</a:t>
                      </a:r>
                    </a:p>
                  </a:txBody>
                  <a:tcPr anchor="ctr"/>
                </a:tc>
                <a:extLst>
                  <a:ext uri="{0D108BD9-81ED-4DB2-BD59-A6C34878D82A}">
                    <a16:rowId xmlns:a16="http://schemas.microsoft.com/office/drawing/2014/main" val="2626876649"/>
                  </a:ext>
                </a:extLst>
              </a:tr>
              <a:tr h="0">
                <a:tc rowSpan="5">
                  <a:txBody>
                    <a:bodyPr/>
                    <a:lstStyle/>
                    <a:p>
                      <a:pPr algn="l" rtl="0" fontAlgn="base"/>
                      <a:r>
                        <a:rPr lang="en-US" sz="1050" b="0" i="0">
                          <a:solidFill>
                            <a:srgbClr val="000000"/>
                          </a:solidFill>
                          <a:effectLst/>
                          <a:latin typeface="+mj-lt"/>
                        </a:rPr>
                        <a:t>Southeast​</a:t>
                      </a:r>
                    </a:p>
                  </a:txBody>
                  <a:tcPr anchor="ctr">
                    <a:solidFill>
                      <a:schemeClr val="accent1">
                        <a:lumMod val="20000"/>
                        <a:lumOff val="80000"/>
                      </a:schemeClr>
                    </a:solidFill>
                  </a:tcPr>
                </a:tc>
                <a:tc>
                  <a:txBody>
                    <a:bodyPr/>
                    <a:lstStyle/>
                    <a:p>
                      <a:pPr algn="l" rtl="0" fontAlgn="base"/>
                      <a:r>
                        <a:rPr lang="en-US" sz="1050" b="0" i="0">
                          <a:solidFill>
                            <a:srgbClr val="000000"/>
                          </a:solidFill>
                          <a:effectLst/>
                          <a:latin typeface="+mj-lt"/>
                        </a:rPr>
                        <a:t>High Point​</a:t>
                      </a:r>
                    </a:p>
                  </a:txBody>
                  <a:tcPr anchor="ctr"/>
                </a:tc>
                <a:tc>
                  <a:txBody>
                    <a:bodyPr/>
                    <a:lstStyle/>
                    <a:p>
                      <a:pPr algn="l" rtl="0" fontAlgn="base"/>
                      <a:r>
                        <a:rPr lang="en-US" sz="1050" b="0" i="0" dirty="0">
                          <a:solidFill>
                            <a:srgbClr val="000000"/>
                          </a:solidFill>
                          <a:effectLst/>
                          <a:latin typeface="+mj-lt"/>
                        </a:rPr>
                        <a:t>Abington, Avon, Bridgewater, Brockton, East Bridgewater, Easton, Holbrook, Rockland, Stoughton, West Bridgewater, and Whitman​</a:t>
                      </a:r>
                    </a:p>
                  </a:txBody>
                  <a:tcPr anchor="ctr"/>
                </a:tc>
                <a:extLst>
                  <a:ext uri="{0D108BD9-81ED-4DB2-BD59-A6C34878D82A}">
                    <a16:rowId xmlns:a16="http://schemas.microsoft.com/office/drawing/2014/main" val="2677642933"/>
                  </a:ext>
                </a:extLst>
              </a:tr>
              <a:tr h="0">
                <a:tc vMerge="1">
                  <a:txBody>
                    <a:bodyPr/>
                    <a:lstStyle/>
                    <a:p>
                      <a:endParaRPr lang="en-US"/>
                    </a:p>
                  </a:txBody>
                  <a:tcPr/>
                </a:tc>
                <a:tc>
                  <a:txBody>
                    <a:bodyPr/>
                    <a:lstStyle/>
                    <a:p>
                      <a:pPr algn="l" rtl="0" fontAlgn="base"/>
                      <a:r>
                        <a:rPr lang="en-US" sz="1050" b="0" i="0" dirty="0">
                          <a:solidFill>
                            <a:srgbClr val="000000"/>
                          </a:solidFill>
                          <a:effectLst/>
                          <a:latin typeface="+mj-lt"/>
                        </a:rPr>
                        <a:t>Child and Family Services​</a:t>
                      </a:r>
                    </a:p>
                  </a:txBody>
                  <a:tcPr anchor="ctr"/>
                </a:tc>
                <a:tc>
                  <a:txBody>
                    <a:bodyPr/>
                    <a:lstStyle/>
                    <a:p>
                      <a:pPr algn="l" rtl="0" fontAlgn="base"/>
                      <a:r>
                        <a:rPr lang="en-US" sz="1050" b="0" i="0" dirty="0">
                          <a:solidFill>
                            <a:srgbClr val="000000"/>
                          </a:solidFill>
                          <a:effectLst/>
                          <a:latin typeface="+mj-lt"/>
                        </a:rPr>
                        <a:t>Acushnet, Carver, Dartmouth, Duxbury, Fairhaven, Halifax, Hanover, Hanson, Kingston, Marion, Marshfield, Mattapoisett, New Bedford, Pembroke, Plymouth, Plympton, Rochester, and Wareham​</a:t>
                      </a:r>
                    </a:p>
                    <a:p>
                      <a:pPr algn="l" rtl="0" fontAlgn="base"/>
                      <a:r>
                        <a:rPr lang="en-US" sz="1050" b="0" i="0" dirty="0">
                          <a:solidFill>
                            <a:srgbClr val="000000"/>
                          </a:solidFill>
                          <a:effectLst/>
                          <a:latin typeface="+mj-lt"/>
                        </a:rPr>
                        <a:t>​</a:t>
                      </a:r>
                    </a:p>
                    <a:p>
                      <a:pPr algn="l" rtl="0" fontAlgn="base"/>
                      <a:r>
                        <a:rPr lang="en-US" sz="1050" b="0" i="0" dirty="0">
                          <a:solidFill>
                            <a:srgbClr val="000000"/>
                          </a:solidFill>
                          <a:effectLst/>
                          <a:latin typeface="+mj-lt"/>
                        </a:rPr>
                        <a:t>Fall River, Freetown, Somerset, Swansea, and Westport​</a:t>
                      </a:r>
                    </a:p>
                  </a:txBody>
                  <a:tcPr anchor="ctr"/>
                </a:tc>
                <a:extLst>
                  <a:ext uri="{0D108BD9-81ED-4DB2-BD59-A6C34878D82A}">
                    <a16:rowId xmlns:a16="http://schemas.microsoft.com/office/drawing/2014/main" val="2856930246"/>
                  </a:ext>
                </a:extLst>
              </a:tr>
              <a:tr h="0">
                <a:tc vMerge="1">
                  <a:txBody>
                    <a:bodyPr/>
                    <a:lstStyle/>
                    <a:p>
                      <a:endParaRPr lang="en-US"/>
                    </a:p>
                  </a:txBody>
                  <a:tcPr/>
                </a:tc>
                <a:tc>
                  <a:txBody>
                    <a:bodyPr/>
                    <a:lstStyle/>
                    <a:p>
                      <a:pPr algn="l" rtl="0" fontAlgn="base"/>
                      <a:r>
                        <a:rPr lang="en-US" sz="1050" b="0" i="0">
                          <a:solidFill>
                            <a:srgbClr val="000000"/>
                          </a:solidFill>
                          <a:effectLst/>
                          <a:latin typeface="+mj-lt"/>
                        </a:rPr>
                        <a:t>Community Counseling of Bristol County​</a:t>
                      </a:r>
                    </a:p>
                  </a:txBody>
                  <a:tcPr anchor="ctr"/>
                </a:tc>
                <a:tc>
                  <a:txBody>
                    <a:bodyPr/>
                    <a:lstStyle/>
                    <a:p>
                      <a:pPr algn="l" rtl="0" fontAlgn="base"/>
                      <a:r>
                        <a:rPr lang="en-US" sz="1050" b="0" i="0" dirty="0">
                          <a:solidFill>
                            <a:srgbClr val="000000"/>
                          </a:solidFill>
                          <a:effectLst/>
                          <a:latin typeface="+mj-lt"/>
                        </a:rPr>
                        <a:t>Attleboro, Berkley, Dighton, Lakeville, Mansfield, Middleborough, North Attleboro, Norton, Raynham, Rehoboth, Seekonk, and Taunton​</a:t>
                      </a:r>
                    </a:p>
                  </a:txBody>
                  <a:tcPr anchor="ctr"/>
                </a:tc>
                <a:extLst>
                  <a:ext uri="{0D108BD9-81ED-4DB2-BD59-A6C34878D82A}">
                    <a16:rowId xmlns:a16="http://schemas.microsoft.com/office/drawing/2014/main" val="1809120482"/>
                  </a:ext>
                </a:extLst>
              </a:tr>
              <a:tr h="0">
                <a:tc vMerge="1">
                  <a:txBody>
                    <a:bodyPr/>
                    <a:lstStyle/>
                    <a:p>
                      <a:endParaRPr lang="en-US"/>
                    </a:p>
                  </a:txBody>
                  <a:tcPr/>
                </a:tc>
                <a:tc>
                  <a:txBody>
                    <a:bodyPr/>
                    <a:lstStyle/>
                    <a:p>
                      <a:pPr algn="l" rtl="0" fontAlgn="base"/>
                      <a:r>
                        <a:rPr lang="en-US" sz="1050" b="0" i="0">
                          <a:solidFill>
                            <a:srgbClr val="000000"/>
                          </a:solidFill>
                          <a:effectLst/>
                          <a:latin typeface="+mj-lt"/>
                        </a:rPr>
                        <a:t>Bay Cove Human Services​</a:t>
                      </a:r>
                    </a:p>
                  </a:txBody>
                  <a:tcPr anchor="ctr"/>
                </a:tc>
                <a:tc>
                  <a:txBody>
                    <a:bodyPr/>
                    <a:lstStyle/>
                    <a:p>
                      <a:pPr algn="l" rtl="0" fontAlgn="base"/>
                      <a:r>
                        <a:rPr lang="en-US" sz="1050" b="0" i="0" dirty="0">
                          <a:solidFill>
                            <a:srgbClr val="000000"/>
                          </a:solidFill>
                          <a:effectLst/>
                          <a:latin typeface="+mj-lt"/>
                        </a:rPr>
                        <a:t>Barnstable, </a:t>
                      </a:r>
                      <a:r>
                        <a:rPr lang="en-US" sz="1050" b="0" i="0" dirty="0" err="1">
                          <a:solidFill>
                            <a:srgbClr val="000000"/>
                          </a:solidFill>
                          <a:effectLst/>
                          <a:latin typeface="+mj-lt"/>
                        </a:rPr>
                        <a:t>Bourne</a:t>
                      </a:r>
                      <a:r>
                        <a:rPr lang="en-US" sz="1050" b="0" i="0" dirty="0">
                          <a:solidFill>
                            <a:srgbClr val="000000"/>
                          </a:solidFill>
                          <a:effectLst/>
                          <a:latin typeface="+mj-lt"/>
                        </a:rPr>
                        <a:t>, Brewster, Chatham, Chilmark, Cotuit, Dennis, Eastham, Falmouth, Harwich, Hyannis, Mashpee, Orleans, Osterville, Provincetown, Sandwich, Truro, Wellfleet, Woods Hole, and Yarmouth​</a:t>
                      </a:r>
                    </a:p>
                  </a:txBody>
                  <a:tcPr anchor="ctr"/>
                </a:tc>
                <a:extLst>
                  <a:ext uri="{0D108BD9-81ED-4DB2-BD59-A6C34878D82A}">
                    <a16:rowId xmlns:a16="http://schemas.microsoft.com/office/drawing/2014/main" val="3262322879"/>
                  </a:ext>
                </a:extLst>
              </a:tr>
              <a:tr h="0">
                <a:tc vMerge="1">
                  <a:txBody>
                    <a:bodyPr/>
                    <a:lstStyle/>
                    <a:p>
                      <a:endParaRPr lang="en-US"/>
                    </a:p>
                  </a:txBody>
                  <a:tcPr/>
                </a:tc>
                <a:tc>
                  <a:txBody>
                    <a:bodyPr/>
                    <a:lstStyle/>
                    <a:p>
                      <a:pPr algn="l" rtl="0" fontAlgn="base"/>
                      <a:r>
                        <a:rPr lang="en-US" sz="1050" b="0" i="0">
                          <a:solidFill>
                            <a:srgbClr val="000000"/>
                          </a:solidFill>
                          <a:effectLst/>
                          <a:latin typeface="+mj-lt"/>
                        </a:rPr>
                        <a:t>Fairwinds Center​</a:t>
                      </a:r>
                    </a:p>
                  </a:txBody>
                  <a:tcPr anchor="ctr"/>
                </a:tc>
                <a:tc>
                  <a:txBody>
                    <a:bodyPr/>
                    <a:lstStyle/>
                    <a:p>
                      <a:pPr algn="l" rtl="0" fontAlgn="base"/>
                      <a:r>
                        <a:rPr lang="en-US" sz="1050" b="0" i="0" dirty="0">
                          <a:solidFill>
                            <a:srgbClr val="000000"/>
                          </a:solidFill>
                          <a:effectLst/>
                          <a:latin typeface="+mj-lt"/>
                        </a:rPr>
                        <a:t>Nantucket​</a:t>
                      </a:r>
                    </a:p>
                  </a:txBody>
                  <a:tcPr anchor="ctr"/>
                </a:tc>
                <a:extLst>
                  <a:ext uri="{0D108BD9-81ED-4DB2-BD59-A6C34878D82A}">
                    <a16:rowId xmlns:a16="http://schemas.microsoft.com/office/drawing/2014/main" val="376844109"/>
                  </a:ext>
                </a:extLst>
              </a:tr>
            </a:tbl>
          </a:graphicData>
        </a:graphic>
      </p:graphicFrame>
    </p:spTree>
    <p:extLst>
      <p:ext uri="{BB962C8B-B14F-4D97-AF65-F5344CB8AC3E}">
        <p14:creationId xmlns:p14="http://schemas.microsoft.com/office/powerpoint/2010/main" val="880098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D58CD2FA-A749-4146-B7C2-98ADA8D09BF1}"/>
              </a:ext>
            </a:extLst>
          </p:cNvPr>
          <p:cNvSpPr txBox="1">
            <a:spLocks/>
          </p:cNvSpPr>
          <p:nvPr/>
        </p:nvSpPr>
        <p:spPr bwMode="auto">
          <a:xfrm>
            <a:off x="1796027" y="138355"/>
            <a:ext cx="8053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685072" rtl="0" eaLnBrk="1" fontAlgn="base" hangingPunct="1">
              <a:spcBef>
                <a:spcPct val="0"/>
              </a:spcBef>
              <a:spcAft>
                <a:spcPct val="0"/>
              </a:spcAft>
              <a:tabLst>
                <a:tab pos="206493" algn="l"/>
              </a:tabLst>
              <a:defRPr sz="1425" b="1" baseline="0">
                <a:solidFill>
                  <a:srgbClr val="002060"/>
                </a:solidFill>
                <a:latin typeface="+mj-lt"/>
                <a:ea typeface="+mj-ea"/>
                <a:cs typeface="+mj-cs"/>
              </a:defRPr>
            </a:lvl1pPr>
            <a:lvl2pPr algn="l" defTabSz="685072" rtl="0" eaLnBrk="1" fontAlgn="base" hangingPunct="1">
              <a:spcBef>
                <a:spcPct val="0"/>
              </a:spcBef>
              <a:spcAft>
                <a:spcPct val="0"/>
              </a:spcAft>
              <a:defRPr sz="1425" b="1">
                <a:solidFill>
                  <a:schemeClr val="tx2"/>
                </a:solidFill>
                <a:latin typeface="Arial" charset="0"/>
              </a:defRPr>
            </a:lvl2pPr>
            <a:lvl3pPr algn="l" defTabSz="685072" rtl="0" eaLnBrk="1" fontAlgn="base" hangingPunct="1">
              <a:spcBef>
                <a:spcPct val="0"/>
              </a:spcBef>
              <a:spcAft>
                <a:spcPct val="0"/>
              </a:spcAft>
              <a:defRPr sz="1425" b="1">
                <a:solidFill>
                  <a:schemeClr val="tx2"/>
                </a:solidFill>
                <a:latin typeface="Arial" charset="0"/>
              </a:defRPr>
            </a:lvl3pPr>
            <a:lvl4pPr algn="l" defTabSz="685072" rtl="0" eaLnBrk="1" fontAlgn="base" hangingPunct="1">
              <a:spcBef>
                <a:spcPct val="0"/>
              </a:spcBef>
              <a:spcAft>
                <a:spcPct val="0"/>
              </a:spcAft>
              <a:defRPr sz="1425" b="1">
                <a:solidFill>
                  <a:schemeClr val="tx2"/>
                </a:solidFill>
                <a:latin typeface="Arial" charset="0"/>
              </a:defRPr>
            </a:lvl4pPr>
            <a:lvl5pPr algn="l" defTabSz="685072" rtl="0" eaLnBrk="1" fontAlgn="base" hangingPunct="1">
              <a:spcBef>
                <a:spcPct val="0"/>
              </a:spcBef>
              <a:spcAft>
                <a:spcPct val="0"/>
              </a:spcAft>
              <a:defRPr sz="1425" b="1">
                <a:solidFill>
                  <a:schemeClr val="tx2"/>
                </a:solidFill>
                <a:latin typeface="Arial" charset="0"/>
              </a:defRPr>
            </a:lvl5pPr>
            <a:lvl6pPr marL="349823" algn="l" defTabSz="685072" rtl="0" eaLnBrk="1" fontAlgn="base" hangingPunct="1">
              <a:spcBef>
                <a:spcPct val="0"/>
              </a:spcBef>
              <a:spcAft>
                <a:spcPct val="0"/>
              </a:spcAft>
              <a:defRPr sz="1425" b="1">
                <a:solidFill>
                  <a:schemeClr val="tx2"/>
                </a:solidFill>
                <a:latin typeface="Arial" charset="0"/>
              </a:defRPr>
            </a:lvl6pPr>
            <a:lvl7pPr marL="699647" algn="l" defTabSz="685072" rtl="0" eaLnBrk="1" fontAlgn="base" hangingPunct="1">
              <a:spcBef>
                <a:spcPct val="0"/>
              </a:spcBef>
              <a:spcAft>
                <a:spcPct val="0"/>
              </a:spcAft>
              <a:defRPr sz="1425" b="1">
                <a:solidFill>
                  <a:schemeClr val="tx2"/>
                </a:solidFill>
                <a:latin typeface="Arial" charset="0"/>
              </a:defRPr>
            </a:lvl7pPr>
            <a:lvl8pPr marL="1049471" algn="l" defTabSz="685072" rtl="0" eaLnBrk="1" fontAlgn="base" hangingPunct="1">
              <a:spcBef>
                <a:spcPct val="0"/>
              </a:spcBef>
              <a:spcAft>
                <a:spcPct val="0"/>
              </a:spcAft>
              <a:defRPr sz="1425" b="1">
                <a:solidFill>
                  <a:schemeClr val="tx2"/>
                </a:solidFill>
                <a:latin typeface="Arial" charset="0"/>
              </a:defRPr>
            </a:lvl8pPr>
            <a:lvl9pPr marL="1399296" algn="l" defTabSz="685072" rtl="0" eaLnBrk="1" fontAlgn="base" hangingPunct="1">
              <a:spcBef>
                <a:spcPct val="0"/>
              </a:spcBef>
              <a:spcAft>
                <a:spcPct val="0"/>
              </a:spcAft>
              <a:defRPr sz="1425" b="1">
                <a:solidFill>
                  <a:schemeClr val="tx2"/>
                </a:solidFill>
                <a:latin typeface="Arial" charset="0"/>
              </a:defRPr>
            </a:lvl9pPr>
          </a:lstStyle>
          <a:p>
            <a:r>
              <a:rPr lang="en-US" sz="2000"/>
              <a:t>CBHC Providers and Catchment Areas (2 of 2)</a:t>
            </a:r>
            <a:endParaRPr lang="en-US" sz="2000" kern="0"/>
          </a:p>
        </p:txBody>
      </p:sp>
      <p:graphicFrame>
        <p:nvGraphicFramePr>
          <p:cNvPr id="8" name="Table 8">
            <a:extLst>
              <a:ext uri="{FF2B5EF4-FFF2-40B4-BE49-F238E27FC236}">
                <a16:creationId xmlns:a16="http://schemas.microsoft.com/office/drawing/2014/main" id="{2564BBB3-420C-91D7-37AE-1D8E33722176}"/>
              </a:ext>
            </a:extLst>
          </p:cNvPr>
          <p:cNvGraphicFramePr>
            <a:graphicFrameLocks noGrp="1"/>
          </p:cNvGraphicFramePr>
          <p:nvPr>
            <p:extLst>
              <p:ext uri="{D42A27DB-BD31-4B8C-83A1-F6EECF244321}">
                <p14:modId xmlns:p14="http://schemas.microsoft.com/office/powerpoint/2010/main" val="2135219636"/>
              </p:ext>
            </p:extLst>
          </p:nvPr>
        </p:nvGraphicFramePr>
        <p:xfrm>
          <a:off x="1578635" y="510141"/>
          <a:ext cx="9052560" cy="60655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725532847"/>
                    </a:ext>
                  </a:extLst>
                </a:gridCol>
                <a:gridCol w="1828800">
                  <a:extLst>
                    <a:ext uri="{9D8B030D-6E8A-4147-A177-3AD203B41FA5}">
                      <a16:colId xmlns:a16="http://schemas.microsoft.com/office/drawing/2014/main" val="3376169823"/>
                    </a:ext>
                  </a:extLst>
                </a:gridCol>
                <a:gridCol w="6400800">
                  <a:extLst>
                    <a:ext uri="{9D8B030D-6E8A-4147-A177-3AD203B41FA5}">
                      <a16:colId xmlns:a16="http://schemas.microsoft.com/office/drawing/2014/main" val="2650866171"/>
                    </a:ext>
                  </a:extLst>
                </a:gridCol>
              </a:tblGrid>
              <a:tr h="0">
                <a:tc>
                  <a:txBody>
                    <a:bodyPr/>
                    <a:lstStyle/>
                    <a:p>
                      <a:r>
                        <a:rPr lang="en-US" sz="1000">
                          <a:latin typeface="+mj-lt"/>
                        </a:rPr>
                        <a:t>Region</a:t>
                      </a:r>
                    </a:p>
                  </a:txBody>
                  <a:tcPr anchor="ctr">
                    <a:solidFill>
                      <a:srgbClr val="002060"/>
                    </a:solidFill>
                  </a:tcPr>
                </a:tc>
                <a:tc>
                  <a:txBody>
                    <a:bodyPr/>
                    <a:lstStyle/>
                    <a:p>
                      <a:r>
                        <a:rPr lang="en-US" sz="1000">
                          <a:latin typeface="+mj-lt"/>
                        </a:rPr>
                        <a:t>Organization</a:t>
                      </a:r>
                    </a:p>
                  </a:txBody>
                  <a:tcPr anchor="ctr">
                    <a:solidFill>
                      <a:srgbClr val="002060"/>
                    </a:solidFill>
                  </a:tcPr>
                </a:tc>
                <a:tc>
                  <a:txBody>
                    <a:bodyPr/>
                    <a:lstStyle/>
                    <a:p>
                      <a:r>
                        <a:rPr lang="en-US" sz="1000">
                          <a:latin typeface="+mj-lt"/>
                        </a:rPr>
                        <a:t>Catchment Area</a:t>
                      </a:r>
                    </a:p>
                  </a:txBody>
                  <a:tcPr anchor="ctr">
                    <a:solidFill>
                      <a:srgbClr val="002060"/>
                    </a:solidFill>
                  </a:tcPr>
                </a:tc>
                <a:extLst>
                  <a:ext uri="{0D108BD9-81ED-4DB2-BD59-A6C34878D82A}">
                    <a16:rowId xmlns:a16="http://schemas.microsoft.com/office/drawing/2014/main" val="3899681722"/>
                  </a:ext>
                </a:extLst>
              </a:tr>
              <a:tr h="0">
                <a:tc rowSpan="5">
                  <a:txBody>
                    <a:bodyPr/>
                    <a:lstStyle/>
                    <a:p>
                      <a:r>
                        <a:rPr lang="en-US" sz="1000">
                          <a:latin typeface="+mj-lt"/>
                        </a:rPr>
                        <a:t>Metro Boston</a:t>
                      </a:r>
                    </a:p>
                  </a:txBody>
                  <a:tcPr anchor="ctr"/>
                </a:tc>
                <a:tc>
                  <a:txBody>
                    <a:bodyPr/>
                    <a:lstStyle/>
                    <a:p>
                      <a:r>
                        <a:rPr lang="en-US" sz="1000">
                          <a:latin typeface="+mj-lt"/>
                        </a:rPr>
                        <a:t>Cambridge Health Alliance</a:t>
                      </a:r>
                    </a:p>
                  </a:txBody>
                  <a:tcPr anchor="ctr"/>
                </a:tc>
                <a:tc>
                  <a:txBody>
                    <a:bodyPr/>
                    <a:lstStyle/>
                    <a:p>
                      <a:r>
                        <a:rPr lang="en-US" sz="1000">
                          <a:latin typeface="+mj-lt"/>
                        </a:rPr>
                        <a:t>Cambridge, Somerville, Everett, Malden, and Medford</a:t>
                      </a:r>
                    </a:p>
                  </a:txBody>
                  <a:tcPr anchor="ctr"/>
                </a:tc>
                <a:extLst>
                  <a:ext uri="{0D108BD9-81ED-4DB2-BD59-A6C34878D82A}">
                    <a16:rowId xmlns:a16="http://schemas.microsoft.com/office/drawing/2014/main" val="317455375"/>
                  </a:ext>
                </a:extLst>
              </a:tr>
              <a:tr h="0">
                <a:tc vMerge="1">
                  <a:txBody>
                    <a:bodyPr/>
                    <a:lstStyle/>
                    <a:p>
                      <a:endParaRPr lang="en-US" sz="1200"/>
                    </a:p>
                  </a:txBody>
                  <a:tcPr/>
                </a:tc>
                <a:tc>
                  <a:txBody>
                    <a:bodyPr/>
                    <a:lstStyle/>
                    <a:p>
                      <a:r>
                        <a:rPr lang="en-US" sz="1000">
                          <a:latin typeface="+mj-lt"/>
                        </a:rPr>
                        <a:t>North Suffolk Mental Health Association</a:t>
                      </a:r>
                    </a:p>
                  </a:txBody>
                  <a:tcPr anchor="ctr"/>
                </a:tc>
                <a:tc>
                  <a:txBody>
                    <a:bodyPr/>
                    <a:lstStyle/>
                    <a:p>
                      <a:r>
                        <a:rPr lang="en-US" sz="1000">
                          <a:latin typeface="+mj-lt"/>
                        </a:rPr>
                        <a:t>Chelsea, Revere, East Boston, Winthrop, and Charlestown</a:t>
                      </a:r>
                    </a:p>
                  </a:txBody>
                  <a:tcPr anchor="ctr"/>
                </a:tc>
                <a:extLst>
                  <a:ext uri="{0D108BD9-81ED-4DB2-BD59-A6C34878D82A}">
                    <a16:rowId xmlns:a16="http://schemas.microsoft.com/office/drawing/2014/main" val="3244181529"/>
                  </a:ext>
                </a:extLst>
              </a:tr>
              <a:tr h="0">
                <a:tc vMerge="1">
                  <a:txBody>
                    <a:bodyPr/>
                    <a:lstStyle/>
                    <a:p>
                      <a:endParaRPr lang="en-US" sz="1200"/>
                    </a:p>
                  </a:txBody>
                  <a:tcPr/>
                </a:tc>
                <a:tc>
                  <a:txBody>
                    <a:bodyPr/>
                    <a:lstStyle/>
                    <a:p>
                      <a:r>
                        <a:rPr lang="en-US" sz="1000">
                          <a:latin typeface="+mj-lt"/>
                        </a:rPr>
                        <a:t>Boston Medical Center</a:t>
                      </a:r>
                    </a:p>
                  </a:txBody>
                  <a:tcPr anchor="ctr"/>
                </a:tc>
                <a:tc>
                  <a:txBody>
                    <a:bodyPr/>
                    <a:lstStyle/>
                    <a:p>
                      <a:r>
                        <a:rPr lang="en-US" sz="1000">
                          <a:latin typeface="+mj-lt"/>
                        </a:rPr>
                        <a:t>Boston, Brighton, and Brookline</a:t>
                      </a:r>
                    </a:p>
                  </a:txBody>
                  <a:tcPr anchor="ctr"/>
                </a:tc>
                <a:extLst>
                  <a:ext uri="{0D108BD9-81ED-4DB2-BD59-A6C34878D82A}">
                    <a16:rowId xmlns:a16="http://schemas.microsoft.com/office/drawing/2014/main" val="3750565159"/>
                  </a:ext>
                </a:extLst>
              </a:tr>
              <a:tr h="0">
                <a:tc vMerge="1">
                  <a:txBody>
                    <a:bodyPr/>
                    <a:lstStyle/>
                    <a:p>
                      <a:endParaRPr lang="en-US" sz="1200"/>
                    </a:p>
                  </a:txBody>
                  <a:tcPr/>
                </a:tc>
                <a:tc>
                  <a:txBody>
                    <a:bodyPr/>
                    <a:lstStyle/>
                    <a:p>
                      <a:r>
                        <a:rPr lang="en-US" sz="1000">
                          <a:latin typeface="+mj-lt"/>
                        </a:rPr>
                        <a:t>Riverside Community Care</a:t>
                      </a:r>
                    </a:p>
                  </a:txBody>
                  <a:tcPr anchor="ctr"/>
                </a:tc>
                <a:tc>
                  <a:txBody>
                    <a:bodyPr/>
                    <a:lstStyle/>
                    <a:p>
                      <a:r>
                        <a:rPr lang="en-US" sz="1000">
                          <a:latin typeface="+mj-lt"/>
                        </a:rPr>
                        <a:t>Canton, Dedham, Dover, Foxboro, Medfield, Millis, Needham, Newton, Norfolk, Norwood, Plainville, Sharon, Walpole, Wellesley, Weston, Westwood, and Wrentham</a:t>
                      </a:r>
                    </a:p>
                  </a:txBody>
                  <a:tcPr anchor="ctr"/>
                </a:tc>
                <a:extLst>
                  <a:ext uri="{0D108BD9-81ED-4DB2-BD59-A6C34878D82A}">
                    <a16:rowId xmlns:a16="http://schemas.microsoft.com/office/drawing/2014/main" val="2626876649"/>
                  </a:ext>
                </a:extLst>
              </a:tr>
              <a:tr h="0">
                <a:tc vMerge="1">
                  <a:txBody>
                    <a:bodyPr/>
                    <a:lstStyle/>
                    <a:p>
                      <a:endParaRPr lang="en-US" sz="1100"/>
                    </a:p>
                  </a:txBody>
                  <a:tcPr anchor="ctr"/>
                </a:tc>
                <a:tc>
                  <a:txBody>
                    <a:bodyPr/>
                    <a:lstStyle/>
                    <a:p>
                      <a:r>
                        <a:rPr lang="en-US" sz="1000">
                          <a:latin typeface="+mj-lt"/>
                        </a:rPr>
                        <a:t>Aspire Health Alliance</a:t>
                      </a:r>
                    </a:p>
                  </a:txBody>
                  <a:tcPr anchor="ctr"/>
                </a:tc>
                <a:tc>
                  <a:txBody>
                    <a:bodyPr/>
                    <a:lstStyle/>
                    <a:p>
                      <a:r>
                        <a:rPr lang="en-US" sz="1000">
                          <a:latin typeface="+mj-lt"/>
                        </a:rPr>
                        <a:t>Braintree, Cohasset, Hingham, Hull, Milton, Norwell, Quincy, Randolph, Scituate, and Weymouth</a:t>
                      </a:r>
                    </a:p>
                  </a:txBody>
                  <a:tcPr anchor="ctr"/>
                </a:tc>
                <a:extLst>
                  <a:ext uri="{0D108BD9-81ED-4DB2-BD59-A6C34878D82A}">
                    <a16:rowId xmlns:a16="http://schemas.microsoft.com/office/drawing/2014/main" val="3422306442"/>
                  </a:ext>
                </a:extLst>
              </a:tr>
              <a:tr h="0">
                <a:tc rowSpan="4">
                  <a:txBody>
                    <a:bodyPr/>
                    <a:lstStyle/>
                    <a:p>
                      <a:r>
                        <a:rPr lang="en-US" sz="1000" dirty="0">
                          <a:latin typeface="+mj-lt"/>
                        </a:rPr>
                        <a:t>Western</a:t>
                      </a:r>
                    </a:p>
                  </a:txBody>
                  <a:tcPr anchor="ctr"/>
                </a:tc>
                <a:tc>
                  <a:txBody>
                    <a:bodyPr/>
                    <a:lstStyle/>
                    <a:p>
                      <a:r>
                        <a:rPr lang="en-US" sz="1000">
                          <a:latin typeface="+mj-lt"/>
                        </a:rPr>
                        <a:t>Clinical Support Options</a:t>
                      </a:r>
                    </a:p>
                  </a:txBody>
                  <a:tcPr anchor="ctr"/>
                </a:tc>
                <a:tc>
                  <a:txBody>
                    <a:bodyPr/>
                    <a:lstStyle/>
                    <a:p>
                      <a:r>
                        <a:rPr lang="en-US" sz="1000" dirty="0">
                          <a:latin typeface="+mj-lt"/>
                        </a:rPr>
                        <a:t>Amherst, Chesterfield, Cummington, Easthampton, Florence, Goshen, Hadley, Hatfield, Middlefield, Northampton, Pelham, Plainfield, Westhampton, Williamsburg, and Worthington</a:t>
                      </a:r>
                    </a:p>
                    <a:p>
                      <a:endParaRPr lang="en-US" sz="1000" dirty="0">
                        <a:latin typeface="+mj-lt"/>
                      </a:endParaRPr>
                    </a:p>
                    <a:p>
                      <a:r>
                        <a:rPr lang="en-US" sz="1000" dirty="0">
                          <a:latin typeface="+mj-lt"/>
                        </a:rPr>
                        <a:t>Ashfield, Athol, Bernardston, Buckland, Charlemont, Colrain, Conway, Deerfield, Erving, Gill, Greenfield, Hawley, Heath, Leverett, Leyden, Millers Falls, Montague, New Salem, Northfield, Orange, </a:t>
                      </a:r>
                      <a:r>
                        <a:rPr lang="en-US" sz="1000" dirty="0" err="1">
                          <a:latin typeface="+mj-lt"/>
                        </a:rPr>
                        <a:t>Petersham</a:t>
                      </a:r>
                      <a:r>
                        <a:rPr lang="en-US" sz="1000" dirty="0">
                          <a:latin typeface="+mj-lt"/>
                        </a:rPr>
                        <a:t>, </a:t>
                      </a:r>
                      <a:r>
                        <a:rPr lang="en-US" sz="1000" dirty="0" err="1">
                          <a:latin typeface="+mj-lt"/>
                        </a:rPr>
                        <a:t>Phillipston</a:t>
                      </a:r>
                      <a:r>
                        <a:rPr lang="en-US" sz="1000" dirty="0">
                          <a:latin typeface="+mj-lt"/>
                        </a:rPr>
                        <a:t>, Rowe, </a:t>
                      </a:r>
                      <a:r>
                        <a:rPr lang="en-US" sz="1000" dirty="0" err="1">
                          <a:latin typeface="+mj-lt"/>
                        </a:rPr>
                        <a:t>Royalston</a:t>
                      </a:r>
                      <a:r>
                        <a:rPr lang="en-US" sz="1000" dirty="0">
                          <a:latin typeface="+mj-lt"/>
                        </a:rPr>
                        <a:t>, Shelburne, Shutesbury, Sunderland, Turners Falls, Warwick, Wendell, and Whately</a:t>
                      </a:r>
                    </a:p>
                  </a:txBody>
                  <a:tcPr anchor="ctr"/>
                </a:tc>
                <a:extLst>
                  <a:ext uri="{0D108BD9-81ED-4DB2-BD59-A6C34878D82A}">
                    <a16:rowId xmlns:a16="http://schemas.microsoft.com/office/drawing/2014/main" val="3532600548"/>
                  </a:ext>
                </a:extLst>
              </a:tr>
              <a:tr h="0">
                <a:tc vMerge="1">
                  <a:txBody>
                    <a:bodyPr/>
                    <a:lstStyle/>
                    <a:p>
                      <a:endParaRPr lang="en-US" sz="1200"/>
                    </a:p>
                  </a:txBody>
                  <a:tcPr/>
                </a:tc>
                <a:tc>
                  <a:txBody>
                    <a:bodyPr/>
                    <a:lstStyle/>
                    <a:p>
                      <a:r>
                        <a:rPr lang="en-US" sz="1000">
                          <a:latin typeface="+mj-lt"/>
                        </a:rPr>
                        <a:t>Behavioral Health Network </a:t>
                      </a:r>
                    </a:p>
                  </a:txBody>
                  <a:tcPr anchor="ctr"/>
                </a:tc>
                <a:tc>
                  <a:txBody>
                    <a:bodyPr/>
                    <a:lstStyle/>
                    <a:p>
                      <a:r>
                        <a:rPr lang="en-US" sz="1000">
                          <a:latin typeface="+mj-lt"/>
                        </a:rPr>
                        <a:t>Agawam, Blandford, Chester, East Longmeadow, Granville, Hampden, Huntington, Indian Orchard, Longmeadow, Montgomery, Russell, Southwick, Springfield, Tolland, Westfield, West Springfield, and Wilbraham</a:t>
                      </a:r>
                    </a:p>
                  </a:txBody>
                  <a:tcPr anchor="ctr"/>
                </a:tc>
                <a:extLst>
                  <a:ext uri="{0D108BD9-81ED-4DB2-BD59-A6C34878D82A}">
                    <a16:rowId xmlns:a16="http://schemas.microsoft.com/office/drawing/2014/main" val="1790118336"/>
                  </a:ext>
                </a:extLst>
              </a:tr>
              <a:tr h="0">
                <a:tc vMerge="1">
                  <a:txBody>
                    <a:bodyPr/>
                    <a:lstStyle/>
                    <a:p>
                      <a:endParaRPr lang="en-US" sz="1200"/>
                    </a:p>
                  </a:txBody>
                  <a:tcPr/>
                </a:tc>
                <a:tc>
                  <a:txBody>
                    <a:bodyPr/>
                    <a:lstStyle/>
                    <a:p>
                      <a:r>
                        <a:rPr lang="en-US" sz="1000">
                          <a:latin typeface="+mj-lt"/>
                        </a:rPr>
                        <a:t>Center for Human Development</a:t>
                      </a:r>
                    </a:p>
                  </a:txBody>
                  <a:tcPr anchor="ctr"/>
                </a:tc>
                <a:tc>
                  <a:txBody>
                    <a:bodyPr/>
                    <a:lstStyle/>
                    <a:p>
                      <a:r>
                        <a:rPr lang="en-US" sz="1000">
                          <a:latin typeface="+mj-lt"/>
                        </a:rPr>
                        <a:t>Belchertown, </a:t>
                      </a:r>
                      <a:r>
                        <a:rPr lang="en-US" sz="1000" err="1">
                          <a:latin typeface="+mj-lt"/>
                        </a:rPr>
                        <a:t>Bondsville</a:t>
                      </a:r>
                      <a:r>
                        <a:rPr lang="en-US" sz="1000">
                          <a:latin typeface="+mj-lt"/>
                        </a:rPr>
                        <a:t>, Chicopee, Granby, Holyoke, Ludlow, Monson, Palmer, South Hadley, Southampton, Thorndike, Three Rivers, and Ware</a:t>
                      </a:r>
                    </a:p>
                  </a:txBody>
                  <a:tcPr anchor="ctr"/>
                </a:tc>
                <a:extLst>
                  <a:ext uri="{0D108BD9-81ED-4DB2-BD59-A6C34878D82A}">
                    <a16:rowId xmlns:a16="http://schemas.microsoft.com/office/drawing/2014/main" val="941662518"/>
                  </a:ext>
                </a:extLst>
              </a:tr>
              <a:tr h="0">
                <a:tc vMerge="1">
                  <a:txBody>
                    <a:bodyPr/>
                    <a:lstStyle/>
                    <a:p>
                      <a:endParaRPr lang="en-US" sz="1100"/>
                    </a:p>
                  </a:txBody>
                  <a:tcPr anchor="ctr"/>
                </a:tc>
                <a:tc>
                  <a:txBody>
                    <a:bodyPr/>
                    <a:lstStyle/>
                    <a:p>
                      <a:r>
                        <a:rPr lang="en-US" sz="1000">
                          <a:latin typeface="+mj-lt"/>
                        </a:rPr>
                        <a:t>The Brien Center</a:t>
                      </a:r>
                    </a:p>
                  </a:txBody>
                  <a:tcPr anchor="ctr"/>
                </a:tc>
                <a:tc>
                  <a:txBody>
                    <a:bodyPr/>
                    <a:lstStyle/>
                    <a:p>
                      <a:r>
                        <a:rPr lang="en-US" sz="1000">
                          <a:latin typeface="+mj-lt"/>
                        </a:rPr>
                        <a:t>Adams, Alford, Becket, Cheshire, Clarksburg, Dalton, </a:t>
                      </a:r>
                      <a:r>
                        <a:rPr lang="en-US" sz="1000" err="1">
                          <a:latin typeface="+mj-lt"/>
                        </a:rPr>
                        <a:t>Egrement</a:t>
                      </a:r>
                      <a:r>
                        <a:rPr lang="en-US" sz="1000">
                          <a:latin typeface="+mj-lt"/>
                        </a:rPr>
                        <a:t>, Florida, Great Barrington, Hancock, Hinsdale, Lanesboro, Lee, Lenox, Monroe, Monterey, Mount Washington, New Ashford, New Marlboro, North Adams, Otis, Peru, Pittsfield, Richmond, Sandisfield, Savoy, Sheffield, Stockbridge, </a:t>
                      </a:r>
                      <a:r>
                        <a:rPr lang="en-US" sz="1000" err="1">
                          <a:latin typeface="+mj-lt"/>
                        </a:rPr>
                        <a:t>Tyringham</a:t>
                      </a:r>
                      <a:r>
                        <a:rPr lang="en-US" sz="1000">
                          <a:latin typeface="+mj-lt"/>
                        </a:rPr>
                        <a:t>, Washington, West Stockbridge, Williamstown, and Windsor</a:t>
                      </a:r>
                    </a:p>
                  </a:txBody>
                  <a:tcPr anchor="ctr"/>
                </a:tc>
                <a:extLst>
                  <a:ext uri="{0D108BD9-81ED-4DB2-BD59-A6C34878D82A}">
                    <a16:rowId xmlns:a16="http://schemas.microsoft.com/office/drawing/2014/main" val="4132528353"/>
                  </a:ext>
                </a:extLst>
              </a:tr>
              <a:tr h="0">
                <a:tc rowSpan="3">
                  <a:txBody>
                    <a:bodyPr/>
                    <a:lstStyle/>
                    <a:p>
                      <a:r>
                        <a:rPr lang="en-US" sz="1000">
                          <a:latin typeface="+mj-lt"/>
                        </a:rPr>
                        <a:t>Nort</a:t>
                      </a:r>
                      <a:r>
                        <a:rPr lang="en-US" sz="1000" kern="1200">
                          <a:solidFill>
                            <a:schemeClr val="dk1"/>
                          </a:solidFill>
                          <a:latin typeface="+mj-lt"/>
                          <a:ea typeface="+mn-ea"/>
                          <a:cs typeface="+mn-cs"/>
                        </a:rPr>
                        <a:t>hea</a:t>
                      </a:r>
                      <a:r>
                        <a:rPr lang="en-US" sz="1000">
                          <a:latin typeface="+mj-lt"/>
                        </a:rPr>
                        <a:t>st</a:t>
                      </a:r>
                    </a:p>
                  </a:txBody>
                  <a:tcPr anchor="ctr">
                    <a:solidFill>
                      <a:schemeClr val="accent1">
                        <a:lumMod val="40000"/>
                        <a:lumOff val="60000"/>
                      </a:schemeClr>
                    </a:solidFill>
                  </a:tcPr>
                </a:tc>
                <a:tc>
                  <a:txBody>
                    <a:bodyPr/>
                    <a:lstStyle/>
                    <a:p>
                      <a:r>
                        <a:rPr lang="en-US" sz="1000">
                          <a:latin typeface="+mj-lt"/>
                        </a:rPr>
                        <a:t>Beth Israel Lahey Health BH Services</a:t>
                      </a:r>
                    </a:p>
                  </a:txBody>
                  <a:tcPr anchor="ctr"/>
                </a:tc>
                <a:tc>
                  <a:txBody>
                    <a:bodyPr/>
                    <a:lstStyle/>
                    <a:p>
                      <a:r>
                        <a:rPr lang="en-US" sz="1000">
                          <a:latin typeface="+mj-lt"/>
                        </a:rPr>
                        <a:t>Andover, Lawrence, Methuen, and North Andover</a:t>
                      </a:r>
                    </a:p>
                  </a:txBody>
                  <a:tcPr anchor="ctr"/>
                </a:tc>
                <a:extLst>
                  <a:ext uri="{0D108BD9-81ED-4DB2-BD59-A6C34878D82A}">
                    <a16:rowId xmlns:a16="http://schemas.microsoft.com/office/drawing/2014/main" val="3887664623"/>
                  </a:ext>
                </a:extLst>
              </a:tr>
              <a:tr h="0">
                <a:tc vMerge="1">
                  <a:txBody>
                    <a:bodyPr/>
                    <a:lstStyle/>
                    <a:p>
                      <a:endParaRPr lang="en-US" sz="1200"/>
                    </a:p>
                  </a:txBody>
                  <a:tcPr/>
                </a:tc>
                <a:tc>
                  <a:txBody>
                    <a:bodyPr/>
                    <a:lstStyle/>
                    <a:p>
                      <a:r>
                        <a:rPr lang="en-US" sz="1000" err="1">
                          <a:latin typeface="+mj-lt"/>
                        </a:rPr>
                        <a:t>Vinfen</a:t>
                      </a:r>
                      <a:endParaRPr lang="en-US" sz="1000">
                        <a:latin typeface="+mj-lt"/>
                      </a:endParaRPr>
                    </a:p>
                  </a:txBody>
                  <a:tcPr anchor="ctr"/>
                </a:tc>
                <a:tc>
                  <a:txBody>
                    <a:bodyPr/>
                    <a:lstStyle/>
                    <a:p>
                      <a:r>
                        <a:rPr lang="en-US" sz="1000">
                          <a:latin typeface="+mj-lt"/>
                        </a:rPr>
                        <a:t>Billerica, Chelmsford, Dracut, Dunstable, Lowell, Tewksbury, Tyngsboro, and Westford</a:t>
                      </a:r>
                    </a:p>
                  </a:txBody>
                  <a:tcPr anchor="ctr"/>
                </a:tc>
                <a:extLst>
                  <a:ext uri="{0D108BD9-81ED-4DB2-BD59-A6C34878D82A}">
                    <a16:rowId xmlns:a16="http://schemas.microsoft.com/office/drawing/2014/main" val="1496245465"/>
                  </a:ext>
                </a:extLst>
              </a:tr>
              <a:tr h="0">
                <a:tc vMerge="1">
                  <a:txBody>
                    <a:bodyPr/>
                    <a:lstStyle/>
                    <a:p>
                      <a:endParaRPr lang="en-US" sz="1200"/>
                    </a:p>
                  </a:txBody>
                  <a:tcPr/>
                </a:tc>
                <a:tc>
                  <a:txBody>
                    <a:bodyPr/>
                    <a:lstStyle/>
                    <a:p>
                      <a:r>
                        <a:rPr lang="en-US" sz="1000">
                          <a:latin typeface="+mj-lt"/>
                        </a:rPr>
                        <a:t>Eliot Community Human Services</a:t>
                      </a:r>
                    </a:p>
                  </a:txBody>
                  <a:tcPr anchor="ctr"/>
                </a:tc>
                <a:tc>
                  <a:txBody>
                    <a:bodyPr/>
                    <a:lstStyle/>
                    <a:p>
                      <a:r>
                        <a:rPr lang="en-US" sz="1000" dirty="0">
                          <a:latin typeface="+mj-lt"/>
                        </a:rPr>
                        <a:t>Lynn, Lynnfield, Melrose, Nahant, North Reading, Reading, Saugus, Stoneham, Swampscott, and Wakefield</a:t>
                      </a:r>
                    </a:p>
                    <a:p>
                      <a:endParaRPr lang="en-US" sz="1000" dirty="0">
                        <a:latin typeface="+mj-lt"/>
                      </a:endParaRPr>
                    </a:p>
                    <a:p>
                      <a:r>
                        <a:rPr lang="en-US" sz="1000" dirty="0">
                          <a:latin typeface="+mj-lt"/>
                        </a:rPr>
                        <a:t>Amesbury, Beverly, Boxford, Danvers, Essex, Georgetown, Gloucester, Groveland, Hamilton, Haverhill, Ipswich, Manchester by the Sea, Marblehead, Merrimac, Middleton, Newbury, Newburyport, Peabody, Rockport, Rowley, Salem, Salisbury, Topsfield, Wenham, and West Newbury</a:t>
                      </a:r>
                    </a:p>
                  </a:txBody>
                  <a:tcPr anchor="ctr"/>
                </a:tc>
                <a:extLst>
                  <a:ext uri="{0D108BD9-81ED-4DB2-BD59-A6C34878D82A}">
                    <a16:rowId xmlns:a16="http://schemas.microsoft.com/office/drawing/2014/main" val="1097065484"/>
                  </a:ext>
                </a:extLst>
              </a:tr>
            </a:tbl>
          </a:graphicData>
        </a:graphic>
      </p:graphicFrame>
    </p:spTree>
    <p:extLst>
      <p:ext uri="{BB962C8B-B14F-4D97-AF65-F5344CB8AC3E}">
        <p14:creationId xmlns:p14="http://schemas.microsoft.com/office/powerpoint/2010/main" val="2259765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D62809-39F2-7926-6C8A-79D7ECA67F0A}"/>
              </a:ext>
            </a:extLst>
          </p:cNvPr>
          <p:cNvSpPr>
            <a:spLocks noGrp="1"/>
          </p:cNvSpPr>
          <p:nvPr>
            <p:ph type="body" sz="quarter" idx="10"/>
          </p:nvPr>
        </p:nvSpPr>
        <p:spPr>
          <a:xfrm>
            <a:off x="914400" y="1143000"/>
            <a:ext cx="6395639" cy="738664"/>
          </a:xfrm>
        </p:spPr>
        <p:txBody>
          <a:bodyPr/>
          <a:lstStyle/>
          <a:p>
            <a:r>
              <a:rPr lang="en-US" sz="2400" b="1" dirty="0">
                <a:solidFill>
                  <a:srgbClr val="002060"/>
                </a:solidFill>
                <a:cs typeface="Arial"/>
              </a:rPr>
              <a:t>Appendix – List of Community Partners, Affiliated Partners, and Service Areas</a:t>
            </a:r>
          </a:p>
        </p:txBody>
      </p:sp>
    </p:spTree>
    <p:extLst>
      <p:ext uri="{BB962C8B-B14F-4D97-AF65-F5344CB8AC3E}">
        <p14:creationId xmlns:p14="http://schemas.microsoft.com/office/powerpoint/2010/main" val="2920097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7415F16F-BDFA-406B-ABE3-9C748641BC9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6" name="Object 15" hidden="1">
                        <a:extLst>
                          <a:ext uri="{FF2B5EF4-FFF2-40B4-BE49-F238E27FC236}">
                            <a16:creationId xmlns:a16="http://schemas.microsoft.com/office/drawing/2014/main" id="{7415F16F-BDFA-406B-ABE3-9C748641BC97}"/>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0683821-D221-4988-8AC4-506B31F0EAA0}"/>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pic>
        <p:nvPicPr>
          <p:cNvPr id="55" name="Picture 54">
            <a:extLst>
              <a:ext uri="{FF2B5EF4-FFF2-40B4-BE49-F238E27FC236}">
                <a16:creationId xmlns:a16="http://schemas.microsoft.com/office/drawing/2014/main" id="{A3FD77DF-69D5-24D7-26D0-49CBCC1BA1B4}"/>
              </a:ext>
            </a:extLst>
          </p:cNvPr>
          <p:cNvPicPr>
            <a:picLocks noChangeAspect="1"/>
          </p:cNvPicPr>
          <p:nvPr/>
        </p:nvPicPr>
        <p:blipFill>
          <a:blip r:embed="rId6"/>
          <a:stretch>
            <a:fillRect/>
          </a:stretch>
        </p:blipFill>
        <p:spPr>
          <a:xfrm>
            <a:off x="1804737" y="160420"/>
            <a:ext cx="8582527" cy="6116053"/>
          </a:xfrm>
          <a:prstGeom prst="rect">
            <a:avLst/>
          </a:prstGeom>
        </p:spPr>
      </p:pic>
    </p:spTree>
    <p:extLst>
      <p:ext uri="{BB962C8B-B14F-4D97-AF65-F5344CB8AC3E}">
        <p14:creationId xmlns:p14="http://schemas.microsoft.com/office/powerpoint/2010/main" val="1828145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7415F16F-BDFA-406B-ABE3-9C748641BC9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6" name="Object 15" hidden="1">
                        <a:extLst>
                          <a:ext uri="{FF2B5EF4-FFF2-40B4-BE49-F238E27FC236}">
                            <a16:creationId xmlns:a16="http://schemas.microsoft.com/office/drawing/2014/main" id="{7415F16F-BDFA-406B-ABE3-9C748641BC97}"/>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0683821-D221-4988-8AC4-506B31F0EAA0}"/>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pic>
        <p:nvPicPr>
          <p:cNvPr id="10" name="Picture 9">
            <a:extLst>
              <a:ext uri="{FF2B5EF4-FFF2-40B4-BE49-F238E27FC236}">
                <a16:creationId xmlns:a16="http://schemas.microsoft.com/office/drawing/2014/main" id="{0CB008C7-9806-4F97-ADDA-5D00053E5978}"/>
              </a:ext>
            </a:extLst>
          </p:cNvPr>
          <p:cNvPicPr>
            <a:picLocks noChangeAspect="1"/>
          </p:cNvPicPr>
          <p:nvPr/>
        </p:nvPicPr>
        <p:blipFill>
          <a:blip r:embed="rId6"/>
          <a:stretch>
            <a:fillRect/>
          </a:stretch>
        </p:blipFill>
        <p:spPr>
          <a:xfrm>
            <a:off x="2015289" y="370974"/>
            <a:ext cx="8161422" cy="6126079"/>
          </a:xfrm>
          <a:prstGeom prst="rect">
            <a:avLst/>
          </a:prstGeom>
        </p:spPr>
      </p:pic>
    </p:spTree>
    <p:extLst>
      <p:ext uri="{BB962C8B-B14F-4D97-AF65-F5344CB8AC3E}">
        <p14:creationId xmlns:p14="http://schemas.microsoft.com/office/powerpoint/2010/main" val="3300010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7415F16F-BDFA-406B-ABE3-9C748641BC9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6" name="Object 15" hidden="1">
                        <a:extLst>
                          <a:ext uri="{FF2B5EF4-FFF2-40B4-BE49-F238E27FC236}">
                            <a16:creationId xmlns:a16="http://schemas.microsoft.com/office/drawing/2014/main" id="{7415F16F-BDFA-406B-ABE3-9C748641BC97}"/>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0683821-D221-4988-8AC4-506B31F0EAA0}"/>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770583" y="160900"/>
            <a:ext cx="8741664" cy="292388"/>
          </a:xfrm>
        </p:spPr>
        <p:txBody>
          <a:bodyPr>
            <a:noAutofit/>
          </a:bodyPr>
          <a:lstStyle/>
          <a:p>
            <a:r>
              <a:rPr lang="en-US" sz="1800" dirty="0">
                <a:latin typeface="Arial"/>
                <a:cs typeface="Arial"/>
              </a:rPr>
              <a:t>BH CPs</a:t>
            </a:r>
          </a:p>
        </p:txBody>
      </p:sp>
      <p:sp>
        <p:nvSpPr>
          <p:cNvPr id="4" name="Text Placeholder 3"/>
          <p:cNvSpPr>
            <a:spLocks noGrp="1"/>
          </p:cNvSpPr>
          <p:nvPr>
            <p:ph type="body" sz="quarter" idx="11"/>
          </p:nvPr>
        </p:nvSpPr>
        <p:spPr>
          <a:xfrm>
            <a:off x="1711639" y="2783918"/>
            <a:ext cx="1905110" cy="783688"/>
          </a:xfrm>
        </p:spPr>
        <p:txBody>
          <a:bodyPr/>
          <a:lstStyle/>
          <a:p>
            <a:r>
              <a:rPr lang="en-US" sz="1400" b="1" dirty="0">
                <a:latin typeface="Arial"/>
                <a:cs typeface="Arial"/>
              </a:rPr>
              <a:t>Clinical and Support Options, Inc. (CSO) </a:t>
            </a:r>
            <a:endParaRPr lang="en-US" sz="1400" b="1">
              <a:cs typeface="Arial"/>
            </a:endParaRPr>
          </a:p>
        </p:txBody>
      </p:sp>
      <p:sp>
        <p:nvSpPr>
          <p:cNvPr id="5" name="Text Placeholder 4"/>
          <p:cNvSpPr>
            <a:spLocks noGrp="1"/>
          </p:cNvSpPr>
          <p:nvPr>
            <p:ph type="body" sz="quarter" idx="12"/>
          </p:nvPr>
        </p:nvSpPr>
        <p:spPr>
          <a:xfrm>
            <a:off x="1711639" y="872828"/>
            <a:ext cx="1905112" cy="1035905"/>
          </a:xfrm>
        </p:spPr>
        <p:txBody>
          <a:bodyPr/>
          <a:lstStyle/>
          <a:p>
            <a:r>
              <a:rPr lang="en-US" sz="1400" b="1" dirty="0">
                <a:effectLst/>
                <a:ea typeface="Calibri"/>
              </a:rPr>
              <a:t>Boston Health Care for the Homeless Program, Inc. (BHCHP)</a:t>
            </a:r>
            <a:endParaRPr lang="en-US" sz="1400" b="1">
              <a:ea typeface="Calibri"/>
              <a:cs typeface="Arial"/>
            </a:endParaRPr>
          </a:p>
        </p:txBody>
      </p:sp>
      <p:sp>
        <p:nvSpPr>
          <p:cNvPr id="6" name="Text Placeholder 5"/>
          <p:cNvSpPr>
            <a:spLocks noGrp="1"/>
          </p:cNvSpPr>
          <p:nvPr>
            <p:ph type="body" sz="quarter" idx="13"/>
          </p:nvPr>
        </p:nvSpPr>
        <p:spPr>
          <a:xfrm>
            <a:off x="1711639" y="3703389"/>
            <a:ext cx="1905110" cy="821075"/>
          </a:xfrm>
        </p:spPr>
        <p:txBody>
          <a:bodyPr/>
          <a:lstStyle/>
          <a:p>
            <a:r>
              <a:rPr lang="en-US" sz="1400" b="1" dirty="0">
                <a:effectLst/>
                <a:ea typeface="Calibri"/>
              </a:rPr>
              <a:t>Community Counseling of Bristol County (CCBC)</a:t>
            </a:r>
            <a:endParaRPr lang="en-US" sz="1400" b="1">
              <a:ea typeface="Calibri"/>
              <a:cs typeface="Arial"/>
            </a:endParaRPr>
          </a:p>
        </p:txBody>
      </p:sp>
      <p:sp>
        <p:nvSpPr>
          <p:cNvPr id="10" name="Text Placeholder 9"/>
          <p:cNvSpPr>
            <a:spLocks noGrp="1"/>
          </p:cNvSpPr>
          <p:nvPr>
            <p:ph type="body" sz="quarter" idx="17"/>
          </p:nvPr>
        </p:nvSpPr>
        <p:spPr>
          <a:xfrm>
            <a:off x="3684867" y="833524"/>
            <a:ext cx="4191000" cy="1169551"/>
          </a:xfrm>
        </p:spPr>
        <p:txBody>
          <a:bodyPr vert="horz" wrap="square" lIns="91440" tIns="45720" rIns="91440" bIns="45720" rtlCol="0" anchor="t">
            <a:spAutoFit/>
          </a:bodyPr>
          <a:lstStyle/>
          <a:p>
            <a:r>
              <a:rPr lang="en-US" sz="1400" dirty="0">
                <a:solidFill>
                  <a:srgbClr val="000000"/>
                </a:solidFill>
                <a:effectLst/>
                <a:ea typeface="Times New Roman" panose="02020603050405020304" pitchFamily="18" charset="0"/>
              </a:rPr>
              <a:t>Boston Medical Center, Boston Public Health Commission, Casa Esperanza, Massachusetts Housing and Shelter Alliance, New England Center and Home for Veterans, Pine St. Inn, St. Francis House and Victory Programs</a:t>
            </a:r>
            <a:endParaRPr lang="en-US" sz="1400">
              <a:cs typeface="Arial"/>
            </a:endParaRPr>
          </a:p>
        </p:txBody>
      </p:sp>
      <p:cxnSp>
        <p:nvCxnSpPr>
          <p:cNvPr id="12" name="Straight Connector 11"/>
          <p:cNvCxnSpPr>
            <a:cxnSpLocks/>
          </p:cNvCxnSpPr>
          <p:nvPr/>
        </p:nvCxnSpPr>
        <p:spPr>
          <a:xfrm>
            <a:off x="1711639" y="3635497"/>
            <a:ext cx="86868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1711639" y="1976623"/>
            <a:ext cx="86868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1711639" y="5298343"/>
            <a:ext cx="86868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1711639" y="804936"/>
            <a:ext cx="86868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E5E8B6-2F92-4A05-99E3-1FAD4424BB3E}"/>
              </a:ext>
            </a:extLst>
          </p:cNvPr>
          <p:cNvCxnSpPr>
            <a:cxnSpLocks/>
          </p:cNvCxnSpPr>
          <p:nvPr/>
        </p:nvCxnSpPr>
        <p:spPr>
          <a:xfrm>
            <a:off x="1711640" y="4592354"/>
            <a:ext cx="8696739" cy="4969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 Placeholder 9">
            <a:extLst>
              <a:ext uri="{FF2B5EF4-FFF2-40B4-BE49-F238E27FC236}">
                <a16:creationId xmlns:a16="http://schemas.microsoft.com/office/drawing/2014/main" id="{AFF052E7-8490-4476-8CBC-8DF7FC8495C2}"/>
              </a:ext>
            </a:extLst>
          </p:cNvPr>
          <p:cNvSpPr txBox="1">
            <a:spLocks/>
          </p:cNvSpPr>
          <p:nvPr/>
        </p:nvSpPr>
        <p:spPr>
          <a:xfrm>
            <a:off x="7726804" y="2772671"/>
            <a:ext cx="2942778" cy="738664"/>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rgbClr val="000000"/>
                </a:solidFill>
                <a:effectLst/>
                <a:ea typeface="Times New Roman" panose="02020603050405020304" pitchFamily="18" charset="0"/>
              </a:rPr>
              <a:t>Athol, Gardner-Fitchburg, Greenfield, Northampton, Pittsfield, Springfield</a:t>
            </a:r>
            <a:endParaRPr lang="en-US" sz="1400" dirty="0"/>
          </a:p>
        </p:txBody>
      </p:sp>
      <p:sp>
        <p:nvSpPr>
          <p:cNvPr id="34" name="Text Placeholder 9">
            <a:extLst>
              <a:ext uri="{FF2B5EF4-FFF2-40B4-BE49-F238E27FC236}">
                <a16:creationId xmlns:a16="http://schemas.microsoft.com/office/drawing/2014/main" id="{BE80072D-E715-4D98-87B4-D386193B393A}"/>
              </a:ext>
            </a:extLst>
          </p:cNvPr>
          <p:cNvSpPr txBox="1">
            <a:spLocks/>
          </p:cNvSpPr>
          <p:nvPr/>
        </p:nvSpPr>
        <p:spPr>
          <a:xfrm>
            <a:off x="7726805" y="931335"/>
            <a:ext cx="1540413"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latin typeface="Arial"/>
                <a:cs typeface="Arial"/>
              </a:rPr>
              <a:t>Boston-Primary</a:t>
            </a:r>
            <a:endParaRPr lang="en-US" sz="1400" dirty="0"/>
          </a:p>
        </p:txBody>
      </p:sp>
      <p:sp>
        <p:nvSpPr>
          <p:cNvPr id="39" name="Text Placeholder 9">
            <a:extLst>
              <a:ext uri="{FF2B5EF4-FFF2-40B4-BE49-F238E27FC236}">
                <a16:creationId xmlns:a16="http://schemas.microsoft.com/office/drawing/2014/main" id="{32003F8B-D02B-4BCC-BBFF-45B8FBE36E59}"/>
              </a:ext>
            </a:extLst>
          </p:cNvPr>
          <p:cNvSpPr txBox="1">
            <a:spLocks/>
          </p:cNvSpPr>
          <p:nvPr/>
        </p:nvSpPr>
        <p:spPr>
          <a:xfrm>
            <a:off x="8641068" y="3382112"/>
            <a:ext cx="1752600"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endParaRPr lang="en-US" sz="1400"/>
          </a:p>
        </p:txBody>
      </p:sp>
      <p:sp>
        <p:nvSpPr>
          <p:cNvPr id="41" name="Text Placeholder 9">
            <a:extLst>
              <a:ext uri="{FF2B5EF4-FFF2-40B4-BE49-F238E27FC236}">
                <a16:creationId xmlns:a16="http://schemas.microsoft.com/office/drawing/2014/main" id="{6D78AD21-0BA3-4E14-A4C6-5814C4AA9867}"/>
              </a:ext>
            </a:extLst>
          </p:cNvPr>
          <p:cNvSpPr txBox="1">
            <a:spLocks/>
          </p:cNvSpPr>
          <p:nvPr/>
        </p:nvSpPr>
        <p:spPr>
          <a:xfrm>
            <a:off x="1642872" y="4693085"/>
            <a:ext cx="1752600"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a:p>
        </p:txBody>
      </p:sp>
      <p:sp>
        <p:nvSpPr>
          <p:cNvPr id="22" name="Text Placeholder 9">
            <a:extLst>
              <a:ext uri="{FF2B5EF4-FFF2-40B4-BE49-F238E27FC236}">
                <a16:creationId xmlns:a16="http://schemas.microsoft.com/office/drawing/2014/main" id="{07CDCD4A-A272-203D-50F1-034EAE65CD65}"/>
              </a:ext>
            </a:extLst>
          </p:cNvPr>
          <p:cNvSpPr txBox="1">
            <a:spLocks/>
          </p:cNvSpPr>
          <p:nvPr/>
        </p:nvSpPr>
        <p:spPr>
          <a:xfrm>
            <a:off x="3730820" y="2839383"/>
            <a:ext cx="2413553" cy="523220"/>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N/A</a:t>
            </a:r>
          </a:p>
          <a:p>
            <a:endParaRPr lang="en-US" sz="1400" dirty="0"/>
          </a:p>
        </p:txBody>
      </p:sp>
      <p:sp>
        <p:nvSpPr>
          <p:cNvPr id="21" name="Text Placeholder 9">
            <a:extLst>
              <a:ext uri="{FF2B5EF4-FFF2-40B4-BE49-F238E27FC236}">
                <a16:creationId xmlns:a16="http://schemas.microsoft.com/office/drawing/2014/main" id="{BEA83220-8631-C2B2-1B21-C347FB5DC2DA}"/>
              </a:ext>
            </a:extLst>
          </p:cNvPr>
          <p:cNvSpPr txBox="1">
            <a:spLocks/>
          </p:cNvSpPr>
          <p:nvPr/>
        </p:nvSpPr>
        <p:spPr>
          <a:xfrm>
            <a:off x="7726805" y="4733784"/>
            <a:ext cx="1997237"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rgbClr val="000000"/>
                </a:solidFill>
                <a:effectLst/>
                <a:ea typeface="Times New Roman" panose="02020603050405020304" pitchFamily="18" charset="0"/>
              </a:rPr>
              <a:t>Adams, Pittsfield </a:t>
            </a:r>
            <a:endParaRPr lang="en-US" sz="1400" dirty="0"/>
          </a:p>
        </p:txBody>
      </p:sp>
      <p:sp>
        <p:nvSpPr>
          <p:cNvPr id="25" name="Text Placeholder 9">
            <a:extLst>
              <a:ext uri="{FF2B5EF4-FFF2-40B4-BE49-F238E27FC236}">
                <a16:creationId xmlns:a16="http://schemas.microsoft.com/office/drawing/2014/main" id="{5145F465-E1BD-0F17-E165-D57777777AD8}"/>
              </a:ext>
            </a:extLst>
          </p:cNvPr>
          <p:cNvSpPr txBox="1">
            <a:spLocks/>
          </p:cNvSpPr>
          <p:nvPr/>
        </p:nvSpPr>
        <p:spPr>
          <a:xfrm>
            <a:off x="8700703" y="5474960"/>
            <a:ext cx="1752600"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endParaRPr lang="en-US" sz="1400"/>
          </a:p>
        </p:txBody>
      </p:sp>
      <p:sp>
        <p:nvSpPr>
          <p:cNvPr id="26" name="Text Placeholder 9">
            <a:extLst>
              <a:ext uri="{FF2B5EF4-FFF2-40B4-BE49-F238E27FC236}">
                <a16:creationId xmlns:a16="http://schemas.microsoft.com/office/drawing/2014/main" id="{836AABF6-7FB8-3235-1A18-EB21A2AE2FF3}"/>
              </a:ext>
            </a:extLst>
          </p:cNvPr>
          <p:cNvSpPr txBox="1">
            <a:spLocks/>
          </p:cNvSpPr>
          <p:nvPr/>
        </p:nvSpPr>
        <p:spPr>
          <a:xfrm>
            <a:off x="3730820" y="4733784"/>
            <a:ext cx="2413553"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N/A</a:t>
            </a:r>
          </a:p>
        </p:txBody>
      </p:sp>
      <p:sp>
        <p:nvSpPr>
          <p:cNvPr id="23" name="Text Placeholder 9">
            <a:extLst>
              <a:ext uri="{FF2B5EF4-FFF2-40B4-BE49-F238E27FC236}">
                <a16:creationId xmlns:a16="http://schemas.microsoft.com/office/drawing/2014/main" id="{5792D906-D487-65A0-6190-D647E3C0322C}"/>
              </a:ext>
            </a:extLst>
          </p:cNvPr>
          <p:cNvSpPr txBox="1">
            <a:spLocks/>
          </p:cNvSpPr>
          <p:nvPr/>
        </p:nvSpPr>
        <p:spPr>
          <a:xfrm>
            <a:off x="7726805" y="3688352"/>
            <a:ext cx="2413553" cy="95410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effectLst/>
                <a:ea typeface="Times New Roman" panose="02020603050405020304" pitchFamily="18" charset="0"/>
              </a:rPr>
              <a:t>Attleboro, Brockton, Fall River, New Bedford, Plymouth, Quincy, Taunton, Wareham</a:t>
            </a:r>
            <a:endParaRPr lang="en-US" sz="1400" dirty="0"/>
          </a:p>
        </p:txBody>
      </p:sp>
      <p:sp>
        <p:nvSpPr>
          <p:cNvPr id="28" name="TextBox 27">
            <a:extLst>
              <a:ext uri="{FF2B5EF4-FFF2-40B4-BE49-F238E27FC236}">
                <a16:creationId xmlns:a16="http://schemas.microsoft.com/office/drawing/2014/main" id="{41FC3CCB-49F3-DCA1-4774-F223BE1F2ABD}"/>
              </a:ext>
            </a:extLst>
          </p:cNvPr>
          <p:cNvSpPr txBox="1"/>
          <p:nvPr/>
        </p:nvSpPr>
        <p:spPr bwMode="auto">
          <a:xfrm>
            <a:off x="3730819" y="3718289"/>
            <a:ext cx="3403124" cy="307777"/>
          </a:xfrm>
          <a:prstGeom prst="rect">
            <a:avLst/>
          </a:prstGeom>
          <a:noFill/>
          <a:ln w="9525">
            <a:noFill/>
            <a:miter lim="800000"/>
            <a:headEnd/>
            <a:tailEnd/>
          </a:ln>
          <a:effectLst/>
        </p:spPr>
        <p:txBody>
          <a:bodyPr wrap="square" lIns="91440" tIns="45720" rIns="91440" bIns="45720" anchor="t">
            <a:spAutoFit/>
          </a:bodyPr>
          <a:lstStyle/>
          <a:p>
            <a:r>
              <a:rPr lang="en-US" sz="1400">
                <a:latin typeface="Arial"/>
                <a:cs typeface="Arial"/>
              </a:rPr>
              <a:t>N/A</a:t>
            </a:r>
          </a:p>
        </p:txBody>
      </p:sp>
      <p:sp>
        <p:nvSpPr>
          <p:cNvPr id="3" name="Text Placeholder 4">
            <a:extLst>
              <a:ext uri="{FF2B5EF4-FFF2-40B4-BE49-F238E27FC236}">
                <a16:creationId xmlns:a16="http://schemas.microsoft.com/office/drawing/2014/main" id="{127128CC-E0B7-C011-1903-6E64EBB4CC74}"/>
              </a:ext>
            </a:extLst>
          </p:cNvPr>
          <p:cNvSpPr txBox="1">
            <a:spLocks/>
          </p:cNvSpPr>
          <p:nvPr/>
        </p:nvSpPr>
        <p:spPr>
          <a:xfrm>
            <a:off x="1711639" y="5366237"/>
            <a:ext cx="1905110" cy="1170045"/>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300" b="1" dirty="0">
                <a:ea typeface="Calibri" panose="020F0502020204030204" pitchFamily="34" charset="0"/>
              </a:rPr>
              <a:t>The Bridge of Central MA</a:t>
            </a:r>
          </a:p>
          <a:p>
            <a:r>
              <a:rPr lang="en-US" sz="1300" b="1" dirty="0">
                <a:ea typeface="Calibri" panose="020F0502020204030204" pitchFamily="34" charset="0"/>
              </a:rPr>
              <a:t>(Community Care Health Partnership, CCHP BH)</a:t>
            </a:r>
            <a:endParaRPr lang="en-US" sz="1300" b="1" dirty="0"/>
          </a:p>
        </p:txBody>
      </p:sp>
      <p:sp>
        <p:nvSpPr>
          <p:cNvPr id="9" name="Text Placeholder 9">
            <a:extLst>
              <a:ext uri="{FF2B5EF4-FFF2-40B4-BE49-F238E27FC236}">
                <a16:creationId xmlns:a16="http://schemas.microsoft.com/office/drawing/2014/main" id="{FCA5499B-3315-A4B8-5114-108A09EA8457}"/>
              </a:ext>
            </a:extLst>
          </p:cNvPr>
          <p:cNvSpPr txBox="1">
            <a:spLocks/>
          </p:cNvSpPr>
          <p:nvPr/>
        </p:nvSpPr>
        <p:spPr>
          <a:xfrm>
            <a:off x="3730819" y="5408578"/>
            <a:ext cx="2400300" cy="95410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rgbClr val="000000"/>
                </a:solidFill>
                <a:ea typeface="Calibri" panose="020F0502020204030204" pitchFamily="34" charset="0"/>
              </a:rPr>
              <a:t>Venture Community Services; Elder Services of Worcester Area, Center for Living and Working.</a:t>
            </a:r>
            <a:endParaRPr lang="en-US" sz="1400" dirty="0"/>
          </a:p>
        </p:txBody>
      </p:sp>
      <p:sp>
        <p:nvSpPr>
          <p:cNvPr id="17" name="Text Placeholder 9">
            <a:extLst>
              <a:ext uri="{FF2B5EF4-FFF2-40B4-BE49-F238E27FC236}">
                <a16:creationId xmlns:a16="http://schemas.microsoft.com/office/drawing/2014/main" id="{E7022196-8EE0-673D-1A9E-E26067E58F09}"/>
              </a:ext>
            </a:extLst>
          </p:cNvPr>
          <p:cNvSpPr txBox="1">
            <a:spLocks/>
          </p:cNvSpPr>
          <p:nvPr/>
        </p:nvSpPr>
        <p:spPr>
          <a:xfrm>
            <a:off x="7726804" y="5300855"/>
            <a:ext cx="2130818" cy="738664"/>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rgbClr val="000000"/>
                </a:solidFill>
                <a:effectLst/>
                <a:ea typeface="Times New Roman" panose="02020603050405020304" pitchFamily="18" charset="0"/>
              </a:rPr>
              <a:t>Athol, Framingham, Gardner-Fitchburg, Southbridge, Worcester </a:t>
            </a:r>
          </a:p>
        </p:txBody>
      </p:sp>
      <p:sp>
        <p:nvSpPr>
          <p:cNvPr id="18" name="Text Placeholder 4">
            <a:extLst>
              <a:ext uri="{FF2B5EF4-FFF2-40B4-BE49-F238E27FC236}">
                <a16:creationId xmlns:a16="http://schemas.microsoft.com/office/drawing/2014/main" id="{BC3B4CF0-E49D-7576-94DF-DB276EC6D2C1}"/>
              </a:ext>
            </a:extLst>
          </p:cNvPr>
          <p:cNvSpPr txBox="1">
            <a:spLocks/>
          </p:cNvSpPr>
          <p:nvPr/>
        </p:nvSpPr>
        <p:spPr>
          <a:xfrm>
            <a:off x="1711639" y="4709942"/>
            <a:ext cx="1905110" cy="520511"/>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dirty="0">
                <a:ea typeface="Calibri" panose="020F0502020204030204" pitchFamily="34" charset="0"/>
              </a:rPr>
              <a:t>The Brien Center (Brien)</a:t>
            </a:r>
            <a:endParaRPr lang="en-US" sz="1400" b="1" dirty="0"/>
          </a:p>
        </p:txBody>
      </p:sp>
      <p:sp>
        <p:nvSpPr>
          <p:cNvPr id="29" name="Text Placeholder 4">
            <a:extLst>
              <a:ext uri="{FF2B5EF4-FFF2-40B4-BE49-F238E27FC236}">
                <a16:creationId xmlns:a16="http://schemas.microsoft.com/office/drawing/2014/main" id="{0AED53AF-BFB1-14F8-5E48-5D543656AE05}"/>
              </a:ext>
            </a:extLst>
          </p:cNvPr>
          <p:cNvSpPr txBox="1">
            <a:spLocks/>
          </p:cNvSpPr>
          <p:nvPr/>
        </p:nvSpPr>
        <p:spPr>
          <a:xfrm>
            <a:off x="1711639" y="2044514"/>
            <a:ext cx="1905111" cy="603622"/>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latin typeface="Arial"/>
                <a:cs typeface="Arial"/>
              </a:rPr>
              <a:t>Behavioral Health Network</a:t>
            </a:r>
          </a:p>
          <a:p>
            <a:r>
              <a:rPr lang="en-US" sz="1200" b="1" dirty="0">
                <a:latin typeface="Arial"/>
                <a:cs typeface="Arial"/>
              </a:rPr>
              <a:t>(BHN BH)</a:t>
            </a:r>
            <a:endParaRPr lang="en-US" sz="1200" b="1" dirty="0"/>
          </a:p>
        </p:txBody>
      </p:sp>
      <p:sp>
        <p:nvSpPr>
          <p:cNvPr id="32" name="Text Placeholder 9">
            <a:extLst>
              <a:ext uri="{FF2B5EF4-FFF2-40B4-BE49-F238E27FC236}">
                <a16:creationId xmlns:a16="http://schemas.microsoft.com/office/drawing/2014/main" id="{5EDE2A54-9A93-1D33-E3C5-DE2984969796}"/>
              </a:ext>
            </a:extLst>
          </p:cNvPr>
          <p:cNvSpPr txBox="1">
            <a:spLocks/>
          </p:cNvSpPr>
          <p:nvPr/>
        </p:nvSpPr>
        <p:spPr>
          <a:xfrm>
            <a:off x="7726805" y="2017892"/>
            <a:ext cx="3222835"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rgbClr val="000000"/>
                </a:solidFill>
                <a:effectLst/>
                <a:ea typeface="Times New Roman" panose="02020603050405020304" pitchFamily="18" charset="0"/>
              </a:rPr>
              <a:t>Holyoke, Springfield, Westfield</a:t>
            </a:r>
            <a:endParaRPr lang="en-US" sz="1400" dirty="0"/>
          </a:p>
        </p:txBody>
      </p:sp>
      <p:sp>
        <p:nvSpPr>
          <p:cNvPr id="33" name="Text Placeholder 9">
            <a:extLst>
              <a:ext uri="{FF2B5EF4-FFF2-40B4-BE49-F238E27FC236}">
                <a16:creationId xmlns:a16="http://schemas.microsoft.com/office/drawing/2014/main" id="{A5F895E9-1D52-8A53-8E03-2A73257A76ED}"/>
              </a:ext>
            </a:extLst>
          </p:cNvPr>
          <p:cNvSpPr txBox="1">
            <a:spLocks/>
          </p:cNvSpPr>
          <p:nvPr/>
        </p:nvSpPr>
        <p:spPr>
          <a:xfrm>
            <a:off x="3730820" y="2079915"/>
            <a:ext cx="2365181"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latin typeface="Arial"/>
                <a:cs typeface="Arial"/>
              </a:rPr>
              <a:t>N/A</a:t>
            </a:r>
          </a:p>
        </p:txBody>
      </p:sp>
      <p:cxnSp>
        <p:nvCxnSpPr>
          <p:cNvPr id="35" name="Straight Connector 34">
            <a:extLst>
              <a:ext uri="{FF2B5EF4-FFF2-40B4-BE49-F238E27FC236}">
                <a16:creationId xmlns:a16="http://schemas.microsoft.com/office/drawing/2014/main" id="{E56C0533-6504-2F02-DF25-7BFE8050CEA8}"/>
              </a:ext>
            </a:extLst>
          </p:cNvPr>
          <p:cNvCxnSpPr>
            <a:cxnSpLocks/>
          </p:cNvCxnSpPr>
          <p:nvPr/>
        </p:nvCxnSpPr>
        <p:spPr>
          <a:xfrm>
            <a:off x="1711639" y="2716027"/>
            <a:ext cx="86868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 Placeholder 6">
            <a:extLst>
              <a:ext uri="{FF2B5EF4-FFF2-40B4-BE49-F238E27FC236}">
                <a16:creationId xmlns:a16="http://schemas.microsoft.com/office/drawing/2014/main" id="{48E112F7-67D7-ABD6-FFDC-B78800335F66}"/>
              </a:ext>
            </a:extLst>
          </p:cNvPr>
          <p:cNvSpPr txBox="1">
            <a:spLocks/>
          </p:cNvSpPr>
          <p:nvPr/>
        </p:nvSpPr>
        <p:spPr>
          <a:xfrm>
            <a:off x="7677905" y="449035"/>
            <a:ext cx="2703397" cy="307777"/>
          </a:xfrm>
          <a:prstGeom prst="rect">
            <a:avLst/>
          </a:prstGeom>
        </p:spPr>
        <p:txBody>
          <a:bodyPr vert="horz" wrap="square" lIns="91440" tIns="45720" rIns="91440" bIns="45720" rtlCol="0" anchor="t" anchorCtr="0">
            <a:spAutoFit/>
          </a:bodyPr>
          <a:lstStyle>
            <a:lvl1pPr marL="0" indent="0" algn="l"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400" b="1" dirty="0">
                <a:latin typeface="Arial"/>
                <a:cs typeface="Arial"/>
              </a:rPr>
              <a:t>Service Areas</a:t>
            </a:r>
            <a:endParaRPr lang="en-US" sz="1400" b="1" dirty="0"/>
          </a:p>
        </p:txBody>
      </p:sp>
      <p:sp>
        <p:nvSpPr>
          <p:cNvPr id="40" name="Text Placeholder 7">
            <a:extLst>
              <a:ext uri="{FF2B5EF4-FFF2-40B4-BE49-F238E27FC236}">
                <a16:creationId xmlns:a16="http://schemas.microsoft.com/office/drawing/2014/main" id="{0C074BBB-DD6E-E7D2-7335-2AFC99C9F08D}"/>
              </a:ext>
            </a:extLst>
          </p:cNvPr>
          <p:cNvSpPr txBox="1">
            <a:spLocks/>
          </p:cNvSpPr>
          <p:nvPr/>
        </p:nvSpPr>
        <p:spPr>
          <a:xfrm>
            <a:off x="3497899" y="448366"/>
            <a:ext cx="4180005" cy="307777"/>
          </a:xfrm>
          <a:prstGeom prst="rect">
            <a:avLst/>
          </a:prstGeom>
        </p:spPr>
        <p:txBody>
          <a:bodyPr vert="horz" wrap="square" lIns="91440" tIns="45720" rIns="91440" bIns="45720" rtlCol="0" anchor="t" anchorCtr="0">
            <a:spAutoFit/>
          </a:bodyPr>
          <a:lstStyle>
            <a:lvl1pPr marL="0" indent="0" algn="l"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400" b="1" dirty="0">
                <a:latin typeface="Arial"/>
                <a:cs typeface="Arial"/>
              </a:rPr>
              <a:t>Partners </a:t>
            </a:r>
            <a:endParaRPr lang="en-US" sz="1400" b="1" dirty="0"/>
          </a:p>
        </p:txBody>
      </p:sp>
      <p:sp>
        <p:nvSpPr>
          <p:cNvPr id="42" name="TextBox 41">
            <a:extLst>
              <a:ext uri="{FF2B5EF4-FFF2-40B4-BE49-F238E27FC236}">
                <a16:creationId xmlns:a16="http://schemas.microsoft.com/office/drawing/2014/main" id="{A4A5B026-C467-CA25-9755-45EE0960A69D}"/>
              </a:ext>
            </a:extLst>
          </p:cNvPr>
          <p:cNvSpPr txBox="1"/>
          <p:nvPr/>
        </p:nvSpPr>
        <p:spPr bwMode="auto">
          <a:xfrm>
            <a:off x="1706832" y="423210"/>
            <a:ext cx="1746974" cy="307777"/>
          </a:xfrm>
          <a:prstGeom prst="rect">
            <a:avLst/>
          </a:prstGeom>
        </p:spPr>
        <p:txBody>
          <a:bodyPr vert="horz" wrap="square" lIns="91440" tIns="45720" rIns="91440" bIns="45720" rtlCol="0" anchor="t" anchorCtr="0">
            <a:spAutoFit/>
          </a:bodyPr>
          <a:lstStyle>
            <a:lvl1pPr indent="0">
              <a:spcBef>
                <a:spcPts val="0"/>
              </a:spcBef>
              <a:buFont typeface="Arial" panose="020B0604020202020204" pitchFamily="34" charset="0"/>
              <a:buNone/>
              <a:defRPr sz="1400" b="1" baseline="0">
                <a:latin typeface="Arial"/>
                <a:cs typeface="Arial"/>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en-US" sz="1400" dirty="0"/>
              <a:t>CP Name</a:t>
            </a:r>
          </a:p>
        </p:txBody>
      </p:sp>
    </p:spTree>
    <p:extLst>
      <p:ext uri="{BB962C8B-B14F-4D97-AF65-F5344CB8AC3E}">
        <p14:creationId xmlns:p14="http://schemas.microsoft.com/office/powerpoint/2010/main" val="2867673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7415F16F-BDFA-406B-ABE3-9C748641BC9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6" name="Object 15" hidden="1">
                        <a:extLst>
                          <a:ext uri="{FF2B5EF4-FFF2-40B4-BE49-F238E27FC236}">
                            <a16:creationId xmlns:a16="http://schemas.microsoft.com/office/drawing/2014/main" id="{7415F16F-BDFA-406B-ABE3-9C748641BC97}"/>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0683821-D221-4988-8AC4-506B31F0EAA0}"/>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Text Placeholder 9">
            <a:extLst>
              <a:ext uri="{FF2B5EF4-FFF2-40B4-BE49-F238E27FC236}">
                <a16:creationId xmlns:a16="http://schemas.microsoft.com/office/drawing/2014/main" id="{69C94819-348F-4A37-9C5E-E7B80455AA40}"/>
              </a:ext>
            </a:extLst>
          </p:cNvPr>
          <p:cNvSpPr txBox="1">
            <a:spLocks/>
          </p:cNvSpPr>
          <p:nvPr/>
        </p:nvSpPr>
        <p:spPr>
          <a:xfrm>
            <a:off x="6986764" y="712598"/>
            <a:ext cx="3417846" cy="83099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t>Beverly, Framingham, Gardner-Fitchburg, Gloucester, Haverhill,</a:t>
            </a:r>
            <a:r>
              <a:rPr lang="en-US" sz="1200" dirty="0">
                <a:ea typeface="Calibri"/>
              </a:rPr>
              <a:t> </a:t>
            </a:r>
            <a:r>
              <a:rPr lang="en-US" sz="1200" dirty="0"/>
              <a:t>Lawrence, Lynn, Lowell, Salem, Southbridge, Waltham, Woburn, Worcester 	</a:t>
            </a:r>
            <a:endParaRPr lang="en-US"/>
          </a:p>
        </p:txBody>
      </p:sp>
      <p:sp>
        <p:nvSpPr>
          <p:cNvPr id="27" name="Text Placeholder 9">
            <a:extLst>
              <a:ext uri="{FF2B5EF4-FFF2-40B4-BE49-F238E27FC236}">
                <a16:creationId xmlns:a16="http://schemas.microsoft.com/office/drawing/2014/main" id="{CFE552C3-61EB-447E-BE10-6872753F0197}"/>
              </a:ext>
            </a:extLst>
          </p:cNvPr>
          <p:cNvSpPr txBox="1">
            <a:spLocks/>
          </p:cNvSpPr>
          <p:nvPr/>
        </p:nvSpPr>
        <p:spPr>
          <a:xfrm>
            <a:off x="6986765" y="2934223"/>
            <a:ext cx="3600777" cy="830997"/>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effectLst/>
                <a:ea typeface="Times New Roman" panose="02020603050405020304" pitchFamily="18" charset="0"/>
              </a:rPr>
              <a:t>Attleboro, Barnstabl</a:t>
            </a:r>
            <a:r>
              <a:rPr lang="en-US" sz="1200" dirty="0">
                <a:ea typeface="Times New Roman" panose="02020603050405020304" pitchFamily="18" charset="0"/>
              </a:rPr>
              <a:t>e,</a:t>
            </a:r>
            <a:r>
              <a:rPr lang="en-US" sz="1200" dirty="0">
                <a:effectLst/>
                <a:ea typeface="Times New Roman" panose="02020603050405020304" pitchFamily="18" charset="0"/>
              </a:rPr>
              <a:t> Boston-Primary,</a:t>
            </a:r>
            <a:r>
              <a:rPr lang="en-US" sz="1200" dirty="0">
                <a:ea typeface="Times New Roman" panose="02020603050405020304" pitchFamily="18" charset="0"/>
              </a:rPr>
              <a:t> Brockton, Fall River, Falmouth, </a:t>
            </a:r>
            <a:r>
              <a:rPr lang="en-US" sz="1200" dirty="0">
                <a:effectLst/>
                <a:ea typeface="Times New Roman" panose="02020603050405020304" pitchFamily="18" charset="0"/>
              </a:rPr>
              <a:t>Haverhill, Lawrence, Lowell, Malden, </a:t>
            </a:r>
            <a:r>
              <a:rPr lang="en-US" sz="1200" dirty="0">
                <a:ea typeface="Times New Roman" panose="02020603050405020304" pitchFamily="18" charset="0"/>
              </a:rPr>
              <a:t>New Bedford, Orleans, Plymouth, Quincy, </a:t>
            </a:r>
            <a:r>
              <a:rPr lang="en-US" sz="1200" dirty="0">
                <a:effectLst/>
                <a:ea typeface="Times New Roman" panose="02020603050405020304" pitchFamily="18" charset="0"/>
              </a:rPr>
              <a:t>Revere, Salem, Somerville Taunton, Wareham</a:t>
            </a:r>
            <a:endParaRPr lang="en-US" sz="1200" dirty="0"/>
          </a:p>
        </p:txBody>
      </p:sp>
      <p:sp>
        <p:nvSpPr>
          <p:cNvPr id="34" name="Text Placeholder 9">
            <a:extLst>
              <a:ext uri="{FF2B5EF4-FFF2-40B4-BE49-F238E27FC236}">
                <a16:creationId xmlns:a16="http://schemas.microsoft.com/office/drawing/2014/main" id="{8C6483BC-8B6A-F2FB-FB90-BEDD76F7A21D}"/>
              </a:ext>
            </a:extLst>
          </p:cNvPr>
          <p:cNvSpPr txBox="1">
            <a:spLocks/>
          </p:cNvSpPr>
          <p:nvPr/>
        </p:nvSpPr>
        <p:spPr>
          <a:xfrm>
            <a:off x="7002240" y="1883431"/>
            <a:ext cx="3601683" cy="646331"/>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solidFill>
                  <a:srgbClr val="000000"/>
                </a:solidFill>
                <a:effectLst/>
                <a:ea typeface="Times New Roman" panose="02020603050405020304" pitchFamily="18" charset="0"/>
              </a:rPr>
              <a:t>Attleboro, Barnstable, Brockton, Fall River, Falmouth, Nantucket, New Bedford, Oak Bluffs, Orleans, Plymouth, Taunton, Wareham</a:t>
            </a:r>
            <a:endParaRPr lang="en-US" sz="1200" dirty="0"/>
          </a:p>
        </p:txBody>
      </p:sp>
      <p:cxnSp>
        <p:nvCxnSpPr>
          <p:cNvPr id="35" name="Straight Connector 34">
            <a:extLst>
              <a:ext uri="{FF2B5EF4-FFF2-40B4-BE49-F238E27FC236}">
                <a16:creationId xmlns:a16="http://schemas.microsoft.com/office/drawing/2014/main" id="{BFA6DBB7-A4D0-A1D0-5A95-B74ECAD9D1D6}"/>
              </a:ext>
            </a:extLst>
          </p:cNvPr>
          <p:cNvCxnSpPr>
            <a:cxnSpLocks/>
          </p:cNvCxnSpPr>
          <p:nvPr/>
        </p:nvCxnSpPr>
        <p:spPr>
          <a:xfrm flipV="1">
            <a:off x="1717810" y="705904"/>
            <a:ext cx="8686800" cy="13386"/>
          </a:xfrm>
          <a:prstGeom prst="line">
            <a:avLst/>
          </a:prstGeom>
          <a:ln/>
        </p:spPr>
        <p:style>
          <a:lnRef idx="1">
            <a:schemeClr val="dk1"/>
          </a:lnRef>
          <a:fillRef idx="0">
            <a:schemeClr val="dk1"/>
          </a:fillRef>
          <a:effectRef idx="0">
            <a:schemeClr val="dk1"/>
          </a:effectRef>
          <a:fontRef idx="minor">
            <a:schemeClr val="tx1"/>
          </a:fontRef>
        </p:style>
      </p:cxnSp>
      <p:sp>
        <p:nvSpPr>
          <p:cNvPr id="38" name="Text Placeholder 9">
            <a:extLst>
              <a:ext uri="{FF2B5EF4-FFF2-40B4-BE49-F238E27FC236}">
                <a16:creationId xmlns:a16="http://schemas.microsoft.com/office/drawing/2014/main" id="{C47185E2-BDBA-2098-AF9E-76BF44E0826A}"/>
              </a:ext>
            </a:extLst>
          </p:cNvPr>
          <p:cNvSpPr txBox="1">
            <a:spLocks/>
          </p:cNvSpPr>
          <p:nvPr/>
        </p:nvSpPr>
        <p:spPr>
          <a:xfrm>
            <a:off x="1594949" y="2417184"/>
            <a:ext cx="3311172" cy="276999"/>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a:latin typeface="Arial"/>
                <a:cs typeface="Arial"/>
              </a:rPr>
              <a:t>	</a:t>
            </a:r>
          </a:p>
        </p:txBody>
      </p:sp>
      <p:sp>
        <p:nvSpPr>
          <p:cNvPr id="3" name="Text Placeholder 3">
            <a:extLst>
              <a:ext uri="{FF2B5EF4-FFF2-40B4-BE49-F238E27FC236}">
                <a16:creationId xmlns:a16="http://schemas.microsoft.com/office/drawing/2014/main" id="{1F74E237-B911-894D-0241-BD9313D1100E}"/>
              </a:ext>
            </a:extLst>
          </p:cNvPr>
          <p:cNvSpPr txBox="1">
            <a:spLocks/>
          </p:cNvSpPr>
          <p:nvPr/>
        </p:nvSpPr>
        <p:spPr>
          <a:xfrm>
            <a:off x="1811750" y="800406"/>
            <a:ext cx="1767606" cy="938774"/>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latin typeface="Arial"/>
                <a:cs typeface="Arial"/>
              </a:rPr>
              <a:t>Behavioral Health Partners of MetroWest (BPHMW) </a:t>
            </a:r>
            <a:endParaRPr lang="en-US" sz="1200" b="1" dirty="0"/>
          </a:p>
        </p:txBody>
      </p:sp>
      <p:sp>
        <p:nvSpPr>
          <p:cNvPr id="5" name="Text Placeholder 3">
            <a:extLst>
              <a:ext uri="{FF2B5EF4-FFF2-40B4-BE49-F238E27FC236}">
                <a16:creationId xmlns:a16="http://schemas.microsoft.com/office/drawing/2014/main" id="{52BBFEF4-674C-1C12-043B-2123BF4ADB04}"/>
              </a:ext>
            </a:extLst>
          </p:cNvPr>
          <p:cNvSpPr txBox="1">
            <a:spLocks/>
          </p:cNvSpPr>
          <p:nvPr/>
        </p:nvSpPr>
        <p:spPr>
          <a:xfrm>
            <a:off x="1833735" y="2996724"/>
            <a:ext cx="1776628" cy="1037518"/>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latin typeface="Arial"/>
                <a:cs typeface="Arial"/>
              </a:rPr>
              <a:t>Community Care Partners, LLC (CCP)</a:t>
            </a:r>
            <a:endParaRPr lang="en-US" sz="1200" b="1" dirty="0"/>
          </a:p>
        </p:txBody>
      </p:sp>
      <p:sp>
        <p:nvSpPr>
          <p:cNvPr id="6" name="Text Placeholder 3">
            <a:extLst>
              <a:ext uri="{FF2B5EF4-FFF2-40B4-BE49-F238E27FC236}">
                <a16:creationId xmlns:a16="http://schemas.microsoft.com/office/drawing/2014/main" id="{478F5035-545B-952E-EBE5-F0F6AFE94719}"/>
              </a:ext>
            </a:extLst>
          </p:cNvPr>
          <p:cNvSpPr txBox="1">
            <a:spLocks/>
          </p:cNvSpPr>
          <p:nvPr/>
        </p:nvSpPr>
        <p:spPr>
          <a:xfrm>
            <a:off x="1813698" y="1934897"/>
            <a:ext cx="1779156" cy="917437"/>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latin typeface="Arial"/>
                <a:cs typeface="Arial"/>
              </a:rPr>
              <a:t>Stanley Street Treatment &amp; Resources Inc (SSTAR) </a:t>
            </a:r>
          </a:p>
        </p:txBody>
      </p:sp>
      <p:cxnSp>
        <p:nvCxnSpPr>
          <p:cNvPr id="9" name="Straight Connector 8">
            <a:extLst>
              <a:ext uri="{FF2B5EF4-FFF2-40B4-BE49-F238E27FC236}">
                <a16:creationId xmlns:a16="http://schemas.microsoft.com/office/drawing/2014/main" id="{D112BF1A-8307-6745-3F96-2AFAB443B365}"/>
              </a:ext>
            </a:extLst>
          </p:cNvPr>
          <p:cNvCxnSpPr>
            <a:cxnSpLocks/>
          </p:cNvCxnSpPr>
          <p:nvPr/>
        </p:nvCxnSpPr>
        <p:spPr>
          <a:xfrm flipV="1">
            <a:off x="1833735" y="1846432"/>
            <a:ext cx="8686800" cy="133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B950B2-3F60-262D-4FCF-E41FBFDF30B4}"/>
              </a:ext>
            </a:extLst>
          </p:cNvPr>
          <p:cNvCxnSpPr>
            <a:cxnSpLocks/>
          </p:cNvCxnSpPr>
          <p:nvPr/>
        </p:nvCxnSpPr>
        <p:spPr>
          <a:xfrm flipV="1">
            <a:off x="1833735" y="2920718"/>
            <a:ext cx="8686800" cy="133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577F50B1-F3CF-30C6-38FF-ED5963B0CA53}"/>
              </a:ext>
            </a:extLst>
          </p:cNvPr>
          <p:cNvSpPr txBox="1">
            <a:spLocks/>
          </p:cNvSpPr>
          <p:nvPr/>
        </p:nvSpPr>
        <p:spPr>
          <a:xfrm>
            <a:off x="3791169" y="719291"/>
            <a:ext cx="2960311" cy="83099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t>Advocates; Southern Middlesex Opportunity Council; Spectrum Health Systems; Wayside Youth and Family Support Network</a:t>
            </a:r>
          </a:p>
        </p:txBody>
      </p:sp>
      <p:sp>
        <p:nvSpPr>
          <p:cNvPr id="14" name="Text Placeholder 9">
            <a:extLst>
              <a:ext uri="{FF2B5EF4-FFF2-40B4-BE49-F238E27FC236}">
                <a16:creationId xmlns:a16="http://schemas.microsoft.com/office/drawing/2014/main" id="{974BFED7-2C24-4A3E-457E-D04C42AE40FE}"/>
              </a:ext>
            </a:extLst>
          </p:cNvPr>
          <p:cNvSpPr txBox="1">
            <a:spLocks/>
          </p:cNvSpPr>
          <p:nvPr/>
        </p:nvSpPr>
        <p:spPr>
          <a:xfrm>
            <a:off x="3752965" y="2975974"/>
            <a:ext cx="2802290" cy="276999"/>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latin typeface="Arial"/>
                <a:cs typeface="Arial"/>
              </a:rPr>
              <a:t>BayCove, Vinfen</a:t>
            </a:r>
          </a:p>
        </p:txBody>
      </p:sp>
      <p:sp>
        <p:nvSpPr>
          <p:cNvPr id="15" name="Text Placeholder 9">
            <a:extLst>
              <a:ext uri="{FF2B5EF4-FFF2-40B4-BE49-F238E27FC236}">
                <a16:creationId xmlns:a16="http://schemas.microsoft.com/office/drawing/2014/main" id="{A4D0E3C1-EC62-CF8B-BA3B-359AC301BE20}"/>
              </a:ext>
            </a:extLst>
          </p:cNvPr>
          <p:cNvSpPr txBox="1">
            <a:spLocks/>
          </p:cNvSpPr>
          <p:nvPr/>
        </p:nvSpPr>
        <p:spPr>
          <a:xfrm>
            <a:off x="3752966" y="1867972"/>
            <a:ext cx="3092683" cy="646331"/>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latin typeface="Arial"/>
                <a:cs typeface="Arial"/>
              </a:rPr>
              <a:t>Fairwinds-Nantucket’s Counseling Center; Elwyn Adult Behavioral Health Services; Martha’s Vineyard Community Services</a:t>
            </a:r>
          </a:p>
        </p:txBody>
      </p:sp>
      <p:sp>
        <p:nvSpPr>
          <p:cNvPr id="7" name="Title 1">
            <a:extLst>
              <a:ext uri="{FF2B5EF4-FFF2-40B4-BE49-F238E27FC236}">
                <a16:creationId xmlns:a16="http://schemas.microsoft.com/office/drawing/2014/main" id="{BF6A271C-2F8C-E29E-547C-51446F446008}"/>
              </a:ext>
            </a:extLst>
          </p:cNvPr>
          <p:cNvSpPr txBox="1">
            <a:spLocks/>
          </p:cNvSpPr>
          <p:nvPr/>
        </p:nvSpPr>
        <p:spPr>
          <a:xfrm>
            <a:off x="845500" y="147027"/>
            <a:ext cx="8901023" cy="276999"/>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r>
              <a:rPr lang="en-US" sz="1800" dirty="0">
                <a:latin typeface="Arial"/>
                <a:cs typeface="Arial"/>
              </a:rPr>
              <a:t>BH CPs</a:t>
            </a:r>
          </a:p>
        </p:txBody>
      </p:sp>
      <p:sp>
        <p:nvSpPr>
          <p:cNvPr id="18" name="Text Placeholder 9">
            <a:extLst>
              <a:ext uri="{FF2B5EF4-FFF2-40B4-BE49-F238E27FC236}">
                <a16:creationId xmlns:a16="http://schemas.microsoft.com/office/drawing/2014/main" id="{748CB366-EF8B-0E2D-3E25-8A79796C0C41}"/>
              </a:ext>
            </a:extLst>
          </p:cNvPr>
          <p:cNvSpPr txBox="1">
            <a:spLocks/>
          </p:cNvSpPr>
          <p:nvPr/>
        </p:nvSpPr>
        <p:spPr>
          <a:xfrm>
            <a:off x="6936783" y="446707"/>
            <a:ext cx="3417846" cy="276999"/>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200" b="1" dirty="0">
                <a:latin typeface="Arial"/>
                <a:cs typeface="Arial"/>
              </a:rPr>
              <a:t>Service Areas</a:t>
            </a:r>
            <a:endParaRPr lang="en-US" sz="1200" b="1" dirty="0"/>
          </a:p>
        </p:txBody>
      </p:sp>
      <p:sp>
        <p:nvSpPr>
          <p:cNvPr id="20" name="Text Placeholder 9">
            <a:extLst>
              <a:ext uri="{FF2B5EF4-FFF2-40B4-BE49-F238E27FC236}">
                <a16:creationId xmlns:a16="http://schemas.microsoft.com/office/drawing/2014/main" id="{55C05DE2-3117-E8CA-D236-FF74666B200C}"/>
              </a:ext>
            </a:extLst>
          </p:cNvPr>
          <p:cNvSpPr txBox="1">
            <a:spLocks/>
          </p:cNvSpPr>
          <p:nvPr/>
        </p:nvSpPr>
        <p:spPr>
          <a:xfrm>
            <a:off x="3754096" y="441035"/>
            <a:ext cx="2744722" cy="276999"/>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200" b="1" dirty="0"/>
              <a:t>Partners</a:t>
            </a:r>
          </a:p>
        </p:txBody>
      </p:sp>
      <p:sp>
        <p:nvSpPr>
          <p:cNvPr id="21" name="TextBox 20">
            <a:extLst>
              <a:ext uri="{FF2B5EF4-FFF2-40B4-BE49-F238E27FC236}">
                <a16:creationId xmlns:a16="http://schemas.microsoft.com/office/drawing/2014/main" id="{E0EB3661-8575-23AC-2AE2-C8ED317EF5FF}"/>
              </a:ext>
            </a:extLst>
          </p:cNvPr>
          <p:cNvSpPr txBox="1"/>
          <p:nvPr/>
        </p:nvSpPr>
        <p:spPr bwMode="auto">
          <a:xfrm>
            <a:off x="1759502" y="420198"/>
            <a:ext cx="1746974" cy="276999"/>
          </a:xfrm>
          <a:prstGeom prst="rect">
            <a:avLst/>
          </a:prstGeom>
        </p:spPr>
        <p:txBody>
          <a:bodyPr vert="horz" wrap="square" lIns="91440" tIns="45720" rIns="91440" bIns="45720" rtlCol="0" anchor="t" anchorCtr="0">
            <a:spAutoFit/>
          </a:bodyPr>
          <a:lstStyle>
            <a:lvl1pPr indent="0">
              <a:spcBef>
                <a:spcPts val="0"/>
              </a:spcBef>
              <a:buFont typeface="Arial" panose="020B0604020202020204" pitchFamily="34" charset="0"/>
              <a:buNone/>
              <a:defRPr sz="1400" b="1" baseline="0">
                <a:latin typeface="Arial"/>
                <a:cs typeface="Arial"/>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en-US" sz="1200" dirty="0"/>
              <a:t>CP Name</a:t>
            </a:r>
          </a:p>
        </p:txBody>
      </p:sp>
      <p:sp>
        <p:nvSpPr>
          <p:cNvPr id="28" name="Text Placeholder 9">
            <a:extLst>
              <a:ext uri="{FF2B5EF4-FFF2-40B4-BE49-F238E27FC236}">
                <a16:creationId xmlns:a16="http://schemas.microsoft.com/office/drawing/2014/main" id="{284F725D-3C99-A709-B282-D8A8B1BE9E5D}"/>
              </a:ext>
            </a:extLst>
          </p:cNvPr>
          <p:cNvSpPr txBox="1">
            <a:spLocks/>
          </p:cNvSpPr>
          <p:nvPr/>
        </p:nvSpPr>
        <p:spPr>
          <a:xfrm>
            <a:off x="6942137" y="4112383"/>
            <a:ext cx="3557245" cy="646331"/>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effectLst/>
                <a:ea typeface="Times New Roman" panose="02020603050405020304" pitchFamily="18" charset="0"/>
              </a:rPr>
              <a:t>Attleboro, Boston-Primary, Brockton, Framingham, Lynn, Malden, Quincy, Revere, Somerville, Southbridge, Waltham, Woburn</a:t>
            </a:r>
            <a:endParaRPr lang="en-US" sz="1200" dirty="0"/>
          </a:p>
        </p:txBody>
      </p:sp>
      <p:sp>
        <p:nvSpPr>
          <p:cNvPr id="31" name="Text Placeholder 9">
            <a:extLst>
              <a:ext uri="{FF2B5EF4-FFF2-40B4-BE49-F238E27FC236}">
                <a16:creationId xmlns:a16="http://schemas.microsoft.com/office/drawing/2014/main" id="{6A575443-F5CE-0E56-438C-824789B01FFE}"/>
              </a:ext>
            </a:extLst>
          </p:cNvPr>
          <p:cNvSpPr txBox="1">
            <a:spLocks/>
          </p:cNvSpPr>
          <p:nvPr/>
        </p:nvSpPr>
        <p:spPr>
          <a:xfrm>
            <a:off x="6942137" y="5037544"/>
            <a:ext cx="3557245" cy="646331"/>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effectLst/>
                <a:ea typeface="Times New Roman" panose="02020603050405020304" pitchFamily="18" charset="0"/>
              </a:rPr>
              <a:t>Beverly, Boston-Primary, Gloucester, Haverhill, Lawrence, Lowell, Lynn, Malden, Quincy, Revere, Salem, Somerville, Waltham, Woburn </a:t>
            </a:r>
            <a:endParaRPr lang="en-US" sz="1200" dirty="0">
              <a:effectLst/>
              <a:ea typeface="Calibri" panose="020F0502020204030204" pitchFamily="34" charset="0"/>
            </a:endParaRPr>
          </a:p>
        </p:txBody>
      </p:sp>
      <p:sp>
        <p:nvSpPr>
          <p:cNvPr id="33" name="Text Placeholder 3">
            <a:extLst>
              <a:ext uri="{FF2B5EF4-FFF2-40B4-BE49-F238E27FC236}">
                <a16:creationId xmlns:a16="http://schemas.microsoft.com/office/drawing/2014/main" id="{D247DBCB-4595-4A65-EABF-00E0DEFA3B4B}"/>
              </a:ext>
            </a:extLst>
          </p:cNvPr>
          <p:cNvSpPr txBox="1">
            <a:spLocks/>
          </p:cNvSpPr>
          <p:nvPr/>
        </p:nvSpPr>
        <p:spPr>
          <a:xfrm>
            <a:off x="1853001" y="5991651"/>
            <a:ext cx="1789182" cy="538139"/>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b="1" dirty="0">
                <a:latin typeface="Arial"/>
                <a:cs typeface="Arial"/>
              </a:rPr>
              <a:t>Innovative Care Partners (ICP)</a:t>
            </a:r>
            <a:endParaRPr lang="en-US" sz="1100" b="1" dirty="0"/>
          </a:p>
        </p:txBody>
      </p:sp>
      <p:sp>
        <p:nvSpPr>
          <p:cNvPr id="36" name="Text Placeholder 3">
            <a:extLst>
              <a:ext uri="{FF2B5EF4-FFF2-40B4-BE49-F238E27FC236}">
                <a16:creationId xmlns:a16="http://schemas.microsoft.com/office/drawing/2014/main" id="{FC2B5B33-9642-53F6-7CB5-51C8CAE8688D}"/>
              </a:ext>
            </a:extLst>
          </p:cNvPr>
          <p:cNvSpPr txBox="1">
            <a:spLocks/>
          </p:cNvSpPr>
          <p:nvPr/>
        </p:nvSpPr>
        <p:spPr>
          <a:xfrm>
            <a:off x="1849498" y="4153708"/>
            <a:ext cx="1779156" cy="711892"/>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latin typeface="Arial"/>
                <a:cs typeface="Arial"/>
              </a:rPr>
              <a:t>Riverside Community Care, Inc. (Riverside)</a:t>
            </a:r>
          </a:p>
        </p:txBody>
      </p:sp>
      <p:sp>
        <p:nvSpPr>
          <p:cNvPr id="37" name="Text Placeholder 3">
            <a:extLst>
              <a:ext uri="{FF2B5EF4-FFF2-40B4-BE49-F238E27FC236}">
                <a16:creationId xmlns:a16="http://schemas.microsoft.com/office/drawing/2014/main" id="{31B0AA50-1A50-B2C8-B303-B171AFAB37A7}"/>
              </a:ext>
            </a:extLst>
          </p:cNvPr>
          <p:cNvSpPr txBox="1">
            <a:spLocks/>
          </p:cNvSpPr>
          <p:nvPr/>
        </p:nvSpPr>
        <p:spPr>
          <a:xfrm>
            <a:off x="1873053" y="5100715"/>
            <a:ext cx="1779156" cy="793458"/>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latin typeface="Arial"/>
                <a:cs typeface="Arial"/>
              </a:rPr>
              <a:t>Eliot Community Human Services, Inc. (Eliot)</a:t>
            </a:r>
          </a:p>
        </p:txBody>
      </p:sp>
      <p:sp>
        <p:nvSpPr>
          <p:cNvPr id="39" name="Text Placeholder 9">
            <a:extLst>
              <a:ext uri="{FF2B5EF4-FFF2-40B4-BE49-F238E27FC236}">
                <a16:creationId xmlns:a16="http://schemas.microsoft.com/office/drawing/2014/main" id="{FBFC8ADD-0B35-1DD5-459B-04DB4078410A}"/>
              </a:ext>
            </a:extLst>
          </p:cNvPr>
          <p:cNvSpPr txBox="1">
            <a:spLocks/>
          </p:cNvSpPr>
          <p:nvPr/>
        </p:nvSpPr>
        <p:spPr>
          <a:xfrm>
            <a:off x="6958344" y="5957345"/>
            <a:ext cx="3573007" cy="461665"/>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effectLst/>
                <a:ea typeface="Times New Roman" panose="02020603050405020304" pitchFamily="18" charset="0"/>
              </a:rPr>
              <a:t>Athol, Adams, Greenfield, Holyoke, Northampton, Springfield, Westfield </a:t>
            </a:r>
          </a:p>
        </p:txBody>
      </p:sp>
      <p:sp>
        <p:nvSpPr>
          <p:cNvPr id="40" name="Text Placeholder 9">
            <a:extLst>
              <a:ext uri="{FF2B5EF4-FFF2-40B4-BE49-F238E27FC236}">
                <a16:creationId xmlns:a16="http://schemas.microsoft.com/office/drawing/2014/main" id="{75047B7F-127A-87E9-7D4D-356E3DEA0C68}"/>
              </a:ext>
            </a:extLst>
          </p:cNvPr>
          <p:cNvSpPr txBox="1">
            <a:spLocks/>
          </p:cNvSpPr>
          <p:nvPr/>
        </p:nvSpPr>
        <p:spPr>
          <a:xfrm>
            <a:off x="3791168" y="4117734"/>
            <a:ext cx="2911014" cy="83099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latin typeface="Arial"/>
                <a:cs typeface="Arial"/>
              </a:rPr>
              <a:t>Bay State Community Services, Inc.; The Edinburg Center; North Suffolk Community Services; Uphams Community Care</a:t>
            </a:r>
          </a:p>
        </p:txBody>
      </p:sp>
      <p:sp>
        <p:nvSpPr>
          <p:cNvPr id="41" name="Text Placeholder 9">
            <a:extLst>
              <a:ext uri="{FF2B5EF4-FFF2-40B4-BE49-F238E27FC236}">
                <a16:creationId xmlns:a16="http://schemas.microsoft.com/office/drawing/2014/main" id="{00EFCF29-BF85-5918-5895-D209FFDCAB0B}"/>
              </a:ext>
            </a:extLst>
          </p:cNvPr>
          <p:cNvSpPr txBox="1">
            <a:spLocks/>
          </p:cNvSpPr>
          <p:nvPr/>
        </p:nvSpPr>
        <p:spPr>
          <a:xfrm>
            <a:off x="3767073" y="5972946"/>
            <a:ext cx="3049494" cy="646331"/>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latin typeface="Arial"/>
                <a:cs typeface="Arial"/>
              </a:rPr>
              <a:t>ServiceNet Inc, Gandara Mental Health Center, Stavros, Highland Valley Elder Services, Center for Human Development </a:t>
            </a:r>
          </a:p>
        </p:txBody>
      </p:sp>
      <p:sp>
        <p:nvSpPr>
          <p:cNvPr id="42" name="Text Placeholder 9">
            <a:extLst>
              <a:ext uri="{FF2B5EF4-FFF2-40B4-BE49-F238E27FC236}">
                <a16:creationId xmlns:a16="http://schemas.microsoft.com/office/drawing/2014/main" id="{549357F9-61A0-3F71-7F8D-D43CBB38C135}"/>
              </a:ext>
            </a:extLst>
          </p:cNvPr>
          <p:cNvSpPr txBox="1">
            <a:spLocks/>
          </p:cNvSpPr>
          <p:nvPr/>
        </p:nvSpPr>
        <p:spPr>
          <a:xfrm>
            <a:off x="3914942" y="5051415"/>
            <a:ext cx="2478336" cy="276999"/>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latin typeface="Arial"/>
                <a:cs typeface="Arial"/>
              </a:rPr>
              <a:t>N/A</a:t>
            </a:r>
            <a:endParaRPr lang="en-US" sz="1200" dirty="0"/>
          </a:p>
        </p:txBody>
      </p:sp>
      <p:cxnSp>
        <p:nvCxnSpPr>
          <p:cNvPr id="43" name="Straight Connector 42">
            <a:extLst>
              <a:ext uri="{FF2B5EF4-FFF2-40B4-BE49-F238E27FC236}">
                <a16:creationId xmlns:a16="http://schemas.microsoft.com/office/drawing/2014/main" id="{DB6D1019-AB5B-DE0A-090D-903D2191690F}"/>
              </a:ext>
            </a:extLst>
          </p:cNvPr>
          <p:cNvCxnSpPr>
            <a:cxnSpLocks/>
          </p:cNvCxnSpPr>
          <p:nvPr/>
        </p:nvCxnSpPr>
        <p:spPr>
          <a:xfrm flipV="1">
            <a:off x="1849498" y="5024157"/>
            <a:ext cx="8686800" cy="133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9A741F-A0C7-1C36-13D8-2F45461E550B}"/>
              </a:ext>
            </a:extLst>
          </p:cNvPr>
          <p:cNvCxnSpPr>
            <a:cxnSpLocks/>
          </p:cNvCxnSpPr>
          <p:nvPr/>
        </p:nvCxnSpPr>
        <p:spPr>
          <a:xfrm flipV="1">
            <a:off x="1759502" y="5935932"/>
            <a:ext cx="8686800" cy="133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D13A19D-2E32-40D1-B06F-5B89A5AC6A7C}"/>
              </a:ext>
            </a:extLst>
          </p:cNvPr>
          <p:cNvCxnSpPr>
            <a:cxnSpLocks/>
          </p:cNvCxnSpPr>
          <p:nvPr/>
        </p:nvCxnSpPr>
        <p:spPr>
          <a:xfrm flipV="1">
            <a:off x="1812581" y="4067141"/>
            <a:ext cx="8686800" cy="133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216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D3FD-93C2-4B6B-B22F-78676A0FB359}"/>
              </a:ext>
            </a:extLst>
          </p:cNvPr>
          <p:cNvSpPr>
            <a:spLocks noGrp="1"/>
          </p:cNvSpPr>
          <p:nvPr>
            <p:ph type="title"/>
          </p:nvPr>
        </p:nvSpPr>
        <p:spPr/>
        <p:txBody>
          <a:bodyPr/>
          <a:lstStyle/>
          <a:p>
            <a:r>
              <a:rPr lang="en-US">
                <a:solidFill>
                  <a:srgbClr val="002060"/>
                </a:solidFill>
              </a:rPr>
              <a:t>Community Partners Program</a:t>
            </a:r>
          </a:p>
        </p:txBody>
      </p:sp>
      <p:sp>
        <p:nvSpPr>
          <p:cNvPr id="4" name="TextBox 3">
            <a:extLst>
              <a:ext uri="{FF2B5EF4-FFF2-40B4-BE49-F238E27FC236}">
                <a16:creationId xmlns:a16="http://schemas.microsoft.com/office/drawing/2014/main" id="{7D1404DD-74A3-4DA6-B0D1-DB4056DC8BCC}"/>
              </a:ext>
            </a:extLst>
          </p:cNvPr>
          <p:cNvSpPr txBox="1"/>
          <p:nvPr/>
        </p:nvSpPr>
        <p:spPr>
          <a:xfrm>
            <a:off x="1698945" y="591181"/>
            <a:ext cx="8358826" cy="5516895"/>
          </a:xfrm>
          <a:prstGeom prst="rect">
            <a:avLst/>
          </a:prstGeom>
          <a:noFill/>
        </p:spPr>
        <p:txBody>
          <a:bodyPr wrap="square" lIns="91440" tIns="45720" rIns="91440" bIns="45720" rtlCol="0" anchor="t">
            <a:spAutoFit/>
          </a:bodyPr>
          <a:lstStyle/>
          <a:p>
            <a:pPr defTabSz="457200">
              <a:spcAft>
                <a:spcPts val="300"/>
              </a:spcAft>
            </a:pPr>
            <a:r>
              <a:rPr lang="en-US" sz="1500" b="1">
                <a:solidFill>
                  <a:srgbClr val="000000"/>
                </a:solidFill>
                <a:cs typeface="Arial"/>
              </a:rPr>
              <a:t>Behavioral Health (BH) CPs:</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Behavioral Health Network Inc.</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Behavioral Health Partners of MetroWest</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Boston Health Care for the Homeless Program, Inc. </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The Brien Center</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Clinical and Support Options, Inc.</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Community Care Partners, LLC </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Community Counseling of Bristol County</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Eliot Community Human Services, Inc.</a:t>
            </a:r>
          </a:p>
          <a:p>
            <a:pPr marL="285750" indent="-285750" defTabSz="457200">
              <a:buFont typeface="Wingdings" panose="05000000000000000000" pitchFamily="2" charset="2"/>
              <a:buChar char="§"/>
            </a:pPr>
            <a:r>
              <a:rPr kumimoji="0" lang="en-US" sz="1500" i="0" u="none" strike="noStrike" kern="1200" cap="none" spc="0" normalizeH="0" baseline="0" noProof="0">
                <a:ln>
                  <a:noFill/>
                </a:ln>
                <a:solidFill>
                  <a:srgbClr val="000000"/>
                </a:solidFill>
                <a:effectLst/>
                <a:uLnTx/>
                <a:uFillTx/>
                <a:ea typeface="+mn-ea"/>
                <a:cs typeface="Arial"/>
              </a:rPr>
              <a:t>Innovative Care Partners LLC</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The Bridge of Central Massachusetts, Inc. (DBA OpenSky Community Services) </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Riverside Community Care, Inc.</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Stanley Street Treatment and Resources, Inc.</a:t>
            </a:r>
          </a:p>
          <a:p>
            <a:pPr marL="285750" marR="0" lvl="0" indent="-285750" algn="l" defTabSz="457200" rtl="0" eaLnBrk="1" fontAlgn="auto" latinLnBrk="0" hangingPunct="1">
              <a:lnSpc>
                <a:spcPct val="100000"/>
              </a:lnSpc>
              <a:spcBef>
                <a:spcPts val="0"/>
              </a:spcBef>
              <a:spcAft>
                <a:spcPts val="300"/>
              </a:spcAft>
              <a:buClrTx/>
              <a:buSzTx/>
              <a:buFont typeface="Wingdings" panose="05000000000000000000" pitchFamily="2" charset="2"/>
              <a:buChar char="§"/>
              <a:tabLst/>
              <a:defRPr/>
            </a:pPr>
            <a:endParaRPr lang="en-US" sz="1500">
              <a:solidFill>
                <a:srgbClr val="000000"/>
              </a:solidFill>
              <a:cs typeface="Arial"/>
            </a:endParaRPr>
          </a:p>
          <a:p>
            <a:pPr marR="0" lvl="0" algn="l" defTabSz="457200" rtl="0" eaLnBrk="1" fontAlgn="auto" latinLnBrk="0" hangingPunct="1">
              <a:lnSpc>
                <a:spcPct val="100000"/>
              </a:lnSpc>
              <a:spcBef>
                <a:spcPts val="0"/>
              </a:spcBef>
              <a:spcAft>
                <a:spcPts val="300"/>
              </a:spcAft>
              <a:buClrTx/>
              <a:buSzTx/>
              <a:tabLst/>
              <a:defRPr/>
            </a:pPr>
            <a:r>
              <a:rPr lang="en-US" sz="1500" b="1">
                <a:solidFill>
                  <a:srgbClr val="000000"/>
                </a:solidFill>
                <a:cs typeface="Arial"/>
              </a:rPr>
              <a:t>Long-Term Services and Supports (LTSS) CPs:</a:t>
            </a:r>
          </a:p>
          <a:p>
            <a:pPr marL="285750" indent="-285750" algn="l">
              <a:buFont typeface="Wingdings" panose="05000000000000000000" pitchFamily="2" charset="2"/>
              <a:buChar char="§"/>
            </a:pPr>
            <a:r>
              <a:rPr lang="en-US" sz="1500" b="0" i="0">
                <a:solidFill>
                  <a:srgbClr val="141414"/>
                </a:solidFill>
                <a:effectLst/>
              </a:rPr>
              <a:t>Behavioral Health Network, Inc.</a:t>
            </a:r>
          </a:p>
          <a:p>
            <a:pPr marL="285750" indent="-285750" algn="l">
              <a:buFont typeface="Wingdings" panose="05000000000000000000" pitchFamily="2" charset="2"/>
              <a:buChar char="§"/>
            </a:pPr>
            <a:r>
              <a:rPr lang="en-US" sz="1500" b="0" i="0">
                <a:solidFill>
                  <a:srgbClr val="141414"/>
                </a:solidFill>
                <a:effectLst/>
              </a:rPr>
              <a:t>Boston Medical Center Corp.</a:t>
            </a:r>
            <a:endParaRPr lang="en-US" sz="1500">
              <a:solidFill>
                <a:srgbClr val="141414"/>
              </a:solidFill>
            </a:endParaRPr>
          </a:p>
          <a:p>
            <a:pPr marL="285750" indent="-285750" algn="l">
              <a:buFont typeface="Wingdings" panose="05000000000000000000" pitchFamily="2" charset="2"/>
              <a:buChar char="§"/>
            </a:pPr>
            <a:r>
              <a:rPr lang="en-US" sz="1500" b="0" i="0">
                <a:solidFill>
                  <a:srgbClr val="141414"/>
                </a:solidFill>
                <a:effectLst/>
              </a:rPr>
              <a:t>Community Care Partners, LLC </a:t>
            </a:r>
          </a:p>
          <a:p>
            <a:pPr marL="285750" indent="-285750" algn="l">
              <a:buFont typeface="Wingdings" panose="05000000000000000000" pitchFamily="2" charset="2"/>
              <a:buChar char="§"/>
            </a:pPr>
            <a:r>
              <a:rPr lang="en-US" sz="1500" b="0" i="0">
                <a:solidFill>
                  <a:srgbClr val="141414"/>
                </a:solidFill>
                <a:effectLst/>
              </a:rPr>
              <a:t>Family Service Association of Greater Fall River, Inc.</a:t>
            </a:r>
          </a:p>
          <a:p>
            <a:pPr marL="285750" indent="-285750" algn="l">
              <a:buFont typeface="Wingdings" panose="05000000000000000000" pitchFamily="2" charset="2"/>
              <a:buChar char="§"/>
            </a:pPr>
            <a:r>
              <a:rPr lang="en-US" sz="1500" b="0" i="0">
                <a:solidFill>
                  <a:srgbClr val="141414"/>
                </a:solidFill>
                <a:effectLst/>
              </a:rPr>
              <a:t>Greater Lynn Senior Services (DBA North Region LTSS Partnership)</a:t>
            </a:r>
          </a:p>
          <a:p>
            <a:pPr marL="285750" indent="-285750">
              <a:buFont typeface="Wingdings" panose="05000000000000000000" pitchFamily="2" charset="2"/>
              <a:buChar char="§"/>
            </a:pPr>
            <a:r>
              <a:rPr lang="en-US" sz="1500" b="0" i="0">
                <a:solidFill>
                  <a:srgbClr val="141414"/>
                </a:solidFill>
                <a:effectLst/>
              </a:rPr>
              <a:t>Innovative Care Partners LLC</a:t>
            </a:r>
          </a:p>
          <a:p>
            <a:pPr marL="285750" indent="-285750" algn="l">
              <a:buFont typeface="Wingdings" panose="05000000000000000000" pitchFamily="2" charset="2"/>
              <a:buChar char="§"/>
            </a:pPr>
            <a:r>
              <a:rPr lang="en-US" sz="1500" b="0" i="0">
                <a:solidFill>
                  <a:srgbClr val="141414"/>
                </a:solidFill>
                <a:effectLst/>
              </a:rPr>
              <a:t>OpenSky Community Services</a:t>
            </a:r>
          </a:p>
          <a:p>
            <a:pPr marL="285750" indent="-285750" algn="l">
              <a:buFont typeface="Wingdings" panose="05000000000000000000" pitchFamily="2" charset="2"/>
              <a:buChar char="§"/>
            </a:pPr>
            <a:r>
              <a:rPr lang="en-US" sz="1500" b="0" i="0">
                <a:solidFill>
                  <a:srgbClr val="141414"/>
                </a:solidFill>
                <a:effectLst/>
              </a:rPr>
              <a:t>Seven Hills Family Services (DBA Massachusetts Care Coordination Network)</a:t>
            </a: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677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A2B91D4-CDA8-4340-9C07-880723674498}"/>
              </a:ext>
            </a:extLst>
          </p:cNvPr>
          <p:cNvSpPr>
            <a:spLocks noGrp="1"/>
          </p:cNvSpPr>
          <p:nvPr>
            <p:ph type="title"/>
          </p:nvPr>
        </p:nvSpPr>
        <p:spPr>
          <a:xfrm>
            <a:off x="202750" y="90304"/>
            <a:ext cx="10762799" cy="553998"/>
          </a:xfrm>
        </p:spPr>
        <p:txBody>
          <a:bodyPr/>
          <a:lstStyle/>
          <a:p>
            <a:r>
              <a:rPr lang="en-US" sz="1800">
                <a:cs typeface="Arial"/>
              </a:rPr>
              <a:t>MassHealth Service Access Options Most Helpful to People Experiencing Homelessness</a:t>
            </a:r>
            <a:endParaRPr lang="en-US" sz="1800" b="0">
              <a:solidFill>
                <a:srgbClr val="000000"/>
              </a:solidFill>
              <a:cs typeface="Arial"/>
            </a:endParaRPr>
          </a:p>
        </p:txBody>
      </p:sp>
      <p:grpSp>
        <p:nvGrpSpPr>
          <p:cNvPr id="39" name="Group 38">
            <a:extLst>
              <a:ext uri="{FF2B5EF4-FFF2-40B4-BE49-F238E27FC236}">
                <a16:creationId xmlns:a16="http://schemas.microsoft.com/office/drawing/2014/main" id="{200F9B27-A703-B7AA-2BE3-D9129A589327}"/>
              </a:ext>
            </a:extLst>
          </p:cNvPr>
          <p:cNvGrpSpPr/>
          <p:nvPr/>
        </p:nvGrpSpPr>
        <p:grpSpPr>
          <a:xfrm>
            <a:off x="0" y="525124"/>
            <a:ext cx="12192000" cy="1141253"/>
            <a:chOff x="0" y="731699"/>
            <a:chExt cx="9144000" cy="777240"/>
          </a:xfrm>
        </p:grpSpPr>
        <p:sp>
          <p:nvSpPr>
            <p:cNvPr id="40" name="Rectangle 39">
              <a:extLst>
                <a:ext uri="{FF2B5EF4-FFF2-40B4-BE49-F238E27FC236}">
                  <a16:creationId xmlns:a16="http://schemas.microsoft.com/office/drawing/2014/main" id="{75278292-794F-54C2-7D1F-FCDFABE7480F}"/>
                </a:ext>
              </a:extLst>
            </p:cNvPr>
            <p:cNvSpPr>
              <a:spLocks/>
            </p:cNvSpPr>
            <p:nvPr/>
          </p:nvSpPr>
          <p:spPr>
            <a:xfrm>
              <a:off x="0" y="734539"/>
              <a:ext cx="9144000" cy="771561"/>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a:ln>
                  <a:noFill/>
                </a:ln>
                <a:solidFill>
                  <a:srgbClr val="000000"/>
                </a:solidFill>
                <a:effectLst/>
                <a:uLnTx/>
                <a:uFillTx/>
                <a:latin typeface="+mj-lt"/>
                <a:ea typeface="+mn-ea"/>
                <a:cs typeface="+mn-cs"/>
              </a:endParaRPr>
            </a:p>
          </p:txBody>
        </p:sp>
        <p:sp>
          <p:nvSpPr>
            <p:cNvPr id="41" name="Rectangle 8">
              <a:extLst>
                <a:ext uri="{FF2B5EF4-FFF2-40B4-BE49-F238E27FC236}">
                  <a16:creationId xmlns:a16="http://schemas.microsoft.com/office/drawing/2014/main" id="{10DD4CD5-8158-B996-C047-6BC7CC4E9D3C}"/>
                </a:ext>
              </a:extLst>
            </p:cNvPr>
            <p:cNvSpPr txBox="1"/>
            <p:nvPr/>
          </p:nvSpPr>
          <p:spPr>
            <a:xfrm>
              <a:off x="547803" y="806579"/>
              <a:ext cx="8536783" cy="6360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620" lvl="1" indent="0" defTabSz="932699">
                <a:spcAft>
                  <a:spcPts val="1200"/>
                </a:spcAft>
                <a:buNone/>
                <a:defRPr/>
              </a:pPr>
              <a:r>
                <a:rPr lang="en-US" sz="1700">
                  <a:solidFill>
                    <a:srgbClr val="002060"/>
                  </a:solidFill>
                  <a:latin typeface="+mj-lt"/>
                  <a:cs typeface="Arial"/>
                </a:rPr>
                <a:t>Though there are a variety of services that people experiencing homelessness are eligible for, some are more accessible and more tailored to the needs of this population. </a:t>
              </a:r>
              <a:endParaRPr lang="en-US" sz="1700">
                <a:solidFill>
                  <a:srgbClr val="002060"/>
                </a:solidFill>
                <a:cs typeface="Arial"/>
              </a:endParaRPr>
            </a:p>
          </p:txBody>
        </p:sp>
        <p:grpSp>
          <p:nvGrpSpPr>
            <p:cNvPr id="42" name="Group 41">
              <a:extLst>
                <a:ext uri="{FF2B5EF4-FFF2-40B4-BE49-F238E27FC236}">
                  <a16:creationId xmlns:a16="http://schemas.microsoft.com/office/drawing/2014/main" id="{7DC13E09-68DD-132B-2808-D6F42361B14C}"/>
                </a:ext>
              </a:extLst>
            </p:cNvPr>
            <p:cNvGrpSpPr/>
            <p:nvPr/>
          </p:nvGrpSpPr>
          <p:grpSpPr>
            <a:xfrm>
              <a:off x="122576" y="731699"/>
              <a:ext cx="365814" cy="777240"/>
              <a:chOff x="2557036" y="673487"/>
              <a:chExt cx="450569" cy="585073"/>
            </a:xfrm>
          </p:grpSpPr>
          <p:sp>
            <p:nvSpPr>
              <p:cNvPr id="43" name="Chevron 21">
                <a:extLst>
                  <a:ext uri="{FF2B5EF4-FFF2-40B4-BE49-F238E27FC236}">
                    <a16:creationId xmlns:a16="http://schemas.microsoft.com/office/drawing/2014/main" id="{922057C9-2696-311B-2E27-A408AD3557D8}"/>
                  </a:ext>
                </a:extLst>
              </p:cNvPr>
              <p:cNvSpPr>
                <a:spLocks/>
              </p:cNvSpPr>
              <p:nvPr/>
            </p:nvSpPr>
            <p:spPr>
              <a:xfrm>
                <a:off x="2649073" y="673487"/>
                <a:ext cx="358532" cy="585073"/>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1" i="0" u="none" strike="noStrike" kern="1200" cap="none" spc="0" normalizeH="0" baseline="0" noProof="0">
                  <a:ln>
                    <a:noFill/>
                  </a:ln>
                  <a:solidFill>
                    <a:srgbClr val="FFFFFF"/>
                  </a:solidFill>
                  <a:effectLst/>
                  <a:uLnTx/>
                  <a:uFillTx/>
                  <a:latin typeface="+mj-lt"/>
                  <a:ea typeface="+mn-ea"/>
                  <a:cs typeface="+mn-cs"/>
                </a:endParaRPr>
              </a:p>
            </p:txBody>
          </p:sp>
          <p:sp>
            <p:nvSpPr>
              <p:cNvPr id="44" name="Chevron 22">
                <a:extLst>
                  <a:ext uri="{FF2B5EF4-FFF2-40B4-BE49-F238E27FC236}">
                    <a16:creationId xmlns:a16="http://schemas.microsoft.com/office/drawing/2014/main" id="{ACDAC13D-8B4B-F2CB-F923-267F6F19F830}"/>
                  </a:ext>
                </a:extLst>
              </p:cNvPr>
              <p:cNvSpPr>
                <a:spLocks/>
              </p:cNvSpPr>
              <p:nvPr/>
            </p:nvSpPr>
            <p:spPr>
              <a:xfrm>
                <a:off x="2557036" y="834606"/>
                <a:ext cx="184073" cy="262835"/>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1" i="0" u="none" strike="noStrike" kern="1200" cap="none" spc="0" normalizeH="0" baseline="0" noProof="0">
                  <a:ln>
                    <a:noFill/>
                  </a:ln>
                  <a:solidFill>
                    <a:srgbClr val="FFFFFF"/>
                  </a:solidFill>
                  <a:effectLst/>
                  <a:uLnTx/>
                  <a:uFillTx/>
                  <a:latin typeface="+mj-lt"/>
                  <a:ea typeface="+mn-ea"/>
                  <a:cs typeface="+mn-cs"/>
                </a:endParaRPr>
              </a:p>
            </p:txBody>
          </p:sp>
        </p:grpSp>
      </p:grpSp>
      <p:sp>
        <p:nvSpPr>
          <p:cNvPr id="5" name="TextBox 4">
            <a:extLst>
              <a:ext uri="{FF2B5EF4-FFF2-40B4-BE49-F238E27FC236}">
                <a16:creationId xmlns:a16="http://schemas.microsoft.com/office/drawing/2014/main" id="{F90ACF93-8F23-D113-E483-3D6ED382278D}"/>
              </a:ext>
            </a:extLst>
          </p:cNvPr>
          <p:cNvSpPr txBox="1"/>
          <p:nvPr/>
        </p:nvSpPr>
        <p:spPr>
          <a:xfrm>
            <a:off x="8670430" y="6321490"/>
            <a:ext cx="45568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rgbClr val="000000"/>
                </a:solidFill>
                <a:effectLst/>
                <a:uLnTx/>
                <a:uFillTx/>
                <a:latin typeface="+mj-lt"/>
                <a:ea typeface="+mn-ea"/>
                <a:cs typeface="+mn-cs"/>
              </a:rPr>
              <a:t>Non-exhaustive, for demonstrative purposes only</a:t>
            </a:r>
          </a:p>
        </p:txBody>
      </p:sp>
      <p:graphicFrame>
        <p:nvGraphicFramePr>
          <p:cNvPr id="9" name="Table 8">
            <a:extLst>
              <a:ext uri="{FF2B5EF4-FFF2-40B4-BE49-F238E27FC236}">
                <a16:creationId xmlns:a16="http://schemas.microsoft.com/office/drawing/2014/main" id="{0B9D33A5-6DDD-8024-F33F-C596610FF77E}"/>
              </a:ext>
            </a:extLst>
          </p:cNvPr>
          <p:cNvGraphicFramePr>
            <a:graphicFrameLocks noGrp="1"/>
          </p:cNvGraphicFramePr>
          <p:nvPr>
            <p:extLst>
              <p:ext uri="{D42A27DB-BD31-4B8C-83A1-F6EECF244321}">
                <p14:modId xmlns:p14="http://schemas.microsoft.com/office/powerpoint/2010/main" val="1851788790"/>
              </p:ext>
            </p:extLst>
          </p:nvPr>
        </p:nvGraphicFramePr>
        <p:xfrm>
          <a:off x="205945" y="1904999"/>
          <a:ext cx="11840820" cy="4392826"/>
        </p:xfrm>
        <a:graphic>
          <a:graphicData uri="http://schemas.openxmlformats.org/drawingml/2006/table">
            <a:tbl>
              <a:tblPr bandRow="1">
                <a:tableStyleId>{5C22544A-7EE6-4342-B048-85BDC9FD1C3A}</a:tableStyleId>
              </a:tblPr>
              <a:tblGrid>
                <a:gridCol w="1973470">
                  <a:extLst>
                    <a:ext uri="{9D8B030D-6E8A-4147-A177-3AD203B41FA5}">
                      <a16:colId xmlns:a16="http://schemas.microsoft.com/office/drawing/2014/main" val="3280074971"/>
                    </a:ext>
                  </a:extLst>
                </a:gridCol>
                <a:gridCol w="1973470">
                  <a:extLst>
                    <a:ext uri="{9D8B030D-6E8A-4147-A177-3AD203B41FA5}">
                      <a16:colId xmlns:a16="http://schemas.microsoft.com/office/drawing/2014/main" val="3872924677"/>
                    </a:ext>
                  </a:extLst>
                </a:gridCol>
                <a:gridCol w="1973470">
                  <a:extLst>
                    <a:ext uri="{9D8B030D-6E8A-4147-A177-3AD203B41FA5}">
                      <a16:colId xmlns:a16="http://schemas.microsoft.com/office/drawing/2014/main" val="900162111"/>
                    </a:ext>
                  </a:extLst>
                </a:gridCol>
                <a:gridCol w="1973470">
                  <a:extLst>
                    <a:ext uri="{9D8B030D-6E8A-4147-A177-3AD203B41FA5}">
                      <a16:colId xmlns:a16="http://schemas.microsoft.com/office/drawing/2014/main" val="3060783929"/>
                    </a:ext>
                  </a:extLst>
                </a:gridCol>
                <a:gridCol w="1973470">
                  <a:extLst>
                    <a:ext uri="{9D8B030D-6E8A-4147-A177-3AD203B41FA5}">
                      <a16:colId xmlns:a16="http://schemas.microsoft.com/office/drawing/2014/main" val="1622653643"/>
                    </a:ext>
                  </a:extLst>
                </a:gridCol>
                <a:gridCol w="1973470">
                  <a:extLst>
                    <a:ext uri="{9D8B030D-6E8A-4147-A177-3AD203B41FA5}">
                      <a16:colId xmlns:a16="http://schemas.microsoft.com/office/drawing/2014/main" val="1558826914"/>
                    </a:ext>
                  </a:extLst>
                </a:gridCol>
              </a:tblGrid>
              <a:tr h="862988">
                <a:tc>
                  <a:txBody>
                    <a:bodyPr/>
                    <a:lstStyle/>
                    <a:p>
                      <a:pPr lvl="0" algn="ctr">
                        <a:lnSpc>
                          <a:spcPts val="1800"/>
                        </a:lnSpc>
                        <a:buNone/>
                      </a:pPr>
                      <a:r>
                        <a:rPr lang="en-US" b="1">
                          <a:solidFill>
                            <a:srgbClr val="FFFFFF"/>
                          </a:solidFill>
                          <a:effectLst/>
                          <a:latin typeface="Arial"/>
                        </a:rPr>
                        <a:t>Community Behavioral Health Centers</a:t>
                      </a:r>
                      <a:endParaRPr lang="en-US"/>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tc>
                  <a:txBody>
                    <a:bodyPr/>
                    <a:lstStyle/>
                    <a:p>
                      <a:pPr lvl="0" algn="ctr">
                        <a:lnSpc>
                          <a:spcPts val="1800"/>
                        </a:lnSpc>
                        <a:buNone/>
                      </a:pPr>
                      <a:r>
                        <a:rPr lang="en-US" b="1">
                          <a:solidFill>
                            <a:srgbClr val="FFFFFF"/>
                          </a:solidFill>
                          <a:effectLst/>
                          <a:latin typeface="Arial"/>
                        </a:rPr>
                        <a:t>Community Mental Health Centers</a:t>
                      </a:r>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tc>
                  <a:txBody>
                    <a:bodyPr/>
                    <a:lstStyle/>
                    <a:p>
                      <a:pPr lvl="0" algn="ctr">
                        <a:lnSpc>
                          <a:spcPts val="1800"/>
                        </a:lnSpc>
                        <a:buNone/>
                      </a:pPr>
                      <a:r>
                        <a:rPr lang="en-US" b="1">
                          <a:solidFill>
                            <a:srgbClr val="FFFFFF"/>
                          </a:solidFill>
                          <a:effectLst/>
                          <a:latin typeface="+mn-lt"/>
                        </a:rPr>
                        <a:t>Behavioral Health Urgent Care</a:t>
                      </a:r>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tc>
                  <a:txBody>
                    <a:bodyPr/>
                    <a:lstStyle/>
                    <a:p>
                      <a:pPr lvl="0" algn="ctr">
                        <a:lnSpc>
                          <a:spcPts val="1800"/>
                        </a:lnSpc>
                        <a:buNone/>
                      </a:pPr>
                      <a:r>
                        <a:rPr lang="en-US" b="1">
                          <a:solidFill>
                            <a:srgbClr val="FFFFFF"/>
                          </a:solidFill>
                          <a:effectLst/>
                          <a:latin typeface="Arial"/>
                        </a:rPr>
                        <a:t>Community Partners</a:t>
                      </a:r>
                      <a:endParaRPr lang="en-US"/>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tc>
                  <a:txBody>
                    <a:bodyPr/>
                    <a:lstStyle/>
                    <a:p>
                      <a:pPr lvl="0" algn="ctr">
                        <a:lnSpc>
                          <a:spcPts val="1800"/>
                        </a:lnSpc>
                        <a:buNone/>
                      </a:pPr>
                      <a:r>
                        <a:rPr lang="en-US" b="1">
                          <a:solidFill>
                            <a:srgbClr val="FFFFFF"/>
                          </a:solidFill>
                          <a:effectLst/>
                          <a:latin typeface="Arial"/>
                        </a:rPr>
                        <a:t>Behavioral Health Helpline</a:t>
                      </a:r>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tc>
                  <a:txBody>
                    <a:bodyPr/>
                    <a:lstStyle/>
                    <a:p>
                      <a:pPr lvl="0" algn="ctr">
                        <a:lnSpc>
                          <a:spcPts val="1800"/>
                        </a:lnSpc>
                        <a:buNone/>
                      </a:pPr>
                      <a:r>
                        <a:rPr lang="en-US" sz="1350" b="1" i="0" u="none" strike="noStrike" noProof="0">
                          <a:solidFill>
                            <a:srgbClr val="FFFFFF"/>
                          </a:solidFill>
                          <a:effectLst/>
                        </a:rPr>
                        <a:t>Community Support Program</a:t>
                      </a:r>
                      <a:endParaRPr lang="en-US" b="1"/>
                    </a:p>
                  </a:txBody>
                  <a:tcPr marL="75438" marR="75438" marT="37719" marB="37719" anchor="ctr">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31433"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053802479"/>
                  </a:ext>
                </a:extLst>
              </a:tr>
              <a:tr h="3320312">
                <a:tc>
                  <a:txBody>
                    <a:bodyPr/>
                    <a:lstStyle/>
                    <a:p>
                      <a:pPr marL="342900" lvl="0" indent="-342900">
                        <a:lnSpc>
                          <a:spcPts val="1575"/>
                        </a:lnSpc>
                        <a:buFont typeface="Arial" panose="020B0604020202020204" pitchFamily="34" charset="0"/>
                        <a:buChar char="•"/>
                      </a:pPr>
                      <a:r>
                        <a:rPr lang="en-US" sz="1400" b="0">
                          <a:solidFill>
                            <a:srgbClr val="002060"/>
                          </a:solidFill>
                          <a:effectLst/>
                          <a:latin typeface="Arial"/>
                        </a:rPr>
                        <a:t>Mobile crisis intervention 24/7/365 for youth and adults</a:t>
                      </a:r>
                    </a:p>
                    <a:p>
                      <a:pPr marL="0" lvl="0" indent="0">
                        <a:lnSpc>
                          <a:spcPts val="1575"/>
                        </a:lnSpc>
                        <a:buFont typeface="Arial" panose="020B0604020202020204" pitchFamily="34" charset="0"/>
                        <a:buNone/>
                      </a:pPr>
                      <a:endParaRPr lang="en-US" sz="1400" b="0">
                        <a:solidFill>
                          <a:srgbClr val="002060"/>
                        </a:solidFill>
                        <a:effectLst/>
                        <a:latin typeface="Arial"/>
                      </a:endParaRPr>
                    </a:p>
                    <a:p>
                      <a:pPr marL="342900" lvl="0" indent="-342900">
                        <a:lnSpc>
                          <a:spcPts val="1575"/>
                        </a:lnSpc>
                        <a:buFont typeface="Arial" panose="020B0604020202020204" pitchFamily="34" charset="0"/>
                        <a:buChar char="•"/>
                      </a:pPr>
                      <a:r>
                        <a:rPr lang="en-US" sz="1400" b="0">
                          <a:solidFill>
                            <a:srgbClr val="002060"/>
                          </a:solidFill>
                          <a:effectLst/>
                          <a:latin typeface="Arial"/>
                        </a:rPr>
                        <a:t>24 h crisis stabilization for youth and adults</a:t>
                      </a:r>
                    </a:p>
                    <a:p>
                      <a:pPr marL="342900" lvl="0" indent="-342900">
                        <a:lnSpc>
                          <a:spcPts val="1575"/>
                        </a:lnSpc>
                        <a:buFont typeface="Arial" panose="020B0604020202020204" pitchFamily="34" charset="0"/>
                        <a:buChar char="•"/>
                      </a:pPr>
                      <a:r>
                        <a:rPr lang="en-US" sz="1400" b="0">
                          <a:solidFill>
                            <a:srgbClr val="002060"/>
                          </a:solidFill>
                          <a:effectLst/>
                          <a:latin typeface="Arial"/>
                        </a:rPr>
                        <a:t>Provide access to psychopharmacology for BH and SUD</a:t>
                      </a:r>
                    </a:p>
                    <a:p>
                      <a:pPr marL="342900" lvl="0" indent="-342900">
                        <a:lnSpc>
                          <a:spcPts val="1575"/>
                        </a:lnSpc>
                        <a:buFont typeface="Arial" panose="020B0604020202020204" pitchFamily="34" charset="0"/>
                        <a:buChar char="•"/>
                      </a:pPr>
                      <a:endParaRPr lang="en-US" sz="1400" b="0">
                        <a:solidFill>
                          <a:srgbClr val="002060"/>
                        </a:solidFill>
                        <a:effectLst/>
                        <a:latin typeface="Arial"/>
                      </a:endParaRPr>
                    </a:p>
                    <a:p>
                      <a:pPr marL="342900" lvl="0" indent="-342900">
                        <a:lnSpc>
                          <a:spcPts val="1575"/>
                        </a:lnSpc>
                        <a:buFont typeface="Arial" panose="020B0604020202020204" pitchFamily="34" charset="0"/>
                        <a:buChar char="•"/>
                      </a:pPr>
                      <a:r>
                        <a:rPr lang="en-US" sz="1400" b="0">
                          <a:solidFill>
                            <a:srgbClr val="002060"/>
                          </a:solidFill>
                          <a:effectLst/>
                          <a:latin typeface="Arial"/>
                        </a:rPr>
                        <a:t>Connects to resources for peer and family supports</a:t>
                      </a: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tc>
                  <a:txBody>
                    <a:bodyPr/>
                    <a:lstStyle/>
                    <a:p>
                      <a:pPr marL="342900" lvl="0" indent="-342900">
                        <a:lnSpc>
                          <a:spcPct val="100000"/>
                        </a:lnSpc>
                        <a:buClr>
                          <a:srgbClr val="000000"/>
                        </a:buClr>
                        <a:buFont typeface="Arial,Sans-Serif"/>
                        <a:buChar char="•"/>
                      </a:pPr>
                      <a:r>
                        <a:rPr lang="en-US" sz="1400" b="0" i="0" u="none" strike="noStrike" noProof="0">
                          <a:solidFill>
                            <a:srgbClr val="002060"/>
                          </a:solidFill>
                          <a:effectLst/>
                          <a:latin typeface="+mn-lt"/>
                        </a:rPr>
                        <a:t>Diagnostic services</a:t>
                      </a:r>
                    </a:p>
                    <a:p>
                      <a:pPr marL="342900" lvl="0" indent="-342900">
                        <a:lnSpc>
                          <a:spcPct val="100000"/>
                        </a:lnSpc>
                        <a:buClr>
                          <a:srgbClr val="000000"/>
                        </a:buClr>
                        <a:buFont typeface="Arial,Sans-Serif"/>
                        <a:buChar char="•"/>
                      </a:pPr>
                      <a:endParaRPr lang="en-US" sz="1400" b="0" i="0" u="none" strike="noStrike" noProof="0">
                        <a:solidFill>
                          <a:srgbClr val="002060"/>
                        </a:solidFill>
                        <a:effectLst/>
                        <a:latin typeface="+mn-lt"/>
                      </a:endParaRPr>
                    </a:p>
                    <a:p>
                      <a:pPr marL="342900" lvl="0" indent="-342900">
                        <a:lnSpc>
                          <a:spcPct val="100000"/>
                        </a:lnSpc>
                        <a:buClr>
                          <a:srgbClr val="000000"/>
                        </a:buClr>
                        <a:buFont typeface="Arial,Sans-Serif"/>
                        <a:buChar char="•"/>
                      </a:pPr>
                      <a:r>
                        <a:rPr lang="en-US" sz="1400" b="0" i="0" u="none" strike="noStrike" noProof="0">
                          <a:solidFill>
                            <a:srgbClr val="002060"/>
                          </a:solidFill>
                          <a:effectLst/>
                          <a:latin typeface="+mn-lt"/>
                        </a:rPr>
                        <a:t>Psychological testing</a:t>
                      </a:r>
                    </a:p>
                    <a:p>
                      <a:pPr marL="342900" lvl="0" indent="-342900">
                        <a:lnSpc>
                          <a:spcPct val="100000"/>
                        </a:lnSpc>
                        <a:buClr>
                          <a:srgbClr val="000000"/>
                        </a:buClr>
                        <a:buFont typeface="Arial,Sans-Serif"/>
                        <a:buChar char="•"/>
                      </a:pPr>
                      <a:endParaRPr lang="en-US" sz="1400" b="0" i="0" u="none" strike="noStrike" noProof="0">
                        <a:solidFill>
                          <a:srgbClr val="002060"/>
                        </a:solidFill>
                        <a:effectLst/>
                        <a:latin typeface="+mn-lt"/>
                      </a:endParaRPr>
                    </a:p>
                    <a:p>
                      <a:pPr marL="342900" lvl="0" indent="-342900">
                        <a:lnSpc>
                          <a:spcPct val="100000"/>
                        </a:lnSpc>
                        <a:buClr>
                          <a:srgbClr val="000000"/>
                        </a:buClr>
                        <a:buFont typeface="Arial,Sans-Serif"/>
                        <a:buChar char="•"/>
                      </a:pPr>
                      <a:r>
                        <a:rPr lang="en-US" sz="1400" b="0" i="0" u="none" strike="noStrike" noProof="0">
                          <a:solidFill>
                            <a:srgbClr val="002060"/>
                          </a:solidFill>
                          <a:effectLst/>
                          <a:latin typeface="+mn-lt"/>
                        </a:rPr>
                        <a:t>Short- and long-term therapy, including individual, group, couple, and family therapy</a:t>
                      </a:r>
                    </a:p>
                    <a:p>
                      <a:pPr marL="342900" lvl="0" indent="-342900">
                        <a:lnSpc>
                          <a:spcPct val="100000"/>
                        </a:lnSpc>
                        <a:buClr>
                          <a:srgbClr val="000000"/>
                        </a:buClr>
                        <a:buFont typeface="Arial,Sans-Serif"/>
                        <a:buChar char="•"/>
                      </a:pPr>
                      <a:endParaRPr lang="en-US" sz="1400" b="0" i="0" u="none" strike="noStrike" noProof="0">
                        <a:solidFill>
                          <a:srgbClr val="002060"/>
                        </a:solidFill>
                        <a:effectLst/>
                        <a:latin typeface="+mn-lt"/>
                      </a:endParaRPr>
                    </a:p>
                    <a:p>
                      <a:pPr marL="342900" lvl="0" indent="-342900">
                        <a:lnSpc>
                          <a:spcPct val="100000"/>
                        </a:lnSpc>
                        <a:buClr>
                          <a:srgbClr val="000000"/>
                        </a:buClr>
                        <a:buFont typeface="Arial,Sans-Serif"/>
                        <a:buChar char="•"/>
                      </a:pPr>
                      <a:r>
                        <a:rPr lang="en-US" sz="1400" b="0" i="0" u="none" strike="noStrike" noProof="0">
                          <a:solidFill>
                            <a:srgbClr val="002060"/>
                          </a:solidFill>
                          <a:effectLst/>
                          <a:latin typeface="+mn-lt"/>
                        </a:rPr>
                        <a:t>Medication visits</a:t>
                      </a:r>
                    </a:p>
                    <a:p>
                      <a:pPr marL="342900" lvl="0" indent="-342900">
                        <a:lnSpc>
                          <a:spcPts val="1575"/>
                        </a:lnSpc>
                        <a:buFont typeface="Arial"/>
                        <a:buChar char="•"/>
                      </a:pPr>
                      <a:endParaRPr lang="en-US" sz="1400" b="0">
                        <a:solidFill>
                          <a:srgbClr val="002060"/>
                        </a:solidFill>
                        <a:effectLst/>
                        <a:latin typeface="Arial"/>
                      </a:endParaRP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tc>
                  <a:txBody>
                    <a:bodyPr/>
                    <a:lstStyle/>
                    <a:p>
                      <a:pPr marL="342900" lvl="0" indent="-342900">
                        <a:lnSpc>
                          <a:spcPct val="100000"/>
                        </a:lnSpc>
                        <a:buClr>
                          <a:srgbClr val="000000"/>
                        </a:buClr>
                        <a:buFont typeface="Arial,Sans-Serif" panose="020B0604020202020204" pitchFamily="34" charset="0"/>
                        <a:buChar char="•"/>
                      </a:pPr>
                      <a:r>
                        <a:rPr lang="en-US" sz="1400" b="0" i="0" u="none" strike="noStrike" noProof="0">
                          <a:solidFill>
                            <a:srgbClr val="002060"/>
                          </a:solidFill>
                          <a:effectLst/>
                          <a:latin typeface="+mn-lt"/>
                        </a:rPr>
                        <a:t>Provide integrated behavioral health services more urgently and with extended hours than traditional clinics</a:t>
                      </a:r>
                      <a:endParaRPr lang="en-US" sz="1400" b="0" i="0" u="none" strike="noStrike" noProof="0">
                        <a:solidFill>
                          <a:srgbClr val="002060"/>
                        </a:solidFill>
                        <a:effectLst/>
                        <a:highlight>
                          <a:srgbClr val="FFFF00"/>
                        </a:highlight>
                        <a:latin typeface="Arial"/>
                      </a:endParaRP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tc>
                  <a:txBody>
                    <a:bodyPr/>
                    <a:lstStyle/>
                    <a:p>
                      <a:pPr marL="342900" lvl="0" indent="-342900">
                        <a:lnSpc>
                          <a:spcPct val="100000"/>
                        </a:lnSpc>
                        <a:buClr>
                          <a:srgbClr val="000000"/>
                        </a:buClr>
                        <a:buFont typeface="Arial,Sans-Serif" panose="020B0604020202020204" pitchFamily="34" charset="0"/>
                        <a:buChar char="•"/>
                      </a:pPr>
                      <a:r>
                        <a:rPr lang="en-US" sz="1400" b="0" i="0" u="none" strike="noStrike" noProof="0">
                          <a:solidFill>
                            <a:srgbClr val="002060"/>
                          </a:solidFill>
                          <a:effectLst/>
                          <a:latin typeface="Arial"/>
                        </a:rPr>
                        <a:t>Care Coordination (including across state agencies)</a:t>
                      </a:r>
                    </a:p>
                    <a:p>
                      <a:pPr marL="342900" lvl="0" indent="-342900">
                        <a:lnSpc>
                          <a:spcPct val="100000"/>
                        </a:lnSpc>
                        <a:buClr>
                          <a:srgbClr val="000000"/>
                        </a:buClr>
                        <a:buFont typeface="Arial,Sans-Serif" panose="020B0604020202020204" pitchFamily="34" charset="0"/>
                        <a:buChar char="•"/>
                      </a:pPr>
                      <a:endParaRPr lang="en-US" sz="1400" b="0" i="0" u="none" strike="noStrike" noProof="0">
                        <a:solidFill>
                          <a:srgbClr val="000000"/>
                        </a:solidFill>
                        <a:effectLst/>
                        <a:latin typeface="Arial"/>
                      </a:endParaRPr>
                    </a:p>
                    <a:p>
                      <a:pPr marL="342900" lvl="0" indent="-342900">
                        <a:lnSpc>
                          <a:spcPct val="100000"/>
                        </a:lnSpc>
                        <a:buClr>
                          <a:srgbClr val="000000"/>
                        </a:buClr>
                        <a:buFont typeface="Arial,Sans-Serif" panose="020B0604020202020204" pitchFamily="34" charset="0"/>
                        <a:buChar char="•"/>
                      </a:pPr>
                      <a:r>
                        <a:rPr lang="en-US" sz="1400" b="0" i="0" u="none" strike="noStrike" noProof="0">
                          <a:solidFill>
                            <a:srgbClr val="002060"/>
                          </a:solidFill>
                          <a:effectLst/>
                          <a:latin typeface="Arial"/>
                        </a:rPr>
                        <a:t>Social Determinants of Health Resources Navigation</a:t>
                      </a:r>
                      <a:endParaRPr lang="en-US" sz="1400" b="0" i="0" u="none" strike="noStrike" noProof="0">
                        <a:solidFill>
                          <a:srgbClr val="000000"/>
                        </a:solidFill>
                        <a:effectLst/>
                        <a:latin typeface="Arial"/>
                      </a:endParaRP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tc>
                  <a:txBody>
                    <a:bodyPr/>
                    <a:lstStyle/>
                    <a:p>
                      <a:pPr marL="285750" marR="0" lvl="0" indent="-285750">
                        <a:lnSpc>
                          <a:spcPct val="100000"/>
                        </a:lnSpc>
                        <a:spcBef>
                          <a:spcPts val="0"/>
                        </a:spcBef>
                        <a:spcAft>
                          <a:spcPts val="0"/>
                        </a:spcAft>
                        <a:buClr>
                          <a:srgbClr val="000000"/>
                        </a:buClr>
                        <a:buFont typeface="Arial"/>
                        <a:buChar char="•"/>
                      </a:pPr>
                      <a:r>
                        <a:rPr lang="en-US" sz="1400" b="0" i="0" u="none" strike="noStrike" noProof="0">
                          <a:solidFill>
                            <a:srgbClr val="002060"/>
                          </a:solidFill>
                          <a:effectLst/>
                          <a:latin typeface="Arial"/>
                        </a:rPr>
                        <a:t>Provides warm handoffs to immediate crisis intervention, urgent, &amp; routine services</a:t>
                      </a:r>
                    </a:p>
                    <a:p>
                      <a:pPr marL="285750" marR="0" lvl="0" indent="-285750">
                        <a:lnSpc>
                          <a:spcPct val="100000"/>
                        </a:lnSpc>
                        <a:spcBef>
                          <a:spcPts val="0"/>
                        </a:spcBef>
                        <a:spcAft>
                          <a:spcPts val="0"/>
                        </a:spcAft>
                        <a:buClr>
                          <a:srgbClr val="000000"/>
                        </a:buClr>
                        <a:buFont typeface="Arial"/>
                        <a:buChar char="•"/>
                      </a:pPr>
                      <a:endParaRPr lang="en-US" sz="1400" b="0" i="0" u="none" strike="noStrike" noProof="0">
                        <a:solidFill>
                          <a:srgbClr val="002060"/>
                        </a:solidFill>
                        <a:effectLst/>
                        <a:latin typeface="Arial"/>
                      </a:endParaRPr>
                    </a:p>
                    <a:p>
                      <a:pPr marL="285750" marR="0" lvl="0" indent="-285750">
                        <a:lnSpc>
                          <a:spcPct val="100000"/>
                        </a:lnSpc>
                        <a:spcBef>
                          <a:spcPts val="0"/>
                        </a:spcBef>
                        <a:spcAft>
                          <a:spcPts val="0"/>
                        </a:spcAft>
                        <a:buClr>
                          <a:srgbClr val="000000"/>
                        </a:buClr>
                        <a:buFont typeface="Arial"/>
                        <a:buChar char="•"/>
                      </a:pPr>
                      <a:r>
                        <a:rPr lang="en-US" sz="1400" b="0" i="0" u="none" strike="noStrike" noProof="0">
                          <a:solidFill>
                            <a:srgbClr val="002060"/>
                          </a:solidFill>
                          <a:effectLst/>
                          <a:latin typeface="Arial"/>
                        </a:rPr>
                        <a:t>Resources for other needs such as transportation, childcare, and food</a:t>
                      </a:r>
                    </a:p>
                    <a:p>
                      <a:pPr marL="0" lvl="0" indent="0">
                        <a:lnSpc>
                          <a:spcPct val="100000"/>
                        </a:lnSpc>
                        <a:buNone/>
                      </a:pPr>
                      <a:endParaRPr lang="en-US" sz="1400" b="0" i="0" u="none" strike="noStrike" noProof="0">
                        <a:solidFill>
                          <a:srgbClr val="002060"/>
                        </a:solidFill>
                        <a:effectLst/>
                        <a:latin typeface="Arial"/>
                      </a:endParaRP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tc>
                  <a:txBody>
                    <a:bodyPr/>
                    <a:lstStyle/>
                    <a:p>
                      <a:pPr marL="285750" lvl="0" indent="-285750" algn="l">
                        <a:lnSpc>
                          <a:spcPct val="100000"/>
                        </a:lnSpc>
                        <a:spcBef>
                          <a:spcPts val="0"/>
                        </a:spcBef>
                        <a:spcAft>
                          <a:spcPts val="0"/>
                        </a:spcAft>
                        <a:buFont typeface="Arial"/>
                        <a:buChar char="•"/>
                      </a:pPr>
                      <a:r>
                        <a:rPr lang="en-US" sz="1400" b="0" i="0" u="none" strike="noStrike" noProof="0">
                          <a:solidFill>
                            <a:srgbClr val="002060"/>
                          </a:solidFill>
                          <a:effectLst/>
                        </a:rPr>
                        <a:t>Resource navigation</a:t>
                      </a:r>
                    </a:p>
                    <a:p>
                      <a:pPr marL="285750" lvl="0" indent="-285750" algn="l">
                        <a:lnSpc>
                          <a:spcPct val="100000"/>
                        </a:lnSpc>
                        <a:spcBef>
                          <a:spcPts val="0"/>
                        </a:spcBef>
                        <a:spcAft>
                          <a:spcPts val="0"/>
                        </a:spcAft>
                        <a:buFont typeface="Arial"/>
                        <a:buChar char="•"/>
                      </a:pPr>
                      <a:endParaRPr lang="en-US" sz="1400" b="0" i="0" u="none" strike="noStrike" noProof="0">
                        <a:solidFill>
                          <a:srgbClr val="002060"/>
                        </a:solidFill>
                        <a:effectLst/>
                      </a:endParaRPr>
                    </a:p>
                    <a:p>
                      <a:pPr marL="285750" lvl="0" indent="-285750" algn="l">
                        <a:lnSpc>
                          <a:spcPct val="100000"/>
                        </a:lnSpc>
                        <a:spcBef>
                          <a:spcPts val="0"/>
                        </a:spcBef>
                        <a:spcAft>
                          <a:spcPts val="0"/>
                        </a:spcAft>
                        <a:buFont typeface="Arial"/>
                        <a:buChar char="•"/>
                      </a:pPr>
                      <a:r>
                        <a:rPr lang="en-US" sz="1400" b="0" i="0" u="none" strike="noStrike" noProof="0">
                          <a:solidFill>
                            <a:srgbClr val="002060"/>
                          </a:solidFill>
                          <a:effectLst/>
                        </a:rPr>
                        <a:t>Referrals to transportation services, community-based resources, and more</a:t>
                      </a:r>
                    </a:p>
                    <a:p>
                      <a:pPr marL="285750" lvl="0" indent="-285750" algn="l">
                        <a:lnSpc>
                          <a:spcPct val="100000"/>
                        </a:lnSpc>
                        <a:spcBef>
                          <a:spcPts val="0"/>
                        </a:spcBef>
                        <a:spcAft>
                          <a:spcPts val="0"/>
                        </a:spcAft>
                        <a:buFont typeface="Arial"/>
                        <a:buChar char="•"/>
                      </a:pPr>
                      <a:endParaRPr lang="en-US" sz="1400" b="0" i="0" u="none" strike="noStrike" noProof="0">
                        <a:solidFill>
                          <a:srgbClr val="002060"/>
                        </a:solidFill>
                        <a:effectLst/>
                      </a:endParaRPr>
                    </a:p>
                    <a:p>
                      <a:pPr marL="285750" lvl="0" indent="-285750" algn="l">
                        <a:lnSpc>
                          <a:spcPct val="100000"/>
                        </a:lnSpc>
                        <a:spcBef>
                          <a:spcPts val="0"/>
                        </a:spcBef>
                        <a:spcAft>
                          <a:spcPts val="0"/>
                        </a:spcAft>
                        <a:buFont typeface="Arial"/>
                        <a:buChar char="•"/>
                      </a:pPr>
                      <a:r>
                        <a:rPr lang="en-US" sz="1400" b="0" i="0" u="none" strike="noStrike" noProof="0">
                          <a:solidFill>
                            <a:srgbClr val="002060"/>
                          </a:solidFill>
                          <a:effectLst/>
                        </a:rPr>
                        <a:t>Crisis planning</a:t>
                      </a:r>
                      <a:endParaRPr lang="en-US" sz="1400"/>
                    </a:p>
                    <a:p>
                      <a:pPr marL="0" lvl="0" indent="0">
                        <a:lnSpc>
                          <a:spcPct val="100000"/>
                        </a:lnSpc>
                        <a:buNone/>
                      </a:pPr>
                      <a:endParaRPr lang="en-US" sz="1400" b="0" i="0" u="none" strike="noStrike" noProof="0">
                        <a:solidFill>
                          <a:srgbClr val="002060"/>
                        </a:solidFill>
                        <a:effectLst/>
                      </a:endParaRPr>
                    </a:p>
                  </a:txBody>
                  <a:tcPr marL="75438" marR="75438" marT="37719" marB="37719">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31433"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DEE5F0"/>
                    </a:solidFill>
                  </a:tcPr>
                </a:tc>
                <a:extLst>
                  <a:ext uri="{0D108BD9-81ED-4DB2-BD59-A6C34878D82A}">
                    <a16:rowId xmlns:a16="http://schemas.microsoft.com/office/drawing/2014/main" val="1539304040"/>
                  </a:ext>
                </a:extLst>
              </a:tr>
            </a:tbl>
          </a:graphicData>
        </a:graphic>
      </p:graphicFrame>
    </p:spTree>
    <p:extLst>
      <p:ext uri="{BB962C8B-B14F-4D97-AF65-F5344CB8AC3E}">
        <p14:creationId xmlns:p14="http://schemas.microsoft.com/office/powerpoint/2010/main" val="4236666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D62809-39F2-7926-6C8A-79D7ECA67F0A}"/>
              </a:ext>
            </a:extLst>
          </p:cNvPr>
          <p:cNvSpPr>
            <a:spLocks noGrp="1"/>
          </p:cNvSpPr>
          <p:nvPr>
            <p:ph type="body" sz="quarter" idx="10"/>
          </p:nvPr>
        </p:nvSpPr>
        <p:spPr>
          <a:xfrm>
            <a:off x="914400" y="1143000"/>
            <a:ext cx="6395639" cy="1107996"/>
          </a:xfrm>
        </p:spPr>
        <p:txBody>
          <a:bodyPr/>
          <a:lstStyle/>
          <a:p>
            <a:r>
              <a:rPr lang="en-US" sz="2400" b="1" dirty="0">
                <a:solidFill>
                  <a:srgbClr val="002060"/>
                </a:solidFill>
                <a:cs typeface="Arial"/>
              </a:rPr>
              <a:t>Appendix – List of Accountable Care Organizations and Managed Care Organizations</a:t>
            </a:r>
          </a:p>
        </p:txBody>
      </p:sp>
    </p:spTree>
    <p:extLst>
      <p:ext uri="{BB962C8B-B14F-4D97-AF65-F5344CB8AC3E}">
        <p14:creationId xmlns:p14="http://schemas.microsoft.com/office/powerpoint/2010/main" val="4161513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D3FD-93C2-4B6B-B22F-78676A0FB359}"/>
              </a:ext>
            </a:extLst>
          </p:cNvPr>
          <p:cNvSpPr>
            <a:spLocks noGrp="1"/>
          </p:cNvSpPr>
          <p:nvPr>
            <p:ph type="title"/>
          </p:nvPr>
        </p:nvSpPr>
        <p:spPr/>
        <p:txBody>
          <a:bodyPr/>
          <a:lstStyle/>
          <a:p>
            <a:r>
              <a:rPr lang="en-US" dirty="0">
                <a:solidFill>
                  <a:srgbClr val="002060"/>
                </a:solidFill>
              </a:rPr>
              <a:t>Accountable &amp; Managed Care Organizations Participating in the CP Program</a:t>
            </a:r>
          </a:p>
        </p:txBody>
      </p:sp>
      <p:sp>
        <p:nvSpPr>
          <p:cNvPr id="4" name="TextBox 3">
            <a:extLst>
              <a:ext uri="{FF2B5EF4-FFF2-40B4-BE49-F238E27FC236}">
                <a16:creationId xmlns:a16="http://schemas.microsoft.com/office/drawing/2014/main" id="{7D1404DD-74A3-4DA6-B0D1-DB4056DC8BCC}"/>
              </a:ext>
            </a:extLst>
          </p:cNvPr>
          <p:cNvSpPr txBox="1"/>
          <p:nvPr/>
        </p:nvSpPr>
        <p:spPr>
          <a:xfrm>
            <a:off x="1698945" y="591181"/>
            <a:ext cx="8358826" cy="5170646"/>
          </a:xfrm>
          <a:prstGeom prst="rect">
            <a:avLst/>
          </a:prstGeom>
          <a:noFill/>
        </p:spPr>
        <p:txBody>
          <a:bodyPr wrap="square" lIns="91440" tIns="45720" rIns="91440" bIns="45720" rtlCol="0" anchor="t">
            <a:spAutoFit/>
          </a:bodyPr>
          <a:lstStyle/>
          <a:p>
            <a:pPr marL="285750" indent="-285750" defTabSz="457200">
              <a:spcAft>
                <a:spcPts val="300"/>
              </a:spcAft>
              <a:buFont typeface="Arial" panose="020B0604020202020204" pitchFamily="34" charset="0"/>
              <a:buChar char="•"/>
            </a:pPr>
            <a:r>
              <a:rPr lang="en-US" sz="1500" dirty="0">
                <a:solidFill>
                  <a:srgbClr val="000000"/>
                </a:solidFill>
                <a:cs typeface="Arial"/>
              </a:rPr>
              <a:t>Community Care Cooperative (C3)</a:t>
            </a:r>
          </a:p>
          <a:p>
            <a:pPr marL="285750" indent="-285750" defTabSz="457200">
              <a:spcAft>
                <a:spcPts val="300"/>
              </a:spcAft>
              <a:buFont typeface="Arial" panose="020B0604020202020204" pitchFamily="34" charset="0"/>
              <a:buChar char="•"/>
            </a:pPr>
            <a:r>
              <a:rPr lang="en-US" sz="1500" dirty="0">
                <a:solidFill>
                  <a:srgbClr val="000000"/>
                </a:solidFill>
                <a:cs typeface="Arial"/>
              </a:rPr>
              <a:t>Fallon Health-Atrius Health Care Collaborative</a:t>
            </a:r>
          </a:p>
          <a:p>
            <a:pPr marL="285750" indent="-285750" defTabSz="457200">
              <a:spcAft>
                <a:spcPts val="300"/>
              </a:spcAft>
              <a:buFont typeface="Arial" panose="020B0604020202020204" pitchFamily="34" charset="0"/>
              <a:buChar char="•"/>
            </a:pPr>
            <a:r>
              <a:rPr lang="en-US" sz="1500" dirty="0">
                <a:solidFill>
                  <a:srgbClr val="000000"/>
                </a:solidFill>
                <a:cs typeface="Arial"/>
              </a:rPr>
              <a:t>Berkshire Fallon Health Collaborative</a:t>
            </a:r>
          </a:p>
          <a:p>
            <a:pPr marL="285750" indent="-285750" defTabSz="457200">
              <a:spcAft>
                <a:spcPts val="300"/>
              </a:spcAft>
              <a:buFont typeface="Arial" panose="020B0604020202020204" pitchFamily="34" charset="0"/>
              <a:buChar char="•"/>
            </a:pPr>
            <a:r>
              <a:rPr lang="en-US" sz="1500" dirty="0">
                <a:solidFill>
                  <a:srgbClr val="000000"/>
                </a:solidFill>
                <a:cs typeface="Arial"/>
              </a:rPr>
              <a:t>Fallon 365 Care</a:t>
            </a:r>
          </a:p>
          <a:p>
            <a:pPr marL="285750" indent="-285750" defTabSz="457200">
              <a:spcAft>
                <a:spcPts val="300"/>
              </a:spcAft>
              <a:buFont typeface="Arial" panose="020B0604020202020204" pitchFamily="34" charset="0"/>
              <a:buChar char="•"/>
            </a:pPr>
            <a:r>
              <a:rPr lang="en-US" sz="1500" dirty="0">
                <a:solidFill>
                  <a:srgbClr val="000000"/>
                </a:solidFill>
                <a:cs typeface="Arial"/>
              </a:rPr>
              <a:t>Mass General Brigham ACO</a:t>
            </a:r>
          </a:p>
          <a:p>
            <a:pPr marL="285750" indent="-285750" defTabSz="457200">
              <a:spcAft>
                <a:spcPts val="300"/>
              </a:spcAft>
              <a:buFont typeface="Arial" panose="020B0604020202020204" pitchFamily="34" charset="0"/>
              <a:buChar char="•"/>
            </a:pPr>
            <a:r>
              <a:rPr lang="en-US" sz="1500" dirty="0">
                <a:solidFill>
                  <a:srgbClr val="000000"/>
                </a:solidFill>
                <a:cs typeface="Arial"/>
              </a:rPr>
              <a:t>Revere Health Choice</a:t>
            </a:r>
          </a:p>
          <a:p>
            <a:pPr marL="285750" indent="-285750" defTabSz="457200">
              <a:spcAft>
                <a:spcPts val="300"/>
              </a:spcAft>
              <a:buFont typeface="Arial" panose="020B0604020202020204" pitchFamily="34" charset="0"/>
              <a:buChar char="•"/>
            </a:pPr>
            <a:r>
              <a:rPr lang="en-US" sz="1500" dirty="0">
                <a:solidFill>
                  <a:srgbClr val="000000"/>
                </a:solidFill>
                <a:cs typeface="Arial"/>
              </a:rPr>
              <a:t>Tufts Health Together with Cambridge Health Alliance (Tufts CHA)</a:t>
            </a:r>
          </a:p>
          <a:p>
            <a:pPr marL="285750" indent="-285750" defTabSz="457200">
              <a:spcAft>
                <a:spcPts val="300"/>
              </a:spcAft>
              <a:buFont typeface="Arial" panose="020B0604020202020204" pitchFamily="34" charset="0"/>
              <a:buChar char="•"/>
            </a:pPr>
            <a:r>
              <a:rPr lang="en-US" sz="1500" dirty="0">
                <a:solidFill>
                  <a:srgbClr val="000000"/>
                </a:solidFill>
                <a:cs typeface="Arial"/>
              </a:rPr>
              <a:t>Tufts Health Together with UMass Memorial Health (Tufts UMMH)</a:t>
            </a:r>
          </a:p>
          <a:p>
            <a:pPr marL="285750" indent="-285750" defTabSz="457200">
              <a:spcAft>
                <a:spcPts val="300"/>
              </a:spcAft>
              <a:buFont typeface="Arial" panose="020B0604020202020204" pitchFamily="34" charset="0"/>
              <a:buChar char="•"/>
            </a:pPr>
            <a:r>
              <a:rPr lang="en-US" sz="1500" dirty="0">
                <a:solidFill>
                  <a:srgbClr val="000000"/>
                </a:solidFill>
                <a:cs typeface="Arial"/>
              </a:rPr>
              <a:t>Tufts Health Together MCO</a:t>
            </a:r>
          </a:p>
          <a:p>
            <a:pPr marL="285750" indent="-285750" defTabSz="457200">
              <a:spcAft>
                <a:spcPts val="300"/>
              </a:spcAft>
              <a:buFont typeface="Arial" panose="020B0604020202020204" pitchFamily="34" charset="0"/>
              <a:buChar char="•"/>
            </a:pPr>
            <a:r>
              <a:rPr lang="en-US" sz="1500" dirty="0">
                <a:solidFill>
                  <a:srgbClr val="000000"/>
                </a:solidFill>
                <a:cs typeface="Arial"/>
              </a:rPr>
              <a:t>East Boston Neighborhood Health WellSense Alliance</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Care Alliance</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Community Alliance</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Boston Children’s ACO </a:t>
            </a:r>
            <a:r>
              <a:rPr lang="en-US" sz="1500" i="1" dirty="0">
                <a:solidFill>
                  <a:srgbClr val="000000"/>
                </a:solidFill>
                <a:cs typeface="Arial"/>
              </a:rPr>
              <a:t>(note: partnered with the LTSS CP Program ONLY)</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BILH Performance Network ACO</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Mercy Alliance</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Signature Alliance</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Southcoast Alliance</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Essential MCO</a:t>
            </a:r>
          </a:p>
          <a:p>
            <a:pPr marL="285750" indent="-285750" defTabSz="457200">
              <a:spcAft>
                <a:spcPts val="300"/>
              </a:spcAft>
              <a:buFont typeface="Arial" panose="020B0604020202020204" pitchFamily="34" charset="0"/>
              <a:buChar char="•"/>
            </a:pPr>
            <a:endParaRPr lang="en-US" sz="1500" dirty="0">
              <a:solidFill>
                <a:srgbClr val="000000"/>
              </a:solidFill>
              <a:cs typeface="Arial"/>
            </a:endParaRPr>
          </a:p>
        </p:txBody>
      </p:sp>
    </p:spTree>
    <p:extLst>
      <p:ext uri="{BB962C8B-B14F-4D97-AF65-F5344CB8AC3E}">
        <p14:creationId xmlns:p14="http://schemas.microsoft.com/office/powerpoint/2010/main" val="314594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364C-F474-48CF-973F-44A4CD106450}"/>
              </a:ext>
            </a:extLst>
          </p:cNvPr>
          <p:cNvSpPr>
            <a:spLocks noGrp="1"/>
          </p:cNvSpPr>
          <p:nvPr>
            <p:ph type="title"/>
          </p:nvPr>
        </p:nvSpPr>
        <p:spPr>
          <a:xfrm>
            <a:off x="163434" y="174622"/>
            <a:ext cx="10476857" cy="307777"/>
          </a:xfrm>
        </p:spPr>
        <p:txBody>
          <a:bodyPr>
            <a:normAutofit fontScale="90000"/>
          </a:bodyPr>
          <a:lstStyle/>
          <a:p>
            <a:r>
              <a:rPr lang="en-US" sz="2000">
                <a:solidFill>
                  <a:srgbClr val="002060"/>
                </a:solidFill>
                <a:latin typeface="Arial"/>
                <a:cs typeface="Arial"/>
              </a:rPr>
              <a:t>Historical and Structural Challenges in Behavioral Health </a:t>
            </a:r>
          </a:p>
        </p:txBody>
      </p:sp>
      <p:sp>
        <p:nvSpPr>
          <p:cNvPr id="4" name="TextBox 3">
            <a:extLst>
              <a:ext uri="{FF2B5EF4-FFF2-40B4-BE49-F238E27FC236}">
                <a16:creationId xmlns:a16="http://schemas.microsoft.com/office/drawing/2014/main" id="{CED1D754-233A-E6CF-7FE0-64574F2C3977}"/>
              </a:ext>
            </a:extLst>
          </p:cNvPr>
          <p:cNvSpPr txBox="1"/>
          <p:nvPr/>
        </p:nvSpPr>
        <p:spPr bwMode="auto">
          <a:xfrm>
            <a:off x="478971" y="1991127"/>
            <a:ext cx="11052638" cy="3847207"/>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spAutoFit/>
          </a:bodyPr>
          <a:lstStyle/>
          <a:p>
            <a:pPr marL="0" lvl="1"/>
            <a:r>
              <a:rPr lang="en-US" sz="1600" dirty="0">
                <a:solidFill>
                  <a:schemeClr val="tx1">
                    <a:lumMod val="50000"/>
                  </a:schemeClr>
                </a:solidFill>
                <a:latin typeface="Arial"/>
                <a:cs typeface="Arial"/>
              </a:rPr>
              <a:t> In statewide listening sessions, nearly 700 individuals, families, and others identified </a:t>
            </a:r>
            <a:r>
              <a:rPr lang="en-US" sz="1600" b="1" dirty="0">
                <a:solidFill>
                  <a:schemeClr val="tx1">
                    <a:lumMod val="50000"/>
                  </a:schemeClr>
                </a:solidFill>
                <a:latin typeface="Arial"/>
                <a:cs typeface="Arial"/>
              </a:rPr>
              <a:t>challenges and gaps in the behavioral health system</a:t>
            </a:r>
            <a:r>
              <a:rPr lang="en-US" sz="1600" dirty="0">
                <a:solidFill>
                  <a:schemeClr val="tx1">
                    <a:lumMod val="50000"/>
                  </a:schemeClr>
                </a:solidFill>
                <a:latin typeface="Arial"/>
                <a:cs typeface="Arial"/>
              </a:rPr>
              <a:t>:</a:t>
            </a:r>
          </a:p>
          <a:p>
            <a:pPr marL="0" lvl="1"/>
            <a:endParaRPr lang="en-US" sz="1600" dirty="0">
              <a:solidFill>
                <a:schemeClr val="tx1">
                  <a:lumMod val="50000"/>
                </a:schemeClr>
              </a:solidFill>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1600" dirty="0">
                <a:solidFill>
                  <a:schemeClr val="tx1">
                    <a:lumMod val="50000"/>
                  </a:schemeClr>
                </a:solidFill>
                <a:latin typeface="Arial"/>
                <a:cs typeface="Arial"/>
              </a:rPr>
              <a:t>Too many people struggle to find the </a:t>
            </a:r>
            <a:r>
              <a:rPr lang="en-US" sz="1600" b="1" dirty="0">
                <a:solidFill>
                  <a:schemeClr val="tx1">
                    <a:lumMod val="50000"/>
                  </a:schemeClr>
                </a:solidFill>
                <a:latin typeface="Arial"/>
                <a:cs typeface="Arial"/>
              </a:rPr>
              <a:t>right type of behavioral health treatment </a:t>
            </a:r>
            <a:r>
              <a:rPr lang="en-US" sz="1600" dirty="0">
                <a:solidFill>
                  <a:schemeClr val="tx1">
                    <a:lumMod val="50000"/>
                  </a:schemeClr>
                </a:solidFill>
                <a:latin typeface="Arial"/>
                <a:cs typeface="Arial"/>
              </a:rPr>
              <a:t>and </a:t>
            </a:r>
            <a:r>
              <a:rPr lang="en-US" sz="1600" b="1" dirty="0">
                <a:solidFill>
                  <a:schemeClr val="tx1">
                    <a:lumMod val="50000"/>
                  </a:schemeClr>
                </a:solidFill>
                <a:latin typeface="Arial"/>
                <a:cs typeface="Arial"/>
              </a:rPr>
              <a:t>clinical provider that accepts their insurance</a:t>
            </a:r>
            <a:r>
              <a:rPr lang="en-US" sz="1600" dirty="0">
                <a:solidFill>
                  <a:schemeClr val="tx1">
                    <a:lumMod val="50000"/>
                  </a:schemeClr>
                </a:solidFill>
                <a:latin typeface="Arial"/>
                <a:cs typeface="Arial"/>
              </a:rPr>
              <a:t>. </a:t>
            </a:r>
          </a:p>
          <a:p>
            <a:pPr marL="285750" lvl="1" indent="-285750">
              <a:buFont typeface="Arial" panose="020B0604020202020204" pitchFamily="34" charset="0"/>
              <a:buChar char="•"/>
            </a:pPr>
            <a:endParaRPr lang="en-US" sz="1600" dirty="0">
              <a:solidFill>
                <a:schemeClr val="tx1">
                  <a:lumMod val="50000"/>
                </a:schemeClr>
              </a:solidFill>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1600" dirty="0">
                <a:solidFill>
                  <a:schemeClr val="tx1">
                    <a:lumMod val="50000"/>
                  </a:schemeClr>
                </a:solidFill>
                <a:latin typeface="Arial"/>
                <a:cs typeface="Arial"/>
              </a:rPr>
              <a:t>Too often </a:t>
            </a:r>
            <a:r>
              <a:rPr lang="en-US" sz="1600" b="1" dirty="0">
                <a:solidFill>
                  <a:schemeClr val="tx1">
                    <a:lumMod val="50000"/>
                  </a:schemeClr>
                </a:solidFill>
                <a:latin typeface="Arial"/>
                <a:cs typeface="Arial"/>
              </a:rPr>
              <a:t>hospital emergency rooms are the entry point </a:t>
            </a:r>
            <a:r>
              <a:rPr lang="en-US" sz="1600" dirty="0">
                <a:solidFill>
                  <a:schemeClr val="tx1">
                    <a:lumMod val="50000"/>
                  </a:schemeClr>
                </a:solidFill>
                <a:latin typeface="Arial"/>
                <a:cs typeface="Arial"/>
              </a:rPr>
              <a:t>into seeking behavioral health treatment.</a:t>
            </a:r>
          </a:p>
          <a:p>
            <a:pPr marL="0" lvl="1"/>
            <a:endParaRPr lang="en-US" sz="1600" dirty="0">
              <a:solidFill>
                <a:schemeClr val="tx1">
                  <a:lumMod val="50000"/>
                </a:schemeClr>
              </a:solidFill>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1600" dirty="0">
                <a:solidFill>
                  <a:schemeClr val="tx1">
                    <a:lumMod val="50000"/>
                  </a:schemeClr>
                </a:solidFill>
                <a:latin typeface="Arial"/>
                <a:cs typeface="Arial"/>
              </a:rPr>
              <a:t>Individuals often </a:t>
            </a:r>
            <a:r>
              <a:rPr lang="en-US" sz="1600" b="1" dirty="0">
                <a:solidFill>
                  <a:schemeClr val="tx1">
                    <a:lumMod val="50000"/>
                  </a:schemeClr>
                </a:solidFill>
                <a:latin typeface="Arial"/>
                <a:cs typeface="Arial"/>
              </a:rPr>
              <a:t>can’t get mental health and addiction treatment at the same location</a:t>
            </a:r>
            <a:r>
              <a:rPr lang="en-US" sz="1600" dirty="0">
                <a:solidFill>
                  <a:schemeClr val="tx1">
                    <a:lumMod val="50000"/>
                  </a:schemeClr>
                </a:solidFill>
                <a:latin typeface="Arial"/>
                <a:cs typeface="Arial"/>
              </a:rPr>
              <a:t>, even though mental health conditions and substance use disorder (SUD) often co-occur.</a:t>
            </a:r>
          </a:p>
          <a:p>
            <a:pPr marL="285750" lvl="1" indent="-285750">
              <a:buFont typeface="Arial" panose="020B0604020202020204" pitchFamily="34" charset="0"/>
              <a:buChar char="•"/>
            </a:pPr>
            <a:endParaRPr lang="en-US" sz="1600" dirty="0">
              <a:solidFill>
                <a:schemeClr val="tx1">
                  <a:lumMod val="50000"/>
                </a:schemeClr>
              </a:solidFill>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1600" b="1" dirty="0">
                <a:solidFill>
                  <a:schemeClr val="tx1">
                    <a:lumMod val="50000"/>
                  </a:schemeClr>
                </a:solidFill>
                <a:latin typeface="Arial"/>
                <a:cs typeface="Arial"/>
              </a:rPr>
              <a:t>Culturally competent behavioral health care </a:t>
            </a:r>
            <a:r>
              <a:rPr lang="en-US" sz="1600" dirty="0">
                <a:solidFill>
                  <a:schemeClr val="tx1">
                    <a:lumMod val="50000"/>
                  </a:schemeClr>
                </a:solidFill>
                <a:latin typeface="Arial"/>
                <a:cs typeface="Arial"/>
              </a:rPr>
              <a:t>for racially, ethnically and linguistically diverse communities can be difficult to find. </a:t>
            </a:r>
          </a:p>
          <a:p>
            <a:pPr marL="285750" lvl="1" indent="-285750">
              <a:buFont typeface="Arial" panose="020B0604020202020204" pitchFamily="34" charset="0"/>
              <a:buChar char="•"/>
            </a:pPr>
            <a:endParaRPr lang="en-US" sz="1600" dirty="0">
              <a:solidFill>
                <a:schemeClr val="tx1">
                  <a:lumMod val="50000"/>
                </a:schemeClr>
              </a:solidFill>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1600" dirty="0">
                <a:solidFill>
                  <a:schemeClr val="tx1">
                    <a:lumMod val="50000"/>
                  </a:schemeClr>
                </a:solidFill>
                <a:latin typeface="Arial"/>
                <a:cs typeface="Arial"/>
              </a:rPr>
              <a:t>These longstanding challenges were </a:t>
            </a:r>
            <a:r>
              <a:rPr lang="en-US" sz="1600" b="1" dirty="0">
                <a:solidFill>
                  <a:schemeClr val="tx1">
                    <a:lumMod val="50000"/>
                  </a:schemeClr>
                </a:solidFill>
                <a:latin typeface="Arial"/>
                <a:cs typeface="Arial"/>
              </a:rPr>
              <a:t>exacerbated by the pandemic</a:t>
            </a:r>
            <a:r>
              <a:rPr lang="en-US" sz="1600" dirty="0">
                <a:solidFill>
                  <a:schemeClr val="tx1">
                    <a:lumMod val="50000"/>
                  </a:schemeClr>
                </a:solidFill>
                <a:latin typeface="Arial"/>
                <a:cs typeface="Arial"/>
              </a:rPr>
              <a:t>.</a:t>
            </a:r>
          </a:p>
        </p:txBody>
      </p:sp>
      <p:grpSp>
        <p:nvGrpSpPr>
          <p:cNvPr id="3" name="Group 2">
            <a:extLst>
              <a:ext uri="{FF2B5EF4-FFF2-40B4-BE49-F238E27FC236}">
                <a16:creationId xmlns:a16="http://schemas.microsoft.com/office/drawing/2014/main" id="{FA614B57-846F-E43F-3B22-E76E290AE92E}"/>
              </a:ext>
            </a:extLst>
          </p:cNvPr>
          <p:cNvGrpSpPr/>
          <p:nvPr/>
        </p:nvGrpSpPr>
        <p:grpSpPr>
          <a:xfrm>
            <a:off x="-1" y="693599"/>
            <a:ext cx="12192001" cy="916469"/>
            <a:chOff x="0" y="731699"/>
            <a:chExt cx="9144000" cy="916469"/>
          </a:xfrm>
        </p:grpSpPr>
        <p:sp>
          <p:nvSpPr>
            <p:cNvPr id="11" name="Rectangle 10">
              <a:extLst>
                <a:ext uri="{FF2B5EF4-FFF2-40B4-BE49-F238E27FC236}">
                  <a16:creationId xmlns:a16="http://schemas.microsoft.com/office/drawing/2014/main" id="{5A798220-2AD3-0740-7296-EA1FF7D9DF80}"/>
                </a:ext>
              </a:extLst>
            </p:cNvPr>
            <p:cNvSpPr>
              <a:spLocks/>
            </p:cNvSpPr>
            <p:nvPr/>
          </p:nvSpPr>
          <p:spPr>
            <a:xfrm>
              <a:off x="0" y="734539"/>
              <a:ext cx="9144000" cy="771561"/>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algn="ctr">
                <a:defRPr/>
              </a:pPr>
              <a:endParaRPr lang="en-US" sz="1428">
                <a:solidFill>
                  <a:srgbClr val="000000"/>
                </a:solidFill>
                <a:latin typeface="Arial" panose="020B0604020202020204" pitchFamily="34" charset="0"/>
                <a:cs typeface="Arial" panose="020B0604020202020204" pitchFamily="34" charset="0"/>
              </a:endParaRPr>
            </a:p>
          </p:txBody>
        </p:sp>
        <p:sp>
          <p:nvSpPr>
            <p:cNvPr id="12" name="Rectangle 8">
              <a:extLst>
                <a:ext uri="{FF2B5EF4-FFF2-40B4-BE49-F238E27FC236}">
                  <a16:creationId xmlns:a16="http://schemas.microsoft.com/office/drawing/2014/main" id="{2057C2FD-B988-6EE5-BDFF-7F016C8B7353}"/>
                </a:ext>
              </a:extLst>
            </p:cNvPr>
            <p:cNvSpPr txBox="1"/>
            <p:nvPr/>
          </p:nvSpPr>
          <p:spPr>
            <a:xfrm>
              <a:off x="584138" y="876607"/>
              <a:ext cx="8289478" cy="7715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indent="-191770">
                <a:buNone/>
              </a:pPr>
              <a:r>
                <a:rPr lang="en-US">
                  <a:solidFill>
                    <a:schemeClr val="tx1">
                      <a:lumMod val="50000"/>
                    </a:schemeClr>
                  </a:solidFill>
                  <a:latin typeface="Arial"/>
                  <a:ea typeface="+mn-lt"/>
                  <a:cs typeface="Arial"/>
                </a:rPr>
                <a:t>The Commonwealth has implemented recent legislation, policy reforms, and substantial public investment, despite these efforts further improvement is needed.</a:t>
              </a:r>
              <a:endParaRPr lang="en-US">
                <a:solidFill>
                  <a:schemeClr val="tx1">
                    <a:lumMod val="50000"/>
                  </a:schemeClr>
                </a:solidFill>
                <a:latin typeface="Arial"/>
                <a:cs typeface="Arial"/>
              </a:endParaRPr>
            </a:p>
            <a:p>
              <a:pPr marL="1270" lvl="1" indent="0">
                <a:spcAft>
                  <a:spcPts val="204"/>
                </a:spcAft>
                <a:buClrTx/>
                <a:buNone/>
              </a:pPr>
              <a:endParaRPr lang="en-US">
                <a:solidFill>
                  <a:schemeClr val="tx1">
                    <a:lumMod val="50000"/>
                  </a:schemeClr>
                </a:solidFill>
                <a:latin typeface="Arial"/>
                <a:cs typeface="Arial"/>
              </a:endParaRPr>
            </a:p>
          </p:txBody>
        </p:sp>
        <p:grpSp>
          <p:nvGrpSpPr>
            <p:cNvPr id="13" name="Group 12">
              <a:extLst>
                <a:ext uri="{FF2B5EF4-FFF2-40B4-BE49-F238E27FC236}">
                  <a16:creationId xmlns:a16="http://schemas.microsoft.com/office/drawing/2014/main" id="{A1C0B98A-48E7-6683-EDA1-D69C62552BE0}"/>
                </a:ext>
              </a:extLst>
            </p:cNvPr>
            <p:cNvGrpSpPr/>
            <p:nvPr/>
          </p:nvGrpSpPr>
          <p:grpSpPr>
            <a:xfrm>
              <a:off x="122576" y="731699"/>
              <a:ext cx="365814" cy="777240"/>
              <a:chOff x="2557036" y="673487"/>
              <a:chExt cx="450569" cy="585073"/>
            </a:xfrm>
          </p:grpSpPr>
          <p:sp>
            <p:nvSpPr>
              <p:cNvPr id="14" name="Chevron 21">
                <a:extLst>
                  <a:ext uri="{FF2B5EF4-FFF2-40B4-BE49-F238E27FC236}">
                    <a16:creationId xmlns:a16="http://schemas.microsoft.com/office/drawing/2014/main" id="{648940C2-A788-6700-A40F-6A7A197963FA}"/>
                  </a:ext>
                </a:extLst>
              </p:cNvPr>
              <p:cNvSpPr>
                <a:spLocks/>
              </p:cNvSpPr>
              <p:nvPr/>
            </p:nvSpPr>
            <p:spPr>
              <a:xfrm>
                <a:off x="2649073" y="673487"/>
                <a:ext cx="358532" cy="585073"/>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algn="ctr">
                  <a:defRPr/>
                </a:pPr>
                <a:endParaRPr lang="en-US" sz="1428" b="1">
                  <a:solidFill>
                    <a:srgbClr val="FFFFFF"/>
                  </a:solidFill>
                  <a:latin typeface="Arial" panose="020B0604020202020204" pitchFamily="34" charset="0"/>
                  <a:cs typeface="Arial" panose="020B0604020202020204" pitchFamily="34" charset="0"/>
                </a:endParaRPr>
              </a:p>
            </p:txBody>
          </p:sp>
          <p:sp>
            <p:nvSpPr>
              <p:cNvPr id="15" name="Chevron 22">
                <a:extLst>
                  <a:ext uri="{FF2B5EF4-FFF2-40B4-BE49-F238E27FC236}">
                    <a16:creationId xmlns:a16="http://schemas.microsoft.com/office/drawing/2014/main" id="{F892E596-70CA-0D65-5DB6-A62B4248EED8}"/>
                  </a:ext>
                </a:extLst>
              </p:cNvPr>
              <p:cNvSpPr>
                <a:spLocks/>
              </p:cNvSpPr>
              <p:nvPr/>
            </p:nvSpPr>
            <p:spPr>
              <a:xfrm>
                <a:off x="2557036" y="834606"/>
                <a:ext cx="184073" cy="262835"/>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algn="ctr">
                  <a:defRPr/>
                </a:pPr>
                <a:endParaRPr lang="en-US" sz="1428" b="1">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65698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A2B91D4-CDA8-4340-9C07-880723674498}"/>
              </a:ext>
            </a:extLst>
          </p:cNvPr>
          <p:cNvSpPr>
            <a:spLocks noGrp="1"/>
          </p:cNvSpPr>
          <p:nvPr>
            <p:ph type="title"/>
          </p:nvPr>
        </p:nvSpPr>
        <p:spPr>
          <a:xfrm>
            <a:off x="213047" y="90304"/>
            <a:ext cx="8053675" cy="307777"/>
          </a:xfrm>
        </p:spPr>
        <p:txBody>
          <a:bodyPr/>
          <a:lstStyle/>
          <a:p>
            <a:r>
              <a:rPr lang="en-US" sz="2000"/>
              <a:t>The “Front Door” to Behavioral Health Care</a:t>
            </a:r>
            <a:endParaRPr lang="en-US" sz="2000">
              <a:cs typeface="Calibri"/>
            </a:endParaRPr>
          </a:p>
        </p:txBody>
      </p:sp>
      <p:grpSp>
        <p:nvGrpSpPr>
          <p:cNvPr id="39" name="Group 38">
            <a:extLst>
              <a:ext uri="{FF2B5EF4-FFF2-40B4-BE49-F238E27FC236}">
                <a16:creationId xmlns:a16="http://schemas.microsoft.com/office/drawing/2014/main" id="{200F9B27-A703-B7AA-2BE3-D9129A589327}"/>
              </a:ext>
            </a:extLst>
          </p:cNvPr>
          <p:cNvGrpSpPr/>
          <p:nvPr/>
        </p:nvGrpSpPr>
        <p:grpSpPr>
          <a:xfrm>
            <a:off x="0" y="525124"/>
            <a:ext cx="12192000" cy="1141253"/>
            <a:chOff x="0" y="731699"/>
            <a:chExt cx="9144000" cy="777240"/>
          </a:xfrm>
        </p:grpSpPr>
        <p:sp>
          <p:nvSpPr>
            <p:cNvPr id="40" name="Rectangle 39">
              <a:extLst>
                <a:ext uri="{FF2B5EF4-FFF2-40B4-BE49-F238E27FC236}">
                  <a16:creationId xmlns:a16="http://schemas.microsoft.com/office/drawing/2014/main" id="{75278292-794F-54C2-7D1F-FCDFABE7480F}"/>
                </a:ext>
              </a:extLst>
            </p:cNvPr>
            <p:cNvSpPr>
              <a:spLocks/>
            </p:cNvSpPr>
            <p:nvPr/>
          </p:nvSpPr>
          <p:spPr>
            <a:xfrm>
              <a:off x="0" y="734539"/>
              <a:ext cx="9144000" cy="771561"/>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a:ln>
                  <a:noFill/>
                </a:ln>
                <a:solidFill>
                  <a:srgbClr val="000000"/>
                </a:solidFill>
                <a:effectLst/>
                <a:uLnTx/>
                <a:uFillTx/>
                <a:latin typeface="+mj-lt"/>
                <a:ea typeface="+mn-ea"/>
                <a:cs typeface="+mn-cs"/>
              </a:endParaRPr>
            </a:p>
          </p:txBody>
        </p:sp>
        <p:sp>
          <p:nvSpPr>
            <p:cNvPr id="41" name="Rectangle 8">
              <a:extLst>
                <a:ext uri="{FF2B5EF4-FFF2-40B4-BE49-F238E27FC236}">
                  <a16:creationId xmlns:a16="http://schemas.microsoft.com/office/drawing/2014/main" id="{10DD4CD5-8158-B996-C047-6BC7CC4E9D3C}"/>
                </a:ext>
              </a:extLst>
            </p:cNvPr>
            <p:cNvSpPr txBox="1"/>
            <p:nvPr/>
          </p:nvSpPr>
          <p:spPr>
            <a:xfrm>
              <a:off x="547803" y="806579"/>
              <a:ext cx="8536783" cy="6360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620" lvl="1" indent="0" defTabSz="932699">
                <a:spcAft>
                  <a:spcPts val="1200"/>
                </a:spcAft>
                <a:buClr>
                  <a:srgbClr val="000000"/>
                </a:buClr>
                <a:buNone/>
                <a:defRPr/>
              </a:pPr>
              <a:r>
                <a:rPr lang="en-US">
                  <a:solidFill>
                    <a:srgbClr val="002060"/>
                  </a:solidFill>
                  <a:latin typeface="+mj-lt"/>
                  <a:cs typeface="Arial"/>
                </a:rPr>
                <a:t>The new Roadmap</a:t>
              </a:r>
              <a:r>
                <a:rPr kumimoji="0" lang="en-US" sz="1800" b="0" i="0" u="none" strike="noStrike" kern="1200" cap="none" spc="0" normalizeH="0" baseline="0" noProof="0">
                  <a:ln>
                    <a:noFill/>
                  </a:ln>
                  <a:solidFill>
                    <a:srgbClr val="002060"/>
                  </a:solidFill>
                  <a:effectLst/>
                  <a:uLnTx/>
                  <a:uFillTx/>
                  <a:latin typeface="+mj-lt"/>
                  <a:ea typeface="+mn-ea"/>
                  <a:cs typeface="Arial"/>
                </a:rPr>
                <a:t> for Behavioral Health Reform </a:t>
              </a:r>
              <a:r>
                <a:rPr lang="en-US">
                  <a:solidFill>
                    <a:srgbClr val="002060"/>
                  </a:solidFill>
                  <a:latin typeface="+mj-lt"/>
                  <a:cs typeface="Arial"/>
                </a:rPr>
                <a:t>improved</a:t>
              </a:r>
              <a:r>
                <a:rPr kumimoji="0" lang="en-US" sz="1800" b="0" i="0" u="none" strike="noStrike" kern="1200" cap="none" spc="0" normalizeH="0" baseline="0" noProof="0">
                  <a:ln>
                    <a:noFill/>
                  </a:ln>
                  <a:solidFill>
                    <a:srgbClr val="002060"/>
                  </a:solidFill>
                  <a:effectLst/>
                  <a:uLnTx/>
                  <a:uFillTx/>
                  <a:latin typeface="+mj-lt"/>
                  <a:ea typeface="+mn-ea"/>
                  <a:cs typeface="Arial"/>
                </a:rPr>
                <a:t> access to care across the treatment system. Individuals now have a </a:t>
              </a:r>
              <a:r>
                <a:rPr kumimoji="0" lang="en-US" sz="1800" b="1" i="0" u="none" strike="noStrike" kern="1200" cap="none" spc="0" normalizeH="0" baseline="0" noProof="0">
                  <a:ln>
                    <a:noFill/>
                  </a:ln>
                  <a:solidFill>
                    <a:srgbClr val="002060"/>
                  </a:solidFill>
                  <a:effectLst/>
                  <a:uLnTx/>
                  <a:uFillTx/>
                  <a:latin typeface="+mj-lt"/>
                  <a:ea typeface="+mn-ea"/>
                  <a:cs typeface="Arial"/>
                </a:rPr>
                <a:t>centralized “front door” to treatment</a:t>
              </a:r>
              <a:r>
                <a:rPr kumimoji="0" lang="en-US" sz="1800" b="0" i="0" u="none" strike="noStrike" kern="1200" cap="none" spc="0" normalizeH="0" baseline="0" noProof="0">
                  <a:ln>
                    <a:noFill/>
                  </a:ln>
                  <a:solidFill>
                    <a:srgbClr val="002060"/>
                  </a:solidFill>
                  <a:effectLst/>
                  <a:uLnTx/>
                  <a:uFillTx/>
                  <a:latin typeface="+mj-lt"/>
                  <a:ea typeface="+mn-ea"/>
                  <a:cs typeface="Arial"/>
                </a:rPr>
                <a:t> through </a:t>
              </a:r>
              <a:r>
                <a:rPr kumimoji="0" lang="en-US" sz="1800" b="1" i="0" u="none" strike="noStrike" kern="1200" cap="none" spc="0" normalizeH="0" baseline="0" noProof="0">
                  <a:ln>
                    <a:noFill/>
                  </a:ln>
                  <a:solidFill>
                    <a:srgbClr val="002060"/>
                  </a:solidFill>
                  <a:effectLst/>
                  <a:uLnTx/>
                  <a:uFillTx/>
                  <a:latin typeface="+mj-lt"/>
                  <a:ea typeface="+mn-ea"/>
                  <a:cs typeface="Arial"/>
                </a:rPr>
                <a:t>the Behavioral Health Help Line,</a:t>
              </a:r>
              <a:r>
                <a:rPr kumimoji="0" lang="en-US" sz="1800" b="0" i="0" u="none" strike="noStrike" kern="1200" cap="none" spc="0" normalizeH="0" baseline="0" noProof="0">
                  <a:ln>
                    <a:noFill/>
                  </a:ln>
                  <a:solidFill>
                    <a:srgbClr val="002060"/>
                  </a:solidFill>
                  <a:effectLst/>
                  <a:uLnTx/>
                  <a:uFillTx/>
                  <a:latin typeface="+mj-lt"/>
                  <a:ea typeface="+mn-ea"/>
                  <a:cs typeface="Arial"/>
                </a:rPr>
                <a:t> with </a:t>
              </a:r>
              <a:r>
                <a:rPr kumimoji="0" lang="en-US" sz="1800" b="1" i="0" u="none" strike="noStrike" kern="1200" cap="none" spc="0" normalizeH="0" baseline="0" noProof="0">
                  <a:ln>
                    <a:noFill/>
                  </a:ln>
                  <a:solidFill>
                    <a:srgbClr val="002060"/>
                  </a:solidFill>
                  <a:effectLst/>
                  <a:uLnTx/>
                  <a:uFillTx/>
                  <a:latin typeface="+mj-lt"/>
                  <a:ea typeface="+mn-ea"/>
                  <a:cs typeface="Arial"/>
                </a:rPr>
                <a:t>several other entry points </a:t>
              </a:r>
              <a:r>
                <a:rPr kumimoji="0" lang="en-US" sz="1800" b="0" i="0" u="none" strike="noStrike" kern="1200" cap="none" spc="0" normalizeH="0" baseline="0" noProof="0">
                  <a:ln>
                    <a:noFill/>
                  </a:ln>
                  <a:solidFill>
                    <a:srgbClr val="002060"/>
                  </a:solidFill>
                  <a:effectLst/>
                  <a:uLnTx/>
                  <a:uFillTx/>
                  <a:latin typeface="+mj-lt"/>
                  <a:ea typeface="+mn-ea"/>
                  <a:cs typeface="Arial"/>
                </a:rPr>
                <a:t>that support </a:t>
              </a:r>
              <a:r>
                <a:rPr kumimoji="0" lang="en-US" sz="1800" b="1" i="0" u="none" strike="noStrike" kern="1200" cap="none" spc="0" normalizeH="0" baseline="0" noProof="0">
                  <a:ln>
                    <a:noFill/>
                  </a:ln>
                  <a:solidFill>
                    <a:srgbClr val="002060"/>
                  </a:solidFill>
                  <a:effectLst/>
                  <a:uLnTx/>
                  <a:uFillTx/>
                  <a:latin typeface="+mj-lt"/>
                  <a:ea typeface="+mn-ea"/>
                  <a:cs typeface="Arial"/>
                </a:rPr>
                <a:t>evaluation, stabilization and triage.  </a:t>
              </a:r>
              <a:endParaRPr lang="en-US">
                <a:solidFill>
                  <a:srgbClr val="002060"/>
                </a:solidFill>
                <a:cs typeface="Arial"/>
              </a:endParaRPr>
            </a:p>
          </p:txBody>
        </p:sp>
        <p:grpSp>
          <p:nvGrpSpPr>
            <p:cNvPr id="42" name="Group 41">
              <a:extLst>
                <a:ext uri="{FF2B5EF4-FFF2-40B4-BE49-F238E27FC236}">
                  <a16:creationId xmlns:a16="http://schemas.microsoft.com/office/drawing/2014/main" id="{7DC13E09-68DD-132B-2808-D6F42361B14C}"/>
                </a:ext>
              </a:extLst>
            </p:cNvPr>
            <p:cNvGrpSpPr/>
            <p:nvPr/>
          </p:nvGrpSpPr>
          <p:grpSpPr>
            <a:xfrm>
              <a:off x="122576" y="731699"/>
              <a:ext cx="365814" cy="777240"/>
              <a:chOff x="2557036" y="673487"/>
              <a:chExt cx="450569" cy="585073"/>
            </a:xfrm>
          </p:grpSpPr>
          <p:sp>
            <p:nvSpPr>
              <p:cNvPr id="43" name="Chevron 21">
                <a:extLst>
                  <a:ext uri="{FF2B5EF4-FFF2-40B4-BE49-F238E27FC236}">
                    <a16:creationId xmlns:a16="http://schemas.microsoft.com/office/drawing/2014/main" id="{922057C9-2696-311B-2E27-A408AD3557D8}"/>
                  </a:ext>
                </a:extLst>
              </p:cNvPr>
              <p:cNvSpPr>
                <a:spLocks/>
              </p:cNvSpPr>
              <p:nvPr/>
            </p:nvSpPr>
            <p:spPr>
              <a:xfrm>
                <a:off x="2649073" y="673487"/>
                <a:ext cx="358532" cy="585073"/>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1" i="0" u="none" strike="noStrike" kern="1200" cap="none" spc="0" normalizeH="0" baseline="0" noProof="0">
                  <a:ln>
                    <a:noFill/>
                  </a:ln>
                  <a:solidFill>
                    <a:srgbClr val="FFFFFF"/>
                  </a:solidFill>
                  <a:effectLst/>
                  <a:uLnTx/>
                  <a:uFillTx/>
                  <a:latin typeface="+mj-lt"/>
                  <a:ea typeface="+mn-ea"/>
                  <a:cs typeface="+mn-cs"/>
                </a:endParaRPr>
              </a:p>
            </p:txBody>
          </p:sp>
          <p:sp>
            <p:nvSpPr>
              <p:cNvPr id="44" name="Chevron 22">
                <a:extLst>
                  <a:ext uri="{FF2B5EF4-FFF2-40B4-BE49-F238E27FC236}">
                    <a16:creationId xmlns:a16="http://schemas.microsoft.com/office/drawing/2014/main" id="{ACDAC13D-8B4B-F2CB-F923-267F6F19F830}"/>
                  </a:ext>
                </a:extLst>
              </p:cNvPr>
              <p:cNvSpPr>
                <a:spLocks/>
              </p:cNvSpPr>
              <p:nvPr/>
            </p:nvSpPr>
            <p:spPr>
              <a:xfrm>
                <a:off x="2557036" y="834606"/>
                <a:ext cx="184073" cy="262835"/>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1" i="0" u="none" strike="noStrike" kern="1200" cap="none" spc="0" normalizeH="0" baseline="0" noProof="0">
                  <a:ln>
                    <a:noFill/>
                  </a:ln>
                  <a:solidFill>
                    <a:srgbClr val="FFFFFF"/>
                  </a:solidFill>
                  <a:effectLst/>
                  <a:uLnTx/>
                  <a:uFillTx/>
                  <a:latin typeface="+mj-lt"/>
                  <a:ea typeface="+mn-ea"/>
                  <a:cs typeface="+mn-cs"/>
                </a:endParaRPr>
              </a:p>
            </p:txBody>
          </p:sp>
        </p:grpSp>
      </p:grpSp>
      <p:sp>
        <p:nvSpPr>
          <p:cNvPr id="5" name="TextBox 4">
            <a:extLst>
              <a:ext uri="{FF2B5EF4-FFF2-40B4-BE49-F238E27FC236}">
                <a16:creationId xmlns:a16="http://schemas.microsoft.com/office/drawing/2014/main" id="{F90ACF93-8F23-D113-E483-3D6ED382278D}"/>
              </a:ext>
            </a:extLst>
          </p:cNvPr>
          <p:cNvSpPr txBox="1"/>
          <p:nvPr/>
        </p:nvSpPr>
        <p:spPr>
          <a:xfrm>
            <a:off x="8670430" y="6321490"/>
            <a:ext cx="45568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rgbClr val="000000"/>
                </a:solidFill>
                <a:effectLst/>
                <a:uLnTx/>
                <a:uFillTx/>
                <a:latin typeface="+mj-lt"/>
                <a:ea typeface="+mn-ea"/>
                <a:cs typeface="+mn-cs"/>
              </a:rPr>
              <a:t>Non-exhaustive, for demonstrative purposes only</a:t>
            </a:r>
          </a:p>
        </p:txBody>
      </p:sp>
      <p:sp>
        <p:nvSpPr>
          <p:cNvPr id="37" name="TextBox 36">
            <a:extLst>
              <a:ext uri="{FF2B5EF4-FFF2-40B4-BE49-F238E27FC236}">
                <a16:creationId xmlns:a16="http://schemas.microsoft.com/office/drawing/2014/main" id="{3C6627C2-8AFB-0CDD-4A09-0F3ED5DF4515}"/>
              </a:ext>
            </a:extLst>
          </p:cNvPr>
          <p:cNvSpPr txBox="1"/>
          <p:nvPr/>
        </p:nvSpPr>
        <p:spPr>
          <a:xfrm>
            <a:off x="362699" y="2178405"/>
            <a:ext cx="2261937" cy="338554"/>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a:ln>
                  <a:noFill/>
                </a:ln>
                <a:solidFill>
                  <a:srgbClr val="002060"/>
                </a:solidFill>
                <a:effectLst/>
                <a:uLnTx/>
                <a:uFillTx/>
                <a:latin typeface="+mj-lt"/>
              </a:rPr>
              <a:t>System Entry Points</a:t>
            </a:r>
            <a:endParaRPr lang="en-US" sz="1600" b="1" i="0" u="sng" strike="noStrike" kern="0" cap="none" spc="0" normalizeH="0" baseline="0" noProof="0">
              <a:ln>
                <a:noFill/>
              </a:ln>
              <a:solidFill>
                <a:srgbClr val="002060"/>
              </a:solidFill>
              <a:effectLst/>
              <a:uLnTx/>
              <a:uFillTx/>
              <a:latin typeface="+mj-lt"/>
              <a:cs typeface="Arial"/>
            </a:endParaRPr>
          </a:p>
        </p:txBody>
      </p:sp>
      <p:sp>
        <p:nvSpPr>
          <p:cNvPr id="38" name="Content Placeholder 12">
            <a:extLst>
              <a:ext uri="{FF2B5EF4-FFF2-40B4-BE49-F238E27FC236}">
                <a16:creationId xmlns:a16="http://schemas.microsoft.com/office/drawing/2014/main" id="{D29E5864-F010-35E7-DF35-35A4C0F2C1B5}"/>
              </a:ext>
            </a:extLst>
          </p:cNvPr>
          <p:cNvSpPr txBox="1">
            <a:spLocks/>
          </p:cNvSpPr>
          <p:nvPr/>
        </p:nvSpPr>
        <p:spPr>
          <a:xfrm>
            <a:off x="4363926" y="2202869"/>
            <a:ext cx="3000458" cy="629689"/>
          </a:xfrm>
          <a:prstGeom prst="rect">
            <a:avLst/>
          </a:prstGeom>
          <a:solidFill>
            <a:srgbClr val="DEE5F0"/>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002060"/>
                </a:solidFill>
                <a:effectLst/>
                <a:uLnTx/>
                <a:uFillTx/>
                <a:latin typeface="+mj-lt"/>
                <a:ea typeface="+mn-ea"/>
                <a:cs typeface="+mn-cs"/>
              </a:rPr>
              <a:t>Behavioral Health Help Line (BHHL)</a:t>
            </a:r>
            <a:endParaRPr lang="en-US" sz="1700" b="0" i="0" u="none" strike="noStrike" kern="1200" cap="none" spc="0" normalizeH="0" baseline="0" noProof="0">
              <a:ln>
                <a:noFill/>
              </a:ln>
              <a:solidFill>
                <a:srgbClr val="002060"/>
              </a:solidFill>
              <a:effectLst/>
              <a:uLnTx/>
              <a:uFillTx/>
              <a:latin typeface="+mj-lt"/>
              <a:cs typeface="Arial"/>
            </a:endParaRPr>
          </a:p>
        </p:txBody>
      </p:sp>
      <p:sp>
        <p:nvSpPr>
          <p:cNvPr id="45" name="Content Placeholder 13">
            <a:extLst>
              <a:ext uri="{FF2B5EF4-FFF2-40B4-BE49-F238E27FC236}">
                <a16:creationId xmlns:a16="http://schemas.microsoft.com/office/drawing/2014/main" id="{2FBC7CF2-124C-3C32-CB22-3C18D3E98E4D}"/>
              </a:ext>
            </a:extLst>
          </p:cNvPr>
          <p:cNvSpPr txBox="1">
            <a:spLocks/>
          </p:cNvSpPr>
          <p:nvPr/>
        </p:nvSpPr>
        <p:spPr>
          <a:xfrm>
            <a:off x="4363926" y="3018553"/>
            <a:ext cx="3000458" cy="629689"/>
          </a:xfrm>
          <a:prstGeom prst="rect">
            <a:avLst/>
          </a:prstGeom>
          <a:solidFill>
            <a:srgbClr val="DEE5F0"/>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002060"/>
                </a:solidFill>
                <a:effectLst/>
                <a:uLnTx/>
                <a:uFillTx/>
                <a:latin typeface="+mj-lt"/>
                <a:ea typeface="+mn-ea"/>
                <a:cs typeface="+mn-cs"/>
              </a:rPr>
              <a:t>Community Behavioral Health Center (CBHC)</a:t>
            </a:r>
            <a:endParaRPr lang="en-US" sz="1700" b="0" i="0" u="none" strike="noStrike" kern="1200" cap="none" spc="0" normalizeH="0" baseline="0" noProof="0">
              <a:ln>
                <a:noFill/>
              </a:ln>
              <a:solidFill>
                <a:srgbClr val="002060"/>
              </a:solidFill>
              <a:effectLst/>
              <a:uLnTx/>
              <a:uFillTx/>
              <a:latin typeface="+mj-lt"/>
              <a:cs typeface="Arial"/>
            </a:endParaRPr>
          </a:p>
          <a:p>
            <a:pPr marL="0" marR="0" lvl="0" indent="0" algn="ctr" defTabSz="914400" rtl="0" eaLnBrk="1" fontAlgn="auto" latinLnBrk="0" hangingPunct="1">
              <a:spcAft>
                <a:spcPts val="0"/>
              </a:spcAft>
              <a:buClrTx/>
              <a:buSzTx/>
              <a:buFont typeface="Arial" panose="020B0604020202020204" pitchFamily="34" charset="0"/>
              <a:buNone/>
              <a:tabLst/>
              <a:defRPr/>
            </a:pPr>
            <a:endParaRPr lang="en-US" sz="1700" b="0" i="0" u="none" strike="noStrike" kern="1200" cap="none" spc="0" normalizeH="0" baseline="0" noProof="0">
              <a:ln>
                <a:noFill/>
              </a:ln>
              <a:solidFill>
                <a:srgbClr val="002060"/>
              </a:solidFill>
              <a:effectLst/>
              <a:uLnTx/>
              <a:uFillTx/>
              <a:latin typeface="+mj-lt"/>
              <a:cs typeface="Arial"/>
            </a:endParaRPr>
          </a:p>
        </p:txBody>
      </p:sp>
      <p:sp>
        <p:nvSpPr>
          <p:cNvPr id="46" name="Content Placeholder 14">
            <a:extLst>
              <a:ext uri="{FF2B5EF4-FFF2-40B4-BE49-F238E27FC236}">
                <a16:creationId xmlns:a16="http://schemas.microsoft.com/office/drawing/2014/main" id="{ABC47CD6-3D28-C1BC-1A0A-2E13D8654F97}"/>
              </a:ext>
            </a:extLst>
          </p:cNvPr>
          <p:cNvSpPr txBox="1">
            <a:spLocks/>
          </p:cNvSpPr>
          <p:nvPr/>
        </p:nvSpPr>
        <p:spPr>
          <a:xfrm>
            <a:off x="4363926" y="3911286"/>
            <a:ext cx="3000458" cy="448875"/>
          </a:xfrm>
          <a:prstGeom prst="rect">
            <a:avLst/>
          </a:prstGeom>
          <a:solidFill>
            <a:srgbClr val="5C7DB5">
              <a:lumMod val="20000"/>
              <a:lumOff val="80000"/>
            </a:srgbClr>
          </a:solidFill>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a:ln>
                  <a:noFill/>
                </a:ln>
                <a:solidFill>
                  <a:srgbClr val="002060"/>
                </a:solidFill>
                <a:effectLst/>
                <a:uLnTx/>
                <a:uFillTx/>
                <a:latin typeface="+mj-lt"/>
                <a:ea typeface="+mn-ea"/>
                <a:cs typeface="+mn-cs"/>
              </a:rPr>
              <a:t>Outpatient &amp; Behavioral Health Urgent Care (BHUC)</a:t>
            </a:r>
            <a:endParaRPr lang="en-US" sz="1700" b="0" i="0" u="none" strike="noStrike" kern="1200" cap="none" spc="0" normalizeH="0" baseline="0" noProof="0">
              <a:ln>
                <a:noFill/>
              </a:ln>
              <a:solidFill>
                <a:srgbClr val="002060"/>
              </a:solidFill>
              <a:effectLst/>
              <a:uLnTx/>
              <a:uFillTx/>
              <a:latin typeface="+mj-lt"/>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700" b="0" i="0" u="none" strike="noStrike" kern="1200" cap="none" spc="0" normalizeH="0" baseline="0" noProof="0">
              <a:ln>
                <a:noFill/>
              </a:ln>
              <a:solidFill>
                <a:srgbClr val="002060"/>
              </a:solidFill>
              <a:effectLst/>
              <a:uLnTx/>
              <a:uFillTx/>
              <a:latin typeface="+mj-lt"/>
              <a:cs typeface="Arial"/>
            </a:endParaRPr>
          </a:p>
        </p:txBody>
      </p:sp>
      <p:sp>
        <p:nvSpPr>
          <p:cNvPr id="47" name="Content Placeholder 15">
            <a:extLst>
              <a:ext uri="{FF2B5EF4-FFF2-40B4-BE49-F238E27FC236}">
                <a16:creationId xmlns:a16="http://schemas.microsoft.com/office/drawing/2014/main" id="{A9BDCBCD-71F6-5A46-6E30-6B5F1BFB02CB}"/>
              </a:ext>
            </a:extLst>
          </p:cNvPr>
          <p:cNvSpPr txBox="1">
            <a:spLocks/>
          </p:cNvSpPr>
          <p:nvPr/>
        </p:nvSpPr>
        <p:spPr>
          <a:xfrm>
            <a:off x="4363926" y="4726526"/>
            <a:ext cx="2961713" cy="448876"/>
          </a:xfrm>
          <a:prstGeom prst="rect">
            <a:avLst/>
          </a:prstGeom>
          <a:solidFill>
            <a:srgbClr val="5C7DB5">
              <a:lumMod val="20000"/>
              <a:lumOff val="80000"/>
            </a:srgbClr>
          </a:solidFill>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a:ln>
                  <a:noFill/>
                </a:ln>
                <a:solidFill>
                  <a:srgbClr val="002060"/>
                </a:solidFill>
                <a:effectLst/>
                <a:uLnTx/>
                <a:uFillTx/>
                <a:latin typeface="+mj-lt"/>
                <a:ea typeface="+mn-ea"/>
                <a:cs typeface="+mn-cs"/>
              </a:rPr>
              <a:t>Integrated Primary Care (PCP)</a:t>
            </a:r>
            <a:endParaRPr lang="en-US" sz="1700" b="0" i="0" u="none" strike="noStrike" kern="1200" cap="none" spc="0" normalizeH="0" baseline="0" noProof="0">
              <a:ln>
                <a:noFill/>
              </a:ln>
              <a:solidFill>
                <a:srgbClr val="002060"/>
              </a:solidFill>
              <a:effectLst/>
              <a:uLnTx/>
              <a:uFillTx/>
              <a:latin typeface="+mj-lt"/>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700" b="0" i="0" u="none" strike="noStrike" kern="1200" cap="none" spc="0" normalizeH="0" baseline="0" noProof="0">
              <a:ln>
                <a:noFill/>
              </a:ln>
              <a:solidFill>
                <a:srgbClr val="002060"/>
              </a:solidFill>
              <a:effectLst/>
              <a:uLnTx/>
              <a:uFillTx/>
              <a:latin typeface="+mj-lt"/>
              <a:cs typeface="Arial"/>
            </a:endParaRPr>
          </a:p>
        </p:txBody>
      </p:sp>
      <p:sp>
        <p:nvSpPr>
          <p:cNvPr id="48" name="Content Placeholder 16">
            <a:extLst>
              <a:ext uri="{FF2B5EF4-FFF2-40B4-BE49-F238E27FC236}">
                <a16:creationId xmlns:a16="http://schemas.microsoft.com/office/drawing/2014/main" id="{87A2C60C-816B-57F4-740D-93D892E5A29D}"/>
              </a:ext>
            </a:extLst>
          </p:cNvPr>
          <p:cNvSpPr txBox="1">
            <a:spLocks/>
          </p:cNvSpPr>
          <p:nvPr/>
        </p:nvSpPr>
        <p:spPr>
          <a:xfrm>
            <a:off x="4363926" y="5645090"/>
            <a:ext cx="3000458" cy="448876"/>
          </a:xfrm>
          <a:prstGeom prst="rect">
            <a:avLst/>
          </a:prstGeom>
          <a:solidFill>
            <a:srgbClr val="5C7DB5">
              <a:lumMod val="20000"/>
              <a:lumOff val="80000"/>
            </a:srgbClr>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1700" b="0" i="0" u="none" strike="noStrike" kern="1200" cap="none" spc="0" normalizeH="0" baseline="0" noProof="0">
                <a:ln>
                  <a:noFill/>
                </a:ln>
                <a:solidFill>
                  <a:srgbClr val="002060"/>
                </a:solidFill>
                <a:effectLst/>
                <a:uLnTx/>
                <a:uFillTx/>
                <a:latin typeface="+mj-lt"/>
                <a:ea typeface="+mn-ea"/>
                <a:cs typeface="+mn-cs"/>
              </a:rPr>
              <a:t>Emergency Department (ED)</a:t>
            </a:r>
            <a:endParaRPr lang="en-US" sz="1700" b="0" i="0" u="none" strike="noStrike" kern="1200" cap="none" spc="0" normalizeH="0" baseline="0" noProof="0">
              <a:ln>
                <a:noFill/>
              </a:ln>
              <a:solidFill>
                <a:srgbClr val="002060"/>
              </a:solidFill>
              <a:effectLst/>
              <a:uLnTx/>
              <a:uFillTx/>
              <a:latin typeface="+mj-lt"/>
              <a:cs typeface="Arial"/>
            </a:endParaRPr>
          </a:p>
        </p:txBody>
      </p:sp>
      <p:sp>
        <p:nvSpPr>
          <p:cNvPr id="49" name="Content Placeholder 17">
            <a:extLst>
              <a:ext uri="{FF2B5EF4-FFF2-40B4-BE49-F238E27FC236}">
                <a16:creationId xmlns:a16="http://schemas.microsoft.com/office/drawing/2014/main" id="{7DB4B337-D687-6827-DA2C-0044FD28987F}"/>
              </a:ext>
            </a:extLst>
          </p:cNvPr>
          <p:cNvSpPr txBox="1">
            <a:spLocks/>
          </p:cNvSpPr>
          <p:nvPr/>
        </p:nvSpPr>
        <p:spPr>
          <a:xfrm>
            <a:off x="8585059" y="2436586"/>
            <a:ext cx="3000458" cy="629689"/>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2060"/>
                </a:solidFill>
                <a:effectLst/>
                <a:uLnTx/>
                <a:uFillTx/>
                <a:latin typeface="+mj-lt"/>
                <a:ea typeface="+mn-ea"/>
                <a:cs typeface="+mn-cs"/>
              </a:rPr>
              <a:t>Inpatient/24-hr Acute care</a:t>
            </a:r>
            <a:endParaRPr lang="en-US" sz="2000" b="1" i="0" u="none" strike="noStrike" kern="1200" cap="none" spc="0" normalizeH="0" baseline="0" noProof="0">
              <a:ln>
                <a:noFill/>
              </a:ln>
              <a:solidFill>
                <a:srgbClr val="002060"/>
              </a:solidFill>
              <a:effectLst/>
              <a:uLnTx/>
              <a:uFillTx/>
              <a:latin typeface="+mj-lt"/>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b="0" i="0" u="none" strike="noStrike" kern="1200" cap="none" spc="0" normalizeH="0" baseline="0" noProof="0">
              <a:ln>
                <a:noFill/>
              </a:ln>
              <a:solidFill>
                <a:srgbClr val="002060"/>
              </a:solidFill>
              <a:effectLst/>
              <a:uLnTx/>
              <a:uFillTx/>
              <a:latin typeface="+mj-lt"/>
              <a:cs typeface="Arial"/>
            </a:endParaRPr>
          </a:p>
        </p:txBody>
      </p:sp>
      <p:sp>
        <p:nvSpPr>
          <p:cNvPr id="50" name="Content Placeholder 18">
            <a:extLst>
              <a:ext uri="{FF2B5EF4-FFF2-40B4-BE49-F238E27FC236}">
                <a16:creationId xmlns:a16="http://schemas.microsoft.com/office/drawing/2014/main" id="{B1B26EA1-1DC9-7EFC-0A25-33200CFE98CA}"/>
              </a:ext>
            </a:extLst>
          </p:cNvPr>
          <p:cNvSpPr txBox="1">
            <a:spLocks/>
          </p:cNvSpPr>
          <p:nvPr/>
        </p:nvSpPr>
        <p:spPr>
          <a:xfrm>
            <a:off x="8504694" y="3724790"/>
            <a:ext cx="3000458" cy="629689"/>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2060"/>
                </a:solidFill>
                <a:effectLst/>
                <a:uLnTx/>
                <a:uFillTx/>
                <a:latin typeface="+mj-lt"/>
                <a:ea typeface="+mn-ea"/>
                <a:cs typeface="+mn-cs"/>
              </a:rPr>
              <a:t>24-hr diversionary levels of care</a:t>
            </a:r>
            <a:endParaRPr lang="en-US" sz="2000" b="1" i="0" u="none" strike="noStrike" kern="1200" cap="none" spc="0" normalizeH="0" baseline="0" noProof="0">
              <a:ln>
                <a:noFill/>
              </a:ln>
              <a:solidFill>
                <a:srgbClr val="002060"/>
              </a:solidFill>
              <a:effectLst/>
              <a:uLnTx/>
              <a:uFillTx/>
              <a:latin typeface="+mj-lt"/>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b="0" i="0" u="none" strike="noStrike" kern="1200" cap="none" spc="0" normalizeH="0" baseline="0" noProof="0">
              <a:ln>
                <a:noFill/>
              </a:ln>
              <a:solidFill>
                <a:srgbClr val="002060"/>
              </a:solidFill>
              <a:effectLst/>
              <a:uLnTx/>
              <a:uFillTx/>
              <a:latin typeface="+mj-lt"/>
              <a:cs typeface="Arial"/>
            </a:endParaRPr>
          </a:p>
        </p:txBody>
      </p:sp>
      <p:sp>
        <p:nvSpPr>
          <p:cNvPr id="52" name="Content Placeholder 19">
            <a:extLst>
              <a:ext uri="{FF2B5EF4-FFF2-40B4-BE49-F238E27FC236}">
                <a16:creationId xmlns:a16="http://schemas.microsoft.com/office/drawing/2014/main" id="{0FA29C38-9F4A-DB4A-DE42-BCF3F194A1BD}"/>
              </a:ext>
            </a:extLst>
          </p:cNvPr>
          <p:cNvSpPr txBox="1">
            <a:spLocks/>
          </p:cNvSpPr>
          <p:nvPr/>
        </p:nvSpPr>
        <p:spPr>
          <a:xfrm>
            <a:off x="8665424" y="5102078"/>
            <a:ext cx="3289094" cy="629689"/>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2060"/>
                </a:solidFill>
                <a:effectLst/>
                <a:uLnTx/>
                <a:uFillTx/>
                <a:latin typeface="+mj-lt"/>
                <a:ea typeface="+mn-ea"/>
                <a:cs typeface="+mn-cs"/>
              </a:rPr>
              <a:t>Other community-based care</a:t>
            </a:r>
            <a:endParaRPr lang="en-US" sz="2000" b="1" i="0" u="none" strike="noStrike" kern="1200" cap="none" spc="0" normalizeH="0" baseline="0" noProof="0">
              <a:ln>
                <a:noFill/>
              </a:ln>
              <a:solidFill>
                <a:srgbClr val="002060"/>
              </a:solidFill>
              <a:effectLst/>
              <a:uLnTx/>
              <a:uFillTx/>
              <a:latin typeface="+mj-lt"/>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b="0" i="0" u="none" strike="noStrike" kern="1200" cap="none" spc="0" normalizeH="0" baseline="0" noProof="0">
              <a:ln>
                <a:noFill/>
              </a:ln>
              <a:solidFill>
                <a:srgbClr val="002060"/>
              </a:solidFill>
              <a:effectLst/>
              <a:uLnTx/>
              <a:uFillTx/>
              <a:latin typeface="+mj-lt"/>
              <a:cs typeface="Arial"/>
            </a:endParaRPr>
          </a:p>
        </p:txBody>
      </p:sp>
      <p:cxnSp>
        <p:nvCxnSpPr>
          <p:cNvPr id="54" name="Straight Connector 53">
            <a:extLst>
              <a:ext uri="{FF2B5EF4-FFF2-40B4-BE49-F238E27FC236}">
                <a16:creationId xmlns:a16="http://schemas.microsoft.com/office/drawing/2014/main" id="{86B981DB-CD81-9BC9-8E88-A9BE8AB83DC5}"/>
              </a:ext>
              <a:ext uri="{C183D7F6-B498-43B3-948B-1728B52AA6E4}">
                <adec:decorative xmlns:adec="http://schemas.microsoft.com/office/drawing/2017/decorative" val="1"/>
              </a:ext>
            </a:extLst>
          </p:cNvPr>
          <p:cNvCxnSpPr/>
          <p:nvPr/>
        </p:nvCxnSpPr>
        <p:spPr>
          <a:xfrm>
            <a:off x="5186597" y="3151186"/>
            <a:ext cx="0" cy="0"/>
          </a:xfrm>
          <a:prstGeom prst="line">
            <a:avLst/>
          </a:prstGeom>
          <a:noFill/>
          <a:ln w="6350" cap="flat" cmpd="sng" algn="ctr">
            <a:solidFill>
              <a:srgbClr val="FFFFFF"/>
            </a:solidFill>
            <a:prstDash val="solid"/>
            <a:miter lim="800000"/>
          </a:ln>
          <a:effectLst/>
        </p:spPr>
      </p:cxnSp>
      <p:grpSp>
        <p:nvGrpSpPr>
          <p:cNvPr id="55" name="Group 54">
            <a:extLst>
              <a:ext uri="{FF2B5EF4-FFF2-40B4-BE49-F238E27FC236}">
                <a16:creationId xmlns:a16="http://schemas.microsoft.com/office/drawing/2014/main" id="{8C7DB1EB-2079-97DD-3AE9-E960327026A3}"/>
              </a:ext>
              <a:ext uri="{C183D7F6-B498-43B3-948B-1728B52AA6E4}">
                <adec:decorative xmlns:adec="http://schemas.microsoft.com/office/drawing/2017/decorative" val="1"/>
              </a:ext>
            </a:extLst>
          </p:cNvPr>
          <p:cNvGrpSpPr/>
          <p:nvPr/>
        </p:nvGrpSpPr>
        <p:grpSpPr>
          <a:xfrm>
            <a:off x="7044172" y="2893822"/>
            <a:ext cx="552396" cy="3329338"/>
            <a:chOff x="3165231" y="3074871"/>
            <a:chExt cx="552396" cy="3314123"/>
          </a:xfrm>
        </p:grpSpPr>
        <p:cxnSp>
          <p:nvCxnSpPr>
            <p:cNvPr id="56" name="Straight Connector 55">
              <a:extLst>
                <a:ext uri="{FF2B5EF4-FFF2-40B4-BE49-F238E27FC236}">
                  <a16:creationId xmlns:a16="http://schemas.microsoft.com/office/drawing/2014/main" id="{FC3A7E3B-0F61-02D7-A3C7-DF4BF2773A3F}"/>
                </a:ext>
              </a:extLst>
            </p:cNvPr>
            <p:cNvCxnSpPr>
              <a:cxnSpLocks/>
            </p:cNvCxnSpPr>
            <p:nvPr/>
          </p:nvCxnSpPr>
          <p:spPr>
            <a:xfrm>
              <a:off x="3706316" y="3074871"/>
              <a:ext cx="11310" cy="3314123"/>
            </a:xfrm>
            <a:prstGeom prst="line">
              <a:avLst/>
            </a:prstGeom>
            <a:noFill/>
            <a:ln w="12700" cap="flat" cmpd="sng" algn="ctr">
              <a:solidFill>
                <a:srgbClr val="002060"/>
              </a:solidFill>
              <a:prstDash val="solid"/>
              <a:miter lim="800000"/>
            </a:ln>
            <a:effectLst/>
          </p:spPr>
        </p:cxnSp>
        <p:cxnSp>
          <p:nvCxnSpPr>
            <p:cNvPr id="57" name="Straight Connector 56">
              <a:extLst>
                <a:ext uri="{FF2B5EF4-FFF2-40B4-BE49-F238E27FC236}">
                  <a16:creationId xmlns:a16="http://schemas.microsoft.com/office/drawing/2014/main" id="{1BA3D3BA-DAC2-0AF7-FD4D-752C80E162E5}"/>
                </a:ext>
              </a:extLst>
            </p:cNvPr>
            <p:cNvCxnSpPr/>
            <p:nvPr/>
          </p:nvCxnSpPr>
          <p:spPr>
            <a:xfrm flipH="1">
              <a:off x="3165231" y="3083050"/>
              <a:ext cx="541085" cy="0"/>
            </a:xfrm>
            <a:prstGeom prst="line">
              <a:avLst/>
            </a:prstGeom>
            <a:noFill/>
            <a:ln w="12700" cap="flat" cmpd="sng" algn="ctr">
              <a:solidFill>
                <a:srgbClr val="002060"/>
              </a:solidFill>
              <a:prstDash val="solid"/>
              <a:miter lim="800000"/>
            </a:ln>
            <a:effectLst/>
          </p:spPr>
        </p:cxnSp>
        <p:cxnSp>
          <p:nvCxnSpPr>
            <p:cNvPr id="58" name="Straight Connector 57">
              <a:extLst>
                <a:ext uri="{FF2B5EF4-FFF2-40B4-BE49-F238E27FC236}">
                  <a16:creationId xmlns:a16="http://schemas.microsoft.com/office/drawing/2014/main" id="{554CBFE2-765D-B649-74BA-FFDAC7CE07FE}"/>
                </a:ext>
              </a:extLst>
            </p:cNvPr>
            <p:cNvCxnSpPr/>
            <p:nvPr/>
          </p:nvCxnSpPr>
          <p:spPr>
            <a:xfrm flipH="1">
              <a:off x="3176542" y="6388994"/>
              <a:ext cx="541085" cy="0"/>
            </a:xfrm>
            <a:prstGeom prst="line">
              <a:avLst/>
            </a:prstGeom>
            <a:noFill/>
            <a:ln w="12700" cap="flat" cmpd="sng" algn="ctr">
              <a:solidFill>
                <a:srgbClr val="002060"/>
              </a:solidFill>
              <a:prstDash val="solid"/>
              <a:miter lim="800000"/>
            </a:ln>
            <a:effectLst/>
          </p:spPr>
        </p:cxnSp>
      </p:grpSp>
      <p:cxnSp>
        <p:nvCxnSpPr>
          <p:cNvPr id="59" name="Straight Arrow Connector 58">
            <a:extLst>
              <a:ext uri="{FF2B5EF4-FFF2-40B4-BE49-F238E27FC236}">
                <a16:creationId xmlns:a16="http://schemas.microsoft.com/office/drawing/2014/main" id="{58894FEF-3CF0-E6A6-D33E-CFFBEB9CF082}"/>
              </a:ext>
              <a:ext uri="{C183D7F6-B498-43B3-948B-1728B52AA6E4}">
                <adec:decorative xmlns:adec="http://schemas.microsoft.com/office/drawing/2017/decorative" val="1"/>
              </a:ext>
            </a:extLst>
          </p:cNvPr>
          <p:cNvCxnSpPr>
            <a:cxnSpLocks/>
          </p:cNvCxnSpPr>
          <p:nvPr/>
        </p:nvCxnSpPr>
        <p:spPr>
          <a:xfrm flipV="1">
            <a:off x="7589206" y="2733633"/>
            <a:ext cx="1076218" cy="1405311"/>
          </a:xfrm>
          <a:prstGeom prst="straightConnector1">
            <a:avLst/>
          </a:prstGeom>
          <a:noFill/>
          <a:ln w="12700" cap="flat" cmpd="sng" algn="ctr">
            <a:solidFill>
              <a:srgbClr val="002060"/>
            </a:solidFill>
            <a:prstDash val="solid"/>
            <a:miter lim="800000"/>
            <a:tailEnd type="triangle"/>
          </a:ln>
          <a:effectLst/>
        </p:spPr>
      </p:cxnSp>
      <p:cxnSp>
        <p:nvCxnSpPr>
          <p:cNvPr id="69" name="Straight Arrow Connector 68">
            <a:extLst>
              <a:ext uri="{FF2B5EF4-FFF2-40B4-BE49-F238E27FC236}">
                <a16:creationId xmlns:a16="http://schemas.microsoft.com/office/drawing/2014/main" id="{1CBD775B-395D-FE7A-5937-3B138AA3EC20}"/>
              </a:ext>
              <a:ext uri="{C183D7F6-B498-43B3-948B-1728B52AA6E4}">
                <adec:decorative xmlns:adec="http://schemas.microsoft.com/office/drawing/2017/decorative" val="1"/>
              </a:ext>
            </a:extLst>
          </p:cNvPr>
          <p:cNvCxnSpPr>
            <a:cxnSpLocks/>
          </p:cNvCxnSpPr>
          <p:nvPr/>
        </p:nvCxnSpPr>
        <p:spPr>
          <a:xfrm flipV="1">
            <a:off x="7596568" y="4011612"/>
            <a:ext cx="1073161" cy="127332"/>
          </a:xfrm>
          <a:prstGeom prst="straightConnector1">
            <a:avLst/>
          </a:prstGeom>
          <a:noFill/>
          <a:ln w="12700" cap="flat" cmpd="sng" algn="ctr">
            <a:solidFill>
              <a:srgbClr val="002060"/>
            </a:solidFill>
            <a:prstDash val="solid"/>
            <a:miter lim="800000"/>
            <a:tailEnd type="triangle"/>
          </a:ln>
          <a:effectLst/>
        </p:spPr>
      </p:cxnSp>
      <p:cxnSp>
        <p:nvCxnSpPr>
          <p:cNvPr id="70" name="Straight Arrow Connector 69">
            <a:extLst>
              <a:ext uri="{FF2B5EF4-FFF2-40B4-BE49-F238E27FC236}">
                <a16:creationId xmlns:a16="http://schemas.microsoft.com/office/drawing/2014/main" id="{A3442F33-E86D-B56F-9F32-4DFA0319AD9E}"/>
              </a:ext>
              <a:ext uri="{C183D7F6-B498-43B3-948B-1728B52AA6E4}">
                <adec:decorative xmlns:adec="http://schemas.microsoft.com/office/drawing/2017/decorative" val="1"/>
              </a:ext>
            </a:extLst>
          </p:cNvPr>
          <p:cNvCxnSpPr>
            <a:cxnSpLocks/>
          </p:cNvCxnSpPr>
          <p:nvPr/>
        </p:nvCxnSpPr>
        <p:spPr>
          <a:xfrm>
            <a:off x="7589206" y="4138944"/>
            <a:ext cx="1076218" cy="1150647"/>
          </a:xfrm>
          <a:prstGeom prst="straightConnector1">
            <a:avLst/>
          </a:prstGeom>
          <a:noFill/>
          <a:ln w="12700" cap="flat" cmpd="sng" algn="ctr">
            <a:solidFill>
              <a:srgbClr val="002060"/>
            </a:solidFill>
            <a:prstDash val="solid"/>
            <a:miter lim="800000"/>
            <a:tailEnd type="triangle"/>
          </a:ln>
          <a:effectLst/>
        </p:spPr>
      </p:cxnSp>
      <p:pic>
        <p:nvPicPr>
          <p:cNvPr id="71" name="Content Placeholder 20">
            <a:extLst>
              <a:ext uri="{FF2B5EF4-FFF2-40B4-BE49-F238E27FC236}">
                <a16:creationId xmlns:a16="http://schemas.microsoft.com/office/drawing/2014/main" id="{EFFCCEE8-7474-1B1B-FA91-868DC7BDA6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940" y="2740393"/>
            <a:ext cx="2465139" cy="3270984"/>
          </a:xfrm>
          <a:prstGeom prst="rect">
            <a:avLst/>
          </a:prstGeom>
        </p:spPr>
      </p:pic>
      <p:grpSp>
        <p:nvGrpSpPr>
          <p:cNvPr id="72" name="Group 71">
            <a:extLst>
              <a:ext uri="{FF2B5EF4-FFF2-40B4-BE49-F238E27FC236}">
                <a16:creationId xmlns:a16="http://schemas.microsoft.com/office/drawing/2014/main" id="{21FA8978-CDFE-05A3-971D-15839AB7DD67}"/>
              </a:ext>
              <a:ext uri="{C183D7F6-B498-43B3-948B-1728B52AA6E4}">
                <adec:decorative xmlns:adec="http://schemas.microsoft.com/office/drawing/2017/decorative" val="1"/>
              </a:ext>
            </a:extLst>
          </p:cNvPr>
          <p:cNvGrpSpPr/>
          <p:nvPr/>
        </p:nvGrpSpPr>
        <p:grpSpPr>
          <a:xfrm>
            <a:off x="3671519" y="2401033"/>
            <a:ext cx="569852" cy="3480184"/>
            <a:chOff x="3715238" y="2646263"/>
            <a:chExt cx="569852" cy="3480184"/>
          </a:xfrm>
        </p:grpSpPr>
        <p:cxnSp>
          <p:nvCxnSpPr>
            <p:cNvPr id="73" name="Straight Connector 72">
              <a:extLst>
                <a:ext uri="{FF2B5EF4-FFF2-40B4-BE49-F238E27FC236}">
                  <a16:creationId xmlns:a16="http://schemas.microsoft.com/office/drawing/2014/main" id="{BB208527-AB60-A8BD-C8E8-2F309CC8726A}"/>
                </a:ext>
                <a:ext uri="{C183D7F6-B498-43B3-948B-1728B52AA6E4}">
                  <adec:decorative xmlns:adec="http://schemas.microsoft.com/office/drawing/2017/decorative" val="1"/>
                </a:ext>
              </a:extLst>
            </p:cNvPr>
            <p:cNvCxnSpPr>
              <a:cxnSpLocks/>
            </p:cNvCxnSpPr>
            <p:nvPr/>
          </p:nvCxnSpPr>
          <p:spPr>
            <a:xfrm>
              <a:off x="3715239" y="2646263"/>
              <a:ext cx="0" cy="3480184"/>
            </a:xfrm>
            <a:prstGeom prst="line">
              <a:avLst/>
            </a:prstGeom>
            <a:noFill/>
            <a:ln w="12700" cap="flat" cmpd="sng" algn="ctr">
              <a:solidFill>
                <a:srgbClr val="002060"/>
              </a:solidFill>
              <a:prstDash val="solid"/>
              <a:miter lim="800000"/>
            </a:ln>
            <a:effectLst/>
          </p:spPr>
        </p:cxnSp>
        <p:cxnSp>
          <p:nvCxnSpPr>
            <p:cNvPr id="75" name="Straight Arrow Connector 74">
              <a:extLst>
                <a:ext uri="{FF2B5EF4-FFF2-40B4-BE49-F238E27FC236}">
                  <a16:creationId xmlns:a16="http://schemas.microsoft.com/office/drawing/2014/main" id="{E3F4A044-E5AA-93F0-0724-BAE81D103058}"/>
                </a:ext>
                <a:ext uri="{C183D7F6-B498-43B3-948B-1728B52AA6E4}">
                  <adec:decorative xmlns:adec="http://schemas.microsoft.com/office/drawing/2017/decorative" val="1"/>
                </a:ext>
              </a:extLst>
            </p:cNvPr>
            <p:cNvCxnSpPr>
              <a:cxnSpLocks/>
            </p:cNvCxnSpPr>
            <p:nvPr/>
          </p:nvCxnSpPr>
          <p:spPr>
            <a:xfrm>
              <a:off x="3715239" y="3552623"/>
              <a:ext cx="569851" cy="0"/>
            </a:xfrm>
            <a:prstGeom prst="straightConnector1">
              <a:avLst/>
            </a:prstGeom>
            <a:noFill/>
            <a:ln w="12700" cap="flat" cmpd="sng" algn="ctr">
              <a:solidFill>
                <a:srgbClr val="002060"/>
              </a:solidFill>
              <a:prstDash val="solid"/>
              <a:miter lim="800000"/>
              <a:tailEnd type="triangle"/>
            </a:ln>
            <a:effectLst/>
          </p:spPr>
        </p:cxnSp>
        <p:cxnSp>
          <p:nvCxnSpPr>
            <p:cNvPr id="76" name="Straight Arrow Connector 75">
              <a:extLst>
                <a:ext uri="{FF2B5EF4-FFF2-40B4-BE49-F238E27FC236}">
                  <a16:creationId xmlns:a16="http://schemas.microsoft.com/office/drawing/2014/main" id="{79D71473-D3AC-38BC-AC93-A93AF7A7F411}"/>
                </a:ext>
                <a:ext uri="{C183D7F6-B498-43B3-948B-1728B52AA6E4}">
                  <adec:decorative xmlns:adec="http://schemas.microsoft.com/office/drawing/2017/decorative" val="1"/>
                </a:ext>
              </a:extLst>
            </p:cNvPr>
            <p:cNvCxnSpPr>
              <a:cxnSpLocks/>
            </p:cNvCxnSpPr>
            <p:nvPr/>
          </p:nvCxnSpPr>
          <p:spPr>
            <a:xfrm>
              <a:off x="3715239" y="2646263"/>
              <a:ext cx="569851" cy="0"/>
            </a:xfrm>
            <a:prstGeom prst="straightConnector1">
              <a:avLst/>
            </a:prstGeom>
            <a:noFill/>
            <a:ln w="12700" cap="flat" cmpd="sng" algn="ctr">
              <a:solidFill>
                <a:srgbClr val="002060"/>
              </a:solidFill>
              <a:prstDash val="solid"/>
              <a:miter lim="800000"/>
              <a:tailEnd type="triangle"/>
            </a:ln>
            <a:effectLst/>
          </p:spPr>
        </p:cxnSp>
        <p:cxnSp>
          <p:nvCxnSpPr>
            <p:cNvPr id="79" name="Straight Arrow Connector 78">
              <a:extLst>
                <a:ext uri="{FF2B5EF4-FFF2-40B4-BE49-F238E27FC236}">
                  <a16:creationId xmlns:a16="http://schemas.microsoft.com/office/drawing/2014/main" id="{028FDB2A-D98D-9A1F-9CF8-F82BAEF448C5}"/>
                </a:ext>
                <a:ext uri="{C183D7F6-B498-43B3-948B-1728B52AA6E4}">
                  <adec:decorative xmlns:adec="http://schemas.microsoft.com/office/drawing/2017/decorative" val="1"/>
                </a:ext>
              </a:extLst>
            </p:cNvPr>
            <p:cNvCxnSpPr>
              <a:cxnSpLocks/>
            </p:cNvCxnSpPr>
            <p:nvPr/>
          </p:nvCxnSpPr>
          <p:spPr>
            <a:xfrm>
              <a:off x="3715239" y="4406783"/>
              <a:ext cx="569851" cy="0"/>
            </a:xfrm>
            <a:prstGeom prst="straightConnector1">
              <a:avLst/>
            </a:prstGeom>
            <a:noFill/>
            <a:ln w="12700" cap="flat" cmpd="sng" algn="ctr">
              <a:solidFill>
                <a:srgbClr val="002060"/>
              </a:solidFill>
              <a:prstDash val="solid"/>
              <a:miter lim="800000"/>
              <a:tailEnd type="triangle"/>
            </a:ln>
            <a:effectLst/>
          </p:spPr>
        </p:cxnSp>
        <p:cxnSp>
          <p:nvCxnSpPr>
            <p:cNvPr id="81" name="Straight Arrow Connector 80">
              <a:extLst>
                <a:ext uri="{FF2B5EF4-FFF2-40B4-BE49-F238E27FC236}">
                  <a16:creationId xmlns:a16="http://schemas.microsoft.com/office/drawing/2014/main" id="{ACA98BC1-1EBC-FD64-DC82-BB53012529DD}"/>
                </a:ext>
                <a:ext uri="{C183D7F6-B498-43B3-948B-1728B52AA6E4}">
                  <adec:decorative xmlns:adec="http://schemas.microsoft.com/office/drawing/2017/decorative" val="1"/>
                </a:ext>
              </a:extLst>
            </p:cNvPr>
            <p:cNvCxnSpPr>
              <a:cxnSpLocks/>
            </p:cNvCxnSpPr>
            <p:nvPr/>
          </p:nvCxnSpPr>
          <p:spPr>
            <a:xfrm>
              <a:off x="3715238" y="5171873"/>
              <a:ext cx="569851" cy="0"/>
            </a:xfrm>
            <a:prstGeom prst="straightConnector1">
              <a:avLst/>
            </a:prstGeom>
            <a:noFill/>
            <a:ln w="12700" cap="flat" cmpd="sng" algn="ctr">
              <a:solidFill>
                <a:srgbClr val="002060"/>
              </a:solidFill>
              <a:prstDash val="solid"/>
              <a:miter lim="800000"/>
              <a:tailEnd type="triangle"/>
            </a:ln>
            <a:effectLst/>
          </p:spPr>
        </p:cxnSp>
        <p:cxnSp>
          <p:nvCxnSpPr>
            <p:cNvPr id="83" name="Straight Arrow Connector 82">
              <a:extLst>
                <a:ext uri="{FF2B5EF4-FFF2-40B4-BE49-F238E27FC236}">
                  <a16:creationId xmlns:a16="http://schemas.microsoft.com/office/drawing/2014/main" id="{99C7F5F8-CF4E-F7FB-405F-B218D7852A98}"/>
                </a:ext>
                <a:ext uri="{C183D7F6-B498-43B3-948B-1728B52AA6E4}">
                  <adec:decorative xmlns:adec="http://schemas.microsoft.com/office/drawing/2017/decorative" val="1"/>
                </a:ext>
              </a:extLst>
            </p:cNvPr>
            <p:cNvCxnSpPr>
              <a:cxnSpLocks/>
            </p:cNvCxnSpPr>
            <p:nvPr/>
          </p:nvCxnSpPr>
          <p:spPr>
            <a:xfrm>
              <a:off x="3715238" y="6126447"/>
              <a:ext cx="569851" cy="0"/>
            </a:xfrm>
            <a:prstGeom prst="straightConnector1">
              <a:avLst/>
            </a:prstGeom>
            <a:noFill/>
            <a:ln w="12700" cap="flat" cmpd="sng" algn="ctr">
              <a:solidFill>
                <a:srgbClr val="002060"/>
              </a:solidFill>
              <a:prstDash val="solid"/>
              <a:miter lim="800000"/>
              <a:tailEnd type="triangle"/>
            </a:ln>
            <a:effectLst/>
          </p:spPr>
        </p:cxnSp>
      </p:grpSp>
    </p:spTree>
    <p:extLst>
      <p:ext uri="{BB962C8B-B14F-4D97-AF65-F5344CB8AC3E}">
        <p14:creationId xmlns:p14="http://schemas.microsoft.com/office/powerpoint/2010/main" val="107413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2866" y="142407"/>
            <a:ext cx="8180784" cy="378366"/>
          </a:xfrm>
        </p:spPr>
        <p:txBody>
          <a:bodyPr>
            <a:noAutofit/>
          </a:bodyPr>
          <a:lstStyle/>
          <a:p>
            <a:r>
              <a:rPr lang="en-US" sz="2000">
                <a:solidFill>
                  <a:srgbClr val="002060"/>
                </a:solidFill>
                <a:latin typeface="Arial"/>
                <a:cs typeface="Arial"/>
              </a:rPr>
              <a:t>Behavioral Health Help Line (BHHL)</a:t>
            </a:r>
          </a:p>
        </p:txBody>
      </p:sp>
      <p:graphicFrame>
        <p:nvGraphicFramePr>
          <p:cNvPr id="3" name="Diagram 2"/>
          <p:cNvGraphicFramePr/>
          <p:nvPr/>
        </p:nvGraphicFramePr>
        <p:xfrm>
          <a:off x="1547198" y="3952180"/>
          <a:ext cx="9143999" cy="2763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C0B56E4E-9805-B05C-43E1-BDA2803165C5}"/>
              </a:ext>
            </a:extLst>
          </p:cNvPr>
          <p:cNvGrpSpPr/>
          <p:nvPr/>
        </p:nvGrpSpPr>
        <p:grpSpPr>
          <a:xfrm>
            <a:off x="3529776" y="3952180"/>
            <a:ext cx="5178842" cy="520218"/>
            <a:chOff x="5138403" y="703126"/>
            <a:chExt cx="2335637" cy="1401382"/>
          </a:xfrm>
          <a:solidFill>
            <a:srgbClr val="83A6FF"/>
          </a:solidFill>
          <a:scene3d>
            <a:camera prst="orthographicFront"/>
            <a:lightRig rig="flat" dir="t"/>
          </a:scene3d>
        </p:grpSpPr>
        <p:sp>
          <p:nvSpPr>
            <p:cNvPr id="5" name="Rectangle 4">
              <a:extLst>
                <a:ext uri="{FF2B5EF4-FFF2-40B4-BE49-F238E27FC236}">
                  <a16:creationId xmlns:a16="http://schemas.microsoft.com/office/drawing/2014/main" id="{DEE8DF37-E808-8985-7619-B526A8C21331}"/>
                </a:ext>
              </a:extLst>
            </p:cNvPr>
            <p:cNvSpPr/>
            <p:nvPr/>
          </p:nvSpPr>
          <p:spPr>
            <a:xfrm>
              <a:off x="5138403" y="703126"/>
              <a:ext cx="2335637" cy="1401382"/>
            </a:xfrm>
            <a:prstGeom prst="rect">
              <a:avLst/>
            </a:prstGeom>
            <a:grpFill/>
          </p:spPr>
          <p:style>
            <a:lnRef idx="3">
              <a:schemeClr val="lt1"/>
            </a:lnRef>
            <a:fillRef idx="1">
              <a:schemeClr val="accent4"/>
            </a:fillRef>
            <a:effectRef idx="1">
              <a:schemeClr val="accent4"/>
            </a:effectRef>
            <a:fontRef idx="minor">
              <a:schemeClr val="lt1"/>
            </a:fontRef>
          </p:style>
          <p:txBody>
            <a:bodyPr/>
            <a:lstStyle/>
            <a:p>
              <a:endParaRPr lang="en-US">
                <a:latin typeface="+mj-lt"/>
              </a:endParaRPr>
            </a:p>
          </p:txBody>
        </p:sp>
        <p:sp>
          <p:nvSpPr>
            <p:cNvPr id="6" name="TextBox 5">
              <a:extLst>
                <a:ext uri="{FF2B5EF4-FFF2-40B4-BE49-F238E27FC236}">
                  <a16:creationId xmlns:a16="http://schemas.microsoft.com/office/drawing/2014/main" id="{70CF723F-9150-DA05-3B4F-14F259E1D230}"/>
                </a:ext>
              </a:extLst>
            </p:cNvPr>
            <p:cNvSpPr txBox="1"/>
            <p:nvPr/>
          </p:nvSpPr>
          <p:spPr>
            <a:xfrm>
              <a:off x="5138403" y="703126"/>
              <a:ext cx="2335637" cy="1401382"/>
            </a:xfrm>
            <a:prstGeom prst="rect">
              <a:avLst/>
            </a:prstGeom>
            <a:grpFill/>
          </p:spPr>
          <p:style>
            <a:lnRef idx="3">
              <a:schemeClr val="lt1"/>
            </a:lnRef>
            <a:fillRef idx="1">
              <a:schemeClr val="accent4"/>
            </a:fillRef>
            <a:effectRef idx="1">
              <a:schemeClr val="accent4"/>
            </a:effectRef>
            <a:fontRef idx="minor">
              <a:schemeClr val="lt1"/>
            </a:fontRef>
          </p:style>
          <p:txBody>
            <a:bodyPr spcFirstLastPara="0" vert="horz" wrap="square" lIns="68580" tIns="68580" rIns="68580" bIns="68580" numCol="1" spcCol="1270" anchor="ctr" anchorCtr="0">
              <a:noAutofit/>
            </a:bodyPr>
            <a:lstStyle/>
            <a:p>
              <a:pPr algn="ctr" defTabSz="800100">
                <a:spcBef>
                  <a:spcPct val="0"/>
                </a:spcBef>
                <a:spcAft>
                  <a:spcPct val="35000"/>
                </a:spcAft>
              </a:pPr>
              <a:r>
                <a:rPr lang="en-US" b="1">
                  <a:solidFill>
                    <a:schemeClr val="bg1"/>
                  </a:solidFill>
                  <a:latin typeface="+mj-lt"/>
                  <a:cs typeface="Arial"/>
                </a:rPr>
                <a:t>Call, text, or chat to access treatment, 24/7/365</a:t>
              </a:r>
            </a:p>
          </p:txBody>
        </p:sp>
      </p:grpSp>
      <p:sp>
        <p:nvSpPr>
          <p:cNvPr id="7" name="Title 1">
            <a:extLst>
              <a:ext uri="{FF2B5EF4-FFF2-40B4-BE49-F238E27FC236}">
                <a16:creationId xmlns:a16="http://schemas.microsoft.com/office/drawing/2014/main" id="{4E21E969-06CF-0D61-1F47-C3C3F06D5AFB}"/>
              </a:ext>
            </a:extLst>
          </p:cNvPr>
          <p:cNvSpPr txBox="1">
            <a:spLocks/>
          </p:cNvSpPr>
          <p:nvPr/>
        </p:nvSpPr>
        <p:spPr>
          <a:xfrm>
            <a:off x="3200657" y="3217842"/>
            <a:ext cx="5593303" cy="209697"/>
          </a:xfrm>
          <a:prstGeom prst="rect">
            <a:avLst/>
          </a:prstGeom>
        </p:spPr>
        <p:txBody>
          <a:bodyPr>
            <a:noAutofit/>
          </a:bodyPr>
          <a:lstStyle>
            <a:lvl1pPr algn="l" defTabSz="685072" rtl="0" eaLnBrk="1" fontAlgn="base" hangingPunct="1">
              <a:spcBef>
                <a:spcPct val="0"/>
              </a:spcBef>
              <a:spcAft>
                <a:spcPct val="0"/>
              </a:spcAft>
              <a:tabLst>
                <a:tab pos="206493" algn="l"/>
              </a:tabLst>
              <a:defRPr sz="1425" b="1" baseline="0">
                <a:solidFill>
                  <a:srgbClr val="002060"/>
                </a:solidFill>
                <a:latin typeface="+mj-lt"/>
                <a:ea typeface="+mj-ea"/>
                <a:cs typeface="+mj-cs"/>
              </a:defRPr>
            </a:lvl1pPr>
            <a:lvl2pPr algn="l" defTabSz="685072" rtl="0" eaLnBrk="1" fontAlgn="base" hangingPunct="1">
              <a:spcBef>
                <a:spcPct val="0"/>
              </a:spcBef>
              <a:spcAft>
                <a:spcPct val="0"/>
              </a:spcAft>
              <a:defRPr sz="1425" b="1">
                <a:solidFill>
                  <a:schemeClr val="tx2"/>
                </a:solidFill>
                <a:latin typeface="Arial" charset="0"/>
              </a:defRPr>
            </a:lvl2pPr>
            <a:lvl3pPr algn="l" defTabSz="685072" rtl="0" eaLnBrk="1" fontAlgn="base" hangingPunct="1">
              <a:spcBef>
                <a:spcPct val="0"/>
              </a:spcBef>
              <a:spcAft>
                <a:spcPct val="0"/>
              </a:spcAft>
              <a:defRPr sz="1425" b="1">
                <a:solidFill>
                  <a:schemeClr val="tx2"/>
                </a:solidFill>
                <a:latin typeface="Arial" charset="0"/>
              </a:defRPr>
            </a:lvl3pPr>
            <a:lvl4pPr algn="l" defTabSz="685072" rtl="0" eaLnBrk="1" fontAlgn="base" hangingPunct="1">
              <a:spcBef>
                <a:spcPct val="0"/>
              </a:spcBef>
              <a:spcAft>
                <a:spcPct val="0"/>
              </a:spcAft>
              <a:defRPr sz="1425" b="1">
                <a:solidFill>
                  <a:schemeClr val="tx2"/>
                </a:solidFill>
                <a:latin typeface="Arial" charset="0"/>
              </a:defRPr>
            </a:lvl4pPr>
            <a:lvl5pPr algn="l" defTabSz="685072" rtl="0" eaLnBrk="1" fontAlgn="base" hangingPunct="1">
              <a:spcBef>
                <a:spcPct val="0"/>
              </a:spcBef>
              <a:spcAft>
                <a:spcPct val="0"/>
              </a:spcAft>
              <a:defRPr sz="1425" b="1">
                <a:solidFill>
                  <a:schemeClr val="tx2"/>
                </a:solidFill>
                <a:latin typeface="Arial" charset="0"/>
              </a:defRPr>
            </a:lvl5pPr>
            <a:lvl6pPr marL="349823" algn="l" defTabSz="685072" rtl="0" eaLnBrk="1" fontAlgn="base" hangingPunct="1">
              <a:spcBef>
                <a:spcPct val="0"/>
              </a:spcBef>
              <a:spcAft>
                <a:spcPct val="0"/>
              </a:spcAft>
              <a:defRPr sz="1425" b="1">
                <a:solidFill>
                  <a:schemeClr val="tx2"/>
                </a:solidFill>
                <a:latin typeface="Arial" charset="0"/>
              </a:defRPr>
            </a:lvl6pPr>
            <a:lvl7pPr marL="699647" algn="l" defTabSz="685072" rtl="0" eaLnBrk="1" fontAlgn="base" hangingPunct="1">
              <a:spcBef>
                <a:spcPct val="0"/>
              </a:spcBef>
              <a:spcAft>
                <a:spcPct val="0"/>
              </a:spcAft>
              <a:defRPr sz="1425" b="1">
                <a:solidFill>
                  <a:schemeClr val="tx2"/>
                </a:solidFill>
                <a:latin typeface="Arial" charset="0"/>
              </a:defRPr>
            </a:lvl7pPr>
            <a:lvl8pPr marL="1049471" algn="l" defTabSz="685072" rtl="0" eaLnBrk="1" fontAlgn="base" hangingPunct="1">
              <a:spcBef>
                <a:spcPct val="0"/>
              </a:spcBef>
              <a:spcAft>
                <a:spcPct val="0"/>
              </a:spcAft>
              <a:defRPr sz="1425" b="1">
                <a:solidFill>
                  <a:schemeClr val="tx2"/>
                </a:solidFill>
                <a:latin typeface="Arial" charset="0"/>
              </a:defRPr>
            </a:lvl8pPr>
            <a:lvl9pPr marL="1399296" algn="l" defTabSz="685072" rtl="0" eaLnBrk="1" fontAlgn="base" hangingPunct="1">
              <a:spcBef>
                <a:spcPct val="0"/>
              </a:spcBef>
              <a:spcAft>
                <a:spcPct val="0"/>
              </a:spcAft>
              <a:defRPr sz="1425" b="1">
                <a:solidFill>
                  <a:schemeClr val="tx2"/>
                </a:solidFill>
                <a:latin typeface="Arial" charset="0"/>
              </a:defRPr>
            </a:lvl9pPr>
          </a:lstStyle>
          <a:p>
            <a:pPr algn="ctr"/>
            <a:r>
              <a:rPr lang="en-US" sz="2000" kern="0" dirty="0">
                <a:cs typeface="Arial" panose="020B0604020202020204" pitchFamily="34" charset="0"/>
              </a:rPr>
              <a:t>masshelpline.com | 833-773-2445 (BHHL)</a:t>
            </a:r>
          </a:p>
        </p:txBody>
      </p:sp>
      <p:pic>
        <p:nvPicPr>
          <p:cNvPr id="8" name="Picture 7">
            <a:extLst>
              <a:ext uri="{FF2B5EF4-FFF2-40B4-BE49-F238E27FC236}">
                <a16:creationId xmlns:a16="http://schemas.microsoft.com/office/drawing/2014/main" id="{3D0ED2B2-1D5F-1912-5B39-31BE8D44A1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9757" y="1710286"/>
            <a:ext cx="3160295" cy="1341221"/>
          </a:xfrm>
          <a:prstGeom prst="rect">
            <a:avLst/>
          </a:prstGeom>
        </p:spPr>
      </p:pic>
      <p:cxnSp>
        <p:nvCxnSpPr>
          <p:cNvPr id="9" name="Straight Connector 8">
            <a:extLst>
              <a:ext uri="{FF2B5EF4-FFF2-40B4-BE49-F238E27FC236}">
                <a16:creationId xmlns:a16="http://schemas.microsoft.com/office/drawing/2014/main" id="{5BA78493-88AB-8D5C-27C4-911EF0FB6D7B}"/>
              </a:ext>
            </a:extLst>
          </p:cNvPr>
          <p:cNvCxnSpPr>
            <a:cxnSpLocks/>
          </p:cNvCxnSpPr>
          <p:nvPr/>
        </p:nvCxnSpPr>
        <p:spPr>
          <a:xfrm>
            <a:off x="3779475" y="3171228"/>
            <a:ext cx="418894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FABDDBC-89E1-3B66-E064-B821D01A6D49}"/>
              </a:ext>
            </a:extLst>
          </p:cNvPr>
          <p:cNvSpPr>
            <a:spLocks/>
          </p:cNvSpPr>
          <p:nvPr/>
        </p:nvSpPr>
        <p:spPr>
          <a:xfrm>
            <a:off x="0" y="529294"/>
            <a:ext cx="12192000" cy="1132914"/>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a:ln>
                <a:noFill/>
              </a:ln>
              <a:solidFill>
                <a:srgbClr val="000000"/>
              </a:solidFill>
              <a:effectLst/>
              <a:uLnTx/>
              <a:uFillTx/>
              <a:latin typeface="+mj-lt"/>
              <a:ea typeface="+mn-ea"/>
              <a:cs typeface="+mn-cs"/>
            </a:endParaRPr>
          </a:p>
        </p:txBody>
      </p:sp>
      <p:grpSp>
        <p:nvGrpSpPr>
          <p:cNvPr id="31" name="Group 30">
            <a:extLst>
              <a:ext uri="{FF2B5EF4-FFF2-40B4-BE49-F238E27FC236}">
                <a16:creationId xmlns:a16="http://schemas.microsoft.com/office/drawing/2014/main" id="{5A2A2A9E-D0DC-212A-5724-37B4C786B0D5}"/>
              </a:ext>
            </a:extLst>
          </p:cNvPr>
          <p:cNvGrpSpPr/>
          <p:nvPr/>
        </p:nvGrpSpPr>
        <p:grpSpPr>
          <a:xfrm>
            <a:off x="0" y="525124"/>
            <a:ext cx="12192000" cy="1141253"/>
            <a:chOff x="0" y="731699"/>
            <a:chExt cx="9144000" cy="777240"/>
          </a:xfrm>
        </p:grpSpPr>
        <p:sp>
          <p:nvSpPr>
            <p:cNvPr id="26" name="Rectangle 25">
              <a:extLst>
                <a:ext uri="{FF2B5EF4-FFF2-40B4-BE49-F238E27FC236}">
                  <a16:creationId xmlns:a16="http://schemas.microsoft.com/office/drawing/2014/main" id="{EDF014FE-8EF3-018C-AAAA-3CB19CE1F676}"/>
                </a:ext>
              </a:extLst>
            </p:cNvPr>
            <p:cNvSpPr>
              <a:spLocks/>
            </p:cNvSpPr>
            <p:nvPr/>
          </p:nvSpPr>
          <p:spPr>
            <a:xfrm>
              <a:off x="0" y="734539"/>
              <a:ext cx="9144000" cy="771561"/>
            </a:xfrm>
            <a:prstGeom prst="rect">
              <a:avLst/>
            </a:prstGeom>
            <a:solidFill>
              <a:srgbClr val="CDD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1" tIns="46630" rIns="93261" bIns="4663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a:ln>
                  <a:noFill/>
                </a:ln>
                <a:solidFill>
                  <a:srgbClr val="000000"/>
                </a:solidFill>
                <a:effectLst/>
                <a:uLnTx/>
                <a:uFillTx/>
                <a:latin typeface="+mj-lt"/>
                <a:ea typeface="+mn-ea"/>
                <a:cs typeface="+mn-cs"/>
              </a:endParaRPr>
            </a:p>
          </p:txBody>
        </p:sp>
        <p:sp>
          <p:nvSpPr>
            <p:cNvPr id="27" name="Rectangle 8">
              <a:extLst>
                <a:ext uri="{FF2B5EF4-FFF2-40B4-BE49-F238E27FC236}">
                  <a16:creationId xmlns:a16="http://schemas.microsoft.com/office/drawing/2014/main" id="{EAAEAFB8-3979-C83F-444D-B9CF3111823C}"/>
                </a:ext>
              </a:extLst>
            </p:cNvPr>
            <p:cNvSpPr txBox="1"/>
            <p:nvPr/>
          </p:nvSpPr>
          <p:spPr>
            <a:xfrm>
              <a:off x="547803" y="806579"/>
              <a:ext cx="8536783" cy="6360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indent="-191770" defTabSz="932699">
                <a:buNone/>
                <a:defRPr/>
              </a:pPr>
              <a:r>
                <a:rPr lang="en-US">
                  <a:solidFill>
                    <a:srgbClr val="002060"/>
                  </a:solidFill>
                  <a:latin typeface="Arial"/>
                  <a:ea typeface="+mn-lt"/>
                  <a:cs typeface="Arial"/>
                </a:rPr>
                <a:t>The Help Line connects people directly </a:t>
              </a:r>
              <a:r>
                <a:rPr kumimoji="0" lang="en-US" i="0" u="none" strike="noStrike" kern="1200" cap="none" spc="0" normalizeH="0" baseline="0" noProof="0">
                  <a:ln>
                    <a:noFill/>
                  </a:ln>
                  <a:solidFill>
                    <a:srgbClr val="002060"/>
                  </a:solidFill>
                  <a:effectLst/>
                  <a:uLnTx/>
                  <a:uFillTx/>
                  <a:latin typeface="Arial"/>
                  <a:ea typeface="+mn-lt"/>
                  <a:cs typeface="Arial"/>
                </a:rPr>
                <a:t>to </a:t>
              </a:r>
              <a:r>
                <a:rPr lang="en-US">
                  <a:solidFill>
                    <a:srgbClr val="002060"/>
                  </a:solidFill>
                  <a:latin typeface="Arial"/>
                  <a:ea typeface="+mn-lt"/>
                  <a:cs typeface="Arial"/>
                </a:rPr>
                <a:t>clinical help, anytime 24/7 through a chat or a phone line. Trained clinicians can help people </a:t>
              </a:r>
              <a:r>
                <a:rPr lang="en-US" b="1">
                  <a:solidFill>
                    <a:srgbClr val="002060"/>
                  </a:solidFill>
                  <a:latin typeface="Arial"/>
                  <a:ea typeface="+mn-lt"/>
                  <a:cs typeface="Arial"/>
                </a:rPr>
                <a:t>find </a:t>
              </a:r>
              <a:r>
                <a:rPr kumimoji="0" lang="en-US" b="1" i="0" u="none" strike="noStrike" kern="1200" cap="none" spc="0" normalizeH="0" baseline="0" noProof="0">
                  <a:ln>
                    <a:noFill/>
                  </a:ln>
                  <a:solidFill>
                    <a:srgbClr val="002060"/>
                  </a:solidFill>
                  <a:effectLst/>
                  <a:uLnTx/>
                  <a:uFillTx/>
                  <a:latin typeface="Arial"/>
                  <a:ea typeface="+mn-lt"/>
                  <a:cs typeface="Arial"/>
                </a:rPr>
                <a:t>the treatment </a:t>
              </a:r>
              <a:r>
                <a:rPr lang="en-US" b="1">
                  <a:solidFill>
                    <a:srgbClr val="002060"/>
                  </a:solidFill>
                  <a:latin typeface="Arial"/>
                  <a:ea typeface="+mn-lt"/>
                  <a:cs typeface="Arial"/>
                </a:rPr>
                <a:t>they need</a:t>
              </a:r>
              <a:r>
                <a:rPr kumimoji="0" lang="en-US" b="1" i="0" u="none" strike="noStrike" kern="1200" cap="none" spc="0" normalizeH="0" baseline="0" noProof="0">
                  <a:ln>
                    <a:noFill/>
                  </a:ln>
                  <a:solidFill>
                    <a:srgbClr val="002060"/>
                  </a:solidFill>
                  <a:effectLst/>
                  <a:uLnTx/>
                  <a:uFillTx/>
                  <a:latin typeface="Arial"/>
                  <a:ea typeface="+mn-lt"/>
                  <a:cs typeface="Arial"/>
                </a:rPr>
                <a:t>, </a:t>
              </a:r>
              <a:r>
                <a:rPr lang="en-US" b="1">
                  <a:solidFill>
                    <a:srgbClr val="002060"/>
                  </a:solidFill>
                  <a:latin typeface="Arial"/>
                  <a:ea typeface="+mn-lt"/>
                  <a:cs typeface="Arial"/>
                </a:rPr>
                <a:t>including crisis </a:t>
              </a:r>
              <a:r>
                <a:rPr kumimoji="0" lang="en-US" b="1" i="0" u="none" strike="noStrike" kern="1200" cap="none" spc="0" normalizeH="0" baseline="0" noProof="0">
                  <a:ln>
                    <a:noFill/>
                  </a:ln>
                  <a:solidFill>
                    <a:srgbClr val="002060"/>
                  </a:solidFill>
                  <a:effectLst/>
                  <a:uLnTx/>
                  <a:uFillTx/>
                  <a:latin typeface="Arial"/>
                  <a:ea typeface="+mn-lt"/>
                  <a:cs typeface="Arial"/>
                </a:rPr>
                <a:t>support</a:t>
              </a:r>
              <a:r>
                <a:rPr kumimoji="0" lang="en-US" i="0" u="none" strike="noStrike" kern="1200" cap="none" spc="0" normalizeH="0" baseline="0" noProof="0">
                  <a:ln>
                    <a:noFill/>
                  </a:ln>
                  <a:solidFill>
                    <a:srgbClr val="002060"/>
                  </a:solidFill>
                  <a:effectLst/>
                  <a:uLnTx/>
                  <a:uFillTx/>
                  <a:latin typeface="Arial"/>
                  <a:ea typeface="+mn-lt"/>
                  <a:cs typeface="Arial"/>
                </a:rPr>
                <a:t>.</a:t>
              </a:r>
              <a:endParaRPr lang="en-US">
                <a:latin typeface="Arial"/>
                <a:cs typeface="Arial"/>
              </a:endParaRPr>
            </a:p>
          </p:txBody>
        </p:sp>
        <p:grpSp>
          <p:nvGrpSpPr>
            <p:cNvPr id="28" name="Group 27">
              <a:extLst>
                <a:ext uri="{FF2B5EF4-FFF2-40B4-BE49-F238E27FC236}">
                  <a16:creationId xmlns:a16="http://schemas.microsoft.com/office/drawing/2014/main" id="{3620EA9F-F9B2-5E9F-21E4-A2CC5BC3B6E6}"/>
                </a:ext>
              </a:extLst>
            </p:cNvPr>
            <p:cNvGrpSpPr/>
            <p:nvPr/>
          </p:nvGrpSpPr>
          <p:grpSpPr>
            <a:xfrm>
              <a:off x="122576" y="731699"/>
              <a:ext cx="365814" cy="777240"/>
              <a:chOff x="2557036" y="673487"/>
              <a:chExt cx="450569" cy="585073"/>
            </a:xfrm>
          </p:grpSpPr>
          <p:sp>
            <p:nvSpPr>
              <p:cNvPr id="29" name="Chevron 21">
                <a:extLst>
                  <a:ext uri="{FF2B5EF4-FFF2-40B4-BE49-F238E27FC236}">
                    <a16:creationId xmlns:a16="http://schemas.microsoft.com/office/drawing/2014/main" id="{9CB3A0EE-AB60-BFE4-8234-D0F4882DF556}"/>
                  </a:ext>
                </a:extLst>
              </p:cNvPr>
              <p:cNvSpPr>
                <a:spLocks/>
              </p:cNvSpPr>
              <p:nvPr/>
            </p:nvSpPr>
            <p:spPr>
              <a:xfrm>
                <a:off x="2649073" y="673487"/>
                <a:ext cx="358532" cy="585073"/>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1" i="0" u="none" strike="noStrike" kern="1200" cap="none" spc="0" normalizeH="0" baseline="0" noProof="0">
                  <a:ln>
                    <a:noFill/>
                  </a:ln>
                  <a:solidFill>
                    <a:srgbClr val="FFFFFF"/>
                  </a:solidFill>
                  <a:effectLst/>
                  <a:uLnTx/>
                  <a:uFillTx/>
                  <a:latin typeface="+mj-lt"/>
                  <a:ea typeface="+mn-ea"/>
                  <a:cs typeface="+mn-cs"/>
                </a:endParaRPr>
              </a:p>
            </p:txBody>
          </p:sp>
          <p:sp>
            <p:nvSpPr>
              <p:cNvPr id="30" name="Chevron 22">
                <a:extLst>
                  <a:ext uri="{FF2B5EF4-FFF2-40B4-BE49-F238E27FC236}">
                    <a16:creationId xmlns:a16="http://schemas.microsoft.com/office/drawing/2014/main" id="{0DEF7D15-CE02-8E16-16B9-D5DE5FEED0E7}"/>
                  </a:ext>
                </a:extLst>
              </p:cNvPr>
              <p:cNvSpPr>
                <a:spLocks/>
              </p:cNvSpPr>
              <p:nvPr/>
            </p:nvSpPr>
            <p:spPr>
              <a:xfrm>
                <a:off x="2557036" y="834606"/>
                <a:ext cx="184073" cy="262835"/>
              </a:xfrm>
              <a:prstGeom prst="chevron">
                <a:avLst>
                  <a:gd name="adj" fmla="val 5036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87" tIns="46644" rIns="93287" bIns="46644"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28" b="1" i="0" u="none" strike="noStrike" kern="1200" cap="none" spc="0" normalizeH="0" baseline="0" noProof="0">
                  <a:ln>
                    <a:noFill/>
                  </a:ln>
                  <a:solidFill>
                    <a:srgbClr val="FFFFFF"/>
                  </a:solidFill>
                  <a:effectLst/>
                  <a:uLnTx/>
                  <a:uFillTx/>
                  <a:latin typeface="+mj-lt"/>
                  <a:ea typeface="+mn-ea"/>
                  <a:cs typeface="+mn-cs"/>
                </a:endParaRPr>
              </a:p>
            </p:txBody>
          </p:sp>
        </p:grpSp>
      </p:grpSp>
    </p:spTree>
    <p:extLst>
      <p:ext uri="{BB962C8B-B14F-4D97-AF65-F5344CB8AC3E}">
        <p14:creationId xmlns:p14="http://schemas.microsoft.com/office/powerpoint/2010/main" val="130239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C2768102-71B2-56D7-FA11-D8A9787BE054}"/>
              </a:ext>
            </a:extLst>
          </p:cNvPr>
          <p:cNvGrpSpPr/>
          <p:nvPr/>
        </p:nvGrpSpPr>
        <p:grpSpPr>
          <a:xfrm>
            <a:off x="579376" y="1049270"/>
            <a:ext cx="10627891" cy="5380506"/>
            <a:chOff x="1087396" y="2231481"/>
            <a:chExt cx="10254894" cy="4880305"/>
          </a:xfrm>
        </p:grpSpPr>
        <p:pic>
          <p:nvPicPr>
            <p:cNvPr id="45" name="Graphic 44" descr="Confused person with solid fill">
              <a:extLst>
                <a:ext uri="{FF2B5EF4-FFF2-40B4-BE49-F238E27FC236}">
                  <a16:creationId xmlns:a16="http://schemas.microsoft.com/office/drawing/2014/main" id="{338E53D9-9C37-6B28-831A-AECD9B865A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396" y="3868419"/>
              <a:ext cx="2167639" cy="2507627"/>
            </a:xfrm>
            <a:prstGeom prst="rect">
              <a:avLst/>
            </a:prstGeom>
          </p:spPr>
        </p:pic>
        <p:pic>
          <p:nvPicPr>
            <p:cNvPr id="19" name="Graphic 18" descr="Doctor female with solid fill">
              <a:extLst>
                <a:ext uri="{FF2B5EF4-FFF2-40B4-BE49-F238E27FC236}">
                  <a16:creationId xmlns:a16="http://schemas.microsoft.com/office/drawing/2014/main" id="{02F30695-BA9D-2FA7-43E6-CFE7CC61EC6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21691" y="2374871"/>
              <a:ext cx="972997" cy="919408"/>
            </a:xfrm>
            <a:prstGeom prst="rect">
              <a:avLst/>
            </a:prstGeom>
          </p:spPr>
        </p:pic>
        <p:sp>
          <p:nvSpPr>
            <p:cNvPr id="20" name="TextBox 19">
              <a:extLst>
                <a:ext uri="{FF2B5EF4-FFF2-40B4-BE49-F238E27FC236}">
                  <a16:creationId xmlns:a16="http://schemas.microsoft.com/office/drawing/2014/main" id="{89C44FA1-F234-6E92-55A9-B4A3742964FE}"/>
                </a:ext>
              </a:extLst>
            </p:cNvPr>
            <p:cNvSpPr txBox="1"/>
            <p:nvPr/>
          </p:nvSpPr>
          <p:spPr>
            <a:xfrm>
              <a:off x="5486661" y="3351711"/>
              <a:ext cx="2604271" cy="1430716"/>
            </a:xfrm>
            <a:prstGeom prst="rect">
              <a:avLst/>
            </a:prstGeom>
            <a:noFill/>
          </p:spPr>
          <p:txBody>
            <a:bodyPr wrap="square" lIns="68580" tIns="34290" rIns="0" bIns="34290" rtlCol="0" anchor="t">
              <a:spAutoFit/>
            </a:bodyPr>
            <a:lstStyle/>
            <a:p>
              <a:pPr defTabSz="342900">
                <a:defRPr/>
              </a:pPr>
              <a:r>
                <a:rPr lang="en-US" sz="1400" b="1">
                  <a:solidFill>
                    <a:srgbClr val="002060"/>
                  </a:solidFill>
                  <a:latin typeface="+mj-lt"/>
                  <a:cs typeface="Arial"/>
                </a:rPr>
                <a:t>Knowledgeable clinical team</a:t>
              </a:r>
            </a:p>
            <a:p>
              <a:pPr marL="65405" indent="-65405" defTabSz="342900">
                <a:buFont typeface="Arial" panose="020B0604020202020204" pitchFamily="34" charset="0"/>
                <a:buChar char="•"/>
                <a:defRPr/>
              </a:pPr>
              <a:r>
                <a:rPr lang="en-US" sz="1400">
                  <a:solidFill>
                    <a:srgbClr val="002060"/>
                  </a:solidFill>
                  <a:latin typeface="+mj-lt"/>
                  <a:cs typeface="Arial"/>
                </a:rPr>
                <a:t>MA &amp; BA clinicians, Peer Specialists</a:t>
              </a:r>
            </a:p>
            <a:p>
              <a:pPr marL="65405" indent="-65405" defTabSz="342900">
                <a:buFont typeface="Arial" panose="020B0604020202020204" pitchFamily="34" charset="0"/>
                <a:buChar char="•"/>
                <a:defRPr/>
              </a:pPr>
              <a:r>
                <a:rPr lang="en-US" sz="1400">
                  <a:solidFill>
                    <a:srgbClr val="002060"/>
                  </a:solidFill>
                  <a:latin typeface="+mj-lt"/>
                  <a:cs typeface="Arial"/>
                </a:rPr>
                <a:t>Expertise in appropriate crisis identification &amp; action, de-escalation, &amp; stabilization</a:t>
              </a:r>
            </a:p>
          </p:txBody>
        </p:sp>
        <p:pic>
          <p:nvPicPr>
            <p:cNvPr id="22" name="Graphic 21" descr="Arrow circle with solid fill">
              <a:extLst>
                <a:ext uri="{FF2B5EF4-FFF2-40B4-BE49-F238E27FC236}">
                  <a16:creationId xmlns:a16="http://schemas.microsoft.com/office/drawing/2014/main" id="{62D80614-BD90-55FA-5DC1-7710F4CE28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40701" y="4599021"/>
              <a:ext cx="950716" cy="919408"/>
            </a:xfrm>
            <a:prstGeom prst="rect">
              <a:avLst/>
            </a:prstGeom>
          </p:spPr>
        </p:pic>
        <p:sp>
          <p:nvSpPr>
            <p:cNvPr id="23" name="TextBox 22">
              <a:extLst>
                <a:ext uri="{FF2B5EF4-FFF2-40B4-BE49-F238E27FC236}">
                  <a16:creationId xmlns:a16="http://schemas.microsoft.com/office/drawing/2014/main" id="{CE4477FB-D9E2-6734-5467-80746E8110B8}"/>
                </a:ext>
              </a:extLst>
            </p:cNvPr>
            <p:cNvSpPr txBox="1"/>
            <p:nvPr/>
          </p:nvSpPr>
          <p:spPr>
            <a:xfrm>
              <a:off x="3813607" y="5485656"/>
              <a:ext cx="2543210" cy="1626130"/>
            </a:xfrm>
            <a:prstGeom prst="rect">
              <a:avLst/>
            </a:prstGeom>
            <a:noFill/>
          </p:spPr>
          <p:txBody>
            <a:bodyPr wrap="square" lIns="68580" tIns="34290" rIns="0" bIns="34290" rtlCol="0" anchor="t">
              <a:spAutoFit/>
            </a:bodyPr>
            <a:lstStyle/>
            <a:p>
              <a:pPr defTabSz="342900">
                <a:defRPr/>
              </a:pPr>
              <a:r>
                <a:rPr lang="en-US" sz="1400" b="1">
                  <a:solidFill>
                    <a:srgbClr val="002060"/>
                  </a:solidFill>
                  <a:latin typeface="+mj-lt"/>
                  <a:cs typeface="Arial"/>
                </a:rPr>
                <a:t>Consistent Follow Up</a:t>
              </a:r>
              <a:endParaRPr lang="en-US" sz="1400">
                <a:solidFill>
                  <a:srgbClr val="002060"/>
                </a:solidFill>
                <a:latin typeface="+mj-lt"/>
                <a:cs typeface="Arial"/>
              </a:endParaRPr>
            </a:p>
            <a:p>
              <a:pPr marL="65405" indent="-65405" defTabSz="342900">
                <a:buFont typeface="Arial,Sans-Serif"/>
                <a:buChar char="•"/>
                <a:defRPr/>
              </a:pPr>
              <a:r>
                <a:rPr lang="en-US" sz="1400">
                  <a:solidFill>
                    <a:srgbClr val="002060"/>
                  </a:solidFill>
                  <a:latin typeface="+mj-lt"/>
                  <a:cs typeface="Arial"/>
                </a:rPr>
                <a:t>Process to ensure Individual is successfully connecting with the right services</a:t>
              </a:r>
            </a:p>
            <a:p>
              <a:pPr marL="65405" indent="-65405" defTabSz="342900">
                <a:buFont typeface="Arial,Sans-Serif"/>
                <a:buChar char="•"/>
                <a:defRPr/>
              </a:pPr>
              <a:r>
                <a:rPr lang="en-US" sz="1400">
                  <a:solidFill>
                    <a:srgbClr val="002060"/>
                  </a:solidFill>
                  <a:latin typeface="+mj-lt"/>
                  <a:cs typeface="Arial"/>
                </a:rPr>
                <a:t>Within 48 hours for crisis handoffs</a:t>
              </a:r>
            </a:p>
            <a:p>
              <a:pPr marL="65405" indent="-65405" defTabSz="342900">
                <a:buFont typeface="Arial,Sans-Serif"/>
                <a:buChar char="•"/>
                <a:defRPr/>
              </a:pPr>
              <a:r>
                <a:rPr lang="en-US" sz="1400">
                  <a:solidFill>
                    <a:srgbClr val="002060"/>
                  </a:solidFill>
                  <a:latin typeface="+mj-lt"/>
                  <a:cs typeface="Arial"/>
                </a:rPr>
                <a:t>Within 14 days for outpatient referrals </a:t>
              </a:r>
            </a:p>
          </p:txBody>
        </p:sp>
        <p:grpSp>
          <p:nvGrpSpPr>
            <p:cNvPr id="24" name="Group 23">
              <a:extLst>
                <a:ext uri="{FF2B5EF4-FFF2-40B4-BE49-F238E27FC236}">
                  <a16:creationId xmlns:a16="http://schemas.microsoft.com/office/drawing/2014/main" id="{94EEBE5F-E2C5-BF02-E19D-22C27C34E1D5}"/>
                </a:ext>
              </a:extLst>
            </p:cNvPr>
            <p:cNvGrpSpPr/>
            <p:nvPr/>
          </p:nvGrpSpPr>
          <p:grpSpPr>
            <a:xfrm>
              <a:off x="3053694" y="2581448"/>
              <a:ext cx="2156090" cy="2190650"/>
              <a:chOff x="2495614" y="1239022"/>
              <a:chExt cx="2480682" cy="2178721"/>
            </a:xfrm>
          </p:grpSpPr>
          <p:grpSp>
            <p:nvGrpSpPr>
              <p:cNvPr id="25" name="Group 24">
                <a:extLst>
                  <a:ext uri="{FF2B5EF4-FFF2-40B4-BE49-F238E27FC236}">
                    <a16:creationId xmlns:a16="http://schemas.microsoft.com/office/drawing/2014/main" id="{03B6BFE1-7B53-7243-0963-96E3DBAE679D}"/>
                  </a:ext>
                </a:extLst>
              </p:cNvPr>
              <p:cNvGrpSpPr/>
              <p:nvPr/>
            </p:nvGrpSpPr>
            <p:grpSpPr>
              <a:xfrm>
                <a:off x="2870981" y="1239022"/>
                <a:ext cx="1578055" cy="809515"/>
                <a:chOff x="809570" y="1149210"/>
                <a:chExt cx="1578055" cy="809515"/>
              </a:xfrm>
            </p:grpSpPr>
            <p:pic>
              <p:nvPicPr>
                <p:cNvPr id="27" name="Graphic 26" descr="Chat with solid fill">
                  <a:extLst>
                    <a:ext uri="{FF2B5EF4-FFF2-40B4-BE49-F238E27FC236}">
                      <a16:creationId xmlns:a16="http://schemas.microsoft.com/office/drawing/2014/main" id="{EBECC6AE-2595-BCE0-C0FE-B018D1ADCAF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97489" y="1149210"/>
                  <a:ext cx="573087" cy="573087"/>
                </a:xfrm>
                <a:prstGeom prst="rect">
                  <a:avLst/>
                </a:prstGeom>
              </p:spPr>
            </p:pic>
            <p:pic>
              <p:nvPicPr>
                <p:cNvPr id="28" name="Graphic 27" descr="Internet with solid fill">
                  <a:extLst>
                    <a:ext uri="{FF2B5EF4-FFF2-40B4-BE49-F238E27FC236}">
                      <a16:creationId xmlns:a16="http://schemas.microsoft.com/office/drawing/2014/main" id="{A69CB9A8-4E27-4B90-B565-1B00CB358129}"/>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14538" y="1385638"/>
                  <a:ext cx="573087" cy="573087"/>
                </a:xfrm>
                <a:prstGeom prst="rect">
                  <a:avLst/>
                </a:prstGeom>
              </p:spPr>
            </p:pic>
            <p:pic>
              <p:nvPicPr>
                <p:cNvPr id="29" name="Graphic 28" descr="Speaker phone with solid fill">
                  <a:extLst>
                    <a:ext uri="{FF2B5EF4-FFF2-40B4-BE49-F238E27FC236}">
                      <a16:creationId xmlns:a16="http://schemas.microsoft.com/office/drawing/2014/main" id="{2426D9B8-1BFD-D14B-A2A1-0DE7F31BC69D}"/>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9570" y="1369530"/>
                  <a:ext cx="573087" cy="573087"/>
                </a:xfrm>
                <a:prstGeom prst="rect">
                  <a:avLst/>
                </a:prstGeom>
              </p:spPr>
            </p:pic>
          </p:grpSp>
          <p:sp>
            <p:nvSpPr>
              <p:cNvPr id="26" name="TextBox 25">
                <a:extLst>
                  <a:ext uri="{FF2B5EF4-FFF2-40B4-BE49-F238E27FC236}">
                    <a16:creationId xmlns:a16="http://schemas.microsoft.com/office/drawing/2014/main" id="{B1C86402-3EDE-6076-1AD7-B0D42369042F}"/>
                  </a:ext>
                </a:extLst>
              </p:cNvPr>
              <p:cNvSpPr txBox="1"/>
              <p:nvPr/>
            </p:nvSpPr>
            <p:spPr>
              <a:xfrm>
                <a:off x="2495614" y="1994818"/>
                <a:ext cx="2480682" cy="1422925"/>
              </a:xfrm>
              <a:prstGeom prst="rect">
                <a:avLst/>
              </a:prstGeom>
              <a:noFill/>
            </p:spPr>
            <p:txBody>
              <a:bodyPr wrap="square" lIns="51435" tIns="34290" rIns="0" bIns="34290" rtlCol="0" anchor="t">
                <a:spAutoFit/>
              </a:bodyPr>
              <a:lstStyle/>
              <a:p>
                <a:pPr defTabSz="342900">
                  <a:defRPr/>
                </a:pPr>
                <a:r>
                  <a:rPr lang="en-US" sz="1400" b="1">
                    <a:solidFill>
                      <a:srgbClr val="002060"/>
                    </a:solidFill>
                    <a:latin typeface="+mj-lt"/>
                    <a:cs typeface="Arial"/>
                  </a:rPr>
                  <a:t>Multi-channel access</a:t>
                </a:r>
              </a:p>
              <a:p>
                <a:pPr marL="65405" indent="-65405" defTabSz="342900">
                  <a:buFont typeface="Arial" panose="020B0604020202020204" pitchFamily="34" charset="0"/>
                  <a:buChar char="•"/>
                  <a:defRPr/>
                </a:pPr>
                <a:r>
                  <a:rPr lang="en-US" sz="1400">
                    <a:solidFill>
                      <a:srgbClr val="002060"/>
                    </a:solidFill>
                    <a:latin typeface="+mj-lt"/>
                    <a:cs typeface="Arial"/>
                  </a:rPr>
                  <a:t>Available 24/7/365</a:t>
                </a:r>
              </a:p>
              <a:p>
                <a:pPr marL="65405" indent="-65405" defTabSz="342900">
                  <a:buFont typeface="Arial" panose="020B0604020202020204" pitchFamily="34" charset="0"/>
                  <a:buChar char="•"/>
                  <a:defRPr/>
                </a:pPr>
                <a:r>
                  <a:rPr lang="en-US" sz="1400">
                    <a:solidFill>
                      <a:srgbClr val="002060"/>
                    </a:solidFill>
                    <a:latin typeface="+mj-lt"/>
                    <a:cs typeface="Arial"/>
                  </a:rPr>
                  <a:t>Multi-lingual live response</a:t>
                </a:r>
              </a:p>
              <a:p>
                <a:pPr marL="65405" indent="-65405" defTabSz="342900">
                  <a:buFont typeface="Arial" panose="020B0604020202020204" pitchFamily="34" charset="0"/>
                  <a:buChar char="•"/>
                  <a:defRPr/>
                </a:pPr>
                <a:r>
                  <a:rPr lang="en-US" sz="1400">
                    <a:solidFill>
                      <a:srgbClr val="002060"/>
                    </a:solidFill>
                    <a:latin typeface="+mj-lt"/>
                    <a:cs typeface="Arial"/>
                  </a:rPr>
                  <a:t>Phone, Text, Chat</a:t>
                </a:r>
              </a:p>
              <a:p>
                <a:pPr marL="65405" indent="-65405" defTabSz="342900">
                  <a:buFont typeface="Arial" panose="020B0604020202020204" pitchFamily="34" charset="0"/>
                  <a:buChar char="•"/>
                  <a:defRPr/>
                </a:pPr>
                <a:r>
                  <a:rPr lang="en-US" sz="1400">
                    <a:solidFill>
                      <a:srgbClr val="002060"/>
                    </a:solidFill>
                    <a:latin typeface="+mj-lt"/>
                    <a:cs typeface="Arial"/>
                  </a:rPr>
                  <a:t>Includes informative website</a:t>
                </a:r>
              </a:p>
            </p:txBody>
          </p:sp>
        </p:grpSp>
        <p:cxnSp>
          <p:nvCxnSpPr>
            <p:cNvPr id="30" name="Straight Arrow Connector 42">
              <a:extLst>
                <a:ext uri="{FF2B5EF4-FFF2-40B4-BE49-F238E27FC236}">
                  <a16:creationId xmlns:a16="http://schemas.microsoft.com/office/drawing/2014/main" id="{CA637DB7-28F0-E00C-BD3E-94395FB6F29E}"/>
                </a:ext>
              </a:extLst>
            </p:cNvPr>
            <p:cNvCxnSpPr>
              <a:cxnSpLocks/>
            </p:cNvCxnSpPr>
            <p:nvPr/>
          </p:nvCxnSpPr>
          <p:spPr>
            <a:xfrm flipH="1">
              <a:off x="10378592" y="2950134"/>
              <a:ext cx="743525" cy="2066376"/>
            </a:xfrm>
            <a:prstGeom prst="bentConnector3">
              <a:avLst>
                <a:gd name="adj1" fmla="val -4942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D008FE2-E148-E9A1-ED72-B4133456B2B4}"/>
                </a:ext>
              </a:extLst>
            </p:cNvPr>
            <p:cNvCxnSpPr>
              <a:cxnSpLocks/>
            </p:cNvCxnSpPr>
            <p:nvPr/>
          </p:nvCxnSpPr>
          <p:spPr>
            <a:xfrm>
              <a:off x="5085214" y="2989307"/>
              <a:ext cx="898253"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4227544-E0F3-CE86-7F7F-F3C7DA01E3DC}"/>
                </a:ext>
              </a:extLst>
            </p:cNvPr>
            <p:cNvCxnSpPr>
              <a:cxnSpLocks/>
            </p:cNvCxnSpPr>
            <p:nvPr/>
          </p:nvCxnSpPr>
          <p:spPr>
            <a:xfrm>
              <a:off x="7747896" y="2989307"/>
              <a:ext cx="86676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F37A2CA-3F48-4A61-E2C5-021718B424FE}"/>
                </a:ext>
              </a:extLst>
            </p:cNvPr>
            <p:cNvSpPr txBox="1"/>
            <p:nvPr/>
          </p:nvSpPr>
          <p:spPr>
            <a:xfrm>
              <a:off x="7490486" y="5488040"/>
              <a:ext cx="2851148" cy="1430716"/>
            </a:xfrm>
            <a:prstGeom prst="rect">
              <a:avLst/>
            </a:prstGeom>
            <a:noFill/>
          </p:spPr>
          <p:txBody>
            <a:bodyPr wrap="square" lIns="68580" tIns="34290" rIns="0" bIns="34290" rtlCol="0" anchor="t">
              <a:spAutoFit/>
            </a:bodyPr>
            <a:lstStyle/>
            <a:p>
              <a:pPr defTabSz="342900">
                <a:defRPr/>
              </a:pPr>
              <a:r>
                <a:rPr lang="en-US" sz="1400" b="1">
                  <a:solidFill>
                    <a:srgbClr val="002060"/>
                  </a:solidFill>
                  <a:latin typeface="+mj-lt"/>
                  <a:cs typeface="Arial"/>
                </a:rPr>
                <a:t>Referral match &amp; warm handoff</a:t>
              </a:r>
            </a:p>
            <a:p>
              <a:pPr marL="65405" indent="-65405" defTabSz="342900">
                <a:buFont typeface="Arial" panose="020B0604020202020204" pitchFamily="34" charset="0"/>
                <a:buChar char="•"/>
                <a:defRPr/>
              </a:pPr>
              <a:r>
                <a:rPr lang="en-US" sz="1400">
                  <a:solidFill>
                    <a:srgbClr val="002060"/>
                  </a:solidFill>
                  <a:latin typeface="+mj-lt"/>
                  <a:cs typeface="Arial"/>
                </a:rPr>
                <a:t>Staff search for &amp; identify providers with appropriate expertise</a:t>
              </a:r>
            </a:p>
            <a:p>
              <a:pPr marL="65405" indent="-65405" defTabSz="342900">
                <a:buFont typeface="Arial" panose="020B0604020202020204" pitchFamily="34" charset="0"/>
                <a:buChar char="•"/>
                <a:defRPr/>
              </a:pPr>
              <a:r>
                <a:rPr lang="en-US" sz="1400">
                  <a:solidFill>
                    <a:srgbClr val="002060"/>
                  </a:solidFill>
                  <a:latin typeface="+mj-lt"/>
                  <a:cs typeface="Arial"/>
                </a:rPr>
                <a:t>Warm handoff to referring provider whenever possible and appropriate</a:t>
              </a:r>
            </a:p>
          </p:txBody>
        </p:sp>
        <p:grpSp>
          <p:nvGrpSpPr>
            <p:cNvPr id="35" name="Group 34">
              <a:extLst>
                <a:ext uri="{FF2B5EF4-FFF2-40B4-BE49-F238E27FC236}">
                  <a16:creationId xmlns:a16="http://schemas.microsoft.com/office/drawing/2014/main" id="{48CFAA74-E702-301F-F7D5-EC159DC49DB4}"/>
                </a:ext>
              </a:extLst>
            </p:cNvPr>
            <p:cNvGrpSpPr/>
            <p:nvPr/>
          </p:nvGrpSpPr>
          <p:grpSpPr>
            <a:xfrm>
              <a:off x="7726046" y="4592303"/>
              <a:ext cx="1714203" cy="919409"/>
              <a:chOff x="7249155" y="3551939"/>
              <a:chExt cx="1972270" cy="914400"/>
            </a:xfrm>
          </p:grpSpPr>
          <p:grpSp>
            <p:nvGrpSpPr>
              <p:cNvPr id="36" name="Graphic 16" descr="Care outline">
                <a:extLst>
                  <a:ext uri="{FF2B5EF4-FFF2-40B4-BE49-F238E27FC236}">
                    <a16:creationId xmlns:a16="http://schemas.microsoft.com/office/drawing/2014/main" id="{31D4F342-6A83-112D-1D2A-BC0C6BBF78AA}"/>
                  </a:ext>
                </a:extLst>
              </p:cNvPr>
              <p:cNvGrpSpPr/>
              <p:nvPr/>
            </p:nvGrpSpPr>
            <p:grpSpPr>
              <a:xfrm>
                <a:off x="8364193" y="3671479"/>
                <a:ext cx="857232" cy="675321"/>
                <a:chOff x="8486607" y="1576562"/>
                <a:chExt cx="857232" cy="675321"/>
              </a:xfrm>
              <a:solidFill>
                <a:schemeClr val="accent4"/>
              </a:solidFill>
            </p:grpSpPr>
            <p:sp>
              <p:nvSpPr>
                <p:cNvPr id="38" name="Graphic 16" descr="Care outline">
                  <a:extLst>
                    <a:ext uri="{FF2B5EF4-FFF2-40B4-BE49-F238E27FC236}">
                      <a16:creationId xmlns:a16="http://schemas.microsoft.com/office/drawing/2014/main" id="{133B280F-8C0E-65C5-F1CB-6A093215C627}"/>
                    </a:ext>
                  </a:extLst>
                </p:cNvPr>
                <p:cNvSpPr/>
                <p:nvPr/>
              </p:nvSpPr>
              <p:spPr>
                <a:xfrm>
                  <a:off x="8486607" y="1957485"/>
                  <a:ext cx="600057" cy="161048"/>
                </a:xfrm>
                <a:custGeom>
                  <a:avLst/>
                  <a:gdLst>
                    <a:gd name="connsiteX0" fmla="*/ 9507 w 600057"/>
                    <a:gd name="connsiteY0" fmla="*/ 161049 h 161048"/>
                    <a:gd name="connsiteX1" fmla="*/ 0 w 600057"/>
                    <a:gd name="connsiteY1" fmla="*/ 151506 h 161048"/>
                    <a:gd name="connsiteX2" fmla="*/ 5373 w 600057"/>
                    <a:gd name="connsiteY2" fmla="*/ 142951 h 161048"/>
                    <a:gd name="connsiteX3" fmla="*/ 274931 w 600057"/>
                    <a:gd name="connsiteY3" fmla="*/ 13411 h 161048"/>
                    <a:gd name="connsiteX4" fmla="*/ 323832 w 600057"/>
                    <a:gd name="connsiteY4" fmla="*/ 0 h 161048"/>
                    <a:gd name="connsiteX5" fmla="*/ 552432 w 600057"/>
                    <a:gd name="connsiteY5" fmla="*/ 0 h 161048"/>
                    <a:gd name="connsiteX6" fmla="*/ 600057 w 600057"/>
                    <a:gd name="connsiteY6" fmla="*/ 47625 h 161048"/>
                    <a:gd name="connsiteX7" fmla="*/ 552432 w 600057"/>
                    <a:gd name="connsiteY7" fmla="*/ 95250 h 161048"/>
                    <a:gd name="connsiteX8" fmla="*/ 380982 w 600057"/>
                    <a:gd name="connsiteY8" fmla="*/ 95250 h 161048"/>
                    <a:gd name="connsiteX9" fmla="*/ 371457 w 600057"/>
                    <a:gd name="connsiteY9" fmla="*/ 85725 h 161048"/>
                    <a:gd name="connsiteX10" fmla="*/ 380982 w 600057"/>
                    <a:gd name="connsiteY10" fmla="*/ 76200 h 161048"/>
                    <a:gd name="connsiteX11" fmla="*/ 552432 w 600057"/>
                    <a:gd name="connsiteY11" fmla="*/ 76200 h 161048"/>
                    <a:gd name="connsiteX12" fmla="*/ 581007 w 600057"/>
                    <a:gd name="connsiteY12" fmla="*/ 47625 h 161048"/>
                    <a:gd name="connsiteX13" fmla="*/ 552432 w 600057"/>
                    <a:gd name="connsiteY13" fmla="*/ 19050 h 161048"/>
                    <a:gd name="connsiteX14" fmla="*/ 323832 w 600057"/>
                    <a:gd name="connsiteY14" fmla="*/ 19050 h 161048"/>
                    <a:gd name="connsiteX15" fmla="*/ 283827 w 600057"/>
                    <a:gd name="connsiteY15" fmla="*/ 30175 h 161048"/>
                    <a:gd name="connsiteX16" fmla="*/ 13641 w 600057"/>
                    <a:gd name="connsiteY16" fmla="*/ 160096 h 161048"/>
                    <a:gd name="connsiteX17" fmla="*/ 9507 w 600057"/>
                    <a:gd name="connsiteY17" fmla="*/ 161049 h 16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057" h="161048">
                      <a:moveTo>
                        <a:pt x="9507" y="161049"/>
                      </a:moveTo>
                      <a:cubicBezTo>
                        <a:pt x="4247" y="161039"/>
                        <a:pt x="-10" y="156766"/>
                        <a:pt x="0" y="151506"/>
                      </a:cubicBezTo>
                      <a:cubicBezTo>
                        <a:pt x="7" y="147861"/>
                        <a:pt x="2093" y="144540"/>
                        <a:pt x="5373" y="142951"/>
                      </a:cubicBezTo>
                      <a:lnTo>
                        <a:pt x="274931" y="13411"/>
                      </a:lnTo>
                      <a:cubicBezTo>
                        <a:pt x="289795" y="4782"/>
                        <a:pt x="306645" y="162"/>
                        <a:pt x="323832" y="0"/>
                      </a:cubicBezTo>
                      <a:lnTo>
                        <a:pt x="552432" y="0"/>
                      </a:lnTo>
                      <a:cubicBezTo>
                        <a:pt x="578734" y="0"/>
                        <a:pt x="600057" y="21323"/>
                        <a:pt x="600057" y="47625"/>
                      </a:cubicBezTo>
                      <a:cubicBezTo>
                        <a:pt x="600057" y="73927"/>
                        <a:pt x="578734" y="95250"/>
                        <a:pt x="552432" y="95250"/>
                      </a:cubicBezTo>
                      <a:lnTo>
                        <a:pt x="380982" y="95250"/>
                      </a:lnTo>
                      <a:cubicBezTo>
                        <a:pt x="375721" y="95250"/>
                        <a:pt x="371457" y="90986"/>
                        <a:pt x="371457" y="85725"/>
                      </a:cubicBezTo>
                      <a:cubicBezTo>
                        <a:pt x="371457" y="80464"/>
                        <a:pt x="375721" y="76200"/>
                        <a:pt x="380982" y="76200"/>
                      </a:cubicBezTo>
                      <a:lnTo>
                        <a:pt x="552432" y="76200"/>
                      </a:lnTo>
                      <a:cubicBezTo>
                        <a:pt x="568214" y="76200"/>
                        <a:pt x="581007" y="63407"/>
                        <a:pt x="581007" y="47625"/>
                      </a:cubicBezTo>
                      <a:cubicBezTo>
                        <a:pt x="581007" y="31843"/>
                        <a:pt x="568214" y="19050"/>
                        <a:pt x="552432" y="19050"/>
                      </a:cubicBezTo>
                      <a:lnTo>
                        <a:pt x="323832" y="19050"/>
                      </a:lnTo>
                      <a:cubicBezTo>
                        <a:pt x="309751" y="19177"/>
                        <a:pt x="295951" y="23013"/>
                        <a:pt x="283827" y="30175"/>
                      </a:cubicBezTo>
                      <a:lnTo>
                        <a:pt x="13641" y="160096"/>
                      </a:lnTo>
                      <a:cubicBezTo>
                        <a:pt x="12353" y="160724"/>
                        <a:pt x="10939" y="161050"/>
                        <a:pt x="9507" y="161049"/>
                      </a:cubicBezTo>
                      <a:close/>
                    </a:path>
                  </a:pathLst>
                </a:custGeom>
                <a:grpFill/>
                <a:ln w="19050" cap="flat">
                  <a:solidFill>
                    <a:schemeClr val="accent4"/>
                  </a:solidFill>
                  <a:prstDash val="solid"/>
                  <a:miter/>
                </a:ln>
              </p:spPr>
              <p:txBody>
                <a:bodyPr lIns="91440" tIns="45720" rIns="91440" bIns="45720" rtlCol="0" anchor="ctr"/>
                <a:lstStyle/>
                <a:p>
                  <a:pPr defTabSz="342900">
                    <a:defRPr/>
                  </a:pPr>
                  <a:endParaRPr lang="en-US" sz="1000">
                    <a:solidFill>
                      <a:srgbClr val="002060"/>
                    </a:solidFill>
                    <a:latin typeface="Arial" panose="020B0604020202020204" pitchFamily="34" charset="0"/>
                    <a:cs typeface="Arial" panose="020B0604020202020204" pitchFamily="34" charset="0"/>
                  </a:endParaRPr>
                </a:p>
              </p:txBody>
            </p:sp>
            <p:sp>
              <p:nvSpPr>
                <p:cNvPr id="39" name="Graphic 16" descr="Care outline">
                  <a:extLst>
                    <a:ext uri="{FF2B5EF4-FFF2-40B4-BE49-F238E27FC236}">
                      <a16:creationId xmlns:a16="http://schemas.microsoft.com/office/drawing/2014/main" id="{802628FF-A960-27BA-9977-21002FE946A2}"/>
                    </a:ext>
                  </a:extLst>
                </p:cNvPr>
                <p:cNvSpPr/>
                <p:nvPr/>
              </p:nvSpPr>
              <p:spPr>
                <a:xfrm>
                  <a:off x="8619941" y="1880305"/>
                  <a:ext cx="723898" cy="371578"/>
                </a:xfrm>
                <a:custGeom>
                  <a:avLst/>
                  <a:gdLst>
                    <a:gd name="connsiteX0" fmla="*/ 9523 w 723898"/>
                    <a:gd name="connsiteY0" fmla="*/ 371579 h 371578"/>
                    <a:gd name="connsiteX1" fmla="*/ 0 w 723898"/>
                    <a:gd name="connsiteY1" fmla="*/ 362052 h 371578"/>
                    <a:gd name="connsiteX2" fmla="*/ 2789 w 723898"/>
                    <a:gd name="connsiteY2" fmla="*/ 355319 h 371578"/>
                    <a:gd name="connsiteX3" fmla="*/ 238123 w 723898"/>
                    <a:gd name="connsiteY3" fmla="*/ 266804 h 371578"/>
                    <a:gd name="connsiteX4" fmla="*/ 416241 w 723898"/>
                    <a:gd name="connsiteY4" fmla="*/ 266804 h 371578"/>
                    <a:gd name="connsiteX5" fmla="*/ 433557 w 723898"/>
                    <a:gd name="connsiteY5" fmla="*/ 260965 h 371578"/>
                    <a:gd name="connsiteX6" fmla="*/ 694828 w 723898"/>
                    <a:gd name="connsiteY6" fmla="*/ 69941 h 371578"/>
                    <a:gd name="connsiteX7" fmla="*/ 704848 w 723898"/>
                    <a:gd name="connsiteY7" fmla="*/ 47643 h 371578"/>
                    <a:gd name="connsiteX8" fmla="*/ 676273 w 723898"/>
                    <a:gd name="connsiteY8" fmla="*/ 19068 h 371578"/>
                    <a:gd name="connsiteX9" fmla="*/ 661557 w 723898"/>
                    <a:gd name="connsiteY9" fmla="*/ 23183 h 371578"/>
                    <a:gd name="connsiteX10" fmla="*/ 498156 w 723898"/>
                    <a:gd name="connsiteY10" fmla="*/ 116880 h 371578"/>
                    <a:gd name="connsiteX11" fmla="*/ 485232 w 723898"/>
                    <a:gd name="connsiteY11" fmla="*/ 113080 h 371578"/>
                    <a:gd name="connsiteX12" fmla="*/ 488688 w 723898"/>
                    <a:gd name="connsiteY12" fmla="*/ 100354 h 371578"/>
                    <a:gd name="connsiteX13" fmla="*/ 651565 w 723898"/>
                    <a:gd name="connsiteY13" fmla="*/ 7009 h 371578"/>
                    <a:gd name="connsiteX14" fmla="*/ 676273 w 723898"/>
                    <a:gd name="connsiteY14" fmla="*/ 8 h 371578"/>
                    <a:gd name="connsiteX15" fmla="*/ 723898 w 723898"/>
                    <a:gd name="connsiteY15" fmla="*/ 47633 h 371578"/>
                    <a:gd name="connsiteX16" fmla="*/ 707820 w 723898"/>
                    <a:gd name="connsiteY16" fmla="*/ 83924 h 371578"/>
                    <a:gd name="connsiteX17" fmla="*/ 706696 w 723898"/>
                    <a:gd name="connsiteY17" fmla="*/ 84876 h 371578"/>
                    <a:gd name="connsiteX18" fmla="*/ 444758 w 723898"/>
                    <a:gd name="connsiteY18" fmla="*/ 276386 h 371578"/>
                    <a:gd name="connsiteX19" fmla="*/ 416241 w 723898"/>
                    <a:gd name="connsiteY19" fmla="*/ 285854 h 371578"/>
                    <a:gd name="connsiteX20" fmla="*/ 238123 w 723898"/>
                    <a:gd name="connsiteY20" fmla="*/ 285854 h 371578"/>
                    <a:gd name="connsiteX21" fmla="*/ 16248 w 723898"/>
                    <a:gd name="connsiteY21" fmla="*/ 368816 h 371578"/>
                    <a:gd name="connsiteX22" fmla="*/ 9523 w 723898"/>
                    <a:gd name="connsiteY22" fmla="*/ 371579 h 3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3898" h="371578">
                      <a:moveTo>
                        <a:pt x="9523" y="371579"/>
                      </a:moveTo>
                      <a:cubicBezTo>
                        <a:pt x="4262" y="371578"/>
                        <a:pt x="-1" y="367312"/>
                        <a:pt x="0" y="362052"/>
                      </a:cubicBezTo>
                      <a:cubicBezTo>
                        <a:pt x="1" y="359527"/>
                        <a:pt x="1004" y="357105"/>
                        <a:pt x="2789" y="355319"/>
                      </a:cubicBezTo>
                      <a:cubicBezTo>
                        <a:pt x="61530" y="296569"/>
                        <a:pt x="140711" y="266804"/>
                        <a:pt x="238123" y="266804"/>
                      </a:cubicBezTo>
                      <a:lnTo>
                        <a:pt x="416241" y="266804"/>
                      </a:lnTo>
                      <a:cubicBezTo>
                        <a:pt x="422491" y="266773"/>
                        <a:pt x="428565" y="264725"/>
                        <a:pt x="433557" y="260965"/>
                      </a:cubicBezTo>
                      <a:lnTo>
                        <a:pt x="694828" y="69941"/>
                      </a:lnTo>
                      <a:cubicBezTo>
                        <a:pt x="700894" y="64061"/>
                        <a:pt x="704480" y="56083"/>
                        <a:pt x="704848" y="47643"/>
                      </a:cubicBezTo>
                      <a:cubicBezTo>
                        <a:pt x="704848" y="31861"/>
                        <a:pt x="692055" y="19068"/>
                        <a:pt x="676273" y="19068"/>
                      </a:cubicBezTo>
                      <a:cubicBezTo>
                        <a:pt x="671064" y="18916"/>
                        <a:pt x="665932" y="20352"/>
                        <a:pt x="661557" y="23183"/>
                      </a:cubicBezTo>
                      <a:lnTo>
                        <a:pt x="498156" y="116880"/>
                      </a:lnTo>
                      <a:cubicBezTo>
                        <a:pt x="493538" y="119399"/>
                        <a:pt x="487751" y="117698"/>
                        <a:pt x="485232" y="113080"/>
                      </a:cubicBezTo>
                      <a:cubicBezTo>
                        <a:pt x="482787" y="108597"/>
                        <a:pt x="484311" y="102984"/>
                        <a:pt x="488688" y="100354"/>
                      </a:cubicBezTo>
                      <a:lnTo>
                        <a:pt x="651565" y="7009"/>
                      </a:lnTo>
                      <a:cubicBezTo>
                        <a:pt x="658923" y="2274"/>
                        <a:pt x="667524" y="-162"/>
                        <a:pt x="676273" y="8"/>
                      </a:cubicBezTo>
                      <a:cubicBezTo>
                        <a:pt x="702563" y="40"/>
                        <a:pt x="723867" y="21343"/>
                        <a:pt x="723898" y="47633"/>
                      </a:cubicBezTo>
                      <a:cubicBezTo>
                        <a:pt x="723583" y="61388"/>
                        <a:pt x="717796" y="74449"/>
                        <a:pt x="707820" y="83924"/>
                      </a:cubicBezTo>
                      <a:lnTo>
                        <a:pt x="706696" y="84876"/>
                      </a:lnTo>
                      <a:lnTo>
                        <a:pt x="444758" y="276386"/>
                      </a:lnTo>
                      <a:cubicBezTo>
                        <a:pt x="436506" y="282503"/>
                        <a:pt x="426513" y="285820"/>
                        <a:pt x="416241" y="285854"/>
                      </a:cubicBezTo>
                      <a:lnTo>
                        <a:pt x="238123" y="285854"/>
                      </a:lnTo>
                      <a:cubicBezTo>
                        <a:pt x="145931" y="285854"/>
                        <a:pt x="71274" y="313771"/>
                        <a:pt x="16248" y="368816"/>
                      </a:cubicBezTo>
                      <a:cubicBezTo>
                        <a:pt x="14460" y="370590"/>
                        <a:pt x="12042" y="371583"/>
                        <a:pt x="9523" y="371579"/>
                      </a:cubicBezTo>
                      <a:close/>
                    </a:path>
                  </a:pathLst>
                </a:custGeom>
                <a:grpFill/>
                <a:ln w="19050" cap="flat">
                  <a:solidFill>
                    <a:schemeClr val="accent4"/>
                  </a:solidFill>
                  <a:prstDash val="solid"/>
                  <a:miter/>
                </a:ln>
              </p:spPr>
              <p:txBody>
                <a:bodyPr lIns="91440" tIns="45720" rIns="91440" bIns="45720" rtlCol="0" anchor="ctr"/>
                <a:lstStyle/>
                <a:p>
                  <a:pPr defTabSz="342900">
                    <a:defRPr/>
                  </a:pPr>
                  <a:endParaRPr lang="en-US" sz="1000">
                    <a:solidFill>
                      <a:srgbClr val="002060"/>
                    </a:solidFill>
                    <a:latin typeface="Arial" panose="020B0604020202020204" pitchFamily="34" charset="0"/>
                    <a:cs typeface="Arial" panose="020B0604020202020204" pitchFamily="34" charset="0"/>
                  </a:endParaRPr>
                </a:p>
              </p:txBody>
            </p:sp>
            <p:sp>
              <p:nvSpPr>
                <p:cNvPr id="40" name="Graphic 16" descr="Care outline">
                  <a:extLst>
                    <a:ext uri="{FF2B5EF4-FFF2-40B4-BE49-F238E27FC236}">
                      <a16:creationId xmlns:a16="http://schemas.microsoft.com/office/drawing/2014/main" id="{A4604165-6D78-A9D3-C4D4-003B7982CA82}"/>
                    </a:ext>
                  </a:extLst>
                </p:cNvPr>
                <p:cNvSpPr/>
                <p:nvPr/>
              </p:nvSpPr>
              <p:spPr>
                <a:xfrm>
                  <a:off x="8791390" y="1576562"/>
                  <a:ext cx="323850" cy="306847"/>
                </a:xfrm>
                <a:custGeom>
                  <a:avLst/>
                  <a:gdLst>
                    <a:gd name="connsiteX0" fmla="*/ 242888 w 323850"/>
                    <a:gd name="connsiteY0" fmla="*/ 19050 h 306847"/>
                    <a:gd name="connsiteX1" fmla="*/ 304800 w 323850"/>
                    <a:gd name="connsiteY1" fmla="*/ 83010 h 306847"/>
                    <a:gd name="connsiteX2" fmla="*/ 161925 w 323850"/>
                    <a:gd name="connsiteY2" fmla="*/ 282531 h 306847"/>
                    <a:gd name="connsiteX3" fmla="*/ 19050 w 323850"/>
                    <a:gd name="connsiteY3" fmla="*/ 83010 h 306847"/>
                    <a:gd name="connsiteX4" fmla="*/ 38100 w 323850"/>
                    <a:gd name="connsiteY4" fmla="*/ 39376 h 306847"/>
                    <a:gd name="connsiteX5" fmla="*/ 80963 w 323850"/>
                    <a:gd name="connsiteY5" fmla="*/ 19050 h 306847"/>
                    <a:gd name="connsiteX6" fmla="*/ 144913 w 323850"/>
                    <a:gd name="connsiteY6" fmla="*/ 72533 h 306847"/>
                    <a:gd name="connsiteX7" fmla="*/ 161839 w 323850"/>
                    <a:gd name="connsiteY7" fmla="*/ 106118 h 306847"/>
                    <a:gd name="connsiteX8" fmla="*/ 162011 w 323850"/>
                    <a:gd name="connsiteY8" fmla="*/ 106118 h 306847"/>
                    <a:gd name="connsiteX9" fmla="*/ 178937 w 323850"/>
                    <a:gd name="connsiteY9" fmla="*/ 72533 h 306847"/>
                    <a:gd name="connsiteX10" fmla="*/ 242888 w 323850"/>
                    <a:gd name="connsiteY10" fmla="*/ 19050 h 306847"/>
                    <a:gd name="connsiteX11" fmla="*/ 242888 w 323850"/>
                    <a:gd name="connsiteY11" fmla="*/ 0 h 306847"/>
                    <a:gd name="connsiteX12" fmla="*/ 162011 w 323850"/>
                    <a:gd name="connsiteY12" fmla="*/ 63818 h 306847"/>
                    <a:gd name="connsiteX13" fmla="*/ 161839 w 323850"/>
                    <a:gd name="connsiteY13" fmla="*/ 63818 h 306847"/>
                    <a:gd name="connsiteX14" fmla="*/ 80963 w 323850"/>
                    <a:gd name="connsiteY14" fmla="*/ 0 h 306847"/>
                    <a:gd name="connsiteX15" fmla="*/ 0 w 323850"/>
                    <a:gd name="connsiteY15" fmla="*/ 83010 h 306847"/>
                    <a:gd name="connsiteX16" fmla="*/ 161925 w 323850"/>
                    <a:gd name="connsiteY16" fmla="*/ 306848 h 306847"/>
                    <a:gd name="connsiteX17" fmla="*/ 323850 w 323850"/>
                    <a:gd name="connsiteY17" fmla="*/ 83010 h 306847"/>
                    <a:gd name="connsiteX18" fmla="*/ 242888 w 323850"/>
                    <a:gd name="connsiteY18" fmla="*/ 0 h 30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850" h="306847">
                      <a:moveTo>
                        <a:pt x="242888" y="19050"/>
                      </a:moveTo>
                      <a:cubicBezTo>
                        <a:pt x="276225" y="19050"/>
                        <a:pt x="304800" y="54216"/>
                        <a:pt x="304800" y="83010"/>
                      </a:cubicBezTo>
                      <a:cubicBezTo>
                        <a:pt x="304800" y="151267"/>
                        <a:pt x="210502" y="242697"/>
                        <a:pt x="161925" y="282531"/>
                      </a:cubicBezTo>
                      <a:cubicBezTo>
                        <a:pt x="113348" y="242745"/>
                        <a:pt x="19050" y="151371"/>
                        <a:pt x="19050" y="83010"/>
                      </a:cubicBezTo>
                      <a:cubicBezTo>
                        <a:pt x="19770" y="66606"/>
                        <a:pt x="26559" y="51056"/>
                        <a:pt x="38100" y="39376"/>
                      </a:cubicBezTo>
                      <a:cubicBezTo>
                        <a:pt x="49030" y="27056"/>
                        <a:pt x="64506" y="19717"/>
                        <a:pt x="80963" y="19050"/>
                      </a:cubicBezTo>
                      <a:cubicBezTo>
                        <a:pt x="105166" y="19050"/>
                        <a:pt x="127283" y="37548"/>
                        <a:pt x="144913" y="72533"/>
                      </a:cubicBezTo>
                      <a:lnTo>
                        <a:pt x="161839" y="106118"/>
                      </a:lnTo>
                      <a:cubicBezTo>
                        <a:pt x="161887" y="106213"/>
                        <a:pt x="161963" y="106213"/>
                        <a:pt x="162011" y="106118"/>
                      </a:cubicBezTo>
                      <a:lnTo>
                        <a:pt x="178937" y="72533"/>
                      </a:lnTo>
                      <a:cubicBezTo>
                        <a:pt x="196567" y="37548"/>
                        <a:pt x="218684" y="19050"/>
                        <a:pt x="242888" y="19050"/>
                      </a:cubicBezTo>
                      <a:moveTo>
                        <a:pt x="242888" y="0"/>
                      </a:moveTo>
                      <a:cubicBezTo>
                        <a:pt x="215265" y="0"/>
                        <a:pt x="185452" y="17393"/>
                        <a:pt x="162011" y="63818"/>
                      </a:cubicBezTo>
                      <a:cubicBezTo>
                        <a:pt x="161963" y="63903"/>
                        <a:pt x="161887" y="63903"/>
                        <a:pt x="161839" y="63818"/>
                      </a:cubicBezTo>
                      <a:cubicBezTo>
                        <a:pt x="138408" y="17402"/>
                        <a:pt x="108585" y="0"/>
                        <a:pt x="80963" y="0"/>
                      </a:cubicBezTo>
                      <a:cubicBezTo>
                        <a:pt x="37833" y="0"/>
                        <a:pt x="0" y="42386"/>
                        <a:pt x="0" y="83010"/>
                      </a:cubicBezTo>
                      <a:cubicBezTo>
                        <a:pt x="0" y="183023"/>
                        <a:pt x="161925" y="306848"/>
                        <a:pt x="161925" y="306848"/>
                      </a:cubicBezTo>
                      <a:cubicBezTo>
                        <a:pt x="161925" y="306848"/>
                        <a:pt x="323850" y="183023"/>
                        <a:pt x="323850" y="83010"/>
                      </a:cubicBezTo>
                      <a:cubicBezTo>
                        <a:pt x="323850" y="42396"/>
                        <a:pt x="286017" y="0"/>
                        <a:pt x="242888" y="0"/>
                      </a:cubicBezTo>
                      <a:close/>
                    </a:path>
                  </a:pathLst>
                </a:custGeom>
                <a:grpFill/>
                <a:ln w="19050" cap="flat">
                  <a:solidFill>
                    <a:schemeClr val="accent4"/>
                  </a:solidFill>
                  <a:prstDash val="solid"/>
                  <a:miter/>
                </a:ln>
              </p:spPr>
              <p:txBody>
                <a:bodyPr lIns="91440" tIns="45720" rIns="91440" bIns="45720" rtlCol="0" anchor="ctr"/>
                <a:lstStyle/>
                <a:p>
                  <a:pPr defTabSz="342900">
                    <a:defRPr/>
                  </a:pPr>
                  <a:endParaRPr lang="en-US" sz="1000">
                    <a:solidFill>
                      <a:srgbClr val="002060"/>
                    </a:solidFill>
                    <a:latin typeface="Arial" panose="020B0604020202020204" pitchFamily="34" charset="0"/>
                    <a:cs typeface="Arial" panose="020B0604020202020204" pitchFamily="34" charset="0"/>
                  </a:endParaRPr>
                </a:p>
              </p:txBody>
            </p:sp>
          </p:grpSp>
          <p:pic>
            <p:nvPicPr>
              <p:cNvPr id="37" name="Graphic 36" descr="Map with pin with solid fill">
                <a:extLst>
                  <a:ext uri="{FF2B5EF4-FFF2-40B4-BE49-F238E27FC236}">
                    <a16:creationId xmlns:a16="http://schemas.microsoft.com/office/drawing/2014/main" id="{EDA3BA1E-EAF5-E2A7-EDCE-FD39DD7FD09B}"/>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49155" y="3551939"/>
                <a:ext cx="1081025" cy="914400"/>
              </a:xfrm>
              <a:prstGeom prst="rect">
                <a:avLst/>
              </a:prstGeom>
            </p:spPr>
          </p:pic>
        </p:grpSp>
        <p:pic>
          <p:nvPicPr>
            <p:cNvPr id="42" name="Graphic 41" descr="Clipboard Partially Checked with solid fill">
              <a:extLst>
                <a:ext uri="{FF2B5EF4-FFF2-40B4-BE49-F238E27FC236}">
                  <a16:creationId xmlns:a16="http://schemas.microsoft.com/office/drawing/2014/main" id="{F449E7C1-9433-572C-D1EA-C8E6AA34CD57}"/>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202386" y="2231481"/>
              <a:ext cx="950716" cy="919408"/>
            </a:xfrm>
            <a:prstGeom prst="rect">
              <a:avLst/>
            </a:prstGeom>
          </p:spPr>
        </p:pic>
        <p:sp>
          <p:nvSpPr>
            <p:cNvPr id="43" name="TextBox 42">
              <a:extLst>
                <a:ext uri="{FF2B5EF4-FFF2-40B4-BE49-F238E27FC236}">
                  <a16:creationId xmlns:a16="http://schemas.microsoft.com/office/drawing/2014/main" id="{EB6DA59E-CF87-73F5-080E-F35741EA3DF8}"/>
                </a:ext>
              </a:extLst>
            </p:cNvPr>
            <p:cNvSpPr txBox="1"/>
            <p:nvPr/>
          </p:nvSpPr>
          <p:spPr>
            <a:xfrm>
              <a:off x="8367810" y="3150889"/>
              <a:ext cx="2974480" cy="1626130"/>
            </a:xfrm>
            <a:prstGeom prst="rect">
              <a:avLst/>
            </a:prstGeom>
            <a:noFill/>
          </p:spPr>
          <p:txBody>
            <a:bodyPr wrap="square" lIns="68580" tIns="34290" rIns="0" bIns="34290" rtlCol="0" anchor="t">
              <a:spAutoFit/>
            </a:bodyPr>
            <a:lstStyle/>
            <a:p>
              <a:pPr defTabSz="342900">
                <a:defRPr/>
              </a:pPr>
              <a:r>
                <a:rPr lang="en-US" sz="1400" b="1" dirty="0">
                  <a:solidFill>
                    <a:srgbClr val="002060"/>
                  </a:solidFill>
                  <a:latin typeface="+mj-lt"/>
                  <a:cs typeface="Arial"/>
                </a:rPr>
                <a:t>Clinical assessment and triage</a:t>
              </a:r>
            </a:p>
            <a:p>
              <a:pPr marL="65405" indent="-65405" defTabSz="342900">
                <a:buFont typeface="Arial" panose="020B0604020202020204" pitchFamily="34" charset="0"/>
                <a:buChar char="•"/>
                <a:defRPr/>
              </a:pPr>
              <a:r>
                <a:rPr lang="en-US" sz="1400" dirty="0">
                  <a:solidFill>
                    <a:srgbClr val="002060"/>
                  </a:solidFill>
                  <a:latin typeface="+mj-lt"/>
                  <a:cs typeface="Arial"/>
                </a:rPr>
                <a:t>Formalized assessment tool supports appropriate triage pathway </a:t>
              </a:r>
            </a:p>
            <a:p>
              <a:pPr marL="65405" indent="-65405" defTabSz="342900">
                <a:buFont typeface="Arial" panose="020B0604020202020204" pitchFamily="34" charset="0"/>
                <a:buChar char="•"/>
                <a:defRPr/>
              </a:pPr>
              <a:r>
                <a:rPr lang="en-US" sz="1400" dirty="0">
                  <a:solidFill>
                    <a:srgbClr val="002060"/>
                  </a:solidFill>
                  <a:latin typeface="+mj-lt"/>
                  <a:cs typeface="Arial"/>
                </a:rPr>
                <a:t>Rapid determination of immediate crisis </a:t>
              </a:r>
              <a:br>
                <a:rPr lang="en-US" sz="1400" dirty="0">
                  <a:solidFill>
                    <a:srgbClr val="002060"/>
                  </a:solidFill>
                  <a:latin typeface="+mj-lt"/>
                  <a:cs typeface="Arial" panose="020B0604020202020204" pitchFamily="34" charset="0"/>
                </a:rPr>
              </a:br>
              <a:r>
                <a:rPr lang="en-US" sz="1400" dirty="0">
                  <a:solidFill>
                    <a:srgbClr val="002060"/>
                  </a:solidFill>
                  <a:latin typeface="+mj-lt"/>
                  <a:cs typeface="Arial"/>
                </a:rPr>
                <a:t>&amp; completion of appropriate handoff </a:t>
              </a:r>
              <a:endParaRPr lang="en-US" sz="1400" dirty="0">
                <a:solidFill>
                  <a:srgbClr val="002060"/>
                </a:solidFill>
                <a:latin typeface="+mj-lt"/>
                <a:cs typeface="Arial" panose="020B0604020202020204" pitchFamily="34" charset="0"/>
              </a:endParaRPr>
            </a:p>
          </p:txBody>
        </p:sp>
        <p:cxnSp>
          <p:nvCxnSpPr>
            <p:cNvPr id="46" name="Straight Arrow Connector 42">
              <a:extLst>
                <a:ext uri="{FF2B5EF4-FFF2-40B4-BE49-F238E27FC236}">
                  <a16:creationId xmlns:a16="http://schemas.microsoft.com/office/drawing/2014/main" id="{024EC314-AB29-2D3B-CF7A-5CFFCE5136F5}"/>
                </a:ext>
              </a:extLst>
            </p:cNvPr>
            <p:cNvCxnSpPr>
              <a:cxnSpLocks/>
            </p:cNvCxnSpPr>
            <p:nvPr/>
          </p:nvCxnSpPr>
          <p:spPr>
            <a:xfrm rot="5400000" flipH="1" flipV="1">
              <a:off x="2326929" y="2802135"/>
              <a:ext cx="460743" cy="934602"/>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AB41B9C-ACC9-EFF2-DF01-E66510EDBF21}"/>
                </a:ext>
              </a:extLst>
            </p:cNvPr>
            <p:cNvCxnSpPr>
              <a:cxnSpLocks/>
            </p:cNvCxnSpPr>
            <p:nvPr/>
          </p:nvCxnSpPr>
          <p:spPr>
            <a:xfrm flipH="1">
              <a:off x="3053693" y="5103868"/>
              <a:ext cx="86784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E57C036-9BF1-C906-2230-E06F8BE6F722}"/>
                </a:ext>
              </a:extLst>
            </p:cNvPr>
            <p:cNvCxnSpPr>
              <a:cxnSpLocks/>
            </p:cNvCxnSpPr>
            <p:nvPr/>
          </p:nvCxnSpPr>
          <p:spPr>
            <a:xfrm flipH="1">
              <a:off x="5899541" y="5088383"/>
              <a:ext cx="1326847" cy="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77" name="Title 76">
            <a:extLst>
              <a:ext uri="{FF2B5EF4-FFF2-40B4-BE49-F238E27FC236}">
                <a16:creationId xmlns:a16="http://schemas.microsoft.com/office/drawing/2014/main" id="{4B0A22BF-CF72-65EA-B352-7E563A4FF372}"/>
              </a:ext>
            </a:extLst>
          </p:cNvPr>
          <p:cNvSpPr>
            <a:spLocks noGrp="1"/>
          </p:cNvSpPr>
          <p:nvPr>
            <p:ph type="title"/>
          </p:nvPr>
        </p:nvSpPr>
        <p:spPr>
          <a:xfrm>
            <a:off x="337127" y="353207"/>
            <a:ext cx="11809429" cy="338554"/>
          </a:xfrm>
        </p:spPr>
        <p:txBody>
          <a:bodyPr>
            <a:noAutofit/>
          </a:bodyPr>
          <a:lstStyle/>
          <a:p>
            <a:r>
              <a:rPr lang="en-US" sz="3000">
                <a:latin typeface="Arial"/>
                <a:cs typeface="Arial"/>
              </a:rPr>
              <a:t>Behavioral Health Help Line: Key Elements</a:t>
            </a:r>
          </a:p>
        </p:txBody>
      </p:sp>
    </p:spTree>
    <p:extLst>
      <p:ext uri="{BB962C8B-B14F-4D97-AF65-F5344CB8AC3E}">
        <p14:creationId xmlns:p14="http://schemas.microsoft.com/office/powerpoint/2010/main" val="155603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6F83-F140-AC48-94D1-635A261BA16B}"/>
              </a:ext>
            </a:extLst>
          </p:cNvPr>
          <p:cNvSpPr>
            <a:spLocks noGrp="1"/>
          </p:cNvSpPr>
          <p:nvPr>
            <p:ph type="title"/>
          </p:nvPr>
        </p:nvSpPr>
        <p:spPr>
          <a:xfrm>
            <a:off x="393261" y="228291"/>
            <a:ext cx="8181594" cy="411480"/>
          </a:xfrm>
        </p:spPr>
        <p:txBody>
          <a:bodyPr>
            <a:normAutofit/>
          </a:bodyPr>
          <a:lstStyle/>
          <a:p>
            <a:r>
              <a:rPr lang="en-US" sz="2000">
                <a:solidFill>
                  <a:srgbClr val="002060"/>
                </a:solidFill>
                <a:latin typeface="Arial"/>
                <a:cs typeface="Arial"/>
              </a:rPr>
              <a:t>Community Behavioral Health Centers</a:t>
            </a:r>
          </a:p>
        </p:txBody>
      </p:sp>
      <p:sp>
        <p:nvSpPr>
          <p:cNvPr id="36" name="Text Placeholder 2">
            <a:extLst>
              <a:ext uri="{FF2B5EF4-FFF2-40B4-BE49-F238E27FC236}">
                <a16:creationId xmlns:a16="http://schemas.microsoft.com/office/drawing/2014/main" id="{4264DD1C-EB86-EBD7-72BF-E90B904DA03A}"/>
              </a:ext>
            </a:extLst>
          </p:cNvPr>
          <p:cNvSpPr txBox="1">
            <a:spLocks/>
          </p:cNvSpPr>
          <p:nvPr/>
        </p:nvSpPr>
        <p:spPr>
          <a:xfrm>
            <a:off x="641604" y="798783"/>
            <a:ext cx="10908791" cy="7315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2060"/>
                </a:solidFill>
                <a:effectLst/>
                <a:uLnTx/>
                <a:uFillTx/>
                <a:latin typeface="Arial"/>
                <a:cs typeface="Arial"/>
              </a:rPr>
              <a:t>A community location where a person’s needs</a:t>
            </a:r>
            <a:r>
              <a:rPr kumimoji="0" lang="en-US" sz="1600" b="1" i="0" u="none" strike="noStrike" kern="1200" cap="none" spc="0" normalizeH="0" baseline="0" noProof="0">
                <a:ln>
                  <a:noFill/>
                </a:ln>
                <a:solidFill>
                  <a:srgbClr val="002060"/>
                </a:solidFill>
                <a:effectLst/>
                <a:uLnTx/>
                <a:uFillTx/>
                <a:latin typeface="Arial"/>
                <a:cs typeface="Arial"/>
              </a:rPr>
              <a:t> for mental health and substance use </a:t>
            </a:r>
            <a:r>
              <a:rPr kumimoji="0" lang="en-US" sz="1600" b="0" i="0" u="none" strike="noStrike" kern="1200" cap="none" spc="0" normalizeH="0" baseline="0" noProof="0">
                <a:ln>
                  <a:noFill/>
                </a:ln>
                <a:solidFill>
                  <a:srgbClr val="002060"/>
                </a:solidFill>
                <a:effectLst/>
                <a:uLnTx/>
                <a:uFillTx/>
                <a:latin typeface="Arial"/>
                <a:cs typeface="Arial"/>
              </a:rPr>
              <a:t>can be assessed, </a:t>
            </a:r>
            <a:r>
              <a:rPr kumimoji="0" lang="en-US" sz="1600" b="1" i="0" u="none" strike="noStrike" kern="1200" cap="none" spc="0" normalizeH="0" baseline="0" noProof="0">
                <a:ln>
                  <a:noFill/>
                </a:ln>
                <a:solidFill>
                  <a:srgbClr val="002060"/>
                </a:solidFill>
                <a:effectLst/>
                <a:uLnTx/>
                <a:uFillTx/>
                <a:latin typeface="Arial"/>
                <a:cs typeface="Arial"/>
              </a:rPr>
              <a:t>crisis and urgent services</a:t>
            </a:r>
            <a:r>
              <a:rPr kumimoji="0" lang="en-US" sz="1600" b="0" i="0" u="none" strike="noStrike" kern="1200" cap="none" spc="0" normalizeH="0" baseline="0" noProof="0">
                <a:ln>
                  <a:noFill/>
                </a:ln>
                <a:solidFill>
                  <a:srgbClr val="002060"/>
                </a:solidFill>
                <a:effectLst/>
                <a:uLnTx/>
                <a:uFillTx/>
                <a:latin typeface="Arial"/>
                <a:cs typeface="Arial"/>
              </a:rPr>
              <a:t> provided, and </a:t>
            </a:r>
            <a:r>
              <a:rPr kumimoji="0" lang="en-US" sz="1600" b="1" i="0" u="none" strike="noStrike" kern="1200" cap="none" spc="0" normalizeH="0" baseline="0" noProof="0">
                <a:ln>
                  <a:noFill/>
                </a:ln>
                <a:solidFill>
                  <a:srgbClr val="002060"/>
                </a:solidFill>
                <a:effectLst/>
                <a:uLnTx/>
                <a:uFillTx/>
                <a:latin typeface="Arial"/>
                <a:cs typeface="Arial"/>
              </a:rPr>
              <a:t>ongoing care is available </a:t>
            </a:r>
            <a:r>
              <a:rPr kumimoji="0" lang="en-US" sz="1600" b="0" i="0" u="none" strike="noStrike" kern="1200" cap="none" spc="0" normalizeH="0" baseline="0" noProof="0">
                <a:ln>
                  <a:noFill/>
                </a:ln>
                <a:solidFill>
                  <a:srgbClr val="002060"/>
                </a:solidFill>
                <a:effectLst/>
                <a:uLnTx/>
                <a:uFillTx/>
                <a:latin typeface="Arial"/>
                <a:cs typeface="Arial"/>
              </a:rPr>
              <a:t>and/or referred elsewhere as needed. People can access crisis services 24/7 and get real-time urgent care.</a:t>
            </a:r>
            <a:endParaRPr lang="en-US" sz="1600" b="0" i="0" u="none" strike="noStrike" kern="1200" cap="none" spc="0" normalizeH="0" baseline="0" noProof="0">
              <a:ln>
                <a:noFill/>
              </a:ln>
              <a:solidFill>
                <a:srgbClr val="002060"/>
              </a:solidFill>
              <a:effectLst/>
              <a:uLnTx/>
              <a:uFillTx/>
              <a:latin typeface="Arial"/>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2060"/>
                </a:solidFill>
                <a:effectLst/>
                <a:uLnTx/>
                <a:uFillTx/>
                <a:latin typeface="Arial"/>
                <a:cs typeface="Arial"/>
              </a:rPr>
              <a:t>Each CBHC must offer the following services:</a:t>
            </a:r>
            <a:endParaRPr lang="en-US" sz="1600" b="0" i="0" u="none" strike="noStrike" kern="1200" cap="none" spc="0" normalizeH="0" baseline="0" noProof="0">
              <a:ln>
                <a:noFill/>
              </a:ln>
              <a:solidFill>
                <a:srgbClr val="002060"/>
              </a:solidFill>
              <a:effectLst/>
              <a:uLnTx/>
              <a:uFillTx/>
              <a:latin typeface="Arial"/>
              <a:cs typeface="Arial"/>
            </a:endParaRPr>
          </a:p>
        </p:txBody>
      </p:sp>
      <p:sp>
        <p:nvSpPr>
          <p:cNvPr id="39" name="Content Placeholder 5">
            <a:extLst>
              <a:ext uri="{FF2B5EF4-FFF2-40B4-BE49-F238E27FC236}">
                <a16:creationId xmlns:a16="http://schemas.microsoft.com/office/drawing/2014/main" id="{FF839EC3-102A-A6D8-95A2-7016494C8ED5}"/>
              </a:ext>
            </a:extLst>
          </p:cNvPr>
          <p:cNvSpPr txBox="1">
            <a:spLocks/>
          </p:cNvSpPr>
          <p:nvPr/>
        </p:nvSpPr>
        <p:spPr>
          <a:xfrm>
            <a:off x="140796" y="4008231"/>
            <a:ext cx="2255050" cy="173037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2060"/>
                </a:solidFill>
                <a:effectLst/>
                <a:uLnTx/>
                <a:uFillTx/>
                <a:latin typeface="Arial"/>
                <a:cs typeface="Arial"/>
              </a:rPr>
              <a:t>Community Behavioral Health Centers (CBHC)</a:t>
            </a:r>
            <a:endParaRPr lang="en-US" sz="2800" b="0" i="0" u="none" strike="noStrike" kern="1200" cap="none" spc="0" normalizeH="0" baseline="0" noProof="0">
              <a:ln>
                <a:noFill/>
              </a:ln>
              <a:solidFill>
                <a:srgbClr val="002060"/>
              </a:solidFill>
              <a:effectLst/>
              <a:uLnTx/>
              <a:uFillTx/>
              <a:latin typeface="Arial"/>
              <a:cs typeface="Arial"/>
            </a:endParaRPr>
          </a:p>
        </p:txBody>
      </p:sp>
      <p:sp>
        <p:nvSpPr>
          <p:cNvPr id="42" name="Content Placeholder 6">
            <a:extLst>
              <a:ext uri="{FF2B5EF4-FFF2-40B4-BE49-F238E27FC236}">
                <a16:creationId xmlns:a16="http://schemas.microsoft.com/office/drawing/2014/main" id="{BC2051E7-6EFF-908C-1D10-0EACFB6DE264}"/>
              </a:ext>
            </a:extLst>
          </p:cNvPr>
          <p:cNvSpPr txBox="1">
            <a:spLocks/>
          </p:cNvSpPr>
          <p:nvPr/>
        </p:nvSpPr>
        <p:spPr>
          <a:xfrm>
            <a:off x="3046587" y="2233378"/>
            <a:ext cx="3180281" cy="1774144"/>
          </a:xfrm>
          <a:prstGeom prst="rect">
            <a:avLst/>
          </a:prstGeom>
          <a:solidFill>
            <a:srgbClr val="00765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FFFFFF"/>
                </a:solidFill>
                <a:effectLst/>
                <a:uLnTx/>
                <a:uFillTx/>
                <a:latin typeface="Arial"/>
                <a:cs typeface="Arial"/>
              </a:rPr>
              <a:t>Adult CBHC </a:t>
            </a:r>
            <a:br>
              <a:rPr lang="en-US" sz="2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a:ln>
                  <a:noFill/>
                </a:ln>
                <a:solidFill>
                  <a:srgbClr val="FFFFFF"/>
                </a:solidFill>
                <a:effectLst/>
                <a:uLnTx/>
                <a:uFillTx/>
                <a:latin typeface="Arial"/>
                <a:cs typeface="Arial"/>
              </a:rPr>
              <a:t>core services</a:t>
            </a:r>
            <a:endParaRPr lang="en-US" sz="2800" b="0" i="0" u="none" strike="noStrike" kern="1200" cap="none" spc="0" normalizeH="0" baseline="0" noProof="0">
              <a:ln>
                <a:noFill/>
              </a:ln>
              <a:solidFill>
                <a:srgbClr val="FFFFFF"/>
              </a:solidFill>
              <a:effectLst/>
              <a:uLnTx/>
              <a:uFillTx/>
              <a:latin typeface="Arial"/>
              <a:cs typeface="Arial"/>
            </a:endParaRPr>
          </a:p>
        </p:txBody>
      </p:sp>
      <p:sp>
        <p:nvSpPr>
          <p:cNvPr id="43" name="Content Placeholder 7">
            <a:extLst>
              <a:ext uri="{FF2B5EF4-FFF2-40B4-BE49-F238E27FC236}">
                <a16:creationId xmlns:a16="http://schemas.microsoft.com/office/drawing/2014/main" id="{937CCCF3-081D-5B39-C794-52DD1F6B500A}"/>
              </a:ext>
            </a:extLst>
          </p:cNvPr>
          <p:cNvSpPr txBox="1">
            <a:spLocks/>
          </p:cNvSpPr>
          <p:nvPr/>
        </p:nvSpPr>
        <p:spPr>
          <a:xfrm>
            <a:off x="3046588" y="4199174"/>
            <a:ext cx="3180281" cy="1979124"/>
          </a:xfrm>
          <a:prstGeom prst="rect">
            <a:avLst/>
          </a:prstGeom>
          <a:solidFill>
            <a:srgbClr val="91B0FF"/>
          </a:solidFill>
          <a:ln>
            <a:noFill/>
          </a:ln>
        </p:spPr>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270" marR="0" lvl="1" indent="-228600" algn="l" defTabSz="342900" rtl="0" eaLnBrk="1" fontAlgn="auto" latinLnBrk="0" hangingPunct="1">
              <a:lnSpc>
                <a:spcPct val="120000"/>
              </a:lnSpc>
              <a:spcBef>
                <a:spcPts val="5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Arial"/>
                <a:cs typeface="Arial"/>
              </a:rPr>
              <a:t>Adult Mobile Crisis Intervention (AMCI) </a:t>
            </a:r>
            <a:endParaRPr lang="en-US" sz="2800" b="0" i="0" u="none" strike="noStrike" kern="1200" cap="none" spc="0" normalizeH="0" baseline="0" noProof="0">
              <a:ln>
                <a:noFill/>
              </a:ln>
              <a:solidFill>
                <a:srgbClr val="FFFFFF"/>
              </a:solidFill>
              <a:effectLst/>
              <a:uLnTx/>
              <a:uFillTx/>
              <a:latin typeface="Arial"/>
              <a:cs typeface="Arial"/>
            </a:endParaRPr>
          </a:p>
          <a:p>
            <a:pPr marL="128270" marR="0" lvl="1" indent="-228600" algn="l" defTabSz="342900" rtl="0" eaLnBrk="1" fontAlgn="auto" latinLnBrk="0" hangingPunct="1">
              <a:lnSpc>
                <a:spcPct val="120000"/>
              </a:lnSpc>
              <a:spcBef>
                <a:spcPts val="5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Arial"/>
                <a:cs typeface="Arial"/>
              </a:rPr>
              <a:t>Adult Community Crisis Stabilization (ACCS)</a:t>
            </a:r>
            <a:endParaRPr lang="en-US" sz="2800" b="0" i="0" u="none" strike="noStrike" kern="1200" cap="none" spc="0" normalizeH="0" baseline="0" noProof="0">
              <a:ln>
                <a:noFill/>
              </a:ln>
              <a:solidFill>
                <a:srgbClr val="FFFFFF"/>
              </a:solidFill>
              <a:effectLst/>
              <a:uLnTx/>
              <a:uFillTx/>
              <a:latin typeface="Arial"/>
              <a:cs typeface="Arial"/>
            </a:endParaRPr>
          </a:p>
        </p:txBody>
      </p:sp>
      <p:sp>
        <p:nvSpPr>
          <p:cNvPr id="44" name="Content Placeholder 8">
            <a:extLst>
              <a:ext uri="{FF2B5EF4-FFF2-40B4-BE49-F238E27FC236}">
                <a16:creationId xmlns:a16="http://schemas.microsoft.com/office/drawing/2014/main" id="{052B38B6-AFE1-DC57-3551-0F591E70D490}"/>
              </a:ext>
            </a:extLst>
          </p:cNvPr>
          <p:cNvSpPr txBox="1">
            <a:spLocks/>
          </p:cNvSpPr>
          <p:nvPr/>
        </p:nvSpPr>
        <p:spPr>
          <a:xfrm>
            <a:off x="6467067" y="2233377"/>
            <a:ext cx="3182662" cy="1739508"/>
          </a:xfrm>
          <a:prstGeom prst="rect">
            <a:avLst/>
          </a:prstGeom>
          <a:solidFill>
            <a:srgbClr val="5ABA5C"/>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FFFFFF"/>
                </a:solidFill>
                <a:effectLst/>
                <a:uLnTx/>
                <a:uFillTx/>
                <a:latin typeface="Arial"/>
                <a:cs typeface="Arial"/>
              </a:rPr>
              <a:t>Youth CBHC core services</a:t>
            </a:r>
            <a:endParaRPr lang="en-US" sz="2800" b="0" i="0" u="none" strike="noStrike" kern="1200" cap="none" spc="0" normalizeH="0" baseline="0" noProof="0">
              <a:ln>
                <a:noFill/>
              </a:ln>
              <a:solidFill>
                <a:srgbClr val="FFFFFF"/>
              </a:solidFill>
              <a:effectLst/>
              <a:uLnTx/>
              <a:uFillTx/>
              <a:latin typeface="Arial"/>
              <a:cs typeface="Arial"/>
            </a:endParaRPr>
          </a:p>
        </p:txBody>
      </p:sp>
      <p:sp>
        <p:nvSpPr>
          <p:cNvPr id="45" name="Content Placeholder 9">
            <a:extLst>
              <a:ext uri="{FF2B5EF4-FFF2-40B4-BE49-F238E27FC236}">
                <a16:creationId xmlns:a16="http://schemas.microsoft.com/office/drawing/2014/main" id="{3FF304E0-5319-4A21-02FA-336427A5B42C}"/>
              </a:ext>
            </a:extLst>
          </p:cNvPr>
          <p:cNvSpPr txBox="1">
            <a:spLocks/>
          </p:cNvSpPr>
          <p:nvPr/>
        </p:nvSpPr>
        <p:spPr>
          <a:xfrm>
            <a:off x="6467067" y="4194604"/>
            <a:ext cx="3182662" cy="1972149"/>
          </a:xfrm>
          <a:prstGeom prst="rect">
            <a:avLst/>
          </a:prstGeom>
          <a:solidFill>
            <a:srgbClr val="91B0FF">
              <a:alpha val="61000"/>
            </a:srgbClr>
          </a:solidFill>
        </p:spPr>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Arial"/>
                <a:cs typeface="Arial"/>
              </a:rPr>
              <a:t>Youth Mobile Crisis Intervention services (YMCI)</a:t>
            </a:r>
            <a:endParaRPr lang="en-US" sz="2800" b="0" i="0" u="none" strike="noStrike" kern="1200" cap="none" spc="0" normalizeH="0" baseline="0" noProof="0">
              <a:ln>
                <a:noFill/>
              </a:ln>
              <a:solidFill>
                <a:srgbClr val="FFFFFF"/>
              </a:solidFill>
              <a:effectLst/>
              <a:uLnTx/>
              <a:uFillTx/>
              <a:latin typeface="Arial"/>
              <a:cs typeface="Arial"/>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Arial"/>
                <a:cs typeface="Arial"/>
              </a:rPr>
              <a:t>Youth Community Crisis Stabilization (YCCS)</a:t>
            </a:r>
            <a:endParaRPr lang="en-US" sz="2800" b="0" i="0" u="none" strike="noStrike" kern="1200" cap="none" spc="0" normalizeH="0" baseline="0" noProof="0">
              <a:ln>
                <a:noFill/>
              </a:ln>
              <a:solidFill>
                <a:srgbClr val="FFFFFF"/>
              </a:solidFill>
              <a:effectLst/>
              <a:uLnTx/>
              <a:uFillTx/>
              <a:latin typeface="Arial"/>
              <a:cs typeface="Arial"/>
            </a:endParaRPr>
          </a:p>
        </p:txBody>
      </p:sp>
      <p:sp>
        <p:nvSpPr>
          <p:cNvPr id="46" name="Content Placeholder 10">
            <a:extLst>
              <a:ext uri="{FF2B5EF4-FFF2-40B4-BE49-F238E27FC236}">
                <a16:creationId xmlns:a16="http://schemas.microsoft.com/office/drawing/2014/main" id="{03694EF5-C819-0F7F-BEF0-C73E45410913}"/>
              </a:ext>
            </a:extLst>
          </p:cNvPr>
          <p:cNvSpPr txBox="1">
            <a:spLocks/>
          </p:cNvSpPr>
          <p:nvPr/>
        </p:nvSpPr>
        <p:spPr>
          <a:xfrm>
            <a:off x="9984617" y="4009892"/>
            <a:ext cx="2164985" cy="244553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b="1" i="1">
                <a:solidFill>
                  <a:srgbClr val="002060"/>
                </a:solidFill>
                <a:latin typeface="Arial"/>
                <a:cs typeface="Arial"/>
              </a:rPr>
              <a:t>Note</a:t>
            </a:r>
            <a:r>
              <a:rPr lang="en-US" b="1">
                <a:solidFill>
                  <a:srgbClr val="002060"/>
                </a:solidFill>
                <a:latin typeface="Arial"/>
                <a:cs typeface="Arial"/>
              </a:rPr>
              <a:t>: YCCS is a regional model program.  </a:t>
            </a:r>
            <a:r>
              <a:rPr lang="en-US">
                <a:solidFill>
                  <a:srgbClr val="002060"/>
                </a:solidFill>
                <a:latin typeface="Arial"/>
                <a:cs typeface="Arial"/>
              </a:rPr>
              <a:t>A CBHC either provides YCCS services directly or has pathways in place to refer a Member to another YCCS services within their region.</a:t>
            </a:r>
          </a:p>
        </p:txBody>
      </p:sp>
      <p:sp>
        <p:nvSpPr>
          <p:cNvPr id="47" name="Trusting">
            <a:extLst>
              <a:ext uri="{FF2B5EF4-FFF2-40B4-BE49-F238E27FC236}">
                <a16:creationId xmlns:a16="http://schemas.microsoft.com/office/drawing/2014/main" id="{52CAF2D8-3642-7B6E-3CB8-DC18168A9847}"/>
              </a:ext>
              <a:ext uri="{C183D7F6-B498-43B3-948B-1728B52AA6E4}">
                <adec:decorative xmlns:adec="http://schemas.microsoft.com/office/drawing/2017/decorative" val="1"/>
              </a:ext>
            </a:extLst>
          </p:cNvPr>
          <p:cNvSpPr/>
          <p:nvPr/>
        </p:nvSpPr>
        <p:spPr>
          <a:xfrm>
            <a:off x="661170" y="2420836"/>
            <a:ext cx="1381484" cy="1185528"/>
          </a:xfrm>
          <a:custGeom>
            <a:avLst/>
            <a:gdLst>
              <a:gd name="connsiteX0" fmla="*/ 125427 w 450318"/>
              <a:gd name="connsiteY0" fmla="*/ 160741 h 303221"/>
              <a:gd name="connsiteX1" fmla="*/ 160893 w 450318"/>
              <a:gd name="connsiteY1" fmla="*/ 164662 h 303221"/>
              <a:gd name="connsiteX2" fmla="*/ 269988 w 450318"/>
              <a:gd name="connsiteY2" fmla="*/ 179624 h 303221"/>
              <a:gd name="connsiteX3" fmla="*/ 307508 w 450318"/>
              <a:gd name="connsiteY3" fmla="*/ 177549 h 303221"/>
              <a:gd name="connsiteX4" fmla="*/ 325251 w 450318"/>
              <a:gd name="connsiteY4" fmla="*/ 183774 h 303221"/>
              <a:gd name="connsiteX5" fmla="*/ 325251 w 450318"/>
              <a:gd name="connsiteY5" fmla="*/ 199422 h 303221"/>
              <a:gd name="connsiteX6" fmla="*/ 323861 w 450318"/>
              <a:gd name="connsiteY6" fmla="*/ 202887 h 303221"/>
              <a:gd name="connsiteX7" fmla="*/ 273453 w 450318"/>
              <a:gd name="connsiteY7" fmla="*/ 216459 h 303221"/>
              <a:gd name="connsiteX8" fmla="*/ 202999 w 450318"/>
              <a:gd name="connsiteY8" fmla="*/ 236028 h 303221"/>
              <a:gd name="connsiteX9" fmla="*/ 202997 w 450318"/>
              <a:gd name="connsiteY9" fmla="*/ 236033 h 303221"/>
              <a:gd name="connsiteX10" fmla="*/ 209474 w 450318"/>
              <a:gd name="connsiteY10" fmla="*/ 247711 h 303221"/>
              <a:gd name="connsiteX11" fmla="*/ 209681 w 450318"/>
              <a:gd name="connsiteY11" fmla="*/ 247711 h 303221"/>
              <a:gd name="connsiteX12" fmla="*/ 212441 w 450318"/>
              <a:gd name="connsiteY12" fmla="*/ 247711 h 303221"/>
              <a:gd name="connsiteX13" fmla="*/ 221656 w 450318"/>
              <a:gd name="connsiteY13" fmla="*/ 242648 h 303221"/>
              <a:gd name="connsiteX14" fmla="*/ 275051 w 450318"/>
              <a:gd name="connsiteY14" fmla="*/ 235737 h 303221"/>
              <a:gd name="connsiteX15" fmla="*/ 334216 w 450318"/>
              <a:gd name="connsiteY15" fmla="*/ 220547 h 303221"/>
              <a:gd name="connsiteX16" fmla="*/ 421708 w 450318"/>
              <a:gd name="connsiteY16" fmla="*/ 182343 h 303221"/>
              <a:gd name="connsiteX17" fmla="*/ 436235 w 450318"/>
              <a:gd name="connsiteY17" fmla="*/ 177964 h 303221"/>
              <a:gd name="connsiteX18" fmla="*/ 449350 w 450318"/>
              <a:gd name="connsiteY18" fmla="*/ 187634 h 303221"/>
              <a:gd name="connsiteX19" fmla="*/ 449329 w 450318"/>
              <a:gd name="connsiteY19" fmla="*/ 187655 h 303221"/>
              <a:gd name="connsiteX20" fmla="*/ 432520 w 450318"/>
              <a:gd name="connsiteY20" fmla="*/ 212744 h 303221"/>
              <a:gd name="connsiteX21" fmla="*/ 432748 w 450318"/>
              <a:gd name="connsiteY21" fmla="*/ 212744 h 303221"/>
              <a:gd name="connsiteX22" fmla="*/ 406268 w 450318"/>
              <a:gd name="connsiteY22" fmla="*/ 229345 h 303221"/>
              <a:gd name="connsiteX23" fmla="*/ 272997 w 450318"/>
              <a:gd name="connsiteY23" fmla="*/ 303221 h 303221"/>
              <a:gd name="connsiteX24" fmla="*/ 120820 w 450318"/>
              <a:gd name="connsiteY24" fmla="*/ 292181 h 303221"/>
              <a:gd name="connsiteX25" fmla="*/ 64415 w 450318"/>
              <a:gd name="connsiteY25" fmla="*/ 285499 h 303221"/>
              <a:gd name="connsiteX26" fmla="*/ 64415 w 450318"/>
              <a:gd name="connsiteY26" fmla="*/ 170411 h 303221"/>
              <a:gd name="connsiteX27" fmla="*/ 125427 w 450318"/>
              <a:gd name="connsiteY27" fmla="*/ 160741 h 303221"/>
              <a:gd name="connsiteX28" fmla="*/ 0 w 450318"/>
              <a:gd name="connsiteY28" fmla="*/ 151485 h 303221"/>
              <a:gd name="connsiteX29" fmla="*/ 37500 w 450318"/>
              <a:gd name="connsiteY29" fmla="*/ 151485 h 303221"/>
              <a:gd name="connsiteX30" fmla="*/ 43726 w 450318"/>
              <a:gd name="connsiteY30" fmla="*/ 151485 h 303221"/>
              <a:gd name="connsiteX31" fmla="*/ 43726 w 450318"/>
              <a:gd name="connsiteY31" fmla="*/ 302037 h 303221"/>
              <a:gd name="connsiteX32" fmla="*/ 37500 w 450318"/>
              <a:gd name="connsiteY32" fmla="*/ 302037 h 303221"/>
              <a:gd name="connsiteX33" fmla="*/ 0 w 450318"/>
              <a:gd name="connsiteY33" fmla="*/ 302037 h 303221"/>
              <a:gd name="connsiteX34" fmla="*/ 300598 w 450318"/>
              <a:gd name="connsiteY34" fmla="*/ 111767 h 303221"/>
              <a:gd name="connsiteX35" fmla="*/ 300619 w 450318"/>
              <a:gd name="connsiteY35" fmla="*/ 131335 h 303221"/>
              <a:gd name="connsiteX36" fmla="*/ 322450 w 450318"/>
              <a:gd name="connsiteY36" fmla="*/ 131335 h 303221"/>
              <a:gd name="connsiteX37" fmla="*/ 322450 w 450318"/>
              <a:gd name="connsiteY37" fmla="*/ 111767 h 303221"/>
              <a:gd name="connsiteX38" fmla="*/ 200239 w 450318"/>
              <a:gd name="connsiteY38" fmla="*/ 111767 h 303221"/>
              <a:gd name="connsiteX39" fmla="*/ 200260 w 450318"/>
              <a:gd name="connsiteY39" fmla="*/ 131335 h 303221"/>
              <a:gd name="connsiteX40" fmla="*/ 222050 w 450318"/>
              <a:gd name="connsiteY40" fmla="*/ 131335 h 303221"/>
              <a:gd name="connsiteX41" fmla="*/ 222050 w 450318"/>
              <a:gd name="connsiteY41" fmla="*/ 111767 h 303221"/>
              <a:gd name="connsiteX42" fmla="*/ 371654 w 450318"/>
              <a:gd name="connsiteY42" fmla="*/ 71094 h 303221"/>
              <a:gd name="connsiteX43" fmla="*/ 371654 w 450318"/>
              <a:gd name="connsiteY43" fmla="*/ 90684 h 303221"/>
              <a:gd name="connsiteX44" fmla="*/ 393465 w 450318"/>
              <a:gd name="connsiteY44" fmla="*/ 90684 h 303221"/>
              <a:gd name="connsiteX45" fmla="*/ 393486 w 450318"/>
              <a:gd name="connsiteY45" fmla="*/ 71094 h 303221"/>
              <a:gd name="connsiteX46" fmla="*/ 300598 w 450318"/>
              <a:gd name="connsiteY46" fmla="*/ 71094 h 303221"/>
              <a:gd name="connsiteX47" fmla="*/ 300619 w 450318"/>
              <a:gd name="connsiteY47" fmla="*/ 90684 h 303221"/>
              <a:gd name="connsiteX48" fmla="*/ 322450 w 450318"/>
              <a:gd name="connsiteY48" fmla="*/ 90684 h 303221"/>
              <a:gd name="connsiteX49" fmla="*/ 322450 w 450318"/>
              <a:gd name="connsiteY49" fmla="*/ 71094 h 303221"/>
              <a:gd name="connsiteX50" fmla="*/ 268557 w 450318"/>
              <a:gd name="connsiteY50" fmla="*/ 71094 h 303221"/>
              <a:gd name="connsiteX51" fmla="*/ 268557 w 450318"/>
              <a:gd name="connsiteY51" fmla="*/ 90684 h 303221"/>
              <a:gd name="connsiteX52" fmla="*/ 290388 w 450318"/>
              <a:gd name="connsiteY52" fmla="*/ 90684 h 303221"/>
              <a:gd name="connsiteX53" fmla="*/ 290409 w 450318"/>
              <a:gd name="connsiteY53" fmla="*/ 71094 h 303221"/>
              <a:gd name="connsiteX54" fmla="*/ 200239 w 450318"/>
              <a:gd name="connsiteY54" fmla="*/ 71094 h 303221"/>
              <a:gd name="connsiteX55" fmla="*/ 200260 w 450318"/>
              <a:gd name="connsiteY55" fmla="*/ 90684 h 303221"/>
              <a:gd name="connsiteX56" fmla="*/ 222050 w 450318"/>
              <a:gd name="connsiteY56" fmla="*/ 90684 h 303221"/>
              <a:gd name="connsiteX57" fmla="*/ 222050 w 450318"/>
              <a:gd name="connsiteY57" fmla="*/ 71094 h 303221"/>
              <a:gd name="connsiteX58" fmla="*/ 168176 w 450318"/>
              <a:gd name="connsiteY58" fmla="*/ 71094 h 303221"/>
              <a:gd name="connsiteX59" fmla="*/ 168197 w 450318"/>
              <a:gd name="connsiteY59" fmla="*/ 90684 h 303221"/>
              <a:gd name="connsiteX60" fmla="*/ 190029 w 450318"/>
              <a:gd name="connsiteY60" fmla="*/ 90684 h 303221"/>
              <a:gd name="connsiteX61" fmla="*/ 190029 w 450318"/>
              <a:gd name="connsiteY61" fmla="*/ 71094 h 303221"/>
              <a:gd name="connsiteX62" fmla="*/ 150205 w 450318"/>
              <a:gd name="connsiteY62" fmla="*/ 55261 h 303221"/>
              <a:gd name="connsiteX63" fmla="*/ 240084 w 450318"/>
              <a:gd name="connsiteY63" fmla="*/ 55261 h 303221"/>
              <a:gd name="connsiteX64" fmla="*/ 240084 w 450318"/>
              <a:gd name="connsiteY64" fmla="*/ 150115 h 303221"/>
              <a:gd name="connsiteX65" fmla="*/ 190049 w 450318"/>
              <a:gd name="connsiteY65" fmla="*/ 150115 h 303221"/>
              <a:gd name="connsiteX66" fmla="*/ 190049 w 450318"/>
              <a:gd name="connsiteY66" fmla="*/ 111746 h 303221"/>
              <a:gd name="connsiteX67" fmla="*/ 168197 w 450318"/>
              <a:gd name="connsiteY67" fmla="*/ 111746 h 303221"/>
              <a:gd name="connsiteX68" fmla="*/ 168197 w 450318"/>
              <a:gd name="connsiteY68" fmla="*/ 150115 h 303221"/>
              <a:gd name="connsiteX69" fmla="*/ 134993 w 450318"/>
              <a:gd name="connsiteY69" fmla="*/ 150115 h 303221"/>
              <a:gd name="connsiteX70" fmla="*/ 134993 w 450318"/>
              <a:gd name="connsiteY70" fmla="*/ 113074 h 303221"/>
              <a:gd name="connsiteX71" fmla="*/ 76887 w 450318"/>
              <a:gd name="connsiteY71" fmla="*/ 113074 h 303221"/>
              <a:gd name="connsiteX72" fmla="*/ 76887 w 450318"/>
              <a:gd name="connsiteY72" fmla="*/ 150115 h 303221"/>
              <a:gd name="connsiteX73" fmla="*/ 55823 w 450318"/>
              <a:gd name="connsiteY73" fmla="*/ 150115 h 303221"/>
              <a:gd name="connsiteX74" fmla="*/ 56238 w 450318"/>
              <a:gd name="connsiteY74" fmla="*/ 95166 h 303221"/>
              <a:gd name="connsiteX75" fmla="*/ 150205 w 450318"/>
              <a:gd name="connsiteY75" fmla="*/ 95166 h 303221"/>
              <a:gd name="connsiteX76" fmla="*/ 150205 w 450318"/>
              <a:gd name="connsiteY76" fmla="*/ 89044 h 303221"/>
              <a:gd name="connsiteX77" fmla="*/ 51320 w 450318"/>
              <a:gd name="connsiteY77" fmla="*/ 89044 h 303221"/>
              <a:gd name="connsiteX78" fmla="*/ 61904 w 450318"/>
              <a:gd name="connsiteY78" fmla="*/ 75950 h 303221"/>
              <a:gd name="connsiteX79" fmla="*/ 150184 w 450318"/>
              <a:gd name="connsiteY79" fmla="*/ 75950 h 303221"/>
              <a:gd name="connsiteX80" fmla="*/ 382570 w 450318"/>
              <a:gd name="connsiteY80" fmla="*/ 43183 h 303221"/>
              <a:gd name="connsiteX81" fmla="*/ 417330 w 450318"/>
              <a:gd name="connsiteY81" fmla="*/ 63250 h 303221"/>
              <a:gd name="connsiteX82" fmla="*/ 417330 w 450318"/>
              <a:gd name="connsiteY82" fmla="*/ 150157 h 303221"/>
              <a:gd name="connsiteX83" fmla="*/ 393486 w 450318"/>
              <a:gd name="connsiteY83" fmla="*/ 150157 h 303221"/>
              <a:gd name="connsiteX84" fmla="*/ 393486 w 450318"/>
              <a:gd name="connsiteY84" fmla="*/ 111767 h 303221"/>
              <a:gd name="connsiteX85" fmla="*/ 371654 w 450318"/>
              <a:gd name="connsiteY85" fmla="*/ 111767 h 303221"/>
              <a:gd name="connsiteX86" fmla="*/ 371654 w 450318"/>
              <a:gd name="connsiteY86" fmla="*/ 150157 h 303221"/>
              <a:gd name="connsiteX87" fmla="*/ 347810 w 450318"/>
              <a:gd name="connsiteY87" fmla="*/ 150157 h 303221"/>
              <a:gd name="connsiteX88" fmla="*/ 347810 w 450318"/>
              <a:gd name="connsiteY88" fmla="*/ 63250 h 303221"/>
              <a:gd name="connsiteX89" fmla="*/ 295514 w 450318"/>
              <a:gd name="connsiteY89" fmla="*/ 25379 h 303221"/>
              <a:gd name="connsiteX90" fmla="*/ 339509 w 450318"/>
              <a:gd name="connsiteY90" fmla="*/ 50779 h 303221"/>
              <a:gd name="connsiteX91" fmla="*/ 339509 w 450318"/>
              <a:gd name="connsiteY91" fmla="*/ 150136 h 303221"/>
              <a:gd name="connsiteX92" fmla="*/ 290388 w 450318"/>
              <a:gd name="connsiteY92" fmla="*/ 150136 h 303221"/>
              <a:gd name="connsiteX93" fmla="*/ 290388 w 450318"/>
              <a:gd name="connsiteY93" fmla="*/ 111767 h 303221"/>
              <a:gd name="connsiteX94" fmla="*/ 268536 w 450318"/>
              <a:gd name="connsiteY94" fmla="*/ 111767 h 303221"/>
              <a:gd name="connsiteX95" fmla="*/ 268536 w 450318"/>
              <a:gd name="connsiteY95" fmla="*/ 150136 h 303221"/>
              <a:gd name="connsiteX96" fmla="*/ 251498 w 450318"/>
              <a:gd name="connsiteY96" fmla="*/ 150136 h 303221"/>
              <a:gd name="connsiteX97" fmla="*/ 251498 w 450318"/>
              <a:gd name="connsiteY97" fmla="*/ 50779 h 303221"/>
              <a:gd name="connsiteX98" fmla="*/ 295597 w 450318"/>
              <a:gd name="connsiteY98" fmla="*/ 0 h 303221"/>
              <a:gd name="connsiteX99" fmla="*/ 317511 w 450318"/>
              <a:gd name="connsiteY99" fmla="*/ 12637 h 303221"/>
              <a:gd name="connsiteX100" fmla="*/ 317511 w 450318"/>
              <a:gd name="connsiteY100" fmla="*/ 3714 h 303221"/>
              <a:gd name="connsiteX101" fmla="*/ 339426 w 450318"/>
              <a:gd name="connsiteY101" fmla="*/ 3714 h 303221"/>
              <a:gd name="connsiteX102" fmla="*/ 339426 w 450318"/>
              <a:gd name="connsiteY102" fmla="*/ 25379 h 303221"/>
              <a:gd name="connsiteX103" fmla="*/ 359016 w 450318"/>
              <a:gd name="connsiteY103" fmla="*/ 36688 h 303221"/>
              <a:gd name="connsiteX104" fmla="*/ 382570 w 450318"/>
              <a:gd name="connsiteY104" fmla="*/ 23096 h 303221"/>
              <a:gd name="connsiteX105" fmla="*/ 432355 w 450318"/>
              <a:gd name="connsiteY105" fmla="*/ 51837 h 303221"/>
              <a:gd name="connsiteX106" fmla="*/ 426378 w 450318"/>
              <a:gd name="connsiteY106" fmla="*/ 62213 h 303221"/>
              <a:gd name="connsiteX107" fmla="*/ 382570 w 450318"/>
              <a:gd name="connsiteY107" fmla="*/ 36916 h 303221"/>
              <a:gd name="connsiteX108" fmla="*/ 356028 w 450318"/>
              <a:gd name="connsiteY108" fmla="*/ 52252 h 303221"/>
              <a:gd name="connsiteX109" fmla="*/ 295514 w 450318"/>
              <a:gd name="connsiteY109" fmla="*/ 17452 h 303221"/>
              <a:gd name="connsiteX110" fmla="*/ 240084 w 450318"/>
              <a:gd name="connsiteY110" fmla="*/ 49450 h 303221"/>
              <a:gd name="connsiteX111" fmla="*/ 140659 w 450318"/>
              <a:gd name="connsiteY111" fmla="*/ 49450 h 303221"/>
              <a:gd name="connsiteX112" fmla="*/ 151243 w 450318"/>
              <a:gd name="connsiteY112" fmla="*/ 31397 h 303221"/>
              <a:gd name="connsiteX113" fmla="*/ 241080 w 450318"/>
              <a:gd name="connsiteY113" fmla="*/ 31397 h 30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50318" h="303221">
                <a:moveTo>
                  <a:pt x="125427" y="160741"/>
                </a:moveTo>
                <a:cubicBezTo>
                  <a:pt x="137374" y="160382"/>
                  <a:pt x="149312" y="161702"/>
                  <a:pt x="160893" y="164662"/>
                </a:cubicBezTo>
                <a:cubicBezTo>
                  <a:pt x="196438" y="174442"/>
                  <a:pt x="233122" y="179474"/>
                  <a:pt x="269988" y="179624"/>
                </a:cubicBezTo>
                <a:cubicBezTo>
                  <a:pt x="282525" y="179681"/>
                  <a:pt x="295054" y="178988"/>
                  <a:pt x="307508" y="177549"/>
                </a:cubicBezTo>
                <a:cubicBezTo>
                  <a:pt x="314133" y="175945"/>
                  <a:pt x="321081" y="178383"/>
                  <a:pt x="325251" y="183774"/>
                </a:cubicBezTo>
                <a:cubicBezTo>
                  <a:pt x="327514" y="188745"/>
                  <a:pt x="327514" y="194451"/>
                  <a:pt x="325251" y="199422"/>
                </a:cubicBezTo>
                <a:cubicBezTo>
                  <a:pt x="324986" y="200647"/>
                  <a:pt x="324516" y="201818"/>
                  <a:pt x="323861" y="202887"/>
                </a:cubicBezTo>
                <a:cubicBezTo>
                  <a:pt x="320872" y="205876"/>
                  <a:pt x="310808" y="213471"/>
                  <a:pt x="273453" y="216459"/>
                </a:cubicBezTo>
                <a:cubicBezTo>
                  <a:pt x="215451" y="220381"/>
                  <a:pt x="206921" y="222913"/>
                  <a:pt x="202999" y="236028"/>
                </a:cubicBezTo>
                <a:cubicBezTo>
                  <a:pt x="202999" y="236029"/>
                  <a:pt x="202998" y="236031"/>
                  <a:pt x="202997" y="236033"/>
                </a:cubicBezTo>
                <a:cubicBezTo>
                  <a:pt x="201561" y="241046"/>
                  <a:pt x="204461" y="246274"/>
                  <a:pt x="209474" y="247711"/>
                </a:cubicBezTo>
                <a:lnTo>
                  <a:pt x="209681" y="247711"/>
                </a:lnTo>
                <a:lnTo>
                  <a:pt x="212441" y="247711"/>
                </a:lnTo>
                <a:cubicBezTo>
                  <a:pt x="216158" y="247640"/>
                  <a:pt x="219603" y="245747"/>
                  <a:pt x="221656" y="242648"/>
                </a:cubicBezTo>
                <a:cubicBezTo>
                  <a:pt x="239211" y="238751"/>
                  <a:pt x="257082" y="236438"/>
                  <a:pt x="275051" y="235737"/>
                </a:cubicBezTo>
                <a:cubicBezTo>
                  <a:pt x="295781" y="236090"/>
                  <a:pt x="316221" y="230842"/>
                  <a:pt x="334216" y="220547"/>
                </a:cubicBezTo>
                <a:cubicBezTo>
                  <a:pt x="364233" y="209864"/>
                  <a:pt x="393468" y="197098"/>
                  <a:pt x="421708" y="182343"/>
                </a:cubicBezTo>
                <a:cubicBezTo>
                  <a:pt x="426077" y="179622"/>
                  <a:pt x="431090" y="178111"/>
                  <a:pt x="436235" y="177964"/>
                </a:cubicBezTo>
                <a:cubicBezTo>
                  <a:pt x="442319" y="177759"/>
                  <a:pt x="447747" y="181761"/>
                  <a:pt x="449350" y="187634"/>
                </a:cubicBezTo>
                <a:lnTo>
                  <a:pt x="449329" y="187655"/>
                </a:lnTo>
                <a:cubicBezTo>
                  <a:pt x="451197" y="192718"/>
                  <a:pt x="452546" y="200771"/>
                  <a:pt x="432520" y="212744"/>
                </a:cubicBezTo>
                <a:lnTo>
                  <a:pt x="432748" y="212744"/>
                </a:lnTo>
                <a:lnTo>
                  <a:pt x="406268" y="229345"/>
                </a:lnTo>
                <a:cubicBezTo>
                  <a:pt x="371508" y="252359"/>
                  <a:pt x="298315" y="300233"/>
                  <a:pt x="272997" y="303221"/>
                </a:cubicBezTo>
                <a:cubicBezTo>
                  <a:pt x="222079" y="303011"/>
                  <a:pt x="171235" y="299323"/>
                  <a:pt x="120820" y="292181"/>
                </a:cubicBezTo>
                <a:cubicBezTo>
                  <a:pt x="97806" y="289421"/>
                  <a:pt x="78236" y="286889"/>
                  <a:pt x="64415" y="285499"/>
                </a:cubicBezTo>
                <a:lnTo>
                  <a:pt x="64415" y="170411"/>
                </a:lnTo>
                <a:cubicBezTo>
                  <a:pt x="84142" y="164105"/>
                  <a:pt x="104716" y="160843"/>
                  <a:pt x="125427" y="160741"/>
                </a:cubicBezTo>
                <a:close/>
                <a:moveTo>
                  <a:pt x="0" y="151485"/>
                </a:moveTo>
                <a:lnTo>
                  <a:pt x="37500" y="151485"/>
                </a:lnTo>
                <a:cubicBezTo>
                  <a:pt x="40939" y="151485"/>
                  <a:pt x="43726" y="151485"/>
                  <a:pt x="43726" y="151485"/>
                </a:cubicBezTo>
                <a:lnTo>
                  <a:pt x="43726" y="302037"/>
                </a:lnTo>
                <a:cubicBezTo>
                  <a:pt x="43726" y="302037"/>
                  <a:pt x="40939" y="302037"/>
                  <a:pt x="37500" y="302037"/>
                </a:cubicBezTo>
                <a:lnTo>
                  <a:pt x="0" y="302037"/>
                </a:lnTo>
                <a:close/>
                <a:moveTo>
                  <a:pt x="300598" y="111767"/>
                </a:moveTo>
                <a:lnTo>
                  <a:pt x="300619" y="131335"/>
                </a:lnTo>
                <a:lnTo>
                  <a:pt x="322450" y="131335"/>
                </a:lnTo>
                <a:lnTo>
                  <a:pt x="322450" y="111767"/>
                </a:lnTo>
                <a:close/>
                <a:moveTo>
                  <a:pt x="200239" y="111767"/>
                </a:moveTo>
                <a:lnTo>
                  <a:pt x="200260" y="131335"/>
                </a:lnTo>
                <a:lnTo>
                  <a:pt x="222050" y="131335"/>
                </a:lnTo>
                <a:lnTo>
                  <a:pt x="222050" y="111767"/>
                </a:lnTo>
                <a:close/>
                <a:moveTo>
                  <a:pt x="371654" y="71094"/>
                </a:moveTo>
                <a:lnTo>
                  <a:pt x="371654" y="90684"/>
                </a:lnTo>
                <a:lnTo>
                  <a:pt x="393465" y="90684"/>
                </a:lnTo>
                <a:lnTo>
                  <a:pt x="393486" y="71094"/>
                </a:lnTo>
                <a:close/>
                <a:moveTo>
                  <a:pt x="300598" y="71094"/>
                </a:moveTo>
                <a:lnTo>
                  <a:pt x="300619" y="90684"/>
                </a:lnTo>
                <a:lnTo>
                  <a:pt x="322450" y="90684"/>
                </a:lnTo>
                <a:lnTo>
                  <a:pt x="322450" y="71094"/>
                </a:lnTo>
                <a:close/>
                <a:moveTo>
                  <a:pt x="268557" y="71094"/>
                </a:moveTo>
                <a:lnTo>
                  <a:pt x="268557" y="90684"/>
                </a:lnTo>
                <a:lnTo>
                  <a:pt x="290388" y="90684"/>
                </a:lnTo>
                <a:lnTo>
                  <a:pt x="290409" y="71094"/>
                </a:lnTo>
                <a:close/>
                <a:moveTo>
                  <a:pt x="200239" y="71094"/>
                </a:moveTo>
                <a:lnTo>
                  <a:pt x="200260" y="90684"/>
                </a:lnTo>
                <a:lnTo>
                  <a:pt x="222050" y="90684"/>
                </a:lnTo>
                <a:lnTo>
                  <a:pt x="222050" y="71094"/>
                </a:lnTo>
                <a:close/>
                <a:moveTo>
                  <a:pt x="168176" y="71094"/>
                </a:moveTo>
                <a:lnTo>
                  <a:pt x="168197" y="90684"/>
                </a:lnTo>
                <a:lnTo>
                  <a:pt x="190029" y="90684"/>
                </a:lnTo>
                <a:lnTo>
                  <a:pt x="190029" y="71094"/>
                </a:lnTo>
                <a:close/>
                <a:moveTo>
                  <a:pt x="150205" y="55261"/>
                </a:moveTo>
                <a:lnTo>
                  <a:pt x="240084" y="55261"/>
                </a:lnTo>
                <a:lnTo>
                  <a:pt x="240084" y="150115"/>
                </a:lnTo>
                <a:lnTo>
                  <a:pt x="190049" y="150115"/>
                </a:lnTo>
                <a:lnTo>
                  <a:pt x="190049" y="111746"/>
                </a:lnTo>
                <a:lnTo>
                  <a:pt x="168197" y="111746"/>
                </a:lnTo>
                <a:lnTo>
                  <a:pt x="168197" y="150115"/>
                </a:lnTo>
                <a:lnTo>
                  <a:pt x="134993" y="150115"/>
                </a:lnTo>
                <a:lnTo>
                  <a:pt x="134993" y="113074"/>
                </a:lnTo>
                <a:lnTo>
                  <a:pt x="76887" y="113074"/>
                </a:lnTo>
                <a:lnTo>
                  <a:pt x="76887" y="150115"/>
                </a:lnTo>
                <a:lnTo>
                  <a:pt x="55823" y="150115"/>
                </a:lnTo>
                <a:lnTo>
                  <a:pt x="56238" y="95166"/>
                </a:lnTo>
                <a:lnTo>
                  <a:pt x="150205" y="95166"/>
                </a:lnTo>
                <a:lnTo>
                  <a:pt x="150205" y="89044"/>
                </a:lnTo>
                <a:lnTo>
                  <a:pt x="51320" y="89044"/>
                </a:lnTo>
                <a:lnTo>
                  <a:pt x="61904" y="75950"/>
                </a:lnTo>
                <a:lnTo>
                  <a:pt x="150184" y="75950"/>
                </a:lnTo>
                <a:close/>
                <a:moveTo>
                  <a:pt x="382570" y="43183"/>
                </a:moveTo>
                <a:lnTo>
                  <a:pt x="417330" y="63250"/>
                </a:lnTo>
                <a:lnTo>
                  <a:pt x="417330" y="150157"/>
                </a:lnTo>
                <a:lnTo>
                  <a:pt x="393486" y="150157"/>
                </a:lnTo>
                <a:lnTo>
                  <a:pt x="393486" y="111767"/>
                </a:lnTo>
                <a:lnTo>
                  <a:pt x="371654" y="111767"/>
                </a:lnTo>
                <a:lnTo>
                  <a:pt x="371654" y="150157"/>
                </a:lnTo>
                <a:lnTo>
                  <a:pt x="347810" y="150157"/>
                </a:lnTo>
                <a:lnTo>
                  <a:pt x="347810" y="63250"/>
                </a:lnTo>
                <a:close/>
                <a:moveTo>
                  <a:pt x="295514" y="25379"/>
                </a:moveTo>
                <a:lnTo>
                  <a:pt x="339509" y="50779"/>
                </a:lnTo>
                <a:lnTo>
                  <a:pt x="339509" y="150136"/>
                </a:lnTo>
                <a:lnTo>
                  <a:pt x="290388" y="150136"/>
                </a:lnTo>
                <a:lnTo>
                  <a:pt x="290388" y="111767"/>
                </a:lnTo>
                <a:lnTo>
                  <a:pt x="268536" y="111767"/>
                </a:lnTo>
                <a:lnTo>
                  <a:pt x="268536" y="150136"/>
                </a:lnTo>
                <a:lnTo>
                  <a:pt x="251498" y="150136"/>
                </a:lnTo>
                <a:lnTo>
                  <a:pt x="251498" y="50779"/>
                </a:lnTo>
                <a:close/>
                <a:moveTo>
                  <a:pt x="295597" y="0"/>
                </a:moveTo>
                <a:lnTo>
                  <a:pt x="317511" y="12637"/>
                </a:lnTo>
                <a:lnTo>
                  <a:pt x="317511" y="3714"/>
                </a:lnTo>
                <a:lnTo>
                  <a:pt x="339426" y="3714"/>
                </a:lnTo>
                <a:lnTo>
                  <a:pt x="339426" y="25379"/>
                </a:lnTo>
                <a:lnTo>
                  <a:pt x="359016" y="36688"/>
                </a:lnTo>
                <a:lnTo>
                  <a:pt x="382570" y="23096"/>
                </a:lnTo>
                <a:lnTo>
                  <a:pt x="432355" y="51837"/>
                </a:lnTo>
                <a:lnTo>
                  <a:pt x="426378" y="62213"/>
                </a:lnTo>
                <a:lnTo>
                  <a:pt x="382570" y="36916"/>
                </a:lnTo>
                <a:lnTo>
                  <a:pt x="356028" y="52252"/>
                </a:lnTo>
                <a:lnTo>
                  <a:pt x="295514" y="17452"/>
                </a:lnTo>
                <a:lnTo>
                  <a:pt x="240084" y="49450"/>
                </a:lnTo>
                <a:lnTo>
                  <a:pt x="140659" y="49450"/>
                </a:lnTo>
                <a:lnTo>
                  <a:pt x="151243" y="31397"/>
                </a:lnTo>
                <a:lnTo>
                  <a:pt x="241080" y="31397"/>
                </a:lnTo>
                <a:close/>
              </a:path>
            </a:pathLst>
          </a:custGeom>
          <a:solidFill>
            <a:srgbClr val="002060"/>
          </a:solidFill>
          <a:ln w="2075" cap="flat">
            <a:noFill/>
            <a:prstDash val="solid"/>
            <a:miter/>
          </a:ln>
        </p:spPr>
        <p:txBody>
          <a:bodyPr lIns="91440" tIns="45720" rIns="91440" bIns="45720" rtlCol="0" anchor="ctr"/>
          <a:lstStyle/>
          <a:p>
            <a:pPr defTabSz="342900">
              <a:defRPr/>
            </a:pPr>
            <a:endParaRPr lang="en-US" sz="1350">
              <a:solidFill>
                <a:srgbClr val="002060"/>
              </a:solidFill>
              <a:latin typeface="Arial" panose="020B0604020202020204" pitchFamily="34" charset="0"/>
              <a:cs typeface="Arial" panose="020B0604020202020204" pitchFamily="34" charset="0"/>
            </a:endParaRPr>
          </a:p>
        </p:txBody>
      </p:sp>
      <p:sp>
        <p:nvSpPr>
          <p:cNvPr id="48" name="Down Arrow 3">
            <a:extLst>
              <a:ext uri="{FF2B5EF4-FFF2-40B4-BE49-F238E27FC236}">
                <a16:creationId xmlns:a16="http://schemas.microsoft.com/office/drawing/2014/main" id="{99195C6C-5EFA-95B6-1017-C7AAEA459543}"/>
              </a:ext>
              <a:ext uri="{C183D7F6-B498-43B3-948B-1728B52AA6E4}">
                <adec:decorative xmlns:adec="http://schemas.microsoft.com/office/drawing/2017/decorative" val="1"/>
              </a:ext>
            </a:extLst>
          </p:cNvPr>
          <p:cNvSpPr/>
          <p:nvPr/>
        </p:nvSpPr>
        <p:spPr>
          <a:xfrm rot="16200000">
            <a:off x="9640422" y="5060346"/>
            <a:ext cx="363474" cy="245534"/>
          </a:xfrm>
          <a:prstGeom prst="downArrow">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350" b="0"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49" name="Left Brace 48">
            <a:extLst>
              <a:ext uri="{FF2B5EF4-FFF2-40B4-BE49-F238E27FC236}">
                <a16:creationId xmlns:a16="http://schemas.microsoft.com/office/drawing/2014/main" id="{A2655910-D690-F80E-544B-103DB01A29A3}"/>
              </a:ext>
              <a:ext uri="{C183D7F6-B498-43B3-948B-1728B52AA6E4}">
                <adec:decorative xmlns:adec="http://schemas.microsoft.com/office/drawing/2017/decorative" val="1"/>
              </a:ext>
            </a:extLst>
          </p:cNvPr>
          <p:cNvSpPr/>
          <p:nvPr/>
        </p:nvSpPr>
        <p:spPr>
          <a:xfrm>
            <a:off x="2447890" y="2420836"/>
            <a:ext cx="350381" cy="3174791"/>
          </a:xfrm>
          <a:prstGeom prst="leftBrace">
            <a:avLst>
              <a:gd name="adj1" fmla="val 27244"/>
              <a:gd name="adj2" fmla="val 50000"/>
            </a:avLst>
          </a:prstGeom>
          <a:noFill/>
          <a:ln w="22225" cap="flat" cmpd="sng" algn="ctr">
            <a:solidFill>
              <a:srgbClr val="002060"/>
            </a:solidFill>
            <a:prstDash val="solid"/>
            <a:miter lim="800000"/>
          </a:ln>
          <a:effectLst/>
        </p:spPr>
        <p:txBody>
          <a:bodyPr lIns="91440" tIns="45720" rIns="91440" bIns="4572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lang="en-US" sz="1350" b="0" i="0" u="none" strike="noStrike" kern="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7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A75A9-8D15-2A45-E9E8-8A5C4D016AD4}"/>
              </a:ext>
            </a:extLst>
          </p:cNvPr>
          <p:cNvSpPr>
            <a:spLocks noGrp="1"/>
          </p:cNvSpPr>
          <p:nvPr>
            <p:ph type="title"/>
          </p:nvPr>
        </p:nvSpPr>
        <p:spPr>
          <a:xfrm>
            <a:off x="-484909" y="0"/>
            <a:ext cx="13161818" cy="1023257"/>
          </a:xfrm>
          <a:noFill/>
        </p:spPr>
        <p:txBody>
          <a:bodyPr anchor="ctr">
            <a:normAutofit/>
          </a:bodyPr>
          <a:lstStyle/>
          <a:p>
            <a:r>
              <a:rPr lang="en-US" sz="2000">
                <a:solidFill>
                  <a:srgbClr val="002060"/>
                </a:solidFill>
                <a:latin typeface="Arial"/>
                <a:cs typeface="Arial"/>
              </a:rPr>
              <a:t>	Community Behavioral Health Centers: The Basics</a:t>
            </a:r>
          </a:p>
        </p:txBody>
      </p:sp>
      <p:grpSp>
        <p:nvGrpSpPr>
          <p:cNvPr id="4" name="Group 3">
            <a:extLst>
              <a:ext uri="{FF2B5EF4-FFF2-40B4-BE49-F238E27FC236}">
                <a16:creationId xmlns:a16="http://schemas.microsoft.com/office/drawing/2014/main" id="{1E1D05C5-20ED-E499-5D9E-23012023752A}"/>
              </a:ext>
            </a:extLst>
          </p:cNvPr>
          <p:cNvGrpSpPr/>
          <p:nvPr/>
        </p:nvGrpSpPr>
        <p:grpSpPr>
          <a:xfrm>
            <a:off x="592550" y="1666863"/>
            <a:ext cx="3114183" cy="1868510"/>
            <a:chOff x="0" y="390813"/>
            <a:chExt cx="3114183" cy="1868510"/>
          </a:xfrm>
          <a:scene3d>
            <a:camera prst="orthographicFront"/>
            <a:lightRig rig="flat" dir="t"/>
          </a:scene3d>
        </p:grpSpPr>
        <p:sp>
          <p:nvSpPr>
            <p:cNvPr id="5" name="Rectangle 4">
              <a:extLst>
                <a:ext uri="{FF2B5EF4-FFF2-40B4-BE49-F238E27FC236}">
                  <a16:creationId xmlns:a16="http://schemas.microsoft.com/office/drawing/2014/main" id="{5B9A53BE-264C-A143-0438-798856F62069}"/>
                </a:ext>
              </a:extLst>
            </p:cNvPr>
            <p:cNvSpPr/>
            <p:nvPr/>
          </p:nvSpPr>
          <p:spPr>
            <a:xfrm>
              <a:off x="0" y="390813"/>
              <a:ext cx="3114183" cy="1868510"/>
            </a:xfrm>
            <a:prstGeom prst="rect">
              <a:avLst/>
            </a:prstGeom>
            <a:solidFill>
              <a:schemeClr val="accent1"/>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en-US" sz="1600" b="1">
                <a:latin typeface="Arial"/>
                <a:cs typeface="Arial"/>
              </a:endParaRPr>
            </a:p>
          </p:txBody>
        </p:sp>
        <p:sp>
          <p:nvSpPr>
            <p:cNvPr id="6" name="TextBox 5">
              <a:extLst>
                <a:ext uri="{FF2B5EF4-FFF2-40B4-BE49-F238E27FC236}">
                  <a16:creationId xmlns:a16="http://schemas.microsoft.com/office/drawing/2014/main" id="{FB09675F-B806-A568-833A-7F6127AB3F2C}"/>
                </a:ext>
              </a:extLst>
            </p:cNvPr>
            <p:cNvSpPr txBox="1"/>
            <p:nvPr/>
          </p:nvSpPr>
          <p:spPr>
            <a:xfrm>
              <a:off x="0" y="390813"/>
              <a:ext cx="3114183" cy="1868510"/>
            </a:xfrm>
            <a:prstGeom prst="rect">
              <a:avLst/>
            </a:prstGeom>
            <a:solidFill>
              <a:srgbClr val="002060"/>
            </a:solidFill>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ctr" defTabSz="800100" rtl="0">
                <a:lnSpc>
                  <a:spcPct val="100000"/>
                </a:lnSpc>
                <a:spcBef>
                  <a:spcPct val="0"/>
                </a:spcBef>
                <a:spcAft>
                  <a:spcPct val="35000"/>
                </a:spcAft>
                <a:buNone/>
              </a:pPr>
              <a:r>
                <a:rPr lang="en-US" sz="1600" b="1">
                  <a:solidFill>
                    <a:schemeClr val="bg2"/>
                  </a:solidFill>
                  <a:latin typeface="Arial"/>
                  <a:cs typeface="Arial"/>
                </a:rPr>
                <a:t>C</a:t>
              </a:r>
              <a:r>
                <a:rPr lang="en-US" sz="1600" b="1" kern="1200">
                  <a:solidFill>
                    <a:schemeClr val="bg2"/>
                  </a:solidFill>
                  <a:latin typeface="Arial"/>
                  <a:cs typeface="Arial"/>
                </a:rPr>
                <a:t>ombine mobile crisis teams, crisis stabilization, and outpatient and urgent care for mental health and substance use</a:t>
              </a:r>
            </a:p>
          </p:txBody>
        </p:sp>
      </p:grpSp>
      <p:sp>
        <p:nvSpPr>
          <p:cNvPr id="7" name="TextBox 6">
            <a:extLst>
              <a:ext uri="{FF2B5EF4-FFF2-40B4-BE49-F238E27FC236}">
                <a16:creationId xmlns:a16="http://schemas.microsoft.com/office/drawing/2014/main" id="{2D077BDB-D549-656D-069F-88411367A8B7}"/>
              </a:ext>
            </a:extLst>
          </p:cNvPr>
          <p:cNvSpPr txBox="1"/>
          <p:nvPr/>
        </p:nvSpPr>
        <p:spPr>
          <a:xfrm>
            <a:off x="8332869" y="4002295"/>
            <a:ext cx="3114183" cy="1868510"/>
          </a:xfrm>
          <a:prstGeom prst="rect">
            <a:avLst/>
          </a:prstGeom>
          <a:solidFill>
            <a:srgbClr val="00206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spcBef>
                <a:spcPct val="0"/>
              </a:spcBef>
              <a:spcAft>
                <a:spcPct val="35000"/>
              </a:spcAft>
            </a:pPr>
            <a:r>
              <a:rPr kumimoji="0" lang="en-US" sz="1600" b="1" i="0" u="none" strike="noStrike" cap="none" spc="0" normalizeH="0" baseline="0" noProof="0">
                <a:ln>
                  <a:noFill/>
                </a:ln>
                <a:solidFill>
                  <a:schemeClr val="bg1"/>
                </a:solidFill>
                <a:effectLst/>
                <a:uLnTx/>
                <a:uFillTx/>
                <a:latin typeface="Arial"/>
                <a:ea typeface="Calibri"/>
                <a:cs typeface="Arial"/>
              </a:rPr>
              <a:t>Connects to resources for additional supports including peer and family supports</a:t>
            </a:r>
            <a:endParaRPr lang="en-US" sz="1600" b="1">
              <a:solidFill>
                <a:schemeClr val="bg1"/>
              </a:solidFill>
              <a:latin typeface="Arial"/>
              <a:cs typeface="Arial"/>
            </a:endParaRPr>
          </a:p>
          <a:p>
            <a:pPr marL="0" lvl="0" indent="0" algn="ctr" defTabSz="800100" rtl="0">
              <a:lnSpc>
                <a:spcPct val="100000"/>
              </a:lnSpc>
              <a:spcBef>
                <a:spcPct val="0"/>
              </a:spcBef>
              <a:spcAft>
                <a:spcPct val="35000"/>
              </a:spcAft>
              <a:buNone/>
            </a:pPr>
            <a:endParaRPr lang="en-US" sz="1600" b="1" kern="1200">
              <a:solidFill>
                <a:schemeClr val="bg1"/>
              </a:solidFill>
              <a:latin typeface="Arial"/>
              <a:cs typeface="Arial"/>
            </a:endParaRPr>
          </a:p>
        </p:txBody>
      </p:sp>
      <p:sp>
        <p:nvSpPr>
          <p:cNvPr id="8" name="TextBox 7">
            <a:extLst>
              <a:ext uri="{FF2B5EF4-FFF2-40B4-BE49-F238E27FC236}">
                <a16:creationId xmlns:a16="http://schemas.microsoft.com/office/drawing/2014/main" id="{37D1EA47-6759-AC6E-1566-250C9965B425}"/>
              </a:ext>
            </a:extLst>
          </p:cNvPr>
          <p:cNvSpPr txBox="1"/>
          <p:nvPr/>
        </p:nvSpPr>
        <p:spPr>
          <a:xfrm>
            <a:off x="4416727" y="4002295"/>
            <a:ext cx="3114183" cy="1868510"/>
          </a:xfrm>
          <a:prstGeom prst="rect">
            <a:avLst/>
          </a:prstGeom>
          <a:solidFill>
            <a:srgbClr val="00206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ctr" defTabSz="800100" rtl="0">
              <a:lnSpc>
                <a:spcPct val="100000"/>
              </a:lnSpc>
              <a:spcBef>
                <a:spcPct val="0"/>
              </a:spcBef>
              <a:spcAft>
                <a:spcPct val="35000"/>
              </a:spcAft>
              <a:buNone/>
            </a:pPr>
            <a:r>
              <a:rPr lang="en-US" sz="1600" b="1" kern="1200">
                <a:solidFill>
                  <a:schemeClr val="bg1"/>
                </a:solidFill>
                <a:latin typeface="Arial"/>
                <a:cs typeface="Arial"/>
              </a:rPr>
              <a:t>Outpatient services include acute therapy using evidence-based practices that are tailored to the client’s specific needs</a:t>
            </a:r>
          </a:p>
        </p:txBody>
      </p:sp>
      <p:sp>
        <p:nvSpPr>
          <p:cNvPr id="9" name="TextBox 8">
            <a:extLst>
              <a:ext uri="{FF2B5EF4-FFF2-40B4-BE49-F238E27FC236}">
                <a16:creationId xmlns:a16="http://schemas.microsoft.com/office/drawing/2014/main" id="{707FDA46-CE28-C5DF-6E58-F7956E9CD372}"/>
              </a:ext>
            </a:extLst>
          </p:cNvPr>
          <p:cNvSpPr txBox="1"/>
          <p:nvPr/>
        </p:nvSpPr>
        <p:spPr>
          <a:xfrm>
            <a:off x="592550" y="4002295"/>
            <a:ext cx="3114183" cy="1868510"/>
          </a:xfrm>
          <a:prstGeom prst="rect">
            <a:avLst/>
          </a:prstGeom>
          <a:solidFill>
            <a:srgbClr val="00206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spcBef>
                <a:spcPct val="0"/>
              </a:spcBef>
              <a:spcAft>
                <a:spcPct val="35000"/>
              </a:spcAft>
            </a:pPr>
            <a:r>
              <a:rPr lang="en-US" sz="1600" b="1" kern="1200">
                <a:solidFill>
                  <a:schemeClr val="bg1"/>
                </a:solidFill>
                <a:latin typeface="Arial"/>
                <a:cs typeface="Arial"/>
              </a:rPr>
              <a:t>Provides same or next day access to evaluation and assessment, psychopharmacology,  and MAT initiation services</a:t>
            </a:r>
          </a:p>
        </p:txBody>
      </p:sp>
      <p:sp>
        <p:nvSpPr>
          <p:cNvPr id="10" name="TextBox 9">
            <a:extLst>
              <a:ext uri="{FF2B5EF4-FFF2-40B4-BE49-F238E27FC236}">
                <a16:creationId xmlns:a16="http://schemas.microsoft.com/office/drawing/2014/main" id="{765074CD-F0D9-2CBA-E536-0AFE15E88097}"/>
              </a:ext>
            </a:extLst>
          </p:cNvPr>
          <p:cNvSpPr txBox="1"/>
          <p:nvPr/>
        </p:nvSpPr>
        <p:spPr>
          <a:xfrm>
            <a:off x="4538909" y="1666863"/>
            <a:ext cx="3114183" cy="1868510"/>
          </a:xfrm>
          <a:prstGeom prst="rect">
            <a:avLst/>
          </a:prstGeom>
          <a:solidFill>
            <a:srgbClr val="00206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ctr" defTabSz="800100" rtl="0">
              <a:lnSpc>
                <a:spcPct val="100000"/>
              </a:lnSpc>
              <a:spcBef>
                <a:spcPct val="0"/>
              </a:spcBef>
              <a:spcAft>
                <a:spcPct val="35000"/>
              </a:spcAft>
              <a:buNone/>
            </a:pPr>
            <a:r>
              <a:rPr lang="en-US" sz="1600" b="1">
                <a:solidFill>
                  <a:schemeClr val="bg1"/>
                </a:solidFill>
                <a:latin typeface="Arial"/>
                <a:cs typeface="Arial"/>
              </a:rPr>
              <a:t>Mobile crisis intervention </a:t>
            </a:r>
            <a:r>
              <a:rPr lang="en-US" sz="1600" b="1" kern="1200">
                <a:solidFill>
                  <a:schemeClr val="bg1"/>
                </a:solidFill>
                <a:latin typeface="Arial"/>
                <a:cs typeface="Arial"/>
              </a:rPr>
              <a:t>is available 24/7/365 to anyone and can be provided in the community, clinic, or via telehealth</a:t>
            </a:r>
          </a:p>
        </p:txBody>
      </p:sp>
      <p:sp>
        <p:nvSpPr>
          <p:cNvPr id="11" name="TextBox 10">
            <a:extLst>
              <a:ext uri="{FF2B5EF4-FFF2-40B4-BE49-F238E27FC236}">
                <a16:creationId xmlns:a16="http://schemas.microsoft.com/office/drawing/2014/main" id="{ECB98160-2419-059D-7C5E-DC71AD7978D7}"/>
              </a:ext>
            </a:extLst>
          </p:cNvPr>
          <p:cNvSpPr txBox="1"/>
          <p:nvPr/>
        </p:nvSpPr>
        <p:spPr>
          <a:xfrm>
            <a:off x="8332869" y="1672366"/>
            <a:ext cx="3114183" cy="1868510"/>
          </a:xfrm>
          <a:prstGeom prst="rect">
            <a:avLst/>
          </a:prstGeom>
          <a:solidFill>
            <a:srgbClr val="00206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ctr" defTabSz="800100" rtl="0">
              <a:lnSpc>
                <a:spcPct val="100000"/>
              </a:lnSpc>
              <a:spcBef>
                <a:spcPct val="0"/>
              </a:spcBef>
              <a:spcAft>
                <a:spcPct val="35000"/>
              </a:spcAft>
              <a:buNone/>
            </a:pPr>
            <a:r>
              <a:rPr lang="en-US" sz="1600" b="1">
                <a:solidFill>
                  <a:schemeClr val="bg1"/>
                </a:solidFill>
                <a:latin typeface="Arial"/>
                <a:cs typeface="Arial"/>
              </a:rPr>
              <a:t>24-hr crisis stabilization services are available for both youth and adults </a:t>
            </a:r>
            <a:endParaRPr lang="en-US" sz="1600" b="1" kern="1200">
              <a:solidFill>
                <a:schemeClr val="bg1"/>
              </a:solidFill>
              <a:latin typeface="Arial"/>
              <a:cs typeface="Arial"/>
            </a:endParaRPr>
          </a:p>
        </p:txBody>
      </p:sp>
    </p:spTree>
    <p:extLst>
      <p:ext uri="{BB962C8B-B14F-4D97-AF65-F5344CB8AC3E}">
        <p14:creationId xmlns:p14="http://schemas.microsoft.com/office/powerpoint/2010/main" val="853922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NAME" val="Logo"/>
</p:tagLst>
</file>

<file path=ppt/tags/tag124.xml><?xml version="1.0" encoding="utf-8"?>
<p:tagLst xmlns:a="http://schemas.openxmlformats.org/drawingml/2006/main" xmlns:r="http://schemas.openxmlformats.org/officeDocument/2006/relationships" xmlns:p="http://schemas.openxmlformats.org/presentationml/2006/main">
  <p:tag name="NAME" val="Logo"/>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9.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NAME" val="Moon"/>
</p:tagLst>
</file>

<file path=ppt/tags/tag131.xml><?xml version="1.0" encoding="utf-8"?>
<p:tagLst xmlns:a="http://schemas.openxmlformats.org/drawingml/2006/main" xmlns:r="http://schemas.openxmlformats.org/officeDocument/2006/relationships" xmlns:p="http://schemas.openxmlformats.org/presentationml/2006/main">
  <p:tag name="NAME" val="Moon"/>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4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mvnt24sbzCuZEp.pcHEdF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NAME" val="Moon"/>
</p:tagLst>
</file>

<file path=ppt/tags/tag174.xml><?xml version="1.0" encoding="utf-8"?>
<p:tagLst xmlns:a="http://schemas.openxmlformats.org/drawingml/2006/main" xmlns:r="http://schemas.openxmlformats.org/officeDocument/2006/relationships" xmlns:p="http://schemas.openxmlformats.org/presentationml/2006/main">
  <p:tag name="NAME" val="Moon"/>
</p:tagLst>
</file>

<file path=ppt/tags/tag175.xml><?xml version="1.0" encoding="utf-8"?>
<p:tagLst xmlns:a="http://schemas.openxmlformats.org/drawingml/2006/main" xmlns:r="http://schemas.openxmlformats.org/officeDocument/2006/relationships" xmlns:p="http://schemas.openxmlformats.org/presentationml/2006/main">
  <p:tag name="NAME" val="Moon"/>
</p:tagLst>
</file>

<file path=ppt/tags/tag176.xml><?xml version="1.0" encoding="utf-8"?>
<p:tagLst xmlns:a="http://schemas.openxmlformats.org/drawingml/2006/main" xmlns:r="http://schemas.openxmlformats.org/officeDocument/2006/relationships" xmlns:p="http://schemas.openxmlformats.org/presentationml/2006/main">
  <p:tag name="NAME" val="Moon"/>
</p:tagLst>
</file>

<file path=ppt/tags/tag177.xml><?xml version="1.0" encoding="utf-8"?>
<p:tagLst xmlns:a="http://schemas.openxmlformats.org/drawingml/2006/main" xmlns:r="http://schemas.openxmlformats.org/officeDocument/2006/relationships" xmlns:p="http://schemas.openxmlformats.org/presentationml/2006/main">
  <p:tag name="NAME" val="Moon"/>
</p:tagLst>
</file>

<file path=ppt/tags/tag17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8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8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4pLtj0HGAYi3pzGzFC9CP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nWWa7uALCOLt08j21a10h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nWWa7uALCOLt08j21a10h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nWWa7uALCOLt08j21a10h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nWWa7uALCOLt08j21a10hQ"/>
</p:tagLst>
</file>

<file path=ppt/tags/tag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xml><?xml version="1.0" encoding="utf-8"?>
<p:tagLst xmlns:a="http://schemas.openxmlformats.org/drawingml/2006/main" xmlns:r="http://schemas.openxmlformats.org/officeDocument/2006/relationships" xmlns:p="http://schemas.openxmlformats.org/presentationml/2006/main">
  <p:tag name="SHAPENAME" val="5. Source"/>
</p:tagLst>
</file>

<file path=ppt/tags/tag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NAME" val="Moon"/>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4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NAME" val="Moon"/>
</p:tagLst>
</file>

<file path=ppt/tags/tag67.xml><?xml version="1.0" encoding="utf-8"?>
<p:tagLst xmlns:a="http://schemas.openxmlformats.org/drawingml/2006/main" xmlns:r="http://schemas.openxmlformats.org/officeDocument/2006/relationships" xmlns:p="http://schemas.openxmlformats.org/presentationml/2006/main">
  <p:tag name="NAME" val="Moon"/>
</p:tagLst>
</file>

<file path=ppt/tags/tag68.xml><?xml version="1.0" encoding="utf-8"?>
<p:tagLst xmlns:a="http://schemas.openxmlformats.org/drawingml/2006/main" xmlns:r="http://schemas.openxmlformats.org/officeDocument/2006/relationships" xmlns:p="http://schemas.openxmlformats.org/presentationml/2006/main">
  <p:tag name="NAME" val="Moon"/>
</p:tagLst>
</file>

<file path=ppt/tags/tag69.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heme/theme1.xml><?xml version="1.0" encoding="utf-8"?>
<a:theme xmlns:a="http://schemas.openxmlformats.org/drawingml/2006/main" name="1_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6200" tIns="76200" rIns="76200" bIns="76200" numCol="1" anchor="ctr" anchorCtr="0" compatLnSpc="1">
        <a:prstTxWarp prst="textNoShape">
          <a:avLst/>
        </a:prstTxWarp>
        <a:noAutofit/>
      </a:bodyPr>
      <a:lstStyle>
        <a:defPPr algn="l">
          <a:defRPr sz="1400" b="1" kern="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77B4EB40-FD74-49B2-B1AF-FCF58089CFC1}" vid="{F3B15EA4-F373-45A9-9C4E-B18186F699C7}"/>
    </a:ext>
  </a:extLst>
</a:theme>
</file>

<file path=ppt/theme/theme2.xml><?xml version="1.0" encoding="utf-8"?>
<a:theme xmlns:a="http://schemas.openxmlformats.org/drawingml/2006/main" name="MassHealth">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sHealth" id="{6DADE704-9A30-014C-8EBD-FCF7BB975E20}" vid="{BB0CE2CE-8563-5D43-B318-6982FA97D6C2}"/>
    </a:ext>
  </a:extLst>
</a:theme>
</file>

<file path=ppt/theme/theme3.xml><?xml version="1.0" encoding="utf-8"?>
<a:theme xmlns:a="http://schemas.openxmlformats.org/drawingml/2006/main" name="1_MassHealth">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sHealth" id="{6DADE704-9A30-014C-8EBD-FCF7BB975E20}" vid="{BB0CE2CE-8563-5D43-B318-6982FA97D6C2}"/>
    </a:ext>
  </a:extLst>
</a:theme>
</file>

<file path=ppt/theme/theme4.xml><?xml version="1.0" encoding="utf-8"?>
<a:theme xmlns:a="http://schemas.openxmlformats.org/drawingml/2006/main" name="ColorBlockVTI">
  <a:themeElements>
    <a:clrScheme name="Custom 2">
      <a:dk1>
        <a:srgbClr val="333637"/>
      </a:dk1>
      <a:lt1>
        <a:srgbClr val="FFFFFF"/>
      </a:lt1>
      <a:dk2>
        <a:srgbClr val="333637"/>
      </a:dk2>
      <a:lt2>
        <a:srgbClr val="FEFFFE"/>
      </a:lt2>
      <a:accent1>
        <a:srgbClr val="2E368F"/>
      </a:accent1>
      <a:accent2>
        <a:srgbClr val="333637"/>
      </a:accent2>
      <a:accent3>
        <a:srgbClr val="2E368F"/>
      </a:accent3>
      <a:accent4>
        <a:srgbClr val="FFC526"/>
      </a:accent4>
      <a:accent5>
        <a:srgbClr val="FFFFFF"/>
      </a:accent5>
      <a:accent6>
        <a:srgbClr val="FFFFFF"/>
      </a:accent6>
      <a:hlink>
        <a:srgbClr val="28AAFF"/>
      </a:hlink>
      <a:folHlink>
        <a:srgbClr val="0DB9F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HHL PPT Template.pptx" id="{BB7D5861-5197-4A58-BC0A-D4C0F22B928A}" vid="{FDE7B71C-EAF3-41DB-AF3A-9FDA59F552AC}"/>
    </a:ext>
  </a:extLst>
</a:theme>
</file>

<file path=ppt/theme/theme5.xml><?xml version="1.0" encoding="utf-8"?>
<a:theme xmlns:a="http://schemas.openxmlformats.org/drawingml/2006/main" name="2_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6200" tIns="76200" rIns="76200" bIns="76200" numCol="1" anchor="ctr" anchorCtr="0" compatLnSpc="1">
        <a:prstTxWarp prst="textNoShape">
          <a:avLst/>
        </a:prstTxWarp>
        <a:noAutofit/>
      </a:bodyPr>
      <a:lstStyle>
        <a:defPPr algn="l">
          <a:defRPr sz="1400" b="1" kern="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77B4EB40-FD74-49B2-B1AF-FCF58089CFC1}" vid="{F3B15EA4-F373-45A9-9C4E-B18186F699C7}"/>
    </a:ext>
  </a:extLst>
</a:theme>
</file>

<file path=ppt/theme/theme6.xml><?xml version="1.0" encoding="utf-8"?>
<a:theme xmlns:a="http://schemas.openxmlformats.org/drawingml/2006/main" name="2_MassHealth">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sHealth" id="{6DADE704-9A30-014C-8EBD-FCF7BB975E20}" vid="{BB0CE2CE-8563-5D43-B318-6982FA97D6C2}"/>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MassHealth">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sHealth" id="{54EA79EF-10A0-2E44-8B39-F3C23DAD5804}" vid="{D43CA1AB-8151-A040-90DC-09580A49745B}"/>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427941B96CA4E8DE016C71E528B02" ma:contentTypeVersion="15" ma:contentTypeDescription="Create a new document." ma:contentTypeScope="" ma:versionID="926bc4261ba473012d10c2994085a35e">
  <xsd:schema xmlns:xsd="http://www.w3.org/2001/XMLSchema" xmlns:xs="http://www.w3.org/2001/XMLSchema" xmlns:p="http://schemas.microsoft.com/office/2006/metadata/properties" xmlns:ns2="196d572f-d072-48f3-88e9-aa412ca7ea5e" xmlns:ns3="6d3083f0-d352-495a-b011-790bbddb8b4f" targetNamespace="http://schemas.microsoft.com/office/2006/metadata/properties" ma:root="true" ma:fieldsID="ebf1ad8d8ba0afce75f2db41a75a8a45" ns2:_="" ns3:_="">
    <xsd:import namespace="196d572f-d072-48f3-88e9-aa412ca7ea5e"/>
    <xsd:import namespace="6d3083f0-d352-495a-b011-790bbddb8b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d572f-d072-48f3-88e9-aa412ca7ea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Notes" ma:index="22" nillable="true" ma:displayName="Notes" ma:description="Brief description or note to give context before opening file. "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3083f0-d352-495a-b011-790bbddb8b4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3f98153-3966-40ef-9520-0f0818834ff4}" ma:internalName="TaxCatchAll" ma:showField="CatchAllData" ma:web="6d3083f0-d352-495a-b011-790bbddb8b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d3083f0-d352-495a-b011-790bbddb8b4f">
      <UserInfo>
        <DisplayName>Sharp, Catia (EHS)</DisplayName>
        <AccountId>280</AccountId>
        <AccountType/>
      </UserInfo>
      <UserInfo>
        <DisplayName>Billard, Stacie (EHS)</DisplayName>
        <AccountId>28</AccountId>
        <AccountType/>
      </UserInfo>
      <UserInfo>
        <DisplayName>Cassel Kraft, Amanda (EHS)</DisplayName>
        <AccountId>40</AccountId>
        <AccountType/>
      </UserInfo>
      <UserInfo>
        <DisplayName>Darcy, Leslie (EHS)</DisplayName>
        <AccountId>258</AccountId>
        <AccountType/>
      </UserInfo>
      <UserInfo>
        <DisplayName>Whitehouse, Caroline (EHS)</DisplayName>
        <AccountId>440</AccountId>
        <AccountType/>
      </UserInfo>
    </SharedWithUsers>
    <lcf76f155ced4ddcb4097134ff3c332f xmlns="196d572f-d072-48f3-88e9-aa412ca7ea5e">
      <Terms xmlns="http://schemas.microsoft.com/office/infopath/2007/PartnerControls"/>
    </lcf76f155ced4ddcb4097134ff3c332f>
    <TaxCatchAll xmlns="6d3083f0-d352-495a-b011-790bbddb8b4f" xsi:nil="true"/>
    <Notes xmlns="196d572f-d072-48f3-88e9-aa412ca7ea5e" xsi:nil="true"/>
  </documentManagement>
</p:properties>
</file>

<file path=customXml/itemProps1.xml><?xml version="1.0" encoding="utf-8"?>
<ds:datastoreItem xmlns:ds="http://schemas.openxmlformats.org/officeDocument/2006/customXml" ds:itemID="{1FF27678-669C-4F14-B627-991D97FA43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6d572f-d072-48f3-88e9-aa412ca7ea5e"/>
    <ds:schemaRef ds:uri="6d3083f0-d352-495a-b011-790bbddb8b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EE96EB-AC72-43EF-B661-C46A724E665F}">
  <ds:schemaRefs>
    <ds:schemaRef ds:uri="http://schemas.microsoft.com/sharepoint/v3/contenttype/forms"/>
  </ds:schemaRefs>
</ds:datastoreItem>
</file>

<file path=customXml/itemProps3.xml><?xml version="1.0" encoding="utf-8"?>
<ds:datastoreItem xmlns:ds="http://schemas.openxmlformats.org/officeDocument/2006/customXml" ds:itemID="{DE9567C5-119D-4E88-868C-060AE39B4ECC}">
  <ds:schemaRefs>
    <ds:schemaRef ds:uri="5f8eec94-f1e8-4333-9199-0fcb2e707b9d"/>
    <ds:schemaRef ds:uri="e1196768-4157-4d80-b3c6-79cf9493a5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d3083f0-d352-495a-b011-790bbddb8b4f"/>
    <ds:schemaRef ds:uri="196d572f-d072-48f3-88e9-aa412ca7ea5e"/>
  </ds:schemaRefs>
</ds:datastoreItem>
</file>

<file path=docProps/app.xml><?xml version="1.0" encoding="utf-8"?>
<Properties xmlns="http://schemas.openxmlformats.org/officeDocument/2006/extended-properties" xmlns:vt="http://schemas.openxmlformats.org/officeDocument/2006/docPropsVTypes">
  <TotalTime>2704</TotalTime>
  <Words>4586</Words>
  <Application>Microsoft Office PowerPoint</Application>
  <PresentationFormat>Widescreen</PresentationFormat>
  <Paragraphs>523</Paragraphs>
  <Slides>31</Slides>
  <Notes>22</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31</vt:i4>
      </vt:variant>
    </vt:vector>
  </HeadingPairs>
  <TitlesOfParts>
    <vt:vector size="49" baseType="lpstr">
      <vt:lpstr>Arial</vt:lpstr>
      <vt:lpstr>Arial Narrow</vt:lpstr>
      <vt:lpstr>Arial Regular</vt:lpstr>
      <vt:lpstr>Arial,Sans-Serif</vt:lpstr>
      <vt:lpstr>Avenir Next LT Pro</vt:lpstr>
      <vt:lpstr>Calibri</vt:lpstr>
      <vt:lpstr>Calibri Light</vt:lpstr>
      <vt:lpstr>Times New Roman</vt:lpstr>
      <vt:lpstr>Wingdings</vt:lpstr>
      <vt:lpstr>1_Office Theme</vt:lpstr>
      <vt:lpstr>MassHealth</vt:lpstr>
      <vt:lpstr>1_MassHealth</vt:lpstr>
      <vt:lpstr>ColorBlockVTI</vt:lpstr>
      <vt:lpstr>2_Office Theme</vt:lpstr>
      <vt:lpstr>2_MassHealth</vt:lpstr>
      <vt:lpstr>office theme</vt:lpstr>
      <vt:lpstr>2_MassHealth</vt:lpstr>
      <vt:lpstr>think-cell Slide</vt:lpstr>
      <vt:lpstr>MassHealth Services for People in Need of Behavioral Health Support</vt:lpstr>
      <vt:lpstr>What Behavioral Health Servies does MassHealth Cover?</vt:lpstr>
      <vt:lpstr>MassHealth Service Access Options Most Helpful to People Experiencing Homelessness</vt:lpstr>
      <vt:lpstr>Historical and Structural Challenges in Behavioral Health </vt:lpstr>
      <vt:lpstr>The “Front Door” to Behavioral Health Care</vt:lpstr>
      <vt:lpstr>Behavioral Health Help Line (BHHL)</vt:lpstr>
      <vt:lpstr>Behavioral Health Help Line: Key Elements</vt:lpstr>
      <vt:lpstr>Community Behavioral Health Centers</vt:lpstr>
      <vt:lpstr> Community Behavioral Health Centers: The Basics</vt:lpstr>
      <vt:lpstr>Community Behavioral Health Centers and their catchment areas</vt:lpstr>
      <vt:lpstr>Community Mental Health Centers (CMHC)</vt:lpstr>
      <vt:lpstr>Behavioral Health Urgent Care (BHUC)</vt:lpstr>
      <vt:lpstr>Recovery coaches (RC) and recovery support navigators (RSN)</vt:lpstr>
      <vt:lpstr>Community Support Program (CSP) </vt:lpstr>
      <vt:lpstr>Community Partners Program 2023-2027</vt:lpstr>
      <vt:lpstr>PowerPoint Presentation</vt:lpstr>
      <vt:lpstr>CP Supports</vt:lpstr>
      <vt:lpstr>Appendix</vt:lpstr>
      <vt:lpstr>Public Materials </vt:lpstr>
      <vt:lpstr>Crisis System Restructuring to Improve Access to Behavioral Health Services </vt:lpstr>
      <vt:lpstr>Easier, more convenient access to behavioral health services in MA</vt:lpstr>
      <vt:lpstr>PowerPoint Presentation</vt:lpstr>
      <vt:lpstr>PowerPoint Presentation</vt:lpstr>
      <vt:lpstr>PowerPoint Presentation</vt:lpstr>
      <vt:lpstr>PowerPoint Presentation</vt:lpstr>
      <vt:lpstr>PowerPoint Presentation</vt:lpstr>
      <vt:lpstr>BH CPs</vt:lpstr>
      <vt:lpstr>PowerPoint Presentation</vt:lpstr>
      <vt:lpstr>Community Partners Program</vt:lpstr>
      <vt:lpstr>PowerPoint Presentation</vt:lpstr>
      <vt:lpstr>Accountable &amp; Managed Care Organizations Participating in the CP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Redesign Updates</dc:title>
  <dc:creator>OBrien, Olivia L</dc:creator>
  <cp:lastModifiedBy>Shields, Julia C (EHS)</cp:lastModifiedBy>
  <cp:revision>22</cp:revision>
  <dcterms:created xsi:type="dcterms:W3CDTF">2022-02-07T18:19:38Z</dcterms:created>
  <dcterms:modified xsi:type="dcterms:W3CDTF">2025-02-13T15:08:41Z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0x01010026D427941B96CA4E8DE016C71E528B02</vt:lpwstr>
  </property>
  <property fmtid="{D5CDD505-2E9C-101B-9397-08002B2CF9AE}" pid="3" name="MediaServiceImageTags">
    <vt:lpwstr/>
  </property>
</Properties>
</file>