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notesSlides/notesSlide1.xml" ContentType="application/vnd.openxmlformats-officedocument.presentationml.notesSlide+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55" r:id="rId2"/>
  </p:sldMasterIdLst>
  <p:notesMasterIdLst>
    <p:notesMasterId r:id="rId21"/>
  </p:notesMasterIdLst>
  <p:handoutMasterIdLst>
    <p:handoutMasterId r:id="rId22"/>
  </p:handoutMasterIdLst>
  <p:sldIdLst>
    <p:sldId id="257" r:id="rId3"/>
    <p:sldId id="2145705535" r:id="rId4"/>
    <p:sldId id="2145705540" r:id="rId5"/>
    <p:sldId id="2145705532" r:id="rId6"/>
    <p:sldId id="2145705496" r:id="rId7"/>
    <p:sldId id="2145705536" r:id="rId8"/>
    <p:sldId id="2145705554" r:id="rId9"/>
    <p:sldId id="2145705558" r:id="rId10"/>
    <p:sldId id="2145705560" r:id="rId11"/>
    <p:sldId id="2145705547" r:id="rId12"/>
    <p:sldId id="2145705550" r:id="rId13"/>
    <p:sldId id="2145705555" r:id="rId14"/>
    <p:sldId id="2145705548" r:id="rId15"/>
    <p:sldId id="2145705556" r:id="rId16"/>
    <p:sldId id="2145705549" r:id="rId17"/>
    <p:sldId id="2145705553" r:id="rId18"/>
    <p:sldId id="2145705557" r:id="rId19"/>
    <p:sldId id="2145705546" r:id="rId20"/>
  </p:sldIdLst>
  <p:sldSz cx="9144000" cy="6858000" type="screen4x3"/>
  <p:notesSz cx="6858000" cy="9144000"/>
  <p:custDataLst>
    <p:tags r:id="rId2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ha Farlow" initials="MF" lastIdx="1" clrIdx="0"/>
  <p:cmAuthor id="2" name="Jona, Vered (EHS)" initials="JV(" lastIdx="3" clrIdx="1">
    <p:extLst>
      <p:ext uri="{19B8F6BF-5375-455C-9EA6-DF929625EA0E}">
        <p15:presenceInfo xmlns:p15="http://schemas.microsoft.com/office/powerpoint/2012/main" userId="S::vered.jona@mass.gov::82a30348-5009-4405-a4e4-1e0ed717818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79" autoAdjust="0"/>
    <p:restoredTop sz="94705" autoAdjust="0"/>
  </p:normalViewPr>
  <p:slideViewPr>
    <p:cSldViewPr>
      <p:cViewPr varScale="1">
        <p:scale>
          <a:sx n="81" d="100"/>
          <a:sy n="81" d="100"/>
        </p:scale>
        <p:origin x="1392" y="6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p:cViewPr varScale="1">
        <p:scale>
          <a:sx n="85" d="100"/>
          <a:sy n="85" d="100"/>
        </p:scale>
        <p:origin x="-3834"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gs" Target="tags/tag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handoutMaster" Target="handoutMasters/handout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97572F3-28B1-40B1-9814-E6DB6F441E0C}" type="datetimeFigureOut">
              <a:rPr lang="en-US" smtClean="0"/>
              <a:t>6/10/2021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D751ACD-0C67-4CDF-841A-B6ED40D41F91}" type="slidenum">
              <a:rPr lang="en-US" smtClean="0"/>
              <a:t>‹#›</a:t>
            </a:fld>
            <a:endParaRPr lang="en-US"/>
          </a:p>
        </p:txBody>
      </p:sp>
    </p:spTree>
    <p:extLst>
      <p:ext uri="{BB962C8B-B14F-4D97-AF65-F5344CB8AC3E}">
        <p14:creationId xmlns:p14="http://schemas.microsoft.com/office/powerpoint/2010/main" val="12197137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D23D5D-05BF-458D-8494-2550901E4C33}" type="datetimeFigureOut">
              <a:rPr lang="en-US" smtClean="0"/>
              <a:t>6/10/2021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369890E-7CF6-4448-B58E-405862340BEB}" type="slidenum">
              <a:rPr lang="en-US" smtClean="0"/>
              <a:t>‹#›</a:t>
            </a:fld>
            <a:endParaRPr lang="en-US"/>
          </a:p>
        </p:txBody>
      </p:sp>
    </p:spTree>
    <p:extLst>
      <p:ext uri="{BB962C8B-B14F-4D97-AF65-F5344CB8AC3E}">
        <p14:creationId xmlns:p14="http://schemas.microsoft.com/office/powerpoint/2010/main" val="1385226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4771565-8425-DB40-BA29-8B83DEB4ADC6}" type="slidenum">
              <a:rPr lang="en-US" smtClean="0"/>
              <a:t>5</a:t>
            </a:fld>
            <a:endParaRPr lang="en-US" dirty="0"/>
          </a:p>
        </p:txBody>
      </p:sp>
    </p:spTree>
    <p:extLst>
      <p:ext uri="{BB962C8B-B14F-4D97-AF65-F5344CB8AC3E}">
        <p14:creationId xmlns:p14="http://schemas.microsoft.com/office/powerpoint/2010/main" val="12066733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tags" Target="../tags/tag4.x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Master" Target="../slideMasters/slideMaster2.xml"/><Relationship Id="rId1" Type="http://schemas.openxmlformats.org/officeDocument/2006/relationships/tags" Target="../tags/tag32.xml"/><Relationship Id="rId4" Type="http://schemas.openxmlformats.org/officeDocument/2006/relationships/image" Target="../media/image1.emf"/></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4.xml"/><Relationship Id="rId1" Type="http://schemas.openxmlformats.org/officeDocument/2006/relationships/tags" Target="../tags/tag33.xml"/><Relationship Id="rId5" Type="http://schemas.openxmlformats.org/officeDocument/2006/relationships/image" Target="../media/image1.emf"/><Relationship Id="rId4" Type="http://schemas.openxmlformats.org/officeDocument/2006/relationships/oleObject" Target="../embeddings/oleObject11.bin"/></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6.xml"/><Relationship Id="rId1" Type="http://schemas.openxmlformats.org/officeDocument/2006/relationships/tags" Target="../tags/tag35.xml"/><Relationship Id="rId5" Type="http://schemas.openxmlformats.org/officeDocument/2006/relationships/image" Target="../media/image1.emf"/><Relationship Id="rId4" Type="http://schemas.openxmlformats.org/officeDocument/2006/relationships/oleObject" Target="../embeddings/oleObject12.bin"/></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image" Target="../media/image1.emf"/><Relationship Id="rId4" Type="http://schemas.openxmlformats.org/officeDocument/2006/relationships/oleObject" Target="../embeddings/oleObject13.bin"/></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tags" Target="../tags/tag6.xml"/><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tags" Target="../tags/tag8.xml"/><Relationship Id="rId5" Type="http://schemas.openxmlformats.org/officeDocument/2006/relationships/image" Target="../media/image1.emf"/><Relationship Id="rId4" Type="http://schemas.openxmlformats.org/officeDocument/2006/relationships/oleObject" Target="../embeddings/oleObject4.bin"/></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1.xml"/><Relationship Id="rId1" Type="http://schemas.openxmlformats.org/officeDocument/2006/relationships/tags" Target="../tags/tag10.xml"/><Relationship Id="rId5" Type="http://schemas.openxmlformats.org/officeDocument/2006/relationships/image" Target="../media/image1.emf"/><Relationship Id="rId4" Type="http://schemas.openxmlformats.org/officeDocument/2006/relationships/oleObject" Target="../embeddings/oleObject5.bin"/></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3.xml"/><Relationship Id="rId1" Type="http://schemas.openxmlformats.org/officeDocument/2006/relationships/tags" Target="../tags/tag12.xml"/><Relationship Id="rId5" Type="http://schemas.openxmlformats.org/officeDocument/2006/relationships/image" Target="../media/image1.emf"/><Relationship Id="rId4" Type="http://schemas.openxmlformats.org/officeDocument/2006/relationships/oleObject" Target="../embeddings/oleObject6.bin"/></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Master" Target="../slideMasters/slideMaster2.xml"/><Relationship Id="rId1" Type="http://schemas.openxmlformats.org/officeDocument/2006/relationships/tags" Target="../tags/tag30.xml"/><Relationship Id="rId5" Type="http://schemas.openxmlformats.org/officeDocument/2006/relationships/image" Target="../media/image2.png"/><Relationship Id="rId4" Type="http://schemas.openxmlformats.org/officeDocument/2006/relationships/image" Target="../media/image5.emf"/></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Master" Target="../slideMasters/slideMaster2.xml"/><Relationship Id="rId1" Type="http://schemas.openxmlformats.org/officeDocument/2006/relationships/tags" Target="../tags/tag31.xml"/><Relationship Id="rId4" Type="http://schemas.openxmlformats.org/officeDocument/2006/relationships/image" Target="../media/image6.emf"/></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aphicFrame>
        <p:nvGraphicFramePr>
          <p:cNvPr id="12" name="Object 11" hidden="1"/>
          <p:cNvGraphicFramePr>
            <a:graphicFrameLocks noChangeAspect="1"/>
          </p:cNvGraphicFramePr>
          <p:nvPr userDrawn="1">
            <p:custDataLst>
              <p:tags r:id="rId1"/>
            </p:custDataLst>
            <p:extLst>
              <p:ext uri="{D42A27DB-BD31-4B8C-83A1-F6EECF244321}">
                <p14:modId xmlns:p14="http://schemas.microsoft.com/office/powerpoint/2010/main" val="264251726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1" name="Rectangle 10"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2800" b="1" i="0" baseline="0" dirty="0">
              <a:latin typeface="Arial"/>
              <a:ea typeface="+mj-ea"/>
              <a:cs typeface="Arial"/>
              <a:sym typeface="Arial"/>
            </a:endParaRPr>
          </a:p>
        </p:txBody>
      </p:sp>
      <p:sp>
        <p:nvSpPr>
          <p:cNvPr id="2" name="Title 1"/>
          <p:cNvSpPr>
            <a:spLocks noGrp="1"/>
          </p:cNvSpPr>
          <p:nvPr>
            <p:ph type="ctrTitle"/>
          </p:nvPr>
        </p:nvSpPr>
        <p:spPr>
          <a:xfrm>
            <a:off x="2688336" y="2724912"/>
            <a:ext cx="4956485" cy="430887"/>
          </a:xfrm>
        </p:spPr>
        <p:txBody>
          <a:bodyPr wrap="square" lIns="0" tIns="0" rIns="0" bIns="0">
            <a:spAutoFit/>
          </a:bodyPr>
          <a:lstStyle>
            <a:lvl1pPr algn="l">
              <a:defRPr sz="2800">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p:cNvSpPr>
            <a:spLocks noGrp="1"/>
          </p:cNvSpPr>
          <p:nvPr>
            <p:ph type="subTitle" idx="1"/>
          </p:nvPr>
        </p:nvSpPr>
        <p:spPr>
          <a:xfrm>
            <a:off x="2689602" y="4937760"/>
            <a:ext cx="2781211" cy="215444"/>
          </a:xfrm>
        </p:spPr>
        <p:txBody>
          <a:bodyPr wrap="square" lIns="0" tIns="0" rIns="0" bIns="0">
            <a:spAutoFit/>
          </a:bodyPr>
          <a:lstStyle>
            <a:lvl1pPr marL="0" indent="0" algn="l">
              <a:buNone/>
              <a:defRPr sz="1400" b="1">
                <a:solidFill>
                  <a:schemeClr val="tx2"/>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9" name="TitleTopPlaceholder"/>
          <p:cNvSpPr>
            <a:spLocks noChangeArrowheads="1"/>
          </p:cNvSpPr>
          <p:nvPr userDrawn="1"/>
        </p:nvSpPr>
        <p:spPr bwMode="ltGray">
          <a:xfrm>
            <a:off x="2125654" y="3245969"/>
            <a:ext cx="2125653" cy="436455"/>
          </a:xfrm>
          <a:prstGeom prst="rect">
            <a:avLst/>
          </a:prstGeom>
          <a:solidFill>
            <a:srgbClr val="5E8BFF">
              <a:alpha val="76863"/>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dirty="0">
              <a:solidFill>
                <a:srgbClr val="000000"/>
              </a:solidFill>
              <a:latin typeface="Arial"/>
            </a:endParaRPr>
          </a:p>
        </p:txBody>
      </p:sp>
      <p:sp>
        <p:nvSpPr>
          <p:cNvPr id="20" name="TitleTopPlaceholder"/>
          <p:cNvSpPr>
            <a:spLocks noChangeArrowheads="1"/>
          </p:cNvSpPr>
          <p:nvPr userDrawn="1"/>
        </p:nvSpPr>
        <p:spPr bwMode="ltGray">
          <a:xfrm>
            <a:off x="1" y="3245968"/>
            <a:ext cx="2125653" cy="436455"/>
          </a:xfrm>
          <a:prstGeom prst="rect">
            <a:avLst/>
          </a:prstGeom>
          <a:solidFill>
            <a:srgbClr val="FFC000">
              <a:alpha val="80000"/>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dirty="0">
              <a:solidFill>
                <a:srgbClr val="000000"/>
              </a:solidFill>
              <a:latin typeface="Arial"/>
            </a:endParaRPr>
          </a:p>
        </p:txBody>
      </p:sp>
      <p:sp>
        <p:nvSpPr>
          <p:cNvPr id="21" name="TitleTopPlaceholder"/>
          <p:cNvSpPr>
            <a:spLocks noChangeArrowheads="1"/>
          </p:cNvSpPr>
          <p:nvPr userDrawn="1"/>
        </p:nvSpPr>
        <p:spPr bwMode="ltGray">
          <a:xfrm>
            <a:off x="3886006" y="3246844"/>
            <a:ext cx="5257994" cy="436455"/>
          </a:xfrm>
          <a:prstGeom prst="rect">
            <a:avLst/>
          </a:prstGeom>
          <a:solidFill>
            <a:srgbClr val="009900">
              <a:alpha val="68627"/>
            </a:srgbClr>
          </a:solidFill>
          <a:ln w="9525">
            <a:noFill/>
            <a:miter lim="800000"/>
            <a:headEnd/>
            <a:tailEnd/>
          </a:ln>
          <a:effectLst/>
        </p:spPr>
        <p:txBody>
          <a:bodyPr wrap="none" lIns="93296" tIns="46648" rIns="93296" bIns="46648" anchor="ctr"/>
          <a:lstStyle/>
          <a:p>
            <a:pPr fontAlgn="base">
              <a:spcBef>
                <a:spcPct val="0"/>
              </a:spcBef>
              <a:spcAft>
                <a:spcPct val="0"/>
              </a:spcAft>
            </a:pPr>
            <a:endParaRPr lang="en-US" sz="1600" dirty="0">
              <a:solidFill>
                <a:srgbClr val="000000"/>
              </a:solidFill>
              <a:latin typeface="Arial"/>
            </a:endParaRPr>
          </a:p>
        </p:txBody>
      </p:sp>
      <p:pic>
        <p:nvPicPr>
          <p:cNvPr id="22" name="Picture 4" descr="http://upload.wikimedia.org/wikipedia/commons/thumb/8/82/Seal_of_Massachusetts.svg/2000px-Seal_of_Massachusetts.svg.png"/>
          <p:cNvPicPr>
            <a:picLocks noChangeAspect="1" noChangeArrowheads="1"/>
          </p:cNvPicPr>
          <p:nvPr userDrawn="1"/>
        </p:nvPicPr>
        <p:blipFill>
          <a:blip r:embed="rId6" cstate="print">
            <a:duotone>
              <a:srgbClr val="FFFFFF">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421967" y="2029603"/>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xmlns="">
                <a:solidFill>
                  <a:srgbClr val="FFFFFF"/>
                </a:solidFill>
              </a14:hiddenFill>
            </a:ext>
          </a:extLst>
        </p:spPr>
      </p:pic>
      <p:sp>
        <p:nvSpPr>
          <p:cNvPr id="23" name="McK Disclaimer"/>
          <p:cNvSpPr>
            <a:spLocks noChangeArrowheads="1"/>
          </p:cNvSpPr>
          <p:nvPr userDrawn="1"/>
        </p:nvSpPr>
        <p:spPr bwMode="auto">
          <a:xfrm>
            <a:off x="2689602" y="5983586"/>
            <a:ext cx="5121275" cy="1538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nchor="b">
            <a:spAutoFit/>
          </a:bodyPr>
          <a:lstStyle/>
          <a:p>
            <a:pPr defTabSz="803755" eaLnBrk="0" hangingPunct="0"/>
            <a:r>
              <a:rPr lang="en-US" sz="1000" dirty="0">
                <a:solidFill>
                  <a:schemeClr val="tx2"/>
                </a:solidFill>
                <a:latin typeface="Arial"/>
                <a:ea typeface="ＭＳ Ｐゴシック"/>
              </a:rPr>
              <a:t>CONFIDENTIAL; FOR POLICY DEVELOPMENT PURPOSES ONLY</a:t>
            </a:r>
          </a:p>
        </p:txBody>
      </p:sp>
      <p:sp>
        <p:nvSpPr>
          <p:cNvPr id="24" name="McK Disclaimer"/>
          <p:cNvSpPr>
            <a:spLocks noChangeArrowheads="1"/>
          </p:cNvSpPr>
          <p:nvPr userDrawn="1"/>
        </p:nvSpPr>
        <p:spPr bwMode="auto">
          <a:xfrm>
            <a:off x="2689602" y="4343400"/>
            <a:ext cx="5616198" cy="30777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0" tIns="0" rIns="0" bIns="0" anchor="b">
            <a:spAutoFit/>
          </a:bodyPr>
          <a:lstStyle/>
          <a:p>
            <a:pPr defTabSz="803755" eaLnBrk="0" hangingPunct="0"/>
            <a:r>
              <a:rPr lang="en-US" sz="2000" dirty="0">
                <a:solidFill>
                  <a:schemeClr val="tx2"/>
                </a:solidFill>
                <a:latin typeface="Arial"/>
                <a:ea typeface="ＭＳ Ｐゴシック"/>
              </a:rPr>
              <a:t>Executive Office of Health and Human Services</a:t>
            </a:r>
          </a:p>
        </p:txBody>
      </p:sp>
    </p:spTree>
    <p:extLst>
      <p:ext uri="{BB962C8B-B14F-4D97-AF65-F5344CB8AC3E}">
        <p14:creationId xmlns:p14="http://schemas.microsoft.com/office/powerpoint/2010/main" val="3576632432"/>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3_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
            </p:custDataLst>
          </p:nvPr>
        </p:nvGraphicFramePr>
        <p:xfrm>
          <a:off x="1589" y="1592"/>
          <a:ext cx="1587" cy="1587"/>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3" name="Object 2" hidden="1"/>
                      <p:cNvPicPr/>
                      <p:nvPr/>
                    </p:nvPicPr>
                    <p:blipFill>
                      <a:blip r:embed="rId4"/>
                      <a:stretch>
                        <a:fillRect/>
                      </a:stretch>
                    </p:blipFill>
                    <p:spPr>
                      <a:xfrm>
                        <a:off x="1589" y="1592"/>
                        <a:ext cx="1587" cy="1587"/>
                      </a:xfrm>
                      <a:prstGeom prst="rect">
                        <a:avLst/>
                      </a:prstGeom>
                    </p:spPr>
                  </p:pic>
                </p:oleObj>
              </mc:Fallback>
            </mc:AlternateContent>
          </a:graphicData>
        </a:graphic>
      </p:graphicFrame>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48256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Blue Boxes">
    <p:spTree>
      <p:nvGrpSpPr>
        <p:cNvPr id="1" name=""/>
        <p:cNvGrpSpPr/>
        <p:nvPr/>
      </p:nvGrpSpPr>
      <p:grpSpPr>
        <a:xfrm>
          <a:off x="0" y="0"/>
          <a:ext cx="0" cy="0"/>
          <a:chOff x="0" y="0"/>
          <a:chExt cx="0" cy="0"/>
        </a:xfrm>
      </p:grpSpPr>
      <p:graphicFrame>
        <p:nvGraphicFramePr>
          <p:cNvPr id="28" name="Object 27" hidden="1"/>
          <p:cNvGraphicFramePr>
            <a:graphicFrameLocks noChangeAspect="1"/>
          </p:cNvGraphicFramePr>
          <p:nvPr userDrawn="1">
            <p:custDataLst>
              <p:tags r:id="rId1"/>
            </p:custDataLst>
          </p:nvPr>
        </p:nvGraphicFramePr>
        <p:xfrm>
          <a:off x="1589"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8" name="Object 27" hidden="1"/>
                      <p:cNvPicPr/>
                      <p:nvPr/>
                    </p:nvPicPr>
                    <p:blipFill>
                      <a:blip r:embed="rId5"/>
                      <a:stretch>
                        <a:fillRect/>
                      </a:stretch>
                    </p:blipFill>
                    <p:spPr>
                      <a:xfrm>
                        <a:off x="1589" y="1588"/>
                        <a:ext cx="1588"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1"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dirty="0">
              <a:latin typeface="Arial"/>
              <a:ea typeface="+mj-ea"/>
              <a:cs typeface="Arial"/>
              <a:sym typeface="Arial"/>
            </a:endParaRPr>
          </a:p>
        </p:txBody>
      </p:sp>
      <p:sp>
        <p:nvSpPr>
          <p:cNvPr id="2" name="Title 1"/>
          <p:cNvSpPr>
            <a:spLocks noGrp="1"/>
          </p:cNvSpPr>
          <p:nvPr>
            <p:ph type="title"/>
          </p:nvPr>
        </p:nvSpPr>
        <p:spPr>
          <a:xfrm>
            <a:off x="173736" y="237745"/>
            <a:ext cx="8741664" cy="219291"/>
          </a:xfrm>
        </p:spPr>
        <p:txBody>
          <a:bodyPr/>
          <a:lstStyle/>
          <a:p>
            <a:r>
              <a:rPr lang="en-US" dirty="0"/>
              <a:t>Click to edit Master title style</a:t>
            </a:r>
          </a:p>
        </p:txBody>
      </p:sp>
      <p:sp>
        <p:nvSpPr>
          <p:cNvPr id="21" name="Text Placeholder 5"/>
          <p:cNvSpPr>
            <a:spLocks noGrp="1"/>
          </p:cNvSpPr>
          <p:nvPr>
            <p:ph type="body" sz="quarter" idx="10" hasCustomPrompt="1"/>
          </p:nvPr>
        </p:nvSpPr>
        <p:spPr>
          <a:xfrm>
            <a:off x="228600" y="1371600"/>
            <a:ext cx="1737360" cy="990600"/>
          </a:xfrm>
          <a:solidFill>
            <a:schemeClr val="accent1"/>
          </a:solidFill>
        </p:spPr>
        <p:txBody>
          <a:bodyPr anchor="ctr">
            <a:noAutofit/>
          </a:bodyPr>
          <a:lstStyle>
            <a:lvl1pPr algn="ctr">
              <a:defRPr baseline="0"/>
            </a:lvl1pPr>
          </a:lstStyle>
          <a:p>
            <a:pPr lvl="0"/>
            <a:r>
              <a:rPr lang="en-US" dirty="0"/>
              <a:t>Add Text</a:t>
            </a:r>
          </a:p>
        </p:txBody>
      </p:sp>
      <p:sp>
        <p:nvSpPr>
          <p:cNvPr id="22" name="Text Placeholder 5"/>
          <p:cNvSpPr>
            <a:spLocks noGrp="1"/>
          </p:cNvSpPr>
          <p:nvPr>
            <p:ph type="body" sz="quarter" idx="11" hasCustomPrompt="1"/>
          </p:nvPr>
        </p:nvSpPr>
        <p:spPr>
          <a:xfrm>
            <a:off x="228600" y="2565400"/>
            <a:ext cx="1737360" cy="990600"/>
          </a:xfrm>
          <a:solidFill>
            <a:schemeClr val="accent1"/>
          </a:solidFill>
        </p:spPr>
        <p:txBody>
          <a:bodyPr anchor="ctr">
            <a:noAutofit/>
          </a:bodyPr>
          <a:lstStyle>
            <a:lvl1pPr algn="ctr">
              <a:defRPr baseline="0"/>
            </a:lvl1pPr>
          </a:lstStyle>
          <a:p>
            <a:pPr lvl="0"/>
            <a:r>
              <a:rPr lang="en-US" dirty="0"/>
              <a:t>Add Text</a:t>
            </a:r>
          </a:p>
        </p:txBody>
      </p:sp>
      <p:sp>
        <p:nvSpPr>
          <p:cNvPr id="23" name="Text Placeholder 5"/>
          <p:cNvSpPr>
            <a:spLocks noGrp="1"/>
          </p:cNvSpPr>
          <p:nvPr>
            <p:ph type="body" sz="quarter" idx="12" hasCustomPrompt="1"/>
          </p:nvPr>
        </p:nvSpPr>
        <p:spPr>
          <a:xfrm>
            <a:off x="228600" y="3759200"/>
            <a:ext cx="1737360" cy="990600"/>
          </a:xfrm>
          <a:solidFill>
            <a:schemeClr val="accent1"/>
          </a:solidFill>
        </p:spPr>
        <p:txBody>
          <a:bodyPr anchor="ctr">
            <a:noAutofit/>
          </a:bodyPr>
          <a:lstStyle>
            <a:lvl1pPr algn="ctr">
              <a:defRPr baseline="0"/>
            </a:lvl1pPr>
          </a:lstStyle>
          <a:p>
            <a:pPr lvl="0"/>
            <a:r>
              <a:rPr lang="en-US" dirty="0"/>
              <a:t>Add Text</a:t>
            </a:r>
          </a:p>
        </p:txBody>
      </p:sp>
      <p:sp>
        <p:nvSpPr>
          <p:cNvPr id="24" name="Text Placeholder 5"/>
          <p:cNvSpPr>
            <a:spLocks noGrp="1"/>
          </p:cNvSpPr>
          <p:nvPr>
            <p:ph type="body" sz="quarter" idx="13" hasCustomPrompt="1"/>
          </p:nvPr>
        </p:nvSpPr>
        <p:spPr>
          <a:xfrm>
            <a:off x="228600" y="4953000"/>
            <a:ext cx="1737360" cy="990600"/>
          </a:xfrm>
          <a:solidFill>
            <a:schemeClr val="accent1"/>
          </a:solidFill>
        </p:spPr>
        <p:txBody>
          <a:bodyPr anchor="ctr">
            <a:noAutofit/>
          </a:bodyPr>
          <a:lstStyle>
            <a:lvl1pPr algn="ctr">
              <a:defRPr baseline="0"/>
            </a:lvl1pPr>
          </a:lstStyle>
          <a:p>
            <a:pPr lvl="0"/>
            <a:r>
              <a:rPr lang="en-US" dirty="0"/>
              <a:t>Add Text</a:t>
            </a:r>
          </a:p>
        </p:txBody>
      </p:sp>
      <p:sp>
        <p:nvSpPr>
          <p:cNvPr id="25" name="Text Placeholder 23"/>
          <p:cNvSpPr>
            <a:spLocks noGrp="1"/>
          </p:cNvSpPr>
          <p:nvPr>
            <p:ph type="body" sz="quarter" idx="14" hasCustomPrompt="1"/>
          </p:nvPr>
        </p:nvSpPr>
        <p:spPr>
          <a:xfrm>
            <a:off x="2286001" y="944435"/>
            <a:ext cx="756938" cy="276999"/>
          </a:xfrm>
        </p:spPr>
        <p:txBody>
          <a:bodyPr wrap="square" lIns="91440" tIns="45720" rIns="91440" bIns="45720" anchor="t" anchorCtr="0"/>
          <a:lstStyle>
            <a:lvl1pPr>
              <a:defRPr baseline="0"/>
            </a:lvl1pPr>
          </a:lstStyle>
          <a:p>
            <a:pPr lvl="0"/>
            <a:r>
              <a:rPr lang="en-US" dirty="0"/>
              <a:t>Item 1</a:t>
            </a:r>
          </a:p>
        </p:txBody>
      </p:sp>
      <p:sp>
        <p:nvSpPr>
          <p:cNvPr id="26" name="Text Placeholder 23"/>
          <p:cNvSpPr>
            <a:spLocks noGrp="1"/>
          </p:cNvSpPr>
          <p:nvPr>
            <p:ph type="body" sz="quarter" idx="15" hasCustomPrompt="1"/>
          </p:nvPr>
        </p:nvSpPr>
        <p:spPr>
          <a:xfrm>
            <a:off x="4686301" y="944435"/>
            <a:ext cx="756938" cy="276999"/>
          </a:xfrm>
        </p:spPr>
        <p:txBody>
          <a:bodyPr wrap="square" lIns="91440" tIns="45720" rIns="91440" bIns="45720" anchor="t" anchorCtr="0"/>
          <a:lstStyle>
            <a:lvl1pPr>
              <a:defRPr baseline="0"/>
            </a:lvl1pPr>
          </a:lstStyle>
          <a:p>
            <a:pPr lvl="0"/>
            <a:r>
              <a:rPr lang="en-US" dirty="0"/>
              <a:t>Item 2</a:t>
            </a:r>
          </a:p>
        </p:txBody>
      </p:sp>
      <p:sp>
        <p:nvSpPr>
          <p:cNvPr id="27" name="Text Placeholder 23"/>
          <p:cNvSpPr>
            <a:spLocks noGrp="1"/>
          </p:cNvSpPr>
          <p:nvPr>
            <p:ph type="body" sz="quarter" idx="16" hasCustomPrompt="1"/>
          </p:nvPr>
        </p:nvSpPr>
        <p:spPr>
          <a:xfrm>
            <a:off x="7086601" y="944435"/>
            <a:ext cx="756938" cy="276999"/>
          </a:xfrm>
        </p:spPr>
        <p:txBody>
          <a:bodyPr wrap="square" lIns="91440" tIns="45720" rIns="91440" bIns="45720" anchor="t" anchorCtr="0"/>
          <a:lstStyle>
            <a:lvl1pPr>
              <a:defRPr baseline="0"/>
            </a:lvl1pPr>
          </a:lstStyle>
          <a:p>
            <a:pPr lvl="0"/>
            <a:r>
              <a:rPr lang="en-US" dirty="0"/>
              <a:t>Item 3</a:t>
            </a:r>
          </a:p>
        </p:txBody>
      </p:sp>
      <p:sp>
        <p:nvSpPr>
          <p:cNvPr id="4" name="Text Placeholder 3"/>
          <p:cNvSpPr>
            <a:spLocks noGrp="1"/>
          </p:cNvSpPr>
          <p:nvPr>
            <p:ph type="body" sz="quarter" idx="17"/>
          </p:nvPr>
        </p:nvSpPr>
        <p:spPr>
          <a:xfrm>
            <a:off x="2590800" y="1752601"/>
            <a:ext cx="2901756" cy="923330"/>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648400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2"/>
            <a:ext cx="2133600" cy="365125"/>
          </a:xfrm>
          <a:prstGeom prst="rect">
            <a:avLst/>
          </a:prstGeom>
        </p:spPr>
        <p:txBody>
          <a:bodyPr/>
          <a:lstStyle/>
          <a:p>
            <a:fld id="{AD6A25F8-E20D-4370-A62A-B874251770DB}" type="datetimeFigureOut">
              <a:rPr lang="en-US">
                <a:solidFill>
                  <a:srgbClr val="000000"/>
                </a:solidFill>
              </a:rPr>
              <a:pPr/>
              <a:t>6/10/2021</a:t>
            </a:fld>
            <a:endParaRPr lang="en-US">
              <a:solidFill>
                <a:srgbClr val="000000"/>
              </a:solidFill>
            </a:endParaRPr>
          </a:p>
        </p:txBody>
      </p:sp>
      <p:sp>
        <p:nvSpPr>
          <p:cNvPr id="5" name="Footer Placeholder 4"/>
          <p:cNvSpPr>
            <a:spLocks noGrp="1"/>
          </p:cNvSpPr>
          <p:nvPr>
            <p:ph type="ftr" sz="quarter" idx="11"/>
          </p:nvPr>
        </p:nvSpPr>
        <p:spPr>
          <a:xfrm>
            <a:off x="3124200" y="6356352"/>
            <a:ext cx="2895600" cy="365125"/>
          </a:xfrm>
          <a:prstGeom prst="rect">
            <a:avLst/>
          </a:prstGeom>
        </p:spPr>
        <p:txBody>
          <a:bodyPr/>
          <a:lstStyle/>
          <a:p>
            <a:endParaRPr lang="en-US">
              <a:solidFill>
                <a:srgbClr val="000000"/>
              </a:solidFill>
            </a:endParaRPr>
          </a:p>
        </p:txBody>
      </p:sp>
      <p:sp>
        <p:nvSpPr>
          <p:cNvPr id="6" name="Slide Number Placeholder 5"/>
          <p:cNvSpPr>
            <a:spLocks noGrp="1"/>
          </p:cNvSpPr>
          <p:nvPr>
            <p:ph type="sldNum" sz="quarter" idx="12"/>
          </p:nvPr>
        </p:nvSpPr>
        <p:spPr>
          <a:xfrm>
            <a:off x="6553200" y="6356352"/>
            <a:ext cx="2133600" cy="365125"/>
          </a:xfrm>
          <a:prstGeom prst="rect">
            <a:avLst/>
          </a:prstGeom>
        </p:spPr>
        <p:txBody>
          <a:bodyPr/>
          <a:lstStyle/>
          <a:p>
            <a:fld id="{D5B7D1DA-5626-476A-9690-83CA1BF5FEDF}"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7082013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Title, subtitle &amp; 1 column text">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376238" y="651600"/>
            <a:ext cx="8371762" cy="757255"/>
          </a:xfrm>
          <a:prstGeom prst="rect">
            <a:avLst/>
          </a:prstGeom>
        </p:spPr>
        <p:txBody>
          <a:bodyPr lIns="0" tIns="0" rIns="0" bIns="0">
            <a:noAutofit/>
          </a:bodyPr>
          <a:lstStyle>
            <a:lvl1pPr marL="0" indent="0">
              <a:buNone/>
              <a:defRPr sz="2000" b="0">
                <a:solidFill>
                  <a:schemeClr val="tx2"/>
                </a:solidFill>
              </a:defRPr>
            </a:lvl1pPr>
          </a:lstStyle>
          <a:p>
            <a:pPr lvl="0"/>
            <a:r>
              <a:rPr lang="en-US" noProof="0" dirty="0"/>
              <a:t>Click to add subtitle</a:t>
            </a:r>
          </a:p>
        </p:txBody>
      </p:sp>
      <p:sp>
        <p:nvSpPr>
          <p:cNvPr id="14" name="Title Placeholder 1"/>
          <p:cNvSpPr>
            <a:spLocks noGrp="1"/>
          </p:cNvSpPr>
          <p:nvPr>
            <p:ph type="title"/>
          </p:nvPr>
        </p:nvSpPr>
        <p:spPr>
          <a:xfrm>
            <a:off x="376238" y="317499"/>
            <a:ext cx="8371762" cy="334101"/>
          </a:xfrm>
          <a:prstGeom prst="rect">
            <a:avLst/>
          </a:prstGeom>
        </p:spPr>
        <p:txBody>
          <a:bodyPr vert="horz" lIns="0" tIns="0" rIns="0" bIns="0" rtlCol="0" anchor="t" anchorCtr="0">
            <a:noAutofit/>
          </a:bodyPr>
          <a:lstStyle>
            <a:lvl1pPr>
              <a:defRPr/>
            </a:lvl1pPr>
          </a:lstStyle>
          <a:p>
            <a:r>
              <a:rPr lang="en-US" noProof="0"/>
              <a:t>Click to edit Master title style</a:t>
            </a:r>
            <a:endParaRPr lang="en-US" noProof="0" dirty="0"/>
          </a:p>
        </p:txBody>
      </p:sp>
      <p:sp>
        <p:nvSpPr>
          <p:cNvPr id="8" name="Text Placeholder 18"/>
          <p:cNvSpPr>
            <a:spLocks noGrp="1"/>
          </p:cNvSpPr>
          <p:nvPr>
            <p:ph idx="1"/>
          </p:nvPr>
        </p:nvSpPr>
        <p:spPr>
          <a:xfrm>
            <a:off x="376238" y="1665288"/>
            <a:ext cx="8374062" cy="4713911"/>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Tree>
    <p:extLst>
      <p:ext uri="{BB962C8B-B14F-4D97-AF65-F5344CB8AC3E}">
        <p14:creationId xmlns:p14="http://schemas.microsoft.com/office/powerpoint/2010/main" val="430169349"/>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8" name="Object 7"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eaLnBrk="1"/>
            <a:endParaRPr lang="en-US" sz="1900" b="1" i="0" baseline="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a:xfrm>
            <a:off x="173736" y="241012"/>
            <a:ext cx="8763000" cy="292388"/>
          </a:xfrm>
        </p:spPr>
        <p:txBody>
          <a:bodyPr anchor="t"/>
          <a:lstStyle/>
          <a:p>
            <a:r>
              <a:rPr lang="en-US"/>
              <a:t>Click to edit Master title style</a:t>
            </a:r>
          </a:p>
        </p:txBody>
      </p:sp>
      <p:sp>
        <p:nvSpPr>
          <p:cNvPr id="6" name="Text Placeholder 5"/>
          <p:cNvSpPr>
            <a:spLocks noGrp="1"/>
          </p:cNvSpPr>
          <p:nvPr>
            <p:ph type="body" sz="quarter" idx="12"/>
          </p:nvPr>
        </p:nvSpPr>
        <p:spPr>
          <a:xfrm>
            <a:off x="609600" y="1066800"/>
            <a:ext cx="2901756" cy="1323439"/>
          </a:xfrm>
        </p:spPr>
        <p:txBody>
          <a:bodyPr wrap="square">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748590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7" name="Object 6"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dirty="0">
              <a:latin typeface="Arial"/>
              <a:ea typeface="+mj-ea"/>
              <a:cs typeface="Arial"/>
              <a:sym typeface="Arial"/>
            </a:endParaRPr>
          </a:p>
        </p:txBody>
      </p:sp>
      <p:sp>
        <p:nvSpPr>
          <p:cNvPr id="2" name="Title 1"/>
          <p:cNvSpPr>
            <a:spLocks noGrp="1"/>
          </p:cNvSpPr>
          <p:nvPr>
            <p:ph type="title"/>
          </p:nvPr>
        </p:nvSpPr>
        <p:spPr>
          <a:xfrm>
            <a:off x="304800" y="214661"/>
            <a:ext cx="8772939" cy="338554"/>
          </a:xfrm>
        </p:spPr>
        <p:txBody>
          <a:bodyPr>
            <a:noAutofit/>
          </a:bodyPr>
          <a:lstStyle>
            <a:lvl1pPr>
              <a:defRPr sz="2200"/>
            </a:lvl1pPr>
          </a:lstStyle>
          <a:p>
            <a:r>
              <a:rPr lang="en-US" dirty="0"/>
              <a:t>Click to edit Master title style</a:t>
            </a:r>
          </a:p>
        </p:txBody>
      </p:sp>
      <p:sp>
        <p:nvSpPr>
          <p:cNvPr id="4" name="Text Placeholder 3"/>
          <p:cNvSpPr>
            <a:spLocks noGrp="1"/>
          </p:cNvSpPr>
          <p:nvPr>
            <p:ph type="body" sz="quarter" idx="10"/>
          </p:nvPr>
        </p:nvSpPr>
        <p:spPr>
          <a:xfrm>
            <a:off x="615950" y="1143000"/>
            <a:ext cx="2971606" cy="1123384"/>
          </a:xfrm>
        </p:spPr>
        <p:txBody>
          <a:bodyPr wrap="square" lIns="0" tIns="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089316064"/>
      </p:ext>
    </p:extLst>
  </p:cSld>
  <p:clrMapOvr>
    <a:masterClrMapping/>
  </p:clrMapOvr>
  <p:extLst>
    <p:ext uri="{DCECCB84-F9BA-43D5-87BE-67443E8EF086}">
      <p15:sldGuideLst xmlns:p15="http://schemas.microsoft.com/office/powerpoint/2012/main">
        <p15:guide id="1" orient="horz" pos="2160">
          <p15:clr>
            <a:srgbClr val="FBAE40"/>
          </p15:clr>
        </p15:guide>
        <p15:guide id="2" pos="384">
          <p15:clr>
            <a:srgbClr val="FBAE40"/>
          </p15:clr>
        </p15:guide>
        <p15:guide id="3" pos="192">
          <p15:clr>
            <a:srgbClr val="FBAE40"/>
          </p15:clr>
        </p15:guide>
        <p15:guide id="4" pos="5568">
          <p15:clr>
            <a:srgbClr val="FBAE40"/>
          </p15:clr>
        </p15:guide>
        <p15:guide id="5" orient="horz" pos="4176">
          <p15:clr>
            <a:srgbClr val="FBAE40"/>
          </p15:clr>
        </p15:guide>
        <p15:guide id="6" orient="horz" pos="192">
          <p15:clr>
            <a:srgbClr val="FBAE40"/>
          </p15:clr>
        </p15:guide>
        <p15:guide id="7" orient="horz" pos="72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box">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1"/>
            </p:custDataLst>
            <p:extLst>
              <p:ext uri="{D42A27DB-BD31-4B8C-83A1-F6EECF244321}">
                <p14:modId xmlns:p14="http://schemas.microsoft.com/office/powerpoint/2010/main" val="323881935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Rectangle 6"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dirty="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609600" y="1066800"/>
            <a:ext cx="2901756" cy="1323439"/>
          </a:xfrm>
        </p:spPr>
        <p:txBody>
          <a:bodyPr wrap="square">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775630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hadow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87031866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dirty="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1028700" y="1371600"/>
            <a:ext cx="7086600" cy="4343400"/>
          </a:xfrm>
          <a:solidFill>
            <a:schemeClr val="bg1"/>
          </a:solidFill>
          <a:ln>
            <a:solidFill>
              <a:schemeClr val="tx1"/>
            </a:solidFill>
          </a:ln>
          <a:effectLst>
            <a:outerShdw blurRad="50800" dist="38100" dir="2700000" algn="tl" rotWithShape="0">
              <a:prstClr val="black">
                <a:alpha val="40000"/>
              </a:prstClr>
            </a:outerShdw>
          </a:effectLst>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46301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ue Boxes">
    <p:spTree>
      <p:nvGrpSpPr>
        <p:cNvPr id="1" name=""/>
        <p:cNvGrpSpPr/>
        <p:nvPr/>
      </p:nvGrpSpPr>
      <p:grpSpPr>
        <a:xfrm>
          <a:off x="0" y="0"/>
          <a:ext cx="0" cy="0"/>
          <a:chOff x="0" y="0"/>
          <a:chExt cx="0" cy="0"/>
        </a:xfrm>
      </p:grpSpPr>
      <p:graphicFrame>
        <p:nvGraphicFramePr>
          <p:cNvPr id="28" name="Object 27" hidden="1"/>
          <p:cNvGraphicFramePr>
            <a:graphicFrameLocks noChangeAspect="1"/>
          </p:cNvGraphicFramePr>
          <p:nvPr userDrawn="1">
            <p:custDataLst>
              <p:tags r:id="rId1"/>
            </p:custDataLst>
            <p:extLst>
              <p:ext uri="{D42A27DB-BD31-4B8C-83A1-F6EECF244321}">
                <p14:modId xmlns:p14="http://schemas.microsoft.com/office/powerpoint/2010/main" val="428241817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dirty="0">
              <a:latin typeface="Arial"/>
              <a:ea typeface="+mj-ea"/>
              <a:cs typeface="Arial"/>
              <a:sym typeface="Arial"/>
            </a:endParaRPr>
          </a:p>
        </p:txBody>
      </p:sp>
      <p:sp>
        <p:nvSpPr>
          <p:cNvPr id="2" name="Title 1"/>
          <p:cNvSpPr>
            <a:spLocks noGrp="1"/>
          </p:cNvSpPr>
          <p:nvPr>
            <p:ph type="title"/>
          </p:nvPr>
        </p:nvSpPr>
        <p:spPr>
          <a:xfrm>
            <a:off x="173736" y="237744"/>
            <a:ext cx="8741664" cy="292388"/>
          </a:xfrm>
        </p:spPr>
        <p:txBody>
          <a:bodyPr/>
          <a:lstStyle/>
          <a:p>
            <a:r>
              <a:rPr lang="en-US" dirty="0"/>
              <a:t>Click to edit Master title style</a:t>
            </a:r>
          </a:p>
        </p:txBody>
      </p:sp>
      <p:sp>
        <p:nvSpPr>
          <p:cNvPr id="21" name="Text Placeholder 5"/>
          <p:cNvSpPr>
            <a:spLocks noGrp="1"/>
          </p:cNvSpPr>
          <p:nvPr>
            <p:ph type="body" sz="quarter" idx="10" hasCustomPrompt="1"/>
          </p:nvPr>
        </p:nvSpPr>
        <p:spPr>
          <a:xfrm>
            <a:off x="228600" y="1371600"/>
            <a:ext cx="1737360" cy="990600"/>
          </a:xfrm>
          <a:solidFill>
            <a:schemeClr val="accent1"/>
          </a:solidFill>
        </p:spPr>
        <p:txBody>
          <a:bodyPr anchor="ctr">
            <a:noAutofit/>
          </a:bodyPr>
          <a:lstStyle>
            <a:lvl1pPr algn="ctr">
              <a:defRPr baseline="0"/>
            </a:lvl1pPr>
          </a:lstStyle>
          <a:p>
            <a:pPr lvl="0"/>
            <a:r>
              <a:rPr lang="en-US" dirty="0"/>
              <a:t>Add Text</a:t>
            </a:r>
          </a:p>
        </p:txBody>
      </p:sp>
      <p:sp>
        <p:nvSpPr>
          <p:cNvPr id="22" name="Text Placeholder 5"/>
          <p:cNvSpPr>
            <a:spLocks noGrp="1"/>
          </p:cNvSpPr>
          <p:nvPr>
            <p:ph type="body" sz="quarter" idx="11" hasCustomPrompt="1"/>
          </p:nvPr>
        </p:nvSpPr>
        <p:spPr>
          <a:xfrm>
            <a:off x="228600" y="2565400"/>
            <a:ext cx="1737360" cy="990600"/>
          </a:xfrm>
          <a:solidFill>
            <a:schemeClr val="accent1"/>
          </a:solidFill>
        </p:spPr>
        <p:txBody>
          <a:bodyPr anchor="ctr">
            <a:noAutofit/>
          </a:bodyPr>
          <a:lstStyle>
            <a:lvl1pPr algn="ctr">
              <a:defRPr baseline="0"/>
            </a:lvl1pPr>
          </a:lstStyle>
          <a:p>
            <a:pPr lvl="0"/>
            <a:r>
              <a:rPr lang="en-US" dirty="0"/>
              <a:t>Add Text</a:t>
            </a:r>
          </a:p>
        </p:txBody>
      </p:sp>
      <p:sp>
        <p:nvSpPr>
          <p:cNvPr id="23" name="Text Placeholder 5"/>
          <p:cNvSpPr>
            <a:spLocks noGrp="1"/>
          </p:cNvSpPr>
          <p:nvPr>
            <p:ph type="body" sz="quarter" idx="12" hasCustomPrompt="1"/>
          </p:nvPr>
        </p:nvSpPr>
        <p:spPr>
          <a:xfrm>
            <a:off x="228600" y="3759200"/>
            <a:ext cx="1737360" cy="990600"/>
          </a:xfrm>
          <a:solidFill>
            <a:schemeClr val="accent1"/>
          </a:solidFill>
        </p:spPr>
        <p:txBody>
          <a:bodyPr anchor="ctr">
            <a:noAutofit/>
          </a:bodyPr>
          <a:lstStyle>
            <a:lvl1pPr algn="ctr">
              <a:defRPr baseline="0"/>
            </a:lvl1pPr>
          </a:lstStyle>
          <a:p>
            <a:pPr lvl="0"/>
            <a:r>
              <a:rPr lang="en-US" dirty="0"/>
              <a:t>Add Text</a:t>
            </a:r>
          </a:p>
        </p:txBody>
      </p:sp>
      <p:sp>
        <p:nvSpPr>
          <p:cNvPr id="24" name="Text Placeholder 5"/>
          <p:cNvSpPr>
            <a:spLocks noGrp="1"/>
          </p:cNvSpPr>
          <p:nvPr>
            <p:ph type="body" sz="quarter" idx="13" hasCustomPrompt="1"/>
          </p:nvPr>
        </p:nvSpPr>
        <p:spPr>
          <a:xfrm>
            <a:off x="228600" y="4953000"/>
            <a:ext cx="1737360" cy="990600"/>
          </a:xfrm>
          <a:solidFill>
            <a:schemeClr val="accent1"/>
          </a:solidFill>
        </p:spPr>
        <p:txBody>
          <a:bodyPr anchor="ctr">
            <a:noAutofit/>
          </a:bodyPr>
          <a:lstStyle>
            <a:lvl1pPr algn="ctr">
              <a:defRPr baseline="0"/>
            </a:lvl1pPr>
          </a:lstStyle>
          <a:p>
            <a:pPr lvl="0"/>
            <a:r>
              <a:rPr lang="en-US" dirty="0"/>
              <a:t>Add Text</a:t>
            </a:r>
          </a:p>
        </p:txBody>
      </p:sp>
      <p:sp>
        <p:nvSpPr>
          <p:cNvPr id="25" name="Text Placeholder 23"/>
          <p:cNvSpPr>
            <a:spLocks noGrp="1"/>
          </p:cNvSpPr>
          <p:nvPr>
            <p:ph type="body" sz="quarter" idx="14" hasCustomPrompt="1"/>
          </p:nvPr>
        </p:nvSpPr>
        <p:spPr>
          <a:xfrm>
            <a:off x="2286000" y="944434"/>
            <a:ext cx="756938" cy="338554"/>
          </a:xfrm>
        </p:spPr>
        <p:txBody>
          <a:bodyPr wrap="square" lIns="91440" tIns="45720" rIns="91440" bIns="45720" anchor="t" anchorCtr="0"/>
          <a:lstStyle>
            <a:lvl1pPr>
              <a:defRPr baseline="0"/>
            </a:lvl1pPr>
          </a:lstStyle>
          <a:p>
            <a:pPr lvl="0"/>
            <a:r>
              <a:rPr lang="en-US" dirty="0"/>
              <a:t>Item 1</a:t>
            </a:r>
          </a:p>
        </p:txBody>
      </p:sp>
      <p:sp>
        <p:nvSpPr>
          <p:cNvPr id="26" name="Text Placeholder 23"/>
          <p:cNvSpPr>
            <a:spLocks noGrp="1"/>
          </p:cNvSpPr>
          <p:nvPr>
            <p:ph type="body" sz="quarter" idx="15" hasCustomPrompt="1"/>
          </p:nvPr>
        </p:nvSpPr>
        <p:spPr>
          <a:xfrm>
            <a:off x="4686300" y="944434"/>
            <a:ext cx="756938" cy="338554"/>
          </a:xfrm>
        </p:spPr>
        <p:txBody>
          <a:bodyPr wrap="square" lIns="91440" tIns="45720" rIns="91440" bIns="45720" anchor="t" anchorCtr="0"/>
          <a:lstStyle>
            <a:lvl1pPr>
              <a:defRPr baseline="0"/>
            </a:lvl1pPr>
          </a:lstStyle>
          <a:p>
            <a:pPr lvl="0"/>
            <a:r>
              <a:rPr lang="en-US" dirty="0"/>
              <a:t>Item 2</a:t>
            </a:r>
          </a:p>
        </p:txBody>
      </p:sp>
      <p:sp>
        <p:nvSpPr>
          <p:cNvPr id="27" name="Text Placeholder 23"/>
          <p:cNvSpPr>
            <a:spLocks noGrp="1"/>
          </p:cNvSpPr>
          <p:nvPr>
            <p:ph type="body" sz="quarter" idx="16" hasCustomPrompt="1"/>
          </p:nvPr>
        </p:nvSpPr>
        <p:spPr>
          <a:xfrm>
            <a:off x="7086600" y="944434"/>
            <a:ext cx="756938" cy="338554"/>
          </a:xfrm>
        </p:spPr>
        <p:txBody>
          <a:bodyPr wrap="square" lIns="91440" tIns="45720" rIns="91440" bIns="45720" anchor="t" anchorCtr="0"/>
          <a:lstStyle>
            <a:lvl1pPr>
              <a:defRPr baseline="0"/>
            </a:lvl1pPr>
          </a:lstStyle>
          <a:p>
            <a:pPr lvl="0"/>
            <a:r>
              <a:rPr lang="en-US" dirty="0"/>
              <a:t>Item 3</a:t>
            </a:r>
          </a:p>
        </p:txBody>
      </p:sp>
      <p:sp>
        <p:nvSpPr>
          <p:cNvPr id="4" name="Text Placeholder 3"/>
          <p:cNvSpPr>
            <a:spLocks noGrp="1"/>
          </p:cNvSpPr>
          <p:nvPr>
            <p:ph type="body" sz="quarter" idx="17"/>
          </p:nvPr>
        </p:nvSpPr>
        <p:spPr>
          <a:xfrm>
            <a:off x="2590800" y="1752600"/>
            <a:ext cx="2901756" cy="1323439"/>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463010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1"/>
            </p:custDataLst>
            <p:extLst>
              <p:ext uri="{D42A27DB-BD31-4B8C-83A1-F6EECF244321}">
                <p14:modId xmlns:p14="http://schemas.microsoft.com/office/powerpoint/2010/main" val="11986474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dirty="0">
              <a:latin typeface="Arial"/>
              <a:ea typeface="+mj-ea"/>
              <a:cs typeface="Arial"/>
              <a:sym typeface="Arial"/>
            </a:endParaRPr>
          </a:p>
        </p:txBody>
      </p:sp>
      <p:sp>
        <p:nvSpPr>
          <p:cNvPr id="2" name="Title 1"/>
          <p:cNvSpPr>
            <a:spLocks noGrp="1"/>
          </p:cNvSpPr>
          <p:nvPr>
            <p:ph type="title"/>
          </p:nvPr>
        </p:nvSpPr>
        <p:spPr/>
        <p:txBody>
          <a:bodyPr/>
          <a:lstStyle/>
          <a:p>
            <a:r>
              <a:rPr lang="en-US"/>
              <a:t>Click to edit Master title style</a:t>
            </a:r>
          </a:p>
        </p:txBody>
      </p:sp>
      <p:sp>
        <p:nvSpPr>
          <p:cNvPr id="4" name="Text Placeholder 3"/>
          <p:cNvSpPr>
            <a:spLocks noGrp="1"/>
          </p:cNvSpPr>
          <p:nvPr>
            <p:ph type="body" sz="quarter" idx="10"/>
          </p:nvPr>
        </p:nvSpPr>
        <p:spPr>
          <a:xfrm>
            <a:off x="685800" y="1143000"/>
            <a:ext cx="2901756" cy="1323439"/>
          </a:xfrm>
        </p:spPr>
        <p:txBody>
          <a:bodyPr wrap="square"/>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46301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userDrawn="1">
  <p:cSld name="2_Title Only">
    <p:spTree>
      <p:nvGrpSpPr>
        <p:cNvPr id="1" name=""/>
        <p:cNvGrpSpPr/>
        <p:nvPr/>
      </p:nvGrpSpPr>
      <p:grpSpPr>
        <a:xfrm>
          <a:off x="0" y="0"/>
          <a:ext cx="0" cy="0"/>
          <a:chOff x="0" y="0"/>
          <a:chExt cx="0" cy="0"/>
        </a:xfrm>
      </p:grpSpPr>
      <p:sp>
        <p:nvSpPr>
          <p:cNvPr id="2" name="McK 2. Slide Title"/>
          <p:cNvSpPr>
            <a:spLocks noGrp="1"/>
          </p:cNvSpPr>
          <p:nvPr>
            <p:ph type="title"/>
          </p:nvPr>
        </p:nvSpPr>
        <p:spPr/>
        <p:txBody>
          <a:bodyPr/>
          <a:lstStyle/>
          <a:p>
            <a:r>
              <a:rPr lang="en-US"/>
              <a:t>Click to edit Master title style</a:t>
            </a:r>
          </a:p>
        </p:txBody>
      </p:sp>
      <p:sp>
        <p:nvSpPr>
          <p:cNvPr id="4" name="Slide Number"/>
          <p:cNvSpPr txBox="1">
            <a:spLocks/>
          </p:cNvSpPr>
          <p:nvPr userDrawn="1"/>
        </p:nvSpPr>
        <p:spPr bwMode="auto">
          <a:xfrm>
            <a:off x="8755308" y="6646901"/>
            <a:ext cx="160294" cy="157014"/>
          </a:xfrm>
          <a:prstGeom prst="rect">
            <a:avLst/>
          </a:prstGeom>
        </p:spPr>
        <p:txBody>
          <a:bodyPr vert="horz" wrap="none" lIns="0" tIns="0" rIns="0" bIns="0" rtlCol="0" anchor="ctr">
            <a:spAutoFit/>
          </a:bodyPr>
          <a:lstStyle>
            <a:defPPr>
              <a:defRPr lang="en-US"/>
            </a:defPPr>
            <a:lvl1pPr>
              <a:defRPr sz="1000" baseline="0">
                <a:latin typeface="+mn-lt"/>
              </a:defRPr>
            </a:lvl1pPr>
          </a:lstStyle>
          <a:p>
            <a:pPr fontAlgn="base">
              <a:spcBef>
                <a:spcPct val="0"/>
              </a:spcBef>
              <a:spcAft>
                <a:spcPct val="0"/>
              </a:spcAft>
            </a:pPr>
            <a:fld id="{42C328C1-A84F-4A39-A664-DBA00541A8C6}" type="slidenum">
              <a:rPr lang="en-US" smtClean="0">
                <a:solidFill>
                  <a:srgbClr val="000000"/>
                </a:solidFill>
              </a:rPr>
              <a:pPr fontAlgn="base">
                <a:spcBef>
                  <a:spcPct val="0"/>
                </a:spcBef>
                <a:spcAft>
                  <a:spcPct val="0"/>
                </a:spcAft>
              </a:pPr>
              <a:t>‹#›</a:t>
            </a:fld>
            <a:endParaRPr lang="en-US" dirty="0">
              <a:solidFill>
                <a:srgbClr val="000000"/>
              </a:solidFill>
            </a:endParaRPr>
          </a:p>
        </p:txBody>
      </p:sp>
    </p:spTree>
    <p:extLst>
      <p:ext uri="{BB962C8B-B14F-4D97-AF65-F5344CB8AC3E}">
        <p14:creationId xmlns:p14="http://schemas.microsoft.com/office/powerpoint/2010/main" val="8597089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
            </p:custDataLst>
          </p:nvPr>
        </p:nvGraphicFramePr>
        <p:xfrm>
          <a:off x="1623" y="1625"/>
          <a:ext cx="1619" cy="1619"/>
        </p:xfrm>
        <a:graphic>
          <a:graphicData uri="http://schemas.openxmlformats.org/presentationml/2006/ole">
            <mc:AlternateContent xmlns:mc="http://schemas.openxmlformats.org/markup-compatibility/2006">
              <mc:Choice xmlns:v="urn:schemas-microsoft-com:vml" Requires="v">
                <p:oleObj name="think-cell Slide" r:id="rId3" imgW="270" imgH="270" progId="TCLayout.ActiveDocument.1">
                  <p:embed/>
                </p:oleObj>
              </mc:Choice>
              <mc:Fallback>
                <p:oleObj name="think-cell Slide" r:id="rId3" imgW="270" imgH="270" progId="TCLayout.ActiveDocument.1">
                  <p:embed/>
                  <p:pic>
                    <p:nvPicPr>
                      <p:cNvPr id="2" name="Object 1" hidden="1"/>
                      <p:cNvPicPr/>
                      <p:nvPr/>
                    </p:nvPicPr>
                    <p:blipFill>
                      <a:blip r:embed="rId4"/>
                      <a:stretch>
                        <a:fillRect/>
                      </a:stretch>
                    </p:blipFill>
                    <p:spPr>
                      <a:xfrm>
                        <a:off x="1623" y="1625"/>
                        <a:ext cx="161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2693798" y="4932850"/>
            <a:ext cx="5036085" cy="377401"/>
            <a:chOff x="1663" y="3142"/>
            <a:chExt cx="3109" cy="233"/>
          </a:xfrm>
        </p:grpSpPr>
        <p:sp>
          <p:nvSpPr>
            <p:cNvPr id="9" name="McK Document type"/>
            <p:cNvSpPr txBox="1">
              <a:spLocks noChangeArrowheads="1"/>
            </p:cNvSpPr>
            <p:nvPr/>
          </p:nvSpPr>
          <p:spPr bwMode="auto">
            <a:xfrm>
              <a:off x="1663" y="3142"/>
              <a:ext cx="3109" cy="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050" dirty="0">
                  <a:solidFill>
                    <a:srgbClr val="000000"/>
                  </a:solidFill>
                  <a:latin typeface="Arial"/>
                </a:rPr>
                <a:t>Document type</a:t>
              </a:r>
            </a:p>
          </p:txBody>
        </p:sp>
        <p:sp>
          <p:nvSpPr>
            <p:cNvPr id="10" name="McK Date"/>
            <p:cNvSpPr txBox="1">
              <a:spLocks noChangeArrowheads="1"/>
            </p:cNvSpPr>
            <p:nvPr/>
          </p:nvSpPr>
          <p:spPr bwMode="auto">
            <a:xfrm>
              <a:off x="1663" y="3275"/>
              <a:ext cx="3109" cy="1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050" dirty="0">
                  <a:solidFill>
                    <a:srgbClr val="000000"/>
                  </a:solidFill>
                  <a:latin typeface="Arial"/>
                </a:rPr>
                <a:t>Date</a:t>
              </a:r>
            </a:p>
          </p:txBody>
        </p:sp>
      </p:grpSp>
      <p:sp>
        <p:nvSpPr>
          <p:cNvPr id="13314" name="Rectangle 1026"/>
          <p:cNvSpPr>
            <a:spLocks noGrp="1" noChangeArrowheads="1"/>
          </p:cNvSpPr>
          <p:nvPr>
            <p:ph type="ctrTitle"/>
          </p:nvPr>
        </p:nvSpPr>
        <p:spPr bwMode="auto">
          <a:xfrm>
            <a:off x="2693798" y="2775203"/>
            <a:ext cx="5539245" cy="380873"/>
          </a:xfrm>
          <a:prstGeom prst="rect">
            <a:avLst/>
          </a:prstGeom>
        </p:spPr>
        <p:txBody>
          <a:bodyPr anchor="b">
            <a:spAutoFit/>
          </a:bodyPr>
          <a:lstStyle>
            <a:lvl1pPr>
              <a:defRPr sz="2475" b="0" baseline="0">
                <a:latin typeface="+mj-lt"/>
                <a:ea typeface="+mj-ea"/>
              </a:defRPr>
            </a:lvl1pPr>
          </a:lstStyle>
          <a:p>
            <a:pPr lvl="0"/>
            <a:r>
              <a:rPr lang="en-US" noProof="0"/>
              <a:t>Click to edit Master title style</a:t>
            </a:r>
            <a:endParaRPr lang="en-US" noProof="0" dirty="0"/>
          </a:p>
        </p:txBody>
      </p:sp>
      <p:sp>
        <p:nvSpPr>
          <p:cNvPr id="13315" name="Rectangle 1027"/>
          <p:cNvSpPr>
            <a:spLocks noGrp="1" noChangeArrowheads="1"/>
          </p:cNvSpPr>
          <p:nvPr>
            <p:ph type="subTitle" idx="1"/>
          </p:nvPr>
        </p:nvSpPr>
        <p:spPr bwMode="auto">
          <a:xfrm>
            <a:off x="2693798" y="3770662"/>
            <a:ext cx="5539245" cy="161583"/>
          </a:xfrm>
        </p:spPr>
        <p:txBody>
          <a:bodyPr>
            <a:spAutoFit/>
          </a:bodyPr>
          <a:lstStyle>
            <a:lvl1pPr>
              <a:defRPr sz="1050" baseline="0">
                <a:latin typeface="+mn-lt"/>
                <a:ea typeface="+mn-ea"/>
              </a:defRPr>
            </a:lvl1pPr>
          </a:lstStyle>
          <a:p>
            <a:pPr lvl="0"/>
            <a:r>
              <a:rPr lang="en-US" noProof="0"/>
              <a:t>Click to edit Master subtitle style</a:t>
            </a:r>
            <a:endParaRPr lang="en-US" noProof="0" dirty="0"/>
          </a:p>
        </p:txBody>
      </p:sp>
      <p:sp>
        <p:nvSpPr>
          <p:cNvPr id="12" name="TitleTopPlaceholder"/>
          <p:cNvSpPr>
            <a:spLocks noChangeArrowheads="1"/>
          </p:cNvSpPr>
          <p:nvPr/>
        </p:nvSpPr>
        <p:spPr bwMode="ltGray">
          <a:xfrm>
            <a:off x="2125655" y="3245971"/>
            <a:ext cx="2125653" cy="436455"/>
          </a:xfrm>
          <a:prstGeom prst="rect">
            <a:avLst/>
          </a:prstGeom>
          <a:solidFill>
            <a:schemeClr val="accent4">
              <a:alpha val="77000"/>
            </a:scheme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dirty="0">
              <a:solidFill>
                <a:srgbClr val="000000"/>
              </a:solidFill>
            </a:endParaRPr>
          </a:p>
        </p:txBody>
      </p:sp>
      <p:sp>
        <p:nvSpPr>
          <p:cNvPr id="13" name="TitleTopPlaceholder"/>
          <p:cNvSpPr>
            <a:spLocks noChangeArrowheads="1"/>
          </p:cNvSpPr>
          <p:nvPr/>
        </p:nvSpPr>
        <p:spPr bwMode="ltGray">
          <a:xfrm>
            <a:off x="2" y="3245971"/>
            <a:ext cx="2125653" cy="436455"/>
          </a:xfrm>
          <a:prstGeom prst="rect">
            <a:avLst/>
          </a:prstGeom>
          <a:solidFill>
            <a:srgbClr val="FFC000">
              <a:alpha val="80000"/>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dirty="0">
              <a:solidFill>
                <a:srgbClr val="000000"/>
              </a:solidFill>
            </a:endParaRPr>
          </a:p>
        </p:txBody>
      </p:sp>
      <p:sp>
        <p:nvSpPr>
          <p:cNvPr id="14" name="TitleTopPlaceholder"/>
          <p:cNvSpPr>
            <a:spLocks noChangeArrowheads="1"/>
          </p:cNvSpPr>
          <p:nvPr/>
        </p:nvSpPr>
        <p:spPr bwMode="ltGray">
          <a:xfrm>
            <a:off x="3886006" y="3246847"/>
            <a:ext cx="5257994" cy="436455"/>
          </a:xfrm>
          <a:prstGeom prst="rect">
            <a:avLst/>
          </a:prstGeom>
          <a:solidFill>
            <a:srgbClr val="009900">
              <a:alpha val="69000"/>
            </a:srgbClr>
          </a:solidFill>
          <a:ln w="9525">
            <a:noFill/>
            <a:miter lim="800000"/>
            <a:headEnd/>
            <a:tailEnd/>
          </a:ln>
          <a:effectLst/>
        </p:spPr>
        <p:txBody>
          <a:bodyPr wrap="none" lIns="69972" tIns="34986" rIns="69972" bIns="34986" anchor="ctr"/>
          <a:lstStyle/>
          <a:p>
            <a:pPr fontAlgn="base">
              <a:spcBef>
                <a:spcPct val="0"/>
              </a:spcBef>
              <a:spcAft>
                <a:spcPct val="0"/>
              </a:spcAft>
            </a:pPr>
            <a:endParaRPr lang="en-US" sz="1200" dirty="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p:nvPicPr>
        <p:blipFill>
          <a:blip r:embed="rId5"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8" y="2029607"/>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7984623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p:custDataLst>
              <p:tags r:id="rId1"/>
            </p:custDataLst>
          </p:nvPr>
        </p:nvGraphicFramePr>
        <p:xfrm>
          <a:off x="1589" y="1592"/>
          <a:ext cx="1587" cy="1587"/>
        </p:xfrm>
        <a:graphic>
          <a:graphicData uri="http://schemas.openxmlformats.org/presentationml/2006/ole">
            <mc:AlternateContent xmlns:mc="http://schemas.openxmlformats.org/markup-compatibility/2006">
              <mc:Choice xmlns:v="urn:schemas-microsoft-com:vml" Requires="v">
                <p:oleObj name="think-cell Slide" r:id="rId3" imgW="360" imgH="360" progId="TCLayout.ActiveDocument.1">
                  <p:embed/>
                </p:oleObj>
              </mc:Choice>
              <mc:Fallback>
                <p:oleObj name="think-cell Slide" r:id="rId3" imgW="360" imgH="360" progId="TCLayout.ActiveDocument.1">
                  <p:embed/>
                  <p:pic>
                    <p:nvPicPr>
                      <p:cNvPr id="3" name="Object 2" hidden="1"/>
                      <p:cNvPicPr/>
                      <p:nvPr/>
                    </p:nvPicPr>
                    <p:blipFill>
                      <a:blip r:embed="rId4"/>
                      <a:stretch>
                        <a:fillRect/>
                      </a:stretch>
                    </p:blipFill>
                    <p:spPr>
                      <a:xfrm>
                        <a:off x="1589" y="1592"/>
                        <a:ext cx="1587" cy="1587"/>
                      </a:xfrm>
                      <a:prstGeom prst="rect">
                        <a:avLst/>
                      </a:prstGeom>
                    </p:spPr>
                  </p:pic>
                </p:oleObj>
              </mc:Fallback>
            </mc:AlternateContent>
          </a:graphicData>
        </a:graphic>
      </p:graphicFrame>
      <p:sp>
        <p:nvSpPr>
          <p:cNvPr id="2" name="McK 2. Slide Title"/>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8386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969507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oleObject" Target="../embeddings/oleObject1.bin"/><Relationship Id="rId4" Type="http://schemas.openxmlformats.org/officeDocument/2006/relationships/slideLayout" Target="../slideLayouts/slideLayout4.xml"/><Relationship Id="rId9" Type="http://schemas.openxmlformats.org/officeDocument/2006/relationships/tags" Target="../tags/tag3.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tags" Target="../tags/tag16.xml"/><Relationship Id="rId18" Type="http://schemas.openxmlformats.org/officeDocument/2006/relationships/tags" Target="../tags/tag21.xml"/><Relationship Id="rId26" Type="http://schemas.openxmlformats.org/officeDocument/2006/relationships/tags" Target="../tags/tag29.xml"/><Relationship Id="rId3" Type="http://schemas.openxmlformats.org/officeDocument/2006/relationships/slideLayout" Target="../slideLayouts/slideLayout9.xml"/><Relationship Id="rId21" Type="http://schemas.openxmlformats.org/officeDocument/2006/relationships/tags" Target="../tags/tag24.xml"/><Relationship Id="rId7" Type="http://schemas.openxmlformats.org/officeDocument/2006/relationships/slideLayout" Target="../slideLayouts/slideLayout13.xml"/><Relationship Id="rId12" Type="http://schemas.openxmlformats.org/officeDocument/2006/relationships/tags" Target="../tags/tag15.xml"/><Relationship Id="rId17" Type="http://schemas.openxmlformats.org/officeDocument/2006/relationships/tags" Target="../tags/tag20.xml"/><Relationship Id="rId25" Type="http://schemas.openxmlformats.org/officeDocument/2006/relationships/tags" Target="../tags/tag28.xml"/><Relationship Id="rId2" Type="http://schemas.openxmlformats.org/officeDocument/2006/relationships/slideLayout" Target="../slideLayouts/slideLayout8.xml"/><Relationship Id="rId16" Type="http://schemas.openxmlformats.org/officeDocument/2006/relationships/tags" Target="../tags/tag19.xml"/><Relationship Id="rId20" Type="http://schemas.openxmlformats.org/officeDocument/2006/relationships/tags" Target="../tags/tag23.xml"/><Relationship Id="rId29"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tags" Target="../tags/tag14.xml"/><Relationship Id="rId24" Type="http://schemas.openxmlformats.org/officeDocument/2006/relationships/tags" Target="../tags/tag27.xml"/><Relationship Id="rId5" Type="http://schemas.openxmlformats.org/officeDocument/2006/relationships/slideLayout" Target="../slideLayouts/slideLayout11.xml"/><Relationship Id="rId15" Type="http://schemas.openxmlformats.org/officeDocument/2006/relationships/tags" Target="../tags/tag18.xml"/><Relationship Id="rId23" Type="http://schemas.openxmlformats.org/officeDocument/2006/relationships/tags" Target="../tags/tag26.xml"/><Relationship Id="rId28" Type="http://schemas.openxmlformats.org/officeDocument/2006/relationships/image" Target="../media/image3.emf"/><Relationship Id="rId10" Type="http://schemas.openxmlformats.org/officeDocument/2006/relationships/theme" Target="../theme/theme2.xml"/><Relationship Id="rId19" Type="http://schemas.openxmlformats.org/officeDocument/2006/relationships/tags" Target="../tags/tag22.xml"/><Relationship Id="rId4" Type="http://schemas.openxmlformats.org/officeDocument/2006/relationships/slideLayout" Target="../slideLayouts/slideLayout10.xml"/><Relationship Id="rId9" Type="http://schemas.openxmlformats.org/officeDocument/2006/relationships/slideLayout" Target="../slideLayouts/slideLayout15.xml"/><Relationship Id="rId14" Type="http://schemas.openxmlformats.org/officeDocument/2006/relationships/tags" Target="../tags/tag17.xml"/><Relationship Id="rId22" Type="http://schemas.openxmlformats.org/officeDocument/2006/relationships/tags" Target="../tags/tag25.xml"/><Relationship Id="rId27" Type="http://schemas.openxmlformats.org/officeDocument/2006/relationships/oleObject" Target="../embeddings/oleObject7.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8"/>
            </p:custDataLst>
            <p:extLst>
              <p:ext uri="{D42A27DB-BD31-4B8C-83A1-F6EECF244321}">
                <p14:modId xmlns:p14="http://schemas.microsoft.com/office/powerpoint/2010/main" val="369458020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270" imgH="270" progId="TCLayout.ActiveDocument.1">
                  <p:embed/>
                </p:oleObj>
              </mc:Choice>
              <mc:Fallback>
                <p:oleObj name="think-cell Slide" r:id="rId10" imgW="270" imgH="270" progId="TCLayout.ActiveDocument.1">
                  <p:embed/>
                  <p:pic>
                    <p:nvPicPr>
                      <p:cNvPr id="0" name=""/>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7" name="Rectangle 6" hidden="1"/>
          <p:cNvSpPr/>
          <p:nvPr userDrawn="1">
            <p:custDataLst>
              <p:tags r:id="rId9"/>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1900" b="1" i="0" baseline="0" dirty="0">
              <a:latin typeface="Arial"/>
              <a:ea typeface="+mj-ea"/>
              <a:cs typeface="Arial"/>
              <a:sym typeface="Arial"/>
            </a:endParaRPr>
          </a:p>
        </p:txBody>
      </p:sp>
      <p:sp>
        <p:nvSpPr>
          <p:cNvPr id="2" name="Title Placeholder 1"/>
          <p:cNvSpPr>
            <a:spLocks noGrp="1"/>
          </p:cNvSpPr>
          <p:nvPr>
            <p:ph type="title"/>
          </p:nvPr>
        </p:nvSpPr>
        <p:spPr>
          <a:xfrm>
            <a:off x="173736" y="237744"/>
            <a:ext cx="8763000" cy="292388"/>
          </a:xfrm>
          <a:prstGeom prst="rect">
            <a:avLst/>
          </a:prstGeom>
        </p:spPr>
        <p:txBody>
          <a:bodyPr vert="horz" wrap="square" lIns="0" tIns="0" rIns="0" bIns="0" rtlCol="0" anchor="ctr">
            <a:spAutoFit/>
          </a:bodyPr>
          <a:lstStyle/>
          <a:p>
            <a:r>
              <a:rPr lang="en-US" dirty="0"/>
              <a:t>Click to edit Master title style</a:t>
            </a:r>
          </a:p>
        </p:txBody>
      </p:sp>
      <p:sp>
        <p:nvSpPr>
          <p:cNvPr id="3" name="Text Placeholder 2"/>
          <p:cNvSpPr>
            <a:spLocks noGrp="1"/>
          </p:cNvSpPr>
          <p:nvPr>
            <p:ph type="body" idx="1"/>
          </p:nvPr>
        </p:nvSpPr>
        <p:spPr>
          <a:xfrm>
            <a:off x="533400" y="914400"/>
            <a:ext cx="2901756" cy="1323439"/>
          </a:xfrm>
          <a:prstGeom prst="rect">
            <a:avLst/>
          </a:prstGeom>
        </p:spPr>
        <p:txBody>
          <a:bodyPr vert="horz" wrap="square" lIns="91440" tIns="45720" rIns="91440" bIns="45720" rtlCol="0">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Slide Number"/>
          <p:cNvSpPr txBox="1">
            <a:spLocks/>
          </p:cNvSpPr>
          <p:nvPr userDrawn="1"/>
        </p:nvSpPr>
        <p:spPr bwMode="auto">
          <a:xfrm>
            <a:off x="8839200" y="6610270"/>
            <a:ext cx="160294" cy="157014"/>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mtClean="0">
                <a:solidFill>
                  <a:srgbClr val="000000"/>
                </a:solidFill>
                <a:latin typeface="Arial"/>
              </a:rPr>
              <a:pPr algn="r" fontAlgn="base">
                <a:spcBef>
                  <a:spcPct val="0"/>
                </a:spcBef>
                <a:spcAft>
                  <a:spcPct val="0"/>
                </a:spcAft>
              </a:pPr>
              <a:t>‹#›</a:t>
            </a:fld>
            <a:endParaRPr lang="en-US" dirty="0">
              <a:solidFill>
                <a:srgbClr val="000000"/>
              </a:solidFill>
              <a:latin typeface="Arial"/>
            </a:endParaRPr>
          </a:p>
        </p:txBody>
      </p:sp>
      <p:sp>
        <p:nvSpPr>
          <p:cNvPr id="20" name="TextBox 19"/>
          <p:cNvSpPr txBox="1"/>
          <p:nvPr userDrawn="1"/>
        </p:nvSpPr>
        <p:spPr>
          <a:xfrm>
            <a:off x="5715000" y="6611832"/>
            <a:ext cx="3116490" cy="155451"/>
          </a:xfrm>
          <a:prstGeom prst="rect">
            <a:avLst/>
          </a:prstGeom>
          <a:noFill/>
          <a:ln w="9525">
            <a:no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1000" dirty="0">
                <a:solidFill>
                  <a:srgbClr val="000000"/>
                </a:solidFill>
                <a:latin typeface="Arial"/>
              </a:rPr>
              <a:t>Confidential – for policy development purposes only   |</a:t>
            </a:r>
          </a:p>
        </p:txBody>
      </p:sp>
    </p:spTree>
    <p:extLst>
      <p:ext uri="{BB962C8B-B14F-4D97-AF65-F5344CB8AC3E}">
        <p14:creationId xmlns:p14="http://schemas.microsoft.com/office/powerpoint/2010/main" val="2497204213"/>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4" r:id="rId5"/>
    <p:sldLayoutId id="2147483666" r:id="rId6"/>
  </p:sldLayoutIdLst>
  <p:hf hdr="0" dt="0"/>
  <p:txStyles>
    <p:title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11"/>
            </p:custDataLst>
          </p:nvPr>
        </p:nvGraphicFramePr>
        <p:xfrm>
          <a:off x="0" y="0"/>
          <a:ext cx="161984" cy="161974"/>
        </p:xfrm>
        <a:graphic>
          <a:graphicData uri="http://schemas.openxmlformats.org/presentationml/2006/ole">
            <mc:AlternateContent xmlns:mc="http://schemas.openxmlformats.org/markup-compatibility/2006">
              <mc:Choice xmlns:v="urn:schemas-microsoft-com:vml" Requires="v">
                <p:oleObj name="think-cell Slide" r:id="rId27" imgW="270" imgH="270" progId="TCLayout.ActiveDocument.1">
                  <p:embed/>
                </p:oleObj>
              </mc:Choice>
              <mc:Fallback>
                <p:oleObj name="think-cell Slide" r:id="rId27" imgW="270" imgH="270" progId="TCLayout.ActiveDocument.1">
                  <p:embed/>
                  <p:pic>
                    <p:nvPicPr>
                      <p:cNvPr id="2" name="Object 1" hidden="1"/>
                      <p:cNvPicPr/>
                      <p:nvPr/>
                    </p:nvPicPr>
                    <p:blipFill>
                      <a:blip r:embed="rId28"/>
                      <a:stretch>
                        <a:fillRect/>
                      </a:stretch>
                    </p:blipFill>
                    <p:spPr>
                      <a:xfrm>
                        <a:off x="0" y="0"/>
                        <a:ext cx="161984" cy="161974"/>
                      </a:xfrm>
                      <a:prstGeom prst="rect">
                        <a:avLst/>
                      </a:prstGeom>
                    </p:spPr>
                  </p:pic>
                </p:oleObj>
              </mc:Fallback>
            </mc:AlternateContent>
          </a:graphicData>
        </a:graphic>
      </p:graphicFrame>
      <p:grpSp>
        <p:nvGrpSpPr>
          <p:cNvPr id="58" name="Group 57"/>
          <p:cNvGrpSpPr/>
          <p:nvPr/>
        </p:nvGrpSpPr>
        <p:grpSpPr bwMode="ltGray">
          <a:xfrm>
            <a:off x="4" y="6565691"/>
            <a:ext cx="9143999" cy="292313"/>
            <a:chOff x="-476250" y="1078229"/>
            <a:chExt cx="9437688" cy="475297"/>
          </a:xfrm>
        </p:grpSpPr>
        <p:sp>
          <p:nvSpPr>
            <p:cNvPr id="59" name="TitleTopPlaceholder"/>
            <p:cNvSpPr>
              <a:spLocks noChangeArrowheads="1"/>
            </p:cNvSpPr>
            <p:nvPr/>
          </p:nvSpPr>
          <p:spPr bwMode="ltGray">
            <a:xfrm>
              <a:off x="1717675" y="1078230"/>
              <a:ext cx="2193925" cy="474345"/>
            </a:xfrm>
            <a:prstGeom prst="rect">
              <a:avLst/>
            </a:prstGeom>
            <a:solidFill>
              <a:schemeClr val="accent4">
                <a:alpha val="77000"/>
              </a:schemeClr>
            </a:solidFill>
            <a:ln w="9525">
              <a:noFill/>
              <a:miter lim="800000"/>
              <a:headEnd/>
              <a:tailEnd/>
            </a:ln>
            <a:effectLst/>
          </p:spPr>
          <p:txBody>
            <a:bodyPr wrap="none" anchor="ctr"/>
            <a:lstStyle/>
            <a:p>
              <a:pPr fontAlgn="base">
                <a:spcBef>
                  <a:spcPct val="0"/>
                </a:spcBef>
                <a:spcAft>
                  <a:spcPct val="0"/>
                </a:spcAft>
              </a:pPr>
              <a:endParaRPr lang="en-US" sz="1200" dirty="0">
                <a:solidFill>
                  <a:srgbClr val="000000"/>
                </a:solidFill>
              </a:endParaRPr>
            </a:p>
          </p:txBody>
        </p:sp>
        <p:sp>
          <p:nvSpPr>
            <p:cNvPr id="60" name="TitleTopPlaceholder"/>
            <p:cNvSpPr>
              <a:spLocks noChangeArrowheads="1"/>
            </p:cNvSpPr>
            <p:nvPr/>
          </p:nvSpPr>
          <p:spPr bwMode="ltGray">
            <a:xfrm>
              <a:off x="-476250" y="1078229"/>
              <a:ext cx="2193925" cy="474345"/>
            </a:xfrm>
            <a:prstGeom prst="rect">
              <a:avLst/>
            </a:prstGeom>
            <a:solidFill>
              <a:srgbClr val="FFC000">
                <a:alpha val="80000"/>
              </a:srgbClr>
            </a:solidFill>
            <a:ln w="9525">
              <a:noFill/>
              <a:miter lim="800000"/>
              <a:headEnd/>
              <a:tailEnd/>
            </a:ln>
            <a:effectLst/>
          </p:spPr>
          <p:txBody>
            <a:bodyPr wrap="none" anchor="ctr"/>
            <a:lstStyle/>
            <a:p>
              <a:pPr fontAlgn="base">
                <a:spcBef>
                  <a:spcPct val="0"/>
                </a:spcBef>
                <a:spcAft>
                  <a:spcPct val="0"/>
                </a:spcAft>
              </a:pPr>
              <a:endParaRPr lang="en-US" sz="1200" dirty="0">
                <a:solidFill>
                  <a:srgbClr val="000000"/>
                </a:solidFill>
              </a:endParaRPr>
            </a:p>
          </p:txBody>
        </p:sp>
        <p:sp>
          <p:nvSpPr>
            <p:cNvPr id="61" name="TitleTopPlaceholder"/>
            <p:cNvSpPr>
              <a:spLocks noChangeArrowheads="1"/>
            </p:cNvSpPr>
            <p:nvPr/>
          </p:nvSpPr>
          <p:spPr bwMode="ltGray">
            <a:xfrm>
              <a:off x="3534567" y="1079181"/>
              <a:ext cx="5426871" cy="474345"/>
            </a:xfrm>
            <a:prstGeom prst="rect">
              <a:avLst/>
            </a:prstGeom>
            <a:solidFill>
              <a:srgbClr val="009900">
                <a:alpha val="69000"/>
              </a:srgbClr>
            </a:solidFill>
            <a:ln w="9525">
              <a:noFill/>
              <a:miter lim="800000"/>
              <a:headEnd/>
              <a:tailEnd/>
            </a:ln>
            <a:effectLst/>
          </p:spPr>
          <p:txBody>
            <a:bodyPr wrap="none" anchor="ctr"/>
            <a:lstStyle/>
            <a:p>
              <a:pPr fontAlgn="base">
                <a:spcBef>
                  <a:spcPct val="0"/>
                </a:spcBef>
                <a:spcAft>
                  <a:spcPct val="0"/>
                </a:spcAft>
              </a:pPr>
              <a:endParaRPr lang="en-US" sz="1200" dirty="0">
                <a:solidFill>
                  <a:srgbClr val="000000"/>
                </a:solidFill>
              </a:endParaRPr>
            </a:p>
          </p:txBody>
        </p:sp>
      </p:grpSp>
      <p:sp>
        <p:nvSpPr>
          <p:cNvPr id="1036" name="Rectangle 286"/>
          <p:cNvSpPr>
            <a:spLocks noGrp="1" noChangeArrowheads="1"/>
          </p:cNvSpPr>
          <p:nvPr>
            <p:ph type="body" idx="1"/>
          </p:nvPr>
        </p:nvSpPr>
        <p:spPr bwMode="auto">
          <a:xfrm>
            <a:off x="1482156" y="1990667"/>
            <a:ext cx="4389768" cy="923330"/>
          </a:xfrm>
          <a:prstGeom prst="rect">
            <a:avLst/>
          </a:prstGeom>
          <a:noFill/>
          <a:ln w="9525">
            <a:no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9" name="Title Placeholder 2"/>
          <p:cNvSpPr>
            <a:spLocks noGrp="1" noChangeArrowheads="1"/>
          </p:cNvSpPr>
          <p:nvPr>
            <p:ph type="title"/>
          </p:nvPr>
        </p:nvSpPr>
        <p:spPr bwMode="auto">
          <a:xfrm>
            <a:off x="174947" y="234867"/>
            <a:ext cx="8053675" cy="21929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2"/>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endParaRPr lang="en-US" noProof="0" dirty="0"/>
          </a:p>
        </p:txBody>
      </p:sp>
      <p:sp>
        <p:nvSpPr>
          <p:cNvPr id="10" name="McK 1. On-page tracker" hidden="1"/>
          <p:cNvSpPr>
            <a:spLocks noChangeArrowheads="1"/>
          </p:cNvSpPr>
          <p:nvPr/>
        </p:nvSpPr>
        <p:spPr bwMode="auto">
          <a:xfrm>
            <a:off x="174946" y="27539"/>
            <a:ext cx="644407" cy="16158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050" dirty="0">
                <a:solidFill>
                  <a:srgbClr val="808080"/>
                </a:solidFill>
              </a:rPr>
              <a:t>TRACKER</a:t>
            </a:r>
          </a:p>
        </p:txBody>
      </p:sp>
      <p:sp>
        <p:nvSpPr>
          <p:cNvPr id="11" name="McK 3. Unit of measure" hidden="1"/>
          <p:cNvSpPr txBox="1">
            <a:spLocks noChangeArrowheads="1"/>
          </p:cNvSpPr>
          <p:nvPr/>
        </p:nvSpPr>
        <p:spPr bwMode="auto">
          <a:xfrm>
            <a:off x="174946" y="542617"/>
            <a:ext cx="8053675" cy="18466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200" dirty="0">
                <a:solidFill>
                  <a:srgbClr val="808080"/>
                </a:solidFill>
                <a:latin typeface="Arial"/>
              </a:rPr>
              <a:t>Unit of measure</a:t>
            </a:r>
          </a:p>
        </p:txBody>
      </p:sp>
      <p:grpSp>
        <p:nvGrpSpPr>
          <p:cNvPr id="12" name="McK Slide Elements" hidden="1"/>
          <p:cNvGrpSpPr>
            <a:grpSpLocks/>
          </p:cNvGrpSpPr>
          <p:nvPr/>
        </p:nvGrpSpPr>
        <p:grpSpPr bwMode="auto">
          <a:xfrm>
            <a:off x="174944" y="6128512"/>
            <a:ext cx="8799129" cy="370922"/>
            <a:chOff x="75" y="3921"/>
            <a:chExt cx="689" cy="229"/>
          </a:xfrm>
        </p:grpSpPr>
        <p:sp>
          <p:nvSpPr>
            <p:cNvPr id="13" name="McK 4. Footnote"/>
            <p:cNvSpPr txBox="1">
              <a:spLocks noChangeArrowheads="1"/>
            </p:cNvSpPr>
            <p:nvPr/>
          </p:nvSpPr>
          <p:spPr bwMode="auto">
            <a:xfrm>
              <a:off x="75" y="3921"/>
              <a:ext cx="689" cy="7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750" dirty="0">
                  <a:solidFill>
                    <a:srgbClr val="000000"/>
                  </a:solidFill>
                  <a:latin typeface="Arial"/>
                </a:rPr>
                <a:t>1 Footnote</a:t>
              </a:r>
            </a:p>
          </p:txBody>
        </p:sp>
        <p:sp>
          <p:nvSpPr>
            <p:cNvPr id="14" name="McK 5. Source"/>
            <p:cNvSpPr>
              <a:spLocks noChangeArrowheads="1"/>
            </p:cNvSpPr>
            <p:nvPr/>
          </p:nvSpPr>
          <p:spPr bwMode="auto">
            <a:xfrm>
              <a:off x="75" y="4079"/>
              <a:ext cx="689" cy="7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0" tIns="0" rIns="0" bIns="0" anchor="b">
              <a:spAutoFit/>
            </a:bodyPr>
            <a:lstStyle/>
            <a:p>
              <a:pPr marL="466433" indent="-466433" defTabSz="685072" fontAlgn="base">
                <a:spcBef>
                  <a:spcPct val="0"/>
                </a:spcBef>
                <a:spcAft>
                  <a:spcPct val="0"/>
                </a:spcAft>
                <a:tabLst>
                  <a:tab pos="468861" algn="l"/>
                </a:tabLst>
              </a:pPr>
              <a:r>
                <a:rPr lang="en-US" sz="750" dirty="0">
                  <a:solidFill>
                    <a:srgbClr val="000000"/>
                  </a:solidFill>
                </a:rPr>
                <a:t>SOURCE: Source</a:t>
              </a:r>
            </a:p>
          </p:txBody>
        </p:sp>
      </p:grpSp>
      <p:grpSp>
        <p:nvGrpSpPr>
          <p:cNvPr id="15" name="ACET" hidden="1"/>
          <p:cNvGrpSpPr>
            <a:grpSpLocks/>
          </p:cNvGrpSpPr>
          <p:nvPr/>
        </p:nvGrpSpPr>
        <p:grpSpPr bwMode="auto">
          <a:xfrm>
            <a:off x="1482156" y="1281222"/>
            <a:ext cx="4350892" cy="387119"/>
            <a:chOff x="915" y="791"/>
            <a:chExt cx="2686" cy="239"/>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91"/>
              <a:ext cx="2686" cy="239"/>
            </a:xfrm>
            <a:prstGeom prst="leftRightArrow">
              <a:avLst>
                <a:gd name="adj1" fmla="val 100000"/>
                <a:gd name="adj2" fmla="val 0"/>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200" b="1" dirty="0">
                  <a:solidFill>
                    <a:srgbClr val="000000"/>
                  </a:solidFill>
                </a:rPr>
                <a:t>Title</a:t>
              </a:r>
            </a:p>
            <a:p>
              <a:pPr fontAlgn="base">
                <a:spcBef>
                  <a:spcPct val="0"/>
                </a:spcBef>
                <a:spcAft>
                  <a:spcPct val="0"/>
                </a:spcAft>
              </a:pPr>
              <a:r>
                <a:rPr lang="en-US" sz="1200" dirty="0">
                  <a:solidFill>
                    <a:srgbClr val="808080"/>
                  </a:solidFill>
                </a:rPr>
                <a:t>Unit of measure</a:t>
              </a:r>
            </a:p>
          </p:txBody>
        </p:sp>
      </p:grpSp>
      <p:grpSp>
        <p:nvGrpSpPr>
          <p:cNvPr id="63" name="LegendBoxes" hidden="1"/>
          <p:cNvGrpSpPr>
            <a:grpSpLocks/>
          </p:cNvGrpSpPr>
          <p:nvPr/>
        </p:nvGrpSpPr>
        <p:grpSpPr bwMode="auto">
          <a:xfrm>
            <a:off x="7449490" y="275440"/>
            <a:ext cx="644699" cy="1004244"/>
            <a:chOff x="4936" y="176"/>
            <a:chExt cx="398" cy="620"/>
          </a:xfrm>
        </p:grpSpPr>
        <p:sp>
          <p:nvSpPr>
            <p:cNvPr id="64" name="Legend1"/>
            <p:cNvSpPr>
              <a:spLocks noChangeArrowheads="1"/>
            </p:cNvSpPr>
            <p:nvPr/>
          </p:nvSpPr>
          <p:spPr bwMode="auto">
            <a:xfrm>
              <a:off x="5096" y="176"/>
              <a:ext cx="238" cy="8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66" name="Legend2"/>
            <p:cNvSpPr>
              <a:spLocks noChangeArrowheads="1"/>
            </p:cNvSpPr>
            <p:nvPr/>
          </p:nvSpPr>
          <p:spPr bwMode="auto">
            <a:xfrm>
              <a:off x="5096" y="346"/>
              <a:ext cx="238" cy="8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68" name="Legend3"/>
            <p:cNvSpPr>
              <a:spLocks noChangeArrowheads="1"/>
            </p:cNvSpPr>
            <p:nvPr/>
          </p:nvSpPr>
          <p:spPr bwMode="auto">
            <a:xfrm>
              <a:off x="5096" y="517"/>
              <a:ext cx="238" cy="8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70" name="Legend4"/>
            <p:cNvSpPr>
              <a:spLocks noChangeArrowheads="1"/>
            </p:cNvSpPr>
            <p:nvPr/>
          </p:nvSpPr>
          <p:spPr bwMode="auto">
            <a:xfrm>
              <a:off x="5096" y="688"/>
              <a:ext cx="238" cy="8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nvGrpSpPr>
          <p:cNvPr id="72" name="LegendLines" hidden="1"/>
          <p:cNvGrpSpPr>
            <a:grpSpLocks/>
          </p:cNvGrpSpPr>
          <p:nvPr/>
        </p:nvGrpSpPr>
        <p:grpSpPr bwMode="auto">
          <a:xfrm>
            <a:off x="7135222" y="275439"/>
            <a:ext cx="958945" cy="696492"/>
            <a:chOff x="4750" y="176"/>
            <a:chExt cx="592" cy="43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z="900" dirty="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z="900" dirty="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z="900" dirty="0">
                <a:solidFill>
                  <a:srgbClr val="000000"/>
                </a:solidFill>
              </a:endParaRPr>
            </a:p>
          </p:txBody>
        </p:sp>
        <p:sp>
          <p:nvSpPr>
            <p:cNvPr id="76" name="Legend1"/>
            <p:cNvSpPr>
              <a:spLocks noChangeArrowheads="1"/>
            </p:cNvSpPr>
            <p:nvPr/>
          </p:nvSpPr>
          <p:spPr bwMode="auto">
            <a:xfrm>
              <a:off x="5104" y="176"/>
              <a:ext cx="238" cy="8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77" name="Legend2"/>
            <p:cNvSpPr>
              <a:spLocks noChangeArrowheads="1"/>
            </p:cNvSpPr>
            <p:nvPr/>
          </p:nvSpPr>
          <p:spPr bwMode="auto">
            <a:xfrm>
              <a:off x="5104" y="344"/>
              <a:ext cx="238" cy="8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78" name="Legend3"/>
            <p:cNvSpPr>
              <a:spLocks noChangeArrowheads="1"/>
            </p:cNvSpPr>
            <p:nvPr/>
          </p:nvSpPr>
          <p:spPr bwMode="auto">
            <a:xfrm>
              <a:off x="5104" y="520"/>
              <a:ext cx="238" cy="8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grpSp>
      <p:grpSp>
        <p:nvGrpSpPr>
          <p:cNvPr id="79" name="McKSticker" hidden="1"/>
          <p:cNvGrpSpPr/>
          <p:nvPr/>
        </p:nvGrpSpPr>
        <p:grpSpPr bwMode="auto">
          <a:xfrm>
            <a:off x="7418658" y="275441"/>
            <a:ext cx="809966" cy="166199"/>
            <a:chOff x="7946982" y="285750"/>
            <a:chExt cx="793793" cy="162890"/>
          </a:xfrm>
        </p:grpSpPr>
        <p:sp>
          <p:nvSpPr>
            <p:cNvPr id="80" name="StickerRectangle"/>
            <p:cNvSpPr>
              <a:spLocks noChangeArrowheads="1"/>
            </p:cNvSpPr>
            <p:nvPr/>
          </p:nvSpPr>
          <p:spPr bwMode="auto">
            <a:xfrm>
              <a:off x="7946982" y="285750"/>
              <a:ext cx="793793" cy="162890"/>
            </a:xfrm>
            <a:prstGeom prst="leftRightArrow">
              <a:avLst>
                <a:gd name="adj1" fmla="val 100000"/>
                <a:gd name="adj2" fmla="val 0"/>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27432" tIns="0" rIns="0" bIns="27432">
              <a:spAutoFit/>
            </a:bodyPr>
            <a:lstStyle/>
            <a:p>
              <a:pPr algn="r" defTabSz="685145" fontAlgn="base">
                <a:spcBef>
                  <a:spcPct val="0"/>
                </a:spcBef>
                <a:spcAft>
                  <a:spcPct val="0"/>
                </a:spcAft>
                <a:buClr>
                  <a:srgbClr val="000000"/>
                </a:buClr>
              </a:pPr>
              <a:r>
                <a:rPr lang="en-US" sz="900" dirty="0">
                  <a:solidFill>
                    <a:srgbClr val="808080"/>
                  </a:solidFill>
                </a:rPr>
                <a:t>PRELIMINARY</a:t>
              </a:r>
            </a:p>
          </p:txBody>
        </p:sp>
        <p:cxnSp>
          <p:nvCxnSpPr>
            <p:cNvPr id="81" name="AutoShape 31"/>
            <p:cNvCxnSpPr>
              <a:cxnSpLocks noChangeShapeType="1"/>
              <a:stCxn id="80" idx="2"/>
              <a:endCxn id="80" idx="4"/>
            </p:cNvCxnSpPr>
            <p:nvPr/>
          </p:nvCxnSpPr>
          <p:spPr bwMode="auto">
            <a:xfrm>
              <a:off x="7946982" y="285750"/>
              <a:ext cx="0" cy="162890"/>
            </a:xfrm>
            <a:prstGeom prst="straightConnector1">
              <a:avLst/>
            </a:prstGeom>
            <a:noFill/>
            <a:ln w="9525">
              <a:solidFill>
                <a:srgbClr val="808080"/>
              </a:solidFill>
              <a:round/>
              <a:headEnd/>
              <a:tailEnd/>
            </a:ln>
            <a:extLst>
              <a:ext uri="{909E8E84-426E-40dd-AFC4-6F175D3DCCD1}">
                <a14:hiddenFill xmlns:a14="http://schemas.microsoft.com/office/drawing/2010/main" xmlns="">
                  <a:noFill/>
                </a14:hiddenFill>
              </a:ext>
            </a:extLst>
          </p:spPr>
        </p:cxnSp>
        <p:cxnSp>
          <p:nvCxnSpPr>
            <p:cNvPr id="82" name="AutoShape 32"/>
            <p:cNvCxnSpPr>
              <a:cxnSpLocks noChangeShapeType="1"/>
              <a:stCxn id="80" idx="4"/>
              <a:endCxn id="80" idx="6"/>
            </p:cNvCxnSpPr>
            <p:nvPr/>
          </p:nvCxnSpPr>
          <p:spPr bwMode="auto">
            <a:xfrm>
              <a:off x="7946982" y="448640"/>
              <a:ext cx="793793" cy="0"/>
            </a:xfrm>
            <a:prstGeom prst="straightConnector1">
              <a:avLst/>
            </a:prstGeom>
            <a:noFill/>
            <a:ln w="25400">
              <a:solidFill>
                <a:srgbClr val="808080"/>
              </a:solidFill>
              <a:round/>
              <a:headEnd/>
              <a:tailEnd/>
            </a:ln>
            <a:extLst>
              <a:ext uri="{909E8E84-426E-40dd-AFC4-6F175D3DCCD1}">
                <a14:hiddenFill xmlns:a14="http://schemas.microsoft.com/office/drawing/2010/main" xmlns="">
                  <a:noFill/>
                </a14:hiddenFill>
              </a:ext>
            </a:extLst>
          </p:spPr>
        </p:cxnSp>
      </p:grpSp>
      <p:grpSp>
        <p:nvGrpSpPr>
          <p:cNvPr id="83" name="LegendMoons" hidden="1"/>
          <p:cNvGrpSpPr/>
          <p:nvPr/>
        </p:nvGrpSpPr>
        <p:grpSpPr bwMode="auto">
          <a:xfrm>
            <a:off x="7381267" y="275438"/>
            <a:ext cx="711928" cy="1333054"/>
            <a:chOff x="6655594" y="273840"/>
            <a:chExt cx="697715" cy="1306516"/>
          </a:xfrm>
        </p:grpSpPr>
        <p:grpSp>
          <p:nvGrpSpPr>
            <p:cNvPr id="84" name="MoonLegend1"/>
            <p:cNvGrpSpPr>
              <a:grpSpLocks noChangeAspect="1"/>
            </p:cNvGrpSpPr>
            <p:nvPr>
              <p:custDataLst>
                <p:tags r:id="rId12"/>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5"/>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103" name="Arc 39"/>
              <p:cNvSpPr>
                <a:spLocks noChangeAspect="1"/>
              </p:cNvSpPr>
              <p:nvPr>
                <p:custDataLst>
                  <p:tags r:id="rId26"/>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nvGrpSpPr>
            <p:cNvPr id="85" name="MoonLegend2"/>
            <p:cNvGrpSpPr>
              <a:grpSpLocks noChangeAspect="1"/>
            </p:cNvGrpSpPr>
            <p:nvPr>
              <p:custDataLst>
                <p:tags r:id="rId13"/>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23"/>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101" name="Arc 42"/>
              <p:cNvSpPr>
                <a:spLocks noChangeAspect="1"/>
              </p:cNvSpPr>
              <p:nvPr>
                <p:custDataLst>
                  <p:tags r:id="rId24"/>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nvGrpSpPr>
            <p:cNvPr id="86" name="MoonLegend4"/>
            <p:cNvGrpSpPr>
              <a:grpSpLocks noChangeAspect="1"/>
            </p:cNvGrpSpPr>
            <p:nvPr>
              <p:custDataLst>
                <p:tags r:id="rId14"/>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21"/>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99" name="Arc 48"/>
              <p:cNvSpPr>
                <a:spLocks noChangeAspect="1"/>
              </p:cNvSpPr>
              <p:nvPr>
                <p:custDataLst>
                  <p:tags r:id="rId22"/>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nvGrpSpPr>
            <p:cNvPr id="87" name="MoonLegend5"/>
            <p:cNvGrpSpPr>
              <a:grpSpLocks noChangeAspect="1"/>
            </p:cNvGrpSpPr>
            <p:nvPr>
              <p:custDataLst>
                <p:tags r:id="rId15"/>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9"/>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97" name="Oval 51"/>
              <p:cNvSpPr>
                <a:spLocks noChangeAspect="1" noChangeArrowheads="1"/>
              </p:cNvSpPr>
              <p:nvPr>
                <p:custDataLst>
                  <p:tags r:id="rId20"/>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sp>
          <p:nvSpPr>
            <p:cNvPr id="88" name="Legend1"/>
            <p:cNvSpPr>
              <a:spLocks noChangeArrowheads="1"/>
            </p:cNvSpPr>
            <p:nvPr/>
          </p:nvSpPr>
          <p:spPr bwMode="auto">
            <a:xfrm>
              <a:off x="6976269" y="286540"/>
              <a:ext cx="377040" cy="13574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89" name="Legend2"/>
            <p:cNvSpPr>
              <a:spLocks noChangeArrowheads="1"/>
            </p:cNvSpPr>
            <p:nvPr/>
          </p:nvSpPr>
          <p:spPr bwMode="auto">
            <a:xfrm>
              <a:off x="6976269" y="561178"/>
              <a:ext cx="377040" cy="13574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90" name="Legend3"/>
            <p:cNvSpPr>
              <a:spLocks noChangeArrowheads="1"/>
            </p:cNvSpPr>
            <p:nvPr/>
          </p:nvSpPr>
          <p:spPr bwMode="auto">
            <a:xfrm>
              <a:off x="6976269" y="835817"/>
              <a:ext cx="377040" cy="13574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91" name="Legend4"/>
            <p:cNvSpPr>
              <a:spLocks noChangeArrowheads="1"/>
            </p:cNvSpPr>
            <p:nvPr/>
          </p:nvSpPr>
          <p:spPr bwMode="auto">
            <a:xfrm>
              <a:off x="6976269" y="1107280"/>
              <a:ext cx="377040" cy="13574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sp>
          <p:nvSpPr>
            <p:cNvPr id="92" name="Legend5"/>
            <p:cNvSpPr>
              <a:spLocks noChangeArrowheads="1"/>
            </p:cNvSpPr>
            <p:nvPr/>
          </p:nvSpPr>
          <p:spPr bwMode="auto">
            <a:xfrm>
              <a:off x="6976269" y="1383505"/>
              <a:ext cx="377040" cy="13574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685145" fontAlgn="base">
                <a:spcBef>
                  <a:spcPct val="0"/>
                </a:spcBef>
                <a:spcAft>
                  <a:spcPct val="0"/>
                </a:spcAft>
                <a:buClr>
                  <a:srgbClr val="000000"/>
                </a:buClr>
              </a:pPr>
              <a:r>
                <a:rPr lang="en-US" sz="900" dirty="0">
                  <a:solidFill>
                    <a:srgbClr val="000000"/>
                  </a:solidFill>
                </a:rPr>
                <a:t>Legend</a:t>
              </a:r>
            </a:p>
          </p:txBody>
        </p:sp>
        <p:grpSp>
          <p:nvGrpSpPr>
            <p:cNvPr id="93" name="MoonLegend3"/>
            <p:cNvGrpSpPr>
              <a:grpSpLocks noChangeAspect="1"/>
            </p:cNvGrpSpPr>
            <p:nvPr>
              <p:custDataLst>
                <p:tags r:id="rId16"/>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7"/>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sp>
            <p:nvSpPr>
              <p:cNvPr id="95" name="Arc 48"/>
              <p:cNvSpPr>
                <a:spLocks noChangeAspect="1"/>
              </p:cNvSpPr>
              <p:nvPr>
                <p:custDataLst>
                  <p:tags r:id="rId18"/>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00" dirty="0">
                  <a:solidFill>
                    <a:srgbClr val="000000"/>
                  </a:solidFill>
                </a:endParaRPr>
              </a:p>
            </p:txBody>
          </p:sp>
        </p:grpSp>
      </p:grpSp>
      <p:sp>
        <p:nvSpPr>
          <p:cNvPr id="104" name="Slide Number"/>
          <p:cNvSpPr txBox="1">
            <a:spLocks/>
          </p:cNvSpPr>
          <p:nvPr/>
        </p:nvSpPr>
        <p:spPr bwMode="auto">
          <a:xfrm>
            <a:off x="8852038" y="6654135"/>
            <a:ext cx="117020" cy="115416"/>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z="750" smtClean="0">
                <a:solidFill>
                  <a:srgbClr val="FFFFFF"/>
                </a:solidFill>
              </a:rPr>
              <a:pPr algn="r" fontAlgn="base">
                <a:spcBef>
                  <a:spcPct val="0"/>
                </a:spcBef>
                <a:spcAft>
                  <a:spcPct val="0"/>
                </a:spcAft>
              </a:pPr>
              <a:t>‹#›</a:t>
            </a:fld>
            <a:endParaRPr lang="en-US" sz="750" dirty="0">
              <a:solidFill>
                <a:srgbClr val="FFFFFF"/>
              </a:solidFill>
            </a:endParaRPr>
          </a:p>
        </p:txBody>
      </p:sp>
      <p:pic>
        <p:nvPicPr>
          <p:cNvPr id="62" name="Picture 4" descr="http://upload.wikimedia.org/wikipedia/commons/thumb/8/82/Seal_of_Massachusetts.svg/2000px-Seal_of_Massachusetts.svg.png"/>
          <p:cNvPicPr>
            <a:picLocks noChangeAspect="1" noChangeArrowheads="1"/>
          </p:cNvPicPr>
          <p:nvPr/>
        </p:nvPicPr>
        <p:blipFill>
          <a:blip r:embed="rId29"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7" y="135845"/>
            <a:ext cx="629092"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xmlns="">
                <a:solidFill>
                  <a:srgbClr val="FFFFFF"/>
                </a:solidFill>
              </a14:hiddenFill>
            </a:ext>
          </a:extLst>
        </p:spPr>
      </p:pic>
      <p:sp>
        <p:nvSpPr>
          <p:cNvPr id="105" name="TextBox 104"/>
          <p:cNvSpPr txBox="1"/>
          <p:nvPr/>
        </p:nvSpPr>
        <p:spPr>
          <a:xfrm>
            <a:off x="5192431" y="6619159"/>
            <a:ext cx="4302125" cy="126958"/>
          </a:xfrm>
          <a:prstGeom prst="rect">
            <a:avLst/>
          </a:prstGeom>
          <a:noFill/>
          <a:ln w="9525">
            <a:no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255" eaLnBrk="1" hangingPunct="1">
              <a:buClr>
                <a:schemeClr val="tx2"/>
              </a:buClr>
              <a:defRPr baseline="0">
                <a:latin typeface="+mn-lt"/>
              </a:defRPr>
            </a:lvl1pPr>
            <a:lvl2pPr marL="193655" lvl="1" indent="-192067" defTabSz="895255" eaLnBrk="1" hangingPunct="1">
              <a:buClr>
                <a:schemeClr val="tx2"/>
              </a:buClr>
              <a:buSzPct val="125000"/>
              <a:buFont typeface="Arial" charset="0"/>
              <a:buChar char="▪"/>
              <a:defRPr baseline="0">
                <a:latin typeface="+mn-lt"/>
              </a:defRPr>
            </a:lvl2pPr>
            <a:lvl3pPr marL="457151" lvl="2" indent="-261910" defTabSz="895255" eaLnBrk="1" hangingPunct="1">
              <a:buClr>
                <a:schemeClr val="tx2"/>
              </a:buClr>
              <a:buSzPct val="120000"/>
              <a:buFont typeface="Arial" charset="0"/>
              <a:buChar char="–"/>
              <a:defRPr baseline="0">
                <a:latin typeface="+mn-lt"/>
              </a:defRPr>
            </a:lvl3pPr>
            <a:lvl4pPr marL="614298" lvl="3" indent="-155558" defTabSz="895255" eaLnBrk="1" hangingPunct="1">
              <a:buClr>
                <a:schemeClr val="tx2"/>
              </a:buClr>
              <a:buSzPct val="120000"/>
              <a:buFont typeface="Arial" charset="0"/>
              <a:buChar char="▫"/>
              <a:defRPr baseline="0">
                <a:latin typeface="+mn-lt"/>
              </a:defRPr>
            </a:lvl4pPr>
            <a:lvl5pPr marL="749728" lvl="4" indent="-130162" defTabSz="895255" eaLnBrk="1" hangingPunct="1">
              <a:buClr>
                <a:schemeClr val="tx2"/>
              </a:buClr>
              <a:buSzPct val="89000"/>
              <a:buFont typeface="Arial" charset="0"/>
              <a:buChar char="-"/>
              <a:defRPr baseline="0">
                <a:latin typeface="+mn-lt"/>
              </a:defRPr>
            </a:lvl5pPr>
            <a:lvl6pPr marL="749728" indent="-130162" defTabSz="895255" fontAlgn="base">
              <a:spcBef>
                <a:spcPct val="0"/>
              </a:spcBef>
              <a:spcAft>
                <a:spcPct val="0"/>
              </a:spcAft>
              <a:buClr>
                <a:schemeClr val="tx2"/>
              </a:buClr>
              <a:buSzPct val="89000"/>
              <a:buFont typeface="Arial" charset="0"/>
              <a:buChar char="-"/>
              <a:defRPr baseline="0">
                <a:latin typeface="+mn-lt"/>
              </a:defRPr>
            </a:lvl6pPr>
            <a:lvl7pPr marL="749728" indent="-130162" defTabSz="895255" fontAlgn="base">
              <a:spcBef>
                <a:spcPct val="0"/>
              </a:spcBef>
              <a:spcAft>
                <a:spcPct val="0"/>
              </a:spcAft>
              <a:buClr>
                <a:schemeClr val="tx2"/>
              </a:buClr>
              <a:buSzPct val="89000"/>
              <a:buFont typeface="Arial" charset="0"/>
              <a:buChar char="-"/>
              <a:defRPr baseline="0">
                <a:latin typeface="+mn-lt"/>
              </a:defRPr>
            </a:lvl7pPr>
            <a:lvl8pPr marL="749728" indent="-130162" defTabSz="895255" fontAlgn="base">
              <a:spcBef>
                <a:spcPct val="0"/>
              </a:spcBef>
              <a:spcAft>
                <a:spcPct val="0"/>
              </a:spcAft>
              <a:buClr>
                <a:schemeClr val="tx2"/>
              </a:buClr>
              <a:buSzPct val="89000"/>
              <a:buFont typeface="Arial" charset="0"/>
              <a:buChar char="-"/>
              <a:defRPr baseline="0">
                <a:latin typeface="+mn-lt"/>
              </a:defRPr>
            </a:lvl8pPr>
            <a:lvl9pPr marL="749728" indent="-130162" defTabSz="895255" fontAlgn="base">
              <a:spcBef>
                <a:spcPct val="0"/>
              </a:spcBef>
              <a:spcAft>
                <a:spcPct val="0"/>
              </a:spcAft>
              <a:buClr>
                <a:schemeClr val="tx2"/>
              </a:buClr>
              <a:buSzPct val="89000"/>
              <a:buFont typeface="Arial" charset="0"/>
              <a:buChar char="-"/>
              <a:defRPr baseline="0">
                <a:latin typeface="+mn-lt"/>
              </a:defRPr>
            </a:lvl9pPr>
          </a:lstStyle>
          <a:p>
            <a:pPr>
              <a:buClr>
                <a:srgbClr val="000000"/>
              </a:buClr>
            </a:pPr>
            <a:r>
              <a:rPr lang="en-US" sz="825" dirty="0">
                <a:solidFill>
                  <a:srgbClr val="FFFFFF"/>
                </a:solidFill>
              </a:rPr>
              <a:t>INTERNAL DRAFT – POLICY IN DEVELOPMENT</a:t>
            </a:r>
          </a:p>
        </p:txBody>
      </p:sp>
    </p:spTree>
    <p:extLst>
      <p:ext uri="{BB962C8B-B14F-4D97-AF65-F5344CB8AC3E}">
        <p14:creationId xmlns:p14="http://schemas.microsoft.com/office/powerpoint/2010/main" val="1925830143"/>
      </p:ext>
    </p:extLst>
  </p:cSld>
  <p:clrMap bg1="lt1" tx1="dk1" bg2="lt2" tx2="dk2" accent1="accent1" accent2="accent2" accent3="accent3" accent4="accent4" accent5="accent5" accent6="accent6" hlink="hlink" folHlink="folHlink"/>
  <p:sldLayoutIdLst>
    <p:sldLayoutId id="2147483656" r:id="rId1"/>
    <p:sldLayoutId id="2147483657" r:id="rId2"/>
    <p:sldLayoutId id="2147483658" r:id="rId3"/>
    <p:sldLayoutId id="2147483659" r:id="rId4"/>
    <p:sldLayoutId id="2147483660" r:id="rId5"/>
    <p:sldLayoutId id="2147483661" r:id="rId6"/>
    <p:sldLayoutId id="2147483662" r:id="rId7"/>
    <p:sldLayoutId id="2147483663" r:id="rId8"/>
    <p:sldLayoutId id="2147483664" r:id="rId9"/>
  </p:sldLayoutIdLst>
  <p:txStyles>
    <p:titleStyle>
      <a:lvl1pPr algn="l" defTabSz="685072" rtl="0" eaLnBrk="1" fontAlgn="base" hangingPunct="1">
        <a:spcBef>
          <a:spcPct val="0"/>
        </a:spcBef>
        <a:spcAft>
          <a:spcPct val="0"/>
        </a:spcAft>
        <a:tabLst>
          <a:tab pos="206493" algn="l"/>
        </a:tabLst>
        <a:defRPr sz="1425" b="1" baseline="0">
          <a:solidFill>
            <a:schemeClr val="tx2"/>
          </a:solidFill>
          <a:latin typeface="+mj-lt"/>
          <a:ea typeface="+mj-ea"/>
          <a:cs typeface="+mj-cs"/>
        </a:defRPr>
      </a:lvl1pPr>
      <a:lvl2pPr algn="l" defTabSz="685072" rtl="0" eaLnBrk="1" fontAlgn="base" hangingPunct="1">
        <a:spcBef>
          <a:spcPct val="0"/>
        </a:spcBef>
        <a:spcAft>
          <a:spcPct val="0"/>
        </a:spcAft>
        <a:defRPr sz="1425" b="1">
          <a:solidFill>
            <a:schemeClr val="tx2"/>
          </a:solidFill>
          <a:latin typeface="Arial" charset="0"/>
        </a:defRPr>
      </a:lvl2pPr>
      <a:lvl3pPr algn="l" defTabSz="685072" rtl="0" eaLnBrk="1" fontAlgn="base" hangingPunct="1">
        <a:spcBef>
          <a:spcPct val="0"/>
        </a:spcBef>
        <a:spcAft>
          <a:spcPct val="0"/>
        </a:spcAft>
        <a:defRPr sz="1425" b="1">
          <a:solidFill>
            <a:schemeClr val="tx2"/>
          </a:solidFill>
          <a:latin typeface="Arial" charset="0"/>
        </a:defRPr>
      </a:lvl3pPr>
      <a:lvl4pPr algn="l" defTabSz="685072" rtl="0" eaLnBrk="1" fontAlgn="base" hangingPunct="1">
        <a:spcBef>
          <a:spcPct val="0"/>
        </a:spcBef>
        <a:spcAft>
          <a:spcPct val="0"/>
        </a:spcAft>
        <a:defRPr sz="1425" b="1">
          <a:solidFill>
            <a:schemeClr val="tx2"/>
          </a:solidFill>
          <a:latin typeface="Arial" charset="0"/>
        </a:defRPr>
      </a:lvl4pPr>
      <a:lvl5pPr algn="l" defTabSz="685072" rtl="0" eaLnBrk="1" fontAlgn="base" hangingPunct="1">
        <a:spcBef>
          <a:spcPct val="0"/>
        </a:spcBef>
        <a:spcAft>
          <a:spcPct val="0"/>
        </a:spcAft>
        <a:defRPr sz="1425" b="1">
          <a:solidFill>
            <a:schemeClr val="tx2"/>
          </a:solidFill>
          <a:latin typeface="Arial" charset="0"/>
        </a:defRPr>
      </a:lvl5pPr>
      <a:lvl6pPr marL="349823" algn="l" defTabSz="685072" rtl="0" eaLnBrk="1" fontAlgn="base" hangingPunct="1">
        <a:spcBef>
          <a:spcPct val="0"/>
        </a:spcBef>
        <a:spcAft>
          <a:spcPct val="0"/>
        </a:spcAft>
        <a:defRPr sz="1425" b="1">
          <a:solidFill>
            <a:schemeClr val="tx2"/>
          </a:solidFill>
          <a:latin typeface="Arial" charset="0"/>
        </a:defRPr>
      </a:lvl6pPr>
      <a:lvl7pPr marL="699647" algn="l" defTabSz="685072" rtl="0" eaLnBrk="1" fontAlgn="base" hangingPunct="1">
        <a:spcBef>
          <a:spcPct val="0"/>
        </a:spcBef>
        <a:spcAft>
          <a:spcPct val="0"/>
        </a:spcAft>
        <a:defRPr sz="1425" b="1">
          <a:solidFill>
            <a:schemeClr val="tx2"/>
          </a:solidFill>
          <a:latin typeface="Arial" charset="0"/>
        </a:defRPr>
      </a:lvl7pPr>
      <a:lvl8pPr marL="1049471" algn="l" defTabSz="685072" rtl="0" eaLnBrk="1" fontAlgn="base" hangingPunct="1">
        <a:spcBef>
          <a:spcPct val="0"/>
        </a:spcBef>
        <a:spcAft>
          <a:spcPct val="0"/>
        </a:spcAft>
        <a:defRPr sz="1425" b="1">
          <a:solidFill>
            <a:schemeClr val="tx2"/>
          </a:solidFill>
          <a:latin typeface="Arial" charset="0"/>
        </a:defRPr>
      </a:lvl8pPr>
      <a:lvl9pPr marL="1399296" algn="l" defTabSz="685072" rtl="0" eaLnBrk="1" fontAlgn="base" hangingPunct="1">
        <a:spcBef>
          <a:spcPct val="0"/>
        </a:spcBef>
        <a:spcAft>
          <a:spcPct val="0"/>
        </a:spcAft>
        <a:defRPr sz="1425" b="1">
          <a:solidFill>
            <a:schemeClr val="tx2"/>
          </a:solidFill>
          <a:latin typeface="Arial" charset="0"/>
        </a:defRPr>
      </a:lvl9pPr>
    </p:titleStyle>
    <p:bodyStyle>
      <a:lvl1pPr marL="0" indent="0" algn="l" defTabSz="685072" rtl="0" eaLnBrk="1" fontAlgn="base" hangingPunct="1">
        <a:spcBef>
          <a:spcPct val="0"/>
        </a:spcBef>
        <a:spcAft>
          <a:spcPct val="0"/>
        </a:spcAft>
        <a:buClr>
          <a:schemeClr val="tx2"/>
        </a:buClr>
        <a:defRPr sz="1200" baseline="0">
          <a:solidFill>
            <a:schemeClr val="tx1"/>
          </a:solidFill>
          <a:latin typeface="+mn-lt"/>
          <a:ea typeface="+mn-ea"/>
          <a:cs typeface="+mn-cs"/>
        </a:defRPr>
      </a:lvl1pPr>
      <a:lvl2pPr marL="148190" indent="-146975" algn="l" defTabSz="685072" rtl="0" eaLnBrk="1" fontAlgn="base" hangingPunct="1">
        <a:spcBef>
          <a:spcPct val="0"/>
        </a:spcBef>
        <a:spcAft>
          <a:spcPct val="0"/>
        </a:spcAft>
        <a:buClr>
          <a:schemeClr val="tx2"/>
        </a:buClr>
        <a:buSzPct val="125000"/>
        <a:buFont typeface="Arial" charset="0"/>
        <a:buChar char="▪"/>
        <a:defRPr sz="1200" baseline="0">
          <a:solidFill>
            <a:schemeClr val="tx1"/>
          </a:solidFill>
          <a:latin typeface="+mn-lt"/>
        </a:defRPr>
      </a:lvl2pPr>
      <a:lvl3pPr marL="349823" indent="-200420" algn="l" defTabSz="685072" rtl="0" eaLnBrk="1" fontAlgn="base" hangingPunct="1">
        <a:spcBef>
          <a:spcPct val="0"/>
        </a:spcBef>
        <a:spcAft>
          <a:spcPct val="0"/>
        </a:spcAft>
        <a:buClr>
          <a:schemeClr val="tx2"/>
        </a:buClr>
        <a:buSzPct val="120000"/>
        <a:buFont typeface="Arial" charset="0"/>
        <a:buChar char="–"/>
        <a:defRPr sz="1200" baseline="0">
          <a:solidFill>
            <a:schemeClr val="tx1"/>
          </a:solidFill>
          <a:latin typeface="+mn-lt"/>
        </a:defRPr>
      </a:lvl3pPr>
      <a:lvl4pPr marL="470076" indent="-119037" algn="l" defTabSz="685072" rtl="0" eaLnBrk="1" fontAlgn="base" hangingPunct="1">
        <a:spcBef>
          <a:spcPct val="0"/>
        </a:spcBef>
        <a:spcAft>
          <a:spcPct val="0"/>
        </a:spcAft>
        <a:buClr>
          <a:schemeClr val="tx2"/>
        </a:buClr>
        <a:buSzPct val="120000"/>
        <a:buFont typeface="Arial" charset="0"/>
        <a:buChar char="▫"/>
        <a:defRPr sz="1200" baseline="0">
          <a:solidFill>
            <a:schemeClr val="tx1"/>
          </a:solidFill>
          <a:latin typeface="+mn-lt"/>
        </a:defRPr>
      </a:lvl4pPr>
      <a:lvl5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5pPr>
      <a:lvl6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6pPr>
      <a:lvl7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7pPr>
      <a:lvl8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8pPr>
      <a:lvl9pPr marL="573710" indent="-99603" algn="l" defTabSz="685072" rtl="0" eaLnBrk="1" fontAlgn="base" hangingPunct="1">
        <a:spcBef>
          <a:spcPct val="0"/>
        </a:spcBef>
        <a:spcAft>
          <a:spcPct val="0"/>
        </a:spcAft>
        <a:buClr>
          <a:schemeClr val="tx2"/>
        </a:buClr>
        <a:buSzPct val="89000"/>
        <a:buFont typeface="Arial" charset="0"/>
        <a:buChar char="-"/>
        <a:defRPr sz="1200" baseline="0">
          <a:solidFill>
            <a:schemeClr val="tx1"/>
          </a:solidFill>
          <a:latin typeface="+mn-lt"/>
        </a:defRPr>
      </a:lvl9pPr>
    </p:bodyStyle>
    <p:otherStyle>
      <a:defPPr>
        <a:defRPr lang="en-US"/>
      </a:defPPr>
      <a:lvl1pPr marL="0" algn="l" defTabSz="699647" rtl="0" eaLnBrk="1" latinLnBrk="0" hangingPunct="1">
        <a:defRPr sz="1350" kern="1200">
          <a:solidFill>
            <a:schemeClr val="tx1"/>
          </a:solidFill>
          <a:latin typeface="+mn-lt"/>
          <a:ea typeface="+mn-ea"/>
          <a:cs typeface="+mn-cs"/>
        </a:defRPr>
      </a:lvl1pPr>
      <a:lvl2pPr marL="349823" algn="l" defTabSz="699647" rtl="0" eaLnBrk="1" latinLnBrk="0" hangingPunct="1">
        <a:defRPr sz="1350" kern="1200">
          <a:solidFill>
            <a:schemeClr val="tx1"/>
          </a:solidFill>
          <a:latin typeface="+mn-lt"/>
          <a:ea typeface="+mn-ea"/>
          <a:cs typeface="+mn-cs"/>
        </a:defRPr>
      </a:lvl2pPr>
      <a:lvl3pPr marL="699647" algn="l" defTabSz="699647" rtl="0" eaLnBrk="1" latinLnBrk="0" hangingPunct="1">
        <a:defRPr sz="1350" kern="1200">
          <a:solidFill>
            <a:schemeClr val="tx1"/>
          </a:solidFill>
          <a:latin typeface="+mn-lt"/>
          <a:ea typeface="+mn-ea"/>
          <a:cs typeface="+mn-cs"/>
        </a:defRPr>
      </a:lvl3pPr>
      <a:lvl4pPr marL="1049471" algn="l" defTabSz="699647" rtl="0" eaLnBrk="1" latinLnBrk="0" hangingPunct="1">
        <a:defRPr sz="1350" kern="1200">
          <a:solidFill>
            <a:schemeClr val="tx1"/>
          </a:solidFill>
          <a:latin typeface="+mn-lt"/>
          <a:ea typeface="+mn-ea"/>
          <a:cs typeface="+mn-cs"/>
        </a:defRPr>
      </a:lvl4pPr>
      <a:lvl5pPr marL="1399296" algn="l" defTabSz="699647" rtl="0" eaLnBrk="1" latinLnBrk="0" hangingPunct="1">
        <a:defRPr sz="1350" kern="1200">
          <a:solidFill>
            <a:schemeClr val="tx1"/>
          </a:solidFill>
          <a:latin typeface="+mn-lt"/>
          <a:ea typeface="+mn-ea"/>
          <a:cs typeface="+mn-cs"/>
        </a:defRPr>
      </a:lvl5pPr>
      <a:lvl6pPr marL="1749119" algn="l" defTabSz="699647" rtl="0" eaLnBrk="1" latinLnBrk="0" hangingPunct="1">
        <a:defRPr sz="1350" kern="1200">
          <a:solidFill>
            <a:schemeClr val="tx1"/>
          </a:solidFill>
          <a:latin typeface="+mn-lt"/>
          <a:ea typeface="+mn-ea"/>
          <a:cs typeface="+mn-cs"/>
        </a:defRPr>
      </a:lvl6pPr>
      <a:lvl7pPr marL="2098943" algn="l" defTabSz="699647" rtl="0" eaLnBrk="1" latinLnBrk="0" hangingPunct="1">
        <a:defRPr sz="1350" kern="1200">
          <a:solidFill>
            <a:schemeClr val="tx1"/>
          </a:solidFill>
          <a:latin typeface="+mn-lt"/>
          <a:ea typeface="+mn-ea"/>
          <a:cs typeface="+mn-cs"/>
        </a:defRPr>
      </a:lvl7pPr>
      <a:lvl8pPr marL="2448767" algn="l" defTabSz="699647" rtl="0" eaLnBrk="1" latinLnBrk="0" hangingPunct="1">
        <a:defRPr sz="1350" kern="1200">
          <a:solidFill>
            <a:schemeClr val="tx1"/>
          </a:solidFill>
          <a:latin typeface="+mn-lt"/>
          <a:ea typeface="+mn-ea"/>
          <a:cs typeface="+mn-cs"/>
        </a:defRPr>
      </a:lvl8pPr>
      <a:lvl9pPr marL="2798590" algn="l" defTabSz="699647"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1.xml"/><Relationship Id="rId1" Type="http://schemas.openxmlformats.org/officeDocument/2006/relationships/tags" Target="../tags/tag39.xml"/><Relationship Id="rId4" Type="http://schemas.openxmlformats.org/officeDocument/2006/relationships/image" Target="../media/image7.emf"/></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13.xml"/><Relationship Id="rId1" Type="http://schemas.openxmlformats.org/officeDocument/2006/relationships/tags" Target="../tags/tag48.xml"/><Relationship Id="rId4" Type="http://schemas.openxmlformats.org/officeDocument/2006/relationships/image" Target="../media/image7.e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13.xml"/><Relationship Id="rId1" Type="http://schemas.openxmlformats.org/officeDocument/2006/relationships/tags" Target="../tags/tag49.xml"/><Relationship Id="rId4" Type="http://schemas.openxmlformats.org/officeDocument/2006/relationships/image" Target="../media/image7.e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13.xml"/><Relationship Id="rId1" Type="http://schemas.openxmlformats.org/officeDocument/2006/relationships/tags" Target="../tags/tag50.xml"/><Relationship Id="rId4" Type="http://schemas.openxmlformats.org/officeDocument/2006/relationships/image" Target="../media/image7.e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13.xml"/><Relationship Id="rId1" Type="http://schemas.openxmlformats.org/officeDocument/2006/relationships/tags" Target="../tags/tag51.xml"/><Relationship Id="rId4" Type="http://schemas.openxmlformats.org/officeDocument/2006/relationships/image" Target="../media/image7.e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13.xml"/><Relationship Id="rId1" Type="http://schemas.openxmlformats.org/officeDocument/2006/relationships/tags" Target="../tags/tag52.xml"/><Relationship Id="rId4" Type="http://schemas.openxmlformats.org/officeDocument/2006/relationships/image" Target="../media/image7.e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13.xml"/><Relationship Id="rId1" Type="http://schemas.openxmlformats.org/officeDocument/2006/relationships/tags" Target="../tags/tag53.xml"/><Relationship Id="rId4" Type="http://schemas.openxmlformats.org/officeDocument/2006/relationships/image" Target="../media/image7.e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13.xml"/><Relationship Id="rId1" Type="http://schemas.openxmlformats.org/officeDocument/2006/relationships/tags" Target="../tags/tag54.xml"/><Relationship Id="rId4" Type="http://schemas.openxmlformats.org/officeDocument/2006/relationships/image" Target="../media/image7.e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13.xml"/><Relationship Id="rId1" Type="http://schemas.openxmlformats.org/officeDocument/2006/relationships/tags" Target="../tags/tag55.xml"/><Relationship Id="rId4" Type="http://schemas.openxmlformats.org/officeDocument/2006/relationships/image" Target="../media/image7.emf"/></Relationships>
</file>

<file path=ppt/slides/_rels/slide18.xml.rels><?xml version="1.0" encoding="UTF-8" standalone="yes"?>
<Relationships xmlns="http://schemas.openxmlformats.org/package/2006/relationships"><Relationship Id="rId2" Type="http://schemas.openxmlformats.org/officeDocument/2006/relationships/hyperlink" Target="mailto:1115-Comments@Mass.gov"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hyperlink" Target="https://urldefense.proofpoint.com/v2/url?u=https-3A__nam10.safelinks.protection.outlook.com_-3Furl-3Dhttps-253A-252F-252Fwww.streamtext.net-252Fplayer-253Fevent-253DMH1115-26data-3D04-257C01-257CAlysa.StCharles-2540umassmed.edu-257C432902256f2c4052c1ff08d8a1218cba-257Cee9155fe2da34378a6c44405faf57b2e-257C0-257C0-257C637436512757738728-257CUnknown-257CTWFpbGZsb3d8eyJWIjoiMC4wLjAwMDAiLCJQIjoiV2luMzIiLCJBTiI6Ik1haWwiLCJXVCI6Mn0-253D-257C1000-26sdata-3D3yhh2oi6vpScsCiEZKKiqk-252FTYlohLGqVj2ay7VY2Uck-253D-26reserved-3D0&amp;d=DwMFAg&amp;c=lDF7oMaPKXpkYvev9V-fVahWL0QWnGCCAfCDz1Bns_w&amp;r=uWeLvTpV4ZqdNucNUjfeDIWa0RAAmsBOnIoW6eTeyyM&amp;m=_-u_i66pfmwm2eY48hqFpAgFimk1fPhR7q3Tythz8og&amp;s=NsA4IFTvUCHKwKXU5OSCa_85cet_bhmxJjZnKtfIP9E&amp;e=" TargetMode="External"/><Relationship Id="rId2" Type="http://schemas.openxmlformats.org/officeDocument/2006/relationships/hyperlink" Target="mailto:Alysa.StCharles@umassmed.edu"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13.xml"/><Relationship Id="rId1" Type="http://schemas.openxmlformats.org/officeDocument/2006/relationships/tags" Target="../tags/tag40.xml"/><Relationship Id="rId4" Type="http://schemas.openxmlformats.org/officeDocument/2006/relationships/image" Target="../media/image7.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13.xml"/><Relationship Id="rId1" Type="http://schemas.openxmlformats.org/officeDocument/2006/relationships/tags" Target="../tags/tag41.xml"/><Relationship Id="rId4" Type="http://schemas.openxmlformats.org/officeDocument/2006/relationships/image" Target="../media/image7.emf"/></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image" Target="../media/image8.emf"/><Relationship Id="rId5" Type="http://schemas.openxmlformats.org/officeDocument/2006/relationships/oleObject" Target="../embeddings/oleObject17.bin"/><Relationship Id="rId4" Type="http://schemas.openxmlformats.org/officeDocument/2006/relationships/notesSlide" Target="../notesSlides/notesSlide1.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13.xml"/><Relationship Id="rId1" Type="http://schemas.openxmlformats.org/officeDocument/2006/relationships/tags" Target="../tags/tag44.xml"/><Relationship Id="rId4" Type="http://schemas.openxmlformats.org/officeDocument/2006/relationships/image" Target="../media/image7.e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13.xml"/><Relationship Id="rId1" Type="http://schemas.openxmlformats.org/officeDocument/2006/relationships/tags" Target="../tags/tag45.xml"/><Relationship Id="rId4" Type="http://schemas.openxmlformats.org/officeDocument/2006/relationships/image" Target="../media/image7.e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13.xml"/><Relationship Id="rId1" Type="http://schemas.openxmlformats.org/officeDocument/2006/relationships/tags" Target="../tags/tag46.xml"/><Relationship Id="rId4" Type="http://schemas.openxmlformats.org/officeDocument/2006/relationships/image" Target="../media/image7.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13.xml"/><Relationship Id="rId1" Type="http://schemas.openxmlformats.org/officeDocument/2006/relationships/tags" Target="../tags/tag47.xml"/><Relationship Id="rId4"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C68283A8-0135-4421-9C9E-762D38CFE647}"/>
              </a:ext>
            </a:extLst>
          </p:cNvPr>
          <p:cNvGraphicFramePr>
            <a:graphicFrameLocks noChangeAspect="1"/>
          </p:cNvGraphicFramePr>
          <p:nvPr>
            <p:custDataLst>
              <p:tags r:id="rId1"/>
            </p:custDataLst>
            <p:extLst>
              <p:ext uri="{D42A27DB-BD31-4B8C-83A1-F6EECF244321}">
                <p14:modId xmlns:p14="http://schemas.microsoft.com/office/powerpoint/2010/main" val="91989168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32" imgH="530" progId="TCLayout.ActiveDocument.1">
                  <p:embed/>
                </p:oleObj>
              </mc:Choice>
              <mc:Fallback>
                <p:oleObj name="think-cell Slide" r:id="rId3" imgW="532" imgH="530"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ctrTitle"/>
          </p:nvPr>
        </p:nvSpPr>
        <p:spPr>
          <a:xfrm>
            <a:off x="2689602" y="1902958"/>
            <a:ext cx="5920998" cy="1323439"/>
          </a:xfrm>
        </p:spPr>
        <p:txBody>
          <a:bodyPr vert="horz"/>
          <a:lstStyle/>
          <a:p>
            <a:r>
              <a:rPr lang="en-US" sz="2400" dirty="0"/>
              <a:t>MassHealth 1115 Waiver Demonstration Amendment</a:t>
            </a:r>
            <a:br>
              <a:rPr lang="en-US" sz="2000" dirty="0"/>
            </a:br>
            <a:br>
              <a:rPr lang="en-US" sz="2000" dirty="0"/>
            </a:br>
            <a:r>
              <a:rPr lang="en-US" sz="1800" dirty="0"/>
              <a:t>Public Listening Session</a:t>
            </a:r>
            <a:endParaRPr lang="en-US" sz="2000" dirty="0"/>
          </a:p>
        </p:txBody>
      </p:sp>
      <p:sp>
        <p:nvSpPr>
          <p:cNvPr id="3" name="Subtitle 2"/>
          <p:cNvSpPr>
            <a:spLocks noGrp="1"/>
          </p:cNvSpPr>
          <p:nvPr>
            <p:ph type="subTitle" idx="1"/>
          </p:nvPr>
        </p:nvSpPr>
        <p:spPr/>
        <p:txBody>
          <a:bodyPr/>
          <a:lstStyle/>
          <a:p>
            <a:r>
              <a:rPr lang="en-US" dirty="0"/>
              <a:t>March  31, 2021</a:t>
            </a:r>
          </a:p>
        </p:txBody>
      </p:sp>
    </p:spTree>
    <p:extLst>
      <p:ext uri="{BB962C8B-B14F-4D97-AF65-F5344CB8AC3E}">
        <p14:creationId xmlns:p14="http://schemas.microsoft.com/office/powerpoint/2010/main" val="25370785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38D74935-41AB-4EBA-B1C9-9A69730F448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32" imgH="530" progId="TCLayout.ActiveDocument.1">
                  <p:embed/>
                </p:oleObj>
              </mc:Choice>
              <mc:Fallback>
                <p:oleObj name="think-cell Slide" r:id="rId3" imgW="532" imgH="530" progId="TCLayout.ActiveDocument.1">
                  <p:embed/>
                  <p:pic>
                    <p:nvPicPr>
                      <p:cNvPr id="6" name="Object 5" hidden="1">
                        <a:extLst>
                          <a:ext uri="{FF2B5EF4-FFF2-40B4-BE49-F238E27FC236}">
                            <a16:creationId xmlns:a16="http://schemas.microsoft.com/office/drawing/2014/main" id="{38D74935-41AB-4EBA-B1C9-9A69730F448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1">
            <a:extLst>
              <a:ext uri="{FF2B5EF4-FFF2-40B4-BE49-F238E27FC236}">
                <a16:creationId xmlns:a16="http://schemas.microsoft.com/office/drawing/2014/main" id="{481EC4F9-7720-4EC0-AC0D-1C99EFE951A6}"/>
              </a:ext>
            </a:extLst>
          </p:cNvPr>
          <p:cNvSpPr txBox="1">
            <a:spLocks/>
          </p:cNvSpPr>
          <p:nvPr/>
        </p:nvSpPr>
        <p:spPr>
          <a:xfrm>
            <a:off x="173736" y="237744"/>
            <a:ext cx="8763000" cy="292388"/>
          </a:xfrm>
          <a:prstGeom prst="rect">
            <a:avLst/>
          </a:prstGeom>
        </p:spPr>
        <p:txBody>
          <a:bodyPr vert="horz" wrap="square" lIns="0" tIns="0" rIns="0" bIns="0" rtlCol="0" anchor="ctr">
            <a:spAutoFit/>
          </a:bodyPr>
          <a:lst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900" b="1" i="0" u="none" strike="noStrike" kern="1200" cap="none" spc="0" normalizeH="0" baseline="0" noProof="0" dirty="0">
                <a:ln>
                  <a:noFill/>
                </a:ln>
                <a:solidFill>
                  <a:srgbClr val="002960"/>
                </a:solidFill>
                <a:effectLst/>
                <a:uLnTx/>
                <a:uFillTx/>
                <a:latin typeface="Arial" panose="020B0604020202020204" pitchFamily="34" charset="0"/>
                <a:ea typeface="+mj-ea"/>
                <a:cs typeface="Arial" panose="020B0604020202020204" pitchFamily="34" charset="0"/>
              </a:rPr>
              <a:t>Provide Community Support Services to Justice-Involved Individuals</a:t>
            </a:r>
          </a:p>
        </p:txBody>
      </p:sp>
      <p:sp>
        <p:nvSpPr>
          <p:cNvPr id="5" name="Text Placeholder 2">
            <a:extLst>
              <a:ext uri="{FF2B5EF4-FFF2-40B4-BE49-F238E27FC236}">
                <a16:creationId xmlns:a16="http://schemas.microsoft.com/office/drawing/2014/main" id="{D257E655-9B80-4125-8B58-C9A056AB6784}"/>
              </a:ext>
            </a:extLst>
          </p:cNvPr>
          <p:cNvSpPr txBox="1">
            <a:spLocks/>
          </p:cNvSpPr>
          <p:nvPr/>
        </p:nvSpPr>
        <p:spPr>
          <a:xfrm>
            <a:off x="457200" y="990600"/>
            <a:ext cx="7848600" cy="5509200"/>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r>
              <a:rPr lang="en-US" sz="1800" dirty="0">
                <a:effectLst/>
                <a:latin typeface="+mj-lt"/>
                <a:ea typeface="Calibri" panose="020F0502020204030204" pitchFamily="34" charset="0"/>
              </a:rPr>
              <a:t>A significant portion of individuals who have experienced incarceration have diagnosed mental health conditions and/or Substance Use Disorders (SUD).</a:t>
            </a:r>
            <a:br>
              <a:rPr lang="en-US" sz="1800" dirty="0">
                <a:effectLst/>
                <a:latin typeface="+mj-lt"/>
                <a:ea typeface="Calibri" panose="020F0502020204030204" pitchFamily="34" charset="0"/>
              </a:rPr>
            </a:br>
            <a:endParaRPr lang="en-US" sz="1800" dirty="0">
              <a:effectLst/>
              <a:latin typeface="+mj-lt"/>
              <a:ea typeface="Calibri" panose="020F0502020204030204" pitchFamily="34" charset="0"/>
            </a:endParaRPr>
          </a:p>
          <a:p>
            <a:pPr lvl="1"/>
            <a:r>
              <a:rPr lang="en-US" sz="1800" dirty="0">
                <a:effectLst/>
                <a:latin typeface="+mj-lt"/>
                <a:ea typeface="Calibri" panose="020F0502020204030204" pitchFamily="34" charset="0"/>
                <a:cs typeface="Times New Roman" panose="02020603050405020304" pitchFamily="18" charset="0"/>
              </a:rPr>
              <a:t>The first months following re-entry into the community are a time of transition for MassHealth-eligible individuals</a:t>
            </a:r>
          </a:p>
          <a:p>
            <a:pPr lvl="3"/>
            <a:r>
              <a:rPr lang="en-US" sz="1800" dirty="0">
                <a:effectLst/>
                <a:latin typeface="+mj-lt"/>
                <a:ea typeface="Calibri" panose="020F0502020204030204" pitchFamily="34" charset="0"/>
                <a:cs typeface="Times New Roman" panose="02020603050405020304" pitchFamily="18" charset="0"/>
              </a:rPr>
              <a:t> transition into full MassHealth coverage</a:t>
            </a:r>
            <a:endParaRPr lang="en-US" sz="1800" dirty="0">
              <a:latin typeface="+mj-lt"/>
              <a:ea typeface="Calibri" panose="020F0502020204030204" pitchFamily="34" charset="0"/>
              <a:cs typeface="Times New Roman" panose="02020603050405020304" pitchFamily="18" charset="0"/>
            </a:endParaRPr>
          </a:p>
          <a:p>
            <a:pPr lvl="3"/>
            <a:r>
              <a:rPr lang="en-US" sz="1800" dirty="0">
                <a:effectLst/>
                <a:latin typeface="+mj-lt"/>
                <a:ea typeface="Calibri" panose="020F0502020204030204" pitchFamily="34" charset="0"/>
                <a:cs typeface="Times New Roman" panose="02020603050405020304" pitchFamily="18" charset="0"/>
              </a:rPr>
              <a:t> enrollment in managed care</a:t>
            </a:r>
          </a:p>
          <a:p>
            <a:pPr lvl="3"/>
            <a:r>
              <a:rPr lang="en-US" sz="1800" dirty="0">
                <a:latin typeface="+mj-lt"/>
                <a:ea typeface="Calibri" panose="020F0502020204030204" pitchFamily="34" charset="0"/>
                <a:cs typeface="Times New Roman" panose="02020603050405020304" pitchFamily="18" charset="0"/>
              </a:rPr>
              <a:t> </a:t>
            </a:r>
            <a:r>
              <a:rPr lang="en-US" sz="1800" dirty="0">
                <a:effectLst/>
                <a:latin typeface="+mj-lt"/>
                <a:ea typeface="Calibri" panose="020F0502020204030204" pitchFamily="34" charset="0"/>
                <a:cs typeface="Times New Roman" panose="02020603050405020304" pitchFamily="18" charset="0"/>
              </a:rPr>
              <a:t>connection with community mental health, SUD treatment, and other   </a:t>
            </a:r>
            <a:br>
              <a:rPr lang="en-US" sz="1800" dirty="0">
                <a:effectLst/>
                <a:latin typeface="+mj-lt"/>
                <a:ea typeface="Calibri" panose="020F0502020204030204" pitchFamily="34" charset="0"/>
                <a:cs typeface="Times New Roman" panose="02020603050405020304" pitchFamily="18" charset="0"/>
              </a:rPr>
            </a:br>
            <a:r>
              <a:rPr lang="en-US" sz="1800" dirty="0">
                <a:effectLst/>
                <a:latin typeface="+mj-lt"/>
                <a:ea typeface="Calibri" panose="020F0502020204030204" pitchFamily="34" charset="0"/>
                <a:cs typeface="Times New Roman" panose="02020603050405020304" pitchFamily="18" charset="0"/>
              </a:rPr>
              <a:t> providers. </a:t>
            </a:r>
          </a:p>
          <a:p>
            <a:pPr lvl="1"/>
            <a:endParaRPr lang="en-US" sz="1800" dirty="0">
              <a:latin typeface="+mj-lt"/>
            </a:endParaRPr>
          </a:p>
          <a:p>
            <a:pPr lvl="1"/>
            <a:r>
              <a:rPr lang="en-US" sz="1800" dirty="0">
                <a:latin typeface="+mj-lt"/>
              </a:rPr>
              <a:t>In 2019 MassHealth began a state-funded demonstration in Worcester and Middlesex Counties to provide behavioral health supports to justice involved individuals (BH-JI), either currently incarcerated or detained in a correctional facility, </a:t>
            </a:r>
            <a:r>
              <a:rPr lang="en-US" sz="1800" dirty="0">
                <a:latin typeface="+mj-lt"/>
                <a:cs typeface="+mn-cs"/>
              </a:rPr>
              <a:t>recently released from incarceration, </a:t>
            </a:r>
            <a:r>
              <a:rPr lang="en-US" sz="1800" dirty="0">
                <a:latin typeface="+mj-lt"/>
              </a:rPr>
              <a:t>or who are under the supervision of the Massachusetts Probation Service or the Massachusetts Parole Board </a:t>
            </a:r>
          </a:p>
          <a:p>
            <a:pPr marL="0" lvl="1" indent="0">
              <a:buNone/>
            </a:pPr>
            <a:endParaRPr lang="en-US" dirty="0">
              <a:solidFill>
                <a:schemeClr val="tx2"/>
              </a:solidFill>
              <a:latin typeface="+mn-lt"/>
            </a:endParaRPr>
          </a:p>
          <a:p>
            <a:pPr lvl="1"/>
            <a:endParaRPr lang="en-US" sz="1500" dirty="0">
              <a:solidFill>
                <a:schemeClr val="tx2"/>
              </a:solidFill>
            </a:endParaRPr>
          </a:p>
          <a:p>
            <a:pPr lvl="1"/>
            <a:endParaRPr lang="en-US" sz="1500" dirty="0">
              <a:solidFill>
                <a:schemeClr val="tx2"/>
              </a:solidFill>
            </a:endParaRPr>
          </a:p>
        </p:txBody>
      </p:sp>
    </p:spTree>
    <p:extLst>
      <p:ext uri="{BB962C8B-B14F-4D97-AF65-F5344CB8AC3E}">
        <p14:creationId xmlns:p14="http://schemas.microsoft.com/office/powerpoint/2010/main" val="1386050614"/>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38D74935-41AB-4EBA-B1C9-9A69730F448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32" imgH="530" progId="TCLayout.ActiveDocument.1">
                  <p:embed/>
                </p:oleObj>
              </mc:Choice>
              <mc:Fallback>
                <p:oleObj name="think-cell Slide" r:id="rId3" imgW="532" imgH="530" progId="TCLayout.ActiveDocument.1">
                  <p:embed/>
                  <p:pic>
                    <p:nvPicPr>
                      <p:cNvPr id="6" name="Object 5" hidden="1">
                        <a:extLst>
                          <a:ext uri="{FF2B5EF4-FFF2-40B4-BE49-F238E27FC236}">
                            <a16:creationId xmlns:a16="http://schemas.microsoft.com/office/drawing/2014/main" id="{38D74935-41AB-4EBA-B1C9-9A69730F448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1">
            <a:extLst>
              <a:ext uri="{FF2B5EF4-FFF2-40B4-BE49-F238E27FC236}">
                <a16:creationId xmlns:a16="http://schemas.microsoft.com/office/drawing/2014/main" id="{481EC4F9-7720-4EC0-AC0D-1C99EFE951A6}"/>
              </a:ext>
            </a:extLst>
          </p:cNvPr>
          <p:cNvSpPr txBox="1">
            <a:spLocks/>
          </p:cNvSpPr>
          <p:nvPr/>
        </p:nvSpPr>
        <p:spPr>
          <a:xfrm>
            <a:off x="173736" y="237744"/>
            <a:ext cx="8763000" cy="292388"/>
          </a:xfrm>
          <a:prstGeom prst="rect">
            <a:avLst/>
          </a:prstGeom>
        </p:spPr>
        <p:txBody>
          <a:bodyPr vert="horz" wrap="square" lIns="0" tIns="0" rIns="0" bIns="0" rtlCol="0" anchor="ctr">
            <a:spAutoFit/>
          </a:bodyPr>
          <a:lst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900" b="1" i="0" u="none" strike="noStrike" kern="1200" cap="none" spc="0" normalizeH="0" baseline="0" noProof="0" dirty="0">
                <a:ln>
                  <a:noFill/>
                </a:ln>
                <a:solidFill>
                  <a:srgbClr val="002960"/>
                </a:solidFill>
                <a:effectLst/>
                <a:uLnTx/>
                <a:uFillTx/>
                <a:latin typeface="Arial" panose="020B0604020202020204" pitchFamily="34" charset="0"/>
                <a:ea typeface="+mj-ea"/>
                <a:cs typeface="Arial" panose="020B0604020202020204" pitchFamily="34" charset="0"/>
              </a:rPr>
              <a:t>Provide Community Support Services to Justice-Involved Individuals</a:t>
            </a:r>
          </a:p>
        </p:txBody>
      </p:sp>
      <p:sp>
        <p:nvSpPr>
          <p:cNvPr id="5" name="Text Placeholder 2">
            <a:extLst>
              <a:ext uri="{FF2B5EF4-FFF2-40B4-BE49-F238E27FC236}">
                <a16:creationId xmlns:a16="http://schemas.microsoft.com/office/drawing/2014/main" id="{D257E655-9B80-4125-8B58-C9A056AB6784}"/>
              </a:ext>
            </a:extLst>
          </p:cNvPr>
          <p:cNvSpPr txBox="1">
            <a:spLocks/>
          </p:cNvSpPr>
          <p:nvPr/>
        </p:nvSpPr>
        <p:spPr>
          <a:xfrm>
            <a:off x="457200" y="782121"/>
            <a:ext cx="7848600" cy="5293757"/>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endParaRPr lang="en-US" dirty="0">
              <a:effectLst/>
              <a:latin typeface="+mn-lt"/>
              <a:ea typeface="Calibri" panose="020F0502020204030204" pitchFamily="34" charset="0"/>
            </a:endParaRPr>
          </a:p>
          <a:p>
            <a:pPr lvl="1"/>
            <a:r>
              <a:rPr lang="en-US" sz="1800" dirty="0">
                <a:effectLst/>
                <a:latin typeface="+mj-lt"/>
                <a:ea typeface="Calibri" panose="020F0502020204030204" pitchFamily="34" charset="0"/>
              </a:rPr>
              <a:t>BH-JI includes two primary areas of support: </a:t>
            </a:r>
          </a:p>
          <a:p>
            <a:pPr lvl="3"/>
            <a:r>
              <a:rPr lang="en-US" sz="1800" dirty="0">
                <a:effectLst/>
                <a:latin typeface="+mj-lt"/>
                <a:ea typeface="Calibri" panose="020F0502020204030204" pitchFamily="34" charset="0"/>
              </a:rPr>
              <a:t>in-reach activities which take place in correctional facilities prior to a participants’ release</a:t>
            </a:r>
          </a:p>
          <a:p>
            <a:pPr lvl="3"/>
            <a:r>
              <a:rPr lang="en-US" sz="1800" dirty="0">
                <a:effectLst/>
                <a:latin typeface="+mj-lt"/>
                <a:ea typeface="Calibri" panose="020F0502020204030204" pitchFamily="34" charset="0"/>
              </a:rPr>
              <a:t>community supports provided to participants after release from incarceration and for individuals on probation or parole. </a:t>
            </a:r>
            <a:br>
              <a:rPr lang="en-US" sz="1800" dirty="0">
                <a:effectLst/>
                <a:latin typeface="+mj-lt"/>
                <a:ea typeface="Calibri" panose="020F0502020204030204" pitchFamily="34" charset="0"/>
              </a:rPr>
            </a:br>
            <a:endParaRPr lang="en-US" sz="1800" dirty="0">
              <a:effectLst/>
              <a:latin typeface="+mj-lt"/>
              <a:ea typeface="Calibri" panose="020F0502020204030204" pitchFamily="34" charset="0"/>
            </a:endParaRPr>
          </a:p>
          <a:p>
            <a:pPr lvl="1"/>
            <a:r>
              <a:rPr lang="en-US" sz="1800" dirty="0">
                <a:latin typeface="+mj-lt"/>
                <a:ea typeface="Calibri" panose="020F0502020204030204" pitchFamily="34" charset="0"/>
                <a:cs typeface="Times New Roman" panose="02020603050405020304" pitchFamily="18" charset="0"/>
              </a:rPr>
              <a:t>Preliminary results from the BH-JI demonstration indicate:</a:t>
            </a:r>
          </a:p>
          <a:p>
            <a:pPr lvl="3"/>
            <a:r>
              <a:rPr lang="en-US" sz="1800" dirty="0">
                <a:latin typeface="+mj-lt"/>
                <a:ea typeface="Calibri" panose="020F0502020204030204" pitchFamily="34" charset="0"/>
                <a:cs typeface="Times New Roman" panose="02020603050405020304" pitchFamily="18" charset="0"/>
              </a:rPr>
              <a:t>a decrease in inpatient and emergency room utilization</a:t>
            </a:r>
          </a:p>
          <a:p>
            <a:pPr lvl="3"/>
            <a:r>
              <a:rPr lang="en-US" sz="1800" dirty="0">
                <a:latin typeface="+mj-lt"/>
                <a:ea typeface="Calibri" panose="020F0502020204030204" pitchFamily="34" charset="0"/>
                <a:cs typeface="Times New Roman" panose="02020603050405020304" pitchFamily="18" charset="0"/>
              </a:rPr>
              <a:t>increased connection to more appropriate outpatient behavioral health services. </a:t>
            </a:r>
            <a:endParaRPr lang="en-US" sz="1800" dirty="0">
              <a:effectLst/>
              <a:latin typeface="+mj-lt"/>
              <a:ea typeface="Calibri" panose="020F0502020204030204" pitchFamily="34" charset="0"/>
              <a:cs typeface="Times New Roman" panose="02020603050405020304" pitchFamily="18" charset="0"/>
            </a:endParaRPr>
          </a:p>
          <a:p>
            <a:pPr lvl="1"/>
            <a:endParaRPr lang="en-US" sz="1800" dirty="0">
              <a:effectLst/>
              <a:latin typeface="+mj-lt"/>
              <a:ea typeface="Calibri" panose="020F0502020204030204" pitchFamily="34" charset="0"/>
            </a:endParaRPr>
          </a:p>
          <a:p>
            <a:pPr lvl="1"/>
            <a:r>
              <a:rPr lang="en-US" sz="1800" dirty="0">
                <a:effectLst/>
                <a:latin typeface="+mj-lt"/>
                <a:ea typeface="Calibri" panose="020F0502020204030204" pitchFamily="34" charset="0"/>
              </a:rPr>
              <a:t>Building on the Community Support Program (CSP) already authorized under the Commonwealth’s 1115 demonstration waiver for members enrolled in managed care, the proposed waiver amendment would authorize Medicaid funding for the community supports provided to MassHealth managed care enrolled justice-involved individuals statewide.</a:t>
            </a:r>
          </a:p>
          <a:p>
            <a:pPr marL="0" lvl="1" indent="0">
              <a:buNone/>
            </a:pPr>
            <a:endParaRPr lang="en-US" dirty="0">
              <a:latin typeface="+mn-lt"/>
              <a:ea typeface="Calibri" panose="020F0502020204030204" pitchFamily="34" charset="0"/>
            </a:endParaRPr>
          </a:p>
        </p:txBody>
      </p:sp>
    </p:spTree>
    <p:extLst>
      <p:ext uri="{BB962C8B-B14F-4D97-AF65-F5344CB8AC3E}">
        <p14:creationId xmlns:p14="http://schemas.microsoft.com/office/powerpoint/2010/main" val="1119601690"/>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38D74935-41AB-4EBA-B1C9-9A69730F448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32" imgH="530" progId="TCLayout.ActiveDocument.1">
                  <p:embed/>
                </p:oleObj>
              </mc:Choice>
              <mc:Fallback>
                <p:oleObj name="think-cell Slide" r:id="rId3" imgW="532" imgH="530" progId="TCLayout.ActiveDocument.1">
                  <p:embed/>
                  <p:pic>
                    <p:nvPicPr>
                      <p:cNvPr id="6" name="Object 5" hidden="1">
                        <a:extLst>
                          <a:ext uri="{FF2B5EF4-FFF2-40B4-BE49-F238E27FC236}">
                            <a16:creationId xmlns:a16="http://schemas.microsoft.com/office/drawing/2014/main" id="{38D74935-41AB-4EBA-B1C9-9A69730F448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1">
            <a:extLst>
              <a:ext uri="{FF2B5EF4-FFF2-40B4-BE49-F238E27FC236}">
                <a16:creationId xmlns:a16="http://schemas.microsoft.com/office/drawing/2014/main" id="{481EC4F9-7720-4EC0-AC0D-1C99EFE951A6}"/>
              </a:ext>
            </a:extLst>
          </p:cNvPr>
          <p:cNvSpPr txBox="1">
            <a:spLocks/>
          </p:cNvSpPr>
          <p:nvPr/>
        </p:nvSpPr>
        <p:spPr>
          <a:xfrm>
            <a:off x="173736" y="237744"/>
            <a:ext cx="8763000" cy="292388"/>
          </a:xfrm>
          <a:prstGeom prst="rect">
            <a:avLst/>
          </a:prstGeom>
        </p:spPr>
        <p:txBody>
          <a:bodyPr vert="horz" wrap="square" lIns="0" tIns="0" rIns="0" bIns="0" rtlCol="0" anchor="ctr">
            <a:spAutoFit/>
          </a:bodyPr>
          <a:lst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900" b="1" i="0" u="none" strike="noStrike" kern="1200" cap="none" spc="0" normalizeH="0" baseline="0" noProof="0" dirty="0">
                <a:ln>
                  <a:noFill/>
                </a:ln>
                <a:solidFill>
                  <a:srgbClr val="002960"/>
                </a:solidFill>
                <a:effectLst/>
                <a:uLnTx/>
                <a:uFillTx/>
                <a:latin typeface="Arial" panose="020B0604020202020204" pitchFamily="34" charset="0"/>
                <a:ea typeface="+mj-ea"/>
                <a:cs typeface="Arial" panose="020B0604020202020204" pitchFamily="34" charset="0"/>
              </a:rPr>
              <a:t>Provide Community Support Services to Justice-Involved Individuals</a:t>
            </a:r>
          </a:p>
        </p:txBody>
      </p:sp>
      <p:sp>
        <p:nvSpPr>
          <p:cNvPr id="5" name="Text Placeholder 2">
            <a:extLst>
              <a:ext uri="{FF2B5EF4-FFF2-40B4-BE49-F238E27FC236}">
                <a16:creationId xmlns:a16="http://schemas.microsoft.com/office/drawing/2014/main" id="{D257E655-9B80-4125-8B58-C9A056AB6784}"/>
              </a:ext>
            </a:extLst>
          </p:cNvPr>
          <p:cNvSpPr txBox="1">
            <a:spLocks/>
          </p:cNvSpPr>
          <p:nvPr/>
        </p:nvSpPr>
        <p:spPr>
          <a:xfrm>
            <a:off x="457200" y="530132"/>
            <a:ext cx="7848600" cy="4493538"/>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buNone/>
            </a:pPr>
            <a:endParaRPr lang="en-US" dirty="0">
              <a:latin typeface="+mn-lt"/>
              <a:ea typeface="Calibri" panose="020F0502020204030204" pitchFamily="34" charset="0"/>
            </a:endParaRPr>
          </a:p>
          <a:p>
            <a:pPr lvl="1"/>
            <a:r>
              <a:rPr lang="en-US" sz="1800" dirty="0">
                <a:latin typeface="+mn-lt"/>
                <a:ea typeface="Calibri" panose="020F0502020204030204" pitchFamily="34" charset="0"/>
              </a:rPr>
              <a:t>CSP Services include: </a:t>
            </a:r>
          </a:p>
          <a:p>
            <a:pPr lvl="3"/>
            <a:r>
              <a:rPr lang="en-US" sz="1800" dirty="0">
                <a:latin typeface="+mn-lt"/>
              </a:rPr>
              <a:t>Providing service coordination and linkages</a:t>
            </a:r>
          </a:p>
          <a:p>
            <a:pPr lvl="3"/>
            <a:r>
              <a:rPr lang="en-US" sz="1800" dirty="0">
                <a:latin typeface="+mn-lt"/>
              </a:rPr>
              <a:t>Assisting with obtaining benefits, housing and healthcare</a:t>
            </a:r>
          </a:p>
          <a:p>
            <a:pPr lvl="3"/>
            <a:r>
              <a:rPr lang="en-US" sz="1800" dirty="0">
                <a:latin typeface="+mn-lt"/>
              </a:rPr>
              <a:t>Developing a safety plan</a:t>
            </a:r>
          </a:p>
          <a:p>
            <a:pPr lvl="3"/>
            <a:r>
              <a:rPr lang="en-US" sz="1800" dirty="0">
                <a:latin typeface="+mn-lt"/>
              </a:rPr>
              <a:t>Fostering empowerment and recovery.</a:t>
            </a:r>
          </a:p>
          <a:p>
            <a:pPr marL="687388" lvl="4" indent="0">
              <a:buNone/>
            </a:pPr>
            <a:endParaRPr lang="en-US" sz="1800" dirty="0">
              <a:solidFill>
                <a:srgbClr val="0000FF"/>
              </a:solidFill>
              <a:latin typeface="+mn-lt"/>
              <a:ea typeface="Calibri" panose="020F0502020204030204" pitchFamily="34" charset="0"/>
              <a:cs typeface="Times New Roman" panose="02020603050405020304" pitchFamily="18" charset="0"/>
            </a:endParaRPr>
          </a:p>
          <a:p>
            <a:pPr lvl="1"/>
            <a:r>
              <a:rPr lang="en-US" sz="1800" dirty="0">
                <a:effectLst/>
                <a:latin typeface="+mn-lt"/>
                <a:ea typeface="Calibri" panose="020F0502020204030204" pitchFamily="34" charset="0"/>
              </a:rPr>
              <a:t>In addition to improving navigation to appropriate levels of care for MassHealth members, CSP-JI will aid in addressing racial and ethnic health disparities. There is growing evidence that the justice system affects Black and Hispanic communities differently than White communities. </a:t>
            </a:r>
            <a:br>
              <a:rPr lang="en-US" sz="1800" dirty="0">
                <a:effectLst/>
                <a:latin typeface="+mn-lt"/>
                <a:ea typeface="Calibri" panose="020F0502020204030204" pitchFamily="34" charset="0"/>
              </a:rPr>
            </a:br>
            <a:endParaRPr lang="en-US" sz="1800" dirty="0">
              <a:effectLst/>
              <a:latin typeface="+mn-lt"/>
              <a:ea typeface="Calibri" panose="020F0502020204030204" pitchFamily="34" charset="0"/>
            </a:endParaRPr>
          </a:p>
          <a:p>
            <a:pPr lvl="1"/>
            <a:r>
              <a:rPr lang="en-US" sz="1800" dirty="0">
                <a:latin typeface="+mn-lt"/>
                <a:ea typeface="Calibri" panose="020F0502020204030204" pitchFamily="34" charset="0"/>
                <a:cs typeface="Times New Roman" panose="02020603050405020304" pitchFamily="18" charset="0"/>
              </a:rPr>
              <a:t>A</a:t>
            </a:r>
            <a:r>
              <a:rPr lang="en-US" sz="1800" dirty="0">
                <a:effectLst/>
                <a:latin typeface="+mn-lt"/>
                <a:ea typeface="Calibri" panose="020F0502020204030204" pitchFamily="34" charset="0"/>
                <a:cs typeface="Times New Roman" panose="02020603050405020304" pitchFamily="18" charset="0"/>
              </a:rPr>
              <a:t>ddressing the mental health and SUD risks of re-entry through intervention with trained navigators, is an important part of addressing the collateral consequences of incarceration related to access to health care. </a:t>
            </a:r>
            <a:endParaRPr lang="en-US" sz="1800" dirty="0">
              <a:solidFill>
                <a:schemeClr val="tx2"/>
              </a:solidFill>
              <a:latin typeface="+mn-lt"/>
            </a:endParaRPr>
          </a:p>
        </p:txBody>
      </p:sp>
    </p:spTree>
    <p:extLst>
      <p:ext uri="{BB962C8B-B14F-4D97-AF65-F5344CB8AC3E}">
        <p14:creationId xmlns:p14="http://schemas.microsoft.com/office/powerpoint/2010/main" val="2167704491"/>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38D74935-41AB-4EBA-B1C9-9A69730F448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32" imgH="530" progId="TCLayout.ActiveDocument.1">
                  <p:embed/>
                </p:oleObj>
              </mc:Choice>
              <mc:Fallback>
                <p:oleObj name="think-cell Slide" r:id="rId3" imgW="532" imgH="530" progId="TCLayout.ActiveDocument.1">
                  <p:embed/>
                  <p:pic>
                    <p:nvPicPr>
                      <p:cNvPr id="6" name="Object 5" hidden="1">
                        <a:extLst>
                          <a:ext uri="{FF2B5EF4-FFF2-40B4-BE49-F238E27FC236}">
                            <a16:creationId xmlns:a16="http://schemas.microsoft.com/office/drawing/2014/main" id="{38D74935-41AB-4EBA-B1C9-9A69730F448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1">
            <a:extLst>
              <a:ext uri="{FF2B5EF4-FFF2-40B4-BE49-F238E27FC236}">
                <a16:creationId xmlns:a16="http://schemas.microsoft.com/office/drawing/2014/main" id="{481EC4F9-7720-4EC0-AC0D-1C99EFE951A6}"/>
              </a:ext>
            </a:extLst>
          </p:cNvPr>
          <p:cNvSpPr txBox="1">
            <a:spLocks/>
          </p:cNvSpPr>
          <p:nvPr/>
        </p:nvSpPr>
        <p:spPr>
          <a:xfrm>
            <a:off x="173736" y="74580"/>
            <a:ext cx="8055864" cy="646331"/>
          </a:xfrm>
          <a:prstGeom prst="rect">
            <a:avLst/>
          </a:prstGeom>
        </p:spPr>
        <p:txBody>
          <a:bodyPr vert="horz" wrap="square" lIns="0" tIns="0" rIns="0" bIns="0" rtlCol="0" anchor="ctr">
            <a:spAutoFit/>
          </a:bodyPr>
          <a:lst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a:lstStyle>
          <a:p>
            <a:pPr marL="137160" marR="0">
              <a:lnSpc>
                <a:spcPct val="105000"/>
              </a:lnSpc>
              <a:spcBef>
                <a:spcPts val="0"/>
              </a:spcBef>
              <a:spcAft>
                <a:spcPts val="1000"/>
              </a:spcAft>
              <a:tabLst>
                <a:tab pos="5937250" algn="r"/>
              </a:tabLst>
            </a:pPr>
            <a:r>
              <a:rPr lang="en-US" sz="2000" dirty="0">
                <a:solidFill>
                  <a:srgbClr val="002060"/>
                </a:solidFill>
                <a:effectLst/>
                <a:latin typeface="Arial" panose="020B0604020202020204" pitchFamily="34" charset="0"/>
                <a:ea typeface="Calibri" panose="020F0502020204030204" pitchFamily="34" charset="0"/>
                <a:cs typeface="Times New Roman" panose="02020603050405020304" pitchFamily="18" charset="0"/>
              </a:rPr>
              <a:t>Allow payment for Clinic Services delivered in non-clinic locations</a:t>
            </a:r>
          </a:p>
        </p:txBody>
      </p:sp>
      <p:sp>
        <p:nvSpPr>
          <p:cNvPr id="5" name="Text Placeholder 2">
            <a:extLst>
              <a:ext uri="{FF2B5EF4-FFF2-40B4-BE49-F238E27FC236}">
                <a16:creationId xmlns:a16="http://schemas.microsoft.com/office/drawing/2014/main" id="{D257E655-9B80-4125-8B58-C9A056AB6784}"/>
              </a:ext>
            </a:extLst>
          </p:cNvPr>
          <p:cNvSpPr txBox="1">
            <a:spLocks/>
          </p:cNvSpPr>
          <p:nvPr/>
        </p:nvSpPr>
        <p:spPr>
          <a:xfrm>
            <a:off x="355076" y="1219200"/>
            <a:ext cx="8534400" cy="4206151"/>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R="0">
              <a:spcBef>
                <a:spcPts val="0"/>
              </a:spcBef>
              <a:spcAft>
                <a:spcPts val="0"/>
              </a:spcAft>
            </a:pPr>
            <a:endParaRPr lang="en-US" sz="1400" dirty="0">
              <a:ea typeface="Calibri" panose="020F0502020204030204" pitchFamily="34" charset="0"/>
              <a:cs typeface="Times New Roman" panose="02020603050405020304" pitchFamily="18" charset="0"/>
            </a:endParaRPr>
          </a:p>
          <a:p>
            <a:pPr marL="285750" marR="0" indent="-285750">
              <a:lnSpc>
                <a:spcPct val="115000"/>
              </a:lnSpc>
              <a:spcBef>
                <a:spcPts val="0"/>
              </a:spcBef>
              <a:spcAft>
                <a:spcPts val="1000"/>
              </a:spcAft>
              <a:buFont typeface="Wingdings" panose="05000000000000000000" pitchFamily="2" charset="2"/>
              <a:buChar char="§"/>
            </a:pPr>
            <a:r>
              <a:rPr lang="en-US" sz="1800" dirty="0">
                <a:effectLst/>
                <a:latin typeface="+mn-lt"/>
                <a:ea typeface="Calibri" panose="020F0502020204030204" pitchFamily="34" charset="0"/>
                <a:cs typeface="Times New Roman" panose="02020603050405020304" pitchFamily="18" charset="0"/>
              </a:rPr>
              <a:t>During the COVID-19 Public Health Emergency (PHE), CMS permitted MassHealth to temporarily </a:t>
            </a:r>
            <a:r>
              <a:rPr lang="en-US" sz="1800" dirty="0">
                <a:effectLst/>
                <a:latin typeface="+mn-lt"/>
                <a:ea typeface="Times New Roman" panose="02020603050405020304" pitchFamily="18" charset="0"/>
                <a:cs typeface="Times New Roman" panose="02020603050405020304" pitchFamily="18" charset="0"/>
              </a:rPr>
              <a:t>designate a clinic practitioner’s location as part of the clinic facility. </a:t>
            </a:r>
            <a:br>
              <a:rPr lang="en-US" sz="1800" dirty="0">
                <a:effectLst/>
                <a:latin typeface="+mn-lt"/>
                <a:ea typeface="Times New Roman" panose="02020603050405020304" pitchFamily="18" charset="0"/>
                <a:cs typeface="Times New Roman" panose="02020603050405020304" pitchFamily="18" charset="0"/>
              </a:rPr>
            </a:br>
            <a:endParaRPr lang="en-US" sz="1800" dirty="0">
              <a:effectLst/>
              <a:latin typeface="+mn-lt"/>
              <a:ea typeface="Times New Roman" panose="02020603050405020304" pitchFamily="18" charset="0"/>
              <a:cs typeface="Times New Roman" panose="02020603050405020304" pitchFamily="18" charset="0"/>
            </a:endParaRPr>
          </a:p>
          <a:p>
            <a:pPr marL="285750" marR="0" indent="-285750">
              <a:lnSpc>
                <a:spcPct val="115000"/>
              </a:lnSpc>
              <a:spcBef>
                <a:spcPts val="0"/>
              </a:spcBef>
              <a:spcAft>
                <a:spcPts val="1000"/>
              </a:spcAft>
              <a:buFont typeface="Wingdings" panose="05000000000000000000" pitchFamily="2" charset="2"/>
              <a:buChar char="§"/>
            </a:pPr>
            <a:r>
              <a:rPr lang="en-US" sz="1800" dirty="0">
                <a:effectLst/>
                <a:latin typeface="+mn-lt"/>
                <a:ea typeface="Times New Roman" panose="02020603050405020304" pitchFamily="18" charset="0"/>
                <a:cs typeface="Times New Roman" panose="02020603050405020304" pitchFamily="18" charset="0"/>
              </a:rPr>
              <a:t>This flexibility:</a:t>
            </a:r>
          </a:p>
          <a:p>
            <a:pPr marL="971550" lvl="3" indent="-285750">
              <a:lnSpc>
                <a:spcPct val="115000"/>
              </a:lnSpc>
              <a:spcAft>
                <a:spcPts val="1000"/>
              </a:spcAft>
            </a:pPr>
            <a:r>
              <a:rPr lang="en-US" sz="1800" dirty="0">
                <a:effectLst/>
                <a:latin typeface="+mn-lt"/>
                <a:ea typeface="Times New Roman" panose="02020603050405020304" pitchFamily="18" charset="0"/>
                <a:cs typeface="Times New Roman" panose="02020603050405020304" pitchFamily="18" charset="0"/>
              </a:rPr>
              <a:t>ensured the continued Medicaid coverage for behavioral health clinic services during the PHE </a:t>
            </a:r>
          </a:p>
          <a:p>
            <a:pPr marL="971550" lvl="3" indent="-285750">
              <a:lnSpc>
                <a:spcPct val="115000"/>
              </a:lnSpc>
              <a:spcAft>
                <a:spcPts val="1000"/>
              </a:spcAft>
            </a:pPr>
            <a:r>
              <a:rPr lang="en-US" sz="1800" dirty="0">
                <a:effectLst/>
                <a:latin typeface="+mn-lt"/>
                <a:ea typeface="Times New Roman" panose="02020603050405020304" pitchFamily="18" charset="0"/>
                <a:cs typeface="Times New Roman" panose="02020603050405020304" pitchFamily="18" charset="0"/>
              </a:rPr>
              <a:t>allowed individuals to obtain BH care flexibly, without the added costs or time of traveling to the clinic location (</a:t>
            </a:r>
            <a:r>
              <a:rPr lang="en-US" sz="1800" dirty="0">
                <a:latin typeface="+mn-lt"/>
                <a:ea typeface="Times New Roman" panose="02020603050405020304" pitchFamily="18" charset="0"/>
                <a:cs typeface="Times New Roman" panose="02020603050405020304" pitchFamily="18" charset="0"/>
              </a:rPr>
              <a:t>e.g. at isolation and recovery sites and via telehealth)</a:t>
            </a:r>
            <a:r>
              <a:rPr lang="en-US" sz="1800" dirty="0">
                <a:effectLst/>
                <a:latin typeface="+mn-lt"/>
                <a:ea typeface="Times New Roman" panose="02020603050405020304" pitchFamily="18" charset="0"/>
                <a:cs typeface="Times New Roman" panose="02020603050405020304" pitchFamily="18" charset="0"/>
              </a:rPr>
              <a:t>.</a:t>
            </a:r>
          </a:p>
          <a:p>
            <a:pPr marL="285750" indent="-285750">
              <a:lnSpc>
                <a:spcPct val="115000"/>
              </a:lnSpc>
              <a:spcAft>
                <a:spcPts val="1000"/>
              </a:spcAft>
              <a:buFont typeface="Wingdings" panose="05000000000000000000" pitchFamily="2" charset="2"/>
              <a:buChar char="§"/>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1" name="Text Placeholder 2">
            <a:extLst>
              <a:ext uri="{FF2B5EF4-FFF2-40B4-BE49-F238E27FC236}">
                <a16:creationId xmlns:a16="http://schemas.microsoft.com/office/drawing/2014/main" id="{252D4943-48E1-4FB2-A88F-7165BFC7D39A}"/>
              </a:ext>
            </a:extLst>
          </p:cNvPr>
          <p:cNvSpPr txBox="1">
            <a:spLocks/>
          </p:cNvSpPr>
          <p:nvPr/>
        </p:nvSpPr>
        <p:spPr>
          <a:xfrm>
            <a:off x="355076" y="4494626"/>
            <a:ext cx="8441436" cy="307777"/>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a:spcBef>
                <a:spcPts val="0"/>
              </a:spcBef>
              <a:spcAft>
                <a:spcPts val="1000"/>
              </a:spcAft>
            </a:pPr>
            <a:r>
              <a:rPr lang="x-none"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87044729"/>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38D74935-41AB-4EBA-B1C9-9A69730F448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32" imgH="530" progId="TCLayout.ActiveDocument.1">
                  <p:embed/>
                </p:oleObj>
              </mc:Choice>
              <mc:Fallback>
                <p:oleObj name="think-cell Slide" r:id="rId3" imgW="532" imgH="530" progId="TCLayout.ActiveDocument.1">
                  <p:embed/>
                  <p:pic>
                    <p:nvPicPr>
                      <p:cNvPr id="6" name="Object 5" hidden="1">
                        <a:extLst>
                          <a:ext uri="{FF2B5EF4-FFF2-40B4-BE49-F238E27FC236}">
                            <a16:creationId xmlns:a16="http://schemas.microsoft.com/office/drawing/2014/main" id="{38D74935-41AB-4EBA-B1C9-9A69730F448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1">
            <a:extLst>
              <a:ext uri="{FF2B5EF4-FFF2-40B4-BE49-F238E27FC236}">
                <a16:creationId xmlns:a16="http://schemas.microsoft.com/office/drawing/2014/main" id="{481EC4F9-7720-4EC0-AC0D-1C99EFE951A6}"/>
              </a:ext>
            </a:extLst>
          </p:cNvPr>
          <p:cNvSpPr txBox="1">
            <a:spLocks/>
          </p:cNvSpPr>
          <p:nvPr/>
        </p:nvSpPr>
        <p:spPr>
          <a:xfrm>
            <a:off x="173736" y="74580"/>
            <a:ext cx="8055864" cy="646331"/>
          </a:xfrm>
          <a:prstGeom prst="rect">
            <a:avLst/>
          </a:prstGeom>
        </p:spPr>
        <p:txBody>
          <a:bodyPr vert="horz" wrap="square" lIns="0" tIns="0" rIns="0" bIns="0" rtlCol="0" anchor="ctr">
            <a:spAutoFit/>
          </a:bodyPr>
          <a:lst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a:lstStyle>
          <a:p>
            <a:pPr marL="137160" marR="0">
              <a:lnSpc>
                <a:spcPct val="105000"/>
              </a:lnSpc>
              <a:spcBef>
                <a:spcPts val="0"/>
              </a:spcBef>
              <a:spcAft>
                <a:spcPts val="1000"/>
              </a:spcAft>
              <a:tabLst>
                <a:tab pos="5937250" algn="r"/>
              </a:tabLst>
            </a:pPr>
            <a:r>
              <a:rPr lang="en-US" sz="2000" dirty="0">
                <a:solidFill>
                  <a:srgbClr val="002060"/>
                </a:solidFill>
                <a:effectLst/>
                <a:latin typeface="Arial" panose="020B0604020202020204" pitchFamily="34" charset="0"/>
                <a:ea typeface="Calibri" panose="020F0502020204030204" pitchFamily="34" charset="0"/>
                <a:cs typeface="Times New Roman" panose="02020603050405020304" pitchFamily="18" charset="0"/>
              </a:rPr>
              <a:t>Allow payment for Clinic Services delivered in non-clinic locations</a:t>
            </a:r>
          </a:p>
        </p:txBody>
      </p:sp>
      <p:sp>
        <p:nvSpPr>
          <p:cNvPr id="5" name="Text Placeholder 2">
            <a:extLst>
              <a:ext uri="{FF2B5EF4-FFF2-40B4-BE49-F238E27FC236}">
                <a16:creationId xmlns:a16="http://schemas.microsoft.com/office/drawing/2014/main" id="{D257E655-9B80-4125-8B58-C9A056AB6784}"/>
              </a:ext>
            </a:extLst>
          </p:cNvPr>
          <p:cNvSpPr txBox="1">
            <a:spLocks/>
          </p:cNvSpPr>
          <p:nvPr/>
        </p:nvSpPr>
        <p:spPr>
          <a:xfrm>
            <a:off x="384142" y="838200"/>
            <a:ext cx="8534400" cy="5903154"/>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R="0">
              <a:spcBef>
                <a:spcPts val="0"/>
              </a:spcBef>
              <a:spcAft>
                <a:spcPts val="0"/>
              </a:spcAft>
            </a:pPr>
            <a:endParaRPr lang="en-US" sz="1400" dirty="0">
              <a:ea typeface="Calibri" panose="020F0502020204030204" pitchFamily="34" charset="0"/>
              <a:cs typeface="Times New Roman" panose="02020603050405020304" pitchFamily="18" charset="0"/>
            </a:endParaRPr>
          </a:p>
          <a:p>
            <a:pPr marL="285750" indent="-285750">
              <a:lnSpc>
                <a:spcPct val="115000"/>
              </a:lnSpc>
              <a:spcAft>
                <a:spcPts val="1000"/>
              </a:spcAft>
              <a:buFont typeface="Wingdings" panose="05000000000000000000" pitchFamily="2" charset="2"/>
              <a:buChar char="§"/>
            </a:pPr>
            <a:r>
              <a:rPr lang="en-US" sz="1800" b="1" dirty="0">
                <a:effectLst/>
                <a:latin typeface="+mn-lt"/>
                <a:ea typeface="Times New Roman" panose="02020603050405020304" pitchFamily="18" charset="0"/>
              </a:rPr>
              <a:t>Via this 1115 amendment, MassHealth seeks to extend and expand on this temporary flexibility and allow for the continued provision of medically necessary clinic services, especially behavioral health services, provided outside of the clinic</a:t>
            </a:r>
            <a:r>
              <a:rPr lang="en-US" sz="1800" dirty="0">
                <a:effectLst/>
                <a:latin typeface="+mn-lt"/>
                <a:ea typeface="Times New Roman" panose="02020603050405020304" pitchFamily="18" charset="0"/>
              </a:rPr>
              <a:t>, including through telehealth and in non-clinic locations such as the member’s home. </a:t>
            </a:r>
          </a:p>
          <a:p>
            <a:pPr marL="285750" indent="-285750">
              <a:lnSpc>
                <a:spcPct val="115000"/>
              </a:lnSpc>
              <a:spcAft>
                <a:spcPts val="1000"/>
              </a:spcAft>
              <a:buFont typeface="Wingdings" panose="05000000000000000000" pitchFamily="2" charset="2"/>
              <a:buChar char="§"/>
            </a:pPr>
            <a:r>
              <a:rPr lang="en-US" sz="1800" dirty="0">
                <a:solidFill>
                  <a:srgbClr val="000000"/>
                </a:solidFill>
                <a:ea typeface="Times New Roman" panose="02020603050405020304" pitchFamily="18" charset="0"/>
                <a:cs typeface="Times New Roman" panose="02020603050405020304" pitchFamily="18" charset="0"/>
              </a:rPr>
              <a:t>Although these providers will be based in a physical clinic location, the Commonwealth seeks to </a:t>
            </a:r>
            <a:r>
              <a:rPr lang="en-US" sz="1800" b="1" dirty="0">
                <a:solidFill>
                  <a:srgbClr val="000000"/>
                </a:solidFill>
                <a:ea typeface="Times New Roman" panose="02020603050405020304" pitchFamily="18" charset="0"/>
                <a:cs typeface="Times New Roman" panose="02020603050405020304" pitchFamily="18" charset="0"/>
              </a:rPr>
              <a:t>encourage clinicians from clinics to provide services in a mobile, community-focused way</a:t>
            </a:r>
            <a:r>
              <a:rPr lang="en-US" sz="1800" dirty="0">
                <a:solidFill>
                  <a:srgbClr val="000000"/>
                </a:solidFill>
                <a:ea typeface="Times New Roman" panose="02020603050405020304" pitchFamily="18" charset="0"/>
                <a:cs typeface="Times New Roman" panose="02020603050405020304" pitchFamily="18" charset="0"/>
              </a:rPr>
              <a:t>, with the flexibility to meet individuals where they are </a:t>
            </a:r>
            <a:r>
              <a:rPr lang="en-US" sz="1800" dirty="0">
                <a:solidFill>
                  <a:srgbClr val="000000"/>
                </a:solidFill>
                <a:ea typeface="Calibri" panose="020F0502020204030204" pitchFamily="34" charset="0"/>
                <a:cs typeface="Times New Roman" panose="02020603050405020304" pitchFamily="18" charset="0"/>
              </a:rPr>
              <a:t>either in a community-based location (e.g. home or mobile site) or via telemedicine.  </a:t>
            </a:r>
            <a:br>
              <a:rPr lang="en-US" sz="1400" dirty="0">
                <a:solidFill>
                  <a:srgbClr val="000000"/>
                </a:solidFill>
                <a:ea typeface="Calibri" panose="020F0502020204030204" pitchFamily="34" charset="0"/>
                <a:cs typeface="Times New Roman" panose="02020603050405020304" pitchFamily="18" charset="0"/>
              </a:rPr>
            </a:br>
            <a:endParaRPr lang="en-US" sz="1400" dirty="0">
              <a:solidFill>
                <a:srgbClr val="000000"/>
              </a:solidFill>
              <a:ea typeface="Calibri" panose="020F0502020204030204" pitchFamily="34" charset="0"/>
              <a:cs typeface="Times New Roman" panose="02020603050405020304" pitchFamily="18" charset="0"/>
            </a:endParaRPr>
          </a:p>
          <a:p>
            <a:pPr marL="285750" indent="-285750">
              <a:lnSpc>
                <a:spcPct val="115000"/>
              </a:lnSpc>
              <a:spcAft>
                <a:spcPts val="1000"/>
              </a:spcAft>
              <a:buFont typeface="Wingdings" panose="05000000000000000000" pitchFamily="2" charset="2"/>
              <a:buChar char="§"/>
            </a:pPr>
            <a:r>
              <a:rPr lang="en-US" sz="1800" dirty="0">
                <a:effectLst/>
                <a:latin typeface="+mn-lt"/>
                <a:ea typeface="Times New Roman" panose="02020603050405020304" pitchFamily="18" charset="0"/>
              </a:rPr>
              <a:t>This flexibility will support the Commonwealth’s plans for </a:t>
            </a:r>
            <a:r>
              <a:rPr lang="en-US" sz="1800" b="1" dirty="0">
                <a:effectLst/>
                <a:latin typeface="+mn-lt"/>
                <a:ea typeface="Times New Roman" panose="02020603050405020304" pitchFamily="18" charset="0"/>
              </a:rPr>
              <a:t>Community Behavioral Health Centers</a:t>
            </a:r>
            <a:r>
              <a:rPr lang="en-US" sz="1800" b="1" dirty="0">
                <a:latin typeface="+mn-lt"/>
                <a:ea typeface="Times New Roman" panose="02020603050405020304" pitchFamily="18" charset="0"/>
              </a:rPr>
              <a:t>, </a:t>
            </a:r>
            <a:r>
              <a:rPr lang="en-US" sz="1800" dirty="0">
                <a:latin typeface="+mn-lt"/>
                <a:ea typeface="Times New Roman" panose="02020603050405020304" pitchFamily="18" charset="0"/>
              </a:rPr>
              <a:t>which will provide behavioral health urgent care and timely access to culturally competent, evidence-based outpatient mental health and addiction treatment for individuals of all ages, a key component of the Roadmap for Behavioral Health Reform</a:t>
            </a:r>
            <a:r>
              <a:rPr lang="en-US" sz="1800" dirty="0">
                <a:effectLst/>
                <a:latin typeface="+mn-lt"/>
                <a:ea typeface="Times New Roman" panose="02020603050405020304" pitchFamily="18" charset="0"/>
              </a:rPr>
              <a:t> </a:t>
            </a:r>
          </a:p>
          <a:p>
            <a:pPr marL="0" marR="0">
              <a:spcBef>
                <a:spcPts val="0"/>
              </a:spcBef>
              <a:spcAft>
                <a:spcPts val="1000"/>
              </a:spcAft>
            </a:pPr>
            <a:r>
              <a:rPr lang="x-none" sz="12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1" name="Text Placeholder 2">
            <a:extLst>
              <a:ext uri="{FF2B5EF4-FFF2-40B4-BE49-F238E27FC236}">
                <a16:creationId xmlns:a16="http://schemas.microsoft.com/office/drawing/2014/main" id="{252D4943-48E1-4FB2-A88F-7165BFC7D39A}"/>
              </a:ext>
            </a:extLst>
          </p:cNvPr>
          <p:cNvSpPr txBox="1">
            <a:spLocks/>
          </p:cNvSpPr>
          <p:nvPr/>
        </p:nvSpPr>
        <p:spPr>
          <a:xfrm>
            <a:off x="355076" y="4494626"/>
            <a:ext cx="8441436" cy="590931"/>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R="0">
              <a:lnSpc>
                <a:spcPct val="115000"/>
              </a:lnSpc>
              <a:spcBef>
                <a:spcPts val="0"/>
              </a:spcBef>
              <a:spcAft>
                <a:spcPts val="0"/>
              </a:spcAft>
            </a:pPr>
            <a:endParaRPr lang="en-US"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spcBef>
                <a:spcPts val="0"/>
              </a:spcBef>
              <a:spcAft>
                <a:spcPts val="1000"/>
              </a:spcAft>
            </a:pPr>
            <a:r>
              <a:rPr lang="x-none" sz="14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86651023"/>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38D74935-41AB-4EBA-B1C9-9A69730F448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32" imgH="530" progId="TCLayout.ActiveDocument.1">
                  <p:embed/>
                </p:oleObj>
              </mc:Choice>
              <mc:Fallback>
                <p:oleObj name="think-cell Slide" r:id="rId3" imgW="532" imgH="530" progId="TCLayout.ActiveDocument.1">
                  <p:embed/>
                  <p:pic>
                    <p:nvPicPr>
                      <p:cNvPr id="6" name="Object 5" hidden="1">
                        <a:extLst>
                          <a:ext uri="{FF2B5EF4-FFF2-40B4-BE49-F238E27FC236}">
                            <a16:creationId xmlns:a16="http://schemas.microsoft.com/office/drawing/2014/main" id="{38D74935-41AB-4EBA-B1C9-9A69730F448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1">
            <a:extLst>
              <a:ext uri="{FF2B5EF4-FFF2-40B4-BE49-F238E27FC236}">
                <a16:creationId xmlns:a16="http://schemas.microsoft.com/office/drawing/2014/main" id="{481EC4F9-7720-4EC0-AC0D-1C99EFE951A6}"/>
              </a:ext>
            </a:extLst>
          </p:cNvPr>
          <p:cNvSpPr txBox="1">
            <a:spLocks/>
          </p:cNvSpPr>
          <p:nvPr/>
        </p:nvSpPr>
        <p:spPr>
          <a:xfrm>
            <a:off x="173736" y="233544"/>
            <a:ext cx="8763000" cy="300788"/>
          </a:xfrm>
          <a:prstGeom prst="rect">
            <a:avLst/>
          </a:prstGeom>
        </p:spPr>
        <p:txBody>
          <a:bodyPr vert="horz" wrap="square" lIns="0" tIns="0" rIns="0" bIns="0" rtlCol="0" anchor="ctr">
            <a:spAutoFit/>
          </a:bodyPr>
          <a:lst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a:lstStyle>
          <a:p>
            <a:pPr marL="137160" marR="0">
              <a:lnSpc>
                <a:spcPct val="105000"/>
              </a:lnSpc>
              <a:spcBef>
                <a:spcPts val="0"/>
              </a:spcBef>
              <a:spcAft>
                <a:spcPts val="1000"/>
              </a:spcAft>
              <a:tabLst>
                <a:tab pos="5937250" algn="r"/>
              </a:tabLst>
            </a:pPr>
            <a:r>
              <a:rPr lang="en-US" sz="2000" dirty="0">
                <a:solidFill>
                  <a:srgbClr val="002060"/>
                </a:solidFill>
                <a:effectLst/>
                <a:latin typeface="Arial" panose="020B0604020202020204" pitchFamily="34" charset="0"/>
                <a:ea typeface="Calibri" panose="020F0502020204030204" pitchFamily="34" charset="0"/>
              </a:rPr>
              <a:t>Authorize a Hospital at Home Program</a:t>
            </a:r>
            <a:endParaRPr lang="en-US" b="1" dirty="0">
              <a:solidFill>
                <a:srgbClr val="002060"/>
              </a:solidFill>
            </a:endParaRPr>
          </a:p>
        </p:txBody>
      </p:sp>
      <p:sp>
        <p:nvSpPr>
          <p:cNvPr id="5" name="Text Placeholder 2">
            <a:extLst>
              <a:ext uri="{FF2B5EF4-FFF2-40B4-BE49-F238E27FC236}">
                <a16:creationId xmlns:a16="http://schemas.microsoft.com/office/drawing/2014/main" id="{D257E655-9B80-4125-8B58-C9A056AB6784}"/>
              </a:ext>
            </a:extLst>
          </p:cNvPr>
          <p:cNvSpPr txBox="1">
            <a:spLocks/>
          </p:cNvSpPr>
          <p:nvPr/>
        </p:nvSpPr>
        <p:spPr>
          <a:xfrm>
            <a:off x="381000" y="838200"/>
            <a:ext cx="7848600" cy="4448397"/>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85750" marR="0" indent="-285750">
              <a:lnSpc>
                <a:spcPct val="115000"/>
              </a:lnSpc>
              <a:spcBef>
                <a:spcPts val="0"/>
              </a:spcBef>
              <a:buFont typeface="Wingdings" panose="05000000000000000000" pitchFamily="2" charset="2"/>
              <a:buChar char="§"/>
            </a:pPr>
            <a:r>
              <a:rPr lang="en-US" sz="1800" dirty="0">
                <a:solidFill>
                  <a:srgbClr val="000000"/>
                </a:solidFill>
                <a:effectLst/>
                <a:latin typeface="+mn-lt"/>
                <a:ea typeface="Calibri" panose="020F0502020204030204" pitchFamily="34" charset="0"/>
                <a:cs typeface="Times New Roman" panose="02020603050405020304" pitchFamily="18" charset="0"/>
              </a:rPr>
              <a:t>Inpatient hospital settings can be associated with complications including:</a:t>
            </a:r>
          </a:p>
          <a:p>
            <a:pPr marL="971550" lvl="3" indent="-285750">
              <a:lnSpc>
                <a:spcPct val="115000"/>
              </a:lnSpc>
            </a:pPr>
            <a:r>
              <a:rPr lang="en-US" sz="1800" dirty="0">
                <a:solidFill>
                  <a:srgbClr val="000000"/>
                </a:solidFill>
                <a:effectLst/>
                <a:latin typeface="+mn-lt"/>
                <a:ea typeface="Calibri" panose="020F0502020204030204" pitchFamily="34" charset="0"/>
                <a:cs typeface="Times New Roman" panose="02020603050405020304" pitchFamily="18" charset="0"/>
              </a:rPr>
              <a:t>hospital-acquired delirium</a:t>
            </a:r>
            <a:endParaRPr lang="en-US" sz="1800" dirty="0">
              <a:solidFill>
                <a:srgbClr val="000000"/>
              </a:solidFill>
              <a:latin typeface="+mn-lt"/>
              <a:ea typeface="Calibri" panose="020F0502020204030204" pitchFamily="34" charset="0"/>
              <a:cs typeface="Times New Roman" panose="02020603050405020304" pitchFamily="18" charset="0"/>
            </a:endParaRPr>
          </a:p>
          <a:p>
            <a:pPr marL="971550" lvl="3" indent="-285750">
              <a:lnSpc>
                <a:spcPct val="115000"/>
              </a:lnSpc>
            </a:pPr>
            <a:r>
              <a:rPr lang="en-US" sz="1800" dirty="0">
                <a:solidFill>
                  <a:srgbClr val="000000"/>
                </a:solidFill>
                <a:effectLst/>
                <a:latin typeface="+mn-lt"/>
                <a:ea typeface="Calibri" panose="020F0502020204030204" pitchFamily="34" charset="0"/>
                <a:cs typeface="Times New Roman" panose="02020603050405020304" pitchFamily="18" charset="0"/>
              </a:rPr>
              <a:t>hospital-acquired infections</a:t>
            </a:r>
          </a:p>
          <a:p>
            <a:pPr marL="971550" lvl="3" indent="-285750">
              <a:lnSpc>
                <a:spcPct val="115000"/>
              </a:lnSpc>
            </a:pPr>
            <a:r>
              <a:rPr lang="en-US" sz="1800" dirty="0">
                <a:solidFill>
                  <a:srgbClr val="000000"/>
                </a:solidFill>
                <a:effectLst/>
                <a:latin typeface="+mn-lt"/>
                <a:ea typeface="Calibri" panose="020F0502020204030204" pitchFamily="34" charset="0"/>
                <a:cs typeface="Times New Roman" panose="02020603050405020304" pitchFamily="18" charset="0"/>
              </a:rPr>
              <a:t>functional status loss</a:t>
            </a:r>
            <a:r>
              <a:rPr lang="en-US" sz="1800" dirty="0">
                <a:effectLst/>
                <a:latin typeface="+mn-lt"/>
                <a:ea typeface="Calibri" panose="020F0502020204030204" pitchFamily="34" charset="0"/>
                <a:cs typeface="Times New Roman" panose="02020603050405020304" pitchFamily="18" charset="0"/>
              </a:rPr>
              <a:t>.</a:t>
            </a:r>
            <a:r>
              <a:rPr lang="en-US" sz="1800" dirty="0">
                <a:solidFill>
                  <a:srgbClr val="000000"/>
                </a:solidFill>
                <a:latin typeface="+mn-lt"/>
                <a:ea typeface="Calibri" panose="020F0502020204030204" pitchFamily="34" charset="0"/>
                <a:cs typeface="Times New Roman" panose="02020603050405020304" pitchFamily="18" charset="0"/>
              </a:rPr>
              <a:t> </a:t>
            </a:r>
            <a:br>
              <a:rPr lang="en-US" sz="1800" dirty="0">
                <a:solidFill>
                  <a:srgbClr val="000000"/>
                </a:solidFill>
                <a:latin typeface="+mn-lt"/>
                <a:ea typeface="Calibri" panose="020F0502020204030204" pitchFamily="34" charset="0"/>
                <a:cs typeface="Times New Roman" panose="02020603050405020304" pitchFamily="18" charset="0"/>
              </a:rPr>
            </a:br>
            <a:endParaRPr lang="en-US" sz="1800" dirty="0">
              <a:solidFill>
                <a:srgbClr val="000000"/>
              </a:solidFill>
              <a:latin typeface="+mn-lt"/>
              <a:ea typeface="Calibri" panose="020F0502020204030204" pitchFamily="34" charset="0"/>
              <a:cs typeface="Times New Roman" panose="02020603050405020304" pitchFamily="18" charset="0"/>
            </a:endParaRPr>
          </a:p>
          <a:p>
            <a:pPr marL="285750" indent="-285750">
              <a:lnSpc>
                <a:spcPct val="115000"/>
              </a:lnSpc>
              <a:spcAft>
                <a:spcPts val="1000"/>
              </a:spcAft>
              <a:buFont typeface="Wingdings" panose="05000000000000000000" pitchFamily="2" charset="2"/>
              <a:buChar char="§"/>
            </a:pPr>
            <a:r>
              <a:rPr lang="en-US" sz="1800" dirty="0">
                <a:solidFill>
                  <a:srgbClr val="000000"/>
                </a:solidFill>
                <a:effectLst/>
                <a:latin typeface="+mn-lt"/>
                <a:ea typeface="Calibri" panose="020F0502020204030204" pitchFamily="34" charset="0"/>
                <a:cs typeface="Times New Roman" panose="02020603050405020304" pitchFamily="18" charset="0"/>
              </a:rPr>
              <a:t>Inpatient hospital stays are also expensive, accounting for a substantial and rising proportion of total medical expenditure.  </a:t>
            </a:r>
            <a:br>
              <a:rPr lang="en-US" sz="1800" dirty="0">
                <a:solidFill>
                  <a:srgbClr val="000000"/>
                </a:solidFill>
                <a:effectLst/>
                <a:latin typeface="+mn-lt"/>
                <a:ea typeface="Calibri" panose="020F0502020204030204" pitchFamily="34" charset="0"/>
                <a:cs typeface="Times New Roman" panose="02020603050405020304" pitchFamily="18" charset="0"/>
              </a:rPr>
            </a:br>
            <a:endParaRPr lang="en-US" sz="1800" dirty="0">
              <a:effectLst/>
              <a:latin typeface="+mn-lt"/>
              <a:ea typeface="Calibri" panose="020F0502020204030204" pitchFamily="34" charset="0"/>
              <a:cs typeface="Times New Roman" panose="02020603050405020304" pitchFamily="18" charset="0"/>
            </a:endParaRPr>
          </a:p>
          <a:p>
            <a:pPr marL="285750" marR="0" indent="-285750">
              <a:lnSpc>
                <a:spcPct val="115000"/>
              </a:lnSpc>
              <a:spcBef>
                <a:spcPts val="0"/>
              </a:spcBef>
              <a:spcAft>
                <a:spcPts val="1000"/>
              </a:spcAft>
              <a:buFont typeface="Wingdings" panose="05000000000000000000" pitchFamily="2" charset="2"/>
              <a:buChar char="§"/>
            </a:pPr>
            <a:r>
              <a:rPr lang="en-US" sz="1800" dirty="0">
                <a:solidFill>
                  <a:srgbClr val="000000"/>
                </a:solidFill>
                <a:effectLst/>
                <a:latin typeface="+mn-lt"/>
                <a:ea typeface="Calibri" panose="020F0502020204030204" pitchFamily="34" charset="0"/>
              </a:rPr>
              <a:t>The “hospital at home (</a:t>
            </a:r>
            <a:r>
              <a:rPr lang="en-US" sz="1800" dirty="0" err="1">
                <a:solidFill>
                  <a:srgbClr val="000000"/>
                </a:solidFill>
                <a:effectLst/>
                <a:latin typeface="+mn-lt"/>
                <a:ea typeface="Calibri" panose="020F0502020204030204" pitchFamily="34" charset="0"/>
              </a:rPr>
              <a:t>HaH</a:t>
            </a:r>
            <a:r>
              <a:rPr lang="en-US" sz="1800" dirty="0">
                <a:solidFill>
                  <a:srgbClr val="000000"/>
                </a:solidFill>
                <a:effectLst/>
                <a:latin typeface="+mn-lt"/>
                <a:ea typeface="Calibri" panose="020F0502020204030204" pitchFamily="34" charset="0"/>
              </a:rPr>
              <a:t>)” model of care refers to the home-based delivery of medically necessary acute inpatient hospital services to patients for whom such services are clinically appropriate.  </a:t>
            </a:r>
            <a:r>
              <a:rPr lang="en-US" sz="1800" dirty="0">
                <a:effectLst/>
                <a:latin typeface="+mn-lt"/>
              </a:rPr>
              <a:t> </a:t>
            </a:r>
          </a:p>
          <a:p>
            <a:pPr marL="0" marR="0">
              <a:spcBef>
                <a:spcPts val="0"/>
              </a:spcBef>
              <a:spcAft>
                <a:spcPts val="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09601983"/>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38D74935-41AB-4EBA-B1C9-9A69730F448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32" imgH="530" progId="TCLayout.ActiveDocument.1">
                  <p:embed/>
                </p:oleObj>
              </mc:Choice>
              <mc:Fallback>
                <p:oleObj name="think-cell Slide" r:id="rId3" imgW="532" imgH="530" progId="TCLayout.ActiveDocument.1">
                  <p:embed/>
                  <p:pic>
                    <p:nvPicPr>
                      <p:cNvPr id="6" name="Object 5" hidden="1">
                        <a:extLst>
                          <a:ext uri="{FF2B5EF4-FFF2-40B4-BE49-F238E27FC236}">
                            <a16:creationId xmlns:a16="http://schemas.microsoft.com/office/drawing/2014/main" id="{38D74935-41AB-4EBA-B1C9-9A69730F448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1">
            <a:extLst>
              <a:ext uri="{FF2B5EF4-FFF2-40B4-BE49-F238E27FC236}">
                <a16:creationId xmlns:a16="http://schemas.microsoft.com/office/drawing/2014/main" id="{481EC4F9-7720-4EC0-AC0D-1C99EFE951A6}"/>
              </a:ext>
            </a:extLst>
          </p:cNvPr>
          <p:cNvSpPr txBox="1">
            <a:spLocks/>
          </p:cNvSpPr>
          <p:nvPr/>
        </p:nvSpPr>
        <p:spPr>
          <a:xfrm>
            <a:off x="173736" y="233544"/>
            <a:ext cx="8763000" cy="300788"/>
          </a:xfrm>
          <a:prstGeom prst="rect">
            <a:avLst/>
          </a:prstGeom>
        </p:spPr>
        <p:txBody>
          <a:bodyPr vert="horz" wrap="square" lIns="0" tIns="0" rIns="0" bIns="0" rtlCol="0" anchor="ctr">
            <a:spAutoFit/>
          </a:bodyPr>
          <a:lst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a:lstStyle>
          <a:p>
            <a:pPr marL="137160" marR="0">
              <a:lnSpc>
                <a:spcPct val="105000"/>
              </a:lnSpc>
              <a:spcBef>
                <a:spcPts val="0"/>
              </a:spcBef>
              <a:spcAft>
                <a:spcPts val="1000"/>
              </a:spcAft>
              <a:tabLst>
                <a:tab pos="5937250" algn="r"/>
              </a:tabLst>
            </a:pPr>
            <a:r>
              <a:rPr lang="en-US" sz="2000" dirty="0">
                <a:solidFill>
                  <a:srgbClr val="002060"/>
                </a:solidFill>
                <a:effectLst/>
                <a:latin typeface="Arial" panose="020B0604020202020204" pitchFamily="34" charset="0"/>
                <a:ea typeface="Calibri" panose="020F0502020204030204" pitchFamily="34" charset="0"/>
              </a:rPr>
              <a:t>Authorize a Hospital at Home Program</a:t>
            </a:r>
            <a:endParaRPr lang="en-US" b="1" dirty="0">
              <a:solidFill>
                <a:srgbClr val="002060"/>
              </a:solidFill>
            </a:endParaRPr>
          </a:p>
        </p:txBody>
      </p:sp>
      <p:sp>
        <p:nvSpPr>
          <p:cNvPr id="7" name="TextBox 6">
            <a:extLst>
              <a:ext uri="{FF2B5EF4-FFF2-40B4-BE49-F238E27FC236}">
                <a16:creationId xmlns:a16="http://schemas.microsoft.com/office/drawing/2014/main" id="{682B3421-60D1-4F12-B118-52BB81B73A1D}"/>
              </a:ext>
            </a:extLst>
          </p:cNvPr>
          <p:cNvSpPr txBox="1"/>
          <p:nvPr/>
        </p:nvSpPr>
        <p:spPr>
          <a:xfrm>
            <a:off x="685800" y="838200"/>
            <a:ext cx="6509994" cy="5632311"/>
          </a:xfrm>
          <a:prstGeom prst="rect">
            <a:avLst/>
          </a:prstGeom>
          <a:noFill/>
        </p:spPr>
        <p:txBody>
          <a:bodyPr wrap="square">
            <a:spAutoFit/>
          </a:bodyPr>
          <a:lstStyle/>
          <a:p>
            <a:pPr marL="285750" marR="0" indent="-285750">
              <a:spcBef>
                <a:spcPts val="0"/>
              </a:spcBef>
              <a:spcAft>
                <a:spcPts val="0"/>
              </a:spcAft>
              <a:buFont typeface="Wingdings" panose="05000000000000000000" pitchFamily="2" charset="2"/>
              <a:buChar char="§"/>
            </a:pPr>
            <a:r>
              <a:rPr lang="en-US" dirty="0" err="1">
                <a:solidFill>
                  <a:srgbClr val="000000"/>
                </a:solidFill>
                <a:effectLst/>
                <a:ea typeface="Calibri" panose="020F0502020204030204" pitchFamily="34" charset="0"/>
              </a:rPr>
              <a:t>HaH</a:t>
            </a:r>
            <a:r>
              <a:rPr lang="en-US" dirty="0">
                <a:solidFill>
                  <a:srgbClr val="000000"/>
                </a:solidFill>
                <a:effectLst/>
                <a:ea typeface="Calibri" panose="020F0502020204030204" pitchFamily="34" charset="0"/>
              </a:rPr>
              <a:t> programs have demonstrated:</a:t>
            </a:r>
          </a:p>
          <a:p>
            <a:pPr marL="1200150" lvl="2" indent="-285750">
              <a:buFont typeface="Wingdings" panose="05000000000000000000" pitchFamily="2" charset="2"/>
              <a:buChar char="§"/>
            </a:pPr>
            <a:r>
              <a:rPr lang="en-US" dirty="0">
                <a:solidFill>
                  <a:srgbClr val="000000"/>
                </a:solidFill>
                <a:effectLst/>
                <a:ea typeface="Calibri" panose="020F0502020204030204" pitchFamily="34" charset="0"/>
              </a:rPr>
              <a:t>reduced cost, </a:t>
            </a:r>
          </a:p>
          <a:p>
            <a:pPr marL="1200150" lvl="2" indent="-285750">
              <a:buFont typeface="Wingdings" panose="05000000000000000000" pitchFamily="2" charset="2"/>
              <a:buChar char="§"/>
            </a:pPr>
            <a:r>
              <a:rPr lang="en-US" dirty="0">
                <a:solidFill>
                  <a:srgbClr val="000000"/>
                </a:solidFill>
                <a:effectLst/>
                <a:ea typeface="Calibri" panose="020F0502020204030204" pitchFamily="34" charset="0"/>
              </a:rPr>
              <a:t>maintained or improved quality and safety, </a:t>
            </a:r>
          </a:p>
          <a:p>
            <a:pPr marL="1200150" lvl="2" indent="-285750">
              <a:buFont typeface="Wingdings" panose="05000000000000000000" pitchFamily="2" charset="2"/>
              <a:buChar char="§"/>
            </a:pPr>
            <a:r>
              <a:rPr lang="en-US" dirty="0">
                <a:solidFill>
                  <a:srgbClr val="000000"/>
                </a:solidFill>
                <a:effectLst/>
                <a:ea typeface="Calibri" panose="020F0502020204030204" pitchFamily="34" charset="0"/>
              </a:rPr>
              <a:t>improved patient experience with benefits including:</a:t>
            </a:r>
          </a:p>
          <a:p>
            <a:pPr marL="1657350" lvl="3" indent="-285750">
              <a:buFont typeface="Wingdings" panose="05000000000000000000" pitchFamily="2" charset="2"/>
              <a:buChar char="§"/>
            </a:pPr>
            <a:r>
              <a:rPr lang="en-US" dirty="0">
                <a:solidFill>
                  <a:srgbClr val="000000"/>
                </a:solidFill>
                <a:effectLst/>
                <a:ea typeface="Calibri" panose="020F0502020204030204" pitchFamily="34" charset="0"/>
              </a:rPr>
              <a:t> a reduction in unnecessary laboratory orders and imaging studies</a:t>
            </a:r>
          </a:p>
          <a:p>
            <a:pPr marL="1657350" lvl="3" indent="-285750">
              <a:buFont typeface="Wingdings" panose="05000000000000000000" pitchFamily="2" charset="2"/>
              <a:buChar char="§"/>
            </a:pPr>
            <a:r>
              <a:rPr lang="en-US" dirty="0">
                <a:solidFill>
                  <a:srgbClr val="000000"/>
                </a:solidFill>
                <a:effectLst/>
                <a:ea typeface="Calibri" panose="020F0502020204030204" pitchFamily="34" charset="0"/>
              </a:rPr>
              <a:t>less sedentary time for patients</a:t>
            </a:r>
          </a:p>
          <a:p>
            <a:pPr marL="1657350" lvl="3" indent="-285750">
              <a:buFont typeface="Wingdings" panose="05000000000000000000" pitchFamily="2" charset="2"/>
              <a:buChar char="§"/>
            </a:pPr>
            <a:r>
              <a:rPr lang="en-US" dirty="0">
                <a:solidFill>
                  <a:srgbClr val="000000"/>
                </a:solidFill>
                <a:effectLst/>
                <a:ea typeface="Calibri" panose="020F0502020204030204" pitchFamily="34" charset="0"/>
              </a:rPr>
              <a:t>fewer readmissions </a:t>
            </a:r>
          </a:p>
          <a:p>
            <a:pPr marL="1657350" lvl="3" indent="-285750">
              <a:buFont typeface="Wingdings" panose="05000000000000000000" pitchFamily="2" charset="2"/>
              <a:buChar char="§"/>
            </a:pPr>
            <a:r>
              <a:rPr lang="en-US" dirty="0">
                <a:solidFill>
                  <a:srgbClr val="000000"/>
                </a:solidFill>
                <a:effectLst/>
                <a:ea typeface="Calibri" panose="020F0502020204030204" pitchFamily="34" charset="0"/>
              </a:rPr>
              <a:t>unchanged or reduced mortality </a:t>
            </a:r>
            <a:br>
              <a:rPr lang="en-US" dirty="0">
                <a:solidFill>
                  <a:srgbClr val="000000"/>
                </a:solidFill>
                <a:effectLst/>
                <a:ea typeface="Calibri" panose="020F0502020204030204" pitchFamily="34" charset="0"/>
              </a:rPr>
            </a:br>
            <a:endParaRPr lang="en-US" dirty="0">
              <a:solidFill>
                <a:srgbClr val="000000"/>
              </a:solidFill>
              <a:effectLst/>
              <a:ea typeface="Calibri" panose="020F0502020204030204" pitchFamily="34" charset="0"/>
            </a:endParaRPr>
          </a:p>
          <a:p>
            <a:pPr marL="285750" indent="-285750">
              <a:buFont typeface="Wingdings" panose="05000000000000000000" pitchFamily="2" charset="2"/>
              <a:buChar char="§"/>
            </a:pPr>
            <a:r>
              <a:rPr lang="en-US" dirty="0">
                <a:effectLst/>
                <a:ea typeface="Times New Roman" panose="02020603050405020304" pitchFamily="18" charset="0"/>
                <a:cs typeface="Times New Roman" panose="02020603050405020304" pitchFamily="18" charset="0"/>
              </a:rPr>
              <a:t>CMS announced the Acute Hospital Care at Home initiative, which provides regulatory flexibility allowing for safe hospital care for eligible patients in their homes during the COVID-19 PHE.  </a:t>
            </a:r>
            <a:br>
              <a:rPr lang="en-US" dirty="0">
                <a:effectLst/>
                <a:ea typeface="Times New Roman" panose="02020603050405020304" pitchFamily="18" charset="0"/>
                <a:cs typeface="Times New Roman" panose="02020603050405020304" pitchFamily="18" charset="0"/>
              </a:rPr>
            </a:br>
            <a:endParaRPr lang="en-US" dirty="0">
              <a:effectLst/>
              <a:ea typeface="Times New Roman" panose="02020603050405020304" pitchFamily="18" charset="0"/>
              <a:cs typeface="Times New Roman" panose="02020603050405020304" pitchFamily="18" charset="0"/>
            </a:endParaRPr>
          </a:p>
          <a:p>
            <a:pPr marL="285750" indent="-285750">
              <a:buFont typeface="Wingdings" panose="05000000000000000000" pitchFamily="2" charset="2"/>
              <a:buChar char="§"/>
            </a:pPr>
            <a:r>
              <a:rPr lang="en-US" dirty="0">
                <a:effectLst/>
                <a:ea typeface="Times New Roman" panose="02020603050405020304" pitchFamily="18" charset="0"/>
                <a:cs typeface="Times New Roman" panose="02020603050405020304" pitchFamily="18" charset="0"/>
              </a:rPr>
              <a:t>MassHealth is aligning with CMS to participate in this initiative, along with Brigham and Women’s Hospital and Massachusetts General Hospital. </a:t>
            </a:r>
          </a:p>
          <a:p>
            <a:pPr marL="0" marR="0">
              <a:spcBef>
                <a:spcPts val="0"/>
              </a:spcBef>
              <a:spcAft>
                <a:spcPts val="1000"/>
              </a:spcAft>
            </a:pPr>
            <a:r>
              <a:rPr lang="x-none" sz="18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52443279"/>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38D74935-41AB-4EBA-B1C9-9A69730F448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32" imgH="530" progId="TCLayout.ActiveDocument.1">
                  <p:embed/>
                </p:oleObj>
              </mc:Choice>
              <mc:Fallback>
                <p:oleObj name="think-cell Slide" r:id="rId3" imgW="532" imgH="530" progId="TCLayout.ActiveDocument.1">
                  <p:embed/>
                  <p:pic>
                    <p:nvPicPr>
                      <p:cNvPr id="6" name="Object 5" hidden="1">
                        <a:extLst>
                          <a:ext uri="{FF2B5EF4-FFF2-40B4-BE49-F238E27FC236}">
                            <a16:creationId xmlns:a16="http://schemas.microsoft.com/office/drawing/2014/main" id="{38D74935-41AB-4EBA-B1C9-9A69730F448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1">
            <a:extLst>
              <a:ext uri="{FF2B5EF4-FFF2-40B4-BE49-F238E27FC236}">
                <a16:creationId xmlns:a16="http://schemas.microsoft.com/office/drawing/2014/main" id="{481EC4F9-7720-4EC0-AC0D-1C99EFE951A6}"/>
              </a:ext>
            </a:extLst>
          </p:cNvPr>
          <p:cNvSpPr txBox="1">
            <a:spLocks/>
          </p:cNvSpPr>
          <p:nvPr/>
        </p:nvSpPr>
        <p:spPr>
          <a:xfrm>
            <a:off x="173736" y="233544"/>
            <a:ext cx="8763000" cy="300788"/>
          </a:xfrm>
          <a:prstGeom prst="rect">
            <a:avLst/>
          </a:prstGeom>
        </p:spPr>
        <p:txBody>
          <a:bodyPr vert="horz" wrap="square" lIns="0" tIns="0" rIns="0" bIns="0" rtlCol="0" anchor="ctr">
            <a:spAutoFit/>
          </a:bodyPr>
          <a:lst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a:lstStyle>
          <a:p>
            <a:pPr marL="137160" marR="0">
              <a:lnSpc>
                <a:spcPct val="105000"/>
              </a:lnSpc>
              <a:spcBef>
                <a:spcPts val="0"/>
              </a:spcBef>
              <a:spcAft>
                <a:spcPts val="1000"/>
              </a:spcAft>
              <a:tabLst>
                <a:tab pos="5937250" algn="r"/>
              </a:tabLst>
            </a:pPr>
            <a:r>
              <a:rPr lang="en-US" sz="2000" dirty="0">
                <a:solidFill>
                  <a:srgbClr val="002060"/>
                </a:solidFill>
                <a:effectLst/>
                <a:latin typeface="Arial" panose="020B0604020202020204" pitchFamily="34" charset="0"/>
                <a:ea typeface="Calibri" panose="020F0502020204030204" pitchFamily="34" charset="0"/>
              </a:rPr>
              <a:t>Authorize a Hospital at Home Program</a:t>
            </a:r>
            <a:endParaRPr lang="en-US" b="1" dirty="0">
              <a:solidFill>
                <a:srgbClr val="002060"/>
              </a:solidFill>
            </a:endParaRPr>
          </a:p>
        </p:txBody>
      </p:sp>
      <p:sp>
        <p:nvSpPr>
          <p:cNvPr id="7" name="TextBox 6">
            <a:extLst>
              <a:ext uri="{FF2B5EF4-FFF2-40B4-BE49-F238E27FC236}">
                <a16:creationId xmlns:a16="http://schemas.microsoft.com/office/drawing/2014/main" id="{682B3421-60D1-4F12-B118-52BB81B73A1D}"/>
              </a:ext>
            </a:extLst>
          </p:cNvPr>
          <p:cNvSpPr txBox="1"/>
          <p:nvPr/>
        </p:nvSpPr>
        <p:spPr>
          <a:xfrm>
            <a:off x="533400" y="838200"/>
            <a:ext cx="6858000" cy="5594352"/>
          </a:xfrm>
          <a:prstGeom prst="rect">
            <a:avLst/>
          </a:prstGeom>
          <a:noFill/>
        </p:spPr>
        <p:txBody>
          <a:bodyPr wrap="square">
            <a:spAutoFit/>
          </a:bodyPr>
          <a:lstStyle/>
          <a:p>
            <a:pPr marL="285750" marR="0" indent="-285750">
              <a:lnSpc>
                <a:spcPct val="115000"/>
              </a:lnSpc>
              <a:spcBef>
                <a:spcPts val="0"/>
              </a:spcBef>
              <a:spcAft>
                <a:spcPts val="1000"/>
              </a:spcAft>
              <a:buFont typeface="Wingdings" panose="05000000000000000000" pitchFamily="2" charset="2"/>
              <a:buChar char="§"/>
            </a:pPr>
            <a:r>
              <a:rPr lang="en-US" dirty="0">
                <a:solidFill>
                  <a:srgbClr val="000000"/>
                </a:solidFill>
                <a:effectLst/>
                <a:ea typeface="Calibri" panose="020F0502020204030204" pitchFamily="34" charset="0"/>
                <a:cs typeface="Times New Roman" panose="02020603050405020304" pitchFamily="18" charset="0"/>
              </a:rPr>
              <a:t>EOHHS is requesting ongoing flexibility for this initiative not limited to </a:t>
            </a:r>
            <a:r>
              <a:rPr lang="en-US" dirty="0">
                <a:effectLst/>
                <a:ea typeface="Calibri" panose="020F0502020204030204" pitchFamily="34" charset="0"/>
                <a:cs typeface="Times New Roman" panose="02020603050405020304" pitchFamily="18" charset="0"/>
              </a:rPr>
              <a:t>the public health emergency, </a:t>
            </a:r>
            <a:r>
              <a:rPr lang="en-US" dirty="0">
                <a:solidFill>
                  <a:srgbClr val="000000"/>
                </a:solidFill>
                <a:effectLst/>
                <a:ea typeface="Calibri" panose="020F0502020204030204" pitchFamily="34" charset="0"/>
                <a:cs typeface="Times New Roman" panose="02020603050405020304" pitchFamily="18" charset="0"/>
              </a:rPr>
              <a:t>to allow qualified acute inpatient hospitals to bill MassHealth for acute inpatient hospital services rendered in a member’s home to members for whom such services are clinically appropriate. </a:t>
            </a:r>
            <a:br>
              <a:rPr lang="en-US" dirty="0">
                <a:solidFill>
                  <a:srgbClr val="000000"/>
                </a:solidFill>
                <a:effectLst/>
                <a:ea typeface="Calibri" panose="020F0502020204030204" pitchFamily="34" charset="0"/>
                <a:cs typeface="Times New Roman" panose="02020603050405020304" pitchFamily="18" charset="0"/>
              </a:rPr>
            </a:br>
            <a:endParaRPr lang="en-US" dirty="0">
              <a:solidFill>
                <a:srgbClr val="000000"/>
              </a:solidFill>
              <a:effectLst/>
              <a:ea typeface="Calibri" panose="020F0502020204030204" pitchFamily="34" charset="0"/>
              <a:cs typeface="Times New Roman" panose="02020603050405020304" pitchFamily="18" charset="0"/>
            </a:endParaRPr>
          </a:p>
          <a:p>
            <a:pPr marL="285750" marR="0" indent="-285750">
              <a:lnSpc>
                <a:spcPct val="115000"/>
              </a:lnSpc>
              <a:buFont typeface="Wingdings" panose="05000000000000000000" pitchFamily="2" charset="2"/>
              <a:buChar char="§"/>
            </a:pPr>
            <a:r>
              <a:rPr lang="en-US" dirty="0">
                <a:solidFill>
                  <a:srgbClr val="000000"/>
                </a:solidFill>
                <a:effectLst/>
                <a:ea typeface="Calibri" panose="020F0502020204030204" pitchFamily="34" charset="0"/>
                <a:cs typeface="Times New Roman" panose="02020603050405020304" pitchFamily="18" charset="0"/>
              </a:rPr>
              <a:t>EOHHS proposes to model its hospital-at-home program on CMS’ Acute Hospital Care at Home initiative, incorporating most of its requirements and limitations, such as:</a:t>
            </a:r>
          </a:p>
          <a:p>
            <a:pPr marL="742950" lvl="1" indent="-285750">
              <a:lnSpc>
                <a:spcPct val="115000"/>
              </a:lnSpc>
              <a:buFont typeface="Wingdings" panose="05000000000000000000" pitchFamily="2" charset="2"/>
              <a:buChar char="§"/>
            </a:pPr>
            <a:r>
              <a:rPr lang="en-US" dirty="0">
                <a:solidFill>
                  <a:srgbClr val="000000"/>
                </a:solidFill>
                <a:effectLst/>
                <a:ea typeface="Calibri" panose="020F0502020204030204" pitchFamily="34" charset="0"/>
                <a:cs typeface="Times New Roman" panose="02020603050405020304" pitchFamily="18" charset="0"/>
              </a:rPr>
              <a:t>requiring appropriate screening protocols for admission</a:t>
            </a:r>
            <a:endParaRPr lang="en-US" dirty="0">
              <a:solidFill>
                <a:srgbClr val="000000"/>
              </a:solidFill>
              <a:ea typeface="Calibri" panose="020F0502020204030204" pitchFamily="34" charset="0"/>
              <a:cs typeface="Times New Roman" panose="02020603050405020304" pitchFamily="18" charset="0"/>
            </a:endParaRPr>
          </a:p>
          <a:p>
            <a:pPr marL="742950" lvl="1" indent="-285750">
              <a:lnSpc>
                <a:spcPct val="115000"/>
              </a:lnSpc>
              <a:buFont typeface="Wingdings" panose="05000000000000000000" pitchFamily="2" charset="2"/>
              <a:buChar char="§"/>
            </a:pPr>
            <a:r>
              <a:rPr lang="en-US" dirty="0">
                <a:solidFill>
                  <a:srgbClr val="000000"/>
                </a:solidFill>
                <a:effectLst/>
                <a:ea typeface="Calibri" panose="020F0502020204030204" pitchFamily="34" charset="0"/>
                <a:cs typeface="Times New Roman" panose="02020603050405020304" pitchFamily="18" charset="0"/>
              </a:rPr>
              <a:t>setting clear expectations around clinical team evaluations (both in-person and virtual)</a:t>
            </a:r>
          </a:p>
          <a:p>
            <a:pPr marL="742950" lvl="1" indent="-285750">
              <a:lnSpc>
                <a:spcPct val="115000"/>
              </a:lnSpc>
              <a:buFont typeface="Wingdings" panose="05000000000000000000" pitchFamily="2" charset="2"/>
              <a:buChar char="§"/>
            </a:pPr>
            <a:r>
              <a:rPr lang="en-US" dirty="0">
                <a:solidFill>
                  <a:srgbClr val="000000"/>
                </a:solidFill>
                <a:effectLst/>
                <a:ea typeface="Calibri" panose="020F0502020204030204" pitchFamily="34" charset="0"/>
                <a:cs typeface="Times New Roman" panose="02020603050405020304" pitchFamily="18" charset="0"/>
              </a:rPr>
              <a:t>ensuring patients can communicate with their clinical team in a timely fashion</a:t>
            </a:r>
            <a:endParaRPr lang="en-US" dirty="0">
              <a:solidFill>
                <a:srgbClr val="000000"/>
              </a:solidFill>
              <a:ea typeface="Calibri" panose="020F0502020204030204" pitchFamily="34" charset="0"/>
              <a:cs typeface="Times New Roman" panose="02020603050405020304" pitchFamily="18" charset="0"/>
            </a:endParaRPr>
          </a:p>
          <a:p>
            <a:pPr marL="742950" lvl="1" indent="-285750">
              <a:lnSpc>
                <a:spcPct val="115000"/>
              </a:lnSpc>
              <a:buFont typeface="Wingdings" panose="05000000000000000000" pitchFamily="2" charset="2"/>
              <a:buChar char="§"/>
            </a:pPr>
            <a:r>
              <a:rPr lang="en-US" dirty="0">
                <a:solidFill>
                  <a:srgbClr val="000000"/>
                </a:solidFill>
                <a:effectLst/>
                <a:ea typeface="Calibri" panose="020F0502020204030204" pitchFamily="34" charset="0"/>
                <a:cs typeface="Times New Roman" panose="02020603050405020304" pitchFamily="18" charset="0"/>
              </a:rPr>
              <a:t>establishing the necessary infrastructure to ensure patient safety.   </a:t>
            </a:r>
            <a:endParaRPr lang="en-US" dirty="0">
              <a:effectLst/>
              <a:ea typeface="Calibri" panose="020F0502020204030204" pitchFamily="34" charset="0"/>
              <a:cs typeface="Times New Roman" panose="02020603050405020304" pitchFamily="18" charset="0"/>
            </a:endParaRPr>
          </a:p>
          <a:p>
            <a:pPr marL="0" marR="0">
              <a:spcBef>
                <a:spcPts val="0"/>
              </a:spcBef>
              <a:spcAft>
                <a:spcPts val="1000"/>
              </a:spcAft>
            </a:pPr>
            <a:r>
              <a:rPr lang="x-none" sz="1800" dirty="0">
                <a:effectLst/>
                <a:latin typeface="Calibri" panose="020F0502020204030204" pitchFamily="34" charset="0"/>
                <a:ea typeface="Calibri" panose="020F0502020204030204" pitchFamily="34" charset="0"/>
                <a:cs typeface="Times New Roman" panose="02020603050405020304" pitchFamily="18" charset="0"/>
              </a:rPr>
              <a:t>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5935563"/>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9D693C36-8C4B-C743-8318-314FD976C935}"/>
              </a:ext>
            </a:extLst>
          </p:cNvPr>
          <p:cNvSpPr>
            <a:spLocks noGrp="1"/>
          </p:cNvSpPr>
          <p:nvPr>
            <p:ph type="title"/>
          </p:nvPr>
        </p:nvSpPr>
        <p:spPr>
          <a:xfrm>
            <a:off x="174947" y="234867"/>
            <a:ext cx="8053675" cy="307777"/>
          </a:xfrm>
        </p:spPr>
        <p:txBody>
          <a:bodyPr/>
          <a:lstStyle/>
          <a:p>
            <a:r>
              <a:rPr kumimoji="0" lang="en-US" sz="2000" b="1" i="0" u="none" strike="noStrike" kern="1200" cap="none" spc="0" normalizeH="0" baseline="0" noProof="0" dirty="0">
                <a:ln>
                  <a:noFill/>
                </a:ln>
                <a:solidFill>
                  <a:srgbClr val="002960"/>
                </a:solidFill>
                <a:effectLst/>
                <a:uLnTx/>
                <a:uFillTx/>
                <a:latin typeface="Arial" panose="020B0604020202020204" pitchFamily="34" charset="0"/>
                <a:ea typeface="+mj-ea"/>
                <a:cs typeface="Arial" panose="020B0604020202020204" pitchFamily="34" charset="0"/>
              </a:rPr>
              <a:t>Public Testimony</a:t>
            </a:r>
            <a:endParaRPr lang="en-US" sz="2000" dirty="0"/>
          </a:p>
        </p:txBody>
      </p:sp>
      <p:sp>
        <p:nvSpPr>
          <p:cNvPr id="7" name="Content Placeholder 6">
            <a:extLst>
              <a:ext uri="{FF2B5EF4-FFF2-40B4-BE49-F238E27FC236}">
                <a16:creationId xmlns:a16="http://schemas.microsoft.com/office/drawing/2014/main" id="{45001271-B986-8B48-8B05-9809AC50C929}"/>
              </a:ext>
            </a:extLst>
          </p:cNvPr>
          <p:cNvSpPr>
            <a:spLocks noGrp="1"/>
          </p:cNvSpPr>
          <p:nvPr>
            <p:ph idx="1"/>
          </p:nvPr>
        </p:nvSpPr>
        <p:spPr>
          <a:xfrm>
            <a:off x="685800" y="838200"/>
            <a:ext cx="7391400" cy="5386090"/>
          </a:xfrm>
        </p:spPr>
        <p:txBody>
          <a:bodyPr/>
          <a:lstStyle/>
          <a:p>
            <a:pPr marL="342900" indent="-342900">
              <a:buFont typeface="Wingdings" panose="05000000000000000000" pitchFamily="2" charset="2"/>
              <a:buChar char="§"/>
            </a:pPr>
            <a:r>
              <a:rPr lang="en-US" sz="2000" dirty="0"/>
              <a:t>EOHHS will accept public testimony during listening session</a:t>
            </a:r>
            <a:br>
              <a:rPr lang="en-US" sz="2000" dirty="0"/>
            </a:br>
            <a:endParaRPr lang="en-US" sz="2000" dirty="0"/>
          </a:p>
          <a:p>
            <a:pPr marL="342900" indent="-342900">
              <a:buFont typeface="Wingdings" panose="05000000000000000000" pitchFamily="2" charset="2"/>
              <a:buChar char="§"/>
            </a:pPr>
            <a:endParaRPr lang="en-US" sz="2000" i="1" dirty="0"/>
          </a:p>
          <a:p>
            <a:pPr marL="342900" indent="-342900">
              <a:buFont typeface="Wingdings" panose="05000000000000000000" pitchFamily="2" charset="2"/>
              <a:buChar char="§"/>
            </a:pPr>
            <a:r>
              <a:rPr lang="en-US" sz="2000" i="1" dirty="0"/>
              <a:t>Additional Opportunity to Comment</a:t>
            </a:r>
            <a:br>
              <a:rPr lang="en-US" sz="2000" i="1" dirty="0"/>
            </a:br>
            <a:endParaRPr lang="en-US" sz="2000" i="1" dirty="0"/>
          </a:p>
          <a:p>
            <a:pPr marL="692723" lvl="2" indent="-342900">
              <a:buFont typeface="Wingdings" panose="05000000000000000000" pitchFamily="2" charset="2"/>
              <a:buChar char="§"/>
            </a:pPr>
            <a:r>
              <a:rPr lang="en-US" sz="2000" i="1" dirty="0"/>
              <a:t>Submit written comments</a:t>
            </a:r>
            <a:r>
              <a:rPr lang="en-US" sz="2000" dirty="0"/>
              <a:t>:  </a:t>
            </a:r>
          </a:p>
          <a:p>
            <a:pPr marL="342900" indent="-342900">
              <a:buFont typeface="Wingdings" panose="05000000000000000000" pitchFamily="2" charset="2"/>
              <a:buChar char="§"/>
            </a:pPr>
            <a:endParaRPr lang="en-US" sz="2000" dirty="0"/>
          </a:p>
          <a:p>
            <a:pPr marL="916610" lvl="4" indent="-342900">
              <a:buFont typeface="Wingdings" panose="05000000000000000000" pitchFamily="2" charset="2"/>
              <a:buChar char="§"/>
            </a:pPr>
            <a:r>
              <a:rPr lang="en-US" sz="2000" dirty="0"/>
              <a:t>By email to</a:t>
            </a:r>
            <a:br>
              <a:rPr lang="en-US" sz="2000" dirty="0"/>
            </a:br>
            <a:r>
              <a:rPr lang="en-US" sz="1800" u="sng" dirty="0">
                <a:solidFill>
                  <a:srgbClr val="0000FF"/>
                </a:solidFill>
                <a:effectLst/>
                <a:latin typeface="Arial" panose="020B0604020202020204" pitchFamily="34" charset="0"/>
                <a:ea typeface="Cambria" panose="02040503050406030204" pitchFamily="18" charset="0"/>
                <a:cs typeface="Times New Roman" panose="02020603050405020304" pitchFamily="18" charset="0"/>
                <a:hlinkClick r:id="rId2"/>
              </a:rPr>
              <a:t>1115-Comments@Mass.gov</a:t>
            </a:r>
            <a:r>
              <a:rPr lang="en-US" sz="1800" dirty="0">
                <a:effectLst/>
                <a:latin typeface="Arial" panose="020B0604020202020204" pitchFamily="34" charset="0"/>
                <a:ea typeface="Cambria" panose="02040503050406030204" pitchFamily="18" charset="0"/>
              </a:rPr>
              <a:t> </a:t>
            </a:r>
            <a:endParaRPr lang="en-US" sz="2000" dirty="0"/>
          </a:p>
          <a:p>
            <a:pPr marL="342900" indent="-342900">
              <a:buFont typeface="Wingdings" panose="05000000000000000000" pitchFamily="2" charset="2"/>
              <a:buChar char="§"/>
            </a:pPr>
            <a:endParaRPr lang="en-US" sz="2000" dirty="0"/>
          </a:p>
          <a:p>
            <a:pPr marL="916610" lvl="4" indent="-342900">
              <a:buFont typeface="Wingdings" panose="05000000000000000000" pitchFamily="2" charset="2"/>
              <a:buChar char="§"/>
            </a:pPr>
            <a:r>
              <a:rPr lang="en-US" sz="2000" i="1" dirty="0"/>
              <a:t>By mail to</a:t>
            </a:r>
          </a:p>
          <a:p>
            <a:pPr lvl="3" indent="0">
              <a:buNone/>
            </a:pPr>
            <a:r>
              <a:rPr lang="en-US" sz="1800" dirty="0">
                <a:effectLst/>
                <a:latin typeface="Arial" panose="020B0604020202020204" pitchFamily="34" charset="0"/>
                <a:ea typeface="Cambria" panose="02040503050406030204" pitchFamily="18" charset="0"/>
              </a:rPr>
              <a:t>	      1115 Amendment Comments</a:t>
            </a:r>
            <a:br>
              <a:rPr lang="en-US" sz="1800" dirty="0">
                <a:effectLst/>
                <a:latin typeface="Arial" panose="020B0604020202020204" pitchFamily="34" charset="0"/>
                <a:ea typeface="Cambria" panose="02040503050406030204" pitchFamily="18" charset="0"/>
              </a:rPr>
            </a:br>
            <a:r>
              <a:rPr lang="en-US" sz="1800" dirty="0">
                <a:effectLst/>
                <a:latin typeface="Arial" panose="020B0604020202020204" pitchFamily="34" charset="0"/>
                <a:ea typeface="Cambria" panose="02040503050406030204" pitchFamily="18" charset="0"/>
              </a:rPr>
              <a:t>          EOHHS Office of Medicaid</a:t>
            </a:r>
            <a:br>
              <a:rPr lang="en-US" sz="1800" dirty="0">
                <a:effectLst/>
                <a:latin typeface="Arial" panose="020B0604020202020204" pitchFamily="34" charset="0"/>
                <a:ea typeface="Cambria" panose="02040503050406030204" pitchFamily="18" charset="0"/>
              </a:rPr>
            </a:br>
            <a:r>
              <a:rPr lang="en-US" sz="1800" dirty="0">
                <a:effectLst/>
                <a:latin typeface="Arial" panose="020B0604020202020204" pitchFamily="34" charset="0"/>
                <a:ea typeface="Cambria" panose="02040503050406030204" pitchFamily="18" charset="0"/>
              </a:rPr>
              <a:t>          One Ashburton Place, 11</a:t>
            </a:r>
            <a:r>
              <a:rPr lang="en-US" sz="1800" baseline="30000" dirty="0">
                <a:effectLst/>
                <a:latin typeface="Arial" panose="020B0604020202020204" pitchFamily="34" charset="0"/>
                <a:ea typeface="Cambria" panose="02040503050406030204" pitchFamily="18" charset="0"/>
              </a:rPr>
              <a:t>th</a:t>
            </a:r>
            <a:r>
              <a:rPr lang="en-US" sz="1800" dirty="0">
                <a:effectLst/>
                <a:latin typeface="Arial" panose="020B0604020202020204" pitchFamily="34" charset="0"/>
                <a:ea typeface="Cambria" panose="02040503050406030204" pitchFamily="18" charset="0"/>
              </a:rPr>
              <a:t> Floor</a:t>
            </a:r>
            <a:br>
              <a:rPr lang="en-US" sz="1800" dirty="0">
                <a:effectLst/>
                <a:latin typeface="Arial" panose="020B0604020202020204" pitchFamily="34" charset="0"/>
                <a:ea typeface="Cambria" panose="02040503050406030204" pitchFamily="18" charset="0"/>
              </a:rPr>
            </a:br>
            <a:r>
              <a:rPr lang="en-US" sz="1800" dirty="0">
                <a:effectLst/>
                <a:latin typeface="Arial" panose="020B0604020202020204" pitchFamily="34" charset="0"/>
                <a:ea typeface="Cambria" panose="02040503050406030204" pitchFamily="18" charset="0"/>
              </a:rPr>
              <a:t>          Boston, MA 02108</a:t>
            </a:r>
            <a:br>
              <a:rPr lang="en-US" sz="1800" dirty="0">
                <a:effectLst/>
                <a:latin typeface="Arial" panose="020B0604020202020204" pitchFamily="34" charset="0"/>
                <a:ea typeface="Cambria" panose="02040503050406030204" pitchFamily="18" charset="0"/>
              </a:rPr>
            </a:br>
            <a:br>
              <a:rPr lang="en-US" sz="2000" i="1" dirty="0"/>
            </a:br>
            <a:endParaRPr lang="en-US" sz="2000" i="1" dirty="0"/>
          </a:p>
          <a:p>
            <a:pPr marL="342900" indent="-342900">
              <a:buFont typeface="Wingdings" panose="05000000000000000000" pitchFamily="2" charset="2"/>
              <a:buChar char="§"/>
            </a:pPr>
            <a:r>
              <a:rPr lang="en-US" sz="2000" i="1" dirty="0"/>
              <a:t>Deadline for comments:   April 25, 2021</a:t>
            </a:r>
            <a:endParaRPr lang="en-US" sz="2000" dirty="0"/>
          </a:p>
        </p:txBody>
      </p:sp>
    </p:spTree>
    <p:extLst>
      <p:ext uri="{BB962C8B-B14F-4D97-AF65-F5344CB8AC3E}">
        <p14:creationId xmlns:p14="http://schemas.microsoft.com/office/powerpoint/2010/main" val="16196121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0BE8F4-9F3C-2942-B7B3-D984F6BAC067}"/>
              </a:ext>
            </a:extLst>
          </p:cNvPr>
          <p:cNvSpPr>
            <a:spLocks noGrp="1"/>
          </p:cNvSpPr>
          <p:nvPr>
            <p:ph type="title"/>
          </p:nvPr>
        </p:nvSpPr>
        <p:spPr/>
        <p:txBody>
          <a:bodyPr/>
          <a:lstStyle/>
          <a:p>
            <a:r>
              <a:rPr lang="en-US" dirty="0"/>
              <a:t>Guidance for Participants for Virtual Meetings</a:t>
            </a:r>
          </a:p>
        </p:txBody>
      </p:sp>
      <p:sp>
        <p:nvSpPr>
          <p:cNvPr id="3" name="TextBox 2">
            <a:extLst>
              <a:ext uri="{FF2B5EF4-FFF2-40B4-BE49-F238E27FC236}">
                <a16:creationId xmlns:a16="http://schemas.microsoft.com/office/drawing/2014/main" id="{98FFEAFC-1D52-B642-8DB2-27B7ABA69510}"/>
              </a:ext>
            </a:extLst>
          </p:cNvPr>
          <p:cNvSpPr txBox="1"/>
          <p:nvPr/>
        </p:nvSpPr>
        <p:spPr>
          <a:xfrm>
            <a:off x="365746" y="685800"/>
            <a:ext cx="8305800" cy="6155531"/>
          </a:xfrm>
          <a:prstGeom prst="rect">
            <a:avLst/>
          </a:prstGeom>
          <a:noFill/>
        </p:spPr>
        <p:txBody>
          <a:bodyPr wrap="square" rtlCol="0">
            <a:spAutoFit/>
          </a:bodyPr>
          <a:lstStyle/>
          <a:p>
            <a:pPr marL="285750" lvl="0" indent="-285750">
              <a:spcAft>
                <a:spcPts val="1200"/>
              </a:spcAft>
              <a:buFont typeface="Arial" panose="020B0604020202020204" pitchFamily="34" charset="0"/>
              <a:buChar char="•"/>
            </a:pPr>
            <a:r>
              <a:rPr lang="en-US" sz="1600" dirty="0"/>
              <a:t>This meeting is open to the public and is </a:t>
            </a:r>
            <a:r>
              <a:rPr lang="en-US" sz="1600" b="1" dirty="0"/>
              <a:t>being recorded. </a:t>
            </a:r>
          </a:p>
          <a:p>
            <a:pPr marL="285750" lvl="0" indent="-285750">
              <a:spcAft>
                <a:spcPts val="1200"/>
              </a:spcAft>
              <a:buFont typeface="Arial" panose="020B0604020202020204" pitchFamily="34" charset="0"/>
              <a:buChar char="•"/>
            </a:pPr>
            <a:r>
              <a:rPr lang="en-US" sz="1600" dirty="0"/>
              <a:t>For an optimal experience, we strongly recommend using the Zoom platform to join, rather than dialing in by phone. </a:t>
            </a:r>
          </a:p>
          <a:p>
            <a:pPr marL="285750" lvl="0" indent="-285750">
              <a:spcAft>
                <a:spcPts val="1200"/>
              </a:spcAft>
              <a:buFont typeface="Arial" panose="020B0604020202020204" pitchFamily="34" charset="0"/>
              <a:buChar char="•"/>
            </a:pPr>
            <a:r>
              <a:rPr lang="en-US" sz="1600" dirty="0"/>
              <a:t>For the first portion of the Listening Session, your cameras and participation will be disabled. Please hold your questions and comments until the facilitator opens the meeting for participation. </a:t>
            </a:r>
          </a:p>
          <a:p>
            <a:pPr marL="285750" indent="-285750">
              <a:spcAft>
                <a:spcPts val="1200"/>
              </a:spcAft>
              <a:buFont typeface="Arial" panose="020B0604020202020204" pitchFamily="34" charset="0"/>
              <a:buChar char="•"/>
            </a:pPr>
            <a:r>
              <a:rPr lang="en-US" sz="1600" dirty="0"/>
              <a:t>You are welcome to share comments or questions using the “Chat” feature.</a:t>
            </a:r>
          </a:p>
          <a:p>
            <a:pPr marL="285750" lvl="0" indent="-285750">
              <a:spcAft>
                <a:spcPts val="1200"/>
              </a:spcAft>
              <a:buFont typeface="Arial" panose="020B0604020202020204" pitchFamily="34" charset="0"/>
              <a:buChar char="•"/>
            </a:pPr>
            <a:r>
              <a:rPr lang="en-US" sz="1600" dirty="0"/>
              <a:t>Please mute yourself when not speaking, and please be aware that your background is visible when the camera is on</a:t>
            </a:r>
          </a:p>
          <a:p>
            <a:pPr marL="285750" lvl="0" indent="-285750">
              <a:spcAft>
                <a:spcPts val="1200"/>
              </a:spcAft>
              <a:buFont typeface="Arial" panose="020B0604020202020204" pitchFamily="34" charset="0"/>
              <a:buChar char="•"/>
            </a:pPr>
            <a:r>
              <a:rPr lang="en-US" sz="1600" dirty="0"/>
              <a:t>If you have a question or comment and would like to speak, </a:t>
            </a:r>
            <a:r>
              <a:rPr lang="en-US" sz="1600" b="1" dirty="0"/>
              <a:t>please use the “Raise Hand” feature </a:t>
            </a:r>
            <a:r>
              <a:rPr lang="en-US" sz="1600" dirty="0"/>
              <a:t>to alert the facilitator, who will call on you. Be sure to share your name and organization, if applicable. For those on the phone, during the second portion of today’s session, we will periodically pause and offer space for you to comment.</a:t>
            </a:r>
          </a:p>
          <a:p>
            <a:pPr marL="285750" indent="-285750">
              <a:spcAft>
                <a:spcPts val="1200"/>
              </a:spcAft>
              <a:buFont typeface="Arial" panose="020B0604020202020204" pitchFamily="34" charset="0"/>
              <a:buChar char="•"/>
            </a:pPr>
            <a:r>
              <a:rPr lang="en-US" sz="1600" dirty="0"/>
              <a:t>Please limit your comments to </a:t>
            </a:r>
            <a:r>
              <a:rPr lang="en-US" sz="1600" b="1" dirty="0"/>
              <a:t>no more than 2 minutes</a:t>
            </a:r>
            <a:r>
              <a:rPr lang="en-US" sz="1600" dirty="0"/>
              <a:t>.</a:t>
            </a:r>
          </a:p>
          <a:p>
            <a:pPr marL="285750" lvl="0" indent="-285750">
              <a:spcAft>
                <a:spcPts val="1200"/>
              </a:spcAft>
              <a:buFont typeface="Arial" panose="020B0604020202020204" pitchFamily="34" charset="0"/>
              <a:buChar char="•"/>
            </a:pPr>
            <a:r>
              <a:rPr lang="en-US" sz="1600" dirty="0"/>
              <a:t>For IT issues, questions about using CART for today’s session, or for feedback on session logistics, please use the chat feature to message us, or email Alysa St. Charles (</a:t>
            </a:r>
            <a:r>
              <a:rPr lang="en-US" sz="1600" dirty="0">
                <a:hlinkClick r:id="rId2"/>
              </a:rPr>
              <a:t>Alysa.StCharles@umassmed.edu</a:t>
            </a:r>
            <a:r>
              <a:rPr lang="en-US" sz="1600" dirty="0"/>
              <a:t>) </a:t>
            </a:r>
          </a:p>
          <a:p>
            <a:pPr marL="285750" lvl="0" indent="-285750">
              <a:spcAft>
                <a:spcPts val="1200"/>
              </a:spcAft>
              <a:buFont typeface="Arial" panose="020B0604020202020204" pitchFamily="34" charset="0"/>
              <a:buChar char="•"/>
            </a:pPr>
            <a:r>
              <a:rPr lang="en-US" sz="1600" dirty="0"/>
              <a:t>CART may be accessed here: </a:t>
            </a:r>
            <a:r>
              <a:rPr lang="en-US" sz="1600" dirty="0">
                <a:hlinkClick r:id="rId3"/>
              </a:rPr>
              <a:t>https://www.streamtext.net/player?event=MH1115</a:t>
            </a:r>
            <a:endParaRPr lang="en-US" sz="1600" dirty="0"/>
          </a:p>
          <a:p>
            <a:pPr marL="285750" lvl="0" indent="-285750">
              <a:spcAft>
                <a:spcPts val="1200"/>
              </a:spcAft>
              <a:buFont typeface="Arial" panose="020B0604020202020204" pitchFamily="34" charset="0"/>
              <a:buChar char="•"/>
            </a:pPr>
            <a:r>
              <a:rPr lang="en-US" sz="1600" dirty="0"/>
              <a:t>Slides will be posted after the meeting concludes.</a:t>
            </a:r>
          </a:p>
        </p:txBody>
      </p:sp>
    </p:spTree>
    <p:extLst>
      <p:ext uri="{BB962C8B-B14F-4D97-AF65-F5344CB8AC3E}">
        <p14:creationId xmlns:p14="http://schemas.microsoft.com/office/powerpoint/2010/main" val="1384180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38D74935-41AB-4EBA-B1C9-9A69730F448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32" imgH="530" progId="TCLayout.ActiveDocument.1">
                  <p:embed/>
                </p:oleObj>
              </mc:Choice>
              <mc:Fallback>
                <p:oleObj name="think-cell Slide" r:id="rId3" imgW="532" imgH="530" progId="TCLayout.ActiveDocument.1">
                  <p:embed/>
                  <p:pic>
                    <p:nvPicPr>
                      <p:cNvPr id="6" name="Object 5" hidden="1">
                        <a:extLst>
                          <a:ext uri="{FF2B5EF4-FFF2-40B4-BE49-F238E27FC236}">
                            <a16:creationId xmlns:a16="http://schemas.microsoft.com/office/drawing/2014/main" id="{38D74935-41AB-4EBA-B1C9-9A69730F448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1">
            <a:extLst>
              <a:ext uri="{FF2B5EF4-FFF2-40B4-BE49-F238E27FC236}">
                <a16:creationId xmlns:a16="http://schemas.microsoft.com/office/drawing/2014/main" id="{481EC4F9-7720-4EC0-AC0D-1C99EFE951A6}"/>
              </a:ext>
            </a:extLst>
          </p:cNvPr>
          <p:cNvSpPr txBox="1">
            <a:spLocks/>
          </p:cNvSpPr>
          <p:nvPr/>
        </p:nvSpPr>
        <p:spPr>
          <a:xfrm>
            <a:off x="173736" y="237744"/>
            <a:ext cx="8763000" cy="292388"/>
          </a:xfrm>
          <a:prstGeom prst="rect">
            <a:avLst/>
          </a:prstGeom>
        </p:spPr>
        <p:txBody>
          <a:bodyPr vert="horz" wrap="square" lIns="0" tIns="0" rIns="0" bIns="0" rtlCol="0" anchor="ctr">
            <a:spAutoFit/>
          </a:bodyPr>
          <a:lst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900" b="1" i="0" u="none" strike="noStrike" kern="1200" cap="none" spc="0" normalizeH="0" baseline="0" noProof="0" dirty="0">
                <a:ln>
                  <a:noFill/>
                </a:ln>
                <a:solidFill>
                  <a:srgbClr val="002960"/>
                </a:solidFill>
                <a:effectLst/>
                <a:uLnTx/>
                <a:uFillTx/>
                <a:latin typeface="Arial" panose="020B0604020202020204" pitchFamily="34" charset="0"/>
                <a:ea typeface="+mj-ea"/>
                <a:cs typeface="Arial" panose="020B0604020202020204" pitchFamily="34" charset="0"/>
              </a:rPr>
              <a:t>Agenda</a:t>
            </a:r>
          </a:p>
        </p:txBody>
      </p:sp>
      <p:sp>
        <p:nvSpPr>
          <p:cNvPr id="5" name="Text Placeholder 2">
            <a:extLst>
              <a:ext uri="{FF2B5EF4-FFF2-40B4-BE49-F238E27FC236}">
                <a16:creationId xmlns:a16="http://schemas.microsoft.com/office/drawing/2014/main" id="{D257E655-9B80-4125-8B58-C9A056AB6784}"/>
              </a:ext>
            </a:extLst>
          </p:cNvPr>
          <p:cNvSpPr txBox="1">
            <a:spLocks/>
          </p:cNvSpPr>
          <p:nvPr/>
        </p:nvSpPr>
        <p:spPr>
          <a:xfrm>
            <a:off x="1638299" y="1959351"/>
            <a:ext cx="4076700" cy="323165"/>
          </a:xfrm>
          <a:prstGeom prst="rect">
            <a:avLst/>
          </a:prstGeom>
          <a:solidFill>
            <a:schemeClr val="accent4">
              <a:lumMod val="20000"/>
              <a:lumOff val="80000"/>
            </a:schemeClr>
          </a:solidFill>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buNone/>
            </a:pPr>
            <a:r>
              <a:rPr lang="en-US" sz="1500" dirty="0">
                <a:solidFill>
                  <a:schemeClr val="tx2"/>
                </a:solidFill>
              </a:rPr>
              <a:t>Overview</a:t>
            </a:r>
          </a:p>
        </p:txBody>
      </p:sp>
      <p:sp>
        <p:nvSpPr>
          <p:cNvPr id="7" name="Text Placeholder 2">
            <a:extLst>
              <a:ext uri="{FF2B5EF4-FFF2-40B4-BE49-F238E27FC236}">
                <a16:creationId xmlns:a16="http://schemas.microsoft.com/office/drawing/2014/main" id="{AA17B733-10C3-4107-BBFC-282C3A5F4F20}"/>
              </a:ext>
            </a:extLst>
          </p:cNvPr>
          <p:cNvSpPr txBox="1">
            <a:spLocks/>
          </p:cNvSpPr>
          <p:nvPr/>
        </p:nvSpPr>
        <p:spPr>
          <a:xfrm>
            <a:off x="1638299" y="2572435"/>
            <a:ext cx="4076700" cy="323165"/>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buNone/>
            </a:pPr>
            <a:r>
              <a:rPr kumimoji="0" lang="en-US" sz="1500" i="0" u="none" strike="noStrike" kern="1200" cap="none" spc="0" normalizeH="0" baseline="0" noProof="0" dirty="0">
                <a:ln>
                  <a:noFill/>
                </a:ln>
                <a:solidFill>
                  <a:schemeClr val="tx2"/>
                </a:solidFill>
                <a:effectLst/>
                <a:uLnTx/>
                <a:uFillTx/>
              </a:rPr>
              <a:t>Proposed amendments</a:t>
            </a:r>
          </a:p>
        </p:txBody>
      </p:sp>
      <p:sp>
        <p:nvSpPr>
          <p:cNvPr id="8" name="Text Placeholder 2">
            <a:extLst>
              <a:ext uri="{FF2B5EF4-FFF2-40B4-BE49-F238E27FC236}">
                <a16:creationId xmlns:a16="http://schemas.microsoft.com/office/drawing/2014/main" id="{F3E15885-8C6A-4417-BB21-94357EEA2E00}"/>
              </a:ext>
            </a:extLst>
          </p:cNvPr>
          <p:cNvSpPr txBox="1">
            <a:spLocks/>
          </p:cNvSpPr>
          <p:nvPr/>
        </p:nvSpPr>
        <p:spPr>
          <a:xfrm>
            <a:off x="1627413" y="3185519"/>
            <a:ext cx="4076700" cy="323165"/>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buNone/>
            </a:pPr>
            <a:r>
              <a:rPr kumimoji="0" lang="en-US" sz="1500" i="0" u="none" strike="noStrike" kern="1200" cap="none" spc="0" normalizeH="0" baseline="0" noProof="0" dirty="0">
                <a:ln>
                  <a:noFill/>
                </a:ln>
                <a:solidFill>
                  <a:schemeClr val="tx2"/>
                </a:solidFill>
                <a:effectLst/>
                <a:uLnTx/>
                <a:uFillTx/>
              </a:rPr>
              <a:t>Discussion</a:t>
            </a:r>
          </a:p>
        </p:txBody>
      </p:sp>
    </p:spTree>
    <p:extLst>
      <p:ext uri="{BB962C8B-B14F-4D97-AF65-F5344CB8AC3E}">
        <p14:creationId xmlns:p14="http://schemas.microsoft.com/office/powerpoint/2010/main" val="2761518532"/>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38D74935-41AB-4EBA-B1C9-9A69730F448A}"/>
              </a:ext>
            </a:extLst>
          </p:cNvPr>
          <p:cNvGraphicFramePr>
            <a:graphicFrameLocks noChangeAspect="1"/>
          </p:cNvGraphicFramePr>
          <p:nvPr>
            <p:custDataLst>
              <p:tags r:id="rId1"/>
            </p:custDataLst>
            <p:extLst>
              <p:ext uri="{D42A27DB-BD31-4B8C-83A1-F6EECF244321}">
                <p14:modId xmlns:p14="http://schemas.microsoft.com/office/powerpoint/2010/main" val="18102690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32" imgH="530" progId="TCLayout.ActiveDocument.1">
                  <p:embed/>
                </p:oleObj>
              </mc:Choice>
              <mc:Fallback>
                <p:oleObj name="think-cell Slide" r:id="rId3" imgW="532" imgH="530"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Title 1">
            <a:extLst>
              <a:ext uri="{FF2B5EF4-FFF2-40B4-BE49-F238E27FC236}">
                <a16:creationId xmlns:a16="http://schemas.microsoft.com/office/drawing/2014/main" id="{8D9C87E0-07C9-42DF-87B6-2EA0718ECBC1}"/>
              </a:ext>
            </a:extLst>
          </p:cNvPr>
          <p:cNvSpPr txBox="1">
            <a:spLocks/>
          </p:cNvSpPr>
          <p:nvPr/>
        </p:nvSpPr>
        <p:spPr>
          <a:xfrm>
            <a:off x="173736" y="245438"/>
            <a:ext cx="8763000" cy="276999"/>
          </a:xfrm>
          <a:prstGeom prst="rect">
            <a:avLst/>
          </a:prstGeom>
        </p:spPr>
        <p:txBody>
          <a:bodyPr vert="horz" wrap="square" lIns="0" tIns="0" rIns="0" bIns="0" rtlCol="0" anchor="ctr">
            <a:spAutoFit/>
          </a:bodyPr>
          <a:lst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800" b="1" i="0" u="none" strike="noStrike" kern="1200" cap="none" spc="0" normalizeH="0" baseline="0" noProof="0" dirty="0">
                <a:ln>
                  <a:noFill/>
                </a:ln>
                <a:solidFill>
                  <a:srgbClr val="002960"/>
                </a:solidFill>
                <a:effectLst/>
                <a:uLnTx/>
                <a:uFillTx/>
                <a:latin typeface="Arial" panose="020B0604020202020204" pitchFamily="34" charset="0"/>
                <a:ea typeface="+mj-ea"/>
                <a:cs typeface="Arial" panose="020B0604020202020204" pitchFamily="34" charset="0"/>
              </a:rPr>
              <a:t>Massachusetts’ Current 1115 Waiver</a:t>
            </a:r>
          </a:p>
        </p:txBody>
      </p:sp>
      <p:sp>
        <p:nvSpPr>
          <p:cNvPr id="10" name="Text Placeholder 2">
            <a:extLst>
              <a:ext uri="{FF2B5EF4-FFF2-40B4-BE49-F238E27FC236}">
                <a16:creationId xmlns:a16="http://schemas.microsoft.com/office/drawing/2014/main" id="{90F982E8-6B36-49F9-B57F-56D0C6651807}"/>
              </a:ext>
            </a:extLst>
          </p:cNvPr>
          <p:cNvSpPr txBox="1">
            <a:spLocks/>
          </p:cNvSpPr>
          <p:nvPr/>
        </p:nvSpPr>
        <p:spPr>
          <a:xfrm>
            <a:off x="260604" y="1143000"/>
            <a:ext cx="8589264" cy="4016484"/>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30188" marR="0" lvl="1" indent="-23018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5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1115 demonstration waivers (“1115 waivers,” “1115 demonstrations”) provide </a:t>
            </a:r>
            <a:r>
              <a:rPr kumimoji="0" lang="en-US" sz="1500" b="1" i="0" u="none" strike="noStrike" kern="1200" cap="none" spc="0" normalizeH="0" baseline="0" noProof="0" dirty="0">
                <a:ln>
                  <a:noFill/>
                </a:ln>
                <a:solidFill>
                  <a:srgbClr val="002960"/>
                </a:solidFill>
                <a:effectLst/>
                <a:uLnTx/>
                <a:uFillTx/>
                <a:latin typeface="Arial" panose="020B0604020202020204" pitchFamily="34" charset="0"/>
                <a:ea typeface="+mn-ea"/>
                <a:cs typeface="Arial" panose="020B0604020202020204" pitchFamily="34" charset="0"/>
              </a:rPr>
              <a:t>federal flexibility for state Medicaid programs to test innovations</a:t>
            </a:r>
            <a:r>
              <a:rPr kumimoji="0" lang="en-US" sz="15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 that support the goals of the Medicaid program, including improving health care outcomes and reducing costs. </a:t>
            </a:r>
          </a:p>
          <a:p>
            <a:pPr marL="457200" marR="0" lvl="3" indent="0" algn="l" defTabSz="914400" rtl="0" eaLnBrk="1" fontAlgn="auto" latinLnBrk="0" hangingPunct="1">
              <a:lnSpc>
                <a:spcPct val="100000"/>
              </a:lnSpc>
              <a:spcBef>
                <a:spcPts val="0"/>
              </a:spcBef>
              <a:spcAft>
                <a:spcPts val="0"/>
              </a:spcAft>
              <a:buClrTx/>
              <a:buSzPct val="125000"/>
              <a:buFont typeface="Arial" panose="020B0604020202020204" pitchFamily="34" charset="0"/>
              <a:buNone/>
              <a:tabLst/>
              <a:defRPr/>
            </a:pPr>
            <a:endParaRPr kumimoji="0" lang="en-US" sz="15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230188" marR="0" lvl="1" indent="-23018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5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MassHealth’s 1115 waiver has been in place since 1997 and must be renewed every 3-5 years.</a:t>
            </a:r>
            <a:br>
              <a:rPr kumimoji="0" lang="en-US" sz="15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br>
            <a:endParaRPr kumimoji="0" lang="en-US" sz="15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230188" marR="0" lvl="1" indent="-23018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5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MassHealth’s current 1115 waiver:</a:t>
            </a:r>
          </a:p>
          <a:p>
            <a:pPr lvl="2" indent="-230188">
              <a:buFont typeface="Wingdings" panose="05000000000000000000" pitchFamily="2" charset="2"/>
              <a:buChar char="§"/>
              <a:defRPr/>
            </a:pPr>
            <a:r>
              <a:rPr kumimoji="0" lang="en-US" sz="1500" b="1" i="0" u="none" strike="noStrike" kern="1200" cap="none" spc="0" normalizeH="0" baseline="0" noProof="0" dirty="0">
                <a:ln>
                  <a:noFill/>
                </a:ln>
                <a:solidFill>
                  <a:srgbClr val="002960"/>
                </a:solidFill>
                <a:effectLst/>
                <a:uLnTx/>
                <a:uFillTx/>
                <a:latin typeface="Arial" panose="020B0604020202020204" pitchFamily="34" charset="0"/>
                <a:ea typeface="+mn-ea"/>
                <a:cs typeface="Arial" panose="020B0604020202020204" pitchFamily="34" charset="0"/>
              </a:rPr>
              <a:t>Implemented the most significant re-structuring of the program in two decades, shifting the delivery system toward value-based care</a:t>
            </a:r>
          </a:p>
          <a:p>
            <a:pPr lvl="2" indent="-230188">
              <a:buFont typeface="Wingdings" panose="05000000000000000000" pitchFamily="2" charset="2"/>
              <a:buChar char="§"/>
              <a:defRPr/>
            </a:pPr>
            <a:r>
              <a:rPr kumimoji="0" lang="en-US" sz="1500" b="1" i="0" u="none" strike="noStrike" kern="1200" cap="none" spc="0" normalizeH="0" baseline="0" noProof="0" dirty="0">
                <a:ln>
                  <a:noFill/>
                </a:ln>
                <a:solidFill>
                  <a:srgbClr val="002960"/>
                </a:solidFill>
                <a:effectLst/>
                <a:uLnTx/>
                <a:uFillTx/>
                <a:latin typeface="Arial" panose="020B0604020202020204" pitchFamily="34" charset="0"/>
                <a:ea typeface="+mn-ea"/>
                <a:cs typeface="Arial" panose="020B0604020202020204" pitchFamily="34" charset="0"/>
              </a:rPr>
              <a:t>Contributed to </a:t>
            </a:r>
            <a:r>
              <a:rPr kumimoji="0" lang="en-US" sz="1500" b="1" i="0" u="none" strike="noStrike" kern="1200" cap="none" spc="0" normalizeH="0" baseline="0" noProof="0" dirty="0">
                <a:ln>
                  <a:noFill/>
                </a:ln>
                <a:solidFill>
                  <a:srgbClr val="002060"/>
                </a:solidFill>
                <a:effectLst/>
                <a:uLnTx/>
                <a:uFillTx/>
                <a:latin typeface="Arial" panose="020B0604020202020204" pitchFamily="34" charset="0"/>
                <a:ea typeface="+mn-ea"/>
                <a:cs typeface="Arial" panose="020B0604020202020204" pitchFamily="34" charset="0"/>
              </a:rPr>
              <a:t>maintaining </a:t>
            </a:r>
            <a:r>
              <a:rPr kumimoji="0" lang="en-US" sz="1500" b="1" i="0" u="none" strike="noStrike" kern="1200" cap="none" spc="0" normalizeH="0" baseline="0" noProof="0" dirty="0">
                <a:ln>
                  <a:noFill/>
                </a:ln>
                <a:solidFill>
                  <a:srgbClr val="002960"/>
                </a:solidFill>
                <a:effectLst/>
                <a:uLnTx/>
                <a:uFillTx/>
                <a:latin typeface="Arial" panose="020B0604020202020204" pitchFamily="34" charset="0"/>
                <a:ea typeface="+mn-ea"/>
                <a:cs typeface="Arial" panose="020B0604020202020204" pitchFamily="34" charset="0"/>
              </a:rPr>
              <a:t>near universal health care coverage for the Commonwealth</a:t>
            </a:r>
          </a:p>
          <a:p>
            <a:pPr lvl="2" indent="-230188">
              <a:buFont typeface="Wingdings" panose="05000000000000000000" pitchFamily="2" charset="2"/>
              <a:buChar char="§"/>
              <a:defRPr/>
            </a:pPr>
            <a:r>
              <a:rPr kumimoji="0" lang="en-US" sz="1500" b="1" i="0" u="none" strike="noStrike" kern="1200" cap="none" spc="0" normalizeH="0" baseline="0" noProof="0" dirty="0">
                <a:ln>
                  <a:noFill/>
                </a:ln>
                <a:solidFill>
                  <a:srgbClr val="002960"/>
                </a:solidFill>
                <a:effectLst/>
                <a:uLnTx/>
                <a:uFillTx/>
                <a:latin typeface="Arial" panose="020B0604020202020204" pitchFamily="34" charset="0"/>
                <a:ea typeface="+mn-ea"/>
                <a:cs typeface="Arial" panose="020B0604020202020204" pitchFamily="34" charset="0"/>
              </a:rPr>
              <a:t>Supported the Commonwealth’s safety net</a:t>
            </a:r>
          </a:p>
          <a:p>
            <a:pPr lvl="2" indent="-230188">
              <a:buFont typeface="Wingdings" panose="05000000000000000000" pitchFamily="2" charset="2"/>
              <a:buChar char="§"/>
              <a:defRPr/>
            </a:pPr>
            <a:r>
              <a:rPr kumimoji="0" lang="en-US" sz="1500" b="1" i="0" u="none" strike="noStrike" kern="1200" cap="none" spc="0" normalizeH="0" baseline="0" noProof="0" dirty="0">
                <a:ln>
                  <a:noFill/>
                </a:ln>
                <a:solidFill>
                  <a:srgbClr val="002960"/>
                </a:solidFill>
                <a:effectLst/>
                <a:uLnTx/>
                <a:uFillTx/>
                <a:latin typeface="Arial" panose="020B0604020202020204" pitchFamily="34" charset="0"/>
                <a:ea typeface="+mn-ea"/>
                <a:cs typeface="Arial" panose="020B0604020202020204" pitchFamily="34" charset="0"/>
              </a:rPr>
              <a:t>Expanded access to Substance Use Disorder services</a:t>
            </a:r>
            <a:endParaRPr kumimoji="0" lang="en-US" sz="1500" b="0" i="0" u="none" strike="sngStrike" kern="1200" cap="none" spc="0" normalizeH="0" baseline="0" noProof="0" dirty="0">
              <a:ln>
                <a:noFill/>
              </a:ln>
              <a:solidFill>
                <a:srgbClr val="FF0000"/>
              </a:solidFill>
              <a:uLnTx/>
              <a:uFillTx/>
              <a:latin typeface="Arial" panose="020B0604020202020204" pitchFamily="34" charset="0"/>
              <a:ea typeface="+mn-ea"/>
              <a:cs typeface="Arial" panose="020B0604020202020204" pitchFamily="34" charset="0"/>
            </a:endParaRPr>
          </a:p>
          <a:p>
            <a:pPr lvl="2" indent="-230188">
              <a:buFont typeface="Wingdings" panose="05000000000000000000" pitchFamily="2" charset="2"/>
              <a:buChar char="§"/>
              <a:defRPr/>
            </a:pPr>
            <a:endParaRPr kumimoji="0" lang="en-US" sz="15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a:p>
            <a:pPr marL="230188" marR="0" lvl="1" indent="-230188"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5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rPr>
              <a:t>MassHealth’s current 1115 waiver expires in June 2022 and MassHealth </a:t>
            </a:r>
            <a:r>
              <a:rPr lang="en-US" sz="1500" dirty="0">
                <a:solidFill>
                  <a:srgbClr val="000000"/>
                </a:solidFill>
              </a:rPr>
              <a:t>will be submitting a request to CMS this summer to renew the waiver for 5 years from 7/1/22 to 6/30/27.</a:t>
            </a:r>
            <a:br>
              <a:rPr lang="en-US" sz="1500" dirty="0">
                <a:solidFill>
                  <a:srgbClr val="000000"/>
                </a:solidFill>
              </a:rPr>
            </a:br>
            <a:br>
              <a:rPr lang="en-US" sz="1500" dirty="0">
                <a:solidFill>
                  <a:srgbClr val="000000"/>
                </a:solidFill>
              </a:rPr>
            </a:br>
            <a:endParaRPr kumimoji="0" lang="en-US" sz="1500" b="0" i="0" u="none" strike="noStrike" kern="1200" cap="none" spc="0" normalizeH="0" baseline="0" noProof="0" dirty="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87971990"/>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D9C92048-D457-45F9-8E7D-2463DEE037B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5" imgW="395" imgH="396" progId="TCLayout.ActiveDocument.1">
                  <p:embed/>
                </p:oleObj>
              </mc:Choice>
              <mc:Fallback>
                <p:oleObj name="think-cell Slide" r:id="rId5" imgW="395" imgH="396" progId="TCLayout.ActiveDocument.1">
                  <p:embed/>
                  <p:pic>
                    <p:nvPicPr>
                      <p:cNvPr id="5" name="Object 4" hidden="1">
                        <a:extLst>
                          <a:ext uri="{FF2B5EF4-FFF2-40B4-BE49-F238E27FC236}">
                            <a16:creationId xmlns:a16="http://schemas.microsoft.com/office/drawing/2014/main" id="{D9C92048-D457-45F9-8E7D-2463DEE037BE}"/>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4596CA4C-F7F7-43D0-A097-77E64FB5307A}"/>
              </a:ext>
            </a:extLst>
          </p:cNvPr>
          <p:cNvSpPr/>
          <p:nvPr>
            <p:custDataLst>
              <p:tags r:id="rId2"/>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algn="ctr"/>
            <a:endParaRPr lang="en-US" sz="1900" b="1"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a:extLst>
              <a:ext uri="{FF2B5EF4-FFF2-40B4-BE49-F238E27FC236}">
                <a16:creationId xmlns:a16="http://schemas.microsoft.com/office/drawing/2014/main" id="{C77A6A76-FCFE-40A4-8840-2628CAA04CBE}"/>
              </a:ext>
            </a:extLst>
          </p:cNvPr>
          <p:cNvSpPr>
            <a:spLocks noGrp="1"/>
          </p:cNvSpPr>
          <p:nvPr>
            <p:ph type="title"/>
          </p:nvPr>
        </p:nvSpPr>
        <p:spPr>
          <a:xfrm>
            <a:off x="173736" y="241012"/>
            <a:ext cx="8763000" cy="276999"/>
          </a:xfrm>
        </p:spPr>
        <p:txBody>
          <a:bodyPr/>
          <a:lstStyle/>
          <a:p>
            <a:r>
              <a:rPr lang="en-US" sz="1800" dirty="0"/>
              <a:t>1115 Waiver Amendment </a:t>
            </a:r>
          </a:p>
        </p:txBody>
      </p:sp>
      <p:sp>
        <p:nvSpPr>
          <p:cNvPr id="11" name="Text Placeholder 2">
            <a:extLst>
              <a:ext uri="{FF2B5EF4-FFF2-40B4-BE49-F238E27FC236}">
                <a16:creationId xmlns:a16="http://schemas.microsoft.com/office/drawing/2014/main" id="{65C21C96-FB98-4E43-8433-B26121F0177F}"/>
              </a:ext>
            </a:extLst>
          </p:cNvPr>
          <p:cNvSpPr txBox="1">
            <a:spLocks/>
          </p:cNvSpPr>
          <p:nvPr/>
        </p:nvSpPr>
        <p:spPr>
          <a:xfrm>
            <a:off x="457200" y="867509"/>
            <a:ext cx="8098971" cy="3315138"/>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buNone/>
            </a:pPr>
            <a:r>
              <a:rPr lang="en-US" b="1" dirty="0">
                <a:solidFill>
                  <a:srgbClr val="002060"/>
                </a:solidFill>
              </a:rPr>
              <a:t>To comply with state law and to make relatively minor changes to the waiver that would go into effect earlier than the 7/1/22 extension date, MassHealth is proposing the following amendments to the waiver:</a:t>
            </a:r>
          </a:p>
          <a:p>
            <a:pPr marL="0" lvl="1" indent="0">
              <a:buNone/>
            </a:pPr>
            <a:endParaRPr lang="en-US" dirty="0"/>
          </a:p>
          <a:p>
            <a:pPr marL="422910" marR="0" indent="-285750">
              <a:lnSpc>
                <a:spcPct val="105000"/>
              </a:lnSpc>
              <a:spcBef>
                <a:spcPts val="0"/>
              </a:spcBef>
              <a:spcAft>
                <a:spcPts val="1000"/>
              </a:spcAft>
              <a:buFont typeface="Wingdings" panose="05000000000000000000" pitchFamily="2" charset="2"/>
              <a:buChar char="§"/>
              <a:tabLst>
                <a:tab pos="5937250" algn="r"/>
              </a:tabLst>
            </a:pPr>
            <a:r>
              <a:rPr lang="en-US" sz="1800" dirty="0">
                <a:effectLst/>
                <a:latin typeface="Arial" panose="020B0604020202020204" pitchFamily="34" charset="0"/>
                <a:ea typeface="Calibri" panose="020F0502020204030204" pitchFamily="34" charset="0"/>
                <a:cs typeface="Times New Roman" panose="02020603050405020304" pitchFamily="18" charset="0"/>
              </a:rPr>
              <a:t>Expand Medicare Savings Program Eligibility to comply with state law</a:t>
            </a:r>
          </a:p>
          <a:p>
            <a:pPr marL="422910" marR="0" indent="-285750">
              <a:lnSpc>
                <a:spcPct val="105000"/>
              </a:lnSpc>
              <a:spcBef>
                <a:spcPts val="0"/>
              </a:spcBef>
              <a:spcAft>
                <a:spcPts val="1000"/>
              </a:spcAft>
              <a:buFont typeface="Wingdings" panose="05000000000000000000" pitchFamily="2" charset="2"/>
              <a:buChar char="§"/>
              <a:tabLst>
                <a:tab pos="5937250" algn="r"/>
              </a:tabLst>
            </a:pPr>
            <a:r>
              <a:rPr lang="en-US" sz="1800" dirty="0">
                <a:ea typeface="Calibri" panose="020F0502020204030204" pitchFamily="34" charset="0"/>
                <a:cs typeface="Times New Roman" panose="02020603050405020304" pitchFamily="18" charset="0"/>
              </a:rPr>
              <a:t>Update Postpartum Coverage</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marL="422910" marR="0" indent="-285750">
              <a:lnSpc>
                <a:spcPct val="105000"/>
              </a:lnSpc>
              <a:spcBef>
                <a:spcPts val="0"/>
              </a:spcBef>
              <a:spcAft>
                <a:spcPts val="1000"/>
              </a:spcAft>
              <a:buFont typeface="Wingdings" panose="05000000000000000000" pitchFamily="2" charset="2"/>
              <a:buChar char="§"/>
              <a:tabLst>
                <a:tab pos="5937250" algn="r"/>
              </a:tabLst>
            </a:pPr>
            <a:r>
              <a:rPr lang="en-US" sz="1800" dirty="0">
                <a:effectLst/>
                <a:latin typeface="Arial" panose="020B0604020202020204" pitchFamily="34" charset="0"/>
                <a:ea typeface="Calibri" panose="020F0502020204030204" pitchFamily="34" charset="0"/>
                <a:cs typeface="Times New Roman" panose="02020603050405020304" pitchFamily="18" charset="0"/>
              </a:rPr>
              <a:t>Provide Community Support Program (CSP) services to Justice Involved Individuals  </a:t>
            </a:r>
          </a:p>
          <a:p>
            <a:pPr marL="422910" marR="0" indent="-285750">
              <a:lnSpc>
                <a:spcPct val="105000"/>
              </a:lnSpc>
              <a:spcBef>
                <a:spcPts val="0"/>
              </a:spcBef>
              <a:spcAft>
                <a:spcPts val="1000"/>
              </a:spcAft>
              <a:buFont typeface="Wingdings" panose="05000000000000000000" pitchFamily="2" charset="2"/>
              <a:buChar char="§"/>
              <a:tabLst>
                <a:tab pos="5937250" algn="r"/>
              </a:tabLst>
            </a:pPr>
            <a:r>
              <a:rPr lang="en-US" sz="1800" dirty="0">
                <a:effectLst/>
                <a:latin typeface="Arial" panose="020B0604020202020204" pitchFamily="34" charset="0"/>
                <a:ea typeface="Calibri" panose="020F0502020204030204" pitchFamily="34" charset="0"/>
                <a:cs typeface="Times New Roman" panose="02020603050405020304" pitchFamily="18" charset="0"/>
              </a:rPr>
              <a:t>Allow payment for Clinic Services delivered in non-clinic locations</a:t>
            </a:r>
          </a:p>
          <a:p>
            <a:pPr marL="422910" marR="0" indent="-285750">
              <a:lnSpc>
                <a:spcPct val="105000"/>
              </a:lnSpc>
              <a:spcBef>
                <a:spcPts val="0"/>
              </a:spcBef>
              <a:spcAft>
                <a:spcPts val="1000"/>
              </a:spcAft>
              <a:buFont typeface="Wingdings" panose="05000000000000000000" pitchFamily="2" charset="2"/>
              <a:buChar char="§"/>
              <a:tabLst>
                <a:tab pos="5937250" algn="r"/>
              </a:tabLst>
            </a:pPr>
            <a:r>
              <a:rPr lang="en-US" sz="1800" dirty="0">
                <a:effectLst/>
                <a:latin typeface="Arial" panose="020B0604020202020204" pitchFamily="34" charset="0"/>
                <a:ea typeface="Calibri" panose="020F0502020204030204" pitchFamily="34" charset="0"/>
              </a:rPr>
              <a:t>Authorize a Hospital at Home Program</a:t>
            </a:r>
            <a:endParaRPr lang="en-US" b="1" dirty="0"/>
          </a:p>
        </p:txBody>
      </p:sp>
    </p:spTree>
    <p:extLst>
      <p:ext uri="{BB962C8B-B14F-4D97-AF65-F5344CB8AC3E}">
        <p14:creationId xmlns:p14="http://schemas.microsoft.com/office/powerpoint/2010/main" val="536199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38D74935-41AB-4EBA-B1C9-9A69730F448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32" imgH="530" progId="TCLayout.ActiveDocument.1">
                  <p:embed/>
                </p:oleObj>
              </mc:Choice>
              <mc:Fallback>
                <p:oleObj name="think-cell Slide" r:id="rId3" imgW="532" imgH="530" progId="TCLayout.ActiveDocument.1">
                  <p:embed/>
                  <p:pic>
                    <p:nvPicPr>
                      <p:cNvPr id="6" name="Object 5" hidden="1">
                        <a:extLst>
                          <a:ext uri="{FF2B5EF4-FFF2-40B4-BE49-F238E27FC236}">
                            <a16:creationId xmlns:a16="http://schemas.microsoft.com/office/drawing/2014/main" id="{38D74935-41AB-4EBA-B1C9-9A69730F448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1">
            <a:extLst>
              <a:ext uri="{FF2B5EF4-FFF2-40B4-BE49-F238E27FC236}">
                <a16:creationId xmlns:a16="http://schemas.microsoft.com/office/drawing/2014/main" id="{481EC4F9-7720-4EC0-AC0D-1C99EFE951A6}"/>
              </a:ext>
            </a:extLst>
          </p:cNvPr>
          <p:cNvSpPr txBox="1">
            <a:spLocks/>
          </p:cNvSpPr>
          <p:nvPr/>
        </p:nvSpPr>
        <p:spPr>
          <a:xfrm>
            <a:off x="173736" y="237744"/>
            <a:ext cx="8763000" cy="292388"/>
          </a:xfrm>
          <a:prstGeom prst="rect">
            <a:avLst/>
          </a:prstGeom>
        </p:spPr>
        <p:txBody>
          <a:bodyPr vert="horz" wrap="square" lIns="0" tIns="0" rIns="0" bIns="0" rtlCol="0" anchor="ctr">
            <a:spAutoFit/>
          </a:bodyPr>
          <a:lst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900" b="1" i="0" u="none" strike="noStrike" kern="1200" cap="none" spc="0" normalizeH="0" baseline="0" noProof="0" dirty="0">
                <a:ln>
                  <a:noFill/>
                </a:ln>
                <a:solidFill>
                  <a:srgbClr val="002960"/>
                </a:solidFill>
                <a:effectLst/>
                <a:uLnTx/>
                <a:uFillTx/>
                <a:latin typeface="Arial" panose="020B0604020202020204" pitchFamily="34" charset="0"/>
                <a:ea typeface="+mj-ea"/>
                <a:cs typeface="Arial" panose="020B0604020202020204" pitchFamily="34" charset="0"/>
              </a:rPr>
              <a:t>Expand Medicare Savings Program Eligibility</a:t>
            </a:r>
          </a:p>
        </p:txBody>
      </p:sp>
      <p:sp>
        <p:nvSpPr>
          <p:cNvPr id="5" name="Text Placeholder 2">
            <a:extLst>
              <a:ext uri="{FF2B5EF4-FFF2-40B4-BE49-F238E27FC236}">
                <a16:creationId xmlns:a16="http://schemas.microsoft.com/office/drawing/2014/main" id="{D257E655-9B80-4125-8B58-C9A056AB6784}"/>
              </a:ext>
            </a:extLst>
          </p:cNvPr>
          <p:cNvSpPr txBox="1">
            <a:spLocks/>
          </p:cNvSpPr>
          <p:nvPr/>
        </p:nvSpPr>
        <p:spPr>
          <a:xfrm>
            <a:off x="381000" y="1219200"/>
            <a:ext cx="7848600" cy="1754326"/>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r>
              <a:rPr lang="en-US" sz="1800" dirty="0">
                <a:solidFill>
                  <a:schemeClr val="tx2"/>
                </a:solidFill>
              </a:rPr>
              <a:t>The FY19 state budget required MassHealth to expand eligibility for the three Medicare Savings Programs (MSP, also known as Senior Buy-In and Buy-In) by:</a:t>
            </a:r>
          </a:p>
          <a:p>
            <a:pPr lvl="3"/>
            <a:r>
              <a:rPr lang="en-US" sz="1800" dirty="0">
                <a:solidFill>
                  <a:schemeClr val="tx2"/>
                </a:solidFill>
              </a:rPr>
              <a:t> increasing the upper income limit from 135% FPL to 165% FPL</a:t>
            </a:r>
          </a:p>
          <a:p>
            <a:pPr lvl="3"/>
            <a:r>
              <a:rPr lang="en-US" sz="1800" dirty="0">
                <a:solidFill>
                  <a:schemeClr val="tx2"/>
                </a:solidFill>
              </a:rPr>
              <a:t> doubling the asset limits.</a:t>
            </a:r>
            <a:br>
              <a:rPr lang="en-US" sz="1800" dirty="0">
                <a:solidFill>
                  <a:schemeClr val="tx2"/>
                </a:solidFill>
              </a:rPr>
            </a:br>
            <a:endParaRPr lang="en-US" sz="1800" dirty="0">
              <a:solidFill>
                <a:schemeClr val="tx2"/>
              </a:solidFill>
            </a:endParaRPr>
          </a:p>
        </p:txBody>
      </p:sp>
      <p:sp>
        <p:nvSpPr>
          <p:cNvPr id="9" name="TextBox 8">
            <a:extLst>
              <a:ext uri="{FF2B5EF4-FFF2-40B4-BE49-F238E27FC236}">
                <a16:creationId xmlns:a16="http://schemas.microsoft.com/office/drawing/2014/main" id="{5FD815BE-7093-49B1-BB9A-3667E7846A48}"/>
              </a:ext>
            </a:extLst>
          </p:cNvPr>
          <p:cNvSpPr txBox="1"/>
          <p:nvPr/>
        </p:nvSpPr>
        <p:spPr>
          <a:xfrm>
            <a:off x="0" y="3085882"/>
            <a:ext cx="7696200" cy="2308324"/>
          </a:xfrm>
          <a:prstGeom prst="rect">
            <a:avLst/>
          </a:prstGeom>
          <a:noFill/>
        </p:spPr>
        <p:txBody>
          <a:bodyPr wrap="square">
            <a:spAutoFit/>
          </a:bodyPr>
          <a:lstStyle/>
          <a:p>
            <a:pPr marL="742950" lvl="1" indent="-285750">
              <a:buFont typeface="Wingdings" panose="05000000000000000000" pitchFamily="2" charset="2"/>
              <a:buChar char="§"/>
            </a:pPr>
            <a:r>
              <a:rPr lang="en-US" sz="1800" dirty="0">
                <a:solidFill>
                  <a:schemeClr val="tx2"/>
                </a:solidFill>
              </a:rPr>
              <a:t>MassHealth implemented Phase 1 of the expansion on 1/1/20 for individuals who are eligible for or only interested in enrollment in an MSP (and not also for full MassHealth).</a:t>
            </a:r>
          </a:p>
          <a:p>
            <a:pPr marL="742950" lvl="1" indent="-285750">
              <a:buFont typeface="Wingdings" panose="05000000000000000000" pitchFamily="2" charset="2"/>
              <a:buChar char="§"/>
            </a:pPr>
            <a:endParaRPr lang="en-US" sz="1800" dirty="0">
              <a:solidFill>
                <a:schemeClr val="tx2"/>
              </a:solidFill>
            </a:endParaRPr>
          </a:p>
          <a:p>
            <a:pPr marL="742950" lvl="1" indent="-285750">
              <a:buFont typeface="Wingdings" panose="05000000000000000000" pitchFamily="2" charset="2"/>
              <a:buChar char="§"/>
            </a:pPr>
            <a:r>
              <a:rPr lang="en-US" sz="1800" dirty="0"/>
              <a:t>Phase 2 of implementation wil</a:t>
            </a:r>
            <a:r>
              <a:rPr lang="en-US" dirty="0"/>
              <a:t>l extend the new MSP income limits to individuals who are also eligible or applying for full MassHealth, including CommonHealth</a:t>
            </a:r>
            <a:r>
              <a:rPr lang="en-US" sz="1800" dirty="0"/>
              <a:t>.  </a:t>
            </a:r>
            <a:br>
              <a:rPr lang="en-US" sz="1800" dirty="0"/>
            </a:br>
            <a:endParaRPr lang="en-US" sz="1800" dirty="0"/>
          </a:p>
        </p:txBody>
      </p:sp>
    </p:spTree>
    <p:extLst>
      <p:ext uri="{BB962C8B-B14F-4D97-AF65-F5344CB8AC3E}">
        <p14:creationId xmlns:p14="http://schemas.microsoft.com/office/powerpoint/2010/main" val="2858503399"/>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38D74935-41AB-4EBA-B1C9-9A69730F448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32" imgH="530" progId="TCLayout.ActiveDocument.1">
                  <p:embed/>
                </p:oleObj>
              </mc:Choice>
              <mc:Fallback>
                <p:oleObj name="think-cell Slide" r:id="rId3" imgW="532" imgH="530" progId="TCLayout.ActiveDocument.1">
                  <p:embed/>
                  <p:pic>
                    <p:nvPicPr>
                      <p:cNvPr id="6" name="Object 5" hidden="1">
                        <a:extLst>
                          <a:ext uri="{FF2B5EF4-FFF2-40B4-BE49-F238E27FC236}">
                            <a16:creationId xmlns:a16="http://schemas.microsoft.com/office/drawing/2014/main" id="{38D74935-41AB-4EBA-B1C9-9A69730F448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1">
            <a:extLst>
              <a:ext uri="{FF2B5EF4-FFF2-40B4-BE49-F238E27FC236}">
                <a16:creationId xmlns:a16="http://schemas.microsoft.com/office/drawing/2014/main" id="{481EC4F9-7720-4EC0-AC0D-1C99EFE951A6}"/>
              </a:ext>
            </a:extLst>
          </p:cNvPr>
          <p:cNvSpPr txBox="1">
            <a:spLocks/>
          </p:cNvSpPr>
          <p:nvPr/>
        </p:nvSpPr>
        <p:spPr>
          <a:xfrm>
            <a:off x="173736" y="237744"/>
            <a:ext cx="8763000" cy="292388"/>
          </a:xfrm>
          <a:prstGeom prst="rect">
            <a:avLst/>
          </a:prstGeom>
        </p:spPr>
        <p:txBody>
          <a:bodyPr vert="horz" wrap="square" lIns="0" tIns="0" rIns="0" bIns="0" rtlCol="0" anchor="ctr">
            <a:spAutoFit/>
          </a:bodyPr>
          <a:lst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900" b="1" i="0" u="none" strike="noStrike" kern="1200" cap="none" spc="0" normalizeH="0" baseline="0" noProof="0" dirty="0">
                <a:ln>
                  <a:noFill/>
                </a:ln>
                <a:solidFill>
                  <a:srgbClr val="002960"/>
                </a:solidFill>
                <a:effectLst/>
                <a:uLnTx/>
                <a:uFillTx/>
                <a:latin typeface="Arial" panose="020B0604020202020204" pitchFamily="34" charset="0"/>
                <a:ea typeface="+mj-ea"/>
                <a:cs typeface="Arial" panose="020B0604020202020204" pitchFamily="34" charset="0"/>
              </a:rPr>
              <a:t>Expand Medicare Savings Program Eligibility</a:t>
            </a:r>
          </a:p>
        </p:txBody>
      </p:sp>
      <p:sp>
        <p:nvSpPr>
          <p:cNvPr id="5" name="Text Placeholder 2">
            <a:extLst>
              <a:ext uri="{FF2B5EF4-FFF2-40B4-BE49-F238E27FC236}">
                <a16:creationId xmlns:a16="http://schemas.microsoft.com/office/drawing/2014/main" id="{D257E655-9B80-4125-8B58-C9A056AB6784}"/>
              </a:ext>
            </a:extLst>
          </p:cNvPr>
          <p:cNvSpPr txBox="1">
            <a:spLocks/>
          </p:cNvSpPr>
          <p:nvPr/>
        </p:nvSpPr>
        <p:spPr>
          <a:xfrm>
            <a:off x="381000" y="843677"/>
            <a:ext cx="7848600" cy="3970318"/>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1"/>
            <a:r>
              <a:rPr lang="en-US" sz="1800" dirty="0">
                <a:solidFill>
                  <a:schemeClr val="tx2"/>
                </a:solidFill>
              </a:rPr>
              <a:t>The 1115 currently allows individuals whose MassHealth does not require an asset test (generally those under 65) with income up to 135% FPL to also receive an MSP without an asset test</a:t>
            </a:r>
            <a:br>
              <a:rPr lang="en-US" sz="1800" dirty="0">
                <a:solidFill>
                  <a:schemeClr val="tx2"/>
                </a:solidFill>
              </a:rPr>
            </a:br>
            <a:endParaRPr lang="en-US" sz="1800" dirty="0">
              <a:solidFill>
                <a:schemeClr val="tx2"/>
              </a:solidFill>
            </a:endParaRPr>
          </a:p>
          <a:p>
            <a:pPr lvl="1"/>
            <a:endParaRPr lang="en-US" sz="1800" dirty="0">
              <a:solidFill>
                <a:schemeClr val="tx2"/>
              </a:solidFill>
            </a:endParaRPr>
          </a:p>
          <a:p>
            <a:pPr lvl="1"/>
            <a:r>
              <a:rPr lang="en-US" sz="1800" dirty="0">
                <a:solidFill>
                  <a:schemeClr val="tx2"/>
                </a:solidFill>
              </a:rPr>
              <a:t>In order to fully implement Phase 2, MassHealth requires amendments to:</a:t>
            </a:r>
          </a:p>
          <a:p>
            <a:pPr lvl="2"/>
            <a:r>
              <a:rPr lang="en-US" sz="1800" dirty="0">
                <a:solidFill>
                  <a:schemeClr val="tx2"/>
                </a:solidFill>
              </a:rPr>
              <a:t>Increase the income limit for individuals whose full MassHealth does not require an asset test to receive MSP without an asset test to 165% FPL</a:t>
            </a:r>
          </a:p>
          <a:p>
            <a:pPr lvl="2"/>
            <a:r>
              <a:rPr lang="en-US" sz="1800" dirty="0">
                <a:solidFill>
                  <a:schemeClr val="tx2"/>
                </a:solidFill>
              </a:rPr>
              <a:t>Allow individuals otherwise eligible for the State Plan (Standard) to also receive the Qualifying Individual MSP benefit (federal regulations prohibit individuals from receiving both)</a:t>
            </a:r>
            <a:br>
              <a:rPr lang="en-US" sz="1800" dirty="0">
                <a:solidFill>
                  <a:schemeClr val="tx2"/>
                </a:solidFill>
              </a:rPr>
            </a:br>
            <a:endParaRPr lang="en-US" sz="1800" dirty="0">
              <a:solidFill>
                <a:schemeClr val="tx2"/>
              </a:solidFill>
            </a:endParaRPr>
          </a:p>
        </p:txBody>
      </p:sp>
    </p:spTree>
    <p:extLst>
      <p:ext uri="{BB962C8B-B14F-4D97-AF65-F5344CB8AC3E}">
        <p14:creationId xmlns:p14="http://schemas.microsoft.com/office/powerpoint/2010/main" val="3352907608"/>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38D74935-41AB-4EBA-B1C9-9A69730F448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32" imgH="530" progId="TCLayout.ActiveDocument.1">
                  <p:embed/>
                </p:oleObj>
              </mc:Choice>
              <mc:Fallback>
                <p:oleObj name="think-cell Slide" r:id="rId3" imgW="532" imgH="530" progId="TCLayout.ActiveDocument.1">
                  <p:embed/>
                  <p:pic>
                    <p:nvPicPr>
                      <p:cNvPr id="6" name="Object 5" hidden="1">
                        <a:extLst>
                          <a:ext uri="{FF2B5EF4-FFF2-40B4-BE49-F238E27FC236}">
                            <a16:creationId xmlns:a16="http://schemas.microsoft.com/office/drawing/2014/main" id="{38D74935-41AB-4EBA-B1C9-9A69730F448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1">
            <a:extLst>
              <a:ext uri="{FF2B5EF4-FFF2-40B4-BE49-F238E27FC236}">
                <a16:creationId xmlns:a16="http://schemas.microsoft.com/office/drawing/2014/main" id="{481EC4F9-7720-4EC0-AC0D-1C99EFE951A6}"/>
              </a:ext>
            </a:extLst>
          </p:cNvPr>
          <p:cNvSpPr txBox="1">
            <a:spLocks/>
          </p:cNvSpPr>
          <p:nvPr/>
        </p:nvSpPr>
        <p:spPr>
          <a:xfrm>
            <a:off x="173736" y="237744"/>
            <a:ext cx="8763000" cy="292388"/>
          </a:xfrm>
          <a:prstGeom prst="rect">
            <a:avLst/>
          </a:prstGeom>
        </p:spPr>
        <p:txBody>
          <a:bodyPr vert="horz" wrap="square" lIns="0" tIns="0" rIns="0" bIns="0" rtlCol="0" anchor="ctr">
            <a:spAutoFit/>
          </a:bodyPr>
          <a:lst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900" b="1" i="0" u="none" strike="noStrike" kern="1200" cap="none" spc="0" normalizeH="0" baseline="0" noProof="0" dirty="0">
                <a:ln>
                  <a:noFill/>
                </a:ln>
                <a:solidFill>
                  <a:srgbClr val="002960"/>
                </a:solidFill>
                <a:effectLst/>
                <a:uLnTx/>
                <a:uFillTx/>
                <a:latin typeface="Arial" panose="020B0604020202020204" pitchFamily="34" charset="0"/>
                <a:ea typeface="+mj-ea"/>
                <a:cs typeface="Arial" panose="020B0604020202020204" pitchFamily="34" charset="0"/>
              </a:rPr>
              <a:t>Update Postpartum Coverage</a:t>
            </a:r>
          </a:p>
        </p:txBody>
      </p:sp>
      <p:sp>
        <p:nvSpPr>
          <p:cNvPr id="5" name="Text Placeholder 2">
            <a:extLst>
              <a:ext uri="{FF2B5EF4-FFF2-40B4-BE49-F238E27FC236}">
                <a16:creationId xmlns:a16="http://schemas.microsoft.com/office/drawing/2014/main" id="{D257E655-9B80-4125-8B58-C9A056AB6784}"/>
              </a:ext>
            </a:extLst>
          </p:cNvPr>
          <p:cNvSpPr txBox="1">
            <a:spLocks/>
          </p:cNvSpPr>
          <p:nvPr/>
        </p:nvSpPr>
        <p:spPr>
          <a:xfrm>
            <a:off x="381000" y="843677"/>
            <a:ext cx="7848600" cy="5931496"/>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85750" marR="0" indent="-285750">
              <a:lnSpc>
                <a:spcPct val="115000"/>
              </a:lnSpc>
              <a:spcBef>
                <a:spcPts val="0"/>
              </a:spcBef>
              <a:spcAft>
                <a:spcPts val="10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MassHealth currently provides 60 days of postpartum coverage to members with attested modified adjusted gross income (MAGI) at or below 200% of the federal poverty level (FPL). </a:t>
            </a:r>
          </a:p>
          <a:p>
            <a:pPr marL="285750" marR="0" indent="-285750">
              <a:lnSpc>
                <a:spcPct val="115000"/>
              </a:lnSpc>
              <a:spcBef>
                <a:spcPts val="0"/>
              </a:spcBef>
              <a:spcAft>
                <a:spcPts val="1000"/>
              </a:spcAft>
              <a:buFont typeface="Wingdings" panose="05000000000000000000" pitchFamily="2" charset="2"/>
              <a:buChar char="§"/>
            </a:pPr>
            <a:endParaRPr lang="en-US" sz="1800" dirty="0">
              <a:ea typeface="Calibri" panose="020F0502020204030204" pitchFamily="34" charset="0"/>
              <a:cs typeface="Times New Roman" panose="02020603050405020304" pitchFamily="18" charset="0"/>
            </a:endParaRPr>
          </a:p>
          <a:p>
            <a:pPr marL="285750" indent="-285750">
              <a:lnSpc>
                <a:spcPct val="115000"/>
              </a:lnSpc>
              <a:spcAft>
                <a:spcPts val="10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The American Rescue Plan includes a new state plan option to extend postpartum coverage for 12 months for citizens and lawfully present immigrants.  </a:t>
            </a:r>
            <a:br>
              <a:rPr lang="en-US" sz="1800" dirty="0">
                <a:effectLst/>
                <a:latin typeface="Arial" panose="020B0604020202020204" pitchFamily="34" charset="0"/>
                <a:ea typeface="Calibri" panose="020F0502020204030204" pitchFamily="34" charset="0"/>
                <a:cs typeface="Times New Roman" panose="02020603050405020304" pitchFamily="18" charset="0"/>
              </a:rPr>
            </a:b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marL="285750" indent="-285750">
              <a:lnSpc>
                <a:spcPct val="115000"/>
              </a:lnSpc>
              <a:spcAft>
                <a:spcPts val="10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This new option goes into effect on April 1, 2022 and MassHealth will be submitting a State Plan Amendment to request authority for the option as of April 1, 2022.</a:t>
            </a:r>
            <a:br>
              <a:rPr lang="en-US" sz="1800" dirty="0">
                <a:effectLst/>
                <a:latin typeface="Arial" panose="020B0604020202020204" pitchFamily="34" charset="0"/>
                <a:ea typeface="Calibri" panose="020F0502020204030204" pitchFamily="34" charset="0"/>
                <a:cs typeface="Times New Roman" panose="02020603050405020304" pitchFamily="18" charset="0"/>
              </a:rPr>
            </a:br>
            <a:br>
              <a:rPr lang="en-US" sz="1800" dirty="0">
                <a:effectLst/>
                <a:latin typeface="Arial" panose="020B0604020202020204" pitchFamily="34" charset="0"/>
                <a:ea typeface="Calibri" panose="020F0502020204030204" pitchFamily="34" charset="0"/>
                <a:cs typeface="Times New Roman" panose="02020603050405020304" pitchFamily="18" charset="0"/>
              </a:rPr>
            </a:b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endParaRPr lang="en-US" sz="1800" dirty="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endParaRPr lang="en-US" sz="1800" dirty="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19396492"/>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38D74935-41AB-4EBA-B1C9-9A69730F448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32" imgH="530" progId="TCLayout.ActiveDocument.1">
                  <p:embed/>
                </p:oleObj>
              </mc:Choice>
              <mc:Fallback>
                <p:oleObj name="think-cell Slide" r:id="rId3" imgW="532" imgH="530" progId="TCLayout.ActiveDocument.1">
                  <p:embed/>
                  <p:pic>
                    <p:nvPicPr>
                      <p:cNvPr id="6" name="Object 5" hidden="1">
                        <a:extLst>
                          <a:ext uri="{FF2B5EF4-FFF2-40B4-BE49-F238E27FC236}">
                            <a16:creationId xmlns:a16="http://schemas.microsoft.com/office/drawing/2014/main" id="{38D74935-41AB-4EBA-B1C9-9A69730F448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1">
            <a:extLst>
              <a:ext uri="{FF2B5EF4-FFF2-40B4-BE49-F238E27FC236}">
                <a16:creationId xmlns:a16="http://schemas.microsoft.com/office/drawing/2014/main" id="{481EC4F9-7720-4EC0-AC0D-1C99EFE951A6}"/>
              </a:ext>
            </a:extLst>
          </p:cNvPr>
          <p:cNvSpPr txBox="1">
            <a:spLocks/>
          </p:cNvSpPr>
          <p:nvPr/>
        </p:nvSpPr>
        <p:spPr>
          <a:xfrm>
            <a:off x="173736" y="237744"/>
            <a:ext cx="8763000" cy="292388"/>
          </a:xfrm>
          <a:prstGeom prst="rect">
            <a:avLst/>
          </a:prstGeom>
        </p:spPr>
        <p:txBody>
          <a:bodyPr vert="horz" wrap="square" lIns="0" tIns="0" rIns="0" bIns="0" rtlCol="0" anchor="ctr">
            <a:spAutoFit/>
          </a:bodyPr>
          <a:lstStyle>
            <a:lvl1pPr algn="l" defTabSz="914400" rtl="0" eaLnBrk="1" latinLnBrk="0" hangingPunct="1">
              <a:spcBef>
                <a:spcPct val="0"/>
              </a:spcBef>
              <a:buNone/>
              <a:defRPr sz="1900" b="1" kern="1200">
                <a:solidFill>
                  <a:schemeClr val="tx2"/>
                </a:solidFill>
                <a:latin typeface="Arial" panose="020B0604020202020204" pitchFamily="34" charset="0"/>
                <a:ea typeface="+mj-ea"/>
                <a:cs typeface="Arial" panose="020B0604020202020204" pitchFamily="34" charset="0"/>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1900" b="1" i="0" u="none" strike="noStrike" kern="1200" cap="none" spc="0" normalizeH="0" baseline="0" noProof="0" dirty="0">
                <a:ln>
                  <a:noFill/>
                </a:ln>
                <a:solidFill>
                  <a:srgbClr val="002960"/>
                </a:solidFill>
                <a:effectLst/>
                <a:uLnTx/>
                <a:uFillTx/>
                <a:latin typeface="Arial" panose="020B0604020202020204" pitchFamily="34" charset="0"/>
                <a:ea typeface="+mj-ea"/>
                <a:cs typeface="Arial" panose="020B0604020202020204" pitchFamily="34" charset="0"/>
              </a:rPr>
              <a:t>Update Postpartum Coverage</a:t>
            </a:r>
          </a:p>
        </p:txBody>
      </p:sp>
      <p:sp>
        <p:nvSpPr>
          <p:cNvPr id="5" name="Text Placeholder 2">
            <a:extLst>
              <a:ext uri="{FF2B5EF4-FFF2-40B4-BE49-F238E27FC236}">
                <a16:creationId xmlns:a16="http://schemas.microsoft.com/office/drawing/2014/main" id="{D257E655-9B80-4125-8B58-C9A056AB6784}"/>
              </a:ext>
            </a:extLst>
          </p:cNvPr>
          <p:cNvSpPr txBox="1">
            <a:spLocks/>
          </p:cNvSpPr>
          <p:nvPr/>
        </p:nvSpPr>
        <p:spPr>
          <a:xfrm>
            <a:off x="381000" y="843677"/>
            <a:ext cx="7848600" cy="5803255"/>
          </a:xfrm>
          <a:prstGeom prst="rect">
            <a:avLst/>
          </a:prstGeom>
        </p:spPr>
        <p:txBody>
          <a:bodyPr vert="horz" wrap="square" lIns="91440" tIns="45720" rIns="91440" bIns="45720" rtlCol="0">
            <a:spAutoFit/>
          </a:bodyPr>
          <a:lstStyle>
            <a:lvl1pPr marL="0" indent="0" algn="l" defTabSz="914400" rtl="0" eaLnBrk="1" latinLnBrk="0" hangingPunct="1">
              <a:spcBef>
                <a:spcPts val="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230188" indent="-230188" algn="l" defTabSz="914400" rtl="0" eaLnBrk="1" latinLnBrk="0" hangingPunct="1">
              <a:spcBef>
                <a:spcPts val="0"/>
              </a:spcBef>
              <a:buFont typeface="Wingdings" panose="05000000000000000000" pitchFamily="2" charset="2"/>
              <a:buChar char="§"/>
              <a:defRPr sz="1600" kern="1200">
                <a:solidFill>
                  <a:schemeClr val="tx1"/>
                </a:solidFill>
                <a:latin typeface="Arial" panose="020B0604020202020204" pitchFamily="34" charset="0"/>
                <a:ea typeface="+mn-ea"/>
                <a:cs typeface="Arial" panose="020B0604020202020204" pitchFamily="34" charset="0"/>
              </a:defRPr>
            </a:lvl2pPr>
            <a:lvl3pPr marL="463550"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685800" indent="-228600" algn="l" defTabSz="914400" rtl="0" eaLnBrk="1" latinLnBrk="0" hangingPunct="1">
              <a:spcBef>
                <a:spcPts val="0"/>
              </a:spcBef>
              <a:buSzPct val="125000"/>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915988" indent="-228600" algn="l" defTabSz="914400" rtl="0" eaLnBrk="1" latinLnBrk="0" hangingPunct="1">
              <a:spcBef>
                <a:spcPts val="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285750" indent="-285750">
              <a:lnSpc>
                <a:spcPct val="115000"/>
              </a:lnSpc>
              <a:spcAft>
                <a:spcPts val="10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Through this 1115 Amendment, effective upon approval and through March 31, 2022 MassHealth proposes to provide 12 months uninterrupted postpartum coverage, regardless of immigration status, to individuals with attested MAGI income up to 200% FPL. </a:t>
            </a:r>
            <a:br>
              <a:rPr lang="en-US" sz="1800" dirty="0">
                <a:effectLst/>
                <a:latin typeface="Arial" panose="020B0604020202020204" pitchFamily="34" charset="0"/>
                <a:ea typeface="Calibri" panose="020F0502020204030204" pitchFamily="34" charset="0"/>
                <a:cs typeface="Times New Roman" panose="02020603050405020304" pitchFamily="18" charset="0"/>
              </a:rPr>
            </a:b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marL="285750" indent="-285750">
              <a:lnSpc>
                <a:spcPct val="115000"/>
              </a:lnSpc>
              <a:spcAft>
                <a:spcPts val="1000"/>
              </a:spcAft>
              <a:buFont typeface="Wingdings" panose="05000000000000000000" pitchFamily="2" charset="2"/>
              <a:buChar char="§"/>
            </a:pPr>
            <a:r>
              <a:rPr lang="en-US" sz="1800" dirty="0">
                <a:ea typeface="Calibri" panose="020F0502020204030204" pitchFamily="34" charset="0"/>
                <a:cs typeface="Times New Roman" panose="02020603050405020304" pitchFamily="18" charset="0"/>
              </a:rPr>
              <a:t>Continuous eligibility applies for the 12 month period.</a:t>
            </a:r>
            <a:br>
              <a:rPr lang="en-US" sz="1800" dirty="0">
                <a:effectLst/>
                <a:latin typeface="Arial" panose="020B0604020202020204" pitchFamily="34" charset="0"/>
                <a:ea typeface="Calibri" panose="020F0502020204030204" pitchFamily="34" charset="0"/>
                <a:cs typeface="Times New Roman" panose="02020603050405020304" pitchFamily="18" charset="0"/>
              </a:rPr>
            </a:b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marL="285750" indent="-285750">
              <a:lnSpc>
                <a:spcPct val="115000"/>
              </a:lnSpc>
              <a:spcAft>
                <a:spcPts val="10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This extension of coverage will significantly improve access to health care and continuity of care, particularly in the vulnerable period after childbirth. </a:t>
            </a:r>
            <a:br>
              <a:rPr lang="en-US" sz="1800" dirty="0">
                <a:effectLst/>
                <a:latin typeface="Arial" panose="020B0604020202020204" pitchFamily="34" charset="0"/>
                <a:ea typeface="Calibri" panose="020F0502020204030204" pitchFamily="34" charset="0"/>
                <a:cs typeface="Times New Roman" panose="02020603050405020304" pitchFamily="18" charset="0"/>
              </a:rPr>
            </a:b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marL="285750" indent="-285750">
              <a:lnSpc>
                <a:spcPct val="115000"/>
              </a:lnSpc>
              <a:spcAft>
                <a:spcPts val="1000"/>
              </a:spcAft>
              <a:buFont typeface="Wingdings" panose="05000000000000000000" pitchFamily="2" charset="2"/>
              <a:buChar char="§"/>
            </a:pPr>
            <a:r>
              <a:rPr lang="en-US" sz="1800" dirty="0">
                <a:effectLst/>
                <a:latin typeface="Arial" panose="020B0604020202020204" pitchFamily="34" charset="0"/>
                <a:ea typeface="Calibri" panose="020F0502020204030204" pitchFamily="34" charset="0"/>
                <a:cs typeface="Times New Roman" panose="02020603050405020304" pitchFamily="18" charset="0"/>
              </a:rPr>
              <a:t>Additionally, this will bring Medicaid into alignment with the seamless insurance coverage experienced by postpartum enrollees in commercial insurance plans.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marL="0" marR="0">
              <a:lnSpc>
                <a:spcPct val="115000"/>
              </a:lnSpc>
              <a:spcBef>
                <a:spcPts val="0"/>
              </a:spcBef>
              <a:spcAft>
                <a:spcPts val="1000"/>
              </a:spcAft>
            </a:pPr>
            <a:endParaRPr lang="en-US" sz="18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92824267"/>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RcblEEfJJRA3Z_qO1pXbyg"/>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NAME" val="Moon"/>
</p:tagLst>
</file>

<file path=ppt/tags/tag16.xml><?xml version="1.0" encoding="utf-8"?>
<p:tagLst xmlns:a="http://schemas.openxmlformats.org/drawingml/2006/main" xmlns:r="http://schemas.openxmlformats.org/officeDocument/2006/relationships" xmlns:p="http://schemas.openxmlformats.org/presentationml/2006/main">
  <p:tag name="NAME" val="Moon"/>
</p:tagLst>
</file>

<file path=ppt/tags/tag17.xml><?xml version="1.0" encoding="utf-8"?>
<p:tagLst xmlns:a="http://schemas.openxmlformats.org/drawingml/2006/main" xmlns:r="http://schemas.openxmlformats.org/officeDocument/2006/relationships" xmlns:p="http://schemas.openxmlformats.org/presentationml/2006/main">
  <p:tag name="NAME" val="Moon"/>
</p:tagLst>
</file>

<file path=ppt/tags/tag18.xml><?xml version="1.0" encoding="utf-8"?>
<p:tagLst xmlns:a="http://schemas.openxmlformats.org/drawingml/2006/main" xmlns:r="http://schemas.openxmlformats.org/officeDocument/2006/relationships" xmlns:p="http://schemas.openxmlformats.org/presentationml/2006/main">
  <p:tag name="NAME" val="Moon"/>
</p:tagLst>
</file>

<file path=ppt/tags/tag19.xml><?xml version="1.0" encoding="utf-8"?>
<p:tagLst xmlns:a="http://schemas.openxmlformats.org/drawingml/2006/main" xmlns:r="http://schemas.openxmlformats.org/officeDocument/2006/relationships" xmlns:p="http://schemas.openxmlformats.org/presentationml/2006/main">
  <p:tag name="NAME" val="Moon"/>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21.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22.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23.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24.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25.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26.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27.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28.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29.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l.TcTX_dx.tdoQ_GivVBiA"/>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RcblEEfJJRA3Z_qO1pXbyg"/>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yKF_gv.pZbm2Rgq6p__oAQ"/>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DLMtPpA7IGA8QXaQ9Jjuqg"/>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Yrm8S55baQtz7LEf4MoC1Q"/>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nAMZchispB7Fwns2QhDaM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waqM3SISEIKLw7bvuLj2dQ"/>
</p:tagLst>
</file>

<file path=ppt/theme/theme1.xml><?xml version="1.0" encoding="utf-8"?>
<a:theme xmlns:a="http://schemas.openxmlformats.org/drawingml/2006/main" name="Office Theme">
  <a:themeElements>
    <a:clrScheme name="Strategy Team">
      <a:dk1>
        <a:srgbClr val="000000"/>
      </a:dk1>
      <a:lt1>
        <a:srgbClr val="FFFFFF"/>
      </a:lt1>
      <a:dk2>
        <a:srgbClr val="002960"/>
      </a:dk2>
      <a:lt2>
        <a:srgbClr val="FFFFFF"/>
      </a:lt2>
      <a:accent1>
        <a:srgbClr val="C7E0FB"/>
      </a:accent1>
      <a:accent2>
        <a:srgbClr val="91B0FF"/>
      </a:accent2>
      <a:accent3>
        <a:srgbClr val="0066CC"/>
      </a:accent3>
      <a:accent4>
        <a:srgbClr val="002960"/>
      </a:accent4>
      <a:accent5>
        <a:srgbClr val="FF6600"/>
      </a:accent5>
      <a:accent6>
        <a:srgbClr val="808080"/>
      </a:accent6>
      <a:hlink>
        <a:srgbClr val="0066CC"/>
      </a:hlink>
      <a:folHlink>
        <a:srgbClr val="00296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assHealth">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assHealth" id="{54EA79EF-10A0-2E44-8B39-F3C23DAD5804}" vid="{D43CA1AB-8151-A040-90DC-09580A49745B}"/>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8224</TotalTime>
  <Words>1905</Words>
  <Application>Microsoft Office PowerPoint</Application>
  <PresentationFormat>On-screen Show (4:3)</PresentationFormat>
  <Paragraphs>143</Paragraphs>
  <Slides>18</Slides>
  <Notes>1</Notes>
  <HiddenSlides>0</HiddenSlides>
  <MMClips>0</MMClips>
  <ScaleCrop>false</ScaleCrop>
  <HeadingPairs>
    <vt:vector size="8" baseType="variant">
      <vt:variant>
        <vt:lpstr>Fonts Used</vt:lpstr>
      </vt:variant>
      <vt:variant>
        <vt:i4>3</vt:i4>
      </vt:variant>
      <vt:variant>
        <vt:lpstr>Theme</vt:lpstr>
      </vt:variant>
      <vt:variant>
        <vt:i4>2</vt:i4>
      </vt:variant>
      <vt:variant>
        <vt:lpstr>Embedded OLE Servers</vt:lpstr>
      </vt:variant>
      <vt:variant>
        <vt:i4>1</vt:i4>
      </vt:variant>
      <vt:variant>
        <vt:lpstr>Slide Titles</vt:lpstr>
      </vt:variant>
      <vt:variant>
        <vt:i4>18</vt:i4>
      </vt:variant>
    </vt:vector>
  </HeadingPairs>
  <TitlesOfParts>
    <vt:vector size="24" baseType="lpstr">
      <vt:lpstr>Arial</vt:lpstr>
      <vt:lpstr>Calibri</vt:lpstr>
      <vt:lpstr>Wingdings</vt:lpstr>
      <vt:lpstr>Office Theme</vt:lpstr>
      <vt:lpstr>MassHealth</vt:lpstr>
      <vt:lpstr>think-cell Slide</vt:lpstr>
      <vt:lpstr>MassHealth 1115 Waiver Demonstration Amendment  Public Listening Session</vt:lpstr>
      <vt:lpstr>Guidance for Participants for Virtual Meetings</vt:lpstr>
      <vt:lpstr>PowerPoint Presentation</vt:lpstr>
      <vt:lpstr>PowerPoint Presentation</vt:lpstr>
      <vt:lpstr>1115 Waiver Amendment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Public Testimony</vt:lpstr>
    </vt:vector>
  </TitlesOfParts>
  <Company>EOHHS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Jane McClenathan</dc:creator>
  <cp:lastModifiedBy>Alison Kirchgasser</cp:lastModifiedBy>
  <cp:revision>111</cp:revision>
  <dcterms:created xsi:type="dcterms:W3CDTF">2019-08-15T21:04:49Z</dcterms:created>
  <dcterms:modified xsi:type="dcterms:W3CDTF">2021-06-10T18:59:04Z</dcterms:modified>
</cp:coreProperties>
</file>