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2.xml" ContentType="application/vnd.openxmlformats-officedocument.them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theme/theme3.xml" ContentType="application/vnd.openxmlformats-officedocument.theme+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theme/theme4.xml" ContentType="application/vnd.openxmlformats-officedocument.theme+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theme/theme5.xml" ContentType="application/vnd.openxmlformats-officedocument.theme+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heme/theme6.xml" ContentType="application/vnd.openxmlformats-officedocument.theme+xml"/>
  <Override PartName="/ppt/tags/tag217.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9" r:id="rId4"/>
    <p:sldMasterId id="2147483842" r:id="rId5"/>
    <p:sldMasterId id="2147483909" r:id="rId6"/>
    <p:sldMasterId id="2147483918" r:id="rId7"/>
    <p:sldMasterId id="2147483951" r:id="rId8"/>
  </p:sldMasterIdLst>
  <p:notesMasterIdLst>
    <p:notesMasterId r:id="rId38"/>
  </p:notesMasterIdLst>
  <p:sldIdLst>
    <p:sldId id="268" r:id="rId9"/>
    <p:sldId id="2147469397" r:id="rId10"/>
    <p:sldId id="273" r:id="rId11"/>
    <p:sldId id="2147469411" r:id="rId12"/>
    <p:sldId id="2147469404" r:id="rId13"/>
    <p:sldId id="2147482051" r:id="rId14"/>
    <p:sldId id="2147469417" r:id="rId15"/>
    <p:sldId id="2147469406" r:id="rId16"/>
    <p:sldId id="2147469405" r:id="rId17"/>
    <p:sldId id="2147469412" r:id="rId18"/>
    <p:sldId id="2147469408" r:id="rId19"/>
    <p:sldId id="2147469413" r:id="rId20"/>
    <p:sldId id="2147469409" r:id="rId21"/>
    <p:sldId id="2147469414" r:id="rId22"/>
    <p:sldId id="2147482042" r:id="rId23"/>
    <p:sldId id="2147482040" r:id="rId24"/>
    <p:sldId id="2147469415" r:id="rId25"/>
    <p:sldId id="2147482043" r:id="rId26"/>
    <p:sldId id="2147482044" r:id="rId27"/>
    <p:sldId id="2147482046" r:id="rId28"/>
    <p:sldId id="2147482045" r:id="rId29"/>
    <p:sldId id="2147469416" r:id="rId30"/>
    <p:sldId id="2147469418" r:id="rId31"/>
    <p:sldId id="2147469395" r:id="rId32"/>
    <p:sldId id="287" r:id="rId33"/>
    <p:sldId id="2147482047" r:id="rId34"/>
    <p:sldId id="2147482049" r:id="rId35"/>
    <p:sldId id="2147482050" r:id="rId36"/>
    <p:sldId id="2147482048"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3BD3F4FC-5E1B-4B33-B16E-2FB15EC713DD}">
          <p14:sldIdLst>
            <p14:sldId id="268"/>
            <p14:sldId id="2147469397"/>
            <p14:sldId id="273"/>
          </p14:sldIdLst>
        </p14:section>
        <p14:section name="Review" id="{4D6F873A-8E75-46E7-A5A6-DAB5FFB04DA7}">
          <p14:sldIdLst>
            <p14:sldId id="2147469411"/>
            <p14:sldId id="2147469404"/>
            <p14:sldId id="2147482051"/>
            <p14:sldId id="2147469417"/>
            <p14:sldId id="2147469406"/>
            <p14:sldId id="2147469405"/>
          </p14:sldIdLst>
        </p14:section>
        <p14:section name="2025 Transition" id="{B12EDB45-4CC3-459D-A1D4-911672D84F3D}">
          <p14:sldIdLst>
            <p14:sldId id="2147469412"/>
            <p14:sldId id="2147469408"/>
          </p14:sldIdLst>
        </p14:section>
        <p14:section name="HRSN Service Manual" id="{845CCEB4-7E90-49A3-9CEC-9989741AD5A6}">
          <p14:sldIdLst>
            <p14:sldId id="2147469413"/>
            <p14:sldId id="2147469409"/>
          </p14:sldIdLst>
        </p14:section>
        <p14:section name="Network Adequacy" id="{C6D1D4B3-5602-449B-A2E6-E612B6C8EC70}">
          <p14:sldIdLst>
            <p14:sldId id="2147469414"/>
            <p14:sldId id="2147482042"/>
            <p14:sldId id="2147482040"/>
          </p14:sldIdLst>
        </p14:section>
        <p14:section name="Provider Credentialing" id="{25A03935-F4C7-4FA4-AC36-F4C6ACBC8123}">
          <p14:sldIdLst>
            <p14:sldId id="2147469415"/>
            <p14:sldId id="2147482043"/>
            <p14:sldId id="2147482044"/>
          </p14:sldIdLst>
        </p14:section>
        <p14:section name="Hubs" id="{25AF348F-3E6C-458B-9275-80837ADC3423}">
          <p14:sldIdLst>
            <p14:sldId id="2147482046"/>
            <p14:sldId id="2147482045"/>
          </p14:sldIdLst>
        </p14:section>
        <p14:section name="HRSN Budget" id="{1523AC57-19A6-462B-94EB-B3C91AFD8C9B}">
          <p14:sldIdLst>
            <p14:sldId id="2147469416"/>
            <p14:sldId id="2147469418"/>
            <p14:sldId id="2147469395"/>
          </p14:sldIdLst>
        </p14:section>
        <p14:section name="Q&amp;A + Next Steps" id="{AC79C241-E957-49FF-94AC-D42E1DD96CA1}">
          <p14:sldIdLst>
            <p14:sldId id="287"/>
          </p14:sldIdLst>
        </p14:section>
        <p14:section name="Appendix" id="{E7BA3B59-070A-446A-9B55-B51F814BAB5C}">
          <p14:sldIdLst>
            <p14:sldId id="2147482047"/>
            <p14:sldId id="2147482049"/>
            <p14:sldId id="2147482050"/>
            <p14:sldId id="2147482048"/>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92A3D0E-58AD-04E3-A32B-28F143E41968}" name="Stephanie Buckler" initials="SB" userId="S::stephanie.buckler@mass.gov::70fdc332-0d55-4262-80fc-52b1a9b02390" providerId="AD"/>
  <p188:author id="{6DFA1110-4B3B-3623-CF05-81C3C3BC3F14}" name="Vazquez, Emma (EHS)" initials="V(" userId="S::emma.vazquez@mass.gov::981fad99-94be-404f-9540-7e8af0b955cd" providerId="AD"/>
  <p188:author id="{8BCC3010-D752-3C46-7DC7-E6EB8D5D6342}" name="Petrik, Brittanee L. (EHS)" initials="BP" userId="S::Brittanee.L.Petrik@mass.gov::6c6e3b48-8079-49cd-ae49-1a4102f652ff" providerId="AD"/>
  <p188:author id="{05C39510-00E2-3CBE-C594-5DFFE2CDA924}" name="Rich, Allison (EHS)" initials="RA(" userId="S::Allison.Rich@mass.gov::eb9798a8-11b9-4654-bfa4-479eb56b23d5" providerId="AD"/>
  <p188:author id="{5D99A91B-BA02-0084-E659-3A760F370E29}" name="Hutcheson, Jessica" initials="JH" userId="S::jehutcheson@deloitte.com::5c4b370d-09db-434a-bc27-673170f665de" providerId="AD"/>
  <p188:author id="{BC2D7128-ACEE-4F98-76AE-F013F8AE9D02}" name="Bowman, Jessica A. (EHS)" initials="B(" userId="S::jessica.a.bowman@mass.gov::62522548-8cb8-4c91-bfaa-3c014df85062" providerId="AD"/>
  <p188:author id="{98CB583F-DF96-1CE3-C1B2-428FEC2646DF}" name="Norcross, Aliza (EHS)" initials="AN" userId="S::Aliza.Norcross2@mass.gov::0b008f45-0aa8-4e04-8353-ffc5b0b90624" providerId="AD"/>
  <p188:author id="{5F0E1B48-5EC2-0B97-C01D-92FE8A209635}" name="Liu, Michael (EHS)" initials="L(" userId="S::michael.liu@mass.gov::ee7a2dc2-c9bf-4df3-9460-c054b3df6c14" providerId="AD"/>
  <p188:author id="{6E79FF4E-59E7-B800-38DB-F8DBC9C4926D}" name="Farlow, Martha (EHS)" initials="F(" userId="S::martha.farlow@mass.gov::4edb9da1-403c-4bb5-a368-317b2388ff7b" providerId="AD"/>
  <p188:author id="{C8417953-778B-C3E4-EC5F-E93EAE74E2FB}" name="Sing, Gary (EHS)" initials="GS" userId="Sing, Gary (EHS)" providerId="None"/>
  <p188:author id="{F5FE0D54-9D31-727E-BA3E-B33066748FE2}" name="Konopelski Snavely, Alec" initials="KSA" userId="S::akonopelskisnavel@deloitte.com::edbd422f-754c-4bd5-929a-33616cde08bf" providerId="AD"/>
  <p188:author id="{0608F65B-2498-5CE3-2351-C582B9BDF56C}" name="Martha Farlow" initials="MRF" userId="Martha Farlow" providerId="None"/>
  <p188:author id="{9F10005F-2D32-B923-74D5-3840DA20C8DC}" name="Kurtz, Caroline" initials="KC" userId="S::ckurtz@deloitte.com::776cca6b-f6e8-4bfb-9cb9-2746003edbee" providerId="AD"/>
  <p188:author id="{9429EF5F-2045-9084-DC46-65742596B529}" name="Erard, Grace" initials="EG" userId="S::grerard@deloitte.com::2b8a13f6-81e1-4959-b5d2-80df3ba6a7c6" providerId="AD"/>
  <p188:author id="{5B1BEB7E-1D81-F62A-39C2-D7A46277CF25}" name="Neal, Jeffrey B. (EHS)" initials="N(" userId="S::jeffrey.b.neal@mass.gov::d3024034-03e5-4284-a7fd-1216bc4f9e79" providerId="AD"/>
  <p188:author id="{E5206282-27C8-F229-CF0D-928CE870B55A}" name="Alford, Kristen" initials="AK" userId="S::kralford_deloitte.com#ext#@massgov.onmicrosoft.com::6ae8a3db-e2de-4116-b42c-7185f6fd50c4" providerId="AD"/>
  <p188:author id="{1480448E-761C-3957-7BFE-E2695835478A}" name="Cooper, Emily (ELD)" initials="EC" userId="S::emily.cooper@mass.gov::5d740a0b-2802-48fe-9ec1-c67c3b4a2340" providerId="AD"/>
  <p188:author id="{BEEBDA8E-B2CE-9C4B-C734-6C50C450308E}" name="Guest User" initials="GU" userId="S::urn:spo:anon#3bdf821d4b38f1603db3750654af5d6223c1b415378c9017a3c417a1e212f199::" providerId="AD"/>
  <p188:author id="{F0574E96-9FA1-CE25-7958-06378157386A}" name="Garcia Davalos, Alejandro E (EHS)" initials="G(" userId="S::alejandro.e.garciadavalos@mass.gov::6f40d91f-57cf-4748-8f23-27ce323e5e70" providerId="AD"/>
  <p188:author id="{40F6BBA2-4E16-D6B9-EB79-CD4B3DF84475}" name="Hutcheson, Jessica (EHS)" initials="H(" userId="S::jessica.hutcheson@mass.gov::35f06474-07bb-4c42-ae08-b1458094c88e" providerId="AD"/>
  <p188:author id="{1869A8A3-60AC-70F9-1079-992C75F48813}" name="Sing, Gary (EHS)" initials="S(" userId="S::gary.sing@mass.gov::781aceea-acb0-4ee9-b9ba-0ea9964e840a" providerId="AD"/>
  <p188:author id="{9FF9F2D7-5833-197B-EB0E-CAD0049DAE8D}" name="Rich, Allison (EHS)" initials="R(" userId="S::allison.rich@mass.gov::eb9798a8-11b9-4654-bfa4-479eb56b23d5" providerId="AD"/>
  <p188:author id="{E2D49BE1-9A0C-BC4E-F627-E4FD6EA29D31}" name="Evans, Alisa (EHS)" initials="E(" userId="S::alisa.evans@mass.gov::934ada65-668f-4245-9672-599edab4157e" providerId="AD"/>
  <p188:author id="{24B379E5-8664-2E86-B05A-C8983D2CC8CC}" name="Alford, Kristen" initials="AK" userId="S::kralford@deloitte.com::91134e70-7fc8-4cfe-acba-016d69859dc2" providerId="AD"/>
  <p188:author id="{BE7FD2EF-60FB-7322-AA77-693323DE0F31}" name="Nee, Stacey (EHS)" initials="N(" userId="S::stacey.nee2@mass.gov::c8adefe2-0027-4a20-9eda-b40d8315a13b" providerId="AD"/>
  <p188:author id="{10E67BF6-5D34-8EA6-03DC-122C0526EEEC}" name="Norcross, Aliza (EHS)" initials="N(" userId="S::aliza.norcross2@mass.gov::0b008f45-0aa8-4e04-8353-ffc5b0b90624" providerId="AD"/>
  <p188:author id="{9DBDCCFB-2EB9-3A6E-4189-A5917337E990}" name="Bowman, Jessica A. (EHS)" initials="JB" userId="S::Jessica.A.Bowman@mass.gov::62522548-8cb8-4c91-bfaa-3c014df85062" providerId="AD"/>
  <p188:author id="{F8F178FC-33B0-4AC2-DFDC-5DEE216E472D}" name="Schwarz, Ryan (EHS)" initials="RS" userId="S::Ryan.Schwarz@mass.gov::c325b500-694a-48a8-89ce-eeeddcff05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7D"/>
    <a:srgbClr val="46F2BC"/>
    <a:srgbClr val="1D954F"/>
    <a:srgbClr val="003FDE"/>
    <a:srgbClr val="388E38"/>
    <a:srgbClr val="4FB9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199DCF-BDE8-E108-8B63-D549646F0185}" v="117" dt="2024-07-17T20:05:59.280"/>
    <p1510:client id="{28DFE939-8AB4-427D-CBDC-623F99E4B419}" v="2" dt="2024-07-17T23:33:43.894"/>
    <p1510:client id="{69E6007E-C705-A438-07DF-3A0C6AA6375F}" v="39" dt="2024-07-18T13:28:30.756"/>
    <p1510:client id="{75CEAABF-0C7E-08A6-94F9-9D43C10F3E20}" v="1" dt="2024-07-18T13:38:37.485"/>
    <p1510:client id="{8E72001A-D134-BBA0-B18C-1F41A6B02101}" v="10" dt="2024-07-18T15:25:33.109"/>
    <p1510:client id="{98317F43-91DF-42BF-A9A1-542E78469670}" v="1205" dt="2024-07-17T18:44:39.565"/>
    <p1510:client id="{BF496DC2-EB37-485A-B21A-BB91F4F1CE76}" v="231" dt="2024-07-18T15:41:37.060"/>
    <p1510:client id="{D3E5EB3C-E1EA-F059-B41E-CE39917E6E10}" v="5" dt="2024-07-18T15:59:45.296"/>
    <p1510:client id="{DDE2486A-9C4C-428E-9B0D-58B916117386}" v="1917" vWet="1919" dt="2024-07-17T20:51:09.3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presProps" Target="presProps.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microsoft.com/office/2015/10/relationships/revisionInfo" Target="revisionInfo.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604153-1951-4260-BB98-1784E6940097}" type="datetimeFigureOut">
              <a:t>7/23/2024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38BD78-09C1-4A7E-A592-7F850EE83FAA}" type="slidenum">
              <a:t>‹#›</a:t>
            </a:fld>
            <a:endParaRPr lang="en-US"/>
          </a:p>
        </p:txBody>
      </p:sp>
    </p:spTree>
    <p:extLst>
      <p:ext uri="{BB962C8B-B14F-4D97-AF65-F5344CB8AC3E}">
        <p14:creationId xmlns:p14="http://schemas.microsoft.com/office/powerpoint/2010/main" val="2149820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F84B3C-7B39-4C69-83FC-DE0AF9A1408C}" type="slidenum">
              <a:rPr lang="en-US" smtClean="0"/>
              <a:t>3</a:t>
            </a:fld>
            <a:endParaRPr lang="en-US"/>
          </a:p>
        </p:txBody>
      </p:sp>
    </p:spTree>
    <p:extLst>
      <p:ext uri="{BB962C8B-B14F-4D97-AF65-F5344CB8AC3E}">
        <p14:creationId xmlns:p14="http://schemas.microsoft.com/office/powerpoint/2010/main" val="1270631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kern="1200" cap="none" spc="0" normalizeH="0" baseline="0" noProof="0" dirty="0">
              <a:ln>
                <a:noFill/>
              </a:ln>
              <a:solidFill>
                <a:srgbClr val="000000"/>
              </a:solidFill>
              <a:effectLst/>
              <a:uLnTx/>
              <a:uFillTx/>
              <a:latin typeface="Arial"/>
              <a:cs typeface="Arial"/>
            </a:endParaRPr>
          </a:p>
        </p:txBody>
      </p:sp>
      <p:sp>
        <p:nvSpPr>
          <p:cNvPr id="4" name="Slide Number Placeholder 3"/>
          <p:cNvSpPr>
            <a:spLocks noGrp="1"/>
          </p:cNvSpPr>
          <p:nvPr>
            <p:ph type="sldNum" sz="quarter" idx="5"/>
          </p:nvPr>
        </p:nvSpPr>
        <p:spPr/>
        <p:txBody>
          <a:bodyPr/>
          <a:lstStyle/>
          <a:p>
            <a:fld id="{5338BD78-09C1-4A7E-A592-7F850EE83FAA}" type="slidenum">
              <a:rPr lang="en-US" smtClean="0"/>
              <a:t>16</a:t>
            </a:fld>
            <a:endParaRPr lang="en-US"/>
          </a:p>
        </p:txBody>
      </p:sp>
    </p:spTree>
    <p:extLst>
      <p:ext uri="{BB962C8B-B14F-4D97-AF65-F5344CB8AC3E}">
        <p14:creationId xmlns:p14="http://schemas.microsoft.com/office/powerpoint/2010/main" val="5928774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EFF272-017D-4803-997C-BB95A955757A}" type="slidenum">
              <a:rPr lang="en-US" smtClean="0"/>
              <a:t>18</a:t>
            </a:fld>
            <a:endParaRPr lang="en-US"/>
          </a:p>
        </p:txBody>
      </p:sp>
    </p:spTree>
    <p:extLst>
      <p:ext uri="{BB962C8B-B14F-4D97-AF65-F5344CB8AC3E}">
        <p14:creationId xmlns:p14="http://schemas.microsoft.com/office/powerpoint/2010/main" val="37965490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61EFF272-017D-4803-997C-BB95A955757A}" type="slidenum">
              <a:rPr lang="en-US"/>
              <a:t>19</a:t>
            </a:fld>
            <a:endParaRPr lang="en-US"/>
          </a:p>
        </p:txBody>
      </p:sp>
    </p:spTree>
    <p:extLst>
      <p:ext uri="{BB962C8B-B14F-4D97-AF65-F5344CB8AC3E}">
        <p14:creationId xmlns:p14="http://schemas.microsoft.com/office/powerpoint/2010/main" val="1214429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endParaRPr lang="en-US" b="1">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584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5B038B7-250A-4688-96C0-501842FC925D}" type="slidenum">
              <a:rPr lang="en-US" smtClean="0"/>
              <a:t>5</a:t>
            </a:fld>
            <a:endParaRPr lang="en-US"/>
          </a:p>
        </p:txBody>
      </p:sp>
    </p:spTree>
    <p:extLst>
      <p:ext uri="{BB962C8B-B14F-4D97-AF65-F5344CB8AC3E}">
        <p14:creationId xmlns:p14="http://schemas.microsoft.com/office/powerpoint/2010/main" val="426467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95B038B7-250A-4688-96C0-501842FC925D}" type="slidenum">
              <a:rPr lang="en-US" smtClean="0"/>
              <a:t>6</a:t>
            </a:fld>
            <a:endParaRPr lang="en-US"/>
          </a:p>
        </p:txBody>
      </p:sp>
    </p:spTree>
    <p:extLst>
      <p:ext uri="{BB962C8B-B14F-4D97-AF65-F5344CB8AC3E}">
        <p14:creationId xmlns:p14="http://schemas.microsoft.com/office/powerpoint/2010/main" val="2274244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Segoe UI"/>
              <a:cs typeface="Segoe U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0883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73852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F307A-25B7-E70A-20FB-4BB1C74D06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8A0121-6AF0-C568-7FAB-8872F2E20A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12DA8F-84D2-344B-0C73-5628516468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FDD0D55-E87A-3EA6-BB4A-203520C457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5B038B7-250A-4688-96C0-501842FC925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40170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0049D3B-3C56-4885-B98F-410F63985532}" type="slidenum">
              <a:rPr lang="en-US" smtClean="0"/>
              <a:t>11</a:t>
            </a:fld>
            <a:endParaRPr lang="en-US"/>
          </a:p>
        </p:txBody>
      </p:sp>
    </p:spTree>
    <p:extLst>
      <p:ext uri="{BB962C8B-B14F-4D97-AF65-F5344CB8AC3E}">
        <p14:creationId xmlns:p14="http://schemas.microsoft.com/office/powerpoint/2010/main" val="21595475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0049D3B-3C56-4885-B98F-410F63985532}" type="slidenum">
              <a:rPr lang="en-US" smtClean="0"/>
              <a:t>13</a:t>
            </a:fld>
            <a:endParaRPr lang="en-US"/>
          </a:p>
        </p:txBody>
      </p:sp>
    </p:spTree>
    <p:extLst>
      <p:ext uri="{BB962C8B-B14F-4D97-AF65-F5344CB8AC3E}">
        <p14:creationId xmlns:p14="http://schemas.microsoft.com/office/powerpoint/2010/main" val="20524814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Segoe UI"/>
              <a:cs typeface="Segoe U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49D3B-3C56-4885-B98F-410F6398553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86955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7.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6.emf"/><Relationship Id="rId4" Type="http://schemas.openxmlformats.org/officeDocument/2006/relationships/oleObject" Target="../embeddings/oleObject10.bin"/></Relationships>
</file>

<file path=ppt/slideLayouts/_rels/slideLayout100.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Master" Target="../slideMasters/slideMaster4.xml"/><Relationship Id="rId1" Type="http://schemas.openxmlformats.org/officeDocument/2006/relationships/tags" Target="../tags/tag192.xml"/><Relationship Id="rId4" Type="http://schemas.openxmlformats.org/officeDocument/2006/relationships/image" Target="../media/image3.emf"/></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3.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Master" Target="../slideMasters/slideMaster4.xml"/><Relationship Id="rId1" Type="http://schemas.openxmlformats.org/officeDocument/2006/relationships/tags" Target="../tags/tag193.xml"/><Relationship Id="rId4" Type="http://schemas.openxmlformats.org/officeDocument/2006/relationships/image" Target="../media/image5.emf"/></Relationships>
</file>

<file path=ppt/slideLayouts/_rels/slideLayout104.xml.rels><?xml version="1.0" encoding="UTF-8" standalone="yes"?>
<Relationships xmlns="http://schemas.openxmlformats.org/package/2006/relationships"><Relationship Id="rId3" Type="http://schemas.openxmlformats.org/officeDocument/2006/relationships/oleObject" Target="../embeddings/oleObject92.bin"/><Relationship Id="rId2" Type="http://schemas.openxmlformats.org/officeDocument/2006/relationships/slideMaster" Target="../slideMasters/slideMaster4.xml"/><Relationship Id="rId1" Type="http://schemas.openxmlformats.org/officeDocument/2006/relationships/tags" Target="../tags/tag194.xml"/><Relationship Id="rId4" Type="http://schemas.openxmlformats.org/officeDocument/2006/relationships/image" Target="../media/image5.emf"/></Relationships>
</file>

<file path=ppt/slideLayouts/_rels/slideLayout105.xml.rels><?xml version="1.0" encoding="UTF-8" standalone="yes"?>
<Relationships xmlns="http://schemas.openxmlformats.org/package/2006/relationships"><Relationship Id="rId3" Type="http://schemas.openxmlformats.org/officeDocument/2006/relationships/oleObject" Target="../embeddings/oleObject93.bin"/><Relationship Id="rId2" Type="http://schemas.openxmlformats.org/officeDocument/2006/relationships/slideMaster" Target="../slideMasters/slideMaster4.xml"/><Relationship Id="rId1" Type="http://schemas.openxmlformats.org/officeDocument/2006/relationships/tags" Target="../tags/tag195.xml"/><Relationship Id="rId4" Type="http://schemas.openxmlformats.org/officeDocument/2006/relationships/image" Target="../media/image5.emf"/></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07.xml.rels><?xml version="1.0" encoding="UTF-8" standalone="yes"?>
<Relationships xmlns="http://schemas.openxmlformats.org/package/2006/relationships"><Relationship Id="rId3" Type="http://schemas.openxmlformats.org/officeDocument/2006/relationships/oleObject" Target="../embeddings/oleObject95.bin"/><Relationship Id="rId2" Type="http://schemas.openxmlformats.org/officeDocument/2006/relationships/slideMaster" Target="../slideMasters/slideMaster5.xml"/><Relationship Id="rId1" Type="http://schemas.openxmlformats.org/officeDocument/2006/relationships/tags" Target="../tags/tag212.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8.xml.rels><?xml version="1.0" encoding="UTF-8" standalone="yes"?>
<Relationships xmlns="http://schemas.openxmlformats.org/package/2006/relationships"><Relationship Id="rId3" Type="http://schemas.openxmlformats.org/officeDocument/2006/relationships/oleObject" Target="../embeddings/oleObject96.bin"/><Relationship Id="rId2" Type="http://schemas.openxmlformats.org/officeDocument/2006/relationships/slideMaster" Target="../slideMasters/slideMaster5.xml"/><Relationship Id="rId1" Type="http://schemas.openxmlformats.org/officeDocument/2006/relationships/tags" Target="../tags/tag213.xml"/><Relationship Id="rId5" Type="http://schemas.openxmlformats.org/officeDocument/2006/relationships/image" Target="../media/image2.png"/><Relationship Id="rId4" Type="http://schemas.openxmlformats.org/officeDocument/2006/relationships/image" Target="../media/image3.emf"/></Relationships>
</file>

<file path=ppt/slideLayouts/_rels/slideLayout109.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Master" Target="../slideMasters/slideMaster5.xml"/><Relationship Id="rId1" Type="http://schemas.openxmlformats.org/officeDocument/2006/relationships/tags" Target="../tags/tag214.xml"/><Relationship Id="rId4" Type="http://schemas.openxmlformats.org/officeDocument/2006/relationships/image" Target="../media/image6.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32.xml"/><Relationship Id="rId4" Type="http://schemas.openxmlformats.org/officeDocument/2006/relationships/image" Target="../media/image7.emf"/></Relationships>
</file>

<file path=ppt/slideLayouts/_rels/slideLayout110.xml.rels><?xml version="1.0" encoding="UTF-8" standalone="yes"?>
<Relationships xmlns="http://schemas.openxmlformats.org/package/2006/relationships"><Relationship Id="rId3" Type="http://schemas.openxmlformats.org/officeDocument/2006/relationships/oleObject" Target="../embeddings/oleObject98.bin"/><Relationship Id="rId2" Type="http://schemas.openxmlformats.org/officeDocument/2006/relationships/slideMaster" Target="../slideMasters/slideMaster5.xml"/><Relationship Id="rId1" Type="http://schemas.openxmlformats.org/officeDocument/2006/relationships/tags" Target="../tags/tag215.xml"/><Relationship Id="rId4" Type="http://schemas.openxmlformats.org/officeDocument/2006/relationships/image" Target="../media/image5.emf"/></Relationships>
</file>

<file path=ppt/slideLayouts/_rels/slideLayout111.xml.rels><?xml version="1.0" encoding="UTF-8" standalone="yes"?>
<Relationships xmlns="http://schemas.openxmlformats.org/package/2006/relationships"><Relationship Id="rId3" Type="http://schemas.openxmlformats.org/officeDocument/2006/relationships/oleObject" Target="../embeddings/oleObject99.bin"/><Relationship Id="rId2" Type="http://schemas.openxmlformats.org/officeDocument/2006/relationships/slideMaster" Target="../slideMasters/slideMaster5.xml"/><Relationship Id="rId1" Type="http://schemas.openxmlformats.org/officeDocument/2006/relationships/tags" Target="../tags/tag216.xml"/><Relationship Id="rId4" Type="http://schemas.openxmlformats.org/officeDocument/2006/relationships/image" Target="../media/image5.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33.xml"/><Relationship Id="rId4" Type="http://schemas.openxmlformats.org/officeDocument/2006/relationships/image" Target="../media/image7.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34.xml"/><Relationship Id="rId4" Type="http://schemas.openxmlformats.org/officeDocument/2006/relationships/image" Target="../media/image7.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35.xml"/><Relationship Id="rId4" Type="http://schemas.openxmlformats.org/officeDocument/2006/relationships/image" Target="../media/image6.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36.xml"/><Relationship Id="rId4" Type="http://schemas.openxmlformats.org/officeDocument/2006/relationships/image" Target="../media/image6.emf"/></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7.xml"/></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9.xml"/><Relationship Id="rId1" Type="http://schemas.openxmlformats.org/officeDocument/2006/relationships/tags" Target="../tags/tag38.xml"/><Relationship Id="rId5" Type="http://schemas.openxmlformats.org/officeDocument/2006/relationships/image" Target="../media/image6.emf"/><Relationship Id="rId4" Type="http://schemas.openxmlformats.org/officeDocument/2006/relationships/oleObject" Target="../embeddings/oleObject16.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6.emf"/><Relationship Id="rId4" Type="http://schemas.openxmlformats.org/officeDocument/2006/relationships/oleObject" Target="../embeddings/oleObject17.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3.xml"/><Relationship Id="rId1" Type="http://schemas.openxmlformats.org/officeDocument/2006/relationships/tags" Target="../tags/tag42.xml"/><Relationship Id="rId5" Type="http://schemas.openxmlformats.org/officeDocument/2006/relationships/image" Target="../media/image6.emf"/><Relationship Id="rId4" Type="http://schemas.openxmlformats.org/officeDocument/2006/relationships/oleObject" Target="../embeddings/oleObject18.bin"/></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8.xml"/><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6.emf"/><Relationship Id="rId4" Type="http://schemas.openxmlformats.org/officeDocument/2006/relationships/oleObject" Target="../embeddings/oleObject19.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image" Target="../media/image6.emf"/><Relationship Id="rId4" Type="http://schemas.openxmlformats.org/officeDocument/2006/relationships/oleObject" Target="../embeddings/oleObject20.bin"/></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1.xml"/><Relationship Id="rId1" Type="http://schemas.openxmlformats.org/officeDocument/2006/relationships/tags" Target="../tags/tag48.xml"/><Relationship Id="rId4" Type="http://schemas.openxmlformats.org/officeDocument/2006/relationships/image" Target="../media/image7.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1.xml"/><Relationship Id="rId1" Type="http://schemas.openxmlformats.org/officeDocument/2006/relationships/tags" Target="../tags/tag49.xml"/><Relationship Id="rId4" Type="http://schemas.openxmlformats.org/officeDocument/2006/relationships/image" Target="../media/image7.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Master" Target="../slideMasters/slideMaster1.xml"/><Relationship Id="rId1" Type="http://schemas.openxmlformats.org/officeDocument/2006/relationships/tags" Target="../tags/tag50.xml"/><Relationship Id="rId4" Type="http://schemas.openxmlformats.org/officeDocument/2006/relationships/image" Target="../media/image7.emf"/></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1.xml"/><Relationship Id="rId1" Type="http://schemas.openxmlformats.org/officeDocument/2006/relationships/tags" Target="../tags/tag51.xml"/><Relationship Id="rId4" Type="http://schemas.openxmlformats.org/officeDocument/2006/relationships/image" Target="../media/image3.emf"/></Relationships>
</file>

<file path=ppt/slideLayouts/_rels/slideLayout2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1.xml"/><Relationship Id="rId1" Type="http://schemas.openxmlformats.org/officeDocument/2006/relationships/tags" Target="../tags/tag52.xml"/><Relationship Id="rId4" Type="http://schemas.openxmlformats.org/officeDocument/2006/relationships/image" Target="../media/image3.emf"/></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1.xml"/><Relationship Id="rId1" Type="http://schemas.openxmlformats.org/officeDocument/2006/relationships/tags" Target="../tags/tag53.xml"/><Relationship Id="rId4" Type="http://schemas.openxmlformats.org/officeDocument/2006/relationships/image" Target="../media/image5.emf"/></Relationships>
</file>

<file path=ppt/slideLayouts/_rels/slideLayout2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Master" Target="../slideMasters/slideMaster1.xml"/><Relationship Id="rId1" Type="http://schemas.openxmlformats.org/officeDocument/2006/relationships/tags" Target="../tags/tag54.xml"/><Relationship Id="rId4" Type="http://schemas.openxmlformats.org/officeDocument/2006/relationships/image" Target="../media/image5.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6.emf"/><Relationship Id="rId5" Type="http://schemas.openxmlformats.org/officeDocument/2006/relationships/oleObject" Target="../embeddings/oleObject28.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Master" Target="../slideMasters/slideMaster2.xml"/><Relationship Id="rId1" Type="http://schemas.openxmlformats.org/officeDocument/2006/relationships/tags" Target="../tags/tag74.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Master" Target="../slideMasters/slideMaster2.xml"/><Relationship Id="rId1" Type="http://schemas.openxmlformats.org/officeDocument/2006/relationships/tags" Target="../tags/tag75.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Master" Target="../slideMasters/slideMaster2.xml"/><Relationship Id="rId1" Type="http://schemas.openxmlformats.org/officeDocument/2006/relationships/tags" Target="../tags/tag76.xml"/><Relationship Id="rId4" Type="http://schemas.openxmlformats.org/officeDocument/2006/relationships/image" Target="../media/image5.emf"/></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Master" Target="../slideMasters/slideMaster2.xml"/><Relationship Id="rId1" Type="http://schemas.openxmlformats.org/officeDocument/2006/relationships/tags" Target="../tags/tag77.xml"/><Relationship Id="rId4" Type="http://schemas.openxmlformats.org/officeDocument/2006/relationships/image" Target="../media/image6.emf"/></Relationships>
</file>

<file path=ppt/slideLayouts/_rels/slideLayout3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79.xml"/><Relationship Id="rId1" Type="http://schemas.openxmlformats.org/officeDocument/2006/relationships/tags" Target="../tags/tag78.xml"/><Relationship Id="rId5" Type="http://schemas.openxmlformats.org/officeDocument/2006/relationships/image" Target="../media/image6.emf"/><Relationship Id="rId4" Type="http://schemas.openxmlformats.org/officeDocument/2006/relationships/oleObject" Target="../embeddings/oleObject34.bin"/></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Master" Target="../slideMasters/slideMaster2.xml"/><Relationship Id="rId1" Type="http://schemas.openxmlformats.org/officeDocument/2006/relationships/tags" Target="../tags/tag80.xml"/><Relationship Id="rId4" Type="http://schemas.openxmlformats.org/officeDocument/2006/relationships/image" Target="../media/image5.emf"/></Relationships>
</file>

<file path=ppt/slideLayouts/_rels/slideLayout3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6.emf"/><Relationship Id="rId4" Type="http://schemas.openxmlformats.org/officeDocument/2006/relationships/oleObject" Target="../embeddings/oleObject36.bin"/></Relationships>
</file>

<file path=ppt/slideLayouts/_rels/slideLayout3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4.xml"/><Relationship Id="rId1" Type="http://schemas.openxmlformats.org/officeDocument/2006/relationships/tags" Target="../tags/tag83.xml"/><Relationship Id="rId5" Type="http://schemas.openxmlformats.org/officeDocument/2006/relationships/image" Target="../media/image6.emf"/><Relationship Id="rId4" Type="http://schemas.openxmlformats.org/officeDocument/2006/relationships/oleObject" Target="../embeddings/oleObject37.bin"/></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6.emf"/></Relationships>
</file>

<file path=ppt/slideLayouts/_rels/slideLayout4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6.xml"/><Relationship Id="rId1" Type="http://schemas.openxmlformats.org/officeDocument/2006/relationships/tags" Target="../tags/tag85.xml"/><Relationship Id="rId5" Type="http://schemas.openxmlformats.org/officeDocument/2006/relationships/image" Target="../media/image6.emf"/><Relationship Id="rId4" Type="http://schemas.openxmlformats.org/officeDocument/2006/relationships/oleObject" Target="../embeddings/oleObject38.bin"/></Relationships>
</file>

<file path=ppt/slideLayouts/_rels/slideLayout4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8.xml"/><Relationship Id="rId1" Type="http://schemas.openxmlformats.org/officeDocument/2006/relationships/tags" Target="../tags/tag87.xml"/><Relationship Id="rId5" Type="http://schemas.openxmlformats.org/officeDocument/2006/relationships/image" Target="../media/image6.emf"/><Relationship Id="rId4" Type="http://schemas.openxmlformats.org/officeDocument/2006/relationships/oleObject" Target="../embeddings/oleObject39.bin"/></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0.xml"/><Relationship Id="rId1" Type="http://schemas.openxmlformats.org/officeDocument/2006/relationships/tags" Target="../tags/tag89.xml"/><Relationship Id="rId5" Type="http://schemas.openxmlformats.org/officeDocument/2006/relationships/image" Target="../media/image6.emf"/><Relationship Id="rId4" Type="http://schemas.openxmlformats.org/officeDocument/2006/relationships/oleObject" Target="../embeddings/oleObject40.bin"/></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Master" Target="../slideMasters/slideMaster2.xml"/><Relationship Id="rId1" Type="http://schemas.openxmlformats.org/officeDocument/2006/relationships/tags" Target="../tags/tag91.xml"/><Relationship Id="rId4" Type="http://schemas.openxmlformats.org/officeDocument/2006/relationships/image" Target="../media/image7.emf"/></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Master" Target="../slideMasters/slideMaster2.xml"/><Relationship Id="rId1" Type="http://schemas.openxmlformats.org/officeDocument/2006/relationships/tags" Target="../tags/tag92.xml"/><Relationship Id="rId4" Type="http://schemas.openxmlformats.org/officeDocument/2006/relationships/image" Target="../media/image7.emf"/></Relationships>
</file>

<file path=ppt/slideLayouts/_rels/slideLayout4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Master" Target="../slideMasters/slideMaster2.xml"/><Relationship Id="rId1" Type="http://schemas.openxmlformats.org/officeDocument/2006/relationships/tags" Target="../tags/tag93.xml"/><Relationship Id="rId4" Type="http://schemas.openxmlformats.org/officeDocument/2006/relationships/image" Target="../media/image7.emf"/></Relationships>
</file>

<file path=ppt/slideLayouts/_rels/slideLayout4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4.xml"/></Relationships>
</file>

<file path=ppt/slideLayouts/_rels/slideLayout47.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Master" Target="../slideMasters/slideMaster2.xml"/><Relationship Id="rId1" Type="http://schemas.openxmlformats.org/officeDocument/2006/relationships/tags" Target="../tags/tag95.xml"/><Relationship Id="rId5" Type="http://schemas.openxmlformats.org/officeDocument/2006/relationships/image" Target="../media/image2.png"/><Relationship Id="rId4" Type="http://schemas.openxmlformats.org/officeDocument/2006/relationships/image" Target="../media/image3.emf"/></Relationships>
</file>

<file path=ppt/slideLayouts/_rels/slideLayout48.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Master" Target="../slideMasters/slideMaster2.xml"/><Relationship Id="rId1" Type="http://schemas.openxmlformats.org/officeDocument/2006/relationships/tags" Target="../tags/tag96.xml"/><Relationship Id="rId4" Type="http://schemas.openxmlformats.org/officeDocument/2006/relationships/image" Target="../media/image6.emf"/></Relationships>
</file>

<file path=ppt/slideLayouts/_rels/slideLayout49.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Master" Target="../slideMasters/slideMaster2.xml"/><Relationship Id="rId1" Type="http://schemas.openxmlformats.org/officeDocument/2006/relationships/tags" Target="../tags/tag97.xml"/><Relationship Id="rId4" Type="http://schemas.openxmlformats.org/officeDocument/2006/relationships/image" Target="../media/image6.emf"/></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6.emf"/><Relationship Id="rId4" Type="http://schemas.openxmlformats.org/officeDocument/2006/relationships/oleObject" Target="../embeddings/oleObject5.bin"/></Relationships>
</file>

<file path=ppt/slideLayouts/_rels/slideLayout5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8.xml"/></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0.xml"/><Relationship Id="rId1" Type="http://schemas.openxmlformats.org/officeDocument/2006/relationships/tags" Target="../tags/tag99.xml"/><Relationship Id="rId5" Type="http://schemas.openxmlformats.org/officeDocument/2006/relationships/image" Target="../media/image6.emf"/><Relationship Id="rId4" Type="http://schemas.openxmlformats.org/officeDocument/2006/relationships/oleObject" Target="../embeddings/oleObject47.bin"/></Relationships>
</file>

<file path=ppt/slideLayouts/_rels/slideLayout5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2.xml"/><Relationship Id="rId1" Type="http://schemas.openxmlformats.org/officeDocument/2006/relationships/tags" Target="../tags/tag101.xml"/><Relationship Id="rId5" Type="http://schemas.openxmlformats.org/officeDocument/2006/relationships/image" Target="../media/image6.emf"/><Relationship Id="rId4" Type="http://schemas.openxmlformats.org/officeDocument/2006/relationships/oleObject" Target="../embeddings/oleObject48.bin"/></Relationships>
</file>

<file path=ppt/slideLayouts/_rels/slideLayout5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4.xml"/><Relationship Id="rId1" Type="http://schemas.openxmlformats.org/officeDocument/2006/relationships/tags" Target="../tags/tag103.xml"/><Relationship Id="rId5" Type="http://schemas.openxmlformats.org/officeDocument/2006/relationships/image" Target="../media/image6.emf"/><Relationship Id="rId4" Type="http://schemas.openxmlformats.org/officeDocument/2006/relationships/oleObject" Target="../embeddings/oleObject49.bin"/></Relationships>
</file>

<file path=ppt/slideLayouts/_rels/slideLayout5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6.xml"/><Relationship Id="rId1" Type="http://schemas.openxmlformats.org/officeDocument/2006/relationships/tags" Target="../tags/tag105.xml"/><Relationship Id="rId5" Type="http://schemas.openxmlformats.org/officeDocument/2006/relationships/image" Target="../media/image6.emf"/><Relationship Id="rId4" Type="http://schemas.openxmlformats.org/officeDocument/2006/relationships/oleObject" Target="../embeddings/oleObject50.bin"/></Relationships>
</file>

<file path=ppt/slideLayouts/_rels/slideLayout5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08.xml"/><Relationship Id="rId1" Type="http://schemas.openxmlformats.org/officeDocument/2006/relationships/tags" Target="../tags/tag107.xml"/><Relationship Id="rId5" Type="http://schemas.openxmlformats.org/officeDocument/2006/relationships/image" Target="../media/image6.emf"/><Relationship Id="rId4" Type="http://schemas.openxmlformats.org/officeDocument/2006/relationships/oleObject" Target="../embeddings/oleObject51.bin"/></Relationships>
</file>

<file path=ppt/slideLayouts/_rels/slideLayout56.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Master" Target="../slideMasters/slideMaster2.xml"/><Relationship Id="rId1" Type="http://schemas.openxmlformats.org/officeDocument/2006/relationships/tags" Target="../tags/tag109.xml"/><Relationship Id="rId4" Type="http://schemas.openxmlformats.org/officeDocument/2006/relationships/image" Target="../media/image7.emf"/></Relationships>
</file>

<file path=ppt/slideLayouts/_rels/slideLayout57.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Master" Target="../slideMasters/slideMaster2.xml"/><Relationship Id="rId1" Type="http://schemas.openxmlformats.org/officeDocument/2006/relationships/tags" Target="../tags/tag110.xml"/><Relationship Id="rId4" Type="http://schemas.openxmlformats.org/officeDocument/2006/relationships/image" Target="../media/image7.emf"/></Relationships>
</file>

<file path=ppt/slideLayouts/_rels/slideLayout58.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Master" Target="../slideMasters/slideMaster2.xml"/><Relationship Id="rId1" Type="http://schemas.openxmlformats.org/officeDocument/2006/relationships/tags" Target="../tags/tag111.xml"/><Relationship Id="rId4" Type="http://schemas.openxmlformats.org/officeDocument/2006/relationships/image" Target="../media/image7.emf"/></Relationships>
</file>

<file path=ppt/slideLayouts/_rels/slideLayout59.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Master" Target="../slideMasters/slideMaster2.xml"/><Relationship Id="rId1" Type="http://schemas.openxmlformats.org/officeDocument/2006/relationships/tags" Target="../tags/tag11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6.emf"/><Relationship Id="rId4" Type="http://schemas.openxmlformats.org/officeDocument/2006/relationships/oleObject" Target="../embeddings/oleObject6.bin"/></Relationships>
</file>

<file path=ppt/slideLayouts/_rels/slideLayout60.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Master" Target="../slideMasters/slideMaster2.xml"/><Relationship Id="rId1" Type="http://schemas.openxmlformats.org/officeDocument/2006/relationships/tags" Target="../tags/tag113.xml"/><Relationship Id="rId4" Type="http://schemas.openxmlformats.org/officeDocument/2006/relationships/image" Target="../media/image3.emf"/></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Master" Target="../slideMasters/slideMaster2.xml"/><Relationship Id="rId1" Type="http://schemas.openxmlformats.org/officeDocument/2006/relationships/tags" Target="../tags/tag114.xml"/><Relationship Id="rId4" Type="http://schemas.openxmlformats.org/officeDocument/2006/relationships/image" Target="../media/image5.emf"/></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Master" Target="../slideMasters/slideMaster2.xml"/><Relationship Id="rId1" Type="http://schemas.openxmlformats.org/officeDocument/2006/relationships/tags" Target="../tags/tag115.xml"/><Relationship Id="rId4" Type="http://schemas.openxmlformats.org/officeDocument/2006/relationships/image" Target="../media/image8.emf"/></Relationships>
</file>

<file path=ppt/slideLayouts/_rels/slideLayout66.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Master" Target="../slideMasters/slideMaster2.xml"/><Relationship Id="rId1" Type="http://schemas.openxmlformats.org/officeDocument/2006/relationships/tags" Target="../tags/tag116.xml"/><Relationship Id="rId4" Type="http://schemas.openxmlformats.org/officeDocument/2006/relationships/image" Target="../media/image5.emf"/></Relationships>
</file>

<file path=ppt/slideLayouts/_rels/slideLayout67.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image" Target="../media/image6.emf"/><Relationship Id="rId5" Type="http://schemas.openxmlformats.org/officeDocument/2006/relationships/oleObject" Target="../embeddings/oleObject60.bin"/><Relationship Id="rId4"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Master" Target="../slideMasters/slideMaster3.xml"/><Relationship Id="rId1" Type="http://schemas.openxmlformats.org/officeDocument/2006/relationships/tags" Target="../tags/tag136.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70.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Master" Target="../slideMasters/slideMaster3.xml"/><Relationship Id="rId1" Type="http://schemas.openxmlformats.org/officeDocument/2006/relationships/tags" Target="../tags/tag137.xml"/><Relationship Id="rId5" Type="http://schemas.openxmlformats.org/officeDocument/2006/relationships/image" Target="../media/image2.png"/><Relationship Id="rId4" Type="http://schemas.openxmlformats.org/officeDocument/2006/relationships/image" Target="../media/image3.emf"/></Relationships>
</file>

<file path=ppt/slideLayouts/_rels/slideLayout71.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Master" Target="../slideMasters/slideMaster3.xml"/><Relationship Id="rId1" Type="http://schemas.openxmlformats.org/officeDocument/2006/relationships/tags" Target="../tags/tag138.xml"/><Relationship Id="rId4" Type="http://schemas.openxmlformats.org/officeDocument/2006/relationships/image" Target="../media/image6.emf"/></Relationships>
</file>

<file path=ppt/slideLayouts/_rels/slideLayout72.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Master" Target="../slideMasters/slideMaster3.xml"/><Relationship Id="rId1" Type="http://schemas.openxmlformats.org/officeDocument/2006/relationships/tags" Target="../tags/tag139.xml"/><Relationship Id="rId4" Type="http://schemas.openxmlformats.org/officeDocument/2006/relationships/image" Target="../media/image5.emf"/></Relationships>
</file>

<file path=ppt/slideLayouts/_rels/slideLayout73.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Master" Target="../slideMasters/slideMaster3.xml"/><Relationship Id="rId1" Type="http://schemas.openxmlformats.org/officeDocument/2006/relationships/tags" Target="../tags/tag140.xml"/><Relationship Id="rId4" Type="http://schemas.openxmlformats.org/officeDocument/2006/relationships/image" Target="../media/image5.emf"/></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142.xml"/><Relationship Id="rId1" Type="http://schemas.openxmlformats.org/officeDocument/2006/relationships/tags" Target="../tags/tag141.xml"/><Relationship Id="rId5" Type="http://schemas.openxmlformats.org/officeDocument/2006/relationships/image" Target="../media/image6.emf"/><Relationship Id="rId4" Type="http://schemas.openxmlformats.org/officeDocument/2006/relationships/oleObject" Target="../embeddings/oleObject67.bin"/></Relationships>
</file>

<file path=ppt/slideLayouts/_rels/slideLayout77.xml.rels><?xml version="1.0" encoding="UTF-8" standalone="yes"?>
<Relationships xmlns="http://schemas.openxmlformats.org/package/2006/relationships"><Relationship Id="rId3" Type="http://schemas.openxmlformats.org/officeDocument/2006/relationships/oleObject" Target="../embeddings/oleObject69.bin"/><Relationship Id="rId2" Type="http://schemas.openxmlformats.org/officeDocument/2006/relationships/slideMaster" Target="../slideMasters/slideMaster4.xml"/><Relationship Id="rId1" Type="http://schemas.openxmlformats.org/officeDocument/2006/relationships/tags" Target="../tags/tag159.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78.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Master" Target="../slideMasters/slideMaster4.xml"/><Relationship Id="rId1" Type="http://schemas.openxmlformats.org/officeDocument/2006/relationships/tags" Target="../tags/tag160.xml"/><Relationship Id="rId4" Type="http://schemas.openxmlformats.org/officeDocument/2006/relationships/image" Target="../media/image5.emf"/></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80.xml.rels><?xml version="1.0" encoding="UTF-8" standalone="yes"?>
<Relationships xmlns="http://schemas.openxmlformats.org/package/2006/relationships"><Relationship Id="rId3" Type="http://schemas.openxmlformats.org/officeDocument/2006/relationships/oleObject" Target="../embeddings/oleObject71.bin"/><Relationship Id="rId2" Type="http://schemas.openxmlformats.org/officeDocument/2006/relationships/slideMaster" Target="../slideMasters/slideMaster4.xml"/><Relationship Id="rId1" Type="http://schemas.openxmlformats.org/officeDocument/2006/relationships/tags" Target="../tags/tag161.xml"/><Relationship Id="rId4" Type="http://schemas.openxmlformats.org/officeDocument/2006/relationships/image" Target="../media/image6.emf"/></Relationships>
</file>

<file path=ppt/slideLayouts/_rels/slideLayout81.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3.xml"/><Relationship Id="rId1" Type="http://schemas.openxmlformats.org/officeDocument/2006/relationships/tags" Target="../tags/tag162.xml"/><Relationship Id="rId5" Type="http://schemas.openxmlformats.org/officeDocument/2006/relationships/image" Target="../media/image6.emf"/><Relationship Id="rId4" Type="http://schemas.openxmlformats.org/officeDocument/2006/relationships/oleObject" Target="../embeddings/oleObject72.bin"/></Relationships>
</file>

<file path=ppt/slideLayouts/_rels/slideLayout82.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5.xml"/><Relationship Id="rId1" Type="http://schemas.openxmlformats.org/officeDocument/2006/relationships/tags" Target="../tags/tag164.xml"/><Relationship Id="rId5" Type="http://schemas.openxmlformats.org/officeDocument/2006/relationships/image" Target="../media/image6.emf"/><Relationship Id="rId4" Type="http://schemas.openxmlformats.org/officeDocument/2006/relationships/oleObject" Target="../embeddings/oleObject73.bin"/></Relationships>
</file>

<file path=ppt/slideLayouts/_rels/slideLayout8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image" Target="../media/image6.emf"/><Relationship Id="rId4" Type="http://schemas.openxmlformats.org/officeDocument/2006/relationships/oleObject" Target="../embeddings/oleObject74.bin"/></Relationships>
</file>

<file path=ppt/slideLayouts/_rels/slideLayout8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69.xml"/><Relationship Id="rId1" Type="http://schemas.openxmlformats.org/officeDocument/2006/relationships/tags" Target="../tags/tag168.xml"/><Relationship Id="rId5" Type="http://schemas.openxmlformats.org/officeDocument/2006/relationships/image" Target="../media/image6.emf"/><Relationship Id="rId4" Type="http://schemas.openxmlformats.org/officeDocument/2006/relationships/oleObject" Target="../embeddings/oleObject75.bin"/></Relationships>
</file>

<file path=ppt/slideLayouts/_rels/slideLayout8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6.emf"/><Relationship Id="rId4" Type="http://schemas.openxmlformats.org/officeDocument/2006/relationships/oleObject" Target="../embeddings/oleObject76.bin"/></Relationships>
</file>

<file path=ppt/slideLayouts/_rels/slideLayout8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73.xml"/><Relationship Id="rId1" Type="http://schemas.openxmlformats.org/officeDocument/2006/relationships/tags" Target="../tags/tag172.xml"/><Relationship Id="rId5" Type="http://schemas.openxmlformats.org/officeDocument/2006/relationships/image" Target="../media/image6.emf"/><Relationship Id="rId4" Type="http://schemas.openxmlformats.org/officeDocument/2006/relationships/oleObject" Target="../embeddings/oleObject77.bin"/></Relationships>
</file>

<file path=ppt/slideLayouts/_rels/slideLayout87.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Master" Target="../slideMasters/slideMaster4.xml"/><Relationship Id="rId1" Type="http://schemas.openxmlformats.org/officeDocument/2006/relationships/tags" Target="../tags/tag174.xml"/><Relationship Id="rId4" Type="http://schemas.openxmlformats.org/officeDocument/2006/relationships/image" Target="../media/image7.emf"/></Relationships>
</file>

<file path=ppt/slideLayouts/_rels/slideLayout88.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Master" Target="../slideMasters/slideMaster4.xml"/><Relationship Id="rId1" Type="http://schemas.openxmlformats.org/officeDocument/2006/relationships/tags" Target="../tags/tag175.xml"/><Relationship Id="rId4" Type="http://schemas.openxmlformats.org/officeDocument/2006/relationships/image" Target="../media/image7.emf"/></Relationships>
</file>

<file path=ppt/slideLayouts/_rels/slideLayout89.xml.rels><?xml version="1.0" encoding="UTF-8" standalone="yes"?>
<Relationships xmlns="http://schemas.openxmlformats.org/package/2006/relationships"><Relationship Id="rId3" Type="http://schemas.openxmlformats.org/officeDocument/2006/relationships/oleObject" Target="../embeddings/oleObject80.bin"/><Relationship Id="rId2" Type="http://schemas.openxmlformats.org/officeDocument/2006/relationships/slideMaster" Target="../slideMasters/slideMaster4.xml"/><Relationship Id="rId1" Type="http://schemas.openxmlformats.org/officeDocument/2006/relationships/tags" Target="../tags/tag176.xml"/><Relationship Id="rId4" Type="http://schemas.openxmlformats.org/officeDocument/2006/relationships/image" Target="../media/image7.emf"/></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6.emf"/><Relationship Id="rId4" Type="http://schemas.openxmlformats.org/officeDocument/2006/relationships/oleObject" Target="../embeddings/oleObject9.bin"/></Relationships>
</file>

<file path=ppt/slideLayouts/_rels/slideLayout90.xml.rels><?xml version="1.0" encoding="UTF-8" standalone="yes"?>
<Relationships xmlns="http://schemas.openxmlformats.org/package/2006/relationships"><Relationship Id="rId3" Type="http://schemas.openxmlformats.org/officeDocument/2006/relationships/oleObject" Target="../embeddings/oleObject81.bin"/><Relationship Id="rId2" Type="http://schemas.openxmlformats.org/officeDocument/2006/relationships/slideMaster" Target="../slideMasters/slideMaster4.xml"/><Relationship Id="rId1" Type="http://schemas.openxmlformats.org/officeDocument/2006/relationships/tags" Target="../tags/tag177.xml"/><Relationship Id="rId4" Type="http://schemas.openxmlformats.org/officeDocument/2006/relationships/image" Target="../media/image6.emf"/></Relationships>
</file>

<file path=ppt/slideLayouts/_rels/slideLayout91.xml.rels><?xml version="1.0" encoding="UTF-8" standalone="yes"?>
<Relationships xmlns="http://schemas.openxmlformats.org/package/2006/relationships"><Relationship Id="rId2" Type="http://schemas.openxmlformats.org/officeDocument/2006/relationships/slideMaster" Target="../slideMasters/slideMaster4.xml"/><Relationship Id="rId1" Type="http://schemas.openxmlformats.org/officeDocument/2006/relationships/tags" Target="../tags/tag178.xml"/></Relationships>
</file>

<file path=ppt/slideLayouts/_rels/slideLayout92.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0.xml"/><Relationship Id="rId1" Type="http://schemas.openxmlformats.org/officeDocument/2006/relationships/tags" Target="../tags/tag179.xml"/><Relationship Id="rId5" Type="http://schemas.openxmlformats.org/officeDocument/2006/relationships/image" Target="../media/image6.emf"/><Relationship Id="rId4" Type="http://schemas.openxmlformats.org/officeDocument/2006/relationships/oleObject" Target="../embeddings/oleObject82.bin"/></Relationships>
</file>

<file path=ppt/slideLayouts/_rels/slideLayout93.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2.xml"/><Relationship Id="rId1" Type="http://schemas.openxmlformats.org/officeDocument/2006/relationships/tags" Target="../tags/tag181.xml"/><Relationship Id="rId5" Type="http://schemas.openxmlformats.org/officeDocument/2006/relationships/image" Target="../media/image6.emf"/><Relationship Id="rId4" Type="http://schemas.openxmlformats.org/officeDocument/2006/relationships/oleObject" Target="../embeddings/oleObject83.bin"/></Relationships>
</file>

<file path=ppt/slideLayouts/_rels/slideLayout94.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4.xml"/><Relationship Id="rId1" Type="http://schemas.openxmlformats.org/officeDocument/2006/relationships/tags" Target="../tags/tag183.xml"/><Relationship Id="rId5" Type="http://schemas.openxmlformats.org/officeDocument/2006/relationships/image" Target="../media/image6.emf"/><Relationship Id="rId4" Type="http://schemas.openxmlformats.org/officeDocument/2006/relationships/oleObject" Target="../embeddings/oleObject84.bin"/></Relationships>
</file>

<file path=ppt/slideLayouts/_rels/slideLayout95.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image" Target="../media/image6.emf"/><Relationship Id="rId4" Type="http://schemas.openxmlformats.org/officeDocument/2006/relationships/oleObject" Target="../embeddings/oleObject85.bin"/></Relationships>
</file>

<file path=ppt/slideLayouts/_rels/slideLayout96.xml.rels><?xml version="1.0" encoding="UTF-8" standalone="yes"?>
<Relationships xmlns="http://schemas.openxmlformats.org/package/2006/relationships"><Relationship Id="rId3" Type="http://schemas.openxmlformats.org/officeDocument/2006/relationships/slideMaster" Target="../slideMasters/slideMaster4.xml"/><Relationship Id="rId2" Type="http://schemas.openxmlformats.org/officeDocument/2006/relationships/tags" Target="../tags/tag188.xml"/><Relationship Id="rId1" Type="http://schemas.openxmlformats.org/officeDocument/2006/relationships/tags" Target="../tags/tag187.xml"/><Relationship Id="rId5" Type="http://schemas.openxmlformats.org/officeDocument/2006/relationships/image" Target="../media/image6.emf"/><Relationship Id="rId4" Type="http://schemas.openxmlformats.org/officeDocument/2006/relationships/oleObject" Target="../embeddings/oleObject86.bin"/></Relationships>
</file>

<file path=ppt/slideLayouts/_rels/slideLayout97.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Master" Target="../slideMasters/slideMaster4.xml"/><Relationship Id="rId1" Type="http://schemas.openxmlformats.org/officeDocument/2006/relationships/tags" Target="../tags/tag189.xml"/><Relationship Id="rId4" Type="http://schemas.openxmlformats.org/officeDocument/2006/relationships/image" Target="../media/image7.emf"/></Relationships>
</file>

<file path=ppt/slideLayouts/_rels/slideLayout98.xml.rels><?xml version="1.0" encoding="UTF-8" standalone="yes"?>
<Relationships xmlns="http://schemas.openxmlformats.org/package/2006/relationships"><Relationship Id="rId3" Type="http://schemas.openxmlformats.org/officeDocument/2006/relationships/oleObject" Target="../embeddings/oleObject88.bin"/><Relationship Id="rId2" Type="http://schemas.openxmlformats.org/officeDocument/2006/relationships/slideMaster" Target="../slideMasters/slideMaster4.xml"/><Relationship Id="rId1" Type="http://schemas.openxmlformats.org/officeDocument/2006/relationships/tags" Target="../tags/tag190.xml"/><Relationship Id="rId4" Type="http://schemas.openxmlformats.org/officeDocument/2006/relationships/image" Target="../media/image7.emf"/></Relationships>
</file>

<file path=ppt/slideLayouts/_rels/slideLayout99.xml.rels><?xml version="1.0" encoding="UTF-8" standalone="yes"?>
<Relationships xmlns="http://schemas.openxmlformats.org/package/2006/relationships"><Relationship Id="rId3" Type="http://schemas.openxmlformats.org/officeDocument/2006/relationships/oleObject" Target="../embeddings/oleObject89.bin"/><Relationship Id="rId2" Type="http://schemas.openxmlformats.org/officeDocument/2006/relationships/slideMaster" Target="../slideMasters/slideMaster4.xml"/><Relationship Id="rId1" Type="http://schemas.openxmlformats.org/officeDocument/2006/relationships/tags" Target="../tags/tag191.xml"/><Relationship Id="rId4" Type="http://schemas.openxmlformats.org/officeDocument/2006/relationships/image" Target="../media/image7.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341595344"/>
              </p:ext>
            </p:extLst>
          </p:nvPr>
        </p:nvGraphicFramePr>
        <p:xfrm>
          <a:off x="2163"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3"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69"/>
            <a:ext cx="6714779" cy="494026"/>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9"/>
            <a:ext cx="2834204" cy="436455"/>
          </a:xfrm>
          <a:prstGeom prst="rect">
            <a:avLst/>
          </a:prstGeom>
          <a:solidFill>
            <a:srgbClr val="FFC000">
              <a:alpha val="80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2" y="3246844"/>
            <a:ext cx="7010659" cy="436455"/>
          </a:xfrm>
          <a:prstGeom prst="rect">
            <a:avLst/>
          </a:prstGeom>
          <a:solidFill>
            <a:srgbClr val="009900">
              <a:alpha val="69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251397" y="2104240"/>
            <a:ext cx="2103120" cy="21031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8612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1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5912876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504027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1" y="3246013"/>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Tree>
    <p:extLst>
      <p:ext uri="{BB962C8B-B14F-4D97-AF65-F5344CB8AC3E}">
        <p14:creationId xmlns:p14="http://schemas.microsoft.com/office/powerpoint/2010/main" val="446500971"/>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604868" y="1700213"/>
            <a:ext cx="6117233" cy="251222"/>
          </a:xfrm>
        </p:spPr>
        <p:txBody>
          <a:bodyPr/>
          <a:lstStyle/>
          <a:p>
            <a:r>
              <a:rPr lang="en-US" noProof="0"/>
              <a:t>Click icon to add picture</a:t>
            </a:r>
          </a:p>
        </p:txBody>
      </p:sp>
      <p:sp>
        <p:nvSpPr>
          <p:cNvPr id="6" name="Content Placeholder 3"/>
          <p:cNvSpPr>
            <a:spLocks noGrp="1"/>
          </p:cNvSpPr>
          <p:nvPr>
            <p:ph sz="quarter" idx="10"/>
          </p:nvPr>
        </p:nvSpPr>
        <p:spPr>
          <a:xfrm>
            <a:off x="469901" y="1665291"/>
            <a:ext cx="4333663" cy="1563570"/>
          </a:xfrm>
          <a:prstGeom prst="rect">
            <a:avLst/>
          </a:prstGeom>
        </p:spPr>
        <p:txBody>
          <a:bodyPr/>
          <a:lstStyle>
            <a:lvl1pPr>
              <a:tabLst>
                <a:tab pos="5028541" algn="r"/>
              </a:tabLst>
              <a:defRPr/>
            </a:lvl1pPr>
            <a:lvl2pPr>
              <a:tabLst>
                <a:tab pos="5028541" algn="r"/>
              </a:tabLst>
              <a:defRPr/>
            </a:lvl2pPr>
            <a:lvl3pPr>
              <a:tabLst>
                <a:tab pos="5028541" algn="r"/>
              </a:tabLst>
              <a:defRPr/>
            </a:lvl3pPr>
            <a:lvl4pPr>
              <a:tabLst>
                <a:tab pos="5028541" algn="r"/>
              </a:tabLst>
              <a:defRPr/>
            </a:lvl4pPr>
            <a:lvl5pPr>
              <a:tabLst>
                <a:tab pos="5028541"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3" hasCustomPrompt="1"/>
          </p:nvPr>
        </p:nvSpPr>
        <p:spPr>
          <a:xfrm>
            <a:off x="469901" y="736689"/>
            <a:ext cx="11252199" cy="757255"/>
          </a:xfrm>
          <a:prstGeom prst="rect">
            <a:avLst/>
          </a:prstGeom>
        </p:spPr>
        <p:txBody>
          <a:bodyPr lIns="0" tIns="0" rIns="0" bIns="0">
            <a:noAutofit/>
          </a:bodyPr>
          <a:lstStyle>
            <a:lvl1pPr marL="0" indent="0">
              <a:buNone/>
              <a:defRPr sz="15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1" y="402587"/>
            <a:ext cx="11252199" cy="698501"/>
          </a:xfrm>
          <a:prstGeom prst="rect">
            <a:avLst/>
          </a:prstGeom>
        </p:spPr>
        <p:txBody>
          <a:bodyPr vert="horz" lIns="0" tIns="0" rIns="0" bIns="0" rtlCol="0" anchor="t" anchorCtr="0">
            <a:noAutofit/>
          </a:bodyPr>
          <a:lstStyle>
            <a:lvl1pPr>
              <a:defRPr sz="1500"/>
            </a:lvl1pPr>
          </a:lstStyle>
          <a:p>
            <a:r>
              <a:rPr lang="en-US" noProof="0"/>
              <a:t>Click to edit Master title style</a:t>
            </a:r>
          </a:p>
        </p:txBody>
      </p:sp>
    </p:spTree>
    <p:extLst>
      <p:ext uri="{BB962C8B-B14F-4D97-AF65-F5344CB8AC3E}">
        <p14:creationId xmlns:p14="http://schemas.microsoft.com/office/powerpoint/2010/main" val="1053183233"/>
      </p:ext>
    </p:extLst>
  </p:cSld>
  <p:clrMapOvr>
    <a:masterClrMapping/>
  </p:clrMapOvr>
  <p:transition>
    <p:fade/>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017624"/>
      </p:ext>
    </p:extLst>
  </p:cSld>
  <p:clrMapOvr>
    <a:masterClrMapping/>
  </p:clrMapOvr>
  <p:transition>
    <p:fade/>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
        <p:nvSpPr>
          <p:cNvPr id="3" name="TextBox 2">
            <a:extLst>
              <a:ext uri="{FF2B5EF4-FFF2-40B4-BE49-F238E27FC236}">
                <a16:creationId xmlns:a16="http://schemas.microsoft.com/office/drawing/2014/main" id="{9203C7EC-AE29-C186-A525-5BA03B3C87B2}"/>
              </a:ext>
            </a:extLst>
          </p:cNvPr>
          <p:cNvSpPr txBox="1"/>
          <p:nvPr userDrawn="1"/>
        </p:nvSpPr>
        <p:spPr>
          <a:xfrm>
            <a:off x="0" y="6581001"/>
            <a:ext cx="2085654" cy="276999"/>
          </a:xfrm>
          <a:prstGeom prst="rect">
            <a:avLst/>
          </a:prstGeom>
          <a:noFill/>
        </p:spPr>
        <p:txBody>
          <a:bodyPr wrap="square" rtlCol="0">
            <a:spAutoFit/>
          </a:bodyPr>
          <a:lstStyle/>
          <a:p>
            <a:r>
              <a:rPr lang="en-US" sz="1200"/>
              <a:t>Buckler &amp; Cooper</a:t>
            </a:r>
          </a:p>
        </p:txBody>
      </p:sp>
    </p:spTree>
    <p:extLst>
      <p:ext uri="{BB962C8B-B14F-4D97-AF65-F5344CB8AC3E}">
        <p14:creationId xmlns:p14="http://schemas.microsoft.com/office/powerpoint/2010/main" val="171460263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549067652"/>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31262922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p:nvPr>
        </p:nvSpPr>
        <p:spPr bwMode="auto">
          <a:xfrm>
            <a:off x="203200" y="762000"/>
            <a:ext cx="10769600" cy="153888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766159608"/>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preserve="1" userDrawn="1">
  <p:cSld name="Title and Text - Simpl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40F9F10-60AD-9739-BE8D-67C96CC0A734}"/>
              </a:ext>
            </a:extLst>
          </p:cNvPr>
          <p:cNvSpPr>
            <a:spLocks noGrp="1"/>
          </p:cNvSpPr>
          <p:nvPr>
            <p:ph type="dt" sz="half" idx="10"/>
          </p:nvPr>
        </p:nvSpPr>
        <p:spPr/>
        <p:txBody>
          <a:bodyPr/>
          <a:lstStyle/>
          <a:p>
            <a:fld id="{C097F44A-F5D4-E043-BFA3-5F08C65C513D}" type="datetimeFigureOut">
              <a:rPr lang="en-US" smtClean="0"/>
              <a:t>7/23/2024</a:t>
            </a:fld>
            <a:endParaRPr lang="en-US"/>
          </a:p>
        </p:txBody>
      </p:sp>
      <p:sp>
        <p:nvSpPr>
          <p:cNvPr id="5" name="Footer Placeholder 4">
            <a:extLst>
              <a:ext uri="{FF2B5EF4-FFF2-40B4-BE49-F238E27FC236}">
                <a16:creationId xmlns:a16="http://schemas.microsoft.com/office/drawing/2014/main" id="{8594E781-6F2A-D254-155A-9FDBBEA50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E1EB93-1619-DDFD-6701-88CBDA49CC3C}"/>
              </a:ext>
            </a:extLst>
          </p:cNvPr>
          <p:cNvSpPr>
            <a:spLocks noGrp="1"/>
          </p:cNvSpPr>
          <p:nvPr>
            <p:ph type="sldNum" sz="quarter" idx="12"/>
          </p:nvPr>
        </p:nvSpPr>
        <p:spPr/>
        <p:txBody>
          <a:bodyPr/>
          <a:lstStyle/>
          <a:p>
            <a:r>
              <a:rPr lang="en-US"/>
              <a:t>Page </a:t>
            </a:r>
            <a:fld id="{D2C2EC48-97EF-BC47-AA47-0CB0777BEAC1}" type="slidenum">
              <a:rPr lang="en-US" smtClean="0"/>
              <a:t>‹#›</a:t>
            </a:fld>
            <a:endParaRPr lang="en-US"/>
          </a:p>
        </p:txBody>
      </p:sp>
      <p:sp>
        <p:nvSpPr>
          <p:cNvPr id="9" name="Title 1">
            <a:extLst>
              <a:ext uri="{FF2B5EF4-FFF2-40B4-BE49-F238E27FC236}">
                <a16:creationId xmlns:a16="http://schemas.microsoft.com/office/drawing/2014/main" id="{05A50E3D-F264-A575-C8F4-D3585A083300}"/>
              </a:ext>
            </a:extLst>
          </p:cNvPr>
          <p:cNvSpPr>
            <a:spLocks noGrp="1"/>
          </p:cNvSpPr>
          <p:nvPr>
            <p:ph type="title"/>
          </p:nvPr>
        </p:nvSpPr>
        <p:spPr>
          <a:xfrm>
            <a:off x="457200" y="944196"/>
            <a:ext cx="11251324" cy="852459"/>
          </a:xfrm>
        </p:spPr>
        <p:txBody>
          <a:bodyPr anchor="t">
            <a:noAutofit/>
          </a:bodyPr>
          <a:lstStyle>
            <a:lvl1pPr>
              <a:defRPr sz="4400">
                <a:solidFill>
                  <a:schemeClr val="tx1"/>
                </a:solidFill>
              </a:defRPr>
            </a:lvl1pPr>
          </a:lstStyle>
          <a:p>
            <a:r>
              <a:rPr lang="en-US"/>
              <a:t>Click to edit Master title style</a:t>
            </a:r>
          </a:p>
        </p:txBody>
      </p:sp>
      <p:sp>
        <p:nvSpPr>
          <p:cNvPr id="12" name="Text Placeholder 11">
            <a:extLst>
              <a:ext uri="{FF2B5EF4-FFF2-40B4-BE49-F238E27FC236}">
                <a16:creationId xmlns:a16="http://schemas.microsoft.com/office/drawing/2014/main" id="{C4B57B9D-F486-4703-2B85-48E870F02CC1}"/>
              </a:ext>
            </a:extLst>
          </p:cNvPr>
          <p:cNvSpPr>
            <a:spLocks noGrp="1"/>
          </p:cNvSpPr>
          <p:nvPr>
            <p:ph type="body" sz="quarter" idx="14"/>
          </p:nvPr>
        </p:nvSpPr>
        <p:spPr>
          <a:xfrm>
            <a:off x="457199" y="1884527"/>
            <a:ext cx="11251323" cy="4348321"/>
          </a:xfrm>
          <a:prstGeom prst="rect">
            <a:avLst/>
          </a:prstGeom>
        </p:spPr>
        <p:txBody>
          <a:bodyPr/>
          <a:lstStyle>
            <a:lvl1pPr>
              <a:defRPr sz="14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 Placeholder 7">
            <a:extLst>
              <a:ext uri="{FF2B5EF4-FFF2-40B4-BE49-F238E27FC236}">
                <a16:creationId xmlns:a16="http://schemas.microsoft.com/office/drawing/2014/main" id="{32039C4F-790D-5942-CCD5-108294F2FCC7}"/>
              </a:ext>
            </a:extLst>
          </p:cNvPr>
          <p:cNvSpPr>
            <a:spLocks noGrp="1"/>
          </p:cNvSpPr>
          <p:nvPr>
            <p:ph type="body" sz="quarter" idx="13" hasCustomPrompt="1"/>
          </p:nvPr>
        </p:nvSpPr>
        <p:spPr>
          <a:xfrm>
            <a:off x="457200" y="510638"/>
            <a:ext cx="11251324" cy="393185"/>
          </a:xfrm>
          <a:prstGeom prst="rect">
            <a:avLst/>
          </a:prstGeom>
        </p:spPr>
        <p:txBody>
          <a:bodyPr>
            <a:noAutofit/>
          </a:bodyPr>
          <a:lstStyle>
            <a:lvl1pPr marL="0" indent="0">
              <a:buNone/>
              <a:defRPr sz="1400" b="1" kern="1200" spc="50" baseline="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SUBTITLE</a:t>
            </a:r>
          </a:p>
        </p:txBody>
      </p:sp>
    </p:spTree>
    <p:extLst>
      <p:ext uri="{BB962C8B-B14F-4D97-AF65-F5344CB8AC3E}">
        <p14:creationId xmlns:p14="http://schemas.microsoft.com/office/powerpoint/2010/main" val="49765094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929230573"/>
              </p:ext>
            </p:extLst>
          </p:nvPr>
        </p:nvGraphicFramePr>
        <p:xfrm>
          <a:off x="2220" y="1665"/>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0" y="1665"/>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79"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p:nvPr>
        </p:nvSpPr>
        <p:spPr bwMode="auto">
          <a:xfrm>
            <a:off x="3591786" y="2648285"/>
            <a:ext cx="7385660" cy="507831"/>
          </a:xfrm>
          <a:prstGeom prst="rect">
            <a:avLst/>
          </a:prstGeom>
        </p:spPr>
        <p:txBody>
          <a:bodyPr anchor="b">
            <a:spAutoFit/>
          </a:bodyPr>
          <a:lstStyle>
            <a:lvl1pPr>
              <a:defRPr sz="3265"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86" y="3770660"/>
            <a:ext cx="7385660" cy="219820"/>
          </a:xfrm>
        </p:spPr>
        <p:txBody>
          <a:bodyPr>
            <a:spAutoFit/>
          </a:bodyPr>
          <a:lstStyle>
            <a:lvl1pPr>
              <a:defRPr sz="1428"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24" y="3246013"/>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2" y="3246012"/>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2627" y="2029647"/>
            <a:ext cx="276711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120937"/>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177794747"/>
              </p:ext>
            </p:extLst>
          </p:nvPr>
        </p:nvGraphicFramePr>
        <p:xfrm>
          <a:off x="2220" y="1665"/>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0" y="1665"/>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79"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2"/>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3"/>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2" y="3246012"/>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4"/>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8444249"/>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762561689"/>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14978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6631591"/>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889962222"/>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869145605"/>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4" name="Holder 2"/>
          <p:cNvSpPr>
            <a:spLocks noGrp="1"/>
          </p:cNvSpPr>
          <p:nvPr>
            <p:ph type="title"/>
          </p:nvPr>
        </p:nvSpPr>
        <p:spPr>
          <a:xfrm>
            <a:off x="345453" y="252471"/>
            <a:ext cx="10738234" cy="298327"/>
          </a:xfrm>
        </p:spPr>
        <p:txBody>
          <a:bodyPr lIns="0" tIns="0" rIns="0" bIns="0"/>
          <a:lstStyle/>
          <a:p>
            <a:endParaRPr/>
          </a:p>
        </p:txBody>
      </p:sp>
    </p:spTree>
    <p:extLst>
      <p:ext uri="{BB962C8B-B14F-4D97-AF65-F5344CB8AC3E}">
        <p14:creationId xmlns:p14="http://schemas.microsoft.com/office/powerpoint/2010/main" val="133610305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2482534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9861693"/>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283438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23207532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6305292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spTree>
    <p:extLst>
      <p:ext uri="{BB962C8B-B14F-4D97-AF65-F5344CB8AC3E}">
        <p14:creationId xmlns:p14="http://schemas.microsoft.com/office/powerpoint/2010/main" val="458068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graphicFrame>
        <p:nvGraphicFramePr>
          <p:cNvPr id="4" name="Draft Stamp">
            <a:extLst>
              <a:ext uri="{FF2B5EF4-FFF2-40B4-BE49-F238E27FC236}">
                <a16:creationId xmlns:a16="http://schemas.microsoft.com/office/drawing/2014/main" id="{0ABC7810-6F94-4146-94FC-2BD101EB3D4E}"/>
              </a:ext>
            </a:extLst>
          </p:cNvPr>
          <p:cNvGraphicFramePr>
            <a:graphicFrameLocks noGrp="1"/>
          </p:cNvGraphicFramePr>
          <p:nvPr userDrawn="1">
            <p:extLst>
              <p:ext uri="{D42A27DB-BD31-4B8C-83A1-F6EECF244321}">
                <p14:modId xmlns:p14="http://schemas.microsoft.com/office/powerpoint/2010/main" val="2828937321"/>
              </p:ext>
            </p:extLst>
          </p:nvPr>
        </p:nvGraphicFramePr>
        <p:xfrm>
          <a:off x="10922000" y="0"/>
          <a:ext cx="1270000" cy="381000"/>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3672452848"/>
                    </a:ext>
                  </a:extLst>
                </a:gridCol>
              </a:tblGrid>
              <a:tr h="381000">
                <a:tc>
                  <a:txBody>
                    <a:bodyPr/>
                    <a:lstStyle/>
                    <a:p>
                      <a:r>
                        <a:rPr lang="en-US" sz="2400" b="1">
                          <a:solidFill>
                            <a:srgbClr val="CC3300"/>
                          </a:solidFill>
                          <a:latin typeface="Calibri" panose="020F0502020204030204" pitchFamily="34" charset="0"/>
                        </a:rPr>
                        <a:t>DRAFT</a:t>
                      </a:r>
                    </a:p>
                  </a:txBody>
                  <a:tcPr marT="0" marB="0" anchorCtr="1">
                    <a:lnT w="12700" cmpd="sng">
                      <a:solidFill>
                        <a:srgbClr val="CC3300"/>
                      </a:solidFill>
                    </a:lnT>
                    <a:lnB w="38100" cmpd="sng">
                      <a:solidFill>
                        <a:srgbClr val="CC3300"/>
                      </a:solidFill>
                    </a:lnB>
                    <a:solidFill>
                      <a:srgbClr val="FFFFFF"/>
                    </a:solidFill>
                  </a:tcPr>
                </a:tc>
                <a:extLst>
                  <a:ext uri="{0D108BD9-81ED-4DB2-BD59-A6C34878D82A}">
                    <a16:rowId xmlns:a16="http://schemas.microsoft.com/office/drawing/2014/main" val="2888769512"/>
                  </a:ext>
                </a:extLst>
              </a:tr>
            </a:tbl>
          </a:graphicData>
        </a:graphic>
      </p:graphicFrame>
    </p:spTree>
    <p:extLst>
      <p:ext uri="{BB962C8B-B14F-4D97-AF65-F5344CB8AC3E}">
        <p14:creationId xmlns:p14="http://schemas.microsoft.com/office/powerpoint/2010/main" val="458068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ext box">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hidden="1">
            <a:extLst>
              <a:ext uri="{FF2B5EF4-FFF2-40B4-BE49-F238E27FC236}">
                <a16:creationId xmlns:a16="http://schemas.microsoft.com/office/drawing/2014/main" id="{36DB6FCE-9E37-4B24-B368-41475BEFD7B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0315041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0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8835390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90255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341582351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14245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39404149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5679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4236025398"/>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305072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16312510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09835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7424935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9175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39858805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838005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10444868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10271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35998144"/>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629025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2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1" y="3246013"/>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Tree>
    <p:extLst>
      <p:ext uri="{BB962C8B-B14F-4D97-AF65-F5344CB8AC3E}">
        <p14:creationId xmlns:p14="http://schemas.microsoft.com/office/powerpoint/2010/main" val="17952841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1" y="3246013"/>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graphicFrame>
        <p:nvGraphicFramePr>
          <p:cNvPr id="3" name="Draft Stamp">
            <a:extLst>
              <a:ext uri="{FF2B5EF4-FFF2-40B4-BE49-F238E27FC236}">
                <a16:creationId xmlns:a16="http://schemas.microsoft.com/office/drawing/2014/main" id="{30740E13-ECD5-0496-A44A-839329802DAD}"/>
              </a:ext>
            </a:extLst>
          </p:cNvPr>
          <p:cNvGraphicFramePr>
            <a:graphicFrameLocks noGrp="1"/>
          </p:cNvGraphicFramePr>
          <p:nvPr userDrawn="1">
            <p:extLst>
              <p:ext uri="{D42A27DB-BD31-4B8C-83A1-F6EECF244321}">
                <p14:modId xmlns:p14="http://schemas.microsoft.com/office/powerpoint/2010/main" val="963302663"/>
              </p:ext>
            </p:extLst>
          </p:nvPr>
        </p:nvGraphicFramePr>
        <p:xfrm>
          <a:off x="10922000" y="0"/>
          <a:ext cx="1270000" cy="381000"/>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3672452848"/>
                    </a:ext>
                  </a:extLst>
                </a:gridCol>
              </a:tblGrid>
              <a:tr h="381000">
                <a:tc>
                  <a:txBody>
                    <a:bodyPr/>
                    <a:lstStyle/>
                    <a:p>
                      <a:r>
                        <a:rPr lang="en-US" sz="2400" b="1">
                          <a:solidFill>
                            <a:srgbClr val="CC3300"/>
                          </a:solidFill>
                          <a:latin typeface="Calibri" panose="020F0502020204030204" pitchFamily="34" charset="0"/>
                        </a:rPr>
                        <a:t>DRAFT</a:t>
                      </a:r>
                    </a:p>
                  </a:txBody>
                  <a:tcPr marT="0" marB="0" anchorCtr="1">
                    <a:lnT w="12700" cmpd="sng">
                      <a:solidFill>
                        <a:srgbClr val="CC3300"/>
                      </a:solidFill>
                    </a:lnT>
                    <a:lnB w="38100" cmpd="sng">
                      <a:solidFill>
                        <a:srgbClr val="CC3300"/>
                      </a:solidFill>
                    </a:lnB>
                    <a:solidFill>
                      <a:srgbClr val="FFFFFF"/>
                    </a:solidFill>
                  </a:tcPr>
                </a:tc>
                <a:extLst>
                  <a:ext uri="{0D108BD9-81ED-4DB2-BD59-A6C34878D82A}">
                    <a16:rowId xmlns:a16="http://schemas.microsoft.com/office/drawing/2014/main" val="2888769512"/>
                  </a:ext>
                </a:extLst>
              </a:tr>
            </a:tbl>
          </a:graphicData>
        </a:graphic>
      </p:graphicFrame>
    </p:spTree>
    <p:extLst>
      <p:ext uri="{BB962C8B-B14F-4D97-AF65-F5344CB8AC3E}">
        <p14:creationId xmlns:p14="http://schemas.microsoft.com/office/powerpoint/2010/main" val="17952841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604868" y="1700213"/>
            <a:ext cx="6117233" cy="251222"/>
          </a:xfrm>
        </p:spPr>
        <p:txBody>
          <a:bodyPr/>
          <a:lstStyle/>
          <a:p>
            <a:r>
              <a:rPr lang="en-US" noProof="0"/>
              <a:t>Click icon to add picture</a:t>
            </a:r>
          </a:p>
        </p:txBody>
      </p:sp>
      <p:sp>
        <p:nvSpPr>
          <p:cNvPr id="6" name="Content Placeholder 3"/>
          <p:cNvSpPr>
            <a:spLocks noGrp="1"/>
          </p:cNvSpPr>
          <p:nvPr>
            <p:ph sz="quarter" idx="10"/>
          </p:nvPr>
        </p:nvSpPr>
        <p:spPr>
          <a:xfrm>
            <a:off x="469901" y="1665291"/>
            <a:ext cx="4333663" cy="1563570"/>
          </a:xfrm>
          <a:prstGeom prst="rect">
            <a:avLst/>
          </a:prstGeom>
        </p:spPr>
        <p:txBody>
          <a:bodyPr/>
          <a:lstStyle>
            <a:lvl1pPr>
              <a:tabLst>
                <a:tab pos="5028541" algn="r"/>
              </a:tabLst>
              <a:defRPr/>
            </a:lvl1pPr>
            <a:lvl2pPr>
              <a:tabLst>
                <a:tab pos="5028541" algn="r"/>
              </a:tabLst>
              <a:defRPr/>
            </a:lvl2pPr>
            <a:lvl3pPr>
              <a:tabLst>
                <a:tab pos="5028541" algn="r"/>
              </a:tabLst>
              <a:defRPr/>
            </a:lvl3pPr>
            <a:lvl4pPr>
              <a:tabLst>
                <a:tab pos="5028541" algn="r"/>
              </a:tabLst>
              <a:defRPr/>
            </a:lvl4pPr>
            <a:lvl5pPr>
              <a:tabLst>
                <a:tab pos="5028541"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3" hasCustomPrompt="1"/>
          </p:nvPr>
        </p:nvSpPr>
        <p:spPr>
          <a:xfrm>
            <a:off x="469901" y="736689"/>
            <a:ext cx="11252199" cy="757255"/>
          </a:xfrm>
          <a:prstGeom prst="rect">
            <a:avLst/>
          </a:prstGeom>
        </p:spPr>
        <p:txBody>
          <a:bodyPr lIns="0" tIns="0" rIns="0" bIns="0">
            <a:noAutofit/>
          </a:bodyPr>
          <a:lstStyle>
            <a:lvl1pPr marL="0" indent="0">
              <a:buNone/>
              <a:defRPr sz="15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1" y="402587"/>
            <a:ext cx="11252199" cy="698501"/>
          </a:xfrm>
          <a:prstGeom prst="rect">
            <a:avLst/>
          </a:prstGeom>
        </p:spPr>
        <p:txBody>
          <a:bodyPr vert="horz" lIns="0" tIns="0" rIns="0" bIns="0" rtlCol="0" anchor="t" anchorCtr="0">
            <a:noAutofit/>
          </a:bodyPr>
          <a:lstStyle>
            <a:lvl1pPr>
              <a:defRPr sz="1500"/>
            </a:lvl1pPr>
          </a:lstStyle>
          <a:p>
            <a:r>
              <a:rPr lang="en-US" noProof="0"/>
              <a:t>Click to edit Master title style</a:t>
            </a:r>
          </a:p>
        </p:txBody>
      </p:sp>
    </p:spTree>
    <p:extLst>
      <p:ext uri="{BB962C8B-B14F-4D97-AF65-F5344CB8AC3E}">
        <p14:creationId xmlns:p14="http://schemas.microsoft.com/office/powerpoint/2010/main" val="869444775"/>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20528910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
        <p:nvSpPr>
          <p:cNvPr id="3" name="TextBox 2">
            <a:extLst>
              <a:ext uri="{FF2B5EF4-FFF2-40B4-BE49-F238E27FC236}">
                <a16:creationId xmlns:a16="http://schemas.microsoft.com/office/drawing/2014/main" id="{9203C7EC-AE29-C186-A525-5BA03B3C87B2}"/>
              </a:ext>
            </a:extLst>
          </p:cNvPr>
          <p:cNvSpPr txBox="1"/>
          <p:nvPr userDrawn="1"/>
        </p:nvSpPr>
        <p:spPr>
          <a:xfrm>
            <a:off x="0" y="6581001"/>
            <a:ext cx="2085654" cy="276999"/>
          </a:xfrm>
          <a:prstGeom prst="rect">
            <a:avLst/>
          </a:prstGeom>
          <a:noFill/>
        </p:spPr>
        <p:txBody>
          <a:bodyPr wrap="square" rtlCol="0">
            <a:spAutoFit/>
          </a:bodyPr>
          <a:lstStyle/>
          <a:p>
            <a:r>
              <a:rPr lang="en-US" sz="1200"/>
              <a:t>Buckler &amp; Cooper</a:t>
            </a:r>
          </a:p>
        </p:txBody>
      </p:sp>
    </p:spTree>
    <p:extLst>
      <p:ext uri="{BB962C8B-B14F-4D97-AF65-F5344CB8AC3E}">
        <p14:creationId xmlns:p14="http://schemas.microsoft.com/office/powerpoint/2010/main" val="2052891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3062186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hidden="1">
            <a:extLst>
              <a:ext uri="{FF2B5EF4-FFF2-40B4-BE49-F238E27FC236}">
                <a16:creationId xmlns:a16="http://schemas.microsoft.com/office/drawing/2014/main" id="{FB97E79A-AE11-41CF-9487-B170F0D2AA74}"/>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38805072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3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341595344"/>
              </p:ext>
            </p:extLst>
          </p:nvPr>
        </p:nvGraphicFramePr>
        <p:xfrm>
          <a:off x="2163"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3"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69"/>
            <a:ext cx="6714779" cy="494026"/>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9"/>
            <a:ext cx="2834204" cy="436455"/>
          </a:xfrm>
          <a:prstGeom prst="rect">
            <a:avLst/>
          </a:prstGeom>
          <a:solidFill>
            <a:srgbClr val="FFC000">
              <a:alpha val="80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2" y="3246844"/>
            <a:ext cx="7010659" cy="436455"/>
          </a:xfrm>
          <a:prstGeom prst="rect">
            <a:avLst/>
          </a:prstGeom>
          <a:solidFill>
            <a:srgbClr val="009900">
              <a:alpha val="69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251397" y="2104240"/>
            <a:ext cx="2103120" cy="21031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24081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341595344"/>
              </p:ext>
            </p:extLst>
          </p:nvPr>
        </p:nvGraphicFramePr>
        <p:xfrm>
          <a:off x="2163"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3"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69"/>
            <a:ext cx="6714779" cy="494026"/>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9"/>
            <a:ext cx="2834204" cy="436455"/>
          </a:xfrm>
          <a:prstGeom prst="rect">
            <a:avLst/>
          </a:prstGeom>
          <a:solidFill>
            <a:srgbClr val="FFC000">
              <a:alpha val="80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668410" y="3246844"/>
            <a:ext cx="6523591" cy="436455"/>
          </a:xfrm>
          <a:prstGeom prst="rect">
            <a:avLst/>
          </a:prstGeom>
          <a:solidFill>
            <a:srgbClr val="009900">
              <a:alpha val="69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251397" y="2104240"/>
            <a:ext cx="2103120" cy="21031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09139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4236025398"/>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2275970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1838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567168211"/>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9117810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7"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7"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1"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1"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1"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1"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7999" y="944434"/>
            <a:ext cx="1009251" cy="338554"/>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38554"/>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38554"/>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230926"/>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59722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47384768"/>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402106776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9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33126894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2218189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7650575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065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567168211"/>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6258556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401994390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587355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58201415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146609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1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5912876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0793325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6631591"/>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6051409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9861693"/>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25469692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23207532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310328185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hidden="1">
            <a:extLst>
              <a:ext uri="{FF2B5EF4-FFF2-40B4-BE49-F238E27FC236}">
                <a16:creationId xmlns:a16="http://schemas.microsoft.com/office/drawing/2014/main" id="{FB97E79A-AE11-41CF-9487-B170F0D2AA7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93749250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892819" y="3246013"/>
            <a:ext cx="6299181"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731520" cy="7315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075936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spTree>
    <p:extLst>
      <p:ext uri="{BB962C8B-B14F-4D97-AF65-F5344CB8AC3E}">
        <p14:creationId xmlns:p14="http://schemas.microsoft.com/office/powerpoint/2010/main" val="27432473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graphicFrame>
        <p:nvGraphicFramePr>
          <p:cNvPr id="4" name="Draft Stamp">
            <a:extLst>
              <a:ext uri="{FF2B5EF4-FFF2-40B4-BE49-F238E27FC236}">
                <a16:creationId xmlns:a16="http://schemas.microsoft.com/office/drawing/2014/main" id="{0ABC7810-6F94-4146-94FC-2BD101EB3D4E}"/>
              </a:ext>
            </a:extLst>
          </p:cNvPr>
          <p:cNvGraphicFramePr>
            <a:graphicFrameLocks noGrp="1"/>
          </p:cNvGraphicFramePr>
          <p:nvPr userDrawn="1">
            <p:extLst>
              <p:ext uri="{D42A27DB-BD31-4B8C-83A1-F6EECF244321}">
                <p14:modId xmlns:p14="http://schemas.microsoft.com/office/powerpoint/2010/main" val="2828937321"/>
              </p:ext>
            </p:extLst>
          </p:nvPr>
        </p:nvGraphicFramePr>
        <p:xfrm>
          <a:off x="10922000" y="0"/>
          <a:ext cx="1270000" cy="381000"/>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3672452848"/>
                    </a:ext>
                  </a:extLst>
                </a:gridCol>
              </a:tblGrid>
              <a:tr h="381000">
                <a:tc>
                  <a:txBody>
                    <a:bodyPr/>
                    <a:lstStyle/>
                    <a:p>
                      <a:r>
                        <a:rPr lang="en-US" sz="2400" b="1">
                          <a:solidFill>
                            <a:srgbClr val="CC3300"/>
                          </a:solidFill>
                          <a:latin typeface="Calibri" panose="020F0502020204030204" pitchFamily="34" charset="0"/>
                        </a:rPr>
                        <a:t>DRAFT</a:t>
                      </a:r>
                    </a:p>
                  </a:txBody>
                  <a:tcPr marT="0" marB="0" anchorCtr="1">
                    <a:lnT w="12700" cmpd="sng">
                      <a:solidFill>
                        <a:srgbClr val="CC3300"/>
                      </a:solidFill>
                    </a:lnT>
                    <a:lnB w="38100" cmpd="sng">
                      <a:solidFill>
                        <a:srgbClr val="CC3300"/>
                      </a:solidFill>
                    </a:lnB>
                    <a:solidFill>
                      <a:srgbClr val="FFFFFF"/>
                    </a:solidFill>
                  </a:tcPr>
                </a:tc>
                <a:extLst>
                  <a:ext uri="{0D108BD9-81ED-4DB2-BD59-A6C34878D82A}">
                    <a16:rowId xmlns:a16="http://schemas.microsoft.com/office/drawing/2014/main" val="2888769512"/>
                  </a:ext>
                </a:extLst>
              </a:tr>
            </a:tbl>
          </a:graphicData>
        </a:graphic>
      </p:graphicFrame>
    </p:spTree>
    <p:extLst>
      <p:ext uri="{BB962C8B-B14F-4D97-AF65-F5344CB8AC3E}">
        <p14:creationId xmlns:p14="http://schemas.microsoft.com/office/powerpoint/2010/main" val="3334079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7"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7"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1"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1"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1"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1"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7999" y="944434"/>
            <a:ext cx="1009251" cy="338554"/>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38554"/>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38554"/>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230926"/>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733465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cSld name="Text box">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hidden="1">
            <a:extLst>
              <a:ext uri="{FF2B5EF4-FFF2-40B4-BE49-F238E27FC236}">
                <a16:creationId xmlns:a16="http://schemas.microsoft.com/office/drawing/2014/main" id="{36DB6FCE-9E37-4B24-B368-41475BEFD7B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35980892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0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8835390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7716340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341582351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7740340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39404149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086489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16312510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368204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7424935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911658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39858805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17296030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10444868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56276418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35998144"/>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68655103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2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892819" y="3246013"/>
            <a:ext cx="6299181"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Tree>
    <p:extLst>
      <p:ext uri="{BB962C8B-B14F-4D97-AF65-F5344CB8AC3E}">
        <p14:creationId xmlns:p14="http://schemas.microsoft.com/office/powerpoint/2010/main" val="56509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33126894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729657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97954897"/>
              </p:ext>
            </p:extLst>
          </p:nvPr>
        </p:nvGraphicFramePr>
        <p:xfrm>
          <a:off x="2221" y="1666"/>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1" y="1666"/>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80"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3"/>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4"/>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2" y="3245987"/>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892819" y="3246013"/>
            <a:ext cx="6299181"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graphicFrame>
        <p:nvGraphicFramePr>
          <p:cNvPr id="3" name="Draft Stamp">
            <a:extLst>
              <a:ext uri="{FF2B5EF4-FFF2-40B4-BE49-F238E27FC236}">
                <a16:creationId xmlns:a16="http://schemas.microsoft.com/office/drawing/2014/main" id="{30740E13-ECD5-0496-A44A-839329802DAD}"/>
              </a:ext>
            </a:extLst>
          </p:cNvPr>
          <p:cNvGraphicFramePr>
            <a:graphicFrameLocks noGrp="1"/>
          </p:cNvGraphicFramePr>
          <p:nvPr userDrawn="1">
            <p:extLst>
              <p:ext uri="{D42A27DB-BD31-4B8C-83A1-F6EECF244321}">
                <p14:modId xmlns:p14="http://schemas.microsoft.com/office/powerpoint/2010/main" val="963302663"/>
              </p:ext>
            </p:extLst>
          </p:nvPr>
        </p:nvGraphicFramePr>
        <p:xfrm>
          <a:off x="10922000" y="0"/>
          <a:ext cx="1270000" cy="381000"/>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3672452848"/>
                    </a:ext>
                  </a:extLst>
                </a:gridCol>
              </a:tblGrid>
              <a:tr h="381000">
                <a:tc>
                  <a:txBody>
                    <a:bodyPr/>
                    <a:lstStyle/>
                    <a:p>
                      <a:r>
                        <a:rPr lang="en-US" sz="2400" b="1">
                          <a:solidFill>
                            <a:srgbClr val="CC3300"/>
                          </a:solidFill>
                          <a:latin typeface="Calibri" panose="020F0502020204030204" pitchFamily="34" charset="0"/>
                        </a:rPr>
                        <a:t>DRAFT</a:t>
                      </a:r>
                    </a:p>
                  </a:txBody>
                  <a:tcPr marT="0" marB="0" anchorCtr="1">
                    <a:lnT w="12700" cmpd="sng">
                      <a:solidFill>
                        <a:srgbClr val="CC3300"/>
                      </a:solidFill>
                    </a:lnT>
                    <a:lnB w="38100" cmpd="sng">
                      <a:solidFill>
                        <a:srgbClr val="CC3300"/>
                      </a:solidFill>
                    </a:lnB>
                    <a:solidFill>
                      <a:srgbClr val="FFFFFF"/>
                    </a:solidFill>
                  </a:tcPr>
                </a:tc>
                <a:extLst>
                  <a:ext uri="{0D108BD9-81ED-4DB2-BD59-A6C34878D82A}">
                    <a16:rowId xmlns:a16="http://schemas.microsoft.com/office/drawing/2014/main" val="2888769512"/>
                  </a:ext>
                </a:extLst>
              </a:tr>
            </a:tbl>
          </a:graphicData>
        </a:graphic>
      </p:graphicFrame>
    </p:spTree>
    <p:extLst>
      <p:ext uri="{BB962C8B-B14F-4D97-AF65-F5344CB8AC3E}">
        <p14:creationId xmlns:p14="http://schemas.microsoft.com/office/powerpoint/2010/main" val="320563110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604868" y="1700213"/>
            <a:ext cx="6117233" cy="251222"/>
          </a:xfrm>
        </p:spPr>
        <p:txBody>
          <a:bodyPr/>
          <a:lstStyle/>
          <a:p>
            <a:r>
              <a:rPr lang="en-US" noProof="0"/>
              <a:t>Click icon to add picture</a:t>
            </a:r>
          </a:p>
        </p:txBody>
      </p:sp>
      <p:sp>
        <p:nvSpPr>
          <p:cNvPr id="6" name="Content Placeholder 3"/>
          <p:cNvSpPr>
            <a:spLocks noGrp="1"/>
          </p:cNvSpPr>
          <p:nvPr>
            <p:ph sz="quarter" idx="10"/>
          </p:nvPr>
        </p:nvSpPr>
        <p:spPr>
          <a:xfrm>
            <a:off x="469901" y="1665291"/>
            <a:ext cx="4333663" cy="1563570"/>
          </a:xfrm>
          <a:prstGeom prst="rect">
            <a:avLst/>
          </a:prstGeom>
        </p:spPr>
        <p:txBody>
          <a:bodyPr/>
          <a:lstStyle>
            <a:lvl1pPr>
              <a:tabLst>
                <a:tab pos="5028541" algn="r"/>
              </a:tabLst>
              <a:defRPr/>
            </a:lvl1pPr>
            <a:lvl2pPr>
              <a:tabLst>
                <a:tab pos="5028541" algn="r"/>
              </a:tabLst>
              <a:defRPr/>
            </a:lvl2pPr>
            <a:lvl3pPr>
              <a:tabLst>
                <a:tab pos="5028541" algn="r"/>
              </a:tabLst>
              <a:defRPr/>
            </a:lvl3pPr>
            <a:lvl4pPr>
              <a:tabLst>
                <a:tab pos="5028541" algn="r"/>
              </a:tabLst>
              <a:defRPr/>
            </a:lvl4pPr>
            <a:lvl5pPr>
              <a:tabLst>
                <a:tab pos="5028541"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3" hasCustomPrompt="1"/>
          </p:nvPr>
        </p:nvSpPr>
        <p:spPr>
          <a:xfrm>
            <a:off x="469901" y="736689"/>
            <a:ext cx="11252199" cy="757255"/>
          </a:xfrm>
          <a:prstGeom prst="rect">
            <a:avLst/>
          </a:prstGeom>
        </p:spPr>
        <p:txBody>
          <a:bodyPr lIns="0" tIns="0" rIns="0" bIns="0">
            <a:noAutofit/>
          </a:bodyPr>
          <a:lstStyle>
            <a:lvl1pPr marL="0" indent="0">
              <a:buNone/>
              <a:defRPr sz="15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1" y="402587"/>
            <a:ext cx="11252199" cy="698501"/>
          </a:xfrm>
          <a:prstGeom prst="rect">
            <a:avLst/>
          </a:prstGeom>
        </p:spPr>
        <p:txBody>
          <a:bodyPr vert="horz" lIns="0" tIns="0" rIns="0" bIns="0" rtlCol="0" anchor="t" anchorCtr="0">
            <a:noAutofit/>
          </a:bodyPr>
          <a:lstStyle>
            <a:lvl1pPr>
              <a:defRPr sz="1500"/>
            </a:lvl1pPr>
          </a:lstStyle>
          <a:p>
            <a:r>
              <a:rPr lang="en-US" noProof="0"/>
              <a:t>Click to edit Master title style</a:t>
            </a:r>
          </a:p>
        </p:txBody>
      </p:sp>
    </p:spTree>
    <p:extLst>
      <p:ext uri="{BB962C8B-B14F-4D97-AF65-F5344CB8AC3E}">
        <p14:creationId xmlns:p14="http://schemas.microsoft.com/office/powerpoint/2010/main" val="1351870372"/>
      </p:ext>
    </p:extLst>
  </p:cSld>
  <p:clrMapOvr>
    <a:masterClrMapping/>
  </p:clrMapOvr>
  <p:transition>
    <p:fade/>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5100396"/>
      </p:ext>
    </p:extLst>
  </p:cSld>
  <p:clrMapOvr>
    <a:masterClrMapping/>
  </p:clrMapOvr>
  <p:transition>
    <p:fade/>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163587556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
        <p:nvSpPr>
          <p:cNvPr id="3" name="Text Placeholder 8">
            <a:extLst>
              <a:ext uri="{FF2B5EF4-FFF2-40B4-BE49-F238E27FC236}">
                <a16:creationId xmlns:a16="http://schemas.microsoft.com/office/drawing/2014/main" id="{C3B84318-F244-236E-AD23-79382C29FB60}"/>
              </a:ext>
            </a:extLst>
          </p:cNvPr>
          <p:cNvSpPr>
            <a:spLocks noGrp="1"/>
          </p:cNvSpPr>
          <p:nvPr>
            <p:ph type="body" sz="quarter" idx="13" hasCustomPrompt="1"/>
          </p:nvPr>
        </p:nvSpPr>
        <p:spPr>
          <a:xfrm>
            <a:off x="233260" y="458644"/>
            <a:ext cx="11188700" cy="757255"/>
          </a:xfrm>
          <a:prstGeom prst="rect">
            <a:avLst/>
          </a:prstGeom>
        </p:spPr>
        <p:txBody>
          <a:bodyPr lIns="0" tIns="0" rIns="0" bIns="0">
            <a:noAutofit/>
          </a:bodyPr>
          <a:lstStyle>
            <a:lvl1pPr marL="0" indent="0">
              <a:buNone/>
              <a:defRPr sz="1350" b="0">
                <a:solidFill>
                  <a:srgbClr val="53565A"/>
                </a:solidFill>
              </a:defRPr>
            </a:lvl1pPr>
          </a:lstStyle>
          <a:p>
            <a:pPr lvl="0"/>
            <a:r>
              <a:rPr lang="en-US"/>
              <a:t>Click to add subtitle</a:t>
            </a:r>
          </a:p>
        </p:txBody>
      </p:sp>
    </p:spTree>
    <p:extLst>
      <p:ext uri="{BB962C8B-B14F-4D97-AF65-F5344CB8AC3E}">
        <p14:creationId xmlns:p14="http://schemas.microsoft.com/office/powerpoint/2010/main" val="238212997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Title, subtitle &amp; 1 column text">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chemeClr val="tx1"/>
                </a:solidFill>
              </a:defRPr>
            </a:lvl1pPr>
          </a:lstStyle>
          <a:p>
            <a:pPr lvl="0"/>
            <a:r>
              <a:rPr lang="en-US"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graphicFrame>
        <p:nvGraphicFramePr>
          <p:cNvPr id="3" name="Draft Stamp">
            <a:extLst>
              <a:ext uri="{FF2B5EF4-FFF2-40B4-BE49-F238E27FC236}">
                <a16:creationId xmlns:a16="http://schemas.microsoft.com/office/drawing/2014/main" id="{E4A55A5E-CDC9-3D80-C96B-669724A61608}"/>
              </a:ext>
            </a:extLst>
          </p:cNvPr>
          <p:cNvGraphicFramePr>
            <a:graphicFrameLocks noGrp="1"/>
          </p:cNvGraphicFramePr>
          <p:nvPr userDrawn="1">
            <p:extLst>
              <p:ext uri="{D42A27DB-BD31-4B8C-83A1-F6EECF244321}">
                <p14:modId xmlns:p14="http://schemas.microsoft.com/office/powerpoint/2010/main" val="3395516863"/>
              </p:ext>
            </p:extLst>
          </p:nvPr>
        </p:nvGraphicFramePr>
        <p:xfrm>
          <a:off x="10922000" y="0"/>
          <a:ext cx="1270000" cy="381000"/>
        </p:xfrm>
        <a:graphic>
          <a:graphicData uri="http://schemas.openxmlformats.org/drawingml/2006/table">
            <a:tbl>
              <a:tblPr firstRow="1" bandRow="1">
                <a:tableStyleId>{5C22544A-7EE6-4342-B048-85BDC9FD1C3A}</a:tableStyleId>
              </a:tblPr>
              <a:tblGrid>
                <a:gridCol w="1270000">
                  <a:extLst>
                    <a:ext uri="{9D8B030D-6E8A-4147-A177-3AD203B41FA5}">
                      <a16:colId xmlns:a16="http://schemas.microsoft.com/office/drawing/2014/main" val="3154443786"/>
                    </a:ext>
                  </a:extLst>
                </a:gridCol>
              </a:tblGrid>
              <a:tr h="381000">
                <a:tc>
                  <a:txBody>
                    <a:bodyPr/>
                    <a:lstStyle/>
                    <a:p>
                      <a:r>
                        <a:rPr lang="en-US" sz="2400" b="1">
                          <a:solidFill>
                            <a:srgbClr val="CC3300"/>
                          </a:solidFill>
                          <a:latin typeface="Calibri" panose="020F0502020204030204" pitchFamily="34" charset="0"/>
                        </a:rPr>
                        <a:t>DRAFT</a:t>
                      </a:r>
                    </a:p>
                  </a:txBody>
                  <a:tcPr marT="0" marB="0" anchorCtr="1">
                    <a:lnT w="12700" cmpd="sng">
                      <a:solidFill>
                        <a:srgbClr val="CC3300"/>
                      </a:solidFill>
                    </a:lnT>
                    <a:lnB w="38100" cmpd="sng">
                      <a:solidFill>
                        <a:srgbClr val="CC3300"/>
                      </a:solidFill>
                    </a:lnB>
                    <a:solidFill>
                      <a:srgbClr val="FFFFFF"/>
                    </a:solidFill>
                  </a:tcPr>
                </a:tc>
                <a:extLst>
                  <a:ext uri="{0D108BD9-81ED-4DB2-BD59-A6C34878D82A}">
                    <a16:rowId xmlns:a16="http://schemas.microsoft.com/office/drawing/2014/main" val="415211123"/>
                  </a:ext>
                </a:extLst>
              </a:tr>
            </a:tbl>
          </a:graphicData>
        </a:graphic>
      </p:graphicFrame>
    </p:spTree>
    <p:extLst>
      <p:ext uri="{BB962C8B-B14F-4D97-AF65-F5344CB8AC3E}">
        <p14:creationId xmlns:p14="http://schemas.microsoft.com/office/powerpoint/2010/main" val="1153732150"/>
      </p:ext>
    </p:extLst>
  </p:cSld>
  <p:clrMapOvr>
    <a:masterClrMapping/>
  </p:clrMapOvr>
  <p:transition>
    <p:fade/>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
        <p:nvSpPr>
          <p:cNvPr id="3" name="TextBox 2">
            <a:extLst>
              <a:ext uri="{FF2B5EF4-FFF2-40B4-BE49-F238E27FC236}">
                <a16:creationId xmlns:a16="http://schemas.microsoft.com/office/drawing/2014/main" id="{9203C7EC-AE29-C186-A525-5BA03B3C87B2}"/>
              </a:ext>
            </a:extLst>
          </p:cNvPr>
          <p:cNvSpPr txBox="1"/>
          <p:nvPr userDrawn="1"/>
        </p:nvSpPr>
        <p:spPr>
          <a:xfrm>
            <a:off x="0" y="6581001"/>
            <a:ext cx="2085654" cy="276999"/>
          </a:xfrm>
          <a:prstGeom prst="rect">
            <a:avLst/>
          </a:prstGeom>
          <a:noFill/>
        </p:spPr>
        <p:txBody>
          <a:bodyPr wrap="square" rtlCol="0">
            <a:spAutoFit/>
          </a:bodyPr>
          <a:lstStyle/>
          <a:p>
            <a:r>
              <a:rPr lang="en-US" sz="1200"/>
              <a:t>Buckler &amp; Cooper</a:t>
            </a:r>
          </a:p>
        </p:txBody>
      </p:sp>
    </p:spTree>
    <p:extLst>
      <p:ext uri="{BB962C8B-B14F-4D97-AF65-F5344CB8AC3E}">
        <p14:creationId xmlns:p14="http://schemas.microsoft.com/office/powerpoint/2010/main" val="54624957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1"/>
            </p:custDataLst>
            <p:extLst>
              <p:ext uri="{D42A27DB-BD31-4B8C-83A1-F6EECF244321}">
                <p14:modId xmlns:p14="http://schemas.microsoft.com/office/powerpoint/2010/main" val="45066736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7" name="Object 6" hidden="1"/>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5" name="Rectangle 4" hidden="1"/>
          <p:cNvSpPr/>
          <p:nvPr>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hidden="1">
            <a:extLst>
              <a:ext uri="{FF2B5EF4-FFF2-40B4-BE49-F238E27FC236}">
                <a16:creationId xmlns:a16="http://schemas.microsoft.com/office/drawing/2014/main" id="{FB97E79A-AE11-41CF-9487-B170F0D2AA74}"/>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118892977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itle and Text - Simpl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40F9F10-60AD-9739-BE8D-67C96CC0A734}"/>
              </a:ext>
            </a:extLst>
          </p:cNvPr>
          <p:cNvSpPr>
            <a:spLocks noGrp="1"/>
          </p:cNvSpPr>
          <p:nvPr>
            <p:ph type="dt" sz="half" idx="10"/>
          </p:nvPr>
        </p:nvSpPr>
        <p:spPr/>
        <p:txBody>
          <a:bodyPr/>
          <a:lstStyle/>
          <a:p>
            <a:fld id="{C097F44A-F5D4-E043-BFA3-5F08C65C513D}" type="datetimeFigureOut">
              <a:rPr lang="en-US" smtClean="0"/>
              <a:t>7/23/2024</a:t>
            </a:fld>
            <a:endParaRPr lang="en-US"/>
          </a:p>
        </p:txBody>
      </p:sp>
      <p:sp>
        <p:nvSpPr>
          <p:cNvPr id="5" name="Footer Placeholder 4">
            <a:extLst>
              <a:ext uri="{FF2B5EF4-FFF2-40B4-BE49-F238E27FC236}">
                <a16:creationId xmlns:a16="http://schemas.microsoft.com/office/drawing/2014/main" id="{8594E781-6F2A-D254-155A-9FDBBEA50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E1EB93-1619-DDFD-6701-88CBDA49CC3C}"/>
              </a:ext>
            </a:extLst>
          </p:cNvPr>
          <p:cNvSpPr>
            <a:spLocks noGrp="1"/>
          </p:cNvSpPr>
          <p:nvPr>
            <p:ph type="sldNum" sz="quarter" idx="12"/>
          </p:nvPr>
        </p:nvSpPr>
        <p:spPr/>
        <p:txBody>
          <a:bodyPr/>
          <a:lstStyle/>
          <a:p>
            <a:r>
              <a:rPr lang="en-US"/>
              <a:t>Page </a:t>
            </a:r>
            <a:fld id="{D2C2EC48-97EF-BC47-AA47-0CB0777BEAC1}" type="slidenum">
              <a:rPr lang="en-US" smtClean="0"/>
              <a:t>‹#›</a:t>
            </a:fld>
            <a:endParaRPr lang="en-US"/>
          </a:p>
        </p:txBody>
      </p:sp>
      <p:sp>
        <p:nvSpPr>
          <p:cNvPr id="9" name="Title 1">
            <a:extLst>
              <a:ext uri="{FF2B5EF4-FFF2-40B4-BE49-F238E27FC236}">
                <a16:creationId xmlns:a16="http://schemas.microsoft.com/office/drawing/2014/main" id="{05A50E3D-F264-A575-C8F4-D3585A083300}"/>
              </a:ext>
            </a:extLst>
          </p:cNvPr>
          <p:cNvSpPr>
            <a:spLocks noGrp="1"/>
          </p:cNvSpPr>
          <p:nvPr>
            <p:ph type="title"/>
          </p:nvPr>
        </p:nvSpPr>
        <p:spPr>
          <a:xfrm>
            <a:off x="457200" y="944196"/>
            <a:ext cx="11251324" cy="852459"/>
          </a:xfrm>
        </p:spPr>
        <p:txBody>
          <a:bodyPr anchor="t">
            <a:noAutofit/>
          </a:bodyPr>
          <a:lstStyle>
            <a:lvl1pPr>
              <a:defRPr sz="4400">
                <a:solidFill>
                  <a:schemeClr val="tx1"/>
                </a:solidFill>
              </a:defRPr>
            </a:lvl1pPr>
          </a:lstStyle>
          <a:p>
            <a:r>
              <a:rPr lang="en-US"/>
              <a:t>Click to edit Master title style</a:t>
            </a:r>
          </a:p>
        </p:txBody>
      </p:sp>
      <p:sp>
        <p:nvSpPr>
          <p:cNvPr id="12" name="Text Placeholder 11">
            <a:extLst>
              <a:ext uri="{FF2B5EF4-FFF2-40B4-BE49-F238E27FC236}">
                <a16:creationId xmlns:a16="http://schemas.microsoft.com/office/drawing/2014/main" id="{C4B57B9D-F486-4703-2B85-48E870F02CC1}"/>
              </a:ext>
            </a:extLst>
          </p:cNvPr>
          <p:cNvSpPr>
            <a:spLocks noGrp="1"/>
          </p:cNvSpPr>
          <p:nvPr>
            <p:ph type="body" sz="quarter" idx="14"/>
          </p:nvPr>
        </p:nvSpPr>
        <p:spPr>
          <a:xfrm>
            <a:off x="457199" y="1884527"/>
            <a:ext cx="11251323" cy="4348321"/>
          </a:xfrm>
          <a:prstGeom prst="rect">
            <a:avLst/>
          </a:prstGeom>
        </p:spPr>
        <p:txBody>
          <a:bodyPr/>
          <a:lstStyle>
            <a:lvl1pPr>
              <a:defRPr sz="1400"/>
            </a:lvl1pPr>
            <a:lvl2pPr>
              <a:defRPr sz="1200"/>
            </a:lvl2pPr>
            <a:lvl3pPr>
              <a:defRPr sz="12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 Placeholder 7">
            <a:extLst>
              <a:ext uri="{FF2B5EF4-FFF2-40B4-BE49-F238E27FC236}">
                <a16:creationId xmlns:a16="http://schemas.microsoft.com/office/drawing/2014/main" id="{32039C4F-790D-5942-CCD5-108294F2FCC7}"/>
              </a:ext>
            </a:extLst>
          </p:cNvPr>
          <p:cNvSpPr>
            <a:spLocks noGrp="1"/>
          </p:cNvSpPr>
          <p:nvPr>
            <p:ph type="body" sz="quarter" idx="13" hasCustomPrompt="1"/>
          </p:nvPr>
        </p:nvSpPr>
        <p:spPr>
          <a:xfrm>
            <a:off x="457200" y="510638"/>
            <a:ext cx="11251324" cy="393185"/>
          </a:xfrm>
          <a:prstGeom prst="rect">
            <a:avLst/>
          </a:prstGeom>
        </p:spPr>
        <p:txBody>
          <a:bodyPr>
            <a:noAutofit/>
          </a:bodyPr>
          <a:lstStyle>
            <a:lvl1pPr marL="0" indent="0">
              <a:buNone/>
              <a:defRPr sz="1400" b="1" kern="1200" spc="50" baseline="0">
                <a:solidFill>
                  <a:schemeClr val="accent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SUBTITLE</a:t>
            </a:r>
          </a:p>
        </p:txBody>
      </p:sp>
    </p:spTree>
    <p:extLst>
      <p:ext uri="{BB962C8B-B14F-4D97-AF65-F5344CB8AC3E}">
        <p14:creationId xmlns:p14="http://schemas.microsoft.com/office/powerpoint/2010/main" val="319172641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929230573"/>
              </p:ext>
            </p:extLst>
          </p:nvPr>
        </p:nvGraphicFramePr>
        <p:xfrm>
          <a:off x="2220" y="1665"/>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0" y="1665"/>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79"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p:nvPr>
        </p:nvSpPr>
        <p:spPr bwMode="auto">
          <a:xfrm>
            <a:off x="3591786" y="2648285"/>
            <a:ext cx="7385660" cy="507831"/>
          </a:xfrm>
          <a:prstGeom prst="rect">
            <a:avLst/>
          </a:prstGeom>
        </p:spPr>
        <p:txBody>
          <a:bodyPr anchor="b">
            <a:spAutoFit/>
          </a:bodyPr>
          <a:lstStyle>
            <a:lvl1pPr>
              <a:defRPr sz="3265"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86" y="3770660"/>
            <a:ext cx="7385660" cy="219820"/>
          </a:xfrm>
        </p:spPr>
        <p:txBody>
          <a:bodyPr>
            <a:spAutoFit/>
          </a:bodyPr>
          <a:lstStyle>
            <a:lvl1pPr>
              <a:defRPr sz="1428"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24" y="3246013"/>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2" y="3246012"/>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5" name="Picture 4" descr="http://upload.wikimedia.org/wikipedia/commons/thumb/8/82/Seal_of_Massachusetts.svg/2000px-Seal_of_Massachusetts.svg.png"/>
          <p:cNvPicPr>
            <a:picLocks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2626" y="2029646"/>
            <a:ext cx="2267712" cy="2322576"/>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136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7650575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5441653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177794747"/>
              </p:ext>
            </p:extLst>
          </p:nvPr>
        </p:nvGraphicFramePr>
        <p:xfrm>
          <a:off x="2220" y="1665"/>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220" y="1665"/>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1298"/>
            <a:ext cx="6714779" cy="500502"/>
            <a:chOff x="1663" y="3104"/>
            <a:chExt cx="3109" cy="309"/>
          </a:xfrm>
        </p:grpSpPr>
        <p:sp>
          <p:nvSpPr>
            <p:cNvPr id="9" name="McK Document type"/>
            <p:cNvSpPr txBox="1">
              <a:spLocks noChangeArrowheads="1"/>
            </p:cNvSpPr>
            <p:nvPr/>
          </p:nvSpPr>
          <p:spPr bwMode="auto">
            <a:xfrm>
              <a:off x="1663" y="3104"/>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Document type</a:t>
              </a:r>
            </a:p>
          </p:txBody>
        </p:sp>
        <p:sp>
          <p:nvSpPr>
            <p:cNvPr id="10" name="McK Date"/>
            <p:cNvSpPr txBox="1">
              <a:spLocks noChangeArrowheads="1"/>
            </p:cNvSpPr>
            <p:nvPr/>
          </p:nvSpPr>
          <p:spPr bwMode="auto">
            <a:xfrm>
              <a:off x="1663" y="3275"/>
              <a:ext cx="3109" cy="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28">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789727" y="2591192"/>
            <a:ext cx="7385660" cy="507831"/>
          </a:xfrm>
          <a:prstGeom prst="rect">
            <a:avLst/>
          </a:prstGeom>
        </p:spPr>
        <p:txBody>
          <a:bodyPr anchor="b">
            <a:spAutoFit/>
          </a:bodyPr>
          <a:lstStyle>
            <a:lvl1pPr>
              <a:defRPr sz="3265" b="0" baseline="0">
                <a:latin typeface="+mj-lt"/>
                <a:ea typeface="+mj-ea"/>
              </a:defRPr>
            </a:lvl1pPr>
          </a:lstStyle>
          <a:p>
            <a:pPr lvl="0"/>
            <a:r>
              <a:rPr lang="en-US" noProof="0"/>
              <a:t>Title</a:t>
            </a:r>
          </a:p>
        </p:txBody>
      </p:sp>
      <p:sp>
        <p:nvSpPr>
          <p:cNvPr id="12" name="TitleTopPlaceholder"/>
          <p:cNvSpPr>
            <a:spLocks noChangeArrowheads="1"/>
          </p:cNvSpPr>
          <p:nvPr/>
        </p:nvSpPr>
        <p:spPr bwMode="ltGray">
          <a:xfrm>
            <a:off x="2834224" y="3246013"/>
            <a:ext cx="3058595" cy="437329"/>
          </a:xfrm>
          <a:prstGeom prst="rect">
            <a:avLst/>
          </a:prstGeom>
          <a:solidFill>
            <a:schemeClr val="accent4">
              <a:alpha val="77000"/>
            </a:scheme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3" name="TitleTopPlaceholder"/>
          <p:cNvSpPr>
            <a:spLocks noChangeArrowheads="1"/>
          </p:cNvSpPr>
          <p:nvPr/>
        </p:nvSpPr>
        <p:spPr bwMode="ltGray">
          <a:xfrm>
            <a:off x="1" y="3245986"/>
            <a:ext cx="2834204" cy="436455"/>
          </a:xfrm>
          <a:prstGeom prst="rect">
            <a:avLst/>
          </a:prstGeom>
          <a:solidFill>
            <a:srgbClr val="FFC000">
              <a:alpha val="80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sp>
        <p:nvSpPr>
          <p:cNvPr id="14" name="TitleTopPlaceholder"/>
          <p:cNvSpPr>
            <a:spLocks noChangeArrowheads="1"/>
          </p:cNvSpPr>
          <p:nvPr/>
        </p:nvSpPr>
        <p:spPr bwMode="ltGray">
          <a:xfrm>
            <a:off x="5181342" y="3246012"/>
            <a:ext cx="7010659" cy="437331"/>
          </a:xfrm>
          <a:prstGeom prst="rect">
            <a:avLst/>
          </a:prstGeom>
          <a:solidFill>
            <a:srgbClr val="009900">
              <a:alpha val="69000"/>
            </a:srgbClr>
          </a:solidFill>
          <a:ln w="9525">
            <a:noFill/>
            <a:miter lim="800000"/>
            <a:headEnd/>
            <a:tailEnd/>
          </a:ln>
          <a:effectLst/>
        </p:spPr>
        <p:txBody>
          <a:bodyPr wrap="none" lIns="92867" tIns="46437" rIns="92867" bIns="46437" anchor="ctr"/>
          <a:lstStyle/>
          <a:p>
            <a:pPr fontAlgn="base">
              <a:spcBef>
                <a:spcPct val="0"/>
              </a:spcBef>
              <a:spcAft>
                <a:spcPct val="0"/>
              </a:spcAft>
            </a:pPr>
            <a:endParaRPr lang="en-US" sz="1632">
              <a:solidFill>
                <a:srgbClr val="000000"/>
              </a:solidFill>
            </a:endParaRPr>
          </a:p>
        </p:txBody>
      </p:sp>
      <p:pic>
        <p:nvPicPr>
          <p:cNvPr id="16" name="Picture 4" descr="http://upload.wikimedia.org/wikipedia/commons/thumb/8/82/Seal_of_Massachusetts.svg/2000px-Seal_of_Massachusetts.svg.png"/>
          <p:cNvPicPr>
            <a:picLocks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262862" y="155084"/>
            <a:ext cx="612648" cy="612648"/>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6535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762561689"/>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3817014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869145605"/>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4" name="Holder 2"/>
          <p:cNvSpPr>
            <a:spLocks noGrp="1"/>
          </p:cNvSpPr>
          <p:nvPr>
            <p:ph type="title"/>
          </p:nvPr>
        </p:nvSpPr>
        <p:spPr>
          <a:xfrm>
            <a:off x="345453" y="252471"/>
            <a:ext cx="10738234" cy="298327"/>
          </a:xfrm>
        </p:spPr>
        <p:txBody>
          <a:bodyPr lIns="0" tIns="0" rIns="0" bIns="0"/>
          <a:lstStyle/>
          <a:p>
            <a:endParaRPr/>
          </a:p>
        </p:txBody>
      </p:sp>
    </p:spTree>
    <p:extLst>
      <p:ext uri="{BB962C8B-B14F-4D97-AF65-F5344CB8AC3E}">
        <p14:creationId xmlns:p14="http://schemas.microsoft.com/office/powerpoint/2010/main" val="414250297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2093790473"/>
              </p:ext>
            </p:extLst>
          </p:nvPr>
        </p:nvGraphicFramePr>
        <p:xfrm>
          <a:off x="2176" y="1632"/>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4" name="Object 3" hidden="1"/>
                      <p:cNvPicPr/>
                      <p:nvPr/>
                    </p:nvPicPr>
                    <p:blipFill>
                      <a:blip r:embed="rId4"/>
                      <a:stretch>
                        <a:fillRect/>
                      </a:stretch>
                    </p:blipFill>
                    <p:spPr>
                      <a:xfrm>
                        <a:off x="2176" y="1632"/>
                        <a:ext cx="2116"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hasCustomPrompt="1"/>
          </p:nvPr>
        </p:nvSpPr>
        <p:spPr bwMode="auto">
          <a:xfrm>
            <a:off x="345442" y="908025"/>
            <a:ext cx="10769600" cy="124041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290287" indent="-290287">
              <a:spcAft>
                <a:spcPts val="612"/>
              </a:spcAft>
              <a:buFont typeface="Wingdings" panose="05000000000000000000" pitchFamily="2" charset="2"/>
              <a:buChar char="§"/>
              <a:defRPr baseline="0"/>
            </a:lvl1pPr>
            <a:lvl3pPr>
              <a:spcAft>
                <a:spcPts val="612"/>
              </a:spcAft>
              <a:defRPr baseline="0"/>
            </a:lvl3pPr>
            <a:lvl4pPr>
              <a:spcAft>
                <a:spcPts val="612"/>
              </a:spcAft>
              <a:buSzPct val="100000"/>
              <a:defRPr baseline="0"/>
            </a:lvl4pPr>
            <a:lvl5pPr>
              <a:spcAft>
                <a:spcPts val="612"/>
              </a:spcAft>
              <a:defRPr baseline="0"/>
            </a:lvl5pPr>
          </a:lstStyle>
          <a:p>
            <a:pPr lvl="0"/>
            <a:r>
              <a:rPr lang="en-US" noProof="0"/>
              <a:t>First Level</a:t>
            </a:r>
          </a:p>
          <a:p>
            <a:pPr lvl="2"/>
            <a:r>
              <a:rPr lang="en-US" noProof="0"/>
              <a:t>Second Level</a:t>
            </a:r>
          </a:p>
          <a:p>
            <a:pPr lvl="3"/>
            <a:r>
              <a:rPr lang="en-US" noProof="0"/>
              <a:t>Third Level</a:t>
            </a:r>
          </a:p>
          <a:p>
            <a:pPr lvl="4"/>
            <a:r>
              <a:rPr lang="en-US" noProof="0"/>
              <a:t>Fourth Level</a:t>
            </a:r>
          </a:p>
        </p:txBody>
      </p:sp>
    </p:spTree>
    <p:extLst>
      <p:ext uri="{BB962C8B-B14F-4D97-AF65-F5344CB8AC3E}">
        <p14:creationId xmlns:p14="http://schemas.microsoft.com/office/powerpoint/2010/main" val="4067616105"/>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604868" y="1700213"/>
            <a:ext cx="6117233" cy="251222"/>
          </a:xfrm>
        </p:spPr>
        <p:txBody>
          <a:bodyPr/>
          <a:lstStyle/>
          <a:p>
            <a:r>
              <a:rPr lang="en-US" noProof="0"/>
              <a:t>Click icon to add picture</a:t>
            </a:r>
          </a:p>
        </p:txBody>
      </p:sp>
      <p:sp>
        <p:nvSpPr>
          <p:cNvPr id="6" name="Content Placeholder 3"/>
          <p:cNvSpPr>
            <a:spLocks noGrp="1"/>
          </p:cNvSpPr>
          <p:nvPr>
            <p:ph sz="quarter" idx="10"/>
          </p:nvPr>
        </p:nvSpPr>
        <p:spPr>
          <a:xfrm>
            <a:off x="469901" y="1665291"/>
            <a:ext cx="4333663" cy="1563570"/>
          </a:xfrm>
          <a:prstGeom prst="rect">
            <a:avLst/>
          </a:prstGeom>
        </p:spPr>
        <p:txBody>
          <a:bodyPr/>
          <a:lstStyle>
            <a:lvl1pPr>
              <a:tabLst>
                <a:tab pos="5028541" algn="r"/>
              </a:tabLst>
              <a:defRPr/>
            </a:lvl1pPr>
            <a:lvl2pPr>
              <a:tabLst>
                <a:tab pos="5028541" algn="r"/>
              </a:tabLst>
              <a:defRPr/>
            </a:lvl2pPr>
            <a:lvl3pPr>
              <a:tabLst>
                <a:tab pos="5028541" algn="r"/>
              </a:tabLst>
              <a:defRPr/>
            </a:lvl3pPr>
            <a:lvl4pPr>
              <a:tabLst>
                <a:tab pos="5028541" algn="r"/>
              </a:tabLst>
              <a:defRPr/>
            </a:lvl4pPr>
            <a:lvl5pPr>
              <a:tabLst>
                <a:tab pos="5028541" algn="r"/>
              </a:tabLst>
              <a:defRPr baseline="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8"/>
          <p:cNvSpPr>
            <a:spLocks noGrp="1"/>
          </p:cNvSpPr>
          <p:nvPr>
            <p:ph type="body" sz="quarter" idx="13" hasCustomPrompt="1"/>
          </p:nvPr>
        </p:nvSpPr>
        <p:spPr>
          <a:xfrm>
            <a:off x="469901" y="736689"/>
            <a:ext cx="11252199" cy="757255"/>
          </a:xfrm>
          <a:prstGeom prst="rect">
            <a:avLst/>
          </a:prstGeom>
        </p:spPr>
        <p:txBody>
          <a:bodyPr lIns="0" tIns="0" rIns="0" bIns="0">
            <a:noAutofit/>
          </a:bodyPr>
          <a:lstStyle>
            <a:lvl1pPr marL="0" indent="0">
              <a:buNone/>
              <a:defRPr sz="1500" b="0">
                <a:solidFill>
                  <a:srgbClr val="575757"/>
                </a:solidFill>
              </a:defRPr>
            </a:lvl1pPr>
          </a:lstStyle>
          <a:p>
            <a:pPr lvl="0"/>
            <a:r>
              <a:rPr lang="en-US" noProof="0"/>
              <a:t>Click to add subtitle</a:t>
            </a:r>
          </a:p>
        </p:txBody>
      </p:sp>
      <p:sp>
        <p:nvSpPr>
          <p:cNvPr id="9" name="Title Placeholder 1"/>
          <p:cNvSpPr>
            <a:spLocks noGrp="1"/>
          </p:cNvSpPr>
          <p:nvPr>
            <p:ph type="title"/>
          </p:nvPr>
        </p:nvSpPr>
        <p:spPr>
          <a:xfrm>
            <a:off x="469901" y="402587"/>
            <a:ext cx="11252199" cy="698501"/>
          </a:xfrm>
          <a:prstGeom prst="rect">
            <a:avLst/>
          </a:prstGeom>
        </p:spPr>
        <p:txBody>
          <a:bodyPr vert="horz" lIns="0" tIns="0" rIns="0" bIns="0" rtlCol="0" anchor="t" anchorCtr="0">
            <a:noAutofit/>
          </a:bodyPr>
          <a:lstStyle>
            <a:lvl1pPr>
              <a:defRPr sz="1500"/>
            </a:lvl1pPr>
          </a:lstStyle>
          <a:p>
            <a:r>
              <a:rPr lang="en-US" noProof="0"/>
              <a:t>Click to edit Master title style</a:t>
            </a:r>
          </a:p>
        </p:txBody>
      </p:sp>
    </p:spTree>
    <p:extLst>
      <p:ext uri="{BB962C8B-B14F-4D97-AF65-F5344CB8AC3E}">
        <p14:creationId xmlns:p14="http://schemas.microsoft.com/office/powerpoint/2010/main" val="1817352283"/>
      </p:ext>
    </p:extLst>
  </p:cSld>
  <p:clrMapOvr>
    <a:masterClrMapping/>
  </p:clrMapOvr>
  <p:transition>
    <p:fade/>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45454" y="894001"/>
            <a:ext cx="10738234" cy="15635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1" y="6356352"/>
            <a:ext cx="38608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8737600" y="6356352"/>
            <a:ext cx="28448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13250646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2"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8415"/>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1"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1"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1"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1"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1" y="944436"/>
            <a:ext cx="1009251" cy="340393"/>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2" y="944436"/>
            <a:ext cx="1009251" cy="340393"/>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1" y="944436"/>
            <a:ext cx="1009251" cy="340393"/>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3"/>
            <a:ext cx="3869008" cy="156357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992220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extLst>
              <p:ext uri="{D42A27DB-BD31-4B8C-83A1-F6EECF244321}">
                <p14:modId xmlns:p14="http://schemas.microsoft.com/office/powerpoint/2010/main" val="1341595344"/>
              </p:ext>
            </p:extLst>
          </p:nvPr>
        </p:nvGraphicFramePr>
        <p:xfrm>
          <a:off x="2163"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3"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69"/>
            <a:ext cx="6714779" cy="494026"/>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1" y="3245969"/>
            <a:ext cx="2834204" cy="436455"/>
          </a:xfrm>
          <a:prstGeom prst="rect">
            <a:avLst/>
          </a:prstGeom>
          <a:solidFill>
            <a:srgbClr val="FFC000">
              <a:alpha val="80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668410" y="3244308"/>
            <a:ext cx="6523591" cy="438991"/>
          </a:xfrm>
          <a:prstGeom prst="rect">
            <a:avLst/>
          </a:prstGeom>
          <a:solidFill>
            <a:srgbClr val="009900">
              <a:alpha val="69000"/>
            </a:srgbClr>
          </a:solidFill>
          <a:ln w="9525">
            <a:noFill/>
            <a:miter lim="800000"/>
            <a:headEnd/>
            <a:tailEnd/>
          </a:ln>
          <a:effectLst/>
        </p:spPr>
        <p:txBody>
          <a:bodyPr wrap="none" lIns="93290" tIns="46646" rIns="93290" bIns="46646"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251397" y="2104240"/>
            <a:ext cx="2103120" cy="2103120"/>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581943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4236025398"/>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9390964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42833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401994390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801581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extLst>
              <p:ext uri="{D42A27DB-BD31-4B8C-83A1-F6EECF244321}">
                <p14:modId xmlns:p14="http://schemas.microsoft.com/office/powerpoint/2010/main" val="2567168211"/>
              </p:ext>
            </p:extLst>
          </p:nvPr>
        </p:nvGraphicFramePr>
        <p:xfrm>
          <a:off x="2119"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9"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0156897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7"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7"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1"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1"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1"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1"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7999" y="944434"/>
            <a:ext cx="1009251" cy="338554"/>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38554"/>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38554"/>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230926"/>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0609425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9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33126894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5215844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7650575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219112"/>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401994390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67137595"/>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58201415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9493965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1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5912876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195488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6631591"/>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085988569"/>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1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229861693"/>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284844262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23207532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92299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58201415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0778927"/>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userDrawn="1">
  <p:cSld name="1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74570142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rgbClr val="002960"/>
                </a:solidFill>
              </a:defRPr>
            </a:lvl1pPr>
          </a:lstStyle>
          <a:p>
            <a:r>
              <a:rPr lang="en-US"/>
              <a:t>Click to edit Master title style</a:t>
            </a:r>
          </a:p>
        </p:txBody>
      </p:sp>
    </p:spTree>
    <p:extLst>
      <p:ext uri="{BB962C8B-B14F-4D97-AF65-F5344CB8AC3E}">
        <p14:creationId xmlns:p14="http://schemas.microsoft.com/office/powerpoint/2010/main" val="3588262670"/>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cSld name="Text box">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hidden="1">
            <a:extLst>
              <a:ext uri="{FF2B5EF4-FFF2-40B4-BE49-F238E27FC236}">
                <a16:creationId xmlns:a16="http://schemas.microsoft.com/office/drawing/2014/main" id="{36DB6FCE-9E37-4B24-B368-41475BEFD7B4}"/>
              </a:ext>
            </a:extLst>
          </p:cNvPr>
          <p:cNvSpPr/>
          <p:nvPr userDrawn="1">
            <p:custDataLst>
              <p:tags r:id="rId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Tree>
    <p:extLst>
      <p:ext uri="{BB962C8B-B14F-4D97-AF65-F5344CB8AC3E}">
        <p14:creationId xmlns:p14="http://schemas.microsoft.com/office/powerpoint/2010/main" val="406835103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0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8835390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59910162"/>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2_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341582351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3726325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2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39404149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151205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2_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16312510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3772475"/>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7424935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55860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39858805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930883515"/>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10444868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87639654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userDrawn="1">
  <p:cSld name="22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35998144"/>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52702427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ags" Target="../tags/tag8.xml"/><Relationship Id="rId21" Type="http://schemas.openxmlformats.org/officeDocument/2006/relationships/slideLayout" Target="../slideLayouts/slideLayout21.xml"/><Relationship Id="rId34" Type="http://schemas.openxmlformats.org/officeDocument/2006/relationships/tags" Target="../tags/tag3.xml"/><Relationship Id="rId42" Type="http://schemas.openxmlformats.org/officeDocument/2006/relationships/tags" Target="../tags/tag11.xml"/><Relationship Id="rId47" Type="http://schemas.openxmlformats.org/officeDocument/2006/relationships/tags" Target="../tags/tag16.xml"/><Relationship Id="rId50" Type="http://schemas.openxmlformats.org/officeDocument/2006/relationships/image" Target="../media/image2.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37" Type="http://schemas.openxmlformats.org/officeDocument/2006/relationships/tags" Target="../tags/tag6.xml"/><Relationship Id="rId40" Type="http://schemas.openxmlformats.org/officeDocument/2006/relationships/tags" Target="../tags/tag9.xml"/><Relationship Id="rId45" Type="http://schemas.openxmlformats.org/officeDocument/2006/relationships/tags" Target="../tags/tag1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ags" Target="../tags/tag5.xml"/><Relationship Id="rId49"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4"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ags" Target="../tags/tag4.xml"/><Relationship Id="rId43" Type="http://schemas.openxmlformats.org/officeDocument/2006/relationships/tags" Target="../tags/tag12.xml"/><Relationship Id="rId48"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2.xml"/><Relationship Id="rId38" Type="http://schemas.openxmlformats.org/officeDocument/2006/relationships/tags" Target="../tags/tag7.xml"/><Relationship Id="rId46" Type="http://schemas.openxmlformats.org/officeDocument/2006/relationships/tags" Target="../tags/tag15.xml"/><Relationship Id="rId20" Type="http://schemas.openxmlformats.org/officeDocument/2006/relationships/slideLayout" Target="../slideLayouts/slideLayout20.xml"/><Relationship Id="rId41"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3.xml"/><Relationship Id="rId18" Type="http://schemas.openxmlformats.org/officeDocument/2006/relationships/slideLayout" Target="../slideLayouts/slideLayout48.xml"/><Relationship Id="rId26" Type="http://schemas.openxmlformats.org/officeDocument/2006/relationships/slideLayout" Target="../slideLayouts/slideLayout56.xml"/><Relationship Id="rId39" Type="http://schemas.openxmlformats.org/officeDocument/2006/relationships/theme" Target="../theme/theme2.xml"/><Relationship Id="rId21" Type="http://schemas.openxmlformats.org/officeDocument/2006/relationships/slideLayout" Target="../slideLayouts/slideLayout51.xml"/><Relationship Id="rId34" Type="http://schemas.openxmlformats.org/officeDocument/2006/relationships/slideLayout" Target="../slideLayouts/slideLayout64.xml"/><Relationship Id="rId42" Type="http://schemas.openxmlformats.org/officeDocument/2006/relationships/tags" Target="../tags/tag60.xml"/><Relationship Id="rId47" Type="http://schemas.openxmlformats.org/officeDocument/2006/relationships/tags" Target="../tags/tag65.xml"/><Relationship Id="rId50" Type="http://schemas.openxmlformats.org/officeDocument/2006/relationships/tags" Target="../tags/tag68.xml"/><Relationship Id="rId55" Type="http://schemas.openxmlformats.org/officeDocument/2006/relationships/tags" Target="../tags/tag7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6" Type="http://schemas.openxmlformats.org/officeDocument/2006/relationships/slideLayout" Target="../slideLayouts/slideLayout46.xml"/><Relationship Id="rId29" Type="http://schemas.openxmlformats.org/officeDocument/2006/relationships/slideLayout" Target="../slideLayouts/slideLayout59.xml"/><Relationship Id="rId11" Type="http://schemas.openxmlformats.org/officeDocument/2006/relationships/slideLayout" Target="../slideLayouts/slideLayout41.xml"/><Relationship Id="rId24" Type="http://schemas.openxmlformats.org/officeDocument/2006/relationships/slideLayout" Target="../slideLayouts/slideLayout54.xml"/><Relationship Id="rId32" Type="http://schemas.openxmlformats.org/officeDocument/2006/relationships/slideLayout" Target="../slideLayouts/slideLayout62.xml"/><Relationship Id="rId37" Type="http://schemas.openxmlformats.org/officeDocument/2006/relationships/slideLayout" Target="../slideLayouts/slideLayout67.xml"/><Relationship Id="rId40" Type="http://schemas.openxmlformats.org/officeDocument/2006/relationships/tags" Target="../tags/tag58.xml"/><Relationship Id="rId45" Type="http://schemas.openxmlformats.org/officeDocument/2006/relationships/tags" Target="../tags/tag63.xml"/><Relationship Id="rId53" Type="http://schemas.openxmlformats.org/officeDocument/2006/relationships/tags" Target="../tags/tag71.xml"/><Relationship Id="rId58" Type="http://schemas.openxmlformats.org/officeDocument/2006/relationships/image" Target="../media/image2.png"/><Relationship Id="rId5" Type="http://schemas.openxmlformats.org/officeDocument/2006/relationships/slideLayout" Target="../slideLayouts/slideLayout35.xml"/><Relationship Id="rId19" Type="http://schemas.openxmlformats.org/officeDocument/2006/relationships/slideLayout" Target="../slideLayouts/slideLayout49.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slideLayout" Target="../slideLayouts/slideLayout44.xml"/><Relationship Id="rId22" Type="http://schemas.openxmlformats.org/officeDocument/2006/relationships/slideLayout" Target="../slideLayouts/slideLayout52.xml"/><Relationship Id="rId27" Type="http://schemas.openxmlformats.org/officeDocument/2006/relationships/slideLayout" Target="../slideLayouts/slideLayout57.xml"/><Relationship Id="rId30" Type="http://schemas.openxmlformats.org/officeDocument/2006/relationships/slideLayout" Target="../slideLayouts/slideLayout60.xml"/><Relationship Id="rId35" Type="http://schemas.openxmlformats.org/officeDocument/2006/relationships/slideLayout" Target="../slideLayouts/slideLayout65.xml"/><Relationship Id="rId43" Type="http://schemas.openxmlformats.org/officeDocument/2006/relationships/tags" Target="../tags/tag61.xml"/><Relationship Id="rId48" Type="http://schemas.openxmlformats.org/officeDocument/2006/relationships/tags" Target="../tags/tag66.xml"/><Relationship Id="rId56" Type="http://schemas.openxmlformats.org/officeDocument/2006/relationships/oleObject" Target="../embeddings/oleObject29.bin"/><Relationship Id="rId8" Type="http://schemas.openxmlformats.org/officeDocument/2006/relationships/slideLayout" Target="../slideLayouts/slideLayout38.xml"/><Relationship Id="rId51" Type="http://schemas.openxmlformats.org/officeDocument/2006/relationships/tags" Target="../tags/tag69.xml"/><Relationship Id="rId3" Type="http://schemas.openxmlformats.org/officeDocument/2006/relationships/slideLayout" Target="../slideLayouts/slideLayout33.xml"/><Relationship Id="rId12" Type="http://schemas.openxmlformats.org/officeDocument/2006/relationships/slideLayout" Target="../slideLayouts/slideLayout42.xml"/><Relationship Id="rId17" Type="http://schemas.openxmlformats.org/officeDocument/2006/relationships/slideLayout" Target="../slideLayouts/slideLayout47.xml"/><Relationship Id="rId25" Type="http://schemas.openxmlformats.org/officeDocument/2006/relationships/slideLayout" Target="../slideLayouts/slideLayout55.xml"/><Relationship Id="rId33" Type="http://schemas.openxmlformats.org/officeDocument/2006/relationships/slideLayout" Target="../slideLayouts/slideLayout63.xml"/><Relationship Id="rId38" Type="http://schemas.openxmlformats.org/officeDocument/2006/relationships/slideLayout" Target="../slideLayouts/slideLayout68.xml"/><Relationship Id="rId46" Type="http://schemas.openxmlformats.org/officeDocument/2006/relationships/tags" Target="../tags/tag64.xml"/><Relationship Id="rId20" Type="http://schemas.openxmlformats.org/officeDocument/2006/relationships/slideLayout" Target="../slideLayouts/slideLayout50.xml"/><Relationship Id="rId41" Type="http://schemas.openxmlformats.org/officeDocument/2006/relationships/tags" Target="../tags/tag59.xml"/><Relationship Id="rId54" Type="http://schemas.openxmlformats.org/officeDocument/2006/relationships/tags" Target="../tags/tag7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5" Type="http://schemas.openxmlformats.org/officeDocument/2006/relationships/slideLayout" Target="../slideLayouts/slideLayout45.xml"/><Relationship Id="rId23" Type="http://schemas.openxmlformats.org/officeDocument/2006/relationships/slideLayout" Target="../slideLayouts/slideLayout53.xml"/><Relationship Id="rId28" Type="http://schemas.openxmlformats.org/officeDocument/2006/relationships/slideLayout" Target="../slideLayouts/slideLayout58.xml"/><Relationship Id="rId36" Type="http://schemas.openxmlformats.org/officeDocument/2006/relationships/slideLayout" Target="../slideLayouts/slideLayout66.xml"/><Relationship Id="rId49" Type="http://schemas.openxmlformats.org/officeDocument/2006/relationships/tags" Target="../tags/tag67.xml"/><Relationship Id="rId57" Type="http://schemas.openxmlformats.org/officeDocument/2006/relationships/image" Target="../media/image1.emf"/><Relationship Id="rId10" Type="http://schemas.openxmlformats.org/officeDocument/2006/relationships/slideLayout" Target="../slideLayouts/slideLayout40.xml"/><Relationship Id="rId31" Type="http://schemas.openxmlformats.org/officeDocument/2006/relationships/slideLayout" Target="../slideLayouts/slideLayout61.xml"/><Relationship Id="rId44" Type="http://schemas.openxmlformats.org/officeDocument/2006/relationships/tags" Target="../tags/tag62.xml"/><Relationship Id="rId52" Type="http://schemas.openxmlformats.org/officeDocument/2006/relationships/tags" Target="../tags/tag7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tags" Target="../tags/tag123.xml"/><Relationship Id="rId18" Type="http://schemas.openxmlformats.org/officeDocument/2006/relationships/tags" Target="../tags/tag128.xml"/><Relationship Id="rId26" Type="http://schemas.openxmlformats.org/officeDocument/2006/relationships/oleObject" Target="../embeddings/oleObject61.bin"/><Relationship Id="rId3" Type="http://schemas.openxmlformats.org/officeDocument/2006/relationships/slideLayout" Target="../slideLayouts/slideLayout71.xml"/><Relationship Id="rId21" Type="http://schemas.openxmlformats.org/officeDocument/2006/relationships/tags" Target="../tags/tag131.xml"/><Relationship Id="rId7" Type="http://schemas.openxmlformats.org/officeDocument/2006/relationships/slideLayout" Target="../slideLayouts/slideLayout75.xml"/><Relationship Id="rId12" Type="http://schemas.openxmlformats.org/officeDocument/2006/relationships/tags" Target="../tags/tag122.xml"/><Relationship Id="rId17" Type="http://schemas.openxmlformats.org/officeDocument/2006/relationships/tags" Target="../tags/tag127.xml"/><Relationship Id="rId25" Type="http://schemas.openxmlformats.org/officeDocument/2006/relationships/tags" Target="../tags/tag135.xml"/><Relationship Id="rId2" Type="http://schemas.openxmlformats.org/officeDocument/2006/relationships/slideLayout" Target="../slideLayouts/slideLayout70.xml"/><Relationship Id="rId16" Type="http://schemas.openxmlformats.org/officeDocument/2006/relationships/tags" Target="../tags/tag126.xml"/><Relationship Id="rId20" Type="http://schemas.openxmlformats.org/officeDocument/2006/relationships/tags" Target="../tags/tag13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tags" Target="../tags/tag121.xml"/><Relationship Id="rId24" Type="http://schemas.openxmlformats.org/officeDocument/2006/relationships/tags" Target="../tags/tag134.xml"/><Relationship Id="rId5" Type="http://schemas.openxmlformats.org/officeDocument/2006/relationships/slideLayout" Target="../slideLayouts/slideLayout73.xml"/><Relationship Id="rId15" Type="http://schemas.openxmlformats.org/officeDocument/2006/relationships/tags" Target="../tags/tag125.xml"/><Relationship Id="rId23" Type="http://schemas.openxmlformats.org/officeDocument/2006/relationships/tags" Target="../tags/tag133.xml"/><Relationship Id="rId28" Type="http://schemas.openxmlformats.org/officeDocument/2006/relationships/image" Target="../media/image2.png"/><Relationship Id="rId10" Type="http://schemas.openxmlformats.org/officeDocument/2006/relationships/tags" Target="../tags/tag120.xml"/><Relationship Id="rId19" Type="http://schemas.openxmlformats.org/officeDocument/2006/relationships/tags" Target="../tags/tag129.xml"/><Relationship Id="rId4" Type="http://schemas.openxmlformats.org/officeDocument/2006/relationships/slideLayout" Target="../slideLayouts/slideLayout72.xml"/><Relationship Id="rId9" Type="http://schemas.openxmlformats.org/officeDocument/2006/relationships/theme" Target="../theme/theme3.xml"/><Relationship Id="rId14" Type="http://schemas.openxmlformats.org/officeDocument/2006/relationships/tags" Target="../tags/tag124.xml"/><Relationship Id="rId22" Type="http://schemas.openxmlformats.org/officeDocument/2006/relationships/tags" Target="../tags/tag132.xml"/><Relationship Id="rId27"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89.xml"/><Relationship Id="rId18" Type="http://schemas.openxmlformats.org/officeDocument/2006/relationships/slideLayout" Target="../slideLayouts/slideLayout94.xml"/><Relationship Id="rId26" Type="http://schemas.openxmlformats.org/officeDocument/2006/relationships/slideLayout" Target="../slideLayouts/slideLayout102.xml"/><Relationship Id="rId39" Type="http://schemas.openxmlformats.org/officeDocument/2006/relationships/tags" Target="../tags/tag150.xml"/><Relationship Id="rId21" Type="http://schemas.openxmlformats.org/officeDocument/2006/relationships/slideLayout" Target="../slideLayouts/slideLayout97.xml"/><Relationship Id="rId34" Type="http://schemas.openxmlformats.org/officeDocument/2006/relationships/tags" Target="../tags/tag145.xml"/><Relationship Id="rId42" Type="http://schemas.openxmlformats.org/officeDocument/2006/relationships/tags" Target="../tags/tag153.xml"/><Relationship Id="rId47" Type="http://schemas.openxmlformats.org/officeDocument/2006/relationships/tags" Target="../tags/tag158.xml"/><Relationship Id="rId50" Type="http://schemas.openxmlformats.org/officeDocument/2006/relationships/image" Target="../media/image2.png"/><Relationship Id="rId7" Type="http://schemas.openxmlformats.org/officeDocument/2006/relationships/slideLayout" Target="../slideLayouts/slideLayout83.xml"/><Relationship Id="rId2" Type="http://schemas.openxmlformats.org/officeDocument/2006/relationships/slideLayout" Target="../slideLayouts/slideLayout78.xml"/><Relationship Id="rId16" Type="http://schemas.openxmlformats.org/officeDocument/2006/relationships/slideLayout" Target="../slideLayouts/slideLayout92.xml"/><Relationship Id="rId29" Type="http://schemas.openxmlformats.org/officeDocument/2006/relationships/slideLayout" Target="../slideLayouts/slideLayout105.xml"/><Relationship Id="rId11" Type="http://schemas.openxmlformats.org/officeDocument/2006/relationships/slideLayout" Target="../slideLayouts/slideLayout87.xml"/><Relationship Id="rId24" Type="http://schemas.openxmlformats.org/officeDocument/2006/relationships/slideLayout" Target="../slideLayouts/slideLayout100.xml"/><Relationship Id="rId32" Type="http://schemas.openxmlformats.org/officeDocument/2006/relationships/tags" Target="../tags/tag143.xml"/><Relationship Id="rId37" Type="http://schemas.openxmlformats.org/officeDocument/2006/relationships/tags" Target="../tags/tag148.xml"/><Relationship Id="rId40" Type="http://schemas.openxmlformats.org/officeDocument/2006/relationships/tags" Target="../tags/tag151.xml"/><Relationship Id="rId45" Type="http://schemas.openxmlformats.org/officeDocument/2006/relationships/tags" Target="../tags/tag156.xml"/><Relationship Id="rId5" Type="http://schemas.openxmlformats.org/officeDocument/2006/relationships/slideLayout" Target="../slideLayouts/slideLayout81.xml"/><Relationship Id="rId15" Type="http://schemas.openxmlformats.org/officeDocument/2006/relationships/slideLayout" Target="../slideLayouts/slideLayout91.xml"/><Relationship Id="rId23" Type="http://schemas.openxmlformats.org/officeDocument/2006/relationships/slideLayout" Target="../slideLayouts/slideLayout99.xml"/><Relationship Id="rId28" Type="http://schemas.openxmlformats.org/officeDocument/2006/relationships/slideLayout" Target="../slideLayouts/slideLayout104.xml"/><Relationship Id="rId36" Type="http://schemas.openxmlformats.org/officeDocument/2006/relationships/tags" Target="../tags/tag147.xml"/><Relationship Id="rId49" Type="http://schemas.openxmlformats.org/officeDocument/2006/relationships/image" Target="../media/image1.emf"/><Relationship Id="rId10" Type="http://schemas.openxmlformats.org/officeDocument/2006/relationships/slideLayout" Target="../slideLayouts/slideLayout86.xml"/><Relationship Id="rId19" Type="http://schemas.openxmlformats.org/officeDocument/2006/relationships/slideLayout" Target="../slideLayouts/slideLayout95.xml"/><Relationship Id="rId31" Type="http://schemas.openxmlformats.org/officeDocument/2006/relationships/theme" Target="../theme/theme4.xml"/><Relationship Id="rId44" Type="http://schemas.openxmlformats.org/officeDocument/2006/relationships/tags" Target="../tags/tag155.xml"/><Relationship Id="rId4" Type="http://schemas.openxmlformats.org/officeDocument/2006/relationships/slideLayout" Target="../slideLayouts/slideLayout80.xml"/><Relationship Id="rId9" Type="http://schemas.openxmlformats.org/officeDocument/2006/relationships/slideLayout" Target="../slideLayouts/slideLayout85.xml"/><Relationship Id="rId14" Type="http://schemas.openxmlformats.org/officeDocument/2006/relationships/slideLayout" Target="../slideLayouts/slideLayout90.xml"/><Relationship Id="rId22" Type="http://schemas.openxmlformats.org/officeDocument/2006/relationships/slideLayout" Target="../slideLayouts/slideLayout98.xml"/><Relationship Id="rId27" Type="http://schemas.openxmlformats.org/officeDocument/2006/relationships/slideLayout" Target="../slideLayouts/slideLayout103.xml"/><Relationship Id="rId30" Type="http://schemas.openxmlformats.org/officeDocument/2006/relationships/slideLayout" Target="../slideLayouts/slideLayout106.xml"/><Relationship Id="rId35" Type="http://schemas.openxmlformats.org/officeDocument/2006/relationships/tags" Target="../tags/tag146.xml"/><Relationship Id="rId43" Type="http://schemas.openxmlformats.org/officeDocument/2006/relationships/tags" Target="../tags/tag154.xml"/><Relationship Id="rId48" Type="http://schemas.openxmlformats.org/officeDocument/2006/relationships/oleObject" Target="../embeddings/oleObject68.bin"/><Relationship Id="rId8" Type="http://schemas.openxmlformats.org/officeDocument/2006/relationships/slideLayout" Target="../slideLayouts/slideLayout84.xml"/><Relationship Id="rId3" Type="http://schemas.openxmlformats.org/officeDocument/2006/relationships/slideLayout" Target="../slideLayouts/slideLayout79.xml"/><Relationship Id="rId12" Type="http://schemas.openxmlformats.org/officeDocument/2006/relationships/slideLayout" Target="../slideLayouts/slideLayout88.xml"/><Relationship Id="rId17" Type="http://schemas.openxmlformats.org/officeDocument/2006/relationships/slideLayout" Target="../slideLayouts/slideLayout93.xml"/><Relationship Id="rId25" Type="http://schemas.openxmlformats.org/officeDocument/2006/relationships/slideLayout" Target="../slideLayouts/slideLayout101.xml"/><Relationship Id="rId33" Type="http://schemas.openxmlformats.org/officeDocument/2006/relationships/tags" Target="../tags/tag144.xml"/><Relationship Id="rId38" Type="http://schemas.openxmlformats.org/officeDocument/2006/relationships/tags" Target="../tags/tag149.xml"/><Relationship Id="rId46" Type="http://schemas.openxmlformats.org/officeDocument/2006/relationships/tags" Target="../tags/tag157.xml"/><Relationship Id="rId20" Type="http://schemas.openxmlformats.org/officeDocument/2006/relationships/slideLayout" Target="../slideLayouts/slideLayout96.xml"/><Relationship Id="rId41" Type="http://schemas.openxmlformats.org/officeDocument/2006/relationships/tags" Target="../tags/tag152.xml"/><Relationship Id="rId1" Type="http://schemas.openxmlformats.org/officeDocument/2006/relationships/slideLayout" Target="../slideLayouts/slideLayout77.xml"/><Relationship Id="rId6" Type="http://schemas.openxmlformats.org/officeDocument/2006/relationships/slideLayout" Target="../slideLayouts/slideLayout82.xml"/></Relationships>
</file>

<file path=ppt/slideMasters/_rels/slideMaster5.xml.rels><?xml version="1.0" encoding="UTF-8" standalone="yes"?>
<Relationships xmlns="http://schemas.openxmlformats.org/package/2006/relationships"><Relationship Id="rId8" Type="http://schemas.openxmlformats.org/officeDocument/2006/relationships/tags" Target="../tags/tag197.xml"/><Relationship Id="rId13" Type="http://schemas.openxmlformats.org/officeDocument/2006/relationships/tags" Target="../tags/tag202.xml"/><Relationship Id="rId18" Type="http://schemas.openxmlformats.org/officeDocument/2006/relationships/tags" Target="../tags/tag207.xml"/><Relationship Id="rId3" Type="http://schemas.openxmlformats.org/officeDocument/2006/relationships/slideLayout" Target="../slideLayouts/slideLayout109.xml"/><Relationship Id="rId21" Type="http://schemas.openxmlformats.org/officeDocument/2006/relationships/tags" Target="../tags/tag210.xml"/><Relationship Id="rId7" Type="http://schemas.openxmlformats.org/officeDocument/2006/relationships/tags" Target="../tags/tag196.xml"/><Relationship Id="rId12" Type="http://schemas.openxmlformats.org/officeDocument/2006/relationships/tags" Target="../tags/tag201.xml"/><Relationship Id="rId17" Type="http://schemas.openxmlformats.org/officeDocument/2006/relationships/tags" Target="../tags/tag206.xml"/><Relationship Id="rId25" Type="http://schemas.openxmlformats.org/officeDocument/2006/relationships/image" Target="../media/image2.png"/><Relationship Id="rId2" Type="http://schemas.openxmlformats.org/officeDocument/2006/relationships/slideLayout" Target="../slideLayouts/slideLayout108.xml"/><Relationship Id="rId16" Type="http://schemas.openxmlformats.org/officeDocument/2006/relationships/tags" Target="../tags/tag205.xml"/><Relationship Id="rId20" Type="http://schemas.openxmlformats.org/officeDocument/2006/relationships/tags" Target="../tags/tag209.xml"/><Relationship Id="rId1" Type="http://schemas.openxmlformats.org/officeDocument/2006/relationships/slideLayout" Target="../slideLayouts/slideLayout107.xml"/><Relationship Id="rId6" Type="http://schemas.openxmlformats.org/officeDocument/2006/relationships/theme" Target="../theme/theme5.xml"/><Relationship Id="rId11" Type="http://schemas.openxmlformats.org/officeDocument/2006/relationships/tags" Target="../tags/tag200.xml"/><Relationship Id="rId24" Type="http://schemas.openxmlformats.org/officeDocument/2006/relationships/image" Target="../media/image1.emf"/><Relationship Id="rId5" Type="http://schemas.openxmlformats.org/officeDocument/2006/relationships/slideLayout" Target="../slideLayouts/slideLayout111.xml"/><Relationship Id="rId15" Type="http://schemas.openxmlformats.org/officeDocument/2006/relationships/tags" Target="../tags/tag204.xml"/><Relationship Id="rId23" Type="http://schemas.openxmlformats.org/officeDocument/2006/relationships/oleObject" Target="../embeddings/oleObject94.bin"/><Relationship Id="rId10" Type="http://schemas.openxmlformats.org/officeDocument/2006/relationships/tags" Target="../tags/tag199.xml"/><Relationship Id="rId19" Type="http://schemas.openxmlformats.org/officeDocument/2006/relationships/tags" Target="../tags/tag208.xml"/><Relationship Id="rId4" Type="http://schemas.openxmlformats.org/officeDocument/2006/relationships/slideLayout" Target="../slideLayouts/slideLayout110.xml"/><Relationship Id="rId9" Type="http://schemas.openxmlformats.org/officeDocument/2006/relationships/tags" Target="../tags/tag198.xml"/><Relationship Id="rId14" Type="http://schemas.openxmlformats.org/officeDocument/2006/relationships/tags" Target="../tags/tag203.xml"/><Relationship Id="rId22" Type="http://schemas.openxmlformats.org/officeDocument/2006/relationships/tags" Target="../tags/tag2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32"/>
            </p:custDataLst>
            <p:extLst>
              <p:ext uri="{D42A27DB-BD31-4B8C-83A1-F6EECF244321}">
                <p14:modId xmlns:p14="http://schemas.microsoft.com/office/powerpoint/2010/main" val="726936449"/>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48" imgW="270" imgH="270" progId="TCLayout.ActiveDocument.1">
                  <p:embed/>
                </p:oleObj>
              </mc:Choice>
              <mc:Fallback>
                <p:oleObj name="think-cell Slide" r:id="rId48" imgW="270" imgH="270" progId="TCLayout.ActiveDocument.1">
                  <p:embed/>
                  <p:pic>
                    <p:nvPicPr>
                      <p:cNvPr id="2" name="Object 1" hidden="1"/>
                      <p:cNvPicPr/>
                      <p:nvPr/>
                    </p:nvPicPr>
                    <p:blipFill>
                      <a:blip r:embed="rId49"/>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7"/>
            <a:ext cx="12191999" cy="298327"/>
            <a:chOff x="-476250" y="1078229"/>
            <a:chExt cx="9437688" cy="485076"/>
          </a:xfrm>
        </p:grpSpPr>
        <p:sp>
          <p:nvSpPr>
            <p:cNvPr id="59" name="TitleTopPlaceholder"/>
            <p:cNvSpPr>
              <a:spLocks noChangeArrowheads="1"/>
            </p:cNvSpPr>
            <p:nvPr/>
          </p:nvSpPr>
          <p:spPr bwMode="ltGray">
            <a:xfrm>
              <a:off x="1717675" y="1078231"/>
              <a:ext cx="2193925" cy="475296"/>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8507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911600" y="1079180"/>
              <a:ext cx="5049838" cy="474346"/>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9"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0" y="234863"/>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60"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58" y="542618"/>
            <a:ext cx="10738234"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60" y="6086392"/>
            <a:ext cx="11732171"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844" indent="-621844" defTabSz="913332" fontAlgn="base">
                <a:spcBef>
                  <a:spcPct val="0"/>
                </a:spcBef>
                <a:spcAft>
                  <a:spcPct val="0"/>
                </a:spcAft>
                <a:tabLst>
                  <a:tab pos="625082" algn="l"/>
                </a:tabLst>
              </a:pPr>
              <a:r>
                <a:rPr lang="en-US" sz="1000">
                  <a:solidFill>
                    <a:srgbClr val="000000"/>
                  </a:solidFill>
                </a:rPr>
                <a:t>SOURCE: Source</a:t>
              </a:r>
            </a:p>
          </p:txBody>
        </p:sp>
      </p:grpSp>
      <p:grpSp>
        <p:nvGrpSpPr>
          <p:cNvPr id="15" name="ACET" hidden="1"/>
          <p:cNvGrpSpPr>
            <a:grpSpLocks/>
          </p:cNvGrpSpPr>
          <p:nvPr/>
        </p:nvGrpSpPr>
        <p:grpSpPr bwMode="auto">
          <a:xfrm>
            <a:off x="1976209"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855276"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9" y="275440"/>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904598" y="275438"/>
            <a:ext cx="1066895" cy="212366"/>
            <a:chOff x="7956579" y="285750"/>
            <a:chExt cx="784196" cy="208138"/>
          </a:xfrm>
        </p:grpSpPr>
        <p:sp>
          <p:nvSpPr>
            <p:cNvPr id="80" name="StickerRectangle"/>
            <p:cNvSpPr>
              <a:spLocks noChangeArrowheads="1"/>
            </p:cNvSpPr>
            <p:nvPr/>
          </p:nvSpPr>
          <p:spPr bwMode="auto">
            <a:xfrm>
              <a:off x="7956579" y="285750"/>
              <a:ext cx="784196"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429"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79"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79" y="493888"/>
              <a:ext cx="784196"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2" y="275438"/>
            <a:ext cx="946032" cy="1333054"/>
            <a:chOff x="6655594" y="273840"/>
            <a:chExt cx="695358" cy="1306516"/>
          </a:xfrm>
        </p:grpSpPr>
        <p:grpSp>
          <p:nvGrpSpPr>
            <p:cNvPr id="84" name="MoonLegend1"/>
            <p:cNvGrpSpPr>
              <a:grpSpLocks noChangeAspect="1"/>
            </p:cNvGrpSpPr>
            <p:nvPr>
              <p:custDataLst>
                <p:tags r:id="rId33"/>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46"/>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47"/>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34"/>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44"/>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45"/>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35"/>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4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43"/>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36"/>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40"/>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41"/>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37"/>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3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39"/>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01649" y="6634899"/>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50"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1265025" y="180218"/>
            <a:ext cx="615171" cy="615171"/>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6923240" y="6619159"/>
            <a:ext cx="5736167" cy="17271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100">
                <a:solidFill>
                  <a:srgbClr val="FFFFFF"/>
                </a:solidFill>
              </a:rPr>
              <a:t>Draft Policy – Subject to Change &amp; Pending CMS Approval</a:t>
            </a:r>
          </a:p>
        </p:txBody>
      </p:sp>
    </p:spTree>
    <p:extLst>
      <p:ext uri="{BB962C8B-B14F-4D97-AF65-F5344CB8AC3E}">
        <p14:creationId xmlns:p14="http://schemas.microsoft.com/office/powerpoint/2010/main" val="3315861887"/>
      </p:ext>
    </p:extLst>
  </p:cSld>
  <p:clrMap bg1="lt1" tx1="dk1" bg2="lt2" tx2="dk2" accent1="accent1" accent2="accent2" accent3="accent3" accent4="accent4" accent5="accent5" accent6="accent6" hlink="hlink" folHlink="folHlink"/>
  <p:sldLayoutIdLst>
    <p:sldLayoutId id="2147483790" r:id="rId1"/>
    <p:sldLayoutId id="2147483899" r:id="rId2"/>
    <p:sldLayoutId id="2147483792" r:id="rId3"/>
    <p:sldLayoutId id="2147483793" r:id="rId4"/>
    <p:sldLayoutId id="2147483794" r:id="rId5"/>
    <p:sldLayoutId id="2147483796" r:id="rId6"/>
    <p:sldLayoutId id="2147483797" r:id="rId7"/>
    <p:sldLayoutId id="2147483798" r:id="rId8"/>
    <p:sldLayoutId id="2147483799" r:id="rId9"/>
    <p:sldLayoutId id="2147483800" r:id="rId10"/>
    <p:sldLayoutId id="2147483801" r:id="rId11"/>
    <p:sldLayoutId id="2147483802" r:id="rId12"/>
    <p:sldLayoutId id="2147483803" r:id="rId13"/>
    <p:sldLayoutId id="2147483806" r:id="rId14"/>
    <p:sldLayoutId id="2147483900" r:id="rId15"/>
    <p:sldLayoutId id="2147483807" r:id="rId16"/>
    <p:sldLayoutId id="2147483810" r:id="rId17"/>
    <p:sldLayoutId id="2147483902" r:id="rId18"/>
    <p:sldLayoutId id="2147483903" r:id="rId19"/>
    <p:sldLayoutId id="2147483905" r:id="rId20"/>
    <p:sldLayoutId id="2147483904" r:id="rId21"/>
    <p:sldLayoutId id="2147483815" r:id="rId22"/>
    <p:sldLayoutId id="2147483906" r:id="rId23"/>
    <p:sldLayoutId id="2147483817" r:id="rId24"/>
    <p:sldLayoutId id="2147483896" r:id="rId25"/>
    <p:sldLayoutId id="2147483853" r:id="rId26"/>
    <p:sldLayoutId id="2147483897" r:id="rId27"/>
    <p:sldLayoutId id="2147483823" r:id="rId28"/>
    <p:sldLayoutId id="2147483907" r:id="rId29"/>
    <p:sldLayoutId id="2147483958" r:id="rId30"/>
  </p:sldLayoutIdLst>
  <p:txStyles>
    <p:title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p:titleStyle>
    <p:bodyStyle>
      <a:lvl1pPr marL="0" indent="0" algn="l" defTabSz="913332"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65" indent="-195946" algn="l" defTabSz="913332"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381" indent="-267198"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02" indent="-158700"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764" rtl="0" eaLnBrk="1" latinLnBrk="0" hangingPunct="1">
        <a:defRPr sz="1800" kern="1200">
          <a:solidFill>
            <a:schemeClr val="tx1"/>
          </a:solidFill>
          <a:latin typeface="+mn-lt"/>
          <a:ea typeface="+mn-ea"/>
          <a:cs typeface="+mn-cs"/>
        </a:defRPr>
      </a:lvl1pPr>
      <a:lvl2pPr marL="466381" algn="l" defTabSz="932764" rtl="0" eaLnBrk="1" latinLnBrk="0" hangingPunct="1">
        <a:defRPr sz="1800" kern="1200">
          <a:solidFill>
            <a:schemeClr val="tx1"/>
          </a:solidFill>
          <a:latin typeface="+mn-lt"/>
          <a:ea typeface="+mn-ea"/>
          <a:cs typeface="+mn-cs"/>
        </a:defRPr>
      </a:lvl2pPr>
      <a:lvl3pPr marL="932764" algn="l" defTabSz="932764" rtl="0" eaLnBrk="1" latinLnBrk="0" hangingPunct="1">
        <a:defRPr sz="1800" kern="1200">
          <a:solidFill>
            <a:schemeClr val="tx1"/>
          </a:solidFill>
          <a:latin typeface="+mn-lt"/>
          <a:ea typeface="+mn-ea"/>
          <a:cs typeface="+mn-cs"/>
        </a:defRPr>
      </a:lvl3pPr>
      <a:lvl4pPr marL="1399147" algn="l" defTabSz="932764" rtl="0" eaLnBrk="1" latinLnBrk="0" hangingPunct="1">
        <a:defRPr sz="1800" kern="1200">
          <a:solidFill>
            <a:schemeClr val="tx1"/>
          </a:solidFill>
          <a:latin typeface="+mn-lt"/>
          <a:ea typeface="+mn-ea"/>
          <a:cs typeface="+mn-cs"/>
        </a:defRPr>
      </a:lvl4pPr>
      <a:lvl5pPr marL="1865530" algn="l" defTabSz="932764" rtl="0" eaLnBrk="1" latinLnBrk="0" hangingPunct="1">
        <a:defRPr sz="1800" kern="1200">
          <a:solidFill>
            <a:schemeClr val="tx1"/>
          </a:solidFill>
          <a:latin typeface="+mn-lt"/>
          <a:ea typeface="+mn-ea"/>
          <a:cs typeface="+mn-cs"/>
        </a:defRPr>
      </a:lvl5pPr>
      <a:lvl6pPr marL="2331912" algn="l" defTabSz="932764" rtl="0" eaLnBrk="1" latinLnBrk="0" hangingPunct="1">
        <a:defRPr sz="1800" kern="1200">
          <a:solidFill>
            <a:schemeClr val="tx1"/>
          </a:solidFill>
          <a:latin typeface="+mn-lt"/>
          <a:ea typeface="+mn-ea"/>
          <a:cs typeface="+mn-cs"/>
        </a:defRPr>
      </a:lvl6pPr>
      <a:lvl7pPr marL="2798293" algn="l" defTabSz="932764" rtl="0" eaLnBrk="1" latinLnBrk="0" hangingPunct="1">
        <a:defRPr sz="1800" kern="1200">
          <a:solidFill>
            <a:schemeClr val="tx1"/>
          </a:solidFill>
          <a:latin typeface="+mn-lt"/>
          <a:ea typeface="+mn-ea"/>
          <a:cs typeface="+mn-cs"/>
        </a:defRPr>
      </a:lvl7pPr>
      <a:lvl8pPr marL="3264676" algn="l" defTabSz="932764" rtl="0" eaLnBrk="1" latinLnBrk="0" hangingPunct="1">
        <a:defRPr sz="1800" kern="1200">
          <a:solidFill>
            <a:schemeClr val="tx1"/>
          </a:solidFill>
          <a:latin typeface="+mn-lt"/>
          <a:ea typeface="+mn-ea"/>
          <a:cs typeface="+mn-cs"/>
        </a:defRPr>
      </a:lvl8pPr>
      <a:lvl9pPr marL="3731058" algn="l" defTabSz="93276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40"/>
            </p:custDataLst>
            <p:extLst>
              <p:ext uri="{D42A27DB-BD31-4B8C-83A1-F6EECF244321}">
                <p14:modId xmlns:p14="http://schemas.microsoft.com/office/powerpoint/2010/main" val="726936449"/>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56" imgW="270" imgH="270" progId="TCLayout.ActiveDocument.1">
                  <p:embed/>
                </p:oleObj>
              </mc:Choice>
              <mc:Fallback>
                <p:oleObj name="think-cell Slide" r:id="rId56" imgW="270" imgH="270" progId="TCLayout.ActiveDocument.1">
                  <p:embed/>
                  <p:pic>
                    <p:nvPicPr>
                      <p:cNvPr id="2" name="Object 1" hidden="1"/>
                      <p:cNvPicPr/>
                      <p:nvPr/>
                    </p:nvPicPr>
                    <p:blipFill>
                      <a:blip r:embed="rId57"/>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7"/>
            <a:ext cx="12191999" cy="298327"/>
            <a:chOff x="-476250" y="1078229"/>
            <a:chExt cx="9437688" cy="485076"/>
          </a:xfrm>
        </p:grpSpPr>
        <p:sp>
          <p:nvSpPr>
            <p:cNvPr id="59" name="TitleTopPlaceholder"/>
            <p:cNvSpPr>
              <a:spLocks noChangeArrowheads="1"/>
            </p:cNvSpPr>
            <p:nvPr/>
          </p:nvSpPr>
          <p:spPr bwMode="ltGray">
            <a:xfrm>
              <a:off x="1717675" y="1078231"/>
              <a:ext cx="2193925" cy="475296"/>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8507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911600" y="1079180"/>
              <a:ext cx="5049838" cy="474346"/>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9"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0" y="234863"/>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60"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58" y="542618"/>
            <a:ext cx="10738234"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60" y="6086392"/>
            <a:ext cx="11732171"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844" indent="-621844" defTabSz="913332" fontAlgn="base">
                <a:spcBef>
                  <a:spcPct val="0"/>
                </a:spcBef>
                <a:spcAft>
                  <a:spcPct val="0"/>
                </a:spcAft>
                <a:tabLst>
                  <a:tab pos="625082" algn="l"/>
                </a:tabLst>
              </a:pPr>
              <a:r>
                <a:rPr lang="en-US" sz="1000">
                  <a:solidFill>
                    <a:srgbClr val="000000"/>
                  </a:solidFill>
                </a:rPr>
                <a:t>SOURCE: Source</a:t>
              </a:r>
            </a:p>
          </p:txBody>
        </p:sp>
      </p:grpSp>
      <p:grpSp>
        <p:nvGrpSpPr>
          <p:cNvPr id="15" name="ACET" hidden="1"/>
          <p:cNvGrpSpPr>
            <a:grpSpLocks/>
          </p:cNvGrpSpPr>
          <p:nvPr/>
        </p:nvGrpSpPr>
        <p:grpSpPr bwMode="auto">
          <a:xfrm>
            <a:off x="1976209"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855276"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9" y="275440"/>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904598" y="275438"/>
            <a:ext cx="1066895" cy="212366"/>
            <a:chOff x="7956579" y="285750"/>
            <a:chExt cx="784196" cy="208138"/>
          </a:xfrm>
        </p:grpSpPr>
        <p:sp>
          <p:nvSpPr>
            <p:cNvPr id="80" name="StickerRectangle"/>
            <p:cNvSpPr>
              <a:spLocks noChangeArrowheads="1"/>
            </p:cNvSpPr>
            <p:nvPr/>
          </p:nvSpPr>
          <p:spPr bwMode="auto">
            <a:xfrm>
              <a:off x="7956579" y="285750"/>
              <a:ext cx="784196"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429"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79"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79" y="493888"/>
              <a:ext cx="784196"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2" y="275438"/>
            <a:ext cx="946032" cy="1333054"/>
            <a:chOff x="6655594" y="273840"/>
            <a:chExt cx="695358" cy="1306516"/>
          </a:xfrm>
        </p:grpSpPr>
        <p:grpSp>
          <p:nvGrpSpPr>
            <p:cNvPr id="84" name="MoonLegend1"/>
            <p:cNvGrpSpPr>
              <a:grpSpLocks noChangeAspect="1"/>
            </p:cNvGrpSpPr>
            <p:nvPr>
              <p:custDataLst>
                <p:tags r:id="rId4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5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5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4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5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5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4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5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5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4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4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4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4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4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4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01649" y="6634899"/>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58"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1265025" y="180218"/>
            <a:ext cx="615171" cy="615171"/>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861160"/>
      </p:ext>
    </p:extLst>
  </p:cSld>
  <p:clrMap bg1="lt1" tx1="dk1" bg2="lt2" tx2="dk2" accent1="accent1" accent2="accent2" accent3="accent3" accent4="accent4" accent5="accent5" accent6="accent6" hlink="hlink" folHlink="folHlink"/>
  <p:sldLayoutIdLst>
    <p:sldLayoutId id="2147483848" r:id="rId1"/>
    <p:sldLayoutId id="2147483843" r:id="rId2"/>
    <p:sldLayoutId id="2147483844" r:id="rId3"/>
    <p:sldLayoutId id="2147483845" r:id="rId4"/>
    <p:sldLayoutId id="2147483846" r:id="rId5"/>
    <p:sldLayoutId id="2147483847" r:id="rId6"/>
    <p:sldLayoutId id="2147483957" r:id="rId7"/>
    <p:sldLayoutId id="2147483850" r:id="rId8"/>
    <p:sldLayoutId id="2147483851" r:id="rId9"/>
    <p:sldLayoutId id="2147483852" r:id="rId10"/>
    <p:sldLayoutId id="2147483901" r:id="rId11"/>
    <p:sldLayoutId id="2147483854" r:id="rId12"/>
    <p:sldLayoutId id="2147483855" r:id="rId13"/>
    <p:sldLayoutId id="2147483856" r:id="rId14"/>
    <p:sldLayoutId id="2147483857" r:id="rId15"/>
    <p:sldLayoutId id="2147483882" r:id="rId16"/>
    <p:sldLayoutId id="2147483883" r:id="rId17"/>
    <p:sldLayoutId id="2147483884" r:id="rId18"/>
    <p:sldLayoutId id="2147483700" r:id="rId19"/>
    <p:sldLayoutId id="2147483885" r:id="rId20"/>
    <p:sldLayoutId id="2147483888" r:id="rId21"/>
    <p:sldLayoutId id="2147483889" r:id="rId22"/>
    <p:sldLayoutId id="2147483890" r:id="rId23"/>
    <p:sldLayoutId id="2147483891" r:id="rId24"/>
    <p:sldLayoutId id="2147483892" r:id="rId25"/>
    <p:sldLayoutId id="2147483893" r:id="rId26"/>
    <p:sldLayoutId id="2147483894" r:id="rId27"/>
    <p:sldLayoutId id="2147483895" r:id="rId28"/>
    <p:sldLayoutId id="2147483727" r:id="rId29"/>
    <p:sldLayoutId id="2147483710" r:id="rId30"/>
    <p:sldLayoutId id="2147483711" r:id="rId31"/>
    <p:sldLayoutId id="2147483908" r:id="rId32"/>
    <p:sldLayoutId id="2147483713" r:id="rId33"/>
    <p:sldLayoutId id="2147483874" r:id="rId34"/>
    <p:sldLayoutId id="2147483875" r:id="rId35"/>
    <p:sldLayoutId id="2147483714" r:id="rId36"/>
    <p:sldLayoutId id="2147483876" r:id="rId37"/>
    <p:sldLayoutId id="2147483950" r:id="rId38"/>
  </p:sldLayoutIdLst>
  <p:txStyles>
    <p:title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p:titleStyle>
    <p:bodyStyle>
      <a:lvl1pPr marL="0" indent="0" algn="l" defTabSz="913332"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65" indent="-195946" algn="l" defTabSz="913332"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381" indent="-267198"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02" indent="-158700"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764" rtl="0" eaLnBrk="1" latinLnBrk="0" hangingPunct="1">
        <a:defRPr sz="1800" kern="1200">
          <a:solidFill>
            <a:schemeClr val="tx1"/>
          </a:solidFill>
          <a:latin typeface="+mn-lt"/>
          <a:ea typeface="+mn-ea"/>
          <a:cs typeface="+mn-cs"/>
        </a:defRPr>
      </a:lvl1pPr>
      <a:lvl2pPr marL="466381" algn="l" defTabSz="932764" rtl="0" eaLnBrk="1" latinLnBrk="0" hangingPunct="1">
        <a:defRPr sz="1800" kern="1200">
          <a:solidFill>
            <a:schemeClr val="tx1"/>
          </a:solidFill>
          <a:latin typeface="+mn-lt"/>
          <a:ea typeface="+mn-ea"/>
          <a:cs typeface="+mn-cs"/>
        </a:defRPr>
      </a:lvl2pPr>
      <a:lvl3pPr marL="932764" algn="l" defTabSz="932764" rtl="0" eaLnBrk="1" latinLnBrk="0" hangingPunct="1">
        <a:defRPr sz="1800" kern="1200">
          <a:solidFill>
            <a:schemeClr val="tx1"/>
          </a:solidFill>
          <a:latin typeface="+mn-lt"/>
          <a:ea typeface="+mn-ea"/>
          <a:cs typeface="+mn-cs"/>
        </a:defRPr>
      </a:lvl3pPr>
      <a:lvl4pPr marL="1399147" algn="l" defTabSz="932764" rtl="0" eaLnBrk="1" latinLnBrk="0" hangingPunct="1">
        <a:defRPr sz="1800" kern="1200">
          <a:solidFill>
            <a:schemeClr val="tx1"/>
          </a:solidFill>
          <a:latin typeface="+mn-lt"/>
          <a:ea typeface="+mn-ea"/>
          <a:cs typeface="+mn-cs"/>
        </a:defRPr>
      </a:lvl4pPr>
      <a:lvl5pPr marL="1865530" algn="l" defTabSz="932764" rtl="0" eaLnBrk="1" latinLnBrk="0" hangingPunct="1">
        <a:defRPr sz="1800" kern="1200">
          <a:solidFill>
            <a:schemeClr val="tx1"/>
          </a:solidFill>
          <a:latin typeface="+mn-lt"/>
          <a:ea typeface="+mn-ea"/>
          <a:cs typeface="+mn-cs"/>
        </a:defRPr>
      </a:lvl5pPr>
      <a:lvl6pPr marL="2331912" algn="l" defTabSz="932764" rtl="0" eaLnBrk="1" latinLnBrk="0" hangingPunct="1">
        <a:defRPr sz="1800" kern="1200">
          <a:solidFill>
            <a:schemeClr val="tx1"/>
          </a:solidFill>
          <a:latin typeface="+mn-lt"/>
          <a:ea typeface="+mn-ea"/>
          <a:cs typeface="+mn-cs"/>
        </a:defRPr>
      </a:lvl6pPr>
      <a:lvl7pPr marL="2798293" algn="l" defTabSz="932764" rtl="0" eaLnBrk="1" latinLnBrk="0" hangingPunct="1">
        <a:defRPr sz="1800" kern="1200">
          <a:solidFill>
            <a:schemeClr val="tx1"/>
          </a:solidFill>
          <a:latin typeface="+mn-lt"/>
          <a:ea typeface="+mn-ea"/>
          <a:cs typeface="+mn-cs"/>
        </a:defRPr>
      </a:lvl7pPr>
      <a:lvl8pPr marL="3264676" algn="l" defTabSz="932764" rtl="0" eaLnBrk="1" latinLnBrk="0" hangingPunct="1">
        <a:defRPr sz="1800" kern="1200">
          <a:solidFill>
            <a:schemeClr val="tx1"/>
          </a:solidFill>
          <a:latin typeface="+mn-lt"/>
          <a:ea typeface="+mn-ea"/>
          <a:cs typeface="+mn-cs"/>
        </a:defRPr>
      </a:lvl8pPr>
      <a:lvl9pPr marL="3731058" algn="l" defTabSz="93276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0"/>
            </p:custDataLst>
            <p:extLst>
              <p:ext uri="{D42A27DB-BD31-4B8C-83A1-F6EECF244321}">
                <p14:modId xmlns:p14="http://schemas.microsoft.com/office/powerpoint/2010/main" val="1783900020"/>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26" imgW="270" imgH="270" progId="TCLayout.ActiveDocument.1">
                  <p:embed/>
                </p:oleObj>
              </mc:Choice>
              <mc:Fallback>
                <p:oleObj name="think-cell Slide" r:id="rId26" imgW="270" imgH="270" progId="TCLayout.ActiveDocument.1">
                  <p:embed/>
                  <p:pic>
                    <p:nvPicPr>
                      <p:cNvPr id="2" name="Object 1" hidden="1"/>
                      <p:cNvPicPr/>
                      <p:nvPr/>
                    </p:nvPicPr>
                    <p:blipFill>
                      <a:blip r:embed="rId27"/>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29" y="6565686"/>
            <a:ext cx="12216384" cy="301752"/>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grpSp>
      <p:sp>
        <p:nvSpPr>
          <p:cNvPr id="1036" name="Rectangle 286"/>
          <p:cNvSpPr>
            <a:spLocks noGrp="1" noChangeArrowheads="1"/>
          </p:cNvSpPr>
          <p:nvPr>
            <p:ph type="body" idx="1"/>
          </p:nvPr>
        </p:nvSpPr>
        <p:spPr bwMode="auto">
          <a:xfrm>
            <a:off x="1976213" y="1990681"/>
            <a:ext cx="5853024" cy="157014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345453" y="252471"/>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876843" cy="21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28">
                <a:solidFill>
                  <a:srgbClr val="808080"/>
                </a:solidFill>
              </a:rPr>
              <a:t>TRACKER</a:t>
            </a:r>
          </a:p>
        </p:txBody>
      </p:sp>
      <p:sp>
        <p:nvSpPr>
          <p:cNvPr id="11" name="McK 3. Unit of measure" hidden="1"/>
          <p:cNvSpPr txBox="1">
            <a:spLocks noChangeArrowheads="1"/>
          </p:cNvSpPr>
          <p:nvPr/>
        </p:nvSpPr>
        <p:spPr bwMode="auto">
          <a:xfrm>
            <a:off x="233258" y="542633"/>
            <a:ext cx="10738234" cy="256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32">
                <a:solidFill>
                  <a:srgbClr val="808080"/>
                </a:solidFill>
                <a:latin typeface="Arial"/>
              </a:rPr>
              <a:t>Unit of measure</a:t>
            </a:r>
          </a:p>
        </p:txBody>
      </p:sp>
      <p:grpSp>
        <p:nvGrpSpPr>
          <p:cNvPr id="12" name="McK Slide Elements" hidden="1"/>
          <p:cNvGrpSpPr>
            <a:grpSpLocks/>
          </p:cNvGrpSpPr>
          <p:nvPr/>
        </p:nvGrpSpPr>
        <p:grpSpPr bwMode="auto">
          <a:xfrm>
            <a:off x="233287" y="6083194"/>
            <a:ext cx="11732171" cy="416275"/>
            <a:chOff x="75" y="3893"/>
            <a:chExt cx="689" cy="257"/>
          </a:xfrm>
        </p:grpSpPr>
        <p:sp>
          <p:nvSpPr>
            <p:cNvPr id="13" name="McK 4. Footnote"/>
            <p:cNvSpPr txBox="1">
              <a:spLocks noChangeArrowheads="1"/>
            </p:cNvSpPr>
            <p:nvPr/>
          </p:nvSpPr>
          <p:spPr bwMode="auto">
            <a:xfrm>
              <a:off x="75" y="3893"/>
              <a:ext cx="689" cy="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20">
                  <a:solidFill>
                    <a:srgbClr val="000000"/>
                  </a:solidFill>
                  <a:latin typeface="Arial"/>
                </a:rPr>
                <a:t>1 Footnote</a:t>
              </a:r>
            </a:p>
          </p:txBody>
        </p:sp>
        <p:sp>
          <p:nvSpPr>
            <p:cNvPr id="14" name="McK 5. Source"/>
            <p:cNvSpPr>
              <a:spLocks noChangeArrowheads="1"/>
            </p:cNvSpPr>
            <p:nvPr/>
          </p:nvSpPr>
          <p:spPr bwMode="auto">
            <a:xfrm>
              <a:off x="75" y="4051"/>
              <a:ext cx="689" cy="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19148" indent="-619148" defTabSz="909370" fontAlgn="base">
                <a:spcBef>
                  <a:spcPct val="0"/>
                </a:spcBef>
                <a:spcAft>
                  <a:spcPct val="0"/>
                </a:spcAft>
                <a:tabLst>
                  <a:tab pos="622369" algn="l"/>
                </a:tabLst>
              </a:pPr>
              <a:r>
                <a:rPr lang="en-US" sz="1020">
                  <a:solidFill>
                    <a:srgbClr val="000000"/>
                  </a:solidFill>
                </a:rPr>
                <a:t>SOURCE: Source</a:t>
              </a:r>
            </a:p>
          </p:txBody>
        </p:sp>
      </p:grpSp>
      <p:grpSp>
        <p:nvGrpSpPr>
          <p:cNvPr id="15" name="ACET" hidden="1"/>
          <p:cNvGrpSpPr>
            <a:grpSpLocks/>
          </p:cNvGrpSpPr>
          <p:nvPr/>
        </p:nvGrpSpPr>
        <p:grpSpPr bwMode="auto">
          <a:xfrm>
            <a:off x="1976220" y="1137061"/>
            <a:ext cx="5801189" cy="531276"/>
            <a:chOff x="915" y="702"/>
            <a:chExt cx="2686" cy="328"/>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02"/>
              <a:ext cx="2686" cy="32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32" b="1">
                  <a:solidFill>
                    <a:srgbClr val="000000"/>
                  </a:solidFill>
                </a:rPr>
                <a:t>Title</a:t>
              </a:r>
            </a:p>
            <a:p>
              <a:pPr fontAlgn="base">
                <a:spcBef>
                  <a:spcPct val="0"/>
                </a:spcBef>
                <a:spcAft>
                  <a:spcPct val="0"/>
                </a:spcAft>
              </a:pPr>
              <a:r>
                <a:rPr lang="en-US" sz="1632">
                  <a:solidFill>
                    <a:srgbClr val="808080"/>
                  </a:solidFill>
                </a:rPr>
                <a:t>Unit of measure</a:t>
              </a:r>
            </a:p>
          </p:txBody>
        </p:sp>
      </p:grpSp>
      <p:grpSp>
        <p:nvGrpSpPr>
          <p:cNvPr id="63" name="LegendBoxes" hidden="1"/>
          <p:cNvGrpSpPr>
            <a:grpSpLocks/>
          </p:cNvGrpSpPr>
          <p:nvPr/>
        </p:nvGrpSpPr>
        <p:grpSpPr bwMode="auto">
          <a:xfrm>
            <a:off x="9932631" y="275481"/>
            <a:ext cx="863915" cy="1017202"/>
            <a:chOff x="4936" y="176"/>
            <a:chExt cx="400" cy="628"/>
          </a:xfrm>
        </p:grpSpPr>
        <p:sp>
          <p:nvSpPr>
            <p:cNvPr id="64" name="Legend1"/>
            <p:cNvSpPr>
              <a:spLocks noChangeArrowheads="1"/>
            </p:cNvSpPr>
            <p:nvPr/>
          </p:nvSpPr>
          <p:spPr bwMode="auto">
            <a:xfrm>
              <a:off x="5096" y="17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66" name="Legend2"/>
            <p:cNvSpPr>
              <a:spLocks noChangeArrowheads="1"/>
            </p:cNvSpPr>
            <p:nvPr/>
          </p:nvSpPr>
          <p:spPr bwMode="auto">
            <a:xfrm>
              <a:off x="5096" y="34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68" name="Legend3"/>
            <p:cNvSpPr>
              <a:spLocks noChangeArrowheads="1"/>
            </p:cNvSpPr>
            <p:nvPr/>
          </p:nvSpPr>
          <p:spPr bwMode="auto">
            <a:xfrm>
              <a:off x="5096" y="517"/>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70" name="Legend4"/>
            <p:cNvSpPr>
              <a:spLocks noChangeArrowheads="1"/>
            </p:cNvSpPr>
            <p:nvPr/>
          </p:nvSpPr>
          <p:spPr bwMode="auto">
            <a:xfrm>
              <a:off x="5096" y="688"/>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72" name="LegendLines" hidden="1"/>
          <p:cNvGrpSpPr>
            <a:grpSpLocks/>
          </p:cNvGrpSpPr>
          <p:nvPr/>
        </p:nvGrpSpPr>
        <p:grpSpPr bwMode="auto">
          <a:xfrm>
            <a:off x="9513691" y="275459"/>
            <a:ext cx="1282914" cy="745084"/>
            <a:chOff x="4750" y="176"/>
            <a:chExt cx="594"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6" name="Legend1"/>
            <p:cNvSpPr>
              <a:spLocks noChangeArrowheads="1"/>
            </p:cNvSpPr>
            <p:nvPr/>
          </p:nvSpPr>
          <p:spPr bwMode="auto">
            <a:xfrm>
              <a:off x="5104" y="17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7" name="Legend2"/>
            <p:cNvSpPr>
              <a:spLocks noChangeArrowheads="1"/>
            </p:cNvSpPr>
            <p:nvPr/>
          </p:nvSpPr>
          <p:spPr bwMode="auto">
            <a:xfrm>
              <a:off x="5104" y="344"/>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8" name="Legend3"/>
            <p:cNvSpPr>
              <a:spLocks noChangeArrowheads="1"/>
            </p:cNvSpPr>
            <p:nvPr/>
          </p:nvSpPr>
          <p:spPr bwMode="auto">
            <a:xfrm>
              <a:off x="5104" y="520"/>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grpSp>
      <p:grpSp>
        <p:nvGrpSpPr>
          <p:cNvPr id="79" name="McKSticker" hidden="1"/>
          <p:cNvGrpSpPr/>
          <p:nvPr/>
        </p:nvGrpSpPr>
        <p:grpSpPr bwMode="auto">
          <a:xfrm>
            <a:off x="9883831" y="275440"/>
            <a:ext cx="1087669" cy="216085"/>
            <a:chOff x="7941310" y="285750"/>
            <a:chExt cx="799465" cy="211783"/>
          </a:xfrm>
        </p:grpSpPr>
        <p:sp>
          <p:nvSpPr>
            <p:cNvPr id="80" name="StickerRectangle"/>
            <p:cNvSpPr>
              <a:spLocks noChangeArrowheads="1"/>
            </p:cNvSpPr>
            <p:nvPr/>
          </p:nvSpPr>
          <p:spPr bwMode="auto">
            <a:xfrm>
              <a:off x="7941310" y="285750"/>
              <a:ext cx="799465" cy="21178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09466" fontAlgn="base">
                <a:spcBef>
                  <a:spcPct val="0"/>
                </a:spcBef>
                <a:spcAft>
                  <a:spcPct val="0"/>
                </a:spcAft>
                <a:buClr>
                  <a:srgbClr val="000000"/>
                </a:buClr>
              </a:pPr>
              <a:r>
                <a:rPr lang="en-US" sz="1224">
                  <a:solidFill>
                    <a:srgbClr val="808080"/>
                  </a:solidFill>
                </a:rPr>
                <a:t>PRELIMINARY</a:t>
              </a:r>
            </a:p>
          </p:txBody>
        </p:sp>
        <p:cxnSp>
          <p:nvCxnSpPr>
            <p:cNvPr id="81" name="AutoShape 31"/>
            <p:cNvCxnSpPr>
              <a:cxnSpLocks noChangeShapeType="1"/>
              <a:stCxn id="80" idx="2"/>
              <a:endCxn id="80" idx="4"/>
            </p:cNvCxnSpPr>
            <p:nvPr/>
          </p:nvCxnSpPr>
          <p:spPr bwMode="auto">
            <a:xfrm>
              <a:off x="7941310" y="285750"/>
              <a:ext cx="0" cy="211783"/>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1310" y="497533"/>
              <a:ext cx="79946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1" y="275438"/>
            <a:ext cx="955651" cy="1333054"/>
            <a:chOff x="6655594" y="273840"/>
            <a:chExt cx="702428" cy="1306516"/>
          </a:xfrm>
        </p:grpSpPr>
        <p:grpSp>
          <p:nvGrpSpPr>
            <p:cNvPr id="84" name="MoonLegend1"/>
            <p:cNvGrpSpPr>
              <a:grpSpLocks noChangeAspect="1"/>
            </p:cNvGrpSpPr>
            <p:nvPr>
              <p:custDataLst>
                <p:tags r:id="rId1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103" name="Arc 39"/>
              <p:cNvSpPr>
                <a:spLocks noChangeAspect="1"/>
              </p:cNvSpPr>
              <p:nvPr>
                <p:custDataLst>
                  <p:tags r:id="rId2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5" name="MoonLegend2"/>
            <p:cNvGrpSpPr>
              <a:grpSpLocks noChangeAspect="1"/>
            </p:cNvGrpSpPr>
            <p:nvPr>
              <p:custDataLst>
                <p:tags r:id="rId1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101" name="Arc 42"/>
              <p:cNvSpPr>
                <a:spLocks noChangeAspect="1"/>
              </p:cNvSpPr>
              <p:nvPr>
                <p:custDataLst>
                  <p:tags r:id="rId2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6" name="MoonLegend4"/>
            <p:cNvGrpSpPr>
              <a:grpSpLocks noChangeAspect="1"/>
            </p:cNvGrpSpPr>
            <p:nvPr>
              <p:custDataLst>
                <p:tags r:id="rId1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9" name="Arc 48"/>
              <p:cNvSpPr>
                <a:spLocks noChangeAspect="1"/>
              </p:cNvSpPr>
              <p:nvPr>
                <p:custDataLst>
                  <p:tags r:id="rId2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7" name="MoonLegend5"/>
            <p:cNvGrpSpPr>
              <a:grpSpLocks noChangeAspect="1"/>
            </p:cNvGrpSpPr>
            <p:nvPr>
              <p:custDataLst>
                <p:tags r:id="rId1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7" name="Oval 51"/>
              <p:cNvSpPr>
                <a:spLocks noChangeAspect="1" noChangeArrowheads="1"/>
              </p:cNvSpPr>
              <p:nvPr>
                <p:custDataLst>
                  <p:tags r:id="rId1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sp>
          <p:nvSpPr>
            <p:cNvPr id="88" name="Legend1"/>
            <p:cNvSpPr>
              <a:spLocks noChangeArrowheads="1"/>
            </p:cNvSpPr>
            <p:nvPr/>
          </p:nvSpPr>
          <p:spPr bwMode="auto">
            <a:xfrm>
              <a:off x="6976269" y="286540"/>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89" name="Legend2"/>
            <p:cNvSpPr>
              <a:spLocks noChangeArrowheads="1"/>
            </p:cNvSpPr>
            <p:nvPr/>
          </p:nvSpPr>
          <p:spPr bwMode="auto">
            <a:xfrm>
              <a:off x="6976269" y="561178"/>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0" name="Legend3"/>
            <p:cNvSpPr>
              <a:spLocks noChangeArrowheads="1"/>
            </p:cNvSpPr>
            <p:nvPr/>
          </p:nvSpPr>
          <p:spPr bwMode="auto">
            <a:xfrm>
              <a:off x="6976269" y="835817"/>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1" name="Legend4"/>
            <p:cNvSpPr>
              <a:spLocks noChangeArrowheads="1"/>
            </p:cNvSpPr>
            <p:nvPr/>
          </p:nvSpPr>
          <p:spPr bwMode="auto">
            <a:xfrm>
              <a:off x="6976269" y="1107280"/>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2" name="Legend5"/>
            <p:cNvSpPr>
              <a:spLocks noChangeArrowheads="1"/>
            </p:cNvSpPr>
            <p:nvPr/>
          </p:nvSpPr>
          <p:spPr bwMode="auto">
            <a:xfrm>
              <a:off x="6976269" y="1383505"/>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grpSp>
          <p:nvGrpSpPr>
            <p:cNvPr id="93" name="MoonLegend3"/>
            <p:cNvGrpSpPr>
              <a:grpSpLocks noChangeAspect="1"/>
            </p:cNvGrpSpPr>
            <p:nvPr>
              <p:custDataLst>
                <p:tags r:id="rId1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5" name="Arc 48"/>
              <p:cNvSpPr>
                <a:spLocks noChangeAspect="1"/>
              </p:cNvSpPr>
              <p:nvPr>
                <p:custDataLst>
                  <p:tags r:id="rId1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sp>
        <p:nvSpPr>
          <p:cNvPr id="104" name="Slide Number"/>
          <p:cNvSpPr txBox="1">
            <a:spLocks/>
          </p:cNvSpPr>
          <p:nvPr/>
        </p:nvSpPr>
        <p:spPr bwMode="auto">
          <a:xfrm>
            <a:off x="11800046" y="6633360"/>
            <a:ext cx="158697" cy="15696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20" smtClean="0">
                <a:solidFill>
                  <a:srgbClr val="FFFFFF"/>
                </a:solidFill>
              </a:rPr>
              <a:pPr algn="r" fontAlgn="base">
                <a:spcBef>
                  <a:spcPct val="0"/>
                </a:spcBef>
                <a:spcAft>
                  <a:spcPct val="0"/>
                </a:spcAft>
              </a:pPr>
              <a:t>‹#›</a:t>
            </a:fld>
            <a:endParaRPr lang="en-US" sz="1020">
              <a:solidFill>
                <a:srgbClr val="FFFFFF"/>
              </a:solidFill>
            </a:endParaRPr>
          </a:p>
        </p:txBody>
      </p:sp>
      <p:pic>
        <p:nvPicPr>
          <p:cNvPr id="62" name="Picture 4" descr="http://upload.wikimedia.org/wikipedia/commons/thumb/8/82/Seal_of_Massachusetts.svg/2000px-Seal_of_Massachusetts.svg.png"/>
          <p:cNvPicPr>
            <a:picLocks noChangeArrowheads="1"/>
          </p:cNvPicPr>
          <p:nvPr/>
        </p:nvPicPr>
        <p:blipFill>
          <a:blip r:embed="rId2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262862" y="155084"/>
            <a:ext cx="612648" cy="612648"/>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7978155"/>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Lst>
  <p:hf hdr="0" ftr="0" dt="0"/>
  <p:txStyles>
    <p:titleStyle>
      <a:lvl1pPr algn="l" defTabSz="909370" rtl="0" eaLnBrk="1" fontAlgn="base" hangingPunct="1">
        <a:spcBef>
          <a:spcPct val="0"/>
        </a:spcBef>
        <a:spcAft>
          <a:spcPct val="0"/>
        </a:spcAft>
        <a:tabLst>
          <a:tab pos="274101" algn="l"/>
        </a:tabLst>
        <a:defRPr sz="1939" b="1" baseline="0">
          <a:solidFill>
            <a:schemeClr val="tx2"/>
          </a:solidFill>
          <a:latin typeface="+mj-lt"/>
          <a:ea typeface="+mj-ea"/>
          <a:cs typeface="+mj-cs"/>
        </a:defRPr>
      </a:lvl1pPr>
      <a:lvl2pPr algn="l" defTabSz="909370" rtl="0" eaLnBrk="1" fontAlgn="base" hangingPunct="1">
        <a:spcBef>
          <a:spcPct val="0"/>
        </a:spcBef>
        <a:spcAft>
          <a:spcPct val="0"/>
        </a:spcAft>
        <a:defRPr sz="1939" b="1">
          <a:solidFill>
            <a:schemeClr val="tx2"/>
          </a:solidFill>
          <a:latin typeface="Arial" charset="0"/>
        </a:defRPr>
      </a:lvl2pPr>
      <a:lvl3pPr algn="l" defTabSz="909370" rtl="0" eaLnBrk="1" fontAlgn="base" hangingPunct="1">
        <a:spcBef>
          <a:spcPct val="0"/>
        </a:spcBef>
        <a:spcAft>
          <a:spcPct val="0"/>
        </a:spcAft>
        <a:defRPr sz="1939" b="1">
          <a:solidFill>
            <a:schemeClr val="tx2"/>
          </a:solidFill>
          <a:latin typeface="Arial" charset="0"/>
        </a:defRPr>
      </a:lvl3pPr>
      <a:lvl4pPr algn="l" defTabSz="909370" rtl="0" eaLnBrk="1" fontAlgn="base" hangingPunct="1">
        <a:spcBef>
          <a:spcPct val="0"/>
        </a:spcBef>
        <a:spcAft>
          <a:spcPct val="0"/>
        </a:spcAft>
        <a:defRPr sz="1939" b="1">
          <a:solidFill>
            <a:schemeClr val="tx2"/>
          </a:solidFill>
          <a:latin typeface="Arial" charset="0"/>
        </a:defRPr>
      </a:lvl4pPr>
      <a:lvl5pPr algn="l" defTabSz="909370" rtl="0" eaLnBrk="1" fontAlgn="base" hangingPunct="1">
        <a:spcBef>
          <a:spcPct val="0"/>
        </a:spcBef>
        <a:spcAft>
          <a:spcPct val="0"/>
        </a:spcAft>
        <a:defRPr sz="1939" b="1">
          <a:solidFill>
            <a:schemeClr val="tx2"/>
          </a:solidFill>
          <a:latin typeface="Arial" charset="0"/>
        </a:defRPr>
      </a:lvl5pPr>
      <a:lvl6pPr marL="464331" algn="l" defTabSz="909370" rtl="0" eaLnBrk="1" fontAlgn="base" hangingPunct="1">
        <a:spcBef>
          <a:spcPct val="0"/>
        </a:spcBef>
        <a:spcAft>
          <a:spcPct val="0"/>
        </a:spcAft>
        <a:defRPr sz="1939" b="1">
          <a:solidFill>
            <a:schemeClr val="tx2"/>
          </a:solidFill>
          <a:latin typeface="Arial" charset="0"/>
        </a:defRPr>
      </a:lvl6pPr>
      <a:lvl7pPr marL="928718" algn="l" defTabSz="909370" rtl="0" eaLnBrk="1" fontAlgn="base" hangingPunct="1">
        <a:spcBef>
          <a:spcPct val="0"/>
        </a:spcBef>
        <a:spcAft>
          <a:spcPct val="0"/>
        </a:spcAft>
        <a:defRPr sz="1939" b="1">
          <a:solidFill>
            <a:schemeClr val="tx2"/>
          </a:solidFill>
          <a:latin typeface="Arial" charset="0"/>
        </a:defRPr>
      </a:lvl7pPr>
      <a:lvl8pPr marL="1393081" algn="l" defTabSz="909370" rtl="0" eaLnBrk="1" fontAlgn="base" hangingPunct="1">
        <a:spcBef>
          <a:spcPct val="0"/>
        </a:spcBef>
        <a:spcAft>
          <a:spcPct val="0"/>
        </a:spcAft>
        <a:defRPr sz="1939" b="1">
          <a:solidFill>
            <a:schemeClr val="tx2"/>
          </a:solidFill>
          <a:latin typeface="Arial" charset="0"/>
        </a:defRPr>
      </a:lvl8pPr>
      <a:lvl9pPr marL="1857437" algn="l" defTabSz="909370" rtl="0" eaLnBrk="1" fontAlgn="base" hangingPunct="1">
        <a:spcBef>
          <a:spcPct val="0"/>
        </a:spcBef>
        <a:spcAft>
          <a:spcPct val="0"/>
        </a:spcAft>
        <a:defRPr sz="1939" b="1">
          <a:solidFill>
            <a:schemeClr val="tx2"/>
          </a:solidFill>
          <a:latin typeface="Arial" charset="0"/>
        </a:defRPr>
      </a:lvl9pPr>
    </p:titleStyle>
    <p:bodyStyle>
      <a:lvl1pPr marL="0" indent="0" algn="l" defTabSz="909370" rtl="0" eaLnBrk="1" fontAlgn="base" hangingPunct="1">
        <a:spcBef>
          <a:spcPct val="0"/>
        </a:spcBef>
        <a:spcAft>
          <a:spcPts val="600"/>
        </a:spcAft>
        <a:buClr>
          <a:schemeClr val="tx2"/>
        </a:buClr>
        <a:defRPr sz="1632" baseline="0">
          <a:solidFill>
            <a:schemeClr val="tx1"/>
          </a:solidFill>
          <a:latin typeface="+mn-lt"/>
          <a:ea typeface="+mn-ea"/>
          <a:cs typeface="+mn-cs"/>
        </a:defRPr>
      </a:lvl1pPr>
      <a:lvl2pPr marL="196709" indent="-195099" algn="l" defTabSz="909370" rtl="0" eaLnBrk="1" fontAlgn="base" hangingPunct="1">
        <a:spcBef>
          <a:spcPct val="0"/>
        </a:spcBef>
        <a:spcAft>
          <a:spcPts val="600"/>
        </a:spcAft>
        <a:buClr>
          <a:schemeClr val="tx2"/>
        </a:buClr>
        <a:buSzPct val="125000"/>
        <a:buFont typeface="Arial" charset="0"/>
        <a:buChar char="▪"/>
        <a:defRPr sz="1632" baseline="0">
          <a:solidFill>
            <a:schemeClr val="tx1"/>
          </a:solidFill>
          <a:latin typeface="+mn-lt"/>
        </a:defRPr>
      </a:lvl2pPr>
      <a:lvl3pPr marL="464331" indent="-266041" algn="l" defTabSz="909370" rtl="0" eaLnBrk="1" fontAlgn="base" hangingPunct="1">
        <a:spcBef>
          <a:spcPct val="0"/>
        </a:spcBef>
        <a:spcAft>
          <a:spcPts val="600"/>
        </a:spcAft>
        <a:buClr>
          <a:schemeClr val="tx2"/>
        </a:buClr>
        <a:buSzPct val="120000"/>
        <a:buFont typeface="Arial" charset="0"/>
        <a:buChar char="–"/>
        <a:defRPr sz="1632" baseline="0">
          <a:solidFill>
            <a:schemeClr val="tx1"/>
          </a:solidFill>
          <a:latin typeface="+mn-lt"/>
        </a:defRPr>
      </a:lvl3pPr>
      <a:lvl4pPr marL="623983" indent="-158016" algn="l" defTabSz="909370" rtl="0" eaLnBrk="1" fontAlgn="base" hangingPunct="1">
        <a:spcBef>
          <a:spcPct val="0"/>
        </a:spcBef>
        <a:spcAft>
          <a:spcPts val="600"/>
        </a:spcAft>
        <a:buClr>
          <a:schemeClr val="tx2"/>
        </a:buClr>
        <a:buSzPct val="120000"/>
        <a:buFont typeface="Arial" charset="0"/>
        <a:buChar char="▫"/>
        <a:defRPr sz="1632" baseline="0">
          <a:solidFill>
            <a:schemeClr val="tx1"/>
          </a:solidFill>
          <a:latin typeface="+mn-lt"/>
        </a:defRPr>
      </a:lvl4pPr>
      <a:lvl5pPr marL="761551" indent="-132213" algn="l" defTabSz="909370" rtl="0" eaLnBrk="1" fontAlgn="base" hangingPunct="1">
        <a:spcBef>
          <a:spcPct val="0"/>
        </a:spcBef>
        <a:spcAft>
          <a:spcPts val="600"/>
        </a:spcAft>
        <a:buClr>
          <a:schemeClr val="tx2"/>
        </a:buClr>
        <a:buSzPct val="89000"/>
        <a:buFont typeface="Arial" charset="0"/>
        <a:buChar char="-"/>
        <a:defRPr sz="1632" baseline="0">
          <a:solidFill>
            <a:schemeClr val="tx1"/>
          </a:solidFill>
          <a:latin typeface="+mn-lt"/>
        </a:defRPr>
      </a:lvl5pPr>
      <a:lvl6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6pPr>
      <a:lvl7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7pPr>
      <a:lvl8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8pPr>
      <a:lvl9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9pPr>
    </p:bodyStyle>
    <p:otherStyle>
      <a:defPPr>
        <a:defRPr lang="en-US"/>
      </a:defPPr>
      <a:lvl1pPr marL="0" algn="l" defTabSz="928718" rtl="0" eaLnBrk="1" latinLnBrk="0" hangingPunct="1">
        <a:defRPr sz="1837" kern="1200">
          <a:solidFill>
            <a:schemeClr val="tx1"/>
          </a:solidFill>
          <a:latin typeface="+mn-lt"/>
          <a:ea typeface="+mn-ea"/>
          <a:cs typeface="+mn-cs"/>
        </a:defRPr>
      </a:lvl1pPr>
      <a:lvl2pPr marL="464331" algn="l" defTabSz="928718" rtl="0" eaLnBrk="1" latinLnBrk="0" hangingPunct="1">
        <a:defRPr sz="1837" kern="1200">
          <a:solidFill>
            <a:schemeClr val="tx1"/>
          </a:solidFill>
          <a:latin typeface="+mn-lt"/>
          <a:ea typeface="+mn-ea"/>
          <a:cs typeface="+mn-cs"/>
        </a:defRPr>
      </a:lvl2pPr>
      <a:lvl3pPr marL="928718" algn="l" defTabSz="928718" rtl="0" eaLnBrk="1" latinLnBrk="0" hangingPunct="1">
        <a:defRPr sz="1837" kern="1200">
          <a:solidFill>
            <a:schemeClr val="tx1"/>
          </a:solidFill>
          <a:latin typeface="+mn-lt"/>
          <a:ea typeface="+mn-ea"/>
          <a:cs typeface="+mn-cs"/>
        </a:defRPr>
      </a:lvl3pPr>
      <a:lvl4pPr marL="1393081" algn="l" defTabSz="928718" rtl="0" eaLnBrk="1" latinLnBrk="0" hangingPunct="1">
        <a:defRPr sz="1837" kern="1200">
          <a:solidFill>
            <a:schemeClr val="tx1"/>
          </a:solidFill>
          <a:latin typeface="+mn-lt"/>
          <a:ea typeface="+mn-ea"/>
          <a:cs typeface="+mn-cs"/>
        </a:defRPr>
      </a:lvl4pPr>
      <a:lvl5pPr marL="1857437" algn="l" defTabSz="928718" rtl="0" eaLnBrk="1" latinLnBrk="0" hangingPunct="1">
        <a:defRPr sz="1837" kern="1200">
          <a:solidFill>
            <a:schemeClr val="tx1"/>
          </a:solidFill>
          <a:latin typeface="+mn-lt"/>
          <a:ea typeface="+mn-ea"/>
          <a:cs typeface="+mn-cs"/>
        </a:defRPr>
      </a:lvl5pPr>
      <a:lvl6pPr marL="2321798" algn="l" defTabSz="928718" rtl="0" eaLnBrk="1" latinLnBrk="0" hangingPunct="1">
        <a:defRPr sz="1837" kern="1200">
          <a:solidFill>
            <a:schemeClr val="tx1"/>
          </a:solidFill>
          <a:latin typeface="+mn-lt"/>
          <a:ea typeface="+mn-ea"/>
          <a:cs typeface="+mn-cs"/>
        </a:defRPr>
      </a:lvl6pPr>
      <a:lvl7pPr marL="2786156" algn="l" defTabSz="928718" rtl="0" eaLnBrk="1" latinLnBrk="0" hangingPunct="1">
        <a:defRPr sz="1837" kern="1200">
          <a:solidFill>
            <a:schemeClr val="tx1"/>
          </a:solidFill>
          <a:latin typeface="+mn-lt"/>
          <a:ea typeface="+mn-ea"/>
          <a:cs typeface="+mn-cs"/>
        </a:defRPr>
      </a:lvl7pPr>
      <a:lvl8pPr marL="3250517" algn="l" defTabSz="928718" rtl="0" eaLnBrk="1" latinLnBrk="0" hangingPunct="1">
        <a:defRPr sz="1837" kern="1200">
          <a:solidFill>
            <a:schemeClr val="tx1"/>
          </a:solidFill>
          <a:latin typeface="+mn-lt"/>
          <a:ea typeface="+mn-ea"/>
          <a:cs typeface="+mn-cs"/>
        </a:defRPr>
      </a:lvl8pPr>
      <a:lvl9pPr marL="3714878" algn="l" defTabSz="928718" rtl="0" eaLnBrk="1" latinLnBrk="0" hangingPunct="1">
        <a:defRPr sz="1837"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32"/>
            </p:custDataLst>
            <p:extLst>
              <p:ext uri="{D42A27DB-BD31-4B8C-83A1-F6EECF244321}">
                <p14:modId xmlns:p14="http://schemas.microsoft.com/office/powerpoint/2010/main" val="726936449"/>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48" imgW="270" imgH="270" progId="TCLayout.ActiveDocument.1">
                  <p:embed/>
                </p:oleObj>
              </mc:Choice>
              <mc:Fallback>
                <p:oleObj name="think-cell Slide" r:id="rId48" imgW="270" imgH="270" progId="TCLayout.ActiveDocument.1">
                  <p:embed/>
                  <p:pic>
                    <p:nvPicPr>
                      <p:cNvPr id="2" name="Object 1" hidden="1"/>
                      <p:cNvPicPr/>
                      <p:nvPr/>
                    </p:nvPicPr>
                    <p:blipFill>
                      <a:blip r:embed="rId49"/>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7"/>
            <a:ext cx="12191999" cy="298327"/>
            <a:chOff x="-476250" y="1078229"/>
            <a:chExt cx="9437688" cy="485076"/>
          </a:xfrm>
        </p:grpSpPr>
        <p:sp>
          <p:nvSpPr>
            <p:cNvPr id="59" name="TitleTopPlaceholder"/>
            <p:cNvSpPr>
              <a:spLocks noChangeArrowheads="1"/>
            </p:cNvSpPr>
            <p:nvPr/>
          </p:nvSpPr>
          <p:spPr bwMode="ltGray">
            <a:xfrm>
              <a:off x="1717675" y="1078231"/>
              <a:ext cx="2193925" cy="475296"/>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85076"/>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911600" y="1079180"/>
              <a:ext cx="5049838" cy="474346"/>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9"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0" y="234863"/>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60"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58" y="542618"/>
            <a:ext cx="10738234"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60" y="6086392"/>
            <a:ext cx="11732171"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844" indent="-621844" defTabSz="913332" fontAlgn="base">
                <a:spcBef>
                  <a:spcPct val="0"/>
                </a:spcBef>
                <a:spcAft>
                  <a:spcPct val="0"/>
                </a:spcAft>
                <a:tabLst>
                  <a:tab pos="625082" algn="l"/>
                </a:tabLst>
              </a:pPr>
              <a:r>
                <a:rPr lang="en-US" sz="1000">
                  <a:solidFill>
                    <a:srgbClr val="000000"/>
                  </a:solidFill>
                </a:rPr>
                <a:t>SOURCE: Source</a:t>
              </a:r>
            </a:p>
          </p:txBody>
        </p:sp>
      </p:grpSp>
      <p:grpSp>
        <p:nvGrpSpPr>
          <p:cNvPr id="15" name="ACET" hidden="1"/>
          <p:cNvGrpSpPr>
            <a:grpSpLocks/>
          </p:cNvGrpSpPr>
          <p:nvPr/>
        </p:nvGrpSpPr>
        <p:grpSpPr bwMode="auto">
          <a:xfrm>
            <a:off x="1976209"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855276"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9" y="275440"/>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904598" y="275438"/>
            <a:ext cx="1066895" cy="212366"/>
            <a:chOff x="7956579" y="285750"/>
            <a:chExt cx="784196" cy="208138"/>
          </a:xfrm>
        </p:grpSpPr>
        <p:sp>
          <p:nvSpPr>
            <p:cNvPr id="80" name="StickerRectangle"/>
            <p:cNvSpPr>
              <a:spLocks noChangeArrowheads="1"/>
            </p:cNvSpPr>
            <p:nvPr/>
          </p:nvSpPr>
          <p:spPr bwMode="auto">
            <a:xfrm>
              <a:off x="7956579" y="285750"/>
              <a:ext cx="784196"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429"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79"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79" y="493888"/>
              <a:ext cx="784196"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2" y="275438"/>
            <a:ext cx="946032" cy="1333054"/>
            <a:chOff x="6655594" y="273840"/>
            <a:chExt cx="695358" cy="1306516"/>
          </a:xfrm>
        </p:grpSpPr>
        <p:grpSp>
          <p:nvGrpSpPr>
            <p:cNvPr id="84" name="MoonLegend1"/>
            <p:cNvGrpSpPr>
              <a:grpSpLocks noChangeAspect="1"/>
            </p:cNvGrpSpPr>
            <p:nvPr>
              <p:custDataLst>
                <p:tags r:id="rId33"/>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46"/>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47"/>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34"/>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44"/>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45"/>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35"/>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42"/>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43"/>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36"/>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40"/>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41"/>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37"/>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3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39"/>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01649" y="6634899"/>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50"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bwMode="auto">
          <a:xfrm>
            <a:off x="11265025" y="180218"/>
            <a:ext cx="615171" cy="615171"/>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6923240" y="6619159"/>
            <a:ext cx="5736167" cy="17271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100">
                <a:solidFill>
                  <a:srgbClr val="FFFFFF"/>
                </a:solidFill>
              </a:rPr>
              <a:t>INTERNAL DRAFT – POLICY IN DEVELOPMENT</a:t>
            </a:r>
          </a:p>
        </p:txBody>
      </p:sp>
    </p:spTree>
    <p:extLst>
      <p:ext uri="{BB962C8B-B14F-4D97-AF65-F5344CB8AC3E}">
        <p14:creationId xmlns:p14="http://schemas.microsoft.com/office/powerpoint/2010/main" val="4162979154"/>
      </p:ext>
    </p:extLst>
  </p:cSld>
  <p:clrMap bg1="lt1" tx1="dk1" bg2="lt2" tx2="dk2" accent1="accent1" accent2="accent2" accent3="accent3" accent4="accent4" accent5="accent5" accent6="accent6" hlink="hlink" folHlink="folHlink"/>
  <p:sldLayoutIdLst>
    <p:sldLayoutId id="2147483919" r:id="rId1"/>
    <p:sldLayoutId id="2147483920"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 id="2147483930" r:id="rId12"/>
    <p:sldLayoutId id="2147483931" r:id="rId13"/>
    <p:sldLayoutId id="2147483932" r:id="rId14"/>
    <p:sldLayoutId id="2147483934" r:id="rId15"/>
    <p:sldLayoutId id="2147483935" r:id="rId16"/>
    <p:sldLayoutId id="2147483936" r:id="rId17"/>
    <p:sldLayoutId id="2147483937" r:id="rId18"/>
    <p:sldLayoutId id="2147483938" r:id="rId19"/>
    <p:sldLayoutId id="2147483939" r:id="rId20"/>
    <p:sldLayoutId id="2147483940" r:id="rId21"/>
    <p:sldLayoutId id="2147483941" r:id="rId22"/>
    <p:sldLayoutId id="2147483942" r:id="rId23"/>
    <p:sldLayoutId id="2147483943" r:id="rId24"/>
    <p:sldLayoutId id="2147483944" r:id="rId25"/>
    <p:sldLayoutId id="2147483945" r:id="rId26"/>
    <p:sldLayoutId id="2147483946" r:id="rId27"/>
    <p:sldLayoutId id="2147483947" r:id="rId28"/>
    <p:sldLayoutId id="2147483948" r:id="rId29"/>
    <p:sldLayoutId id="2147483949" r:id="rId30"/>
  </p:sldLayoutIdLst>
  <p:txStyles>
    <p:title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p:titleStyle>
    <p:bodyStyle>
      <a:lvl1pPr marL="0" indent="0" algn="l" defTabSz="913332"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65" indent="-195946" algn="l" defTabSz="913332"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381" indent="-267198"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02" indent="-158700" algn="l" defTabSz="913332"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866" indent="-132790" algn="l" defTabSz="913332"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764" rtl="0" eaLnBrk="1" latinLnBrk="0" hangingPunct="1">
        <a:defRPr sz="1800" kern="1200">
          <a:solidFill>
            <a:schemeClr val="tx1"/>
          </a:solidFill>
          <a:latin typeface="+mn-lt"/>
          <a:ea typeface="+mn-ea"/>
          <a:cs typeface="+mn-cs"/>
        </a:defRPr>
      </a:lvl1pPr>
      <a:lvl2pPr marL="466381" algn="l" defTabSz="932764" rtl="0" eaLnBrk="1" latinLnBrk="0" hangingPunct="1">
        <a:defRPr sz="1800" kern="1200">
          <a:solidFill>
            <a:schemeClr val="tx1"/>
          </a:solidFill>
          <a:latin typeface="+mn-lt"/>
          <a:ea typeface="+mn-ea"/>
          <a:cs typeface="+mn-cs"/>
        </a:defRPr>
      </a:lvl2pPr>
      <a:lvl3pPr marL="932764" algn="l" defTabSz="932764" rtl="0" eaLnBrk="1" latinLnBrk="0" hangingPunct="1">
        <a:defRPr sz="1800" kern="1200">
          <a:solidFill>
            <a:schemeClr val="tx1"/>
          </a:solidFill>
          <a:latin typeface="+mn-lt"/>
          <a:ea typeface="+mn-ea"/>
          <a:cs typeface="+mn-cs"/>
        </a:defRPr>
      </a:lvl3pPr>
      <a:lvl4pPr marL="1399147" algn="l" defTabSz="932764" rtl="0" eaLnBrk="1" latinLnBrk="0" hangingPunct="1">
        <a:defRPr sz="1800" kern="1200">
          <a:solidFill>
            <a:schemeClr val="tx1"/>
          </a:solidFill>
          <a:latin typeface="+mn-lt"/>
          <a:ea typeface="+mn-ea"/>
          <a:cs typeface="+mn-cs"/>
        </a:defRPr>
      </a:lvl4pPr>
      <a:lvl5pPr marL="1865530" algn="l" defTabSz="932764" rtl="0" eaLnBrk="1" latinLnBrk="0" hangingPunct="1">
        <a:defRPr sz="1800" kern="1200">
          <a:solidFill>
            <a:schemeClr val="tx1"/>
          </a:solidFill>
          <a:latin typeface="+mn-lt"/>
          <a:ea typeface="+mn-ea"/>
          <a:cs typeface="+mn-cs"/>
        </a:defRPr>
      </a:lvl5pPr>
      <a:lvl6pPr marL="2331912" algn="l" defTabSz="932764" rtl="0" eaLnBrk="1" latinLnBrk="0" hangingPunct="1">
        <a:defRPr sz="1800" kern="1200">
          <a:solidFill>
            <a:schemeClr val="tx1"/>
          </a:solidFill>
          <a:latin typeface="+mn-lt"/>
          <a:ea typeface="+mn-ea"/>
          <a:cs typeface="+mn-cs"/>
        </a:defRPr>
      </a:lvl6pPr>
      <a:lvl7pPr marL="2798293" algn="l" defTabSz="932764" rtl="0" eaLnBrk="1" latinLnBrk="0" hangingPunct="1">
        <a:defRPr sz="1800" kern="1200">
          <a:solidFill>
            <a:schemeClr val="tx1"/>
          </a:solidFill>
          <a:latin typeface="+mn-lt"/>
          <a:ea typeface="+mn-ea"/>
          <a:cs typeface="+mn-cs"/>
        </a:defRPr>
      </a:lvl7pPr>
      <a:lvl8pPr marL="3264676" algn="l" defTabSz="932764" rtl="0" eaLnBrk="1" latinLnBrk="0" hangingPunct="1">
        <a:defRPr sz="1800" kern="1200">
          <a:solidFill>
            <a:schemeClr val="tx1"/>
          </a:solidFill>
          <a:latin typeface="+mn-lt"/>
          <a:ea typeface="+mn-ea"/>
          <a:cs typeface="+mn-cs"/>
        </a:defRPr>
      </a:lvl8pPr>
      <a:lvl9pPr marL="3731058" algn="l" defTabSz="932764"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7"/>
            </p:custDataLst>
            <p:extLst>
              <p:ext uri="{D42A27DB-BD31-4B8C-83A1-F6EECF244321}">
                <p14:modId xmlns:p14="http://schemas.microsoft.com/office/powerpoint/2010/main" val="1783900020"/>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23" imgW="270" imgH="270" progId="TCLayout.ActiveDocument.1">
                  <p:embed/>
                </p:oleObj>
              </mc:Choice>
              <mc:Fallback>
                <p:oleObj name="think-cell Slide" r:id="rId23" imgW="270" imgH="270" progId="TCLayout.ActiveDocument.1">
                  <p:embed/>
                  <p:pic>
                    <p:nvPicPr>
                      <p:cNvPr id="2" name="Object 1" hidden="1"/>
                      <p:cNvPicPr/>
                      <p:nvPr/>
                    </p:nvPicPr>
                    <p:blipFill>
                      <a:blip r:embed="rId24"/>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29" y="6565686"/>
            <a:ext cx="12216384" cy="301752"/>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32">
                <a:solidFill>
                  <a:srgbClr val="000000"/>
                </a:solidFill>
              </a:endParaRPr>
            </a:p>
          </p:txBody>
        </p:sp>
      </p:grpSp>
      <p:sp>
        <p:nvSpPr>
          <p:cNvPr id="1036" name="Rectangle 286"/>
          <p:cNvSpPr>
            <a:spLocks noGrp="1" noChangeArrowheads="1"/>
          </p:cNvSpPr>
          <p:nvPr>
            <p:ph type="body" idx="1"/>
          </p:nvPr>
        </p:nvSpPr>
        <p:spPr bwMode="auto">
          <a:xfrm>
            <a:off x="1976213" y="1990681"/>
            <a:ext cx="5853024" cy="157014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345453" y="252471"/>
            <a:ext cx="10738234"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876843" cy="21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28">
                <a:solidFill>
                  <a:srgbClr val="808080"/>
                </a:solidFill>
              </a:rPr>
              <a:t>TRACKER</a:t>
            </a:r>
          </a:p>
        </p:txBody>
      </p:sp>
      <p:sp>
        <p:nvSpPr>
          <p:cNvPr id="11" name="McK 3. Unit of measure" hidden="1"/>
          <p:cNvSpPr txBox="1">
            <a:spLocks noChangeArrowheads="1"/>
          </p:cNvSpPr>
          <p:nvPr/>
        </p:nvSpPr>
        <p:spPr bwMode="auto">
          <a:xfrm>
            <a:off x="233258" y="542633"/>
            <a:ext cx="10738234" cy="256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32">
                <a:solidFill>
                  <a:srgbClr val="808080"/>
                </a:solidFill>
                <a:latin typeface="Arial"/>
              </a:rPr>
              <a:t>Unit of measure</a:t>
            </a:r>
          </a:p>
        </p:txBody>
      </p:sp>
      <p:grpSp>
        <p:nvGrpSpPr>
          <p:cNvPr id="12" name="McK Slide Elements" hidden="1"/>
          <p:cNvGrpSpPr>
            <a:grpSpLocks/>
          </p:cNvGrpSpPr>
          <p:nvPr/>
        </p:nvGrpSpPr>
        <p:grpSpPr bwMode="auto">
          <a:xfrm>
            <a:off x="233287" y="6083194"/>
            <a:ext cx="11732171" cy="416275"/>
            <a:chOff x="75" y="3893"/>
            <a:chExt cx="689" cy="257"/>
          </a:xfrm>
        </p:grpSpPr>
        <p:sp>
          <p:nvSpPr>
            <p:cNvPr id="13" name="McK 4. Footnote"/>
            <p:cNvSpPr txBox="1">
              <a:spLocks noChangeArrowheads="1"/>
            </p:cNvSpPr>
            <p:nvPr/>
          </p:nvSpPr>
          <p:spPr bwMode="auto">
            <a:xfrm>
              <a:off x="75" y="3893"/>
              <a:ext cx="689" cy="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20">
                  <a:solidFill>
                    <a:srgbClr val="000000"/>
                  </a:solidFill>
                  <a:latin typeface="Arial"/>
                </a:rPr>
                <a:t>1 Footnote</a:t>
              </a:r>
            </a:p>
          </p:txBody>
        </p:sp>
        <p:sp>
          <p:nvSpPr>
            <p:cNvPr id="14" name="McK 5. Source"/>
            <p:cNvSpPr>
              <a:spLocks noChangeArrowheads="1"/>
            </p:cNvSpPr>
            <p:nvPr/>
          </p:nvSpPr>
          <p:spPr bwMode="auto">
            <a:xfrm>
              <a:off x="75" y="4051"/>
              <a:ext cx="689" cy="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19148" indent="-619148" defTabSz="909370" fontAlgn="base">
                <a:spcBef>
                  <a:spcPct val="0"/>
                </a:spcBef>
                <a:spcAft>
                  <a:spcPct val="0"/>
                </a:spcAft>
                <a:tabLst>
                  <a:tab pos="622369" algn="l"/>
                </a:tabLst>
              </a:pPr>
              <a:r>
                <a:rPr lang="en-US" sz="1020">
                  <a:solidFill>
                    <a:srgbClr val="000000"/>
                  </a:solidFill>
                </a:rPr>
                <a:t>SOURCE: Source</a:t>
              </a:r>
            </a:p>
          </p:txBody>
        </p:sp>
      </p:grpSp>
      <p:grpSp>
        <p:nvGrpSpPr>
          <p:cNvPr id="15" name="ACET" hidden="1"/>
          <p:cNvGrpSpPr>
            <a:grpSpLocks/>
          </p:cNvGrpSpPr>
          <p:nvPr/>
        </p:nvGrpSpPr>
        <p:grpSpPr bwMode="auto">
          <a:xfrm>
            <a:off x="1976220" y="1137061"/>
            <a:ext cx="5801189" cy="531276"/>
            <a:chOff x="915" y="702"/>
            <a:chExt cx="2686" cy="328"/>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02"/>
              <a:ext cx="2686" cy="32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32" b="1">
                  <a:solidFill>
                    <a:srgbClr val="000000"/>
                  </a:solidFill>
                </a:rPr>
                <a:t>Title</a:t>
              </a:r>
            </a:p>
            <a:p>
              <a:pPr fontAlgn="base">
                <a:spcBef>
                  <a:spcPct val="0"/>
                </a:spcBef>
                <a:spcAft>
                  <a:spcPct val="0"/>
                </a:spcAft>
              </a:pPr>
              <a:r>
                <a:rPr lang="en-US" sz="1632">
                  <a:solidFill>
                    <a:srgbClr val="808080"/>
                  </a:solidFill>
                </a:rPr>
                <a:t>Unit of measure</a:t>
              </a:r>
            </a:p>
          </p:txBody>
        </p:sp>
      </p:grpSp>
      <p:grpSp>
        <p:nvGrpSpPr>
          <p:cNvPr id="63" name="LegendBoxes" hidden="1"/>
          <p:cNvGrpSpPr>
            <a:grpSpLocks/>
          </p:cNvGrpSpPr>
          <p:nvPr/>
        </p:nvGrpSpPr>
        <p:grpSpPr bwMode="auto">
          <a:xfrm>
            <a:off x="9932631" y="275481"/>
            <a:ext cx="863915" cy="1017202"/>
            <a:chOff x="4936" y="176"/>
            <a:chExt cx="400" cy="628"/>
          </a:xfrm>
        </p:grpSpPr>
        <p:sp>
          <p:nvSpPr>
            <p:cNvPr id="64" name="Legend1"/>
            <p:cNvSpPr>
              <a:spLocks noChangeArrowheads="1"/>
            </p:cNvSpPr>
            <p:nvPr/>
          </p:nvSpPr>
          <p:spPr bwMode="auto">
            <a:xfrm>
              <a:off x="5096" y="17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66" name="Legend2"/>
            <p:cNvSpPr>
              <a:spLocks noChangeArrowheads="1"/>
            </p:cNvSpPr>
            <p:nvPr/>
          </p:nvSpPr>
          <p:spPr bwMode="auto">
            <a:xfrm>
              <a:off x="5096" y="34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68" name="Legend3"/>
            <p:cNvSpPr>
              <a:spLocks noChangeArrowheads="1"/>
            </p:cNvSpPr>
            <p:nvPr/>
          </p:nvSpPr>
          <p:spPr bwMode="auto">
            <a:xfrm>
              <a:off x="5096" y="517"/>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70" name="Legend4"/>
            <p:cNvSpPr>
              <a:spLocks noChangeArrowheads="1"/>
            </p:cNvSpPr>
            <p:nvPr/>
          </p:nvSpPr>
          <p:spPr bwMode="auto">
            <a:xfrm>
              <a:off x="5096" y="688"/>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72" name="LegendLines" hidden="1"/>
          <p:cNvGrpSpPr>
            <a:grpSpLocks/>
          </p:cNvGrpSpPr>
          <p:nvPr/>
        </p:nvGrpSpPr>
        <p:grpSpPr bwMode="auto">
          <a:xfrm>
            <a:off x="9513691" y="275459"/>
            <a:ext cx="1282914" cy="745084"/>
            <a:chOff x="4750" y="176"/>
            <a:chExt cx="594"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24">
                <a:solidFill>
                  <a:srgbClr val="000000"/>
                </a:solidFill>
              </a:endParaRPr>
            </a:p>
          </p:txBody>
        </p:sp>
        <p:sp>
          <p:nvSpPr>
            <p:cNvPr id="76" name="Legend1"/>
            <p:cNvSpPr>
              <a:spLocks noChangeArrowheads="1"/>
            </p:cNvSpPr>
            <p:nvPr/>
          </p:nvSpPr>
          <p:spPr bwMode="auto">
            <a:xfrm>
              <a:off x="5104" y="176"/>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7" name="Legend2"/>
            <p:cNvSpPr>
              <a:spLocks noChangeArrowheads="1"/>
            </p:cNvSpPr>
            <p:nvPr/>
          </p:nvSpPr>
          <p:spPr bwMode="auto">
            <a:xfrm>
              <a:off x="5104" y="344"/>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78" name="Legend3"/>
            <p:cNvSpPr>
              <a:spLocks noChangeArrowheads="1"/>
            </p:cNvSpPr>
            <p:nvPr/>
          </p:nvSpPr>
          <p:spPr bwMode="auto">
            <a:xfrm>
              <a:off x="5104" y="520"/>
              <a:ext cx="240"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grpSp>
      <p:grpSp>
        <p:nvGrpSpPr>
          <p:cNvPr id="79" name="McKSticker" hidden="1"/>
          <p:cNvGrpSpPr/>
          <p:nvPr/>
        </p:nvGrpSpPr>
        <p:grpSpPr bwMode="auto">
          <a:xfrm>
            <a:off x="9883831" y="275440"/>
            <a:ext cx="1087669" cy="216085"/>
            <a:chOff x="7941310" y="285750"/>
            <a:chExt cx="799465" cy="211783"/>
          </a:xfrm>
        </p:grpSpPr>
        <p:sp>
          <p:nvSpPr>
            <p:cNvPr id="80" name="StickerRectangle"/>
            <p:cNvSpPr>
              <a:spLocks noChangeArrowheads="1"/>
            </p:cNvSpPr>
            <p:nvPr/>
          </p:nvSpPr>
          <p:spPr bwMode="auto">
            <a:xfrm>
              <a:off x="7941310" y="285750"/>
              <a:ext cx="799465" cy="211783"/>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09466" fontAlgn="base">
                <a:spcBef>
                  <a:spcPct val="0"/>
                </a:spcBef>
                <a:spcAft>
                  <a:spcPct val="0"/>
                </a:spcAft>
                <a:buClr>
                  <a:srgbClr val="000000"/>
                </a:buClr>
              </a:pPr>
              <a:r>
                <a:rPr lang="en-US" sz="1224">
                  <a:solidFill>
                    <a:srgbClr val="808080"/>
                  </a:solidFill>
                </a:rPr>
                <a:t>PRELIMINARY</a:t>
              </a:r>
            </a:p>
          </p:txBody>
        </p:sp>
        <p:cxnSp>
          <p:nvCxnSpPr>
            <p:cNvPr id="81" name="AutoShape 31"/>
            <p:cNvCxnSpPr>
              <a:cxnSpLocks noChangeShapeType="1"/>
              <a:stCxn id="80" idx="2"/>
              <a:endCxn id="80" idx="4"/>
            </p:cNvCxnSpPr>
            <p:nvPr/>
          </p:nvCxnSpPr>
          <p:spPr bwMode="auto">
            <a:xfrm>
              <a:off x="7941310" y="285750"/>
              <a:ext cx="0" cy="211783"/>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41310" y="497533"/>
              <a:ext cx="79946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701" y="275438"/>
            <a:ext cx="955651" cy="1333054"/>
            <a:chOff x="6655594" y="273840"/>
            <a:chExt cx="702428" cy="1306516"/>
          </a:xfrm>
        </p:grpSpPr>
        <p:grpSp>
          <p:nvGrpSpPr>
            <p:cNvPr id="84" name="MoonLegend1"/>
            <p:cNvGrpSpPr>
              <a:grpSpLocks noChangeAspect="1"/>
            </p:cNvGrpSpPr>
            <p:nvPr>
              <p:custDataLst>
                <p:tags r:id="rId8"/>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103" name="Arc 39"/>
              <p:cNvSpPr>
                <a:spLocks noChangeAspect="1"/>
              </p:cNvSpPr>
              <p:nvPr>
                <p:custDataLst>
                  <p:tags r:id="rId2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5" name="MoonLegend2"/>
            <p:cNvGrpSpPr>
              <a:grpSpLocks noChangeAspect="1"/>
            </p:cNvGrpSpPr>
            <p:nvPr>
              <p:custDataLst>
                <p:tags r:id="rId9"/>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1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101" name="Arc 42"/>
              <p:cNvSpPr>
                <a:spLocks noChangeAspect="1"/>
              </p:cNvSpPr>
              <p:nvPr>
                <p:custDataLst>
                  <p:tags r:id="rId2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6" name="MoonLegend4"/>
            <p:cNvGrpSpPr>
              <a:grpSpLocks noChangeAspect="1"/>
            </p:cNvGrpSpPr>
            <p:nvPr>
              <p:custDataLst>
                <p:tags r:id="rId10"/>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9" name="Arc 48"/>
              <p:cNvSpPr>
                <a:spLocks noChangeAspect="1"/>
              </p:cNvSpPr>
              <p:nvPr>
                <p:custDataLst>
                  <p:tags r:id="rId1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nvGrpSpPr>
            <p:cNvPr id="87" name="MoonLegend5"/>
            <p:cNvGrpSpPr>
              <a:grpSpLocks noChangeAspect="1"/>
            </p:cNvGrpSpPr>
            <p:nvPr>
              <p:custDataLst>
                <p:tags r:id="rId11"/>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7" name="Oval 51"/>
              <p:cNvSpPr>
                <a:spLocks noChangeAspect="1" noChangeArrowheads="1"/>
              </p:cNvSpPr>
              <p:nvPr>
                <p:custDataLst>
                  <p:tags r:id="rId1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sp>
          <p:nvSpPr>
            <p:cNvPr id="88" name="Legend1"/>
            <p:cNvSpPr>
              <a:spLocks noChangeArrowheads="1"/>
            </p:cNvSpPr>
            <p:nvPr/>
          </p:nvSpPr>
          <p:spPr bwMode="auto">
            <a:xfrm>
              <a:off x="6976269" y="286540"/>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89" name="Legend2"/>
            <p:cNvSpPr>
              <a:spLocks noChangeArrowheads="1"/>
            </p:cNvSpPr>
            <p:nvPr/>
          </p:nvSpPr>
          <p:spPr bwMode="auto">
            <a:xfrm>
              <a:off x="6976269" y="561178"/>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0" name="Legend3"/>
            <p:cNvSpPr>
              <a:spLocks noChangeArrowheads="1"/>
            </p:cNvSpPr>
            <p:nvPr/>
          </p:nvSpPr>
          <p:spPr bwMode="auto">
            <a:xfrm>
              <a:off x="6976269" y="835817"/>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1" name="Legend4"/>
            <p:cNvSpPr>
              <a:spLocks noChangeArrowheads="1"/>
            </p:cNvSpPr>
            <p:nvPr/>
          </p:nvSpPr>
          <p:spPr bwMode="auto">
            <a:xfrm>
              <a:off x="6976269" y="1107280"/>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sp>
          <p:nvSpPr>
            <p:cNvPr id="92" name="Legend5"/>
            <p:cNvSpPr>
              <a:spLocks noChangeArrowheads="1"/>
            </p:cNvSpPr>
            <p:nvPr/>
          </p:nvSpPr>
          <p:spPr bwMode="auto">
            <a:xfrm>
              <a:off x="6976269" y="1383505"/>
              <a:ext cx="381753" cy="1846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09466" fontAlgn="base">
                <a:spcBef>
                  <a:spcPct val="0"/>
                </a:spcBef>
                <a:spcAft>
                  <a:spcPct val="0"/>
                </a:spcAft>
                <a:buClr>
                  <a:srgbClr val="000000"/>
                </a:buClr>
              </a:pPr>
              <a:r>
                <a:rPr lang="en-US" sz="1224">
                  <a:solidFill>
                    <a:srgbClr val="000000"/>
                  </a:solidFill>
                </a:rPr>
                <a:t>Legend</a:t>
              </a:r>
            </a:p>
          </p:txBody>
        </p:sp>
        <p:grpSp>
          <p:nvGrpSpPr>
            <p:cNvPr id="93" name="MoonLegend3"/>
            <p:cNvGrpSpPr>
              <a:grpSpLocks noChangeAspect="1"/>
            </p:cNvGrpSpPr>
            <p:nvPr>
              <p:custDataLst>
                <p:tags r:id="rId12"/>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sp>
            <p:nvSpPr>
              <p:cNvPr id="95" name="Arc 48"/>
              <p:cNvSpPr>
                <a:spLocks noChangeAspect="1"/>
              </p:cNvSpPr>
              <p:nvPr>
                <p:custDataLst>
                  <p:tags r:id="rId1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24">
                  <a:solidFill>
                    <a:srgbClr val="000000"/>
                  </a:solidFill>
                </a:endParaRPr>
              </a:p>
            </p:txBody>
          </p:sp>
        </p:grpSp>
      </p:grpSp>
      <p:sp>
        <p:nvSpPr>
          <p:cNvPr id="104" name="Slide Number"/>
          <p:cNvSpPr txBox="1">
            <a:spLocks/>
          </p:cNvSpPr>
          <p:nvPr/>
        </p:nvSpPr>
        <p:spPr bwMode="auto">
          <a:xfrm>
            <a:off x="11800046" y="6633360"/>
            <a:ext cx="158697" cy="15696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20" smtClean="0">
                <a:solidFill>
                  <a:srgbClr val="FFFFFF"/>
                </a:solidFill>
              </a:rPr>
              <a:pPr algn="r" fontAlgn="base">
                <a:spcBef>
                  <a:spcPct val="0"/>
                </a:spcBef>
                <a:spcAft>
                  <a:spcPct val="0"/>
                </a:spcAft>
              </a:pPr>
              <a:t>‹#›</a:t>
            </a:fld>
            <a:endParaRPr lang="en-US" sz="102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4"/>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userDrawn="1"/>
        </p:nvSpPr>
        <p:spPr>
          <a:xfrm>
            <a:off x="6604001" y="6619158"/>
            <a:ext cx="6055406" cy="17618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122">
                <a:solidFill>
                  <a:srgbClr val="FFFFFF"/>
                </a:solidFill>
              </a:rPr>
              <a:t>CONFIDENTIAL – For</a:t>
            </a:r>
            <a:r>
              <a:rPr lang="en-US" sz="1122" baseline="0">
                <a:solidFill>
                  <a:srgbClr val="FFFFFF"/>
                </a:solidFill>
              </a:rPr>
              <a:t> Policy Development Purposes Only</a:t>
            </a:r>
            <a:endParaRPr lang="en-US" sz="1122">
              <a:solidFill>
                <a:srgbClr val="FFFFFF"/>
              </a:solidFill>
            </a:endParaRPr>
          </a:p>
        </p:txBody>
      </p:sp>
    </p:spTree>
    <p:extLst>
      <p:ext uri="{BB962C8B-B14F-4D97-AF65-F5344CB8AC3E}">
        <p14:creationId xmlns:p14="http://schemas.microsoft.com/office/powerpoint/2010/main" val="3337961014"/>
      </p:ext>
    </p:extLst>
  </p:cSld>
  <p:clrMap bg1="lt1" tx1="dk1" bg2="lt2" tx2="dk2" accent1="accent1" accent2="accent2" accent3="accent3" accent4="accent4" accent5="accent5" accent6="accent6" hlink="hlink" folHlink="folHlink"/>
  <p:sldLayoutIdLst>
    <p:sldLayoutId id="2147483952" r:id="rId1"/>
    <p:sldLayoutId id="2147483953" r:id="rId2"/>
    <p:sldLayoutId id="2147483954" r:id="rId3"/>
    <p:sldLayoutId id="2147483955" r:id="rId4"/>
    <p:sldLayoutId id="2147483956" r:id="rId5"/>
  </p:sldLayoutIdLst>
  <p:hf hdr="0" ftr="0" dt="0"/>
  <p:txStyles>
    <p:titleStyle>
      <a:lvl1pPr algn="l" defTabSz="909370" rtl="0" eaLnBrk="1" fontAlgn="base" hangingPunct="1">
        <a:spcBef>
          <a:spcPct val="0"/>
        </a:spcBef>
        <a:spcAft>
          <a:spcPct val="0"/>
        </a:spcAft>
        <a:tabLst>
          <a:tab pos="274101" algn="l"/>
        </a:tabLst>
        <a:defRPr sz="1939" b="1" baseline="0">
          <a:solidFill>
            <a:schemeClr val="tx2"/>
          </a:solidFill>
          <a:latin typeface="+mj-lt"/>
          <a:ea typeface="+mj-ea"/>
          <a:cs typeface="+mj-cs"/>
        </a:defRPr>
      </a:lvl1pPr>
      <a:lvl2pPr algn="l" defTabSz="909370" rtl="0" eaLnBrk="1" fontAlgn="base" hangingPunct="1">
        <a:spcBef>
          <a:spcPct val="0"/>
        </a:spcBef>
        <a:spcAft>
          <a:spcPct val="0"/>
        </a:spcAft>
        <a:defRPr sz="1939" b="1">
          <a:solidFill>
            <a:schemeClr val="tx2"/>
          </a:solidFill>
          <a:latin typeface="Arial" charset="0"/>
        </a:defRPr>
      </a:lvl2pPr>
      <a:lvl3pPr algn="l" defTabSz="909370" rtl="0" eaLnBrk="1" fontAlgn="base" hangingPunct="1">
        <a:spcBef>
          <a:spcPct val="0"/>
        </a:spcBef>
        <a:spcAft>
          <a:spcPct val="0"/>
        </a:spcAft>
        <a:defRPr sz="1939" b="1">
          <a:solidFill>
            <a:schemeClr val="tx2"/>
          </a:solidFill>
          <a:latin typeface="Arial" charset="0"/>
        </a:defRPr>
      </a:lvl3pPr>
      <a:lvl4pPr algn="l" defTabSz="909370" rtl="0" eaLnBrk="1" fontAlgn="base" hangingPunct="1">
        <a:spcBef>
          <a:spcPct val="0"/>
        </a:spcBef>
        <a:spcAft>
          <a:spcPct val="0"/>
        </a:spcAft>
        <a:defRPr sz="1939" b="1">
          <a:solidFill>
            <a:schemeClr val="tx2"/>
          </a:solidFill>
          <a:latin typeface="Arial" charset="0"/>
        </a:defRPr>
      </a:lvl4pPr>
      <a:lvl5pPr algn="l" defTabSz="909370" rtl="0" eaLnBrk="1" fontAlgn="base" hangingPunct="1">
        <a:spcBef>
          <a:spcPct val="0"/>
        </a:spcBef>
        <a:spcAft>
          <a:spcPct val="0"/>
        </a:spcAft>
        <a:defRPr sz="1939" b="1">
          <a:solidFill>
            <a:schemeClr val="tx2"/>
          </a:solidFill>
          <a:latin typeface="Arial" charset="0"/>
        </a:defRPr>
      </a:lvl5pPr>
      <a:lvl6pPr marL="464331" algn="l" defTabSz="909370" rtl="0" eaLnBrk="1" fontAlgn="base" hangingPunct="1">
        <a:spcBef>
          <a:spcPct val="0"/>
        </a:spcBef>
        <a:spcAft>
          <a:spcPct val="0"/>
        </a:spcAft>
        <a:defRPr sz="1939" b="1">
          <a:solidFill>
            <a:schemeClr val="tx2"/>
          </a:solidFill>
          <a:latin typeface="Arial" charset="0"/>
        </a:defRPr>
      </a:lvl6pPr>
      <a:lvl7pPr marL="928718" algn="l" defTabSz="909370" rtl="0" eaLnBrk="1" fontAlgn="base" hangingPunct="1">
        <a:spcBef>
          <a:spcPct val="0"/>
        </a:spcBef>
        <a:spcAft>
          <a:spcPct val="0"/>
        </a:spcAft>
        <a:defRPr sz="1939" b="1">
          <a:solidFill>
            <a:schemeClr val="tx2"/>
          </a:solidFill>
          <a:latin typeface="Arial" charset="0"/>
        </a:defRPr>
      </a:lvl7pPr>
      <a:lvl8pPr marL="1393081" algn="l" defTabSz="909370" rtl="0" eaLnBrk="1" fontAlgn="base" hangingPunct="1">
        <a:spcBef>
          <a:spcPct val="0"/>
        </a:spcBef>
        <a:spcAft>
          <a:spcPct val="0"/>
        </a:spcAft>
        <a:defRPr sz="1939" b="1">
          <a:solidFill>
            <a:schemeClr val="tx2"/>
          </a:solidFill>
          <a:latin typeface="Arial" charset="0"/>
        </a:defRPr>
      </a:lvl8pPr>
      <a:lvl9pPr marL="1857437" algn="l" defTabSz="909370" rtl="0" eaLnBrk="1" fontAlgn="base" hangingPunct="1">
        <a:spcBef>
          <a:spcPct val="0"/>
        </a:spcBef>
        <a:spcAft>
          <a:spcPct val="0"/>
        </a:spcAft>
        <a:defRPr sz="1939" b="1">
          <a:solidFill>
            <a:schemeClr val="tx2"/>
          </a:solidFill>
          <a:latin typeface="Arial" charset="0"/>
        </a:defRPr>
      </a:lvl9pPr>
    </p:titleStyle>
    <p:bodyStyle>
      <a:lvl1pPr marL="0" indent="0" algn="l" defTabSz="909370" rtl="0" eaLnBrk="1" fontAlgn="base" hangingPunct="1">
        <a:spcBef>
          <a:spcPct val="0"/>
        </a:spcBef>
        <a:spcAft>
          <a:spcPts val="600"/>
        </a:spcAft>
        <a:buClr>
          <a:schemeClr val="tx2"/>
        </a:buClr>
        <a:defRPr sz="1632" baseline="0">
          <a:solidFill>
            <a:schemeClr val="tx1"/>
          </a:solidFill>
          <a:latin typeface="+mn-lt"/>
          <a:ea typeface="+mn-ea"/>
          <a:cs typeface="+mn-cs"/>
        </a:defRPr>
      </a:lvl1pPr>
      <a:lvl2pPr marL="196709" indent="-195099" algn="l" defTabSz="909370" rtl="0" eaLnBrk="1" fontAlgn="base" hangingPunct="1">
        <a:spcBef>
          <a:spcPct val="0"/>
        </a:spcBef>
        <a:spcAft>
          <a:spcPts val="600"/>
        </a:spcAft>
        <a:buClr>
          <a:schemeClr val="tx2"/>
        </a:buClr>
        <a:buSzPct val="125000"/>
        <a:buFont typeface="Arial" charset="0"/>
        <a:buChar char="▪"/>
        <a:defRPr sz="1632" baseline="0">
          <a:solidFill>
            <a:schemeClr val="tx1"/>
          </a:solidFill>
          <a:latin typeface="+mn-lt"/>
        </a:defRPr>
      </a:lvl2pPr>
      <a:lvl3pPr marL="464331" indent="-266041" algn="l" defTabSz="909370" rtl="0" eaLnBrk="1" fontAlgn="base" hangingPunct="1">
        <a:spcBef>
          <a:spcPct val="0"/>
        </a:spcBef>
        <a:spcAft>
          <a:spcPts val="600"/>
        </a:spcAft>
        <a:buClr>
          <a:schemeClr val="tx2"/>
        </a:buClr>
        <a:buSzPct val="120000"/>
        <a:buFont typeface="Arial" charset="0"/>
        <a:buChar char="–"/>
        <a:defRPr sz="1632" baseline="0">
          <a:solidFill>
            <a:schemeClr val="tx1"/>
          </a:solidFill>
          <a:latin typeface="+mn-lt"/>
        </a:defRPr>
      </a:lvl3pPr>
      <a:lvl4pPr marL="623983" indent="-158016" algn="l" defTabSz="909370" rtl="0" eaLnBrk="1" fontAlgn="base" hangingPunct="1">
        <a:spcBef>
          <a:spcPct val="0"/>
        </a:spcBef>
        <a:spcAft>
          <a:spcPts val="600"/>
        </a:spcAft>
        <a:buClr>
          <a:schemeClr val="tx2"/>
        </a:buClr>
        <a:buSzPct val="120000"/>
        <a:buFont typeface="Arial" charset="0"/>
        <a:buChar char="▫"/>
        <a:defRPr sz="1632" baseline="0">
          <a:solidFill>
            <a:schemeClr val="tx1"/>
          </a:solidFill>
          <a:latin typeface="+mn-lt"/>
        </a:defRPr>
      </a:lvl4pPr>
      <a:lvl5pPr marL="761551" indent="-132213" algn="l" defTabSz="909370" rtl="0" eaLnBrk="1" fontAlgn="base" hangingPunct="1">
        <a:spcBef>
          <a:spcPct val="0"/>
        </a:spcBef>
        <a:spcAft>
          <a:spcPts val="600"/>
        </a:spcAft>
        <a:buClr>
          <a:schemeClr val="tx2"/>
        </a:buClr>
        <a:buSzPct val="89000"/>
        <a:buFont typeface="Arial" charset="0"/>
        <a:buChar char="-"/>
        <a:defRPr sz="1632" baseline="0">
          <a:solidFill>
            <a:schemeClr val="tx1"/>
          </a:solidFill>
          <a:latin typeface="+mn-lt"/>
        </a:defRPr>
      </a:lvl5pPr>
      <a:lvl6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6pPr>
      <a:lvl7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7pPr>
      <a:lvl8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8pPr>
      <a:lvl9pPr marL="761551" indent="-132213" algn="l" defTabSz="909370" rtl="0" eaLnBrk="1" fontAlgn="base" hangingPunct="1">
        <a:spcBef>
          <a:spcPct val="0"/>
        </a:spcBef>
        <a:spcAft>
          <a:spcPct val="0"/>
        </a:spcAft>
        <a:buClr>
          <a:schemeClr val="tx2"/>
        </a:buClr>
        <a:buSzPct val="89000"/>
        <a:buFont typeface="Arial" charset="0"/>
        <a:buChar char="-"/>
        <a:defRPr sz="1632" baseline="0">
          <a:solidFill>
            <a:schemeClr val="tx1"/>
          </a:solidFill>
          <a:latin typeface="+mn-lt"/>
        </a:defRPr>
      </a:lvl9pPr>
    </p:bodyStyle>
    <p:otherStyle>
      <a:defPPr>
        <a:defRPr lang="en-US"/>
      </a:defPPr>
      <a:lvl1pPr marL="0" algn="l" defTabSz="928718" rtl="0" eaLnBrk="1" latinLnBrk="0" hangingPunct="1">
        <a:defRPr sz="1837" kern="1200">
          <a:solidFill>
            <a:schemeClr val="tx1"/>
          </a:solidFill>
          <a:latin typeface="+mn-lt"/>
          <a:ea typeface="+mn-ea"/>
          <a:cs typeface="+mn-cs"/>
        </a:defRPr>
      </a:lvl1pPr>
      <a:lvl2pPr marL="464331" algn="l" defTabSz="928718" rtl="0" eaLnBrk="1" latinLnBrk="0" hangingPunct="1">
        <a:defRPr sz="1837" kern="1200">
          <a:solidFill>
            <a:schemeClr val="tx1"/>
          </a:solidFill>
          <a:latin typeface="+mn-lt"/>
          <a:ea typeface="+mn-ea"/>
          <a:cs typeface="+mn-cs"/>
        </a:defRPr>
      </a:lvl2pPr>
      <a:lvl3pPr marL="928718" algn="l" defTabSz="928718" rtl="0" eaLnBrk="1" latinLnBrk="0" hangingPunct="1">
        <a:defRPr sz="1837" kern="1200">
          <a:solidFill>
            <a:schemeClr val="tx1"/>
          </a:solidFill>
          <a:latin typeface="+mn-lt"/>
          <a:ea typeface="+mn-ea"/>
          <a:cs typeface="+mn-cs"/>
        </a:defRPr>
      </a:lvl3pPr>
      <a:lvl4pPr marL="1393081" algn="l" defTabSz="928718" rtl="0" eaLnBrk="1" latinLnBrk="0" hangingPunct="1">
        <a:defRPr sz="1837" kern="1200">
          <a:solidFill>
            <a:schemeClr val="tx1"/>
          </a:solidFill>
          <a:latin typeface="+mn-lt"/>
          <a:ea typeface="+mn-ea"/>
          <a:cs typeface="+mn-cs"/>
        </a:defRPr>
      </a:lvl4pPr>
      <a:lvl5pPr marL="1857437" algn="l" defTabSz="928718" rtl="0" eaLnBrk="1" latinLnBrk="0" hangingPunct="1">
        <a:defRPr sz="1837" kern="1200">
          <a:solidFill>
            <a:schemeClr val="tx1"/>
          </a:solidFill>
          <a:latin typeface="+mn-lt"/>
          <a:ea typeface="+mn-ea"/>
          <a:cs typeface="+mn-cs"/>
        </a:defRPr>
      </a:lvl5pPr>
      <a:lvl6pPr marL="2321798" algn="l" defTabSz="928718" rtl="0" eaLnBrk="1" latinLnBrk="0" hangingPunct="1">
        <a:defRPr sz="1837" kern="1200">
          <a:solidFill>
            <a:schemeClr val="tx1"/>
          </a:solidFill>
          <a:latin typeface="+mn-lt"/>
          <a:ea typeface="+mn-ea"/>
          <a:cs typeface="+mn-cs"/>
        </a:defRPr>
      </a:lvl6pPr>
      <a:lvl7pPr marL="2786156" algn="l" defTabSz="928718" rtl="0" eaLnBrk="1" latinLnBrk="0" hangingPunct="1">
        <a:defRPr sz="1837" kern="1200">
          <a:solidFill>
            <a:schemeClr val="tx1"/>
          </a:solidFill>
          <a:latin typeface="+mn-lt"/>
          <a:ea typeface="+mn-ea"/>
          <a:cs typeface="+mn-cs"/>
        </a:defRPr>
      </a:lvl7pPr>
      <a:lvl8pPr marL="3250517" algn="l" defTabSz="928718" rtl="0" eaLnBrk="1" latinLnBrk="0" hangingPunct="1">
        <a:defRPr sz="1837" kern="1200">
          <a:solidFill>
            <a:schemeClr val="tx1"/>
          </a:solidFill>
          <a:latin typeface="+mn-lt"/>
          <a:ea typeface="+mn-ea"/>
          <a:cs typeface="+mn-cs"/>
        </a:defRPr>
      </a:lvl8pPr>
      <a:lvl9pPr marL="3714878" algn="l" defTabSz="928718" rtl="0" eaLnBrk="1" latinLnBrk="0" hangingPunct="1">
        <a:defRPr sz="18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00.bin"/><Relationship Id="rId2" Type="http://schemas.openxmlformats.org/officeDocument/2006/relationships/slideLayout" Target="../slideLayouts/slideLayout32.xml"/><Relationship Id="rId1" Type="http://schemas.openxmlformats.org/officeDocument/2006/relationships/tags" Target="../tags/tag217.xml"/><Relationship Id="rId4" Type="http://schemas.openxmlformats.org/officeDocument/2006/relationships/image" Target="../media/image9.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3.xml.rels><?xml version="1.0" encoding="UTF-8" standalone="yes"?>
<Relationships xmlns="http://schemas.openxmlformats.org/package/2006/relationships"><Relationship Id="rId3" Type="http://schemas.openxmlformats.org/officeDocument/2006/relationships/hyperlink" Target="https://www.mass.gov/info-details/information-for-masshealth-acos-and-hrsn-providers" TargetMode="External"/><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3" Type="http://schemas.openxmlformats.org/officeDocument/2006/relationships/hyperlink" Target="http://www.mass.gov/lists/masshealth-member-guides-and-handbooks#masshealth-enrollment-guide" TargetMode="External"/><Relationship Id="rId2" Type="http://schemas.openxmlformats.org/officeDocument/2006/relationships/notesSlide" Target="../notesSlides/notesSlide9.xml"/><Relationship Id="rId1" Type="http://schemas.openxmlformats.org/officeDocument/2006/relationships/slideLayout" Target="../slideLayouts/slideLayout3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3" Type="http://schemas.openxmlformats.org/officeDocument/2006/relationships/hyperlink" Target="https://hria.org/wp-content/uploads/2024/05/HRSN-Key-Plan-Contacts-for-Credentialing_.pdf" TargetMode="External"/><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4.xml.rels><?xml version="1.0" encoding="UTF-8" standalone="yes"?>
<Relationships xmlns="http://schemas.openxmlformats.org/package/2006/relationships"><Relationship Id="rId3" Type="http://schemas.openxmlformats.org/officeDocument/2006/relationships/hyperlink" Target="mailto:FlexibleServices@MassMail.State.MA.US" TargetMode="External"/><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image" Target="../media/image11.svg"/><Relationship Id="rId4" Type="http://schemas.openxmlformats.org/officeDocument/2006/relationships/image" Target="../media/image10.png"/></Relationships>
</file>

<file path=ppt/slides/_rels/slide25.xml.rels><?xml version="1.0" encoding="UTF-8" standalone="yes"?>
<Relationships xmlns="http://schemas.openxmlformats.org/package/2006/relationships"><Relationship Id="rId2" Type="http://schemas.openxmlformats.org/officeDocument/2006/relationships/hyperlink" Target="mailto:FlexibleServices@MassMail.State.MA.US" TargetMode="External"/><Relationship Id="rId1" Type="http://schemas.openxmlformats.org/officeDocument/2006/relationships/slideLayout" Target="../slideLayouts/slideLayout4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27.xml.rels><?xml version="1.0" encoding="UTF-8" standalone="yes"?>
<Relationships xmlns="http://schemas.openxmlformats.org/package/2006/relationships"><Relationship Id="rId2" Type="http://schemas.openxmlformats.org/officeDocument/2006/relationships/hyperlink" Target="mailto:masshealth.innovations@massmail.state.ma.us" TargetMode="External"/><Relationship Id="rId1" Type="http://schemas.openxmlformats.org/officeDocument/2006/relationships/slideLayout" Target="../slideLayouts/slideLayout48.xml"/></Relationships>
</file>

<file path=ppt/slides/_rels/slide28.xml.rels><?xml version="1.0" encoding="UTF-8" standalone="yes"?>
<Relationships xmlns="http://schemas.openxmlformats.org/package/2006/relationships"><Relationship Id="rId2" Type="http://schemas.openxmlformats.org/officeDocument/2006/relationships/hyperlink" Target="https://secure-web.cisco.com/1O_fd20-JskQ8ZT6w08qpRQEX_poohY_qq0LJJO8Rday-NK7moxJRddov0XpDJKQkjIW7_msJBLLAaq72sQA1_Y3wpxdG1uNuN6Nx3nTWd8JANnP6qtJx_jGJWpjdKt74UvdHKpWiQAbcPBL5heVMJBelxXYsJEu7eZkRLVYednz2hn1GV4jr_cXy4esEuYEjAhUatJ92HUJtUbciZF-_9l91jg2LN3u3VGt1RkrDs4N0Ml9aA74YhXvIDTfPFyWZHfh7ALT4qVho092LeCGV7I43DoGG5Wp6SnEN9MS9VLoUEpjohAMhIfKXqCYbg2wzC-_gICkib_O8fniQ-nNv3L42Yywr9t9tu6CYW9dIu5Th6Zzcg1nmP1KmKWMgHGXe_TLiBagoJZ4Hb9gA1Bju2iy0_qZFK9RucoTdSVsZbjkuXaC6jpCACa2mFZ7qcVuUqnJ9F6sKgN_jYQrRXBVJ1HPWORlsSA1NP6bdMasQlRNeFPQTDVMrsoINK5arORcVLBNYt8KWzxSAEWjv2Xj7Og/https%3A%2F%2Furldefense.com%2Fv3%2F__https%3A%2Fhria.zoom.us%2Fmeeting%2Fregister%2FtZIlcOitqjkjGNPfVOjBmILFiSa0P_HN5w2G__%3B%21%21CPANwP4y%21UMeeRAcr1H2juy46AfZkiqdDNq0jK2mhjEycjnRd9lY-Nn7J9N9q8dahwQ7N_idJrp-Ev0MSpx2c8-NgJ19KEQz9wqqXZumK%24" TargetMode="External"/><Relationship Id="rId1" Type="http://schemas.openxmlformats.org/officeDocument/2006/relationships/slideLayout" Target="../slideLayouts/slideLayout33.xml"/></Relationships>
</file>

<file path=ppt/slides/_rels/slide29.xml.rels><?xml version="1.0" encoding="UTF-8" standalone="yes"?>
<Relationships xmlns="http://schemas.openxmlformats.org/package/2006/relationships"><Relationship Id="rId8" Type="http://schemas.openxmlformats.org/officeDocument/2006/relationships/hyperlink" Target="https://forms.office.com/r/SzZ3A60QE7" TargetMode="External"/><Relationship Id="rId3" Type="http://schemas.openxmlformats.org/officeDocument/2006/relationships/hyperlink" Target="https://www.mass.gov/doc/hrsn-service-manual-definitions/download" TargetMode="External"/><Relationship Id="rId7" Type="http://schemas.openxmlformats.org/officeDocument/2006/relationships/hyperlink" Target="https://www.mass.gov/lists/masshealth-health-plan-materials-and-information-for-members#masshealth-directories-" TargetMode="External"/><Relationship Id="rId2" Type="http://schemas.openxmlformats.org/officeDocument/2006/relationships/hyperlink" Target="https://www.mass.gov/masshealth-health-related-social-needs-services" TargetMode="External"/><Relationship Id="rId1" Type="http://schemas.openxmlformats.org/officeDocument/2006/relationships/slideLayout" Target="../slideLayouts/slideLayout33.xml"/><Relationship Id="rId6" Type="http://schemas.openxmlformats.org/officeDocument/2006/relationships/hyperlink" Target="https://hria.org/tmf/hrsn-integration-fund/" TargetMode="External"/><Relationship Id="rId5" Type="http://schemas.openxmlformats.org/officeDocument/2006/relationships/hyperlink" Target="https://www.mass.gov/doc/hrsn-service-manual-hrsn-supplemental-housing-services/download" TargetMode="External"/><Relationship Id="rId4" Type="http://schemas.openxmlformats.org/officeDocument/2006/relationships/hyperlink" Target="https://www.mass.gov/doc/hrsn-service-manual-hrsn-supplemental-nutrition-services/download" TargetMode="External"/><Relationship Id="rId9" Type="http://schemas.openxmlformats.org/officeDocument/2006/relationships/hyperlink" Target="mailto:masshealth.innovations@massmail.state.ma.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536816C-EB9B-4387-AFEC-D9C7F99AE5F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5" name="Object 4" hidden="1">
                        <a:extLst>
                          <a:ext uri="{FF2B5EF4-FFF2-40B4-BE49-F238E27FC236}">
                            <a16:creationId xmlns:a16="http://schemas.microsoft.com/office/drawing/2014/main" id="{1536816C-EB9B-4387-AFEC-D9C7F99AE5F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83C5A09-66D6-4ABA-B7CB-AA7B0C36D2B4}"/>
              </a:ext>
            </a:extLst>
          </p:cNvPr>
          <p:cNvSpPr>
            <a:spLocks noGrp="1"/>
          </p:cNvSpPr>
          <p:nvPr>
            <p:ph type="ctrTitle"/>
          </p:nvPr>
        </p:nvSpPr>
        <p:spPr>
          <a:xfrm>
            <a:off x="3576612" y="2055911"/>
            <a:ext cx="7222017" cy="1015663"/>
          </a:xfrm>
        </p:spPr>
        <p:txBody>
          <a:bodyPr vert="horz"/>
          <a:lstStyle/>
          <a:p>
            <a:r>
              <a:rPr lang="en-US"/>
              <a:t>Health Related Social Needs (HRSN) July Stakeholder Meeting</a:t>
            </a:r>
          </a:p>
        </p:txBody>
      </p:sp>
      <p:sp>
        <p:nvSpPr>
          <p:cNvPr id="3" name="Subtitle 2">
            <a:extLst>
              <a:ext uri="{FF2B5EF4-FFF2-40B4-BE49-F238E27FC236}">
                <a16:creationId xmlns:a16="http://schemas.microsoft.com/office/drawing/2014/main" id="{73AB6919-84E8-4A48-8048-0811DF076E76}"/>
              </a:ext>
            </a:extLst>
          </p:cNvPr>
          <p:cNvSpPr>
            <a:spLocks noGrp="1"/>
          </p:cNvSpPr>
          <p:nvPr>
            <p:ph type="subTitle" idx="1"/>
          </p:nvPr>
        </p:nvSpPr>
        <p:spPr/>
        <p:txBody>
          <a:bodyPr vert="horz" wrap="square" lIns="0" tIns="0" rIns="0" bIns="0" rtlCol="0" anchor="t">
            <a:spAutoFit/>
          </a:bodyPr>
          <a:lstStyle/>
          <a:p>
            <a:r>
              <a:rPr lang="en-US">
                <a:cs typeface="Arial"/>
              </a:rPr>
              <a:t>July 2024</a:t>
            </a:r>
          </a:p>
        </p:txBody>
      </p:sp>
    </p:spTree>
    <p:extLst>
      <p:ext uri="{BB962C8B-B14F-4D97-AF65-F5344CB8AC3E}">
        <p14:creationId xmlns:p14="http://schemas.microsoft.com/office/powerpoint/2010/main" val="3387534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Transition to HRSN Services in 2025</a:t>
            </a:r>
            <a:endParaRPr lang="en-US"/>
          </a:p>
        </p:txBody>
      </p:sp>
    </p:spTree>
    <p:extLst>
      <p:ext uri="{BB962C8B-B14F-4D97-AF65-F5344CB8AC3E}">
        <p14:creationId xmlns:p14="http://schemas.microsoft.com/office/powerpoint/2010/main" val="3671141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7CC97-40BC-ABC3-E93A-4B117C1158B5}"/>
              </a:ext>
            </a:extLst>
          </p:cNvPr>
          <p:cNvSpPr>
            <a:spLocks noGrp="1"/>
          </p:cNvSpPr>
          <p:nvPr>
            <p:ph type="title"/>
          </p:nvPr>
        </p:nvSpPr>
        <p:spPr>
          <a:xfrm>
            <a:off x="233260" y="234863"/>
            <a:ext cx="10738234" cy="338554"/>
          </a:xfrm>
        </p:spPr>
        <p:txBody>
          <a:bodyPr/>
          <a:lstStyle/>
          <a:p>
            <a:r>
              <a:rPr lang="en-US" sz="2200">
                <a:solidFill>
                  <a:srgbClr val="002060"/>
                </a:solidFill>
                <a:cs typeface="Arial"/>
              </a:rPr>
              <a:t>HRSN Transition in 2025</a:t>
            </a:r>
            <a:endParaRPr lang="en-US" sz="2200">
              <a:solidFill>
                <a:srgbClr val="002060"/>
              </a:solidFill>
            </a:endParaRPr>
          </a:p>
        </p:txBody>
      </p:sp>
      <p:sp>
        <p:nvSpPr>
          <p:cNvPr id="3" name="TextBox 2">
            <a:extLst>
              <a:ext uri="{FF2B5EF4-FFF2-40B4-BE49-F238E27FC236}">
                <a16:creationId xmlns:a16="http://schemas.microsoft.com/office/drawing/2014/main" id="{DC9BFF90-6404-817B-BE1A-291FEEF85356}"/>
              </a:ext>
            </a:extLst>
          </p:cNvPr>
          <p:cNvSpPr txBox="1"/>
          <p:nvPr/>
        </p:nvSpPr>
        <p:spPr>
          <a:xfrm>
            <a:off x="331076" y="870293"/>
            <a:ext cx="11527547" cy="469359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Symbol" panose="05050102010706020507" pitchFamily="18" charset="2"/>
              <a:buChar char=""/>
            </a:pPr>
            <a:r>
              <a:rPr lang="en-US" sz="1600" kern="100">
                <a:effectLst/>
                <a:latin typeface="+mj-lt"/>
                <a:ea typeface="Aptos" panose="020B0004020202020204" pitchFamily="34" charset="0"/>
                <a:cs typeface="Times New Roman"/>
              </a:rPr>
              <a:t>MassHealth is </a:t>
            </a:r>
            <a:r>
              <a:rPr lang="en-US" sz="1600" b="1" kern="100">
                <a:effectLst/>
                <a:latin typeface="+mj-lt"/>
                <a:ea typeface="Aptos" panose="020B0004020202020204" pitchFamily="34" charset="0"/>
                <a:cs typeface="Times New Roman"/>
              </a:rPr>
              <a:t>deeply committed</a:t>
            </a:r>
            <a:r>
              <a:rPr lang="en-US" sz="1600" kern="100">
                <a:effectLst/>
                <a:latin typeface="+mj-lt"/>
                <a:ea typeface="Aptos" panose="020B0004020202020204" pitchFamily="34" charset="0"/>
                <a:cs typeface="Times New Roman"/>
              </a:rPr>
              <a:t> to addressing the HRSNs of its members. We are excited to be one of the first states in the nation to leverage new federal authority to offer HRSN Services under a sustainable framework that aligns with more traditional Medicaid services.</a:t>
            </a:r>
            <a:r>
              <a:rPr lang="en-US" sz="1600" kern="100">
                <a:latin typeface="+mj-lt"/>
                <a:ea typeface="Aptos" panose="020B0004020202020204" pitchFamily="34" charset="0"/>
                <a:cs typeface="Times New Roman"/>
              </a:rPr>
              <a:t> </a:t>
            </a:r>
            <a:endParaRPr lang="en-US"/>
          </a:p>
          <a:p>
            <a:pPr marL="342900" marR="0" lvl="0" indent="-342900">
              <a:spcBef>
                <a:spcPts val="0"/>
              </a:spcBef>
              <a:spcAft>
                <a:spcPts val="0"/>
              </a:spcAft>
              <a:buFont typeface="Symbol" panose="05050102010706020507" pitchFamily="18" charset="2"/>
              <a:buChar char=""/>
            </a:pPr>
            <a:endParaRPr lang="en-US" sz="900" kern="100">
              <a:effectLst/>
              <a:latin typeface="+mj-lt"/>
              <a:ea typeface="Aptos" panose="020B0004020202020204" pitchFamily="34" charset="0"/>
              <a:cs typeface="Times New Roman" panose="02020603050405020304" pitchFamily="18" charset="0"/>
            </a:endParaRPr>
          </a:p>
          <a:p>
            <a:pPr marL="342900" indent="-342900">
              <a:buFont typeface="Symbol" panose="05050102010706020507" pitchFamily="18" charset="2"/>
              <a:buChar char=""/>
            </a:pPr>
            <a:r>
              <a:rPr lang="en-US" sz="1600" kern="100">
                <a:effectLst/>
                <a:latin typeface="+mj-lt"/>
                <a:ea typeface="Aptos" panose="020B0004020202020204" pitchFamily="34" charset="0"/>
                <a:cs typeface="Times New Roman"/>
              </a:rPr>
              <a:t>MassHealth is working with health plans and HRSN Providers to lay the groundwork to </a:t>
            </a:r>
            <a:r>
              <a:rPr lang="en-US" sz="1600" b="1" kern="100">
                <a:effectLst/>
                <a:latin typeface="+mj-lt"/>
                <a:ea typeface="Aptos" panose="020B0004020202020204" pitchFamily="34" charset="0"/>
                <a:cs typeface="Times New Roman"/>
              </a:rPr>
              <a:t>sustainably transition HRSN </a:t>
            </a:r>
            <a:r>
              <a:rPr lang="en-US" sz="1600" b="1" kern="100">
                <a:latin typeface="+mj-lt"/>
                <a:ea typeface="Aptos" panose="020B0004020202020204" pitchFamily="34" charset="0"/>
                <a:cs typeface="Times New Roman"/>
              </a:rPr>
              <a:t>Services</a:t>
            </a:r>
            <a:r>
              <a:rPr lang="en-US" sz="1600" b="1" kern="100">
                <a:effectLst/>
                <a:latin typeface="+mj-lt"/>
                <a:ea typeface="Aptos" panose="020B0004020202020204" pitchFamily="34" charset="0"/>
                <a:cs typeface="Times New Roman"/>
              </a:rPr>
              <a:t> into its managed care framework</a:t>
            </a:r>
            <a:r>
              <a:rPr lang="en-US" sz="1600" kern="100">
                <a:effectLst/>
                <a:latin typeface="+mj-lt"/>
                <a:ea typeface="Aptos" panose="020B0004020202020204" pitchFamily="34" charset="0"/>
                <a:cs typeface="Times New Roman"/>
              </a:rPr>
              <a:t> for years to come. This transition will ensure many more MassHealth members will be able to receive these services in the future</a:t>
            </a:r>
            <a:r>
              <a:rPr lang="en-US" sz="1600" kern="100">
                <a:latin typeface="+mj-lt"/>
                <a:ea typeface="Aptos" panose="020B0004020202020204" pitchFamily="34" charset="0"/>
                <a:cs typeface="Times New Roman"/>
              </a:rPr>
              <a:t> </a:t>
            </a:r>
            <a:r>
              <a:rPr lang="en-US" sz="1600" kern="100">
                <a:effectLst/>
                <a:latin typeface="+mj-lt"/>
                <a:ea typeface="Aptos" panose="020B0004020202020204" pitchFamily="34" charset="0"/>
                <a:cs typeface="Times New Roman"/>
              </a:rPr>
              <a:t>and will lay a critical foundation for other states to provide similar HRSN </a:t>
            </a:r>
            <a:r>
              <a:rPr lang="en-US" sz="1600" kern="100">
                <a:latin typeface="+mj-lt"/>
                <a:ea typeface="Aptos" panose="020B0004020202020204" pitchFamily="34" charset="0"/>
                <a:cs typeface="Times New Roman"/>
              </a:rPr>
              <a:t>Services </a:t>
            </a:r>
            <a:r>
              <a:rPr lang="en-US" sz="1600" kern="100">
                <a:effectLst/>
                <a:latin typeface="+mj-lt"/>
                <a:ea typeface="Aptos" panose="020B0004020202020204" pitchFamily="34" charset="0"/>
                <a:cs typeface="Times New Roman"/>
              </a:rPr>
              <a:t>across the country. We appreciate everyone’s partnership in embarking on this exciting journey.</a:t>
            </a:r>
          </a:p>
          <a:p>
            <a:pPr marL="342900" indent="-342900">
              <a:buFont typeface="Symbol" panose="05050102010706020507" pitchFamily="18" charset="2"/>
              <a:buChar char=""/>
            </a:pPr>
            <a:endParaRPr lang="en-US" sz="900" kern="100">
              <a:latin typeface="+mj-lt"/>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kern="100">
                <a:latin typeface="+mj-lt"/>
                <a:ea typeface="Aptos" panose="020B0004020202020204" pitchFamily="34" charset="0"/>
                <a:cs typeface="Times New Roman"/>
              </a:rPr>
              <a:t>P</a:t>
            </a:r>
            <a:r>
              <a:rPr lang="en-US" sz="1600" kern="100">
                <a:effectLst/>
                <a:latin typeface="+mj-lt"/>
                <a:ea typeface="Aptos" panose="020B0004020202020204" pitchFamily="34" charset="0"/>
                <a:cs typeface="Times New Roman"/>
              </a:rPr>
              <a:t>er CMS requirements, this transition must occur on January 1, 2025, and will </a:t>
            </a:r>
            <a:r>
              <a:rPr lang="en-US" sz="1600" b="1" kern="100">
                <a:effectLst/>
                <a:latin typeface="+mj-lt"/>
                <a:ea typeface="Aptos" panose="020B0004020202020204" pitchFamily="34" charset="0"/>
                <a:cs typeface="Times New Roman"/>
              </a:rPr>
              <a:t>include changes to how such HRSN </a:t>
            </a:r>
            <a:r>
              <a:rPr lang="en-US" sz="1600" b="1" kern="100">
                <a:latin typeface="+mj-lt"/>
                <a:ea typeface="Aptos" panose="020B0004020202020204" pitchFamily="34" charset="0"/>
                <a:cs typeface="Times New Roman"/>
              </a:rPr>
              <a:t>Services</a:t>
            </a:r>
            <a:r>
              <a:rPr lang="en-US" sz="1600" b="1" kern="100">
                <a:effectLst/>
                <a:latin typeface="+mj-lt"/>
                <a:ea typeface="Aptos" panose="020B0004020202020204" pitchFamily="34" charset="0"/>
                <a:cs typeface="Times New Roman"/>
              </a:rPr>
              <a:t> are provided and paid for today</a:t>
            </a:r>
            <a:r>
              <a:rPr lang="en-US" sz="1600" b="1" kern="100">
                <a:latin typeface="+mj-lt"/>
                <a:ea typeface="Aptos" panose="020B0004020202020204" pitchFamily="34" charset="0"/>
                <a:cs typeface="Times New Roman"/>
              </a:rPr>
              <a:t>.</a:t>
            </a:r>
            <a:endParaRPr lang="en-US" sz="1600" kern="100">
              <a:effectLst/>
              <a:latin typeface="+mj-lt"/>
              <a:ea typeface="Aptos" panose="020B0004020202020204" pitchFamily="34" charset="0"/>
              <a:cs typeface="Times New Roman"/>
            </a:endParaRPr>
          </a:p>
          <a:p>
            <a:pPr marL="742950" lvl="1" indent="-285750">
              <a:buFont typeface="Courier New" panose="02070309020205020404" pitchFamily="49" charset="0"/>
              <a:buChar char="o"/>
            </a:pPr>
            <a:r>
              <a:rPr lang="en-US" sz="1600" kern="100">
                <a:effectLst/>
                <a:latin typeface="+mj-lt"/>
                <a:ea typeface="Aptos" panose="020B0004020202020204" pitchFamily="34" charset="0"/>
                <a:cs typeface="Times New Roman"/>
              </a:rPr>
              <a:t>In the long term, these changes set the Commonwealth up for success and sustainability.</a:t>
            </a:r>
            <a:r>
              <a:rPr lang="en-US" sz="1600" kern="100">
                <a:latin typeface="+mj-lt"/>
                <a:ea typeface="Aptos" panose="020B0004020202020204" pitchFamily="34" charset="0"/>
                <a:cs typeface="Times New Roman"/>
              </a:rPr>
              <a:t> </a:t>
            </a:r>
            <a:endParaRPr lang="en-US" sz="1600" strike="sngStrike" kern="100">
              <a:effectLst/>
              <a:latin typeface="+mj-lt"/>
              <a:ea typeface="Aptos" panose="020B0004020202020204" pitchFamily="34" charset="0"/>
              <a:cs typeface="Times New Roman" panose="02020603050405020304" pitchFamily="18" charset="0"/>
            </a:endParaRPr>
          </a:p>
          <a:p>
            <a:pPr marL="742950" marR="0" lvl="1" indent="-285750">
              <a:spcBef>
                <a:spcPts val="0"/>
              </a:spcBef>
              <a:spcAft>
                <a:spcPts val="0"/>
              </a:spcAft>
              <a:buFont typeface="Courier New" panose="02070309020205020404" pitchFamily="49" charset="0"/>
              <a:buChar char="o"/>
            </a:pPr>
            <a:r>
              <a:rPr lang="en-US" sz="1600" kern="100">
                <a:effectLst/>
                <a:latin typeface="+mj-lt"/>
                <a:ea typeface="Aptos" panose="020B0004020202020204" pitchFamily="34" charset="0"/>
                <a:cs typeface="Times New Roman"/>
              </a:rPr>
              <a:t>These changes will require time and resources for MassHealth, health plans, and HRSN Providers to implement.</a:t>
            </a:r>
          </a:p>
          <a:p>
            <a:pPr marL="742950" marR="0" lvl="1" indent="-285750">
              <a:spcBef>
                <a:spcPts val="0"/>
              </a:spcBef>
              <a:spcAft>
                <a:spcPts val="0"/>
              </a:spcAft>
              <a:buFont typeface="Courier New" panose="02070309020205020404" pitchFamily="49" charset="0"/>
              <a:buChar char="o"/>
            </a:pPr>
            <a:r>
              <a:rPr lang="en-US" sz="1600" kern="100">
                <a:effectLst/>
                <a:latin typeface="+mj-lt"/>
                <a:ea typeface="Aptos" panose="020B0004020202020204" pitchFamily="34" charset="0"/>
                <a:cs typeface="Times New Roman"/>
              </a:rPr>
              <a:t>MassHealth expects the </a:t>
            </a:r>
            <a:r>
              <a:rPr lang="en-US" sz="1600" b="1" kern="100">
                <a:effectLst/>
                <a:latin typeface="+mj-lt"/>
                <a:ea typeface="Aptos" panose="020B0004020202020204" pitchFamily="34" charset="0"/>
                <a:cs typeface="Times New Roman"/>
              </a:rPr>
              <a:t>next 12-24 months to be a transition period</a:t>
            </a:r>
            <a:r>
              <a:rPr lang="en-US" sz="1600" kern="100">
                <a:effectLst/>
                <a:latin typeface="+mj-lt"/>
                <a:ea typeface="Aptos" panose="020B0004020202020204" pitchFamily="34" charset="0"/>
                <a:cs typeface="Times New Roman"/>
              </a:rPr>
              <a:t> in lead up to steady-state implementation</a:t>
            </a:r>
            <a:r>
              <a:rPr lang="en-US" sz="1600" kern="100">
                <a:latin typeface="+mj-lt"/>
                <a:ea typeface="Aptos" panose="020B0004020202020204" pitchFamily="34" charset="0"/>
                <a:cs typeface="Times New Roman"/>
              </a:rPr>
              <a:t>.</a:t>
            </a:r>
            <a:endParaRPr lang="en-US" sz="1600" kern="100">
              <a:effectLst/>
              <a:latin typeface="+mj-lt"/>
              <a:ea typeface="Aptos" panose="020B0004020202020204" pitchFamily="34" charset="0"/>
              <a:cs typeface="Times New Roman"/>
            </a:endParaRPr>
          </a:p>
          <a:p>
            <a:pPr marL="742950" marR="0" lvl="1" indent="-285750">
              <a:spcBef>
                <a:spcPts val="0"/>
              </a:spcBef>
              <a:spcAft>
                <a:spcPts val="0"/>
              </a:spcAft>
              <a:buFont typeface="Courier New" panose="02070309020205020404" pitchFamily="49" charset="0"/>
              <a:buChar char="o"/>
            </a:pPr>
            <a:r>
              <a:rPr lang="en-US" sz="1600" kern="100">
                <a:effectLst/>
                <a:latin typeface="+mj-lt"/>
                <a:ea typeface="Aptos" panose="020B0004020202020204" pitchFamily="34" charset="0"/>
                <a:cs typeface="Times New Roman"/>
              </a:rPr>
              <a:t>During this transition period, </a:t>
            </a:r>
            <a:r>
              <a:rPr lang="en-US" sz="1600" b="1" kern="100">
                <a:effectLst/>
                <a:latin typeface="+mj-lt"/>
                <a:ea typeface="Aptos" panose="020B0004020202020204" pitchFamily="34" charset="0"/>
                <a:cs typeface="Times New Roman"/>
              </a:rPr>
              <a:t>there may be differences from previous or future years</a:t>
            </a:r>
            <a:r>
              <a:rPr lang="en-US" sz="1600" kern="100">
                <a:effectLst/>
                <a:latin typeface="+mj-lt"/>
                <a:ea typeface="Aptos" panose="020B0004020202020204" pitchFamily="34" charset="0"/>
                <a:cs typeface="Times New Roman"/>
              </a:rPr>
              <a:t> in the expectations that MassHealth sets for health plans and HRSN Providers, the number of organizations providing HRSN </a:t>
            </a:r>
            <a:r>
              <a:rPr lang="en-US" sz="1600" kern="100">
                <a:latin typeface="+mj-lt"/>
                <a:ea typeface="Aptos" panose="020B0004020202020204" pitchFamily="34" charset="0"/>
                <a:cs typeface="Times New Roman"/>
              </a:rPr>
              <a:t>Services</a:t>
            </a:r>
            <a:r>
              <a:rPr lang="en-US" sz="1600" kern="100">
                <a:effectLst/>
                <a:latin typeface="+mj-lt"/>
                <a:ea typeface="Aptos" panose="020B0004020202020204" pitchFamily="34" charset="0"/>
                <a:cs typeface="Times New Roman"/>
              </a:rPr>
              <a:t>, and the number of members receiving such services</a:t>
            </a:r>
            <a:r>
              <a:rPr lang="en-US" sz="1600" kern="100">
                <a:latin typeface="+mj-lt"/>
                <a:ea typeface="Aptos" panose="020B0004020202020204" pitchFamily="34" charset="0"/>
                <a:cs typeface="Times New Roman"/>
              </a:rPr>
              <a:t>.</a:t>
            </a:r>
            <a:endParaRPr lang="en-US" sz="1600" kern="100">
              <a:effectLst/>
              <a:latin typeface="+mj-lt"/>
              <a:ea typeface="Aptos" panose="020B0004020202020204" pitchFamily="34" charset="0"/>
              <a:cs typeface="Times New Roman"/>
            </a:endParaRPr>
          </a:p>
          <a:p>
            <a:pPr marL="342900" indent="-342900">
              <a:buFont typeface="Symbol" panose="05050102010706020507" pitchFamily="18" charset="2"/>
              <a:buChar char=""/>
            </a:pPr>
            <a:endParaRPr lang="en-US" sz="900" kern="100">
              <a:latin typeface="+mj-lt"/>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1600" kern="100">
                <a:effectLst/>
                <a:latin typeface="+mj-lt"/>
                <a:ea typeface="Aptos" panose="020B0004020202020204" pitchFamily="34" charset="0"/>
                <a:cs typeface="Times New Roman"/>
              </a:rPr>
              <a:t>MassHealth </a:t>
            </a:r>
            <a:r>
              <a:rPr lang="en-US" sz="1600" b="1" kern="100">
                <a:effectLst/>
                <a:latin typeface="+mj-lt"/>
                <a:ea typeface="Aptos" panose="020B0004020202020204" pitchFamily="34" charset="0"/>
                <a:cs typeface="Times New Roman"/>
              </a:rPr>
              <a:t>is committed to supporting all stakeholders and MassHealth members in the journey</a:t>
            </a:r>
            <a:r>
              <a:rPr lang="en-US" sz="1600" kern="100">
                <a:effectLst/>
                <a:latin typeface="+mj-lt"/>
                <a:ea typeface="Aptos" panose="020B0004020202020204" pitchFamily="34" charset="0"/>
                <a:cs typeface="Times New Roman"/>
              </a:rPr>
              <a:t> </a:t>
            </a:r>
            <a:r>
              <a:rPr lang="en-US" sz="1600" b="1" kern="100">
                <a:effectLst/>
                <a:latin typeface="+mj-lt"/>
                <a:ea typeface="Aptos" panose="020B0004020202020204" pitchFamily="34" charset="0"/>
                <a:cs typeface="Times New Roman"/>
              </a:rPr>
              <a:t>towards a long-term sustainable model </a:t>
            </a:r>
            <a:r>
              <a:rPr lang="en-US" sz="1600" kern="100">
                <a:effectLst/>
                <a:latin typeface="+mj-lt"/>
                <a:ea typeface="Aptos" panose="020B0004020202020204" pitchFamily="34" charset="0"/>
                <a:cs typeface="Times New Roman"/>
              </a:rPr>
              <a:t>that will result in improved </a:t>
            </a:r>
            <a:r>
              <a:rPr lang="en-US" sz="1600" kern="100">
                <a:latin typeface="+mj-lt"/>
                <a:ea typeface="Aptos" panose="020B0004020202020204" pitchFamily="34" charset="0"/>
                <a:cs typeface="Times New Roman"/>
              </a:rPr>
              <a:t>care to support HRSNs.</a:t>
            </a:r>
            <a:endParaRPr lang="en-US" sz="1600" kern="100">
              <a:effectLst/>
              <a:latin typeface="+mj-lt"/>
              <a:ea typeface="Aptos" panose="020B0004020202020204" pitchFamily="34" charset="0"/>
              <a:cs typeface="Times New Roman"/>
            </a:endParaRPr>
          </a:p>
        </p:txBody>
      </p:sp>
    </p:spTree>
    <p:extLst>
      <p:ext uri="{BB962C8B-B14F-4D97-AF65-F5344CB8AC3E}">
        <p14:creationId xmlns:p14="http://schemas.microsoft.com/office/powerpoint/2010/main" val="778884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HRSN Service Manual</a:t>
            </a:r>
            <a:endParaRPr lang="en-US"/>
          </a:p>
        </p:txBody>
      </p:sp>
    </p:spTree>
    <p:extLst>
      <p:ext uri="{BB962C8B-B14F-4D97-AF65-F5344CB8AC3E}">
        <p14:creationId xmlns:p14="http://schemas.microsoft.com/office/powerpoint/2010/main" val="4616376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2">
            <a:extLst>
              <a:ext uri="{FF2B5EF4-FFF2-40B4-BE49-F238E27FC236}">
                <a16:creationId xmlns:a16="http://schemas.microsoft.com/office/drawing/2014/main" id="{42C0B978-3E4E-8C67-040D-EA3DC458C2E6}"/>
              </a:ext>
            </a:extLst>
          </p:cNvPr>
          <p:cNvSpPr txBox="1">
            <a:spLocks/>
          </p:cNvSpPr>
          <p:nvPr/>
        </p:nvSpPr>
        <p:spPr bwMode="auto">
          <a:xfrm>
            <a:off x="233260" y="234865"/>
            <a:ext cx="11162349" cy="334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noAutofit/>
          </a:bodyPr>
          <a:lst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a:lstStyle>
          <a:p>
            <a:r>
              <a:rPr lang="en-US" sz="2200">
                <a:solidFill>
                  <a:srgbClr val="002060"/>
                </a:solidFill>
              </a:rPr>
              <a:t>HRSN</a:t>
            </a:r>
            <a:r>
              <a:rPr lang="en-US" sz="2200" b="1">
                <a:solidFill>
                  <a:srgbClr val="002060"/>
                </a:solidFill>
              </a:rPr>
              <a:t> Service Manual </a:t>
            </a:r>
            <a:endParaRPr lang="en-US" sz="2200" kern="0">
              <a:solidFill>
                <a:srgbClr val="002060"/>
              </a:solidFill>
            </a:endParaRPr>
          </a:p>
        </p:txBody>
      </p:sp>
      <p:sp>
        <p:nvSpPr>
          <p:cNvPr id="7" name="TextBox 6">
            <a:extLst>
              <a:ext uri="{FF2B5EF4-FFF2-40B4-BE49-F238E27FC236}">
                <a16:creationId xmlns:a16="http://schemas.microsoft.com/office/drawing/2014/main" id="{89B067C3-1B03-1BD2-642B-176F4715DAE7}"/>
              </a:ext>
            </a:extLst>
          </p:cNvPr>
          <p:cNvSpPr txBox="1"/>
          <p:nvPr/>
        </p:nvSpPr>
        <p:spPr>
          <a:xfrm>
            <a:off x="297366" y="827048"/>
            <a:ext cx="11439292" cy="430887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600"/>
              </a:spcBef>
            </a:pPr>
            <a:r>
              <a:rPr lang="en-US" sz="1600" b="1">
                <a:cs typeface="Arial"/>
              </a:rPr>
              <a:t>On July 9th, MassHealth released the HRSN Service Manual:</a:t>
            </a:r>
            <a:endParaRPr lang="en-US"/>
          </a:p>
          <a:p>
            <a:pPr marL="285750" indent="-285750">
              <a:spcBef>
                <a:spcPts val="600"/>
              </a:spcBef>
              <a:buFont typeface="Arial"/>
              <a:buChar char="•"/>
            </a:pPr>
            <a:r>
              <a:rPr lang="en-US" sz="1600">
                <a:latin typeface="Arial"/>
                <a:cs typeface="Calibri"/>
              </a:rPr>
              <a:t>The HRSN Service Manual provides MassHealth ACOs, </a:t>
            </a:r>
            <a:r>
              <a:rPr lang="en-US" sz="1600">
                <a:latin typeface="Arial"/>
                <a:cs typeface="Arial"/>
              </a:rPr>
              <a:t>Massachusetts Behavioral Health Partnership </a:t>
            </a:r>
            <a:r>
              <a:rPr lang="en-US" sz="1600" b="1">
                <a:latin typeface="Arial"/>
                <a:cs typeface="Arial"/>
              </a:rPr>
              <a:t>(</a:t>
            </a:r>
            <a:r>
              <a:rPr lang="en-US" sz="1600">
                <a:latin typeface="Arial"/>
                <a:cs typeface="Calibri"/>
              </a:rPr>
              <a:t>MBHP), and HRSN Providers with the standards they need to follow when providing HRSN Services, such as:</a:t>
            </a:r>
          </a:p>
          <a:p>
            <a:pPr marL="742950" lvl="2" indent="-285750">
              <a:spcBef>
                <a:spcPts val="600"/>
              </a:spcBef>
              <a:buFont typeface="Courier New" panose="02070309020205020404" pitchFamily="49" charset="0"/>
              <a:buChar char="o"/>
            </a:pPr>
            <a:r>
              <a:rPr lang="en-US" sz="1600">
                <a:latin typeface="Arial"/>
                <a:cs typeface="Calibri"/>
              </a:rPr>
              <a:t>Definitions of key HRSN terms</a:t>
            </a:r>
          </a:p>
          <a:p>
            <a:pPr marL="742950" lvl="2" indent="-285750">
              <a:spcBef>
                <a:spcPts val="600"/>
              </a:spcBef>
              <a:buFont typeface="Courier New" panose="02070309020205020404" pitchFamily="49" charset="0"/>
              <a:buChar char="o"/>
            </a:pPr>
            <a:r>
              <a:rPr lang="en-US" sz="1600">
                <a:latin typeface="Arial"/>
                <a:cs typeface="Calibri"/>
              </a:rPr>
              <a:t>Service Descriptions</a:t>
            </a:r>
          </a:p>
          <a:p>
            <a:pPr marL="742950" lvl="2" indent="-285750">
              <a:spcBef>
                <a:spcPts val="600"/>
              </a:spcBef>
              <a:buFont typeface="Courier New" panose="02070309020205020404" pitchFamily="49" charset="0"/>
              <a:buChar char="o"/>
            </a:pPr>
            <a:r>
              <a:rPr lang="en-US" sz="1600">
                <a:latin typeface="Arial"/>
                <a:cs typeface="Calibri"/>
              </a:rPr>
              <a:t>Member Eligibility</a:t>
            </a:r>
          </a:p>
          <a:p>
            <a:pPr marL="742950" lvl="2" indent="-285750">
              <a:spcBef>
                <a:spcPts val="600"/>
              </a:spcBef>
              <a:buFont typeface="Courier New" panose="02070309020205020404" pitchFamily="49" charset="0"/>
              <a:buChar char="o"/>
            </a:pPr>
            <a:r>
              <a:rPr lang="en-US" sz="1600">
                <a:latin typeface="Arial"/>
                <a:cs typeface="Calibri"/>
              </a:rPr>
              <a:t>Provider Qualifications</a:t>
            </a:r>
          </a:p>
          <a:p>
            <a:pPr marL="742950" lvl="2" indent="-285750">
              <a:spcBef>
                <a:spcPts val="600"/>
              </a:spcBef>
              <a:buFont typeface="Courier New" panose="02070309020205020404" pitchFamily="49" charset="0"/>
              <a:buChar char="o"/>
            </a:pPr>
            <a:r>
              <a:rPr lang="en-US" sz="1600">
                <a:latin typeface="Arial"/>
                <a:cs typeface="Calibri"/>
              </a:rPr>
              <a:t>Payment Guidance</a:t>
            </a:r>
          </a:p>
          <a:p>
            <a:pPr marL="742950" lvl="2" indent="-285750">
              <a:spcBef>
                <a:spcPts val="600"/>
              </a:spcBef>
              <a:buFont typeface="Courier New" panose="02070309020205020404" pitchFamily="49" charset="0"/>
              <a:buChar char="o"/>
            </a:pPr>
            <a:r>
              <a:rPr lang="en-US" sz="1600">
                <a:latin typeface="Arial"/>
                <a:cs typeface="Calibri"/>
              </a:rPr>
              <a:t>Billing Code Requirements</a:t>
            </a:r>
          </a:p>
          <a:p>
            <a:pPr marL="285750" indent="-285750">
              <a:spcBef>
                <a:spcPts val="600"/>
              </a:spcBef>
              <a:buFont typeface="Arial"/>
              <a:buChar char="•"/>
            </a:pPr>
            <a:r>
              <a:rPr lang="en-US" sz="1600">
                <a:latin typeface="Arial"/>
                <a:cs typeface="Calibri"/>
              </a:rPr>
              <a:t>The HRSN Service Manual is available via</a:t>
            </a:r>
            <a:r>
              <a:rPr lang="en-US" sz="1600">
                <a:solidFill>
                  <a:schemeClr val="accent3"/>
                </a:solidFill>
                <a:latin typeface="Arial"/>
                <a:cs typeface="Calibri"/>
              </a:rPr>
              <a:t> </a:t>
            </a:r>
            <a:r>
              <a:rPr lang="en-US" sz="1600">
                <a:solidFill>
                  <a:schemeClr val="accent3"/>
                </a:solidFill>
                <a:latin typeface="Arial"/>
                <a:cs typeface="Calibri"/>
                <a:hlinkClick r:id="rId3">
                  <a:extLst>
                    <a:ext uri="{A12FA001-AC4F-418D-AE19-62706E023703}">
                      <ahyp:hlinkClr xmlns:ahyp="http://schemas.microsoft.com/office/drawing/2018/hyperlinkcolor" val="tx"/>
                    </a:ext>
                  </a:extLst>
                </a:hlinkClick>
              </a:rPr>
              <a:t>MassHealth's webpage regarding HRSN Services</a:t>
            </a:r>
            <a:r>
              <a:rPr lang="en-US" sz="1600">
                <a:solidFill>
                  <a:srgbClr val="1D954F"/>
                </a:solidFill>
                <a:latin typeface="Arial"/>
                <a:cs typeface="Calibri"/>
                <a:hlinkClick r:id="rId3">
                  <a:extLst>
                    <a:ext uri="{A12FA001-AC4F-418D-AE19-62706E023703}">
                      <ahyp:hlinkClr xmlns:ahyp="http://schemas.microsoft.com/office/drawing/2018/hyperlinkcolor" val="tx"/>
                    </a:ext>
                  </a:extLst>
                </a:hlinkClick>
              </a:rPr>
              <a:t>.</a:t>
            </a:r>
            <a:r>
              <a:rPr lang="en-US" sz="1600">
                <a:latin typeface="Arial"/>
                <a:cs typeface="Calibri"/>
              </a:rPr>
              <a:t> </a:t>
            </a:r>
          </a:p>
          <a:p>
            <a:pPr marL="285750" indent="-285750">
              <a:spcBef>
                <a:spcPts val="600"/>
              </a:spcBef>
              <a:buFont typeface="Arial"/>
              <a:buChar char="•"/>
            </a:pPr>
            <a:r>
              <a:rPr lang="en-US" sz="1600">
                <a:latin typeface="Arial"/>
                <a:cs typeface="Calibri"/>
              </a:rPr>
              <a:t>Additional information may be released on this new webpage throughout the coming months. MassHealth will issue notices to various listservs (e.g., all-Managed Care Entities office hour listserv, HRSN Integration Fund listserv) as additional information is released.</a:t>
            </a:r>
          </a:p>
          <a:p>
            <a:pPr marL="285750" indent="-285750">
              <a:spcBef>
                <a:spcPts val="600"/>
              </a:spcBef>
              <a:buFont typeface="Arial"/>
              <a:buChar char="•"/>
            </a:pPr>
            <a:r>
              <a:rPr lang="en-US" sz="1600">
                <a:latin typeface="Arial"/>
                <a:cs typeface="Calibri"/>
              </a:rPr>
              <a:t>Please note: all materials within the HRSN Service Manual are subject to CMS approval and subject to change.</a:t>
            </a:r>
          </a:p>
        </p:txBody>
      </p:sp>
    </p:spTree>
    <p:extLst>
      <p:ext uri="{BB962C8B-B14F-4D97-AF65-F5344CB8AC3E}">
        <p14:creationId xmlns:p14="http://schemas.microsoft.com/office/powerpoint/2010/main" val="543108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Network Adequacy</a:t>
            </a:r>
            <a:endParaRPr lang="en-US"/>
          </a:p>
        </p:txBody>
      </p:sp>
    </p:spTree>
    <p:extLst>
      <p:ext uri="{BB962C8B-B14F-4D97-AF65-F5344CB8AC3E}">
        <p14:creationId xmlns:p14="http://schemas.microsoft.com/office/powerpoint/2010/main" val="2702218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9DEF3AC-D0CE-C9CF-690F-A811FDB61051}"/>
              </a:ext>
            </a:extLst>
          </p:cNvPr>
          <p:cNvSpPr>
            <a:spLocks noGrp="1"/>
          </p:cNvSpPr>
          <p:nvPr/>
        </p:nvSpPr>
        <p:spPr bwMode="auto">
          <a:xfrm>
            <a:off x="291254" y="198615"/>
            <a:ext cx="1120309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913332" rtl="0" eaLnBrk="1" fontAlgn="base" hangingPunct="1">
              <a:spcBef>
                <a:spcPct val="0"/>
              </a:spcBef>
              <a:spcAft>
                <a:spcPct val="0"/>
              </a:spcAft>
              <a:tabLst>
                <a:tab pos="275295" algn="l"/>
              </a:tabLst>
              <a:defRPr sz="1900" b="1" baseline="0">
                <a:solidFill>
                  <a:schemeClr val="tx2"/>
                </a:solidFill>
                <a:latin typeface="+mj-lt"/>
                <a:ea typeface="+mj-ea"/>
                <a:cs typeface="+mj-cs"/>
              </a:defRPr>
            </a:lvl1pPr>
            <a:lvl2pPr algn="l" defTabSz="913332" rtl="0" eaLnBrk="1" fontAlgn="base" hangingPunct="1">
              <a:spcBef>
                <a:spcPct val="0"/>
              </a:spcBef>
              <a:spcAft>
                <a:spcPct val="0"/>
              </a:spcAft>
              <a:defRPr sz="1900" b="1">
                <a:solidFill>
                  <a:schemeClr val="tx2"/>
                </a:solidFill>
                <a:latin typeface="Arial" charset="0"/>
              </a:defRPr>
            </a:lvl2pPr>
            <a:lvl3pPr algn="l" defTabSz="913332" rtl="0" eaLnBrk="1" fontAlgn="base" hangingPunct="1">
              <a:spcBef>
                <a:spcPct val="0"/>
              </a:spcBef>
              <a:spcAft>
                <a:spcPct val="0"/>
              </a:spcAft>
              <a:defRPr sz="1900" b="1">
                <a:solidFill>
                  <a:schemeClr val="tx2"/>
                </a:solidFill>
                <a:latin typeface="Arial" charset="0"/>
              </a:defRPr>
            </a:lvl3pPr>
            <a:lvl4pPr algn="l" defTabSz="913332" rtl="0" eaLnBrk="1" fontAlgn="base" hangingPunct="1">
              <a:spcBef>
                <a:spcPct val="0"/>
              </a:spcBef>
              <a:spcAft>
                <a:spcPct val="0"/>
              </a:spcAft>
              <a:defRPr sz="1900" b="1">
                <a:solidFill>
                  <a:schemeClr val="tx2"/>
                </a:solidFill>
                <a:latin typeface="Arial" charset="0"/>
              </a:defRPr>
            </a:lvl4pPr>
            <a:lvl5pPr algn="l" defTabSz="913332" rtl="0" eaLnBrk="1" fontAlgn="base" hangingPunct="1">
              <a:spcBef>
                <a:spcPct val="0"/>
              </a:spcBef>
              <a:spcAft>
                <a:spcPct val="0"/>
              </a:spcAft>
              <a:defRPr sz="1900" b="1">
                <a:solidFill>
                  <a:schemeClr val="tx2"/>
                </a:solidFill>
                <a:latin typeface="Arial" charset="0"/>
              </a:defRPr>
            </a:lvl5pPr>
            <a:lvl6pPr marL="466381" algn="l" defTabSz="913332" rtl="0" eaLnBrk="1" fontAlgn="base" hangingPunct="1">
              <a:spcBef>
                <a:spcPct val="0"/>
              </a:spcBef>
              <a:spcAft>
                <a:spcPct val="0"/>
              </a:spcAft>
              <a:defRPr sz="1900" b="1">
                <a:solidFill>
                  <a:schemeClr val="tx2"/>
                </a:solidFill>
                <a:latin typeface="Arial" charset="0"/>
              </a:defRPr>
            </a:lvl6pPr>
            <a:lvl7pPr marL="932764" algn="l" defTabSz="913332" rtl="0" eaLnBrk="1" fontAlgn="base" hangingPunct="1">
              <a:spcBef>
                <a:spcPct val="0"/>
              </a:spcBef>
              <a:spcAft>
                <a:spcPct val="0"/>
              </a:spcAft>
              <a:defRPr sz="1900" b="1">
                <a:solidFill>
                  <a:schemeClr val="tx2"/>
                </a:solidFill>
                <a:latin typeface="Arial" charset="0"/>
              </a:defRPr>
            </a:lvl7pPr>
            <a:lvl8pPr marL="1399147" algn="l" defTabSz="913332" rtl="0" eaLnBrk="1" fontAlgn="base" hangingPunct="1">
              <a:spcBef>
                <a:spcPct val="0"/>
              </a:spcBef>
              <a:spcAft>
                <a:spcPct val="0"/>
              </a:spcAft>
              <a:defRPr sz="1900" b="1">
                <a:solidFill>
                  <a:schemeClr val="tx2"/>
                </a:solidFill>
                <a:latin typeface="Arial" charset="0"/>
              </a:defRPr>
            </a:lvl8pPr>
            <a:lvl9pPr marL="1865530" algn="l" defTabSz="913332" rtl="0" eaLnBrk="1" fontAlgn="base" hangingPunct="1">
              <a:spcBef>
                <a:spcPct val="0"/>
              </a:spcBef>
              <a:spcAft>
                <a:spcPct val="0"/>
              </a:spcAft>
              <a:defRPr sz="1900" b="1">
                <a:solidFill>
                  <a:schemeClr val="tx2"/>
                </a:solidFill>
                <a:latin typeface="Arial" charset="0"/>
              </a:defRPr>
            </a:lvl9pPr>
          </a:lstStyle>
          <a:p>
            <a:pPr marL="112395" marR="0" lvl="0" indent="-112395" algn="l" defTabSz="913332" rtl="0" eaLnBrk="1" fontAlgn="base" latinLnBrk="0" hangingPunct="1">
              <a:lnSpc>
                <a:spcPct val="100000"/>
              </a:lnSpc>
              <a:spcBef>
                <a:spcPct val="0"/>
              </a:spcBef>
              <a:spcAft>
                <a:spcPct val="0"/>
              </a:spcAft>
              <a:buClrTx/>
              <a:buSzTx/>
              <a:buFontTx/>
              <a:buNone/>
              <a:tabLst>
                <a:tab pos="275295" algn="l"/>
              </a:tabLst>
              <a:defRPr/>
            </a:pPr>
            <a:r>
              <a:rPr kumimoji="0" lang="en-US" sz="2200" b="1" i="0" u="none" strike="noStrike" kern="1200" cap="none" spc="0" normalizeH="0" baseline="0" noProof="0">
                <a:ln>
                  <a:noFill/>
                </a:ln>
                <a:solidFill>
                  <a:srgbClr val="002960"/>
                </a:solidFill>
                <a:effectLst/>
                <a:uLnTx/>
                <a:uFillTx/>
                <a:latin typeface="Arial"/>
                <a:ea typeface="+mj-ea"/>
                <a:cs typeface="Arial"/>
              </a:rPr>
              <a:t>Network Adequacy</a:t>
            </a:r>
            <a:endParaRPr kumimoji="0" lang="en-US" sz="2200" b="1" i="0" u="none" strike="sngStrike" kern="1200" cap="none" spc="0" normalizeH="0" baseline="0" noProof="0">
              <a:ln>
                <a:noFill/>
              </a:ln>
              <a:solidFill>
                <a:srgbClr val="FF0000"/>
              </a:solidFill>
              <a:effectLst/>
              <a:uLnTx/>
              <a:uFillTx/>
              <a:latin typeface="Arial"/>
              <a:ea typeface="+mj-ea"/>
              <a:cs typeface="Arial"/>
            </a:endParaRPr>
          </a:p>
        </p:txBody>
      </p:sp>
      <p:sp>
        <p:nvSpPr>
          <p:cNvPr id="2" name="TextBox 1">
            <a:extLst>
              <a:ext uri="{FF2B5EF4-FFF2-40B4-BE49-F238E27FC236}">
                <a16:creationId xmlns:a16="http://schemas.microsoft.com/office/drawing/2014/main" id="{4A57FD86-D3DA-EE23-3863-09B568DF6DC0}"/>
              </a:ext>
            </a:extLst>
          </p:cNvPr>
          <p:cNvSpPr txBox="1"/>
          <p:nvPr/>
        </p:nvSpPr>
        <p:spPr>
          <a:xfrm>
            <a:off x="243754" y="1854483"/>
            <a:ext cx="11788412" cy="3939540"/>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defRPr/>
            </a:pPr>
            <a:r>
              <a:rPr lang="en-US">
                <a:ea typeface="+mn-lt"/>
                <a:cs typeface="+mn-lt"/>
              </a:rPr>
              <a:t>Each plan contracts with MassHealth to provide care in certain areas throughout the state. </a:t>
            </a:r>
            <a:br>
              <a:rPr lang="en-US">
                <a:ea typeface="+mn-lt"/>
                <a:cs typeface="+mn-lt"/>
              </a:rPr>
            </a:br>
            <a:endParaRPr lang="en-US">
              <a:ea typeface="+mn-lt"/>
              <a:cs typeface="+mn-lt"/>
            </a:endParaRPr>
          </a:p>
          <a:p>
            <a:pPr marL="285750" indent="-285750">
              <a:buFont typeface="Arial" panose="020B0604020202020204" pitchFamily="34" charset="0"/>
              <a:buChar char="•"/>
              <a:defRPr/>
            </a:pPr>
            <a:r>
              <a:rPr lang="en-US">
                <a:ea typeface="+mn-lt"/>
                <a:cs typeface="+mn-lt"/>
              </a:rPr>
              <a:t>MassHealth sets standards for Network Adequacy. These standards create minimums that plans must meet when they contract with providers. </a:t>
            </a:r>
            <a:br>
              <a:rPr lang="en-US">
                <a:ea typeface="+mn-lt"/>
                <a:cs typeface="+mn-lt"/>
              </a:rPr>
            </a:br>
            <a:endParaRPr lang="en-US">
              <a:latin typeface="Arial"/>
              <a:cs typeface="Arial"/>
            </a:endParaRPr>
          </a:p>
          <a:p>
            <a:pPr marL="285750" indent="-285750">
              <a:buFont typeface="Arial" panose="020B0604020202020204" pitchFamily="34" charset="0"/>
              <a:buChar char="•"/>
              <a:defRPr/>
            </a:pPr>
            <a:r>
              <a:rPr kumimoji="0" lang="en-US" b="0" i="0" u="none" strike="noStrike" kern="1200" cap="none" spc="0" normalizeH="0" baseline="0" noProof="0">
                <a:ln>
                  <a:noFill/>
                </a:ln>
                <a:effectLst/>
                <a:uLnTx/>
                <a:uFillTx/>
                <a:latin typeface="Arial"/>
                <a:ea typeface="+mn-ea"/>
                <a:cs typeface="+mn-cs"/>
              </a:rPr>
              <a:t>MCEs contract with a </a:t>
            </a:r>
            <a:r>
              <a:rPr kumimoji="0" lang="en-US" b="1" i="0" u="none" strike="noStrike" kern="1200" cap="none" spc="0" normalizeH="0" baseline="0" noProof="0">
                <a:ln>
                  <a:noFill/>
                </a:ln>
                <a:effectLst/>
                <a:uLnTx/>
                <a:uFillTx/>
                <a:latin typeface="Arial"/>
                <a:ea typeface="+mn-ea"/>
                <a:cs typeface="+mn-cs"/>
              </a:rPr>
              <a:t>network </a:t>
            </a:r>
            <a:r>
              <a:rPr kumimoji="0" lang="en-US" b="0" i="0" u="none" strike="noStrike" kern="1200" cap="none" spc="0" normalizeH="0" baseline="0" noProof="0">
                <a:ln>
                  <a:noFill/>
                </a:ln>
                <a:effectLst/>
                <a:uLnTx/>
                <a:uFillTx/>
                <a:latin typeface="Arial"/>
                <a:ea typeface="+mn-ea"/>
                <a:cs typeface="+mn-cs"/>
              </a:rPr>
              <a:t>of providers to provide care to their members</a:t>
            </a:r>
            <a:r>
              <a:rPr lang="en-US">
                <a:latin typeface="Arial"/>
              </a:rPr>
              <a:t>.</a:t>
            </a:r>
            <a:endParaRPr lang="en-US" b="0" i="0" u="none" strike="noStrike" kern="1200" cap="none" spc="0" normalizeH="0" baseline="0" noProof="0">
              <a:ln>
                <a:noFill/>
              </a:ln>
              <a:effectLst/>
              <a:uLnTx/>
              <a:uFillTx/>
              <a:latin typeface="Arial"/>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b="0" i="0" u="none" strike="noStrike" kern="1200" cap="none" spc="0" normalizeH="0" baseline="0" noProof="0">
              <a:ln>
                <a:noFill/>
              </a:ln>
              <a:effectLst/>
              <a:uLnTx/>
              <a:uFillTx/>
              <a:latin typeface="Arial"/>
              <a:ea typeface="+mn-ea"/>
              <a:cs typeface="+mn-cs"/>
            </a:endParaRPr>
          </a:p>
          <a:p>
            <a:pPr marL="285750" indent="-285750">
              <a:buFont typeface="Arial" panose="020B0604020202020204" pitchFamily="34" charset="0"/>
              <a:buChar char="•"/>
              <a:defRPr/>
            </a:pPr>
            <a:r>
              <a:rPr lang="en-US">
                <a:latin typeface="Arial"/>
              </a:rPr>
              <a:t>Each MassHealth ACO covers a unique combination of geographic areas, which overlap.</a:t>
            </a:r>
            <a:endParaRPr lang="en-US">
              <a:latin typeface="Arial"/>
              <a:cs typeface="Arial"/>
            </a:endParaRPr>
          </a:p>
          <a:p>
            <a:pPr marL="742950" lvl="1" indent="-285750">
              <a:buFont typeface="Arial" panose="020B0604020202020204" pitchFamily="34" charset="0"/>
              <a:buChar char="•"/>
              <a:defRPr/>
            </a:pPr>
            <a:r>
              <a:rPr lang="en-US" b="0" i="0" u="none" strike="noStrike" kern="1200" cap="none" spc="0" normalizeH="0" baseline="0" noProof="0">
                <a:ln>
                  <a:noFill/>
                </a:ln>
                <a:effectLst/>
                <a:uLnTx/>
                <a:uFillTx/>
                <a:latin typeface="Arial"/>
                <a:cs typeface="Arial"/>
              </a:rPr>
              <a:t>Specific</a:t>
            </a:r>
            <a:r>
              <a:rPr lang="en-US" b="0" i="0" u="none" strike="noStrike" kern="1200" cap="none" spc="0" normalizeH="0" baseline="0" noProof="0">
                <a:ln>
                  <a:noFill/>
                </a:ln>
                <a:solidFill>
                  <a:srgbClr val="FF0000"/>
                </a:solidFill>
                <a:effectLst/>
                <a:uLnTx/>
                <a:uFillTx/>
                <a:latin typeface="Arial"/>
                <a:cs typeface="Arial"/>
              </a:rPr>
              <a:t> </a:t>
            </a:r>
            <a:r>
              <a:rPr lang="en-US" b="0" i="0" u="none" strike="noStrike" kern="1200" cap="none" spc="0" normalizeH="0" baseline="0" noProof="0">
                <a:ln>
                  <a:noFill/>
                </a:ln>
                <a:effectLst/>
                <a:uLnTx/>
                <a:uFillTx/>
                <a:latin typeface="Arial"/>
                <a:cs typeface="Arial"/>
              </a:rPr>
              <a:t>information by plan is available here: </a:t>
            </a:r>
            <a:r>
              <a:rPr lang="en-US" b="0" i="0" strike="noStrike" kern="1200" cap="none" spc="0" normalizeH="0" baseline="0" noProof="0">
                <a:ln>
                  <a:noFill/>
                </a:ln>
                <a:solidFill>
                  <a:schemeClr val="accent3"/>
                </a:solidFill>
                <a:effectLst/>
                <a:uLnTx/>
                <a:uFillTx/>
                <a:latin typeface="Arial"/>
                <a:cs typeface="Arial"/>
                <a:hlinkClick r:id="rId3">
                  <a:extLst>
                    <a:ext uri="{A12FA001-AC4F-418D-AE19-62706E023703}">
                      <ahyp:hlinkClr xmlns:ahyp="http://schemas.microsoft.com/office/drawing/2018/hyperlinkcolor" val="tx"/>
                    </a:ext>
                  </a:extLst>
                </a:hlinkClick>
              </a:rPr>
              <a:t>www.mass.gov/lists/masshealth-member-guides-and-handbooks#masshealth-enrollment-guide</a:t>
            </a:r>
            <a:r>
              <a:rPr lang="en-US">
                <a:solidFill>
                  <a:schemeClr val="accent3"/>
                </a:solidFill>
                <a:latin typeface="Arial"/>
                <a:cs typeface="Arial"/>
              </a:rPr>
              <a:t> </a:t>
            </a:r>
            <a:endParaRPr kumimoji="0" lang="en-US" b="0" i="0" strike="noStrike" kern="1200" cap="none" spc="0" normalizeH="0" baseline="0" noProof="0">
              <a:ln>
                <a:noFill/>
              </a:ln>
              <a:solidFill>
                <a:schemeClr val="accent3"/>
              </a:solidFill>
              <a:effectLst/>
              <a:uLnTx/>
              <a:uFillTx/>
              <a:latin typeface="Arial"/>
              <a:ea typeface="+mn-ea"/>
              <a:cs typeface="+mn-cs"/>
            </a:endParaRPr>
          </a:p>
          <a:p>
            <a:pPr marL="285750" indent="-285750">
              <a:buFont typeface="Arial" panose="020B0604020202020204" pitchFamily="34" charset="0"/>
              <a:buChar char="•"/>
              <a:defRPr/>
            </a:pPr>
            <a:endParaRPr kumimoji="0" lang="en-US" b="0" i="0" u="none" strike="noStrike" kern="1200" cap="none" spc="0" normalizeH="0" baseline="0" noProof="0">
              <a:ln>
                <a:noFill/>
              </a:ln>
              <a:effectLst/>
              <a:uLnTx/>
              <a:uFillTx/>
              <a:latin typeface="Arial"/>
              <a:ea typeface="+mn-ea"/>
              <a:cs typeface="+mn-cs"/>
            </a:endParaRPr>
          </a:p>
          <a:p>
            <a:pPr marL="285750" indent="-285750">
              <a:buFont typeface="Arial" panose="020B0604020202020204" pitchFamily="34" charset="0"/>
              <a:buChar char="•"/>
              <a:defRPr/>
            </a:pPr>
            <a:r>
              <a:rPr kumimoji="0" lang="en-US" sz="1800" u="none" strike="noStrike" kern="1200" cap="none" spc="0" normalizeH="0" baseline="0" noProof="0">
                <a:ln>
                  <a:noFill/>
                </a:ln>
                <a:effectLst/>
                <a:uLnTx/>
                <a:uFillTx/>
                <a:latin typeface="Arial"/>
                <a:ea typeface="+mn-ea"/>
                <a:cs typeface="Arial"/>
              </a:rPr>
              <a:t>Network Adequacy is </a:t>
            </a:r>
            <a:r>
              <a:rPr kumimoji="0" lang="en-US" sz="1800" b="1" u="none" strike="noStrike" kern="1200" cap="none" spc="0" normalizeH="0" baseline="0" noProof="0">
                <a:ln>
                  <a:noFill/>
                </a:ln>
                <a:effectLst/>
                <a:uLnTx/>
                <a:uFillTx/>
                <a:latin typeface="Arial"/>
                <a:ea typeface="+mn-ea"/>
                <a:cs typeface="Arial"/>
              </a:rPr>
              <a:t>solely the responsibility of</a:t>
            </a:r>
            <a:r>
              <a:rPr lang="en-US" b="1">
                <a:latin typeface="Arial"/>
                <a:cs typeface="Arial"/>
              </a:rPr>
              <a:t> MassHealth and the </a:t>
            </a:r>
            <a:r>
              <a:rPr kumimoji="0" lang="en-US" sz="1800" b="1" u="none" kern="1200" cap="none" spc="0" normalizeH="0" baseline="0" noProof="0">
                <a:ln>
                  <a:noFill/>
                </a:ln>
                <a:effectLst/>
                <a:uLnTx/>
                <a:uFillTx/>
                <a:latin typeface="Arial"/>
                <a:ea typeface="+mn-ea"/>
                <a:cs typeface="Arial"/>
              </a:rPr>
              <a:t>p</a:t>
            </a:r>
            <a:r>
              <a:rPr kumimoji="0" lang="en-US" sz="1800" b="1" u="none" strike="noStrike" kern="1200" cap="none" spc="0" normalizeH="0" baseline="0" noProof="0">
                <a:ln>
                  <a:noFill/>
                </a:ln>
                <a:effectLst/>
                <a:uLnTx/>
                <a:uFillTx/>
                <a:latin typeface="Arial"/>
                <a:ea typeface="+mn-ea"/>
                <a:cs typeface="Arial"/>
              </a:rPr>
              <a:t>lans</a:t>
            </a:r>
            <a:r>
              <a:rPr lang="en-US" b="1">
                <a:latin typeface="Arial"/>
                <a:cs typeface="Arial"/>
              </a:rPr>
              <a:t>, not the providers</a:t>
            </a:r>
            <a:r>
              <a:rPr lang="en-US">
                <a:latin typeface="Arial"/>
                <a:cs typeface="Arial"/>
              </a:rPr>
              <a:t>.</a:t>
            </a:r>
          </a:p>
          <a:p>
            <a:pPr marL="742950" lvl="1" indent="-285750">
              <a:buFont typeface="Arial" panose="020B0604020202020204" pitchFamily="34" charset="0"/>
              <a:buChar char="•"/>
              <a:defRPr/>
            </a:pPr>
            <a:endParaRPr lang="en-US" b="0" i="0" u="none" strike="noStrike" kern="1200" cap="none" spc="0" normalizeH="0" baseline="0" noProof="0">
              <a:ln>
                <a:noFill/>
              </a:ln>
              <a:solidFill>
                <a:srgbClr val="FF0000"/>
              </a:solidFill>
              <a:effectLst/>
              <a:uLnTx/>
              <a:uFillTx/>
              <a:latin typeface="Arial"/>
              <a:cs typeface="Arial"/>
            </a:endParaRPr>
          </a:p>
          <a:p>
            <a:pPr marL="742950" lvl="1" indent="-285750">
              <a:buFont typeface="Arial" panose="020B0604020202020204" pitchFamily="34" charset="0"/>
              <a:buChar char="•"/>
              <a:defRPr/>
            </a:pPr>
            <a:endParaRPr lang="en-US" sz="1600" b="0" i="0" u="none" strike="noStrike" kern="1200" cap="none" spc="0" normalizeH="0" baseline="0" noProof="0">
              <a:ln>
                <a:noFill/>
              </a:ln>
              <a:solidFill>
                <a:srgbClr val="000000"/>
              </a:solidFill>
              <a:effectLst/>
              <a:uLnTx/>
              <a:uFillTx/>
              <a:latin typeface="Arial"/>
              <a:cs typeface="Arial"/>
            </a:endParaRPr>
          </a:p>
        </p:txBody>
      </p:sp>
      <p:sp>
        <p:nvSpPr>
          <p:cNvPr id="4" name="TextBox 3">
            <a:extLst>
              <a:ext uri="{FF2B5EF4-FFF2-40B4-BE49-F238E27FC236}">
                <a16:creationId xmlns:a16="http://schemas.microsoft.com/office/drawing/2014/main" id="{B48D643E-12D8-AC37-4BFD-AD0104EF4AA7}"/>
              </a:ext>
            </a:extLst>
          </p:cNvPr>
          <p:cNvSpPr txBox="1"/>
          <p:nvPr/>
        </p:nvSpPr>
        <p:spPr>
          <a:xfrm>
            <a:off x="243755" y="823689"/>
            <a:ext cx="11656990" cy="923330"/>
          </a:xfrm>
          <a:prstGeom prst="rect">
            <a:avLst/>
          </a:prstGeom>
          <a:noFill/>
        </p:spPr>
        <p:txBody>
          <a:bodyPr wrap="square" lIns="91440" tIns="45720" rIns="91440" bIns="45720" rtlCol="0" anchor="t">
            <a:spAutoFit/>
          </a:bodyPr>
          <a:lstStyle/>
          <a:p>
            <a:pPr>
              <a:defRPr/>
            </a:pPr>
            <a:r>
              <a:rPr kumimoji="0" lang="en-US" sz="1800" b="1" u="none" strike="noStrike" kern="1200" cap="none" spc="0" normalizeH="0" baseline="0" noProof="0">
                <a:ln>
                  <a:noFill/>
                </a:ln>
                <a:effectLst/>
                <a:uLnTx/>
                <a:uFillTx/>
                <a:latin typeface="Arial"/>
                <a:ea typeface="+mn-ea"/>
                <a:cs typeface="Arial"/>
              </a:rPr>
              <a:t>The goal of Network Adequacy is to ensure that E</a:t>
            </a:r>
            <a:r>
              <a:rPr lang="en-US" b="1" err="1">
                <a:latin typeface="Arial"/>
                <a:cs typeface="Arial"/>
              </a:rPr>
              <a:t>nrollees</a:t>
            </a:r>
            <a:r>
              <a:rPr kumimoji="0" lang="en-US" sz="1800" b="1" u="none" strike="noStrike" kern="1200" cap="none" spc="0" normalizeH="0" baseline="0" noProof="0">
                <a:ln>
                  <a:noFill/>
                </a:ln>
                <a:effectLst/>
                <a:uLnTx/>
                <a:uFillTx/>
                <a:latin typeface="Arial"/>
                <a:ea typeface="+mn-ea"/>
                <a:cs typeface="Arial"/>
              </a:rPr>
              <a:t> receive adequate access to care across all of the</a:t>
            </a:r>
            <a:r>
              <a:rPr lang="en-US" b="1">
                <a:latin typeface="Arial"/>
                <a:cs typeface="Arial"/>
              </a:rPr>
              <a:t> geographic areas that their MCE or plan (i.e., Accountable Care Partnership Plan (ACPP) or MBHP) serves.</a:t>
            </a:r>
            <a:r>
              <a:rPr lang="en-US" b="1">
                <a:latin typeface="Calibri"/>
                <a:cs typeface="Calibri"/>
              </a:rPr>
              <a:t> </a:t>
            </a:r>
            <a:endParaRPr kumimoji="0" lang="en-US" sz="1800" b="1" i="1" u="none" strike="noStrike" kern="1200" cap="none" spc="0" normalizeH="0" baseline="0" noProof="0">
              <a:ln>
                <a:noFill/>
              </a:ln>
              <a:effectLst/>
              <a:uLnTx/>
              <a:uFillTx/>
              <a:latin typeface="Arial"/>
              <a:ea typeface="+mn-ea"/>
              <a:cs typeface="+mn-cs"/>
            </a:endParaRPr>
          </a:p>
        </p:txBody>
      </p:sp>
    </p:spTree>
    <p:extLst>
      <p:ext uri="{BB962C8B-B14F-4D97-AF65-F5344CB8AC3E}">
        <p14:creationId xmlns:p14="http://schemas.microsoft.com/office/powerpoint/2010/main" val="1013319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D368CD1-781E-EDA5-B7A3-C521336F0916}"/>
              </a:ext>
            </a:extLst>
          </p:cNvPr>
          <p:cNvSpPr txBox="1"/>
          <p:nvPr/>
        </p:nvSpPr>
        <p:spPr>
          <a:xfrm>
            <a:off x="332226" y="812899"/>
            <a:ext cx="11527547" cy="566308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marR="0" lvl="0" indent="-285750" algn="l" defTabSz="914400" rtl="0" eaLnBrk="1" fontAlgn="auto" latinLnBrk="0" hangingPunct="1">
              <a:lnSpc>
                <a:spcPct val="100000"/>
              </a:lnSpc>
              <a:spcBef>
                <a:spcPts val="0"/>
              </a:spcBef>
              <a:spcAft>
                <a:spcPts val="600"/>
              </a:spcAft>
              <a:buClrTx/>
              <a:buSzTx/>
              <a:buFont typeface="Arial"/>
              <a:buChar char="•"/>
              <a:tabLst/>
              <a:defRPr/>
            </a:pPr>
            <a:r>
              <a:rPr kumimoji="0" lang="en-US" b="1" i="0" u="none" strike="noStrike" kern="1200" cap="none" spc="0" normalizeH="0" baseline="0" noProof="0">
                <a:ln>
                  <a:noFill/>
                </a:ln>
                <a:solidFill>
                  <a:srgbClr val="000000"/>
                </a:solidFill>
                <a:effectLst/>
                <a:uLnTx/>
                <a:uFillTx/>
                <a:latin typeface="Arial"/>
                <a:ea typeface="+mn-ea"/>
                <a:cs typeface="Calibri"/>
              </a:rPr>
              <a:t>Beginning on 1/1/25</a:t>
            </a:r>
            <a:r>
              <a:rPr kumimoji="0" lang="en-US" b="1" i="0" u="none" strike="noStrike" kern="1200" cap="none" spc="0" normalizeH="0" baseline="0" noProof="0">
                <a:ln>
                  <a:noFill/>
                </a:ln>
                <a:effectLst/>
                <a:uLnTx/>
                <a:uFillTx/>
                <a:latin typeface="Arial"/>
                <a:ea typeface="+mn-ea"/>
                <a:cs typeface="Calibri"/>
              </a:rPr>
              <a:t>, </a:t>
            </a:r>
            <a:r>
              <a:rPr lang="en-US" b="1">
                <a:latin typeface="Arial"/>
                <a:cs typeface="Calibri"/>
              </a:rPr>
              <a:t>MassHealth</a:t>
            </a:r>
            <a:r>
              <a:rPr kumimoji="0" lang="en-US" b="1" i="0" u="none" strike="noStrike" kern="1200" cap="none" spc="0" normalizeH="0" baseline="0" noProof="0">
                <a:ln>
                  <a:noFill/>
                </a:ln>
                <a:effectLst/>
                <a:uLnTx/>
                <a:uFillTx/>
                <a:latin typeface="Arial"/>
                <a:ea typeface="+mn-ea"/>
                <a:cs typeface="Calibri"/>
              </a:rPr>
              <a:t> anticipates implementing the following network </a:t>
            </a:r>
            <a:r>
              <a:rPr lang="en-US" b="1">
                <a:latin typeface="Arial"/>
                <a:cs typeface="Calibri"/>
              </a:rPr>
              <a:t>a</a:t>
            </a:r>
            <a:r>
              <a:rPr kumimoji="0" lang="en-US" b="1" i="0" u="none" strike="noStrike" kern="1200" cap="none" spc="0" normalizeH="0" baseline="0" noProof="0" err="1">
                <a:ln>
                  <a:noFill/>
                </a:ln>
                <a:effectLst/>
                <a:uLnTx/>
                <a:uFillTx/>
                <a:latin typeface="Arial"/>
                <a:ea typeface="+mn-ea"/>
                <a:cs typeface="Calibri"/>
              </a:rPr>
              <a:t>dequacy</a:t>
            </a:r>
            <a:r>
              <a:rPr kumimoji="0" lang="en-US" b="1" i="0" u="none" strike="noStrike" kern="1200" cap="none" spc="0" normalizeH="0" baseline="0" noProof="0">
                <a:ln>
                  <a:noFill/>
                </a:ln>
                <a:effectLst/>
                <a:uLnTx/>
                <a:uFillTx/>
                <a:latin typeface="Arial"/>
                <a:ea typeface="+mn-ea"/>
                <a:cs typeface="Calibri"/>
              </a:rPr>
              <a:t> standards:</a:t>
            </a:r>
            <a:endParaRPr lang="en-US" b="0" i="0" u="none" strike="noStrike" kern="1200" cap="none" spc="0" normalizeH="0" baseline="0" noProof="0">
              <a:ln>
                <a:noFill/>
              </a:ln>
              <a:effectLst/>
              <a:uLnTx/>
              <a:uFillTx/>
              <a:latin typeface="Arial"/>
              <a:cs typeface="Arial"/>
            </a:endParaRPr>
          </a:p>
          <a:p>
            <a:pPr marL="742950" marR="0" lvl="1" indent="-285750" algn="l" defTabSz="914400" rtl="0" eaLnBrk="1" fontAlgn="auto" latinLnBrk="0" hangingPunct="1">
              <a:lnSpc>
                <a:spcPct val="100000"/>
              </a:lnSpc>
              <a:spcBef>
                <a:spcPts val="0"/>
              </a:spcBef>
              <a:spcAft>
                <a:spcPts val="0"/>
              </a:spcAft>
              <a:buClrTx/>
              <a:buSzTx/>
              <a:buFont typeface="Arial"/>
              <a:buChar char="•"/>
              <a:tabLst/>
              <a:defRPr/>
            </a:pPr>
            <a:r>
              <a:rPr kumimoji="0" lang="en-US" b="0" i="0" u="none" strike="noStrike" kern="1200" cap="none" spc="0" normalizeH="0" baseline="0" noProof="0">
                <a:ln>
                  <a:noFill/>
                </a:ln>
                <a:solidFill>
                  <a:srgbClr val="000000"/>
                </a:solidFill>
                <a:effectLst/>
                <a:uLnTx/>
                <a:uFillTx/>
                <a:latin typeface="Arial"/>
                <a:ea typeface="+mn-ea"/>
                <a:cs typeface="Calibri"/>
              </a:rPr>
              <a:t>For each selected HRSN Supplemental Service, ACOs </a:t>
            </a:r>
            <a:r>
              <a:rPr kumimoji="0" lang="en-US" b="0" i="0" u="none" strike="noStrike" kern="1200" cap="none" spc="0" normalizeH="0" baseline="0" noProof="0">
                <a:ln>
                  <a:noFill/>
                </a:ln>
                <a:effectLst/>
                <a:uLnTx/>
                <a:uFillTx/>
                <a:latin typeface="Arial"/>
                <a:ea typeface="+mn-ea"/>
                <a:cs typeface="Calibri"/>
              </a:rPr>
              <a:t>shall contract with </a:t>
            </a:r>
            <a:r>
              <a:rPr kumimoji="0" lang="en-US" b="1" i="0" u="none" strike="noStrike" kern="1200" cap="none" spc="0" normalizeH="0" baseline="0" noProof="0">
                <a:ln>
                  <a:noFill/>
                </a:ln>
                <a:effectLst/>
                <a:uLnTx/>
                <a:uFillTx/>
                <a:latin typeface="Arial"/>
                <a:ea typeface="+mn-ea"/>
                <a:cs typeface="Calibri"/>
              </a:rPr>
              <a:t>at least one HRSN </a:t>
            </a:r>
            <a:r>
              <a:rPr kumimoji="0" lang="en-US" b="1" i="0" u="none" strike="noStrike" kern="1200" cap="none" spc="0" normalizeH="0" baseline="0" noProof="0">
                <a:ln>
                  <a:noFill/>
                </a:ln>
                <a:solidFill>
                  <a:srgbClr val="000000"/>
                </a:solidFill>
                <a:effectLst/>
                <a:uLnTx/>
                <a:uFillTx/>
                <a:latin typeface="Arial"/>
                <a:ea typeface="+mn-ea"/>
                <a:cs typeface="Calibri"/>
              </a:rPr>
              <a:t>Provider</a:t>
            </a:r>
            <a:r>
              <a:rPr kumimoji="0" lang="en-US" b="0" i="0" u="none" strike="noStrike" kern="1200" cap="none" spc="0" normalizeH="0" baseline="0" noProof="0">
                <a:ln>
                  <a:noFill/>
                </a:ln>
                <a:solidFill>
                  <a:srgbClr val="000000"/>
                </a:solidFill>
                <a:effectLst/>
                <a:uLnTx/>
                <a:uFillTx/>
                <a:latin typeface="Arial"/>
                <a:ea typeface="+mn-ea"/>
                <a:cs typeface="Calibri"/>
              </a:rPr>
              <a:t> located anywhere in the Commonwealth. </a:t>
            </a:r>
            <a:endParaRPr lang="en-US" b="0" i="0" u="none" strike="noStrike" kern="1200" cap="none" spc="0" normalizeH="0" baseline="0" noProof="0">
              <a:ln>
                <a:noFill/>
              </a:ln>
              <a:solidFill>
                <a:srgbClr val="000000"/>
              </a:solidFill>
              <a:effectLst/>
              <a:uLnTx/>
              <a:uFillTx/>
              <a:latin typeface="Arial"/>
              <a:cs typeface="Calibri"/>
            </a:endParaRPr>
          </a:p>
          <a:p>
            <a:pPr marL="742950" lvl="1" indent="-285750">
              <a:buFont typeface="Arial"/>
              <a:buChar char="•"/>
              <a:defRPr/>
            </a:pPr>
            <a:r>
              <a:rPr kumimoji="0" lang="en-US" b="0" i="0" u="none" strike="noStrike" kern="1200" cap="none" spc="0" normalizeH="0" baseline="0" noProof="0">
                <a:ln>
                  <a:noFill/>
                </a:ln>
                <a:solidFill>
                  <a:srgbClr val="000000"/>
                </a:solidFill>
                <a:effectLst/>
                <a:uLnTx/>
                <a:uFillTx/>
                <a:latin typeface="Arial"/>
                <a:ea typeface="+mn-ea"/>
                <a:cs typeface="Calibri"/>
              </a:rPr>
              <a:t>ACOs may need to contract with more than one provider to ensure </a:t>
            </a:r>
            <a:r>
              <a:rPr lang="en-US">
                <a:solidFill>
                  <a:srgbClr val="000000"/>
                </a:solidFill>
                <a:latin typeface="Arial"/>
                <a:cs typeface="Calibri"/>
              </a:rPr>
              <a:t>timely access</a:t>
            </a:r>
            <a:r>
              <a:rPr kumimoji="0" lang="en-US" b="0" i="0" u="none" strike="noStrike" kern="1200" cap="none" spc="0" normalizeH="0" baseline="0" noProof="0">
                <a:ln>
                  <a:noFill/>
                </a:ln>
                <a:solidFill>
                  <a:srgbClr val="000000"/>
                </a:solidFill>
                <a:effectLst/>
                <a:uLnTx/>
                <a:uFillTx/>
                <a:latin typeface="Arial"/>
                <a:ea typeface="+mn-ea"/>
                <a:cs typeface="Calibri"/>
              </a:rPr>
              <a:t> to services.</a:t>
            </a:r>
            <a:endParaRPr lang="en-US" b="0" i="0" u="none" strike="noStrike" kern="1200" cap="none" spc="0" normalizeH="0" baseline="0" noProof="0">
              <a:ln>
                <a:noFill/>
              </a:ln>
              <a:solidFill>
                <a:srgbClr val="000000"/>
              </a:solidFill>
              <a:effectLst/>
              <a:uLnTx/>
              <a:uFillTx/>
              <a:latin typeface="Arial"/>
              <a:cs typeface="Calibri"/>
            </a:endParaRPr>
          </a:p>
          <a:p>
            <a:pPr marL="1200150" lvl="2" indent="-285750">
              <a:buFont typeface="Arial"/>
              <a:buChar char="•"/>
              <a:defRPr/>
            </a:pPr>
            <a:r>
              <a:rPr kumimoji="0" lang="en-US" u="none" strike="noStrike" kern="1200" cap="none" spc="0" normalizeH="0" baseline="0" noProof="0">
                <a:ln>
                  <a:noFill/>
                </a:ln>
                <a:effectLst/>
                <a:uLnTx/>
                <a:uFillTx/>
                <a:ea typeface="+mn-lt"/>
                <a:cs typeface="+mn-lt"/>
              </a:rPr>
              <a:t>If </a:t>
            </a:r>
            <a:r>
              <a:rPr lang="en-US">
                <a:ea typeface="+mn-lt"/>
                <a:cs typeface="+mn-lt"/>
              </a:rPr>
              <a:t>an ACO </a:t>
            </a:r>
            <a:r>
              <a:rPr kumimoji="0" lang="en-US" u="none" strike="noStrike" kern="1200" cap="none" spc="0" normalizeH="0" baseline="0" noProof="0">
                <a:ln>
                  <a:noFill/>
                </a:ln>
                <a:effectLst/>
                <a:uLnTx/>
                <a:uFillTx/>
                <a:ea typeface="+mn-lt"/>
                <a:cs typeface="+mn-lt"/>
              </a:rPr>
              <a:t>is </a:t>
            </a:r>
            <a:r>
              <a:rPr lang="en-US">
                <a:ea typeface="+mn-lt"/>
                <a:cs typeface="+mn-lt"/>
              </a:rPr>
              <a:t>unable </a:t>
            </a:r>
            <a:r>
              <a:rPr kumimoji="0" lang="en-US" u="none" strike="noStrike" kern="1200" cap="none" spc="0" normalizeH="0" baseline="0" noProof="0">
                <a:ln>
                  <a:noFill/>
                </a:ln>
                <a:effectLst/>
                <a:uLnTx/>
                <a:uFillTx/>
                <a:ea typeface="+mn-lt"/>
                <a:cs typeface="+mn-lt"/>
              </a:rPr>
              <a:t>to </a:t>
            </a:r>
            <a:r>
              <a:rPr lang="en-US">
                <a:ea typeface="+mn-lt"/>
                <a:cs typeface="+mn-lt"/>
              </a:rPr>
              <a:t>ensure Enrollees have </a:t>
            </a:r>
            <a:r>
              <a:rPr kumimoji="0" lang="en-US" u="none" strike="noStrike" kern="1200" cap="none" spc="0" normalizeH="0" baseline="0" noProof="0">
                <a:ln>
                  <a:noFill/>
                </a:ln>
                <a:effectLst/>
                <a:uLnTx/>
                <a:uFillTx/>
                <a:ea typeface="+mn-lt"/>
                <a:cs typeface="+mn-lt"/>
              </a:rPr>
              <a:t>timely </a:t>
            </a:r>
            <a:r>
              <a:rPr lang="en-US">
                <a:ea typeface="+mn-lt"/>
                <a:cs typeface="+mn-lt"/>
              </a:rPr>
              <a:t>access to HRSN Supplemental Services with one HRSN Provider</a:t>
            </a:r>
            <a:r>
              <a:rPr kumimoji="0" lang="en-US" u="none" strike="noStrike" kern="1200" cap="none" spc="0" normalizeH="0" baseline="0" noProof="0">
                <a:ln>
                  <a:noFill/>
                </a:ln>
                <a:effectLst/>
                <a:uLnTx/>
                <a:uFillTx/>
                <a:ea typeface="+mn-lt"/>
                <a:cs typeface="+mn-lt"/>
              </a:rPr>
              <a:t>, </a:t>
            </a:r>
            <a:r>
              <a:rPr kumimoji="0" lang="en-US" b="1" u="none" strike="noStrike" kern="1200" cap="none" spc="0" normalizeH="0" baseline="0" noProof="0">
                <a:ln>
                  <a:noFill/>
                </a:ln>
                <a:effectLst/>
                <a:uLnTx/>
                <a:uFillTx/>
                <a:ea typeface="+mn-lt"/>
                <a:cs typeface="+mn-lt"/>
              </a:rPr>
              <a:t>the ACO </a:t>
            </a:r>
            <a:r>
              <a:rPr kumimoji="0" lang="en-US" b="1" strike="noStrike" kern="1200" cap="none" spc="0" normalizeH="0" baseline="0" noProof="0">
                <a:ln>
                  <a:noFill/>
                </a:ln>
                <a:effectLst/>
                <a:uLnTx/>
                <a:uFillTx/>
                <a:ea typeface="+mn-lt"/>
                <a:cs typeface="+mn-lt"/>
              </a:rPr>
              <a:t>must</a:t>
            </a:r>
            <a:r>
              <a:rPr kumimoji="0" lang="en-US" b="1" u="none" strike="noStrike" kern="1200" cap="none" spc="0" normalizeH="0" baseline="0" noProof="0">
                <a:ln>
                  <a:noFill/>
                </a:ln>
                <a:effectLst/>
                <a:uLnTx/>
                <a:uFillTx/>
                <a:ea typeface="+mn-lt"/>
                <a:cs typeface="+mn-lt"/>
              </a:rPr>
              <a:t> contract with additional providers</a:t>
            </a:r>
            <a:r>
              <a:rPr lang="en-US" b="1">
                <a:ea typeface="+mn-lt"/>
                <a:cs typeface="+mn-lt"/>
              </a:rPr>
              <a:t>.</a:t>
            </a:r>
            <a:br>
              <a:rPr lang="en-US" b="1">
                <a:ea typeface="+mn-lt"/>
                <a:cs typeface="+mn-lt"/>
              </a:rPr>
            </a:br>
            <a:endParaRPr lang="en-US" u="none" strike="noStrike" kern="1200" cap="none" spc="0" normalizeH="0" baseline="0" noProof="0">
              <a:ln>
                <a:noFill/>
              </a:ln>
              <a:effectLst/>
              <a:uLnTx/>
              <a:uFillTx/>
              <a:ea typeface="+mn-lt"/>
              <a:cs typeface="+mn-lt"/>
            </a:endParaRPr>
          </a:p>
          <a:p>
            <a:pPr marL="285750" indent="-285750">
              <a:spcAft>
                <a:spcPts val="600"/>
              </a:spcAft>
              <a:buFont typeface="Arial"/>
              <a:buChar char="•"/>
              <a:defRPr/>
            </a:pPr>
            <a:r>
              <a:rPr kumimoji="0" lang="en-US" b="1" i="0" u="none" strike="noStrike" kern="1200" cap="none" spc="0" normalizeH="0" baseline="0" noProof="0">
                <a:ln>
                  <a:noFill/>
                </a:ln>
                <a:effectLst/>
                <a:uLnTx/>
                <a:uFillTx/>
                <a:latin typeface="Arial"/>
                <a:ea typeface="+mn-ea"/>
                <a:cs typeface="Calibri"/>
              </a:rPr>
              <a:t>MassHealth anticipates implementing </a:t>
            </a:r>
            <a:r>
              <a:rPr lang="en-US" b="1">
                <a:latin typeface="Arial"/>
                <a:cs typeface="Calibri"/>
              </a:rPr>
              <a:t>additional</a:t>
            </a:r>
            <a:r>
              <a:rPr kumimoji="0" lang="en-US" b="1" i="0" u="none" strike="noStrike" kern="1200" cap="none" spc="0" normalizeH="0" baseline="0" noProof="0">
                <a:ln>
                  <a:noFill/>
                </a:ln>
                <a:effectLst/>
                <a:uLnTx/>
                <a:uFillTx/>
                <a:latin typeface="Arial"/>
                <a:ea typeface="+mn-ea"/>
                <a:cs typeface="Calibri"/>
              </a:rPr>
              <a:t> network adequacy standards</a:t>
            </a:r>
            <a:r>
              <a:rPr lang="en-US" b="1">
                <a:latin typeface="Arial"/>
                <a:cs typeface="Calibri"/>
              </a:rPr>
              <a:t> for HRSN Supplemental Services, including time and distance standards, in 2026.</a:t>
            </a:r>
            <a:br>
              <a:rPr lang="en-US" b="1">
                <a:latin typeface="Arial"/>
                <a:cs typeface="Calibri"/>
              </a:rPr>
            </a:br>
            <a:endParaRPr lang="en-US" b="0" i="0" u="none" strike="noStrike" kern="1200" cap="none" spc="0" normalizeH="0" baseline="0" noProof="0">
              <a:ln>
                <a:noFill/>
              </a:ln>
              <a:effectLst/>
              <a:uLnTx/>
              <a:uFillTx/>
              <a:latin typeface="Arial"/>
              <a:cs typeface="Calibri"/>
            </a:endParaRPr>
          </a:p>
          <a:p>
            <a:pPr marL="285750" indent="-285750">
              <a:spcAft>
                <a:spcPts val="600"/>
              </a:spcAft>
              <a:buFont typeface="Arial"/>
              <a:buChar char="•"/>
              <a:defRPr/>
            </a:pPr>
            <a:r>
              <a:rPr lang="en-US">
                <a:ea typeface="+mn-lt"/>
                <a:cs typeface="+mn-lt"/>
              </a:rPr>
              <a:t>Note for Primary Care ACOs (PCACO) and MBHP: PCACOs and MBHP shall collectively meet the network adequacy requirements.</a:t>
            </a:r>
            <a:br>
              <a:rPr lang="en-US">
                <a:ea typeface="+mn-lt"/>
                <a:cs typeface="+mn-lt"/>
              </a:rPr>
            </a:br>
            <a:endParaRPr lang="en-US">
              <a:latin typeface="Arial"/>
              <a:cs typeface="Arial"/>
            </a:endParaRPr>
          </a:p>
          <a:p>
            <a:pPr marL="285750" indent="-285750">
              <a:spcAft>
                <a:spcPts val="600"/>
              </a:spcAft>
              <a:buFont typeface="Arial"/>
              <a:buChar char="•"/>
              <a:defRPr/>
            </a:pPr>
            <a:r>
              <a:rPr lang="en-US">
                <a:latin typeface="Arial"/>
                <a:cs typeface="Calibri"/>
              </a:rPr>
              <a:t>Current network adequacy standards for Specialized CSP-HI and CSP-TPP will remain in place. </a:t>
            </a:r>
            <a:r>
              <a:rPr lang="en-US">
                <a:ea typeface="+mn-lt"/>
                <a:cs typeface="+mn-lt"/>
              </a:rPr>
              <a:t>Plans must enter into contracts with any qualified providers for CSP-HI and CSP-TPP that operate within the Plans’ Service Areas.</a:t>
            </a:r>
            <a:endParaRPr lang="en-US"/>
          </a:p>
          <a:p>
            <a:pPr marL="742950" marR="0" lvl="1" indent="-285750" algn="l" defTabSz="914400" rtl="0" eaLnBrk="1" fontAlgn="auto" latinLnBrk="0" hangingPunct="1">
              <a:lnSpc>
                <a:spcPct val="100000"/>
              </a:lnSpc>
              <a:spcBef>
                <a:spcPts val="0"/>
              </a:spcBef>
              <a:spcAft>
                <a:spcPts val="0"/>
              </a:spcAft>
              <a:buClrTx/>
              <a:buSzTx/>
              <a:buFont typeface="Arial"/>
              <a:buChar char="•"/>
              <a:tabLst/>
              <a:defRPr/>
            </a:pPr>
            <a:endParaRPr lang="en-US" b="0" i="0" u="none" strike="noStrike" kern="1200" cap="none" spc="0" normalizeH="0" baseline="0" noProof="0">
              <a:ln>
                <a:noFill/>
              </a:ln>
              <a:solidFill>
                <a:srgbClr val="000000"/>
              </a:solidFill>
              <a:effectLst/>
              <a:uLnTx/>
              <a:uFillTx/>
              <a:latin typeface="Arial"/>
              <a:cs typeface="Calibri"/>
            </a:endParaRPr>
          </a:p>
          <a:p>
            <a:pPr marL="285750" marR="0" lvl="0" indent="-285750" algn="l" defTabSz="914400" rtl="0" eaLnBrk="1" fontAlgn="auto" latinLnBrk="0" hangingPunct="1">
              <a:lnSpc>
                <a:spcPct val="100000"/>
              </a:lnSpc>
              <a:spcBef>
                <a:spcPts val="0"/>
              </a:spcBef>
              <a:spcAft>
                <a:spcPts val="0"/>
              </a:spcAft>
              <a:buClrTx/>
              <a:buSzTx/>
              <a:buFont typeface="Arial"/>
              <a:buChar char="•"/>
              <a:tabLst/>
              <a:defRPr/>
            </a:pPr>
            <a:endParaRPr lang="en-US" b="0" i="0" u="none" kern="1200" cap="none" spc="0" normalizeH="0" baseline="0" noProof="0">
              <a:ln>
                <a:noFill/>
              </a:ln>
              <a:solidFill>
                <a:srgbClr val="000000"/>
              </a:solidFill>
              <a:effectLst/>
              <a:uLnTx/>
              <a:uFillTx/>
              <a:latin typeface="Arial"/>
              <a:cs typeface="Calibri"/>
            </a:endParaRPr>
          </a:p>
        </p:txBody>
      </p:sp>
      <p:sp>
        <p:nvSpPr>
          <p:cNvPr id="3" name="Title 1">
            <a:extLst>
              <a:ext uri="{FF2B5EF4-FFF2-40B4-BE49-F238E27FC236}">
                <a16:creationId xmlns:a16="http://schemas.microsoft.com/office/drawing/2014/main" id="{F6565CC1-F41F-711B-712C-AEE37EBDAF37}"/>
              </a:ext>
            </a:extLst>
          </p:cNvPr>
          <p:cNvSpPr>
            <a:spLocks noGrp="1"/>
          </p:cNvSpPr>
          <p:nvPr>
            <p:ph type="title"/>
          </p:nvPr>
        </p:nvSpPr>
        <p:spPr>
          <a:xfrm>
            <a:off x="233363" y="234950"/>
            <a:ext cx="10737850" cy="677108"/>
          </a:xfrm>
        </p:spPr>
        <p:txBody>
          <a:bodyPr/>
          <a:lstStyle/>
          <a:p>
            <a:r>
              <a:rPr lang="en-US" sz="2200">
                <a:solidFill>
                  <a:srgbClr val="002060"/>
                </a:solidFill>
                <a:latin typeface="Arial"/>
                <a:cs typeface="Calibri"/>
              </a:rPr>
              <a:t>Network Adequacy for HRSN Supplemental Services</a:t>
            </a:r>
            <a:endParaRPr lang="en-US" sz="2200">
              <a:solidFill>
                <a:srgbClr val="002060"/>
              </a:solidFill>
              <a:latin typeface="Arial"/>
            </a:endParaRPr>
          </a:p>
          <a:p>
            <a:endParaRPr lang="en-US" sz="2200">
              <a:cs typeface="Arial"/>
            </a:endParaRPr>
          </a:p>
        </p:txBody>
      </p:sp>
    </p:spTree>
    <p:extLst>
      <p:ext uri="{BB962C8B-B14F-4D97-AF65-F5344CB8AC3E}">
        <p14:creationId xmlns:p14="http://schemas.microsoft.com/office/powerpoint/2010/main" val="1896281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Provider Credentialing</a:t>
            </a:r>
            <a:endParaRPr lang="en-US"/>
          </a:p>
        </p:txBody>
      </p:sp>
    </p:spTree>
    <p:extLst>
      <p:ext uri="{BB962C8B-B14F-4D97-AF65-F5344CB8AC3E}">
        <p14:creationId xmlns:p14="http://schemas.microsoft.com/office/powerpoint/2010/main" val="3974768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39516-7956-A277-1DC7-101357952316}"/>
              </a:ext>
            </a:extLst>
          </p:cNvPr>
          <p:cNvSpPr>
            <a:spLocks noGrp="1"/>
          </p:cNvSpPr>
          <p:nvPr>
            <p:ph type="title"/>
          </p:nvPr>
        </p:nvSpPr>
        <p:spPr>
          <a:xfrm>
            <a:off x="148141" y="329313"/>
            <a:ext cx="11266467" cy="338554"/>
          </a:xfrm>
        </p:spPr>
        <p:txBody>
          <a:bodyPr/>
          <a:lstStyle/>
          <a:p>
            <a:r>
              <a:rPr lang="en-US" sz="2200">
                <a:solidFill>
                  <a:srgbClr val="002060"/>
                </a:solidFill>
                <a:latin typeface="Arial"/>
                <a:cs typeface="Arial"/>
              </a:rPr>
              <a:t> Credentialing HRSN Providers </a:t>
            </a:r>
          </a:p>
        </p:txBody>
      </p:sp>
      <p:grpSp>
        <p:nvGrpSpPr>
          <p:cNvPr id="4" name="Group 3">
            <a:extLst>
              <a:ext uri="{FF2B5EF4-FFF2-40B4-BE49-F238E27FC236}">
                <a16:creationId xmlns:a16="http://schemas.microsoft.com/office/drawing/2014/main" id="{06A0C562-8145-1CB9-0099-7D381C7EAA48}"/>
              </a:ext>
            </a:extLst>
          </p:cNvPr>
          <p:cNvGrpSpPr/>
          <p:nvPr/>
        </p:nvGrpSpPr>
        <p:grpSpPr>
          <a:xfrm>
            <a:off x="263610" y="887693"/>
            <a:ext cx="11743333" cy="864907"/>
            <a:chOff x="159890" y="967635"/>
            <a:chExt cx="11226708" cy="1117511"/>
          </a:xfrm>
        </p:grpSpPr>
        <p:sp>
          <p:nvSpPr>
            <p:cNvPr id="3" name="Rectangle 2">
              <a:extLst>
                <a:ext uri="{FF2B5EF4-FFF2-40B4-BE49-F238E27FC236}">
                  <a16:creationId xmlns:a16="http://schemas.microsoft.com/office/drawing/2014/main" id="{A2D16C47-6A70-43B4-B571-1EA2EA9696DA}"/>
                </a:ext>
              </a:extLst>
            </p:cNvPr>
            <p:cNvSpPr/>
            <p:nvPr/>
          </p:nvSpPr>
          <p:spPr>
            <a:xfrm>
              <a:off x="159890" y="967635"/>
              <a:ext cx="11226708" cy="1117511"/>
            </a:xfrm>
            <a:prstGeom prst="rect">
              <a:avLst/>
            </a:prstGeom>
            <a:solidFill>
              <a:schemeClr val="accent4">
                <a:lumMod val="20000"/>
                <a:lumOff val="80000"/>
              </a:schemeClr>
            </a:solidFill>
            <a:ln w="9525">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5" name="TextBox 4">
              <a:extLst>
                <a:ext uri="{FF2B5EF4-FFF2-40B4-BE49-F238E27FC236}">
                  <a16:creationId xmlns:a16="http://schemas.microsoft.com/office/drawing/2014/main" id="{059B14A5-8FFC-6FEF-1565-4EC543C0CE05}"/>
                </a:ext>
              </a:extLst>
            </p:cNvPr>
            <p:cNvSpPr txBox="1"/>
            <p:nvPr/>
          </p:nvSpPr>
          <p:spPr>
            <a:xfrm>
              <a:off x="223648" y="1046159"/>
              <a:ext cx="11104277" cy="954397"/>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200"/>
                </a:spcBef>
                <a:spcAft>
                  <a:spcPts val="200"/>
                </a:spcAft>
              </a:pPr>
              <a:r>
                <a:rPr lang="en-US" sz="1400" b="1">
                  <a:cs typeface="Arial"/>
                </a:rPr>
                <a:t>Provider credentialing is a process by which a health plan ensures a potential HRSN Provider meets state and federal qualifications, and other plan-specific requirements. </a:t>
              </a:r>
              <a:r>
                <a:rPr lang="en-US" sz="1400">
                  <a:cs typeface="Arial"/>
                </a:rPr>
                <a:t>To provide HRSN Services, HRSN Providers </a:t>
              </a:r>
              <a:r>
                <a:rPr lang="en-US" sz="1400" b="1">
                  <a:cs typeface="Arial"/>
                </a:rPr>
                <a:t>must be credentialed and enroll as network providers </a:t>
              </a:r>
              <a:r>
                <a:rPr lang="en-US" sz="1400">
                  <a:cs typeface="Arial"/>
                </a:rPr>
                <a:t>with ACPPs and/or MBHP. </a:t>
              </a:r>
              <a:endParaRPr lang="en-US" sz="1400" b="1">
                <a:solidFill>
                  <a:srgbClr val="002060"/>
                </a:solidFill>
                <a:cs typeface="Arial"/>
              </a:endParaRPr>
            </a:p>
          </p:txBody>
        </p:sp>
      </p:grpSp>
      <p:sp>
        <p:nvSpPr>
          <p:cNvPr id="9" name="TextBox 8">
            <a:extLst>
              <a:ext uri="{FF2B5EF4-FFF2-40B4-BE49-F238E27FC236}">
                <a16:creationId xmlns:a16="http://schemas.microsoft.com/office/drawing/2014/main" id="{0D43BFAC-1CE4-1F69-FC74-6C1B750494A0}"/>
              </a:ext>
            </a:extLst>
          </p:cNvPr>
          <p:cNvSpPr txBox="1"/>
          <p:nvPr/>
        </p:nvSpPr>
        <p:spPr bwMode="auto">
          <a:xfrm>
            <a:off x="263610" y="1747905"/>
            <a:ext cx="11372768" cy="4699000"/>
          </a:xfrm>
          <a:prstGeom prst="rect">
            <a:avLst/>
          </a:prstGeom>
          <a:noFill/>
          <a:ln w="19050">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6200" tIns="76200" rIns="76200" bIns="76200" numCol="1" rtlCol="0" anchor="ctr" anchorCtr="0" compatLnSpc="1">
            <a:prstTxWarp prst="textNoShape">
              <a:avLst/>
            </a:prstTxWarp>
            <a:noAutofit/>
          </a:bodyPr>
          <a:lstStyle/>
          <a:p>
            <a:r>
              <a:rPr lang="en-US" sz="1400" kern="0">
                <a:cs typeface="Arial"/>
              </a:rPr>
              <a:t> </a:t>
            </a:r>
            <a:r>
              <a:rPr lang="en-US" sz="1400" b="1" kern="0">
                <a:cs typeface="Arial"/>
              </a:rPr>
              <a:t>Standard managed care credentialing requirements that apply to HRSN Providers include:</a:t>
            </a:r>
            <a:endParaRPr lang="en-US" sz="1400">
              <a:cs typeface="Arial"/>
            </a:endParaRPr>
          </a:p>
          <a:p>
            <a:pPr marL="747395" lvl="1" indent="-285750">
              <a:buFont typeface="Arial"/>
              <a:buChar char="•"/>
            </a:pPr>
            <a:r>
              <a:rPr lang="en-US" sz="1400" kern="0">
                <a:cs typeface="Arial"/>
              </a:rPr>
              <a:t>Completing the MassHealth Federally Required Disclosures Form (FRDF).</a:t>
            </a:r>
            <a:endParaRPr lang="en-US" sz="1400">
              <a:cs typeface="Arial"/>
            </a:endParaRPr>
          </a:p>
          <a:p>
            <a:pPr marL="747395" lvl="1" indent="-285750">
              <a:buFont typeface="Arial"/>
              <a:buChar char="•"/>
            </a:pPr>
            <a:r>
              <a:rPr lang="en-US" sz="1450" kern="0">
                <a:cs typeface="Arial"/>
              </a:rPr>
              <a:t>Providing demographic information (e.g., National Provider Identifier (NPI) number, licenses &amp; certifications if applicable, address(es), etc.) to plans.</a:t>
            </a:r>
          </a:p>
          <a:p>
            <a:pPr marL="1204595" lvl="2" indent="-285750">
              <a:buFont typeface="Arial"/>
              <a:buChar char="•"/>
            </a:pPr>
            <a:r>
              <a:rPr lang="en-US" sz="1450" kern="0">
                <a:cs typeface="Arial"/>
              </a:rPr>
              <a:t>Note: MassHealth </a:t>
            </a:r>
            <a:r>
              <a:rPr lang="en-US" sz="1450" b="1" kern="0">
                <a:cs typeface="Arial"/>
              </a:rPr>
              <a:t>strongly </a:t>
            </a:r>
            <a:r>
              <a:rPr lang="en-US" sz="1450" kern="0">
                <a:cs typeface="Arial"/>
              </a:rPr>
              <a:t>recommends that organizations that may already have an NPI for a different set of MassHealth services, procure and credential with a separate NPI for HRSN services</a:t>
            </a:r>
          </a:p>
          <a:p>
            <a:pPr marL="747395" lvl="1" indent="-285750">
              <a:buFont typeface="Arial"/>
              <a:buChar char="•"/>
            </a:pPr>
            <a:r>
              <a:rPr lang="en-US" sz="1450" kern="0">
                <a:cs typeface="Arial"/>
              </a:rPr>
              <a:t>Submitting tax information, such as a W-9 form, to plans.</a:t>
            </a:r>
          </a:p>
          <a:p>
            <a:pPr marL="461645" lvl="1"/>
            <a:endParaRPr lang="en-US" sz="1450" kern="0">
              <a:cs typeface="Arial"/>
            </a:endParaRPr>
          </a:p>
          <a:p>
            <a:pPr marL="57150" lvl="1"/>
            <a:r>
              <a:rPr lang="en-US" sz="1400" b="1" kern="0">
                <a:cs typeface="Arial"/>
              </a:rPr>
              <a:t>Plans will use the information provided by HRSN Providers to:</a:t>
            </a:r>
          </a:p>
          <a:p>
            <a:pPr marL="741045" lvl="2" indent="-285750">
              <a:buFont typeface="Arial"/>
              <a:buChar char="•"/>
            </a:pPr>
            <a:r>
              <a:rPr lang="en-US" sz="1400" kern="0">
                <a:cs typeface="Arial"/>
              </a:rPr>
              <a:t>Verify that HRSN Providers do not appear in any exclusion databases.</a:t>
            </a:r>
          </a:p>
          <a:p>
            <a:pPr marL="741045" lvl="2" indent="-285750">
              <a:buFont typeface="Arial"/>
              <a:buChar char="•"/>
            </a:pPr>
            <a:r>
              <a:rPr lang="en-US" sz="1400" kern="0">
                <a:cs typeface="Arial"/>
              </a:rPr>
              <a:t>Confirm that HRSN Providers meet minimum qualifications necessary, as outlined in the HRSN Services Manual, to provide the HRSN Service.</a:t>
            </a:r>
          </a:p>
          <a:p>
            <a:pPr marL="515620"/>
            <a:endParaRPr lang="en-US" sz="1450" i="1" kern="0">
              <a:cs typeface="Arial"/>
            </a:endParaRPr>
          </a:p>
          <a:p>
            <a:r>
              <a:rPr lang="en-US" sz="1450" kern="0">
                <a:cs typeface="Arial"/>
              </a:rPr>
              <a:t>There are other standard credentialing processes</a:t>
            </a:r>
            <a:r>
              <a:rPr lang="en-US" sz="1450" kern="0">
                <a:solidFill>
                  <a:srgbClr val="000000"/>
                </a:solidFill>
                <a:cs typeface="Arial"/>
              </a:rPr>
              <a:t> that</a:t>
            </a:r>
            <a:r>
              <a:rPr lang="en-US" sz="1450" kern="0">
                <a:solidFill>
                  <a:srgbClr val="002060"/>
                </a:solidFill>
                <a:cs typeface="Arial"/>
              </a:rPr>
              <a:t> </a:t>
            </a:r>
            <a:r>
              <a:rPr lang="en-US" sz="1450" b="1" kern="0">
                <a:cs typeface="Arial"/>
              </a:rPr>
              <a:t>are not applicable for HRSN Providers</a:t>
            </a:r>
            <a:r>
              <a:rPr lang="en-US" sz="1450" kern="0">
                <a:cs typeface="Arial"/>
              </a:rPr>
              <a:t>, which HRSN Providers will not need to complete</a:t>
            </a:r>
            <a:r>
              <a:rPr lang="en-US" sz="1450" b="1" kern="0">
                <a:cs typeface="Arial"/>
              </a:rPr>
              <a:t>. </a:t>
            </a:r>
          </a:p>
          <a:p>
            <a:pPr marL="742950" lvl="1" indent="-285750">
              <a:buFont typeface="Arial" panose="020B0604020202020204" pitchFamily="34" charset="0"/>
              <a:buChar char="•"/>
            </a:pPr>
            <a:r>
              <a:rPr lang="en-US" sz="1450" b="1" kern="0">
                <a:ea typeface="+mn-lt"/>
                <a:cs typeface="+mn-lt"/>
              </a:rPr>
              <a:t>MassHealth expects plans to tailor their credentialing forms specifically for HRSN Providers, or otherwise account for the fact that HRSN Providers may not be able to complete certain fields. </a:t>
            </a:r>
            <a:endParaRPr lang="en-US" sz="1450" b="1" kern="0">
              <a:cs typeface="Arial"/>
            </a:endParaRPr>
          </a:p>
          <a:p>
            <a:pPr marL="742950" lvl="1" indent="-285750">
              <a:buFont typeface="Arial" panose="020B0604020202020204" pitchFamily="34" charset="0"/>
              <a:buChar char="•"/>
            </a:pPr>
            <a:r>
              <a:rPr lang="en-US" sz="1450" kern="0">
                <a:cs typeface="Arial"/>
              </a:rPr>
              <a:t>Note that many HRSN Providers are not licensed providers subject to National Committee for Quality Assurance (NCQA) standards, which dictate certain typical plan credentialing requirements. </a:t>
            </a:r>
            <a:endParaRPr lang="en-US"/>
          </a:p>
          <a:p>
            <a:pPr marL="742950" lvl="1" indent="-285750">
              <a:buFont typeface="Arial" panose="020B0604020202020204" pitchFamily="34" charset="0"/>
              <a:buChar char="•"/>
            </a:pPr>
            <a:r>
              <a:rPr lang="en-US" sz="1450" kern="0">
                <a:solidFill>
                  <a:schemeClr val="tx2"/>
                </a:solidFill>
                <a:ea typeface="+mn-lt"/>
                <a:cs typeface="+mn-lt"/>
              </a:rPr>
              <a:t>Specific forms and processes vary by plan. </a:t>
            </a:r>
          </a:p>
        </p:txBody>
      </p:sp>
    </p:spTree>
    <p:extLst>
      <p:ext uri="{BB962C8B-B14F-4D97-AF65-F5344CB8AC3E}">
        <p14:creationId xmlns:p14="http://schemas.microsoft.com/office/powerpoint/2010/main" val="1655351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237002D-1B2F-B98B-AF38-48891C26D624}"/>
              </a:ext>
            </a:extLst>
          </p:cNvPr>
          <p:cNvSpPr txBox="1"/>
          <p:nvPr/>
        </p:nvSpPr>
        <p:spPr bwMode="auto">
          <a:xfrm>
            <a:off x="228569" y="656884"/>
            <a:ext cx="11190534" cy="892552"/>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600" kern="0">
                <a:cs typeface="Arial"/>
              </a:rPr>
              <a:t>The </a:t>
            </a:r>
            <a:r>
              <a:rPr lang="en-US" sz="1600" kern="0">
                <a:ea typeface="+mn-lt"/>
                <a:cs typeface="+mn-lt"/>
              </a:rPr>
              <a:t>HealthCare Administrative Solutions</a:t>
            </a:r>
            <a:r>
              <a:rPr lang="en-US" sz="1600" kern="0">
                <a:cs typeface="Arial"/>
              </a:rPr>
              <a:t> (HCAS) form used by the majority of health plans and the standard form used by MBHP to collect provider demographic information for provider credentialing have multiple fields that </a:t>
            </a:r>
            <a:r>
              <a:rPr lang="en-US" sz="1600" b="1" kern="0">
                <a:cs typeface="Arial"/>
              </a:rPr>
              <a:t>are not relevant for HRSN Providers</a:t>
            </a:r>
            <a:r>
              <a:rPr lang="en-US" sz="1600" kern="0">
                <a:cs typeface="Arial"/>
              </a:rPr>
              <a:t>. </a:t>
            </a:r>
          </a:p>
        </p:txBody>
      </p:sp>
      <p:sp>
        <p:nvSpPr>
          <p:cNvPr id="8" name="Title 1">
            <a:extLst>
              <a:ext uri="{FF2B5EF4-FFF2-40B4-BE49-F238E27FC236}">
                <a16:creationId xmlns:a16="http://schemas.microsoft.com/office/drawing/2014/main" id="{4090886D-1FBD-6324-0A06-33243FDEF5EE}"/>
              </a:ext>
            </a:extLst>
          </p:cNvPr>
          <p:cNvSpPr>
            <a:spLocks noGrp="1"/>
          </p:cNvSpPr>
          <p:nvPr>
            <p:ph type="title"/>
          </p:nvPr>
        </p:nvSpPr>
        <p:spPr>
          <a:xfrm>
            <a:off x="232573" y="157905"/>
            <a:ext cx="11684000" cy="338554"/>
          </a:xfrm>
        </p:spPr>
        <p:txBody>
          <a:bodyPr/>
          <a:lstStyle/>
          <a:p>
            <a:r>
              <a:rPr lang="en-US" sz="2200">
                <a:solidFill>
                  <a:srgbClr val="002060"/>
                </a:solidFill>
              </a:rPr>
              <a:t>Example of Standard Credentialing Form Fields Not Applicable to HRSN Providers</a:t>
            </a:r>
            <a:endParaRPr lang="en-US" sz="2200">
              <a:solidFill>
                <a:srgbClr val="002060"/>
              </a:solidFill>
              <a:cs typeface="Arial"/>
            </a:endParaRPr>
          </a:p>
        </p:txBody>
      </p:sp>
      <p:sp>
        <p:nvSpPr>
          <p:cNvPr id="5" name="TextBox 4">
            <a:extLst>
              <a:ext uri="{FF2B5EF4-FFF2-40B4-BE49-F238E27FC236}">
                <a16:creationId xmlns:a16="http://schemas.microsoft.com/office/drawing/2014/main" id="{80F3934F-842D-B2AD-C648-D6D68A710FCB}"/>
              </a:ext>
            </a:extLst>
          </p:cNvPr>
          <p:cNvSpPr txBox="1"/>
          <p:nvPr/>
        </p:nvSpPr>
        <p:spPr bwMode="auto">
          <a:xfrm>
            <a:off x="228569" y="5353924"/>
            <a:ext cx="11688004" cy="892552"/>
          </a:xfrm>
          <a:prstGeom prst="rect">
            <a:avLst/>
          </a:prstGeom>
          <a:solidFill>
            <a:schemeClr val="accent4">
              <a:lumMod val="20000"/>
              <a:lumOff val="80000"/>
            </a:schemeClr>
          </a:solidFill>
          <a:ln w="12700">
            <a:solidFill>
              <a:schemeClr val="tx2"/>
            </a:solidFill>
            <a:miter lim="800000"/>
            <a:headEnd/>
            <a:tailEnd/>
          </a:ln>
          <a:effec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600" b="1" kern="0">
                <a:cs typeface="Arial" panose="020B0604020202020204"/>
              </a:rPr>
              <a:t>ACPPs and MBHP are streamlining their HRSN Provider credentialing processes </a:t>
            </a:r>
            <a:r>
              <a:rPr lang="en-US" sz="1600" b="1" kern="0">
                <a:ea typeface="+mn-lt"/>
                <a:cs typeface="+mn-lt"/>
              </a:rPr>
              <a:t>to ensure the information requested is relevant to HRSN Providers. Please contact the health plan directly with any questions on their credentialing processes.</a:t>
            </a:r>
            <a:r>
              <a:rPr lang="en-US" sz="1600" b="1" i="1" kern="0">
                <a:ea typeface="+mn-lt"/>
                <a:cs typeface="+mn-lt"/>
              </a:rPr>
              <a:t> Find a list of the plans' credentialing &amp; enrollment contacts </a:t>
            </a:r>
            <a:r>
              <a:rPr lang="en-US" sz="1600" b="1" i="1" kern="0">
                <a:solidFill>
                  <a:srgbClr val="002060"/>
                </a:solidFill>
                <a:ea typeface="+mn-lt"/>
                <a:cs typeface="+mn-lt"/>
                <a:hlinkClick r:id="rId3"/>
              </a:rPr>
              <a:t>linked here</a:t>
            </a:r>
            <a:r>
              <a:rPr lang="en-US" sz="1600" b="1" i="1" kern="0">
                <a:solidFill>
                  <a:srgbClr val="002060"/>
                </a:solidFill>
                <a:ea typeface="+mn-lt"/>
                <a:cs typeface="+mn-lt"/>
              </a:rPr>
              <a:t>.</a:t>
            </a:r>
            <a:endParaRPr lang="en-US" sz="2000">
              <a:cs typeface="Arial"/>
            </a:endParaRPr>
          </a:p>
        </p:txBody>
      </p:sp>
      <p:sp>
        <p:nvSpPr>
          <p:cNvPr id="2" name="TextBox 1">
            <a:extLst>
              <a:ext uri="{FF2B5EF4-FFF2-40B4-BE49-F238E27FC236}">
                <a16:creationId xmlns:a16="http://schemas.microsoft.com/office/drawing/2014/main" id="{EB890796-F672-928F-0D82-995AB2A7F1D8}"/>
              </a:ext>
            </a:extLst>
          </p:cNvPr>
          <p:cNvSpPr txBox="1"/>
          <p:nvPr/>
        </p:nvSpPr>
        <p:spPr>
          <a:xfrm>
            <a:off x="616856" y="1548190"/>
            <a:ext cx="10631714"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a:cs typeface="Arial"/>
              </a:rPr>
              <a:t>HCAS fields that HRSN Providers will not be required to complete include</a:t>
            </a:r>
            <a:r>
              <a:rPr lang="en-US" sz="1600">
                <a:cs typeface="Arial"/>
              </a:rPr>
              <a:t>: </a:t>
            </a:r>
          </a:p>
          <a:p>
            <a:pPr marL="171450" indent="-171450">
              <a:buFont typeface="Arial"/>
              <a:buChar char="•"/>
            </a:pPr>
            <a:r>
              <a:rPr lang="en-US" sz="1600">
                <a:cs typeface="Arial"/>
              </a:rPr>
              <a:t>Council for Affordable Quality Healthcare (CAQH) ID </a:t>
            </a:r>
          </a:p>
          <a:p>
            <a:pPr marL="171450" indent="-171450">
              <a:buFont typeface="Arial"/>
              <a:buChar char="•"/>
            </a:pPr>
            <a:r>
              <a:rPr lang="en-US" sz="1600">
                <a:cs typeface="Arial"/>
              </a:rPr>
              <a:t>License #</a:t>
            </a:r>
          </a:p>
          <a:p>
            <a:pPr marL="171450" indent="-171450">
              <a:buFont typeface="Arial"/>
              <a:buChar char="•"/>
            </a:pPr>
            <a:r>
              <a:rPr lang="en-US" sz="1600">
                <a:cs typeface="Arial"/>
              </a:rPr>
              <a:t>Drug Enforcement Administration (DEA) #</a:t>
            </a:r>
          </a:p>
          <a:p>
            <a:pPr marL="171450" indent="-171450">
              <a:buFont typeface="Arial"/>
              <a:buChar char="•"/>
            </a:pPr>
            <a:r>
              <a:rPr lang="en-US" sz="1600">
                <a:cs typeface="Arial"/>
              </a:rPr>
              <a:t>Provider Category</a:t>
            </a:r>
          </a:p>
          <a:p>
            <a:pPr marL="171450" indent="-171450">
              <a:buFont typeface="Arial"/>
              <a:buChar char="•"/>
            </a:pPr>
            <a:r>
              <a:rPr lang="en-US" sz="1600">
                <a:cs typeface="Arial"/>
              </a:rPr>
              <a:t>Hospital affiliation and admitting privilege fields</a:t>
            </a:r>
          </a:p>
          <a:p>
            <a:pPr marL="171450" indent="-171450">
              <a:buFont typeface="Arial"/>
              <a:buChar char="•"/>
            </a:pPr>
            <a:r>
              <a:rPr lang="en-US" sz="1600">
                <a:cs typeface="Arial"/>
              </a:rPr>
              <a:t>24 hour coverage</a:t>
            </a:r>
          </a:p>
          <a:p>
            <a:pPr marL="171450" indent="-171450">
              <a:buFont typeface="Arial"/>
              <a:buChar char="•"/>
            </a:pPr>
            <a:r>
              <a:rPr lang="en-US" sz="1600">
                <a:cs typeface="Arial"/>
              </a:rPr>
              <a:t>Waiting time to schedule</a:t>
            </a:r>
          </a:p>
        </p:txBody>
      </p:sp>
      <p:sp>
        <p:nvSpPr>
          <p:cNvPr id="3" name="TextBox 2">
            <a:extLst>
              <a:ext uri="{FF2B5EF4-FFF2-40B4-BE49-F238E27FC236}">
                <a16:creationId xmlns:a16="http://schemas.microsoft.com/office/drawing/2014/main" id="{C2BA2883-9B57-0EAB-F894-4A609166920A}"/>
              </a:ext>
            </a:extLst>
          </p:cNvPr>
          <p:cNvSpPr txBox="1"/>
          <p:nvPr/>
        </p:nvSpPr>
        <p:spPr>
          <a:xfrm>
            <a:off x="616858" y="3882571"/>
            <a:ext cx="11391294" cy="958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88183"/>
              </a:lnSpc>
            </a:pPr>
            <a:r>
              <a:rPr lang="en-US" sz="1600" b="1">
                <a:latin typeface="Arial"/>
                <a:ea typeface="Arial"/>
                <a:cs typeface="Arial"/>
              </a:rPr>
              <a:t>Additional, non-HCAS fields that HRSN Providers will not be required to complete include:</a:t>
            </a:r>
            <a:endParaRPr lang="en-US" sz="1600">
              <a:latin typeface="Arial"/>
              <a:ea typeface="Arial"/>
              <a:cs typeface="Arial"/>
            </a:endParaRPr>
          </a:p>
          <a:p>
            <a:pPr marL="168275" indent="-168275">
              <a:lnSpc>
                <a:spcPct val="88183"/>
              </a:lnSpc>
              <a:buFont typeface="Arial" panose="020B0604020202020204" pitchFamily="34" charset="0"/>
              <a:buChar char="•"/>
            </a:pPr>
            <a:r>
              <a:rPr lang="en-US" sz="1600">
                <a:latin typeface="Arial"/>
                <a:ea typeface="Arial"/>
                <a:cs typeface="Arial"/>
              </a:rPr>
              <a:t>Malpractice</a:t>
            </a:r>
            <a:r>
              <a:rPr lang="en-US" sz="1600" baseline="0">
                <a:latin typeface="Arial"/>
                <a:ea typeface="Arial"/>
                <a:cs typeface="Arial"/>
              </a:rPr>
              <a:t> insurance</a:t>
            </a:r>
            <a:r>
              <a:rPr lang="en-US" sz="1600">
                <a:latin typeface="Arial"/>
                <a:ea typeface="Arial"/>
                <a:cs typeface="Arial"/>
              </a:rPr>
              <a:t>​</a:t>
            </a:r>
            <a:endParaRPr lang="en-US" sz="1600">
              <a:cs typeface="Arial"/>
            </a:endParaRPr>
          </a:p>
          <a:p>
            <a:pPr marL="171450" lvl="0" indent="-171450" rtl="0">
              <a:lnSpc>
                <a:spcPct val="88183"/>
              </a:lnSpc>
              <a:buFont typeface="Arial,Sans-Serif"/>
              <a:buChar char="•"/>
            </a:pPr>
            <a:r>
              <a:rPr lang="en-US" sz="1600" baseline="0">
                <a:latin typeface="Arial"/>
                <a:ea typeface="Arial"/>
                <a:cs typeface="Arial"/>
              </a:rPr>
              <a:t>CDS (Controlled and Dangerous Substances) certificates</a:t>
            </a:r>
            <a:r>
              <a:rPr lang="en-US" sz="1600">
                <a:latin typeface="Arial"/>
                <a:ea typeface="Arial"/>
                <a:cs typeface="Arial"/>
              </a:rPr>
              <a:t>​</a:t>
            </a:r>
          </a:p>
          <a:p>
            <a:pPr marL="171450" lvl="0" indent="-171450" rtl="0">
              <a:lnSpc>
                <a:spcPct val="88183"/>
              </a:lnSpc>
              <a:buFont typeface="Arial,Sans-Serif"/>
              <a:buChar char="•"/>
            </a:pPr>
            <a:r>
              <a:rPr lang="en-US" sz="1600" baseline="0">
                <a:latin typeface="Arial"/>
                <a:ea typeface="Arial"/>
                <a:cs typeface="Arial"/>
              </a:rPr>
              <a:t>Board certification </a:t>
            </a:r>
            <a:r>
              <a:rPr lang="en-US" sz="1600" b="1" baseline="0">
                <a:latin typeface="Arial"/>
                <a:ea typeface="Arial"/>
                <a:cs typeface="Arial"/>
              </a:rPr>
              <a:t> </a:t>
            </a:r>
            <a:endParaRPr lang="en-US" sz="1600">
              <a:cs typeface="Arial"/>
            </a:endParaRPr>
          </a:p>
        </p:txBody>
      </p:sp>
    </p:spTree>
    <p:extLst>
      <p:ext uri="{BB962C8B-B14F-4D97-AF65-F5344CB8AC3E}">
        <p14:creationId xmlns:p14="http://schemas.microsoft.com/office/powerpoint/2010/main" val="382239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80EE1C-16B5-644C-34F0-BF7921B46E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7113BA-17B2-66E9-247B-19421A156CB4}"/>
              </a:ext>
            </a:extLst>
          </p:cNvPr>
          <p:cNvSpPr>
            <a:spLocks noGrp="1"/>
          </p:cNvSpPr>
          <p:nvPr>
            <p:ph type="title"/>
          </p:nvPr>
        </p:nvSpPr>
        <p:spPr>
          <a:xfrm>
            <a:off x="231648" y="199272"/>
            <a:ext cx="11684000" cy="338554"/>
          </a:xfrm>
        </p:spPr>
        <p:txBody>
          <a:bodyPr/>
          <a:lstStyle/>
          <a:p>
            <a:r>
              <a:rPr lang="en-US" sz="2200">
                <a:solidFill>
                  <a:srgbClr val="002060"/>
                </a:solidFill>
                <a:latin typeface="Arial"/>
              </a:rPr>
              <a:t>7/18 Meeting</a:t>
            </a:r>
            <a:r>
              <a:rPr lang="en-US" sz="2200" kern="0">
                <a:solidFill>
                  <a:srgbClr val="002060"/>
                </a:solidFill>
                <a:latin typeface="Arial"/>
              </a:rPr>
              <a:t> Agenda</a:t>
            </a:r>
            <a:endParaRPr lang="en-US" sz="2200"/>
          </a:p>
        </p:txBody>
      </p:sp>
      <p:graphicFrame>
        <p:nvGraphicFramePr>
          <p:cNvPr id="5" name="Table 4">
            <a:extLst>
              <a:ext uri="{FF2B5EF4-FFF2-40B4-BE49-F238E27FC236}">
                <a16:creationId xmlns:a16="http://schemas.microsoft.com/office/drawing/2014/main" id="{74785D36-DFEC-3054-07DE-F65508622EE7}"/>
              </a:ext>
            </a:extLst>
          </p:cNvPr>
          <p:cNvGraphicFramePr>
            <a:graphicFrameLocks noGrp="1"/>
          </p:cNvGraphicFramePr>
          <p:nvPr>
            <p:extLst>
              <p:ext uri="{D42A27DB-BD31-4B8C-83A1-F6EECF244321}">
                <p14:modId xmlns:p14="http://schemas.microsoft.com/office/powerpoint/2010/main" val="2290081662"/>
              </p:ext>
            </p:extLst>
          </p:nvPr>
        </p:nvGraphicFramePr>
        <p:xfrm>
          <a:off x="501706" y="928938"/>
          <a:ext cx="10844067" cy="4519260"/>
        </p:xfrm>
        <a:graphic>
          <a:graphicData uri="http://schemas.openxmlformats.org/drawingml/2006/table">
            <a:tbl>
              <a:tblPr firstRow="1" bandRow="1">
                <a:tableStyleId>{5C22544A-7EE6-4342-B048-85BDC9FD1C3A}</a:tableStyleId>
              </a:tblPr>
              <a:tblGrid>
                <a:gridCol w="8312512">
                  <a:extLst>
                    <a:ext uri="{9D8B030D-6E8A-4147-A177-3AD203B41FA5}">
                      <a16:colId xmlns:a16="http://schemas.microsoft.com/office/drawing/2014/main" val="850086006"/>
                    </a:ext>
                  </a:extLst>
                </a:gridCol>
                <a:gridCol w="2531555">
                  <a:extLst>
                    <a:ext uri="{9D8B030D-6E8A-4147-A177-3AD203B41FA5}">
                      <a16:colId xmlns:a16="http://schemas.microsoft.com/office/drawing/2014/main" val="1804994149"/>
                    </a:ext>
                  </a:extLst>
                </a:gridCol>
              </a:tblGrid>
              <a:tr h="421032">
                <a:tc>
                  <a:txBody>
                    <a:bodyPr/>
                    <a:lstStyle/>
                    <a:p>
                      <a:pPr marL="0" algn="l" rtl="0" eaLnBrk="1" fontAlgn="ctr" latinLnBrk="0" hangingPunct="1">
                        <a:spcBef>
                          <a:spcPts val="0"/>
                        </a:spcBef>
                        <a:spcAft>
                          <a:spcPts val="0"/>
                        </a:spcAft>
                      </a:pPr>
                      <a:r>
                        <a:rPr lang="en-US" sz="2000" b="1" i="0" u="none" strike="noStrike" kern="1200">
                          <a:solidFill>
                            <a:srgbClr val="FFFFFF"/>
                          </a:solidFill>
                          <a:effectLst/>
                          <a:latin typeface="Arial"/>
                        </a:rPr>
                        <a:t>Topic </a:t>
                      </a:r>
                      <a:endParaRPr lang="en-US" sz="2000" b="0" i="0" u="none" strike="noStrike">
                        <a:effectLst/>
                        <a:latin typeface="Arial"/>
                      </a:endParaRPr>
                    </a:p>
                  </a:txBody>
                  <a:tcPr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tc>
                  <a:txBody>
                    <a:bodyPr/>
                    <a:lstStyle/>
                    <a:p>
                      <a:pPr marL="0" algn="l" rtl="0" eaLnBrk="1" fontAlgn="ctr" latinLnBrk="0" hangingPunct="1">
                        <a:spcBef>
                          <a:spcPts val="0"/>
                        </a:spcBef>
                        <a:spcAft>
                          <a:spcPts val="0"/>
                        </a:spcAft>
                      </a:pPr>
                      <a:r>
                        <a:rPr lang="en-US" sz="2000" b="1" i="0" u="none" strike="noStrike" kern="1200">
                          <a:solidFill>
                            <a:srgbClr val="FFFFFF"/>
                          </a:solidFill>
                          <a:effectLst/>
                          <a:latin typeface="Arial"/>
                          <a:ea typeface="Verdana"/>
                        </a:rPr>
                        <a:t>Time</a:t>
                      </a:r>
                      <a:endParaRPr lang="en-US" sz="2000" b="0" i="0" u="none" strike="noStrike">
                        <a:effectLst/>
                        <a:latin typeface="Arial"/>
                        <a:ea typeface="Verdana"/>
                      </a:endParaRPr>
                    </a:p>
                  </a:txBody>
                  <a:tcPr anchor="ct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002060"/>
                    </a:solidFill>
                  </a:tcPr>
                </a:tc>
                <a:extLst>
                  <a:ext uri="{0D108BD9-81ED-4DB2-BD59-A6C34878D82A}">
                    <a16:rowId xmlns:a16="http://schemas.microsoft.com/office/drawing/2014/main" val="3522524595"/>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Welcome and Introduction</a:t>
                      </a:r>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algn="l" rtl="0" eaLnBrk="1" fontAlgn="ctr" latinLnBrk="0" hangingPunct="1">
                        <a:spcBef>
                          <a:spcPts val="0"/>
                        </a:spcBef>
                        <a:spcAft>
                          <a:spcPts val="0"/>
                        </a:spcAft>
                      </a:pPr>
                      <a:r>
                        <a:rPr lang="en-US" sz="1600" b="0" i="1" u="none" strike="noStrike" kern="1200">
                          <a:solidFill>
                            <a:srgbClr val="000000"/>
                          </a:solidFill>
                          <a:effectLst/>
                          <a:latin typeface="Arial"/>
                          <a:ea typeface="Verdana"/>
                        </a:rPr>
                        <a:t>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843873435"/>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Review: HRSN Framework</a:t>
                      </a:r>
                      <a:endParaRPr lang="en-US" sz="1600"/>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786450895"/>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Transition to HRSN Services in 2025</a:t>
                      </a:r>
                      <a:endParaRPr lang="en-US" sz="1600"/>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640848272"/>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HRSN Service Manual</a:t>
                      </a:r>
                      <a:endParaRPr lang="en-US" sz="1600"/>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60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2484768120"/>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Additional Key Topics</a:t>
                      </a:r>
                      <a:endParaRPr lang="en-US" sz="1600"/>
                    </a:p>
                    <a:p>
                      <a:pPr marL="285750" lvl="0" indent="-285750" algn="l">
                        <a:spcBef>
                          <a:spcPts val="0"/>
                        </a:spcBef>
                        <a:spcAft>
                          <a:spcPts val="0"/>
                        </a:spcAft>
                        <a:buFont typeface="Arial"/>
                        <a:buChar char="•"/>
                      </a:pPr>
                      <a:r>
                        <a:rPr lang="en-US" sz="1600" b="1" i="0" u="none" strike="noStrike" kern="1200">
                          <a:solidFill>
                            <a:srgbClr val="000000"/>
                          </a:solidFill>
                          <a:effectLst/>
                          <a:latin typeface="Arial"/>
                          <a:ea typeface="Verdana"/>
                        </a:rPr>
                        <a:t>Network Adequacy</a:t>
                      </a:r>
                    </a:p>
                    <a:p>
                      <a:pPr marL="285750" lvl="0" indent="-285750" algn="l">
                        <a:spcBef>
                          <a:spcPts val="0"/>
                        </a:spcBef>
                        <a:spcAft>
                          <a:spcPts val="0"/>
                        </a:spcAft>
                        <a:buFont typeface="Arial"/>
                        <a:buChar char="•"/>
                      </a:pPr>
                      <a:r>
                        <a:rPr lang="en-US" sz="1600" b="1" i="0" u="none" strike="noStrike" kern="1200">
                          <a:solidFill>
                            <a:srgbClr val="000000"/>
                          </a:solidFill>
                          <a:effectLst/>
                          <a:latin typeface="Arial"/>
                          <a:ea typeface="Verdana"/>
                        </a:rPr>
                        <a:t>Provider Credentialing</a:t>
                      </a:r>
                    </a:p>
                    <a:p>
                      <a:pPr marL="285750" lvl="0" indent="-285750" algn="l">
                        <a:spcBef>
                          <a:spcPts val="0"/>
                        </a:spcBef>
                        <a:spcAft>
                          <a:spcPts val="0"/>
                        </a:spcAft>
                        <a:buFont typeface="Arial"/>
                        <a:buChar char="•"/>
                      </a:pPr>
                      <a:r>
                        <a:rPr lang="en-US" sz="1600" b="1" i="0" u="none" strike="noStrike" kern="1200">
                          <a:solidFill>
                            <a:srgbClr val="000000"/>
                          </a:solidFill>
                          <a:effectLst/>
                          <a:latin typeface="Arial"/>
                          <a:ea typeface="Verdana"/>
                        </a:rPr>
                        <a:t>Hubs</a:t>
                      </a:r>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15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034109462"/>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HRSN Budget and Next Steps</a:t>
                      </a:r>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161311393"/>
                  </a:ext>
                </a:extLst>
              </a:tr>
              <a:tr h="505238">
                <a:tc>
                  <a:txBody>
                    <a:bodyPr/>
                    <a:lstStyle/>
                    <a:p>
                      <a:pPr marL="0" lvl="0" algn="l">
                        <a:spcBef>
                          <a:spcPts val="0"/>
                        </a:spcBef>
                        <a:spcAft>
                          <a:spcPts val="0"/>
                        </a:spcAft>
                        <a:buNone/>
                      </a:pPr>
                      <a:r>
                        <a:rPr lang="en-US" sz="1600" b="1" i="0" u="none" strike="noStrike" kern="1200">
                          <a:solidFill>
                            <a:srgbClr val="000000"/>
                          </a:solidFill>
                          <a:effectLst/>
                          <a:latin typeface="Arial"/>
                          <a:ea typeface="Verdana"/>
                        </a:rPr>
                        <a:t>Q&amp;A</a:t>
                      </a:r>
                    </a:p>
                  </a:txBody>
                  <a:tcPr anchor="ctr">
                    <a:lnL w="12700" cap="flat" cmpd="sng" algn="ctr">
                      <a:solidFill>
                        <a:srgbClr val="002060"/>
                      </a:solidFill>
                      <a:prstDash val="solid"/>
                      <a:round/>
                      <a:headEnd type="none" w="med" len="med"/>
                      <a:tailEnd type="none" w="med" len="med"/>
                    </a:lnL>
                    <a:lnR>
                      <a:noFill/>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pPr marL="0" lvl="0" algn="l">
                        <a:spcBef>
                          <a:spcPts val="0"/>
                        </a:spcBef>
                        <a:spcAft>
                          <a:spcPts val="0"/>
                        </a:spcAft>
                        <a:buNone/>
                      </a:pPr>
                      <a:r>
                        <a:rPr lang="en-US" sz="1600" b="0" i="1" u="none" strike="noStrike" kern="1200">
                          <a:solidFill>
                            <a:srgbClr val="000000"/>
                          </a:solidFill>
                          <a:effectLst/>
                          <a:latin typeface="Arial"/>
                          <a:ea typeface="Verdana"/>
                        </a:rPr>
                        <a:t>25 minutes</a:t>
                      </a:r>
                    </a:p>
                  </a:txBody>
                  <a:tcPr anchor="ctr">
                    <a:lnL w="12700" cap="flat" cmpd="sng" algn="ctr">
                      <a:no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3818724277"/>
                  </a:ext>
                </a:extLst>
              </a:tr>
            </a:tbl>
          </a:graphicData>
        </a:graphic>
      </p:graphicFrame>
    </p:spTree>
    <p:extLst>
      <p:ext uri="{BB962C8B-B14F-4D97-AF65-F5344CB8AC3E}">
        <p14:creationId xmlns:p14="http://schemas.microsoft.com/office/powerpoint/2010/main" val="2849366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Hubs</a:t>
            </a:r>
            <a:endParaRPr lang="en-US"/>
          </a:p>
        </p:txBody>
      </p:sp>
    </p:spTree>
    <p:extLst>
      <p:ext uri="{BB962C8B-B14F-4D97-AF65-F5344CB8AC3E}">
        <p14:creationId xmlns:p14="http://schemas.microsoft.com/office/powerpoint/2010/main" val="13968337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4737F-38C7-AB99-191C-D6BBB5B7982D}"/>
              </a:ext>
            </a:extLst>
          </p:cNvPr>
          <p:cNvSpPr>
            <a:spLocks noGrp="1"/>
          </p:cNvSpPr>
          <p:nvPr>
            <p:ph type="title"/>
          </p:nvPr>
        </p:nvSpPr>
        <p:spPr>
          <a:xfrm>
            <a:off x="233260" y="234863"/>
            <a:ext cx="10738234" cy="338554"/>
          </a:xfrm>
        </p:spPr>
        <p:txBody>
          <a:bodyPr/>
          <a:lstStyle/>
          <a:p>
            <a:r>
              <a:rPr lang="en-US" sz="2200">
                <a:solidFill>
                  <a:srgbClr val="002060"/>
                </a:solidFill>
                <a:cs typeface="Arial"/>
              </a:rPr>
              <a:t>Hubs</a:t>
            </a:r>
            <a:endParaRPr lang="en-US" sz="2200">
              <a:solidFill>
                <a:srgbClr val="002060"/>
              </a:solidFill>
            </a:endParaRPr>
          </a:p>
        </p:txBody>
      </p:sp>
      <p:sp>
        <p:nvSpPr>
          <p:cNvPr id="3" name="Text Placeholder 2">
            <a:extLst>
              <a:ext uri="{FF2B5EF4-FFF2-40B4-BE49-F238E27FC236}">
                <a16:creationId xmlns:a16="http://schemas.microsoft.com/office/drawing/2014/main" id="{2977F685-6E94-A5BD-8D2D-5933FDF14431}"/>
              </a:ext>
            </a:extLst>
          </p:cNvPr>
          <p:cNvSpPr>
            <a:spLocks noGrp="1"/>
          </p:cNvSpPr>
          <p:nvPr>
            <p:ph type="body" sz="quarter" idx="10"/>
          </p:nvPr>
        </p:nvSpPr>
        <p:spPr>
          <a:xfrm>
            <a:off x="419589" y="699345"/>
            <a:ext cx="11155377" cy="4632037"/>
          </a:xfrm>
        </p:spPr>
        <p:txBody>
          <a:bodyPr/>
          <a:lstStyle/>
          <a:p>
            <a:pPr>
              <a:spcAft>
                <a:spcPts val="600"/>
              </a:spcAft>
            </a:pPr>
            <a:r>
              <a:rPr lang="en-US" sz="1600" b="1">
                <a:ea typeface="+mn-lt"/>
                <a:cs typeface="+mn-lt"/>
              </a:rPr>
              <a:t>"Hubs" are a model ACOs and HRSN Providers may leverage to provide HRSN Services</a:t>
            </a:r>
            <a:endParaRPr lang="en-US" sz="1600">
              <a:ea typeface="+mn-lt"/>
              <a:cs typeface="+mn-lt"/>
            </a:endParaRPr>
          </a:p>
          <a:p>
            <a:pPr>
              <a:spcAft>
                <a:spcPts val="600"/>
              </a:spcAft>
            </a:pPr>
            <a:endParaRPr lang="en-US" sz="1600" b="1">
              <a:ea typeface="+mn-lt"/>
              <a:cs typeface="+mn-lt"/>
            </a:endParaRPr>
          </a:p>
          <a:p>
            <a:pPr>
              <a:spcBef>
                <a:spcPts val="0"/>
              </a:spcBef>
              <a:spcAft>
                <a:spcPts val="600"/>
              </a:spcAft>
            </a:pPr>
            <a:r>
              <a:rPr lang="en-US" sz="1600">
                <a:ea typeface="+mn-lt"/>
                <a:cs typeface="+mn-lt"/>
              </a:rPr>
              <a:t>A </a:t>
            </a:r>
            <a:r>
              <a:rPr lang="en-US" sz="1600" b="1">
                <a:ea typeface="+mn-lt"/>
                <a:cs typeface="+mn-lt"/>
              </a:rPr>
              <a:t>Hub </a:t>
            </a:r>
            <a:r>
              <a:rPr lang="en-US" sz="1600">
                <a:ea typeface="+mn-lt"/>
                <a:cs typeface="+mn-lt"/>
              </a:rPr>
              <a:t>is comprised of one Parent Entity and one or more Satellite Entity(</a:t>
            </a:r>
            <a:r>
              <a:rPr lang="en-US" sz="1600" err="1">
                <a:ea typeface="+mn-lt"/>
                <a:cs typeface="+mn-lt"/>
              </a:rPr>
              <a:t>ies</a:t>
            </a:r>
            <a:r>
              <a:rPr lang="en-US" sz="1600">
                <a:ea typeface="+mn-lt"/>
                <a:cs typeface="+mn-lt"/>
              </a:rPr>
              <a:t>) for the purposes of the delivering HRSN Services.    </a:t>
            </a:r>
            <a:endParaRPr lang="en-US" sz="1600">
              <a:cs typeface="Arial"/>
            </a:endParaRPr>
          </a:p>
          <a:p>
            <a:pPr marL="685800" lvl="2" indent="-228600">
              <a:spcBef>
                <a:spcPts val="0"/>
              </a:spcBef>
              <a:spcAft>
                <a:spcPts val="600"/>
              </a:spcAft>
              <a:buFont typeface="Courier New,monospace"/>
              <a:buChar char="o"/>
            </a:pPr>
            <a:r>
              <a:rPr lang="en-US" sz="1600">
                <a:solidFill>
                  <a:srgbClr val="0D0D0D"/>
                </a:solidFill>
                <a:ea typeface="+mn-lt"/>
                <a:cs typeface="+mn-lt"/>
              </a:rPr>
              <a:t>A </a:t>
            </a:r>
            <a:r>
              <a:rPr lang="en-US" sz="1600" b="1">
                <a:solidFill>
                  <a:srgbClr val="0D0D0D"/>
                </a:solidFill>
                <a:ea typeface="+mn-lt"/>
                <a:cs typeface="+mn-lt"/>
              </a:rPr>
              <a:t>Parent Entity</a:t>
            </a:r>
            <a:r>
              <a:rPr lang="en-US" sz="1600">
                <a:solidFill>
                  <a:srgbClr val="0D0D0D"/>
                </a:solidFill>
                <a:ea typeface="+mn-lt"/>
                <a:cs typeface="+mn-lt"/>
              </a:rPr>
              <a:t> performs the majority of the administrative and organizational components of the Hub’s work. The Parent Entity supports Satellite Entities by centralizing administrative functions and may provide support to one or more Satellite Entities related to provider credentialing, contracting, service delivery coordination, and claims management, in addition to support in other areas.</a:t>
            </a:r>
          </a:p>
          <a:p>
            <a:pPr marL="845820" lvl="3" indent="-228600">
              <a:spcBef>
                <a:spcPts val="0"/>
              </a:spcBef>
              <a:spcAft>
                <a:spcPts val="600"/>
              </a:spcAft>
              <a:buFont typeface="Courier New,monospace"/>
              <a:buChar char="o"/>
            </a:pPr>
            <a:endParaRPr lang="en-US" sz="1600">
              <a:solidFill>
                <a:srgbClr val="FF0000"/>
              </a:solidFill>
              <a:cs typeface="Arial"/>
            </a:endParaRPr>
          </a:p>
          <a:p>
            <a:pPr marL="685800" lvl="2" indent="-228600">
              <a:spcBef>
                <a:spcPts val="0"/>
              </a:spcBef>
              <a:spcAft>
                <a:spcPts val="600"/>
              </a:spcAft>
              <a:buFont typeface="Courier New,monospace"/>
              <a:buChar char="o"/>
            </a:pPr>
            <a:r>
              <a:rPr lang="en-US" sz="1600">
                <a:ea typeface="+mn-lt"/>
                <a:cs typeface="+mn-lt"/>
              </a:rPr>
              <a:t>A </a:t>
            </a:r>
            <a:r>
              <a:rPr lang="en-US" sz="1600" b="1">
                <a:ea typeface="+mn-lt"/>
                <a:cs typeface="+mn-lt"/>
              </a:rPr>
              <a:t>Satellite Entity </a:t>
            </a:r>
            <a:r>
              <a:rPr lang="en-US" sz="1600">
                <a:ea typeface="+mn-lt"/>
                <a:cs typeface="+mn-lt"/>
              </a:rPr>
              <a:t>operates under the fiscal, administrative, and/or personnel management of the Parent Entity. A Satellite Entity is an organization that provides eligible HRSN Services to Enrollees.  </a:t>
            </a:r>
          </a:p>
          <a:p>
            <a:pPr marL="457200" lvl="2" indent="0">
              <a:spcBef>
                <a:spcPts val="0"/>
              </a:spcBef>
              <a:spcAft>
                <a:spcPts val="600"/>
              </a:spcAft>
              <a:buNone/>
            </a:pPr>
            <a:endParaRPr lang="en-US" sz="1600">
              <a:solidFill>
                <a:srgbClr val="000000"/>
              </a:solidFill>
              <a:cs typeface="Arial"/>
            </a:endParaRPr>
          </a:p>
          <a:p>
            <a:pPr marL="685800" lvl="2" indent="-228600">
              <a:spcBef>
                <a:spcPts val="0"/>
              </a:spcBef>
              <a:spcAft>
                <a:spcPts val="600"/>
              </a:spcAft>
              <a:buFont typeface="Courier New,monospace"/>
              <a:buChar char="o"/>
            </a:pPr>
            <a:r>
              <a:rPr lang="en-US" sz="1600">
                <a:solidFill>
                  <a:srgbClr val="0D0D0D"/>
                </a:solidFill>
                <a:cs typeface="Arial"/>
              </a:rPr>
              <a:t>In the context of HRSN Hubs, the Parent Entity </a:t>
            </a:r>
            <a:r>
              <a:rPr lang="en-US" sz="1600" b="1">
                <a:solidFill>
                  <a:srgbClr val="0D0D0D"/>
                </a:solidFill>
                <a:cs typeface="Arial"/>
              </a:rPr>
              <a:t>may provide HRSN Services </a:t>
            </a:r>
            <a:r>
              <a:rPr lang="en-US" sz="1600">
                <a:solidFill>
                  <a:srgbClr val="0D0D0D"/>
                </a:solidFill>
                <a:cs typeface="Arial"/>
              </a:rPr>
              <a:t>to members but </a:t>
            </a:r>
            <a:r>
              <a:rPr lang="en-US" sz="1600" b="1">
                <a:solidFill>
                  <a:srgbClr val="0D0D0D"/>
                </a:solidFill>
                <a:cs typeface="Arial"/>
              </a:rPr>
              <a:t>does not have to </a:t>
            </a:r>
            <a:r>
              <a:rPr lang="en-US" sz="1600">
                <a:solidFill>
                  <a:srgbClr val="0D0D0D"/>
                </a:solidFill>
                <a:cs typeface="Arial"/>
              </a:rPr>
              <a:t>do so to serve as a Parent Entity.</a:t>
            </a:r>
          </a:p>
          <a:p>
            <a:pPr marL="685800" lvl="2" indent="-228600">
              <a:spcBef>
                <a:spcPts val="0"/>
              </a:spcBef>
              <a:spcAft>
                <a:spcPts val="600"/>
              </a:spcAft>
              <a:buFont typeface="Courier New,monospace"/>
              <a:buChar char="o"/>
            </a:pPr>
            <a:endParaRPr lang="en-US" sz="1600">
              <a:solidFill>
                <a:srgbClr val="0D0D0D"/>
              </a:solidFill>
              <a:cs typeface="Arial"/>
            </a:endParaRPr>
          </a:p>
          <a:p>
            <a:pPr>
              <a:spcBef>
                <a:spcPts val="0"/>
              </a:spcBef>
              <a:spcAft>
                <a:spcPts val="600"/>
              </a:spcAft>
            </a:pPr>
            <a:r>
              <a:rPr lang="en-US" sz="1600">
                <a:solidFill>
                  <a:srgbClr val="0D0D0D"/>
                </a:solidFill>
                <a:cs typeface="Arial"/>
              </a:rPr>
              <a:t>MassHealth encourages entities involved in the delivery of HRSN Supplemental Services to explore Hub models.</a:t>
            </a:r>
          </a:p>
        </p:txBody>
      </p:sp>
    </p:spTree>
    <p:extLst>
      <p:ext uri="{BB962C8B-B14F-4D97-AF65-F5344CB8AC3E}">
        <p14:creationId xmlns:p14="http://schemas.microsoft.com/office/powerpoint/2010/main" val="1510121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HRSN Budget</a:t>
            </a:r>
            <a:endParaRPr lang="en-US"/>
          </a:p>
        </p:txBody>
      </p:sp>
    </p:spTree>
    <p:extLst>
      <p:ext uri="{BB962C8B-B14F-4D97-AF65-F5344CB8AC3E}">
        <p14:creationId xmlns:p14="http://schemas.microsoft.com/office/powerpoint/2010/main" val="3324844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C2649-6150-EF74-DDB1-C1E2E857EA76}"/>
              </a:ext>
            </a:extLst>
          </p:cNvPr>
          <p:cNvSpPr>
            <a:spLocks noGrp="1"/>
          </p:cNvSpPr>
          <p:nvPr>
            <p:ph type="title"/>
          </p:nvPr>
        </p:nvSpPr>
        <p:spPr>
          <a:xfrm>
            <a:off x="233260" y="234863"/>
            <a:ext cx="10738234" cy="338554"/>
          </a:xfrm>
        </p:spPr>
        <p:txBody>
          <a:bodyPr/>
          <a:lstStyle/>
          <a:p>
            <a:r>
              <a:rPr lang="en-US" sz="2200">
                <a:solidFill>
                  <a:srgbClr val="002060"/>
                </a:solidFill>
              </a:rPr>
              <a:t>HRSN Finances in 2025</a:t>
            </a:r>
          </a:p>
        </p:txBody>
      </p:sp>
      <p:graphicFrame>
        <p:nvGraphicFramePr>
          <p:cNvPr id="3" name="Table 3">
            <a:extLst>
              <a:ext uri="{FF2B5EF4-FFF2-40B4-BE49-F238E27FC236}">
                <a16:creationId xmlns:a16="http://schemas.microsoft.com/office/drawing/2014/main" id="{4DC8DF44-BD0F-F807-66E3-D2AFCE6E9B3E}"/>
              </a:ext>
            </a:extLst>
          </p:cNvPr>
          <p:cNvGraphicFramePr>
            <a:graphicFrameLocks noGrp="1"/>
          </p:cNvGraphicFramePr>
          <p:nvPr>
            <p:extLst>
              <p:ext uri="{D42A27DB-BD31-4B8C-83A1-F6EECF244321}">
                <p14:modId xmlns:p14="http://schemas.microsoft.com/office/powerpoint/2010/main" val="3208111794"/>
              </p:ext>
            </p:extLst>
          </p:nvPr>
        </p:nvGraphicFramePr>
        <p:xfrm>
          <a:off x="338666" y="4717142"/>
          <a:ext cx="11577462" cy="1723042"/>
        </p:xfrm>
        <a:graphic>
          <a:graphicData uri="http://schemas.openxmlformats.org/drawingml/2006/table">
            <a:tbl>
              <a:tblPr firstRow="1" bandRow="1">
                <a:tableStyleId>{F5AB1C69-6EDB-4FF4-983F-18BD219EF322}</a:tableStyleId>
              </a:tblPr>
              <a:tblGrid>
                <a:gridCol w="3138241">
                  <a:extLst>
                    <a:ext uri="{9D8B030D-6E8A-4147-A177-3AD203B41FA5}">
                      <a16:colId xmlns:a16="http://schemas.microsoft.com/office/drawing/2014/main" val="1529163946"/>
                    </a:ext>
                  </a:extLst>
                </a:gridCol>
                <a:gridCol w="4584095">
                  <a:extLst>
                    <a:ext uri="{9D8B030D-6E8A-4147-A177-3AD203B41FA5}">
                      <a16:colId xmlns:a16="http://schemas.microsoft.com/office/drawing/2014/main" val="2187096536"/>
                    </a:ext>
                  </a:extLst>
                </a:gridCol>
                <a:gridCol w="3855126">
                  <a:extLst>
                    <a:ext uri="{9D8B030D-6E8A-4147-A177-3AD203B41FA5}">
                      <a16:colId xmlns:a16="http://schemas.microsoft.com/office/drawing/2014/main" val="3996404732"/>
                    </a:ext>
                  </a:extLst>
                </a:gridCol>
              </a:tblGrid>
              <a:tr h="412402">
                <a:tc>
                  <a:txBody>
                    <a:bodyPr/>
                    <a:lstStyle/>
                    <a:p>
                      <a:r>
                        <a:rPr lang="en-US"/>
                        <a:t>CY25 Budget (future state)</a:t>
                      </a:r>
                    </a:p>
                  </a:txBody>
                  <a:tcPr/>
                </a:tc>
                <a:tc>
                  <a:txBody>
                    <a:bodyPr/>
                    <a:lstStyle/>
                    <a:p>
                      <a:pPr lvl="0">
                        <a:buNone/>
                      </a:pPr>
                      <a:r>
                        <a:rPr lang="en-US"/>
                        <a:t>ACO Capitation Rates</a:t>
                      </a:r>
                    </a:p>
                  </a:txBody>
                  <a:tcPr/>
                </a:tc>
                <a:tc>
                  <a:txBody>
                    <a:bodyPr/>
                    <a:lstStyle/>
                    <a:p>
                      <a:pPr lvl="0">
                        <a:buNone/>
                      </a:pPr>
                      <a:r>
                        <a:rPr lang="en-US"/>
                        <a:t>Service Pricing</a:t>
                      </a:r>
                    </a:p>
                  </a:txBody>
                  <a:tcPr/>
                </a:tc>
                <a:extLst>
                  <a:ext uri="{0D108BD9-81ED-4DB2-BD59-A6C34878D82A}">
                    <a16:rowId xmlns:a16="http://schemas.microsoft.com/office/drawing/2014/main" val="2974459144"/>
                  </a:ext>
                </a:extLst>
              </a:tr>
              <a:tr h="1148259">
                <a:tc>
                  <a:txBody>
                    <a:bodyPr/>
                    <a:lstStyle/>
                    <a:p>
                      <a:r>
                        <a:rPr lang="en-US" sz="1600"/>
                        <a:t>Estimated MassHealth budget for HRSN Supplemental Services:</a:t>
                      </a:r>
                    </a:p>
                    <a:p>
                      <a:pPr lvl="0" algn="l">
                        <a:lnSpc>
                          <a:spcPct val="100000"/>
                        </a:lnSpc>
                        <a:spcBef>
                          <a:spcPts val="0"/>
                        </a:spcBef>
                        <a:spcAft>
                          <a:spcPts val="0"/>
                        </a:spcAft>
                        <a:buNone/>
                      </a:pPr>
                      <a:r>
                        <a:rPr lang="en-US" sz="1600" b="1" i="0" u="none" strike="noStrike" noProof="0">
                          <a:solidFill>
                            <a:srgbClr val="000000"/>
                          </a:solidFill>
                          <a:latin typeface="Arial"/>
                        </a:rPr>
                        <a:t>$35 - $45 million</a:t>
                      </a:r>
                    </a:p>
                  </a:txBody>
                  <a:tcPr/>
                </a:tc>
                <a:tc>
                  <a:txBody>
                    <a:bodyPr/>
                    <a:lstStyle/>
                    <a:p>
                      <a:pPr lvl="0">
                        <a:buNone/>
                      </a:pPr>
                      <a:r>
                        <a:rPr lang="en-US" sz="1600"/>
                        <a:t>What MassHealth will pay individual ACOs to deliver HRSN Services. </a:t>
                      </a:r>
                      <a:r>
                        <a:rPr lang="en-US" sz="1600" strike="noStrike">
                          <a:solidFill>
                            <a:schemeClr val="tx1"/>
                          </a:solidFill>
                        </a:rPr>
                        <a:t>Final rates will be released in Information Sharing in October. ACOs will implement waitlists to stay below this threshold.</a:t>
                      </a:r>
                      <a:endParaRPr lang="en-US" strike="sngStrike">
                        <a:solidFill>
                          <a:schemeClr val="tx1"/>
                        </a:solidFill>
                      </a:endParaRPr>
                    </a:p>
                  </a:txBody>
                  <a:tcPr/>
                </a:tc>
                <a:tc>
                  <a:txBody>
                    <a:bodyPr/>
                    <a:lstStyle/>
                    <a:p>
                      <a:pPr lvl="0">
                        <a:buNone/>
                      </a:pPr>
                      <a:r>
                        <a:rPr lang="en-US" sz="1600"/>
                        <a:t>What ACOs will pay providers for HRSN Services delivered. ACOs and HRSN Providers will negotiate these rates, with the caveats above.  </a:t>
                      </a:r>
                      <a:endParaRPr lang="en-US" sz="1600" strike="sngStrike">
                        <a:solidFill>
                          <a:srgbClr val="FF0000"/>
                        </a:solidFill>
                      </a:endParaRPr>
                    </a:p>
                  </a:txBody>
                  <a:tcPr/>
                </a:tc>
                <a:extLst>
                  <a:ext uri="{0D108BD9-81ED-4DB2-BD59-A6C34878D82A}">
                    <a16:rowId xmlns:a16="http://schemas.microsoft.com/office/drawing/2014/main" val="1060945545"/>
                  </a:ext>
                </a:extLst>
              </a:tr>
            </a:tbl>
          </a:graphicData>
        </a:graphic>
      </p:graphicFrame>
      <p:sp>
        <p:nvSpPr>
          <p:cNvPr id="4" name="TextBox 3">
            <a:extLst>
              <a:ext uri="{FF2B5EF4-FFF2-40B4-BE49-F238E27FC236}">
                <a16:creationId xmlns:a16="http://schemas.microsoft.com/office/drawing/2014/main" id="{016B6B7C-24B2-05D5-2779-F97D721462AB}"/>
              </a:ext>
            </a:extLst>
          </p:cNvPr>
          <p:cNvSpPr txBox="1"/>
          <p:nvPr/>
        </p:nvSpPr>
        <p:spPr>
          <a:xfrm>
            <a:off x="268432" y="578443"/>
            <a:ext cx="11100954"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a:cs typeface="Arial"/>
              </a:rPr>
              <a:t>MassHealth has provided service pricing information in the HRSN Service Manual</a:t>
            </a:r>
          </a:p>
          <a:p>
            <a:pPr marL="742950" lvl="1" indent="-285750">
              <a:buFont typeface="Arial"/>
              <a:buChar char="•"/>
            </a:pPr>
            <a:r>
              <a:rPr lang="en-US" i="1">
                <a:cs typeface="Arial"/>
              </a:rPr>
              <a:t>For HRSN Supplemental </a:t>
            </a:r>
            <a:r>
              <a:rPr lang="en-US" i="1" u="sng">
                <a:cs typeface="Arial"/>
              </a:rPr>
              <a:t>Housing</a:t>
            </a:r>
            <a:r>
              <a:rPr lang="en-US" i="1">
                <a:cs typeface="Arial"/>
              </a:rPr>
              <a:t> Services</a:t>
            </a:r>
            <a:r>
              <a:rPr lang="en-US">
                <a:cs typeface="Arial"/>
              </a:rPr>
              <a:t>: </a:t>
            </a:r>
          </a:p>
          <a:p>
            <a:pPr marL="1200150" lvl="2" indent="-285750">
              <a:buFont typeface="Arial"/>
              <a:buChar char="•"/>
            </a:pPr>
            <a:r>
              <a:rPr lang="en-US">
                <a:cs typeface="Arial"/>
              </a:rPr>
              <a:t>These are State-Directed Payments</a:t>
            </a:r>
          </a:p>
          <a:p>
            <a:pPr marL="1200150" lvl="2" indent="-285750">
              <a:buFont typeface="Arial"/>
              <a:buChar char="•"/>
            </a:pPr>
            <a:r>
              <a:rPr lang="en-US">
                <a:cs typeface="Arial"/>
              </a:rPr>
              <a:t>The service prices provided are either the minimum or maximum prices that health plans must pay HRSN Providers. </a:t>
            </a:r>
          </a:p>
          <a:p>
            <a:pPr marL="742950" lvl="1" indent="-285750">
              <a:buFont typeface="Arial"/>
              <a:buChar char="•"/>
            </a:pPr>
            <a:r>
              <a:rPr lang="en-US" i="1">
                <a:cs typeface="Arial"/>
              </a:rPr>
              <a:t>For HRSN Supplemental </a:t>
            </a:r>
            <a:r>
              <a:rPr lang="en-US" i="1" u="sng">
                <a:cs typeface="Arial"/>
              </a:rPr>
              <a:t>Nutrition</a:t>
            </a:r>
            <a:r>
              <a:rPr lang="en-US" i="1">
                <a:cs typeface="Arial"/>
              </a:rPr>
              <a:t> Services</a:t>
            </a:r>
            <a:r>
              <a:rPr lang="en-US">
                <a:cs typeface="Arial"/>
              </a:rPr>
              <a:t>: </a:t>
            </a:r>
          </a:p>
          <a:p>
            <a:pPr marL="1200150" lvl="2" indent="-285750">
              <a:buFont typeface="Arial"/>
              <a:buChar char="•"/>
            </a:pPr>
            <a:r>
              <a:rPr lang="en-US">
                <a:cs typeface="Arial"/>
              </a:rPr>
              <a:t>The service price reference information is provided to guide health plans and HRSN Providers in price negotiations</a:t>
            </a:r>
            <a:br>
              <a:rPr lang="en-US"/>
            </a:br>
            <a:endParaRPr lang="en-US">
              <a:cs typeface="Arial"/>
            </a:endParaRPr>
          </a:p>
          <a:p>
            <a:pPr marL="285750" indent="-285750">
              <a:buFont typeface="Arial"/>
              <a:buChar char="•"/>
            </a:pPr>
            <a:r>
              <a:rPr lang="en-US">
                <a:cs typeface="Arial"/>
              </a:rPr>
              <a:t>This information should help ACOs begin contracting with potential HRSN Providers </a:t>
            </a:r>
          </a:p>
          <a:p>
            <a:pPr marL="742950" lvl="1" indent="-285750">
              <a:buFont typeface="Arial"/>
              <a:buChar char="•"/>
            </a:pPr>
            <a:r>
              <a:rPr lang="en-US">
                <a:cs typeface="Arial"/>
              </a:rPr>
              <a:t>MassHealth anticipates sharing ACO capitation rate information with ACOs in October 2024</a:t>
            </a:r>
          </a:p>
          <a:p>
            <a:pPr marL="742950" lvl="1" indent="-285750">
              <a:buFont typeface="Arial"/>
              <a:buChar char="•"/>
            </a:pPr>
            <a:r>
              <a:rPr lang="en-US">
                <a:cs typeface="Arial"/>
              </a:rPr>
              <a:t>MassHealth strongly encourages potential HRSN Providers to engage with the ACOs they wish to contract with, now, to begin the contracting process as soon as possible</a:t>
            </a:r>
            <a:endParaRPr lang="en-US"/>
          </a:p>
        </p:txBody>
      </p:sp>
      <p:sp>
        <p:nvSpPr>
          <p:cNvPr id="5" name="TextBox 4">
            <a:extLst>
              <a:ext uri="{FF2B5EF4-FFF2-40B4-BE49-F238E27FC236}">
                <a16:creationId xmlns:a16="http://schemas.microsoft.com/office/drawing/2014/main" id="{D0A04BAE-662B-5841-2F6E-DE6A493AA44D}"/>
              </a:ext>
            </a:extLst>
          </p:cNvPr>
          <p:cNvSpPr txBox="1"/>
          <p:nvPr/>
        </p:nvSpPr>
        <p:spPr>
          <a:xfrm>
            <a:off x="339352" y="4345867"/>
            <a:ext cx="1118754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u="sng">
                <a:cs typeface="Arial"/>
              </a:rPr>
              <a:t>Details</a:t>
            </a:r>
          </a:p>
        </p:txBody>
      </p:sp>
    </p:spTree>
    <p:extLst>
      <p:ext uri="{BB962C8B-B14F-4D97-AF65-F5344CB8AC3E}">
        <p14:creationId xmlns:p14="http://schemas.microsoft.com/office/powerpoint/2010/main" val="998100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913D9-02F6-58AD-FAB3-828965BAB025}"/>
              </a:ext>
            </a:extLst>
          </p:cNvPr>
          <p:cNvSpPr>
            <a:spLocks noGrp="1"/>
          </p:cNvSpPr>
          <p:nvPr>
            <p:ph type="title"/>
          </p:nvPr>
        </p:nvSpPr>
        <p:spPr>
          <a:xfrm>
            <a:off x="231648" y="199272"/>
            <a:ext cx="11684000" cy="338554"/>
          </a:xfrm>
        </p:spPr>
        <p:txBody>
          <a:bodyPr/>
          <a:lstStyle/>
          <a:p>
            <a:r>
              <a:rPr lang="en-US" sz="2200">
                <a:solidFill>
                  <a:srgbClr val="002060"/>
                </a:solidFill>
                <a:latin typeface="+mn-lt"/>
              </a:rPr>
              <a:t>Anticipated Timeline </a:t>
            </a:r>
            <a:endParaRPr lang="en-US" sz="2200">
              <a:solidFill>
                <a:srgbClr val="002060"/>
              </a:solidFill>
              <a:latin typeface="+mn-lt"/>
              <a:cs typeface="Arial"/>
            </a:endParaRPr>
          </a:p>
        </p:txBody>
      </p:sp>
      <p:sp>
        <p:nvSpPr>
          <p:cNvPr id="22" name="Rectangle 21">
            <a:extLst>
              <a:ext uri="{FF2B5EF4-FFF2-40B4-BE49-F238E27FC236}">
                <a16:creationId xmlns:a16="http://schemas.microsoft.com/office/drawing/2014/main" id="{6357A482-AE53-D713-7130-4AA4DCAD7EA4}"/>
              </a:ext>
            </a:extLst>
          </p:cNvPr>
          <p:cNvSpPr/>
          <p:nvPr/>
        </p:nvSpPr>
        <p:spPr>
          <a:xfrm>
            <a:off x="268224" y="5008072"/>
            <a:ext cx="11655552" cy="1240462"/>
          </a:xfrm>
          <a:prstGeom prst="rect">
            <a:avLst/>
          </a:prstGeom>
          <a:solidFill>
            <a:srgbClr val="F2F2F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50000"/>
              </a:lnSpc>
              <a:defRPr/>
            </a:pPr>
            <a:r>
              <a:rPr lang="en-US" sz="1600" b="1" kern="0">
                <a:solidFill>
                  <a:srgbClr val="000000"/>
                </a:solidFill>
                <a:cs typeface="Arial"/>
              </a:rPr>
              <a:t>Next Steps:</a:t>
            </a:r>
          </a:p>
          <a:p>
            <a:pPr marL="274320" indent="-274320">
              <a:lnSpc>
                <a:spcPct val="150000"/>
              </a:lnSpc>
              <a:buFont typeface="Wingdings" panose="05000000000000000000" pitchFamily="2" charset="2"/>
              <a:buChar char="Ø"/>
              <a:defRPr/>
            </a:pPr>
            <a:r>
              <a:rPr lang="en-US" sz="1600" kern="0">
                <a:solidFill>
                  <a:schemeClr val="tx1"/>
                </a:solidFill>
                <a:cs typeface="Arial"/>
              </a:rPr>
              <a:t>HRSN Providers</a:t>
            </a:r>
            <a:r>
              <a:rPr lang="en-US" sz="1600" kern="0">
                <a:solidFill>
                  <a:srgbClr val="000000"/>
                </a:solidFill>
                <a:cs typeface="Arial"/>
              </a:rPr>
              <a:t> and plans should continue to communicate with one another to prepare for HRSN Implementation</a:t>
            </a:r>
          </a:p>
          <a:p>
            <a:pPr marL="274320" indent="-274320">
              <a:lnSpc>
                <a:spcPct val="150000"/>
              </a:lnSpc>
              <a:buFont typeface="Wingdings" panose="05000000000000000000" pitchFamily="2" charset="2"/>
              <a:buChar char="Ø"/>
              <a:defRPr/>
            </a:pPr>
            <a:r>
              <a:rPr lang="en-US" sz="1600" kern="0">
                <a:solidFill>
                  <a:srgbClr val="000000"/>
                </a:solidFill>
                <a:cs typeface="Arial"/>
              </a:rPr>
              <a:t>Please submit any feedback or questions for the team to </a:t>
            </a:r>
            <a:r>
              <a:rPr lang="en-US" sz="1600" kern="0">
                <a:solidFill>
                  <a:srgbClr val="000000"/>
                </a:solidFill>
                <a:cs typeface="Arial"/>
                <a:hlinkClick r:id="rId3"/>
              </a:rPr>
              <a:t>FlexibleServices@MassMail.State.MA.US</a:t>
            </a:r>
            <a:r>
              <a:rPr lang="en-US" sz="1600" kern="0">
                <a:solidFill>
                  <a:srgbClr val="000000"/>
                </a:solidFill>
                <a:cs typeface="Arial"/>
              </a:rPr>
              <a:t> </a:t>
            </a:r>
            <a:endParaRPr lang="en-US" sz="1600" b="1" kern="0">
              <a:solidFill>
                <a:srgbClr val="000000"/>
              </a:solidFill>
              <a:cs typeface="Arial"/>
            </a:endParaRPr>
          </a:p>
        </p:txBody>
      </p:sp>
      <p:sp>
        <p:nvSpPr>
          <p:cNvPr id="4" name="TextBox 115">
            <a:extLst>
              <a:ext uri="{FF2B5EF4-FFF2-40B4-BE49-F238E27FC236}">
                <a16:creationId xmlns:a16="http://schemas.microsoft.com/office/drawing/2014/main" id="{D92CD11E-A423-4348-B4C7-4122DB3EE4DB}"/>
              </a:ext>
            </a:extLst>
          </p:cNvPr>
          <p:cNvSpPr txBox="1"/>
          <p:nvPr/>
        </p:nvSpPr>
        <p:spPr>
          <a:xfrm>
            <a:off x="2417013" y="3011428"/>
            <a:ext cx="1266372" cy="246221"/>
          </a:xfrm>
          <a:prstGeom prst="rect">
            <a:avLst/>
          </a:prstGeom>
          <a:noFill/>
        </p:spPr>
        <p:txBody>
          <a:bodyPr wrap="non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icrosoft YaHei"/>
                <a:cs typeface="Arial"/>
              </a:rPr>
              <a:t>July 18, 2024</a:t>
            </a:r>
          </a:p>
        </p:txBody>
      </p:sp>
      <p:sp>
        <p:nvSpPr>
          <p:cNvPr id="7" name="TextBox 117">
            <a:extLst>
              <a:ext uri="{FF2B5EF4-FFF2-40B4-BE49-F238E27FC236}">
                <a16:creationId xmlns:a16="http://schemas.microsoft.com/office/drawing/2014/main" id="{D9AC122C-AB9D-4F64-B40F-424F08ED31AE}"/>
              </a:ext>
            </a:extLst>
          </p:cNvPr>
          <p:cNvSpPr txBox="1"/>
          <p:nvPr/>
        </p:nvSpPr>
        <p:spPr>
          <a:xfrm>
            <a:off x="2438589" y="3309289"/>
            <a:ext cx="1159344" cy="430887"/>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effectLst/>
                <a:uLnTx/>
                <a:uFillTx/>
                <a:latin typeface="Arial"/>
                <a:ea typeface="Microsoft YaHei"/>
                <a:cs typeface="+mn-cs"/>
              </a:rPr>
              <a:t>Stakeholder Meeting</a:t>
            </a:r>
          </a:p>
        </p:txBody>
      </p:sp>
      <p:sp>
        <p:nvSpPr>
          <p:cNvPr id="14" name="Notched Right Arrow 8">
            <a:extLst>
              <a:ext uri="{FF2B5EF4-FFF2-40B4-BE49-F238E27FC236}">
                <a16:creationId xmlns:a16="http://schemas.microsoft.com/office/drawing/2014/main" id="{60000E2C-49FA-48D8-9EAB-323823650BE8}"/>
              </a:ext>
            </a:extLst>
          </p:cNvPr>
          <p:cNvSpPr/>
          <p:nvPr/>
        </p:nvSpPr>
        <p:spPr>
          <a:xfrm>
            <a:off x="2020196" y="2472310"/>
            <a:ext cx="2217979" cy="460856"/>
          </a:xfrm>
          <a:prstGeom prst="notchedRightArrow">
            <a:avLst>
              <a:gd name="adj1" fmla="val 100000"/>
              <a:gd name="adj2" fmla="val 91021"/>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28" name="Oval 27">
            <a:extLst>
              <a:ext uri="{FF2B5EF4-FFF2-40B4-BE49-F238E27FC236}">
                <a16:creationId xmlns:a16="http://schemas.microsoft.com/office/drawing/2014/main" id="{7D563A7B-CFF3-4674-8602-9DA4801247B0}"/>
              </a:ext>
            </a:extLst>
          </p:cNvPr>
          <p:cNvSpPr>
            <a:spLocks noChangeAspect="1"/>
          </p:cNvSpPr>
          <p:nvPr/>
        </p:nvSpPr>
        <p:spPr>
          <a:xfrm>
            <a:off x="2923971" y="2595097"/>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39" name="Straight Connector 38">
            <a:extLst>
              <a:ext uri="{FF2B5EF4-FFF2-40B4-BE49-F238E27FC236}">
                <a16:creationId xmlns:a16="http://schemas.microsoft.com/office/drawing/2014/main" id="{8BDBA10B-1F50-428E-9DA7-6246BEFD8EF0}"/>
              </a:ext>
            </a:extLst>
          </p:cNvPr>
          <p:cNvCxnSpPr>
            <a:cxnSpLocks/>
          </p:cNvCxnSpPr>
          <p:nvPr/>
        </p:nvCxnSpPr>
        <p:spPr>
          <a:xfrm flipV="1">
            <a:off x="3050198" y="1900291"/>
            <a:ext cx="0" cy="819864"/>
          </a:xfrm>
          <a:prstGeom prst="line">
            <a:avLst/>
          </a:prstGeom>
          <a:solidFill>
            <a:srgbClr val="719AFF"/>
          </a:solidFill>
          <a:ln w="19050">
            <a:solidFill>
              <a:schemeClr val="accent5"/>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40" name="Teardrop 39">
            <a:extLst>
              <a:ext uri="{FF2B5EF4-FFF2-40B4-BE49-F238E27FC236}">
                <a16:creationId xmlns:a16="http://schemas.microsoft.com/office/drawing/2014/main" id="{BF58B99E-164A-477F-B74E-96D127824763}"/>
              </a:ext>
            </a:extLst>
          </p:cNvPr>
          <p:cNvSpPr/>
          <p:nvPr/>
        </p:nvSpPr>
        <p:spPr>
          <a:xfrm rot="8040000">
            <a:off x="2668298" y="1013729"/>
            <a:ext cx="745215" cy="745215"/>
          </a:xfrm>
          <a:prstGeom prst="teardrop">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42" name="Notched Right Arrow 5">
            <a:extLst>
              <a:ext uri="{FF2B5EF4-FFF2-40B4-BE49-F238E27FC236}">
                <a16:creationId xmlns:a16="http://schemas.microsoft.com/office/drawing/2014/main" id="{903A5362-4BC0-4CB6-BC65-C959A11F5572}"/>
              </a:ext>
            </a:extLst>
          </p:cNvPr>
          <p:cNvSpPr/>
          <p:nvPr/>
        </p:nvSpPr>
        <p:spPr>
          <a:xfrm>
            <a:off x="81397" y="2472310"/>
            <a:ext cx="2227271" cy="460856"/>
          </a:xfrm>
          <a:prstGeom prst="notchedRightArrow">
            <a:avLst>
              <a:gd name="adj1" fmla="val 100000"/>
              <a:gd name="adj2" fmla="val 91021"/>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43" name="TextBox 79">
            <a:extLst>
              <a:ext uri="{FF2B5EF4-FFF2-40B4-BE49-F238E27FC236}">
                <a16:creationId xmlns:a16="http://schemas.microsoft.com/office/drawing/2014/main" id="{75EDE613-02F8-413A-81A1-02D504B0590F}"/>
              </a:ext>
            </a:extLst>
          </p:cNvPr>
          <p:cNvSpPr txBox="1"/>
          <p:nvPr/>
        </p:nvSpPr>
        <p:spPr>
          <a:xfrm>
            <a:off x="696197" y="2226984"/>
            <a:ext cx="923331" cy="246221"/>
          </a:xfrm>
          <a:prstGeom prst="rect">
            <a:avLst/>
          </a:prstGeom>
          <a:noFill/>
        </p:spPr>
        <p:txBody>
          <a:bodyPr wrap="non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icrosoft YaHei"/>
                <a:cs typeface="+mn-cs"/>
              </a:rPr>
              <a:t>July 2024</a:t>
            </a:r>
            <a:endParaRPr kumimoji="0" lang="en-US" sz="1600" b="0" i="0" u="none" strike="noStrike" kern="1200" cap="none" spc="0" normalizeH="0" baseline="0" noProof="0">
              <a:ln>
                <a:noFill/>
              </a:ln>
              <a:solidFill>
                <a:srgbClr val="000000"/>
              </a:solidFill>
              <a:effectLst/>
              <a:uLnTx/>
              <a:uFillTx/>
              <a:latin typeface="Arial"/>
              <a:ea typeface="Microsoft YaHei"/>
              <a:cs typeface="+mn-cs"/>
            </a:endParaRPr>
          </a:p>
        </p:txBody>
      </p:sp>
      <p:sp>
        <p:nvSpPr>
          <p:cNvPr id="44" name="TextBox 81">
            <a:extLst>
              <a:ext uri="{FF2B5EF4-FFF2-40B4-BE49-F238E27FC236}">
                <a16:creationId xmlns:a16="http://schemas.microsoft.com/office/drawing/2014/main" id="{F6BAB482-93CA-4A9A-9F0F-BF87130C511E}"/>
              </a:ext>
            </a:extLst>
          </p:cNvPr>
          <p:cNvSpPr txBox="1"/>
          <p:nvPr/>
        </p:nvSpPr>
        <p:spPr>
          <a:xfrm>
            <a:off x="283916" y="1130700"/>
            <a:ext cx="1747891" cy="861774"/>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a:ea typeface="Microsoft YaHei"/>
                <a:cs typeface="Arial"/>
              </a:rPr>
              <a:t>HRSN Service Manual released, </a:t>
            </a:r>
            <a:r>
              <a:rPr kumimoji="0" lang="en-US" sz="1400" i="0" u="none" strike="noStrike" kern="1200" cap="none" spc="0" normalizeH="0" baseline="0" noProof="0">
                <a:ln>
                  <a:noFill/>
                </a:ln>
                <a:solidFill>
                  <a:srgbClr val="000000"/>
                </a:solidFill>
                <a:effectLst/>
                <a:uLnTx/>
                <a:uFillTx/>
                <a:latin typeface="Arial"/>
                <a:ea typeface="Microsoft YaHei"/>
                <a:cs typeface="Arial"/>
              </a:rPr>
              <a:t>including service pricing</a:t>
            </a:r>
          </a:p>
        </p:txBody>
      </p:sp>
      <p:sp>
        <p:nvSpPr>
          <p:cNvPr id="46" name="Oval 45">
            <a:extLst>
              <a:ext uri="{FF2B5EF4-FFF2-40B4-BE49-F238E27FC236}">
                <a16:creationId xmlns:a16="http://schemas.microsoft.com/office/drawing/2014/main" id="{2DBAA29E-F1E8-4E0C-9293-CBFA5F0AB821}"/>
              </a:ext>
            </a:extLst>
          </p:cNvPr>
          <p:cNvSpPr>
            <a:spLocks noChangeAspect="1"/>
          </p:cNvSpPr>
          <p:nvPr/>
        </p:nvSpPr>
        <p:spPr>
          <a:xfrm>
            <a:off x="1022342" y="2576512"/>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sp>
        <p:nvSpPr>
          <p:cNvPr id="48" name="Teardrop 47">
            <a:extLst>
              <a:ext uri="{FF2B5EF4-FFF2-40B4-BE49-F238E27FC236}">
                <a16:creationId xmlns:a16="http://schemas.microsoft.com/office/drawing/2014/main" id="{09FA2A6A-4103-4DC8-9801-A7F7E4C9F483}"/>
              </a:ext>
            </a:extLst>
          </p:cNvPr>
          <p:cNvSpPr/>
          <p:nvPr/>
        </p:nvSpPr>
        <p:spPr>
          <a:xfrm rot="-2760000">
            <a:off x="775962" y="3666345"/>
            <a:ext cx="745215" cy="745215"/>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49" name="Freeform 51">
            <a:extLst>
              <a:ext uri="{FF2B5EF4-FFF2-40B4-BE49-F238E27FC236}">
                <a16:creationId xmlns:a16="http://schemas.microsoft.com/office/drawing/2014/main" id="{33E91BA7-DA92-44FB-BDD5-BC6891158596}"/>
              </a:ext>
            </a:extLst>
          </p:cNvPr>
          <p:cNvSpPr>
            <a:spLocks/>
          </p:cNvSpPr>
          <p:nvPr/>
        </p:nvSpPr>
        <p:spPr bwMode="auto">
          <a:xfrm>
            <a:off x="2839328" y="1197590"/>
            <a:ext cx="403459" cy="371389"/>
          </a:xfrm>
          <a:custGeom>
            <a:avLst/>
            <a:gdLst>
              <a:gd name="T0" fmla="*/ 0 w 424"/>
              <a:gd name="T1" fmla="*/ 162 h 423"/>
              <a:gd name="T2" fmla="*/ 153 w 424"/>
              <a:gd name="T3" fmla="*/ 147 h 423"/>
              <a:gd name="T4" fmla="*/ 212 w 424"/>
              <a:gd name="T5" fmla="*/ 0 h 423"/>
              <a:gd name="T6" fmla="*/ 272 w 424"/>
              <a:gd name="T7" fmla="*/ 147 h 423"/>
              <a:gd name="T8" fmla="*/ 424 w 424"/>
              <a:gd name="T9" fmla="*/ 162 h 423"/>
              <a:gd name="T10" fmla="*/ 309 w 424"/>
              <a:gd name="T11" fmla="*/ 267 h 423"/>
              <a:gd name="T12" fmla="*/ 343 w 424"/>
              <a:gd name="T13" fmla="*/ 423 h 423"/>
              <a:gd name="T14" fmla="*/ 212 w 424"/>
              <a:gd name="T15" fmla="*/ 341 h 423"/>
              <a:gd name="T16" fmla="*/ 82 w 424"/>
              <a:gd name="T17" fmla="*/ 423 h 423"/>
              <a:gd name="T18" fmla="*/ 116 w 424"/>
              <a:gd name="T19" fmla="*/ 267 h 423"/>
              <a:gd name="T20" fmla="*/ 0 w 424"/>
              <a:gd name="T21" fmla="*/ 162 h 423"/>
              <a:gd name="T22" fmla="*/ 0 w 424"/>
              <a:gd name="T23" fmla="*/ 162 h 4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24" h="423">
                <a:moveTo>
                  <a:pt x="0" y="162"/>
                </a:moveTo>
                <a:lnTo>
                  <a:pt x="153" y="147"/>
                </a:lnTo>
                <a:lnTo>
                  <a:pt x="212" y="0"/>
                </a:lnTo>
                <a:lnTo>
                  <a:pt x="272" y="147"/>
                </a:lnTo>
                <a:lnTo>
                  <a:pt x="424" y="162"/>
                </a:lnTo>
                <a:lnTo>
                  <a:pt x="309" y="267"/>
                </a:lnTo>
                <a:lnTo>
                  <a:pt x="343" y="423"/>
                </a:lnTo>
                <a:lnTo>
                  <a:pt x="212" y="341"/>
                </a:lnTo>
                <a:lnTo>
                  <a:pt x="82" y="423"/>
                </a:lnTo>
                <a:lnTo>
                  <a:pt x="116" y="267"/>
                </a:lnTo>
                <a:lnTo>
                  <a:pt x="0" y="162"/>
                </a:lnTo>
                <a:lnTo>
                  <a:pt x="0" y="16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000000"/>
              </a:solidFill>
              <a:effectLst/>
              <a:uLnTx/>
              <a:uFillTx/>
              <a:latin typeface="Arial"/>
              <a:ea typeface="+mn-ea"/>
              <a:cs typeface="+mn-cs"/>
            </a:endParaRPr>
          </a:p>
        </p:txBody>
      </p:sp>
      <p:cxnSp>
        <p:nvCxnSpPr>
          <p:cNvPr id="52" name="Straight Connector 51">
            <a:extLst>
              <a:ext uri="{FF2B5EF4-FFF2-40B4-BE49-F238E27FC236}">
                <a16:creationId xmlns:a16="http://schemas.microsoft.com/office/drawing/2014/main" id="{11722EDA-70E6-001D-2AE0-06D340622910}"/>
              </a:ext>
            </a:extLst>
          </p:cNvPr>
          <p:cNvCxnSpPr>
            <a:cxnSpLocks/>
          </p:cNvCxnSpPr>
          <p:nvPr/>
        </p:nvCxnSpPr>
        <p:spPr>
          <a:xfrm flipH="1">
            <a:off x="1139276" y="2698068"/>
            <a:ext cx="1" cy="819864"/>
          </a:xfrm>
          <a:prstGeom prst="line">
            <a:avLst/>
          </a:prstGeom>
          <a:noFill/>
          <a:ln w="19050" cap="flat" cmpd="sng" algn="ctr">
            <a:solidFill>
              <a:schemeClr val="accent1"/>
            </a:solidFill>
            <a:prstDash val="solid"/>
            <a:headEnd type="oval"/>
            <a:tailEnd type="oval"/>
          </a:ln>
          <a:effectLst/>
        </p:spPr>
      </p:cxnSp>
      <p:sp>
        <p:nvSpPr>
          <p:cNvPr id="53" name="TextBox 38">
            <a:extLst>
              <a:ext uri="{FF2B5EF4-FFF2-40B4-BE49-F238E27FC236}">
                <a16:creationId xmlns:a16="http://schemas.microsoft.com/office/drawing/2014/main" id="{E5420FB5-43D2-4772-42B6-6C0E4D40802C}"/>
              </a:ext>
            </a:extLst>
          </p:cNvPr>
          <p:cNvSpPr txBox="1"/>
          <p:nvPr/>
        </p:nvSpPr>
        <p:spPr>
          <a:xfrm>
            <a:off x="10110642" y="3091203"/>
            <a:ext cx="1809822" cy="246221"/>
          </a:xfrm>
          <a:prstGeom prst="rect">
            <a:avLst/>
          </a:prstGeom>
          <a:noFill/>
        </p:spPr>
        <p:txBody>
          <a:bodyPr wrap="squar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icrosoft YaHei"/>
                <a:cs typeface="Arial"/>
              </a:rPr>
              <a:t>January 1, 2025</a:t>
            </a:r>
          </a:p>
        </p:txBody>
      </p:sp>
      <p:sp>
        <p:nvSpPr>
          <p:cNvPr id="54" name="Notched Right Arrow 14">
            <a:extLst>
              <a:ext uri="{FF2B5EF4-FFF2-40B4-BE49-F238E27FC236}">
                <a16:creationId xmlns:a16="http://schemas.microsoft.com/office/drawing/2014/main" id="{68EFD543-F332-C3AC-AFA1-9092D80DF1A9}"/>
              </a:ext>
            </a:extLst>
          </p:cNvPr>
          <p:cNvSpPr/>
          <p:nvPr/>
        </p:nvSpPr>
        <p:spPr>
          <a:xfrm>
            <a:off x="9743942" y="2472310"/>
            <a:ext cx="2227270" cy="460856"/>
          </a:xfrm>
          <a:prstGeom prst="notchedRightArrow">
            <a:avLst>
              <a:gd name="adj1" fmla="val 100000"/>
              <a:gd name="adj2" fmla="val 91021"/>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grpSp>
        <p:nvGrpSpPr>
          <p:cNvPr id="55" name="Group 54">
            <a:extLst>
              <a:ext uri="{FF2B5EF4-FFF2-40B4-BE49-F238E27FC236}">
                <a16:creationId xmlns:a16="http://schemas.microsoft.com/office/drawing/2014/main" id="{E0FA6184-C46A-E1EB-8548-3FD2CCC5B4AF}"/>
              </a:ext>
            </a:extLst>
          </p:cNvPr>
          <p:cNvGrpSpPr/>
          <p:nvPr/>
        </p:nvGrpSpPr>
        <p:grpSpPr>
          <a:xfrm>
            <a:off x="10642946" y="991946"/>
            <a:ext cx="745215" cy="745215"/>
            <a:chOff x="7702378" y="3833321"/>
            <a:chExt cx="745215" cy="745215"/>
          </a:xfrm>
          <a:solidFill>
            <a:schemeClr val="accent3">
              <a:lumMod val="75000"/>
            </a:schemeClr>
          </a:solidFill>
        </p:grpSpPr>
        <p:sp>
          <p:nvSpPr>
            <p:cNvPr id="125" name="Teardrop 124">
              <a:extLst>
                <a:ext uri="{FF2B5EF4-FFF2-40B4-BE49-F238E27FC236}">
                  <a16:creationId xmlns:a16="http://schemas.microsoft.com/office/drawing/2014/main" id="{FA1695F4-8A9C-A43A-1FCD-7D73248274EF}"/>
                </a:ext>
              </a:extLst>
            </p:cNvPr>
            <p:cNvSpPr/>
            <p:nvPr/>
          </p:nvSpPr>
          <p:spPr>
            <a:xfrm rot="8075710">
              <a:off x="7702378" y="3833321"/>
              <a:ext cx="745215" cy="745215"/>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grpSp>
          <p:nvGrpSpPr>
            <p:cNvPr id="126" name="Group 125">
              <a:extLst>
                <a:ext uri="{FF2B5EF4-FFF2-40B4-BE49-F238E27FC236}">
                  <a16:creationId xmlns:a16="http://schemas.microsoft.com/office/drawing/2014/main" id="{FEC17A69-21D3-4A3D-86A6-B40EC7127ACB}"/>
                </a:ext>
              </a:extLst>
            </p:cNvPr>
            <p:cNvGrpSpPr/>
            <p:nvPr/>
          </p:nvGrpSpPr>
          <p:grpSpPr>
            <a:xfrm>
              <a:off x="7872090" y="3944770"/>
              <a:ext cx="414876" cy="556886"/>
              <a:chOff x="7810431" y="3735242"/>
              <a:chExt cx="749369" cy="912813"/>
            </a:xfrm>
            <a:grpFill/>
          </p:grpSpPr>
          <p:sp>
            <p:nvSpPr>
              <p:cNvPr id="127" name="Freeform 121">
                <a:extLst>
                  <a:ext uri="{FF2B5EF4-FFF2-40B4-BE49-F238E27FC236}">
                    <a16:creationId xmlns:a16="http://schemas.microsoft.com/office/drawing/2014/main" id="{C28FC7BD-CA53-62A4-AB77-BFB587A82012}"/>
                  </a:ext>
                </a:extLst>
              </p:cNvPr>
              <p:cNvSpPr>
                <a:spLocks/>
              </p:cNvSpPr>
              <p:nvPr/>
            </p:nvSpPr>
            <p:spPr bwMode="auto">
              <a:xfrm>
                <a:off x="8305800" y="3756303"/>
                <a:ext cx="254000" cy="250826"/>
              </a:xfrm>
              <a:custGeom>
                <a:avLst/>
                <a:gdLst>
                  <a:gd name="T0" fmla="*/ 27 w 82"/>
                  <a:gd name="T1" fmla="*/ 81 h 81"/>
                  <a:gd name="T2" fmla="*/ 82 w 82"/>
                  <a:gd name="T3" fmla="*/ 81 h 81"/>
                  <a:gd name="T4" fmla="*/ 0 w 82"/>
                  <a:gd name="T5" fmla="*/ 0 h 81"/>
                  <a:gd name="T6" fmla="*/ 0 w 82"/>
                  <a:gd name="T7" fmla="*/ 55 h 81"/>
                  <a:gd name="T8" fmla="*/ 27 w 82"/>
                  <a:gd name="T9" fmla="*/ 81 h 81"/>
                </a:gdLst>
                <a:ahLst/>
                <a:cxnLst>
                  <a:cxn ang="0">
                    <a:pos x="T0" y="T1"/>
                  </a:cxn>
                  <a:cxn ang="0">
                    <a:pos x="T2" y="T3"/>
                  </a:cxn>
                  <a:cxn ang="0">
                    <a:pos x="T4" y="T5"/>
                  </a:cxn>
                  <a:cxn ang="0">
                    <a:pos x="T6" y="T7"/>
                  </a:cxn>
                  <a:cxn ang="0">
                    <a:pos x="T8" y="T9"/>
                  </a:cxn>
                </a:cxnLst>
                <a:rect l="0" t="0" r="r" b="b"/>
                <a:pathLst>
                  <a:path w="82" h="81">
                    <a:moveTo>
                      <a:pt x="27" y="81"/>
                    </a:moveTo>
                    <a:cubicBezTo>
                      <a:pt x="82" y="81"/>
                      <a:pt x="82" y="81"/>
                      <a:pt x="82" y="81"/>
                    </a:cubicBezTo>
                    <a:cubicBezTo>
                      <a:pt x="0" y="0"/>
                      <a:pt x="0" y="0"/>
                      <a:pt x="0" y="0"/>
                    </a:cubicBezTo>
                    <a:cubicBezTo>
                      <a:pt x="0" y="55"/>
                      <a:pt x="0" y="55"/>
                      <a:pt x="0" y="55"/>
                    </a:cubicBezTo>
                    <a:cubicBezTo>
                      <a:pt x="0" y="71"/>
                      <a:pt x="11" y="81"/>
                      <a:pt x="27" y="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8" name="Freeform 122">
                <a:extLst>
                  <a:ext uri="{FF2B5EF4-FFF2-40B4-BE49-F238E27FC236}">
                    <a16:creationId xmlns:a16="http://schemas.microsoft.com/office/drawing/2014/main" id="{272C48E6-F458-8E6D-CDBA-4A5DB435FA0D}"/>
                  </a:ext>
                </a:extLst>
              </p:cNvPr>
              <p:cNvSpPr>
                <a:spLocks/>
              </p:cNvSpPr>
              <p:nvPr/>
            </p:nvSpPr>
            <p:spPr bwMode="auto">
              <a:xfrm>
                <a:off x="7810431" y="3735242"/>
                <a:ext cx="736601" cy="912813"/>
              </a:xfrm>
              <a:custGeom>
                <a:avLst/>
                <a:gdLst>
                  <a:gd name="T0" fmla="*/ 174 w 237"/>
                  <a:gd name="T1" fmla="*/ 107 h 294"/>
                  <a:gd name="T2" fmla="*/ 128 w 237"/>
                  <a:gd name="T3" fmla="*/ 60 h 294"/>
                  <a:gd name="T4" fmla="*/ 128 w 237"/>
                  <a:gd name="T5" fmla="*/ 0 h 294"/>
                  <a:gd name="T6" fmla="*/ 26 w 237"/>
                  <a:gd name="T7" fmla="*/ 0 h 294"/>
                  <a:gd name="T8" fmla="*/ 0 w 237"/>
                  <a:gd name="T9" fmla="*/ 25 h 294"/>
                  <a:gd name="T10" fmla="*/ 0 w 237"/>
                  <a:gd name="T11" fmla="*/ 269 h 294"/>
                  <a:gd name="T12" fmla="*/ 26 w 237"/>
                  <a:gd name="T13" fmla="*/ 294 h 294"/>
                  <a:gd name="T14" fmla="*/ 105 w 237"/>
                  <a:gd name="T15" fmla="*/ 294 h 294"/>
                  <a:gd name="T16" fmla="*/ 105 w 237"/>
                  <a:gd name="T17" fmla="*/ 283 h 294"/>
                  <a:gd name="T18" fmla="*/ 57 w 237"/>
                  <a:gd name="T19" fmla="*/ 260 h 294"/>
                  <a:gd name="T20" fmla="*/ 77 w 237"/>
                  <a:gd name="T21" fmla="*/ 237 h 294"/>
                  <a:gd name="T22" fmla="*/ 121 w 237"/>
                  <a:gd name="T23" fmla="*/ 255 h 294"/>
                  <a:gd name="T24" fmla="*/ 142 w 237"/>
                  <a:gd name="T25" fmla="*/ 241 h 294"/>
                  <a:gd name="T26" fmla="*/ 142 w 237"/>
                  <a:gd name="T27" fmla="*/ 241 h 294"/>
                  <a:gd name="T28" fmla="*/ 112 w 237"/>
                  <a:gd name="T29" fmla="*/ 222 h 294"/>
                  <a:gd name="T30" fmla="*/ 63 w 237"/>
                  <a:gd name="T31" fmla="*/ 177 h 294"/>
                  <a:gd name="T32" fmla="*/ 63 w 237"/>
                  <a:gd name="T33" fmla="*/ 176 h 294"/>
                  <a:gd name="T34" fmla="*/ 105 w 237"/>
                  <a:gd name="T35" fmla="*/ 133 h 294"/>
                  <a:gd name="T36" fmla="*/ 105 w 237"/>
                  <a:gd name="T37" fmla="*/ 117 h 294"/>
                  <a:gd name="T38" fmla="*/ 132 w 237"/>
                  <a:gd name="T39" fmla="*/ 117 h 294"/>
                  <a:gd name="T40" fmla="*/ 132 w 237"/>
                  <a:gd name="T41" fmla="*/ 133 h 294"/>
                  <a:gd name="T42" fmla="*/ 170 w 237"/>
                  <a:gd name="T43" fmla="*/ 151 h 294"/>
                  <a:gd name="T44" fmla="*/ 153 w 237"/>
                  <a:gd name="T45" fmla="*/ 175 h 294"/>
                  <a:gd name="T46" fmla="*/ 115 w 237"/>
                  <a:gd name="T47" fmla="*/ 161 h 294"/>
                  <a:gd name="T48" fmla="*/ 96 w 237"/>
                  <a:gd name="T49" fmla="*/ 174 h 294"/>
                  <a:gd name="T50" fmla="*/ 96 w 237"/>
                  <a:gd name="T51" fmla="*/ 174 h 294"/>
                  <a:gd name="T52" fmla="*/ 128 w 237"/>
                  <a:gd name="T53" fmla="*/ 193 h 294"/>
                  <a:gd name="T54" fmla="*/ 174 w 237"/>
                  <a:gd name="T55" fmla="*/ 238 h 294"/>
                  <a:gd name="T56" fmla="*/ 174 w 237"/>
                  <a:gd name="T57" fmla="*/ 238 h 294"/>
                  <a:gd name="T58" fmla="*/ 132 w 237"/>
                  <a:gd name="T59" fmla="*/ 283 h 294"/>
                  <a:gd name="T60" fmla="*/ 132 w 237"/>
                  <a:gd name="T61" fmla="*/ 294 h 294"/>
                  <a:gd name="T62" fmla="*/ 212 w 237"/>
                  <a:gd name="T63" fmla="*/ 294 h 294"/>
                  <a:gd name="T64" fmla="*/ 237 w 237"/>
                  <a:gd name="T65" fmla="*/ 269 h 294"/>
                  <a:gd name="T66" fmla="*/ 237 w 237"/>
                  <a:gd name="T67" fmla="*/ 107 h 294"/>
                  <a:gd name="T68" fmla="*/ 174 w 237"/>
                  <a:gd name="T69" fmla="*/ 107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7" h="294">
                    <a:moveTo>
                      <a:pt x="174" y="107"/>
                    </a:moveTo>
                    <a:cubicBezTo>
                      <a:pt x="148" y="107"/>
                      <a:pt x="128" y="86"/>
                      <a:pt x="128" y="60"/>
                    </a:cubicBezTo>
                    <a:cubicBezTo>
                      <a:pt x="128" y="0"/>
                      <a:pt x="128" y="0"/>
                      <a:pt x="128" y="0"/>
                    </a:cubicBezTo>
                    <a:cubicBezTo>
                      <a:pt x="26" y="0"/>
                      <a:pt x="26" y="0"/>
                      <a:pt x="26" y="0"/>
                    </a:cubicBezTo>
                    <a:cubicBezTo>
                      <a:pt x="12" y="0"/>
                      <a:pt x="0" y="11"/>
                      <a:pt x="0" y="25"/>
                    </a:cubicBezTo>
                    <a:cubicBezTo>
                      <a:pt x="0" y="269"/>
                      <a:pt x="0" y="269"/>
                      <a:pt x="0" y="269"/>
                    </a:cubicBezTo>
                    <a:cubicBezTo>
                      <a:pt x="0" y="283"/>
                      <a:pt x="12" y="294"/>
                      <a:pt x="26" y="294"/>
                    </a:cubicBezTo>
                    <a:cubicBezTo>
                      <a:pt x="105" y="294"/>
                      <a:pt x="105" y="294"/>
                      <a:pt x="105" y="294"/>
                    </a:cubicBezTo>
                    <a:cubicBezTo>
                      <a:pt x="105" y="283"/>
                      <a:pt x="105" y="283"/>
                      <a:pt x="105" y="283"/>
                    </a:cubicBezTo>
                    <a:cubicBezTo>
                      <a:pt x="88" y="280"/>
                      <a:pt x="71" y="273"/>
                      <a:pt x="57" y="260"/>
                    </a:cubicBezTo>
                    <a:cubicBezTo>
                      <a:pt x="77" y="237"/>
                      <a:pt x="77" y="237"/>
                      <a:pt x="77" y="237"/>
                    </a:cubicBezTo>
                    <a:cubicBezTo>
                      <a:pt x="90" y="248"/>
                      <a:pt x="104" y="255"/>
                      <a:pt x="121" y="255"/>
                    </a:cubicBezTo>
                    <a:cubicBezTo>
                      <a:pt x="134" y="255"/>
                      <a:pt x="142" y="250"/>
                      <a:pt x="142" y="241"/>
                    </a:cubicBezTo>
                    <a:cubicBezTo>
                      <a:pt x="142" y="241"/>
                      <a:pt x="142" y="241"/>
                      <a:pt x="142" y="241"/>
                    </a:cubicBezTo>
                    <a:cubicBezTo>
                      <a:pt x="142" y="233"/>
                      <a:pt x="137" y="228"/>
                      <a:pt x="112" y="222"/>
                    </a:cubicBezTo>
                    <a:cubicBezTo>
                      <a:pt x="83" y="214"/>
                      <a:pt x="63" y="206"/>
                      <a:pt x="63" y="177"/>
                    </a:cubicBezTo>
                    <a:cubicBezTo>
                      <a:pt x="63" y="176"/>
                      <a:pt x="63" y="176"/>
                      <a:pt x="63" y="176"/>
                    </a:cubicBezTo>
                    <a:cubicBezTo>
                      <a:pt x="63" y="153"/>
                      <a:pt x="80" y="136"/>
                      <a:pt x="105" y="133"/>
                    </a:cubicBezTo>
                    <a:cubicBezTo>
                      <a:pt x="105" y="117"/>
                      <a:pt x="105" y="117"/>
                      <a:pt x="105" y="117"/>
                    </a:cubicBezTo>
                    <a:cubicBezTo>
                      <a:pt x="132" y="117"/>
                      <a:pt x="132" y="117"/>
                      <a:pt x="132" y="117"/>
                    </a:cubicBezTo>
                    <a:cubicBezTo>
                      <a:pt x="132" y="133"/>
                      <a:pt x="132" y="133"/>
                      <a:pt x="132" y="133"/>
                    </a:cubicBezTo>
                    <a:cubicBezTo>
                      <a:pt x="146" y="136"/>
                      <a:pt x="159" y="142"/>
                      <a:pt x="170" y="151"/>
                    </a:cubicBezTo>
                    <a:cubicBezTo>
                      <a:pt x="153" y="175"/>
                      <a:pt x="153" y="175"/>
                      <a:pt x="153" y="175"/>
                    </a:cubicBezTo>
                    <a:cubicBezTo>
                      <a:pt x="140" y="166"/>
                      <a:pt x="127" y="161"/>
                      <a:pt x="115" y="161"/>
                    </a:cubicBezTo>
                    <a:cubicBezTo>
                      <a:pt x="102" y="161"/>
                      <a:pt x="96" y="166"/>
                      <a:pt x="96" y="174"/>
                    </a:cubicBezTo>
                    <a:cubicBezTo>
                      <a:pt x="96" y="174"/>
                      <a:pt x="96" y="174"/>
                      <a:pt x="96" y="174"/>
                    </a:cubicBezTo>
                    <a:cubicBezTo>
                      <a:pt x="96" y="184"/>
                      <a:pt x="102" y="187"/>
                      <a:pt x="128" y="193"/>
                    </a:cubicBezTo>
                    <a:cubicBezTo>
                      <a:pt x="158" y="201"/>
                      <a:pt x="174" y="212"/>
                      <a:pt x="174" y="238"/>
                    </a:cubicBezTo>
                    <a:cubicBezTo>
                      <a:pt x="174" y="238"/>
                      <a:pt x="174" y="238"/>
                      <a:pt x="174" y="238"/>
                    </a:cubicBezTo>
                    <a:cubicBezTo>
                      <a:pt x="174" y="264"/>
                      <a:pt x="157" y="280"/>
                      <a:pt x="132" y="283"/>
                    </a:cubicBezTo>
                    <a:cubicBezTo>
                      <a:pt x="132" y="294"/>
                      <a:pt x="132" y="294"/>
                      <a:pt x="132" y="294"/>
                    </a:cubicBezTo>
                    <a:cubicBezTo>
                      <a:pt x="212" y="294"/>
                      <a:pt x="212" y="294"/>
                      <a:pt x="212" y="294"/>
                    </a:cubicBezTo>
                    <a:cubicBezTo>
                      <a:pt x="226" y="294"/>
                      <a:pt x="237" y="283"/>
                      <a:pt x="237" y="269"/>
                    </a:cubicBezTo>
                    <a:cubicBezTo>
                      <a:pt x="237" y="107"/>
                      <a:pt x="237" y="107"/>
                      <a:pt x="237" y="107"/>
                    </a:cubicBezTo>
                    <a:lnTo>
                      <a:pt x="174" y="10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grpSp>
      </p:grpSp>
      <p:sp>
        <p:nvSpPr>
          <p:cNvPr id="56" name="TextBox 47">
            <a:extLst>
              <a:ext uri="{FF2B5EF4-FFF2-40B4-BE49-F238E27FC236}">
                <a16:creationId xmlns:a16="http://schemas.microsoft.com/office/drawing/2014/main" id="{96EDC3A9-F61E-C4A0-4FAF-A9A58946A9AA}"/>
              </a:ext>
            </a:extLst>
          </p:cNvPr>
          <p:cNvSpPr txBox="1"/>
          <p:nvPr/>
        </p:nvSpPr>
        <p:spPr>
          <a:xfrm>
            <a:off x="10074590" y="3440866"/>
            <a:ext cx="1881925" cy="215444"/>
          </a:xfrm>
          <a:prstGeom prst="rect">
            <a:avLst/>
          </a:prstGeom>
          <a:noFill/>
        </p:spPr>
        <p:txBody>
          <a:bodyPr wrap="non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Arial"/>
                <a:ea typeface="Microsoft YaHei"/>
                <a:cs typeface="+mn-cs"/>
              </a:rPr>
              <a:t>HRSN Implementation</a:t>
            </a: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57" name="TextBox 48">
            <a:extLst>
              <a:ext uri="{FF2B5EF4-FFF2-40B4-BE49-F238E27FC236}">
                <a16:creationId xmlns:a16="http://schemas.microsoft.com/office/drawing/2014/main" id="{2091A3E2-14DF-B8CE-681F-9BC9A48569A6}"/>
              </a:ext>
            </a:extLst>
          </p:cNvPr>
          <p:cNvSpPr txBox="1"/>
          <p:nvPr/>
        </p:nvSpPr>
        <p:spPr>
          <a:xfrm>
            <a:off x="10038516" y="3726095"/>
            <a:ext cx="1917999" cy="1240340"/>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defTabSz="121917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effectLst/>
                <a:uLnTx/>
                <a:uFillTx/>
                <a:latin typeface="Arial"/>
                <a:ea typeface="Microsoft YaHei"/>
                <a:cs typeface="+mn-cs"/>
              </a:rPr>
              <a:t>Flexible Services “grant-like model” ends as of December 31, 2024</a:t>
            </a:r>
          </a:p>
          <a:p>
            <a:pPr marL="285750" marR="0" lvl="0" indent="-285750" defTabSz="121917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300" b="0" i="0" u="none" strike="noStrike" kern="1200" cap="none" spc="0" normalizeH="0" baseline="0" noProof="0">
                <a:ln>
                  <a:noFill/>
                </a:ln>
                <a:effectLst/>
                <a:uLnTx/>
                <a:uFillTx/>
                <a:latin typeface="Arial"/>
                <a:ea typeface="Microsoft YaHei"/>
                <a:cs typeface="+mn-cs"/>
              </a:rPr>
              <a:t>New framework goes live</a:t>
            </a:r>
          </a:p>
        </p:txBody>
      </p:sp>
      <p:sp>
        <p:nvSpPr>
          <p:cNvPr id="61" name="Oval 60">
            <a:extLst>
              <a:ext uri="{FF2B5EF4-FFF2-40B4-BE49-F238E27FC236}">
                <a16:creationId xmlns:a16="http://schemas.microsoft.com/office/drawing/2014/main" id="{24249EF1-CA9A-92F1-AEB8-FDA754110BB5}"/>
              </a:ext>
            </a:extLst>
          </p:cNvPr>
          <p:cNvSpPr>
            <a:spLocks noChangeAspect="1"/>
          </p:cNvSpPr>
          <p:nvPr/>
        </p:nvSpPr>
        <p:spPr>
          <a:xfrm>
            <a:off x="10889326" y="2576512"/>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62" name="Straight Connector 61">
            <a:extLst>
              <a:ext uri="{FF2B5EF4-FFF2-40B4-BE49-F238E27FC236}">
                <a16:creationId xmlns:a16="http://schemas.microsoft.com/office/drawing/2014/main" id="{B43DE7FF-99F2-DCC4-8004-8F1B98510B40}"/>
              </a:ext>
            </a:extLst>
          </p:cNvPr>
          <p:cNvCxnSpPr>
            <a:cxnSpLocks/>
          </p:cNvCxnSpPr>
          <p:nvPr/>
        </p:nvCxnSpPr>
        <p:spPr>
          <a:xfrm rot="10800000" flipH="1">
            <a:off x="11015552" y="1884643"/>
            <a:ext cx="1" cy="819864"/>
          </a:xfrm>
          <a:prstGeom prst="line">
            <a:avLst/>
          </a:prstGeom>
          <a:solidFill>
            <a:schemeClr val="accent3">
              <a:lumMod val="75000"/>
            </a:schemeClr>
          </a:solidFill>
          <a:ln w="19050">
            <a:solidFill>
              <a:schemeClr val="accent3">
                <a:lumMod val="75000"/>
              </a:schemeClr>
            </a:solidFill>
            <a:headEnd type="oval"/>
            <a:tailEnd type="oval"/>
          </a:ln>
        </p:spPr>
        <p:style>
          <a:lnRef idx="1">
            <a:schemeClr val="accent1"/>
          </a:lnRef>
          <a:fillRef idx="0">
            <a:schemeClr val="accent1"/>
          </a:fillRef>
          <a:effectRef idx="0">
            <a:schemeClr val="accent1"/>
          </a:effectRef>
          <a:fontRef idx="minor">
            <a:schemeClr val="tx1"/>
          </a:fontRef>
        </p:style>
      </p:cxnSp>
      <p:grpSp>
        <p:nvGrpSpPr>
          <p:cNvPr id="63" name="Group 62">
            <a:extLst>
              <a:ext uri="{FF2B5EF4-FFF2-40B4-BE49-F238E27FC236}">
                <a16:creationId xmlns:a16="http://schemas.microsoft.com/office/drawing/2014/main" id="{107C6CAF-7C92-4558-8908-AABF0F987AE4}"/>
              </a:ext>
            </a:extLst>
          </p:cNvPr>
          <p:cNvGrpSpPr/>
          <p:nvPr/>
        </p:nvGrpSpPr>
        <p:grpSpPr>
          <a:xfrm>
            <a:off x="10670440" y="1152499"/>
            <a:ext cx="690220" cy="510926"/>
            <a:chOff x="7653338" y="3751262"/>
            <a:chExt cx="1057275" cy="809626"/>
          </a:xfrm>
          <a:solidFill>
            <a:schemeClr val="bg1"/>
          </a:solidFill>
        </p:grpSpPr>
        <p:sp>
          <p:nvSpPr>
            <p:cNvPr id="119" name="Freeform 30">
              <a:extLst>
                <a:ext uri="{FF2B5EF4-FFF2-40B4-BE49-F238E27FC236}">
                  <a16:creationId xmlns:a16="http://schemas.microsoft.com/office/drawing/2014/main" id="{F90ACF34-F8AE-47E7-88CA-2CAA405079D9}"/>
                </a:ext>
              </a:extLst>
            </p:cNvPr>
            <p:cNvSpPr>
              <a:spLocks noEditPoints="1"/>
            </p:cNvSpPr>
            <p:nvPr/>
          </p:nvSpPr>
          <p:spPr bwMode="auto">
            <a:xfrm>
              <a:off x="8042275" y="3817938"/>
              <a:ext cx="163513" cy="598488"/>
            </a:xfrm>
            <a:custGeom>
              <a:avLst/>
              <a:gdLst>
                <a:gd name="T0" fmla="*/ 204 w 204"/>
                <a:gd name="T1" fmla="*/ 0 h 745"/>
                <a:gd name="T2" fmla="*/ 80 w 204"/>
                <a:gd name="T3" fmla="*/ 515 h 745"/>
                <a:gd name="T4" fmla="*/ 57 w 204"/>
                <a:gd name="T5" fmla="*/ 743 h 745"/>
                <a:gd name="T6" fmla="*/ 49 w 204"/>
                <a:gd name="T7" fmla="*/ 744 h 745"/>
                <a:gd name="T8" fmla="*/ 34 w 204"/>
                <a:gd name="T9" fmla="*/ 745 h 745"/>
                <a:gd name="T10" fmla="*/ 17 w 204"/>
                <a:gd name="T11" fmla="*/ 744 h 745"/>
                <a:gd name="T12" fmla="*/ 0 w 204"/>
                <a:gd name="T13" fmla="*/ 740 h 745"/>
                <a:gd name="T14" fmla="*/ 4 w 204"/>
                <a:gd name="T15" fmla="*/ 584 h 745"/>
                <a:gd name="T16" fmla="*/ 6 w 204"/>
                <a:gd name="T17" fmla="*/ 548 h 745"/>
                <a:gd name="T18" fmla="*/ 204 w 204"/>
                <a:gd name="T19" fmla="*/ 0 h 745"/>
                <a:gd name="T20" fmla="*/ 61 w 204"/>
                <a:gd name="T21" fmla="*/ 513 h 745"/>
                <a:gd name="T22" fmla="*/ 41 w 204"/>
                <a:gd name="T23" fmla="*/ 519 h 745"/>
                <a:gd name="T24" fmla="*/ 46 w 204"/>
                <a:gd name="T25" fmla="*/ 539 h 745"/>
                <a:gd name="T26" fmla="*/ 66 w 204"/>
                <a:gd name="T27" fmla="*/ 534 h 745"/>
                <a:gd name="T28" fmla="*/ 61 w 204"/>
                <a:gd name="T29" fmla="*/ 513 h 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4" h="745">
                  <a:moveTo>
                    <a:pt x="204" y="0"/>
                  </a:moveTo>
                  <a:cubicBezTo>
                    <a:pt x="80" y="515"/>
                    <a:pt x="80" y="515"/>
                    <a:pt x="80" y="515"/>
                  </a:cubicBezTo>
                  <a:cubicBezTo>
                    <a:pt x="57" y="743"/>
                    <a:pt x="57" y="743"/>
                    <a:pt x="57" y="743"/>
                  </a:cubicBezTo>
                  <a:cubicBezTo>
                    <a:pt x="54" y="744"/>
                    <a:pt x="52" y="744"/>
                    <a:pt x="49" y="744"/>
                  </a:cubicBezTo>
                  <a:cubicBezTo>
                    <a:pt x="44" y="745"/>
                    <a:pt x="39" y="745"/>
                    <a:pt x="34" y="745"/>
                  </a:cubicBezTo>
                  <a:cubicBezTo>
                    <a:pt x="28" y="745"/>
                    <a:pt x="23" y="745"/>
                    <a:pt x="17" y="744"/>
                  </a:cubicBezTo>
                  <a:cubicBezTo>
                    <a:pt x="12" y="743"/>
                    <a:pt x="6" y="742"/>
                    <a:pt x="0" y="740"/>
                  </a:cubicBezTo>
                  <a:cubicBezTo>
                    <a:pt x="4" y="584"/>
                    <a:pt x="4" y="584"/>
                    <a:pt x="4" y="584"/>
                  </a:cubicBezTo>
                  <a:cubicBezTo>
                    <a:pt x="3" y="577"/>
                    <a:pt x="7" y="556"/>
                    <a:pt x="6" y="548"/>
                  </a:cubicBezTo>
                  <a:cubicBezTo>
                    <a:pt x="6" y="548"/>
                    <a:pt x="46" y="35"/>
                    <a:pt x="204" y="0"/>
                  </a:cubicBezTo>
                  <a:close/>
                  <a:moveTo>
                    <a:pt x="61" y="513"/>
                  </a:moveTo>
                  <a:cubicBezTo>
                    <a:pt x="54" y="509"/>
                    <a:pt x="45" y="512"/>
                    <a:pt x="41" y="519"/>
                  </a:cubicBezTo>
                  <a:cubicBezTo>
                    <a:pt x="37" y="526"/>
                    <a:pt x="39" y="535"/>
                    <a:pt x="46" y="539"/>
                  </a:cubicBezTo>
                  <a:cubicBezTo>
                    <a:pt x="53" y="543"/>
                    <a:pt x="62" y="541"/>
                    <a:pt x="66" y="534"/>
                  </a:cubicBezTo>
                  <a:cubicBezTo>
                    <a:pt x="70" y="526"/>
                    <a:pt x="68" y="517"/>
                    <a:pt x="61" y="5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0" name="Freeform 31">
              <a:extLst>
                <a:ext uri="{FF2B5EF4-FFF2-40B4-BE49-F238E27FC236}">
                  <a16:creationId xmlns:a16="http://schemas.microsoft.com/office/drawing/2014/main" id="{BACFD59A-2951-4C64-961D-E90EEFA09D61}"/>
                </a:ext>
              </a:extLst>
            </p:cNvPr>
            <p:cNvSpPr>
              <a:spLocks noEditPoints="1"/>
            </p:cNvSpPr>
            <p:nvPr/>
          </p:nvSpPr>
          <p:spPr bwMode="auto">
            <a:xfrm>
              <a:off x="7969250" y="4392613"/>
              <a:ext cx="168275" cy="168275"/>
            </a:xfrm>
            <a:custGeom>
              <a:avLst/>
              <a:gdLst>
                <a:gd name="T0" fmla="*/ 150 w 209"/>
                <a:gd name="T1" fmla="*/ 25 h 209"/>
                <a:gd name="T2" fmla="*/ 184 w 209"/>
                <a:gd name="T3" fmla="*/ 150 h 209"/>
                <a:gd name="T4" fmla="*/ 59 w 209"/>
                <a:gd name="T5" fmla="*/ 184 h 209"/>
                <a:gd name="T6" fmla="*/ 25 w 209"/>
                <a:gd name="T7" fmla="*/ 59 h 209"/>
                <a:gd name="T8" fmla="*/ 150 w 209"/>
                <a:gd name="T9" fmla="*/ 25 h 209"/>
                <a:gd name="T10" fmla="*/ 136 w 209"/>
                <a:gd name="T11" fmla="*/ 50 h 209"/>
                <a:gd name="T12" fmla="*/ 50 w 209"/>
                <a:gd name="T13" fmla="*/ 73 h 209"/>
                <a:gd name="T14" fmla="*/ 73 w 209"/>
                <a:gd name="T15" fmla="*/ 159 h 209"/>
                <a:gd name="T16" fmla="*/ 159 w 209"/>
                <a:gd name="T17" fmla="*/ 136 h 209"/>
                <a:gd name="T18" fmla="*/ 136 w 209"/>
                <a:gd name="T19" fmla="*/ 50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209">
                  <a:moveTo>
                    <a:pt x="150" y="25"/>
                  </a:moveTo>
                  <a:cubicBezTo>
                    <a:pt x="194" y="50"/>
                    <a:pt x="209" y="107"/>
                    <a:pt x="184" y="150"/>
                  </a:cubicBezTo>
                  <a:cubicBezTo>
                    <a:pt x="159" y="194"/>
                    <a:pt x="103" y="209"/>
                    <a:pt x="59" y="184"/>
                  </a:cubicBezTo>
                  <a:cubicBezTo>
                    <a:pt x="15" y="159"/>
                    <a:pt x="0" y="102"/>
                    <a:pt x="25" y="59"/>
                  </a:cubicBezTo>
                  <a:cubicBezTo>
                    <a:pt x="50" y="15"/>
                    <a:pt x="107" y="0"/>
                    <a:pt x="150" y="25"/>
                  </a:cubicBezTo>
                  <a:close/>
                  <a:moveTo>
                    <a:pt x="136" y="50"/>
                  </a:moveTo>
                  <a:cubicBezTo>
                    <a:pt x="106" y="33"/>
                    <a:pt x="67" y="43"/>
                    <a:pt x="50" y="73"/>
                  </a:cubicBezTo>
                  <a:cubicBezTo>
                    <a:pt x="33" y="103"/>
                    <a:pt x="43" y="142"/>
                    <a:pt x="73" y="159"/>
                  </a:cubicBezTo>
                  <a:cubicBezTo>
                    <a:pt x="103" y="176"/>
                    <a:pt x="142" y="166"/>
                    <a:pt x="159" y="136"/>
                  </a:cubicBezTo>
                  <a:cubicBezTo>
                    <a:pt x="176" y="106"/>
                    <a:pt x="166" y="67"/>
                    <a:pt x="136"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1" name="Freeform 32">
              <a:extLst>
                <a:ext uri="{FF2B5EF4-FFF2-40B4-BE49-F238E27FC236}">
                  <a16:creationId xmlns:a16="http://schemas.microsoft.com/office/drawing/2014/main" id="{BFA0E17D-15C7-4DD5-B6EC-5E0552CDB559}"/>
                </a:ext>
              </a:extLst>
            </p:cNvPr>
            <p:cNvSpPr>
              <a:spLocks noEditPoints="1"/>
            </p:cNvSpPr>
            <p:nvPr/>
          </p:nvSpPr>
          <p:spPr bwMode="auto">
            <a:xfrm>
              <a:off x="7934325" y="3925888"/>
              <a:ext cx="460375" cy="438150"/>
            </a:xfrm>
            <a:custGeom>
              <a:avLst/>
              <a:gdLst>
                <a:gd name="T0" fmla="*/ 570 w 575"/>
                <a:gd name="T1" fmla="*/ 0 h 547"/>
                <a:gd name="T2" fmla="*/ 542 w 575"/>
                <a:gd name="T3" fmla="*/ 27 h 547"/>
                <a:gd name="T4" fmla="*/ 571 w 575"/>
                <a:gd name="T5" fmla="*/ 50 h 547"/>
                <a:gd name="T6" fmla="*/ 570 w 575"/>
                <a:gd name="T7" fmla="*/ 0 h 547"/>
                <a:gd name="T8" fmla="*/ 519 w 575"/>
                <a:gd name="T9" fmla="*/ 49 h 547"/>
                <a:gd name="T10" fmla="*/ 397 w 575"/>
                <a:gd name="T11" fmla="*/ 165 h 547"/>
                <a:gd name="T12" fmla="*/ 460 w 575"/>
                <a:gd name="T13" fmla="*/ 222 h 547"/>
                <a:gd name="T14" fmla="*/ 562 w 575"/>
                <a:gd name="T15" fmla="*/ 81 h 547"/>
                <a:gd name="T16" fmla="*/ 519 w 575"/>
                <a:gd name="T17" fmla="*/ 49 h 547"/>
                <a:gd name="T18" fmla="*/ 374 w 575"/>
                <a:gd name="T19" fmla="*/ 186 h 547"/>
                <a:gd name="T20" fmla="*/ 186 w 575"/>
                <a:gd name="T21" fmla="*/ 365 h 547"/>
                <a:gd name="T22" fmla="*/ 0 w 575"/>
                <a:gd name="T23" fmla="*/ 499 h 547"/>
                <a:gd name="T24" fmla="*/ 3 w 575"/>
                <a:gd name="T25" fmla="*/ 507 h 547"/>
                <a:gd name="T26" fmla="*/ 10 w 575"/>
                <a:gd name="T27" fmla="*/ 520 h 547"/>
                <a:gd name="T28" fmla="*/ 19 w 575"/>
                <a:gd name="T29" fmla="*/ 534 h 547"/>
                <a:gd name="T30" fmla="*/ 31 w 575"/>
                <a:gd name="T31" fmla="*/ 547 h 547"/>
                <a:gd name="T32" fmla="*/ 164 w 575"/>
                <a:gd name="T33" fmla="*/ 466 h 547"/>
                <a:gd name="T34" fmla="*/ 194 w 575"/>
                <a:gd name="T35" fmla="*/ 445 h 547"/>
                <a:gd name="T36" fmla="*/ 438 w 575"/>
                <a:gd name="T37" fmla="*/ 245 h 547"/>
                <a:gd name="T38" fmla="*/ 374 w 575"/>
                <a:gd name="T39" fmla="*/ 186 h 547"/>
                <a:gd name="T40" fmla="*/ 188 w 575"/>
                <a:gd name="T41" fmla="*/ 379 h 547"/>
                <a:gd name="T42" fmla="*/ 197 w 575"/>
                <a:gd name="T43" fmla="*/ 381 h 547"/>
                <a:gd name="T44" fmla="*/ 202 w 575"/>
                <a:gd name="T45" fmla="*/ 401 h 547"/>
                <a:gd name="T46" fmla="*/ 182 w 575"/>
                <a:gd name="T47" fmla="*/ 406 h 547"/>
                <a:gd name="T48" fmla="*/ 177 w 575"/>
                <a:gd name="T49" fmla="*/ 386 h 547"/>
                <a:gd name="T50" fmla="*/ 188 w 575"/>
                <a:gd name="T51" fmla="*/ 379 h 5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5" h="547">
                  <a:moveTo>
                    <a:pt x="570" y="0"/>
                  </a:moveTo>
                  <a:cubicBezTo>
                    <a:pt x="542" y="27"/>
                    <a:pt x="542" y="27"/>
                    <a:pt x="542" y="27"/>
                  </a:cubicBezTo>
                  <a:cubicBezTo>
                    <a:pt x="550" y="35"/>
                    <a:pt x="560" y="43"/>
                    <a:pt x="571" y="50"/>
                  </a:cubicBezTo>
                  <a:cubicBezTo>
                    <a:pt x="575" y="32"/>
                    <a:pt x="575" y="15"/>
                    <a:pt x="570" y="0"/>
                  </a:cubicBezTo>
                  <a:close/>
                  <a:moveTo>
                    <a:pt x="519" y="49"/>
                  </a:moveTo>
                  <a:cubicBezTo>
                    <a:pt x="397" y="165"/>
                    <a:pt x="397" y="165"/>
                    <a:pt x="397" y="165"/>
                  </a:cubicBezTo>
                  <a:cubicBezTo>
                    <a:pt x="411" y="181"/>
                    <a:pt x="432" y="201"/>
                    <a:pt x="460" y="222"/>
                  </a:cubicBezTo>
                  <a:cubicBezTo>
                    <a:pt x="505" y="175"/>
                    <a:pt x="543" y="126"/>
                    <a:pt x="562" y="81"/>
                  </a:cubicBezTo>
                  <a:cubicBezTo>
                    <a:pt x="545" y="71"/>
                    <a:pt x="531" y="61"/>
                    <a:pt x="519" y="49"/>
                  </a:cubicBezTo>
                  <a:close/>
                  <a:moveTo>
                    <a:pt x="374" y="186"/>
                  </a:moveTo>
                  <a:cubicBezTo>
                    <a:pt x="186" y="365"/>
                    <a:pt x="186" y="365"/>
                    <a:pt x="186" y="365"/>
                  </a:cubicBezTo>
                  <a:cubicBezTo>
                    <a:pt x="0" y="499"/>
                    <a:pt x="0" y="499"/>
                    <a:pt x="0" y="499"/>
                  </a:cubicBezTo>
                  <a:cubicBezTo>
                    <a:pt x="1" y="502"/>
                    <a:pt x="2" y="504"/>
                    <a:pt x="3" y="507"/>
                  </a:cubicBezTo>
                  <a:cubicBezTo>
                    <a:pt x="5" y="511"/>
                    <a:pt x="7" y="516"/>
                    <a:pt x="10" y="520"/>
                  </a:cubicBezTo>
                  <a:cubicBezTo>
                    <a:pt x="12" y="525"/>
                    <a:pt x="15" y="530"/>
                    <a:pt x="19" y="534"/>
                  </a:cubicBezTo>
                  <a:cubicBezTo>
                    <a:pt x="22" y="539"/>
                    <a:pt x="26" y="543"/>
                    <a:pt x="31" y="547"/>
                  </a:cubicBezTo>
                  <a:cubicBezTo>
                    <a:pt x="164" y="466"/>
                    <a:pt x="164" y="466"/>
                    <a:pt x="164" y="466"/>
                  </a:cubicBezTo>
                  <a:cubicBezTo>
                    <a:pt x="170" y="462"/>
                    <a:pt x="187" y="448"/>
                    <a:pt x="194" y="445"/>
                  </a:cubicBezTo>
                  <a:cubicBezTo>
                    <a:pt x="194" y="445"/>
                    <a:pt x="329" y="353"/>
                    <a:pt x="438" y="245"/>
                  </a:cubicBezTo>
                  <a:cubicBezTo>
                    <a:pt x="411" y="224"/>
                    <a:pt x="390" y="203"/>
                    <a:pt x="374" y="186"/>
                  </a:cubicBezTo>
                  <a:close/>
                  <a:moveTo>
                    <a:pt x="188" y="379"/>
                  </a:moveTo>
                  <a:cubicBezTo>
                    <a:pt x="191" y="379"/>
                    <a:pt x="194" y="379"/>
                    <a:pt x="197" y="381"/>
                  </a:cubicBezTo>
                  <a:cubicBezTo>
                    <a:pt x="204" y="385"/>
                    <a:pt x="206" y="394"/>
                    <a:pt x="202" y="401"/>
                  </a:cubicBezTo>
                  <a:cubicBezTo>
                    <a:pt x="198" y="408"/>
                    <a:pt x="189" y="410"/>
                    <a:pt x="182" y="406"/>
                  </a:cubicBezTo>
                  <a:cubicBezTo>
                    <a:pt x="175" y="402"/>
                    <a:pt x="173" y="393"/>
                    <a:pt x="177" y="386"/>
                  </a:cubicBezTo>
                  <a:cubicBezTo>
                    <a:pt x="179" y="382"/>
                    <a:pt x="184" y="379"/>
                    <a:pt x="188" y="3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2" name="Freeform 33">
              <a:extLst>
                <a:ext uri="{FF2B5EF4-FFF2-40B4-BE49-F238E27FC236}">
                  <a16:creationId xmlns:a16="http://schemas.microsoft.com/office/drawing/2014/main" id="{EB630962-4F13-4218-ACF6-2E472F348F63}"/>
                </a:ext>
              </a:extLst>
            </p:cNvPr>
            <p:cNvSpPr>
              <a:spLocks noEditPoints="1"/>
            </p:cNvSpPr>
            <p:nvPr/>
          </p:nvSpPr>
          <p:spPr bwMode="auto">
            <a:xfrm>
              <a:off x="7813675" y="4302125"/>
              <a:ext cx="168275" cy="168275"/>
            </a:xfrm>
            <a:custGeom>
              <a:avLst/>
              <a:gdLst>
                <a:gd name="T0" fmla="*/ 151 w 210"/>
                <a:gd name="T1" fmla="*/ 25 h 210"/>
                <a:gd name="T2" fmla="*/ 25 w 210"/>
                <a:gd name="T3" fmla="*/ 59 h 210"/>
                <a:gd name="T4" fmla="*/ 59 w 210"/>
                <a:gd name="T5" fmla="*/ 185 h 210"/>
                <a:gd name="T6" fmla="*/ 184 w 210"/>
                <a:gd name="T7" fmla="*/ 151 h 210"/>
                <a:gd name="T8" fmla="*/ 151 w 210"/>
                <a:gd name="T9" fmla="*/ 25 h 210"/>
                <a:gd name="T10" fmla="*/ 136 w 210"/>
                <a:gd name="T11" fmla="*/ 51 h 210"/>
                <a:gd name="T12" fmla="*/ 159 w 210"/>
                <a:gd name="T13" fmla="*/ 137 h 210"/>
                <a:gd name="T14" fmla="*/ 73 w 210"/>
                <a:gd name="T15" fmla="*/ 159 h 210"/>
                <a:gd name="T16" fmla="*/ 50 w 210"/>
                <a:gd name="T17" fmla="*/ 74 h 210"/>
                <a:gd name="T18" fmla="*/ 136 w 210"/>
                <a:gd name="T19" fmla="*/ 51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210">
                  <a:moveTo>
                    <a:pt x="151" y="25"/>
                  </a:moveTo>
                  <a:cubicBezTo>
                    <a:pt x="107" y="0"/>
                    <a:pt x="51" y="15"/>
                    <a:pt x="25" y="59"/>
                  </a:cubicBezTo>
                  <a:cubicBezTo>
                    <a:pt x="0" y="103"/>
                    <a:pt x="15" y="159"/>
                    <a:pt x="59" y="185"/>
                  </a:cubicBezTo>
                  <a:cubicBezTo>
                    <a:pt x="103" y="210"/>
                    <a:pt x="159" y="195"/>
                    <a:pt x="184" y="151"/>
                  </a:cubicBezTo>
                  <a:cubicBezTo>
                    <a:pt x="210" y="107"/>
                    <a:pt x="194" y="51"/>
                    <a:pt x="151" y="25"/>
                  </a:cubicBezTo>
                  <a:close/>
                  <a:moveTo>
                    <a:pt x="136" y="51"/>
                  </a:moveTo>
                  <a:cubicBezTo>
                    <a:pt x="166" y="68"/>
                    <a:pt x="176" y="106"/>
                    <a:pt x="159" y="137"/>
                  </a:cubicBezTo>
                  <a:cubicBezTo>
                    <a:pt x="142" y="167"/>
                    <a:pt x="103" y="177"/>
                    <a:pt x="73" y="159"/>
                  </a:cubicBezTo>
                  <a:cubicBezTo>
                    <a:pt x="43" y="142"/>
                    <a:pt x="33" y="104"/>
                    <a:pt x="50" y="74"/>
                  </a:cubicBezTo>
                  <a:cubicBezTo>
                    <a:pt x="68" y="44"/>
                    <a:pt x="106" y="33"/>
                    <a:pt x="136" y="5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3" name="Freeform 34">
              <a:extLst>
                <a:ext uri="{FF2B5EF4-FFF2-40B4-BE49-F238E27FC236}">
                  <a16:creationId xmlns:a16="http://schemas.microsoft.com/office/drawing/2014/main" id="{E18BDF00-7AEA-4ACC-8A3F-C2338FDC125A}"/>
                </a:ext>
              </a:extLst>
            </p:cNvPr>
            <p:cNvSpPr>
              <a:spLocks/>
            </p:cNvSpPr>
            <p:nvPr/>
          </p:nvSpPr>
          <p:spPr bwMode="auto">
            <a:xfrm>
              <a:off x="8218488" y="3868738"/>
              <a:ext cx="492125" cy="346075"/>
            </a:xfrm>
            <a:custGeom>
              <a:avLst/>
              <a:gdLst>
                <a:gd name="T0" fmla="*/ 613 w 613"/>
                <a:gd name="T1" fmla="*/ 235 h 431"/>
                <a:gd name="T2" fmla="*/ 267 w 613"/>
                <a:gd name="T3" fmla="*/ 158 h 431"/>
                <a:gd name="T4" fmla="*/ 109 w 613"/>
                <a:gd name="T5" fmla="*/ 0 h 431"/>
                <a:gd name="T6" fmla="*/ 0 w 613"/>
                <a:gd name="T7" fmla="*/ 207 h 431"/>
                <a:gd name="T8" fmla="*/ 137 w 613"/>
                <a:gd name="T9" fmla="*/ 333 h 431"/>
                <a:gd name="T10" fmla="*/ 570 w 613"/>
                <a:gd name="T11" fmla="*/ 429 h 431"/>
                <a:gd name="T12" fmla="*/ 570 w 613"/>
                <a:gd name="T13" fmla="*/ 431 h 431"/>
                <a:gd name="T14" fmla="*/ 613 w 613"/>
                <a:gd name="T15" fmla="*/ 235 h 4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13" h="431">
                  <a:moveTo>
                    <a:pt x="613" y="235"/>
                  </a:moveTo>
                  <a:cubicBezTo>
                    <a:pt x="476" y="149"/>
                    <a:pt x="395" y="192"/>
                    <a:pt x="267" y="158"/>
                  </a:cubicBezTo>
                  <a:cubicBezTo>
                    <a:pt x="139" y="124"/>
                    <a:pt x="109" y="0"/>
                    <a:pt x="109" y="0"/>
                  </a:cubicBezTo>
                  <a:cubicBezTo>
                    <a:pt x="0" y="207"/>
                    <a:pt x="0" y="207"/>
                    <a:pt x="0" y="207"/>
                  </a:cubicBezTo>
                  <a:cubicBezTo>
                    <a:pt x="0" y="207"/>
                    <a:pt x="42" y="273"/>
                    <a:pt x="137" y="333"/>
                  </a:cubicBezTo>
                  <a:cubicBezTo>
                    <a:pt x="274" y="420"/>
                    <a:pt x="345" y="308"/>
                    <a:pt x="570" y="429"/>
                  </a:cubicBezTo>
                  <a:cubicBezTo>
                    <a:pt x="570" y="431"/>
                    <a:pt x="570" y="431"/>
                    <a:pt x="570" y="431"/>
                  </a:cubicBezTo>
                  <a:cubicBezTo>
                    <a:pt x="613" y="235"/>
                    <a:pt x="613" y="235"/>
                    <a:pt x="613" y="2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4" name="Freeform 35">
              <a:extLst>
                <a:ext uri="{FF2B5EF4-FFF2-40B4-BE49-F238E27FC236}">
                  <a16:creationId xmlns:a16="http://schemas.microsoft.com/office/drawing/2014/main" id="{1F28CCF7-D28A-4C17-AEA2-BBE0961833C7}"/>
                </a:ext>
              </a:extLst>
            </p:cNvPr>
            <p:cNvSpPr>
              <a:spLocks/>
            </p:cNvSpPr>
            <p:nvPr/>
          </p:nvSpPr>
          <p:spPr bwMode="auto">
            <a:xfrm>
              <a:off x="7653338" y="3751262"/>
              <a:ext cx="509588" cy="228600"/>
            </a:xfrm>
            <a:custGeom>
              <a:avLst/>
              <a:gdLst>
                <a:gd name="T0" fmla="*/ 388 w 635"/>
                <a:gd name="T1" fmla="*/ 1 h 286"/>
                <a:gd name="T2" fmla="*/ 1 w 635"/>
                <a:gd name="T3" fmla="*/ 50 h 286"/>
                <a:gd name="T4" fmla="*/ 0 w 635"/>
                <a:gd name="T5" fmla="*/ 48 h 286"/>
                <a:gd name="T6" fmla="*/ 21 w 635"/>
                <a:gd name="T7" fmla="*/ 248 h 286"/>
                <a:gd name="T8" fmla="*/ 374 w 635"/>
                <a:gd name="T9" fmla="*/ 213 h 286"/>
                <a:gd name="T10" fmla="*/ 539 w 635"/>
                <a:gd name="T11" fmla="*/ 274 h 286"/>
                <a:gd name="T12" fmla="*/ 576 w 635"/>
                <a:gd name="T13" fmla="*/ 177 h 286"/>
                <a:gd name="T14" fmla="*/ 635 w 635"/>
                <a:gd name="T15" fmla="*/ 95 h 286"/>
                <a:gd name="T16" fmla="*/ 443 w 635"/>
                <a:gd name="T17" fmla="*/ 6 h 286"/>
                <a:gd name="T18" fmla="*/ 388 w 635"/>
                <a:gd name="T19" fmla="*/ 1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35" h="286">
                  <a:moveTo>
                    <a:pt x="388" y="1"/>
                  </a:moveTo>
                  <a:cubicBezTo>
                    <a:pt x="271" y="2"/>
                    <a:pt x="221" y="88"/>
                    <a:pt x="1" y="50"/>
                  </a:cubicBezTo>
                  <a:cubicBezTo>
                    <a:pt x="0" y="48"/>
                    <a:pt x="0" y="48"/>
                    <a:pt x="0" y="48"/>
                  </a:cubicBezTo>
                  <a:cubicBezTo>
                    <a:pt x="21" y="248"/>
                    <a:pt x="21" y="248"/>
                    <a:pt x="21" y="248"/>
                  </a:cubicBezTo>
                  <a:cubicBezTo>
                    <a:pt x="178" y="286"/>
                    <a:pt x="241" y="220"/>
                    <a:pt x="374" y="213"/>
                  </a:cubicBezTo>
                  <a:cubicBezTo>
                    <a:pt x="452" y="208"/>
                    <a:pt x="507" y="244"/>
                    <a:pt x="539" y="274"/>
                  </a:cubicBezTo>
                  <a:cubicBezTo>
                    <a:pt x="550" y="240"/>
                    <a:pt x="562" y="207"/>
                    <a:pt x="576" y="177"/>
                  </a:cubicBezTo>
                  <a:cubicBezTo>
                    <a:pt x="593" y="144"/>
                    <a:pt x="612" y="115"/>
                    <a:pt x="635" y="95"/>
                  </a:cubicBezTo>
                  <a:cubicBezTo>
                    <a:pt x="608" y="68"/>
                    <a:pt x="551" y="26"/>
                    <a:pt x="443" y="6"/>
                  </a:cubicBezTo>
                  <a:cubicBezTo>
                    <a:pt x="423" y="2"/>
                    <a:pt x="405" y="0"/>
                    <a:pt x="388"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grpSp>
      <p:sp>
        <p:nvSpPr>
          <p:cNvPr id="80" name="TextBox 103">
            <a:extLst>
              <a:ext uri="{FF2B5EF4-FFF2-40B4-BE49-F238E27FC236}">
                <a16:creationId xmlns:a16="http://schemas.microsoft.com/office/drawing/2014/main" id="{203D85BA-19A9-4548-B9B2-41F3ED985086}"/>
              </a:ext>
            </a:extLst>
          </p:cNvPr>
          <p:cNvSpPr txBox="1"/>
          <p:nvPr/>
        </p:nvSpPr>
        <p:spPr>
          <a:xfrm>
            <a:off x="6046147" y="3090106"/>
            <a:ext cx="1857782" cy="246221"/>
          </a:xfrm>
          <a:prstGeom prst="rect">
            <a:avLst/>
          </a:prstGeom>
          <a:noFill/>
        </p:spPr>
        <p:txBody>
          <a:bodyPr wrap="squar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defTabSz="1219170">
              <a:spcBef>
                <a:spcPct val="20000"/>
              </a:spcBef>
              <a:defRPr/>
            </a:pPr>
            <a:r>
              <a:rPr lang="en-US" sz="1600" b="1">
                <a:solidFill>
                  <a:srgbClr val="000000"/>
                </a:solidFill>
                <a:latin typeface="Arial"/>
                <a:ea typeface="Microsoft YaHei"/>
                <a:cs typeface="Arial"/>
              </a:rPr>
              <a:t>September</a:t>
            </a:r>
            <a:r>
              <a:rPr kumimoji="0" lang="en-US" sz="1600" b="1" i="0" u="none" strike="noStrike" kern="1200" cap="none" spc="0" normalizeH="0" baseline="0" noProof="0">
                <a:ln>
                  <a:noFill/>
                </a:ln>
                <a:solidFill>
                  <a:srgbClr val="000000"/>
                </a:solidFill>
                <a:effectLst/>
                <a:uLnTx/>
                <a:uFillTx/>
                <a:latin typeface="Arial"/>
                <a:ea typeface="Microsoft YaHei"/>
                <a:cs typeface="Arial"/>
              </a:rPr>
              <a:t> 2024</a:t>
            </a:r>
          </a:p>
        </p:txBody>
      </p:sp>
      <p:sp>
        <p:nvSpPr>
          <p:cNvPr id="82" name="Notched Right Arrow 14">
            <a:extLst>
              <a:ext uri="{FF2B5EF4-FFF2-40B4-BE49-F238E27FC236}">
                <a16:creationId xmlns:a16="http://schemas.microsoft.com/office/drawing/2014/main" id="{6EAF20AE-E161-49B8-BB38-3B6501284677}"/>
              </a:ext>
            </a:extLst>
          </p:cNvPr>
          <p:cNvSpPr/>
          <p:nvPr/>
        </p:nvSpPr>
        <p:spPr>
          <a:xfrm>
            <a:off x="5846586" y="2472310"/>
            <a:ext cx="2217977" cy="460856"/>
          </a:xfrm>
          <a:prstGeom prst="notchedRightArrow">
            <a:avLst>
              <a:gd name="adj1" fmla="val 100000"/>
              <a:gd name="adj2" fmla="val 91021"/>
            </a:avLst>
          </a:prstGeom>
          <a:solidFill>
            <a:srgbClr val="003F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83" name="Oval 82">
            <a:extLst>
              <a:ext uri="{FF2B5EF4-FFF2-40B4-BE49-F238E27FC236}">
                <a16:creationId xmlns:a16="http://schemas.microsoft.com/office/drawing/2014/main" id="{F2865478-ABC0-4A7A-9803-F91D93B89B80}"/>
              </a:ext>
            </a:extLst>
          </p:cNvPr>
          <p:cNvSpPr>
            <a:spLocks noChangeAspect="1"/>
          </p:cNvSpPr>
          <p:nvPr/>
        </p:nvSpPr>
        <p:spPr>
          <a:xfrm>
            <a:off x="6871163" y="2576512"/>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88" name="Straight Connector 87">
            <a:extLst>
              <a:ext uri="{FF2B5EF4-FFF2-40B4-BE49-F238E27FC236}">
                <a16:creationId xmlns:a16="http://schemas.microsoft.com/office/drawing/2014/main" id="{835DCA64-952E-4432-9763-3E2F88F9E999}"/>
              </a:ext>
            </a:extLst>
          </p:cNvPr>
          <p:cNvCxnSpPr>
            <a:cxnSpLocks/>
          </p:cNvCxnSpPr>
          <p:nvPr/>
        </p:nvCxnSpPr>
        <p:spPr>
          <a:xfrm rot="10800000" flipH="1">
            <a:off x="6997391" y="1902480"/>
            <a:ext cx="1" cy="819864"/>
          </a:xfrm>
          <a:prstGeom prst="line">
            <a:avLst/>
          </a:prstGeom>
          <a:solidFill>
            <a:schemeClr val="accent3">
              <a:lumMod val="75000"/>
            </a:schemeClr>
          </a:solidFill>
          <a:ln w="19050">
            <a:solidFill>
              <a:srgbClr val="003FDE"/>
            </a:solidFill>
            <a:headEnd type="oval"/>
            <a:tailEnd type="oval"/>
          </a:ln>
        </p:spPr>
        <p:style>
          <a:lnRef idx="1">
            <a:schemeClr val="accent1"/>
          </a:lnRef>
          <a:fillRef idx="0">
            <a:schemeClr val="accent1"/>
          </a:fillRef>
          <a:effectRef idx="0">
            <a:schemeClr val="accent1"/>
          </a:effectRef>
          <a:fontRef idx="minor">
            <a:schemeClr val="tx1"/>
          </a:fontRef>
        </p:style>
      </p:cxnSp>
      <p:grpSp>
        <p:nvGrpSpPr>
          <p:cNvPr id="90" name="Group 89">
            <a:extLst>
              <a:ext uri="{FF2B5EF4-FFF2-40B4-BE49-F238E27FC236}">
                <a16:creationId xmlns:a16="http://schemas.microsoft.com/office/drawing/2014/main" id="{DCFD5A18-7E2F-5992-B938-53E90C87D5C1}"/>
              </a:ext>
            </a:extLst>
          </p:cNvPr>
          <p:cNvGrpSpPr/>
          <p:nvPr/>
        </p:nvGrpSpPr>
        <p:grpSpPr>
          <a:xfrm>
            <a:off x="6624783" y="1009783"/>
            <a:ext cx="745215" cy="745215"/>
            <a:chOff x="7702378" y="3833321"/>
            <a:chExt cx="745215" cy="745215"/>
          </a:xfrm>
          <a:solidFill>
            <a:srgbClr val="003FDE"/>
          </a:solidFill>
        </p:grpSpPr>
        <p:sp>
          <p:nvSpPr>
            <p:cNvPr id="115" name="Teardrop 114">
              <a:extLst>
                <a:ext uri="{FF2B5EF4-FFF2-40B4-BE49-F238E27FC236}">
                  <a16:creationId xmlns:a16="http://schemas.microsoft.com/office/drawing/2014/main" id="{D193C487-F860-4126-BEE8-C05DB5AF94E0}"/>
                </a:ext>
              </a:extLst>
            </p:cNvPr>
            <p:cNvSpPr/>
            <p:nvPr/>
          </p:nvSpPr>
          <p:spPr>
            <a:xfrm rot="8075710">
              <a:off x="7702378" y="3833321"/>
              <a:ext cx="745215" cy="745215"/>
            </a:xfrm>
            <a:prstGeom prst="teardrop">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17" name="Freeform 121">
              <a:extLst>
                <a:ext uri="{FF2B5EF4-FFF2-40B4-BE49-F238E27FC236}">
                  <a16:creationId xmlns:a16="http://schemas.microsoft.com/office/drawing/2014/main" id="{455C33FC-C0FD-40B8-A0F7-EAEABED46D41}"/>
                </a:ext>
              </a:extLst>
            </p:cNvPr>
            <p:cNvSpPr>
              <a:spLocks/>
            </p:cNvSpPr>
            <p:nvPr/>
          </p:nvSpPr>
          <p:spPr bwMode="auto">
            <a:xfrm>
              <a:off x="8146344" y="3957618"/>
              <a:ext cx="140623" cy="153023"/>
            </a:xfrm>
            <a:custGeom>
              <a:avLst/>
              <a:gdLst>
                <a:gd name="T0" fmla="*/ 27 w 82"/>
                <a:gd name="T1" fmla="*/ 81 h 81"/>
                <a:gd name="T2" fmla="*/ 82 w 82"/>
                <a:gd name="T3" fmla="*/ 81 h 81"/>
                <a:gd name="T4" fmla="*/ 0 w 82"/>
                <a:gd name="T5" fmla="*/ 0 h 81"/>
                <a:gd name="T6" fmla="*/ 0 w 82"/>
                <a:gd name="T7" fmla="*/ 55 h 81"/>
                <a:gd name="T8" fmla="*/ 27 w 82"/>
                <a:gd name="T9" fmla="*/ 81 h 81"/>
              </a:gdLst>
              <a:ahLst/>
              <a:cxnLst>
                <a:cxn ang="0">
                  <a:pos x="T0" y="T1"/>
                </a:cxn>
                <a:cxn ang="0">
                  <a:pos x="T2" y="T3"/>
                </a:cxn>
                <a:cxn ang="0">
                  <a:pos x="T4" y="T5"/>
                </a:cxn>
                <a:cxn ang="0">
                  <a:pos x="T6" y="T7"/>
                </a:cxn>
                <a:cxn ang="0">
                  <a:pos x="T8" y="T9"/>
                </a:cxn>
              </a:cxnLst>
              <a:rect l="0" t="0" r="r" b="b"/>
              <a:pathLst>
                <a:path w="82" h="81">
                  <a:moveTo>
                    <a:pt x="27" y="81"/>
                  </a:moveTo>
                  <a:cubicBezTo>
                    <a:pt x="82" y="81"/>
                    <a:pt x="82" y="81"/>
                    <a:pt x="82" y="81"/>
                  </a:cubicBezTo>
                  <a:cubicBezTo>
                    <a:pt x="0" y="0"/>
                    <a:pt x="0" y="0"/>
                    <a:pt x="0" y="0"/>
                  </a:cubicBezTo>
                  <a:cubicBezTo>
                    <a:pt x="0" y="55"/>
                    <a:pt x="0" y="55"/>
                    <a:pt x="0" y="55"/>
                  </a:cubicBezTo>
                  <a:cubicBezTo>
                    <a:pt x="0" y="71"/>
                    <a:pt x="11" y="81"/>
                    <a:pt x="27" y="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grpSp>
      <p:sp>
        <p:nvSpPr>
          <p:cNvPr id="91" name="TextBox 6">
            <a:extLst>
              <a:ext uri="{FF2B5EF4-FFF2-40B4-BE49-F238E27FC236}">
                <a16:creationId xmlns:a16="http://schemas.microsoft.com/office/drawing/2014/main" id="{7931ED82-5614-2A91-0C09-99C517248A2C}"/>
              </a:ext>
            </a:extLst>
          </p:cNvPr>
          <p:cNvSpPr txBox="1"/>
          <p:nvPr/>
        </p:nvSpPr>
        <p:spPr>
          <a:xfrm>
            <a:off x="5724606" y="3478966"/>
            <a:ext cx="2545569" cy="646331"/>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kumimoji="0" lang="en-US" sz="1400" b="1" i="0" u="none" strike="noStrike" kern="1200" cap="none" spc="0" normalizeH="0" baseline="0" noProof="0">
                <a:ln>
                  <a:noFill/>
                </a:ln>
                <a:effectLst/>
                <a:uLnTx/>
                <a:uFillTx/>
                <a:latin typeface="Arial"/>
                <a:ea typeface="Microsoft YaHei"/>
                <a:cs typeface="+mn-cs"/>
              </a:rPr>
              <a:t>Plans select services and begin contracting with providers</a:t>
            </a:r>
          </a:p>
        </p:txBody>
      </p:sp>
      <p:grpSp>
        <p:nvGrpSpPr>
          <p:cNvPr id="92" name="Group 91">
            <a:extLst>
              <a:ext uri="{FF2B5EF4-FFF2-40B4-BE49-F238E27FC236}">
                <a16:creationId xmlns:a16="http://schemas.microsoft.com/office/drawing/2014/main" id="{5142376A-8B7D-1727-9E5A-4CC9093B0147}"/>
              </a:ext>
            </a:extLst>
          </p:cNvPr>
          <p:cNvGrpSpPr/>
          <p:nvPr/>
        </p:nvGrpSpPr>
        <p:grpSpPr>
          <a:xfrm>
            <a:off x="908878" y="3792863"/>
            <a:ext cx="504258" cy="581220"/>
            <a:chOff x="6725459" y="3964295"/>
            <a:chExt cx="504258" cy="581220"/>
          </a:xfrm>
        </p:grpSpPr>
        <p:sp>
          <p:nvSpPr>
            <p:cNvPr id="110" name="Freeform 34">
              <a:extLst>
                <a:ext uri="{FF2B5EF4-FFF2-40B4-BE49-F238E27FC236}">
                  <a16:creationId xmlns:a16="http://schemas.microsoft.com/office/drawing/2014/main" id="{3428A19D-9996-A452-79B2-BDDEB2D478E4}"/>
                </a:ext>
              </a:extLst>
            </p:cNvPr>
            <p:cNvSpPr>
              <a:spLocks/>
            </p:cNvSpPr>
            <p:nvPr/>
          </p:nvSpPr>
          <p:spPr bwMode="auto">
            <a:xfrm>
              <a:off x="6867625" y="4040918"/>
              <a:ext cx="362092" cy="504597"/>
            </a:xfrm>
            <a:custGeom>
              <a:avLst/>
              <a:gdLst>
                <a:gd name="T0" fmla="*/ 303 w 461"/>
                <a:gd name="T1" fmla="*/ 0 h 611"/>
                <a:gd name="T2" fmla="*/ 459 w 461"/>
                <a:gd name="T3" fmla="*/ 42 h 611"/>
                <a:gd name="T4" fmla="*/ 461 w 461"/>
                <a:gd name="T5" fmla="*/ 44 h 611"/>
                <a:gd name="T6" fmla="*/ 305 w 461"/>
                <a:gd name="T7" fmla="*/ 611 h 611"/>
                <a:gd name="T8" fmla="*/ 0 w 461"/>
                <a:gd name="T9" fmla="*/ 527 h 611"/>
                <a:gd name="T10" fmla="*/ 119 w 461"/>
                <a:gd name="T11" fmla="*/ 527 h 611"/>
                <a:gd name="T12" fmla="*/ 283 w 461"/>
                <a:gd name="T13" fmla="*/ 572 h 611"/>
                <a:gd name="T14" fmla="*/ 422 w 461"/>
                <a:gd name="T15" fmla="*/ 66 h 611"/>
                <a:gd name="T16" fmla="*/ 303 w 461"/>
                <a:gd name="T17" fmla="*/ 32 h 611"/>
                <a:gd name="T18" fmla="*/ 303 w 461"/>
                <a:gd name="T19" fmla="*/ 0 h 611"/>
                <a:gd name="T20" fmla="*/ 303 w 461"/>
                <a:gd name="T21" fmla="*/ 0 h 6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61" h="611">
                  <a:moveTo>
                    <a:pt x="303" y="0"/>
                  </a:moveTo>
                  <a:lnTo>
                    <a:pt x="459" y="42"/>
                  </a:lnTo>
                  <a:lnTo>
                    <a:pt x="461" y="44"/>
                  </a:lnTo>
                  <a:lnTo>
                    <a:pt x="305" y="611"/>
                  </a:lnTo>
                  <a:lnTo>
                    <a:pt x="0" y="527"/>
                  </a:lnTo>
                  <a:lnTo>
                    <a:pt x="119" y="527"/>
                  </a:lnTo>
                  <a:lnTo>
                    <a:pt x="283" y="572"/>
                  </a:lnTo>
                  <a:lnTo>
                    <a:pt x="422" y="66"/>
                  </a:lnTo>
                  <a:lnTo>
                    <a:pt x="303" y="32"/>
                  </a:lnTo>
                  <a:lnTo>
                    <a:pt x="303" y="0"/>
                  </a:lnTo>
                  <a:lnTo>
                    <a:pt x="303"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11" name="Freeform 35">
              <a:extLst>
                <a:ext uri="{FF2B5EF4-FFF2-40B4-BE49-F238E27FC236}">
                  <a16:creationId xmlns:a16="http://schemas.microsoft.com/office/drawing/2014/main" id="{8DDDA147-C2E1-48AE-1A85-E002E73E2D12}"/>
                </a:ext>
              </a:extLst>
            </p:cNvPr>
            <p:cNvSpPr>
              <a:spLocks noEditPoints="1"/>
            </p:cNvSpPr>
            <p:nvPr/>
          </p:nvSpPr>
          <p:spPr bwMode="auto">
            <a:xfrm>
              <a:off x="6725459" y="3964295"/>
              <a:ext cx="365234" cy="497809"/>
            </a:xfrm>
            <a:custGeom>
              <a:avLst/>
              <a:gdLst>
                <a:gd name="T0" fmla="*/ 0 w 321"/>
                <a:gd name="T1" fmla="*/ 0 h 406"/>
                <a:gd name="T2" fmla="*/ 0 w 321"/>
                <a:gd name="T3" fmla="*/ 406 h 406"/>
                <a:gd name="T4" fmla="*/ 264 w 321"/>
                <a:gd name="T5" fmla="*/ 406 h 406"/>
                <a:gd name="T6" fmla="*/ 276 w 321"/>
                <a:gd name="T7" fmla="*/ 401 h 406"/>
                <a:gd name="T8" fmla="*/ 317 w 321"/>
                <a:gd name="T9" fmla="*/ 358 h 406"/>
                <a:gd name="T10" fmla="*/ 321 w 321"/>
                <a:gd name="T11" fmla="*/ 348 h 406"/>
                <a:gd name="T12" fmla="*/ 321 w 321"/>
                <a:gd name="T13" fmla="*/ 0 h 406"/>
                <a:gd name="T14" fmla="*/ 0 w 321"/>
                <a:gd name="T15" fmla="*/ 0 h 406"/>
                <a:gd name="T16" fmla="*/ 299 w 321"/>
                <a:gd name="T17" fmla="*/ 342 h 406"/>
                <a:gd name="T18" fmla="*/ 299 w 321"/>
                <a:gd name="T19" fmla="*/ 343 h 406"/>
                <a:gd name="T20" fmla="*/ 298 w 321"/>
                <a:gd name="T21" fmla="*/ 343 h 406"/>
                <a:gd name="T22" fmla="*/ 276 w 321"/>
                <a:gd name="T23" fmla="*/ 343 h 406"/>
                <a:gd name="T24" fmla="*/ 260 w 321"/>
                <a:gd name="T25" fmla="*/ 358 h 406"/>
                <a:gd name="T26" fmla="*/ 260 w 321"/>
                <a:gd name="T27" fmla="*/ 383 h 406"/>
                <a:gd name="T28" fmla="*/ 260 w 321"/>
                <a:gd name="T29" fmla="*/ 384 h 406"/>
                <a:gd name="T30" fmla="*/ 259 w 321"/>
                <a:gd name="T31" fmla="*/ 384 h 406"/>
                <a:gd name="T32" fmla="*/ 22 w 321"/>
                <a:gd name="T33" fmla="*/ 384 h 406"/>
                <a:gd name="T34" fmla="*/ 22 w 321"/>
                <a:gd name="T35" fmla="*/ 21 h 406"/>
                <a:gd name="T36" fmla="*/ 299 w 321"/>
                <a:gd name="T37" fmla="*/ 21 h 406"/>
                <a:gd name="T38" fmla="*/ 299 w 321"/>
                <a:gd name="T39" fmla="*/ 342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21" h="406">
                  <a:moveTo>
                    <a:pt x="0" y="0"/>
                  </a:moveTo>
                  <a:cubicBezTo>
                    <a:pt x="0" y="406"/>
                    <a:pt x="0" y="406"/>
                    <a:pt x="0" y="406"/>
                  </a:cubicBezTo>
                  <a:cubicBezTo>
                    <a:pt x="264" y="406"/>
                    <a:pt x="264" y="406"/>
                    <a:pt x="264" y="406"/>
                  </a:cubicBezTo>
                  <a:cubicBezTo>
                    <a:pt x="269" y="406"/>
                    <a:pt x="273" y="404"/>
                    <a:pt x="276" y="401"/>
                  </a:cubicBezTo>
                  <a:cubicBezTo>
                    <a:pt x="317" y="358"/>
                    <a:pt x="317" y="358"/>
                    <a:pt x="317" y="358"/>
                  </a:cubicBezTo>
                  <a:cubicBezTo>
                    <a:pt x="320" y="355"/>
                    <a:pt x="321" y="352"/>
                    <a:pt x="321" y="348"/>
                  </a:cubicBezTo>
                  <a:cubicBezTo>
                    <a:pt x="321" y="0"/>
                    <a:pt x="321" y="0"/>
                    <a:pt x="321" y="0"/>
                  </a:cubicBezTo>
                  <a:lnTo>
                    <a:pt x="0" y="0"/>
                  </a:lnTo>
                  <a:close/>
                  <a:moveTo>
                    <a:pt x="299" y="342"/>
                  </a:moveTo>
                  <a:cubicBezTo>
                    <a:pt x="299" y="343"/>
                    <a:pt x="299" y="343"/>
                    <a:pt x="299" y="343"/>
                  </a:cubicBezTo>
                  <a:cubicBezTo>
                    <a:pt x="299" y="343"/>
                    <a:pt x="298" y="343"/>
                    <a:pt x="298" y="343"/>
                  </a:cubicBezTo>
                  <a:cubicBezTo>
                    <a:pt x="276" y="343"/>
                    <a:pt x="276" y="343"/>
                    <a:pt x="276" y="343"/>
                  </a:cubicBezTo>
                  <a:cubicBezTo>
                    <a:pt x="266" y="343"/>
                    <a:pt x="260" y="349"/>
                    <a:pt x="260" y="358"/>
                  </a:cubicBezTo>
                  <a:cubicBezTo>
                    <a:pt x="260" y="383"/>
                    <a:pt x="260" y="383"/>
                    <a:pt x="260" y="383"/>
                  </a:cubicBezTo>
                  <a:cubicBezTo>
                    <a:pt x="260" y="383"/>
                    <a:pt x="260" y="384"/>
                    <a:pt x="260" y="384"/>
                  </a:cubicBezTo>
                  <a:cubicBezTo>
                    <a:pt x="260" y="384"/>
                    <a:pt x="259" y="384"/>
                    <a:pt x="259" y="384"/>
                  </a:cubicBezTo>
                  <a:cubicBezTo>
                    <a:pt x="198" y="384"/>
                    <a:pt x="22" y="384"/>
                    <a:pt x="22" y="384"/>
                  </a:cubicBezTo>
                  <a:cubicBezTo>
                    <a:pt x="22" y="21"/>
                    <a:pt x="22" y="21"/>
                    <a:pt x="22" y="21"/>
                  </a:cubicBezTo>
                  <a:cubicBezTo>
                    <a:pt x="299" y="21"/>
                    <a:pt x="299" y="21"/>
                    <a:pt x="299" y="21"/>
                  </a:cubicBezTo>
                  <a:lnTo>
                    <a:pt x="299" y="34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12" name="Freeform 36">
              <a:extLst>
                <a:ext uri="{FF2B5EF4-FFF2-40B4-BE49-F238E27FC236}">
                  <a16:creationId xmlns:a16="http://schemas.microsoft.com/office/drawing/2014/main" id="{8384C13D-8662-D459-1C8A-05D5EAAB737B}"/>
                </a:ext>
              </a:extLst>
            </p:cNvPr>
            <p:cNvSpPr>
              <a:spLocks/>
            </p:cNvSpPr>
            <p:nvPr/>
          </p:nvSpPr>
          <p:spPr bwMode="auto">
            <a:xfrm>
              <a:off x="6781226" y="4067346"/>
              <a:ext cx="251344" cy="31382"/>
            </a:xfrm>
            <a:custGeom>
              <a:avLst/>
              <a:gdLst>
                <a:gd name="T0" fmla="*/ 0 w 320"/>
                <a:gd name="T1" fmla="*/ 0 h 38"/>
                <a:gd name="T2" fmla="*/ 320 w 320"/>
                <a:gd name="T3" fmla="*/ 0 h 38"/>
                <a:gd name="T4" fmla="*/ 320 w 320"/>
                <a:gd name="T5" fmla="*/ 38 h 38"/>
                <a:gd name="T6" fmla="*/ 0 w 320"/>
                <a:gd name="T7" fmla="*/ 38 h 38"/>
                <a:gd name="T8" fmla="*/ 0 w 320"/>
                <a:gd name="T9" fmla="*/ 0 h 38"/>
                <a:gd name="T10" fmla="*/ 0 w 320"/>
                <a:gd name="T11" fmla="*/ 0 h 38"/>
              </a:gdLst>
              <a:ahLst/>
              <a:cxnLst>
                <a:cxn ang="0">
                  <a:pos x="T0" y="T1"/>
                </a:cxn>
                <a:cxn ang="0">
                  <a:pos x="T2" y="T3"/>
                </a:cxn>
                <a:cxn ang="0">
                  <a:pos x="T4" y="T5"/>
                </a:cxn>
                <a:cxn ang="0">
                  <a:pos x="T6" y="T7"/>
                </a:cxn>
                <a:cxn ang="0">
                  <a:pos x="T8" y="T9"/>
                </a:cxn>
                <a:cxn ang="0">
                  <a:pos x="T10" y="T11"/>
                </a:cxn>
              </a:cxnLst>
              <a:rect l="0" t="0" r="r" b="b"/>
              <a:pathLst>
                <a:path w="320" h="38">
                  <a:moveTo>
                    <a:pt x="0" y="0"/>
                  </a:moveTo>
                  <a:lnTo>
                    <a:pt x="320" y="0"/>
                  </a:lnTo>
                  <a:lnTo>
                    <a:pt x="320"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13" name="Freeform 37">
              <a:extLst>
                <a:ext uri="{FF2B5EF4-FFF2-40B4-BE49-F238E27FC236}">
                  <a16:creationId xmlns:a16="http://schemas.microsoft.com/office/drawing/2014/main" id="{0AAE31C8-08A8-2A72-22FE-0CE02CE6267C}"/>
                </a:ext>
              </a:extLst>
            </p:cNvPr>
            <p:cNvSpPr>
              <a:spLocks/>
            </p:cNvSpPr>
            <p:nvPr/>
          </p:nvSpPr>
          <p:spPr bwMode="auto">
            <a:xfrm>
              <a:off x="6781226" y="4125981"/>
              <a:ext cx="251344" cy="31382"/>
            </a:xfrm>
            <a:custGeom>
              <a:avLst/>
              <a:gdLst>
                <a:gd name="T0" fmla="*/ 0 w 320"/>
                <a:gd name="T1" fmla="*/ 0 h 38"/>
                <a:gd name="T2" fmla="*/ 320 w 320"/>
                <a:gd name="T3" fmla="*/ 0 h 38"/>
                <a:gd name="T4" fmla="*/ 320 w 320"/>
                <a:gd name="T5" fmla="*/ 38 h 38"/>
                <a:gd name="T6" fmla="*/ 0 w 320"/>
                <a:gd name="T7" fmla="*/ 38 h 38"/>
                <a:gd name="T8" fmla="*/ 0 w 320"/>
                <a:gd name="T9" fmla="*/ 0 h 38"/>
                <a:gd name="T10" fmla="*/ 0 w 320"/>
                <a:gd name="T11" fmla="*/ 0 h 38"/>
              </a:gdLst>
              <a:ahLst/>
              <a:cxnLst>
                <a:cxn ang="0">
                  <a:pos x="T0" y="T1"/>
                </a:cxn>
                <a:cxn ang="0">
                  <a:pos x="T2" y="T3"/>
                </a:cxn>
                <a:cxn ang="0">
                  <a:pos x="T4" y="T5"/>
                </a:cxn>
                <a:cxn ang="0">
                  <a:pos x="T6" y="T7"/>
                </a:cxn>
                <a:cxn ang="0">
                  <a:pos x="T8" y="T9"/>
                </a:cxn>
                <a:cxn ang="0">
                  <a:pos x="T10" y="T11"/>
                </a:cxn>
              </a:cxnLst>
              <a:rect l="0" t="0" r="r" b="b"/>
              <a:pathLst>
                <a:path w="320" h="38">
                  <a:moveTo>
                    <a:pt x="0" y="0"/>
                  </a:moveTo>
                  <a:lnTo>
                    <a:pt x="320" y="0"/>
                  </a:lnTo>
                  <a:lnTo>
                    <a:pt x="320"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14" name="Freeform 38">
              <a:extLst>
                <a:ext uri="{FF2B5EF4-FFF2-40B4-BE49-F238E27FC236}">
                  <a16:creationId xmlns:a16="http://schemas.microsoft.com/office/drawing/2014/main" id="{0FAA38DE-0E83-B01C-F5F5-2DBFA4ED6319}"/>
                </a:ext>
              </a:extLst>
            </p:cNvPr>
            <p:cNvSpPr>
              <a:spLocks/>
            </p:cNvSpPr>
            <p:nvPr/>
          </p:nvSpPr>
          <p:spPr bwMode="auto">
            <a:xfrm>
              <a:off x="6781226" y="4183791"/>
              <a:ext cx="108392" cy="31382"/>
            </a:xfrm>
            <a:custGeom>
              <a:avLst/>
              <a:gdLst>
                <a:gd name="T0" fmla="*/ 0 w 138"/>
                <a:gd name="T1" fmla="*/ 0 h 38"/>
                <a:gd name="T2" fmla="*/ 138 w 138"/>
                <a:gd name="T3" fmla="*/ 0 h 38"/>
                <a:gd name="T4" fmla="*/ 138 w 138"/>
                <a:gd name="T5" fmla="*/ 38 h 38"/>
                <a:gd name="T6" fmla="*/ 0 w 138"/>
                <a:gd name="T7" fmla="*/ 38 h 38"/>
                <a:gd name="T8" fmla="*/ 0 w 138"/>
                <a:gd name="T9" fmla="*/ 0 h 38"/>
                <a:gd name="T10" fmla="*/ 0 w 138"/>
                <a:gd name="T11" fmla="*/ 0 h 38"/>
              </a:gdLst>
              <a:ahLst/>
              <a:cxnLst>
                <a:cxn ang="0">
                  <a:pos x="T0" y="T1"/>
                </a:cxn>
                <a:cxn ang="0">
                  <a:pos x="T2" y="T3"/>
                </a:cxn>
                <a:cxn ang="0">
                  <a:pos x="T4" y="T5"/>
                </a:cxn>
                <a:cxn ang="0">
                  <a:pos x="T6" y="T7"/>
                </a:cxn>
                <a:cxn ang="0">
                  <a:pos x="T8" y="T9"/>
                </a:cxn>
                <a:cxn ang="0">
                  <a:pos x="T10" y="T11"/>
                </a:cxn>
              </a:cxnLst>
              <a:rect l="0" t="0" r="r" b="b"/>
              <a:pathLst>
                <a:path w="138" h="38">
                  <a:moveTo>
                    <a:pt x="0" y="0"/>
                  </a:moveTo>
                  <a:lnTo>
                    <a:pt x="138" y="0"/>
                  </a:lnTo>
                  <a:lnTo>
                    <a:pt x="138" y="38"/>
                  </a:lnTo>
                  <a:lnTo>
                    <a:pt x="0" y="38"/>
                  </a:lnTo>
                  <a:lnTo>
                    <a:pt x="0" y="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grpSp>
      <p:sp>
        <p:nvSpPr>
          <p:cNvPr id="98" name="TextBox 91">
            <a:extLst>
              <a:ext uri="{FF2B5EF4-FFF2-40B4-BE49-F238E27FC236}">
                <a16:creationId xmlns:a16="http://schemas.microsoft.com/office/drawing/2014/main" id="{F94E9AF2-4C0F-43A1-8533-7D348765B637}"/>
              </a:ext>
            </a:extLst>
          </p:cNvPr>
          <p:cNvSpPr txBox="1"/>
          <p:nvPr/>
        </p:nvSpPr>
        <p:spPr>
          <a:xfrm>
            <a:off x="8282884" y="2148582"/>
            <a:ext cx="1372430" cy="246221"/>
          </a:xfrm>
          <a:prstGeom prst="rect">
            <a:avLst/>
          </a:prstGeom>
          <a:noFill/>
        </p:spPr>
        <p:txBody>
          <a:bodyPr wrap="squar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Arial"/>
                <a:ea typeface="Microsoft YaHei"/>
                <a:cs typeface="Arial"/>
              </a:rPr>
              <a:t>October 2024</a:t>
            </a:r>
          </a:p>
        </p:txBody>
      </p:sp>
      <p:sp>
        <p:nvSpPr>
          <p:cNvPr id="102" name="TextBox 93">
            <a:extLst>
              <a:ext uri="{FF2B5EF4-FFF2-40B4-BE49-F238E27FC236}">
                <a16:creationId xmlns:a16="http://schemas.microsoft.com/office/drawing/2014/main" id="{DB1853B4-34D1-4BC7-A75C-7CFD31EE9CFD}"/>
              </a:ext>
            </a:extLst>
          </p:cNvPr>
          <p:cNvSpPr txBox="1"/>
          <p:nvPr/>
        </p:nvSpPr>
        <p:spPr>
          <a:xfrm>
            <a:off x="7897486" y="1008816"/>
            <a:ext cx="2141314" cy="861774"/>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kumimoji="0" lang="en-US" sz="1400" b="1" i="0" u="none" strike="noStrike" kern="1200" cap="none" spc="0" normalizeH="0" baseline="0" noProof="0">
                <a:ln>
                  <a:noFill/>
                </a:ln>
                <a:effectLst/>
                <a:uLnTx/>
                <a:uFillTx/>
                <a:latin typeface="Arial"/>
                <a:ea typeface="Microsoft YaHei"/>
                <a:cs typeface="+mn-cs"/>
              </a:rPr>
              <a:t>Plans Receive HRSN </a:t>
            </a:r>
            <a:r>
              <a:rPr lang="en-US" sz="1400" b="1">
                <a:latin typeface="Arial"/>
                <a:ea typeface="Microsoft YaHei"/>
              </a:rPr>
              <a:t>Add-on Payment PMPMs </a:t>
            </a:r>
            <a:r>
              <a:rPr lang="en-US" sz="1400">
                <a:latin typeface="Arial"/>
                <a:ea typeface="Microsoft YaHei"/>
              </a:rPr>
              <a:t>as part of ACO capitation rates   </a:t>
            </a:r>
            <a:endParaRPr kumimoji="0" lang="en-US" sz="1400" b="1" i="0" u="none" strike="noStrike" kern="1200" cap="none" spc="0" normalizeH="0" baseline="0" noProof="0">
              <a:ln>
                <a:noFill/>
              </a:ln>
              <a:effectLst/>
              <a:uLnTx/>
              <a:uFillTx/>
              <a:latin typeface="Arial"/>
              <a:ea typeface="Microsoft YaHei"/>
              <a:cs typeface="+mn-cs"/>
            </a:endParaRPr>
          </a:p>
        </p:txBody>
      </p:sp>
      <p:sp>
        <p:nvSpPr>
          <p:cNvPr id="104" name="Notched Right Arrow 11">
            <a:extLst>
              <a:ext uri="{FF2B5EF4-FFF2-40B4-BE49-F238E27FC236}">
                <a16:creationId xmlns:a16="http://schemas.microsoft.com/office/drawing/2014/main" id="{DD41F5E4-E62F-49E0-A35C-AE782B38BF3A}"/>
              </a:ext>
            </a:extLst>
          </p:cNvPr>
          <p:cNvSpPr/>
          <p:nvPr/>
        </p:nvSpPr>
        <p:spPr>
          <a:xfrm>
            <a:off x="7777265" y="2472310"/>
            <a:ext cx="2217978" cy="460856"/>
          </a:xfrm>
          <a:prstGeom prst="notchedRightArrow">
            <a:avLst>
              <a:gd name="adj1" fmla="val 100000"/>
              <a:gd name="adj2" fmla="val 91021"/>
            </a:avLst>
          </a:prstGeom>
          <a:solidFill>
            <a:srgbClr val="4FB9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05" name="Teardrop 104">
            <a:extLst>
              <a:ext uri="{FF2B5EF4-FFF2-40B4-BE49-F238E27FC236}">
                <a16:creationId xmlns:a16="http://schemas.microsoft.com/office/drawing/2014/main" id="{8075C5B9-5C84-FB5A-75A7-A857577D4CEA}"/>
              </a:ext>
            </a:extLst>
          </p:cNvPr>
          <p:cNvSpPr/>
          <p:nvPr/>
        </p:nvSpPr>
        <p:spPr>
          <a:xfrm rot="18900000">
            <a:off x="8592634" y="3679968"/>
            <a:ext cx="745215" cy="745215"/>
          </a:xfrm>
          <a:prstGeom prst="teardrop">
            <a:avLst/>
          </a:prstGeom>
          <a:solidFill>
            <a:srgbClr val="4FB9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106" name="Freeform 121">
            <a:extLst>
              <a:ext uri="{FF2B5EF4-FFF2-40B4-BE49-F238E27FC236}">
                <a16:creationId xmlns:a16="http://schemas.microsoft.com/office/drawing/2014/main" id="{34570137-AE9C-581A-BB6B-78F720568ADF}"/>
              </a:ext>
            </a:extLst>
          </p:cNvPr>
          <p:cNvSpPr>
            <a:spLocks/>
          </p:cNvSpPr>
          <p:nvPr/>
        </p:nvSpPr>
        <p:spPr bwMode="auto">
          <a:xfrm>
            <a:off x="9032057" y="3782464"/>
            <a:ext cx="140623" cy="153023"/>
          </a:xfrm>
          <a:custGeom>
            <a:avLst/>
            <a:gdLst>
              <a:gd name="T0" fmla="*/ 27 w 82"/>
              <a:gd name="T1" fmla="*/ 81 h 81"/>
              <a:gd name="T2" fmla="*/ 82 w 82"/>
              <a:gd name="T3" fmla="*/ 81 h 81"/>
              <a:gd name="T4" fmla="*/ 0 w 82"/>
              <a:gd name="T5" fmla="*/ 0 h 81"/>
              <a:gd name="T6" fmla="*/ 0 w 82"/>
              <a:gd name="T7" fmla="*/ 55 h 81"/>
              <a:gd name="T8" fmla="*/ 27 w 82"/>
              <a:gd name="T9" fmla="*/ 81 h 81"/>
            </a:gdLst>
            <a:ahLst/>
            <a:cxnLst>
              <a:cxn ang="0">
                <a:pos x="T0" y="T1"/>
              </a:cxn>
              <a:cxn ang="0">
                <a:pos x="T2" y="T3"/>
              </a:cxn>
              <a:cxn ang="0">
                <a:pos x="T4" y="T5"/>
              </a:cxn>
              <a:cxn ang="0">
                <a:pos x="T6" y="T7"/>
              </a:cxn>
              <a:cxn ang="0">
                <a:pos x="T8" y="T9"/>
              </a:cxn>
            </a:cxnLst>
            <a:rect l="0" t="0" r="r" b="b"/>
            <a:pathLst>
              <a:path w="82" h="81">
                <a:moveTo>
                  <a:pt x="27" y="81"/>
                </a:moveTo>
                <a:cubicBezTo>
                  <a:pt x="82" y="81"/>
                  <a:pt x="82" y="81"/>
                  <a:pt x="82" y="81"/>
                </a:cubicBezTo>
                <a:cubicBezTo>
                  <a:pt x="0" y="0"/>
                  <a:pt x="0" y="0"/>
                  <a:pt x="0" y="0"/>
                </a:cubicBezTo>
                <a:cubicBezTo>
                  <a:pt x="0" y="55"/>
                  <a:pt x="0" y="55"/>
                  <a:pt x="0" y="55"/>
                </a:cubicBezTo>
                <a:cubicBezTo>
                  <a:pt x="0" y="71"/>
                  <a:pt x="11" y="81"/>
                  <a:pt x="27" y="81"/>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07" name="Freeform 122">
            <a:extLst>
              <a:ext uri="{FF2B5EF4-FFF2-40B4-BE49-F238E27FC236}">
                <a16:creationId xmlns:a16="http://schemas.microsoft.com/office/drawing/2014/main" id="{F4535B8E-27AD-5892-5DEC-CF6903B5F1C0}"/>
              </a:ext>
            </a:extLst>
          </p:cNvPr>
          <p:cNvSpPr>
            <a:spLocks/>
          </p:cNvSpPr>
          <p:nvPr/>
        </p:nvSpPr>
        <p:spPr bwMode="auto">
          <a:xfrm>
            <a:off x="8757804" y="3769615"/>
            <a:ext cx="407807" cy="556886"/>
          </a:xfrm>
          <a:custGeom>
            <a:avLst/>
            <a:gdLst>
              <a:gd name="T0" fmla="*/ 174 w 237"/>
              <a:gd name="T1" fmla="*/ 107 h 294"/>
              <a:gd name="T2" fmla="*/ 128 w 237"/>
              <a:gd name="T3" fmla="*/ 60 h 294"/>
              <a:gd name="T4" fmla="*/ 128 w 237"/>
              <a:gd name="T5" fmla="*/ 0 h 294"/>
              <a:gd name="T6" fmla="*/ 26 w 237"/>
              <a:gd name="T7" fmla="*/ 0 h 294"/>
              <a:gd name="T8" fmla="*/ 0 w 237"/>
              <a:gd name="T9" fmla="*/ 25 h 294"/>
              <a:gd name="T10" fmla="*/ 0 w 237"/>
              <a:gd name="T11" fmla="*/ 269 h 294"/>
              <a:gd name="T12" fmla="*/ 26 w 237"/>
              <a:gd name="T13" fmla="*/ 294 h 294"/>
              <a:gd name="T14" fmla="*/ 105 w 237"/>
              <a:gd name="T15" fmla="*/ 294 h 294"/>
              <a:gd name="T16" fmla="*/ 105 w 237"/>
              <a:gd name="T17" fmla="*/ 283 h 294"/>
              <a:gd name="T18" fmla="*/ 57 w 237"/>
              <a:gd name="T19" fmla="*/ 260 h 294"/>
              <a:gd name="T20" fmla="*/ 77 w 237"/>
              <a:gd name="T21" fmla="*/ 237 h 294"/>
              <a:gd name="T22" fmla="*/ 121 w 237"/>
              <a:gd name="T23" fmla="*/ 255 h 294"/>
              <a:gd name="T24" fmla="*/ 142 w 237"/>
              <a:gd name="T25" fmla="*/ 241 h 294"/>
              <a:gd name="T26" fmla="*/ 142 w 237"/>
              <a:gd name="T27" fmla="*/ 241 h 294"/>
              <a:gd name="T28" fmla="*/ 112 w 237"/>
              <a:gd name="T29" fmla="*/ 222 h 294"/>
              <a:gd name="T30" fmla="*/ 63 w 237"/>
              <a:gd name="T31" fmla="*/ 177 h 294"/>
              <a:gd name="T32" fmla="*/ 63 w 237"/>
              <a:gd name="T33" fmla="*/ 176 h 294"/>
              <a:gd name="T34" fmla="*/ 105 w 237"/>
              <a:gd name="T35" fmla="*/ 133 h 294"/>
              <a:gd name="T36" fmla="*/ 105 w 237"/>
              <a:gd name="T37" fmla="*/ 117 h 294"/>
              <a:gd name="T38" fmla="*/ 132 w 237"/>
              <a:gd name="T39" fmla="*/ 117 h 294"/>
              <a:gd name="T40" fmla="*/ 132 w 237"/>
              <a:gd name="T41" fmla="*/ 133 h 294"/>
              <a:gd name="T42" fmla="*/ 170 w 237"/>
              <a:gd name="T43" fmla="*/ 151 h 294"/>
              <a:gd name="T44" fmla="*/ 153 w 237"/>
              <a:gd name="T45" fmla="*/ 175 h 294"/>
              <a:gd name="T46" fmla="*/ 115 w 237"/>
              <a:gd name="T47" fmla="*/ 161 h 294"/>
              <a:gd name="T48" fmla="*/ 96 w 237"/>
              <a:gd name="T49" fmla="*/ 174 h 294"/>
              <a:gd name="T50" fmla="*/ 96 w 237"/>
              <a:gd name="T51" fmla="*/ 174 h 294"/>
              <a:gd name="T52" fmla="*/ 128 w 237"/>
              <a:gd name="T53" fmla="*/ 193 h 294"/>
              <a:gd name="T54" fmla="*/ 174 w 237"/>
              <a:gd name="T55" fmla="*/ 238 h 294"/>
              <a:gd name="T56" fmla="*/ 174 w 237"/>
              <a:gd name="T57" fmla="*/ 238 h 294"/>
              <a:gd name="T58" fmla="*/ 132 w 237"/>
              <a:gd name="T59" fmla="*/ 283 h 294"/>
              <a:gd name="T60" fmla="*/ 132 w 237"/>
              <a:gd name="T61" fmla="*/ 294 h 294"/>
              <a:gd name="T62" fmla="*/ 212 w 237"/>
              <a:gd name="T63" fmla="*/ 294 h 294"/>
              <a:gd name="T64" fmla="*/ 237 w 237"/>
              <a:gd name="T65" fmla="*/ 269 h 294"/>
              <a:gd name="T66" fmla="*/ 237 w 237"/>
              <a:gd name="T67" fmla="*/ 107 h 294"/>
              <a:gd name="T68" fmla="*/ 174 w 237"/>
              <a:gd name="T69" fmla="*/ 107 h 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37" h="294">
                <a:moveTo>
                  <a:pt x="174" y="107"/>
                </a:moveTo>
                <a:cubicBezTo>
                  <a:pt x="148" y="107"/>
                  <a:pt x="128" y="86"/>
                  <a:pt x="128" y="60"/>
                </a:cubicBezTo>
                <a:cubicBezTo>
                  <a:pt x="128" y="0"/>
                  <a:pt x="128" y="0"/>
                  <a:pt x="128" y="0"/>
                </a:cubicBezTo>
                <a:cubicBezTo>
                  <a:pt x="26" y="0"/>
                  <a:pt x="26" y="0"/>
                  <a:pt x="26" y="0"/>
                </a:cubicBezTo>
                <a:cubicBezTo>
                  <a:pt x="12" y="0"/>
                  <a:pt x="0" y="11"/>
                  <a:pt x="0" y="25"/>
                </a:cubicBezTo>
                <a:cubicBezTo>
                  <a:pt x="0" y="269"/>
                  <a:pt x="0" y="269"/>
                  <a:pt x="0" y="269"/>
                </a:cubicBezTo>
                <a:cubicBezTo>
                  <a:pt x="0" y="283"/>
                  <a:pt x="12" y="294"/>
                  <a:pt x="26" y="294"/>
                </a:cubicBezTo>
                <a:cubicBezTo>
                  <a:pt x="105" y="294"/>
                  <a:pt x="105" y="294"/>
                  <a:pt x="105" y="294"/>
                </a:cubicBezTo>
                <a:cubicBezTo>
                  <a:pt x="105" y="283"/>
                  <a:pt x="105" y="283"/>
                  <a:pt x="105" y="283"/>
                </a:cubicBezTo>
                <a:cubicBezTo>
                  <a:pt x="88" y="280"/>
                  <a:pt x="71" y="273"/>
                  <a:pt x="57" y="260"/>
                </a:cubicBezTo>
                <a:cubicBezTo>
                  <a:pt x="77" y="237"/>
                  <a:pt x="77" y="237"/>
                  <a:pt x="77" y="237"/>
                </a:cubicBezTo>
                <a:cubicBezTo>
                  <a:pt x="90" y="248"/>
                  <a:pt x="104" y="255"/>
                  <a:pt x="121" y="255"/>
                </a:cubicBezTo>
                <a:cubicBezTo>
                  <a:pt x="134" y="255"/>
                  <a:pt x="142" y="250"/>
                  <a:pt x="142" y="241"/>
                </a:cubicBezTo>
                <a:cubicBezTo>
                  <a:pt x="142" y="241"/>
                  <a:pt x="142" y="241"/>
                  <a:pt x="142" y="241"/>
                </a:cubicBezTo>
                <a:cubicBezTo>
                  <a:pt x="142" y="233"/>
                  <a:pt x="137" y="228"/>
                  <a:pt x="112" y="222"/>
                </a:cubicBezTo>
                <a:cubicBezTo>
                  <a:pt x="83" y="214"/>
                  <a:pt x="63" y="206"/>
                  <a:pt x="63" y="177"/>
                </a:cubicBezTo>
                <a:cubicBezTo>
                  <a:pt x="63" y="176"/>
                  <a:pt x="63" y="176"/>
                  <a:pt x="63" y="176"/>
                </a:cubicBezTo>
                <a:cubicBezTo>
                  <a:pt x="63" y="153"/>
                  <a:pt x="80" y="136"/>
                  <a:pt x="105" y="133"/>
                </a:cubicBezTo>
                <a:cubicBezTo>
                  <a:pt x="105" y="117"/>
                  <a:pt x="105" y="117"/>
                  <a:pt x="105" y="117"/>
                </a:cubicBezTo>
                <a:cubicBezTo>
                  <a:pt x="132" y="117"/>
                  <a:pt x="132" y="117"/>
                  <a:pt x="132" y="117"/>
                </a:cubicBezTo>
                <a:cubicBezTo>
                  <a:pt x="132" y="133"/>
                  <a:pt x="132" y="133"/>
                  <a:pt x="132" y="133"/>
                </a:cubicBezTo>
                <a:cubicBezTo>
                  <a:pt x="146" y="136"/>
                  <a:pt x="159" y="142"/>
                  <a:pt x="170" y="151"/>
                </a:cubicBezTo>
                <a:cubicBezTo>
                  <a:pt x="153" y="175"/>
                  <a:pt x="153" y="175"/>
                  <a:pt x="153" y="175"/>
                </a:cubicBezTo>
                <a:cubicBezTo>
                  <a:pt x="140" y="166"/>
                  <a:pt x="127" y="161"/>
                  <a:pt x="115" y="161"/>
                </a:cubicBezTo>
                <a:cubicBezTo>
                  <a:pt x="102" y="161"/>
                  <a:pt x="96" y="166"/>
                  <a:pt x="96" y="174"/>
                </a:cubicBezTo>
                <a:cubicBezTo>
                  <a:pt x="96" y="174"/>
                  <a:pt x="96" y="174"/>
                  <a:pt x="96" y="174"/>
                </a:cubicBezTo>
                <a:cubicBezTo>
                  <a:pt x="96" y="184"/>
                  <a:pt x="102" y="187"/>
                  <a:pt x="128" y="193"/>
                </a:cubicBezTo>
                <a:cubicBezTo>
                  <a:pt x="158" y="201"/>
                  <a:pt x="174" y="212"/>
                  <a:pt x="174" y="238"/>
                </a:cubicBezTo>
                <a:cubicBezTo>
                  <a:pt x="174" y="238"/>
                  <a:pt x="174" y="238"/>
                  <a:pt x="174" y="238"/>
                </a:cubicBezTo>
                <a:cubicBezTo>
                  <a:pt x="174" y="264"/>
                  <a:pt x="157" y="280"/>
                  <a:pt x="132" y="283"/>
                </a:cubicBezTo>
                <a:cubicBezTo>
                  <a:pt x="132" y="294"/>
                  <a:pt x="132" y="294"/>
                  <a:pt x="132" y="294"/>
                </a:cubicBezTo>
                <a:cubicBezTo>
                  <a:pt x="212" y="294"/>
                  <a:pt x="212" y="294"/>
                  <a:pt x="212" y="294"/>
                </a:cubicBezTo>
                <a:cubicBezTo>
                  <a:pt x="226" y="294"/>
                  <a:pt x="237" y="283"/>
                  <a:pt x="237" y="269"/>
                </a:cubicBezTo>
                <a:cubicBezTo>
                  <a:pt x="237" y="107"/>
                  <a:pt x="237" y="107"/>
                  <a:pt x="237" y="107"/>
                </a:cubicBezTo>
                <a:lnTo>
                  <a:pt x="174" y="10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08" name="Oval 107">
            <a:extLst>
              <a:ext uri="{FF2B5EF4-FFF2-40B4-BE49-F238E27FC236}">
                <a16:creationId xmlns:a16="http://schemas.microsoft.com/office/drawing/2014/main" id="{AA22B72C-6F78-9287-D8FC-6F919A1649BA}"/>
              </a:ext>
            </a:extLst>
          </p:cNvPr>
          <p:cNvSpPr>
            <a:spLocks noChangeAspect="1"/>
          </p:cNvSpPr>
          <p:nvPr/>
        </p:nvSpPr>
        <p:spPr>
          <a:xfrm>
            <a:off x="8839015" y="2576512"/>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109" name="Straight Connector 108">
            <a:extLst>
              <a:ext uri="{FF2B5EF4-FFF2-40B4-BE49-F238E27FC236}">
                <a16:creationId xmlns:a16="http://schemas.microsoft.com/office/drawing/2014/main" id="{F179401B-5368-4A72-9C54-B7B6E9C123F2}"/>
              </a:ext>
            </a:extLst>
          </p:cNvPr>
          <p:cNvCxnSpPr>
            <a:cxnSpLocks/>
          </p:cNvCxnSpPr>
          <p:nvPr/>
        </p:nvCxnSpPr>
        <p:spPr>
          <a:xfrm flipH="1">
            <a:off x="8965241" y="2676298"/>
            <a:ext cx="1" cy="819864"/>
          </a:xfrm>
          <a:prstGeom prst="line">
            <a:avLst/>
          </a:prstGeom>
          <a:solidFill>
            <a:srgbClr val="003FDE"/>
          </a:solidFill>
          <a:ln w="19050">
            <a:solidFill>
              <a:srgbClr val="4FB94F"/>
            </a:solidFill>
            <a:headEnd type="oval"/>
            <a:tailEnd type="oval"/>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BE851087-2792-FD8C-F8C4-797499702770}"/>
              </a:ext>
            </a:extLst>
          </p:cNvPr>
          <p:cNvGrpSpPr/>
          <p:nvPr/>
        </p:nvGrpSpPr>
        <p:grpSpPr>
          <a:xfrm>
            <a:off x="6749080" y="1165968"/>
            <a:ext cx="509068" cy="485973"/>
            <a:chOff x="2989678" y="3974850"/>
            <a:chExt cx="509068" cy="485973"/>
          </a:xfrm>
        </p:grpSpPr>
        <p:sp>
          <p:nvSpPr>
            <p:cNvPr id="129" name="Freeform 237">
              <a:extLst>
                <a:ext uri="{FF2B5EF4-FFF2-40B4-BE49-F238E27FC236}">
                  <a16:creationId xmlns:a16="http://schemas.microsoft.com/office/drawing/2014/main" id="{07844AFA-FC76-4637-870B-FB1AC5CA0737}"/>
                </a:ext>
              </a:extLst>
            </p:cNvPr>
            <p:cNvSpPr>
              <a:spLocks noEditPoints="1"/>
            </p:cNvSpPr>
            <p:nvPr/>
          </p:nvSpPr>
          <p:spPr bwMode="auto">
            <a:xfrm>
              <a:off x="2989678" y="3974850"/>
              <a:ext cx="304961" cy="298451"/>
            </a:xfrm>
            <a:custGeom>
              <a:avLst/>
              <a:gdLst>
                <a:gd name="T0" fmla="*/ 192 w 192"/>
                <a:gd name="T1" fmla="*/ 118 h 171"/>
                <a:gd name="T2" fmla="*/ 192 w 192"/>
                <a:gd name="T3" fmla="*/ 11 h 171"/>
                <a:gd name="T4" fmla="*/ 181 w 192"/>
                <a:gd name="T5" fmla="*/ 0 h 171"/>
                <a:gd name="T6" fmla="*/ 10 w 192"/>
                <a:gd name="T7" fmla="*/ 0 h 171"/>
                <a:gd name="T8" fmla="*/ 0 w 192"/>
                <a:gd name="T9" fmla="*/ 11 h 171"/>
                <a:gd name="T10" fmla="*/ 0 w 192"/>
                <a:gd name="T11" fmla="*/ 118 h 171"/>
                <a:gd name="T12" fmla="*/ 10 w 192"/>
                <a:gd name="T13" fmla="*/ 128 h 171"/>
                <a:gd name="T14" fmla="*/ 32 w 192"/>
                <a:gd name="T15" fmla="*/ 128 h 171"/>
                <a:gd name="T16" fmla="*/ 32 w 192"/>
                <a:gd name="T17" fmla="*/ 160 h 171"/>
                <a:gd name="T18" fmla="*/ 38 w 192"/>
                <a:gd name="T19" fmla="*/ 170 h 171"/>
                <a:gd name="T20" fmla="*/ 42 w 192"/>
                <a:gd name="T21" fmla="*/ 171 h 171"/>
                <a:gd name="T22" fmla="*/ 50 w 192"/>
                <a:gd name="T23" fmla="*/ 168 h 171"/>
                <a:gd name="T24" fmla="*/ 89 w 192"/>
                <a:gd name="T25" fmla="*/ 128 h 171"/>
                <a:gd name="T26" fmla="*/ 181 w 192"/>
                <a:gd name="T27" fmla="*/ 128 h 171"/>
                <a:gd name="T28" fmla="*/ 192 w 192"/>
                <a:gd name="T29" fmla="*/ 118 h 171"/>
                <a:gd name="T30" fmla="*/ 170 w 192"/>
                <a:gd name="T31" fmla="*/ 107 h 171"/>
                <a:gd name="T32" fmla="*/ 85 w 192"/>
                <a:gd name="T33" fmla="*/ 107 h 171"/>
                <a:gd name="T34" fmla="*/ 77 w 192"/>
                <a:gd name="T35" fmla="*/ 110 h 171"/>
                <a:gd name="T36" fmla="*/ 53 w 192"/>
                <a:gd name="T37" fmla="*/ 135 h 171"/>
                <a:gd name="T38" fmla="*/ 53 w 192"/>
                <a:gd name="T39" fmla="*/ 118 h 171"/>
                <a:gd name="T40" fmla="*/ 42 w 192"/>
                <a:gd name="T41" fmla="*/ 107 h 171"/>
                <a:gd name="T42" fmla="*/ 21 w 192"/>
                <a:gd name="T43" fmla="*/ 107 h 171"/>
                <a:gd name="T44" fmla="*/ 21 w 192"/>
                <a:gd name="T45" fmla="*/ 22 h 171"/>
                <a:gd name="T46" fmla="*/ 170 w 192"/>
                <a:gd name="T47" fmla="*/ 22 h 171"/>
                <a:gd name="T48" fmla="*/ 170 w 192"/>
                <a:gd name="T49" fmla="*/ 107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92" h="171">
                  <a:moveTo>
                    <a:pt x="192" y="118"/>
                  </a:moveTo>
                  <a:cubicBezTo>
                    <a:pt x="192" y="11"/>
                    <a:pt x="192" y="11"/>
                    <a:pt x="192" y="11"/>
                  </a:cubicBezTo>
                  <a:cubicBezTo>
                    <a:pt x="192" y="5"/>
                    <a:pt x="187" y="0"/>
                    <a:pt x="181" y="0"/>
                  </a:cubicBezTo>
                  <a:cubicBezTo>
                    <a:pt x="10" y="0"/>
                    <a:pt x="10" y="0"/>
                    <a:pt x="10" y="0"/>
                  </a:cubicBezTo>
                  <a:cubicBezTo>
                    <a:pt x="4" y="0"/>
                    <a:pt x="0" y="5"/>
                    <a:pt x="0" y="11"/>
                  </a:cubicBezTo>
                  <a:cubicBezTo>
                    <a:pt x="0" y="118"/>
                    <a:pt x="0" y="118"/>
                    <a:pt x="0" y="118"/>
                  </a:cubicBezTo>
                  <a:cubicBezTo>
                    <a:pt x="0" y="124"/>
                    <a:pt x="4" y="128"/>
                    <a:pt x="10" y="128"/>
                  </a:cubicBezTo>
                  <a:cubicBezTo>
                    <a:pt x="32" y="128"/>
                    <a:pt x="32" y="128"/>
                    <a:pt x="32" y="128"/>
                  </a:cubicBezTo>
                  <a:cubicBezTo>
                    <a:pt x="32" y="160"/>
                    <a:pt x="32" y="160"/>
                    <a:pt x="32" y="160"/>
                  </a:cubicBezTo>
                  <a:cubicBezTo>
                    <a:pt x="32" y="165"/>
                    <a:pt x="34" y="169"/>
                    <a:pt x="38" y="170"/>
                  </a:cubicBezTo>
                  <a:cubicBezTo>
                    <a:pt x="40" y="171"/>
                    <a:pt x="41" y="171"/>
                    <a:pt x="42" y="171"/>
                  </a:cubicBezTo>
                  <a:cubicBezTo>
                    <a:pt x="45" y="171"/>
                    <a:pt x="48" y="170"/>
                    <a:pt x="50" y="168"/>
                  </a:cubicBezTo>
                  <a:cubicBezTo>
                    <a:pt x="89" y="128"/>
                    <a:pt x="89" y="128"/>
                    <a:pt x="89" y="128"/>
                  </a:cubicBezTo>
                  <a:cubicBezTo>
                    <a:pt x="181" y="128"/>
                    <a:pt x="181" y="128"/>
                    <a:pt x="181" y="128"/>
                  </a:cubicBezTo>
                  <a:cubicBezTo>
                    <a:pt x="187" y="128"/>
                    <a:pt x="192" y="124"/>
                    <a:pt x="192" y="118"/>
                  </a:cubicBezTo>
                  <a:close/>
                  <a:moveTo>
                    <a:pt x="170" y="107"/>
                  </a:moveTo>
                  <a:cubicBezTo>
                    <a:pt x="85" y="107"/>
                    <a:pt x="85" y="107"/>
                    <a:pt x="85" y="107"/>
                  </a:cubicBezTo>
                  <a:cubicBezTo>
                    <a:pt x="82" y="107"/>
                    <a:pt x="79" y="108"/>
                    <a:pt x="77" y="110"/>
                  </a:cubicBezTo>
                  <a:cubicBezTo>
                    <a:pt x="53" y="135"/>
                    <a:pt x="53" y="135"/>
                    <a:pt x="53" y="135"/>
                  </a:cubicBezTo>
                  <a:cubicBezTo>
                    <a:pt x="53" y="118"/>
                    <a:pt x="53" y="118"/>
                    <a:pt x="53" y="118"/>
                  </a:cubicBezTo>
                  <a:cubicBezTo>
                    <a:pt x="53" y="112"/>
                    <a:pt x="48" y="107"/>
                    <a:pt x="42" y="107"/>
                  </a:cubicBezTo>
                  <a:cubicBezTo>
                    <a:pt x="21" y="107"/>
                    <a:pt x="21" y="107"/>
                    <a:pt x="21" y="107"/>
                  </a:cubicBezTo>
                  <a:cubicBezTo>
                    <a:pt x="21" y="22"/>
                    <a:pt x="21" y="22"/>
                    <a:pt x="21" y="22"/>
                  </a:cubicBezTo>
                  <a:cubicBezTo>
                    <a:pt x="170" y="22"/>
                    <a:pt x="170" y="22"/>
                    <a:pt x="170" y="22"/>
                  </a:cubicBezTo>
                  <a:lnTo>
                    <a:pt x="170" y="107"/>
                  </a:lnTo>
                  <a:close/>
                </a:path>
              </a:pathLst>
            </a:custGeom>
            <a:solidFill>
              <a:schemeClr val="bg1"/>
            </a:solidFill>
            <a:ln>
              <a:noFill/>
            </a:ln>
            <a:extLst>
              <a:ext uri="{91240B29-F687-4f45-9708-019B960494DF}">
                <a14:hiddenLine xmlns:lc="http://schemas.openxmlformats.org/drawingml/2006/lockedCanvas"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Arial"/>
                <a:ea typeface="+mn-ea"/>
                <a:cs typeface="+mn-cs"/>
              </a:endParaRPr>
            </a:p>
          </p:txBody>
        </p:sp>
        <p:sp>
          <p:nvSpPr>
            <p:cNvPr id="130" name="Freeform 238">
              <a:extLst>
                <a:ext uri="{FF2B5EF4-FFF2-40B4-BE49-F238E27FC236}">
                  <a16:creationId xmlns:a16="http://schemas.microsoft.com/office/drawing/2014/main" id="{ED6800DA-EE32-478C-86B3-AD00118F3862}"/>
                </a:ext>
              </a:extLst>
            </p:cNvPr>
            <p:cNvSpPr>
              <a:spLocks/>
            </p:cNvSpPr>
            <p:nvPr/>
          </p:nvSpPr>
          <p:spPr bwMode="auto">
            <a:xfrm>
              <a:off x="3193785" y="4125396"/>
              <a:ext cx="304961" cy="335427"/>
            </a:xfrm>
            <a:custGeom>
              <a:avLst/>
              <a:gdLst>
                <a:gd name="T0" fmla="*/ 181 w 192"/>
                <a:gd name="T1" fmla="*/ 0 h 192"/>
                <a:gd name="T2" fmla="*/ 96 w 192"/>
                <a:gd name="T3" fmla="*/ 0 h 192"/>
                <a:gd name="T4" fmla="*/ 85 w 192"/>
                <a:gd name="T5" fmla="*/ 10 h 192"/>
                <a:gd name="T6" fmla="*/ 96 w 192"/>
                <a:gd name="T7" fmla="*/ 21 h 192"/>
                <a:gd name="T8" fmla="*/ 170 w 192"/>
                <a:gd name="T9" fmla="*/ 21 h 192"/>
                <a:gd name="T10" fmla="*/ 170 w 192"/>
                <a:gd name="T11" fmla="*/ 128 h 192"/>
                <a:gd name="T12" fmla="*/ 138 w 192"/>
                <a:gd name="T13" fmla="*/ 128 h 192"/>
                <a:gd name="T14" fmla="*/ 128 w 192"/>
                <a:gd name="T15" fmla="*/ 138 h 192"/>
                <a:gd name="T16" fmla="*/ 128 w 192"/>
                <a:gd name="T17" fmla="*/ 155 h 192"/>
                <a:gd name="T18" fmla="*/ 103 w 192"/>
                <a:gd name="T19" fmla="*/ 131 h 192"/>
                <a:gd name="T20" fmla="*/ 96 w 192"/>
                <a:gd name="T21" fmla="*/ 128 h 192"/>
                <a:gd name="T22" fmla="*/ 21 w 192"/>
                <a:gd name="T23" fmla="*/ 128 h 192"/>
                <a:gd name="T24" fmla="*/ 21 w 192"/>
                <a:gd name="T25" fmla="*/ 74 h 192"/>
                <a:gd name="T26" fmla="*/ 10 w 192"/>
                <a:gd name="T27" fmla="*/ 64 h 192"/>
                <a:gd name="T28" fmla="*/ 0 w 192"/>
                <a:gd name="T29" fmla="*/ 74 h 192"/>
                <a:gd name="T30" fmla="*/ 0 w 192"/>
                <a:gd name="T31" fmla="*/ 138 h 192"/>
                <a:gd name="T32" fmla="*/ 10 w 192"/>
                <a:gd name="T33" fmla="*/ 149 h 192"/>
                <a:gd name="T34" fmla="*/ 91 w 192"/>
                <a:gd name="T35" fmla="*/ 149 h 192"/>
                <a:gd name="T36" fmla="*/ 131 w 192"/>
                <a:gd name="T37" fmla="*/ 189 h 192"/>
                <a:gd name="T38" fmla="*/ 138 w 192"/>
                <a:gd name="T39" fmla="*/ 192 h 192"/>
                <a:gd name="T40" fmla="*/ 142 w 192"/>
                <a:gd name="T41" fmla="*/ 191 h 192"/>
                <a:gd name="T42" fmla="*/ 149 w 192"/>
                <a:gd name="T43" fmla="*/ 181 h 192"/>
                <a:gd name="T44" fmla="*/ 149 w 192"/>
                <a:gd name="T45" fmla="*/ 149 h 192"/>
                <a:gd name="T46" fmla="*/ 181 w 192"/>
                <a:gd name="T47" fmla="*/ 149 h 192"/>
                <a:gd name="T48" fmla="*/ 192 w 192"/>
                <a:gd name="T49" fmla="*/ 138 h 192"/>
                <a:gd name="T50" fmla="*/ 192 w 192"/>
                <a:gd name="T51" fmla="*/ 10 h 192"/>
                <a:gd name="T52" fmla="*/ 181 w 192"/>
                <a:gd name="T53" fmla="*/ 0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92" h="192">
                  <a:moveTo>
                    <a:pt x="181" y="0"/>
                  </a:moveTo>
                  <a:cubicBezTo>
                    <a:pt x="96" y="0"/>
                    <a:pt x="96" y="0"/>
                    <a:pt x="96" y="0"/>
                  </a:cubicBezTo>
                  <a:cubicBezTo>
                    <a:pt x="90" y="0"/>
                    <a:pt x="85" y="4"/>
                    <a:pt x="85" y="10"/>
                  </a:cubicBezTo>
                  <a:cubicBezTo>
                    <a:pt x="85" y="16"/>
                    <a:pt x="90" y="21"/>
                    <a:pt x="96" y="21"/>
                  </a:cubicBezTo>
                  <a:cubicBezTo>
                    <a:pt x="170" y="21"/>
                    <a:pt x="170" y="21"/>
                    <a:pt x="170" y="21"/>
                  </a:cubicBezTo>
                  <a:cubicBezTo>
                    <a:pt x="170" y="128"/>
                    <a:pt x="170" y="128"/>
                    <a:pt x="170" y="128"/>
                  </a:cubicBezTo>
                  <a:cubicBezTo>
                    <a:pt x="138" y="128"/>
                    <a:pt x="138" y="128"/>
                    <a:pt x="138" y="128"/>
                  </a:cubicBezTo>
                  <a:cubicBezTo>
                    <a:pt x="132" y="128"/>
                    <a:pt x="128" y="132"/>
                    <a:pt x="128" y="138"/>
                  </a:cubicBezTo>
                  <a:cubicBezTo>
                    <a:pt x="128" y="155"/>
                    <a:pt x="128" y="155"/>
                    <a:pt x="128" y="155"/>
                  </a:cubicBezTo>
                  <a:cubicBezTo>
                    <a:pt x="103" y="131"/>
                    <a:pt x="103" y="131"/>
                    <a:pt x="103" y="131"/>
                  </a:cubicBezTo>
                  <a:cubicBezTo>
                    <a:pt x="101" y="129"/>
                    <a:pt x="98" y="128"/>
                    <a:pt x="96" y="128"/>
                  </a:cubicBezTo>
                  <a:cubicBezTo>
                    <a:pt x="21" y="128"/>
                    <a:pt x="21" y="128"/>
                    <a:pt x="21" y="128"/>
                  </a:cubicBezTo>
                  <a:cubicBezTo>
                    <a:pt x="21" y="74"/>
                    <a:pt x="21" y="74"/>
                    <a:pt x="21" y="74"/>
                  </a:cubicBezTo>
                  <a:cubicBezTo>
                    <a:pt x="21" y="68"/>
                    <a:pt x="16" y="64"/>
                    <a:pt x="10" y="64"/>
                  </a:cubicBezTo>
                  <a:cubicBezTo>
                    <a:pt x="4" y="64"/>
                    <a:pt x="0" y="68"/>
                    <a:pt x="0" y="74"/>
                  </a:cubicBezTo>
                  <a:cubicBezTo>
                    <a:pt x="0" y="138"/>
                    <a:pt x="0" y="138"/>
                    <a:pt x="0" y="138"/>
                  </a:cubicBezTo>
                  <a:cubicBezTo>
                    <a:pt x="0" y="144"/>
                    <a:pt x="4" y="149"/>
                    <a:pt x="10" y="149"/>
                  </a:cubicBezTo>
                  <a:cubicBezTo>
                    <a:pt x="91" y="149"/>
                    <a:pt x="91" y="149"/>
                    <a:pt x="91" y="149"/>
                  </a:cubicBezTo>
                  <a:cubicBezTo>
                    <a:pt x="131" y="189"/>
                    <a:pt x="131" y="189"/>
                    <a:pt x="131" y="189"/>
                  </a:cubicBezTo>
                  <a:cubicBezTo>
                    <a:pt x="133" y="191"/>
                    <a:pt x="136" y="192"/>
                    <a:pt x="138" y="192"/>
                  </a:cubicBezTo>
                  <a:cubicBezTo>
                    <a:pt x="140" y="192"/>
                    <a:pt x="141" y="191"/>
                    <a:pt x="142" y="191"/>
                  </a:cubicBezTo>
                  <a:cubicBezTo>
                    <a:pt x="146" y="189"/>
                    <a:pt x="149" y="185"/>
                    <a:pt x="149" y="181"/>
                  </a:cubicBezTo>
                  <a:cubicBezTo>
                    <a:pt x="149" y="149"/>
                    <a:pt x="149" y="149"/>
                    <a:pt x="149" y="149"/>
                  </a:cubicBezTo>
                  <a:cubicBezTo>
                    <a:pt x="181" y="149"/>
                    <a:pt x="181" y="149"/>
                    <a:pt x="181" y="149"/>
                  </a:cubicBezTo>
                  <a:cubicBezTo>
                    <a:pt x="187" y="149"/>
                    <a:pt x="192" y="144"/>
                    <a:pt x="192" y="138"/>
                  </a:cubicBezTo>
                  <a:cubicBezTo>
                    <a:pt x="192" y="10"/>
                    <a:pt x="192" y="10"/>
                    <a:pt x="192" y="10"/>
                  </a:cubicBezTo>
                  <a:cubicBezTo>
                    <a:pt x="192" y="4"/>
                    <a:pt x="187" y="0"/>
                    <a:pt x="181" y="0"/>
                  </a:cubicBezTo>
                  <a:close/>
                </a:path>
              </a:pathLst>
            </a:custGeom>
            <a:solidFill>
              <a:schemeClr val="bg1"/>
            </a:solidFill>
            <a:ln>
              <a:noFill/>
            </a:ln>
            <a:extLst>
              <a:ext uri="{91240B29-F687-4f45-9708-019B960494DF}">
                <a14:hiddenLine xmlns:lc="http://schemas.openxmlformats.org/drawingml/2006/lockedCanvas" xmlns:a14="http://schemas.microsoft.com/office/drawing/2010/main" xmlns=""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Arial"/>
                <a:ea typeface="+mn-ea"/>
                <a:cs typeface="+mn-cs"/>
              </a:endParaRPr>
            </a:p>
          </p:txBody>
        </p:sp>
      </p:grpSp>
      <p:sp>
        <p:nvSpPr>
          <p:cNvPr id="5" name="Notched Right Arrow 8">
            <a:extLst>
              <a:ext uri="{FF2B5EF4-FFF2-40B4-BE49-F238E27FC236}">
                <a16:creationId xmlns:a16="http://schemas.microsoft.com/office/drawing/2014/main" id="{1C508D17-E77F-273D-5A05-5E24EDB3ED67}"/>
              </a:ext>
            </a:extLst>
          </p:cNvPr>
          <p:cNvSpPr/>
          <p:nvPr/>
        </p:nvSpPr>
        <p:spPr>
          <a:xfrm>
            <a:off x="3934488" y="2472310"/>
            <a:ext cx="2217979" cy="460856"/>
          </a:xfrm>
          <a:prstGeom prst="notchedRightArrow">
            <a:avLst>
              <a:gd name="adj1" fmla="val 100000"/>
              <a:gd name="adj2" fmla="val 9102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sp>
        <p:nvSpPr>
          <p:cNvPr id="20" name="TextBox 115">
            <a:extLst>
              <a:ext uri="{FF2B5EF4-FFF2-40B4-BE49-F238E27FC236}">
                <a16:creationId xmlns:a16="http://schemas.microsoft.com/office/drawing/2014/main" id="{61BE8543-E41F-3D92-1F1D-C56183CB63E8}"/>
              </a:ext>
            </a:extLst>
          </p:cNvPr>
          <p:cNvSpPr txBox="1"/>
          <p:nvPr/>
        </p:nvSpPr>
        <p:spPr>
          <a:xfrm>
            <a:off x="4349891" y="2184379"/>
            <a:ext cx="1266372" cy="246221"/>
          </a:xfrm>
          <a:prstGeom prst="rect">
            <a:avLst/>
          </a:prstGeom>
          <a:noFill/>
        </p:spPr>
        <p:txBody>
          <a:bodyPr wrap="none" lIns="0" tIns="0" rIns="0" bIns="0" rtlCol="0" anchor="ctr">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1219170" rtl="0" eaLnBrk="1" fontAlgn="auto" latinLnBrk="0" hangingPunct="1">
              <a:lnSpc>
                <a:spcPct val="100000"/>
              </a:lnSpc>
              <a:spcBef>
                <a:spcPct val="20000"/>
              </a:spcBef>
              <a:spcAft>
                <a:spcPts val="0"/>
              </a:spcAft>
              <a:buClrTx/>
              <a:buSzTx/>
              <a:buFontTx/>
              <a:buNone/>
              <a:tabLst/>
              <a:defRPr/>
            </a:pPr>
            <a:r>
              <a:rPr lang="en-US" sz="1600" b="1">
                <a:solidFill>
                  <a:srgbClr val="000000"/>
                </a:solidFill>
                <a:latin typeface="Arial"/>
                <a:ea typeface="Microsoft YaHei"/>
                <a:cs typeface="Arial"/>
              </a:rPr>
              <a:t>August</a:t>
            </a:r>
            <a:r>
              <a:rPr kumimoji="0" lang="en-US" sz="1600" b="1" i="0" u="none" strike="noStrike" kern="1200" cap="none" spc="0" normalizeH="0" baseline="0" noProof="0">
                <a:ln>
                  <a:noFill/>
                </a:ln>
                <a:solidFill>
                  <a:srgbClr val="000000"/>
                </a:solidFill>
                <a:effectLst/>
                <a:uLnTx/>
                <a:uFillTx/>
                <a:latin typeface="Arial"/>
                <a:ea typeface="Microsoft YaHei"/>
                <a:cs typeface="Arial"/>
              </a:rPr>
              <a:t> 2024</a:t>
            </a:r>
          </a:p>
        </p:txBody>
      </p:sp>
      <p:sp>
        <p:nvSpPr>
          <p:cNvPr id="21" name="TextBox 117">
            <a:extLst>
              <a:ext uri="{FF2B5EF4-FFF2-40B4-BE49-F238E27FC236}">
                <a16:creationId xmlns:a16="http://schemas.microsoft.com/office/drawing/2014/main" id="{2D8BD91C-C22B-8E20-7781-7762EF5C49A8}"/>
              </a:ext>
            </a:extLst>
          </p:cNvPr>
          <p:cNvSpPr txBox="1"/>
          <p:nvPr/>
        </p:nvSpPr>
        <p:spPr>
          <a:xfrm>
            <a:off x="3823834" y="671163"/>
            <a:ext cx="2452171" cy="430887"/>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1400" b="1">
                <a:ea typeface="Microsoft YaHei"/>
                <a:cs typeface="Arial"/>
              </a:rPr>
              <a:t>ACO Requirements and</a:t>
            </a:r>
          </a:p>
          <a:p>
            <a:pPr algn="ctr">
              <a:defRPr/>
            </a:pPr>
            <a:r>
              <a:rPr lang="en-US" sz="1400" b="1">
                <a:ea typeface="Microsoft YaHei"/>
                <a:cs typeface="Arial"/>
              </a:rPr>
              <a:t> Readiness Review</a:t>
            </a:r>
          </a:p>
        </p:txBody>
      </p:sp>
      <p:sp>
        <p:nvSpPr>
          <p:cNvPr id="23" name="TextBox 118">
            <a:extLst>
              <a:ext uri="{FF2B5EF4-FFF2-40B4-BE49-F238E27FC236}">
                <a16:creationId xmlns:a16="http://schemas.microsoft.com/office/drawing/2014/main" id="{656E9646-DB37-DD27-5AE8-D63DCA867BF1}"/>
              </a:ext>
            </a:extLst>
          </p:cNvPr>
          <p:cNvSpPr txBox="1"/>
          <p:nvPr/>
        </p:nvSpPr>
        <p:spPr>
          <a:xfrm>
            <a:off x="3739922" y="1208926"/>
            <a:ext cx="2431050" cy="880241"/>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defTabSz="1219170">
              <a:spcBef>
                <a:spcPct val="20000"/>
              </a:spcBef>
              <a:buFont typeface="Arial" panose="020B0604020202020204" pitchFamily="34" charset="0"/>
              <a:buChar char="•"/>
              <a:defRPr/>
            </a:pPr>
            <a:r>
              <a:rPr lang="en-US" sz="1300">
                <a:latin typeface="Arial"/>
                <a:ea typeface="Microsoft YaHei"/>
              </a:rPr>
              <a:t>ACO requirements released*</a:t>
            </a:r>
          </a:p>
          <a:p>
            <a:pPr marL="285750" indent="-285750" defTabSz="1219170">
              <a:spcBef>
                <a:spcPct val="20000"/>
              </a:spcBef>
              <a:buFont typeface="Arial" panose="020B0604020202020204" pitchFamily="34" charset="0"/>
              <a:buChar char="•"/>
              <a:defRPr/>
            </a:pPr>
            <a:r>
              <a:rPr lang="en-US" sz="1300">
                <a:latin typeface="Arial"/>
                <a:ea typeface="Microsoft YaHei"/>
              </a:rPr>
              <a:t>ACO Readiness Review begins </a:t>
            </a:r>
          </a:p>
          <a:p>
            <a:pPr marL="285750" indent="-285750" defTabSz="1219170">
              <a:spcBef>
                <a:spcPct val="20000"/>
              </a:spcBef>
              <a:buFont typeface="Arial" panose="020B0604020202020204" pitchFamily="34" charset="0"/>
              <a:buChar char="•"/>
              <a:defRPr/>
            </a:pPr>
            <a:r>
              <a:rPr lang="en-US" sz="1300">
                <a:latin typeface="Arial"/>
                <a:ea typeface="Microsoft YaHei"/>
              </a:rPr>
              <a:t>Stakeholder meeting</a:t>
            </a:r>
          </a:p>
        </p:txBody>
      </p:sp>
      <p:sp>
        <p:nvSpPr>
          <p:cNvPr id="24" name="Oval 23">
            <a:extLst>
              <a:ext uri="{FF2B5EF4-FFF2-40B4-BE49-F238E27FC236}">
                <a16:creationId xmlns:a16="http://schemas.microsoft.com/office/drawing/2014/main" id="{DD9E5D72-ADE6-30D5-303C-1255B16FE1E1}"/>
              </a:ext>
            </a:extLst>
          </p:cNvPr>
          <p:cNvSpPr>
            <a:spLocks noChangeAspect="1"/>
          </p:cNvSpPr>
          <p:nvPr/>
        </p:nvSpPr>
        <p:spPr>
          <a:xfrm>
            <a:off x="4856849" y="2595097"/>
            <a:ext cx="252455" cy="252452"/>
          </a:xfrm>
          <a:prstGeom prst="ellipse">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a:ln>
                <a:noFill/>
              </a:ln>
              <a:solidFill>
                <a:srgbClr val="7AC142">
                  <a:lumMod val="75000"/>
                </a:srgbClr>
              </a:solidFill>
              <a:effectLst/>
              <a:uLnTx/>
              <a:uFillTx/>
              <a:latin typeface="Open Sans"/>
              <a:ea typeface="Microsoft YaHei"/>
              <a:cs typeface="+mn-cs"/>
            </a:endParaRPr>
          </a:p>
        </p:txBody>
      </p:sp>
      <p:cxnSp>
        <p:nvCxnSpPr>
          <p:cNvPr id="25" name="Straight Connector 24">
            <a:extLst>
              <a:ext uri="{FF2B5EF4-FFF2-40B4-BE49-F238E27FC236}">
                <a16:creationId xmlns:a16="http://schemas.microsoft.com/office/drawing/2014/main" id="{2D695DA4-EC7F-3FE4-2F4E-9FFAE5DFDEBD}"/>
              </a:ext>
            </a:extLst>
          </p:cNvPr>
          <p:cNvCxnSpPr>
            <a:cxnSpLocks/>
          </p:cNvCxnSpPr>
          <p:nvPr/>
        </p:nvCxnSpPr>
        <p:spPr>
          <a:xfrm flipV="1">
            <a:off x="4983076" y="2727340"/>
            <a:ext cx="0" cy="819864"/>
          </a:xfrm>
          <a:prstGeom prst="line">
            <a:avLst/>
          </a:prstGeom>
          <a:solidFill>
            <a:srgbClr val="719AFF"/>
          </a:solidFill>
          <a:ln w="19050">
            <a:solidFill>
              <a:schemeClr val="accent4"/>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ardrop 25">
            <a:extLst>
              <a:ext uri="{FF2B5EF4-FFF2-40B4-BE49-F238E27FC236}">
                <a16:creationId xmlns:a16="http://schemas.microsoft.com/office/drawing/2014/main" id="{D0E9B5ED-02A3-00E3-DD30-D880CACD5398}"/>
              </a:ext>
            </a:extLst>
          </p:cNvPr>
          <p:cNvSpPr/>
          <p:nvPr/>
        </p:nvSpPr>
        <p:spPr>
          <a:xfrm rot="18900000">
            <a:off x="4610469" y="3717899"/>
            <a:ext cx="745215" cy="745215"/>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Open Sans"/>
              <a:ea typeface="Microsoft YaHei"/>
              <a:cs typeface="+mn-cs"/>
            </a:endParaRPr>
          </a:p>
        </p:txBody>
      </p:sp>
      <p:pic>
        <p:nvPicPr>
          <p:cNvPr id="31" name="Graphic 30" descr="Document with solid fill">
            <a:extLst>
              <a:ext uri="{FF2B5EF4-FFF2-40B4-BE49-F238E27FC236}">
                <a16:creationId xmlns:a16="http://schemas.microsoft.com/office/drawing/2014/main" id="{84E318E4-C342-780E-C1A9-A958377E814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728117" y="3715215"/>
            <a:ext cx="553473" cy="644913"/>
          </a:xfrm>
          <a:prstGeom prst="rect">
            <a:avLst/>
          </a:prstGeom>
        </p:spPr>
      </p:pic>
      <p:sp>
        <p:nvSpPr>
          <p:cNvPr id="6" name="TextBox 118">
            <a:extLst>
              <a:ext uri="{FF2B5EF4-FFF2-40B4-BE49-F238E27FC236}">
                <a16:creationId xmlns:a16="http://schemas.microsoft.com/office/drawing/2014/main" id="{773D36F8-7103-11A3-8626-F7523A9140A6}"/>
              </a:ext>
            </a:extLst>
          </p:cNvPr>
          <p:cNvSpPr txBox="1"/>
          <p:nvPr/>
        </p:nvSpPr>
        <p:spPr>
          <a:xfrm>
            <a:off x="146552" y="6329161"/>
            <a:ext cx="5050599" cy="200055"/>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1219170">
              <a:spcBef>
                <a:spcPct val="20000"/>
              </a:spcBef>
              <a:defRPr/>
            </a:pPr>
            <a:r>
              <a:rPr lang="en-US" sz="1300">
                <a:latin typeface="Arial"/>
                <a:ea typeface="Microsoft YaHei"/>
              </a:rPr>
              <a:t>* Requirements subject to CMS approval</a:t>
            </a:r>
          </a:p>
        </p:txBody>
      </p:sp>
    </p:spTree>
    <p:extLst>
      <p:ext uri="{BB962C8B-B14F-4D97-AF65-F5344CB8AC3E}">
        <p14:creationId xmlns:p14="http://schemas.microsoft.com/office/powerpoint/2010/main" val="17094350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D5FE3-123F-DE5F-5A64-F0A38674C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5A6BD-0816-1DA6-9857-1F2CB03457C8}"/>
              </a:ext>
            </a:extLst>
          </p:cNvPr>
          <p:cNvSpPr>
            <a:spLocks noGrp="1"/>
          </p:cNvSpPr>
          <p:nvPr>
            <p:ph type="ctrTitle"/>
          </p:nvPr>
        </p:nvSpPr>
        <p:spPr>
          <a:xfrm>
            <a:off x="789727" y="2596579"/>
            <a:ext cx="7385660" cy="502445"/>
          </a:xfrm>
        </p:spPr>
        <p:txBody>
          <a:bodyPr/>
          <a:lstStyle/>
          <a:p>
            <a:r>
              <a:rPr lang="en-US" sz="3250" b="1">
                <a:solidFill>
                  <a:srgbClr val="002960"/>
                </a:solidFill>
              </a:rPr>
              <a:t>HRSN Services Question and Answer</a:t>
            </a:r>
          </a:p>
        </p:txBody>
      </p:sp>
      <p:sp>
        <p:nvSpPr>
          <p:cNvPr id="3" name="TextBox 2">
            <a:extLst>
              <a:ext uri="{FF2B5EF4-FFF2-40B4-BE49-F238E27FC236}">
                <a16:creationId xmlns:a16="http://schemas.microsoft.com/office/drawing/2014/main" id="{F346BDF8-0DAA-0C12-4723-D19195B01725}"/>
              </a:ext>
            </a:extLst>
          </p:cNvPr>
          <p:cNvSpPr txBox="1"/>
          <p:nvPr/>
        </p:nvSpPr>
        <p:spPr>
          <a:xfrm>
            <a:off x="675463" y="4095619"/>
            <a:ext cx="10754537" cy="2339887"/>
          </a:xfrm>
          <a:prstGeom prst="rect">
            <a:avLst/>
          </a:prstGeom>
          <a:noFill/>
          <a:ln w="19050">
            <a:noFill/>
            <a:prstDash val="sysDash"/>
          </a:ln>
        </p:spPr>
        <p:txBody>
          <a:bodyPr wrap="square" lIns="45720" tIns="45720" rIns="45720" bIns="45720" anchor="ctr">
            <a:noAutofit/>
          </a:bodyPr>
          <a:lstStyle/>
          <a:p>
            <a:pPr marL="342900" indent="-342900">
              <a:lnSpc>
                <a:spcPct val="150000"/>
              </a:lnSpc>
              <a:buFont typeface="Wingdings" panose="05000000000000000000" pitchFamily="2" charset="2"/>
              <a:buChar char="ü"/>
              <a:defRPr/>
            </a:pPr>
            <a:r>
              <a:rPr kumimoji="0" lang="en-US" sz="1600" b="0" i="0" u="none" strike="noStrike" kern="0" cap="none" spc="0" normalizeH="0" baseline="0" noProof="0">
                <a:ln>
                  <a:noFill/>
                </a:ln>
                <a:solidFill>
                  <a:srgbClr val="000000"/>
                </a:solidFill>
                <a:effectLst/>
                <a:uLnTx/>
                <a:uFillTx/>
                <a:latin typeface="Arial"/>
                <a:cs typeface="Arial"/>
              </a:rPr>
              <a:t>If you would like to ask a question or share a comment, please use the </a:t>
            </a:r>
            <a:r>
              <a:rPr kumimoji="0" lang="en-US" sz="1600" b="1" i="0" u="none" strike="noStrike" kern="0" cap="none" spc="0" normalizeH="0" baseline="0" noProof="0">
                <a:ln>
                  <a:noFill/>
                </a:ln>
                <a:solidFill>
                  <a:srgbClr val="000000"/>
                </a:solidFill>
                <a:effectLst/>
                <a:uLnTx/>
                <a:uFillTx/>
                <a:latin typeface="Arial"/>
                <a:cs typeface="Arial"/>
              </a:rPr>
              <a:t>“Raise Hand” </a:t>
            </a:r>
            <a:r>
              <a:rPr kumimoji="0" lang="en-US" sz="1600" b="0" i="0" u="none" strike="noStrike" kern="0" cap="none" spc="0" normalizeH="0" baseline="0" noProof="0">
                <a:ln>
                  <a:noFill/>
                </a:ln>
                <a:solidFill>
                  <a:srgbClr val="000000"/>
                </a:solidFill>
                <a:effectLst/>
                <a:uLnTx/>
                <a:uFillTx/>
                <a:latin typeface="Arial"/>
                <a:cs typeface="Arial"/>
              </a:rPr>
              <a:t>feature to alert the facilitator, who will call on you. Be sure to share your name and organization, if applicable.</a:t>
            </a:r>
          </a:p>
          <a:p>
            <a:pPr marL="342900" indent="-342900">
              <a:lnSpc>
                <a:spcPct val="150000"/>
              </a:lnSpc>
              <a:buFont typeface="Wingdings" panose="05000000000000000000" pitchFamily="2" charset="2"/>
              <a:buChar char="ü"/>
              <a:defRPr/>
            </a:pPr>
            <a:r>
              <a:rPr kumimoji="0" lang="en-US" sz="1600" b="0" i="0" u="none" strike="noStrike" kern="0" cap="none" spc="0" normalizeH="0" baseline="0" noProof="0">
                <a:ln>
                  <a:noFill/>
                </a:ln>
                <a:solidFill>
                  <a:srgbClr val="000000"/>
                </a:solidFill>
                <a:effectLst/>
                <a:uLnTx/>
                <a:uFillTx/>
                <a:latin typeface="Arial"/>
                <a:cs typeface="Arial"/>
              </a:rPr>
              <a:t>Please mute yourself when not speaking, and please be aware that your background is visible when your camera is on.</a:t>
            </a:r>
            <a:r>
              <a:rPr lang="en-US" sz="1600" kern="0">
                <a:solidFill>
                  <a:srgbClr val="000000"/>
                </a:solidFill>
                <a:latin typeface="Arial"/>
                <a:cs typeface="Arial"/>
              </a:rPr>
              <a:t> </a:t>
            </a: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1600" b="0" i="0" u="none" strike="noStrike" kern="0" cap="none" spc="0" normalizeH="0" baseline="0" noProof="0">
                <a:ln>
                  <a:noFill/>
                </a:ln>
                <a:solidFill>
                  <a:srgbClr val="000000"/>
                </a:solidFill>
                <a:effectLst/>
                <a:uLnTx/>
                <a:uFillTx/>
                <a:latin typeface="Arial"/>
                <a:cs typeface="Arial"/>
              </a:rPr>
              <a:t>Please limit your comments to </a:t>
            </a:r>
            <a:r>
              <a:rPr kumimoji="0" lang="en-US" sz="1600" b="1" i="0" u="sng" strike="noStrike" kern="0" cap="none" spc="0" normalizeH="0" baseline="0" noProof="0">
                <a:ln>
                  <a:noFill/>
                </a:ln>
                <a:solidFill>
                  <a:srgbClr val="000000"/>
                </a:solidFill>
                <a:effectLst/>
                <a:uLnTx/>
                <a:uFillTx/>
                <a:latin typeface="Arial"/>
                <a:cs typeface="Arial"/>
              </a:rPr>
              <a:t>no more than 2 minutes.</a:t>
            </a:r>
            <a:r>
              <a:rPr lang="en-US" sz="1600" b="1" u="sng" kern="0">
                <a:solidFill>
                  <a:srgbClr val="000000"/>
                </a:solidFill>
                <a:latin typeface="Arial"/>
                <a:cs typeface="Arial"/>
              </a:rPr>
              <a:t> </a:t>
            </a:r>
            <a:endParaRPr lang="en-US" sz="1600" b="1" i="0" u="sng" strike="noStrike" kern="0" cap="none" spc="0" normalizeH="0" baseline="0" noProof="0">
              <a:ln>
                <a:noFill/>
              </a:ln>
              <a:solidFill>
                <a:srgbClr val="000000"/>
              </a:solidFill>
              <a:effectLst/>
              <a:uLnTx/>
              <a:uFillTx/>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ü"/>
              <a:defRPr/>
            </a:pPr>
            <a:r>
              <a:rPr lang="en-US" sz="1600" kern="0">
                <a:solidFill>
                  <a:srgbClr val="000000"/>
                </a:solidFill>
                <a:cs typeface="Arial"/>
              </a:rPr>
              <a:t>For further comments after the meeting, please </a:t>
            </a:r>
            <a:r>
              <a:rPr lang="en-US" sz="1600" b="1" kern="0">
                <a:solidFill>
                  <a:srgbClr val="000000"/>
                </a:solidFill>
                <a:cs typeface="Arial"/>
              </a:rPr>
              <a:t>e-mail </a:t>
            </a:r>
            <a:r>
              <a:rPr lang="en-US" sz="1600" kern="0">
                <a:solidFill>
                  <a:srgbClr val="000000"/>
                </a:solidFill>
                <a:cs typeface="Arial"/>
                <a:hlinkClick r:id="rId2"/>
              </a:rPr>
              <a:t>FlexibleServices@MassMail.State.MA.US</a:t>
            </a:r>
            <a:r>
              <a:rPr lang="en-US" sz="1600" kern="0">
                <a:solidFill>
                  <a:srgbClr val="000000"/>
                </a:solidFill>
                <a:cs typeface="Arial"/>
              </a:rPr>
              <a:t> </a:t>
            </a:r>
          </a:p>
          <a:p>
            <a:pPr marL="342900" indent="-342900">
              <a:lnSpc>
                <a:spcPct val="150000"/>
              </a:lnSpc>
              <a:buFont typeface="Wingdings" panose="05000000000000000000" pitchFamily="2" charset="2"/>
              <a:buChar char="ü"/>
              <a:defRPr/>
            </a:pPr>
            <a:r>
              <a:rPr lang="en-US" sz="1600" kern="0">
                <a:solidFill>
                  <a:srgbClr val="000000"/>
                </a:solidFill>
                <a:cs typeface="Arial"/>
              </a:rPr>
              <a:t>To keep up to date with the latest information regarding HRSN Services, please join the </a:t>
            </a:r>
            <a:r>
              <a:rPr lang="en-US" sz="1600" kern="0" err="1">
                <a:solidFill>
                  <a:srgbClr val="000000"/>
                </a:solidFill>
                <a:cs typeface="Arial"/>
              </a:rPr>
              <a:t>HRiA</a:t>
            </a:r>
            <a:r>
              <a:rPr lang="en-US" sz="1600" kern="0">
                <a:solidFill>
                  <a:srgbClr val="000000"/>
                </a:solidFill>
                <a:cs typeface="Arial"/>
              </a:rPr>
              <a:t> and </a:t>
            </a:r>
            <a:r>
              <a:rPr lang="en-US" sz="1600" kern="0" err="1">
                <a:solidFill>
                  <a:srgbClr val="000000"/>
                </a:solidFill>
                <a:cs typeface="Arial"/>
              </a:rPr>
              <a:t>MassInnovations</a:t>
            </a:r>
            <a:r>
              <a:rPr lang="en-US" sz="1600" kern="0">
                <a:solidFill>
                  <a:srgbClr val="000000"/>
                </a:solidFill>
                <a:cs typeface="Arial"/>
              </a:rPr>
              <a:t> mailing lists</a:t>
            </a:r>
          </a:p>
        </p:txBody>
      </p:sp>
    </p:spTree>
    <p:extLst>
      <p:ext uri="{BB962C8B-B14F-4D97-AF65-F5344CB8AC3E}">
        <p14:creationId xmlns:p14="http://schemas.microsoft.com/office/powerpoint/2010/main" val="15492588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Appendix</a:t>
            </a:r>
            <a:endParaRPr lang="en-US"/>
          </a:p>
        </p:txBody>
      </p:sp>
    </p:spTree>
    <p:extLst>
      <p:ext uri="{BB962C8B-B14F-4D97-AF65-F5344CB8AC3E}">
        <p14:creationId xmlns:p14="http://schemas.microsoft.com/office/powerpoint/2010/main" val="40110242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285536"/>
            <a:ext cx="11684000" cy="338554"/>
          </a:xfrm>
        </p:spPr>
        <p:txBody>
          <a:bodyPr/>
          <a:lstStyle/>
          <a:p>
            <a:r>
              <a:rPr lang="en-US" sz="2200"/>
              <a:t>MassHealth Health Related Social Needs (HRSN) Integration Fund</a:t>
            </a:r>
          </a:p>
        </p:txBody>
      </p:sp>
      <p:sp>
        <p:nvSpPr>
          <p:cNvPr id="13" name="TextBox 12">
            <a:extLst>
              <a:ext uri="{FF2B5EF4-FFF2-40B4-BE49-F238E27FC236}">
                <a16:creationId xmlns:a16="http://schemas.microsoft.com/office/drawing/2014/main" id="{20A1AE86-BCE8-450F-91A2-629DEAB626B3}"/>
              </a:ext>
            </a:extLst>
          </p:cNvPr>
          <p:cNvSpPr txBox="1"/>
          <p:nvPr/>
        </p:nvSpPr>
        <p:spPr bwMode="auto">
          <a:xfrm>
            <a:off x="231648" y="1495194"/>
            <a:ext cx="11683999" cy="3396751"/>
          </a:xfrm>
          <a:prstGeom prst="rect">
            <a:avLst/>
          </a:prstGeom>
          <a:noFill/>
          <a:ln w="9525">
            <a:noFill/>
            <a:miter lim="800000"/>
            <a:headEnd/>
            <a:tailEnd/>
          </a:ln>
          <a:effectLst/>
        </p:spPr>
        <p:txBody>
          <a:bodyPr vert="horz" wrap="square" lIns="76200" tIns="76200" rIns="76200" bIns="76200" numCol="1" rtlCol="0" anchor="t" anchorCtr="0" compatLnSpc="1">
            <a:prstTxWarp prst="textNoShape">
              <a:avLst/>
            </a:prstTxWarp>
            <a:noAutofit/>
          </a:bodyPr>
          <a:lstStyle/>
          <a:p>
            <a:pPr marL="285750" indent="-285750">
              <a:spcBef>
                <a:spcPts val="1200"/>
              </a:spcBef>
              <a:spcAft>
                <a:spcPts val="1200"/>
              </a:spcAft>
              <a:buFont typeface="Arial" panose="020B0604020202020204" pitchFamily="34" charset="0"/>
              <a:buChar char="•"/>
              <a:defRPr/>
            </a:pPr>
            <a:r>
              <a:rPr lang="en-US" sz="1600" kern="0">
                <a:latin typeface="Arial"/>
                <a:cs typeface="Arial"/>
              </a:rPr>
              <a:t>Funding will be available to organizations interested in providing HRSN Services and creating and implementing Hubs for the following activities:</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Technology</a:t>
            </a:r>
            <a:r>
              <a:rPr lang="en-US" sz="1600" kern="0">
                <a:latin typeface="Arial"/>
                <a:cs typeface="Arial"/>
              </a:rPr>
              <a:t> (e.g., electronic referral systems, financial management systems, screening and/or case management systems)</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Developing business or operational practices </a:t>
            </a:r>
            <a:r>
              <a:rPr lang="en-US" sz="1600" kern="0">
                <a:latin typeface="Arial"/>
                <a:cs typeface="Arial"/>
              </a:rPr>
              <a:t>to support the delivery of HRSN Services (e.g., developing policies and workflows for referral management, quality improvement)</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Workforce development </a:t>
            </a:r>
            <a:r>
              <a:rPr lang="en-US" sz="1600" kern="0">
                <a:latin typeface="Arial"/>
                <a:cs typeface="Arial"/>
              </a:rPr>
              <a:t>(e.g., cultural competency training, trauma-informed training, Community Health Worker (CHW) certification)</a:t>
            </a:r>
          </a:p>
          <a:p>
            <a:pPr marL="742950" lvl="1" indent="-285750">
              <a:spcBef>
                <a:spcPts val="600"/>
              </a:spcBef>
              <a:spcAft>
                <a:spcPts val="600"/>
              </a:spcAft>
              <a:buFont typeface="Arial" panose="020B0604020202020204" pitchFamily="34" charset="0"/>
              <a:buChar char="•"/>
              <a:defRPr/>
            </a:pPr>
            <a:r>
              <a:rPr lang="en-US" sz="1600" b="1" kern="0">
                <a:latin typeface="Arial"/>
                <a:cs typeface="Arial"/>
              </a:rPr>
              <a:t>Outreach and education </a:t>
            </a:r>
            <a:r>
              <a:rPr lang="en-US" sz="1600" kern="0">
                <a:latin typeface="Arial"/>
                <a:cs typeface="Arial"/>
              </a:rPr>
              <a:t>(e.g., design and production of outreach and education materials, translation, obtaining community input)</a:t>
            </a:r>
          </a:p>
          <a:p>
            <a:pPr marL="285750" indent="-285750">
              <a:spcBef>
                <a:spcPts val="600"/>
              </a:spcBef>
              <a:spcAft>
                <a:spcPts val="600"/>
              </a:spcAft>
              <a:buFont typeface="Arial" panose="020B0604020202020204" pitchFamily="34" charset="0"/>
              <a:buChar char="•"/>
              <a:defRPr/>
            </a:pPr>
            <a:r>
              <a:rPr lang="en-US" sz="1600" kern="0">
                <a:latin typeface="Arial"/>
                <a:cs typeface="Arial"/>
              </a:rPr>
              <a:t>Funding will also be utilized</a:t>
            </a:r>
            <a:r>
              <a:rPr kumimoji="0" lang="en-US" sz="1600" i="0" u="none" strike="noStrike" kern="0" cap="none" spc="0" normalizeH="0" baseline="0" noProof="0">
                <a:ln>
                  <a:noFill/>
                </a:ln>
                <a:effectLst/>
                <a:uLnTx/>
                <a:uFillTx/>
                <a:latin typeface="Arial"/>
                <a:cs typeface="Arial"/>
              </a:rPr>
              <a:t> </a:t>
            </a:r>
            <a:r>
              <a:rPr lang="en-US" sz="1600" kern="0">
                <a:latin typeface="Arial"/>
                <a:cs typeface="Arial"/>
              </a:rPr>
              <a:t>for </a:t>
            </a:r>
            <a:r>
              <a:rPr kumimoji="0" lang="en-US" sz="1600" b="1" i="0" u="none" strike="noStrike" kern="0" cap="none" spc="0" normalizeH="0" baseline="0" noProof="0">
                <a:ln>
                  <a:noFill/>
                </a:ln>
                <a:effectLst/>
                <a:uLnTx/>
                <a:uFillTx/>
                <a:latin typeface="Arial"/>
                <a:cs typeface="Arial"/>
              </a:rPr>
              <a:t>technical assistance, </a:t>
            </a:r>
            <a:r>
              <a:rPr lang="en-US" sz="1600" b="1" kern="0">
                <a:latin typeface="Arial"/>
                <a:cs typeface="Arial"/>
              </a:rPr>
              <a:t>trainings</a:t>
            </a:r>
            <a:r>
              <a:rPr kumimoji="0" lang="en-US" sz="1600" b="1" i="0" u="none" strike="noStrike" kern="0" cap="none" spc="0" normalizeH="0" baseline="0" noProof="0">
                <a:ln>
                  <a:noFill/>
                </a:ln>
                <a:effectLst/>
                <a:uLnTx/>
                <a:uFillTx/>
                <a:latin typeface="Arial"/>
                <a:cs typeface="Arial"/>
              </a:rPr>
              <a:t>, and learning collaboratives.</a:t>
            </a:r>
            <a:endParaRPr lang="en-US" sz="1600" b="1" i="0" u="none" strike="noStrike" kern="0" cap="none" spc="0" normalizeH="0" baseline="0" noProof="0">
              <a:ln>
                <a:noFill/>
              </a:ln>
              <a:effectLst/>
              <a:uLnTx/>
              <a:uFillTx/>
              <a:latin typeface="Arial"/>
              <a:cs typeface="Arial"/>
            </a:endParaRPr>
          </a:p>
          <a:p>
            <a:pPr marL="285750" indent="-285750">
              <a:spcBef>
                <a:spcPts val="600"/>
              </a:spcBef>
              <a:spcAft>
                <a:spcPts val="600"/>
              </a:spcAft>
              <a:buFont typeface="Arial" panose="020B0604020202020204" pitchFamily="34" charset="0"/>
              <a:buChar char="•"/>
              <a:defRPr/>
            </a:pPr>
            <a:r>
              <a:rPr kumimoji="0" lang="en-US" sz="1600" b="1" i="0" u="none" strike="noStrike" kern="0" cap="none" spc="0" normalizeH="0" baseline="0" noProof="0">
                <a:ln>
                  <a:noFill/>
                </a:ln>
                <a:effectLst/>
                <a:uLnTx/>
                <a:uFillTx/>
                <a:latin typeface="Arial"/>
                <a:cs typeface="Arial"/>
              </a:rPr>
              <a:t>Subscribe to the MassHealth Innovations listserv </a:t>
            </a:r>
            <a:r>
              <a:rPr lang="en-US" sz="1600" kern="0">
                <a:latin typeface="Arial"/>
                <a:cs typeface="Arial"/>
              </a:rPr>
              <a:t>for future procurements related to the HRSN Integration Fund. Email </a:t>
            </a:r>
            <a:r>
              <a:rPr lang="en-US" sz="1600" b="1" kern="0">
                <a:solidFill>
                  <a:srgbClr val="003FDE"/>
                </a:solidFill>
                <a:cs typeface="Arial"/>
                <a:hlinkClick r:id="rId2">
                  <a:extLst>
                    <a:ext uri="{A12FA001-AC4F-418D-AE19-62706E023703}">
                      <ahyp:hlinkClr xmlns:ahyp="http://schemas.microsoft.com/office/drawing/2018/hyperlinkcolor" val="tx"/>
                    </a:ext>
                  </a:extLst>
                </a:hlinkClick>
              </a:rPr>
              <a:t>masshealth.innovations@massmail.state.ma.us</a:t>
            </a:r>
            <a:r>
              <a:rPr lang="en-US" sz="1600" b="1" kern="0">
                <a:solidFill>
                  <a:srgbClr val="003FDE"/>
                </a:solidFill>
                <a:cs typeface="Arial"/>
              </a:rPr>
              <a:t> </a:t>
            </a:r>
            <a:r>
              <a:rPr lang="en-US" sz="1600" kern="0">
                <a:latin typeface="Arial"/>
                <a:cs typeface="Arial"/>
              </a:rPr>
              <a:t>to ask to be added to the listserv. </a:t>
            </a:r>
            <a:endParaRPr lang="en-US" kern="0">
              <a:solidFill>
                <a:srgbClr val="000000"/>
              </a:solidFill>
              <a:highlight>
                <a:srgbClr val="FFFF00"/>
              </a:highlight>
              <a:latin typeface="Arial" panose="020B0604020202020204" pitchFamily="34" charset="0"/>
              <a:cs typeface="Arial" panose="020B0604020202020204" pitchFamily="34" charset="0"/>
            </a:endParaRPr>
          </a:p>
        </p:txBody>
      </p:sp>
      <p:sp>
        <p:nvSpPr>
          <p:cNvPr id="5" name="Text Placeholder 11">
            <a:extLst>
              <a:ext uri="{FF2B5EF4-FFF2-40B4-BE49-F238E27FC236}">
                <a16:creationId xmlns:a16="http://schemas.microsoft.com/office/drawing/2014/main" id="{DF7183E4-6A29-486D-4F6A-D0BEAF72CA28}"/>
              </a:ext>
            </a:extLst>
          </p:cNvPr>
          <p:cNvSpPr txBox="1">
            <a:spLocks/>
          </p:cNvSpPr>
          <p:nvPr/>
        </p:nvSpPr>
        <p:spPr>
          <a:xfrm>
            <a:off x="231648" y="822952"/>
            <a:ext cx="11762374" cy="629775"/>
          </a:xfrm>
          <a:prstGeom prst="rect">
            <a:avLst/>
          </a:prstGeom>
        </p:spPr>
        <p:txBody>
          <a:bodyPr lIns="0" tIns="45720" rIns="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400"/>
              </a:spcBef>
              <a:spcAft>
                <a:spcPts val="1100"/>
              </a:spcAft>
              <a:defRPr/>
            </a:pPr>
            <a:r>
              <a:rPr lang="en-US" sz="1500" b="1">
                <a:latin typeface="Arial"/>
                <a:cs typeface="Arial"/>
              </a:rPr>
              <a:t>The HRSN Integration Fund will provide up to $10 million during the Section 1115 demonstration period to support the implementation of HRSN Services. </a:t>
            </a:r>
          </a:p>
        </p:txBody>
      </p:sp>
    </p:spTree>
    <p:extLst>
      <p:ext uri="{BB962C8B-B14F-4D97-AF65-F5344CB8AC3E}">
        <p14:creationId xmlns:p14="http://schemas.microsoft.com/office/powerpoint/2010/main" val="18432967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DE85E5-CC09-3D42-4E1D-23C09496D335}"/>
              </a:ext>
            </a:extLst>
          </p:cNvPr>
          <p:cNvSpPr>
            <a:spLocks noGrp="1"/>
          </p:cNvSpPr>
          <p:nvPr>
            <p:ph type="title"/>
          </p:nvPr>
        </p:nvSpPr>
        <p:spPr>
          <a:xfrm>
            <a:off x="233260" y="234863"/>
            <a:ext cx="10738234" cy="338554"/>
          </a:xfrm>
        </p:spPr>
        <p:txBody>
          <a:bodyPr/>
          <a:lstStyle/>
          <a:p>
            <a:r>
              <a:rPr lang="en-US" sz="2200">
                <a:solidFill>
                  <a:srgbClr val="002060"/>
                </a:solidFill>
              </a:rPr>
              <a:t>Upcoming Claims 101 Webinar</a:t>
            </a:r>
          </a:p>
        </p:txBody>
      </p:sp>
      <p:sp>
        <p:nvSpPr>
          <p:cNvPr id="5" name="TextBox 4">
            <a:extLst>
              <a:ext uri="{FF2B5EF4-FFF2-40B4-BE49-F238E27FC236}">
                <a16:creationId xmlns:a16="http://schemas.microsoft.com/office/drawing/2014/main" id="{D76A1F6A-3AF9-5130-3CE2-AE542835AAE3}"/>
              </a:ext>
            </a:extLst>
          </p:cNvPr>
          <p:cNvSpPr txBox="1"/>
          <p:nvPr/>
        </p:nvSpPr>
        <p:spPr>
          <a:xfrm>
            <a:off x="132961" y="713827"/>
            <a:ext cx="11478094" cy="5586145"/>
          </a:xfrm>
          <a:prstGeom prst="rect">
            <a:avLst/>
          </a:prstGeom>
          <a:noFill/>
        </p:spPr>
        <p:txBody>
          <a:bodyPr wrap="square">
            <a:spAutoFit/>
          </a:bodyPr>
          <a:lstStyle/>
          <a:p>
            <a:pPr marL="0" marR="0" fontAlgn="base">
              <a:spcBef>
                <a:spcPts val="0"/>
              </a:spcBef>
              <a:spcAft>
                <a:spcPts val="0"/>
              </a:spcAft>
            </a:pPr>
            <a:r>
              <a:rPr lang="en-US" sz="1700" b="1">
                <a:solidFill>
                  <a:srgbClr val="242424"/>
                </a:solidFill>
                <a:effectLst/>
                <a:latin typeface="+mj-lt"/>
                <a:ea typeface="Calibri" panose="020F0502020204030204" pitchFamily="34" charset="0"/>
                <a:cs typeface="Calibri" panose="020F0502020204030204" pitchFamily="34" charset="0"/>
              </a:rPr>
              <a:t>Understanding Claims and Billing as an HRSN Provider</a:t>
            </a:r>
            <a:endParaRPr lang="en-US" sz="1700">
              <a:effectLst/>
              <a:latin typeface="+mj-lt"/>
              <a:ea typeface="Calibri" panose="020F0502020204030204" pitchFamily="34" charset="0"/>
              <a:cs typeface="Calibri" panose="020F0502020204030204" pitchFamily="34" charset="0"/>
            </a:endParaRPr>
          </a:p>
          <a:p>
            <a:pPr marL="0" marR="0" fontAlgn="base">
              <a:spcBef>
                <a:spcPts val="0"/>
              </a:spcBef>
              <a:spcAft>
                <a:spcPts val="0"/>
              </a:spcAft>
            </a:pPr>
            <a:r>
              <a:rPr lang="en-US" sz="1700" b="1">
                <a:solidFill>
                  <a:srgbClr val="242424"/>
                </a:solidFill>
                <a:effectLst/>
                <a:latin typeface="+mj-lt"/>
                <a:ea typeface="Calibri" panose="020F0502020204030204" pitchFamily="34" charset="0"/>
                <a:cs typeface="Calibri" panose="020F0502020204030204" pitchFamily="34" charset="0"/>
              </a:rPr>
              <a:t>Date and Time: Tuesday, August 6, 2024, 9:00 to 10:30 am</a:t>
            </a:r>
          </a:p>
          <a:p>
            <a:pPr marL="0" marR="0" fontAlgn="base">
              <a:spcBef>
                <a:spcPts val="0"/>
              </a:spcBef>
              <a:spcAft>
                <a:spcPts val="0"/>
              </a:spcAft>
            </a:pPr>
            <a:endParaRPr lang="en-US" sz="1700" b="1">
              <a:solidFill>
                <a:srgbClr val="242424"/>
              </a:solidFill>
              <a:latin typeface="+mj-lt"/>
              <a:ea typeface="Calibri" panose="020F0502020204030204" pitchFamily="34" charset="0"/>
              <a:cs typeface="Calibri" panose="020F0502020204030204" pitchFamily="34" charset="0"/>
            </a:endParaRPr>
          </a:p>
          <a:p>
            <a:pPr marL="0" marR="0" fontAlgn="base">
              <a:spcBef>
                <a:spcPts val="0"/>
              </a:spcBef>
              <a:spcAft>
                <a:spcPts val="0"/>
              </a:spcAft>
            </a:pPr>
            <a:r>
              <a:rPr lang="en-US" sz="1700">
                <a:solidFill>
                  <a:srgbClr val="242424"/>
                </a:solidFill>
                <a:effectLst/>
                <a:latin typeface="+mj-lt"/>
                <a:ea typeface="Calibri" panose="020F0502020204030204" pitchFamily="34" charset="0"/>
              </a:rPr>
              <a:t>MassHealth and Health Resources in Action (</a:t>
            </a:r>
            <a:r>
              <a:rPr lang="en-US" sz="1700" err="1">
                <a:solidFill>
                  <a:srgbClr val="242424"/>
                </a:solidFill>
                <a:effectLst/>
                <a:latin typeface="+mj-lt"/>
                <a:ea typeface="Calibri" panose="020F0502020204030204" pitchFamily="34" charset="0"/>
              </a:rPr>
              <a:t>HRiA</a:t>
            </a:r>
            <a:r>
              <a:rPr lang="en-US" sz="1700">
                <a:solidFill>
                  <a:srgbClr val="242424"/>
                </a:solidFill>
                <a:effectLst/>
                <a:latin typeface="+mj-lt"/>
                <a:ea typeface="Calibri" panose="020F0502020204030204" pitchFamily="34" charset="0"/>
              </a:rPr>
              <a:t>) invite you to an upcoming webinar,</a:t>
            </a:r>
            <a:r>
              <a:rPr lang="en-US" sz="1700" b="1">
                <a:solidFill>
                  <a:srgbClr val="242424"/>
                </a:solidFill>
                <a:effectLst/>
                <a:latin typeface="+mj-lt"/>
                <a:ea typeface="Calibri" panose="020F0502020204030204" pitchFamily="34" charset="0"/>
              </a:rPr>
              <a:t> Understanding Claims and Billing as an HRSN Provider</a:t>
            </a:r>
            <a:r>
              <a:rPr lang="en-US" sz="1700">
                <a:solidFill>
                  <a:srgbClr val="242424"/>
                </a:solidFill>
                <a:effectLst/>
                <a:latin typeface="+mj-lt"/>
                <a:ea typeface="Calibri" panose="020F0502020204030204" pitchFamily="34" charset="0"/>
              </a:rPr>
              <a:t>, designed to support community-based organizations in learning about and preparing for the transition to becoming HRSN Providers under the new HRSN Covered Services framework anticipated to begin January 1</a:t>
            </a:r>
            <a:r>
              <a:rPr lang="en-US" sz="1700" baseline="30000">
                <a:solidFill>
                  <a:srgbClr val="242424"/>
                </a:solidFill>
                <a:effectLst/>
                <a:latin typeface="+mj-lt"/>
                <a:ea typeface="Calibri" panose="020F0502020204030204" pitchFamily="34" charset="0"/>
              </a:rPr>
              <a:t>st</a:t>
            </a:r>
            <a:r>
              <a:rPr lang="en-US" sz="1700">
                <a:solidFill>
                  <a:srgbClr val="242424"/>
                </a:solidFill>
                <a:effectLst/>
                <a:latin typeface="+mj-lt"/>
                <a:ea typeface="Calibri" panose="020F0502020204030204" pitchFamily="34" charset="0"/>
              </a:rPr>
              <a:t>, 2025.</a:t>
            </a:r>
          </a:p>
          <a:p>
            <a:pPr marL="0" marR="0" fontAlgn="base">
              <a:spcBef>
                <a:spcPts val="0"/>
              </a:spcBef>
              <a:spcAft>
                <a:spcPts val="0"/>
              </a:spcAft>
            </a:pPr>
            <a:endParaRPr lang="en-US" sz="1700">
              <a:solidFill>
                <a:srgbClr val="242424"/>
              </a:solidFill>
              <a:latin typeface="+mj-lt"/>
              <a:ea typeface="Calibri" panose="020F0502020204030204" pitchFamily="34" charset="0"/>
            </a:endParaRPr>
          </a:p>
          <a:p>
            <a:pPr marL="0" marR="0" fontAlgn="base">
              <a:spcBef>
                <a:spcPts val="0"/>
              </a:spcBef>
              <a:spcAft>
                <a:spcPts val="0"/>
              </a:spcAft>
            </a:pPr>
            <a:r>
              <a:rPr lang="en-US" sz="1700">
                <a:solidFill>
                  <a:srgbClr val="242424"/>
                </a:solidFill>
                <a:effectLst/>
                <a:latin typeface="+mj-lt"/>
                <a:ea typeface="Calibri" panose="020F0502020204030204" pitchFamily="34" charset="0"/>
              </a:rPr>
              <a:t>The shift from Flexible Services to HRSN Services under managed care and will require potential HRSN Providers to become credentialed and enrolled</a:t>
            </a:r>
            <a:r>
              <a:rPr lang="en-US" sz="1700" b="1">
                <a:solidFill>
                  <a:srgbClr val="242424"/>
                </a:solidFill>
                <a:effectLst/>
                <a:latin typeface="+mj-lt"/>
                <a:ea typeface="Calibri" panose="020F0502020204030204" pitchFamily="34" charset="0"/>
              </a:rPr>
              <a:t> </a:t>
            </a:r>
            <a:r>
              <a:rPr lang="en-US" sz="1700">
                <a:solidFill>
                  <a:srgbClr val="242424"/>
                </a:solidFill>
                <a:effectLst/>
                <a:latin typeface="+mj-lt"/>
                <a:ea typeface="Calibri" panose="020F0502020204030204" pitchFamily="34" charset="0"/>
              </a:rPr>
              <a:t>with ACPPs and/or MBHP and begin submitting claims for HRSN Services provided to eligible MassHealth members. </a:t>
            </a:r>
            <a:r>
              <a:rPr lang="en-US" sz="1700">
                <a:solidFill>
                  <a:srgbClr val="242424"/>
                </a:solidFill>
                <a:effectLst/>
                <a:latin typeface="+mj-lt"/>
                <a:ea typeface="Calibri" panose="020F0502020204030204" pitchFamily="34" charset="0"/>
                <a:cs typeface="Calibri" panose="020F0502020204030204" pitchFamily="34" charset="0"/>
              </a:rPr>
              <a:t> </a:t>
            </a:r>
          </a:p>
          <a:p>
            <a:pPr marL="0" marR="0" fontAlgn="base">
              <a:spcBef>
                <a:spcPts val="0"/>
              </a:spcBef>
              <a:spcAft>
                <a:spcPts val="0"/>
              </a:spcAft>
            </a:pPr>
            <a:endParaRPr lang="en-US" sz="1700">
              <a:solidFill>
                <a:srgbClr val="242424"/>
              </a:solidFill>
              <a:latin typeface="+mj-lt"/>
              <a:ea typeface="Calibri" panose="020F0502020204030204" pitchFamily="34" charset="0"/>
              <a:cs typeface="Calibri" panose="020F0502020204030204" pitchFamily="34" charset="0"/>
            </a:endParaRPr>
          </a:p>
          <a:p>
            <a:pPr marL="0" marR="0" fontAlgn="base">
              <a:spcBef>
                <a:spcPts val="0"/>
              </a:spcBef>
              <a:spcAft>
                <a:spcPts val="0"/>
              </a:spcAft>
            </a:pPr>
            <a:r>
              <a:rPr lang="en-US" sz="1700" b="1">
                <a:solidFill>
                  <a:srgbClr val="242424"/>
                </a:solidFill>
                <a:effectLst/>
                <a:latin typeface="+mj-lt"/>
                <a:ea typeface="Calibri" panose="020F0502020204030204" pitchFamily="34" charset="0"/>
                <a:cs typeface="Calibri" panose="020F0502020204030204" pitchFamily="34" charset="0"/>
              </a:rPr>
              <a:t>Participants will leave with:</a:t>
            </a:r>
            <a:r>
              <a:rPr lang="en-US" sz="1700">
                <a:solidFill>
                  <a:srgbClr val="242424"/>
                </a:solidFill>
                <a:effectLst/>
                <a:latin typeface="+mj-lt"/>
                <a:ea typeface="Calibri" panose="020F0502020204030204" pitchFamily="34" charset="0"/>
                <a:cs typeface="Calibri" panose="020F0502020204030204" pitchFamily="34" charset="0"/>
              </a:rPr>
              <a:t> </a:t>
            </a:r>
            <a:endParaRPr lang="en-US" sz="1700">
              <a:effectLst/>
              <a:latin typeface="+mj-lt"/>
              <a:ea typeface="Calibri" panose="020F0502020204030204" pitchFamily="34" charset="0"/>
              <a:cs typeface="Calibri" panose="020F050202020403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700">
                <a:solidFill>
                  <a:srgbClr val="242424"/>
                </a:solidFill>
                <a:effectLst/>
                <a:latin typeface="+mj-lt"/>
                <a:ea typeface="Times New Roman" panose="02020603050405020304" pitchFamily="18" charset="0"/>
                <a:cs typeface="Calibri" panose="020F0502020204030204" pitchFamily="34" charset="0"/>
              </a:rPr>
              <a:t>A deeper understanding of claims and billing, including the required components of a claim, the claims submission process, methods to submit claims, and guidance on monitoring claim adjudication</a:t>
            </a:r>
            <a:endParaRPr lang="en-US" sz="1700">
              <a:effectLst/>
              <a:latin typeface="+mj-lt"/>
              <a:ea typeface="Calibri" panose="020F0502020204030204" pitchFamily="34" charset="0"/>
              <a:cs typeface="Calibri" panose="020F050202020403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700">
                <a:solidFill>
                  <a:srgbClr val="242424"/>
                </a:solidFill>
                <a:effectLst/>
                <a:latin typeface="+mj-lt"/>
                <a:ea typeface="Times New Roman" panose="02020603050405020304" pitchFamily="18" charset="0"/>
                <a:cs typeface="Calibri" panose="020F0502020204030204" pitchFamily="34" charset="0"/>
              </a:rPr>
              <a:t>An understanding of common errors and tips to overcome potential challenges with the claims and billing process</a:t>
            </a:r>
            <a:endParaRPr lang="en-US" sz="1700">
              <a:solidFill>
                <a:srgbClr val="242424"/>
              </a:solidFill>
              <a:latin typeface="+mj-lt"/>
              <a:ea typeface="Times New Roman" panose="02020603050405020304" pitchFamily="18" charset="0"/>
              <a:cs typeface="Calibri" panose="020F050202020403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700">
                <a:solidFill>
                  <a:srgbClr val="242424"/>
                </a:solidFill>
                <a:effectLst/>
                <a:latin typeface="+mj-lt"/>
                <a:ea typeface="Times New Roman" panose="02020603050405020304" pitchFamily="18" charset="0"/>
                <a:cs typeface="Calibri" panose="020F0502020204030204" pitchFamily="34" charset="0"/>
              </a:rPr>
              <a:t>Practical steps to begin setting up infrastructure to support the claims and billing process </a:t>
            </a:r>
            <a:endParaRPr lang="en-US" sz="1700">
              <a:latin typeface="+mj-lt"/>
              <a:ea typeface="Times New Roman" panose="02020603050405020304" pitchFamily="18" charset="0"/>
              <a:cs typeface="Calibri" panose="020F0502020204030204" pitchFamily="34" charset="0"/>
            </a:endParaRPr>
          </a:p>
          <a:p>
            <a:pPr marL="342900" marR="0" lvl="0" indent="-342900" fontAlgn="base">
              <a:spcBef>
                <a:spcPts val="0"/>
              </a:spcBef>
              <a:spcAft>
                <a:spcPts val="0"/>
              </a:spcAft>
              <a:buSzPts val="1000"/>
              <a:buFont typeface="Symbol" panose="05050102010706020507" pitchFamily="18" charset="2"/>
              <a:buChar char=""/>
              <a:tabLst>
                <a:tab pos="457200" algn="l"/>
              </a:tabLst>
            </a:pPr>
            <a:r>
              <a:rPr lang="en-US" sz="1700">
                <a:solidFill>
                  <a:srgbClr val="242424"/>
                </a:solidFill>
                <a:effectLst/>
                <a:latin typeface="+mj-lt"/>
                <a:ea typeface="Times New Roman" panose="02020603050405020304" pitchFamily="18" charset="0"/>
              </a:rPr>
              <a:t>Knowledge of resources and supports available to potential HRSN Providers, such as hubs and third-party billing organizations </a:t>
            </a:r>
            <a:endParaRPr lang="en-US" sz="1700">
              <a:solidFill>
                <a:srgbClr val="242424"/>
              </a:solidFill>
              <a:effectLst/>
              <a:latin typeface="+mj-lt"/>
              <a:ea typeface="Calibri" panose="020F0502020204030204" pitchFamily="34" charset="0"/>
              <a:cs typeface="Calibri" panose="020F0502020204030204" pitchFamily="34" charset="0"/>
            </a:endParaRPr>
          </a:p>
          <a:p>
            <a:pPr marL="0" marR="0" fontAlgn="base">
              <a:spcBef>
                <a:spcPts val="0"/>
              </a:spcBef>
              <a:spcAft>
                <a:spcPts val="0"/>
              </a:spcAft>
            </a:pPr>
            <a:endParaRPr lang="en-US" sz="1700">
              <a:solidFill>
                <a:srgbClr val="242424"/>
              </a:solidFill>
              <a:latin typeface="+mj-lt"/>
              <a:ea typeface="Calibri" panose="020F0502020204030204" pitchFamily="34" charset="0"/>
              <a:cs typeface="Calibri" panose="020F0502020204030204" pitchFamily="34" charset="0"/>
            </a:endParaRPr>
          </a:p>
          <a:p>
            <a:pPr marL="0" marR="0" fontAlgn="base">
              <a:spcBef>
                <a:spcPts val="0"/>
              </a:spcBef>
              <a:spcAft>
                <a:spcPts val="0"/>
              </a:spcAft>
            </a:pPr>
            <a:r>
              <a:rPr lang="en-US" sz="1700" b="1">
                <a:solidFill>
                  <a:srgbClr val="242424"/>
                </a:solidFill>
                <a:latin typeface="+mj-lt"/>
                <a:ea typeface="Calibri" panose="020F0502020204030204" pitchFamily="34" charset="0"/>
                <a:cs typeface="Calibri" panose="020F0502020204030204" pitchFamily="34" charset="0"/>
              </a:rPr>
              <a:t>Registration Link</a:t>
            </a:r>
            <a:r>
              <a:rPr lang="en-US" sz="1700">
                <a:solidFill>
                  <a:srgbClr val="242424"/>
                </a:solidFill>
                <a:latin typeface="+mj-lt"/>
                <a:ea typeface="Calibri" panose="020F0502020204030204" pitchFamily="34" charset="0"/>
                <a:cs typeface="Calibri" panose="020F0502020204030204" pitchFamily="34" charset="0"/>
              </a:rPr>
              <a:t>: </a:t>
            </a:r>
            <a:r>
              <a:rPr lang="en-US" sz="1700" u="sng">
                <a:solidFill>
                  <a:srgbClr val="242424"/>
                </a:solidFill>
                <a:effectLst/>
                <a:latin typeface="+mj-lt"/>
                <a:ea typeface="Calibri" panose="020F0502020204030204" pitchFamily="34" charset="0"/>
                <a:hlinkClick r:id="rId2"/>
              </a:rPr>
              <a:t>https://hria.zoom.us/meeting/register/tZIlcOitqjkjGNPfVOjBmILFiSa0P_HN5w2G</a:t>
            </a:r>
            <a:endParaRPr lang="en-US" sz="1700">
              <a:effectLst/>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288222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3A4CD-2680-D7A8-31AF-3081D47BE0AD}"/>
              </a:ext>
            </a:extLst>
          </p:cNvPr>
          <p:cNvSpPr>
            <a:spLocks noGrp="1"/>
          </p:cNvSpPr>
          <p:nvPr>
            <p:ph type="title"/>
          </p:nvPr>
        </p:nvSpPr>
        <p:spPr>
          <a:xfrm>
            <a:off x="233260" y="234863"/>
            <a:ext cx="10738234" cy="338554"/>
          </a:xfrm>
        </p:spPr>
        <p:txBody>
          <a:bodyPr/>
          <a:lstStyle/>
          <a:p>
            <a:r>
              <a:rPr lang="en-US" sz="2200">
                <a:solidFill>
                  <a:srgbClr val="002060"/>
                </a:solidFill>
                <a:cs typeface="Arial"/>
              </a:rPr>
              <a:t>Useful Links and Mailing Lists</a:t>
            </a:r>
            <a:endParaRPr lang="en-US"/>
          </a:p>
        </p:txBody>
      </p:sp>
      <p:sp>
        <p:nvSpPr>
          <p:cNvPr id="3" name="TextBox 2">
            <a:extLst>
              <a:ext uri="{FF2B5EF4-FFF2-40B4-BE49-F238E27FC236}">
                <a16:creationId xmlns:a16="http://schemas.microsoft.com/office/drawing/2014/main" id="{5B3FA9C1-D844-4C2D-3A4F-EED574479C87}"/>
              </a:ext>
            </a:extLst>
          </p:cNvPr>
          <p:cNvSpPr txBox="1"/>
          <p:nvPr/>
        </p:nvSpPr>
        <p:spPr>
          <a:xfrm>
            <a:off x="384341" y="822679"/>
            <a:ext cx="11189370" cy="56323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a:cs typeface="Arial"/>
              </a:rPr>
              <a:t>HRSN Webpage</a:t>
            </a:r>
            <a:r>
              <a:rPr lang="en-US" sz="2000">
                <a:cs typeface="Arial"/>
              </a:rPr>
              <a:t>: </a:t>
            </a:r>
            <a:r>
              <a:rPr lang="en-US" sz="2000">
                <a:ea typeface="+mn-lt"/>
                <a:cs typeface="+mn-lt"/>
                <a:hlinkClick r:id="rId2"/>
              </a:rPr>
              <a:t>MassHealth Health Related Social Needs Services | Mass.gov</a:t>
            </a:r>
            <a:endParaRPr lang="en-US" sz="2000">
              <a:cs typeface="Arial"/>
            </a:endParaRPr>
          </a:p>
          <a:p>
            <a:endParaRPr lang="en-US" sz="2000">
              <a:cs typeface="Arial"/>
            </a:endParaRPr>
          </a:p>
          <a:p>
            <a:r>
              <a:rPr lang="en-US" sz="2000" b="1">
                <a:cs typeface="Arial"/>
              </a:rPr>
              <a:t>HRSN Service Manual -- Definitions:</a:t>
            </a:r>
            <a:r>
              <a:rPr lang="en-US" sz="2000">
                <a:cs typeface="Arial"/>
              </a:rPr>
              <a:t> </a:t>
            </a:r>
            <a:r>
              <a:rPr lang="en-US" sz="2000">
                <a:ea typeface="+mn-lt"/>
                <a:cs typeface="+mn-lt"/>
                <a:hlinkClick r:id="rId3"/>
              </a:rPr>
              <a:t>MassHealth HRSN Service Manual Definition | Mass.gov</a:t>
            </a:r>
            <a:endParaRPr lang="en-US" sz="2000">
              <a:ea typeface="+mn-lt"/>
              <a:cs typeface="+mn-lt"/>
            </a:endParaRPr>
          </a:p>
          <a:p>
            <a:endParaRPr lang="en-US" sz="2000">
              <a:cs typeface="Arial"/>
            </a:endParaRPr>
          </a:p>
          <a:p>
            <a:r>
              <a:rPr lang="en-US" sz="2000" b="1">
                <a:cs typeface="Arial"/>
              </a:rPr>
              <a:t>HRSN Service Manual – HRSN Supplemental Nutrition Services: </a:t>
            </a:r>
            <a:r>
              <a:rPr lang="en-US" sz="2000">
                <a:ea typeface="+mn-lt"/>
                <a:cs typeface="+mn-lt"/>
                <a:hlinkClick r:id="rId4"/>
              </a:rPr>
              <a:t>MassHealth HRSN Service Manual - </a:t>
            </a:r>
            <a:r>
              <a:rPr lang="en-US" sz="2000" err="1">
                <a:ea typeface="+mn-lt"/>
                <a:cs typeface="+mn-lt"/>
                <a:hlinkClick r:id="rId4"/>
              </a:rPr>
              <a:t>Nutriton</a:t>
            </a:r>
            <a:r>
              <a:rPr lang="en-US" sz="2000">
                <a:ea typeface="+mn-lt"/>
                <a:cs typeface="+mn-lt"/>
                <a:hlinkClick r:id="rId4"/>
              </a:rPr>
              <a:t> | Mass.gov</a:t>
            </a:r>
            <a:endParaRPr lang="en-US" sz="2000">
              <a:cs typeface="Arial"/>
            </a:endParaRPr>
          </a:p>
          <a:p>
            <a:endParaRPr lang="en-US" sz="2000">
              <a:cs typeface="Arial"/>
            </a:endParaRPr>
          </a:p>
          <a:p>
            <a:r>
              <a:rPr lang="en-US" sz="2000" b="1">
                <a:cs typeface="Arial"/>
              </a:rPr>
              <a:t>HRSN Service Manual – HRSN Supplemental Housing Services:</a:t>
            </a:r>
            <a:r>
              <a:rPr lang="en-US" sz="2000">
                <a:cs typeface="Arial"/>
              </a:rPr>
              <a:t> </a:t>
            </a:r>
            <a:r>
              <a:rPr lang="en-US" sz="2000">
                <a:ea typeface="+mn-lt"/>
                <a:cs typeface="+mn-lt"/>
                <a:hlinkClick r:id="rId5"/>
              </a:rPr>
              <a:t>MassHealth HRSN Service Manual - Housing | Mass.gov</a:t>
            </a:r>
            <a:endParaRPr lang="en-US" sz="2000">
              <a:ea typeface="+mn-lt"/>
              <a:cs typeface="+mn-lt"/>
            </a:endParaRPr>
          </a:p>
          <a:p>
            <a:endParaRPr lang="en-US" sz="2000">
              <a:cs typeface="Arial"/>
            </a:endParaRPr>
          </a:p>
          <a:p>
            <a:r>
              <a:rPr lang="en-US" sz="2000" b="1" err="1">
                <a:cs typeface="Arial"/>
              </a:rPr>
              <a:t>HRiA</a:t>
            </a:r>
            <a:r>
              <a:rPr lang="en-US" sz="2000" b="1">
                <a:cs typeface="Arial"/>
              </a:rPr>
              <a:t> Resources:</a:t>
            </a:r>
            <a:r>
              <a:rPr lang="en-US" sz="2000">
                <a:cs typeface="Arial"/>
              </a:rPr>
              <a:t> </a:t>
            </a:r>
            <a:r>
              <a:rPr lang="en-US" sz="2000">
                <a:ea typeface="+mn-lt"/>
                <a:cs typeface="+mn-lt"/>
                <a:hlinkClick r:id="rId6"/>
              </a:rPr>
              <a:t>HRSN Integration Fund - Health Resources in Action | hria.org</a:t>
            </a:r>
            <a:endParaRPr lang="en-US" sz="2000">
              <a:cs typeface="Arial"/>
            </a:endParaRPr>
          </a:p>
          <a:p>
            <a:endParaRPr lang="en-US" sz="2000">
              <a:cs typeface="Arial"/>
            </a:endParaRPr>
          </a:p>
          <a:p>
            <a:r>
              <a:rPr lang="en-US" sz="2000" b="1">
                <a:cs typeface="Arial"/>
              </a:rPr>
              <a:t>Flexible Services Directory: </a:t>
            </a:r>
            <a:r>
              <a:rPr lang="en-US" sz="2000">
                <a:ea typeface="+mn-lt"/>
                <a:cs typeface="+mn-lt"/>
                <a:hlinkClick r:id="rId7"/>
              </a:rPr>
              <a:t>MassHealth Flexible Services Directory | Mass.gov</a:t>
            </a:r>
            <a:r>
              <a:rPr lang="en-US" sz="2000">
                <a:ea typeface="+mn-lt"/>
                <a:cs typeface="+mn-lt"/>
              </a:rPr>
              <a:t> </a:t>
            </a:r>
          </a:p>
          <a:p>
            <a:endParaRPr lang="en-US" sz="2000">
              <a:ea typeface="+mn-lt"/>
              <a:cs typeface="+mn-lt"/>
            </a:endParaRPr>
          </a:p>
          <a:p>
            <a:r>
              <a:rPr lang="en-US" sz="2000" b="1" err="1">
                <a:ea typeface="+mn-lt"/>
                <a:cs typeface="+mn-lt"/>
              </a:rPr>
              <a:t>HRiA</a:t>
            </a:r>
            <a:r>
              <a:rPr lang="en-US" sz="2000" b="1">
                <a:ea typeface="+mn-lt"/>
                <a:cs typeface="+mn-lt"/>
              </a:rPr>
              <a:t> Mailing List</a:t>
            </a:r>
            <a:r>
              <a:rPr lang="en-US" sz="2000">
                <a:ea typeface="+mn-lt"/>
                <a:cs typeface="+mn-lt"/>
              </a:rPr>
              <a:t>: </a:t>
            </a:r>
            <a:r>
              <a:rPr lang="en-US" sz="2000">
                <a:ea typeface="+mn-lt"/>
                <a:cs typeface="+mn-lt"/>
                <a:hlinkClick r:id="rId8"/>
              </a:rPr>
              <a:t>Sign up for the </a:t>
            </a:r>
            <a:r>
              <a:rPr lang="en-US" sz="2000" err="1">
                <a:ea typeface="+mn-lt"/>
                <a:cs typeface="+mn-lt"/>
                <a:hlinkClick r:id="rId8"/>
              </a:rPr>
              <a:t>HRiA</a:t>
            </a:r>
            <a:r>
              <a:rPr lang="en-US" sz="2000">
                <a:ea typeface="+mn-lt"/>
                <a:cs typeface="+mn-lt"/>
                <a:hlinkClick r:id="rId8"/>
              </a:rPr>
              <a:t> Mailing List | hria.org</a:t>
            </a:r>
            <a:r>
              <a:rPr lang="en-US" sz="2000">
                <a:ea typeface="+mn-lt"/>
                <a:cs typeface="+mn-lt"/>
              </a:rPr>
              <a:t> </a:t>
            </a:r>
          </a:p>
          <a:p>
            <a:endParaRPr lang="en-US" sz="2000">
              <a:ea typeface="+mn-lt"/>
              <a:cs typeface="+mn-lt"/>
            </a:endParaRPr>
          </a:p>
          <a:p>
            <a:r>
              <a:rPr lang="en-US" sz="2000" b="1" err="1">
                <a:ea typeface="+mn-lt"/>
                <a:cs typeface="+mn-lt"/>
              </a:rPr>
              <a:t>MassInnovation</a:t>
            </a:r>
            <a:r>
              <a:rPr lang="en-US" sz="2000" b="1">
                <a:ea typeface="+mn-lt"/>
                <a:cs typeface="+mn-lt"/>
              </a:rPr>
              <a:t> Mailing List: </a:t>
            </a:r>
            <a:r>
              <a:rPr lang="en-US" sz="2000">
                <a:ea typeface="+mn-lt"/>
                <a:cs typeface="+mn-lt"/>
              </a:rPr>
              <a:t>Email </a:t>
            </a:r>
            <a:r>
              <a:rPr lang="en-US" sz="2000">
                <a:ea typeface="+mn-lt"/>
                <a:cs typeface="+mn-lt"/>
                <a:hlinkClick r:id="rId9"/>
              </a:rPr>
              <a:t>masshealth.innovations@massmail.state.ma.us</a:t>
            </a:r>
            <a:r>
              <a:rPr lang="en-US" sz="2000">
                <a:ea typeface="+mn-lt"/>
                <a:cs typeface="+mn-lt"/>
              </a:rPr>
              <a:t> to be added to the mailing list</a:t>
            </a:r>
          </a:p>
        </p:txBody>
      </p:sp>
    </p:spTree>
    <p:extLst>
      <p:ext uri="{BB962C8B-B14F-4D97-AF65-F5344CB8AC3E}">
        <p14:creationId xmlns:p14="http://schemas.microsoft.com/office/powerpoint/2010/main" val="910703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941E4A6-89D9-42B1-8A22-5FACD3927348}"/>
              </a:ext>
            </a:extLst>
          </p:cNvPr>
          <p:cNvSpPr>
            <a:spLocks noGrp="1"/>
          </p:cNvSpPr>
          <p:nvPr>
            <p:ph type="title"/>
          </p:nvPr>
        </p:nvSpPr>
        <p:spPr>
          <a:xfrm>
            <a:off x="231648" y="199272"/>
            <a:ext cx="11684000" cy="338554"/>
          </a:xfrm>
        </p:spPr>
        <p:txBody>
          <a:bodyPr/>
          <a:lstStyle/>
          <a:p>
            <a:r>
              <a:rPr lang="en-US" sz="2200">
                <a:solidFill>
                  <a:srgbClr val="002060"/>
                </a:solidFill>
              </a:rPr>
              <a:t>Guidance for Participants for Virtual Meetings </a:t>
            </a:r>
          </a:p>
        </p:txBody>
      </p:sp>
      <p:sp>
        <p:nvSpPr>
          <p:cNvPr id="5" name="TextBox 4">
            <a:extLst>
              <a:ext uri="{FF2B5EF4-FFF2-40B4-BE49-F238E27FC236}">
                <a16:creationId xmlns:a16="http://schemas.microsoft.com/office/drawing/2014/main" id="{9A6F989A-282B-4820-A872-D1DEDEF4C5CA}"/>
              </a:ext>
            </a:extLst>
          </p:cNvPr>
          <p:cNvSpPr txBox="1"/>
          <p:nvPr/>
        </p:nvSpPr>
        <p:spPr bwMode="auto">
          <a:xfrm>
            <a:off x="183163" y="885162"/>
            <a:ext cx="11825673" cy="4024768"/>
          </a:xfrm>
          <a:prstGeom prst="rect">
            <a:avLst/>
          </a:prstGeom>
          <a:noFill/>
          <a:ln w="9525">
            <a:noFill/>
            <a:miter lim="800000"/>
            <a:headEnd/>
            <a:tailEnd/>
          </a:ln>
          <a:effectLst/>
        </p:spPr>
        <p:txBody>
          <a:bodyPr vert="horz" wrap="square" lIns="76200" tIns="76200" rIns="76200" bIns="76200" numCol="1" rtlCol="0" anchor="ctr" anchorCtr="0" compatLnSpc="1">
            <a:prstTxWarp prst="textNoShape">
              <a:avLst/>
            </a:prstTxWarp>
            <a:noAutofit/>
          </a:bodyPr>
          <a:lstStyle/>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effectLst/>
                <a:uLnTx/>
                <a:uFillTx/>
                <a:latin typeface="Arial"/>
                <a:cs typeface="Arial"/>
              </a:rPr>
              <a:t>This meeting is open to the public.</a:t>
            </a:r>
            <a:endParaRPr lang="en-US" sz="2000" b="0" i="0" u="none" strike="noStrike" kern="0" cap="none" spc="0" normalizeH="0" baseline="0" noProof="0">
              <a:ln>
                <a:noFill/>
              </a:ln>
              <a:effectLst/>
              <a:uLnTx/>
              <a:uFillTx/>
              <a:latin typeface="Arial"/>
              <a:cs typeface="Arial"/>
            </a:endParaRP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kumimoji="0" lang="en-US" sz="2000" b="0" i="0" u="none" strike="noStrike" kern="0" cap="none" spc="0" normalizeH="0" baseline="0" noProof="0">
                <a:ln>
                  <a:noFill/>
                </a:ln>
                <a:effectLst/>
                <a:uLnTx/>
                <a:uFillTx/>
                <a:latin typeface="Arial"/>
                <a:cs typeface="Arial"/>
              </a:rPr>
              <a:t>You are welcome to share questions throughout the meeting using the </a:t>
            </a:r>
            <a:r>
              <a:rPr kumimoji="0" lang="en-US" sz="2000" b="1" i="0" u="none" strike="noStrike" kern="0" cap="none" spc="0" normalizeH="0" baseline="0" noProof="0">
                <a:ln>
                  <a:noFill/>
                </a:ln>
                <a:effectLst/>
                <a:uLnTx/>
                <a:uFillTx/>
                <a:latin typeface="Arial"/>
                <a:cs typeface="Arial"/>
              </a:rPr>
              <a:t>“Q&amp;A” </a:t>
            </a:r>
            <a:r>
              <a:rPr kumimoji="0" lang="en-US" sz="2000" b="0" i="0" u="none" strike="noStrike" kern="0" cap="none" spc="0" normalizeH="0" baseline="0" noProof="0">
                <a:ln>
                  <a:noFill/>
                </a:ln>
                <a:effectLst/>
                <a:uLnTx/>
                <a:uFillTx/>
                <a:latin typeface="Arial"/>
                <a:cs typeface="Arial"/>
              </a:rPr>
              <a:t>feature.</a:t>
            </a:r>
            <a:endParaRPr lang="en-US" sz="2000" b="0" i="0" u="none" strike="noStrike" kern="0" cap="none" spc="0" normalizeH="0" baseline="0" noProof="0">
              <a:ln>
                <a:noFill/>
              </a:ln>
              <a:effectLst/>
              <a:uLnTx/>
              <a:uFillTx/>
              <a:latin typeface="Arial"/>
              <a:cs typeface="Arial"/>
            </a:endParaRPr>
          </a:p>
          <a:p>
            <a:pPr marL="342900" marR="0" lvl="0" indent="-342900" algn="l" defTabSz="914400" rtl="0" eaLnBrk="1" fontAlgn="auto" latinLnBrk="0" hangingPunct="1">
              <a:lnSpc>
                <a:spcPct val="150000"/>
              </a:lnSpc>
              <a:spcBef>
                <a:spcPts val="0"/>
              </a:spcBef>
              <a:spcAft>
                <a:spcPts val="0"/>
              </a:spcAft>
              <a:buClrTx/>
              <a:buSzTx/>
              <a:buFont typeface="Wingdings" panose="05000000000000000000" pitchFamily="2" charset="2"/>
              <a:buChar char="ü"/>
              <a:tabLst/>
              <a:defRPr/>
            </a:pPr>
            <a:r>
              <a:rPr lang="en-US" sz="2000" kern="0">
                <a:latin typeface="Arial"/>
                <a:cs typeface="Arial"/>
              </a:rPr>
              <a:t>Questions will be held and answered during the dedicated Q&amp;A section of the meeting.</a:t>
            </a:r>
            <a:endParaRPr lang="en-US" sz="2000" b="0" i="0" u="none" strike="noStrike" kern="0" cap="none" spc="0" normalizeH="0" baseline="0" noProof="0">
              <a:ln>
                <a:noFill/>
              </a:ln>
              <a:effectLst/>
              <a:uLnTx/>
              <a:uFillTx/>
              <a:latin typeface="Arial"/>
              <a:cs typeface="Arial"/>
            </a:endParaRPr>
          </a:p>
          <a:p>
            <a:pPr marL="342900" indent="-342900">
              <a:lnSpc>
                <a:spcPct val="150000"/>
              </a:lnSpc>
              <a:buFont typeface="Wingdings" panose="05000000000000000000" pitchFamily="2" charset="2"/>
              <a:buChar char="ü"/>
              <a:defRPr/>
            </a:pPr>
            <a:r>
              <a:rPr kumimoji="0" lang="en-US" sz="2000" b="0" i="0" u="none" strike="noStrike" kern="0" cap="none" spc="0" normalizeH="0" baseline="0" noProof="0">
                <a:ln>
                  <a:noFill/>
                </a:ln>
                <a:effectLst/>
                <a:uLnTx/>
                <a:uFillTx/>
                <a:latin typeface="Arial"/>
                <a:cs typeface="Arial"/>
              </a:rPr>
              <a:t>For the first portion of the session, your microphone will be disabled. During the Q&amp;A section, please use the </a:t>
            </a:r>
            <a:r>
              <a:rPr kumimoji="0" lang="en-US" sz="2000" b="1" i="0" u="none" strike="noStrike" kern="0" cap="none" spc="0" normalizeH="0" baseline="0" noProof="0">
                <a:ln>
                  <a:noFill/>
                </a:ln>
                <a:effectLst/>
                <a:uLnTx/>
                <a:uFillTx/>
                <a:latin typeface="Arial"/>
                <a:cs typeface="Arial"/>
              </a:rPr>
              <a:t>“raise hand” </a:t>
            </a:r>
            <a:r>
              <a:rPr kumimoji="0" lang="en-US" sz="2000" b="0" i="0" u="none" strike="noStrike" kern="0" cap="none" spc="0" normalizeH="0" baseline="0" noProof="0">
                <a:ln>
                  <a:noFill/>
                </a:ln>
                <a:effectLst/>
                <a:uLnTx/>
                <a:uFillTx/>
                <a:latin typeface="Arial"/>
                <a:cs typeface="Arial"/>
              </a:rPr>
              <a:t>feature to ask a question, and a team member will unmute your microphone.</a:t>
            </a:r>
            <a:r>
              <a:rPr lang="en-US" sz="2000" kern="0">
                <a:latin typeface="Arial"/>
                <a:cs typeface="Arial"/>
              </a:rPr>
              <a:t> </a:t>
            </a:r>
            <a:endParaRPr lang="en-US" sz="2000" b="0" i="0" u="none" strike="noStrike" kern="0" cap="none" spc="0" normalizeH="0" baseline="0" noProof="0">
              <a:ln>
                <a:noFill/>
              </a:ln>
              <a:effectLst/>
              <a:uLnTx/>
              <a:uFillTx/>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ü"/>
              <a:defRPr/>
            </a:pPr>
            <a:r>
              <a:rPr lang="en-US" sz="2000" b="0" i="0" u="none" strike="noStrike" kern="0" cap="none" spc="0" normalizeH="0" baseline="0" noProof="0">
                <a:ln>
                  <a:noFill/>
                </a:ln>
                <a:effectLst/>
                <a:uLnTx/>
                <a:uFillTx/>
                <a:latin typeface="Arial"/>
                <a:cs typeface="Arial"/>
              </a:rPr>
              <a:t>This meeting is being recorded until the Q&amp;A section.</a:t>
            </a:r>
          </a:p>
          <a:p>
            <a:pPr marL="342900" indent="-342900">
              <a:lnSpc>
                <a:spcPct val="150000"/>
              </a:lnSpc>
              <a:buFont typeface="Wingdings" panose="05000000000000000000" pitchFamily="2" charset="2"/>
              <a:buChar char="ü"/>
              <a:defRPr/>
            </a:pPr>
            <a:r>
              <a:rPr kumimoji="0" lang="en-US" sz="2000" b="0" i="0" u="none" strike="noStrike" kern="0" cap="none" spc="0" normalizeH="0" baseline="0" noProof="0">
                <a:ln>
                  <a:noFill/>
                </a:ln>
                <a:effectLst/>
                <a:uLnTx/>
                <a:uFillTx/>
                <a:latin typeface="Arial"/>
                <a:cs typeface="Arial"/>
              </a:rPr>
              <a:t>Slides will be posted after the meeting</a:t>
            </a:r>
            <a:r>
              <a:rPr lang="en-US" sz="2000" kern="0">
                <a:latin typeface="Arial"/>
                <a:cs typeface="Arial"/>
              </a:rPr>
              <a:t>. Link will be sent following the meeting.</a:t>
            </a:r>
            <a:endParaRPr lang="en-US" sz="2000" b="0" i="0" u="none" strike="noStrike" kern="0" cap="none" spc="0" normalizeH="0" baseline="0" noProof="0">
              <a:ln>
                <a:noFill/>
              </a:ln>
              <a:effectLst/>
              <a:highlight>
                <a:srgbClr val="FFFF00"/>
              </a:highlight>
              <a:uLnTx/>
              <a:uFillTx/>
              <a:latin typeface="Arial"/>
              <a:cs typeface="Arial"/>
            </a:endParaRPr>
          </a:p>
        </p:txBody>
      </p:sp>
    </p:spTree>
    <p:extLst>
      <p:ext uri="{BB962C8B-B14F-4D97-AF65-F5344CB8AC3E}">
        <p14:creationId xmlns:p14="http://schemas.microsoft.com/office/powerpoint/2010/main" val="1972458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89E24-1AF9-62DE-ADD3-624865A644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A08711E-7E2E-43F7-F18D-F5D0EC711B20}"/>
              </a:ext>
            </a:extLst>
          </p:cNvPr>
          <p:cNvSpPr>
            <a:spLocks noGrp="1"/>
          </p:cNvSpPr>
          <p:nvPr>
            <p:ph type="ctrTitle"/>
          </p:nvPr>
        </p:nvSpPr>
        <p:spPr>
          <a:xfrm>
            <a:off x="789725" y="2598887"/>
            <a:ext cx="9174229" cy="500137"/>
          </a:xfrm>
        </p:spPr>
        <p:txBody>
          <a:bodyPr/>
          <a:lstStyle/>
          <a:p>
            <a:r>
              <a:rPr lang="en-US" sz="3250" b="1">
                <a:solidFill>
                  <a:srgbClr val="002960"/>
                </a:solidFill>
              </a:rPr>
              <a:t>Review: HRSN Framework</a:t>
            </a:r>
            <a:endParaRPr lang="en-US"/>
          </a:p>
        </p:txBody>
      </p:sp>
    </p:spTree>
    <p:extLst>
      <p:ext uri="{BB962C8B-B14F-4D97-AF65-F5344CB8AC3E}">
        <p14:creationId xmlns:p14="http://schemas.microsoft.com/office/powerpoint/2010/main" val="3508379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4ACBFA-D42A-8FD6-B971-8C1B26A6376B}"/>
              </a:ext>
            </a:extLst>
          </p:cNvPr>
          <p:cNvSpPr txBox="1"/>
          <p:nvPr/>
        </p:nvSpPr>
        <p:spPr bwMode="auto">
          <a:xfrm>
            <a:off x="231648" y="803810"/>
            <a:ext cx="11335871" cy="4555093"/>
          </a:xfrm>
          <a:prstGeom prst="rect">
            <a:avLst/>
          </a:prstGeom>
          <a:noFill/>
          <a:ln>
            <a:noFill/>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76200" tIns="76200" rIns="76200" bIns="76200" numCol="1" spcCol="0" rtlCol="0" fromWordArt="0" anchor="t" anchorCtr="0" forceAA="0" compatLnSpc="1">
            <a:prstTxWarp prst="textNoShape">
              <a:avLst/>
            </a:prstTxWarp>
            <a:spAutoFit/>
          </a:bodyPr>
          <a:lstStyle/>
          <a:p>
            <a:pPr>
              <a:spcAft>
                <a:spcPts val="600"/>
              </a:spcAft>
            </a:pPr>
            <a:r>
              <a:rPr lang="en-US" sz="1900">
                <a:solidFill>
                  <a:schemeClr val="tx1"/>
                </a:solidFill>
              </a:rPr>
              <a:t>In September 2022</a:t>
            </a:r>
            <a:r>
              <a:rPr lang="en-US" sz="1900" b="0" i="0">
                <a:solidFill>
                  <a:schemeClr val="tx1"/>
                </a:solidFill>
                <a:effectLst/>
              </a:rPr>
              <a:t>, the Centers for Medicare &amp; Medicaid Services (</a:t>
            </a:r>
            <a:r>
              <a:rPr lang="en-US" sz="1900">
                <a:solidFill>
                  <a:schemeClr val="tx1"/>
                </a:solidFill>
              </a:rPr>
              <a:t>CMS) approved MassHealth’s 1115 demonstration waiver renewal, which included re-authorization and </a:t>
            </a:r>
            <a:r>
              <a:rPr lang="en-US" sz="1900">
                <a:solidFill>
                  <a:schemeClr val="tx1"/>
                </a:solidFill>
                <a:ea typeface="+mn-lt"/>
                <a:cs typeface="+mn-lt"/>
              </a:rPr>
              <a:t>changes to both Flexible Services Program (FSP) </a:t>
            </a:r>
            <a:r>
              <a:rPr lang="en-US" sz="1900">
                <a:solidFill>
                  <a:schemeClr val="tx1"/>
                </a:solidFill>
              </a:rPr>
              <a:t>and </a:t>
            </a:r>
            <a:r>
              <a:rPr lang="en-US" sz="1900">
                <a:solidFill>
                  <a:schemeClr val="tx1"/>
                </a:solidFill>
                <a:cs typeface="Arial"/>
              </a:rPr>
              <a:t>Specialized Community Support Program (CSP) </a:t>
            </a:r>
            <a:r>
              <a:rPr lang="en-US" sz="1900">
                <a:solidFill>
                  <a:schemeClr val="tx1"/>
                </a:solidFill>
              </a:rPr>
              <a:t>services.</a:t>
            </a:r>
            <a:endParaRPr lang="en-US" sz="1900" kern="0">
              <a:solidFill>
                <a:schemeClr val="tx1"/>
              </a:solidFill>
              <a:cs typeface="Arial"/>
            </a:endParaRPr>
          </a:p>
          <a:p>
            <a:pPr lvl="1" indent="-182880">
              <a:spcAft>
                <a:spcPts val="600"/>
              </a:spcAft>
              <a:buFont typeface="Courier New" panose="02070309020205020404" pitchFamily="49" charset="0"/>
              <a:buChar char="o"/>
            </a:pPr>
            <a:r>
              <a:rPr lang="en-US" sz="1900" kern="0">
                <a:solidFill>
                  <a:schemeClr val="tx1"/>
                </a:solidFill>
                <a:ea typeface="+mn-lt"/>
                <a:cs typeface="+mn-lt"/>
              </a:rPr>
              <a:t>1115 demonstration waivers provide federal flexibility for state Medicaid programs to test innovations that support the goals of the Medicaid program, including improving health care outcomes and reducing costs. </a:t>
            </a:r>
          </a:p>
          <a:p>
            <a:pPr lvl="1" indent="-182880">
              <a:spcAft>
                <a:spcPts val="600"/>
              </a:spcAft>
              <a:buFont typeface="Courier New" panose="02070309020205020404" pitchFamily="49" charset="0"/>
              <a:buChar char="o"/>
            </a:pPr>
            <a:r>
              <a:rPr lang="en-US" sz="1900" kern="0">
                <a:solidFill>
                  <a:schemeClr val="tx1"/>
                </a:solidFill>
                <a:ea typeface="+mn-lt"/>
                <a:cs typeface="+mn-lt"/>
              </a:rPr>
              <a:t>As approved in this waiver, MassHealth </a:t>
            </a:r>
            <a:r>
              <a:rPr lang="en-US" sz="1900" kern="0">
                <a:solidFill>
                  <a:schemeClr val="tx1"/>
                </a:solidFill>
                <a:ea typeface="+mn-lt"/>
                <a:cs typeface="Arial"/>
              </a:rPr>
              <a:t>will implement </a:t>
            </a:r>
            <a:r>
              <a:rPr lang="en-US" sz="1900" kern="0">
                <a:solidFill>
                  <a:schemeClr val="tx1"/>
                </a:solidFill>
                <a:ea typeface="+mn-lt"/>
                <a:cs typeface="+mn-lt"/>
              </a:rPr>
              <a:t>FSP </a:t>
            </a:r>
            <a:r>
              <a:rPr lang="en-US" sz="1900" kern="0">
                <a:solidFill>
                  <a:schemeClr val="tx1"/>
                </a:solidFill>
                <a:ea typeface="+mn-lt"/>
                <a:cs typeface="Arial"/>
              </a:rPr>
              <a:t>through the </a:t>
            </a:r>
            <a:r>
              <a:rPr lang="en-US" sz="1900" b="1" kern="0">
                <a:solidFill>
                  <a:schemeClr val="tx1"/>
                </a:solidFill>
                <a:ea typeface="+mn-lt"/>
                <a:cs typeface="Arial"/>
              </a:rPr>
              <a:t>Accountable Care Organization (ACO) </a:t>
            </a:r>
            <a:r>
              <a:rPr lang="en-US" sz="1900" b="1" kern="0">
                <a:solidFill>
                  <a:schemeClr val="tx1"/>
                </a:solidFill>
                <a:ea typeface="+mn-lt"/>
                <a:cs typeface="+mn-lt"/>
              </a:rPr>
              <a:t>managed care delivery system starting in 2025.</a:t>
            </a:r>
            <a:r>
              <a:rPr lang="en-US" sz="1900" kern="0">
                <a:solidFill>
                  <a:schemeClr val="tx1"/>
                </a:solidFill>
                <a:ea typeface="+mn-lt"/>
                <a:cs typeface="+mn-lt"/>
              </a:rPr>
              <a:t> </a:t>
            </a:r>
          </a:p>
          <a:p>
            <a:pPr marL="274320" lvl="1">
              <a:spcAft>
                <a:spcPts val="600"/>
              </a:spcAft>
            </a:pPr>
            <a:endParaRPr lang="en-US" sz="1900" kern="0">
              <a:solidFill>
                <a:schemeClr val="tx1"/>
              </a:solidFill>
              <a:cs typeface="Arial"/>
            </a:endParaRPr>
          </a:p>
          <a:p>
            <a:pPr>
              <a:spcAft>
                <a:spcPts val="600"/>
              </a:spcAft>
            </a:pPr>
            <a:r>
              <a:rPr lang="en-US" sz="1900" kern="0">
                <a:solidFill>
                  <a:schemeClr val="tx1"/>
                </a:solidFill>
                <a:ea typeface="+mn-lt"/>
                <a:cs typeface="+mn-lt"/>
              </a:rPr>
              <a:t>As of </a:t>
            </a:r>
            <a:r>
              <a:rPr lang="en-US" sz="1900" kern="0">
                <a:solidFill>
                  <a:schemeClr val="tx1"/>
                </a:solidFill>
                <a:ea typeface="+mn-lt"/>
                <a:cs typeface="Arial"/>
              </a:rPr>
              <a:t>January 1, 2025</a:t>
            </a:r>
            <a:r>
              <a:rPr lang="en-US" sz="1900" kern="0">
                <a:solidFill>
                  <a:schemeClr val="tx1"/>
                </a:solidFill>
                <a:ea typeface="+mn-lt"/>
                <a:cs typeface="+mn-lt"/>
              </a:rPr>
              <a:t>, MassHealth plans to combine Specialized Community Support Program for Homeless Individuals (CSP-HI), Specialized Community Support Program Tenancy Preservation Program (CSP-TPP), Specialized Community Support Program for Individuals with Justice Involvement (CSP-JI), and FSP into </a:t>
            </a:r>
            <a:r>
              <a:rPr lang="en-US" sz="1900" b="1" kern="0">
                <a:solidFill>
                  <a:schemeClr val="tx1"/>
                </a:solidFill>
                <a:ea typeface="+mn-lt"/>
                <a:cs typeface="+mn-lt"/>
              </a:rPr>
              <a:t>a new HRSN Services framework </a:t>
            </a:r>
            <a:r>
              <a:rPr lang="en-US" sz="1900" kern="0">
                <a:solidFill>
                  <a:schemeClr val="tx1"/>
                </a:solidFill>
                <a:ea typeface="+mn-lt"/>
                <a:cs typeface="+mn-lt"/>
              </a:rPr>
              <a:t>(i.e., HRSN Housing, HRSN Nutrition, HRSN JI). </a:t>
            </a:r>
          </a:p>
        </p:txBody>
      </p:sp>
      <p:sp>
        <p:nvSpPr>
          <p:cNvPr id="5" name="Title 1">
            <a:extLst>
              <a:ext uri="{FF2B5EF4-FFF2-40B4-BE49-F238E27FC236}">
                <a16:creationId xmlns:a16="http://schemas.microsoft.com/office/drawing/2014/main" id="{645F4830-94C1-4544-8F57-DFAD940D6C33}"/>
              </a:ext>
            </a:extLst>
          </p:cNvPr>
          <p:cNvSpPr txBox="1">
            <a:spLocks/>
          </p:cNvSpPr>
          <p:nvPr/>
        </p:nvSpPr>
        <p:spPr>
          <a:xfrm>
            <a:off x="231648" y="214661"/>
            <a:ext cx="11684000" cy="338554"/>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200">
                <a:solidFill>
                  <a:srgbClr val="002060"/>
                </a:solidFill>
                <a:latin typeface="Arial"/>
                <a:cs typeface="Arial"/>
              </a:rPr>
              <a:t>Health Related Social Needs (HRSN) Services Framework</a:t>
            </a:r>
            <a:endParaRPr lang="en-US" sz="2200">
              <a:solidFill>
                <a:srgbClr val="002060"/>
              </a:solidFill>
            </a:endParaRPr>
          </a:p>
        </p:txBody>
      </p:sp>
    </p:spTree>
    <p:extLst>
      <p:ext uri="{BB962C8B-B14F-4D97-AF65-F5344CB8AC3E}">
        <p14:creationId xmlns:p14="http://schemas.microsoft.com/office/powerpoint/2010/main" val="8722882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C4ACBFA-D42A-8FD6-B971-8C1B26A6376B}"/>
              </a:ext>
            </a:extLst>
          </p:cNvPr>
          <p:cNvSpPr txBox="1"/>
          <p:nvPr/>
        </p:nvSpPr>
        <p:spPr bwMode="auto">
          <a:xfrm>
            <a:off x="231648" y="709681"/>
            <a:ext cx="11322424" cy="5001369"/>
          </a:xfrm>
          <a:prstGeom prst="rect">
            <a:avLst/>
          </a:prstGeom>
          <a:noFill/>
          <a:ln>
            <a:noFill/>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76200" tIns="76200" rIns="76200" bIns="76200" numCol="1" spcCol="0" rtlCol="0" fromWordArt="0" anchor="t" anchorCtr="0" forceAA="0" compatLnSpc="1">
            <a:prstTxWarp prst="textNoShape">
              <a:avLst/>
            </a:prstTxWarp>
            <a:spAutoFit/>
          </a:bodyPr>
          <a:lstStyle/>
          <a:p>
            <a:pPr>
              <a:spcAft>
                <a:spcPts val="600"/>
              </a:spcAft>
            </a:pPr>
            <a:r>
              <a:rPr lang="en-US" sz="1900" kern="0">
                <a:solidFill>
                  <a:schemeClr val="tx1"/>
                </a:solidFill>
                <a:ea typeface="+mn-lt"/>
                <a:cs typeface="+mn-lt"/>
              </a:rPr>
              <a:t>Under the </a:t>
            </a:r>
            <a:r>
              <a:rPr lang="en-US" sz="1900" b="1" kern="0">
                <a:solidFill>
                  <a:schemeClr val="tx1"/>
                </a:solidFill>
                <a:ea typeface="+mn-lt"/>
                <a:cs typeface="+mn-lt"/>
              </a:rPr>
              <a:t>HRSN Services framework</a:t>
            </a:r>
            <a:r>
              <a:rPr lang="en-US" sz="1900" kern="0">
                <a:solidFill>
                  <a:schemeClr val="tx1"/>
                </a:solidFill>
                <a:ea typeface="+mn-lt"/>
                <a:cs typeface="+mn-lt"/>
              </a:rPr>
              <a:t>, MassHealth will set standards for these services (e.g., rates, member eligibility, provider qualifications).</a:t>
            </a:r>
            <a:endParaRPr lang="en-US" sz="1900">
              <a:solidFill>
                <a:schemeClr val="tx1"/>
              </a:solidFill>
            </a:endParaRPr>
          </a:p>
          <a:p>
            <a:pPr lvl="1" indent="-182880">
              <a:spcAft>
                <a:spcPts val="600"/>
              </a:spcAft>
              <a:buFont typeface="Courier New" panose="02070309020205020404" pitchFamily="49" charset="0"/>
              <a:buChar char="o"/>
            </a:pPr>
            <a:r>
              <a:rPr lang="en-US" sz="1900" b="1" kern="0">
                <a:solidFill>
                  <a:schemeClr val="tx1"/>
                </a:solidFill>
                <a:ea typeface="+mn-lt"/>
                <a:cs typeface="+mn-lt"/>
              </a:rPr>
              <a:t>HRSN-JI </a:t>
            </a:r>
            <a:r>
              <a:rPr lang="en-US" sz="1900" kern="0">
                <a:solidFill>
                  <a:schemeClr val="tx1"/>
                </a:solidFill>
                <a:ea typeface="+mn-lt"/>
                <a:cs typeface="+mn-lt"/>
              </a:rPr>
              <a:t>will encompass </a:t>
            </a:r>
            <a:r>
              <a:rPr lang="en-US" sz="1900" b="1" kern="0">
                <a:solidFill>
                  <a:schemeClr val="tx1"/>
                </a:solidFill>
                <a:ea typeface="+mn-lt"/>
                <a:cs typeface="+mn-lt"/>
              </a:rPr>
              <a:t>Specialized</a:t>
            </a:r>
            <a:r>
              <a:rPr lang="en-US" sz="1900" kern="0">
                <a:solidFill>
                  <a:schemeClr val="tx1"/>
                </a:solidFill>
                <a:ea typeface="+mn-lt"/>
                <a:cs typeface="+mn-lt"/>
              </a:rPr>
              <a:t> </a:t>
            </a:r>
            <a:r>
              <a:rPr lang="en-US" sz="1900" b="1" kern="0">
                <a:solidFill>
                  <a:schemeClr val="tx1"/>
                </a:solidFill>
                <a:ea typeface="+mn-lt"/>
                <a:cs typeface="+mn-lt"/>
              </a:rPr>
              <a:t>CSP-JI</a:t>
            </a:r>
            <a:r>
              <a:rPr lang="en-US" sz="1900" kern="0">
                <a:solidFill>
                  <a:schemeClr val="tx1"/>
                </a:solidFill>
                <a:ea typeface="+mn-lt"/>
                <a:cs typeface="+mn-lt"/>
              </a:rPr>
              <a:t> as currently provided.</a:t>
            </a:r>
            <a:endParaRPr lang="en-US" sz="1900">
              <a:solidFill>
                <a:schemeClr val="tx1"/>
              </a:solidFill>
            </a:endParaRPr>
          </a:p>
          <a:p>
            <a:pPr lvl="1" indent="-182880">
              <a:spcAft>
                <a:spcPts val="600"/>
              </a:spcAft>
              <a:buFont typeface="Courier New" panose="02070309020205020404" pitchFamily="49" charset="0"/>
              <a:buChar char="o"/>
            </a:pPr>
            <a:r>
              <a:rPr lang="en-US" sz="1900" b="1" kern="0">
                <a:solidFill>
                  <a:schemeClr val="tx1"/>
                </a:solidFill>
                <a:ea typeface="+mn-lt"/>
                <a:cs typeface="+mn-lt"/>
              </a:rPr>
              <a:t>HRSN Housing </a:t>
            </a:r>
            <a:r>
              <a:rPr lang="en-US" sz="1900" kern="0">
                <a:solidFill>
                  <a:schemeClr val="tx1"/>
                </a:solidFill>
                <a:ea typeface="+mn-lt"/>
                <a:cs typeface="+mn-lt"/>
              </a:rPr>
              <a:t>will encompass: </a:t>
            </a:r>
            <a:endParaRPr lang="en-US" sz="1900">
              <a:solidFill>
                <a:schemeClr val="tx1"/>
              </a:solidFill>
            </a:endParaRPr>
          </a:p>
          <a:p>
            <a:pPr marL="742950" lvl="2" indent="-285750">
              <a:spcAft>
                <a:spcPts val="600"/>
              </a:spcAft>
              <a:buFont typeface="Wingdings" panose="05000000000000000000" pitchFamily="2" charset="2"/>
              <a:buChar char="§"/>
            </a:pPr>
            <a:r>
              <a:rPr lang="en-US" sz="1900" b="1" kern="0">
                <a:solidFill>
                  <a:schemeClr val="tx1"/>
                </a:solidFill>
                <a:ea typeface="+mn-lt"/>
                <a:cs typeface="+mn-lt"/>
              </a:rPr>
              <a:t>Specialized CSP-HI and Specialized CSP-TPP </a:t>
            </a:r>
            <a:r>
              <a:rPr lang="en-US" sz="1900" kern="0">
                <a:solidFill>
                  <a:schemeClr val="tx1"/>
                </a:solidFill>
                <a:ea typeface="+mn-lt"/>
                <a:cs typeface="+mn-lt"/>
              </a:rPr>
              <a:t>as currently provided, but with an expanded population of eligible members.</a:t>
            </a:r>
            <a:endParaRPr lang="en-US" sz="1900" strike="sngStrike" kern="0">
              <a:solidFill>
                <a:schemeClr val="tx1"/>
              </a:solidFill>
              <a:ea typeface="+mn-lt"/>
              <a:cs typeface="+mn-lt"/>
            </a:endParaRPr>
          </a:p>
          <a:p>
            <a:pPr marL="742950" lvl="2" indent="-285750">
              <a:spcAft>
                <a:spcPts val="600"/>
              </a:spcAft>
              <a:buFont typeface="Wingdings" panose="05000000000000000000" pitchFamily="2" charset="2"/>
              <a:buChar char="§"/>
            </a:pPr>
            <a:r>
              <a:rPr lang="en-US" sz="1900" b="1" kern="0">
                <a:solidFill>
                  <a:schemeClr val="tx1"/>
                </a:solidFill>
                <a:ea typeface="+mn-lt"/>
                <a:cs typeface="+mn-lt"/>
              </a:rPr>
              <a:t>HRSN Supplemental Housing Services </a:t>
            </a:r>
            <a:r>
              <a:rPr lang="en-US" sz="1900" kern="0">
                <a:solidFill>
                  <a:schemeClr val="tx1"/>
                </a:solidFill>
                <a:ea typeface="+mn-lt"/>
                <a:cs typeface="+mn-lt"/>
              </a:rPr>
              <a:t>for eligible ACO members that are currently under FSP. ACOs will be required to provide at least one supplemental HRSN Housing Service to eligible members. </a:t>
            </a:r>
            <a:endParaRPr lang="en-US" sz="1900">
              <a:solidFill>
                <a:schemeClr val="tx1"/>
              </a:solidFill>
            </a:endParaRPr>
          </a:p>
          <a:p>
            <a:pPr marL="457200" lvl="2" indent="-182880">
              <a:spcAft>
                <a:spcPts val="600"/>
              </a:spcAft>
              <a:buFont typeface="Courier New" panose="02070309020205020404" pitchFamily="49" charset="0"/>
              <a:buChar char="o"/>
            </a:pPr>
            <a:r>
              <a:rPr lang="en-US" sz="1900" b="1" kern="0">
                <a:solidFill>
                  <a:schemeClr val="tx1"/>
                </a:solidFill>
                <a:ea typeface="+mn-lt"/>
                <a:cs typeface="+mn-lt"/>
              </a:rPr>
              <a:t>HRSN Nutrition </a:t>
            </a:r>
            <a:r>
              <a:rPr lang="en-US" sz="1900" kern="0">
                <a:solidFill>
                  <a:schemeClr val="tx1"/>
                </a:solidFill>
                <a:ea typeface="+mn-lt"/>
                <a:cs typeface="+mn-lt"/>
              </a:rPr>
              <a:t>will encompass </a:t>
            </a:r>
            <a:r>
              <a:rPr lang="en-US" sz="1900" b="1" kern="0">
                <a:solidFill>
                  <a:schemeClr val="tx1"/>
                </a:solidFill>
                <a:ea typeface="+mn-lt"/>
                <a:cs typeface="+mn-lt"/>
              </a:rPr>
              <a:t>HRSN Supplemental Nutrition Services </a:t>
            </a:r>
            <a:r>
              <a:rPr lang="en-US" sz="1900" kern="0">
                <a:solidFill>
                  <a:schemeClr val="tx1"/>
                </a:solidFill>
                <a:ea typeface="+mn-lt"/>
                <a:cs typeface="+mn-lt"/>
              </a:rPr>
              <a:t>for eligible ACO members that are currently available under FSP. ACOs will be required to provide at least one supplemental HRSN Nutrition Service to eligible members as well as transportation/delivery services as needed to provide access for members. </a:t>
            </a:r>
            <a:endParaRPr lang="en-US" sz="1900" i="1" strike="sngStrike" kern="0">
              <a:solidFill>
                <a:schemeClr val="tx1"/>
              </a:solidFill>
              <a:ea typeface="+mn-lt"/>
              <a:cs typeface="+mn-lt"/>
            </a:endParaRPr>
          </a:p>
          <a:p>
            <a:pPr marL="0" lvl="1"/>
            <a:r>
              <a:rPr lang="en-US" sz="1900" kern="0">
                <a:solidFill>
                  <a:schemeClr val="tx1"/>
                </a:solidFill>
                <a:ea typeface="+mn-lt"/>
                <a:cs typeface="+mn-lt"/>
              </a:rPr>
              <a:t>Note: ACO provision of supplemental HRSN Nutrition and Housing Services will be subject to funding availability, among other considerations.</a:t>
            </a:r>
          </a:p>
        </p:txBody>
      </p:sp>
      <p:sp>
        <p:nvSpPr>
          <p:cNvPr id="5" name="Title 1">
            <a:extLst>
              <a:ext uri="{FF2B5EF4-FFF2-40B4-BE49-F238E27FC236}">
                <a16:creationId xmlns:a16="http://schemas.microsoft.com/office/drawing/2014/main" id="{645F4830-94C1-4544-8F57-DFAD940D6C33}"/>
              </a:ext>
            </a:extLst>
          </p:cNvPr>
          <p:cNvSpPr txBox="1">
            <a:spLocks/>
          </p:cNvSpPr>
          <p:nvPr/>
        </p:nvSpPr>
        <p:spPr>
          <a:xfrm>
            <a:off x="231648" y="214661"/>
            <a:ext cx="11684000" cy="338554"/>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r>
              <a:rPr lang="en-US" sz="2200">
                <a:solidFill>
                  <a:srgbClr val="002060"/>
                </a:solidFill>
                <a:latin typeface="Arial"/>
                <a:cs typeface="Arial"/>
              </a:rPr>
              <a:t>HRSN Services Framework in 2025 and Beyond </a:t>
            </a:r>
            <a:endParaRPr lang="en-US" sz="2200">
              <a:solidFill>
                <a:srgbClr val="002060"/>
              </a:solidFill>
            </a:endParaRPr>
          </a:p>
        </p:txBody>
      </p:sp>
    </p:spTree>
    <p:extLst>
      <p:ext uri="{BB962C8B-B14F-4D97-AF65-F5344CB8AC3E}">
        <p14:creationId xmlns:p14="http://schemas.microsoft.com/office/powerpoint/2010/main" val="133705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1"/>
            <a:ext cx="11684000" cy="338554"/>
          </a:xfrm>
        </p:spPr>
        <p:txBody>
          <a:bodyPr/>
          <a:lstStyle/>
          <a:p>
            <a:r>
              <a:rPr lang="en-US" sz="2200">
                <a:solidFill>
                  <a:srgbClr val="002960"/>
                </a:solidFill>
              </a:rPr>
              <a:t>Overview of the Anticipated Framework for ACO HRSN Services</a:t>
            </a:r>
          </a:p>
        </p:txBody>
      </p:sp>
      <p:sp>
        <p:nvSpPr>
          <p:cNvPr id="11" name="Rectangle 10">
            <a:extLst>
              <a:ext uri="{FF2B5EF4-FFF2-40B4-BE49-F238E27FC236}">
                <a16:creationId xmlns:a16="http://schemas.microsoft.com/office/drawing/2014/main" id="{412552F1-24F9-462A-BF17-FF0408C0F38F}"/>
              </a:ext>
            </a:extLst>
          </p:cNvPr>
          <p:cNvSpPr/>
          <p:nvPr/>
        </p:nvSpPr>
        <p:spPr>
          <a:xfrm>
            <a:off x="5088556" y="3021021"/>
            <a:ext cx="1334654" cy="2494219"/>
          </a:xfrm>
          <a:prstGeom prst="rect">
            <a:avLst/>
          </a:prstGeom>
          <a:solidFill>
            <a:srgbClr val="A6A6A6"/>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HRSN Housing</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13" name="Rectangle 12">
            <a:extLst>
              <a:ext uri="{FF2B5EF4-FFF2-40B4-BE49-F238E27FC236}">
                <a16:creationId xmlns:a16="http://schemas.microsoft.com/office/drawing/2014/main" id="{C19123FC-427C-4D03-9EC4-E8E86C497C59}"/>
              </a:ext>
            </a:extLst>
          </p:cNvPr>
          <p:cNvSpPr/>
          <p:nvPr/>
        </p:nvSpPr>
        <p:spPr>
          <a:xfrm>
            <a:off x="5088556" y="1963080"/>
            <a:ext cx="1334654" cy="1009960"/>
          </a:xfrm>
          <a:prstGeom prst="rect">
            <a:avLst/>
          </a:prstGeom>
          <a:solidFill>
            <a:srgbClr val="1D954F"/>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HRSN Nutrition</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14" name="Rectangle 13">
            <a:extLst>
              <a:ext uri="{FF2B5EF4-FFF2-40B4-BE49-F238E27FC236}">
                <a16:creationId xmlns:a16="http://schemas.microsoft.com/office/drawing/2014/main" id="{2FFFCD8C-2C1C-4D0D-AA92-3E996D8D2ED4}"/>
              </a:ext>
            </a:extLst>
          </p:cNvPr>
          <p:cNvSpPr/>
          <p:nvPr/>
        </p:nvSpPr>
        <p:spPr>
          <a:xfrm>
            <a:off x="5088556" y="5563221"/>
            <a:ext cx="1334654" cy="664444"/>
          </a:xfrm>
          <a:prstGeom prst="rect">
            <a:avLst/>
          </a:prstGeom>
          <a:solidFill>
            <a:srgbClr val="5E8BFF"/>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HRSN JI</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19" name="TextBox 18">
            <a:extLst>
              <a:ext uri="{FF2B5EF4-FFF2-40B4-BE49-F238E27FC236}">
                <a16:creationId xmlns:a16="http://schemas.microsoft.com/office/drawing/2014/main" id="{C58A557A-BD65-4F72-AB45-C62336FAB792}"/>
              </a:ext>
            </a:extLst>
          </p:cNvPr>
          <p:cNvSpPr txBox="1"/>
          <p:nvPr/>
        </p:nvSpPr>
        <p:spPr bwMode="auto">
          <a:xfrm>
            <a:off x="5088556" y="1388472"/>
            <a:ext cx="1324493" cy="509683"/>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a:ea typeface="+mn-ea"/>
                <a:cs typeface="Arial"/>
              </a:rPr>
              <a:t>HRSN Service</a:t>
            </a:r>
            <a:br>
              <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br>
            <a:r>
              <a:rPr kumimoji="0" lang="en-US" sz="1400" b="1" i="0" u="sng" strike="noStrike" kern="0" cap="none" spc="0" normalizeH="0" baseline="0" noProof="0">
                <a:ln>
                  <a:noFill/>
                </a:ln>
                <a:solidFill>
                  <a:srgbClr val="000000"/>
                </a:solidFill>
                <a:effectLst/>
                <a:uLnTx/>
                <a:uFillTx/>
                <a:latin typeface="Arial"/>
                <a:ea typeface="+mn-ea"/>
                <a:cs typeface="Arial"/>
              </a:rPr>
              <a:t>Domains</a:t>
            </a:r>
            <a:endPar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24" name="Rectangle 23">
            <a:extLst>
              <a:ext uri="{FF2B5EF4-FFF2-40B4-BE49-F238E27FC236}">
                <a16:creationId xmlns:a16="http://schemas.microsoft.com/office/drawing/2014/main" id="{866555F3-4E87-4495-9ADB-249F1F29BE83}"/>
              </a:ext>
            </a:extLst>
          </p:cNvPr>
          <p:cNvSpPr/>
          <p:nvPr/>
        </p:nvSpPr>
        <p:spPr>
          <a:xfrm>
            <a:off x="903636" y="4051367"/>
            <a:ext cx="2122803" cy="664444"/>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Specialized CSP-HI</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25" name="Rectangle 24">
            <a:extLst>
              <a:ext uri="{FF2B5EF4-FFF2-40B4-BE49-F238E27FC236}">
                <a16:creationId xmlns:a16="http://schemas.microsoft.com/office/drawing/2014/main" id="{F53CD9CF-E031-490F-9690-BDE05323F558}"/>
              </a:ext>
            </a:extLst>
          </p:cNvPr>
          <p:cNvSpPr/>
          <p:nvPr/>
        </p:nvSpPr>
        <p:spPr>
          <a:xfrm>
            <a:off x="903636" y="3021021"/>
            <a:ext cx="2122803" cy="992628"/>
          </a:xfrm>
          <a:prstGeom prst="rect">
            <a:avLst/>
          </a:prstGeom>
          <a:solidFill>
            <a:schemeClr val="accent2"/>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Flexible Services (Housing)</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26" name="Rectangle 25">
            <a:extLst>
              <a:ext uri="{FF2B5EF4-FFF2-40B4-BE49-F238E27FC236}">
                <a16:creationId xmlns:a16="http://schemas.microsoft.com/office/drawing/2014/main" id="{8D35EA8A-B8A4-4B9A-BA8F-91BF549D9F05}"/>
              </a:ext>
            </a:extLst>
          </p:cNvPr>
          <p:cNvSpPr/>
          <p:nvPr/>
        </p:nvSpPr>
        <p:spPr>
          <a:xfrm>
            <a:off x="913693" y="1919809"/>
            <a:ext cx="2122803" cy="1053231"/>
          </a:xfrm>
          <a:prstGeom prst="rect">
            <a:avLst/>
          </a:prstGeom>
          <a:solidFill>
            <a:schemeClr val="accent2"/>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Flexible Services (Nutrition)</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27" name="Rectangle 26">
            <a:extLst>
              <a:ext uri="{FF2B5EF4-FFF2-40B4-BE49-F238E27FC236}">
                <a16:creationId xmlns:a16="http://schemas.microsoft.com/office/drawing/2014/main" id="{431E51B7-1EDD-4562-B74B-492DD78BA8E4}"/>
              </a:ext>
            </a:extLst>
          </p:cNvPr>
          <p:cNvSpPr/>
          <p:nvPr/>
        </p:nvSpPr>
        <p:spPr>
          <a:xfrm>
            <a:off x="903636" y="4757418"/>
            <a:ext cx="2122803" cy="810851"/>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Specialized CSP-TPP</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28" name="Rectangle 27">
            <a:extLst>
              <a:ext uri="{FF2B5EF4-FFF2-40B4-BE49-F238E27FC236}">
                <a16:creationId xmlns:a16="http://schemas.microsoft.com/office/drawing/2014/main" id="{2D2118A8-A6EE-4889-BA2B-4D43BE2CEA40}"/>
              </a:ext>
            </a:extLst>
          </p:cNvPr>
          <p:cNvSpPr/>
          <p:nvPr/>
        </p:nvSpPr>
        <p:spPr>
          <a:xfrm>
            <a:off x="903636" y="5619207"/>
            <a:ext cx="2122803" cy="664444"/>
          </a:xfrm>
          <a:prstGeom prst="rect">
            <a:avLst/>
          </a:prstGeom>
          <a:solidFill>
            <a:schemeClr val="accent4">
              <a:lumMod val="75000"/>
              <a:lumOff val="25000"/>
            </a:schemeClr>
          </a:solidFill>
          <a:ln w="95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Specialized CSP-JI</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29" name="TextBox 28">
            <a:extLst>
              <a:ext uri="{FF2B5EF4-FFF2-40B4-BE49-F238E27FC236}">
                <a16:creationId xmlns:a16="http://schemas.microsoft.com/office/drawing/2014/main" id="{99E5CF49-875E-42B6-84C4-33AF0520E038}"/>
              </a:ext>
            </a:extLst>
          </p:cNvPr>
          <p:cNvSpPr txBox="1"/>
          <p:nvPr/>
        </p:nvSpPr>
        <p:spPr bwMode="auto">
          <a:xfrm>
            <a:off x="508993" y="1503634"/>
            <a:ext cx="2391762" cy="230324"/>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a:ea typeface="+mn-ea"/>
                <a:cs typeface="Arial"/>
              </a:rPr>
              <a:t>Current Goods and Services</a:t>
            </a:r>
            <a:endPar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30" name="Rectangle 29">
            <a:extLst>
              <a:ext uri="{FF2B5EF4-FFF2-40B4-BE49-F238E27FC236}">
                <a16:creationId xmlns:a16="http://schemas.microsoft.com/office/drawing/2014/main" id="{6A148C9D-682F-4B8E-B9C9-81791740B9CE}"/>
              </a:ext>
            </a:extLst>
          </p:cNvPr>
          <p:cNvSpPr/>
          <p:nvPr/>
        </p:nvSpPr>
        <p:spPr>
          <a:xfrm rot="16200000">
            <a:off x="-510725" y="4945402"/>
            <a:ext cx="2232284" cy="444214"/>
          </a:xfrm>
          <a:prstGeom prst="rect">
            <a:avLst/>
          </a:prstGeom>
          <a:solidFill>
            <a:srgbClr val="86A8FF"/>
          </a:solidFill>
          <a:ln w="952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Specialized CSP </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31" name="Rectangle 30">
            <a:extLst>
              <a:ext uri="{FF2B5EF4-FFF2-40B4-BE49-F238E27FC236}">
                <a16:creationId xmlns:a16="http://schemas.microsoft.com/office/drawing/2014/main" id="{FD124D4E-AEFA-45B7-B0EF-1481F520E945}"/>
              </a:ext>
            </a:extLst>
          </p:cNvPr>
          <p:cNvSpPr/>
          <p:nvPr/>
        </p:nvSpPr>
        <p:spPr>
          <a:xfrm rot="16200000">
            <a:off x="-441372" y="2724891"/>
            <a:ext cx="2097686" cy="444214"/>
          </a:xfrm>
          <a:prstGeom prst="rect">
            <a:avLst/>
          </a:prstGeom>
          <a:solidFill>
            <a:srgbClr val="4FB94F"/>
          </a:solidFill>
          <a:ln w="952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300" b="1" i="0" u="none" strike="noStrike" kern="1200" cap="none" spc="0" normalizeH="0" baseline="0" noProof="0">
                <a:ln>
                  <a:noFill/>
                </a:ln>
                <a:solidFill>
                  <a:srgbClr val="FFFFFF"/>
                </a:solidFill>
                <a:effectLst/>
                <a:uLnTx/>
                <a:uFillTx/>
                <a:latin typeface="Arial"/>
                <a:ea typeface="+mn-ea"/>
                <a:cs typeface="+mn-cs"/>
              </a:rPr>
              <a:t>Flex Services</a:t>
            </a:r>
            <a:endParaRPr kumimoji="0" lang="en-US" sz="1300" b="0" i="1" u="none" strike="noStrike" kern="1200" cap="none" spc="0" normalizeH="0" baseline="0" noProof="0">
              <a:ln>
                <a:noFill/>
              </a:ln>
              <a:solidFill>
                <a:srgbClr val="FFFFFF"/>
              </a:solidFill>
              <a:effectLst/>
              <a:uLnTx/>
              <a:uFillTx/>
              <a:latin typeface="Arial"/>
              <a:ea typeface="+mn-ea"/>
              <a:cs typeface="+mn-cs"/>
            </a:endParaRPr>
          </a:p>
        </p:txBody>
      </p:sp>
      <p:sp>
        <p:nvSpPr>
          <p:cNvPr id="9" name="Speech Bubble: Rectangle 8">
            <a:extLst>
              <a:ext uri="{FF2B5EF4-FFF2-40B4-BE49-F238E27FC236}">
                <a16:creationId xmlns:a16="http://schemas.microsoft.com/office/drawing/2014/main" id="{D9D7617B-69B0-4A83-80DD-E15338C15C38}"/>
              </a:ext>
            </a:extLst>
          </p:cNvPr>
          <p:cNvSpPr/>
          <p:nvPr/>
        </p:nvSpPr>
        <p:spPr>
          <a:xfrm>
            <a:off x="7103444" y="3827448"/>
            <a:ext cx="4174863" cy="1676190"/>
          </a:xfrm>
          <a:prstGeom prst="wedgeRectCallout">
            <a:avLst>
              <a:gd name="adj1" fmla="val -59131"/>
              <a:gd name="adj2" fmla="val -22338"/>
            </a:avLst>
          </a:prstGeom>
          <a:solidFill>
            <a:srgbClr val="A6A6A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Specialized CSP-HI (required)</a:t>
            </a:r>
          </a:p>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Specialized CSP-TPP (required)</a:t>
            </a:r>
          </a:p>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HRSN Housing Search</a:t>
            </a:r>
          </a:p>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Transitional Goods</a:t>
            </a:r>
          </a:p>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HRSN Housing Navigation</a:t>
            </a:r>
          </a:p>
          <a:p>
            <a:pPr marL="171450" indent="-171450" defTabSz="533400">
              <a:lnSpc>
                <a:spcPct val="90000"/>
              </a:lnSpc>
              <a:spcBef>
                <a:spcPct val="0"/>
              </a:spcBef>
              <a:spcAft>
                <a:spcPct val="35000"/>
              </a:spcAft>
              <a:buFont typeface="Arial" panose="020B0604020202020204" pitchFamily="34" charset="0"/>
              <a:buChar char="•"/>
              <a:defRPr/>
            </a:pPr>
            <a:r>
              <a:rPr lang="en-US" sz="1200">
                <a:solidFill>
                  <a:srgbClr val="FFFFFF"/>
                </a:solidFill>
                <a:latin typeface="Arial"/>
              </a:rPr>
              <a:t>Healthy Homes</a:t>
            </a:r>
          </a:p>
          <a:p>
            <a:pPr marL="171450" indent="-171450" defTabSz="533400">
              <a:lnSpc>
                <a:spcPct val="90000"/>
              </a:lnSpc>
              <a:spcBef>
                <a:spcPct val="0"/>
              </a:spcBef>
              <a:buFont typeface="Arial" panose="020B0604020202020204" pitchFamily="34" charset="0"/>
              <a:buChar char="•"/>
              <a:defRPr/>
            </a:pPr>
            <a:r>
              <a:rPr lang="en-US" sz="1200">
                <a:solidFill>
                  <a:srgbClr val="FFFFFF"/>
                </a:solidFill>
                <a:latin typeface="Arial"/>
              </a:rPr>
              <a:t>Home Modifications</a:t>
            </a:r>
          </a:p>
        </p:txBody>
      </p:sp>
      <p:sp>
        <p:nvSpPr>
          <p:cNvPr id="36" name="Speech Bubble: Rectangle 35">
            <a:extLst>
              <a:ext uri="{FF2B5EF4-FFF2-40B4-BE49-F238E27FC236}">
                <a16:creationId xmlns:a16="http://schemas.microsoft.com/office/drawing/2014/main" id="{C1189C2A-1BE4-4D1D-8F07-D375067B4A89}"/>
              </a:ext>
            </a:extLst>
          </p:cNvPr>
          <p:cNvSpPr/>
          <p:nvPr/>
        </p:nvSpPr>
        <p:spPr>
          <a:xfrm>
            <a:off x="7103444" y="1677041"/>
            <a:ext cx="4174863" cy="2090824"/>
          </a:xfrm>
          <a:prstGeom prst="wedgeRectCallout">
            <a:avLst>
              <a:gd name="adj1" fmla="val -60131"/>
              <a:gd name="adj2" fmla="val -23381"/>
            </a:avLst>
          </a:prstGeom>
          <a:solidFill>
            <a:srgbClr val="1D954F"/>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171450" indent="-171450" defTabSz="533400">
              <a:lnSpc>
                <a:spcPct val="90000"/>
              </a:lnSpc>
              <a:spcBef>
                <a:spcPct val="0"/>
              </a:spcBef>
              <a:spcAft>
                <a:spcPct val="35000"/>
              </a:spcAft>
              <a:buFont typeface="Arial" panose="020B0604020202020204" pitchFamily="34" charset="0"/>
              <a:buChar char="•"/>
              <a:defRPr/>
            </a:pPr>
            <a:r>
              <a:rPr kumimoji="0" lang="en-US" sz="1200" b="0" i="0" u="none" strike="noStrike" kern="1200" cap="none" spc="0" normalizeH="0" baseline="0" noProof="0">
                <a:ln>
                  <a:noFill/>
                </a:ln>
                <a:solidFill>
                  <a:srgbClr val="FFFFFF"/>
                </a:solidFill>
                <a:effectLst/>
                <a:uLnTx/>
                <a:uFillTx/>
                <a:latin typeface="Arial"/>
                <a:ea typeface="+mn-ea"/>
                <a:cs typeface="+mn-cs"/>
              </a:rPr>
              <a:t>Home Delivered Meals</a:t>
            </a:r>
            <a:r>
              <a:rPr lang="en-US" sz="1200">
                <a:solidFill>
                  <a:srgbClr val="FFFFFF"/>
                </a:solidFill>
                <a:latin typeface="Arial"/>
              </a:rPr>
              <a:t> </a:t>
            </a:r>
          </a:p>
          <a:p>
            <a:pPr marL="171450" indent="-171450" defTabSz="533400">
              <a:lnSpc>
                <a:spcPct val="90000"/>
              </a:lnSpc>
              <a:spcBef>
                <a:spcPct val="0"/>
              </a:spcBef>
              <a:spcAft>
                <a:spcPct val="35000"/>
              </a:spcAft>
              <a:buFont typeface="Arial" panose="020B0604020202020204" pitchFamily="34" charset="0"/>
              <a:buChar char="•"/>
              <a:defRPr/>
            </a:pPr>
            <a:r>
              <a:rPr kumimoji="0" lang="en-US" sz="1200" b="0" i="0" u="none" kern="1200" cap="none" spc="0" normalizeH="0" baseline="0" noProof="0">
                <a:ln>
                  <a:noFill/>
                </a:ln>
                <a:solidFill>
                  <a:srgbClr val="FFFFFF"/>
                </a:solidFill>
                <a:effectLst/>
                <a:uLnTx/>
                <a:uFillTx/>
                <a:latin typeface="Arial"/>
                <a:ea typeface="+mn-ea"/>
                <a:cs typeface="+mn-cs"/>
              </a:rPr>
              <a:t>Food Boxes</a:t>
            </a:r>
            <a:endParaRPr kumimoji="0" lang="en-US" sz="1200" b="0" i="0" u="none" kern="1200" cap="none" spc="0" normalizeH="0" baseline="0" noProof="0">
              <a:ln>
                <a:noFill/>
              </a:ln>
              <a:solidFill>
                <a:srgbClr val="FF0000"/>
              </a:solidFill>
              <a:effectLst/>
              <a:uLnTx/>
              <a:uFillTx/>
              <a:latin typeface="Arial"/>
              <a:ea typeface="+mn-ea"/>
              <a:cs typeface="+mn-cs"/>
            </a:endParaRP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FFFFFF"/>
                </a:solidFill>
                <a:effectLst/>
                <a:uLnTx/>
                <a:uFillTx/>
                <a:latin typeface="Arial"/>
                <a:ea typeface="+mn-ea"/>
                <a:cs typeface="+mn-cs"/>
              </a:rPr>
              <a:t>Food Prescriptions and Vouchers</a:t>
            </a:r>
            <a:endParaRPr lang="en-US" sz="1200" b="0" i="0" u="none" strike="noStrike" kern="1200" cap="none" spc="0" normalizeH="0" baseline="0" noProof="0">
              <a:ln>
                <a:noFill/>
              </a:ln>
              <a:solidFill>
                <a:srgbClr val="FFFFFF"/>
              </a:solidFill>
              <a:effectLst/>
              <a:uLnTx/>
              <a:uFillTx/>
              <a:latin typeface="Arial"/>
              <a:cs typeface="Arial"/>
            </a:endParaRP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FFFFFF"/>
                </a:solidFill>
                <a:effectLst/>
                <a:uLnTx/>
                <a:uFillTx/>
                <a:latin typeface="Arial"/>
                <a:ea typeface="+mn-ea"/>
                <a:cs typeface="+mn-cs"/>
              </a:rPr>
              <a:t>Application Assistance</a:t>
            </a: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lang="en-US" sz="1200">
                <a:solidFill>
                  <a:srgbClr val="FFFFFF"/>
                </a:solidFill>
                <a:latin typeface="Arial"/>
              </a:rPr>
              <a:t>Benefit Maintenance Assistance</a:t>
            </a:r>
            <a:endParaRPr lang="en-US" sz="1200" b="0" i="0" u="none" strike="noStrike" kern="1200" cap="none" spc="0" normalizeH="0" baseline="0" noProof="0">
              <a:ln>
                <a:noFill/>
              </a:ln>
              <a:solidFill>
                <a:srgbClr val="FFFFFF"/>
              </a:solidFill>
              <a:effectLst/>
              <a:uLnTx/>
              <a:uFillTx/>
              <a:latin typeface="Arial"/>
              <a:cs typeface="Arial"/>
            </a:endParaRP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lang="en-US" sz="1200">
                <a:solidFill>
                  <a:srgbClr val="FFFFFF"/>
                </a:solidFill>
                <a:latin typeface="Arial"/>
              </a:rPr>
              <a:t>Nutrition </a:t>
            </a:r>
            <a:r>
              <a:rPr kumimoji="0" lang="en-US" sz="1200" b="0" i="0" u="none" strike="noStrike" kern="1200" cap="none" spc="0" normalizeH="0" baseline="0" noProof="0">
                <a:ln>
                  <a:noFill/>
                </a:ln>
                <a:solidFill>
                  <a:srgbClr val="FFFFFF"/>
                </a:solidFill>
                <a:effectLst/>
                <a:uLnTx/>
                <a:uFillTx/>
                <a:latin typeface="Arial"/>
                <a:ea typeface="+mn-ea"/>
                <a:cs typeface="+mn-cs"/>
              </a:rPr>
              <a:t>Education Classes and Skills Development</a:t>
            </a: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lang="en-US" sz="1200">
                <a:solidFill>
                  <a:srgbClr val="FFFFFF"/>
                </a:solidFill>
                <a:latin typeface="Arial"/>
              </a:rPr>
              <a:t>Nutrition Counseling</a:t>
            </a:r>
            <a:endParaRPr kumimoji="0" lang="en-US" sz="1200" b="0" i="0" u="none" strike="noStrike" kern="1200" cap="none" spc="0" normalizeH="0" baseline="0" noProof="0">
              <a:ln>
                <a:noFill/>
              </a:ln>
              <a:solidFill>
                <a:srgbClr val="FFFFFF"/>
              </a:solidFill>
              <a:effectLst/>
              <a:uLnTx/>
              <a:uFillTx/>
              <a:latin typeface="Arial"/>
              <a:ea typeface="+mn-ea"/>
              <a:cs typeface="+mn-cs"/>
            </a:endParaRP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FFFFFF"/>
                </a:solidFill>
                <a:effectLst/>
                <a:uLnTx/>
                <a:uFillTx/>
                <a:latin typeface="Arial"/>
                <a:ea typeface="+mn-ea"/>
                <a:cs typeface="+mn-cs"/>
              </a:rPr>
              <a:t>Kitchen Supplies</a:t>
            </a:r>
          </a:p>
          <a:p>
            <a:pPr marL="171450" marR="0" lvl="0" indent="-171450" algn="l" defTabSz="533400" rtl="0" eaLnBrk="1" fontAlgn="auto" latinLnBrk="0" hangingPunct="1">
              <a:lnSpc>
                <a:spcPct val="90000"/>
              </a:lnSpc>
              <a:spcBef>
                <a:spcPct val="0"/>
              </a:spcBef>
              <a:spcAft>
                <a:spcPct val="35000"/>
              </a:spcAft>
              <a:buClrTx/>
              <a:buSzTx/>
              <a:buFont typeface="Arial" panose="020B0604020202020204" pitchFamily="34" charset="0"/>
              <a:buChar char="•"/>
              <a:tabLst/>
              <a:defRPr/>
            </a:pPr>
            <a:r>
              <a:rPr lang="en-US" sz="1200">
                <a:solidFill>
                  <a:srgbClr val="FFFFFF"/>
                </a:solidFill>
                <a:latin typeface="Arial"/>
              </a:rPr>
              <a:t>Nutrition Transportation</a:t>
            </a:r>
            <a:endParaRPr lang="en-US" sz="1200" b="0" i="0" u="none" strike="noStrike" kern="1200" cap="none" spc="0" normalizeH="0" baseline="0" noProof="0">
              <a:ln>
                <a:noFill/>
              </a:ln>
              <a:solidFill>
                <a:srgbClr val="FFFFFF"/>
              </a:solidFill>
              <a:effectLst/>
              <a:uLnTx/>
              <a:uFillTx/>
              <a:latin typeface="Arial"/>
              <a:cs typeface="Arial"/>
            </a:endParaRPr>
          </a:p>
        </p:txBody>
      </p:sp>
      <p:sp>
        <p:nvSpPr>
          <p:cNvPr id="37" name="Speech Bubble: Rectangle 36">
            <a:extLst>
              <a:ext uri="{FF2B5EF4-FFF2-40B4-BE49-F238E27FC236}">
                <a16:creationId xmlns:a16="http://schemas.microsoft.com/office/drawing/2014/main" id="{BA1F612B-0F13-40C6-8014-345415D0A2C5}"/>
              </a:ext>
            </a:extLst>
          </p:cNvPr>
          <p:cNvSpPr/>
          <p:nvPr/>
        </p:nvSpPr>
        <p:spPr>
          <a:xfrm>
            <a:off x="7103444" y="5563221"/>
            <a:ext cx="4174863" cy="664443"/>
          </a:xfrm>
          <a:prstGeom prst="wedgeRectCallout">
            <a:avLst>
              <a:gd name="adj1" fmla="val -59478"/>
              <a:gd name="adj2" fmla="val -22293"/>
            </a:avLst>
          </a:prstGeom>
          <a:solidFill>
            <a:srgbClr val="5E8BFF"/>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a:ln>
                  <a:noFill/>
                </a:ln>
                <a:solidFill>
                  <a:srgbClr val="FFFFFF"/>
                </a:solidFill>
                <a:effectLst/>
                <a:uLnTx/>
                <a:uFillTx/>
                <a:latin typeface="Arial"/>
                <a:ea typeface="+mn-ea"/>
                <a:cs typeface="+mn-cs"/>
              </a:rPr>
              <a:t>Specialized CSP-JI (required)</a:t>
            </a:r>
          </a:p>
        </p:txBody>
      </p:sp>
      <p:sp>
        <p:nvSpPr>
          <p:cNvPr id="38" name="TextBox 37">
            <a:extLst>
              <a:ext uri="{FF2B5EF4-FFF2-40B4-BE49-F238E27FC236}">
                <a16:creationId xmlns:a16="http://schemas.microsoft.com/office/drawing/2014/main" id="{14776BF6-61FA-4780-89CA-75342F4BEF41}"/>
              </a:ext>
            </a:extLst>
          </p:cNvPr>
          <p:cNvSpPr txBox="1"/>
          <p:nvPr/>
        </p:nvSpPr>
        <p:spPr bwMode="auto">
          <a:xfrm>
            <a:off x="7994994" y="1436597"/>
            <a:ext cx="2391762" cy="166572"/>
          </a:xfrm>
          <a:prstGeom prst="rect">
            <a:avLst/>
          </a:prstGeom>
          <a:noFill/>
          <a:ln w="9525">
            <a:noFill/>
            <a:miter lim="800000"/>
            <a:headEnd/>
            <a:tailEnd/>
          </a:ln>
          <a:effectLst/>
        </p:spPr>
        <p:txBody>
          <a:bodyPr vert="horz" wrap="none" lIns="76200" tIns="76200" rIns="76200" bIns="76200" numCol="1" rtlCol="0" anchor="ctr" anchorCtr="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sng" strike="noStrike" kern="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rPr>
              <a:t>HRSN Services*</a:t>
            </a:r>
          </a:p>
        </p:txBody>
      </p:sp>
      <p:sp>
        <p:nvSpPr>
          <p:cNvPr id="3" name="Rectangle 2">
            <a:extLst>
              <a:ext uri="{FF2B5EF4-FFF2-40B4-BE49-F238E27FC236}">
                <a16:creationId xmlns:a16="http://schemas.microsoft.com/office/drawing/2014/main" id="{0F8DD713-2021-4DCA-9916-0986925DA766}"/>
              </a:ext>
            </a:extLst>
          </p:cNvPr>
          <p:cNvSpPr/>
          <p:nvPr/>
        </p:nvSpPr>
        <p:spPr>
          <a:xfrm>
            <a:off x="383309" y="1136206"/>
            <a:ext cx="2643130" cy="276999"/>
          </a:xfrm>
          <a:prstGeom prst="rect">
            <a:avLst/>
          </a:prstGeom>
          <a:solidFill>
            <a:schemeClr val="accent6">
              <a:lumMod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Arial"/>
                <a:ea typeface="+mn-ea"/>
                <a:cs typeface="+mn-cs"/>
              </a:rPr>
              <a:t>Pre-2025</a:t>
            </a:r>
          </a:p>
        </p:txBody>
      </p:sp>
      <p:sp>
        <p:nvSpPr>
          <p:cNvPr id="32" name="Rectangle 31">
            <a:extLst>
              <a:ext uri="{FF2B5EF4-FFF2-40B4-BE49-F238E27FC236}">
                <a16:creationId xmlns:a16="http://schemas.microsoft.com/office/drawing/2014/main" id="{076B2626-C059-435A-A884-10CA37E1B873}"/>
              </a:ext>
            </a:extLst>
          </p:cNvPr>
          <p:cNvSpPr/>
          <p:nvPr/>
        </p:nvSpPr>
        <p:spPr>
          <a:xfrm>
            <a:off x="5088556" y="1136206"/>
            <a:ext cx="6199808" cy="276999"/>
          </a:xfrm>
          <a:prstGeom prst="rect">
            <a:avLst/>
          </a:prstGeom>
          <a:solidFill>
            <a:schemeClr val="accent6">
              <a:lumMod val="5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FFFFFF"/>
                </a:solidFill>
                <a:effectLst/>
                <a:uLnTx/>
                <a:uFillTx/>
                <a:latin typeface="Arial"/>
                <a:ea typeface="+mn-ea"/>
                <a:cs typeface="+mn-cs"/>
              </a:rPr>
              <a:t>2025 - 2027</a:t>
            </a:r>
          </a:p>
        </p:txBody>
      </p:sp>
      <p:sp>
        <p:nvSpPr>
          <p:cNvPr id="8" name="Arrow: Right 7">
            <a:extLst>
              <a:ext uri="{FF2B5EF4-FFF2-40B4-BE49-F238E27FC236}">
                <a16:creationId xmlns:a16="http://schemas.microsoft.com/office/drawing/2014/main" id="{8444EA1C-4926-5CCB-69DC-7487370739AD}"/>
              </a:ext>
            </a:extLst>
          </p:cNvPr>
          <p:cNvSpPr/>
          <p:nvPr/>
        </p:nvSpPr>
        <p:spPr>
          <a:xfrm>
            <a:off x="3373386" y="2265783"/>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srgbClr val="FFFFFF"/>
              </a:solidFill>
              <a:effectLst/>
              <a:uLnTx/>
              <a:uFillTx/>
              <a:latin typeface="Arial"/>
              <a:ea typeface="+mn-ea"/>
              <a:cs typeface="+mn-cs"/>
            </a:endParaRPr>
          </a:p>
        </p:txBody>
      </p:sp>
      <p:sp>
        <p:nvSpPr>
          <p:cNvPr id="10" name="Arrow: Right 9">
            <a:extLst>
              <a:ext uri="{FF2B5EF4-FFF2-40B4-BE49-F238E27FC236}">
                <a16:creationId xmlns:a16="http://schemas.microsoft.com/office/drawing/2014/main" id="{836B8CBD-85A7-D56D-CA74-B7FB9F1C6428}"/>
              </a:ext>
            </a:extLst>
          </p:cNvPr>
          <p:cNvSpPr/>
          <p:nvPr/>
        </p:nvSpPr>
        <p:spPr>
          <a:xfrm>
            <a:off x="3373387" y="4237371"/>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srgbClr val="FFFFFF"/>
              </a:solidFill>
              <a:effectLst/>
              <a:uLnTx/>
              <a:uFillTx/>
              <a:latin typeface="Arial"/>
              <a:ea typeface="+mn-ea"/>
              <a:cs typeface="+mn-cs"/>
            </a:endParaRPr>
          </a:p>
        </p:txBody>
      </p:sp>
      <p:sp>
        <p:nvSpPr>
          <p:cNvPr id="15" name="Arrow: Right 14">
            <a:extLst>
              <a:ext uri="{FF2B5EF4-FFF2-40B4-BE49-F238E27FC236}">
                <a16:creationId xmlns:a16="http://schemas.microsoft.com/office/drawing/2014/main" id="{7F3FA233-45C5-D3DC-8052-59D410CA9870}"/>
              </a:ext>
            </a:extLst>
          </p:cNvPr>
          <p:cNvSpPr/>
          <p:nvPr/>
        </p:nvSpPr>
        <p:spPr>
          <a:xfrm>
            <a:off x="3373387" y="3424085"/>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srgbClr val="FFFFFF"/>
              </a:solidFill>
              <a:effectLst/>
              <a:uLnTx/>
              <a:uFillTx/>
              <a:latin typeface="Arial"/>
              <a:ea typeface="+mn-ea"/>
              <a:cs typeface="+mn-cs"/>
            </a:endParaRPr>
          </a:p>
        </p:txBody>
      </p:sp>
      <p:sp>
        <p:nvSpPr>
          <p:cNvPr id="16" name="Arrow: Right 15">
            <a:extLst>
              <a:ext uri="{FF2B5EF4-FFF2-40B4-BE49-F238E27FC236}">
                <a16:creationId xmlns:a16="http://schemas.microsoft.com/office/drawing/2014/main" id="{38B8C621-3943-40FB-C759-53BA99D8E97B}"/>
              </a:ext>
            </a:extLst>
          </p:cNvPr>
          <p:cNvSpPr/>
          <p:nvPr/>
        </p:nvSpPr>
        <p:spPr>
          <a:xfrm>
            <a:off x="3373387" y="5016625"/>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srgbClr val="FFFFFF"/>
              </a:solidFill>
              <a:effectLst/>
              <a:uLnTx/>
              <a:uFillTx/>
              <a:latin typeface="Arial"/>
              <a:ea typeface="+mn-ea"/>
              <a:cs typeface="+mn-cs"/>
            </a:endParaRPr>
          </a:p>
        </p:txBody>
      </p:sp>
      <p:sp>
        <p:nvSpPr>
          <p:cNvPr id="18" name="Arrow: Right 17">
            <a:extLst>
              <a:ext uri="{FF2B5EF4-FFF2-40B4-BE49-F238E27FC236}">
                <a16:creationId xmlns:a16="http://schemas.microsoft.com/office/drawing/2014/main" id="{5518EAB5-033A-CB3F-76BD-2713F369E884}"/>
              </a:ext>
            </a:extLst>
          </p:cNvPr>
          <p:cNvSpPr/>
          <p:nvPr/>
        </p:nvSpPr>
        <p:spPr>
          <a:xfrm>
            <a:off x="3380227" y="5802101"/>
            <a:ext cx="1334653" cy="292433"/>
          </a:xfrm>
          <a:prstGeom prs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srgbClr val="FFFFFF"/>
              </a:solidFill>
              <a:effectLst/>
              <a:uLnTx/>
              <a:uFillTx/>
              <a:latin typeface="Arial"/>
              <a:ea typeface="+mn-ea"/>
              <a:cs typeface="+mn-cs"/>
            </a:endParaRPr>
          </a:p>
        </p:txBody>
      </p:sp>
      <p:sp>
        <p:nvSpPr>
          <p:cNvPr id="5" name="Content Placeholder 3">
            <a:extLst>
              <a:ext uri="{FF2B5EF4-FFF2-40B4-BE49-F238E27FC236}">
                <a16:creationId xmlns:a16="http://schemas.microsoft.com/office/drawing/2014/main" id="{E9C6B04E-9BBB-4602-FA6B-F27C53EDFFBD}"/>
              </a:ext>
            </a:extLst>
          </p:cNvPr>
          <p:cNvSpPr txBox="1">
            <a:spLocks/>
          </p:cNvSpPr>
          <p:nvPr/>
        </p:nvSpPr>
        <p:spPr>
          <a:xfrm>
            <a:off x="309563" y="524865"/>
            <a:ext cx="11471450" cy="413225"/>
          </a:xfrm>
          <a:prstGeom prst="rect">
            <a:avLst/>
          </a:prstGeom>
        </p:spPr>
        <p:txBody>
          <a:bodyPr vert="horz" lIns="0" tIns="45720" rIns="0" bIns="45720" rtlCol="0" anchor="t">
            <a:noAutofit/>
          </a:bodyPr>
          <a:lstStyle>
            <a:lvl1pPr marL="228600" indent="-228600" algn="l" defTabSz="914400" rtl="0" eaLnBrk="1" latinLnBrk="0" hangingPunct="1">
              <a:lnSpc>
                <a:spcPct val="90000"/>
              </a:lnSpc>
              <a:spcBef>
                <a:spcPts val="1000"/>
              </a:spcBef>
              <a:buClr>
                <a:schemeClr val="tx2"/>
              </a:buClr>
              <a:buFont typeface="Wingdings" pitchFamily="2" charset="2"/>
              <a:buChar char="§"/>
              <a:defRPr sz="24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574675" indent="-222250" algn="l" defTabSz="914400" rtl="0" eaLnBrk="1" latinLnBrk="0" hangingPunct="1">
              <a:lnSpc>
                <a:spcPct val="90000"/>
              </a:lnSpc>
              <a:spcBef>
                <a:spcPts val="500"/>
              </a:spcBef>
              <a:buClr>
                <a:schemeClr val="accent2"/>
              </a:buClr>
              <a:buFont typeface="Arial" panose="020B0604020202020204" pitchFamily="34" charset="0"/>
              <a:buChar char="•"/>
              <a:tabLst/>
              <a:defRPr sz="21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752475" indent="-165100" algn="l" defTabSz="914400" rtl="0" eaLnBrk="1" latinLnBrk="0" hangingPunct="1">
              <a:lnSpc>
                <a:spcPct val="90000"/>
              </a:lnSpc>
              <a:spcBef>
                <a:spcPts val="500"/>
              </a:spcBef>
              <a:buClr>
                <a:schemeClr val="accent3"/>
              </a:buClr>
              <a:buSzPct val="85000"/>
              <a:buFont typeface="Courier New" panose="02070309020205020404" pitchFamily="49" charset="0"/>
              <a:buChar char="o"/>
              <a:tabLst/>
              <a:defRPr sz="18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15988" indent="-176213" algn="l" defTabSz="914400" rtl="0" eaLnBrk="1" latinLnBrk="0" hangingPunct="1">
              <a:lnSpc>
                <a:spcPct val="90000"/>
              </a:lnSpc>
              <a:spcBef>
                <a:spcPts val="500"/>
              </a:spcBef>
              <a:buClr>
                <a:schemeClr val="accent6"/>
              </a:buClr>
              <a:buFont typeface="Wingdings" pitchFamily="2" charset="2"/>
              <a:buChar char="§"/>
              <a:tabLst/>
              <a:defRPr sz="18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092200" indent="-176213" algn="l" defTabSz="914400" rtl="0" eaLnBrk="1" latinLnBrk="0" hangingPunct="1">
              <a:lnSpc>
                <a:spcPct val="90000"/>
              </a:lnSpc>
              <a:spcBef>
                <a:spcPts val="500"/>
              </a:spcBef>
              <a:buClr>
                <a:schemeClr val="accent5"/>
              </a:buClr>
              <a:buFont typeface="Arial" panose="020B0604020202020204" pitchFamily="34" charset="0"/>
              <a:buChar char="•"/>
              <a:tabLst/>
              <a:defRPr sz="1800" b="0"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300"/>
              </a:spcAft>
              <a:buNone/>
            </a:pPr>
            <a:r>
              <a:rPr lang="en-US" sz="1600">
                <a:latin typeface="+mj-lt"/>
                <a:ea typeface="Open Sans"/>
                <a:cs typeface="Open Sans"/>
              </a:rPr>
              <a:t>Under the HRSN Services framework, MassHealth is setting standards for these services (e.g., member eligibility, provider qualifications).</a:t>
            </a:r>
          </a:p>
        </p:txBody>
      </p:sp>
      <p:sp>
        <p:nvSpPr>
          <p:cNvPr id="6" name="TextBox 5">
            <a:extLst>
              <a:ext uri="{FF2B5EF4-FFF2-40B4-BE49-F238E27FC236}">
                <a16:creationId xmlns:a16="http://schemas.microsoft.com/office/drawing/2014/main" id="{1E354BCA-CB46-2E6F-15BD-4079A41A6142}"/>
              </a:ext>
            </a:extLst>
          </p:cNvPr>
          <p:cNvSpPr txBox="1"/>
          <p:nvPr/>
        </p:nvSpPr>
        <p:spPr>
          <a:xfrm>
            <a:off x="383309" y="6318778"/>
            <a:ext cx="8244565" cy="276999"/>
          </a:xfrm>
          <a:prstGeom prst="rect">
            <a:avLst/>
          </a:prstGeom>
          <a:noFill/>
        </p:spPr>
        <p:txBody>
          <a:bodyPr wrap="none" rtlCol="0">
            <a:spAutoFit/>
          </a:bodyPr>
          <a:lstStyle/>
          <a:p>
            <a:r>
              <a:rPr lang="en-US" sz="1200" b="1" i="1"/>
              <a:t>*HRSN Services on this slide are shown at the category level. Subcategories exist underneath certain services.</a:t>
            </a:r>
          </a:p>
        </p:txBody>
      </p:sp>
    </p:spTree>
    <p:extLst>
      <p:ext uri="{BB962C8B-B14F-4D97-AF65-F5344CB8AC3E}">
        <p14:creationId xmlns:p14="http://schemas.microsoft.com/office/powerpoint/2010/main" val="441427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1470A-5D98-A5E9-6E8F-4B950BE64FD6}"/>
              </a:ext>
            </a:extLst>
          </p:cNvPr>
          <p:cNvSpPr>
            <a:spLocks noGrp="1"/>
          </p:cNvSpPr>
          <p:nvPr>
            <p:ph type="title"/>
          </p:nvPr>
        </p:nvSpPr>
        <p:spPr>
          <a:xfrm>
            <a:off x="231648" y="199272"/>
            <a:ext cx="11684000" cy="338554"/>
          </a:xfrm>
        </p:spPr>
        <p:txBody>
          <a:bodyPr/>
          <a:lstStyle/>
          <a:p>
            <a:r>
              <a:rPr lang="en-US" sz="2200">
                <a:solidFill>
                  <a:srgbClr val="002960"/>
                </a:solidFill>
              </a:rPr>
              <a:t>Required vs. ACO Supplemental HRSN Services</a:t>
            </a:r>
          </a:p>
        </p:txBody>
      </p:sp>
      <p:sp>
        <p:nvSpPr>
          <p:cNvPr id="4" name="Text Placeholder 11">
            <a:extLst>
              <a:ext uri="{FF2B5EF4-FFF2-40B4-BE49-F238E27FC236}">
                <a16:creationId xmlns:a16="http://schemas.microsoft.com/office/drawing/2014/main" id="{189AD38C-A18C-7562-14F6-9F79C8C2EC33}"/>
              </a:ext>
            </a:extLst>
          </p:cNvPr>
          <p:cNvSpPr txBox="1">
            <a:spLocks/>
          </p:cNvSpPr>
          <p:nvPr/>
        </p:nvSpPr>
        <p:spPr>
          <a:xfrm>
            <a:off x="228600" y="736689"/>
            <a:ext cx="11802871" cy="369332"/>
          </a:xfrm>
          <a:prstGeom prst="rect">
            <a:avLst/>
          </a:prstGeom>
        </p:spPr>
        <p:txBody>
          <a:bodyPr lIns="0" tIns="45720" rIns="0" bIns="45720" anchor="t"/>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a:ea typeface="+mn-ea"/>
                <a:cs typeface="Arial" panose="020B0604020202020204" pitchFamily="34" charset="0"/>
              </a:rPr>
              <a:t>Beginning in 2025, MassHealth will classify each ACO HRSN Service as one of two “service types”:</a:t>
            </a:r>
          </a:p>
        </p:txBody>
      </p:sp>
      <p:sp>
        <p:nvSpPr>
          <p:cNvPr id="5" name="Rectangle 4">
            <a:extLst>
              <a:ext uri="{FF2B5EF4-FFF2-40B4-BE49-F238E27FC236}">
                <a16:creationId xmlns:a16="http://schemas.microsoft.com/office/drawing/2014/main" id="{ADAB9BCB-C4C1-E92D-21F5-48B3A5C7A853}"/>
              </a:ext>
            </a:extLst>
          </p:cNvPr>
          <p:cNvSpPr/>
          <p:nvPr/>
        </p:nvSpPr>
        <p:spPr>
          <a:xfrm>
            <a:off x="228600" y="3489515"/>
            <a:ext cx="11444590"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ysClr val="windowText" lastClr="000000"/>
                </a:solidFill>
                <a:effectLst/>
                <a:uLnTx/>
                <a:uFillTx/>
                <a:latin typeface="Arial"/>
                <a:ea typeface="+mn-ea"/>
                <a:cs typeface="+mn-cs"/>
              </a:rPr>
              <a:t>ACO HRSN Supplemental Services</a:t>
            </a:r>
            <a:endParaRPr kumimoji="0" lang="en-US" sz="1200" b="0" i="1" u="none" strike="noStrike" kern="0" cap="none" spc="0" normalizeH="0" baseline="0" noProof="0">
              <a:ln>
                <a:noFill/>
              </a:ln>
              <a:solidFill>
                <a:sysClr val="windowText" lastClr="000000"/>
              </a:solidFill>
              <a:effectLst/>
              <a:uLnTx/>
              <a:uFillTx/>
              <a:latin typeface="Arial"/>
              <a:ea typeface="+mn-ea"/>
              <a:cs typeface="+mn-cs"/>
            </a:endParaRPr>
          </a:p>
        </p:txBody>
      </p:sp>
      <p:sp>
        <p:nvSpPr>
          <p:cNvPr id="6" name="Rectangle 5">
            <a:extLst>
              <a:ext uri="{FF2B5EF4-FFF2-40B4-BE49-F238E27FC236}">
                <a16:creationId xmlns:a16="http://schemas.microsoft.com/office/drawing/2014/main" id="{83AD4613-9EC9-4CEA-7D49-7FC044F731EE}"/>
              </a:ext>
            </a:extLst>
          </p:cNvPr>
          <p:cNvSpPr/>
          <p:nvPr/>
        </p:nvSpPr>
        <p:spPr>
          <a:xfrm>
            <a:off x="228601" y="1874641"/>
            <a:ext cx="11444590" cy="280777"/>
          </a:xfrm>
          <a:prstGeom prst="rect">
            <a:avLst/>
          </a:prstGeom>
          <a:solidFill>
            <a:srgbClr val="D9D9D9"/>
          </a:solidFill>
          <a:ln w="9525" cap="flat" cmpd="sng" algn="ctr">
            <a:solidFill>
              <a:srgbClr val="FFFFFF">
                <a:lumMod val="75000"/>
              </a:srgbClr>
            </a:solidFill>
            <a:prstDash val="solid"/>
          </a:ln>
          <a:effectLst/>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ysClr val="windowText" lastClr="000000"/>
                </a:solidFill>
                <a:effectLst/>
                <a:uLnTx/>
                <a:uFillTx/>
                <a:latin typeface="Arial"/>
                <a:ea typeface="+mn-ea"/>
                <a:cs typeface="+mn-cs"/>
              </a:rPr>
              <a:t>ACO HRSN Required Services</a:t>
            </a:r>
          </a:p>
        </p:txBody>
      </p:sp>
      <p:sp>
        <p:nvSpPr>
          <p:cNvPr id="7" name="TextBox 6">
            <a:extLst>
              <a:ext uri="{FF2B5EF4-FFF2-40B4-BE49-F238E27FC236}">
                <a16:creationId xmlns:a16="http://schemas.microsoft.com/office/drawing/2014/main" id="{7E3B980A-A31B-ECDC-CC95-82133E407C58}"/>
              </a:ext>
            </a:extLst>
          </p:cNvPr>
          <p:cNvSpPr txBox="1"/>
          <p:nvPr/>
        </p:nvSpPr>
        <p:spPr>
          <a:xfrm>
            <a:off x="228600" y="2183575"/>
            <a:ext cx="11444590" cy="1169551"/>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400"/>
              </a:spcAft>
              <a:buClrTx/>
              <a:buSzTx/>
              <a:buFontTx/>
              <a:buNone/>
              <a:tabLst/>
              <a:defRPr/>
            </a:pPr>
            <a:r>
              <a:rPr kumimoji="0" lang="en-US" sz="1500" b="0" i="0" u="none" strike="noStrike" kern="0" cap="none" spc="0" normalizeH="0" baseline="0" noProof="0">
                <a:ln>
                  <a:noFill/>
                </a:ln>
                <a:solidFill>
                  <a:srgbClr val="000000"/>
                </a:solidFill>
                <a:effectLst/>
                <a:uLnTx/>
                <a:uFillTx/>
                <a:latin typeface="Arial"/>
                <a:ea typeface="+mn-ea"/>
                <a:cs typeface="Arial"/>
              </a:rPr>
              <a:t>ACOs must provide these services to all eligible members. The required services </a:t>
            </a:r>
            <a:r>
              <a:rPr kumimoji="0" lang="en-US" sz="1500" b="0" i="0" u="none" kern="0" cap="none" spc="0" normalizeH="0" baseline="0" noProof="0">
                <a:ln>
                  <a:noFill/>
                </a:ln>
                <a:effectLst/>
                <a:uLnTx/>
                <a:uFillTx/>
                <a:latin typeface="Arial"/>
                <a:ea typeface="+mn-ea"/>
                <a:cs typeface="Arial"/>
              </a:rPr>
              <a:t>will</a:t>
            </a:r>
            <a:r>
              <a:rPr kumimoji="0" lang="en-US" sz="1500" b="0" i="0" u="none" strike="noStrike" kern="0" cap="none" spc="0" normalizeH="0" baseline="0" noProof="0">
                <a:ln>
                  <a:noFill/>
                </a:ln>
                <a:solidFill>
                  <a:srgbClr val="000000"/>
                </a:solidFill>
                <a:effectLst/>
                <a:uLnTx/>
                <a:uFillTx/>
                <a:latin typeface="Arial"/>
                <a:ea typeface="+mn-ea"/>
                <a:cs typeface="Arial"/>
              </a:rPr>
              <a:t> include:</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1500" b="0" i="0" u="none" strike="noStrike" kern="0" cap="none" spc="0" normalizeH="0" baseline="0" noProof="0">
                <a:ln>
                  <a:noFill/>
                </a:ln>
                <a:solidFill>
                  <a:srgbClr val="000000"/>
                </a:solidFill>
                <a:effectLst/>
                <a:uLnTx/>
                <a:uFillTx/>
                <a:latin typeface="Arial"/>
                <a:ea typeface="+mn-ea"/>
                <a:cs typeface="Arial"/>
              </a:rPr>
              <a:t>Specialized CSP-HI</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1500" b="0" i="0" u="none" strike="noStrike" kern="0" cap="none" spc="0" normalizeH="0" baseline="0" noProof="0">
                <a:ln>
                  <a:noFill/>
                </a:ln>
                <a:solidFill>
                  <a:srgbClr val="000000"/>
                </a:solidFill>
                <a:effectLst/>
                <a:uLnTx/>
                <a:uFillTx/>
                <a:latin typeface="Arial"/>
                <a:ea typeface="+mn-ea"/>
                <a:cs typeface="Arial"/>
              </a:rPr>
              <a:t>Specialized CSP-TPP</a:t>
            </a:r>
          </a:p>
          <a:p>
            <a:pPr marL="285750" marR="0" lvl="0" indent="-285750" algn="l" defTabSz="914400" rtl="0" eaLnBrk="1" fontAlgn="auto" latinLnBrk="0" hangingPunct="1">
              <a:lnSpc>
                <a:spcPct val="100000"/>
              </a:lnSpc>
              <a:spcBef>
                <a:spcPts val="0"/>
              </a:spcBef>
              <a:spcAft>
                <a:spcPts val="400"/>
              </a:spcAft>
              <a:buClrTx/>
              <a:buSzTx/>
              <a:buFont typeface="Arial" panose="020B0604020202020204" pitchFamily="34" charset="0"/>
              <a:buChar char="•"/>
              <a:tabLst/>
              <a:defRPr/>
            </a:pPr>
            <a:r>
              <a:rPr kumimoji="0" lang="en-US" sz="1500" b="0" i="0" u="none" strike="noStrike" kern="0" cap="none" spc="0" normalizeH="0" baseline="0" noProof="0">
                <a:ln>
                  <a:noFill/>
                </a:ln>
                <a:solidFill>
                  <a:srgbClr val="000000"/>
                </a:solidFill>
                <a:effectLst/>
                <a:uLnTx/>
                <a:uFillTx/>
                <a:latin typeface="Arial"/>
                <a:ea typeface="+mn-ea"/>
                <a:cs typeface="Arial"/>
              </a:rPr>
              <a:t>Specialized CSP-JI</a:t>
            </a:r>
          </a:p>
        </p:txBody>
      </p:sp>
      <p:sp>
        <p:nvSpPr>
          <p:cNvPr id="20" name="TextBox 19">
            <a:extLst>
              <a:ext uri="{FF2B5EF4-FFF2-40B4-BE49-F238E27FC236}">
                <a16:creationId xmlns:a16="http://schemas.microsoft.com/office/drawing/2014/main" id="{AFB2277E-6869-01C7-4844-C0B2DCE7DE64}"/>
              </a:ext>
            </a:extLst>
          </p:cNvPr>
          <p:cNvSpPr txBox="1"/>
          <p:nvPr/>
        </p:nvSpPr>
        <p:spPr>
          <a:xfrm>
            <a:off x="228600" y="3770292"/>
            <a:ext cx="11444590" cy="1913344"/>
          </a:xfrm>
          <a:prstGeom prst="rect">
            <a:avLst/>
          </a:prstGeom>
          <a:noFill/>
        </p:spPr>
        <p:txBody>
          <a:bodyPr wrap="square" lIns="91440" tIns="45720" rIns="91440" bIns="45720" anchor="t">
            <a:spAutoFit/>
          </a:bodyPr>
          <a:lstStyle/>
          <a:p>
            <a:pPr>
              <a:spcAft>
                <a:spcPts val="400"/>
              </a:spcAft>
              <a:defRPr/>
            </a:pPr>
            <a:r>
              <a:rPr kumimoji="0" lang="en-US" sz="1500" b="0" i="0" u="none" strike="noStrike" kern="0" cap="none" spc="0" normalizeH="0" baseline="0" noProof="0">
                <a:ln>
                  <a:noFill/>
                </a:ln>
                <a:solidFill>
                  <a:srgbClr val="000000"/>
                </a:solidFill>
                <a:effectLst/>
                <a:uLnTx/>
                <a:uFillTx/>
                <a:latin typeface="Arial"/>
                <a:cs typeface="Arial"/>
              </a:rPr>
              <a:t>ACOs must offer at least two supplemental services (one housing, one nutrition).</a:t>
            </a:r>
          </a:p>
          <a:p>
            <a:pPr marL="285750" indent="-285750">
              <a:spcAft>
                <a:spcPts val="400"/>
              </a:spcAft>
              <a:buFont typeface="Arial" panose="020B0604020202020204" pitchFamily="34" charset="0"/>
              <a:buChar char="•"/>
              <a:defRPr/>
            </a:pPr>
            <a:r>
              <a:rPr kumimoji="0" lang="en-US" sz="1500" i="0" u="none" strike="noStrike" kern="1200" cap="none" spc="0" normalizeH="0" baseline="0" noProof="0">
                <a:ln>
                  <a:noFill/>
                </a:ln>
                <a:effectLst/>
                <a:uLnTx/>
                <a:uFillTx/>
                <a:latin typeface="Arial"/>
                <a:ea typeface="+mn-ea"/>
                <a:cs typeface="+mn-cs"/>
              </a:rPr>
              <a:t>There are </a:t>
            </a:r>
            <a:r>
              <a:rPr kumimoji="0" lang="en-US" sz="1500" b="1" i="0" u="none" strike="noStrike" kern="1200" cap="none" spc="0" normalizeH="0" baseline="0" noProof="0">
                <a:ln>
                  <a:noFill/>
                </a:ln>
                <a:effectLst/>
                <a:uLnTx/>
                <a:uFillTx/>
                <a:latin typeface="Arial"/>
                <a:ea typeface="+mn-ea"/>
                <a:cs typeface="+mn-cs"/>
              </a:rPr>
              <a:t>17 different ACOs </a:t>
            </a:r>
            <a:r>
              <a:rPr kumimoji="0" lang="en-US" sz="1500" i="0" u="none" strike="noStrike" kern="1200" cap="none" spc="0" normalizeH="0" baseline="0" noProof="0">
                <a:ln>
                  <a:noFill/>
                </a:ln>
                <a:effectLst/>
                <a:uLnTx/>
                <a:uFillTx/>
                <a:latin typeface="Arial"/>
                <a:ea typeface="+mn-ea"/>
                <a:cs typeface="+mn-cs"/>
              </a:rPr>
              <a:t>and there may be </a:t>
            </a:r>
            <a:r>
              <a:rPr kumimoji="0" lang="en-US" sz="1500" b="1" i="0" u="none" strike="noStrike" kern="1200" cap="none" spc="0" normalizeH="0" baseline="0" noProof="0">
                <a:ln>
                  <a:noFill/>
                </a:ln>
                <a:effectLst/>
                <a:uLnTx/>
                <a:uFillTx/>
                <a:latin typeface="Arial"/>
                <a:ea typeface="+mn-ea"/>
                <a:cs typeface="+mn-cs"/>
              </a:rPr>
              <a:t>different services selected by each ACO</a:t>
            </a:r>
          </a:p>
          <a:p>
            <a:pPr marL="285750" indent="-285750">
              <a:spcAft>
                <a:spcPts val="400"/>
              </a:spcAft>
              <a:buFont typeface="Arial" panose="020B0604020202020204" pitchFamily="34" charset="0"/>
              <a:buChar char="•"/>
              <a:defRPr/>
            </a:pPr>
            <a:r>
              <a:rPr kumimoji="0" lang="en-US" sz="1500" b="0" i="0" u="none" strike="noStrike" kern="0" cap="none" spc="0" normalizeH="0" baseline="0" noProof="0">
                <a:ln>
                  <a:noFill/>
                </a:ln>
                <a:solidFill>
                  <a:srgbClr val="000000"/>
                </a:solidFill>
                <a:effectLst/>
                <a:uLnTx/>
                <a:uFillTx/>
                <a:latin typeface="Arial"/>
                <a:cs typeface="Arial"/>
              </a:rPr>
              <a:t>Once the ACO offers the service, it must be offered to all eligible members, </a:t>
            </a:r>
            <a:r>
              <a:rPr kumimoji="0" lang="en-US" sz="1500" b="1" i="0" u="none" strike="noStrike" kern="0" cap="none" spc="0" normalizeH="0" baseline="0" noProof="0">
                <a:ln>
                  <a:noFill/>
                </a:ln>
                <a:solidFill>
                  <a:srgbClr val="000000"/>
                </a:solidFill>
                <a:effectLst/>
                <a:uLnTx/>
                <a:uFillTx/>
                <a:latin typeface="Arial"/>
                <a:cs typeface="Arial"/>
              </a:rPr>
              <a:t>subject to funding availability</a:t>
            </a:r>
            <a:r>
              <a:rPr kumimoji="0" lang="en-US" sz="1500" b="0" i="0" u="none" strike="noStrike" kern="0" cap="none" spc="0" normalizeH="0" baseline="0" noProof="0">
                <a:ln>
                  <a:noFill/>
                </a:ln>
                <a:solidFill>
                  <a:srgbClr val="000000"/>
                </a:solidFill>
                <a:effectLst/>
                <a:uLnTx/>
                <a:uFillTx/>
                <a:latin typeface="Arial"/>
                <a:cs typeface="Arial"/>
              </a:rPr>
              <a:t>. If an ACO does not have enough funding to offer these services to all eligible members, they must maintain a waitlist.</a:t>
            </a:r>
            <a:endParaRPr lang="en-US" sz="1500" b="0" i="0" u="none" strike="noStrike" kern="0" cap="none" spc="0" normalizeH="0" baseline="0" noProof="0">
              <a:ln>
                <a:noFill/>
              </a:ln>
              <a:solidFill>
                <a:srgbClr val="000000"/>
              </a:solidFill>
              <a:effectLst/>
              <a:uLnTx/>
              <a:uFillTx/>
              <a:latin typeface="Arial"/>
              <a:cs typeface="Arial"/>
            </a:endParaRPr>
          </a:p>
          <a:p>
            <a:pPr marL="285750" indent="-285750">
              <a:spcAft>
                <a:spcPts val="400"/>
              </a:spcAft>
              <a:buFont typeface="Arial" panose="020B0604020202020204" pitchFamily="34" charset="0"/>
              <a:buChar char="•"/>
              <a:defRPr/>
            </a:pPr>
            <a:r>
              <a:rPr lang="en-US" sz="1500" kern="0">
                <a:latin typeface="Arial"/>
                <a:cs typeface="Arial"/>
              </a:rPr>
              <a:t>If an ACO offers a Supplemental Nutrition</a:t>
            </a:r>
            <a:r>
              <a:rPr lang="en-US" sz="1500" kern="0">
                <a:solidFill>
                  <a:srgbClr val="000000"/>
                </a:solidFill>
                <a:latin typeface="Arial"/>
                <a:cs typeface="Arial"/>
              </a:rPr>
              <a:t> Service tha</a:t>
            </a:r>
            <a:r>
              <a:rPr lang="en-US" sz="1500" kern="0">
                <a:latin typeface="Arial"/>
                <a:cs typeface="Arial"/>
              </a:rPr>
              <a:t>t requires transportations to access, the ACO must also offer Nutrition Transportation.</a:t>
            </a:r>
            <a:r>
              <a:rPr lang="en-US" sz="1500" kern="0">
                <a:solidFill>
                  <a:srgbClr val="000000"/>
                </a:solidFill>
                <a:latin typeface="Arial"/>
                <a:cs typeface="Arial"/>
              </a:rPr>
              <a:t>   </a:t>
            </a:r>
            <a:endParaRPr lang="en-US" sz="1500" b="0" i="0" u="none" strike="noStrike" kern="0" cap="none" spc="0" normalizeH="0" baseline="0" noProof="0">
              <a:ln>
                <a:noFill/>
              </a:ln>
              <a:solidFill>
                <a:srgbClr val="000000"/>
              </a:solidFill>
              <a:effectLst/>
              <a:uLnTx/>
              <a:uFillTx/>
              <a:latin typeface="Arial"/>
              <a:cs typeface="Arial"/>
            </a:endParaRPr>
          </a:p>
          <a:p>
            <a:pPr marL="285750" indent="-285750">
              <a:buFont typeface="Arial" panose="020B0604020202020204" pitchFamily="34" charset="0"/>
              <a:buChar char="•"/>
              <a:defRPr/>
            </a:pPr>
            <a:endParaRPr kumimoji="0" lang="en-US" sz="1500" b="0" i="0" u="none" strike="noStrike" kern="0" cap="none" spc="0" normalizeH="0" baseline="0" noProof="0">
              <a:ln>
                <a:noFill/>
              </a:ln>
              <a:solidFill>
                <a:srgbClr val="000000"/>
              </a:solidFill>
              <a:effectLst/>
              <a:uLnTx/>
              <a:uFillTx/>
              <a:latin typeface="Arial"/>
              <a:cs typeface="Arial"/>
            </a:endParaRPr>
          </a:p>
        </p:txBody>
      </p:sp>
      <p:sp>
        <p:nvSpPr>
          <p:cNvPr id="9" name="Rectangle 8">
            <a:extLst>
              <a:ext uri="{FF2B5EF4-FFF2-40B4-BE49-F238E27FC236}">
                <a16:creationId xmlns:a16="http://schemas.microsoft.com/office/drawing/2014/main" id="{32EBF0D8-8983-7F17-84AD-BB6247EB21CA}"/>
              </a:ext>
            </a:extLst>
          </p:cNvPr>
          <p:cNvSpPr/>
          <p:nvPr/>
        </p:nvSpPr>
        <p:spPr>
          <a:xfrm>
            <a:off x="228600" y="1222478"/>
            <a:ext cx="11444590" cy="280777"/>
          </a:xfrm>
          <a:prstGeom prst="rect">
            <a:avLst/>
          </a:prstGeom>
          <a:solidFill>
            <a:srgbClr val="D9D9D9"/>
          </a:solidFill>
          <a:ln w="9525" cap="flat" cmpd="sng" algn="ctr">
            <a:solidFill>
              <a:srgbClr val="FFFFFF">
                <a:lumMod val="75000"/>
              </a:srgbClr>
            </a:solidFill>
            <a:prstDash val="solid"/>
          </a:ln>
          <a:effectLst/>
        </p:spPr>
        <p:txBody>
          <a:bodyPr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0" cap="none" spc="0" normalizeH="0" baseline="0" noProof="0">
                <a:ln>
                  <a:noFill/>
                </a:ln>
                <a:solidFill>
                  <a:sysClr val="windowText" lastClr="000000"/>
                </a:solidFill>
                <a:effectLst/>
                <a:uLnTx/>
                <a:uFillTx/>
                <a:latin typeface="Arial"/>
                <a:ea typeface="+mn-ea"/>
                <a:cs typeface="+mn-cs"/>
              </a:rPr>
              <a:t>Population</a:t>
            </a:r>
            <a:endParaRPr kumimoji="0" lang="en-US" sz="1200" b="0" i="1" u="none" strike="noStrike" kern="0" cap="none" spc="0" normalizeH="0" baseline="0" noProof="0">
              <a:ln>
                <a:noFill/>
              </a:ln>
              <a:solidFill>
                <a:sysClr val="windowText" lastClr="000000"/>
              </a:solidFill>
              <a:effectLst/>
              <a:uLnTx/>
              <a:uFillTx/>
              <a:latin typeface="Arial"/>
              <a:ea typeface="+mn-ea"/>
              <a:cs typeface="+mn-cs"/>
            </a:endParaRPr>
          </a:p>
        </p:txBody>
      </p:sp>
      <p:sp>
        <p:nvSpPr>
          <p:cNvPr id="10" name="TextBox 9">
            <a:extLst>
              <a:ext uri="{FF2B5EF4-FFF2-40B4-BE49-F238E27FC236}">
                <a16:creationId xmlns:a16="http://schemas.microsoft.com/office/drawing/2014/main" id="{F75D5C79-BB3D-F573-F338-9A78C2B87D88}"/>
              </a:ext>
            </a:extLst>
          </p:cNvPr>
          <p:cNvSpPr txBox="1"/>
          <p:nvPr/>
        </p:nvSpPr>
        <p:spPr>
          <a:xfrm>
            <a:off x="228600" y="1528078"/>
            <a:ext cx="11444590" cy="323165"/>
          </a:xfrm>
          <a:prstGeom prst="rect">
            <a:avLst/>
          </a:prstGeom>
          <a:noFill/>
        </p:spPr>
        <p:txBody>
          <a:bodyPr wrap="square" lIns="91440" tIns="45720" rIns="91440" bIns="45720" anchor="t">
            <a:spAutoFit/>
          </a:bodyPr>
          <a:lstStyle/>
          <a:p>
            <a:pPr>
              <a:defRPr/>
            </a:pPr>
            <a:r>
              <a:rPr lang="en-US" sz="1500" kern="0">
                <a:latin typeface="Arial"/>
                <a:cs typeface="Arial"/>
              </a:rPr>
              <a:t>MassHealth members who are enrolled in ACOs</a:t>
            </a:r>
            <a:endParaRPr lang="en-US" sz="1500" b="0" i="0" u="none" strike="noStrike" kern="0" cap="none" spc="0" normalizeH="0" baseline="0" noProof="0">
              <a:ln>
                <a:noFill/>
              </a:ln>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851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83FC82-C22B-537A-1D93-0751D83DB3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8467FB-CECD-59C3-AFE6-8E3834512005}"/>
              </a:ext>
            </a:extLst>
          </p:cNvPr>
          <p:cNvSpPr>
            <a:spLocks noGrp="1"/>
          </p:cNvSpPr>
          <p:nvPr>
            <p:ph type="title"/>
          </p:nvPr>
        </p:nvSpPr>
        <p:spPr>
          <a:xfrm>
            <a:off x="231648" y="199272"/>
            <a:ext cx="11684000" cy="338554"/>
          </a:xfrm>
        </p:spPr>
        <p:txBody>
          <a:bodyPr/>
          <a:lstStyle/>
          <a:p>
            <a:r>
              <a:rPr lang="en-US" sz="2200">
                <a:solidFill>
                  <a:srgbClr val="002960"/>
                </a:solidFill>
              </a:rPr>
              <a:t>Criteria for ACO HRSN Supplemental Services</a:t>
            </a:r>
          </a:p>
        </p:txBody>
      </p:sp>
      <p:sp>
        <p:nvSpPr>
          <p:cNvPr id="3" name="Rectangle 2">
            <a:extLst>
              <a:ext uri="{FF2B5EF4-FFF2-40B4-BE49-F238E27FC236}">
                <a16:creationId xmlns:a16="http://schemas.microsoft.com/office/drawing/2014/main" id="{3C56F5C1-2370-F29F-D624-5DC2463BDFD6}"/>
              </a:ext>
            </a:extLst>
          </p:cNvPr>
          <p:cNvSpPr/>
          <p:nvPr/>
        </p:nvSpPr>
        <p:spPr>
          <a:xfrm>
            <a:off x="228600" y="736689"/>
            <a:ext cx="11802871" cy="830997"/>
          </a:xfrm>
          <a:prstGeom prst="rect">
            <a:avLst/>
          </a:prstGeom>
        </p:spPr>
        <p:txBody>
          <a:bodyPr wrap="square" lIns="91440" tIns="45720" rIns="91440" bIns="45720" anchor="t">
            <a:spAutoFit/>
          </a:bodyPr>
          <a:lstStyle/>
          <a:p>
            <a:pPr defTabSz="932962" fontAlgn="base">
              <a:spcAft>
                <a:spcPts val="1224"/>
              </a:spcAft>
              <a:defRPr/>
            </a:pPr>
            <a:r>
              <a:rPr lang="en-US" sz="1600">
                <a:solidFill>
                  <a:srgbClr val="000000"/>
                </a:solidFill>
                <a:ea typeface="Calibri" panose="020F0502020204030204" pitchFamily="34" charset="0"/>
                <a:cs typeface="Times New Roman"/>
              </a:rPr>
              <a:t>To qualify for ACO HRSN Supplemental Services, a MassHealth ACO-enrolled member must meet </a:t>
            </a:r>
            <a:r>
              <a:rPr lang="en-US" sz="1600" b="1" i="1" u="sng">
                <a:solidFill>
                  <a:srgbClr val="000000"/>
                </a:solidFill>
                <a:ea typeface="Calibri" panose="020F0502020204030204" pitchFamily="34" charset="0"/>
                <a:cs typeface="Times New Roman"/>
              </a:rPr>
              <a:t>at least one</a:t>
            </a:r>
            <a:r>
              <a:rPr lang="en-US" sz="1600" b="1" i="1">
                <a:solidFill>
                  <a:srgbClr val="000000"/>
                </a:solidFill>
                <a:ea typeface="Calibri" panose="020F0502020204030204" pitchFamily="34" charset="0"/>
                <a:cs typeface="Times New Roman"/>
              </a:rPr>
              <a:t> </a:t>
            </a:r>
            <a:r>
              <a:rPr lang="en-US" sz="1600">
                <a:solidFill>
                  <a:srgbClr val="000000"/>
                </a:solidFill>
                <a:ea typeface="Calibri" panose="020F0502020204030204" pitchFamily="34" charset="0"/>
                <a:cs typeface="Times New Roman"/>
              </a:rPr>
              <a:t>of the defined Health Needs Based Criteria </a:t>
            </a:r>
            <a:r>
              <a:rPr lang="en-US" sz="1600" b="1" i="1" u="sng">
                <a:solidFill>
                  <a:srgbClr val="000000"/>
                </a:solidFill>
                <a:ea typeface="Calibri" panose="020F0502020204030204" pitchFamily="34" charset="0"/>
                <a:cs typeface="Times New Roman"/>
              </a:rPr>
              <a:t>and at least one</a:t>
            </a:r>
            <a:r>
              <a:rPr lang="en-US" sz="1600" b="1" i="1">
                <a:solidFill>
                  <a:srgbClr val="000000"/>
                </a:solidFill>
                <a:ea typeface="Calibri" panose="020F0502020204030204" pitchFamily="34" charset="0"/>
                <a:cs typeface="Times New Roman"/>
              </a:rPr>
              <a:t> </a:t>
            </a:r>
            <a:r>
              <a:rPr lang="en-US" sz="1600">
                <a:solidFill>
                  <a:srgbClr val="000000"/>
                </a:solidFill>
                <a:ea typeface="Calibri" panose="020F0502020204030204" pitchFamily="34" charset="0"/>
                <a:cs typeface="Times New Roman"/>
              </a:rPr>
              <a:t>of the defined Risk Factors. </a:t>
            </a:r>
            <a:r>
              <a:rPr lang="en-US" sz="1600" b="1">
                <a:solidFill>
                  <a:srgbClr val="000000"/>
                </a:solidFill>
                <a:ea typeface="Calibri" panose="020F0502020204030204" pitchFamily="34" charset="0"/>
                <a:cs typeface="Times New Roman"/>
              </a:rPr>
              <a:t>T</a:t>
            </a:r>
            <a:r>
              <a:rPr lang="en-US" sz="1600" b="1"/>
              <a:t>here may be additional eligibility criteria as well, depending on the service.</a:t>
            </a:r>
            <a:endParaRPr lang="en-US" sz="1600">
              <a:solidFill>
                <a:srgbClr val="000000"/>
              </a:solidFill>
              <a:ea typeface="Calibri" panose="020F0502020204030204" pitchFamily="34" charset="0"/>
              <a:cs typeface="Times New Roman" panose="02020603050405020304" pitchFamily="18" charset="0"/>
            </a:endParaRPr>
          </a:p>
        </p:txBody>
      </p:sp>
      <p:sp>
        <p:nvSpPr>
          <p:cNvPr id="8" name="Rectangle 7">
            <a:extLst>
              <a:ext uri="{FF2B5EF4-FFF2-40B4-BE49-F238E27FC236}">
                <a16:creationId xmlns:a16="http://schemas.microsoft.com/office/drawing/2014/main" id="{6887BEA8-2D21-5510-B6B5-46A22CE9B5CD}"/>
              </a:ext>
            </a:extLst>
          </p:cNvPr>
          <p:cNvSpPr/>
          <p:nvPr/>
        </p:nvSpPr>
        <p:spPr>
          <a:xfrm>
            <a:off x="228600" y="1575947"/>
            <a:ext cx="10005817" cy="343492"/>
          </a:xfrm>
          <a:prstGeom prst="rect">
            <a:avLst/>
          </a:prstGeom>
        </p:spPr>
        <p:txBody>
          <a:bodyPr wrap="square">
            <a:spAutoFit/>
          </a:bodyPr>
          <a:lstStyle/>
          <a:p>
            <a:pPr defTabSz="932962" fontAlgn="base">
              <a:spcAft>
                <a:spcPts val="1224"/>
              </a:spcAft>
              <a:defRPr/>
            </a:pPr>
            <a:r>
              <a:rPr lang="en-US" sz="1632" b="1">
                <a:solidFill>
                  <a:srgbClr val="000000"/>
                </a:solidFill>
                <a:latin typeface="Arial"/>
                <a:ea typeface="Calibri" panose="020F0502020204030204" pitchFamily="34" charset="0"/>
                <a:cs typeface="Times New Roman" panose="02020603050405020304" pitchFamily="18" charset="0"/>
              </a:rPr>
              <a:t>Example:</a:t>
            </a:r>
            <a:endParaRPr lang="en-US" sz="1632" b="1">
              <a:solidFill>
                <a:srgbClr val="000000"/>
              </a:solidFill>
              <a:latin typeface="Arial"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2A8B3B34-DD8C-18C5-BAEE-4C1454FD9CA8}"/>
              </a:ext>
            </a:extLst>
          </p:cNvPr>
          <p:cNvSpPr/>
          <p:nvPr/>
        </p:nvSpPr>
        <p:spPr>
          <a:xfrm>
            <a:off x="1939779" y="1682510"/>
            <a:ext cx="2369752" cy="537853"/>
          </a:xfrm>
          <a:prstGeom prst="rect">
            <a:avLst/>
          </a:prstGeom>
          <a:solidFill>
            <a:schemeClr val="tx2">
              <a:lumMod val="50000"/>
              <a:lumOff val="50000"/>
            </a:schemeClr>
          </a:solidFill>
          <a:ln/>
        </p:spPr>
        <p:style>
          <a:lnRef idx="2">
            <a:schemeClr val="dk1"/>
          </a:lnRef>
          <a:fillRef idx="1">
            <a:schemeClr val="lt1"/>
          </a:fillRef>
          <a:effectRef idx="0">
            <a:schemeClr val="dk1"/>
          </a:effectRef>
          <a:fontRef idx="minor">
            <a:schemeClr val="dk1"/>
          </a:fontRef>
        </p:style>
        <p:txBody>
          <a:bodyPr lIns="93272" tIns="46636" rIns="93272" bIns="46636" rtlCol="0" anchor="ctr"/>
          <a:lstStyle/>
          <a:p>
            <a:pPr algn="ctr" defTabSz="932962" fontAlgn="base">
              <a:spcBef>
                <a:spcPct val="0"/>
              </a:spcBef>
              <a:spcAft>
                <a:spcPct val="0"/>
              </a:spcAft>
              <a:defRPr/>
            </a:pPr>
            <a:r>
              <a:rPr lang="en-US" sz="1428" b="1">
                <a:solidFill>
                  <a:srgbClr val="FFFFFF"/>
                </a:solidFill>
                <a:latin typeface="Arial"/>
              </a:rPr>
              <a:t>MassHealth ACO Enrollment</a:t>
            </a:r>
          </a:p>
        </p:txBody>
      </p:sp>
      <p:sp>
        <p:nvSpPr>
          <p:cNvPr id="12" name="Rectangle 11">
            <a:extLst>
              <a:ext uri="{FF2B5EF4-FFF2-40B4-BE49-F238E27FC236}">
                <a16:creationId xmlns:a16="http://schemas.microsoft.com/office/drawing/2014/main" id="{24B709FD-750A-C46E-9FD7-8B29697A756C}"/>
              </a:ext>
            </a:extLst>
          </p:cNvPr>
          <p:cNvSpPr/>
          <p:nvPr/>
        </p:nvSpPr>
        <p:spPr>
          <a:xfrm>
            <a:off x="4865756" y="1677936"/>
            <a:ext cx="2366543" cy="537853"/>
          </a:xfrm>
          <a:prstGeom prst="rect">
            <a:avLst/>
          </a:prstGeom>
          <a:solidFill>
            <a:schemeClr val="tx2">
              <a:lumMod val="50000"/>
              <a:lumOff val="50000"/>
            </a:schemeClr>
          </a:solidFill>
          <a:ln/>
        </p:spPr>
        <p:style>
          <a:lnRef idx="2">
            <a:schemeClr val="dk1"/>
          </a:lnRef>
          <a:fillRef idx="1">
            <a:schemeClr val="lt1"/>
          </a:fillRef>
          <a:effectRef idx="0">
            <a:schemeClr val="dk1"/>
          </a:effectRef>
          <a:fontRef idx="minor">
            <a:schemeClr val="dk1"/>
          </a:fontRef>
        </p:style>
        <p:txBody>
          <a:bodyPr lIns="93272" tIns="46636" rIns="93272" bIns="46636" rtlCol="0" anchor="ctr"/>
          <a:lstStyle/>
          <a:p>
            <a:pPr algn="ctr" defTabSz="932962" fontAlgn="base">
              <a:spcBef>
                <a:spcPct val="0"/>
              </a:spcBef>
              <a:spcAft>
                <a:spcPct val="0"/>
              </a:spcAft>
              <a:defRPr/>
            </a:pPr>
            <a:r>
              <a:rPr lang="en-US" sz="1428" b="1">
                <a:solidFill>
                  <a:srgbClr val="FFFFFF"/>
                </a:solidFill>
                <a:latin typeface="Arial"/>
              </a:rPr>
              <a:t>Health Needs Based Criteria (HNBC)</a:t>
            </a:r>
          </a:p>
        </p:txBody>
      </p:sp>
      <p:sp>
        <p:nvSpPr>
          <p:cNvPr id="13" name="Rectangle 12">
            <a:extLst>
              <a:ext uri="{FF2B5EF4-FFF2-40B4-BE49-F238E27FC236}">
                <a16:creationId xmlns:a16="http://schemas.microsoft.com/office/drawing/2014/main" id="{333FD648-9242-5579-6573-E67DFBB49293}"/>
              </a:ext>
            </a:extLst>
          </p:cNvPr>
          <p:cNvSpPr/>
          <p:nvPr/>
        </p:nvSpPr>
        <p:spPr>
          <a:xfrm>
            <a:off x="7775851" y="1682510"/>
            <a:ext cx="2366543" cy="537853"/>
          </a:xfrm>
          <a:prstGeom prst="rect">
            <a:avLst/>
          </a:prstGeom>
          <a:solidFill>
            <a:schemeClr val="tx2">
              <a:lumMod val="50000"/>
              <a:lumOff val="50000"/>
            </a:schemeClr>
          </a:solidFill>
          <a:ln/>
        </p:spPr>
        <p:style>
          <a:lnRef idx="2">
            <a:schemeClr val="dk1"/>
          </a:lnRef>
          <a:fillRef idx="1">
            <a:schemeClr val="lt1"/>
          </a:fillRef>
          <a:effectRef idx="0">
            <a:schemeClr val="dk1"/>
          </a:effectRef>
          <a:fontRef idx="minor">
            <a:schemeClr val="dk1"/>
          </a:fontRef>
        </p:style>
        <p:txBody>
          <a:bodyPr lIns="93272" tIns="46636" rIns="93272" bIns="46636" rtlCol="0" anchor="ctr"/>
          <a:lstStyle/>
          <a:p>
            <a:pPr algn="ctr" defTabSz="932962" fontAlgn="base">
              <a:spcBef>
                <a:spcPct val="0"/>
              </a:spcBef>
              <a:spcAft>
                <a:spcPct val="0"/>
              </a:spcAft>
              <a:defRPr/>
            </a:pPr>
            <a:r>
              <a:rPr lang="en-US" sz="1428" b="1">
                <a:solidFill>
                  <a:srgbClr val="FFFFFF"/>
                </a:solidFill>
                <a:latin typeface="Arial"/>
              </a:rPr>
              <a:t>Risk Factors (RF)</a:t>
            </a:r>
          </a:p>
        </p:txBody>
      </p:sp>
      <p:graphicFrame>
        <p:nvGraphicFramePr>
          <p:cNvPr id="14" name="Table 13">
            <a:extLst>
              <a:ext uri="{FF2B5EF4-FFF2-40B4-BE49-F238E27FC236}">
                <a16:creationId xmlns:a16="http://schemas.microsoft.com/office/drawing/2014/main" id="{A0075D34-0482-A148-339B-38F6E435F60D}"/>
              </a:ext>
            </a:extLst>
          </p:cNvPr>
          <p:cNvGraphicFramePr>
            <a:graphicFrameLocks noGrp="1"/>
          </p:cNvGraphicFramePr>
          <p:nvPr>
            <p:extLst>
              <p:ext uri="{D42A27DB-BD31-4B8C-83A1-F6EECF244321}">
                <p14:modId xmlns:p14="http://schemas.microsoft.com/office/powerpoint/2010/main" val="2746122862"/>
              </p:ext>
            </p:extLst>
          </p:nvPr>
        </p:nvGraphicFramePr>
        <p:xfrm>
          <a:off x="1939779" y="2516425"/>
          <a:ext cx="2369752" cy="671659"/>
        </p:xfrm>
        <a:graphic>
          <a:graphicData uri="http://schemas.openxmlformats.org/drawingml/2006/table">
            <a:tbl>
              <a:tblPr firstRow="1" bandRow="1">
                <a:tableStyleId>{5940675A-B579-460E-94D1-54222C63F5DA}</a:tableStyleId>
              </a:tblPr>
              <a:tblGrid>
                <a:gridCol w="461619">
                  <a:extLst>
                    <a:ext uri="{9D8B030D-6E8A-4147-A177-3AD203B41FA5}">
                      <a16:colId xmlns:a16="http://schemas.microsoft.com/office/drawing/2014/main" val="348534581"/>
                    </a:ext>
                  </a:extLst>
                </a:gridCol>
                <a:gridCol w="1908133">
                  <a:extLst>
                    <a:ext uri="{9D8B030D-6E8A-4147-A177-3AD203B41FA5}">
                      <a16:colId xmlns:a16="http://schemas.microsoft.com/office/drawing/2014/main" val="2816290603"/>
                    </a:ext>
                  </a:extLst>
                </a:gridCol>
              </a:tblGrid>
              <a:tr h="671659">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2"/>
                          </a:solidFill>
                          <a:effectLst/>
                          <a:uLnTx/>
                          <a:uFillTx/>
                          <a:latin typeface="+mn-lt"/>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2"/>
                        </a:solidFill>
                        <a:effectLst/>
                        <a:uLnTx/>
                        <a:uFillTx/>
                        <a:latin typeface="+mn-lt"/>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r>
                        <a:rPr lang="en-US" sz="1200"/>
                        <a:t>Enrolled in a MassHealth ACO</a:t>
                      </a:r>
                      <a:endParaRPr lang="en-US" sz="1200" b="0">
                        <a:solidFill>
                          <a:schemeClr val="tx1"/>
                        </a:solidFill>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2637553546"/>
                  </a:ext>
                </a:extLst>
              </a:tr>
            </a:tbl>
          </a:graphicData>
        </a:graphic>
      </p:graphicFrame>
      <p:graphicFrame>
        <p:nvGraphicFramePr>
          <p:cNvPr id="15" name="Table 14">
            <a:extLst>
              <a:ext uri="{FF2B5EF4-FFF2-40B4-BE49-F238E27FC236}">
                <a16:creationId xmlns:a16="http://schemas.microsoft.com/office/drawing/2014/main" id="{5FF9F999-B6F4-B893-6383-9FA4C261FF9D}"/>
              </a:ext>
            </a:extLst>
          </p:cNvPr>
          <p:cNvGraphicFramePr>
            <a:graphicFrameLocks noGrp="1"/>
          </p:cNvGraphicFramePr>
          <p:nvPr>
            <p:extLst>
              <p:ext uri="{D42A27DB-BD31-4B8C-83A1-F6EECF244321}">
                <p14:modId xmlns:p14="http://schemas.microsoft.com/office/powerpoint/2010/main" val="2924915458"/>
              </p:ext>
            </p:extLst>
          </p:nvPr>
        </p:nvGraphicFramePr>
        <p:xfrm>
          <a:off x="4853709" y="2270912"/>
          <a:ext cx="2366543" cy="4241973"/>
        </p:xfrm>
        <a:graphic>
          <a:graphicData uri="http://schemas.openxmlformats.org/drawingml/2006/table">
            <a:tbl>
              <a:tblPr firstRow="1" bandRow="1">
                <a:tableStyleId>{5940675A-B579-460E-94D1-54222C63F5DA}</a:tableStyleId>
              </a:tblPr>
              <a:tblGrid>
                <a:gridCol w="460993">
                  <a:extLst>
                    <a:ext uri="{9D8B030D-6E8A-4147-A177-3AD203B41FA5}">
                      <a16:colId xmlns:a16="http://schemas.microsoft.com/office/drawing/2014/main" val="348534581"/>
                    </a:ext>
                  </a:extLst>
                </a:gridCol>
                <a:gridCol w="1905550">
                  <a:extLst>
                    <a:ext uri="{9D8B030D-6E8A-4147-A177-3AD203B41FA5}">
                      <a16:colId xmlns:a16="http://schemas.microsoft.com/office/drawing/2014/main" val="2816290603"/>
                    </a:ext>
                  </a:extLst>
                </a:gridCol>
              </a:tblGrid>
              <a:tr h="266011">
                <a:tc gridSpan="2">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1100" b="1" i="1" u="none" strike="noStrike" kern="1200" cap="none" spc="0" normalizeH="0" baseline="0" noProof="0">
                          <a:ln>
                            <a:noFill/>
                          </a:ln>
                          <a:solidFill>
                            <a:schemeClr val="tx1"/>
                          </a:solidFill>
                          <a:effectLst/>
                          <a:uLnTx/>
                          <a:uFillTx/>
                          <a:latin typeface="Arial"/>
                          <a:ea typeface="+mn-ea"/>
                          <a:cs typeface="+mn-cs"/>
                        </a:rPr>
                        <a:t>At Least One of the Following</a:t>
                      </a:r>
                    </a:p>
                  </a:txBody>
                  <a:tcPr marL="93297" marR="93297" marT="46649" marB="4664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hMerge="1">
                  <a:txBody>
                    <a:bodyPr/>
                    <a:lstStyle/>
                    <a:p>
                      <a:endParaRPr lang="en-US" sz="1200" b="0">
                        <a:solidFill>
                          <a:schemeClr val="tx1"/>
                        </a:solidFill>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2746856999"/>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3"/>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3"/>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r>
                        <a:rPr lang="en-US" sz="1200"/>
                        <a:t>Behavioral Health Need</a:t>
                      </a:r>
                      <a:endParaRPr lang="en-US" sz="1200" b="0">
                        <a:solidFill>
                          <a:schemeClr val="tx1"/>
                        </a:solidFill>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2637553546"/>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1"/>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1"/>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r>
                        <a:rPr lang="en-US" sz="1200" b="0">
                          <a:solidFill>
                            <a:schemeClr val="tx1"/>
                          </a:solidFill>
                        </a:rPr>
                        <a:t>Complex Physical Health Need</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409714626"/>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1"/>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1"/>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r>
                        <a:rPr lang="en-US" sz="1200" b="0">
                          <a:solidFill>
                            <a:schemeClr val="tx1"/>
                          </a:solidFill>
                        </a:rPr>
                        <a:t>Assistance with one or more ADLs or IADLs*</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719222152"/>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1"/>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1"/>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r>
                        <a:rPr lang="en-US" sz="1200" b="0">
                          <a:solidFill>
                            <a:schemeClr val="tx1"/>
                          </a:solidFill>
                        </a:rPr>
                        <a:t>Repeated Emergency Department (ED) Use</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1342814764"/>
                  </a:ext>
                </a:extLst>
              </a:tr>
              <a:tr h="671659">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bg1">
                              <a:lumMod val="75000"/>
                            </a:schemeClr>
                          </a:solidFill>
                          <a:effectLst/>
                          <a:uLnTx/>
                          <a:uFillTx/>
                          <a:latin typeface="+mn-lt"/>
                          <a:ea typeface="+mn-ea"/>
                          <a:cs typeface="+mn-cs"/>
                          <a:sym typeface="Wingdings" panose="05000000000000000000" pitchFamily="2" charset="2"/>
                        </a:rPr>
                        <a:t></a:t>
                      </a:r>
                      <a:endParaRPr kumimoji="0" lang="en-US" sz="2000" b="0" i="0" u="none" strike="noStrike" kern="1200" cap="none" spc="0" normalizeH="0" baseline="0" noProof="0">
                        <a:ln>
                          <a:noFill/>
                        </a:ln>
                        <a:solidFill>
                          <a:schemeClr val="bg1">
                            <a:lumMod val="75000"/>
                          </a:schemeClr>
                        </a:solidFill>
                        <a:effectLst/>
                        <a:uLnTx/>
                        <a:uFillTx/>
                        <a:latin typeface="+mn-lt"/>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r>
                        <a:rPr lang="en-US" sz="1200" b="0">
                          <a:solidFill>
                            <a:schemeClr val="tx1"/>
                          </a:solidFill>
                        </a:rPr>
                        <a:t>Pregnant individual with high-risk pregnancy or complications</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2426067567"/>
                  </a:ext>
                </a:extLst>
              </a:tr>
              <a:tr h="671659">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bg1">
                              <a:lumMod val="75000"/>
                            </a:schemeClr>
                          </a:solidFill>
                          <a:effectLst/>
                          <a:uLnTx/>
                          <a:uFillTx/>
                          <a:latin typeface="+mn-lt"/>
                          <a:ea typeface="+mn-ea"/>
                          <a:cs typeface="+mn-cs"/>
                          <a:sym typeface="Wingdings" panose="05000000000000000000" pitchFamily="2" charset="2"/>
                        </a:rPr>
                        <a:t></a:t>
                      </a:r>
                      <a:endParaRPr kumimoji="0" lang="en-US" sz="2000" b="0" i="0" u="none" strike="noStrike" kern="1200" cap="none" spc="0" normalizeH="0" baseline="0" noProof="0">
                        <a:ln>
                          <a:noFill/>
                        </a:ln>
                        <a:solidFill>
                          <a:schemeClr val="bg1">
                            <a:lumMod val="75000"/>
                          </a:schemeClr>
                        </a:solidFill>
                        <a:effectLst/>
                        <a:uLnTx/>
                        <a:uFillTx/>
                        <a:latin typeface="+mn-lt"/>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r>
                        <a:rPr lang="en-US" sz="1200" b="0">
                          <a:solidFill>
                            <a:schemeClr val="tx1"/>
                          </a:solidFill>
                        </a:rPr>
                        <a:t>Pregnant individuals without additional clinical factors</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1245622246"/>
                  </a:ext>
                </a:extLst>
              </a:tr>
            </a:tbl>
          </a:graphicData>
        </a:graphic>
      </p:graphicFrame>
      <p:graphicFrame>
        <p:nvGraphicFramePr>
          <p:cNvPr id="16" name="Table 15">
            <a:extLst>
              <a:ext uri="{FF2B5EF4-FFF2-40B4-BE49-F238E27FC236}">
                <a16:creationId xmlns:a16="http://schemas.microsoft.com/office/drawing/2014/main" id="{E156AF00-1250-AD0B-0D99-D230C1802C03}"/>
              </a:ext>
            </a:extLst>
          </p:cNvPr>
          <p:cNvGraphicFramePr>
            <a:graphicFrameLocks noGrp="1"/>
          </p:cNvGraphicFramePr>
          <p:nvPr>
            <p:extLst>
              <p:ext uri="{D42A27DB-BD31-4B8C-83A1-F6EECF244321}">
                <p14:modId xmlns:p14="http://schemas.microsoft.com/office/powerpoint/2010/main" val="2657161622"/>
              </p:ext>
            </p:extLst>
          </p:nvPr>
        </p:nvGraphicFramePr>
        <p:xfrm>
          <a:off x="7775851" y="2270913"/>
          <a:ext cx="2366543" cy="2269957"/>
        </p:xfrm>
        <a:graphic>
          <a:graphicData uri="http://schemas.openxmlformats.org/drawingml/2006/table">
            <a:tbl>
              <a:tblPr firstRow="1" bandRow="1">
                <a:tableStyleId>{5940675A-B579-460E-94D1-54222C63F5DA}</a:tableStyleId>
              </a:tblPr>
              <a:tblGrid>
                <a:gridCol w="460993">
                  <a:extLst>
                    <a:ext uri="{9D8B030D-6E8A-4147-A177-3AD203B41FA5}">
                      <a16:colId xmlns:a16="http://schemas.microsoft.com/office/drawing/2014/main" val="348534581"/>
                    </a:ext>
                  </a:extLst>
                </a:gridCol>
                <a:gridCol w="1905550">
                  <a:extLst>
                    <a:ext uri="{9D8B030D-6E8A-4147-A177-3AD203B41FA5}">
                      <a16:colId xmlns:a16="http://schemas.microsoft.com/office/drawing/2014/main" val="2816290603"/>
                    </a:ext>
                  </a:extLst>
                </a:gridCol>
              </a:tblGrid>
              <a:tr h="295474">
                <a:tc gridSpan="2">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1100" b="1" i="1" u="none" strike="noStrike" kern="1200" cap="none" spc="0" normalizeH="0" baseline="0" noProof="0">
                          <a:ln>
                            <a:noFill/>
                          </a:ln>
                          <a:solidFill>
                            <a:srgbClr val="000000"/>
                          </a:solidFill>
                          <a:effectLst/>
                          <a:uLnTx/>
                          <a:uFillTx/>
                          <a:latin typeface="+mn-lt"/>
                          <a:ea typeface="+mn-ea"/>
                          <a:cs typeface="+mn-cs"/>
                        </a:rPr>
                        <a:t>At Least One of the Following</a:t>
                      </a:r>
                    </a:p>
                  </a:txBody>
                  <a:tcPr marL="93297" marR="93297" marT="46649" marB="46649"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hMerge="1">
                  <a:txBody>
                    <a:bodyPr/>
                    <a:lstStyle/>
                    <a:p>
                      <a:endParaRPr lang="en-US" sz="1200" b="0">
                        <a:solidFill>
                          <a:schemeClr val="tx1"/>
                        </a:solidFill>
                      </a:endParaRPr>
                    </a:p>
                  </a:txBody>
                  <a:tcPr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1425020720"/>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3"/>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3"/>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solidFill>
                      <a:schemeClr val="accent2">
                        <a:lumMod val="20000"/>
                        <a:lumOff val="80000"/>
                      </a:schemeClr>
                    </a:solidFill>
                  </a:tcPr>
                </a:tc>
                <a:tc>
                  <a:txBody>
                    <a:bodyPr/>
                    <a:lstStyle/>
                    <a:p>
                      <a:r>
                        <a:rPr lang="en-US" sz="1200"/>
                        <a:t>Experiencing Homelessness</a:t>
                      </a:r>
                      <a:endParaRPr lang="en-US" sz="1200" b="0">
                        <a:solidFill>
                          <a:schemeClr val="tx1"/>
                        </a:solidFill>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2637553546"/>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bg1">
                              <a:lumMod val="75000"/>
                            </a:schemeClr>
                          </a:solidFill>
                          <a:effectLst/>
                          <a:uLnTx/>
                          <a:uFillTx/>
                          <a:latin typeface="+mn-lt"/>
                          <a:ea typeface="+mn-ea"/>
                          <a:cs typeface="+mn-cs"/>
                          <a:sym typeface="Wingdings" panose="05000000000000000000" pitchFamily="2" charset="2"/>
                        </a:rPr>
                        <a:t></a:t>
                      </a:r>
                      <a:endParaRPr kumimoji="0" lang="en-US" sz="2000" b="0" i="0" u="none" strike="noStrike" kern="1200" cap="none" spc="0" normalizeH="0" baseline="0" noProof="0">
                        <a:ln>
                          <a:noFill/>
                        </a:ln>
                        <a:solidFill>
                          <a:schemeClr val="bg1">
                            <a:lumMod val="75000"/>
                          </a:schemeClr>
                        </a:solidFill>
                        <a:effectLst/>
                        <a:uLnTx/>
                        <a:uFillTx/>
                        <a:latin typeface="+mn-lt"/>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noFill/>
                  </a:tcPr>
                </a:tc>
                <a:tc>
                  <a:txBody>
                    <a:bodyPr/>
                    <a:lstStyle/>
                    <a:p>
                      <a:r>
                        <a:rPr lang="en-US" sz="1200" b="0">
                          <a:solidFill>
                            <a:schemeClr val="tx1"/>
                          </a:solidFill>
                        </a:rPr>
                        <a:t>At</a:t>
                      </a:r>
                      <a:r>
                        <a:rPr lang="en-US" sz="1200" b="0" baseline="0">
                          <a:solidFill>
                            <a:schemeClr val="tx1"/>
                          </a:solidFill>
                        </a:rPr>
                        <a:t> R</a:t>
                      </a:r>
                      <a:r>
                        <a:rPr lang="en-US" sz="1200" b="0">
                          <a:solidFill>
                            <a:schemeClr val="tx1"/>
                          </a:solidFill>
                        </a:rPr>
                        <a:t>isk for Homelessness</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409714626"/>
                  </a:ext>
                </a:extLst>
              </a:tr>
              <a:tr h="658161">
                <a:tc>
                  <a:txBody>
                    <a:bodyPr/>
                    <a:lstStyle/>
                    <a:p>
                      <a:pPr marL="0" marR="0" lvl="0" indent="0" algn="ctr" defTabSz="913722"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chemeClr val="accent1"/>
                          </a:solidFill>
                          <a:effectLst/>
                          <a:uLnTx/>
                          <a:uFillTx/>
                          <a:latin typeface="Arial"/>
                          <a:ea typeface="+mn-ea"/>
                          <a:cs typeface="+mn-cs"/>
                          <a:sym typeface="Wingdings" panose="05000000000000000000" pitchFamily="2" charset="2"/>
                        </a:rPr>
                        <a:t></a:t>
                      </a:r>
                      <a:endParaRPr kumimoji="0" lang="en-US" sz="2000" b="0" i="0" u="none" strike="noStrike" kern="1200" cap="none" spc="0" normalizeH="0" baseline="0" noProof="0">
                        <a:ln>
                          <a:noFill/>
                        </a:ln>
                        <a:solidFill>
                          <a:schemeClr val="accent1"/>
                        </a:solidFill>
                        <a:effectLst/>
                        <a:uLnTx/>
                        <a:uFillTx/>
                        <a:latin typeface="Arial"/>
                        <a:ea typeface="+mn-ea"/>
                        <a:cs typeface="+mn-cs"/>
                      </a:endParaRP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tc>
                  <a:txBody>
                    <a:bodyPr/>
                    <a:lstStyle/>
                    <a:p>
                      <a:r>
                        <a:rPr lang="en-US" sz="1200" b="0">
                          <a:solidFill>
                            <a:schemeClr val="tx1"/>
                          </a:solidFill>
                        </a:rPr>
                        <a:t>Experiencing Food Insecurity</a:t>
                      </a:r>
                    </a:p>
                  </a:txBody>
                  <a:tcPr marL="93297" marR="93297" marT="46649" marB="46649" anchor="ctr">
                    <a:lnL w="12700" cap="flat" cmpd="sng" algn="ctr">
                      <a:solidFill>
                        <a:schemeClr val="accent1">
                          <a:lumMod val="60000"/>
                          <a:lumOff val="40000"/>
                        </a:schemeClr>
                      </a:solidFill>
                      <a:prstDash val="solid"/>
                      <a:round/>
                      <a:headEnd type="none" w="med" len="med"/>
                      <a:tailEnd type="none" w="med" len="med"/>
                    </a:lnL>
                    <a:lnR w="12700" cap="flat" cmpd="sng" algn="ctr">
                      <a:solidFill>
                        <a:schemeClr val="accent1">
                          <a:lumMod val="60000"/>
                          <a:lumOff val="40000"/>
                        </a:schemeClr>
                      </a:solidFill>
                      <a:prstDash val="solid"/>
                      <a:round/>
                      <a:headEnd type="none" w="med" len="med"/>
                      <a:tailEnd type="none" w="med" len="med"/>
                    </a:lnR>
                    <a:lnT w="12700" cap="flat" cmpd="sng" algn="ctr">
                      <a:solidFill>
                        <a:schemeClr val="accent1">
                          <a:lumMod val="60000"/>
                          <a:lumOff val="40000"/>
                        </a:schemeClr>
                      </a:solidFill>
                      <a:prstDash val="solid"/>
                      <a:round/>
                      <a:headEnd type="none" w="med" len="med"/>
                      <a:tailEnd type="none" w="med" len="med"/>
                    </a:lnT>
                    <a:lnB w="12700" cap="flat" cmpd="sng" algn="ctr">
                      <a:solidFill>
                        <a:schemeClr val="accent1">
                          <a:lumMod val="60000"/>
                          <a:lumOff val="40000"/>
                        </a:schemeClr>
                      </a:solidFill>
                      <a:prstDash val="solid"/>
                      <a:round/>
                      <a:headEnd type="none" w="med" len="med"/>
                      <a:tailEnd type="none" w="med" len="med"/>
                    </a:lnB>
                  </a:tcPr>
                </a:tc>
                <a:extLst>
                  <a:ext uri="{0D108BD9-81ED-4DB2-BD59-A6C34878D82A}">
                    <a16:rowId xmlns:a16="http://schemas.microsoft.com/office/drawing/2014/main" val="3719222152"/>
                  </a:ext>
                </a:extLst>
              </a:tr>
            </a:tbl>
          </a:graphicData>
        </a:graphic>
      </p:graphicFrame>
      <p:sp>
        <p:nvSpPr>
          <p:cNvPr id="17" name="Plus Sign 9">
            <a:extLst>
              <a:ext uri="{FF2B5EF4-FFF2-40B4-BE49-F238E27FC236}">
                <a16:creationId xmlns:a16="http://schemas.microsoft.com/office/drawing/2014/main" id="{AEE90DDB-4485-B4D8-39BA-B1B1D02C4623}"/>
              </a:ext>
            </a:extLst>
          </p:cNvPr>
          <p:cNvSpPr/>
          <p:nvPr/>
        </p:nvSpPr>
        <p:spPr>
          <a:xfrm>
            <a:off x="4464716" y="1813949"/>
            <a:ext cx="265161" cy="274981"/>
          </a:xfrm>
          <a:prstGeom prst="mathPlus">
            <a:avLst/>
          </a:prstGeom>
          <a:solidFill>
            <a:schemeClr val="accent2">
              <a:lumMod val="60000"/>
              <a:lumOff val="40000"/>
            </a:schemeClr>
          </a:solidFill>
          <a:ln/>
        </p:spPr>
        <p:style>
          <a:lnRef idx="2">
            <a:schemeClr val="accent2"/>
          </a:lnRef>
          <a:fillRef idx="1">
            <a:schemeClr val="lt1"/>
          </a:fillRef>
          <a:effectRef idx="0">
            <a:schemeClr val="accent2"/>
          </a:effectRef>
          <a:fontRef idx="minor">
            <a:schemeClr val="dk1"/>
          </a:fontRef>
        </p:style>
        <p:txBody>
          <a:bodyPr lIns="93272" tIns="46636" rIns="93272" bIns="46636" rtlCol="0" anchor="ctr"/>
          <a:lstStyle/>
          <a:p>
            <a:pPr algn="ctr" defTabSz="932962" fontAlgn="base">
              <a:spcBef>
                <a:spcPct val="0"/>
              </a:spcBef>
              <a:spcAft>
                <a:spcPct val="0"/>
              </a:spcAft>
              <a:defRPr/>
            </a:pPr>
            <a:endParaRPr lang="en-US" sz="1632">
              <a:solidFill>
                <a:srgbClr val="000000"/>
              </a:solidFill>
              <a:latin typeface="Arial"/>
            </a:endParaRPr>
          </a:p>
        </p:txBody>
      </p:sp>
      <p:sp>
        <p:nvSpPr>
          <p:cNvPr id="18" name="Plus Sign 20">
            <a:extLst>
              <a:ext uri="{FF2B5EF4-FFF2-40B4-BE49-F238E27FC236}">
                <a16:creationId xmlns:a16="http://schemas.microsoft.com/office/drawing/2014/main" id="{0C0E29BC-836C-3311-C569-4AA97F4FD3FC}"/>
              </a:ext>
            </a:extLst>
          </p:cNvPr>
          <p:cNvSpPr/>
          <p:nvPr/>
        </p:nvSpPr>
        <p:spPr>
          <a:xfrm>
            <a:off x="7368326" y="1813949"/>
            <a:ext cx="265161" cy="274981"/>
          </a:xfrm>
          <a:prstGeom prst="mathPlus">
            <a:avLst/>
          </a:prstGeom>
          <a:solidFill>
            <a:schemeClr val="accent2">
              <a:lumMod val="60000"/>
              <a:lumOff val="40000"/>
            </a:schemeClr>
          </a:solidFill>
          <a:ln/>
        </p:spPr>
        <p:style>
          <a:lnRef idx="2">
            <a:schemeClr val="accent2"/>
          </a:lnRef>
          <a:fillRef idx="1">
            <a:schemeClr val="lt1"/>
          </a:fillRef>
          <a:effectRef idx="0">
            <a:schemeClr val="accent2"/>
          </a:effectRef>
          <a:fontRef idx="minor">
            <a:schemeClr val="dk1"/>
          </a:fontRef>
        </p:style>
        <p:txBody>
          <a:bodyPr lIns="93272" tIns="46636" rIns="93272" bIns="46636" rtlCol="0" anchor="ctr"/>
          <a:lstStyle/>
          <a:p>
            <a:pPr algn="ctr" defTabSz="932962" fontAlgn="base">
              <a:spcBef>
                <a:spcPct val="0"/>
              </a:spcBef>
              <a:spcAft>
                <a:spcPct val="0"/>
              </a:spcAft>
              <a:defRPr/>
            </a:pPr>
            <a:endParaRPr lang="en-US" sz="1632">
              <a:solidFill>
                <a:srgbClr val="000000"/>
              </a:solidFill>
              <a:latin typeface="Arial"/>
            </a:endParaRPr>
          </a:p>
        </p:txBody>
      </p:sp>
      <p:sp>
        <p:nvSpPr>
          <p:cNvPr id="4" name="TextBox 3">
            <a:extLst>
              <a:ext uri="{FF2B5EF4-FFF2-40B4-BE49-F238E27FC236}">
                <a16:creationId xmlns:a16="http://schemas.microsoft.com/office/drawing/2014/main" id="{45569209-1430-801A-3136-1AEA039A6420}"/>
              </a:ext>
            </a:extLst>
          </p:cNvPr>
          <p:cNvSpPr txBox="1"/>
          <p:nvPr/>
        </p:nvSpPr>
        <p:spPr>
          <a:xfrm>
            <a:off x="7996480" y="6287456"/>
            <a:ext cx="4195520" cy="261610"/>
          </a:xfrm>
          <a:prstGeom prst="rect">
            <a:avLst/>
          </a:prstGeom>
          <a:noFill/>
        </p:spPr>
        <p:txBody>
          <a:bodyPr wrap="square" rtlCol="0">
            <a:spAutoFit/>
          </a:bodyPr>
          <a:lstStyle/>
          <a:p>
            <a:r>
              <a:rPr lang="en-US" sz="1100"/>
              <a:t>*Activities of Daily Living / Instrumental Activities of Daily Living</a:t>
            </a:r>
          </a:p>
        </p:txBody>
      </p:sp>
    </p:spTree>
    <p:extLst>
      <p:ext uri="{BB962C8B-B14F-4D97-AF65-F5344CB8AC3E}">
        <p14:creationId xmlns:p14="http://schemas.microsoft.com/office/powerpoint/2010/main" val="129475900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1.xml><?xml version="1.0" encoding="utf-8"?>
<p:tagLst xmlns:a="http://schemas.openxmlformats.org/drawingml/2006/main" xmlns:r="http://schemas.openxmlformats.org/officeDocument/2006/relationships" xmlns:p="http://schemas.openxmlformats.org/presentationml/2006/main">
  <p:tag name="NAME" val="Moon"/>
</p:tagLst>
</file>

<file path=ppt/tags/tag122.xml><?xml version="1.0" encoding="utf-8"?>
<p:tagLst xmlns:a="http://schemas.openxmlformats.org/drawingml/2006/main" xmlns:r="http://schemas.openxmlformats.org/officeDocument/2006/relationships" xmlns:p="http://schemas.openxmlformats.org/presentationml/2006/main">
  <p:tag name="NAME" val="Moon"/>
</p:tagLst>
</file>

<file path=ppt/tags/tag123.xml><?xml version="1.0" encoding="utf-8"?>
<p:tagLst xmlns:a="http://schemas.openxmlformats.org/drawingml/2006/main" xmlns:r="http://schemas.openxmlformats.org/officeDocument/2006/relationships" xmlns:p="http://schemas.openxmlformats.org/presentationml/2006/main">
  <p:tag name="NAME" val="Moon"/>
</p:tagLst>
</file>

<file path=ppt/tags/tag124.xml><?xml version="1.0" encoding="utf-8"?>
<p:tagLst xmlns:a="http://schemas.openxmlformats.org/drawingml/2006/main" xmlns:r="http://schemas.openxmlformats.org/officeDocument/2006/relationships" xmlns:p="http://schemas.openxmlformats.org/presentationml/2006/main">
  <p:tag name="NAME" val="Moon"/>
</p:tagLst>
</file>

<file path=ppt/tags/tag125.xml><?xml version="1.0" encoding="utf-8"?>
<p:tagLst xmlns:a="http://schemas.openxmlformats.org/drawingml/2006/main" xmlns:r="http://schemas.openxmlformats.org/officeDocument/2006/relationships" xmlns:p="http://schemas.openxmlformats.org/presentationml/2006/main">
  <p:tag name="NAME" val="Moon"/>
</p:tagLst>
</file>

<file path=ppt/tags/tag126.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2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28.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9.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30.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1.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2.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33.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34.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35.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4.xml><?xml version="1.0" encoding="utf-8"?>
<p:tagLst xmlns:a="http://schemas.openxmlformats.org/drawingml/2006/main" xmlns:r="http://schemas.openxmlformats.org/officeDocument/2006/relationships" xmlns:p="http://schemas.openxmlformats.org/presentationml/2006/main">
  <p:tag name="NAME" val="Moon"/>
</p:tagLst>
</file>

<file path=ppt/tags/tag145.xml><?xml version="1.0" encoding="utf-8"?>
<p:tagLst xmlns:a="http://schemas.openxmlformats.org/drawingml/2006/main" xmlns:r="http://schemas.openxmlformats.org/officeDocument/2006/relationships" xmlns:p="http://schemas.openxmlformats.org/presentationml/2006/main">
  <p:tag name="NAME" val="Moon"/>
</p:tagLst>
</file>

<file path=ppt/tags/tag146.xml><?xml version="1.0" encoding="utf-8"?>
<p:tagLst xmlns:a="http://schemas.openxmlformats.org/drawingml/2006/main" xmlns:r="http://schemas.openxmlformats.org/officeDocument/2006/relationships" xmlns:p="http://schemas.openxmlformats.org/presentationml/2006/main">
  <p:tag name="NAME" val="Moon"/>
</p:tagLst>
</file>

<file path=ppt/tags/tag147.xml><?xml version="1.0" encoding="utf-8"?>
<p:tagLst xmlns:a="http://schemas.openxmlformats.org/drawingml/2006/main" xmlns:r="http://schemas.openxmlformats.org/officeDocument/2006/relationships" xmlns:p="http://schemas.openxmlformats.org/presentationml/2006/main">
  <p:tag name="NAME" val="Moon"/>
</p:tagLst>
</file>

<file path=ppt/tags/tag148.xml><?xml version="1.0" encoding="utf-8"?>
<p:tagLst xmlns:a="http://schemas.openxmlformats.org/drawingml/2006/main" xmlns:r="http://schemas.openxmlformats.org/officeDocument/2006/relationships" xmlns:p="http://schemas.openxmlformats.org/presentationml/2006/main">
  <p:tag name="NAME" val="Moon"/>
</p:tagLst>
</file>

<file path=ppt/tags/tag14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5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5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5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5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5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5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7.xml><?xml version="1.0" encoding="utf-8"?>
<p:tagLst xmlns:a="http://schemas.openxmlformats.org/drawingml/2006/main" xmlns:r="http://schemas.openxmlformats.org/officeDocument/2006/relationships" xmlns:p="http://schemas.openxmlformats.org/presentationml/2006/main">
  <p:tag name="NAME" val="Moon"/>
</p:tagLst>
</file>

<file path=ppt/tags/tag198.xml><?xml version="1.0" encoding="utf-8"?>
<p:tagLst xmlns:a="http://schemas.openxmlformats.org/drawingml/2006/main" xmlns:r="http://schemas.openxmlformats.org/officeDocument/2006/relationships" xmlns:p="http://schemas.openxmlformats.org/presentationml/2006/main">
  <p:tag name="NAME" val="Moon"/>
</p:tagLst>
</file>

<file path=ppt/tags/tag199.xml><?xml version="1.0" encoding="utf-8"?>
<p:tagLst xmlns:a="http://schemas.openxmlformats.org/drawingml/2006/main" xmlns:r="http://schemas.openxmlformats.org/officeDocument/2006/relationships" xmlns:p="http://schemas.openxmlformats.org/presentationml/2006/main">
  <p:tag name="NAME" val="Moon"/>
</p:tagLst>
</file>

<file path=ppt/tags/tag2.xml><?xml version="1.0" encoding="utf-8"?>
<p:tagLst xmlns:a="http://schemas.openxmlformats.org/drawingml/2006/main" xmlns:r="http://schemas.openxmlformats.org/officeDocument/2006/relationships" xmlns:p="http://schemas.openxmlformats.org/presentationml/2006/main">
  <p:tag name="NAME" val="Moon"/>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0.xml><?xml version="1.0" encoding="utf-8"?>
<p:tagLst xmlns:a="http://schemas.openxmlformats.org/drawingml/2006/main" xmlns:r="http://schemas.openxmlformats.org/officeDocument/2006/relationships" xmlns:p="http://schemas.openxmlformats.org/presentationml/2006/main">
  <p:tag name="NAME" val="Moon"/>
</p:tagLst>
</file>

<file path=ppt/tags/tag201.xml><?xml version="1.0" encoding="utf-8"?>
<p:tagLst xmlns:a="http://schemas.openxmlformats.org/drawingml/2006/main" xmlns:r="http://schemas.openxmlformats.org/officeDocument/2006/relationships" xmlns:p="http://schemas.openxmlformats.org/presentationml/2006/main">
  <p:tag name="NAME" val="Moon"/>
</p:tagLst>
</file>

<file path=ppt/tags/tag20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0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0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0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0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20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0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0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21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1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NAME" val="Moon"/>
</p:tagLst>
</file>

<file path=ppt/tags/tag61.xml><?xml version="1.0" encoding="utf-8"?>
<p:tagLst xmlns:a="http://schemas.openxmlformats.org/drawingml/2006/main" xmlns:r="http://schemas.openxmlformats.org/officeDocument/2006/relationships" xmlns:p="http://schemas.openxmlformats.org/presentationml/2006/main">
  <p:tag name="NAME" val="Moon"/>
</p:tagLst>
</file>

<file path=ppt/tags/tag62.xml><?xml version="1.0" encoding="utf-8"?>
<p:tagLst xmlns:a="http://schemas.openxmlformats.org/drawingml/2006/main" xmlns:r="http://schemas.openxmlformats.org/officeDocument/2006/relationships" xmlns:p="http://schemas.openxmlformats.org/presentationml/2006/main">
  <p:tag name="NAME" val="Moon"/>
</p:tagLst>
</file>

<file path=ppt/tags/tag63.xml><?xml version="1.0" encoding="utf-8"?>
<p:tagLst xmlns:a="http://schemas.openxmlformats.org/drawingml/2006/main" xmlns:r="http://schemas.openxmlformats.org/officeDocument/2006/relationships" xmlns:p="http://schemas.openxmlformats.org/presentationml/2006/main">
  <p:tag name="NAME" val="Moon"/>
</p:tagLst>
</file>

<file path=ppt/tags/tag64.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6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66.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67.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68.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6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7.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0.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71.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72.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73.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8.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4_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2.xml><?xml version="1.0" encoding="utf-8"?>
<a:theme xmlns:a="http://schemas.openxmlformats.org/drawingml/2006/main" name="4_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3.xml><?xml version="1.0" encoding="utf-8"?>
<a:theme xmlns:a="http://schemas.openxmlformats.org/drawingml/2006/main" name="1_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5.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7cbf261-e971-4a38-83b4-d85e273e70b4">
      <Terms xmlns="http://schemas.microsoft.com/office/infopath/2007/PartnerControls"/>
    </lcf76f155ced4ddcb4097134ff3c332f>
    <TaxCatchAll xmlns="46f7fc10-315f-4884-8231-57a9c90b9c56" xsi:nil="true"/>
    <SharedWithUsers xmlns="46f7fc10-315f-4884-8231-57a9c90b9c56">
      <UserInfo>
        <DisplayName>Nee, Stacey (EHS)</DisplayName>
        <AccountId>1004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59D2FCE26A5CF42B73DB707666E1E83" ma:contentTypeVersion="15" ma:contentTypeDescription="Create a new document." ma:contentTypeScope="" ma:versionID="8334c2fd6464062596b68063a3c94e64">
  <xsd:schema xmlns:xsd="http://www.w3.org/2001/XMLSchema" xmlns:xs="http://www.w3.org/2001/XMLSchema" xmlns:p="http://schemas.microsoft.com/office/2006/metadata/properties" xmlns:ns2="67cbf261-e971-4a38-83b4-d85e273e70b4" xmlns:ns3="46f7fc10-315f-4884-8231-57a9c90b9c56" targetNamespace="http://schemas.microsoft.com/office/2006/metadata/properties" ma:root="true" ma:fieldsID="3ace99816b00af7dea21e0197e7ac298" ns2:_="" ns3:_="">
    <xsd:import namespace="67cbf261-e971-4a38-83b4-d85e273e70b4"/>
    <xsd:import namespace="46f7fc10-315f-4884-8231-57a9c90b9c5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cbf261-e971-4a38-83b4-d85e273e7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6f7fc10-315f-4884-8231-57a9c90b9c5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b29e406-5df3-4b7f-bc19-7b469b9d3fd4}" ma:internalName="TaxCatchAll" ma:showField="CatchAllData" ma:web="46f7fc10-315f-4884-8231-57a9c90b9c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86CFE5-4DE3-44C5-9CCD-13C7E4954CDD}">
  <ds:schemaRefs>
    <ds:schemaRef ds:uri="46f7fc10-315f-4884-8231-57a9c90b9c56"/>
    <ds:schemaRef ds:uri="67cbf261-e971-4a38-83b4-d85e273e70b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B942603-FF3E-4E00-9291-188ACAEA5E34}">
  <ds:schemaRefs>
    <ds:schemaRef ds:uri="http://schemas.microsoft.com/sharepoint/v3/contenttype/forms"/>
  </ds:schemaRefs>
</ds:datastoreItem>
</file>

<file path=customXml/itemProps3.xml><?xml version="1.0" encoding="utf-8"?>
<ds:datastoreItem xmlns:ds="http://schemas.openxmlformats.org/officeDocument/2006/customXml" ds:itemID="{D960556A-8F33-40FC-9FFE-B3A6211A806C}">
  <ds:schemaRefs>
    <ds:schemaRef ds:uri="46f7fc10-315f-4884-8231-57a9c90b9c56"/>
    <ds:schemaRef ds:uri="67cbf261-e971-4a38-83b4-d85e273e70b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29</Slides>
  <Notes>13</Notes>
  <HiddenSlides>0</HiddenSlides>
  <ScaleCrop>false</ScaleCrop>
  <HeadingPairs>
    <vt:vector size="4" baseType="variant">
      <vt:variant>
        <vt:lpstr>Theme</vt:lpstr>
      </vt:variant>
      <vt:variant>
        <vt:i4>5</vt:i4>
      </vt:variant>
      <vt:variant>
        <vt:lpstr>Slide Titles</vt:lpstr>
      </vt:variant>
      <vt:variant>
        <vt:i4>29</vt:i4>
      </vt:variant>
    </vt:vector>
  </HeadingPairs>
  <TitlesOfParts>
    <vt:vector size="34" baseType="lpstr">
      <vt:lpstr>4_MassHealth</vt:lpstr>
      <vt:lpstr>4_MassHealth</vt:lpstr>
      <vt:lpstr>1_SRM_CF_DG1140</vt:lpstr>
      <vt:lpstr>5_MassHealth</vt:lpstr>
      <vt:lpstr>SRM_CF_DG1140</vt:lpstr>
      <vt:lpstr>Health Related Social Needs (HRSN) July Stakeholder Meeting</vt:lpstr>
      <vt:lpstr>7/18 Meeting Agenda</vt:lpstr>
      <vt:lpstr>Guidance for Participants for Virtual Meetings </vt:lpstr>
      <vt:lpstr>Review: HRSN Framework</vt:lpstr>
      <vt:lpstr>PowerPoint Presentation</vt:lpstr>
      <vt:lpstr>PowerPoint Presentation</vt:lpstr>
      <vt:lpstr>Overview of the Anticipated Framework for ACO HRSN Services</vt:lpstr>
      <vt:lpstr>Required vs. ACO Supplemental HRSN Services</vt:lpstr>
      <vt:lpstr>Criteria for ACO HRSN Supplemental Services</vt:lpstr>
      <vt:lpstr>Transition to HRSN Services in 2025</vt:lpstr>
      <vt:lpstr>HRSN Transition in 2025</vt:lpstr>
      <vt:lpstr>HRSN Service Manual</vt:lpstr>
      <vt:lpstr>PowerPoint Presentation</vt:lpstr>
      <vt:lpstr>Network Adequacy</vt:lpstr>
      <vt:lpstr>PowerPoint Presentation</vt:lpstr>
      <vt:lpstr>Network Adequacy for HRSN Supplemental Services </vt:lpstr>
      <vt:lpstr>Provider Credentialing</vt:lpstr>
      <vt:lpstr> Credentialing HRSN Providers </vt:lpstr>
      <vt:lpstr>Example of Standard Credentialing Form Fields Not Applicable to HRSN Providers</vt:lpstr>
      <vt:lpstr>Hubs</vt:lpstr>
      <vt:lpstr>Hubs</vt:lpstr>
      <vt:lpstr>HRSN Budget</vt:lpstr>
      <vt:lpstr>HRSN Finances in 2025</vt:lpstr>
      <vt:lpstr>Anticipated Timeline </vt:lpstr>
      <vt:lpstr>HRSN Services Question and Answer</vt:lpstr>
      <vt:lpstr>Appendix</vt:lpstr>
      <vt:lpstr>MassHealth Health Related Social Needs (HRSN) Integration Fund</vt:lpstr>
      <vt:lpstr>Upcoming Claims 101 Webinar</vt:lpstr>
      <vt:lpstr>Useful Links and Mailing Lists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revision>8</cp:revision>
  <dcterms:created xsi:type="dcterms:W3CDTF">2024-01-19T15:51:55Z</dcterms:created>
  <dcterms:modified xsi:type="dcterms:W3CDTF">2024-07-23T13:36:02Z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0x010100A59D2FCE26A5CF42B73DB707666E1E83</vt:lpwstr>
  </property>
  <property fmtid="{D5CDD505-2E9C-101B-9397-08002B2CF9AE}" pid="3" name="MediaServiceImageTags">
    <vt:lpwstr/>
  </property>
  <property fmtid="{D5CDD505-2E9C-101B-9397-08002B2CF9AE}" pid="4" name="MSIP_Label_ea60d57e-af5b-4752-ac57-3e4f28ca11dc_Enabled">
    <vt:lpwstr>true</vt:lpwstr>
  </property>
  <property fmtid="{D5CDD505-2E9C-101B-9397-08002B2CF9AE}" pid="5" name="MSIP_Label_ea60d57e-af5b-4752-ac57-3e4f28ca11dc_SetDate">
    <vt:lpwstr>2024-01-22T15:05:56Z</vt:lpwstr>
  </property>
  <property fmtid="{D5CDD505-2E9C-101B-9397-08002B2CF9AE}" pid="6" name="MSIP_Label_ea60d57e-af5b-4752-ac57-3e4f28ca11dc_Method">
    <vt:lpwstr>Standard</vt:lpwstr>
  </property>
  <property fmtid="{D5CDD505-2E9C-101B-9397-08002B2CF9AE}" pid="7" name="MSIP_Label_ea60d57e-af5b-4752-ac57-3e4f28ca11dc_Name">
    <vt:lpwstr>ea60d57e-af5b-4752-ac57-3e4f28ca11dc</vt:lpwstr>
  </property>
  <property fmtid="{D5CDD505-2E9C-101B-9397-08002B2CF9AE}" pid="8" name="MSIP_Label_ea60d57e-af5b-4752-ac57-3e4f28ca11dc_SiteId">
    <vt:lpwstr>36da45f1-dd2c-4d1f-af13-5abe46b99921</vt:lpwstr>
  </property>
  <property fmtid="{D5CDD505-2E9C-101B-9397-08002B2CF9AE}" pid="9" name="MSIP_Label_ea60d57e-af5b-4752-ac57-3e4f28ca11dc_ActionId">
    <vt:lpwstr>464c9883-6c8b-460a-a171-f5def4b5ca3e</vt:lpwstr>
  </property>
  <property fmtid="{D5CDD505-2E9C-101B-9397-08002B2CF9AE}" pid="10" name="MSIP_Label_ea60d57e-af5b-4752-ac57-3e4f28ca11dc_ContentBits">
    <vt:lpwstr>0</vt:lpwstr>
  </property>
</Properties>
</file>