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  <p:sldMasterId id="2147483703" r:id="rId2"/>
  </p:sldMasterIdLst>
  <p:notesMasterIdLst>
    <p:notesMasterId r:id="rId7"/>
  </p:notesMasterIdLst>
  <p:handoutMasterIdLst>
    <p:handoutMasterId r:id="rId8"/>
  </p:handoutMasterIdLst>
  <p:sldIdLst>
    <p:sldId id="302" r:id="rId3"/>
    <p:sldId id="603" r:id="rId4"/>
    <p:sldId id="606" r:id="rId5"/>
    <p:sldId id="569" r:id="rId6"/>
  </p:sldIdLst>
  <p:sldSz cx="9144000" cy="6858000" type="screen4x3"/>
  <p:notesSz cx="7010400" cy="92964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5" orient="horz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A0C5FA"/>
    <a:srgbClr val="85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6" autoAdjust="0"/>
    <p:restoredTop sz="90951" autoAdjust="0"/>
  </p:normalViewPr>
  <p:slideViewPr>
    <p:cSldViewPr snapToGrid="0" snapToObjects="1">
      <p:cViewPr>
        <p:scale>
          <a:sx n="100" d="100"/>
          <a:sy n="100" d="100"/>
        </p:scale>
        <p:origin x="-402" y="-72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375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8C7E0-9A7C-41FD-8C1A-ADB800251C8A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9A40-A947-4058-9BBC-75DCB89092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96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36" y="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r">
              <a:defRPr sz="1200"/>
            </a:lvl1pPr>
          </a:lstStyle>
          <a:p>
            <a:fld id="{1204CD42-A733-4650-B0B4-FFA0F165EE56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7" tIns="45618" rIns="91237" bIns="456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9" y="4473796"/>
            <a:ext cx="5608645" cy="3660373"/>
          </a:xfrm>
          <a:prstGeom prst="rect">
            <a:avLst/>
          </a:prstGeom>
        </p:spPr>
        <p:txBody>
          <a:bodyPr vert="horz" lIns="91237" tIns="45618" rIns="91237" bIns="45618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3032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36" y="883032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r">
              <a:defRPr sz="1200"/>
            </a:lvl1pPr>
          </a:lstStyle>
          <a:p>
            <a:fld id="{3024E1F4-4FEF-4A75-9A5A-52FED9225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0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3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2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24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8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5750927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229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19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27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3598739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364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28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3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0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91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40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7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24" Type="http://schemas.openxmlformats.org/officeDocument/2006/relationships/image" Target="../media/image2.png"/><Relationship Id="rId5" Type="http://schemas.openxmlformats.org/officeDocument/2006/relationships/vmlDrawing" Target="../drawings/vmlDrawing1.vml"/><Relationship Id="rId15" Type="http://schemas.openxmlformats.org/officeDocument/2006/relationships/tags" Target="../tags/tag11.xml"/><Relationship Id="rId23" Type="http://schemas.openxmlformats.org/officeDocument/2006/relationships/image" Target="../media/image1.emf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theme" Target="../theme/theme1.x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13" Type="http://schemas.openxmlformats.org/officeDocument/2006/relationships/tags" Target="../tags/tag23.xml"/><Relationship Id="rId18" Type="http://schemas.openxmlformats.org/officeDocument/2006/relationships/tags" Target="../tags/tag2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6.xml"/><Relationship Id="rId21" Type="http://schemas.openxmlformats.org/officeDocument/2006/relationships/tags" Target="../tags/tag31.xml"/><Relationship Id="rId7" Type="http://schemas.openxmlformats.org/officeDocument/2006/relationships/theme" Target="../theme/theme2.xml"/><Relationship Id="rId12" Type="http://schemas.openxmlformats.org/officeDocument/2006/relationships/tags" Target="../tags/tag22.xml"/><Relationship Id="rId17" Type="http://schemas.openxmlformats.org/officeDocument/2006/relationships/tags" Target="../tags/tag27.xml"/><Relationship Id="rId25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6" Type="http://schemas.openxmlformats.org/officeDocument/2006/relationships/tags" Target="../tags/tag26.xml"/><Relationship Id="rId20" Type="http://schemas.openxmlformats.org/officeDocument/2006/relationships/tags" Target="../tags/tag30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ags" Target="../tags/tag21.xml"/><Relationship Id="rId24" Type="http://schemas.openxmlformats.org/officeDocument/2006/relationships/tags" Target="../tags/tag34.xml"/><Relationship Id="rId5" Type="http://schemas.openxmlformats.org/officeDocument/2006/relationships/slideLayout" Target="../slideLayouts/slideLayout8.xml"/><Relationship Id="rId15" Type="http://schemas.openxmlformats.org/officeDocument/2006/relationships/tags" Target="../tags/tag25.xml"/><Relationship Id="rId23" Type="http://schemas.openxmlformats.org/officeDocument/2006/relationships/tags" Target="../tags/tag33.xml"/><Relationship Id="rId10" Type="http://schemas.openxmlformats.org/officeDocument/2006/relationships/tags" Target="../tags/tag20.xml"/><Relationship Id="rId19" Type="http://schemas.openxmlformats.org/officeDocument/2006/relationships/tags" Target="../tags/tag29.xml"/><Relationship Id="rId4" Type="http://schemas.openxmlformats.org/officeDocument/2006/relationships/slideLayout" Target="../slideLayouts/slideLayout7.xml"/><Relationship Id="rId9" Type="http://schemas.openxmlformats.org/officeDocument/2006/relationships/tags" Target="../tags/tag19.xml"/><Relationship Id="rId14" Type="http://schemas.openxmlformats.org/officeDocument/2006/relationships/tags" Target="../tags/tag24.xml"/><Relationship Id="rId22" Type="http://schemas.openxmlformats.org/officeDocument/2006/relationships/tags" Target="../tags/tag3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767010075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7"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  <a:latin typeface="Arial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99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71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902830498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0" name="think-cell Slide" r:id="rId25" imgW="270" imgH="270" progId="TCLayout.ActiveDocument.1">
                  <p:embed/>
                </p:oleObj>
              </mc:Choice>
              <mc:Fallback>
                <p:oleObj name="think-cell Slide" r:id="rId2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75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onecarelearning.ehs.state.ma.us/course/index.php?categoryid=3" TargetMode="External"/><Relationship Id="rId4" Type="http://schemas.openxmlformats.org/officeDocument/2006/relationships/hyperlink" Target="http://www.mass.gov/one-car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one-ca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neCare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3796" y="2648241"/>
            <a:ext cx="5826188" cy="507831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95" y="306944"/>
            <a:ext cx="1820853" cy="95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4"/>
          <p:cNvSpPr txBox="1">
            <a:spLocks noChangeArrowheads="1"/>
          </p:cNvSpPr>
          <p:nvPr/>
        </p:nvSpPr>
        <p:spPr bwMode="auto">
          <a:xfrm>
            <a:off x="2693972" y="1602876"/>
            <a:ext cx="600552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33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Care: 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Council Meeting</a:t>
            </a:r>
            <a:b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4"/>
          <p:cNvSpPr txBox="1">
            <a:spLocks noChangeArrowheads="1"/>
          </p:cNvSpPr>
          <p:nvPr/>
        </p:nvSpPr>
        <p:spPr bwMode="auto">
          <a:xfrm>
            <a:off x="2693796" y="3847305"/>
            <a:ext cx="6450012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kern="0" dirty="0">
                <a:solidFill>
                  <a:srgbClr val="002060"/>
                </a:solidFill>
              </a:rPr>
              <a:t>Executive Office of Health &amp; Human Services</a:t>
            </a:r>
            <a:endParaRPr lang="en-US" sz="2400" b="1" kern="0" dirty="0">
              <a:solidFill>
                <a:srgbClr val="002060"/>
              </a:solidFill>
            </a:endParaRPr>
          </a:p>
        </p:txBody>
      </p:sp>
      <p:sp>
        <p:nvSpPr>
          <p:cNvPr id="7" name="Date"/>
          <p:cNvSpPr txBox="1">
            <a:spLocks noChangeArrowheads="1"/>
          </p:cNvSpPr>
          <p:nvPr/>
        </p:nvSpPr>
        <p:spPr bwMode="auto">
          <a:xfrm>
            <a:off x="2693796" y="4472562"/>
            <a:ext cx="50371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>
                <a:solidFill>
                  <a:srgbClr val="002060"/>
                </a:solidFill>
              </a:rPr>
              <a:t>MassHealth Demonstration </a:t>
            </a:r>
            <a:br>
              <a:rPr lang="en-US" altLang="en-US" sz="2000" dirty="0">
                <a:solidFill>
                  <a:srgbClr val="002060"/>
                </a:solidFill>
              </a:rPr>
            </a:br>
            <a:r>
              <a:rPr lang="en-US" altLang="en-US" sz="2000" dirty="0">
                <a:solidFill>
                  <a:srgbClr val="002060"/>
                </a:solidFill>
              </a:rPr>
              <a:t>to Integrate Care for Dual Eligibles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Date"/>
          <p:cNvSpPr txBox="1">
            <a:spLocks noChangeArrowheads="1"/>
          </p:cNvSpPr>
          <p:nvPr/>
        </p:nvSpPr>
        <p:spPr bwMode="auto">
          <a:xfrm>
            <a:off x="2693972" y="5215033"/>
            <a:ext cx="5037137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 smtClean="0">
                <a:solidFill>
                  <a:srgbClr val="002060"/>
                </a:solidFill>
              </a:rPr>
              <a:t>February 13, 2018, 10:00 AM – 12:00 PM</a:t>
            </a:r>
          </a:p>
          <a:p>
            <a:r>
              <a:rPr lang="en-US" sz="2000" dirty="0">
                <a:solidFill>
                  <a:srgbClr val="002060"/>
                </a:solidFill>
              </a:rPr>
              <a:t>Health Policy Commission (HPC)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Conference </a:t>
            </a:r>
            <a:r>
              <a:rPr lang="en-US" sz="2000" dirty="0">
                <a:solidFill>
                  <a:srgbClr val="002060"/>
                </a:solidFill>
              </a:rPr>
              <a:t>Room A, 8</a:t>
            </a:r>
            <a:r>
              <a:rPr lang="en-US" sz="2000" baseline="30000" dirty="0">
                <a:solidFill>
                  <a:srgbClr val="002060"/>
                </a:solidFill>
              </a:rPr>
              <a:t>th</a:t>
            </a:r>
            <a:r>
              <a:rPr lang="en-US" sz="2000" dirty="0">
                <a:solidFill>
                  <a:srgbClr val="002060"/>
                </a:solidFill>
              </a:rPr>
              <a:t> Floor</a:t>
            </a:r>
          </a:p>
          <a:p>
            <a:r>
              <a:rPr lang="en-US" sz="2000" dirty="0">
                <a:solidFill>
                  <a:srgbClr val="002060"/>
                </a:solidFill>
              </a:rPr>
              <a:t>50 Milk St.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Boston, </a:t>
            </a:r>
            <a:r>
              <a:rPr lang="en-US" sz="2000" dirty="0" smtClean="0">
                <a:solidFill>
                  <a:srgbClr val="002060"/>
                </a:solidFill>
              </a:rPr>
              <a:t>MA</a:t>
            </a:r>
            <a:endParaRPr lang="en-US" altLang="en-US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24512"/>
            <a:ext cx="8229600" cy="78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400" kern="0" dirty="0" smtClean="0">
                <a:solidFill>
                  <a:srgbClr val="002060"/>
                </a:solidFill>
                <a:ea typeface="ＭＳ Ｐゴシック" charset="-128"/>
              </a:rPr>
              <a:t>Describing the Long-Term Supports (LTS) Coordinator Role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40" y="1162050"/>
            <a:ext cx="8686800" cy="56197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r>
              <a:rPr lang="en-US" sz="1600" b="0" dirty="0" smtClean="0">
                <a:solidFill>
                  <a:srgbClr val="002060"/>
                </a:solidFill>
              </a:rPr>
              <a:t>The three-way contract between MassHealth, CMS, and the One Care plans describes the role and requirements for LTS Coordinators in section 2.5.C.4.</a:t>
            </a:r>
            <a:r>
              <a:rPr lang="en-US" sz="1600" b="0" baseline="30000" dirty="0" smtClean="0">
                <a:solidFill>
                  <a:srgbClr val="002060"/>
                </a:solidFill>
              </a:rPr>
              <a:t>1</a:t>
            </a:r>
            <a:r>
              <a:rPr lang="en-US" sz="1600" b="0" dirty="0" smtClean="0">
                <a:solidFill>
                  <a:srgbClr val="002060"/>
                </a:solidFill>
              </a:rPr>
              <a:t> </a:t>
            </a:r>
            <a:br>
              <a:rPr lang="en-US" sz="1600" b="0" dirty="0" smtClean="0">
                <a:solidFill>
                  <a:srgbClr val="002060"/>
                </a:solidFill>
              </a:rPr>
            </a:br>
            <a:endParaRPr lang="en-US" sz="1200" b="0" i="1" dirty="0">
              <a:solidFill>
                <a:srgbClr val="002060"/>
              </a:solidFill>
            </a:endParaRPr>
          </a:p>
          <a:p>
            <a:r>
              <a:rPr lang="en-US" sz="1600" b="0" dirty="0" smtClean="0">
                <a:solidFill>
                  <a:srgbClr val="002060"/>
                </a:solidFill>
              </a:rPr>
              <a:t>As described at the January 2018 Implementation Council meeting, MassHealth and CMS are working to finalize a DRAFT amendment to the contract that would incorporate updates to the LTS Coordinator language proposed by the Implementation Council and the One Care Ombudsman</a:t>
            </a:r>
            <a:r>
              <a:rPr lang="en-US" sz="1600" b="0" baseline="30000" dirty="0" smtClean="0">
                <a:solidFill>
                  <a:srgbClr val="002060"/>
                </a:solidFill>
              </a:rPr>
              <a:t>2</a:t>
            </a:r>
            <a:r>
              <a:rPr lang="en-US" sz="1600" b="0" dirty="0" smtClean="0">
                <a:solidFill>
                  <a:srgbClr val="002060"/>
                </a:solidFill>
              </a:rPr>
              <a:t> </a:t>
            </a:r>
            <a:br>
              <a:rPr lang="en-US" sz="1600" b="0" dirty="0" smtClean="0">
                <a:solidFill>
                  <a:srgbClr val="002060"/>
                </a:solidFill>
              </a:rPr>
            </a:br>
            <a:endParaRPr lang="en-US" sz="1200" b="0" i="1" dirty="0">
              <a:solidFill>
                <a:srgbClr val="002060"/>
              </a:solidFill>
            </a:endParaRPr>
          </a:p>
          <a:p>
            <a:r>
              <a:rPr lang="en-US" sz="1600" b="0" dirty="0" smtClean="0">
                <a:solidFill>
                  <a:srgbClr val="002060"/>
                </a:solidFill>
              </a:rPr>
              <a:t>In </a:t>
            </a:r>
            <a:r>
              <a:rPr lang="en-US" sz="1600" b="0" dirty="0">
                <a:solidFill>
                  <a:srgbClr val="002060"/>
                </a:solidFill>
              </a:rPr>
              <a:t>2014, MassHealth worked with members of the Implementation Council and other stakeholders to create </a:t>
            </a:r>
            <a:r>
              <a:rPr lang="en-US" sz="1600" b="0" dirty="0" smtClean="0">
                <a:solidFill>
                  <a:srgbClr val="002060"/>
                </a:solidFill>
              </a:rPr>
              <a:t>easy to understand public </a:t>
            </a:r>
            <a:r>
              <a:rPr lang="en-US" sz="1600" b="0" dirty="0">
                <a:solidFill>
                  <a:srgbClr val="002060"/>
                </a:solidFill>
              </a:rPr>
              <a:t>information about LTS Coordinators: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</a:rPr>
              <a:t>Fact sheet</a:t>
            </a:r>
            <a:r>
              <a:rPr lang="en-US" sz="1600" b="0" dirty="0">
                <a:solidFill>
                  <a:srgbClr val="002060"/>
                </a:solidFill>
              </a:rPr>
              <a:t> for </a:t>
            </a:r>
            <a:r>
              <a:rPr lang="en-US" sz="1600" b="0" dirty="0" smtClean="0">
                <a:solidFill>
                  <a:srgbClr val="002060"/>
                </a:solidFill>
              </a:rPr>
              <a:t>members</a:t>
            </a:r>
            <a:r>
              <a:rPr lang="en-US" sz="1600" b="0" baseline="30000" dirty="0" smtClean="0">
                <a:solidFill>
                  <a:srgbClr val="002060"/>
                </a:solidFill>
              </a:rPr>
              <a:t>3</a:t>
            </a:r>
            <a:endParaRPr lang="en-US" sz="1600" b="0" dirty="0">
              <a:solidFill>
                <a:srgbClr val="002060"/>
              </a:solidFill>
            </a:endParaRPr>
          </a:p>
          <a:p>
            <a:pPr lvl="1"/>
            <a:r>
              <a:rPr lang="en-US" sz="1600" dirty="0" smtClean="0">
                <a:solidFill>
                  <a:srgbClr val="002060"/>
                </a:solidFill>
              </a:rPr>
              <a:t>Webinar</a:t>
            </a:r>
            <a:r>
              <a:rPr lang="en-US" sz="1600" b="0" dirty="0" smtClean="0">
                <a:solidFill>
                  <a:srgbClr val="002060"/>
                </a:solidFill>
              </a:rPr>
              <a:t> for providers and One Care plans: </a:t>
            </a:r>
            <a:r>
              <a:rPr lang="en-US" sz="1600" b="0" dirty="0">
                <a:solidFill>
                  <a:srgbClr val="002060"/>
                </a:solidFill>
              </a:rPr>
              <a:t>“The LTS Coordinator: Role and Benefits for One Care </a:t>
            </a:r>
            <a:r>
              <a:rPr lang="en-US" sz="1600" b="0" dirty="0" smtClean="0">
                <a:solidFill>
                  <a:srgbClr val="002060"/>
                </a:solidFill>
              </a:rPr>
              <a:t>Enrollees”</a:t>
            </a:r>
            <a:r>
              <a:rPr lang="en-US" sz="1600" b="0" baseline="30000" dirty="0" smtClean="0">
                <a:solidFill>
                  <a:srgbClr val="002060"/>
                </a:solidFill>
              </a:rPr>
              <a:t>4</a:t>
            </a:r>
          </a:p>
          <a:p>
            <a:pPr lvl="1"/>
            <a:r>
              <a:rPr lang="en-US" sz="1600" dirty="0" smtClean="0">
                <a:solidFill>
                  <a:srgbClr val="002060"/>
                </a:solidFill>
              </a:rPr>
              <a:t>Reporting requirements</a:t>
            </a:r>
            <a:r>
              <a:rPr lang="en-US" sz="1600" b="0" dirty="0" smtClean="0">
                <a:solidFill>
                  <a:srgbClr val="002060"/>
                </a:solidFill>
              </a:rPr>
              <a:t> for plans to report on LTS Coordinator offers and member uptake</a:t>
            </a:r>
            <a:r>
              <a:rPr lang="en-US" sz="1600" b="0" baseline="30000" dirty="0" smtClean="0">
                <a:solidFill>
                  <a:srgbClr val="002060"/>
                </a:solidFill>
              </a:rPr>
              <a:t>5</a:t>
            </a:r>
            <a:endParaRPr lang="en-US" sz="16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sz="1200" b="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sz="1200" b="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200" b="0" baseline="30000" dirty="0" smtClean="0">
                <a:solidFill>
                  <a:srgbClr val="002060"/>
                </a:solidFill>
              </a:rPr>
              <a:t>1</a:t>
            </a:r>
            <a:r>
              <a:rPr lang="en-US" sz="1200" b="0" i="1" dirty="0">
                <a:solidFill>
                  <a:srgbClr val="002060"/>
                </a:solidFill>
              </a:rPr>
              <a:t> </a:t>
            </a:r>
            <a:r>
              <a:rPr lang="en-US" sz="1200" b="0" i="1" dirty="0" smtClean="0">
                <a:solidFill>
                  <a:srgbClr val="002060"/>
                </a:solidFill>
              </a:rPr>
              <a:t>Pages </a:t>
            </a:r>
            <a:r>
              <a:rPr lang="en-US" sz="1200" b="0" i="1" dirty="0">
                <a:solidFill>
                  <a:srgbClr val="002060"/>
                </a:solidFill>
              </a:rPr>
              <a:t>41 – 44 of the December 28, 2015 contract, available at </a:t>
            </a:r>
            <a:r>
              <a:rPr lang="en-US" sz="1200" b="0" i="1" dirty="0">
                <a:solidFill>
                  <a:srgbClr val="002060"/>
                </a:solidFill>
                <a:hlinkClick r:id="rId3"/>
              </a:rPr>
              <a:t>www.mass.gov/masshealth/duals</a:t>
            </a:r>
            <a:r>
              <a:rPr lang="en-US" sz="1200" b="0" i="1" dirty="0">
                <a:solidFill>
                  <a:srgbClr val="002060"/>
                </a:solidFill>
              </a:rPr>
              <a:t> under “One Care Three-Way Contract and Memorandum of Understanding”)</a:t>
            </a:r>
            <a:endParaRPr lang="en-US" sz="1200" b="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200" b="0" baseline="30000" dirty="0" smtClean="0">
                <a:solidFill>
                  <a:srgbClr val="002060"/>
                </a:solidFill>
              </a:rPr>
              <a:t>2</a:t>
            </a:r>
            <a:r>
              <a:rPr lang="en-US" sz="1200" b="0" dirty="0" smtClean="0">
                <a:solidFill>
                  <a:srgbClr val="002060"/>
                </a:solidFill>
              </a:rPr>
              <a:t> </a:t>
            </a:r>
            <a:r>
              <a:rPr lang="en-US" sz="1200" b="0" i="1" dirty="0">
                <a:solidFill>
                  <a:srgbClr val="002060"/>
                </a:solidFill>
              </a:rPr>
              <a:t>See MassHealth Updates slides from January 2018 Implementation Council meeting</a:t>
            </a:r>
            <a:endParaRPr lang="en-US" sz="1200" b="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200" b="0" baseline="30000" dirty="0" smtClean="0">
                <a:solidFill>
                  <a:srgbClr val="002060"/>
                </a:solidFill>
              </a:rPr>
              <a:t>3</a:t>
            </a:r>
            <a:r>
              <a:rPr lang="en-US" sz="1200" b="0" dirty="0" smtClean="0">
                <a:solidFill>
                  <a:srgbClr val="002060"/>
                </a:solidFill>
              </a:rPr>
              <a:t> </a:t>
            </a:r>
            <a:r>
              <a:rPr lang="en-US" sz="1200" b="0" i="1" dirty="0" smtClean="0">
                <a:solidFill>
                  <a:srgbClr val="002060"/>
                </a:solidFill>
              </a:rPr>
              <a:t>Available at </a:t>
            </a:r>
            <a:r>
              <a:rPr lang="en-US" sz="1200" b="0" i="1" u="sng" dirty="0">
                <a:hlinkClick r:id="rId4"/>
              </a:rPr>
              <a:t>www.mass.gov/one-care</a:t>
            </a:r>
            <a:r>
              <a:rPr lang="en-US" sz="1200" b="0" i="1" dirty="0">
                <a:solidFill>
                  <a:srgbClr val="002060"/>
                </a:solidFill>
              </a:rPr>
              <a:t> under “One Care Fact Sheets and Other Materials</a:t>
            </a:r>
            <a:r>
              <a:rPr lang="en-US" sz="1200" b="0" i="1" dirty="0" smtClean="0">
                <a:solidFill>
                  <a:srgbClr val="002060"/>
                </a:solidFill>
              </a:rPr>
              <a:t>”</a:t>
            </a:r>
          </a:p>
          <a:p>
            <a:pPr marL="0" lvl="1" indent="0">
              <a:buNone/>
            </a:pPr>
            <a:r>
              <a:rPr lang="en-US" sz="1200" b="0" baseline="30000" dirty="0" smtClean="0">
                <a:solidFill>
                  <a:srgbClr val="002060"/>
                </a:solidFill>
              </a:rPr>
              <a:t>4</a:t>
            </a:r>
            <a:r>
              <a:rPr lang="en-US" sz="1200" b="0" dirty="0" smtClean="0">
                <a:solidFill>
                  <a:srgbClr val="002060"/>
                </a:solidFill>
              </a:rPr>
              <a:t> </a:t>
            </a:r>
            <a:r>
              <a:rPr lang="en-US" sz="1200" b="0" i="1" dirty="0" smtClean="0">
                <a:solidFill>
                  <a:srgbClr val="002060"/>
                </a:solidFill>
              </a:rPr>
              <a:t>Available </a:t>
            </a:r>
            <a:r>
              <a:rPr lang="en-US" sz="1200" b="0" i="1" dirty="0">
                <a:solidFill>
                  <a:srgbClr val="002060"/>
                </a:solidFill>
              </a:rPr>
              <a:t>from the One Care shared learning website at </a:t>
            </a:r>
            <a:r>
              <a:rPr lang="en-US" sz="1200" b="0" i="1" dirty="0">
                <a:solidFill>
                  <a:srgbClr val="002060"/>
                </a:solidFill>
                <a:hlinkClick r:id="rId5"/>
              </a:rPr>
              <a:t>https://</a:t>
            </a:r>
            <a:r>
              <a:rPr lang="en-US" sz="1200" b="0" i="1" dirty="0" smtClean="0">
                <a:solidFill>
                  <a:srgbClr val="002060"/>
                </a:solidFill>
                <a:hlinkClick r:id="rId5"/>
              </a:rPr>
              <a:t>onecarelearning.ehs.state.ma.us/course/index.php?categoryid=3</a:t>
            </a:r>
            <a:endParaRPr lang="en-US" sz="1200" b="0" i="1" dirty="0" smtClean="0">
              <a:solidFill>
                <a:srgbClr val="002060"/>
              </a:solidFill>
            </a:endParaRPr>
          </a:p>
          <a:p>
            <a:pPr marL="0" lvl="1" indent="0">
              <a:buNone/>
            </a:pPr>
            <a:r>
              <a:rPr lang="en-US" sz="1200" b="0" baseline="30000" dirty="0" smtClean="0">
                <a:solidFill>
                  <a:srgbClr val="002060"/>
                </a:solidFill>
              </a:rPr>
              <a:t>5</a:t>
            </a:r>
            <a:r>
              <a:rPr lang="en-US" sz="1200" b="0" dirty="0" smtClean="0">
                <a:solidFill>
                  <a:srgbClr val="002060"/>
                </a:solidFill>
              </a:rPr>
              <a:t> </a:t>
            </a:r>
            <a:r>
              <a:rPr lang="en-US" sz="1200" b="0" i="1" dirty="0" smtClean="0">
                <a:solidFill>
                  <a:srgbClr val="002060"/>
                </a:solidFill>
              </a:rPr>
              <a:t>Reports available at </a:t>
            </a:r>
            <a:r>
              <a:rPr lang="en-US" sz="1200" b="0" i="1" dirty="0" smtClean="0">
                <a:solidFill>
                  <a:srgbClr val="002060"/>
                </a:solidFill>
                <a:hlinkClick r:id="rId4"/>
              </a:rPr>
              <a:t>www.mass.gov/one-care</a:t>
            </a:r>
            <a:r>
              <a:rPr lang="en-US" sz="1200" b="0" i="1" dirty="0" smtClean="0">
                <a:solidFill>
                  <a:srgbClr val="002060"/>
                </a:solidFill>
              </a:rPr>
              <a:t> under “One Care Data Reports and Quality Information”</a:t>
            </a:r>
            <a:endParaRPr lang="en-US" sz="1200" b="0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6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4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24512"/>
            <a:ext cx="8229600" cy="78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400" kern="0" dirty="0" smtClean="0">
                <a:solidFill>
                  <a:srgbClr val="002060"/>
                </a:solidFill>
                <a:ea typeface="ＭＳ Ｐゴシック" charset="-128"/>
              </a:rPr>
              <a:t>One Care Requirements for Member Access to Long-Term Supports (LTS) Coordinators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40" y="971550"/>
            <a:ext cx="8686800" cy="56197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r>
              <a:rPr lang="en-US" sz="1300" dirty="0" smtClean="0">
                <a:solidFill>
                  <a:srgbClr val="002060"/>
                </a:solidFill>
              </a:rPr>
              <a:t>Plans must:</a:t>
            </a:r>
          </a:p>
          <a:p>
            <a:pPr lvl="1"/>
            <a:r>
              <a:rPr lang="en-US" sz="1300" b="0" dirty="0">
                <a:solidFill>
                  <a:srgbClr val="002060"/>
                </a:solidFill>
              </a:rPr>
              <a:t>P</a:t>
            </a:r>
            <a:r>
              <a:rPr lang="en-US" sz="1300" b="0" dirty="0" smtClean="0">
                <a:solidFill>
                  <a:srgbClr val="002060"/>
                </a:solidFill>
              </a:rPr>
              <a:t>rovide information about, and offer the option of having, an LTS Coordinator to </a:t>
            </a:r>
            <a:r>
              <a:rPr lang="en-US" sz="1300" b="0" u="sng" dirty="0" smtClean="0">
                <a:solidFill>
                  <a:srgbClr val="002060"/>
                </a:solidFill>
              </a:rPr>
              <a:t>all</a:t>
            </a:r>
            <a:r>
              <a:rPr lang="en-US" sz="1300" b="0" dirty="0" smtClean="0">
                <a:solidFill>
                  <a:srgbClr val="002060"/>
                </a:solidFill>
              </a:rPr>
              <a:t> enrollees</a:t>
            </a:r>
            <a:r>
              <a:rPr lang="en-US" sz="1300" b="0" dirty="0">
                <a:solidFill>
                  <a:srgbClr val="002060"/>
                </a:solidFill>
              </a:rPr>
              <a:t> </a:t>
            </a:r>
            <a:r>
              <a:rPr lang="en-US" sz="1300" b="0" dirty="0" smtClean="0">
                <a:solidFill>
                  <a:srgbClr val="002060"/>
                </a:solidFill>
              </a:rPr>
              <a:t>within the first 90 days of the day their enrollment begins</a:t>
            </a:r>
          </a:p>
          <a:p>
            <a:pPr lvl="1"/>
            <a:r>
              <a:rPr lang="en-US" sz="1300" b="0" dirty="0" smtClean="0">
                <a:solidFill>
                  <a:srgbClr val="002060"/>
                </a:solidFill>
              </a:rPr>
              <a:t>Contract </a:t>
            </a:r>
            <a:r>
              <a:rPr lang="en-US" sz="1300" b="0" dirty="0">
                <a:solidFill>
                  <a:srgbClr val="002060"/>
                </a:solidFill>
              </a:rPr>
              <a:t>with multiple Community-Based Organizations (CBOs) for the LTS Coordinator </a:t>
            </a:r>
            <a:r>
              <a:rPr lang="en-US" sz="1300" b="0" dirty="0" smtClean="0">
                <a:solidFill>
                  <a:srgbClr val="002060"/>
                </a:solidFill>
              </a:rPr>
              <a:t>role; CBOs may include:</a:t>
            </a:r>
          </a:p>
          <a:p>
            <a:endParaRPr lang="en-US" sz="1300" b="0" dirty="0" smtClean="0">
              <a:solidFill>
                <a:srgbClr val="002060"/>
              </a:solidFill>
            </a:endParaRPr>
          </a:p>
          <a:p>
            <a:endParaRPr lang="en-US" sz="1300" b="0" dirty="0">
              <a:solidFill>
                <a:srgbClr val="002060"/>
              </a:solidFill>
            </a:endParaRPr>
          </a:p>
          <a:p>
            <a:endParaRPr lang="en-US" sz="1300" b="0" dirty="0" smtClean="0">
              <a:solidFill>
                <a:srgbClr val="002060"/>
              </a:solidFill>
            </a:endParaRPr>
          </a:p>
          <a:p>
            <a:r>
              <a:rPr lang="en-US" sz="1300" dirty="0">
                <a:solidFill>
                  <a:srgbClr val="002060"/>
                </a:solidFill>
              </a:rPr>
              <a:t>LTS Coordinators must also be made available:</a:t>
            </a:r>
          </a:p>
          <a:p>
            <a:pPr lvl="1"/>
            <a:r>
              <a:rPr lang="en-US" sz="1300" b="0" dirty="0">
                <a:solidFill>
                  <a:srgbClr val="002060"/>
                </a:solidFill>
              </a:rPr>
              <a:t>During the comprehensive assessments for all members in C3 and F1 rating categories, and for all members in any rating category who request one as part of their assessment</a:t>
            </a:r>
          </a:p>
          <a:p>
            <a:pPr lvl="1"/>
            <a:r>
              <a:rPr lang="en-US" sz="1300" b="0" dirty="0">
                <a:solidFill>
                  <a:srgbClr val="002060"/>
                </a:solidFill>
              </a:rPr>
              <a:t>When the member or the care team sees a need for community-based Long-Term Services and Supports (LTSS)</a:t>
            </a:r>
          </a:p>
          <a:p>
            <a:pPr lvl="1"/>
            <a:r>
              <a:rPr lang="en-US" sz="1300" b="0" dirty="0">
                <a:solidFill>
                  <a:srgbClr val="002060"/>
                </a:solidFill>
              </a:rPr>
              <a:t>If the member is receiving targeted case management from DMH or DDS, or rehabilitation services from DMH, or has an affiliation with any state agency</a:t>
            </a:r>
          </a:p>
          <a:p>
            <a:pPr lvl="1"/>
            <a:r>
              <a:rPr lang="en-US" sz="1300" b="0" dirty="0">
                <a:solidFill>
                  <a:srgbClr val="002060"/>
                </a:solidFill>
              </a:rPr>
              <a:t>In the event of a contemplated admission to a nursing facility, psychiatric hospital, or other institution</a:t>
            </a:r>
          </a:p>
          <a:p>
            <a:pPr lvl="1"/>
            <a:r>
              <a:rPr lang="en-US" sz="1300" b="0" dirty="0">
                <a:solidFill>
                  <a:srgbClr val="002060"/>
                </a:solidFill>
              </a:rPr>
              <a:t>At any other time at a member’s request</a:t>
            </a:r>
          </a:p>
          <a:p>
            <a:pPr marL="342900" lvl="1" indent="-342900">
              <a:buFont typeface="Arial" charset="0"/>
              <a:buChar char="■"/>
            </a:pPr>
            <a:endParaRPr lang="en-US" sz="1300" b="0" dirty="0" smtClean="0">
              <a:solidFill>
                <a:srgbClr val="002060"/>
              </a:solidFill>
            </a:endParaRPr>
          </a:p>
          <a:p>
            <a:pPr marL="342900" lvl="1" indent="-342900">
              <a:buFont typeface="Arial" charset="0"/>
              <a:buChar char="■"/>
            </a:pPr>
            <a:r>
              <a:rPr lang="en-US" sz="1300" dirty="0" smtClean="0">
                <a:solidFill>
                  <a:srgbClr val="002060"/>
                </a:solidFill>
              </a:rPr>
              <a:t>Member choices:</a:t>
            </a:r>
          </a:p>
          <a:p>
            <a:pPr lvl="1"/>
            <a:r>
              <a:rPr lang="en-US" sz="1300" b="0" dirty="0" smtClean="0">
                <a:solidFill>
                  <a:srgbClr val="002060"/>
                </a:solidFill>
              </a:rPr>
              <a:t>Having an LTS Coordinator is always the member’s choice</a:t>
            </a:r>
          </a:p>
          <a:p>
            <a:pPr lvl="1"/>
            <a:r>
              <a:rPr lang="en-US" sz="1300" b="0" dirty="0" smtClean="0">
                <a:solidFill>
                  <a:srgbClr val="002060"/>
                </a:solidFill>
              </a:rPr>
              <a:t>Members should have a choice of at least two LTS Coordinators when possible</a:t>
            </a:r>
          </a:p>
          <a:p>
            <a:pPr lvl="1"/>
            <a:r>
              <a:rPr lang="en-US" sz="1300" b="0" dirty="0" smtClean="0">
                <a:solidFill>
                  <a:srgbClr val="002060"/>
                </a:solidFill>
              </a:rPr>
              <a:t>The LTS Coordinator participates fully on the member’s care team, at the discretion of the member</a:t>
            </a:r>
          </a:p>
          <a:p>
            <a:pPr lvl="1"/>
            <a:endParaRPr lang="en-US" sz="1300" b="0" dirty="0" smtClean="0">
              <a:solidFill>
                <a:srgbClr val="00206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57300" y="2066926"/>
            <a:ext cx="6877050" cy="704850"/>
          </a:xfrm>
          <a:prstGeom prst="rect">
            <a:avLst/>
          </a:prstGeom>
        </p:spPr>
        <p:txBody>
          <a:bodyPr numCol="2"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marL="228600" lvl="2"/>
            <a:r>
              <a:rPr lang="en-US" sz="1300" b="0" dirty="0" smtClean="0">
                <a:solidFill>
                  <a:srgbClr val="002060"/>
                </a:solidFill>
              </a:rPr>
              <a:t>Independent </a:t>
            </a:r>
            <a:r>
              <a:rPr lang="en-US" sz="1300" b="0" dirty="0">
                <a:solidFill>
                  <a:srgbClr val="002060"/>
                </a:solidFill>
              </a:rPr>
              <a:t>Living </a:t>
            </a:r>
            <a:r>
              <a:rPr lang="en-US" sz="1300" b="0" dirty="0" smtClean="0">
                <a:solidFill>
                  <a:srgbClr val="002060"/>
                </a:solidFill>
              </a:rPr>
              <a:t>Centers </a:t>
            </a:r>
            <a:r>
              <a:rPr lang="en-US" sz="1300" b="0" dirty="0">
                <a:solidFill>
                  <a:srgbClr val="002060"/>
                </a:solidFill>
              </a:rPr>
              <a:t>(</a:t>
            </a:r>
            <a:r>
              <a:rPr lang="en-US" sz="1300" b="0" dirty="0" smtClean="0">
                <a:solidFill>
                  <a:srgbClr val="002060"/>
                </a:solidFill>
              </a:rPr>
              <a:t>ILCs)</a:t>
            </a:r>
            <a:endParaRPr lang="en-US" sz="1300" b="0" dirty="0">
              <a:solidFill>
                <a:srgbClr val="002060"/>
              </a:solidFill>
            </a:endParaRPr>
          </a:p>
          <a:p>
            <a:pPr marL="228600" lvl="2"/>
            <a:r>
              <a:rPr lang="en-US" sz="1300" b="0" dirty="0" smtClean="0">
                <a:solidFill>
                  <a:srgbClr val="002060"/>
                </a:solidFill>
              </a:rPr>
              <a:t>Recovery </a:t>
            </a:r>
            <a:r>
              <a:rPr lang="en-US" sz="1300" b="0" dirty="0">
                <a:solidFill>
                  <a:srgbClr val="002060"/>
                </a:solidFill>
              </a:rPr>
              <a:t>Learning Communities (RLCs</a:t>
            </a:r>
            <a:r>
              <a:rPr lang="en-US" sz="1300" b="0" dirty="0" smtClean="0">
                <a:solidFill>
                  <a:srgbClr val="002060"/>
                </a:solidFill>
              </a:rPr>
              <a:t>)</a:t>
            </a:r>
          </a:p>
          <a:p>
            <a:pPr lvl="2"/>
            <a:endParaRPr lang="en-US" sz="1300" b="0" dirty="0" smtClean="0">
              <a:solidFill>
                <a:srgbClr val="002060"/>
              </a:solidFill>
            </a:endParaRPr>
          </a:p>
          <a:p>
            <a:pPr lvl="2"/>
            <a:endParaRPr lang="en-US" sz="1300" b="0" dirty="0">
              <a:solidFill>
                <a:srgbClr val="002060"/>
              </a:solidFill>
            </a:endParaRPr>
          </a:p>
          <a:p>
            <a:pPr marL="228600" lvl="2"/>
            <a:r>
              <a:rPr lang="en-US" sz="1300" b="0" dirty="0" smtClean="0">
                <a:solidFill>
                  <a:srgbClr val="002060"/>
                </a:solidFill>
              </a:rPr>
              <a:t>Aging Services Access Points (ASAPs)</a:t>
            </a:r>
          </a:p>
          <a:p>
            <a:pPr marL="228600" lvl="2"/>
            <a:r>
              <a:rPr lang="en-US" sz="1300" b="0" dirty="0" smtClean="0">
                <a:solidFill>
                  <a:srgbClr val="002060"/>
                </a:solidFill>
              </a:rPr>
              <a:t>other </a:t>
            </a:r>
            <a:r>
              <a:rPr lang="en-US" sz="1300" b="0" dirty="0">
                <a:solidFill>
                  <a:srgbClr val="002060"/>
                </a:solidFill>
              </a:rPr>
              <a:t>CBOs serving people with disabilities</a:t>
            </a:r>
          </a:p>
          <a:p>
            <a:endParaRPr lang="en-US" sz="1300" b="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1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4333" y="2828836"/>
            <a:ext cx="84688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us </a:t>
            </a:r>
            <a:r>
              <a:rPr lang="en-US" alt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at: </a:t>
            </a:r>
            <a:r>
              <a:rPr lang="en-US" sz="2800" b="1" u="sng" dirty="0" smtClean="0">
                <a:hlinkClick r:id="rId3"/>
              </a:rPr>
              <a:t>www.mass.gov/one-care</a:t>
            </a: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None/>
            </a:pP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us </a:t>
            </a:r>
            <a:r>
              <a:rPr lang="en-US" alt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at: </a:t>
            </a:r>
            <a:r>
              <a:rPr lang="en-US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OneCare@state.ma.us</a:t>
            </a: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/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d&lt;/m_strFormatTime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ISNEWSLIDENUMBER" val="False"/>
  <p:tag name="PREVIOUSNAME" val="C:\Users\Alexia Cesar\Documents\MassHealth\Final docs\2. Strategy reference deck\20160129 - MassHealth - Strategy reference deck - vF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On-screen Show (4:3)</PresentationFormat>
  <Paragraphs>55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SRM_CF_DG1140</vt:lpstr>
      <vt:lpstr>1_SRM_CF_DG1140</vt:lpstr>
      <vt:lpstr>think-cell Slide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2016-01-29T17:32:38Z</dcterms:created>
  <dcterms:modified xsi:type="dcterms:W3CDTF">2018-02-08T19:34:43Z</dcterms:modified>
</cp:coreProperties>
</file>