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  <p:sldMasterId id="2147483703" r:id="rId2"/>
  </p:sldMasterIdLst>
  <p:notesMasterIdLst>
    <p:notesMasterId r:id="rId7"/>
  </p:notesMasterIdLst>
  <p:handoutMasterIdLst>
    <p:handoutMasterId r:id="rId8"/>
  </p:handoutMasterIdLst>
  <p:sldIdLst>
    <p:sldId id="302" r:id="rId3"/>
    <p:sldId id="603" r:id="rId4"/>
    <p:sldId id="606" r:id="rId5"/>
    <p:sldId id="569" r:id="rId6"/>
  </p:sldIdLst>
  <p:sldSz cx="9144000" cy="6858000" type="screen4x3"/>
  <p:notesSz cx="7010400" cy="9296400"/>
  <p:custDataLst>
    <p:tags r:id="rId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5" orient="horz">
          <p15:clr>
            <a:srgbClr val="A4A3A4"/>
          </p15:clr>
        </p15:guide>
        <p15:guide id="6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2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A0C5FA"/>
    <a:srgbClr val="85A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06" autoAdjust="0"/>
    <p:restoredTop sz="90951" autoAdjust="0"/>
  </p:normalViewPr>
  <p:slideViewPr>
    <p:cSldViewPr snapToGrid="0" snapToObjects="1">
      <p:cViewPr>
        <p:scale>
          <a:sx n="100" d="100"/>
          <a:sy n="100" d="100"/>
        </p:scale>
        <p:origin x="-402" y="-72"/>
      </p:cViewPr>
      <p:guideLst>
        <p:guide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-3756" y="-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A8C7E0-9A7C-41FD-8C1A-ADB800251C8A}" type="datetimeFigureOut">
              <a:rPr lang="en-US" smtClean="0"/>
              <a:t>2/8/2018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DF9A40-A947-4058-9BBC-75DCB89092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296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3037133" cy="466082"/>
          </a:xfrm>
          <a:prstGeom prst="rect">
            <a:avLst/>
          </a:prstGeom>
        </p:spPr>
        <p:txBody>
          <a:bodyPr vert="horz" lIns="91237" tIns="45618" rIns="91237" bIns="4561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636" y="0"/>
            <a:ext cx="3037132" cy="466082"/>
          </a:xfrm>
          <a:prstGeom prst="rect">
            <a:avLst/>
          </a:prstGeom>
        </p:spPr>
        <p:txBody>
          <a:bodyPr vert="horz" lIns="91237" tIns="45618" rIns="91237" bIns="45618" rtlCol="0"/>
          <a:lstStyle>
            <a:lvl1pPr algn="r">
              <a:defRPr sz="1200"/>
            </a:lvl1pPr>
          </a:lstStyle>
          <a:p>
            <a:fld id="{1204CD42-A733-4650-B0B4-FFA0F165EE56}" type="datetimeFigureOut">
              <a:rPr lang="en-US" smtClean="0"/>
              <a:t>2/8/2018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2875" y="1162050"/>
            <a:ext cx="4184650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37" tIns="45618" rIns="91237" bIns="4561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879" y="4473796"/>
            <a:ext cx="5608645" cy="3660373"/>
          </a:xfrm>
          <a:prstGeom prst="rect">
            <a:avLst/>
          </a:prstGeom>
        </p:spPr>
        <p:txBody>
          <a:bodyPr vert="horz" lIns="91237" tIns="45618" rIns="91237" bIns="45618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30320"/>
            <a:ext cx="3037133" cy="466082"/>
          </a:xfrm>
          <a:prstGeom prst="rect">
            <a:avLst/>
          </a:prstGeom>
        </p:spPr>
        <p:txBody>
          <a:bodyPr vert="horz" lIns="91237" tIns="45618" rIns="91237" bIns="4561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636" y="8830320"/>
            <a:ext cx="3037132" cy="466082"/>
          </a:xfrm>
          <a:prstGeom prst="rect">
            <a:avLst/>
          </a:prstGeom>
        </p:spPr>
        <p:txBody>
          <a:bodyPr vert="horz" lIns="91237" tIns="45618" rIns="91237" bIns="45618" rtlCol="0" anchor="b"/>
          <a:lstStyle>
            <a:lvl1pPr algn="r">
              <a:defRPr sz="1200"/>
            </a:lvl1pPr>
          </a:lstStyle>
          <a:p>
            <a:fld id="{3024E1F4-4FEF-4A75-9A5A-52FED9225D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204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24E1F4-4FEF-4A75-9A5A-52FED9225D7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637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b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C1E652-0180-43F7-B847-50860E205478}" type="slidenum">
              <a:rPr lang="en-US" altLang="en-US" smtClean="0">
                <a:solidFill>
                  <a:srgbClr val="C0504D"/>
                </a:solidFill>
              </a:rPr>
              <a:pPr>
                <a:defRPr/>
              </a:pPr>
              <a:t>2</a:t>
            </a:fld>
            <a:endParaRPr lang="en-US" altLang="en-US" dirty="0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124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b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C1E652-0180-43F7-B847-50860E205478}" type="slidenum">
              <a:rPr lang="en-US" altLang="en-US" smtClean="0">
                <a:solidFill>
                  <a:srgbClr val="C0504D"/>
                </a:solidFill>
              </a:rPr>
              <a:pPr>
                <a:defRPr/>
              </a:pPr>
              <a:t>3</a:t>
            </a:fld>
            <a:endParaRPr lang="en-US" altLang="en-US" dirty="0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124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24E1F4-4FEF-4A75-9A5A-52FED9225D7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181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4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85750927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McK Title Elements" hidden="1"/>
          <p:cNvGrpSpPr>
            <a:grpSpLocks/>
          </p:cNvGrpSpPr>
          <p:nvPr/>
        </p:nvGrpSpPr>
        <p:grpSpPr bwMode="auto">
          <a:xfrm>
            <a:off x="2693796" y="4874537"/>
            <a:ext cx="5036085" cy="494023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93796" y="2648241"/>
            <a:ext cx="5539245" cy="50783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3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93796" y="3770660"/>
            <a:ext cx="5539245" cy="219820"/>
          </a:xfrm>
        </p:spPr>
        <p:txBody>
          <a:bodyPr>
            <a:spAutoFit/>
          </a:bodyPr>
          <a:lstStyle>
            <a:lvl1pPr>
              <a:defRPr sz="1400" baseline="0">
                <a:latin typeface="+mn-lt"/>
                <a:ea typeface="+mn-ea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dirty="0" smtClean="0"/>
          </a:p>
        </p:txBody>
      </p:sp>
      <p:sp>
        <p:nvSpPr>
          <p:cNvPr id="12" name="TitleTopPlaceholder"/>
          <p:cNvSpPr>
            <a:spLocks noChangeArrowheads="1"/>
          </p:cNvSpPr>
          <p:nvPr/>
        </p:nvSpPr>
        <p:spPr bwMode="ltGray">
          <a:xfrm>
            <a:off x="2125654" y="3245969"/>
            <a:ext cx="2125653" cy="436455"/>
          </a:xfrm>
          <a:prstGeom prst="rect">
            <a:avLst/>
          </a:prstGeom>
          <a:solidFill>
            <a:schemeClr val="accent4">
              <a:alpha val="77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3296" tIns="46648" rIns="93296" bIns="46648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TitleTopPlaceholder"/>
          <p:cNvSpPr>
            <a:spLocks noChangeArrowheads="1"/>
          </p:cNvSpPr>
          <p:nvPr/>
        </p:nvSpPr>
        <p:spPr bwMode="ltGray">
          <a:xfrm>
            <a:off x="1" y="3245968"/>
            <a:ext cx="2125653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3296" tIns="46648" rIns="93296" bIns="46648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TitleTopPlaceholder"/>
          <p:cNvSpPr>
            <a:spLocks noChangeArrowheads="1"/>
          </p:cNvSpPr>
          <p:nvPr/>
        </p:nvSpPr>
        <p:spPr bwMode="ltGray">
          <a:xfrm>
            <a:off x="3886006" y="3246844"/>
            <a:ext cx="5257994" cy="436455"/>
          </a:xfrm>
          <a:prstGeom prst="rect">
            <a:avLst/>
          </a:prstGeom>
          <a:solidFill>
            <a:srgbClr val="009900">
              <a:alpha val="69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3296" tIns="46648" rIns="93296" bIns="46648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67" y="2029603"/>
            <a:ext cx="2075338" cy="207521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22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619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0276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63598739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McK Title Elements" hidden="1"/>
          <p:cNvGrpSpPr>
            <a:grpSpLocks/>
          </p:cNvGrpSpPr>
          <p:nvPr/>
        </p:nvGrpSpPr>
        <p:grpSpPr bwMode="auto">
          <a:xfrm>
            <a:off x="2693796" y="4874537"/>
            <a:ext cx="5036085" cy="494023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93796" y="2648241"/>
            <a:ext cx="5539245" cy="50783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3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93796" y="3770660"/>
            <a:ext cx="5539245" cy="219820"/>
          </a:xfrm>
        </p:spPr>
        <p:txBody>
          <a:bodyPr>
            <a:spAutoFit/>
          </a:bodyPr>
          <a:lstStyle>
            <a:lvl1pPr>
              <a:defRPr sz="1400" baseline="0">
                <a:latin typeface="+mn-lt"/>
                <a:ea typeface="+mn-ea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dirty="0" smtClean="0"/>
          </a:p>
        </p:txBody>
      </p:sp>
      <p:sp>
        <p:nvSpPr>
          <p:cNvPr id="12" name="TitleTopPlaceholder"/>
          <p:cNvSpPr>
            <a:spLocks noChangeArrowheads="1"/>
          </p:cNvSpPr>
          <p:nvPr/>
        </p:nvSpPr>
        <p:spPr bwMode="ltGray">
          <a:xfrm>
            <a:off x="2125654" y="3245969"/>
            <a:ext cx="2125653" cy="436455"/>
          </a:xfrm>
          <a:prstGeom prst="rect">
            <a:avLst/>
          </a:prstGeom>
          <a:solidFill>
            <a:schemeClr val="accent4">
              <a:alpha val="77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3296" tIns="46648" rIns="93296" bIns="46648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3" name="TitleTopPlaceholder"/>
          <p:cNvSpPr>
            <a:spLocks noChangeArrowheads="1"/>
          </p:cNvSpPr>
          <p:nvPr/>
        </p:nvSpPr>
        <p:spPr bwMode="ltGray">
          <a:xfrm>
            <a:off x="1" y="3245968"/>
            <a:ext cx="2125653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3296" tIns="46648" rIns="93296" bIns="46648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4" name="TitleTopPlaceholder"/>
          <p:cNvSpPr>
            <a:spLocks noChangeArrowheads="1"/>
          </p:cNvSpPr>
          <p:nvPr/>
        </p:nvSpPr>
        <p:spPr bwMode="ltGray">
          <a:xfrm>
            <a:off x="3886006" y="3246844"/>
            <a:ext cx="5257994" cy="436455"/>
          </a:xfrm>
          <a:prstGeom prst="rect">
            <a:avLst/>
          </a:prstGeom>
          <a:solidFill>
            <a:srgbClr val="009900">
              <a:alpha val="69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3296" tIns="46648" rIns="93296" bIns="46648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5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67" y="2029603"/>
            <a:ext cx="2075338" cy="207521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2364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628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2/23/2016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F15456-AC52-4190-9C1E-090226817F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538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2/23/2016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F15456-AC52-4190-9C1E-090226817F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105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2/23/2016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F15456-AC52-4190-9C1E-090226817F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391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2/23/2016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F15456-AC52-4190-9C1E-090226817F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240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4.xml"/><Relationship Id="rId13" Type="http://schemas.openxmlformats.org/officeDocument/2006/relationships/tags" Target="../tags/tag9.xml"/><Relationship Id="rId18" Type="http://schemas.openxmlformats.org/officeDocument/2006/relationships/tags" Target="../tags/tag14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7.xml"/><Relationship Id="rId7" Type="http://schemas.openxmlformats.org/officeDocument/2006/relationships/tags" Target="../tags/tag3.xml"/><Relationship Id="rId12" Type="http://schemas.openxmlformats.org/officeDocument/2006/relationships/tags" Target="../tags/tag8.xml"/><Relationship Id="rId17" Type="http://schemas.openxmlformats.org/officeDocument/2006/relationships/tags" Target="../tags/tag13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2.xml"/><Relationship Id="rId20" Type="http://schemas.openxmlformats.org/officeDocument/2006/relationships/tags" Target="../tags/tag16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11" Type="http://schemas.openxmlformats.org/officeDocument/2006/relationships/tags" Target="../tags/tag7.xml"/><Relationship Id="rId24" Type="http://schemas.openxmlformats.org/officeDocument/2006/relationships/image" Target="../media/image2.png"/><Relationship Id="rId5" Type="http://schemas.openxmlformats.org/officeDocument/2006/relationships/vmlDrawing" Target="../drawings/vmlDrawing1.vml"/><Relationship Id="rId15" Type="http://schemas.openxmlformats.org/officeDocument/2006/relationships/tags" Target="../tags/tag11.xml"/><Relationship Id="rId23" Type="http://schemas.openxmlformats.org/officeDocument/2006/relationships/image" Target="../media/image1.emf"/><Relationship Id="rId10" Type="http://schemas.openxmlformats.org/officeDocument/2006/relationships/tags" Target="../tags/tag6.xml"/><Relationship Id="rId19" Type="http://schemas.openxmlformats.org/officeDocument/2006/relationships/tags" Target="../tags/tag15.xml"/><Relationship Id="rId4" Type="http://schemas.openxmlformats.org/officeDocument/2006/relationships/theme" Target="../theme/theme1.xml"/><Relationship Id="rId9" Type="http://schemas.openxmlformats.org/officeDocument/2006/relationships/tags" Target="../tags/tag5.xml"/><Relationship Id="rId14" Type="http://schemas.openxmlformats.org/officeDocument/2006/relationships/tags" Target="../tags/tag10.xml"/><Relationship Id="rId22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3.vml"/><Relationship Id="rId13" Type="http://schemas.openxmlformats.org/officeDocument/2006/relationships/tags" Target="../tags/tag23.xml"/><Relationship Id="rId18" Type="http://schemas.openxmlformats.org/officeDocument/2006/relationships/tags" Target="../tags/tag28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6.xml"/><Relationship Id="rId21" Type="http://schemas.openxmlformats.org/officeDocument/2006/relationships/tags" Target="../tags/tag31.xml"/><Relationship Id="rId7" Type="http://schemas.openxmlformats.org/officeDocument/2006/relationships/theme" Target="../theme/theme2.xml"/><Relationship Id="rId12" Type="http://schemas.openxmlformats.org/officeDocument/2006/relationships/tags" Target="../tags/tag22.xml"/><Relationship Id="rId17" Type="http://schemas.openxmlformats.org/officeDocument/2006/relationships/tags" Target="../tags/tag27.xml"/><Relationship Id="rId25" Type="http://schemas.openxmlformats.org/officeDocument/2006/relationships/oleObject" Target="../embeddings/oleObject3.bin"/><Relationship Id="rId2" Type="http://schemas.openxmlformats.org/officeDocument/2006/relationships/slideLayout" Target="../slideLayouts/slideLayout5.xml"/><Relationship Id="rId16" Type="http://schemas.openxmlformats.org/officeDocument/2006/relationships/tags" Target="../tags/tag26.xml"/><Relationship Id="rId20" Type="http://schemas.openxmlformats.org/officeDocument/2006/relationships/tags" Target="../tags/tag30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tags" Target="../tags/tag21.xml"/><Relationship Id="rId24" Type="http://schemas.openxmlformats.org/officeDocument/2006/relationships/tags" Target="../tags/tag34.xml"/><Relationship Id="rId5" Type="http://schemas.openxmlformats.org/officeDocument/2006/relationships/slideLayout" Target="../slideLayouts/slideLayout8.xml"/><Relationship Id="rId15" Type="http://schemas.openxmlformats.org/officeDocument/2006/relationships/tags" Target="../tags/tag25.xml"/><Relationship Id="rId23" Type="http://schemas.openxmlformats.org/officeDocument/2006/relationships/tags" Target="../tags/tag33.xml"/><Relationship Id="rId10" Type="http://schemas.openxmlformats.org/officeDocument/2006/relationships/tags" Target="../tags/tag20.xml"/><Relationship Id="rId19" Type="http://schemas.openxmlformats.org/officeDocument/2006/relationships/tags" Target="../tags/tag29.xml"/><Relationship Id="rId4" Type="http://schemas.openxmlformats.org/officeDocument/2006/relationships/slideLayout" Target="../slideLayouts/slideLayout7.xml"/><Relationship Id="rId9" Type="http://schemas.openxmlformats.org/officeDocument/2006/relationships/tags" Target="../tags/tag19.xml"/><Relationship Id="rId14" Type="http://schemas.openxmlformats.org/officeDocument/2006/relationships/tags" Target="../tags/tag24.xml"/><Relationship Id="rId22" Type="http://schemas.openxmlformats.org/officeDocument/2006/relationships/tags" Target="../tags/tag32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767010075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47" name="think-cell Slide" r:id="rId22" imgW="270" imgH="270" progId="TCLayout.ActiveDocument.1">
                  <p:embed/>
                </p:oleObj>
              </mc:Choice>
              <mc:Fallback>
                <p:oleObj name="think-cell Slide" r:id="rId22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56" y="199066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74945" y="234863"/>
            <a:ext cx="8053675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74944" y="2753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74944" y="542617"/>
            <a:ext cx="8053675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/>
        </p:nvGrpSpPr>
        <p:grpSpPr bwMode="auto">
          <a:xfrm>
            <a:off x="174944" y="6086391"/>
            <a:ext cx="8799129" cy="413035"/>
            <a:chOff x="75" y="3895"/>
            <a:chExt cx="689" cy="255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95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3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621910" indent="-621910" defTabSz="913429" fontAlgn="base">
                <a:spcBef>
                  <a:spcPct val="0"/>
                </a:spcBef>
                <a:spcAft>
                  <a:spcPct val="0"/>
                </a:spcAft>
                <a:tabLst>
                  <a:tab pos="625148" algn="l"/>
                </a:tabLst>
              </a:pPr>
              <a:r>
                <a:rPr lang="en-US" sz="1000" dirty="0">
                  <a:solidFill>
                    <a:srgbClr val="000000"/>
                  </a:solidFill>
                  <a:latin typeface="Arial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82156" y="1150019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7449476" y="275439"/>
            <a:ext cx="779144" cy="1017201"/>
            <a:chOff x="4936" y="176"/>
            <a:chExt cx="481" cy="628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7135228" y="275439"/>
            <a:ext cx="1093393" cy="745084"/>
            <a:chOff x="4750" y="176"/>
            <a:chExt cx="675" cy="460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79" name="McKSticker" hidden="1"/>
          <p:cNvGrpSpPr/>
          <p:nvPr/>
        </p:nvGrpSpPr>
        <p:grpSpPr bwMode="auto">
          <a:xfrm>
            <a:off x="7139991" y="275438"/>
            <a:ext cx="1088630" cy="216680"/>
            <a:chOff x="7673880" y="285750"/>
            <a:chExt cx="1066895" cy="212366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808080"/>
                  </a:solidFill>
                  <a:latin typeface="Arial"/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7381273" y="275438"/>
            <a:ext cx="847347" cy="1333054"/>
            <a:chOff x="6655594" y="273840"/>
            <a:chExt cx="830430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7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sp>
        <p:nvSpPr>
          <p:cNvPr id="104" name="Slide Number"/>
          <p:cNvSpPr txBox="1">
            <a:spLocks/>
          </p:cNvSpPr>
          <p:nvPr/>
        </p:nvSpPr>
        <p:spPr bwMode="auto">
          <a:xfrm>
            <a:off x="8808763" y="6633336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latin typeface="Arial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2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/>
        </p:nvPicPr>
        <p:blipFill>
          <a:blip r:embed="rId2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965" y="135844"/>
            <a:ext cx="629092" cy="62905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990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714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902830498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0" name="think-cell Slide" r:id="rId25" imgW="270" imgH="270" progId="TCLayout.ActiveDocument.1">
                  <p:embed/>
                </p:oleObj>
              </mc:Choice>
              <mc:Fallback>
                <p:oleObj name="think-cell Slide" r:id="rId2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56" y="199066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74945" y="234863"/>
            <a:ext cx="8053675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74944" y="2753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74944" y="542617"/>
            <a:ext cx="8053675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/>
        </p:nvGrpSpPr>
        <p:grpSpPr bwMode="auto">
          <a:xfrm>
            <a:off x="174944" y="6086391"/>
            <a:ext cx="8799129" cy="413035"/>
            <a:chOff x="75" y="3895"/>
            <a:chExt cx="689" cy="255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95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3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621910" indent="-621910" defTabSz="913429" fontAlgn="base">
                <a:spcBef>
                  <a:spcPct val="0"/>
                </a:spcBef>
                <a:spcAft>
                  <a:spcPct val="0"/>
                </a:spcAft>
                <a:tabLst>
                  <a:tab pos="625148" algn="l"/>
                </a:tabLst>
              </a:pPr>
              <a:r>
                <a:rPr lang="en-US" sz="1000" dirty="0">
                  <a:solidFill>
                    <a:srgbClr val="000000"/>
                  </a:solidFill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82156" y="1150019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</a:rPr>
                <a:t>Title</a:t>
              </a: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7449476" y="275439"/>
            <a:ext cx="779144" cy="1017201"/>
            <a:chOff x="4936" y="176"/>
            <a:chExt cx="481" cy="628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7135228" y="275439"/>
            <a:ext cx="1093393" cy="745084"/>
            <a:chOff x="4750" y="176"/>
            <a:chExt cx="675" cy="460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</p:grpSp>
      <p:grpSp>
        <p:nvGrpSpPr>
          <p:cNvPr id="79" name="McKSticker" hidden="1"/>
          <p:cNvGrpSpPr/>
          <p:nvPr/>
        </p:nvGrpSpPr>
        <p:grpSpPr bwMode="auto">
          <a:xfrm>
            <a:off x="7139991" y="275438"/>
            <a:ext cx="1088630" cy="216680"/>
            <a:chOff x="7673880" y="285750"/>
            <a:chExt cx="1066895" cy="212366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7381273" y="275438"/>
            <a:ext cx="847347" cy="1333054"/>
            <a:chOff x="6655594" y="273840"/>
            <a:chExt cx="830430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04" name="Slide Number"/>
          <p:cNvSpPr txBox="1">
            <a:spLocks/>
          </p:cNvSpPr>
          <p:nvPr/>
        </p:nvSpPr>
        <p:spPr bwMode="auto">
          <a:xfrm>
            <a:off x="8808763" y="6633336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62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/>
        </p:nvPicPr>
        <p:blipFill>
          <a:blip r:embed="rId2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965" y="135844"/>
            <a:ext cx="629092" cy="62905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756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s.gov/masshealth/dual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onecarelearning.ehs.state.ma.us/course/index.php?categoryid=3" TargetMode="External"/><Relationship Id="rId4" Type="http://schemas.openxmlformats.org/officeDocument/2006/relationships/hyperlink" Target="http://www.mass.gov/one-car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s.gov/one-car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OneCare@state.ma.u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3796" y="2648241"/>
            <a:ext cx="5826188" cy="507831"/>
          </a:xfr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95" y="306944"/>
            <a:ext cx="1820853" cy="955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54"/>
          <p:cNvSpPr txBox="1">
            <a:spLocks noChangeArrowheads="1"/>
          </p:cNvSpPr>
          <p:nvPr/>
        </p:nvSpPr>
        <p:spPr bwMode="auto">
          <a:xfrm>
            <a:off x="2693972" y="1602876"/>
            <a:ext cx="6005528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l" defTabSz="913429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5324" algn="l"/>
              </a:tabLst>
              <a:defRPr sz="3300" b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66431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863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295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728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Care: </a:t>
            </a:r>
          </a:p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Implementation Council Meeting</a:t>
            </a:r>
            <a:b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4"/>
          <p:cNvSpPr txBox="1">
            <a:spLocks noChangeArrowheads="1"/>
          </p:cNvSpPr>
          <p:nvPr/>
        </p:nvSpPr>
        <p:spPr bwMode="auto">
          <a:xfrm>
            <a:off x="2693796" y="3847305"/>
            <a:ext cx="6450012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algn="l" defTabSz="895350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3200" b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2400" kern="0" dirty="0">
                <a:solidFill>
                  <a:srgbClr val="002060"/>
                </a:solidFill>
              </a:rPr>
              <a:t>Executive Office of Health &amp; Human Services</a:t>
            </a:r>
            <a:endParaRPr lang="en-US" sz="2400" b="1" kern="0" dirty="0">
              <a:solidFill>
                <a:srgbClr val="002060"/>
              </a:solidFill>
            </a:endParaRPr>
          </a:p>
        </p:txBody>
      </p:sp>
      <p:sp>
        <p:nvSpPr>
          <p:cNvPr id="7" name="Date"/>
          <p:cNvSpPr txBox="1">
            <a:spLocks noChangeArrowheads="1"/>
          </p:cNvSpPr>
          <p:nvPr/>
        </p:nvSpPr>
        <p:spPr bwMode="auto">
          <a:xfrm>
            <a:off x="2693796" y="4472562"/>
            <a:ext cx="503713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defPPr>
              <a:defRPr lang="en-US"/>
            </a:defPPr>
            <a:lvl1pPr defTabSz="906293" eaLnBrk="1" hangingPunct="1">
              <a:defRPr sz="1400">
                <a:solidFill>
                  <a:srgbClr val="000000"/>
                </a:solidFill>
                <a:latin typeface="Arial"/>
                <a:ea typeface="+mn-ea"/>
                <a:cs typeface="+mn-cs"/>
              </a:defRPr>
            </a:lvl1pPr>
            <a:lvl2pPr marL="742950" indent="-285750" eaLnBrk="0" hangingPunct="0">
              <a:defRPr sz="1600"/>
            </a:lvl2pPr>
            <a:lvl3pPr marL="1143000" indent="-228600" eaLnBrk="0" hangingPunct="0">
              <a:defRPr sz="1600"/>
            </a:lvl3pPr>
            <a:lvl4pPr marL="1600200" indent="-228600" eaLnBrk="0" hangingPunct="0">
              <a:defRPr sz="1600"/>
            </a:lvl4pPr>
            <a:lvl5pPr marL="2057400" indent="-228600" eaLnBrk="0" hangingPunct="0">
              <a:defRPr sz="1600"/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/>
            </a:lvl9pPr>
          </a:lstStyle>
          <a:p>
            <a:r>
              <a:rPr lang="en-US" altLang="en-US" sz="2000" dirty="0">
                <a:solidFill>
                  <a:srgbClr val="002060"/>
                </a:solidFill>
              </a:rPr>
              <a:t>MassHealth Demonstration </a:t>
            </a:r>
            <a:br>
              <a:rPr lang="en-US" altLang="en-US" sz="2000" dirty="0">
                <a:solidFill>
                  <a:srgbClr val="002060"/>
                </a:solidFill>
              </a:rPr>
            </a:br>
            <a:r>
              <a:rPr lang="en-US" altLang="en-US" sz="2000" dirty="0">
                <a:solidFill>
                  <a:srgbClr val="002060"/>
                </a:solidFill>
              </a:rPr>
              <a:t>to Integrate Care for Dual Eligibles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8" name="Date"/>
          <p:cNvSpPr txBox="1">
            <a:spLocks noChangeArrowheads="1"/>
          </p:cNvSpPr>
          <p:nvPr/>
        </p:nvSpPr>
        <p:spPr bwMode="auto">
          <a:xfrm>
            <a:off x="2693972" y="5215033"/>
            <a:ext cx="5037137" cy="1538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defPPr>
              <a:defRPr lang="en-US"/>
            </a:defPPr>
            <a:lvl1pPr defTabSz="906293" eaLnBrk="1" hangingPunct="1">
              <a:defRPr sz="1400">
                <a:solidFill>
                  <a:srgbClr val="000000"/>
                </a:solidFill>
                <a:latin typeface="Arial"/>
                <a:ea typeface="+mn-ea"/>
                <a:cs typeface="+mn-cs"/>
              </a:defRPr>
            </a:lvl1pPr>
            <a:lvl2pPr marL="742950" indent="-285750" eaLnBrk="0" hangingPunct="0">
              <a:defRPr sz="1600"/>
            </a:lvl2pPr>
            <a:lvl3pPr marL="1143000" indent="-228600" eaLnBrk="0" hangingPunct="0">
              <a:defRPr sz="1600"/>
            </a:lvl3pPr>
            <a:lvl4pPr marL="1600200" indent="-228600" eaLnBrk="0" hangingPunct="0">
              <a:defRPr sz="1600"/>
            </a:lvl4pPr>
            <a:lvl5pPr marL="2057400" indent="-228600" eaLnBrk="0" hangingPunct="0">
              <a:defRPr sz="1600"/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/>
            </a:lvl9pPr>
          </a:lstStyle>
          <a:p>
            <a:r>
              <a:rPr lang="en-US" altLang="en-US" sz="2000" dirty="0" smtClean="0">
                <a:solidFill>
                  <a:srgbClr val="002060"/>
                </a:solidFill>
              </a:rPr>
              <a:t>February 13, 2018, 10:00 AM – 12:00 PM</a:t>
            </a:r>
          </a:p>
          <a:p>
            <a:r>
              <a:rPr lang="en-US" sz="2000" dirty="0">
                <a:solidFill>
                  <a:srgbClr val="002060"/>
                </a:solidFill>
              </a:rPr>
              <a:t>Health Policy Commission (HPC)</a:t>
            </a:r>
          </a:p>
          <a:p>
            <a:r>
              <a:rPr lang="en-US" sz="2000" dirty="0" smtClean="0">
                <a:solidFill>
                  <a:srgbClr val="002060"/>
                </a:solidFill>
              </a:rPr>
              <a:t>Conference </a:t>
            </a:r>
            <a:r>
              <a:rPr lang="en-US" sz="2000" dirty="0">
                <a:solidFill>
                  <a:srgbClr val="002060"/>
                </a:solidFill>
              </a:rPr>
              <a:t>Room A, 8</a:t>
            </a:r>
            <a:r>
              <a:rPr lang="en-US" sz="2000" baseline="30000" dirty="0">
                <a:solidFill>
                  <a:srgbClr val="002060"/>
                </a:solidFill>
              </a:rPr>
              <a:t>th</a:t>
            </a:r>
            <a:r>
              <a:rPr lang="en-US" sz="2000" dirty="0">
                <a:solidFill>
                  <a:srgbClr val="002060"/>
                </a:solidFill>
              </a:rPr>
              <a:t> Floor</a:t>
            </a:r>
          </a:p>
          <a:p>
            <a:r>
              <a:rPr lang="en-US" sz="2000" dirty="0">
                <a:solidFill>
                  <a:srgbClr val="002060"/>
                </a:solidFill>
              </a:rPr>
              <a:t>50 Milk St.</a:t>
            </a:r>
          </a:p>
          <a:p>
            <a:r>
              <a:rPr lang="en-US" sz="2000" dirty="0">
                <a:solidFill>
                  <a:srgbClr val="002060"/>
                </a:solidFill>
              </a:rPr>
              <a:t>Boston, </a:t>
            </a:r>
            <a:r>
              <a:rPr lang="en-US" sz="2000" dirty="0" smtClean="0">
                <a:solidFill>
                  <a:srgbClr val="002060"/>
                </a:solidFill>
              </a:rPr>
              <a:t>MA</a:t>
            </a:r>
            <a:endParaRPr lang="en-US" altLang="en-US" sz="20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25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124512"/>
            <a:ext cx="8229600" cy="782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+mj-lt"/>
                <a:ea typeface="ＭＳ Ｐゴシック" pitchFamily="34" charset="-128"/>
                <a:cs typeface="ＭＳ Ｐゴシック" charset="0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en-US" altLang="en-US" sz="2400" kern="0" dirty="0" smtClean="0">
                <a:solidFill>
                  <a:srgbClr val="002060"/>
                </a:solidFill>
                <a:ea typeface="ＭＳ Ｐゴシック" charset="-128"/>
              </a:rPr>
              <a:t>Describing the Long-Term Supports (LTS) Coordinator Role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16040" y="1162050"/>
            <a:ext cx="8686800" cy="56197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9300" indent="-2921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6pPr>
            <a:lvl7pPr marL="29718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7pPr>
            <a:lvl8pPr marL="34290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8pPr>
            <a:lvl9pPr marL="38862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9pPr>
          </a:lstStyle>
          <a:p>
            <a:r>
              <a:rPr lang="en-US" sz="1600" b="0" dirty="0" smtClean="0">
                <a:solidFill>
                  <a:srgbClr val="002060"/>
                </a:solidFill>
              </a:rPr>
              <a:t>The three-way contract between MassHealth, CMS, and the One Care plans describes the role and requirements for LTS Coordinators in section 2.5.C.4.</a:t>
            </a:r>
            <a:r>
              <a:rPr lang="en-US" sz="1600" b="0" baseline="30000" dirty="0" smtClean="0">
                <a:solidFill>
                  <a:srgbClr val="002060"/>
                </a:solidFill>
              </a:rPr>
              <a:t>1</a:t>
            </a:r>
            <a:r>
              <a:rPr lang="en-US" sz="1600" b="0" dirty="0" smtClean="0">
                <a:solidFill>
                  <a:srgbClr val="002060"/>
                </a:solidFill>
              </a:rPr>
              <a:t> </a:t>
            </a:r>
            <a:br>
              <a:rPr lang="en-US" sz="1600" b="0" dirty="0" smtClean="0">
                <a:solidFill>
                  <a:srgbClr val="002060"/>
                </a:solidFill>
              </a:rPr>
            </a:br>
            <a:endParaRPr lang="en-US" sz="1200" b="0" i="1" dirty="0">
              <a:solidFill>
                <a:srgbClr val="002060"/>
              </a:solidFill>
            </a:endParaRPr>
          </a:p>
          <a:p>
            <a:r>
              <a:rPr lang="en-US" sz="1600" b="0" dirty="0" smtClean="0">
                <a:solidFill>
                  <a:srgbClr val="002060"/>
                </a:solidFill>
              </a:rPr>
              <a:t>As described at the January 2018 Implementation Council meeting, MassHealth and CMS are working to finalize a DRAFT amendment to the contract that would incorporate updates to the LTS Coordinator language proposed by the Implementation Council and the One Care Ombudsman</a:t>
            </a:r>
            <a:r>
              <a:rPr lang="en-US" sz="1600" b="0" baseline="30000" dirty="0" smtClean="0">
                <a:solidFill>
                  <a:srgbClr val="002060"/>
                </a:solidFill>
              </a:rPr>
              <a:t>2</a:t>
            </a:r>
            <a:r>
              <a:rPr lang="en-US" sz="1600" b="0" dirty="0" smtClean="0">
                <a:solidFill>
                  <a:srgbClr val="002060"/>
                </a:solidFill>
              </a:rPr>
              <a:t> </a:t>
            </a:r>
            <a:br>
              <a:rPr lang="en-US" sz="1600" b="0" dirty="0" smtClean="0">
                <a:solidFill>
                  <a:srgbClr val="002060"/>
                </a:solidFill>
              </a:rPr>
            </a:br>
            <a:endParaRPr lang="en-US" sz="1200" b="0" i="1" dirty="0">
              <a:solidFill>
                <a:srgbClr val="002060"/>
              </a:solidFill>
            </a:endParaRPr>
          </a:p>
          <a:p>
            <a:r>
              <a:rPr lang="en-US" sz="1600" b="0" dirty="0" smtClean="0">
                <a:solidFill>
                  <a:srgbClr val="002060"/>
                </a:solidFill>
              </a:rPr>
              <a:t>In </a:t>
            </a:r>
            <a:r>
              <a:rPr lang="en-US" sz="1600" b="0" dirty="0">
                <a:solidFill>
                  <a:srgbClr val="002060"/>
                </a:solidFill>
              </a:rPr>
              <a:t>2014, MassHealth worked with members of the Implementation Council and other stakeholders to create </a:t>
            </a:r>
            <a:r>
              <a:rPr lang="en-US" sz="1600" b="0" dirty="0" smtClean="0">
                <a:solidFill>
                  <a:srgbClr val="002060"/>
                </a:solidFill>
              </a:rPr>
              <a:t>easy to understand public </a:t>
            </a:r>
            <a:r>
              <a:rPr lang="en-US" sz="1600" b="0" dirty="0">
                <a:solidFill>
                  <a:srgbClr val="002060"/>
                </a:solidFill>
              </a:rPr>
              <a:t>information about LTS Coordinators:</a:t>
            </a:r>
          </a:p>
          <a:p>
            <a:pPr lvl="1"/>
            <a:r>
              <a:rPr lang="en-US" sz="1600" dirty="0">
                <a:solidFill>
                  <a:srgbClr val="002060"/>
                </a:solidFill>
              </a:rPr>
              <a:t>Fact sheet</a:t>
            </a:r>
            <a:r>
              <a:rPr lang="en-US" sz="1600" b="0" dirty="0">
                <a:solidFill>
                  <a:srgbClr val="002060"/>
                </a:solidFill>
              </a:rPr>
              <a:t> for </a:t>
            </a:r>
            <a:r>
              <a:rPr lang="en-US" sz="1600" b="0" dirty="0" smtClean="0">
                <a:solidFill>
                  <a:srgbClr val="002060"/>
                </a:solidFill>
              </a:rPr>
              <a:t>members</a:t>
            </a:r>
            <a:r>
              <a:rPr lang="en-US" sz="1600" b="0" baseline="30000" dirty="0" smtClean="0">
                <a:solidFill>
                  <a:srgbClr val="002060"/>
                </a:solidFill>
              </a:rPr>
              <a:t>3</a:t>
            </a:r>
            <a:endParaRPr lang="en-US" sz="1600" b="0" dirty="0">
              <a:solidFill>
                <a:srgbClr val="002060"/>
              </a:solidFill>
            </a:endParaRPr>
          </a:p>
          <a:p>
            <a:pPr lvl="1"/>
            <a:r>
              <a:rPr lang="en-US" sz="1600" dirty="0" smtClean="0">
                <a:solidFill>
                  <a:srgbClr val="002060"/>
                </a:solidFill>
              </a:rPr>
              <a:t>Webinar</a:t>
            </a:r>
            <a:r>
              <a:rPr lang="en-US" sz="1600" b="0" dirty="0" smtClean="0">
                <a:solidFill>
                  <a:srgbClr val="002060"/>
                </a:solidFill>
              </a:rPr>
              <a:t> for providers and One Care plans: </a:t>
            </a:r>
            <a:r>
              <a:rPr lang="en-US" sz="1600" b="0" dirty="0">
                <a:solidFill>
                  <a:srgbClr val="002060"/>
                </a:solidFill>
              </a:rPr>
              <a:t>“The LTS Coordinator: Role and Benefits for One Care </a:t>
            </a:r>
            <a:r>
              <a:rPr lang="en-US" sz="1600" b="0" dirty="0" smtClean="0">
                <a:solidFill>
                  <a:srgbClr val="002060"/>
                </a:solidFill>
              </a:rPr>
              <a:t>Enrollees”</a:t>
            </a:r>
            <a:r>
              <a:rPr lang="en-US" sz="1600" b="0" baseline="30000" dirty="0" smtClean="0">
                <a:solidFill>
                  <a:srgbClr val="002060"/>
                </a:solidFill>
              </a:rPr>
              <a:t>4</a:t>
            </a:r>
          </a:p>
          <a:p>
            <a:pPr lvl="1"/>
            <a:r>
              <a:rPr lang="en-US" sz="1600" dirty="0" smtClean="0">
                <a:solidFill>
                  <a:srgbClr val="002060"/>
                </a:solidFill>
              </a:rPr>
              <a:t>Reporting requirements</a:t>
            </a:r>
            <a:r>
              <a:rPr lang="en-US" sz="1600" b="0" dirty="0" smtClean="0">
                <a:solidFill>
                  <a:srgbClr val="002060"/>
                </a:solidFill>
              </a:rPr>
              <a:t> for plans to report on LTS Coordinator offers and member uptake</a:t>
            </a:r>
            <a:r>
              <a:rPr lang="en-US" sz="1600" b="0" baseline="30000" dirty="0" smtClean="0">
                <a:solidFill>
                  <a:srgbClr val="002060"/>
                </a:solidFill>
              </a:rPr>
              <a:t>5</a:t>
            </a:r>
            <a:endParaRPr lang="en-US" sz="1600" dirty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endParaRPr lang="en-US" sz="1200" b="0" dirty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endParaRPr lang="en-US" sz="1200" b="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1200" b="0" baseline="30000" dirty="0" smtClean="0">
                <a:solidFill>
                  <a:srgbClr val="002060"/>
                </a:solidFill>
              </a:rPr>
              <a:t>1</a:t>
            </a:r>
            <a:r>
              <a:rPr lang="en-US" sz="1200" b="0" i="1" dirty="0">
                <a:solidFill>
                  <a:srgbClr val="002060"/>
                </a:solidFill>
              </a:rPr>
              <a:t> </a:t>
            </a:r>
            <a:r>
              <a:rPr lang="en-US" sz="1200" b="0" i="1" dirty="0" smtClean="0">
                <a:solidFill>
                  <a:srgbClr val="002060"/>
                </a:solidFill>
              </a:rPr>
              <a:t>Pages </a:t>
            </a:r>
            <a:r>
              <a:rPr lang="en-US" sz="1200" b="0" i="1" dirty="0">
                <a:solidFill>
                  <a:srgbClr val="002060"/>
                </a:solidFill>
              </a:rPr>
              <a:t>41 – 44 of the December 28, 2015 contract, available at </a:t>
            </a:r>
            <a:r>
              <a:rPr lang="en-US" sz="1200" b="0" i="1" dirty="0">
                <a:solidFill>
                  <a:srgbClr val="002060"/>
                </a:solidFill>
                <a:hlinkClick r:id="rId3"/>
              </a:rPr>
              <a:t>www.mass.gov/masshealth/duals</a:t>
            </a:r>
            <a:r>
              <a:rPr lang="en-US" sz="1200" b="0" i="1" dirty="0">
                <a:solidFill>
                  <a:srgbClr val="002060"/>
                </a:solidFill>
              </a:rPr>
              <a:t> under “One Care Three-Way Contract and Memorandum of Understanding”)</a:t>
            </a:r>
            <a:endParaRPr lang="en-US" sz="1200" b="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1200" b="0" baseline="30000" dirty="0" smtClean="0">
                <a:solidFill>
                  <a:srgbClr val="002060"/>
                </a:solidFill>
              </a:rPr>
              <a:t>2</a:t>
            </a:r>
            <a:r>
              <a:rPr lang="en-US" sz="1200" b="0" dirty="0" smtClean="0">
                <a:solidFill>
                  <a:srgbClr val="002060"/>
                </a:solidFill>
              </a:rPr>
              <a:t> </a:t>
            </a:r>
            <a:r>
              <a:rPr lang="en-US" sz="1200" b="0" i="1" dirty="0">
                <a:solidFill>
                  <a:srgbClr val="002060"/>
                </a:solidFill>
              </a:rPr>
              <a:t>See MassHealth Updates slides from January 2018 Implementation Council meeting</a:t>
            </a:r>
            <a:endParaRPr lang="en-US" sz="1200" b="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1200" b="0" baseline="30000" dirty="0" smtClean="0">
                <a:solidFill>
                  <a:srgbClr val="002060"/>
                </a:solidFill>
              </a:rPr>
              <a:t>3</a:t>
            </a:r>
            <a:r>
              <a:rPr lang="en-US" sz="1200" b="0" dirty="0" smtClean="0">
                <a:solidFill>
                  <a:srgbClr val="002060"/>
                </a:solidFill>
              </a:rPr>
              <a:t> </a:t>
            </a:r>
            <a:r>
              <a:rPr lang="en-US" sz="1200" b="0" i="1" dirty="0" smtClean="0">
                <a:solidFill>
                  <a:srgbClr val="002060"/>
                </a:solidFill>
              </a:rPr>
              <a:t>Available at </a:t>
            </a:r>
            <a:r>
              <a:rPr lang="en-US" sz="1200" b="0" i="1" u="sng" dirty="0">
                <a:hlinkClick r:id="rId4"/>
              </a:rPr>
              <a:t>www.mass.gov/one-care</a:t>
            </a:r>
            <a:r>
              <a:rPr lang="en-US" sz="1200" b="0" i="1" dirty="0">
                <a:solidFill>
                  <a:srgbClr val="002060"/>
                </a:solidFill>
              </a:rPr>
              <a:t> under “One Care Fact Sheets and Other Materials</a:t>
            </a:r>
            <a:r>
              <a:rPr lang="en-US" sz="1200" b="0" i="1" dirty="0" smtClean="0">
                <a:solidFill>
                  <a:srgbClr val="002060"/>
                </a:solidFill>
              </a:rPr>
              <a:t>”</a:t>
            </a:r>
          </a:p>
          <a:p>
            <a:pPr marL="0" lvl="1" indent="0">
              <a:buNone/>
            </a:pPr>
            <a:r>
              <a:rPr lang="en-US" sz="1200" b="0" baseline="30000" dirty="0" smtClean="0">
                <a:solidFill>
                  <a:srgbClr val="002060"/>
                </a:solidFill>
              </a:rPr>
              <a:t>4</a:t>
            </a:r>
            <a:r>
              <a:rPr lang="en-US" sz="1200" b="0" dirty="0" smtClean="0">
                <a:solidFill>
                  <a:srgbClr val="002060"/>
                </a:solidFill>
              </a:rPr>
              <a:t> </a:t>
            </a:r>
            <a:r>
              <a:rPr lang="en-US" sz="1200" b="0" i="1" dirty="0" smtClean="0">
                <a:solidFill>
                  <a:srgbClr val="002060"/>
                </a:solidFill>
              </a:rPr>
              <a:t>Available </a:t>
            </a:r>
            <a:r>
              <a:rPr lang="en-US" sz="1200" b="0" i="1" dirty="0">
                <a:solidFill>
                  <a:srgbClr val="002060"/>
                </a:solidFill>
              </a:rPr>
              <a:t>from the One Care shared learning website at </a:t>
            </a:r>
            <a:r>
              <a:rPr lang="en-US" sz="1200" b="0" i="1" dirty="0">
                <a:solidFill>
                  <a:srgbClr val="002060"/>
                </a:solidFill>
                <a:hlinkClick r:id="rId5"/>
              </a:rPr>
              <a:t>https://</a:t>
            </a:r>
            <a:r>
              <a:rPr lang="en-US" sz="1200" b="0" i="1" dirty="0" smtClean="0">
                <a:solidFill>
                  <a:srgbClr val="002060"/>
                </a:solidFill>
                <a:hlinkClick r:id="rId5"/>
              </a:rPr>
              <a:t>onecarelearning.ehs.state.ma.us/course/index.php?categoryid=3</a:t>
            </a:r>
            <a:endParaRPr lang="en-US" sz="1200" b="0" i="1" dirty="0" smtClean="0">
              <a:solidFill>
                <a:srgbClr val="002060"/>
              </a:solidFill>
            </a:endParaRPr>
          </a:p>
          <a:p>
            <a:pPr marL="0" lvl="1" indent="0">
              <a:buNone/>
            </a:pPr>
            <a:r>
              <a:rPr lang="en-US" sz="1200" b="0" baseline="30000" dirty="0" smtClean="0">
                <a:solidFill>
                  <a:srgbClr val="002060"/>
                </a:solidFill>
              </a:rPr>
              <a:t>5</a:t>
            </a:r>
            <a:r>
              <a:rPr lang="en-US" sz="1200" b="0" dirty="0" smtClean="0">
                <a:solidFill>
                  <a:srgbClr val="002060"/>
                </a:solidFill>
              </a:rPr>
              <a:t> </a:t>
            </a:r>
            <a:r>
              <a:rPr lang="en-US" sz="1200" b="0" i="1" dirty="0" smtClean="0">
                <a:solidFill>
                  <a:srgbClr val="002060"/>
                </a:solidFill>
              </a:rPr>
              <a:t>Reports available at </a:t>
            </a:r>
            <a:r>
              <a:rPr lang="en-US" sz="1200" b="0" i="1" dirty="0" smtClean="0">
                <a:solidFill>
                  <a:srgbClr val="002060"/>
                </a:solidFill>
                <a:hlinkClick r:id="rId4"/>
              </a:rPr>
              <a:t>www.mass.gov/one-care</a:t>
            </a:r>
            <a:r>
              <a:rPr lang="en-US" sz="1200" b="0" i="1" dirty="0" smtClean="0">
                <a:solidFill>
                  <a:srgbClr val="002060"/>
                </a:solidFill>
              </a:rPr>
              <a:t> under “One Care Data Reports and Quality Information”</a:t>
            </a:r>
            <a:endParaRPr lang="en-US" sz="1200" b="0" i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1600" b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49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124512"/>
            <a:ext cx="8229600" cy="782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+mj-lt"/>
                <a:ea typeface="ＭＳ Ｐゴシック" pitchFamily="34" charset="-128"/>
                <a:cs typeface="ＭＳ Ｐゴシック" charset="0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en-US" altLang="en-US" sz="2400" kern="0" dirty="0" smtClean="0">
                <a:solidFill>
                  <a:srgbClr val="002060"/>
                </a:solidFill>
                <a:ea typeface="ＭＳ Ｐゴシック" charset="-128"/>
              </a:rPr>
              <a:t>One Care Requirements for Member Access to Long-Term Supports (LTS) Coordinators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16040" y="971550"/>
            <a:ext cx="8686800" cy="56197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9300" indent="-2921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6pPr>
            <a:lvl7pPr marL="29718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7pPr>
            <a:lvl8pPr marL="34290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8pPr>
            <a:lvl9pPr marL="38862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9pPr>
          </a:lstStyle>
          <a:p>
            <a:r>
              <a:rPr lang="en-US" sz="1300" dirty="0" smtClean="0">
                <a:solidFill>
                  <a:srgbClr val="002060"/>
                </a:solidFill>
              </a:rPr>
              <a:t>Plans must:</a:t>
            </a:r>
          </a:p>
          <a:p>
            <a:pPr lvl="1"/>
            <a:r>
              <a:rPr lang="en-US" sz="1300" b="0" dirty="0">
                <a:solidFill>
                  <a:srgbClr val="002060"/>
                </a:solidFill>
              </a:rPr>
              <a:t>P</a:t>
            </a:r>
            <a:r>
              <a:rPr lang="en-US" sz="1300" b="0" dirty="0" smtClean="0">
                <a:solidFill>
                  <a:srgbClr val="002060"/>
                </a:solidFill>
              </a:rPr>
              <a:t>rovide information about, and offer the option of having, an LTS Coordinator to </a:t>
            </a:r>
            <a:r>
              <a:rPr lang="en-US" sz="1300" b="0" u="sng" dirty="0" smtClean="0">
                <a:solidFill>
                  <a:srgbClr val="002060"/>
                </a:solidFill>
              </a:rPr>
              <a:t>all</a:t>
            </a:r>
            <a:r>
              <a:rPr lang="en-US" sz="1300" b="0" dirty="0" smtClean="0">
                <a:solidFill>
                  <a:srgbClr val="002060"/>
                </a:solidFill>
              </a:rPr>
              <a:t> enrollees</a:t>
            </a:r>
            <a:r>
              <a:rPr lang="en-US" sz="1300" b="0" dirty="0">
                <a:solidFill>
                  <a:srgbClr val="002060"/>
                </a:solidFill>
              </a:rPr>
              <a:t> </a:t>
            </a:r>
            <a:r>
              <a:rPr lang="en-US" sz="1300" b="0" dirty="0" smtClean="0">
                <a:solidFill>
                  <a:srgbClr val="002060"/>
                </a:solidFill>
              </a:rPr>
              <a:t>within the first 90 days of the day their enrollment begins</a:t>
            </a:r>
          </a:p>
          <a:p>
            <a:pPr lvl="1"/>
            <a:r>
              <a:rPr lang="en-US" sz="1300" b="0" dirty="0" smtClean="0">
                <a:solidFill>
                  <a:srgbClr val="002060"/>
                </a:solidFill>
              </a:rPr>
              <a:t>Contract </a:t>
            </a:r>
            <a:r>
              <a:rPr lang="en-US" sz="1300" b="0" dirty="0">
                <a:solidFill>
                  <a:srgbClr val="002060"/>
                </a:solidFill>
              </a:rPr>
              <a:t>with multiple Community-Based Organizations (CBOs) for the LTS Coordinator </a:t>
            </a:r>
            <a:r>
              <a:rPr lang="en-US" sz="1300" b="0" dirty="0" smtClean="0">
                <a:solidFill>
                  <a:srgbClr val="002060"/>
                </a:solidFill>
              </a:rPr>
              <a:t>role; CBOs may include:</a:t>
            </a:r>
          </a:p>
          <a:p>
            <a:endParaRPr lang="en-US" sz="1300" b="0" dirty="0" smtClean="0">
              <a:solidFill>
                <a:srgbClr val="002060"/>
              </a:solidFill>
            </a:endParaRPr>
          </a:p>
          <a:p>
            <a:endParaRPr lang="en-US" sz="1300" b="0" dirty="0">
              <a:solidFill>
                <a:srgbClr val="002060"/>
              </a:solidFill>
            </a:endParaRPr>
          </a:p>
          <a:p>
            <a:endParaRPr lang="en-US" sz="1300" b="0" dirty="0" smtClean="0">
              <a:solidFill>
                <a:srgbClr val="002060"/>
              </a:solidFill>
            </a:endParaRPr>
          </a:p>
          <a:p>
            <a:r>
              <a:rPr lang="en-US" sz="1300" dirty="0">
                <a:solidFill>
                  <a:srgbClr val="002060"/>
                </a:solidFill>
              </a:rPr>
              <a:t>LTS Coordinators must also be made available:</a:t>
            </a:r>
          </a:p>
          <a:p>
            <a:pPr lvl="1"/>
            <a:r>
              <a:rPr lang="en-US" sz="1300" b="0" dirty="0">
                <a:solidFill>
                  <a:srgbClr val="002060"/>
                </a:solidFill>
              </a:rPr>
              <a:t>During the comprehensive assessments for all members in C3 and F1 rating categories, and for all members in any rating category who request one as part of their assessment</a:t>
            </a:r>
          </a:p>
          <a:p>
            <a:pPr lvl="1"/>
            <a:r>
              <a:rPr lang="en-US" sz="1300" b="0" dirty="0">
                <a:solidFill>
                  <a:srgbClr val="002060"/>
                </a:solidFill>
              </a:rPr>
              <a:t>When the member or the care team sees a need for community-based Long-Term Services and Supports (LTSS)</a:t>
            </a:r>
          </a:p>
          <a:p>
            <a:pPr lvl="1"/>
            <a:r>
              <a:rPr lang="en-US" sz="1300" b="0" dirty="0">
                <a:solidFill>
                  <a:srgbClr val="002060"/>
                </a:solidFill>
              </a:rPr>
              <a:t>If the member is receiving targeted case management from DMH or DDS, or rehabilitation services from DMH, or has an affiliation with any state agency</a:t>
            </a:r>
          </a:p>
          <a:p>
            <a:pPr lvl="1"/>
            <a:r>
              <a:rPr lang="en-US" sz="1300" b="0" dirty="0">
                <a:solidFill>
                  <a:srgbClr val="002060"/>
                </a:solidFill>
              </a:rPr>
              <a:t>In the event of a contemplated admission to a nursing facility, psychiatric hospital, or other institution</a:t>
            </a:r>
          </a:p>
          <a:p>
            <a:pPr lvl="1"/>
            <a:r>
              <a:rPr lang="en-US" sz="1300" b="0" dirty="0">
                <a:solidFill>
                  <a:srgbClr val="002060"/>
                </a:solidFill>
              </a:rPr>
              <a:t>At any other time at a member’s request</a:t>
            </a:r>
          </a:p>
          <a:p>
            <a:pPr marL="342900" lvl="1" indent="-342900">
              <a:buFont typeface="Arial" charset="0"/>
              <a:buChar char="■"/>
            </a:pPr>
            <a:endParaRPr lang="en-US" sz="1300" b="0" dirty="0" smtClean="0">
              <a:solidFill>
                <a:srgbClr val="002060"/>
              </a:solidFill>
            </a:endParaRPr>
          </a:p>
          <a:p>
            <a:pPr marL="342900" lvl="1" indent="-342900">
              <a:buFont typeface="Arial" charset="0"/>
              <a:buChar char="■"/>
            </a:pPr>
            <a:r>
              <a:rPr lang="en-US" sz="1300" dirty="0" smtClean="0">
                <a:solidFill>
                  <a:srgbClr val="002060"/>
                </a:solidFill>
              </a:rPr>
              <a:t>Member choices:</a:t>
            </a:r>
          </a:p>
          <a:p>
            <a:pPr lvl="1"/>
            <a:r>
              <a:rPr lang="en-US" sz="1300" b="0" dirty="0" smtClean="0">
                <a:solidFill>
                  <a:srgbClr val="002060"/>
                </a:solidFill>
              </a:rPr>
              <a:t>Having an LTS Coordinator is always the member’s choice</a:t>
            </a:r>
          </a:p>
          <a:p>
            <a:pPr lvl="1"/>
            <a:r>
              <a:rPr lang="en-US" sz="1300" b="0" dirty="0" smtClean="0">
                <a:solidFill>
                  <a:srgbClr val="002060"/>
                </a:solidFill>
              </a:rPr>
              <a:t>Members should have a choice of at least two LTS Coordinators when possible</a:t>
            </a:r>
          </a:p>
          <a:p>
            <a:pPr lvl="1"/>
            <a:r>
              <a:rPr lang="en-US" sz="1300" b="0" dirty="0" smtClean="0">
                <a:solidFill>
                  <a:srgbClr val="002060"/>
                </a:solidFill>
              </a:rPr>
              <a:t>The LTS Coordinator participates fully on the member’s care team, at the discretion of the member</a:t>
            </a:r>
          </a:p>
          <a:p>
            <a:pPr lvl="1"/>
            <a:endParaRPr lang="en-US" sz="1300" b="0" dirty="0" smtClean="0">
              <a:solidFill>
                <a:srgbClr val="00206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257300" y="2066926"/>
            <a:ext cx="6877050" cy="704850"/>
          </a:xfrm>
          <a:prstGeom prst="rect">
            <a:avLst/>
          </a:prstGeom>
        </p:spPr>
        <p:txBody>
          <a:bodyPr numCol="2"/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9300" indent="-2921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6pPr>
            <a:lvl7pPr marL="29718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7pPr>
            <a:lvl8pPr marL="34290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8pPr>
            <a:lvl9pPr marL="38862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9pPr>
          </a:lstStyle>
          <a:p>
            <a:pPr marL="228600" lvl="2"/>
            <a:r>
              <a:rPr lang="en-US" sz="1300" b="0" dirty="0" smtClean="0">
                <a:solidFill>
                  <a:srgbClr val="002060"/>
                </a:solidFill>
              </a:rPr>
              <a:t>Independent </a:t>
            </a:r>
            <a:r>
              <a:rPr lang="en-US" sz="1300" b="0" dirty="0">
                <a:solidFill>
                  <a:srgbClr val="002060"/>
                </a:solidFill>
              </a:rPr>
              <a:t>Living </a:t>
            </a:r>
            <a:r>
              <a:rPr lang="en-US" sz="1300" b="0" dirty="0" smtClean="0">
                <a:solidFill>
                  <a:srgbClr val="002060"/>
                </a:solidFill>
              </a:rPr>
              <a:t>Centers </a:t>
            </a:r>
            <a:r>
              <a:rPr lang="en-US" sz="1300" b="0" dirty="0">
                <a:solidFill>
                  <a:srgbClr val="002060"/>
                </a:solidFill>
              </a:rPr>
              <a:t>(</a:t>
            </a:r>
            <a:r>
              <a:rPr lang="en-US" sz="1300" b="0" dirty="0" smtClean="0">
                <a:solidFill>
                  <a:srgbClr val="002060"/>
                </a:solidFill>
              </a:rPr>
              <a:t>ILCs)</a:t>
            </a:r>
            <a:endParaRPr lang="en-US" sz="1300" b="0" dirty="0">
              <a:solidFill>
                <a:srgbClr val="002060"/>
              </a:solidFill>
            </a:endParaRPr>
          </a:p>
          <a:p>
            <a:pPr marL="228600" lvl="2"/>
            <a:r>
              <a:rPr lang="en-US" sz="1300" b="0" dirty="0" smtClean="0">
                <a:solidFill>
                  <a:srgbClr val="002060"/>
                </a:solidFill>
              </a:rPr>
              <a:t>Recovery </a:t>
            </a:r>
            <a:r>
              <a:rPr lang="en-US" sz="1300" b="0" dirty="0">
                <a:solidFill>
                  <a:srgbClr val="002060"/>
                </a:solidFill>
              </a:rPr>
              <a:t>Learning Communities (RLCs</a:t>
            </a:r>
            <a:r>
              <a:rPr lang="en-US" sz="1300" b="0" dirty="0" smtClean="0">
                <a:solidFill>
                  <a:srgbClr val="002060"/>
                </a:solidFill>
              </a:rPr>
              <a:t>)</a:t>
            </a:r>
          </a:p>
          <a:p>
            <a:pPr lvl="2"/>
            <a:endParaRPr lang="en-US" sz="1300" b="0" dirty="0" smtClean="0">
              <a:solidFill>
                <a:srgbClr val="002060"/>
              </a:solidFill>
            </a:endParaRPr>
          </a:p>
          <a:p>
            <a:pPr lvl="2"/>
            <a:endParaRPr lang="en-US" sz="1300" b="0" dirty="0">
              <a:solidFill>
                <a:srgbClr val="002060"/>
              </a:solidFill>
            </a:endParaRPr>
          </a:p>
          <a:p>
            <a:pPr marL="228600" lvl="2"/>
            <a:r>
              <a:rPr lang="en-US" sz="1300" b="0" dirty="0" smtClean="0">
                <a:solidFill>
                  <a:srgbClr val="002060"/>
                </a:solidFill>
              </a:rPr>
              <a:t>Aging Services Access Points (ASAPs)</a:t>
            </a:r>
          </a:p>
          <a:p>
            <a:pPr marL="228600" lvl="2"/>
            <a:r>
              <a:rPr lang="en-US" sz="1300" b="0" dirty="0" smtClean="0">
                <a:solidFill>
                  <a:srgbClr val="002060"/>
                </a:solidFill>
              </a:rPr>
              <a:t>other </a:t>
            </a:r>
            <a:r>
              <a:rPr lang="en-US" sz="1300" b="0" dirty="0">
                <a:solidFill>
                  <a:srgbClr val="002060"/>
                </a:solidFill>
              </a:rPr>
              <a:t>CBOs serving people with disabilities</a:t>
            </a:r>
          </a:p>
          <a:p>
            <a:endParaRPr lang="en-US" sz="1300" b="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51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4333" y="2828836"/>
            <a:ext cx="846881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 us </a:t>
            </a:r>
            <a:r>
              <a:rPr lang="en-US" alt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at: </a:t>
            </a:r>
            <a:r>
              <a:rPr lang="en-US" sz="2800" b="1" u="sng" dirty="0" smtClean="0">
                <a:hlinkClick r:id="rId3"/>
              </a:rPr>
              <a:t>www.mass.gov/one-care</a:t>
            </a:r>
            <a:endParaRPr lang="en-US" alt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pitchFamily="34" charset="0"/>
              <a:buNone/>
            </a:pPr>
            <a:endParaRPr lang="en-US" alt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pitchFamily="34" charset="0"/>
              <a:buNone/>
            </a:pP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 us </a:t>
            </a:r>
            <a:r>
              <a:rPr lang="en-US" alt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at: 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OneCare@state.ma.us</a:t>
            </a:r>
            <a:endParaRPr lang="en-US" alt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35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  <p:tag name="THINKCELLPRESENTATIONDONOTDELETE" val="&lt;?xml version=&quot;1.0&quot; encoding=&quot;UTF-16&quot; standalone=&quot;yes&quot;?&gt;&#10;&lt;root reqver=&quot;21047&quot;&gt;&lt;version val=&quot;23256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/m_precDefaultPercent&gt;&lt;m_precDefaultDate&gt;&lt;m_bNumberIsYear val=&quot;0&quot;/&gt;&lt;m_strFormatTime&gt;%d-%1-%Y&lt;/m_strFormatTime&gt;&lt;/m_precDefaultDate&gt;&lt;m_precDefaultYear/&gt;&lt;m_precDefaultQuarter&gt;&lt;m_bNumberIsYear val=&quot;0&quot;/&gt;&lt;m_strFormatTime&gt;Q%5&lt;/m_strFormatTime&gt;&lt;/m_precDefaultQuarter&gt;&lt;m_precDefaultMonth&gt;&lt;m_bNumberIsYear val=&quot;0&quot;/&gt;&lt;m_strFormatTime&gt;%1&lt;/m_strFormatTime&gt;&lt;/m_precDefaultMonth&gt;&lt;m_precDefaultWeek&gt;&lt;m_bNumberIsYear val=&quot;0&quot;/&gt;&lt;m_strFormatTime&gt;%4&lt;/m_strFormatTime&gt;&lt;/m_precDefaultWeek&gt;&lt;m_precDefaultDay&gt;&lt;m_bNumberIsYear val=&quot;0&quot;/&gt;&lt;m_strFormatTime&gt;%d&lt;/m_strFormatTime&gt;&lt;/m_precDefaultDay&gt;&lt;m_mruColor&gt;&lt;m_vecMRU length=&quot;0&quot;/&gt;&lt;/m_mruColor&gt;&lt;m_eweekdayFirstOfWeek val=&quot;2&quot;/&gt;&lt;m_eweekdayFirstOfWorkweek val=&quot;2&quot;/&gt;&lt;m_eweekdayFirstOfWeekend val=&quot;7&quot;/&gt;&lt;/CPresentation&gt;&lt;/root&gt;"/>
  <p:tag name="ISNEWSLIDENUMBER" val="False"/>
  <p:tag name="PREVIOUSNAME" val="C:\Users\Alexia Cesar\Documents\MassHealth\Final docs\2. Strategy reference deck\20160129 - MassHealth - Strategy reference deck - vF.pptx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heme/theme1.xml><?xml version="1.0" encoding="utf-8"?>
<a:theme xmlns:a="http://schemas.openxmlformats.org/drawingml/2006/main" name="SRM_CF_DG1140">
  <a:themeElements>
    <a:clrScheme name="Curren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0C0C0"/>
      </a:accent1>
      <a:accent2>
        <a:srgbClr val="4FB94F"/>
      </a:accent2>
      <a:accent3>
        <a:srgbClr val="1D954F"/>
      </a:accent3>
      <a:accent4>
        <a:srgbClr val="5E8BFF"/>
      </a:accent4>
      <a:accent5>
        <a:srgbClr val="FFCD33"/>
      </a:accent5>
      <a:accent6>
        <a:srgbClr val="808080"/>
      </a:accent6>
      <a:hlink>
        <a:srgbClr val="1D954F"/>
      </a:hlink>
      <a:folHlink>
        <a:srgbClr val="5E8B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0C0C0"/>
        </a:accent1>
        <a:accent2>
          <a:srgbClr val="4FB94F"/>
        </a:accent2>
        <a:accent3>
          <a:srgbClr val="1D954F"/>
        </a:accent3>
        <a:accent4>
          <a:srgbClr val="5E8BFF"/>
        </a:accent4>
        <a:accent5>
          <a:srgbClr val="FFCD33"/>
        </a:accent5>
        <a:accent6>
          <a:srgbClr val="808080"/>
        </a:accent6>
        <a:hlink>
          <a:srgbClr val="1D954F"/>
        </a:hlink>
        <a:folHlink>
          <a:srgbClr val="5E8B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RM_CF_DG1140">
  <a:themeElements>
    <a:clrScheme name="Curren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0C0C0"/>
      </a:accent1>
      <a:accent2>
        <a:srgbClr val="4FB94F"/>
      </a:accent2>
      <a:accent3>
        <a:srgbClr val="1D954F"/>
      </a:accent3>
      <a:accent4>
        <a:srgbClr val="5E8BFF"/>
      </a:accent4>
      <a:accent5>
        <a:srgbClr val="FFCD33"/>
      </a:accent5>
      <a:accent6>
        <a:srgbClr val="808080"/>
      </a:accent6>
      <a:hlink>
        <a:srgbClr val="1D954F"/>
      </a:hlink>
      <a:folHlink>
        <a:srgbClr val="5E8B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0C0C0"/>
        </a:accent1>
        <a:accent2>
          <a:srgbClr val="4FB94F"/>
        </a:accent2>
        <a:accent3>
          <a:srgbClr val="1D954F"/>
        </a:accent3>
        <a:accent4>
          <a:srgbClr val="5E8BFF"/>
        </a:accent4>
        <a:accent5>
          <a:srgbClr val="FFCD33"/>
        </a:accent5>
        <a:accent6>
          <a:srgbClr val="808080"/>
        </a:accent6>
        <a:hlink>
          <a:srgbClr val="1D954F"/>
        </a:hlink>
        <a:folHlink>
          <a:srgbClr val="5E8B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331</Words>
  <Application>Microsoft Office PowerPoint</Application>
  <PresentationFormat>On-screen Show (4:3)</PresentationFormat>
  <Paragraphs>55</Paragraphs>
  <Slides>4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SRM_CF_DG1140</vt:lpstr>
      <vt:lpstr>1_SRM_CF_DG1140</vt:lpstr>
      <vt:lpstr>think-cell Slide</vt:lpstr>
      <vt:lpstr>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2016-01-29T17:32:38Z</dcterms:created>
  <dcterms:modified xsi:type="dcterms:W3CDTF">2018-02-08T19:34:43Z</dcterms:modified>
</cp:coreProperties>
</file>