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1"/>
    <p:sldMasterId id="2147483703" r:id="rId2"/>
    <p:sldMasterId id="2147483715" r:id="rId3"/>
  </p:sldMasterIdLst>
  <p:notesMasterIdLst>
    <p:notesMasterId r:id="rId10"/>
  </p:notesMasterIdLst>
  <p:handoutMasterIdLst>
    <p:handoutMasterId r:id="rId11"/>
  </p:handoutMasterIdLst>
  <p:sldIdLst>
    <p:sldId id="302" r:id="rId4"/>
    <p:sldId id="603" r:id="rId5"/>
    <p:sldId id="605" r:id="rId6"/>
    <p:sldId id="607" r:id="rId7"/>
    <p:sldId id="606" r:id="rId8"/>
    <p:sldId id="569" r:id="rId9"/>
  </p:sldIdLst>
  <p:sldSz cx="9144000" cy="6858000" type="screen4x3"/>
  <p:notesSz cx="7010400" cy="9296400"/>
  <p:custDataLst>
    <p:tags r:id="rId1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5" orient="horz">
          <p15:clr>
            <a:srgbClr val="A4A3A4"/>
          </p15:clr>
        </p15:guide>
        <p15:guide id="6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2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6699FF"/>
    <a:srgbClr val="002060"/>
    <a:srgbClr val="A0C5FA"/>
    <a:srgbClr val="85A6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99" autoAdjust="0"/>
    <p:restoredTop sz="85279" autoAdjust="0"/>
  </p:normalViewPr>
  <p:slideViewPr>
    <p:cSldViewPr snapToGrid="0" snapToObjects="1">
      <p:cViewPr varScale="1">
        <p:scale>
          <a:sx n="111" d="100"/>
          <a:sy n="111" d="100"/>
        </p:scale>
        <p:origin x="-228" y="-90"/>
      </p:cViewPr>
      <p:guideLst>
        <p:guide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86" d="100"/>
          <a:sy n="86" d="100"/>
        </p:scale>
        <p:origin x="-3756" y="-72"/>
      </p:cViewPr>
      <p:guideLst>
        <p:guide orient="horz" pos="2928"/>
        <p:guide pos="2208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A8C7E0-9A7C-41FD-8C1A-ADB800251C8A}" type="datetimeFigureOut">
              <a:rPr lang="en-US" smtClean="0"/>
              <a:t>7/6/2018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F9A40-A947-4058-9BBC-75DCB89092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2965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37133" cy="466082"/>
          </a:xfrm>
          <a:prstGeom prst="rect">
            <a:avLst/>
          </a:prstGeom>
        </p:spPr>
        <p:txBody>
          <a:bodyPr vert="horz" lIns="91237" tIns="45618" rIns="91237" bIns="4561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637" y="0"/>
            <a:ext cx="3037132" cy="466082"/>
          </a:xfrm>
          <a:prstGeom prst="rect">
            <a:avLst/>
          </a:prstGeom>
        </p:spPr>
        <p:txBody>
          <a:bodyPr vert="horz" lIns="91237" tIns="45618" rIns="91237" bIns="45618" rtlCol="0"/>
          <a:lstStyle>
            <a:lvl1pPr algn="r">
              <a:defRPr sz="1200"/>
            </a:lvl1pPr>
          </a:lstStyle>
          <a:p>
            <a:fld id="{1204CD42-A733-4650-B0B4-FFA0F165EE56}" type="datetimeFigureOut">
              <a:rPr lang="en-US" smtClean="0"/>
              <a:t>7/6/2018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2875" y="1162050"/>
            <a:ext cx="4184650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37" tIns="45618" rIns="91237" bIns="4561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880" y="4473798"/>
            <a:ext cx="5608645" cy="3660373"/>
          </a:xfrm>
          <a:prstGeom prst="rect">
            <a:avLst/>
          </a:prstGeom>
        </p:spPr>
        <p:txBody>
          <a:bodyPr vert="horz" lIns="91237" tIns="45618" rIns="91237" bIns="45618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830320"/>
            <a:ext cx="3037133" cy="466082"/>
          </a:xfrm>
          <a:prstGeom prst="rect">
            <a:avLst/>
          </a:prstGeom>
        </p:spPr>
        <p:txBody>
          <a:bodyPr vert="horz" lIns="91237" tIns="45618" rIns="91237" bIns="4561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637" y="8830320"/>
            <a:ext cx="3037132" cy="466082"/>
          </a:xfrm>
          <a:prstGeom prst="rect">
            <a:avLst/>
          </a:prstGeom>
        </p:spPr>
        <p:txBody>
          <a:bodyPr vert="horz" lIns="91237" tIns="45618" rIns="91237" bIns="45618" rtlCol="0" anchor="b"/>
          <a:lstStyle>
            <a:lvl1pPr algn="r">
              <a:defRPr sz="1200"/>
            </a:lvl1pPr>
          </a:lstStyle>
          <a:p>
            <a:fld id="{3024E1F4-4FEF-4A75-9A5A-52FED9225D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204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4E1F4-4FEF-4A75-9A5A-52FED9225D7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637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b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C1E652-0180-43F7-B847-50860E205478}" type="slidenum">
              <a:rPr lang="en-US" altLang="en-US" smtClean="0">
                <a:solidFill>
                  <a:srgbClr val="C0504D"/>
                </a:solidFill>
              </a:rPr>
              <a:pPr>
                <a:defRPr/>
              </a:pPr>
              <a:t>2</a:t>
            </a:fld>
            <a:endParaRPr lang="en-US" altLang="en-US" dirty="0">
              <a:solidFill>
                <a:srgbClr val="C050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124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b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C1E652-0180-43F7-B847-50860E205478}" type="slidenum">
              <a:rPr lang="en-US" altLang="en-US" smtClean="0">
                <a:solidFill>
                  <a:srgbClr val="C0504D"/>
                </a:solidFill>
              </a:rPr>
              <a:pPr>
                <a:defRPr/>
              </a:pPr>
              <a:t>3</a:t>
            </a:fld>
            <a:endParaRPr lang="en-US" altLang="en-US" dirty="0">
              <a:solidFill>
                <a:srgbClr val="C050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1248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4E1F4-4FEF-4A75-9A5A-52FED9225D7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181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8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4.bin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5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6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85750927"/>
              </p:ext>
            </p:extLst>
          </p:nvPr>
        </p:nvGraphicFramePr>
        <p:xfrm>
          <a:off x="1621" y="1621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4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21" y="1621"/>
                        <a:ext cx="161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McK Title Elements" hidden="1"/>
          <p:cNvGrpSpPr>
            <a:grpSpLocks/>
          </p:cNvGrpSpPr>
          <p:nvPr/>
        </p:nvGrpSpPr>
        <p:grpSpPr bwMode="auto">
          <a:xfrm>
            <a:off x="2693796" y="4874537"/>
            <a:ext cx="5036085" cy="494023"/>
            <a:chOff x="1663" y="3106"/>
            <a:chExt cx="3109" cy="305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1663" y="3106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</a:rPr>
                <a:t>Date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693796" y="2648241"/>
            <a:ext cx="5539245" cy="50783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3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93796" y="3770660"/>
            <a:ext cx="5539245" cy="219820"/>
          </a:xfrm>
        </p:spPr>
        <p:txBody>
          <a:bodyPr>
            <a:spAutoFit/>
          </a:bodyPr>
          <a:lstStyle>
            <a:lvl1pPr>
              <a:defRPr sz="1400" baseline="0">
                <a:latin typeface="+mn-lt"/>
                <a:ea typeface="+mn-ea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2" name="TitleTopPlaceholder"/>
          <p:cNvSpPr>
            <a:spLocks noChangeArrowheads="1"/>
          </p:cNvSpPr>
          <p:nvPr/>
        </p:nvSpPr>
        <p:spPr bwMode="ltGray">
          <a:xfrm>
            <a:off x="2125654" y="3245969"/>
            <a:ext cx="2125653" cy="436455"/>
          </a:xfrm>
          <a:prstGeom prst="rect">
            <a:avLst/>
          </a:prstGeom>
          <a:solidFill>
            <a:schemeClr val="accent4">
              <a:alpha val="77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TitleTopPlaceholder"/>
          <p:cNvSpPr>
            <a:spLocks noChangeArrowheads="1"/>
          </p:cNvSpPr>
          <p:nvPr/>
        </p:nvSpPr>
        <p:spPr bwMode="ltGray">
          <a:xfrm>
            <a:off x="1" y="3245968"/>
            <a:ext cx="2125653" cy="436455"/>
          </a:xfrm>
          <a:prstGeom prst="rect">
            <a:avLst/>
          </a:prstGeom>
          <a:solidFill>
            <a:srgbClr val="FFC000">
              <a:alpha val="80000"/>
            </a:srgb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TitleTopPlaceholder"/>
          <p:cNvSpPr>
            <a:spLocks noChangeArrowheads="1"/>
          </p:cNvSpPr>
          <p:nvPr/>
        </p:nvSpPr>
        <p:spPr bwMode="ltGray">
          <a:xfrm>
            <a:off x="3886006" y="3246844"/>
            <a:ext cx="5257994" cy="436455"/>
          </a:xfrm>
          <a:prstGeom prst="rect">
            <a:avLst/>
          </a:prstGeom>
          <a:solidFill>
            <a:srgbClr val="009900">
              <a:alpha val="69000"/>
            </a:srgb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5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 userDrawn="1"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67" y="2029603"/>
            <a:ext cx="2075338" cy="207521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7229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05676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2/23/2016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F15456-AC52-4190-9C1E-090226817F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4209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2/23/2016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F15456-AC52-4190-9C1E-090226817F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678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2/23/2016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F15456-AC52-4190-9C1E-090226817F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149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82619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0276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663598739"/>
              </p:ext>
            </p:extLst>
          </p:nvPr>
        </p:nvGraphicFramePr>
        <p:xfrm>
          <a:off x="1621" y="1621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16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21" y="1621"/>
                        <a:ext cx="161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McK Title Elements" hidden="1"/>
          <p:cNvGrpSpPr>
            <a:grpSpLocks/>
          </p:cNvGrpSpPr>
          <p:nvPr/>
        </p:nvGrpSpPr>
        <p:grpSpPr bwMode="auto">
          <a:xfrm>
            <a:off x="2693796" y="4874537"/>
            <a:ext cx="5036085" cy="494023"/>
            <a:chOff x="1663" y="3106"/>
            <a:chExt cx="3109" cy="305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1663" y="3106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</a:rPr>
                <a:t>Date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693796" y="2648241"/>
            <a:ext cx="5539245" cy="50783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3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93796" y="3770660"/>
            <a:ext cx="5539245" cy="219820"/>
          </a:xfrm>
        </p:spPr>
        <p:txBody>
          <a:bodyPr>
            <a:spAutoFit/>
          </a:bodyPr>
          <a:lstStyle>
            <a:lvl1pPr>
              <a:defRPr sz="1400" baseline="0">
                <a:latin typeface="+mn-lt"/>
                <a:ea typeface="+mn-ea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2" name="TitleTopPlaceholder"/>
          <p:cNvSpPr>
            <a:spLocks noChangeArrowheads="1"/>
          </p:cNvSpPr>
          <p:nvPr/>
        </p:nvSpPr>
        <p:spPr bwMode="ltGray">
          <a:xfrm>
            <a:off x="2125654" y="3245969"/>
            <a:ext cx="2125653" cy="436455"/>
          </a:xfrm>
          <a:prstGeom prst="rect">
            <a:avLst/>
          </a:prstGeom>
          <a:solidFill>
            <a:schemeClr val="accent4">
              <a:alpha val="77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3" name="TitleTopPlaceholder"/>
          <p:cNvSpPr>
            <a:spLocks noChangeArrowheads="1"/>
          </p:cNvSpPr>
          <p:nvPr/>
        </p:nvSpPr>
        <p:spPr bwMode="ltGray">
          <a:xfrm>
            <a:off x="1" y="3245968"/>
            <a:ext cx="2125653" cy="436455"/>
          </a:xfrm>
          <a:prstGeom prst="rect">
            <a:avLst/>
          </a:prstGeom>
          <a:solidFill>
            <a:srgbClr val="FFC000">
              <a:alpha val="80000"/>
            </a:srgb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4" name="TitleTopPlaceholder"/>
          <p:cNvSpPr>
            <a:spLocks noChangeArrowheads="1"/>
          </p:cNvSpPr>
          <p:nvPr/>
        </p:nvSpPr>
        <p:spPr bwMode="ltGray">
          <a:xfrm>
            <a:off x="3886006" y="3246844"/>
            <a:ext cx="5257994" cy="436455"/>
          </a:xfrm>
          <a:prstGeom prst="rect">
            <a:avLst/>
          </a:prstGeom>
          <a:solidFill>
            <a:srgbClr val="009900">
              <a:alpha val="69000"/>
            </a:srgb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15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 userDrawn="1"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67" y="2029603"/>
            <a:ext cx="2075338" cy="207521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2364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95628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2/23/2016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F15456-AC52-4190-9C1E-090226817F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538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2/23/2016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F15456-AC52-4190-9C1E-090226817F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105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2/23/2016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F15456-AC52-4190-9C1E-090226817F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240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45052073"/>
              </p:ext>
            </p:extLst>
          </p:nvPr>
        </p:nvGraphicFramePr>
        <p:xfrm>
          <a:off x="1621" y="1621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6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21" y="1621"/>
                        <a:ext cx="161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McK Title Elements" hidden="1"/>
          <p:cNvGrpSpPr>
            <a:grpSpLocks/>
          </p:cNvGrpSpPr>
          <p:nvPr/>
        </p:nvGrpSpPr>
        <p:grpSpPr bwMode="auto">
          <a:xfrm>
            <a:off x="2693796" y="4874537"/>
            <a:ext cx="5036085" cy="494023"/>
            <a:chOff x="1663" y="3106"/>
            <a:chExt cx="3109" cy="305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1663" y="3106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</a:rPr>
                <a:t>Date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693796" y="2648241"/>
            <a:ext cx="5539245" cy="50783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3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93796" y="3770660"/>
            <a:ext cx="5539245" cy="219820"/>
          </a:xfrm>
        </p:spPr>
        <p:txBody>
          <a:bodyPr>
            <a:spAutoFit/>
          </a:bodyPr>
          <a:lstStyle>
            <a:lvl1pPr>
              <a:defRPr sz="1400" baseline="0">
                <a:latin typeface="+mn-lt"/>
                <a:ea typeface="+mn-ea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2" name="TitleTopPlaceholder"/>
          <p:cNvSpPr>
            <a:spLocks noChangeArrowheads="1"/>
          </p:cNvSpPr>
          <p:nvPr/>
        </p:nvSpPr>
        <p:spPr bwMode="ltGray">
          <a:xfrm>
            <a:off x="2125654" y="3245969"/>
            <a:ext cx="2125653" cy="436455"/>
          </a:xfrm>
          <a:prstGeom prst="rect">
            <a:avLst/>
          </a:prstGeom>
          <a:solidFill>
            <a:schemeClr val="accent4">
              <a:alpha val="77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3" name="TitleTopPlaceholder"/>
          <p:cNvSpPr>
            <a:spLocks noChangeArrowheads="1"/>
          </p:cNvSpPr>
          <p:nvPr/>
        </p:nvSpPr>
        <p:spPr bwMode="ltGray">
          <a:xfrm>
            <a:off x="1" y="3245968"/>
            <a:ext cx="2125653" cy="436455"/>
          </a:xfrm>
          <a:prstGeom prst="rect">
            <a:avLst/>
          </a:prstGeom>
          <a:solidFill>
            <a:srgbClr val="FFC000">
              <a:alpha val="80000"/>
            </a:srgb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4" name="TitleTopPlaceholder"/>
          <p:cNvSpPr>
            <a:spLocks noChangeArrowheads="1"/>
          </p:cNvSpPr>
          <p:nvPr/>
        </p:nvSpPr>
        <p:spPr bwMode="ltGray">
          <a:xfrm>
            <a:off x="3886006" y="3246844"/>
            <a:ext cx="5257994" cy="436455"/>
          </a:xfrm>
          <a:prstGeom prst="rect">
            <a:avLst/>
          </a:prstGeom>
          <a:solidFill>
            <a:srgbClr val="009900">
              <a:alpha val="69000"/>
            </a:srgb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15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 userDrawn="1"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67" y="2029603"/>
            <a:ext cx="2075338" cy="207521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1723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4.xml"/><Relationship Id="rId13" Type="http://schemas.openxmlformats.org/officeDocument/2006/relationships/tags" Target="../tags/tag9.xml"/><Relationship Id="rId18" Type="http://schemas.openxmlformats.org/officeDocument/2006/relationships/tags" Target="../tags/tag14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17.xml"/><Relationship Id="rId7" Type="http://schemas.openxmlformats.org/officeDocument/2006/relationships/tags" Target="../tags/tag3.xml"/><Relationship Id="rId12" Type="http://schemas.openxmlformats.org/officeDocument/2006/relationships/tags" Target="../tags/tag8.xml"/><Relationship Id="rId17" Type="http://schemas.openxmlformats.org/officeDocument/2006/relationships/tags" Target="../tags/tag13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12.xml"/><Relationship Id="rId20" Type="http://schemas.openxmlformats.org/officeDocument/2006/relationships/tags" Target="../tags/tag16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11" Type="http://schemas.openxmlformats.org/officeDocument/2006/relationships/tags" Target="../tags/tag7.xml"/><Relationship Id="rId24" Type="http://schemas.openxmlformats.org/officeDocument/2006/relationships/image" Target="../media/image2.png"/><Relationship Id="rId5" Type="http://schemas.openxmlformats.org/officeDocument/2006/relationships/vmlDrawing" Target="../drawings/vmlDrawing1.vml"/><Relationship Id="rId15" Type="http://schemas.openxmlformats.org/officeDocument/2006/relationships/tags" Target="../tags/tag11.xml"/><Relationship Id="rId23" Type="http://schemas.openxmlformats.org/officeDocument/2006/relationships/image" Target="../media/image1.emf"/><Relationship Id="rId10" Type="http://schemas.openxmlformats.org/officeDocument/2006/relationships/tags" Target="../tags/tag6.xml"/><Relationship Id="rId19" Type="http://schemas.openxmlformats.org/officeDocument/2006/relationships/tags" Target="../tags/tag15.xml"/><Relationship Id="rId4" Type="http://schemas.openxmlformats.org/officeDocument/2006/relationships/theme" Target="../theme/theme1.xml"/><Relationship Id="rId9" Type="http://schemas.openxmlformats.org/officeDocument/2006/relationships/tags" Target="../tags/tag5.xml"/><Relationship Id="rId14" Type="http://schemas.openxmlformats.org/officeDocument/2006/relationships/tags" Target="../tags/tag10.xml"/><Relationship Id="rId22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ags" Target="../tags/tag19.xml"/><Relationship Id="rId13" Type="http://schemas.openxmlformats.org/officeDocument/2006/relationships/tags" Target="../tags/tag24.xml"/><Relationship Id="rId18" Type="http://schemas.openxmlformats.org/officeDocument/2006/relationships/tags" Target="../tags/tag29.xml"/><Relationship Id="rId26" Type="http://schemas.openxmlformats.org/officeDocument/2006/relationships/image" Target="../media/image2.png"/><Relationship Id="rId3" Type="http://schemas.openxmlformats.org/officeDocument/2006/relationships/slideLayout" Target="../slideLayouts/slideLayout6.xml"/><Relationship Id="rId21" Type="http://schemas.openxmlformats.org/officeDocument/2006/relationships/tags" Target="../tags/tag32.xml"/><Relationship Id="rId7" Type="http://schemas.openxmlformats.org/officeDocument/2006/relationships/vmlDrawing" Target="../drawings/vmlDrawing3.vml"/><Relationship Id="rId12" Type="http://schemas.openxmlformats.org/officeDocument/2006/relationships/tags" Target="../tags/tag23.xml"/><Relationship Id="rId17" Type="http://schemas.openxmlformats.org/officeDocument/2006/relationships/tags" Target="../tags/tag28.xml"/><Relationship Id="rId25" Type="http://schemas.openxmlformats.org/officeDocument/2006/relationships/image" Target="../media/image1.emf"/><Relationship Id="rId2" Type="http://schemas.openxmlformats.org/officeDocument/2006/relationships/slideLayout" Target="../slideLayouts/slideLayout5.xml"/><Relationship Id="rId16" Type="http://schemas.openxmlformats.org/officeDocument/2006/relationships/tags" Target="../tags/tag27.xml"/><Relationship Id="rId20" Type="http://schemas.openxmlformats.org/officeDocument/2006/relationships/tags" Target="../tags/tag31.xml"/><Relationship Id="rId1" Type="http://schemas.openxmlformats.org/officeDocument/2006/relationships/slideLayout" Target="../slideLayouts/slideLayout4.xml"/><Relationship Id="rId6" Type="http://schemas.openxmlformats.org/officeDocument/2006/relationships/theme" Target="../theme/theme2.xml"/><Relationship Id="rId11" Type="http://schemas.openxmlformats.org/officeDocument/2006/relationships/tags" Target="../tags/tag22.xml"/><Relationship Id="rId24" Type="http://schemas.openxmlformats.org/officeDocument/2006/relationships/oleObject" Target="../embeddings/oleObject3.bin"/><Relationship Id="rId5" Type="http://schemas.openxmlformats.org/officeDocument/2006/relationships/slideLayout" Target="../slideLayouts/slideLayout8.xml"/><Relationship Id="rId15" Type="http://schemas.openxmlformats.org/officeDocument/2006/relationships/tags" Target="../tags/tag26.xml"/><Relationship Id="rId23" Type="http://schemas.openxmlformats.org/officeDocument/2006/relationships/tags" Target="../tags/tag34.xml"/><Relationship Id="rId10" Type="http://schemas.openxmlformats.org/officeDocument/2006/relationships/tags" Target="../tags/tag21.xml"/><Relationship Id="rId19" Type="http://schemas.openxmlformats.org/officeDocument/2006/relationships/tags" Target="../tags/tag30.xml"/><Relationship Id="rId4" Type="http://schemas.openxmlformats.org/officeDocument/2006/relationships/slideLayout" Target="../slideLayouts/slideLayout7.xml"/><Relationship Id="rId9" Type="http://schemas.openxmlformats.org/officeDocument/2006/relationships/tags" Target="../tags/tag20.xml"/><Relationship Id="rId14" Type="http://schemas.openxmlformats.org/officeDocument/2006/relationships/tags" Target="../tags/tag25.xml"/><Relationship Id="rId22" Type="http://schemas.openxmlformats.org/officeDocument/2006/relationships/tags" Target="../tags/tag3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13" Type="http://schemas.openxmlformats.org/officeDocument/2006/relationships/tags" Target="../tags/tag41.xml"/><Relationship Id="rId18" Type="http://schemas.openxmlformats.org/officeDocument/2006/relationships/tags" Target="../tags/tag46.xml"/><Relationship Id="rId26" Type="http://schemas.openxmlformats.org/officeDocument/2006/relationships/image" Target="../media/image2.png"/><Relationship Id="rId3" Type="http://schemas.openxmlformats.org/officeDocument/2006/relationships/slideLayout" Target="../slideLayouts/slideLayout11.xml"/><Relationship Id="rId21" Type="http://schemas.openxmlformats.org/officeDocument/2006/relationships/tags" Target="../tags/tag49.xml"/><Relationship Id="rId7" Type="http://schemas.openxmlformats.org/officeDocument/2006/relationships/vmlDrawing" Target="../drawings/vmlDrawing5.vml"/><Relationship Id="rId12" Type="http://schemas.openxmlformats.org/officeDocument/2006/relationships/tags" Target="../tags/tag40.xml"/><Relationship Id="rId17" Type="http://schemas.openxmlformats.org/officeDocument/2006/relationships/tags" Target="../tags/tag45.xml"/><Relationship Id="rId25" Type="http://schemas.openxmlformats.org/officeDocument/2006/relationships/image" Target="../media/image1.emf"/><Relationship Id="rId2" Type="http://schemas.openxmlformats.org/officeDocument/2006/relationships/slideLayout" Target="../slideLayouts/slideLayout10.xml"/><Relationship Id="rId16" Type="http://schemas.openxmlformats.org/officeDocument/2006/relationships/tags" Target="../tags/tag44.xml"/><Relationship Id="rId20" Type="http://schemas.openxmlformats.org/officeDocument/2006/relationships/tags" Target="../tags/tag48.xml"/><Relationship Id="rId1" Type="http://schemas.openxmlformats.org/officeDocument/2006/relationships/slideLayout" Target="../slideLayouts/slideLayout9.xml"/><Relationship Id="rId6" Type="http://schemas.openxmlformats.org/officeDocument/2006/relationships/theme" Target="../theme/theme3.xml"/><Relationship Id="rId11" Type="http://schemas.openxmlformats.org/officeDocument/2006/relationships/tags" Target="../tags/tag39.xml"/><Relationship Id="rId24" Type="http://schemas.openxmlformats.org/officeDocument/2006/relationships/oleObject" Target="../embeddings/oleObject5.bin"/><Relationship Id="rId5" Type="http://schemas.openxmlformats.org/officeDocument/2006/relationships/slideLayout" Target="../slideLayouts/slideLayout13.xml"/><Relationship Id="rId15" Type="http://schemas.openxmlformats.org/officeDocument/2006/relationships/tags" Target="../tags/tag43.xml"/><Relationship Id="rId23" Type="http://schemas.openxmlformats.org/officeDocument/2006/relationships/tags" Target="../tags/tag51.xml"/><Relationship Id="rId10" Type="http://schemas.openxmlformats.org/officeDocument/2006/relationships/tags" Target="../tags/tag38.xml"/><Relationship Id="rId19" Type="http://schemas.openxmlformats.org/officeDocument/2006/relationships/tags" Target="../tags/tag47.xml"/><Relationship Id="rId4" Type="http://schemas.openxmlformats.org/officeDocument/2006/relationships/slideLayout" Target="../slideLayouts/slideLayout12.xml"/><Relationship Id="rId9" Type="http://schemas.openxmlformats.org/officeDocument/2006/relationships/tags" Target="../tags/tag37.xml"/><Relationship Id="rId14" Type="http://schemas.openxmlformats.org/officeDocument/2006/relationships/tags" Target="../tags/tag42.xml"/><Relationship Id="rId22" Type="http://schemas.openxmlformats.org/officeDocument/2006/relationships/tags" Target="../tags/tag5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2767010075"/>
              </p:ext>
            </p:extLst>
          </p:nvPr>
        </p:nvGraphicFramePr>
        <p:xfrm>
          <a:off x="0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09" name="think-cell Slide" r:id="rId22" imgW="270" imgH="270" progId="TCLayout.ActiveDocument.1">
                  <p:embed/>
                </p:oleObj>
              </mc:Choice>
              <mc:Fallback>
                <p:oleObj name="think-cell Slide" r:id="rId22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61984" cy="161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82156" y="1990667"/>
            <a:ext cx="4389768" cy="125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74945" y="234863"/>
            <a:ext cx="8053675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74944" y="27536"/>
            <a:ext cx="87671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808080"/>
                </a:solidFill>
                <a:latin typeface="Arial"/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74944" y="542617"/>
            <a:ext cx="8053675" cy="2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12" name="McK Slide Elements" hidden="1"/>
          <p:cNvGrpSpPr>
            <a:grpSpLocks/>
          </p:cNvGrpSpPr>
          <p:nvPr/>
        </p:nvGrpSpPr>
        <p:grpSpPr bwMode="auto">
          <a:xfrm>
            <a:off x="174944" y="6086391"/>
            <a:ext cx="8799129" cy="413035"/>
            <a:chOff x="75" y="3895"/>
            <a:chExt cx="689" cy="255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3895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>
                  <a:solidFill>
                    <a:srgbClr val="00000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053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/>
            <a:p>
              <a:pPr marL="621910" indent="-621910" defTabSz="913429" fontAlgn="base">
                <a:spcBef>
                  <a:spcPct val="0"/>
                </a:spcBef>
                <a:spcAft>
                  <a:spcPct val="0"/>
                </a:spcAft>
                <a:tabLst>
                  <a:tab pos="625148" algn="l"/>
                </a:tabLst>
              </a:pPr>
              <a:r>
                <a:rPr lang="en-US" sz="1000" dirty="0">
                  <a:solidFill>
                    <a:srgbClr val="000000"/>
                  </a:solidFill>
                  <a:latin typeface="Arial"/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82156" y="1150019"/>
            <a:ext cx="4350892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>
                  <a:solidFill>
                    <a:srgbClr val="000000"/>
                  </a:solidFill>
                  <a:latin typeface="Arial"/>
                </a:rPr>
                <a:t>Title</a:t>
              </a:r>
            </a:p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808080"/>
                  </a:solidFill>
                  <a:latin typeface="Arial"/>
                </a:rPr>
                <a:t>Unit of measure</a:t>
              </a:r>
            </a:p>
          </p:txBody>
        </p:sp>
      </p:grpSp>
      <p:grpSp>
        <p:nvGrpSpPr>
          <p:cNvPr id="63" name="LegendBoxes" hidden="1"/>
          <p:cNvGrpSpPr>
            <a:grpSpLocks/>
          </p:cNvGrpSpPr>
          <p:nvPr/>
        </p:nvGrpSpPr>
        <p:grpSpPr bwMode="auto">
          <a:xfrm>
            <a:off x="7449476" y="275439"/>
            <a:ext cx="779144" cy="1017201"/>
            <a:chOff x="4936" y="176"/>
            <a:chExt cx="481" cy="628"/>
          </a:xfrm>
        </p:grpSpPr>
        <p:sp>
          <p:nvSpPr>
            <p:cNvPr id="64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65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6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67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8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69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0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71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72" name="LegendLines" hidden="1"/>
          <p:cNvGrpSpPr>
            <a:grpSpLocks/>
          </p:cNvGrpSpPr>
          <p:nvPr/>
        </p:nvGrpSpPr>
        <p:grpSpPr bwMode="auto">
          <a:xfrm>
            <a:off x="7135228" y="275439"/>
            <a:ext cx="1093393" cy="745084"/>
            <a:chOff x="4750" y="176"/>
            <a:chExt cx="675" cy="460"/>
          </a:xfrm>
        </p:grpSpPr>
        <p:sp>
          <p:nvSpPr>
            <p:cNvPr id="73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4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5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6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77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78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</p:grpSp>
      <p:grpSp>
        <p:nvGrpSpPr>
          <p:cNvPr id="79" name="McKSticker" hidden="1"/>
          <p:cNvGrpSpPr/>
          <p:nvPr/>
        </p:nvGrpSpPr>
        <p:grpSpPr bwMode="auto">
          <a:xfrm>
            <a:off x="7139991" y="275438"/>
            <a:ext cx="1088630" cy="216680"/>
            <a:chOff x="7673880" y="285750"/>
            <a:chExt cx="1066895" cy="212366"/>
          </a:xfrm>
        </p:grpSpPr>
        <p:sp>
          <p:nvSpPr>
            <p:cNvPr id="80" name="StickerRectangle"/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808080"/>
                  </a:solidFill>
                  <a:latin typeface="Arial"/>
                </a:rPr>
                <a:t>PRELIMINARY</a:t>
              </a:r>
            </a:p>
          </p:txBody>
        </p:sp>
        <p:cxnSp>
          <p:nvCxnSpPr>
            <p:cNvPr id="81" name="AutoShape 31"/>
            <p:cNvCxnSpPr>
              <a:cxnSpLocks noChangeShapeType="1"/>
              <a:stCxn id="80" idx="2"/>
              <a:endCxn id="80" idx="4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" name="AutoShape 32"/>
            <p:cNvCxnSpPr>
              <a:cxnSpLocks noChangeShapeType="1"/>
              <a:stCxn id="80" idx="4"/>
              <a:endCxn id="80" idx="6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3" name="LegendMoons" hidden="1"/>
          <p:cNvGrpSpPr/>
          <p:nvPr/>
        </p:nvGrpSpPr>
        <p:grpSpPr bwMode="auto">
          <a:xfrm>
            <a:off x="7381273" y="275438"/>
            <a:ext cx="847347" cy="1333054"/>
            <a:chOff x="6655594" y="273840"/>
            <a:chExt cx="830430" cy="1306516"/>
          </a:xfrm>
        </p:grpSpPr>
        <p:grpSp>
          <p:nvGrpSpPr>
            <p:cNvPr id="84" name="MoonLegend1"/>
            <p:cNvGrpSpPr>
              <a:grpSpLocks noChangeAspect="1"/>
            </p:cNvGrpSpPr>
            <p:nvPr>
              <p:custDataLst>
                <p:tags r:id="rId7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102" name="Oval 38"/>
              <p:cNvSpPr>
                <a:spLocks noChangeAspect="1" noChangeArrowhead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03" name="Arc 39"/>
              <p:cNvSpPr>
                <a:spLocks noChangeAspect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85" name="MoonLegend2"/>
            <p:cNvGrpSpPr>
              <a:grpSpLocks noChangeAspect="1"/>
            </p:cNvGrpSpPr>
            <p:nvPr>
              <p:custDataLst>
                <p:tags r:id="rId8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100" name="Oval 41"/>
              <p:cNvSpPr>
                <a:spLocks noChangeAspect="1"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01" name="Arc 42"/>
              <p:cNvSpPr>
                <a:spLocks noChangeAspect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86" name="MoonLegend4"/>
            <p:cNvGrpSpPr>
              <a:grpSpLocks noChangeAspect="1"/>
            </p:cNvGrpSpPr>
            <p:nvPr>
              <p:custDataLst>
                <p:tags r:id="rId9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98" name="Oval 47"/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99" name="Arc 48"/>
              <p:cNvSpPr>
                <a:spLocks noChangeAspect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87" name="MoonLegend5"/>
            <p:cNvGrpSpPr>
              <a:grpSpLocks noChangeAspect="1"/>
            </p:cNvGrpSpPr>
            <p:nvPr>
              <p:custDataLst>
                <p:tags r:id="rId10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96" name="Oval 50"/>
              <p:cNvSpPr>
                <a:spLocks noChangeAspect="1"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97" name="Oval 51"/>
              <p:cNvSpPr>
                <a:spLocks noChangeAspect="1"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sp>
          <p:nvSpPr>
            <p:cNvPr id="88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89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90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91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92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grpSp>
          <p:nvGrpSpPr>
            <p:cNvPr id="93" name="MoonLegend3"/>
            <p:cNvGrpSpPr>
              <a:grpSpLocks noChangeAspect="1"/>
            </p:cNvGrpSpPr>
            <p:nvPr>
              <p:custDataLst>
                <p:tags r:id="rId11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94" name="Oval 47"/>
              <p:cNvSpPr>
                <a:spLocks noChangeAspect="1"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95" name="Arc 48"/>
              <p:cNvSpPr>
                <a:spLocks noChangeAspect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</p:grpSp>
      <p:sp>
        <p:nvSpPr>
          <p:cNvPr id="104" name="Slide Number"/>
          <p:cNvSpPr txBox="1">
            <a:spLocks/>
          </p:cNvSpPr>
          <p:nvPr/>
        </p:nvSpPr>
        <p:spPr bwMode="auto">
          <a:xfrm>
            <a:off x="8808763" y="6633336"/>
            <a:ext cx="160294" cy="157014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mtClean="0">
                <a:solidFill>
                  <a:srgbClr val="000000"/>
                </a:solidFill>
                <a:latin typeface="Arial"/>
              </a:rPr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2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/>
        </p:nvPicPr>
        <p:blipFill>
          <a:blip r:embed="rId2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9965" y="135844"/>
            <a:ext cx="629092" cy="62905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4990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714" r:id="rId3"/>
  </p:sldLayoutIdLst>
  <p:hf hdr="0" ftr="0" dt="0"/>
  <p:txStyles>
    <p:titleStyle>
      <a:lvl1pPr algn="l" defTabSz="913429" rtl="0" eaLnBrk="1" fontAlgn="base" hangingPunct="1">
        <a:spcBef>
          <a:spcPct val="0"/>
        </a:spcBef>
        <a:spcAft>
          <a:spcPct val="0"/>
        </a:spcAft>
        <a:tabLst>
          <a:tab pos="275324" algn="l"/>
        </a:tabLst>
        <a:defRPr sz="19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6431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2863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9295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5728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7586" indent="-195966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66431" indent="-267227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26768" indent="-158716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31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863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295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728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159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590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5022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453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3902830498"/>
              </p:ext>
            </p:extLst>
          </p:nvPr>
        </p:nvGraphicFramePr>
        <p:xfrm>
          <a:off x="0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92" name="think-cell Slide" r:id="rId24" imgW="270" imgH="270" progId="TCLayout.ActiveDocument.1">
                  <p:embed/>
                </p:oleObj>
              </mc:Choice>
              <mc:Fallback>
                <p:oleObj name="think-cell Slide" r:id="rId2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61984" cy="161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82156" y="1990667"/>
            <a:ext cx="4389768" cy="125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74945" y="234863"/>
            <a:ext cx="8053675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74944" y="27536"/>
            <a:ext cx="87671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74944" y="542617"/>
            <a:ext cx="8053675" cy="2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12" name="McK Slide Elements" hidden="1"/>
          <p:cNvGrpSpPr>
            <a:grpSpLocks/>
          </p:cNvGrpSpPr>
          <p:nvPr/>
        </p:nvGrpSpPr>
        <p:grpSpPr bwMode="auto">
          <a:xfrm>
            <a:off x="174944" y="6086391"/>
            <a:ext cx="8799129" cy="413035"/>
            <a:chOff x="75" y="3895"/>
            <a:chExt cx="689" cy="255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3895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>
                  <a:solidFill>
                    <a:srgbClr val="00000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053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/>
            <a:p>
              <a:pPr marL="621910" indent="-621910" defTabSz="913429" fontAlgn="base">
                <a:spcBef>
                  <a:spcPct val="0"/>
                </a:spcBef>
                <a:spcAft>
                  <a:spcPct val="0"/>
                </a:spcAft>
                <a:tabLst>
                  <a:tab pos="625148" algn="l"/>
                </a:tabLst>
              </a:pPr>
              <a:r>
                <a:rPr lang="en-US" sz="1000" dirty="0">
                  <a:solidFill>
                    <a:srgbClr val="000000"/>
                  </a:solidFill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82156" y="1150019"/>
            <a:ext cx="4350892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>
                  <a:solidFill>
                    <a:srgbClr val="000000"/>
                  </a:solidFill>
                </a:rPr>
                <a:t>Title</a:t>
              </a:r>
            </a:p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grpSp>
        <p:nvGrpSpPr>
          <p:cNvPr id="63" name="LegendBoxes" hidden="1"/>
          <p:cNvGrpSpPr>
            <a:grpSpLocks/>
          </p:cNvGrpSpPr>
          <p:nvPr/>
        </p:nvGrpSpPr>
        <p:grpSpPr bwMode="auto">
          <a:xfrm>
            <a:off x="7449476" y="275439"/>
            <a:ext cx="779144" cy="1017201"/>
            <a:chOff x="4936" y="176"/>
            <a:chExt cx="481" cy="628"/>
          </a:xfrm>
        </p:grpSpPr>
        <p:sp>
          <p:nvSpPr>
            <p:cNvPr id="64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5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66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7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68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9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0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1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72" name="LegendLines" hidden="1"/>
          <p:cNvGrpSpPr>
            <a:grpSpLocks/>
          </p:cNvGrpSpPr>
          <p:nvPr/>
        </p:nvGrpSpPr>
        <p:grpSpPr bwMode="auto">
          <a:xfrm>
            <a:off x="7135228" y="275439"/>
            <a:ext cx="1093393" cy="745084"/>
            <a:chOff x="4750" y="176"/>
            <a:chExt cx="675" cy="460"/>
          </a:xfrm>
        </p:grpSpPr>
        <p:sp>
          <p:nvSpPr>
            <p:cNvPr id="73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4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5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6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7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8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</p:grpSp>
      <p:grpSp>
        <p:nvGrpSpPr>
          <p:cNvPr id="79" name="McKSticker" hidden="1"/>
          <p:cNvGrpSpPr/>
          <p:nvPr/>
        </p:nvGrpSpPr>
        <p:grpSpPr bwMode="auto">
          <a:xfrm>
            <a:off x="7139991" y="275438"/>
            <a:ext cx="1088630" cy="216680"/>
            <a:chOff x="7673880" y="285750"/>
            <a:chExt cx="1066895" cy="212366"/>
          </a:xfrm>
        </p:grpSpPr>
        <p:sp>
          <p:nvSpPr>
            <p:cNvPr id="80" name="StickerRectangle"/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808080"/>
                  </a:solidFill>
                </a:rPr>
                <a:t>PRELIMINARY</a:t>
              </a:r>
            </a:p>
          </p:txBody>
        </p:sp>
        <p:cxnSp>
          <p:nvCxnSpPr>
            <p:cNvPr id="81" name="AutoShape 31"/>
            <p:cNvCxnSpPr>
              <a:cxnSpLocks noChangeShapeType="1"/>
              <a:stCxn id="80" idx="2"/>
              <a:endCxn id="80" idx="4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" name="AutoShape 32"/>
            <p:cNvCxnSpPr>
              <a:cxnSpLocks noChangeShapeType="1"/>
              <a:stCxn id="80" idx="4"/>
              <a:endCxn id="80" idx="6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3" name="LegendMoons" hidden="1"/>
          <p:cNvGrpSpPr/>
          <p:nvPr/>
        </p:nvGrpSpPr>
        <p:grpSpPr bwMode="auto">
          <a:xfrm>
            <a:off x="7381273" y="275438"/>
            <a:ext cx="847347" cy="1333054"/>
            <a:chOff x="6655594" y="273840"/>
            <a:chExt cx="830430" cy="1306516"/>
          </a:xfrm>
        </p:grpSpPr>
        <p:grpSp>
          <p:nvGrpSpPr>
            <p:cNvPr id="84" name="MoonLegend1"/>
            <p:cNvGrpSpPr>
              <a:grpSpLocks noChangeAspect="1"/>
            </p:cNvGrpSpPr>
            <p:nvPr>
              <p:custDataLst>
                <p:tags r:id="rId9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102" name="Oval 38"/>
              <p:cNvSpPr>
                <a:spLocks noChangeAspect="1" noChangeArrowheads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3" name="Arc 39"/>
              <p:cNvSpPr>
                <a:spLocks noChangeAspect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5" name="MoonLegend2"/>
            <p:cNvGrpSpPr>
              <a:grpSpLocks noChangeAspect="1"/>
            </p:cNvGrpSpPr>
            <p:nvPr>
              <p:custDataLst>
                <p:tags r:id="rId10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100" name="Oval 41"/>
              <p:cNvSpPr>
                <a:spLocks noChangeAspect="1" noChangeArrowhead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1" name="Arc 42"/>
              <p:cNvSpPr>
                <a:spLocks noChangeAspect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6" name="MoonLegend4"/>
            <p:cNvGrpSpPr>
              <a:grpSpLocks noChangeAspect="1"/>
            </p:cNvGrpSpPr>
            <p:nvPr>
              <p:custDataLst>
                <p:tags r:id="rId11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98" name="Oval 47"/>
              <p:cNvSpPr>
                <a:spLocks noChangeAspect="1"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9" name="Arc 48"/>
              <p:cNvSpPr>
                <a:spLocks noChangeAspect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7" name="MoonLegend5"/>
            <p:cNvGrpSpPr>
              <a:grpSpLocks noChangeAspect="1"/>
            </p:cNvGrpSpPr>
            <p:nvPr>
              <p:custDataLst>
                <p:tags r:id="rId12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96" name="Oval 50"/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7" name="Oval 51"/>
              <p:cNvSpPr>
                <a:spLocks noChangeAspect="1"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88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89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0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1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2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grpSp>
          <p:nvGrpSpPr>
            <p:cNvPr id="93" name="MoonLegend3"/>
            <p:cNvGrpSpPr>
              <a:grpSpLocks noChangeAspect="1"/>
            </p:cNvGrpSpPr>
            <p:nvPr>
              <p:custDataLst>
                <p:tags r:id="rId13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94" name="Oval 47"/>
              <p:cNvSpPr>
                <a:spLocks noChangeAspect="1"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5" name="Arc 48"/>
              <p:cNvSpPr>
                <a:spLocks noChangeAspect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04" name="Slide Number"/>
          <p:cNvSpPr txBox="1">
            <a:spLocks/>
          </p:cNvSpPr>
          <p:nvPr/>
        </p:nvSpPr>
        <p:spPr bwMode="auto">
          <a:xfrm>
            <a:off x="8808763" y="6633336"/>
            <a:ext cx="160294" cy="157014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mtClean="0">
                <a:solidFill>
                  <a:srgbClr val="000000"/>
                </a:solidFill>
              </a:rPr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2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/>
        </p:nvPicPr>
        <p:blipFill>
          <a:blip r:embed="rId2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9965" y="135844"/>
            <a:ext cx="629092" cy="62905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0756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9" r:id="rId5"/>
  </p:sldLayoutIdLst>
  <p:hf hdr="0" ftr="0" dt="0"/>
  <p:txStyles>
    <p:titleStyle>
      <a:lvl1pPr algn="l" defTabSz="913429" rtl="0" eaLnBrk="1" fontAlgn="base" hangingPunct="1">
        <a:spcBef>
          <a:spcPct val="0"/>
        </a:spcBef>
        <a:spcAft>
          <a:spcPct val="0"/>
        </a:spcAft>
        <a:tabLst>
          <a:tab pos="275324" algn="l"/>
        </a:tabLst>
        <a:defRPr sz="19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6431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2863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9295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5728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7586" indent="-195966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66431" indent="-267227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26768" indent="-158716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31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863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295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728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159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590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5022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453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3437709102"/>
              </p:ext>
            </p:extLst>
          </p:nvPr>
        </p:nvGraphicFramePr>
        <p:xfrm>
          <a:off x="0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2" name="think-cell Slide" r:id="rId24" imgW="270" imgH="270" progId="TCLayout.ActiveDocument.1">
                  <p:embed/>
                </p:oleObj>
              </mc:Choice>
              <mc:Fallback>
                <p:oleObj name="think-cell Slide" r:id="rId2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61984" cy="161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82156" y="1990667"/>
            <a:ext cx="4389768" cy="125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74945" y="234863"/>
            <a:ext cx="8053675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74944" y="27536"/>
            <a:ext cx="87671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74944" y="542617"/>
            <a:ext cx="8053675" cy="2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12" name="McK Slide Elements" hidden="1"/>
          <p:cNvGrpSpPr>
            <a:grpSpLocks/>
          </p:cNvGrpSpPr>
          <p:nvPr/>
        </p:nvGrpSpPr>
        <p:grpSpPr bwMode="auto">
          <a:xfrm>
            <a:off x="174944" y="6086391"/>
            <a:ext cx="8799129" cy="413035"/>
            <a:chOff x="75" y="3895"/>
            <a:chExt cx="689" cy="255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3895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>
                  <a:solidFill>
                    <a:srgbClr val="00000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053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/>
            <a:p>
              <a:pPr marL="621910" indent="-621910" defTabSz="913429" fontAlgn="base">
                <a:spcBef>
                  <a:spcPct val="0"/>
                </a:spcBef>
                <a:spcAft>
                  <a:spcPct val="0"/>
                </a:spcAft>
                <a:tabLst>
                  <a:tab pos="625148" algn="l"/>
                </a:tabLst>
              </a:pPr>
              <a:r>
                <a:rPr lang="en-US" sz="1000" dirty="0">
                  <a:solidFill>
                    <a:srgbClr val="000000"/>
                  </a:solidFill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82156" y="1150019"/>
            <a:ext cx="4350892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>
                  <a:solidFill>
                    <a:srgbClr val="000000"/>
                  </a:solidFill>
                </a:rPr>
                <a:t>Title</a:t>
              </a:r>
            </a:p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grpSp>
        <p:nvGrpSpPr>
          <p:cNvPr id="63" name="LegendBoxes" hidden="1"/>
          <p:cNvGrpSpPr>
            <a:grpSpLocks/>
          </p:cNvGrpSpPr>
          <p:nvPr/>
        </p:nvGrpSpPr>
        <p:grpSpPr bwMode="auto">
          <a:xfrm>
            <a:off x="7449476" y="275439"/>
            <a:ext cx="779144" cy="1017201"/>
            <a:chOff x="4936" y="176"/>
            <a:chExt cx="481" cy="628"/>
          </a:xfrm>
        </p:grpSpPr>
        <p:sp>
          <p:nvSpPr>
            <p:cNvPr id="64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5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66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7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68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9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0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1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72" name="LegendLines" hidden="1"/>
          <p:cNvGrpSpPr>
            <a:grpSpLocks/>
          </p:cNvGrpSpPr>
          <p:nvPr/>
        </p:nvGrpSpPr>
        <p:grpSpPr bwMode="auto">
          <a:xfrm>
            <a:off x="7135228" y="275439"/>
            <a:ext cx="1093393" cy="745084"/>
            <a:chOff x="4750" y="176"/>
            <a:chExt cx="675" cy="460"/>
          </a:xfrm>
        </p:grpSpPr>
        <p:sp>
          <p:nvSpPr>
            <p:cNvPr id="73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4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5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6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7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8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</p:grpSp>
      <p:grpSp>
        <p:nvGrpSpPr>
          <p:cNvPr id="79" name="McKSticker" hidden="1"/>
          <p:cNvGrpSpPr/>
          <p:nvPr/>
        </p:nvGrpSpPr>
        <p:grpSpPr bwMode="auto">
          <a:xfrm>
            <a:off x="7139991" y="275438"/>
            <a:ext cx="1088630" cy="216680"/>
            <a:chOff x="7673880" y="285750"/>
            <a:chExt cx="1066895" cy="212366"/>
          </a:xfrm>
        </p:grpSpPr>
        <p:sp>
          <p:nvSpPr>
            <p:cNvPr id="80" name="StickerRectangle"/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808080"/>
                  </a:solidFill>
                </a:rPr>
                <a:t>PRELIMINARY</a:t>
              </a:r>
            </a:p>
          </p:txBody>
        </p:sp>
        <p:cxnSp>
          <p:nvCxnSpPr>
            <p:cNvPr id="81" name="AutoShape 31"/>
            <p:cNvCxnSpPr>
              <a:cxnSpLocks noChangeShapeType="1"/>
              <a:stCxn id="80" idx="2"/>
              <a:endCxn id="80" idx="4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" name="AutoShape 32"/>
            <p:cNvCxnSpPr>
              <a:cxnSpLocks noChangeShapeType="1"/>
              <a:stCxn id="80" idx="4"/>
              <a:endCxn id="80" idx="6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3" name="LegendMoons" hidden="1"/>
          <p:cNvGrpSpPr/>
          <p:nvPr/>
        </p:nvGrpSpPr>
        <p:grpSpPr bwMode="auto">
          <a:xfrm>
            <a:off x="7381273" y="275438"/>
            <a:ext cx="847347" cy="1333054"/>
            <a:chOff x="6655594" y="273840"/>
            <a:chExt cx="830430" cy="1306516"/>
          </a:xfrm>
        </p:grpSpPr>
        <p:grpSp>
          <p:nvGrpSpPr>
            <p:cNvPr id="84" name="MoonLegend1"/>
            <p:cNvGrpSpPr>
              <a:grpSpLocks noChangeAspect="1"/>
            </p:cNvGrpSpPr>
            <p:nvPr>
              <p:custDataLst>
                <p:tags r:id="rId9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102" name="Oval 38"/>
              <p:cNvSpPr>
                <a:spLocks noChangeAspect="1" noChangeArrowheads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3" name="Arc 39"/>
              <p:cNvSpPr>
                <a:spLocks noChangeAspect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5" name="MoonLegend2"/>
            <p:cNvGrpSpPr>
              <a:grpSpLocks noChangeAspect="1"/>
            </p:cNvGrpSpPr>
            <p:nvPr>
              <p:custDataLst>
                <p:tags r:id="rId10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100" name="Oval 41"/>
              <p:cNvSpPr>
                <a:spLocks noChangeAspect="1" noChangeArrowhead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1" name="Arc 42"/>
              <p:cNvSpPr>
                <a:spLocks noChangeAspect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6" name="MoonLegend4"/>
            <p:cNvGrpSpPr>
              <a:grpSpLocks noChangeAspect="1"/>
            </p:cNvGrpSpPr>
            <p:nvPr>
              <p:custDataLst>
                <p:tags r:id="rId11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98" name="Oval 47"/>
              <p:cNvSpPr>
                <a:spLocks noChangeAspect="1"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9" name="Arc 48"/>
              <p:cNvSpPr>
                <a:spLocks noChangeAspect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7" name="MoonLegend5"/>
            <p:cNvGrpSpPr>
              <a:grpSpLocks noChangeAspect="1"/>
            </p:cNvGrpSpPr>
            <p:nvPr>
              <p:custDataLst>
                <p:tags r:id="rId12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96" name="Oval 50"/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7" name="Oval 51"/>
              <p:cNvSpPr>
                <a:spLocks noChangeAspect="1"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88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89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0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1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2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grpSp>
          <p:nvGrpSpPr>
            <p:cNvPr id="93" name="MoonLegend3"/>
            <p:cNvGrpSpPr>
              <a:grpSpLocks noChangeAspect="1"/>
            </p:cNvGrpSpPr>
            <p:nvPr>
              <p:custDataLst>
                <p:tags r:id="rId13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94" name="Oval 47"/>
              <p:cNvSpPr>
                <a:spLocks noChangeAspect="1"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5" name="Arc 48"/>
              <p:cNvSpPr>
                <a:spLocks noChangeAspect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04" name="Slide Number"/>
          <p:cNvSpPr txBox="1">
            <a:spLocks/>
          </p:cNvSpPr>
          <p:nvPr/>
        </p:nvSpPr>
        <p:spPr bwMode="auto">
          <a:xfrm>
            <a:off x="8808763" y="6633336"/>
            <a:ext cx="160294" cy="157014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mtClean="0">
                <a:solidFill>
                  <a:srgbClr val="000000"/>
                </a:solidFill>
              </a:rPr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2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/>
        </p:nvPicPr>
        <p:blipFill>
          <a:blip r:embed="rId2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9965" y="135844"/>
            <a:ext cx="629092" cy="62905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602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</p:sldLayoutIdLst>
  <p:hf hdr="0" ftr="0" dt="0"/>
  <p:txStyles>
    <p:titleStyle>
      <a:lvl1pPr algn="l" defTabSz="913429" rtl="0" eaLnBrk="1" fontAlgn="base" hangingPunct="1">
        <a:spcBef>
          <a:spcPct val="0"/>
        </a:spcBef>
        <a:spcAft>
          <a:spcPct val="0"/>
        </a:spcAft>
        <a:tabLst>
          <a:tab pos="275324" algn="l"/>
        </a:tabLst>
        <a:defRPr sz="19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6431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2863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9295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5728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7586" indent="-195966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66431" indent="-267227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26768" indent="-158716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31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863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295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728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159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590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5022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453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.gov/masshealth/dual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.gov/masshealth/dua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legacyemail.state.ma.us/OWA/redir.aspx?SURL=VS9mtGj8GLSIDc28AnlWJlWGhprENXW5d0Xlwvch_BjaXPnJJKzTCGgAdAB0AHAAOgAvAC8AdwB3AHcALgBtAGEAcwBzAC4AZwBvAHYALwBtAGEAcwBzAGgAZQBhAGwAdABoAC8AZAB1AGEAbABzAA..&amp;URL=http://www.mass.gov/masshealth/duals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ss.gov/files/documents/2017/08/31/implementation-council-faq-nov-2016.pdf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.gov/one-car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mailto:OneCare@state.ma.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3796" y="2648241"/>
            <a:ext cx="5826188" cy="507831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95" y="306944"/>
            <a:ext cx="1820853" cy="955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54"/>
          <p:cNvSpPr txBox="1">
            <a:spLocks noChangeArrowheads="1"/>
          </p:cNvSpPr>
          <p:nvPr/>
        </p:nvSpPr>
        <p:spPr bwMode="auto">
          <a:xfrm>
            <a:off x="2693972" y="1602876"/>
            <a:ext cx="6005528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13429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75324" algn="l"/>
              </a:tabLst>
              <a:defRPr sz="3300" b="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66431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32863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99295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65728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Care: </a:t>
            </a:r>
          </a:p>
          <a:p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Implementation Council Meeting</a:t>
            </a:r>
            <a:b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4"/>
          <p:cNvSpPr txBox="1">
            <a:spLocks noChangeArrowheads="1"/>
          </p:cNvSpPr>
          <p:nvPr/>
        </p:nvSpPr>
        <p:spPr bwMode="auto">
          <a:xfrm>
            <a:off x="2693796" y="3847305"/>
            <a:ext cx="6450012" cy="37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algn="l" defTabSz="895350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 sz="3200" b="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572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144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716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288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400" kern="0" dirty="0">
                <a:solidFill>
                  <a:srgbClr val="002060"/>
                </a:solidFill>
              </a:rPr>
              <a:t>Executive Office of Health &amp; Human Services</a:t>
            </a:r>
            <a:endParaRPr lang="en-US" sz="2400" b="1" kern="0" dirty="0">
              <a:solidFill>
                <a:srgbClr val="002060"/>
              </a:solidFill>
            </a:endParaRPr>
          </a:p>
        </p:txBody>
      </p:sp>
      <p:sp>
        <p:nvSpPr>
          <p:cNvPr id="7" name="Date"/>
          <p:cNvSpPr txBox="1">
            <a:spLocks noChangeArrowheads="1"/>
          </p:cNvSpPr>
          <p:nvPr/>
        </p:nvSpPr>
        <p:spPr bwMode="auto">
          <a:xfrm>
            <a:off x="2693796" y="4434462"/>
            <a:ext cx="5037137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defPPr>
              <a:defRPr lang="en-US"/>
            </a:defPPr>
            <a:lvl1pPr defTabSz="906293" eaLnBrk="1" hangingPunct="1">
              <a:defRPr sz="1400">
                <a:solidFill>
                  <a:srgbClr val="000000"/>
                </a:solidFill>
                <a:latin typeface="Arial"/>
                <a:ea typeface="+mn-ea"/>
                <a:cs typeface="+mn-cs"/>
              </a:defRPr>
            </a:lvl1pPr>
            <a:lvl2pPr marL="742950" indent="-285750" eaLnBrk="0" hangingPunct="0">
              <a:defRPr sz="1600"/>
            </a:lvl2pPr>
            <a:lvl3pPr marL="1143000" indent="-228600" eaLnBrk="0" hangingPunct="0">
              <a:defRPr sz="1600"/>
            </a:lvl3pPr>
            <a:lvl4pPr marL="1600200" indent="-228600" eaLnBrk="0" hangingPunct="0">
              <a:defRPr sz="1600"/>
            </a:lvl4pPr>
            <a:lvl5pPr marL="2057400" indent="-228600" eaLnBrk="0" hangingPunct="0">
              <a:defRPr sz="1600"/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9pPr>
          </a:lstStyle>
          <a:p>
            <a:r>
              <a:rPr lang="en-US" altLang="en-US" sz="2000" dirty="0">
                <a:solidFill>
                  <a:srgbClr val="002060"/>
                </a:solidFill>
              </a:rPr>
              <a:t>MassHealth Demonstration </a:t>
            </a:r>
            <a:br>
              <a:rPr lang="en-US" altLang="en-US" sz="2000" dirty="0">
                <a:solidFill>
                  <a:srgbClr val="002060"/>
                </a:solidFill>
              </a:rPr>
            </a:br>
            <a:r>
              <a:rPr lang="en-US" altLang="en-US" sz="2000" dirty="0">
                <a:solidFill>
                  <a:srgbClr val="002060"/>
                </a:solidFill>
              </a:rPr>
              <a:t>to Integrate Care for Dual Eligibles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8" name="Date"/>
          <p:cNvSpPr txBox="1">
            <a:spLocks noChangeArrowheads="1"/>
          </p:cNvSpPr>
          <p:nvPr/>
        </p:nvSpPr>
        <p:spPr bwMode="auto">
          <a:xfrm>
            <a:off x="2693972" y="5176933"/>
            <a:ext cx="5826012" cy="1538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defTabSz="906293" eaLnBrk="1" hangingPunct="1">
              <a:defRPr sz="1400">
                <a:solidFill>
                  <a:srgbClr val="000000"/>
                </a:solidFill>
                <a:latin typeface="Arial"/>
                <a:ea typeface="+mn-ea"/>
                <a:cs typeface="+mn-cs"/>
              </a:defRPr>
            </a:lvl1pPr>
            <a:lvl2pPr marL="742950" indent="-285750" eaLnBrk="0" hangingPunct="0">
              <a:defRPr sz="1600"/>
            </a:lvl2pPr>
            <a:lvl3pPr marL="1143000" indent="-228600" eaLnBrk="0" hangingPunct="0">
              <a:defRPr sz="1600"/>
            </a:lvl3pPr>
            <a:lvl4pPr marL="1600200" indent="-228600" eaLnBrk="0" hangingPunct="0">
              <a:defRPr sz="1600"/>
            </a:lvl4pPr>
            <a:lvl5pPr marL="2057400" indent="-228600" eaLnBrk="0" hangingPunct="0">
              <a:defRPr sz="1600"/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9pPr>
          </a:lstStyle>
          <a:p>
            <a:r>
              <a:rPr lang="en-US" altLang="en-US" sz="2000" dirty="0" smtClean="0">
                <a:solidFill>
                  <a:srgbClr val="002060"/>
                </a:solidFill>
              </a:rPr>
              <a:t>July 10, </a:t>
            </a:r>
            <a:r>
              <a:rPr lang="en-US" altLang="en-US" sz="2000" dirty="0">
                <a:solidFill>
                  <a:srgbClr val="002060"/>
                </a:solidFill>
              </a:rPr>
              <a:t>2018, 10:00 AM – 12:00 PM</a:t>
            </a:r>
            <a:endParaRPr lang="en-US" sz="2000" dirty="0">
              <a:solidFill>
                <a:srgbClr val="002060"/>
              </a:solidFill>
            </a:endParaRPr>
          </a:p>
          <a:p>
            <a:r>
              <a:rPr lang="en-US" sz="2000" dirty="0">
                <a:solidFill>
                  <a:srgbClr val="002060"/>
                </a:solidFill>
              </a:rPr>
              <a:t>Health Policy Commission (HPC)</a:t>
            </a:r>
          </a:p>
          <a:p>
            <a:r>
              <a:rPr lang="en-US" sz="2000" dirty="0">
                <a:solidFill>
                  <a:srgbClr val="002060"/>
                </a:solidFill>
              </a:rPr>
              <a:t>Conference Room A, 8</a:t>
            </a:r>
            <a:r>
              <a:rPr lang="en-US" sz="2000" baseline="30000" dirty="0">
                <a:solidFill>
                  <a:srgbClr val="002060"/>
                </a:solidFill>
              </a:rPr>
              <a:t>th</a:t>
            </a:r>
            <a:r>
              <a:rPr lang="en-US" sz="2000" dirty="0">
                <a:solidFill>
                  <a:srgbClr val="002060"/>
                </a:solidFill>
              </a:rPr>
              <a:t> Floor</a:t>
            </a:r>
          </a:p>
          <a:p>
            <a:r>
              <a:rPr lang="en-US" sz="2000" dirty="0">
                <a:solidFill>
                  <a:srgbClr val="002060"/>
                </a:solidFill>
              </a:rPr>
              <a:t>50 Milk St.</a:t>
            </a:r>
          </a:p>
          <a:p>
            <a:r>
              <a:rPr lang="en-US" sz="2000" dirty="0">
                <a:solidFill>
                  <a:srgbClr val="002060"/>
                </a:solidFill>
              </a:rPr>
              <a:t>Boston, MA</a:t>
            </a:r>
            <a:endParaRPr lang="en-US" alt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25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06414" y="202123"/>
            <a:ext cx="7935499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+mj-lt"/>
                <a:ea typeface="ＭＳ Ｐゴシック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en-US" sz="2400" kern="0" dirty="0" smtClean="0">
                <a:solidFill>
                  <a:srgbClr val="002060"/>
                </a:solidFill>
                <a:ea typeface="ＭＳ Ｐゴシック" charset="-128"/>
              </a:rPr>
              <a:t>Nutrition in the One Care Contract</a:t>
            </a:r>
            <a:endParaRPr lang="en-US" altLang="en-US" sz="2400" kern="0" dirty="0">
              <a:solidFill>
                <a:srgbClr val="002060"/>
              </a:solidFill>
              <a:ea typeface="ＭＳ Ｐゴシック" charset="-128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16039" y="837397"/>
            <a:ext cx="8815665" cy="5451107"/>
          </a:xfrm>
          <a:prstGeom prst="rect">
            <a:avLst/>
          </a:prstGeom>
          <a:ln>
            <a:noFill/>
          </a:ln>
        </p:spPr>
        <p:txBody>
          <a:bodyPr/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9300" indent="-2921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4pPr>
            <a:lvl5pPr marL="20574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6pPr>
            <a:lvl7pPr marL="29718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7pPr>
            <a:lvl8pPr marL="34290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8pPr>
            <a:lvl9pPr marL="38862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9pPr>
          </a:lstStyle>
          <a:p>
            <a:pPr marL="461963" indent="-28892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■"/>
            </a:pPr>
            <a:r>
              <a:rPr lang="en-US" sz="1400" dirty="0">
                <a:solidFill>
                  <a:srgbClr val="002060"/>
                </a:solidFill>
              </a:rPr>
              <a:t>P</a:t>
            </a:r>
            <a:r>
              <a:rPr lang="en-US" sz="1400" dirty="0" smtClean="0">
                <a:solidFill>
                  <a:srgbClr val="002060"/>
                </a:solidFill>
              </a:rPr>
              <a:t>lans must</a:t>
            </a:r>
            <a:endParaRPr lang="en-US" sz="1400" b="0" dirty="0" smtClean="0">
              <a:solidFill>
                <a:srgbClr val="002060"/>
              </a:solidFill>
            </a:endParaRPr>
          </a:p>
          <a:p>
            <a:pPr marL="868363" lvl="1" indent="-288925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–"/>
            </a:pPr>
            <a:r>
              <a:rPr lang="en-US" sz="1400" b="0" dirty="0" smtClean="0">
                <a:solidFill>
                  <a:srgbClr val="002060"/>
                </a:solidFill>
              </a:rPr>
              <a:t>Provide wellness and health promotion informational activities for members, their family members, and other significant informal caregivers</a:t>
            </a:r>
            <a:r>
              <a:rPr lang="en-US" sz="1400" b="0" baseline="30000" dirty="0">
                <a:solidFill>
                  <a:srgbClr val="002060"/>
                </a:solidFill>
              </a:rPr>
              <a:t>1</a:t>
            </a:r>
            <a:endParaRPr lang="en-US" sz="1400" b="0" dirty="0" smtClean="0">
              <a:solidFill>
                <a:srgbClr val="002060"/>
              </a:solidFill>
            </a:endParaRPr>
          </a:p>
          <a:p>
            <a:pPr marL="1262063" lvl="2" indent="-288925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–"/>
            </a:pPr>
            <a:r>
              <a:rPr lang="en-US" sz="1400" b="0" dirty="0" smtClean="0">
                <a:solidFill>
                  <a:srgbClr val="002060"/>
                </a:solidFill>
              </a:rPr>
              <a:t>Activities should be relevant to health needs of the population</a:t>
            </a:r>
          </a:p>
          <a:p>
            <a:pPr marL="1262063" lvl="2" indent="-288925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–"/>
            </a:pPr>
            <a:r>
              <a:rPr lang="en-US" sz="1400" b="0" dirty="0" smtClean="0">
                <a:solidFill>
                  <a:srgbClr val="002060"/>
                </a:solidFill>
              </a:rPr>
              <a:t>Interpreter services must be available</a:t>
            </a:r>
          </a:p>
          <a:p>
            <a:pPr marL="1719263" lvl="3" indent="-288925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–"/>
            </a:pPr>
            <a:r>
              <a:rPr lang="en-US" sz="1400" b="0" dirty="0" smtClean="0">
                <a:solidFill>
                  <a:srgbClr val="002060"/>
                </a:solidFill>
              </a:rPr>
              <a:t>Examples of health promotion and prevention seminar topics include: Chronic condition self-management</a:t>
            </a:r>
          </a:p>
          <a:p>
            <a:pPr marL="1719263" lvl="3" indent="-288925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–"/>
            </a:pPr>
            <a:r>
              <a:rPr lang="en-US" sz="1400" b="0" dirty="0" smtClean="0">
                <a:solidFill>
                  <a:srgbClr val="002060"/>
                </a:solidFill>
              </a:rPr>
              <a:t>Smoking cessation</a:t>
            </a:r>
          </a:p>
          <a:p>
            <a:pPr marL="1719263" lvl="3" indent="-288925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–"/>
            </a:pPr>
            <a:r>
              <a:rPr lang="en-US" sz="1400" b="0" dirty="0" smtClean="0">
                <a:solidFill>
                  <a:srgbClr val="002060"/>
                </a:solidFill>
              </a:rPr>
              <a:t>Nutrition</a:t>
            </a:r>
          </a:p>
          <a:p>
            <a:pPr marL="1719263" lvl="3" indent="-288925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–"/>
            </a:pPr>
            <a:r>
              <a:rPr lang="en-US" sz="1400" b="0" dirty="0" smtClean="0">
                <a:solidFill>
                  <a:srgbClr val="002060"/>
                </a:solidFill>
              </a:rPr>
              <a:t>Alcohol and substance use prevention and treatment</a:t>
            </a:r>
          </a:p>
          <a:p>
            <a:pPr marL="1430338" lvl="3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en-US" sz="1400" b="0" dirty="0" smtClean="0">
              <a:solidFill>
                <a:srgbClr val="002060"/>
              </a:solidFill>
            </a:endParaRPr>
          </a:p>
          <a:p>
            <a:pPr marL="868363" lvl="1" indent="-288925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–"/>
            </a:pPr>
            <a:r>
              <a:rPr lang="en-US" sz="1400" b="0" dirty="0" smtClean="0">
                <a:solidFill>
                  <a:srgbClr val="002060"/>
                </a:solidFill>
              </a:rPr>
              <a:t>Ask about food security and nutrition in the comprehensive assessment</a:t>
            </a:r>
            <a:r>
              <a:rPr lang="en-US" sz="1400" b="0" baseline="30000" dirty="0" smtClean="0">
                <a:solidFill>
                  <a:srgbClr val="002060"/>
                </a:solidFill>
              </a:rPr>
              <a:t>2</a:t>
            </a:r>
            <a:endParaRPr lang="en-US" sz="1400" b="0" dirty="0" smtClean="0">
              <a:solidFill>
                <a:srgbClr val="002060"/>
              </a:solidFill>
            </a:endParaRPr>
          </a:p>
          <a:p>
            <a:pPr marL="1262063" lvl="2" indent="-288925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–"/>
            </a:pPr>
            <a:r>
              <a:rPr lang="en-US" sz="1400" b="0" dirty="0" smtClean="0">
                <a:solidFill>
                  <a:srgbClr val="002060"/>
                </a:solidFill>
              </a:rPr>
              <a:t>The assessment tool must be appropriate for the member’s needs and preferences and must include questions on food security and nutrition, including</a:t>
            </a:r>
          </a:p>
          <a:p>
            <a:pPr marL="1719263" lvl="3" indent="-288925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–"/>
            </a:pPr>
            <a:r>
              <a:rPr lang="en-US" sz="1400" b="0" dirty="0" smtClean="0">
                <a:solidFill>
                  <a:srgbClr val="002060"/>
                </a:solidFill>
              </a:rPr>
              <a:t>Food availability</a:t>
            </a:r>
          </a:p>
          <a:p>
            <a:pPr marL="1719263" lvl="3" indent="-288925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–"/>
            </a:pPr>
            <a:r>
              <a:rPr lang="en-US" sz="1400" b="0" dirty="0" smtClean="0">
                <a:solidFill>
                  <a:srgbClr val="002060"/>
                </a:solidFill>
              </a:rPr>
              <a:t>Access and barriers to healthy food</a:t>
            </a:r>
          </a:p>
          <a:p>
            <a:pPr marL="1719263" lvl="3" indent="-288925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–"/>
            </a:pPr>
            <a:r>
              <a:rPr lang="en-US" sz="1400" b="0" dirty="0" smtClean="0">
                <a:solidFill>
                  <a:srgbClr val="002060"/>
                </a:solidFill>
              </a:rPr>
              <a:t>Oral hygiene</a:t>
            </a:r>
          </a:p>
          <a:p>
            <a:pPr marL="1719263" lvl="3" indent="-288925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–"/>
            </a:pPr>
            <a:r>
              <a:rPr lang="en-US" sz="1400" b="0" dirty="0" smtClean="0">
                <a:solidFill>
                  <a:srgbClr val="002060"/>
                </a:solidFill>
              </a:rPr>
              <a:t>Need for Supplemental Nutrition Assistance Program (SNAP) or meal programs</a:t>
            </a:r>
          </a:p>
          <a:p>
            <a:pPr marL="1719263" lvl="3" indent="-288925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–"/>
            </a:pPr>
            <a:r>
              <a:rPr lang="en-US" sz="1400" b="0" dirty="0" smtClean="0">
                <a:solidFill>
                  <a:srgbClr val="002060"/>
                </a:solidFill>
              </a:rPr>
              <a:t>Nutritional supplements</a:t>
            </a:r>
          </a:p>
          <a:p>
            <a:pPr marL="461963" indent="-28892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■"/>
            </a:pPr>
            <a:endParaRPr lang="en-US" sz="1400" dirty="0" smtClean="0">
              <a:solidFill>
                <a:srgbClr val="002060"/>
              </a:solidFill>
            </a:endParaRPr>
          </a:p>
          <a:p>
            <a:pPr marL="461963" indent="-28892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■"/>
            </a:pPr>
            <a:endParaRPr lang="en-US" sz="1200" dirty="0" smtClean="0">
              <a:solidFill>
                <a:srgbClr val="002060"/>
              </a:solidFill>
            </a:endParaRPr>
          </a:p>
          <a:p>
            <a:pPr marL="579438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1200" b="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437978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3"/>
            <a:r>
              <a:rPr lang="en-US" sz="1000" i="1" baseline="30000" dirty="0" smtClean="0">
                <a:solidFill>
                  <a:srgbClr val="002060"/>
                </a:solidFill>
              </a:rPr>
              <a:t>1</a:t>
            </a:r>
            <a:r>
              <a:rPr lang="en-US" sz="1000" i="1" dirty="0" smtClean="0">
                <a:solidFill>
                  <a:srgbClr val="002060"/>
                </a:solidFill>
              </a:rPr>
              <a:t>Section 2.5.F., page 49; </a:t>
            </a:r>
            <a:r>
              <a:rPr lang="en-US" sz="1000" i="1" baseline="30000" dirty="0" smtClean="0">
                <a:solidFill>
                  <a:srgbClr val="002060"/>
                </a:solidFill>
              </a:rPr>
              <a:t>2 </a:t>
            </a:r>
            <a:r>
              <a:rPr lang="en-US" sz="1000" i="1" dirty="0" smtClean="0">
                <a:solidFill>
                  <a:srgbClr val="002060"/>
                </a:solidFill>
              </a:rPr>
              <a:t>Section 2.6.A.3.a.(18), page 61 of </a:t>
            </a:r>
            <a:r>
              <a:rPr lang="en-US" sz="1000" i="1" dirty="0">
                <a:solidFill>
                  <a:srgbClr val="002060"/>
                </a:solidFill>
              </a:rPr>
              <a:t>the December 28, 2015 </a:t>
            </a:r>
            <a:r>
              <a:rPr lang="en-US" sz="1000" i="1" dirty="0" smtClean="0">
                <a:solidFill>
                  <a:srgbClr val="002060"/>
                </a:solidFill>
              </a:rPr>
              <a:t>contract, available </a:t>
            </a:r>
            <a:r>
              <a:rPr lang="en-US" sz="1000" i="1" dirty="0">
                <a:solidFill>
                  <a:srgbClr val="002060"/>
                </a:solidFill>
              </a:rPr>
              <a:t>at </a:t>
            </a:r>
            <a:r>
              <a:rPr lang="en-US" sz="1000" i="1" dirty="0">
                <a:solidFill>
                  <a:srgbClr val="002060"/>
                </a:solidFill>
                <a:hlinkClick r:id="rId3"/>
              </a:rPr>
              <a:t>www.mass.gov/masshealth/duals</a:t>
            </a:r>
            <a:r>
              <a:rPr lang="en-US" sz="1000" i="1" dirty="0">
                <a:solidFill>
                  <a:srgbClr val="002060"/>
                </a:solidFill>
              </a:rPr>
              <a:t> under “One Care Three-Way Contract and Memorandum of Understanding</a:t>
            </a:r>
            <a:r>
              <a:rPr lang="en-US" sz="1000" i="1" dirty="0" smtClean="0">
                <a:solidFill>
                  <a:srgbClr val="002060"/>
                </a:solidFill>
              </a:rPr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49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06414" y="202123"/>
            <a:ext cx="7935499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+mj-lt"/>
                <a:ea typeface="ＭＳ Ｐゴシック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en-US" sz="2400" kern="0" dirty="0" smtClean="0">
                <a:solidFill>
                  <a:srgbClr val="002060"/>
                </a:solidFill>
                <a:ea typeface="ＭＳ Ｐゴシック" charset="-128"/>
              </a:rPr>
              <a:t>Women’s Health in the One Care Contract</a:t>
            </a:r>
            <a:endParaRPr lang="en-US" altLang="en-US" sz="2400" kern="0" dirty="0">
              <a:solidFill>
                <a:srgbClr val="002060"/>
              </a:solidFill>
              <a:ea typeface="ＭＳ Ｐゴシック" charset="-128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16039" y="837397"/>
            <a:ext cx="8815665" cy="5451107"/>
          </a:xfrm>
          <a:prstGeom prst="rect">
            <a:avLst/>
          </a:prstGeom>
          <a:ln>
            <a:noFill/>
          </a:ln>
        </p:spPr>
        <p:txBody>
          <a:bodyPr/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9300" indent="-2921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4pPr>
            <a:lvl5pPr marL="20574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6pPr>
            <a:lvl7pPr marL="29718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7pPr>
            <a:lvl8pPr marL="34290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8pPr>
            <a:lvl9pPr marL="38862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9pPr>
          </a:lstStyle>
          <a:p>
            <a:pPr marL="461963" indent="-28892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■"/>
            </a:pPr>
            <a:r>
              <a:rPr lang="en-US" sz="1800" dirty="0">
                <a:solidFill>
                  <a:srgbClr val="002060"/>
                </a:solidFill>
              </a:rPr>
              <a:t>P</a:t>
            </a:r>
            <a:r>
              <a:rPr lang="en-US" sz="1800" dirty="0" smtClean="0">
                <a:solidFill>
                  <a:srgbClr val="002060"/>
                </a:solidFill>
              </a:rPr>
              <a:t>lans must</a:t>
            </a:r>
          </a:p>
          <a:p>
            <a:pPr marL="868363" lvl="1" indent="-28892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–"/>
            </a:pPr>
            <a:r>
              <a:rPr lang="en-US" sz="1600" b="0" dirty="0" smtClean="0">
                <a:solidFill>
                  <a:srgbClr val="002060"/>
                </a:solidFill>
              </a:rPr>
              <a:t>Ensure that female members have direct access to a women’s health specialist, including an OB/GYN</a:t>
            </a:r>
            <a:r>
              <a:rPr lang="en-US" sz="1600" b="0" baseline="30000" dirty="0" smtClean="0">
                <a:solidFill>
                  <a:srgbClr val="002060"/>
                </a:solidFill>
              </a:rPr>
              <a:t>1</a:t>
            </a:r>
            <a:endParaRPr lang="en-US" sz="1600" b="0" dirty="0" smtClean="0">
              <a:solidFill>
                <a:srgbClr val="002060"/>
              </a:solidFill>
            </a:endParaRPr>
          </a:p>
          <a:p>
            <a:pPr marL="1262063" lvl="2" indent="-28892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–"/>
            </a:pPr>
            <a:r>
              <a:rPr lang="en-US" sz="1600" b="0" dirty="0" smtClean="0">
                <a:solidFill>
                  <a:srgbClr val="002060"/>
                </a:solidFill>
              </a:rPr>
              <a:t>Women’s health specialists must be available within the provider network for access to covered services</a:t>
            </a:r>
          </a:p>
          <a:p>
            <a:pPr marL="1262063" lvl="2" indent="-28892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–"/>
            </a:pPr>
            <a:r>
              <a:rPr lang="en-US" sz="1600" b="0" dirty="0" smtClean="0">
                <a:solidFill>
                  <a:srgbClr val="002060"/>
                </a:solidFill>
              </a:rPr>
              <a:t>Provide necessary women’s routine and preventive health care services</a:t>
            </a:r>
          </a:p>
          <a:p>
            <a:pPr marL="1262063" lvl="2" indent="-28892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–"/>
            </a:pPr>
            <a:r>
              <a:rPr lang="en-US" sz="1600" b="0" dirty="0" smtClean="0">
                <a:solidFill>
                  <a:srgbClr val="002060"/>
                </a:solidFill>
              </a:rPr>
              <a:t>Contract with and offer women’s health specialists as PCPs</a:t>
            </a:r>
          </a:p>
          <a:p>
            <a:pPr marL="1262063" lvl="2" indent="-28892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–"/>
            </a:pPr>
            <a:r>
              <a:rPr lang="en-US" sz="1600" b="0" dirty="0" smtClean="0">
                <a:solidFill>
                  <a:srgbClr val="002060"/>
                </a:solidFill>
              </a:rPr>
              <a:t>Include freestanding birth centers licensed by the Commonwealth of Massachusetts Department of Public Health</a:t>
            </a:r>
            <a:endParaRPr lang="en-US" sz="1600" b="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437978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3"/>
            <a:r>
              <a:rPr lang="en-US" sz="1000" i="1" baseline="30000" dirty="0" smtClean="0">
                <a:solidFill>
                  <a:srgbClr val="002060"/>
                </a:solidFill>
              </a:rPr>
              <a:t>1</a:t>
            </a:r>
            <a:r>
              <a:rPr lang="en-US" sz="1000" i="1" dirty="0" smtClean="0">
                <a:solidFill>
                  <a:srgbClr val="002060"/>
                </a:solidFill>
              </a:rPr>
              <a:t>Section 2.7.A.12., page 76-77 of </a:t>
            </a:r>
            <a:r>
              <a:rPr lang="en-US" sz="1000" i="1" dirty="0">
                <a:solidFill>
                  <a:srgbClr val="002060"/>
                </a:solidFill>
              </a:rPr>
              <a:t>the December 28, 2015 </a:t>
            </a:r>
            <a:r>
              <a:rPr lang="en-US" sz="1000" i="1" dirty="0" smtClean="0">
                <a:solidFill>
                  <a:srgbClr val="002060"/>
                </a:solidFill>
              </a:rPr>
              <a:t>contract, available </a:t>
            </a:r>
            <a:r>
              <a:rPr lang="en-US" sz="1000" i="1" dirty="0">
                <a:solidFill>
                  <a:srgbClr val="002060"/>
                </a:solidFill>
              </a:rPr>
              <a:t>at </a:t>
            </a:r>
            <a:r>
              <a:rPr lang="en-US" sz="1000" i="1" dirty="0">
                <a:solidFill>
                  <a:srgbClr val="002060"/>
                </a:solidFill>
                <a:hlinkClick r:id="rId3"/>
              </a:rPr>
              <a:t>www.mass.gov/masshealth/duals</a:t>
            </a:r>
            <a:r>
              <a:rPr lang="en-US" sz="1000" i="1" dirty="0">
                <a:solidFill>
                  <a:srgbClr val="002060"/>
                </a:solidFill>
              </a:rPr>
              <a:t> under “One Care Three-Way Contract and Memorandum of Understanding</a:t>
            </a:r>
            <a:r>
              <a:rPr lang="en-US" sz="1000" i="1" dirty="0" smtClean="0">
                <a:solidFill>
                  <a:srgbClr val="002060"/>
                </a:solidFill>
              </a:rPr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39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206414" y="202123"/>
            <a:ext cx="7935499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+mj-lt"/>
                <a:ea typeface="ＭＳ Ｐゴシック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en-US" sz="2400" kern="0" dirty="0" smtClean="0">
                <a:solidFill>
                  <a:srgbClr val="002060"/>
                </a:solidFill>
                <a:ea typeface="ＭＳ Ｐゴシック" charset="-128"/>
              </a:rPr>
              <a:t>One Care Extension Update</a:t>
            </a:r>
            <a:endParaRPr lang="en-US" altLang="en-US" sz="2400" kern="0" dirty="0">
              <a:solidFill>
                <a:srgbClr val="002060"/>
              </a:solidFill>
              <a:ea typeface="ＭＳ Ｐゴシック" charset="-128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16039" y="786121"/>
            <a:ext cx="8815665" cy="5700137"/>
          </a:xfrm>
          <a:prstGeom prst="rect">
            <a:avLst/>
          </a:prstGeom>
          <a:ln>
            <a:noFill/>
          </a:ln>
        </p:spPr>
        <p:txBody>
          <a:bodyPr/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9300" indent="-2921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4pPr>
            <a:lvl5pPr marL="20574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6pPr>
            <a:lvl7pPr marL="29718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7pPr>
            <a:lvl8pPr marL="34290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8pPr>
            <a:lvl9pPr marL="38862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350" dirty="0" smtClean="0">
                <a:solidFill>
                  <a:srgbClr val="002060"/>
                </a:solidFill>
              </a:rPr>
              <a:t>One </a:t>
            </a:r>
            <a:r>
              <a:rPr lang="en-US" sz="1350" dirty="0">
                <a:solidFill>
                  <a:srgbClr val="002060"/>
                </a:solidFill>
              </a:rPr>
              <a:t>Care Three-Way Contract Extension:</a:t>
            </a:r>
          </a:p>
          <a:p>
            <a:pPr lvl="1">
              <a:lnSpc>
                <a:spcPct val="90000"/>
              </a:lnSpc>
            </a:pPr>
            <a:r>
              <a:rPr lang="en-US" sz="1350" b="0" dirty="0" smtClean="0">
                <a:solidFill>
                  <a:srgbClr val="002060"/>
                </a:solidFill>
              </a:rPr>
              <a:t>In June 2018, </a:t>
            </a:r>
            <a:r>
              <a:rPr lang="en-US" sz="1350" b="0" dirty="0">
                <a:solidFill>
                  <a:srgbClr val="002060"/>
                </a:solidFill>
              </a:rPr>
              <a:t>MassHealth, the Centers for Medicare &amp; Medicaid Services (CMS), and the One Care Plans executed an addendum to the Three Way Contract that extends the demonstration period for One Care by </a:t>
            </a:r>
            <a:r>
              <a:rPr lang="en-US" sz="1350" b="0" dirty="0" smtClean="0">
                <a:solidFill>
                  <a:srgbClr val="002060"/>
                </a:solidFill>
              </a:rPr>
              <a:t>one year </a:t>
            </a:r>
            <a:r>
              <a:rPr lang="en-US" sz="1350" b="0" dirty="0">
                <a:solidFill>
                  <a:srgbClr val="002060"/>
                </a:solidFill>
              </a:rPr>
              <a:t>through December 31, </a:t>
            </a:r>
            <a:r>
              <a:rPr lang="en-US" sz="1350" b="0" dirty="0" smtClean="0">
                <a:solidFill>
                  <a:srgbClr val="002060"/>
                </a:solidFill>
              </a:rPr>
              <a:t>2019. </a:t>
            </a:r>
            <a:endParaRPr lang="en-US" sz="1350" b="0" dirty="0">
              <a:solidFill>
                <a:srgbClr val="00206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1350" b="0" dirty="0">
                <a:solidFill>
                  <a:srgbClr val="002060"/>
                </a:solidFill>
              </a:rPr>
              <a:t>The addendum also specifies the quality withhold amounts, savings percentages, and risk corridor terms for Demonstration </a:t>
            </a:r>
            <a:r>
              <a:rPr lang="en-US" sz="1350" b="0" dirty="0" smtClean="0">
                <a:solidFill>
                  <a:srgbClr val="002060"/>
                </a:solidFill>
              </a:rPr>
              <a:t>Year </a:t>
            </a:r>
            <a:r>
              <a:rPr lang="en-US" sz="1350" b="0" dirty="0">
                <a:solidFill>
                  <a:srgbClr val="002060"/>
                </a:solidFill>
              </a:rPr>
              <a:t>(</a:t>
            </a:r>
            <a:r>
              <a:rPr lang="en-US" sz="1350" b="0" dirty="0" smtClean="0">
                <a:solidFill>
                  <a:srgbClr val="002060"/>
                </a:solidFill>
              </a:rPr>
              <a:t>DY) 6 (2019). </a:t>
            </a:r>
            <a:endParaRPr lang="en-US" sz="1350" b="0" dirty="0">
              <a:solidFill>
                <a:srgbClr val="002060"/>
              </a:solidFill>
            </a:endParaRPr>
          </a:p>
          <a:p>
            <a:pPr lvl="2">
              <a:lnSpc>
                <a:spcPct val="90000"/>
              </a:lnSpc>
            </a:pPr>
            <a:r>
              <a:rPr lang="en-US" sz="1350" b="0" dirty="0">
                <a:solidFill>
                  <a:srgbClr val="002060"/>
                </a:solidFill>
              </a:rPr>
              <a:t>Savings percentages</a:t>
            </a:r>
            <a:r>
              <a:rPr lang="en-US" sz="1350" b="0" dirty="0" smtClean="0">
                <a:solidFill>
                  <a:srgbClr val="002060"/>
                </a:solidFill>
              </a:rPr>
              <a:t>: 0.5</a:t>
            </a:r>
            <a:r>
              <a:rPr lang="en-US" sz="1350" b="0" dirty="0">
                <a:solidFill>
                  <a:srgbClr val="002060"/>
                </a:solidFill>
              </a:rPr>
              <a:t>%</a:t>
            </a:r>
          </a:p>
          <a:p>
            <a:pPr lvl="2">
              <a:lnSpc>
                <a:spcPct val="90000"/>
              </a:lnSpc>
            </a:pPr>
            <a:r>
              <a:rPr lang="en-US" sz="1350" b="0" dirty="0" smtClean="0">
                <a:solidFill>
                  <a:srgbClr val="002060"/>
                </a:solidFill>
              </a:rPr>
              <a:t>Quality withhold: 0.75%</a:t>
            </a:r>
            <a:endParaRPr lang="en-US" sz="1350" b="0" dirty="0">
              <a:solidFill>
                <a:srgbClr val="002060"/>
              </a:solidFill>
            </a:endParaRPr>
          </a:p>
          <a:p>
            <a:pPr lvl="3">
              <a:lnSpc>
                <a:spcPct val="90000"/>
              </a:lnSpc>
            </a:pPr>
            <a:r>
              <a:rPr lang="en-US" sz="1350" b="0" dirty="0" smtClean="0">
                <a:solidFill>
                  <a:srgbClr val="002060"/>
                </a:solidFill>
              </a:rPr>
              <a:t>Withhold measures applied in DY4 and DY5 continue</a:t>
            </a:r>
            <a:endParaRPr lang="en-US" sz="1350" b="0" dirty="0">
              <a:solidFill>
                <a:srgbClr val="002060"/>
              </a:solidFill>
            </a:endParaRPr>
          </a:p>
          <a:p>
            <a:pPr lvl="3">
              <a:lnSpc>
                <a:spcPct val="90000"/>
              </a:lnSpc>
            </a:pPr>
            <a:r>
              <a:rPr lang="en-US" sz="1350" b="0" dirty="0" smtClean="0">
                <a:solidFill>
                  <a:srgbClr val="002060"/>
                </a:solidFill>
              </a:rPr>
              <a:t>Technical updates for three quality withhold measures to make consistent with recent changes to the quality withhold technical specifications</a:t>
            </a:r>
            <a:endParaRPr lang="en-US" sz="1350" b="0" dirty="0">
              <a:solidFill>
                <a:srgbClr val="002060"/>
              </a:solidFill>
            </a:endParaRPr>
          </a:p>
          <a:p>
            <a:pPr lvl="2">
              <a:lnSpc>
                <a:spcPct val="90000"/>
              </a:lnSpc>
            </a:pPr>
            <a:r>
              <a:rPr lang="en-US" sz="1350" b="0" dirty="0">
                <a:solidFill>
                  <a:srgbClr val="002060"/>
                </a:solidFill>
              </a:rPr>
              <a:t>Risk </a:t>
            </a:r>
            <a:r>
              <a:rPr lang="en-US" sz="1350" b="0" dirty="0" smtClean="0">
                <a:solidFill>
                  <a:srgbClr val="002060"/>
                </a:solidFill>
              </a:rPr>
              <a:t>corridors:</a:t>
            </a:r>
            <a:endParaRPr lang="en-US" sz="1350" b="0" dirty="0">
              <a:solidFill>
                <a:srgbClr val="002060"/>
              </a:solidFill>
            </a:endParaRPr>
          </a:p>
          <a:p>
            <a:pPr lvl="3">
              <a:lnSpc>
                <a:spcPct val="90000"/>
              </a:lnSpc>
            </a:pPr>
            <a:r>
              <a:rPr lang="en-US" sz="1350" b="0" dirty="0">
                <a:solidFill>
                  <a:srgbClr val="002060"/>
                </a:solidFill>
              </a:rPr>
              <a:t>50% risk sharing from </a:t>
            </a:r>
            <a:r>
              <a:rPr lang="en-US" sz="1350" b="0" dirty="0" smtClean="0">
                <a:solidFill>
                  <a:srgbClr val="002060"/>
                </a:solidFill>
              </a:rPr>
              <a:t>2.1</a:t>
            </a:r>
            <a:r>
              <a:rPr lang="en-US" sz="1350" b="0" dirty="0">
                <a:solidFill>
                  <a:srgbClr val="002060"/>
                </a:solidFill>
              </a:rPr>
              <a:t>% - 8.0% of gains or losses</a:t>
            </a:r>
          </a:p>
          <a:p>
            <a:pPr lvl="1">
              <a:lnSpc>
                <a:spcPct val="90000"/>
              </a:lnSpc>
            </a:pPr>
            <a:r>
              <a:rPr lang="en-US" sz="1350" b="0" dirty="0">
                <a:solidFill>
                  <a:srgbClr val="002060"/>
                </a:solidFill>
              </a:rPr>
              <a:t>The contract addendum and a letter extending the MOU </a:t>
            </a:r>
            <a:r>
              <a:rPr lang="en-US" sz="1350" b="0" dirty="0" smtClean="0">
                <a:solidFill>
                  <a:srgbClr val="002060"/>
                </a:solidFill>
              </a:rPr>
              <a:t>are available on </a:t>
            </a:r>
            <a:r>
              <a:rPr lang="en-US" sz="1350" b="0" dirty="0">
                <a:solidFill>
                  <a:srgbClr val="002060"/>
                </a:solidFill>
              </a:rPr>
              <a:t>the Duals website </a:t>
            </a:r>
            <a:br>
              <a:rPr lang="en-US" sz="1350" b="0" dirty="0">
                <a:solidFill>
                  <a:srgbClr val="002060"/>
                </a:solidFill>
              </a:rPr>
            </a:br>
            <a:r>
              <a:rPr lang="en-US" sz="1350" b="0" dirty="0">
                <a:solidFill>
                  <a:srgbClr val="002060"/>
                </a:solidFill>
              </a:rPr>
              <a:t>(</a:t>
            </a:r>
            <a:r>
              <a:rPr lang="en-US" sz="1350" b="0" u="sng" dirty="0">
                <a:solidFill>
                  <a:srgbClr val="002060"/>
                </a:solidFill>
                <a:hlinkClick r:id="rId2"/>
              </a:rPr>
              <a:t>http://www.mass.gov/masshealth/duals</a:t>
            </a:r>
            <a:r>
              <a:rPr lang="en-US" sz="1350" b="0" dirty="0">
                <a:solidFill>
                  <a:srgbClr val="002060"/>
                </a:solidFill>
              </a:rPr>
              <a:t>) under “One Care Three-Way Contract and Memorandum of Understanding (MOU</a:t>
            </a:r>
            <a:r>
              <a:rPr lang="en-US" sz="1350" b="0" dirty="0" smtClean="0">
                <a:solidFill>
                  <a:srgbClr val="002060"/>
                </a:solidFill>
              </a:rPr>
              <a:t>).”</a:t>
            </a:r>
          </a:p>
          <a:p>
            <a:pPr lvl="1">
              <a:lnSpc>
                <a:spcPct val="90000"/>
              </a:lnSpc>
            </a:pPr>
            <a:endParaRPr lang="en-US" sz="1350" b="0" dirty="0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</a:pPr>
            <a:r>
              <a:rPr lang="en-US" sz="1350" dirty="0" smtClean="0">
                <a:solidFill>
                  <a:srgbClr val="002060"/>
                </a:solidFill>
              </a:rPr>
              <a:t>Policy Amendment Status:</a:t>
            </a:r>
          </a:p>
          <a:p>
            <a:pPr lvl="1">
              <a:lnSpc>
                <a:spcPct val="100000"/>
              </a:lnSpc>
            </a:pPr>
            <a:r>
              <a:rPr lang="en-US" sz="1350" b="0" dirty="0" smtClean="0">
                <a:solidFill>
                  <a:srgbClr val="002060"/>
                </a:solidFill>
              </a:rPr>
              <a:t>MassHealth and CMS continue to work to finalize the broader policy amendment to the One Care Three-Way Contract that includes: </a:t>
            </a:r>
          </a:p>
          <a:p>
            <a:pPr lvl="2">
              <a:lnSpc>
                <a:spcPct val="100000"/>
              </a:lnSpc>
            </a:pPr>
            <a:r>
              <a:rPr lang="en-US" sz="1350" b="0" dirty="0" smtClean="0">
                <a:solidFill>
                  <a:srgbClr val="002060"/>
                </a:solidFill>
              </a:rPr>
              <a:t>Technical fixes</a:t>
            </a:r>
          </a:p>
          <a:p>
            <a:pPr lvl="2">
              <a:lnSpc>
                <a:spcPct val="100000"/>
              </a:lnSpc>
            </a:pPr>
            <a:r>
              <a:rPr lang="en-US" sz="1350" b="0" dirty="0" smtClean="0">
                <a:solidFill>
                  <a:srgbClr val="002060"/>
                </a:solidFill>
              </a:rPr>
              <a:t>Changes </a:t>
            </a:r>
            <a:r>
              <a:rPr lang="en-US" sz="1350" b="0" dirty="0">
                <a:solidFill>
                  <a:srgbClr val="002060"/>
                </a:solidFill>
              </a:rPr>
              <a:t>proposed by the Implementation Council and the One Care Ombudsman (OCO</a:t>
            </a:r>
            <a:r>
              <a:rPr lang="en-US" sz="1350" b="0" dirty="0" smtClean="0">
                <a:solidFill>
                  <a:srgbClr val="002060"/>
                </a:solidFill>
              </a:rPr>
              <a:t>) </a:t>
            </a:r>
          </a:p>
          <a:p>
            <a:pPr lvl="2">
              <a:lnSpc>
                <a:spcPct val="100000"/>
              </a:lnSpc>
            </a:pPr>
            <a:r>
              <a:rPr lang="en-US" sz="1350" b="0" dirty="0" smtClean="0">
                <a:solidFill>
                  <a:srgbClr val="002060"/>
                </a:solidFill>
              </a:rPr>
              <a:t>Updates to comply with </a:t>
            </a:r>
            <a:r>
              <a:rPr lang="en-US" sz="1350" b="0" dirty="0">
                <a:solidFill>
                  <a:srgbClr val="002060"/>
                </a:solidFill>
              </a:rPr>
              <a:t>the </a:t>
            </a:r>
            <a:r>
              <a:rPr lang="en-US" sz="1350" b="0" dirty="0" smtClean="0">
                <a:solidFill>
                  <a:srgbClr val="002060"/>
                </a:solidFill>
              </a:rPr>
              <a:t>2016 </a:t>
            </a:r>
            <a:r>
              <a:rPr lang="en-US" sz="1350" b="0" dirty="0">
                <a:solidFill>
                  <a:srgbClr val="002060"/>
                </a:solidFill>
              </a:rPr>
              <a:t>CMS Medicaid Managed Care rule</a:t>
            </a:r>
          </a:p>
          <a:p>
            <a:pPr lvl="1">
              <a:lnSpc>
                <a:spcPct val="100000"/>
              </a:lnSpc>
            </a:pPr>
            <a:endParaRPr lang="en-US" sz="1400" b="0" dirty="0" smtClean="0">
              <a:solidFill>
                <a:srgbClr val="002060"/>
              </a:solidFill>
            </a:endParaRPr>
          </a:p>
          <a:p>
            <a:pPr marL="579438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1200" b="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840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206414" y="202123"/>
            <a:ext cx="7935499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+mj-lt"/>
                <a:ea typeface="ＭＳ Ｐゴシック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en-US" sz="2400" kern="0" dirty="0" smtClean="0">
                <a:solidFill>
                  <a:srgbClr val="002060"/>
                </a:solidFill>
                <a:ea typeface="ＭＳ Ｐゴシック" charset="-128"/>
              </a:rPr>
              <a:t>Implementation Council Annual Leadership Determination</a:t>
            </a:r>
            <a:endParaRPr lang="en-US" altLang="en-US" sz="2400" kern="0" dirty="0">
              <a:solidFill>
                <a:srgbClr val="002060"/>
              </a:solidFill>
              <a:ea typeface="ＭＳ Ｐゴシック" charset="-128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16039" y="837397"/>
            <a:ext cx="8815665" cy="5451107"/>
          </a:xfrm>
          <a:prstGeom prst="rect">
            <a:avLst/>
          </a:prstGeom>
          <a:ln>
            <a:noFill/>
          </a:ln>
        </p:spPr>
        <p:txBody>
          <a:bodyPr/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9300" indent="-2921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4pPr>
            <a:lvl5pPr marL="20574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6pPr>
            <a:lvl7pPr marL="29718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7pPr>
            <a:lvl8pPr marL="34290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8pPr>
            <a:lvl9pPr marL="38862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400" b="0" dirty="0" smtClean="0">
                <a:solidFill>
                  <a:srgbClr val="002060"/>
                </a:solidFill>
              </a:rPr>
              <a:t>The Implementation Council procurement requires the Council make an annual determination of its leadership</a:t>
            </a:r>
          </a:p>
          <a:p>
            <a:pPr lvl="1">
              <a:lnSpc>
                <a:spcPct val="100000"/>
              </a:lnSpc>
            </a:pPr>
            <a:r>
              <a:rPr lang="en-US" sz="1400" i="1" dirty="0" smtClean="0">
                <a:solidFill>
                  <a:srgbClr val="002060"/>
                </a:solidFill>
              </a:rPr>
              <a:t>From </a:t>
            </a:r>
            <a:r>
              <a:rPr lang="en-US" sz="1400" i="1" dirty="0">
                <a:solidFill>
                  <a:srgbClr val="002060"/>
                </a:solidFill>
              </a:rPr>
              <a:t>the Frequently Asked Questions (FAQ) Document:</a:t>
            </a:r>
            <a:br>
              <a:rPr lang="en-US" sz="1400" i="1" dirty="0">
                <a:solidFill>
                  <a:srgbClr val="002060"/>
                </a:solidFill>
              </a:rPr>
            </a:br>
            <a:r>
              <a:rPr lang="en-US" sz="1400" i="1" dirty="0">
                <a:solidFill>
                  <a:srgbClr val="002060"/>
                </a:solidFill>
              </a:rPr>
              <a:t/>
            </a:r>
            <a:br>
              <a:rPr lang="en-US" sz="1400" i="1" dirty="0">
                <a:solidFill>
                  <a:srgbClr val="002060"/>
                </a:solidFill>
              </a:rPr>
            </a:br>
            <a:r>
              <a:rPr lang="en-US" sz="1400" i="1" dirty="0">
                <a:solidFill>
                  <a:srgbClr val="002060"/>
                </a:solidFill>
              </a:rPr>
              <a:t>“Council leadership will be determined on a yearly basis by the Council</a:t>
            </a:r>
            <a:r>
              <a:rPr lang="en-US" sz="1400" b="0" i="1" dirty="0">
                <a:solidFill>
                  <a:srgbClr val="002060"/>
                </a:solidFill>
              </a:rPr>
              <a:t>. The Council will select a consumer representative to serve as its chair. The chair(s) develop agendas; facilitate the meeting; ensure Council development of a work plan; and ensure completion of work plan deliverables and the annual report.” </a:t>
            </a:r>
            <a:br>
              <a:rPr lang="en-US" sz="1400" b="0" i="1" dirty="0">
                <a:solidFill>
                  <a:srgbClr val="002060"/>
                </a:solidFill>
              </a:rPr>
            </a:br>
            <a:r>
              <a:rPr lang="en-US" sz="1400" u="sng" dirty="0">
                <a:solidFill>
                  <a:srgbClr val="002060"/>
                </a:solidFill>
                <a:hlinkClick r:id="rId2"/>
              </a:rPr>
              <a:t>https://www.mass.gov/files/documents/2017/08/31/implementation-council-faq-nov-2016.pdf</a:t>
            </a:r>
            <a:r>
              <a:rPr lang="en-US" sz="1400" u="sng" dirty="0">
                <a:solidFill>
                  <a:srgbClr val="002060"/>
                </a:solidFill>
              </a:rPr>
              <a:t> </a:t>
            </a:r>
            <a:r>
              <a:rPr lang="en-US" sz="1400" i="1" dirty="0">
                <a:solidFill>
                  <a:srgbClr val="002060"/>
                </a:solidFill>
              </a:rPr>
              <a:t/>
            </a:r>
            <a:br>
              <a:rPr lang="en-US" sz="1400" i="1" dirty="0">
                <a:solidFill>
                  <a:srgbClr val="002060"/>
                </a:solidFill>
              </a:rPr>
            </a:br>
            <a:endParaRPr lang="en-US" sz="1400" b="0" dirty="0" smtClean="0">
              <a:solidFill>
                <a:srgbClr val="002060"/>
              </a:solidFill>
            </a:endParaRPr>
          </a:p>
          <a:p>
            <a:pPr lvl="1">
              <a:lnSpc>
                <a:spcPct val="100000"/>
              </a:lnSpc>
            </a:pPr>
            <a:r>
              <a:rPr lang="en-US" sz="1400" b="0" dirty="0" smtClean="0">
                <a:solidFill>
                  <a:srgbClr val="002060"/>
                </a:solidFill>
              </a:rPr>
              <a:t>The Council could confirm its current leadership approach or make changes</a:t>
            </a:r>
          </a:p>
          <a:p>
            <a:pPr>
              <a:lnSpc>
                <a:spcPct val="100000"/>
              </a:lnSpc>
            </a:pPr>
            <a:endParaRPr lang="en-US" sz="1400" b="0" dirty="0" smtClean="0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</a:pPr>
            <a:r>
              <a:rPr lang="en-US" sz="1400" b="0" dirty="0" smtClean="0">
                <a:solidFill>
                  <a:srgbClr val="002060"/>
                </a:solidFill>
              </a:rPr>
              <a:t>MassHealth asks the Council to discuss and decide on this issue for this year</a:t>
            </a:r>
          </a:p>
          <a:p>
            <a:pPr>
              <a:lnSpc>
                <a:spcPct val="100000"/>
              </a:lnSpc>
            </a:pPr>
            <a:endParaRPr lang="en-US" sz="1400" b="0" dirty="0" smtClean="0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</a:pPr>
            <a:r>
              <a:rPr lang="en-US" sz="1400" b="0" dirty="0" smtClean="0">
                <a:solidFill>
                  <a:srgbClr val="002060"/>
                </a:solidFill>
              </a:rPr>
              <a:t>MassHealth suggests that the Council consider planning for the next annual discussion and decision</a:t>
            </a:r>
            <a:endParaRPr lang="en-US" sz="1200" b="0" dirty="0" smtClean="0">
              <a:solidFill>
                <a:srgbClr val="002060"/>
              </a:solidFill>
            </a:endParaRPr>
          </a:p>
          <a:p>
            <a:pPr marL="579438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1200" b="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759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16944" y="2828836"/>
            <a:ext cx="4406214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85A6D6"/>
                </a:solidFill>
              </a:rPr>
              <a:t>VISIT US ONLINE</a:t>
            </a:r>
            <a:r>
              <a:rPr lang="en-US" sz="2800" b="1" u="sng" dirty="0" smtClean="0">
                <a:hlinkClick r:id="rId3"/>
              </a:rPr>
              <a:t/>
            </a:r>
            <a:br>
              <a:rPr lang="en-US" sz="2800" b="1" u="sng" dirty="0" smtClean="0">
                <a:hlinkClick r:id="rId3"/>
              </a:rPr>
            </a:br>
            <a:r>
              <a:rPr lang="en-US" sz="2800" b="1" u="sng" dirty="0" smtClean="0">
                <a:solidFill>
                  <a:srgbClr val="7030A0"/>
                </a:solidFill>
                <a:hlinkClick r:id="rId3"/>
              </a:rPr>
              <a:t>www.mass.gov/one-care</a:t>
            </a:r>
            <a:endParaRPr lang="en-US" altLang="en-US" sz="2800" b="1" u="sng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itchFamily="34" charset="0"/>
              <a:buNone/>
            </a:pPr>
            <a:endParaRPr lang="en-US" altLang="en-US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itchFamily="34" charset="0"/>
              <a:buNone/>
            </a:pPr>
            <a:r>
              <a:rPr lang="en-US" sz="2000" b="1" dirty="0" smtClean="0">
                <a:solidFill>
                  <a:srgbClr val="85A6D6"/>
                </a:solidFill>
              </a:rPr>
              <a:t>EMAIL US 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alt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OneCare@state.ma.us</a:t>
            </a:r>
            <a:endParaRPr lang="en-US" altLang="en-US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158" y="3042927"/>
            <a:ext cx="2995769" cy="1572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3834063" y="2374232"/>
            <a:ext cx="0" cy="3240505"/>
          </a:xfrm>
          <a:prstGeom prst="line">
            <a:avLst/>
          </a:prstGeom>
          <a:ln w="28575">
            <a:solidFill>
              <a:srgbClr val="A0C5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535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THINKCELLPRESENTATIONDONOTDELETE" val="&lt;?xml version=&quot;1.0&quot; encoding=&quot;UTF-16&quot; standalone=&quot;yes&quot;?&gt;&#10;&lt;root reqver=&quot;21047&quot;&gt;&lt;version val=&quot;23256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/m_precDefaultPercent&gt;&lt;m_precDefaultDate&gt;&lt;m_bNumberIsYear val=&quot;0&quot;/&gt;&lt;m_strFormatTime&gt;%d-%1-%Y&lt;/m_strFormatTime&gt;&lt;/m_precDefaultDate&gt;&lt;m_precDefaultYear/&gt;&lt;m_precDefaultQuarter&gt;&lt;m_bNumberIsYear val=&quot;0&quot;/&gt;&lt;m_strFormatTime&gt;Q%5&lt;/m_strFormatTime&gt;&lt;/m_precDefaultQuarter&gt;&lt;m_precDefaultMonth&gt;&lt;m_bNumberIsYear val=&quot;0&quot;/&gt;&lt;m_strFormatTime&gt;%1&lt;/m_strFormatTime&gt;&lt;/m_precDefaultMonth&gt;&lt;m_precDefaultWeek&gt;&lt;m_bNumberIsYear val=&quot;0&quot;/&gt;&lt;m_strFormatTime&gt;%4&lt;/m_strFormatTime&gt;&lt;/m_precDefaultWeek&gt;&lt;m_precDefaultDay&gt;&lt;m_bNumberIsYear val=&quot;0&quot;/&gt;&lt;m_strFormatTime&gt;%d&lt;/m_strFormatTime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ISNEWSLIDENUMBER" val="False"/>
  <p:tag name="PREVIOUSNAME" val="C:\Users\Alexia Cesar\Documents\MassHealth\Final docs\2. Strategy reference deck\20160129 - MassHealth - Strategy reference deck - vF.pptx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heme/theme1.xml><?xml version="1.0" encoding="utf-8"?>
<a:theme xmlns:a="http://schemas.openxmlformats.org/drawingml/2006/main" name="SRM_CF_DG1140">
  <a:themeElements>
    <a:clrScheme name="Current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C0C0C0"/>
      </a:accent1>
      <a:accent2>
        <a:srgbClr val="4FB94F"/>
      </a:accent2>
      <a:accent3>
        <a:srgbClr val="1D954F"/>
      </a:accent3>
      <a:accent4>
        <a:srgbClr val="5E8BFF"/>
      </a:accent4>
      <a:accent5>
        <a:srgbClr val="FFCD33"/>
      </a:accent5>
      <a:accent6>
        <a:srgbClr val="808080"/>
      </a:accent6>
      <a:hlink>
        <a:srgbClr val="1D954F"/>
      </a:hlink>
      <a:folHlink>
        <a:srgbClr val="5E8B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rrent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0C0C0"/>
        </a:accent1>
        <a:accent2>
          <a:srgbClr val="4FB94F"/>
        </a:accent2>
        <a:accent3>
          <a:srgbClr val="1D954F"/>
        </a:accent3>
        <a:accent4>
          <a:srgbClr val="5E8BFF"/>
        </a:accent4>
        <a:accent5>
          <a:srgbClr val="FFCD33"/>
        </a:accent5>
        <a:accent6>
          <a:srgbClr val="808080"/>
        </a:accent6>
        <a:hlink>
          <a:srgbClr val="1D954F"/>
        </a:hlink>
        <a:folHlink>
          <a:srgbClr val="5E8B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RM_CF_DG1140">
  <a:themeElements>
    <a:clrScheme name="Current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C0C0C0"/>
      </a:accent1>
      <a:accent2>
        <a:srgbClr val="4FB94F"/>
      </a:accent2>
      <a:accent3>
        <a:srgbClr val="1D954F"/>
      </a:accent3>
      <a:accent4>
        <a:srgbClr val="5E8BFF"/>
      </a:accent4>
      <a:accent5>
        <a:srgbClr val="FFCD33"/>
      </a:accent5>
      <a:accent6>
        <a:srgbClr val="808080"/>
      </a:accent6>
      <a:hlink>
        <a:srgbClr val="1D954F"/>
      </a:hlink>
      <a:folHlink>
        <a:srgbClr val="5E8B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rrent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0C0C0"/>
        </a:accent1>
        <a:accent2>
          <a:srgbClr val="4FB94F"/>
        </a:accent2>
        <a:accent3>
          <a:srgbClr val="1D954F"/>
        </a:accent3>
        <a:accent4>
          <a:srgbClr val="5E8BFF"/>
        </a:accent4>
        <a:accent5>
          <a:srgbClr val="FFCD33"/>
        </a:accent5>
        <a:accent6>
          <a:srgbClr val="808080"/>
        </a:accent6>
        <a:hlink>
          <a:srgbClr val="1D954F"/>
        </a:hlink>
        <a:folHlink>
          <a:srgbClr val="5E8B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RM_CF_DG1140">
  <a:themeElements>
    <a:clrScheme name="Current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C0C0C0"/>
      </a:accent1>
      <a:accent2>
        <a:srgbClr val="4FB94F"/>
      </a:accent2>
      <a:accent3>
        <a:srgbClr val="1D954F"/>
      </a:accent3>
      <a:accent4>
        <a:srgbClr val="5E8BFF"/>
      </a:accent4>
      <a:accent5>
        <a:srgbClr val="FFCD33"/>
      </a:accent5>
      <a:accent6>
        <a:srgbClr val="808080"/>
      </a:accent6>
      <a:hlink>
        <a:srgbClr val="1D954F"/>
      </a:hlink>
      <a:folHlink>
        <a:srgbClr val="5E8B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rrent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0C0C0"/>
        </a:accent1>
        <a:accent2>
          <a:srgbClr val="4FB94F"/>
        </a:accent2>
        <a:accent3>
          <a:srgbClr val="1D954F"/>
        </a:accent3>
        <a:accent4>
          <a:srgbClr val="5E8BFF"/>
        </a:accent4>
        <a:accent5>
          <a:srgbClr val="FFCD33"/>
        </a:accent5>
        <a:accent6>
          <a:srgbClr val="808080"/>
        </a:accent6>
        <a:hlink>
          <a:srgbClr val="1D954F"/>
        </a:hlink>
        <a:folHlink>
          <a:srgbClr val="5E8B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489</Words>
  <Application>Microsoft Office PowerPoint</Application>
  <PresentationFormat>On-screen Show (4:3)</PresentationFormat>
  <Paragraphs>69</Paragraphs>
  <Slides>6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SRM_CF_DG1140</vt:lpstr>
      <vt:lpstr>1_SRM_CF_DG1140</vt:lpstr>
      <vt:lpstr>2_SRM_CF_DG1140</vt:lpstr>
      <vt:lpstr>think-cell Slide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2016-01-29T17:32:38Z</dcterms:created>
  <dcterms:modified xsi:type="dcterms:W3CDTF">2018-07-06T15:38:44Z</dcterms:modified>
</cp:coreProperties>
</file>