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  <p:sldMasterId id="2147483703" r:id="rId2"/>
    <p:sldMasterId id="2147483715" r:id="rId3"/>
  </p:sldMasterIdLst>
  <p:notesMasterIdLst>
    <p:notesMasterId r:id="rId10"/>
  </p:notesMasterIdLst>
  <p:handoutMasterIdLst>
    <p:handoutMasterId r:id="rId11"/>
  </p:handoutMasterIdLst>
  <p:sldIdLst>
    <p:sldId id="302" r:id="rId4"/>
    <p:sldId id="603" r:id="rId5"/>
    <p:sldId id="605" r:id="rId6"/>
    <p:sldId id="607" r:id="rId7"/>
    <p:sldId id="606" r:id="rId8"/>
    <p:sldId id="569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5" orient="horz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002060"/>
    <a:srgbClr val="A0C5FA"/>
    <a:srgbClr val="85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9" autoAdjust="0"/>
    <p:restoredTop sz="85279" autoAdjust="0"/>
  </p:normalViewPr>
  <p:slideViewPr>
    <p:cSldViewPr snapToGrid="0" snapToObjects="1">
      <p:cViewPr varScale="1">
        <p:scale>
          <a:sx n="111" d="100"/>
          <a:sy n="111" d="100"/>
        </p:scale>
        <p:origin x="-228" y="-90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756" y="-72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8C7E0-9A7C-41FD-8C1A-ADB800251C8A}" type="datetimeFigureOut">
              <a:rPr lang="en-US" smtClean="0"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9A40-A947-4058-9BBC-75DCB89092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9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37" y="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r">
              <a:defRPr sz="1200"/>
            </a:lvl1pPr>
          </a:lstStyle>
          <a:p>
            <a:fld id="{1204CD42-A733-4650-B0B4-FFA0F165EE56}" type="datetimeFigureOut">
              <a:rPr lang="en-US" smtClean="0"/>
              <a:t>7/6/2018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7" tIns="45618" rIns="91237" bIns="456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73798"/>
            <a:ext cx="5608645" cy="3660373"/>
          </a:xfrm>
          <a:prstGeom prst="rect">
            <a:avLst/>
          </a:prstGeom>
        </p:spPr>
        <p:txBody>
          <a:bodyPr vert="horz" lIns="91237" tIns="45618" rIns="91237" bIns="4561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3032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37" y="883032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r">
              <a:defRPr sz="1200"/>
            </a:lvl1pPr>
          </a:lstStyle>
          <a:p>
            <a:fld id="{3024E1F4-4FEF-4A75-9A5A-52FED9225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0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3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>
                <a:solidFill>
                  <a:srgbClr val="C0504D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2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>
                <a:solidFill>
                  <a:srgbClr val="C0504D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2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8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5750927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22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56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20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7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14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261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27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3598739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3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562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3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4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5052073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72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7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24" Type="http://schemas.openxmlformats.org/officeDocument/2006/relationships/image" Target="../media/image2.png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23" Type="http://schemas.openxmlformats.org/officeDocument/2006/relationships/image" Target="../media/image1.emf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21" Type="http://schemas.openxmlformats.org/officeDocument/2006/relationships/tags" Target="../tags/tag32.xml"/><Relationship Id="rId7" Type="http://schemas.openxmlformats.org/officeDocument/2006/relationships/vmlDrawing" Target="../drawings/vmlDrawing3.v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11" Type="http://schemas.openxmlformats.org/officeDocument/2006/relationships/tags" Target="../tags/tag22.xml"/><Relationship Id="rId24" Type="http://schemas.openxmlformats.org/officeDocument/2006/relationships/oleObject" Target="../embeddings/oleObject3.bin"/><Relationship Id="rId5" Type="http://schemas.openxmlformats.org/officeDocument/2006/relationships/slideLayout" Target="../slideLayouts/slideLayout8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slideLayout" Target="../slideLayouts/slideLayout7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21" Type="http://schemas.openxmlformats.org/officeDocument/2006/relationships/tags" Target="../tags/tag49.xml"/><Relationship Id="rId7" Type="http://schemas.openxmlformats.org/officeDocument/2006/relationships/vmlDrawing" Target="../drawings/vmlDrawing5.v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1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11" Type="http://schemas.openxmlformats.org/officeDocument/2006/relationships/tags" Target="../tags/tag39.xml"/><Relationship Id="rId24" Type="http://schemas.openxmlformats.org/officeDocument/2006/relationships/oleObject" Target="../embeddings/oleObject5.bin"/><Relationship Id="rId5" Type="http://schemas.openxmlformats.org/officeDocument/2006/relationships/slideLayout" Target="../slideLayouts/slideLayout13.xml"/><Relationship Id="rId15" Type="http://schemas.openxmlformats.org/officeDocument/2006/relationships/tags" Target="../tags/tag43.xml"/><Relationship Id="rId23" Type="http://schemas.openxmlformats.org/officeDocument/2006/relationships/tags" Target="../tags/tag51.xml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4" Type="http://schemas.openxmlformats.org/officeDocument/2006/relationships/slideLayout" Target="../slideLayouts/slideLayout1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tags" Target="../tags/tag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767010075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9"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  <a:latin typeface="Arial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99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14" r:id="rId3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902830498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2"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7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9" r:id="rId5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437709102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02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dua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dua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cyemail.state.ma.us/OWA/redir.aspx?SURL=VS9mtGj8GLSIDc28AnlWJlWGhprENXW5d0Xlwvch_BjaXPnJJKzTCGgAdAB0AHAAOgAvAC8AdwB3AHcALgBtAGEAcwBzAC4AZwBvAHYALwBtAGEAcwBzAGgAZQBhAGwAdABoAC8AZAB1AGEAbABzAA..&amp;URL=http://www.mass.gov/masshealth/dual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files/documents/2017/08/31/implementation-council-faq-nov-2016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one-ca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OneCare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796" y="2648241"/>
            <a:ext cx="5826188" cy="507831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95" y="306944"/>
            <a:ext cx="1820853" cy="95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4"/>
          <p:cNvSpPr txBox="1">
            <a:spLocks noChangeArrowheads="1"/>
          </p:cNvSpPr>
          <p:nvPr/>
        </p:nvSpPr>
        <p:spPr bwMode="auto">
          <a:xfrm>
            <a:off x="2693972" y="1602876"/>
            <a:ext cx="600552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33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Care: </a:t>
            </a:r>
          </a:p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Council Meeting</a:t>
            </a:r>
            <a:b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4"/>
          <p:cNvSpPr txBox="1">
            <a:spLocks noChangeArrowheads="1"/>
          </p:cNvSpPr>
          <p:nvPr/>
        </p:nvSpPr>
        <p:spPr bwMode="auto">
          <a:xfrm>
            <a:off x="2693796" y="3847305"/>
            <a:ext cx="6450012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kern="0" dirty="0">
                <a:solidFill>
                  <a:srgbClr val="002060"/>
                </a:solidFill>
              </a:rPr>
              <a:t>Executive Office of Health &amp; Human Services</a:t>
            </a:r>
            <a:endParaRPr lang="en-US" sz="2400" b="1" kern="0" dirty="0">
              <a:solidFill>
                <a:srgbClr val="002060"/>
              </a:solidFill>
            </a:endParaRPr>
          </a:p>
        </p:txBody>
      </p:sp>
      <p:sp>
        <p:nvSpPr>
          <p:cNvPr id="7" name="Date"/>
          <p:cNvSpPr txBox="1">
            <a:spLocks noChangeArrowheads="1"/>
          </p:cNvSpPr>
          <p:nvPr/>
        </p:nvSpPr>
        <p:spPr bwMode="auto">
          <a:xfrm>
            <a:off x="2693796" y="4434462"/>
            <a:ext cx="50371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altLang="en-US" sz="2000" dirty="0">
                <a:solidFill>
                  <a:srgbClr val="002060"/>
                </a:solidFill>
              </a:rPr>
              <a:t>MassHealth Demonstration </a:t>
            </a:r>
            <a:br>
              <a:rPr lang="en-US" altLang="en-US" sz="2000" dirty="0">
                <a:solidFill>
                  <a:srgbClr val="002060"/>
                </a:solidFill>
              </a:rPr>
            </a:br>
            <a:r>
              <a:rPr lang="en-US" altLang="en-US" sz="2000" dirty="0">
                <a:solidFill>
                  <a:srgbClr val="002060"/>
                </a:solidFill>
              </a:rPr>
              <a:t>to Integrate Care for Dual Eligibles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Date"/>
          <p:cNvSpPr txBox="1">
            <a:spLocks noChangeArrowheads="1"/>
          </p:cNvSpPr>
          <p:nvPr/>
        </p:nvSpPr>
        <p:spPr bwMode="auto">
          <a:xfrm>
            <a:off x="2693972" y="5176933"/>
            <a:ext cx="5826012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altLang="en-US" sz="2000" dirty="0" smtClean="0">
                <a:solidFill>
                  <a:srgbClr val="002060"/>
                </a:solidFill>
              </a:rPr>
              <a:t>July 10, </a:t>
            </a:r>
            <a:r>
              <a:rPr lang="en-US" altLang="en-US" sz="2000" dirty="0">
                <a:solidFill>
                  <a:srgbClr val="002060"/>
                </a:solidFill>
              </a:rPr>
              <a:t>2018, 10:00 AM – 12:00 PM</a:t>
            </a:r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Health Policy Commission (HPC)</a:t>
            </a:r>
          </a:p>
          <a:p>
            <a:r>
              <a:rPr lang="en-US" sz="2000" dirty="0">
                <a:solidFill>
                  <a:srgbClr val="002060"/>
                </a:solidFill>
              </a:rPr>
              <a:t>Conference Room A, 8</a:t>
            </a:r>
            <a:r>
              <a:rPr lang="en-US" sz="2000" baseline="30000" dirty="0">
                <a:solidFill>
                  <a:srgbClr val="002060"/>
                </a:solidFill>
              </a:rPr>
              <a:t>th</a:t>
            </a:r>
            <a:r>
              <a:rPr lang="en-US" sz="2000" dirty="0">
                <a:solidFill>
                  <a:srgbClr val="002060"/>
                </a:solidFill>
              </a:rPr>
              <a:t> Floor</a:t>
            </a:r>
          </a:p>
          <a:p>
            <a:r>
              <a:rPr lang="en-US" sz="2000" dirty="0">
                <a:solidFill>
                  <a:srgbClr val="002060"/>
                </a:solidFill>
              </a:rPr>
              <a:t>50 Milk St.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Boston, MA</a:t>
            </a:r>
            <a:endParaRPr lang="en-US" alt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6414" y="202123"/>
            <a:ext cx="7935499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kern="0" dirty="0" smtClean="0">
                <a:solidFill>
                  <a:srgbClr val="002060"/>
                </a:solidFill>
                <a:ea typeface="ＭＳ Ｐゴシック" charset="-128"/>
              </a:rPr>
              <a:t>Nutrition in the One Care Contract</a:t>
            </a:r>
            <a:endParaRPr lang="en-US" altLang="en-US" sz="2400" kern="0" dirty="0">
              <a:solidFill>
                <a:srgbClr val="002060"/>
              </a:solidFill>
              <a:ea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039" y="837397"/>
            <a:ext cx="8815665" cy="5451107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■"/>
            </a:pPr>
            <a:r>
              <a:rPr lang="en-US" sz="1400" dirty="0">
                <a:solidFill>
                  <a:srgbClr val="002060"/>
                </a:solidFill>
              </a:rPr>
              <a:t>P</a:t>
            </a:r>
            <a:r>
              <a:rPr lang="en-US" sz="1400" dirty="0" smtClean="0">
                <a:solidFill>
                  <a:srgbClr val="002060"/>
                </a:solidFill>
              </a:rPr>
              <a:t>lans must</a:t>
            </a:r>
            <a:endParaRPr lang="en-US" sz="1400" b="0" dirty="0" smtClean="0">
              <a:solidFill>
                <a:srgbClr val="002060"/>
              </a:solidFill>
            </a:endParaRP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Provide wellness and health promotion informational activities for members, their family members, and other significant informal caregivers</a:t>
            </a:r>
            <a:r>
              <a:rPr lang="en-US" sz="1400" b="0" baseline="30000" dirty="0">
                <a:solidFill>
                  <a:srgbClr val="002060"/>
                </a:solidFill>
              </a:rPr>
              <a:t>1</a:t>
            </a:r>
            <a:endParaRPr lang="en-US" sz="1400" b="0" dirty="0" smtClean="0">
              <a:solidFill>
                <a:srgbClr val="002060"/>
              </a:solidFill>
            </a:endParaRP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Activities should be relevant to health needs of the population</a:t>
            </a: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Interpreter services must be available</a:t>
            </a:r>
          </a:p>
          <a:p>
            <a:pPr marL="1719263" lvl="3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Examples of health promotion and prevention seminar topics include: Chronic condition self-management</a:t>
            </a:r>
          </a:p>
          <a:p>
            <a:pPr marL="1719263" lvl="3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Smoking cessation</a:t>
            </a:r>
          </a:p>
          <a:p>
            <a:pPr marL="1719263" lvl="3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Nutrition</a:t>
            </a:r>
          </a:p>
          <a:p>
            <a:pPr marL="1719263" lvl="3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Alcohol and substance use prevention and treatment</a:t>
            </a:r>
          </a:p>
          <a:p>
            <a:pPr marL="1430338" lvl="3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1400" b="0" dirty="0" smtClean="0">
              <a:solidFill>
                <a:srgbClr val="002060"/>
              </a:solidFill>
            </a:endParaRP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Ask about food security and nutrition in the comprehensive assessment</a:t>
            </a:r>
            <a:r>
              <a:rPr lang="en-US" sz="1400" b="0" baseline="30000" dirty="0" smtClean="0">
                <a:solidFill>
                  <a:srgbClr val="002060"/>
                </a:solidFill>
              </a:rPr>
              <a:t>2</a:t>
            </a:r>
            <a:endParaRPr lang="en-US" sz="1400" b="0" dirty="0" smtClean="0">
              <a:solidFill>
                <a:srgbClr val="002060"/>
              </a:solidFill>
            </a:endParaRP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The assessment tool must be appropriate for the member’s needs and preferences and must include questions on food security and nutrition, including</a:t>
            </a:r>
          </a:p>
          <a:p>
            <a:pPr marL="1719263" lvl="3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Food availability</a:t>
            </a:r>
          </a:p>
          <a:p>
            <a:pPr marL="1719263" lvl="3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Access and barriers to healthy food</a:t>
            </a:r>
          </a:p>
          <a:p>
            <a:pPr marL="1719263" lvl="3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Oral hygiene</a:t>
            </a:r>
          </a:p>
          <a:p>
            <a:pPr marL="1719263" lvl="3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Need for Supplemental Nutrition Assistance Program (SNAP) or meal programs</a:t>
            </a:r>
          </a:p>
          <a:p>
            <a:pPr marL="1719263" lvl="3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Nutritional supplements</a:t>
            </a:r>
          </a:p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■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■"/>
            </a:pPr>
            <a:endParaRPr lang="en-US" sz="1200" dirty="0" smtClean="0">
              <a:solidFill>
                <a:srgbClr val="002060"/>
              </a:solidFill>
            </a:endParaRPr>
          </a:p>
          <a:p>
            <a:pPr marL="579438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200" b="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3797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en-US" sz="1000" i="1" baseline="30000" dirty="0" smtClean="0">
                <a:solidFill>
                  <a:srgbClr val="002060"/>
                </a:solidFill>
              </a:rPr>
              <a:t>1</a:t>
            </a:r>
            <a:r>
              <a:rPr lang="en-US" sz="1000" i="1" dirty="0" smtClean="0">
                <a:solidFill>
                  <a:srgbClr val="002060"/>
                </a:solidFill>
              </a:rPr>
              <a:t>Section 2.5.F., page 49; </a:t>
            </a:r>
            <a:r>
              <a:rPr lang="en-US" sz="1000" i="1" baseline="30000" dirty="0" smtClean="0">
                <a:solidFill>
                  <a:srgbClr val="002060"/>
                </a:solidFill>
              </a:rPr>
              <a:t>2 </a:t>
            </a:r>
            <a:r>
              <a:rPr lang="en-US" sz="1000" i="1" dirty="0" smtClean="0">
                <a:solidFill>
                  <a:srgbClr val="002060"/>
                </a:solidFill>
              </a:rPr>
              <a:t>Section 2.6.A.3.a.(18), page 61 of </a:t>
            </a:r>
            <a:r>
              <a:rPr lang="en-US" sz="1000" i="1" dirty="0">
                <a:solidFill>
                  <a:srgbClr val="002060"/>
                </a:solidFill>
              </a:rPr>
              <a:t>the December 28, 2015 </a:t>
            </a:r>
            <a:r>
              <a:rPr lang="en-US" sz="1000" i="1" dirty="0" smtClean="0">
                <a:solidFill>
                  <a:srgbClr val="002060"/>
                </a:solidFill>
              </a:rPr>
              <a:t>contract, available </a:t>
            </a:r>
            <a:r>
              <a:rPr lang="en-US" sz="1000" i="1" dirty="0">
                <a:solidFill>
                  <a:srgbClr val="002060"/>
                </a:solidFill>
              </a:rPr>
              <a:t>at </a:t>
            </a:r>
            <a:r>
              <a:rPr lang="en-US" sz="1000" i="1" dirty="0">
                <a:solidFill>
                  <a:srgbClr val="002060"/>
                </a:solidFill>
                <a:hlinkClick r:id="rId3"/>
              </a:rPr>
              <a:t>www.mass.gov/masshealth/duals</a:t>
            </a:r>
            <a:r>
              <a:rPr lang="en-US" sz="1000" i="1" dirty="0">
                <a:solidFill>
                  <a:srgbClr val="002060"/>
                </a:solidFill>
              </a:rPr>
              <a:t> under “One Care Three-Way Contract and Memorandum of Understanding</a:t>
            </a:r>
            <a:r>
              <a:rPr lang="en-US" sz="1000" i="1" dirty="0" smtClean="0">
                <a:solidFill>
                  <a:srgbClr val="002060"/>
                </a:solidFill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6414" y="202123"/>
            <a:ext cx="7935499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kern="0" dirty="0" smtClean="0">
                <a:solidFill>
                  <a:srgbClr val="002060"/>
                </a:solidFill>
                <a:ea typeface="ＭＳ Ｐゴシック" charset="-128"/>
              </a:rPr>
              <a:t>Women’s Health in the One Care Contract</a:t>
            </a:r>
            <a:endParaRPr lang="en-US" altLang="en-US" sz="2400" kern="0" dirty="0">
              <a:solidFill>
                <a:srgbClr val="002060"/>
              </a:solidFill>
              <a:ea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039" y="837397"/>
            <a:ext cx="8815665" cy="5451107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■"/>
            </a:pPr>
            <a:r>
              <a:rPr lang="en-US" sz="1800" dirty="0">
                <a:solidFill>
                  <a:srgbClr val="002060"/>
                </a:solidFill>
              </a:rPr>
              <a:t>P</a:t>
            </a:r>
            <a:r>
              <a:rPr lang="en-US" sz="1800" dirty="0" smtClean="0">
                <a:solidFill>
                  <a:srgbClr val="002060"/>
                </a:solidFill>
              </a:rPr>
              <a:t>lans must</a:t>
            </a: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600" b="0" dirty="0" smtClean="0">
                <a:solidFill>
                  <a:srgbClr val="002060"/>
                </a:solidFill>
              </a:rPr>
              <a:t>Ensure that female members have direct access to a women’s health specialist, including an OB/GYN</a:t>
            </a:r>
            <a:r>
              <a:rPr lang="en-US" sz="1600" b="0" baseline="30000" dirty="0" smtClean="0">
                <a:solidFill>
                  <a:srgbClr val="002060"/>
                </a:solidFill>
              </a:rPr>
              <a:t>1</a:t>
            </a:r>
            <a:endParaRPr lang="en-US" sz="1600" b="0" dirty="0" smtClean="0">
              <a:solidFill>
                <a:srgbClr val="002060"/>
              </a:solidFill>
            </a:endParaRP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600" b="0" dirty="0" smtClean="0">
                <a:solidFill>
                  <a:srgbClr val="002060"/>
                </a:solidFill>
              </a:rPr>
              <a:t>Women’s health specialists must be available within the provider network for access to covered services</a:t>
            </a: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600" b="0" dirty="0" smtClean="0">
                <a:solidFill>
                  <a:srgbClr val="002060"/>
                </a:solidFill>
              </a:rPr>
              <a:t>Provide necessary women’s routine and preventive health care services</a:t>
            </a: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600" b="0" dirty="0" smtClean="0">
                <a:solidFill>
                  <a:srgbClr val="002060"/>
                </a:solidFill>
              </a:rPr>
              <a:t>Contract with and offer women’s health specialists as PCPs</a:t>
            </a: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600" b="0" dirty="0" smtClean="0">
                <a:solidFill>
                  <a:srgbClr val="002060"/>
                </a:solidFill>
              </a:rPr>
              <a:t>Include freestanding birth centers licensed by the Commonwealth of Massachusetts Department of Public Health</a:t>
            </a:r>
            <a:endParaRPr lang="en-US" sz="1600" b="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3797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en-US" sz="1000" i="1" baseline="30000" dirty="0" smtClean="0">
                <a:solidFill>
                  <a:srgbClr val="002060"/>
                </a:solidFill>
              </a:rPr>
              <a:t>1</a:t>
            </a:r>
            <a:r>
              <a:rPr lang="en-US" sz="1000" i="1" dirty="0" smtClean="0">
                <a:solidFill>
                  <a:srgbClr val="002060"/>
                </a:solidFill>
              </a:rPr>
              <a:t>Section 2.7.A.12., page 76-77 of </a:t>
            </a:r>
            <a:r>
              <a:rPr lang="en-US" sz="1000" i="1" dirty="0">
                <a:solidFill>
                  <a:srgbClr val="002060"/>
                </a:solidFill>
              </a:rPr>
              <a:t>the December 28, 2015 </a:t>
            </a:r>
            <a:r>
              <a:rPr lang="en-US" sz="1000" i="1" dirty="0" smtClean="0">
                <a:solidFill>
                  <a:srgbClr val="002060"/>
                </a:solidFill>
              </a:rPr>
              <a:t>contract, available </a:t>
            </a:r>
            <a:r>
              <a:rPr lang="en-US" sz="1000" i="1" dirty="0">
                <a:solidFill>
                  <a:srgbClr val="002060"/>
                </a:solidFill>
              </a:rPr>
              <a:t>at </a:t>
            </a:r>
            <a:r>
              <a:rPr lang="en-US" sz="1000" i="1" dirty="0">
                <a:solidFill>
                  <a:srgbClr val="002060"/>
                </a:solidFill>
                <a:hlinkClick r:id="rId3"/>
              </a:rPr>
              <a:t>www.mass.gov/masshealth/duals</a:t>
            </a:r>
            <a:r>
              <a:rPr lang="en-US" sz="1000" i="1" dirty="0">
                <a:solidFill>
                  <a:srgbClr val="002060"/>
                </a:solidFill>
              </a:rPr>
              <a:t> under “One Care Three-Way Contract and Memorandum of Understanding</a:t>
            </a:r>
            <a:r>
              <a:rPr lang="en-US" sz="1000" i="1" dirty="0" smtClean="0">
                <a:solidFill>
                  <a:srgbClr val="002060"/>
                </a:solidFill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06414" y="202123"/>
            <a:ext cx="7935499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kern="0" dirty="0" smtClean="0">
                <a:solidFill>
                  <a:srgbClr val="002060"/>
                </a:solidFill>
                <a:ea typeface="ＭＳ Ｐゴシック" charset="-128"/>
              </a:rPr>
              <a:t>One Care Extension Update</a:t>
            </a:r>
            <a:endParaRPr lang="en-US" altLang="en-US" sz="2400" kern="0" dirty="0">
              <a:solidFill>
                <a:srgbClr val="002060"/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6039" y="786121"/>
            <a:ext cx="8815665" cy="5700137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350" dirty="0" smtClean="0">
                <a:solidFill>
                  <a:srgbClr val="002060"/>
                </a:solidFill>
              </a:rPr>
              <a:t>One </a:t>
            </a:r>
            <a:r>
              <a:rPr lang="en-US" sz="1350" dirty="0">
                <a:solidFill>
                  <a:srgbClr val="002060"/>
                </a:solidFill>
              </a:rPr>
              <a:t>Care Three-Way Contract Extension:</a:t>
            </a:r>
          </a:p>
          <a:p>
            <a:pPr lvl="1">
              <a:lnSpc>
                <a:spcPct val="90000"/>
              </a:lnSpc>
            </a:pPr>
            <a:r>
              <a:rPr lang="en-US" sz="1350" b="0" dirty="0" smtClean="0">
                <a:solidFill>
                  <a:srgbClr val="002060"/>
                </a:solidFill>
              </a:rPr>
              <a:t>In June 2018, </a:t>
            </a:r>
            <a:r>
              <a:rPr lang="en-US" sz="1350" b="0" dirty="0">
                <a:solidFill>
                  <a:srgbClr val="002060"/>
                </a:solidFill>
              </a:rPr>
              <a:t>MassHealth, the Centers for Medicare &amp; Medicaid Services (CMS), and the One Care Plans executed an addendum to the Three Way Contract that extends the demonstration period for One Care by </a:t>
            </a:r>
            <a:r>
              <a:rPr lang="en-US" sz="1350" b="0" dirty="0" smtClean="0">
                <a:solidFill>
                  <a:srgbClr val="002060"/>
                </a:solidFill>
              </a:rPr>
              <a:t>one year </a:t>
            </a:r>
            <a:r>
              <a:rPr lang="en-US" sz="1350" b="0" dirty="0">
                <a:solidFill>
                  <a:srgbClr val="002060"/>
                </a:solidFill>
              </a:rPr>
              <a:t>through December 31, </a:t>
            </a:r>
            <a:r>
              <a:rPr lang="en-US" sz="1350" b="0" dirty="0" smtClean="0">
                <a:solidFill>
                  <a:srgbClr val="002060"/>
                </a:solidFill>
              </a:rPr>
              <a:t>2019. </a:t>
            </a:r>
            <a:endParaRPr lang="en-US" sz="1350" b="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350" b="0" dirty="0">
                <a:solidFill>
                  <a:srgbClr val="002060"/>
                </a:solidFill>
              </a:rPr>
              <a:t>The addendum also specifies the quality withhold amounts, savings percentages, and risk corridor terms for Demonstration </a:t>
            </a:r>
            <a:r>
              <a:rPr lang="en-US" sz="1350" b="0" dirty="0" smtClean="0">
                <a:solidFill>
                  <a:srgbClr val="002060"/>
                </a:solidFill>
              </a:rPr>
              <a:t>Year </a:t>
            </a:r>
            <a:r>
              <a:rPr lang="en-US" sz="1350" b="0" dirty="0">
                <a:solidFill>
                  <a:srgbClr val="002060"/>
                </a:solidFill>
              </a:rPr>
              <a:t>(</a:t>
            </a:r>
            <a:r>
              <a:rPr lang="en-US" sz="1350" b="0" dirty="0" smtClean="0">
                <a:solidFill>
                  <a:srgbClr val="002060"/>
                </a:solidFill>
              </a:rPr>
              <a:t>DY) 6 (2019). </a:t>
            </a:r>
            <a:endParaRPr lang="en-US" sz="1350" b="0" dirty="0">
              <a:solidFill>
                <a:srgbClr val="00206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350" b="0" dirty="0">
                <a:solidFill>
                  <a:srgbClr val="002060"/>
                </a:solidFill>
              </a:rPr>
              <a:t>Savings percentages</a:t>
            </a:r>
            <a:r>
              <a:rPr lang="en-US" sz="1350" b="0" dirty="0" smtClean="0">
                <a:solidFill>
                  <a:srgbClr val="002060"/>
                </a:solidFill>
              </a:rPr>
              <a:t>: 0.5</a:t>
            </a:r>
            <a:r>
              <a:rPr lang="en-US" sz="1350" b="0" dirty="0">
                <a:solidFill>
                  <a:srgbClr val="002060"/>
                </a:solidFill>
              </a:rPr>
              <a:t>%</a:t>
            </a:r>
          </a:p>
          <a:p>
            <a:pPr lvl="2">
              <a:lnSpc>
                <a:spcPct val="90000"/>
              </a:lnSpc>
            </a:pPr>
            <a:r>
              <a:rPr lang="en-US" sz="1350" b="0" dirty="0" smtClean="0">
                <a:solidFill>
                  <a:srgbClr val="002060"/>
                </a:solidFill>
              </a:rPr>
              <a:t>Quality withhold: 0.75%</a:t>
            </a:r>
            <a:endParaRPr lang="en-US" sz="1350" b="0" dirty="0">
              <a:solidFill>
                <a:srgbClr val="002060"/>
              </a:solidFill>
            </a:endParaRPr>
          </a:p>
          <a:p>
            <a:pPr lvl="3">
              <a:lnSpc>
                <a:spcPct val="90000"/>
              </a:lnSpc>
            </a:pPr>
            <a:r>
              <a:rPr lang="en-US" sz="1350" b="0" dirty="0" smtClean="0">
                <a:solidFill>
                  <a:srgbClr val="002060"/>
                </a:solidFill>
              </a:rPr>
              <a:t>Withhold measures applied in DY4 and DY5 continue</a:t>
            </a:r>
            <a:endParaRPr lang="en-US" sz="1350" b="0" dirty="0">
              <a:solidFill>
                <a:srgbClr val="002060"/>
              </a:solidFill>
            </a:endParaRPr>
          </a:p>
          <a:p>
            <a:pPr lvl="3">
              <a:lnSpc>
                <a:spcPct val="90000"/>
              </a:lnSpc>
            </a:pPr>
            <a:r>
              <a:rPr lang="en-US" sz="1350" b="0" dirty="0" smtClean="0">
                <a:solidFill>
                  <a:srgbClr val="002060"/>
                </a:solidFill>
              </a:rPr>
              <a:t>Technical updates for three quality withhold measures to make consistent with recent changes to the quality withhold technical specifications</a:t>
            </a:r>
            <a:endParaRPr lang="en-US" sz="1350" b="0" dirty="0">
              <a:solidFill>
                <a:srgbClr val="00206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350" b="0" dirty="0">
                <a:solidFill>
                  <a:srgbClr val="002060"/>
                </a:solidFill>
              </a:rPr>
              <a:t>Risk </a:t>
            </a:r>
            <a:r>
              <a:rPr lang="en-US" sz="1350" b="0" dirty="0" smtClean="0">
                <a:solidFill>
                  <a:srgbClr val="002060"/>
                </a:solidFill>
              </a:rPr>
              <a:t>corridors:</a:t>
            </a:r>
            <a:endParaRPr lang="en-US" sz="1350" b="0" dirty="0">
              <a:solidFill>
                <a:srgbClr val="002060"/>
              </a:solidFill>
            </a:endParaRPr>
          </a:p>
          <a:p>
            <a:pPr lvl="3">
              <a:lnSpc>
                <a:spcPct val="90000"/>
              </a:lnSpc>
            </a:pPr>
            <a:r>
              <a:rPr lang="en-US" sz="1350" b="0" dirty="0">
                <a:solidFill>
                  <a:srgbClr val="002060"/>
                </a:solidFill>
              </a:rPr>
              <a:t>50% risk sharing from </a:t>
            </a:r>
            <a:r>
              <a:rPr lang="en-US" sz="1350" b="0" dirty="0" smtClean="0">
                <a:solidFill>
                  <a:srgbClr val="002060"/>
                </a:solidFill>
              </a:rPr>
              <a:t>2.1</a:t>
            </a:r>
            <a:r>
              <a:rPr lang="en-US" sz="1350" b="0" dirty="0">
                <a:solidFill>
                  <a:srgbClr val="002060"/>
                </a:solidFill>
              </a:rPr>
              <a:t>% - 8.0% of gains or losses</a:t>
            </a:r>
          </a:p>
          <a:p>
            <a:pPr lvl="1">
              <a:lnSpc>
                <a:spcPct val="90000"/>
              </a:lnSpc>
            </a:pPr>
            <a:r>
              <a:rPr lang="en-US" sz="1350" b="0" dirty="0">
                <a:solidFill>
                  <a:srgbClr val="002060"/>
                </a:solidFill>
              </a:rPr>
              <a:t>The contract addendum and a letter extending the MOU </a:t>
            </a:r>
            <a:r>
              <a:rPr lang="en-US" sz="1350" b="0" dirty="0" smtClean="0">
                <a:solidFill>
                  <a:srgbClr val="002060"/>
                </a:solidFill>
              </a:rPr>
              <a:t>are available on </a:t>
            </a:r>
            <a:r>
              <a:rPr lang="en-US" sz="1350" b="0" dirty="0">
                <a:solidFill>
                  <a:srgbClr val="002060"/>
                </a:solidFill>
              </a:rPr>
              <a:t>the Duals website </a:t>
            </a:r>
            <a:br>
              <a:rPr lang="en-US" sz="1350" b="0" dirty="0">
                <a:solidFill>
                  <a:srgbClr val="002060"/>
                </a:solidFill>
              </a:rPr>
            </a:br>
            <a:r>
              <a:rPr lang="en-US" sz="1350" b="0" dirty="0">
                <a:solidFill>
                  <a:srgbClr val="002060"/>
                </a:solidFill>
              </a:rPr>
              <a:t>(</a:t>
            </a:r>
            <a:r>
              <a:rPr lang="en-US" sz="1350" b="0" u="sng" dirty="0">
                <a:solidFill>
                  <a:srgbClr val="002060"/>
                </a:solidFill>
                <a:hlinkClick r:id="rId2"/>
              </a:rPr>
              <a:t>http://www.mass.gov/masshealth/duals</a:t>
            </a:r>
            <a:r>
              <a:rPr lang="en-US" sz="1350" b="0" dirty="0">
                <a:solidFill>
                  <a:srgbClr val="002060"/>
                </a:solidFill>
              </a:rPr>
              <a:t>) under “One Care Three-Way Contract and Memorandum of Understanding (MOU</a:t>
            </a:r>
            <a:r>
              <a:rPr lang="en-US" sz="1350" b="0" dirty="0" smtClean="0">
                <a:solidFill>
                  <a:srgbClr val="002060"/>
                </a:solidFill>
              </a:rPr>
              <a:t>).”</a:t>
            </a:r>
          </a:p>
          <a:p>
            <a:pPr lvl="1">
              <a:lnSpc>
                <a:spcPct val="90000"/>
              </a:lnSpc>
            </a:pPr>
            <a:endParaRPr lang="en-US" sz="1350" b="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350" dirty="0" smtClean="0">
                <a:solidFill>
                  <a:srgbClr val="002060"/>
                </a:solidFill>
              </a:rPr>
              <a:t>Policy Amendment Status:</a:t>
            </a:r>
          </a:p>
          <a:p>
            <a:pPr lvl="1">
              <a:lnSpc>
                <a:spcPct val="100000"/>
              </a:lnSpc>
            </a:pPr>
            <a:r>
              <a:rPr lang="en-US" sz="1350" b="0" dirty="0" smtClean="0">
                <a:solidFill>
                  <a:srgbClr val="002060"/>
                </a:solidFill>
              </a:rPr>
              <a:t>MassHealth and CMS continue to work to finalize the broader policy amendment to the One Care Three-Way Contract that includes: </a:t>
            </a:r>
          </a:p>
          <a:p>
            <a:pPr lvl="2">
              <a:lnSpc>
                <a:spcPct val="100000"/>
              </a:lnSpc>
            </a:pPr>
            <a:r>
              <a:rPr lang="en-US" sz="1350" b="0" dirty="0" smtClean="0">
                <a:solidFill>
                  <a:srgbClr val="002060"/>
                </a:solidFill>
              </a:rPr>
              <a:t>Technical fixes</a:t>
            </a:r>
          </a:p>
          <a:p>
            <a:pPr lvl="2">
              <a:lnSpc>
                <a:spcPct val="100000"/>
              </a:lnSpc>
            </a:pPr>
            <a:r>
              <a:rPr lang="en-US" sz="1350" b="0" dirty="0" smtClean="0">
                <a:solidFill>
                  <a:srgbClr val="002060"/>
                </a:solidFill>
              </a:rPr>
              <a:t>Changes </a:t>
            </a:r>
            <a:r>
              <a:rPr lang="en-US" sz="1350" b="0" dirty="0">
                <a:solidFill>
                  <a:srgbClr val="002060"/>
                </a:solidFill>
              </a:rPr>
              <a:t>proposed by the Implementation Council and the One Care Ombudsman (OCO</a:t>
            </a:r>
            <a:r>
              <a:rPr lang="en-US" sz="1350" b="0" dirty="0" smtClean="0">
                <a:solidFill>
                  <a:srgbClr val="002060"/>
                </a:solidFill>
              </a:rPr>
              <a:t>) </a:t>
            </a:r>
          </a:p>
          <a:p>
            <a:pPr lvl="2">
              <a:lnSpc>
                <a:spcPct val="100000"/>
              </a:lnSpc>
            </a:pPr>
            <a:r>
              <a:rPr lang="en-US" sz="1350" b="0" dirty="0" smtClean="0">
                <a:solidFill>
                  <a:srgbClr val="002060"/>
                </a:solidFill>
              </a:rPr>
              <a:t>Updates to comply with </a:t>
            </a:r>
            <a:r>
              <a:rPr lang="en-US" sz="1350" b="0" dirty="0">
                <a:solidFill>
                  <a:srgbClr val="002060"/>
                </a:solidFill>
              </a:rPr>
              <a:t>the </a:t>
            </a:r>
            <a:r>
              <a:rPr lang="en-US" sz="1350" b="0" dirty="0" smtClean="0">
                <a:solidFill>
                  <a:srgbClr val="002060"/>
                </a:solidFill>
              </a:rPr>
              <a:t>2016 </a:t>
            </a:r>
            <a:r>
              <a:rPr lang="en-US" sz="1350" b="0" dirty="0">
                <a:solidFill>
                  <a:srgbClr val="002060"/>
                </a:solidFill>
              </a:rPr>
              <a:t>CMS Medicaid Managed Care rule</a:t>
            </a:r>
          </a:p>
          <a:p>
            <a:pPr lvl="1">
              <a:lnSpc>
                <a:spcPct val="100000"/>
              </a:lnSpc>
            </a:pPr>
            <a:endParaRPr lang="en-US" sz="1400" b="0" dirty="0" smtClean="0">
              <a:solidFill>
                <a:srgbClr val="002060"/>
              </a:solidFill>
            </a:endParaRPr>
          </a:p>
          <a:p>
            <a:pPr marL="579438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2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4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06414" y="202123"/>
            <a:ext cx="7935499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kern="0" dirty="0" smtClean="0">
                <a:solidFill>
                  <a:srgbClr val="002060"/>
                </a:solidFill>
                <a:ea typeface="ＭＳ Ｐゴシック" charset="-128"/>
              </a:rPr>
              <a:t>Implementation Council Annual Leadership Determination</a:t>
            </a:r>
            <a:endParaRPr lang="en-US" altLang="en-US" sz="2400" kern="0" dirty="0">
              <a:solidFill>
                <a:srgbClr val="002060"/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6039" y="837397"/>
            <a:ext cx="8815665" cy="5451107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dirty="0" smtClean="0">
                <a:solidFill>
                  <a:srgbClr val="002060"/>
                </a:solidFill>
              </a:rPr>
              <a:t>The Implementation Council procurement requires the Council make an annual determination of its leadership</a:t>
            </a:r>
          </a:p>
          <a:p>
            <a:pPr lvl="1">
              <a:lnSpc>
                <a:spcPct val="100000"/>
              </a:lnSpc>
            </a:pPr>
            <a:r>
              <a:rPr lang="en-US" sz="1400" i="1" dirty="0" smtClean="0">
                <a:solidFill>
                  <a:srgbClr val="002060"/>
                </a:solidFill>
              </a:rPr>
              <a:t>From </a:t>
            </a:r>
            <a:r>
              <a:rPr lang="en-US" sz="1400" i="1" dirty="0">
                <a:solidFill>
                  <a:srgbClr val="002060"/>
                </a:solidFill>
              </a:rPr>
              <a:t>the Frequently Asked Questions (FAQ) Document:</a:t>
            </a:r>
            <a:br>
              <a:rPr lang="en-US" sz="1400" i="1" dirty="0">
                <a:solidFill>
                  <a:srgbClr val="002060"/>
                </a:solidFill>
              </a:rPr>
            </a:br>
            <a:r>
              <a:rPr lang="en-US" sz="1400" i="1" dirty="0">
                <a:solidFill>
                  <a:srgbClr val="002060"/>
                </a:solidFill>
              </a:rPr>
              <a:t/>
            </a:r>
            <a:br>
              <a:rPr lang="en-US" sz="1400" i="1" dirty="0">
                <a:solidFill>
                  <a:srgbClr val="002060"/>
                </a:solidFill>
              </a:rPr>
            </a:br>
            <a:r>
              <a:rPr lang="en-US" sz="1400" i="1" dirty="0">
                <a:solidFill>
                  <a:srgbClr val="002060"/>
                </a:solidFill>
              </a:rPr>
              <a:t>“Council leadership will be determined on a yearly basis by the Council</a:t>
            </a:r>
            <a:r>
              <a:rPr lang="en-US" sz="1400" b="0" i="1" dirty="0">
                <a:solidFill>
                  <a:srgbClr val="002060"/>
                </a:solidFill>
              </a:rPr>
              <a:t>. The Council will select a consumer representative to serve as its chair. The chair(s) develop agendas; facilitate the meeting; ensure Council development of a work plan; and ensure completion of work plan deliverables and the annual report.” </a:t>
            </a:r>
            <a:br>
              <a:rPr lang="en-US" sz="1400" b="0" i="1" dirty="0">
                <a:solidFill>
                  <a:srgbClr val="002060"/>
                </a:solidFill>
              </a:rPr>
            </a:br>
            <a:r>
              <a:rPr lang="en-US" sz="1400" u="sng" dirty="0">
                <a:solidFill>
                  <a:srgbClr val="002060"/>
                </a:solidFill>
                <a:hlinkClick r:id="rId2"/>
              </a:rPr>
              <a:t>https://www.mass.gov/files/documents/2017/08/31/implementation-council-faq-nov-2016.pdf</a:t>
            </a:r>
            <a:r>
              <a:rPr lang="en-US" sz="1400" u="sng" dirty="0">
                <a:solidFill>
                  <a:srgbClr val="002060"/>
                </a:solidFill>
              </a:rPr>
              <a:t> </a:t>
            </a:r>
            <a:r>
              <a:rPr lang="en-US" sz="1400" i="1" dirty="0">
                <a:solidFill>
                  <a:srgbClr val="002060"/>
                </a:solidFill>
              </a:rPr>
              <a:t/>
            </a:r>
            <a:br>
              <a:rPr lang="en-US" sz="1400" i="1" dirty="0">
                <a:solidFill>
                  <a:srgbClr val="002060"/>
                </a:solidFill>
              </a:rPr>
            </a:br>
            <a:endParaRPr lang="en-US" sz="1400" b="0" dirty="0" smtClean="0">
              <a:solidFill>
                <a:srgbClr val="002060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1400" b="0" dirty="0" smtClean="0">
                <a:solidFill>
                  <a:srgbClr val="002060"/>
                </a:solidFill>
              </a:rPr>
              <a:t>The Council could confirm its current leadership approach or make changes</a:t>
            </a:r>
          </a:p>
          <a:p>
            <a:pPr>
              <a:lnSpc>
                <a:spcPct val="100000"/>
              </a:lnSpc>
            </a:pPr>
            <a:endParaRPr lang="en-US" sz="1400" b="0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400" b="0" dirty="0" smtClean="0">
                <a:solidFill>
                  <a:srgbClr val="002060"/>
                </a:solidFill>
              </a:rPr>
              <a:t>MassHealth asks the Council to discuss and decide on this issue for this year</a:t>
            </a:r>
          </a:p>
          <a:p>
            <a:pPr>
              <a:lnSpc>
                <a:spcPct val="100000"/>
              </a:lnSpc>
            </a:pPr>
            <a:endParaRPr lang="en-US" sz="1400" b="0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400" b="0" dirty="0" smtClean="0">
                <a:solidFill>
                  <a:srgbClr val="002060"/>
                </a:solidFill>
              </a:rPr>
              <a:t>MassHealth suggests that the Council consider planning for the next annual discussion and decision</a:t>
            </a:r>
            <a:endParaRPr lang="en-US" sz="1200" b="0" dirty="0" smtClean="0">
              <a:solidFill>
                <a:srgbClr val="002060"/>
              </a:solidFill>
            </a:endParaRPr>
          </a:p>
          <a:p>
            <a:pPr marL="579438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2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75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6944" y="2828836"/>
            <a:ext cx="440621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85A6D6"/>
                </a:solidFill>
              </a:rPr>
              <a:t>VISIT US ONLINE</a:t>
            </a:r>
            <a:r>
              <a:rPr lang="en-US" sz="2800" b="1" u="sng" dirty="0" smtClean="0">
                <a:hlinkClick r:id="rId3"/>
              </a:rPr>
              <a:t/>
            </a:r>
            <a:br>
              <a:rPr lang="en-US" sz="2800" b="1" u="sng" dirty="0" smtClean="0">
                <a:hlinkClick r:id="rId3"/>
              </a:rPr>
            </a:br>
            <a:r>
              <a:rPr lang="en-US" sz="2800" b="1" u="sng" dirty="0" smtClean="0">
                <a:solidFill>
                  <a:srgbClr val="7030A0"/>
                </a:solidFill>
                <a:hlinkClick r:id="rId3"/>
              </a:rPr>
              <a:t>www.mass.gov/one-care</a:t>
            </a:r>
            <a:endParaRPr lang="en-US" altLang="en-US" sz="2800" b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85A6D6"/>
                </a:solidFill>
              </a:rPr>
              <a:t>EMAIL US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alt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OneCare@state.ma.us</a:t>
            </a: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58" y="3042927"/>
            <a:ext cx="2995769" cy="157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834063" y="2374232"/>
            <a:ext cx="0" cy="3240505"/>
          </a:xfrm>
          <a:prstGeom prst="line">
            <a:avLst/>
          </a:prstGeom>
          <a:ln w="28575">
            <a:solidFill>
              <a:srgbClr val="A0C5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3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25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/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ISNEWSLIDENUMBER" val="False"/>
  <p:tag name="PREVIOUSNAME" val="C:\Users\Alexia Cesar\Documents\MassHealth\Final docs\2. Strategy reference deck\20160129 - MassHealth - Strategy reference deck - vF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On-screen Show (4:3)</PresentationFormat>
  <Paragraphs>69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SRM_CF_DG1140</vt:lpstr>
      <vt:lpstr>1_SRM_CF_DG1140</vt:lpstr>
      <vt:lpstr>2_SRM_CF_DG1140</vt:lpstr>
      <vt:lpstr>think-cell Slide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2016-01-29T17:32:38Z</dcterms:created>
  <dcterms:modified xsi:type="dcterms:W3CDTF">2018-07-06T15:38:44Z</dcterms:modified>
</cp:coreProperties>
</file>