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  <p:sldMasterId id="2147483703" r:id="rId2"/>
    <p:sldMasterId id="2147483715" r:id="rId3"/>
  </p:sldMasterIdLst>
  <p:notesMasterIdLst>
    <p:notesMasterId r:id="rId13"/>
  </p:notesMasterIdLst>
  <p:handoutMasterIdLst>
    <p:handoutMasterId r:id="rId14"/>
  </p:handoutMasterIdLst>
  <p:sldIdLst>
    <p:sldId id="302" r:id="rId4"/>
    <p:sldId id="603" r:id="rId5"/>
    <p:sldId id="610" r:id="rId6"/>
    <p:sldId id="609" r:id="rId7"/>
    <p:sldId id="613" r:id="rId8"/>
    <p:sldId id="614" r:id="rId9"/>
    <p:sldId id="615" r:id="rId10"/>
    <p:sldId id="616" r:id="rId11"/>
    <p:sldId id="569" r:id="rId12"/>
  </p:sldIdLst>
  <p:sldSz cx="9144000" cy="6858000" type="screen4x3"/>
  <p:notesSz cx="7010400" cy="92964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5" orient="horz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2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6699FF"/>
    <a:srgbClr val="002060"/>
    <a:srgbClr val="A0C5FA"/>
    <a:srgbClr val="85A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3" autoAdjust="0"/>
    <p:restoredTop sz="85279" autoAdjust="0"/>
  </p:normalViewPr>
  <p:slideViewPr>
    <p:cSldViewPr snapToGrid="0" snapToObjects="1">
      <p:cViewPr varScale="1">
        <p:scale>
          <a:sx n="84" d="100"/>
          <a:sy n="84" d="100"/>
        </p:scale>
        <p:origin x="-120" y="-78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-3756" y="-72"/>
      </p:cViewPr>
      <p:guideLst>
        <p:guide orient="horz" pos="2928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5710411198600175E-2"/>
          <c:y val="3.5452398916371128E-2"/>
          <c:w val="0.83334745656792897"/>
          <c:h val="0.62201247796048964"/>
        </c:manualLayout>
      </c:layout>
      <c:ofPieChart>
        <c:ofPieType val="pie"/>
        <c:varyColors val="1"/>
        <c:ser>
          <c:idx val="0"/>
          <c:order val="0"/>
          <c:dPt>
            <c:idx val="0"/>
            <c:bubble3D val="0"/>
            <c:spPr>
              <a:solidFill>
                <a:srgbClr val="5E8BFF">
                  <a:lumMod val="40000"/>
                  <a:lumOff val="60000"/>
                </a:srgbClr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</c:spPr>
          </c:dPt>
          <c:dPt>
            <c:idx val="3"/>
            <c:bubble3D val="0"/>
            <c:spPr>
              <a:solidFill>
                <a:srgbClr val="FF9900"/>
              </a:solidFill>
            </c:spPr>
          </c:dPt>
          <c:dPt>
            <c:idx val="4"/>
            <c:bubble3D val="0"/>
            <c:spPr>
              <a:solidFill>
                <a:srgbClr val="FF99FF"/>
              </a:solidFill>
            </c:spPr>
          </c:dPt>
          <c:dPt>
            <c:idx val="7"/>
            <c:bubble3D val="0"/>
            <c:spPr>
              <a:solidFill>
                <a:srgbClr val="F86C6C"/>
              </a:solidFill>
            </c:spPr>
          </c:dPt>
          <c:dPt>
            <c:idx val="8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9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1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Lbls>
            <c:dLbl>
              <c:idx val="1"/>
              <c:layout>
                <c:manualLayout>
                  <c:x val="1.9671916010498686E-2"/>
                  <c:y val="5.9701127876007606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Dental 4%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2.9347331583552055E-2"/>
                  <c:y val="2.811486143295264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3.7330333708286466E-3"/>
                  <c:y val="-3.2053394230299379E-4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Part D</a:t>
                    </a:r>
                    <a:r>
                      <a:rPr lang="en-US" sz="1200" baseline="0" dirty="0"/>
                      <a:t> </a:t>
                    </a:r>
                    <a:r>
                      <a:rPr lang="en-US" sz="1200" dirty="0"/>
                      <a:t>4%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2.1723129312695221E-2"/>
                  <c:y val="2.400334771829202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3.9757905261842266E-2"/>
                  <c:y val="0.1135573305216006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9.7355978166394325E-2"/>
                  <c:y val="5.400975627113404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2.7209848768903772E-2"/>
                  <c:y val="4.377215999081883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delete val="1"/>
            </c:dLbl>
            <c:dLbl>
              <c:idx val="11"/>
              <c:delete val="1"/>
            </c:dLbl>
            <c:dLbl>
              <c:idx val="12"/>
              <c:layout>
                <c:manualLayout>
                  <c:x val="2.1328708911386076E-2"/>
                  <c:y val="-0.1309222008084627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3"/>
              <c:layout>
                <c:manualLayout>
                  <c:x val="-0.19935445569303833"/>
                  <c:y val="-7.3647268311117842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dirty="0"/>
                      <a:t>Other Categories
77%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'[2018-3--Unify Monthly Grievances Report--THPP--4.13.18.xlsx]6 month totals'!$B$64:$B$76</c:f>
              <c:strCache>
                <c:ptCount val="13"/>
                <c:pt idx="0">
                  <c:v>Transportation </c:v>
                </c:pt>
                <c:pt idx="1">
                  <c:v>Dental </c:v>
                </c:pt>
                <c:pt idx="2">
                  <c:v>Part C, Medicaid, and Supplemental</c:v>
                </c:pt>
                <c:pt idx="3">
                  <c:v>Part D</c:v>
                </c:pt>
                <c:pt idx="4">
                  <c:v>Enrollment</c:v>
                </c:pt>
                <c:pt idx="5">
                  <c:v>MassHealth</c:v>
                </c:pt>
                <c:pt idx="6">
                  <c:v>Medicare</c:v>
                </c:pt>
                <c:pt idx="7">
                  <c:v>Network </c:v>
                </c:pt>
                <c:pt idx="8">
                  <c:v>Other</c:v>
                </c:pt>
                <c:pt idx="9">
                  <c:v>Plan Management </c:v>
                </c:pt>
                <c:pt idx="10">
                  <c:v>Plan Marketing Materials</c:v>
                </c:pt>
                <c:pt idx="11">
                  <c:v>Provider</c:v>
                </c:pt>
                <c:pt idx="12">
                  <c:v>Quality of Care</c:v>
                </c:pt>
              </c:strCache>
            </c:strRef>
          </c:cat>
          <c:val>
            <c:numRef>
              <c:f>'[2018-3--Unify Monthly Grievances Report--THPP--4.13.18.xlsx]6 month totals'!$C$64:$C$76</c:f>
              <c:numCache>
                <c:formatCode>General</c:formatCode>
                <c:ptCount val="13"/>
                <c:pt idx="0">
                  <c:v>23.076923076923077</c:v>
                </c:pt>
                <c:pt idx="1">
                  <c:v>3.8461538461538463</c:v>
                </c:pt>
                <c:pt idx="2">
                  <c:v>5.7692307692307692</c:v>
                </c:pt>
                <c:pt idx="3">
                  <c:v>3.8461538461538463</c:v>
                </c:pt>
                <c:pt idx="4">
                  <c:v>7.6923076923076925</c:v>
                </c:pt>
                <c:pt idx="5">
                  <c:v>0</c:v>
                </c:pt>
                <c:pt idx="6">
                  <c:v>0</c:v>
                </c:pt>
                <c:pt idx="7">
                  <c:v>7.6923076923076925</c:v>
                </c:pt>
                <c:pt idx="8">
                  <c:v>25</c:v>
                </c:pt>
                <c:pt idx="9">
                  <c:v>3.8461538461538463</c:v>
                </c:pt>
                <c:pt idx="10">
                  <c:v>0</c:v>
                </c:pt>
                <c:pt idx="11">
                  <c:v>0</c:v>
                </c:pt>
                <c:pt idx="12">
                  <c:v>19.230769230769234</c:v>
                </c:pt>
              </c:numCache>
            </c:numRef>
          </c:val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100"/>
        <c:splitType val="pos"/>
        <c:splitPos val="12"/>
        <c:secondPieSize val="79"/>
        <c:serLines/>
      </c:of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5900954883458062E-2"/>
          <c:y val="0.16384089575041555"/>
          <c:w val="0.85583132156633468"/>
          <c:h val="0.75847248206528262"/>
        </c:manualLayout>
      </c:layout>
      <c:ofPieChart>
        <c:ofPieType val="pie"/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2"/>
            <c:bubble3D val="0"/>
            <c:spPr>
              <a:solidFill>
                <a:srgbClr val="7030A0"/>
              </a:solidFill>
            </c:spPr>
          </c:dPt>
          <c:dPt>
            <c:idx val="3"/>
            <c:bubble3D val="0"/>
            <c:spPr>
              <a:solidFill>
                <a:srgbClr val="FF99FF"/>
              </a:solidFill>
            </c:spPr>
          </c:dPt>
          <c:dPt>
            <c:idx val="8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12"/>
            <c:bubble3D val="0"/>
            <c:spPr>
              <a:solidFill>
                <a:srgbClr val="5E8BFF">
                  <a:lumMod val="40000"/>
                  <a:lumOff val="60000"/>
                </a:srgbClr>
              </a:solidFill>
            </c:spPr>
          </c:dPt>
          <c:dLbls>
            <c:dLbl>
              <c:idx val="0"/>
              <c:layout>
                <c:manualLayout>
                  <c:x val="2.731699161809065E-2"/>
                  <c:y val="-7.9406234934918843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>
                        <a:latin typeface="+mn-lt"/>
                      </a:rPr>
                      <a:t>Dental 1%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60446363454415E-4"/>
                  <c:y val="-2.015426643098184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9.2373287105930652E-2"/>
                  <c:y val="0.10763484921527679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>
                        <a:latin typeface="+mn-lt"/>
                      </a:rPr>
                      <a:t>Part D</a:t>
                    </a:r>
                    <a:r>
                      <a:rPr lang="en-US" sz="1200" baseline="0" dirty="0">
                        <a:latin typeface="+mn-lt"/>
                      </a:rPr>
                      <a:t> </a:t>
                    </a:r>
                  </a:p>
                  <a:p>
                    <a:r>
                      <a:rPr lang="en-US" sz="1200" dirty="0">
                        <a:latin typeface="+mn-lt"/>
                      </a:rPr>
                      <a:t>0%</a:t>
                    </a:r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2.3750173993379108E-2"/>
                  <c:y val="0.1026720767046976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layout>
                <c:manualLayout>
                  <c:x val="-0.10240973522032755"/>
                  <c:y val="6.233381541593015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5929645847127893"/>
                  <c:y val="7.328191118967272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delete val="1"/>
            </c:dLbl>
            <c:dLbl>
              <c:idx val="10"/>
              <c:layout>
                <c:manualLayout>
                  <c:x val="-8.7275700921210203E-2"/>
                  <c:y val="0.1161002196154052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8.740158567521061E-3"/>
                  <c:y val="-0.1415279340082489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5.7576069620384258E-2"/>
                  <c:y val="1.564376583514058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3"/>
              <c:layout>
                <c:manualLayout>
                  <c:x val="-8.9216415591793982E-2"/>
                  <c:y val="3.5748025025246623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>
                    <a:latin typeface="+mn-lt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'[2018_CCA_One_Care_Member_Grievance_Rprt.xlsx]6 month totals'!$D$42:$D$54</c:f>
              <c:strCache>
                <c:ptCount val="13"/>
                <c:pt idx="0">
                  <c:v>Dental </c:v>
                </c:pt>
                <c:pt idx="1">
                  <c:v>Part C, Medicaid, and Supplemental</c:v>
                </c:pt>
                <c:pt idx="2">
                  <c:v>Part D</c:v>
                </c:pt>
                <c:pt idx="3">
                  <c:v>Enrollment</c:v>
                </c:pt>
                <c:pt idx="4">
                  <c:v>MassHealth</c:v>
                </c:pt>
                <c:pt idx="5">
                  <c:v>Medicare</c:v>
                </c:pt>
                <c:pt idx="6">
                  <c:v>Network </c:v>
                </c:pt>
                <c:pt idx="7">
                  <c:v>Other</c:v>
                </c:pt>
                <c:pt idx="8">
                  <c:v>Plan Management </c:v>
                </c:pt>
                <c:pt idx="9">
                  <c:v>Plan Marketing Materials</c:v>
                </c:pt>
                <c:pt idx="10">
                  <c:v>Provider</c:v>
                </c:pt>
                <c:pt idx="11">
                  <c:v>Quality of Care</c:v>
                </c:pt>
                <c:pt idx="12">
                  <c:v>Transportation </c:v>
                </c:pt>
              </c:strCache>
            </c:strRef>
          </c:cat>
          <c:val>
            <c:numRef>
              <c:f>'[2018_CCA_One_Care_Member_Grievance_Rprt.xlsx]6 month totals'!$E$42:$E$54</c:f>
              <c:numCache>
                <c:formatCode>General</c:formatCode>
                <c:ptCount val="13"/>
                <c:pt idx="0">
                  <c:v>0.31347962382445138</c:v>
                </c:pt>
                <c:pt idx="1">
                  <c:v>0.54858934169278994</c:v>
                </c:pt>
                <c:pt idx="2">
                  <c:v>0.23510971786833856</c:v>
                </c:pt>
                <c:pt idx="3">
                  <c:v>7.8369905956112845E-2</c:v>
                </c:pt>
                <c:pt idx="4">
                  <c:v>0</c:v>
                </c:pt>
                <c:pt idx="5">
                  <c:v>0</c:v>
                </c:pt>
                <c:pt idx="6">
                  <c:v>0.23510971786833856</c:v>
                </c:pt>
                <c:pt idx="7">
                  <c:v>0</c:v>
                </c:pt>
                <c:pt idx="8">
                  <c:v>10.18808777429467</c:v>
                </c:pt>
                <c:pt idx="9">
                  <c:v>0</c:v>
                </c:pt>
                <c:pt idx="10">
                  <c:v>5.1724137931034484</c:v>
                </c:pt>
                <c:pt idx="11">
                  <c:v>2.1943573667711598</c:v>
                </c:pt>
                <c:pt idx="12">
                  <c:v>81.034482758620683</c:v>
                </c:pt>
              </c:numCache>
            </c:numRef>
          </c:val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100"/>
        <c:splitType val="percent"/>
        <c:splitPos val="80"/>
        <c:secondPieSize val="75"/>
        <c:serLines/>
      </c:of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428179432116438"/>
          <c:y val="1.6759465056350401E-2"/>
          <c:w val="0.47269741517052155"/>
          <c:h val="0.8780629310871025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6699FF"/>
              </a:solidFill>
            </c:spPr>
          </c:dPt>
          <c:dLbls>
            <c:dLbl>
              <c:idx val="2"/>
              <c:layout>
                <c:manualLayout>
                  <c:x val="-7.2762355976689359E-3"/>
                  <c:y val="8.4129037836450777E-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layout>
                <c:manualLayout>
                  <c:x val="6.6339006011345306E-2"/>
                  <c:y val="-0.256343583966741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11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'[2018-3--Unify Monthly Appeals Report--THPP--4.13.18.xlsx]6 month totals'!$B$76:$I$76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totals'!$B$77:$I$77</c:f>
              <c:numCache>
                <c:formatCode>General</c:formatCode>
                <c:ptCount val="8"/>
                <c:pt idx="0">
                  <c:v>10</c:v>
                </c:pt>
                <c:pt idx="1">
                  <c:v>3</c:v>
                </c:pt>
                <c:pt idx="2">
                  <c:v>3</c:v>
                </c:pt>
                <c:pt idx="3">
                  <c:v>0</c:v>
                </c:pt>
                <c:pt idx="4">
                  <c:v>21</c:v>
                </c:pt>
                <c:pt idx="5">
                  <c:v>0</c:v>
                </c:pt>
                <c:pt idx="6">
                  <c:v>0</c:v>
                </c:pt>
                <c:pt idx="7">
                  <c:v>13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978096487939006"/>
          <c:y val="3.1655221588002123E-2"/>
          <c:w val="0.60667775903012122"/>
          <c:h val="0.660403571348453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'[2018-3--Unify Monthly Appeals Report--THPP--4.13.18.xlsx]6 month totals'!$B$69</c:f>
              <c:strCache>
                <c:ptCount val="1"/>
                <c:pt idx="0">
                  <c:v>Fully Favorable Decision</c:v>
                </c:pt>
              </c:strCache>
            </c:strRef>
          </c:tx>
          <c:invertIfNegative val="0"/>
          <c:cat>
            <c:strRef>
              <c:f>'[2018-3--Unify Monthly Appeals Report--THPP--4.13.18.xlsx]6 month totals'!$C$68:$J$68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totals'!$C$69:$J$69</c:f>
              <c:numCache>
                <c:formatCode>General</c:formatCode>
                <c:ptCount val="8"/>
                <c:pt idx="0">
                  <c:v>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</c:v>
                </c:pt>
                <c:pt idx="5">
                  <c:v>0</c:v>
                </c:pt>
                <c:pt idx="6">
                  <c:v>0</c:v>
                </c:pt>
                <c:pt idx="7">
                  <c:v>9</c:v>
                </c:pt>
              </c:numCache>
            </c:numRef>
          </c:val>
        </c:ser>
        <c:ser>
          <c:idx val="1"/>
          <c:order val="1"/>
          <c:tx>
            <c:strRef>
              <c:f>'[2018-3--Unify Monthly Appeals Report--THPP--4.13.18.xlsx]6 month totals'!$B$70</c:f>
              <c:strCache>
                <c:ptCount val="1"/>
                <c:pt idx="0">
                  <c:v>Partially Favorable Decision</c:v>
                </c:pt>
              </c:strCache>
            </c:strRef>
          </c:tx>
          <c:invertIfNegative val="0"/>
          <c:cat>
            <c:strRef>
              <c:f>'[2018-3--Unify Monthly Appeals Report--THPP--4.13.18.xlsx]6 month totals'!$C$68:$J$68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totals'!$C$70:$J$70</c:f>
              <c:numCache>
                <c:formatCode>General</c:formatCode>
                <c:ptCount val="8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'[2018-3--Unify Monthly Appeals Report--THPP--4.13.18.xlsx]6 month totals'!$B$71</c:f>
              <c:strCache>
                <c:ptCount val="1"/>
                <c:pt idx="0">
                  <c:v>Adverse Decision</c:v>
                </c:pt>
              </c:strCache>
            </c:strRef>
          </c:tx>
          <c:invertIfNegative val="0"/>
          <c:cat>
            <c:strRef>
              <c:f>'[2018-3--Unify Monthly Appeals Report--THPP--4.13.18.xlsx]6 month totals'!$C$68:$J$68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totals'!$C$71:$J$71</c:f>
              <c:numCache>
                <c:formatCode>General</c:formatCode>
                <c:ptCount val="8"/>
                <c:pt idx="0">
                  <c:v>5</c:v>
                </c:pt>
                <c:pt idx="1">
                  <c:v>3</c:v>
                </c:pt>
                <c:pt idx="2">
                  <c:v>3</c:v>
                </c:pt>
                <c:pt idx="3">
                  <c:v>0</c:v>
                </c:pt>
                <c:pt idx="4">
                  <c:v>16</c:v>
                </c:pt>
                <c:pt idx="5">
                  <c:v>0</c:v>
                </c:pt>
                <c:pt idx="6">
                  <c:v>0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2994688"/>
        <c:axId val="82996608"/>
      </c:barChart>
      <c:catAx>
        <c:axId val="829946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Appeal </a:t>
                </a:r>
                <a:endParaRPr lang="en-US" dirty="0" smtClean="0"/>
              </a:p>
              <a:p>
                <a:pPr>
                  <a:defRPr/>
                </a:pPr>
                <a:r>
                  <a:rPr lang="en-US" dirty="0" smtClean="0"/>
                  <a:t>Category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25054680664917E-2"/>
              <c:y val="0.73213500065208326"/>
            </c:manualLayout>
          </c:layout>
          <c:overlay val="0"/>
        </c:title>
        <c:majorTickMark val="out"/>
        <c:minorTickMark val="none"/>
        <c:tickLblPos val="nextTo"/>
        <c:crossAx val="82996608"/>
        <c:crosses val="autoZero"/>
        <c:auto val="1"/>
        <c:lblAlgn val="ctr"/>
        <c:lblOffset val="100"/>
        <c:noMultiLvlLbl val="0"/>
      </c:catAx>
      <c:valAx>
        <c:axId val="829966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Number of Appeals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2994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24137607799027"/>
          <c:y val="0.56297906149961874"/>
          <c:w val="0.17578740157480316"/>
          <c:h val="0.43702093850038115"/>
        </c:manualLayout>
      </c:layout>
      <c:overlay val="1"/>
      <c:txPr>
        <a:bodyPr/>
        <a:lstStyle/>
        <a:p>
          <a:pPr>
            <a:defRPr sz="1100" b="1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847206599175102"/>
          <c:y val="0.21235020529332718"/>
          <c:w val="0.49611491498345323"/>
          <c:h val="0.8223884934410411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6699FF"/>
              </a:solidFill>
            </c:spPr>
          </c:dPt>
          <c:dLbls>
            <c:dLbl>
              <c:idx val="0"/>
              <c:layout>
                <c:manualLayout>
                  <c:x val="-0.17672707691429876"/>
                  <c:y val="-0.15709887278643853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Specialty Services
65%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1586857892763404"/>
                  <c:y val="-3.932481811531877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2384514435695538E-2"/>
                  <c:y val="-1.372169161360185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dLbl>
              <c:idx val="7"/>
              <c:layout>
                <c:manualLayout>
                  <c:x val="0.13538212135247799"/>
                  <c:y val="0.1332301360057265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'[2018-3--Unify Monthly Appeals Report--THPP--4.13.18.xlsx]6 month totals'!$C$26:$J$26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totals'!$C$27:$J$27</c:f>
              <c:numCache>
                <c:formatCode>General</c:formatCode>
                <c:ptCount val="8"/>
                <c:pt idx="0">
                  <c:v>247</c:v>
                </c:pt>
                <c:pt idx="1">
                  <c:v>35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96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752359080114985"/>
          <c:y val="6.6106627296587922E-2"/>
          <c:w val="0.63952505936757909"/>
          <c:h val="0.6544324146981627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'[2018-3--Unify Monthly Appeals Report--THPP--4.13.18.xlsx]6 month totals'!$B$64</c:f>
              <c:strCache>
                <c:ptCount val="1"/>
                <c:pt idx="0">
                  <c:v>Fully Favorable Decision</c:v>
                </c:pt>
              </c:strCache>
            </c:strRef>
          </c:tx>
          <c:invertIfNegative val="0"/>
          <c:cat>
            <c:strRef>
              <c:f>'[2018-3--Unify Monthly Appeals Report--THPP--4.13.18.xlsx]6 month totals'!$C$63:$J$63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totals'!$C$64:$J$64</c:f>
              <c:numCache>
                <c:formatCode>General</c:formatCode>
                <c:ptCount val="8"/>
                <c:pt idx="0">
                  <c:v>148</c:v>
                </c:pt>
                <c:pt idx="1">
                  <c:v>18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24</c:v>
                </c:pt>
              </c:numCache>
            </c:numRef>
          </c:val>
        </c:ser>
        <c:ser>
          <c:idx val="1"/>
          <c:order val="1"/>
          <c:tx>
            <c:strRef>
              <c:f>'[2018-3--Unify Monthly Appeals Report--THPP--4.13.18.xlsx]6 month totals'!$B$65</c:f>
              <c:strCache>
                <c:ptCount val="1"/>
                <c:pt idx="0">
                  <c:v>Partially Favorable Decision</c:v>
                </c:pt>
              </c:strCache>
            </c:strRef>
          </c:tx>
          <c:invertIfNegative val="0"/>
          <c:cat>
            <c:strRef>
              <c:f>'[2018-3--Unify Monthly Appeals Report--THPP--4.13.18.xlsx]6 month totals'!$C$63:$J$63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totals'!$C$65:$J$65</c:f>
              <c:numCache>
                <c:formatCode>General</c:formatCode>
                <c:ptCount val="8"/>
                <c:pt idx="0">
                  <c:v>19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'[2018-3--Unify Monthly Appeals Report--THPP--4.13.18.xlsx]6 month totals'!$B$66</c:f>
              <c:strCache>
                <c:ptCount val="1"/>
                <c:pt idx="0">
                  <c:v>Adverse Decision</c:v>
                </c:pt>
              </c:strCache>
            </c:strRef>
          </c:tx>
          <c:invertIfNegative val="0"/>
          <c:cat>
            <c:strRef>
              <c:f>'[2018-3--Unify Monthly Appeals Report--THPP--4.13.18.xlsx]6 month totals'!$C$63:$J$63</c:f>
              <c:strCache>
                <c:ptCount val="8"/>
                <c:pt idx="0">
                  <c:v>Specialty Services</c:v>
                </c:pt>
                <c:pt idx="1">
                  <c:v>LTSS</c:v>
                </c:pt>
                <c:pt idx="2">
                  <c:v>HCBS</c:v>
                </c:pt>
                <c:pt idx="3">
                  <c:v>Institutional </c:v>
                </c:pt>
                <c:pt idx="4">
                  <c:v>Mental Health </c:v>
                </c:pt>
                <c:pt idx="5">
                  <c:v>Substance Use</c:v>
                </c:pt>
                <c:pt idx="6">
                  <c:v>Other </c:v>
                </c:pt>
                <c:pt idx="7">
                  <c:v>Part D </c:v>
                </c:pt>
              </c:strCache>
            </c:strRef>
          </c:cat>
          <c:val>
            <c:numRef>
              <c:f>'[2018-3--Unify Monthly Appeals Report--THPP--4.13.18.xlsx]6 month totals'!$C$66:$J$66</c:f>
              <c:numCache>
                <c:formatCode>General</c:formatCode>
                <c:ptCount val="8"/>
                <c:pt idx="0">
                  <c:v>80</c:v>
                </c:pt>
                <c:pt idx="1">
                  <c:v>16</c:v>
                </c:pt>
                <c:pt idx="2">
                  <c:v>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874944"/>
        <c:axId val="87881216"/>
      </c:barChart>
      <c:catAx>
        <c:axId val="878749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Appeal </a:t>
                </a:r>
                <a:endParaRPr lang="en-US" dirty="0" smtClean="0"/>
              </a:p>
              <a:p>
                <a:pPr>
                  <a:defRPr/>
                </a:pPr>
                <a:r>
                  <a:rPr lang="en-US" dirty="0" smtClean="0"/>
                  <a:t>Category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7294713160857504E-4"/>
              <c:y val="0.7783123359580052"/>
            </c:manualLayout>
          </c:layout>
          <c:overlay val="0"/>
        </c:title>
        <c:majorTickMark val="out"/>
        <c:minorTickMark val="none"/>
        <c:tickLblPos val="nextTo"/>
        <c:crossAx val="87881216"/>
        <c:crosses val="autoZero"/>
        <c:auto val="1"/>
        <c:lblAlgn val="ctr"/>
        <c:lblOffset val="100"/>
        <c:noMultiLvlLbl val="0"/>
      </c:catAx>
      <c:valAx>
        <c:axId val="878812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Number of Appeals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78749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8C7E0-9A7C-41FD-8C1A-ADB800251C8A}" type="datetimeFigureOut">
              <a:rPr lang="en-US" smtClean="0"/>
              <a:t>6/29/2018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F9A40-A947-4058-9BBC-75DCB89092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96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037133" cy="466082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637" y="0"/>
            <a:ext cx="3037132" cy="466082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1204CD42-A733-4650-B0B4-FFA0F165EE56}" type="datetimeFigureOut">
              <a:rPr lang="en-US" smtClean="0"/>
              <a:t>6/29/2018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880" y="4473798"/>
            <a:ext cx="5608645" cy="3660373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830320"/>
            <a:ext cx="3037133" cy="466082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637" y="8830320"/>
            <a:ext cx="3037132" cy="466082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3024E1F4-4FEF-4A75-9A5A-52FED9225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0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37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>
                <a:solidFill>
                  <a:srgbClr val="C0504D"/>
                </a:solidFill>
              </a:rPr>
              <a:pPr>
                <a:defRPr/>
              </a:pPr>
              <a:t>2</a:t>
            </a:fld>
            <a:endParaRPr lang="en-US" altLang="en-US" dirty="0">
              <a:solidFill>
                <a:srgbClr val="C050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124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>
                <a:solidFill>
                  <a:srgbClr val="C0504D"/>
                </a:solidFill>
              </a:rPr>
              <a:pPr>
                <a:defRPr/>
              </a:pPr>
              <a:t>3</a:t>
            </a:fld>
            <a:endParaRPr lang="en-US" altLang="en-US" dirty="0">
              <a:solidFill>
                <a:srgbClr val="C050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124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400" b="0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97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298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1F4-4FEF-4A75-9A5A-52FED9225D7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18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85750927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3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229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567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2/23/2016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420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2/23/2016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78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2/23/2016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149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261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027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3598739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36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62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2/23/2016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53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2/23/2016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10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2/23/2016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15456-AC52-4190-9C1E-090226817F43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240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5052073"/>
              </p:ext>
            </p:extLst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McK Title Elements" hidden="1"/>
          <p:cNvGrpSpPr>
            <a:grpSpLocks/>
          </p:cNvGrpSpPr>
          <p:nvPr/>
        </p:nvGrpSpPr>
        <p:grpSpPr bwMode="auto">
          <a:xfrm>
            <a:off x="2693796" y="4874537"/>
            <a:ext cx="5036085" cy="494023"/>
            <a:chOff x="1663" y="3106"/>
            <a:chExt cx="3109" cy="30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663" y="3106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663" y="3275"/>
              <a:ext cx="3109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defTabSz="914400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/>
                </a:rPr>
                <a:t>Date</a:t>
              </a: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 bwMode="auto">
          <a:xfrm>
            <a:off x="2693796" y="2648241"/>
            <a:ext cx="5539245" cy="507831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300" b="0"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3315" name="Rectangle 1027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693796" y="3770660"/>
            <a:ext cx="5539245" cy="219820"/>
          </a:xfrm>
        </p:spPr>
        <p:txBody>
          <a:bodyPr>
            <a:spAutoFit/>
          </a:bodyPr>
          <a:lstStyle>
            <a:lvl1pPr>
              <a:defRPr sz="1400" baseline="0">
                <a:latin typeface="+mn-lt"/>
                <a:ea typeface="+mn-ea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12" name="TitleTopPlaceholder"/>
          <p:cNvSpPr>
            <a:spLocks noChangeArrowheads="1"/>
          </p:cNvSpPr>
          <p:nvPr/>
        </p:nvSpPr>
        <p:spPr bwMode="ltGray">
          <a:xfrm>
            <a:off x="2125654" y="3245969"/>
            <a:ext cx="2125653" cy="436455"/>
          </a:xfrm>
          <a:prstGeom prst="rect">
            <a:avLst/>
          </a:prstGeom>
          <a:solidFill>
            <a:schemeClr val="accent4">
              <a:alpha val="77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TitleTopPlaceholder"/>
          <p:cNvSpPr>
            <a:spLocks noChangeArrowheads="1"/>
          </p:cNvSpPr>
          <p:nvPr/>
        </p:nvSpPr>
        <p:spPr bwMode="ltGray">
          <a:xfrm>
            <a:off x="1" y="3245968"/>
            <a:ext cx="2125653" cy="436455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TitleTopPlaceholder"/>
          <p:cNvSpPr>
            <a:spLocks noChangeArrowheads="1"/>
          </p:cNvSpPr>
          <p:nvPr/>
        </p:nvSpPr>
        <p:spPr bwMode="ltGray">
          <a:xfrm>
            <a:off x="3886006" y="3246844"/>
            <a:ext cx="5257994" cy="436455"/>
          </a:xfrm>
          <a:prstGeom prst="rect">
            <a:avLst/>
          </a:prstGeom>
          <a:solidFill>
            <a:srgbClr val="009900">
              <a:alpha val="69000"/>
            </a:srgb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lIns="93296" tIns="46648" rIns="93296" bIns="46648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5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67" y="2029603"/>
            <a:ext cx="2075338" cy="207521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72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17.xml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17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2.xml"/><Relationship Id="rId20" Type="http://schemas.openxmlformats.org/officeDocument/2006/relationships/tags" Target="../tags/tag16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24" Type="http://schemas.openxmlformats.org/officeDocument/2006/relationships/image" Target="../media/image2.png"/><Relationship Id="rId5" Type="http://schemas.openxmlformats.org/officeDocument/2006/relationships/vmlDrawing" Target="../drawings/vmlDrawing1.vml"/><Relationship Id="rId15" Type="http://schemas.openxmlformats.org/officeDocument/2006/relationships/tags" Target="../tags/tag11.xml"/><Relationship Id="rId23" Type="http://schemas.openxmlformats.org/officeDocument/2006/relationships/image" Target="../media/image1.emf"/><Relationship Id="rId10" Type="http://schemas.openxmlformats.org/officeDocument/2006/relationships/tags" Target="../tags/tag6.xml"/><Relationship Id="rId19" Type="http://schemas.openxmlformats.org/officeDocument/2006/relationships/tags" Target="../tags/tag15.xml"/><Relationship Id="rId4" Type="http://schemas.openxmlformats.org/officeDocument/2006/relationships/theme" Target="../theme/theme1.xml"/><Relationship Id="rId9" Type="http://schemas.openxmlformats.org/officeDocument/2006/relationships/tags" Target="../tags/tag5.xml"/><Relationship Id="rId14" Type="http://schemas.openxmlformats.org/officeDocument/2006/relationships/tags" Target="../tags/tag10.xml"/><Relationship Id="rId22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24.xml"/><Relationship Id="rId18" Type="http://schemas.openxmlformats.org/officeDocument/2006/relationships/tags" Target="../tags/tag29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21" Type="http://schemas.openxmlformats.org/officeDocument/2006/relationships/tags" Target="../tags/tag32.xml"/><Relationship Id="rId7" Type="http://schemas.openxmlformats.org/officeDocument/2006/relationships/vmlDrawing" Target="../drawings/vmlDrawing3.vml"/><Relationship Id="rId12" Type="http://schemas.openxmlformats.org/officeDocument/2006/relationships/tags" Target="../tags/tag23.xml"/><Relationship Id="rId17" Type="http://schemas.openxmlformats.org/officeDocument/2006/relationships/tags" Target="../tags/tag28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5.xml"/><Relationship Id="rId16" Type="http://schemas.openxmlformats.org/officeDocument/2006/relationships/tags" Target="../tags/tag27.xml"/><Relationship Id="rId20" Type="http://schemas.openxmlformats.org/officeDocument/2006/relationships/tags" Target="../tags/tag31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11" Type="http://schemas.openxmlformats.org/officeDocument/2006/relationships/tags" Target="../tags/tag22.xml"/><Relationship Id="rId24" Type="http://schemas.openxmlformats.org/officeDocument/2006/relationships/oleObject" Target="../embeddings/oleObject3.bin"/><Relationship Id="rId5" Type="http://schemas.openxmlformats.org/officeDocument/2006/relationships/slideLayout" Target="../slideLayouts/slideLayout8.xml"/><Relationship Id="rId15" Type="http://schemas.openxmlformats.org/officeDocument/2006/relationships/tags" Target="../tags/tag26.xml"/><Relationship Id="rId23" Type="http://schemas.openxmlformats.org/officeDocument/2006/relationships/tags" Target="../tags/tag34.xml"/><Relationship Id="rId10" Type="http://schemas.openxmlformats.org/officeDocument/2006/relationships/tags" Target="../tags/tag21.xml"/><Relationship Id="rId19" Type="http://schemas.openxmlformats.org/officeDocument/2006/relationships/tags" Target="../tags/tag30.xml"/><Relationship Id="rId4" Type="http://schemas.openxmlformats.org/officeDocument/2006/relationships/slideLayout" Target="../slideLayouts/slideLayout7.xml"/><Relationship Id="rId9" Type="http://schemas.openxmlformats.org/officeDocument/2006/relationships/tags" Target="../tags/tag20.xml"/><Relationship Id="rId14" Type="http://schemas.openxmlformats.org/officeDocument/2006/relationships/tags" Target="../tags/tag25.xml"/><Relationship Id="rId22" Type="http://schemas.openxmlformats.org/officeDocument/2006/relationships/tags" Target="../tags/tag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13" Type="http://schemas.openxmlformats.org/officeDocument/2006/relationships/tags" Target="../tags/tag41.xml"/><Relationship Id="rId18" Type="http://schemas.openxmlformats.org/officeDocument/2006/relationships/tags" Target="../tags/tag46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11.xml"/><Relationship Id="rId21" Type="http://schemas.openxmlformats.org/officeDocument/2006/relationships/tags" Target="../tags/tag49.xml"/><Relationship Id="rId7" Type="http://schemas.openxmlformats.org/officeDocument/2006/relationships/vmlDrawing" Target="../drawings/vmlDrawing5.vml"/><Relationship Id="rId12" Type="http://schemas.openxmlformats.org/officeDocument/2006/relationships/tags" Target="../tags/tag40.xml"/><Relationship Id="rId17" Type="http://schemas.openxmlformats.org/officeDocument/2006/relationships/tags" Target="../tags/tag45.xml"/><Relationship Id="rId25" Type="http://schemas.openxmlformats.org/officeDocument/2006/relationships/image" Target="../media/image1.emf"/><Relationship Id="rId2" Type="http://schemas.openxmlformats.org/officeDocument/2006/relationships/slideLayout" Target="../slideLayouts/slideLayout10.xml"/><Relationship Id="rId16" Type="http://schemas.openxmlformats.org/officeDocument/2006/relationships/tags" Target="../tags/tag44.xml"/><Relationship Id="rId20" Type="http://schemas.openxmlformats.org/officeDocument/2006/relationships/tags" Target="../tags/tag48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3.xml"/><Relationship Id="rId11" Type="http://schemas.openxmlformats.org/officeDocument/2006/relationships/tags" Target="../tags/tag39.xml"/><Relationship Id="rId24" Type="http://schemas.openxmlformats.org/officeDocument/2006/relationships/oleObject" Target="../embeddings/oleObject5.bin"/><Relationship Id="rId5" Type="http://schemas.openxmlformats.org/officeDocument/2006/relationships/slideLayout" Target="../slideLayouts/slideLayout13.xml"/><Relationship Id="rId15" Type="http://schemas.openxmlformats.org/officeDocument/2006/relationships/tags" Target="../tags/tag43.xml"/><Relationship Id="rId23" Type="http://schemas.openxmlformats.org/officeDocument/2006/relationships/tags" Target="../tags/tag51.xml"/><Relationship Id="rId10" Type="http://schemas.openxmlformats.org/officeDocument/2006/relationships/tags" Target="../tags/tag38.xml"/><Relationship Id="rId19" Type="http://schemas.openxmlformats.org/officeDocument/2006/relationships/tags" Target="../tags/tag47.xml"/><Relationship Id="rId4" Type="http://schemas.openxmlformats.org/officeDocument/2006/relationships/slideLayout" Target="../slideLayouts/slideLayout12.xml"/><Relationship Id="rId9" Type="http://schemas.openxmlformats.org/officeDocument/2006/relationships/tags" Target="../tags/tag37.xml"/><Relationship Id="rId14" Type="http://schemas.openxmlformats.org/officeDocument/2006/relationships/tags" Target="../tags/tag42.xml"/><Relationship Id="rId22" Type="http://schemas.openxmlformats.org/officeDocument/2006/relationships/tags" Target="../tags/tag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767010075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8" name="think-cell Slide" r:id="rId22" imgW="270" imgH="270" progId="TCLayout.ActiveDocument.1">
                  <p:embed/>
                </p:oleObj>
              </mc:Choice>
              <mc:Fallback>
                <p:oleObj name="think-cell Slide" r:id="rId22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  <a:latin typeface="Arial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  <a:latin typeface="Arial"/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  <a:latin typeface="Arial"/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7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  <a:latin typeface="Arial"/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  <a:latin typeface="Arial"/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99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714" r:id="rId3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902830498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1" name="think-cell Slide" r:id="rId24" imgW="270" imgH="270" progId="TCLayout.ActiveDocument.1">
                  <p:embed/>
                </p:oleObj>
              </mc:Choice>
              <mc:Fallback>
                <p:oleObj name="think-cell Slide" r:id="rId2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075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9" r:id="rId5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437709102"/>
              </p:ext>
            </p:extLst>
          </p:nvPr>
        </p:nvGraphicFramePr>
        <p:xfrm>
          <a:off x="0" y="0"/>
          <a:ext cx="161984" cy="1619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think-cell Slide" r:id="rId24" imgW="270" imgH="270" progId="TCLayout.ActiveDocument.1">
                  <p:embed/>
                </p:oleObj>
              </mc:Choice>
              <mc:Fallback>
                <p:oleObj name="think-cell Slide" r:id="rId2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61984" cy="1619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2156" y="1990667"/>
            <a:ext cx="4389768" cy="12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74945" y="234863"/>
            <a:ext cx="8053675" cy="298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74944" y="27536"/>
            <a:ext cx="876714" cy="219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74944" y="542617"/>
            <a:ext cx="8053675" cy="251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808080"/>
                </a:solidFill>
                <a:latin typeface="Arial"/>
              </a:rPr>
              <a:t>Unit of measure</a:t>
            </a:r>
          </a:p>
        </p:txBody>
      </p:sp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74944" y="6086391"/>
            <a:ext cx="8799129" cy="413035"/>
            <a:chOff x="75" y="3895"/>
            <a:chExt cx="689" cy="255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95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dirty="0">
                  <a:solidFill>
                    <a:srgbClr val="000000"/>
                  </a:solidFill>
                  <a:latin typeface="Arial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53"/>
              <a:ext cx="689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marL="621910" indent="-621910" defTabSz="913429" fontAlgn="base">
                <a:spcBef>
                  <a:spcPct val="0"/>
                </a:spcBef>
                <a:spcAft>
                  <a:spcPct val="0"/>
                </a:spcAft>
                <a:tabLst>
                  <a:tab pos="625148" algn="l"/>
                </a:tabLst>
              </a:pPr>
              <a:r>
                <a:rPr lang="en-US" sz="1000" dirty="0">
                  <a:solidFill>
                    <a:srgbClr val="000000"/>
                  </a:solidFill>
                </a:rPr>
                <a:t>SOURCE: Source</a:t>
              </a:r>
            </a:p>
          </p:txBody>
        </p:sp>
      </p:grp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1482156" y="1150019"/>
            <a:ext cx="4350892" cy="518318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</a:rPr>
                <a:t>Title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grpSp>
        <p:nvGrpSpPr>
          <p:cNvPr id="63" name="LegendBoxes" hidden="1"/>
          <p:cNvGrpSpPr>
            <a:grpSpLocks/>
          </p:cNvGrpSpPr>
          <p:nvPr/>
        </p:nvGrpSpPr>
        <p:grpSpPr bwMode="auto">
          <a:xfrm>
            <a:off x="7449476" y="275439"/>
            <a:ext cx="779144" cy="1017201"/>
            <a:chOff x="4936" y="176"/>
            <a:chExt cx="481" cy="628"/>
          </a:xfrm>
        </p:grpSpPr>
        <p:sp>
          <p:nvSpPr>
            <p:cNvPr id="6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6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6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2" name="LegendLines" hidden="1"/>
          <p:cNvGrpSpPr>
            <a:grpSpLocks/>
          </p:cNvGrpSpPr>
          <p:nvPr/>
        </p:nvGrpSpPr>
        <p:grpSpPr bwMode="auto">
          <a:xfrm>
            <a:off x="7135228" y="275439"/>
            <a:ext cx="1093393" cy="745084"/>
            <a:chOff x="4750" y="176"/>
            <a:chExt cx="675" cy="460"/>
          </a:xfrm>
        </p:grpSpPr>
        <p:sp>
          <p:nvSpPr>
            <p:cNvPr id="7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7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</p:grpSp>
      <p:grpSp>
        <p:nvGrpSpPr>
          <p:cNvPr id="79" name="McKSticker" hidden="1"/>
          <p:cNvGrpSpPr/>
          <p:nvPr/>
        </p:nvGrpSpPr>
        <p:grpSpPr bwMode="auto">
          <a:xfrm>
            <a:off x="7139991" y="275438"/>
            <a:ext cx="1088630" cy="216680"/>
            <a:chOff x="7673880" y="285750"/>
            <a:chExt cx="1066895" cy="212366"/>
          </a:xfrm>
        </p:grpSpPr>
        <p:sp>
          <p:nvSpPr>
            <p:cNvPr id="80" name="StickerRectangle"/>
            <p:cNvSpPr>
              <a:spLocks noChangeArrowheads="1"/>
            </p:cNvSpPr>
            <p:nvPr/>
          </p:nvSpPr>
          <p:spPr bwMode="auto">
            <a:xfrm>
              <a:off x="7673880" y="285750"/>
              <a:ext cx="1066895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808080"/>
                  </a:solidFill>
                </a:rPr>
                <a:t>PRELIMINARY</a:t>
              </a:r>
            </a:p>
          </p:txBody>
        </p:sp>
        <p:cxnSp>
          <p:nvCxnSpPr>
            <p:cNvPr id="81" name="AutoShape 31"/>
            <p:cNvCxnSpPr>
              <a:cxnSpLocks noChangeShapeType="1"/>
              <a:stCxn id="80" idx="2"/>
              <a:endCxn id="80" idx="4"/>
            </p:cNvCxnSpPr>
            <p:nvPr/>
          </p:nvCxnSpPr>
          <p:spPr bwMode="auto">
            <a:xfrm>
              <a:off x="7673880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AutoShape 32"/>
            <p:cNvCxnSpPr>
              <a:cxnSpLocks noChangeShapeType="1"/>
              <a:stCxn id="80" idx="4"/>
              <a:endCxn id="80" idx="6"/>
            </p:cNvCxnSpPr>
            <p:nvPr/>
          </p:nvCxnSpPr>
          <p:spPr bwMode="auto">
            <a:xfrm>
              <a:off x="7673880" y="498116"/>
              <a:ext cx="1066895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3" name="LegendMoons" hidden="1"/>
          <p:cNvGrpSpPr/>
          <p:nvPr/>
        </p:nvGrpSpPr>
        <p:grpSpPr bwMode="auto">
          <a:xfrm>
            <a:off x="7381273" y="275438"/>
            <a:ext cx="847347" cy="1333054"/>
            <a:chOff x="6655594" y="273840"/>
            <a:chExt cx="830430" cy="1306516"/>
          </a:xfrm>
        </p:grpSpPr>
        <p:grpSp>
          <p:nvGrpSpPr>
            <p:cNvPr id="84" name="MoonLegend1"/>
            <p:cNvGrpSpPr>
              <a:grpSpLocks noChangeAspect="1"/>
            </p:cNvGrpSpPr>
            <p:nvPr>
              <p:custDataLst>
                <p:tags r:id="rId9"/>
              </p:custDataLst>
            </p:nvPr>
          </p:nvGrpSpPr>
          <p:grpSpPr bwMode="auto">
            <a:xfrm>
              <a:off x="6655594" y="273840"/>
              <a:ext cx="209550" cy="209551"/>
              <a:chOff x="4533" y="183"/>
              <a:chExt cx="144" cy="144"/>
            </a:xfrm>
          </p:grpSpPr>
          <p:sp>
            <p:nvSpPr>
              <p:cNvPr id="102" name="Oval 38"/>
              <p:cNvSpPr>
                <a:spLocks noChangeAspect="1"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3" name="Arc 39"/>
              <p:cNvSpPr>
                <a:spLocks noChangeAspect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5" name="MoonLegend2"/>
            <p:cNvGrpSpPr>
              <a:grpSpLocks noChangeAspect="1"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6655594" y="548081"/>
              <a:ext cx="209550" cy="209551"/>
              <a:chOff x="1694" y="2044"/>
              <a:chExt cx="160" cy="160"/>
            </a:xfrm>
          </p:grpSpPr>
          <p:sp>
            <p:nvSpPr>
              <p:cNvPr id="100" name="Oval 41"/>
              <p:cNvSpPr>
                <a:spLocks noChangeAspect="1"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Arc 42"/>
              <p:cNvSpPr>
                <a:spLocks noChangeAspect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6" name="MoonLegend4"/>
            <p:cNvGrpSpPr>
              <a:grpSpLocks noChangeAspect="1"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6655594" y="1096563"/>
              <a:ext cx="209550" cy="209551"/>
              <a:chOff x="4495" y="1198"/>
              <a:chExt cx="160" cy="160"/>
            </a:xfrm>
          </p:grpSpPr>
          <p:sp>
            <p:nvSpPr>
              <p:cNvPr id="98" name="Oval 47"/>
              <p:cNvSpPr>
                <a:spLocks noChangeAspect="1"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Arc 48"/>
              <p:cNvSpPr>
                <a:spLocks noChangeAspect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87" name="MoonLegend5"/>
            <p:cNvGrpSpPr>
              <a:grpSpLocks noChangeAspect="1"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6655594" y="1370805"/>
              <a:ext cx="209550" cy="209551"/>
              <a:chOff x="4495" y="1440"/>
              <a:chExt cx="160" cy="160"/>
            </a:xfrm>
          </p:grpSpPr>
          <p:sp>
            <p:nvSpPr>
              <p:cNvPr id="96" name="Oval 50"/>
              <p:cNvSpPr>
                <a:spLocks noChangeAspect="1"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Oval 51"/>
              <p:cNvSpPr>
                <a:spLocks noChangeAspect="1"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8" name="Legend1"/>
            <p:cNvSpPr>
              <a:spLocks noChangeArrowheads="1"/>
            </p:cNvSpPr>
            <p:nvPr/>
          </p:nvSpPr>
          <p:spPr bwMode="auto">
            <a:xfrm>
              <a:off x="6976269" y="28654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89" name="Legend2"/>
            <p:cNvSpPr>
              <a:spLocks noChangeArrowheads="1"/>
            </p:cNvSpPr>
            <p:nvPr/>
          </p:nvSpPr>
          <p:spPr bwMode="auto">
            <a:xfrm>
              <a:off x="6976269" y="561178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0" name="Legend3"/>
            <p:cNvSpPr>
              <a:spLocks noChangeArrowheads="1"/>
            </p:cNvSpPr>
            <p:nvPr/>
          </p:nvSpPr>
          <p:spPr bwMode="auto">
            <a:xfrm>
              <a:off x="6976269" y="835817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1" name="Legend4"/>
            <p:cNvSpPr>
              <a:spLocks noChangeArrowheads="1"/>
            </p:cNvSpPr>
            <p:nvPr/>
          </p:nvSpPr>
          <p:spPr bwMode="auto">
            <a:xfrm>
              <a:off x="6976269" y="110728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sp>
          <p:nvSpPr>
            <p:cNvPr id="92" name="Legend5"/>
            <p:cNvSpPr>
              <a:spLocks noChangeArrowheads="1"/>
            </p:cNvSpPr>
            <p:nvPr/>
          </p:nvSpPr>
          <p:spPr bwMode="auto">
            <a:xfrm>
              <a:off x="6976269" y="138350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913526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sz="1200" dirty="0">
                  <a:solidFill>
                    <a:srgbClr val="000000"/>
                  </a:solidFill>
                </a:rPr>
                <a:t>Legend</a:t>
              </a:r>
            </a:p>
          </p:txBody>
        </p:sp>
        <p:grpSp>
          <p:nvGrpSpPr>
            <p:cNvPr id="93" name="MoonLegend3"/>
            <p:cNvGrpSpPr>
              <a:grpSpLocks noChangeAspect="1"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655594" y="822322"/>
              <a:ext cx="209550" cy="209551"/>
              <a:chOff x="4495" y="1198"/>
              <a:chExt cx="160" cy="160"/>
            </a:xfrm>
          </p:grpSpPr>
          <p:sp>
            <p:nvSpPr>
              <p:cNvPr id="94" name="Oval 47"/>
              <p:cNvSpPr>
                <a:spLocks noChangeAspect="1"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Arc 48"/>
              <p:cNvSpPr>
                <a:spLocks noChangeAspect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4" name="Slide Number"/>
          <p:cNvSpPr txBox="1">
            <a:spLocks/>
          </p:cNvSpPr>
          <p:nvPr/>
        </p:nvSpPr>
        <p:spPr bwMode="auto">
          <a:xfrm>
            <a:off x="8808763" y="6633336"/>
            <a:ext cx="160294" cy="15701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fld id="{42C328C1-A84F-4A39-A664-DBA00541A8C6}" type="slidenum">
              <a:rPr lang="en-US" smtClean="0">
                <a:solidFill>
                  <a:srgbClr val="000000"/>
                </a:solidFill>
              </a:rPr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2" name="Picture 4" descr="http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965" y="135844"/>
            <a:ext cx="629092" cy="629055"/>
          </a:xfrm>
          <a:prstGeom prst="rect">
            <a:avLst/>
          </a:prstGeom>
          <a:noFill/>
          <a:effectLst>
            <a:outerShdw blurRad="889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02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</p:sldLayoutIdLst>
  <p:hf hdr="0" ftr="0" dt="0"/>
  <p:txStyles>
    <p:titleStyle>
      <a:lvl1pPr algn="l" defTabSz="913429" rtl="0" eaLnBrk="1" fontAlgn="base" hangingPunct="1">
        <a:spcBef>
          <a:spcPct val="0"/>
        </a:spcBef>
        <a:spcAft>
          <a:spcPct val="0"/>
        </a:spcAft>
        <a:tabLst>
          <a:tab pos="275324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66431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32863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99295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65728" algn="l" defTabSz="913429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7586" indent="-19596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66431" indent="-267227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26768" indent="-158716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64947" indent="-132804" algn="l" defTabSz="913429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431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86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295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728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2159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590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5022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1453" algn="l" defTabSz="9328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dual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dual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dual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one-car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mailto:OneCare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3796" y="2648241"/>
            <a:ext cx="5826188" cy="507831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95" y="306944"/>
            <a:ext cx="1820853" cy="955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54"/>
          <p:cNvSpPr txBox="1">
            <a:spLocks noChangeArrowheads="1"/>
          </p:cNvSpPr>
          <p:nvPr/>
        </p:nvSpPr>
        <p:spPr bwMode="auto">
          <a:xfrm>
            <a:off x="2693972" y="1602876"/>
            <a:ext cx="600552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913429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75324" algn="l"/>
              </a:tabLst>
              <a:defRPr sz="33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66431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32863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99295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65728" algn="l" defTabSz="913429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Care: </a:t>
            </a:r>
          </a:p>
          <a:p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Council Meeting</a:t>
            </a:r>
            <a:b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4"/>
          <p:cNvSpPr txBox="1">
            <a:spLocks noChangeArrowheads="1"/>
          </p:cNvSpPr>
          <p:nvPr/>
        </p:nvSpPr>
        <p:spPr bwMode="auto">
          <a:xfrm>
            <a:off x="2693796" y="3847305"/>
            <a:ext cx="6450012" cy="37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algn="l" defTabSz="895350" rt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 sz="3200" b="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2pPr>
            <a:lvl3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3pPr>
            <a:lvl4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4pPr>
            <a:lvl5pPr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5pPr>
            <a:lvl6pPr marL="4572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6pPr>
            <a:lvl7pPr marL="9144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7pPr>
            <a:lvl8pPr marL="13716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8pPr>
            <a:lvl9pPr marL="1828800" algn="l" defTabSz="895350" rtl="0" eaLnBrk="1" fontAlgn="base" hangingPunct="1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2400" kern="0" dirty="0">
                <a:solidFill>
                  <a:srgbClr val="002060"/>
                </a:solidFill>
              </a:rPr>
              <a:t>Executive Office of Health &amp; Human Services</a:t>
            </a:r>
            <a:endParaRPr lang="en-US" sz="2400" b="1" kern="0" dirty="0">
              <a:solidFill>
                <a:srgbClr val="002060"/>
              </a:solidFill>
            </a:endParaRPr>
          </a:p>
        </p:txBody>
      </p:sp>
      <p:sp>
        <p:nvSpPr>
          <p:cNvPr id="7" name="Date"/>
          <p:cNvSpPr txBox="1">
            <a:spLocks noChangeArrowheads="1"/>
          </p:cNvSpPr>
          <p:nvPr/>
        </p:nvSpPr>
        <p:spPr bwMode="auto">
          <a:xfrm>
            <a:off x="2693796" y="4434462"/>
            <a:ext cx="5037137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defPPr>
              <a:defRPr lang="en-US"/>
            </a:defPPr>
            <a:lvl1pPr defTabSz="906293" eaLnBrk="1" hangingPunct="1">
              <a:defRPr sz="1400">
                <a:solidFill>
                  <a:srgbClr val="000000"/>
                </a:solidFill>
                <a:latin typeface="Arial"/>
                <a:ea typeface="+mn-ea"/>
                <a:cs typeface="+mn-cs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r>
              <a:rPr lang="en-US" altLang="en-US" sz="2000" dirty="0">
                <a:solidFill>
                  <a:srgbClr val="002060"/>
                </a:solidFill>
              </a:rPr>
              <a:t>MassHealth Demonstration </a:t>
            </a:r>
            <a:br>
              <a:rPr lang="en-US" altLang="en-US" sz="2000" dirty="0">
                <a:solidFill>
                  <a:srgbClr val="002060"/>
                </a:solidFill>
              </a:rPr>
            </a:br>
            <a:r>
              <a:rPr lang="en-US" altLang="en-US" sz="2000" dirty="0">
                <a:solidFill>
                  <a:srgbClr val="002060"/>
                </a:solidFill>
              </a:rPr>
              <a:t>to Integrate Care for Dual Eligibles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8" name="Date"/>
          <p:cNvSpPr txBox="1">
            <a:spLocks noChangeArrowheads="1"/>
          </p:cNvSpPr>
          <p:nvPr/>
        </p:nvSpPr>
        <p:spPr bwMode="auto">
          <a:xfrm>
            <a:off x="2693972" y="5176933"/>
            <a:ext cx="5826012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defTabSz="906293" eaLnBrk="1" hangingPunct="1">
              <a:defRPr sz="1400">
                <a:solidFill>
                  <a:srgbClr val="000000"/>
                </a:solidFill>
                <a:latin typeface="Arial"/>
                <a:ea typeface="+mn-ea"/>
                <a:cs typeface="+mn-cs"/>
              </a:defRPr>
            </a:lvl1pPr>
            <a:lvl2pPr marL="742950" indent="-285750" eaLnBrk="0" hangingPunct="0">
              <a:defRPr sz="1600"/>
            </a:lvl2pPr>
            <a:lvl3pPr marL="1143000" indent="-228600" eaLnBrk="0" hangingPunct="0">
              <a:defRPr sz="1600"/>
            </a:lvl3pPr>
            <a:lvl4pPr marL="1600200" indent="-228600" eaLnBrk="0" hangingPunct="0">
              <a:defRPr sz="1600"/>
            </a:lvl4pPr>
            <a:lvl5pPr marL="2057400" indent="-228600" eaLnBrk="0" hangingPunct="0">
              <a:defRPr sz="1600"/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/>
            </a:lvl9pPr>
          </a:lstStyle>
          <a:p>
            <a:r>
              <a:rPr lang="en-US" altLang="en-US" sz="2000" dirty="0" smtClean="0">
                <a:solidFill>
                  <a:srgbClr val="002060"/>
                </a:solidFill>
              </a:rPr>
              <a:t>May 8, </a:t>
            </a:r>
            <a:r>
              <a:rPr lang="en-US" altLang="en-US" sz="2000" dirty="0">
                <a:solidFill>
                  <a:srgbClr val="002060"/>
                </a:solidFill>
              </a:rPr>
              <a:t>2018, 10:00 AM – 12:00 PM</a:t>
            </a:r>
            <a:endParaRPr lang="en-US" sz="2000" dirty="0">
              <a:solidFill>
                <a:srgbClr val="002060"/>
              </a:solidFill>
            </a:endParaRPr>
          </a:p>
          <a:p>
            <a:r>
              <a:rPr lang="en-US" sz="2000" dirty="0">
                <a:solidFill>
                  <a:srgbClr val="002060"/>
                </a:solidFill>
              </a:rPr>
              <a:t>Health Policy Commission (HPC)</a:t>
            </a:r>
          </a:p>
          <a:p>
            <a:r>
              <a:rPr lang="en-US" sz="2000" dirty="0">
                <a:solidFill>
                  <a:srgbClr val="002060"/>
                </a:solidFill>
              </a:rPr>
              <a:t>Conference Room A, 8</a:t>
            </a:r>
            <a:r>
              <a:rPr lang="en-US" sz="2000" baseline="30000" dirty="0">
                <a:solidFill>
                  <a:srgbClr val="002060"/>
                </a:solidFill>
              </a:rPr>
              <a:t>th</a:t>
            </a:r>
            <a:r>
              <a:rPr lang="en-US" sz="2000" dirty="0">
                <a:solidFill>
                  <a:srgbClr val="002060"/>
                </a:solidFill>
              </a:rPr>
              <a:t> Floor</a:t>
            </a:r>
          </a:p>
          <a:p>
            <a:r>
              <a:rPr lang="en-US" sz="2000" dirty="0">
                <a:solidFill>
                  <a:srgbClr val="002060"/>
                </a:solidFill>
              </a:rPr>
              <a:t>50 Milk St.</a:t>
            </a:r>
          </a:p>
          <a:p>
            <a:r>
              <a:rPr lang="en-US" sz="2000" dirty="0">
                <a:solidFill>
                  <a:srgbClr val="002060"/>
                </a:solidFill>
              </a:rPr>
              <a:t>Boston, MA</a:t>
            </a:r>
            <a:endParaRPr lang="en-US" alt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25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6414" y="202123"/>
            <a:ext cx="7935499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000" kern="0" dirty="0" smtClean="0">
                <a:solidFill>
                  <a:srgbClr val="002060"/>
                </a:solidFill>
                <a:ea typeface="ＭＳ Ｐゴシック" charset="-128"/>
              </a:rPr>
              <a:t>Grievances and Appeals as Defined in the One Care Contract</a:t>
            </a:r>
            <a:endParaRPr lang="en-US" altLang="en-US" sz="2000" kern="0" dirty="0">
              <a:solidFill>
                <a:srgbClr val="002060"/>
              </a:solidFill>
              <a:ea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16039" y="837397"/>
            <a:ext cx="8815665" cy="5451107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marL="461963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■"/>
            </a:pPr>
            <a:r>
              <a:rPr lang="en-US" sz="1400" dirty="0" smtClean="0">
                <a:solidFill>
                  <a:srgbClr val="002060"/>
                </a:solidFill>
              </a:rPr>
              <a:t>Grievance or Complaint</a:t>
            </a:r>
            <a:r>
              <a:rPr lang="en-US" sz="1400" b="0" baseline="30000" dirty="0" smtClean="0">
                <a:solidFill>
                  <a:srgbClr val="002060"/>
                </a:solidFill>
              </a:rPr>
              <a:t>1, 2</a:t>
            </a:r>
            <a:r>
              <a:rPr lang="en-US" sz="1400" b="0" dirty="0" smtClean="0">
                <a:solidFill>
                  <a:srgbClr val="002060"/>
                </a:solidFill>
              </a:rPr>
              <a:t> (are defined and treated as the same thing)</a:t>
            </a:r>
            <a:endParaRPr lang="en-US" sz="1400" dirty="0" smtClean="0">
              <a:solidFill>
                <a:srgbClr val="00206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Any complaint or dispute, other than one that constitutes an </a:t>
            </a:r>
            <a:r>
              <a:rPr lang="en-US" sz="1400" b="0" dirty="0">
                <a:solidFill>
                  <a:srgbClr val="002060"/>
                </a:solidFill>
              </a:rPr>
              <a:t>organization </a:t>
            </a:r>
            <a:r>
              <a:rPr lang="en-US" sz="1400" b="0" dirty="0" smtClean="0">
                <a:solidFill>
                  <a:srgbClr val="002060"/>
                </a:solidFill>
              </a:rPr>
              <a:t>determination* </a:t>
            </a:r>
            <a:r>
              <a:rPr lang="en-US" sz="1400" b="0" dirty="0">
                <a:solidFill>
                  <a:srgbClr val="002060"/>
                </a:solidFill>
              </a:rPr>
              <a:t>(42 C.F.R</a:t>
            </a:r>
            <a:r>
              <a:rPr lang="en-US" sz="1400" b="0" dirty="0" smtClean="0">
                <a:solidFill>
                  <a:srgbClr val="002060"/>
                </a:solidFill>
              </a:rPr>
              <a:t>. §422.566), expressing dissatisfaction with any aspect of the Contractor’s or provider’s operations, activities, or behavior, regardless of whether remedial action is requested</a:t>
            </a:r>
          </a:p>
          <a:p>
            <a:pPr marL="973138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200" b="0" dirty="0" smtClean="0">
                <a:solidFill>
                  <a:srgbClr val="002060"/>
                </a:solidFill>
              </a:rPr>
              <a:t>	*An organization determination would be a decision by the Plan that a member has a right to appeal</a:t>
            </a: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In other words, a Grievance or a Complaint is a communication to the plan, a provider, or an oversight entity that you are unhappy about something about One Care</a:t>
            </a: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Some examples of Grievances/Complaints may include:</a:t>
            </a:r>
          </a:p>
          <a:p>
            <a:pPr marL="1262063" lvl="2" indent="-288925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Quality of care or services provided</a:t>
            </a:r>
          </a:p>
          <a:p>
            <a:pPr marL="1262063" lvl="2" indent="-288925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Concerns about communication with providers or plan staff (i.e., unprofessional behavior)</a:t>
            </a:r>
          </a:p>
          <a:p>
            <a:pPr marL="1262063" lvl="2" indent="-288925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Failure to respect the Enrollee’s rights</a:t>
            </a:r>
          </a:p>
          <a:p>
            <a:pPr marL="973138" lvl="2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400" b="0" dirty="0" smtClean="0">
              <a:solidFill>
                <a:srgbClr val="002060"/>
              </a:solidFill>
            </a:endParaRPr>
          </a:p>
          <a:p>
            <a:pPr marL="461963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■"/>
            </a:pPr>
            <a:r>
              <a:rPr lang="en-US" sz="1400" dirty="0" smtClean="0">
                <a:solidFill>
                  <a:srgbClr val="002060"/>
                </a:solidFill>
              </a:rPr>
              <a:t>Appeal</a:t>
            </a:r>
            <a:r>
              <a:rPr lang="en-US" sz="1400" b="0" baseline="30000" dirty="0">
                <a:solidFill>
                  <a:srgbClr val="002060"/>
                </a:solidFill>
              </a:rPr>
              <a:t>3</a:t>
            </a:r>
            <a:endParaRPr lang="en-US" sz="1400" dirty="0" smtClean="0">
              <a:solidFill>
                <a:srgbClr val="00206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An Enrollee’s request for formal review of an Adverse Action of the Contractor in accordance with Section 2.12 of the One Care Three-Way Contract</a:t>
            </a:r>
          </a:p>
          <a:p>
            <a:pPr marL="1262063" lvl="2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</a:pPr>
            <a:r>
              <a:rPr lang="en-US" sz="1400" b="0" dirty="0" smtClean="0">
                <a:solidFill>
                  <a:srgbClr val="002060"/>
                </a:solidFill>
              </a:rPr>
              <a:t>In other words, an Appeal is asking for another look at a plan’s decision</a:t>
            </a:r>
          </a:p>
          <a:p>
            <a:pPr marL="461963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■"/>
            </a:pPr>
            <a:endParaRPr lang="en-US" sz="1200" dirty="0" smtClean="0">
              <a:solidFill>
                <a:srgbClr val="002060"/>
              </a:solidFill>
            </a:endParaRPr>
          </a:p>
          <a:p>
            <a:pPr marL="579438"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200" b="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US" sz="1000" i="1" baseline="30000" dirty="0" smtClean="0">
                <a:solidFill>
                  <a:srgbClr val="002060"/>
                </a:solidFill>
              </a:rPr>
              <a:t>1</a:t>
            </a:r>
            <a:r>
              <a:rPr lang="en-US" sz="1000" i="1" dirty="0" smtClean="0">
                <a:solidFill>
                  <a:srgbClr val="002060"/>
                </a:solidFill>
              </a:rPr>
              <a:t>Page 7; 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2 </a:t>
            </a:r>
            <a:r>
              <a:rPr lang="en-US" sz="1000" i="1" dirty="0" smtClean="0">
                <a:solidFill>
                  <a:srgbClr val="002060"/>
                </a:solidFill>
              </a:rPr>
              <a:t>Page 11 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3</a:t>
            </a:r>
            <a:r>
              <a:rPr lang="en-US" sz="1000" i="1" dirty="0" smtClean="0">
                <a:solidFill>
                  <a:srgbClr val="002060"/>
                </a:solidFill>
              </a:rPr>
              <a:t> Page 5 of </a:t>
            </a:r>
            <a:r>
              <a:rPr lang="en-US" sz="1000" i="1" dirty="0">
                <a:solidFill>
                  <a:srgbClr val="002060"/>
                </a:solidFill>
              </a:rPr>
              <a:t>the December 28, 2015 </a:t>
            </a:r>
            <a:r>
              <a:rPr lang="en-US" sz="1000" i="1" dirty="0" smtClean="0">
                <a:solidFill>
                  <a:srgbClr val="002060"/>
                </a:solidFill>
              </a:rPr>
              <a:t>contract, available </a:t>
            </a:r>
            <a:r>
              <a:rPr lang="en-US" sz="1000" i="1" dirty="0">
                <a:solidFill>
                  <a:srgbClr val="002060"/>
                </a:solidFill>
              </a:rPr>
              <a:t>at </a:t>
            </a:r>
            <a:r>
              <a:rPr lang="en-US" sz="1000" i="1" dirty="0">
                <a:solidFill>
                  <a:srgbClr val="002060"/>
                </a:solidFill>
                <a:hlinkClick r:id="rId3"/>
              </a:rPr>
              <a:t>www.mass.gov/masshealth/duals</a:t>
            </a:r>
            <a:r>
              <a:rPr lang="en-US" sz="1000" i="1" dirty="0">
                <a:solidFill>
                  <a:srgbClr val="002060"/>
                </a:solidFill>
              </a:rPr>
              <a:t> under “One Care Three-Way Contract and Memorandum of Understanding</a:t>
            </a:r>
            <a:r>
              <a:rPr lang="en-US" sz="1000" i="1" dirty="0" smtClean="0">
                <a:solidFill>
                  <a:srgbClr val="002060"/>
                </a:solidFill>
              </a:rPr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49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5665" y="211017"/>
            <a:ext cx="7978989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000" kern="0" dirty="0" smtClean="0">
                <a:solidFill>
                  <a:srgbClr val="002060"/>
                </a:solidFill>
                <a:ea typeface="ＭＳ Ｐゴシック" charset="-128"/>
              </a:rPr>
              <a:t>Requirements for Plans to Provide Information on Grievance and Appeals Process</a:t>
            </a:r>
            <a:endParaRPr lang="en-US" altLang="en-US" sz="2000" kern="0" dirty="0">
              <a:solidFill>
                <a:srgbClr val="002060"/>
              </a:solidFill>
              <a:ea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16040" y="861090"/>
            <a:ext cx="8686800" cy="531111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marL="461963" indent="-28892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400" b="0" kern="0" dirty="0" smtClean="0">
                <a:solidFill>
                  <a:srgbClr val="002060"/>
                </a:solidFill>
              </a:rPr>
              <a:t>The Three-Way Contract between MassHealth, CMS, and the One Care Plans requires Plans to let members know what their grievance and appeal rights are at multiple points: </a:t>
            </a: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 smtClean="0">
                <a:solidFill>
                  <a:srgbClr val="002060"/>
                </a:solidFill>
              </a:rPr>
              <a:t>During care planning process, inform members how to submit a Grievance or Appeal</a:t>
            </a:r>
            <a:r>
              <a:rPr lang="en-US" sz="1400" b="0" kern="0" baseline="30000" dirty="0">
                <a:solidFill>
                  <a:srgbClr val="002060"/>
                </a:solidFill>
              </a:rPr>
              <a:t>1</a:t>
            </a:r>
            <a:r>
              <a:rPr lang="en-US" sz="1400" b="0" kern="0" dirty="0" smtClean="0">
                <a:solidFill>
                  <a:srgbClr val="002060"/>
                </a:solidFill>
              </a:rPr>
              <a:t> </a:t>
            </a: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>
                <a:solidFill>
                  <a:srgbClr val="002060"/>
                </a:solidFill>
              </a:rPr>
              <a:t>Care Coordinators </a:t>
            </a:r>
            <a:r>
              <a:rPr lang="en-US" sz="1400" b="0" kern="0" dirty="0" smtClean="0">
                <a:solidFill>
                  <a:srgbClr val="002060"/>
                </a:solidFill>
              </a:rPr>
              <a:t>must accept </a:t>
            </a:r>
            <a:r>
              <a:rPr lang="en-US" sz="1400" b="0" kern="0" dirty="0">
                <a:solidFill>
                  <a:srgbClr val="002060"/>
                </a:solidFill>
              </a:rPr>
              <a:t>Member input, Complaints, and Grievances and communicate these to the appropriate Plan </a:t>
            </a:r>
            <a:r>
              <a:rPr lang="en-US" sz="1400" b="0" kern="0" dirty="0" smtClean="0">
                <a:solidFill>
                  <a:srgbClr val="002060"/>
                </a:solidFill>
              </a:rPr>
              <a:t>staff</a:t>
            </a:r>
            <a:r>
              <a:rPr lang="en-US" sz="1400" b="0" kern="0" baseline="30000" dirty="0">
                <a:solidFill>
                  <a:srgbClr val="002060"/>
                </a:solidFill>
              </a:rPr>
              <a:t>2</a:t>
            </a:r>
            <a:endParaRPr lang="en-US" sz="1400" b="0" kern="0" dirty="0">
              <a:solidFill>
                <a:srgbClr val="00206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 smtClean="0">
                <a:solidFill>
                  <a:srgbClr val="002060"/>
                </a:solidFill>
              </a:rPr>
              <a:t>Plans’ Member Handbooks must include information on the steps and timeframes for filing grievances or appeals</a:t>
            </a:r>
            <a:r>
              <a:rPr lang="en-US" sz="1400" b="0" kern="0" baseline="30000" dirty="0">
                <a:solidFill>
                  <a:srgbClr val="002060"/>
                </a:solidFill>
              </a:rPr>
              <a:t>3</a:t>
            </a:r>
            <a:endParaRPr lang="en-US" sz="1400" b="0" kern="0" dirty="0" smtClean="0">
              <a:solidFill>
                <a:srgbClr val="00206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 smtClean="0">
                <a:solidFill>
                  <a:srgbClr val="002060"/>
                </a:solidFill>
              </a:rPr>
              <a:t>Plans must post a link to the electronic Grievance form on the Medicare.gov website on their main web page</a:t>
            </a:r>
            <a:r>
              <a:rPr lang="en-US" sz="1400" b="0" kern="0" baseline="30000" dirty="0">
                <a:solidFill>
                  <a:srgbClr val="002060"/>
                </a:solidFill>
              </a:rPr>
              <a:t>4</a:t>
            </a:r>
            <a:endParaRPr lang="en-US" sz="1400" b="0" kern="0" baseline="30000" dirty="0" smtClean="0">
              <a:solidFill>
                <a:srgbClr val="00206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>
                <a:solidFill>
                  <a:srgbClr val="002060"/>
                </a:solidFill>
              </a:rPr>
              <a:t>In the case </a:t>
            </a:r>
            <a:r>
              <a:rPr lang="en-US" sz="1400" b="0" kern="0" dirty="0" smtClean="0">
                <a:solidFill>
                  <a:srgbClr val="002060"/>
                </a:solidFill>
              </a:rPr>
              <a:t>of </a:t>
            </a:r>
            <a:r>
              <a:rPr lang="en-US" sz="1400" b="0" kern="0" dirty="0" smtClean="0">
                <a:solidFill>
                  <a:srgbClr val="002060"/>
                </a:solidFill>
              </a:rPr>
              <a:t>involuntary disenrollment</a:t>
            </a:r>
            <a:r>
              <a:rPr lang="en-US" sz="1400" b="0" kern="0" dirty="0" smtClean="0">
                <a:solidFill>
                  <a:srgbClr val="002060"/>
                </a:solidFill>
              </a:rPr>
              <a:t>, </a:t>
            </a:r>
            <a:r>
              <a:rPr lang="en-US" sz="1400" b="0" kern="0" dirty="0">
                <a:solidFill>
                  <a:srgbClr val="002060"/>
                </a:solidFill>
              </a:rPr>
              <a:t>the Plan must provide information in writing to </a:t>
            </a:r>
            <a:r>
              <a:rPr lang="en-US" sz="1400" b="0" kern="0" dirty="0" smtClean="0">
                <a:solidFill>
                  <a:srgbClr val="002060"/>
                </a:solidFill>
              </a:rPr>
              <a:t>the member about their </a:t>
            </a:r>
            <a:r>
              <a:rPr lang="en-US" sz="1400" b="0" kern="0" dirty="0">
                <a:solidFill>
                  <a:srgbClr val="002060"/>
                </a:solidFill>
              </a:rPr>
              <a:t>right to </a:t>
            </a:r>
            <a:r>
              <a:rPr lang="en-US" sz="1400" b="0" kern="0" dirty="0" smtClean="0">
                <a:solidFill>
                  <a:srgbClr val="002060"/>
                </a:solidFill>
              </a:rPr>
              <a:t>submit a grievance</a:t>
            </a:r>
            <a:r>
              <a:rPr lang="en-US" sz="1400" b="0" kern="0" baseline="30000" dirty="0" smtClean="0">
                <a:solidFill>
                  <a:srgbClr val="002060"/>
                </a:solidFill>
              </a:rPr>
              <a:t>5</a:t>
            </a:r>
            <a:r>
              <a:rPr lang="en-US" sz="1400" b="0" kern="0" baseline="30000" dirty="0">
                <a:solidFill>
                  <a:srgbClr val="FF0000"/>
                </a:solidFill>
              </a:rPr>
              <a:t>+</a:t>
            </a:r>
            <a:r>
              <a:rPr lang="en-US" sz="1400" b="0" kern="0" dirty="0" smtClean="0">
                <a:solidFill>
                  <a:srgbClr val="002060"/>
                </a:solidFill>
              </a:rPr>
              <a:t> </a:t>
            </a:r>
            <a:endParaRPr lang="en-US" sz="1400" b="0" kern="0" dirty="0">
              <a:solidFill>
                <a:srgbClr val="FF000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400" b="0" kern="0" baseline="30000" dirty="0" smtClean="0">
              <a:solidFill>
                <a:srgbClr val="002060"/>
              </a:solidFill>
            </a:endParaRP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</a:pPr>
            <a:endParaRPr lang="en-US" sz="1400" b="0" kern="0" dirty="0" smtClean="0">
              <a:solidFill>
                <a:srgbClr val="002060"/>
              </a:solidFill>
            </a:endParaRPr>
          </a:p>
          <a:p>
            <a:pPr marL="461963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>
                <a:solidFill>
                  <a:srgbClr val="002060"/>
                </a:solidFill>
              </a:rPr>
              <a:t>Plans also must inform Providers about </a:t>
            </a:r>
            <a:r>
              <a:rPr lang="en-US" sz="1400" b="0" kern="0" dirty="0" smtClean="0">
                <a:solidFill>
                  <a:srgbClr val="002060"/>
                </a:solidFill>
              </a:rPr>
              <a:t>grievance </a:t>
            </a:r>
            <a:r>
              <a:rPr lang="en-US" sz="1400" b="0" kern="0" dirty="0">
                <a:solidFill>
                  <a:srgbClr val="002060"/>
                </a:solidFill>
              </a:rPr>
              <a:t>and </a:t>
            </a:r>
            <a:r>
              <a:rPr lang="en-US" sz="1400" b="0" kern="0" dirty="0" smtClean="0">
                <a:solidFill>
                  <a:srgbClr val="002060"/>
                </a:solidFill>
              </a:rPr>
              <a:t>appeal </a:t>
            </a:r>
            <a:r>
              <a:rPr lang="en-US" sz="1400" b="0" kern="0" dirty="0">
                <a:solidFill>
                  <a:srgbClr val="002060"/>
                </a:solidFill>
              </a:rPr>
              <a:t>policies, </a:t>
            </a:r>
            <a:r>
              <a:rPr lang="en-US" sz="1400" b="0" kern="0" dirty="0" smtClean="0">
                <a:solidFill>
                  <a:srgbClr val="002060"/>
                </a:solidFill>
              </a:rPr>
              <a:t>including: </a:t>
            </a: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 smtClean="0">
                <a:solidFill>
                  <a:srgbClr val="002060"/>
                </a:solidFill>
              </a:rPr>
              <a:t>Procedures </a:t>
            </a:r>
            <a:r>
              <a:rPr lang="en-US" sz="1400" b="0" kern="0" dirty="0">
                <a:solidFill>
                  <a:srgbClr val="002060"/>
                </a:solidFill>
              </a:rPr>
              <a:t>and </a:t>
            </a:r>
            <a:r>
              <a:rPr lang="en-US" sz="1400" b="0" kern="0" dirty="0" smtClean="0">
                <a:solidFill>
                  <a:srgbClr val="002060"/>
                </a:solidFill>
              </a:rPr>
              <a:t>timeframes</a:t>
            </a:r>
          </a:p>
          <a:p>
            <a:pPr marL="868363" lvl="1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kern="0" dirty="0" smtClean="0">
                <a:solidFill>
                  <a:srgbClr val="002060"/>
                </a:solidFill>
              </a:rPr>
              <a:t>Member’s right </a:t>
            </a:r>
            <a:r>
              <a:rPr lang="en-US" sz="1400" b="0" kern="0" dirty="0">
                <a:solidFill>
                  <a:srgbClr val="002060"/>
                </a:solidFill>
              </a:rPr>
              <a:t>to file a </a:t>
            </a:r>
            <a:r>
              <a:rPr lang="en-US" sz="1400" b="0" kern="0" dirty="0" smtClean="0">
                <a:solidFill>
                  <a:srgbClr val="002060"/>
                </a:solidFill>
              </a:rPr>
              <a:t>grievance </a:t>
            </a:r>
            <a:r>
              <a:rPr lang="en-US" sz="1400" b="0" kern="0" dirty="0">
                <a:solidFill>
                  <a:srgbClr val="002060"/>
                </a:solidFill>
              </a:rPr>
              <a:t>or </a:t>
            </a:r>
            <a:r>
              <a:rPr lang="en-US" sz="1400" b="0" kern="0" dirty="0" smtClean="0">
                <a:solidFill>
                  <a:srgbClr val="002060"/>
                </a:solidFill>
              </a:rPr>
              <a:t>appeal </a:t>
            </a:r>
            <a:r>
              <a:rPr lang="en-US" sz="1400" b="0" kern="0" dirty="0">
                <a:solidFill>
                  <a:srgbClr val="002060"/>
                </a:solidFill>
              </a:rPr>
              <a:t>if Providers violate any member </a:t>
            </a:r>
            <a:r>
              <a:rPr lang="en-US" sz="1400" b="0" kern="0" dirty="0" smtClean="0">
                <a:solidFill>
                  <a:srgbClr val="002060"/>
                </a:solidFill>
              </a:rPr>
              <a:t>rights</a:t>
            </a:r>
            <a:r>
              <a:rPr lang="en-US" sz="1400" b="0" kern="0" baseline="30000" dirty="0" smtClean="0">
                <a:solidFill>
                  <a:srgbClr val="002060"/>
                </a:solidFill>
              </a:rPr>
              <a:t>6</a:t>
            </a:r>
            <a:endParaRPr lang="en-US" sz="1400" b="0" kern="0" dirty="0">
              <a:solidFill>
                <a:srgbClr val="002060"/>
              </a:solidFill>
            </a:endParaRPr>
          </a:p>
          <a:p>
            <a:pPr marL="461963" indent="-28892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000" b="0" dirty="0" smtClean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590" y="6115076"/>
            <a:ext cx="9029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i="1" baseline="30000" dirty="0">
                <a:solidFill>
                  <a:srgbClr val="002060"/>
                </a:solidFill>
              </a:rPr>
              <a:t>1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 </a:t>
            </a:r>
            <a:r>
              <a:rPr lang="en-US" sz="1000" i="1" dirty="0" smtClean="0">
                <a:solidFill>
                  <a:srgbClr val="002060"/>
                </a:solidFill>
              </a:rPr>
              <a:t>Page 65; </a:t>
            </a:r>
            <a:r>
              <a:rPr lang="en-US" sz="1000" i="1" baseline="30000" dirty="0">
                <a:solidFill>
                  <a:srgbClr val="002060"/>
                </a:solidFill>
              </a:rPr>
              <a:t>2</a:t>
            </a:r>
            <a:r>
              <a:rPr lang="en-US" sz="1000" i="1" dirty="0" smtClean="0">
                <a:solidFill>
                  <a:srgbClr val="002060"/>
                </a:solidFill>
              </a:rPr>
              <a:t> Page 40; </a:t>
            </a:r>
            <a:r>
              <a:rPr lang="en-US" sz="1000" i="1" baseline="30000" dirty="0">
                <a:solidFill>
                  <a:srgbClr val="002060"/>
                </a:solidFill>
              </a:rPr>
              <a:t>3</a:t>
            </a:r>
            <a:r>
              <a:rPr lang="en-US" sz="1000" i="1" dirty="0" smtClean="0">
                <a:solidFill>
                  <a:srgbClr val="002060"/>
                </a:solidFill>
              </a:rPr>
              <a:t> Page 161; </a:t>
            </a:r>
            <a:r>
              <a:rPr lang="en-US" sz="1000" i="1" baseline="30000" dirty="0">
                <a:solidFill>
                  <a:srgbClr val="002060"/>
                </a:solidFill>
              </a:rPr>
              <a:t>4</a:t>
            </a:r>
            <a:r>
              <a:rPr lang="en-US" sz="1000" i="1" dirty="0" smtClean="0">
                <a:solidFill>
                  <a:srgbClr val="002060"/>
                </a:solidFill>
              </a:rPr>
              <a:t> Page 132</a:t>
            </a:r>
            <a:r>
              <a:rPr lang="en-US" sz="1000" i="1" dirty="0">
                <a:solidFill>
                  <a:srgbClr val="002060"/>
                </a:solidFill>
              </a:rPr>
              <a:t>; 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5 </a:t>
            </a:r>
            <a:r>
              <a:rPr lang="en-US" sz="1000" i="1" dirty="0" smtClean="0">
                <a:solidFill>
                  <a:srgbClr val="002060"/>
                </a:solidFill>
              </a:rPr>
              <a:t>Page 32; 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6</a:t>
            </a:r>
            <a:r>
              <a:rPr lang="en-US" sz="1000" i="1" dirty="0" smtClean="0">
                <a:solidFill>
                  <a:srgbClr val="002060"/>
                </a:solidFill>
              </a:rPr>
              <a:t> Page 85 of </a:t>
            </a:r>
            <a:r>
              <a:rPr lang="en-US" sz="1000" i="1" dirty="0">
                <a:solidFill>
                  <a:srgbClr val="002060"/>
                </a:solidFill>
              </a:rPr>
              <a:t>the December 28, 2015 contract, available at </a:t>
            </a:r>
            <a:r>
              <a:rPr lang="en-US" sz="1000" i="1" dirty="0">
                <a:solidFill>
                  <a:srgbClr val="002060"/>
                </a:solidFill>
                <a:hlinkClick r:id="rId3"/>
              </a:rPr>
              <a:t>www.mass.gov/masshealth/duals</a:t>
            </a:r>
            <a:r>
              <a:rPr lang="en-US" sz="1000" i="1" dirty="0">
                <a:solidFill>
                  <a:srgbClr val="002060"/>
                </a:solidFill>
              </a:rPr>
              <a:t> under “One Care Three-Way Contract and Memorandum of Understanding</a:t>
            </a:r>
            <a:r>
              <a:rPr lang="en-US" sz="1000" i="1" dirty="0" smtClean="0">
                <a:solidFill>
                  <a:srgbClr val="002060"/>
                </a:solidFill>
              </a:rPr>
              <a:t>”</a:t>
            </a:r>
            <a:endParaRPr lang="en-US" sz="1000" i="1" baseline="300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590" y="6531075"/>
            <a:ext cx="8516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solidFill>
                  <a:srgbClr val="FF0000"/>
                </a:solidFill>
              </a:rPr>
              <a:t>+</a:t>
            </a:r>
            <a:r>
              <a:rPr lang="en-US" sz="1000" dirty="0" smtClean="0">
                <a:solidFill>
                  <a:srgbClr val="FF0000"/>
                </a:solidFill>
              </a:rPr>
              <a:t>MassHealth clarified this bullet following the Implementation Council Meeting.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27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47" y="234332"/>
            <a:ext cx="7838202" cy="307777"/>
          </a:xfrm>
        </p:spPr>
        <p:txBody>
          <a:bodyPr/>
          <a:lstStyle/>
          <a:p>
            <a:r>
              <a:rPr lang="en-US" altLang="en-US" sz="2000" dirty="0" smtClean="0">
                <a:solidFill>
                  <a:srgbClr val="002060"/>
                </a:solidFill>
                <a:ea typeface="ＭＳ Ｐゴシック" charset="-128"/>
              </a:rPr>
              <a:t>Collecting Grievances and Appeals</a:t>
            </a:r>
            <a:endParaRPr lang="en-US" sz="20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69947" y="637267"/>
            <a:ext cx="8489042" cy="52197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dirty="0">
                <a:solidFill>
                  <a:srgbClr val="002060"/>
                </a:solidFill>
              </a:rPr>
              <a:t>Plans must have available for </a:t>
            </a:r>
            <a:r>
              <a:rPr lang="en-US" sz="1400" b="0" dirty="0" smtClean="0">
                <a:solidFill>
                  <a:srgbClr val="002060"/>
                </a:solidFill>
              </a:rPr>
              <a:t>Members </a:t>
            </a:r>
            <a:r>
              <a:rPr lang="en-US" sz="1400" b="0" dirty="0">
                <a:solidFill>
                  <a:srgbClr val="002060"/>
                </a:solidFill>
              </a:rPr>
              <a:t>information about Member </a:t>
            </a:r>
            <a:r>
              <a:rPr lang="en-US" sz="1400" b="0" dirty="0" smtClean="0">
                <a:solidFill>
                  <a:srgbClr val="002060"/>
                </a:solidFill>
              </a:rPr>
              <a:t>Grievances and Appeals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400" b="0" dirty="0" smtClean="0">
                <a:solidFill>
                  <a:srgbClr val="002060"/>
                </a:solidFill>
              </a:rPr>
              <a:t>Provide reasonable </a:t>
            </a:r>
            <a:r>
              <a:rPr lang="en-US" sz="1400" b="0" dirty="0">
                <a:solidFill>
                  <a:srgbClr val="002060"/>
                </a:solidFill>
              </a:rPr>
              <a:t>assistance to </a:t>
            </a:r>
            <a:r>
              <a:rPr lang="en-US" sz="1400" b="0" dirty="0" smtClean="0">
                <a:solidFill>
                  <a:srgbClr val="002060"/>
                </a:solidFill>
              </a:rPr>
              <a:t>complete forms </a:t>
            </a:r>
            <a:r>
              <a:rPr lang="en-US" sz="1400" b="0" dirty="0">
                <a:solidFill>
                  <a:srgbClr val="002060"/>
                </a:solidFill>
              </a:rPr>
              <a:t>or other procedural steps, such as </a:t>
            </a:r>
            <a:r>
              <a:rPr lang="en-US" sz="1400" b="0" dirty="0" smtClean="0">
                <a:solidFill>
                  <a:srgbClr val="002060"/>
                </a:solidFill>
              </a:rPr>
              <a:t>	interpreter </a:t>
            </a:r>
            <a:r>
              <a:rPr lang="en-US" sz="1400" b="0" dirty="0">
                <a:solidFill>
                  <a:srgbClr val="002060"/>
                </a:solidFill>
              </a:rPr>
              <a:t>services and toll-free numbers with TTY/TDD and interpreter </a:t>
            </a:r>
            <a:r>
              <a:rPr lang="en-US" sz="1400" b="0" dirty="0" smtClean="0">
                <a:solidFill>
                  <a:srgbClr val="002060"/>
                </a:solidFill>
              </a:rPr>
              <a:t>capability</a:t>
            </a:r>
            <a:r>
              <a:rPr lang="en-US" sz="1400" b="0" baseline="30000" dirty="0" smtClean="0">
                <a:solidFill>
                  <a:srgbClr val="002060"/>
                </a:solidFill>
              </a:rPr>
              <a:t>1</a:t>
            </a:r>
            <a:endParaRPr lang="en-US" sz="1400" b="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947" y="1471010"/>
            <a:ext cx="8379878" cy="241604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■"/>
            </a:pPr>
            <a:r>
              <a:rPr lang="en-US" sz="1400" b="1" dirty="0">
                <a:solidFill>
                  <a:srgbClr val="002060"/>
                </a:solidFill>
              </a:rPr>
              <a:t>Grievances</a:t>
            </a:r>
            <a:r>
              <a:rPr lang="en-US" sz="1400" dirty="0">
                <a:solidFill>
                  <a:srgbClr val="002060"/>
                </a:solidFill>
              </a:rPr>
              <a:t> may be filed at any time </a:t>
            </a:r>
            <a:r>
              <a:rPr lang="en-US" sz="1400" dirty="0" smtClean="0">
                <a:solidFill>
                  <a:srgbClr val="002060"/>
                </a:solidFill>
              </a:rPr>
              <a:t>with the plan </a:t>
            </a:r>
            <a:r>
              <a:rPr lang="en-US" sz="1400" dirty="0">
                <a:solidFill>
                  <a:srgbClr val="002060"/>
                </a:solidFill>
              </a:rPr>
              <a:t>or its </a:t>
            </a:r>
            <a:r>
              <a:rPr lang="en-US" sz="1400" dirty="0" smtClean="0">
                <a:solidFill>
                  <a:srgbClr val="002060"/>
                </a:solidFill>
              </a:rPr>
              <a:t>providers </a:t>
            </a:r>
            <a:r>
              <a:rPr lang="en-US" sz="1400" dirty="0">
                <a:solidFill>
                  <a:srgbClr val="002060"/>
                </a:solidFill>
              </a:rPr>
              <a:t>by calling or writing to the </a:t>
            </a:r>
            <a:r>
              <a:rPr lang="en-US" sz="1400" dirty="0" smtClean="0">
                <a:solidFill>
                  <a:srgbClr val="002060"/>
                </a:solidFill>
              </a:rPr>
              <a:t>plan </a:t>
            </a:r>
            <a:r>
              <a:rPr lang="en-US" sz="1400" dirty="0">
                <a:solidFill>
                  <a:srgbClr val="002060"/>
                </a:solidFill>
              </a:rPr>
              <a:t>or </a:t>
            </a:r>
            <a:r>
              <a:rPr lang="en-US" sz="1400" dirty="0" smtClean="0">
                <a:solidFill>
                  <a:srgbClr val="002060"/>
                </a:solidFill>
              </a:rPr>
              <a:t>provider</a:t>
            </a:r>
            <a:r>
              <a:rPr lang="en-US" sz="1400" baseline="30000" dirty="0" smtClean="0">
                <a:solidFill>
                  <a:srgbClr val="002060"/>
                </a:solidFill>
              </a:rPr>
              <a:t>2</a:t>
            </a:r>
            <a:endParaRPr lang="en-US" sz="1400" dirty="0">
              <a:solidFill>
                <a:srgbClr val="002060"/>
              </a:solidFill>
            </a:endParaRPr>
          </a:p>
          <a:p>
            <a:pPr marL="742950" lvl="1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dirty="0">
                <a:solidFill>
                  <a:srgbClr val="002060"/>
                </a:solidFill>
              </a:rPr>
              <a:t>Member or an authorized </a:t>
            </a:r>
            <a:r>
              <a:rPr lang="en-US" sz="1400" dirty="0" smtClean="0">
                <a:solidFill>
                  <a:srgbClr val="002060"/>
                </a:solidFill>
              </a:rPr>
              <a:t>representative </a:t>
            </a:r>
            <a:r>
              <a:rPr lang="en-US" sz="1400" dirty="0">
                <a:solidFill>
                  <a:srgbClr val="002060"/>
                </a:solidFill>
              </a:rPr>
              <a:t>may file </a:t>
            </a:r>
            <a:r>
              <a:rPr lang="en-US" sz="1400" dirty="0" smtClean="0">
                <a:solidFill>
                  <a:srgbClr val="002060"/>
                </a:solidFill>
              </a:rPr>
              <a:t>grievances</a:t>
            </a:r>
          </a:p>
          <a:p>
            <a:pPr marL="742950" lvl="1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dirty="0" smtClean="0">
                <a:solidFill>
                  <a:srgbClr val="002060"/>
                </a:solidFill>
              </a:rPr>
              <a:t>The </a:t>
            </a:r>
            <a:r>
              <a:rPr lang="en-US" sz="1400" dirty="0">
                <a:solidFill>
                  <a:srgbClr val="002060"/>
                </a:solidFill>
              </a:rPr>
              <a:t>Contract requires </a:t>
            </a:r>
            <a:r>
              <a:rPr lang="en-US" sz="1400" dirty="0" smtClean="0">
                <a:solidFill>
                  <a:srgbClr val="002060"/>
                </a:solidFill>
              </a:rPr>
              <a:t>plans </a:t>
            </a:r>
            <a:r>
              <a:rPr lang="en-US" sz="1400" dirty="0">
                <a:solidFill>
                  <a:srgbClr val="002060"/>
                </a:solidFill>
              </a:rPr>
              <a:t>to have </a:t>
            </a:r>
            <a:r>
              <a:rPr lang="en-US" sz="1400" dirty="0" smtClean="0">
                <a:solidFill>
                  <a:srgbClr val="002060"/>
                </a:solidFill>
              </a:rPr>
              <a:t>procedures in place for responding to Grievances, subject </a:t>
            </a:r>
            <a:r>
              <a:rPr lang="en-US" sz="1400" dirty="0">
                <a:solidFill>
                  <a:srgbClr val="002060"/>
                </a:solidFill>
              </a:rPr>
              <a:t>to </a:t>
            </a:r>
            <a:r>
              <a:rPr lang="en-US" sz="1400" dirty="0" smtClean="0">
                <a:solidFill>
                  <a:srgbClr val="002060"/>
                </a:solidFill>
              </a:rPr>
              <a:t>approval by MassHealth </a:t>
            </a:r>
            <a:r>
              <a:rPr lang="en-US" sz="1400" dirty="0">
                <a:solidFill>
                  <a:srgbClr val="002060"/>
                </a:solidFill>
              </a:rPr>
              <a:t>during </a:t>
            </a:r>
            <a:r>
              <a:rPr lang="en-US" sz="1400" dirty="0" smtClean="0">
                <a:solidFill>
                  <a:srgbClr val="002060"/>
                </a:solidFill>
              </a:rPr>
              <a:t>readiness review</a:t>
            </a:r>
            <a:r>
              <a:rPr lang="en-US" sz="1400" baseline="30000" dirty="0" smtClean="0">
                <a:solidFill>
                  <a:srgbClr val="002060"/>
                </a:solidFill>
              </a:rPr>
              <a:t>3</a:t>
            </a:r>
          </a:p>
          <a:p>
            <a:pPr marL="742950" lvl="1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dirty="0" smtClean="0">
                <a:solidFill>
                  <a:srgbClr val="002060"/>
                </a:solidFill>
              </a:rPr>
              <a:t>Plans </a:t>
            </a:r>
            <a:r>
              <a:rPr lang="en-US" sz="1400" dirty="0">
                <a:solidFill>
                  <a:srgbClr val="002060"/>
                </a:solidFill>
              </a:rPr>
              <a:t>must provide timely acknowledgment of receipt and timely review of each </a:t>
            </a:r>
            <a:r>
              <a:rPr lang="en-US" sz="1400" dirty="0" smtClean="0">
                <a:solidFill>
                  <a:srgbClr val="002060"/>
                </a:solidFill>
              </a:rPr>
              <a:t>grievance</a:t>
            </a: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■"/>
            </a:pPr>
            <a:r>
              <a:rPr lang="en-US" sz="1400" kern="0" dirty="0" smtClean="0">
                <a:solidFill>
                  <a:srgbClr val="002060"/>
                </a:solidFill>
              </a:rPr>
              <a:t>When </a:t>
            </a:r>
            <a:r>
              <a:rPr lang="en-US" sz="1400" kern="0" dirty="0">
                <a:solidFill>
                  <a:srgbClr val="002060"/>
                </a:solidFill>
              </a:rPr>
              <a:t>a </a:t>
            </a:r>
            <a:r>
              <a:rPr lang="en-US" sz="1400" kern="0" dirty="0" smtClean="0">
                <a:solidFill>
                  <a:srgbClr val="002060"/>
                </a:solidFill>
              </a:rPr>
              <a:t>member </a:t>
            </a:r>
            <a:r>
              <a:rPr lang="en-US" sz="1400" kern="0" dirty="0">
                <a:solidFill>
                  <a:srgbClr val="002060"/>
                </a:solidFill>
              </a:rPr>
              <a:t>contacts a </a:t>
            </a:r>
            <a:r>
              <a:rPr lang="en-US" sz="1400" kern="0" dirty="0" smtClean="0">
                <a:solidFill>
                  <a:srgbClr val="002060"/>
                </a:solidFill>
              </a:rPr>
              <a:t>plan </a:t>
            </a:r>
            <a:r>
              <a:rPr lang="en-US" sz="1400" kern="0" dirty="0">
                <a:solidFill>
                  <a:srgbClr val="002060"/>
                </a:solidFill>
              </a:rPr>
              <a:t>with a complaint, the </a:t>
            </a:r>
            <a:r>
              <a:rPr lang="en-US" sz="1400" kern="0" dirty="0" smtClean="0">
                <a:solidFill>
                  <a:srgbClr val="002060"/>
                </a:solidFill>
              </a:rPr>
              <a:t>plan </a:t>
            </a:r>
            <a:r>
              <a:rPr lang="en-US" sz="1400" kern="0" dirty="0">
                <a:solidFill>
                  <a:srgbClr val="002060"/>
                </a:solidFill>
              </a:rPr>
              <a:t>must also inform the </a:t>
            </a:r>
            <a:r>
              <a:rPr lang="en-US" sz="1400" kern="0" dirty="0" smtClean="0">
                <a:solidFill>
                  <a:srgbClr val="002060"/>
                </a:solidFill>
              </a:rPr>
              <a:t>member </a:t>
            </a:r>
            <a:r>
              <a:rPr lang="en-US" sz="1400" kern="0" dirty="0">
                <a:solidFill>
                  <a:srgbClr val="002060"/>
                </a:solidFill>
              </a:rPr>
              <a:t>of the availability of Ombudsman </a:t>
            </a:r>
            <a:r>
              <a:rPr lang="en-US" sz="1400" kern="0" dirty="0" smtClean="0">
                <a:solidFill>
                  <a:srgbClr val="002060"/>
                </a:solidFill>
              </a:rPr>
              <a:t>services</a:t>
            </a:r>
            <a:r>
              <a:rPr lang="en-US" sz="1400" kern="0" baseline="30000" dirty="0">
                <a:solidFill>
                  <a:srgbClr val="002060"/>
                </a:solidFill>
              </a:rPr>
              <a:t>4</a:t>
            </a:r>
            <a:endParaRPr lang="en-US" sz="1400" dirty="0" smtClean="0">
              <a:solidFill>
                <a:srgbClr val="00206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■"/>
            </a:pPr>
            <a:r>
              <a:rPr lang="en-US" sz="1400" dirty="0" smtClean="0">
                <a:solidFill>
                  <a:srgbClr val="002060"/>
                </a:solidFill>
              </a:rPr>
              <a:t>Members </a:t>
            </a:r>
            <a:r>
              <a:rPr lang="en-US" sz="1400" dirty="0">
                <a:solidFill>
                  <a:srgbClr val="002060"/>
                </a:solidFill>
              </a:rPr>
              <a:t>also have the option of contacting Medicare or MassHealth </a:t>
            </a:r>
            <a:r>
              <a:rPr lang="en-US" sz="1400" dirty="0" smtClean="0">
                <a:solidFill>
                  <a:srgbClr val="002060"/>
                </a:solidFill>
              </a:rPr>
              <a:t>directly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947" y="4026173"/>
            <a:ext cx="8379878" cy="233910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342900" lvl="3" indent="-34290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■"/>
            </a:pPr>
            <a:r>
              <a:rPr lang="en-US" sz="1400" dirty="0">
                <a:solidFill>
                  <a:srgbClr val="002060"/>
                </a:solidFill>
              </a:rPr>
              <a:t>Members have the right to file an internal </a:t>
            </a:r>
            <a:r>
              <a:rPr lang="en-US" sz="1400" b="1" dirty="0">
                <a:solidFill>
                  <a:srgbClr val="002060"/>
                </a:solidFill>
              </a:rPr>
              <a:t>Appeal</a:t>
            </a:r>
            <a:r>
              <a:rPr lang="en-US" sz="1400" dirty="0">
                <a:solidFill>
                  <a:srgbClr val="002060"/>
                </a:solidFill>
              </a:rPr>
              <a:t> with their Plan by writing, faxing, or calling within 60 days of receiving a written denial </a:t>
            </a:r>
            <a:r>
              <a:rPr lang="en-US" sz="1400" dirty="0" smtClean="0">
                <a:solidFill>
                  <a:srgbClr val="002060"/>
                </a:solidFill>
              </a:rPr>
              <a:t>notice</a:t>
            </a:r>
            <a:r>
              <a:rPr lang="en-US" sz="1400" baseline="30000" dirty="0">
                <a:solidFill>
                  <a:srgbClr val="002060"/>
                </a:solidFill>
              </a:rPr>
              <a:t>5</a:t>
            </a:r>
            <a:endParaRPr lang="en-US" sz="1400" dirty="0">
              <a:solidFill>
                <a:srgbClr val="002060"/>
              </a:solidFill>
            </a:endParaRPr>
          </a:p>
          <a:p>
            <a:pPr marL="742950" lvl="4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</a:pPr>
            <a:r>
              <a:rPr lang="en-US" sz="1400" dirty="0">
                <a:solidFill>
                  <a:srgbClr val="002060"/>
                </a:solidFill>
              </a:rPr>
              <a:t>A </a:t>
            </a:r>
            <a:r>
              <a:rPr lang="en-US" sz="1400" dirty="0" smtClean="0">
                <a:solidFill>
                  <a:srgbClr val="002060"/>
                </a:solidFill>
              </a:rPr>
              <a:t>provider </a:t>
            </a:r>
            <a:r>
              <a:rPr lang="en-US" sz="1400" dirty="0">
                <a:solidFill>
                  <a:srgbClr val="002060"/>
                </a:solidFill>
              </a:rPr>
              <a:t>or authorized </a:t>
            </a:r>
            <a:r>
              <a:rPr lang="en-US" sz="1400" dirty="0" smtClean="0">
                <a:solidFill>
                  <a:srgbClr val="002060"/>
                </a:solidFill>
              </a:rPr>
              <a:t>representative </a:t>
            </a:r>
            <a:r>
              <a:rPr lang="en-US" sz="1400" dirty="0">
                <a:solidFill>
                  <a:srgbClr val="002060"/>
                </a:solidFill>
              </a:rPr>
              <a:t>acting on behalf of a </a:t>
            </a:r>
            <a:r>
              <a:rPr lang="en-US" sz="1400" dirty="0" smtClean="0">
                <a:solidFill>
                  <a:srgbClr val="002060"/>
                </a:solidFill>
              </a:rPr>
              <a:t>member</a:t>
            </a:r>
            <a:r>
              <a:rPr lang="en-US" sz="1400" dirty="0">
                <a:solidFill>
                  <a:srgbClr val="002060"/>
                </a:solidFill>
              </a:rPr>
              <a:t>, with the </a:t>
            </a:r>
            <a:r>
              <a:rPr lang="en-US" sz="1400" dirty="0" smtClean="0">
                <a:solidFill>
                  <a:srgbClr val="002060"/>
                </a:solidFill>
              </a:rPr>
              <a:t>member’s </a:t>
            </a:r>
            <a:r>
              <a:rPr lang="en-US" sz="1400" dirty="0">
                <a:solidFill>
                  <a:srgbClr val="002060"/>
                </a:solidFill>
              </a:rPr>
              <a:t>written consent, may file an </a:t>
            </a:r>
            <a:r>
              <a:rPr lang="en-US" sz="1400" dirty="0" smtClean="0">
                <a:solidFill>
                  <a:srgbClr val="002060"/>
                </a:solidFill>
              </a:rPr>
              <a:t>appeal</a:t>
            </a:r>
            <a:endParaRPr lang="en-US" sz="1400" dirty="0">
              <a:solidFill>
                <a:srgbClr val="002060"/>
              </a:solidFill>
            </a:endParaRPr>
          </a:p>
          <a:p>
            <a:pPr marL="742950" lvl="4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</a:pPr>
            <a:r>
              <a:rPr lang="en-US" sz="1400" dirty="0" smtClean="0">
                <a:solidFill>
                  <a:srgbClr val="002060"/>
                </a:solidFill>
              </a:rPr>
              <a:t>The plan </a:t>
            </a:r>
            <a:r>
              <a:rPr lang="en-US" sz="1400" dirty="0">
                <a:solidFill>
                  <a:srgbClr val="002060"/>
                </a:solidFill>
              </a:rPr>
              <a:t>must allow the </a:t>
            </a:r>
            <a:r>
              <a:rPr lang="en-US" sz="1400" dirty="0" smtClean="0">
                <a:solidFill>
                  <a:srgbClr val="002060"/>
                </a:solidFill>
              </a:rPr>
              <a:t>member/member’s representative </a:t>
            </a:r>
            <a:r>
              <a:rPr lang="en-US" sz="1400" dirty="0">
                <a:solidFill>
                  <a:srgbClr val="002060"/>
                </a:solidFill>
              </a:rPr>
              <a:t>an opportunity to examine the case </a:t>
            </a:r>
            <a:r>
              <a:rPr lang="en-US" sz="1400" dirty="0" smtClean="0">
                <a:solidFill>
                  <a:srgbClr val="002060"/>
                </a:solidFill>
              </a:rPr>
              <a:t>file </a:t>
            </a:r>
          </a:p>
          <a:p>
            <a:pPr marL="742950" lvl="4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–"/>
            </a:pPr>
            <a:r>
              <a:rPr lang="en-US" sz="1400" dirty="0" smtClean="0">
                <a:solidFill>
                  <a:srgbClr val="002060"/>
                </a:solidFill>
              </a:rPr>
              <a:t>The plan must document in writing any </a:t>
            </a:r>
            <a:r>
              <a:rPr lang="en-US" sz="1400" dirty="0">
                <a:solidFill>
                  <a:srgbClr val="002060"/>
                </a:solidFill>
              </a:rPr>
              <a:t>verbal </a:t>
            </a:r>
            <a:r>
              <a:rPr lang="en-US" sz="1400" dirty="0" smtClean="0">
                <a:solidFill>
                  <a:srgbClr val="002060"/>
                </a:solidFill>
              </a:rPr>
              <a:t>requests </a:t>
            </a:r>
            <a:r>
              <a:rPr lang="en-US" sz="1400" dirty="0">
                <a:solidFill>
                  <a:srgbClr val="002060"/>
                </a:solidFill>
              </a:rPr>
              <a:t>for a </a:t>
            </a:r>
            <a:r>
              <a:rPr lang="en-US" sz="1400" dirty="0" smtClean="0">
                <a:solidFill>
                  <a:srgbClr val="002060"/>
                </a:solidFill>
              </a:rPr>
              <a:t>hearing </a:t>
            </a:r>
          </a:p>
          <a:p>
            <a:pPr marL="285750" lvl="3" indent="-285750">
              <a:spcAft>
                <a:spcPts val="600"/>
              </a:spcAft>
              <a:buClr>
                <a:srgbClr val="C00000"/>
              </a:buClr>
              <a:buFont typeface="Arial" panose="020B0604020202020204" pitchFamily="34" charset="0"/>
              <a:buChar char="■"/>
            </a:pPr>
            <a:r>
              <a:rPr lang="en-US" sz="1400" dirty="0" smtClean="0">
                <a:solidFill>
                  <a:srgbClr val="002060"/>
                </a:solidFill>
              </a:rPr>
              <a:t>A </a:t>
            </a:r>
            <a:r>
              <a:rPr lang="en-US" sz="1400" dirty="0">
                <a:solidFill>
                  <a:srgbClr val="002060"/>
                </a:solidFill>
              </a:rPr>
              <a:t>Member must go through the plan-level </a:t>
            </a:r>
            <a:r>
              <a:rPr lang="en-US" sz="1400" dirty="0" smtClean="0">
                <a:solidFill>
                  <a:srgbClr val="002060"/>
                </a:solidFill>
              </a:rPr>
              <a:t>appeal </a:t>
            </a:r>
            <a:r>
              <a:rPr lang="en-US" sz="1400" dirty="0">
                <a:solidFill>
                  <a:srgbClr val="002060"/>
                </a:solidFill>
              </a:rPr>
              <a:t>process before bringing the matter to Medicare or </a:t>
            </a:r>
            <a:r>
              <a:rPr lang="en-US" sz="1400" dirty="0" smtClean="0">
                <a:solidFill>
                  <a:srgbClr val="002060"/>
                </a:solidFill>
              </a:rPr>
              <a:t>MassHealth 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37637"/>
            <a:ext cx="8758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200"/>
              </a:spcAft>
            </a:pPr>
            <a:r>
              <a:rPr lang="en-US" sz="1000" i="1" baseline="30000" dirty="0" smtClean="0">
                <a:solidFill>
                  <a:srgbClr val="002060"/>
                </a:solidFill>
              </a:rPr>
              <a:t>1</a:t>
            </a:r>
            <a:r>
              <a:rPr lang="en-US" sz="1000" i="1" dirty="0" smtClean="0">
                <a:solidFill>
                  <a:srgbClr val="002060"/>
                </a:solidFill>
              </a:rPr>
              <a:t> </a:t>
            </a:r>
            <a:r>
              <a:rPr lang="en-US" sz="1000" i="1" dirty="0">
                <a:solidFill>
                  <a:srgbClr val="002060"/>
                </a:solidFill>
              </a:rPr>
              <a:t>Page </a:t>
            </a:r>
            <a:r>
              <a:rPr lang="en-US" sz="1000" i="1" dirty="0" smtClean="0">
                <a:solidFill>
                  <a:srgbClr val="002060"/>
                </a:solidFill>
              </a:rPr>
              <a:t>136; </a:t>
            </a:r>
            <a:r>
              <a:rPr lang="en-US" sz="1000" i="1" baseline="30000" dirty="0">
                <a:solidFill>
                  <a:srgbClr val="002060"/>
                </a:solidFill>
              </a:rPr>
              <a:t>2</a:t>
            </a:r>
            <a:r>
              <a:rPr lang="en-US" sz="1000" i="1" dirty="0">
                <a:solidFill>
                  <a:srgbClr val="002060"/>
                </a:solidFill>
              </a:rPr>
              <a:t> Page </a:t>
            </a:r>
            <a:r>
              <a:rPr lang="en-US" sz="1000" i="1" dirty="0" smtClean="0">
                <a:solidFill>
                  <a:srgbClr val="002060"/>
                </a:solidFill>
              </a:rPr>
              <a:t>137; 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3</a:t>
            </a:r>
            <a:r>
              <a:rPr lang="en-US" sz="1000" i="1" dirty="0" smtClean="0">
                <a:solidFill>
                  <a:srgbClr val="002060"/>
                </a:solidFill>
              </a:rPr>
              <a:t> Page 132; </a:t>
            </a:r>
            <a:r>
              <a:rPr lang="en-US" sz="1000" i="1" baseline="30000" dirty="0" smtClean="0">
                <a:solidFill>
                  <a:srgbClr val="002060"/>
                </a:solidFill>
              </a:rPr>
              <a:t>4</a:t>
            </a:r>
            <a:r>
              <a:rPr lang="en-US" sz="1000" i="1" dirty="0" smtClean="0">
                <a:solidFill>
                  <a:srgbClr val="002060"/>
                </a:solidFill>
              </a:rPr>
              <a:t> </a:t>
            </a:r>
            <a:r>
              <a:rPr lang="en-US" sz="1000" i="1" dirty="0">
                <a:solidFill>
                  <a:srgbClr val="002060"/>
                </a:solidFill>
              </a:rPr>
              <a:t>Page </a:t>
            </a:r>
            <a:r>
              <a:rPr lang="en-US" sz="1000" i="1" dirty="0" smtClean="0">
                <a:solidFill>
                  <a:srgbClr val="002060"/>
                </a:solidFill>
              </a:rPr>
              <a:t>162; </a:t>
            </a:r>
            <a:r>
              <a:rPr lang="en-US" sz="1000" i="1" baseline="30000" dirty="0">
                <a:solidFill>
                  <a:srgbClr val="002060"/>
                </a:solidFill>
              </a:rPr>
              <a:t>5</a:t>
            </a:r>
            <a:r>
              <a:rPr lang="en-US" sz="1000" i="1" dirty="0" smtClean="0">
                <a:solidFill>
                  <a:srgbClr val="002060"/>
                </a:solidFill>
              </a:rPr>
              <a:t> </a:t>
            </a:r>
            <a:r>
              <a:rPr lang="en-US" sz="1000" i="1" dirty="0">
                <a:solidFill>
                  <a:srgbClr val="002060"/>
                </a:solidFill>
              </a:rPr>
              <a:t>Page </a:t>
            </a:r>
            <a:r>
              <a:rPr lang="en-US" sz="1000" i="1" dirty="0" smtClean="0">
                <a:solidFill>
                  <a:srgbClr val="002060"/>
                </a:solidFill>
              </a:rPr>
              <a:t>137 of </a:t>
            </a:r>
            <a:r>
              <a:rPr lang="en-US" sz="1000" i="1" dirty="0">
                <a:solidFill>
                  <a:srgbClr val="002060"/>
                </a:solidFill>
              </a:rPr>
              <a:t>the December 28, 2015 contract, available at </a:t>
            </a:r>
            <a:r>
              <a:rPr lang="en-US" sz="1000" i="1" dirty="0">
                <a:solidFill>
                  <a:srgbClr val="002060"/>
                </a:solidFill>
                <a:hlinkClick r:id="rId3"/>
              </a:rPr>
              <a:t>www.mass.gov/masshealth/duals</a:t>
            </a:r>
            <a:r>
              <a:rPr lang="en-US" sz="1000" i="1" dirty="0">
                <a:solidFill>
                  <a:srgbClr val="002060"/>
                </a:solidFill>
              </a:rPr>
              <a:t> under “One Care Three-Way Contract and Memorandum of Understanding</a:t>
            </a:r>
            <a:r>
              <a:rPr lang="en-US" sz="1000" i="1" dirty="0" smtClean="0">
                <a:solidFill>
                  <a:srgbClr val="002060"/>
                </a:solidFill>
              </a:rPr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5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197" y="194483"/>
            <a:ext cx="8053675" cy="307777"/>
          </a:xfrm>
        </p:spPr>
        <p:txBody>
          <a:bodyPr/>
          <a:lstStyle/>
          <a:p>
            <a:r>
              <a:rPr lang="en-US" sz="2000" dirty="0" smtClean="0">
                <a:solidFill>
                  <a:srgbClr val="002060"/>
                </a:solidFill>
              </a:rPr>
              <a:t>Reporting Grievances and Appeals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6135" y="615077"/>
            <a:ext cx="8142973" cy="1651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0000"/>
              </a:lnSpc>
              <a:buClr>
                <a:srgbClr val="FF0000"/>
              </a:buClr>
              <a:buFont typeface="Arial" panose="020B0604020202020204" pitchFamily="34" charset="0"/>
              <a:buChar char="■"/>
            </a:pPr>
            <a:r>
              <a:rPr lang="en-US" sz="1400" kern="0" dirty="0" smtClean="0">
                <a:solidFill>
                  <a:srgbClr val="002060"/>
                </a:solidFill>
              </a:rPr>
              <a:t>Plans </a:t>
            </a:r>
            <a:r>
              <a:rPr lang="en-US" sz="1400" kern="0" dirty="0">
                <a:solidFill>
                  <a:srgbClr val="002060"/>
                </a:solidFill>
              </a:rPr>
              <a:t>are required to submit monthly </a:t>
            </a:r>
            <a:r>
              <a:rPr lang="en-US" sz="1400" kern="0" dirty="0" smtClean="0">
                <a:solidFill>
                  <a:srgbClr val="002060"/>
                </a:solidFill>
              </a:rPr>
              <a:t>grievance and appeal </a:t>
            </a:r>
            <a:r>
              <a:rPr lang="en-US" sz="1400" kern="0" dirty="0">
                <a:solidFill>
                  <a:srgbClr val="002060"/>
                </a:solidFill>
              </a:rPr>
              <a:t>reports to </a:t>
            </a:r>
            <a:r>
              <a:rPr lang="en-US" sz="1400" kern="0" dirty="0" smtClean="0">
                <a:solidFill>
                  <a:srgbClr val="002060"/>
                </a:solidFill>
              </a:rPr>
              <a:t>MassHealth including </a:t>
            </a:r>
            <a:r>
              <a:rPr lang="en-US" sz="1400" kern="0" dirty="0">
                <a:solidFill>
                  <a:srgbClr val="002060"/>
                </a:solidFill>
              </a:rPr>
              <a:t>written records of all </a:t>
            </a:r>
            <a:r>
              <a:rPr lang="en-US" sz="1400" kern="0" dirty="0" smtClean="0">
                <a:solidFill>
                  <a:srgbClr val="002060"/>
                </a:solidFill>
              </a:rPr>
              <a:t>grievance </a:t>
            </a:r>
            <a:r>
              <a:rPr lang="en-US" sz="1400" kern="0" dirty="0">
                <a:solidFill>
                  <a:srgbClr val="002060"/>
                </a:solidFill>
              </a:rPr>
              <a:t>and </a:t>
            </a:r>
            <a:r>
              <a:rPr lang="en-US" sz="1400" kern="0" dirty="0" smtClean="0">
                <a:solidFill>
                  <a:srgbClr val="002060"/>
                </a:solidFill>
              </a:rPr>
              <a:t>appeal activities </a:t>
            </a:r>
          </a:p>
          <a:p>
            <a:pPr marL="742950" lvl="1" indent="-285750"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kern="0" dirty="0" smtClean="0">
                <a:solidFill>
                  <a:srgbClr val="002060"/>
                </a:solidFill>
              </a:rPr>
              <a:t>Contains </a:t>
            </a:r>
            <a:r>
              <a:rPr lang="en-US" sz="1400" kern="0" dirty="0">
                <a:solidFill>
                  <a:srgbClr val="002060"/>
                </a:solidFill>
              </a:rPr>
              <a:t>numerical data on </a:t>
            </a:r>
            <a:r>
              <a:rPr lang="en-US" sz="1400" kern="0" dirty="0" smtClean="0">
                <a:solidFill>
                  <a:srgbClr val="002060"/>
                </a:solidFill>
              </a:rPr>
              <a:t>amount and type </a:t>
            </a:r>
            <a:r>
              <a:rPr lang="en-US" sz="1400" kern="0" dirty="0">
                <a:solidFill>
                  <a:srgbClr val="002060"/>
                </a:solidFill>
              </a:rPr>
              <a:t>of </a:t>
            </a:r>
            <a:r>
              <a:rPr lang="en-US" sz="1400" kern="0" dirty="0" smtClean="0">
                <a:solidFill>
                  <a:srgbClr val="002060"/>
                </a:solidFill>
              </a:rPr>
              <a:t>grievances/appeals as well as appeal decisions</a:t>
            </a:r>
          </a:p>
          <a:p>
            <a:pPr marL="742950" lvl="1" indent="-285750">
              <a:lnSpc>
                <a:spcPct val="100000"/>
              </a:lnSpc>
              <a:spcAft>
                <a:spcPts val="200"/>
              </a:spcAft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kern="0" dirty="0" smtClean="0">
                <a:solidFill>
                  <a:srgbClr val="002060"/>
                </a:solidFill>
              </a:rPr>
              <a:t>Reported </a:t>
            </a:r>
            <a:r>
              <a:rPr lang="en-US" sz="1400" kern="0" dirty="0">
                <a:solidFill>
                  <a:srgbClr val="002060"/>
                </a:solidFill>
              </a:rPr>
              <a:t>by the date the </a:t>
            </a:r>
            <a:r>
              <a:rPr lang="en-US" sz="1400" kern="0" dirty="0" smtClean="0">
                <a:solidFill>
                  <a:srgbClr val="002060"/>
                </a:solidFill>
              </a:rPr>
              <a:t>grievance/appeal </a:t>
            </a:r>
            <a:r>
              <a:rPr lang="en-US" sz="1400" kern="0" dirty="0">
                <a:solidFill>
                  <a:srgbClr val="002060"/>
                </a:solidFill>
              </a:rPr>
              <a:t>was brought </a:t>
            </a:r>
            <a:r>
              <a:rPr lang="en-US" sz="1400" kern="0" dirty="0" smtClean="0">
                <a:solidFill>
                  <a:srgbClr val="002060"/>
                </a:solidFill>
              </a:rPr>
              <a:t>forward</a:t>
            </a:r>
          </a:p>
          <a:p>
            <a:pPr marL="742950" lvl="1" indent="-285750">
              <a:lnSpc>
                <a:spcPct val="100000"/>
              </a:lnSpc>
              <a:spcAft>
                <a:spcPts val="200"/>
              </a:spcAft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kern="0" dirty="0" smtClean="0">
                <a:solidFill>
                  <a:srgbClr val="002060"/>
                </a:solidFill>
              </a:rPr>
              <a:t>If grievances contain multiple issues, they must be reported as separate complaints</a:t>
            </a:r>
          </a:p>
          <a:p>
            <a:pPr marL="742950" lvl="1" indent="-285750">
              <a:lnSpc>
                <a:spcPct val="100000"/>
              </a:lnSpc>
              <a:spcAft>
                <a:spcPts val="600"/>
              </a:spcAft>
              <a:buClr>
                <a:srgbClr val="FF0000"/>
              </a:buClr>
              <a:buFont typeface="Arial" panose="020B0604020202020204" pitchFamily="34" charset="0"/>
              <a:buChar char="–"/>
            </a:pPr>
            <a:r>
              <a:rPr lang="en-US" sz="1400" kern="0" dirty="0" smtClean="0">
                <a:solidFill>
                  <a:srgbClr val="002060"/>
                </a:solidFill>
              </a:rPr>
              <a:t>Plans must provide more details upon request</a:t>
            </a:r>
          </a:p>
        </p:txBody>
      </p:sp>
      <p:grpSp>
        <p:nvGrpSpPr>
          <p:cNvPr id="148" name="Group 147"/>
          <p:cNvGrpSpPr/>
          <p:nvPr/>
        </p:nvGrpSpPr>
        <p:grpSpPr>
          <a:xfrm>
            <a:off x="1107978" y="4606418"/>
            <a:ext cx="6928045" cy="1885723"/>
            <a:chOff x="788369" y="4954890"/>
            <a:chExt cx="6928045" cy="1885723"/>
          </a:xfrm>
        </p:grpSpPr>
        <p:sp>
          <p:nvSpPr>
            <p:cNvPr id="115" name="Freeform 114"/>
            <p:cNvSpPr/>
            <p:nvPr/>
          </p:nvSpPr>
          <p:spPr>
            <a:xfrm>
              <a:off x="3774683" y="5270062"/>
              <a:ext cx="1594634" cy="1570551"/>
            </a:xfrm>
            <a:custGeom>
              <a:avLst/>
              <a:gdLst>
                <a:gd name="connsiteX0" fmla="*/ 0 w 1266124"/>
                <a:gd name="connsiteY0" fmla="*/ 633130 h 1266260"/>
                <a:gd name="connsiteX1" fmla="*/ 633062 w 1266124"/>
                <a:gd name="connsiteY1" fmla="*/ 0 h 1266260"/>
                <a:gd name="connsiteX2" fmla="*/ 1266124 w 1266124"/>
                <a:gd name="connsiteY2" fmla="*/ 633130 h 1266260"/>
                <a:gd name="connsiteX3" fmla="*/ 633062 w 1266124"/>
                <a:gd name="connsiteY3" fmla="*/ 1266260 h 1266260"/>
                <a:gd name="connsiteX4" fmla="*/ 0 w 1266124"/>
                <a:gd name="connsiteY4" fmla="*/ 633130 h 1266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124" h="1266260">
                  <a:moveTo>
                    <a:pt x="0" y="633130"/>
                  </a:moveTo>
                  <a:cubicBezTo>
                    <a:pt x="0" y="283462"/>
                    <a:pt x="283432" y="0"/>
                    <a:pt x="633062" y="0"/>
                  </a:cubicBezTo>
                  <a:cubicBezTo>
                    <a:pt x="982692" y="0"/>
                    <a:pt x="1266124" y="283462"/>
                    <a:pt x="1266124" y="633130"/>
                  </a:cubicBezTo>
                  <a:cubicBezTo>
                    <a:pt x="1266124" y="982798"/>
                    <a:pt x="982692" y="1266260"/>
                    <a:pt x="633062" y="1266260"/>
                  </a:cubicBezTo>
                  <a:cubicBezTo>
                    <a:pt x="283432" y="1266260"/>
                    <a:pt x="0" y="982798"/>
                    <a:pt x="0" y="633130"/>
                  </a:cubicBezTo>
                  <a:close/>
                </a:path>
              </a:pathLst>
            </a:custGeom>
            <a:solidFill>
              <a:srgbClr val="3366FF"/>
            </a:solidFill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12090" tIns="212109" rIns="212090" bIns="212109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One</a:t>
              </a:r>
              <a:r>
                <a:rPr lang="en-US" sz="1600" kern="1200" dirty="0" smtClean="0"/>
                <a:t> </a:t>
              </a:r>
              <a:r>
                <a:rPr lang="en-US" sz="1600" b="1" kern="1200" dirty="0" smtClean="0"/>
                <a:t>Care</a:t>
              </a:r>
              <a:r>
                <a:rPr lang="en-US" sz="1600" kern="1200" dirty="0" smtClean="0"/>
                <a:t> </a:t>
              </a:r>
              <a:r>
                <a:rPr lang="en-US" sz="1600" b="1" kern="1200" dirty="0" smtClean="0"/>
                <a:t>Plans</a:t>
              </a:r>
              <a:endParaRPr lang="en-US" sz="1600" b="1" kern="1200" dirty="0"/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6151026" y="5470033"/>
              <a:ext cx="1565388" cy="1170607"/>
            </a:xfrm>
            <a:prstGeom prst="roundRect">
              <a:avLst/>
            </a:prstGeom>
            <a:solidFill>
              <a:srgbClr val="3366FF"/>
            </a:solidFill>
            <a:ln w="9525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bg1"/>
                  </a:solidFill>
                </a:rPr>
                <a:t>Report Monthly to MassHealth &amp; CMS</a:t>
              </a: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788369" y="5323817"/>
              <a:ext cx="2165682" cy="1463040"/>
            </a:xfrm>
            <a:prstGeom prst="roundRect">
              <a:avLst/>
            </a:prstGeom>
            <a:solidFill>
              <a:srgbClr val="3366FF"/>
            </a:solidFill>
            <a:ln w="9525">
              <a:solidFill>
                <a:schemeClr val="accent6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200" b="1" u="sng" dirty="0" smtClean="0">
                  <a:solidFill>
                    <a:schemeClr val="bg2"/>
                  </a:solidFill>
                </a:rPr>
                <a:t>Sources of Grievances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 smtClean="0">
                  <a:solidFill>
                    <a:schemeClr val="bg2"/>
                  </a:solidFill>
                </a:rPr>
                <a:t>Ombudsman*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 smtClean="0">
                  <a:solidFill>
                    <a:schemeClr val="bg2"/>
                  </a:solidFill>
                </a:rPr>
                <a:t>Medicare</a:t>
              </a:r>
              <a:endParaRPr lang="en-US" sz="1200" b="1" i="1" dirty="0" smtClean="0">
                <a:solidFill>
                  <a:schemeClr val="bg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 smtClean="0">
                  <a:solidFill>
                    <a:schemeClr val="bg2"/>
                  </a:solidFill>
                </a:rPr>
                <a:t>MassHealth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 smtClean="0">
                  <a:solidFill>
                    <a:schemeClr val="bg2"/>
                  </a:solidFill>
                </a:rPr>
                <a:t>Office of Civil Rights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 smtClean="0">
                  <a:solidFill>
                    <a:schemeClr val="bg2"/>
                  </a:solidFill>
                </a:rPr>
                <a:t>Quality Improvement Organization</a:t>
              </a:r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5473702" y="5810471"/>
              <a:ext cx="523051" cy="558411"/>
              <a:chOff x="2927440" y="5393968"/>
              <a:chExt cx="1045665" cy="598046"/>
            </a:xfrm>
          </p:grpSpPr>
          <p:sp>
            <p:nvSpPr>
              <p:cNvPr id="125" name="Oval 124"/>
              <p:cNvSpPr/>
              <p:nvPr/>
            </p:nvSpPr>
            <p:spPr>
              <a:xfrm flipH="1" flipV="1">
                <a:off x="3843703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6" name="Oval 125"/>
              <p:cNvSpPr/>
              <p:nvPr/>
            </p:nvSpPr>
            <p:spPr>
              <a:xfrm flipH="1" flipV="1">
                <a:off x="3614528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7" name="Oval 126"/>
              <p:cNvSpPr/>
              <p:nvPr/>
            </p:nvSpPr>
            <p:spPr>
              <a:xfrm flipH="1" flipV="1">
                <a:off x="3385353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8" name="Oval 127"/>
              <p:cNvSpPr/>
              <p:nvPr/>
            </p:nvSpPr>
            <p:spPr>
              <a:xfrm flipH="1" flipV="1">
                <a:off x="3156614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9" name="Oval 128"/>
              <p:cNvSpPr/>
              <p:nvPr/>
            </p:nvSpPr>
            <p:spPr>
              <a:xfrm flipH="1" flipV="1">
                <a:off x="2927440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0" name="Oval 129"/>
              <p:cNvSpPr/>
              <p:nvPr/>
            </p:nvSpPr>
            <p:spPr>
              <a:xfrm flipH="1" flipV="1">
                <a:off x="3639798" y="5393968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1" name="Oval 130"/>
              <p:cNvSpPr/>
              <p:nvPr/>
            </p:nvSpPr>
            <p:spPr>
              <a:xfrm flipH="1" flipV="1">
                <a:off x="3639798" y="5912744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2" name="Oval 131"/>
              <p:cNvSpPr/>
              <p:nvPr/>
            </p:nvSpPr>
            <p:spPr>
              <a:xfrm flipH="1" flipV="1">
                <a:off x="3751336" y="5506517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3" name="Oval 132"/>
              <p:cNvSpPr/>
              <p:nvPr/>
            </p:nvSpPr>
            <p:spPr>
              <a:xfrm flipH="1" flipV="1">
                <a:off x="3758742" y="5801179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35" name="Right Arrow 134"/>
            <p:cNvSpPr/>
            <p:nvPr/>
          </p:nvSpPr>
          <p:spPr>
            <a:xfrm rot="1271178">
              <a:off x="2536266" y="4954890"/>
              <a:ext cx="1431919" cy="630344"/>
            </a:xfrm>
            <a:prstGeom prst="rightArrow">
              <a:avLst/>
            </a:prstGeom>
            <a:solidFill>
              <a:srgbClr val="3366FF"/>
            </a:solidFill>
            <a:ln w="9525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2"/>
                  </a:solidFill>
                </a:rPr>
                <a:t>Direct Complaint</a:t>
              </a:r>
            </a:p>
          </p:txBody>
        </p:sp>
        <p:grpSp>
          <p:nvGrpSpPr>
            <p:cNvPr id="138" name="Group 137"/>
            <p:cNvGrpSpPr/>
            <p:nvPr/>
          </p:nvGrpSpPr>
          <p:grpSpPr>
            <a:xfrm>
              <a:off x="3105227" y="5809705"/>
              <a:ext cx="523051" cy="558411"/>
              <a:chOff x="2927440" y="5393968"/>
              <a:chExt cx="1045665" cy="598046"/>
            </a:xfrm>
          </p:grpSpPr>
          <p:sp>
            <p:nvSpPr>
              <p:cNvPr id="139" name="Oval 138"/>
              <p:cNvSpPr/>
              <p:nvPr/>
            </p:nvSpPr>
            <p:spPr>
              <a:xfrm flipH="1" flipV="1">
                <a:off x="3843703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0" name="Oval 139"/>
              <p:cNvSpPr/>
              <p:nvPr/>
            </p:nvSpPr>
            <p:spPr>
              <a:xfrm flipH="1" flipV="1">
                <a:off x="3614528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1" name="Oval 140"/>
              <p:cNvSpPr/>
              <p:nvPr/>
            </p:nvSpPr>
            <p:spPr>
              <a:xfrm flipH="1" flipV="1">
                <a:off x="3385353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2" name="Oval 141"/>
              <p:cNvSpPr/>
              <p:nvPr/>
            </p:nvSpPr>
            <p:spPr>
              <a:xfrm flipH="1" flipV="1">
                <a:off x="3156614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3" name="Oval 142"/>
              <p:cNvSpPr/>
              <p:nvPr/>
            </p:nvSpPr>
            <p:spPr>
              <a:xfrm flipH="1" flipV="1">
                <a:off x="2927440" y="5652536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4" name="Oval 143"/>
              <p:cNvSpPr/>
              <p:nvPr/>
            </p:nvSpPr>
            <p:spPr>
              <a:xfrm flipH="1" flipV="1">
                <a:off x="3639798" y="5393968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5" name="Oval 144"/>
              <p:cNvSpPr/>
              <p:nvPr/>
            </p:nvSpPr>
            <p:spPr>
              <a:xfrm flipH="1" flipV="1">
                <a:off x="3639798" y="5912744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6" name="Oval 145"/>
              <p:cNvSpPr/>
              <p:nvPr/>
            </p:nvSpPr>
            <p:spPr>
              <a:xfrm flipH="1" flipV="1">
                <a:off x="3751336" y="5506517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7" name="Oval 146"/>
              <p:cNvSpPr/>
              <p:nvPr/>
            </p:nvSpPr>
            <p:spPr>
              <a:xfrm flipH="1" flipV="1">
                <a:off x="3758742" y="5801179"/>
                <a:ext cx="129402" cy="79270"/>
              </a:xfrm>
              <a:prstGeom prst="ellipse">
                <a:avLst/>
              </a:prstGeom>
            </p:spPr>
            <p:style>
              <a:lnRef idx="1">
                <a:schemeClr val="accent4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</p:grpSp>
      <p:graphicFrame>
        <p:nvGraphicFramePr>
          <p:cNvPr id="149" name="Table 1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387316"/>
              </p:ext>
            </p:extLst>
          </p:nvPr>
        </p:nvGraphicFramePr>
        <p:xfrm>
          <a:off x="336885" y="2306053"/>
          <a:ext cx="4541435" cy="214256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23914"/>
                <a:gridCol w="1917521"/>
              </a:tblGrid>
              <a:tr h="26082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Grievance Reporting Categories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7739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Benefit Package: Dental, Part C, Medicaid,</a:t>
                      </a:r>
                      <a:r>
                        <a:rPr lang="en-US" sz="1200" baseline="0" dirty="0" smtClean="0"/>
                        <a:t> Supplemental, Part D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Enrollment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8875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MassHealth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Medicare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2138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Network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Other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Plan Management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Plan Marketing</a:t>
                      </a:r>
                      <a:r>
                        <a:rPr lang="en-US" sz="1200" baseline="0" dirty="0" smtClean="0"/>
                        <a:t> Materials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13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Provider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Quality</a:t>
                      </a:r>
                      <a:r>
                        <a:rPr lang="en-US" sz="1200" baseline="0" dirty="0" smtClean="0"/>
                        <a:t> of Care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Transportation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0" name="Table 1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340872"/>
              </p:ext>
            </p:extLst>
          </p:nvPr>
        </p:nvGraphicFramePr>
        <p:xfrm>
          <a:off x="5080936" y="2313742"/>
          <a:ext cx="3724817" cy="21348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58607"/>
                <a:gridCol w="1966210"/>
              </a:tblGrid>
              <a:tr h="38532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Appeal Reporting Categories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44247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Specialty</a:t>
                      </a:r>
                      <a:r>
                        <a:rPr lang="en-US" sz="1200" baseline="0" dirty="0" smtClean="0"/>
                        <a:t> Services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LTSS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13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HCBS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Institutional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6683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Mental Health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Substance Use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886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Other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 D</a:t>
                      </a:r>
                      <a:endParaRPr lang="en-US" sz="12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6509802"/>
            <a:ext cx="8805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002060"/>
                </a:solidFill>
              </a:rPr>
              <a:t>*</a:t>
            </a:r>
            <a:r>
              <a:rPr lang="en-US" sz="1000" dirty="0">
                <a:solidFill>
                  <a:srgbClr val="002060"/>
                </a:solidFill>
              </a:rPr>
              <a:t>The Ombudsman can answer questions, mediate disputes, and help members address their concerns; they would work with plans to address complaints they become aware of</a:t>
            </a:r>
          </a:p>
        </p:txBody>
      </p:sp>
    </p:spTree>
    <p:extLst>
      <p:ext uri="{BB962C8B-B14F-4D97-AF65-F5344CB8AC3E}">
        <p14:creationId xmlns:p14="http://schemas.microsoft.com/office/powerpoint/2010/main" val="400330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41" y="76200"/>
            <a:ext cx="8229601" cy="276999"/>
          </a:xfrm>
        </p:spPr>
        <p:txBody>
          <a:bodyPr/>
          <a:lstStyle/>
          <a:p>
            <a:r>
              <a:rPr lang="en-US" sz="1800" dirty="0"/>
              <a:t>One Care Member Grievances by </a:t>
            </a:r>
            <a:r>
              <a:rPr lang="en-US" sz="1800" dirty="0" smtClean="0"/>
              <a:t>Category - </a:t>
            </a:r>
            <a:r>
              <a:rPr lang="en-US" sz="1800" dirty="0"/>
              <a:t>October 2017 – March 2018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260430"/>
              </p:ext>
            </p:extLst>
          </p:nvPr>
        </p:nvGraphicFramePr>
        <p:xfrm>
          <a:off x="400049" y="541597"/>
          <a:ext cx="8001000" cy="4461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467100" y="534503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Tufts</a:t>
            </a:r>
            <a:endParaRPr lang="en-US" sz="1600" b="1" dirty="0">
              <a:solidFill>
                <a:srgbClr val="0000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461908"/>
              </p:ext>
            </p:extLst>
          </p:nvPr>
        </p:nvGraphicFramePr>
        <p:xfrm>
          <a:off x="381000" y="3048000"/>
          <a:ext cx="8039099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91000" y="3776246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CCA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57199" y="534503"/>
            <a:ext cx="8001001" cy="3046897"/>
          </a:xfrm>
          <a:prstGeom prst="roundRect">
            <a:avLst>
              <a:gd name="adj" fmla="val 12833"/>
            </a:avLst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78970" y="3647087"/>
            <a:ext cx="8001001" cy="3123097"/>
          </a:xfrm>
          <a:prstGeom prst="roundRect">
            <a:avLst>
              <a:gd name="adj" fmla="val 12833"/>
            </a:avLst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68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346082"/>
              </p:ext>
            </p:extLst>
          </p:nvPr>
        </p:nvGraphicFramePr>
        <p:xfrm>
          <a:off x="222460" y="850612"/>
          <a:ext cx="8699081" cy="5550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Worksheet" r:id="rId3" imgW="7315200" imgH="4667220" progId="Excel.Sheet.12">
                  <p:embed/>
                </p:oleObj>
              </mc:Choice>
              <mc:Fallback>
                <p:oleObj name="Worksheet" r:id="rId3" imgW="7315200" imgH="46672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2460" y="850612"/>
                        <a:ext cx="8699081" cy="5550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89738" y="6423401"/>
            <a:ext cx="85166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30000" dirty="0" smtClean="0">
                <a:solidFill>
                  <a:srgbClr val="FF0000"/>
                </a:solidFill>
              </a:rPr>
              <a:t>+</a:t>
            </a:r>
            <a:r>
              <a:rPr lang="en-US" sz="1000" dirty="0" smtClean="0">
                <a:solidFill>
                  <a:srgbClr val="FF0000"/>
                </a:solidFill>
              </a:rPr>
              <a:t>MassHealth clarified the Rate per 1,000 Members as enrolled members, and updated the footnote following the Implementation Council meeting  based on the meeting discussion.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62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305800" cy="381000"/>
          </a:xfrm>
        </p:spPr>
        <p:txBody>
          <a:bodyPr/>
          <a:lstStyle/>
          <a:p>
            <a:pPr lvl="0"/>
            <a:r>
              <a:rPr lang="en-US" sz="1800" dirty="0" smtClean="0"/>
              <a:t>One </a:t>
            </a:r>
            <a:r>
              <a:rPr lang="en-US" sz="1800" dirty="0"/>
              <a:t>Care Member Appeals by Service </a:t>
            </a:r>
            <a:r>
              <a:rPr lang="en-US" sz="1800" dirty="0" smtClean="0"/>
              <a:t>Category, October </a:t>
            </a:r>
            <a:r>
              <a:rPr lang="en-US" sz="1800" dirty="0"/>
              <a:t>2017 – March 2018</a:t>
            </a: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0880602"/>
              </p:ext>
            </p:extLst>
          </p:nvPr>
        </p:nvGraphicFramePr>
        <p:xfrm>
          <a:off x="-1219200" y="755633"/>
          <a:ext cx="4495800" cy="2868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8635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Tufts</a:t>
            </a:r>
            <a:endParaRPr lang="en-US" sz="1600" b="1" dirty="0">
              <a:solidFill>
                <a:srgbClr val="000000"/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719033"/>
              </p:ext>
            </p:extLst>
          </p:nvPr>
        </p:nvGraphicFramePr>
        <p:xfrm>
          <a:off x="2971800" y="533400"/>
          <a:ext cx="6400800" cy="3243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3720379"/>
              </p:ext>
            </p:extLst>
          </p:nvPr>
        </p:nvGraphicFramePr>
        <p:xfrm>
          <a:off x="-685800" y="3352800"/>
          <a:ext cx="38862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782437"/>
              </p:ext>
            </p:extLst>
          </p:nvPr>
        </p:nvGraphicFramePr>
        <p:xfrm>
          <a:off x="3048000" y="3733800"/>
          <a:ext cx="64008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-114300" y="3929251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</a:rPr>
              <a:t>CCA</a:t>
            </a:r>
            <a:endParaRPr lang="en-US" sz="1600" b="1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200" y="3733800"/>
            <a:ext cx="7924801" cy="3046897"/>
          </a:xfrm>
          <a:prstGeom prst="roundRect">
            <a:avLst>
              <a:gd name="adj" fmla="val 12833"/>
            </a:avLst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36236" y="533400"/>
            <a:ext cx="7788564" cy="3046897"/>
          </a:xfrm>
          <a:prstGeom prst="roundRect">
            <a:avLst>
              <a:gd name="adj" fmla="val 12833"/>
            </a:avLst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166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16944" y="2828836"/>
            <a:ext cx="440621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85A6D6"/>
                </a:solidFill>
              </a:rPr>
              <a:t>VISIT US ONLINE</a:t>
            </a:r>
            <a:r>
              <a:rPr lang="en-US" sz="2800" b="1" u="sng" dirty="0" smtClean="0">
                <a:hlinkClick r:id="rId3"/>
              </a:rPr>
              <a:t/>
            </a:r>
            <a:br>
              <a:rPr lang="en-US" sz="2800" b="1" u="sng" dirty="0" smtClean="0">
                <a:hlinkClick r:id="rId3"/>
              </a:rPr>
            </a:br>
            <a:r>
              <a:rPr lang="en-US" sz="2800" b="1" u="sng" dirty="0" smtClean="0">
                <a:solidFill>
                  <a:srgbClr val="7030A0"/>
                </a:solidFill>
                <a:hlinkClick r:id="rId3"/>
              </a:rPr>
              <a:t>www.mass.gov/one-care</a:t>
            </a:r>
            <a:endParaRPr lang="en-US" altLang="en-US" sz="2800" b="1" u="sng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itchFamily="34" charset="0"/>
              <a:buNone/>
            </a:pPr>
            <a:r>
              <a:rPr lang="en-US" sz="2000" b="1" dirty="0" smtClean="0">
                <a:solidFill>
                  <a:srgbClr val="85A6D6"/>
                </a:solidFill>
              </a:rPr>
              <a:t>EMAIL US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alt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OneCare@state.ma.us</a:t>
            </a:r>
            <a:endParaRPr lang="en-US" alt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58" y="3042927"/>
            <a:ext cx="2995769" cy="1572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3834063" y="2374232"/>
            <a:ext cx="0" cy="3240505"/>
          </a:xfrm>
          <a:prstGeom prst="line">
            <a:avLst/>
          </a:prstGeom>
          <a:ln w="28575">
            <a:solidFill>
              <a:srgbClr val="A0C5F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35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#10;&lt;root reqver=&quot;21047&quot;&gt;&lt;version val=&quot;23256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/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4&lt;/m_strFormatTime&gt;&lt;/m_precDefaultWeek&gt;&lt;m_precDefaultDay&gt;&lt;m_bNumberIsYear val=&quot;0&quot;/&gt;&lt;m_strFormatTime&gt;%d&lt;/m_strFormatTime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Alexia Cesar\Documents\MassHealth\Final docs\2. Strategy reference deck\20160129 - MassHealth - Strategy reference deck - vF.pp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RM_CF_DG1140">
  <a:themeElements>
    <a:clrScheme name="Current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C0C0C0"/>
      </a:accent1>
      <a:accent2>
        <a:srgbClr val="4FB94F"/>
      </a:accent2>
      <a:accent3>
        <a:srgbClr val="1D954F"/>
      </a:accent3>
      <a:accent4>
        <a:srgbClr val="5E8BFF"/>
      </a:accent4>
      <a:accent5>
        <a:srgbClr val="FFCD33"/>
      </a:accent5>
      <a:accent6>
        <a:srgbClr val="808080"/>
      </a:accent6>
      <a:hlink>
        <a:srgbClr val="1D954F"/>
      </a:hlink>
      <a:folHlink>
        <a:srgbClr val="5E8B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0C0C0"/>
        </a:accent1>
        <a:accent2>
          <a:srgbClr val="4FB94F"/>
        </a:accent2>
        <a:accent3>
          <a:srgbClr val="1D954F"/>
        </a:accent3>
        <a:accent4>
          <a:srgbClr val="5E8BFF"/>
        </a:accent4>
        <a:accent5>
          <a:srgbClr val="FFCD33"/>
        </a:accent5>
        <a:accent6>
          <a:srgbClr val="808080"/>
        </a:accent6>
        <a:hlink>
          <a:srgbClr val="1D954F"/>
        </a:hlink>
        <a:folHlink>
          <a:srgbClr val="5E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930</Words>
  <Application>Microsoft Office PowerPoint</Application>
  <PresentationFormat>On-screen Show (4:3)</PresentationFormat>
  <Paragraphs>138</Paragraphs>
  <Slides>9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SRM_CF_DG1140</vt:lpstr>
      <vt:lpstr>1_SRM_CF_DG1140</vt:lpstr>
      <vt:lpstr>2_SRM_CF_DG1140</vt:lpstr>
      <vt:lpstr>think-cell Slide</vt:lpstr>
      <vt:lpstr>Worksheet</vt:lpstr>
      <vt:lpstr> </vt:lpstr>
      <vt:lpstr>PowerPoint Presentation</vt:lpstr>
      <vt:lpstr>PowerPoint Presentation</vt:lpstr>
      <vt:lpstr>Collecting Grievances and Appeals</vt:lpstr>
      <vt:lpstr>Reporting Grievances and Appeals</vt:lpstr>
      <vt:lpstr>One Care Member Grievances by Category - October 2017 – March 2018</vt:lpstr>
      <vt:lpstr>PowerPoint Presentation</vt:lpstr>
      <vt:lpstr>One Care Member Appeals by Service Category, October 2017 – March 2018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2016-01-29T17:32:38Z</dcterms:created>
  <dcterms:modified xsi:type="dcterms:W3CDTF">2018-06-29T18:59:16Z</dcterms:modified>
</cp:coreProperties>
</file>