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notesSlides/notesSlide1.xml" ContentType="application/vnd.openxmlformats-officedocument.presentationml.notesSlide+xml"/>
  <Override PartName="/ppt/tags/tag10.xml" ContentType="application/vnd.openxmlformats-officedocument.presentationml.tags+xml"/>
  <Override PartName="/ppt/notesSlides/notesSlide2.xml" ContentType="application/vnd.openxmlformats-officedocument.presentationml.notesSlide+xml"/>
  <Override PartName="/ppt/tags/tag11.xml" ContentType="application/vnd.openxmlformats-officedocument.presentationml.tags+xml"/>
  <Override PartName="/ppt/notesSlides/notesSlide3.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6" Type="http://schemas.microsoft.com/office/2020/02/relationships/classificationlabels" Target="docMetadata/LabelInfo.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4"/>
  </p:sldMasterIdLst>
  <p:notesMasterIdLst>
    <p:notesMasterId r:id="rId15"/>
  </p:notesMasterIdLst>
  <p:sldIdLst>
    <p:sldId id="324" r:id="rId5"/>
    <p:sldId id="433" r:id="rId6"/>
    <p:sldId id="454" r:id="rId7"/>
    <p:sldId id="444" r:id="rId8"/>
    <p:sldId id="445" r:id="rId9"/>
    <p:sldId id="447" r:id="rId10"/>
    <p:sldId id="448" r:id="rId11"/>
    <p:sldId id="370" r:id="rId12"/>
    <p:sldId id="450" r:id="rId13"/>
    <p:sldId id="452" r:id="rId14"/>
  </p:sldIdLst>
  <p:sldSz cx="18288000" cy="10287000"/>
  <p:notesSz cx="6858000" cy="9144000"/>
  <p:embeddedFontLst>
    <p:embeddedFont>
      <p:font typeface="Arial Bold" panose="020B0704020202020204" pitchFamily="34" charset="0"/>
      <p:regular r:id="rId16"/>
      <p:bold r:id="rId17"/>
    </p:embeddedFont>
    <p:embeddedFont>
      <p:font typeface="TT Rounds Condensed" panose="020B0604020202020204" charset="0"/>
      <p:regular r:id="rId18"/>
    </p:embeddedFont>
    <p:embeddedFont>
      <p:font typeface="TT Rounds Condensed Bold" panose="020B0604020202020204" charset="0"/>
      <p:regular r:id="rId19"/>
    </p:embeddedFont>
  </p:embeddedFontLst>
  <p:custDataLst>
    <p:tags r:id="rId20"/>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78E25D0C-D0D9-EE06-254A-03DC2FD80575}" name="Mohamed, Salma A (EHS)" initials="" userId="S::Salma.A.Mohamed@mass.gov::0b137bf2-80f6-40a1-aec1-4b4547f66ece" providerId="AD"/>
  <p188:author id="{84C2A43F-C5EA-B4D5-026D-22CA554D796A}" name="Krinsky, Sarah H (EHS)" initials="K(" userId="S::sarah.h.krinsky@mass.gov::24bae245-c218-45a7-84c3-f39292e89035" providerId="AD"/>
  <p188:author id="{93E70B55-327E-7D4D-BD21-B227E9526109}" name="Krinsky, Sarah H (EHS)" initials="SK" userId="S::Sarah.H.Krinsky@mass.gov::24bae245-c218-45a7-84c3-f39292e89035" providerId="AD"/>
  <p188:author id="{502C1359-72FD-AAE5-BBBA-E22E323CB33A}" name="Isabel, Arvin (EHS)" initials="IA" userId="S::arvin.isabel@mass.gov::917e0e3f-479e-4d53-bb7d-1ca695a8f301" providerId="AD"/>
  <p188:author id="{3D0D8063-CB8A-64A8-EA56-487EDA2F3B2E}" name="Gilleran, Michael M" initials="MG" userId="S::MichaelMGilleran@maximus.com::9db5822c-541a-43e7-a595-5b11a0bb4698" providerId="AD"/>
  <p188:author id="{3E25B99B-09BA-B9C7-89F2-FAE15CAF8202}" name="Mohamed, Salma A (EHS)" initials="M(" userId="S::salma.a.mohamed@mass.gov::0b137bf2-80f6-40a1-aec1-4b4547f66ece"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Gilleran, Michael M" initials="" lastIdx="0"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44B4B3E2-822A-469B-9024-D5D14AF1C29C}" v="104" dt="2026-02-13T17:01:25.584"/>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39" d="100"/>
          <a:sy n="39" d="100"/>
        </p:scale>
        <p:origin x="940" y="52"/>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font" Target="fonts/font3.fntdata"/><Relationship Id="rId26" Type="http://schemas.microsoft.com/office/2016/11/relationships/changesInfo" Target="changesInfos/changesInfo1.xml"/><Relationship Id="rId3" Type="http://schemas.openxmlformats.org/officeDocument/2006/relationships/customXml" Target="../customXml/item3.xml"/><Relationship Id="rId21" Type="http://schemas.openxmlformats.org/officeDocument/2006/relationships/commentAuthors" Target="commentAuthor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font" Target="fonts/font2.fntdata"/><Relationship Id="rId25"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font" Target="fonts/font1.fntdata"/><Relationship Id="rId20" Type="http://schemas.openxmlformats.org/officeDocument/2006/relationships/tags" Target="tags/tag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notesMaster" Target="notesMasters/notesMaster1.xml"/><Relationship Id="rId23" Type="http://schemas.openxmlformats.org/officeDocument/2006/relationships/viewProps" Target="viewProps.xml"/><Relationship Id="rId28" Type="http://schemas.microsoft.com/office/2018/10/relationships/authors" Target="authors.xml"/><Relationship Id="rId10" Type="http://schemas.openxmlformats.org/officeDocument/2006/relationships/slide" Target="slides/slide6.xml"/><Relationship Id="rId19" Type="http://schemas.openxmlformats.org/officeDocument/2006/relationships/font" Target="fonts/font4.fntdata"/><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presProps" Target="presProps.xml"/><Relationship Id="rId27" Type="http://schemas.microsoft.com/office/2015/10/relationships/revisionInfo" Target="revisionInfo.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Krinsky, Sarah H (EHS)" userId="S::sarah.h.krinsky@mass.gov::24bae245-c218-45a7-84c3-f39292e89035" providerId="AD" clId="Web-{159E7B83-CE9C-BEEA-CE59-8D36400290B5}"/>
    <pc:docChg chg="modSld">
      <pc:chgData name="Krinsky, Sarah H (EHS)" userId="S::sarah.h.krinsky@mass.gov::24bae245-c218-45a7-84c3-f39292e89035" providerId="AD" clId="Web-{159E7B83-CE9C-BEEA-CE59-8D36400290B5}" dt="2026-02-05T16:01:57.163" v="73" actId="20577"/>
      <pc:docMkLst>
        <pc:docMk/>
      </pc:docMkLst>
      <pc:sldChg chg="modSp">
        <pc:chgData name="Krinsky, Sarah H (EHS)" userId="S::sarah.h.krinsky@mass.gov::24bae245-c218-45a7-84c3-f39292e89035" providerId="AD" clId="Web-{159E7B83-CE9C-BEEA-CE59-8D36400290B5}" dt="2026-02-05T16:00:28.382" v="68" actId="20577"/>
        <pc:sldMkLst>
          <pc:docMk/>
          <pc:sldMk cId="3482364725" sldId="448"/>
        </pc:sldMkLst>
        <pc:spChg chg="mod">
          <ac:chgData name="Krinsky, Sarah H (EHS)" userId="S::sarah.h.krinsky@mass.gov::24bae245-c218-45a7-84c3-f39292e89035" providerId="AD" clId="Web-{159E7B83-CE9C-BEEA-CE59-8D36400290B5}" dt="2026-02-05T16:00:28.382" v="68" actId="20577"/>
          <ac:spMkLst>
            <pc:docMk/>
            <pc:sldMk cId="3482364725" sldId="448"/>
            <ac:spMk id="9" creationId="{61687D98-E0B5-B329-05EE-3581AA0581AC}"/>
          </ac:spMkLst>
        </pc:spChg>
      </pc:sldChg>
      <pc:sldChg chg="modSp">
        <pc:chgData name="Krinsky, Sarah H (EHS)" userId="S::sarah.h.krinsky@mass.gov::24bae245-c218-45a7-84c3-f39292e89035" providerId="AD" clId="Web-{159E7B83-CE9C-BEEA-CE59-8D36400290B5}" dt="2026-02-05T16:01:57.163" v="73" actId="20577"/>
        <pc:sldMkLst>
          <pc:docMk/>
          <pc:sldMk cId="718668628" sldId="452"/>
        </pc:sldMkLst>
        <pc:spChg chg="mod">
          <ac:chgData name="Krinsky, Sarah H (EHS)" userId="S::sarah.h.krinsky@mass.gov::24bae245-c218-45a7-84c3-f39292e89035" providerId="AD" clId="Web-{159E7B83-CE9C-BEEA-CE59-8D36400290B5}" dt="2026-02-05T16:01:57.163" v="73" actId="20577"/>
          <ac:spMkLst>
            <pc:docMk/>
            <pc:sldMk cId="718668628" sldId="452"/>
            <ac:spMk id="3" creationId="{2383A95E-51EF-FA62-914C-51325EB8E8A6}"/>
          </ac:spMkLst>
        </pc:spChg>
      </pc:sldChg>
    </pc:docChg>
  </pc:docChgLst>
  <pc:docChgLst>
    <pc:chgData name="Krinsky, Sarah H (EHS)" userId="24bae245-c218-45a7-84c3-f39292e89035" providerId="ADAL" clId="{9B6C9436-1AA0-4619-94C0-635DA30673E5}"/>
    <pc:docChg chg="undo custSel addSld delSld modSld">
      <pc:chgData name="Krinsky, Sarah H (EHS)" userId="24bae245-c218-45a7-84c3-f39292e89035" providerId="ADAL" clId="{9B6C9436-1AA0-4619-94C0-635DA30673E5}" dt="2026-02-13T17:02:38.077" v="115" actId="403"/>
      <pc:docMkLst>
        <pc:docMk/>
      </pc:docMkLst>
      <pc:sldChg chg="addSp delSp modSp mod">
        <pc:chgData name="Krinsky, Sarah H (EHS)" userId="24bae245-c218-45a7-84c3-f39292e89035" providerId="ADAL" clId="{9B6C9436-1AA0-4619-94C0-635DA30673E5}" dt="2026-02-13T17:01:49.717" v="113" actId="1036"/>
        <pc:sldMkLst>
          <pc:docMk/>
          <pc:sldMk cId="0" sldId="370"/>
        </pc:sldMkLst>
        <pc:spChg chg="del">
          <ac:chgData name="Krinsky, Sarah H (EHS)" userId="24bae245-c218-45a7-84c3-f39292e89035" providerId="ADAL" clId="{9B6C9436-1AA0-4619-94C0-635DA30673E5}" dt="2026-02-13T17:01:24.321" v="101" actId="478"/>
          <ac:spMkLst>
            <pc:docMk/>
            <pc:sldMk cId="0" sldId="370"/>
            <ac:spMk id="7" creationId="{00000000-0000-0000-0000-000000000000}"/>
          </ac:spMkLst>
        </pc:spChg>
        <pc:spChg chg="del">
          <ac:chgData name="Krinsky, Sarah H (EHS)" userId="24bae245-c218-45a7-84c3-f39292e89035" providerId="ADAL" clId="{9B6C9436-1AA0-4619-94C0-635DA30673E5}" dt="2026-02-13T17:01:32.367" v="104" actId="478"/>
          <ac:spMkLst>
            <pc:docMk/>
            <pc:sldMk cId="0" sldId="370"/>
            <ac:spMk id="8" creationId="{00000000-0000-0000-0000-000000000000}"/>
          </ac:spMkLst>
        </pc:spChg>
        <pc:picChg chg="add mod modCrop">
          <ac:chgData name="Krinsky, Sarah H (EHS)" userId="24bae245-c218-45a7-84c3-f39292e89035" providerId="ADAL" clId="{9B6C9436-1AA0-4619-94C0-635DA30673E5}" dt="2026-02-13T17:01:49.717" v="113" actId="1036"/>
          <ac:picMkLst>
            <pc:docMk/>
            <pc:sldMk cId="0" sldId="370"/>
            <ac:picMk id="2" creationId="{8500DABE-5B49-BA41-2C76-8B5AA35B32EF}"/>
          </ac:picMkLst>
        </pc:picChg>
      </pc:sldChg>
      <pc:sldChg chg="modSp mod">
        <pc:chgData name="Krinsky, Sarah H (EHS)" userId="24bae245-c218-45a7-84c3-f39292e89035" providerId="ADAL" clId="{9B6C9436-1AA0-4619-94C0-635DA30673E5}" dt="2026-02-13T17:02:38.077" v="115" actId="403"/>
        <pc:sldMkLst>
          <pc:docMk/>
          <pc:sldMk cId="3713503116" sldId="433"/>
        </pc:sldMkLst>
        <pc:spChg chg="mod">
          <ac:chgData name="Krinsky, Sarah H (EHS)" userId="24bae245-c218-45a7-84c3-f39292e89035" providerId="ADAL" clId="{9B6C9436-1AA0-4619-94C0-635DA30673E5}" dt="2026-02-13T17:02:38.077" v="115" actId="403"/>
          <ac:spMkLst>
            <pc:docMk/>
            <pc:sldMk cId="3713503116" sldId="433"/>
            <ac:spMk id="8" creationId="{00000000-0000-0000-0000-000000000000}"/>
          </ac:spMkLst>
        </pc:spChg>
      </pc:sldChg>
      <pc:sldChg chg="addSp delSp modSp add del mod">
        <pc:chgData name="Krinsky, Sarah H (EHS)" userId="24bae245-c218-45a7-84c3-f39292e89035" providerId="ADAL" clId="{9B6C9436-1AA0-4619-94C0-635DA30673E5}" dt="2026-02-05T16:58:25.244" v="98" actId="14100"/>
        <pc:sldMkLst>
          <pc:docMk/>
          <pc:sldMk cId="1094124290" sldId="454"/>
        </pc:sldMkLst>
        <pc:spChg chg="mod">
          <ac:chgData name="Krinsky, Sarah H (EHS)" userId="24bae245-c218-45a7-84c3-f39292e89035" providerId="ADAL" clId="{9B6C9436-1AA0-4619-94C0-635DA30673E5}" dt="2026-02-05T16:58:25.244" v="98" actId="14100"/>
          <ac:spMkLst>
            <pc:docMk/>
            <pc:sldMk cId="1094124290" sldId="454"/>
            <ac:spMk id="8" creationId="{3014D46E-1F74-7A23-8EEC-AEA384986CD7}"/>
          </ac:spMkLst>
        </pc:spChg>
        <pc:graphicFrameChg chg="add mod modGraphic">
          <ac:chgData name="Krinsky, Sarah H (EHS)" userId="24bae245-c218-45a7-84c3-f39292e89035" providerId="ADAL" clId="{9B6C9436-1AA0-4619-94C0-635DA30673E5}" dt="2026-02-05T16:56:25.738" v="54" actId="1076"/>
          <ac:graphicFrameMkLst>
            <pc:docMk/>
            <pc:sldMk cId="1094124290" sldId="454"/>
            <ac:graphicFrameMk id="9" creationId="{628A121C-056E-E627-4F64-7FA84CD0C756}"/>
          </ac:graphicFrameMkLst>
        </pc:graphicFrameChg>
        <pc:graphicFrameChg chg="add mod modGraphic">
          <ac:chgData name="Krinsky, Sarah H (EHS)" userId="24bae245-c218-45a7-84c3-f39292e89035" providerId="ADAL" clId="{9B6C9436-1AA0-4619-94C0-635DA30673E5}" dt="2026-02-05T16:56:29.087" v="55" actId="1076"/>
          <ac:graphicFrameMkLst>
            <pc:docMk/>
            <pc:sldMk cId="1094124290" sldId="454"/>
            <ac:graphicFrameMk id="10" creationId="{89A6A156-A18D-5A5E-CC51-822652EC8B14}"/>
          </ac:graphicFrameMkLst>
        </pc:graphicFrameChg>
        <pc:graphicFrameChg chg="add mod modGraphic">
          <ac:chgData name="Krinsky, Sarah H (EHS)" userId="24bae245-c218-45a7-84c3-f39292e89035" providerId="ADAL" clId="{9B6C9436-1AA0-4619-94C0-635DA30673E5}" dt="2026-02-05T16:57:11.523" v="81" actId="1036"/>
          <ac:graphicFrameMkLst>
            <pc:docMk/>
            <pc:sldMk cId="1094124290" sldId="454"/>
            <ac:graphicFrameMk id="11" creationId="{3E53EC05-C431-E75B-946B-674A6FB4F11F}"/>
          </ac:graphicFrameMkLst>
        </pc:graphicFrameChg>
        <pc:graphicFrameChg chg="add mod modGraphic">
          <ac:chgData name="Krinsky, Sarah H (EHS)" userId="24bae245-c218-45a7-84c3-f39292e89035" providerId="ADAL" clId="{9B6C9436-1AA0-4619-94C0-635DA30673E5}" dt="2026-02-05T16:57:08.154" v="74" actId="1036"/>
          <ac:graphicFrameMkLst>
            <pc:docMk/>
            <pc:sldMk cId="1094124290" sldId="454"/>
            <ac:graphicFrameMk id="12" creationId="{3962D05B-F0A4-9161-2D88-6219792B6279}"/>
          </ac:graphicFrameMkLst>
        </pc:graphicFrameChg>
        <pc:graphicFrameChg chg="add mod">
          <ac:chgData name="Krinsky, Sarah H (EHS)" userId="24bae245-c218-45a7-84c3-f39292e89035" providerId="ADAL" clId="{9B6C9436-1AA0-4619-94C0-635DA30673E5}" dt="2026-02-05T16:57:04.014" v="63" actId="1076"/>
          <ac:graphicFrameMkLst>
            <pc:docMk/>
            <pc:sldMk cId="1094124290" sldId="454"/>
            <ac:graphicFrameMk id="13" creationId="{73F7F36B-5BD5-29B2-3DD8-A202A857005A}"/>
          </ac:graphicFrameMkLst>
        </pc:graphicFrameChg>
      </pc:sldChg>
    </pc:docChg>
  </pc:docChgLst>
  <pc:docChgLst>
    <pc:chgData name="Krinsky, Sarah H (EHS)" userId="S::sarah.h.krinsky@mass.gov::24bae245-c218-45a7-84c3-f39292e89035" providerId="AD" clId="Web-{68B2B0D8-ACD5-1491-BDF2-71509885F199}"/>
    <pc:docChg chg="addSld delSld modSld">
      <pc:chgData name="Krinsky, Sarah H (EHS)" userId="S::sarah.h.krinsky@mass.gov::24bae245-c218-45a7-84c3-f39292e89035" providerId="AD" clId="Web-{68B2B0D8-ACD5-1491-BDF2-71509885F199}" dt="2026-02-05T16:50:51.891" v="35"/>
      <pc:docMkLst>
        <pc:docMk/>
      </pc:docMkLst>
      <pc:sldChg chg="modSp">
        <pc:chgData name="Krinsky, Sarah H (EHS)" userId="S::sarah.h.krinsky@mass.gov::24bae245-c218-45a7-84c3-f39292e89035" providerId="AD" clId="Web-{68B2B0D8-ACD5-1491-BDF2-71509885F199}" dt="2026-02-05T16:04:13.582" v="1" actId="20577"/>
        <pc:sldMkLst>
          <pc:docMk/>
          <pc:sldMk cId="3482364725" sldId="448"/>
        </pc:sldMkLst>
        <pc:spChg chg="mod">
          <ac:chgData name="Krinsky, Sarah H (EHS)" userId="S::sarah.h.krinsky@mass.gov::24bae245-c218-45a7-84c3-f39292e89035" providerId="AD" clId="Web-{68B2B0D8-ACD5-1491-BDF2-71509885F199}" dt="2026-02-05T16:04:13.582" v="1" actId="20577"/>
          <ac:spMkLst>
            <pc:docMk/>
            <pc:sldMk cId="3482364725" sldId="448"/>
            <ac:spMk id="9" creationId="{61687D98-E0B5-B329-05EE-3581AA0581AC}"/>
          </ac:spMkLst>
        </pc:spChg>
      </pc:sldChg>
    </pc:docChg>
  </pc:docChgLst>
  <pc:docChgLst>
    <pc:chgData name="Krinsky, Sarah H (EHS)" userId="S::sarah.h.krinsky@mass.gov::24bae245-c218-45a7-84c3-f39292e89035" providerId="AD" clId="Web-{9E66AD0D-60F4-7EAD-68DE-F368C00C401F}"/>
    <pc:docChg chg="addSld delSld modSld">
      <pc:chgData name="Krinsky, Sarah H (EHS)" userId="S::sarah.h.krinsky@mass.gov::24bae245-c218-45a7-84c3-f39292e89035" providerId="AD" clId="Web-{9E66AD0D-60F4-7EAD-68DE-F368C00C401F}" dt="2026-02-03T16:39:26.410" v="116" actId="20577"/>
      <pc:docMkLst>
        <pc:docMk/>
      </pc:docMkLst>
      <pc:sldChg chg="addSp delSp modSp">
        <pc:chgData name="Krinsky, Sarah H (EHS)" userId="S::sarah.h.krinsky@mass.gov::24bae245-c218-45a7-84c3-f39292e89035" providerId="AD" clId="Web-{9E66AD0D-60F4-7EAD-68DE-F368C00C401F}" dt="2026-02-03T16:35:33.086" v="112" actId="1076"/>
        <pc:sldMkLst>
          <pc:docMk/>
          <pc:sldMk cId="1102164103" sldId="445"/>
        </pc:sldMkLst>
        <pc:spChg chg="mod">
          <ac:chgData name="Krinsky, Sarah H (EHS)" userId="S::sarah.h.krinsky@mass.gov::24bae245-c218-45a7-84c3-f39292e89035" providerId="AD" clId="Web-{9E66AD0D-60F4-7EAD-68DE-F368C00C401F}" dt="2026-02-03T16:26:59.386" v="4"/>
          <ac:spMkLst>
            <pc:docMk/>
            <pc:sldMk cId="1102164103" sldId="445"/>
            <ac:spMk id="9" creationId="{D7651263-57A8-2898-0C2E-8DF02FA382C8}"/>
          </ac:spMkLst>
        </pc:spChg>
        <pc:spChg chg="mod">
          <ac:chgData name="Krinsky, Sarah H (EHS)" userId="S::sarah.h.krinsky@mass.gov::24bae245-c218-45a7-84c3-f39292e89035" providerId="AD" clId="Web-{9E66AD0D-60F4-7EAD-68DE-F368C00C401F}" dt="2026-02-03T16:35:28.571" v="111" actId="1076"/>
          <ac:spMkLst>
            <pc:docMk/>
            <pc:sldMk cId="1102164103" sldId="445"/>
            <ac:spMk id="12" creationId="{EE5AE39D-ECE2-4F34-9137-077D2CFF2530}"/>
          </ac:spMkLst>
        </pc:spChg>
        <pc:spChg chg="mod">
          <ac:chgData name="Krinsky, Sarah H (EHS)" userId="S::sarah.h.krinsky@mass.gov::24bae245-c218-45a7-84c3-f39292e89035" providerId="AD" clId="Web-{9E66AD0D-60F4-7EAD-68DE-F368C00C401F}" dt="2026-02-03T16:35:33.086" v="112" actId="1076"/>
          <ac:spMkLst>
            <pc:docMk/>
            <pc:sldMk cId="1102164103" sldId="445"/>
            <ac:spMk id="13" creationId="{AF32DCB4-7888-4486-BAB3-6223D82F93DC}"/>
          </ac:spMkLst>
        </pc:spChg>
      </pc:sldChg>
      <pc:sldChg chg="modSp add del">
        <pc:chgData name="Krinsky, Sarah H (EHS)" userId="S::sarah.h.krinsky@mass.gov::24bae245-c218-45a7-84c3-f39292e89035" providerId="AD" clId="Web-{9E66AD0D-60F4-7EAD-68DE-F368C00C401F}" dt="2026-02-03T16:39:13.348" v="113"/>
        <pc:sldMkLst>
          <pc:docMk/>
          <pc:sldMk cId="3938512816" sldId="447"/>
        </pc:sldMkLst>
        <pc:spChg chg="mod">
          <ac:chgData name="Krinsky, Sarah H (EHS)" userId="S::sarah.h.krinsky@mass.gov::24bae245-c218-45a7-84c3-f39292e89035" providerId="AD" clId="Web-{9E66AD0D-60F4-7EAD-68DE-F368C00C401F}" dt="2026-02-03T16:39:13.348" v="113"/>
          <ac:spMkLst>
            <pc:docMk/>
            <pc:sldMk cId="3938512816" sldId="447"/>
            <ac:spMk id="12" creationId="{1EDE6868-9C33-DC80-9528-C5468CE736C6}"/>
          </ac:spMkLst>
        </pc:spChg>
        <pc:spChg chg="mod">
          <ac:chgData name="Krinsky, Sarah H (EHS)" userId="S::sarah.h.krinsky@mass.gov::24bae245-c218-45a7-84c3-f39292e89035" providerId="AD" clId="Web-{9E66AD0D-60F4-7EAD-68DE-F368C00C401F}" dt="2026-02-03T16:35:10.180" v="108" actId="1076"/>
          <ac:spMkLst>
            <pc:docMk/>
            <pc:sldMk cId="3938512816" sldId="447"/>
            <ac:spMk id="14" creationId="{38529B7F-B06F-0D6B-7D82-699CF41BED32}"/>
          </ac:spMkLst>
        </pc:spChg>
      </pc:sldChg>
      <pc:sldChg chg="modSp">
        <pc:chgData name="Krinsky, Sarah H (EHS)" userId="S::sarah.h.krinsky@mass.gov::24bae245-c218-45a7-84c3-f39292e89035" providerId="AD" clId="Web-{9E66AD0D-60F4-7EAD-68DE-F368C00C401F}" dt="2026-02-03T16:39:26.410" v="116" actId="20577"/>
        <pc:sldMkLst>
          <pc:docMk/>
          <pc:sldMk cId="3482364725" sldId="448"/>
        </pc:sldMkLst>
        <pc:spChg chg="mod">
          <ac:chgData name="Krinsky, Sarah H (EHS)" userId="S::sarah.h.krinsky@mass.gov::24bae245-c218-45a7-84c3-f39292e89035" providerId="AD" clId="Web-{9E66AD0D-60F4-7EAD-68DE-F368C00C401F}" dt="2026-02-03T16:39:26.410" v="116" actId="20577"/>
          <ac:spMkLst>
            <pc:docMk/>
            <pc:sldMk cId="3482364725" sldId="448"/>
            <ac:spMk id="9" creationId="{61687D98-E0B5-B329-05EE-3581AA0581AC}"/>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9167BD0-18E4-49DC-9907-58E4AAE6059A}" type="datetimeFigureOut">
              <a:rPr lang="en-US" smtClean="0"/>
              <a:t>2/10/2026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3BCF7E2-9714-4C47-9B41-F02113DE4674}" type="slidenum">
              <a:rPr lang="en-US" smtClean="0"/>
              <a:t>‹#›</a:t>
            </a:fld>
            <a:endParaRPr lang="en-US"/>
          </a:p>
        </p:txBody>
      </p:sp>
    </p:spTree>
    <p:extLst>
      <p:ext uri="{BB962C8B-B14F-4D97-AF65-F5344CB8AC3E}">
        <p14:creationId xmlns:p14="http://schemas.microsoft.com/office/powerpoint/2010/main" val="405894066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endParaRPr lang="en-US"/>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4750724-8C87-60F3-D537-9F81D6468C6B}"/>
            </a:ext>
          </a:extLst>
        </p:cNvPr>
        <p:cNvGrpSpPr/>
        <p:nvPr/>
      </p:nvGrpSpPr>
      <p:grpSpPr>
        <a:xfrm>
          <a:off x="0" y="0"/>
          <a:ext cx="0" cy="0"/>
          <a:chOff x="0" y="0"/>
          <a:chExt cx="0" cy="0"/>
        </a:xfrm>
      </p:grpSpPr>
      <p:sp>
        <p:nvSpPr>
          <p:cNvPr id="2" name="Header Placeholder 1">
            <a:extLst>
              <a:ext uri="{FF2B5EF4-FFF2-40B4-BE49-F238E27FC236}">
                <a16:creationId xmlns:a16="http://schemas.microsoft.com/office/drawing/2014/main" id="{1836C9B1-6E0D-259E-33C4-A57F8DA40C59}"/>
              </a:ext>
            </a:extLst>
          </p:cNvPr>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a:extLst>
              <a:ext uri="{FF2B5EF4-FFF2-40B4-BE49-F238E27FC236}">
                <a16:creationId xmlns:a16="http://schemas.microsoft.com/office/drawing/2014/main" id="{666ED980-6703-A066-7D0E-AEF87B1C71FA}"/>
              </a:ext>
            </a:extLst>
          </p:cNvPr>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a:extLst>
              <a:ext uri="{FF2B5EF4-FFF2-40B4-BE49-F238E27FC236}">
                <a16:creationId xmlns:a16="http://schemas.microsoft.com/office/drawing/2014/main" id="{8BDA83E1-FF47-523E-0489-6107FC525922}"/>
              </a:ext>
            </a:extLst>
          </p:cNvPr>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a:extLst>
              <a:ext uri="{FF2B5EF4-FFF2-40B4-BE49-F238E27FC236}">
                <a16:creationId xmlns:a16="http://schemas.microsoft.com/office/drawing/2014/main" id="{E604FD81-CB33-54F5-3848-CE852D202E4C}"/>
              </a:ext>
            </a:extLst>
          </p:cNvPr>
          <p:cNvSpPr>
            <a:spLocks noGrp="1"/>
          </p:cNvSpPr>
          <p:nvPr>
            <p:ph type="body" sz="quarter" idx="3"/>
          </p:nvPr>
        </p:nvSpPr>
        <p:spPr>
          <a:xfrm>
            <a:off x="914400" y="3251200"/>
            <a:ext cx="7315200" cy="3081338"/>
          </a:xfrm>
          <a:prstGeom prst="rect">
            <a:avLst/>
          </a:prstGeom>
        </p:spPr>
        <p:txBody>
          <a:bodyPr vert="horz" lIns="91440" tIns="45720" rIns="91440" bIns="45720" rtlCol="0"/>
          <a:lstStyle/>
          <a:p>
            <a:endParaRPr lang="en-US"/>
          </a:p>
        </p:txBody>
      </p:sp>
      <p:sp>
        <p:nvSpPr>
          <p:cNvPr id="6" name="Footer Placeholder 5">
            <a:extLst>
              <a:ext uri="{FF2B5EF4-FFF2-40B4-BE49-F238E27FC236}">
                <a16:creationId xmlns:a16="http://schemas.microsoft.com/office/drawing/2014/main" id="{672376AE-7C8B-B93F-07F6-1FB787A91378}"/>
              </a:ext>
            </a:extLst>
          </p:cNvPr>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a:extLst>
              <a:ext uri="{FF2B5EF4-FFF2-40B4-BE49-F238E27FC236}">
                <a16:creationId xmlns:a16="http://schemas.microsoft.com/office/drawing/2014/main" id="{4C7A1C29-CEEF-ADFA-76D3-999BDB92D580}"/>
              </a:ext>
            </a:extLst>
          </p:cNvPr>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extLst>
      <p:ext uri="{BB962C8B-B14F-4D97-AF65-F5344CB8AC3E}">
        <p14:creationId xmlns:p14="http://schemas.microsoft.com/office/powerpoint/2010/main" val="358443495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D0D6AEA-39FC-A8E0-DF45-C68274ACF516}"/>
            </a:ext>
          </a:extLst>
        </p:cNvPr>
        <p:cNvGrpSpPr/>
        <p:nvPr/>
      </p:nvGrpSpPr>
      <p:grpSpPr>
        <a:xfrm>
          <a:off x="0" y="0"/>
          <a:ext cx="0" cy="0"/>
          <a:chOff x="0" y="0"/>
          <a:chExt cx="0" cy="0"/>
        </a:xfrm>
      </p:grpSpPr>
      <p:sp>
        <p:nvSpPr>
          <p:cNvPr id="2" name="Header Placeholder 1">
            <a:extLst>
              <a:ext uri="{FF2B5EF4-FFF2-40B4-BE49-F238E27FC236}">
                <a16:creationId xmlns:a16="http://schemas.microsoft.com/office/drawing/2014/main" id="{180C0880-2666-D10E-4F87-1B41CF2EF004}"/>
              </a:ext>
            </a:extLst>
          </p:cNvPr>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a:extLst>
              <a:ext uri="{FF2B5EF4-FFF2-40B4-BE49-F238E27FC236}">
                <a16:creationId xmlns:a16="http://schemas.microsoft.com/office/drawing/2014/main" id="{47E57E4F-0C97-5ECB-AAB1-19FD1C4D206B}"/>
              </a:ext>
            </a:extLst>
          </p:cNvPr>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a:extLst>
              <a:ext uri="{FF2B5EF4-FFF2-40B4-BE49-F238E27FC236}">
                <a16:creationId xmlns:a16="http://schemas.microsoft.com/office/drawing/2014/main" id="{BAC37C17-6329-1D4F-821E-057C089C80C1}"/>
              </a:ext>
            </a:extLst>
          </p:cNvPr>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a:extLst>
              <a:ext uri="{FF2B5EF4-FFF2-40B4-BE49-F238E27FC236}">
                <a16:creationId xmlns:a16="http://schemas.microsoft.com/office/drawing/2014/main" id="{BD6A1480-790F-8FFA-98CF-F370DF0AF57A}"/>
              </a:ext>
            </a:extLst>
          </p:cNvPr>
          <p:cNvSpPr>
            <a:spLocks noGrp="1"/>
          </p:cNvSpPr>
          <p:nvPr>
            <p:ph type="body" sz="quarter" idx="3"/>
          </p:nvPr>
        </p:nvSpPr>
        <p:spPr>
          <a:xfrm>
            <a:off x="914400" y="3251200"/>
            <a:ext cx="7315200" cy="3081338"/>
          </a:xfrm>
          <a:prstGeom prst="rect">
            <a:avLst/>
          </a:prstGeom>
        </p:spPr>
        <p:txBody>
          <a:bodyPr vert="horz" lIns="91440" tIns="45720" rIns="91440" bIns="45720" rtlCol="0"/>
          <a:lstStyle/>
          <a:p>
            <a:endParaRPr lang="en-US"/>
          </a:p>
        </p:txBody>
      </p:sp>
      <p:sp>
        <p:nvSpPr>
          <p:cNvPr id="6" name="Footer Placeholder 5">
            <a:extLst>
              <a:ext uri="{FF2B5EF4-FFF2-40B4-BE49-F238E27FC236}">
                <a16:creationId xmlns:a16="http://schemas.microsoft.com/office/drawing/2014/main" id="{89A74DB1-78F8-B3F4-52D1-7D74C021CE47}"/>
              </a:ext>
            </a:extLst>
          </p:cNvPr>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a:extLst>
              <a:ext uri="{FF2B5EF4-FFF2-40B4-BE49-F238E27FC236}">
                <a16:creationId xmlns:a16="http://schemas.microsoft.com/office/drawing/2014/main" id="{5095C828-AA6B-4804-21E4-1FEB8CB4744D}"/>
              </a:ext>
            </a:extLst>
          </p:cNvPr>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extLst>
      <p:ext uri="{BB962C8B-B14F-4D97-AF65-F5344CB8AC3E}">
        <p14:creationId xmlns:p14="http://schemas.microsoft.com/office/powerpoint/2010/main" val="113894245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2/10/2026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2/10/2026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2/10/2026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2/10/2026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2/10/2026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2/10/2026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2/10/2026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2/10/2026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2/10/2026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2/10/2026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2/10/2026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2/10/2026</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5.png"/><Relationship Id="rId2" Type="http://schemas.openxmlformats.org/officeDocument/2006/relationships/slideLayout" Target="../slideLayouts/slideLayout7.xml"/><Relationship Id="rId1" Type="http://schemas.openxmlformats.org/officeDocument/2006/relationships/tags" Target="../tags/tag2.xml"/><Relationship Id="rId6" Type="http://schemas.openxmlformats.org/officeDocument/2006/relationships/image" Target="../media/image4.jpeg"/><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8" Type="http://schemas.openxmlformats.org/officeDocument/2006/relationships/hyperlink" Target="https://www.mass.gov/doc/resource-guide-for-masshealth-doula-providers-0/download" TargetMode="External"/><Relationship Id="rId3" Type="http://schemas.openxmlformats.org/officeDocument/2006/relationships/notesSlide" Target="../notesSlides/notesSlide3.xml"/><Relationship Id="rId7" Type="http://schemas.openxmlformats.org/officeDocument/2006/relationships/hyperlink" Target="https://urldefense.com/v3/__https:/masshealthchoices.com/en__;!!CPANwP4y!UtzD5cF2LNZmMfkEdiUd9ATPBinupQi5vX4QzzPeu2lM4Y_CyzebnMmTAoZBislId2hDANOXSEgNGLsQoUYmqyGwQTVfvK0QbA$" TargetMode="External"/><Relationship Id="rId2" Type="http://schemas.openxmlformats.org/officeDocument/2006/relationships/slideLayout" Target="../slideLayouts/slideLayout7.xml"/><Relationship Id="rId1" Type="http://schemas.openxmlformats.org/officeDocument/2006/relationships/tags" Target="../tags/tag11.xml"/><Relationship Id="rId6" Type="http://schemas.openxmlformats.org/officeDocument/2006/relationships/hyperlink" Target="https://www.mass.gov/info-details/one-care-plans" TargetMode="External"/><Relationship Id="rId5" Type="http://schemas.openxmlformats.org/officeDocument/2006/relationships/hyperlink" Target="https://www.mass.gov/info-details/full-list-of-masshealth-acos-and-mcos" TargetMode="External"/><Relationship Id="rId10" Type="http://schemas.openxmlformats.org/officeDocument/2006/relationships/hyperlink" Target="mailto:provider@masshealthquestions.com" TargetMode="External"/><Relationship Id="rId4" Type="http://schemas.openxmlformats.org/officeDocument/2006/relationships/image" Target="../media/image6.png"/><Relationship Id="rId9" Type="http://schemas.openxmlformats.org/officeDocument/2006/relationships/hyperlink" Target="https://www.mass.gov/info-details/providers-caring-for-pregnant-and-postpartum-masshealth-members" TargetMode="External"/></Relationships>
</file>

<file path=ppt/slides/_rels/slide2.xml.rels><?xml version="1.0" encoding="UTF-8" standalone="yes"?>
<Relationships xmlns="http://schemas.openxmlformats.org/package/2006/relationships"><Relationship Id="rId8" Type="http://schemas.openxmlformats.org/officeDocument/2006/relationships/hyperlink" Target="https://www.masshealthchoices.com/" TargetMode="External"/><Relationship Id="rId3" Type="http://schemas.openxmlformats.org/officeDocument/2006/relationships/image" Target="../media/image6.png"/><Relationship Id="rId7" Type="http://schemas.openxmlformats.org/officeDocument/2006/relationships/hyperlink" Target="https://www.mass.gov/info-details/primary-care-clinician-pcc-plan-for-masshealth-members" TargetMode="External"/><Relationship Id="rId2" Type="http://schemas.openxmlformats.org/officeDocument/2006/relationships/slideLayout" Target="../slideLayouts/slideLayout7.xml"/><Relationship Id="rId1" Type="http://schemas.openxmlformats.org/officeDocument/2006/relationships/tags" Target="../tags/tag3.xml"/><Relationship Id="rId6" Type="http://schemas.openxmlformats.org/officeDocument/2006/relationships/hyperlink" Target="https://www.mass.gov/one-care" TargetMode="External"/><Relationship Id="rId5" Type="http://schemas.openxmlformats.org/officeDocument/2006/relationships/hyperlink" Target="https://www.mass.gov/info-details/managed-care-organization-mco-plan" TargetMode="External"/><Relationship Id="rId4" Type="http://schemas.openxmlformats.org/officeDocument/2006/relationships/hyperlink" Target="https://www.mass.gov/info-details/masshealth-health-plans"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slideLayout" Target="../slideLayouts/slideLayout7.xml"/><Relationship Id="rId1" Type="http://schemas.openxmlformats.org/officeDocument/2006/relationships/tags" Target="../tags/tag4.xml"/></Relationships>
</file>

<file path=ppt/slides/_rels/slide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slideLayout" Target="../slideLayouts/slideLayout7.xml"/><Relationship Id="rId1" Type="http://schemas.openxmlformats.org/officeDocument/2006/relationships/tags" Target="../tags/tag5.xml"/><Relationship Id="rId4" Type="http://schemas.openxmlformats.org/officeDocument/2006/relationships/image" Target="../media/image6.png"/></Relationships>
</file>

<file path=ppt/slides/_rels/slide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slideLayout" Target="../slideLayouts/slideLayout7.xml"/><Relationship Id="rId1" Type="http://schemas.openxmlformats.org/officeDocument/2006/relationships/tags" Target="../tags/tag6.xml"/><Relationship Id="rId4" Type="http://schemas.openxmlformats.org/officeDocument/2006/relationships/image" Target="../media/image6.png"/></Relationships>
</file>

<file path=ppt/slides/_rels/slide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slideLayout" Target="../slideLayouts/slideLayout7.xml"/><Relationship Id="rId1" Type="http://schemas.openxmlformats.org/officeDocument/2006/relationships/tags" Target="../tags/tag7.xml"/><Relationship Id="rId5" Type="http://schemas.openxmlformats.org/officeDocument/2006/relationships/hyperlink" Target="https://www.mass.gov/info-details/masshealth-members-who-need-assistance-with-food-or-housing" TargetMode="External"/><Relationship Id="rId4" Type="http://schemas.openxmlformats.org/officeDocument/2006/relationships/image" Target="../media/image6.png"/></Relationships>
</file>

<file path=ppt/slides/_rels/slide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slideLayout" Target="../slideLayouts/slideLayout7.xml"/><Relationship Id="rId1" Type="http://schemas.openxmlformats.org/officeDocument/2006/relationships/tags" Target="../tags/tag8.xml"/><Relationship Id="rId5" Type="http://schemas.openxmlformats.org/officeDocument/2006/relationships/hyperlink" Target="https://www.mass.gov/info-details/one-care-plans" TargetMode="External"/><Relationship Id="rId4" Type="http://schemas.openxmlformats.org/officeDocument/2006/relationships/image" Target="../media/image6.png"/></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7.xml"/><Relationship Id="rId1" Type="http://schemas.openxmlformats.org/officeDocument/2006/relationships/tags" Target="../tags/tag9.xml"/><Relationship Id="rId5" Type="http://schemas.openxmlformats.org/officeDocument/2006/relationships/image" Target="../media/image8.png"/><Relationship Id="rId4" Type="http://schemas.openxmlformats.org/officeDocument/2006/relationships/image" Target="../media/image6.png"/></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7.xml"/><Relationship Id="rId1" Type="http://schemas.openxmlformats.org/officeDocument/2006/relationships/tags" Target="../tags/tag10.xml"/><Relationship Id="rId6" Type="http://schemas.openxmlformats.org/officeDocument/2006/relationships/hyperlink" Target="https://masshealth.ehs.state.ma.us/providerdirectory/" TargetMode="External"/><Relationship Id="rId5" Type="http://schemas.openxmlformats.org/officeDocument/2006/relationships/hyperlink" Target="https://www.mass.gov/doc/resource-guide-for-masshealth-doula-providers-0/download" TargetMode="External"/><Relationship Id="rId4" Type="http://schemas.openxmlformats.org/officeDocument/2006/relationships/image" Target="../media/image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2286000" y="1828800"/>
            <a:ext cx="13716000" cy="228600"/>
            <a:chOff x="0" y="0"/>
            <a:chExt cx="13004800" cy="216747"/>
          </a:xfrm>
        </p:grpSpPr>
        <p:sp>
          <p:nvSpPr>
            <p:cNvPr id="3" name="Freeform 3"/>
            <p:cNvSpPr/>
            <p:nvPr/>
          </p:nvSpPr>
          <p:spPr>
            <a:xfrm>
              <a:off x="0" y="0"/>
              <a:ext cx="13004800" cy="216789"/>
            </a:xfrm>
            <a:custGeom>
              <a:avLst/>
              <a:gdLst/>
              <a:ahLst/>
              <a:cxnLst/>
              <a:rect l="l" t="t" r="r" b="b"/>
              <a:pathLst>
                <a:path w="13004800" h="216789">
                  <a:moveTo>
                    <a:pt x="0" y="0"/>
                  </a:moveTo>
                  <a:lnTo>
                    <a:pt x="13004800" y="0"/>
                  </a:lnTo>
                  <a:lnTo>
                    <a:pt x="13004800" y="216789"/>
                  </a:lnTo>
                  <a:lnTo>
                    <a:pt x="0" y="216789"/>
                  </a:lnTo>
                  <a:close/>
                </a:path>
              </a:pathLst>
            </a:custGeom>
            <a:gradFill rotWithShape="1">
              <a:gsLst>
                <a:gs pos="0">
                  <a:srgbClr val="31859C">
                    <a:alpha val="100000"/>
                  </a:srgbClr>
                </a:gs>
                <a:gs pos="100000">
                  <a:srgbClr val="93CDDD">
                    <a:alpha val="100000"/>
                  </a:srgbClr>
                </a:gs>
              </a:gsLst>
              <a:lin ang="10800000"/>
            </a:gradFill>
          </p:spPr>
          <p:txBody>
            <a:bodyPr/>
            <a:lstStyle/>
            <a:p>
              <a:endParaRPr lang="en-US"/>
            </a:p>
          </p:txBody>
        </p:sp>
      </p:grpSp>
      <p:sp>
        <p:nvSpPr>
          <p:cNvPr id="4" name="Freeform 4"/>
          <p:cNvSpPr/>
          <p:nvPr/>
        </p:nvSpPr>
        <p:spPr>
          <a:xfrm>
            <a:off x="13601700" y="342900"/>
            <a:ext cx="2103120" cy="1040130"/>
          </a:xfrm>
          <a:custGeom>
            <a:avLst/>
            <a:gdLst/>
            <a:ahLst/>
            <a:cxnLst/>
            <a:rect l="l" t="t" r="r" b="b"/>
            <a:pathLst>
              <a:path w="2103120" h="1040130">
                <a:moveTo>
                  <a:pt x="0" y="0"/>
                </a:moveTo>
                <a:lnTo>
                  <a:pt x="2103120" y="0"/>
                </a:lnTo>
                <a:lnTo>
                  <a:pt x="2103120" y="1040130"/>
                </a:lnTo>
                <a:lnTo>
                  <a:pt x="0" y="1040130"/>
                </a:lnTo>
                <a:lnTo>
                  <a:pt x="0" y="0"/>
                </a:lnTo>
                <a:close/>
              </a:path>
            </a:pathLst>
          </a:custGeom>
          <a:blipFill>
            <a:blip r:embed="rId3"/>
            <a:stretch>
              <a:fillRect t="-99" b="-99"/>
            </a:stretch>
          </a:blipFill>
        </p:spPr>
        <p:txBody>
          <a:bodyPr/>
          <a:lstStyle/>
          <a:p>
            <a:endParaRPr lang="en-US"/>
          </a:p>
        </p:txBody>
      </p:sp>
      <p:sp>
        <p:nvSpPr>
          <p:cNvPr id="5" name="Freeform 5"/>
          <p:cNvSpPr/>
          <p:nvPr/>
        </p:nvSpPr>
        <p:spPr>
          <a:xfrm>
            <a:off x="2286000" y="0"/>
            <a:ext cx="13716000" cy="10287000"/>
          </a:xfrm>
          <a:custGeom>
            <a:avLst/>
            <a:gdLst/>
            <a:ahLst/>
            <a:cxnLst/>
            <a:rect l="l" t="t" r="r" b="b"/>
            <a:pathLst>
              <a:path w="13716000" h="10287000">
                <a:moveTo>
                  <a:pt x="0" y="0"/>
                </a:moveTo>
                <a:lnTo>
                  <a:pt x="13716000" y="0"/>
                </a:lnTo>
                <a:lnTo>
                  <a:pt x="13716000" y="10287000"/>
                </a:lnTo>
                <a:lnTo>
                  <a:pt x="0" y="10287000"/>
                </a:lnTo>
                <a:lnTo>
                  <a:pt x="0" y="0"/>
                </a:lnTo>
                <a:close/>
              </a:path>
            </a:pathLst>
          </a:custGeom>
          <a:blipFill>
            <a:blip r:embed="rId4"/>
            <a:stretch>
              <a:fillRect/>
            </a:stretch>
          </a:blipFill>
        </p:spPr>
        <p:txBody>
          <a:bodyPr/>
          <a:lstStyle/>
          <a:p>
            <a:endParaRPr lang="en-US"/>
          </a:p>
        </p:txBody>
      </p:sp>
      <p:sp>
        <p:nvSpPr>
          <p:cNvPr id="6" name="Freeform 6" descr="A black and white logo  Description automatically generated with low confidence"/>
          <p:cNvSpPr/>
          <p:nvPr/>
        </p:nvSpPr>
        <p:spPr>
          <a:xfrm>
            <a:off x="11544300" y="304656"/>
            <a:ext cx="4293765" cy="1129938"/>
          </a:xfrm>
          <a:custGeom>
            <a:avLst/>
            <a:gdLst/>
            <a:ahLst/>
            <a:cxnLst/>
            <a:rect l="l" t="t" r="r" b="b"/>
            <a:pathLst>
              <a:path w="4293765" h="1129938">
                <a:moveTo>
                  <a:pt x="0" y="0"/>
                </a:moveTo>
                <a:lnTo>
                  <a:pt x="4293765" y="0"/>
                </a:lnTo>
                <a:lnTo>
                  <a:pt x="4293765" y="1129938"/>
                </a:lnTo>
                <a:lnTo>
                  <a:pt x="0" y="1129938"/>
                </a:lnTo>
                <a:lnTo>
                  <a:pt x="0" y="0"/>
                </a:lnTo>
                <a:close/>
              </a:path>
            </a:pathLst>
          </a:custGeom>
          <a:blipFill>
            <a:blip r:embed="rId5"/>
            <a:stretch>
              <a:fillRect/>
            </a:stretch>
          </a:blipFill>
        </p:spPr>
        <p:txBody>
          <a:bodyPr/>
          <a:lstStyle/>
          <a:p>
            <a:endParaRPr lang="en-US"/>
          </a:p>
        </p:txBody>
      </p:sp>
      <p:grpSp>
        <p:nvGrpSpPr>
          <p:cNvPr id="7" name="Group 7"/>
          <p:cNvGrpSpPr/>
          <p:nvPr/>
        </p:nvGrpSpPr>
        <p:grpSpPr>
          <a:xfrm>
            <a:off x="3785874" y="485148"/>
            <a:ext cx="543552" cy="543552"/>
            <a:chOff x="0" y="0"/>
            <a:chExt cx="6350000" cy="6350000"/>
          </a:xfrm>
        </p:grpSpPr>
        <p:sp>
          <p:nvSpPr>
            <p:cNvPr id="8" name="Freeform 8"/>
            <p:cNvSpPr/>
            <p:nvPr/>
          </p:nvSpPr>
          <p:spPr>
            <a:xfrm>
              <a:off x="0" y="0"/>
              <a:ext cx="6350000" cy="6350000"/>
            </a:xfrm>
            <a:custGeom>
              <a:avLst/>
              <a:gdLst/>
              <a:ahLst/>
              <a:cxnLst/>
              <a:rect l="l" t="t" r="r" b="b"/>
              <a:pathLst>
                <a:path w="6350000" h="6350000">
                  <a:moveTo>
                    <a:pt x="3175000" y="0"/>
                  </a:moveTo>
                  <a:cubicBezTo>
                    <a:pt x="1421496" y="0"/>
                    <a:pt x="0" y="1421496"/>
                    <a:pt x="0" y="3175000"/>
                  </a:cubicBezTo>
                  <a:cubicBezTo>
                    <a:pt x="0" y="4928504"/>
                    <a:pt x="1421496" y="6350000"/>
                    <a:pt x="3175000" y="6350000"/>
                  </a:cubicBezTo>
                  <a:cubicBezTo>
                    <a:pt x="4928504" y="6350000"/>
                    <a:pt x="6350000" y="4928504"/>
                    <a:pt x="6350000" y="3175000"/>
                  </a:cubicBezTo>
                  <a:cubicBezTo>
                    <a:pt x="6350000" y="1421496"/>
                    <a:pt x="4928504" y="0"/>
                    <a:pt x="3175000" y="0"/>
                  </a:cubicBezTo>
                  <a:close/>
                </a:path>
              </a:pathLst>
            </a:custGeom>
            <a:blipFill>
              <a:blip r:embed="rId6"/>
              <a:stretch>
                <a:fillRect/>
              </a:stretch>
            </a:blipFill>
          </p:spPr>
          <p:txBody>
            <a:bodyPr/>
            <a:lstStyle/>
            <a:p>
              <a:endParaRPr lang="en-US"/>
            </a:p>
          </p:txBody>
        </p:sp>
      </p:grpSp>
      <p:sp>
        <p:nvSpPr>
          <p:cNvPr id="9" name="Freeform 9"/>
          <p:cNvSpPr/>
          <p:nvPr/>
        </p:nvSpPr>
        <p:spPr>
          <a:xfrm>
            <a:off x="2628900" y="301283"/>
            <a:ext cx="2857500" cy="1413220"/>
          </a:xfrm>
          <a:custGeom>
            <a:avLst/>
            <a:gdLst/>
            <a:ahLst/>
            <a:cxnLst/>
            <a:rect l="l" t="t" r="r" b="b"/>
            <a:pathLst>
              <a:path w="2857500" h="1413220">
                <a:moveTo>
                  <a:pt x="0" y="0"/>
                </a:moveTo>
                <a:lnTo>
                  <a:pt x="2857500" y="0"/>
                </a:lnTo>
                <a:lnTo>
                  <a:pt x="2857500" y="1413220"/>
                </a:lnTo>
                <a:lnTo>
                  <a:pt x="0" y="1413220"/>
                </a:lnTo>
                <a:lnTo>
                  <a:pt x="0" y="0"/>
                </a:lnTo>
                <a:close/>
              </a:path>
            </a:pathLst>
          </a:custGeom>
          <a:blipFill>
            <a:blip r:embed="rId7"/>
            <a:stretch>
              <a:fillRect l="-1" r="-1"/>
            </a:stretch>
          </a:blipFill>
        </p:spPr>
        <p:txBody>
          <a:bodyPr/>
          <a:lstStyle/>
          <a:p>
            <a:endParaRPr lang="en-US"/>
          </a:p>
        </p:txBody>
      </p:sp>
      <p:sp>
        <p:nvSpPr>
          <p:cNvPr id="10" name="TextBox 10"/>
          <p:cNvSpPr txBox="1"/>
          <p:nvPr/>
        </p:nvSpPr>
        <p:spPr>
          <a:xfrm>
            <a:off x="3715057" y="1904162"/>
            <a:ext cx="10275202" cy="1846659"/>
          </a:xfrm>
          <a:prstGeom prst="rect">
            <a:avLst/>
          </a:prstGeom>
        </p:spPr>
        <p:txBody>
          <a:bodyPr lIns="0" tIns="0" rIns="0" bIns="0" rtlCol="0" anchor="t">
            <a:spAutoFit/>
          </a:bodyPr>
          <a:lstStyle/>
          <a:p>
            <a:pPr algn="l">
              <a:lnSpc>
                <a:spcPts val="7200"/>
              </a:lnSpc>
            </a:pPr>
            <a:r>
              <a:rPr lang="en-US" sz="6000" b="1" spc="56">
                <a:solidFill>
                  <a:srgbClr val="002D5B"/>
                </a:solidFill>
                <a:latin typeface="TT Rounds Condensed Bold"/>
                <a:ea typeface="TT Rounds Condensed Bold"/>
                <a:cs typeface="TT Rounds Condensed Bold"/>
                <a:sym typeface="TT Rounds Condensed Bold"/>
              </a:rPr>
              <a:t>MassHealth Managed Care Basics for Doula Providers</a:t>
            </a:r>
          </a:p>
        </p:txBody>
      </p:sp>
      <p:sp>
        <p:nvSpPr>
          <p:cNvPr id="11" name="TextBox 11"/>
          <p:cNvSpPr txBox="1"/>
          <p:nvPr/>
        </p:nvSpPr>
        <p:spPr>
          <a:xfrm>
            <a:off x="8745736" y="5736751"/>
            <a:ext cx="7256263" cy="425024"/>
          </a:xfrm>
          <a:prstGeom prst="rect">
            <a:avLst/>
          </a:prstGeom>
        </p:spPr>
        <p:txBody>
          <a:bodyPr lIns="0" tIns="0" rIns="0" bIns="0" rtlCol="0" anchor="t">
            <a:spAutoFit/>
          </a:bodyPr>
          <a:lstStyle/>
          <a:p>
            <a:pPr algn="l">
              <a:lnSpc>
                <a:spcPts val="3239"/>
              </a:lnSpc>
            </a:pPr>
            <a:r>
              <a:rPr lang="en-US" sz="2699" spc="25">
                <a:solidFill>
                  <a:srgbClr val="002060"/>
                </a:solidFill>
                <a:latin typeface="TT Rounds Condensed"/>
                <a:ea typeface="TT Rounds Condensed"/>
                <a:cs typeface="TT Rounds Condensed"/>
                <a:sym typeface="TT Rounds Condensed"/>
              </a:rPr>
              <a:t>Executive Office of Health &amp; Human Services</a:t>
            </a:r>
          </a:p>
        </p:txBody>
      </p:sp>
    </p:spTree>
    <p:custDataLst>
      <p:tags r:id="rId1"/>
    </p:custData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D64A048-EF2D-8BB3-6216-86BA7539F40D}"/>
            </a:ext>
          </a:extLst>
        </p:cNvPr>
        <p:cNvGrpSpPr/>
        <p:nvPr/>
      </p:nvGrpSpPr>
      <p:grpSpPr>
        <a:xfrm>
          <a:off x="0" y="0"/>
          <a:ext cx="0" cy="0"/>
          <a:chOff x="0" y="0"/>
          <a:chExt cx="0" cy="0"/>
        </a:xfrm>
      </p:grpSpPr>
      <p:sp>
        <p:nvSpPr>
          <p:cNvPr id="8" name="TextBox 8">
            <a:extLst>
              <a:ext uri="{FF2B5EF4-FFF2-40B4-BE49-F238E27FC236}">
                <a16:creationId xmlns:a16="http://schemas.microsoft.com/office/drawing/2014/main" id="{026AAA48-E71F-E229-0E51-12024A74DD48}"/>
              </a:ext>
            </a:extLst>
          </p:cNvPr>
          <p:cNvSpPr txBox="1"/>
          <p:nvPr/>
        </p:nvSpPr>
        <p:spPr>
          <a:xfrm>
            <a:off x="2610531" y="585484"/>
            <a:ext cx="10107018" cy="574453"/>
          </a:xfrm>
          <a:prstGeom prst="rect">
            <a:avLst/>
          </a:prstGeom>
        </p:spPr>
        <p:txBody>
          <a:bodyPr wrap="square" lIns="0" tIns="0" rIns="0" bIns="0" rtlCol="0" anchor="t">
            <a:spAutoFit/>
          </a:bodyPr>
          <a:lstStyle>
            <a:defPPr>
              <a:defRPr lang="en-US"/>
            </a:defPPr>
            <a:lvl1pPr>
              <a:lnSpc>
                <a:spcPts val="4049"/>
              </a:lnSpc>
              <a:defRPr sz="5400" b="1" spc="49">
                <a:solidFill>
                  <a:srgbClr val="002060"/>
                </a:solidFill>
                <a:latin typeface="TT Rounds Condensed Bold"/>
                <a:ea typeface="TT Rounds Condensed Bold"/>
                <a:cs typeface="TT Rounds Condensed Bold"/>
              </a:defRPr>
            </a:lvl1pPr>
          </a:lstStyle>
          <a:p>
            <a:pPr algn="ctr"/>
            <a:r>
              <a:rPr lang="en-US"/>
              <a:t>Helpful Resources</a:t>
            </a:r>
          </a:p>
        </p:txBody>
      </p:sp>
      <p:grpSp>
        <p:nvGrpSpPr>
          <p:cNvPr id="10" name="Group 2">
            <a:extLst>
              <a:ext uri="{FF2B5EF4-FFF2-40B4-BE49-F238E27FC236}">
                <a16:creationId xmlns:a16="http://schemas.microsoft.com/office/drawing/2014/main" id="{93A97658-DDB5-8A01-2C69-85FE68FF450F}"/>
              </a:ext>
            </a:extLst>
          </p:cNvPr>
          <p:cNvGrpSpPr/>
          <p:nvPr/>
        </p:nvGrpSpPr>
        <p:grpSpPr>
          <a:xfrm>
            <a:off x="0" y="1790700"/>
            <a:ext cx="18288000" cy="304800"/>
            <a:chOff x="0" y="0"/>
            <a:chExt cx="13004800" cy="216747"/>
          </a:xfrm>
        </p:grpSpPr>
        <p:sp>
          <p:nvSpPr>
            <p:cNvPr id="11" name="Freeform 3">
              <a:extLst>
                <a:ext uri="{FF2B5EF4-FFF2-40B4-BE49-F238E27FC236}">
                  <a16:creationId xmlns:a16="http://schemas.microsoft.com/office/drawing/2014/main" id="{E8C9A935-6738-900B-406A-D4DE2ECA66B5}"/>
                </a:ext>
              </a:extLst>
            </p:cNvPr>
            <p:cNvSpPr/>
            <p:nvPr/>
          </p:nvSpPr>
          <p:spPr>
            <a:xfrm>
              <a:off x="0" y="0"/>
              <a:ext cx="13004800" cy="216789"/>
            </a:xfrm>
            <a:custGeom>
              <a:avLst/>
              <a:gdLst/>
              <a:ahLst/>
              <a:cxnLst/>
              <a:rect l="l" t="t" r="r" b="b"/>
              <a:pathLst>
                <a:path w="13004800" h="216789">
                  <a:moveTo>
                    <a:pt x="0" y="0"/>
                  </a:moveTo>
                  <a:lnTo>
                    <a:pt x="13004800" y="0"/>
                  </a:lnTo>
                  <a:lnTo>
                    <a:pt x="13004800" y="216789"/>
                  </a:lnTo>
                  <a:lnTo>
                    <a:pt x="0" y="216789"/>
                  </a:lnTo>
                  <a:close/>
                </a:path>
              </a:pathLst>
            </a:custGeom>
            <a:gradFill rotWithShape="1">
              <a:gsLst>
                <a:gs pos="0">
                  <a:srgbClr val="31859C">
                    <a:alpha val="100000"/>
                  </a:srgbClr>
                </a:gs>
                <a:gs pos="100000">
                  <a:srgbClr val="93CDDD">
                    <a:alpha val="100000"/>
                  </a:srgbClr>
                </a:gs>
              </a:gsLst>
              <a:lin ang="10800000"/>
            </a:gradFill>
          </p:spPr>
          <p:txBody>
            <a:bodyPr/>
            <a:lstStyle/>
            <a:p>
              <a:endParaRPr lang="en-US"/>
            </a:p>
          </p:txBody>
        </p:sp>
      </p:grpSp>
      <p:sp>
        <p:nvSpPr>
          <p:cNvPr id="12" name="Freeform 6">
            <a:extLst>
              <a:ext uri="{FF2B5EF4-FFF2-40B4-BE49-F238E27FC236}">
                <a16:creationId xmlns:a16="http://schemas.microsoft.com/office/drawing/2014/main" id="{F461324D-ADA9-A4FC-C9E5-4A9BF104CEF9}"/>
              </a:ext>
            </a:extLst>
          </p:cNvPr>
          <p:cNvSpPr/>
          <p:nvPr/>
        </p:nvSpPr>
        <p:spPr>
          <a:xfrm>
            <a:off x="15087600" y="187657"/>
            <a:ext cx="2804160" cy="1370108"/>
          </a:xfrm>
          <a:custGeom>
            <a:avLst/>
            <a:gdLst/>
            <a:ahLst/>
            <a:cxnLst/>
            <a:rect l="l" t="t" r="r" b="b"/>
            <a:pathLst>
              <a:path w="2804160" h="1370108">
                <a:moveTo>
                  <a:pt x="0" y="0"/>
                </a:moveTo>
                <a:lnTo>
                  <a:pt x="2804160" y="0"/>
                </a:lnTo>
                <a:lnTo>
                  <a:pt x="2804160" y="1370107"/>
                </a:lnTo>
                <a:lnTo>
                  <a:pt x="0" y="1370107"/>
                </a:lnTo>
                <a:lnTo>
                  <a:pt x="0" y="0"/>
                </a:lnTo>
                <a:close/>
              </a:path>
            </a:pathLst>
          </a:custGeom>
          <a:blipFill>
            <a:blip r:embed="rId4"/>
            <a:stretch>
              <a:fillRect t="-1422"/>
            </a:stretch>
          </a:blipFill>
        </p:spPr>
        <p:txBody>
          <a:bodyPr/>
          <a:lstStyle/>
          <a:p>
            <a:endParaRPr lang="en-US"/>
          </a:p>
        </p:txBody>
      </p:sp>
      <p:sp>
        <p:nvSpPr>
          <p:cNvPr id="3" name="TextBox 2">
            <a:extLst>
              <a:ext uri="{FF2B5EF4-FFF2-40B4-BE49-F238E27FC236}">
                <a16:creationId xmlns:a16="http://schemas.microsoft.com/office/drawing/2014/main" id="{2383A95E-51EF-FA62-914C-51325EB8E8A6}"/>
              </a:ext>
            </a:extLst>
          </p:cNvPr>
          <p:cNvSpPr txBox="1"/>
          <p:nvPr/>
        </p:nvSpPr>
        <p:spPr>
          <a:xfrm>
            <a:off x="293915" y="2633348"/>
            <a:ext cx="17450888" cy="4585871"/>
          </a:xfrm>
          <a:prstGeom prst="rect">
            <a:avLst/>
          </a:prstGeom>
          <a:noFill/>
        </p:spPr>
        <p:txBody>
          <a:bodyPr wrap="square" lIns="91440" tIns="45720" rIns="91440" bIns="45720" anchor="t">
            <a:spAutoFit/>
          </a:bodyPr>
          <a:lstStyle/>
          <a:p>
            <a:pPr marL="457200" lvl="0" indent="-457200">
              <a:spcAft>
                <a:spcPts val="600"/>
              </a:spcAft>
              <a:buFont typeface="Arial" panose="020B0604020202020204" pitchFamily="34" charset="0"/>
              <a:buChar char="•"/>
            </a:pPr>
            <a:r>
              <a:rPr lang="en-US" sz="2800" u="sng">
                <a:latin typeface="TT Rounds Condensed" panose="020B0604020202020204" charset="0"/>
                <a:hlinkClick r:id="rId5"/>
              </a:rPr>
              <a:t>Full list of MassHealth ACOs and MCOs</a:t>
            </a:r>
            <a:endParaRPr lang="en-US" sz="2800" u="sng">
              <a:latin typeface="TT Rounds Condensed" panose="020B0604020202020204" charset="0"/>
            </a:endParaRPr>
          </a:p>
          <a:p>
            <a:pPr marL="457200" indent="-457200">
              <a:spcAft>
                <a:spcPts val="600"/>
              </a:spcAft>
              <a:buFont typeface="Arial" panose="020B0604020202020204" pitchFamily="34" charset="0"/>
              <a:buChar char="•"/>
            </a:pPr>
            <a:r>
              <a:rPr lang="en-US" sz="2800" u="sng">
                <a:latin typeface="TT Rounds Condensed"/>
                <a:hlinkClick r:id="rId6">
                  <a:extLst>
                    <a:ext uri="{A12FA001-AC4F-418D-AE19-62706E023703}">
                      <ahyp:hlinkClr xmlns:ahyp="http://schemas.microsoft.com/office/drawing/2018/hyperlinkcolor" val="tx"/>
                    </a:ext>
                  </a:extLst>
                </a:hlinkClick>
              </a:rPr>
              <a:t>One Care Plans</a:t>
            </a:r>
            <a:endParaRPr lang="en-US" sz="2800" u="sng">
              <a:latin typeface="TT Rounds Condensed"/>
            </a:endParaRPr>
          </a:p>
          <a:p>
            <a:pPr marL="457200" indent="-457200">
              <a:spcAft>
                <a:spcPts val="600"/>
              </a:spcAft>
              <a:buFont typeface="Arial" panose="020B0604020202020204" pitchFamily="34" charset="0"/>
              <a:buChar char="•"/>
            </a:pPr>
            <a:r>
              <a:rPr lang="en-US" sz="2800" u="sng">
                <a:latin typeface="TT Rounds Condensed" panose="020B0604020202020204" charset="0"/>
                <a:hlinkClick r:id="rId7"/>
              </a:rPr>
              <a:t>MassHealth Choices</a:t>
            </a:r>
            <a:endParaRPr lang="en-US" sz="2800">
              <a:latin typeface="TT Rounds Condensed" panose="020B0604020202020204" charset="0"/>
            </a:endParaRPr>
          </a:p>
          <a:p>
            <a:pPr marL="457200" lvl="0" indent="-457200">
              <a:spcAft>
                <a:spcPts val="600"/>
              </a:spcAft>
              <a:buFont typeface="Arial" panose="020B0604020202020204" pitchFamily="34" charset="0"/>
              <a:buChar char="•"/>
            </a:pPr>
            <a:r>
              <a:rPr lang="en-US" sz="2800" u="sng">
                <a:latin typeface="TT Rounds Condensed" panose="020B0604020202020204" charset="0"/>
                <a:hlinkClick r:id="rId8"/>
              </a:rPr>
              <a:t>MassHealth Doula Resource Guide</a:t>
            </a:r>
            <a:endParaRPr lang="en-US" sz="2800">
              <a:latin typeface="TT Rounds Condensed" panose="020B0604020202020204" charset="0"/>
            </a:endParaRPr>
          </a:p>
          <a:p>
            <a:pPr marL="457200" lvl="0" indent="-457200">
              <a:spcAft>
                <a:spcPts val="600"/>
              </a:spcAft>
              <a:buFont typeface="Arial" panose="020B0604020202020204" pitchFamily="34" charset="0"/>
              <a:buChar char="•"/>
            </a:pPr>
            <a:r>
              <a:rPr lang="en-US" sz="2800">
                <a:latin typeface="TT Rounds Condensed" panose="020B0604020202020204" charset="0"/>
                <a:hlinkClick r:id="rId9"/>
              </a:rPr>
              <a:t>Providers caring for pregnant and postpartum MassHealth members | Mass.gov</a:t>
            </a:r>
            <a:endParaRPr lang="en-US" sz="2800">
              <a:latin typeface="TT Rounds Condensed" panose="020B0604020202020204" charset="0"/>
            </a:endParaRPr>
          </a:p>
          <a:p>
            <a:pPr marL="457200" lvl="0" indent="-457200">
              <a:spcAft>
                <a:spcPts val="600"/>
              </a:spcAft>
              <a:buFont typeface="Arial" panose="020B0604020202020204" pitchFamily="34" charset="0"/>
              <a:buChar char="•"/>
            </a:pPr>
            <a:endParaRPr lang="en-US" sz="2800" b="1">
              <a:solidFill>
                <a:schemeClr val="tx2"/>
              </a:solidFill>
              <a:latin typeface="TT Rounds Condensed" panose="020B0604020202020204" charset="0"/>
            </a:endParaRPr>
          </a:p>
          <a:p>
            <a:pPr lvl="0">
              <a:spcAft>
                <a:spcPts val="600"/>
              </a:spcAft>
            </a:pPr>
            <a:r>
              <a:rPr lang="en-US" sz="2800" b="1">
                <a:solidFill>
                  <a:schemeClr val="tx2"/>
                </a:solidFill>
                <a:latin typeface="TT Rounds Condensed" panose="020B0604020202020204" charset="0"/>
              </a:rPr>
              <a:t>Questions? Please contact the MassHealth Provider Team: </a:t>
            </a:r>
          </a:p>
          <a:p>
            <a:pPr marL="457200" lvl="0" indent="-457200">
              <a:spcAft>
                <a:spcPts val="600"/>
              </a:spcAft>
              <a:buFont typeface="Arial" panose="020B0604020202020204" pitchFamily="34" charset="0"/>
              <a:buChar char="•"/>
            </a:pPr>
            <a:r>
              <a:rPr lang="en-US" sz="2800">
                <a:solidFill>
                  <a:schemeClr val="tx2"/>
                </a:solidFill>
                <a:latin typeface="TT Rounds Condensed" panose="020B0604020202020204" charset="0"/>
              </a:rPr>
              <a:t>Phone: (800) 841-2900</a:t>
            </a:r>
          </a:p>
          <a:p>
            <a:pPr marL="457200" lvl="0" indent="-457200">
              <a:spcAft>
                <a:spcPts val="600"/>
              </a:spcAft>
              <a:buFont typeface="Arial" panose="020B0604020202020204" pitchFamily="34" charset="0"/>
              <a:buChar char="•"/>
            </a:pPr>
            <a:r>
              <a:rPr lang="en-US" sz="2800">
                <a:solidFill>
                  <a:schemeClr val="tx2"/>
                </a:solidFill>
                <a:latin typeface="TT Rounds Condensed" panose="020B0604020202020204" charset="0"/>
              </a:rPr>
              <a:t>Email: </a:t>
            </a:r>
            <a:r>
              <a:rPr lang="en-US" sz="2800">
                <a:latin typeface="TT Rounds Condensed" panose="020B0604020202020204" charset="0"/>
                <a:hlinkClick r:id="rId10"/>
              </a:rPr>
              <a:t>provider@masshealthquestions.com</a:t>
            </a:r>
            <a:r>
              <a:rPr lang="en-US" sz="2800">
                <a:latin typeface="TT Rounds Condensed" panose="020B0604020202020204" charset="0"/>
              </a:rPr>
              <a:t> </a:t>
            </a:r>
          </a:p>
        </p:txBody>
      </p:sp>
    </p:spTree>
    <p:custDataLst>
      <p:tags r:id="rId1"/>
    </p:custDataLst>
    <p:extLst>
      <p:ext uri="{BB962C8B-B14F-4D97-AF65-F5344CB8AC3E}">
        <p14:creationId xmlns:p14="http://schemas.microsoft.com/office/powerpoint/2010/main" val="71866862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0" y="1790700"/>
            <a:ext cx="18288000" cy="304800"/>
            <a:chOff x="0" y="0"/>
            <a:chExt cx="13004800" cy="216747"/>
          </a:xfrm>
        </p:grpSpPr>
        <p:sp>
          <p:nvSpPr>
            <p:cNvPr id="3" name="Freeform 3"/>
            <p:cNvSpPr/>
            <p:nvPr/>
          </p:nvSpPr>
          <p:spPr>
            <a:xfrm>
              <a:off x="0" y="0"/>
              <a:ext cx="13004800" cy="216789"/>
            </a:xfrm>
            <a:custGeom>
              <a:avLst/>
              <a:gdLst/>
              <a:ahLst/>
              <a:cxnLst/>
              <a:rect l="l" t="t" r="r" b="b"/>
              <a:pathLst>
                <a:path w="13004800" h="216789">
                  <a:moveTo>
                    <a:pt x="0" y="0"/>
                  </a:moveTo>
                  <a:lnTo>
                    <a:pt x="13004800" y="0"/>
                  </a:lnTo>
                  <a:lnTo>
                    <a:pt x="13004800" y="216789"/>
                  </a:lnTo>
                  <a:lnTo>
                    <a:pt x="0" y="216789"/>
                  </a:lnTo>
                  <a:close/>
                </a:path>
              </a:pathLst>
            </a:custGeom>
            <a:gradFill rotWithShape="1">
              <a:gsLst>
                <a:gs pos="0">
                  <a:srgbClr val="31859C">
                    <a:alpha val="100000"/>
                  </a:srgbClr>
                </a:gs>
                <a:gs pos="100000">
                  <a:srgbClr val="93CDDD">
                    <a:alpha val="100000"/>
                  </a:srgbClr>
                </a:gs>
              </a:gsLst>
              <a:lin ang="10800000"/>
            </a:gradFill>
          </p:spPr>
          <p:txBody>
            <a:bodyPr/>
            <a:lstStyle/>
            <a:p>
              <a:endParaRPr lang="en-US"/>
            </a:p>
          </p:txBody>
        </p:sp>
      </p:grpSp>
      <p:sp>
        <p:nvSpPr>
          <p:cNvPr id="4" name="Freeform 4"/>
          <p:cNvSpPr/>
          <p:nvPr/>
        </p:nvSpPr>
        <p:spPr>
          <a:xfrm>
            <a:off x="15087600" y="187657"/>
            <a:ext cx="2804160" cy="1370108"/>
          </a:xfrm>
          <a:custGeom>
            <a:avLst/>
            <a:gdLst/>
            <a:ahLst/>
            <a:cxnLst/>
            <a:rect l="l" t="t" r="r" b="b"/>
            <a:pathLst>
              <a:path w="2804160" h="1370108">
                <a:moveTo>
                  <a:pt x="0" y="0"/>
                </a:moveTo>
                <a:lnTo>
                  <a:pt x="2804160" y="0"/>
                </a:lnTo>
                <a:lnTo>
                  <a:pt x="2804160" y="1370107"/>
                </a:lnTo>
                <a:lnTo>
                  <a:pt x="0" y="1370107"/>
                </a:lnTo>
                <a:lnTo>
                  <a:pt x="0" y="0"/>
                </a:lnTo>
                <a:close/>
              </a:path>
            </a:pathLst>
          </a:custGeom>
          <a:blipFill>
            <a:blip r:embed="rId3"/>
            <a:stretch>
              <a:fillRect t="-1422"/>
            </a:stretch>
          </a:blipFill>
        </p:spPr>
        <p:txBody>
          <a:bodyPr/>
          <a:lstStyle/>
          <a:p>
            <a:endParaRPr lang="en-US"/>
          </a:p>
        </p:txBody>
      </p:sp>
      <p:sp>
        <p:nvSpPr>
          <p:cNvPr id="7" name="TextBox 7"/>
          <p:cNvSpPr txBox="1"/>
          <p:nvPr/>
        </p:nvSpPr>
        <p:spPr>
          <a:xfrm>
            <a:off x="408214" y="2301339"/>
            <a:ext cx="17483546" cy="6771084"/>
          </a:xfrm>
          <a:prstGeom prst="rect">
            <a:avLst/>
          </a:prstGeom>
        </p:spPr>
        <p:txBody>
          <a:bodyPr wrap="square" lIns="0" tIns="0" rIns="0" bIns="0" rtlCol="0" anchor="t">
            <a:spAutoFit/>
          </a:bodyPr>
          <a:lstStyle/>
          <a:p>
            <a:r>
              <a:rPr lang="en-US" sz="2800" b="1">
                <a:solidFill>
                  <a:schemeClr val="tx2"/>
                </a:solidFill>
                <a:latin typeface="TT Rounds Condensed" panose="020B0604020202020204" charset="0"/>
              </a:rPr>
              <a:t>Most, but not all, pregnant and postpartum MassHealth members have one of the following MassHealth managed care plans </a:t>
            </a:r>
            <a:r>
              <a:rPr lang="en-US" sz="2800">
                <a:solidFill>
                  <a:schemeClr val="tx2"/>
                </a:solidFill>
                <a:latin typeface="TT Rounds Condensed" panose="020B0604020202020204" charset="0"/>
              </a:rPr>
              <a:t>where they can get coordinated, high-quality care from a network of primary care, behavioral health, and specialist providers:</a:t>
            </a:r>
          </a:p>
          <a:p>
            <a:pPr marL="914400" lvl="1" indent="-457200">
              <a:buFont typeface="Arial" panose="020B0604020202020204" pitchFamily="34" charset="0"/>
              <a:buChar char="•"/>
            </a:pPr>
            <a:r>
              <a:rPr lang="en-US" sz="2800" u="sng">
                <a:solidFill>
                  <a:schemeClr val="tx2"/>
                </a:solidFill>
                <a:latin typeface="TT Rounds Condensed" panose="020B0604020202020204" charset="0"/>
                <a:hlinkClick r:id="rId4">
                  <a:extLst>
                    <a:ext uri="{A12FA001-AC4F-418D-AE19-62706E023703}">
                      <ahyp:hlinkClr xmlns:ahyp="http://schemas.microsoft.com/office/drawing/2018/hyperlinkcolor" val="tx"/>
                    </a:ext>
                  </a:extLst>
                </a:hlinkClick>
              </a:rPr>
              <a:t>Accountable care organizations (ACOs)</a:t>
            </a:r>
            <a:endParaRPr lang="en-US" sz="2800">
              <a:solidFill>
                <a:schemeClr val="tx2"/>
              </a:solidFill>
              <a:latin typeface="TT Rounds Condensed" panose="020B0604020202020204" charset="0"/>
            </a:endParaRPr>
          </a:p>
          <a:p>
            <a:pPr marL="1371600" lvl="2" indent="-457200">
              <a:buFont typeface="Courier New" panose="02070309020205020404" pitchFamily="49" charset="0"/>
              <a:buChar char="o"/>
            </a:pPr>
            <a:r>
              <a:rPr lang="en-US" sz="2800">
                <a:solidFill>
                  <a:schemeClr val="tx2"/>
                </a:solidFill>
                <a:latin typeface="TT Rounds Condensed" panose="020B0604020202020204" charset="0"/>
              </a:rPr>
              <a:t>Accountable Care Partnership Plans</a:t>
            </a:r>
          </a:p>
          <a:p>
            <a:pPr marL="1371600" lvl="2" indent="-457200">
              <a:buFont typeface="Courier New" panose="02070309020205020404" pitchFamily="49" charset="0"/>
              <a:buChar char="o"/>
            </a:pPr>
            <a:r>
              <a:rPr lang="en-US" sz="2800">
                <a:solidFill>
                  <a:schemeClr val="tx2"/>
                </a:solidFill>
                <a:latin typeface="TT Rounds Condensed" panose="020B0604020202020204" charset="0"/>
              </a:rPr>
              <a:t>Primary Care ACO Plans</a:t>
            </a:r>
          </a:p>
          <a:p>
            <a:pPr marL="914400" lvl="1" indent="-457200">
              <a:buFont typeface="Arial" panose="020B0604020202020204" pitchFamily="34" charset="0"/>
              <a:buChar char="•"/>
            </a:pPr>
            <a:r>
              <a:rPr lang="en-US" sz="2800" u="sng">
                <a:solidFill>
                  <a:schemeClr val="tx2"/>
                </a:solidFill>
                <a:latin typeface="TT Rounds Condensed" panose="020B0604020202020204" charset="0"/>
                <a:hlinkClick r:id="rId5">
                  <a:extLst>
                    <a:ext uri="{A12FA001-AC4F-418D-AE19-62706E023703}">
                      <ahyp:hlinkClr xmlns:ahyp="http://schemas.microsoft.com/office/drawing/2018/hyperlinkcolor" val="tx"/>
                    </a:ext>
                  </a:extLst>
                </a:hlinkClick>
              </a:rPr>
              <a:t>Managed care organizations (MCOs)</a:t>
            </a:r>
            <a:endParaRPr lang="en-US" sz="2800">
              <a:solidFill>
                <a:schemeClr val="tx2"/>
              </a:solidFill>
              <a:latin typeface="TT Rounds Condensed" panose="020B0604020202020204" charset="0"/>
            </a:endParaRPr>
          </a:p>
          <a:p>
            <a:pPr marL="914400" lvl="1" indent="-457200">
              <a:buFont typeface="Arial" panose="020B0604020202020204" pitchFamily="34" charset="0"/>
              <a:buChar char="•"/>
            </a:pPr>
            <a:r>
              <a:rPr lang="en-US" sz="2800" u="sng">
                <a:solidFill>
                  <a:schemeClr val="tx2"/>
                </a:solidFill>
                <a:latin typeface="TT Rounds Condensed" panose="020B0604020202020204" charset="0"/>
                <a:hlinkClick r:id="rId6">
                  <a:extLst>
                    <a:ext uri="{A12FA001-AC4F-418D-AE19-62706E023703}">
                      <ahyp:hlinkClr xmlns:ahyp="http://schemas.microsoft.com/office/drawing/2018/hyperlinkcolor" val="tx"/>
                    </a:ext>
                  </a:extLst>
                </a:hlinkClick>
              </a:rPr>
              <a:t>One Care</a:t>
            </a:r>
            <a:r>
              <a:rPr lang="en-US" sz="2800">
                <a:solidFill>
                  <a:schemeClr val="tx2"/>
                </a:solidFill>
                <a:latin typeface="TT Rounds Condensed" panose="020B0604020202020204" charset="0"/>
              </a:rPr>
              <a:t> (this is for members who are dual-eligible for Medicaid and Medicare, usually due to disability status)</a:t>
            </a:r>
          </a:p>
          <a:p>
            <a:pPr marL="914400" lvl="1" indent="-457200">
              <a:spcAft>
                <a:spcPts val="1200"/>
              </a:spcAft>
              <a:buFont typeface="Arial" panose="020B0604020202020204" pitchFamily="34" charset="0"/>
              <a:buChar char="•"/>
            </a:pPr>
            <a:r>
              <a:rPr lang="en-US" sz="2800" u="sng">
                <a:solidFill>
                  <a:schemeClr val="tx2"/>
                </a:solidFill>
                <a:latin typeface="TT Rounds Condensed" panose="020B0604020202020204" charset="0"/>
                <a:hlinkClick r:id="rId7">
                  <a:extLst>
                    <a:ext uri="{A12FA001-AC4F-418D-AE19-62706E023703}">
                      <ahyp:hlinkClr xmlns:ahyp="http://schemas.microsoft.com/office/drawing/2018/hyperlinkcolor" val="tx"/>
                    </a:ext>
                  </a:extLst>
                </a:hlinkClick>
              </a:rPr>
              <a:t>Primary care clinician (PCC) plan</a:t>
            </a:r>
            <a:endParaRPr lang="en-US" sz="2800" u="sng" spc="25">
              <a:solidFill>
                <a:schemeClr val="tx2"/>
              </a:solidFill>
              <a:latin typeface="TT Rounds Condensed" panose="020B0604020202020204" charset="0"/>
              <a:ea typeface="TT Rounds Condensed"/>
              <a:cs typeface="TT Rounds Condensed"/>
              <a:sym typeface="TT Rounds Condensed"/>
            </a:endParaRPr>
          </a:p>
          <a:p>
            <a:pPr>
              <a:spcAft>
                <a:spcPts val="1200"/>
              </a:spcAft>
            </a:pPr>
            <a:r>
              <a:rPr lang="en-US" sz="2800" spc="25">
                <a:solidFill>
                  <a:schemeClr val="tx2"/>
                </a:solidFill>
                <a:latin typeface="TT Rounds Condensed" panose="020B0604020202020204" charset="0"/>
                <a:ea typeface="TT Rounds Condensed"/>
                <a:cs typeface="TT Rounds Condensed"/>
                <a:sym typeface="TT Rounds Condensed"/>
              </a:rPr>
              <a:t>Members who have certain MassHealth managed care plans may have access to extra supports and services such as free infant car seats, childbirth education classes, housing and nutrition supports, and care management. </a:t>
            </a:r>
            <a:r>
              <a:rPr lang="en-US" sz="2800" b="1" spc="25">
                <a:solidFill>
                  <a:schemeClr val="tx2"/>
                </a:solidFill>
                <a:latin typeface="TT Rounds Condensed" panose="020B0604020202020204" charset="0"/>
                <a:ea typeface="TT Rounds Condensed"/>
                <a:cs typeface="TT Rounds Condensed"/>
                <a:sym typeface="TT Rounds Condensed"/>
              </a:rPr>
              <a:t>Members should contact their health plan for more information.</a:t>
            </a:r>
          </a:p>
          <a:p>
            <a:r>
              <a:rPr lang="en-US" sz="2800" i="1" spc="25">
                <a:solidFill>
                  <a:schemeClr val="tx2"/>
                </a:solidFill>
                <a:latin typeface="TT Rounds Condensed" panose="020B0604020202020204" charset="0"/>
                <a:ea typeface="TT Rounds Condensed"/>
                <a:cs typeface="TT Rounds Condensed"/>
                <a:sym typeface="TT Rounds Condensed"/>
              </a:rPr>
              <a:t>MassHealth doula providers can serve any MassHealth member in any of these managed care plans, as well as members with fee-for-service (not managed care) coverage. MassHealth doula providers are considered “fee-for-service” providers because they are paid directly by MassHealth outside of the managed care plans.</a:t>
            </a:r>
            <a:endParaRPr lang="en-US" sz="2800" i="1" spc="25">
              <a:solidFill>
                <a:schemeClr val="tx2"/>
              </a:solidFill>
              <a:latin typeface="TT Rounds Condensed" panose="020B0604020202020204" charset="0"/>
              <a:ea typeface="TT Rounds Condensed"/>
              <a:cs typeface="TT Rounds Condensed"/>
            </a:endParaRPr>
          </a:p>
        </p:txBody>
      </p:sp>
      <p:sp>
        <p:nvSpPr>
          <p:cNvPr id="8" name="TextBox 8"/>
          <p:cNvSpPr txBox="1"/>
          <p:nvPr/>
        </p:nvSpPr>
        <p:spPr>
          <a:xfrm>
            <a:off x="408214" y="475977"/>
            <a:ext cx="13895615" cy="711733"/>
          </a:xfrm>
          <a:prstGeom prst="rect">
            <a:avLst/>
          </a:prstGeom>
        </p:spPr>
        <p:txBody>
          <a:bodyPr wrap="square" lIns="0" tIns="0" rIns="0" bIns="0" rtlCol="0" anchor="t">
            <a:spAutoFit/>
          </a:bodyPr>
          <a:lstStyle/>
          <a:p>
            <a:pPr algn="ctr">
              <a:lnSpc>
                <a:spcPts val="5759"/>
              </a:lnSpc>
            </a:pPr>
            <a:r>
              <a:rPr lang="en-US" sz="4800" b="1" dirty="0">
                <a:solidFill>
                  <a:srgbClr val="002060"/>
                </a:solidFill>
                <a:latin typeface="TT Rounds Condensed Bold" panose="020B0604020202020204" charset="0"/>
                <a:ea typeface="MS PGothic"/>
                <a:cs typeface="Arial"/>
              </a:rPr>
              <a:t>Overview of MassHealth Plans </a:t>
            </a:r>
            <a:endParaRPr lang="en-US" sz="4800" b="1" dirty="0">
              <a:solidFill>
                <a:srgbClr val="002D5B"/>
              </a:solidFill>
              <a:latin typeface="TT Rounds Condensed Bold" panose="020B0604020202020204" charset="0"/>
              <a:ea typeface="Arial Bold"/>
              <a:cs typeface="Arial Bold"/>
              <a:sym typeface="Arial Bold"/>
            </a:endParaRPr>
          </a:p>
        </p:txBody>
      </p:sp>
      <p:sp>
        <p:nvSpPr>
          <p:cNvPr id="5" name="TextBox 4">
            <a:extLst>
              <a:ext uri="{FF2B5EF4-FFF2-40B4-BE49-F238E27FC236}">
                <a16:creationId xmlns:a16="http://schemas.microsoft.com/office/drawing/2014/main" id="{14442102-7E7C-C562-7C17-7F504BD9AB7B}"/>
              </a:ext>
            </a:extLst>
          </p:cNvPr>
          <p:cNvSpPr txBox="1"/>
          <p:nvPr/>
        </p:nvSpPr>
        <p:spPr>
          <a:xfrm>
            <a:off x="728798" y="9412837"/>
            <a:ext cx="16830403" cy="523220"/>
          </a:xfrm>
          <a:prstGeom prst="rect">
            <a:avLst/>
          </a:prstGeom>
          <a:noFill/>
        </p:spPr>
        <p:txBody>
          <a:bodyPr wrap="square" rtlCol="0">
            <a:spAutoFit/>
          </a:bodyPr>
          <a:lstStyle/>
          <a:p>
            <a:pPr algn="ctr"/>
            <a:r>
              <a:rPr lang="en-US" sz="2800" b="1">
                <a:solidFill>
                  <a:schemeClr val="tx2"/>
                </a:solidFill>
                <a:latin typeface="TT Rounds Condensed" panose="020B0604020202020204" charset="0"/>
              </a:rPr>
              <a:t>More information about MassHealth health plans:</a:t>
            </a:r>
            <a:r>
              <a:rPr lang="en-US" sz="2800" b="1">
                <a:latin typeface="TT Rounds Condensed" panose="020B0604020202020204" charset="0"/>
              </a:rPr>
              <a:t> </a:t>
            </a:r>
            <a:r>
              <a:rPr lang="en-US" sz="2800" b="1">
                <a:latin typeface="TT Rounds Condensed" panose="020B0604020202020204" charset="0"/>
                <a:hlinkClick r:id="rId8"/>
              </a:rPr>
              <a:t>https://www.masshealthchoices.com/</a:t>
            </a:r>
            <a:r>
              <a:rPr lang="en-US" sz="2800" b="1">
                <a:latin typeface="TT Rounds Condensed" panose="020B0604020202020204" charset="0"/>
              </a:rPr>
              <a:t> </a:t>
            </a:r>
          </a:p>
        </p:txBody>
      </p:sp>
    </p:spTree>
    <p:custDataLst>
      <p:tags r:id="rId1"/>
    </p:custDataLst>
    <p:extLst>
      <p:ext uri="{BB962C8B-B14F-4D97-AF65-F5344CB8AC3E}">
        <p14:creationId xmlns:p14="http://schemas.microsoft.com/office/powerpoint/2010/main" val="371350311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476B039-5111-6F41-E5C5-42E35293EDA9}"/>
            </a:ext>
          </a:extLst>
        </p:cNvPr>
        <p:cNvGrpSpPr/>
        <p:nvPr/>
      </p:nvGrpSpPr>
      <p:grpSpPr>
        <a:xfrm>
          <a:off x="0" y="0"/>
          <a:ext cx="0" cy="0"/>
          <a:chOff x="0" y="0"/>
          <a:chExt cx="0" cy="0"/>
        </a:xfrm>
      </p:grpSpPr>
      <p:grpSp>
        <p:nvGrpSpPr>
          <p:cNvPr id="2" name="Group 2">
            <a:extLst>
              <a:ext uri="{FF2B5EF4-FFF2-40B4-BE49-F238E27FC236}">
                <a16:creationId xmlns:a16="http://schemas.microsoft.com/office/drawing/2014/main" id="{BFEDDC15-EDBD-0EEA-4A96-44D33C10BF73}"/>
              </a:ext>
            </a:extLst>
          </p:cNvPr>
          <p:cNvGrpSpPr/>
          <p:nvPr/>
        </p:nvGrpSpPr>
        <p:grpSpPr>
          <a:xfrm>
            <a:off x="0" y="1790700"/>
            <a:ext cx="18288000" cy="304800"/>
            <a:chOff x="0" y="0"/>
            <a:chExt cx="13004800" cy="216747"/>
          </a:xfrm>
        </p:grpSpPr>
        <p:sp>
          <p:nvSpPr>
            <p:cNvPr id="3" name="Freeform 3">
              <a:extLst>
                <a:ext uri="{FF2B5EF4-FFF2-40B4-BE49-F238E27FC236}">
                  <a16:creationId xmlns:a16="http://schemas.microsoft.com/office/drawing/2014/main" id="{47E23020-5342-8DD3-3D04-FD4EA3AEF8A5}"/>
                </a:ext>
              </a:extLst>
            </p:cNvPr>
            <p:cNvSpPr/>
            <p:nvPr/>
          </p:nvSpPr>
          <p:spPr>
            <a:xfrm>
              <a:off x="0" y="0"/>
              <a:ext cx="13004800" cy="216789"/>
            </a:xfrm>
            <a:custGeom>
              <a:avLst/>
              <a:gdLst/>
              <a:ahLst/>
              <a:cxnLst/>
              <a:rect l="l" t="t" r="r" b="b"/>
              <a:pathLst>
                <a:path w="13004800" h="216789">
                  <a:moveTo>
                    <a:pt x="0" y="0"/>
                  </a:moveTo>
                  <a:lnTo>
                    <a:pt x="13004800" y="0"/>
                  </a:lnTo>
                  <a:lnTo>
                    <a:pt x="13004800" y="216789"/>
                  </a:lnTo>
                  <a:lnTo>
                    <a:pt x="0" y="216789"/>
                  </a:lnTo>
                  <a:close/>
                </a:path>
              </a:pathLst>
            </a:custGeom>
            <a:gradFill rotWithShape="1">
              <a:gsLst>
                <a:gs pos="0">
                  <a:srgbClr val="31859C">
                    <a:alpha val="100000"/>
                  </a:srgbClr>
                </a:gs>
                <a:gs pos="100000">
                  <a:srgbClr val="93CDDD">
                    <a:alpha val="100000"/>
                  </a:srgbClr>
                </a:gs>
              </a:gsLst>
              <a:lin ang="10800000"/>
            </a:gradFill>
          </p:spPr>
          <p:txBody>
            <a:bodyPr/>
            <a:lstStyle/>
            <a:p>
              <a:endParaRPr lang="en-US"/>
            </a:p>
          </p:txBody>
        </p:sp>
      </p:grpSp>
      <p:sp>
        <p:nvSpPr>
          <p:cNvPr id="4" name="Freeform 4">
            <a:extLst>
              <a:ext uri="{FF2B5EF4-FFF2-40B4-BE49-F238E27FC236}">
                <a16:creationId xmlns:a16="http://schemas.microsoft.com/office/drawing/2014/main" id="{DDFD24CC-18F6-7A16-1E2A-33A72919699E}"/>
              </a:ext>
            </a:extLst>
          </p:cNvPr>
          <p:cNvSpPr/>
          <p:nvPr/>
        </p:nvSpPr>
        <p:spPr>
          <a:xfrm>
            <a:off x="15087600" y="187657"/>
            <a:ext cx="2804160" cy="1370108"/>
          </a:xfrm>
          <a:custGeom>
            <a:avLst/>
            <a:gdLst/>
            <a:ahLst/>
            <a:cxnLst/>
            <a:rect l="l" t="t" r="r" b="b"/>
            <a:pathLst>
              <a:path w="2804160" h="1370108">
                <a:moveTo>
                  <a:pt x="0" y="0"/>
                </a:moveTo>
                <a:lnTo>
                  <a:pt x="2804160" y="0"/>
                </a:lnTo>
                <a:lnTo>
                  <a:pt x="2804160" y="1370107"/>
                </a:lnTo>
                <a:lnTo>
                  <a:pt x="0" y="1370107"/>
                </a:lnTo>
                <a:lnTo>
                  <a:pt x="0" y="0"/>
                </a:lnTo>
                <a:close/>
              </a:path>
            </a:pathLst>
          </a:custGeom>
          <a:blipFill>
            <a:blip r:embed="rId3"/>
            <a:stretch>
              <a:fillRect t="-1422"/>
            </a:stretch>
          </a:blipFill>
        </p:spPr>
        <p:txBody>
          <a:bodyPr/>
          <a:lstStyle/>
          <a:p>
            <a:endParaRPr lang="en-US"/>
          </a:p>
        </p:txBody>
      </p:sp>
      <p:sp>
        <p:nvSpPr>
          <p:cNvPr id="8" name="TextBox 8">
            <a:extLst>
              <a:ext uri="{FF2B5EF4-FFF2-40B4-BE49-F238E27FC236}">
                <a16:creationId xmlns:a16="http://schemas.microsoft.com/office/drawing/2014/main" id="{3014D46E-1F74-7A23-8EEC-AEA384986CD7}"/>
              </a:ext>
            </a:extLst>
          </p:cNvPr>
          <p:cNvSpPr txBox="1"/>
          <p:nvPr/>
        </p:nvSpPr>
        <p:spPr>
          <a:xfrm>
            <a:off x="396240" y="475977"/>
            <a:ext cx="14413773" cy="711733"/>
          </a:xfrm>
          <a:prstGeom prst="rect">
            <a:avLst/>
          </a:prstGeom>
        </p:spPr>
        <p:txBody>
          <a:bodyPr wrap="square" lIns="0" tIns="0" rIns="0" bIns="0" rtlCol="0" anchor="t">
            <a:spAutoFit/>
          </a:bodyPr>
          <a:lstStyle/>
          <a:p>
            <a:pPr algn="ctr">
              <a:lnSpc>
                <a:spcPts val="5759"/>
              </a:lnSpc>
            </a:pPr>
            <a:r>
              <a:rPr lang="en-US" sz="4800" b="1">
                <a:solidFill>
                  <a:srgbClr val="002D5B"/>
                </a:solidFill>
                <a:latin typeface="TT Rounds Condensed Bold" panose="020B0604020202020204" charset="0"/>
                <a:ea typeface="Arial Bold"/>
                <a:cs typeface="Arial Bold"/>
                <a:sym typeface="Arial Bold"/>
              </a:rPr>
              <a:t>Full List of MassHealth Health Plan Options (as of 1/1/26)</a:t>
            </a:r>
          </a:p>
        </p:txBody>
      </p:sp>
      <p:graphicFrame>
        <p:nvGraphicFramePr>
          <p:cNvPr id="9" name="Table 3">
            <a:extLst>
              <a:ext uri="{FF2B5EF4-FFF2-40B4-BE49-F238E27FC236}">
                <a16:creationId xmlns:a16="http://schemas.microsoft.com/office/drawing/2014/main" id="{628A121C-056E-E627-4F64-7FA84CD0C756}"/>
              </a:ext>
            </a:extLst>
          </p:cNvPr>
          <p:cNvGraphicFramePr>
            <a:graphicFrameLocks noGrp="1"/>
          </p:cNvGraphicFramePr>
          <p:nvPr>
            <p:extLst>
              <p:ext uri="{D42A27DB-BD31-4B8C-83A1-F6EECF244321}">
                <p14:modId xmlns:p14="http://schemas.microsoft.com/office/powerpoint/2010/main" val="4275530423"/>
              </p:ext>
            </p:extLst>
          </p:nvPr>
        </p:nvGraphicFramePr>
        <p:xfrm>
          <a:off x="1261315" y="2328494"/>
          <a:ext cx="9368585" cy="7650480"/>
        </p:xfrm>
        <a:graphic>
          <a:graphicData uri="http://schemas.openxmlformats.org/drawingml/2006/table">
            <a:tbl>
              <a:tblPr firstRow="1" bandRow="1">
                <a:tableStyleId>{69C7853C-536D-4A76-A0AE-DD22124D55A5}</a:tableStyleId>
              </a:tblPr>
              <a:tblGrid>
                <a:gridCol w="9368585">
                  <a:extLst>
                    <a:ext uri="{9D8B030D-6E8A-4147-A177-3AD203B41FA5}">
                      <a16:colId xmlns:a16="http://schemas.microsoft.com/office/drawing/2014/main" val="1315999230"/>
                    </a:ext>
                  </a:extLst>
                </a:gridCol>
              </a:tblGrid>
              <a:tr h="482114">
                <a:tc>
                  <a:txBody>
                    <a:bodyPr/>
                    <a:lstStyle/>
                    <a:p>
                      <a:r>
                        <a:rPr lang="en-US" sz="2800"/>
                        <a:t>Accountable Care Partnership Plans (ACPP)</a:t>
                      </a:r>
                    </a:p>
                  </a:txBody>
                  <a:tcPr marL="137160" marR="137160" marT="68580" marB="68580"/>
                </a:tc>
                <a:extLst>
                  <a:ext uri="{0D108BD9-81ED-4DB2-BD59-A6C34878D82A}">
                    <a16:rowId xmlns:a16="http://schemas.microsoft.com/office/drawing/2014/main" val="4215080751"/>
                  </a:ext>
                </a:extLst>
              </a:tr>
              <a:tr h="429994">
                <a:tc>
                  <a:txBody>
                    <a:bodyPr/>
                    <a:lstStyle/>
                    <a:p>
                      <a:pPr algn="l" fontAlgn="b"/>
                      <a:r>
                        <a:rPr lang="en-US" sz="2200" b="0" u="none" strike="noStrike" kern="1200">
                          <a:solidFill>
                            <a:srgbClr val="000000"/>
                          </a:solidFill>
                          <a:effectLst/>
                          <a:latin typeface="+mn-lt"/>
                          <a:ea typeface="+mn-ea"/>
                          <a:cs typeface="+mn-cs"/>
                        </a:rPr>
                        <a:t>Fallon Health - Atrius Health Care Collaborative</a:t>
                      </a:r>
                    </a:p>
                  </a:txBody>
                  <a:tcPr marL="137160" marR="137160" marT="68580" marB="68580" anchor="b"/>
                </a:tc>
                <a:extLst>
                  <a:ext uri="{0D108BD9-81ED-4DB2-BD59-A6C34878D82A}">
                    <a16:rowId xmlns:a16="http://schemas.microsoft.com/office/drawing/2014/main" val="1748098910"/>
                  </a:ext>
                </a:extLst>
              </a:tr>
              <a:tr h="429994">
                <a:tc>
                  <a:txBody>
                    <a:bodyPr/>
                    <a:lstStyle/>
                    <a:p>
                      <a:pPr algn="l" fontAlgn="b"/>
                      <a:r>
                        <a:rPr lang="en-US" sz="2200" b="0" u="none" strike="noStrike" kern="1200">
                          <a:solidFill>
                            <a:srgbClr val="000000"/>
                          </a:solidFill>
                          <a:effectLst/>
                          <a:latin typeface="+mn-lt"/>
                          <a:ea typeface="+mn-ea"/>
                          <a:cs typeface="+mn-cs"/>
                        </a:rPr>
                        <a:t>Berkshire Fallon Health Collaborative </a:t>
                      </a:r>
                    </a:p>
                  </a:txBody>
                  <a:tcPr marL="137160" marR="137160" marT="68580" marB="68580" anchor="b"/>
                </a:tc>
                <a:extLst>
                  <a:ext uri="{0D108BD9-81ED-4DB2-BD59-A6C34878D82A}">
                    <a16:rowId xmlns:a16="http://schemas.microsoft.com/office/drawing/2014/main" val="4142458497"/>
                  </a:ext>
                </a:extLst>
              </a:tr>
              <a:tr h="429994">
                <a:tc>
                  <a:txBody>
                    <a:bodyPr/>
                    <a:lstStyle/>
                    <a:p>
                      <a:pPr algn="l" fontAlgn="b"/>
                      <a:r>
                        <a:rPr lang="en-US" sz="2200" b="0" u="none" strike="noStrike" kern="1200">
                          <a:solidFill>
                            <a:srgbClr val="000000"/>
                          </a:solidFill>
                          <a:effectLst/>
                          <a:latin typeface="+mn-lt"/>
                          <a:ea typeface="+mn-ea"/>
                          <a:cs typeface="+mn-cs"/>
                        </a:rPr>
                        <a:t>Fallon 365 Care</a:t>
                      </a:r>
                    </a:p>
                  </a:txBody>
                  <a:tcPr marL="137160" marR="137160" marT="68580" marB="68580" anchor="b"/>
                </a:tc>
                <a:extLst>
                  <a:ext uri="{0D108BD9-81ED-4DB2-BD59-A6C34878D82A}">
                    <a16:rowId xmlns:a16="http://schemas.microsoft.com/office/drawing/2014/main" val="1243629400"/>
                  </a:ext>
                </a:extLst>
              </a:tr>
              <a:tr h="429994">
                <a:tc>
                  <a:txBody>
                    <a:bodyPr/>
                    <a:lstStyle/>
                    <a:p>
                      <a:pPr algn="l" fontAlgn="b"/>
                      <a:r>
                        <a:rPr lang="en-US" sz="2200" b="0" u="none" strike="noStrike" kern="1200">
                          <a:solidFill>
                            <a:srgbClr val="000000"/>
                          </a:solidFill>
                          <a:effectLst/>
                          <a:latin typeface="+mn-lt"/>
                          <a:ea typeface="+mn-ea"/>
                          <a:cs typeface="+mn-cs"/>
                        </a:rPr>
                        <a:t>BeHealthy Partnership Plan</a:t>
                      </a:r>
                    </a:p>
                  </a:txBody>
                  <a:tcPr marL="137160" marR="137160" marT="68580" marB="68580" anchor="b"/>
                </a:tc>
                <a:extLst>
                  <a:ext uri="{0D108BD9-81ED-4DB2-BD59-A6C34878D82A}">
                    <a16:rowId xmlns:a16="http://schemas.microsoft.com/office/drawing/2014/main" val="2019906078"/>
                  </a:ext>
                </a:extLst>
              </a:tr>
              <a:tr h="429994">
                <a:tc>
                  <a:txBody>
                    <a:bodyPr/>
                    <a:lstStyle/>
                    <a:p>
                      <a:pPr algn="l" fontAlgn="b"/>
                      <a:r>
                        <a:rPr lang="en-US" sz="2200" b="0" u="none" strike="noStrike" kern="1200">
                          <a:solidFill>
                            <a:srgbClr val="000000"/>
                          </a:solidFill>
                          <a:effectLst/>
                          <a:latin typeface="+mn-lt"/>
                          <a:ea typeface="+mn-ea"/>
                          <a:cs typeface="+mn-cs"/>
                        </a:rPr>
                        <a:t>WellSense Beth Israel Lahey Health (BILH) Performance Network ACO </a:t>
                      </a:r>
                    </a:p>
                  </a:txBody>
                  <a:tcPr marL="137160" marR="137160" marT="68580" marB="68580" anchor="b"/>
                </a:tc>
                <a:extLst>
                  <a:ext uri="{0D108BD9-81ED-4DB2-BD59-A6C34878D82A}">
                    <a16:rowId xmlns:a16="http://schemas.microsoft.com/office/drawing/2014/main" val="1782940833"/>
                  </a:ext>
                </a:extLst>
              </a:tr>
              <a:tr h="429994">
                <a:tc>
                  <a:txBody>
                    <a:bodyPr/>
                    <a:lstStyle/>
                    <a:p>
                      <a:pPr algn="l" fontAlgn="b"/>
                      <a:r>
                        <a:rPr lang="en-US" sz="2200" b="0" u="none" strike="noStrike" kern="1200">
                          <a:solidFill>
                            <a:srgbClr val="000000"/>
                          </a:solidFill>
                          <a:effectLst/>
                          <a:latin typeface="+mn-lt"/>
                          <a:ea typeface="+mn-ea"/>
                          <a:cs typeface="+mn-cs"/>
                        </a:rPr>
                        <a:t>WellSense Community Alliance</a:t>
                      </a:r>
                    </a:p>
                  </a:txBody>
                  <a:tcPr marL="137160" marR="137160" marT="68580" marB="68580" anchor="b"/>
                </a:tc>
                <a:extLst>
                  <a:ext uri="{0D108BD9-81ED-4DB2-BD59-A6C34878D82A}">
                    <a16:rowId xmlns:a16="http://schemas.microsoft.com/office/drawing/2014/main" val="958692509"/>
                  </a:ext>
                </a:extLst>
              </a:tr>
              <a:tr h="429994">
                <a:tc>
                  <a:txBody>
                    <a:bodyPr/>
                    <a:lstStyle/>
                    <a:p>
                      <a:pPr algn="l" fontAlgn="b"/>
                      <a:r>
                        <a:rPr lang="en-US" sz="2200" b="0" u="none" strike="noStrike" kern="1200">
                          <a:solidFill>
                            <a:srgbClr val="000000"/>
                          </a:solidFill>
                          <a:effectLst/>
                          <a:latin typeface="+mn-lt"/>
                          <a:ea typeface="+mn-ea"/>
                          <a:cs typeface="+mn-cs"/>
                        </a:rPr>
                        <a:t>WellSense Boston Children's ACO</a:t>
                      </a:r>
                    </a:p>
                  </a:txBody>
                  <a:tcPr marL="137160" marR="137160" marT="68580" marB="68580" anchor="b"/>
                </a:tc>
                <a:extLst>
                  <a:ext uri="{0D108BD9-81ED-4DB2-BD59-A6C34878D82A}">
                    <a16:rowId xmlns:a16="http://schemas.microsoft.com/office/drawing/2014/main" val="452144852"/>
                  </a:ext>
                </a:extLst>
              </a:tr>
              <a:tr h="429994">
                <a:tc>
                  <a:txBody>
                    <a:bodyPr/>
                    <a:lstStyle/>
                    <a:p>
                      <a:pPr lvl="0" algn="l">
                        <a:buNone/>
                      </a:pPr>
                      <a:r>
                        <a:rPr lang="en-US" sz="2200" b="0" u="none" strike="noStrike" kern="1200">
                          <a:solidFill>
                            <a:srgbClr val="000000"/>
                          </a:solidFill>
                          <a:effectLst/>
                          <a:latin typeface="+mn-lt"/>
                          <a:ea typeface="+mn-ea"/>
                          <a:cs typeface="+mn-cs"/>
                        </a:rPr>
                        <a:t>East Boston Neighborhood health WellSense Alliance</a:t>
                      </a:r>
                    </a:p>
                  </a:txBody>
                  <a:tcPr marL="137160" marR="137160" marT="68580" marB="68580" anchor="b"/>
                </a:tc>
                <a:extLst>
                  <a:ext uri="{0D108BD9-81ED-4DB2-BD59-A6C34878D82A}">
                    <a16:rowId xmlns:a16="http://schemas.microsoft.com/office/drawing/2014/main" val="1693124783"/>
                  </a:ext>
                </a:extLst>
              </a:tr>
              <a:tr h="429994">
                <a:tc>
                  <a:txBody>
                    <a:bodyPr/>
                    <a:lstStyle/>
                    <a:p>
                      <a:pPr algn="l" fontAlgn="b"/>
                      <a:r>
                        <a:rPr lang="en-US" sz="2200" b="0" u="none" strike="noStrike" kern="1200">
                          <a:solidFill>
                            <a:srgbClr val="000000"/>
                          </a:solidFill>
                          <a:effectLst/>
                          <a:latin typeface="+mn-lt"/>
                          <a:ea typeface="+mn-ea"/>
                          <a:cs typeface="+mn-cs"/>
                        </a:rPr>
                        <a:t>WellSense Mercy Alliance</a:t>
                      </a:r>
                    </a:p>
                  </a:txBody>
                  <a:tcPr marL="137160" marR="137160" marT="68580" marB="68580" anchor="b"/>
                </a:tc>
                <a:extLst>
                  <a:ext uri="{0D108BD9-81ED-4DB2-BD59-A6C34878D82A}">
                    <a16:rowId xmlns:a16="http://schemas.microsoft.com/office/drawing/2014/main" val="2377295433"/>
                  </a:ext>
                </a:extLst>
              </a:tr>
              <a:tr h="429994">
                <a:tc>
                  <a:txBody>
                    <a:bodyPr/>
                    <a:lstStyle/>
                    <a:p>
                      <a:pPr algn="l" fontAlgn="b"/>
                      <a:r>
                        <a:rPr lang="en-US" sz="2200" b="0" u="none" strike="noStrike" kern="1200">
                          <a:solidFill>
                            <a:srgbClr val="000000"/>
                          </a:solidFill>
                          <a:effectLst/>
                          <a:latin typeface="+mn-lt"/>
                          <a:ea typeface="+mn-ea"/>
                          <a:cs typeface="+mn-cs"/>
                        </a:rPr>
                        <a:t>WellSense Signature Alliance</a:t>
                      </a:r>
                    </a:p>
                  </a:txBody>
                  <a:tcPr marL="137160" marR="137160" marT="68580" marB="68580" anchor="b"/>
                </a:tc>
                <a:extLst>
                  <a:ext uri="{0D108BD9-81ED-4DB2-BD59-A6C34878D82A}">
                    <a16:rowId xmlns:a16="http://schemas.microsoft.com/office/drawing/2014/main" val="1139345609"/>
                  </a:ext>
                </a:extLst>
              </a:tr>
              <a:tr h="429994">
                <a:tc>
                  <a:txBody>
                    <a:bodyPr/>
                    <a:lstStyle/>
                    <a:p>
                      <a:pPr algn="l" fontAlgn="b"/>
                      <a:r>
                        <a:rPr lang="en-US" sz="2200" b="0" u="none" strike="noStrike" kern="1200">
                          <a:solidFill>
                            <a:srgbClr val="000000"/>
                          </a:solidFill>
                          <a:effectLst/>
                          <a:latin typeface="+mn-lt"/>
                          <a:ea typeface="+mn-ea"/>
                          <a:cs typeface="+mn-cs"/>
                        </a:rPr>
                        <a:t>WellSense Southcoast Alliance</a:t>
                      </a:r>
                    </a:p>
                  </a:txBody>
                  <a:tcPr marL="137160" marR="137160" marT="68580" marB="68580" anchor="b"/>
                </a:tc>
                <a:extLst>
                  <a:ext uri="{0D108BD9-81ED-4DB2-BD59-A6C34878D82A}">
                    <a16:rowId xmlns:a16="http://schemas.microsoft.com/office/drawing/2014/main" val="4054401966"/>
                  </a:ext>
                </a:extLst>
              </a:tr>
              <a:tr h="429994">
                <a:tc>
                  <a:txBody>
                    <a:bodyPr/>
                    <a:lstStyle/>
                    <a:p>
                      <a:pPr algn="l" fontAlgn="b"/>
                      <a:r>
                        <a:rPr lang="en-US" sz="2200" b="0" u="none" strike="noStrike" kern="1200">
                          <a:solidFill>
                            <a:srgbClr val="000000"/>
                          </a:solidFill>
                          <a:effectLst/>
                          <a:latin typeface="+mn-lt"/>
                          <a:ea typeface="+mn-ea"/>
                          <a:cs typeface="+mn-cs"/>
                        </a:rPr>
                        <a:t>WellSense Care Alliance</a:t>
                      </a:r>
                    </a:p>
                  </a:txBody>
                  <a:tcPr marL="137160" marR="137160" marT="68580" marB="68580" anchor="b"/>
                </a:tc>
                <a:extLst>
                  <a:ext uri="{0D108BD9-81ED-4DB2-BD59-A6C34878D82A}">
                    <a16:rowId xmlns:a16="http://schemas.microsoft.com/office/drawing/2014/main" val="2772980090"/>
                  </a:ext>
                </a:extLst>
              </a:tr>
              <a:tr h="429994">
                <a:tc>
                  <a:txBody>
                    <a:bodyPr/>
                    <a:lstStyle/>
                    <a:p>
                      <a:pPr algn="l" fontAlgn="b"/>
                      <a:r>
                        <a:rPr lang="en-US" sz="2200" b="0" u="none" strike="noStrike" kern="1200">
                          <a:solidFill>
                            <a:srgbClr val="000000"/>
                          </a:solidFill>
                          <a:effectLst/>
                          <a:latin typeface="+mn-lt"/>
                          <a:ea typeface="+mn-ea"/>
                          <a:cs typeface="+mn-cs"/>
                        </a:rPr>
                        <a:t>Mass General Brigham Health Plan with Mass General Brigham ACO</a:t>
                      </a:r>
                    </a:p>
                  </a:txBody>
                  <a:tcPr marL="137160" marR="137160" marT="68580" marB="68580" anchor="b"/>
                </a:tc>
                <a:extLst>
                  <a:ext uri="{0D108BD9-81ED-4DB2-BD59-A6C34878D82A}">
                    <a16:rowId xmlns:a16="http://schemas.microsoft.com/office/drawing/2014/main" val="1063532673"/>
                  </a:ext>
                </a:extLst>
              </a:tr>
              <a:tr h="429994">
                <a:tc>
                  <a:txBody>
                    <a:bodyPr/>
                    <a:lstStyle/>
                    <a:p>
                      <a:pPr algn="l" fontAlgn="b"/>
                      <a:r>
                        <a:rPr lang="en-US" sz="2200" b="0" u="none" strike="noStrike" kern="1200">
                          <a:solidFill>
                            <a:srgbClr val="000000"/>
                          </a:solidFill>
                          <a:effectLst/>
                          <a:latin typeface="+mn-lt"/>
                          <a:ea typeface="+mn-ea"/>
                          <a:cs typeface="+mn-cs"/>
                        </a:rPr>
                        <a:t>Tufts Health Together with Cambridge Health Alliance (CHA)</a:t>
                      </a:r>
                    </a:p>
                  </a:txBody>
                  <a:tcPr marL="137160" marR="137160" marT="68580" marB="68580" anchor="b"/>
                </a:tc>
                <a:extLst>
                  <a:ext uri="{0D108BD9-81ED-4DB2-BD59-A6C34878D82A}">
                    <a16:rowId xmlns:a16="http://schemas.microsoft.com/office/drawing/2014/main" val="1968080168"/>
                  </a:ext>
                </a:extLst>
              </a:tr>
              <a:tr h="429994">
                <a:tc>
                  <a:txBody>
                    <a:bodyPr/>
                    <a:lstStyle/>
                    <a:p>
                      <a:pPr algn="l" fontAlgn="b"/>
                      <a:r>
                        <a:rPr lang="en-US" sz="2200" b="0" u="none" strike="noStrike" kern="1200">
                          <a:solidFill>
                            <a:srgbClr val="000000"/>
                          </a:solidFill>
                          <a:effectLst/>
                          <a:latin typeface="+mn-lt"/>
                          <a:ea typeface="+mn-ea"/>
                          <a:cs typeface="+mn-cs"/>
                        </a:rPr>
                        <a:t>Tufts Health Together with UMass Memorial Health</a:t>
                      </a:r>
                    </a:p>
                  </a:txBody>
                  <a:tcPr marL="137160" marR="137160" marT="68580" marB="68580" anchor="b"/>
                </a:tc>
                <a:extLst>
                  <a:ext uri="{0D108BD9-81ED-4DB2-BD59-A6C34878D82A}">
                    <a16:rowId xmlns:a16="http://schemas.microsoft.com/office/drawing/2014/main" val="1751356887"/>
                  </a:ext>
                </a:extLst>
              </a:tr>
            </a:tbl>
          </a:graphicData>
        </a:graphic>
      </p:graphicFrame>
      <p:graphicFrame>
        <p:nvGraphicFramePr>
          <p:cNvPr id="10" name="Table 9">
            <a:extLst>
              <a:ext uri="{FF2B5EF4-FFF2-40B4-BE49-F238E27FC236}">
                <a16:creationId xmlns:a16="http://schemas.microsoft.com/office/drawing/2014/main" id="{89A6A156-A18D-5A5E-CC51-822652EC8B14}"/>
              </a:ext>
            </a:extLst>
          </p:cNvPr>
          <p:cNvGraphicFramePr>
            <a:graphicFrameLocks noGrp="1"/>
          </p:cNvGraphicFramePr>
          <p:nvPr>
            <p:extLst>
              <p:ext uri="{D42A27DB-BD31-4B8C-83A1-F6EECF244321}">
                <p14:modId xmlns:p14="http://schemas.microsoft.com/office/powerpoint/2010/main" val="2863291478"/>
              </p:ext>
            </p:extLst>
          </p:nvPr>
        </p:nvGraphicFramePr>
        <p:xfrm>
          <a:off x="10908675" y="2328494"/>
          <a:ext cx="5783663" cy="3180248"/>
        </p:xfrm>
        <a:graphic>
          <a:graphicData uri="http://schemas.openxmlformats.org/drawingml/2006/table">
            <a:tbl>
              <a:tblPr firstRow="1" bandRow="1">
                <a:tableStyleId>{08FB837D-C827-4EFA-A057-4D05807E0F7C}</a:tableStyleId>
              </a:tblPr>
              <a:tblGrid>
                <a:gridCol w="5783663">
                  <a:extLst>
                    <a:ext uri="{9D8B030D-6E8A-4147-A177-3AD203B41FA5}">
                      <a16:colId xmlns:a16="http://schemas.microsoft.com/office/drawing/2014/main" val="4257929304"/>
                    </a:ext>
                  </a:extLst>
                </a:gridCol>
              </a:tblGrid>
              <a:tr h="578228">
                <a:tc>
                  <a:txBody>
                    <a:bodyPr/>
                    <a:lstStyle/>
                    <a:p>
                      <a:r>
                        <a:rPr lang="en-US" sz="2800"/>
                        <a:t>One Care Plans</a:t>
                      </a:r>
                    </a:p>
                  </a:txBody>
                  <a:tcPr marL="137160" marR="137160" marT="68580" marB="68580"/>
                </a:tc>
                <a:extLst>
                  <a:ext uri="{0D108BD9-81ED-4DB2-BD59-A6C34878D82A}">
                    <a16:rowId xmlns:a16="http://schemas.microsoft.com/office/drawing/2014/main" val="1152880455"/>
                  </a:ext>
                </a:extLst>
              </a:tr>
              <a:tr h="520404">
                <a:tc>
                  <a:txBody>
                    <a:bodyPr/>
                    <a:lstStyle/>
                    <a:p>
                      <a:r>
                        <a:rPr lang="en-US" sz="2200"/>
                        <a:t>Commonwealth Care Alliance One Care</a:t>
                      </a:r>
                    </a:p>
                  </a:txBody>
                  <a:tcPr marL="137160" marR="137160" marT="68580" marB="68580"/>
                </a:tc>
                <a:extLst>
                  <a:ext uri="{0D108BD9-81ED-4DB2-BD59-A6C34878D82A}">
                    <a16:rowId xmlns:a16="http://schemas.microsoft.com/office/drawing/2014/main" val="3250200530"/>
                  </a:ext>
                </a:extLst>
              </a:tr>
              <a:tr h="520404">
                <a:tc>
                  <a:txBody>
                    <a:bodyPr/>
                    <a:lstStyle/>
                    <a:p>
                      <a:r>
                        <a:rPr lang="en-US" sz="2200"/>
                        <a:t>Tufts Health One Care</a:t>
                      </a:r>
                    </a:p>
                  </a:txBody>
                  <a:tcPr marL="137160" marR="137160" marT="68580" marB="68580"/>
                </a:tc>
                <a:extLst>
                  <a:ext uri="{0D108BD9-81ED-4DB2-BD59-A6C34878D82A}">
                    <a16:rowId xmlns:a16="http://schemas.microsoft.com/office/drawing/2014/main" val="457416795"/>
                  </a:ext>
                </a:extLst>
              </a:tr>
              <a:tr h="520404">
                <a:tc>
                  <a:txBody>
                    <a:bodyPr/>
                    <a:lstStyle/>
                    <a:p>
                      <a:r>
                        <a:rPr lang="en-US" sz="2200"/>
                        <a:t>UnitedHealthcare Connected</a:t>
                      </a:r>
                    </a:p>
                  </a:txBody>
                  <a:tcPr marL="137160" marR="137160" marT="68580" marB="68580"/>
                </a:tc>
                <a:extLst>
                  <a:ext uri="{0D108BD9-81ED-4DB2-BD59-A6C34878D82A}">
                    <a16:rowId xmlns:a16="http://schemas.microsoft.com/office/drawing/2014/main" val="1193441849"/>
                  </a:ext>
                </a:extLst>
              </a:tr>
              <a:tr h="520404">
                <a:tc>
                  <a:txBody>
                    <a:bodyPr/>
                    <a:lstStyle/>
                    <a:p>
                      <a:r>
                        <a:rPr lang="en-US" sz="2200"/>
                        <a:t>Mass General Brigham One Care</a:t>
                      </a:r>
                    </a:p>
                  </a:txBody>
                  <a:tcPr marL="137160" marR="137160" marT="68580" marB="68580"/>
                </a:tc>
                <a:extLst>
                  <a:ext uri="{0D108BD9-81ED-4DB2-BD59-A6C34878D82A}">
                    <a16:rowId xmlns:a16="http://schemas.microsoft.com/office/drawing/2014/main" val="3926234742"/>
                  </a:ext>
                </a:extLst>
              </a:tr>
              <a:tr h="520404">
                <a:tc>
                  <a:txBody>
                    <a:bodyPr/>
                    <a:lstStyle/>
                    <a:p>
                      <a:r>
                        <a:rPr lang="en-US" sz="2200"/>
                        <a:t>Molina One Care</a:t>
                      </a:r>
                    </a:p>
                  </a:txBody>
                  <a:tcPr marL="137160" marR="137160" marT="68580" marB="68580"/>
                </a:tc>
                <a:extLst>
                  <a:ext uri="{0D108BD9-81ED-4DB2-BD59-A6C34878D82A}">
                    <a16:rowId xmlns:a16="http://schemas.microsoft.com/office/drawing/2014/main" val="3539612577"/>
                  </a:ext>
                </a:extLst>
              </a:tr>
            </a:tbl>
          </a:graphicData>
        </a:graphic>
      </p:graphicFrame>
      <p:graphicFrame>
        <p:nvGraphicFramePr>
          <p:cNvPr id="11" name="Table 5">
            <a:extLst>
              <a:ext uri="{FF2B5EF4-FFF2-40B4-BE49-F238E27FC236}">
                <a16:creationId xmlns:a16="http://schemas.microsoft.com/office/drawing/2014/main" id="{3E53EC05-C431-E75B-946B-674A6FB4F11F}"/>
              </a:ext>
            </a:extLst>
          </p:cNvPr>
          <p:cNvGraphicFramePr>
            <a:graphicFrameLocks noGrp="1"/>
          </p:cNvGraphicFramePr>
          <p:nvPr>
            <p:extLst>
              <p:ext uri="{D42A27DB-BD31-4B8C-83A1-F6EECF244321}">
                <p14:modId xmlns:p14="http://schemas.microsoft.com/office/powerpoint/2010/main" val="3433919320"/>
              </p:ext>
            </p:extLst>
          </p:nvPr>
        </p:nvGraphicFramePr>
        <p:xfrm>
          <a:off x="10908686" y="5921294"/>
          <a:ext cx="5783652" cy="1136170"/>
        </p:xfrm>
        <a:graphic>
          <a:graphicData uri="http://schemas.openxmlformats.org/drawingml/2006/table">
            <a:tbl>
              <a:tblPr firstRow="1" bandRow="1">
                <a:tableStyleId>{35758FB7-9AC5-4552-8A53-C91805E547FA}</a:tableStyleId>
              </a:tblPr>
              <a:tblGrid>
                <a:gridCol w="5783652">
                  <a:extLst>
                    <a:ext uri="{9D8B030D-6E8A-4147-A177-3AD203B41FA5}">
                      <a16:colId xmlns:a16="http://schemas.microsoft.com/office/drawing/2014/main" val="316644154"/>
                    </a:ext>
                  </a:extLst>
                </a:gridCol>
              </a:tblGrid>
              <a:tr h="663730">
                <a:tc>
                  <a:txBody>
                    <a:bodyPr/>
                    <a:lstStyle/>
                    <a:p>
                      <a:r>
                        <a:rPr lang="en-US" sz="2800"/>
                        <a:t>Managed Care Organizations (MCO)</a:t>
                      </a:r>
                    </a:p>
                  </a:txBody>
                  <a:tcPr marL="137160" marR="137160" marT="68580" marB="68580"/>
                </a:tc>
                <a:extLst>
                  <a:ext uri="{0D108BD9-81ED-4DB2-BD59-A6C34878D82A}">
                    <a16:rowId xmlns:a16="http://schemas.microsoft.com/office/drawing/2014/main" val="2484418917"/>
                  </a:ext>
                </a:extLst>
              </a:tr>
              <a:tr h="421036">
                <a:tc>
                  <a:txBody>
                    <a:bodyPr/>
                    <a:lstStyle/>
                    <a:p>
                      <a:pPr lvl="0">
                        <a:buNone/>
                      </a:pPr>
                      <a:r>
                        <a:rPr lang="en-US" sz="2200"/>
                        <a:t>WellSense Essential MCO</a:t>
                      </a:r>
                    </a:p>
                  </a:txBody>
                  <a:tcPr marL="137160" marR="137160" marT="68580" marB="68580"/>
                </a:tc>
                <a:extLst>
                  <a:ext uri="{0D108BD9-81ED-4DB2-BD59-A6C34878D82A}">
                    <a16:rowId xmlns:a16="http://schemas.microsoft.com/office/drawing/2014/main" val="2225088985"/>
                  </a:ext>
                </a:extLst>
              </a:tr>
            </a:tbl>
          </a:graphicData>
        </a:graphic>
      </p:graphicFrame>
      <p:graphicFrame>
        <p:nvGraphicFramePr>
          <p:cNvPr id="12" name="Table 5">
            <a:extLst>
              <a:ext uri="{FF2B5EF4-FFF2-40B4-BE49-F238E27FC236}">
                <a16:creationId xmlns:a16="http://schemas.microsoft.com/office/drawing/2014/main" id="{3962D05B-F0A4-9161-2D88-6219792B6279}"/>
              </a:ext>
            </a:extLst>
          </p:cNvPr>
          <p:cNvGraphicFramePr>
            <a:graphicFrameLocks noGrp="1"/>
          </p:cNvGraphicFramePr>
          <p:nvPr>
            <p:extLst>
              <p:ext uri="{D42A27DB-BD31-4B8C-83A1-F6EECF244321}">
                <p14:modId xmlns:p14="http://schemas.microsoft.com/office/powerpoint/2010/main" val="1386409377"/>
              </p:ext>
            </p:extLst>
          </p:nvPr>
        </p:nvGraphicFramePr>
        <p:xfrm>
          <a:off x="10908675" y="7421029"/>
          <a:ext cx="5783651" cy="1508760"/>
        </p:xfrm>
        <a:graphic>
          <a:graphicData uri="http://schemas.openxmlformats.org/drawingml/2006/table">
            <a:tbl>
              <a:tblPr firstRow="1" bandRow="1">
                <a:tableStyleId>{775DCB02-9BB8-47FD-8907-85C794F793BA}</a:tableStyleId>
              </a:tblPr>
              <a:tblGrid>
                <a:gridCol w="5783651">
                  <a:extLst>
                    <a:ext uri="{9D8B030D-6E8A-4147-A177-3AD203B41FA5}">
                      <a16:colId xmlns:a16="http://schemas.microsoft.com/office/drawing/2014/main" val="316644154"/>
                    </a:ext>
                  </a:extLst>
                </a:gridCol>
              </a:tblGrid>
              <a:tr h="502920">
                <a:tc>
                  <a:txBody>
                    <a:bodyPr/>
                    <a:lstStyle/>
                    <a:p>
                      <a:r>
                        <a:rPr lang="en-US" sz="2800"/>
                        <a:t>Primary Care ACO Plans (PCACO)</a:t>
                      </a:r>
                    </a:p>
                  </a:txBody>
                  <a:tcPr marL="137160" marR="137160" marT="68580" marB="68580"/>
                </a:tc>
                <a:extLst>
                  <a:ext uri="{0D108BD9-81ED-4DB2-BD59-A6C34878D82A}">
                    <a16:rowId xmlns:a16="http://schemas.microsoft.com/office/drawing/2014/main" val="2484418917"/>
                  </a:ext>
                </a:extLst>
              </a:tr>
              <a:tr h="457200">
                <a:tc>
                  <a:txBody>
                    <a:bodyPr/>
                    <a:lstStyle/>
                    <a:p>
                      <a:r>
                        <a:rPr lang="en-US" sz="2200"/>
                        <a:t>Community Care Cooperative (C3)</a:t>
                      </a:r>
                    </a:p>
                  </a:txBody>
                  <a:tcPr marL="137160" marR="137160" marT="68580" marB="68580"/>
                </a:tc>
                <a:extLst>
                  <a:ext uri="{0D108BD9-81ED-4DB2-BD59-A6C34878D82A}">
                    <a16:rowId xmlns:a16="http://schemas.microsoft.com/office/drawing/2014/main" val="2225088985"/>
                  </a:ext>
                </a:extLst>
              </a:tr>
              <a:tr h="457200">
                <a:tc>
                  <a:txBody>
                    <a:bodyPr/>
                    <a:lstStyle/>
                    <a:p>
                      <a:r>
                        <a:rPr lang="en-US" sz="2200"/>
                        <a:t>Revere Health Choice</a:t>
                      </a:r>
                    </a:p>
                  </a:txBody>
                  <a:tcPr marL="137160" marR="137160" marT="68580" marB="68580"/>
                </a:tc>
                <a:extLst>
                  <a:ext uri="{0D108BD9-81ED-4DB2-BD59-A6C34878D82A}">
                    <a16:rowId xmlns:a16="http://schemas.microsoft.com/office/drawing/2014/main" val="1560087048"/>
                  </a:ext>
                </a:extLst>
              </a:tr>
            </a:tbl>
          </a:graphicData>
        </a:graphic>
      </p:graphicFrame>
      <p:graphicFrame>
        <p:nvGraphicFramePr>
          <p:cNvPr id="13" name="Table 8">
            <a:extLst>
              <a:ext uri="{FF2B5EF4-FFF2-40B4-BE49-F238E27FC236}">
                <a16:creationId xmlns:a16="http://schemas.microsoft.com/office/drawing/2014/main" id="{73F7F36B-5BD5-29B2-3DD8-A202A857005A}"/>
              </a:ext>
            </a:extLst>
          </p:cNvPr>
          <p:cNvGraphicFramePr>
            <a:graphicFrameLocks noGrp="1"/>
          </p:cNvGraphicFramePr>
          <p:nvPr>
            <p:extLst>
              <p:ext uri="{D42A27DB-BD31-4B8C-83A1-F6EECF244321}">
                <p14:modId xmlns:p14="http://schemas.microsoft.com/office/powerpoint/2010/main" val="1156108227"/>
              </p:ext>
            </p:extLst>
          </p:nvPr>
        </p:nvGraphicFramePr>
        <p:xfrm>
          <a:off x="10908675" y="9245414"/>
          <a:ext cx="5783651" cy="733560"/>
        </p:xfrm>
        <a:graphic>
          <a:graphicData uri="http://schemas.openxmlformats.org/drawingml/2006/table">
            <a:tbl>
              <a:tblPr firstRow="1" bandRow="1">
                <a:tableStyleId>{21E4AEA4-8DFA-4A89-87EB-49C32662AFE0}</a:tableStyleId>
              </a:tblPr>
              <a:tblGrid>
                <a:gridCol w="5783651">
                  <a:extLst>
                    <a:ext uri="{9D8B030D-6E8A-4147-A177-3AD203B41FA5}">
                      <a16:colId xmlns:a16="http://schemas.microsoft.com/office/drawing/2014/main" val="2681577358"/>
                    </a:ext>
                  </a:extLst>
                </a:gridCol>
              </a:tblGrid>
              <a:tr h="733560">
                <a:tc>
                  <a:txBody>
                    <a:bodyPr/>
                    <a:lstStyle/>
                    <a:p>
                      <a:r>
                        <a:rPr lang="en-US" sz="2800"/>
                        <a:t>Primary Care Clinician PCC Plan</a:t>
                      </a:r>
                    </a:p>
                  </a:txBody>
                  <a:tcPr marL="137160" marR="137160" marT="68580" marB="68580" anchor="ctr"/>
                </a:tc>
                <a:extLst>
                  <a:ext uri="{0D108BD9-81ED-4DB2-BD59-A6C34878D82A}">
                    <a16:rowId xmlns:a16="http://schemas.microsoft.com/office/drawing/2014/main" val="2138242492"/>
                  </a:ext>
                </a:extLst>
              </a:tr>
            </a:tbl>
          </a:graphicData>
        </a:graphic>
      </p:graphicFrame>
    </p:spTree>
    <p:custDataLst>
      <p:tags r:id="rId1"/>
    </p:custDataLst>
    <p:extLst>
      <p:ext uri="{BB962C8B-B14F-4D97-AF65-F5344CB8AC3E}">
        <p14:creationId xmlns:p14="http://schemas.microsoft.com/office/powerpoint/2010/main" val="109412429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F643528-67EE-CD62-59FA-54A35E2FF5F0}"/>
            </a:ext>
          </a:extLst>
        </p:cNvPr>
        <p:cNvGrpSpPr/>
        <p:nvPr/>
      </p:nvGrpSpPr>
      <p:grpSpPr>
        <a:xfrm>
          <a:off x="0" y="0"/>
          <a:ext cx="0" cy="0"/>
          <a:chOff x="0" y="0"/>
          <a:chExt cx="0" cy="0"/>
        </a:xfrm>
      </p:grpSpPr>
      <p:grpSp>
        <p:nvGrpSpPr>
          <p:cNvPr id="2" name="Group 2">
            <a:extLst>
              <a:ext uri="{FF2B5EF4-FFF2-40B4-BE49-F238E27FC236}">
                <a16:creationId xmlns:a16="http://schemas.microsoft.com/office/drawing/2014/main" id="{F1D3AD55-6CAA-281C-62AB-CF18229BF58D}"/>
              </a:ext>
            </a:extLst>
          </p:cNvPr>
          <p:cNvGrpSpPr/>
          <p:nvPr/>
        </p:nvGrpSpPr>
        <p:grpSpPr>
          <a:xfrm>
            <a:off x="0" y="1790700"/>
            <a:ext cx="18288000" cy="304800"/>
            <a:chOff x="0" y="0"/>
            <a:chExt cx="13004800" cy="216747"/>
          </a:xfrm>
        </p:grpSpPr>
        <p:sp>
          <p:nvSpPr>
            <p:cNvPr id="3" name="Freeform 3">
              <a:extLst>
                <a:ext uri="{FF2B5EF4-FFF2-40B4-BE49-F238E27FC236}">
                  <a16:creationId xmlns:a16="http://schemas.microsoft.com/office/drawing/2014/main" id="{841026D2-19A2-9410-2568-431162D019DA}"/>
                </a:ext>
              </a:extLst>
            </p:cNvPr>
            <p:cNvSpPr/>
            <p:nvPr/>
          </p:nvSpPr>
          <p:spPr>
            <a:xfrm>
              <a:off x="0" y="0"/>
              <a:ext cx="13004800" cy="216789"/>
            </a:xfrm>
            <a:custGeom>
              <a:avLst/>
              <a:gdLst/>
              <a:ahLst/>
              <a:cxnLst/>
              <a:rect l="l" t="t" r="r" b="b"/>
              <a:pathLst>
                <a:path w="13004800" h="216789">
                  <a:moveTo>
                    <a:pt x="0" y="0"/>
                  </a:moveTo>
                  <a:lnTo>
                    <a:pt x="13004800" y="0"/>
                  </a:lnTo>
                  <a:lnTo>
                    <a:pt x="13004800" y="216789"/>
                  </a:lnTo>
                  <a:lnTo>
                    <a:pt x="0" y="216789"/>
                  </a:lnTo>
                  <a:close/>
                </a:path>
              </a:pathLst>
            </a:custGeom>
            <a:gradFill rotWithShape="1">
              <a:gsLst>
                <a:gs pos="0">
                  <a:srgbClr val="31859C">
                    <a:alpha val="100000"/>
                  </a:srgbClr>
                </a:gs>
                <a:gs pos="100000">
                  <a:srgbClr val="93CDDD">
                    <a:alpha val="100000"/>
                  </a:srgbClr>
                </a:gs>
              </a:gsLst>
              <a:lin ang="10800000"/>
            </a:gradFill>
          </p:spPr>
          <p:txBody>
            <a:bodyPr/>
            <a:lstStyle/>
            <a:p>
              <a:endParaRPr lang="en-US"/>
            </a:p>
          </p:txBody>
        </p:sp>
      </p:grpSp>
      <p:grpSp>
        <p:nvGrpSpPr>
          <p:cNvPr id="4" name="Group 4">
            <a:extLst>
              <a:ext uri="{FF2B5EF4-FFF2-40B4-BE49-F238E27FC236}">
                <a16:creationId xmlns:a16="http://schemas.microsoft.com/office/drawing/2014/main" id="{F05BF69A-7FAF-C699-D59D-2561035AA5CB}"/>
              </a:ext>
            </a:extLst>
          </p:cNvPr>
          <p:cNvGrpSpPr/>
          <p:nvPr/>
        </p:nvGrpSpPr>
        <p:grpSpPr>
          <a:xfrm>
            <a:off x="16230448" y="354246"/>
            <a:ext cx="518464" cy="518464"/>
            <a:chOff x="0" y="0"/>
            <a:chExt cx="6350000" cy="6350000"/>
          </a:xfrm>
        </p:grpSpPr>
        <p:sp>
          <p:nvSpPr>
            <p:cNvPr id="5" name="Freeform 5">
              <a:extLst>
                <a:ext uri="{FF2B5EF4-FFF2-40B4-BE49-F238E27FC236}">
                  <a16:creationId xmlns:a16="http://schemas.microsoft.com/office/drawing/2014/main" id="{A0108EAA-F6A1-4578-02DF-228439E5C2BB}"/>
                </a:ext>
              </a:extLst>
            </p:cNvPr>
            <p:cNvSpPr/>
            <p:nvPr/>
          </p:nvSpPr>
          <p:spPr>
            <a:xfrm>
              <a:off x="0" y="0"/>
              <a:ext cx="6350000" cy="6350000"/>
            </a:xfrm>
            <a:custGeom>
              <a:avLst/>
              <a:gdLst/>
              <a:ahLst/>
              <a:cxnLst/>
              <a:rect l="l" t="t" r="r" b="b"/>
              <a:pathLst>
                <a:path w="6350000" h="6350000">
                  <a:moveTo>
                    <a:pt x="3175000" y="0"/>
                  </a:moveTo>
                  <a:cubicBezTo>
                    <a:pt x="1421496" y="0"/>
                    <a:pt x="0" y="1421496"/>
                    <a:pt x="0" y="3175000"/>
                  </a:cubicBezTo>
                  <a:cubicBezTo>
                    <a:pt x="0" y="4928504"/>
                    <a:pt x="1421496" y="6350000"/>
                    <a:pt x="3175000" y="6350000"/>
                  </a:cubicBezTo>
                  <a:cubicBezTo>
                    <a:pt x="4928504" y="6350000"/>
                    <a:pt x="6350000" y="4928504"/>
                    <a:pt x="6350000" y="3175000"/>
                  </a:cubicBezTo>
                  <a:cubicBezTo>
                    <a:pt x="6350000" y="1421496"/>
                    <a:pt x="4928504" y="0"/>
                    <a:pt x="3175000" y="0"/>
                  </a:cubicBezTo>
                  <a:close/>
                </a:path>
              </a:pathLst>
            </a:custGeom>
            <a:blipFill>
              <a:blip r:embed="rId3"/>
              <a:stretch>
                <a:fillRect/>
              </a:stretch>
            </a:blipFill>
          </p:spPr>
          <p:txBody>
            <a:bodyPr/>
            <a:lstStyle/>
            <a:p>
              <a:endParaRPr lang="en-US"/>
            </a:p>
          </p:txBody>
        </p:sp>
      </p:grpSp>
      <p:sp>
        <p:nvSpPr>
          <p:cNvPr id="6" name="Freeform 6">
            <a:extLst>
              <a:ext uri="{FF2B5EF4-FFF2-40B4-BE49-F238E27FC236}">
                <a16:creationId xmlns:a16="http://schemas.microsoft.com/office/drawing/2014/main" id="{4DD4ECC3-9E69-65D7-4D1D-49194E4C52DE}"/>
              </a:ext>
            </a:extLst>
          </p:cNvPr>
          <p:cNvSpPr/>
          <p:nvPr/>
        </p:nvSpPr>
        <p:spPr>
          <a:xfrm>
            <a:off x="15087600" y="187657"/>
            <a:ext cx="2804160" cy="1370108"/>
          </a:xfrm>
          <a:custGeom>
            <a:avLst/>
            <a:gdLst/>
            <a:ahLst/>
            <a:cxnLst/>
            <a:rect l="l" t="t" r="r" b="b"/>
            <a:pathLst>
              <a:path w="2804160" h="1370108">
                <a:moveTo>
                  <a:pt x="0" y="0"/>
                </a:moveTo>
                <a:lnTo>
                  <a:pt x="2804160" y="0"/>
                </a:lnTo>
                <a:lnTo>
                  <a:pt x="2804160" y="1370107"/>
                </a:lnTo>
                <a:lnTo>
                  <a:pt x="0" y="1370107"/>
                </a:lnTo>
                <a:lnTo>
                  <a:pt x="0" y="0"/>
                </a:lnTo>
                <a:close/>
              </a:path>
            </a:pathLst>
          </a:custGeom>
          <a:blipFill>
            <a:blip r:embed="rId4"/>
            <a:stretch>
              <a:fillRect t="-1422"/>
            </a:stretch>
          </a:blipFill>
        </p:spPr>
        <p:txBody>
          <a:bodyPr/>
          <a:lstStyle/>
          <a:p>
            <a:endParaRPr lang="en-US"/>
          </a:p>
        </p:txBody>
      </p:sp>
      <p:sp>
        <p:nvSpPr>
          <p:cNvPr id="8" name="TextBox 8">
            <a:extLst>
              <a:ext uri="{FF2B5EF4-FFF2-40B4-BE49-F238E27FC236}">
                <a16:creationId xmlns:a16="http://schemas.microsoft.com/office/drawing/2014/main" id="{B38A26D5-511B-9E92-2036-11F9D67B9085}"/>
              </a:ext>
            </a:extLst>
          </p:cNvPr>
          <p:cNvSpPr txBox="1"/>
          <p:nvPr/>
        </p:nvSpPr>
        <p:spPr>
          <a:xfrm>
            <a:off x="396240" y="606633"/>
            <a:ext cx="14066077" cy="711733"/>
          </a:xfrm>
          <a:prstGeom prst="rect">
            <a:avLst/>
          </a:prstGeom>
        </p:spPr>
        <p:txBody>
          <a:bodyPr wrap="square" lIns="0" tIns="0" rIns="0" bIns="0" rtlCol="0" anchor="t">
            <a:spAutoFit/>
          </a:bodyPr>
          <a:lstStyle>
            <a:defPPr>
              <a:defRPr lang="en-US"/>
            </a:defPPr>
            <a:lvl1pPr algn="ctr">
              <a:lnSpc>
                <a:spcPts val="5759"/>
              </a:lnSpc>
              <a:defRPr sz="4800" b="1">
                <a:solidFill>
                  <a:srgbClr val="002D5B"/>
                </a:solidFill>
                <a:latin typeface="TT Rounds Condensed Bold" panose="020B0604020202020204" charset="0"/>
                <a:ea typeface="Arial Bold"/>
                <a:cs typeface="Arial Bold"/>
              </a:defRPr>
            </a:lvl1pPr>
          </a:lstStyle>
          <a:p>
            <a:r>
              <a:rPr lang="en-US">
                <a:sym typeface="Arial Bold"/>
              </a:rPr>
              <a:t>ACO, MCO and PCC Plan: Care Coordination</a:t>
            </a:r>
            <a:endParaRPr lang="en-US"/>
          </a:p>
        </p:txBody>
      </p:sp>
      <p:sp>
        <p:nvSpPr>
          <p:cNvPr id="9" name="TextBox 7">
            <a:extLst>
              <a:ext uri="{FF2B5EF4-FFF2-40B4-BE49-F238E27FC236}">
                <a16:creationId xmlns:a16="http://schemas.microsoft.com/office/drawing/2014/main" id="{1EBF6192-A102-68D7-C1A7-C40D2D91072B}"/>
              </a:ext>
            </a:extLst>
          </p:cNvPr>
          <p:cNvSpPr txBox="1"/>
          <p:nvPr/>
        </p:nvSpPr>
        <p:spPr>
          <a:xfrm>
            <a:off x="313743" y="2293793"/>
            <a:ext cx="17643196" cy="6412012"/>
          </a:xfrm>
          <a:prstGeom prst="rect">
            <a:avLst/>
          </a:prstGeom>
        </p:spPr>
        <p:txBody>
          <a:bodyPr wrap="square" lIns="0" tIns="0" rIns="0" bIns="0" rtlCol="0" anchor="t">
            <a:spAutoFit/>
          </a:bodyPr>
          <a:lstStyle/>
          <a:p>
            <a:pPr>
              <a:spcAft>
                <a:spcPts val="400"/>
              </a:spcAft>
            </a:pPr>
            <a:r>
              <a:rPr lang="en-US" sz="3000" b="1">
                <a:solidFill>
                  <a:schemeClr val="tx2"/>
                </a:solidFill>
                <a:latin typeface="TT Rounds Condensed" panose="020B0604020202020204" charset="0"/>
                <a:ea typeface="+mn-lt"/>
                <a:cs typeface="+mn-lt"/>
              </a:rPr>
              <a:t>Accountable care organizations (ACOs) and managed care organizations (MCOs)</a:t>
            </a:r>
            <a:r>
              <a:rPr lang="en-US" sz="3000">
                <a:solidFill>
                  <a:schemeClr val="tx2"/>
                </a:solidFill>
                <a:latin typeface="TT Rounds Condensed" panose="020B0604020202020204" charset="0"/>
                <a:ea typeface="+mn-lt"/>
                <a:cs typeface="+mn-lt"/>
              </a:rPr>
              <a:t> provide</a:t>
            </a:r>
            <a:r>
              <a:rPr lang="en-US" sz="3000" b="1">
                <a:solidFill>
                  <a:schemeClr val="tx2"/>
                </a:solidFill>
                <a:latin typeface="TT Rounds Condensed" panose="020B0604020202020204" charset="0"/>
                <a:ea typeface="+mn-lt"/>
                <a:cs typeface="+mn-lt"/>
              </a:rPr>
              <a:t> </a:t>
            </a:r>
            <a:r>
              <a:rPr lang="en-US" sz="3000">
                <a:solidFill>
                  <a:schemeClr val="tx2"/>
                </a:solidFill>
                <a:latin typeface="TT Rounds Condensed" panose="020B0604020202020204" charset="0"/>
                <a:ea typeface="+mn-lt"/>
                <a:cs typeface="+mn-lt"/>
              </a:rPr>
              <a:t>baseline care coordination supports for all members. Baseline care coordination supports include but are not limited to:  </a:t>
            </a:r>
          </a:p>
          <a:p>
            <a:pPr marL="762000" lvl="1" indent="-457200">
              <a:spcAft>
                <a:spcPts val="400"/>
              </a:spcAft>
              <a:buFont typeface="Arial" panose="020B0604020202020204" pitchFamily="34" charset="0"/>
              <a:buChar char="•"/>
            </a:pPr>
            <a:r>
              <a:rPr lang="en-US" sz="3000">
                <a:solidFill>
                  <a:schemeClr val="tx2"/>
                </a:solidFill>
                <a:latin typeface="TT Rounds Condensed" panose="020B0604020202020204" charset="0"/>
                <a:ea typeface="+mn-lt"/>
                <a:cs typeface="+mn-lt"/>
              </a:rPr>
              <a:t>Assigning members to a Primary Care Provider, if a member has not already selected one</a:t>
            </a:r>
          </a:p>
          <a:p>
            <a:pPr marL="762000" lvl="1" indent="-457200">
              <a:spcAft>
                <a:spcPts val="400"/>
              </a:spcAft>
              <a:buFont typeface="Arial" panose="020B0604020202020204" pitchFamily="34" charset="0"/>
              <a:buChar char="•"/>
            </a:pPr>
            <a:r>
              <a:rPr lang="en-US" sz="3000">
                <a:solidFill>
                  <a:schemeClr val="tx2"/>
                </a:solidFill>
                <a:latin typeface="TT Rounds Condensed" panose="020B0604020202020204" charset="0"/>
                <a:ea typeface="+mn-lt"/>
                <a:cs typeface="+mn-lt"/>
              </a:rPr>
              <a:t>Ensuring members are screened for physical health, behavioral health, Long-Term Services and Supports (LTSS) needs, and Health-Related Social Needs</a:t>
            </a:r>
          </a:p>
          <a:p>
            <a:pPr marL="762000" lvl="1" indent="-457200">
              <a:spcAft>
                <a:spcPts val="400"/>
              </a:spcAft>
              <a:buFont typeface="Arial" panose="020B0604020202020204" pitchFamily="34" charset="0"/>
              <a:buChar char="•"/>
            </a:pPr>
            <a:r>
              <a:rPr lang="en-US" sz="3000">
                <a:solidFill>
                  <a:schemeClr val="tx2"/>
                </a:solidFill>
                <a:latin typeface="TT Rounds Condensed" panose="020B0604020202020204" charset="0"/>
                <a:ea typeface="+mn-lt"/>
                <a:cs typeface="+mn-lt"/>
              </a:rPr>
              <a:t>Ensuring members receive appropriate services and referrals to address their care needs</a:t>
            </a:r>
          </a:p>
          <a:p>
            <a:pPr marL="762000" lvl="1" indent="-457200">
              <a:spcAft>
                <a:spcPts val="400"/>
              </a:spcAft>
              <a:buFont typeface="Arial" panose="020B0604020202020204" pitchFamily="34" charset="0"/>
              <a:buChar char="•"/>
            </a:pPr>
            <a:r>
              <a:rPr lang="en-US" sz="3000">
                <a:solidFill>
                  <a:schemeClr val="tx2"/>
                </a:solidFill>
                <a:latin typeface="TT Rounds Condensed" panose="020B0604020202020204" charset="0"/>
                <a:ea typeface="+mn-lt"/>
                <a:cs typeface="+mn-lt"/>
              </a:rPr>
              <a:t>Ensuring the providers follow-up on tests, treatments, and services in a systematic and timely manner</a:t>
            </a:r>
          </a:p>
          <a:p>
            <a:pPr marL="762000" lvl="1" indent="-457200">
              <a:spcAft>
                <a:spcPts val="400"/>
              </a:spcAft>
              <a:buFont typeface="Arial" panose="020B0604020202020204" pitchFamily="34" charset="0"/>
              <a:buChar char="•"/>
            </a:pPr>
            <a:r>
              <a:rPr lang="en-US" sz="3000">
                <a:solidFill>
                  <a:schemeClr val="tx2"/>
                </a:solidFill>
                <a:latin typeface="TT Rounds Condensed" panose="020B0604020202020204" charset="0"/>
                <a:ea typeface="+mn-lt"/>
                <a:cs typeface="+mn-lt"/>
              </a:rPr>
              <a:t>Coordinating with service providers, community services organizations, and state agencies to improve integration of enrollee’s care</a:t>
            </a:r>
          </a:p>
          <a:p>
            <a:pPr marL="304800" lvl="1">
              <a:spcAft>
                <a:spcPts val="400"/>
              </a:spcAft>
            </a:pPr>
            <a:endParaRPr lang="en-US" sz="3000">
              <a:solidFill>
                <a:schemeClr val="tx2"/>
              </a:solidFill>
              <a:latin typeface="TT Rounds Condensed" panose="020B0604020202020204" charset="0"/>
              <a:ea typeface="+mn-lt"/>
              <a:cs typeface="+mn-lt"/>
            </a:endParaRPr>
          </a:p>
          <a:p>
            <a:pPr>
              <a:spcAft>
                <a:spcPts val="400"/>
              </a:spcAft>
            </a:pPr>
            <a:r>
              <a:rPr lang="en-US" sz="3000">
                <a:solidFill>
                  <a:schemeClr val="tx2"/>
                </a:solidFill>
                <a:latin typeface="TT Rounds Condensed" panose="020B0604020202020204" charset="0"/>
                <a:ea typeface="+mn-lt"/>
                <a:cs typeface="+mn-lt"/>
              </a:rPr>
              <a:t>Members in the </a:t>
            </a:r>
            <a:r>
              <a:rPr lang="en-US" sz="3000" b="1">
                <a:solidFill>
                  <a:schemeClr val="tx2"/>
                </a:solidFill>
                <a:latin typeface="TT Rounds Condensed" panose="020B0604020202020204" charset="0"/>
                <a:ea typeface="+mn-lt"/>
                <a:cs typeface="+mn-lt"/>
              </a:rPr>
              <a:t>primary care clinician (PCC) plan </a:t>
            </a:r>
            <a:r>
              <a:rPr lang="en-US" sz="3000">
                <a:solidFill>
                  <a:schemeClr val="tx2"/>
                </a:solidFill>
                <a:latin typeface="TT Rounds Condensed" panose="020B0604020202020204" charset="0"/>
                <a:ea typeface="+mn-lt"/>
                <a:cs typeface="+mn-lt"/>
              </a:rPr>
              <a:t>often get care coordination services through their primary heath care provider. High-risk members may also be eligible for care management services.</a:t>
            </a:r>
          </a:p>
          <a:p>
            <a:pPr>
              <a:spcAft>
                <a:spcPts val="600"/>
              </a:spcAft>
            </a:pPr>
            <a:endParaRPr lang="en-US" sz="3000">
              <a:solidFill>
                <a:schemeClr val="tx2"/>
              </a:solidFill>
              <a:latin typeface="TT Rounds Condensed" panose="020B0604020202020204" charset="0"/>
              <a:ea typeface="Calibri"/>
              <a:cs typeface="Calibri"/>
            </a:endParaRPr>
          </a:p>
        </p:txBody>
      </p:sp>
    </p:spTree>
    <p:custDataLst>
      <p:tags r:id="rId1"/>
    </p:custDataLst>
    <p:extLst>
      <p:ext uri="{BB962C8B-B14F-4D97-AF65-F5344CB8AC3E}">
        <p14:creationId xmlns:p14="http://schemas.microsoft.com/office/powerpoint/2010/main" val="335733117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9ED3A24-A131-649F-E2F3-F49836039B78}"/>
            </a:ext>
          </a:extLst>
        </p:cNvPr>
        <p:cNvGrpSpPr/>
        <p:nvPr/>
      </p:nvGrpSpPr>
      <p:grpSpPr>
        <a:xfrm>
          <a:off x="0" y="0"/>
          <a:ext cx="0" cy="0"/>
          <a:chOff x="0" y="0"/>
          <a:chExt cx="0" cy="0"/>
        </a:xfrm>
      </p:grpSpPr>
      <p:grpSp>
        <p:nvGrpSpPr>
          <p:cNvPr id="2" name="Group 2">
            <a:extLst>
              <a:ext uri="{FF2B5EF4-FFF2-40B4-BE49-F238E27FC236}">
                <a16:creationId xmlns:a16="http://schemas.microsoft.com/office/drawing/2014/main" id="{41979F78-64D9-1761-557F-3FF0F7218798}"/>
              </a:ext>
            </a:extLst>
          </p:cNvPr>
          <p:cNvGrpSpPr/>
          <p:nvPr/>
        </p:nvGrpSpPr>
        <p:grpSpPr>
          <a:xfrm>
            <a:off x="0" y="1790700"/>
            <a:ext cx="18288000" cy="304800"/>
            <a:chOff x="0" y="0"/>
            <a:chExt cx="13004800" cy="216747"/>
          </a:xfrm>
        </p:grpSpPr>
        <p:sp>
          <p:nvSpPr>
            <p:cNvPr id="3" name="Freeform 3">
              <a:extLst>
                <a:ext uri="{FF2B5EF4-FFF2-40B4-BE49-F238E27FC236}">
                  <a16:creationId xmlns:a16="http://schemas.microsoft.com/office/drawing/2014/main" id="{75BA39CE-F532-DE9A-15EB-1B9DEA28BEF5}"/>
                </a:ext>
              </a:extLst>
            </p:cNvPr>
            <p:cNvSpPr/>
            <p:nvPr/>
          </p:nvSpPr>
          <p:spPr>
            <a:xfrm>
              <a:off x="0" y="0"/>
              <a:ext cx="13004800" cy="216789"/>
            </a:xfrm>
            <a:custGeom>
              <a:avLst/>
              <a:gdLst/>
              <a:ahLst/>
              <a:cxnLst/>
              <a:rect l="l" t="t" r="r" b="b"/>
              <a:pathLst>
                <a:path w="13004800" h="216789">
                  <a:moveTo>
                    <a:pt x="0" y="0"/>
                  </a:moveTo>
                  <a:lnTo>
                    <a:pt x="13004800" y="0"/>
                  </a:lnTo>
                  <a:lnTo>
                    <a:pt x="13004800" y="216789"/>
                  </a:lnTo>
                  <a:lnTo>
                    <a:pt x="0" y="216789"/>
                  </a:lnTo>
                  <a:close/>
                </a:path>
              </a:pathLst>
            </a:custGeom>
            <a:gradFill rotWithShape="1">
              <a:gsLst>
                <a:gs pos="0">
                  <a:srgbClr val="31859C">
                    <a:alpha val="100000"/>
                  </a:srgbClr>
                </a:gs>
                <a:gs pos="100000">
                  <a:srgbClr val="93CDDD">
                    <a:alpha val="100000"/>
                  </a:srgbClr>
                </a:gs>
              </a:gsLst>
              <a:lin ang="10800000"/>
            </a:gradFill>
          </p:spPr>
          <p:txBody>
            <a:bodyPr/>
            <a:lstStyle/>
            <a:p>
              <a:endParaRPr lang="en-US"/>
            </a:p>
          </p:txBody>
        </p:sp>
      </p:grpSp>
      <p:grpSp>
        <p:nvGrpSpPr>
          <p:cNvPr id="4" name="Group 4">
            <a:extLst>
              <a:ext uri="{FF2B5EF4-FFF2-40B4-BE49-F238E27FC236}">
                <a16:creationId xmlns:a16="http://schemas.microsoft.com/office/drawing/2014/main" id="{0B01BD8D-4069-5E5F-9960-3CCFD1C705A6}"/>
              </a:ext>
            </a:extLst>
          </p:cNvPr>
          <p:cNvGrpSpPr/>
          <p:nvPr/>
        </p:nvGrpSpPr>
        <p:grpSpPr>
          <a:xfrm>
            <a:off x="16230448" y="354246"/>
            <a:ext cx="518464" cy="518464"/>
            <a:chOff x="0" y="0"/>
            <a:chExt cx="6350000" cy="6350000"/>
          </a:xfrm>
        </p:grpSpPr>
        <p:sp>
          <p:nvSpPr>
            <p:cNvPr id="5" name="Freeform 5">
              <a:extLst>
                <a:ext uri="{FF2B5EF4-FFF2-40B4-BE49-F238E27FC236}">
                  <a16:creationId xmlns:a16="http://schemas.microsoft.com/office/drawing/2014/main" id="{C04F3DE3-3FF8-81AF-EE54-616BEFEBFF6C}"/>
                </a:ext>
              </a:extLst>
            </p:cNvPr>
            <p:cNvSpPr/>
            <p:nvPr/>
          </p:nvSpPr>
          <p:spPr>
            <a:xfrm>
              <a:off x="0" y="0"/>
              <a:ext cx="6350000" cy="6350000"/>
            </a:xfrm>
            <a:custGeom>
              <a:avLst/>
              <a:gdLst/>
              <a:ahLst/>
              <a:cxnLst/>
              <a:rect l="l" t="t" r="r" b="b"/>
              <a:pathLst>
                <a:path w="6350000" h="6350000">
                  <a:moveTo>
                    <a:pt x="3175000" y="0"/>
                  </a:moveTo>
                  <a:cubicBezTo>
                    <a:pt x="1421496" y="0"/>
                    <a:pt x="0" y="1421496"/>
                    <a:pt x="0" y="3175000"/>
                  </a:cubicBezTo>
                  <a:cubicBezTo>
                    <a:pt x="0" y="4928504"/>
                    <a:pt x="1421496" y="6350000"/>
                    <a:pt x="3175000" y="6350000"/>
                  </a:cubicBezTo>
                  <a:cubicBezTo>
                    <a:pt x="4928504" y="6350000"/>
                    <a:pt x="6350000" y="4928504"/>
                    <a:pt x="6350000" y="3175000"/>
                  </a:cubicBezTo>
                  <a:cubicBezTo>
                    <a:pt x="6350000" y="1421496"/>
                    <a:pt x="4928504" y="0"/>
                    <a:pt x="3175000" y="0"/>
                  </a:cubicBezTo>
                  <a:close/>
                </a:path>
              </a:pathLst>
            </a:custGeom>
            <a:blipFill>
              <a:blip r:embed="rId3"/>
              <a:stretch>
                <a:fillRect/>
              </a:stretch>
            </a:blipFill>
          </p:spPr>
          <p:txBody>
            <a:bodyPr/>
            <a:lstStyle/>
            <a:p>
              <a:endParaRPr lang="en-US"/>
            </a:p>
          </p:txBody>
        </p:sp>
      </p:grpSp>
      <p:sp>
        <p:nvSpPr>
          <p:cNvPr id="6" name="Freeform 6">
            <a:extLst>
              <a:ext uri="{FF2B5EF4-FFF2-40B4-BE49-F238E27FC236}">
                <a16:creationId xmlns:a16="http://schemas.microsoft.com/office/drawing/2014/main" id="{FB93A7BD-DF66-E488-B263-944A5AF81A5F}"/>
              </a:ext>
            </a:extLst>
          </p:cNvPr>
          <p:cNvSpPr/>
          <p:nvPr/>
        </p:nvSpPr>
        <p:spPr>
          <a:xfrm>
            <a:off x="15087600" y="187657"/>
            <a:ext cx="2804160" cy="1370108"/>
          </a:xfrm>
          <a:custGeom>
            <a:avLst/>
            <a:gdLst/>
            <a:ahLst/>
            <a:cxnLst/>
            <a:rect l="l" t="t" r="r" b="b"/>
            <a:pathLst>
              <a:path w="2804160" h="1370108">
                <a:moveTo>
                  <a:pt x="0" y="0"/>
                </a:moveTo>
                <a:lnTo>
                  <a:pt x="2804160" y="0"/>
                </a:lnTo>
                <a:lnTo>
                  <a:pt x="2804160" y="1370107"/>
                </a:lnTo>
                <a:lnTo>
                  <a:pt x="0" y="1370107"/>
                </a:lnTo>
                <a:lnTo>
                  <a:pt x="0" y="0"/>
                </a:lnTo>
                <a:close/>
              </a:path>
            </a:pathLst>
          </a:custGeom>
          <a:blipFill>
            <a:blip r:embed="rId4"/>
            <a:stretch>
              <a:fillRect t="-1422"/>
            </a:stretch>
          </a:blipFill>
        </p:spPr>
        <p:txBody>
          <a:bodyPr/>
          <a:lstStyle/>
          <a:p>
            <a:endParaRPr lang="en-US"/>
          </a:p>
        </p:txBody>
      </p:sp>
      <p:sp>
        <p:nvSpPr>
          <p:cNvPr id="8" name="TextBox 8">
            <a:extLst>
              <a:ext uri="{FF2B5EF4-FFF2-40B4-BE49-F238E27FC236}">
                <a16:creationId xmlns:a16="http://schemas.microsoft.com/office/drawing/2014/main" id="{622F72CA-82C3-12CC-E35E-A9CBD5BDE05E}"/>
              </a:ext>
            </a:extLst>
          </p:cNvPr>
          <p:cNvSpPr txBox="1"/>
          <p:nvPr/>
        </p:nvSpPr>
        <p:spPr>
          <a:xfrm>
            <a:off x="313743" y="647438"/>
            <a:ext cx="14066077" cy="708912"/>
          </a:xfrm>
          <a:prstGeom prst="rect">
            <a:avLst/>
          </a:prstGeom>
        </p:spPr>
        <p:txBody>
          <a:bodyPr wrap="square" lIns="0" tIns="0" rIns="0" bIns="0" rtlCol="0" anchor="t">
            <a:spAutoFit/>
          </a:bodyPr>
          <a:lstStyle>
            <a:defPPr>
              <a:defRPr lang="en-US"/>
            </a:defPPr>
            <a:lvl1pPr algn="ctr">
              <a:lnSpc>
                <a:spcPts val="5759"/>
              </a:lnSpc>
              <a:defRPr sz="4800" b="1">
                <a:solidFill>
                  <a:srgbClr val="002D5B"/>
                </a:solidFill>
                <a:latin typeface="TT Rounds Condensed Bold" panose="020B0604020202020204" charset="0"/>
                <a:ea typeface="Arial Bold"/>
                <a:cs typeface="Arial Bold"/>
              </a:defRPr>
            </a:lvl1pPr>
          </a:lstStyle>
          <a:p>
            <a:r>
              <a:rPr lang="en-US">
                <a:sym typeface="Arial Bold"/>
              </a:rPr>
              <a:t>ACOs/MCOs: Enhanced Care Coordination </a:t>
            </a:r>
            <a:endParaRPr lang="en-US"/>
          </a:p>
        </p:txBody>
      </p:sp>
      <p:sp>
        <p:nvSpPr>
          <p:cNvPr id="9" name="TextBox 7">
            <a:extLst>
              <a:ext uri="{FF2B5EF4-FFF2-40B4-BE49-F238E27FC236}">
                <a16:creationId xmlns:a16="http://schemas.microsoft.com/office/drawing/2014/main" id="{D7651263-57A8-2898-0C2E-8DF02FA382C8}"/>
              </a:ext>
            </a:extLst>
          </p:cNvPr>
          <p:cNvSpPr txBox="1"/>
          <p:nvPr/>
        </p:nvSpPr>
        <p:spPr>
          <a:xfrm>
            <a:off x="313743" y="2143209"/>
            <a:ext cx="17643196" cy="984885"/>
          </a:xfrm>
          <a:prstGeom prst="rect">
            <a:avLst/>
          </a:prstGeom>
        </p:spPr>
        <p:txBody>
          <a:bodyPr wrap="square" lIns="0" tIns="0" rIns="0" bIns="0" rtlCol="0" anchor="t">
            <a:spAutoFit/>
          </a:bodyPr>
          <a:lstStyle/>
          <a:p>
            <a:r>
              <a:rPr lang="en-US" sz="3200">
                <a:solidFill>
                  <a:schemeClr val="tx2"/>
                </a:solidFill>
                <a:latin typeface="TT Rounds Condensed" panose="020B0604020202020204" charset="0"/>
                <a:ea typeface="+mn-lt"/>
                <a:cs typeface="+mn-lt"/>
              </a:rPr>
              <a:t>A</a:t>
            </a:r>
            <a:r>
              <a:rPr lang="en-US" sz="3200">
                <a:solidFill>
                  <a:schemeClr val="tx2"/>
                </a:solidFill>
                <a:latin typeface="TT Rounds Condensed" panose="020B0604020202020204" charset="0"/>
                <a:ea typeface="+mn-lt"/>
                <a:cs typeface="+mn-lt"/>
                <a:sym typeface="TT Rounds Condensed"/>
              </a:rPr>
              <a:t> member’s ACO or MCO may be able to connect certain enrollees such as high-risk perinatal members with</a:t>
            </a:r>
            <a:r>
              <a:rPr lang="en-US" sz="3200" b="1">
                <a:solidFill>
                  <a:schemeClr val="tx2"/>
                </a:solidFill>
                <a:latin typeface="TT Rounds Condensed" panose="020B0604020202020204" charset="0"/>
                <a:ea typeface="+mn-lt"/>
                <a:cs typeface="+mn-lt"/>
                <a:sym typeface="TT Rounds Condensed"/>
              </a:rPr>
              <a:t> enhanced care coordination services, including:</a:t>
            </a:r>
            <a:endParaRPr lang="en-US" sz="3200">
              <a:solidFill>
                <a:schemeClr val="tx2"/>
              </a:solidFill>
              <a:latin typeface="TT Rounds Condensed" panose="020B0604020202020204" charset="0"/>
              <a:ea typeface="+mn-lt"/>
              <a:cs typeface="+mn-lt"/>
            </a:endParaRPr>
          </a:p>
        </p:txBody>
      </p:sp>
      <p:sp>
        <p:nvSpPr>
          <p:cNvPr id="12" name="TextBox 11">
            <a:extLst>
              <a:ext uri="{FF2B5EF4-FFF2-40B4-BE49-F238E27FC236}">
                <a16:creationId xmlns:a16="http://schemas.microsoft.com/office/drawing/2014/main" id="{EE5AE39D-ECE2-4F34-9137-077D2CFF2530}"/>
              </a:ext>
            </a:extLst>
          </p:cNvPr>
          <p:cNvSpPr txBox="1">
            <a:spLocks noChangeArrowheads="1"/>
          </p:cNvSpPr>
          <p:nvPr/>
        </p:nvSpPr>
        <p:spPr bwMode="auto">
          <a:xfrm>
            <a:off x="223727" y="3369985"/>
            <a:ext cx="2473017" cy="2031836"/>
          </a:xfrm>
          <a:prstGeom prst="rect">
            <a:avLst/>
          </a:prstGeom>
          <a:solidFill>
            <a:srgbClr val="C7E0FB"/>
          </a:solidFill>
          <a:ln w="9525">
            <a:noFill/>
            <a:miter lim="800000"/>
            <a:headEnd/>
            <a:tailEnd/>
          </a:ln>
          <a:effectLst/>
        </p:spPr>
        <p:txBody>
          <a:bodyPr vert="horz" wrap="square" lIns="76200" tIns="76200" rIns="76200" bIns="76200" numCol="1" anchor="ctr" anchorCtr="0" compatLnSpc="1">
            <a:prstTxWarp prst="textNoShape">
              <a:avLst/>
            </a:prstTxWarp>
            <a:noAutofit/>
          </a:bodyPr>
          <a:lstStyle>
            <a:defPPr>
              <a:defRPr lang="en-US"/>
            </a:defPPr>
            <a:lvl1pPr marL="0" indent="0" algn="l" defTabSz="913429" rtl="0" eaLnBrk="1" fontAlgn="base" latinLnBrk="0" hangingPunct="1">
              <a:spcBef>
                <a:spcPct val="0"/>
              </a:spcBef>
              <a:spcAft>
                <a:spcPct val="0"/>
              </a:spcAft>
              <a:buClr>
                <a:schemeClr val="tx2"/>
              </a:buClr>
              <a:defRPr sz="1600" kern="1200" baseline="0">
                <a:solidFill>
                  <a:schemeClr val="tx1"/>
                </a:solidFill>
                <a:latin typeface="+mn-lt"/>
                <a:ea typeface="+mn-ea"/>
                <a:cs typeface="+mn-cs"/>
              </a:defRPr>
            </a:lvl1pPr>
            <a:lvl2pPr marL="197586" indent="-195966" algn="l" defTabSz="913429" rtl="0" eaLnBrk="1" fontAlgn="base" latinLnBrk="0" hangingPunct="1">
              <a:spcBef>
                <a:spcPct val="0"/>
              </a:spcBef>
              <a:spcAft>
                <a:spcPct val="0"/>
              </a:spcAft>
              <a:buClr>
                <a:schemeClr val="tx2"/>
              </a:buClr>
              <a:buSzPct val="125000"/>
              <a:buFont typeface="Arial" charset="0"/>
              <a:buChar char="▪"/>
              <a:defRPr sz="1600" kern="1200" baseline="0">
                <a:solidFill>
                  <a:schemeClr val="tx1"/>
                </a:solidFill>
                <a:latin typeface="+mn-lt"/>
                <a:ea typeface="+mn-ea"/>
                <a:cs typeface="+mn-cs"/>
              </a:defRPr>
            </a:lvl2pPr>
            <a:lvl3pPr marL="466431" indent="-267227" algn="l" defTabSz="913429" rtl="0" eaLnBrk="1" fontAlgn="base" latinLnBrk="0" hangingPunct="1">
              <a:spcBef>
                <a:spcPct val="0"/>
              </a:spcBef>
              <a:spcAft>
                <a:spcPct val="0"/>
              </a:spcAft>
              <a:buClr>
                <a:schemeClr val="tx2"/>
              </a:buClr>
              <a:buSzPct val="120000"/>
              <a:buFont typeface="Arial" charset="0"/>
              <a:buChar char="–"/>
              <a:defRPr sz="1600" kern="1200" baseline="0">
                <a:solidFill>
                  <a:schemeClr val="tx1"/>
                </a:solidFill>
                <a:latin typeface="+mn-lt"/>
                <a:ea typeface="+mn-ea"/>
                <a:cs typeface="+mn-cs"/>
              </a:defRPr>
            </a:lvl3pPr>
            <a:lvl4pPr marL="626768" indent="-158716" algn="l" defTabSz="913429" rtl="0" eaLnBrk="1" fontAlgn="base" latinLnBrk="0" hangingPunct="1">
              <a:spcBef>
                <a:spcPct val="0"/>
              </a:spcBef>
              <a:spcAft>
                <a:spcPct val="0"/>
              </a:spcAft>
              <a:buClr>
                <a:schemeClr val="tx2"/>
              </a:buClr>
              <a:buSzPct val="120000"/>
              <a:buFont typeface="Arial" charset="0"/>
              <a:buChar char="▫"/>
              <a:defRPr sz="1600" kern="1200" baseline="0">
                <a:solidFill>
                  <a:schemeClr val="tx1"/>
                </a:solidFill>
                <a:latin typeface="+mn-lt"/>
                <a:ea typeface="+mn-ea"/>
                <a:cs typeface="+mn-cs"/>
              </a:defRPr>
            </a:lvl4pPr>
            <a:lvl5pPr marL="764947" indent="-132804" algn="l" defTabSz="913429" rtl="0" eaLnBrk="1" fontAlgn="base" latinLnBrk="0" hangingPunct="1">
              <a:spcBef>
                <a:spcPct val="0"/>
              </a:spcBef>
              <a:spcAft>
                <a:spcPct val="0"/>
              </a:spcAft>
              <a:buClr>
                <a:schemeClr val="tx2"/>
              </a:buClr>
              <a:buSzPct val="89000"/>
              <a:buFont typeface="Arial" charset="0"/>
              <a:buChar char="-"/>
              <a:defRPr sz="1600" kern="1200" baseline="0">
                <a:solidFill>
                  <a:schemeClr val="tx1"/>
                </a:solidFill>
                <a:latin typeface="+mn-lt"/>
                <a:ea typeface="+mn-ea"/>
                <a:cs typeface="+mn-cs"/>
              </a:defRPr>
            </a:lvl5pPr>
            <a:lvl6pPr marL="764947" indent="-132804" algn="l" defTabSz="913429" rtl="0" eaLnBrk="1" fontAlgn="base" latinLnBrk="0" hangingPunct="1">
              <a:spcBef>
                <a:spcPct val="0"/>
              </a:spcBef>
              <a:spcAft>
                <a:spcPct val="0"/>
              </a:spcAft>
              <a:buClr>
                <a:schemeClr val="tx2"/>
              </a:buClr>
              <a:buSzPct val="89000"/>
              <a:buFont typeface="Arial" charset="0"/>
              <a:buChar char="-"/>
              <a:defRPr sz="1600" kern="1200" baseline="0">
                <a:solidFill>
                  <a:schemeClr val="tx1"/>
                </a:solidFill>
                <a:latin typeface="+mn-lt"/>
                <a:ea typeface="+mn-ea"/>
                <a:cs typeface="+mn-cs"/>
              </a:defRPr>
            </a:lvl6pPr>
            <a:lvl7pPr marL="764947" indent="-132804" algn="l" defTabSz="913429" rtl="0" eaLnBrk="1" fontAlgn="base" latinLnBrk="0" hangingPunct="1">
              <a:spcBef>
                <a:spcPct val="0"/>
              </a:spcBef>
              <a:spcAft>
                <a:spcPct val="0"/>
              </a:spcAft>
              <a:buClr>
                <a:schemeClr val="tx2"/>
              </a:buClr>
              <a:buSzPct val="89000"/>
              <a:buFont typeface="Arial" charset="0"/>
              <a:buChar char="-"/>
              <a:defRPr sz="1600" kern="1200" baseline="0">
                <a:solidFill>
                  <a:schemeClr val="tx1"/>
                </a:solidFill>
                <a:latin typeface="+mn-lt"/>
                <a:ea typeface="+mn-ea"/>
                <a:cs typeface="+mn-cs"/>
              </a:defRPr>
            </a:lvl7pPr>
            <a:lvl8pPr marL="764947" indent="-132804" algn="l" defTabSz="913429" rtl="0" eaLnBrk="1" fontAlgn="base" latinLnBrk="0" hangingPunct="1">
              <a:spcBef>
                <a:spcPct val="0"/>
              </a:spcBef>
              <a:spcAft>
                <a:spcPct val="0"/>
              </a:spcAft>
              <a:buClr>
                <a:schemeClr val="tx2"/>
              </a:buClr>
              <a:buSzPct val="89000"/>
              <a:buFont typeface="Arial" charset="0"/>
              <a:buChar char="-"/>
              <a:defRPr sz="1600" kern="1200" baseline="0">
                <a:solidFill>
                  <a:schemeClr val="tx1"/>
                </a:solidFill>
                <a:latin typeface="+mn-lt"/>
                <a:ea typeface="+mn-ea"/>
                <a:cs typeface="+mn-cs"/>
              </a:defRPr>
            </a:lvl8pPr>
            <a:lvl9pPr marL="764947" indent="-132804" algn="l" defTabSz="913429" rtl="0" eaLnBrk="1" fontAlgn="base" latinLnBrk="0" hangingPunct="1">
              <a:spcBef>
                <a:spcPct val="0"/>
              </a:spcBef>
              <a:spcAft>
                <a:spcPct val="0"/>
              </a:spcAft>
              <a:buClr>
                <a:schemeClr val="tx2"/>
              </a:buClr>
              <a:buSzPct val="89000"/>
              <a:buFont typeface="Arial" charset="0"/>
              <a:buChar char="-"/>
              <a:defRPr sz="1600" kern="1200" baseline="0">
                <a:solidFill>
                  <a:schemeClr val="tx1"/>
                </a:solidFill>
                <a:latin typeface="+mn-lt"/>
                <a:ea typeface="+mn-ea"/>
                <a:cs typeface="+mn-cs"/>
              </a:defRPr>
            </a:lvl9pPr>
          </a:lstStyle>
          <a:p>
            <a:pPr algn="ctr"/>
            <a:r>
              <a:rPr lang="en-US" sz="2400" b="1" kern="0">
                <a:solidFill>
                  <a:srgbClr val="000000"/>
                </a:solidFill>
                <a:latin typeface="TT Rounds Condensed Bold" panose="020B0604020202020204" charset="0"/>
                <a:cs typeface="Arial"/>
              </a:rPr>
              <a:t>ACO/MCO Care Management</a:t>
            </a:r>
            <a:endParaRPr lang="en-US" sz="2400" b="1" kern="0">
              <a:solidFill>
                <a:srgbClr val="000000"/>
              </a:solidFill>
              <a:latin typeface="TT Rounds Condensed Bold" panose="020B0604020202020204" charset="0"/>
              <a:cs typeface="Arial" panose="020B0604020202020204" pitchFamily="34" charset="0"/>
            </a:endParaRPr>
          </a:p>
        </p:txBody>
      </p:sp>
      <p:sp>
        <p:nvSpPr>
          <p:cNvPr id="13" name="TextBox 12">
            <a:extLst>
              <a:ext uri="{FF2B5EF4-FFF2-40B4-BE49-F238E27FC236}">
                <a16:creationId xmlns:a16="http://schemas.microsoft.com/office/drawing/2014/main" id="{AF32DCB4-7888-4486-BAB3-6223D82F93DC}"/>
              </a:ext>
            </a:extLst>
          </p:cNvPr>
          <p:cNvSpPr txBox="1">
            <a:spLocks noChangeArrowheads="1"/>
          </p:cNvSpPr>
          <p:nvPr/>
        </p:nvSpPr>
        <p:spPr bwMode="auto">
          <a:xfrm>
            <a:off x="2865839" y="3553956"/>
            <a:ext cx="14610111" cy="1723549"/>
          </a:xfrm>
          <a:prstGeom prst="rect">
            <a:avLst/>
          </a:prstGeom>
          <a:noFill/>
          <a:ln w="952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defPPr>
              <a:defRPr lang="en-US"/>
            </a:defPPr>
            <a:lvl1pPr marL="0" indent="0" algn="l" defTabSz="913429" rtl="0" eaLnBrk="1" fontAlgn="base" latinLnBrk="0" hangingPunct="1">
              <a:spcBef>
                <a:spcPct val="0"/>
              </a:spcBef>
              <a:spcAft>
                <a:spcPct val="0"/>
              </a:spcAft>
              <a:buClr>
                <a:schemeClr val="tx2"/>
              </a:buClr>
              <a:defRPr sz="1600" kern="1200" baseline="0">
                <a:solidFill>
                  <a:schemeClr val="tx1"/>
                </a:solidFill>
                <a:latin typeface="+mn-lt"/>
                <a:ea typeface="+mn-ea"/>
                <a:cs typeface="+mn-cs"/>
              </a:defRPr>
            </a:lvl1pPr>
            <a:lvl2pPr marL="197586" indent="-195966" algn="l" defTabSz="913429" rtl="0" eaLnBrk="1" fontAlgn="base" latinLnBrk="0" hangingPunct="1">
              <a:spcBef>
                <a:spcPct val="0"/>
              </a:spcBef>
              <a:spcAft>
                <a:spcPct val="0"/>
              </a:spcAft>
              <a:buClr>
                <a:schemeClr val="tx2"/>
              </a:buClr>
              <a:buSzPct val="125000"/>
              <a:buFont typeface="Arial" charset="0"/>
              <a:buChar char="▪"/>
              <a:defRPr sz="1600" kern="1200" baseline="0">
                <a:solidFill>
                  <a:schemeClr val="tx1"/>
                </a:solidFill>
                <a:latin typeface="+mn-lt"/>
                <a:ea typeface="+mn-ea"/>
                <a:cs typeface="+mn-cs"/>
              </a:defRPr>
            </a:lvl2pPr>
            <a:lvl3pPr marL="466431" indent="-267227" algn="l" defTabSz="913429" rtl="0" eaLnBrk="1" fontAlgn="base" latinLnBrk="0" hangingPunct="1">
              <a:spcBef>
                <a:spcPct val="0"/>
              </a:spcBef>
              <a:spcAft>
                <a:spcPct val="0"/>
              </a:spcAft>
              <a:buClr>
                <a:schemeClr val="tx2"/>
              </a:buClr>
              <a:buSzPct val="120000"/>
              <a:buFont typeface="Arial" charset="0"/>
              <a:buChar char="–"/>
              <a:defRPr sz="1600" kern="1200" baseline="0">
                <a:solidFill>
                  <a:schemeClr val="tx1"/>
                </a:solidFill>
                <a:latin typeface="+mn-lt"/>
                <a:ea typeface="+mn-ea"/>
                <a:cs typeface="+mn-cs"/>
              </a:defRPr>
            </a:lvl3pPr>
            <a:lvl4pPr marL="626768" indent="-158716" algn="l" defTabSz="913429" rtl="0" eaLnBrk="1" fontAlgn="base" latinLnBrk="0" hangingPunct="1">
              <a:spcBef>
                <a:spcPct val="0"/>
              </a:spcBef>
              <a:spcAft>
                <a:spcPct val="0"/>
              </a:spcAft>
              <a:buClr>
                <a:schemeClr val="tx2"/>
              </a:buClr>
              <a:buSzPct val="120000"/>
              <a:buFont typeface="Arial" charset="0"/>
              <a:buChar char="▫"/>
              <a:defRPr sz="1600" kern="1200" baseline="0">
                <a:solidFill>
                  <a:schemeClr val="tx1"/>
                </a:solidFill>
                <a:latin typeface="+mn-lt"/>
                <a:ea typeface="+mn-ea"/>
                <a:cs typeface="+mn-cs"/>
              </a:defRPr>
            </a:lvl4pPr>
            <a:lvl5pPr marL="764947" indent="-132804" algn="l" defTabSz="913429" rtl="0" eaLnBrk="1" fontAlgn="base" latinLnBrk="0" hangingPunct="1">
              <a:spcBef>
                <a:spcPct val="0"/>
              </a:spcBef>
              <a:spcAft>
                <a:spcPct val="0"/>
              </a:spcAft>
              <a:buClr>
                <a:schemeClr val="tx2"/>
              </a:buClr>
              <a:buSzPct val="89000"/>
              <a:buFont typeface="Arial" charset="0"/>
              <a:buChar char="-"/>
              <a:defRPr sz="1600" kern="1200" baseline="0">
                <a:solidFill>
                  <a:schemeClr val="tx1"/>
                </a:solidFill>
                <a:latin typeface="+mn-lt"/>
                <a:ea typeface="+mn-ea"/>
                <a:cs typeface="+mn-cs"/>
              </a:defRPr>
            </a:lvl5pPr>
            <a:lvl6pPr marL="764947" indent="-132804" algn="l" defTabSz="913429" rtl="0" eaLnBrk="1" fontAlgn="base" latinLnBrk="0" hangingPunct="1">
              <a:spcBef>
                <a:spcPct val="0"/>
              </a:spcBef>
              <a:spcAft>
                <a:spcPct val="0"/>
              </a:spcAft>
              <a:buClr>
                <a:schemeClr val="tx2"/>
              </a:buClr>
              <a:buSzPct val="89000"/>
              <a:buFont typeface="Arial" charset="0"/>
              <a:buChar char="-"/>
              <a:defRPr sz="1600" kern="1200" baseline="0">
                <a:solidFill>
                  <a:schemeClr val="tx1"/>
                </a:solidFill>
                <a:latin typeface="+mn-lt"/>
                <a:ea typeface="+mn-ea"/>
                <a:cs typeface="+mn-cs"/>
              </a:defRPr>
            </a:lvl6pPr>
            <a:lvl7pPr marL="764947" indent="-132804" algn="l" defTabSz="913429" rtl="0" eaLnBrk="1" fontAlgn="base" latinLnBrk="0" hangingPunct="1">
              <a:spcBef>
                <a:spcPct val="0"/>
              </a:spcBef>
              <a:spcAft>
                <a:spcPct val="0"/>
              </a:spcAft>
              <a:buClr>
                <a:schemeClr val="tx2"/>
              </a:buClr>
              <a:buSzPct val="89000"/>
              <a:buFont typeface="Arial" charset="0"/>
              <a:buChar char="-"/>
              <a:defRPr sz="1600" kern="1200" baseline="0">
                <a:solidFill>
                  <a:schemeClr val="tx1"/>
                </a:solidFill>
                <a:latin typeface="+mn-lt"/>
                <a:ea typeface="+mn-ea"/>
                <a:cs typeface="+mn-cs"/>
              </a:defRPr>
            </a:lvl7pPr>
            <a:lvl8pPr marL="764947" indent="-132804" algn="l" defTabSz="913429" rtl="0" eaLnBrk="1" fontAlgn="base" latinLnBrk="0" hangingPunct="1">
              <a:spcBef>
                <a:spcPct val="0"/>
              </a:spcBef>
              <a:spcAft>
                <a:spcPct val="0"/>
              </a:spcAft>
              <a:buClr>
                <a:schemeClr val="tx2"/>
              </a:buClr>
              <a:buSzPct val="89000"/>
              <a:buFont typeface="Arial" charset="0"/>
              <a:buChar char="-"/>
              <a:defRPr sz="1600" kern="1200" baseline="0">
                <a:solidFill>
                  <a:schemeClr val="tx1"/>
                </a:solidFill>
                <a:latin typeface="+mn-lt"/>
                <a:ea typeface="+mn-ea"/>
                <a:cs typeface="+mn-cs"/>
              </a:defRPr>
            </a:lvl8pPr>
            <a:lvl9pPr marL="764947" indent="-132804" algn="l" defTabSz="913429" rtl="0" eaLnBrk="1" fontAlgn="base" latinLnBrk="0" hangingPunct="1">
              <a:spcBef>
                <a:spcPct val="0"/>
              </a:spcBef>
              <a:spcAft>
                <a:spcPct val="0"/>
              </a:spcAft>
              <a:buClr>
                <a:schemeClr val="tx2"/>
              </a:buClr>
              <a:buSzPct val="89000"/>
              <a:buFont typeface="Arial" charset="0"/>
              <a:buChar char="-"/>
              <a:defRPr sz="1600" kern="1200" baseline="0">
                <a:solidFill>
                  <a:schemeClr val="tx1"/>
                </a:solidFill>
                <a:latin typeface="+mn-lt"/>
                <a:ea typeface="+mn-ea"/>
                <a:cs typeface="+mn-cs"/>
              </a:defRPr>
            </a:lvl9pPr>
          </a:lstStyle>
          <a:p>
            <a:pPr marL="1905" lvl="1" indent="0">
              <a:buNone/>
            </a:pPr>
            <a:r>
              <a:rPr lang="en-US" sz="2800">
                <a:solidFill>
                  <a:schemeClr val="tx2"/>
                </a:solidFill>
                <a:latin typeface="TT Rounds Condensed" panose="020B0604020202020204" charset="0"/>
                <a:ea typeface="+mn-lt"/>
                <a:cs typeface="+mn-lt"/>
              </a:rPr>
              <a:t>ACO/MCO Care Management programs provide personalized support to members through coordinated services and resources including: </a:t>
            </a:r>
            <a:r>
              <a:rPr lang="en-US" sz="2800" b="1">
                <a:solidFill>
                  <a:schemeClr val="tx2"/>
                </a:solidFill>
                <a:latin typeface="TT Rounds Condensed" panose="020B0604020202020204" charset="0"/>
                <a:ea typeface="+mn-lt"/>
                <a:cs typeface="+mn-lt"/>
              </a:rPr>
              <a:t>comprehensive assessments</a:t>
            </a:r>
            <a:r>
              <a:rPr lang="en-US" sz="2800">
                <a:solidFill>
                  <a:schemeClr val="tx2"/>
                </a:solidFill>
                <a:latin typeface="TT Rounds Condensed" panose="020B0604020202020204" charset="0"/>
                <a:ea typeface="+mn-lt"/>
                <a:cs typeface="+mn-lt"/>
              </a:rPr>
              <a:t> and </a:t>
            </a:r>
            <a:r>
              <a:rPr lang="en-US" sz="2800" b="1">
                <a:solidFill>
                  <a:schemeClr val="tx2"/>
                </a:solidFill>
                <a:latin typeface="TT Rounds Condensed" panose="020B0604020202020204" charset="0"/>
                <a:ea typeface="+mn-lt"/>
                <a:cs typeface="+mn-lt"/>
              </a:rPr>
              <a:t>care plans</a:t>
            </a:r>
            <a:r>
              <a:rPr lang="en-US" sz="2800">
                <a:solidFill>
                  <a:schemeClr val="tx2"/>
                </a:solidFill>
                <a:latin typeface="TT Rounds Condensed" panose="020B0604020202020204" charset="0"/>
                <a:ea typeface="+mn-lt"/>
                <a:cs typeface="+mn-lt"/>
              </a:rPr>
              <a:t>, </a:t>
            </a:r>
            <a:r>
              <a:rPr lang="en-US" sz="2800" b="1">
                <a:solidFill>
                  <a:schemeClr val="tx2"/>
                </a:solidFill>
                <a:latin typeface="TT Rounds Condensed" panose="020B0604020202020204" charset="0"/>
                <a:ea typeface="+mn-lt"/>
                <a:cs typeface="+mn-lt"/>
              </a:rPr>
              <a:t>supporting transitions of care</a:t>
            </a:r>
            <a:r>
              <a:rPr lang="en-US" sz="2800">
                <a:solidFill>
                  <a:schemeClr val="tx2"/>
                </a:solidFill>
                <a:latin typeface="TT Rounds Condensed" panose="020B0604020202020204" charset="0"/>
                <a:ea typeface="+mn-lt"/>
                <a:cs typeface="+mn-lt"/>
              </a:rPr>
              <a:t>, </a:t>
            </a:r>
            <a:r>
              <a:rPr lang="en-US" sz="2800" b="1">
                <a:solidFill>
                  <a:schemeClr val="tx2"/>
                </a:solidFill>
                <a:latin typeface="TT Rounds Condensed" panose="020B0604020202020204" charset="0"/>
                <a:ea typeface="+mn-lt"/>
                <a:cs typeface="+mn-lt"/>
              </a:rPr>
              <a:t>coordinating with other state agencies</a:t>
            </a:r>
            <a:r>
              <a:rPr lang="en-US" sz="2800">
                <a:solidFill>
                  <a:schemeClr val="tx2"/>
                </a:solidFill>
                <a:latin typeface="TT Rounds Condensed" panose="020B0604020202020204" charset="0"/>
                <a:ea typeface="+mn-lt"/>
                <a:cs typeface="+mn-lt"/>
              </a:rPr>
              <a:t>, and </a:t>
            </a:r>
            <a:r>
              <a:rPr lang="en-US" sz="2800" b="1">
                <a:solidFill>
                  <a:schemeClr val="tx2"/>
                </a:solidFill>
                <a:latin typeface="TT Rounds Condensed" panose="020B0604020202020204" charset="0"/>
                <a:ea typeface="+mn-lt"/>
                <a:cs typeface="+mn-lt"/>
              </a:rPr>
              <a:t>coordinating support to address health-related social needs</a:t>
            </a:r>
            <a:endParaRPr lang="en-US" sz="2800" b="1">
              <a:solidFill>
                <a:schemeClr val="tx2"/>
              </a:solidFill>
              <a:latin typeface="TT Rounds Condensed" panose="020B0604020202020204" charset="0"/>
              <a:ea typeface="Calibri"/>
              <a:cs typeface="Calibri"/>
            </a:endParaRPr>
          </a:p>
        </p:txBody>
      </p:sp>
    </p:spTree>
    <p:custDataLst>
      <p:tags r:id="rId1"/>
    </p:custDataLst>
    <p:extLst>
      <p:ext uri="{BB962C8B-B14F-4D97-AF65-F5344CB8AC3E}">
        <p14:creationId xmlns:p14="http://schemas.microsoft.com/office/powerpoint/2010/main" val="110216410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05546FE-B321-C6FC-B47A-B57DED40383D}"/>
            </a:ext>
          </a:extLst>
        </p:cNvPr>
        <p:cNvGrpSpPr/>
        <p:nvPr/>
      </p:nvGrpSpPr>
      <p:grpSpPr>
        <a:xfrm>
          <a:off x="0" y="0"/>
          <a:ext cx="0" cy="0"/>
          <a:chOff x="0" y="0"/>
          <a:chExt cx="0" cy="0"/>
        </a:xfrm>
      </p:grpSpPr>
      <p:grpSp>
        <p:nvGrpSpPr>
          <p:cNvPr id="2" name="Group 2">
            <a:extLst>
              <a:ext uri="{FF2B5EF4-FFF2-40B4-BE49-F238E27FC236}">
                <a16:creationId xmlns:a16="http://schemas.microsoft.com/office/drawing/2014/main" id="{175456DD-291D-3262-E906-A6DA4EE6A3D4}"/>
              </a:ext>
            </a:extLst>
          </p:cNvPr>
          <p:cNvGrpSpPr/>
          <p:nvPr/>
        </p:nvGrpSpPr>
        <p:grpSpPr>
          <a:xfrm>
            <a:off x="0" y="1790700"/>
            <a:ext cx="18288000" cy="304800"/>
            <a:chOff x="0" y="0"/>
            <a:chExt cx="13004800" cy="216747"/>
          </a:xfrm>
        </p:grpSpPr>
        <p:sp>
          <p:nvSpPr>
            <p:cNvPr id="3" name="Freeform 3">
              <a:extLst>
                <a:ext uri="{FF2B5EF4-FFF2-40B4-BE49-F238E27FC236}">
                  <a16:creationId xmlns:a16="http://schemas.microsoft.com/office/drawing/2014/main" id="{747D175F-3D5F-B660-7119-136943A97884}"/>
                </a:ext>
              </a:extLst>
            </p:cNvPr>
            <p:cNvSpPr/>
            <p:nvPr/>
          </p:nvSpPr>
          <p:spPr>
            <a:xfrm>
              <a:off x="0" y="0"/>
              <a:ext cx="13004800" cy="216789"/>
            </a:xfrm>
            <a:custGeom>
              <a:avLst/>
              <a:gdLst/>
              <a:ahLst/>
              <a:cxnLst/>
              <a:rect l="l" t="t" r="r" b="b"/>
              <a:pathLst>
                <a:path w="13004800" h="216789">
                  <a:moveTo>
                    <a:pt x="0" y="0"/>
                  </a:moveTo>
                  <a:lnTo>
                    <a:pt x="13004800" y="0"/>
                  </a:lnTo>
                  <a:lnTo>
                    <a:pt x="13004800" y="216789"/>
                  </a:lnTo>
                  <a:lnTo>
                    <a:pt x="0" y="216789"/>
                  </a:lnTo>
                  <a:close/>
                </a:path>
              </a:pathLst>
            </a:custGeom>
            <a:gradFill rotWithShape="1">
              <a:gsLst>
                <a:gs pos="0">
                  <a:srgbClr val="31859C">
                    <a:alpha val="100000"/>
                  </a:srgbClr>
                </a:gs>
                <a:gs pos="100000">
                  <a:srgbClr val="93CDDD">
                    <a:alpha val="100000"/>
                  </a:srgbClr>
                </a:gs>
              </a:gsLst>
              <a:lin ang="10800000"/>
            </a:gradFill>
          </p:spPr>
          <p:txBody>
            <a:bodyPr/>
            <a:lstStyle/>
            <a:p>
              <a:endParaRPr lang="en-US"/>
            </a:p>
          </p:txBody>
        </p:sp>
      </p:grpSp>
      <p:grpSp>
        <p:nvGrpSpPr>
          <p:cNvPr id="4" name="Group 4">
            <a:extLst>
              <a:ext uri="{FF2B5EF4-FFF2-40B4-BE49-F238E27FC236}">
                <a16:creationId xmlns:a16="http://schemas.microsoft.com/office/drawing/2014/main" id="{08834846-BFC3-D872-BA69-A6282DC22751}"/>
              </a:ext>
            </a:extLst>
          </p:cNvPr>
          <p:cNvGrpSpPr/>
          <p:nvPr/>
        </p:nvGrpSpPr>
        <p:grpSpPr>
          <a:xfrm>
            <a:off x="16230448" y="354246"/>
            <a:ext cx="518464" cy="518464"/>
            <a:chOff x="0" y="0"/>
            <a:chExt cx="6350000" cy="6350000"/>
          </a:xfrm>
        </p:grpSpPr>
        <p:sp>
          <p:nvSpPr>
            <p:cNvPr id="5" name="Freeform 5">
              <a:extLst>
                <a:ext uri="{FF2B5EF4-FFF2-40B4-BE49-F238E27FC236}">
                  <a16:creationId xmlns:a16="http://schemas.microsoft.com/office/drawing/2014/main" id="{14A6CC02-634D-D95F-1B3A-A70426D584D9}"/>
                </a:ext>
              </a:extLst>
            </p:cNvPr>
            <p:cNvSpPr/>
            <p:nvPr/>
          </p:nvSpPr>
          <p:spPr>
            <a:xfrm>
              <a:off x="0" y="0"/>
              <a:ext cx="6350000" cy="6350000"/>
            </a:xfrm>
            <a:custGeom>
              <a:avLst/>
              <a:gdLst/>
              <a:ahLst/>
              <a:cxnLst/>
              <a:rect l="l" t="t" r="r" b="b"/>
              <a:pathLst>
                <a:path w="6350000" h="6350000">
                  <a:moveTo>
                    <a:pt x="3175000" y="0"/>
                  </a:moveTo>
                  <a:cubicBezTo>
                    <a:pt x="1421496" y="0"/>
                    <a:pt x="0" y="1421496"/>
                    <a:pt x="0" y="3175000"/>
                  </a:cubicBezTo>
                  <a:cubicBezTo>
                    <a:pt x="0" y="4928504"/>
                    <a:pt x="1421496" y="6350000"/>
                    <a:pt x="3175000" y="6350000"/>
                  </a:cubicBezTo>
                  <a:cubicBezTo>
                    <a:pt x="4928504" y="6350000"/>
                    <a:pt x="6350000" y="4928504"/>
                    <a:pt x="6350000" y="3175000"/>
                  </a:cubicBezTo>
                  <a:cubicBezTo>
                    <a:pt x="6350000" y="1421496"/>
                    <a:pt x="4928504" y="0"/>
                    <a:pt x="3175000" y="0"/>
                  </a:cubicBezTo>
                  <a:close/>
                </a:path>
              </a:pathLst>
            </a:custGeom>
            <a:blipFill>
              <a:blip r:embed="rId3"/>
              <a:stretch>
                <a:fillRect/>
              </a:stretch>
            </a:blipFill>
          </p:spPr>
          <p:txBody>
            <a:bodyPr/>
            <a:lstStyle/>
            <a:p>
              <a:endParaRPr lang="en-US"/>
            </a:p>
          </p:txBody>
        </p:sp>
      </p:grpSp>
      <p:sp>
        <p:nvSpPr>
          <p:cNvPr id="6" name="Freeform 6">
            <a:extLst>
              <a:ext uri="{FF2B5EF4-FFF2-40B4-BE49-F238E27FC236}">
                <a16:creationId xmlns:a16="http://schemas.microsoft.com/office/drawing/2014/main" id="{C6D414AE-9BC6-C2AA-AA5F-EA14ED07363D}"/>
              </a:ext>
            </a:extLst>
          </p:cNvPr>
          <p:cNvSpPr/>
          <p:nvPr/>
        </p:nvSpPr>
        <p:spPr>
          <a:xfrm>
            <a:off x="15087600" y="187657"/>
            <a:ext cx="2804160" cy="1370108"/>
          </a:xfrm>
          <a:custGeom>
            <a:avLst/>
            <a:gdLst/>
            <a:ahLst/>
            <a:cxnLst/>
            <a:rect l="l" t="t" r="r" b="b"/>
            <a:pathLst>
              <a:path w="2804160" h="1370108">
                <a:moveTo>
                  <a:pt x="0" y="0"/>
                </a:moveTo>
                <a:lnTo>
                  <a:pt x="2804160" y="0"/>
                </a:lnTo>
                <a:lnTo>
                  <a:pt x="2804160" y="1370107"/>
                </a:lnTo>
                <a:lnTo>
                  <a:pt x="0" y="1370107"/>
                </a:lnTo>
                <a:lnTo>
                  <a:pt x="0" y="0"/>
                </a:lnTo>
                <a:close/>
              </a:path>
            </a:pathLst>
          </a:custGeom>
          <a:blipFill>
            <a:blip r:embed="rId4"/>
            <a:stretch>
              <a:fillRect t="-1422"/>
            </a:stretch>
          </a:blipFill>
        </p:spPr>
        <p:txBody>
          <a:bodyPr/>
          <a:lstStyle/>
          <a:p>
            <a:endParaRPr lang="en-US"/>
          </a:p>
        </p:txBody>
      </p:sp>
      <p:sp>
        <p:nvSpPr>
          <p:cNvPr id="8" name="TextBox 8">
            <a:extLst>
              <a:ext uri="{FF2B5EF4-FFF2-40B4-BE49-F238E27FC236}">
                <a16:creationId xmlns:a16="http://schemas.microsoft.com/office/drawing/2014/main" id="{560A7ED7-EE7C-50B4-7A7C-B284A36482CF}"/>
              </a:ext>
            </a:extLst>
          </p:cNvPr>
          <p:cNvSpPr txBox="1"/>
          <p:nvPr/>
        </p:nvSpPr>
        <p:spPr>
          <a:xfrm>
            <a:off x="3151" y="603815"/>
            <a:ext cx="14066077" cy="715517"/>
          </a:xfrm>
          <a:prstGeom prst="rect">
            <a:avLst/>
          </a:prstGeom>
        </p:spPr>
        <p:txBody>
          <a:bodyPr wrap="square" lIns="0" tIns="0" rIns="0" bIns="0" rtlCol="0" anchor="t">
            <a:spAutoFit/>
          </a:bodyPr>
          <a:lstStyle>
            <a:defPPr>
              <a:defRPr lang="en-US"/>
            </a:defPPr>
            <a:lvl1pPr algn="ctr">
              <a:lnSpc>
                <a:spcPts val="5759"/>
              </a:lnSpc>
              <a:defRPr sz="4800" b="1">
                <a:solidFill>
                  <a:srgbClr val="002D5B"/>
                </a:solidFill>
                <a:latin typeface="TT Rounds Condensed Bold" panose="020B0604020202020204" charset="0"/>
                <a:ea typeface="Arial Bold"/>
                <a:cs typeface="Arial Bold"/>
              </a:defRPr>
            </a:lvl1pPr>
          </a:lstStyle>
          <a:p>
            <a:r>
              <a:rPr lang="en-US">
                <a:sym typeface="Arial Bold"/>
              </a:rPr>
              <a:t>ACOs: Health-Related Social Needs</a:t>
            </a:r>
            <a:endParaRPr lang="en-US"/>
          </a:p>
        </p:txBody>
      </p:sp>
      <p:sp>
        <p:nvSpPr>
          <p:cNvPr id="10" name="TextBox 9">
            <a:extLst>
              <a:ext uri="{FF2B5EF4-FFF2-40B4-BE49-F238E27FC236}">
                <a16:creationId xmlns:a16="http://schemas.microsoft.com/office/drawing/2014/main" id="{7DDB3430-68AA-E30F-1C51-9692E52375A9}"/>
              </a:ext>
            </a:extLst>
          </p:cNvPr>
          <p:cNvSpPr txBox="1">
            <a:spLocks noChangeArrowheads="1"/>
          </p:cNvSpPr>
          <p:nvPr/>
        </p:nvSpPr>
        <p:spPr bwMode="auto">
          <a:xfrm>
            <a:off x="313743" y="3680079"/>
            <a:ext cx="2778247" cy="2508612"/>
          </a:xfrm>
          <a:prstGeom prst="rect">
            <a:avLst/>
          </a:prstGeom>
          <a:solidFill>
            <a:srgbClr val="C7E0FB"/>
          </a:solidFill>
          <a:ln w="9525">
            <a:noFill/>
            <a:miter lim="800000"/>
            <a:headEnd/>
            <a:tailEnd/>
          </a:ln>
          <a:effectLst/>
        </p:spPr>
        <p:txBody>
          <a:bodyPr vert="horz" wrap="square" lIns="76200" tIns="76200" rIns="76200" bIns="76200" numCol="1" anchor="ctr" anchorCtr="0" compatLnSpc="1">
            <a:prstTxWarp prst="textNoShape">
              <a:avLst/>
            </a:prstTxWarp>
            <a:noAutofit/>
          </a:bodyPr>
          <a:lstStyle>
            <a:defPPr>
              <a:defRPr lang="en-US"/>
            </a:defPPr>
            <a:lvl1pPr marL="0" indent="0" algn="l" defTabSz="913429" rtl="0" eaLnBrk="1" fontAlgn="base" latinLnBrk="0" hangingPunct="1">
              <a:spcBef>
                <a:spcPct val="0"/>
              </a:spcBef>
              <a:spcAft>
                <a:spcPct val="0"/>
              </a:spcAft>
              <a:buClr>
                <a:schemeClr val="tx2"/>
              </a:buClr>
              <a:defRPr sz="1600" kern="1200" baseline="0">
                <a:solidFill>
                  <a:schemeClr val="tx1"/>
                </a:solidFill>
                <a:latin typeface="+mn-lt"/>
                <a:ea typeface="+mn-ea"/>
                <a:cs typeface="+mn-cs"/>
              </a:defRPr>
            </a:lvl1pPr>
            <a:lvl2pPr marL="197586" indent="-195966" algn="l" defTabSz="913429" rtl="0" eaLnBrk="1" fontAlgn="base" latinLnBrk="0" hangingPunct="1">
              <a:spcBef>
                <a:spcPct val="0"/>
              </a:spcBef>
              <a:spcAft>
                <a:spcPct val="0"/>
              </a:spcAft>
              <a:buClr>
                <a:schemeClr val="tx2"/>
              </a:buClr>
              <a:buSzPct val="125000"/>
              <a:buFont typeface="Arial" charset="0"/>
              <a:buChar char="▪"/>
              <a:defRPr sz="1600" kern="1200" baseline="0">
                <a:solidFill>
                  <a:schemeClr val="tx1"/>
                </a:solidFill>
                <a:latin typeface="+mn-lt"/>
                <a:ea typeface="+mn-ea"/>
                <a:cs typeface="+mn-cs"/>
              </a:defRPr>
            </a:lvl2pPr>
            <a:lvl3pPr marL="466431" indent="-267227" algn="l" defTabSz="913429" rtl="0" eaLnBrk="1" fontAlgn="base" latinLnBrk="0" hangingPunct="1">
              <a:spcBef>
                <a:spcPct val="0"/>
              </a:spcBef>
              <a:spcAft>
                <a:spcPct val="0"/>
              </a:spcAft>
              <a:buClr>
                <a:schemeClr val="tx2"/>
              </a:buClr>
              <a:buSzPct val="120000"/>
              <a:buFont typeface="Arial" charset="0"/>
              <a:buChar char="–"/>
              <a:defRPr sz="1600" kern="1200" baseline="0">
                <a:solidFill>
                  <a:schemeClr val="tx1"/>
                </a:solidFill>
                <a:latin typeface="+mn-lt"/>
                <a:ea typeface="+mn-ea"/>
                <a:cs typeface="+mn-cs"/>
              </a:defRPr>
            </a:lvl3pPr>
            <a:lvl4pPr marL="626768" indent="-158716" algn="l" defTabSz="913429" rtl="0" eaLnBrk="1" fontAlgn="base" latinLnBrk="0" hangingPunct="1">
              <a:spcBef>
                <a:spcPct val="0"/>
              </a:spcBef>
              <a:spcAft>
                <a:spcPct val="0"/>
              </a:spcAft>
              <a:buClr>
                <a:schemeClr val="tx2"/>
              </a:buClr>
              <a:buSzPct val="120000"/>
              <a:buFont typeface="Arial" charset="0"/>
              <a:buChar char="▫"/>
              <a:defRPr sz="1600" kern="1200" baseline="0">
                <a:solidFill>
                  <a:schemeClr val="tx1"/>
                </a:solidFill>
                <a:latin typeface="+mn-lt"/>
                <a:ea typeface="+mn-ea"/>
                <a:cs typeface="+mn-cs"/>
              </a:defRPr>
            </a:lvl4pPr>
            <a:lvl5pPr marL="764947" indent="-132804" algn="l" defTabSz="913429" rtl="0" eaLnBrk="1" fontAlgn="base" latinLnBrk="0" hangingPunct="1">
              <a:spcBef>
                <a:spcPct val="0"/>
              </a:spcBef>
              <a:spcAft>
                <a:spcPct val="0"/>
              </a:spcAft>
              <a:buClr>
                <a:schemeClr val="tx2"/>
              </a:buClr>
              <a:buSzPct val="89000"/>
              <a:buFont typeface="Arial" charset="0"/>
              <a:buChar char="-"/>
              <a:defRPr sz="1600" kern="1200" baseline="0">
                <a:solidFill>
                  <a:schemeClr val="tx1"/>
                </a:solidFill>
                <a:latin typeface="+mn-lt"/>
                <a:ea typeface="+mn-ea"/>
                <a:cs typeface="+mn-cs"/>
              </a:defRPr>
            </a:lvl5pPr>
            <a:lvl6pPr marL="764947" indent="-132804" algn="l" defTabSz="913429" rtl="0" eaLnBrk="1" fontAlgn="base" latinLnBrk="0" hangingPunct="1">
              <a:spcBef>
                <a:spcPct val="0"/>
              </a:spcBef>
              <a:spcAft>
                <a:spcPct val="0"/>
              </a:spcAft>
              <a:buClr>
                <a:schemeClr val="tx2"/>
              </a:buClr>
              <a:buSzPct val="89000"/>
              <a:buFont typeface="Arial" charset="0"/>
              <a:buChar char="-"/>
              <a:defRPr sz="1600" kern="1200" baseline="0">
                <a:solidFill>
                  <a:schemeClr val="tx1"/>
                </a:solidFill>
                <a:latin typeface="+mn-lt"/>
                <a:ea typeface="+mn-ea"/>
                <a:cs typeface="+mn-cs"/>
              </a:defRPr>
            </a:lvl6pPr>
            <a:lvl7pPr marL="764947" indent="-132804" algn="l" defTabSz="913429" rtl="0" eaLnBrk="1" fontAlgn="base" latinLnBrk="0" hangingPunct="1">
              <a:spcBef>
                <a:spcPct val="0"/>
              </a:spcBef>
              <a:spcAft>
                <a:spcPct val="0"/>
              </a:spcAft>
              <a:buClr>
                <a:schemeClr val="tx2"/>
              </a:buClr>
              <a:buSzPct val="89000"/>
              <a:buFont typeface="Arial" charset="0"/>
              <a:buChar char="-"/>
              <a:defRPr sz="1600" kern="1200" baseline="0">
                <a:solidFill>
                  <a:schemeClr val="tx1"/>
                </a:solidFill>
                <a:latin typeface="+mn-lt"/>
                <a:ea typeface="+mn-ea"/>
                <a:cs typeface="+mn-cs"/>
              </a:defRPr>
            </a:lvl7pPr>
            <a:lvl8pPr marL="764947" indent="-132804" algn="l" defTabSz="913429" rtl="0" eaLnBrk="1" fontAlgn="base" latinLnBrk="0" hangingPunct="1">
              <a:spcBef>
                <a:spcPct val="0"/>
              </a:spcBef>
              <a:spcAft>
                <a:spcPct val="0"/>
              </a:spcAft>
              <a:buClr>
                <a:schemeClr val="tx2"/>
              </a:buClr>
              <a:buSzPct val="89000"/>
              <a:buFont typeface="Arial" charset="0"/>
              <a:buChar char="-"/>
              <a:defRPr sz="1600" kern="1200" baseline="0">
                <a:solidFill>
                  <a:schemeClr val="tx1"/>
                </a:solidFill>
                <a:latin typeface="+mn-lt"/>
                <a:ea typeface="+mn-ea"/>
                <a:cs typeface="+mn-cs"/>
              </a:defRPr>
            </a:lvl8pPr>
            <a:lvl9pPr marL="764947" indent="-132804" algn="l" defTabSz="913429" rtl="0" eaLnBrk="1" fontAlgn="base" latinLnBrk="0" hangingPunct="1">
              <a:spcBef>
                <a:spcPct val="0"/>
              </a:spcBef>
              <a:spcAft>
                <a:spcPct val="0"/>
              </a:spcAft>
              <a:buClr>
                <a:schemeClr val="tx2"/>
              </a:buClr>
              <a:buSzPct val="89000"/>
              <a:buFont typeface="Arial" charset="0"/>
              <a:buChar char="-"/>
              <a:defRPr sz="1600" kern="1200" baseline="0">
                <a:solidFill>
                  <a:schemeClr val="tx1"/>
                </a:solidFill>
                <a:latin typeface="+mn-lt"/>
                <a:ea typeface="+mn-ea"/>
                <a:cs typeface="+mn-cs"/>
              </a:defRPr>
            </a:lvl9pPr>
          </a:lstStyle>
          <a:p>
            <a:pPr algn="ctr"/>
            <a:r>
              <a:rPr lang="en-US" sz="2400" b="1" kern="0">
                <a:solidFill>
                  <a:srgbClr val="000000"/>
                </a:solidFill>
                <a:latin typeface="TT Rounds Condensed Bold" panose="020B0604020202020204" charset="0"/>
                <a:cs typeface="Arial"/>
              </a:rPr>
              <a:t>Health-Related Social Needs (HRSN)</a:t>
            </a:r>
            <a:endParaRPr lang="en-US" sz="1800">
              <a:latin typeface="TT Rounds Condensed Bold" panose="020B0604020202020204" charset="0"/>
            </a:endParaRPr>
          </a:p>
        </p:txBody>
      </p:sp>
      <p:sp>
        <p:nvSpPr>
          <p:cNvPr id="12" name="TextBox 7">
            <a:extLst>
              <a:ext uri="{FF2B5EF4-FFF2-40B4-BE49-F238E27FC236}">
                <a16:creationId xmlns:a16="http://schemas.microsoft.com/office/drawing/2014/main" id="{1EDE6868-9C33-DC80-9528-C5468CE736C6}"/>
              </a:ext>
            </a:extLst>
          </p:cNvPr>
          <p:cNvSpPr txBox="1"/>
          <p:nvPr/>
        </p:nvSpPr>
        <p:spPr>
          <a:xfrm>
            <a:off x="313743" y="2293793"/>
            <a:ext cx="17643196" cy="984885"/>
          </a:xfrm>
          <a:prstGeom prst="rect">
            <a:avLst/>
          </a:prstGeom>
        </p:spPr>
        <p:txBody>
          <a:bodyPr wrap="square" lIns="0" tIns="0" rIns="0" bIns="0" rtlCol="0" anchor="t">
            <a:spAutoFit/>
          </a:bodyPr>
          <a:lstStyle/>
          <a:p>
            <a:r>
              <a:rPr lang="en-US" sz="3200">
                <a:solidFill>
                  <a:schemeClr val="tx2"/>
                </a:solidFill>
                <a:latin typeface="TT Rounds Condensed" panose="020B0604020202020204" charset="0"/>
                <a:ea typeface="+mn-lt"/>
                <a:cs typeface="+mn-lt"/>
              </a:rPr>
              <a:t>A</a:t>
            </a:r>
            <a:r>
              <a:rPr lang="en-US" sz="3200">
                <a:solidFill>
                  <a:schemeClr val="tx2"/>
                </a:solidFill>
                <a:latin typeface="TT Rounds Condensed" panose="020B0604020202020204" charset="0"/>
                <a:ea typeface="+mn-lt"/>
                <a:cs typeface="+mn-lt"/>
                <a:sym typeface="TT Rounds Condensed"/>
              </a:rPr>
              <a:t> member’s ACO may be able to connect high-risk perinatal members with</a:t>
            </a:r>
            <a:r>
              <a:rPr lang="en-US" sz="3200" b="1">
                <a:solidFill>
                  <a:schemeClr val="tx2"/>
                </a:solidFill>
                <a:latin typeface="TT Rounds Condensed" panose="020B0604020202020204" charset="0"/>
                <a:ea typeface="+mn-lt"/>
                <a:cs typeface="+mn-lt"/>
                <a:sym typeface="TT Rounds Condensed"/>
              </a:rPr>
              <a:t> services that address health-related social needs such as housing and nutrition supports</a:t>
            </a:r>
            <a:r>
              <a:rPr lang="en-US" sz="3200">
                <a:solidFill>
                  <a:schemeClr val="tx2"/>
                </a:solidFill>
                <a:latin typeface="TT Rounds Condensed" panose="020B0604020202020204" charset="0"/>
                <a:ea typeface="+mn-lt"/>
                <a:cs typeface="+mn-lt"/>
                <a:sym typeface="TT Rounds Condensed"/>
              </a:rPr>
              <a:t>, including:</a:t>
            </a:r>
            <a:endParaRPr lang="en-US" sz="3200">
              <a:solidFill>
                <a:schemeClr val="tx2"/>
              </a:solidFill>
              <a:latin typeface="TT Rounds Condensed" panose="020B0604020202020204" charset="0"/>
              <a:ea typeface="+mn-lt"/>
              <a:cs typeface="+mn-lt"/>
            </a:endParaRPr>
          </a:p>
        </p:txBody>
      </p:sp>
      <p:sp>
        <p:nvSpPr>
          <p:cNvPr id="14" name="TextBox 13">
            <a:extLst>
              <a:ext uri="{FF2B5EF4-FFF2-40B4-BE49-F238E27FC236}">
                <a16:creationId xmlns:a16="http://schemas.microsoft.com/office/drawing/2014/main" id="{38529B7F-B06F-0D6B-7D82-699CF41BED32}"/>
              </a:ext>
            </a:extLst>
          </p:cNvPr>
          <p:cNvSpPr txBox="1">
            <a:spLocks noChangeArrowheads="1"/>
          </p:cNvSpPr>
          <p:nvPr/>
        </p:nvSpPr>
        <p:spPr bwMode="auto">
          <a:xfrm>
            <a:off x="3334550" y="3863665"/>
            <a:ext cx="14610111" cy="2154436"/>
          </a:xfrm>
          <a:prstGeom prst="rect">
            <a:avLst/>
          </a:prstGeom>
          <a:noFill/>
          <a:ln w="952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defPPr>
              <a:defRPr lang="en-US"/>
            </a:defPPr>
            <a:lvl1pPr marL="0" indent="0" algn="l" defTabSz="913429" rtl="0" eaLnBrk="1" fontAlgn="base" latinLnBrk="0" hangingPunct="1">
              <a:spcBef>
                <a:spcPct val="0"/>
              </a:spcBef>
              <a:spcAft>
                <a:spcPct val="0"/>
              </a:spcAft>
              <a:buClr>
                <a:schemeClr val="tx2"/>
              </a:buClr>
              <a:defRPr sz="1600" kern="1200" baseline="0">
                <a:solidFill>
                  <a:schemeClr val="tx1"/>
                </a:solidFill>
                <a:latin typeface="+mn-lt"/>
                <a:ea typeface="+mn-ea"/>
                <a:cs typeface="+mn-cs"/>
              </a:defRPr>
            </a:lvl1pPr>
            <a:lvl2pPr marL="197586" indent="-195966" algn="l" defTabSz="913429" rtl="0" eaLnBrk="1" fontAlgn="base" latinLnBrk="0" hangingPunct="1">
              <a:spcBef>
                <a:spcPct val="0"/>
              </a:spcBef>
              <a:spcAft>
                <a:spcPct val="0"/>
              </a:spcAft>
              <a:buClr>
                <a:schemeClr val="tx2"/>
              </a:buClr>
              <a:buSzPct val="125000"/>
              <a:buFont typeface="Arial" charset="0"/>
              <a:buChar char="▪"/>
              <a:defRPr sz="1600" kern="1200" baseline="0">
                <a:solidFill>
                  <a:schemeClr val="tx1"/>
                </a:solidFill>
                <a:latin typeface="+mn-lt"/>
                <a:ea typeface="+mn-ea"/>
                <a:cs typeface="+mn-cs"/>
              </a:defRPr>
            </a:lvl2pPr>
            <a:lvl3pPr marL="466431" indent="-267227" algn="l" defTabSz="913429" rtl="0" eaLnBrk="1" fontAlgn="base" latinLnBrk="0" hangingPunct="1">
              <a:spcBef>
                <a:spcPct val="0"/>
              </a:spcBef>
              <a:spcAft>
                <a:spcPct val="0"/>
              </a:spcAft>
              <a:buClr>
                <a:schemeClr val="tx2"/>
              </a:buClr>
              <a:buSzPct val="120000"/>
              <a:buFont typeface="Arial" charset="0"/>
              <a:buChar char="–"/>
              <a:defRPr sz="1600" kern="1200" baseline="0">
                <a:solidFill>
                  <a:schemeClr val="tx1"/>
                </a:solidFill>
                <a:latin typeface="+mn-lt"/>
                <a:ea typeface="+mn-ea"/>
                <a:cs typeface="+mn-cs"/>
              </a:defRPr>
            </a:lvl3pPr>
            <a:lvl4pPr marL="626768" indent="-158716" algn="l" defTabSz="913429" rtl="0" eaLnBrk="1" fontAlgn="base" latinLnBrk="0" hangingPunct="1">
              <a:spcBef>
                <a:spcPct val="0"/>
              </a:spcBef>
              <a:spcAft>
                <a:spcPct val="0"/>
              </a:spcAft>
              <a:buClr>
                <a:schemeClr val="tx2"/>
              </a:buClr>
              <a:buSzPct val="120000"/>
              <a:buFont typeface="Arial" charset="0"/>
              <a:buChar char="▫"/>
              <a:defRPr sz="1600" kern="1200" baseline="0">
                <a:solidFill>
                  <a:schemeClr val="tx1"/>
                </a:solidFill>
                <a:latin typeface="+mn-lt"/>
                <a:ea typeface="+mn-ea"/>
                <a:cs typeface="+mn-cs"/>
              </a:defRPr>
            </a:lvl4pPr>
            <a:lvl5pPr marL="764947" indent="-132804" algn="l" defTabSz="913429" rtl="0" eaLnBrk="1" fontAlgn="base" latinLnBrk="0" hangingPunct="1">
              <a:spcBef>
                <a:spcPct val="0"/>
              </a:spcBef>
              <a:spcAft>
                <a:spcPct val="0"/>
              </a:spcAft>
              <a:buClr>
                <a:schemeClr val="tx2"/>
              </a:buClr>
              <a:buSzPct val="89000"/>
              <a:buFont typeface="Arial" charset="0"/>
              <a:buChar char="-"/>
              <a:defRPr sz="1600" kern="1200" baseline="0">
                <a:solidFill>
                  <a:schemeClr val="tx1"/>
                </a:solidFill>
                <a:latin typeface="+mn-lt"/>
                <a:ea typeface="+mn-ea"/>
                <a:cs typeface="+mn-cs"/>
              </a:defRPr>
            </a:lvl5pPr>
            <a:lvl6pPr marL="764947" indent="-132804" algn="l" defTabSz="913429" rtl="0" eaLnBrk="1" fontAlgn="base" latinLnBrk="0" hangingPunct="1">
              <a:spcBef>
                <a:spcPct val="0"/>
              </a:spcBef>
              <a:spcAft>
                <a:spcPct val="0"/>
              </a:spcAft>
              <a:buClr>
                <a:schemeClr val="tx2"/>
              </a:buClr>
              <a:buSzPct val="89000"/>
              <a:buFont typeface="Arial" charset="0"/>
              <a:buChar char="-"/>
              <a:defRPr sz="1600" kern="1200" baseline="0">
                <a:solidFill>
                  <a:schemeClr val="tx1"/>
                </a:solidFill>
                <a:latin typeface="+mn-lt"/>
                <a:ea typeface="+mn-ea"/>
                <a:cs typeface="+mn-cs"/>
              </a:defRPr>
            </a:lvl6pPr>
            <a:lvl7pPr marL="764947" indent="-132804" algn="l" defTabSz="913429" rtl="0" eaLnBrk="1" fontAlgn="base" latinLnBrk="0" hangingPunct="1">
              <a:spcBef>
                <a:spcPct val="0"/>
              </a:spcBef>
              <a:spcAft>
                <a:spcPct val="0"/>
              </a:spcAft>
              <a:buClr>
                <a:schemeClr val="tx2"/>
              </a:buClr>
              <a:buSzPct val="89000"/>
              <a:buFont typeface="Arial" charset="0"/>
              <a:buChar char="-"/>
              <a:defRPr sz="1600" kern="1200" baseline="0">
                <a:solidFill>
                  <a:schemeClr val="tx1"/>
                </a:solidFill>
                <a:latin typeface="+mn-lt"/>
                <a:ea typeface="+mn-ea"/>
                <a:cs typeface="+mn-cs"/>
              </a:defRPr>
            </a:lvl7pPr>
            <a:lvl8pPr marL="764947" indent="-132804" algn="l" defTabSz="913429" rtl="0" eaLnBrk="1" fontAlgn="base" latinLnBrk="0" hangingPunct="1">
              <a:spcBef>
                <a:spcPct val="0"/>
              </a:spcBef>
              <a:spcAft>
                <a:spcPct val="0"/>
              </a:spcAft>
              <a:buClr>
                <a:schemeClr val="tx2"/>
              </a:buClr>
              <a:buSzPct val="89000"/>
              <a:buFont typeface="Arial" charset="0"/>
              <a:buChar char="-"/>
              <a:defRPr sz="1600" kern="1200" baseline="0">
                <a:solidFill>
                  <a:schemeClr val="tx1"/>
                </a:solidFill>
                <a:latin typeface="+mn-lt"/>
                <a:ea typeface="+mn-ea"/>
                <a:cs typeface="+mn-cs"/>
              </a:defRPr>
            </a:lvl8pPr>
            <a:lvl9pPr marL="764947" indent="-132804" algn="l" defTabSz="913429" rtl="0" eaLnBrk="1" fontAlgn="base" latinLnBrk="0" hangingPunct="1">
              <a:spcBef>
                <a:spcPct val="0"/>
              </a:spcBef>
              <a:spcAft>
                <a:spcPct val="0"/>
              </a:spcAft>
              <a:buClr>
                <a:schemeClr val="tx2"/>
              </a:buClr>
              <a:buSzPct val="89000"/>
              <a:buFont typeface="Arial" charset="0"/>
              <a:buChar char="-"/>
              <a:defRPr sz="1600" kern="1200" baseline="0">
                <a:solidFill>
                  <a:schemeClr val="tx1"/>
                </a:solidFill>
                <a:latin typeface="+mn-lt"/>
                <a:ea typeface="+mn-ea"/>
                <a:cs typeface="+mn-cs"/>
              </a:defRPr>
            </a:lvl9pPr>
          </a:lstStyle>
          <a:p>
            <a:pPr marL="1905" lvl="1" indent="0">
              <a:buNone/>
            </a:pPr>
            <a:r>
              <a:rPr lang="en-US" sz="2800" b="1">
                <a:solidFill>
                  <a:schemeClr val="tx2"/>
                </a:solidFill>
                <a:latin typeface="TT Rounds Condensed" panose="020B0604020202020204" charset="0"/>
                <a:ea typeface="+mn-lt"/>
                <a:cs typeface="+mn-lt"/>
              </a:rPr>
              <a:t>Health-Related Social Needs (HRSN) Services: </a:t>
            </a:r>
            <a:r>
              <a:rPr lang="en-US" sz="2800">
                <a:solidFill>
                  <a:schemeClr val="tx2"/>
                </a:solidFill>
                <a:latin typeface="TT Rounds Condensed" panose="020B0604020202020204" charset="0"/>
                <a:ea typeface="+mn-lt"/>
                <a:cs typeface="+mn-lt"/>
              </a:rPr>
              <a:t>MassHealth members enrolled in ACOs may be able to get help with food and housing needs through MassHealth Health Related Social Needs (HRSN) Services</a:t>
            </a:r>
            <a:r>
              <a:rPr lang="en-US" sz="2800" u="sng">
                <a:solidFill>
                  <a:schemeClr val="tx2"/>
                </a:solidFill>
                <a:latin typeface="TT Rounds Condensed" panose="020B0604020202020204" charset="0"/>
                <a:ea typeface="+mn-lt"/>
                <a:cs typeface="+mn-lt"/>
              </a:rPr>
              <a:t>.</a:t>
            </a:r>
            <a:r>
              <a:rPr lang="en-US" sz="2800">
                <a:solidFill>
                  <a:schemeClr val="tx2"/>
                </a:solidFill>
                <a:latin typeface="TT Rounds Condensed" panose="020B0604020202020204" charset="0"/>
                <a:ea typeface="+mn-lt"/>
                <a:cs typeface="+mn-lt"/>
              </a:rPr>
              <a:t>  Each ACO offers two or more of the HRSN Services listed in the materials linked. Members are encouraged to reach out to their ACO directly to learn more about what HRSN Services their ACO offers and if they are available to the member. </a:t>
            </a:r>
          </a:p>
        </p:txBody>
      </p:sp>
      <p:sp>
        <p:nvSpPr>
          <p:cNvPr id="15" name="TextBox 14">
            <a:extLst>
              <a:ext uri="{FF2B5EF4-FFF2-40B4-BE49-F238E27FC236}">
                <a16:creationId xmlns:a16="http://schemas.microsoft.com/office/drawing/2014/main" id="{257193C2-2F3A-6819-61EE-7B2B1D637972}"/>
              </a:ext>
            </a:extLst>
          </p:cNvPr>
          <p:cNvSpPr txBox="1"/>
          <p:nvPr/>
        </p:nvSpPr>
        <p:spPr>
          <a:xfrm>
            <a:off x="797664" y="7162211"/>
            <a:ext cx="16692672" cy="1015663"/>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3000" b="1">
                <a:latin typeface="TT Rounds Condensed" panose="020B0604020202020204" charset="0"/>
              </a:rPr>
              <a:t>More</a:t>
            </a:r>
            <a:r>
              <a:rPr lang="en-US" sz="3000" b="1">
                <a:solidFill>
                  <a:srgbClr val="000000"/>
                </a:solidFill>
                <a:latin typeface="TT Rounds Condensed" panose="020B0604020202020204" charset="0"/>
                <a:cs typeface="Calibri"/>
              </a:rPr>
              <a:t> </a:t>
            </a:r>
            <a:r>
              <a:rPr lang="en-US" sz="3000" b="1">
                <a:latin typeface="TT Rounds Condensed" panose="020B0604020202020204" charset="0"/>
              </a:rPr>
              <a:t>information about MassHealth HRSN can be found here: </a:t>
            </a:r>
          </a:p>
          <a:p>
            <a:pPr algn="ctr"/>
            <a:r>
              <a:rPr lang="en-US" sz="3000" b="1">
                <a:latin typeface="TT Rounds Condensed" panose="020B0604020202020204" charset="0"/>
                <a:ea typeface="+mn-lt"/>
                <a:cs typeface="+mn-lt"/>
                <a:hlinkClick r:id="rId5"/>
              </a:rPr>
              <a:t>https://www.mass.gov/info-details/masshealth-members-who-need-assistance-with-food-or-housing</a:t>
            </a:r>
            <a:endParaRPr lang="en-US" sz="3000" b="1">
              <a:latin typeface="TT Rounds Condensed" panose="020B0604020202020204" charset="0"/>
              <a:ea typeface="Calibri"/>
              <a:cs typeface="Calibri"/>
            </a:endParaRPr>
          </a:p>
        </p:txBody>
      </p:sp>
    </p:spTree>
    <p:custDataLst>
      <p:tags r:id="rId1"/>
    </p:custDataLst>
    <p:extLst>
      <p:ext uri="{BB962C8B-B14F-4D97-AF65-F5344CB8AC3E}">
        <p14:creationId xmlns:p14="http://schemas.microsoft.com/office/powerpoint/2010/main" val="393851281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FDEB81F-B7AA-67AB-7D08-5EEA94156179}"/>
            </a:ext>
          </a:extLst>
        </p:cNvPr>
        <p:cNvGrpSpPr/>
        <p:nvPr/>
      </p:nvGrpSpPr>
      <p:grpSpPr>
        <a:xfrm>
          <a:off x="0" y="0"/>
          <a:ext cx="0" cy="0"/>
          <a:chOff x="0" y="0"/>
          <a:chExt cx="0" cy="0"/>
        </a:xfrm>
      </p:grpSpPr>
      <p:grpSp>
        <p:nvGrpSpPr>
          <p:cNvPr id="2" name="Group 2">
            <a:extLst>
              <a:ext uri="{FF2B5EF4-FFF2-40B4-BE49-F238E27FC236}">
                <a16:creationId xmlns:a16="http://schemas.microsoft.com/office/drawing/2014/main" id="{FC67978F-2BC3-40E6-0716-86CB0B95B80A}"/>
              </a:ext>
            </a:extLst>
          </p:cNvPr>
          <p:cNvGrpSpPr/>
          <p:nvPr/>
        </p:nvGrpSpPr>
        <p:grpSpPr>
          <a:xfrm>
            <a:off x="0" y="1790700"/>
            <a:ext cx="18288000" cy="304800"/>
            <a:chOff x="0" y="0"/>
            <a:chExt cx="13004800" cy="216747"/>
          </a:xfrm>
        </p:grpSpPr>
        <p:sp>
          <p:nvSpPr>
            <p:cNvPr id="3" name="Freeform 3">
              <a:extLst>
                <a:ext uri="{FF2B5EF4-FFF2-40B4-BE49-F238E27FC236}">
                  <a16:creationId xmlns:a16="http://schemas.microsoft.com/office/drawing/2014/main" id="{BAFD7F94-8F91-DC3B-0917-83A062C54DA1}"/>
                </a:ext>
              </a:extLst>
            </p:cNvPr>
            <p:cNvSpPr/>
            <p:nvPr/>
          </p:nvSpPr>
          <p:spPr>
            <a:xfrm>
              <a:off x="0" y="0"/>
              <a:ext cx="13004800" cy="216789"/>
            </a:xfrm>
            <a:custGeom>
              <a:avLst/>
              <a:gdLst/>
              <a:ahLst/>
              <a:cxnLst/>
              <a:rect l="l" t="t" r="r" b="b"/>
              <a:pathLst>
                <a:path w="13004800" h="216789">
                  <a:moveTo>
                    <a:pt x="0" y="0"/>
                  </a:moveTo>
                  <a:lnTo>
                    <a:pt x="13004800" y="0"/>
                  </a:lnTo>
                  <a:lnTo>
                    <a:pt x="13004800" y="216789"/>
                  </a:lnTo>
                  <a:lnTo>
                    <a:pt x="0" y="216789"/>
                  </a:lnTo>
                  <a:close/>
                </a:path>
              </a:pathLst>
            </a:custGeom>
            <a:gradFill rotWithShape="1">
              <a:gsLst>
                <a:gs pos="0">
                  <a:srgbClr val="31859C">
                    <a:alpha val="100000"/>
                  </a:srgbClr>
                </a:gs>
                <a:gs pos="100000">
                  <a:srgbClr val="93CDDD">
                    <a:alpha val="100000"/>
                  </a:srgbClr>
                </a:gs>
              </a:gsLst>
              <a:lin ang="10800000"/>
            </a:gradFill>
          </p:spPr>
          <p:txBody>
            <a:bodyPr/>
            <a:lstStyle/>
            <a:p>
              <a:endParaRPr lang="en-US"/>
            </a:p>
          </p:txBody>
        </p:sp>
      </p:grpSp>
      <p:grpSp>
        <p:nvGrpSpPr>
          <p:cNvPr id="4" name="Group 4">
            <a:extLst>
              <a:ext uri="{FF2B5EF4-FFF2-40B4-BE49-F238E27FC236}">
                <a16:creationId xmlns:a16="http://schemas.microsoft.com/office/drawing/2014/main" id="{19BFCA6C-1909-7CD6-1184-4E0AD508AE92}"/>
              </a:ext>
            </a:extLst>
          </p:cNvPr>
          <p:cNvGrpSpPr/>
          <p:nvPr/>
        </p:nvGrpSpPr>
        <p:grpSpPr>
          <a:xfrm>
            <a:off x="16230448" y="354246"/>
            <a:ext cx="518464" cy="518464"/>
            <a:chOff x="0" y="0"/>
            <a:chExt cx="6350000" cy="6350000"/>
          </a:xfrm>
        </p:grpSpPr>
        <p:sp>
          <p:nvSpPr>
            <p:cNvPr id="5" name="Freeform 5">
              <a:extLst>
                <a:ext uri="{FF2B5EF4-FFF2-40B4-BE49-F238E27FC236}">
                  <a16:creationId xmlns:a16="http://schemas.microsoft.com/office/drawing/2014/main" id="{BA0C84A2-66DE-8797-798F-8395ECEA0DEA}"/>
                </a:ext>
              </a:extLst>
            </p:cNvPr>
            <p:cNvSpPr/>
            <p:nvPr/>
          </p:nvSpPr>
          <p:spPr>
            <a:xfrm>
              <a:off x="0" y="0"/>
              <a:ext cx="6350000" cy="6350000"/>
            </a:xfrm>
            <a:custGeom>
              <a:avLst/>
              <a:gdLst/>
              <a:ahLst/>
              <a:cxnLst/>
              <a:rect l="l" t="t" r="r" b="b"/>
              <a:pathLst>
                <a:path w="6350000" h="6350000">
                  <a:moveTo>
                    <a:pt x="3175000" y="0"/>
                  </a:moveTo>
                  <a:cubicBezTo>
                    <a:pt x="1421496" y="0"/>
                    <a:pt x="0" y="1421496"/>
                    <a:pt x="0" y="3175000"/>
                  </a:cubicBezTo>
                  <a:cubicBezTo>
                    <a:pt x="0" y="4928504"/>
                    <a:pt x="1421496" y="6350000"/>
                    <a:pt x="3175000" y="6350000"/>
                  </a:cubicBezTo>
                  <a:cubicBezTo>
                    <a:pt x="4928504" y="6350000"/>
                    <a:pt x="6350000" y="4928504"/>
                    <a:pt x="6350000" y="3175000"/>
                  </a:cubicBezTo>
                  <a:cubicBezTo>
                    <a:pt x="6350000" y="1421496"/>
                    <a:pt x="4928504" y="0"/>
                    <a:pt x="3175000" y="0"/>
                  </a:cubicBezTo>
                  <a:close/>
                </a:path>
              </a:pathLst>
            </a:custGeom>
            <a:blipFill>
              <a:blip r:embed="rId3"/>
              <a:stretch>
                <a:fillRect/>
              </a:stretch>
            </a:blipFill>
          </p:spPr>
          <p:txBody>
            <a:bodyPr/>
            <a:lstStyle/>
            <a:p>
              <a:endParaRPr lang="en-US"/>
            </a:p>
          </p:txBody>
        </p:sp>
      </p:grpSp>
      <p:sp>
        <p:nvSpPr>
          <p:cNvPr id="6" name="Freeform 6">
            <a:extLst>
              <a:ext uri="{FF2B5EF4-FFF2-40B4-BE49-F238E27FC236}">
                <a16:creationId xmlns:a16="http://schemas.microsoft.com/office/drawing/2014/main" id="{6A2DE346-DEFB-74A8-2D99-00E1990108A1}"/>
              </a:ext>
            </a:extLst>
          </p:cNvPr>
          <p:cNvSpPr/>
          <p:nvPr/>
        </p:nvSpPr>
        <p:spPr>
          <a:xfrm>
            <a:off x="15087600" y="187657"/>
            <a:ext cx="2804160" cy="1370108"/>
          </a:xfrm>
          <a:custGeom>
            <a:avLst/>
            <a:gdLst/>
            <a:ahLst/>
            <a:cxnLst/>
            <a:rect l="l" t="t" r="r" b="b"/>
            <a:pathLst>
              <a:path w="2804160" h="1370108">
                <a:moveTo>
                  <a:pt x="0" y="0"/>
                </a:moveTo>
                <a:lnTo>
                  <a:pt x="2804160" y="0"/>
                </a:lnTo>
                <a:lnTo>
                  <a:pt x="2804160" y="1370107"/>
                </a:lnTo>
                <a:lnTo>
                  <a:pt x="0" y="1370107"/>
                </a:lnTo>
                <a:lnTo>
                  <a:pt x="0" y="0"/>
                </a:lnTo>
                <a:close/>
              </a:path>
            </a:pathLst>
          </a:custGeom>
          <a:blipFill>
            <a:blip r:embed="rId4"/>
            <a:stretch>
              <a:fillRect t="-1422"/>
            </a:stretch>
          </a:blipFill>
        </p:spPr>
        <p:txBody>
          <a:bodyPr/>
          <a:lstStyle/>
          <a:p>
            <a:endParaRPr lang="en-US"/>
          </a:p>
        </p:txBody>
      </p:sp>
      <p:sp>
        <p:nvSpPr>
          <p:cNvPr id="8" name="TextBox 8">
            <a:extLst>
              <a:ext uri="{FF2B5EF4-FFF2-40B4-BE49-F238E27FC236}">
                <a16:creationId xmlns:a16="http://schemas.microsoft.com/office/drawing/2014/main" id="{EE47AF6F-8699-6B3B-C1EB-05B7195ADF26}"/>
              </a:ext>
            </a:extLst>
          </p:cNvPr>
          <p:cNvSpPr txBox="1"/>
          <p:nvPr/>
        </p:nvSpPr>
        <p:spPr>
          <a:xfrm>
            <a:off x="182765" y="618308"/>
            <a:ext cx="14066077" cy="715517"/>
          </a:xfrm>
          <a:prstGeom prst="rect">
            <a:avLst/>
          </a:prstGeom>
        </p:spPr>
        <p:txBody>
          <a:bodyPr wrap="square" lIns="0" tIns="0" rIns="0" bIns="0" rtlCol="0" anchor="t">
            <a:spAutoFit/>
          </a:bodyPr>
          <a:lstStyle>
            <a:defPPr>
              <a:defRPr lang="en-US"/>
            </a:defPPr>
            <a:lvl1pPr algn="ctr">
              <a:lnSpc>
                <a:spcPts val="5759"/>
              </a:lnSpc>
              <a:defRPr sz="4800" b="1">
                <a:solidFill>
                  <a:srgbClr val="002D5B"/>
                </a:solidFill>
                <a:latin typeface="TT Rounds Condensed Bold" panose="020B0604020202020204" charset="0"/>
                <a:ea typeface="Arial Bold"/>
                <a:cs typeface="Arial Bold"/>
              </a:defRPr>
            </a:lvl1pPr>
          </a:lstStyle>
          <a:p>
            <a:r>
              <a:rPr lang="en-US">
                <a:sym typeface="Arial Bold"/>
              </a:rPr>
              <a:t>One Care: Overview</a:t>
            </a:r>
            <a:endParaRPr lang="en-US"/>
          </a:p>
        </p:txBody>
      </p:sp>
      <p:sp>
        <p:nvSpPr>
          <p:cNvPr id="9" name="TextBox 7">
            <a:extLst>
              <a:ext uri="{FF2B5EF4-FFF2-40B4-BE49-F238E27FC236}">
                <a16:creationId xmlns:a16="http://schemas.microsoft.com/office/drawing/2014/main" id="{61687D98-E0B5-B329-05EE-3581AA0581AC}"/>
              </a:ext>
            </a:extLst>
          </p:cNvPr>
          <p:cNvSpPr txBox="1"/>
          <p:nvPr/>
        </p:nvSpPr>
        <p:spPr>
          <a:xfrm>
            <a:off x="313743" y="2293793"/>
            <a:ext cx="17643196" cy="7463582"/>
          </a:xfrm>
          <a:prstGeom prst="rect">
            <a:avLst/>
          </a:prstGeom>
        </p:spPr>
        <p:txBody>
          <a:bodyPr wrap="square" lIns="0" tIns="0" rIns="0" bIns="0" rtlCol="0" anchor="t">
            <a:spAutoFit/>
          </a:bodyPr>
          <a:lstStyle/>
          <a:p>
            <a:pPr>
              <a:spcAft>
                <a:spcPts val="600"/>
              </a:spcAft>
            </a:pPr>
            <a:r>
              <a:rPr lang="en-US" sz="2800">
                <a:solidFill>
                  <a:schemeClr val="tx2"/>
                </a:solidFill>
                <a:latin typeface="TT Rounds Condensed"/>
                <a:ea typeface="+mn-lt"/>
                <a:cs typeface="+mn-lt"/>
              </a:rPr>
              <a:t>Some pregnant and postpartum members with a disability may be in an integrated care plan called </a:t>
            </a:r>
            <a:r>
              <a:rPr lang="en-US" sz="2800" b="1">
                <a:solidFill>
                  <a:schemeClr val="tx2"/>
                </a:solidFill>
                <a:latin typeface="TT Rounds Condensed"/>
                <a:ea typeface="+mn-lt"/>
                <a:cs typeface="+mn-lt"/>
              </a:rPr>
              <a:t>One Care</a:t>
            </a:r>
            <a:r>
              <a:rPr lang="en-US" sz="2800">
                <a:solidFill>
                  <a:schemeClr val="tx2"/>
                </a:solidFill>
                <a:latin typeface="TT Rounds Condensed"/>
                <a:ea typeface="+mn-lt"/>
                <a:cs typeface="+mn-lt"/>
              </a:rPr>
              <a:t>.</a:t>
            </a:r>
            <a:endParaRPr lang="en-US">
              <a:solidFill>
                <a:schemeClr val="tx2"/>
              </a:solidFill>
            </a:endParaRPr>
          </a:p>
          <a:p>
            <a:pPr>
              <a:spcAft>
                <a:spcPts val="600"/>
              </a:spcAft>
            </a:pPr>
            <a:r>
              <a:rPr lang="en-US" sz="2700">
                <a:solidFill>
                  <a:schemeClr val="tx2"/>
                </a:solidFill>
                <a:latin typeface="TT Rounds Condensed"/>
                <a:ea typeface="+mn-lt"/>
                <a:cs typeface="+mn-lt"/>
              </a:rPr>
              <a:t>One Care is a comprehensive health plan for individuals ages 21-64 at the time of enrollment who are dually eligible for both MassHealth and Medicare. All members receive comprehensive whole person-centered care coordination that promotes the individual’s goals and needs, including the following: comprehensive assessments and individualized care plans, supporting transitions of care, coordinating with other state agencies, and coordinating support to address social determinants of health needs.</a:t>
            </a:r>
          </a:p>
          <a:p>
            <a:r>
              <a:rPr lang="en-US" sz="2700" b="1">
                <a:solidFill>
                  <a:schemeClr val="tx2"/>
                </a:solidFill>
                <a:latin typeface="TT Rounds Condensed"/>
                <a:ea typeface="+mn-lt"/>
                <a:cs typeface="+mn-lt"/>
              </a:rPr>
              <a:t>Members are eligible for:</a:t>
            </a:r>
            <a:r>
              <a:rPr lang="en-US" sz="2700">
                <a:solidFill>
                  <a:schemeClr val="tx2"/>
                </a:solidFill>
                <a:latin typeface="TT Rounds Condensed"/>
                <a:ea typeface="+mn-lt"/>
                <a:cs typeface="+mn-lt"/>
              </a:rPr>
              <a:t>  </a:t>
            </a:r>
          </a:p>
          <a:p>
            <a:pPr marL="762000" lvl="1" indent="-457200">
              <a:buFont typeface="Arial" panose="020B0604020202020204" pitchFamily="34" charset="0"/>
              <a:buChar char="•"/>
            </a:pPr>
            <a:r>
              <a:rPr lang="en-US" sz="2700">
                <a:solidFill>
                  <a:schemeClr val="tx2"/>
                </a:solidFill>
                <a:latin typeface="TT Rounds Condensed"/>
                <a:ea typeface="+mn-lt"/>
                <a:cs typeface="+mn-lt"/>
              </a:rPr>
              <a:t>Comprehensive Care Coordination</a:t>
            </a:r>
          </a:p>
          <a:p>
            <a:pPr marL="762000" lvl="1" indent="-457200">
              <a:buFont typeface="Arial" panose="020B0604020202020204" pitchFamily="34" charset="0"/>
              <a:buChar char="•"/>
            </a:pPr>
            <a:r>
              <a:rPr lang="en-US" sz="2700">
                <a:solidFill>
                  <a:schemeClr val="tx2"/>
                </a:solidFill>
                <a:latin typeface="TT Rounds Condensed"/>
                <a:ea typeface="+mn-lt"/>
                <a:cs typeface="+mn-lt"/>
              </a:rPr>
              <a:t>Medicare: All Part A, Part B, and Part D</a:t>
            </a:r>
          </a:p>
          <a:p>
            <a:pPr marL="762000" lvl="1" indent="-457200">
              <a:buFont typeface="Arial" panose="020B0604020202020204" pitchFamily="34" charset="0"/>
              <a:buChar char="•"/>
            </a:pPr>
            <a:r>
              <a:rPr lang="en-US" sz="2700">
                <a:solidFill>
                  <a:schemeClr val="tx2"/>
                </a:solidFill>
                <a:latin typeface="TT Rounds Condensed"/>
                <a:ea typeface="+mn-lt"/>
                <a:cs typeface="+mn-lt"/>
              </a:rPr>
              <a:t>MassHealth State Plan Services, which includes LTSS</a:t>
            </a:r>
          </a:p>
          <a:p>
            <a:pPr marL="762000" lvl="1" indent="-457200">
              <a:buFont typeface="Arial" panose="020B0604020202020204" pitchFamily="34" charset="0"/>
              <a:buChar char="•"/>
            </a:pPr>
            <a:r>
              <a:rPr lang="en-US" sz="2700">
                <a:solidFill>
                  <a:schemeClr val="tx2"/>
                </a:solidFill>
                <a:latin typeface="TT Rounds Condensed"/>
                <a:ea typeface="+mn-lt"/>
                <a:cs typeface="+mn-lt"/>
              </a:rPr>
              <a:t>Behavioral Health Diversionary Services</a:t>
            </a:r>
          </a:p>
          <a:p>
            <a:pPr marL="762000" lvl="1" indent="-457200">
              <a:buFont typeface="Arial" panose="020B0604020202020204" pitchFamily="34" charset="0"/>
              <a:buChar char="•"/>
            </a:pPr>
            <a:r>
              <a:rPr lang="en-US" sz="2700">
                <a:solidFill>
                  <a:schemeClr val="tx2"/>
                </a:solidFill>
                <a:latin typeface="TT Rounds Condensed"/>
                <a:ea typeface="+mn-lt"/>
                <a:cs typeface="+mn-lt"/>
              </a:rPr>
              <a:t>Additional Community-based Services</a:t>
            </a:r>
          </a:p>
          <a:p>
            <a:pPr marL="762000" lvl="1" indent="-457200">
              <a:spcAft>
                <a:spcPts val="1200"/>
              </a:spcAft>
              <a:buFont typeface="Arial" panose="020B0604020202020204" pitchFamily="34" charset="0"/>
              <a:buChar char="•"/>
            </a:pPr>
            <a:r>
              <a:rPr lang="en-US" sz="2700">
                <a:solidFill>
                  <a:schemeClr val="tx2"/>
                </a:solidFill>
                <a:latin typeface="TT Rounds Condensed"/>
                <a:ea typeface="+mn-lt"/>
                <a:cs typeface="+mn-lt"/>
              </a:rPr>
              <a:t>Independent LTSS care coordination support from a Long Term Supports Coordinator (LTS-C)</a:t>
            </a:r>
          </a:p>
          <a:p>
            <a:r>
              <a:rPr lang="en-US" sz="2700" b="1">
                <a:solidFill>
                  <a:schemeClr val="tx2"/>
                </a:solidFill>
                <a:latin typeface="TT Rounds Condensed"/>
                <a:ea typeface="+mn-lt"/>
                <a:cs typeface="+mn-lt"/>
              </a:rPr>
              <a:t>Members are </a:t>
            </a:r>
            <a:r>
              <a:rPr lang="en-US" sz="2700" b="1" u="sng">
                <a:solidFill>
                  <a:schemeClr val="tx2"/>
                </a:solidFill>
                <a:latin typeface="TT Rounds Condensed"/>
                <a:ea typeface="+mn-lt"/>
                <a:cs typeface="+mn-lt"/>
              </a:rPr>
              <a:t>not</a:t>
            </a:r>
            <a:r>
              <a:rPr lang="en-US" sz="2700" b="1">
                <a:solidFill>
                  <a:schemeClr val="tx2"/>
                </a:solidFill>
                <a:latin typeface="TT Rounds Condensed"/>
                <a:ea typeface="+mn-lt"/>
                <a:cs typeface="+mn-lt"/>
              </a:rPr>
              <a:t> eligible for: </a:t>
            </a:r>
            <a:endParaRPr lang="en-US" sz="2700">
              <a:solidFill>
                <a:schemeClr val="tx2"/>
              </a:solidFill>
              <a:latin typeface="TT Rounds Condensed"/>
              <a:ea typeface="+mn-lt"/>
              <a:cs typeface="+mn-lt"/>
            </a:endParaRPr>
          </a:p>
          <a:p>
            <a:pPr marL="762000" lvl="1" indent="-457200">
              <a:buFont typeface="Arial" panose="020B0604020202020204" pitchFamily="34" charset="0"/>
              <a:buChar char="•"/>
            </a:pPr>
            <a:r>
              <a:rPr lang="en-US" sz="2700">
                <a:solidFill>
                  <a:schemeClr val="tx2"/>
                </a:solidFill>
                <a:latin typeface="TT Rounds Condensed"/>
                <a:ea typeface="+mn-lt"/>
                <a:cs typeface="+mn-lt"/>
              </a:rPr>
              <a:t>HRSN Services (as they may already be included within the One Care plan)</a:t>
            </a:r>
          </a:p>
          <a:p>
            <a:pPr marL="304800" lvl="1"/>
            <a:endParaRPr lang="en-US" sz="2700">
              <a:solidFill>
                <a:schemeClr val="tx2"/>
              </a:solidFill>
              <a:latin typeface="TT Rounds Condensed" panose="020B0604020202020204" charset="0"/>
              <a:ea typeface="+mn-lt"/>
              <a:cs typeface="+mn-lt"/>
            </a:endParaRPr>
          </a:p>
          <a:p>
            <a:pPr marL="304800" lvl="1" algn="ctr">
              <a:buFont typeface="Arial" panose="020B0604020202020204" pitchFamily="34" charset="0"/>
            </a:pPr>
            <a:r>
              <a:rPr lang="en-US" sz="3200" b="1">
                <a:solidFill>
                  <a:schemeClr val="tx2"/>
                </a:solidFill>
                <a:latin typeface="TT Rounds Condensed"/>
                <a:ea typeface="+mn-lt"/>
                <a:cs typeface="+mn-lt"/>
              </a:rPr>
              <a:t>For more information about One Care plans, visit: </a:t>
            </a:r>
            <a:r>
              <a:rPr lang="en-US" sz="3200" b="1">
                <a:solidFill>
                  <a:schemeClr val="tx2"/>
                </a:solidFill>
                <a:latin typeface="TT Rounds Condensed"/>
                <a:ea typeface="+mn-lt"/>
                <a:cs typeface="+mn-lt"/>
                <a:hlinkClick r:id="rId5">
                  <a:extLst>
                    <a:ext uri="{A12FA001-AC4F-418D-AE19-62706E023703}">
                      <ahyp:hlinkClr xmlns:ahyp="http://schemas.microsoft.com/office/drawing/2018/hyperlinkcolor" val="tx"/>
                    </a:ext>
                  </a:extLst>
                </a:hlinkClick>
              </a:rPr>
              <a:t>https://www.mass.gov/info-details/one-care-plans</a:t>
            </a:r>
            <a:endParaRPr lang="en-US" sz="3200" b="1">
              <a:solidFill>
                <a:schemeClr val="tx2"/>
              </a:solidFill>
              <a:latin typeface="TT Rounds Condensed"/>
              <a:ea typeface="+mn-lt"/>
              <a:cs typeface="+mn-lt"/>
            </a:endParaRPr>
          </a:p>
        </p:txBody>
      </p:sp>
    </p:spTree>
    <p:custDataLst>
      <p:tags r:id="rId1"/>
    </p:custDataLst>
    <p:extLst>
      <p:ext uri="{BB962C8B-B14F-4D97-AF65-F5344CB8AC3E}">
        <p14:creationId xmlns:p14="http://schemas.microsoft.com/office/powerpoint/2010/main" val="348236472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9"/>
          <p:cNvSpPr txBox="1"/>
          <p:nvPr/>
        </p:nvSpPr>
        <p:spPr>
          <a:xfrm>
            <a:off x="1625343" y="200521"/>
            <a:ext cx="12325663" cy="1590179"/>
          </a:xfrm>
          <a:prstGeom prst="rect">
            <a:avLst/>
          </a:prstGeom>
        </p:spPr>
        <p:txBody>
          <a:bodyPr wrap="square" lIns="0" tIns="0" rIns="0" bIns="0" rtlCol="0" anchor="t">
            <a:spAutoFit/>
          </a:bodyPr>
          <a:lstStyle>
            <a:defPPr>
              <a:defRPr lang="en-US"/>
            </a:defPPr>
            <a:lvl1pPr>
              <a:lnSpc>
                <a:spcPts val="6200"/>
              </a:lnSpc>
              <a:defRPr sz="5400" b="1" spc="49">
                <a:solidFill>
                  <a:srgbClr val="002060"/>
                </a:solidFill>
                <a:latin typeface="TT Rounds Condensed Bold"/>
                <a:ea typeface="TT Rounds Condensed Bold"/>
                <a:cs typeface="TT Rounds Condensed Bold"/>
              </a:defRPr>
            </a:lvl1pPr>
          </a:lstStyle>
          <a:p>
            <a:pPr algn="ctr"/>
            <a:r>
              <a:rPr lang="en-US">
                <a:sym typeface="TT Rounds Condensed Bold"/>
              </a:rPr>
              <a:t>Managed Care Data in the Eligibility Verification System (EVS)</a:t>
            </a:r>
          </a:p>
        </p:txBody>
      </p:sp>
      <p:sp>
        <p:nvSpPr>
          <p:cNvPr id="10" name="TextBox 10"/>
          <p:cNvSpPr txBox="1"/>
          <p:nvPr/>
        </p:nvSpPr>
        <p:spPr>
          <a:xfrm>
            <a:off x="1025928" y="3230732"/>
            <a:ext cx="7709858" cy="5175904"/>
          </a:xfrm>
          <a:prstGeom prst="rect">
            <a:avLst/>
          </a:prstGeom>
        </p:spPr>
        <p:txBody>
          <a:bodyPr wrap="square" lIns="0" tIns="0" rIns="0" bIns="0" rtlCol="0" anchor="t">
            <a:spAutoFit/>
          </a:bodyPr>
          <a:lstStyle/>
          <a:p>
            <a:pPr marL="457200" indent="-457200">
              <a:buFont typeface="Arial" panose="020B0604020202020204" pitchFamily="34" charset="0"/>
              <a:buChar char="•"/>
            </a:pPr>
            <a:r>
              <a:rPr lang="en-US" sz="3050" spc="27">
                <a:solidFill>
                  <a:srgbClr val="002060"/>
                </a:solidFill>
                <a:latin typeface="TT Rounds Condensed"/>
                <a:ea typeface="TT Rounds Condensed"/>
                <a:cs typeface="TT Rounds Condensed"/>
                <a:sym typeface="TT Rounds Condensed"/>
              </a:rPr>
              <a:t>The </a:t>
            </a:r>
            <a:r>
              <a:rPr lang="en-US" sz="3050" u="sng" spc="27">
                <a:solidFill>
                  <a:srgbClr val="002060"/>
                </a:solidFill>
                <a:latin typeface="TT Rounds Condensed"/>
                <a:ea typeface="TT Rounds Condensed"/>
                <a:cs typeface="TT Rounds Condensed"/>
                <a:sym typeface="TT Rounds Condensed"/>
              </a:rPr>
              <a:t>List of Managed Care Data</a:t>
            </a:r>
            <a:r>
              <a:rPr lang="en-US" sz="3050" spc="27">
                <a:solidFill>
                  <a:srgbClr val="002060"/>
                </a:solidFill>
                <a:latin typeface="TT Rounds Condensed"/>
                <a:ea typeface="TT Rounds Condensed"/>
                <a:cs typeface="TT Rounds Condensed"/>
                <a:sym typeface="TT Rounds Condensed"/>
              </a:rPr>
              <a:t> panel indicates if the member is enrolled in an MCO, ACO, ICO (One Care), or PCC plan</a:t>
            </a:r>
            <a:endParaRPr lang="en-US" sz="3050" spc="27">
              <a:solidFill>
                <a:srgbClr val="002060"/>
              </a:solidFill>
              <a:latin typeface="TT Rounds Condensed"/>
              <a:ea typeface="TT Rounds Condensed"/>
              <a:cs typeface="TT Rounds Condensed"/>
            </a:endParaRPr>
          </a:p>
          <a:p>
            <a:pPr marL="457200" indent="-457200">
              <a:buFont typeface="Arial" panose="020B0604020202020204" pitchFamily="34" charset="0"/>
              <a:buChar char="•"/>
            </a:pPr>
            <a:endParaRPr lang="en-US" sz="3092" spc="27">
              <a:solidFill>
                <a:srgbClr val="002060"/>
              </a:solidFill>
              <a:latin typeface="TT Rounds Condensed"/>
              <a:ea typeface="TT Rounds Condensed"/>
              <a:cs typeface="TT Rounds Condensed"/>
              <a:sym typeface="TT Rounds Condensed"/>
            </a:endParaRPr>
          </a:p>
          <a:p>
            <a:pPr marL="457200" indent="-457200">
              <a:buFont typeface="Arial" panose="020B0604020202020204" pitchFamily="34" charset="0"/>
              <a:buChar char="•"/>
            </a:pPr>
            <a:r>
              <a:rPr lang="en-US" sz="3050" spc="27">
                <a:solidFill>
                  <a:srgbClr val="002060"/>
                </a:solidFill>
                <a:latin typeface="TT Rounds Condensed"/>
                <a:ea typeface="TT Rounds Condensed"/>
                <a:cs typeface="TT Rounds Condensed"/>
                <a:sym typeface="TT Rounds Condensed"/>
              </a:rPr>
              <a:t>Select the name listed to display the Managed Care Data panel</a:t>
            </a:r>
            <a:endParaRPr lang="en-US" sz="3050" spc="27">
              <a:solidFill>
                <a:srgbClr val="002060"/>
              </a:solidFill>
              <a:latin typeface="TT Rounds Condensed"/>
              <a:ea typeface="TT Rounds Condensed"/>
              <a:cs typeface="TT Rounds Condensed"/>
            </a:endParaRPr>
          </a:p>
          <a:p>
            <a:pPr marL="457200" indent="-457200">
              <a:buFont typeface="Arial" panose="020B0604020202020204" pitchFamily="34" charset="0"/>
              <a:buChar char="•"/>
            </a:pPr>
            <a:endParaRPr lang="en-US" sz="3092" spc="27">
              <a:solidFill>
                <a:srgbClr val="002060"/>
              </a:solidFill>
              <a:latin typeface="TT Rounds Condensed"/>
              <a:ea typeface="TT Rounds Condensed"/>
              <a:cs typeface="TT Rounds Condensed"/>
              <a:sym typeface="TT Rounds Condensed"/>
            </a:endParaRPr>
          </a:p>
          <a:p>
            <a:pPr marL="457200" indent="-457200">
              <a:buFont typeface="Arial" panose="020B0604020202020204" pitchFamily="34" charset="0"/>
              <a:buChar char="•"/>
            </a:pPr>
            <a:r>
              <a:rPr lang="en-US" sz="3050" spc="28">
                <a:solidFill>
                  <a:srgbClr val="002060"/>
                </a:solidFill>
                <a:latin typeface="TT Rounds Condensed"/>
                <a:ea typeface="TT Rounds Condensed"/>
                <a:cs typeface="TT Rounds Condensed"/>
                <a:sym typeface="TT Rounds Condensed"/>
              </a:rPr>
              <a:t>The Managed Care Data panel provides the contact information, DBA address, telephone number for the Health Plan (if MCO or ACO) or the site (if PCC)</a:t>
            </a:r>
            <a:endParaRPr lang="en-US" sz="3050" spc="28">
              <a:solidFill>
                <a:srgbClr val="002060"/>
              </a:solidFill>
              <a:latin typeface="TT Rounds Condensed"/>
              <a:ea typeface="TT Rounds Condensed"/>
              <a:cs typeface="TT Rounds Condensed"/>
            </a:endParaRPr>
          </a:p>
        </p:txBody>
      </p:sp>
      <p:grpSp>
        <p:nvGrpSpPr>
          <p:cNvPr id="11" name="Group 2">
            <a:extLst>
              <a:ext uri="{FF2B5EF4-FFF2-40B4-BE49-F238E27FC236}">
                <a16:creationId xmlns:a16="http://schemas.microsoft.com/office/drawing/2014/main" id="{5BCBD510-94B5-99DF-D7B1-222BFF993B2C}"/>
              </a:ext>
            </a:extLst>
          </p:cNvPr>
          <p:cNvGrpSpPr/>
          <p:nvPr/>
        </p:nvGrpSpPr>
        <p:grpSpPr>
          <a:xfrm>
            <a:off x="0" y="1790700"/>
            <a:ext cx="18288000" cy="304800"/>
            <a:chOff x="0" y="0"/>
            <a:chExt cx="13004800" cy="216747"/>
          </a:xfrm>
        </p:grpSpPr>
        <p:sp>
          <p:nvSpPr>
            <p:cNvPr id="12" name="Freeform 3">
              <a:extLst>
                <a:ext uri="{FF2B5EF4-FFF2-40B4-BE49-F238E27FC236}">
                  <a16:creationId xmlns:a16="http://schemas.microsoft.com/office/drawing/2014/main" id="{552B7BB9-9262-CE17-4388-783728BBFBC0}"/>
                </a:ext>
              </a:extLst>
            </p:cNvPr>
            <p:cNvSpPr/>
            <p:nvPr/>
          </p:nvSpPr>
          <p:spPr>
            <a:xfrm>
              <a:off x="0" y="0"/>
              <a:ext cx="13004800" cy="216789"/>
            </a:xfrm>
            <a:custGeom>
              <a:avLst/>
              <a:gdLst/>
              <a:ahLst/>
              <a:cxnLst/>
              <a:rect l="l" t="t" r="r" b="b"/>
              <a:pathLst>
                <a:path w="13004800" h="216789">
                  <a:moveTo>
                    <a:pt x="0" y="0"/>
                  </a:moveTo>
                  <a:lnTo>
                    <a:pt x="13004800" y="0"/>
                  </a:lnTo>
                  <a:lnTo>
                    <a:pt x="13004800" y="216789"/>
                  </a:lnTo>
                  <a:lnTo>
                    <a:pt x="0" y="216789"/>
                  </a:lnTo>
                  <a:close/>
                </a:path>
              </a:pathLst>
            </a:custGeom>
            <a:gradFill rotWithShape="1">
              <a:gsLst>
                <a:gs pos="0">
                  <a:srgbClr val="31859C">
                    <a:alpha val="100000"/>
                  </a:srgbClr>
                </a:gs>
                <a:gs pos="100000">
                  <a:srgbClr val="93CDDD">
                    <a:alpha val="100000"/>
                  </a:srgbClr>
                </a:gs>
              </a:gsLst>
              <a:lin ang="10800000"/>
            </a:gradFill>
          </p:spPr>
          <p:txBody>
            <a:bodyPr/>
            <a:lstStyle/>
            <a:p>
              <a:endParaRPr lang="en-US"/>
            </a:p>
          </p:txBody>
        </p:sp>
      </p:grpSp>
      <p:sp>
        <p:nvSpPr>
          <p:cNvPr id="13" name="Freeform 6">
            <a:extLst>
              <a:ext uri="{FF2B5EF4-FFF2-40B4-BE49-F238E27FC236}">
                <a16:creationId xmlns:a16="http://schemas.microsoft.com/office/drawing/2014/main" id="{7A3A135C-199D-FB14-5F04-C5E800EA4EFA}"/>
              </a:ext>
            </a:extLst>
          </p:cNvPr>
          <p:cNvSpPr/>
          <p:nvPr/>
        </p:nvSpPr>
        <p:spPr>
          <a:xfrm>
            <a:off x="15087600" y="187657"/>
            <a:ext cx="2804160" cy="1370108"/>
          </a:xfrm>
          <a:custGeom>
            <a:avLst/>
            <a:gdLst/>
            <a:ahLst/>
            <a:cxnLst/>
            <a:rect l="l" t="t" r="r" b="b"/>
            <a:pathLst>
              <a:path w="2804160" h="1370108">
                <a:moveTo>
                  <a:pt x="0" y="0"/>
                </a:moveTo>
                <a:lnTo>
                  <a:pt x="2804160" y="0"/>
                </a:lnTo>
                <a:lnTo>
                  <a:pt x="2804160" y="1370107"/>
                </a:lnTo>
                <a:lnTo>
                  <a:pt x="0" y="1370107"/>
                </a:lnTo>
                <a:lnTo>
                  <a:pt x="0" y="0"/>
                </a:lnTo>
                <a:close/>
              </a:path>
            </a:pathLst>
          </a:custGeom>
          <a:blipFill>
            <a:blip r:embed="rId4"/>
            <a:stretch>
              <a:fillRect t="-1422"/>
            </a:stretch>
          </a:blipFill>
        </p:spPr>
        <p:txBody>
          <a:bodyPr/>
          <a:lstStyle/>
          <a:p>
            <a:endParaRPr lang="en-US"/>
          </a:p>
        </p:txBody>
      </p:sp>
      <p:pic>
        <p:nvPicPr>
          <p:cNvPr id="2" name="Picture 1">
            <a:extLst>
              <a:ext uri="{FF2B5EF4-FFF2-40B4-BE49-F238E27FC236}">
                <a16:creationId xmlns:a16="http://schemas.microsoft.com/office/drawing/2014/main" id="{8500DABE-5B49-BA41-2C76-8B5AA35B32EF}"/>
              </a:ext>
            </a:extLst>
          </p:cNvPr>
          <p:cNvPicPr>
            <a:picLocks noChangeAspect="1"/>
          </p:cNvPicPr>
          <p:nvPr/>
        </p:nvPicPr>
        <p:blipFill>
          <a:blip r:embed="rId5"/>
          <a:srcRect t="4355"/>
          <a:stretch>
            <a:fillRect/>
          </a:stretch>
        </p:blipFill>
        <p:spPr>
          <a:xfrm>
            <a:off x="10265711" y="2193532"/>
            <a:ext cx="7370590" cy="7756071"/>
          </a:xfrm>
          <a:prstGeom prst="rect">
            <a:avLst/>
          </a:prstGeom>
        </p:spPr>
      </p:pic>
    </p:spTree>
    <p:custDataLst>
      <p:tags r:id="rId1"/>
    </p:custData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D518916-0E53-0257-7B79-0A72D72D9C1B}"/>
            </a:ext>
          </a:extLst>
        </p:cNvPr>
        <p:cNvGrpSpPr/>
        <p:nvPr/>
      </p:nvGrpSpPr>
      <p:grpSpPr>
        <a:xfrm>
          <a:off x="0" y="0"/>
          <a:ext cx="0" cy="0"/>
          <a:chOff x="0" y="0"/>
          <a:chExt cx="0" cy="0"/>
        </a:xfrm>
      </p:grpSpPr>
      <p:sp>
        <p:nvSpPr>
          <p:cNvPr id="8" name="TextBox 8">
            <a:extLst>
              <a:ext uri="{FF2B5EF4-FFF2-40B4-BE49-F238E27FC236}">
                <a16:creationId xmlns:a16="http://schemas.microsoft.com/office/drawing/2014/main" id="{AA49DF7E-74F9-027D-0F8F-C0397731CB90}"/>
              </a:ext>
            </a:extLst>
          </p:cNvPr>
          <p:cNvSpPr txBox="1"/>
          <p:nvPr/>
        </p:nvSpPr>
        <p:spPr>
          <a:xfrm>
            <a:off x="3018746" y="187657"/>
            <a:ext cx="10107018" cy="1590179"/>
          </a:xfrm>
          <a:prstGeom prst="rect">
            <a:avLst/>
          </a:prstGeom>
        </p:spPr>
        <p:txBody>
          <a:bodyPr wrap="square" lIns="0" tIns="0" rIns="0" bIns="0" rtlCol="0" anchor="t">
            <a:spAutoFit/>
          </a:bodyPr>
          <a:lstStyle>
            <a:defPPr>
              <a:defRPr lang="en-US"/>
            </a:defPPr>
            <a:lvl1pPr algn="ctr">
              <a:lnSpc>
                <a:spcPts val="6200"/>
              </a:lnSpc>
              <a:defRPr sz="5400" b="1" spc="49">
                <a:solidFill>
                  <a:srgbClr val="002060"/>
                </a:solidFill>
                <a:latin typeface="TT Rounds Condensed Bold"/>
                <a:ea typeface="TT Rounds Condensed Bold"/>
                <a:cs typeface="TT Rounds Condensed Bold"/>
              </a:defRPr>
            </a:lvl1pPr>
          </a:lstStyle>
          <a:p>
            <a:r>
              <a:rPr lang="en-US"/>
              <a:t>Importance of Managed Care Plans &amp; Care Coordination</a:t>
            </a:r>
          </a:p>
        </p:txBody>
      </p:sp>
      <p:grpSp>
        <p:nvGrpSpPr>
          <p:cNvPr id="10" name="Group 2">
            <a:extLst>
              <a:ext uri="{FF2B5EF4-FFF2-40B4-BE49-F238E27FC236}">
                <a16:creationId xmlns:a16="http://schemas.microsoft.com/office/drawing/2014/main" id="{9F39F7CE-737F-FD10-EC16-8ED2AA610AB0}"/>
              </a:ext>
            </a:extLst>
          </p:cNvPr>
          <p:cNvGrpSpPr/>
          <p:nvPr/>
        </p:nvGrpSpPr>
        <p:grpSpPr>
          <a:xfrm>
            <a:off x="0" y="1790700"/>
            <a:ext cx="18288000" cy="304800"/>
            <a:chOff x="0" y="0"/>
            <a:chExt cx="13004800" cy="216747"/>
          </a:xfrm>
        </p:grpSpPr>
        <p:sp>
          <p:nvSpPr>
            <p:cNvPr id="11" name="Freeform 3">
              <a:extLst>
                <a:ext uri="{FF2B5EF4-FFF2-40B4-BE49-F238E27FC236}">
                  <a16:creationId xmlns:a16="http://schemas.microsoft.com/office/drawing/2014/main" id="{1CF10CC9-5090-F328-F079-82DDDCA2B1AC}"/>
                </a:ext>
              </a:extLst>
            </p:cNvPr>
            <p:cNvSpPr/>
            <p:nvPr/>
          </p:nvSpPr>
          <p:spPr>
            <a:xfrm>
              <a:off x="0" y="0"/>
              <a:ext cx="13004800" cy="216789"/>
            </a:xfrm>
            <a:custGeom>
              <a:avLst/>
              <a:gdLst/>
              <a:ahLst/>
              <a:cxnLst/>
              <a:rect l="l" t="t" r="r" b="b"/>
              <a:pathLst>
                <a:path w="13004800" h="216789">
                  <a:moveTo>
                    <a:pt x="0" y="0"/>
                  </a:moveTo>
                  <a:lnTo>
                    <a:pt x="13004800" y="0"/>
                  </a:lnTo>
                  <a:lnTo>
                    <a:pt x="13004800" y="216789"/>
                  </a:lnTo>
                  <a:lnTo>
                    <a:pt x="0" y="216789"/>
                  </a:lnTo>
                  <a:close/>
                </a:path>
              </a:pathLst>
            </a:custGeom>
            <a:gradFill rotWithShape="1">
              <a:gsLst>
                <a:gs pos="0">
                  <a:srgbClr val="31859C">
                    <a:alpha val="100000"/>
                  </a:srgbClr>
                </a:gs>
                <a:gs pos="100000">
                  <a:srgbClr val="93CDDD">
                    <a:alpha val="100000"/>
                  </a:srgbClr>
                </a:gs>
              </a:gsLst>
              <a:lin ang="10800000"/>
            </a:gradFill>
          </p:spPr>
          <p:txBody>
            <a:bodyPr/>
            <a:lstStyle/>
            <a:p>
              <a:endParaRPr lang="en-US"/>
            </a:p>
          </p:txBody>
        </p:sp>
      </p:grpSp>
      <p:sp>
        <p:nvSpPr>
          <p:cNvPr id="12" name="Freeform 6">
            <a:extLst>
              <a:ext uri="{FF2B5EF4-FFF2-40B4-BE49-F238E27FC236}">
                <a16:creationId xmlns:a16="http://schemas.microsoft.com/office/drawing/2014/main" id="{7F68049C-0C11-DAD7-9686-7318E7D2F658}"/>
              </a:ext>
            </a:extLst>
          </p:cNvPr>
          <p:cNvSpPr/>
          <p:nvPr/>
        </p:nvSpPr>
        <p:spPr>
          <a:xfrm>
            <a:off x="15087600" y="187657"/>
            <a:ext cx="2804160" cy="1370108"/>
          </a:xfrm>
          <a:custGeom>
            <a:avLst/>
            <a:gdLst/>
            <a:ahLst/>
            <a:cxnLst/>
            <a:rect l="l" t="t" r="r" b="b"/>
            <a:pathLst>
              <a:path w="2804160" h="1370108">
                <a:moveTo>
                  <a:pt x="0" y="0"/>
                </a:moveTo>
                <a:lnTo>
                  <a:pt x="2804160" y="0"/>
                </a:lnTo>
                <a:lnTo>
                  <a:pt x="2804160" y="1370107"/>
                </a:lnTo>
                <a:lnTo>
                  <a:pt x="0" y="1370107"/>
                </a:lnTo>
                <a:lnTo>
                  <a:pt x="0" y="0"/>
                </a:lnTo>
                <a:close/>
              </a:path>
            </a:pathLst>
          </a:custGeom>
          <a:blipFill>
            <a:blip r:embed="rId4"/>
            <a:stretch>
              <a:fillRect t="-1422"/>
            </a:stretch>
          </a:blipFill>
        </p:spPr>
        <p:txBody>
          <a:bodyPr/>
          <a:lstStyle/>
          <a:p>
            <a:endParaRPr lang="en-US"/>
          </a:p>
        </p:txBody>
      </p:sp>
      <p:sp>
        <p:nvSpPr>
          <p:cNvPr id="3" name="TextBox 2">
            <a:extLst>
              <a:ext uri="{FF2B5EF4-FFF2-40B4-BE49-F238E27FC236}">
                <a16:creationId xmlns:a16="http://schemas.microsoft.com/office/drawing/2014/main" id="{2B4050C7-A01A-D203-6E60-741D9B5008C6}"/>
              </a:ext>
            </a:extLst>
          </p:cNvPr>
          <p:cNvSpPr txBox="1"/>
          <p:nvPr/>
        </p:nvSpPr>
        <p:spPr>
          <a:xfrm>
            <a:off x="293915" y="2328494"/>
            <a:ext cx="17450888" cy="7709803"/>
          </a:xfrm>
          <a:prstGeom prst="rect">
            <a:avLst/>
          </a:prstGeom>
          <a:noFill/>
        </p:spPr>
        <p:txBody>
          <a:bodyPr wrap="square">
            <a:spAutoFit/>
          </a:bodyPr>
          <a:lstStyle/>
          <a:p>
            <a:pPr marL="457200" marR="0" indent="-457200">
              <a:spcAft>
                <a:spcPts val="1800"/>
              </a:spcAft>
              <a:buFont typeface="Arial" panose="020B0604020202020204" pitchFamily="34" charset="0"/>
              <a:buChar char="•"/>
            </a:pPr>
            <a:r>
              <a:rPr lang="en-US" sz="2800">
                <a:solidFill>
                  <a:schemeClr val="tx2"/>
                </a:solidFill>
                <a:effectLst/>
                <a:latin typeface="TT Rounds Condensed" panose="020B0604020202020204" charset="0"/>
                <a:ea typeface="Calibri" panose="020F0502020204030204" pitchFamily="34" charset="0"/>
                <a:cs typeface="Times New Roman" panose="02020603050405020304" pitchFamily="18" charset="0"/>
              </a:rPr>
              <a:t>MassHealth values the important role doulas play in supporting members during pregnancy, labor and delivery, and the postpartum period. However, we recognize that members may have complex needs that go beyond what doula services can address.</a:t>
            </a:r>
            <a:endParaRPr lang="en-US" sz="2800">
              <a:solidFill>
                <a:schemeClr val="tx2"/>
              </a:solidFill>
              <a:effectLst/>
              <a:latin typeface="TT Rounds Condensed" panose="020B0604020202020204" charset="0"/>
              <a:ea typeface="Times New Roman" panose="02020603050405020304" pitchFamily="18" charset="0"/>
              <a:cs typeface="Times New Roman" panose="02020603050405020304" pitchFamily="18" charset="0"/>
            </a:endParaRPr>
          </a:p>
          <a:p>
            <a:pPr marL="457200" marR="0" indent="-457200" algn="just">
              <a:spcAft>
                <a:spcPts val="1800"/>
              </a:spcAft>
              <a:buFont typeface="Arial" panose="020B0604020202020204" pitchFamily="34" charset="0"/>
              <a:buChar char="•"/>
            </a:pPr>
            <a:r>
              <a:rPr lang="en-US" sz="2800">
                <a:solidFill>
                  <a:schemeClr val="tx2"/>
                </a:solidFill>
                <a:effectLst/>
                <a:latin typeface="TT Rounds Condensed" panose="020B0604020202020204" charset="0"/>
                <a:ea typeface="Calibri" panose="020F0502020204030204" pitchFamily="34" charset="0"/>
                <a:cs typeface="Times New Roman" panose="02020603050405020304" pitchFamily="18" charset="0"/>
              </a:rPr>
              <a:t>Care coordination among providers helps ensure that members receive an appropriate spectrum of care. We encourage you to engage with MassHealth managed care plans to help connect members with the </a:t>
            </a:r>
            <a:r>
              <a:rPr lang="en-US" sz="2800" u="sng">
                <a:solidFill>
                  <a:schemeClr val="tx2"/>
                </a:solidFill>
                <a:effectLst/>
                <a:latin typeface="TT Rounds Condensed" panose="020B0604020202020204" charset="0"/>
                <a:ea typeface="Calibri" panose="020F0502020204030204" pitchFamily="34" charset="0"/>
                <a:cs typeface="Times New Roman" panose="02020603050405020304" pitchFamily="18" charset="0"/>
                <a:hlinkClick r:id="rId5">
                  <a:extLst>
                    <a:ext uri="{A12FA001-AC4F-418D-AE19-62706E023703}">
                      <ahyp:hlinkClr xmlns:ahyp="http://schemas.microsoft.com/office/drawing/2018/hyperlinkcolor" val="tx"/>
                    </a:ext>
                  </a:extLst>
                </a:hlinkClick>
              </a:rPr>
              <a:t>appropriate resources and services</a:t>
            </a:r>
            <a:r>
              <a:rPr lang="en-US" sz="2800">
                <a:solidFill>
                  <a:schemeClr val="tx2"/>
                </a:solidFill>
                <a:effectLst/>
                <a:latin typeface="TT Rounds Condensed" panose="020B0604020202020204" charset="0"/>
                <a:ea typeface="Calibri" panose="020F0502020204030204" pitchFamily="34" charset="0"/>
                <a:cs typeface="Times New Roman" panose="02020603050405020304" pitchFamily="18" charset="0"/>
              </a:rPr>
              <a:t>.</a:t>
            </a:r>
          </a:p>
          <a:p>
            <a:pPr marL="1028700" lvl="1" indent="-571500" algn="just">
              <a:spcAft>
                <a:spcPts val="1800"/>
              </a:spcAft>
              <a:buFont typeface="Courier New" panose="02070309020205020404" pitchFamily="49" charset="0"/>
              <a:buChar char="o"/>
            </a:pPr>
            <a:r>
              <a:rPr lang="en-US" sz="2800">
                <a:solidFill>
                  <a:schemeClr val="tx2"/>
                </a:solidFill>
                <a:latin typeface="TT Rounds Condensed" panose="020B0604020202020204" charset="0"/>
                <a:ea typeface="Calibri" panose="020F0502020204030204" pitchFamily="34" charset="0"/>
                <a:cs typeface="Times New Roman" panose="02020603050405020304" pitchFamily="18" charset="0"/>
              </a:rPr>
              <a:t>MassHealth has shared with enrolled MassHealth doulas a list of contacts for each managed care plan and will send any updates to those contacts via email.</a:t>
            </a:r>
            <a:endParaRPr lang="en-US" sz="2800">
              <a:solidFill>
                <a:schemeClr val="tx2"/>
              </a:solidFill>
              <a:effectLst/>
              <a:latin typeface="TT Rounds Condensed" panose="020B0604020202020204" charset="0"/>
              <a:ea typeface="Times New Roman" panose="02020603050405020304" pitchFamily="18" charset="0"/>
              <a:cs typeface="Times New Roman" panose="02020603050405020304" pitchFamily="18" charset="0"/>
            </a:endParaRPr>
          </a:p>
          <a:p>
            <a:pPr marL="457200" marR="0" indent="-457200">
              <a:spcAft>
                <a:spcPts val="1800"/>
              </a:spcAft>
              <a:buFont typeface="Arial" panose="020B0604020202020204" pitchFamily="34" charset="0"/>
              <a:buChar char="•"/>
            </a:pPr>
            <a:r>
              <a:rPr lang="en-US" sz="2800">
                <a:solidFill>
                  <a:schemeClr val="tx2"/>
                </a:solidFill>
                <a:effectLst/>
                <a:latin typeface="TT Rounds Condensed" panose="020B0604020202020204" charset="0"/>
                <a:ea typeface="Calibri" panose="020F0502020204030204" pitchFamily="34" charset="0"/>
                <a:cs typeface="Times New Roman" panose="02020603050405020304" pitchFamily="18" charset="0"/>
              </a:rPr>
              <a:t>Managed care plans have access to information about members enrolled in their plan who have received doula support from a MassHealth doula provider, including member information, services received, and the first and last name of the rendering doula provider. </a:t>
            </a:r>
          </a:p>
          <a:p>
            <a:pPr marL="914400" lvl="1" indent="-457200">
              <a:spcAft>
                <a:spcPts val="1800"/>
              </a:spcAft>
              <a:buFont typeface="Courier New" panose="02070309020205020404" pitchFamily="49" charset="0"/>
              <a:buChar char="o"/>
            </a:pPr>
            <a:r>
              <a:rPr lang="en-US" sz="2800">
                <a:solidFill>
                  <a:schemeClr val="tx2"/>
                </a:solidFill>
                <a:effectLst/>
                <a:latin typeface="TT Rounds Condensed" panose="020B0604020202020204" charset="0"/>
                <a:ea typeface="Calibri" panose="020F0502020204030204" pitchFamily="34" charset="0"/>
                <a:cs typeface="Times New Roman" panose="02020603050405020304" pitchFamily="18" charset="0"/>
              </a:rPr>
              <a:t>To support care coordination, plan representatives may contact you based on the information available in the </a:t>
            </a:r>
            <a:r>
              <a:rPr lang="en-US" sz="2800" u="sng">
                <a:solidFill>
                  <a:schemeClr val="tx2"/>
                </a:solidFill>
                <a:effectLst/>
                <a:latin typeface="TT Rounds Condensed" panose="020B0604020202020204" charset="0"/>
                <a:ea typeface="Calibri" panose="020F0502020204030204" pitchFamily="34" charset="0"/>
                <a:cs typeface="Times New Roman" panose="02020603050405020304" pitchFamily="18" charset="0"/>
                <a:hlinkClick r:id="rId6">
                  <a:extLst>
                    <a:ext uri="{A12FA001-AC4F-418D-AE19-62706E023703}">
                      <ahyp:hlinkClr xmlns:ahyp="http://schemas.microsoft.com/office/drawing/2018/hyperlinkcolor" val="tx"/>
                    </a:ext>
                  </a:extLst>
                </a:hlinkClick>
              </a:rPr>
              <a:t>MassHealth Provider Directory</a:t>
            </a:r>
            <a:r>
              <a:rPr lang="en-US" sz="2800">
                <a:solidFill>
                  <a:schemeClr val="tx2"/>
                </a:solidFill>
                <a:effectLst/>
                <a:latin typeface="TT Rounds Condensed" panose="020B0604020202020204" charset="0"/>
                <a:ea typeface="Calibri" panose="020F0502020204030204" pitchFamily="34" charset="0"/>
                <a:cs typeface="Times New Roman" panose="02020603050405020304" pitchFamily="18" charset="0"/>
              </a:rPr>
              <a:t>. </a:t>
            </a:r>
          </a:p>
          <a:p>
            <a:pPr marL="914400" lvl="1" indent="-457200">
              <a:spcAft>
                <a:spcPts val="1800"/>
              </a:spcAft>
              <a:buFont typeface="Courier New" panose="02070309020205020404" pitchFamily="49" charset="0"/>
              <a:buChar char="o"/>
            </a:pPr>
            <a:r>
              <a:rPr lang="en-US" sz="2800">
                <a:solidFill>
                  <a:schemeClr val="tx2"/>
                </a:solidFill>
                <a:effectLst/>
                <a:latin typeface="TT Rounds Condensed" panose="020B0604020202020204" charset="0"/>
                <a:ea typeface="Calibri" panose="020F0502020204030204" pitchFamily="34" charset="0"/>
                <a:cs typeface="Times New Roman" panose="02020603050405020304" pitchFamily="18" charset="0"/>
              </a:rPr>
              <a:t>By collaborating with these plans, you can help ensure members are connected with appropriate supports for their needs. </a:t>
            </a:r>
            <a:endParaRPr lang="en-US" sz="2800">
              <a:solidFill>
                <a:schemeClr val="tx2"/>
              </a:solidFill>
              <a:effectLst/>
              <a:latin typeface="TT Rounds Condensed" panose="020B0604020202020204" charset="0"/>
              <a:ea typeface="Times New Roman" panose="02020603050405020304" pitchFamily="18" charset="0"/>
              <a:cs typeface="Times New Roman" panose="02020603050405020304" pitchFamily="18" charset="0"/>
            </a:endParaRPr>
          </a:p>
        </p:txBody>
      </p:sp>
    </p:spTree>
    <p:custDataLst>
      <p:tags r:id="rId1"/>
    </p:custDataLst>
    <p:extLst>
      <p:ext uri="{BB962C8B-B14F-4D97-AF65-F5344CB8AC3E}">
        <p14:creationId xmlns:p14="http://schemas.microsoft.com/office/powerpoint/2010/main" val="1248848024"/>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ARTICULATE_PROJECT_OPEN" val="0"/>
  <p:tag name="ARTICULATE_SLIDE_COUNT" val="107"/>
</p:tagLst>
</file>

<file path=ppt/tags/tag1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98D1198CE6780C4AB0DC98B27A0894E8" ma:contentTypeVersion="17" ma:contentTypeDescription="Create a new document." ma:contentTypeScope="" ma:versionID="1d8cb3c8ba4cedfe0a2187951085127e">
  <xsd:schema xmlns:xsd="http://www.w3.org/2001/XMLSchema" xmlns:xs="http://www.w3.org/2001/XMLSchema" xmlns:p="http://schemas.microsoft.com/office/2006/metadata/properties" xmlns:ns2="84e97cf7-d201-4266-b669-9750d8c82d63" xmlns:ns3="3681058a-78c6-45c7-bc37-ed8082d13ab2" targetNamespace="http://schemas.microsoft.com/office/2006/metadata/properties" ma:root="true" ma:fieldsID="978142febf3545c043d721c183584d40" ns2:_="" ns3:_="">
    <xsd:import namespace="84e97cf7-d201-4266-b669-9750d8c82d63"/>
    <xsd:import namespace="3681058a-78c6-45c7-bc37-ed8082d13ab2"/>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MediaServiceAutoTags" minOccurs="0"/>
                <xsd:element ref="ns2:MediaServiceOCR" minOccurs="0"/>
                <xsd:element ref="ns2:MediaServiceGenerationTime" minOccurs="0"/>
                <xsd:element ref="ns2:MediaServiceEventHashCode" minOccurs="0"/>
                <xsd:element ref="ns2:lcf76f155ced4ddcb4097134ff3c332f" minOccurs="0"/>
                <xsd:element ref="ns3:TaxCatchAll" minOccurs="0"/>
                <xsd:element ref="ns2:MediaServiceDateTaken" minOccurs="0"/>
                <xsd:element ref="ns2:MediaLengthInSeconds" minOccurs="0"/>
                <xsd:element ref="ns2:MediaServiceObjectDetectorVersions" minOccurs="0"/>
                <xsd:element ref="ns2:MediaServiceLocation"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84e97cf7-d201-4266-b669-9750d8c82d63"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2" nillable="true" ma:displayName="Tags" ma:internalName="MediaServiceAutoTags" ma:readOnly="true">
      <xsd:simpleType>
        <xsd:restriction base="dms:Text"/>
      </xsd:simpleType>
    </xsd:element>
    <xsd:element name="MediaServiceOCR" ma:index="13" nillable="true" ma:displayName="Extracted Text" ma:internalName="MediaServiceOCR" ma:readOnly="true">
      <xsd:simpleType>
        <xsd:restriction base="dms:Note">
          <xsd:maxLength value="255"/>
        </xsd:restriction>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lcf76f155ced4ddcb4097134ff3c332f" ma:index="17" nillable="true" ma:taxonomy="true" ma:internalName="lcf76f155ced4ddcb4097134ff3c332f" ma:taxonomyFieldName="MediaServiceImageTags" ma:displayName="Image Tags" ma:readOnly="false" ma:fieldId="{5cf76f15-5ced-4ddc-b409-7134ff3c332f}" ma:taxonomyMulti="true" ma:sspId="9f123c60-6d59-4beb-a46f-4c7d903a1f29" ma:termSetId="09814cd3-568e-fe90-9814-8d621ff8fb84" ma:anchorId="fba54fb3-c3e1-fe81-a776-ca4b69148c4d" ma:open="true" ma:isKeyword="false">
      <xsd:complexType>
        <xsd:sequence>
          <xsd:element ref="pc:Terms" minOccurs="0" maxOccurs="1"/>
        </xsd:sequence>
      </xsd:complexType>
    </xsd:element>
    <xsd:element name="MediaServiceDateTaken" ma:index="19" nillable="true" ma:displayName="MediaServiceDateTaken" ma:hidden="true" ma:indexed="true" ma:internalName="MediaServiceDateTaken" ma:readOnly="true">
      <xsd:simpleType>
        <xsd:restriction base="dms:Text"/>
      </xsd:simpleType>
    </xsd:element>
    <xsd:element name="MediaLengthInSeconds" ma:index="20" nillable="true" ma:displayName="MediaLengthInSeconds" ma:hidden="true" ma:internalName="MediaLengthInSeconds" ma:readOnly="true">
      <xsd:simpleType>
        <xsd:restriction base="dms:Unknown"/>
      </xsd:simpleType>
    </xsd:element>
    <xsd:element name="MediaServiceObjectDetectorVersions" ma:index="21" nillable="true" ma:displayName="MediaServiceObjectDetectorVersions" ma:hidden="true" ma:indexed="true" ma:internalName="MediaServiceObjectDetectorVersions" ma:readOnly="true">
      <xsd:simpleType>
        <xsd:restriction base="dms:Text"/>
      </xsd:simpleType>
    </xsd:element>
    <xsd:element name="MediaServiceLocation" ma:index="22" nillable="true" ma:displayName="Location" ma:indexed="true" ma:internalName="MediaServiceLocation" ma:readOnly="true">
      <xsd:simpleType>
        <xsd:restriction base="dms:Text"/>
      </xsd:simpleType>
    </xsd:element>
    <xsd:element name="MediaServiceSearchProperties" ma:index="23"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3681058a-78c6-45c7-bc37-ed8082d13ab2"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element name="TaxCatchAll" ma:index="18" nillable="true" ma:displayName="Taxonomy Catch All Column" ma:hidden="true" ma:list="{83c426d3-5e00-4a72-864b-bd42d36afe8f}" ma:internalName="TaxCatchAll" ma:showField="CatchAllData" ma:web="3681058a-78c6-45c7-bc37-ed8082d13ab2">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lcf76f155ced4ddcb4097134ff3c332f xmlns="84e97cf7-d201-4266-b669-9750d8c82d63">
      <Terms xmlns="http://schemas.microsoft.com/office/infopath/2007/PartnerControls"/>
    </lcf76f155ced4ddcb4097134ff3c332f>
    <TaxCatchAll xmlns="3681058a-78c6-45c7-bc37-ed8082d13ab2" xsi:nil="tru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81B8C05C-7CCC-4D34-9244-D3AF2803A3C6}">
  <ds:schemaRefs>
    <ds:schemaRef ds:uri="3681058a-78c6-45c7-bc37-ed8082d13ab2"/>
    <ds:schemaRef ds:uri="84e97cf7-d201-4266-b669-9750d8c82d63"/>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2.xml><?xml version="1.0" encoding="utf-8"?>
<ds:datastoreItem xmlns:ds="http://schemas.openxmlformats.org/officeDocument/2006/customXml" ds:itemID="{0F7629B8-CBCA-481A-94DF-1FE7432F3F24}">
  <ds:schemaRefs>
    <ds:schemaRef ds:uri="http://purl.org/dc/terms/"/>
    <ds:schemaRef ds:uri="http://purl.org/dc/elements/1.1/"/>
    <ds:schemaRef ds:uri="http://schemas.microsoft.com/office/infopath/2007/PartnerControls"/>
    <ds:schemaRef ds:uri="http://schemas.microsoft.com/office/2006/metadata/properties"/>
    <ds:schemaRef ds:uri="http://schemas.openxmlformats.org/package/2006/metadata/core-properties"/>
    <ds:schemaRef ds:uri="http://schemas.microsoft.com/office/2006/documentManagement/types"/>
    <ds:schemaRef ds:uri="3681058a-78c6-45c7-bc37-ed8082d13ab2"/>
    <ds:schemaRef ds:uri="84e97cf7-d201-4266-b669-9750d8c82d63"/>
    <ds:schemaRef ds:uri="http://www.w3.org/XML/1998/namespace"/>
    <ds:schemaRef ds:uri="http://purl.org/dc/dcmitype/"/>
  </ds:schemaRefs>
</ds:datastoreItem>
</file>

<file path=customXml/itemProps3.xml><?xml version="1.0" encoding="utf-8"?>
<ds:datastoreItem xmlns:ds="http://schemas.openxmlformats.org/officeDocument/2006/customXml" ds:itemID="{807C3C92-3B53-4668-8508-DE2624B3FE19}">
  <ds:schemaRefs>
    <ds:schemaRef ds:uri="http://schemas.microsoft.com/sharepoint/v3/contenttype/forms"/>
  </ds:schemaRefs>
</ds:datastoreItem>
</file>

<file path=docMetadata/LabelInfo.xml><?xml version="1.0" encoding="utf-8"?>
<clbl:labelList xmlns:clbl="http://schemas.microsoft.com/office/2020/mipLabelMetadata">
  <clbl:label id="{3e861d16-48b7-4a0e-9806-8c04d81b7b2a}" enabled="0" method="" siteId="{3e861d16-48b7-4a0e-9806-8c04d81b7b2a}" removed="1"/>
</clbl:labelList>
</file>

<file path=docProps/app.xml><?xml version="1.0" encoding="utf-8"?>
<Properties xmlns="http://schemas.openxmlformats.org/officeDocument/2006/extended-properties" xmlns:vt="http://schemas.openxmlformats.org/officeDocument/2006/docPropsVTypes">
  <TotalTime>0</TotalTime>
  <Words>1277</Words>
  <Application>Microsoft Office PowerPoint</Application>
  <PresentationFormat>Custom</PresentationFormat>
  <Paragraphs>104</Paragraphs>
  <Slides>10</Slides>
  <Notes>3</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10</vt:i4>
      </vt:variant>
    </vt:vector>
  </HeadingPairs>
  <TitlesOfParts>
    <vt:vector size="18" baseType="lpstr">
      <vt:lpstr>Courier New</vt:lpstr>
      <vt:lpstr>Aptos</vt:lpstr>
      <vt:lpstr>TT Rounds Condensed</vt:lpstr>
      <vt:lpstr>Arial</vt:lpstr>
      <vt:lpstr>TT Rounds Condensed Bold</vt:lpstr>
      <vt:lpstr>Calibri</vt:lpstr>
      <vt:lpstr>Arial Bold</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Krinsky, Sarah H (EHS)</dc:creator>
  <cp:lastModifiedBy>Krinsky, Sarah H (EHS)</cp:lastModifiedBy>
  <cp:revision>1</cp:revision>
  <dcterms:created xsi:type="dcterms:W3CDTF">2025-04-17T19:16:31Z</dcterms:created>
  <dcterms:modified xsi:type="dcterms:W3CDTF">2026-02-13T17:03:10Z</dcterms:modified>
  <dc:identifier/>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0x01010098D1198CE6780C4AB0DC98B27A0894E8</vt:lpwstr>
  </property>
  <property fmtid="{D5CDD505-2E9C-101B-9397-08002B2CF9AE}" pid="3" name="MediaServiceImageTags">
    <vt:lpwstr/>
  </property>
  <property fmtid="{D5CDD505-2E9C-101B-9397-08002B2CF9AE}" pid="4" name="ArticulateGUID">
    <vt:lpwstr>5E75D9DA-B900-4397-A41D-F557F44A52B3</vt:lpwstr>
  </property>
  <property fmtid="{D5CDD505-2E9C-101B-9397-08002B2CF9AE}" pid="5" name="ArticulatePath">
    <vt:lpwstr>https://maximus365-my.sharepoint.com/personal/michaelmgilleran_maximus_com/Documents/Documents/Doula Project/05-15-2025 Doula Training Part 2 (Updated Copy)</vt:lpwstr>
  </property>
</Properties>
</file>