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heme/theme4.xml" ContentType="application/vnd.openxmlformats-officedocument.theme+xml"/>
  <Override PartName="/ppt/tags/tag85.xml" ContentType="application/vnd.openxmlformats-officedocument.presentationml.tags+xml"/>
  <Override PartName="/ppt/notesSlides/notesSlide1.xml" ContentType="application/vnd.openxmlformats-officedocument.presentationml.notesSlide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72" r:id="rId4"/>
    <p:sldMasterId id="2147483682" r:id="rId5"/>
    <p:sldMasterId id="2147483699" r:id="rId6"/>
  </p:sldMasterIdLst>
  <p:notesMasterIdLst>
    <p:notesMasterId r:id="rId19"/>
  </p:notesMasterIdLst>
  <p:sldIdLst>
    <p:sldId id="321" r:id="rId7"/>
    <p:sldId id="2145707288" r:id="rId8"/>
    <p:sldId id="257" r:id="rId9"/>
    <p:sldId id="2145707164" r:id="rId10"/>
    <p:sldId id="2145707262" r:id="rId11"/>
    <p:sldId id="2145705530" r:id="rId12"/>
    <p:sldId id="2145707232" r:id="rId13"/>
    <p:sldId id="2145707284" r:id="rId14"/>
    <p:sldId id="2145707285" r:id="rId15"/>
    <p:sldId id="2145707286" r:id="rId16"/>
    <p:sldId id="2145707287" r:id="rId17"/>
    <p:sldId id="2145707156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F7CD42B-51C4-475A-A6CC-C5E7856FFCB8}">
          <p14:sldIdLst>
            <p14:sldId id="321"/>
            <p14:sldId id="2145707288"/>
            <p14:sldId id="257"/>
            <p14:sldId id="2145707164"/>
            <p14:sldId id="2145707262"/>
            <p14:sldId id="2145705530"/>
            <p14:sldId id="2145707232"/>
            <p14:sldId id="2145707284"/>
            <p14:sldId id="2145707285"/>
            <p14:sldId id="2145707286"/>
            <p14:sldId id="2145707287"/>
            <p14:sldId id="21457071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an Schwarz" initials="RS" lastIdx="51" clrIdx="0">
    <p:extLst>
      <p:ext uri="{19B8F6BF-5375-455C-9EA6-DF929625EA0E}">
        <p15:presenceInfo xmlns:p15="http://schemas.microsoft.com/office/powerpoint/2012/main" userId="e310f54f49c612b5" providerId="Windows Live"/>
      </p:ext>
    </p:extLst>
  </p:cmAuthor>
  <p:cmAuthor id="2" name="Martha Farlow" initials="MF" lastIdx="31" clrIdx="1"/>
  <p:cmAuthor id="3" name="Filice, Clara" initials="FC" lastIdx="2" clrIdx="2">
    <p:extLst>
      <p:ext uri="{19B8F6BF-5375-455C-9EA6-DF929625EA0E}">
        <p15:presenceInfo xmlns:p15="http://schemas.microsoft.com/office/powerpoint/2012/main" userId="S::clara.filice@umassmed.edu::721d7cb4-b5c3-4222-a07a-4be545ea8439" providerId="AD"/>
      </p:ext>
    </p:extLst>
  </p:cmAuthor>
  <p:cmAuthor id="4" name="Sing, Gary (EHS)" initials="GS" lastIdx="18" clrIdx="3">
    <p:extLst>
      <p:ext uri="{19B8F6BF-5375-455C-9EA6-DF929625EA0E}">
        <p15:presenceInfo xmlns:p15="http://schemas.microsoft.com/office/powerpoint/2012/main" userId="Sing, Gary (EHS)" providerId="None"/>
      </p:ext>
    </p:extLst>
  </p:cmAuthor>
  <p:cmAuthor id="5" name="Levine, Mike (EHS)" initials="LM(" lastIdx="9" clrIdx="4">
    <p:extLst>
      <p:ext uri="{19B8F6BF-5375-455C-9EA6-DF929625EA0E}">
        <p15:presenceInfo xmlns:p15="http://schemas.microsoft.com/office/powerpoint/2012/main" userId="S::mike.levine@mass.gov::fd31057d-0fcd-48ce-9827-6667b8a2568d" providerId="AD"/>
      </p:ext>
    </p:extLst>
  </p:cmAuthor>
  <p:cmAuthor id="6" name="Cassel Kraft, Amanda (EHS)" initials="CKA(" lastIdx="23" clrIdx="5">
    <p:extLst>
      <p:ext uri="{19B8F6BF-5375-455C-9EA6-DF929625EA0E}">
        <p15:presenceInfo xmlns:p15="http://schemas.microsoft.com/office/powerpoint/2012/main" userId="S::Amanda.CasselKraft@massmail.state.ma.us::e06c37dc-561a-4870-b7be-cfbc4af0d01a" providerId="AD"/>
      </p:ext>
    </p:extLst>
  </p:cmAuthor>
  <p:cmAuthor id="7" name="Amanda Cassel Kraft" initials="ACK" lastIdx="55" clrIdx="6">
    <p:extLst>
      <p:ext uri="{19B8F6BF-5375-455C-9EA6-DF929625EA0E}">
        <p15:presenceInfo xmlns:p15="http://schemas.microsoft.com/office/powerpoint/2012/main" userId="Amanda Cassel Kraft" providerId="None"/>
      </p:ext>
    </p:extLst>
  </p:cmAuthor>
  <p:cmAuthor id="8" name="Sawhney, Monica (EHS)" initials="SM(" lastIdx="2" clrIdx="7">
    <p:extLst>
      <p:ext uri="{19B8F6BF-5375-455C-9EA6-DF929625EA0E}">
        <p15:presenceInfo xmlns:p15="http://schemas.microsoft.com/office/powerpoint/2012/main" userId="S::monica.sawhney@mass.gov::77cb6393-c0d4-4946-a177-a644bb7c85f1" providerId="AD"/>
      </p:ext>
    </p:extLst>
  </p:cmAuthor>
  <p:cmAuthor id="9" name="Farrell, James M (EHS)" initials="FJM(" lastIdx="1" clrIdx="8">
    <p:extLst>
      <p:ext uri="{19B8F6BF-5375-455C-9EA6-DF929625EA0E}">
        <p15:presenceInfo xmlns:p15="http://schemas.microsoft.com/office/powerpoint/2012/main" userId="S::James.M.Farrell@mass.gov::1d403147-473c-499a-82b7-39be0e424a8c" providerId="AD"/>
      </p:ext>
    </p:extLst>
  </p:cmAuthor>
  <p:cmAuthor id="10" name="Sudders, Marylou (EHS)" initials="SM(" lastIdx="18" clrIdx="9">
    <p:extLst>
      <p:ext uri="{19B8F6BF-5375-455C-9EA6-DF929625EA0E}">
        <p15:presenceInfo xmlns:p15="http://schemas.microsoft.com/office/powerpoint/2012/main" userId="S::Marylou.Sudders@mass.gov::fb55bd95-4951-4d3e-bbfa-043df7d28f88" providerId="AD"/>
      </p:ext>
    </p:extLst>
  </p:cmAuthor>
  <p:cmAuthor id="11" name="Blank, Brett (EHS)" initials="BB(" lastIdx="4" clrIdx="10">
    <p:extLst>
      <p:ext uri="{19B8F6BF-5375-455C-9EA6-DF929625EA0E}">
        <p15:presenceInfo xmlns:p15="http://schemas.microsoft.com/office/powerpoint/2012/main" userId="S::brett.j.blank@mass.gov::2c5b29b4-d4f9-48fb-ba6d-ca0e4cee7bed" providerId="AD"/>
      </p:ext>
    </p:extLst>
  </p:cmAuthor>
  <p:cmAuthor id="12" name="Barton, Julie (EHS)" initials="BJ(" lastIdx="1" clrIdx="11">
    <p:extLst>
      <p:ext uri="{19B8F6BF-5375-455C-9EA6-DF929625EA0E}">
        <p15:presenceInfo xmlns:p15="http://schemas.microsoft.com/office/powerpoint/2012/main" userId="S::julie.barton@mass.gov::80cd9b17-f2b6-4171-8503-79d1d09be962" providerId="AD"/>
      </p:ext>
    </p:extLst>
  </p:cmAuthor>
  <p:cmAuthor id="13" name="Mahalingam-Dhingra, Aditya (EHS)" initials="MA(" lastIdx="3" clrIdx="12">
    <p:extLst>
      <p:ext uri="{19B8F6BF-5375-455C-9EA6-DF929625EA0E}">
        <p15:presenceInfo xmlns:p15="http://schemas.microsoft.com/office/powerpoint/2012/main" userId="S::aditya.mahalingam-dhingra@mass.gov::1adba2b2-efbb-4e37-8eea-eedf98c71fe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B0FF"/>
    <a:srgbClr val="0065CD"/>
    <a:srgbClr val="FF7E79"/>
    <a:srgbClr val="BC7C6D"/>
    <a:srgbClr val="DB1C0F"/>
    <a:srgbClr val="FF0000"/>
    <a:srgbClr val="D2DAFF"/>
    <a:srgbClr val="C7E0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2" autoAdjust="0"/>
    <p:restoredTop sz="95857" autoAdjust="0"/>
  </p:normalViewPr>
  <p:slideViewPr>
    <p:cSldViewPr snapToGrid="0" snapToObjects="1">
      <p:cViewPr varScale="1">
        <p:scale>
          <a:sx n="109" d="100"/>
          <a:sy n="109" d="100"/>
        </p:scale>
        <p:origin x="19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8B349-E4CC-8D4B-AFF8-1B1E326E339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B15FB-4469-A547-B0C7-F5B81BA734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10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6703474" y="8366474"/>
            <a:ext cx="84959" cy="185872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82D0B-2745-43F5-A242-79DE1EE6F40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3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219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582613"/>
            <a:ext cx="5454650" cy="4090987"/>
          </a:xfrm>
          <a:ln/>
        </p:spPr>
      </p:sp>
      <p:sp>
        <p:nvSpPr>
          <p:cNvPr id="922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90149" y="4687927"/>
            <a:ext cx="6210284" cy="247829"/>
          </a:xfrm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13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1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9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0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1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5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7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71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9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7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0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73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1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76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3.bin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5.bin"/><Relationship Id="rId4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6.bin"/><Relationship Id="rId4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7.bin"/><Relationship Id="rId4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81340337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solidFill>
                  <a:schemeClr val="tx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51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70529233"/>
              </p:ext>
            </p:extLst>
          </p:nvPr>
        </p:nvGraphicFramePr>
        <p:xfrm>
          <a:off x="1665" y="1667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65" y="1667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1298"/>
            <a:ext cx="5036085" cy="500502"/>
            <a:chOff x="1663" y="3104"/>
            <a:chExt cx="3109" cy="30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4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28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28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40" y="2653673"/>
            <a:ext cx="5539245" cy="50244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65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40" y="3770661"/>
            <a:ext cx="5539245" cy="219820"/>
          </a:xfrm>
        </p:spPr>
        <p:txBody>
          <a:bodyPr>
            <a:spAutoFit/>
          </a:bodyPr>
          <a:lstStyle>
            <a:lvl1pPr>
              <a:defRPr sz="1428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69" y="3246015"/>
            <a:ext cx="2293946" cy="437329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867" tIns="46437" rIns="92867" bIns="4643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86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867" tIns="46437" rIns="92867" bIns="4643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8" y="3246014"/>
            <a:ext cx="5257994" cy="437331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867" tIns="46437" rIns="92867" bIns="4643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1" y="2029649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527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19048904"/>
              </p:ext>
            </p:extLst>
          </p:nvPr>
        </p:nvGraphicFramePr>
        <p:xfrm>
          <a:off x="1665" y="1667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65" y="1667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1298"/>
            <a:ext cx="5036085" cy="500502"/>
            <a:chOff x="1663" y="3104"/>
            <a:chExt cx="3109" cy="30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4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28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28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 hasCustomPrompt="1"/>
          </p:nvPr>
        </p:nvSpPr>
        <p:spPr bwMode="auto">
          <a:xfrm>
            <a:off x="592296" y="2596581"/>
            <a:ext cx="5539245" cy="50244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65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dirty="0"/>
              <a:t>Title</a:t>
            </a:r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69" y="3246015"/>
            <a:ext cx="2293946" cy="437329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867" tIns="46437" rIns="92867" bIns="4643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86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867" tIns="46437" rIns="92867" bIns="4643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8" y="3246014"/>
            <a:ext cx="5257994" cy="437331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867" tIns="46437" rIns="92867" bIns="4643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pic>
        <p:nvPicPr>
          <p:cNvPr id="16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472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17124986"/>
              </p:ext>
            </p:extLst>
          </p:nvPr>
        </p:nvGraphicFramePr>
        <p:xfrm>
          <a:off x="1633" y="1634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3" y="1634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818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56601003"/>
              </p:ext>
            </p:extLst>
          </p:nvPr>
        </p:nvGraphicFramePr>
        <p:xfrm>
          <a:off x="1633" y="1634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3" y="1634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Holder 2"/>
          <p:cNvSpPr>
            <a:spLocks noGrp="1"/>
          </p:cNvSpPr>
          <p:nvPr>
            <p:ph type="title"/>
          </p:nvPr>
        </p:nvSpPr>
        <p:spPr>
          <a:xfrm>
            <a:off x="259091" y="252472"/>
            <a:ext cx="8053675" cy="298327"/>
          </a:xfr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4166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15571950"/>
              </p:ext>
            </p:extLst>
          </p:nvPr>
        </p:nvGraphicFramePr>
        <p:xfrm>
          <a:off x="1633" y="1634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3" y="1634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 dirty="0"/>
          </a:p>
        </p:txBody>
      </p:sp>
      <p:sp>
        <p:nvSpPr>
          <p:cNvPr id="5" name="Rectangle 286"/>
          <p:cNvSpPr>
            <a:spLocks noGrp="1" noChangeArrowheads="1"/>
          </p:cNvSpPr>
          <p:nvPr>
            <p:ph idx="10" hasCustomPrompt="1"/>
          </p:nvPr>
        </p:nvSpPr>
        <p:spPr bwMode="auto">
          <a:xfrm>
            <a:off x="259082" y="908026"/>
            <a:ext cx="8077200" cy="1240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90301" indent="-290301">
              <a:spcAft>
                <a:spcPts val="612"/>
              </a:spcAft>
              <a:buFont typeface="Wingdings" panose="05000000000000000000" pitchFamily="2" charset="2"/>
              <a:buChar char="§"/>
              <a:defRPr baseline="0"/>
            </a:lvl1pPr>
            <a:lvl3pPr>
              <a:spcAft>
                <a:spcPts val="612"/>
              </a:spcAft>
              <a:defRPr baseline="0"/>
            </a:lvl3pPr>
            <a:lvl4pPr>
              <a:spcAft>
                <a:spcPts val="612"/>
              </a:spcAft>
              <a:buSzPct val="100000"/>
              <a:defRPr baseline="0"/>
            </a:lvl4pPr>
            <a:lvl5pPr>
              <a:spcAft>
                <a:spcPts val="612"/>
              </a:spcAft>
              <a:defRPr baseline="0"/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2"/>
            <a:r>
              <a:rPr lang="en-US" noProof="0" dirty="0"/>
              <a:t>Second Level</a:t>
            </a:r>
          </a:p>
          <a:p>
            <a:pPr lvl="3"/>
            <a:r>
              <a:rPr lang="en-US" noProof="0" dirty="0"/>
              <a:t>Third Level</a:t>
            </a:r>
          </a:p>
          <a:p>
            <a:pPr lvl="4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17146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14709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3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19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41012"/>
            <a:ext cx="8763000" cy="298327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09600" y="1066801"/>
            <a:ext cx="2901756" cy="1570140"/>
          </a:xfrm>
        </p:spPr>
        <p:txBody>
          <a:bodyPr wrap="square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7654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73607767"/>
              </p:ext>
            </p:extLst>
          </p:nvPr>
        </p:nvGraphicFramePr>
        <p:xfrm>
          <a:off x="1629" y="1629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9" y="1629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304802" y="214661"/>
            <a:ext cx="8631936" cy="338554"/>
          </a:xfrm>
        </p:spPr>
        <p:txBody>
          <a:bodyPr vert="horz">
            <a:noAutofit/>
          </a:bodyPr>
          <a:lstStyle>
            <a:lvl1pPr>
              <a:defRPr sz="2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85293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192">
          <p15:clr>
            <a:srgbClr val="FBAE40"/>
          </p15:clr>
        </p15:guide>
        <p15:guide id="4" pos="5568">
          <p15:clr>
            <a:srgbClr val="FBAE40"/>
          </p15:clr>
        </p15:guide>
        <p15:guide id="5" orient="horz" pos="4176">
          <p15:clr>
            <a:srgbClr val="FBAE40"/>
          </p15:clr>
        </p15:guide>
        <p15:guide id="6" orient="horz" pos="19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solidFill>
                  <a:schemeClr val="tx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257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3954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18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9043205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70719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18951544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3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19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41012"/>
            <a:ext cx="8763000" cy="298327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31779" y="998707"/>
            <a:ext cx="2901756" cy="1231106"/>
          </a:xfrm>
        </p:spPr>
        <p:txBody>
          <a:bodyPr wrap="square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3278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91" y="894001"/>
            <a:ext cx="8053675" cy="1231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17561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99433928"/>
              </p:ext>
            </p:extLst>
          </p:nvPr>
        </p:nvGraphicFramePr>
        <p:xfrm>
          <a:off x="1628" y="1628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8" y="1628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9629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192">
          <p15:clr>
            <a:srgbClr val="FBAE40"/>
          </p15:clr>
        </p15:guide>
        <p15:guide id="4" pos="5568">
          <p15:clr>
            <a:srgbClr val="FBAE40"/>
          </p15:clr>
        </p15:guide>
        <p15:guide id="5" orient="horz" pos="4176">
          <p15:clr>
            <a:srgbClr val="FBAE40"/>
          </p15:clr>
        </p15:guide>
        <p15:guide id="6" orient="horz" pos="19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09600" y="1066800"/>
            <a:ext cx="2901756" cy="1323439"/>
          </a:xfrm>
        </p:spPr>
        <p:txBody>
          <a:bodyPr wrap="square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7534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dow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028700" y="1371600"/>
            <a:ext cx="7086600" cy="43434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39762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28" name="Object 2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37744"/>
            <a:ext cx="8741664" cy="2923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716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25654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7592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9530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46863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70866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2590800" y="1752600"/>
            <a:ext cx="2901756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13727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5800" y="1143000"/>
            <a:ext cx="2901756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030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8916894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980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2135238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41882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3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19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41012"/>
            <a:ext cx="8763000" cy="298327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31779" y="998707"/>
            <a:ext cx="2901756" cy="1231106"/>
          </a:xfrm>
        </p:spPr>
        <p:txBody>
          <a:bodyPr wrap="square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277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221858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09600" y="1066800"/>
            <a:ext cx="2901756" cy="1323439"/>
          </a:xfrm>
        </p:spPr>
        <p:txBody>
          <a:bodyPr wrap="square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184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dow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034412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028700" y="1371600"/>
            <a:ext cx="7086600" cy="43434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398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4215668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28" name="Object 2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37744"/>
            <a:ext cx="8741664" cy="2923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716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25654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7592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9530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46863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70866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2590800" y="1752600"/>
            <a:ext cx="2901756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2875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71395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5800" y="1143000"/>
            <a:ext cx="2901756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954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18" Type="http://schemas.openxmlformats.org/officeDocument/2006/relationships/tags" Target="../tags/tag8.xml"/><Relationship Id="rId26" Type="http://schemas.openxmlformats.org/officeDocument/2006/relationships/tags" Target="../tags/tag16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1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17" Type="http://schemas.openxmlformats.org/officeDocument/2006/relationships/tags" Target="../tags/tag7.xml"/><Relationship Id="rId25" Type="http://schemas.openxmlformats.org/officeDocument/2006/relationships/tags" Target="../tags/tag1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6.xml"/><Relationship Id="rId20" Type="http://schemas.openxmlformats.org/officeDocument/2006/relationships/tags" Target="../tags/tag1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24" Type="http://schemas.openxmlformats.org/officeDocument/2006/relationships/tags" Target="../tags/tag14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5.xml"/><Relationship Id="rId23" Type="http://schemas.openxmlformats.org/officeDocument/2006/relationships/tags" Target="../tags/tag13.xml"/><Relationship Id="rId28" Type="http://schemas.openxmlformats.org/officeDocument/2006/relationships/oleObject" Target="../embeddings/oleObject1.bin"/><Relationship Id="rId10" Type="http://schemas.openxmlformats.org/officeDocument/2006/relationships/theme" Target="../theme/theme1.xml"/><Relationship Id="rId19" Type="http://schemas.openxmlformats.org/officeDocument/2006/relationships/tags" Target="../tags/tag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4.xml"/><Relationship Id="rId22" Type="http://schemas.openxmlformats.org/officeDocument/2006/relationships/tags" Target="../tags/tag12.xml"/><Relationship Id="rId27" Type="http://schemas.openxmlformats.org/officeDocument/2006/relationships/tags" Target="../tags/tag17.xml"/><Relationship Id="rId30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tags" Target="../tags/tag34.xml"/><Relationship Id="rId18" Type="http://schemas.openxmlformats.org/officeDocument/2006/relationships/tags" Target="../tags/tag39.xml"/><Relationship Id="rId26" Type="http://schemas.openxmlformats.org/officeDocument/2006/relationships/oleObject" Target="../embeddings/oleObject10.bin"/><Relationship Id="rId3" Type="http://schemas.openxmlformats.org/officeDocument/2006/relationships/slideLayout" Target="../slideLayouts/slideLayout12.xml"/><Relationship Id="rId21" Type="http://schemas.openxmlformats.org/officeDocument/2006/relationships/tags" Target="../tags/tag42.xml"/><Relationship Id="rId7" Type="http://schemas.openxmlformats.org/officeDocument/2006/relationships/slideLayout" Target="../slideLayouts/slideLayout16.xml"/><Relationship Id="rId12" Type="http://schemas.openxmlformats.org/officeDocument/2006/relationships/tags" Target="../tags/tag33.xml"/><Relationship Id="rId17" Type="http://schemas.openxmlformats.org/officeDocument/2006/relationships/tags" Target="../tags/tag38.xml"/><Relationship Id="rId25" Type="http://schemas.openxmlformats.org/officeDocument/2006/relationships/tags" Target="../tags/tag46.xml"/><Relationship Id="rId2" Type="http://schemas.openxmlformats.org/officeDocument/2006/relationships/slideLayout" Target="../slideLayouts/slideLayout11.xml"/><Relationship Id="rId16" Type="http://schemas.openxmlformats.org/officeDocument/2006/relationships/tags" Target="../tags/tag37.xml"/><Relationship Id="rId20" Type="http://schemas.openxmlformats.org/officeDocument/2006/relationships/tags" Target="../tags/tag4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ags" Target="../tags/tag32.xml"/><Relationship Id="rId24" Type="http://schemas.openxmlformats.org/officeDocument/2006/relationships/tags" Target="../tags/tag45.xml"/><Relationship Id="rId5" Type="http://schemas.openxmlformats.org/officeDocument/2006/relationships/slideLayout" Target="../slideLayouts/slideLayout14.xml"/><Relationship Id="rId15" Type="http://schemas.openxmlformats.org/officeDocument/2006/relationships/tags" Target="../tags/tag36.xml"/><Relationship Id="rId23" Type="http://schemas.openxmlformats.org/officeDocument/2006/relationships/tags" Target="../tags/tag44.xml"/><Relationship Id="rId28" Type="http://schemas.openxmlformats.org/officeDocument/2006/relationships/image" Target="../media/image2.png"/><Relationship Id="rId10" Type="http://schemas.openxmlformats.org/officeDocument/2006/relationships/tags" Target="../tags/tag31.xml"/><Relationship Id="rId19" Type="http://schemas.openxmlformats.org/officeDocument/2006/relationships/tags" Target="../tags/tag40.xml"/><Relationship Id="rId4" Type="http://schemas.openxmlformats.org/officeDocument/2006/relationships/slideLayout" Target="../slideLayouts/slideLayout13.xml"/><Relationship Id="rId9" Type="http://schemas.openxmlformats.org/officeDocument/2006/relationships/vmlDrawing" Target="../drawings/vmlDrawing10.vml"/><Relationship Id="rId14" Type="http://schemas.openxmlformats.org/officeDocument/2006/relationships/tags" Target="../tags/tag35.xml"/><Relationship Id="rId22" Type="http://schemas.openxmlformats.org/officeDocument/2006/relationships/tags" Target="../tags/tag43.xml"/><Relationship Id="rId27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vmlDrawing" Target="../drawings/vmlDrawing18.vml"/><Relationship Id="rId18" Type="http://schemas.openxmlformats.org/officeDocument/2006/relationships/tags" Target="../tags/tag59.xml"/><Relationship Id="rId26" Type="http://schemas.openxmlformats.org/officeDocument/2006/relationships/tags" Target="../tags/tag67.xml"/><Relationship Id="rId3" Type="http://schemas.openxmlformats.org/officeDocument/2006/relationships/slideLayout" Target="../slideLayouts/slideLayout19.xml"/><Relationship Id="rId21" Type="http://schemas.openxmlformats.org/officeDocument/2006/relationships/tags" Target="../tags/tag62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17" Type="http://schemas.openxmlformats.org/officeDocument/2006/relationships/tags" Target="../tags/tag58.xml"/><Relationship Id="rId25" Type="http://schemas.openxmlformats.org/officeDocument/2006/relationships/tags" Target="../tags/tag66.xml"/><Relationship Id="rId2" Type="http://schemas.openxmlformats.org/officeDocument/2006/relationships/slideLayout" Target="../slideLayouts/slideLayout18.xml"/><Relationship Id="rId16" Type="http://schemas.openxmlformats.org/officeDocument/2006/relationships/tags" Target="../tags/tag57.xml"/><Relationship Id="rId20" Type="http://schemas.openxmlformats.org/officeDocument/2006/relationships/tags" Target="../tags/tag61.xml"/><Relationship Id="rId29" Type="http://schemas.openxmlformats.org/officeDocument/2006/relationships/tags" Target="../tags/tag70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24" Type="http://schemas.openxmlformats.org/officeDocument/2006/relationships/tags" Target="../tags/tag65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21.xml"/><Relationship Id="rId15" Type="http://schemas.openxmlformats.org/officeDocument/2006/relationships/tags" Target="../tags/tag56.xml"/><Relationship Id="rId23" Type="http://schemas.openxmlformats.org/officeDocument/2006/relationships/tags" Target="../tags/tag64.xml"/><Relationship Id="rId28" Type="http://schemas.openxmlformats.org/officeDocument/2006/relationships/tags" Target="../tags/tag69.xml"/><Relationship Id="rId10" Type="http://schemas.openxmlformats.org/officeDocument/2006/relationships/slideLayout" Target="../slideLayouts/slideLayout26.xml"/><Relationship Id="rId19" Type="http://schemas.openxmlformats.org/officeDocument/2006/relationships/tags" Target="../tags/tag60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ags" Target="../tags/tag55.xml"/><Relationship Id="rId22" Type="http://schemas.openxmlformats.org/officeDocument/2006/relationships/tags" Target="../tags/tag63.xml"/><Relationship Id="rId27" Type="http://schemas.openxmlformats.org/officeDocument/2006/relationships/tags" Target="../tags/tag68.xml"/><Relationship Id="rId30" Type="http://schemas.openxmlformats.org/officeDocument/2006/relationships/oleObject" Target="../embeddings/oleObject18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2438440581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28" imgW="270" imgH="270" progId="TCLayout.ActiveDocument.1">
                  <p:embed/>
                </p:oleObj>
              </mc:Choice>
              <mc:Fallback>
                <p:oleObj name="think-cell Slide" r:id="rId28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/>
        </p:nvGrpSpPr>
        <p:grpSpPr bwMode="ltGray">
          <a:xfrm>
            <a:off x="2" y="6565687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3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72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7" r:id="rId3"/>
    <p:sldLayoutId id="2147483678" r:id="rId4"/>
    <p:sldLayoutId id="2147483679" r:id="rId5"/>
    <p:sldLayoutId id="2147483693" r:id="rId6"/>
    <p:sldLayoutId id="2147483694" r:id="rId7"/>
    <p:sldLayoutId id="2147483695" r:id="rId8"/>
    <p:sldLayoutId id="2147483696" r:id="rId9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rgbClr val="002060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674690612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think-cell Slide" r:id="rId26" imgW="270" imgH="270" progId="TCLayout.ActiveDocument.1">
                  <p:embed/>
                </p:oleObj>
              </mc:Choice>
              <mc:Fallback>
                <p:oleObj name="think-cell Slide" r:id="rId2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/>
        </p:nvGrpSpPr>
        <p:grpSpPr bwMode="ltGray">
          <a:xfrm>
            <a:off x="23" y="6565688"/>
            <a:ext cx="9162288" cy="301752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61" y="1990682"/>
            <a:ext cx="4389768" cy="157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259091" y="252472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7"/>
            <a:ext cx="894706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28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35"/>
            <a:ext cx="8053675" cy="25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32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5" y="6083196"/>
            <a:ext cx="8799129" cy="416275"/>
            <a:chOff x="75" y="3893"/>
            <a:chExt cx="689" cy="257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3"/>
              <a:ext cx="689" cy="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2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1"/>
              <a:ext cx="689" cy="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9179" indent="-619179" defTabSz="909416" fontAlgn="base">
                <a:spcBef>
                  <a:spcPct val="0"/>
                </a:spcBef>
                <a:spcAft>
                  <a:spcPct val="0"/>
                </a:spcAft>
                <a:tabLst>
                  <a:tab pos="622399" algn="l"/>
                </a:tabLst>
              </a:pPr>
              <a:r>
                <a:rPr lang="en-US" sz="102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6" y="1137062"/>
            <a:ext cx="4350892" cy="531276"/>
            <a:chOff x="915" y="702"/>
            <a:chExt cx="2686" cy="328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02"/>
              <a:ext cx="2686" cy="32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32" b="1" dirty="0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32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81" y="275482"/>
            <a:ext cx="788863" cy="1022061"/>
            <a:chOff x="4936" y="176"/>
            <a:chExt cx="487" cy="631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78" y="275460"/>
            <a:ext cx="1103113" cy="749943"/>
            <a:chOff x="4750" y="176"/>
            <a:chExt cx="681" cy="463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18801" y="275440"/>
            <a:ext cx="1109828" cy="220474"/>
            <a:chOff x="7653105" y="285750"/>
            <a:chExt cx="1087670" cy="216085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53105" y="285750"/>
              <a:ext cx="1087670" cy="21608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53105" y="285750"/>
              <a:ext cx="0" cy="216085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53105" y="501835"/>
              <a:ext cx="1087670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57161" cy="1333054"/>
            <a:chOff x="6655594" y="273840"/>
            <a:chExt cx="840048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9512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7126" y="6631767"/>
            <a:ext cx="161931" cy="16015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1020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20" dirty="0">
              <a:solidFill>
                <a:srgbClr val="FFFFFF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39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9" r:id="rId6"/>
    <p:sldLayoutId id="2147483690" r:id="rId7"/>
  </p:sldLayoutIdLst>
  <p:hf hdr="0" ftr="0" dt="0"/>
  <p:txStyles>
    <p:titleStyle>
      <a:lvl1pPr algn="l" defTabSz="909416" rtl="0" eaLnBrk="1" fontAlgn="base" hangingPunct="1">
        <a:spcBef>
          <a:spcPct val="0"/>
        </a:spcBef>
        <a:spcAft>
          <a:spcPct val="0"/>
        </a:spcAft>
        <a:tabLst>
          <a:tab pos="274115" algn="l"/>
        </a:tabLst>
        <a:defRPr sz="1939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2pPr>
      <a:lvl3pPr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3pPr>
      <a:lvl4pPr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4pPr>
      <a:lvl5pPr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5pPr>
      <a:lvl6pPr marL="464355"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6pPr>
      <a:lvl7pPr marL="928765"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7pPr>
      <a:lvl8pPr marL="1393150"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8pPr>
      <a:lvl9pPr marL="1857530" algn="l" defTabSz="90941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9416" rtl="0" eaLnBrk="1" fontAlgn="base" hangingPunct="1">
        <a:spcBef>
          <a:spcPct val="0"/>
        </a:spcBef>
        <a:spcAft>
          <a:spcPts val="600"/>
        </a:spcAft>
        <a:buClr>
          <a:schemeClr val="tx2"/>
        </a:buClr>
        <a:defRPr sz="1632" baseline="0">
          <a:solidFill>
            <a:schemeClr val="tx1"/>
          </a:solidFill>
          <a:latin typeface="+mn-lt"/>
          <a:ea typeface="+mn-ea"/>
          <a:cs typeface="+mn-cs"/>
        </a:defRPr>
      </a:lvl1pPr>
      <a:lvl2pPr marL="196719" indent="-195109" algn="l" defTabSz="909416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SzPct val="125000"/>
        <a:buFont typeface="Arial" charset="0"/>
        <a:buChar char="▪"/>
        <a:defRPr sz="1632" baseline="0">
          <a:solidFill>
            <a:schemeClr val="tx1"/>
          </a:solidFill>
          <a:latin typeface="+mn-lt"/>
        </a:defRPr>
      </a:lvl2pPr>
      <a:lvl3pPr marL="464355" indent="-266054" algn="l" defTabSz="909416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SzPct val="120000"/>
        <a:buFont typeface="Arial" charset="0"/>
        <a:buChar char="–"/>
        <a:defRPr sz="1632" baseline="0">
          <a:solidFill>
            <a:schemeClr val="tx1"/>
          </a:solidFill>
          <a:latin typeface="+mn-lt"/>
        </a:defRPr>
      </a:lvl3pPr>
      <a:lvl4pPr marL="624014" indent="-158024" algn="l" defTabSz="909416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SzPct val="120000"/>
        <a:buFont typeface="Arial" charset="0"/>
        <a:buChar char="▫"/>
        <a:defRPr sz="1632" baseline="0">
          <a:solidFill>
            <a:schemeClr val="tx1"/>
          </a:solidFill>
          <a:latin typeface="+mn-lt"/>
        </a:defRPr>
      </a:lvl4pPr>
      <a:lvl5pPr marL="761589" indent="-132220" algn="l" defTabSz="909416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5pPr>
      <a:lvl6pPr marL="761589" indent="-132220" algn="l" defTabSz="90941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6pPr>
      <a:lvl7pPr marL="761589" indent="-132220" algn="l" defTabSz="90941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7pPr>
      <a:lvl8pPr marL="761589" indent="-132220" algn="l" defTabSz="90941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8pPr>
      <a:lvl9pPr marL="761589" indent="-132220" algn="l" defTabSz="90941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4355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28765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3150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57530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21914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86295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50679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15063" algn="l" defTabSz="9287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think-cell Slide" r:id="rId30" imgW="270" imgH="270" progId="TCLayout.ActiveDocument.1">
                  <p:embed/>
                </p:oleObj>
              </mc:Choice>
              <mc:Fallback>
                <p:oleObj name="think-cell Slide" r:id="rId3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/>
        </p:nvGrpSpPr>
        <p:grpSpPr bwMode="ltGray">
          <a:xfrm>
            <a:off x="2" y="6623767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3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7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rgbClr val="002060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85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8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6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7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17503838"/>
              </p:ext>
            </p:extLst>
          </p:nvPr>
        </p:nvGraphicFramePr>
        <p:xfrm>
          <a:off x="1907" y="1840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think-cell Slide" r:id="rId5" imgW="6350000" imgH="6350000" progId="TCLayout.ActiveDocument.1">
                  <p:embed/>
                </p:oleObj>
              </mc:Choice>
              <mc:Fallback>
                <p:oleObj name="think-cell Slide" r:id="rId5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" y="1840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" name="Rectangle 54"/>
          <p:cNvSpPr>
            <a:spLocks noGrp="1" noChangeArrowheads="1"/>
          </p:cNvSpPr>
          <p:nvPr>
            <p:ph type="ctrTitle"/>
          </p:nvPr>
        </p:nvSpPr>
        <p:spPr>
          <a:xfrm>
            <a:off x="2693907" y="2051164"/>
            <a:ext cx="6007353" cy="1130694"/>
          </a:xfrm>
        </p:spPr>
        <p:txBody>
          <a:bodyPr vert="horz"/>
          <a:lstStyle/>
          <a:p>
            <a:r>
              <a:rPr lang="en-US" sz="2449" b="1" dirty="0">
                <a:solidFill>
                  <a:srgbClr val="002060"/>
                </a:solidFill>
              </a:rPr>
              <a:t>MassHealth Medical Care Advisory Committee &amp; Payment Policy Advisory Board Meeting</a:t>
            </a:r>
          </a:p>
        </p:txBody>
      </p:sp>
      <p:sp>
        <p:nvSpPr>
          <p:cNvPr id="15" name="Document type"/>
          <p:cNvSpPr txBox="1">
            <a:spLocks noChangeArrowheads="1"/>
          </p:cNvSpPr>
          <p:nvPr/>
        </p:nvSpPr>
        <p:spPr bwMode="auto">
          <a:xfrm>
            <a:off x="2693908" y="3884974"/>
            <a:ext cx="5035786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206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2060"/>
                </a:solidFill>
                <a:latin typeface="Arial"/>
                <a:ea typeface="ＭＳ Ｐゴシック"/>
              </a:rPr>
              <a:t>September 2021</a:t>
            </a:r>
          </a:p>
        </p:txBody>
      </p:sp>
      <p:sp>
        <p:nvSpPr>
          <p:cNvPr id="17" name="TitleTopPlaceholder"/>
          <p:cNvSpPr>
            <a:spLocks noChangeArrowheads="1"/>
          </p:cNvSpPr>
          <p:nvPr/>
        </p:nvSpPr>
        <p:spPr bwMode="auto">
          <a:xfrm>
            <a:off x="2125798" y="3245996"/>
            <a:ext cx="2125528" cy="436429"/>
          </a:xfrm>
          <a:prstGeom prst="rect">
            <a:avLst/>
          </a:prstGeom>
          <a:solidFill>
            <a:schemeClr val="accent2">
              <a:lumMod val="75000"/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140" tIns="46571" rIns="93140" bIns="46571" anchor="ctr"/>
          <a:lstStyle/>
          <a:p>
            <a:pPr defTabSz="91420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8" name="TitleTopPlaceholder"/>
          <p:cNvSpPr>
            <a:spLocks noChangeArrowheads="1"/>
          </p:cNvSpPr>
          <p:nvPr/>
        </p:nvSpPr>
        <p:spPr bwMode="auto">
          <a:xfrm>
            <a:off x="272" y="3245995"/>
            <a:ext cx="2125528" cy="436429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140" tIns="46571" rIns="93140" bIns="46571" anchor="ctr"/>
          <a:lstStyle/>
          <a:p>
            <a:pPr defTabSz="91420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9" name="TitleTopPlaceholder"/>
          <p:cNvSpPr>
            <a:spLocks noChangeArrowheads="1"/>
          </p:cNvSpPr>
          <p:nvPr/>
        </p:nvSpPr>
        <p:spPr bwMode="auto">
          <a:xfrm>
            <a:off x="3886047" y="3246857"/>
            <a:ext cx="5257684" cy="436429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140" tIns="46571" rIns="93140" bIns="46571" anchor="ctr"/>
          <a:lstStyle/>
          <a:p>
            <a:pPr defTabSz="91420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pic>
        <p:nvPicPr>
          <p:cNvPr id="13316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16" y="2029702"/>
            <a:ext cx="2075215" cy="2075093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3381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170FE9D4-9E61-4807-ADCD-69F0FB0F20DD}"/>
              </a:ext>
            </a:extLst>
          </p:cNvPr>
          <p:cNvSpPr txBox="1">
            <a:spLocks/>
          </p:cNvSpPr>
          <p:nvPr/>
        </p:nvSpPr>
        <p:spPr>
          <a:xfrm>
            <a:off x="228601" y="1489297"/>
            <a:ext cx="1877290" cy="4001947"/>
          </a:xfrm>
          <a:prstGeom prst="rect">
            <a:avLst/>
          </a:prstGeom>
          <a:solidFill>
            <a:srgbClr val="C7E0FB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002060"/>
                </a:solidFill>
              </a:rPr>
              <a:t>Sustainably support the Commonwealth’s safety net, including level, predictable funding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for safety net providers, with a continued linkage to accountable care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166D943-8940-478E-AB97-4A493CCB7DAA}"/>
              </a:ext>
            </a:extLst>
          </p:cNvPr>
          <p:cNvCxnSpPr/>
          <p:nvPr/>
        </p:nvCxnSpPr>
        <p:spPr>
          <a:xfrm>
            <a:off x="228600" y="1137354"/>
            <a:ext cx="86868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044B8F10-4BB7-FF4D-9B29-5B5FD0D140D3}"/>
              </a:ext>
            </a:extLst>
          </p:cNvPr>
          <p:cNvSpPr txBox="1">
            <a:spLocks/>
          </p:cNvSpPr>
          <p:nvPr/>
        </p:nvSpPr>
        <p:spPr bwMode="auto">
          <a:xfrm>
            <a:off x="228600" y="609991"/>
            <a:ext cx="805319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9525" lvl="1">
              <a:spcAft>
                <a:spcPts val="600"/>
              </a:spcAft>
            </a:pPr>
            <a:r>
              <a:rPr lang="en-US" sz="1600" i="1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MassHealth’s 1115 extension is critical to achieving the Commonwealth’s goals, through the following strategies:</a:t>
            </a:r>
            <a:endParaRPr lang="en-US" sz="1600" i="1" kern="0" dirty="0">
              <a:solidFill>
                <a:srgbClr val="002060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2B0309-8A3D-B847-9256-184EBCE10460}"/>
              </a:ext>
            </a:extLst>
          </p:cNvPr>
          <p:cNvSpPr txBox="1">
            <a:spLocks/>
          </p:cNvSpPr>
          <p:nvPr/>
        </p:nvSpPr>
        <p:spPr bwMode="auto">
          <a:xfrm>
            <a:off x="174945" y="234863"/>
            <a:ext cx="854233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1113" lvl="1"/>
            <a:r>
              <a:rPr lang="en-US" kern="0" dirty="0">
                <a:solidFill>
                  <a:srgbClr val="002060"/>
                </a:solidFill>
              </a:rPr>
              <a:t>1115 Extension Strategies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C29C115A-4FA8-40A4-9E3E-F5B63DC25362}"/>
              </a:ext>
            </a:extLst>
          </p:cNvPr>
          <p:cNvSpPr txBox="1">
            <a:spLocks/>
          </p:cNvSpPr>
          <p:nvPr/>
        </p:nvSpPr>
        <p:spPr>
          <a:xfrm>
            <a:off x="2282210" y="1489296"/>
            <a:ext cx="6353790" cy="36009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altLang="en-US" sz="1600" dirty="0">
                <a:ea typeface="ＭＳ Ｐゴシック"/>
              </a:rPr>
              <a:t>Extend Safety Net Provider Payments, and tie new funding for safety net hospitals to health equity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altLang="en-US" sz="1600" dirty="0">
                <a:ea typeface="ＭＳ Ｐゴシック"/>
              </a:rPr>
              <a:t>Preserve $153M Safety Net Provider funding for current Group 1 hospitals while expanding Group 2 funding from $20M to $40M, with eligibility for nine additional hospitals.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altLang="en-US" sz="1600" dirty="0">
                <a:ea typeface="ＭＳ Ｐゴシック"/>
              </a:rPr>
              <a:t>Most of the $100M+ annually in health equity incentives targeted toward ACO-participating, safety net hospitals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1600" dirty="0"/>
              <a:t>Preserve other long-time funding for the Commonwealth’s safety net (e.g., the Health Safety Net)</a:t>
            </a:r>
            <a:endParaRPr lang="en-US" altLang="en-US" sz="1600" dirty="0">
              <a:ea typeface="ＭＳ Ｐゴシック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altLang="en-US" sz="1600" dirty="0">
                <a:ea typeface="ＭＳ Ｐゴシック"/>
              </a:rPr>
              <a:t>Funding supported by extended hospital assessment; MassHealth will continue to work through the details of its safety net financing with stakeholders in advance of formal waiver submission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7C2EF65-F2E4-48A1-8487-25D4786A29C1}"/>
              </a:ext>
            </a:extLst>
          </p:cNvPr>
          <p:cNvSpPr/>
          <p:nvPr/>
        </p:nvSpPr>
        <p:spPr>
          <a:xfrm>
            <a:off x="52282" y="1366745"/>
            <a:ext cx="365760" cy="365760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4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90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166D943-8940-478E-AB97-4A493CCB7DAA}"/>
              </a:ext>
            </a:extLst>
          </p:cNvPr>
          <p:cNvCxnSpPr/>
          <p:nvPr/>
        </p:nvCxnSpPr>
        <p:spPr>
          <a:xfrm>
            <a:off x="228600" y="1137354"/>
            <a:ext cx="86868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044B8F10-4BB7-FF4D-9B29-5B5FD0D140D3}"/>
              </a:ext>
            </a:extLst>
          </p:cNvPr>
          <p:cNvSpPr txBox="1">
            <a:spLocks/>
          </p:cNvSpPr>
          <p:nvPr/>
        </p:nvSpPr>
        <p:spPr bwMode="auto">
          <a:xfrm>
            <a:off x="228600" y="609991"/>
            <a:ext cx="805319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9525" lvl="1">
              <a:spcAft>
                <a:spcPts val="600"/>
              </a:spcAft>
            </a:pPr>
            <a:r>
              <a:rPr lang="en-US" sz="1600" i="1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MassHealth’s 1115 extension is critical to achieving the Commonwealth’s goals, through the following strategies:</a:t>
            </a:r>
            <a:endParaRPr lang="en-US" sz="1600" i="1" kern="0" dirty="0">
              <a:solidFill>
                <a:srgbClr val="002060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2B0309-8A3D-B847-9256-184EBCE10460}"/>
              </a:ext>
            </a:extLst>
          </p:cNvPr>
          <p:cNvSpPr txBox="1">
            <a:spLocks/>
          </p:cNvSpPr>
          <p:nvPr/>
        </p:nvSpPr>
        <p:spPr bwMode="auto">
          <a:xfrm>
            <a:off x="174945" y="234863"/>
            <a:ext cx="854233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1113" lvl="1"/>
            <a:r>
              <a:rPr lang="en-US" kern="0" dirty="0">
                <a:solidFill>
                  <a:srgbClr val="002060"/>
                </a:solidFill>
              </a:rPr>
              <a:t>1115 Extension Strategies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EE2A99F4-169A-4283-A199-98A225FD0080}"/>
              </a:ext>
            </a:extLst>
          </p:cNvPr>
          <p:cNvSpPr txBox="1">
            <a:spLocks/>
          </p:cNvSpPr>
          <p:nvPr/>
        </p:nvSpPr>
        <p:spPr>
          <a:xfrm>
            <a:off x="242800" y="1323011"/>
            <a:ext cx="1871904" cy="4732091"/>
          </a:xfrm>
          <a:prstGeom prst="rect">
            <a:avLst/>
          </a:prstGeom>
          <a:solidFill>
            <a:srgbClr val="C7E0FB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Maintain near-universal coverage including updates to eligibility policies to support</a:t>
            </a:r>
          </a:p>
          <a:p>
            <a:pPr lvl="0">
              <a:defRPr/>
            </a:pP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coverage and equity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34C76ABE-D904-4266-8AB1-661D37910ACD}"/>
              </a:ext>
            </a:extLst>
          </p:cNvPr>
          <p:cNvSpPr txBox="1">
            <a:spLocks/>
          </p:cNvSpPr>
          <p:nvPr/>
        </p:nvSpPr>
        <p:spPr>
          <a:xfrm>
            <a:off x="2061851" y="1346299"/>
            <a:ext cx="6655429" cy="449353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Maintain current coverage expansions, including state insurance subsidies for the Health Connector for individuals up to 300% of FPL</a:t>
            </a:r>
            <a:endParaRPr lang="en-US" sz="16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Make targeted updates that expand eligibility to maintain near-universal coverage and advance equity, including:</a:t>
            </a:r>
          </a:p>
          <a:p>
            <a:pPr marL="515938" lvl="1" indent="-285750">
              <a:spcAft>
                <a:spcPts val="600"/>
              </a:spcAft>
              <a:defRPr/>
            </a:pPr>
            <a:r>
              <a:rPr lang="en-US" sz="1600" dirty="0"/>
              <a:t>Extending postpartum eligibility to 12 months, regardless of immigration status, to support improved maternal health (proposed via 1115 amendment in May 2021) </a:t>
            </a:r>
          </a:p>
          <a:p>
            <a:pPr marL="515938" lvl="1" indent="-285750">
              <a:spcAft>
                <a:spcPts val="600"/>
              </a:spcAft>
              <a:defRPr/>
            </a:pPr>
            <a:r>
              <a:rPr lang="en-US" sz="1600" dirty="0"/>
              <a:t>Streamlining access to CommonHealth to cover all disabled adults under age 65 with sliding scale premiums, without a spend-down, and to cover long-time CommonHealth members over age 65 when they retire</a:t>
            </a:r>
          </a:p>
          <a:p>
            <a:pPr marL="515938" lvl="1" indent="-285750">
              <a:spcAft>
                <a:spcPts val="600"/>
              </a:spcAft>
              <a:defRPr/>
            </a:pPr>
            <a:r>
              <a:rPr lang="en-US" sz="1600" dirty="0"/>
              <a:t>Extending retroactive eligibility 3 months for pregnant individuals and children</a:t>
            </a:r>
          </a:p>
          <a:p>
            <a:pPr marL="515938" lvl="1" indent="-285750">
              <a:spcAft>
                <a:spcPts val="600"/>
              </a:spcAft>
              <a:defRPr/>
            </a:pPr>
            <a:r>
              <a:rPr lang="en-US" sz="1600" dirty="0"/>
              <a:t>Providing continuous eligibility for members who are homeless and for members recently released from jail or prison </a:t>
            </a:r>
          </a:p>
          <a:p>
            <a:pPr marL="515938" lvl="1" indent="-285750">
              <a:spcAft>
                <a:spcPts val="600"/>
              </a:spcAft>
              <a:defRPr/>
            </a:pPr>
            <a:endParaRPr lang="en-US" sz="16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C244A7D-1938-4E35-9691-EB2B18662478}"/>
              </a:ext>
            </a:extLst>
          </p:cNvPr>
          <p:cNvSpPr/>
          <p:nvPr/>
        </p:nvSpPr>
        <p:spPr>
          <a:xfrm>
            <a:off x="97794" y="1246648"/>
            <a:ext cx="365760" cy="365760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359490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45193-0904-2344-B6A1-D8A2F04D0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Timeline for MassHealth’s 2022 Demonstration </a:t>
            </a:r>
            <a:r>
              <a:rPr lang="en-US" dirty="0"/>
              <a:t>E</a:t>
            </a:r>
            <a:r>
              <a:rPr lang="en-US" dirty="0">
                <a:solidFill>
                  <a:srgbClr val="002060"/>
                </a:solidFill>
              </a:rPr>
              <a:t>xtension 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EE70D89E-F692-4659-8C22-8A73E6D99692}"/>
              </a:ext>
            </a:extLst>
          </p:cNvPr>
          <p:cNvSpPr txBox="1">
            <a:spLocks/>
          </p:cNvSpPr>
          <p:nvPr/>
        </p:nvSpPr>
        <p:spPr>
          <a:xfrm>
            <a:off x="304800" y="971006"/>
            <a:ext cx="8610600" cy="5334000"/>
          </a:xfrm>
          <a:prstGeom prst="rect">
            <a:avLst/>
          </a:prstGeom>
        </p:spPr>
        <p:txBody>
          <a:bodyPr vert="horz"/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b="1" u="sng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94BD3AF-FBB3-4A9A-8E3F-FB9BBF25A6E5}"/>
              </a:ext>
            </a:extLst>
          </p:cNvPr>
          <p:cNvSpPr txBox="1">
            <a:spLocks/>
          </p:cNvSpPr>
          <p:nvPr/>
        </p:nvSpPr>
        <p:spPr>
          <a:xfrm>
            <a:off x="376238" y="1320743"/>
            <a:ext cx="8081962" cy="4702629"/>
          </a:xfrm>
          <a:prstGeom prst="rect">
            <a:avLst/>
          </a:prstGeom>
        </p:spPr>
        <p:txBody>
          <a:bodyPr vert="horz"/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b="1" dirty="0"/>
              <a:t>August 18 - September 20, 2021: </a:t>
            </a:r>
            <a:r>
              <a:rPr lang="en-US" dirty="0"/>
              <a:t>30-day public comment period for 1115 demonstration extension proposal</a:t>
            </a:r>
          </a:p>
          <a:p>
            <a:pPr marL="0" lvl="1" indent="0">
              <a:buNone/>
            </a:pPr>
            <a:endParaRPr lang="en-US" dirty="0"/>
          </a:p>
          <a:p>
            <a:pPr lvl="1"/>
            <a:r>
              <a:rPr lang="en-US" b="1" dirty="0"/>
              <a:t>October/November 2021: </a:t>
            </a:r>
            <a:r>
              <a:rPr lang="en-US" dirty="0"/>
              <a:t>1115 demonstration extension formal submission to CMS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July 2022: </a:t>
            </a:r>
            <a:r>
              <a:rPr lang="en-US" dirty="0"/>
              <a:t>start of new 1115 demonstration period </a:t>
            </a:r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0A0FF8-94F6-4064-AD36-F0DC274C1586}"/>
              </a:ext>
            </a:extLst>
          </p:cNvPr>
          <p:cNvSpPr/>
          <p:nvPr/>
        </p:nvSpPr>
        <p:spPr>
          <a:xfrm>
            <a:off x="513057" y="5168289"/>
            <a:ext cx="8117885" cy="9959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0" dirty="0">
                <a:solidFill>
                  <a:schemeClr val="tx1"/>
                </a:solidFill>
              </a:rPr>
              <a:t>All proposals included in this document are subject to CMS approval.</a:t>
            </a:r>
          </a:p>
          <a:p>
            <a:pPr algn="ctr"/>
            <a:r>
              <a:rPr lang="en-US" sz="1600" kern="0" dirty="0">
                <a:solidFill>
                  <a:schemeClr val="tx1"/>
                </a:solidFill>
              </a:rPr>
              <a:t>However, certain policy initiatives included in this document support the 1115 proposals, but do not necessitate separate authority. Some authorities will be via the State Plan.</a:t>
            </a:r>
          </a:p>
        </p:txBody>
      </p:sp>
    </p:spTree>
    <p:extLst>
      <p:ext uri="{BB962C8B-B14F-4D97-AF65-F5344CB8AC3E}">
        <p14:creationId xmlns:p14="http://schemas.microsoft.com/office/powerpoint/2010/main" val="330272833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95255A2-C047-458A-B375-1DF4EB07671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640295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F9D1B510-66E1-4A90-9BA1-FAB4B6A5F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06" y="213788"/>
            <a:ext cx="8053199" cy="292388"/>
          </a:xfrm>
        </p:spPr>
        <p:txBody>
          <a:bodyPr vert="horz"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FFC9E4C-50CB-432E-B825-6B18FD8749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647616"/>
              </p:ext>
            </p:extLst>
          </p:nvPr>
        </p:nvGraphicFramePr>
        <p:xfrm>
          <a:off x="824023" y="1451344"/>
          <a:ext cx="7495953" cy="3955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766">
                  <a:extLst>
                    <a:ext uri="{9D8B030D-6E8A-4147-A177-3AD203B41FA5}">
                      <a16:colId xmlns:a16="http://schemas.microsoft.com/office/drawing/2014/main" val="3995404208"/>
                    </a:ext>
                  </a:extLst>
                </a:gridCol>
                <a:gridCol w="5284565">
                  <a:extLst>
                    <a:ext uri="{9D8B030D-6E8A-4147-A177-3AD203B41FA5}">
                      <a16:colId xmlns:a16="http://schemas.microsoft.com/office/drawing/2014/main" val="3951780018"/>
                    </a:ext>
                  </a:extLst>
                </a:gridCol>
                <a:gridCol w="1788622">
                  <a:extLst>
                    <a:ext uri="{9D8B030D-6E8A-4147-A177-3AD203B41FA5}">
                      <a16:colId xmlns:a16="http://schemas.microsoft.com/office/drawing/2014/main" val="1595494105"/>
                    </a:ext>
                  </a:extLst>
                </a:gridCol>
              </a:tblGrid>
              <a:tr h="789109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1B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Topic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1B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Duration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1B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83279"/>
                  </a:ext>
                </a:extLst>
              </a:tr>
              <a:tr h="7891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1B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Welcome and Introductions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 minutes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112449"/>
                  </a:ext>
                </a:extLst>
              </a:tr>
              <a:tr h="7891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1B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1115 Waiver Demonstration Overview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40 minutes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5032056"/>
                  </a:ext>
                </a:extLst>
              </a:tr>
              <a:tr h="7891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1B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MCAC/PPAB Responses/Comments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30 minutes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2223850"/>
                  </a:ext>
                </a:extLst>
              </a:tr>
              <a:tr h="7988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1B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Public Comments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45 minutes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960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9819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27AE5C28-723C-4898-A5A0-443B3800F1B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23848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26E2A2-6C2C-C547-AB68-FEA69D222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1" y="748134"/>
            <a:ext cx="8622118" cy="6083739"/>
          </a:xfrm>
        </p:spPr>
        <p:txBody>
          <a:bodyPr/>
          <a:lstStyle/>
          <a:p>
            <a:pPr marL="1588" lvl="1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500" dirty="0"/>
              <a:t>MassHealth’s current 1115 demonstration (2017-2022) was designed to </a:t>
            </a:r>
            <a:r>
              <a:rPr lang="en-US" sz="1500" b="1" dirty="0">
                <a:solidFill>
                  <a:srgbClr val="002060"/>
                </a:solidFill>
              </a:rPr>
              <a:t>restructure the delivery system toward integrated, value-based and accountable care</a:t>
            </a:r>
            <a:r>
              <a:rPr lang="en-US" sz="1500" b="1" dirty="0">
                <a:solidFill>
                  <a:srgbClr val="000000"/>
                </a:solidFill>
              </a:rPr>
              <a:t>. </a:t>
            </a:r>
            <a:br>
              <a:rPr lang="en-US" sz="1500" b="1" dirty="0">
                <a:solidFill>
                  <a:srgbClr val="000000"/>
                </a:solidFill>
              </a:rPr>
            </a:br>
            <a:endParaRPr lang="en-US" sz="1500" b="1" dirty="0">
              <a:solidFill>
                <a:srgbClr val="000000"/>
              </a:solidFill>
            </a:endParaRPr>
          </a:p>
          <a:p>
            <a:pPr marL="1588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500" b="1" i="1" dirty="0">
                <a:solidFill>
                  <a:srgbClr val="002060"/>
                </a:solidFill>
              </a:rPr>
              <a:t>Key features of MassHealth’s current 1115 demonstration include:</a:t>
            </a:r>
          </a:p>
          <a:p>
            <a:pPr marL="465138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500" dirty="0"/>
              <a:t>Over 1 million members (&gt;80% of eligible population) are enrolled in accountable care organizations (</a:t>
            </a:r>
            <a:r>
              <a:rPr lang="en-US" altLang="ko-KR" sz="1500" dirty="0">
                <a:ea typeface="Gulim" pitchFamily="34" charset="-127"/>
              </a:rPr>
              <a:t>ACOs) that are paid for </a:t>
            </a:r>
            <a:r>
              <a:rPr lang="en-US" altLang="ko-KR" sz="1500" b="1" dirty="0">
                <a:solidFill>
                  <a:srgbClr val="002060"/>
                </a:solidFill>
                <a:ea typeface="Gulim" pitchFamily="34" charset="-127"/>
              </a:rPr>
              <a:t>better health outcomes, lower cost, and improved member experience</a:t>
            </a:r>
          </a:p>
          <a:p>
            <a:pPr marL="465138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500" dirty="0">
                <a:ea typeface="Gulim" pitchFamily="34" charset="-127"/>
              </a:rPr>
              <a:t>Top 50,000 (~5%) highest-risk members receive </a:t>
            </a:r>
            <a:r>
              <a:rPr lang="en-US" sz="1500" b="1" dirty="0">
                <a:solidFill>
                  <a:srgbClr val="002060"/>
                </a:solidFill>
                <a:ea typeface="Gulim" pitchFamily="34" charset="-127"/>
              </a:rPr>
              <a:t>enhanced care coordination </a:t>
            </a:r>
            <a:r>
              <a:rPr lang="en-US" sz="1500" dirty="0">
                <a:ea typeface="Gulim" pitchFamily="34" charset="-127"/>
              </a:rPr>
              <a:t>from certified community-based organizations called </a:t>
            </a:r>
            <a:r>
              <a:rPr lang="en-US" sz="1500" b="1" dirty="0">
                <a:solidFill>
                  <a:srgbClr val="002060"/>
                </a:solidFill>
                <a:ea typeface="Gulim" pitchFamily="34" charset="-127"/>
              </a:rPr>
              <a:t>Community Partners</a:t>
            </a:r>
            <a:r>
              <a:rPr lang="en-US" sz="1500" dirty="0">
                <a:solidFill>
                  <a:srgbClr val="002060"/>
                </a:solidFill>
                <a:ea typeface="Gulim" pitchFamily="34" charset="-127"/>
              </a:rPr>
              <a:t> </a:t>
            </a:r>
          </a:p>
          <a:p>
            <a:pPr marL="465138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500" dirty="0"/>
              <a:t>Supported by </a:t>
            </a:r>
            <a:r>
              <a:rPr lang="en-US" sz="1500" b="1" dirty="0">
                <a:solidFill>
                  <a:srgbClr val="002060"/>
                </a:solidFill>
              </a:rPr>
              <a:t>$1.8 billion Delivery System Reform Incentive Program </a:t>
            </a:r>
            <a:r>
              <a:rPr lang="en-US" sz="1500" dirty="0">
                <a:ea typeface="Gulim" pitchFamily="34" charset="-127"/>
              </a:rPr>
              <a:t>that expires in 2022</a:t>
            </a:r>
            <a:endParaRPr lang="en-US" sz="1500" dirty="0"/>
          </a:p>
          <a:p>
            <a:pPr marL="465138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500" dirty="0"/>
              <a:t>Authorities, including expanded </a:t>
            </a:r>
            <a:r>
              <a:rPr lang="en-US" sz="1500" b="1" dirty="0">
                <a:solidFill>
                  <a:srgbClr val="002060"/>
                </a:solidFill>
              </a:rPr>
              <a:t>eligibility</a:t>
            </a:r>
            <a:r>
              <a:rPr lang="en-US" sz="1500" dirty="0"/>
              <a:t>, </a:t>
            </a:r>
            <a:r>
              <a:rPr lang="en-US" sz="1500" b="1" dirty="0">
                <a:solidFill>
                  <a:srgbClr val="002060"/>
                </a:solidFill>
              </a:rPr>
              <a:t>substance use disorder services</a:t>
            </a:r>
            <a:r>
              <a:rPr lang="en-US" sz="1500" dirty="0"/>
              <a:t>, state subsidies for </a:t>
            </a:r>
            <a:r>
              <a:rPr lang="en-US" sz="1500" b="1" dirty="0">
                <a:solidFill>
                  <a:srgbClr val="002060"/>
                </a:solidFill>
              </a:rPr>
              <a:t>lower-income Marketplace enrollees</a:t>
            </a:r>
            <a:r>
              <a:rPr lang="en-US" sz="1500" dirty="0"/>
              <a:t>, and funding for </a:t>
            </a:r>
            <a:r>
              <a:rPr lang="en-US" sz="1500" b="1" dirty="0">
                <a:solidFill>
                  <a:srgbClr val="002060"/>
                </a:solidFill>
              </a:rPr>
              <a:t>safety net providers</a:t>
            </a:r>
            <a:endParaRPr lang="en-US" sz="1500" dirty="0"/>
          </a:p>
          <a:p>
            <a:pPr lvl="0">
              <a:spcAft>
                <a:spcPts val="600"/>
              </a:spcAft>
            </a:pPr>
            <a:r>
              <a:rPr lang="en-US" sz="1500" b="1" i="1" dirty="0">
                <a:solidFill>
                  <a:srgbClr val="002060"/>
                </a:solidFill>
              </a:rPr>
              <a:t>In its proposal to be submitted to CMS in October/November, MassHealth will seek approval for a renewed 1115 demonstration that:</a:t>
            </a:r>
          </a:p>
          <a:p>
            <a:pPr marL="522288" lvl="1" indent="-3429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1400" dirty="0"/>
              <a:t>Continues the path of restructuring and reaffirms </a:t>
            </a:r>
            <a:r>
              <a:rPr lang="en-US" sz="1400" b="1" dirty="0">
                <a:solidFill>
                  <a:srgbClr val="002060"/>
                </a:solidFill>
              </a:rPr>
              <a:t>accountable, value-based care </a:t>
            </a:r>
          </a:p>
          <a:p>
            <a:pPr marL="522288" lvl="1" indent="-3429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1400" dirty="0"/>
              <a:t>Makes reforms and investments in </a:t>
            </a:r>
            <a:r>
              <a:rPr lang="en-US" sz="1400" b="1" dirty="0">
                <a:solidFill>
                  <a:srgbClr val="002060"/>
                </a:solidFill>
              </a:rPr>
              <a:t>primary care, behavioral health and pediatric care</a:t>
            </a:r>
            <a:r>
              <a:rPr lang="en-US" sz="1400" dirty="0"/>
              <a:t> </a:t>
            </a:r>
          </a:p>
          <a:p>
            <a:pPr marL="522288" lvl="1" indent="-3429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1400" b="1" dirty="0">
                <a:solidFill>
                  <a:srgbClr val="002060"/>
                </a:solidFill>
              </a:rPr>
              <a:t>Advances health equity</a:t>
            </a:r>
            <a:r>
              <a:rPr lang="en-US" sz="1400" dirty="0"/>
              <a:t>, with a focus on initiatives addressing health-related social needs and specific disparities, including maternal health and health care for justice-involved individuals</a:t>
            </a:r>
          </a:p>
          <a:p>
            <a:pPr marL="522288" lvl="1" indent="-3429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Sustainably supports the Commonwealth’s safety net,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including level, predictable funding for safety net providers, with a continued linkage to accountable care </a:t>
            </a:r>
          </a:p>
          <a:p>
            <a:pPr marL="522288" lvl="1" indent="-3429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Maintains near-universal coverage,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making updates to eligibility policies to support coverage and equity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9D1B510-66E1-4A90-9BA1-FAB4B6A5F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06" y="235053"/>
            <a:ext cx="8053199" cy="292388"/>
          </a:xfrm>
        </p:spPr>
        <p:txBody>
          <a:bodyPr vert="horz"/>
          <a:lstStyle/>
          <a:p>
            <a:r>
              <a:rPr lang="en-US" dirty="0"/>
              <a:t>1115 Waiver Executive Summary</a:t>
            </a:r>
          </a:p>
        </p:txBody>
      </p:sp>
    </p:spTree>
    <p:extLst>
      <p:ext uri="{BB962C8B-B14F-4D97-AF65-F5344CB8AC3E}">
        <p14:creationId xmlns:p14="http://schemas.microsoft.com/office/powerpoint/2010/main" val="215489413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B294B17-DFCD-D141-B3A2-B7297285F038}"/>
              </a:ext>
            </a:extLst>
          </p:cNvPr>
          <p:cNvSpPr txBox="1">
            <a:spLocks/>
          </p:cNvSpPr>
          <p:nvPr/>
        </p:nvSpPr>
        <p:spPr>
          <a:xfrm>
            <a:off x="207770" y="1399837"/>
            <a:ext cx="3132330" cy="323159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8" lvl="1" indent="0">
              <a:spcAft>
                <a:spcPts val="1200"/>
              </a:spcAft>
              <a:buNone/>
            </a:pPr>
            <a:r>
              <a:rPr lang="en-US" sz="1500" b="1" u="sng" dirty="0">
                <a:solidFill>
                  <a:srgbClr val="000000"/>
                </a:solidFill>
              </a:rPr>
              <a:t>Goals of current demonstration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13A59EE-7B38-D141-96A6-C08DDDE4F3B8}"/>
              </a:ext>
            </a:extLst>
          </p:cNvPr>
          <p:cNvSpPr txBox="1">
            <a:spLocks/>
          </p:cNvSpPr>
          <p:nvPr/>
        </p:nvSpPr>
        <p:spPr>
          <a:xfrm>
            <a:off x="169672" y="1804007"/>
            <a:ext cx="3278468" cy="4708975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7307" lvl="1" indent="-285720">
              <a:spcAft>
                <a:spcPts val="1800"/>
              </a:spcAft>
            </a:pPr>
            <a:r>
              <a:rPr lang="en-US" sz="1500" dirty="0">
                <a:solidFill>
                  <a:srgbClr val="000000"/>
                </a:solidFill>
              </a:rPr>
              <a:t>Enact </a:t>
            </a:r>
            <a:r>
              <a:rPr lang="en-US" sz="1500" b="1" dirty="0">
                <a:solidFill>
                  <a:srgbClr val="000000"/>
                </a:solidFill>
              </a:rPr>
              <a:t>payment and delivery system reforms </a:t>
            </a:r>
            <a:r>
              <a:rPr lang="en-US" sz="1500" dirty="0">
                <a:solidFill>
                  <a:srgbClr val="000000"/>
                </a:solidFill>
              </a:rPr>
              <a:t>that promote integrated, coordinated care; and hold providers accountable for the quality and total cost of care</a:t>
            </a:r>
          </a:p>
          <a:p>
            <a:pPr marL="287307" lvl="1" indent="-285720">
              <a:spcAft>
                <a:spcPts val="1800"/>
              </a:spcAft>
            </a:pPr>
            <a:r>
              <a:rPr lang="en-US" sz="1500" b="1" dirty="0">
                <a:solidFill>
                  <a:srgbClr val="000000"/>
                </a:solidFill>
              </a:rPr>
              <a:t>Improve integration </a:t>
            </a:r>
            <a:r>
              <a:rPr lang="en-US" sz="1500" dirty="0">
                <a:solidFill>
                  <a:srgbClr val="000000"/>
                </a:solidFill>
              </a:rPr>
              <a:t>of physical, behavioral health and long-term services</a:t>
            </a:r>
          </a:p>
          <a:p>
            <a:pPr marL="287307" lvl="1" indent="-285720">
              <a:spcAft>
                <a:spcPts val="1800"/>
              </a:spcAft>
            </a:pPr>
            <a:r>
              <a:rPr lang="en-US" sz="1500" b="1" dirty="0">
                <a:solidFill>
                  <a:srgbClr val="000000"/>
                </a:solidFill>
              </a:rPr>
              <a:t>Address the opioid addiction crisis </a:t>
            </a:r>
            <a:r>
              <a:rPr lang="en-US" sz="1500" dirty="0">
                <a:solidFill>
                  <a:srgbClr val="000000"/>
                </a:solidFill>
              </a:rPr>
              <a:t>by expanding access to a broad spectrum of recovery-oriented substance use disorder (SUD) services</a:t>
            </a:r>
          </a:p>
          <a:p>
            <a:pPr marL="287307" lvl="1" indent="-285720">
              <a:spcAft>
                <a:spcPts val="1800"/>
              </a:spcAft>
            </a:pPr>
            <a:r>
              <a:rPr lang="en-US" sz="1500" dirty="0">
                <a:solidFill>
                  <a:srgbClr val="000000"/>
                </a:solidFill>
              </a:rPr>
              <a:t>Sustainably </a:t>
            </a:r>
            <a:r>
              <a:rPr lang="en-US" sz="1500" b="1" dirty="0">
                <a:solidFill>
                  <a:srgbClr val="000000"/>
                </a:solidFill>
              </a:rPr>
              <a:t>support safety net providers </a:t>
            </a:r>
            <a:r>
              <a:rPr lang="en-US" sz="1500" dirty="0">
                <a:solidFill>
                  <a:srgbClr val="000000"/>
                </a:solidFill>
              </a:rPr>
              <a:t>to ensure continued access to care for Medicaid and low-income uninsured individuals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5C09976-2678-8E47-8BA1-877E2D184176}"/>
              </a:ext>
            </a:extLst>
          </p:cNvPr>
          <p:cNvSpPr txBox="1">
            <a:spLocks/>
          </p:cNvSpPr>
          <p:nvPr/>
        </p:nvSpPr>
        <p:spPr>
          <a:xfrm>
            <a:off x="3479605" y="1414704"/>
            <a:ext cx="4084959" cy="323159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8" lvl="1" indent="0">
              <a:spcAft>
                <a:spcPts val="1200"/>
              </a:spcAft>
              <a:buNone/>
            </a:pPr>
            <a:r>
              <a:rPr lang="en-US" sz="1500" b="1" u="sng" dirty="0">
                <a:solidFill>
                  <a:srgbClr val="000000"/>
                </a:solidFill>
              </a:rPr>
              <a:t>Key reforms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45063EB-A40A-B740-84B9-A49FF36B54A4}"/>
              </a:ext>
            </a:extLst>
          </p:cNvPr>
          <p:cNvSpPr txBox="1">
            <a:spLocks/>
          </p:cNvSpPr>
          <p:nvPr/>
        </p:nvSpPr>
        <p:spPr>
          <a:xfrm>
            <a:off x="3486240" y="1774272"/>
            <a:ext cx="5488088" cy="4708975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7307" lvl="1" indent="-285720"/>
            <a:r>
              <a:rPr lang="en-US" sz="1500" dirty="0">
                <a:solidFill>
                  <a:srgbClr val="000000"/>
                </a:solidFill>
              </a:rPr>
              <a:t>Significant re-structuring of MassHealth delivery system:</a:t>
            </a:r>
          </a:p>
          <a:p>
            <a:pPr marL="520669" lvl="2" indent="-285720"/>
            <a:r>
              <a:rPr lang="en-US" sz="1500" dirty="0">
                <a:solidFill>
                  <a:srgbClr val="000000"/>
                </a:solidFill>
              </a:rPr>
              <a:t>Launched </a:t>
            </a:r>
            <a:r>
              <a:rPr lang="en-US" sz="1500" b="1" dirty="0">
                <a:solidFill>
                  <a:srgbClr val="000000"/>
                </a:solidFill>
              </a:rPr>
              <a:t>MassHealth ACO program </a:t>
            </a:r>
            <a:r>
              <a:rPr lang="en-US" sz="1500" dirty="0">
                <a:solidFill>
                  <a:srgbClr val="000000"/>
                </a:solidFill>
              </a:rPr>
              <a:t>in 2018 with accountability for cost, quality, and member experience</a:t>
            </a:r>
          </a:p>
          <a:p>
            <a:pPr marL="520669" lvl="2" indent="-285720"/>
            <a:r>
              <a:rPr lang="en-US" sz="1500" dirty="0">
                <a:solidFill>
                  <a:srgbClr val="000000"/>
                </a:solidFill>
              </a:rPr>
              <a:t>17 of the state’s biggest provider systems became ACOs, enrolled &gt;80% of eligible members</a:t>
            </a:r>
          </a:p>
          <a:p>
            <a:pPr marL="287307" lvl="1" indent="-285720"/>
            <a:endParaRPr lang="en-US" sz="1500" dirty="0">
              <a:solidFill>
                <a:srgbClr val="000000"/>
              </a:solidFill>
            </a:endParaRPr>
          </a:p>
          <a:p>
            <a:pPr marL="287307" lvl="1" indent="-285720"/>
            <a:r>
              <a:rPr lang="en-US" sz="1500" dirty="0">
                <a:solidFill>
                  <a:srgbClr val="000000"/>
                </a:solidFill>
              </a:rPr>
              <a:t>Unprecedented partnership across delivery system silos:</a:t>
            </a:r>
          </a:p>
          <a:p>
            <a:pPr marL="520669" lvl="2" indent="-285720"/>
            <a:r>
              <a:rPr lang="en-US" sz="1500" dirty="0">
                <a:solidFill>
                  <a:srgbClr val="000000"/>
                </a:solidFill>
              </a:rPr>
              <a:t>Created </a:t>
            </a:r>
            <a:r>
              <a:rPr lang="en-US" sz="1500" b="1" dirty="0">
                <a:solidFill>
                  <a:srgbClr val="000000"/>
                </a:solidFill>
              </a:rPr>
              <a:t>Behavioral Health and Long-Term Services &amp; Supports Community Partners (CP) </a:t>
            </a:r>
            <a:r>
              <a:rPr lang="en-US" sz="1500" dirty="0">
                <a:solidFill>
                  <a:srgbClr val="000000"/>
                </a:solidFill>
              </a:rPr>
              <a:t>program</a:t>
            </a:r>
            <a:r>
              <a:rPr lang="en-US" sz="1500" b="1" dirty="0">
                <a:solidFill>
                  <a:srgbClr val="000000"/>
                </a:solidFill>
              </a:rPr>
              <a:t> </a:t>
            </a:r>
            <a:r>
              <a:rPr lang="en-US" sz="1500" dirty="0">
                <a:solidFill>
                  <a:srgbClr val="000000"/>
                </a:solidFill>
              </a:rPr>
              <a:t>in 2018 </a:t>
            </a:r>
            <a:r>
              <a:rPr lang="en-US" sz="1500" dirty="0"/>
              <a:t>to provide </a:t>
            </a:r>
            <a:r>
              <a:rPr lang="en-US" sz="1500" dirty="0">
                <a:solidFill>
                  <a:srgbClr val="000000"/>
                </a:solidFill>
              </a:rPr>
              <a:t>enhanced care coordination for highest risk members </a:t>
            </a:r>
          </a:p>
          <a:p>
            <a:pPr marL="520669" lvl="2" indent="-285720"/>
            <a:r>
              <a:rPr lang="en-US" sz="1500" dirty="0">
                <a:solidFill>
                  <a:srgbClr val="000000"/>
                </a:solidFill>
              </a:rPr>
              <a:t>Launched </a:t>
            </a:r>
            <a:r>
              <a:rPr lang="en-US" sz="1500" b="1" dirty="0">
                <a:solidFill>
                  <a:srgbClr val="000000"/>
                </a:solidFill>
              </a:rPr>
              <a:t>Flexible Services </a:t>
            </a:r>
            <a:r>
              <a:rPr lang="en-US" sz="1500" dirty="0">
                <a:solidFill>
                  <a:srgbClr val="000000"/>
                </a:solidFill>
              </a:rPr>
              <a:t>program in 2020 to provide targeted housing- and nutrition-related supports</a:t>
            </a:r>
          </a:p>
          <a:p>
            <a:pPr marL="287307" lvl="1" indent="-285720"/>
            <a:endParaRPr lang="en-US" sz="1500" dirty="0">
              <a:solidFill>
                <a:srgbClr val="000000"/>
              </a:solidFill>
            </a:endParaRPr>
          </a:p>
          <a:p>
            <a:pPr marL="287307" lvl="1" indent="-285720"/>
            <a:r>
              <a:rPr lang="en-US" sz="1500" b="1" dirty="0">
                <a:solidFill>
                  <a:srgbClr val="000000"/>
                </a:solidFill>
              </a:rPr>
              <a:t>Expanded SUD treatment benefit </a:t>
            </a:r>
            <a:r>
              <a:rPr lang="en-US" sz="1500" dirty="0">
                <a:solidFill>
                  <a:srgbClr val="000000"/>
                </a:solidFill>
              </a:rPr>
              <a:t>and</a:t>
            </a:r>
            <a:r>
              <a:rPr lang="en-US" sz="1500" b="1" dirty="0">
                <a:solidFill>
                  <a:srgbClr val="000000"/>
                </a:solidFill>
              </a:rPr>
              <a:t> </a:t>
            </a:r>
            <a:r>
              <a:rPr lang="en-US" sz="1500" dirty="0">
                <a:solidFill>
                  <a:srgbClr val="000000"/>
                </a:solidFill>
              </a:rPr>
              <a:t>added </a:t>
            </a:r>
            <a:r>
              <a:rPr lang="en-US" sz="1500" dirty="0"/>
              <a:t>new beds, recovery coach benefit, other investments </a:t>
            </a:r>
          </a:p>
          <a:p>
            <a:pPr marL="287307" lvl="1" indent="-285720"/>
            <a:endParaRPr lang="en-US" sz="1500" dirty="0">
              <a:solidFill>
                <a:srgbClr val="FF0000"/>
              </a:solidFill>
            </a:endParaRPr>
          </a:p>
          <a:p>
            <a:pPr marL="287307" lvl="1" indent="-285720"/>
            <a:r>
              <a:rPr lang="en-US" sz="1500" dirty="0"/>
              <a:t>Established </a:t>
            </a:r>
            <a:r>
              <a:rPr lang="en-US" sz="1500" b="1" dirty="0"/>
              <a:t>sustainable safety net hospital funding structure </a:t>
            </a:r>
            <a:r>
              <a:rPr lang="en-US" sz="1500" dirty="0"/>
              <a:t>tied to ACO performance and preserved </a:t>
            </a:r>
            <a:r>
              <a:rPr lang="en-US" sz="1500" b="1" dirty="0"/>
              <a:t>near-universal coverage 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BE117BE0-A2C0-A844-903E-50AD9335E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72" y="256599"/>
            <a:ext cx="8111620" cy="292388"/>
          </a:xfrm>
        </p:spPr>
        <p:txBody>
          <a:bodyPr/>
          <a:lstStyle/>
          <a:p>
            <a:r>
              <a:rPr lang="en-US" dirty="0"/>
              <a:t>MassHealth’s 1115 Demonstration, 2017-2022: Goals and key reforms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9436A5-AF1C-4BB5-AF4A-5BC6A9066541}"/>
              </a:ext>
            </a:extLst>
          </p:cNvPr>
          <p:cNvSpPr/>
          <p:nvPr/>
        </p:nvSpPr>
        <p:spPr>
          <a:xfrm>
            <a:off x="308887" y="695705"/>
            <a:ext cx="8087981" cy="6592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MassHealth’s current 1115 demonstration (2017-2022) was designed to </a:t>
            </a:r>
            <a:r>
              <a:rPr lang="en-US" sz="1600" b="1" dirty="0">
                <a:solidFill>
                  <a:srgbClr val="002060"/>
                </a:solidFill>
              </a:rPr>
              <a:t>restructure the delivery system toward integrated, value-based and accountable care</a:t>
            </a:r>
            <a:r>
              <a:rPr lang="en-US" sz="1600" b="1" dirty="0">
                <a:solidFill>
                  <a:srgbClr val="000000"/>
                </a:solidFill>
              </a:rPr>
              <a:t>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26846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B294B17-DFCD-D141-B3A2-B7297285F038}"/>
              </a:ext>
            </a:extLst>
          </p:cNvPr>
          <p:cNvSpPr txBox="1">
            <a:spLocks/>
          </p:cNvSpPr>
          <p:nvPr/>
        </p:nvSpPr>
        <p:spPr>
          <a:xfrm>
            <a:off x="198155" y="790256"/>
            <a:ext cx="4437613" cy="323159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8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 examples of progress </a:t>
            </a:r>
            <a:r>
              <a:rPr kumimoji="0" lang="en-US" sz="15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(early indicators)</a:t>
            </a:r>
            <a:endParaRPr kumimoji="0" lang="en-US" sz="1500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13A59EE-7B38-D141-96A6-C08DDDE4F3B8}"/>
              </a:ext>
            </a:extLst>
          </p:cNvPr>
          <p:cNvSpPr txBox="1">
            <a:spLocks/>
          </p:cNvSpPr>
          <p:nvPr/>
        </p:nvSpPr>
        <p:spPr>
          <a:xfrm>
            <a:off x="198154" y="1277971"/>
            <a:ext cx="4920111" cy="5324528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7307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ACOs are strengthening member connection to primary care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PCP visits increased </a:t>
            </a:r>
            <a:r>
              <a:rPr lang="en-US" sz="1400" dirty="0">
                <a:solidFill>
                  <a:srgbClr val="000000"/>
                </a:solidFill>
              </a:rPr>
              <a:t>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from 2018-2019, and were 12% higher for ACOs than non-ACOs</a:t>
            </a:r>
          </a:p>
          <a:p>
            <a:pPr marL="287307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ACOs are reducing preventable acute utilization.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Reduced avoidable admissions by </a:t>
            </a:r>
            <a:r>
              <a:rPr lang="en-US" sz="1400" dirty="0">
                <a:solidFill>
                  <a:srgbClr val="000000"/>
                </a:solidFill>
              </a:rPr>
              <a:t>11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from 2018-2019</a:t>
            </a:r>
          </a:p>
          <a:p>
            <a:pPr marL="287307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ACOs are improving clinical quality.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Scores were high and increased in 2018-2019 on a significant majority of measures</a:t>
            </a:r>
          </a:p>
          <a:p>
            <a:pPr marL="287307" lvl="1" indent="-285720">
              <a:spcAft>
                <a:spcPts val="1200"/>
              </a:spcAft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ACO care coordination programs funded by DSRIP are working. </a:t>
            </a:r>
            <a:r>
              <a:rPr lang="en-US" sz="1400" dirty="0">
                <a:solidFill>
                  <a:srgbClr val="000000"/>
                </a:solidFill>
              </a:rPr>
              <a:t>Seventy percent of these programs have improved outcomes in the first two years</a:t>
            </a:r>
          </a:p>
          <a:p>
            <a:pPr marL="287307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CPs are succeeding at engaging the hardest-to-reach members.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CPs have actively engaged ~20k members, with promising early impacts</a:t>
            </a:r>
          </a:p>
          <a:p>
            <a:pPr marL="287307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 risk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adjustment methodology that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accounts for social complexity/risk in ACO rates</a:t>
            </a:r>
          </a:p>
          <a:p>
            <a:pPr marL="287307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Through the Flexible Services program,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ACOs partner with social service organizations to provide housing and nutritional supports aimed at improving health outcomes and/or reducing health care costs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5C09976-2678-8E47-8BA1-877E2D184176}"/>
              </a:ext>
            </a:extLst>
          </p:cNvPr>
          <p:cNvSpPr txBox="1">
            <a:spLocks/>
          </p:cNvSpPr>
          <p:nvPr/>
        </p:nvSpPr>
        <p:spPr>
          <a:xfrm>
            <a:off x="5388826" y="744842"/>
            <a:ext cx="3615977" cy="553992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8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Major opportunities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5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(only some require new waiver authority)</a:t>
            </a:r>
            <a:endParaRPr kumimoji="0" lang="en-US" sz="15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0B3BCC8-0315-49DF-800B-819BD3DB0261}"/>
              </a:ext>
            </a:extLst>
          </p:cNvPr>
          <p:cNvSpPr txBox="1">
            <a:spLocks/>
          </p:cNvSpPr>
          <p:nvPr/>
        </p:nvSpPr>
        <p:spPr>
          <a:xfrm>
            <a:off x="5219678" y="1298834"/>
            <a:ext cx="3726168" cy="5262973"/>
          </a:xfrm>
          <a:prstGeom prst="rect">
            <a:avLst/>
          </a:prstGeom>
        </p:spPr>
        <p:txBody>
          <a:bodyPr vert="horz" wrap="square" lIns="91434" tIns="45717" rIns="91434" bIns="45717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7283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Delivery system reform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 go further:</a:t>
            </a:r>
          </a:p>
          <a:p>
            <a:pPr marL="520645" marR="0" lvl="2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PCPs within ACOs are mostly still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reimbursed fee-for-service,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 funded for team-based, integrated care</a:t>
            </a:r>
          </a:p>
          <a:p>
            <a:pPr marL="520645" marR="0" lvl="2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Certain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behavioral health services and delivery models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require significant investment and reform </a:t>
            </a:r>
          </a:p>
          <a:p>
            <a:pPr marL="520645" marR="0" lvl="2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Elements of the program need to be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standardized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&amp; simplified</a:t>
            </a:r>
          </a:p>
          <a:p>
            <a:pPr marL="520645" marR="0" lvl="2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unique needs of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children, youth, and families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require further focused attention</a:t>
            </a:r>
          </a:p>
          <a:p>
            <a:pPr marL="287283" marR="0" lvl="1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Health inequities and disparities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highlight long-standing, systemic racism that further reforms and MassHealth work must address, including:</a:t>
            </a:r>
          </a:p>
          <a:p>
            <a:pPr marL="520645" marR="0" lvl="2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Black MassHealth members’ maternal morbidity rate is &gt;1.8x higher than white members </a:t>
            </a:r>
          </a:p>
          <a:p>
            <a:pPr marL="520645" marR="0" lvl="2" indent="-2857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Hispanic and non-Hispanic Black MA residents have asthma hospitalization rates 3.5x higher than non-Hispanic White residents</a:t>
            </a:r>
          </a:p>
        </p:txBody>
      </p:sp>
      <p:sp>
        <p:nvSpPr>
          <p:cNvPr id="11" name="Title 8">
            <a:extLst>
              <a:ext uri="{FF2B5EF4-FFF2-40B4-BE49-F238E27FC236}">
                <a16:creationId xmlns:a16="http://schemas.microsoft.com/office/drawing/2014/main" id="{49D02220-BFEE-407E-A8B3-D966BBCC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72" y="256599"/>
            <a:ext cx="8631428" cy="292388"/>
          </a:xfrm>
        </p:spPr>
        <p:txBody>
          <a:bodyPr/>
          <a:lstStyle/>
          <a:p>
            <a:r>
              <a:rPr lang="en-US" dirty="0"/>
              <a:t>MassHealth’s 1115 Demonstration, 2017-2022: Progress and opportunities</a:t>
            </a:r>
          </a:p>
        </p:txBody>
      </p:sp>
    </p:spTree>
    <p:extLst>
      <p:ext uri="{BB962C8B-B14F-4D97-AF65-F5344CB8AC3E}">
        <p14:creationId xmlns:p14="http://schemas.microsoft.com/office/powerpoint/2010/main" val="91153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AC684-812A-4349-9396-70CDFDE4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06" y="235053"/>
            <a:ext cx="8053199" cy="292388"/>
          </a:xfrm>
        </p:spPr>
        <p:txBody>
          <a:bodyPr/>
          <a:lstStyle/>
          <a:p>
            <a:r>
              <a:rPr lang="en-US" dirty="0"/>
              <a:t>MassHealth’s 2022 Demonstration extension: Goals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94A71B-6238-5245-9507-297DBB1186C2}"/>
              </a:ext>
            </a:extLst>
          </p:cNvPr>
          <p:cNvSpPr/>
          <p:nvPr/>
        </p:nvSpPr>
        <p:spPr>
          <a:xfrm>
            <a:off x="331320" y="782121"/>
            <a:ext cx="84813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109">
              <a:spcAft>
                <a:spcPts val="1200"/>
              </a:spcAft>
              <a:tabLst>
                <a:tab pos="857159" algn="l"/>
              </a:tabLst>
              <a:defRPr/>
            </a:pP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MassHealth has identified five goals for the next 1115 demonstration: </a:t>
            </a:r>
          </a:p>
          <a:p>
            <a:pPr marL="342864" indent="-342864" defTabSz="911109">
              <a:spcAft>
                <a:spcPts val="1200"/>
              </a:spcAft>
              <a:buFont typeface="+mj-lt"/>
              <a:buAutoNum type="arabicPeriod"/>
              <a:tabLst>
                <a:tab pos="857159" algn="l"/>
              </a:tabLst>
              <a:defRPr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Continue the path of restructuring and reaffirm accountable, value-based care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increasing expectations for how ACOs improve care and trend management, and refining the model </a:t>
            </a:r>
          </a:p>
          <a:p>
            <a:pPr marL="342864" indent="-342864" defTabSz="911109">
              <a:spcAft>
                <a:spcPts val="1200"/>
              </a:spcAft>
              <a:buFont typeface="+mj-lt"/>
              <a:buAutoNum type="arabicPeriod"/>
              <a:tabLst>
                <a:tab pos="857159" algn="l"/>
              </a:tabLst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Make reforms and investments in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primary care, behavioral health, and pediatric care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expand access and move the delivery system away from siloed, fee-for-service health care</a:t>
            </a:r>
          </a:p>
          <a:p>
            <a:pPr marL="342864" indent="-342864" defTabSz="911109">
              <a:spcAft>
                <a:spcPts val="1200"/>
              </a:spcAft>
              <a:buFont typeface="+mj-lt"/>
              <a:buAutoNum type="arabicPeriod"/>
              <a:tabLst>
                <a:tab pos="857159" algn="l"/>
              </a:tabLst>
              <a:defRPr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Advance health equity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a focus on initiatives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addressing health-related social needs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specific disparities, including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maternal health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health care for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justice-involved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individuals 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864" indent="-342864" defTabSz="911109">
              <a:spcAft>
                <a:spcPts val="1200"/>
              </a:spcAft>
              <a:buFont typeface="+mj-lt"/>
              <a:buAutoNum type="arabicPeriod"/>
              <a:tabLst>
                <a:tab pos="857159" algn="l"/>
              </a:tabLst>
              <a:defRPr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Sustainably supports the Commonwealth’s safety net,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including level, predictable funding for safety net providers, with a continued linkage to accountable care </a:t>
            </a:r>
          </a:p>
          <a:p>
            <a:pPr marL="342864" indent="-342864" defTabSz="911109">
              <a:spcAft>
                <a:spcPts val="1200"/>
              </a:spcAft>
              <a:buFont typeface="+mj-lt"/>
              <a:buAutoNum type="arabicPeriod"/>
              <a:tabLst>
                <a:tab pos="857159" algn="l"/>
              </a:tabLst>
              <a:defRPr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Maintains near-universal coverage,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making updates to eligibility policies to support coverage and equity </a:t>
            </a:r>
          </a:p>
        </p:txBody>
      </p:sp>
    </p:spTree>
    <p:extLst>
      <p:ext uri="{BB962C8B-B14F-4D97-AF65-F5344CB8AC3E}">
        <p14:creationId xmlns:p14="http://schemas.microsoft.com/office/powerpoint/2010/main" val="1569275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E1BA053D-601E-43B1-946C-54291BB76787}"/>
              </a:ext>
            </a:extLst>
          </p:cNvPr>
          <p:cNvSpPr txBox="1">
            <a:spLocks/>
          </p:cNvSpPr>
          <p:nvPr/>
        </p:nvSpPr>
        <p:spPr>
          <a:xfrm>
            <a:off x="228600" y="1208605"/>
            <a:ext cx="1499839" cy="5203345"/>
          </a:xfrm>
          <a:prstGeom prst="rect">
            <a:avLst/>
          </a:prstGeom>
          <a:solidFill>
            <a:srgbClr val="C7E0FB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Continue the path of restructuring and reaffirm accountable, value-based care </a:t>
            </a:r>
            <a:endParaRPr lang="en-US" sz="1600" dirty="0">
              <a:solidFill>
                <a:srgbClr val="002060"/>
              </a:solidFill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166D943-8940-478E-AB97-4A493CCB7DAA}"/>
              </a:ext>
            </a:extLst>
          </p:cNvPr>
          <p:cNvCxnSpPr/>
          <p:nvPr/>
        </p:nvCxnSpPr>
        <p:spPr>
          <a:xfrm>
            <a:off x="228600" y="1137354"/>
            <a:ext cx="86868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7B6985DC-69B9-4513-8D99-F37C7B27AE8B}"/>
              </a:ext>
            </a:extLst>
          </p:cNvPr>
          <p:cNvSpPr/>
          <p:nvPr/>
        </p:nvSpPr>
        <p:spPr>
          <a:xfrm>
            <a:off x="45720" y="1143210"/>
            <a:ext cx="365760" cy="365760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44B8F10-4BB7-FF4D-9B29-5B5FD0D140D3}"/>
              </a:ext>
            </a:extLst>
          </p:cNvPr>
          <p:cNvSpPr txBox="1">
            <a:spLocks/>
          </p:cNvSpPr>
          <p:nvPr/>
        </p:nvSpPr>
        <p:spPr bwMode="auto">
          <a:xfrm>
            <a:off x="228600" y="609991"/>
            <a:ext cx="805319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9525" lvl="1">
              <a:spcAft>
                <a:spcPts val="600"/>
              </a:spcAft>
            </a:pPr>
            <a:r>
              <a:rPr lang="en-US" sz="1600" i="1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MassHealth’s 1115 extension is critical to achieving the Commonwealth’s goals, through the following strategies:</a:t>
            </a:r>
            <a:endParaRPr lang="en-US" sz="1600" i="1" kern="0" dirty="0">
              <a:solidFill>
                <a:srgbClr val="002060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2B0309-8A3D-B847-9256-184EBCE10460}"/>
              </a:ext>
            </a:extLst>
          </p:cNvPr>
          <p:cNvSpPr txBox="1">
            <a:spLocks/>
          </p:cNvSpPr>
          <p:nvPr/>
        </p:nvSpPr>
        <p:spPr bwMode="auto">
          <a:xfrm>
            <a:off x="174945" y="234863"/>
            <a:ext cx="854233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1113" lvl="1"/>
            <a:r>
              <a:rPr lang="en-US" kern="0" dirty="0">
                <a:solidFill>
                  <a:srgbClr val="002060"/>
                </a:solidFill>
              </a:rPr>
              <a:t>1115 Extension Strategies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A6240FBD-A844-BD49-9A96-E840C2C6A024}"/>
              </a:ext>
            </a:extLst>
          </p:cNvPr>
          <p:cNvSpPr txBox="1">
            <a:spLocks/>
          </p:cNvSpPr>
          <p:nvPr/>
        </p:nvSpPr>
        <p:spPr>
          <a:xfrm>
            <a:off x="1728439" y="1208605"/>
            <a:ext cx="7281746" cy="515525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Re-procure and refine the ACO program, maintaining the same core pillars and requirements, holding ACOs accountable for high quality care, while implementing improvements based on lessons learned.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Re-procure the </a:t>
            </a:r>
            <a:r>
              <a:rPr lang="en-US" sz="1600" dirty="0"/>
              <a:t>Behavioral Health and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Long-Term Services and Supports Community Partners (CP) program, while transitioning the program to sustainable financing and a more accountable structure.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Scale successful programs by transitioning ~80% of DSRIP funding to ongoing base funding for whole person primary care and care coordination (e.g., supports for members with disabilities, embedded community health workers &amp; peers in primary care, CP program).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ea typeface="ＭＳ Ｐゴシック"/>
              </a:rPr>
              <a:t>Streamline MassHealth programs to improve navigation for members and providers, including improvements to the administration of the behavioral health benefit; e</a:t>
            </a:r>
            <a:r>
              <a:rPr lang="en-US" sz="1600" dirty="0"/>
              <a:t>nsuring members have a single accountable care coordination home; and simplifying and standardizing pharmacy services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Expand the Community Supports Program (CSP, CSP-CHI [formerly known as CSPECH]) benefits to further support members with behavioral health needs who are experiencing or at risk of homelessness.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Continue and enhance the </a:t>
            </a:r>
            <a:r>
              <a:rPr lang="en-US" sz="1600" b="0" i="0" dirty="0">
                <a:effectLst/>
              </a:rPr>
              <a:t>Flexible Services Program</a:t>
            </a:r>
            <a:r>
              <a:rPr lang="en-US" sz="1600" dirty="0"/>
              <a:t> </a:t>
            </a:r>
            <a:r>
              <a:rPr lang="en-US" sz="1600" b="0" i="0" dirty="0">
                <a:effectLst/>
              </a:rPr>
              <a:t>to provide </a:t>
            </a:r>
            <a:r>
              <a:rPr lang="en-US" sz="1600" dirty="0"/>
              <a:t>evidence-based supports for members with nutritional and housing supports needs</a:t>
            </a:r>
            <a:r>
              <a:rPr lang="en-US" sz="1600" b="0" i="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552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166D943-8940-478E-AB97-4A493CCB7DAA}"/>
              </a:ext>
            </a:extLst>
          </p:cNvPr>
          <p:cNvCxnSpPr/>
          <p:nvPr/>
        </p:nvCxnSpPr>
        <p:spPr>
          <a:xfrm>
            <a:off x="228600" y="1137354"/>
            <a:ext cx="86868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044B8F10-4BB7-FF4D-9B29-5B5FD0D140D3}"/>
              </a:ext>
            </a:extLst>
          </p:cNvPr>
          <p:cNvSpPr txBox="1">
            <a:spLocks/>
          </p:cNvSpPr>
          <p:nvPr/>
        </p:nvSpPr>
        <p:spPr bwMode="auto">
          <a:xfrm>
            <a:off x="228600" y="609991"/>
            <a:ext cx="805319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9525" lvl="1">
              <a:spcAft>
                <a:spcPts val="600"/>
              </a:spcAft>
            </a:pPr>
            <a:r>
              <a:rPr lang="en-US" sz="1600" i="1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MassHealth’s 1115 extension is critical to achieving the Commonwealth’s goals, through the following strategies:</a:t>
            </a:r>
            <a:endParaRPr lang="en-US" sz="1600" i="1" kern="0" dirty="0">
              <a:solidFill>
                <a:srgbClr val="002060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2B0309-8A3D-B847-9256-184EBCE10460}"/>
              </a:ext>
            </a:extLst>
          </p:cNvPr>
          <p:cNvSpPr txBox="1">
            <a:spLocks/>
          </p:cNvSpPr>
          <p:nvPr/>
        </p:nvSpPr>
        <p:spPr bwMode="auto">
          <a:xfrm>
            <a:off x="174945" y="234863"/>
            <a:ext cx="854233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1113" lvl="1"/>
            <a:r>
              <a:rPr lang="en-US" kern="0" dirty="0">
                <a:solidFill>
                  <a:srgbClr val="002060"/>
                </a:solidFill>
              </a:rPr>
              <a:t>1115 Extension Strategies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976FD58-2ED6-4D33-9C80-AFFD9E45E7B4}"/>
              </a:ext>
            </a:extLst>
          </p:cNvPr>
          <p:cNvSpPr txBox="1">
            <a:spLocks/>
          </p:cNvSpPr>
          <p:nvPr/>
        </p:nvSpPr>
        <p:spPr>
          <a:xfrm>
            <a:off x="228601" y="1402321"/>
            <a:ext cx="1628702" cy="4585870"/>
          </a:xfrm>
          <a:prstGeom prst="rect">
            <a:avLst/>
          </a:prstGeom>
          <a:solidFill>
            <a:srgbClr val="C7E0FB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Make reforms and investments in </a:t>
            </a: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p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rimary care, behavioral </a:t>
            </a: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h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ealth and pediatric </a:t>
            </a: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c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endParaRPr lang="en-US" sz="1200" b="1" dirty="0">
              <a:solidFill>
                <a:srgbClr val="002060"/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BF4DCA2-8DE2-40BF-AA25-09D7564995E4}"/>
              </a:ext>
            </a:extLst>
          </p:cNvPr>
          <p:cNvSpPr txBox="1">
            <a:spLocks/>
          </p:cNvSpPr>
          <p:nvPr/>
        </p:nvSpPr>
        <p:spPr>
          <a:xfrm>
            <a:off x="1857303" y="1412029"/>
            <a:ext cx="7058097" cy="458587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Invest $115M per year in primary care through a new payment model that supports enhanced care delivery expectations (e.g., behavioral health integration) and more flexibility.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Invest $200M+ per year in expanding behavioral health access and integration as part of the </a:t>
            </a:r>
            <a:r>
              <a:rPr lang="en-US" sz="1600" i="1" dirty="0"/>
              <a:t>Roadmap for Behavioral Health Reform </a:t>
            </a:r>
            <a:r>
              <a:rPr lang="en-US" sz="1600" dirty="0"/>
              <a:t>(e.g., behavioral health urgent care, 24-7 mobile crisis intervention, newly designated Community Behavioral Health Centers).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ea typeface="ＭＳ Ｐゴシック"/>
              </a:rPr>
              <a:t>Improve behavioral health workforce capacity and diversity by expanding coverage for peers for both mental health and substance use disorder, and offer clinician recruitment &amp; retention opportunities (e.g., loan repayment).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ea typeface="ＭＳ Ｐゴシック"/>
              </a:rPr>
              <a:t>Expand coverage for diversionary behavioral health services (e.g., Community Support Program, Structured Outpatient Addiction Program) to members in MassHealth fee-for-service (e.g., Duals)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Implement enhanced clarity, expectations, and investments in care coordination for children. Tailor Flexible Services to better address the unique needs of families.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1D6912-E8AF-4F0C-BDB0-C5F2788A5799}"/>
              </a:ext>
            </a:extLst>
          </p:cNvPr>
          <p:cNvSpPr/>
          <p:nvPr/>
        </p:nvSpPr>
        <p:spPr>
          <a:xfrm>
            <a:off x="45720" y="1342086"/>
            <a:ext cx="365760" cy="365760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39633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166D943-8940-478E-AB97-4A493CCB7DAA}"/>
              </a:ext>
            </a:extLst>
          </p:cNvPr>
          <p:cNvCxnSpPr/>
          <p:nvPr/>
        </p:nvCxnSpPr>
        <p:spPr>
          <a:xfrm>
            <a:off x="228600" y="1137354"/>
            <a:ext cx="86868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044B8F10-4BB7-FF4D-9B29-5B5FD0D140D3}"/>
              </a:ext>
            </a:extLst>
          </p:cNvPr>
          <p:cNvSpPr txBox="1">
            <a:spLocks/>
          </p:cNvSpPr>
          <p:nvPr/>
        </p:nvSpPr>
        <p:spPr bwMode="auto">
          <a:xfrm>
            <a:off x="228600" y="609991"/>
            <a:ext cx="805319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9525" lvl="1">
              <a:spcAft>
                <a:spcPts val="600"/>
              </a:spcAft>
            </a:pPr>
            <a:r>
              <a:rPr lang="en-US" sz="1600" i="1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MassHealth’s 1115 extension is critical to achieving the Commonwealth’s goals, through the following strategies:</a:t>
            </a:r>
            <a:endParaRPr lang="en-US" sz="1600" i="1" kern="0" dirty="0">
              <a:solidFill>
                <a:srgbClr val="002060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2B0309-8A3D-B847-9256-184EBCE10460}"/>
              </a:ext>
            </a:extLst>
          </p:cNvPr>
          <p:cNvSpPr txBox="1">
            <a:spLocks/>
          </p:cNvSpPr>
          <p:nvPr/>
        </p:nvSpPr>
        <p:spPr bwMode="auto">
          <a:xfrm>
            <a:off x="174945" y="234863"/>
            <a:ext cx="854233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1113" lvl="1"/>
            <a:r>
              <a:rPr lang="en-US" kern="0" dirty="0">
                <a:solidFill>
                  <a:srgbClr val="002060"/>
                </a:solidFill>
              </a:rPr>
              <a:t>1115 Extension Strategies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6CCBAF78-6143-41B4-A2A8-06A2556946C2}"/>
              </a:ext>
            </a:extLst>
          </p:cNvPr>
          <p:cNvSpPr txBox="1">
            <a:spLocks/>
          </p:cNvSpPr>
          <p:nvPr/>
        </p:nvSpPr>
        <p:spPr>
          <a:xfrm>
            <a:off x="1817511" y="1499081"/>
            <a:ext cx="7097889" cy="441659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Launch $500M initiative over 5 years for ACO-participating hospitals that make demonstrated progress in reducing health care disparities.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Hold ACOs accountable for health equity measures (e.g., preventative dental care, maternal health), including stratification by race, ethnicity, language, disability status, sexual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orientation, and gender identity</a:t>
            </a:r>
            <a:r>
              <a:rPr lang="en-US" sz="1600" dirty="0"/>
              <a:t>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Provide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MassHealth coverage for eligible individuals in jails and prisons and </a:t>
            </a:r>
            <a:r>
              <a:rPr lang="en-US" sz="1600" dirty="0"/>
              <a:t>transition supports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to improve health outcomes for justice-involved population </a:t>
            </a:r>
            <a:r>
              <a:rPr lang="en-US" sz="1600" dirty="0"/>
              <a:t>pre/post release.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Address racial and ethnic disparities in maternal health: 12-month postpartum eligibility regardless of immigration status, doula coverage, and increased supports for high-risk pregnancies.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Strengthen coverage and care for members with disabilities: streamline access to CommonHealth, require collection and reporting of quality measures stratified by disability, and improve the LTSS CP program.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Continue and refine first-of-its kind risk-adjustment approach for ACO rates that accounts for both medical and social needs.</a:t>
            </a:r>
            <a:endParaRPr lang="en-US" sz="1600" strike="sngStrike" dirty="0">
              <a:solidFill>
                <a:schemeClr val="accent3"/>
              </a:solidFill>
            </a:endParaRP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9F3EF169-03D5-425C-BE6F-55F9E5CB8459}"/>
              </a:ext>
            </a:extLst>
          </p:cNvPr>
          <p:cNvSpPr txBox="1">
            <a:spLocks/>
          </p:cNvSpPr>
          <p:nvPr/>
        </p:nvSpPr>
        <p:spPr>
          <a:xfrm>
            <a:off x="223596" y="1509725"/>
            <a:ext cx="1593915" cy="4405950"/>
          </a:xfrm>
          <a:prstGeom prst="rect">
            <a:avLst/>
          </a:prstGeom>
          <a:solidFill>
            <a:srgbClr val="C7E0FB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1109">
              <a:spcAft>
                <a:spcPts val="1200"/>
              </a:spcAft>
              <a:tabLst>
                <a:tab pos="857159" algn="l"/>
              </a:tabLst>
              <a:defRPr/>
            </a:pP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Advance health equity, with a focus on health-related social needs, maternal health, and justice-involved populations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BFB21C-102A-4FA8-BC21-7468F9797C1A}"/>
              </a:ext>
            </a:extLst>
          </p:cNvPr>
          <p:cNvSpPr/>
          <p:nvPr/>
        </p:nvSpPr>
        <p:spPr>
          <a:xfrm>
            <a:off x="40716" y="1445865"/>
            <a:ext cx="365760" cy="365760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3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6606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qM3SISEIKLw7bvuLj2d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cblEEfJJRA3Z_qO1pXby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qM3SISEIKLw7bvuLj2dQ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cblEEfJJRA3Z_qO1pXbyg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MassHealth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sHealth" id="{6DADE704-9A30-014C-8EBD-FCF7BB975E20}" vid="{BB0CE2CE-8563-5D43-B318-6982FA97D6C2}"/>
    </a:ext>
  </a:extLst>
</a:theme>
</file>

<file path=ppt/theme/theme2.xml><?xml version="1.0" encoding="utf-8"?>
<a:theme xmlns:a="http://schemas.openxmlformats.org/drawingml/2006/main" name="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MassHealth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sHealth" id="{6DADE704-9A30-014C-8EBD-FCF7BB975E20}" vid="{BB0CE2CE-8563-5D43-B318-6982FA97D6C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F6D667DE899443A0E3F0AE56AB0A2B" ma:contentTypeVersion="10" ma:contentTypeDescription="Create a new document." ma:contentTypeScope="" ma:versionID="09466d8e359a170ac6eb3972ce47d85d">
  <xsd:schema xmlns:xsd="http://www.w3.org/2001/XMLSchema" xmlns:xs="http://www.w3.org/2001/XMLSchema" xmlns:p="http://schemas.microsoft.com/office/2006/metadata/properties" xmlns:ns3="08dbe0c4-748a-4e17-baf4-445a2db175ae" xmlns:ns4="f7e98fcf-7698-4ede-8b57-e9309bc07eb5" targetNamespace="http://schemas.microsoft.com/office/2006/metadata/properties" ma:root="true" ma:fieldsID="1e58ce1b430624127e9ec8d2ecb86533" ns3:_="" ns4:_="">
    <xsd:import namespace="08dbe0c4-748a-4e17-baf4-445a2db175ae"/>
    <xsd:import namespace="f7e98fcf-7698-4ede-8b57-e9309bc07eb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dbe0c4-748a-4e17-baf4-445a2db175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e98fcf-7698-4ede-8b57-e9309bc07eb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436214-47C5-43A0-B9CE-02650E03AD3E}">
  <ds:schemaRefs>
    <ds:schemaRef ds:uri="http://schemas.microsoft.com/office/infopath/2007/PartnerControls"/>
    <ds:schemaRef ds:uri="08dbe0c4-748a-4e17-baf4-445a2db175a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f7e98fcf-7698-4ede-8b57-e9309bc07eb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E01E207-0B73-4E94-9E60-CD09A3478E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3EECB-DC40-4789-800C-81AB5ED261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dbe0c4-748a-4e17-baf4-445a2db175ae"/>
    <ds:schemaRef ds:uri="f7e98fcf-7698-4ede-8b57-e9309bc07e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MassHealth</Template>
  <TotalTime>28847</TotalTime>
  <Words>1731</Words>
  <Application>Microsoft Office PowerPoint</Application>
  <PresentationFormat>On-screen Show (4:3)</PresentationFormat>
  <Paragraphs>134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Wingdings</vt:lpstr>
      <vt:lpstr>MassHealth</vt:lpstr>
      <vt:lpstr>SRM_CF_DG1140</vt:lpstr>
      <vt:lpstr>1_MassHealth</vt:lpstr>
      <vt:lpstr>think-cell Slide</vt:lpstr>
      <vt:lpstr>MassHealth Medical Care Advisory Committee &amp; Payment Policy Advisory Board Meeting</vt:lpstr>
      <vt:lpstr>Agenda</vt:lpstr>
      <vt:lpstr>1115 Waiver Executive Summary</vt:lpstr>
      <vt:lpstr>MassHealth’s 1115 Demonstration, 2017-2022: Goals and key reforms</vt:lpstr>
      <vt:lpstr>MassHealth’s 1115 Demonstration, 2017-2022: Progress and opportunities</vt:lpstr>
      <vt:lpstr>MassHealth’s 2022 Demonstration extension: Goals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Timeline for MassHealth’s 2022 Demonstration Extension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MassHealth 1115 demonstration:  progress to date, and 2021 renewal</dc:title>
  <dc:creator>Martha Farlow</dc:creator>
  <cp:lastModifiedBy>Statuto, Thomas (EHS)</cp:lastModifiedBy>
  <cp:revision>583</cp:revision>
  <dcterms:created xsi:type="dcterms:W3CDTF">2021-05-03T21:13:00Z</dcterms:created>
  <dcterms:modified xsi:type="dcterms:W3CDTF">2022-01-19T19:24:39Z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0x0101005CF6D667DE899443A0E3F0AE56AB0A2B</vt:lpwstr>
  </property>
</Properties>
</file>