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7FFFFC70_877D9306.xml" ContentType="application/vnd.ms-powerpoint.comment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7" r:id="rId5"/>
    <p:sldId id="2147482740" r:id="rId6"/>
    <p:sldId id="2147482801" r:id="rId7"/>
    <p:sldId id="2147482746" r:id="rId8"/>
    <p:sldId id="2147468815" r:id="rId9"/>
    <p:sldId id="2147482729" r:id="rId10"/>
    <p:sldId id="2147482730" r:id="rId11"/>
    <p:sldId id="2147481004" r:id="rId12"/>
    <p:sldId id="2147482731" r:id="rId13"/>
    <p:sldId id="2147481011" r:id="rId14"/>
    <p:sldId id="2147482732" r:id="rId15"/>
    <p:sldId id="2147482733" r:id="rId16"/>
    <p:sldId id="2147482724" r:id="rId17"/>
    <p:sldId id="2147482802" r:id="rId18"/>
    <p:sldId id="2147482803" r:id="rId19"/>
    <p:sldId id="2147482804" r:id="rId20"/>
    <p:sldId id="2147482734" r:id="rId21"/>
    <p:sldId id="2147482735" r:id="rId22"/>
    <p:sldId id="2147482736" r:id="rId23"/>
    <p:sldId id="2147482727" r:id="rId24"/>
    <p:sldId id="2147482753" r:id="rId25"/>
    <p:sldId id="2147482329" r:id="rId26"/>
    <p:sldId id="2147482738" r:id="rId27"/>
    <p:sldId id="2147482798" r:id="rId28"/>
    <p:sldId id="2147482791" r:id="rId29"/>
    <p:sldId id="2147482799" r:id="rId30"/>
    <p:sldId id="2147482743" r:id="rId31"/>
    <p:sldId id="2147482744" r:id="rId32"/>
    <p:sldId id="2147482800"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059AEA-F470-07CB-AB1F-05EB4499C59F}" name="Liliana Cosentino" initials="LC" userId="b6ecb5c78f8716c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aMontagne, Elizabeth M. (EHS)" initials="EL" lastIdx="0" clrIdx="1"/>
  <p:cmAuthor id="7" name="Akoury, Abby (EHS)" initials="AA" lastIdx="0" clrIdx="8"/>
  <p:cmAuthor id="1" name="Neely, Simon T (EHS)" initials="N(" lastIdx="0" clrIdx="2"/>
  <p:cmAuthor id="8" name="Futcher, Emily A (EHS)" initials="EF" lastIdx="0" clrIdx="9"/>
  <p:cmAuthor id="2" name="Damico, Jarred (EHS)" initials="DJ" lastIdx="0" clrIdx="3"/>
  <p:cmAuthor id="9" name="Nordberg, Sarah (EHS)" initials="NS" lastIdx="0" clrIdx="10"/>
  <p:cmAuthor id="3" name="LaMontagne, Elizabeth M. (EHS)" initials="L(" lastIdx="0" clrIdx="4"/>
  <p:cmAuthor id="10" name="Futcher, Emily A." initials="EF" lastIdx="0" clrIdx="11"/>
  <p:cmAuthor id="4" name="Damico, Jarred (EHS)" initials="JD" lastIdx="0" clrIdx="5"/>
  <p:cmAuthor id="5" name="Fedor, Collin (EHS)" initials="CF" lastIdx="0" clrIdx="6"/>
  <p:cmAuthor id="6" name="Segel, Celia S (EHS)" initials="S("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0"/>
    <a:srgbClr val="5264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0" autoAdjust="0"/>
    <p:restoredTop sz="80523" autoAdjust="0"/>
  </p:normalViewPr>
  <p:slideViewPr>
    <p:cSldViewPr snapToGrid="0">
      <p:cViewPr varScale="1">
        <p:scale>
          <a:sx n="51" d="100"/>
          <a:sy n="51" d="100"/>
        </p:scale>
        <p:origin x="1408" y="2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omments/modernComment_7FFFFC70_877D9306.xml><?xml version="1.0" encoding="utf-8"?>
<p188:cmLst xmlns:a="http://schemas.openxmlformats.org/drawingml/2006/main" xmlns:r="http://schemas.openxmlformats.org/officeDocument/2006/relationships" xmlns:p188="http://schemas.microsoft.com/office/powerpoint/2018/8/main">
  <p188:cm id="{E6041E0B-59A5-4878-94B5-171E039DD902}" authorId="{FE059AEA-F470-07CB-AB1F-05EB4499C59F}" created="2026-04-02T18:12:26.395">
    <ac:txMkLst xmlns:ac="http://schemas.microsoft.com/office/drawing/2013/main/command">
      <pc:docMk xmlns:pc="http://schemas.microsoft.com/office/powerpoint/2013/main/command"/>
      <pc:sldMk xmlns:pc="http://schemas.microsoft.com/office/powerpoint/2013/main/command" cId="2273153798" sldId="2147482736"/>
      <ac:spMk id="58" creationId="{48718BEF-247E-E576-2AD7-83027FE7058A}"/>
      <ac:txMk cp="36" len="21">
        <ac:context len="139" hash="2974977912"/>
      </ac:txMk>
    </ac:txMkLst>
    <p188:pos x="4930301" y="577163"/>
    <p188:txBody>
      <a:bodyPr/>
      <a:lstStyle/>
      <a:p>
        <a:r>
          <a:rPr lang="es-AR"/>
          <a:t>“mi cobertura finaliza” no es una corrección, está en rojo en el original.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773D9-3980-4D7A-8DB1-09E476EB880D}" type="datetimeFigureOut">
              <a:rPr lang="en-US" smtClean="0"/>
              <a:t>4/3/2026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a:lstStyle/>
          <a:p>
            <a:endParaRPr lang="es-419"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38E20-C8AE-411B-8E91-72DA3F0F0BEA}" type="slidenum">
              <a:rPr lang="en-US" smtClean="0"/>
              <a:t>‹#›</a:t>
            </a:fld>
            <a:endParaRPr lang="en-US" dirty="0"/>
          </a:p>
        </p:txBody>
      </p:sp>
    </p:spTree>
    <p:extLst>
      <p:ext uri="{BB962C8B-B14F-4D97-AF65-F5344CB8AC3E}">
        <p14:creationId xmlns:p14="http://schemas.microsoft.com/office/powerpoint/2010/main" val="8823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419"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369890E-7CF6-4448-B58E-405862340B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948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D1400-F067-2A0B-8AD1-EC094A449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97326-8CB0-14AD-489B-68A65DC3530E}"/>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9987BF53-A2F9-9B6B-A004-5C4A1F5220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ABB0E4-97BD-0094-7780-92FF0474C8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6256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92E62-4DF0-B39C-22B8-27E55DB02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E66C0-6822-4484-2599-032BBE51B925}"/>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08750867-B3A3-947B-7932-21B71F36EB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EF2E87-4A2B-3EAA-E209-D27993C800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5490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89C7A-F8EC-98EB-1A42-9B4CC9DEC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AB4F8-9EDD-31C7-2CFD-C47D50B04A5D}"/>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F6C4F021-7C49-7B48-46C2-8D42AAD649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83799E-D904-454B-18F2-00B489933F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481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1B20B-6E65-2785-4649-80C348D2A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FB1F2-A23A-7359-E4CF-9C843FBFB8BF}"/>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B5F46FED-133C-8CF2-616A-E222DBE176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2E596F-902D-4623-5772-0D0CA8719A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6E38E20-C8AE-411B-8E91-72DA3F0F0BE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487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9E23A-02A8-AEA9-C82B-0E7D20224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6ECA5-73A0-F069-00A1-9838DFB006E2}"/>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6DE16482-8F79-44F5-E0CE-F3C8EF5135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4728B7-777A-AD4E-7A9E-6939247AD9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2178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1228A-481E-5B6F-1A3B-0EED75ECB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2A9DA-C173-E8DB-3D16-987D46025ACF}"/>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00992136-EFB0-9C11-CCA4-ACF538E0D4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AF9663-F0DF-EC91-1290-0798B7255D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50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FC7B2-A17D-01D3-5AFC-8E8324250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EED6C-294D-0A88-3655-AABC3D6C09D6}"/>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DF5F73AE-E6E5-F032-DF40-978A6FA7E7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D62F53-8BC4-4336-4E34-ACB85CD306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7565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419"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E38E20-C8AE-411B-8E91-72DA3F0F0BEA}" type="slidenum">
              <a:rPr lang="en-US" smtClean="0"/>
              <a:t>19</a:t>
            </a:fld>
            <a:endParaRPr lang="en-US" dirty="0"/>
          </a:p>
        </p:txBody>
      </p:sp>
    </p:spTree>
    <p:extLst>
      <p:ext uri="{BB962C8B-B14F-4D97-AF65-F5344CB8AC3E}">
        <p14:creationId xmlns:p14="http://schemas.microsoft.com/office/powerpoint/2010/main" val="3094192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E313F-EB22-6B55-19DB-72BAB439B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14E21-4AD8-E081-0AB4-14E83AD4F36F}"/>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427FB2BF-118C-0819-B9B9-671921746C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3D94CB-7E00-79CB-1415-AECA07C875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2016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ED04F-3505-90F6-2197-C77D757D3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F5F5A-7C90-D3F4-BC6C-6C2B58F9A64C}"/>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D2C2496C-2412-7B47-6F2F-EB89E7DFDC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0A42EF-08FD-42AA-72E2-92F6E3D1F5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6E38E20-C8AE-411B-8E91-72DA3F0F0BE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984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E7EC1-0709-AD57-E123-90FD6CCE0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EC42D-424C-B91B-5693-F2D4C4B1009B}"/>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712975FA-66A8-A764-D2D7-42BA3F031C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79CF68-6E40-6B2C-144B-734B8DD250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5164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335B6-F920-F7BA-479D-EBDF87478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59169-9199-FE4E-C812-C3585D62BFFA}"/>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3E25B7F0-0100-1DF0-1FAE-54E9BCE826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E4594D-16C0-D9BE-6770-24571DDC21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8838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138FC-0A47-EF6F-1217-F82664B0A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B713C-7BF4-BC72-0290-D90FBC7BF783}"/>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8D3D6511-A0A7-6F74-D77D-E7DEF7604424}"/>
              </a:ext>
            </a:extLst>
          </p:cNvPr>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4A13A2D-17E7-AD6A-F219-E20DC0E01A8A}"/>
              </a:ext>
            </a:extLst>
          </p:cNvPr>
          <p:cNvSpPr>
            <a:spLocks noGrp="1"/>
          </p:cNvSpPr>
          <p:nvPr>
            <p:ph type="sldNum" sz="quarter" idx="5"/>
          </p:nvPr>
        </p:nvSpPr>
        <p:spPr/>
        <p:txBody>
          <a:bodyPr/>
          <a:lstStyle/>
          <a:p>
            <a:fld id="{3398601A-B542-4D0F-834A-E6C58C712938}" type="slidenum">
              <a:rPr lang="en-US" smtClean="0"/>
              <a:t>24</a:t>
            </a:fld>
            <a:endParaRPr lang="en-US" dirty="0"/>
          </a:p>
        </p:txBody>
      </p:sp>
    </p:spTree>
    <p:extLst>
      <p:ext uri="{BB962C8B-B14F-4D97-AF65-F5344CB8AC3E}">
        <p14:creationId xmlns:p14="http://schemas.microsoft.com/office/powerpoint/2010/main" val="2048828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9D86F-FDC3-F3C0-A533-8CD06BCA63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04590-848C-07FC-5655-0EF876425323}"/>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5C2913A1-CA65-5526-EA8F-CF72835E2F1A}"/>
              </a:ext>
            </a:extLst>
          </p:cNvPr>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dirty="0"/>
          </a:p>
        </p:txBody>
      </p:sp>
      <p:sp>
        <p:nvSpPr>
          <p:cNvPr id="4" name="Slide Number Placeholder 3">
            <a:extLst>
              <a:ext uri="{FF2B5EF4-FFF2-40B4-BE49-F238E27FC236}">
                <a16:creationId xmlns:a16="http://schemas.microsoft.com/office/drawing/2014/main" id="{F1EB7DCC-C7D8-90AA-F0F6-4F4713F76E16}"/>
              </a:ext>
            </a:extLst>
          </p:cNvPr>
          <p:cNvSpPr>
            <a:spLocks noGrp="1"/>
          </p:cNvSpPr>
          <p:nvPr>
            <p:ph type="sldNum" sz="quarter" idx="5"/>
          </p:nvPr>
        </p:nvSpPr>
        <p:spPr/>
        <p:txBody>
          <a:bodyPr/>
          <a:lstStyle/>
          <a:p>
            <a:fld id="{3398601A-B542-4D0F-834A-E6C58C712938}" type="slidenum">
              <a:rPr lang="en-US" smtClean="0"/>
              <a:t>25</a:t>
            </a:fld>
            <a:endParaRPr lang="en-US" dirty="0"/>
          </a:p>
        </p:txBody>
      </p:sp>
    </p:spTree>
    <p:extLst>
      <p:ext uri="{BB962C8B-B14F-4D97-AF65-F5344CB8AC3E}">
        <p14:creationId xmlns:p14="http://schemas.microsoft.com/office/powerpoint/2010/main" val="151785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5A225-130C-8D7D-72B3-A04829490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78C05-BD47-8A96-044D-7B54DAA98854}"/>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DF8BAB97-080B-3E52-C751-49BFC1C5B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858D76-34D6-89D4-DCBE-0A90A35AC3D9}"/>
              </a:ext>
            </a:extLst>
          </p:cNvPr>
          <p:cNvSpPr>
            <a:spLocks noGrp="1"/>
          </p:cNvSpPr>
          <p:nvPr>
            <p:ph type="sldNum" sz="quarter" idx="5"/>
          </p:nvPr>
        </p:nvSpPr>
        <p:spPr/>
        <p:txBody>
          <a:bodyPr/>
          <a:lstStyle/>
          <a:p>
            <a:fld id="{3398601A-B542-4D0F-834A-E6C58C712938}" type="slidenum">
              <a:rPr lang="en-US" smtClean="0"/>
              <a:t>26</a:t>
            </a:fld>
            <a:endParaRPr lang="en-US" dirty="0"/>
          </a:p>
        </p:txBody>
      </p:sp>
    </p:spTree>
    <p:extLst>
      <p:ext uri="{BB962C8B-B14F-4D97-AF65-F5344CB8AC3E}">
        <p14:creationId xmlns:p14="http://schemas.microsoft.com/office/powerpoint/2010/main" val="2733189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937E6-5035-A676-CBD9-C33074FBF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67FA5-0BD4-5398-A1EE-230A24133936}"/>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6C6071D1-129F-DB2C-F168-8F80AF1507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802A60-F5B8-C32B-E9A1-CD47A9E833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6E38E20-C8AE-411B-8E91-72DA3F0F0BE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5393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43659-904E-A9A5-F767-47811C8AF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4B666-0BCF-6069-6BDB-D829B86DCBF7}"/>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803F8ED7-8479-B013-BC95-CB15AD9899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50E063-6D97-F2C2-3E2A-AC2C8CED6F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499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E0F5F-6301-79AC-C294-BE57A3665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BA1F5-5CCB-9760-FE89-FC0C6018BB5A}"/>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9C403B54-BB6C-169B-E886-A77589D3A3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43B9D8-EB05-BC7E-3C0F-E859583BED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77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21AD5-093A-6558-5535-ADD0F8504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6049CF-AED6-0218-077B-B2F1DBA4D701}"/>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61DD48C3-B434-35A8-A772-19591E9CAF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8F0AD5-B78F-34A0-19AE-1351BDCF35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251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16808-E488-54A1-97D7-20EED8B0C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CCDAE-4896-754B-6990-65488C5B30E9}"/>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53A8ED4C-F0C4-05A9-5B75-C2A48EAD18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1683E-97B1-E5F9-4CB9-BFD8BA0CD0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310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419"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E38E20-C8AE-411B-8E91-72DA3F0F0BEA}" type="slidenum">
              <a:rPr lang="en-US" smtClean="0"/>
              <a:t>5</a:t>
            </a:fld>
            <a:endParaRPr lang="en-US" dirty="0"/>
          </a:p>
        </p:txBody>
      </p:sp>
    </p:spTree>
    <p:extLst>
      <p:ext uri="{BB962C8B-B14F-4D97-AF65-F5344CB8AC3E}">
        <p14:creationId xmlns:p14="http://schemas.microsoft.com/office/powerpoint/2010/main" val="273119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3CC15-81CD-F8C9-528D-A76E82F84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AA7F5-854A-D5AE-2806-7AD024DBAEA9}"/>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6A06CF08-F70D-4D74-3A12-6A2B2B7D11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B5CE26-987F-F784-528E-3554C5F625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74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AB119-4E0C-0A1F-9790-91C077025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D6993-23AC-5668-F45C-0B0E4F32F1A4}"/>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E2755CEC-3854-2D86-9264-0EF10631A3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1931F7-136F-6422-26CD-B6C2D5F203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9743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6ABF9-03F8-856E-62D3-58BB2BA72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7CC1E-737A-CCE2-B698-3BFAE069D273}"/>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21A8B9FE-8900-FB95-9049-331353C59C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E1B131-5B45-F97E-DD7B-F160A58A06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21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F6DB2-E906-5509-C1DF-3CA9B80B0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6EDAF-8E23-0FE6-1044-75C185178099}"/>
              </a:ext>
            </a:extLst>
          </p:cNvPr>
          <p:cNvSpPr>
            <a:spLocks noGrp="1" noRot="1" noChangeAspect="1"/>
          </p:cNvSpPr>
          <p:nvPr>
            <p:ph type="sldImg"/>
          </p:nvPr>
        </p:nvSpPr>
        <p:spPr/>
        <p:txBody>
          <a:bodyPr/>
          <a:lstStyle/>
          <a:p>
            <a:endParaRPr lang="es-419" dirty="0"/>
          </a:p>
        </p:txBody>
      </p:sp>
      <p:sp>
        <p:nvSpPr>
          <p:cNvPr id="3" name="Notes Placeholder 2">
            <a:extLst>
              <a:ext uri="{FF2B5EF4-FFF2-40B4-BE49-F238E27FC236}">
                <a16:creationId xmlns:a16="http://schemas.microsoft.com/office/drawing/2014/main" id="{F736CC8E-563C-BCEA-B7AB-B0549B66D4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C731FE-C997-A8EB-A732-4B1776961B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5792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OLE substitute image"/>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11" name="Rectangle 10"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dirty="0">
              <a:latin typeface="Arial"/>
              <a:ea typeface="+mj-ea"/>
              <a:cs typeface="Arial"/>
              <a:sym typeface="Arial"/>
            </a:endParaRPr>
          </a:p>
        </p:txBody>
      </p:sp>
      <p:sp>
        <p:nvSpPr>
          <p:cNvPr id="2" name="Title 1"/>
          <p:cNvSpPr>
            <a:spLocks noGrp="1"/>
          </p:cNvSpPr>
          <p:nvPr>
            <p:ph type="ctrTitle"/>
          </p:nvPr>
        </p:nvSpPr>
        <p:spPr>
          <a:xfrm>
            <a:off x="3584449" y="2724913"/>
            <a:ext cx="6608647" cy="430887"/>
          </a:xfrm>
        </p:spPr>
        <p:txBody>
          <a:bodyPr vert="horz" wrap="square" lIns="0" tIns="0" rIns="0" bIns="0">
            <a:spAutoFit/>
          </a:bodyPr>
          <a:lstStyle>
            <a:lvl1pPr algn="l">
              <a:defRPr sz="28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86137" y="4937760"/>
            <a:ext cx="3708281" cy="215444"/>
          </a:xfrm>
        </p:spPr>
        <p:txBody>
          <a:bodyPr wrap="square" lIns="0" tIns="0" rIns="0" bIns="0">
            <a:spAutoFit/>
          </a:bodyPr>
          <a:lstStyle>
            <a:lvl1pPr marL="0" indent="0" algn="l">
              <a:buNone/>
              <a:defRPr sz="14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TitleTopPlaceholder"/>
          <p:cNvSpPr>
            <a:spLocks noChangeArrowheads="1"/>
          </p:cNvSpPr>
          <p:nvPr userDrawn="1"/>
        </p:nvSpPr>
        <p:spPr bwMode="ltGray">
          <a:xfrm>
            <a:off x="2834206" y="3246407"/>
            <a:ext cx="2834204" cy="436455"/>
          </a:xfrm>
          <a:prstGeom prst="rect">
            <a:avLst/>
          </a:prstGeom>
          <a:solidFill>
            <a:srgbClr val="5E8BFF">
              <a:alpha val="76863"/>
            </a:srgbClr>
          </a:solidFill>
          <a:ln w="9525">
            <a:noFill/>
            <a:miter lim="800000"/>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20" name="TitleTopPlaceholder"/>
          <p:cNvSpPr>
            <a:spLocks noChangeArrowheads="1"/>
          </p:cNvSpPr>
          <p:nvPr userDrawn="1"/>
        </p:nvSpPr>
        <p:spPr bwMode="ltGray">
          <a:xfrm>
            <a:off x="2" y="3246407"/>
            <a:ext cx="2834204" cy="436455"/>
          </a:xfrm>
          <a:prstGeom prst="rect">
            <a:avLst/>
          </a:prstGeom>
          <a:solidFill>
            <a:srgbClr val="FFC000">
              <a:alpha val="80000"/>
            </a:srgbClr>
          </a:solidFill>
          <a:ln w="9525">
            <a:noFill/>
            <a:miter lim="800000"/>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21" name="TitleTopPlaceholder"/>
          <p:cNvSpPr>
            <a:spLocks noChangeArrowheads="1"/>
          </p:cNvSpPr>
          <p:nvPr userDrawn="1"/>
        </p:nvSpPr>
        <p:spPr bwMode="ltGray">
          <a:xfrm>
            <a:off x="5181341" y="3246407"/>
            <a:ext cx="7010659" cy="436455"/>
          </a:xfrm>
          <a:prstGeom prst="rect">
            <a:avLst/>
          </a:prstGeom>
          <a:solidFill>
            <a:srgbClr val="009900">
              <a:alpha val="68627"/>
            </a:srgbClr>
          </a:solidFill>
          <a:ln w="9525">
            <a:noFill/>
            <a:miter lim="800000"/>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pic>
        <p:nvPicPr>
          <p:cNvPr id="22" name="Picture 4" descr="http://upload.wikimedia.org/wikipedia/commons/thumb/8/82/Seal_of_Massachusetts.svg/2000px-Seal_of_Massachusetts.svg.png"/>
          <p:cNvPicPr>
            <a:picLocks noChangeAspect="1" noChangeArrowheads="1"/>
          </p:cNvPicPr>
          <p:nvPr userDrawn="1"/>
        </p:nvPicPr>
        <p:blipFill>
          <a:blip r:embed="rId6">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bwMode="auto">
          <a:xfrm>
            <a:off x="1219200" y="1981200"/>
            <a:ext cx="2180577"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McK Disclaimer"/>
          <p:cNvSpPr>
            <a:spLocks noChangeArrowheads="1"/>
          </p:cNvSpPr>
          <p:nvPr userDrawn="1"/>
        </p:nvSpPr>
        <p:spPr bwMode="auto">
          <a:xfrm>
            <a:off x="304800" y="6554688"/>
            <a:ext cx="682836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s" sz="1000" b="0" i="0" u="none" strike="noStrike" cap="none" baseline="0">
                <a:solidFill>
                  <a:srgbClr val="002960"/>
                </a:solidFill>
                <a:effectLst/>
                <a:uFill>
                  <a:solidFill>
                    <a:prstClr val="black">
                      <a:alpha val="0"/>
                    </a:prstClr>
                  </a:solidFill>
                </a:uFill>
                <a:latin typeface="Arial"/>
                <a:ea typeface="Arial"/>
                <a:cs typeface="Arial"/>
              </a:rPr>
              <a:t>CONFIDENCIAL: SOLO PARA LOS PROPÓSITOS DE LA CREACIÓN DE NORMAS</a:t>
            </a:r>
          </a:p>
        </p:txBody>
      </p:sp>
      <p:sp>
        <p:nvSpPr>
          <p:cNvPr id="24" name="McK Disclaimer"/>
          <p:cNvSpPr>
            <a:spLocks noChangeArrowheads="1"/>
          </p:cNvSpPr>
          <p:nvPr userDrawn="1"/>
        </p:nvSpPr>
        <p:spPr bwMode="auto">
          <a:xfrm>
            <a:off x="3586136" y="4346378"/>
            <a:ext cx="748826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s-419" sz="2000" b="0" i="0" u="none" strike="noStrike" cap="none" baseline="0" dirty="0">
                <a:solidFill>
                  <a:srgbClr val="002960"/>
                </a:solidFill>
                <a:effectLst/>
                <a:uFill>
                  <a:solidFill>
                    <a:prstClr val="black">
                      <a:alpha val="0"/>
                    </a:prstClr>
                  </a:solidFill>
                </a:uFill>
                <a:latin typeface="Arial"/>
                <a:ea typeface="Arial"/>
                <a:cs typeface="Arial"/>
              </a:rPr>
              <a:t>Oficina Ejecutiva de Salud y Servicios Humanos (EOHHS)</a:t>
            </a:r>
            <a:endParaRPr lang="es" sz="2000" b="0" i="0" u="none" strike="noStrike" cap="none" baseline="0" dirty="0">
              <a:solidFill>
                <a:srgbClr val="002960"/>
              </a:solidFill>
              <a:effectLst/>
              <a:uFill>
                <a:solidFill>
                  <a:prstClr val="black">
                    <a:alpha val="0"/>
                  </a:prstClr>
                </a:solidFill>
              </a:uFill>
              <a:latin typeface="Arial"/>
              <a:ea typeface="Arial"/>
              <a:cs typeface="Arial"/>
            </a:endParaRPr>
          </a:p>
        </p:txBody>
      </p:sp>
    </p:spTree>
    <p:extLst>
      <p:ext uri="{BB962C8B-B14F-4D97-AF65-F5344CB8AC3E}">
        <p14:creationId xmlns:p14="http://schemas.microsoft.com/office/powerpoint/2010/main" val="423075280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Subtitle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OLE substitute image"/>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2. Slide Title"/>
          <p:cNvSpPr>
            <a:spLocks noGrp="1"/>
          </p:cNvSpPr>
          <p:nvPr>
            <p:ph type="title"/>
          </p:nvPr>
        </p:nvSpPr>
        <p:spPr>
          <a:xfrm>
            <a:off x="231648" y="199273"/>
            <a:ext cx="11684000" cy="369332"/>
          </a:xfrm>
        </p:spPr>
        <p:txBody>
          <a:bodyPr vert="horz"/>
          <a:lstStyle>
            <a:lvl1pPr>
              <a:defRPr sz="2400">
                <a:solidFill>
                  <a:schemeClr val="tx2"/>
                </a:solidFill>
              </a:defRPr>
            </a:lvl1pPr>
          </a:lstStyle>
          <a:p>
            <a:r>
              <a:rPr lang="en-US"/>
              <a:t>Click to edit Master title style</a:t>
            </a:r>
          </a:p>
        </p:txBody>
      </p:sp>
      <p:sp>
        <p:nvSpPr>
          <p:cNvPr id="4" name="Text Placeholder 8">
            <a:extLst>
              <a:ext uri="{FF2B5EF4-FFF2-40B4-BE49-F238E27FC236}">
                <a16:creationId xmlns:a16="http://schemas.microsoft.com/office/drawing/2014/main" id="{9F47B129-0ED6-E01F-8356-57059E907594}"/>
              </a:ext>
            </a:extLst>
          </p:cNvPr>
          <p:cNvSpPr>
            <a:spLocks noGrp="1"/>
          </p:cNvSpPr>
          <p:nvPr>
            <p:ph type="body" sz="quarter" idx="22" hasCustomPrompt="1"/>
          </p:nvPr>
        </p:nvSpPr>
        <p:spPr>
          <a:xfrm>
            <a:off x="231648" y="576470"/>
            <a:ext cx="11684000" cy="184666"/>
          </a:xfrm>
          <a:prstGeom prst="rect">
            <a:avLst/>
          </a:prstGeom>
        </p:spPr>
        <p:txBody>
          <a:bodyPr wrap="square" lIns="0" tIns="0" rIns="0" bIns="0">
            <a:spAutoFit/>
          </a:bodyPr>
          <a:lstStyle>
            <a:lvl1pPr marL="0" indent="0">
              <a:spcBef>
                <a:spcPct val="0"/>
              </a:spcBef>
              <a:spcAft>
                <a:spcPct val="0"/>
              </a:spcAft>
              <a:buNone/>
              <a:defRPr sz="1200" b="0">
                <a:solidFill>
                  <a:srgbClr val="53565A"/>
                </a:solidFill>
              </a:defRPr>
            </a:lvl1pPr>
          </a:lstStyle>
          <a:p>
            <a:pPr lvl="0"/>
            <a:r>
              <a:rPr lang="en-US"/>
              <a:t>Click to add subtitle</a:t>
            </a:r>
          </a:p>
        </p:txBody>
      </p:sp>
    </p:spTree>
    <p:extLst>
      <p:ext uri="{BB962C8B-B14F-4D97-AF65-F5344CB8AC3E}">
        <p14:creationId xmlns:p14="http://schemas.microsoft.com/office/powerpoint/2010/main" val="42521074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OLE substitute image"/>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a:xfrm>
            <a:off x="231648" y="230050"/>
            <a:ext cx="11684000" cy="307777"/>
          </a:xfrm>
        </p:spPr>
        <p:txBody>
          <a:bodyPr vert="horz"/>
          <a:lstStyle>
            <a:lvl1pPr>
              <a:defRPr sz="2000"/>
            </a:lvl1pPr>
          </a:lstStyle>
          <a:p>
            <a:r>
              <a:rPr lang="en-US"/>
              <a:t>Click to edit Master title style</a:t>
            </a:r>
          </a:p>
        </p:txBody>
      </p:sp>
      <p:sp>
        <p:nvSpPr>
          <p:cNvPr id="4" name="Text Placeholder 3"/>
          <p:cNvSpPr>
            <a:spLocks noGrp="1"/>
          </p:cNvSpPr>
          <p:nvPr>
            <p:ph type="body" sz="quarter" idx="10"/>
          </p:nvPr>
        </p:nvSpPr>
        <p:spPr>
          <a:xfrm>
            <a:off x="812800" y="1143001"/>
            <a:ext cx="10566400" cy="1200329"/>
          </a:xfrm>
        </p:spPr>
        <p:txBody>
          <a:bodyPr wrap="square"/>
          <a:lstStyle>
            <a:lvl1pPr>
              <a:defRPr sz="1600" b="1"/>
            </a:lvl1pPr>
            <a:lvl2pPr>
              <a:defRPr sz="1400"/>
            </a:lvl2pPr>
            <a:lvl3pPr marL="577850" indent="-342900">
              <a:buFont typeface="+mj-lt"/>
              <a:buAutoNum type="alphaUcPeriod"/>
              <a:defRPr sz="1400"/>
            </a:lvl3pPr>
            <a:lvl4pPr marL="857250" indent="-400050">
              <a:buSzTx/>
              <a:buFont typeface="+mj-lt"/>
              <a:buAutoNum type="romanLcPeriod"/>
              <a:defRPr sz="1400"/>
            </a:lvl4pPr>
            <a:lvl5pPr>
              <a:defRPr sz="1400"/>
            </a:lvl5pPr>
          </a:lstStyle>
          <a:p>
            <a:pPr lvl="0"/>
            <a:r>
              <a:rPr lang="en-US"/>
              <a:t>Click to edit Master text styles</a:t>
            </a:r>
          </a:p>
          <a:p>
            <a:pPr lvl="2"/>
            <a:r>
              <a:rPr lang="en-US"/>
              <a:t>Second level</a:t>
            </a:r>
          </a:p>
          <a:p>
            <a:pPr lvl="3"/>
            <a:r>
              <a:rPr lang="en-US"/>
              <a:t>Third level</a:t>
            </a:r>
          </a:p>
          <a:p>
            <a:pPr lvl="4"/>
            <a:r>
              <a:rPr lang="en-US"/>
              <a:t>Fourth level</a:t>
            </a:r>
          </a:p>
          <a:p>
            <a:pPr lvl="4"/>
            <a:r>
              <a:rPr lang="en-US"/>
              <a:t>Fifth level</a:t>
            </a:r>
          </a:p>
        </p:txBody>
      </p:sp>
    </p:spTree>
    <p:extLst>
      <p:ext uri="{BB962C8B-B14F-4D97-AF65-F5344CB8AC3E}">
        <p14:creationId xmlns:p14="http://schemas.microsoft.com/office/powerpoint/2010/main" val="29816147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OLE substitute image"/>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6" name="Text Placeholder 5"/>
          <p:cNvSpPr>
            <a:spLocks noGrp="1"/>
          </p:cNvSpPr>
          <p:nvPr>
            <p:ph type="body" sz="quarter" idx="12"/>
          </p:nvPr>
        </p:nvSpPr>
        <p:spPr>
          <a:xfrm>
            <a:off x="812800" y="1066801"/>
            <a:ext cx="3869008" cy="116955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14916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OLE substitute image"/>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6" name="Text Placeholder 5"/>
          <p:cNvSpPr>
            <a:spLocks noGrp="1"/>
          </p:cNvSpPr>
          <p:nvPr>
            <p:ph type="body" sz="quarter" idx="12"/>
          </p:nvPr>
        </p:nvSpPr>
        <p:spPr>
          <a:xfrm>
            <a:off x="1371600" y="1371600"/>
            <a:ext cx="94488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925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OLE substitute image"/>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a:xfrm>
            <a:off x="231648" y="237744"/>
            <a:ext cx="11655552" cy="292388"/>
          </a:xfrm>
        </p:spPr>
        <p:txBody>
          <a:bodyPr vert="horz"/>
          <a:lstStyle/>
          <a:p>
            <a:r>
              <a:rPr lang="en-US"/>
              <a:t>Click to edit Master title style</a:t>
            </a:r>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0" y="944434"/>
            <a:ext cx="1009251" cy="307777"/>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0" y="944434"/>
            <a:ext cx="1009251" cy="307777"/>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0" y="944434"/>
            <a:ext cx="1009251" cy="307777"/>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1"/>
            <a:ext cx="3869008" cy="1169551"/>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74816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OLE substitute image"/>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4" name="Text Placeholder 3"/>
          <p:cNvSpPr>
            <a:spLocks noGrp="1"/>
          </p:cNvSpPr>
          <p:nvPr>
            <p:ph type="body" sz="quarter" idx="10"/>
          </p:nvPr>
        </p:nvSpPr>
        <p:spPr>
          <a:xfrm>
            <a:off x="914400" y="1143000"/>
            <a:ext cx="3869008" cy="1169551"/>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5171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5" y="1624"/>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2165" y="1624"/>
                        <a:ext cx="2159" cy="1619"/>
                      </a:xfrm>
                      <a:prstGeom prst="rect">
                        <a:avLst/>
                      </a:prstGeom>
                      <a:noFill/>
                    </p:spPr>
                  </p:pic>
                </p:oleObj>
              </mc:Fallback>
            </mc:AlternateContent>
          </a:graphicData>
        </a:graphic>
      </p:graphicFrame>
      <p:sp>
        <p:nvSpPr>
          <p:cNvPr id="2" name="McK 2. Slide Title"/>
          <p:cNvSpPr>
            <a:spLocks noGrp="1"/>
          </p:cNvSpPr>
          <p:nvPr>
            <p:ph type="title"/>
          </p:nvPr>
        </p:nvSpPr>
        <p:spPr/>
        <p:txBody>
          <a:bodyPr vert="horz"/>
          <a:lstStyle/>
          <a:p>
            <a:r>
              <a:rPr lang="en-US"/>
              <a:t>Click to edit Master title style</a:t>
            </a:r>
          </a:p>
        </p:txBody>
      </p:sp>
    </p:spTree>
    <p:extLst>
      <p:ext uri="{BB962C8B-B14F-4D97-AF65-F5344CB8AC3E}">
        <p14:creationId xmlns:p14="http://schemas.microsoft.com/office/powerpoint/2010/main" val="12658950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OLE substitute image"/>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2. Slide Title"/>
          <p:cNvSpPr>
            <a:spLocks noGrp="1"/>
          </p:cNvSpPr>
          <p:nvPr>
            <p:ph type="title"/>
          </p:nvPr>
        </p:nvSpPr>
        <p:spPr/>
        <p:txBody>
          <a:bodyPr vert="horz"/>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18983993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7F78-34ED-BCD5-D7C2-B7B7F6BCAB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9BD679-5E92-A4B7-F7F2-5BB8F3E0D1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60060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4" imgW="270" imgH="270" progId="TCLayout.ActiveDocument.1">
                  <p:embed/>
                </p:oleObj>
              </mc:Choice>
              <mc:Fallback>
                <p:oleObj name="think-cell Slide" r:id="rId14" imgW="270" imgH="270" progId="TCLayout.ActiveDocument.1">
                  <p:embed/>
                  <p:pic>
                    <p:nvPicPr>
                      <p:cNvPr id="0" name="OLE substitute image"/>
                      <p:cNvPicPr/>
                      <p:nvPr/>
                    </p:nvPicPr>
                    <p:blipFill>
                      <a:blip r:embed="rId15"/>
                      <a:stretch>
                        <a:fillRect/>
                      </a:stretch>
                    </p:blipFill>
                    <p:spPr>
                      <a:xfrm>
                        <a:off x="2118" y="1588"/>
                        <a:ext cx="2117"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C2E797EC-78C2-4CB0-8EBF-9B6930F958C7}"/>
              </a:ext>
            </a:extLst>
          </p:cNvPr>
          <p:cNvGrpSpPr/>
          <p:nvPr userDrawn="1"/>
        </p:nvGrpSpPr>
        <p:grpSpPr>
          <a:xfrm>
            <a:off x="1" y="6565612"/>
            <a:ext cx="12191999" cy="292388"/>
            <a:chOff x="1" y="3246406"/>
            <a:chExt cx="9143999" cy="436455"/>
          </a:xfrm>
        </p:grpSpPr>
        <p:sp>
          <p:nvSpPr>
            <p:cNvPr id="13" name="TitleTopPlaceholder">
              <a:extLst>
                <a:ext uri="{FF2B5EF4-FFF2-40B4-BE49-F238E27FC236}">
                  <a16:creationId xmlns:a16="http://schemas.microsoft.com/office/drawing/2014/main" id="{F0A848F1-DF84-42D1-8D59-2294D99D43D1}"/>
                </a:ext>
              </a:extLst>
            </p:cNvPr>
            <p:cNvSpPr>
              <a:spLocks noChangeArrowheads="1"/>
            </p:cNvSpPr>
            <p:nvPr userDrawn="1"/>
          </p:nvSpPr>
          <p:spPr bwMode="ltGray">
            <a:xfrm>
              <a:off x="2125654" y="3246406"/>
              <a:ext cx="2125653" cy="436455"/>
            </a:xfrm>
            <a:prstGeom prst="rect">
              <a:avLst/>
            </a:prstGeom>
            <a:solidFill>
              <a:srgbClr val="5E8BFF">
                <a:alpha val="76863"/>
              </a:srgbClr>
            </a:solidFill>
            <a:ln w="9525">
              <a:noFill/>
              <a:miter lim="800000"/>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14" name="TitleTopPlaceholder">
              <a:extLst>
                <a:ext uri="{FF2B5EF4-FFF2-40B4-BE49-F238E27FC236}">
                  <a16:creationId xmlns:a16="http://schemas.microsoft.com/office/drawing/2014/main" id="{F110B6E9-4F9C-48BC-85E1-46543045340D}"/>
                </a:ext>
              </a:extLst>
            </p:cNvPr>
            <p:cNvSpPr>
              <a:spLocks noChangeArrowheads="1"/>
            </p:cNvSpPr>
            <p:nvPr userDrawn="1"/>
          </p:nvSpPr>
          <p:spPr bwMode="ltGray">
            <a:xfrm>
              <a:off x="1" y="3246406"/>
              <a:ext cx="2125653" cy="436455"/>
            </a:xfrm>
            <a:prstGeom prst="rect">
              <a:avLst/>
            </a:prstGeom>
            <a:solidFill>
              <a:srgbClr val="FFC000">
                <a:alpha val="80000"/>
              </a:srgbClr>
            </a:solidFill>
            <a:ln w="9525">
              <a:noFill/>
              <a:miter lim="800000"/>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15" name="TitleTopPlaceholder">
              <a:extLst>
                <a:ext uri="{FF2B5EF4-FFF2-40B4-BE49-F238E27FC236}">
                  <a16:creationId xmlns:a16="http://schemas.microsoft.com/office/drawing/2014/main" id="{6F721DB0-1D80-41F3-97D9-FCA44AA8F960}"/>
                </a:ext>
              </a:extLst>
            </p:cNvPr>
            <p:cNvSpPr>
              <a:spLocks noChangeArrowheads="1"/>
            </p:cNvSpPr>
            <p:nvPr userDrawn="1"/>
          </p:nvSpPr>
          <p:spPr bwMode="ltGray">
            <a:xfrm>
              <a:off x="3886006" y="3246406"/>
              <a:ext cx="5257994" cy="436455"/>
            </a:xfrm>
            <a:prstGeom prst="rect">
              <a:avLst/>
            </a:prstGeom>
            <a:solidFill>
              <a:srgbClr val="009900">
                <a:alpha val="68627"/>
              </a:srgbClr>
            </a:solidFill>
            <a:ln w="9525">
              <a:noFill/>
              <a:miter lim="800000"/>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grpSp>
      <p:sp>
        <p:nvSpPr>
          <p:cNvPr id="7" name="Rectangle 6" hidden="1"/>
          <p:cNvSpPr/>
          <p:nvPr userDrawn="1">
            <p:custDataLst>
              <p:tags r:id="rId1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Placeholder 1"/>
          <p:cNvSpPr>
            <a:spLocks noGrp="1"/>
          </p:cNvSpPr>
          <p:nvPr>
            <p:ph type="title"/>
          </p:nvPr>
        </p:nvSpPr>
        <p:spPr>
          <a:xfrm>
            <a:off x="231648" y="237744"/>
            <a:ext cx="11684000" cy="292388"/>
          </a:xfrm>
          <a:prstGeom prst="rect">
            <a:avLst/>
          </a:prstGeom>
        </p:spPr>
        <p:txBody>
          <a:bodyPr vert="horz" wrap="square" lIns="0" tIns="0" rIns="0" bIns="0" rtlCol="0" anchor="ctr">
            <a:spAutoFit/>
          </a:bodyPr>
          <a:lstStyle/>
          <a:p>
            <a:r>
              <a:rPr lang="en-US"/>
              <a:t>Click to edit Master title style</a:t>
            </a:r>
          </a:p>
        </p:txBody>
      </p:sp>
      <p:sp>
        <p:nvSpPr>
          <p:cNvPr id="3" name="Text Placeholder 2"/>
          <p:cNvSpPr>
            <a:spLocks noGrp="1"/>
          </p:cNvSpPr>
          <p:nvPr>
            <p:ph type="body" idx="1"/>
          </p:nvPr>
        </p:nvSpPr>
        <p:spPr>
          <a:xfrm>
            <a:off x="711200" y="914401"/>
            <a:ext cx="3869008" cy="1169551"/>
          </a:xfrm>
          <a:prstGeom prst="rect">
            <a:avLst/>
          </a:prstGeom>
        </p:spPr>
        <p:txBody>
          <a:bodyPr vert="horz" wrap="square" lIns="91440" tIns="45720" rIns="91440" bIns="45720" rtlCol="0">
            <a:spAutoFit/>
          </a:bodyPr>
          <a:lstStyle/>
          <a:p>
            <a:pPr lvl="0"/>
            <a:r>
              <a:rPr lang="en-US"/>
              <a:t>Click to edit Master text styles</a:t>
            </a:r>
          </a:p>
          <a:p>
            <a:pPr lvl="2"/>
            <a:r>
              <a:rPr lang="en-US"/>
              <a:t>Second level</a:t>
            </a:r>
          </a:p>
          <a:p>
            <a:pPr lvl="3"/>
            <a:r>
              <a:rPr lang="en-US"/>
              <a:t>Third level</a:t>
            </a:r>
          </a:p>
          <a:p>
            <a:pPr lvl="4"/>
            <a:r>
              <a:rPr lang="en-US"/>
              <a:t>Fourth level</a:t>
            </a:r>
          </a:p>
          <a:p>
            <a:pPr lvl="4"/>
            <a:r>
              <a:rPr lang="en-US"/>
              <a:t>Fifth level</a:t>
            </a:r>
          </a:p>
        </p:txBody>
      </p:sp>
      <p:sp>
        <p:nvSpPr>
          <p:cNvPr id="19" name="Slide Number"/>
          <p:cNvSpPr txBox="1"/>
          <p:nvPr userDrawn="1"/>
        </p:nvSpPr>
        <p:spPr bwMode="auto">
          <a:xfrm>
            <a:off x="11842231" y="6634862"/>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00" smtClean="0">
                <a:solidFill>
                  <a:schemeClr val="bg2"/>
                </a:solidFill>
                <a:latin typeface="Arial"/>
              </a:rPr>
              <a:pPr algn="r" fontAlgn="base">
                <a:spcBef>
                  <a:spcPct val="0"/>
                </a:spcBef>
                <a:spcAft>
                  <a:spcPct val="0"/>
                </a:spcAft>
              </a:pPr>
              <a:t>‹#›</a:t>
            </a:fld>
            <a:endParaRPr lang="en-US" sz="1000" dirty="0">
              <a:solidFill>
                <a:schemeClr val="bg2"/>
              </a:solidFill>
              <a:latin typeface="Arial"/>
            </a:endParaRPr>
          </a:p>
        </p:txBody>
      </p:sp>
      <p:sp>
        <p:nvSpPr>
          <p:cNvPr id="20" name="TextBox 19"/>
          <p:cNvSpPr txBox="1"/>
          <p:nvPr userDrawn="1"/>
        </p:nvSpPr>
        <p:spPr>
          <a:xfrm>
            <a:off x="7136296" y="6634082"/>
            <a:ext cx="4639024" cy="152400"/>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a:buChar char="▪"/>
              <a:defRPr baseline="0">
                <a:latin typeface="+mn-lt"/>
              </a:defRPr>
            </a:lvl2pPr>
            <a:lvl3pPr marL="457151" lvl="2" indent="-261910" defTabSz="895255" eaLnBrk="1" hangingPunct="1">
              <a:buClr>
                <a:schemeClr val="tx2"/>
              </a:buClr>
              <a:buSzPct val="120000"/>
              <a:buFont typeface="Arial"/>
              <a:buChar char="–"/>
              <a:defRPr baseline="0">
                <a:latin typeface="+mn-lt"/>
              </a:defRPr>
            </a:lvl3pPr>
            <a:lvl4pPr marL="614298" lvl="3" indent="-155558" defTabSz="895255" eaLnBrk="1" hangingPunct="1">
              <a:buClr>
                <a:schemeClr val="tx2"/>
              </a:buClr>
              <a:buSzPct val="120000"/>
              <a:buFont typeface="Arial"/>
              <a:buChar char="▫"/>
              <a:defRPr baseline="0">
                <a:latin typeface="+mn-lt"/>
              </a:defRPr>
            </a:lvl4pPr>
            <a:lvl5pPr marL="749728" lvl="4" indent="-130162" defTabSz="895255" eaLnBrk="1" hangingPunct="1">
              <a:buClr>
                <a:schemeClr val="tx2"/>
              </a:buClr>
              <a:buSzPct val="89000"/>
              <a:buFont typeface="Arial"/>
              <a:buChar char="-"/>
              <a:defRPr baseline="0">
                <a:latin typeface="+mn-lt"/>
              </a:defRPr>
            </a:lvl5pPr>
            <a:lvl6pPr marL="749728" indent="-130162" defTabSz="895255" fontAlgn="base">
              <a:spcBef>
                <a:spcPct val="0"/>
              </a:spcBef>
              <a:spcAft>
                <a:spcPct val="0"/>
              </a:spcAft>
              <a:buClr>
                <a:schemeClr val="tx2"/>
              </a:buClr>
              <a:buSzPct val="89000"/>
              <a:buFont typeface="Arial"/>
              <a:buChar char="-"/>
              <a:defRPr baseline="0">
                <a:latin typeface="+mn-lt"/>
              </a:defRPr>
            </a:lvl6pPr>
            <a:lvl7pPr marL="749728" indent="-130162" defTabSz="895255" fontAlgn="base">
              <a:spcBef>
                <a:spcPct val="0"/>
              </a:spcBef>
              <a:spcAft>
                <a:spcPct val="0"/>
              </a:spcAft>
              <a:buClr>
                <a:schemeClr val="tx2"/>
              </a:buClr>
              <a:buSzPct val="89000"/>
              <a:buFont typeface="Arial"/>
              <a:buChar char="-"/>
              <a:defRPr baseline="0">
                <a:latin typeface="+mn-lt"/>
              </a:defRPr>
            </a:lvl7pPr>
            <a:lvl8pPr marL="749728" indent="-130162" defTabSz="895255" fontAlgn="base">
              <a:spcBef>
                <a:spcPct val="0"/>
              </a:spcBef>
              <a:spcAft>
                <a:spcPct val="0"/>
              </a:spcAft>
              <a:buClr>
                <a:schemeClr val="tx2"/>
              </a:buClr>
              <a:buSzPct val="89000"/>
              <a:buFont typeface="Arial"/>
              <a:buChar char="-"/>
              <a:defRPr baseline="0">
                <a:latin typeface="+mn-lt"/>
              </a:defRPr>
            </a:lvl8pPr>
            <a:lvl9pPr marL="749728" indent="-130162" defTabSz="895255" fontAlgn="base">
              <a:spcBef>
                <a:spcPct val="0"/>
              </a:spcBef>
              <a:spcAft>
                <a:spcPct val="0"/>
              </a:spcAft>
              <a:buClr>
                <a:schemeClr val="tx2"/>
              </a:buClr>
              <a:buSzPct val="89000"/>
              <a:buFont typeface="Arial"/>
              <a:buChar char="-"/>
              <a:defRPr baseline="0">
                <a:latin typeface="+mn-lt"/>
              </a:defRPr>
            </a:lvl9pPr>
          </a:lstStyle>
          <a:p>
            <a:pPr>
              <a:buClr>
                <a:srgbClr val="000000"/>
              </a:buClr>
            </a:pPr>
            <a:r>
              <a:rPr lang="es" sz="1000" b="0" i="0" u="none" strike="noStrike" cap="none" baseline="0">
                <a:solidFill>
                  <a:srgbClr val="FFFFFF"/>
                </a:solidFill>
                <a:effectLst/>
                <a:uFill>
                  <a:solidFill>
                    <a:prstClr val="black">
                      <a:alpha val="0"/>
                    </a:prstClr>
                  </a:solidFill>
                </a:uFill>
                <a:latin typeface="Arial"/>
                <a:ea typeface="Arial"/>
                <a:cs typeface="Arial"/>
              </a:rPr>
              <a:t>Confidencial: solo para los propósitos de la creación de normas</a:t>
            </a:r>
          </a:p>
        </p:txBody>
      </p:sp>
    </p:spTree>
    <p:extLst>
      <p:ext uri="{BB962C8B-B14F-4D97-AF65-F5344CB8AC3E}">
        <p14:creationId xmlns:p14="http://schemas.microsoft.com/office/powerpoint/2010/main" val="3061031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hf hdr="0" dt="0"/>
  <p:txStyles>
    <p:title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0"/>
        </a:spcBef>
        <a:buFont typeface="+mj-lt"/>
        <a:buAutoNum type="arabicPeriod"/>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4.emf"/><Relationship Id="rId4" Type="http://schemas.openxmlformats.org/officeDocument/2006/relationships/oleObject" Target="../embeddings/oleObject11.bin"/></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7FFFFC70_877D9306.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svg"/><Relationship Id="rId3" Type="http://schemas.openxmlformats.org/officeDocument/2006/relationships/image" Target="../media/image5.png"/><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jpeg"/><Relationship Id="rId10" Type="http://schemas.openxmlformats.org/officeDocument/2006/relationships/image" Target="../media/image10.png"/><Relationship Id="rId4" Type="http://schemas.openxmlformats.org/officeDocument/2006/relationships/image" Target="../media/image6.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hyperlink" Target="https://www.mass.gov/info-details/masshealth-federal-updates-and-impac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svg"/><Relationship Id="rId4" Type="http://schemas.openxmlformats.org/officeDocument/2006/relationships/image" Target="../media/image36.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8" Type="http://schemas.openxmlformats.org/officeDocument/2006/relationships/hyperlink" Target="myservices.mass.gov" TargetMode="External"/><Relationship Id="rId3" Type="http://schemas.openxmlformats.org/officeDocument/2006/relationships/image" Target="../media/image39.svg"/><Relationship Id="rId7" Type="http://schemas.openxmlformats.org/officeDocument/2006/relationships/image" Target="../media/image41.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my.mahealthconnector.org/enrollment-assisters" TargetMode="External"/><Relationship Id="rId5" Type="http://schemas.openxmlformats.org/officeDocument/2006/relationships/hyperlink" Target="https://www.mass.gov/how-to/find-help-with-your-masshealth-insurance-application" TargetMode="External"/><Relationship Id="rId4" Type="http://schemas.openxmlformats.org/officeDocument/2006/relationships/image" Target="../media/image40.svg"/><Relationship Id="rId9" Type="http://schemas.openxmlformats.org/officeDocument/2006/relationships/image" Target="../media/image42.svg"/></Relationships>
</file>

<file path=ppt/slides/_rels/slide2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notesSlide" Target="../notesSlides/notesSlide21.xml"/><Relationship Id="rId7" Type="http://schemas.openxmlformats.org/officeDocument/2006/relationships/hyperlink" Target="mahealthconnector.org" TargetMode="Externa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https://www.mass.gov/how-to/report-changes-to-masshealth" TargetMode="External"/><Relationship Id="rId5" Type="http://schemas.openxmlformats.org/officeDocument/2006/relationships/image" Target="../media/image4.emf"/><Relationship Id="rId10" Type="http://schemas.openxmlformats.org/officeDocument/2006/relationships/image" Target="../media/image44.svg"/><Relationship Id="rId4" Type="http://schemas.openxmlformats.org/officeDocument/2006/relationships/oleObject" Target="../embeddings/oleObject13.bin"/><Relationship Id="rId9" Type="http://schemas.openxmlformats.org/officeDocument/2006/relationships/hyperlink" Target="https://na3.documents.adobe.com/public/esignWidget?wid=CBFCIBAA3AAABLblqZhBB93ts8gs9lOpQ7Y-eMLvUsX6YiSvJl_U6JlvEq-Rgj8uSZ1zvZ58oQl3VWtR92TI*"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tel:(800)%20841-2900" TargetMode="External"/><Relationship Id="rId3" Type="http://schemas.openxmlformats.org/officeDocument/2006/relationships/notesSlide" Target="../notesSlides/notesSlide22.xml"/><Relationship Id="rId7" Type="http://schemas.openxmlformats.org/officeDocument/2006/relationships/image" Target="../media/image45.sv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hyperlink" Target="https://www.mass.gov/info-details/masshealth-enrollment-centers" TargetMode="External"/><Relationship Id="rId11" Type="http://schemas.openxmlformats.org/officeDocument/2006/relationships/image" Target="../media/image44.svg"/><Relationship Id="rId5" Type="http://schemas.openxmlformats.org/officeDocument/2006/relationships/image" Target="../media/image4.emf"/><Relationship Id="rId10" Type="http://schemas.openxmlformats.org/officeDocument/2006/relationships/hyperlink" Target="https://www.mass.gov/how-to/report-changes-to-masshealth" TargetMode="External"/><Relationship Id="rId4" Type="http://schemas.openxmlformats.org/officeDocument/2006/relationships/oleObject" Target="../embeddings/oleObject13.bin"/><Relationship Id="rId9" Type="http://schemas.openxmlformats.org/officeDocument/2006/relationships/hyperlink" Target="tel:711"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23.xml"/><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hyperlink" Target="MyServices.mass.gov" TargetMode="External"/><Relationship Id="rId5" Type="http://schemas.openxmlformats.org/officeDocument/2006/relationships/image" Target="../media/image4.emf"/><Relationship Id="rId4" Type="http://schemas.openxmlformats.org/officeDocument/2006/relationships/oleObject" Target="../embeddings/oleObject13.bin"/><Relationship Id="rId9" Type="http://schemas.openxmlformats.org/officeDocument/2006/relationships/image" Target="../media/image48.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3.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3.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sv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mass.gov/orgs/health-safety-net" TargetMode="External"/><Relationship Id="rId5" Type="http://schemas.openxmlformats.org/officeDocument/2006/relationships/hyperlink" Target="https://www.mass.gov/info-details/masshealth-coverage-types-for-individuals-and-families-including-people-with-disabilities-0#masshealth-limited" TargetMode="External"/><Relationship Id="rId4" Type="http://schemas.openxmlformats.org/officeDocument/2006/relationships/hyperlink" Target="https://www.mass.gov/info-details/masshealth-coverage-types-for-individuals-and-families-including-people-with-disabilities-0#masshealth-family-assist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A4251E9-9B74-59FB-AEE4-67EE9B6EA20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09F68D0-E3A7-162B-1EE0-469FEC4034EE}"/>
              </a:ext>
            </a:extLst>
          </p:cNvPr>
          <p:cNvSpPr>
            <a:spLocks noGrp="1"/>
          </p:cNvSpPr>
          <p:nvPr>
            <p:ph type="ctrTitle"/>
          </p:nvPr>
        </p:nvSpPr>
        <p:spPr>
          <a:xfrm>
            <a:off x="3586137" y="2071474"/>
            <a:ext cx="7754108" cy="1280160"/>
          </a:xfrm>
        </p:spPr>
        <p:txBody>
          <a:bodyPr vert="horz"/>
          <a:lstStyle/>
          <a:p>
            <a:r>
              <a:rPr lang="es-419" sz="2800" b="1" i="0" u="none" strike="noStrike" cap="none" baseline="0" noProof="0" dirty="0">
                <a:solidFill>
                  <a:srgbClr val="002960"/>
                </a:solidFill>
                <a:effectLst/>
                <a:uFill>
                  <a:solidFill>
                    <a:prstClr val="black">
                      <a:alpha val="0"/>
                    </a:prstClr>
                  </a:solidFill>
                </a:uFill>
                <a:latin typeface="Arial"/>
                <a:ea typeface="Arial"/>
                <a:cs typeface="Arial"/>
              </a:rPr>
              <a:t>Webinario para los afiliados de MassHealth Próximos cambios federales</a:t>
            </a:r>
          </a:p>
        </p:txBody>
      </p:sp>
      <p:sp>
        <p:nvSpPr>
          <p:cNvPr id="3" name="Subtitle 2">
            <a:extLst>
              <a:ext uri="{FF2B5EF4-FFF2-40B4-BE49-F238E27FC236}">
                <a16:creationId xmlns:a16="http://schemas.microsoft.com/office/drawing/2014/main" id="{D268E225-85F1-9309-0DC0-29C77764B4D7}"/>
              </a:ext>
            </a:extLst>
          </p:cNvPr>
          <p:cNvSpPr>
            <a:spLocks noGrp="1"/>
          </p:cNvSpPr>
          <p:nvPr>
            <p:ph type="subTitle" idx="1"/>
          </p:nvPr>
        </p:nvSpPr>
        <p:spPr>
          <a:xfrm>
            <a:off x="3586137" y="4937760"/>
            <a:ext cx="3708281" cy="213360"/>
          </a:xfrm>
        </p:spPr>
        <p:txBody>
          <a:bodyPr/>
          <a:lstStyle/>
          <a:p>
            <a:r>
              <a:rPr lang="es-419" sz="1400" b="1" i="0" u="none" strike="noStrike" cap="none" baseline="0" noProof="0" dirty="0">
                <a:solidFill>
                  <a:srgbClr val="002960"/>
                </a:solidFill>
                <a:effectLst/>
                <a:uFill>
                  <a:solidFill>
                    <a:prstClr val="black">
                      <a:alpha val="0"/>
                    </a:prstClr>
                  </a:solidFill>
                </a:uFill>
                <a:latin typeface="Arial"/>
                <a:ea typeface="Arial"/>
                <a:cs typeface="Arial"/>
              </a:rPr>
              <a:t>Abril de 2026</a:t>
            </a:r>
            <a:r>
              <a:rPr lang="es-419" sz="1400" b="0" i="0" u="none" strike="noStrike" cap="none" baseline="0" noProof="0" dirty="0">
                <a:solidFill>
                  <a:srgbClr val="002960"/>
                </a:solidFill>
                <a:effectLst/>
                <a:uFill>
                  <a:solidFill>
                    <a:prstClr val="black">
                      <a:alpha val="0"/>
                    </a:prstClr>
                  </a:solidFill>
                </a:uFill>
                <a:latin typeface="Arial"/>
                <a:ea typeface="Arial"/>
                <a:cs typeface="Arial"/>
              </a:rPr>
              <a:t> </a:t>
            </a:r>
          </a:p>
        </p:txBody>
      </p:sp>
      <p:sp>
        <p:nvSpPr>
          <p:cNvPr id="5" name="Rectangle 4">
            <a:extLst>
              <a:ext uri="{FF2B5EF4-FFF2-40B4-BE49-F238E27FC236}">
                <a16:creationId xmlns:a16="http://schemas.microsoft.com/office/drawing/2014/main" id="{F18DD968-4BB2-A904-0400-71DD6CC29133}"/>
              </a:ext>
            </a:extLst>
          </p:cNvPr>
          <p:cNvSpPr/>
          <p:nvPr/>
        </p:nvSpPr>
        <p:spPr>
          <a:xfrm>
            <a:off x="0" y="-2177"/>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419" sz="1200" b="1" i="0" u="none" strike="noStrike" cap="none" baseline="0" noProof="0" dirty="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s-419"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18103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F7A25-A42D-4447-45E2-5A50D2CF05F5}"/>
            </a:ext>
          </a:extLst>
        </p:cNvPr>
        <p:cNvGrpSpPr/>
        <p:nvPr/>
      </p:nvGrpSpPr>
      <p:grpSpPr>
        <a:xfrm>
          <a:off x="0" y="0"/>
          <a:ext cx="0" cy="0"/>
          <a:chOff x="0" y="0"/>
          <a:chExt cx="0" cy="0"/>
        </a:xfrm>
      </p:grpSpPr>
      <p:sp>
        <p:nvSpPr>
          <p:cNvPr id="73" name="Text Placeholder 2">
            <a:extLst>
              <a:ext uri="{FF2B5EF4-FFF2-40B4-BE49-F238E27FC236}">
                <a16:creationId xmlns:a16="http://schemas.microsoft.com/office/drawing/2014/main" id="{BCF22AB8-77E1-3930-3D53-C47F4D043459}"/>
              </a:ext>
            </a:extLst>
          </p:cNvPr>
          <p:cNvSpPr txBox="1"/>
          <p:nvPr/>
        </p:nvSpPr>
        <p:spPr>
          <a:xfrm>
            <a:off x="11720204" y="-20627"/>
            <a:ext cx="375798" cy="64008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400"/>
              </a:spcAft>
              <a:buClrTx/>
              <a:buSzTx/>
              <a:buFont typeface="Arial" panose="020B0604020202020204" pitchFamily="34" charset="0"/>
              <a:buNone/>
              <a:defRPr/>
            </a:pPr>
            <a:r>
              <a:rPr lang="es" sz="3600" b="1" i="0" u="none" strike="noStrike" cap="none" baseline="0">
                <a:solidFill>
                  <a:srgbClr val="FFFFFF"/>
                </a:solidFill>
                <a:effectLst/>
                <a:uFill>
                  <a:solidFill>
                    <a:prstClr val="black">
                      <a:alpha val="0"/>
                    </a:prstClr>
                  </a:solidFill>
                </a:uFill>
                <a:latin typeface="Arial"/>
                <a:ea typeface="Arial"/>
                <a:cs typeface="Arial"/>
              </a:rPr>
              <a:t>4</a:t>
            </a:r>
          </a:p>
        </p:txBody>
      </p:sp>
      <p:grpSp>
        <p:nvGrpSpPr>
          <p:cNvPr id="2" name="Group 1">
            <a:extLst>
              <a:ext uri="{FF2B5EF4-FFF2-40B4-BE49-F238E27FC236}">
                <a16:creationId xmlns:a16="http://schemas.microsoft.com/office/drawing/2014/main" id="{9E530429-FE28-5B22-2A6D-F38170FF8E17}"/>
              </a:ext>
              <a:ext uri="{C183D7F6-B498-43B3-948B-1728B52AA6E4}">
                <adec:decorative xmlns:adec="http://schemas.microsoft.com/office/drawing/2017/decorative" val="1"/>
              </a:ext>
            </a:extLst>
          </p:cNvPr>
          <p:cNvGrpSpPr/>
          <p:nvPr/>
        </p:nvGrpSpPr>
        <p:grpSpPr>
          <a:xfrm>
            <a:off x="11358299" y="238195"/>
            <a:ext cx="702203" cy="702203"/>
            <a:chOff x="131498" y="143082"/>
            <a:chExt cx="1047750" cy="1047750"/>
          </a:xfrm>
        </p:grpSpPr>
        <p:sp>
          <p:nvSpPr>
            <p:cNvPr id="4" name="Oval 3">
              <a:extLst>
                <a:ext uri="{FF2B5EF4-FFF2-40B4-BE49-F238E27FC236}">
                  <a16:creationId xmlns:a16="http://schemas.microsoft.com/office/drawing/2014/main" id="{91B3641C-2D5F-9192-8B97-6DF2F86CC9C4}"/>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Oval 5">
              <a:extLst>
                <a:ext uri="{FF2B5EF4-FFF2-40B4-BE49-F238E27FC236}">
                  <a16:creationId xmlns:a16="http://schemas.microsoft.com/office/drawing/2014/main" id="{6BDA0392-A0BF-75B0-226B-C9FC9B57FA4C}"/>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Graphic 6" descr="Back with solid fill">
              <a:extLst>
                <a:ext uri="{FF2B5EF4-FFF2-40B4-BE49-F238E27FC236}">
                  <a16:creationId xmlns:a16="http://schemas.microsoft.com/office/drawing/2014/main" id="{49A81867-66E4-9CFD-B03B-69F83D69E1F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1072" y="399481"/>
              <a:ext cx="528600" cy="528600"/>
            </a:xfrm>
            <a:prstGeom prst="rect">
              <a:avLst/>
            </a:prstGeom>
          </p:spPr>
        </p:pic>
      </p:grpSp>
      <p:graphicFrame>
        <p:nvGraphicFramePr>
          <p:cNvPr id="17" name="Table 16">
            <a:extLst>
              <a:ext uri="{FF2B5EF4-FFF2-40B4-BE49-F238E27FC236}">
                <a16:creationId xmlns:a16="http://schemas.microsoft.com/office/drawing/2014/main" id="{64B8E642-06D0-8E42-D619-7A1111AB57E2}"/>
              </a:ext>
            </a:extLst>
          </p:cNvPr>
          <p:cNvGraphicFramePr>
            <a:graphicFrameLocks noGrp="1"/>
          </p:cNvGraphicFramePr>
          <p:nvPr>
            <p:extLst>
              <p:ext uri="{D42A27DB-BD31-4B8C-83A1-F6EECF244321}">
                <p14:modId xmlns:p14="http://schemas.microsoft.com/office/powerpoint/2010/main" val="4167547189"/>
              </p:ext>
            </p:extLst>
          </p:nvPr>
        </p:nvGraphicFramePr>
        <p:xfrm>
          <a:off x="640723" y="1126177"/>
          <a:ext cx="10865850" cy="4900945"/>
        </p:xfrm>
        <a:graphic>
          <a:graphicData uri="http://schemas.openxmlformats.org/drawingml/2006/table">
            <a:tbl>
              <a:tblPr firstRow="1" bandRow="1">
                <a:tableStyleId>{5C22544A-7EE6-4342-B048-85BDC9FD1C3A}</a:tableStyleId>
              </a:tblPr>
              <a:tblGrid>
                <a:gridCol w="2661298">
                  <a:extLst>
                    <a:ext uri="{9D8B030D-6E8A-4147-A177-3AD203B41FA5}">
                      <a16:colId xmlns:a16="http://schemas.microsoft.com/office/drawing/2014/main" val="3843582781"/>
                    </a:ext>
                  </a:extLst>
                </a:gridCol>
                <a:gridCol w="8204552">
                  <a:extLst>
                    <a:ext uri="{9D8B030D-6E8A-4147-A177-3AD203B41FA5}">
                      <a16:colId xmlns:a16="http://schemas.microsoft.com/office/drawing/2014/main" val="3492025706"/>
                    </a:ext>
                  </a:extLst>
                </a:gridCol>
              </a:tblGrid>
              <a:tr h="501834">
                <a:tc>
                  <a:txBody>
                    <a:bodyPr/>
                    <a:lstStyle/>
                    <a:p>
                      <a:pPr>
                        <a:spcBef>
                          <a:spcPts val="300"/>
                        </a:spcBef>
                      </a:pPr>
                      <a:r>
                        <a:rPr lang="es" sz="1600" b="1" i="0" u="none" strike="noStrike" cap="none" baseline="0">
                          <a:solidFill>
                            <a:srgbClr val="000000"/>
                          </a:solidFill>
                          <a:effectLst/>
                          <a:uFill>
                            <a:solidFill>
                              <a:prstClr val="black">
                                <a:alpha val="0"/>
                              </a:prstClr>
                            </a:solidFill>
                          </a:uFill>
                          <a:latin typeface="Arial"/>
                          <a:ea typeface="Arial"/>
                          <a:cs typeface="Arial"/>
                        </a:rPr>
                        <a:t>¿A partir de cuándo?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9DC9F8"/>
                    </a:solidFill>
                  </a:tcPr>
                </a:tc>
                <a:tc>
                  <a:txBody>
                    <a:bodyPr/>
                    <a:lstStyle/>
                    <a:p>
                      <a:pPr>
                        <a:spcBef>
                          <a:spcPts val="300"/>
                        </a:spcBef>
                      </a:pPr>
                      <a:r>
                        <a:rPr lang="es" sz="1600" b="1" i="0" u="none" strike="noStrike" cap="none" baseline="0">
                          <a:solidFill>
                            <a:srgbClr val="000000"/>
                          </a:solidFill>
                          <a:effectLst/>
                          <a:uFill>
                            <a:solidFill>
                              <a:prstClr val="black">
                                <a:alpha val="0"/>
                              </a:prstClr>
                            </a:solidFill>
                          </a:uFill>
                          <a:latin typeface="Arial"/>
                          <a:ea typeface="Arial"/>
                          <a:cs typeface="Arial"/>
                        </a:rPr>
                        <a:t>1 de enero de 2027</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302483714"/>
                  </a:ext>
                </a:extLst>
              </a:tr>
              <a:tr h="509902">
                <a:tc>
                  <a:txBody>
                    <a:bodyPr/>
                    <a:lstStyle/>
                    <a:p>
                      <a:pPr>
                        <a:spcBef>
                          <a:spcPts val="300"/>
                        </a:spcBef>
                      </a:pPr>
                      <a:r>
                        <a:rPr lang="es" sz="1600" b="1" i="0" u="none" strike="noStrike" cap="none" baseline="0">
                          <a:solidFill>
                            <a:srgbClr val="000000"/>
                          </a:solidFill>
                          <a:effectLst/>
                          <a:uFill>
                            <a:solidFill>
                              <a:prstClr val="black">
                                <a:alpha val="0"/>
                              </a:prstClr>
                            </a:solidFill>
                          </a:uFill>
                          <a:latin typeface="Arial"/>
                          <a:ea typeface="Arial"/>
                          <a:cs typeface="Arial"/>
                        </a:rPr>
                        <a:t>¿A quiénes creemos que afecta, según la información actual?</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9DC9F8"/>
                    </a:solidFill>
                  </a:tcPr>
                </a:tc>
                <a:tc>
                  <a:txBody>
                    <a:bodyPr/>
                    <a:lstStyle/>
                    <a:p>
                      <a:pPr>
                        <a:spcBef>
                          <a:spcPts val="300"/>
                        </a:spcBef>
                      </a:pPr>
                      <a:r>
                        <a:rPr lang="es" sz="1600" b="1" i="0" u="none" strike="noStrike" cap="none" baseline="0" dirty="0">
                          <a:solidFill>
                            <a:srgbClr val="000000"/>
                          </a:solidFill>
                          <a:effectLst/>
                          <a:uFill>
                            <a:solidFill>
                              <a:prstClr val="black">
                                <a:alpha val="0"/>
                              </a:prstClr>
                            </a:solidFill>
                          </a:uFill>
                          <a:latin typeface="Arial"/>
                          <a:ea typeface="Arial"/>
                          <a:cs typeface="Arial"/>
                        </a:rPr>
                        <a:t>Todos los afiliados.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689330271"/>
                  </a:ext>
                </a:extLst>
              </a:tr>
              <a:tr h="3576151">
                <a:tc>
                  <a:txBody>
                    <a:bodyPr/>
                    <a:lstStyle/>
                    <a:p>
                      <a:pPr>
                        <a:spcBef>
                          <a:spcPts val="300"/>
                        </a:spcBef>
                      </a:pPr>
                      <a:r>
                        <a:rPr lang="es" sz="1600" b="1" i="0" u="none" strike="noStrike" cap="none" baseline="0">
                          <a:solidFill>
                            <a:srgbClr val="000000"/>
                          </a:solidFill>
                          <a:effectLst/>
                          <a:uFill>
                            <a:solidFill>
                              <a:prstClr val="black">
                                <a:alpha val="0"/>
                              </a:prstClr>
                            </a:solidFill>
                          </a:uFill>
                          <a:latin typeface="Arial"/>
                          <a:ea typeface="Arial"/>
                          <a:cs typeface="Arial"/>
                        </a:rPr>
                        <a:t>¿Cuál es el cambio?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9DC9F8"/>
                    </a:solidFill>
                  </a:tcPr>
                </a:tc>
                <a:tc>
                  <a:txBody>
                    <a:bodyPr/>
                    <a:lstStyle/>
                    <a:p>
                      <a:pPr marL="0" indent="0">
                        <a:spcBef>
                          <a:spcPts val="300"/>
                        </a:spcBef>
                        <a:spcAft>
                          <a:spcPts val="400"/>
                        </a:spcAft>
                        <a:buFont typeface="Wingdings" panose="05000000000000000000" pitchFamily="2" charset="2"/>
                        <a:buNone/>
                      </a:pPr>
                      <a:r>
                        <a:rPr lang="es" sz="1600" b="1" i="0" u="none" strike="noStrike" cap="none" baseline="0" dirty="0">
                          <a:solidFill>
                            <a:srgbClr val="000000"/>
                          </a:solidFill>
                          <a:effectLst/>
                          <a:uFill>
                            <a:solidFill>
                              <a:prstClr val="black">
                                <a:alpha val="0"/>
                              </a:prstClr>
                            </a:solidFill>
                          </a:uFill>
                          <a:latin typeface="Arial"/>
                          <a:ea typeface="Arial"/>
                          <a:cs typeface="Arial"/>
                        </a:rPr>
                        <a:t>Hoy, los afiliados pueden calificar para recibir hasta tres meses de “cobertura retroactiva”. </a:t>
                      </a:r>
                      <a:r>
                        <a:rPr lang="es" sz="1600" b="0" i="0" u="none" strike="noStrike" cap="none" baseline="0" dirty="0">
                          <a:solidFill>
                            <a:srgbClr val="000000"/>
                          </a:solidFill>
                          <a:effectLst/>
                          <a:uFill>
                            <a:solidFill>
                              <a:prstClr val="black">
                                <a:alpha val="0"/>
                              </a:prstClr>
                            </a:solidFill>
                          </a:uFill>
                          <a:latin typeface="Arial"/>
                          <a:ea typeface="Arial"/>
                          <a:cs typeface="Arial"/>
                        </a:rPr>
                        <a:t>La cobertura </a:t>
                      </a:r>
                      <a:r>
                        <a:rPr lang="es" sz="1600" b="0" i="0" u="none" strike="noStrike" cap="none" baseline="0" dirty="0">
                          <a:solidFill>
                            <a:schemeClr val="tx1"/>
                          </a:solidFill>
                          <a:effectLst/>
                          <a:uFill>
                            <a:solidFill>
                              <a:prstClr val="black">
                                <a:alpha val="0"/>
                              </a:prstClr>
                            </a:solidFill>
                          </a:uFill>
                          <a:latin typeface="Arial"/>
                          <a:ea typeface="Arial"/>
                          <a:cs typeface="Arial"/>
                        </a:rPr>
                        <a:t>retroactiva es la que reciben los afiliados cuando MassHealth da comienzo a sus beneficios </a:t>
                      </a:r>
                      <a:r>
                        <a:rPr lang="es" sz="1600" b="0" i="1" u="none" strike="noStrike" cap="none" baseline="0" dirty="0">
                          <a:solidFill>
                            <a:schemeClr val="tx1"/>
                          </a:solidFill>
                          <a:effectLst/>
                          <a:uFill>
                            <a:solidFill>
                              <a:prstClr val="black">
                                <a:alpha val="0"/>
                              </a:prstClr>
                            </a:solidFill>
                          </a:uFill>
                          <a:latin typeface="Arial"/>
                          <a:ea typeface="Arial"/>
                          <a:cs typeface="Arial"/>
                        </a:rPr>
                        <a:t>antes</a:t>
                      </a:r>
                      <a:r>
                        <a:rPr lang="es" sz="1600" b="0" i="0" u="none" strike="noStrike" cap="none" baseline="0" dirty="0">
                          <a:solidFill>
                            <a:schemeClr val="tx1"/>
                          </a:solidFill>
                          <a:effectLst/>
                          <a:uFill>
                            <a:solidFill>
                              <a:prstClr val="black">
                                <a:alpha val="0"/>
                              </a:prstClr>
                            </a:solidFill>
                          </a:uFill>
                          <a:latin typeface="Arial"/>
                          <a:ea typeface="Arial"/>
                          <a:cs typeface="Arial"/>
                        </a:rPr>
                        <a:t> de la fecha en que los solicitaron y se determinó que eran elegibles para recibirlos.</a:t>
                      </a:r>
                      <a:endParaRPr lang="en-US" sz="1600" b="1" dirty="0">
                        <a:solidFill>
                          <a:schemeClr val="tx1"/>
                        </a:solidFill>
                        <a:latin typeface="Arial"/>
                        <a:cs typeface="Arial"/>
                      </a:endParaRPr>
                    </a:p>
                    <a:p>
                      <a:pPr marL="0" lvl="1" indent="0" algn="l" defTabSz="914400" rtl="0" eaLnBrk="1" latinLnBrk="0" hangingPunct="1">
                        <a:spcBef>
                          <a:spcPts val="300"/>
                        </a:spcBef>
                        <a:spcAft>
                          <a:spcPts val="400"/>
                        </a:spcAft>
                        <a:buFont typeface="Arial" panose="020B0604020202020204" pitchFamily="34" charset="0"/>
                        <a:buNone/>
                      </a:pPr>
                      <a:endParaRPr lang="en-US" sz="1600" b="0" u="none" kern="1200" dirty="0">
                        <a:solidFill>
                          <a:schemeClr val="tx1"/>
                        </a:solidFill>
                        <a:latin typeface="Arial"/>
                        <a:ea typeface="+mn-ea"/>
                        <a:cs typeface="Arial"/>
                      </a:endParaRPr>
                    </a:p>
                    <a:p>
                      <a:pPr marL="0" lvl="1" indent="0" algn="l" defTabSz="914400" rtl="0" eaLnBrk="1" latinLnBrk="0" hangingPunct="1">
                        <a:spcBef>
                          <a:spcPts val="300"/>
                        </a:spcBef>
                        <a:spcAft>
                          <a:spcPts val="400"/>
                        </a:spcAft>
                        <a:buFont typeface="Arial" panose="020B0604020202020204" pitchFamily="34" charset="0"/>
                        <a:buNone/>
                      </a:pPr>
                      <a:r>
                        <a:rPr lang="es" sz="1600" b="0" i="0" u="none" strike="noStrike" cap="none" baseline="0" dirty="0">
                          <a:solidFill>
                            <a:srgbClr val="000000"/>
                          </a:solidFill>
                          <a:effectLst/>
                          <a:uFill>
                            <a:solidFill>
                              <a:prstClr val="black">
                                <a:alpha val="0"/>
                              </a:prstClr>
                            </a:solidFill>
                          </a:uFill>
                          <a:latin typeface="Arial"/>
                          <a:ea typeface="Arial"/>
                          <a:cs typeface="Arial"/>
                        </a:rPr>
                        <a:t>Los afiliados pueden obtener cobertura retroactiva si fueran elegibles durante ese tiempo y tuvieran gastos médicos calificados.</a:t>
                      </a:r>
                    </a:p>
                    <a:p>
                      <a:pPr marL="0" indent="0">
                        <a:spcBef>
                          <a:spcPts val="300"/>
                        </a:spcBef>
                        <a:spcAft>
                          <a:spcPts val="400"/>
                        </a:spcAft>
                        <a:buFont typeface="Wingdings" panose="05000000000000000000" pitchFamily="2" charset="2"/>
                        <a:buNone/>
                      </a:pPr>
                      <a:endParaRPr lang="en-US" sz="1600" b="1" i="0" dirty="0">
                        <a:solidFill>
                          <a:schemeClr val="tx1"/>
                        </a:solidFill>
                        <a:latin typeface="Arial"/>
                        <a:cs typeface="Arial"/>
                      </a:endParaRPr>
                    </a:p>
                    <a:p>
                      <a:pPr marL="0" indent="0">
                        <a:spcBef>
                          <a:spcPts val="300"/>
                        </a:spcBef>
                        <a:spcAft>
                          <a:spcPts val="400"/>
                        </a:spcAft>
                        <a:buFont typeface="Wingdings" panose="05000000000000000000" pitchFamily="2" charset="2"/>
                        <a:buNone/>
                      </a:pPr>
                      <a:r>
                        <a:rPr lang="es" sz="1600" b="1" i="0" u="none" strike="noStrike" cap="none" baseline="0" dirty="0">
                          <a:solidFill>
                            <a:srgbClr val="000000"/>
                          </a:solidFill>
                          <a:effectLst/>
                          <a:uFill>
                            <a:solidFill>
                              <a:prstClr val="black">
                                <a:alpha val="0"/>
                              </a:prstClr>
                            </a:solidFill>
                          </a:uFill>
                          <a:latin typeface="Arial"/>
                          <a:ea typeface="Arial"/>
                          <a:cs typeface="Arial"/>
                        </a:rPr>
                        <a:t>A partir de enero de 2027, la cobertura retroactiva se reducirá a:</a:t>
                      </a:r>
                      <a:endParaRPr lang="en-US" sz="1600" b="0" i="0" dirty="0">
                        <a:solidFill>
                          <a:schemeClr val="tx1"/>
                        </a:solidFill>
                        <a:latin typeface="Arial"/>
                        <a:cs typeface="Arial"/>
                      </a:endParaRPr>
                    </a:p>
                    <a:p>
                      <a:pPr marL="285750" lvl="1" indent="-285750" algn="l" defTabSz="914400" rtl="0" eaLnBrk="1" latinLnBrk="0" hangingPunct="1">
                        <a:spcBef>
                          <a:spcPts val="300"/>
                        </a:spcBef>
                        <a:spcAft>
                          <a:spcPts val="400"/>
                        </a:spcAft>
                        <a:buFont typeface="Arial" panose="020B0604020202020204" pitchFamily="34" charset="0"/>
                        <a:buChar char="•"/>
                      </a:pPr>
                      <a:r>
                        <a:rPr lang="es" sz="1600" b="1" i="0" u="sng" strike="noStrike" cap="none" baseline="0" dirty="0">
                          <a:solidFill>
                            <a:srgbClr val="000000"/>
                          </a:solidFill>
                          <a:effectLst/>
                          <a:uFill>
                            <a:solidFill>
                              <a:srgbClr val="000000"/>
                            </a:solidFill>
                          </a:uFill>
                          <a:latin typeface="Arial"/>
                          <a:ea typeface="Arial"/>
                          <a:cs typeface="Arial"/>
                        </a:rPr>
                        <a:t>Un mes</a:t>
                      </a:r>
                      <a:r>
                        <a:rPr lang="es" sz="1600" b="0" i="0" u="none" strike="noStrike" cap="none" baseline="0" dirty="0">
                          <a:solidFill>
                            <a:srgbClr val="000000"/>
                          </a:solidFill>
                          <a:effectLst/>
                          <a:uFill>
                            <a:solidFill>
                              <a:prstClr val="black">
                                <a:alpha val="0"/>
                              </a:prstClr>
                            </a:solidFill>
                          </a:uFill>
                          <a:latin typeface="Arial"/>
                          <a:ea typeface="Arial"/>
                          <a:cs typeface="Arial"/>
                        </a:rPr>
                        <a:t> para la mayoría de los adultos de 19 a 64 años que no son discapacitados </a:t>
                      </a:r>
                      <a:br>
                        <a:rPr lang="es" sz="1600" b="0" i="0" u="none" strike="noStrike" cap="none" baseline="0" dirty="0">
                          <a:solidFill>
                            <a:srgbClr val="000000"/>
                          </a:solidFill>
                          <a:effectLst/>
                          <a:uFill>
                            <a:solidFill>
                              <a:prstClr val="black">
                                <a:alpha val="0"/>
                              </a:prstClr>
                            </a:solidFill>
                          </a:uFill>
                          <a:latin typeface="Arial"/>
                          <a:ea typeface="Arial"/>
                          <a:cs typeface="Arial"/>
                        </a:rPr>
                      </a:br>
                      <a:r>
                        <a:rPr lang="es" sz="1600" b="0" i="0" u="none" strike="noStrike" cap="none" baseline="0" dirty="0">
                          <a:solidFill>
                            <a:srgbClr val="000000"/>
                          </a:solidFill>
                          <a:effectLst/>
                          <a:uFill>
                            <a:solidFill>
                              <a:prstClr val="black">
                                <a:alpha val="0"/>
                              </a:prstClr>
                            </a:solidFill>
                          </a:uFill>
                          <a:latin typeface="Arial"/>
                          <a:ea typeface="Arial"/>
                          <a:cs typeface="Arial"/>
                        </a:rPr>
                        <a:t>y no tienen hijos.</a:t>
                      </a:r>
                    </a:p>
                    <a:p>
                      <a:pPr marL="285750" lvl="1" indent="-285750" algn="l" defTabSz="914400" rtl="0" eaLnBrk="1" latinLnBrk="0" hangingPunct="1">
                        <a:spcBef>
                          <a:spcPts val="300"/>
                        </a:spcBef>
                        <a:spcAft>
                          <a:spcPts val="400"/>
                        </a:spcAft>
                        <a:buFont typeface="Arial" panose="020B0604020202020204" pitchFamily="34" charset="0"/>
                        <a:buChar char="•"/>
                      </a:pPr>
                      <a:r>
                        <a:rPr lang="es" sz="1600" b="1" i="0" u="sng" strike="noStrike" cap="none" baseline="0" dirty="0">
                          <a:solidFill>
                            <a:srgbClr val="000000"/>
                          </a:solidFill>
                          <a:effectLst/>
                          <a:uFill>
                            <a:solidFill>
                              <a:srgbClr val="000000"/>
                            </a:solidFill>
                          </a:uFill>
                          <a:latin typeface="Arial"/>
                          <a:ea typeface="Arial"/>
                          <a:cs typeface="Arial"/>
                        </a:rPr>
                        <a:t>Dos meses</a:t>
                      </a:r>
                      <a:r>
                        <a:rPr lang="es" sz="1600" b="0" i="0" u="none" strike="noStrike" cap="none" baseline="0" dirty="0">
                          <a:solidFill>
                            <a:srgbClr val="000000"/>
                          </a:solidFill>
                          <a:effectLst/>
                          <a:uFill>
                            <a:solidFill>
                              <a:prstClr val="black">
                                <a:alpha val="0"/>
                              </a:prstClr>
                            </a:solidFill>
                          </a:uFill>
                          <a:latin typeface="Arial"/>
                          <a:ea typeface="Arial"/>
                          <a:cs typeface="Arial"/>
                        </a:rPr>
                        <a:t> para todos los demás.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804171473"/>
                  </a:ext>
                </a:extLst>
              </a:tr>
            </a:tbl>
          </a:graphicData>
        </a:graphic>
      </p:graphicFrame>
      <p:sp>
        <p:nvSpPr>
          <p:cNvPr id="3" name="Title 9">
            <a:extLst>
              <a:ext uri="{FF2B5EF4-FFF2-40B4-BE49-F238E27FC236}">
                <a16:creationId xmlns:a16="http://schemas.microsoft.com/office/drawing/2014/main" id="{13DE7D6F-8090-3B50-1CB1-65B9842597FE}"/>
              </a:ext>
            </a:extLst>
          </p:cNvPr>
          <p:cNvSpPr>
            <a:spLocks noGrp="1"/>
          </p:cNvSpPr>
          <p:nvPr>
            <p:ph type="title"/>
          </p:nvPr>
        </p:nvSpPr>
        <p:spPr>
          <a:xfrm>
            <a:off x="231648" y="281234"/>
            <a:ext cx="11684000" cy="304800"/>
          </a:xfrm>
        </p:spPr>
        <p:txBody>
          <a:bodyPr/>
          <a:lstStyle/>
          <a:p>
            <a:pPr lvl="0">
              <a:defRPr/>
            </a:pPr>
            <a:r>
              <a:rPr lang="es" sz="2000" b="1" i="0" u="none" strike="noStrike" cap="none" baseline="0">
                <a:solidFill>
                  <a:srgbClr val="002960"/>
                </a:solidFill>
                <a:effectLst/>
                <a:uFill>
                  <a:solidFill>
                    <a:prstClr val="black">
                      <a:alpha val="0"/>
                    </a:prstClr>
                  </a:solidFill>
                </a:uFill>
                <a:latin typeface="Arial"/>
                <a:ea typeface="Arial"/>
                <a:cs typeface="Arial"/>
              </a:rPr>
              <a:t>Se reduce la cobertura retroactiva</a:t>
            </a:r>
          </a:p>
        </p:txBody>
      </p:sp>
      <p:sp>
        <p:nvSpPr>
          <p:cNvPr id="8" name="Rectangle 7">
            <a:extLst>
              <a:ext uri="{FF2B5EF4-FFF2-40B4-BE49-F238E27FC236}">
                <a16:creationId xmlns:a16="http://schemas.microsoft.com/office/drawing/2014/main" id="{A337100F-290B-0698-86A9-1804B24178FA}"/>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90046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CFC37-87BF-7474-8944-F2B833101B1F}"/>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D000773-4F2B-1D38-B8D1-DFE9B206C851}"/>
              </a:ext>
              <a:ext uri="{C183D7F6-B498-43B3-948B-1728B52AA6E4}">
                <adec:decorative xmlns:adec="http://schemas.microsoft.com/office/drawing/2017/decorative" val="1"/>
              </a:ext>
            </a:extLst>
          </p:cNvPr>
          <p:cNvGrpSpPr/>
          <p:nvPr/>
        </p:nvGrpSpPr>
        <p:grpSpPr>
          <a:xfrm>
            <a:off x="11358299" y="242386"/>
            <a:ext cx="702203" cy="702203"/>
            <a:chOff x="131498" y="143082"/>
            <a:chExt cx="1047750" cy="1047750"/>
          </a:xfrm>
        </p:grpSpPr>
        <p:sp>
          <p:nvSpPr>
            <p:cNvPr id="4" name="Oval 3">
              <a:extLst>
                <a:ext uri="{FF2B5EF4-FFF2-40B4-BE49-F238E27FC236}">
                  <a16:creationId xmlns:a16="http://schemas.microsoft.com/office/drawing/2014/main" id="{6E135CE2-AED3-C443-87EA-49BCDE11E82C}"/>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Oval 5">
              <a:extLst>
                <a:ext uri="{FF2B5EF4-FFF2-40B4-BE49-F238E27FC236}">
                  <a16:creationId xmlns:a16="http://schemas.microsoft.com/office/drawing/2014/main" id="{05BF149D-5C8A-6F06-46C0-C1AA5F217AB5}"/>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Graphic 6">
              <a:extLst>
                <a:ext uri="{FF2B5EF4-FFF2-40B4-BE49-F238E27FC236}">
                  <a16:creationId xmlns:a16="http://schemas.microsoft.com/office/drawing/2014/main" id="{D6161D0A-5ACA-D51D-3B95-0028A54D63A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1072" y="399481"/>
              <a:ext cx="528600" cy="528600"/>
            </a:xfrm>
            <a:prstGeom prst="rect">
              <a:avLst/>
            </a:prstGeom>
          </p:spPr>
        </p:pic>
      </p:grpSp>
      <p:graphicFrame>
        <p:nvGraphicFramePr>
          <p:cNvPr id="11" name="Table 10">
            <a:extLst>
              <a:ext uri="{FF2B5EF4-FFF2-40B4-BE49-F238E27FC236}">
                <a16:creationId xmlns:a16="http://schemas.microsoft.com/office/drawing/2014/main" id="{DFBFF7E4-575B-90DA-EB38-5D58D8E39CAB}"/>
              </a:ext>
            </a:extLst>
          </p:cNvPr>
          <p:cNvGraphicFramePr>
            <a:graphicFrameLocks noGrp="1"/>
          </p:cNvGraphicFramePr>
          <p:nvPr>
            <p:extLst>
              <p:ext uri="{D42A27DB-BD31-4B8C-83A1-F6EECF244321}">
                <p14:modId xmlns:p14="http://schemas.microsoft.com/office/powerpoint/2010/main" val="2734219985"/>
              </p:ext>
            </p:extLst>
          </p:nvPr>
        </p:nvGraphicFramePr>
        <p:xfrm>
          <a:off x="655100" y="1141978"/>
          <a:ext cx="10843363" cy="3697808"/>
        </p:xfrm>
        <a:graphic>
          <a:graphicData uri="http://schemas.openxmlformats.org/drawingml/2006/table">
            <a:tbl>
              <a:tblPr firstRow="1" firstCol="1" bandRow="1">
                <a:tableStyleId>{5C22544A-7EE6-4342-B048-85BDC9FD1C3A}</a:tableStyleId>
              </a:tblPr>
              <a:tblGrid>
                <a:gridCol w="2661298">
                  <a:extLst>
                    <a:ext uri="{9D8B030D-6E8A-4147-A177-3AD203B41FA5}">
                      <a16:colId xmlns:a16="http://schemas.microsoft.com/office/drawing/2014/main" val="3843582781"/>
                    </a:ext>
                  </a:extLst>
                </a:gridCol>
                <a:gridCol w="8182065">
                  <a:extLst>
                    <a:ext uri="{9D8B030D-6E8A-4147-A177-3AD203B41FA5}">
                      <a16:colId xmlns:a16="http://schemas.microsoft.com/office/drawing/2014/main" val="3492025706"/>
                    </a:ext>
                  </a:extLst>
                </a:gridCol>
              </a:tblGrid>
              <a:tr h="706458">
                <a:tc>
                  <a:txBody>
                    <a:bodyPr/>
                    <a:lstStyle/>
                    <a:p>
                      <a:pPr>
                        <a:spcBef>
                          <a:spcPts val="300"/>
                        </a:spcBef>
                      </a:pPr>
                      <a:r>
                        <a:rPr lang="es" sz="1600" b="1" i="0" u="none" strike="noStrike" cap="none" baseline="0" dirty="0">
                          <a:solidFill>
                            <a:srgbClr val="000000"/>
                          </a:solidFill>
                          <a:effectLst/>
                          <a:uFill>
                            <a:solidFill>
                              <a:prstClr val="black">
                                <a:alpha val="0"/>
                              </a:prstClr>
                            </a:solidFill>
                          </a:uFill>
                          <a:latin typeface="Arial"/>
                          <a:ea typeface="Arial"/>
                          <a:cs typeface="Arial"/>
                        </a:rPr>
                        <a:t>¿A partir de cuándo?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lumMod val="75000"/>
                      </a:schemeClr>
                    </a:solidFill>
                  </a:tcPr>
                </a:tc>
                <a:tc>
                  <a:txBody>
                    <a:bodyPr/>
                    <a:lstStyle/>
                    <a:p>
                      <a:pPr>
                        <a:spcBef>
                          <a:spcPts val="300"/>
                        </a:spcBef>
                      </a:pPr>
                      <a:r>
                        <a:rPr lang="es" sz="1600" b="1" i="0" u="none" strike="noStrike" cap="none" baseline="0">
                          <a:solidFill>
                            <a:srgbClr val="000000"/>
                          </a:solidFill>
                          <a:effectLst/>
                          <a:uFill>
                            <a:solidFill>
                              <a:prstClr val="black">
                                <a:alpha val="0"/>
                              </a:prstClr>
                            </a:solidFill>
                          </a:uFill>
                          <a:latin typeface="Arial"/>
                          <a:ea typeface="Arial"/>
                          <a:cs typeface="Arial"/>
                        </a:rPr>
                        <a:t>1 de enero de 2027</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302483714"/>
                  </a:ext>
                </a:extLst>
              </a:tr>
              <a:tr h="1541365">
                <a:tc>
                  <a:txBody>
                    <a:bodyPr/>
                    <a:lstStyle/>
                    <a:p>
                      <a:pPr>
                        <a:spcBef>
                          <a:spcPts val="300"/>
                        </a:spcBef>
                      </a:pPr>
                      <a:r>
                        <a:rPr lang="es" sz="1600" b="1" i="0" u="none" strike="noStrike" cap="none" baseline="0" dirty="0">
                          <a:solidFill>
                            <a:srgbClr val="000000"/>
                          </a:solidFill>
                          <a:effectLst/>
                          <a:uFill>
                            <a:solidFill>
                              <a:prstClr val="black">
                                <a:alpha val="0"/>
                              </a:prstClr>
                            </a:solidFill>
                          </a:uFill>
                          <a:latin typeface="Arial"/>
                          <a:ea typeface="Arial"/>
                          <a:cs typeface="Arial"/>
                        </a:rPr>
                        <a:t>¿A quiénes creemos que afecta, según la información actual?</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lumMod val="75000"/>
                      </a:schemeClr>
                    </a:solidFill>
                  </a:tcPr>
                </a:tc>
                <a:tc>
                  <a:txBody>
                    <a:bodyPr/>
                    <a:lstStyle/>
                    <a:p>
                      <a:pPr>
                        <a:spcBef>
                          <a:spcPts val="300"/>
                        </a:spcBef>
                        <a:spcAft>
                          <a:spcPts val="600"/>
                        </a:spcAft>
                      </a:pPr>
                      <a:r>
                        <a:rPr lang="es" sz="1600" b="1" i="0" u="none" strike="noStrike" cap="none" baseline="0" dirty="0">
                          <a:solidFill>
                            <a:srgbClr val="000000"/>
                          </a:solidFill>
                          <a:effectLst/>
                          <a:uFill>
                            <a:solidFill>
                              <a:prstClr val="black">
                                <a:alpha val="0"/>
                              </a:prstClr>
                            </a:solidFill>
                          </a:uFill>
                          <a:latin typeface="Arial"/>
                          <a:ea typeface="Arial"/>
                          <a:cs typeface="Arial"/>
                        </a:rPr>
                        <a:t>Adultos de entre 19 y </a:t>
                      </a:r>
                      <a:r>
                        <a:rPr lang="es" sz="1600" b="1" i="0" u="none" strike="noStrike" cap="none" baseline="0" dirty="0">
                          <a:solidFill>
                            <a:schemeClr val="tx1"/>
                          </a:solidFill>
                          <a:effectLst/>
                          <a:uFill>
                            <a:solidFill>
                              <a:prstClr val="black">
                                <a:alpha val="0"/>
                              </a:prstClr>
                            </a:solidFill>
                          </a:uFill>
                          <a:latin typeface="Arial"/>
                          <a:ea typeface="Arial"/>
                          <a:cs typeface="Arial"/>
                        </a:rPr>
                        <a:t>64 años que no son discapacitados, y que:</a:t>
                      </a:r>
                    </a:p>
                    <a:p>
                      <a:pPr marL="285750" indent="-285750">
                        <a:spcBef>
                          <a:spcPct val="0"/>
                        </a:spcBef>
                        <a:spcAft>
                          <a:spcPts val="300"/>
                        </a:spcAft>
                        <a:buFont typeface="Arial" panose="020B0604020202020204" pitchFamily="34" charset="0"/>
                        <a:buChar char="•"/>
                      </a:pPr>
                      <a:r>
                        <a:rPr lang="es" sz="1600" b="0" i="0" u="none" strike="noStrike" cap="none" baseline="0" dirty="0">
                          <a:solidFill>
                            <a:schemeClr val="tx1"/>
                          </a:solidFill>
                          <a:effectLst/>
                          <a:uFill>
                            <a:solidFill>
                              <a:prstClr val="black">
                                <a:alpha val="0"/>
                              </a:prstClr>
                            </a:solidFill>
                          </a:uFill>
                          <a:latin typeface="Arial"/>
                          <a:ea typeface="Arial"/>
                          <a:cs typeface="Arial"/>
                        </a:rPr>
                        <a:t>no son personas embarazadas o en posparto (es decir, no son mujeres que han estado embarazadas en los 12 últimos meses, sin importar cómo terminó el embarazo); </a:t>
                      </a:r>
                    </a:p>
                    <a:p>
                      <a:pPr marL="285750" indent="-285750">
                        <a:spcBef>
                          <a:spcPct val="0"/>
                        </a:spcBef>
                        <a:spcAft>
                          <a:spcPts val="300"/>
                        </a:spcAft>
                        <a:buFont typeface="Arial" panose="020B0604020202020204" pitchFamily="34" charset="0"/>
                        <a:buChar char="•"/>
                      </a:pPr>
                      <a:r>
                        <a:rPr lang="es" sz="1600" b="0" i="0" u="none" strike="noStrike" cap="none" baseline="0" dirty="0">
                          <a:solidFill>
                            <a:schemeClr val="tx1"/>
                          </a:solidFill>
                          <a:effectLst/>
                          <a:uFill>
                            <a:solidFill>
                              <a:prstClr val="black">
                                <a:alpha val="0"/>
                              </a:prstClr>
                            </a:solidFill>
                          </a:uFill>
                          <a:latin typeface="Arial"/>
                          <a:ea typeface="Arial"/>
                          <a:cs typeface="Arial"/>
                        </a:rPr>
                        <a:t>no son el padre, la madre o el cuidador de un(a) niño(a) o un adulto discapacitado; y</a:t>
                      </a:r>
                    </a:p>
                    <a:p>
                      <a:pPr marL="285750" indent="-285750">
                        <a:spcBef>
                          <a:spcPct val="0"/>
                        </a:spcBef>
                        <a:spcAft>
                          <a:spcPts val="300"/>
                        </a:spcAft>
                        <a:buFont typeface="Arial" panose="020B0604020202020204" pitchFamily="34" charset="0"/>
                        <a:buChar char="•"/>
                      </a:pPr>
                      <a:r>
                        <a:rPr lang="es" sz="1600" b="0" i="0" u="none" strike="noStrike" cap="none" baseline="0" dirty="0">
                          <a:solidFill>
                            <a:schemeClr val="tx1"/>
                          </a:solidFill>
                          <a:effectLst/>
                          <a:uFill>
                            <a:solidFill>
                              <a:prstClr val="black">
                                <a:alpha val="0"/>
                              </a:prstClr>
                            </a:solidFill>
                          </a:uFill>
                          <a:latin typeface="Arial"/>
                          <a:ea typeface="Arial"/>
                          <a:cs typeface="Arial"/>
                        </a:rPr>
                        <a:t>no son miembros de una tribu con reconocimiento </a:t>
                      </a:r>
                      <a:r>
                        <a:rPr lang="es" sz="1600" b="0" i="0" u="none" strike="noStrike" cap="none" baseline="0" dirty="0">
                          <a:solidFill>
                            <a:srgbClr val="000000"/>
                          </a:solidFill>
                          <a:effectLst/>
                          <a:uFill>
                            <a:solidFill>
                              <a:prstClr val="black">
                                <a:alpha val="0"/>
                              </a:prstClr>
                            </a:solidFill>
                          </a:uFill>
                          <a:latin typeface="Arial"/>
                          <a:ea typeface="Arial"/>
                          <a:cs typeface="Arial"/>
                        </a:rPr>
                        <a:t>federal.</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689330271"/>
                  </a:ext>
                </a:extLst>
              </a:tr>
              <a:tr h="1284470">
                <a:tc>
                  <a:txBody>
                    <a:bodyPr/>
                    <a:lstStyle/>
                    <a:p>
                      <a:pPr>
                        <a:spcBef>
                          <a:spcPts val="300"/>
                        </a:spcBef>
                      </a:pPr>
                      <a:r>
                        <a:rPr lang="es" sz="1600" b="1" i="0" u="none" strike="noStrike" cap="none" baseline="0" dirty="0">
                          <a:solidFill>
                            <a:srgbClr val="000000"/>
                          </a:solidFill>
                          <a:effectLst/>
                          <a:uFill>
                            <a:solidFill>
                              <a:prstClr val="black">
                                <a:alpha val="0"/>
                              </a:prstClr>
                            </a:solidFill>
                          </a:uFill>
                          <a:latin typeface="Arial"/>
                          <a:ea typeface="Arial"/>
                          <a:cs typeface="Arial"/>
                        </a:rPr>
                        <a:t>¿Cuál es el cambio?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lumMod val="75000"/>
                      </a:schemeClr>
                    </a:solidFill>
                  </a:tcPr>
                </a:tc>
                <a:tc>
                  <a:txBody>
                    <a:bodyPr/>
                    <a:lstStyle/>
                    <a:p>
                      <a:pPr>
                        <a:spcBef>
                          <a:spcPts val="300"/>
                        </a:spcBef>
                        <a:spcAft>
                          <a:spcPts val="600"/>
                        </a:spcAft>
                      </a:pPr>
                      <a:r>
                        <a:rPr lang="es" sz="1600" b="1" i="0" u="none" strike="noStrike" cap="none" baseline="0" dirty="0">
                          <a:solidFill>
                            <a:schemeClr val="tx1"/>
                          </a:solidFill>
                          <a:effectLst/>
                          <a:uFill>
                            <a:solidFill>
                              <a:prstClr val="black">
                                <a:alpha val="0"/>
                              </a:prstClr>
                            </a:solidFill>
                          </a:uFill>
                          <a:latin typeface="Arial"/>
                          <a:ea typeface="Arial"/>
                          <a:cs typeface="Arial"/>
                        </a:rPr>
                        <a:t>Estos afiliados deberán renovar su elegibilidad para recibir MassHealth </a:t>
                      </a:r>
                      <a:br>
                        <a:rPr lang="es" sz="1600" b="1" i="0" u="none" strike="noStrike" cap="none" baseline="0" dirty="0">
                          <a:solidFill>
                            <a:schemeClr val="tx1"/>
                          </a:solidFill>
                          <a:effectLst/>
                          <a:uFill>
                            <a:solidFill>
                              <a:prstClr val="black">
                                <a:alpha val="0"/>
                              </a:prstClr>
                            </a:solidFill>
                          </a:uFill>
                          <a:latin typeface="Arial"/>
                          <a:ea typeface="Arial"/>
                          <a:cs typeface="Arial"/>
                        </a:rPr>
                      </a:br>
                      <a:r>
                        <a:rPr lang="es" sz="1600" b="1" i="0" u="sng" strike="noStrike" cap="none" baseline="0" dirty="0">
                          <a:solidFill>
                            <a:schemeClr val="tx1"/>
                          </a:solidFill>
                          <a:effectLst/>
                          <a:uFill>
                            <a:solidFill>
                              <a:srgbClr val="000000"/>
                            </a:solidFill>
                          </a:uFill>
                          <a:latin typeface="Arial"/>
                          <a:ea typeface="Arial"/>
                          <a:cs typeface="Arial"/>
                        </a:rPr>
                        <a:t>cada seis meses</a:t>
                      </a:r>
                      <a:r>
                        <a:rPr lang="es" sz="1600" b="1" i="0" u="none" strike="noStrike" cap="none" baseline="0" dirty="0">
                          <a:solidFill>
                            <a:schemeClr val="tx1"/>
                          </a:solidFill>
                          <a:effectLst/>
                          <a:uFill>
                            <a:solidFill>
                              <a:prstClr val="black">
                                <a:alpha val="0"/>
                              </a:prstClr>
                            </a:solidFill>
                          </a:uFill>
                          <a:latin typeface="Arial"/>
                          <a:ea typeface="Arial"/>
                          <a:cs typeface="Arial"/>
                        </a:rPr>
                        <a:t>.</a:t>
                      </a:r>
                    </a:p>
                    <a:p>
                      <a:pPr marL="285750" indent="-285750">
                        <a:spcBef>
                          <a:spcPts val="300"/>
                        </a:spcBef>
                        <a:buFont typeface="Arial" panose="020B0604020202020204" pitchFamily="34" charset="0"/>
                        <a:buChar char="•"/>
                      </a:pPr>
                      <a:r>
                        <a:rPr lang="es" sz="1600" b="0" i="0" u="none" strike="noStrike" cap="none" baseline="0" dirty="0">
                          <a:solidFill>
                            <a:schemeClr val="tx1"/>
                          </a:solidFill>
                          <a:effectLst/>
                          <a:uFill>
                            <a:solidFill>
                              <a:prstClr val="black">
                                <a:alpha val="0"/>
                              </a:prstClr>
                            </a:solidFill>
                          </a:uFill>
                          <a:latin typeface="Arial"/>
                          <a:ea typeface="Arial"/>
                          <a:cs typeface="Arial"/>
                        </a:rPr>
                        <a:t>Actualmente, estos afiliados de</a:t>
                      </a:r>
                      <a:r>
                        <a:rPr lang="es" sz="1600" b="0" i="0" u="none" strike="noStrike" cap="none" baseline="0" dirty="0">
                          <a:solidFill>
                            <a:srgbClr val="000000"/>
                          </a:solidFill>
                          <a:effectLst/>
                          <a:uFill>
                            <a:solidFill>
                              <a:prstClr val="black">
                                <a:alpha val="0"/>
                              </a:prstClr>
                            </a:solidFill>
                          </a:uFill>
                          <a:latin typeface="Arial"/>
                          <a:ea typeface="Arial"/>
                          <a:cs typeface="Arial"/>
                        </a:rPr>
                        <a:t>ben renovar su elegibilidad solo una vez al año.</a:t>
                      </a:r>
                      <a:endParaRPr lang="en-US" sz="1600" b="0" dirty="0">
                        <a:solidFill>
                          <a:schemeClr val="tx1"/>
                        </a:solidFill>
                        <a:latin typeface="Arial"/>
                        <a:cs typeface="Aria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804171473"/>
                  </a:ext>
                </a:extLst>
              </a:tr>
            </a:tbl>
          </a:graphicData>
        </a:graphic>
      </p:graphicFrame>
      <p:sp>
        <p:nvSpPr>
          <p:cNvPr id="3" name="Title 9">
            <a:extLst>
              <a:ext uri="{FF2B5EF4-FFF2-40B4-BE49-F238E27FC236}">
                <a16:creationId xmlns:a16="http://schemas.microsoft.com/office/drawing/2014/main" id="{130E0987-AD26-DD49-F183-974A4305FDD7}"/>
              </a:ext>
            </a:extLst>
          </p:cNvPr>
          <p:cNvSpPr>
            <a:spLocks noGrp="1"/>
          </p:cNvSpPr>
          <p:nvPr>
            <p:ph type="title"/>
          </p:nvPr>
        </p:nvSpPr>
        <p:spPr>
          <a:xfrm>
            <a:off x="231648" y="280698"/>
            <a:ext cx="11684000" cy="304800"/>
          </a:xfrm>
        </p:spPr>
        <p:txBody>
          <a:bodyPr/>
          <a:lstStyle/>
          <a:p>
            <a:pPr lvl="0">
              <a:defRPr/>
            </a:pPr>
            <a:r>
              <a:rPr lang="es" sz="2000" b="1" i="0" u="none" strike="noStrike" cap="none" baseline="0">
                <a:solidFill>
                  <a:srgbClr val="002960"/>
                </a:solidFill>
                <a:effectLst/>
                <a:uFill>
                  <a:solidFill>
                    <a:prstClr val="black">
                      <a:alpha val="0"/>
                    </a:prstClr>
                  </a:solidFill>
                </a:uFill>
                <a:latin typeface="Arial"/>
                <a:ea typeface="Arial"/>
                <a:cs typeface="Arial"/>
              </a:rPr>
              <a:t>Renovaciones cada 6 meses</a:t>
            </a:r>
          </a:p>
        </p:txBody>
      </p:sp>
      <p:sp>
        <p:nvSpPr>
          <p:cNvPr id="8" name="Rectangle 7">
            <a:extLst>
              <a:ext uri="{FF2B5EF4-FFF2-40B4-BE49-F238E27FC236}">
                <a16:creationId xmlns:a16="http://schemas.microsoft.com/office/drawing/2014/main" id="{A63C5973-62C5-0CD8-8DF8-955302C597F3}"/>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70056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ED84B-ED7C-5E8C-01D5-61EC09248537}"/>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1D126DB1-BB54-8ACE-1AFD-A96053287D78}"/>
              </a:ext>
              <a:ext uri="{C183D7F6-B498-43B3-948B-1728B52AA6E4}">
                <adec:decorative xmlns:adec="http://schemas.microsoft.com/office/drawing/2017/decorative" val="1"/>
              </a:ext>
            </a:extLst>
          </p:cNvPr>
          <p:cNvGrpSpPr/>
          <p:nvPr/>
        </p:nvGrpSpPr>
        <p:grpSpPr>
          <a:xfrm>
            <a:off x="11358299" y="251530"/>
            <a:ext cx="702203" cy="702203"/>
            <a:chOff x="131498" y="143082"/>
            <a:chExt cx="1047750" cy="1047750"/>
          </a:xfrm>
        </p:grpSpPr>
        <p:sp>
          <p:nvSpPr>
            <p:cNvPr id="18" name="Oval 17">
              <a:extLst>
                <a:ext uri="{FF2B5EF4-FFF2-40B4-BE49-F238E27FC236}">
                  <a16:creationId xmlns:a16="http://schemas.microsoft.com/office/drawing/2014/main" id="{7AA80338-9097-E8EE-3837-7AE94579E7C4}"/>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Oval 18">
              <a:extLst>
                <a:ext uri="{FF2B5EF4-FFF2-40B4-BE49-F238E27FC236}">
                  <a16:creationId xmlns:a16="http://schemas.microsoft.com/office/drawing/2014/main" id="{8B59F524-7B29-957A-D29B-587724743671}"/>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0" name="Graphic 19">
              <a:extLst>
                <a:ext uri="{FF2B5EF4-FFF2-40B4-BE49-F238E27FC236}">
                  <a16:creationId xmlns:a16="http://schemas.microsoft.com/office/drawing/2014/main" id="{BD194C26-4637-87B4-41B0-B24487DC7AE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1072" y="399481"/>
              <a:ext cx="528600" cy="528600"/>
            </a:xfrm>
            <a:prstGeom prst="rect">
              <a:avLst/>
            </a:prstGeom>
          </p:spPr>
        </p:pic>
      </p:grpSp>
      <p:graphicFrame>
        <p:nvGraphicFramePr>
          <p:cNvPr id="23" name="Table 22">
            <a:extLst>
              <a:ext uri="{FF2B5EF4-FFF2-40B4-BE49-F238E27FC236}">
                <a16:creationId xmlns:a16="http://schemas.microsoft.com/office/drawing/2014/main" id="{1788D74F-7DC6-C9A3-5D4D-26C94203F4A2}"/>
              </a:ext>
            </a:extLst>
          </p:cNvPr>
          <p:cNvGraphicFramePr>
            <a:graphicFrameLocks noGrp="1"/>
          </p:cNvGraphicFramePr>
          <p:nvPr>
            <p:extLst>
              <p:ext uri="{D42A27DB-BD31-4B8C-83A1-F6EECF244321}">
                <p14:modId xmlns:p14="http://schemas.microsoft.com/office/powerpoint/2010/main" val="3975394843"/>
              </p:ext>
            </p:extLst>
          </p:nvPr>
        </p:nvGraphicFramePr>
        <p:xfrm>
          <a:off x="230445" y="655602"/>
          <a:ext cx="11127854" cy="5320556"/>
        </p:xfrm>
        <a:graphic>
          <a:graphicData uri="http://schemas.openxmlformats.org/drawingml/2006/table">
            <a:tbl>
              <a:tblPr firstRow="1" firstCol="1" bandRow="1">
                <a:tableStyleId>{5C22544A-7EE6-4342-B048-85BDC9FD1C3A}</a:tableStyleId>
              </a:tblPr>
              <a:tblGrid>
                <a:gridCol w="2742453">
                  <a:extLst>
                    <a:ext uri="{9D8B030D-6E8A-4147-A177-3AD203B41FA5}">
                      <a16:colId xmlns:a16="http://schemas.microsoft.com/office/drawing/2014/main" val="3843582781"/>
                    </a:ext>
                  </a:extLst>
                </a:gridCol>
                <a:gridCol w="8385401">
                  <a:extLst>
                    <a:ext uri="{9D8B030D-6E8A-4147-A177-3AD203B41FA5}">
                      <a16:colId xmlns:a16="http://schemas.microsoft.com/office/drawing/2014/main" val="3492025706"/>
                    </a:ext>
                  </a:extLst>
                </a:gridCol>
              </a:tblGrid>
              <a:tr h="447932">
                <a:tc>
                  <a:txBody>
                    <a:bodyPr/>
                    <a:lstStyle/>
                    <a:p>
                      <a:pPr>
                        <a:spcBef>
                          <a:spcPts val="300"/>
                        </a:spcBef>
                      </a:pPr>
                      <a:r>
                        <a:rPr lang="es" sz="1600" b="1" i="0" u="none" strike="noStrike" cap="none" baseline="0">
                          <a:solidFill>
                            <a:srgbClr val="FFFFFF"/>
                          </a:solidFill>
                          <a:effectLst/>
                          <a:uFill>
                            <a:solidFill>
                              <a:prstClr val="black">
                                <a:alpha val="0"/>
                              </a:prstClr>
                            </a:solidFill>
                          </a:uFill>
                          <a:latin typeface="Arial"/>
                          <a:ea typeface="Arial"/>
                          <a:cs typeface="Arial"/>
                        </a:rPr>
                        <a:t>¿A partir de cuándo?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lumMod val="50000"/>
                      </a:schemeClr>
                    </a:solidFill>
                  </a:tcPr>
                </a:tc>
                <a:tc>
                  <a:txBody>
                    <a:bodyPr/>
                    <a:lstStyle/>
                    <a:p>
                      <a:pPr>
                        <a:spcBef>
                          <a:spcPts val="300"/>
                        </a:spcBef>
                      </a:pPr>
                      <a:r>
                        <a:rPr lang="es" sz="1600" b="1" i="0" u="none" strike="noStrike" cap="none" baseline="0">
                          <a:solidFill>
                            <a:srgbClr val="000000"/>
                          </a:solidFill>
                          <a:effectLst/>
                          <a:uFill>
                            <a:solidFill>
                              <a:prstClr val="black">
                                <a:alpha val="0"/>
                              </a:prstClr>
                            </a:solidFill>
                          </a:uFill>
                          <a:latin typeface="Arial"/>
                          <a:ea typeface="Arial"/>
                          <a:cs typeface="Arial"/>
                        </a:rPr>
                        <a:t>1 de enero de 2027</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302483714"/>
                  </a:ext>
                </a:extLst>
              </a:tr>
              <a:tr h="2209111">
                <a:tc>
                  <a:txBody>
                    <a:bodyPr/>
                    <a:lstStyle/>
                    <a:p>
                      <a:pPr>
                        <a:spcBef>
                          <a:spcPts val="300"/>
                        </a:spcBef>
                      </a:pPr>
                      <a:r>
                        <a:rPr lang="es" sz="1600" b="1" i="0" u="none" strike="noStrike" cap="none" baseline="0">
                          <a:solidFill>
                            <a:srgbClr val="FFFFFF"/>
                          </a:solidFill>
                          <a:effectLst/>
                          <a:uFill>
                            <a:solidFill>
                              <a:prstClr val="black">
                                <a:alpha val="0"/>
                              </a:prstClr>
                            </a:solidFill>
                          </a:uFill>
                          <a:latin typeface="Arial"/>
                          <a:ea typeface="Arial"/>
                          <a:cs typeface="Arial"/>
                        </a:rPr>
                        <a:t>¿A quiénes creemos que afecta, según la información actual?</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lumMod val="50000"/>
                      </a:schemeClr>
                    </a:solidFill>
                  </a:tcPr>
                </a:tc>
                <a:tc>
                  <a:txBody>
                    <a:bodyPr/>
                    <a:lstStyle/>
                    <a:p>
                      <a:pPr>
                        <a:spcBef>
                          <a:spcPts val="300"/>
                        </a:spcBef>
                        <a:spcAft>
                          <a:spcPts val="300"/>
                        </a:spcAft>
                      </a:pPr>
                      <a:r>
                        <a:rPr lang="es" sz="1600" b="1" i="0" u="none" strike="noStrike" cap="none" baseline="0" dirty="0">
                          <a:solidFill>
                            <a:srgbClr val="000000"/>
                          </a:solidFill>
                          <a:effectLst/>
                          <a:uFill>
                            <a:solidFill>
                              <a:prstClr val="black">
                                <a:alpha val="0"/>
                              </a:prstClr>
                            </a:solidFill>
                          </a:uFill>
                          <a:latin typeface="Arial"/>
                          <a:ea typeface="Arial"/>
                          <a:cs typeface="Arial"/>
                        </a:rPr>
                        <a:t>Algunos adultos de 19 a 64 años que no son discapacitados.</a:t>
                      </a:r>
                    </a:p>
                    <a:p>
                      <a:pPr>
                        <a:spcBef>
                          <a:spcPts val="300"/>
                        </a:spcBef>
                        <a:spcAft>
                          <a:spcPts val="300"/>
                        </a:spcAft>
                      </a:pPr>
                      <a:r>
                        <a:rPr lang="es" sz="1600" b="0" i="0" u="none" strike="noStrike" cap="none" baseline="0" dirty="0">
                          <a:solidFill>
                            <a:srgbClr val="000000"/>
                          </a:solidFill>
                          <a:effectLst/>
                          <a:uFill>
                            <a:solidFill>
                              <a:prstClr val="black">
                                <a:alpha val="0"/>
                              </a:prstClr>
                            </a:solidFill>
                          </a:uFill>
                          <a:latin typeface="Arial"/>
                          <a:ea typeface="Arial"/>
                          <a:cs typeface="Arial"/>
                        </a:rPr>
                        <a:t>Sin embargo, los </a:t>
                      </a:r>
                      <a:r>
                        <a:rPr lang="es" sz="1600" b="0" i="0" u="none" strike="noStrike" cap="none" baseline="0" dirty="0">
                          <a:solidFill>
                            <a:schemeClr val="tx1"/>
                          </a:solidFill>
                          <a:effectLst/>
                          <a:uFill>
                            <a:solidFill>
                              <a:prstClr val="black">
                                <a:alpha val="0"/>
                              </a:prstClr>
                            </a:solidFill>
                          </a:uFill>
                          <a:latin typeface="Arial"/>
                          <a:ea typeface="Arial"/>
                          <a:cs typeface="Arial"/>
                        </a:rPr>
                        <a:t>afiliados </a:t>
                      </a:r>
                      <a:r>
                        <a:rPr lang="es" sz="1600" b="1" i="0" u="sng" strike="noStrike" cap="none" baseline="0" dirty="0">
                          <a:solidFill>
                            <a:schemeClr val="tx1"/>
                          </a:solidFill>
                          <a:effectLst/>
                          <a:uFill>
                            <a:solidFill>
                              <a:srgbClr val="000000"/>
                            </a:solidFill>
                          </a:uFill>
                          <a:latin typeface="Arial"/>
                          <a:ea typeface="Arial"/>
                          <a:cs typeface="Arial"/>
                        </a:rPr>
                        <a:t>no</a:t>
                      </a:r>
                      <a:r>
                        <a:rPr lang="es" sz="1600" b="1" i="0" u="none" strike="noStrike" cap="none" baseline="0" dirty="0">
                          <a:solidFill>
                            <a:schemeClr val="tx1"/>
                          </a:solidFill>
                          <a:effectLst/>
                          <a:uFill>
                            <a:solidFill>
                              <a:prstClr val="black">
                                <a:alpha val="0"/>
                              </a:prstClr>
                            </a:solidFill>
                          </a:uFill>
                          <a:latin typeface="Arial"/>
                          <a:ea typeface="Arial"/>
                          <a:cs typeface="Arial"/>
                        </a:rPr>
                        <a:t> tienen</a:t>
                      </a:r>
                      <a:r>
                        <a:rPr lang="es" sz="1600" b="0" i="0" u="none" strike="noStrike" cap="none" baseline="0" dirty="0">
                          <a:solidFill>
                            <a:schemeClr val="tx1"/>
                          </a:solidFill>
                          <a:effectLst/>
                          <a:uFill>
                            <a:solidFill>
                              <a:prstClr val="black">
                                <a:alpha val="0"/>
                              </a:prstClr>
                            </a:solidFill>
                          </a:uFill>
                          <a:latin typeface="Arial"/>
                          <a:ea typeface="Arial"/>
                          <a:cs typeface="Arial"/>
                        </a:rPr>
                        <a:t> que cumplir con este requisito si:</a:t>
                      </a:r>
                    </a:p>
                    <a:p>
                      <a:pPr marL="285750" indent="-285750">
                        <a:spcBef>
                          <a:spcPct val="0"/>
                        </a:spcBef>
                        <a:spcAft>
                          <a:spcPts val="300"/>
                        </a:spcAft>
                        <a:buFont typeface="Arial" panose="020B0604020202020204" pitchFamily="34" charset="0"/>
                        <a:buChar char="•"/>
                      </a:pPr>
                      <a:r>
                        <a:rPr lang="es" sz="1600" b="0" i="0" u="none" strike="noStrike" cap="none" baseline="0" dirty="0">
                          <a:solidFill>
                            <a:schemeClr val="tx1"/>
                          </a:solidFill>
                          <a:effectLst/>
                          <a:uFill>
                            <a:solidFill>
                              <a:prstClr val="black">
                                <a:alpha val="0"/>
                              </a:prstClr>
                            </a:solidFill>
                          </a:uFill>
                          <a:latin typeface="Arial"/>
                          <a:ea typeface="Arial"/>
                          <a:cs typeface="Arial"/>
                        </a:rPr>
                        <a:t>son personas embarazadas o en posparto (es decir, que han estado embarazadas en los 12 últimos meses, sin importar cómo terminó el embarazo); </a:t>
                      </a:r>
                    </a:p>
                    <a:p>
                      <a:pPr marL="285750" indent="-285750">
                        <a:spcBef>
                          <a:spcPct val="0"/>
                        </a:spcBef>
                        <a:spcAft>
                          <a:spcPts val="300"/>
                        </a:spcAft>
                        <a:buFont typeface="Arial" panose="020B0604020202020204" pitchFamily="34" charset="0"/>
                        <a:buChar char="•"/>
                      </a:pPr>
                      <a:r>
                        <a:rPr lang="es" sz="1600" b="0" i="0" u="none" strike="noStrike" cap="none" baseline="0" dirty="0">
                          <a:solidFill>
                            <a:schemeClr val="tx1"/>
                          </a:solidFill>
                          <a:effectLst/>
                          <a:uFill>
                            <a:solidFill>
                              <a:prstClr val="black">
                                <a:alpha val="0"/>
                              </a:prstClr>
                            </a:solidFill>
                          </a:uFill>
                          <a:latin typeface="Arial"/>
                          <a:ea typeface="Arial"/>
                          <a:cs typeface="Arial"/>
                        </a:rPr>
                        <a:t>son el padre, la madre, el tutor o el cuidador de un(a) niño(a) menor de 14 años o de alguien que tiene una discapacidad;</a:t>
                      </a:r>
                    </a:p>
                    <a:p>
                      <a:pPr marL="285750" indent="-285750">
                        <a:spcBef>
                          <a:spcPct val="0"/>
                        </a:spcBef>
                        <a:spcAft>
                          <a:spcPts val="300"/>
                        </a:spcAft>
                        <a:buFont typeface="Arial" panose="020B0604020202020204" pitchFamily="34" charset="0"/>
                        <a:buChar char="•"/>
                      </a:pPr>
                      <a:r>
                        <a:rPr lang="es" sz="1600" b="0" i="0" u="none" strike="noStrike" cap="none" baseline="0" dirty="0">
                          <a:solidFill>
                            <a:schemeClr val="tx1"/>
                          </a:solidFill>
                          <a:effectLst/>
                          <a:uFill>
                            <a:solidFill>
                              <a:prstClr val="black">
                                <a:alpha val="0"/>
                              </a:prstClr>
                            </a:solidFill>
                          </a:uFill>
                          <a:latin typeface="Arial"/>
                          <a:ea typeface="Arial"/>
                          <a:cs typeface="Arial"/>
                        </a:rPr>
                        <a:t>tienen una afección médica “grave o compleja”;</a:t>
                      </a:r>
                    </a:p>
                    <a:p>
                      <a:pPr marL="285750" indent="-285750">
                        <a:spcBef>
                          <a:spcPct val="0"/>
                        </a:spcBef>
                        <a:spcAft>
                          <a:spcPts val="300"/>
                        </a:spcAft>
                        <a:buFont typeface="Arial" panose="020B0604020202020204" pitchFamily="34" charset="0"/>
                        <a:buChar char="•"/>
                      </a:pPr>
                      <a:r>
                        <a:rPr lang="es" sz="1600" b="0" i="0" u="none" strike="noStrike" cap="none" baseline="0" dirty="0">
                          <a:solidFill>
                            <a:schemeClr val="tx1"/>
                          </a:solidFill>
                          <a:effectLst/>
                          <a:uFill>
                            <a:solidFill>
                              <a:prstClr val="black">
                                <a:alpha val="0"/>
                              </a:prstClr>
                            </a:solidFill>
                          </a:uFill>
                          <a:latin typeface="Arial"/>
                          <a:ea typeface="Arial"/>
                          <a:cs typeface="Arial"/>
                        </a:rPr>
                        <a:t>tienen trastornos por consumo de sustancias; o</a:t>
                      </a:r>
                    </a:p>
                    <a:p>
                      <a:pPr marL="285750" indent="-285750">
                        <a:spcBef>
                          <a:spcPct val="0"/>
                        </a:spcBef>
                        <a:spcAft>
                          <a:spcPts val="300"/>
                        </a:spcAft>
                        <a:buFont typeface="Arial" panose="020B0604020202020204" pitchFamily="34" charset="0"/>
                        <a:buChar char="•"/>
                      </a:pPr>
                      <a:r>
                        <a:rPr lang="es" sz="1600" b="0" i="0" u="none" strike="noStrike" cap="none" baseline="0" dirty="0">
                          <a:solidFill>
                            <a:srgbClr val="000000"/>
                          </a:solidFill>
                          <a:effectLst/>
                          <a:uFill>
                            <a:solidFill>
                              <a:prstClr val="black">
                                <a:alpha val="0"/>
                              </a:prstClr>
                            </a:solidFill>
                          </a:uFill>
                          <a:latin typeface="Arial"/>
                          <a:ea typeface="Arial"/>
                          <a:cs typeface="Arial"/>
                        </a:rPr>
                        <a:t>cumplen con los requisitos de trabajo a través de TAFDC (beneficios en efectivo) o están sujetos a los requisitos de trabajo a través de SNAP (cupones para alimentos).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689330271"/>
                  </a:ext>
                </a:extLst>
              </a:tr>
              <a:tr h="2076084">
                <a:tc>
                  <a:txBody>
                    <a:bodyPr/>
                    <a:lstStyle/>
                    <a:p>
                      <a:pPr>
                        <a:spcBef>
                          <a:spcPts val="300"/>
                        </a:spcBef>
                      </a:pPr>
                      <a:r>
                        <a:rPr lang="es" sz="1600" b="1" i="0" u="none" strike="noStrike" cap="none" baseline="0">
                          <a:solidFill>
                            <a:srgbClr val="FFFFFF"/>
                          </a:solidFill>
                          <a:effectLst/>
                          <a:uFill>
                            <a:solidFill>
                              <a:prstClr val="black">
                                <a:alpha val="0"/>
                              </a:prstClr>
                            </a:solidFill>
                          </a:uFill>
                          <a:latin typeface="Arial"/>
                          <a:ea typeface="Arial"/>
                          <a:cs typeface="Arial"/>
                        </a:rPr>
                        <a:t>¿Cuál es el cambio?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lumMod val="50000"/>
                      </a:schemeClr>
                    </a:solidFill>
                  </a:tcPr>
                </a:tc>
                <a:tc>
                  <a:txBody>
                    <a:bodyPr/>
                    <a:lstStyle/>
                    <a:p>
                      <a:pPr marL="0" indent="0" algn="l" defTabSz="914400" rtl="0" eaLnBrk="1" latinLnBrk="0" hangingPunct="1">
                        <a:spcBef>
                          <a:spcPts val="300"/>
                        </a:spcBef>
                        <a:spcAft>
                          <a:spcPts val="400"/>
                        </a:spcAft>
                        <a:buFont typeface="Arial" panose="020B0604020202020204" pitchFamily="34" charset="0"/>
                        <a:buNone/>
                      </a:pPr>
                      <a:r>
                        <a:rPr lang="es" sz="1600" b="1" i="0" u="none" strike="noStrike" cap="none" baseline="0" dirty="0">
                          <a:solidFill>
                            <a:srgbClr val="000000"/>
                          </a:solidFill>
                          <a:effectLst/>
                          <a:uFill>
                            <a:solidFill>
                              <a:prstClr val="black">
                                <a:alpha val="0"/>
                              </a:prstClr>
                            </a:solidFill>
                          </a:uFill>
                          <a:latin typeface="Arial"/>
                          <a:ea typeface="Arial"/>
                          <a:cs typeface="Arial"/>
                        </a:rPr>
                        <a:t>Los afiliados tendrán que hacer alguna de las siguientes actividades para mantener su cobertura de MassHealth:</a:t>
                      </a:r>
                    </a:p>
                    <a:p>
                      <a:pPr marL="285750" indent="-285750" algn="l" defTabSz="914400" rtl="0" eaLnBrk="1" latinLnBrk="0" hangingPunct="1">
                        <a:spcBef>
                          <a:spcPct val="0"/>
                        </a:spcBef>
                        <a:spcAft>
                          <a:spcPts val="400"/>
                        </a:spcAft>
                        <a:buFont typeface="Arial" panose="020B0604020202020204" pitchFamily="34" charset="0"/>
                        <a:buChar char="•"/>
                      </a:pPr>
                      <a:r>
                        <a:rPr lang="es" sz="1600" b="1" i="0" u="none" strike="noStrike" cap="none" baseline="0" dirty="0">
                          <a:solidFill>
                            <a:srgbClr val="000000"/>
                          </a:solidFill>
                          <a:effectLst/>
                          <a:uFill>
                            <a:solidFill>
                              <a:prstClr val="black">
                                <a:alpha val="0"/>
                              </a:prstClr>
                            </a:solidFill>
                          </a:uFill>
                          <a:latin typeface="Arial"/>
                          <a:ea typeface="Arial"/>
                          <a:cs typeface="Arial"/>
                        </a:rPr>
                        <a:t>trabajar o ser voluntario</a:t>
                      </a:r>
                      <a:r>
                        <a:rPr lang="es" sz="1600" b="0" i="0" u="none" strike="noStrike" cap="none" baseline="0" dirty="0">
                          <a:solidFill>
                            <a:srgbClr val="000000"/>
                          </a:solidFill>
                          <a:effectLst/>
                          <a:uFill>
                            <a:solidFill>
                              <a:prstClr val="black">
                                <a:alpha val="0"/>
                              </a:prstClr>
                            </a:solidFill>
                          </a:uFill>
                          <a:latin typeface="Arial"/>
                          <a:ea typeface="Arial"/>
                          <a:cs typeface="Arial"/>
                        </a:rPr>
                        <a:t> 80 horas o más por mes;</a:t>
                      </a:r>
                    </a:p>
                    <a:p>
                      <a:pPr marL="285750" indent="-285750">
                        <a:spcBef>
                          <a:spcPct val="0"/>
                        </a:spcBef>
                        <a:spcAft>
                          <a:spcPts val="400"/>
                        </a:spcAft>
                        <a:buFont typeface="Arial" panose="020B0604020202020204" pitchFamily="34" charset="0"/>
                        <a:buChar char="•"/>
                      </a:pPr>
                      <a:r>
                        <a:rPr lang="es" sz="1600" b="0" i="0" u="none" strike="noStrike" cap="none" baseline="0" dirty="0">
                          <a:solidFill>
                            <a:srgbClr val="000000"/>
                          </a:solidFill>
                          <a:effectLst/>
                          <a:uFill>
                            <a:solidFill>
                              <a:prstClr val="black">
                                <a:alpha val="0"/>
                              </a:prstClr>
                            </a:solidFill>
                          </a:uFill>
                          <a:latin typeface="Arial"/>
                          <a:ea typeface="Arial"/>
                          <a:cs typeface="Arial"/>
                        </a:rPr>
                        <a:t>participar en un </a:t>
                      </a:r>
                      <a:r>
                        <a:rPr lang="es" sz="1600" b="1" i="0" u="none" strike="noStrike" cap="none" baseline="0" dirty="0">
                          <a:solidFill>
                            <a:srgbClr val="000000"/>
                          </a:solidFill>
                          <a:effectLst/>
                          <a:uFill>
                            <a:solidFill>
                              <a:prstClr val="black">
                                <a:alpha val="0"/>
                              </a:prstClr>
                            </a:solidFill>
                          </a:uFill>
                          <a:latin typeface="Arial"/>
                          <a:ea typeface="Arial"/>
                          <a:cs typeface="Arial"/>
                        </a:rPr>
                        <a:t>programa de trabajo</a:t>
                      </a:r>
                      <a:r>
                        <a:rPr lang="es" sz="1600" b="0" i="0" u="none" strike="noStrike" cap="none" baseline="0" dirty="0">
                          <a:solidFill>
                            <a:srgbClr val="000000"/>
                          </a:solidFill>
                          <a:effectLst/>
                          <a:uFill>
                            <a:solidFill>
                              <a:prstClr val="black">
                                <a:alpha val="0"/>
                              </a:prstClr>
                            </a:solidFill>
                          </a:uFill>
                          <a:latin typeface="Arial"/>
                          <a:ea typeface="Arial"/>
                          <a:cs typeface="Arial"/>
                        </a:rPr>
                        <a:t> durante 80 horas o más por mes;</a:t>
                      </a:r>
                    </a:p>
                    <a:p>
                      <a:pPr marL="285750" indent="-285750">
                        <a:spcBef>
                          <a:spcPct val="0"/>
                        </a:spcBef>
                        <a:spcAft>
                          <a:spcPts val="400"/>
                        </a:spcAft>
                        <a:buFont typeface="Arial" panose="020B0604020202020204" pitchFamily="34" charset="0"/>
                        <a:buChar char="•"/>
                      </a:pPr>
                      <a:r>
                        <a:rPr lang="es" sz="1600" b="0" i="0" u="none" strike="noStrike" cap="none" baseline="0" dirty="0">
                          <a:solidFill>
                            <a:srgbClr val="000000"/>
                          </a:solidFill>
                          <a:effectLst/>
                          <a:uFill>
                            <a:solidFill>
                              <a:prstClr val="black">
                                <a:alpha val="0"/>
                              </a:prstClr>
                            </a:solidFill>
                          </a:uFill>
                          <a:latin typeface="Arial"/>
                          <a:ea typeface="Arial"/>
                          <a:cs typeface="Arial"/>
                        </a:rPr>
                        <a:t>estar inscritos en un </a:t>
                      </a:r>
                      <a:r>
                        <a:rPr lang="es" sz="1600" b="1" i="0" u="none" strike="noStrike" cap="none" baseline="0" dirty="0">
                          <a:solidFill>
                            <a:srgbClr val="000000"/>
                          </a:solidFill>
                          <a:effectLst/>
                          <a:uFill>
                            <a:solidFill>
                              <a:prstClr val="black">
                                <a:alpha val="0"/>
                              </a:prstClr>
                            </a:solidFill>
                          </a:uFill>
                          <a:latin typeface="Arial"/>
                          <a:ea typeface="Arial"/>
                          <a:cs typeface="Arial"/>
                        </a:rPr>
                        <a:t>programa educativo</a:t>
                      </a:r>
                      <a:r>
                        <a:rPr lang="es" sz="1600" b="0" i="0" u="none" strike="noStrike" cap="none" baseline="0" dirty="0">
                          <a:solidFill>
                            <a:srgbClr val="000000"/>
                          </a:solidFill>
                          <a:effectLst/>
                          <a:uFill>
                            <a:solidFill>
                              <a:prstClr val="black">
                                <a:alpha val="0"/>
                              </a:prstClr>
                            </a:solidFill>
                          </a:uFill>
                          <a:latin typeface="Arial"/>
                          <a:ea typeface="Arial"/>
                          <a:cs typeface="Arial"/>
                        </a:rPr>
                        <a:t> por lo menos a tiempo parcial;</a:t>
                      </a:r>
                    </a:p>
                    <a:p>
                      <a:pPr marL="285750" indent="-285750">
                        <a:spcBef>
                          <a:spcPct val="0"/>
                        </a:spcBef>
                        <a:spcAft>
                          <a:spcPts val="400"/>
                        </a:spcAft>
                        <a:buFont typeface="Arial" panose="020B0604020202020204" pitchFamily="34" charset="0"/>
                        <a:buChar char="•"/>
                      </a:pPr>
                      <a:r>
                        <a:rPr lang="es" sz="1600" b="0" i="0" u="none" strike="noStrike" cap="none" baseline="0" dirty="0">
                          <a:solidFill>
                            <a:srgbClr val="000000"/>
                          </a:solidFill>
                          <a:effectLst/>
                          <a:uFill>
                            <a:solidFill>
                              <a:prstClr val="black">
                                <a:alpha val="0"/>
                              </a:prstClr>
                            </a:solidFill>
                          </a:uFill>
                          <a:latin typeface="Arial"/>
                          <a:ea typeface="Arial"/>
                          <a:cs typeface="Arial"/>
                        </a:rPr>
                        <a:t>una </a:t>
                      </a:r>
                      <a:r>
                        <a:rPr lang="es" sz="1600" b="1" i="0" u="none" strike="noStrike" cap="none" baseline="0" dirty="0">
                          <a:solidFill>
                            <a:srgbClr val="000000"/>
                          </a:solidFill>
                          <a:effectLst/>
                          <a:uFill>
                            <a:solidFill>
                              <a:prstClr val="black">
                                <a:alpha val="0"/>
                              </a:prstClr>
                            </a:solidFill>
                          </a:uFill>
                          <a:latin typeface="Arial"/>
                          <a:ea typeface="Arial"/>
                          <a:cs typeface="Arial"/>
                        </a:rPr>
                        <a:t>combinación</a:t>
                      </a:r>
                      <a:r>
                        <a:rPr lang="es" sz="1600" b="0" i="0" u="none" strike="noStrike" cap="none" baseline="0" dirty="0">
                          <a:solidFill>
                            <a:srgbClr val="000000"/>
                          </a:solidFill>
                          <a:effectLst/>
                          <a:uFill>
                            <a:solidFill>
                              <a:prstClr val="black">
                                <a:alpha val="0"/>
                              </a:prstClr>
                            </a:solidFill>
                          </a:uFill>
                          <a:latin typeface="Arial"/>
                          <a:ea typeface="Arial"/>
                          <a:cs typeface="Arial"/>
                        </a:rPr>
                        <a:t> de las actividades anteriores durante 80 horas o más por mes; o</a:t>
                      </a:r>
                    </a:p>
                    <a:p>
                      <a:pPr marL="285750" lvl="0" indent="-285750">
                        <a:spcBef>
                          <a:spcPct val="0"/>
                        </a:spcBef>
                        <a:spcAft>
                          <a:spcPts val="400"/>
                        </a:spcAft>
                        <a:buFont typeface="Arial" panose="020B0604020202020204" pitchFamily="34" charset="0"/>
                        <a:buChar char="•"/>
                      </a:pPr>
                      <a:r>
                        <a:rPr lang="es" sz="1600" b="1" i="0" u="none" strike="noStrike" cap="none" baseline="0" dirty="0">
                          <a:solidFill>
                            <a:srgbClr val="000000"/>
                          </a:solidFill>
                          <a:effectLst/>
                          <a:uFill>
                            <a:solidFill>
                              <a:prstClr val="black">
                                <a:alpha val="0"/>
                              </a:prstClr>
                            </a:solidFill>
                          </a:uFill>
                          <a:latin typeface="Arial"/>
                          <a:ea typeface="Arial"/>
                          <a:cs typeface="Arial"/>
                        </a:rPr>
                        <a:t>ganar un mínimo de $580 por mes.</a:t>
                      </a:r>
                      <a:endParaRPr lang="en-US" sz="1600" dirty="0">
                        <a:solidFill>
                          <a:schemeClr val="tx1"/>
                        </a:solidFill>
                        <a:latin typeface="Arial"/>
                        <a:cs typeface="Aria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804171473"/>
                  </a:ext>
                </a:extLst>
              </a:tr>
            </a:tbl>
          </a:graphicData>
        </a:graphic>
      </p:graphicFrame>
      <p:sp>
        <p:nvSpPr>
          <p:cNvPr id="7" name="Title 9">
            <a:extLst>
              <a:ext uri="{FF2B5EF4-FFF2-40B4-BE49-F238E27FC236}">
                <a16:creationId xmlns:a16="http://schemas.microsoft.com/office/drawing/2014/main" id="{BD6E69DF-1751-38CF-2272-7412339750CE}"/>
              </a:ext>
            </a:extLst>
          </p:cNvPr>
          <p:cNvSpPr>
            <a:spLocks noGrp="1"/>
          </p:cNvSpPr>
          <p:nvPr>
            <p:ph type="title"/>
          </p:nvPr>
        </p:nvSpPr>
        <p:spPr>
          <a:xfrm>
            <a:off x="231648" y="281778"/>
            <a:ext cx="11684000" cy="304800"/>
          </a:xfrm>
        </p:spPr>
        <p:txBody>
          <a:bodyPr/>
          <a:lstStyle/>
          <a:p>
            <a:r>
              <a:rPr lang="es" sz="2000" b="1" i="0" u="none" strike="noStrike" cap="none" baseline="0">
                <a:solidFill>
                  <a:srgbClr val="002960"/>
                </a:solidFill>
                <a:effectLst/>
                <a:uFill>
                  <a:solidFill>
                    <a:prstClr val="black">
                      <a:alpha val="0"/>
                    </a:prstClr>
                  </a:solidFill>
                </a:uFill>
                <a:latin typeface="Arial"/>
                <a:ea typeface="Arial"/>
                <a:cs typeface="Arial"/>
              </a:rPr>
              <a:t>Requisitos de trabajo</a:t>
            </a:r>
          </a:p>
        </p:txBody>
      </p:sp>
      <p:sp>
        <p:nvSpPr>
          <p:cNvPr id="3" name="Rectangle 2">
            <a:extLst>
              <a:ext uri="{FF2B5EF4-FFF2-40B4-BE49-F238E27FC236}">
                <a16:creationId xmlns:a16="http://schemas.microsoft.com/office/drawing/2014/main" id="{7715C239-2BA3-196A-C3CF-C90D7D844618}"/>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24347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84FBB-ED92-D036-0F63-9A355E383769}"/>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3436CF1-2883-DF25-F235-EBF62FDA9F2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BE98D182-5373-56F5-45E1-394AB8ADE893}"/>
              </a:ext>
            </a:extLst>
          </p:cNvPr>
          <p:cNvSpPr/>
          <p:nvPr/>
        </p:nvSpPr>
        <p:spPr>
          <a:xfrm>
            <a:off x="0" y="0"/>
            <a:ext cx="12192000" cy="6547104"/>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C672FD59-1F3F-7EBA-D7F0-A07C700840C8}"/>
              </a:ext>
            </a:extLst>
          </p:cNvPr>
          <p:cNvSpPr txBox="1"/>
          <p:nvPr/>
        </p:nvSpPr>
        <p:spPr bwMode="auto">
          <a:xfrm>
            <a:off x="247649" y="2914650"/>
            <a:ext cx="5737515" cy="1000125"/>
          </a:xfrm>
          <a:prstGeom prst="rect">
            <a:avLst/>
          </a:prstGeom>
          <a:noFill/>
          <a:ln w="9525">
            <a:noFill/>
            <a:miter lim="800000"/>
          </a:ln>
          <a:effectLst/>
        </p:spPr>
        <p:txBody>
          <a:bodyPr vert="horz" wrap="square" lIns="76200" tIns="76200" rIns="76200" bIns="76200" numCol="1" rtlCol="0" anchor="ctr" anchorCtr="0" compatLnSpc="1">
            <a:prstTxWarp prst="textNoShape">
              <a:avLst/>
            </a:prstTxWarp>
            <a:noAutofit/>
          </a:bodyPr>
          <a:lstStyle/>
          <a:p>
            <a:pPr>
              <a:defRPr/>
            </a:pPr>
            <a:r>
              <a:rPr lang="es" sz="3200" b="1" i="0" u="none" strike="noStrike" cap="none" baseline="0" dirty="0">
                <a:solidFill>
                  <a:srgbClr val="FFFFFF"/>
                </a:solidFill>
                <a:effectLst/>
                <a:uFill>
                  <a:solidFill>
                    <a:prstClr val="black">
                      <a:alpha val="0"/>
                    </a:prstClr>
                  </a:solidFill>
                </a:uFill>
                <a:latin typeface="Arial"/>
                <a:ea typeface="Arial"/>
                <a:cs typeface="Arial"/>
              </a:rPr>
              <a:t>Más información sobre requisitos de trabajo</a:t>
            </a:r>
            <a:endParaRPr lang="en-US" dirty="0">
              <a:ea typeface="+mn-ea"/>
            </a:endParaRPr>
          </a:p>
        </p:txBody>
      </p:sp>
    </p:spTree>
    <p:extLst>
      <p:ext uri="{BB962C8B-B14F-4D97-AF65-F5344CB8AC3E}">
        <p14:creationId xmlns:p14="http://schemas.microsoft.com/office/powerpoint/2010/main" val="16642921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5FF15-3D3F-C624-AC90-0E781E5CB3F6}"/>
            </a:ext>
          </a:extLst>
        </p:cNvPr>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BB23A6D7-45BA-7632-0E08-E5CDD39B43DB}"/>
              </a:ext>
              <a:ext uri="{C183D7F6-B498-43B3-948B-1728B52AA6E4}">
                <adec:decorative xmlns:adec="http://schemas.microsoft.com/office/drawing/2017/decorative" val="1"/>
              </a:ext>
            </a:extLst>
          </p:cNvPr>
          <p:cNvSpPr/>
          <p:nvPr/>
        </p:nvSpPr>
        <p:spPr>
          <a:xfrm>
            <a:off x="925568" y="1041872"/>
            <a:ext cx="10990080" cy="2976856"/>
          </a:xfrm>
          <a:prstGeom prst="roundRect">
            <a:avLst>
              <a:gd name="adj" fmla="val 5977"/>
            </a:avLst>
          </a:prstGeom>
          <a:gradFill flip="none" rotWithShape="1">
            <a:gsLst>
              <a:gs pos="0">
                <a:srgbClr val="E1F0FF"/>
              </a:gs>
              <a:gs pos="41000">
                <a:srgbClr val="E4F1FF"/>
              </a:gs>
              <a:gs pos="100000">
                <a:srgbClr val="F2F8FF"/>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0" name="Rectangle: Rounded Corners 49">
            <a:extLst>
              <a:ext uri="{FF2B5EF4-FFF2-40B4-BE49-F238E27FC236}">
                <a16:creationId xmlns:a16="http://schemas.microsoft.com/office/drawing/2014/main" id="{16594087-454E-CC86-115B-C7A550DF22EA}"/>
              </a:ext>
              <a:ext uri="{C183D7F6-B498-43B3-948B-1728B52AA6E4}">
                <adec:decorative xmlns:adec="http://schemas.microsoft.com/office/drawing/2017/decorative" val="1"/>
              </a:ext>
            </a:extLst>
          </p:cNvPr>
          <p:cNvSpPr/>
          <p:nvPr/>
        </p:nvSpPr>
        <p:spPr>
          <a:xfrm>
            <a:off x="0" y="215445"/>
            <a:ext cx="12192000" cy="441800"/>
          </a:xfrm>
          <a:prstGeom prst="roundRect">
            <a:avLst>
              <a:gd name="adj" fmla="val 0"/>
            </a:avLst>
          </a:prstGeom>
          <a:gradFill flip="none" rotWithShape="1">
            <a:gsLst>
              <a:gs pos="0">
                <a:srgbClr val="F3F3F3">
                  <a:lumMod val="97000"/>
                </a:srgbClr>
              </a:gs>
              <a:gs pos="61000">
                <a:srgbClr val="F6F6F6"/>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872947F-F70F-3535-0024-00411524B6D0}"/>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59C29619-0122-4871-CA06-0CF376E2D02E}"/>
              </a:ext>
            </a:extLst>
          </p:cNvPr>
          <p:cNvSpPr txBox="1"/>
          <p:nvPr/>
        </p:nvSpPr>
        <p:spPr>
          <a:xfrm>
            <a:off x="1199994" y="1780022"/>
            <a:ext cx="10500172" cy="208788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spcBef>
                <a:spcPct val="0"/>
              </a:spcBef>
              <a:spcAft>
                <a:spcPts val="400"/>
              </a:spcAft>
              <a:defRPr/>
            </a:pPr>
            <a:r>
              <a:rPr lang="es" sz="1400" b="0" i="0" u="none" strike="noStrike" cap="none" baseline="0" dirty="0">
                <a:solidFill>
                  <a:srgbClr val="002960"/>
                </a:solidFill>
                <a:effectLst/>
                <a:uFill>
                  <a:solidFill>
                    <a:prstClr val="black">
                      <a:alpha val="0"/>
                    </a:prstClr>
                  </a:solidFill>
                </a:uFill>
                <a:latin typeface="Arial"/>
                <a:ea typeface="Arial"/>
                <a:cs typeface="Arial"/>
              </a:rPr>
              <a:t>Basándonos en la información que ya tenemos, verificaremos automáticamente:</a:t>
            </a:r>
          </a:p>
          <a:p>
            <a:pPr marL="742950" lvl="1" indent="-285750">
              <a:spcAft>
                <a:spcPts val="400"/>
              </a:spcAft>
              <a:buFont typeface="Wingdings" panose="05000000000000000000" pitchFamily="2" charset="2"/>
              <a:buChar char="§"/>
              <a:defRPr/>
            </a:pPr>
            <a:r>
              <a:rPr lang="es" sz="1400" b="0" i="0" u="none" strike="noStrike" cap="none" baseline="0" dirty="0">
                <a:solidFill>
                  <a:srgbClr val="002960"/>
                </a:solidFill>
                <a:effectLst/>
                <a:uFill>
                  <a:solidFill>
                    <a:prstClr val="black">
                      <a:alpha val="0"/>
                    </a:prstClr>
                  </a:solidFill>
                </a:uFill>
                <a:latin typeface="Arial"/>
                <a:ea typeface="Arial"/>
                <a:cs typeface="Arial"/>
              </a:rPr>
              <a:t>si usted es menor de 19 años o mayor de 65;</a:t>
            </a:r>
          </a:p>
          <a:p>
            <a:pPr marL="742950" lvl="1" indent="-285750">
              <a:spcAft>
                <a:spcPts val="400"/>
              </a:spcAft>
              <a:buFont typeface="Wingdings" panose="05000000000000000000" pitchFamily="2" charset="2"/>
              <a:buChar char="§"/>
              <a:defRPr/>
            </a:pPr>
            <a:r>
              <a:rPr lang="es" sz="1400" b="0" i="0" u="none" strike="noStrike" cap="none" baseline="0" dirty="0">
                <a:solidFill>
                  <a:srgbClr val="002960"/>
                </a:solidFill>
                <a:effectLst/>
                <a:uFill>
                  <a:solidFill>
                    <a:prstClr val="black">
                      <a:alpha val="0"/>
                    </a:prstClr>
                  </a:solidFill>
                </a:uFill>
                <a:latin typeface="Arial"/>
                <a:ea typeface="Arial"/>
                <a:cs typeface="Arial"/>
              </a:rPr>
              <a:t>si usted tiene una discapacidad;</a:t>
            </a:r>
          </a:p>
          <a:p>
            <a:pPr marL="742950" lvl="1" indent="-285750">
              <a:spcAft>
                <a:spcPts val="400"/>
              </a:spcAft>
              <a:buFont typeface="Wingdings" panose="05000000000000000000" pitchFamily="2" charset="2"/>
              <a:buChar char="§"/>
              <a:defRPr/>
            </a:pPr>
            <a:r>
              <a:rPr lang="es" sz="1400" b="0" i="0" u="none" strike="noStrike" cap="none" baseline="0" dirty="0">
                <a:solidFill>
                  <a:srgbClr val="002960"/>
                </a:solidFill>
                <a:effectLst/>
                <a:uFill>
                  <a:solidFill>
                    <a:prstClr val="black">
                      <a:alpha val="0"/>
                    </a:prstClr>
                  </a:solidFill>
                </a:uFill>
                <a:latin typeface="Arial"/>
                <a:ea typeface="Arial"/>
                <a:cs typeface="Arial"/>
              </a:rPr>
              <a:t>si usted es el padre, la madre o el cuidador de un(a) niño(a) menor de 14 años;</a:t>
            </a:r>
            <a:endParaRPr lang="en-US" sz="1400" b="0" i="0" u="none" strike="noStrike" kern="1200" cap="none" spc="0" normalizeH="0" baseline="0" noProof="0" dirty="0">
              <a:ln>
                <a:noFill/>
              </a:ln>
              <a:solidFill>
                <a:srgbClr val="002960"/>
              </a:solidFill>
              <a:effectLst/>
              <a:uLnTx/>
              <a:uFillTx/>
              <a:latin typeface="Arial"/>
              <a:cs typeface="Arial"/>
            </a:endParaRPr>
          </a:p>
          <a:p>
            <a:pPr marL="742950" lvl="1" indent="-285750">
              <a:spcAft>
                <a:spcPts val="400"/>
              </a:spcAft>
              <a:buFont typeface="Wingdings" panose="05000000000000000000" pitchFamily="2" charset="2"/>
              <a:buChar char="§"/>
              <a:defRPr/>
            </a:pPr>
            <a:r>
              <a:rPr lang="es" sz="1400" b="0" i="0" u="none" strike="noStrike" cap="none" baseline="0" dirty="0">
                <a:solidFill>
                  <a:srgbClr val="002960"/>
                </a:solidFill>
                <a:effectLst/>
                <a:uFill>
                  <a:solidFill>
                    <a:prstClr val="black">
                      <a:alpha val="0"/>
                    </a:prstClr>
                  </a:solidFill>
                </a:uFill>
                <a:latin typeface="Arial"/>
                <a:ea typeface="Arial"/>
                <a:cs typeface="Arial"/>
              </a:rPr>
              <a:t>si </a:t>
            </a:r>
            <a:r>
              <a:rPr lang="es" sz="1400" b="0" i="0" u="none" strike="noStrike" cap="none" baseline="0" dirty="0">
                <a:effectLst/>
                <a:uFill>
                  <a:solidFill>
                    <a:prstClr val="black">
                      <a:alpha val="0"/>
                    </a:prstClr>
                  </a:solidFill>
                </a:uFill>
                <a:latin typeface="Arial"/>
                <a:ea typeface="Arial"/>
                <a:cs typeface="Arial"/>
              </a:rPr>
              <a:t>usted es una persona embarazada </a:t>
            </a:r>
            <a:r>
              <a:rPr lang="es" sz="1400" b="0" i="0" u="none" strike="noStrike" cap="none" baseline="0" dirty="0">
                <a:solidFill>
                  <a:srgbClr val="002960"/>
                </a:solidFill>
                <a:effectLst/>
                <a:uFill>
                  <a:solidFill>
                    <a:prstClr val="black">
                      <a:alpha val="0"/>
                    </a:prstClr>
                  </a:solidFill>
                </a:uFill>
                <a:latin typeface="Arial"/>
                <a:ea typeface="Arial"/>
                <a:cs typeface="Arial"/>
              </a:rPr>
              <a:t>o en posparto;</a:t>
            </a:r>
          </a:p>
          <a:p>
            <a:pPr marL="742950" lvl="1" indent="-285750">
              <a:spcAft>
                <a:spcPts val="400"/>
              </a:spcAft>
              <a:buFont typeface="Wingdings" panose="05000000000000000000" pitchFamily="2" charset="2"/>
              <a:buChar char="§"/>
              <a:defRPr/>
            </a:pPr>
            <a:r>
              <a:rPr lang="es" sz="1400" b="0" i="0" u="none" strike="noStrike" cap="none" baseline="0" dirty="0">
                <a:solidFill>
                  <a:srgbClr val="002960"/>
                </a:solidFill>
                <a:effectLst/>
                <a:uFill>
                  <a:solidFill>
                    <a:prstClr val="black">
                      <a:alpha val="0"/>
                    </a:prstClr>
                  </a:solidFill>
                </a:uFill>
                <a:latin typeface="Arial"/>
                <a:ea typeface="Arial"/>
                <a:cs typeface="Arial"/>
              </a:rPr>
              <a:t>si usted cumple con otra exención.</a:t>
            </a:r>
          </a:p>
          <a:p>
            <a:pPr>
              <a:spcBef>
                <a:spcPts val="600"/>
              </a:spcBef>
              <a:spcAft>
                <a:spcPts val="400"/>
              </a:spcAft>
              <a:defRPr/>
            </a:pPr>
            <a:r>
              <a:rPr lang="es" sz="1400" b="0" i="0" u="none" strike="noStrike" cap="none" baseline="0" dirty="0">
                <a:solidFill>
                  <a:srgbClr val="002960"/>
                </a:solidFill>
                <a:effectLst/>
                <a:uFill>
                  <a:solidFill>
                    <a:prstClr val="black">
                      <a:alpha val="0"/>
                    </a:prstClr>
                  </a:solidFill>
                </a:uFill>
                <a:latin typeface="Arial"/>
                <a:ea typeface="Arial"/>
                <a:cs typeface="Arial"/>
              </a:rPr>
              <a:t>Si podemos confirmar que usted cumple con alguna de estas situaciones, estará exento. Si está exento, significa que no tiene que cumplir con los requisitos de trabajo.</a:t>
            </a:r>
            <a:endParaRPr lang="en-US" sz="1400" dirty="0">
              <a:solidFill>
                <a:srgbClr val="002960"/>
              </a:solidFill>
              <a:latin typeface="Arial"/>
              <a:cs typeface="Arial"/>
            </a:endParaRPr>
          </a:p>
        </p:txBody>
      </p:sp>
      <p:grpSp>
        <p:nvGrpSpPr>
          <p:cNvPr id="44" name="Group 43">
            <a:extLst>
              <a:ext uri="{FF2B5EF4-FFF2-40B4-BE49-F238E27FC236}">
                <a16:creationId xmlns:a16="http://schemas.microsoft.com/office/drawing/2014/main" id="{97558269-0625-813D-1B30-F6B89280CD3A}"/>
              </a:ext>
            </a:extLst>
          </p:cNvPr>
          <p:cNvGrpSpPr/>
          <p:nvPr/>
        </p:nvGrpSpPr>
        <p:grpSpPr>
          <a:xfrm>
            <a:off x="1127682" y="4491065"/>
            <a:ext cx="4704275" cy="1885045"/>
            <a:chOff x="1284630" y="4382590"/>
            <a:chExt cx="4704275" cy="1885045"/>
          </a:xfrm>
        </p:grpSpPr>
        <p:sp>
          <p:nvSpPr>
            <p:cNvPr id="17" name="Rectangle 16">
              <a:extLst>
                <a:ext uri="{FF2B5EF4-FFF2-40B4-BE49-F238E27FC236}">
                  <a16:creationId xmlns:a16="http://schemas.microsoft.com/office/drawing/2014/main" id="{5A5D2159-B1A0-9102-2B8C-8735D882D69C}"/>
                </a:ext>
              </a:extLst>
            </p:cNvPr>
            <p:cNvSpPr/>
            <p:nvPr/>
          </p:nvSpPr>
          <p:spPr>
            <a:xfrm>
              <a:off x="1284630" y="4382590"/>
              <a:ext cx="4704275" cy="1885045"/>
            </a:xfrm>
            <a:prstGeom prst="rect">
              <a:avLst/>
            </a:prstGeom>
            <a:solidFill>
              <a:srgbClr val="E9FD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ACC2C598-CA64-8378-5954-6F668B24B97C}"/>
                </a:ext>
              </a:extLst>
            </p:cNvPr>
            <p:cNvSpPr txBox="1"/>
            <p:nvPr/>
          </p:nvSpPr>
          <p:spPr>
            <a:xfrm>
              <a:off x="1500110" y="5365815"/>
              <a:ext cx="4273311" cy="82296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s" sz="1600" b="0" i="0" u="none" strike="noStrike" cap="none" baseline="0" dirty="0">
                  <a:solidFill>
                    <a:srgbClr val="000000"/>
                  </a:solidFill>
                  <a:effectLst/>
                  <a:uFill>
                    <a:solidFill>
                      <a:prstClr val="black">
                        <a:alpha val="0"/>
                      </a:prstClr>
                    </a:solidFill>
                  </a:uFill>
                  <a:latin typeface="Arial"/>
                  <a:ea typeface="Arial"/>
                  <a:cs typeface="Arial"/>
                </a:rPr>
                <a:t>No tendrá que hacer nada para cumplir con los requisitos de trabajo. </a:t>
              </a:r>
              <a:r>
                <a:rPr lang="es" sz="1600" b="1" i="0" u="none" strike="noStrike" cap="none" baseline="0" dirty="0">
                  <a:solidFill>
                    <a:srgbClr val="000000"/>
                  </a:solidFill>
                  <a:effectLst/>
                  <a:uFill>
                    <a:solidFill>
                      <a:prstClr val="black">
                        <a:alpha val="0"/>
                      </a:prstClr>
                    </a:solidFill>
                  </a:uFill>
                  <a:latin typeface="Arial"/>
                  <a:ea typeface="Arial"/>
                  <a:cs typeface="Arial"/>
                </a:rPr>
                <a:t>Aún debe responder a su renovación.</a:t>
              </a:r>
            </a:p>
          </p:txBody>
        </p:sp>
        <p:grpSp>
          <p:nvGrpSpPr>
            <p:cNvPr id="12" name="Group 11">
              <a:extLst>
                <a:ext uri="{FF2B5EF4-FFF2-40B4-BE49-F238E27FC236}">
                  <a16:creationId xmlns:a16="http://schemas.microsoft.com/office/drawing/2014/main" id="{AC3E9DFA-4395-0998-497E-5C68DA3FB322}"/>
                </a:ext>
              </a:extLst>
            </p:cNvPr>
            <p:cNvGrpSpPr/>
            <p:nvPr/>
          </p:nvGrpSpPr>
          <p:grpSpPr>
            <a:xfrm>
              <a:off x="1474112" y="4623330"/>
              <a:ext cx="517798" cy="517798"/>
              <a:chOff x="10762577" y="673397"/>
              <a:chExt cx="517798" cy="517798"/>
            </a:xfrm>
          </p:grpSpPr>
          <p:sp>
            <p:nvSpPr>
              <p:cNvPr id="15" name="Oval 14">
                <a:extLst>
                  <a:ext uri="{FF2B5EF4-FFF2-40B4-BE49-F238E27FC236}">
                    <a16:creationId xmlns:a16="http://schemas.microsoft.com/office/drawing/2014/main" id="{7920B820-DA77-A7CD-E887-D23DA1D9E0B7}"/>
                  </a:ext>
                </a:extLst>
              </p:cNvPr>
              <p:cNvSpPr/>
              <p:nvPr/>
            </p:nvSpPr>
            <p:spPr>
              <a:xfrm>
                <a:off x="10762577" y="673397"/>
                <a:ext cx="517798" cy="51779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heckmark with solid fill">
                <a:extLst>
                  <a:ext uri="{FF2B5EF4-FFF2-40B4-BE49-F238E27FC236}">
                    <a16:creationId xmlns:a16="http://schemas.microsoft.com/office/drawing/2014/main" id="{010CBB48-51FF-F1BD-0BFF-31D0568AADA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852815" y="775952"/>
                <a:ext cx="346714" cy="346714"/>
              </a:xfrm>
              <a:prstGeom prst="rect">
                <a:avLst/>
              </a:prstGeom>
            </p:spPr>
          </p:pic>
        </p:grpSp>
        <p:sp>
          <p:nvSpPr>
            <p:cNvPr id="14" name="Text Placeholder 2">
              <a:extLst>
                <a:ext uri="{FF2B5EF4-FFF2-40B4-BE49-F238E27FC236}">
                  <a16:creationId xmlns:a16="http://schemas.microsoft.com/office/drawing/2014/main" id="{5F2BD5F7-C9C7-D4BD-9E55-02BF15684EC5}"/>
                </a:ext>
              </a:extLst>
            </p:cNvPr>
            <p:cNvSpPr txBox="1"/>
            <p:nvPr/>
          </p:nvSpPr>
          <p:spPr>
            <a:xfrm>
              <a:off x="2094547" y="4512103"/>
              <a:ext cx="3470081" cy="70104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s" sz="2000" b="1" i="0" u="none" strike="noStrike" cap="none" baseline="0">
                  <a:solidFill>
                    <a:srgbClr val="000000"/>
                  </a:solidFill>
                  <a:effectLst/>
                  <a:uFill>
                    <a:solidFill>
                      <a:prstClr val="black">
                        <a:alpha val="0"/>
                      </a:prstClr>
                    </a:solidFill>
                  </a:uFill>
                  <a:latin typeface="Arial"/>
                  <a:ea typeface="Arial"/>
                  <a:cs typeface="Arial"/>
                </a:rPr>
                <a:t>Si </a:t>
              </a:r>
              <a:r>
                <a:rPr lang="es" sz="2000" b="1" i="0" u="sng" strike="noStrike" cap="none" baseline="0">
                  <a:solidFill>
                    <a:srgbClr val="000000"/>
                  </a:solidFill>
                  <a:effectLst/>
                  <a:uFill>
                    <a:solidFill>
                      <a:srgbClr val="000000"/>
                    </a:solidFill>
                  </a:uFill>
                  <a:latin typeface="Arial"/>
                  <a:ea typeface="Arial"/>
                  <a:cs typeface="Arial"/>
                </a:rPr>
                <a:t>podemos</a:t>
              </a:r>
              <a:r>
                <a:rPr lang="es" sz="2000" b="1" i="0" u="none" strike="noStrike" cap="none" baseline="0">
                  <a:solidFill>
                    <a:srgbClr val="000000"/>
                  </a:solidFill>
                  <a:effectLst/>
                  <a:uFill>
                    <a:solidFill>
                      <a:prstClr val="black">
                        <a:alpha val="0"/>
                      </a:prstClr>
                    </a:solidFill>
                  </a:uFill>
                  <a:latin typeface="Arial"/>
                  <a:ea typeface="Arial"/>
                  <a:cs typeface="Arial"/>
                </a:rPr>
                <a:t> confirmar que está exento:</a:t>
              </a:r>
              <a:endParaRPr lang="en-US" sz="2000" b="1" dirty="0">
                <a:highlight>
                  <a:srgbClr val="FFFF00"/>
                </a:highlight>
              </a:endParaRPr>
            </a:p>
          </p:txBody>
        </p:sp>
      </p:grpSp>
      <p:grpSp>
        <p:nvGrpSpPr>
          <p:cNvPr id="45" name="Group 44">
            <a:extLst>
              <a:ext uri="{FF2B5EF4-FFF2-40B4-BE49-F238E27FC236}">
                <a16:creationId xmlns:a16="http://schemas.microsoft.com/office/drawing/2014/main" id="{FDDF4FDD-205B-A1C4-1520-9CBD5B26A0AA}"/>
              </a:ext>
            </a:extLst>
          </p:cNvPr>
          <p:cNvGrpSpPr/>
          <p:nvPr/>
        </p:nvGrpSpPr>
        <p:grpSpPr>
          <a:xfrm>
            <a:off x="6360043" y="4491065"/>
            <a:ext cx="4704275" cy="1885045"/>
            <a:chOff x="6828533" y="4382590"/>
            <a:chExt cx="4704275" cy="1885045"/>
          </a:xfrm>
        </p:grpSpPr>
        <p:sp>
          <p:nvSpPr>
            <p:cNvPr id="35" name="Rectangle 34">
              <a:extLst>
                <a:ext uri="{FF2B5EF4-FFF2-40B4-BE49-F238E27FC236}">
                  <a16:creationId xmlns:a16="http://schemas.microsoft.com/office/drawing/2014/main" id="{8519A08D-7651-AAC8-C699-A0FB21685C5F}"/>
                </a:ext>
              </a:extLst>
            </p:cNvPr>
            <p:cNvSpPr/>
            <p:nvPr/>
          </p:nvSpPr>
          <p:spPr>
            <a:xfrm>
              <a:off x="6828533" y="4382590"/>
              <a:ext cx="4704275" cy="188504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2">
              <a:extLst>
                <a:ext uri="{FF2B5EF4-FFF2-40B4-BE49-F238E27FC236}">
                  <a16:creationId xmlns:a16="http://schemas.microsoft.com/office/drawing/2014/main" id="{D31BF6F0-63A0-AD48-A1BA-8E76FB29AB91}"/>
                </a:ext>
              </a:extLst>
            </p:cNvPr>
            <p:cNvSpPr txBox="1"/>
            <p:nvPr/>
          </p:nvSpPr>
          <p:spPr>
            <a:xfrm>
              <a:off x="7651773" y="4514037"/>
              <a:ext cx="3470081" cy="100584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s" sz="2000" b="1" i="0" u="none" strike="noStrike" cap="none" baseline="0">
                  <a:solidFill>
                    <a:srgbClr val="000000"/>
                  </a:solidFill>
                  <a:effectLst/>
                  <a:uFill>
                    <a:solidFill>
                      <a:prstClr val="black">
                        <a:alpha val="0"/>
                      </a:prstClr>
                    </a:solidFill>
                  </a:uFill>
                  <a:latin typeface="Arial"/>
                  <a:ea typeface="Arial"/>
                  <a:cs typeface="Arial"/>
                </a:rPr>
                <a:t>Si </a:t>
              </a:r>
              <a:r>
                <a:rPr lang="es" sz="2000" b="1" i="0" u="sng" strike="noStrike" cap="none" baseline="0">
                  <a:solidFill>
                    <a:srgbClr val="000000"/>
                  </a:solidFill>
                  <a:effectLst/>
                  <a:uFill>
                    <a:solidFill>
                      <a:srgbClr val="000000"/>
                    </a:solidFill>
                  </a:uFill>
                  <a:latin typeface="Arial"/>
                  <a:ea typeface="Arial"/>
                  <a:cs typeface="Arial"/>
                </a:rPr>
                <a:t>no podemos</a:t>
              </a:r>
              <a:r>
                <a:rPr lang="es" sz="2000" b="1" i="0" u="none" strike="noStrike" cap="none" baseline="0">
                  <a:solidFill>
                    <a:srgbClr val="000000"/>
                  </a:solidFill>
                  <a:effectLst/>
                  <a:uFill>
                    <a:solidFill>
                      <a:prstClr val="black">
                        <a:alpha val="0"/>
                      </a:prstClr>
                    </a:solidFill>
                  </a:uFill>
                  <a:latin typeface="Arial"/>
                  <a:ea typeface="Arial"/>
                  <a:cs typeface="Arial"/>
                </a:rPr>
                <a:t> confirmar que está exento:</a:t>
              </a:r>
              <a:endParaRPr lang="en-US" sz="2000" b="1" dirty="0">
                <a:highlight>
                  <a:srgbClr val="FFFF00"/>
                </a:highlight>
              </a:endParaRPr>
            </a:p>
          </p:txBody>
        </p:sp>
        <p:grpSp>
          <p:nvGrpSpPr>
            <p:cNvPr id="33" name="Group 32">
              <a:extLst>
                <a:ext uri="{FF2B5EF4-FFF2-40B4-BE49-F238E27FC236}">
                  <a16:creationId xmlns:a16="http://schemas.microsoft.com/office/drawing/2014/main" id="{25A758D5-EC5E-ED32-D597-FF1735FD2AFC}"/>
                </a:ext>
              </a:extLst>
            </p:cNvPr>
            <p:cNvGrpSpPr/>
            <p:nvPr/>
          </p:nvGrpSpPr>
          <p:grpSpPr>
            <a:xfrm>
              <a:off x="7019501" y="4614747"/>
              <a:ext cx="517798" cy="517798"/>
              <a:chOff x="7208346" y="4541704"/>
              <a:chExt cx="517798" cy="517798"/>
            </a:xfrm>
          </p:grpSpPr>
          <p:sp>
            <p:nvSpPr>
              <p:cNvPr id="29" name="Oval 28">
                <a:extLst>
                  <a:ext uri="{FF2B5EF4-FFF2-40B4-BE49-F238E27FC236}">
                    <a16:creationId xmlns:a16="http://schemas.microsoft.com/office/drawing/2014/main" id="{F8B92577-BD55-403A-370B-BE1A60A428AE}"/>
                  </a:ext>
                </a:extLst>
              </p:cNvPr>
              <p:cNvSpPr/>
              <p:nvPr/>
            </p:nvSpPr>
            <p:spPr>
              <a:xfrm>
                <a:off x="7208346" y="4541704"/>
                <a:ext cx="517798" cy="517798"/>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2">
                <a:extLst>
                  <a:ext uri="{FF2B5EF4-FFF2-40B4-BE49-F238E27FC236}">
                    <a16:creationId xmlns:a16="http://schemas.microsoft.com/office/drawing/2014/main" id="{18701010-D2F9-F43C-EB84-309CFBBA54D8}"/>
                  </a:ext>
                </a:extLst>
              </p:cNvPr>
              <p:cNvSpPr txBox="1"/>
              <p:nvPr/>
            </p:nvSpPr>
            <p:spPr>
              <a:xfrm>
                <a:off x="7250522" y="4569004"/>
                <a:ext cx="444618" cy="45720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base"/>
                <a:r>
                  <a:rPr lang="es" sz="2400" b="1" i="0" u="none" strike="noStrike" cap="none" baseline="0">
                    <a:solidFill>
                      <a:srgbClr val="FFFFFF"/>
                    </a:solidFill>
                    <a:effectLst/>
                    <a:uFill>
                      <a:solidFill>
                        <a:prstClr val="black">
                          <a:alpha val="0"/>
                        </a:prstClr>
                      </a:solidFill>
                    </a:uFill>
                    <a:latin typeface="Arial"/>
                    <a:ea typeface="Arial"/>
                    <a:cs typeface="Arial"/>
                  </a:rPr>
                  <a:t>X</a:t>
                </a:r>
                <a:endParaRPr lang="en-US" sz="2400" b="1" dirty="0">
                  <a:solidFill>
                    <a:schemeClr val="bg1"/>
                  </a:solidFill>
                  <a:highlight>
                    <a:srgbClr val="FFFF00"/>
                  </a:highlight>
                </a:endParaRPr>
              </a:p>
            </p:txBody>
          </p:sp>
        </p:grpSp>
        <p:sp>
          <p:nvSpPr>
            <p:cNvPr id="37" name="Text Placeholder 2">
              <a:extLst>
                <a:ext uri="{FF2B5EF4-FFF2-40B4-BE49-F238E27FC236}">
                  <a16:creationId xmlns:a16="http://schemas.microsoft.com/office/drawing/2014/main" id="{47447F2D-9BB1-672C-36AA-BA1636527526}"/>
                </a:ext>
              </a:extLst>
            </p:cNvPr>
            <p:cNvSpPr txBox="1"/>
            <p:nvPr/>
          </p:nvSpPr>
          <p:spPr>
            <a:xfrm>
              <a:off x="7044014" y="5574345"/>
              <a:ext cx="4273311" cy="33528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Aft>
                  <a:spcPts val="1200"/>
                </a:spcAft>
                <a:buNone/>
                <a:defRPr/>
              </a:pPr>
              <a:r>
                <a:rPr lang="es" sz="1600" b="0" i="0" u="none" strike="noStrike" cap="none" baseline="0">
                  <a:solidFill>
                    <a:srgbClr val="000000"/>
                  </a:solidFill>
                  <a:effectLst/>
                  <a:uFill>
                    <a:solidFill>
                      <a:prstClr val="black">
                        <a:alpha val="0"/>
                      </a:prstClr>
                    </a:solidFill>
                  </a:uFill>
                  <a:latin typeface="Arial"/>
                  <a:ea typeface="Arial"/>
                  <a:cs typeface="Arial"/>
                </a:rPr>
                <a:t>Continúe al </a:t>
              </a:r>
              <a:r>
                <a:rPr lang="es" sz="1600" b="1" i="0" u="none" strike="noStrike" cap="none" baseline="0">
                  <a:solidFill>
                    <a:srgbClr val="000000"/>
                  </a:solidFill>
                  <a:effectLst/>
                  <a:uFill>
                    <a:solidFill>
                      <a:prstClr val="black">
                        <a:alpha val="0"/>
                      </a:prstClr>
                    </a:solidFill>
                  </a:uFill>
                  <a:latin typeface="Arial"/>
                  <a:ea typeface="Arial"/>
                  <a:cs typeface="Arial"/>
                </a:rPr>
                <a:t>Paso 2</a:t>
              </a:r>
              <a:r>
                <a:rPr lang="es" sz="1600" b="0" i="0" u="none" strike="noStrike" cap="none" baseline="0">
                  <a:solidFill>
                    <a:srgbClr val="000000"/>
                  </a:solidFill>
                  <a:effectLst/>
                  <a:uFill>
                    <a:solidFill>
                      <a:prstClr val="black">
                        <a:alpha val="0"/>
                      </a:prstClr>
                    </a:solidFill>
                  </a:uFill>
                  <a:latin typeface="Arial"/>
                  <a:ea typeface="Arial"/>
                  <a:cs typeface="Arial"/>
                </a:rPr>
                <a:t> </a:t>
              </a:r>
              <a:r>
                <a:rPr lang="es" sz="1600" b="0" i="0" u="none" strike="noStrike" cap="none" baseline="0">
                  <a:solidFill>
                    <a:srgbClr val="000000"/>
                  </a:solidFill>
                  <a:effectLst/>
                  <a:uFill>
                    <a:solidFill>
                      <a:prstClr val="black">
                        <a:alpha val="0"/>
                      </a:prstClr>
                    </a:solidFill>
                  </a:uFill>
                  <a:latin typeface="Wingdings 3"/>
                  <a:ea typeface="Arial"/>
                  <a:cs typeface="Arial"/>
                  <a:sym typeface="Wingdings 3"/>
                </a:rPr>
                <a:t></a:t>
              </a:r>
              <a:r>
                <a:rPr lang="es" sz="1600" b="0" i="0" u="none" strike="noStrike" cap="none" baseline="0">
                  <a:solidFill>
                    <a:srgbClr val="000000"/>
                  </a:solidFill>
                  <a:effectLst/>
                  <a:uFill>
                    <a:solidFill>
                      <a:prstClr val="black">
                        <a:alpha val="0"/>
                      </a:prstClr>
                    </a:solidFill>
                  </a:uFill>
                  <a:latin typeface="Arial"/>
                  <a:ea typeface="Arial"/>
                  <a:cs typeface="Arial"/>
                </a:rPr>
                <a:t> </a:t>
              </a:r>
            </a:p>
          </p:txBody>
        </p:sp>
      </p:grpSp>
      <p:grpSp>
        <p:nvGrpSpPr>
          <p:cNvPr id="43" name="Group 42">
            <a:extLst>
              <a:ext uri="{FF2B5EF4-FFF2-40B4-BE49-F238E27FC236}">
                <a16:creationId xmlns:a16="http://schemas.microsoft.com/office/drawing/2014/main" id="{8D3E8728-8F1E-35D7-E1F0-BCEF5E2EC3DD}"/>
              </a:ext>
            </a:extLst>
          </p:cNvPr>
          <p:cNvGrpSpPr/>
          <p:nvPr/>
        </p:nvGrpSpPr>
        <p:grpSpPr>
          <a:xfrm>
            <a:off x="920273" y="896384"/>
            <a:ext cx="1168978" cy="372175"/>
            <a:chOff x="925569" y="1125256"/>
            <a:chExt cx="1168978" cy="372175"/>
          </a:xfrm>
        </p:grpSpPr>
        <p:sp>
          <p:nvSpPr>
            <p:cNvPr id="39" name="Rectangle: Rounded Corners 38">
              <a:extLst>
                <a:ext uri="{FF2B5EF4-FFF2-40B4-BE49-F238E27FC236}">
                  <a16:creationId xmlns:a16="http://schemas.microsoft.com/office/drawing/2014/main" id="{76120F4F-D0FB-E919-9C44-3297CC22191D}"/>
                </a:ext>
                <a:ext uri="{C183D7F6-B498-43B3-948B-1728B52AA6E4}">
                  <adec:decorative xmlns:adec="http://schemas.microsoft.com/office/drawing/2017/decorative" val="1"/>
                </a:ext>
              </a:extLst>
            </p:cNvPr>
            <p:cNvSpPr/>
            <p:nvPr/>
          </p:nvSpPr>
          <p:spPr>
            <a:xfrm>
              <a:off x="925569" y="1125256"/>
              <a:ext cx="1168978" cy="372175"/>
            </a:xfrm>
            <a:prstGeom prst="roundRect">
              <a:avLst>
                <a:gd name="adj" fmla="val 5977"/>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1" name="Title 1">
              <a:extLst>
                <a:ext uri="{FF2B5EF4-FFF2-40B4-BE49-F238E27FC236}">
                  <a16:creationId xmlns:a16="http://schemas.microsoft.com/office/drawing/2014/main" id="{7C2F0CCC-E4A2-D7EA-29F6-97E61DD30B98}"/>
                </a:ext>
              </a:extLst>
            </p:cNvPr>
            <p:cNvSpPr txBox="1"/>
            <p:nvPr/>
          </p:nvSpPr>
          <p:spPr>
            <a:xfrm>
              <a:off x="1132978" y="1040655"/>
              <a:ext cx="815455" cy="54864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lang="es" sz="1800" b="1" i="0" u="none" strike="noStrike" cap="none" baseline="0">
                  <a:solidFill>
                    <a:srgbClr val="FFFFFF"/>
                  </a:solidFill>
                  <a:effectLst/>
                  <a:uFill>
                    <a:solidFill>
                      <a:prstClr val="black">
                        <a:alpha val="0"/>
                      </a:prstClr>
                    </a:solidFill>
                  </a:uFill>
                  <a:latin typeface="Arial"/>
                  <a:ea typeface="Arial"/>
                  <a:cs typeface="Arial"/>
                </a:rPr>
                <a:t>Paso 1</a:t>
              </a:r>
              <a:endParaRPr lang="en-US" sz="1800" b="0" i="0" u="none" strike="noStrike" kern="1200" cap="none" spc="0" normalizeH="0" baseline="0" noProof="0" dirty="0">
                <a:ln>
                  <a:noFill/>
                </a:ln>
                <a:solidFill>
                  <a:schemeClr val="bg1"/>
                </a:solidFill>
                <a:effectLst/>
                <a:uLnTx/>
                <a:uFillTx/>
                <a:latin typeface="Arial"/>
                <a:cs typeface="Arial"/>
              </a:endParaRPr>
            </a:p>
          </p:txBody>
        </p:sp>
      </p:grpSp>
      <p:sp>
        <p:nvSpPr>
          <p:cNvPr id="42" name="Title 12">
            <a:extLst>
              <a:ext uri="{FF2B5EF4-FFF2-40B4-BE49-F238E27FC236}">
                <a16:creationId xmlns:a16="http://schemas.microsoft.com/office/drawing/2014/main" id="{015CF8FE-13D6-C0A5-621D-02A4F2E47148}"/>
              </a:ext>
            </a:extLst>
          </p:cNvPr>
          <p:cNvSpPr>
            <a:spLocks noGrp="1"/>
          </p:cNvSpPr>
          <p:nvPr>
            <p:ph type="title"/>
          </p:nvPr>
        </p:nvSpPr>
        <p:spPr>
          <a:xfrm>
            <a:off x="231648" y="294390"/>
            <a:ext cx="11684000" cy="243840"/>
          </a:xfrm>
        </p:spPr>
        <p:txBody>
          <a:bodyPr/>
          <a:lstStyle/>
          <a:p>
            <a:r>
              <a:rPr lang="es" sz="1600" b="1" i="0" u="none" strike="noStrike" cap="none" baseline="0">
                <a:solidFill>
                  <a:srgbClr val="002960"/>
                </a:solidFill>
                <a:effectLst/>
                <a:uFill>
                  <a:solidFill>
                    <a:prstClr val="black">
                      <a:alpha val="0"/>
                    </a:prstClr>
                  </a:solidFill>
                </a:uFill>
                <a:latin typeface="Arial"/>
                <a:ea typeface="Arial"/>
                <a:cs typeface="Arial"/>
              </a:rPr>
              <a:t>Si estoy sujeto a los requisitos de trabajo, ¿qué sucederá?</a:t>
            </a:r>
          </a:p>
        </p:txBody>
      </p:sp>
      <p:sp>
        <p:nvSpPr>
          <p:cNvPr id="46" name="Title 1">
            <a:extLst>
              <a:ext uri="{FF2B5EF4-FFF2-40B4-BE49-F238E27FC236}">
                <a16:creationId xmlns:a16="http://schemas.microsoft.com/office/drawing/2014/main" id="{C4BA74B9-64DD-EEFE-6DB1-2CC9DE982ED1}"/>
              </a:ext>
            </a:extLst>
          </p:cNvPr>
          <p:cNvSpPr txBox="1"/>
          <p:nvPr/>
        </p:nvSpPr>
        <p:spPr>
          <a:xfrm>
            <a:off x="1199993" y="1356740"/>
            <a:ext cx="10500172" cy="307777"/>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spcAft>
                <a:spcPts val="600"/>
              </a:spcAft>
              <a:defRPr/>
            </a:pPr>
            <a:r>
              <a:rPr lang="es" sz="2000" b="1" i="0" u="none" strike="noStrike" cap="none" baseline="0" dirty="0">
                <a:solidFill>
                  <a:srgbClr val="002960"/>
                </a:solidFill>
                <a:effectLst/>
                <a:uFill>
                  <a:solidFill>
                    <a:prstClr val="black">
                      <a:alpha val="0"/>
                    </a:prstClr>
                  </a:solidFill>
                </a:uFill>
                <a:latin typeface="Arial"/>
                <a:ea typeface="Arial"/>
                <a:cs typeface="Arial"/>
              </a:rPr>
              <a:t>En su renovación, verificaremos si usted está exento de los requisitos de trabajo.</a:t>
            </a:r>
            <a:endParaRPr lang="en-US" sz="1400" b="0" i="0" u="none" strike="noStrike" kern="1200" cap="none" spc="0" normalizeH="0" baseline="0" noProof="0" dirty="0">
              <a:ln>
                <a:noFill/>
              </a:ln>
              <a:solidFill>
                <a:srgbClr val="002960"/>
              </a:solidFill>
              <a:effectLst/>
              <a:uLnTx/>
              <a:uFillTx/>
              <a:latin typeface="Arial"/>
              <a:cs typeface="Arial"/>
            </a:endParaRPr>
          </a:p>
        </p:txBody>
      </p:sp>
      <p:sp>
        <p:nvSpPr>
          <p:cNvPr id="53" name="Isosceles Triangle 52">
            <a:extLst>
              <a:ext uri="{FF2B5EF4-FFF2-40B4-BE49-F238E27FC236}">
                <a16:creationId xmlns:a16="http://schemas.microsoft.com/office/drawing/2014/main" id="{6C0DD7B4-AD91-ABD3-1D72-A2CD093D6A49}"/>
              </a:ext>
            </a:extLst>
          </p:cNvPr>
          <p:cNvSpPr/>
          <p:nvPr/>
        </p:nvSpPr>
        <p:spPr>
          <a:xfrm rot="10800000">
            <a:off x="5701040" y="4018728"/>
            <a:ext cx="789920" cy="278203"/>
          </a:xfrm>
          <a:prstGeom prst="triangle">
            <a:avLst/>
          </a:prstGeom>
          <a:solidFill>
            <a:srgbClr val="F0F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24520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87EAB-06BC-51FB-670F-308C0AAFA9B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0C0E5AB-9BDA-8DDA-C702-4224D27E536E}"/>
              </a:ext>
              <a:ext uri="{C183D7F6-B498-43B3-948B-1728B52AA6E4}">
                <adec:decorative xmlns:adec="http://schemas.microsoft.com/office/drawing/2017/decorative" val="1"/>
              </a:ext>
            </a:extLst>
          </p:cNvPr>
          <p:cNvSpPr/>
          <p:nvPr/>
        </p:nvSpPr>
        <p:spPr>
          <a:xfrm>
            <a:off x="925568" y="1060922"/>
            <a:ext cx="10990080" cy="1885045"/>
          </a:xfrm>
          <a:prstGeom prst="roundRect">
            <a:avLst>
              <a:gd name="adj" fmla="val 5977"/>
            </a:avLst>
          </a:prstGeom>
          <a:gradFill flip="none" rotWithShape="1">
            <a:gsLst>
              <a:gs pos="0">
                <a:srgbClr val="E1F0FF"/>
              </a:gs>
              <a:gs pos="41000">
                <a:srgbClr val="E4F1FF"/>
              </a:gs>
              <a:gs pos="100000">
                <a:srgbClr val="F2F8FF"/>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B620F020-8D60-8218-A6F2-4255B1883429}"/>
              </a:ext>
            </a:extLst>
          </p:cNvPr>
          <p:cNvGrpSpPr/>
          <p:nvPr/>
        </p:nvGrpSpPr>
        <p:grpSpPr>
          <a:xfrm>
            <a:off x="920273" y="915434"/>
            <a:ext cx="1168978" cy="372175"/>
            <a:chOff x="925569" y="1125256"/>
            <a:chExt cx="1168978" cy="372175"/>
          </a:xfrm>
        </p:grpSpPr>
        <p:sp>
          <p:nvSpPr>
            <p:cNvPr id="5" name="Rectangle: Rounded Corners 4">
              <a:extLst>
                <a:ext uri="{FF2B5EF4-FFF2-40B4-BE49-F238E27FC236}">
                  <a16:creationId xmlns:a16="http://schemas.microsoft.com/office/drawing/2014/main" id="{99559D05-DA98-3DE3-96DA-7067414E89E1}"/>
                </a:ext>
                <a:ext uri="{C183D7F6-B498-43B3-948B-1728B52AA6E4}">
                  <adec:decorative xmlns:adec="http://schemas.microsoft.com/office/drawing/2017/decorative" val="1"/>
                </a:ext>
              </a:extLst>
            </p:cNvPr>
            <p:cNvSpPr/>
            <p:nvPr/>
          </p:nvSpPr>
          <p:spPr>
            <a:xfrm>
              <a:off x="925569" y="1125256"/>
              <a:ext cx="1168978" cy="372175"/>
            </a:xfrm>
            <a:prstGeom prst="roundRect">
              <a:avLst>
                <a:gd name="adj" fmla="val 5977"/>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Title 1">
              <a:extLst>
                <a:ext uri="{FF2B5EF4-FFF2-40B4-BE49-F238E27FC236}">
                  <a16:creationId xmlns:a16="http://schemas.microsoft.com/office/drawing/2014/main" id="{A8FDB66B-DA82-4C5E-BEDC-45007F33C18F}"/>
                </a:ext>
              </a:extLst>
            </p:cNvPr>
            <p:cNvSpPr txBox="1"/>
            <p:nvPr/>
          </p:nvSpPr>
          <p:spPr>
            <a:xfrm>
              <a:off x="1132978" y="1040655"/>
              <a:ext cx="815455" cy="54864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lang="es" sz="1800" b="0" i="0" u="none" strike="noStrike" cap="none" baseline="0">
                  <a:solidFill>
                    <a:srgbClr val="FFFFFF"/>
                  </a:solidFill>
                  <a:effectLst/>
                  <a:uFill>
                    <a:solidFill>
                      <a:prstClr val="black">
                        <a:alpha val="0"/>
                      </a:prstClr>
                    </a:solidFill>
                  </a:uFill>
                  <a:latin typeface="Arial"/>
                  <a:ea typeface="Arial"/>
                  <a:cs typeface="Arial"/>
                </a:rPr>
                <a:t> </a:t>
              </a:r>
              <a:r>
                <a:rPr lang="es" sz="1800" b="1" i="0" u="none" strike="noStrike" cap="none" baseline="0">
                  <a:solidFill>
                    <a:srgbClr val="FFFFFF"/>
                  </a:solidFill>
                  <a:effectLst/>
                  <a:uFill>
                    <a:solidFill>
                      <a:prstClr val="black">
                        <a:alpha val="0"/>
                      </a:prstClr>
                    </a:solidFill>
                  </a:uFill>
                  <a:latin typeface="Arial"/>
                  <a:ea typeface="Arial"/>
                  <a:cs typeface="Arial"/>
                </a:rPr>
                <a:t>Paso 2</a:t>
              </a:r>
              <a:r>
                <a:rPr lang="es" sz="1800" b="0" i="0" u="none" strike="noStrike" cap="none" baseline="0">
                  <a:solidFill>
                    <a:srgbClr val="FFFFFF"/>
                  </a:solidFill>
                  <a:effectLst/>
                  <a:uFill>
                    <a:solidFill>
                      <a:prstClr val="black">
                        <a:alpha val="0"/>
                      </a:prstClr>
                    </a:solidFill>
                  </a:uFill>
                  <a:latin typeface="Arial"/>
                  <a:ea typeface="Arial"/>
                  <a:cs typeface="Arial"/>
                </a:rPr>
                <a:t> </a:t>
              </a:r>
              <a:endParaRPr lang="en-US" sz="1800" b="0" i="0" u="none" strike="noStrike" kern="1200" cap="none" spc="0" normalizeH="0" baseline="0" noProof="0" dirty="0">
                <a:ln>
                  <a:noFill/>
                </a:ln>
                <a:solidFill>
                  <a:schemeClr val="bg1"/>
                </a:solidFill>
                <a:effectLst/>
                <a:uLnTx/>
                <a:uFillTx/>
                <a:latin typeface="Arial"/>
                <a:cs typeface="Arial"/>
              </a:endParaRPr>
            </a:p>
          </p:txBody>
        </p:sp>
      </p:grpSp>
      <p:sp>
        <p:nvSpPr>
          <p:cNvPr id="7" name="Isosceles Triangle 6">
            <a:extLst>
              <a:ext uri="{FF2B5EF4-FFF2-40B4-BE49-F238E27FC236}">
                <a16:creationId xmlns:a16="http://schemas.microsoft.com/office/drawing/2014/main" id="{61467AEF-CAEA-B54E-E564-67E5E711B75F}"/>
              </a:ext>
            </a:extLst>
          </p:cNvPr>
          <p:cNvSpPr/>
          <p:nvPr/>
        </p:nvSpPr>
        <p:spPr>
          <a:xfrm rot="10800000">
            <a:off x="5701040" y="2945967"/>
            <a:ext cx="789920" cy="278203"/>
          </a:xfrm>
          <a:prstGeom prst="triangle">
            <a:avLst/>
          </a:prstGeom>
          <a:solidFill>
            <a:srgbClr val="F0F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4FE08E5-05D6-F057-E01C-D00F22A026C3}"/>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3D258BFF-C788-7F6A-6B61-F62C4C46B41A}"/>
              </a:ext>
            </a:extLst>
          </p:cNvPr>
          <p:cNvSpPr txBox="1"/>
          <p:nvPr/>
        </p:nvSpPr>
        <p:spPr>
          <a:xfrm>
            <a:off x="1199994" y="1826451"/>
            <a:ext cx="10500172" cy="78740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spcBef>
                <a:spcPct val="0"/>
              </a:spcBef>
              <a:spcAft>
                <a:spcPts val="400"/>
              </a:spcAft>
              <a:defRPr/>
            </a:pPr>
            <a:r>
              <a:rPr lang="es" sz="1500" b="0" i="0" u="none" strike="noStrike" cap="none" baseline="0" dirty="0">
                <a:solidFill>
                  <a:srgbClr val="002960"/>
                </a:solidFill>
                <a:effectLst/>
                <a:uFill>
                  <a:solidFill>
                    <a:prstClr val="black">
                      <a:alpha val="0"/>
                    </a:prstClr>
                  </a:solidFill>
                </a:uFill>
                <a:latin typeface="Arial"/>
                <a:ea typeface="Arial"/>
                <a:cs typeface="Arial"/>
              </a:rPr>
              <a:t>Si no podemos confirmar que está exento, verificaremos en nuestro sistema:</a:t>
            </a:r>
          </a:p>
          <a:p>
            <a:pPr marL="742950" lvl="1" indent="-285750">
              <a:spcAft>
                <a:spcPts val="400"/>
              </a:spcAft>
              <a:buFont typeface="Wingdings" panose="05000000000000000000" pitchFamily="2" charset="2"/>
              <a:buChar char="§"/>
              <a:defRPr/>
            </a:pPr>
            <a:r>
              <a:rPr lang="es" sz="1500" b="0" i="0" u="none" strike="noStrike" cap="none" baseline="0" dirty="0">
                <a:solidFill>
                  <a:srgbClr val="002960"/>
                </a:solidFill>
                <a:effectLst/>
                <a:uFill>
                  <a:solidFill>
                    <a:prstClr val="black">
                      <a:alpha val="0"/>
                    </a:prstClr>
                  </a:solidFill>
                </a:uFill>
                <a:latin typeface="Arial"/>
                <a:ea typeface="Arial"/>
                <a:cs typeface="Arial"/>
              </a:rPr>
              <a:t>si sus ingresos son de al menos $580 por mes;</a:t>
            </a:r>
          </a:p>
          <a:p>
            <a:pPr marL="742950" lvl="1" indent="-285750">
              <a:spcAft>
                <a:spcPts val="400"/>
              </a:spcAft>
              <a:buFont typeface="Wingdings" panose="05000000000000000000" pitchFamily="2" charset="2"/>
              <a:buChar char="§"/>
              <a:defRPr/>
            </a:pPr>
            <a:r>
              <a:rPr lang="es" sz="1500" b="0" i="0" u="none" strike="noStrike" cap="none" baseline="0" dirty="0">
                <a:solidFill>
                  <a:srgbClr val="002960"/>
                </a:solidFill>
                <a:effectLst/>
                <a:uFill>
                  <a:solidFill>
                    <a:prstClr val="black">
                      <a:alpha val="0"/>
                    </a:prstClr>
                  </a:solidFill>
                </a:uFill>
                <a:latin typeface="Arial"/>
                <a:ea typeface="Arial"/>
                <a:cs typeface="Arial"/>
              </a:rPr>
              <a:t>si está trabajando al menos 80 horas por mes.</a:t>
            </a:r>
            <a:endParaRPr lang="en-US" sz="1400" dirty="0">
              <a:solidFill>
                <a:srgbClr val="002960"/>
              </a:solidFill>
              <a:latin typeface="Arial"/>
              <a:cs typeface="Arial"/>
            </a:endParaRPr>
          </a:p>
        </p:txBody>
      </p:sp>
      <p:grpSp>
        <p:nvGrpSpPr>
          <p:cNvPr id="44" name="Group 43">
            <a:extLst>
              <a:ext uri="{FF2B5EF4-FFF2-40B4-BE49-F238E27FC236}">
                <a16:creationId xmlns:a16="http://schemas.microsoft.com/office/drawing/2014/main" id="{7EAD83B9-B22B-D055-6641-2F5A04FA4D15}"/>
              </a:ext>
            </a:extLst>
          </p:cNvPr>
          <p:cNvGrpSpPr/>
          <p:nvPr/>
        </p:nvGrpSpPr>
        <p:grpSpPr>
          <a:xfrm>
            <a:off x="1127682" y="3476625"/>
            <a:ext cx="4704275" cy="1885045"/>
            <a:chOff x="1284630" y="4382590"/>
            <a:chExt cx="4704275" cy="1885045"/>
          </a:xfrm>
        </p:grpSpPr>
        <p:sp>
          <p:nvSpPr>
            <p:cNvPr id="17" name="Rectangle 16">
              <a:extLst>
                <a:ext uri="{FF2B5EF4-FFF2-40B4-BE49-F238E27FC236}">
                  <a16:creationId xmlns:a16="http://schemas.microsoft.com/office/drawing/2014/main" id="{BE8A8759-6A8E-CA25-AF59-9D1AF5F6C903}"/>
                </a:ext>
              </a:extLst>
            </p:cNvPr>
            <p:cNvSpPr/>
            <p:nvPr/>
          </p:nvSpPr>
          <p:spPr>
            <a:xfrm>
              <a:off x="1284630" y="4382590"/>
              <a:ext cx="4704275" cy="1885045"/>
            </a:xfrm>
            <a:prstGeom prst="rect">
              <a:avLst/>
            </a:prstGeom>
            <a:solidFill>
              <a:srgbClr val="E9FD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53433224-A93D-72BA-3FB0-C4C3BF498E3A}"/>
                </a:ext>
              </a:extLst>
            </p:cNvPr>
            <p:cNvSpPr txBox="1"/>
            <p:nvPr/>
          </p:nvSpPr>
          <p:spPr>
            <a:xfrm>
              <a:off x="1500110" y="5365815"/>
              <a:ext cx="4273311" cy="106680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s" sz="1600" b="0" i="0" u="none" strike="noStrike" cap="none" baseline="0">
                  <a:solidFill>
                    <a:srgbClr val="000000"/>
                  </a:solidFill>
                  <a:effectLst/>
                  <a:uFill>
                    <a:solidFill>
                      <a:prstClr val="black">
                        <a:alpha val="0"/>
                      </a:prstClr>
                    </a:solidFill>
                  </a:uFill>
                  <a:latin typeface="Arial"/>
                  <a:ea typeface="Arial"/>
                  <a:cs typeface="Arial"/>
                </a:rPr>
                <a:t>No tendrá que hacer nada más para probar que cumple con los requisitos de trabajo. </a:t>
              </a:r>
              <a:r>
                <a:rPr lang="es" sz="1600" b="1" i="0" u="none" strike="noStrike" cap="none" baseline="0">
                  <a:solidFill>
                    <a:srgbClr val="000000"/>
                  </a:solidFill>
                  <a:effectLst/>
                  <a:uFill>
                    <a:solidFill>
                      <a:prstClr val="black">
                        <a:alpha val="0"/>
                      </a:prstClr>
                    </a:solidFill>
                  </a:uFill>
                  <a:latin typeface="Arial"/>
                  <a:ea typeface="Arial"/>
                  <a:cs typeface="Arial"/>
                </a:rPr>
                <a:t>Aún debe responder a su renovación.</a:t>
              </a:r>
            </a:p>
          </p:txBody>
        </p:sp>
        <p:grpSp>
          <p:nvGrpSpPr>
            <p:cNvPr id="12" name="Group 11">
              <a:extLst>
                <a:ext uri="{FF2B5EF4-FFF2-40B4-BE49-F238E27FC236}">
                  <a16:creationId xmlns:a16="http://schemas.microsoft.com/office/drawing/2014/main" id="{D87042A8-CD96-158C-F4EC-19B32212A5C9}"/>
                </a:ext>
              </a:extLst>
            </p:cNvPr>
            <p:cNvGrpSpPr/>
            <p:nvPr/>
          </p:nvGrpSpPr>
          <p:grpSpPr>
            <a:xfrm>
              <a:off x="1474112" y="4623330"/>
              <a:ext cx="517798" cy="517798"/>
              <a:chOff x="10762577" y="673397"/>
              <a:chExt cx="517798" cy="517798"/>
            </a:xfrm>
          </p:grpSpPr>
          <p:sp>
            <p:nvSpPr>
              <p:cNvPr id="15" name="Oval 14">
                <a:extLst>
                  <a:ext uri="{FF2B5EF4-FFF2-40B4-BE49-F238E27FC236}">
                    <a16:creationId xmlns:a16="http://schemas.microsoft.com/office/drawing/2014/main" id="{042EE86F-CC9D-6843-140B-EA212F4A6D2D}"/>
                  </a:ext>
                </a:extLst>
              </p:cNvPr>
              <p:cNvSpPr/>
              <p:nvPr/>
            </p:nvSpPr>
            <p:spPr>
              <a:xfrm>
                <a:off x="10762577" y="673397"/>
                <a:ext cx="517798" cy="51779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heckmark with solid fill">
                <a:extLst>
                  <a:ext uri="{FF2B5EF4-FFF2-40B4-BE49-F238E27FC236}">
                    <a16:creationId xmlns:a16="http://schemas.microsoft.com/office/drawing/2014/main" id="{159F9301-5923-5B04-757F-5BDEA2F5895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852815" y="775952"/>
                <a:ext cx="346714" cy="346714"/>
              </a:xfrm>
              <a:prstGeom prst="rect">
                <a:avLst/>
              </a:prstGeom>
            </p:spPr>
          </p:pic>
        </p:grpSp>
        <p:sp>
          <p:nvSpPr>
            <p:cNvPr id="14" name="Text Placeholder 2">
              <a:extLst>
                <a:ext uri="{FF2B5EF4-FFF2-40B4-BE49-F238E27FC236}">
                  <a16:creationId xmlns:a16="http://schemas.microsoft.com/office/drawing/2014/main" id="{5A120153-AE87-5611-958A-5D71835E405A}"/>
                </a:ext>
              </a:extLst>
            </p:cNvPr>
            <p:cNvSpPr txBox="1"/>
            <p:nvPr/>
          </p:nvSpPr>
          <p:spPr>
            <a:xfrm>
              <a:off x="2094547" y="4512103"/>
              <a:ext cx="3597682" cy="100584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s" sz="2000" b="1" i="0" u="none" strike="noStrike" cap="none" baseline="0" dirty="0">
                  <a:solidFill>
                    <a:srgbClr val="000000"/>
                  </a:solidFill>
                  <a:effectLst/>
                  <a:uFill>
                    <a:solidFill>
                      <a:prstClr val="black">
                        <a:alpha val="0"/>
                      </a:prstClr>
                    </a:solidFill>
                  </a:uFill>
                  <a:latin typeface="Arial"/>
                  <a:ea typeface="Arial"/>
                  <a:cs typeface="Arial"/>
                </a:rPr>
                <a:t>Si </a:t>
              </a:r>
              <a:r>
                <a:rPr lang="es" sz="2000" b="1" i="0" u="sng" strike="noStrike" cap="none" baseline="0" dirty="0">
                  <a:solidFill>
                    <a:srgbClr val="000000"/>
                  </a:solidFill>
                  <a:effectLst/>
                  <a:uFill>
                    <a:solidFill>
                      <a:srgbClr val="000000"/>
                    </a:solidFill>
                  </a:uFill>
                  <a:latin typeface="Arial"/>
                  <a:ea typeface="Arial"/>
                  <a:cs typeface="Arial"/>
                </a:rPr>
                <a:t>podemos</a:t>
              </a:r>
              <a:r>
                <a:rPr lang="es" sz="2000" b="1" i="0" u="none" strike="noStrike" cap="none" baseline="0" dirty="0">
                  <a:solidFill>
                    <a:srgbClr val="000000"/>
                  </a:solidFill>
                  <a:effectLst/>
                  <a:uFill>
                    <a:solidFill>
                      <a:prstClr val="black">
                        <a:alpha val="0"/>
                      </a:prstClr>
                    </a:solidFill>
                  </a:uFill>
                  <a:latin typeface="Arial"/>
                  <a:ea typeface="Arial"/>
                  <a:cs typeface="Arial"/>
                </a:rPr>
                <a:t> confirmar que cumple con los requisitos de trabajo:</a:t>
              </a:r>
              <a:endParaRPr lang="en-US" sz="2000" b="1" dirty="0">
                <a:highlight>
                  <a:srgbClr val="FFFF00"/>
                </a:highlight>
              </a:endParaRPr>
            </a:p>
          </p:txBody>
        </p:sp>
      </p:grpSp>
      <p:grpSp>
        <p:nvGrpSpPr>
          <p:cNvPr id="45" name="Group 44">
            <a:extLst>
              <a:ext uri="{FF2B5EF4-FFF2-40B4-BE49-F238E27FC236}">
                <a16:creationId xmlns:a16="http://schemas.microsoft.com/office/drawing/2014/main" id="{727A110B-4733-29E1-3768-9758EA42C484}"/>
              </a:ext>
            </a:extLst>
          </p:cNvPr>
          <p:cNvGrpSpPr/>
          <p:nvPr/>
        </p:nvGrpSpPr>
        <p:grpSpPr>
          <a:xfrm>
            <a:off x="6360043" y="3476625"/>
            <a:ext cx="4704275" cy="1885045"/>
            <a:chOff x="6828533" y="4382590"/>
            <a:chExt cx="4704275" cy="1885045"/>
          </a:xfrm>
        </p:grpSpPr>
        <p:sp>
          <p:nvSpPr>
            <p:cNvPr id="35" name="Rectangle 34">
              <a:extLst>
                <a:ext uri="{FF2B5EF4-FFF2-40B4-BE49-F238E27FC236}">
                  <a16:creationId xmlns:a16="http://schemas.microsoft.com/office/drawing/2014/main" id="{7D55AB3E-0008-7AB1-AF08-FB313AE712D8}"/>
                </a:ext>
              </a:extLst>
            </p:cNvPr>
            <p:cNvSpPr/>
            <p:nvPr/>
          </p:nvSpPr>
          <p:spPr>
            <a:xfrm>
              <a:off x="6828533" y="4382590"/>
              <a:ext cx="4704275" cy="188504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2">
              <a:extLst>
                <a:ext uri="{FF2B5EF4-FFF2-40B4-BE49-F238E27FC236}">
                  <a16:creationId xmlns:a16="http://schemas.microsoft.com/office/drawing/2014/main" id="{7438CF5E-5B74-A867-4A22-1646D5303363}"/>
                </a:ext>
              </a:extLst>
            </p:cNvPr>
            <p:cNvSpPr txBox="1"/>
            <p:nvPr/>
          </p:nvSpPr>
          <p:spPr>
            <a:xfrm>
              <a:off x="7651773" y="4514037"/>
              <a:ext cx="3798143" cy="100584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s" sz="2000" b="1" i="0" u="none" strike="noStrike" cap="none" baseline="0" dirty="0">
                  <a:solidFill>
                    <a:srgbClr val="000000"/>
                  </a:solidFill>
                  <a:effectLst/>
                  <a:uFill>
                    <a:solidFill>
                      <a:prstClr val="black">
                        <a:alpha val="0"/>
                      </a:prstClr>
                    </a:solidFill>
                  </a:uFill>
                  <a:latin typeface="Arial"/>
                  <a:ea typeface="Arial"/>
                  <a:cs typeface="Arial"/>
                </a:rPr>
                <a:t>Si </a:t>
              </a:r>
              <a:r>
                <a:rPr lang="es" sz="2000" b="1" i="0" u="sng" strike="noStrike" cap="none" baseline="0" dirty="0">
                  <a:solidFill>
                    <a:srgbClr val="000000"/>
                  </a:solidFill>
                  <a:effectLst/>
                  <a:uFill>
                    <a:solidFill>
                      <a:srgbClr val="000000"/>
                    </a:solidFill>
                  </a:uFill>
                  <a:latin typeface="Arial"/>
                  <a:ea typeface="Arial"/>
                  <a:cs typeface="Arial"/>
                </a:rPr>
                <a:t>no podemos</a:t>
              </a:r>
              <a:r>
                <a:rPr lang="es" sz="2000" b="1" i="0" u="none" strike="noStrike" cap="none" baseline="0" dirty="0">
                  <a:solidFill>
                    <a:srgbClr val="000000"/>
                  </a:solidFill>
                  <a:effectLst/>
                  <a:uFill>
                    <a:solidFill>
                      <a:prstClr val="black">
                        <a:alpha val="0"/>
                      </a:prstClr>
                    </a:solidFill>
                  </a:uFill>
                  <a:latin typeface="Arial"/>
                  <a:ea typeface="Arial"/>
                  <a:cs typeface="Arial"/>
                </a:rPr>
                <a:t> confirmar que cumple con los requisitos de trabajo:</a:t>
              </a:r>
              <a:endParaRPr lang="en-US" sz="2000" b="1" dirty="0">
                <a:highlight>
                  <a:srgbClr val="FFFF00"/>
                </a:highlight>
              </a:endParaRPr>
            </a:p>
          </p:txBody>
        </p:sp>
        <p:grpSp>
          <p:nvGrpSpPr>
            <p:cNvPr id="33" name="Group 32">
              <a:extLst>
                <a:ext uri="{FF2B5EF4-FFF2-40B4-BE49-F238E27FC236}">
                  <a16:creationId xmlns:a16="http://schemas.microsoft.com/office/drawing/2014/main" id="{8316FF26-06D2-E671-F862-79E5E125AA4B}"/>
                </a:ext>
              </a:extLst>
            </p:cNvPr>
            <p:cNvGrpSpPr/>
            <p:nvPr/>
          </p:nvGrpSpPr>
          <p:grpSpPr>
            <a:xfrm>
              <a:off x="7019501" y="4614747"/>
              <a:ext cx="517798" cy="517798"/>
              <a:chOff x="7208346" y="4541704"/>
              <a:chExt cx="517798" cy="517798"/>
            </a:xfrm>
          </p:grpSpPr>
          <p:sp>
            <p:nvSpPr>
              <p:cNvPr id="29" name="Oval 28">
                <a:extLst>
                  <a:ext uri="{FF2B5EF4-FFF2-40B4-BE49-F238E27FC236}">
                    <a16:creationId xmlns:a16="http://schemas.microsoft.com/office/drawing/2014/main" id="{44067E3E-936D-3389-7ED4-CCAB32DC4F63}"/>
                  </a:ext>
                </a:extLst>
              </p:cNvPr>
              <p:cNvSpPr/>
              <p:nvPr/>
            </p:nvSpPr>
            <p:spPr>
              <a:xfrm>
                <a:off x="7208346" y="4541704"/>
                <a:ext cx="517798" cy="517798"/>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2">
                <a:extLst>
                  <a:ext uri="{FF2B5EF4-FFF2-40B4-BE49-F238E27FC236}">
                    <a16:creationId xmlns:a16="http://schemas.microsoft.com/office/drawing/2014/main" id="{55119684-C8A2-0B11-1C8F-6CE92E52648B}"/>
                  </a:ext>
                </a:extLst>
              </p:cNvPr>
              <p:cNvSpPr txBox="1"/>
              <p:nvPr/>
            </p:nvSpPr>
            <p:spPr>
              <a:xfrm>
                <a:off x="7250522" y="4569004"/>
                <a:ext cx="444618" cy="45720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base"/>
                <a:r>
                  <a:rPr lang="es" sz="2400" b="1" i="0" u="none" strike="noStrike" cap="none" baseline="0">
                    <a:solidFill>
                      <a:srgbClr val="FFFFFF"/>
                    </a:solidFill>
                    <a:effectLst/>
                    <a:uFill>
                      <a:solidFill>
                        <a:prstClr val="black">
                          <a:alpha val="0"/>
                        </a:prstClr>
                      </a:solidFill>
                    </a:uFill>
                    <a:latin typeface="Arial"/>
                    <a:ea typeface="Arial"/>
                    <a:cs typeface="Arial"/>
                  </a:rPr>
                  <a:t>X</a:t>
                </a:r>
                <a:endParaRPr lang="en-US" sz="2400" b="1" dirty="0">
                  <a:solidFill>
                    <a:schemeClr val="bg1"/>
                  </a:solidFill>
                  <a:highlight>
                    <a:srgbClr val="FFFF00"/>
                  </a:highlight>
                </a:endParaRPr>
              </a:p>
            </p:txBody>
          </p:sp>
        </p:grpSp>
        <p:sp>
          <p:nvSpPr>
            <p:cNvPr id="37" name="Text Placeholder 2">
              <a:extLst>
                <a:ext uri="{FF2B5EF4-FFF2-40B4-BE49-F238E27FC236}">
                  <a16:creationId xmlns:a16="http://schemas.microsoft.com/office/drawing/2014/main" id="{6E31E10F-72B7-8C8A-C575-8F5F6E626FBB}"/>
                </a:ext>
              </a:extLst>
            </p:cNvPr>
            <p:cNvSpPr txBox="1"/>
            <p:nvPr/>
          </p:nvSpPr>
          <p:spPr>
            <a:xfrm>
              <a:off x="7044014" y="5574345"/>
              <a:ext cx="4273311" cy="33528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Aft>
                  <a:spcPts val="1200"/>
                </a:spcAft>
                <a:buNone/>
                <a:defRPr/>
              </a:pPr>
              <a:r>
                <a:rPr lang="es" sz="1600" b="0" i="0" u="none" strike="noStrike" cap="none" baseline="0">
                  <a:solidFill>
                    <a:srgbClr val="000000"/>
                  </a:solidFill>
                  <a:effectLst/>
                  <a:uFill>
                    <a:solidFill>
                      <a:prstClr val="black">
                        <a:alpha val="0"/>
                      </a:prstClr>
                    </a:solidFill>
                  </a:uFill>
                  <a:latin typeface="Arial"/>
                  <a:ea typeface="Arial"/>
                  <a:cs typeface="Arial"/>
                </a:rPr>
                <a:t>Continúe al </a:t>
              </a:r>
              <a:r>
                <a:rPr lang="es" sz="1600" b="1" i="0" u="none" strike="noStrike" cap="none" baseline="0">
                  <a:solidFill>
                    <a:srgbClr val="000000"/>
                  </a:solidFill>
                  <a:effectLst/>
                  <a:uFill>
                    <a:solidFill>
                      <a:prstClr val="black">
                        <a:alpha val="0"/>
                      </a:prstClr>
                    </a:solidFill>
                  </a:uFill>
                  <a:latin typeface="Arial"/>
                  <a:ea typeface="Arial"/>
                  <a:cs typeface="Arial"/>
                </a:rPr>
                <a:t>Paso 3</a:t>
              </a:r>
              <a:r>
                <a:rPr lang="es" sz="1600" b="0" i="0" u="none" strike="noStrike" cap="none" baseline="0">
                  <a:solidFill>
                    <a:srgbClr val="000000"/>
                  </a:solidFill>
                  <a:effectLst/>
                  <a:uFill>
                    <a:solidFill>
                      <a:prstClr val="black">
                        <a:alpha val="0"/>
                      </a:prstClr>
                    </a:solidFill>
                  </a:uFill>
                  <a:latin typeface="Arial"/>
                  <a:ea typeface="Arial"/>
                  <a:cs typeface="Arial"/>
                </a:rPr>
                <a:t> </a:t>
              </a:r>
              <a:r>
                <a:rPr lang="es" sz="1600" b="0" i="0" u="none" strike="noStrike" cap="none" baseline="0">
                  <a:solidFill>
                    <a:srgbClr val="000000"/>
                  </a:solidFill>
                  <a:effectLst/>
                  <a:uFill>
                    <a:solidFill>
                      <a:prstClr val="black">
                        <a:alpha val="0"/>
                      </a:prstClr>
                    </a:solidFill>
                  </a:uFill>
                  <a:latin typeface="Wingdings 3"/>
                  <a:ea typeface="Arial"/>
                  <a:cs typeface="Arial"/>
                  <a:sym typeface="Wingdings 3"/>
                </a:rPr>
                <a:t></a:t>
              </a:r>
              <a:r>
                <a:rPr lang="es" sz="1600" b="0" i="0" u="none" strike="noStrike" cap="none" baseline="0">
                  <a:solidFill>
                    <a:srgbClr val="000000"/>
                  </a:solidFill>
                  <a:effectLst/>
                  <a:uFill>
                    <a:solidFill>
                      <a:prstClr val="black">
                        <a:alpha val="0"/>
                      </a:prstClr>
                    </a:solidFill>
                  </a:uFill>
                  <a:latin typeface="Arial"/>
                  <a:ea typeface="Arial"/>
                  <a:cs typeface="Arial"/>
                </a:rPr>
                <a:t> </a:t>
              </a:r>
            </a:p>
          </p:txBody>
        </p:sp>
      </p:grpSp>
      <p:sp>
        <p:nvSpPr>
          <p:cNvPr id="46" name="Title 1">
            <a:extLst>
              <a:ext uri="{FF2B5EF4-FFF2-40B4-BE49-F238E27FC236}">
                <a16:creationId xmlns:a16="http://schemas.microsoft.com/office/drawing/2014/main" id="{3E708A3D-A52F-D953-CCE8-95FB1E7CA62B}"/>
              </a:ext>
            </a:extLst>
          </p:cNvPr>
          <p:cNvSpPr txBox="1"/>
          <p:nvPr/>
        </p:nvSpPr>
        <p:spPr>
          <a:xfrm>
            <a:off x="1199993" y="1385315"/>
            <a:ext cx="10500172" cy="307777"/>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spcAft>
                <a:spcPts val="600"/>
              </a:spcAft>
              <a:defRPr/>
            </a:pPr>
            <a:r>
              <a:rPr lang="es" sz="2000" b="1" i="0" u="none" strike="noStrike" cap="none" baseline="0" dirty="0">
                <a:solidFill>
                  <a:srgbClr val="002960"/>
                </a:solidFill>
                <a:effectLst/>
                <a:uFill>
                  <a:solidFill>
                    <a:prstClr val="black">
                      <a:alpha val="0"/>
                    </a:prstClr>
                  </a:solidFill>
                </a:uFill>
                <a:latin typeface="Arial"/>
                <a:ea typeface="Arial"/>
                <a:cs typeface="Arial"/>
              </a:rPr>
              <a:t>Verificaremos si usted cumple con los requisitos de trabajo.</a:t>
            </a:r>
            <a:endParaRPr lang="en-US" sz="1400" b="0" i="0" u="none" strike="noStrike" kern="1200" cap="none" spc="0" normalizeH="0" baseline="0" noProof="0" dirty="0">
              <a:ln>
                <a:noFill/>
              </a:ln>
              <a:solidFill>
                <a:srgbClr val="002960"/>
              </a:solidFill>
              <a:effectLst/>
              <a:uLnTx/>
              <a:uFillTx/>
              <a:latin typeface="Arial"/>
              <a:cs typeface="Arial"/>
            </a:endParaRPr>
          </a:p>
        </p:txBody>
      </p:sp>
      <p:sp>
        <p:nvSpPr>
          <p:cNvPr id="11" name="Rectangle: Rounded Corners 10">
            <a:extLst>
              <a:ext uri="{FF2B5EF4-FFF2-40B4-BE49-F238E27FC236}">
                <a16:creationId xmlns:a16="http://schemas.microsoft.com/office/drawing/2014/main" id="{B1526F63-6AE5-5B7C-24F2-16E64DC3FA2C}"/>
              </a:ext>
              <a:ext uri="{C183D7F6-B498-43B3-948B-1728B52AA6E4}">
                <adec:decorative xmlns:adec="http://schemas.microsoft.com/office/drawing/2017/decorative" val="1"/>
              </a:ext>
            </a:extLst>
          </p:cNvPr>
          <p:cNvSpPr/>
          <p:nvPr/>
        </p:nvSpPr>
        <p:spPr>
          <a:xfrm>
            <a:off x="0" y="215445"/>
            <a:ext cx="12192000" cy="441800"/>
          </a:xfrm>
          <a:prstGeom prst="roundRect">
            <a:avLst>
              <a:gd name="adj" fmla="val 0"/>
            </a:avLst>
          </a:prstGeom>
          <a:gradFill flip="none" rotWithShape="1">
            <a:gsLst>
              <a:gs pos="0">
                <a:srgbClr val="F3F3F3">
                  <a:lumMod val="97000"/>
                </a:srgbClr>
              </a:gs>
              <a:gs pos="61000">
                <a:srgbClr val="F6F6F6"/>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Title 12">
            <a:extLst>
              <a:ext uri="{FF2B5EF4-FFF2-40B4-BE49-F238E27FC236}">
                <a16:creationId xmlns:a16="http://schemas.microsoft.com/office/drawing/2014/main" id="{F322894D-3A22-9621-7519-65B81B61A5CD}"/>
              </a:ext>
            </a:extLst>
          </p:cNvPr>
          <p:cNvSpPr>
            <a:spLocks noGrp="1"/>
          </p:cNvSpPr>
          <p:nvPr>
            <p:ph type="title"/>
          </p:nvPr>
        </p:nvSpPr>
        <p:spPr>
          <a:xfrm>
            <a:off x="231648" y="294390"/>
            <a:ext cx="11684000" cy="243840"/>
          </a:xfrm>
        </p:spPr>
        <p:txBody>
          <a:bodyPr/>
          <a:lstStyle/>
          <a:p>
            <a:r>
              <a:rPr lang="es" sz="1600" b="1" i="0" u="none" strike="noStrike" cap="none" baseline="0">
                <a:solidFill>
                  <a:srgbClr val="002960"/>
                </a:solidFill>
                <a:effectLst/>
                <a:uFill>
                  <a:solidFill>
                    <a:prstClr val="black">
                      <a:alpha val="0"/>
                    </a:prstClr>
                  </a:solidFill>
                </a:uFill>
                <a:latin typeface="Arial"/>
                <a:ea typeface="Arial"/>
                <a:cs typeface="Arial"/>
              </a:rPr>
              <a:t>Si estoy sujeto a los requisitos de trabajo, ¿qué sucederá?</a:t>
            </a:r>
          </a:p>
        </p:txBody>
      </p:sp>
    </p:spTree>
    <p:extLst>
      <p:ext uri="{BB962C8B-B14F-4D97-AF65-F5344CB8AC3E}">
        <p14:creationId xmlns:p14="http://schemas.microsoft.com/office/powerpoint/2010/main" val="13603643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E038B-6695-F9BD-90F2-4D1E5FC25C09}"/>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D012AD9-B202-53BD-2C71-AE010EF2FDCA}"/>
              </a:ext>
              <a:ext uri="{C183D7F6-B498-43B3-948B-1728B52AA6E4}">
                <adec:decorative xmlns:adec="http://schemas.microsoft.com/office/drawing/2017/decorative" val="1"/>
              </a:ext>
            </a:extLst>
          </p:cNvPr>
          <p:cNvSpPr/>
          <p:nvPr/>
        </p:nvSpPr>
        <p:spPr>
          <a:xfrm>
            <a:off x="925568" y="1060921"/>
            <a:ext cx="10990080" cy="2879767"/>
          </a:xfrm>
          <a:prstGeom prst="roundRect">
            <a:avLst>
              <a:gd name="adj" fmla="val 5977"/>
            </a:avLst>
          </a:prstGeom>
          <a:gradFill flip="none" rotWithShape="1">
            <a:gsLst>
              <a:gs pos="0">
                <a:srgbClr val="E1F0FF"/>
              </a:gs>
              <a:gs pos="41000">
                <a:srgbClr val="E4F1FF"/>
              </a:gs>
              <a:gs pos="100000">
                <a:srgbClr val="F2F8FF"/>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B3EB0F11-12F5-3F56-E5AA-F2AD10831C6A}"/>
              </a:ext>
            </a:extLst>
          </p:cNvPr>
          <p:cNvGrpSpPr/>
          <p:nvPr/>
        </p:nvGrpSpPr>
        <p:grpSpPr>
          <a:xfrm>
            <a:off x="920273" y="915434"/>
            <a:ext cx="1168978" cy="372175"/>
            <a:chOff x="925569" y="1125256"/>
            <a:chExt cx="1168978" cy="372175"/>
          </a:xfrm>
        </p:grpSpPr>
        <p:sp>
          <p:nvSpPr>
            <p:cNvPr id="6" name="Rectangle: Rounded Corners 5">
              <a:extLst>
                <a:ext uri="{FF2B5EF4-FFF2-40B4-BE49-F238E27FC236}">
                  <a16:creationId xmlns:a16="http://schemas.microsoft.com/office/drawing/2014/main" id="{794F0B07-DD2A-1743-6F8A-4D3454169248}"/>
                </a:ext>
                <a:ext uri="{C183D7F6-B498-43B3-948B-1728B52AA6E4}">
                  <adec:decorative xmlns:adec="http://schemas.microsoft.com/office/drawing/2017/decorative" val="1"/>
                </a:ext>
              </a:extLst>
            </p:cNvPr>
            <p:cNvSpPr/>
            <p:nvPr/>
          </p:nvSpPr>
          <p:spPr>
            <a:xfrm>
              <a:off x="925569" y="1125256"/>
              <a:ext cx="1168978" cy="372175"/>
            </a:xfrm>
            <a:prstGeom prst="roundRect">
              <a:avLst>
                <a:gd name="adj" fmla="val 5977"/>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Title 1">
              <a:extLst>
                <a:ext uri="{FF2B5EF4-FFF2-40B4-BE49-F238E27FC236}">
                  <a16:creationId xmlns:a16="http://schemas.microsoft.com/office/drawing/2014/main" id="{C2C30E03-0E3A-ED2B-845A-DE8B5661063A}"/>
                </a:ext>
              </a:extLst>
            </p:cNvPr>
            <p:cNvSpPr txBox="1"/>
            <p:nvPr/>
          </p:nvSpPr>
          <p:spPr>
            <a:xfrm>
              <a:off x="1132978" y="1040655"/>
              <a:ext cx="815455" cy="54864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lang="es" sz="1800" b="1" i="0" u="none" strike="noStrike" cap="none" baseline="0">
                  <a:solidFill>
                    <a:srgbClr val="FFFFFF"/>
                  </a:solidFill>
                  <a:effectLst/>
                  <a:uFill>
                    <a:solidFill>
                      <a:prstClr val="black">
                        <a:alpha val="0"/>
                      </a:prstClr>
                    </a:solidFill>
                  </a:uFill>
                  <a:latin typeface="Arial"/>
                  <a:ea typeface="Arial"/>
                  <a:cs typeface="Arial"/>
                </a:rPr>
                <a:t>Paso 3</a:t>
              </a:r>
              <a:endParaRPr lang="en-US" sz="1800" b="0" i="0" u="none" strike="noStrike" kern="1200" cap="none" spc="0" normalizeH="0" baseline="0" noProof="0" dirty="0">
                <a:ln>
                  <a:noFill/>
                </a:ln>
                <a:solidFill>
                  <a:schemeClr val="bg1"/>
                </a:solidFill>
                <a:effectLst/>
                <a:uLnTx/>
                <a:uFillTx/>
                <a:latin typeface="Arial"/>
                <a:cs typeface="Arial"/>
              </a:endParaRPr>
            </a:p>
          </p:txBody>
        </p:sp>
      </p:grpSp>
      <p:sp>
        <p:nvSpPr>
          <p:cNvPr id="8" name="Isosceles Triangle 7">
            <a:extLst>
              <a:ext uri="{FF2B5EF4-FFF2-40B4-BE49-F238E27FC236}">
                <a16:creationId xmlns:a16="http://schemas.microsoft.com/office/drawing/2014/main" id="{BBD24C6D-38C3-B783-0918-6386EA4FE396}"/>
              </a:ext>
            </a:extLst>
          </p:cNvPr>
          <p:cNvSpPr/>
          <p:nvPr/>
        </p:nvSpPr>
        <p:spPr>
          <a:xfrm rot="10800000">
            <a:off x="5701040" y="3920408"/>
            <a:ext cx="789920" cy="278203"/>
          </a:xfrm>
          <a:prstGeom prst="triangle">
            <a:avLst/>
          </a:prstGeom>
          <a:solidFill>
            <a:srgbClr val="F0F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A263D5A-6AC5-7B28-A4AD-F58735AF5B5A}"/>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EBC37F4A-7F01-6C69-E3A6-BC253CD5BE7C}"/>
              </a:ext>
            </a:extLst>
          </p:cNvPr>
          <p:cNvSpPr txBox="1"/>
          <p:nvPr/>
        </p:nvSpPr>
        <p:spPr>
          <a:xfrm>
            <a:off x="1199994" y="1754303"/>
            <a:ext cx="10374055" cy="2057987"/>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spcBef>
                <a:spcPts val="200"/>
              </a:spcBef>
              <a:spcAft>
                <a:spcPts val="400"/>
              </a:spcAft>
              <a:defRPr/>
            </a:pPr>
            <a:r>
              <a:rPr lang="es" sz="1400" b="0" i="0" u="none" strike="noStrike" cap="none" baseline="0" dirty="0">
                <a:solidFill>
                  <a:srgbClr val="002960"/>
                </a:solidFill>
                <a:effectLst/>
                <a:uFill>
                  <a:solidFill>
                    <a:prstClr val="black">
                      <a:alpha val="0"/>
                    </a:prstClr>
                  </a:solidFill>
                </a:uFill>
                <a:latin typeface="Arial"/>
                <a:ea typeface="Arial"/>
                <a:cs typeface="Arial"/>
              </a:rPr>
              <a:t>Si usted recibe un aviso, tendrá </a:t>
            </a:r>
            <a:r>
              <a:rPr lang="es" sz="1400" b="1" i="0" u="none" strike="noStrike" cap="none" baseline="0" dirty="0">
                <a:solidFill>
                  <a:srgbClr val="002960"/>
                </a:solidFill>
                <a:effectLst/>
                <a:uFill>
                  <a:solidFill>
                    <a:prstClr val="black">
                      <a:alpha val="0"/>
                    </a:prstClr>
                  </a:solidFill>
                </a:uFill>
                <a:latin typeface="Arial"/>
                <a:ea typeface="Arial"/>
                <a:cs typeface="Arial"/>
              </a:rPr>
              <a:t>30 días</a:t>
            </a:r>
            <a:r>
              <a:rPr lang="es" sz="1400" b="0" i="0" u="none" strike="noStrike" cap="none" baseline="0" dirty="0">
                <a:solidFill>
                  <a:srgbClr val="002960"/>
                </a:solidFill>
                <a:effectLst/>
                <a:uFill>
                  <a:solidFill>
                    <a:prstClr val="black">
                      <a:alpha val="0"/>
                    </a:prstClr>
                  </a:solidFill>
                </a:uFill>
                <a:latin typeface="Arial"/>
                <a:ea typeface="Arial"/>
                <a:cs typeface="Arial"/>
              </a:rPr>
              <a:t> para responder. Usted debe probar que:</a:t>
            </a:r>
          </a:p>
          <a:p>
            <a:pPr marL="742950" lvl="1" indent="-285750">
              <a:spcBef>
                <a:spcPts val="600"/>
              </a:spcBef>
              <a:spcAft>
                <a:spcPts val="800"/>
              </a:spcAft>
              <a:buFont typeface="Wingdings" panose="05000000000000000000" pitchFamily="2" charset="2"/>
              <a:buChar char="§"/>
              <a:defRPr/>
            </a:pPr>
            <a:r>
              <a:rPr lang="es" sz="1400" b="0" i="0" u="none" strike="noStrike" cap="none" baseline="0" dirty="0">
                <a:solidFill>
                  <a:srgbClr val="002960"/>
                </a:solidFill>
                <a:effectLst/>
                <a:uFill>
                  <a:solidFill>
                    <a:prstClr val="black">
                      <a:alpha val="0"/>
                    </a:prstClr>
                  </a:solidFill>
                </a:uFill>
                <a:latin typeface="Arial"/>
                <a:ea typeface="Arial"/>
                <a:cs typeface="Arial"/>
              </a:rPr>
              <a:t>está exento de los requisitos de trabajo; </a:t>
            </a:r>
          </a:p>
          <a:p>
            <a:pPr lvl="1">
              <a:spcAft>
                <a:spcPts val="800"/>
              </a:spcAft>
              <a:defRPr/>
            </a:pPr>
            <a:r>
              <a:rPr lang="es" sz="1400" b="0" i="0" u="none" strike="noStrike" cap="none" baseline="0" dirty="0">
                <a:solidFill>
                  <a:srgbClr val="002960"/>
                </a:solidFill>
                <a:effectLst/>
                <a:uFill>
                  <a:solidFill>
                    <a:prstClr val="black">
                      <a:alpha val="0"/>
                    </a:prstClr>
                  </a:solidFill>
                </a:uFill>
                <a:latin typeface="Arial"/>
                <a:ea typeface="Arial"/>
                <a:cs typeface="Arial"/>
              </a:rPr>
              <a:t>     </a:t>
            </a:r>
            <a:r>
              <a:rPr lang="es" sz="1400" b="1" i="0" u="none" strike="noStrike" cap="none" baseline="0" dirty="0">
                <a:solidFill>
                  <a:srgbClr val="002960"/>
                </a:solidFill>
                <a:effectLst/>
                <a:uFill>
                  <a:solidFill>
                    <a:prstClr val="black">
                      <a:alpha val="0"/>
                    </a:prstClr>
                  </a:solidFill>
                </a:uFill>
                <a:latin typeface="Arial"/>
                <a:ea typeface="Arial"/>
                <a:cs typeface="Arial"/>
              </a:rPr>
              <a:t>O</a:t>
            </a:r>
          </a:p>
          <a:p>
            <a:pPr marL="742950" lvl="1" indent="-285750">
              <a:spcAft>
                <a:spcPts val="800"/>
              </a:spcAft>
              <a:buFont typeface="Wingdings" panose="05000000000000000000" pitchFamily="2" charset="2"/>
              <a:buChar char="§"/>
              <a:defRPr/>
            </a:pPr>
            <a:r>
              <a:rPr lang="es" sz="1400" b="0" i="0" u="none" strike="noStrike" cap="none" baseline="0" dirty="0">
                <a:solidFill>
                  <a:srgbClr val="002960"/>
                </a:solidFill>
                <a:effectLst/>
                <a:uFill>
                  <a:solidFill>
                    <a:prstClr val="black">
                      <a:alpha val="0"/>
                    </a:prstClr>
                  </a:solidFill>
                </a:uFill>
                <a:latin typeface="Arial"/>
                <a:ea typeface="Arial"/>
                <a:cs typeface="Arial"/>
              </a:rPr>
              <a:t>cumple con los requisitos de trabajo.</a:t>
            </a:r>
          </a:p>
          <a:p>
            <a:pPr>
              <a:spcAft>
                <a:spcPts val="800"/>
              </a:spcAft>
              <a:defRPr/>
            </a:pPr>
            <a:r>
              <a:rPr lang="es" sz="1400" b="0" i="0" u="none" strike="noStrike" cap="none" baseline="0" dirty="0">
                <a:solidFill>
                  <a:srgbClr val="002960"/>
                </a:solidFill>
                <a:effectLst/>
                <a:uFill>
                  <a:solidFill>
                    <a:prstClr val="black">
                      <a:alpha val="0"/>
                    </a:prstClr>
                  </a:solidFill>
                </a:uFill>
                <a:latin typeface="Arial"/>
                <a:ea typeface="Arial"/>
                <a:cs typeface="Arial"/>
              </a:rPr>
              <a:t>Si usted prueba que está exento o que cumple con los requisitos de trabajo, MassHealth procesará su renovación. Le enviaremos un nuevo aviso para </a:t>
            </a:r>
            <a:r>
              <a:rPr lang="es" sz="1400" b="0" i="0" u="none" strike="noStrike" cap="none" baseline="0" dirty="0">
                <a:solidFill>
                  <a:srgbClr val="7030A0"/>
                </a:solidFill>
                <a:effectLst/>
                <a:uFill>
                  <a:solidFill>
                    <a:prstClr val="black">
                      <a:alpha val="0"/>
                    </a:prstClr>
                  </a:solidFill>
                </a:uFill>
                <a:latin typeface="Arial"/>
                <a:ea typeface="Arial"/>
                <a:cs typeface="Arial"/>
              </a:rPr>
              <a:t>informarle</a:t>
            </a:r>
            <a:r>
              <a:rPr lang="es" sz="1400" b="0" i="0" u="none" strike="noStrike" cap="none" baseline="0" dirty="0">
                <a:solidFill>
                  <a:srgbClr val="002960"/>
                </a:solidFill>
                <a:effectLst/>
                <a:uFill>
                  <a:solidFill>
                    <a:prstClr val="black">
                      <a:alpha val="0"/>
                    </a:prstClr>
                  </a:solidFill>
                </a:uFill>
                <a:latin typeface="Arial"/>
                <a:ea typeface="Arial"/>
                <a:cs typeface="Arial"/>
              </a:rPr>
              <a:t> para qué cobertura califica.</a:t>
            </a:r>
          </a:p>
          <a:p>
            <a:pPr>
              <a:spcAft>
                <a:spcPts val="800"/>
              </a:spcAft>
              <a:defRPr/>
            </a:pPr>
            <a:r>
              <a:rPr lang="es" sz="1400" b="0" i="0" u="none" strike="noStrike" cap="none" baseline="0" dirty="0">
                <a:solidFill>
                  <a:srgbClr val="002960"/>
                </a:solidFill>
                <a:effectLst/>
                <a:uFill>
                  <a:solidFill>
                    <a:prstClr val="black">
                      <a:alpha val="0"/>
                    </a:prstClr>
                  </a:solidFill>
                </a:uFill>
                <a:latin typeface="Arial"/>
                <a:ea typeface="Arial"/>
                <a:cs typeface="Arial"/>
              </a:rPr>
              <a:t>Si no responde o no cumple con los requisitos, puede perder su cobertura.</a:t>
            </a:r>
          </a:p>
        </p:txBody>
      </p:sp>
      <p:grpSp>
        <p:nvGrpSpPr>
          <p:cNvPr id="44" name="Group 43">
            <a:extLst>
              <a:ext uri="{FF2B5EF4-FFF2-40B4-BE49-F238E27FC236}">
                <a16:creationId xmlns:a16="http://schemas.microsoft.com/office/drawing/2014/main" id="{4B6AE870-D43E-D9D3-B959-4CBEC930262B}"/>
              </a:ext>
            </a:extLst>
          </p:cNvPr>
          <p:cNvGrpSpPr/>
          <p:nvPr/>
        </p:nvGrpSpPr>
        <p:grpSpPr>
          <a:xfrm>
            <a:off x="1127682" y="4299369"/>
            <a:ext cx="4704275" cy="2058678"/>
            <a:chOff x="1284630" y="4382590"/>
            <a:chExt cx="4704275" cy="2058678"/>
          </a:xfrm>
        </p:grpSpPr>
        <p:sp>
          <p:nvSpPr>
            <p:cNvPr id="17" name="Rectangle 16">
              <a:extLst>
                <a:ext uri="{FF2B5EF4-FFF2-40B4-BE49-F238E27FC236}">
                  <a16:creationId xmlns:a16="http://schemas.microsoft.com/office/drawing/2014/main" id="{81E07F32-944B-AAFB-E65E-5BF4A47A5BAC}"/>
                </a:ext>
              </a:extLst>
            </p:cNvPr>
            <p:cNvSpPr/>
            <p:nvPr/>
          </p:nvSpPr>
          <p:spPr>
            <a:xfrm>
              <a:off x="1284630" y="4382590"/>
              <a:ext cx="4704275" cy="2058678"/>
            </a:xfrm>
            <a:prstGeom prst="rect">
              <a:avLst/>
            </a:prstGeom>
            <a:solidFill>
              <a:srgbClr val="E9FD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375B29D8-7FFA-B249-6302-3D703E85A0B0}"/>
                </a:ext>
              </a:extLst>
            </p:cNvPr>
            <p:cNvSpPr txBox="1"/>
            <p:nvPr/>
          </p:nvSpPr>
          <p:spPr>
            <a:xfrm>
              <a:off x="1500110" y="5610271"/>
              <a:ext cx="4273311" cy="82296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s" sz="1600" b="0" i="0" u="none" strike="noStrike" cap="none" baseline="0" dirty="0">
                  <a:solidFill>
                    <a:srgbClr val="000000"/>
                  </a:solidFill>
                  <a:effectLst/>
                  <a:uFill>
                    <a:solidFill>
                      <a:prstClr val="black">
                        <a:alpha val="0"/>
                      </a:prstClr>
                    </a:solidFill>
                  </a:uFill>
                  <a:latin typeface="Arial"/>
                  <a:ea typeface="Arial"/>
                  <a:cs typeface="Arial"/>
                </a:rPr>
                <a:t>Ha </a:t>
              </a:r>
              <a:r>
                <a:rPr lang="es" sz="1600" b="0" i="0" u="none" strike="noStrike" cap="none" baseline="0" dirty="0">
                  <a:effectLst/>
                  <a:uFill>
                    <a:solidFill>
                      <a:prstClr val="black">
                        <a:alpha val="0"/>
                      </a:prstClr>
                    </a:solidFill>
                  </a:uFill>
                  <a:latin typeface="Arial"/>
                  <a:ea typeface="Arial"/>
                  <a:cs typeface="Arial"/>
                </a:rPr>
                <a:t>terminado. MassHealth procesará su renovación y le informará si es elegible </a:t>
              </a:r>
              <a:r>
                <a:rPr lang="es" sz="1600" b="0" i="0" u="none" strike="noStrike" cap="none" baseline="0" dirty="0">
                  <a:solidFill>
                    <a:srgbClr val="000000"/>
                  </a:solidFill>
                  <a:effectLst/>
                  <a:uFill>
                    <a:solidFill>
                      <a:prstClr val="black">
                        <a:alpha val="0"/>
                      </a:prstClr>
                    </a:solidFill>
                  </a:uFill>
                  <a:latin typeface="Arial"/>
                  <a:ea typeface="Arial"/>
                  <a:cs typeface="Arial"/>
                </a:rPr>
                <a:t>para recibir cobertura.</a:t>
              </a:r>
              <a:endParaRPr lang="en-US" b="1" dirty="0">
                <a:latin typeface="Arial"/>
                <a:cs typeface="Arial"/>
              </a:endParaRPr>
            </a:p>
          </p:txBody>
        </p:sp>
        <p:grpSp>
          <p:nvGrpSpPr>
            <p:cNvPr id="12" name="Group 11">
              <a:extLst>
                <a:ext uri="{FF2B5EF4-FFF2-40B4-BE49-F238E27FC236}">
                  <a16:creationId xmlns:a16="http://schemas.microsoft.com/office/drawing/2014/main" id="{F35BAE93-33D8-7CF9-AE3F-C6A0D6CBDC78}"/>
                </a:ext>
              </a:extLst>
            </p:cNvPr>
            <p:cNvGrpSpPr/>
            <p:nvPr/>
          </p:nvGrpSpPr>
          <p:grpSpPr>
            <a:xfrm>
              <a:off x="1474112" y="4623330"/>
              <a:ext cx="517798" cy="517798"/>
              <a:chOff x="10762577" y="673397"/>
              <a:chExt cx="517798" cy="517798"/>
            </a:xfrm>
          </p:grpSpPr>
          <p:sp>
            <p:nvSpPr>
              <p:cNvPr id="15" name="Oval 14">
                <a:extLst>
                  <a:ext uri="{FF2B5EF4-FFF2-40B4-BE49-F238E27FC236}">
                    <a16:creationId xmlns:a16="http://schemas.microsoft.com/office/drawing/2014/main" id="{E44AE4D6-7392-98A1-A573-EFC59722C9D4}"/>
                  </a:ext>
                </a:extLst>
              </p:cNvPr>
              <p:cNvSpPr/>
              <p:nvPr/>
            </p:nvSpPr>
            <p:spPr>
              <a:xfrm>
                <a:off x="10762577" y="673397"/>
                <a:ext cx="517798" cy="51779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heckmark with solid fill">
                <a:extLst>
                  <a:ext uri="{FF2B5EF4-FFF2-40B4-BE49-F238E27FC236}">
                    <a16:creationId xmlns:a16="http://schemas.microsoft.com/office/drawing/2014/main" id="{3E584750-D0DE-323D-FAD8-BE955E6B21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852815" y="775952"/>
                <a:ext cx="346714" cy="346714"/>
              </a:xfrm>
              <a:prstGeom prst="rect">
                <a:avLst/>
              </a:prstGeom>
            </p:spPr>
          </p:pic>
        </p:grpSp>
        <p:sp>
          <p:nvSpPr>
            <p:cNvPr id="14" name="Text Placeholder 2">
              <a:extLst>
                <a:ext uri="{FF2B5EF4-FFF2-40B4-BE49-F238E27FC236}">
                  <a16:creationId xmlns:a16="http://schemas.microsoft.com/office/drawing/2014/main" id="{4A57467B-8BD0-E9ED-1CD2-9072C2E807C0}"/>
                </a:ext>
              </a:extLst>
            </p:cNvPr>
            <p:cNvSpPr txBox="1"/>
            <p:nvPr/>
          </p:nvSpPr>
          <p:spPr>
            <a:xfrm>
              <a:off x="2094547" y="4512103"/>
              <a:ext cx="3597682" cy="131064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s" sz="2000" b="1" i="0" u="none" strike="noStrike" cap="none" baseline="0">
                  <a:solidFill>
                    <a:srgbClr val="000000"/>
                  </a:solidFill>
                  <a:effectLst/>
                  <a:uFill>
                    <a:solidFill>
                      <a:prstClr val="black">
                        <a:alpha val="0"/>
                      </a:prstClr>
                    </a:solidFill>
                  </a:uFill>
                  <a:latin typeface="Arial"/>
                  <a:ea typeface="Arial"/>
                  <a:cs typeface="Arial"/>
                </a:rPr>
                <a:t>Si </a:t>
              </a:r>
              <a:r>
                <a:rPr lang="es" sz="2000" b="1" i="0" u="sng" strike="noStrike" cap="none" baseline="0">
                  <a:solidFill>
                    <a:srgbClr val="000000"/>
                  </a:solidFill>
                  <a:effectLst/>
                  <a:uFill>
                    <a:solidFill>
                      <a:srgbClr val="000000"/>
                    </a:solidFill>
                  </a:uFill>
                  <a:latin typeface="Arial"/>
                  <a:ea typeface="Arial"/>
                  <a:cs typeface="Arial"/>
                </a:rPr>
                <a:t>podemos</a:t>
              </a:r>
              <a:r>
                <a:rPr lang="es" sz="2000" b="1" i="0" u="none" strike="noStrike" cap="none" baseline="0">
                  <a:solidFill>
                    <a:srgbClr val="000000"/>
                  </a:solidFill>
                  <a:effectLst/>
                  <a:uFill>
                    <a:solidFill>
                      <a:prstClr val="black">
                        <a:alpha val="0"/>
                      </a:prstClr>
                    </a:solidFill>
                  </a:uFill>
                  <a:latin typeface="Arial"/>
                  <a:ea typeface="Arial"/>
                  <a:cs typeface="Arial"/>
                </a:rPr>
                <a:t> confirmar que está exento o cumple con los requisitos de trabajo:</a:t>
              </a:r>
              <a:endParaRPr lang="en-US" sz="2000" b="1" dirty="0">
                <a:highlight>
                  <a:srgbClr val="FFFF00"/>
                </a:highlight>
              </a:endParaRPr>
            </a:p>
          </p:txBody>
        </p:sp>
      </p:grpSp>
      <p:grpSp>
        <p:nvGrpSpPr>
          <p:cNvPr id="45" name="Group 44">
            <a:extLst>
              <a:ext uri="{FF2B5EF4-FFF2-40B4-BE49-F238E27FC236}">
                <a16:creationId xmlns:a16="http://schemas.microsoft.com/office/drawing/2014/main" id="{3902B067-7B91-6529-E7C7-9F0FCEDAF5FA}"/>
              </a:ext>
            </a:extLst>
          </p:cNvPr>
          <p:cNvGrpSpPr/>
          <p:nvPr/>
        </p:nvGrpSpPr>
        <p:grpSpPr>
          <a:xfrm>
            <a:off x="6360043" y="4299369"/>
            <a:ext cx="4704275" cy="2058678"/>
            <a:chOff x="6828533" y="4382590"/>
            <a:chExt cx="4704275" cy="2058678"/>
          </a:xfrm>
        </p:grpSpPr>
        <p:sp>
          <p:nvSpPr>
            <p:cNvPr id="35" name="Rectangle 34">
              <a:extLst>
                <a:ext uri="{FF2B5EF4-FFF2-40B4-BE49-F238E27FC236}">
                  <a16:creationId xmlns:a16="http://schemas.microsoft.com/office/drawing/2014/main" id="{2BCFDC32-4390-1807-8044-9D4EE5F0F0A5}"/>
                </a:ext>
              </a:extLst>
            </p:cNvPr>
            <p:cNvSpPr/>
            <p:nvPr/>
          </p:nvSpPr>
          <p:spPr>
            <a:xfrm>
              <a:off x="6828533" y="4382590"/>
              <a:ext cx="4704275" cy="205867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2">
              <a:extLst>
                <a:ext uri="{FF2B5EF4-FFF2-40B4-BE49-F238E27FC236}">
                  <a16:creationId xmlns:a16="http://schemas.microsoft.com/office/drawing/2014/main" id="{91E236A0-65BD-40E7-521E-67EAE3B454C1}"/>
                </a:ext>
              </a:extLst>
            </p:cNvPr>
            <p:cNvSpPr txBox="1"/>
            <p:nvPr/>
          </p:nvSpPr>
          <p:spPr>
            <a:xfrm>
              <a:off x="7651773" y="4514037"/>
              <a:ext cx="3798143" cy="131064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s" sz="2000" b="1" i="0" u="none" strike="noStrike" cap="none" baseline="0">
                  <a:solidFill>
                    <a:srgbClr val="000000"/>
                  </a:solidFill>
                  <a:effectLst/>
                  <a:uFill>
                    <a:solidFill>
                      <a:prstClr val="black">
                        <a:alpha val="0"/>
                      </a:prstClr>
                    </a:solidFill>
                  </a:uFill>
                  <a:latin typeface="Arial"/>
                  <a:ea typeface="Arial"/>
                  <a:cs typeface="Arial"/>
                </a:rPr>
                <a:t>Si </a:t>
              </a:r>
              <a:r>
                <a:rPr lang="es" sz="2000" b="1" i="0" u="sng" strike="noStrike" cap="none" baseline="0">
                  <a:solidFill>
                    <a:srgbClr val="000000"/>
                  </a:solidFill>
                  <a:effectLst/>
                  <a:uFill>
                    <a:solidFill>
                      <a:srgbClr val="000000"/>
                    </a:solidFill>
                  </a:uFill>
                  <a:latin typeface="Arial"/>
                  <a:ea typeface="Arial"/>
                  <a:cs typeface="Arial"/>
                </a:rPr>
                <a:t>no podemos</a:t>
              </a:r>
              <a:r>
                <a:rPr lang="es" sz="2000" b="1" i="0" u="none" strike="noStrike" cap="none" baseline="0">
                  <a:solidFill>
                    <a:srgbClr val="000000"/>
                  </a:solidFill>
                  <a:effectLst/>
                  <a:uFill>
                    <a:solidFill>
                      <a:prstClr val="black">
                        <a:alpha val="0"/>
                      </a:prstClr>
                    </a:solidFill>
                  </a:uFill>
                  <a:latin typeface="Arial"/>
                  <a:ea typeface="Arial"/>
                  <a:cs typeface="Arial"/>
                </a:rPr>
                <a:t> confirmar que está exento o cumple con los requisitos de trabajo:</a:t>
              </a:r>
              <a:endParaRPr lang="en-US" sz="2000" b="1" dirty="0">
                <a:highlight>
                  <a:srgbClr val="FFFF00"/>
                </a:highlight>
              </a:endParaRPr>
            </a:p>
          </p:txBody>
        </p:sp>
        <p:grpSp>
          <p:nvGrpSpPr>
            <p:cNvPr id="33" name="Group 32">
              <a:extLst>
                <a:ext uri="{FF2B5EF4-FFF2-40B4-BE49-F238E27FC236}">
                  <a16:creationId xmlns:a16="http://schemas.microsoft.com/office/drawing/2014/main" id="{FE074143-9387-E85A-9A32-31C6DA582A85}"/>
                </a:ext>
              </a:extLst>
            </p:cNvPr>
            <p:cNvGrpSpPr/>
            <p:nvPr/>
          </p:nvGrpSpPr>
          <p:grpSpPr>
            <a:xfrm>
              <a:off x="7019501" y="4614747"/>
              <a:ext cx="517798" cy="517798"/>
              <a:chOff x="7208346" y="4541704"/>
              <a:chExt cx="517798" cy="517798"/>
            </a:xfrm>
          </p:grpSpPr>
          <p:sp>
            <p:nvSpPr>
              <p:cNvPr id="29" name="Oval 28">
                <a:extLst>
                  <a:ext uri="{FF2B5EF4-FFF2-40B4-BE49-F238E27FC236}">
                    <a16:creationId xmlns:a16="http://schemas.microsoft.com/office/drawing/2014/main" id="{59BD41C6-3AFF-9FE1-A47B-B6BF24EDD11F}"/>
                  </a:ext>
                </a:extLst>
              </p:cNvPr>
              <p:cNvSpPr/>
              <p:nvPr/>
            </p:nvSpPr>
            <p:spPr>
              <a:xfrm>
                <a:off x="7208346" y="4541704"/>
                <a:ext cx="517798" cy="517798"/>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2">
                <a:extLst>
                  <a:ext uri="{FF2B5EF4-FFF2-40B4-BE49-F238E27FC236}">
                    <a16:creationId xmlns:a16="http://schemas.microsoft.com/office/drawing/2014/main" id="{8CBFACA8-1AC4-4731-602C-86224CE4FCC3}"/>
                  </a:ext>
                </a:extLst>
              </p:cNvPr>
              <p:cNvSpPr txBox="1"/>
              <p:nvPr/>
            </p:nvSpPr>
            <p:spPr>
              <a:xfrm>
                <a:off x="7250522" y="4569004"/>
                <a:ext cx="444618" cy="45720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base"/>
                <a:r>
                  <a:rPr lang="es" sz="2400" b="1" i="0" u="none" strike="noStrike" cap="none" baseline="0">
                    <a:solidFill>
                      <a:srgbClr val="FFFFFF"/>
                    </a:solidFill>
                    <a:effectLst/>
                    <a:uFill>
                      <a:solidFill>
                        <a:prstClr val="black">
                          <a:alpha val="0"/>
                        </a:prstClr>
                      </a:solidFill>
                    </a:uFill>
                    <a:latin typeface="Arial"/>
                    <a:ea typeface="Arial"/>
                    <a:cs typeface="Arial"/>
                  </a:rPr>
                  <a:t>X</a:t>
                </a:r>
                <a:endParaRPr lang="en-US" sz="2400" b="1" dirty="0">
                  <a:solidFill>
                    <a:schemeClr val="bg1"/>
                  </a:solidFill>
                  <a:highlight>
                    <a:srgbClr val="FFFF00"/>
                  </a:highlight>
                </a:endParaRPr>
              </a:p>
            </p:txBody>
          </p:sp>
        </p:grpSp>
        <p:sp>
          <p:nvSpPr>
            <p:cNvPr id="37" name="Text Placeholder 2">
              <a:extLst>
                <a:ext uri="{FF2B5EF4-FFF2-40B4-BE49-F238E27FC236}">
                  <a16:creationId xmlns:a16="http://schemas.microsoft.com/office/drawing/2014/main" id="{09D6B05E-CF45-6644-9F2B-E8317DA03F08}"/>
                </a:ext>
              </a:extLst>
            </p:cNvPr>
            <p:cNvSpPr txBox="1"/>
            <p:nvPr/>
          </p:nvSpPr>
          <p:spPr>
            <a:xfrm>
              <a:off x="7044014" y="5816207"/>
              <a:ext cx="4273311" cy="33528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Aft>
                  <a:spcPts val="1200"/>
                </a:spcAft>
                <a:buNone/>
                <a:defRPr/>
              </a:pPr>
              <a:r>
                <a:rPr lang="es" sz="1600" b="0" i="0" u="none" strike="noStrike" cap="none" baseline="0">
                  <a:solidFill>
                    <a:srgbClr val="000000"/>
                  </a:solidFill>
                  <a:effectLst/>
                  <a:uFill>
                    <a:solidFill>
                      <a:prstClr val="black">
                        <a:alpha val="0"/>
                      </a:prstClr>
                    </a:solidFill>
                  </a:uFill>
                  <a:latin typeface="Arial"/>
                  <a:ea typeface="Arial"/>
                  <a:cs typeface="Arial"/>
                </a:rPr>
                <a:t>Usted puede perder su cobertura.</a:t>
              </a:r>
            </a:p>
          </p:txBody>
        </p:sp>
      </p:grpSp>
      <p:sp>
        <p:nvSpPr>
          <p:cNvPr id="46" name="Title 1">
            <a:extLst>
              <a:ext uri="{FF2B5EF4-FFF2-40B4-BE49-F238E27FC236}">
                <a16:creationId xmlns:a16="http://schemas.microsoft.com/office/drawing/2014/main" id="{D01C1A4B-CE84-AB30-2FAA-2918555AD759}"/>
              </a:ext>
            </a:extLst>
          </p:cNvPr>
          <p:cNvSpPr txBox="1"/>
          <p:nvPr/>
        </p:nvSpPr>
        <p:spPr>
          <a:xfrm>
            <a:off x="1199993" y="1377279"/>
            <a:ext cx="10500172" cy="30480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lang="es" sz="2000" b="1" i="0" u="none" strike="noStrike" cap="none" baseline="0">
                <a:solidFill>
                  <a:srgbClr val="002960"/>
                </a:solidFill>
                <a:effectLst/>
                <a:uFill>
                  <a:solidFill>
                    <a:prstClr val="black">
                      <a:alpha val="0"/>
                    </a:prstClr>
                  </a:solidFill>
                </a:uFill>
                <a:latin typeface="Arial"/>
                <a:ea typeface="Arial"/>
                <a:cs typeface="Arial"/>
              </a:rPr>
              <a:t>Le enviaremos un aviso por correo postal.</a:t>
            </a:r>
          </a:p>
        </p:txBody>
      </p:sp>
      <p:sp>
        <p:nvSpPr>
          <p:cNvPr id="13" name="Rectangle: Rounded Corners 12">
            <a:extLst>
              <a:ext uri="{FF2B5EF4-FFF2-40B4-BE49-F238E27FC236}">
                <a16:creationId xmlns:a16="http://schemas.microsoft.com/office/drawing/2014/main" id="{5171C618-5E0A-A94D-B956-68C9D817657C}"/>
              </a:ext>
              <a:ext uri="{C183D7F6-B498-43B3-948B-1728B52AA6E4}">
                <adec:decorative xmlns:adec="http://schemas.microsoft.com/office/drawing/2017/decorative" val="1"/>
              </a:ext>
            </a:extLst>
          </p:cNvPr>
          <p:cNvSpPr/>
          <p:nvPr/>
        </p:nvSpPr>
        <p:spPr>
          <a:xfrm>
            <a:off x="0" y="215445"/>
            <a:ext cx="12192000" cy="441800"/>
          </a:xfrm>
          <a:prstGeom prst="roundRect">
            <a:avLst>
              <a:gd name="adj" fmla="val 0"/>
            </a:avLst>
          </a:prstGeom>
          <a:gradFill flip="none" rotWithShape="1">
            <a:gsLst>
              <a:gs pos="0">
                <a:srgbClr val="F3F3F3">
                  <a:lumMod val="97000"/>
                </a:srgbClr>
              </a:gs>
              <a:gs pos="61000">
                <a:srgbClr val="F6F6F6"/>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Title 12">
            <a:extLst>
              <a:ext uri="{FF2B5EF4-FFF2-40B4-BE49-F238E27FC236}">
                <a16:creationId xmlns:a16="http://schemas.microsoft.com/office/drawing/2014/main" id="{6D337685-1577-EA08-7EA9-88E375ADFDEB}"/>
              </a:ext>
            </a:extLst>
          </p:cNvPr>
          <p:cNvSpPr>
            <a:spLocks noGrp="1"/>
          </p:cNvSpPr>
          <p:nvPr>
            <p:ph type="title"/>
          </p:nvPr>
        </p:nvSpPr>
        <p:spPr>
          <a:xfrm>
            <a:off x="231648" y="294390"/>
            <a:ext cx="11684000" cy="243840"/>
          </a:xfrm>
        </p:spPr>
        <p:txBody>
          <a:bodyPr/>
          <a:lstStyle/>
          <a:p>
            <a:r>
              <a:rPr lang="es" sz="1600" b="1" i="0" u="none" strike="noStrike" cap="none" baseline="0">
                <a:solidFill>
                  <a:srgbClr val="002960"/>
                </a:solidFill>
                <a:effectLst/>
                <a:uFill>
                  <a:solidFill>
                    <a:prstClr val="black">
                      <a:alpha val="0"/>
                    </a:prstClr>
                  </a:solidFill>
                </a:uFill>
                <a:latin typeface="Arial"/>
                <a:ea typeface="Arial"/>
                <a:cs typeface="Arial"/>
              </a:rPr>
              <a:t>Si estoy sujeto a los requisitos de trabajo, ¿qué sucederá?</a:t>
            </a:r>
          </a:p>
        </p:txBody>
      </p:sp>
    </p:spTree>
    <p:extLst>
      <p:ext uri="{BB962C8B-B14F-4D97-AF65-F5344CB8AC3E}">
        <p14:creationId xmlns:p14="http://schemas.microsoft.com/office/powerpoint/2010/main" val="22814167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92F26-F334-9038-EA02-9B2E769A5395}"/>
            </a:ext>
          </a:extLst>
        </p:cNvPr>
        <p:cNvGrpSpPr/>
        <p:nvPr/>
      </p:nvGrpSpPr>
      <p:grpSpPr>
        <a:xfrm>
          <a:off x="0" y="0"/>
          <a:ext cx="0" cy="0"/>
          <a:chOff x="0" y="0"/>
          <a:chExt cx="0" cy="0"/>
        </a:xfrm>
      </p:grpSpPr>
      <p:sp>
        <p:nvSpPr>
          <p:cNvPr id="24" name="Rectangle 23" descr="Number 1 ">
            <a:extLst>
              <a:ext uri="{FF2B5EF4-FFF2-40B4-BE49-F238E27FC236}">
                <a16:creationId xmlns:a16="http://schemas.microsoft.com/office/drawing/2014/main" id="{33BD4EF3-D405-C283-6E34-A414B3612D3C}"/>
              </a:ext>
            </a:extLst>
          </p:cNvPr>
          <p:cNvSpPr/>
          <p:nvPr/>
        </p:nvSpPr>
        <p:spPr>
          <a:xfrm>
            <a:off x="1" y="898033"/>
            <a:ext cx="2919738" cy="5959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sp>
        <p:nvSpPr>
          <p:cNvPr id="6" name="Rectangle 5" descr="Scenario 1: A Mother of a Young Child Applies for MassHealth">
            <a:extLst>
              <a:ext uri="{FF2B5EF4-FFF2-40B4-BE49-F238E27FC236}">
                <a16:creationId xmlns:a16="http://schemas.microsoft.com/office/drawing/2014/main" id="{FABBE43C-DDCA-AC67-B632-C5B3F189A25C}"/>
              </a:ext>
            </a:extLst>
          </p:cNvPr>
          <p:cNvSpPr/>
          <p:nvPr/>
        </p:nvSpPr>
        <p:spPr>
          <a:xfrm>
            <a:off x="0" y="229088"/>
            <a:ext cx="12192000" cy="614767"/>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sp>
        <p:nvSpPr>
          <p:cNvPr id="8" name="TextBox 7">
            <a:extLst>
              <a:ext uri="{FF2B5EF4-FFF2-40B4-BE49-F238E27FC236}">
                <a16:creationId xmlns:a16="http://schemas.microsoft.com/office/drawing/2014/main" id="{1816BFD8-E577-8C79-8A4D-435775A807E8}"/>
              </a:ext>
            </a:extLst>
          </p:cNvPr>
          <p:cNvSpPr txBox="1"/>
          <p:nvPr/>
        </p:nvSpPr>
        <p:spPr>
          <a:xfrm>
            <a:off x="0" y="267146"/>
            <a:ext cx="12112931" cy="538650"/>
          </a:xfrm>
          <a:prstGeom prst="rect">
            <a:avLst/>
          </a:prstGeom>
          <a:noFill/>
        </p:spPr>
        <p:txBody>
          <a:bodyPr wrap="square" rtlCol="0">
            <a:noAutofit/>
          </a:bodyPr>
          <a:lstStyle/>
          <a:p>
            <a:pPr lvl="0" defTabSz="1219140">
              <a:spcBef>
                <a:spcPts val="751"/>
              </a:spcBef>
              <a:buClr>
                <a:srgbClr val="0C62FB"/>
              </a:buClr>
              <a:buSzTx/>
              <a:defRPr/>
            </a:pPr>
            <a:r>
              <a:rPr lang="es" sz="2400" b="1" i="0" u="none" strike="noStrike" cap="none" baseline="0">
                <a:solidFill>
                  <a:srgbClr val="FFFFFF"/>
                </a:solidFill>
                <a:effectLst/>
                <a:uFill>
                  <a:solidFill>
                    <a:prstClr val="black">
                      <a:alpha val="0"/>
                    </a:prstClr>
                  </a:solidFill>
                </a:uFill>
                <a:latin typeface="Arial"/>
                <a:ea typeface="Arial"/>
                <a:cs typeface="Arial"/>
              </a:rPr>
              <a:t>Caso 1: Una madre con un(a) hijo(a) pequeño(a) solicita MassHealth</a:t>
            </a:r>
            <a:endParaRPr kumimoji="0" lang="en-US" sz="2400" b="1" i="0" u="none" strike="noStrike" kern="1200" normalizeH="0" noProof="0" dirty="0">
              <a:ln>
                <a:noFill/>
              </a:ln>
              <a:solidFill>
                <a:prstClr val="white"/>
              </a:solidFill>
              <a:effectLst/>
              <a:uLnTx/>
              <a:uFillTx/>
              <a:latin typeface="Arial" panose="020B0604020202020204" pitchFamily="34" charset="0"/>
              <a:ea typeface="Verdana"/>
              <a:cs typeface="Arial" panose="020B0604020202020204" pitchFamily="34" charset="0"/>
              <a:sym typeface="Verdana"/>
            </a:endParaRPr>
          </a:p>
        </p:txBody>
      </p:sp>
      <p:graphicFrame>
        <p:nvGraphicFramePr>
          <p:cNvPr id="2" name="Table 1">
            <a:extLst>
              <a:ext uri="{FF2B5EF4-FFF2-40B4-BE49-F238E27FC236}">
                <a16:creationId xmlns:a16="http://schemas.microsoft.com/office/drawing/2014/main" id="{8723A05A-6C48-9A8B-BFC1-396F0CFA78CF}"/>
              </a:ext>
            </a:extLst>
          </p:cNvPr>
          <p:cNvGraphicFramePr>
            <a:graphicFrameLocks noGrp="1"/>
          </p:cNvGraphicFramePr>
          <p:nvPr>
            <p:extLst>
              <p:ext uri="{D42A27DB-BD31-4B8C-83A1-F6EECF244321}">
                <p14:modId xmlns:p14="http://schemas.microsoft.com/office/powerpoint/2010/main" val="4226193688"/>
              </p:ext>
            </p:extLst>
          </p:nvPr>
        </p:nvGraphicFramePr>
        <p:xfrm>
          <a:off x="-40272" y="3429000"/>
          <a:ext cx="3081061" cy="3157360"/>
        </p:xfrm>
        <a:graphic>
          <a:graphicData uri="http://schemas.openxmlformats.org/drawingml/2006/table">
            <a:tbl>
              <a:tblPr firstRow="1" bandRow="1">
                <a:tableStyleId>{2D5ABB26-0587-4C30-8999-92F81FD0307C}</a:tableStyleId>
              </a:tblPr>
              <a:tblGrid>
                <a:gridCol w="1515619">
                  <a:extLst>
                    <a:ext uri="{9D8B030D-6E8A-4147-A177-3AD203B41FA5}">
                      <a16:colId xmlns:a16="http://schemas.microsoft.com/office/drawing/2014/main" val="866683953"/>
                    </a:ext>
                  </a:extLst>
                </a:gridCol>
                <a:gridCol w="1565442">
                  <a:extLst>
                    <a:ext uri="{9D8B030D-6E8A-4147-A177-3AD203B41FA5}">
                      <a16:colId xmlns:a16="http://schemas.microsoft.com/office/drawing/2014/main" val="813203049"/>
                    </a:ext>
                  </a:extLst>
                </a:gridCol>
              </a:tblGrid>
              <a:tr h="386309">
                <a:tc>
                  <a:txBody>
                    <a:bodyPr/>
                    <a:lstStyle/>
                    <a:p>
                      <a:pPr algn="r"/>
                      <a:r>
                        <a:rPr lang="es" sz="1300" b="1" i="0" u="none" strike="noStrike" cap="none" baseline="0" dirty="0">
                          <a:solidFill>
                            <a:srgbClr val="002960"/>
                          </a:solidFill>
                          <a:effectLst/>
                          <a:uFill>
                            <a:solidFill>
                              <a:prstClr val="black">
                                <a:alpha val="0"/>
                              </a:prstClr>
                            </a:solidFill>
                          </a:uFill>
                          <a:latin typeface="Arial"/>
                          <a:ea typeface="Arial"/>
                          <a:cs typeface="Arial"/>
                        </a:rPr>
                        <a:t>ETAPA DE LA VIDA</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Adulto</a:t>
                      </a:r>
                    </a:p>
                  </a:txBody>
                  <a:tcPr marL="121920" marR="121920" marT="60960" marB="60960"/>
                </a:tc>
                <a:extLst>
                  <a:ext uri="{0D108BD9-81ED-4DB2-BD59-A6C34878D82A}">
                    <a16:rowId xmlns:a16="http://schemas.microsoft.com/office/drawing/2014/main" val="3002202100"/>
                  </a:ext>
                </a:extLst>
              </a:tr>
              <a:tr h="386309">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EDAD</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25</a:t>
                      </a:r>
                    </a:p>
                  </a:txBody>
                  <a:tcPr marL="121920" marR="121920" marT="60960" marB="60960"/>
                </a:tc>
                <a:extLst>
                  <a:ext uri="{0D108BD9-81ED-4DB2-BD59-A6C34878D82A}">
                    <a16:rowId xmlns:a16="http://schemas.microsoft.com/office/drawing/2014/main" val="1146867654"/>
                  </a:ext>
                </a:extLst>
              </a:tr>
              <a:tr h="667291">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HOGAR</a:t>
                      </a:r>
                    </a:p>
                  </a:txBody>
                  <a:tcPr marL="121920" marR="121920" marT="60960" marB="60960"/>
                </a:tc>
                <a:tc>
                  <a:txBody>
                    <a:bodyPr/>
                    <a:lstStyle/>
                    <a:p>
                      <a:r>
                        <a:rPr lang="es" sz="1300" b="0" i="0" u="none" strike="noStrike" cap="none" baseline="0" dirty="0">
                          <a:solidFill>
                            <a:srgbClr val="000000"/>
                          </a:solidFill>
                          <a:effectLst/>
                          <a:uFill>
                            <a:solidFill>
                              <a:prstClr val="black">
                                <a:alpha val="0"/>
                              </a:prstClr>
                            </a:solidFill>
                          </a:uFill>
                          <a:latin typeface="Arial"/>
                          <a:ea typeface="Arial"/>
                          <a:cs typeface="Arial"/>
                        </a:rPr>
                        <a:t>Persona soltera</a:t>
                      </a:r>
                    </a:p>
                    <a:p>
                      <a:r>
                        <a:rPr lang="es" sz="1300" b="0" i="0" u="none" strike="noStrike" cap="none" baseline="0" dirty="0">
                          <a:solidFill>
                            <a:srgbClr val="000000"/>
                          </a:solidFill>
                          <a:effectLst/>
                          <a:uFill>
                            <a:solidFill>
                              <a:prstClr val="black">
                                <a:alpha val="0"/>
                              </a:prstClr>
                            </a:solidFill>
                          </a:uFill>
                          <a:latin typeface="Arial"/>
                          <a:ea typeface="Arial"/>
                          <a:cs typeface="Arial"/>
                        </a:rPr>
                        <a:t>1 niño/a (5 años)</a:t>
                      </a:r>
                    </a:p>
                    <a:p>
                      <a:r>
                        <a:rPr lang="es" sz="1300" b="0" i="0" u="none" strike="noStrike" cap="none" baseline="0" dirty="0">
                          <a:solidFill>
                            <a:srgbClr val="000000"/>
                          </a:solidFill>
                          <a:effectLst/>
                          <a:uFill>
                            <a:solidFill>
                              <a:prstClr val="black">
                                <a:alpha val="0"/>
                              </a:prstClr>
                            </a:solidFill>
                          </a:uFill>
                          <a:latin typeface="Arial"/>
                          <a:ea typeface="Arial"/>
                          <a:cs typeface="Arial"/>
                        </a:rPr>
                        <a:t>No discapacitado</a:t>
                      </a:r>
                    </a:p>
                  </a:txBody>
                  <a:tcPr marL="121920" marR="121920" marT="60960" marB="60960"/>
                </a:tc>
                <a:extLst>
                  <a:ext uri="{0D108BD9-81ED-4DB2-BD59-A6C34878D82A}">
                    <a16:rowId xmlns:a16="http://schemas.microsoft.com/office/drawing/2014/main" val="68517950"/>
                  </a:ext>
                </a:extLst>
              </a:tr>
              <a:tr h="386309">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INGRESOS</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$370 por mes</a:t>
                      </a:r>
                    </a:p>
                  </a:txBody>
                  <a:tcPr marL="121920" marR="121920" marT="60960" marB="60960"/>
                </a:tc>
                <a:extLst>
                  <a:ext uri="{0D108BD9-81ED-4DB2-BD59-A6C34878D82A}">
                    <a16:rowId xmlns:a16="http://schemas.microsoft.com/office/drawing/2014/main" val="2053730682"/>
                  </a:ext>
                </a:extLst>
              </a:tr>
              <a:tr h="472253">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EMPLEO</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Trabaja 40 horas por mes</a:t>
                      </a:r>
                    </a:p>
                  </a:txBody>
                  <a:tcPr marL="121920" marR="121920" marT="60960" marB="60960"/>
                </a:tc>
                <a:extLst>
                  <a:ext uri="{0D108BD9-81ED-4DB2-BD59-A6C34878D82A}">
                    <a16:rowId xmlns:a16="http://schemas.microsoft.com/office/drawing/2014/main" val="4042511818"/>
                  </a:ext>
                </a:extLst>
              </a:tr>
              <a:tr h="632142">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ACCIÓN</a:t>
                      </a:r>
                    </a:p>
                  </a:txBody>
                  <a:tcPr marL="121920" marR="121920" marT="60960" marB="60960"/>
                </a:tc>
                <a:tc>
                  <a:txBody>
                    <a:bodyPr/>
                    <a:lstStyle/>
                    <a:p>
                      <a:r>
                        <a:rPr lang="es" sz="1300" b="0" i="0" u="none" strike="noStrike" cap="none" baseline="0" dirty="0">
                          <a:solidFill>
                            <a:srgbClr val="000000"/>
                          </a:solidFill>
                          <a:effectLst/>
                          <a:uFill>
                            <a:solidFill>
                              <a:prstClr val="black">
                                <a:alpha val="0"/>
                              </a:prstClr>
                            </a:solidFill>
                          </a:uFill>
                          <a:latin typeface="Arial"/>
                          <a:ea typeface="Arial"/>
                          <a:cs typeface="Arial"/>
                        </a:rPr>
                        <a:t>Solicitud nueva</a:t>
                      </a:r>
                    </a:p>
                  </a:txBody>
                  <a:tcPr marL="121920" marR="121920" marT="60960" marB="60960"/>
                </a:tc>
                <a:extLst>
                  <a:ext uri="{0D108BD9-81ED-4DB2-BD59-A6C34878D82A}">
                    <a16:rowId xmlns:a16="http://schemas.microsoft.com/office/drawing/2014/main" val="2837347806"/>
                  </a:ext>
                </a:extLst>
              </a:tr>
            </a:tbl>
          </a:graphicData>
        </a:graphic>
      </p:graphicFrame>
      <p:pic>
        <p:nvPicPr>
          <p:cNvPr id="36" name="Picture 35">
            <a:extLst>
              <a:ext uri="{FF2B5EF4-FFF2-40B4-BE49-F238E27FC236}">
                <a16:creationId xmlns:a16="http://schemas.microsoft.com/office/drawing/2014/main" id="{982A729B-9365-537B-98DF-E337EA7637D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215" r="215"/>
          <a:stretch>
            <a:fillRect/>
          </a:stretch>
        </p:blipFill>
        <p:spPr>
          <a:xfrm>
            <a:off x="387788" y="1306447"/>
            <a:ext cx="1733392" cy="18134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Title 22">
            <a:extLst>
              <a:ext uri="{FF2B5EF4-FFF2-40B4-BE49-F238E27FC236}">
                <a16:creationId xmlns:a16="http://schemas.microsoft.com/office/drawing/2014/main" id="{8A28529A-1CBB-0FA3-7264-121874D9B139}"/>
              </a:ext>
            </a:extLst>
          </p:cNvPr>
          <p:cNvSpPr>
            <a:spLocks noGrp="1"/>
          </p:cNvSpPr>
          <p:nvPr>
            <p:ph type="title" idx="4294967295"/>
          </p:nvPr>
        </p:nvSpPr>
        <p:spPr>
          <a:xfrm>
            <a:off x="2820865" y="938656"/>
            <a:ext cx="1664259" cy="668091"/>
          </a:xfrm>
          <a:prstGeom prst="roundRect">
            <a:avLst>
              <a:gd name="adj" fmla="val 0"/>
            </a:avLst>
          </a:prstGeom>
          <a:noFill/>
          <a:ln w="1905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400" b="1" i="0" u="none" strike="noStrike" cap="small" baseline="0">
                <a:solidFill>
                  <a:srgbClr val="000000"/>
                </a:solidFill>
                <a:effectLst/>
                <a:uFill>
                  <a:solidFill>
                    <a:prstClr val="black">
                      <a:alpha val="0"/>
                    </a:prstClr>
                  </a:solidFill>
                </a:uFill>
                <a:latin typeface="Arial"/>
                <a:ea typeface="Arial"/>
                <a:cs typeface="Arial"/>
              </a:rPr>
              <a:t>PASOS</a:t>
            </a:r>
          </a:p>
        </p:txBody>
      </p:sp>
      <p:sp>
        <p:nvSpPr>
          <p:cNvPr id="28" name="Rectangle 27">
            <a:extLst>
              <a:ext uri="{FF2B5EF4-FFF2-40B4-BE49-F238E27FC236}">
                <a16:creationId xmlns:a16="http://schemas.microsoft.com/office/drawing/2014/main" id="{7719D25C-D8B9-3755-2822-BF7E7E76B8E7}"/>
              </a:ext>
              <a:ext uri="{C183D7F6-B498-43B3-948B-1728B52AA6E4}">
                <adec:decorative xmlns:adec="http://schemas.microsoft.com/office/drawing/2017/decorative" val="1"/>
              </a:ext>
            </a:extLst>
          </p:cNvPr>
          <p:cNvSpPr/>
          <p:nvPr/>
        </p:nvSpPr>
        <p:spPr>
          <a:xfrm>
            <a:off x="2121180" y="6857320"/>
            <a:ext cx="9273966" cy="3729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5" name="Straight Arrow Connector 4" descr="a line ">
            <a:extLst>
              <a:ext uri="{FF2B5EF4-FFF2-40B4-BE49-F238E27FC236}">
                <a16:creationId xmlns:a16="http://schemas.microsoft.com/office/drawing/2014/main" id="{D6FA1B68-8EEC-91AB-152F-7AB326B468BB}"/>
              </a:ext>
            </a:extLst>
          </p:cNvPr>
          <p:cNvCxnSpPr/>
          <p:nvPr/>
        </p:nvCxnSpPr>
        <p:spPr>
          <a:xfrm flipH="1">
            <a:off x="3213309" y="1599987"/>
            <a:ext cx="0" cy="1891201"/>
          </a:xfrm>
          <a:prstGeom prst="straightConnector1">
            <a:avLst/>
          </a:prstGeom>
          <a:ln w="28575">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descr="Step 1: I apply for MassHealth online. In my application, I say that I have a child who is 5 years old. ">
            <a:extLst>
              <a:ext uri="{FF2B5EF4-FFF2-40B4-BE49-F238E27FC236}">
                <a16:creationId xmlns:a16="http://schemas.microsoft.com/office/drawing/2014/main" id="{BEA0F408-40CD-3D18-F76E-6FA817CEFB26}"/>
              </a:ext>
            </a:extLst>
          </p:cNvPr>
          <p:cNvGrpSpPr/>
          <p:nvPr/>
        </p:nvGrpSpPr>
        <p:grpSpPr>
          <a:xfrm>
            <a:off x="2952959" y="1496058"/>
            <a:ext cx="8784362" cy="486580"/>
            <a:chOff x="2952959" y="1496058"/>
            <a:chExt cx="8784362" cy="486580"/>
          </a:xfrm>
        </p:grpSpPr>
        <p:sp>
          <p:nvSpPr>
            <p:cNvPr id="10" name="Oval 9">
              <a:extLst>
                <a:ext uri="{FF2B5EF4-FFF2-40B4-BE49-F238E27FC236}">
                  <a16:creationId xmlns:a16="http://schemas.microsoft.com/office/drawing/2014/main" id="{BFFA4CEC-8824-9668-9540-E058ED28539F}"/>
                </a:ext>
              </a:extLst>
            </p:cNvPr>
            <p:cNvSpPr/>
            <p:nvPr/>
          </p:nvSpPr>
          <p:spPr>
            <a:xfrm>
              <a:off x="2952959" y="1496058"/>
              <a:ext cx="520700" cy="4865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2960"/>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7BFA0AD-DC8C-65B7-23D5-616FABCC086C}"/>
                </a:ext>
              </a:extLst>
            </p:cNvPr>
            <p:cNvSpPr/>
            <p:nvPr/>
          </p:nvSpPr>
          <p:spPr>
            <a:xfrm>
              <a:off x="3599161" y="1590758"/>
              <a:ext cx="8138160" cy="2971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350" b="0" i="0" u="none" strike="noStrike" cap="none" baseline="0" dirty="0">
                  <a:solidFill>
                    <a:srgbClr val="002960"/>
                  </a:solidFill>
                  <a:effectLst/>
                  <a:uFill>
                    <a:solidFill>
                      <a:prstClr val="black">
                        <a:alpha val="0"/>
                      </a:prstClr>
                    </a:solidFill>
                  </a:uFill>
                  <a:latin typeface="Arial"/>
                  <a:ea typeface="Arial"/>
                  <a:cs typeface="Arial"/>
                </a:rPr>
                <a:t> </a:t>
              </a:r>
              <a:r>
                <a:rPr lang="es" sz="1350" b="1" i="0" u="none" strike="noStrike" cap="none" baseline="0" dirty="0">
                  <a:solidFill>
                    <a:srgbClr val="002960"/>
                  </a:solidFill>
                  <a:effectLst/>
                  <a:uFill>
                    <a:solidFill>
                      <a:prstClr val="black">
                        <a:alpha val="0"/>
                      </a:prstClr>
                    </a:solidFill>
                  </a:uFill>
                  <a:latin typeface="Arial"/>
                  <a:ea typeface="Arial"/>
                  <a:cs typeface="Arial"/>
                </a:rPr>
                <a:t>Solicito MassHealth en línea. </a:t>
              </a:r>
              <a:r>
                <a:rPr lang="es" sz="1350" b="0" i="0" u="none" strike="noStrike" cap="none" baseline="0" dirty="0">
                  <a:solidFill>
                    <a:srgbClr val="002960"/>
                  </a:solidFill>
                  <a:effectLst/>
                  <a:uFill>
                    <a:solidFill>
                      <a:prstClr val="black">
                        <a:alpha val="0"/>
                      </a:prstClr>
                    </a:solidFill>
                  </a:uFill>
                  <a:latin typeface="Arial"/>
                  <a:ea typeface="Arial"/>
                  <a:cs typeface="Arial"/>
                </a:rPr>
                <a:t>En mi solicitud, indico que tengo un(a) hijo(a) de 5 años.</a:t>
              </a:r>
            </a:p>
          </p:txBody>
        </p:sp>
      </p:grpSp>
      <p:sp>
        <p:nvSpPr>
          <p:cNvPr id="13" name="Freeform 41" descr="1">
            <a:extLst>
              <a:ext uri="{FF2B5EF4-FFF2-40B4-BE49-F238E27FC236}">
                <a16:creationId xmlns:a16="http://schemas.microsoft.com/office/drawing/2014/main" id="{DCC5D689-2584-B62E-1A74-34E18D2904C4}"/>
              </a:ext>
            </a:extLst>
          </p:cNvPr>
          <p:cNvSpPr>
            <a:spLocks noEditPoints="1"/>
          </p:cNvSpPr>
          <p:nvPr/>
        </p:nvSpPr>
        <p:spPr bwMode="auto">
          <a:xfrm>
            <a:off x="2981534" y="1521109"/>
            <a:ext cx="457200" cy="45720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400" b="1" i="0" u="none" strike="noStrike" cap="none" baseline="0">
                <a:solidFill>
                  <a:srgbClr val="6075B1"/>
                </a:solidFill>
                <a:effectLst/>
                <a:uFill>
                  <a:solidFill>
                    <a:prstClr val="black">
                      <a:alpha val="0"/>
                    </a:prstClr>
                  </a:solidFill>
                </a:uFill>
                <a:latin typeface="Arial"/>
                <a:ea typeface="Arial"/>
                <a:cs typeface="Arial"/>
              </a:rPr>
              <a:t>1</a:t>
            </a:r>
            <a:endParaRPr kumimoji="0" lang="en-US" sz="1800" b="1" i="0" u="none" strike="noStrike" kern="1200" cap="none" spc="0" normalizeH="0" baseline="0" noProof="0" dirty="0">
              <a:ln>
                <a:noFill/>
              </a:ln>
              <a:solidFill>
                <a:srgbClr val="6075B1"/>
              </a:solidFill>
              <a:effectLst/>
              <a:uLnTx/>
              <a:uFillTx/>
              <a:latin typeface="Arial" panose="020B0604020202020204" pitchFamily="34" charset="0"/>
              <a:cs typeface="Arial" panose="020B0604020202020204" pitchFamily="34" charset="0"/>
            </a:endParaRPr>
          </a:p>
        </p:txBody>
      </p:sp>
      <p:grpSp>
        <p:nvGrpSpPr>
          <p:cNvPr id="26" name="Group 25" descr="Step 2: I receieve a notice confirming I am now on MassHealth ">
            <a:extLst>
              <a:ext uri="{FF2B5EF4-FFF2-40B4-BE49-F238E27FC236}">
                <a16:creationId xmlns:a16="http://schemas.microsoft.com/office/drawing/2014/main" id="{15AE3BA5-4FD9-64FD-1766-5C38ACB0F7FB}"/>
              </a:ext>
            </a:extLst>
          </p:cNvPr>
          <p:cNvGrpSpPr/>
          <p:nvPr/>
        </p:nvGrpSpPr>
        <p:grpSpPr>
          <a:xfrm>
            <a:off x="2952959" y="3260780"/>
            <a:ext cx="8784362" cy="486580"/>
            <a:chOff x="2952959" y="3097490"/>
            <a:chExt cx="8784362" cy="486580"/>
          </a:xfrm>
        </p:grpSpPr>
        <p:sp>
          <p:nvSpPr>
            <p:cNvPr id="9" name="Oval 8">
              <a:extLst>
                <a:ext uri="{FF2B5EF4-FFF2-40B4-BE49-F238E27FC236}">
                  <a16:creationId xmlns:a16="http://schemas.microsoft.com/office/drawing/2014/main" id="{43F51F57-C4B8-34D4-CE48-C7810D0F218E}"/>
                </a:ext>
              </a:extLst>
            </p:cNvPr>
            <p:cNvSpPr/>
            <p:nvPr/>
          </p:nvSpPr>
          <p:spPr>
            <a:xfrm>
              <a:off x="2952959" y="3097490"/>
              <a:ext cx="520700" cy="4865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5500"/>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A1C5B3A-1262-6704-8AC6-74564C53FBC5}"/>
                </a:ext>
              </a:extLst>
            </p:cNvPr>
            <p:cNvSpPr/>
            <p:nvPr/>
          </p:nvSpPr>
          <p:spPr>
            <a:xfrm>
              <a:off x="3599161" y="3192191"/>
              <a:ext cx="8138160" cy="2971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350" b="1" i="0" u="none" strike="noStrike" cap="none" baseline="0" dirty="0">
                  <a:solidFill>
                    <a:srgbClr val="002960"/>
                  </a:solidFill>
                  <a:effectLst/>
                  <a:uFill>
                    <a:solidFill>
                      <a:prstClr val="black">
                        <a:alpha val="0"/>
                      </a:prstClr>
                    </a:solidFill>
                  </a:uFill>
                  <a:latin typeface="Arial"/>
                  <a:ea typeface="Arial"/>
                  <a:cs typeface="Arial"/>
                </a:rPr>
                <a:t>Recibo un aviso que me confirma que </a:t>
              </a:r>
              <a:r>
                <a:rPr lang="es" sz="1350" b="1" i="0" u="sng" strike="noStrike" cap="none" baseline="0" dirty="0">
                  <a:solidFill>
                    <a:srgbClr val="005500"/>
                  </a:solidFill>
                  <a:effectLst/>
                  <a:uFill>
                    <a:solidFill>
                      <a:srgbClr val="005500"/>
                    </a:solidFill>
                  </a:uFill>
                  <a:latin typeface="Arial"/>
                  <a:ea typeface="Arial"/>
                  <a:cs typeface="Arial"/>
                </a:rPr>
                <a:t>ahora tengo beneficios de MassHealth</a:t>
              </a:r>
              <a:r>
                <a:rPr lang="es" sz="1350" b="1" i="0" u="none" strike="noStrike" cap="none" baseline="0" dirty="0">
                  <a:solidFill>
                    <a:srgbClr val="002960"/>
                  </a:solidFill>
                  <a:effectLst/>
                  <a:uFill>
                    <a:solidFill>
                      <a:prstClr val="black">
                        <a:alpha val="0"/>
                      </a:prstClr>
                    </a:solidFill>
                  </a:uFill>
                  <a:latin typeface="Arial"/>
                  <a:ea typeface="Arial"/>
                  <a:cs typeface="Arial"/>
                </a:rPr>
                <a:t>.</a:t>
              </a:r>
            </a:p>
          </p:txBody>
        </p:sp>
        <p:sp>
          <p:nvSpPr>
            <p:cNvPr id="14" name="Freeform 41" descr="2">
              <a:extLst>
                <a:ext uri="{FF2B5EF4-FFF2-40B4-BE49-F238E27FC236}">
                  <a16:creationId xmlns:a16="http://schemas.microsoft.com/office/drawing/2014/main" id="{8241C41E-DC3A-50C1-9FC6-CE9727AF7295}"/>
                </a:ext>
              </a:extLst>
            </p:cNvPr>
            <p:cNvSpPr>
              <a:spLocks noEditPoints="1"/>
            </p:cNvSpPr>
            <p:nvPr/>
          </p:nvSpPr>
          <p:spPr bwMode="auto">
            <a:xfrm>
              <a:off x="2981534" y="3112180"/>
              <a:ext cx="457200" cy="45720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rgbClr val="005500"/>
            </a:solidFill>
            <a:ln w="9525">
              <a:solidFill>
                <a:srgbClr val="005500"/>
              </a:solidFill>
              <a:rou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400" b="1" i="0" u="none" strike="noStrike" cap="none" baseline="0">
                  <a:solidFill>
                    <a:srgbClr val="71A271"/>
                  </a:solidFill>
                  <a:effectLst/>
                  <a:uFill>
                    <a:solidFill>
                      <a:prstClr val="black">
                        <a:alpha val="0"/>
                      </a:prstClr>
                    </a:solidFill>
                  </a:uFill>
                  <a:latin typeface="Arial"/>
                  <a:ea typeface="Arial"/>
                  <a:cs typeface="Arial"/>
                </a:rPr>
                <a:t>2</a:t>
              </a:r>
            </a:p>
          </p:txBody>
        </p:sp>
      </p:grpSp>
      <p:grpSp>
        <p:nvGrpSpPr>
          <p:cNvPr id="25" name="Group 24" descr="An image of a clipboard and text stating MassHealth Action: MassHealth reviews my application: Since I said I have a dependent child (under 14 years old) on the application, I am exempt from work requirements. &#10;I am otherwise eligible for MassHealth">
            <a:extLst>
              <a:ext uri="{FF2B5EF4-FFF2-40B4-BE49-F238E27FC236}">
                <a16:creationId xmlns:a16="http://schemas.microsoft.com/office/drawing/2014/main" id="{BC6DD7DC-CE6E-F71B-9C75-8689E25F8359}"/>
              </a:ext>
            </a:extLst>
          </p:cNvPr>
          <p:cNvGrpSpPr/>
          <p:nvPr/>
        </p:nvGrpSpPr>
        <p:grpSpPr>
          <a:xfrm>
            <a:off x="3007569" y="2160044"/>
            <a:ext cx="8729752" cy="923330"/>
            <a:chOff x="3007569" y="2118432"/>
            <a:chExt cx="8729752" cy="923330"/>
          </a:xfrm>
        </p:grpSpPr>
        <p:sp>
          <p:nvSpPr>
            <p:cNvPr id="15" name="Rectangle 14">
              <a:extLst>
                <a:ext uri="{FF2B5EF4-FFF2-40B4-BE49-F238E27FC236}">
                  <a16:creationId xmlns:a16="http://schemas.microsoft.com/office/drawing/2014/main" id="{FED2FF0D-0631-06A3-CB8E-5FE9D66E1F9D}"/>
                </a:ext>
              </a:extLst>
            </p:cNvPr>
            <p:cNvSpPr/>
            <p:nvPr/>
          </p:nvSpPr>
          <p:spPr>
            <a:xfrm>
              <a:off x="3599160" y="2122897"/>
              <a:ext cx="8138160" cy="91440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350" b="1" i="0" u="sng" strike="noStrike" cap="none" baseline="0" dirty="0">
                  <a:solidFill>
                    <a:srgbClr val="002960"/>
                  </a:solidFill>
                  <a:effectLst/>
                  <a:uFill>
                    <a:solidFill>
                      <a:srgbClr val="002960"/>
                    </a:solidFill>
                  </a:uFill>
                  <a:latin typeface="Arial"/>
                  <a:ea typeface="Arial"/>
                  <a:cs typeface="Arial"/>
                </a:rPr>
                <a:t>Acción de MassHealth</a:t>
              </a:r>
              <a:r>
                <a:rPr lang="es" sz="1350" b="1" i="0" u="none" strike="noStrike" cap="none" baseline="0" dirty="0">
                  <a:solidFill>
                    <a:srgbClr val="002960"/>
                  </a:solidFill>
                  <a:effectLst/>
                  <a:uFill>
                    <a:solidFill>
                      <a:prstClr val="black">
                        <a:alpha val="0"/>
                      </a:prstClr>
                    </a:solidFill>
                  </a:uFill>
                  <a:latin typeface="Arial"/>
                  <a:ea typeface="Arial"/>
                  <a:cs typeface="Arial"/>
                </a:rPr>
                <a:t>: </a:t>
              </a:r>
              <a:r>
                <a:rPr lang="es" sz="1350" b="0" i="0" u="none" strike="noStrike" cap="none" baseline="0" dirty="0">
                  <a:solidFill>
                    <a:srgbClr val="002960"/>
                  </a:solidFill>
                  <a:effectLst/>
                  <a:uFill>
                    <a:solidFill>
                      <a:prstClr val="black">
                        <a:alpha val="0"/>
                      </a:prstClr>
                    </a:solidFill>
                  </a:uFill>
                  <a:latin typeface="Arial"/>
                  <a:ea typeface="Arial"/>
                  <a:cs typeface="Arial"/>
                </a:rPr>
                <a:t>MassHealth revisa mi solicitud: </a:t>
              </a:r>
            </a:p>
            <a:p>
              <a:pPr marL="285750" marR="0" lvl="0" indent="-285750" algn="l" defTabSz="914400" rtl="0" eaLnBrk="1" fontAlgn="auto" latinLnBrk="0" hangingPunct="1">
                <a:lnSpc>
                  <a:spcPct val="100000"/>
                </a:lnSpc>
                <a:spcBef>
                  <a:spcPct val="0"/>
                </a:spcBef>
                <a:spcAft>
                  <a:spcPct val="0"/>
                </a:spcAft>
                <a:buClrTx/>
                <a:buSzTx/>
                <a:buFont typeface="Wingdings" panose="05000000000000000000" pitchFamily="2" charset="2"/>
                <a:buChar char="ü"/>
                <a:defRPr/>
              </a:pPr>
              <a:r>
                <a:rPr lang="es" sz="1350" b="0" i="0" u="none" strike="noStrike" cap="none" baseline="0" dirty="0">
                  <a:solidFill>
                    <a:srgbClr val="002960"/>
                  </a:solidFill>
                  <a:effectLst/>
                  <a:uFill>
                    <a:solidFill>
                      <a:prstClr val="black">
                        <a:alpha val="0"/>
                      </a:prstClr>
                    </a:solidFill>
                  </a:uFill>
                  <a:latin typeface="Arial"/>
                  <a:ea typeface="Arial"/>
                  <a:cs typeface="Arial"/>
                </a:rPr>
                <a:t>Como en la solicitud informé que tengo un hijo dependiente (menor de 14 años), estoy exenta de los requisitos de trabajo.</a:t>
              </a:r>
            </a:p>
            <a:p>
              <a:pPr marL="285750" marR="0" lvl="0" indent="-285750" algn="l" defTabSz="914400" rtl="0" eaLnBrk="1" fontAlgn="auto" latinLnBrk="0" hangingPunct="1">
                <a:lnSpc>
                  <a:spcPct val="100000"/>
                </a:lnSpc>
                <a:spcBef>
                  <a:spcPct val="0"/>
                </a:spcBef>
                <a:spcAft>
                  <a:spcPct val="0"/>
                </a:spcAft>
                <a:buClrTx/>
                <a:buSzTx/>
                <a:buFont typeface="Wingdings" panose="05000000000000000000" pitchFamily="2" charset="2"/>
                <a:buChar char="ü"/>
                <a:defRPr/>
              </a:pPr>
              <a:r>
                <a:rPr lang="es" sz="1350" b="0" i="0" u="none" strike="noStrike" cap="none" baseline="0" dirty="0">
                  <a:solidFill>
                    <a:srgbClr val="002960"/>
                  </a:solidFill>
                  <a:effectLst/>
                  <a:uFill>
                    <a:solidFill>
                      <a:prstClr val="black">
                        <a:alpha val="0"/>
                      </a:prstClr>
                    </a:solidFill>
                  </a:uFill>
                  <a:latin typeface="Arial"/>
                  <a:ea typeface="Arial"/>
                  <a:cs typeface="Arial"/>
                </a:rPr>
                <a:t>Por lo demás, soy elegible para recibir MassHealth.</a:t>
              </a:r>
            </a:p>
          </p:txBody>
        </p:sp>
        <p:grpSp>
          <p:nvGrpSpPr>
            <p:cNvPr id="16" name="Group 15">
              <a:extLst>
                <a:ext uri="{FF2B5EF4-FFF2-40B4-BE49-F238E27FC236}">
                  <a16:creationId xmlns:a16="http://schemas.microsoft.com/office/drawing/2014/main" id="{2D48AABA-8609-5CF0-905B-09E64CD1E65B}"/>
                </a:ext>
              </a:extLst>
            </p:cNvPr>
            <p:cNvGrpSpPr/>
            <p:nvPr/>
          </p:nvGrpSpPr>
          <p:grpSpPr>
            <a:xfrm>
              <a:off x="3007569" y="2374357"/>
              <a:ext cx="411480" cy="411480"/>
              <a:chOff x="3878753" y="2697977"/>
              <a:chExt cx="362313" cy="361971"/>
            </a:xfrm>
          </p:grpSpPr>
          <p:sp>
            <p:nvSpPr>
              <p:cNvPr id="17" name="Oval 16">
                <a:extLst>
                  <a:ext uri="{FF2B5EF4-FFF2-40B4-BE49-F238E27FC236}">
                    <a16:creationId xmlns:a16="http://schemas.microsoft.com/office/drawing/2014/main" id="{21863697-C7F9-4D1E-1E21-07D949AF9171}"/>
                  </a:ext>
                </a:extLst>
              </p:cNvPr>
              <p:cNvSpPr/>
              <p:nvPr/>
            </p:nvSpPr>
            <p:spPr>
              <a:xfrm>
                <a:off x="3891776" y="2716764"/>
                <a:ext cx="320040" cy="32004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8" name="Graphic 4">
                <a:extLst>
                  <a:ext uri="{FF2B5EF4-FFF2-40B4-BE49-F238E27FC236}">
                    <a16:creationId xmlns:a16="http://schemas.microsoft.com/office/drawing/2014/main" id="{5498DFE6-1203-9EDB-B7F4-D96B5DC5A51C}"/>
                  </a:ext>
                </a:extLst>
              </p:cNvPr>
              <p:cNvGrpSpPr/>
              <p:nvPr/>
            </p:nvGrpSpPr>
            <p:grpSpPr>
              <a:xfrm>
                <a:off x="3878753" y="2697977"/>
                <a:ext cx="362313" cy="361971"/>
                <a:chOff x="1952125" y="3824168"/>
                <a:chExt cx="362313" cy="361971"/>
              </a:xfrm>
              <a:solidFill>
                <a:srgbClr val="26890D"/>
              </a:solidFill>
            </p:grpSpPr>
            <p:sp>
              <p:nvSpPr>
                <p:cNvPr id="19" name="Graphic 4">
                  <a:extLst>
                    <a:ext uri="{FF2B5EF4-FFF2-40B4-BE49-F238E27FC236}">
                      <a16:creationId xmlns:a16="http://schemas.microsoft.com/office/drawing/2014/main" id="{C516137E-1F8A-4F6D-3DF0-97AD5101BDFD}"/>
                    </a:ext>
                  </a:extLst>
                </p:cNvPr>
                <p:cNvSpPr/>
                <p:nvPr/>
              </p:nvSpPr>
              <p:spPr>
                <a:xfrm>
                  <a:off x="2066507" y="3923119"/>
                  <a:ext cx="133549" cy="179389"/>
                </a:xfrm>
                <a:custGeom>
                  <a:avLst/>
                  <a:gdLst>
                    <a:gd name="connsiteX0" fmla="*/ 103517 w 133549"/>
                    <a:gd name="connsiteY0" fmla="*/ 8937 h 179389"/>
                    <a:gd name="connsiteX1" fmla="*/ 97127 w 133549"/>
                    <a:gd name="connsiteY1" fmla="*/ 15321 h 179389"/>
                    <a:gd name="connsiteX2" fmla="*/ 36423 w 133549"/>
                    <a:gd name="connsiteY2" fmla="*/ 15321 h 179389"/>
                    <a:gd name="connsiteX3" fmla="*/ 30033 w 133549"/>
                    <a:gd name="connsiteY3" fmla="*/ 8937 h 179389"/>
                    <a:gd name="connsiteX4" fmla="*/ 30033 w 133549"/>
                    <a:gd name="connsiteY4" fmla="*/ 0 h 179389"/>
                    <a:gd name="connsiteX5" fmla="*/ 0 w 133549"/>
                    <a:gd name="connsiteY5" fmla="*/ 0 h 179389"/>
                    <a:gd name="connsiteX6" fmla="*/ 0 w 133549"/>
                    <a:gd name="connsiteY6" fmla="*/ 179390 h 179389"/>
                    <a:gd name="connsiteX7" fmla="*/ 133550 w 133549"/>
                    <a:gd name="connsiteY7" fmla="*/ 179390 h 179389"/>
                    <a:gd name="connsiteX8" fmla="*/ 133550 w 133549"/>
                    <a:gd name="connsiteY8" fmla="*/ 0 h 179389"/>
                    <a:gd name="connsiteX9" fmla="*/ 103517 w 133549"/>
                    <a:gd name="connsiteY9" fmla="*/ 0 h 179389"/>
                    <a:gd name="connsiteX10" fmla="*/ 103517 w 133549"/>
                    <a:gd name="connsiteY10" fmla="*/ 8937 h 17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549" h="179389">
                      <a:moveTo>
                        <a:pt x="103517" y="8937"/>
                      </a:moveTo>
                      <a:cubicBezTo>
                        <a:pt x="103517" y="12768"/>
                        <a:pt x="100961" y="15321"/>
                        <a:pt x="97127" y="15321"/>
                      </a:cubicBezTo>
                      <a:lnTo>
                        <a:pt x="36423" y="15321"/>
                      </a:lnTo>
                      <a:cubicBezTo>
                        <a:pt x="32589" y="15321"/>
                        <a:pt x="30033" y="12768"/>
                        <a:pt x="30033" y="8937"/>
                      </a:cubicBezTo>
                      <a:lnTo>
                        <a:pt x="30033" y="0"/>
                      </a:lnTo>
                      <a:lnTo>
                        <a:pt x="0" y="0"/>
                      </a:lnTo>
                      <a:lnTo>
                        <a:pt x="0" y="179390"/>
                      </a:lnTo>
                      <a:lnTo>
                        <a:pt x="133550" y="179390"/>
                      </a:lnTo>
                      <a:lnTo>
                        <a:pt x="133550" y="0"/>
                      </a:lnTo>
                      <a:lnTo>
                        <a:pt x="103517" y="0"/>
                      </a:lnTo>
                      <a:lnTo>
                        <a:pt x="103517" y="8937"/>
                      </a:lnTo>
                      <a:close/>
                    </a:path>
                  </a:pathLst>
                </a:custGeom>
                <a:solidFill>
                  <a:schemeClr val="accent4"/>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20" name="Graphic 4" descr="clipboard">
                  <a:extLst>
                    <a:ext uri="{FF2B5EF4-FFF2-40B4-BE49-F238E27FC236}">
                      <a16:creationId xmlns:a16="http://schemas.microsoft.com/office/drawing/2014/main" id="{75300A2B-8ACF-2390-2AFC-393147B1E126}"/>
                    </a:ext>
                  </a:extLst>
                </p:cNvPr>
                <p:cNvSpPr/>
                <p:nvPr/>
              </p:nvSpPr>
              <p:spPr>
                <a:xfrm>
                  <a:off x="1952125" y="3824168"/>
                  <a:ext cx="362313" cy="361971"/>
                </a:xfrm>
                <a:custGeom>
                  <a:avLst/>
                  <a:gdLst>
                    <a:gd name="connsiteX0" fmla="*/ 261348 w 362313"/>
                    <a:gd name="connsiteY0" fmla="*/ 284725 h 361971"/>
                    <a:gd name="connsiteX1" fmla="*/ 254958 w 362313"/>
                    <a:gd name="connsiteY1" fmla="*/ 291109 h 361971"/>
                    <a:gd name="connsiteX2" fmla="*/ 108629 w 362313"/>
                    <a:gd name="connsiteY2" fmla="*/ 291109 h 361971"/>
                    <a:gd name="connsiteX3" fmla="*/ 102239 w 362313"/>
                    <a:gd name="connsiteY3" fmla="*/ 284725 h 361971"/>
                    <a:gd name="connsiteX4" fmla="*/ 102239 w 362313"/>
                    <a:gd name="connsiteY4" fmla="*/ 92568 h 361971"/>
                    <a:gd name="connsiteX5" fmla="*/ 108629 w 362313"/>
                    <a:gd name="connsiteY5" fmla="*/ 86184 h 361971"/>
                    <a:gd name="connsiteX6" fmla="*/ 145052 w 362313"/>
                    <a:gd name="connsiteY6" fmla="*/ 86184 h 361971"/>
                    <a:gd name="connsiteX7" fmla="*/ 145052 w 362313"/>
                    <a:gd name="connsiteY7" fmla="*/ 76608 h 361971"/>
                    <a:gd name="connsiteX8" fmla="*/ 151442 w 362313"/>
                    <a:gd name="connsiteY8" fmla="*/ 70224 h 361971"/>
                    <a:gd name="connsiteX9" fmla="*/ 212146 w 362313"/>
                    <a:gd name="connsiteY9" fmla="*/ 70224 h 361971"/>
                    <a:gd name="connsiteX10" fmla="*/ 218536 w 362313"/>
                    <a:gd name="connsiteY10" fmla="*/ 76608 h 361971"/>
                    <a:gd name="connsiteX11" fmla="*/ 218536 w 362313"/>
                    <a:gd name="connsiteY11" fmla="*/ 86184 h 361971"/>
                    <a:gd name="connsiteX12" fmla="*/ 254958 w 362313"/>
                    <a:gd name="connsiteY12" fmla="*/ 86184 h 361971"/>
                    <a:gd name="connsiteX13" fmla="*/ 261348 w 362313"/>
                    <a:gd name="connsiteY13" fmla="*/ 92568 h 361971"/>
                    <a:gd name="connsiteX14" fmla="*/ 261348 w 362313"/>
                    <a:gd name="connsiteY14" fmla="*/ 284725 h 361971"/>
                    <a:gd name="connsiteX15" fmla="*/ 181474 w 362313"/>
                    <a:gd name="connsiteY15" fmla="*/ 0 h 361971"/>
                    <a:gd name="connsiteX16" fmla="*/ 0 w 362313"/>
                    <a:gd name="connsiteY16" fmla="*/ 180667 h 361971"/>
                    <a:gd name="connsiteX17" fmla="*/ 180835 w 362313"/>
                    <a:gd name="connsiteY17" fmla="*/ 361971 h 361971"/>
                    <a:gd name="connsiteX18" fmla="*/ 362310 w 362313"/>
                    <a:gd name="connsiteY18" fmla="*/ 181305 h 361971"/>
                    <a:gd name="connsiteX19" fmla="*/ 362310 w 362313"/>
                    <a:gd name="connsiteY19" fmla="*/ 181305 h 361971"/>
                    <a:gd name="connsiteX20" fmla="*/ 181474 w 362313"/>
                    <a:gd name="connsiteY20" fmla="*/ 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13" h="361971">
                      <a:moveTo>
                        <a:pt x="261348" y="284725"/>
                      </a:moveTo>
                      <a:cubicBezTo>
                        <a:pt x="261348" y="288556"/>
                        <a:pt x="258792" y="291109"/>
                        <a:pt x="254958" y="291109"/>
                      </a:cubicBezTo>
                      <a:lnTo>
                        <a:pt x="108629" y="291109"/>
                      </a:lnTo>
                      <a:cubicBezTo>
                        <a:pt x="104795" y="291109"/>
                        <a:pt x="102239" y="288556"/>
                        <a:pt x="102239" y="284725"/>
                      </a:cubicBezTo>
                      <a:lnTo>
                        <a:pt x="102239" y="92568"/>
                      </a:lnTo>
                      <a:cubicBezTo>
                        <a:pt x="102239" y="88737"/>
                        <a:pt x="104795" y="86184"/>
                        <a:pt x="108629" y="86184"/>
                      </a:cubicBezTo>
                      <a:lnTo>
                        <a:pt x="145052" y="86184"/>
                      </a:lnTo>
                      <a:lnTo>
                        <a:pt x="145052" y="76608"/>
                      </a:lnTo>
                      <a:cubicBezTo>
                        <a:pt x="145052" y="72777"/>
                        <a:pt x="147608" y="70224"/>
                        <a:pt x="151442" y="70224"/>
                      </a:cubicBezTo>
                      <a:lnTo>
                        <a:pt x="212146" y="70224"/>
                      </a:lnTo>
                      <a:cubicBezTo>
                        <a:pt x="215980" y="70224"/>
                        <a:pt x="218536" y="72777"/>
                        <a:pt x="218536" y="76608"/>
                      </a:cubicBezTo>
                      <a:lnTo>
                        <a:pt x="218536" y="86184"/>
                      </a:lnTo>
                      <a:lnTo>
                        <a:pt x="254958" y="86184"/>
                      </a:lnTo>
                      <a:cubicBezTo>
                        <a:pt x="258792" y="86184"/>
                        <a:pt x="261348" y="88737"/>
                        <a:pt x="261348" y="92568"/>
                      </a:cubicBezTo>
                      <a:lnTo>
                        <a:pt x="261348" y="284725"/>
                      </a:lnTo>
                      <a:close/>
                      <a:moveTo>
                        <a:pt x="181474" y="0"/>
                      </a:moveTo>
                      <a:cubicBezTo>
                        <a:pt x="81152" y="0"/>
                        <a:pt x="0" y="81076"/>
                        <a:pt x="0" y="180667"/>
                      </a:cubicBezTo>
                      <a:cubicBezTo>
                        <a:pt x="0" y="280895"/>
                        <a:pt x="81152" y="361971"/>
                        <a:pt x="180835" y="361971"/>
                      </a:cubicBezTo>
                      <a:cubicBezTo>
                        <a:pt x="281157" y="361971"/>
                        <a:pt x="362310" y="280895"/>
                        <a:pt x="362310" y="181305"/>
                      </a:cubicBezTo>
                      <a:cubicBezTo>
                        <a:pt x="362310" y="181305"/>
                        <a:pt x="362310" y="181305"/>
                        <a:pt x="362310" y="181305"/>
                      </a:cubicBezTo>
                      <a:cubicBezTo>
                        <a:pt x="362948" y="81076"/>
                        <a:pt x="281796" y="0"/>
                        <a:pt x="181474" y="0"/>
                      </a:cubicBezTo>
                    </a:path>
                  </a:pathLst>
                </a:custGeom>
                <a:solidFill>
                  <a:schemeClr val="accent4"/>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21" name="Graphic 4">
                  <a:extLst>
                    <a:ext uri="{FF2B5EF4-FFF2-40B4-BE49-F238E27FC236}">
                      <a16:creationId xmlns:a16="http://schemas.microsoft.com/office/drawing/2014/main" id="{28780227-50D0-DBB2-CD38-71E3EECE84C1}"/>
                    </a:ext>
                  </a:extLst>
                </p:cNvPr>
                <p:cNvSpPr/>
                <p:nvPr/>
              </p:nvSpPr>
              <p:spPr>
                <a:xfrm>
                  <a:off x="2109957" y="3907798"/>
                  <a:ext cx="47924" cy="17875"/>
                </a:xfrm>
                <a:custGeom>
                  <a:avLst/>
                  <a:gdLst>
                    <a:gd name="connsiteX0" fmla="*/ 0 w 47924"/>
                    <a:gd name="connsiteY0" fmla="*/ 0 h 17875"/>
                    <a:gd name="connsiteX1" fmla="*/ 47925 w 47924"/>
                    <a:gd name="connsiteY1" fmla="*/ 0 h 17875"/>
                    <a:gd name="connsiteX2" fmla="*/ 47925 w 47924"/>
                    <a:gd name="connsiteY2" fmla="*/ 17875 h 17875"/>
                    <a:gd name="connsiteX3" fmla="*/ 0 w 47924"/>
                    <a:gd name="connsiteY3" fmla="*/ 17875 h 17875"/>
                  </a:gdLst>
                  <a:ahLst/>
                  <a:cxnLst>
                    <a:cxn ang="0">
                      <a:pos x="connsiteX0" y="connsiteY0"/>
                    </a:cxn>
                    <a:cxn ang="0">
                      <a:pos x="connsiteX1" y="connsiteY1"/>
                    </a:cxn>
                    <a:cxn ang="0">
                      <a:pos x="connsiteX2" y="connsiteY2"/>
                    </a:cxn>
                    <a:cxn ang="0">
                      <a:pos x="connsiteX3" y="connsiteY3"/>
                    </a:cxn>
                  </a:cxnLst>
                  <a:rect l="l" t="t" r="r" b="b"/>
                  <a:pathLst>
                    <a:path w="47924" h="17875">
                      <a:moveTo>
                        <a:pt x="0" y="0"/>
                      </a:moveTo>
                      <a:lnTo>
                        <a:pt x="47925" y="0"/>
                      </a:lnTo>
                      <a:lnTo>
                        <a:pt x="47925" y="17875"/>
                      </a:lnTo>
                      <a:lnTo>
                        <a:pt x="0" y="17875"/>
                      </a:lnTo>
                      <a:close/>
                    </a:path>
                  </a:pathLst>
                </a:custGeom>
                <a:solidFill>
                  <a:schemeClr val="tx2"/>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grpSp>
      </p:grpSp>
      <p:sp>
        <p:nvSpPr>
          <p:cNvPr id="4" name="Rectangle 3">
            <a:extLst>
              <a:ext uri="{FF2B5EF4-FFF2-40B4-BE49-F238E27FC236}">
                <a16:creationId xmlns:a16="http://schemas.microsoft.com/office/drawing/2014/main" id="{B2EA455B-0B7B-874D-A512-6C424D0271D7}"/>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5812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362FF-4BE5-367C-0CA9-D2A4C952D4D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309B7A3-4CD8-90BD-1CCB-E6638A5B8D44}"/>
              </a:ext>
              <a:ext uri="{C183D7F6-B498-43B3-948B-1728B52AA6E4}">
                <adec:decorative xmlns:adec="http://schemas.microsoft.com/office/drawing/2017/decorative" val="1"/>
              </a:ext>
            </a:extLst>
          </p:cNvPr>
          <p:cNvSpPr/>
          <p:nvPr/>
        </p:nvSpPr>
        <p:spPr>
          <a:xfrm>
            <a:off x="1" y="898033"/>
            <a:ext cx="2919738" cy="5959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sp>
        <p:nvSpPr>
          <p:cNvPr id="24" name="Rectangle 23">
            <a:extLst>
              <a:ext uri="{FF2B5EF4-FFF2-40B4-BE49-F238E27FC236}">
                <a16:creationId xmlns:a16="http://schemas.microsoft.com/office/drawing/2014/main" id="{8E725DB0-F193-35B2-EB99-4D7058F423FA}"/>
              </a:ext>
              <a:ext uri="{C183D7F6-B498-43B3-948B-1728B52AA6E4}">
                <adec:decorative xmlns:adec="http://schemas.microsoft.com/office/drawing/2017/decorative" val="1"/>
              </a:ext>
            </a:extLst>
          </p:cNvPr>
          <p:cNvSpPr/>
          <p:nvPr/>
        </p:nvSpPr>
        <p:spPr>
          <a:xfrm>
            <a:off x="1" y="898033"/>
            <a:ext cx="2698772" cy="5959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graphicFrame>
        <p:nvGraphicFramePr>
          <p:cNvPr id="2" name="Table 1">
            <a:extLst>
              <a:ext uri="{FF2B5EF4-FFF2-40B4-BE49-F238E27FC236}">
                <a16:creationId xmlns:a16="http://schemas.microsoft.com/office/drawing/2014/main" id="{8D41E8C0-FD64-13B4-A976-339707A3A038}"/>
              </a:ext>
            </a:extLst>
          </p:cNvPr>
          <p:cNvGraphicFramePr>
            <a:graphicFrameLocks noGrp="1"/>
          </p:cNvGraphicFramePr>
          <p:nvPr>
            <p:extLst>
              <p:ext uri="{D42A27DB-BD31-4B8C-83A1-F6EECF244321}">
                <p14:modId xmlns:p14="http://schemas.microsoft.com/office/powerpoint/2010/main" val="1550364694"/>
              </p:ext>
            </p:extLst>
          </p:nvPr>
        </p:nvGraphicFramePr>
        <p:xfrm>
          <a:off x="-27936" y="3559081"/>
          <a:ext cx="3018858" cy="3157360"/>
        </p:xfrm>
        <a:graphic>
          <a:graphicData uri="http://schemas.openxmlformats.org/drawingml/2006/table">
            <a:tbl>
              <a:tblPr firstRow="1" bandRow="1">
                <a:tableStyleId>{2D5ABB26-0587-4C30-8999-92F81FD0307C}</a:tableStyleId>
              </a:tblPr>
              <a:tblGrid>
                <a:gridCol w="1485020">
                  <a:extLst>
                    <a:ext uri="{9D8B030D-6E8A-4147-A177-3AD203B41FA5}">
                      <a16:colId xmlns:a16="http://schemas.microsoft.com/office/drawing/2014/main" val="866683953"/>
                    </a:ext>
                  </a:extLst>
                </a:gridCol>
                <a:gridCol w="1533838">
                  <a:extLst>
                    <a:ext uri="{9D8B030D-6E8A-4147-A177-3AD203B41FA5}">
                      <a16:colId xmlns:a16="http://schemas.microsoft.com/office/drawing/2014/main" val="813203049"/>
                    </a:ext>
                  </a:extLst>
                </a:gridCol>
              </a:tblGrid>
              <a:tr h="386309">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ETAPA DE LA VIDA</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Estudiante</a:t>
                      </a:r>
                    </a:p>
                  </a:txBody>
                  <a:tcPr marL="121920" marR="121920" marT="60960" marB="60960"/>
                </a:tc>
                <a:extLst>
                  <a:ext uri="{0D108BD9-81ED-4DB2-BD59-A6C34878D82A}">
                    <a16:rowId xmlns:a16="http://schemas.microsoft.com/office/drawing/2014/main" val="3002202100"/>
                  </a:ext>
                </a:extLst>
              </a:tr>
              <a:tr h="386309">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EDAD</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22</a:t>
                      </a:r>
                    </a:p>
                  </a:txBody>
                  <a:tcPr marL="121920" marR="121920" marT="60960" marB="60960"/>
                </a:tc>
                <a:extLst>
                  <a:ext uri="{0D108BD9-81ED-4DB2-BD59-A6C34878D82A}">
                    <a16:rowId xmlns:a16="http://schemas.microsoft.com/office/drawing/2014/main" val="1146867654"/>
                  </a:ext>
                </a:extLst>
              </a:tr>
              <a:tr h="667291">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HOGAR</a:t>
                      </a:r>
                    </a:p>
                  </a:txBody>
                  <a:tcPr marL="121920" marR="121920" marT="60960" marB="60960"/>
                </a:tc>
                <a:tc>
                  <a:txBody>
                    <a:bodyPr/>
                    <a:lstStyle/>
                    <a:p>
                      <a:r>
                        <a:rPr lang="es" sz="1300" b="0" i="0" u="none" strike="noStrike" cap="none" baseline="0" dirty="0">
                          <a:solidFill>
                            <a:srgbClr val="000000"/>
                          </a:solidFill>
                          <a:effectLst/>
                          <a:uFill>
                            <a:solidFill>
                              <a:prstClr val="black">
                                <a:alpha val="0"/>
                              </a:prstClr>
                            </a:solidFill>
                          </a:uFill>
                          <a:latin typeface="Arial"/>
                          <a:ea typeface="Arial"/>
                          <a:cs typeface="Arial"/>
                        </a:rPr>
                        <a:t>Persona soltera</a:t>
                      </a:r>
                    </a:p>
                    <a:p>
                      <a:r>
                        <a:rPr lang="es" sz="1300" b="0" i="0" u="none" strike="noStrike" cap="none" baseline="0" dirty="0">
                          <a:solidFill>
                            <a:srgbClr val="000000"/>
                          </a:solidFill>
                          <a:effectLst/>
                          <a:uFill>
                            <a:solidFill>
                              <a:prstClr val="black">
                                <a:alpha val="0"/>
                              </a:prstClr>
                            </a:solidFill>
                          </a:uFill>
                          <a:latin typeface="Arial"/>
                          <a:ea typeface="Arial"/>
                          <a:cs typeface="Arial"/>
                        </a:rPr>
                        <a:t>Sin hijos</a:t>
                      </a:r>
                    </a:p>
                    <a:p>
                      <a:r>
                        <a:rPr lang="es" sz="1300" b="0" i="0" u="none" strike="noStrike" cap="none" baseline="0" dirty="0">
                          <a:solidFill>
                            <a:srgbClr val="000000"/>
                          </a:solidFill>
                          <a:effectLst/>
                          <a:uFill>
                            <a:solidFill>
                              <a:prstClr val="black">
                                <a:alpha val="0"/>
                              </a:prstClr>
                            </a:solidFill>
                          </a:uFill>
                          <a:latin typeface="Arial"/>
                          <a:ea typeface="Arial"/>
                          <a:cs typeface="Arial"/>
                        </a:rPr>
                        <a:t>No discapacitado</a:t>
                      </a:r>
                    </a:p>
                  </a:txBody>
                  <a:tcPr marL="121920" marR="121920" marT="60960" marB="60960"/>
                </a:tc>
                <a:extLst>
                  <a:ext uri="{0D108BD9-81ED-4DB2-BD59-A6C34878D82A}">
                    <a16:rowId xmlns:a16="http://schemas.microsoft.com/office/drawing/2014/main" val="68517950"/>
                  </a:ext>
                </a:extLst>
              </a:tr>
              <a:tr h="386309">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INGRESOS</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$0 por mes</a:t>
                      </a:r>
                    </a:p>
                  </a:txBody>
                  <a:tcPr marL="121920" marR="121920" marT="60960" marB="60960"/>
                </a:tc>
                <a:extLst>
                  <a:ext uri="{0D108BD9-81ED-4DB2-BD59-A6C34878D82A}">
                    <a16:rowId xmlns:a16="http://schemas.microsoft.com/office/drawing/2014/main" val="2053730682"/>
                  </a:ext>
                </a:extLst>
              </a:tr>
              <a:tr h="459330">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EMPLEO</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Estudiante de tiempo completo</a:t>
                      </a:r>
                    </a:p>
                  </a:txBody>
                  <a:tcPr marL="121920" marR="121920" marT="60960" marB="60960"/>
                </a:tc>
                <a:extLst>
                  <a:ext uri="{0D108BD9-81ED-4DB2-BD59-A6C34878D82A}">
                    <a16:rowId xmlns:a16="http://schemas.microsoft.com/office/drawing/2014/main" val="4042511818"/>
                  </a:ext>
                </a:extLst>
              </a:tr>
              <a:tr h="632142">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ACCIÓN</a:t>
                      </a:r>
                    </a:p>
                  </a:txBody>
                  <a:tcPr marL="121920" marR="121920" marT="60960" marB="60960"/>
                </a:tc>
                <a:tc>
                  <a:txBody>
                    <a:bodyPr/>
                    <a:lstStyle/>
                    <a:p>
                      <a:r>
                        <a:rPr lang="es" sz="1300" b="0" i="0" u="none" strike="noStrike" cap="none" baseline="0" dirty="0">
                          <a:solidFill>
                            <a:srgbClr val="000000"/>
                          </a:solidFill>
                          <a:effectLst/>
                          <a:uFill>
                            <a:solidFill>
                              <a:prstClr val="black">
                                <a:alpha val="0"/>
                              </a:prstClr>
                            </a:solidFill>
                          </a:uFill>
                          <a:latin typeface="Arial"/>
                          <a:ea typeface="Arial"/>
                          <a:cs typeface="Arial"/>
                        </a:rPr>
                        <a:t>Renovación</a:t>
                      </a:r>
                    </a:p>
                  </a:txBody>
                  <a:tcPr marL="121920" marR="121920" marT="60960" marB="60960"/>
                </a:tc>
                <a:extLst>
                  <a:ext uri="{0D108BD9-81ED-4DB2-BD59-A6C34878D82A}">
                    <a16:rowId xmlns:a16="http://schemas.microsoft.com/office/drawing/2014/main" val="2837347806"/>
                  </a:ext>
                </a:extLst>
              </a:tr>
            </a:tbl>
          </a:graphicData>
        </a:graphic>
      </p:graphicFrame>
      <p:sp>
        <p:nvSpPr>
          <p:cNvPr id="23" name="Rectangle: Rounded Corners 22">
            <a:extLst>
              <a:ext uri="{FF2B5EF4-FFF2-40B4-BE49-F238E27FC236}">
                <a16:creationId xmlns:a16="http://schemas.microsoft.com/office/drawing/2014/main" id="{1502FCE6-B24F-350E-F274-9AFFFBEFB9DD}"/>
              </a:ext>
            </a:extLst>
          </p:cNvPr>
          <p:cNvSpPr/>
          <p:nvPr/>
        </p:nvSpPr>
        <p:spPr>
          <a:xfrm>
            <a:off x="2820865" y="938656"/>
            <a:ext cx="1664259" cy="668091"/>
          </a:xfrm>
          <a:prstGeom prst="roundRect">
            <a:avLst>
              <a:gd name="adj" fmla="val 0"/>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lang="es" sz="2400" b="1" i="0" u="none" strike="noStrike" cap="small" baseline="0">
                <a:solidFill>
                  <a:srgbClr val="000000"/>
                </a:solidFill>
                <a:effectLst/>
                <a:uFill>
                  <a:solidFill>
                    <a:prstClr val="black">
                      <a:alpha val="0"/>
                    </a:prstClr>
                  </a:solidFill>
                </a:uFill>
                <a:latin typeface="Arial"/>
                <a:ea typeface="Arial"/>
                <a:cs typeface="Arial"/>
              </a:rPr>
              <a:t>PASOS</a:t>
            </a:r>
          </a:p>
        </p:txBody>
      </p:sp>
      <p:sp>
        <p:nvSpPr>
          <p:cNvPr id="28" name="Rectangle 27">
            <a:extLst>
              <a:ext uri="{FF2B5EF4-FFF2-40B4-BE49-F238E27FC236}">
                <a16:creationId xmlns:a16="http://schemas.microsoft.com/office/drawing/2014/main" id="{4851A42A-477B-8E69-A19E-8A86D289B4EC}"/>
              </a:ext>
              <a:ext uri="{C183D7F6-B498-43B3-948B-1728B52AA6E4}">
                <adec:decorative xmlns:adec="http://schemas.microsoft.com/office/drawing/2017/decorative" val="1"/>
              </a:ext>
            </a:extLst>
          </p:cNvPr>
          <p:cNvSpPr/>
          <p:nvPr/>
        </p:nvSpPr>
        <p:spPr>
          <a:xfrm>
            <a:off x="2909998" y="6487070"/>
            <a:ext cx="9282001" cy="3729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FDF48B59-5C5D-886D-DBDF-59A94F8AF3AE}"/>
              </a:ext>
              <a:ext uri="{C183D7F6-B498-43B3-948B-1728B52AA6E4}">
                <adec:decorative xmlns:adec="http://schemas.microsoft.com/office/drawing/2017/decorative" val="1"/>
              </a:ext>
            </a:extLst>
          </p:cNvPr>
          <p:cNvCxnSpPr>
            <a:endCxn id="51" idx="4"/>
          </p:cNvCxnSpPr>
          <p:nvPr/>
        </p:nvCxnSpPr>
        <p:spPr>
          <a:xfrm>
            <a:off x="3216346" y="1951211"/>
            <a:ext cx="1903" cy="3938210"/>
          </a:xfrm>
          <a:prstGeom prst="straightConnector1">
            <a:avLst/>
          </a:prstGeom>
          <a:ln w="28575">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descr="The number 1 ">
            <a:extLst>
              <a:ext uri="{FF2B5EF4-FFF2-40B4-BE49-F238E27FC236}">
                <a16:creationId xmlns:a16="http://schemas.microsoft.com/office/drawing/2014/main" id="{D9BA83C7-DF43-9D60-6810-BBD4BBB443B0}"/>
              </a:ext>
            </a:extLst>
          </p:cNvPr>
          <p:cNvSpPr/>
          <p:nvPr/>
        </p:nvSpPr>
        <p:spPr>
          <a:xfrm>
            <a:off x="2955996" y="1523732"/>
            <a:ext cx="520700" cy="4865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2960"/>
              </a:solidFill>
              <a:effectLst/>
              <a:uLnTx/>
              <a:uFillTx/>
              <a:latin typeface="Arial" panose="020B0604020202020204" pitchFamily="34" charset="0"/>
              <a:cs typeface="Arial" panose="020B0604020202020204" pitchFamily="34" charset="0"/>
            </a:endParaRPr>
          </a:p>
        </p:txBody>
      </p:sp>
      <p:grpSp>
        <p:nvGrpSpPr>
          <p:cNvPr id="67" name="Group 66">
            <a:extLst>
              <a:ext uri="{FF2B5EF4-FFF2-40B4-BE49-F238E27FC236}">
                <a16:creationId xmlns:a16="http://schemas.microsoft.com/office/drawing/2014/main" id="{C893E9CD-3870-C1A6-FD90-37E9E0806B04}"/>
              </a:ext>
              <a:ext uri="{C183D7F6-B498-43B3-948B-1728B52AA6E4}">
                <adec:decorative xmlns:adec="http://schemas.microsoft.com/office/drawing/2017/decorative" val="1"/>
              </a:ext>
            </a:extLst>
          </p:cNvPr>
          <p:cNvGrpSpPr/>
          <p:nvPr/>
        </p:nvGrpSpPr>
        <p:grpSpPr>
          <a:xfrm>
            <a:off x="3010606" y="1513107"/>
            <a:ext cx="8731654" cy="507831"/>
            <a:chOff x="3010606" y="1513107"/>
            <a:chExt cx="8731654" cy="507831"/>
          </a:xfrm>
        </p:grpSpPr>
        <p:sp>
          <p:nvSpPr>
            <p:cNvPr id="25" name="Rectangle 24">
              <a:extLst>
                <a:ext uri="{FF2B5EF4-FFF2-40B4-BE49-F238E27FC236}">
                  <a16:creationId xmlns:a16="http://schemas.microsoft.com/office/drawing/2014/main" id="{3306782D-D590-627A-0800-592132DD2E34}"/>
                </a:ext>
              </a:extLst>
            </p:cNvPr>
            <p:cNvSpPr/>
            <p:nvPr/>
          </p:nvSpPr>
          <p:spPr>
            <a:xfrm>
              <a:off x="3604100" y="1515563"/>
              <a:ext cx="8138160" cy="50292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s" sz="1350" b="1" i="0" u="none" strike="noStrike" cap="none" baseline="0">
                  <a:solidFill>
                    <a:srgbClr val="002960"/>
                  </a:solidFill>
                  <a:effectLst/>
                  <a:uFill>
                    <a:solidFill>
                      <a:prstClr val="black">
                        <a:alpha val="0"/>
                      </a:prstClr>
                    </a:solidFill>
                  </a:uFill>
                  <a:latin typeface="Arial"/>
                  <a:ea typeface="Arial"/>
                  <a:cs typeface="Arial"/>
                </a:rPr>
                <a:t>Recibo mi formulario de renovación de MassHealth</a:t>
              </a:r>
              <a:r>
                <a:rPr lang="es" sz="1350" b="0" i="0" u="none" strike="noStrike" cap="none" baseline="0">
                  <a:solidFill>
                    <a:srgbClr val="002960"/>
                  </a:solidFill>
                  <a:effectLst/>
                  <a:uFill>
                    <a:solidFill>
                      <a:prstClr val="black">
                        <a:alpha val="0"/>
                      </a:prstClr>
                    </a:solidFill>
                  </a:uFill>
                  <a:latin typeface="Arial"/>
                  <a:ea typeface="Arial"/>
                  <a:cs typeface="Arial"/>
                </a:rPr>
                <a:t> en un sobre azul. </a:t>
              </a:r>
              <a:br>
                <a:rPr sz="1350" dirty="0"/>
              </a:br>
              <a:r>
                <a:rPr lang="es" sz="1350" b="0" i="0" u="none" strike="noStrike" cap="none" baseline="0">
                  <a:solidFill>
                    <a:srgbClr val="002960"/>
                  </a:solidFill>
                  <a:effectLst/>
                  <a:uFill>
                    <a:solidFill>
                      <a:prstClr val="black">
                        <a:alpha val="0"/>
                      </a:prstClr>
                    </a:solidFill>
                  </a:uFill>
                  <a:latin typeface="Arial"/>
                  <a:ea typeface="Arial"/>
                  <a:cs typeface="Arial"/>
                </a:rPr>
                <a:t>Informo que soy un estudiante inscrito en un programa de educación superior.</a:t>
              </a:r>
            </a:p>
          </p:txBody>
        </p:sp>
        <p:sp>
          <p:nvSpPr>
            <p:cNvPr id="27" name="Freeform 41" descr="1">
              <a:extLst>
                <a:ext uri="{FF2B5EF4-FFF2-40B4-BE49-F238E27FC236}">
                  <a16:creationId xmlns:a16="http://schemas.microsoft.com/office/drawing/2014/main" id="{B774851A-6F3B-A5AF-54CD-2957E4B22A0A}"/>
                </a:ext>
              </a:extLst>
            </p:cNvPr>
            <p:cNvSpPr>
              <a:spLocks noEditPoints="1"/>
            </p:cNvSpPr>
            <p:nvPr/>
          </p:nvSpPr>
          <p:spPr bwMode="auto">
            <a:xfrm>
              <a:off x="3010606" y="1563471"/>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200" b="1" i="0" u="none" strike="noStrike" cap="none" baseline="0">
                  <a:solidFill>
                    <a:srgbClr val="6075B1"/>
                  </a:solidFill>
                  <a:effectLst/>
                  <a:uFill>
                    <a:solidFill>
                      <a:prstClr val="black">
                        <a:alpha val="0"/>
                      </a:prstClr>
                    </a:solidFill>
                  </a:uFill>
                  <a:latin typeface="Arial"/>
                  <a:ea typeface="Arial"/>
                  <a:cs typeface="Arial"/>
                </a:rPr>
                <a:t>1</a:t>
              </a:r>
            </a:p>
          </p:txBody>
        </p:sp>
      </p:grpSp>
      <p:grpSp>
        <p:nvGrpSpPr>
          <p:cNvPr id="69" name="Group 68">
            <a:extLst>
              <a:ext uri="{FF2B5EF4-FFF2-40B4-BE49-F238E27FC236}">
                <a16:creationId xmlns:a16="http://schemas.microsoft.com/office/drawing/2014/main" id="{3BB0E61D-36A7-1493-14FE-F67F7ECF6522}"/>
              </a:ext>
              <a:ext uri="{C183D7F6-B498-43B3-948B-1728B52AA6E4}">
                <adec:decorative xmlns:adec="http://schemas.microsoft.com/office/drawing/2017/decorative" val="1"/>
              </a:ext>
            </a:extLst>
          </p:cNvPr>
          <p:cNvGrpSpPr/>
          <p:nvPr/>
        </p:nvGrpSpPr>
        <p:grpSpPr>
          <a:xfrm>
            <a:off x="3008701" y="3801791"/>
            <a:ext cx="8733558" cy="805349"/>
            <a:chOff x="3008701" y="3555531"/>
            <a:chExt cx="8733558" cy="805349"/>
          </a:xfrm>
        </p:grpSpPr>
        <p:sp>
          <p:nvSpPr>
            <p:cNvPr id="30" name="Rectangle 29">
              <a:extLst>
                <a:ext uri="{FF2B5EF4-FFF2-40B4-BE49-F238E27FC236}">
                  <a16:creationId xmlns:a16="http://schemas.microsoft.com/office/drawing/2014/main" id="{EB689D14-7183-D988-AB47-5313B210D27D}"/>
                </a:ext>
              </a:extLst>
            </p:cNvPr>
            <p:cNvSpPr/>
            <p:nvPr/>
          </p:nvSpPr>
          <p:spPr>
            <a:xfrm>
              <a:off x="3604099" y="3555531"/>
              <a:ext cx="8138160" cy="805349"/>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100"/>
                </a:spcAft>
                <a:buClrTx/>
                <a:buSzTx/>
                <a:buFontTx/>
                <a:buNone/>
                <a:defRPr/>
              </a:pPr>
              <a:r>
                <a:rPr lang="es" sz="1350" b="1" i="0" u="none" strike="noStrike" cap="none" baseline="0" dirty="0">
                  <a:solidFill>
                    <a:srgbClr val="002960"/>
                  </a:solidFill>
                  <a:effectLst/>
                  <a:uFill>
                    <a:solidFill>
                      <a:prstClr val="black">
                        <a:alpha val="0"/>
                      </a:prstClr>
                    </a:solidFill>
                  </a:uFill>
                  <a:latin typeface="Arial"/>
                  <a:ea typeface="Arial"/>
                  <a:cs typeface="Arial"/>
                </a:rPr>
                <a:t>Recibo una </a:t>
              </a:r>
              <a:r>
                <a:rPr lang="es" sz="1350" b="1" dirty="0">
                  <a:solidFill>
                    <a:srgbClr val="002960"/>
                  </a:solidFill>
                  <a:uFill>
                    <a:solidFill>
                      <a:prstClr val="black">
                        <a:alpha val="0"/>
                      </a:prstClr>
                    </a:solidFill>
                  </a:uFill>
                  <a:latin typeface="Arial"/>
                  <a:ea typeface="Arial"/>
                  <a:cs typeface="Arial"/>
                </a:rPr>
                <a:t>“</a:t>
              </a:r>
              <a:r>
                <a:rPr lang="es" sz="1350" b="1" i="0" u="none" strike="noStrike" cap="none" baseline="0" dirty="0">
                  <a:solidFill>
                    <a:srgbClr val="002960"/>
                  </a:solidFill>
                  <a:effectLst/>
                  <a:uFill>
                    <a:solidFill>
                      <a:prstClr val="black">
                        <a:alpha val="0"/>
                      </a:prstClr>
                    </a:solidFill>
                  </a:uFill>
                  <a:latin typeface="Arial"/>
                  <a:ea typeface="Arial"/>
                  <a:cs typeface="Arial"/>
                </a:rPr>
                <a:t>solicitud de información” para los requisitos de trabajo de parte de MassHealth. </a:t>
              </a:r>
              <a:r>
                <a:rPr lang="es" sz="1350" i="0" u="none" strike="noStrike" cap="none" baseline="0" dirty="0">
                  <a:solidFill>
                    <a:srgbClr val="002960"/>
                  </a:solidFill>
                  <a:effectLst/>
                  <a:uFill>
                    <a:solidFill>
                      <a:prstClr val="black">
                        <a:alpha val="0"/>
                      </a:prstClr>
                    </a:solidFill>
                  </a:uFill>
                  <a:latin typeface="Arial"/>
                  <a:ea typeface="Arial"/>
                  <a:cs typeface="Arial"/>
                </a:rPr>
                <a:t>Esto s</a:t>
              </a:r>
              <a:r>
                <a:rPr lang="es" sz="1350" b="0" i="0" u="none" strike="noStrike" cap="none" baseline="0" dirty="0">
                  <a:solidFill>
                    <a:srgbClr val="002960"/>
                  </a:solidFill>
                  <a:effectLst/>
                  <a:uFill>
                    <a:solidFill>
                      <a:prstClr val="black">
                        <a:alpha val="0"/>
                      </a:prstClr>
                    </a:solidFill>
                  </a:uFill>
                  <a:latin typeface="Arial"/>
                  <a:ea typeface="Arial"/>
                  <a:cs typeface="Arial"/>
                </a:rPr>
                <a:t>ignifica que tengo que responder con la documentación requerida dentro de los 30 días. </a:t>
              </a:r>
            </a:p>
            <a:p>
              <a:pPr marL="0" marR="0" lvl="0" indent="0" algn="l" defTabSz="914400" rtl="0" eaLnBrk="1" fontAlgn="auto" latinLnBrk="0" hangingPunct="1">
                <a:lnSpc>
                  <a:spcPct val="100000"/>
                </a:lnSpc>
                <a:spcBef>
                  <a:spcPts val="600"/>
                </a:spcBef>
                <a:spcAft>
                  <a:spcPts val="100"/>
                </a:spcAft>
                <a:buClrTx/>
                <a:buSzTx/>
                <a:buFontTx/>
                <a:buNone/>
                <a:defRPr/>
              </a:pPr>
              <a:r>
                <a:rPr lang="es" sz="1350" b="0" i="0" u="none" strike="noStrike" cap="none" baseline="0" dirty="0">
                  <a:solidFill>
                    <a:srgbClr val="002960"/>
                  </a:solidFill>
                  <a:effectLst/>
                  <a:uFill>
                    <a:solidFill>
                      <a:prstClr val="black">
                        <a:alpha val="0"/>
                      </a:prstClr>
                    </a:solidFill>
                  </a:uFill>
                  <a:latin typeface="Arial"/>
                  <a:ea typeface="Arial"/>
                  <a:cs typeface="Arial"/>
                </a:rPr>
                <a:t>Envío a MassHealth documentación sobre mi inscripción en educación superior de tiempo completo. </a:t>
              </a:r>
            </a:p>
          </p:txBody>
        </p:sp>
        <p:grpSp>
          <p:nvGrpSpPr>
            <p:cNvPr id="32" name="Group 31">
              <a:extLst>
                <a:ext uri="{FF2B5EF4-FFF2-40B4-BE49-F238E27FC236}">
                  <a16:creationId xmlns:a16="http://schemas.microsoft.com/office/drawing/2014/main" id="{ED5C4819-F043-DBAE-3D0A-B42033EFBCD1}"/>
                </a:ext>
              </a:extLst>
            </p:cNvPr>
            <p:cNvGrpSpPr/>
            <p:nvPr/>
          </p:nvGrpSpPr>
          <p:grpSpPr>
            <a:xfrm>
              <a:off x="3008701" y="3752465"/>
              <a:ext cx="415290" cy="411480"/>
              <a:chOff x="2905196" y="2219102"/>
              <a:chExt cx="415290" cy="411480"/>
            </a:xfrm>
          </p:grpSpPr>
          <p:sp>
            <p:nvSpPr>
              <p:cNvPr id="33" name="Oval 32" descr="3">
                <a:extLst>
                  <a:ext uri="{FF2B5EF4-FFF2-40B4-BE49-F238E27FC236}">
                    <a16:creationId xmlns:a16="http://schemas.microsoft.com/office/drawing/2014/main" id="{4F6B872A-BA16-F2AC-5F42-1D2211240D5D}"/>
                  </a:ext>
                </a:extLst>
              </p:cNvPr>
              <p:cNvSpPr/>
              <p:nvPr/>
            </p:nvSpPr>
            <p:spPr>
              <a:xfrm>
                <a:off x="2905196" y="2219102"/>
                <a:ext cx="411480" cy="4114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2960"/>
                  </a:solidFill>
                  <a:effectLst/>
                  <a:uLnTx/>
                  <a:uFillTx/>
                  <a:latin typeface="Arial" panose="020B0604020202020204" pitchFamily="34" charset="0"/>
                  <a:cs typeface="Arial" panose="020B0604020202020204" pitchFamily="34" charset="0"/>
                </a:endParaRPr>
              </a:p>
            </p:txBody>
          </p:sp>
          <p:sp>
            <p:nvSpPr>
              <p:cNvPr id="34" name="Freeform 41">
                <a:extLst>
                  <a:ext uri="{FF2B5EF4-FFF2-40B4-BE49-F238E27FC236}">
                    <a16:creationId xmlns:a16="http://schemas.microsoft.com/office/drawing/2014/main" id="{6C5EB269-A376-30A0-25F1-69DC03F366AC}"/>
                  </a:ext>
                </a:extLst>
              </p:cNvPr>
              <p:cNvSpPr>
                <a:spLocks noEditPoints="1"/>
              </p:cNvSpPr>
              <p:nvPr/>
            </p:nvSpPr>
            <p:spPr bwMode="auto">
              <a:xfrm>
                <a:off x="2909006" y="2219102"/>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200" b="1" i="0" u="none" strike="noStrike" cap="none" baseline="0">
                    <a:solidFill>
                      <a:srgbClr val="6075B1"/>
                    </a:solidFill>
                    <a:effectLst/>
                    <a:uFill>
                      <a:solidFill>
                        <a:prstClr val="black">
                          <a:alpha val="0"/>
                        </a:prstClr>
                      </a:solidFill>
                    </a:uFill>
                    <a:latin typeface="Arial"/>
                    <a:ea typeface="Arial"/>
                    <a:cs typeface="Arial"/>
                  </a:rPr>
                  <a:t>3</a:t>
                </a:r>
                <a:endParaRPr kumimoji="0" lang="en-US" sz="2200" b="1" i="0" u="none" strike="noStrike" kern="1200" cap="none" spc="0" normalizeH="0" baseline="0" noProof="0" dirty="0">
                  <a:ln>
                    <a:noFill/>
                  </a:ln>
                  <a:solidFill>
                    <a:srgbClr val="6075B1"/>
                  </a:solidFill>
                  <a:effectLst/>
                  <a:uLnTx/>
                  <a:uFillTx/>
                  <a:latin typeface="Arial" panose="020B0604020202020204" pitchFamily="34" charset="0"/>
                  <a:cs typeface="Arial" panose="020B0604020202020204" pitchFamily="34" charset="0"/>
                </a:endParaRPr>
              </a:p>
            </p:txBody>
          </p:sp>
        </p:grpSp>
      </p:grpSp>
      <p:grpSp>
        <p:nvGrpSpPr>
          <p:cNvPr id="66" name="Group 65">
            <a:extLst>
              <a:ext uri="{FF2B5EF4-FFF2-40B4-BE49-F238E27FC236}">
                <a16:creationId xmlns:a16="http://schemas.microsoft.com/office/drawing/2014/main" id="{DCCEB31C-A61E-C6A7-C9D8-9EB03AE311FA}"/>
              </a:ext>
              <a:ext uri="{C183D7F6-B498-43B3-948B-1728B52AA6E4}">
                <adec:decorative xmlns:adec="http://schemas.microsoft.com/office/drawing/2017/decorative" val="1"/>
              </a:ext>
            </a:extLst>
          </p:cNvPr>
          <p:cNvGrpSpPr/>
          <p:nvPr/>
        </p:nvGrpSpPr>
        <p:grpSpPr>
          <a:xfrm>
            <a:off x="3008701" y="2169619"/>
            <a:ext cx="8733559" cy="411480"/>
            <a:chOff x="3008701" y="2128981"/>
            <a:chExt cx="8733559" cy="411480"/>
          </a:xfrm>
        </p:grpSpPr>
        <p:sp>
          <p:nvSpPr>
            <p:cNvPr id="26" name="Rectangle 25">
              <a:extLst>
                <a:ext uri="{FF2B5EF4-FFF2-40B4-BE49-F238E27FC236}">
                  <a16:creationId xmlns:a16="http://schemas.microsoft.com/office/drawing/2014/main" id="{E2B5CDEA-7860-B681-F0E1-25D54C7F3FC5}"/>
                </a:ext>
              </a:extLst>
            </p:cNvPr>
            <p:cNvSpPr/>
            <p:nvPr/>
          </p:nvSpPr>
          <p:spPr>
            <a:xfrm>
              <a:off x="3604100" y="2186131"/>
              <a:ext cx="8138160" cy="2971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s" sz="1350" b="1" i="0" u="none" strike="noStrike" cap="none" baseline="0">
                  <a:solidFill>
                    <a:srgbClr val="002960"/>
                  </a:solidFill>
                  <a:effectLst/>
                  <a:uFill>
                    <a:solidFill>
                      <a:prstClr val="black">
                        <a:alpha val="0"/>
                      </a:prstClr>
                    </a:solidFill>
                  </a:uFill>
                  <a:latin typeface="Arial"/>
                  <a:ea typeface="Arial"/>
                  <a:cs typeface="Arial"/>
                </a:rPr>
                <a:t>Completo mi renovación</a:t>
              </a:r>
              <a:r>
                <a:rPr lang="es" sz="1350" b="0" i="0" u="none" strike="noStrike" cap="none" baseline="0">
                  <a:solidFill>
                    <a:srgbClr val="002960"/>
                  </a:solidFill>
                  <a:effectLst/>
                  <a:uFill>
                    <a:solidFill>
                      <a:prstClr val="black">
                        <a:alpha val="0"/>
                      </a:prstClr>
                    </a:solidFill>
                  </a:uFill>
                  <a:latin typeface="Arial"/>
                  <a:ea typeface="Arial"/>
                  <a:cs typeface="Arial"/>
                </a:rPr>
                <a:t> en línea.</a:t>
              </a:r>
            </a:p>
          </p:txBody>
        </p:sp>
        <p:grpSp>
          <p:nvGrpSpPr>
            <p:cNvPr id="35" name="Group 34">
              <a:extLst>
                <a:ext uri="{FF2B5EF4-FFF2-40B4-BE49-F238E27FC236}">
                  <a16:creationId xmlns:a16="http://schemas.microsoft.com/office/drawing/2014/main" id="{9F106BB7-2D79-A50E-BFC3-506E8DE61397}"/>
                </a:ext>
              </a:extLst>
            </p:cNvPr>
            <p:cNvGrpSpPr/>
            <p:nvPr/>
          </p:nvGrpSpPr>
          <p:grpSpPr>
            <a:xfrm>
              <a:off x="3008701" y="2128981"/>
              <a:ext cx="415290" cy="411480"/>
              <a:chOff x="2905196" y="2219102"/>
              <a:chExt cx="415290" cy="411480"/>
            </a:xfrm>
          </p:grpSpPr>
          <p:sp>
            <p:nvSpPr>
              <p:cNvPr id="37" name="Oval 36" descr="2">
                <a:extLst>
                  <a:ext uri="{FF2B5EF4-FFF2-40B4-BE49-F238E27FC236}">
                    <a16:creationId xmlns:a16="http://schemas.microsoft.com/office/drawing/2014/main" id="{076D7661-BD5A-4798-90A3-E62F699BD02B}"/>
                  </a:ext>
                </a:extLst>
              </p:cNvPr>
              <p:cNvSpPr/>
              <p:nvPr/>
            </p:nvSpPr>
            <p:spPr>
              <a:xfrm>
                <a:off x="2905196" y="2219102"/>
                <a:ext cx="411480" cy="4114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2960"/>
                  </a:solidFill>
                  <a:effectLst/>
                  <a:uLnTx/>
                  <a:uFillTx/>
                  <a:latin typeface="Arial" panose="020B0604020202020204" pitchFamily="34" charset="0"/>
                  <a:cs typeface="Arial" panose="020B0604020202020204" pitchFamily="34" charset="0"/>
                </a:endParaRPr>
              </a:p>
            </p:txBody>
          </p:sp>
          <p:sp>
            <p:nvSpPr>
              <p:cNvPr id="38" name="Freeform 41">
                <a:extLst>
                  <a:ext uri="{FF2B5EF4-FFF2-40B4-BE49-F238E27FC236}">
                    <a16:creationId xmlns:a16="http://schemas.microsoft.com/office/drawing/2014/main" id="{35610C0B-D514-0F88-E064-7FB11000399B}"/>
                  </a:ext>
                </a:extLst>
              </p:cNvPr>
              <p:cNvSpPr>
                <a:spLocks noEditPoints="1"/>
              </p:cNvSpPr>
              <p:nvPr/>
            </p:nvSpPr>
            <p:spPr bwMode="auto">
              <a:xfrm>
                <a:off x="2909006" y="2219102"/>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200" b="1" i="0" u="none" strike="noStrike" cap="none" baseline="0">
                    <a:solidFill>
                      <a:srgbClr val="6075B1"/>
                    </a:solidFill>
                    <a:effectLst/>
                    <a:uFill>
                      <a:solidFill>
                        <a:prstClr val="black">
                          <a:alpha val="0"/>
                        </a:prstClr>
                      </a:solidFill>
                    </a:uFill>
                    <a:latin typeface="Arial"/>
                    <a:ea typeface="Arial"/>
                    <a:cs typeface="Arial"/>
                  </a:rPr>
                  <a:t>2</a:t>
                </a:r>
              </a:p>
            </p:txBody>
          </p:sp>
        </p:grpSp>
      </p:grpSp>
      <p:grpSp>
        <p:nvGrpSpPr>
          <p:cNvPr id="71" name="Group 70">
            <a:extLst>
              <a:ext uri="{FF2B5EF4-FFF2-40B4-BE49-F238E27FC236}">
                <a16:creationId xmlns:a16="http://schemas.microsoft.com/office/drawing/2014/main" id="{1A9D7ADD-8217-5953-9C91-693D24DA5FCC}"/>
              </a:ext>
              <a:ext uri="{C183D7F6-B498-43B3-948B-1728B52AA6E4}">
                <adec:decorative xmlns:adec="http://schemas.microsoft.com/office/drawing/2017/decorative" val="1"/>
              </a:ext>
            </a:extLst>
          </p:cNvPr>
          <p:cNvGrpSpPr/>
          <p:nvPr/>
        </p:nvGrpSpPr>
        <p:grpSpPr>
          <a:xfrm>
            <a:off x="2982557" y="5421828"/>
            <a:ext cx="8759703" cy="467593"/>
            <a:chOff x="2982557" y="5269424"/>
            <a:chExt cx="8759703" cy="467593"/>
          </a:xfrm>
        </p:grpSpPr>
        <p:sp>
          <p:nvSpPr>
            <p:cNvPr id="51" name="Oval 50">
              <a:extLst>
                <a:ext uri="{FF2B5EF4-FFF2-40B4-BE49-F238E27FC236}">
                  <a16:creationId xmlns:a16="http://schemas.microsoft.com/office/drawing/2014/main" id="{0417A2C3-7461-0C40-1826-E8A9D17E96CD}"/>
                </a:ext>
              </a:extLst>
            </p:cNvPr>
            <p:cNvSpPr/>
            <p:nvPr/>
          </p:nvSpPr>
          <p:spPr>
            <a:xfrm>
              <a:off x="2982557" y="5269424"/>
              <a:ext cx="471383" cy="467593"/>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2960"/>
                </a:solidFill>
                <a:effectLst/>
                <a:uLnTx/>
                <a:uFillTx/>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31E245A8-37EA-BB33-3260-F975A63ED906}"/>
                </a:ext>
              </a:extLst>
            </p:cNvPr>
            <p:cNvSpPr/>
            <p:nvPr/>
          </p:nvSpPr>
          <p:spPr>
            <a:xfrm>
              <a:off x="3604100" y="5251761"/>
              <a:ext cx="8138160" cy="50292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350" b="1" i="0" u="none" strike="noStrike" cap="none" baseline="0">
                  <a:solidFill>
                    <a:srgbClr val="002960"/>
                  </a:solidFill>
                  <a:effectLst/>
                  <a:uFill>
                    <a:solidFill>
                      <a:prstClr val="black">
                        <a:alpha val="0"/>
                      </a:prstClr>
                    </a:solidFill>
                  </a:uFill>
                  <a:latin typeface="Arial"/>
                  <a:ea typeface="Arial"/>
                  <a:cs typeface="Arial"/>
                </a:rPr>
                <a:t>Recibo un aviso que me confirma que </a:t>
              </a:r>
              <a:r>
                <a:rPr lang="es" sz="1350" b="1" i="0" u="sng" strike="noStrike" cap="none" baseline="0">
                  <a:solidFill>
                    <a:srgbClr val="005500"/>
                  </a:solidFill>
                  <a:effectLst/>
                  <a:uFill>
                    <a:solidFill>
                      <a:srgbClr val="005500"/>
                    </a:solidFill>
                  </a:uFill>
                  <a:latin typeface="Arial"/>
                  <a:ea typeface="Arial"/>
                  <a:cs typeface="Arial"/>
                </a:rPr>
                <a:t>se ha renovado mi cobertura de MassHealth</a:t>
              </a:r>
              <a:r>
                <a:rPr lang="es" sz="1350" b="1" i="0" u="none" strike="noStrike" cap="none" baseline="0">
                  <a:solidFill>
                    <a:srgbClr val="005500"/>
                  </a:solidFill>
                  <a:effectLst/>
                  <a:uFill>
                    <a:solidFill>
                      <a:prstClr val="black">
                        <a:alpha val="0"/>
                      </a:prstClr>
                    </a:solidFill>
                  </a:uFill>
                  <a:latin typeface="Arial"/>
                  <a:ea typeface="Arial"/>
                  <a:cs typeface="Arial"/>
                </a:rPr>
                <a:t>.</a:t>
              </a:r>
            </a:p>
          </p:txBody>
        </p:sp>
        <p:sp>
          <p:nvSpPr>
            <p:cNvPr id="53" name="Freeform 41" descr="4">
              <a:extLst>
                <a:ext uri="{FF2B5EF4-FFF2-40B4-BE49-F238E27FC236}">
                  <a16:creationId xmlns:a16="http://schemas.microsoft.com/office/drawing/2014/main" id="{364F38A5-170F-E6C2-47AD-B315950B4512}"/>
                </a:ext>
              </a:extLst>
            </p:cNvPr>
            <p:cNvSpPr>
              <a:spLocks noEditPoints="1"/>
            </p:cNvSpPr>
            <p:nvPr/>
          </p:nvSpPr>
          <p:spPr bwMode="auto">
            <a:xfrm>
              <a:off x="2986473" y="5274620"/>
              <a:ext cx="457200" cy="45720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rgbClr val="005500"/>
            </a:solidFill>
            <a:ln w="9525">
              <a:noFill/>
              <a:rou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400" b="1" i="0" u="none" strike="noStrike" cap="none" baseline="0">
                  <a:solidFill>
                    <a:srgbClr val="71A271"/>
                  </a:solidFill>
                  <a:effectLst/>
                  <a:uFill>
                    <a:solidFill>
                      <a:prstClr val="black">
                        <a:alpha val="0"/>
                      </a:prstClr>
                    </a:solidFill>
                  </a:uFill>
                  <a:latin typeface="Arial"/>
                  <a:ea typeface="Arial"/>
                  <a:cs typeface="Arial"/>
                </a:rPr>
                <a:t>4</a:t>
              </a:r>
              <a:endParaRPr kumimoji="0" lang="en-US" sz="2400" b="1" i="0" u="none" strike="noStrike" kern="1200" cap="none" spc="0" normalizeH="0" baseline="0" noProof="0" dirty="0">
                <a:ln>
                  <a:noFill/>
                </a:ln>
                <a:solidFill>
                  <a:srgbClr val="71A271"/>
                </a:solidFill>
                <a:effectLst/>
                <a:uLnTx/>
                <a:uFillTx/>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D02CF3B6-C675-2A68-DD91-FFBB8B094938}"/>
              </a:ext>
              <a:ext uri="{C183D7F6-B498-43B3-948B-1728B52AA6E4}">
                <adec:decorative xmlns:adec="http://schemas.microsoft.com/office/drawing/2017/decorative" val="1"/>
              </a:ext>
            </a:extLst>
          </p:cNvPr>
          <p:cNvGrpSpPr/>
          <p:nvPr/>
        </p:nvGrpSpPr>
        <p:grpSpPr>
          <a:xfrm>
            <a:off x="3008701" y="2833654"/>
            <a:ext cx="8733559" cy="715581"/>
            <a:chOff x="3008701" y="2640864"/>
            <a:chExt cx="8733559" cy="715581"/>
          </a:xfrm>
        </p:grpSpPr>
        <p:sp>
          <p:nvSpPr>
            <p:cNvPr id="29" name="Rectangle 28">
              <a:extLst>
                <a:ext uri="{FF2B5EF4-FFF2-40B4-BE49-F238E27FC236}">
                  <a16:creationId xmlns:a16="http://schemas.microsoft.com/office/drawing/2014/main" id="{E4049DAC-0551-9083-1087-8098CBE82915}"/>
                </a:ext>
              </a:extLst>
            </p:cNvPr>
            <p:cNvSpPr/>
            <p:nvPr/>
          </p:nvSpPr>
          <p:spPr>
            <a:xfrm>
              <a:off x="3604099" y="2541455"/>
              <a:ext cx="8138160" cy="91440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lvl="0">
                <a:defRPr/>
              </a:pPr>
              <a:r>
                <a:rPr lang="es" sz="1350" b="1" i="0" u="sng" strike="noStrike" cap="none" baseline="0">
                  <a:solidFill>
                    <a:srgbClr val="002960"/>
                  </a:solidFill>
                  <a:effectLst/>
                  <a:uFill>
                    <a:solidFill>
                      <a:srgbClr val="002960"/>
                    </a:solidFill>
                  </a:uFill>
                  <a:latin typeface="Arial"/>
                  <a:ea typeface="Arial"/>
                  <a:cs typeface="Arial"/>
                </a:rPr>
                <a:t>Acción de MassHealth</a:t>
              </a:r>
              <a:r>
                <a:rPr lang="es" sz="1350" b="1" i="0" u="none" strike="noStrike" cap="none" baseline="0">
                  <a:solidFill>
                    <a:srgbClr val="002960"/>
                  </a:solidFill>
                  <a:effectLst/>
                  <a:uFill>
                    <a:solidFill>
                      <a:prstClr val="black">
                        <a:alpha val="0"/>
                      </a:prstClr>
                    </a:solidFill>
                  </a:uFill>
                  <a:latin typeface="Arial"/>
                  <a:ea typeface="Arial"/>
                  <a:cs typeface="Arial"/>
                </a:rPr>
                <a:t>: </a:t>
              </a:r>
              <a:r>
                <a:rPr lang="es" sz="1350" b="0" i="0" u="none" strike="noStrike" cap="none" baseline="0">
                  <a:solidFill>
                    <a:srgbClr val="002960"/>
                  </a:solidFill>
                  <a:effectLst/>
                  <a:uFill>
                    <a:solidFill>
                      <a:prstClr val="black">
                        <a:alpha val="0"/>
                      </a:prstClr>
                    </a:solidFill>
                  </a:uFill>
                  <a:latin typeface="Arial"/>
                  <a:ea typeface="Arial"/>
                  <a:cs typeface="Arial"/>
                </a:rPr>
                <a:t>MassHealth revisa mi formulario de renovación: </a:t>
              </a:r>
            </a:p>
            <a:p>
              <a:pPr marL="285750" lvl="0" indent="-285750">
                <a:buFont typeface="Wingdings" panose="05000000000000000000" pitchFamily="2" charset="2"/>
                <a:buChar char="ü"/>
                <a:defRPr/>
              </a:pPr>
              <a:r>
                <a:rPr lang="es" sz="1350" b="0" i="0" u="none" strike="noStrike" cap="none" baseline="0">
                  <a:solidFill>
                    <a:srgbClr val="002960"/>
                  </a:solidFill>
                  <a:effectLst/>
                  <a:uFill>
                    <a:solidFill>
                      <a:prstClr val="black">
                        <a:alpha val="0"/>
                      </a:prstClr>
                    </a:solidFill>
                  </a:uFill>
                  <a:latin typeface="Arial"/>
                  <a:ea typeface="Arial"/>
                  <a:cs typeface="Arial"/>
                </a:rPr>
                <a:t>Informo que soy un estudiante de tiempo completo, pero no proporciono ninguna documentación relacionada.</a:t>
              </a:r>
            </a:p>
            <a:p>
              <a:pPr marL="285750" lvl="0" indent="-285750">
                <a:buFont typeface="Wingdings" panose="05000000000000000000" pitchFamily="2" charset="2"/>
                <a:buChar char="ü"/>
                <a:defRPr/>
              </a:pPr>
              <a:r>
                <a:rPr lang="es" sz="1350" b="0" i="0" u="none" strike="noStrike" cap="none" baseline="0">
                  <a:solidFill>
                    <a:srgbClr val="002960"/>
                  </a:solidFill>
                  <a:effectLst/>
                  <a:uFill>
                    <a:solidFill>
                      <a:prstClr val="black">
                        <a:alpha val="0"/>
                      </a:prstClr>
                    </a:solidFill>
                  </a:uFill>
                  <a:latin typeface="Arial"/>
                  <a:ea typeface="Arial"/>
                  <a:cs typeface="Arial"/>
                </a:rPr>
                <a:t>Por lo demás, soy elegible para recibir MassHealth.</a:t>
              </a:r>
            </a:p>
          </p:txBody>
        </p:sp>
        <p:grpSp>
          <p:nvGrpSpPr>
            <p:cNvPr id="54" name="Group 53">
              <a:extLst>
                <a:ext uri="{FF2B5EF4-FFF2-40B4-BE49-F238E27FC236}">
                  <a16:creationId xmlns:a16="http://schemas.microsoft.com/office/drawing/2014/main" id="{7C9FA26C-F851-C360-D8F2-3ECF47C1C5C1}"/>
                </a:ext>
              </a:extLst>
            </p:cNvPr>
            <p:cNvGrpSpPr/>
            <p:nvPr/>
          </p:nvGrpSpPr>
          <p:grpSpPr>
            <a:xfrm>
              <a:off x="3008701" y="2792915"/>
              <a:ext cx="411480" cy="411480"/>
              <a:chOff x="3878753" y="2697977"/>
              <a:chExt cx="362313" cy="361971"/>
            </a:xfrm>
          </p:grpSpPr>
          <p:sp>
            <p:nvSpPr>
              <p:cNvPr id="55" name="Oval 54">
                <a:extLst>
                  <a:ext uri="{FF2B5EF4-FFF2-40B4-BE49-F238E27FC236}">
                    <a16:creationId xmlns:a16="http://schemas.microsoft.com/office/drawing/2014/main" id="{9F0ADA4D-453B-1F80-EFBA-83268E5A11D2}"/>
                  </a:ext>
                </a:extLst>
              </p:cNvPr>
              <p:cNvSpPr/>
              <p:nvPr/>
            </p:nvSpPr>
            <p:spPr>
              <a:xfrm>
                <a:off x="3891776" y="2716764"/>
                <a:ext cx="320040" cy="32004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56" name="Graphic 4">
                <a:extLst>
                  <a:ext uri="{FF2B5EF4-FFF2-40B4-BE49-F238E27FC236}">
                    <a16:creationId xmlns:a16="http://schemas.microsoft.com/office/drawing/2014/main" id="{D27FAD4F-EE5F-95D1-21A1-98437C3BB333}"/>
                  </a:ext>
                </a:extLst>
              </p:cNvPr>
              <p:cNvGrpSpPr/>
              <p:nvPr/>
            </p:nvGrpSpPr>
            <p:grpSpPr>
              <a:xfrm>
                <a:off x="3878753" y="2697977"/>
                <a:ext cx="362313" cy="361971"/>
                <a:chOff x="1952125" y="3824168"/>
                <a:chExt cx="362313" cy="361971"/>
              </a:xfrm>
              <a:solidFill>
                <a:srgbClr val="26890D"/>
              </a:solidFill>
            </p:grpSpPr>
            <p:sp>
              <p:nvSpPr>
                <p:cNvPr id="57" name="Graphic 4">
                  <a:extLst>
                    <a:ext uri="{FF2B5EF4-FFF2-40B4-BE49-F238E27FC236}">
                      <a16:creationId xmlns:a16="http://schemas.microsoft.com/office/drawing/2014/main" id="{F364FE50-266E-D8F1-F211-F7D6B91EC3C3}"/>
                    </a:ext>
                  </a:extLst>
                </p:cNvPr>
                <p:cNvSpPr/>
                <p:nvPr/>
              </p:nvSpPr>
              <p:spPr>
                <a:xfrm>
                  <a:off x="2066507" y="3923119"/>
                  <a:ext cx="133549" cy="179389"/>
                </a:xfrm>
                <a:custGeom>
                  <a:avLst/>
                  <a:gdLst>
                    <a:gd name="connsiteX0" fmla="*/ 103517 w 133549"/>
                    <a:gd name="connsiteY0" fmla="*/ 8937 h 179389"/>
                    <a:gd name="connsiteX1" fmla="*/ 97127 w 133549"/>
                    <a:gd name="connsiteY1" fmla="*/ 15321 h 179389"/>
                    <a:gd name="connsiteX2" fmla="*/ 36423 w 133549"/>
                    <a:gd name="connsiteY2" fmla="*/ 15321 h 179389"/>
                    <a:gd name="connsiteX3" fmla="*/ 30033 w 133549"/>
                    <a:gd name="connsiteY3" fmla="*/ 8937 h 179389"/>
                    <a:gd name="connsiteX4" fmla="*/ 30033 w 133549"/>
                    <a:gd name="connsiteY4" fmla="*/ 0 h 179389"/>
                    <a:gd name="connsiteX5" fmla="*/ 0 w 133549"/>
                    <a:gd name="connsiteY5" fmla="*/ 0 h 179389"/>
                    <a:gd name="connsiteX6" fmla="*/ 0 w 133549"/>
                    <a:gd name="connsiteY6" fmla="*/ 179390 h 179389"/>
                    <a:gd name="connsiteX7" fmla="*/ 133550 w 133549"/>
                    <a:gd name="connsiteY7" fmla="*/ 179390 h 179389"/>
                    <a:gd name="connsiteX8" fmla="*/ 133550 w 133549"/>
                    <a:gd name="connsiteY8" fmla="*/ 0 h 179389"/>
                    <a:gd name="connsiteX9" fmla="*/ 103517 w 133549"/>
                    <a:gd name="connsiteY9" fmla="*/ 0 h 179389"/>
                    <a:gd name="connsiteX10" fmla="*/ 103517 w 133549"/>
                    <a:gd name="connsiteY10" fmla="*/ 8937 h 17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549" h="179389">
                      <a:moveTo>
                        <a:pt x="103517" y="8937"/>
                      </a:moveTo>
                      <a:cubicBezTo>
                        <a:pt x="103517" y="12768"/>
                        <a:pt x="100961" y="15321"/>
                        <a:pt x="97127" y="15321"/>
                      </a:cubicBezTo>
                      <a:lnTo>
                        <a:pt x="36423" y="15321"/>
                      </a:lnTo>
                      <a:cubicBezTo>
                        <a:pt x="32589" y="15321"/>
                        <a:pt x="30033" y="12768"/>
                        <a:pt x="30033" y="8937"/>
                      </a:cubicBezTo>
                      <a:lnTo>
                        <a:pt x="30033" y="0"/>
                      </a:lnTo>
                      <a:lnTo>
                        <a:pt x="0" y="0"/>
                      </a:lnTo>
                      <a:lnTo>
                        <a:pt x="0" y="179390"/>
                      </a:lnTo>
                      <a:lnTo>
                        <a:pt x="133550" y="179390"/>
                      </a:lnTo>
                      <a:lnTo>
                        <a:pt x="133550" y="0"/>
                      </a:lnTo>
                      <a:lnTo>
                        <a:pt x="103517" y="0"/>
                      </a:lnTo>
                      <a:lnTo>
                        <a:pt x="103517" y="8937"/>
                      </a:lnTo>
                      <a:close/>
                    </a:path>
                  </a:pathLst>
                </a:custGeom>
                <a:solidFill>
                  <a:schemeClr val="accent4"/>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58" name="Graphic 4" descr="clipboard">
                  <a:extLst>
                    <a:ext uri="{FF2B5EF4-FFF2-40B4-BE49-F238E27FC236}">
                      <a16:creationId xmlns:a16="http://schemas.microsoft.com/office/drawing/2014/main" id="{4B32B9F2-D218-C376-CF25-ABFA90AA863D}"/>
                    </a:ext>
                  </a:extLst>
                </p:cNvPr>
                <p:cNvSpPr/>
                <p:nvPr/>
              </p:nvSpPr>
              <p:spPr>
                <a:xfrm>
                  <a:off x="1952125" y="3824168"/>
                  <a:ext cx="362313" cy="361971"/>
                </a:xfrm>
                <a:custGeom>
                  <a:avLst/>
                  <a:gdLst>
                    <a:gd name="connsiteX0" fmla="*/ 261348 w 362313"/>
                    <a:gd name="connsiteY0" fmla="*/ 284725 h 361971"/>
                    <a:gd name="connsiteX1" fmla="*/ 254958 w 362313"/>
                    <a:gd name="connsiteY1" fmla="*/ 291109 h 361971"/>
                    <a:gd name="connsiteX2" fmla="*/ 108629 w 362313"/>
                    <a:gd name="connsiteY2" fmla="*/ 291109 h 361971"/>
                    <a:gd name="connsiteX3" fmla="*/ 102239 w 362313"/>
                    <a:gd name="connsiteY3" fmla="*/ 284725 h 361971"/>
                    <a:gd name="connsiteX4" fmla="*/ 102239 w 362313"/>
                    <a:gd name="connsiteY4" fmla="*/ 92568 h 361971"/>
                    <a:gd name="connsiteX5" fmla="*/ 108629 w 362313"/>
                    <a:gd name="connsiteY5" fmla="*/ 86184 h 361971"/>
                    <a:gd name="connsiteX6" fmla="*/ 145052 w 362313"/>
                    <a:gd name="connsiteY6" fmla="*/ 86184 h 361971"/>
                    <a:gd name="connsiteX7" fmla="*/ 145052 w 362313"/>
                    <a:gd name="connsiteY7" fmla="*/ 76608 h 361971"/>
                    <a:gd name="connsiteX8" fmla="*/ 151442 w 362313"/>
                    <a:gd name="connsiteY8" fmla="*/ 70224 h 361971"/>
                    <a:gd name="connsiteX9" fmla="*/ 212146 w 362313"/>
                    <a:gd name="connsiteY9" fmla="*/ 70224 h 361971"/>
                    <a:gd name="connsiteX10" fmla="*/ 218536 w 362313"/>
                    <a:gd name="connsiteY10" fmla="*/ 76608 h 361971"/>
                    <a:gd name="connsiteX11" fmla="*/ 218536 w 362313"/>
                    <a:gd name="connsiteY11" fmla="*/ 86184 h 361971"/>
                    <a:gd name="connsiteX12" fmla="*/ 254958 w 362313"/>
                    <a:gd name="connsiteY12" fmla="*/ 86184 h 361971"/>
                    <a:gd name="connsiteX13" fmla="*/ 261348 w 362313"/>
                    <a:gd name="connsiteY13" fmla="*/ 92568 h 361971"/>
                    <a:gd name="connsiteX14" fmla="*/ 261348 w 362313"/>
                    <a:gd name="connsiteY14" fmla="*/ 284725 h 361971"/>
                    <a:gd name="connsiteX15" fmla="*/ 181474 w 362313"/>
                    <a:gd name="connsiteY15" fmla="*/ 0 h 361971"/>
                    <a:gd name="connsiteX16" fmla="*/ 0 w 362313"/>
                    <a:gd name="connsiteY16" fmla="*/ 180667 h 361971"/>
                    <a:gd name="connsiteX17" fmla="*/ 180835 w 362313"/>
                    <a:gd name="connsiteY17" fmla="*/ 361971 h 361971"/>
                    <a:gd name="connsiteX18" fmla="*/ 362310 w 362313"/>
                    <a:gd name="connsiteY18" fmla="*/ 181305 h 361971"/>
                    <a:gd name="connsiteX19" fmla="*/ 362310 w 362313"/>
                    <a:gd name="connsiteY19" fmla="*/ 181305 h 361971"/>
                    <a:gd name="connsiteX20" fmla="*/ 181474 w 362313"/>
                    <a:gd name="connsiteY20" fmla="*/ 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13" h="361971">
                      <a:moveTo>
                        <a:pt x="261348" y="284725"/>
                      </a:moveTo>
                      <a:cubicBezTo>
                        <a:pt x="261348" y="288556"/>
                        <a:pt x="258792" y="291109"/>
                        <a:pt x="254958" y="291109"/>
                      </a:cubicBezTo>
                      <a:lnTo>
                        <a:pt x="108629" y="291109"/>
                      </a:lnTo>
                      <a:cubicBezTo>
                        <a:pt x="104795" y="291109"/>
                        <a:pt x="102239" y="288556"/>
                        <a:pt x="102239" y="284725"/>
                      </a:cubicBezTo>
                      <a:lnTo>
                        <a:pt x="102239" y="92568"/>
                      </a:lnTo>
                      <a:cubicBezTo>
                        <a:pt x="102239" y="88737"/>
                        <a:pt x="104795" y="86184"/>
                        <a:pt x="108629" y="86184"/>
                      </a:cubicBezTo>
                      <a:lnTo>
                        <a:pt x="145052" y="86184"/>
                      </a:lnTo>
                      <a:lnTo>
                        <a:pt x="145052" y="76608"/>
                      </a:lnTo>
                      <a:cubicBezTo>
                        <a:pt x="145052" y="72777"/>
                        <a:pt x="147608" y="70224"/>
                        <a:pt x="151442" y="70224"/>
                      </a:cubicBezTo>
                      <a:lnTo>
                        <a:pt x="212146" y="70224"/>
                      </a:lnTo>
                      <a:cubicBezTo>
                        <a:pt x="215980" y="70224"/>
                        <a:pt x="218536" y="72777"/>
                        <a:pt x="218536" y="76608"/>
                      </a:cubicBezTo>
                      <a:lnTo>
                        <a:pt x="218536" y="86184"/>
                      </a:lnTo>
                      <a:lnTo>
                        <a:pt x="254958" y="86184"/>
                      </a:lnTo>
                      <a:cubicBezTo>
                        <a:pt x="258792" y="86184"/>
                        <a:pt x="261348" y="88737"/>
                        <a:pt x="261348" y="92568"/>
                      </a:cubicBezTo>
                      <a:lnTo>
                        <a:pt x="261348" y="284725"/>
                      </a:lnTo>
                      <a:close/>
                      <a:moveTo>
                        <a:pt x="181474" y="0"/>
                      </a:moveTo>
                      <a:cubicBezTo>
                        <a:pt x="81152" y="0"/>
                        <a:pt x="0" y="81076"/>
                        <a:pt x="0" y="180667"/>
                      </a:cubicBezTo>
                      <a:cubicBezTo>
                        <a:pt x="0" y="280895"/>
                        <a:pt x="81152" y="361971"/>
                        <a:pt x="180835" y="361971"/>
                      </a:cubicBezTo>
                      <a:cubicBezTo>
                        <a:pt x="281157" y="361971"/>
                        <a:pt x="362310" y="280895"/>
                        <a:pt x="362310" y="181305"/>
                      </a:cubicBezTo>
                      <a:cubicBezTo>
                        <a:pt x="362310" y="181305"/>
                        <a:pt x="362310" y="181305"/>
                        <a:pt x="362310" y="181305"/>
                      </a:cubicBezTo>
                      <a:cubicBezTo>
                        <a:pt x="362948" y="81076"/>
                        <a:pt x="281796" y="0"/>
                        <a:pt x="181474" y="0"/>
                      </a:cubicBezTo>
                    </a:path>
                  </a:pathLst>
                </a:custGeom>
                <a:solidFill>
                  <a:schemeClr val="accent4"/>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59" name="Graphic 4">
                  <a:extLst>
                    <a:ext uri="{FF2B5EF4-FFF2-40B4-BE49-F238E27FC236}">
                      <a16:creationId xmlns:a16="http://schemas.microsoft.com/office/drawing/2014/main" id="{95C66249-0AA3-4DD5-7DC5-8676C3F8761D}"/>
                    </a:ext>
                  </a:extLst>
                </p:cNvPr>
                <p:cNvSpPr/>
                <p:nvPr/>
              </p:nvSpPr>
              <p:spPr>
                <a:xfrm>
                  <a:off x="2109957" y="3907798"/>
                  <a:ext cx="47924" cy="17875"/>
                </a:xfrm>
                <a:custGeom>
                  <a:avLst/>
                  <a:gdLst>
                    <a:gd name="connsiteX0" fmla="*/ 0 w 47924"/>
                    <a:gd name="connsiteY0" fmla="*/ 0 h 17875"/>
                    <a:gd name="connsiteX1" fmla="*/ 47925 w 47924"/>
                    <a:gd name="connsiteY1" fmla="*/ 0 h 17875"/>
                    <a:gd name="connsiteX2" fmla="*/ 47925 w 47924"/>
                    <a:gd name="connsiteY2" fmla="*/ 17875 h 17875"/>
                    <a:gd name="connsiteX3" fmla="*/ 0 w 47924"/>
                    <a:gd name="connsiteY3" fmla="*/ 17875 h 17875"/>
                  </a:gdLst>
                  <a:ahLst/>
                  <a:cxnLst>
                    <a:cxn ang="0">
                      <a:pos x="connsiteX0" y="connsiteY0"/>
                    </a:cxn>
                    <a:cxn ang="0">
                      <a:pos x="connsiteX1" y="connsiteY1"/>
                    </a:cxn>
                    <a:cxn ang="0">
                      <a:pos x="connsiteX2" y="connsiteY2"/>
                    </a:cxn>
                    <a:cxn ang="0">
                      <a:pos x="connsiteX3" y="connsiteY3"/>
                    </a:cxn>
                  </a:cxnLst>
                  <a:rect l="l" t="t" r="r" b="b"/>
                  <a:pathLst>
                    <a:path w="47924" h="17875">
                      <a:moveTo>
                        <a:pt x="0" y="0"/>
                      </a:moveTo>
                      <a:lnTo>
                        <a:pt x="47925" y="0"/>
                      </a:lnTo>
                      <a:lnTo>
                        <a:pt x="47925" y="17875"/>
                      </a:lnTo>
                      <a:lnTo>
                        <a:pt x="0" y="17875"/>
                      </a:lnTo>
                      <a:close/>
                    </a:path>
                  </a:pathLst>
                </a:custGeom>
                <a:solidFill>
                  <a:schemeClr val="tx2"/>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grpSp>
      </p:grpSp>
      <p:grpSp>
        <p:nvGrpSpPr>
          <p:cNvPr id="70" name="Group 69">
            <a:extLst>
              <a:ext uri="{FF2B5EF4-FFF2-40B4-BE49-F238E27FC236}">
                <a16:creationId xmlns:a16="http://schemas.microsoft.com/office/drawing/2014/main" id="{EB98A34F-C856-5132-412A-E2DC081E55B2}"/>
              </a:ext>
              <a:ext uri="{C183D7F6-B498-43B3-948B-1728B52AA6E4}">
                <adec:decorative xmlns:adec="http://schemas.microsoft.com/office/drawing/2017/decorative" val="1"/>
              </a:ext>
            </a:extLst>
          </p:cNvPr>
          <p:cNvGrpSpPr/>
          <p:nvPr/>
        </p:nvGrpSpPr>
        <p:grpSpPr>
          <a:xfrm>
            <a:off x="3008701" y="4755821"/>
            <a:ext cx="8733559" cy="507831"/>
            <a:chOff x="3008701" y="4559003"/>
            <a:chExt cx="8733559" cy="507831"/>
          </a:xfrm>
        </p:grpSpPr>
        <p:sp>
          <p:nvSpPr>
            <p:cNvPr id="31" name="Rectangle 30">
              <a:extLst>
                <a:ext uri="{FF2B5EF4-FFF2-40B4-BE49-F238E27FC236}">
                  <a16:creationId xmlns:a16="http://schemas.microsoft.com/office/drawing/2014/main" id="{EB946B6A-A70D-F7A3-1FB9-ACDF29D20764}"/>
                </a:ext>
              </a:extLst>
            </p:cNvPr>
            <p:cNvSpPr/>
            <p:nvPr/>
          </p:nvSpPr>
          <p:spPr>
            <a:xfrm>
              <a:off x="3604099" y="4458589"/>
              <a:ext cx="8138160" cy="70866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s" sz="1350" b="1" i="0" u="sng" strike="noStrike" cap="none" baseline="0">
                  <a:solidFill>
                    <a:srgbClr val="002960"/>
                  </a:solidFill>
                  <a:effectLst/>
                  <a:uFill>
                    <a:solidFill>
                      <a:srgbClr val="002960"/>
                    </a:solidFill>
                  </a:uFill>
                  <a:latin typeface="Arial"/>
                  <a:ea typeface="Arial"/>
                  <a:cs typeface="Arial"/>
                </a:rPr>
                <a:t>Acción de MassHealth</a:t>
              </a:r>
              <a:r>
                <a:rPr lang="es" sz="1350" b="1" i="0" u="none" strike="noStrike" cap="none" baseline="0">
                  <a:solidFill>
                    <a:srgbClr val="002960"/>
                  </a:solidFill>
                  <a:effectLst/>
                  <a:uFill>
                    <a:solidFill>
                      <a:prstClr val="black">
                        <a:alpha val="0"/>
                      </a:prstClr>
                    </a:solidFill>
                  </a:uFill>
                  <a:latin typeface="Arial"/>
                  <a:ea typeface="Arial"/>
                  <a:cs typeface="Arial"/>
                </a:rPr>
                <a:t>: </a:t>
              </a:r>
              <a:r>
                <a:rPr lang="es" sz="1350" b="0" i="0" u="none" strike="noStrike" cap="none" baseline="0">
                  <a:solidFill>
                    <a:srgbClr val="002960"/>
                  </a:solidFill>
                  <a:effectLst/>
                  <a:uFill>
                    <a:solidFill>
                      <a:prstClr val="black">
                        <a:alpha val="0"/>
                      </a:prstClr>
                    </a:solidFill>
                  </a:uFill>
                  <a:latin typeface="Arial"/>
                  <a:ea typeface="Arial"/>
                  <a:cs typeface="Arial"/>
                </a:rPr>
                <a:t>MassHealth revisa mi respuesta:</a:t>
              </a:r>
            </a:p>
            <a:p>
              <a:pPr marL="285750" lvl="0" indent="-285750">
                <a:buFont typeface="Wingdings" panose="05000000000000000000" pitchFamily="2" charset="2"/>
                <a:buChar char="ü"/>
                <a:defRPr/>
              </a:pPr>
              <a:r>
                <a:rPr lang="es" sz="1350" b="0" i="0" u="none" strike="noStrike" cap="none" baseline="0">
                  <a:solidFill>
                    <a:srgbClr val="002960"/>
                  </a:solidFill>
                  <a:effectLst/>
                  <a:uFill>
                    <a:solidFill>
                      <a:prstClr val="black">
                        <a:alpha val="0"/>
                      </a:prstClr>
                    </a:solidFill>
                  </a:uFill>
                  <a:latin typeface="Arial"/>
                  <a:ea typeface="Arial"/>
                  <a:cs typeface="Arial"/>
                </a:rPr>
                <a:t>Como se ha confirmado mi inscripción en educación superior, cumplo con los requisitos de trabajo.</a:t>
              </a:r>
            </a:p>
          </p:txBody>
        </p:sp>
        <p:grpSp>
          <p:nvGrpSpPr>
            <p:cNvPr id="60" name="Group 59">
              <a:extLst>
                <a:ext uri="{FF2B5EF4-FFF2-40B4-BE49-F238E27FC236}">
                  <a16:creationId xmlns:a16="http://schemas.microsoft.com/office/drawing/2014/main" id="{90B0988C-DDE3-F675-BA3F-53FD931F76EF}"/>
                </a:ext>
              </a:extLst>
            </p:cNvPr>
            <p:cNvGrpSpPr/>
            <p:nvPr/>
          </p:nvGrpSpPr>
          <p:grpSpPr>
            <a:xfrm>
              <a:off x="3008701" y="4607178"/>
              <a:ext cx="411480" cy="411480"/>
              <a:chOff x="3878753" y="2697977"/>
              <a:chExt cx="362313" cy="361971"/>
            </a:xfrm>
          </p:grpSpPr>
          <p:sp>
            <p:nvSpPr>
              <p:cNvPr id="61" name="Oval 60">
                <a:extLst>
                  <a:ext uri="{FF2B5EF4-FFF2-40B4-BE49-F238E27FC236}">
                    <a16:creationId xmlns:a16="http://schemas.microsoft.com/office/drawing/2014/main" id="{74A2DD15-90F7-6817-E3EC-B78D0AEFDCE3}"/>
                  </a:ext>
                </a:extLst>
              </p:cNvPr>
              <p:cNvSpPr/>
              <p:nvPr/>
            </p:nvSpPr>
            <p:spPr>
              <a:xfrm>
                <a:off x="3891776" y="2716764"/>
                <a:ext cx="320040" cy="32004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2" name="Graphic 4">
                <a:extLst>
                  <a:ext uri="{FF2B5EF4-FFF2-40B4-BE49-F238E27FC236}">
                    <a16:creationId xmlns:a16="http://schemas.microsoft.com/office/drawing/2014/main" id="{AA21863B-48CD-30A6-9B9E-B2323705FF64}"/>
                  </a:ext>
                </a:extLst>
              </p:cNvPr>
              <p:cNvGrpSpPr/>
              <p:nvPr/>
            </p:nvGrpSpPr>
            <p:grpSpPr>
              <a:xfrm>
                <a:off x="3878753" y="2697977"/>
                <a:ext cx="362313" cy="361971"/>
                <a:chOff x="1952125" y="3824168"/>
                <a:chExt cx="362313" cy="361971"/>
              </a:xfrm>
              <a:solidFill>
                <a:srgbClr val="26890D"/>
              </a:solidFill>
            </p:grpSpPr>
            <p:sp>
              <p:nvSpPr>
                <p:cNvPr id="63" name="Graphic 4">
                  <a:extLst>
                    <a:ext uri="{FF2B5EF4-FFF2-40B4-BE49-F238E27FC236}">
                      <a16:creationId xmlns:a16="http://schemas.microsoft.com/office/drawing/2014/main" id="{5CDBAD8F-29C7-CEB9-E564-A0848B7F58EA}"/>
                    </a:ext>
                  </a:extLst>
                </p:cNvPr>
                <p:cNvSpPr/>
                <p:nvPr/>
              </p:nvSpPr>
              <p:spPr>
                <a:xfrm>
                  <a:off x="2066507" y="3923119"/>
                  <a:ext cx="133549" cy="179389"/>
                </a:xfrm>
                <a:custGeom>
                  <a:avLst/>
                  <a:gdLst>
                    <a:gd name="connsiteX0" fmla="*/ 103517 w 133549"/>
                    <a:gd name="connsiteY0" fmla="*/ 8937 h 179389"/>
                    <a:gd name="connsiteX1" fmla="*/ 97127 w 133549"/>
                    <a:gd name="connsiteY1" fmla="*/ 15321 h 179389"/>
                    <a:gd name="connsiteX2" fmla="*/ 36423 w 133549"/>
                    <a:gd name="connsiteY2" fmla="*/ 15321 h 179389"/>
                    <a:gd name="connsiteX3" fmla="*/ 30033 w 133549"/>
                    <a:gd name="connsiteY3" fmla="*/ 8937 h 179389"/>
                    <a:gd name="connsiteX4" fmla="*/ 30033 w 133549"/>
                    <a:gd name="connsiteY4" fmla="*/ 0 h 179389"/>
                    <a:gd name="connsiteX5" fmla="*/ 0 w 133549"/>
                    <a:gd name="connsiteY5" fmla="*/ 0 h 179389"/>
                    <a:gd name="connsiteX6" fmla="*/ 0 w 133549"/>
                    <a:gd name="connsiteY6" fmla="*/ 179390 h 179389"/>
                    <a:gd name="connsiteX7" fmla="*/ 133550 w 133549"/>
                    <a:gd name="connsiteY7" fmla="*/ 179390 h 179389"/>
                    <a:gd name="connsiteX8" fmla="*/ 133550 w 133549"/>
                    <a:gd name="connsiteY8" fmla="*/ 0 h 179389"/>
                    <a:gd name="connsiteX9" fmla="*/ 103517 w 133549"/>
                    <a:gd name="connsiteY9" fmla="*/ 0 h 179389"/>
                    <a:gd name="connsiteX10" fmla="*/ 103517 w 133549"/>
                    <a:gd name="connsiteY10" fmla="*/ 8937 h 17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549" h="179389">
                      <a:moveTo>
                        <a:pt x="103517" y="8937"/>
                      </a:moveTo>
                      <a:cubicBezTo>
                        <a:pt x="103517" y="12768"/>
                        <a:pt x="100961" y="15321"/>
                        <a:pt x="97127" y="15321"/>
                      </a:cubicBezTo>
                      <a:lnTo>
                        <a:pt x="36423" y="15321"/>
                      </a:lnTo>
                      <a:cubicBezTo>
                        <a:pt x="32589" y="15321"/>
                        <a:pt x="30033" y="12768"/>
                        <a:pt x="30033" y="8937"/>
                      </a:cubicBezTo>
                      <a:lnTo>
                        <a:pt x="30033" y="0"/>
                      </a:lnTo>
                      <a:lnTo>
                        <a:pt x="0" y="0"/>
                      </a:lnTo>
                      <a:lnTo>
                        <a:pt x="0" y="179390"/>
                      </a:lnTo>
                      <a:lnTo>
                        <a:pt x="133550" y="179390"/>
                      </a:lnTo>
                      <a:lnTo>
                        <a:pt x="133550" y="0"/>
                      </a:lnTo>
                      <a:lnTo>
                        <a:pt x="103517" y="0"/>
                      </a:lnTo>
                      <a:lnTo>
                        <a:pt x="103517" y="8937"/>
                      </a:lnTo>
                      <a:close/>
                    </a:path>
                  </a:pathLst>
                </a:custGeom>
                <a:solidFill>
                  <a:schemeClr val="accent4"/>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64" name="Graphic 4" descr="clipboard">
                  <a:extLst>
                    <a:ext uri="{FF2B5EF4-FFF2-40B4-BE49-F238E27FC236}">
                      <a16:creationId xmlns:a16="http://schemas.microsoft.com/office/drawing/2014/main" id="{D7614439-EC03-4C5F-E690-EBE180DCA17E}"/>
                    </a:ext>
                  </a:extLst>
                </p:cNvPr>
                <p:cNvSpPr/>
                <p:nvPr/>
              </p:nvSpPr>
              <p:spPr>
                <a:xfrm>
                  <a:off x="1952125" y="3824168"/>
                  <a:ext cx="362313" cy="361971"/>
                </a:xfrm>
                <a:custGeom>
                  <a:avLst/>
                  <a:gdLst>
                    <a:gd name="connsiteX0" fmla="*/ 261348 w 362313"/>
                    <a:gd name="connsiteY0" fmla="*/ 284725 h 361971"/>
                    <a:gd name="connsiteX1" fmla="*/ 254958 w 362313"/>
                    <a:gd name="connsiteY1" fmla="*/ 291109 h 361971"/>
                    <a:gd name="connsiteX2" fmla="*/ 108629 w 362313"/>
                    <a:gd name="connsiteY2" fmla="*/ 291109 h 361971"/>
                    <a:gd name="connsiteX3" fmla="*/ 102239 w 362313"/>
                    <a:gd name="connsiteY3" fmla="*/ 284725 h 361971"/>
                    <a:gd name="connsiteX4" fmla="*/ 102239 w 362313"/>
                    <a:gd name="connsiteY4" fmla="*/ 92568 h 361971"/>
                    <a:gd name="connsiteX5" fmla="*/ 108629 w 362313"/>
                    <a:gd name="connsiteY5" fmla="*/ 86184 h 361971"/>
                    <a:gd name="connsiteX6" fmla="*/ 145052 w 362313"/>
                    <a:gd name="connsiteY6" fmla="*/ 86184 h 361971"/>
                    <a:gd name="connsiteX7" fmla="*/ 145052 w 362313"/>
                    <a:gd name="connsiteY7" fmla="*/ 76608 h 361971"/>
                    <a:gd name="connsiteX8" fmla="*/ 151442 w 362313"/>
                    <a:gd name="connsiteY8" fmla="*/ 70224 h 361971"/>
                    <a:gd name="connsiteX9" fmla="*/ 212146 w 362313"/>
                    <a:gd name="connsiteY9" fmla="*/ 70224 h 361971"/>
                    <a:gd name="connsiteX10" fmla="*/ 218536 w 362313"/>
                    <a:gd name="connsiteY10" fmla="*/ 76608 h 361971"/>
                    <a:gd name="connsiteX11" fmla="*/ 218536 w 362313"/>
                    <a:gd name="connsiteY11" fmla="*/ 86184 h 361971"/>
                    <a:gd name="connsiteX12" fmla="*/ 254958 w 362313"/>
                    <a:gd name="connsiteY12" fmla="*/ 86184 h 361971"/>
                    <a:gd name="connsiteX13" fmla="*/ 261348 w 362313"/>
                    <a:gd name="connsiteY13" fmla="*/ 92568 h 361971"/>
                    <a:gd name="connsiteX14" fmla="*/ 261348 w 362313"/>
                    <a:gd name="connsiteY14" fmla="*/ 284725 h 361971"/>
                    <a:gd name="connsiteX15" fmla="*/ 181474 w 362313"/>
                    <a:gd name="connsiteY15" fmla="*/ 0 h 361971"/>
                    <a:gd name="connsiteX16" fmla="*/ 0 w 362313"/>
                    <a:gd name="connsiteY16" fmla="*/ 180667 h 361971"/>
                    <a:gd name="connsiteX17" fmla="*/ 180835 w 362313"/>
                    <a:gd name="connsiteY17" fmla="*/ 361971 h 361971"/>
                    <a:gd name="connsiteX18" fmla="*/ 362310 w 362313"/>
                    <a:gd name="connsiteY18" fmla="*/ 181305 h 361971"/>
                    <a:gd name="connsiteX19" fmla="*/ 362310 w 362313"/>
                    <a:gd name="connsiteY19" fmla="*/ 181305 h 361971"/>
                    <a:gd name="connsiteX20" fmla="*/ 181474 w 362313"/>
                    <a:gd name="connsiteY20" fmla="*/ 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13" h="361971">
                      <a:moveTo>
                        <a:pt x="261348" y="284725"/>
                      </a:moveTo>
                      <a:cubicBezTo>
                        <a:pt x="261348" y="288556"/>
                        <a:pt x="258792" y="291109"/>
                        <a:pt x="254958" y="291109"/>
                      </a:cubicBezTo>
                      <a:lnTo>
                        <a:pt x="108629" y="291109"/>
                      </a:lnTo>
                      <a:cubicBezTo>
                        <a:pt x="104795" y="291109"/>
                        <a:pt x="102239" y="288556"/>
                        <a:pt x="102239" y="284725"/>
                      </a:cubicBezTo>
                      <a:lnTo>
                        <a:pt x="102239" y="92568"/>
                      </a:lnTo>
                      <a:cubicBezTo>
                        <a:pt x="102239" y="88737"/>
                        <a:pt x="104795" y="86184"/>
                        <a:pt x="108629" y="86184"/>
                      </a:cubicBezTo>
                      <a:lnTo>
                        <a:pt x="145052" y="86184"/>
                      </a:lnTo>
                      <a:lnTo>
                        <a:pt x="145052" y="76608"/>
                      </a:lnTo>
                      <a:cubicBezTo>
                        <a:pt x="145052" y="72777"/>
                        <a:pt x="147608" y="70224"/>
                        <a:pt x="151442" y="70224"/>
                      </a:cubicBezTo>
                      <a:lnTo>
                        <a:pt x="212146" y="70224"/>
                      </a:lnTo>
                      <a:cubicBezTo>
                        <a:pt x="215980" y="70224"/>
                        <a:pt x="218536" y="72777"/>
                        <a:pt x="218536" y="76608"/>
                      </a:cubicBezTo>
                      <a:lnTo>
                        <a:pt x="218536" y="86184"/>
                      </a:lnTo>
                      <a:lnTo>
                        <a:pt x="254958" y="86184"/>
                      </a:lnTo>
                      <a:cubicBezTo>
                        <a:pt x="258792" y="86184"/>
                        <a:pt x="261348" y="88737"/>
                        <a:pt x="261348" y="92568"/>
                      </a:cubicBezTo>
                      <a:lnTo>
                        <a:pt x="261348" y="284725"/>
                      </a:lnTo>
                      <a:close/>
                      <a:moveTo>
                        <a:pt x="181474" y="0"/>
                      </a:moveTo>
                      <a:cubicBezTo>
                        <a:pt x="81152" y="0"/>
                        <a:pt x="0" y="81076"/>
                        <a:pt x="0" y="180667"/>
                      </a:cubicBezTo>
                      <a:cubicBezTo>
                        <a:pt x="0" y="280895"/>
                        <a:pt x="81152" y="361971"/>
                        <a:pt x="180835" y="361971"/>
                      </a:cubicBezTo>
                      <a:cubicBezTo>
                        <a:pt x="281157" y="361971"/>
                        <a:pt x="362310" y="280895"/>
                        <a:pt x="362310" y="181305"/>
                      </a:cubicBezTo>
                      <a:cubicBezTo>
                        <a:pt x="362310" y="181305"/>
                        <a:pt x="362310" y="181305"/>
                        <a:pt x="362310" y="181305"/>
                      </a:cubicBezTo>
                      <a:cubicBezTo>
                        <a:pt x="362948" y="81076"/>
                        <a:pt x="281796" y="0"/>
                        <a:pt x="181474" y="0"/>
                      </a:cubicBezTo>
                    </a:path>
                  </a:pathLst>
                </a:custGeom>
                <a:solidFill>
                  <a:schemeClr val="accent4"/>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65" name="Graphic 4">
                  <a:extLst>
                    <a:ext uri="{FF2B5EF4-FFF2-40B4-BE49-F238E27FC236}">
                      <a16:creationId xmlns:a16="http://schemas.microsoft.com/office/drawing/2014/main" id="{7C4E8EF9-F03F-CCB6-D64E-C79F935B200B}"/>
                    </a:ext>
                  </a:extLst>
                </p:cNvPr>
                <p:cNvSpPr/>
                <p:nvPr/>
              </p:nvSpPr>
              <p:spPr>
                <a:xfrm>
                  <a:off x="2109957" y="3907798"/>
                  <a:ext cx="47924" cy="17875"/>
                </a:xfrm>
                <a:custGeom>
                  <a:avLst/>
                  <a:gdLst>
                    <a:gd name="connsiteX0" fmla="*/ 0 w 47924"/>
                    <a:gd name="connsiteY0" fmla="*/ 0 h 17875"/>
                    <a:gd name="connsiteX1" fmla="*/ 47925 w 47924"/>
                    <a:gd name="connsiteY1" fmla="*/ 0 h 17875"/>
                    <a:gd name="connsiteX2" fmla="*/ 47925 w 47924"/>
                    <a:gd name="connsiteY2" fmla="*/ 17875 h 17875"/>
                    <a:gd name="connsiteX3" fmla="*/ 0 w 47924"/>
                    <a:gd name="connsiteY3" fmla="*/ 17875 h 17875"/>
                  </a:gdLst>
                  <a:ahLst/>
                  <a:cxnLst>
                    <a:cxn ang="0">
                      <a:pos x="connsiteX0" y="connsiteY0"/>
                    </a:cxn>
                    <a:cxn ang="0">
                      <a:pos x="connsiteX1" y="connsiteY1"/>
                    </a:cxn>
                    <a:cxn ang="0">
                      <a:pos x="connsiteX2" y="connsiteY2"/>
                    </a:cxn>
                    <a:cxn ang="0">
                      <a:pos x="connsiteX3" y="connsiteY3"/>
                    </a:cxn>
                  </a:cxnLst>
                  <a:rect l="l" t="t" r="r" b="b"/>
                  <a:pathLst>
                    <a:path w="47924" h="17875">
                      <a:moveTo>
                        <a:pt x="0" y="0"/>
                      </a:moveTo>
                      <a:lnTo>
                        <a:pt x="47925" y="0"/>
                      </a:lnTo>
                      <a:lnTo>
                        <a:pt x="47925" y="17875"/>
                      </a:lnTo>
                      <a:lnTo>
                        <a:pt x="0" y="17875"/>
                      </a:lnTo>
                      <a:close/>
                    </a:path>
                  </a:pathLst>
                </a:custGeom>
                <a:solidFill>
                  <a:schemeClr val="tx2"/>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grpSp>
      </p:grpSp>
      <p:sp>
        <p:nvSpPr>
          <p:cNvPr id="4" name="Rectangle 3">
            <a:extLst>
              <a:ext uri="{FF2B5EF4-FFF2-40B4-BE49-F238E27FC236}">
                <a16:creationId xmlns:a16="http://schemas.microsoft.com/office/drawing/2014/main" id="{2B885B0F-D53E-9E27-6698-7A7CF91A5457}"/>
              </a:ext>
              <a:ext uri="{C183D7F6-B498-43B3-948B-1728B52AA6E4}">
                <adec:decorative xmlns:adec="http://schemas.microsoft.com/office/drawing/2017/decorative" val="1"/>
              </a:ext>
            </a:extLst>
          </p:cNvPr>
          <p:cNvSpPr/>
          <p:nvPr/>
        </p:nvSpPr>
        <p:spPr>
          <a:xfrm>
            <a:off x="0" y="229088"/>
            <a:ext cx="12192000" cy="614767"/>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sp>
        <p:nvSpPr>
          <p:cNvPr id="5" name="TextBox 4">
            <a:extLst>
              <a:ext uri="{FF2B5EF4-FFF2-40B4-BE49-F238E27FC236}">
                <a16:creationId xmlns:a16="http://schemas.microsoft.com/office/drawing/2014/main" id="{E99BEA9C-411C-BE8D-3B0E-69BB71696474}"/>
              </a:ext>
            </a:extLst>
          </p:cNvPr>
          <p:cNvSpPr txBox="1"/>
          <p:nvPr/>
        </p:nvSpPr>
        <p:spPr>
          <a:xfrm>
            <a:off x="0" y="267146"/>
            <a:ext cx="12112931" cy="538650"/>
          </a:xfrm>
          <a:prstGeom prst="rect">
            <a:avLst/>
          </a:prstGeom>
          <a:noFill/>
        </p:spPr>
        <p:txBody>
          <a:bodyPr wrap="square" rtlCol="0">
            <a:noAutofit/>
          </a:bodyPr>
          <a:lstStyle/>
          <a:p>
            <a:pPr lvl="0" defTabSz="1219140">
              <a:spcBef>
                <a:spcPts val="751"/>
              </a:spcBef>
              <a:buClr>
                <a:srgbClr val="0C62FB"/>
              </a:buClr>
              <a:buSzTx/>
              <a:defRPr/>
            </a:pPr>
            <a:r>
              <a:rPr lang="es" sz="2400" b="1" i="0" u="none" strike="noStrike" cap="none" baseline="0">
                <a:solidFill>
                  <a:srgbClr val="FFFFFF"/>
                </a:solidFill>
                <a:effectLst/>
                <a:uFill>
                  <a:solidFill>
                    <a:prstClr val="black">
                      <a:alpha val="0"/>
                    </a:prstClr>
                  </a:solidFill>
                </a:uFill>
                <a:latin typeface="Arial"/>
                <a:ea typeface="Arial"/>
                <a:cs typeface="Arial"/>
              </a:rPr>
              <a:t>Caso 2: Un estudiante renueva su cobertura de MassHealth</a:t>
            </a:r>
          </a:p>
        </p:txBody>
      </p:sp>
      <p:sp>
        <p:nvSpPr>
          <p:cNvPr id="9" name="Rectangle 8">
            <a:extLst>
              <a:ext uri="{FF2B5EF4-FFF2-40B4-BE49-F238E27FC236}">
                <a16:creationId xmlns:a16="http://schemas.microsoft.com/office/drawing/2014/main" id="{07B7CB54-CEA7-D7D9-41D5-82DC80AF8879}"/>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4E6F3D6-41A6-6F98-3480-330B622C284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65" y="1262134"/>
            <a:ext cx="1636567"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820486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8092F-A28E-98B7-80DE-E7D487B4DE7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54FDD0C8-28C0-1C08-3C23-16D4609C4211}"/>
              </a:ext>
              <a:ext uri="{C183D7F6-B498-43B3-948B-1728B52AA6E4}">
                <adec:decorative xmlns:adec="http://schemas.microsoft.com/office/drawing/2017/decorative" val="1"/>
              </a:ext>
            </a:extLst>
          </p:cNvPr>
          <p:cNvSpPr/>
          <p:nvPr/>
        </p:nvSpPr>
        <p:spPr>
          <a:xfrm>
            <a:off x="1" y="898033"/>
            <a:ext cx="2919738" cy="5959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sp>
        <p:nvSpPr>
          <p:cNvPr id="13" name="Rectangle 12">
            <a:extLst>
              <a:ext uri="{FF2B5EF4-FFF2-40B4-BE49-F238E27FC236}">
                <a16:creationId xmlns:a16="http://schemas.microsoft.com/office/drawing/2014/main" id="{805E6719-92DB-D0D4-64E5-C0C8B8744E6E}"/>
              </a:ext>
              <a:ext uri="{C183D7F6-B498-43B3-948B-1728B52AA6E4}">
                <adec:decorative xmlns:adec="http://schemas.microsoft.com/office/drawing/2017/decorative" val="1"/>
              </a:ext>
            </a:extLst>
          </p:cNvPr>
          <p:cNvSpPr/>
          <p:nvPr/>
        </p:nvSpPr>
        <p:spPr>
          <a:xfrm>
            <a:off x="2909998" y="6487070"/>
            <a:ext cx="9282001" cy="3729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6A78EBE-C129-CCC7-C977-F5E620D28CCE}"/>
              </a:ext>
              <a:ext uri="{C183D7F6-B498-43B3-948B-1728B52AA6E4}">
                <adec:decorative xmlns:adec="http://schemas.microsoft.com/office/drawing/2017/decorative" val="1"/>
              </a:ext>
            </a:extLst>
          </p:cNvPr>
          <p:cNvSpPr/>
          <p:nvPr/>
        </p:nvSpPr>
        <p:spPr>
          <a:xfrm>
            <a:off x="1" y="898033"/>
            <a:ext cx="2698772" cy="5959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graphicFrame>
        <p:nvGraphicFramePr>
          <p:cNvPr id="2" name="Table 1">
            <a:extLst>
              <a:ext uri="{FF2B5EF4-FFF2-40B4-BE49-F238E27FC236}">
                <a16:creationId xmlns:a16="http://schemas.microsoft.com/office/drawing/2014/main" id="{E6F328E1-DD4A-33AB-BFDC-5B8D6A2F4959}"/>
              </a:ext>
            </a:extLst>
          </p:cNvPr>
          <p:cNvGraphicFramePr>
            <a:graphicFrameLocks noGrp="1"/>
          </p:cNvGraphicFramePr>
          <p:nvPr>
            <p:extLst>
              <p:ext uri="{D42A27DB-BD31-4B8C-83A1-F6EECF244321}">
                <p14:modId xmlns:p14="http://schemas.microsoft.com/office/powerpoint/2010/main" val="1071935034"/>
              </p:ext>
            </p:extLst>
          </p:nvPr>
        </p:nvGraphicFramePr>
        <p:xfrm>
          <a:off x="-27697" y="3272669"/>
          <a:ext cx="3076152" cy="3601043"/>
        </p:xfrm>
        <a:graphic>
          <a:graphicData uri="http://schemas.openxmlformats.org/drawingml/2006/table">
            <a:tbl>
              <a:tblPr firstRow="1" bandRow="1">
                <a:tableStyleId>{2D5ABB26-0587-4C30-8999-92F81FD0307C}</a:tableStyleId>
              </a:tblPr>
              <a:tblGrid>
                <a:gridCol w="1513204">
                  <a:extLst>
                    <a:ext uri="{9D8B030D-6E8A-4147-A177-3AD203B41FA5}">
                      <a16:colId xmlns:a16="http://schemas.microsoft.com/office/drawing/2014/main" val="866683953"/>
                    </a:ext>
                  </a:extLst>
                </a:gridCol>
                <a:gridCol w="1562948">
                  <a:extLst>
                    <a:ext uri="{9D8B030D-6E8A-4147-A177-3AD203B41FA5}">
                      <a16:colId xmlns:a16="http://schemas.microsoft.com/office/drawing/2014/main" val="813203049"/>
                    </a:ext>
                  </a:extLst>
                </a:gridCol>
              </a:tblGrid>
              <a:tr h="344873">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ETAPA DE LA VIDA</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Adulto</a:t>
                      </a:r>
                    </a:p>
                  </a:txBody>
                  <a:tcPr marL="121920" marR="121920" marT="60960" marB="60960"/>
                </a:tc>
                <a:extLst>
                  <a:ext uri="{0D108BD9-81ED-4DB2-BD59-A6C34878D82A}">
                    <a16:rowId xmlns:a16="http://schemas.microsoft.com/office/drawing/2014/main" val="3002202100"/>
                  </a:ext>
                </a:extLst>
              </a:tr>
              <a:tr h="344873">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EDAD</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50</a:t>
                      </a:r>
                    </a:p>
                  </a:txBody>
                  <a:tcPr marL="121920" marR="121920" marT="60960" marB="60960"/>
                </a:tc>
                <a:extLst>
                  <a:ext uri="{0D108BD9-81ED-4DB2-BD59-A6C34878D82A}">
                    <a16:rowId xmlns:a16="http://schemas.microsoft.com/office/drawing/2014/main" val="1146867654"/>
                  </a:ext>
                </a:extLst>
              </a:tr>
              <a:tr h="639450">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HOGAR</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Persona soltera</a:t>
                      </a:r>
                    </a:p>
                    <a:p>
                      <a:r>
                        <a:rPr lang="es" sz="1300" b="0" i="0" u="none" strike="noStrike" cap="none" baseline="0">
                          <a:solidFill>
                            <a:srgbClr val="000000"/>
                          </a:solidFill>
                          <a:effectLst/>
                          <a:uFill>
                            <a:solidFill>
                              <a:prstClr val="black">
                                <a:alpha val="0"/>
                              </a:prstClr>
                            </a:solidFill>
                          </a:uFill>
                          <a:latin typeface="Arial"/>
                          <a:ea typeface="Arial"/>
                          <a:cs typeface="Arial"/>
                        </a:rPr>
                        <a:t>Sin hijos</a:t>
                      </a:r>
                    </a:p>
                    <a:p>
                      <a:r>
                        <a:rPr lang="es" sz="1300" b="0" i="0" u="none" strike="noStrike" cap="none" baseline="0">
                          <a:solidFill>
                            <a:srgbClr val="000000"/>
                          </a:solidFill>
                          <a:effectLst/>
                          <a:uFill>
                            <a:solidFill>
                              <a:prstClr val="black">
                                <a:alpha val="0"/>
                              </a:prstClr>
                            </a:solidFill>
                          </a:uFill>
                          <a:latin typeface="Arial"/>
                          <a:ea typeface="Arial"/>
                          <a:cs typeface="Arial"/>
                        </a:rPr>
                        <a:t>No discapacitado</a:t>
                      </a:r>
                    </a:p>
                  </a:txBody>
                  <a:tcPr marL="121920" marR="121920" marT="60960" marB="60960"/>
                </a:tc>
                <a:extLst>
                  <a:ext uri="{0D108BD9-81ED-4DB2-BD59-A6C34878D82A}">
                    <a16:rowId xmlns:a16="http://schemas.microsoft.com/office/drawing/2014/main" val="68517950"/>
                  </a:ext>
                </a:extLst>
              </a:tr>
              <a:tr h="344873">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INGRESOS</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$293 por mes</a:t>
                      </a:r>
                    </a:p>
                  </a:txBody>
                  <a:tcPr marL="121920" marR="121920" marT="60960" marB="60960"/>
                </a:tc>
                <a:extLst>
                  <a:ext uri="{0D108BD9-81ED-4DB2-BD59-A6C34878D82A}">
                    <a16:rowId xmlns:a16="http://schemas.microsoft.com/office/drawing/2014/main" val="2053730682"/>
                  </a:ext>
                </a:extLst>
              </a:tr>
              <a:tr h="1072086">
                <a:tc>
                  <a:txBody>
                    <a:bodyPr/>
                    <a:lstStyle/>
                    <a:p>
                      <a:pPr algn="r"/>
                      <a:r>
                        <a:rPr lang="es" sz="1300" b="1" i="0" u="none" strike="noStrike" cap="none" baseline="0" dirty="0">
                          <a:solidFill>
                            <a:srgbClr val="002960"/>
                          </a:solidFill>
                          <a:effectLst/>
                          <a:uFill>
                            <a:solidFill>
                              <a:prstClr val="black">
                                <a:alpha val="0"/>
                              </a:prstClr>
                            </a:solidFill>
                          </a:uFill>
                          <a:latin typeface="Arial"/>
                          <a:ea typeface="Arial"/>
                          <a:cs typeface="Arial"/>
                        </a:rPr>
                        <a:t>EMPLEO</a:t>
                      </a:r>
                    </a:p>
                  </a:txBody>
                  <a:tcPr marL="121920" marR="121920" marT="60960" marB="60960"/>
                </a:tc>
                <a:tc>
                  <a:txBody>
                    <a:bodyPr/>
                    <a:lstStyle/>
                    <a:p>
                      <a:r>
                        <a:rPr lang="es" sz="1300" b="0" i="0" u="none" strike="noStrike" cap="none" baseline="0" dirty="0">
                          <a:solidFill>
                            <a:srgbClr val="000000"/>
                          </a:solidFill>
                          <a:effectLst/>
                          <a:uFill>
                            <a:solidFill>
                              <a:prstClr val="black">
                                <a:alpha val="0"/>
                              </a:prstClr>
                            </a:solidFill>
                          </a:uFill>
                          <a:latin typeface="Arial"/>
                          <a:ea typeface="Arial"/>
                          <a:cs typeface="Arial"/>
                        </a:rPr>
                        <a:t>(1) Trabaja 18 h por mes; </a:t>
                      </a:r>
                      <a:br>
                        <a:rPr lang="es" sz="1300" b="0" i="0" u="none" strike="noStrike" cap="none" baseline="0" dirty="0">
                          <a:solidFill>
                            <a:srgbClr val="000000"/>
                          </a:solidFill>
                          <a:effectLst/>
                          <a:uFill>
                            <a:solidFill>
                              <a:prstClr val="black">
                                <a:alpha val="0"/>
                              </a:prstClr>
                            </a:solidFill>
                          </a:uFill>
                          <a:latin typeface="Arial"/>
                          <a:ea typeface="Arial"/>
                          <a:cs typeface="Arial"/>
                        </a:rPr>
                      </a:br>
                      <a:r>
                        <a:rPr lang="es" sz="1300" b="0" i="0" u="none" strike="noStrike" cap="none" baseline="0" dirty="0">
                          <a:solidFill>
                            <a:srgbClr val="000000"/>
                          </a:solidFill>
                          <a:effectLst/>
                          <a:uFill>
                            <a:solidFill>
                              <a:prstClr val="black">
                                <a:alpha val="0"/>
                              </a:prstClr>
                            </a:solidFill>
                          </a:uFill>
                          <a:latin typeface="Arial"/>
                          <a:ea typeface="Arial"/>
                          <a:cs typeface="Arial"/>
                        </a:rPr>
                        <a:t>(2) es voluntario durante 20 h por mes</a:t>
                      </a:r>
                    </a:p>
                  </a:txBody>
                  <a:tcPr marL="121920" marR="121920" marT="60960" marB="60960"/>
                </a:tc>
                <a:extLst>
                  <a:ext uri="{0D108BD9-81ED-4DB2-BD59-A6C34878D82A}">
                    <a16:rowId xmlns:a16="http://schemas.microsoft.com/office/drawing/2014/main" val="4042511818"/>
                  </a:ext>
                </a:extLst>
              </a:tr>
              <a:tr h="564337">
                <a:tc>
                  <a:txBody>
                    <a:bodyPr/>
                    <a:lstStyle/>
                    <a:p>
                      <a:pPr algn="r"/>
                      <a:r>
                        <a:rPr lang="es" sz="1300" b="1" i="0" u="none" strike="noStrike" cap="none" baseline="0" dirty="0">
                          <a:solidFill>
                            <a:srgbClr val="002960"/>
                          </a:solidFill>
                          <a:effectLst/>
                          <a:uFill>
                            <a:solidFill>
                              <a:prstClr val="black">
                                <a:alpha val="0"/>
                              </a:prstClr>
                            </a:solidFill>
                          </a:uFill>
                          <a:latin typeface="Arial"/>
                          <a:ea typeface="Arial"/>
                          <a:cs typeface="Arial"/>
                        </a:rPr>
                        <a:t>ACCIÓN</a:t>
                      </a:r>
                    </a:p>
                  </a:txBody>
                  <a:tcPr marL="121920" marR="121920" marT="60960" marB="60960"/>
                </a:tc>
                <a:tc>
                  <a:txBody>
                    <a:bodyPr/>
                    <a:lstStyle/>
                    <a:p>
                      <a:r>
                        <a:rPr lang="es" sz="1300" b="0" i="0" u="none" strike="noStrike" cap="none" baseline="0" dirty="0">
                          <a:solidFill>
                            <a:srgbClr val="000000"/>
                          </a:solidFill>
                          <a:effectLst/>
                          <a:uFill>
                            <a:solidFill>
                              <a:prstClr val="black">
                                <a:alpha val="0"/>
                              </a:prstClr>
                            </a:solidFill>
                          </a:uFill>
                          <a:latin typeface="Arial"/>
                          <a:ea typeface="Arial"/>
                          <a:cs typeface="Arial"/>
                        </a:rPr>
                        <a:t>Renovación</a:t>
                      </a:r>
                    </a:p>
                  </a:txBody>
                  <a:tcPr marL="121920" marR="121920" marT="60960" marB="60960"/>
                </a:tc>
                <a:extLst>
                  <a:ext uri="{0D108BD9-81ED-4DB2-BD59-A6C34878D82A}">
                    <a16:rowId xmlns:a16="http://schemas.microsoft.com/office/drawing/2014/main" val="2837347806"/>
                  </a:ext>
                </a:extLst>
              </a:tr>
            </a:tbl>
          </a:graphicData>
        </a:graphic>
      </p:graphicFrame>
      <p:sp>
        <p:nvSpPr>
          <p:cNvPr id="23" name="Rectangle: Rounded Corners 22">
            <a:extLst>
              <a:ext uri="{FF2B5EF4-FFF2-40B4-BE49-F238E27FC236}">
                <a16:creationId xmlns:a16="http://schemas.microsoft.com/office/drawing/2014/main" id="{D080C3AD-E105-303D-810F-DB4F4FD6B4C3}"/>
              </a:ext>
            </a:extLst>
          </p:cNvPr>
          <p:cNvSpPr/>
          <p:nvPr/>
        </p:nvSpPr>
        <p:spPr>
          <a:xfrm>
            <a:off x="2820865" y="938656"/>
            <a:ext cx="1664259" cy="668091"/>
          </a:xfrm>
          <a:prstGeom prst="roundRect">
            <a:avLst>
              <a:gd name="adj" fmla="val 0"/>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lang="es" sz="2400" b="1" i="0" u="none" strike="noStrike" cap="small" baseline="0">
                <a:solidFill>
                  <a:srgbClr val="000000"/>
                </a:solidFill>
                <a:effectLst/>
                <a:uFill>
                  <a:solidFill>
                    <a:prstClr val="black">
                      <a:alpha val="0"/>
                    </a:prstClr>
                  </a:solidFill>
                </a:uFill>
                <a:latin typeface="Arial"/>
                <a:ea typeface="Arial"/>
                <a:cs typeface="Arial"/>
              </a:rPr>
              <a:t>PASOS</a:t>
            </a:r>
          </a:p>
        </p:txBody>
      </p:sp>
      <p:sp>
        <p:nvSpPr>
          <p:cNvPr id="28" name="Rectangle 27">
            <a:extLst>
              <a:ext uri="{FF2B5EF4-FFF2-40B4-BE49-F238E27FC236}">
                <a16:creationId xmlns:a16="http://schemas.microsoft.com/office/drawing/2014/main" id="{64D1FB3B-EF3E-0CA0-8868-DE736DF5E7CB}"/>
              </a:ext>
              <a:ext uri="{C183D7F6-B498-43B3-948B-1728B52AA6E4}">
                <adec:decorative xmlns:adec="http://schemas.microsoft.com/office/drawing/2017/decorative" val="1"/>
              </a:ext>
            </a:extLst>
          </p:cNvPr>
          <p:cNvSpPr/>
          <p:nvPr/>
        </p:nvSpPr>
        <p:spPr>
          <a:xfrm>
            <a:off x="2919738" y="6487070"/>
            <a:ext cx="9272261" cy="3729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52C0A3F9-A021-8B53-FE56-BF5CF96BBE1D}"/>
              </a:ext>
              <a:ext uri="{C183D7F6-B498-43B3-948B-1728B52AA6E4}">
                <adec:decorative xmlns:adec="http://schemas.microsoft.com/office/drawing/2017/decorative" val="1"/>
              </a:ext>
            </a:extLst>
          </p:cNvPr>
          <p:cNvCxnSpPr>
            <a:endCxn id="61" idx="42"/>
          </p:cNvCxnSpPr>
          <p:nvPr/>
        </p:nvCxnSpPr>
        <p:spPr>
          <a:xfrm>
            <a:off x="3216346" y="1641795"/>
            <a:ext cx="1592" cy="3209065"/>
          </a:xfrm>
          <a:prstGeom prst="straightConnector1">
            <a:avLst/>
          </a:prstGeom>
          <a:ln w="28575">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 80" descr="I receive my MassHealth renewal form in a blue envelope. ">
            <a:extLst>
              <a:ext uri="{FF2B5EF4-FFF2-40B4-BE49-F238E27FC236}">
                <a16:creationId xmlns:a16="http://schemas.microsoft.com/office/drawing/2014/main" id="{54543E86-F585-24B2-F678-6D9850FE9A81}"/>
              </a:ext>
            </a:extLst>
          </p:cNvPr>
          <p:cNvGrpSpPr/>
          <p:nvPr/>
        </p:nvGrpSpPr>
        <p:grpSpPr>
          <a:xfrm>
            <a:off x="2955996" y="1500320"/>
            <a:ext cx="8786264" cy="486580"/>
            <a:chOff x="2955996" y="1500320"/>
            <a:chExt cx="8786264" cy="486580"/>
          </a:xfrm>
        </p:grpSpPr>
        <p:sp>
          <p:nvSpPr>
            <p:cNvPr id="11" name="Oval 10">
              <a:extLst>
                <a:ext uri="{FF2B5EF4-FFF2-40B4-BE49-F238E27FC236}">
                  <a16:creationId xmlns:a16="http://schemas.microsoft.com/office/drawing/2014/main" id="{CB2FD4EE-C53C-7035-1AFE-DC499DA6B8E9}"/>
                </a:ext>
              </a:extLst>
            </p:cNvPr>
            <p:cNvSpPr/>
            <p:nvPr/>
          </p:nvSpPr>
          <p:spPr>
            <a:xfrm>
              <a:off x="2955996" y="1500320"/>
              <a:ext cx="520700" cy="4865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2960"/>
                </a:solidFill>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2065734-D341-C408-D33D-538C9DCBCBEF}"/>
                </a:ext>
              </a:extLst>
            </p:cNvPr>
            <p:cNvSpPr/>
            <p:nvPr/>
          </p:nvSpPr>
          <p:spPr>
            <a:xfrm>
              <a:off x="3604099" y="1595020"/>
              <a:ext cx="8138160" cy="2971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s" sz="1350" b="1" i="0" u="none" strike="noStrike" cap="none" baseline="0">
                  <a:solidFill>
                    <a:srgbClr val="002960"/>
                  </a:solidFill>
                  <a:effectLst/>
                  <a:uFill>
                    <a:solidFill>
                      <a:prstClr val="black">
                        <a:alpha val="0"/>
                      </a:prstClr>
                    </a:solidFill>
                  </a:uFill>
                  <a:latin typeface="Arial"/>
                  <a:ea typeface="Arial"/>
                  <a:cs typeface="Arial"/>
                </a:rPr>
                <a:t>Recibo mi formulario de renovación de MassHealth</a:t>
              </a:r>
              <a:r>
                <a:rPr lang="es" sz="1350" b="0" i="0" u="none" strike="noStrike" cap="none" baseline="0">
                  <a:solidFill>
                    <a:srgbClr val="002960"/>
                  </a:solidFill>
                  <a:effectLst/>
                  <a:uFill>
                    <a:solidFill>
                      <a:prstClr val="black">
                        <a:alpha val="0"/>
                      </a:prstClr>
                    </a:solidFill>
                  </a:uFill>
                  <a:latin typeface="Arial"/>
                  <a:ea typeface="Arial"/>
                  <a:cs typeface="Arial"/>
                </a:rPr>
                <a:t> en un sobre azul.</a:t>
              </a:r>
            </a:p>
          </p:txBody>
        </p:sp>
      </p:grpSp>
      <p:sp>
        <p:nvSpPr>
          <p:cNvPr id="25" name="Freeform 41" descr="1">
            <a:extLst>
              <a:ext uri="{FF2B5EF4-FFF2-40B4-BE49-F238E27FC236}">
                <a16:creationId xmlns:a16="http://schemas.microsoft.com/office/drawing/2014/main" id="{F4368D4A-234E-93EC-B24C-B96C092A0226}"/>
              </a:ext>
            </a:extLst>
          </p:cNvPr>
          <p:cNvSpPr>
            <a:spLocks noEditPoints="1"/>
          </p:cNvSpPr>
          <p:nvPr/>
        </p:nvSpPr>
        <p:spPr bwMode="auto">
          <a:xfrm>
            <a:off x="3010606" y="1563471"/>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200" b="1" i="0" u="none" strike="noStrike" cap="none" baseline="0">
                <a:solidFill>
                  <a:srgbClr val="6075B1"/>
                </a:solidFill>
                <a:effectLst/>
                <a:uFill>
                  <a:solidFill>
                    <a:prstClr val="black">
                      <a:alpha val="0"/>
                    </a:prstClr>
                  </a:solidFill>
                </a:uFill>
                <a:latin typeface="Arial"/>
                <a:ea typeface="Arial"/>
                <a:cs typeface="Arial"/>
              </a:rPr>
              <a:t>1</a:t>
            </a:r>
          </a:p>
        </p:txBody>
      </p:sp>
      <p:grpSp>
        <p:nvGrpSpPr>
          <p:cNvPr id="82" name="Group 81">
            <a:extLst>
              <a:ext uri="{FF2B5EF4-FFF2-40B4-BE49-F238E27FC236}">
                <a16:creationId xmlns:a16="http://schemas.microsoft.com/office/drawing/2014/main" id="{6F325F9E-2752-0D43-87FF-7BE4A4247077}"/>
              </a:ext>
              <a:ext uri="{C183D7F6-B498-43B3-948B-1728B52AA6E4}">
                <adec:decorative xmlns:adec="http://schemas.microsoft.com/office/drawing/2017/decorative" val="1"/>
              </a:ext>
            </a:extLst>
          </p:cNvPr>
          <p:cNvGrpSpPr/>
          <p:nvPr/>
        </p:nvGrpSpPr>
        <p:grpSpPr>
          <a:xfrm>
            <a:off x="3008701" y="2066254"/>
            <a:ext cx="8733558" cy="411480"/>
            <a:chOff x="3008701" y="2018149"/>
            <a:chExt cx="8733558" cy="411480"/>
          </a:xfrm>
        </p:grpSpPr>
        <p:sp>
          <p:nvSpPr>
            <p:cNvPr id="19" name="Rectangle 18">
              <a:extLst>
                <a:ext uri="{FF2B5EF4-FFF2-40B4-BE49-F238E27FC236}">
                  <a16:creationId xmlns:a16="http://schemas.microsoft.com/office/drawing/2014/main" id="{6FA73D16-6E1F-F167-BF4F-94492C91D71E}"/>
                </a:ext>
              </a:extLst>
            </p:cNvPr>
            <p:cNvSpPr/>
            <p:nvPr/>
          </p:nvSpPr>
          <p:spPr>
            <a:xfrm>
              <a:off x="3604099" y="2073848"/>
              <a:ext cx="8138160" cy="30008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s" sz="1350" b="1" i="0" u="none" strike="noStrike" cap="none" baseline="0" dirty="0">
                  <a:solidFill>
                    <a:srgbClr val="002960"/>
                  </a:solidFill>
                  <a:effectLst/>
                  <a:uFill>
                    <a:solidFill>
                      <a:prstClr val="black">
                        <a:alpha val="0"/>
                      </a:prstClr>
                    </a:solidFill>
                  </a:uFill>
                  <a:latin typeface="Arial"/>
                  <a:ea typeface="Arial"/>
                  <a:cs typeface="Arial"/>
                </a:rPr>
                <a:t>Completo mi renovación</a:t>
              </a:r>
              <a:r>
                <a:rPr lang="es" sz="1350" b="0" i="0" u="none" strike="noStrike" cap="none" baseline="0" dirty="0">
                  <a:solidFill>
                    <a:srgbClr val="002960"/>
                  </a:solidFill>
                  <a:effectLst/>
                  <a:uFill>
                    <a:solidFill>
                      <a:prstClr val="black">
                        <a:alpha val="0"/>
                      </a:prstClr>
                    </a:solidFill>
                  </a:uFill>
                  <a:latin typeface="Arial"/>
                  <a:ea typeface="Arial"/>
                  <a:cs typeface="Arial"/>
                </a:rPr>
                <a:t> en línea. Notifico que hago 38 horas de trabajo y voluntariado por mes.</a:t>
              </a:r>
            </a:p>
          </p:txBody>
        </p:sp>
        <p:grpSp>
          <p:nvGrpSpPr>
            <p:cNvPr id="43" name="Group 42">
              <a:extLst>
                <a:ext uri="{FF2B5EF4-FFF2-40B4-BE49-F238E27FC236}">
                  <a16:creationId xmlns:a16="http://schemas.microsoft.com/office/drawing/2014/main" id="{2FDA2FEE-2EEA-435D-AB35-BD12AD147EBC}"/>
                </a:ext>
              </a:extLst>
            </p:cNvPr>
            <p:cNvGrpSpPr/>
            <p:nvPr/>
          </p:nvGrpSpPr>
          <p:grpSpPr>
            <a:xfrm>
              <a:off x="3008701" y="2018149"/>
              <a:ext cx="415290" cy="411480"/>
              <a:chOff x="2905196" y="2219102"/>
              <a:chExt cx="415290" cy="411480"/>
            </a:xfrm>
          </p:grpSpPr>
          <p:sp>
            <p:nvSpPr>
              <p:cNvPr id="44" name="Oval 43">
                <a:extLst>
                  <a:ext uri="{FF2B5EF4-FFF2-40B4-BE49-F238E27FC236}">
                    <a16:creationId xmlns:a16="http://schemas.microsoft.com/office/drawing/2014/main" id="{1DB196CF-64C8-EB95-B171-4EFA719C66F0}"/>
                  </a:ext>
                </a:extLst>
              </p:cNvPr>
              <p:cNvSpPr/>
              <p:nvPr/>
            </p:nvSpPr>
            <p:spPr>
              <a:xfrm>
                <a:off x="2905196" y="2219102"/>
                <a:ext cx="411480" cy="4114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2960"/>
                  </a:solidFill>
                  <a:effectLst/>
                  <a:uLnTx/>
                  <a:uFillTx/>
                  <a:latin typeface="Arial" panose="020B0604020202020204" pitchFamily="34" charset="0"/>
                  <a:cs typeface="Arial" panose="020B0604020202020204" pitchFamily="34" charset="0"/>
                </a:endParaRPr>
              </a:p>
            </p:txBody>
          </p:sp>
          <p:sp>
            <p:nvSpPr>
              <p:cNvPr id="45" name="Freeform 41" descr="2">
                <a:extLst>
                  <a:ext uri="{FF2B5EF4-FFF2-40B4-BE49-F238E27FC236}">
                    <a16:creationId xmlns:a16="http://schemas.microsoft.com/office/drawing/2014/main" id="{93D9774F-6F74-F3BC-48DB-0C80AB9744AE}"/>
                  </a:ext>
                </a:extLst>
              </p:cNvPr>
              <p:cNvSpPr>
                <a:spLocks noEditPoints="1"/>
              </p:cNvSpPr>
              <p:nvPr/>
            </p:nvSpPr>
            <p:spPr bwMode="auto">
              <a:xfrm>
                <a:off x="2909006" y="2219102"/>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200" b="1" i="0" u="none" strike="noStrike" cap="none" baseline="0">
                    <a:solidFill>
                      <a:srgbClr val="6075B1"/>
                    </a:solidFill>
                    <a:effectLst/>
                    <a:uFill>
                      <a:solidFill>
                        <a:prstClr val="black">
                          <a:alpha val="0"/>
                        </a:prstClr>
                      </a:solidFill>
                    </a:uFill>
                    <a:latin typeface="Arial"/>
                    <a:ea typeface="Arial"/>
                    <a:cs typeface="Arial"/>
                  </a:rPr>
                  <a:t>2</a:t>
                </a:r>
              </a:p>
            </p:txBody>
          </p:sp>
        </p:grpSp>
      </p:grpSp>
      <p:grpSp>
        <p:nvGrpSpPr>
          <p:cNvPr id="68" name="Group 67">
            <a:extLst>
              <a:ext uri="{FF2B5EF4-FFF2-40B4-BE49-F238E27FC236}">
                <a16:creationId xmlns:a16="http://schemas.microsoft.com/office/drawing/2014/main" id="{EBD01D31-DBD6-690E-61AF-2146ED005423}"/>
              </a:ext>
              <a:ext uri="{C183D7F6-B498-43B3-948B-1728B52AA6E4}">
                <adec:decorative xmlns:adec="http://schemas.microsoft.com/office/drawing/2017/decorative" val="1"/>
              </a:ext>
            </a:extLst>
          </p:cNvPr>
          <p:cNvGrpSpPr/>
          <p:nvPr/>
        </p:nvGrpSpPr>
        <p:grpSpPr>
          <a:xfrm>
            <a:off x="3008701" y="4414413"/>
            <a:ext cx="8733559" cy="507831"/>
            <a:chOff x="3008701" y="5034391"/>
            <a:chExt cx="8733559" cy="507831"/>
          </a:xfrm>
        </p:grpSpPr>
        <p:sp>
          <p:nvSpPr>
            <p:cNvPr id="58" name="Rectangle 57">
              <a:extLst>
                <a:ext uri="{FF2B5EF4-FFF2-40B4-BE49-F238E27FC236}">
                  <a16:creationId xmlns:a16="http://schemas.microsoft.com/office/drawing/2014/main" id="{48718BEF-247E-E576-2AD7-83027FE7058A}"/>
                </a:ext>
              </a:extLst>
            </p:cNvPr>
            <p:cNvSpPr/>
            <p:nvPr/>
          </p:nvSpPr>
          <p:spPr>
            <a:xfrm>
              <a:off x="3604099" y="5036846"/>
              <a:ext cx="8138160" cy="50292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defRPr/>
              </a:pPr>
              <a:r>
                <a:rPr lang="es" sz="1350" b="0" i="0" u="none" strike="noStrike" cap="none" baseline="0" dirty="0">
                  <a:solidFill>
                    <a:srgbClr val="002960"/>
                  </a:solidFill>
                  <a:effectLst/>
                  <a:uFill>
                    <a:solidFill>
                      <a:prstClr val="black">
                        <a:alpha val="0"/>
                      </a:prstClr>
                    </a:solidFill>
                  </a:uFill>
                  <a:latin typeface="Arial"/>
                  <a:ea typeface="Arial"/>
                  <a:cs typeface="Arial"/>
                </a:rPr>
                <a:t>Recibo un </a:t>
              </a:r>
              <a:r>
                <a:rPr lang="es" sz="1350" b="1" i="0" u="none" strike="noStrike" cap="none" baseline="0" dirty="0">
                  <a:solidFill>
                    <a:srgbClr val="002960"/>
                  </a:solidFill>
                  <a:effectLst/>
                  <a:uFill>
                    <a:solidFill>
                      <a:prstClr val="black">
                        <a:alpha val="0"/>
                      </a:prstClr>
                    </a:solidFill>
                  </a:uFill>
                  <a:latin typeface="Arial"/>
                  <a:ea typeface="Arial"/>
                  <a:cs typeface="Arial"/>
                </a:rPr>
                <a:t>aviso que me confirma que </a:t>
              </a:r>
              <a:r>
                <a:rPr lang="es" sz="1350" b="1" i="0" u="sng" strike="noStrike" cap="none" baseline="0" dirty="0">
                  <a:solidFill>
                    <a:srgbClr val="C00000"/>
                  </a:solidFill>
                  <a:effectLst/>
                  <a:uFill>
                    <a:solidFill>
                      <a:srgbClr val="C00000"/>
                    </a:solidFill>
                  </a:uFill>
                  <a:latin typeface="Arial"/>
                  <a:ea typeface="Arial"/>
                  <a:cs typeface="Arial"/>
                </a:rPr>
                <a:t>mi cobertura finalizará</a:t>
              </a:r>
              <a:r>
                <a:rPr lang="es" sz="1350" b="0" i="0" u="none" strike="noStrike" cap="none" baseline="0" dirty="0">
                  <a:solidFill>
                    <a:srgbClr val="002960"/>
                  </a:solidFill>
                  <a:effectLst/>
                  <a:uFill>
                    <a:solidFill>
                      <a:prstClr val="black">
                        <a:alpha val="0"/>
                      </a:prstClr>
                    </a:solidFill>
                  </a:uFill>
                  <a:latin typeface="Arial"/>
                  <a:ea typeface="Arial"/>
                  <a:cs typeface="Arial"/>
                </a:rPr>
                <a:t>. Tengo derecho a apelar si estoy en desacuerdo con la decisión de MassHealth. </a:t>
              </a:r>
            </a:p>
          </p:txBody>
        </p:sp>
        <p:grpSp>
          <p:nvGrpSpPr>
            <p:cNvPr id="59" name="Group 58">
              <a:extLst>
                <a:ext uri="{FF2B5EF4-FFF2-40B4-BE49-F238E27FC236}">
                  <a16:creationId xmlns:a16="http://schemas.microsoft.com/office/drawing/2014/main" id="{1064BA50-0242-6DFC-5858-8AA86983720B}"/>
                </a:ext>
              </a:extLst>
            </p:cNvPr>
            <p:cNvGrpSpPr/>
            <p:nvPr/>
          </p:nvGrpSpPr>
          <p:grpSpPr>
            <a:xfrm>
              <a:off x="3008701" y="5082566"/>
              <a:ext cx="415290" cy="411480"/>
              <a:chOff x="2905196" y="2219102"/>
              <a:chExt cx="415290" cy="411480"/>
            </a:xfrm>
          </p:grpSpPr>
          <p:sp>
            <p:nvSpPr>
              <p:cNvPr id="60" name="Oval 59" descr="4">
                <a:extLst>
                  <a:ext uri="{FF2B5EF4-FFF2-40B4-BE49-F238E27FC236}">
                    <a16:creationId xmlns:a16="http://schemas.microsoft.com/office/drawing/2014/main" id="{1A2566F5-78F4-320C-27D7-B6E5F5D86A80}"/>
                  </a:ext>
                </a:extLst>
              </p:cNvPr>
              <p:cNvSpPr/>
              <p:nvPr/>
            </p:nvSpPr>
            <p:spPr>
              <a:xfrm>
                <a:off x="2905196" y="2219102"/>
                <a:ext cx="411480" cy="4114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2960"/>
                  </a:solidFill>
                  <a:effectLst/>
                  <a:uLnTx/>
                  <a:uFillTx/>
                  <a:latin typeface="Arial" panose="020B0604020202020204" pitchFamily="34" charset="0"/>
                  <a:cs typeface="Arial" panose="020B0604020202020204" pitchFamily="34" charset="0"/>
                </a:endParaRPr>
              </a:p>
            </p:txBody>
          </p:sp>
          <p:sp>
            <p:nvSpPr>
              <p:cNvPr id="61" name="Freeform 41">
                <a:extLst>
                  <a:ext uri="{FF2B5EF4-FFF2-40B4-BE49-F238E27FC236}">
                    <a16:creationId xmlns:a16="http://schemas.microsoft.com/office/drawing/2014/main" id="{72D587F3-6BFE-504C-B8D5-0B8DF6A42D3B}"/>
                  </a:ext>
                </a:extLst>
              </p:cNvPr>
              <p:cNvSpPr>
                <a:spLocks noEditPoints="1"/>
              </p:cNvSpPr>
              <p:nvPr/>
            </p:nvSpPr>
            <p:spPr bwMode="auto">
              <a:xfrm>
                <a:off x="2909006" y="2219102"/>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rgbClr val="C00000"/>
              </a:solidFill>
              <a:ln w="9525">
                <a:noFill/>
                <a:rou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200" b="1" i="0" u="none" strike="noStrike" cap="none" baseline="0">
                    <a:solidFill>
                      <a:srgbClr val="FF9292"/>
                    </a:solidFill>
                    <a:effectLst/>
                    <a:uFill>
                      <a:solidFill>
                        <a:prstClr val="black">
                          <a:alpha val="0"/>
                        </a:prstClr>
                      </a:solidFill>
                    </a:uFill>
                    <a:latin typeface="Arial"/>
                    <a:ea typeface="Arial"/>
                    <a:cs typeface="Arial"/>
                  </a:rPr>
                  <a:t>3</a:t>
                </a:r>
              </a:p>
            </p:txBody>
          </p:sp>
        </p:grpSp>
      </p:grpSp>
      <p:pic>
        <p:nvPicPr>
          <p:cNvPr id="62" name="Picture 61">
            <a:extLst>
              <a:ext uri="{FF2B5EF4-FFF2-40B4-BE49-F238E27FC236}">
                <a16:creationId xmlns:a16="http://schemas.microsoft.com/office/drawing/2014/main" id="{8C9C7113-2842-28E5-2C7F-49F53EFD140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212" y="1326037"/>
            <a:ext cx="1662545"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83" name="Group 82">
            <a:extLst>
              <a:ext uri="{FF2B5EF4-FFF2-40B4-BE49-F238E27FC236}">
                <a16:creationId xmlns:a16="http://schemas.microsoft.com/office/drawing/2014/main" id="{F1819B7D-3715-9ABF-EB72-7690214EF738}"/>
              </a:ext>
              <a:ext uri="{C183D7F6-B498-43B3-948B-1728B52AA6E4}">
                <adec:decorative xmlns:adec="http://schemas.microsoft.com/office/drawing/2017/decorative" val="1"/>
              </a:ext>
            </a:extLst>
          </p:cNvPr>
          <p:cNvGrpSpPr/>
          <p:nvPr/>
        </p:nvGrpSpPr>
        <p:grpSpPr>
          <a:xfrm>
            <a:off x="3007569" y="2635117"/>
            <a:ext cx="8988961" cy="923330"/>
            <a:chOff x="3007569" y="2345134"/>
            <a:chExt cx="8988961" cy="923330"/>
          </a:xfrm>
        </p:grpSpPr>
        <p:sp>
          <p:nvSpPr>
            <p:cNvPr id="26" name="Rectangle 25">
              <a:extLst>
                <a:ext uri="{FF2B5EF4-FFF2-40B4-BE49-F238E27FC236}">
                  <a16:creationId xmlns:a16="http://schemas.microsoft.com/office/drawing/2014/main" id="{A49BDCF4-D616-88D0-501F-649181D3E6C0}"/>
                </a:ext>
              </a:extLst>
            </p:cNvPr>
            <p:cNvSpPr/>
            <p:nvPr/>
          </p:nvSpPr>
          <p:spPr>
            <a:xfrm>
              <a:off x="3604099" y="2143859"/>
              <a:ext cx="8392430" cy="13258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350" b="1" i="0" u="sng" strike="noStrike" cap="none" baseline="0" dirty="0">
                  <a:solidFill>
                    <a:srgbClr val="002960"/>
                  </a:solidFill>
                  <a:effectLst/>
                  <a:uFill>
                    <a:solidFill>
                      <a:srgbClr val="002960"/>
                    </a:solidFill>
                  </a:uFill>
                  <a:latin typeface="Arial"/>
                  <a:ea typeface="Arial"/>
                  <a:cs typeface="Arial"/>
                </a:rPr>
                <a:t>Acción de MassHealth</a:t>
              </a:r>
              <a:r>
                <a:rPr lang="es" sz="1350" b="1" i="0" u="none" strike="noStrike" cap="none" baseline="0" dirty="0">
                  <a:solidFill>
                    <a:srgbClr val="002960"/>
                  </a:solidFill>
                  <a:effectLst/>
                  <a:uFill>
                    <a:solidFill>
                      <a:prstClr val="black">
                        <a:alpha val="0"/>
                      </a:prstClr>
                    </a:solidFill>
                  </a:uFill>
                  <a:latin typeface="Arial"/>
                  <a:ea typeface="Arial"/>
                  <a:cs typeface="Arial"/>
                </a:rPr>
                <a:t>: </a:t>
              </a:r>
              <a:r>
                <a:rPr lang="es" sz="1350" b="0" i="0" u="none" strike="noStrike" cap="none" baseline="0" dirty="0">
                  <a:solidFill>
                    <a:srgbClr val="002960"/>
                  </a:solidFill>
                  <a:effectLst/>
                  <a:uFill>
                    <a:solidFill>
                      <a:prstClr val="black">
                        <a:alpha val="0"/>
                      </a:prstClr>
                    </a:solidFill>
                  </a:uFill>
                  <a:latin typeface="Arial"/>
                  <a:ea typeface="Arial"/>
                  <a:cs typeface="Arial"/>
                </a:rPr>
                <a:t>MassHealth revisa mi formulario de renovación:</a:t>
              </a:r>
              <a:endParaRPr lang="en-US" sz="135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ct val="0"/>
                </a:spcBef>
                <a:spcAft>
                  <a:spcPct val="0"/>
                </a:spcAft>
                <a:buClrTx/>
                <a:buSzTx/>
                <a:buFont typeface="Wingdings" panose="05000000000000000000" pitchFamily="2" charset="2"/>
                <a:buChar char="ü"/>
                <a:defRPr/>
              </a:pPr>
              <a:r>
                <a:rPr lang="es" sz="1350" b="0" i="0" u="none" strike="noStrike" cap="none" baseline="0" dirty="0">
                  <a:solidFill>
                    <a:srgbClr val="002960"/>
                  </a:solidFill>
                  <a:effectLst/>
                  <a:uFill>
                    <a:solidFill>
                      <a:prstClr val="black">
                        <a:alpha val="0"/>
                      </a:prstClr>
                    </a:solidFill>
                  </a:uFill>
                  <a:latin typeface="Arial"/>
                  <a:ea typeface="Arial"/>
                  <a:cs typeface="Arial"/>
                </a:rPr>
                <a:t>Por lo demás, soy elegible para recibir MassHealth.</a:t>
              </a:r>
              <a:endParaRPr kumimoji="0" lang="en-US" sz="1350" dirty="0">
                <a:solidFill>
                  <a:schemeClr val="accent4"/>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ct val="0"/>
                </a:spcBef>
                <a:spcAft>
                  <a:spcPct val="0"/>
                </a:spcAft>
                <a:buClrTx/>
                <a:buSzTx/>
                <a:buFont typeface="Wingdings" panose="05000000000000000000" pitchFamily="2" charset="2"/>
                <a:buChar char="ü"/>
                <a:defRPr/>
              </a:pPr>
              <a:r>
                <a:rPr lang="es" sz="1350" b="0" i="0" u="none" strike="noStrike" cap="none" baseline="0" dirty="0">
                  <a:solidFill>
                    <a:srgbClr val="002960"/>
                  </a:solidFill>
                  <a:effectLst/>
                  <a:uFill>
                    <a:solidFill>
                      <a:prstClr val="black">
                        <a:alpha val="0"/>
                      </a:prstClr>
                    </a:solidFill>
                  </a:uFill>
                  <a:latin typeface="Arial"/>
                  <a:ea typeface="Arial"/>
                  <a:cs typeface="Arial"/>
                </a:rPr>
                <a:t>Como no doy ninguna información que me haga exento, </a:t>
              </a:r>
              <a:r>
                <a:rPr lang="es" sz="1350" b="1" i="0" u="sng" strike="noStrike" cap="none" baseline="0" dirty="0">
                  <a:solidFill>
                    <a:srgbClr val="002960"/>
                  </a:solidFill>
                  <a:effectLst/>
                  <a:uFill>
                    <a:solidFill>
                      <a:srgbClr val="002960"/>
                    </a:solidFill>
                  </a:uFill>
                  <a:latin typeface="Arial"/>
                  <a:ea typeface="Arial"/>
                  <a:cs typeface="Arial"/>
                </a:rPr>
                <a:t>no estoy exento de los requisitos de trabajo.</a:t>
              </a:r>
              <a:endParaRPr lang="es" sz="1350" b="0" i="0" u="none" strike="noStrike" cap="none" baseline="0" dirty="0">
                <a:solidFill>
                  <a:srgbClr val="002960"/>
                </a:solidFill>
                <a:effectLst/>
                <a:uFill>
                  <a:solidFill>
                    <a:prstClr val="black">
                      <a:alpha val="0"/>
                    </a:prstClr>
                  </a:solidFill>
                </a:uFill>
                <a:latin typeface="Arial"/>
                <a:ea typeface="Arial"/>
                <a:cs typeface="Arial"/>
              </a:endParaRPr>
            </a:p>
            <a:p>
              <a:pPr marL="285750" marR="0" lvl="0" indent="-285750" algn="l" defTabSz="914400" rtl="0" eaLnBrk="1" fontAlgn="auto" latinLnBrk="0" hangingPunct="1">
                <a:lnSpc>
                  <a:spcPct val="100000"/>
                </a:lnSpc>
                <a:spcBef>
                  <a:spcPct val="0"/>
                </a:spcBef>
                <a:spcAft>
                  <a:spcPct val="0"/>
                </a:spcAft>
                <a:buClrTx/>
                <a:buSzTx/>
                <a:buFont typeface="Wingdings" panose="05000000000000000000" pitchFamily="2" charset="2"/>
                <a:buChar char="ü"/>
                <a:defRPr/>
              </a:pPr>
              <a:r>
                <a:rPr lang="es" sz="1350" b="0" i="0" u="none" strike="noStrike" cap="none" baseline="0" dirty="0">
                  <a:solidFill>
                    <a:srgbClr val="002960"/>
                  </a:solidFill>
                  <a:effectLst/>
                  <a:uFill>
                    <a:solidFill>
                      <a:prstClr val="black">
                        <a:alpha val="0"/>
                      </a:prstClr>
                    </a:solidFill>
                  </a:uFill>
                  <a:latin typeface="Arial"/>
                  <a:ea typeface="Arial"/>
                  <a:cs typeface="Arial"/>
                </a:rPr>
                <a:t>Como mis ingresos están por debajo de los $580 y no notifiqué una actividad laboral, </a:t>
              </a:r>
              <a:r>
                <a:rPr lang="es" sz="1350" b="1" i="0" u="sng" strike="noStrike" cap="none" baseline="0" dirty="0">
                  <a:solidFill>
                    <a:srgbClr val="002960"/>
                  </a:solidFill>
                  <a:effectLst/>
                  <a:uFill>
                    <a:solidFill>
                      <a:srgbClr val="002960"/>
                    </a:solidFill>
                  </a:uFill>
                  <a:latin typeface="Arial"/>
                  <a:ea typeface="Arial"/>
                  <a:cs typeface="Arial"/>
                </a:rPr>
                <a:t>no cumplo con los requisitos de trabajo.</a:t>
              </a:r>
              <a:endParaRPr lang="en-US" sz="1350" u="sng" dirty="0">
                <a:solidFill>
                  <a:schemeClr val="accent4"/>
                </a:solidFill>
                <a:latin typeface="Arial" panose="020B0604020202020204" pitchFamily="34" charset="0"/>
                <a:cs typeface="Arial" panose="020B0604020202020204" pitchFamily="34" charset="0"/>
              </a:endParaRPr>
            </a:p>
          </p:txBody>
        </p:sp>
        <p:grpSp>
          <p:nvGrpSpPr>
            <p:cNvPr id="69" name="Group 68">
              <a:extLst>
                <a:ext uri="{FF2B5EF4-FFF2-40B4-BE49-F238E27FC236}">
                  <a16:creationId xmlns:a16="http://schemas.microsoft.com/office/drawing/2014/main" id="{CCC2FB07-4BC4-C959-60AB-3ADBB4FDA919}"/>
                </a:ext>
              </a:extLst>
            </p:cNvPr>
            <p:cNvGrpSpPr/>
            <p:nvPr/>
          </p:nvGrpSpPr>
          <p:grpSpPr>
            <a:xfrm>
              <a:off x="3007569" y="2601058"/>
              <a:ext cx="411480" cy="411480"/>
              <a:chOff x="3878753" y="2697977"/>
              <a:chExt cx="362313" cy="361971"/>
            </a:xfrm>
          </p:grpSpPr>
          <p:sp>
            <p:nvSpPr>
              <p:cNvPr id="70" name="Oval 69">
                <a:extLst>
                  <a:ext uri="{FF2B5EF4-FFF2-40B4-BE49-F238E27FC236}">
                    <a16:creationId xmlns:a16="http://schemas.microsoft.com/office/drawing/2014/main" id="{14E5876F-D92E-902C-A53A-F82876293F26}"/>
                  </a:ext>
                </a:extLst>
              </p:cNvPr>
              <p:cNvSpPr/>
              <p:nvPr/>
            </p:nvSpPr>
            <p:spPr>
              <a:xfrm>
                <a:off x="3891776" y="2716764"/>
                <a:ext cx="320040" cy="32004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71" name="Graphic 4">
                <a:extLst>
                  <a:ext uri="{FF2B5EF4-FFF2-40B4-BE49-F238E27FC236}">
                    <a16:creationId xmlns:a16="http://schemas.microsoft.com/office/drawing/2014/main" id="{23023AEA-2DD1-EECC-20D6-BE4281FF282F}"/>
                  </a:ext>
                </a:extLst>
              </p:cNvPr>
              <p:cNvGrpSpPr/>
              <p:nvPr/>
            </p:nvGrpSpPr>
            <p:grpSpPr>
              <a:xfrm>
                <a:off x="3878753" y="2697977"/>
                <a:ext cx="362313" cy="361971"/>
                <a:chOff x="1952125" y="3824168"/>
                <a:chExt cx="362313" cy="361971"/>
              </a:xfrm>
              <a:solidFill>
                <a:srgbClr val="26890D"/>
              </a:solidFill>
            </p:grpSpPr>
            <p:sp>
              <p:nvSpPr>
                <p:cNvPr id="72" name="Graphic 4">
                  <a:extLst>
                    <a:ext uri="{FF2B5EF4-FFF2-40B4-BE49-F238E27FC236}">
                      <a16:creationId xmlns:a16="http://schemas.microsoft.com/office/drawing/2014/main" id="{4714AA87-D1D7-4765-0C36-1B2BC5544262}"/>
                    </a:ext>
                  </a:extLst>
                </p:cNvPr>
                <p:cNvSpPr/>
                <p:nvPr/>
              </p:nvSpPr>
              <p:spPr>
                <a:xfrm>
                  <a:off x="2066507" y="3923119"/>
                  <a:ext cx="133549" cy="179389"/>
                </a:xfrm>
                <a:custGeom>
                  <a:avLst/>
                  <a:gdLst>
                    <a:gd name="connsiteX0" fmla="*/ 103517 w 133549"/>
                    <a:gd name="connsiteY0" fmla="*/ 8937 h 179389"/>
                    <a:gd name="connsiteX1" fmla="*/ 97127 w 133549"/>
                    <a:gd name="connsiteY1" fmla="*/ 15321 h 179389"/>
                    <a:gd name="connsiteX2" fmla="*/ 36423 w 133549"/>
                    <a:gd name="connsiteY2" fmla="*/ 15321 h 179389"/>
                    <a:gd name="connsiteX3" fmla="*/ 30033 w 133549"/>
                    <a:gd name="connsiteY3" fmla="*/ 8937 h 179389"/>
                    <a:gd name="connsiteX4" fmla="*/ 30033 w 133549"/>
                    <a:gd name="connsiteY4" fmla="*/ 0 h 179389"/>
                    <a:gd name="connsiteX5" fmla="*/ 0 w 133549"/>
                    <a:gd name="connsiteY5" fmla="*/ 0 h 179389"/>
                    <a:gd name="connsiteX6" fmla="*/ 0 w 133549"/>
                    <a:gd name="connsiteY6" fmla="*/ 179390 h 179389"/>
                    <a:gd name="connsiteX7" fmla="*/ 133550 w 133549"/>
                    <a:gd name="connsiteY7" fmla="*/ 179390 h 179389"/>
                    <a:gd name="connsiteX8" fmla="*/ 133550 w 133549"/>
                    <a:gd name="connsiteY8" fmla="*/ 0 h 179389"/>
                    <a:gd name="connsiteX9" fmla="*/ 103517 w 133549"/>
                    <a:gd name="connsiteY9" fmla="*/ 0 h 179389"/>
                    <a:gd name="connsiteX10" fmla="*/ 103517 w 133549"/>
                    <a:gd name="connsiteY10" fmla="*/ 8937 h 17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549" h="179389">
                      <a:moveTo>
                        <a:pt x="103517" y="8937"/>
                      </a:moveTo>
                      <a:cubicBezTo>
                        <a:pt x="103517" y="12768"/>
                        <a:pt x="100961" y="15321"/>
                        <a:pt x="97127" y="15321"/>
                      </a:cubicBezTo>
                      <a:lnTo>
                        <a:pt x="36423" y="15321"/>
                      </a:lnTo>
                      <a:cubicBezTo>
                        <a:pt x="32589" y="15321"/>
                        <a:pt x="30033" y="12768"/>
                        <a:pt x="30033" y="8937"/>
                      </a:cubicBezTo>
                      <a:lnTo>
                        <a:pt x="30033" y="0"/>
                      </a:lnTo>
                      <a:lnTo>
                        <a:pt x="0" y="0"/>
                      </a:lnTo>
                      <a:lnTo>
                        <a:pt x="0" y="179390"/>
                      </a:lnTo>
                      <a:lnTo>
                        <a:pt x="133550" y="179390"/>
                      </a:lnTo>
                      <a:lnTo>
                        <a:pt x="133550" y="0"/>
                      </a:lnTo>
                      <a:lnTo>
                        <a:pt x="103517" y="0"/>
                      </a:lnTo>
                      <a:lnTo>
                        <a:pt x="103517" y="8937"/>
                      </a:lnTo>
                      <a:close/>
                    </a:path>
                  </a:pathLst>
                </a:custGeom>
                <a:solidFill>
                  <a:schemeClr val="accent4"/>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73" name="Graphic 4" descr="clipboard">
                  <a:extLst>
                    <a:ext uri="{FF2B5EF4-FFF2-40B4-BE49-F238E27FC236}">
                      <a16:creationId xmlns:a16="http://schemas.microsoft.com/office/drawing/2014/main" id="{8ECE5600-96A1-8D44-D8BB-472335B44DCE}"/>
                    </a:ext>
                  </a:extLst>
                </p:cNvPr>
                <p:cNvSpPr/>
                <p:nvPr/>
              </p:nvSpPr>
              <p:spPr>
                <a:xfrm>
                  <a:off x="1952125" y="3824168"/>
                  <a:ext cx="362313" cy="361971"/>
                </a:xfrm>
                <a:custGeom>
                  <a:avLst/>
                  <a:gdLst>
                    <a:gd name="connsiteX0" fmla="*/ 261348 w 362313"/>
                    <a:gd name="connsiteY0" fmla="*/ 284725 h 361971"/>
                    <a:gd name="connsiteX1" fmla="*/ 254958 w 362313"/>
                    <a:gd name="connsiteY1" fmla="*/ 291109 h 361971"/>
                    <a:gd name="connsiteX2" fmla="*/ 108629 w 362313"/>
                    <a:gd name="connsiteY2" fmla="*/ 291109 h 361971"/>
                    <a:gd name="connsiteX3" fmla="*/ 102239 w 362313"/>
                    <a:gd name="connsiteY3" fmla="*/ 284725 h 361971"/>
                    <a:gd name="connsiteX4" fmla="*/ 102239 w 362313"/>
                    <a:gd name="connsiteY4" fmla="*/ 92568 h 361971"/>
                    <a:gd name="connsiteX5" fmla="*/ 108629 w 362313"/>
                    <a:gd name="connsiteY5" fmla="*/ 86184 h 361971"/>
                    <a:gd name="connsiteX6" fmla="*/ 145052 w 362313"/>
                    <a:gd name="connsiteY6" fmla="*/ 86184 h 361971"/>
                    <a:gd name="connsiteX7" fmla="*/ 145052 w 362313"/>
                    <a:gd name="connsiteY7" fmla="*/ 76608 h 361971"/>
                    <a:gd name="connsiteX8" fmla="*/ 151442 w 362313"/>
                    <a:gd name="connsiteY8" fmla="*/ 70224 h 361971"/>
                    <a:gd name="connsiteX9" fmla="*/ 212146 w 362313"/>
                    <a:gd name="connsiteY9" fmla="*/ 70224 h 361971"/>
                    <a:gd name="connsiteX10" fmla="*/ 218536 w 362313"/>
                    <a:gd name="connsiteY10" fmla="*/ 76608 h 361971"/>
                    <a:gd name="connsiteX11" fmla="*/ 218536 w 362313"/>
                    <a:gd name="connsiteY11" fmla="*/ 86184 h 361971"/>
                    <a:gd name="connsiteX12" fmla="*/ 254958 w 362313"/>
                    <a:gd name="connsiteY12" fmla="*/ 86184 h 361971"/>
                    <a:gd name="connsiteX13" fmla="*/ 261348 w 362313"/>
                    <a:gd name="connsiteY13" fmla="*/ 92568 h 361971"/>
                    <a:gd name="connsiteX14" fmla="*/ 261348 w 362313"/>
                    <a:gd name="connsiteY14" fmla="*/ 284725 h 361971"/>
                    <a:gd name="connsiteX15" fmla="*/ 181474 w 362313"/>
                    <a:gd name="connsiteY15" fmla="*/ 0 h 361971"/>
                    <a:gd name="connsiteX16" fmla="*/ 0 w 362313"/>
                    <a:gd name="connsiteY16" fmla="*/ 180667 h 361971"/>
                    <a:gd name="connsiteX17" fmla="*/ 180835 w 362313"/>
                    <a:gd name="connsiteY17" fmla="*/ 361971 h 361971"/>
                    <a:gd name="connsiteX18" fmla="*/ 362310 w 362313"/>
                    <a:gd name="connsiteY18" fmla="*/ 181305 h 361971"/>
                    <a:gd name="connsiteX19" fmla="*/ 362310 w 362313"/>
                    <a:gd name="connsiteY19" fmla="*/ 181305 h 361971"/>
                    <a:gd name="connsiteX20" fmla="*/ 181474 w 362313"/>
                    <a:gd name="connsiteY20" fmla="*/ 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13" h="361971">
                      <a:moveTo>
                        <a:pt x="261348" y="284725"/>
                      </a:moveTo>
                      <a:cubicBezTo>
                        <a:pt x="261348" y="288556"/>
                        <a:pt x="258792" y="291109"/>
                        <a:pt x="254958" y="291109"/>
                      </a:cubicBezTo>
                      <a:lnTo>
                        <a:pt x="108629" y="291109"/>
                      </a:lnTo>
                      <a:cubicBezTo>
                        <a:pt x="104795" y="291109"/>
                        <a:pt x="102239" y="288556"/>
                        <a:pt x="102239" y="284725"/>
                      </a:cubicBezTo>
                      <a:lnTo>
                        <a:pt x="102239" y="92568"/>
                      </a:lnTo>
                      <a:cubicBezTo>
                        <a:pt x="102239" y="88737"/>
                        <a:pt x="104795" y="86184"/>
                        <a:pt x="108629" y="86184"/>
                      </a:cubicBezTo>
                      <a:lnTo>
                        <a:pt x="145052" y="86184"/>
                      </a:lnTo>
                      <a:lnTo>
                        <a:pt x="145052" y="76608"/>
                      </a:lnTo>
                      <a:cubicBezTo>
                        <a:pt x="145052" y="72777"/>
                        <a:pt x="147608" y="70224"/>
                        <a:pt x="151442" y="70224"/>
                      </a:cubicBezTo>
                      <a:lnTo>
                        <a:pt x="212146" y="70224"/>
                      </a:lnTo>
                      <a:cubicBezTo>
                        <a:pt x="215980" y="70224"/>
                        <a:pt x="218536" y="72777"/>
                        <a:pt x="218536" y="76608"/>
                      </a:cubicBezTo>
                      <a:lnTo>
                        <a:pt x="218536" y="86184"/>
                      </a:lnTo>
                      <a:lnTo>
                        <a:pt x="254958" y="86184"/>
                      </a:lnTo>
                      <a:cubicBezTo>
                        <a:pt x="258792" y="86184"/>
                        <a:pt x="261348" y="88737"/>
                        <a:pt x="261348" y="92568"/>
                      </a:cubicBezTo>
                      <a:lnTo>
                        <a:pt x="261348" y="284725"/>
                      </a:lnTo>
                      <a:close/>
                      <a:moveTo>
                        <a:pt x="181474" y="0"/>
                      </a:moveTo>
                      <a:cubicBezTo>
                        <a:pt x="81152" y="0"/>
                        <a:pt x="0" y="81076"/>
                        <a:pt x="0" y="180667"/>
                      </a:cubicBezTo>
                      <a:cubicBezTo>
                        <a:pt x="0" y="280895"/>
                        <a:pt x="81152" y="361971"/>
                        <a:pt x="180835" y="361971"/>
                      </a:cubicBezTo>
                      <a:cubicBezTo>
                        <a:pt x="281157" y="361971"/>
                        <a:pt x="362310" y="280895"/>
                        <a:pt x="362310" y="181305"/>
                      </a:cubicBezTo>
                      <a:cubicBezTo>
                        <a:pt x="362310" y="181305"/>
                        <a:pt x="362310" y="181305"/>
                        <a:pt x="362310" y="181305"/>
                      </a:cubicBezTo>
                      <a:cubicBezTo>
                        <a:pt x="362948" y="81076"/>
                        <a:pt x="281796" y="0"/>
                        <a:pt x="181474" y="0"/>
                      </a:cubicBezTo>
                    </a:path>
                  </a:pathLst>
                </a:custGeom>
                <a:solidFill>
                  <a:schemeClr val="accent4"/>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74" name="Graphic 4">
                  <a:extLst>
                    <a:ext uri="{FF2B5EF4-FFF2-40B4-BE49-F238E27FC236}">
                      <a16:creationId xmlns:a16="http://schemas.microsoft.com/office/drawing/2014/main" id="{3315E0E3-86B4-EBDF-2D49-3844295EF8C9}"/>
                    </a:ext>
                  </a:extLst>
                </p:cNvPr>
                <p:cNvSpPr/>
                <p:nvPr/>
              </p:nvSpPr>
              <p:spPr>
                <a:xfrm>
                  <a:off x="2109957" y="3907798"/>
                  <a:ext cx="47924" cy="17875"/>
                </a:xfrm>
                <a:custGeom>
                  <a:avLst/>
                  <a:gdLst>
                    <a:gd name="connsiteX0" fmla="*/ 0 w 47924"/>
                    <a:gd name="connsiteY0" fmla="*/ 0 h 17875"/>
                    <a:gd name="connsiteX1" fmla="*/ 47925 w 47924"/>
                    <a:gd name="connsiteY1" fmla="*/ 0 h 17875"/>
                    <a:gd name="connsiteX2" fmla="*/ 47925 w 47924"/>
                    <a:gd name="connsiteY2" fmla="*/ 17875 h 17875"/>
                    <a:gd name="connsiteX3" fmla="*/ 0 w 47924"/>
                    <a:gd name="connsiteY3" fmla="*/ 17875 h 17875"/>
                  </a:gdLst>
                  <a:ahLst/>
                  <a:cxnLst>
                    <a:cxn ang="0">
                      <a:pos x="connsiteX0" y="connsiteY0"/>
                    </a:cxn>
                    <a:cxn ang="0">
                      <a:pos x="connsiteX1" y="connsiteY1"/>
                    </a:cxn>
                    <a:cxn ang="0">
                      <a:pos x="connsiteX2" y="connsiteY2"/>
                    </a:cxn>
                    <a:cxn ang="0">
                      <a:pos x="connsiteX3" y="connsiteY3"/>
                    </a:cxn>
                  </a:cxnLst>
                  <a:rect l="l" t="t" r="r" b="b"/>
                  <a:pathLst>
                    <a:path w="47924" h="17875">
                      <a:moveTo>
                        <a:pt x="0" y="0"/>
                      </a:moveTo>
                      <a:lnTo>
                        <a:pt x="47925" y="0"/>
                      </a:lnTo>
                      <a:lnTo>
                        <a:pt x="47925" y="17875"/>
                      </a:lnTo>
                      <a:lnTo>
                        <a:pt x="0" y="17875"/>
                      </a:lnTo>
                      <a:close/>
                    </a:path>
                  </a:pathLst>
                </a:custGeom>
                <a:solidFill>
                  <a:schemeClr val="tx2"/>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grpSp>
      </p:grpSp>
      <p:sp>
        <p:nvSpPr>
          <p:cNvPr id="30" name="Rectangle 29">
            <a:extLst>
              <a:ext uri="{FF2B5EF4-FFF2-40B4-BE49-F238E27FC236}">
                <a16:creationId xmlns:a16="http://schemas.microsoft.com/office/drawing/2014/main" id="{753C079F-6F9E-FCA7-EE4B-54478E17CBCA}"/>
              </a:ext>
            </a:extLst>
          </p:cNvPr>
          <p:cNvSpPr/>
          <p:nvPr/>
        </p:nvSpPr>
        <p:spPr>
          <a:xfrm>
            <a:off x="3604100" y="3799081"/>
            <a:ext cx="8138160" cy="50292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350" b="0" i="0" u="none" strike="noStrike" cap="none" baseline="0">
                <a:solidFill>
                  <a:srgbClr val="002960"/>
                </a:solidFill>
                <a:effectLst/>
                <a:uFill>
                  <a:solidFill>
                    <a:prstClr val="black">
                      <a:alpha val="0"/>
                    </a:prstClr>
                  </a:solidFill>
                </a:uFill>
                <a:latin typeface="Arial"/>
                <a:ea typeface="Arial"/>
                <a:cs typeface="Arial"/>
              </a:rPr>
              <a:t>MassHealth determina que ya no soy elegible para recibir MassHealth, dado que no cumplo con la norma de requisitos de trabajo. </a:t>
            </a:r>
          </a:p>
        </p:txBody>
      </p:sp>
      <p:sp>
        <p:nvSpPr>
          <p:cNvPr id="4" name="Rectangle 3">
            <a:extLst>
              <a:ext uri="{FF2B5EF4-FFF2-40B4-BE49-F238E27FC236}">
                <a16:creationId xmlns:a16="http://schemas.microsoft.com/office/drawing/2014/main" id="{ADA8C5A6-C87C-0627-1063-3F407BCD5292}"/>
              </a:ext>
              <a:ext uri="{C183D7F6-B498-43B3-948B-1728B52AA6E4}">
                <adec:decorative xmlns:adec="http://schemas.microsoft.com/office/drawing/2017/decorative" val="1"/>
              </a:ext>
            </a:extLst>
          </p:cNvPr>
          <p:cNvSpPr/>
          <p:nvPr/>
        </p:nvSpPr>
        <p:spPr>
          <a:xfrm>
            <a:off x="0" y="229088"/>
            <a:ext cx="12192000" cy="614767"/>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sp>
        <p:nvSpPr>
          <p:cNvPr id="9" name="TextBox 8">
            <a:extLst>
              <a:ext uri="{FF2B5EF4-FFF2-40B4-BE49-F238E27FC236}">
                <a16:creationId xmlns:a16="http://schemas.microsoft.com/office/drawing/2014/main" id="{4A1541C5-75FA-62AF-F5C2-C96ECAE6F28A}"/>
              </a:ext>
            </a:extLst>
          </p:cNvPr>
          <p:cNvSpPr txBox="1"/>
          <p:nvPr/>
        </p:nvSpPr>
        <p:spPr>
          <a:xfrm>
            <a:off x="0" y="267146"/>
            <a:ext cx="12112931" cy="538650"/>
          </a:xfrm>
          <a:prstGeom prst="rect">
            <a:avLst/>
          </a:prstGeom>
          <a:noFill/>
        </p:spPr>
        <p:txBody>
          <a:bodyPr wrap="square" rtlCol="0">
            <a:noAutofit/>
          </a:bodyPr>
          <a:lstStyle/>
          <a:p>
            <a:pPr lvl="0" defTabSz="1219140">
              <a:spcBef>
                <a:spcPts val="751"/>
              </a:spcBef>
              <a:buClr>
                <a:srgbClr val="0C62FB"/>
              </a:buClr>
              <a:buSzTx/>
              <a:defRPr/>
            </a:pPr>
            <a:r>
              <a:rPr lang="es" sz="2400" b="1" i="0" u="none" strike="noStrike" cap="none" baseline="0">
                <a:solidFill>
                  <a:srgbClr val="FFFFFF"/>
                </a:solidFill>
                <a:effectLst/>
                <a:uFill>
                  <a:solidFill>
                    <a:prstClr val="black">
                      <a:alpha val="0"/>
                    </a:prstClr>
                  </a:solidFill>
                </a:uFill>
                <a:latin typeface="Arial"/>
                <a:ea typeface="Arial"/>
                <a:cs typeface="Arial"/>
              </a:rPr>
              <a:t>Caso 3: Un trabajador adulto renueva su cobertura de MassHealth</a:t>
            </a:r>
          </a:p>
        </p:txBody>
      </p:sp>
      <p:sp>
        <p:nvSpPr>
          <p:cNvPr id="10" name="Rectangle 9">
            <a:extLst>
              <a:ext uri="{FF2B5EF4-FFF2-40B4-BE49-F238E27FC236}">
                <a16:creationId xmlns:a16="http://schemas.microsoft.com/office/drawing/2014/main" id="{41D61CED-2654-9E22-77B7-2813664B8BBD}"/>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153798"/>
      </p:ext>
    </p:extLst>
  </p:cSld>
  <p:clrMapOvr>
    <a:masterClrMapping/>
  </p:clrMapOvr>
  <p:transition/>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3ABA2-2E50-C7B1-2FB0-7F6C37CFAB8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6ADA681-C7EF-BB67-198B-808E45567266}"/>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2">
            <a:extLst>
              <a:ext uri="{FF2B5EF4-FFF2-40B4-BE49-F238E27FC236}">
                <a16:creationId xmlns:a16="http://schemas.microsoft.com/office/drawing/2014/main" id="{38A27AD3-7C63-3E8B-59FF-5C48295F2E17}"/>
              </a:ext>
            </a:extLst>
          </p:cNvPr>
          <p:cNvSpPr>
            <a:spLocks noGrp="1"/>
          </p:cNvSpPr>
          <p:nvPr>
            <p:ph type="title"/>
          </p:nvPr>
        </p:nvSpPr>
        <p:spPr>
          <a:xfrm>
            <a:off x="231648" y="280698"/>
            <a:ext cx="11684000" cy="304800"/>
          </a:xfrm>
        </p:spPr>
        <p:txBody>
          <a:bodyPr/>
          <a:lstStyle/>
          <a:p>
            <a:r>
              <a:rPr lang="es" sz="2000" b="1" i="0" u="none" strike="noStrike" cap="none" baseline="0">
                <a:solidFill>
                  <a:srgbClr val="002960"/>
                </a:solidFill>
                <a:effectLst/>
                <a:uFill>
                  <a:solidFill>
                    <a:prstClr val="black">
                      <a:alpha val="0"/>
                    </a:prstClr>
                  </a:solidFill>
                </a:uFill>
                <a:latin typeface="Arial"/>
                <a:ea typeface="Arial"/>
                <a:cs typeface="Arial"/>
              </a:rPr>
              <a:t>Para usar Zoom</a:t>
            </a:r>
            <a:endParaRPr lang="en-US" dirty="0"/>
          </a:p>
        </p:txBody>
      </p:sp>
      <p:sp>
        <p:nvSpPr>
          <p:cNvPr id="3" name="Text Placeholder 2">
            <a:extLst>
              <a:ext uri="{FF2B5EF4-FFF2-40B4-BE49-F238E27FC236}">
                <a16:creationId xmlns:a16="http://schemas.microsoft.com/office/drawing/2014/main" id="{61C9D16E-E73E-F747-779B-31BA8FA0426D}"/>
              </a:ext>
            </a:extLst>
          </p:cNvPr>
          <p:cNvSpPr txBox="1"/>
          <p:nvPr/>
        </p:nvSpPr>
        <p:spPr>
          <a:xfrm>
            <a:off x="1503580" y="723222"/>
            <a:ext cx="10138527" cy="1508618"/>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s" sz="1800" b="1" i="0" u="none" strike="noStrike" cap="none" baseline="0" dirty="0">
                <a:solidFill>
                  <a:srgbClr val="000000"/>
                </a:solidFill>
                <a:effectLst/>
                <a:uFill>
                  <a:solidFill>
                    <a:prstClr val="black">
                      <a:alpha val="0"/>
                    </a:prstClr>
                  </a:solidFill>
                </a:uFill>
                <a:latin typeface="Arial"/>
                <a:ea typeface="Arial"/>
                <a:cs typeface="Arial"/>
              </a:rPr>
              <a:t>Está disponible la traducción al español en vivo </a:t>
            </a:r>
          </a:p>
          <a:p>
            <a:pPr marL="224393" indent="-172403" defTabSz="457200">
              <a:lnSpc>
                <a:spcPct val="150000"/>
              </a:lnSpc>
              <a:buFont typeface="Arial" panose="020B0604020202020204" pitchFamily="34" charset="0"/>
              <a:buChar char="•"/>
              <a:defRPr/>
            </a:pPr>
            <a:r>
              <a:rPr lang="es" dirty="0">
                <a:solidFill>
                  <a:srgbClr val="000000"/>
                </a:solidFill>
                <a:uFill>
                  <a:solidFill>
                    <a:prstClr val="black">
                      <a:alpha val="0"/>
                    </a:prstClr>
                  </a:solidFill>
                </a:uFill>
                <a:latin typeface="Arial"/>
                <a:ea typeface="Arial"/>
                <a:cs typeface="Arial"/>
              </a:rPr>
              <a:t>En la barra de herramientas de </a:t>
            </a:r>
            <a:r>
              <a:rPr lang="es" dirty="0">
                <a:uFill>
                  <a:solidFill>
                    <a:prstClr val="black">
                      <a:alpha val="0"/>
                    </a:prstClr>
                  </a:solidFill>
                </a:uFill>
                <a:latin typeface="Arial"/>
                <a:ea typeface="Arial"/>
                <a:cs typeface="Arial"/>
              </a:rPr>
              <a:t>Zoom, h</a:t>
            </a:r>
            <a:r>
              <a:rPr lang="es" sz="1600" b="0" i="0" u="none" strike="noStrike" cap="none" baseline="0" dirty="0">
                <a:solidFill>
                  <a:srgbClr val="000000"/>
                </a:solidFill>
                <a:effectLst/>
                <a:uFill>
                  <a:solidFill>
                    <a:prstClr val="black">
                      <a:alpha val="0"/>
                    </a:prstClr>
                  </a:solidFill>
                </a:uFill>
                <a:latin typeface="Arial"/>
                <a:ea typeface="Arial"/>
                <a:cs typeface="Arial"/>
              </a:rPr>
              <a:t>aga clic en el ícono </a:t>
            </a:r>
            <a:r>
              <a:rPr lang="es" sz="1600" b="0" i="0" u="none" strike="noStrike" cap="none" baseline="0" dirty="0">
                <a:effectLst/>
                <a:uFill>
                  <a:solidFill>
                    <a:prstClr val="black">
                      <a:alpha val="0"/>
                    </a:prstClr>
                  </a:solidFill>
                </a:uFill>
                <a:latin typeface="Arial"/>
                <a:ea typeface="Arial"/>
                <a:cs typeface="Arial"/>
              </a:rPr>
              <a:t>del </a:t>
            </a:r>
            <a:r>
              <a:rPr lang="es" sz="1600" b="0" i="0" u="none" cap="none" baseline="0" dirty="0">
                <a:effectLst/>
                <a:uFill>
                  <a:solidFill>
                    <a:prstClr val="black">
                      <a:alpha val="0"/>
                    </a:prstClr>
                  </a:solidFill>
                </a:uFill>
                <a:latin typeface="Arial"/>
                <a:ea typeface="Arial"/>
                <a:cs typeface="Arial"/>
              </a:rPr>
              <a:t>g</a:t>
            </a:r>
            <a:r>
              <a:rPr lang="es" sz="1600" b="0" i="0" u="none" cap="none" baseline="0" dirty="0">
                <a:solidFill>
                  <a:srgbClr val="000000"/>
                </a:solidFill>
                <a:effectLst/>
                <a:uFill>
                  <a:solidFill>
                    <a:prstClr val="black">
                      <a:alpha val="0"/>
                    </a:prstClr>
                  </a:solidFill>
                </a:uFill>
                <a:latin typeface="Arial"/>
                <a:ea typeface="Arial"/>
                <a:cs typeface="Arial"/>
              </a:rPr>
              <a:t>l</a:t>
            </a:r>
            <a:r>
              <a:rPr lang="es" sz="1600" b="0" i="0" u="none" strike="noStrike" cap="none" baseline="0" dirty="0">
                <a:solidFill>
                  <a:srgbClr val="000000"/>
                </a:solidFill>
                <a:effectLst/>
                <a:uFill>
                  <a:solidFill>
                    <a:prstClr val="black">
                      <a:alpha val="0"/>
                    </a:prstClr>
                  </a:solidFill>
                </a:uFill>
                <a:latin typeface="Arial"/>
                <a:ea typeface="Arial"/>
                <a:cs typeface="Arial"/>
              </a:rPr>
              <a:t>obo terráqueo (Interpretation)</a:t>
            </a:r>
            <a:r>
              <a:rPr lang="es" sz="1600" b="0" i="0" u="none" strike="noStrike" cap="none" baseline="0" dirty="0">
                <a:effectLst/>
                <a:uFill>
                  <a:solidFill>
                    <a:prstClr val="black">
                      <a:alpha val="0"/>
                    </a:prstClr>
                  </a:solidFill>
                </a:uFill>
                <a:latin typeface="Arial"/>
                <a:ea typeface="Arial"/>
                <a:cs typeface="Arial"/>
              </a:rPr>
              <a:t>.</a:t>
            </a:r>
          </a:p>
          <a:p>
            <a:pPr marL="224393" indent="-172403" defTabSz="457200">
              <a:lnSpc>
                <a:spcPct val="150000"/>
              </a:lnSpc>
              <a:buFont typeface="Arial" panose="020B0604020202020204" pitchFamily="34" charset="0"/>
              <a:buChar char="•"/>
              <a:defRPr/>
            </a:pPr>
            <a:r>
              <a:rPr lang="es" sz="1600" b="0" i="0" u="none" strike="noStrike" cap="none" baseline="0" dirty="0">
                <a:effectLst/>
                <a:uFill>
                  <a:solidFill>
                    <a:prstClr val="black">
                      <a:alpha val="0"/>
                    </a:prstClr>
                  </a:solidFill>
                </a:uFill>
                <a:latin typeface="Arial"/>
                <a:ea typeface="Arial"/>
                <a:cs typeface="Arial"/>
              </a:rPr>
              <a:t>Si ese ícono no aparece, haga clic en los 3 puntos (More), común en teléfonos y tabletas.</a:t>
            </a:r>
          </a:p>
          <a:p>
            <a:pPr marL="224393" indent="-172403" defTabSz="457200">
              <a:lnSpc>
                <a:spcPct val="150000"/>
              </a:lnSpc>
              <a:buFont typeface="Arial" panose="020B0604020202020204" pitchFamily="34" charset="0"/>
              <a:buChar char="•"/>
              <a:defRPr/>
            </a:pPr>
            <a:r>
              <a:rPr lang="es" sz="1600" b="0" i="0" u="none" strike="noStrike" cap="none" baseline="0" dirty="0">
                <a:effectLst/>
                <a:uFill>
                  <a:solidFill>
                    <a:prstClr val="black">
                      <a:alpha val="0"/>
                    </a:prstClr>
                  </a:solidFill>
                </a:uFill>
                <a:latin typeface="Arial"/>
                <a:ea typeface="Arial"/>
                <a:cs typeface="Arial"/>
              </a:rPr>
              <a:t>Elija “English” para escuchar al intérprete en lugar de al hablante en español.</a:t>
            </a:r>
          </a:p>
        </p:txBody>
      </p:sp>
      <p:sp>
        <p:nvSpPr>
          <p:cNvPr id="21" name="Text Placeholder 2">
            <a:extLst>
              <a:ext uri="{FF2B5EF4-FFF2-40B4-BE49-F238E27FC236}">
                <a16:creationId xmlns:a16="http://schemas.microsoft.com/office/drawing/2014/main" id="{E6A04B77-175B-BF93-94CB-CC2E48DB9578}"/>
              </a:ext>
            </a:extLst>
          </p:cNvPr>
          <p:cNvSpPr txBox="1"/>
          <p:nvPr/>
        </p:nvSpPr>
        <p:spPr>
          <a:xfrm>
            <a:off x="1675452" y="4179805"/>
            <a:ext cx="10138527" cy="68580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s" sz="1800" b="1" i="0" u="none" strike="noStrike" cap="none" baseline="0" dirty="0">
                <a:solidFill>
                  <a:srgbClr val="000000"/>
                </a:solidFill>
                <a:effectLst/>
                <a:uFill>
                  <a:solidFill>
                    <a:prstClr val="black">
                      <a:alpha val="0"/>
                    </a:prstClr>
                  </a:solidFill>
                </a:uFill>
                <a:latin typeface="Arial"/>
                <a:ea typeface="Arial"/>
                <a:cs typeface="Arial"/>
              </a:rPr>
              <a:t>Está </a:t>
            </a:r>
            <a:r>
              <a:rPr lang="es" sz="1800" b="1" i="0" u="none" strike="noStrike" cap="none" baseline="0" dirty="0">
                <a:effectLst/>
                <a:uFill>
                  <a:solidFill>
                    <a:prstClr val="black">
                      <a:alpha val="0"/>
                    </a:prstClr>
                  </a:solidFill>
                </a:uFill>
                <a:latin typeface="Arial"/>
                <a:ea typeface="Arial"/>
                <a:cs typeface="Arial"/>
              </a:rPr>
              <a:t>disponible la interpretación en lengua de señas </a:t>
            </a:r>
            <a:r>
              <a:rPr lang="es" sz="1800" b="1" i="0" u="none" cap="none" baseline="0" dirty="0">
                <a:effectLst/>
                <a:uFill>
                  <a:solidFill>
                    <a:prstClr val="black">
                      <a:alpha val="0"/>
                    </a:prstClr>
                  </a:solidFill>
                </a:uFill>
                <a:latin typeface="Arial"/>
                <a:ea typeface="Arial"/>
                <a:cs typeface="Arial"/>
              </a:rPr>
              <a:t>estadounidense.</a:t>
            </a:r>
            <a:r>
              <a:rPr lang="es" sz="1800" b="1" i="0" u="none" strike="noStrike" cap="none" baseline="0" dirty="0">
                <a:effectLst/>
                <a:uFill>
                  <a:solidFill>
                    <a:prstClr val="black">
                      <a:alpha val="0"/>
                    </a:prstClr>
                  </a:solidFill>
                </a:uFill>
                <a:latin typeface="Arial"/>
                <a:ea typeface="Arial"/>
                <a:cs typeface="Arial"/>
              </a:rPr>
              <a:t> </a:t>
            </a:r>
          </a:p>
          <a:p>
            <a:pPr marL="285750" marR="0" lvl="0" indent="-285750" algn="l" defTabSz="914400" rtl="0" eaLnBrk="1" fontAlgn="auto" latinLnBrk="0" hangingPunct="1">
              <a:lnSpc>
                <a:spcPct val="100000"/>
              </a:lnSpc>
              <a:spcBef>
                <a:spcPct val="0"/>
              </a:spcBef>
              <a:spcAft>
                <a:spcPts val="600"/>
              </a:spcAft>
              <a:buClrTx/>
              <a:buSzTx/>
              <a:buFont typeface="Arial" panose="020B0604020202020204" pitchFamily="34" charset="0"/>
              <a:buChar char="•"/>
              <a:defRPr/>
            </a:pPr>
            <a:r>
              <a:rPr lang="es" sz="1600" b="0" i="0" u="none" strike="noStrike" cap="none" baseline="0" dirty="0">
                <a:effectLst/>
                <a:uFill>
                  <a:solidFill>
                    <a:prstClr val="black">
                      <a:alpha val="0"/>
                    </a:prstClr>
                  </a:solidFill>
                </a:uFill>
                <a:latin typeface="Arial"/>
                <a:ea typeface="Arial"/>
                <a:cs typeface="Arial"/>
              </a:rPr>
              <a:t>Los intérpretes aparecerán en la pantalla. </a:t>
            </a:r>
            <a:endParaRPr kumimoji="0" lang="en-US" sz="1600" b="0" i="0" u="none" strike="noStrike" kern="1200" cap="none" spc="0" normalizeH="0" baseline="0" noProof="0" dirty="0">
              <a:ln>
                <a:noFill/>
              </a:ln>
              <a:effectLst/>
              <a:uLnTx/>
              <a:uFillTx/>
              <a:latin typeface="Arial"/>
              <a:ea typeface="+mn-ea"/>
              <a:cs typeface="Arial"/>
            </a:endParaRPr>
          </a:p>
        </p:txBody>
      </p:sp>
      <p:sp>
        <p:nvSpPr>
          <p:cNvPr id="20" name="Text Placeholder 2">
            <a:extLst>
              <a:ext uri="{FF2B5EF4-FFF2-40B4-BE49-F238E27FC236}">
                <a16:creationId xmlns:a16="http://schemas.microsoft.com/office/drawing/2014/main" id="{FBC4237C-8202-A295-D4C2-A6AADCC8D8DB}"/>
              </a:ext>
            </a:extLst>
          </p:cNvPr>
          <p:cNvSpPr txBox="1"/>
          <p:nvPr/>
        </p:nvSpPr>
        <p:spPr>
          <a:xfrm>
            <a:off x="1484069" y="5345786"/>
            <a:ext cx="5424426" cy="938719"/>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s" sz="1800" b="1" i="0" u="none" strike="noStrike" cap="none" baseline="0" dirty="0">
                <a:solidFill>
                  <a:srgbClr val="000000"/>
                </a:solidFill>
                <a:effectLst/>
                <a:uFill>
                  <a:solidFill>
                    <a:prstClr val="black">
                      <a:alpha val="0"/>
                    </a:prstClr>
                  </a:solidFill>
                </a:uFill>
                <a:latin typeface="Arial"/>
                <a:ea typeface="Arial"/>
                <a:cs typeface="Arial"/>
              </a:rPr>
              <a:t>Los subtítulos están disponibles en la </a:t>
            </a:r>
            <a:r>
              <a:rPr lang="es" sz="1800" b="1" i="0" u="none" strike="noStrike" cap="none" baseline="0" dirty="0">
                <a:effectLst/>
                <a:uFill>
                  <a:solidFill>
                    <a:prstClr val="black">
                      <a:alpha val="0"/>
                    </a:prstClr>
                  </a:solidFill>
                </a:uFill>
                <a:latin typeface="Arial"/>
                <a:ea typeface="Arial"/>
                <a:cs typeface="Arial"/>
              </a:rPr>
              <a:t>pantalla. </a:t>
            </a:r>
          </a:p>
          <a:p>
            <a:pPr marL="285750" lvl="0" indent="-285750">
              <a:spcAft>
                <a:spcPts val="600"/>
              </a:spcAft>
              <a:buFont typeface="Arial" panose="020B0604020202020204" pitchFamily="34" charset="0"/>
              <a:buChar char="•"/>
              <a:defRPr/>
            </a:pPr>
            <a:r>
              <a:rPr lang="es" sz="1600" b="0" i="0" u="none" strike="noStrike" cap="none" baseline="0" dirty="0">
                <a:effectLst/>
                <a:uFill>
                  <a:solidFill>
                    <a:prstClr val="black">
                      <a:alpha val="0"/>
                    </a:prstClr>
                  </a:solidFill>
                </a:uFill>
                <a:latin typeface="Arial"/>
                <a:ea typeface="Arial"/>
                <a:cs typeface="Arial"/>
              </a:rPr>
              <a:t>Active o desactive los subtítulos con el botón </a:t>
            </a:r>
            <a:r>
              <a:rPr lang="es" dirty="0">
                <a:uFill>
                  <a:solidFill>
                    <a:prstClr val="black">
                      <a:alpha val="0"/>
                    </a:prstClr>
                  </a:solidFill>
                </a:uFill>
                <a:latin typeface="Arial"/>
                <a:ea typeface="Arial"/>
                <a:cs typeface="Arial"/>
              </a:rPr>
              <a:t>“</a:t>
            </a:r>
            <a:r>
              <a:rPr lang="es" sz="1600" b="0" i="0" u="none" strike="noStrike" cap="none" baseline="0" dirty="0">
                <a:effectLst/>
                <a:uFill>
                  <a:solidFill>
                    <a:prstClr val="black">
                      <a:alpha val="0"/>
                    </a:prstClr>
                  </a:solidFill>
                </a:uFill>
                <a:latin typeface="Arial"/>
                <a:ea typeface="Arial"/>
                <a:cs typeface="Arial"/>
              </a:rPr>
              <a:t>CC</a:t>
            </a:r>
            <a:r>
              <a:rPr lang="es" dirty="0">
                <a:uFill>
                  <a:solidFill>
                    <a:prstClr val="black">
                      <a:alpha val="0"/>
                    </a:prstClr>
                  </a:solidFill>
                </a:uFill>
                <a:latin typeface="Arial"/>
                <a:ea typeface="Arial"/>
                <a:cs typeface="Arial"/>
              </a:rPr>
              <a:t>”,</a:t>
            </a:r>
            <a:r>
              <a:rPr lang="es" sz="1600" b="0" i="0" u="none" strike="noStrike" cap="none" baseline="0" dirty="0">
                <a:effectLst/>
                <a:uFill>
                  <a:solidFill>
                    <a:prstClr val="black">
                      <a:alpha val="0"/>
                    </a:prstClr>
                  </a:solidFill>
                </a:uFill>
                <a:latin typeface="Arial"/>
                <a:ea typeface="Arial"/>
                <a:cs typeface="Arial"/>
              </a:rPr>
              <a:t> que está al pie de su ventana de Zoom. </a:t>
            </a:r>
            <a:endParaRPr kumimoji="0" lang="en-US" sz="1600" i="0" u="none" strike="noStrike" kern="1200" cap="none" spc="0" normalizeH="0" baseline="0" noProof="0" dirty="0">
              <a:ln>
                <a:noFill/>
              </a:ln>
              <a:effectLst/>
              <a:uLnTx/>
              <a:uFillTx/>
              <a:latin typeface="Arial"/>
              <a:ea typeface="+mn-ea"/>
              <a:cs typeface="Arial"/>
            </a:endParaRPr>
          </a:p>
        </p:txBody>
      </p:sp>
      <p:grpSp>
        <p:nvGrpSpPr>
          <p:cNvPr id="18" name="Group 17">
            <a:extLst>
              <a:ext uri="{FF2B5EF4-FFF2-40B4-BE49-F238E27FC236}">
                <a16:creationId xmlns:a16="http://schemas.microsoft.com/office/drawing/2014/main" id="{1335BCCB-2BE3-B1FD-8045-E09F72C30BA7}"/>
              </a:ext>
              <a:ext uri="{C183D7F6-B498-43B3-948B-1728B52AA6E4}">
                <adec:decorative xmlns:adec="http://schemas.microsoft.com/office/drawing/2017/decorative" val="1"/>
              </a:ext>
            </a:extLst>
          </p:cNvPr>
          <p:cNvGrpSpPr/>
          <p:nvPr/>
        </p:nvGrpSpPr>
        <p:grpSpPr>
          <a:xfrm>
            <a:off x="396310" y="765014"/>
            <a:ext cx="966665" cy="966665"/>
            <a:chOff x="131498" y="143082"/>
            <a:chExt cx="1047750" cy="1047750"/>
          </a:xfrm>
        </p:grpSpPr>
        <p:sp>
          <p:nvSpPr>
            <p:cNvPr id="27" name="Oval 26">
              <a:extLst>
                <a:ext uri="{FF2B5EF4-FFF2-40B4-BE49-F238E27FC236}">
                  <a16:creationId xmlns:a16="http://schemas.microsoft.com/office/drawing/2014/main" id="{5C835F95-C5C4-7C9D-D420-862A2DB5F73A}"/>
                </a:ext>
                <a:ext uri="{C183D7F6-B498-43B3-948B-1728B52AA6E4}">
                  <adec:decorative xmlns:adec="http://schemas.microsoft.com/office/drawing/2017/decorative" val="1"/>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8" name="Oval 27">
              <a:extLst>
                <a:ext uri="{FF2B5EF4-FFF2-40B4-BE49-F238E27FC236}">
                  <a16:creationId xmlns:a16="http://schemas.microsoft.com/office/drawing/2014/main" id="{61FAB902-1DBB-0AEA-E71B-8A463EC72AD8}"/>
                </a:ext>
                <a:ext uri="{C183D7F6-B498-43B3-948B-1728B52AA6E4}">
                  <adec:decorative xmlns:adec="http://schemas.microsoft.com/office/drawing/2017/decorative" val="1"/>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32" name="Group 31">
            <a:extLst>
              <a:ext uri="{FF2B5EF4-FFF2-40B4-BE49-F238E27FC236}">
                <a16:creationId xmlns:a16="http://schemas.microsoft.com/office/drawing/2014/main" id="{607191D5-E7DA-9671-C4AC-D0B7884FA81C}"/>
              </a:ext>
              <a:ext uri="{C183D7F6-B498-43B3-948B-1728B52AA6E4}">
                <adec:decorative xmlns:adec="http://schemas.microsoft.com/office/drawing/2017/decorative" val="1"/>
              </a:ext>
            </a:extLst>
          </p:cNvPr>
          <p:cNvGrpSpPr/>
          <p:nvPr/>
        </p:nvGrpSpPr>
        <p:grpSpPr>
          <a:xfrm>
            <a:off x="376798" y="4021614"/>
            <a:ext cx="966665" cy="966665"/>
            <a:chOff x="131498" y="143082"/>
            <a:chExt cx="1047750" cy="1047750"/>
          </a:xfrm>
        </p:grpSpPr>
        <p:sp>
          <p:nvSpPr>
            <p:cNvPr id="33" name="Oval 32">
              <a:extLst>
                <a:ext uri="{FF2B5EF4-FFF2-40B4-BE49-F238E27FC236}">
                  <a16:creationId xmlns:a16="http://schemas.microsoft.com/office/drawing/2014/main" id="{29D36020-295F-F460-0EFF-B3C6389C4472}"/>
                </a:ext>
                <a:ext uri="{C183D7F6-B498-43B3-948B-1728B52AA6E4}">
                  <adec:decorative xmlns:adec="http://schemas.microsoft.com/office/drawing/2017/decorative" val="1"/>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4" name="Oval 33">
              <a:extLst>
                <a:ext uri="{FF2B5EF4-FFF2-40B4-BE49-F238E27FC236}">
                  <a16:creationId xmlns:a16="http://schemas.microsoft.com/office/drawing/2014/main" id="{1C14FCD9-FBCE-F8A4-1F85-194AC7A7DDBA}"/>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8201A2DD-3210-1C6B-E1D1-64D912E21F36}"/>
              </a:ext>
              <a:ext uri="{C183D7F6-B498-43B3-948B-1728B52AA6E4}">
                <adec:decorative xmlns:adec="http://schemas.microsoft.com/office/drawing/2017/decorative" val="1"/>
              </a:ext>
            </a:extLst>
          </p:cNvPr>
          <p:cNvGrpSpPr/>
          <p:nvPr/>
        </p:nvGrpSpPr>
        <p:grpSpPr>
          <a:xfrm>
            <a:off x="376798" y="5270168"/>
            <a:ext cx="966665" cy="966665"/>
            <a:chOff x="131498" y="143082"/>
            <a:chExt cx="1047750" cy="1047750"/>
          </a:xfrm>
        </p:grpSpPr>
        <p:sp>
          <p:nvSpPr>
            <p:cNvPr id="37" name="Oval 36">
              <a:extLst>
                <a:ext uri="{FF2B5EF4-FFF2-40B4-BE49-F238E27FC236}">
                  <a16:creationId xmlns:a16="http://schemas.microsoft.com/office/drawing/2014/main" id="{81CDB59A-0C01-B772-41C7-9A9974CFBBD1}"/>
                </a:ext>
                <a:ext uri="{C183D7F6-B498-43B3-948B-1728B52AA6E4}">
                  <adec:decorative xmlns:adec="http://schemas.microsoft.com/office/drawing/2017/decorative" val="1"/>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8" name="Oval 37">
              <a:extLst>
                <a:ext uri="{FF2B5EF4-FFF2-40B4-BE49-F238E27FC236}">
                  <a16:creationId xmlns:a16="http://schemas.microsoft.com/office/drawing/2014/main" id="{D3FC2BEC-72AB-CE60-143C-51BE2440553F}"/>
                </a:ext>
                <a:ext uri="{C183D7F6-B498-43B3-948B-1728B52AA6E4}">
                  <adec:decorative xmlns:adec="http://schemas.microsoft.com/office/drawing/2017/decorative" val="1"/>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5177F03F-4F70-8082-8F0A-44FCDE27F7DA}"/>
              </a:ext>
            </a:extLst>
          </p:cNvPr>
          <p:cNvPicPr>
            <a:picLocks noChangeAspect="1"/>
          </p:cNvPicPr>
          <p:nvPr/>
        </p:nvPicPr>
        <p:blipFill>
          <a:blip r:embed="rId3"/>
          <a:stretch>
            <a:fillRect/>
          </a:stretch>
        </p:blipFill>
        <p:spPr>
          <a:xfrm>
            <a:off x="608154" y="5501524"/>
            <a:ext cx="503951" cy="503951"/>
          </a:xfrm>
          <a:prstGeom prst="rect">
            <a:avLst/>
          </a:prstGeom>
        </p:spPr>
      </p:pic>
      <p:pic>
        <p:nvPicPr>
          <p:cNvPr id="1030" name="Picture 6" descr="Sign language Detailed Rounded Lineal icon | Freepik">
            <a:extLst>
              <a:ext uri="{FF2B5EF4-FFF2-40B4-BE49-F238E27FC236}">
                <a16:creationId xmlns:a16="http://schemas.microsoft.com/office/drawing/2014/main" id="{D6B7E564-65B4-DBE3-67F3-93FDBFA0A48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0164" y="4253039"/>
            <a:ext cx="503813" cy="5038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840+ Spanish Translation Icon Stock Illustrations, Royalty-Free Vector  Graphics &amp; Clip Art - iStock">
            <a:extLst>
              <a:ext uri="{FF2B5EF4-FFF2-40B4-BE49-F238E27FC236}">
                <a16:creationId xmlns:a16="http://schemas.microsoft.com/office/drawing/2014/main" id="{3AF171DD-B95E-DB09-C638-026BB2E529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989" t="856" r="13027" b="28673"/>
          <a:stretch>
            <a:fillRect/>
          </a:stretch>
        </p:blipFill>
        <p:spPr bwMode="auto">
          <a:xfrm>
            <a:off x="576545" y="963678"/>
            <a:ext cx="608712" cy="550067"/>
          </a:xfrm>
          <a:prstGeom prst="ellipse">
            <a:avLst/>
          </a:prstGeom>
          <a:noFill/>
          <a:extLst>
            <a:ext uri="{909E8E84-426E-40DD-AFC4-6F175D3DCCD1}">
              <a14:hiddenFill xmlns:a14="http://schemas.microsoft.com/office/drawing/2010/main">
                <a:solidFill>
                  <a:srgbClr val="FFFFFF"/>
                </a:solidFill>
              </a14:hiddenFill>
            </a:ext>
          </a:extLst>
        </p:spPr>
      </p:pic>
      <p:pic>
        <p:nvPicPr>
          <p:cNvPr id="10" name="Picture 9" descr="A screenshot of the zoom button to select the interpreter channel. ">
            <a:extLst>
              <a:ext uri="{FF2B5EF4-FFF2-40B4-BE49-F238E27FC236}">
                <a16:creationId xmlns:a16="http://schemas.microsoft.com/office/drawing/2014/main" id="{9BB25B71-F220-1EC9-3C85-8FDE55802F0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100000"/>
                    </a14:imgEffect>
                    <a14:imgEffect>
                      <a14:brightnessContrast bright="26000" contrast="24000"/>
                    </a14:imgEffect>
                  </a14:imgLayer>
                </a14:imgProps>
              </a:ext>
            </a:extLst>
          </a:blip>
          <a:srcRect r="8355" b="6216"/>
          <a:stretch>
            <a:fillRect/>
          </a:stretch>
        </p:blipFill>
        <p:spPr>
          <a:xfrm>
            <a:off x="3314034" y="2585783"/>
            <a:ext cx="2039385" cy="1141524"/>
          </a:xfrm>
          <a:prstGeom prst="rect">
            <a:avLst/>
          </a:prstGeom>
          <a:ln>
            <a:solidFill>
              <a:schemeClr val="tx2"/>
            </a:solidFill>
          </a:ln>
        </p:spPr>
      </p:pic>
      <p:pic>
        <p:nvPicPr>
          <p:cNvPr id="11" name="Picture 10" descr="A screenshot of the zoom button to select the English interpreter channel. ">
            <a:extLst>
              <a:ext uri="{FF2B5EF4-FFF2-40B4-BE49-F238E27FC236}">
                <a16:creationId xmlns:a16="http://schemas.microsoft.com/office/drawing/2014/main" id="{A69DCC0E-8401-C261-49DB-B3D17447B3D4}"/>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Effect>
                      <a14:brightnessContrast bright="26000" contrast="100000"/>
                    </a14:imgEffect>
                  </a14:imgLayer>
                </a14:imgProps>
              </a:ext>
            </a:extLst>
          </a:blip>
          <a:stretch>
            <a:fillRect/>
          </a:stretch>
        </p:blipFill>
        <p:spPr>
          <a:xfrm>
            <a:off x="5743101" y="2585783"/>
            <a:ext cx="1659483" cy="1346843"/>
          </a:xfrm>
          <a:prstGeom prst="rect">
            <a:avLst/>
          </a:prstGeom>
          <a:ln>
            <a:solidFill>
              <a:schemeClr val="tx1"/>
            </a:solidFill>
          </a:ln>
        </p:spPr>
      </p:pic>
      <p:cxnSp>
        <p:nvCxnSpPr>
          <p:cNvPr id="12" name="Straight Arrow Connector 11">
            <a:extLst>
              <a:ext uri="{FF2B5EF4-FFF2-40B4-BE49-F238E27FC236}">
                <a16:creationId xmlns:a16="http://schemas.microsoft.com/office/drawing/2014/main" id="{999895EA-84C0-7481-CDFD-6B070D6EF7ED}"/>
              </a:ext>
              <a:ext uri="{C183D7F6-B498-43B3-948B-1728B52AA6E4}">
                <adec:decorative xmlns:adec="http://schemas.microsoft.com/office/drawing/2017/decorative" val="1"/>
              </a:ext>
            </a:extLst>
          </p:cNvPr>
          <p:cNvCxnSpPr/>
          <p:nvPr/>
        </p:nvCxnSpPr>
        <p:spPr>
          <a:xfrm>
            <a:off x="3358916" y="2992087"/>
            <a:ext cx="498771" cy="282819"/>
          </a:xfrm>
          <a:prstGeom prst="straightConnector1">
            <a:avLst/>
          </a:prstGeom>
          <a:ln w="19050" cap="flat" cmpd="sng" algn="ctr">
            <a:solidFill>
              <a:srgbClr val="FF929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5" name="Picture 14">
            <a:extLst>
              <a:ext uri="{FF2B5EF4-FFF2-40B4-BE49-F238E27FC236}">
                <a16:creationId xmlns:a16="http://schemas.microsoft.com/office/drawing/2014/main" id="{16A3149B-AC4E-0852-700F-9598CCECA644}"/>
              </a:ext>
            </a:extLst>
          </p:cNvPr>
          <p:cNvPicPr>
            <a:picLocks noChangeAspect="1"/>
          </p:cNvPicPr>
          <p:nvPr/>
        </p:nvPicPr>
        <p:blipFill>
          <a:blip r:embed="rId10"/>
          <a:stretch>
            <a:fillRect/>
          </a:stretch>
        </p:blipFill>
        <p:spPr>
          <a:xfrm>
            <a:off x="7139853" y="5591223"/>
            <a:ext cx="1483543" cy="782981"/>
          </a:xfrm>
          <a:prstGeom prst="rect">
            <a:avLst/>
          </a:prstGeom>
        </p:spPr>
      </p:pic>
      <p:pic>
        <p:nvPicPr>
          <p:cNvPr id="17" name="Picture 16">
            <a:extLst>
              <a:ext uri="{FF2B5EF4-FFF2-40B4-BE49-F238E27FC236}">
                <a16:creationId xmlns:a16="http://schemas.microsoft.com/office/drawing/2014/main" id="{900DC6B6-EB71-2C27-7CF8-787971076693}"/>
              </a:ext>
            </a:extLst>
          </p:cNvPr>
          <p:cNvPicPr>
            <a:picLocks noChangeAspect="1"/>
          </p:cNvPicPr>
          <p:nvPr/>
        </p:nvPicPr>
        <p:blipFill>
          <a:blip r:embed="rId11"/>
          <a:stretch>
            <a:fillRect/>
          </a:stretch>
        </p:blipFill>
        <p:spPr>
          <a:xfrm>
            <a:off x="9061498" y="5591223"/>
            <a:ext cx="1483543" cy="819575"/>
          </a:xfrm>
          <a:prstGeom prst="rect">
            <a:avLst/>
          </a:prstGeom>
        </p:spPr>
      </p:pic>
      <p:pic>
        <p:nvPicPr>
          <p:cNvPr id="22" name="Picture 21">
            <a:extLst>
              <a:ext uri="{FF2B5EF4-FFF2-40B4-BE49-F238E27FC236}">
                <a16:creationId xmlns:a16="http://schemas.microsoft.com/office/drawing/2014/main" id="{46E7CF57-BD1F-A15A-F6DE-2210DB223EAA}"/>
              </a:ext>
            </a:extLst>
          </p:cNvPr>
          <p:cNvPicPr>
            <a:picLocks noChangeAspect="1"/>
          </p:cNvPicPr>
          <p:nvPr/>
        </p:nvPicPr>
        <p:blipFill>
          <a:blip r:embed="rId12"/>
          <a:stretch>
            <a:fillRect/>
          </a:stretch>
        </p:blipFill>
        <p:spPr>
          <a:xfrm>
            <a:off x="1675452" y="2699701"/>
            <a:ext cx="968937" cy="758696"/>
          </a:xfrm>
          <a:prstGeom prst="rect">
            <a:avLst/>
          </a:prstGeom>
        </p:spPr>
      </p:pic>
      <p:sp>
        <p:nvSpPr>
          <p:cNvPr id="23" name="Rectangle 22">
            <a:extLst>
              <a:ext uri="{FF2B5EF4-FFF2-40B4-BE49-F238E27FC236}">
                <a16:creationId xmlns:a16="http://schemas.microsoft.com/office/drawing/2014/main" id="{AC7F00FC-D892-96DC-1E7D-F7BC7BFE129F}"/>
              </a:ext>
            </a:extLst>
          </p:cNvPr>
          <p:cNvSpPr/>
          <p:nvPr/>
        </p:nvSpPr>
        <p:spPr>
          <a:xfrm>
            <a:off x="3871545" y="3274906"/>
            <a:ext cx="812229" cy="578533"/>
          </a:xfrm>
          <a:prstGeom prst="rect">
            <a:avLst/>
          </a:prstGeom>
          <a:noFill/>
          <a:ln>
            <a:solidFill>
              <a:srgbClr val="FF92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Cursor with solid fill">
            <a:extLst>
              <a:ext uri="{FF2B5EF4-FFF2-40B4-BE49-F238E27FC236}">
                <a16:creationId xmlns:a16="http://schemas.microsoft.com/office/drawing/2014/main" id="{6E15A808-4293-4B90-8328-05292D178DAA}"/>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273763" y="3015993"/>
            <a:ext cx="588309" cy="588309"/>
          </a:xfrm>
          <a:prstGeom prst="rect">
            <a:avLst/>
          </a:prstGeom>
        </p:spPr>
      </p:pic>
      <p:pic>
        <p:nvPicPr>
          <p:cNvPr id="30" name="Graphic 29" descr="Cursor with solid fill">
            <a:extLst>
              <a:ext uri="{FF2B5EF4-FFF2-40B4-BE49-F238E27FC236}">
                <a16:creationId xmlns:a16="http://schemas.microsoft.com/office/drawing/2014/main" id="{ADE911DA-F95D-98B3-952E-7F617C5FD40C}"/>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491543" y="3406274"/>
            <a:ext cx="588309" cy="588309"/>
          </a:xfrm>
          <a:prstGeom prst="rect">
            <a:avLst/>
          </a:prstGeom>
        </p:spPr>
      </p:pic>
      <p:pic>
        <p:nvPicPr>
          <p:cNvPr id="31" name="Graphic 30" descr="Cursor with solid fill">
            <a:extLst>
              <a:ext uri="{FF2B5EF4-FFF2-40B4-BE49-F238E27FC236}">
                <a16:creationId xmlns:a16="http://schemas.microsoft.com/office/drawing/2014/main" id="{D6953352-243B-2394-EB52-3CD801D9D7B4}"/>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6450560" y="2732852"/>
            <a:ext cx="588309" cy="588309"/>
          </a:xfrm>
          <a:prstGeom prst="rect">
            <a:avLst/>
          </a:prstGeom>
        </p:spPr>
      </p:pic>
    </p:spTree>
    <p:extLst>
      <p:ext uri="{BB962C8B-B14F-4D97-AF65-F5344CB8AC3E}">
        <p14:creationId xmlns:p14="http://schemas.microsoft.com/office/powerpoint/2010/main" val="12879846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4CE1F-33D1-59D2-6A50-E58BEC907DAB}"/>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9826850C-9235-7026-6D17-EF180AFE0910}"/>
              </a:ext>
            </a:extLst>
          </p:cNvPr>
          <p:cNvSpPr/>
          <p:nvPr/>
        </p:nvSpPr>
        <p:spPr>
          <a:xfrm>
            <a:off x="1" y="898033"/>
            <a:ext cx="2819652" cy="5959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rgbClr val="FFFFFF"/>
              </a:solidFill>
              <a:effectLst/>
              <a:uLnTx/>
              <a:uFillTx/>
              <a:latin typeface="Avenir Next LT Pro"/>
              <a:ea typeface="Segoe UI Black" panose="020B0A02040204020203" pitchFamily="34" charset="0"/>
              <a:cs typeface="Segoe UI Black" panose="020B0A02040204020203" pitchFamily="34" charset="0"/>
              <a:sym typeface="Verdana"/>
            </a:endParaRPr>
          </a:p>
        </p:txBody>
      </p:sp>
      <p:sp>
        <p:nvSpPr>
          <p:cNvPr id="6" name="Rectangle 5">
            <a:extLst>
              <a:ext uri="{FF2B5EF4-FFF2-40B4-BE49-F238E27FC236}">
                <a16:creationId xmlns:a16="http://schemas.microsoft.com/office/drawing/2014/main" id="{4D887717-04B6-0A72-84FB-6A56947AB754}"/>
              </a:ext>
            </a:extLst>
          </p:cNvPr>
          <p:cNvSpPr/>
          <p:nvPr/>
        </p:nvSpPr>
        <p:spPr>
          <a:xfrm>
            <a:off x="0" y="176566"/>
            <a:ext cx="12192000" cy="737836"/>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rgbClr val="FFFFFF"/>
              </a:solidFill>
              <a:effectLst/>
              <a:uLnTx/>
              <a:uFillTx/>
              <a:latin typeface="Arial"/>
              <a:ea typeface="Segoe UI Black" panose="020B0A02040204020203" pitchFamily="34" charset="0"/>
              <a:cs typeface="Segoe UI Black" panose="020B0A02040204020203" pitchFamily="34" charset="0"/>
              <a:sym typeface="Verdana"/>
            </a:endParaRPr>
          </a:p>
        </p:txBody>
      </p:sp>
      <p:graphicFrame>
        <p:nvGraphicFramePr>
          <p:cNvPr id="2" name="Table 1">
            <a:extLst>
              <a:ext uri="{FF2B5EF4-FFF2-40B4-BE49-F238E27FC236}">
                <a16:creationId xmlns:a16="http://schemas.microsoft.com/office/drawing/2014/main" id="{003D9217-0942-C930-EB32-E4448DF74112}"/>
              </a:ext>
            </a:extLst>
          </p:cNvPr>
          <p:cNvGraphicFramePr>
            <a:graphicFrameLocks noGrp="1"/>
          </p:cNvGraphicFramePr>
          <p:nvPr>
            <p:extLst>
              <p:ext uri="{D42A27DB-BD31-4B8C-83A1-F6EECF244321}">
                <p14:modId xmlns:p14="http://schemas.microsoft.com/office/powerpoint/2010/main" val="3801070544"/>
              </p:ext>
            </p:extLst>
          </p:nvPr>
        </p:nvGraphicFramePr>
        <p:xfrm>
          <a:off x="-27937" y="3559081"/>
          <a:ext cx="2955537" cy="3355480"/>
        </p:xfrm>
        <a:graphic>
          <a:graphicData uri="http://schemas.openxmlformats.org/drawingml/2006/table">
            <a:tbl>
              <a:tblPr firstRow="1" bandRow="1">
                <a:tableStyleId>{2D5ABB26-0587-4C30-8999-92F81FD0307C}</a:tableStyleId>
              </a:tblPr>
              <a:tblGrid>
                <a:gridCol w="1453872">
                  <a:extLst>
                    <a:ext uri="{9D8B030D-6E8A-4147-A177-3AD203B41FA5}">
                      <a16:colId xmlns:a16="http://schemas.microsoft.com/office/drawing/2014/main" val="866683953"/>
                    </a:ext>
                  </a:extLst>
                </a:gridCol>
                <a:gridCol w="1501665">
                  <a:extLst>
                    <a:ext uri="{9D8B030D-6E8A-4147-A177-3AD203B41FA5}">
                      <a16:colId xmlns:a16="http://schemas.microsoft.com/office/drawing/2014/main" val="813203049"/>
                    </a:ext>
                  </a:extLst>
                </a:gridCol>
              </a:tblGrid>
              <a:tr h="386309">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ETAPA DE LA VIDA</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Adulto</a:t>
                      </a:r>
                    </a:p>
                  </a:txBody>
                  <a:tcPr marL="121920" marR="121920" marT="60960" marB="60960"/>
                </a:tc>
                <a:extLst>
                  <a:ext uri="{0D108BD9-81ED-4DB2-BD59-A6C34878D82A}">
                    <a16:rowId xmlns:a16="http://schemas.microsoft.com/office/drawing/2014/main" val="3002202100"/>
                  </a:ext>
                </a:extLst>
              </a:tr>
              <a:tr h="386309">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EDAD</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30</a:t>
                      </a:r>
                    </a:p>
                  </a:txBody>
                  <a:tcPr marL="121920" marR="121920" marT="60960" marB="60960"/>
                </a:tc>
                <a:extLst>
                  <a:ext uri="{0D108BD9-81ED-4DB2-BD59-A6C34878D82A}">
                    <a16:rowId xmlns:a16="http://schemas.microsoft.com/office/drawing/2014/main" val="1146867654"/>
                  </a:ext>
                </a:extLst>
              </a:tr>
              <a:tr h="667291">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HOGAR</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Persona soltera</a:t>
                      </a:r>
                    </a:p>
                    <a:p>
                      <a:r>
                        <a:rPr lang="es" sz="1300" b="0" i="0" u="none" strike="noStrike" cap="none" baseline="0">
                          <a:solidFill>
                            <a:srgbClr val="000000"/>
                          </a:solidFill>
                          <a:effectLst/>
                          <a:uFill>
                            <a:solidFill>
                              <a:prstClr val="black">
                                <a:alpha val="0"/>
                              </a:prstClr>
                            </a:solidFill>
                          </a:uFill>
                          <a:latin typeface="Arial"/>
                          <a:ea typeface="Arial"/>
                          <a:cs typeface="Arial"/>
                        </a:rPr>
                        <a:t>Sin hijos</a:t>
                      </a:r>
                    </a:p>
                    <a:p>
                      <a:r>
                        <a:rPr lang="es" sz="1300" b="0" i="0" u="none" strike="noStrike" cap="none" baseline="0">
                          <a:solidFill>
                            <a:srgbClr val="000000"/>
                          </a:solidFill>
                          <a:effectLst/>
                          <a:uFill>
                            <a:solidFill>
                              <a:prstClr val="black">
                                <a:alpha val="0"/>
                              </a:prstClr>
                            </a:solidFill>
                          </a:uFill>
                          <a:latin typeface="Arial"/>
                          <a:ea typeface="Arial"/>
                          <a:cs typeface="Arial"/>
                        </a:rPr>
                        <a:t>Discapacitado reciente</a:t>
                      </a:r>
                    </a:p>
                  </a:txBody>
                  <a:tcPr marL="121920" marR="121920" marT="60960" marB="60960"/>
                </a:tc>
                <a:extLst>
                  <a:ext uri="{0D108BD9-81ED-4DB2-BD59-A6C34878D82A}">
                    <a16:rowId xmlns:a16="http://schemas.microsoft.com/office/drawing/2014/main" val="68517950"/>
                  </a:ext>
                </a:extLst>
              </a:tr>
              <a:tr h="386309">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INGRESOS</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$250 por mes</a:t>
                      </a:r>
                    </a:p>
                  </a:txBody>
                  <a:tcPr marL="121920" marR="121920" marT="60960" marB="60960"/>
                </a:tc>
                <a:extLst>
                  <a:ext uri="{0D108BD9-81ED-4DB2-BD59-A6C34878D82A}">
                    <a16:rowId xmlns:a16="http://schemas.microsoft.com/office/drawing/2014/main" val="2053730682"/>
                  </a:ext>
                </a:extLst>
              </a:tr>
              <a:tr h="459330">
                <a:tc>
                  <a:txBody>
                    <a:bodyPr/>
                    <a:lstStyle/>
                    <a:p>
                      <a:pPr algn="r"/>
                      <a:r>
                        <a:rPr lang="es" sz="1300" b="1" i="0" u="none" strike="noStrike" cap="none" baseline="0" dirty="0">
                          <a:solidFill>
                            <a:srgbClr val="002960"/>
                          </a:solidFill>
                          <a:effectLst/>
                          <a:uFill>
                            <a:solidFill>
                              <a:prstClr val="black">
                                <a:alpha val="0"/>
                              </a:prstClr>
                            </a:solidFill>
                          </a:uFill>
                          <a:latin typeface="Arial"/>
                          <a:ea typeface="Arial"/>
                          <a:cs typeface="Arial"/>
                        </a:rPr>
                        <a:t>EMPLEO</a:t>
                      </a:r>
                    </a:p>
                  </a:txBody>
                  <a:tcPr marL="121920" marR="121920" marT="60960" marB="60960"/>
                </a:tc>
                <a:tc>
                  <a:txBody>
                    <a:bodyPr/>
                    <a:lstStyle/>
                    <a:p>
                      <a:r>
                        <a:rPr lang="es" sz="1300" b="0" i="0" u="none" strike="noStrike" cap="none" baseline="0">
                          <a:solidFill>
                            <a:srgbClr val="000000"/>
                          </a:solidFill>
                          <a:effectLst/>
                          <a:uFill>
                            <a:solidFill>
                              <a:prstClr val="black">
                                <a:alpha val="0"/>
                              </a:prstClr>
                            </a:solidFill>
                          </a:uFill>
                          <a:latin typeface="Arial"/>
                          <a:ea typeface="Arial"/>
                          <a:cs typeface="Arial"/>
                        </a:rPr>
                        <a:t>Trabaja 25 horas por mes</a:t>
                      </a:r>
                    </a:p>
                  </a:txBody>
                  <a:tcPr marL="121920" marR="121920" marT="60960" marB="60960"/>
                </a:tc>
                <a:extLst>
                  <a:ext uri="{0D108BD9-81ED-4DB2-BD59-A6C34878D82A}">
                    <a16:rowId xmlns:a16="http://schemas.microsoft.com/office/drawing/2014/main" val="4042511818"/>
                  </a:ext>
                </a:extLst>
              </a:tr>
              <a:tr h="632142">
                <a:tc>
                  <a:txBody>
                    <a:bodyPr/>
                    <a:lstStyle/>
                    <a:p>
                      <a:pPr algn="r"/>
                      <a:r>
                        <a:rPr lang="es" sz="1300" b="1" i="0" u="none" strike="noStrike" cap="none" baseline="0">
                          <a:solidFill>
                            <a:srgbClr val="002960"/>
                          </a:solidFill>
                          <a:effectLst/>
                          <a:uFill>
                            <a:solidFill>
                              <a:prstClr val="black">
                                <a:alpha val="0"/>
                              </a:prstClr>
                            </a:solidFill>
                          </a:uFill>
                          <a:latin typeface="Arial"/>
                          <a:ea typeface="Arial"/>
                          <a:cs typeface="Arial"/>
                        </a:rPr>
                        <a:t>ACCIÓN</a:t>
                      </a:r>
                    </a:p>
                  </a:txBody>
                  <a:tcPr marL="121920" marR="121920" marT="60960" marB="60960"/>
                </a:tc>
                <a:tc>
                  <a:txBody>
                    <a:bodyPr/>
                    <a:lstStyle/>
                    <a:p>
                      <a:r>
                        <a:rPr lang="es" sz="1300" b="0" i="0" u="none" strike="noStrike" cap="none" baseline="0" dirty="0">
                          <a:solidFill>
                            <a:srgbClr val="000000"/>
                          </a:solidFill>
                          <a:effectLst/>
                          <a:uFill>
                            <a:solidFill>
                              <a:prstClr val="black">
                                <a:alpha val="0"/>
                              </a:prstClr>
                            </a:solidFill>
                          </a:uFill>
                          <a:latin typeface="Arial"/>
                          <a:ea typeface="Arial"/>
                          <a:cs typeface="Arial"/>
                        </a:rPr>
                        <a:t>Renovación</a:t>
                      </a:r>
                    </a:p>
                  </a:txBody>
                  <a:tcPr marL="121920" marR="121920" marT="60960" marB="60960"/>
                </a:tc>
                <a:extLst>
                  <a:ext uri="{0D108BD9-81ED-4DB2-BD59-A6C34878D82A}">
                    <a16:rowId xmlns:a16="http://schemas.microsoft.com/office/drawing/2014/main" val="2837347806"/>
                  </a:ext>
                </a:extLst>
              </a:tr>
            </a:tbl>
          </a:graphicData>
        </a:graphic>
      </p:graphicFrame>
      <p:pic>
        <p:nvPicPr>
          <p:cNvPr id="36" name="Picture 35">
            <a:extLst>
              <a:ext uri="{FF2B5EF4-FFF2-40B4-BE49-F238E27FC236}">
                <a16:creationId xmlns:a16="http://schemas.microsoft.com/office/drawing/2014/main" id="{4A3F034B-6BF2-8CF0-903E-82E30114FA46}"/>
              </a:ext>
            </a:extLst>
          </p:cNvPr>
          <p:cNvPicPr>
            <a:picLocks noChangeAspect="1"/>
          </p:cNvPicPr>
          <p:nvPr/>
        </p:nvPicPr>
        <p:blipFill>
          <a:blip r:embed="rId2">
            <a:extLst>
              <a:ext uri="{28A0092B-C50C-407E-A947-70E740481C1C}">
                <a14:useLocalDpi xmlns:a14="http://schemas.microsoft.com/office/drawing/2010/main" val="0"/>
              </a:ext>
            </a:extLst>
          </a:blip>
          <a:srcRect l="363" r="363"/>
          <a:stretch>
            <a:fillRect/>
          </a:stretch>
        </p:blipFill>
        <p:spPr>
          <a:xfrm>
            <a:off x="387788" y="1306447"/>
            <a:ext cx="1733392" cy="18134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Rectangle: Rounded Corners 22">
            <a:extLst>
              <a:ext uri="{FF2B5EF4-FFF2-40B4-BE49-F238E27FC236}">
                <a16:creationId xmlns:a16="http://schemas.microsoft.com/office/drawing/2014/main" id="{CE9E91F5-8B14-6C77-15C7-C59EA7DA89DA}"/>
              </a:ext>
            </a:extLst>
          </p:cNvPr>
          <p:cNvSpPr/>
          <p:nvPr/>
        </p:nvSpPr>
        <p:spPr>
          <a:xfrm>
            <a:off x="2820865" y="938656"/>
            <a:ext cx="1664259" cy="668091"/>
          </a:xfrm>
          <a:prstGeom prst="roundRect">
            <a:avLst>
              <a:gd name="adj" fmla="val 0"/>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lang="es" sz="2400" b="1" i="0" u="none" strike="noStrike" cap="small" baseline="0">
                <a:solidFill>
                  <a:srgbClr val="000000"/>
                </a:solidFill>
                <a:effectLst/>
                <a:uFill>
                  <a:solidFill>
                    <a:prstClr val="black">
                      <a:alpha val="0"/>
                    </a:prstClr>
                  </a:solidFill>
                </a:uFill>
                <a:latin typeface="Aptos" panose="02110004020202020204"/>
                <a:ea typeface="Aptos"/>
                <a:cs typeface="Aptos"/>
              </a:rPr>
              <a:t>PASOS</a:t>
            </a:r>
          </a:p>
        </p:txBody>
      </p:sp>
      <p:cxnSp>
        <p:nvCxnSpPr>
          <p:cNvPr id="58" name="Straight Arrow Connector 57">
            <a:extLst>
              <a:ext uri="{FF2B5EF4-FFF2-40B4-BE49-F238E27FC236}">
                <a16:creationId xmlns:a16="http://schemas.microsoft.com/office/drawing/2014/main" id="{5AE99FEB-D14D-2745-E445-912DC2CCCB32}"/>
              </a:ext>
            </a:extLst>
          </p:cNvPr>
          <p:cNvCxnSpPr>
            <a:endCxn id="103" idx="4"/>
          </p:cNvCxnSpPr>
          <p:nvPr/>
        </p:nvCxnSpPr>
        <p:spPr>
          <a:xfrm>
            <a:off x="3216346" y="1783313"/>
            <a:ext cx="1902" cy="3947703"/>
          </a:xfrm>
          <a:prstGeom prst="straightConnector1">
            <a:avLst/>
          </a:prstGeom>
          <a:ln w="28575">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D30225AD-4A71-0625-12E4-DE69E6B2634A}"/>
              </a:ext>
            </a:extLst>
          </p:cNvPr>
          <p:cNvGrpSpPr/>
          <p:nvPr/>
        </p:nvGrpSpPr>
        <p:grpSpPr>
          <a:xfrm>
            <a:off x="2955996" y="1500320"/>
            <a:ext cx="8786264" cy="486580"/>
            <a:chOff x="2955996" y="1500320"/>
            <a:chExt cx="8786264" cy="486580"/>
          </a:xfrm>
        </p:grpSpPr>
        <p:sp>
          <p:nvSpPr>
            <p:cNvPr id="59" name="Oval 58">
              <a:extLst>
                <a:ext uri="{FF2B5EF4-FFF2-40B4-BE49-F238E27FC236}">
                  <a16:creationId xmlns:a16="http://schemas.microsoft.com/office/drawing/2014/main" id="{5292CA19-63AB-A1BF-8E92-026CC381315E}"/>
                </a:ext>
              </a:extLst>
            </p:cNvPr>
            <p:cNvSpPr/>
            <p:nvPr/>
          </p:nvSpPr>
          <p:spPr>
            <a:xfrm>
              <a:off x="2955996" y="1500320"/>
              <a:ext cx="520700" cy="4865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2960"/>
                </a:solidFill>
                <a:effectLst/>
                <a:uLnTx/>
                <a:uFillTx/>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6BB46EF8-742B-9E4B-6C12-EC22A5C2F04E}"/>
                </a:ext>
              </a:extLst>
            </p:cNvPr>
            <p:cNvSpPr/>
            <p:nvPr/>
          </p:nvSpPr>
          <p:spPr>
            <a:xfrm>
              <a:off x="3604099" y="1595020"/>
              <a:ext cx="8138160" cy="2971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s" sz="1350" b="1" i="0" u="none" strike="noStrike" cap="none" baseline="0">
                  <a:solidFill>
                    <a:srgbClr val="002960"/>
                  </a:solidFill>
                  <a:effectLst/>
                  <a:uFill>
                    <a:solidFill>
                      <a:prstClr val="black">
                        <a:alpha val="0"/>
                      </a:prstClr>
                    </a:solidFill>
                  </a:uFill>
                  <a:latin typeface="Arial"/>
                  <a:ea typeface="Arial"/>
                  <a:cs typeface="Arial"/>
                </a:rPr>
                <a:t>Recibo mi formulario de renovación de MassHealth</a:t>
              </a:r>
              <a:r>
                <a:rPr lang="es" sz="1350" b="0" i="0" u="none" strike="noStrike" cap="none" baseline="0">
                  <a:solidFill>
                    <a:srgbClr val="002960"/>
                  </a:solidFill>
                  <a:effectLst/>
                  <a:uFill>
                    <a:solidFill>
                      <a:prstClr val="black">
                        <a:alpha val="0"/>
                      </a:prstClr>
                    </a:solidFill>
                  </a:uFill>
                  <a:latin typeface="Arial"/>
                  <a:ea typeface="Arial"/>
                  <a:cs typeface="Arial"/>
                </a:rPr>
                <a:t> en un sobre azul.</a:t>
              </a:r>
            </a:p>
          </p:txBody>
        </p:sp>
      </p:grpSp>
      <p:sp>
        <p:nvSpPr>
          <p:cNvPr id="62" name="Freeform 41">
            <a:extLst>
              <a:ext uri="{FF2B5EF4-FFF2-40B4-BE49-F238E27FC236}">
                <a16:creationId xmlns:a16="http://schemas.microsoft.com/office/drawing/2014/main" id="{111EC2B2-7067-9E79-A761-CCA151A2224A}"/>
              </a:ext>
            </a:extLst>
          </p:cNvPr>
          <p:cNvSpPr>
            <a:spLocks noEditPoints="1"/>
          </p:cNvSpPr>
          <p:nvPr/>
        </p:nvSpPr>
        <p:spPr bwMode="auto">
          <a:xfrm>
            <a:off x="3010606" y="1563471"/>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200" b="1" i="0" u="none" strike="noStrike" cap="none" baseline="0">
                <a:solidFill>
                  <a:srgbClr val="6075B1"/>
                </a:solidFill>
                <a:effectLst/>
                <a:uFill>
                  <a:solidFill>
                    <a:prstClr val="black">
                      <a:alpha val="0"/>
                    </a:prstClr>
                  </a:solidFill>
                </a:uFill>
                <a:latin typeface="Aptos" panose="02110004020202020204"/>
                <a:ea typeface="Aptos"/>
                <a:cs typeface="Aptos"/>
              </a:rPr>
              <a:t>1</a:t>
            </a:r>
          </a:p>
        </p:txBody>
      </p:sp>
      <p:grpSp>
        <p:nvGrpSpPr>
          <p:cNvPr id="123" name="Group 122">
            <a:extLst>
              <a:ext uri="{FF2B5EF4-FFF2-40B4-BE49-F238E27FC236}">
                <a16:creationId xmlns:a16="http://schemas.microsoft.com/office/drawing/2014/main" id="{79FC0D2B-A57B-2068-96FD-E155F242BA2B}"/>
              </a:ext>
            </a:extLst>
          </p:cNvPr>
          <p:cNvGrpSpPr/>
          <p:nvPr/>
        </p:nvGrpSpPr>
        <p:grpSpPr>
          <a:xfrm>
            <a:off x="3008701" y="3767460"/>
            <a:ext cx="8733558" cy="520655"/>
            <a:chOff x="3008701" y="3540866"/>
            <a:chExt cx="8733558" cy="520655"/>
          </a:xfrm>
        </p:grpSpPr>
        <p:sp>
          <p:nvSpPr>
            <p:cNvPr id="64" name="Rectangle 63">
              <a:extLst>
                <a:ext uri="{FF2B5EF4-FFF2-40B4-BE49-F238E27FC236}">
                  <a16:creationId xmlns:a16="http://schemas.microsoft.com/office/drawing/2014/main" id="{8E6D279E-6B2B-2527-833E-413AF8FA28ED}"/>
                </a:ext>
              </a:extLst>
            </p:cNvPr>
            <p:cNvSpPr/>
            <p:nvPr/>
          </p:nvSpPr>
          <p:spPr>
            <a:xfrm>
              <a:off x="3604099" y="3540866"/>
              <a:ext cx="8138160" cy="520655"/>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ct val="0"/>
                </a:spcBef>
                <a:spcAft>
                  <a:spcPts val="100"/>
                </a:spcAft>
                <a:buClrTx/>
                <a:buSzTx/>
                <a:buFontTx/>
                <a:buNone/>
                <a:defRPr/>
              </a:pPr>
              <a:r>
                <a:rPr lang="es" sz="1350" b="1" i="0" u="none" strike="noStrike" cap="none" baseline="0" dirty="0">
                  <a:solidFill>
                    <a:srgbClr val="002960"/>
                  </a:solidFill>
                  <a:effectLst/>
                  <a:uFill>
                    <a:solidFill>
                      <a:prstClr val="black">
                        <a:alpha val="0"/>
                      </a:prstClr>
                    </a:solidFill>
                  </a:uFill>
                  <a:latin typeface="Arial"/>
                  <a:ea typeface="Arial"/>
                  <a:cs typeface="Arial"/>
                </a:rPr>
                <a:t>Recibo una </a:t>
              </a:r>
              <a:r>
                <a:rPr lang="es" sz="1350" b="1" dirty="0">
                  <a:solidFill>
                    <a:srgbClr val="002960"/>
                  </a:solidFill>
                  <a:uFill>
                    <a:solidFill>
                      <a:prstClr val="black">
                        <a:alpha val="0"/>
                      </a:prstClr>
                    </a:solidFill>
                  </a:uFill>
                  <a:latin typeface="Arial"/>
                  <a:ea typeface="Arial"/>
                  <a:cs typeface="Arial"/>
                </a:rPr>
                <a:t>“</a:t>
              </a:r>
              <a:r>
                <a:rPr lang="es" sz="1350" b="1" i="0" u="none" strike="noStrike" cap="none" baseline="0" dirty="0">
                  <a:solidFill>
                    <a:srgbClr val="002960"/>
                  </a:solidFill>
                  <a:effectLst/>
                  <a:uFill>
                    <a:solidFill>
                      <a:prstClr val="black">
                        <a:alpha val="0"/>
                      </a:prstClr>
                    </a:solidFill>
                  </a:uFill>
                  <a:latin typeface="Arial"/>
                  <a:ea typeface="Arial"/>
                  <a:cs typeface="Arial"/>
                </a:rPr>
                <a:t>solicitud de información” para verificar la discapacidad de parte de MassHealth. </a:t>
              </a:r>
            </a:p>
            <a:p>
              <a:pPr marL="0" marR="0" lvl="0" indent="0" algn="l" defTabSz="914400" rtl="0" eaLnBrk="1" fontAlgn="auto" latinLnBrk="0" hangingPunct="1">
                <a:lnSpc>
                  <a:spcPct val="100000"/>
                </a:lnSpc>
                <a:spcBef>
                  <a:spcPct val="0"/>
                </a:spcBef>
                <a:spcAft>
                  <a:spcPts val="100"/>
                </a:spcAft>
                <a:buClrTx/>
                <a:buSzTx/>
                <a:buFontTx/>
                <a:buNone/>
                <a:defRPr/>
              </a:pPr>
              <a:r>
                <a:rPr lang="es" sz="1350" b="0" i="0" u="none" strike="noStrike" cap="none" baseline="0" dirty="0">
                  <a:solidFill>
                    <a:srgbClr val="002960"/>
                  </a:solidFill>
                  <a:effectLst/>
                  <a:uFill>
                    <a:solidFill>
                      <a:prstClr val="black">
                        <a:alpha val="0"/>
                      </a:prstClr>
                    </a:solidFill>
                  </a:uFill>
                  <a:latin typeface="Arial"/>
                  <a:ea typeface="Arial"/>
                  <a:cs typeface="Arial"/>
                </a:rPr>
                <a:t>Envío a MassHealth documentación de mi discapacidad. </a:t>
              </a:r>
            </a:p>
          </p:txBody>
        </p:sp>
        <p:grpSp>
          <p:nvGrpSpPr>
            <p:cNvPr id="68" name="Group 67">
              <a:extLst>
                <a:ext uri="{FF2B5EF4-FFF2-40B4-BE49-F238E27FC236}">
                  <a16:creationId xmlns:a16="http://schemas.microsoft.com/office/drawing/2014/main" id="{5B843AB4-565D-DE82-8259-C2059BFA016D}"/>
                </a:ext>
              </a:extLst>
            </p:cNvPr>
            <p:cNvGrpSpPr/>
            <p:nvPr/>
          </p:nvGrpSpPr>
          <p:grpSpPr>
            <a:xfrm>
              <a:off x="3008701" y="3595453"/>
              <a:ext cx="415290" cy="411480"/>
              <a:chOff x="2905196" y="2219102"/>
              <a:chExt cx="415290" cy="411480"/>
            </a:xfrm>
          </p:grpSpPr>
          <p:sp>
            <p:nvSpPr>
              <p:cNvPr id="69" name="Oval 68">
                <a:extLst>
                  <a:ext uri="{FF2B5EF4-FFF2-40B4-BE49-F238E27FC236}">
                    <a16:creationId xmlns:a16="http://schemas.microsoft.com/office/drawing/2014/main" id="{C3C27B8A-F6B2-FEC3-8C66-A9F99ADF1892}"/>
                  </a:ext>
                </a:extLst>
              </p:cNvPr>
              <p:cNvSpPr/>
              <p:nvPr/>
            </p:nvSpPr>
            <p:spPr>
              <a:xfrm>
                <a:off x="2905196" y="2219102"/>
                <a:ext cx="411480" cy="4114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2960"/>
                  </a:solidFill>
                  <a:effectLst/>
                  <a:uLnTx/>
                  <a:uFillTx/>
                  <a:latin typeface="Arial" panose="020B0604020202020204" pitchFamily="34" charset="0"/>
                  <a:cs typeface="Arial" panose="020B0604020202020204" pitchFamily="34" charset="0"/>
                </a:endParaRPr>
              </a:p>
            </p:txBody>
          </p:sp>
          <p:sp>
            <p:nvSpPr>
              <p:cNvPr id="70" name="Freeform 41">
                <a:extLst>
                  <a:ext uri="{FF2B5EF4-FFF2-40B4-BE49-F238E27FC236}">
                    <a16:creationId xmlns:a16="http://schemas.microsoft.com/office/drawing/2014/main" id="{82258FAB-786C-DEE7-ADEA-B61265E32A07}"/>
                  </a:ext>
                </a:extLst>
              </p:cNvPr>
              <p:cNvSpPr>
                <a:spLocks noEditPoints="1"/>
              </p:cNvSpPr>
              <p:nvPr/>
            </p:nvSpPr>
            <p:spPr bwMode="auto">
              <a:xfrm>
                <a:off x="2909006" y="2219102"/>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200" b="1" i="0" u="none" strike="noStrike" cap="none" baseline="0">
                    <a:solidFill>
                      <a:srgbClr val="6075B1"/>
                    </a:solidFill>
                    <a:effectLst/>
                    <a:uFill>
                      <a:solidFill>
                        <a:prstClr val="black">
                          <a:alpha val="0"/>
                        </a:prstClr>
                      </a:solidFill>
                    </a:uFill>
                    <a:latin typeface="Arial"/>
                    <a:ea typeface="Arial"/>
                    <a:cs typeface="Arial"/>
                  </a:rPr>
                  <a:t>3</a:t>
                </a:r>
                <a:endParaRPr kumimoji="0" lang="en-US" sz="2200" b="1" i="0" u="none" strike="noStrike" kern="1200" cap="none" spc="0" normalizeH="0" baseline="0" noProof="0" dirty="0">
                  <a:ln>
                    <a:noFill/>
                  </a:ln>
                  <a:solidFill>
                    <a:srgbClr val="6075B1"/>
                  </a:solidFill>
                  <a:effectLst/>
                  <a:uLnTx/>
                  <a:uFillTx/>
                  <a:latin typeface="Arial" panose="020B0604020202020204" pitchFamily="34" charset="0"/>
                  <a:cs typeface="Arial" panose="020B0604020202020204" pitchFamily="34" charset="0"/>
                </a:endParaRPr>
              </a:p>
            </p:txBody>
          </p:sp>
        </p:grpSp>
      </p:grpSp>
      <p:grpSp>
        <p:nvGrpSpPr>
          <p:cNvPr id="121" name="Group 120">
            <a:extLst>
              <a:ext uri="{FF2B5EF4-FFF2-40B4-BE49-F238E27FC236}">
                <a16:creationId xmlns:a16="http://schemas.microsoft.com/office/drawing/2014/main" id="{6526B29E-9EA2-31FA-11DB-77388AA1654E}"/>
              </a:ext>
            </a:extLst>
          </p:cNvPr>
          <p:cNvGrpSpPr/>
          <p:nvPr/>
        </p:nvGrpSpPr>
        <p:grpSpPr>
          <a:xfrm>
            <a:off x="3008701" y="2191909"/>
            <a:ext cx="8733559" cy="411480"/>
            <a:chOff x="3008701" y="2018149"/>
            <a:chExt cx="8733559" cy="411480"/>
          </a:xfrm>
        </p:grpSpPr>
        <p:sp>
          <p:nvSpPr>
            <p:cNvPr id="61" name="Rectangle 60">
              <a:extLst>
                <a:ext uri="{FF2B5EF4-FFF2-40B4-BE49-F238E27FC236}">
                  <a16:creationId xmlns:a16="http://schemas.microsoft.com/office/drawing/2014/main" id="{3523F789-1015-5627-B0B5-13B104D5152D}"/>
                </a:ext>
              </a:extLst>
            </p:cNvPr>
            <p:cNvSpPr/>
            <p:nvPr/>
          </p:nvSpPr>
          <p:spPr>
            <a:xfrm>
              <a:off x="3604100" y="2075299"/>
              <a:ext cx="8138160" cy="2971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s" sz="1350" b="1" i="0" u="none" strike="noStrike" cap="none" baseline="0">
                  <a:solidFill>
                    <a:srgbClr val="002960"/>
                  </a:solidFill>
                  <a:effectLst/>
                  <a:uFill>
                    <a:solidFill>
                      <a:prstClr val="black">
                        <a:alpha val="0"/>
                      </a:prstClr>
                    </a:solidFill>
                  </a:uFill>
                  <a:latin typeface="Arial"/>
                  <a:ea typeface="Arial"/>
                  <a:cs typeface="Arial"/>
                </a:rPr>
                <a:t>Completo mi renovación</a:t>
              </a:r>
              <a:r>
                <a:rPr lang="es" sz="1350" b="0" i="0" u="none" strike="noStrike" cap="none" baseline="0">
                  <a:solidFill>
                    <a:srgbClr val="002960"/>
                  </a:solidFill>
                  <a:effectLst/>
                  <a:uFill>
                    <a:solidFill>
                      <a:prstClr val="black">
                        <a:alpha val="0"/>
                      </a:prstClr>
                    </a:solidFill>
                  </a:uFill>
                  <a:latin typeface="Arial"/>
                  <a:ea typeface="Arial"/>
                  <a:cs typeface="Arial"/>
                </a:rPr>
                <a:t> en línea.</a:t>
              </a:r>
            </a:p>
          </p:txBody>
        </p:sp>
        <p:grpSp>
          <p:nvGrpSpPr>
            <p:cNvPr id="77" name="Group 76">
              <a:extLst>
                <a:ext uri="{FF2B5EF4-FFF2-40B4-BE49-F238E27FC236}">
                  <a16:creationId xmlns:a16="http://schemas.microsoft.com/office/drawing/2014/main" id="{A32FC004-17A3-5745-D4ED-40C37F97FCF0}"/>
                </a:ext>
              </a:extLst>
            </p:cNvPr>
            <p:cNvGrpSpPr/>
            <p:nvPr/>
          </p:nvGrpSpPr>
          <p:grpSpPr>
            <a:xfrm>
              <a:off x="3008701" y="2018149"/>
              <a:ext cx="415290" cy="411480"/>
              <a:chOff x="2905196" y="2219102"/>
              <a:chExt cx="415290" cy="411480"/>
            </a:xfrm>
          </p:grpSpPr>
          <p:sp>
            <p:nvSpPr>
              <p:cNvPr id="78" name="Oval 77">
                <a:extLst>
                  <a:ext uri="{FF2B5EF4-FFF2-40B4-BE49-F238E27FC236}">
                    <a16:creationId xmlns:a16="http://schemas.microsoft.com/office/drawing/2014/main" id="{06B2F52B-D2E2-0911-37DC-1F61498CCA41}"/>
                  </a:ext>
                </a:extLst>
              </p:cNvPr>
              <p:cNvSpPr/>
              <p:nvPr/>
            </p:nvSpPr>
            <p:spPr>
              <a:xfrm>
                <a:off x="2905196" y="2219102"/>
                <a:ext cx="411480" cy="4114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2960"/>
                  </a:solidFill>
                  <a:effectLst/>
                  <a:uLnTx/>
                  <a:uFillTx/>
                  <a:latin typeface="Arial" panose="020B0604020202020204" pitchFamily="34" charset="0"/>
                  <a:cs typeface="Arial" panose="020B0604020202020204" pitchFamily="34" charset="0"/>
                </a:endParaRPr>
              </a:p>
            </p:txBody>
          </p:sp>
          <p:sp>
            <p:nvSpPr>
              <p:cNvPr id="79" name="Freeform 41">
                <a:extLst>
                  <a:ext uri="{FF2B5EF4-FFF2-40B4-BE49-F238E27FC236}">
                    <a16:creationId xmlns:a16="http://schemas.microsoft.com/office/drawing/2014/main" id="{74276ADD-DD95-B600-5771-329A630B2465}"/>
                  </a:ext>
                </a:extLst>
              </p:cNvPr>
              <p:cNvSpPr>
                <a:spLocks noEditPoints="1"/>
              </p:cNvSpPr>
              <p:nvPr/>
            </p:nvSpPr>
            <p:spPr bwMode="auto">
              <a:xfrm>
                <a:off x="2909006" y="2219102"/>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200" b="1" i="0" u="none" strike="noStrike" cap="none" baseline="0">
                    <a:solidFill>
                      <a:srgbClr val="6075B1"/>
                    </a:solidFill>
                    <a:effectLst/>
                    <a:uFill>
                      <a:solidFill>
                        <a:prstClr val="black">
                          <a:alpha val="0"/>
                        </a:prstClr>
                      </a:solidFill>
                    </a:uFill>
                    <a:latin typeface="Arial"/>
                    <a:ea typeface="Arial"/>
                    <a:cs typeface="Arial"/>
                  </a:rPr>
                  <a:t>2</a:t>
                </a:r>
              </a:p>
            </p:txBody>
          </p:sp>
        </p:grpSp>
      </p:grpSp>
      <p:grpSp>
        <p:nvGrpSpPr>
          <p:cNvPr id="126" name="Group 125">
            <a:extLst>
              <a:ext uri="{FF2B5EF4-FFF2-40B4-BE49-F238E27FC236}">
                <a16:creationId xmlns:a16="http://schemas.microsoft.com/office/drawing/2014/main" id="{E3482ABE-683D-2E59-C541-3417E34518C7}"/>
              </a:ext>
            </a:extLst>
          </p:cNvPr>
          <p:cNvGrpSpPr/>
          <p:nvPr/>
        </p:nvGrpSpPr>
        <p:grpSpPr>
          <a:xfrm>
            <a:off x="2957898" y="5244436"/>
            <a:ext cx="8784362" cy="486580"/>
            <a:chOff x="2957898" y="5102918"/>
            <a:chExt cx="8784362" cy="486580"/>
          </a:xfrm>
        </p:grpSpPr>
        <p:grpSp>
          <p:nvGrpSpPr>
            <p:cNvPr id="125" name="Group 124">
              <a:extLst>
                <a:ext uri="{FF2B5EF4-FFF2-40B4-BE49-F238E27FC236}">
                  <a16:creationId xmlns:a16="http://schemas.microsoft.com/office/drawing/2014/main" id="{FC56CADF-7792-B435-1D52-D2FF5B4C6330}"/>
                </a:ext>
              </a:extLst>
            </p:cNvPr>
            <p:cNvGrpSpPr/>
            <p:nvPr/>
          </p:nvGrpSpPr>
          <p:grpSpPr>
            <a:xfrm>
              <a:off x="2957898" y="5102918"/>
              <a:ext cx="8784362" cy="486580"/>
              <a:chOff x="2957898" y="5102918"/>
              <a:chExt cx="8784362" cy="486580"/>
            </a:xfrm>
          </p:grpSpPr>
          <p:sp>
            <p:nvSpPr>
              <p:cNvPr id="103" name="Oval 102">
                <a:extLst>
                  <a:ext uri="{FF2B5EF4-FFF2-40B4-BE49-F238E27FC236}">
                    <a16:creationId xmlns:a16="http://schemas.microsoft.com/office/drawing/2014/main" id="{7570C629-AA17-104C-9A26-4B6AB88669CE}"/>
                  </a:ext>
                </a:extLst>
              </p:cNvPr>
              <p:cNvSpPr/>
              <p:nvPr/>
            </p:nvSpPr>
            <p:spPr>
              <a:xfrm>
                <a:off x="2957898" y="5102918"/>
                <a:ext cx="520700" cy="4865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2960"/>
                  </a:solidFill>
                  <a:effectLst/>
                  <a:uLnTx/>
                  <a:uFillTx/>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id="{222FA1FA-C5A4-2F49-1EBD-89D493B5AEB4}"/>
                  </a:ext>
                </a:extLst>
              </p:cNvPr>
              <p:cNvSpPr/>
              <p:nvPr/>
            </p:nvSpPr>
            <p:spPr>
              <a:xfrm>
                <a:off x="3604100" y="5094749"/>
                <a:ext cx="8138160" cy="50292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350" b="1" i="0" u="none" strike="noStrike" cap="none" baseline="0" dirty="0">
                    <a:solidFill>
                      <a:srgbClr val="002960"/>
                    </a:solidFill>
                    <a:effectLst/>
                    <a:uFill>
                      <a:solidFill>
                        <a:prstClr val="black">
                          <a:alpha val="0"/>
                        </a:prstClr>
                      </a:solidFill>
                    </a:uFill>
                    <a:latin typeface="Arial"/>
                    <a:ea typeface="Arial"/>
                    <a:cs typeface="Arial"/>
                  </a:rPr>
                  <a:t>Recibo un aviso que me confirma que </a:t>
                </a:r>
                <a:r>
                  <a:rPr lang="es" sz="1350" b="1" i="0" u="sng" strike="noStrike" cap="none" baseline="0" dirty="0">
                    <a:solidFill>
                      <a:srgbClr val="005500"/>
                    </a:solidFill>
                    <a:effectLst/>
                    <a:uFill>
                      <a:solidFill>
                        <a:srgbClr val="005500"/>
                      </a:solidFill>
                    </a:uFill>
                    <a:latin typeface="Arial"/>
                    <a:ea typeface="Arial"/>
                    <a:cs typeface="Arial"/>
                  </a:rPr>
                  <a:t>se ha renovado mi cobertura de MassHealth</a:t>
                </a:r>
                <a:r>
                  <a:rPr lang="es" sz="1350" b="1" i="0" u="none" strike="noStrike" cap="none" baseline="0" dirty="0">
                    <a:solidFill>
                      <a:srgbClr val="002960"/>
                    </a:solidFill>
                    <a:effectLst/>
                    <a:uFill>
                      <a:solidFill>
                        <a:prstClr val="black">
                          <a:alpha val="0"/>
                        </a:prstClr>
                      </a:solidFill>
                    </a:uFill>
                    <a:latin typeface="Arial"/>
                    <a:ea typeface="Arial"/>
                    <a:cs typeface="Arial"/>
                  </a:rPr>
                  <a:t>.</a:t>
                </a:r>
              </a:p>
            </p:txBody>
          </p:sp>
        </p:grpSp>
        <p:sp>
          <p:nvSpPr>
            <p:cNvPr id="105" name="Freeform 41">
              <a:extLst>
                <a:ext uri="{FF2B5EF4-FFF2-40B4-BE49-F238E27FC236}">
                  <a16:creationId xmlns:a16="http://schemas.microsoft.com/office/drawing/2014/main" id="{F5CF0203-5D3A-ADB2-4C03-FF392D630864}"/>
                </a:ext>
              </a:extLst>
            </p:cNvPr>
            <p:cNvSpPr>
              <a:spLocks noEditPoints="1"/>
            </p:cNvSpPr>
            <p:nvPr/>
          </p:nvSpPr>
          <p:spPr bwMode="auto">
            <a:xfrm>
              <a:off x="2986473" y="5117608"/>
              <a:ext cx="457200" cy="45720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rgbClr val="005500"/>
            </a:solidFill>
            <a:ln w="9525">
              <a:noFill/>
              <a:rou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400" b="1" i="0" u="none" strike="noStrike" cap="none" baseline="0">
                  <a:solidFill>
                    <a:srgbClr val="71A271"/>
                  </a:solidFill>
                  <a:effectLst/>
                  <a:uFill>
                    <a:solidFill>
                      <a:prstClr val="black">
                        <a:alpha val="0"/>
                      </a:prstClr>
                    </a:solidFill>
                  </a:uFill>
                  <a:latin typeface="Arial"/>
                  <a:ea typeface="Arial"/>
                  <a:cs typeface="Arial"/>
                </a:rPr>
                <a:t>4</a:t>
              </a:r>
              <a:endParaRPr kumimoji="0" lang="en-US" sz="2400" b="1" i="0" u="none" strike="noStrike" kern="1200" cap="none" spc="0" normalizeH="0" baseline="0" noProof="0" dirty="0">
                <a:ln>
                  <a:noFill/>
                </a:ln>
                <a:solidFill>
                  <a:srgbClr val="71A271"/>
                </a:solidFill>
                <a:effectLst/>
                <a:uLnTx/>
                <a:uFillTx/>
                <a:latin typeface="Arial" panose="020B0604020202020204" pitchFamily="34" charset="0"/>
                <a:cs typeface="Arial" panose="020B0604020202020204" pitchFamily="34" charset="0"/>
              </a:endParaRPr>
            </a:p>
          </p:txBody>
        </p:sp>
      </p:grpSp>
      <p:sp>
        <p:nvSpPr>
          <p:cNvPr id="3" name="Rectangle 2">
            <a:extLst>
              <a:ext uri="{FF2B5EF4-FFF2-40B4-BE49-F238E27FC236}">
                <a16:creationId xmlns:a16="http://schemas.microsoft.com/office/drawing/2014/main" id="{0EA5FAAB-DF08-E7BB-A0F5-77C788A30312}"/>
              </a:ext>
            </a:extLst>
          </p:cNvPr>
          <p:cNvSpPr/>
          <p:nvPr/>
        </p:nvSpPr>
        <p:spPr>
          <a:xfrm>
            <a:off x="2819653" y="6487070"/>
            <a:ext cx="9372347" cy="3729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22" name="Group 121">
            <a:extLst>
              <a:ext uri="{FF2B5EF4-FFF2-40B4-BE49-F238E27FC236}">
                <a16:creationId xmlns:a16="http://schemas.microsoft.com/office/drawing/2014/main" id="{934BFCCE-CA20-4041-59EC-4CEAD747CE08}"/>
              </a:ext>
            </a:extLst>
          </p:cNvPr>
          <p:cNvGrpSpPr/>
          <p:nvPr/>
        </p:nvGrpSpPr>
        <p:grpSpPr>
          <a:xfrm>
            <a:off x="3008701" y="2704524"/>
            <a:ext cx="8733559" cy="923330"/>
            <a:chOff x="3008701" y="2345134"/>
            <a:chExt cx="8733559" cy="923330"/>
          </a:xfrm>
        </p:grpSpPr>
        <p:sp>
          <p:nvSpPr>
            <p:cNvPr id="63" name="Rectangle 62">
              <a:extLst>
                <a:ext uri="{FF2B5EF4-FFF2-40B4-BE49-F238E27FC236}">
                  <a16:creationId xmlns:a16="http://schemas.microsoft.com/office/drawing/2014/main" id="{2C3F8C69-AB8F-4695-5E93-DD61F987579A}"/>
                </a:ext>
              </a:extLst>
            </p:cNvPr>
            <p:cNvSpPr/>
            <p:nvPr/>
          </p:nvSpPr>
          <p:spPr>
            <a:xfrm>
              <a:off x="3604099" y="2349599"/>
              <a:ext cx="8138160" cy="91440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lvl="0">
                <a:defRPr/>
              </a:pPr>
              <a:r>
                <a:rPr lang="es" sz="1350" b="1" i="0" u="sng" strike="noStrike" cap="none" baseline="0">
                  <a:solidFill>
                    <a:srgbClr val="002960"/>
                  </a:solidFill>
                  <a:effectLst/>
                  <a:uFill>
                    <a:solidFill>
                      <a:srgbClr val="002960"/>
                    </a:solidFill>
                  </a:uFill>
                  <a:latin typeface="Arial"/>
                  <a:ea typeface="Arial"/>
                  <a:cs typeface="Arial"/>
                </a:rPr>
                <a:t>Acción de MassHealth</a:t>
              </a:r>
              <a:r>
                <a:rPr lang="es" sz="1350" b="1" i="0" u="none" strike="noStrike" cap="none" baseline="0">
                  <a:solidFill>
                    <a:srgbClr val="002960"/>
                  </a:solidFill>
                  <a:effectLst/>
                  <a:uFill>
                    <a:solidFill>
                      <a:prstClr val="black">
                        <a:alpha val="0"/>
                      </a:prstClr>
                    </a:solidFill>
                  </a:uFill>
                  <a:latin typeface="Arial"/>
                  <a:ea typeface="Arial"/>
                  <a:cs typeface="Arial"/>
                </a:rPr>
                <a:t>: </a:t>
              </a:r>
              <a:r>
                <a:rPr lang="es" sz="1350" b="0" i="0" u="none" strike="noStrike" cap="none" baseline="0">
                  <a:solidFill>
                    <a:srgbClr val="002960"/>
                  </a:solidFill>
                  <a:effectLst/>
                  <a:uFill>
                    <a:solidFill>
                      <a:prstClr val="black">
                        <a:alpha val="0"/>
                      </a:prstClr>
                    </a:solidFill>
                  </a:uFill>
                  <a:latin typeface="Arial"/>
                  <a:ea typeface="Arial"/>
                  <a:cs typeface="Arial"/>
                </a:rPr>
                <a:t>MassHealth revisa mi formulario de renovación: </a:t>
              </a:r>
            </a:p>
            <a:p>
              <a:pPr marL="285750" lvl="0" indent="-285750">
                <a:buFont typeface="Wingdings" panose="05000000000000000000" pitchFamily="2" charset="2"/>
                <a:buChar char="ü"/>
                <a:defRPr/>
              </a:pPr>
              <a:r>
                <a:rPr lang="es" sz="1350" b="0" i="0" u="none" strike="noStrike" cap="none" baseline="0">
                  <a:solidFill>
                    <a:srgbClr val="002960"/>
                  </a:solidFill>
                  <a:effectLst/>
                  <a:uFill>
                    <a:solidFill>
                      <a:prstClr val="black">
                        <a:alpha val="0"/>
                      </a:prstClr>
                    </a:solidFill>
                  </a:uFill>
                  <a:latin typeface="Arial"/>
                  <a:ea typeface="Arial"/>
                  <a:cs typeface="Arial"/>
                </a:rPr>
                <a:t>Informo una discapacidad nueva que me hace exento, la cual se debe verificar antes de que se conceda la exención.</a:t>
              </a:r>
            </a:p>
            <a:p>
              <a:pPr marL="285750" lvl="0" indent="-285750">
                <a:buFont typeface="Wingdings" panose="05000000000000000000" pitchFamily="2" charset="2"/>
                <a:buChar char="ü"/>
                <a:defRPr/>
              </a:pPr>
              <a:r>
                <a:rPr lang="es" sz="1350" b="0" i="0" u="none" strike="noStrike" cap="none" baseline="0">
                  <a:solidFill>
                    <a:srgbClr val="002960"/>
                  </a:solidFill>
                  <a:effectLst/>
                  <a:uFill>
                    <a:solidFill>
                      <a:prstClr val="black">
                        <a:alpha val="0"/>
                      </a:prstClr>
                    </a:solidFill>
                  </a:uFill>
                  <a:latin typeface="Arial"/>
                  <a:ea typeface="Arial"/>
                  <a:cs typeface="Arial"/>
                </a:rPr>
                <a:t>Por lo demás, soy elegible para recibir MassHealth.</a:t>
              </a:r>
            </a:p>
          </p:txBody>
        </p:sp>
        <p:grpSp>
          <p:nvGrpSpPr>
            <p:cNvPr id="108" name="Group 107">
              <a:extLst>
                <a:ext uri="{FF2B5EF4-FFF2-40B4-BE49-F238E27FC236}">
                  <a16:creationId xmlns:a16="http://schemas.microsoft.com/office/drawing/2014/main" id="{52FC19C2-1AD8-42C3-AE73-F4DC829D1E40}"/>
                </a:ext>
              </a:extLst>
            </p:cNvPr>
            <p:cNvGrpSpPr/>
            <p:nvPr/>
          </p:nvGrpSpPr>
          <p:grpSpPr>
            <a:xfrm>
              <a:off x="3008701" y="2601058"/>
              <a:ext cx="411480" cy="411480"/>
              <a:chOff x="3878753" y="2697977"/>
              <a:chExt cx="362313" cy="361971"/>
            </a:xfrm>
          </p:grpSpPr>
          <p:sp>
            <p:nvSpPr>
              <p:cNvPr id="109" name="Oval 108">
                <a:extLst>
                  <a:ext uri="{FF2B5EF4-FFF2-40B4-BE49-F238E27FC236}">
                    <a16:creationId xmlns:a16="http://schemas.microsoft.com/office/drawing/2014/main" id="{76D208D6-44A7-A0DC-1925-35F2EB0EF4D3}"/>
                  </a:ext>
                </a:extLst>
              </p:cNvPr>
              <p:cNvSpPr/>
              <p:nvPr/>
            </p:nvSpPr>
            <p:spPr>
              <a:xfrm>
                <a:off x="3891776" y="2716764"/>
                <a:ext cx="320040" cy="32004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10" name="Graphic 4">
                <a:extLst>
                  <a:ext uri="{FF2B5EF4-FFF2-40B4-BE49-F238E27FC236}">
                    <a16:creationId xmlns:a16="http://schemas.microsoft.com/office/drawing/2014/main" id="{F9ABBD44-85CC-7803-066F-E3B10D0BB7F4}"/>
                  </a:ext>
                </a:extLst>
              </p:cNvPr>
              <p:cNvGrpSpPr/>
              <p:nvPr/>
            </p:nvGrpSpPr>
            <p:grpSpPr>
              <a:xfrm>
                <a:off x="3878753" y="2697977"/>
                <a:ext cx="362313" cy="361971"/>
                <a:chOff x="1952125" y="3824168"/>
                <a:chExt cx="362313" cy="361971"/>
              </a:xfrm>
              <a:solidFill>
                <a:srgbClr val="26890D"/>
              </a:solidFill>
            </p:grpSpPr>
            <p:sp>
              <p:nvSpPr>
                <p:cNvPr id="111" name="Graphic 4">
                  <a:extLst>
                    <a:ext uri="{FF2B5EF4-FFF2-40B4-BE49-F238E27FC236}">
                      <a16:creationId xmlns:a16="http://schemas.microsoft.com/office/drawing/2014/main" id="{FCB313D8-1ABB-A872-B936-8D0274BD0985}"/>
                    </a:ext>
                  </a:extLst>
                </p:cNvPr>
                <p:cNvSpPr/>
                <p:nvPr/>
              </p:nvSpPr>
              <p:spPr>
                <a:xfrm>
                  <a:off x="2066507" y="3923119"/>
                  <a:ext cx="133549" cy="179389"/>
                </a:xfrm>
                <a:custGeom>
                  <a:avLst/>
                  <a:gdLst>
                    <a:gd name="connsiteX0" fmla="*/ 103517 w 133549"/>
                    <a:gd name="connsiteY0" fmla="*/ 8937 h 179389"/>
                    <a:gd name="connsiteX1" fmla="*/ 97127 w 133549"/>
                    <a:gd name="connsiteY1" fmla="*/ 15321 h 179389"/>
                    <a:gd name="connsiteX2" fmla="*/ 36423 w 133549"/>
                    <a:gd name="connsiteY2" fmla="*/ 15321 h 179389"/>
                    <a:gd name="connsiteX3" fmla="*/ 30033 w 133549"/>
                    <a:gd name="connsiteY3" fmla="*/ 8937 h 179389"/>
                    <a:gd name="connsiteX4" fmla="*/ 30033 w 133549"/>
                    <a:gd name="connsiteY4" fmla="*/ 0 h 179389"/>
                    <a:gd name="connsiteX5" fmla="*/ 0 w 133549"/>
                    <a:gd name="connsiteY5" fmla="*/ 0 h 179389"/>
                    <a:gd name="connsiteX6" fmla="*/ 0 w 133549"/>
                    <a:gd name="connsiteY6" fmla="*/ 179390 h 179389"/>
                    <a:gd name="connsiteX7" fmla="*/ 133550 w 133549"/>
                    <a:gd name="connsiteY7" fmla="*/ 179390 h 179389"/>
                    <a:gd name="connsiteX8" fmla="*/ 133550 w 133549"/>
                    <a:gd name="connsiteY8" fmla="*/ 0 h 179389"/>
                    <a:gd name="connsiteX9" fmla="*/ 103517 w 133549"/>
                    <a:gd name="connsiteY9" fmla="*/ 0 h 179389"/>
                    <a:gd name="connsiteX10" fmla="*/ 103517 w 133549"/>
                    <a:gd name="connsiteY10" fmla="*/ 8937 h 17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549" h="179389">
                      <a:moveTo>
                        <a:pt x="103517" y="8937"/>
                      </a:moveTo>
                      <a:cubicBezTo>
                        <a:pt x="103517" y="12768"/>
                        <a:pt x="100961" y="15321"/>
                        <a:pt x="97127" y="15321"/>
                      </a:cubicBezTo>
                      <a:lnTo>
                        <a:pt x="36423" y="15321"/>
                      </a:lnTo>
                      <a:cubicBezTo>
                        <a:pt x="32589" y="15321"/>
                        <a:pt x="30033" y="12768"/>
                        <a:pt x="30033" y="8937"/>
                      </a:cubicBezTo>
                      <a:lnTo>
                        <a:pt x="30033" y="0"/>
                      </a:lnTo>
                      <a:lnTo>
                        <a:pt x="0" y="0"/>
                      </a:lnTo>
                      <a:lnTo>
                        <a:pt x="0" y="179390"/>
                      </a:lnTo>
                      <a:lnTo>
                        <a:pt x="133550" y="179390"/>
                      </a:lnTo>
                      <a:lnTo>
                        <a:pt x="133550" y="0"/>
                      </a:lnTo>
                      <a:lnTo>
                        <a:pt x="103517" y="0"/>
                      </a:lnTo>
                      <a:lnTo>
                        <a:pt x="103517" y="8937"/>
                      </a:lnTo>
                      <a:close/>
                    </a:path>
                  </a:pathLst>
                </a:custGeom>
                <a:solidFill>
                  <a:schemeClr val="accent4"/>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112" name="Graphic 4">
                  <a:extLst>
                    <a:ext uri="{FF2B5EF4-FFF2-40B4-BE49-F238E27FC236}">
                      <a16:creationId xmlns:a16="http://schemas.microsoft.com/office/drawing/2014/main" id="{24C96AD5-A893-4AEC-79A8-8AE1A951A5D9}"/>
                    </a:ext>
                  </a:extLst>
                </p:cNvPr>
                <p:cNvSpPr/>
                <p:nvPr/>
              </p:nvSpPr>
              <p:spPr>
                <a:xfrm>
                  <a:off x="1952125" y="3824168"/>
                  <a:ext cx="362313" cy="361971"/>
                </a:xfrm>
                <a:custGeom>
                  <a:avLst/>
                  <a:gdLst>
                    <a:gd name="connsiteX0" fmla="*/ 261348 w 362313"/>
                    <a:gd name="connsiteY0" fmla="*/ 284725 h 361971"/>
                    <a:gd name="connsiteX1" fmla="*/ 254958 w 362313"/>
                    <a:gd name="connsiteY1" fmla="*/ 291109 h 361971"/>
                    <a:gd name="connsiteX2" fmla="*/ 108629 w 362313"/>
                    <a:gd name="connsiteY2" fmla="*/ 291109 h 361971"/>
                    <a:gd name="connsiteX3" fmla="*/ 102239 w 362313"/>
                    <a:gd name="connsiteY3" fmla="*/ 284725 h 361971"/>
                    <a:gd name="connsiteX4" fmla="*/ 102239 w 362313"/>
                    <a:gd name="connsiteY4" fmla="*/ 92568 h 361971"/>
                    <a:gd name="connsiteX5" fmla="*/ 108629 w 362313"/>
                    <a:gd name="connsiteY5" fmla="*/ 86184 h 361971"/>
                    <a:gd name="connsiteX6" fmla="*/ 145052 w 362313"/>
                    <a:gd name="connsiteY6" fmla="*/ 86184 h 361971"/>
                    <a:gd name="connsiteX7" fmla="*/ 145052 w 362313"/>
                    <a:gd name="connsiteY7" fmla="*/ 76608 h 361971"/>
                    <a:gd name="connsiteX8" fmla="*/ 151442 w 362313"/>
                    <a:gd name="connsiteY8" fmla="*/ 70224 h 361971"/>
                    <a:gd name="connsiteX9" fmla="*/ 212146 w 362313"/>
                    <a:gd name="connsiteY9" fmla="*/ 70224 h 361971"/>
                    <a:gd name="connsiteX10" fmla="*/ 218536 w 362313"/>
                    <a:gd name="connsiteY10" fmla="*/ 76608 h 361971"/>
                    <a:gd name="connsiteX11" fmla="*/ 218536 w 362313"/>
                    <a:gd name="connsiteY11" fmla="*/ 86184 h 361971"/>
                    <a:gd name="connsiteX12" fmla="*/ 254958 w 362313"/>
                    <a:gd name="connsiteY12" fmla="*/ 86184 h 361971"/>
                    <a:gd name="connsiteX13" fmla="*/ 261348 w 362313"/>
                    <a:gd name="connsiteY13" fmla="*/ 92568 h 361971"/>
                    <a:gd name="connsiteX14" fmla="*/ 261348 w 362313"/>
                    <a:gd name="connsiteY14" fmla="*/ 284725 h 361971"/>
                    <a:gd name="connsiteX15" fmla="*/ 181474 w 362313"/>
                    <a:gd name="connsiteY15" fmla="*/ 0 h 361971"/>
                    <a:gd name="connsiteX16" fmla="*/ 0 w 362313"/>
                    <a:gd name="connsiteY16" fmla="*/ 180667 h 361971"/>
                    <a:gd name="connsiteX17" fmla="*/ 180835 w 362313"/>
                    <a:gd name="connsiteY17" fmla="*/ 361971 h 361971"/>
                    <a:gd name="connsiteX18" fmla="*/ 362310 w 362313"/>
                    <a:gd name="connsiteY18" fmla="*/ 181305 h 361971"/>
                    <a:gd name="connsiteX19" fmla="*/ 362310 w 362313"/>
                    <a:gd name="connsiteY19" fmla="*/ 181305 h 361971"/>
                    <a:gd name="connsiteX20" fmla="*/ 181474 w 362313"/>
                    <a:gd name="connsiteY20" fmla="*/ 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13" h="361971">
                      <a:moveTo>
                        <a:pt x="261348" y="284725"/>
                      </a:moveTo>
                      <a:cubicBezTo>
                        <a:pt x="261348" y="288556"/>
                        <a:pt x="258792" y="291109"/>
                        <a:pt x="254958" y="291109"/>
                      </a:cubicBezTo>
                      <a:lnTo>
                        <a:pt x="108629" y="291109"/>
                      </a:lnTo>
                      <a:cubicBezTo>
                        <a:pt x="104795" y="291109"/>
                        <a:pt x="102239" y="288556"/>
                        <a:pt x="102239" y="284725"/>
                      </a:cubicBezTo>
                      <a:lnTo>
                        <a:pt x="102239" y="92568"/>
                      </a:lnTo>
                      <a:cubicBezTo>
                        <a:pt x="102239" y="88737"/>
                        <a:pt x="104795" y="86184"/>
                        <a:pt x="108629" y="86184"/>
                      </a:cubicBezTo>
                      <a:lnTo>
                        <a:pt x="145052" y="86184"/>
                      </a:lnTo>
                      <a:lnTo>
                        <a:pt x="145052" y="76608"/>
                      </a:lnTo>
                      <a:cubicBezTo>
                        <a:pt x="145052" y="72777"/>
                        <a:pt x="147608" y="70224"/>
                        <a:pt x="151442" y="70224"/>
                      </a:cubicBezTo>
                      <a:lnTo>
                        <a:pt x="212146" y="70224"/>
                      </a:lnTo>
                      <a:cubicBezTo>
                        <a:pt x="215980" y="70224"/>
                        <a:pt x="218536" y="72777"/>
                        <a:pt x="218536" y="76608"/>
                      </a:cubicBezTo>
                      <a:lnTo>
                        <a:pt x="218536" y="86184"/>
                      </a:lnTo>
                      <a:lnTo>
                        <a:pt x="254958" y="86184"/>
                      </a:lnTo>
                      <a:cubicBezTo>
                        <a:pt x="258792" y="86184"/>
                        <a:pt x="261348" y="88737"/>
                        <a:pt x="261348" y="92568"/>
                      </a:cubicBezTo>
                      <a:lnTo>
                        <a:pt x="261348" y="284725"/>
                      </a:lnTo>
                      <a:close/>
                      <a:moveTo>
                        <a:pt x="181474" y="0"/>
                      </a:moveTo>
                      <a:cubicBezTo>
                        <a:pt x="81152" y="0"/>
                        <a:pt x="0" y="81076"/>
                        <a:pt x="0" y="180667"/>
                      </a:cubicBezTo>
                      <a:cubicBezTo>
                        <a:pt x="0" y="280895"/>
                        <a:pt x="81152" y="361971"/>
                        <a:pt x="180835" y="361971"/>
                      </a:cubicBezTo>
                      <a:cubicBezTo>
                        <a:pt x="281157" y="361971"/>
                        <a:pt x="362310" y="280895"/>
                        <a:pt x="362310" y="181305"/>
                      </a:cubicBezTo>
                      <a:cubicBezTo>
                        <a:pt x="362310" y="181305"/>
                        <a:pt x="362310" y="181305"/>
                        <a:pt x="362310" y="181305"/>
                      </a:cubicBezTo>
                      <a:cubicBezTo>
                        <a:pt x="362948" y="81076"/>
                        <a:pt x="281796" y="0"/>
                        <a:pt x="181474" y="0"/>
                      </a:cubicBezTo>
                    </a:path>
                  </a:pathLst>
                </a:custGeom>
                <a:solidFill>
                  <a:schemeClr val="accent4"/>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113" name="Graphic 4">
                  <a:extLst>
                    <a:ext uri="{FF2B5EF4-FFF2-40B4-BE49-F238E27FC236}">
                      <a16:creationId xmlns:a16="http://schemas.microsoft.com/office/drawing/2014/main" id="{D442E8D7-35B4-4011-D8B4-CCA90EDB0CB8}"/>
                    </a:ext>
                  </a:extLst>
                </p:cNvPr>
                <p:cNvSpPr/>
                <p:nvPr/>
              </p:nvSpPr>
              <p:spPr>
                <a:xfrm>
                  <a:off x="2109957" y="3907798"/>
                  <a:ext cx="47924" cy="17875"/>
                </a:xfrm>
                <a:custGeom>
                  <a:avLst/>
                  <a:gdLst>
                    <a:gd name="connsiteX0" fmla="*/ 0 w 47924"/>
                    <a:gd name="connsiteY0" fmla="*/ 0 h 17875"/>
                    <a:gd name="connsiteX1" fmla="*/ 47925 w 47924"/>
                    <a:gd name="connsiteY1" fmla="*/ 0 h 17875"/>
                    <a:gd name="connsiteX2" fmla="*/ 47925 w 47924"/>
                    <a:gd name="connsiteY2" fmla="*/ 17875 h 17875"/>
                    <a:gd name="connsiteX3" fmla="*/ 0 w 47924"/>
                    <a:gd name="connsiteY3" fmla="*/ 17875 h 17875"/>
                  </a:gdLst>
                  <a:ahLst/>
                  <a:cxnLst>
                    <a:cxn ang="0">
                      <a:pos x="connsiteX0" y="connsiteY0"/>
                    </a:cxn>
                    <a:cxn ang="0">
                      <a:pos x="connsiteX1" y="connsiteY1"/>
                    </a:cxn>
                    <a:cxn ang="0">
                      <a:pos x="connsiteX2" y="connsiteY2"/>
                    </a:cxn>
                    <a:cxn ang="0">
                      <a:pos x="connsiteX3" y="connsiteY3"/>
                    </a:cxn>
                  </a:cxnLst>
                  <a:rect l="l" t="t" r="r" b="b"/>
                  <a:pathLst>
                    <a:path w="47924" h="17875">
                      <a:moveTo>
                        <a:pt x="0" y="0"/>
                      </a:moveTo>
                      <a:lnTo>
                        <a:pt x="47925" y="0"/>
                      </a:lnTo>
                      <a:lnTo>
                        <a:pt x="47925" y="17875"/>
                      </a:lnTo>
                      <a:lnTo>
                        <a:pt x="0" y="17875"/>
                      </a:lnTo>
                      <a:close/>
                    </a:path>
                  </a:pathLst>
                </a:custGeom>
                <a:solidFill>
                  <a:schemeClr val="tx2"/>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grpSp>
      </p:grpSp>
      <p:grpSp>
        <p:nvGrpSpPr>
          <p:cNvPr id="124" name="Group 123">
            <a:extLst>
              <a:ext uri="{FF2B5EF4-FFF2-40B4-BE49-F238E27FC236}">
                <a16:creationId xmlns:a16="http://schemas.microsoft.com/office/drawing/2014/main" id="{98DF0571-92F6-ED35-B821-A1EED4F53F55}"/>
              </a:ext>
            </a:extLst>
          </p:cNvPr>
          <p:cNvGrpSpPr/>
          <p:nvPr/>
        </p:nvGrpSpPr>
        <p:grpSpPr>
          <a:xfrm>
            <a:off x="3008701" y="4531596"/>
            <a:ext cx="8733559" cy="507831"/>
            <a:chOff x="3008701" y="4426258"/>
            <a:chExt cx="8733559" cy="507831"/>
          </a:xfrm>
        </p:grpSpPr>
        <p:sp>
          <p:nvSpPr>
            <p:cNvPr id="65" name="Rectangle 64">
              <a:extLst>
                <a:ext uri="{FF2B5EF4-FFF2-40B4-BE49-F238E27FC236}">
                  <a16:creationId xmlns:a16="http://schemas.microsoft.com/office/drawing/2014/main" id="{060EC847-7DA6-1B39-4BD7-7C814F1C3AEB}"/>
                </a:ext>
              </a:extLst>
            </p:cNvPr>
            <p:cNvSpPr/>
            <p:nvPr/>
          </p:nvSpPr>
          <p:spPr>
            <a:xfrm>
              <a:off x="3604099" y="4428713"/>
              <a:ext cx="8138160" cy="50292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s" sz="1350" b="1" i="0" u="sng" strike="noStrike" cap="none" baseline="0">
                  <a:solidFill>
                    <a:srgbClr val="002960"/>
                  </a:solidFill>
                  <a:effectLst/>
                  <a:uFill>
                    <a:solidFill>
                      <a:srgbClr val="002960"/>
                    </a:solidFill>
                  </a:uFill>
                  <a:latin typeface="Arial"/>
                  <a:ea typeface="Arial"/>
                  <a:cs typeface="Arial"/>
                </a:rPr>
                <a:t>Acción de MassHealth</a:t>
              </a:r>
              <a:r>
                <a:rPr lang="es" sz="1350" b="1" i="0" u="none" strike="noStrike" cap="none" baseline="0">
                  <a:solidFill>
                    <a:srgbClr val="002960"/>
                  </a:solidFill>
                  <a:effectLst/>
                  <a:uFill>
                    <a:solidFill>
                      <a:prstClr val="black">
                        <a:alpha val="0"/>
                      </a:prstClr>
                    </a:solidFill>
                  </a:uFill>
                  <a:latin typeface="Arial"/>
                  <a:ea typeface="Arial"/>
                  <a:cs typeface="Arial"/>
                </a:rPr>
                <a:t>: </a:t>
              </a:r>
              <a:r>
                <a:rPr lang="es" sz="1350" b="0" i="0" u="none" strike="noStrike" cap="none" baseline="0">
                  <a:solidFill>
                    <a:srgbClr val="002960"/>
                  </a:solidFill>
                  <a:effectLst/>
                  <a:uFill>
                    <a:solidFill>
                      <a:prstClr val="black">
                        <a:alpha val="0"/>
                      </a:prstClr>
                    </a:solidFill>
                  </a:uFill>
                  <a:latin typeface="Arial"/>
                  <a:ea typeface="Arial"/>
                  <a:cs typeface="Arial"/>
                </a:rPr>
                <a:t>MassHealth revisa mi respuesta:</a:t>
              </a:r>
            </a:p>
            <a:p>
              <a:pPr marL="285750" lvl="0" indent="-285750">
                <a:buFont typeface="Wingdings" panose="05000000000000000000" pitchFamily="2" charset="2"/>
                <a:buChar char="ü"/>
                <a:defRPr/>
              </a:pPr>
              <a:r>
                <a:rPr lang="es" sz="1350" b="0" i="0" u="none" strike="noStrike" cap="none" baseline="0">
                  <a:solidFill>
                    <a:srgbClr val="002960"/>
                  </a:solidFill>
                  <a:effectLst/>
                  <a:uFill>
                    <a:solidFill>
                      <a:prstClr val="black">
                        <a:alpha val="0"/>
                      </a:prstClr>
                    </a:solidFill>
                  </a:uFill>
                  <a:latin typeface="Arial"/>
                  <a:ea typeface="Arial"/>
                  <a:cs typeface="Arial"/>
                </a:rPr>
                <a:t>Como se ha confirmado mi discapacidad, estoy exento de los requisitos de trabajo.</a:t>
              </a:r>
            </a:p>
          </p:txBody>
        </p:sp>
        <p:grpSp>
          <p:nvGrpSpPr>
            <p:cNvPr id="114" name="Group 113">
              <a:extLst>
                <a:ext uri="{FF2B5EF4-FFF2-40B4-BE49-F238E27FC236}">
                  <a16:creationId xmlns:a16="http://schemas.microsoft.com/office/drawing/2014/main" id="{0DB22C0A-D3A5-8F80-8722-374F07D63292}"/>
                </a:ext>
              </a:extLst>
            </p:cNvPr>
            <p:cNvGrpSpPr/>
            <p:nvPr/>
          </p:nvGrpSpPr>
          <p:grpSpPr>
            <a:xfrm>
              <a:off x="3008701" y="4474433"/>
              <a:ext cx="411480" cy="411480"/>
              <a:chOff x="3878753" y="2697977"/>
              <a:chExt cx="362313" cy="361971"/>
            </a:xfrm>
          </p:grpSpPr>
          <p:sp>
            <p:nvSpPr>
              <p:cNvPr id="115" name="Oval 114">
                <a:extLst>
                  <a:ext uri="{FF2B5EF4-FFF2-40B4-BE49-F238E27FC236}">
                    <a16:creationId xmlns:a16="http://schemas.microsoft.com/office/drawing/2014/main" id="{373B1B0E-AE23-9781-7F86-332BE1251B00}"/>
                  </a:ext>
                </a:extLst>
              </p:cNvPr>
              <p:cNvSpPr/>
              <p:nvPr/>
            </p:nvSpPr>
            <p:spPr>
              <a:xfrm>
                <a:off x="3891776" y="2716764"/>
                <a:ext cx="320040" cy="32004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16" name="Graphic 4">
                <a:extLst>
                  <a:ext uri="{FF2B5EF4-FFF2-40B4-BE49-F238E27FC236}">
                    <a16:creationId xmlns:a16="http://schemas.microsoft.com/office/drawing/2014/main" id="{3BB6F8BB-957D-FD96-1F74-E7A31F68388D}"/>
                  </a:ext>
                </a:extLst>
              </p:cNvPr>
              <p:cNvGrpSpPr/>
              <p:nvPr/>
            </p:nvGrpSpPr>
            <p:grpSpPr>
              <a:xfrm>
                <a:off x="3878753" y="2697977"/>
                <a:ext cx="362313" cy="361971"/>
                <a:chOff x="1952125" y="3824168"/>
                <a:chExt cx="362313" cy="361971"/>
              </a:xfrm>
              <a:solidFill>
                <a:srgbClr val="26890D"/>
              </a:solidFill>
            </p:grpSpPr>
            <p:sp>
              <p:nvSpPr>
                <p:cNvPr id="117" name="Graphic 4">
                  <a:extLst>
                    <a:ext uri="{FF2B5EF4-FFF2-40B4-BE49-F238E27FC236}">
                      <a16:creationId xmlns:a16="http://schemas.microsoft.com/office/drawing/2014/main" id="{139667EF-A41E-63D9-2C2D-AEE94AA7655E}"/>
                    </a:ext>
                  </a:extLst>
                </p:cNvPr>
                <p:cNvSpPr/>
                <p:nvPr/>
              </p:nvSpPr>
              <p:spPr>
                <a:xfrm>
                  <a:off x="2066507" y="3923119"/>
                  <a:ext cx="133549" cy="179389"/>
                </a:xfrm>
                <a:custGeom>
                  <a:avLst/>
                  <a:gdLst>
                    <a:gd name="connsiteX0" fmla="*/ 103517 w 133549"/>
                    <a:gd name="connsiteY0" fmla="*/ 8937 h 179389"/>
                    <a:gd name="connsiteX1" fmla="*/ 97127 w 133549"/>
                    <a:gd name="connsiteY1" fmla="*/ 15321 h 179389"/>
                    <a:gd name="connsiteX2" fmla="*/ 36423 w 133549"/>
                    <a:gd name="connsiteY2" fmla="*/ 15321 h 179389"/>
                    <a:gd name="connsiteX3" fmla="*/ 30033 w 133549"/>
                    <a:gd name="connsiteY3" fmla="*/ 8937 h 179389"/>
                    <a:gd name="connsiteX4" fmla="*/ 30033 w 133549"/>
                    <a:gd name="connsiteY4" fmla="*/ 0 h 179389"/>
                    <a:gd name="connsiteX5" fmla="*/ 0 w 133549"/>
                    <a:gd name="connsiteY5" fmla="*/ 0 h 179389"/>
                    <a:gd name="connsiteX6" fmla="*/ 0 w 133549"/>
                    <a:gd name="connsiteY6" fmla="*/ 179390 h 179389"/>
                    <a:gd name="connsiteX7" fmla="*/ 133550 w 133549"/>
                    <a:gd name="connsiteY7" fmla="*/ 179390 h 179389"/>
                    <a:gd name="connsiteX8" fmla="*/ 133550 w 133549"/>
                    <a:gd name="connsiteY8" fmla="*/ 0 h 179389"/>
                    <a:gd name="connsiteX9" fmla="*/ 103517 w 133549"/>
                    <a:gd name="connsiteY9" fmla="*/ 0 h 179389"/>
                    <a:gd name="connsiteX10" fmla="*/ 103517 w 133549"/>
                    <a:gd name="connsiteY10" fmla="*/ 8937 h 17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549" h="179389">
                      <a:moveTo>
                        <a:pt x="103517" y="8937"/>
                      </a:moveTo>
                      <a:cubicBezTo>
                        <a:pt x="103517" y="12768"/>
                        <a:pt x="100961" y="15321"/>
                        <a:pt x="97127" y="15321"/>
                      </a:cubicBezTo>
                      <a:lnTo>
                        <a:pt x="36423" y="15321"/>
                      </a:lnTo>
                      <a:cubicBezTo>
                        <a:pt x="32589" y="15321"/>
                        <a:pt x="30033" y="12768"/>
                        <a:pt x="30033" y="8937"/>
                      </a:cubicBezTo>
                      <a:lnTo>
                        <a:pt x="30033" y="0"/>
                      </a:lnTo>
                      <a:lnTo>
                        <a:pt x="0" y="0"/>
                      </a:lnTo>
                      <a:lnTo>
                        <a:pt x="0" y="179390"/>
                      </a:lnTo>
                      <a:lnTo>
                        <a:pt x="133550" y="179390"/>
                      </a:lnTo>
                      <a:lnTo>
                        <a:pt x="133550" y="0"/>
                      </a:lnTo>
                      <a:lnTo>
                        <a:pt x="103517" y="0"/>
                      </a:lnTo>
                      <a:lnTo>
                        <a:pt x="103517" y="8937"/>
                      </a:lnTo>
                      <a:close/>
                    </a:path>
                  </a:pathLst>
                </a:custGeom>
                <a:solidFill>
                  <a:schemeClr val="accent4"/>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118" name="Graphic 4">
                  <a:extLst>
                    <a:ext uri="{FF2B5EF4-FFF2-40B4-BE49-F238E27FC236}">
                      <a16:creationId xmlns:a16="http://schemas.microsoft.com/office/drawing/2014/main" id="{D71AD06A-2EEE-C219-8C7B-E08F2CDED4F0}"/>
                    </a:ext>
                  </a:extLst>
                </p:cNvPr>
                <p:cNvSpPr/>
                <p:nvPr/>
              </p:nvSpPr>
              <p:spPr>
                <a:xfrm>
                  <a:off x="1952125" y="3824168"/>
                  <a:ext cx="362313" cy="361971"/>
                </a:xfrm>
                <a:custGeom>
                  <a:avLst/>
                  <a:gdLst>
                    <a:gd name="connsiteX0" fmla="*/ 261348 w 362313"/>
                    <a:gd name="connsiteY0" fmla="*/ 284725 h 361971"/>
                    <a:gd name="connsiteX1" fmla="*/ 254958 w 362313"/>
                    <a:gd name="connsiteY1" fmla="*/ 291109 h 361971"/>
                    <a:gd name="connsiteX2" fmla="*/ 108629 w 362313"/>
                    <a:gd name="connsiteY2" fmla="*/ 291109 h 361971"/>
                    <a:gd name="connsiteX3" fmla="*/ 102239 w 362313"/>
                    <a:gd name="connsiteY3" fmla="*/ 284725 h 361971"/>
                    <a:gd name="connsiteX4" fmla="*/ 102239 w 362313"/>
                    <a:gd name="connsiteY4" fmla="*/ 92568 h 361971"/>
                    <a:gd name="connsiteX5" fmla="*/ 108629 w 362313"/>
                    <a:gd name="connsiteY5" fmla="*/ 86184 h 361971"/>
                    <a:gd name="connsiteX6" fmla="*/ 145052 w 362313"/>
                    <a:gd name="connsiteY6" fmla="*/ 86184 h 361971"/>
                    <a:gd name="connsiteX7" fmla="*/ 145052 w 362313"/>
                    <a:gd name="connsiteY7" fmla="*/ 76608 h 361971"/>
                    <a:gd name="connsiteX8" fmla="*/ 151442 w 362313"/>
                    <a:gd name="connsiteY8" fmla="*/ 70224 h 361971"/>
                    <a:gd name="connsiteX9" fmla="*/ 212146 w 362313"/>
                    <a:gd name="connsiteY9" fmla="*/ 70224 h 361971"/>
                    <a:gd name="connsiteX10" fmla="*/ 218536 w 362313"/>
                    <a:gd name="connsiteY10" fmla="*/ 76608 h 361971"/>
                    <a:gd name="connsiteX11" fmla="*/ 218536 w 362313"/>
                    <a:gd name="connsiteY11" fmla="*/ 86184 h 361971"/>
                    <a:gd name="connsiteX12" fmla="*/ 254958 w 362313"/>
                    <a:gd name="connsiteY12" fmla="*/ 86184 h 361971"/>
                    <a:gd name="connsiteX13" fmla="*/ 261348 w 362313"/>
                    <a:gd name="connsiteY13" fmla="*/ 92568 h 361971"/>
                    <a:gd name="connsiteX14" fmla="*/ 261348 w 362313"/>
                    <a:gd name="connsiteY14" fmla="*/ 284725 h 361971"/>
                    <a:gd name="connsiteX15" fmla="*/ 181474 w 362313"/>
                    <a:gd name="connsiteY15" fmla="*/ 0 h 361971"/>
                    <a:gd name="connsiteX16" fmla="*/ 0 w 362313"/>
                    <a:gd name="connsiteY16" fmla="*/ 180667 h 361971"/>
                    <a:gd name="connsiteX17" fmla="*/ 180835 w 362313"/>
                    <a:gd name="connsiteY17" fmla="*/ 361971 h 361971"/>
                    <a:gd name="connsiteX18" fmla="*/ 362310 w 362313"/>
                    <a:gd name="connsiteY18" fmla="*/ 181305 h 361971"/>
                    <a:gd name="connsiteX19" fmla="*/ 362310 w 362313"/>
                    <a:gd name="connsiteY19" fmla="*/ 181305 h 361971"/>
                    <a:gd name="connsiteX20" fmla="*/ 181474 w 362313"/>
                    <a:gd name="connsiteY20" fmla="*/ 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13" h="361971">
                      <a:moveTo>
                        <a:pt x="261348" y="284725"/>
                      </a:moveTo>
                      <a:cubicBezTo>
                        <a:pt x="261348" y="288556"/>
                        <a:pt x="258792" y="291109"/>
                        <a:pt x="254958" y="291109"/>
                      </a:cubicBezTo>
                      <a:lnTo>
                        <a:pt x="108629" y="291109"/>
                      </a:lnTo>
                      <a:cubicBezTo>
                        <a:pt x="104795" y="291109"/>
                        <a:pt x="102239" y="288556"/>
                        <a:pt x="102239" y="284725"/>
                      </a:cubicBezTo>
                      <a:lnTo>
                        <a:pt x="102239" y="92568"/>
                      </a:lnTo>
                      <a:cubicBezTo>
                        <a:pt x="102239" y="88737"/>
                        <a:pt x="104795" y="86184"/>
                        <a:pt x="108629" y="86184"/>
                      </a:cubicBezTo>
                      <a:lnTo>
                        <a:pt x="145052" y="86184"/>
                      </a:lnTo>
                      <a:lnTo>
                        <a:pt x="145052" y="76608"/>
                      </a:lnTo>
                      <a:cubicBezTo>
                        <a:pt x="145052" y="72777"/>
                        <a:pt x="147608" y="70224"/>
                        <a:pt x="151442" y="70224"/>
                      </a:cubicBezTo>
                      <a:lnTo>
                        <a:pt x="212146" y="70224"/>
                      </a:lnTo>
                      <a:cubicBezTo>
                        <a:pt x="215980" y="70224"/>
                        <a:pt x="218536" y="72777"/>
                        <a:pt x="218536" y="76608"/>
                      </a:cubicBezTo>
                      <a:lnTo>
                        <a:pt x="218536" y="86184"/>
                      </a:lnTo>
                      <a:lnTo>
                        <a:pt x="254958" y="86184"/>
                      </a:lnTo>
                      <a:cubicBezTo>
                        <a:pt x="258792" y="86184"/>
                        <a:pt x="261348" y="88737"/>
                        <a:pt x="261348" y="92568"/>
                      </a:cubicBezTo>
                      <a:lnTo>
                        <a:pt x="261348" y="284725"/>
                      </a:lnTo>
                      <a:close/>
                      <a:moveTo>
                        <a:pt x="181474" y="0"/>
                      </a:moveTo>
                      <a:cubicBezTo>
                        <a:pt x="81152" y="0"/>
                        <a:pt x="0" y="81076"/>
                        <a:pt x="0" y="180667"/>
                      </a:cubicBezTo>
                      <a:cubicBezTo>
                        <a:pt x="0" y="280895"/>
                        <a:pt x="81152" y="361971"/>
                        <a:pt x="180835" y="361971"/>
                      </a:cubicBezTo>
                      <a:cubicBezTo>
                        <a:pt x="281157" y="361971"/>
                        <a:pt x="362310" y="280895"/>
                        <a:pt x="362310" y="181305"/>
                      </a:cubicBezTo>
                      <a:cubicBezTo>
                        <a:pt x="362310" y="181305"/>
                        <a:pt x="362310" y="181305"/>
                        <a:pt x="362310" y="181305"/>
                      </a:cubicBezTo>
                      <a:cubicBezTo>
                        <a:pt x="362948" y="81076"/>
                        <a:pt x="281796" y="0"/>
                        <a:pt x="181474" y="0"/>
                      </a:cubicBezTo>
                    </a:path>
                  </a:pathLst>
                </a:custGeom>
                <a:solidFill>
                  <a:schemeClr val="accent4"/>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119" name="Graphic 4">
                  <a:extLst>
                    <a:ext uri="{FF2B5EF4-FFF2-40B4-BE49-F238E27FC236}">
                      <a16:creationId xmlns:a16="http://schemas.microsoft.com/office/drawing/2014/main" id="{00EC77B7-A494-AC77-AF30-81C9221BC350}"/>
                    </a:ext>
                  </a:extLst>
                </p:cNvPr>
                <p:cNvSpPr/>
                <p:nvPr/>
              </p:nvSpPr>
              <p:spPr>
                <a:xfrm>
                  <a:off x="2109957" y="3907798"/>
                  <a:ext cx="47924" cy="17875"/>
                </a:xfrm>
                <a:custGeom>
                  <a:avLst/>
                  <a:gdLst>
                    <a:gd name="connsiteX0" fmla="*/ 0 w 47924"/>
                    <a:gd name="connsiteY0" fmla="*/ 0 h 17875"/>
                    <a:gd name="connsiteX1" fmla="*/ 47925 w 47924"/>
                    <a:gd name="connsiteY1" fmla="*/ 0 h 17875"/>
                    <a:gd name="connsiteX2" fmla="*/ 47925 w 47924"/>
                    <a:gd name="connsiteY2" fmla="*/ 17875 h 17875"/>
                    <a:gd name="connsiteX3" fmla="*/ 0 w 47924"/>
                    <a:gd name="connsiteY3" fmla="*/ 17875 h 17875"/>
                  </a:gdLst>
                  <a:ahLst/>
                  <a:cxnLst>
                    <a:cxn ang="0">
                      <a:pos x="connsiteX0" y="connsiteY0"/>
                    </a:cxn>
                    <a:cxn ang="0">
                      <a:pos x="connsiteX1" y="connsiteY1"/>
                    </a:cxn>
                    <a:cxn ang="0">
                      <a:pos x="connsiteX2" y="connsiteY2"/>
                    </a:cxn>
                    <a:cxn ang="0">
                      <a:pos x="connsiteX3" y="connsiteY3"/>
                    </a:cxn>
                  </a:cxnLst>
                  <a:rect l="l" t="t" r="r" b="b"/>
                  <a:pathLst>
                    <a:path w="47924" h="17875">
                      <a:moveTo>
                        <a:pt x="0" y="0"/>
                      </a:moveTo>
                      <a:lnTo>
                        <a:pt x="47925" y="0"/>
                      </a:lnTo>
                      <a:lnTo>
                        <a:pt x="47925" y="17875"/>
                      </a:lnTo>
                      <a:lnTo>
                        <a:pt x="0" y="17875"/>
                      </a:lnTo>
                      <a:close/>
                    </a:path>
                  </a:pathLst>
                </a:custGeom>
                <a:solidFill>
                  <a:schemeClr val="tx2"/>
                </a:solidFill>
                <a:ln w="6390"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grpSp>
      </p:grpSp>
      <p:sp>
        <p:nvSpPr>
          <p:cNvPr id="5" name="Rectangle 4">
            <a:extLst>
              <a:ext uri="{FF2B5EF4-FFF2-40B4-BE49-F238E27FC236}">
                <a16:creationId xmlns:a16="http://schemas.microsoft.com/office/drawing/2014/main" id="{3E56EABD-EBA4-C234-E00F-AB6A7E5B4713}"/>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276E63F-E087-BFDE-D968-0C5CF92D1C78}"/>
              </a:ext>
            </a:extLst>
          </p:cNvPr>
          <p:cNvSpPr txBox="1"/>
          <p:nvPr/>
        </p:nvSpPr>
        <p:spPr>
          <a:xfrm>
            <a:off x="0" y="166938"/>
            <a:ext cx="12072730" cy="538650"/>
          </a:xfrm>
          <a:prstGeom prst="rect">
            <a:avLst/>
          </a:prstGeom>
          <a:noFill/>
        </p:spPr>
        <p:txBody>
          <a:bodyPr wrap="square" rtlCol="0">
            <a:noAutofit/>
          </a:bodyPr>
          <a:lstStyle/>
          <a:p>
            <a:pPr lvl="0" defTabSz="1219140">
              <a:lnSpc>
                <a:spcPct val="95000"/>
              </a:lnSpc>
              <a:spcBef>
                <a:spcPts val="751"/>
              </a:spcBef>
              <a:buClr>
                <a:srgbClr val="0C62FB"/>
              </a:buClr>
              <a:buSzTx/>
              <a:defRPr/>
            </a:pPr>
            <a:r>
              <a:rPr lang="es" sz="2400" b="1" i="0" u="none" strike="noStrike" cap="none" baseline="0" dirty="0">
                <a:solidFill>
                  <a:srgbClr val="FFFFFF"/>
                </a:solidFill>
                <a:effectLst/>
                <a:uFill>
                  <a:solidFill>
                    <a:prstClr val="black">
                      <a:alpha val="0"/>
                    </a:prstClr>
                  </a:solidFill>
                </a:uFill>
                <a:latin typeface="Arial"/>
                <a:ea typeface="Arial"/>
                <a:cs typeface="Arial"/>
              </a:rPr>
              <a:t>Caso 4: Un adulto con una </a:t>
            </a:r>
            <a:r>
              <a:rPr lang="es" sz="2400" b="1" i="0" u="none" strike="noStrike" cap="none" baseline="0" dirty="0">
                <a:solidFill>
                  <a:schemeClr val="bg1"/>
                </a:solidFill>
                <a:effectLst/>
                <a:uFill>
                  <a:solidFill>
                    <a:prstClr val="black">
                      <a:alpha val="0"/>
                    </a:prstClr>
                  </a:solidFill>
                </a:uFill>
                <a:latin typeface="Arial"/>
                <a:ea typeface="Arial"/>
                <a:cs typeface="Arial"/>
              </a:rPr>
              <a:t>discapacidad </a:t>
            </a:r>
            <a:r>
              <a:rPr lang="es" sz="2400" b="1" dirty="0">
                <a:solidFill>
                  <a:schemeClr val="bg1"/>
                </a:solidFill>
                <a:uFill>
                  <a:solidFill>
                    <a:prstClr val="black">
                      <a:alpha val="0"/>
                    </a:prstClr>
                  </a:solidFill>
                </a:uFill>
                <a:latin typeface="Arial"/>
                <a:ea typeface="Arial"/>
                <a:cs typeface="Arial"/>
              </a:rPr>
              <a:t>recién adquirida</a:t>
            </a:r>
            <a:r>
              <a:rPr lang="es" sz="2400" b="1" i="0" u="none" strike="noStrike" cap="none" baseline="0" dirty="0">
                <a:solidFill>
                  <a:schemeClr val="bg1"/>
                </a:solidFill>
                <a:effectLst/>
                <a:uFill>
                  <a:solidFill>
                    <a:prstClr val="black">
                      <a:alpha val="0"/>
                    </a:prstClr>
                  </a:solidFill>
                </a:uFill>
                <a:latin typeface="Arial"/>
                <a:ea typeface="Arial"/>
                <a:cs typeface="Arial"/>
              </a:rPr>
              <a:t> renueva su cobertura de MassHealth</a:t>
            </a:r>
          </a:p>
        </p:txBody>
      </p:sp>
    </p:spTree>
    <p:extLst>
      <p:ext uri="{BB962C8B-B14F-4D97-AF65-F5344CB8AC3E}">
        <p14:creationId xmlns:p14="http://schemas.microsoft.com/office/powerpoint/2010/main" val="36432503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B2885-ED2C-26FB-8A40-71421AEA83D5}"/>
            </a:ext>
          </a:extLst>
        </p:cNvPr>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1872D8D8-8DCE-DBF2-F20C-32402587F426}"/>
              </a:ext>
            </a:extLst>
          </p:cNvPr>
          <p:cNvSpPr/>
          <p:nvPr/>
        </p:nvSpPr>
        <p:spPr>
          <a:xfrm>
            <a:off x="0" y="5346694"/>
            <a:ext cx="12192000" cy="1225556"/>
          </a:xfrm>
          <a:prstGeom prst="roundRect">
            <a:avLst>
              <a:gd name="adj" fmla="val 3292"/>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3" name="Title 1">
            <a:extLst>
              <a:ext uri="{FF2B5EF4-FFF2-40B4-BE49-F238E27FC236}">
                <a16:creationId xmlns:a16="http://schemas.microsoft.com/office/drawing/2014/main" id="{3A9D630E-81A6-F2CA-4F0A-CBA95689C063}"/>
              </a:ext>
            </a:extLst>
          </p:cNvPr>
          <p:cNvSpPr>
            <a:spLocks noGrp="1"/>
          </p:cNvSpPr>
          <p:nvPr>
            <p:ph type="title"/>
          </p:nvPr>
        </p:nvSpPr>
        <p:spPr>
          <a:xfrm>
            <a:off x="231648" y="389928"/>
            <a:ext cx="11684000" cy="304800"/>
          </a:xfrm>
        </p:spPr>
        <p:txBody>
          <a:bodyPr vert="horz"/>
          <a:lstStyle/>
          <a:p>
            <a:r>
              <a:rPr lang="es" sz="2000" b="1" i="0" u="none" strike="noStrike" cap="none" baseline="0">
                <a:solidFill>
                  <a:srgbClr val="002960"/>
                </a:solidFill>
                <a:effectLst/>
                <a:uFill>
                  <a:solidFill>
                    <a:prstClr val="black">
                      <a:alpha val="0"/>
                    </a:prstClr>
                  </a:solidFill>
                </a:uFill>
                <a:latin typeface="Arial"/>
                <a:ea typeface="Arial"/>
                <a:cs typeface="Arial"/>
              </a:rPr>
              <a:t>¿Cómo sabré si me afectan los requisitos de trabajo?</a:t>
            </a:r>
          </a:p>
        </p:txBody>
      </p:sp>
      <p:sp>
        <p:nvSpPr>
          <p:cNvPr id="45" name="Text Placeholder 2">
            <a:extLst>
              <a:ext uri="{FF2B5EF4-FFF2-40B4-BE49-F238E27FC236}">
                <a16:creationId xmlns:a16="http://schemas.microsoft.com/office/drawing/2014/main" id="{28309813-3722-6935-9C12-4FAF755EEC72}"/>
              </a:ext>
            </a:extLst>
          </p:cNvPr>
          <p:cNvSpPr txBox="1"/>
          <p:nvPr/>
        </p:nvSpPr>
        <p:spPr>
          <a:xfrm>
            <a:off x="150462" y="731034"/>
            <a:ext cx="11647200" cy="32004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400"/>
              </a:spcAft>
              <a:defRPr/>
            </a:pPr>
            <a:r>
              <a:rPr lang="es" sz="1500" b="0" i="0" u="none" strike="noStrike" cap="none" baseline="0">
                <a:solidFill>
                  <a:srgbClr val="000000"/>
                </a:solidFill>
                <a:effectLst/>
                <a:uFill>
                  <a:solidFill>
                    <a:prstClr val="black">
                      <a:alpha val="0"/>
                    </a:prstClr>
                  </a:solidFill>
                </a:uFill>
                <a:latin typeface="Arial"/>
                <a:ea typeface="Arial"/>
                <a:cs typeface="Arial"/>
              </a:rPr>
              <a:t>MassHealth está trabajando arduamente para asegurarse de que todos los afiliados comprendan los próximos cambios.</a:t>
            </a:r>
          </a:p>
        </p:txBody>
      </p:sp>
      <p:sp>
        <p:nvSpPr>
          <p:cNvPr id="11" name="Rectangle 10">
            <a:extLst>
              <a:ext uri="{FF2B5EF4-FFF2-40B4-BE49-F238E27FC236}">
                <a16:creationId xmlns:a16="http://schemas.microsoft.com/office/drawing/2014/main" id="{2798FA6A-13F6-13A6-0223-4C004FB39A69}"/>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5" name="Group 24">
            <a:extLst>
              <a:ext uri="{FF2B5EF4-FFF2-40B4-BE49-F238E27FC236}">
                <a16:creationId xmlns:a16="http://schemas.microsoft.com/office/drawing/2014/main" id="{74AF09B1-324B-A6BE-9EE9-878F12258BD2}"/>
              </a:ext>
              <a:ext uri="{C183D7F6-B498-43B3-948B-1728B52AA6E4}">
                <adec:decorative xmlns:adec="http://schemas.microsoft.com/office/drawing/2017/decorative" val="1"/>
              </a:ext>
            </a:extLst>
          </p:cNvPr>
          <p:cNvGrpSpPr/>
          <p:nvPr/>
        </p:nvGrpSpPr>
        <p:grpSpPr>
          <a:xfrm>
            <a:off x="510680" y="1363735"/>
            <a:ext cx="11162865" cy="3609470"/>
            <a:chOff x="341538" y="976336"/>
            <a:chExt cx="11162865" cy="3609470"/>
          </a:xfrm>
        </p:grpSpPr>
        <p:grpSp>
          <p:nvGrpSpPr>
            <p:cNvPr id="21" name="Group 20">
              <a:extLst>
                <a:ext uri="{FF2B5EF4-FFF2-40B4-BE49-F238E27FC236}">
                  <a16:creationId xmlns:a16="http://schemas.microsoft.com/office/drawing/2014/main" id="{0B5427BC-3675-EE48-55E6-5A81392E9530}"/>
                </a:ext>
              </a:extLst>
            </p:cNvPr>
            <p:cNvGrpSpPr/>
            <p:nvPr/>
          </p:nvGrpSpPr>
          <p:grpSpPr>
            <a:xfrm>
              <a:off x="341538" y="976336"/>
              <a:ext cx="3418119" cy="3609470"/>
              <a:chOff x="341538" y="976336"/>
              <a:chExt cx="3418119" cy="3609470"/>
            </a:xfrm>
          </p:grpSpPr>
          <p:grpSp>
            <p:nvGrpSpPr>
              <p:cNvPr id="20" name="Group 19">
                <a:extLst>
                  <a:ext uri="{FF2B5EF4-FFF2-40B4-BE49-F238E27FC236}">
                    <a16:creationId xmlns:a16="http://schemas.microsoft.com/office/drawing/2014/main" id="{637571CD-290A-3889-1B8F-D0220903EB0C}"/>
                  </a:ext>
                </a:extLst>
              </p:cNvPr>
              <p:cNvGrpSpPr/>
              <p:nvPr/>
            </p:nvGrpSpPr>
            <p:grpSpPr>
              <a:xfrm>
                <a:off x="341538" y="976336"/>
                <a:ext cx="3418119" cy="3609470"/>
                <a:chOff x="2915769" y="976336"/>
                <a:chExt cx="3418119" cy="3609470"/>
              </a:xfrm>
            </p:grpSpPr>
            <p:sp>
              <p:nvSpPr>
                <p:cNvPr id="30" name="Rectangle: Rounded Corners 29">
                  <a:extLst>
                    <a:ext uri="{FF2B5EF4-FFF2-40B4-BE49-F238E27FC236}">
                      <a16:creationId xmlns:a16="http://schemas.microsoft.com/office/drawing/2014/main" id="{D6F699F0-B340-F36E-B1A0-A8F853EFE3F2}"/>
                    </a:ext>
                    <a:ext uri="{C183D7F6-B498-43B3-948B-1728B52AA6E4}">
                      <adec:decorative xmlns:adec="http://schemas.microsoft.com/office/drawing/2017/decorative" val="1"/>
                    </a:ext>
                  </a:extLst>
                </p:cNvPr>
                <p:cNvSpPr/>
                <p:nvPr/>
              </p:nvSpPr>
              <p:spPr>
                <a:xfrm>
                  <a:off x="2923545" y="976336"/>
                  <a:ext cx="3410343" cy="804207"/>
                </a:xfrm>
                <a:prstGeom prst="roundRect">
                  <a:avLst>
                    <a:gd name="adj" fmla="val 3292"/>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DA7045C9-4865-4A85-8C01-436E7AA20EBE}"/>
                    </a:ext>
                  </a:extLst>
                </p:cNvPr>
                <p:cNvSpPr/>
                <p:nvPr/>
              </p:nvSpPr>
              <p:spPr>
                <a:xfrm>
                  <a:off x="2915769" y="1940673"/>
                  <a:ext cx="3410345" cy="2645133"/>
                </a:xfrm>
                <a:prstGeom prst="roundRect">
                  <a:avLst>
                    <a:gd name="adj" fmla="val 329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extBox 8">
                  <a:extLst>
                    <a:ext uri="{FF2B5EF4-FFF2-40B4-BE49-F238E27FC236}">
                      <a16:creationId xmlns:a16="http://schemas.microsoft.com/office/drawing/2014/main" id="{4808AE29-86A7-32B8-AB47-0CA5FE64B4D4}"/>
                    </a:ext>
                  </a:extLst>
                </p:cNvPr>
                <p:cNvSpPr txBox="1"/>
                <p:nvPr/>
              </p:nvSpPr>
              <p:spPr bwMode="auto">
                <a:xfrm>
                  <a:off x="2980421" y="2130898"/>
                  <a:ext cx="3296587" cy="244477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76200" tIns="76200" rIns="76200" bIns="76200" numCol="1" spcCol="0" rtlCol="0" fromWordArt="0" anchor="ctr" anchorCtr="0" forceAA="0" compatLnSpc="1">
                  <a:prstTxWarp prst="textNoShape">
                    <a:avLst/>
                  </a:prstTxWarp>
                  <a:spAutoFit/>
                </a:bodyPr>
                <a:lstStyle/>
                <a:p>
                  <a:pPr>
                    <a:lnSpc>
                      <a:spcPts val="1950"/>
                    </a:lnSpc>
                    <a:defRPr/>
                  </a:pPr>
                  <a:r>
                    <a:rPr lang="es" sz="1600" b="0" i="0" u="none" strike="noStrike" cap="none" baseline="0" dirty="0">
                      <a:solidFill>
                        <a:srgbClr val="000000"/>
                      </a:solidFill>
                      <a:effectLst/>
                      <a:uFill>
                        <a:solidFill>
                          <a:prstClr val="black">
                            <a:alpha val="0"/>
                          </a:prstClr>
                        </a:solidFill>
                      </a:uFill>
                      <a:latin typeface="Arial"/>
                      <a:ea typeface="Arial"/>
                      <a:cs typeface="Arial"/>
                    </a:rPr>
                    <a:t>Si creemos que los requisitos de trabajo lo afectan, MassHealth se comunicará con usted este verano. </a:t>
                  </a:r>
                </a:p>
                <a:p>
                  <a:pPr>
                    <a:lnSpc>
                      <a:spcPts val="1950"/>
                    </a:lnSpc>
                    <a:defRPr/>
                  </a:pPr>
                  <a:endParaRPr lang="en-US" sz="1600" dirty="0">
                    <a:solidFill>
                      <a:srgbClr val="000000"/>
                    </a:solidFill>
                    <a:latin typeface="Arial"/>
                    <a:cs typeface="Arial"/>
                  </a:endParaRPr>
                </a:p>
                <a:p>
                  <a:pPr>
                    <a:lnSpc>
                      <a:spcPts val="1950"/>
                    </a:lnSpc>
                    <a:defRPr/>
                  </a:pPr>
                  <a:r>
                    <a:rPr lang="es" sz="1600" b="0" i="0" u="none" strike="noStrike" cap="none" baseline="0" dirty="0">
                      <a:solidFill>
                        <a:srgbClr val="000000"/>
                      </a:solidFill>
                      <a:effectLst/>
                      <a:uFill>
                        <a:solidFill>
                          <a:prstClr val="black">
                            <a:alpha val="0"/>
                          </a:prstClr>
                        </a:solidFill>
                      </a:uFill>
                      <a:latin typeface="Arial"/>
                      <a:ea typeface="Arial"/>
                      <a:cs typeface="Arial"/>
                    </a:rPr>
                    <a:t>Le enviaremos </a:t>
                  </a:r>
                  <a:r>
                    <a:rPr lang="es" sz="1600" b="1" i="0" u="none" strike="noStrike" cap="none" baseline="0" dirty="0">
                      <a:solidFill>
                        <a:srgbClr val="002060"/>
                      </a:solidFill>
                      <a:effectLst/>
                      <a:uFill>
                        <a:solidFill>
                          <a:prstClr val="black">
                            <a:alpha val="0"/>
                          </a:prstClr>
                        </a:solidFill>
                      </a:uFill>
                      <a:latin typeface="Arial"/>
                      <a:ea typeface="Arial"/>
                      <a:cs typeface="Arial"/>
                    </a:rPr>
                    <a:t>un</a:t>
                  </a:r>
                  <a:r>
                    <a:rPr lang="es" sz="1600" b="0" i="0" u="none" strike="noStrike" cap="none" baseline="0" dirty="0">
                      <a:solidFill>
                        <a:srgbClr val="000000"/>
                      </a:solidFill>
                      <a:effectLst/>
                      <a:uFill>
                        <a:solidFill>
                          <a:prstClr val="black">
                            <a:alpha val="0"/>
                          </a:prstClr>
                        </a:solidFill>
                      </a:uFill>
                      <a:latin typeface="Arial"/>
                      <a:ea typeface="Arial"/>
                      <a:cs typeface="Arial"/>
                    </a:rPr>
                    <a:t> </a:t>
                  </a:r>
                  <a:r>
                    <a:rPr lang="es" sz="1600" b="1" i="0" u="none" strike="noStrike" cap="none" baseline="0" dirty="0">
                      <a:solidFill>
                        <a:srgbClr val="002060"/>
                      </a:solidFill>
                      <a:effectLst/>
                      <a:uFill>
                        <a:solidFill>
                          <a:prstClr val="black">
                            <a:alpha val="0"/>
                          </a:prstClr>
                        </a:solidFill>
                      </a:uFill>
                      <a:latin typeface="Arial"/>
                      <a:ea typeface="Arial"/>
                      <a:cs typeface="Arial"/>
                    </a:rPr>
                    <a:t>aviso por correo postal, </a:t>
                  </a:r>
                  <a:r>
                    <a:rPr lang="es" sz="1600" b="1" dirty="0">
                      <a:solidFill>
                        <a:srgbClr val="002060"/>
                      </a:solidFill>
                      <a:uFill>
                        <a:solidFill>
                          <a:prstClr val="black">
                            <a:alpha val="0"/>
                          </a:prstClr>
                        </a:solidFill>
                      </a:uFill>
                      <a:latin typeface="Arial"/>
                      <a:cs typeface="Arial"/>
                    </a:rPr>
                    <a:t>un </a:t>
                  </a:r>
                  <a:r>
                    <a:rPr lang="es" sz="1600" b="1" i="0" u="none" strike="noStrike" cap="none" baseline="0" dirty="0">
                      <a:solidFill>
                        <a:srgbClr val="002060"/>
                      </a:solidFill>
                      <a:effectLst/>
                      <a:uFill>
                        <a:solidFill>
                          <a:prstClr val="black">
                            <a:alpha val="0"/>
                          </a:prstClr>
                        </a:solidFill>
                      </a:uFill>
                      <a:latin typeface="Arial"/>
                      <a:ea typeface="Arial"/>
                      <a:cs typeface="Arial"/>
                    </a:rPr>
                    <a:t>mensaje de texto y un correo electrónico, y lo llamaremos por teléfono</a:t>
                  </a:r>
                  <a:r>
                    <a:rPr lang="es" sz="1600" b="0" i="0" u="none" strike="noStrike" cap="none" baseline="0" dirty="0">
                      <a:solidFill>
                        <a:srgbClr val="002060"/>
                      </a:solidFill>
                      <a:effectLst/>
                      <a:uFill>
                        <a:solidFill>
                          <a:prstClr val="black">
                            <a:alpha val="0"/>
                          </a:prstClr>
                        </a:solidFill>
                      </a:uFill>
                      <a:latin typeface="Arial"/>
                      <a:ea typeface="Arial"/>
                      <a:cs typeface="Arial"/>
                    </a:rPr>
                    <a:t>.</a:t>
                  </a:r>
                  <a:endParaRPr lang="en-US" sz="1600" b="0" i="0" u="none" strike="noStrike" kern="1200" cap="none" spc="0" normalizeH="0" baseline="0" noProof="0" dirty="0">
                    <a:ln>
                      <a:noFill/>
                    </a:ln>
                    <a:effectLst/>
                    <a:uLnTx/>
                    <a:uFillTx/>
                    <a:latin typeface="Arial"/>
                    <a:cs typeface="Arial"/>
                  </a:endParaRPr>
                </a:p>
              </p:txBody>
            </p:sp>
          </p:grpSp>
          <p:pic>
            <p:nvPicPr>
              <p:cNvPr id="35" name="Graphic 34" descr="Chat bubble with solid fill">
                <a:extLst>
                  <a:ext uri="{FF2B5EF4-FFF2-40B4-BE49-F238E27FC236}">
                    <a16:creationId xmlns:a16="http://schemas.microsoft.com/office/drawing/2014/main" id="{FBC3EA8D-FF33-0050-0C27-B492651F5EB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49946" y="992439"/>
                <a:ext cx="809078" cy="809078"/>
              </a:xfrm>
              <a:prstGeom prst="rect">
                <a:avLst/>
              </a:prstGeom>
            </p:spPr>
          </p:pic>
          <p:grpSp>
            <p:nvGrpSpPr>
              <p:cNvPr id="17" name="Group 16">
                <a:extLst>
                  <a:ext uri="{FF2B5EF4-FFF2-40B4-BE49-F238E27FC236}">
                    <a16:creationId xmlns:a16="http://schemas.microsoft.com/office/drawing/2014/main" id="{8067BDB0-FA78-498B-D891-AF16BE615C3C}"/>
                  </a:ext>
                </a:extLst>
              </p:cNvPr>
              <p:cNvGrpSpPr/>
              <p:nvPr/>
            </p:nvGrpSpPr>
            <p:grpSpPr>
              <a:xfrm>
                <a:off x="1331188" y="1777365"/>
                <a:ext cx="1446594" cy="463679"/>
                <a:chOff x="5070010" y="2230025"/>
                <a:chExt cx="660064" cy="463679"/>
              </a:xfrm>
            </p:grpSpPr>
            <p:sp>
              <p:nvSpPr>
                <p:cNvPr id="19" name="Isosceles Triangle 18">
                  <a:extLst>
                    <a:ext uri="{FF2B5EF4-FFF2-40B4-BE49-F238E27FC236}">
                      <a16:creationId xmlns:a16="http://schemas.microsoft.com/office/drawing/2014/main" id="{67B4811B-D0C0-F680-B2BF-20979611F78E}"/>
                    </a:ext>
                  </a:extLst>
                </p:cNvPr>
                <p:cNvSpPr/>
                <p:nvPr/>
              </p:nvSpPr>
              <p:spPr>
                <a:xfrm rot="10800000">
                  <a:off x="5070010" y="2384585"/>
                  <a:ext cx="660064" cy="309119"/>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676BC870-08C2-2B76-D97B-AC100C68B111}"/>
                    </a:ext>
                    <a:ext uri="{C183D7F6-B498-43B3-948B-1728B52AA6E4}">
                      <adec:decorative xmlns:adec="http://schemas.microsoft.com/office/drawing/2017/decorative" val="1"/>
                    </a:ext>
                  </a:extLst>
                </p:cNvPr>
                <p:cNvSpPr/>
                <p:nvPr/>
              </p:nvSpPr>
              <p:spPr>
                <a:xfrm rot="10800000">
                  <a:off x="5070010" y="2230025"/>
                  <a:ext cx="660064" cy="309119"/>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grpSp>
          <p:nvGrpSpPr>
            <p:cNvPr id="22" name="Group 21">
              <a:extLst>
                <a:ext uri="{FF2B5EF4-FFF2-40B4-BE49-F238E27FC236}">
                  <a16:creationId xmlns:a16="http://schemas.microsoft.com/office/drawing/2014/main" id="{00E46686-F5EE-37AB-C1EE-61FAE4D6F531}"/>
                </a:ext>
              </a:extLst>
            </p:cNvPr>
            <p:cNvGrpSpPr/>
            <p:nvPr/>
          </p:nvGrpSpPr>
          <p:grpSpPr>
            <a:xfrm>
              <a:off x="4221685" y="976336"/>
              <a:ext cx="3455532" cy="3608315"/>
              <a:chOff x="4609311" y="976336"/>
              <a:chExt cx="3455532" cy="3608315"/>
            </a:xfrm>
          </p:grpSpPr>
          <p:grpSp>
            <p:nvGrpSpPr>
              <p:cNvPr id="16" name="Group 15">
                <a:extLst>
                  <a:ext uri="{FF2B5EF4-FFF2-40B4-BE49-F238E27FC236}">
                    <a16:creationId xmlns:a16="http://schemas.microsoft.com/office/drawing/2014/main" id="{DF50A483-154D-AB64-ABAE-7154AAAAD1DE}"/>
                  </a:ext>
                </a:extLst>
              </p:cNvPr>
              <p:cNvGrpSpPr/>
              <p:nvPr/>
            </p:nvGrpSpPr>
            <p:grpSpPr>
              <a:xfrm>
                <a:off x="4609311" y="976336"/>
                <a:ext cx="3455532" cy="3608315"/>
                <a:chOff x="5879177" y="976336"/>
                <a:chExt cx="3455532" cy="3608315"/>
              </a:xfrm>
            </p:grpSpPr>
            <p:sp>
              <p:nvSpPr>
                <p:cNvPr id="32" name="Rectangle: Rounded Corners 31">
                  <a:extLst>
                    <a:ext uri="{FF2B5EF4-FFF2-40B4-BE49-F238E27FC236}">
                      <a16:creationId xmlns:a16="http://schemas.microsoft.com/office/drawing/2014/main" id="{FCCC9550-B570-31CF-8C4B-98E6CBE996CF}"/>
                    </a:ext>
                    <a:ext uri="{C183D7F6-B498-43B3-948B-1728B52AA6E4}">
                      <adec:decorative xmlns:adec="http://schemas.microsoft.com/office/drawing/2017/decorative" val="1"/>
                    </a:ext>
                  </a:extLst>
                </p:cNvPr>
                <p:cNvSpPr/>
                <p:nvPr/>
              </p:nvSpPr>
              <p:spPr>
                <a:xfrm>
                  <a:off x="5879177" y="976336"/>
                  <a:ext cx="3410342" cy="804207"/>
                </a:xfrm>
                <a:prstGeom prst="roundRect">
                  <a:avLst>
                    <a:gd name="adj" fmla="val 3292"/>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B6DEFB38-C3DF-AF50-6204-C82BC9BC3ECE}"/>
                    </a:ext>
                  </a:extLst>
                </p:cNvPr>
                <p:cNvSpPr/>
                <p:nvPr/>
              </p:nvSpPr>
              <p:spPr>
                <a:xfrm>
                  <a:off x="5879178" y="1927503"/>
                  <a:ext cx="3410345" cy="2657148"/>
                </a:xfrm>
                <a:prstGeom prst="roundRect">
                  <a:avLst>
                    <a:gd name="adj" fmla="val 329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TextBox 9">
                  <a:extLst>
                    <a:ext uri="{FF2B5EF4-FFF2-40B4-BE49-F238E27FC236}">
                      <a16:creationId xmlns:a16="http://schemas.microsoft.com/office/drawing/2014/main" id="{7C0E4D4C-DB25-F6E7-D823-CA315028D5F4}"/>
                    </a:ext>
                  </a:extLst>
                </p:cNvPr>
                <p:cNvSpPr txBox="1"/>
                <p:nvPr/>
              </p:nvSpPr>
              <p:spPr bwMode="auto">
                <a:xfrm>
                  <a:off x="5923997" y="2129927"/>
                  <a:ext cx="3410712" cy="2188291"/>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76200" tIns="76200" rIns="76200" bIns="76200" numCol="1" spcCol="0" rtlCol="0" fromWordArt="0" anchor="ctr" anchorCtr="0" forceAA="0" compatLnSpc="1">
                  <a:prstTxWarp prst="textNoShape">
                    <a:avLst/>
                  </a:prstTxWarp>
                  <a:spAutoFit/>
                </a:bodyPr>
                <a:lstStyle/>
                <a:p>
                  <a:pPr marL="0" marR="0" lvl="0" indent="0" defTabSz="914400" rtl="0" eaLnBrk="1" fontAlgn="auto" latinLnBrk="0" hangingPunct="1">
                    <a:lnSpc>
                      <a:spcPts val="1950"/>
                    </a:lnSpc>
                    <a:spcBef>
                      <a:spcPct val="0"/>
                    </a:spcBef>
                    <a:buClrTx/>
                    <a:buSzTx/>
                    <a:buFontTx/>
                    <a:buNone/>
                    <a:defRPr/>
                  </a:pPr>
                  <a:r>
                    <a:rPr lang="es" sz="1600" b="0" i="0" u="none" strike="noStrike" cap="none" baseline="0" dirty="0">
                      <a:solidFill>
                        <a:srgbClr val="000000"/>
                      </a:solidFill>
                      <a:effectLst/>
                      <a:uFill>
                        <a:solidFill>
                          <a:prstClr val="black">
                            <a:alpha val="0"/>
                          </a:prstClr>
                        </a:solidFill>
                      </a:uFill>
                      <a:latin typeface="Arial"/>
                      <a:ea typeface="Arial"/>
                      <a:cs typeface="Arial"/>
                    </a:rPr>
                    <a:t>Trabajamos con </a:t>
                  </a:r>
                  <a:r>
                    <a:rPr lang="es" sz="1600" b="1" i="0" u="none" strike="noStrike" cap="none" baseline="0" dirty="0">
                      <a:solidFill>
                        <a:srgbClr val="002060"/>
                      </a:solidFill>
                      <a:effectLst/>
                      <a:uFill>
                        <a:solidFill>
                          <a:prstClr val="black">
                            <a:alpha val="0"/>
                          </a:prstClr>
                        </a:solidFill>
                      </a:uFill>
                      <a:latin typeface="Arial"/>
                      <a:ea typeface="Arial"/>
                      <a:cs typeface="Arial"/>
                    </a:rPr>
                    <a:t>organizaciones de su comunidad</a:t>
                  </a:r>
                  <a:r>
                    <a:rPr lang="es" sz="1600" b="0" i="0" u="none" strike="noStrike" cap="none" baseline="0" dirty="0">
                      <a:solidFill>
                        <a:srgbClr val="000000"/>
                      </a:solidFill>
                      <a:effectLst/>
                      <a:uFill>
                        <a:solidFill>
                          <a:prstClr val="black">
                            <a:alpha val="0"/>
                          </a:prstClr>
                        </a:solidFill>
                      </a:uFill>
                      <a:latin typeface="Arial"/>
                      <a:ea typeface="Arial"/>
                      <a:cs typeface="Arial"/>
                    </a:rPr>
                    <a:t> para que nos ayuden a compartir información.</a:t>
                  </a:r>
                </a:p>
                <a:p>
                  <a:pPr marL="0" marR="0" lvl="0" indent="0" defTabSz="914400" rtl="0" eaLnBrk="1" fontAlgn="auto" latinLnBrk="0" hangingPunct="1">
                    <a:lnSpc>
                      <a:spcPts val="1950"/>
                    </a:lnSpc>
                    <a:spcBef>
                      <a:spcPct val="0"/>
                    </a:spcBef>
                    <a:buClrTx/>
                    <a:buSzTx/>
                    <a:buFontTx/>
                    <a:buNone/>
                    <a:defRPr/>
                  </a:pP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a:p>
                  <a:pPr marL="0" marR="0" lvl="0" indent="0" defTabSz="914400" rtl="0" eaLnBrk="1" fontAlgn="auto" latinLnBrk="0" hangingPunct="1">
                    <a:lnSpc>
                      <a:spcPts val="1950"/>
                    </a:lnSpc>
                    <a:spcBef>
                      <a:spcPct val="0"/>
                    </a:spcBef>
                    <a:buClrTx/>
                    <a:buSzTx/>
                    <a:buFontTx/>
                    <a:buNone/>
                    <a:defRPr/>
                  </a:pPr>
                  <a:r>
                    <a:rPr lang="es" sz="1600" b="0" i="0" u="none" strike="noStrike" cap="none" baseline="0" dirty="0">
                      <a:solidFill>
                        <a:srgbClr val="000000"/>
                      </a:solidFill>
                      <a:effectLst/>
                      <a:uFill>
                        <a:solidFill>
                          <a:prstClr val="black">
                            <a:alpha val="0"/>
                          </a:prstClr>
                        </a:solidFill>
                      </a:uFill>
                      <a:latin typeface="Arial"/>
                      <a:ea typeface="Arial"/>
                      <a:cs typeface="Arial"/>
                    </a:rPr>
                    <a:t>Incluye a médicos, grupos comunitarios, iglesias, planes de seguro de salud y otros asociados en todo el estado.</a:t>
                  </a:r>
                </a:p>
              </p:txBody>
            </p:sp>
          </p:grpSp>
          <p:pic>
            <p:nvPicPr>
              <p:cNvPr id="36" name="Graphic 35">
                <a:extLst>
                  <a:ext uri="{FF2B5EF4-FFF2-40B4-BE49-F238E27FC236}">
                    <a16:creationId xmlns:a16="http://schemas.microsoft.com/office/drawing/2014/main" id="{3CC64195-AA7B-A865-5945-3B651D4970E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09945" y="982973"/>
                <a:ext cx="809078" cy="809078"/>
              </a:xfrm>
              <a:prstGeom prst="rect">
                <a:avLst/>
              </a:prstGeom>
            </p:spPr>
          </p:pic>
          <p:grpSp>
            <p:nvGrpSpPr>
              <p:cNvPr id="38" name="Group 37">
                <a:extLst>
                  <a:ext uri="{FF2B5EF4-FFF2-40B4-BE49-F238E27FC236}">
                    <a16:creationId xmlns:a16="http://schemas.microsoft.com/office/drawing/2014/main" id="{1445BB8B-FDF8-BB07-61FA-A3179D8453EF}"/>
                  </a:ext>
                </a:extLst>
              </p:cNvPr>
              <p:cNvGrpSpPr/>
              <p:nvPr/>
            </p:nvGrpSpPr>
            <p:grpSpPr>
              <a:xfrm>
                <a:off x="5591187" y="1780543"/>
                <a:ext cx="1446594" cy="454154"/>
                <a:chOff x="5070010" y="2230025"/>
                <a:chExt cx="660064" cy="454154"/>
              </a:xfrm>
            </p:grpSpPr>
            <p:sp>
              <p:nvSpPr>
                <p:cNvPr id="39" name="Isosceles Triangle 38">
                  <a:extLst>
                    <a:ext uri="{FF2B5EF4-FFF2-40B4-BE49-F238E27FC236}">
                      <a16:creationId xmlns:a16="http://schemas.microsoft.com/office/drawing/2014/main" id="{77D30E5D-1F2B-E063-8945-148EF72A36A2}"/>
                    </a:ext>
                  </a:extLst>
                </p:cNvPr>
                <p:cNvSpPr/>
                <p:nvPr/>
              </p:nvSpPr>
              <p:spPr>
                <a:xfrm rot="10800000">
                  <a:off x="5070010" y="2375060"/>
                  <a:ext cx="660064" cy="309119"/>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0" name="Isosceles Triangle 39">
                  <a:extLst>
                    <a:ext uri="{FF2B5EF4-FFF2-40B4-BE49-F238E27FC236}">
                      <a16:creationId xmlns:a16="http://schemas.microsoft.com/office/drawing/2014/main" id="{C288D659-F7C0-056F-B37E-8100ACDD10F6}"/>
                    </a:ext>
                    <a:ext uri="{C183D7F6-B498-43B3-948B-1728B52AA6E4}">
                      <adec:decorative xmlns:adec="http://schemas.microsoft.com/office/drawing/2017/decorative" val="1"/>
                    </a:ext>
                  </a:extLst>
                </p:cNvPr>
                <p:cNvSpPr/>
                <p:nvPr/>
              </p:nvSpPr>
              <p:spPr>
                <a:xfrm rot="10800000">
                  <a:off x="5070010" y="2230025"/>
                  <a:ext cx="660064" cy="309119"/>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grpSp>
          <p:nvGrpSpPr>
            <p:cNvPr id="23" name="Group 22">
              <a:extLst>
                <a:ext uri="{FF2B5EF4-FFF2-40B4-BE49-F238E27FC236}">
                  <a16:creationId xmlns:a16="http://schemas.microsoft.com/office/drawing/2014/main" id="{85940BC0-CF3F-F253-DA8F-9AB15B513AD6}"/>
                </a:ext>
              </a:extLst>
            </p:cNvPr>
            <p:cNvGrpSpPr/>
            <p:nvPr/>
          </p:nvGrpSpPr>
          <p:grpSpPr>
            <a:xfrm>
              <a:off x="8094058" y="976336"/>
              <a:ext cx="3410345" cy="3608314"/>
              <a:chOff x="8869311" y="976336"/>
              <a:chExt cx="3410345" cy="3608314"/>
            </a:xfrm>
          </p:grpSpPr>
          <p:grpSp>
            <p:nvGrpSpPr>
              <p:cNvPr id="15" name="Group 14">
                <a:extLst>
                  <a:ext uri="{FF2B5EF4-FFF2-40B4-BE49-F238E27FC236}">
                    <a16:creationId xmlns:a16="http://schemas.microsoft.com/office/drawing/2014/main" id="{7C7AE81D-12F4-2690-0D11-86E3E686A15F}"/>
                  </a:ext>
                </a:extLst>
              </p:cNvPr>
              <p:cNvGrpSpPr/>
              <p:nvPr/>
            </p:nvGrpSpPr>
            <p:grpSpPr>
              <a:xfrm>
                <a:off x="8869311" y="976336"/>
                <a:ext cx="3410345" cy="3608314"/>
                <a:chOff x="8869311" y="976336"/>
                <a:chExt cx="3410345" cy="3608314"/>
              </a:xfrm>
            </p:grpSpPr>
            <p:sp>
              <p:nvSpPr>
                <p:cNvPr id="31" name="Rectangle: Rounded Corners 30">
                  <a:extLst>
                    <a:ext uri="{FF2B5EF4-FFF2-40B4-BE49-F238E27FC236}">
                      <a16:creationId xmlns:a16="http://schemas.microsoft.com/office/drawing/2014/main" id="{1CEBBF96-651D-BCA8-8F06-98048C931767}"/>
                    </a:ext>
                    <a:ext uri="{C183D7F6-B498-43B3-948B-1728B52AA6E4}">
                      <adec:decorative xmlns:adec="http://schemas.microsoft.com/office/drawing/2017/decorative" val="1"/>
                    </a:ext>
                  </a:extLst>
                </p:cNvPr>
                <p:cNvSpPr/>
                <p:nvPr/>
              </p:nvSpPr>
              <p:spPr>
                <a:xfrm>
                  <a:off x="8877086" y="976336"/>
                  <a:ext cx="3350087" cy="804207"/>
                </a:xfrm>
                <a:prstGeom prst="roundRect">
                  <a:avLst>
                    <a:gd name="adj" fmla="val 3292"/>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12F14C13-FB52-D2D9-B01A-E0A1BC3DE632}"/>
                    </a:ext>
                  </a:extLst>
                </p:cNvPr>
                <p:cNvSpPr/>
                <p:nvPr/>
              </p:nvSpPr>
              <p:spPr>
                <a:xfrm>
                  <a:off x="8869311" y="1927502"/>
                  <a:ext cx="3410345" cy="2657148"/>
                </a:xfrm>
                <a:prstGeom prst="roundRect">
                  <a:avLst>
                    <a:gd name="adj" fmla="val 329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AB105F11-FF8E-CF44-77C9-11C6A646717B}"/>
                    </a:ext>
                  </a:extLst>
                </p:cNvPr>
                <p:cNvSpPr txBox="1"/>
                <p:nvPr/>
              </p:nvSpPr>
              <p:spPr bwMode="auto">
                <a:xfrm>
                  <a:off x="8917164" y="2136052"/>
                  <a:ext cx="3269928" cy="244477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76200" tIns="76200" rIns="76200" bIns="76200" numCol="1" spcCol="0" rtlCol="0" fromWordArt="0" anchor="ctr" anchorCtr="0" forceAA="0" compatLnSpc="1">
                  <a:prstTxWarp prst="textNoShape">
                    <a:avLst/>
                  </a:prstTxWarp>
                  <a:spAutoFit/>
                </a:bodyPr>
                <a:lstStyle/>
                <a:p>
                  <a:pPr>
                    <a:lnSpc>
                      <a:spcPts val="1950"/>
                    </a:lnSpc>
                    <a:defRPr/>
                  </a:pPr>
                  <a:r>
                    <a:rPr lang="es" sz="1600" b="0" i="0" u="none" strike="noStrike" cap="none" baseline="0" dirty="0">
                      <a:solidFill>
                        <a:srgbClr val="000000"/>
                      </a:solidFill>
                      <a:effectLst/>
                      <a:uFill>
                        <a:solidFill>
                          <a:prstClr val="black">
                            <a:alpha val="0"/>
                          </a:prstClr>
                        </a:solidFill>
                      </a:uFill>
                      <a:latin typeface="Arial"/>
                      <a:ea typeface="Arial"/>
                      <a:cs typeface="Arial"/>
                    </a:rPr>
                    <a:t>Tenemos un </a:t>
                  </a:r>
                  <a:r>
                    <a:rPr lang="es" sz="1600" b="1" i="0" u="none" strike="noStrike" cap="none" baseline="0" dirty="0">
                      <a:solidFill>
                        <a:srgbClr val="002960"/>
                      </a:solidFill>
                      <a:effectLst/>
                      <a:uFill>
                        <a:solidFill>
                          <a:prstClr val="black">
                            <a:alpha val="0"/>
                          </a:prstClr>
                        </a:solidFill>
                      </a:uFill>
                      <a:latin typeface="Arial"/>
                      <a:ea typeface="Arial"/>
                      <a:cs typeface="Arial"/>
                    </a:rPr>
                    <a:t>sitio web</a:t>
                  </a:r>
                  <a:r>
                    <a:rPr lang="es" sz="1600" b="0" i="0" u="none" strike="noStrike" cap="none" baseline="0" dirty="0">
                      <a:solidFill>
                        <a:srgbClr val="000000"/>
                      </a:solidFill>
                      <a:effectLst/>
                      <a:uFill>
                        <a:solidFill>
                          <a:prstClr val="black">
                            <a:alpha val="0"/>
                          </a:prstClr>
                        </a:solidFill>
                      </a:uFill>
                      <a:latin typeface="Arial"/>
                      <a:ea typeface="Arial"/>
                      <a:cs typeface="Arial"/>
                    </a:rPr>
                    <a:t> donde los afiliados pueden informarse más sobre los cambios federales.</a:t>
                  </a:r>
                </a:p>
                <a:p>
                  <a:pPr>
                    <a:lnSpc>
                      <a:spcPts val="1950"/>
                    </a:lnSpc>
                    <a:defRPr/>
                  </a:pPr>
                  <a:endParaRPr lang="en-US" sz="1600" dirty="0">
                    <a:solidFill>
                      <a:srgbClr val="000000"/>
                    </a:solidFill>
                    <a:latin typeface="Arial"/>
                    <a:cs typeface="Arial"/>
                  </a:endParaRPr>
                </a:p>
                <a:p>
                  <a:pPr>
                    <a:lnSpc>
                      <a:spcPts val="1950"/>
                    </a:lnSpc>
                    <a:defRPr/>
                  </a:pPr>
                  <a:r>
                    <a:rPr lang="es" sz="1600" b="0" i="0" u="none" strike="noStrike" cap="none" baseline="0" dirty="0">
                      <a:solidFill>
                        <a:srgbClr val="000000"/>
                      </a:solidFill>
                      <a:effectLst/>
                      <a:uFill>
                        <a:solidFill>
                          <a:prstClr val="black">
                            <a:alpha val="0"/>
                          </a:prstClr>
                        </a:solidFill>
                      </a:uFill>
                      <a:latin typeface="Arial"/>
                      <a:ea typeface="Arial"/>
                      <a:cs typeface="Arial"/>
                    </a:rPr>
                    <a:t>También publicaremos información en las redes sociales y en otros lugares</a:t>
                  </a:r>
                  <a:r>
                    <a:rPr lang="es-ES" sz="1600" dirty="0">
                      <a:solidFill>
                        <a:srgbClr val="000000"/>
                      </a:solidFill>
                      <a:uFill>
                        <a:solidFill>
                          <a:prstClr val="black">
                            <a:alpha val="0"/>
                          </a:prstClr>
                        </a:solidFill>
                      </a:uFill>
                      <a:latin typeface="Arial"/>
                      <a:ea typeface="Arial"/>
                    </a:rPr>
                    <a:t> para que usted sepa de las actualizaciones y pueda</a:t>
                  </a:r>
                  <a:r>
                    <a:rPr lang="es" sz="1600" b="0" i="0" u="none" strike="noStrike" cap="none" baseline="0" dirty="0">
                      <a:solidFill>
                        <a:srgbClr val="000000"/>
                      </a:solidFill>
                      <a:effectLst/>
                      <a:uFill>
                        <a:solidFill>
                          <a:prstClr val="black">
                            <a:alpha val="0"/>
                          </a:prstClr>
                        </a:solidFill>
                      </a:uFill>
                      <a:latin typeface="Arial"/>
                      <a:ea typeface="Arial"/>
                      <a:cs typeface="Arial"/>
                    </a:rPr>
                    <a:t> buscar avisos importantes.</a:t>
                  </a:r>
                </a:p>
              </p:txBody>
            </p:sp>
          </p:grpSp>
          <p:pic>
            <p:nvPicPr>
              <p:cNvPr id="37" name="Graphic 36" descr="Marketing with solid fill">
                <a:extLst>
                  <a:ext uri="{FF2B5EF4-FFF2-40B4-BE49-F238E27FC236}">
                    <a16:creationId xmlns:a16="http://schemas.microsoft.com/office/drawing/2014/main" id="{171F7493-F5F6-6ECF-A04A-9F9570C179A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169944" y="985669"/>
                <a:ext cx="809078" cy="809078"/>
              </a:xfrm>
              <a:prstGeom prst="rect">
                <a:avLst/>
              </a:prstGeom>
            </p:spPr>
          </p:pic>
          <p:grpSp>
            <p:nvGrpSpPr>
              <p:cNvPr id="41" name="Group 40">
                <a:extLst>
                  <a:ext uri="{FF2B5EF4-FFF2-40B4-BE49-F238E27FC236}">
                    <a16:creationId xmlns:a16="http://schemas.microsoft.com/office/drawing/2014/main" id="{C124B10A-D0ED-6B88-A7FE-F8EAAD2AC0A3}"/>
                  </a:ext>
                </a:extLst>
              </p:cNvPr>
              <p:cNvGrpSpPr/>
              <p:nvPr/>
            </p:nvGrpSpPr>
            <p:grpSpPr>
              <a:xfrm>
                <a:off x="9851186" y="1780543"/>
                <a:ext cx="1446594" cy="454154"/>
                <a:chOff x="5070010" y="2230025"/>
                <a:chExt cx="660064" cy="454154"/>
              </a:xfrm>
            </p:grpSpPr>
            <p:sp>
              <p:nvSpPr>
                <p:cNvPr id="42" name="Isosceles Triangle 41">
                  <a:extLst>
                    <a:ext uri="{FF2B5EF4-FFF2-40B4-BE49-F238E27FC236}">
                      <a16:creationId xmlns:a16="http://schemas.microsoft.com/office/drawing/2014/main" id="{1CB796A9-6BC0-53AA-4BE6-E823E033F504}"/>
                    </a:ext>
                  </a:extLst>
                </p:cNvPr>
                <p:cNvSpPr/>
                <p:nvPr/>
              </p:nvSpPr>
              <p:spPr>
                <a:xfrm rot="10800000">
                  <a:off x="5070010" y="2375060"/>
                  <a:ext cx="660064" cy="309119"/>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4" name="Isosceles Triangle 43">
                  <a:extLst>
                    <a:ext uri="{FF2B5EF4-FFF2-40B4-BE49-F238E27FC236}">
                      <a16:creationId xmlns:a16="http://schemas.microsoft.com/office/drawing/2014/main" id="{080700B0-5E09-F3E1-0A7B-32C37981AD3A}"/>
                    </a:ext>
                    <a:ext uri="{C183D7F6-B498-43B3-948B-1728B52AA6E4}">
                      <adec:decorative xmlns:adec="http://schemas.microsoft.com/office/drawing/2017/decorative" val="1"/>
                    </a:ext>
                  </a:extLst>
                </p:cNvPr>
                <p:cNvSpPr/>
                <p:nvPr/>
              </p:nvSpPr>
              <p:spPr>
                <a:xfrm rot="10800000">
                  <a:off x="5070010" y="2230025"/>
                  <a:ext cx="660064" cy="309119"/>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grpSp>
      <p:pic>
        <p:nvPicPr>
          <p:cNvPr id="13" name="Picture 2" descr="QR code directing to mass.gov/masshealth-federal-updates-and-impact">
            <a:extLst>
              <a:ext uri="{FF2B5EF4-FFF2-40B4-BE49-F238E27FC236}">
                <a16:creationId xmlns:a16="http://schemas.microsoft.com/office/drawing/2014/main" id="{0DDEADD3-164A-375B-F2CD-8638867237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903" t="16903" r="17336" b="17336"/>
          <a:stretch>
            <a:fillRect/>
          </a:stretch>
        </p:blipFill>
        <p:spPr bwMode="auto">
          <a:xfrm>
            <a:off x="231648" y="5568395"/>
            <a:ext cx="932523" cy="782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Box 23" descr="More information is available at https://www.mass.gov/info-details/masshealth-federal-updates-and-impact&#10;">
            <a:extLst>
              <a:ext uri="{FF2B5EF4-FFF2-40B4-BE49-F238E27FC236}">
                <a16:creationId xmlns:a16="http://schemas.microsoft.com/office/drawing/2014/main" id="{BA36381E-EF0A-772F-378A-088B2C6B7AF0}"/>
              </a:ext>
            </a:extLst>
          </p:cNvPr>
          <p:cNvSpPr txBox="1"/>
          <p:nvPr/>
        </p:nvSpPr>
        <p:spPr>
          <a:xfrm>
            <a:off x="1477978" y="5564938"/>
            <a:ext cx="9191340" cy="1203960"/>
          </a:xfrm>
          <a:prstGeom prst="rect">
            <a:avLst/>
          </a:prstGeom>
          <a:noFill/>
        </p:spPr>
        <p:txBody>
          <a:bodyPr wrap="square" rtlCol="0">
            <a:spAutoFit/>
          </a:bodyPr>
          <a:lstStyle/>
          <a:p>
            <a:pPr algn="ctr">
              <a:spcAft>
                <a:spcPts val="600"/>
              </a:spcAft>
              <a:defRPr/>
            </a:pPr>
            <a:r>
              <a:rPr lang="es" sz="1600" b="1" i="0" u="none" strike="noStrike" cap="none" baseline="0">
                <a:solidFill>
                  <a:srgbClr val="000000"/>
                </a:solidFill>
                <a:effectLst/>
                <a:uFill>
                  <a:solidFill>
                    <a:prstClr val="black">
                      <a:alpha val="0"/>
                    </a:prstClr>
                  </a:solidFill>
                </a:uFill>
                <a:latin typeface="Arial"/>
                <a:ea typeface="Arial"/>
                <a:cs typeface="Arial"/>
              </a:rPr>
              <a:t>Visite el sitio web sobre OB3 para afiliados de MassHealth para obtener más información:</a:t>
            </a:r>
          </a:p>
          <a:p>
            <a:pPr algn="ctr">
              <a:defRPr/>
            </a:pPr>
            <a:r>
              <a:rPr lang="es" sz="1800" b="1" i="0" u="none" strike="noStrike" cap="none" baseline="0">
                <a:solidFill>
                  <a:srgbClr val="000000"/>
                </a:solidFill>
                <a:effectLst/>
                <a:uFill>
                  <a:solidFill>
                    <a:prstClr val="black">
                      <a:alpha val="0"/>
                    </a:prstClr>
                  </a:solidFill>
                </a:uFill>
                <a:latin typeface="Arial"/>
                <a:ea typeface="Arial"/>
                <a:cs typeface="Arial"/>
                <a:hlinkClick r:id="rId7" history="0"/>
              </a:rPr>
              <a:t>https://www.mass.gov/info-details/masshealth-federal-updates-and-impact</a:t>
            </a:r>
            <a:endParaRPr lang="en-US"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7310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5CC50-434E-1AD6-C001-41371332903D}"/>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7BF6D6F-F4DB-20D3-1781-65C5FD36040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C6B678BF-3352-402F-7297-293D80CCC79B}"/>
              </a:ext>
            </a:extLst>
          </p:cNvPr>
          <p:cNvSpPr/>
          <p:nvPr/>
        </p:nvSpPr>
        <p:spPr>
          <a:xfrm>
            <a:off x="0" y="0"/>
            <a:ext cx="12192000" cy="656539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26E31559-3D8E-9896-CB69-A1603E1E456E}"/>
              </a:ext>
            </a:extLst>
          </p:cNvPr>
          <p:cNvSpPr txBox="1"/>
          <p:nvPr/>
        </p:nvSpPr>
        <p:spPr bwMode="auto">
          <a:xfrm>
            <a:off x="247649" y="2914650"/>
            <a:ext cx="5991225" cy="1000125"/>
          </a:xfrm>
          <a:prstGeom prst="rect">
            <a:avLst/>
          </a:prstGeom>
          <a:noFill/>
          <a:ln w="9525">
            <a:noFill/>
            <a:miter lim="800000"/>
          </a:ln>
          <a:effectLst/>
        </p:spPr>
        <p:txBody>
          <a:bodyPr vert="horz" wrap="square" lIns="76200" tIns="76200" rIns="76200" bIns="7620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3200" b="1" i="0" u="none" strike="noStrike" cap="none" baseline="0" dirty="0">
                <a:solidFill>
                  <a:srgbClr val="FFFFFF"/>
                </a:solidFill>
                <a:effectLst/>
                <a:uFill>
                  <a:solidFill>
                    <a:prstClr val="black">
                      <a:alpha val="0"/>
                    </a:prstClr>
                  </a:solidFill>
                </a:uFill>
                <a:latin typeface="Arial"/>
                <a:ea typeface="Arial"/>
                <a:cs typeface="Arial"/>
              </a:rPr>
              <a:t>Cómo </a:t>
            </a:r>
            <a:r>
              <a:rPr lang="es" sz="3200" b="1" i="0" u="none" strike="noStrike" cap="none" baseline="0" dirty="0">
                <a:solidFill>
                  <a:schemeClr val="bg1"/>
                </a:solidFill>
                <a:effectLst/>
                <a:uFill>
                  <a:solidFill>
                    <a:prstClr val="black">
                      <a:alpha val="0"/>
                    </a:prstClr>
                  </a:solidFill>
                </a:uFill>
                <a:latin typeface="Arial"/>
                <a:ea typeface="Arial"/>
                <a:cs typeface="Arial"/>
              </a:rPr>
              <a:t>puede usted prepararse </a:t>
            </a:r>
            <a:endParaRPr kumimoji="0" lang="en-US" sz="3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83436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1C81E-48B4-090E-EBE3-F7837500A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DC114-C673-3BFA-9415-2113DC50073A}"/>
              </a:ext>
            </a:extLst>
          </p:cNvPr>
          <p:cNvSpPr>
            <a:spLocks noGrp="1"/>
          </p:cNvSpPr>
          <p:nvPr>
            <p:ph type="title"/>
          </p:nvPr>
        </p:nvSpPr>
        <p:spPr>
          <a:xfrm>
            <a:off x="231648" y="351059"/>
            <a:ext cx="11684000" cy="304800"/>
          </a:xfrm>
        </p:spPr>
        <p:txBody>
          <a:bodyPr vert="horz"/>
          <a:lstStyle/>
          <a:p>
            <a:r>
              <a:rPr lang="es" sz="2000" b="1" i="0" u="none" strike="noStrike" cap="none" baseline="0" dirty="0">
                <a:solidFill>
                  <a:srgbClr val="002960"/>
                </a:solidFill>
                <a:effectLst/>
                <a:uFill>
                  <a:solidFill>
                    <a:prstClr val="black">
                      <a:alpha val="0"/>
                    </a:prstClr>
                  </a:solidFill>
                </a:uFill>
                <a:latin typeface="Arial"/>
                <a:ea typeface="Arial"/>
                <a:cs typeface="Arial"/>
              </a:rPr>
              <a:t>¿Qué debe hacer? ¿Cómo puede prepararse?</a:t>
            </a:r>
          </a:p>
        </p:txBody>
      </p:sp>
      <p:sp>
        <p:nvSpPr>
          <p:cNvPr id="3" name="Text Placeholder 2">
            <a:extLst>
              <a:ext uri="{FF2B5EF4-FFF2-40B4-BE49-F238E27FC236}">
                <a16:creationId xmlns:a16="http://schemas.microsoft.com/office/drawing/2014/main" id="{E169D7C9-879A-A7B9-0DCB-537CB3444C3C}"/>
              </a:ext>
            </a:extLst>
          </p:cNvPr>
          <p:cNvSpPr txBox="1"/>
          <p:nvPr/>
        </p:nvSpPr>
        <p:spPr>
          <a:xfrm>
            <a:off x="139051" y="705532"/>
            <a:ext cx="11647200" cy="369332"/>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400"/>
              </a:spcAft>
              <a:buClrTx/>
              <a:buSzTx/>
              <a:buFont typeface="Arial" panose="020B0604020202020204" pitchFamily="34" charset="0"/>
              <a:buNone/>
              <a:defRPr/>
            </a:pPr>
            <a:r>
              <a:rPr lang="es" sz="1800" b="0" i="0" u="none" strike="noStrike" cap="none" spc="-10" dirty="0">
                <a:solidFill>
                  <a:srgbClr val="000000"/>
                </a:solidFill>
                <a:effectLst/>
                <a:uFill>
                  <a:solidFill>
                    <a:prstClr val="black">
                      <a:alpha val="0"/>
                    </a:prstClr>
                  </a:solidFill>
                </a:uFill>
                <a:latin typeface="Arial"/>
                <a:ea typeface="Arial"/>
                <a:cs typeface="Arial"/>
              </a:rPr>
              <a:t>Los afiliados de </a:t>
            </a:r>
            <a:r>
              <a:rPr lang="es" sz="1800" b="0" i="0" u="none" strike="noStrike" cap="none" spc="-10" dirty="0">
                <a:effectLst/>
                <a:uFill>
                  <a:solidFill>
                    <a:prstClr val="black">
                      <a:alpha val="0"/>
                    </a:prstClr>
                  </a:solidFill>
                </a:uFill>
                <a:latin typeface="Arial"/>
                <a:ea typeface="Arial"/>
                <a:cs typeface="Arial"/>
              </a:rPr>
              <a:t>MassHealth deben tomar estas </a:t>
            </a:r>
            <a:r>
              <a:rPr lang="es" sz="1800" b="0" i="0" u="none" strike="noStrike" cap="none" spc="-10" dirty="0">
                <a:solidFill>
                  <a:srgbClr val="000000"/>
                </a:solidFill>
                <a:effectLst/>
                <a:uFill>
                  <a:solidFill>
                    <a:prstClr val="black">
                      <a:alpha val="0"/>
                    </a:prstClr>
                  </a:solidFill>
                </a:uFill>
                <a:latin typeface="Arial"/>
                <a:ea typeface="Arial"/>
                <a:cs typeface="Arial"/>
              </a:rPr>
              <a:t>medidas para asegurarse de recibir la mejor cobertura disponible:</a:t>
            </a:r>
          </a:p>
        </p:txBody>
      </p:sp>
      <p:grpSp>
        <p:nvGrpSpPr>
          <p:cNvPr id="4" name="Group 3">
            <a:extLst>
              <a:ext uri="{FF2B5EF4-FFF2-40B4-BE49-F238E27FC236}">
                <a16:creationId xmlns:a16="http://schemas.microsoft.com/office/drawing/2014/main" id="{0F2C686E-B26A-C4B6-7359-BD19415A0E0F}"/>
              </a:ext>
              <a:ext uri="{C183D7F6-B498-43B3-948B-1728B52AA6E4}">
                <adec:decorative xmlns:adec="http://schemas.microsoft.com/office/drawing/2017/decorative" val="1"/>
              </a:ext>
            </a:extLst>
          </p:cNvPr>
          <p:cNvGrpSpPr/>
          <p:nvPr/>
        </p:nvGrpSpPr>
        <p:grpSpPr>
          <a:xfrm>
            <a:off x="405623" y="2380277"/>
            <a:ext cx="11228353" cy="1047750"/>
            <a:chOff x="1314450" y="1297208"/>
            <a:chExt cx="11228353" cy="1047750"/>
          </a:xfrm>
        </p:grpSpPr>
        <p:sp>
          <p:nvSpPr>
            <p:cNvPr id="6" name="Oval 5">
              <a:extLst>
                <a:ext uri="{FF2B5EF4-FFF2-40B4-BE49-F238E27FC236}">
                  <a16:creationId xmlns:a16="http://schemas.microsoft.com/office/drawing/2014/main" id="{84771FBB-7535-B817-3B06-829061CA3AA1}"/>
                </a:ext>
              </a:extLst>
            </p:cNvPr>
            <p:cNvSpPr/>
            <p:nvPr/>
          </p:nvSpPr>
          <p:spPr>
            <a:xfrm>
              <a:off x="1314450" y="1297208"/>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27F7BA8B-FDF3-C807-E216-05CD9DDCEE02}"/>
                </a:ext>
              </a:extLst>
            </p:cNvPr>
            <p:cNvSpPr/>
            <p:nvPr/>
          </p:nvSpPr>
          <p:spPr>
            <a:xfrm>
              <a:off x="1838324" y="1444845"/>
              <a:ext cx="10704479" cy="82327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Title 1">
              <a:extLst>
                <a:ext uri="{FF2B5EF4-FFF2-40B4-BE49-F238E27FC236}">
                  <a16:creationId xmlns:a16="http://schemas.microsoft.com/office/drawing/2014/main" id="{4448B9C8-B314-06B7-3353-6A78807E73A9}"/>
                </a:ext>
              </a:extLst>
            </p:cNvPr>
            <p:cNvSpPr txBox="1"/>
            <p:nvPr/>
          </p:nvSpPr>
          <p:spPr>
            <a:xfrm>
              <a:off x="2376487" y="1394041"/>
              <a:ext cx="10059143" cy="85408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s" sz="2000" b="1" i="0" u="none" strike="noStrike" cap="none" baseline="0" dirty="0">
                  <a:solidFill>
                    <a:srgbClr val="002960"/>
                  </a:solidFill>
                  <a:effectLst/>
                  <a:uFill>
                    <a:solidFill>
                      <a:prstClr val="black">
                        <a:alpha val="0"/>
                      </a:prstClr>
                    </a:solidFill>
                  </a:uFill>
                  <a:latin typeface="Arial"/>
                  <a:ea typeface="Arial"/>
                  <a:cs typeface="Arial"/>
                </a:rPr>
                <a:t>Seguir recibiendo atención, surtir sus medicamentos de venta con receta y asistir a sus citas.</a:t>
              </a:r>
            </a:p>
            <a:p>
              <a:pPr marL="0" marR="0" lvl="0" indent="0" algn="l" defTabSz="914400" rtl="0" eaLnBrk="1" fontAlgn="auto" latinLnBrk="0" hangingPunct="1">
                <a:lnSpc>
                  <a:spcPct val="100000"/>
                </a:lnSpc>
                <a:spcBef>
                  <a:spcPct val="0"/>
                </a:spcBef>
                <a:spcAft>
                  <a:spcPct val="0"/>
                </a:spcAft>
                <a:buClrTx/>
                <a:buSzTx/>
                <a:buFontTx/>
                <a:buNone/>
                <a:defRPr/>
              </a:pPr>
              <a:r>
                <a:rPr lang="es" sz="1550" b="0" i="0" u="none" strike="noStrike" cap="none" baseline="0" dirty="0">
                  <a:solidFill>
                    <a:srgbClr val="002960"/>
                  </a:solidFill>
                  <a:effectLst/>
                  <a:uFill>
                    <a:solidFill>
                      <a:prstClr val="black">
                        <a:alpha val="0"/>
                      </a:prstClr>
                    </a:solidFill>
                  </a:uFill>
                  <a:latin typeface="Arial"/>
                  <a:ea typeface="Arial"/>
                  <a:cs typeface="Arial"/>
                </a:rPr>
                <a:t>Usted se sabrá directamente por MassHealth antes de que cambie algo con respecto a su cobertura.</a:t>
              </a:r>
            </a:p>
          </p:txBody>
        </p:sp>
        <p:sp>
          <p:nvSpPr>
            <p:cNvPr id="9" name="Oval 8">
              <a:extLst>
                <a:ext uri="{FF2B5EF4-FFF2-40B4-BE49-F238E27FC236}">
                  <a16:creationId xmlns:a16="http://schemas.microsoft.com/office/drawing/2014/main" id="{7598326C-C745-A77E-745A-9294A5A8AA09}"/>
                </a:ext>
              </a:extLst>
            </p:cNvPr>
            <p:cNvSpPr/>
            <p:nvPr/>
          </p:nvSpPr>
          <p:spPr>
            <a:xfrm>
              <a:off x="1466850" y="1449608"/>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0" name="Graphic 9">
              <a:extLst>
                <a:ext uri="{FF2B5EF4-FFF2-40B4-BE49-F238E27FC236}">
                  <a16:creationId xmlns:a16="http://schemas.microsoft.com/office/drawing/2014/main" id="{2D8F2FD9-6BD7-7073-890B-04EA6450594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74024" y="1553607"/>
              <a:ext cx="528600" cy="528600"/>
            </a:xfrm>
            <a:prstGeom prst="rect">
              <a:avLst/>
            </a:prstGeom>
          </p:spPr>
        </p:pic>
      </p:grpSp>
      <p:grpSp>
        <p:nvGrpSpPr>
          <p:cNvPr id="30" name="Group 29">
            <a:extLst>
              <a:ext uri="{FF2B5EF4-FFF2-40B4-BE49-F238E27FC236}">
                <a16:creationId xmlns:a16="http://schemas.microsoft.com/office/drawing/2014/main" id="{3DCE4F96-CDD5-D8DC-DF77-59B3AAB3317A}"/>
              </a:ext>
              <a:ext uri="{C183D7F6-B498-43B3-948B-1728B52AA6E4}">
                <adec:decorative xmlns:adec="http://schemas.microsoft.com/office/drawing/2017/decorative" val="1"/>
              </a:ext>
            </a:extLst>
          </p:cNvPr>
          <p:cNvGrpSpPr/>
          <p:nvPr/>
        </p:nvGrpSpPr>
        <p:grpSpPr>
          <a:xfrm>
            <a:off x="405623" y="1194532"/>
            <a:ext cx="11228353" cy="1047750"/>
            <a:chOff x="1314450" y="1297208"/>
            <a:chExt cx="11228353" cy="1047750"/>
          </a:xfrm>
        </p:grpSpPr>
        <p:sp>
          <p:nvSpPr>
            <p:cNvPr id="31" name="Oval 30">
              <a:extLst>
                <a:ext uri="{FF2B5EF4-FFF2-40B4-BE49-F238E27FC236}">
                  <a16:creationId xmlns:a16="http://schemas.microsoft.com/office/drawing/2014/main" id="{35B9EFAE-0B10-05C1-64E2-4B556B6CEB79}"/>
                </a:ext>
              </a:extLst>
            </p:cNvPr>
            <p:cNvSpPr/>
            <p:nvPr/>
          </p:nvSpPr>
          <p:spPr>
            <a:xfrm>
              <a:off x="1314450" y="1297208"/>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2" name="Rectangle: Rounded Corners 31">
              <a:extLst>
                <a:ext uri="{FF2B5EF4-FFF2-40B4-BE49-F238E27FC236}">
                  <a16:creationId xmlns:a16="http://schemas.microsoft.com/office/drawing/2014/main" id="{84DC4631-5872-0189-E227-912C302D9900}"/>
                </a:ext>
              </a:extLst>
            </p:cNvPr>
            <p:cNvSpPr/>
            <p:nvPr/>
          </p:nvSpPr>
          <p:spPr>
            <a:xfrm>
              <a:off x="1838324" y="1444845"/>
              <a:ext cx="10704479" cy="80663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3" name="Title 1">
              <a:extLst>
                <a:ext uri="{FF2B5EF4-FFF2-40B4-BE49-F238E27FC236}">
                  <a16:creationId xmlns:a16="http://schemas.microsoft.com/office/drawing/2014/main" id="{8BF9D7DD-F1D6-757C-0C81-0F08B3A0DC85}"/>
                </a:ext>
              </a:extLst>
            </p:cNvPr>
            <p:cNvSpPr txBox="1"/>
            <p:nvPr/>
          </p:nvSpPr>
          <p:spPr>
            <a:xfrm>
              <a:off x="2376487" y="1454233"/>
              <a:ext cx="10059143" cy="77724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s" sz="2000" b="1" i="0" u="none" strike="noStrike" cap="none" baseline="0" dirty="0">
                  <a:solidFill>
                    <a:srgbClr val="002960"/>
                  </a:solidFill>
                  <a:effectLst/>
                  <a:uFill>
                    <a:solidFill>
                      <a:prstClr val="black">
                        <a:alpha val="0"/>
                      </a:prstClr>
                    </a:solidFill>
                  </a:uFill>
                  <a:latin typeface="Arial"/>
                  <a:ea typeface="Arial"/>
                  <a:cs typeface="Arial"/>
                </a:rPr>
                <a:t>Asegurarse de que tengamos su información actual.</a:t>
              </a:r>
            </a:p>
            <a:p>
              <a:pPr marL="0" marR="0" lvl="0" indent="0" algn="l" defTabSz="914400" rtl="0" eaLnBrk="1" fontAlgn="auto" latinLnBrk="0" hangingPunct="1">
                <a:lnSpc>
                  <a:spcPct val="100000"/>
                </a:lnSpc>
                <a:spcBef>
                  <a:spcPct val="0"/>
                </a:spcBef>
                <a:spcAft>
                  <a:spcPct val="0"/>
                </a:spcAft>
                <a:buClrTx/>
                <a:buSzTx/>
                <a:buFontTx/>
                <a:buNone/>
                <a:defRPr/>
              </a:pPr>
              <a:r>
                <a:rPr lang="es" sz="1550" b="0" dirty="0">
                  <a:solidFill>
                    <a:srgbClr val="002960"/>
                  </a:solidFill>
                  <a:uFill>
                    <a:solidFill>
                      <a:prstClr val="black">
                        <a:alpha val="0"/>
                      </a:prstClr>
                    </a:solidFill>
                  </a:uFill>
                  <a:latin typeface="Arial"/>
                  <a:ea typeface="Arial"/>
                  <a:cs typeface="Arial"/>
                </a:rPr>
                <a:t>Notifíqueno</a:t>
              </a:r>
              <a:r>
                <a:rPr lang="es" sz="1550" b="0" i="0" u="none" strike="noStrike" cap="none" baseline="0" dirty="0">
                  <a:solidFill>
                    <a:srgbClr val="002960"/>
                  </a:solidFill>
                  <a:effectLst/>
                  <a:uFill>
                    <a:solidFill>
                      <a:prstClr val="black">
                        <a:alpha val="0"/>
                      </a:prstClr>
                    </a:solidFill>
                  </a:uFill>
                  <a:latin typeface="Arial"/>
                  <a:ea typeface="Arial"/>
                  <a:cs typeface="Arial"/>
                </a:rPr>
                <a:t>s si se muda, si tiene un número nuevo, si es una persona embarazada o si hay otro cambio que pueda afectar su cobertura.</a:t>
              </a:r>
            </a:p>
          </p:txBody>
        </p:sp>
        <p:sp>
          <p:nvSpPr>
            <p:cNvPr id="34" name="Oval 33">
              <a:extLst>
                <a:ext uri="{FF2B5EF4-FFF2-40B4-BE49-F238E27FC236}">
                  <a16:creationId xmlns:a16="http://schemas.microsoft.com/office/drawing/2014/main" id="{01A26850-CB6C-6836-131B-3DEB5DA83981}"/>
                </a:ext>
              </a:extLst>
            </p:cNvPr>
            <p:cNvSpPr/>
            <p:nvPr/>
          </p:nvSpPr>
          <p:spPr>
            <a:xfrm>
              <a:off x="1466850" y="1449608"/>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5" name="Graphic 34">
              <a:extLst>
                <a:ext uri="{FF2B5EF4-FFF2-40B4-BE49-F238E27FC236}">
                  <a16:creationId xmlns:a16="http://schemas.microsoft.com/office/drawing/2014/main" id="{1A60FC11-D93D-454D-4FB4-46FFDC283DA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74024" y="1553607"/>
              <a:ext cx="528600" cy="528600"/>
            </a:xfrm>
            <a:prstGeom prst="rect">
              <a:avLst/>
            </a:prstGeom>
          </p:spPr>
        </p:pic>
      </p:grpSp>
      <p:grpSp>
        <p:nvGrpSpPr>
          <p:cNvPr id="36" name="Group 35" descr="If you have questions or need help, contact us!&#10;Call us at (800) 841-2900, TDD/TTY: 711, visit a MassHealth Enrollment Center, or find an assister near you.&#10;">
            <a:extLst>
              <a:ext uri="{FF2B5EF4-FFF2-40B4-BE49-F238E27FC236}">
                <a16:creationId xmlns:a16="http://schemas.microsoft.com/office/drawing/2014/main" id="{75F24A90-41B7-ED7D-2ABD-C64A3AE2809A}"/>
              </a:ext>
            </a:extLst>
          </p:cNvPr>
          <p:cNvGrpSpPr/>
          <p:nvPr/>
        </p:nvGrpSpPr>
        <p:grpSpPr>
          <a:xfrm>
            <a:off x="405623" y="5078002"/>
            <a:ext cx="11228353" cy="1047750"/>
            <a:chOff x="1314450" y="1297208"/>
            <a:chExt cx="11228353" cy="1047750"/>
          </a:xfrm>
        </p:grpSpPr>
        <p:sp>
          <p:nvSpPr>
            <p:cNvPr id="37" name="Oval 36">
              <a:extLst>
                <a:ext uri="{FF2B5EF4-FFF2-40B4-BE49-F238E27FC236}">
                  <a16:creationId xmlns:a16="http://schemas.microsoft.com/office/drawing/2014/main" id="{B90568F5-F0D7-FDEB-1AAC-1F3E5F797387}"/>
                </a:ext>
              </a:extLst>
            </p:cNvPr>
            <p:cNvSpPr/>
            <p:nvPr/>
          </p:nvSpPr>
          <p:spPr>
            <a:xfrm>
              <a:off x="1314450" y="1297208"/>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8" name="Rectangle: Rounded Corners 37">
              <a:extLst>
                <a:ext uri="{FF2B5EF4-FFF2-40B4-BE49-F238E27FC236}">
                  <a16:creationId xmlns:a16="http://schemas.microsoft.com/office/drawing/2014/main" id="{D956FDF5-6ACC-E918-E658-63145DECC290}"/>
                </a:ext>
              </a:extLst>
            </p:cNvPr>
            <p:cNvSpPr/>
            <p:nvPr/>
          </p:nvSpPr>
          <p:spPr>
            <a:xfrm>
              <a:off x="1838324" y="1444845"/>
              <a:ext cx="10704479" cy="74771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9" name="Title 1">
              <a:extLst>
                <a:ext uri="{FF2B5EF4-FFF2-40B4-BE49-F238E27FC236}">
                  <a16:creationId xmlns:a16="http://schemas.microsoft.com/office/drawing/2014/main" id="{44BBBCCB-7799-BFA2-AD9A-99F509C2FFF6}"/>
                </a:ext>
              </a:extLst>
            </p:cNvPr>
            <p:cNvSpPr txBox="1"/>
            <p:nvPr/>
          </p:nvSpPr>
          <p:spPr>
            <a:xfrm>
              <a:off x="2376487" y="1424841"/>
              <a:ext cx="10059143" cy="79248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s" sz="2000" b="1" i="0" u="none" strike="noStrike" cap="none" baseline="0" dirty="0">
                  <a:solidFill>
                    <a:srgbClr val="002960"/>
                  </a:solidFill>
                  <a:effectLst/>
                  <a:uFill>
                    <a:solidFill>
                      <a:prstClr val="black">
                        <a:alpha val="0"/>
                      </a:prstClr>
                    </a:solidFill>
                  </a:uFill>
                  <a:latin typeface="Arial"/>
                  <a:ea typeface="Arial"/>
                  <a:cs typeface="Arial"/>
                </a:rPr>
                <a:t>Si tienen preguntas o necesita ayuda, ¡comuníquese con nosotros!</a:t>
              </a:r>
            </a:p>
            <a:p>
              <a:pPr marL="0" marR="0" lvl="0" indent="0" algn="l" defTabSz="914400" rtl="0" eaLnBrk="1" fontAlgn="auto" latinLnBrk="0" hangingPunct="1">
                <a:lnSpc>
                  <a:spcPct val="100000"/>
                </a:lnSpc>
                <a:spcBef>
                  <a:spcPct val="0"/>
                </a:spcBef>
                <a:spcAft>
                  <a:spcPct val="0"/>
                </a:spcAft>
                <a:buClrTx/>
                <a:buSzTx/>
                <a:buFontTx/>
                <a:buNone/>
                <a:defRPr/>
              </a:pPr>
              <a:r>
                <a:rPr lang="es" sz="1550" b="0" i="0" u="none" strike="noStrike" cap="none" baseline="0" dirty="0">
                  <a:solidFill>
                    <a:srgbClr val="002960"/>
                  </a:solidFill>
                  <a:effectLst/>
                  <a:uFill>
                    <a:solidFill>
                      <a:prstClr val="black">
                        <a:alpha val="0"/>
                      </a:prstClr>
                    </a:solidFill>
                  </a:uFill>
                  <a:latin typeface="Arial"/>
                  <a:ea typeface="Arial"/>
                  <a:cs typeface="Arial"/>
                </a:rPr>
                <a:t>Llame</a:t>
              </a:r>
              <a:r>
                <a:rPr lang="es" sz="1550" b="0" i="0" u="none" strike="noStrike" cap="none" baseline="0" dirty="0">
                  <a:solidFill>
                    <a:srgbClr val="FF0000"/>
                  </a:solidFill>
                  <a:effectLst/>
                  <a:uFill>
                    <a:solidFill>
                      <a:prstClr val="black">
                        <a:alpha val="0"/>
                      </a:prstClr>
                    </a:solidFill>
                  </a:uFill>
                  <a:latin typeface="Arial"/>
                  <a:ea typeface="Arial"/>
                  <a:cs typeface="Arial"/>
                </a:rPr>
                <a:t> </a:t>
              </a:r>
              <a:r>
                <a:rPr lang="es" sz="1550" b="0" i="0" u="none" strike="noStrike" cap="none" baseline="0" dirty="0">
                  <a:solidFill>
                    <a:srgbClr val="002960"/>
                  </a:solidFill>
                  <a:effectLst/>
                  <a:uFill>
                    <a:solidFill>
                      <a:prstClr val="black">
                        <a:alpha val="0"/>
                      </a:prstClr>
                    </a:solidFill>
                  </a:uFill>
                  <a:latin typeface="Arial"/>
                  <a:ea typeface="Arial"/>
                  <a:cs typeface="Arial"/>
                </a:rPr>
                <a:t>al (800) 841-2900, TDD/TTY: 711, visite un </a:t>
              </a:r>
              <a:r>
                <a:rPr lang="es" sz="1550" b="0" i="0" u="none" strike="noStrike" cap="none" baseline="0" dirty="0">
                  <a:solidFill>
                    <a:srgbClr val="002960"/>
                  </a:solidFill>
                  <a:effectLst/>
                  <a:uFill>
                    <a:solidFill>
                      <a:prstClr val="black">
                        <a:alpha val="0"/>
                      </a:prstClr>
                    </a:solidFill>
                  </a:uFill>
                  <a:latin typeface="Arial"/>
                  <a:ea typeface="Arial"/>
                  <a:cs typeface="Arial"/>
                  <a:hlinkClick r:id="rId5" history="0"/>
                </a:rPr>
                <a:t>Centro de Inscripción de MassHealth</a:t>
              </a:r>
              <a:r>
                <a:rPr lang="es" sz="1550" b="0" i="0" u="none" strike="noStrike" cap="none" baseline="0" dirty="0">
                  <a:solidFill>
                    <a:srgbClr val="002960"/>
                  </a:solidFill>
                  <a:effectLst/>
                  <a:uFill>
                    <a:solidFill>
                      <a:prstClr val="black">
                        <a:alpha val="0"/>
                      </a:prstClr>
                    </a:solidFill>
                  </a:uFill>
                  <a:latin typeface="Arial"/>
                  <a:ea typeface="Arial"/>
                  <a:cs typeface="Arial"/>
                </a:rPr>
                <a:t> o encuentre</a:t>
              </a:r>
              <a:r>
                <a:rPr lang="es" sz="1550" b="0" i="0" u="none" strike="noStrike" cap="none" baseline="0" dirty="0">
                  <a:solidFill>
                    <a:srgbClr val="FF0000"/>
                  </a:solidFill>
                  <a:effectLst/>
                  <a:uFill>
                    <a:solidFill>
                      <a:prstClr val="black">
                        <a:alpha val="0"/>
                      </a:prstClr>
                    </a:solidFill>
                  </a:uFill>
                  <a:latin typeface="Arial"/>
                  <a:ea typeface="Arial"/>
                  <a:cs typeface="Arial"/>
                </a:rPr>
                <a:t> </a:t>
              </a:r>
              <a:r>
                <a:rPr lang="es" sz="1550" b="0" i="0" u="none" strike="noStrike" cap="none" baseline="0" dirty="0">
                  <a:solidFill>
                    <a:srgbClr val="002960"/>
                  </a:solidFill>
                  <a:effectLst/>
                  <a:uFill>
                    <a:solidFill>
                      <a:prstClr val="black">
                        <a:alpha val="0"/>
                      </a:prstClr>
                    </a:solidFill>
                  </a:uFill>
                  <a:latin typeface="Arial"/>
                  <a:ea typeface="Arial"/>
                  <a:cs typeface="Arial"/>
                </a:rPr>
                <a:t>un </a:t>
              </a:r>
              <a:r>
                <a:rPr lang="es" sz="1550" b="0" i="0" u="none" strike="noStrike" cap="none" baseline="0" dirty="0">
                  <a:solidFill>
                    <a:srgbClr val="002960"/>
                  </a:solidFill>
                  <a:effectLst/>
                  <a:uFill>
                    <a:solidFill>
                      <a:prstClr val="black">
                        <a:alpha val="0"/>
                      </a:prstClr>
                    </a:solidFill>
                  </a:uFill>
                  <a:latin typeface="Arial"/>
                  <a:ea typeface="Arial"/>
                  <a:cs typeface="Arial"/>
                  <a:hlinkClick r:id="rId6" history="0"/>
                </a:rPr>
                <a:t>asistente</a:t>
              </a:r>
              <a:r>
                <a:rPr lang="es" sz="1550" b="0" i="0" u="none" strike="noStrike" cap="none" baseline="0" dirty="0">
                  <a:solidFill>
                    <a:srgbClr val="002960"/>
                  </a:solidFill>
                  <a:effectLst/>
                  <a:uFill>
                    <a:solidFill>
                      <a:prstClr val="black">
                        <a:alpha val="0"/>
                      </a:prstClr>
                    </a:solidFill>
                  </a:uFill>
                  <a:latin typeface="Arial"/>
                  <a:ea typeface="Arial"/>
                  <a:cs typeface="Arial"/>
                </a:rPr>
                <a:t> cerca de usted.</a:t>
              </a:r>
              <a:endParaRPr kumimoji="0" lang="en-US" sz="1550" b="0" i="0" u="none" strike="noStrike" kern="1200" cap="none" spc="0" normalizeH="0" baseline="0" noProof="0" dirty="0">
                <a:ln>
                  <a:noFill/>
                </a:ln>
                <a:solidFill>
                  <a:srgbClr val="002960"/>
                </a:solidFill>
                <a:effectLst/>
                <a:uLnTx/>
                <a:uFillTx/>
                <a:latin typeface="Arial"/>
                <a:ea typeface="+mj-ea"/>
                <a:cs typeface="Arial"/>
              </a:endParaRPr>
            </a:p>
          </p:txBody>
        </p:sp>
        <p:sp>
          <p:nvSpPr>
            <p:cNvPr id="40" name="Oval 39">
              <a:extLst>
                <a:ext uri="{FF2B5EF4-FFF2-40B4-BE49-F238E27FC236}">
                  <a16:creationId xmlns:a16="http://schemas.microsoft.com/office/drawing/2014/main" id="{2BF1466D-3E3B-CC84-E432-F87EC69E2710}"/>
                </a:ext>
              </a:extLst>
            </p:cNvPr>
            <p:cNvSpPr/>
            <p:nvPr/>
          </p:nvSpPr>
          <p:spPr>
            <a:xfrm>
              <a:off x="1466850" y="1449608"/>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1" name="Graphic 40" descr="Call center with solid fill">
              <a:extLst>
                <a:ext uri="{FF2B5EF4-FFF2-40B4-BE49-F238E27FC236}">
                  <a16:creationId xmlns:a16="http://schemas.microsoft.com/office/drawing/2014/main" id="{85824741-8256-2FDB-EEB2-E2ACE52B501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574024" y="1553607"/>
              <a:ext cx="528600" cy="528600"/>
            </a:xfrm>
            <a:prstGeom prst="rect">
              <a:avLst/>
            </a:prstGeom>
          </p:spPr>
        </p:pic>
      </p:grpSp>
      <p:grpSp>
        <p:nvGrpSpPr>
          <p:cNvPr id="43" name="Group 42">
            <a:extLst>
              <a:ext uri="{FF2B5EF4-FFF2-40B4-BE49-F238E27FC236}">
                <a16:creationId xmlns:a16="http://schemas.microsoft.com/office/drawing/2014/main" id="{CB578350-33BD-33F3-E9AC-4255B9A355B8}"/>
              </a:ext>
              <a:ext uri="{C183D7F6-B498-43B3-948B-1728B52AA6E4}">
                <adec:decorative xmlns:adec="http://schemas.microsoft.com/office/drawing/2017/decorative" val="1"/>
              </a:ext>
            </a:extLst>
          </p:cNvPr>
          <p:cNvGrpSpPr/>
          <p:nvPr/>
        </p:nvGrpSpPr>
        <p:grpSpPr>
          <a:xfrm>
            <a:off x="405623" y="3729140"/>
            <a:ext cx="11228353" cy="1047750"/>
            <a:chOff x="405623" y="3729140"/>
            <a:chExt cx="11228353" cy="1047750"/>
          </a:xfrm>
        </p:grpSpPr>
        <p:grpSp>
          <p:nvGrpSpPr>
            <p:cNvPr id="24" name="Group 23">
              <a:extLst>
                <a:ext uri="{FF2B5EF4-FFF2-40B4-BE49-F238E27FC236}">
                  <a16:creationId xmlns:a16="http://schemas.microsoft.com/office/drawing/2014/main" id="{DECBA698-3DA7-FB57-041F-3B76A01BCF21}"/>
                </a:ext>
              </a:extLst>
            </p:cNvPr>
            <p:cNvGrpSpPr/>
            <p:nvPr/>
          </p:nvGrpSpPr>
          <p:grpSpPr>
            <a:xfrm>
              <a:off x="405623" y="3729140"/>
              <a:ext cx="11228353" cy="1047750"/>
              <a:chOff x="1314450" y="1297208"/>
              <a:chExt cx="11228353" cy="1047750"/>
            </a:xfrm>
          </p:grpSpPr>
          <p:sp>
            <p:nvSpPr>
              <p:cNvPr id="25" name="Oval 24">
                <a:extLst>
                  <a:ext uri="{FF2B5EF4-FFF2-40B4-BE49-F238E27FC236}">
                    <a16:creationId xmlns:a16="http://schemas.microsoft.com/office/drawing/2014/main" id="{A6ADEC28-8018-900F-F0C6-AC1A17A27DDB}"/>
                  </a:ext>
                </a:extLst>
              </p:cNvPr>
              <p:cNvSpPr/>
              <p:nvPr/>
            </p:nvSpPr>
            <p:spPr>
              <a:xfrm>
                <a:off x="1314450" y="1297208"/>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6" name="Rectangle: Rounded Corners 25">
                <a:extLst>
                  <a:ext uri="{FF2B5EF4-FFF2-40B4-BE49-F238E27FC236}">
                    <a16:creationId xmlns:a16="http://schemas.microsoft.com/office/drawing/2014/main" id="{CE445DDE-F234-7A8C-033C-B8C27C2B4464}"/>
                  </a:ext>
                </a:extLst>
              </p:cNvPr>
              <p:cNvSpPr/>
              <p:nvPr/>
            </p:nvSpPr>
            <p:spPr>
              <a:xfrm>
                <a:off x="1838324" y="1444845"/>
                <a:ext cx="10704479" cy="75247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7" name="Title 1" descr="Always read and reply to letters or messages from MassHealth.&#10;Create a MyServices account to see eligibility notices, and be on the lookout for more information in Summer 2026">
                <a:extLst>
                  <a:ext uri="{FF2B5EF4-FFF2-40B4-BE49-F238E27FC236}">
                    <a16:creationId xmlns:a16="http://schemas.microsoft.com/office/drawing/2014/main" id="{A8BA0FEF-BBF4-58C8-C92F-ECD77C4B1792}"/>
                  </a:ext>
                </a:extLst>
              </p:cNvPr>
              <p:cNvSpPr txBox="1"/>
              <p:nvPr/>
            </p:nvSpPr>
            <p:spPr>
              <a:xfrm>
                <a:off x="2376488" y="1547928"/>
                <a:ext cx="10059143" cy="546303"/>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s" sz="2000" b="1" i="0" u="none" strike="noStrike" cap="none" baseline="0" dirty="0">
                    <a:solidFill>
                      <a:srgbClr val="002960"/>
                    </a:solidFill>
                    <a:effectLst/>
                    <a:uFill>
                      <a:solidFill>
                        <a:prstClr val="black">
                          <a:alpha val="0"/>
                        </a:prstClr>
                      </a:solidFill>
                    </a:uFill>
                    <a:latin typeface="Arial"/>
                    <a:ea typeface="Arial"/>
                    <a:cs typeface="Arial"/>
                  </a:rPr>
                  <a:t>Leer y responder siempre las cartas o los mensajes de MassHealth.</a:t>
                </a:r>
              </a:p>
              <a:p>
                <a:pPr marL="0" marR="0" lvl="0" indent="0" algn="l" defTabSz="914400" rtl="0" eaLnBrk="1" fontAlgn="auto" latinLnBrk="0" hangingPunct="1">
                  <a:lnSpc>
                    <a:spcPct val="100000"/>
                  </a:lnSpc>
                  <a:spcBef>
                    <a:spcPct val="0"/>
                  </a:spcBef>
                  <a:spcAft>
                    <a:spcPct val="0"/>
                  </a:spcAft>
                  <a:buClrTx/>
                  <a:buSzTx/>
                  <a:buFontTx/>
                  <a:buNone/>
                  <a:defRPr/>
                </a:pPr>
                <a:r>
                  <a:rPr lang="es" sz="1550" b="0" i="0" u="none" strike="noStrike" cap="none" baseline="0" dirty="0">
                    <a:solidFill>
                      <a:srgbClr val="0066CC"/>
                    </a:solidFill>
                    <a:effectLst/>
                    <a:uFill>
                      <a:solidFill>
                        <a:prstClr val="black">
                          <a:alpha val="0"/>
                        </a:prstClr>
                      </a:solidFill>
                    </a:uFill>
                    <a:latin typeface="Arial"/>
                    <a:ea typeface="Arial"/>
                    <a:cs typeface="Arial"/>
                    <a:hlinkClick r:id="rId8" history="0">
                      <a:extLst>
                        <a:ext uri="{A12FA001-AC4F-418D-AE19-62706E023703}">
                          <ahyp:hlinkClr xmlns:ahyp="http://schemas.microsoft.com/office/drawing/2018/hyperlinkcolor" val="tx"/>
                        </a:ext>
                      </a:extLst>
                    </a:hlinkClick>
                  </a:rPr>
                  <a:t>Cree</a:t>
                </a:r>
                <a:r>
                  <a:rPr lang="es" sz="1550" b="0" i="0" u="none" strike="noStrike" cap="none" baseline="0" dirty="0">
                    <a:solidFill>
                      <a:srgbClr val="FF0000"/>
                    </a:solidFill>
                    <a:effectLst/>
                    <a:uFill>
                      <a:solidFill>
                        <a:prstClr val="black">
                          <a:alpha val="0"/>
                        </a:prstClr>
                      </a:solidFill>
                    </a:uFill>
                    <a:latin typeface="Arial"/>
                    <a:ea typeface="Arial"/>
                    <a:cs typeface="Arial"/>
                    <a:hlinkClick r:id="rId8" history="0">
                      <a:extLst>
                        <a:ext uri="{A12FA001-AC4F-418D-AE19-62706E023703}">
                          <ahyp:hlinkClr xmlns:ahyp="http://schemas.microsoft.com/office/drawing/2018/hyperlinkcolor" val="tx"/>
                        </a:ext>
                      </a:extLst>
                    </a:hlinkClick>
                  </a:rPr>
                  <a:t> </a:t>
                </a:r>
                <a:r>
                  <a:rPr lang="es" sz="1550" b="0" i="0" u="none" strike="noStrike" cap="none" baseline="0" dirty="0">
                    <a:solidFill>
                      <a:srgbClr val="0066CC"/>
                    </a:solidFill>
                    <a:effectLst/>
                    <a:uFill>
                      <a:solidFill>
                        <a:prstClr val="black">
                          <a:alpha val="0"/>
                        </a:prstClr>
                      </a:solidFill>
                    </a:uFill>
                    <a:latin typeface="Arial"/>
                    <a:ea typeface="Arial"/>
                    <a:cs typeface="Arial"/>
                    <a:hlinkClick r:id="rId8" history="0">
                      <a:extLst>
                        <a:ext uri="{A12FA001-AC4F-418D-AE19-62706E023703}">
                          <ahyp:hlinkClr xmlns:ahyp="http://schemas.microsoft.com/office/drawing/2018/hyperlinkcolor" val="tx"/>
                        </a:ext>
                      </a:extLst>
                    </a:hlinkClick>
                  </a:rPr>
                  <a:t>una cuenta de MyServices</a:t>
                </a:r>
                <a:r>
                  <a:rPr lang="es" sz="1550" b="0" i="0" u="none" strike="noStrike" cap="none" baseline="0" dirty="0">
                    <a:solidFill>
                      <a:srgbClr val="002960"/>
                    </a:solidFill>
                    <a:effectLst/>
                    <a:uFill>
                      <a:solidFill>
                        <a:prstClr val="black">
                          <a:alpha val="0"/>
                        </a:prstClr>
                      </a:solidFill>
                    </a:uFill>
                    <a:latin typeface="Arial"/>
                    <a:ea typeface="Arial"/>
                    <a:cs typeface="Arial"/>
                  </a:rPr>
                  <a:t> para ver avisos sobre elegibilidad y esté atento a más información este verano.</a:t>
                </a:r>
              </a:p>
            </p:txBody>
          </p:sp>
          <p:sp>
            <p:nvSpPr>
              <p:cNvPr id="28" name="Oval 27">
                <a:extLst>
                  <a:ext uri="{FF2B5EF4-FFF2-40B4-BE49-F238E27FC236}">
                    <a16:creationId xmlns:a16="http://schemas.microsoft.com/office/drawing/2014/main" id="{AD87150B-F42C-8D33-2857-F654EFA63554}"/>
                  </a:ext>
                </a:extLst>
              </p:cNvPr>
              <p:cNvSpPr/>
              <p:nvPr/>
            </p:nvSpPr>
            <p:spPr>
              <a:xfrm>
                <a:off x="1466850" y="1449608"/>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pic>
          <p:nvPicPr>
            <p:cNvPr id="42" name="Graphic 41">
              <a:extLst>
                <a:ext uri="{FF2B5EF4-FFF2-40B4-BE49-F238E27FC236}">
                  <a16:creationId xmlns:a16="http://schemas.microsoft.com/office/drawing/2014/main" id="{6EEBEFE6-78BD-AC09-F256-18EF0C12B7F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39460" y="3956852"/>
              <a:ext cx="580074" cy="580074"/>
            </a:xfrm>
            <a:prstGeom prst="rect">
              <a:avLst/>
            </a:prstGeom>
          </p:spPr>
        </p:pic>
      </p:grpSp>
    </p:spTree>
    <p:extLst>
      <p:ext uri="{BB962C8B-B14F-4D97-AF65-F5344CB8AC3E}">
        <p14:creationId xmlns:p14="http://schemas.microsoft.com/office/powerpoint/2010/main" val="27610409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71C53-7825-A64C-A1E0-B55D9CBEE417}"/>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98ECB82-F737-6492-9FAB-AC947BF83274}"/>
              </a:ext>
            </a:extLst>
          </p:cNvPr>
          <p:cNvSpPr txBox="1"/>
          <p:nvPr/>
        </p:nvSpPr>
        <p:spPr bwMode="auto">
          <a:xfrm>
            <a:off x="0" y="5643883"/>
            <a:ext cx="12192000" cy="914399"/>
          </a:xfrm>
          <a:prstGeom prst="rect">
            <a:avLst/>
          </a:prstGeom>
          <a:solidFill>
            <a:schemeClr val="bg1">
              <a:lumMod val="95000"/>
            </a:schemeClr>
          </a:solidFill>
          <a:ln w="9525">
            <a:noFill/>
            <a:miter lim="800000"/>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200"/>
              </a:spcAft>
              <a:buClrTx/>
              <a:buSzTx/>
              <a:buFontTx/>
              <a:buNone/>
              <a:defRPr/>
            </a:pP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23" name="Rectangle 22">
            <a:extLst>
              <a:ext uri="{FF2B5EF4-FFF2-40B4-BE49-F238E27FC236}">
                <a16:creationId xmlns:a16="http://schemas.microsoft.com/office/drawing/2014/main" id="{363F1108-2688-13A9-5C06-76E93EAA04E0}"/>
              </a:ext>
            </a:extLst>
          </p:cNvPr>
          <p:cNvSpPr/>
          <p:nvPr/>
        </p:nvSpPr>
        <p:spPr>
          <a:xfrm>
            <a:off x="3325964" y="1734062"/>
            <a:ext cx="7980211" cy="1107996"/>
          </a:xfrm>
          <a:prstGeom prst="rect">
            <a:avLst/>
          </a:prstGeom>
          <a:gradFill flip="none" rotWithShape="1">
            <a:gsLst>
              <a:gs pos="0">
                <a:schemeClr val="bg1"/>
              </a:gs>
              <a:gs pos="76000">
                <a:schemeClr val="accent1">
                  <a:lumMod val="45000"/>
                  <a:lumOff val="55000"/>
                </a:schemeClr>
              </a:gs>
              <a:gs pos="83000">
                <a:schemeClr val="accent1">
                  <a:lumMod val="45000"/>
                  <a:lumOff val="55000"/>
                </a:schemeClr>
              </a:gs>
              <a:gs pos="100000">
                <a:schemeClr val="tx2">
                  <a:lumMod val="10000"/>
                  <a:lumOff val="9000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Object 4" hidden="1">
            <a:extLst>
              <a:ext uri="{FF2B5EF4-FFF2-40B4-BE49-F238E27FC236}">
                <a16:creationId xmlns:a16="http://schemas.microsoft.com/office/drawing/2014/main" id="{51C65438-5EE7-CE41-DEE4-193A07515E8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2CBBBAD8-2723-E3ED-07B3-BD918110635A}"/>
              </a:ext>
            </a:extLst>
          </p:cNvPr>
          <p:cNvSpPr txBox="1"/>
          <p:nvPr/>
        </p:nvSpPr>
        <p:spPr>
          <a:xfrm>
            <a:off x="1327847" y="5743261"/>
            <a:ext cx="10446619" cy="738664"/>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 sz="1400" b="1" i="0" u="none" strike="noStrike" cap="none" spc="-10" baseline="0" dirty="0">
                <a:solidFill>
                  <a:srgbClr val="000000"/>
                </a:solidFill>
                <a:effectLst/>
                <a:uFill>
                  <a:solidFill>
                    <a:prstClr val="black">
                      <a:alpha val="0"/>
                    </a:prstClr>
                  </a:solidFill>
                </a:uFill>
                <a:latin typeface="Arial"/>
                <a:ea typeface="Arial"/>
                <a:cs typeface="Arial"/>
              </a:rPr>
              <a:t>IMPORTANTE: ¡Asegúrese de que MassHealth tenga su información actual! </a:t>
            </a:r>
            <a:r>
              <a:rPr lang="es" sz="1400" i="0" u="none" strike="noStrike" cap="none" spc="-10" baseline="0" dirty="0">
                <a:solidFill>
                  <a:srgbClr val="000000"/>
                </a:solidFill>
                <a:effectLst/>
                <a:uFill>
                  <a:solidFill>
                    <a:prstClr val="black">
                      <a:alpha val="0"/>
                    </a:prstClr>
                  </a:solidFill>
                </a:uFill>
                <a:latin typeface="Arial"/>
                <a:ea typeface="Arial"/>
                <a:cs typeface="Arial"/>
              </a:rPr>
              <a:t>Esta i</a:t>
            </a:r>
            <a:r>
              <a:rPr lang="es" sz="1400" b="0" i="0" u="none" strike="noStrike" cap="none" spc="-10" baseline="0" dirty="0">
                <a:solidFill>
                  <a:srgbClr val="000000"/>
                </a:solidFill>
                <a:effectLst/>
                <a:uFill>
                  <a:solidFill>
                    <a:prstClr val="black">
                      <a:alpha val="0"/>
                    </a:prstClr>
                  </a:solidFill>
                </a:uFill>
                <a:latin typeface="Arial"/>
                <a:ea typeface="Arial"/>
                <a:cs typeface="Arial"/>
              </a:rPr>
              <a:t>ncluye su teléfono, su dirección, su dirección de correo electrónico, </a:t>
            </a:r>
            <a:r>
              <a:rPr lang="es-ES" sz="1400" spc="-10" dirty="0">
                <a:solidFill>
                  <a:srgbClr val="000000"/>
                </a:solidFill>
                <a:uFill>
                  <a:solidFill>
                    <a:prstClr val="black">
                      <a:alpha val="0"/>
                    </a:prstClr>
                  </a:solidFill>
                </a:uFill>
                <a:latin typeface="Arial"/>
                <a:ea typeface="Arial"/>
                <a:cs typeface="Arial"/>
              </a:rPr>
              <a:t>su estado de embarazo, el tamaño del hogar y su</a:t>
            </a:r>
            <a:r>
              <a:rPr lang="es" sz="1400" b="0" i="0" u="none" strike="noStrike" cap="none" spc="-10" baseline="0" dirty="0">
                <a:solidFill>
                  <a:srgbClr val="000000"/>
                </a:solidFill>
                <a:effectLst/>
                <a:uFill>
                  <a:solidFill>
                    <a:prstClr val="black">
                      <a:alpha val="0"/>
                    </a:prstClr>
                  </a:solidFill>
                </a:uFill>
                <a:latin typeface="Arial"/>
                <a:ea typeface="Arial"/>
                <a:cs typeface="Arial"/>
              </a:rPr>
              <a:t> estado de discapacidad. Si no podemos comunicarnos con usted, podría no recibir avisos y perder su cobertura. </a:t>
            </a:r>
            <a:r>
              <a:rPr lang="es" sz="1400" b="0" i="0" u="none" strike="noStrike" cap="none" spc="-10" baseline="0" dirty="0">
                <a:solidFill>
                  <a:srgbClr val="000000"/>
                </a:solidFill>
                <a:effectLst/>
                <a:uFill>
                  <a:solidFill>
                    <a:prstClr val="black">
                      <a:alpha val="0"/>
                    </a:prstClr>
                  </a:solidFill>
                </a:uFill>
                <a:latin typeface="Arial"/>
                <a:ea typeface="Arial"/>
                <a:cs typeface="Arial"/>
                <a:hlinkClick r:id="rId6" history="0"/>
              </a:rPr>
              <a:t>Use este enlace para saber más sobre cómo notificar un cambio</a:t>
            </a:r>
            <a:r>
              <a:rPr lang="es" sz="1400" b="0" i="0" u="none" strike="noStrike" cap="none" spc="-10" baseline="0" dirty="0">
                <a:solidFill>
                  <a:srgbClr val="000000"/>
                </a:solidFill>
                <a:effectLst/>
                <a:uFill>
                  <a:solidFill>
                    <a:prstClr val="black">
                      <a:alpha val="0"/>
                    </a:prstClr>
                  </a:solidFill>
                </a:uFill>
                <a:latin typeface="Arial"/>
                <a:ea typeface="Arial"/>
                <a:cs typeface="Arial"/>
              </a:rPr>
              <a:t>.</a:t>
            </a:r>
          </a:p>
        </p:txBody>
      </p:sp>
      <p:sp>
        <p:nvSpPr>
          <p:cNvPr id="8" name="Text Placeholder 2">
            <a:extLst>
              <a:ext uri="{FF2B5EF4-FFF2-40B4-BE49-F238E27FC236}">
                <a16:creationId xmlns:a16="http://schemas.microsoft.com/office/drawing/2014/main" id="{3FF8FBF4-3BC3-B050-8940-4562612927F1}"/>
              </a:ext>
            </a:extLst>
          </p:cNvPr>
          <p:cNvSpPr txBox="1"/>
          <p:nvPr/>
        </p:nvSpPr>
        <p:spPr>
          <a:xfrm>
            <a:off x="4594850" y="1734062"/>
            <a:ext cx="4787145" cy="106680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buClrTx/>
              <a:buSzTx/>
              <a:buFont typeface="Arial" panose="020B0604020202020204" pitchFamily="34" charset="0"/>
              <a:buNone/>
              <a:defRPr/>
            </a:pPr>
            <a:r>
              <a:rPr lang="es" sz="1600" b="1" i="0" u="none" strike="noStrike" cap="none" baseline="0" dirty="0">
                <a:solidFill>
                  <a:srgbClr val="000000"/>
                </a:solidFill>
                <a:effectLst/>
                <a:uFill>
                  <a:solidFill>
                    <a:prstClr val="black">
                      <a:alpha val="0"/>
                    </a:prstClr>
                  </a:solidFill>
                </a:uFill>
                <a:latin typeface="Arial"/>
                <a:ea typeface="Arial"/>
                <a:cs typeface="Arial"/>
              </a:rPr>
              <a:t>Visite </a:t>
            </a:r>
            <a:r>
              <a:rPr lang="es" sz="1600" b="1" i="0" u="sng" strike="noStrike" cap="none" baseline="0" dirty="0">
                <a:solidFill>
                  <a:srgbClr val="000000"/>
                </a:solidFill>
                <a:effectLst/>
                <a:uFill>
                  <a:solidFill>
                    <a:srgbClr val="000000"/>
                  </a:solidFill>
                </a:uFill>
                <a:latin typeface="Arial"/>
                <a:ea typeface="Arial"/>
                <a:cs typeface="Arial"/>
              </a:rPr>
              <a:t>MAHealthConnector.org.</a:t>
            </a:r>
            <a:endParaRPr kumimoji="0" lang="en-US" b="1" i="0" u="none" strike="noStrike" kern="1200" cap="none" spc="0" normalizeH="0" baseline="0" noProof="0" dirty="0">
              <a:ln>
                <a:noFill/>
              </a:ln>
              <a:solidFill>
                <a:srgbClr val="000000"/>
              </a:solidFill>
              <a:effectLst/>
              <a:uLnTx/>
              <a:uFillTx/>
              <a:latin typeface="Arial"/>
              <a:ea typeface="+mn-ea"/>
              <a:cs typeface="Arial"/>
            </a:endParaRPr>
          </a:p>
          <a:p>
            <a:pPr marR="0" lvl="0" algn="l" defTabSz="914400" rtl="0" eaLnBrk="1" fontAlgn="auto" latinLnBrk="0" hangingPunct="1">
              <a:lnSpc>
                <a:spcPct val="100000"/>
              </a:lnSpc>
              <a:spcBef>
                <a:spcPct val="0"/>
              </a:spcBef>
              <a:buClrTx/>
              <a:buSzTx/>
              <a:defRPr/>
            </a:pPr>
            <a:r>
              <a:rPr lang="es" sz="1600" b="0" i="0" u="none" strike="noStrike" cap="none" baseline="0" dirty="0">
                <a:solidFill>
                  <a:srgbClr val="000000"/>
                </a:solidFill>
                <a:effectLst/>
                <a:uFill>
                  <a:solidFill>
                    <a:prstClr val="black">
                      <a:alpha val="0"/>
                    </a:prstClr>
                  </a:solidFill>
                </a:uFill>
                <a:latin typeface="Arial"/>
                <a:ea typeface="Arial"/>
                <a:cs typeface="Arial"/>
              </a:rPr>
              <a:t>Los afiliados menores de 64 años pueden hacer cambios en línea en su cuenta de MassHealth en la página </a:t>
            </a:r>
            <a:r>
              <a:rPr lang="es" sz="1600" b="1" i="0" u="none" strike="noStrike" cap="none" baseline="0" dirty="0">
                <a:solidFill>
                  <a:srgbClr val="000000"/>
                </a:solidFill>
                <a:effectLst/>
                <a:uFill>
                  <a:solidFill>
                    <a:prstClr val="black">
                      <a:alpha val="0"/>
                    </a:prstClr>
                  </a:solidFill>
                </a:uFill>
                <a:latin typeface="Arial"/>
                <a:ea typeface="Arial"/>
                <a:cs typeface="Arial"/>
                <a:hlinkClick r:id="rId7" history="0"/>
              </a:rPr>
              <a:t>mahealthconnector.org</a:t>
            </a:r>
            <a:r>
              <a:rPr lang="es" sz="1600" b="1" i="0" u="none" strike="noStrike" cap="none" baseline="0" dirty="0">
                <a:solidFill>
                  <a:srgbClr val="000000"/>
                </a:solidFill>
                <a:effectLst/>
                <a:uFill>
                  <a:solidFill>
                    <a:prstClr val="black">
                      <a:alpha val="0"/>
                    </a:prstClr>
                  </a:solidFill>
                </a:uFill>
                <a:latin typeface="Arial"/>
                <a:ea typeface="Arial"/>
                <a:cs typeface="Arial"/>
              </a:rPr>
              <a:t>.</a:t>
            </a:r>
            <a:endParaRPr kumimoji="0" lang="en-US" b="1" i="0" u="none" strike="noStrike" kern="1200" cap="none" spc="0" normalizeH="0" baseline="0" noProof="0" dirty="0">
              <a:ln>
                <a:noFill/>
              </a:ln>
              <a:solidFill>
                <a:srgbClr val="000000"/>
              </a:solidFill>
              <a:effectLst/>
              <a:uLnTx/>
              <a:uFillTx/>
              <a:latin typeface="Arial"/>
              <a:ea typeface="+mn-ea"/>
              <a:cs typeface="Arial"/>
            </a:endParaRPr>
          </a:p>
        </p:txBody>
      </p:sp>
      <p:sp>
        <p:nvSpPr>
          <p:cNvPr id="20" name="Rectangle 19">
            <a:extLst>
              <a:ext uri="{FF2B5EF4-FFF2-40B4-BE49-F238E27FC236}">
                <a16:creationId xmlns:a16="http://schemas.microsoft.com/office/drawing/2014/main" id="{6DF216F9-2DB9-D67E-0EC6-001877BDDF89}"/>
              </a:ext>
            </a:extLst>
          </p:cNvPr>
          <p:cNvSpPr/>
          <p:nvPr/>
        </p:nvSpPr>
        <p:spPr>
          <a:xfrm>
            <a:off x="0" y="203940"/>
            <a:ext cx="12192000" cy="369332"/>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 sz="1800" b="1" i="0" u="none" strike="noStrike" cap="none" baseline="0">
                <a:solidFill>
                  <a:srgbClr val="FFFFFF"/>
                </a:solidFill>
                <a:effectLst/>
                <a:uFill>
                  <a:solidFill>
                    <a:prstClr val="black">
                      <a:alpha val="0"/>
                    </a:prstClr>
                  </a:solidFill>
                </a:uFill>
                <a:latin typeface="Arial"/>
                <a:ea typeface="Arial"/>
                <a:cs typeface="Arial"/>
              </a:rPr>
              <a:t>Cómo notificar un cambio a MassHealth</a:t>
            </a:r>
          </a:p>
        </p:txBody>
      </p:sp>
      <p:grpSp>
        <p:nvGrpSpPr>
          <p:cNvPr id="40" name="Group 39">
            <a:extLst>
              <a:ext uri="{FF2B5EF4-FFF2-40B4-BE49-F238E27FC236}">
                <a16:creationId xmlns:a16="http://schemas.microsoft.com/office/drawing/2014/main" id="{1B25829A-D921-A1D2-E1E3-C4667BE36067}"/>
              </a:ext>
            </a:extLst>
          </p:cNvPr>
          <p:cNvGrpSpPr/>
          <p:nvPr/>
        </p:nvGrpSpPr>
        <p:grpSpPr>
          <a:xfrm>
            <a:off x="231648" y="729890"/>
            <a:ext cx="4363201" cy="689847"/>
            <a:chOff x="231648" y="2239026"/>
            <a:chExt cx="4363201" cy="689847"/>
          </a:xfrm>
        </p:grpSpPr>
        <p:grpSp>
          <p:nvGrpSpPr>
            <p:cNvPr id="9" name="Group 8">
              <a:extLst>
                <a:ext uri="{FF2B5EF4-FFF2-40B4-BE49-F238E27FC236}">
                  <a16:creationId xmlns:a16="http://schemas.microsoft.com/office/drawing/2014/main" id="{6D262E79-95A7-C9B7-CA1F-988FAF5274CA}"/>
                </a:ext>
              </a:extLst>
            </p:cNvPr>
            <p:cNvGrpSpPr/>
            <p:nvPr/>
          </p:nvGrpSpPr>
          <p:grpSpPr>
            <a:xfrm>
              <a:off x="231648" y="2239026"/>
              <a:ext cx="689847" cy="689847"/>
              <a:chOff x="534718" y="2270481"/>
              <a:chExt cx="689847" cy="689847"/>
            </a:xfrm>
          </p:grpSpPr>
          <p:sp>
            <p:nvSpPr>
              <p:cNvPr id="7" name="Oval 6">
                <a:extLst>
                  <a:ext uri="{FF2B5EF4-FFF2-40B4-BE49-F238E27FC236}">
                    <a16:creationId xmlns:a16="http://schemas.microsoft.com/office/drawing/2014/main" id="{0B64A70A-DCA7-8F1F-C1C9-AF6865BC915F}"/>
                  </a:ext>
                  <a:ext uri="{C183D7F6-B498-43B3-948B-1728B52AA6E4}">
                    <adec:decorative xmlns:adec="http://schemas.microsoft.com/office/drawing/2017/decorative" val="1"/>
                  </a:ext>
                </a:extLst>
              </p:cNvPr>
              <p:cNvSpPr/>
              <p:nvPr/>
            </p:nvSpPr>
            <p:spPr>
              <a:xfrm>
                <a:off x="534718" y="2270481"/>
                <a:ext cx="689847" cy="68984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Graphic 5" descr="Laptop with solid fill">
                <a:extLst>
                  <a:ext uri="{FF2B5EF4-FFF2-40B4-BE49-F238E27FC236}">
                    <a16:creationId xmlns:a16="http://schemas.microsoft.com/office/drawing/2014/main" id="{16317237-D029-AE02-6282-525CB114634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35796" y="2362284"/>
                <a:ext cx="487692" cy="487692"/>
              </a:xfrm>
              <a:prstGeom prst="rect">
                <a:avLst/>
              </a:prstGeom>
            </p:spPr>
          </p:pic>
        </p:grpSp>
        <p:sp>
          <p:nvSpPr>
            <p:cNvPr id="21" name="Title 1">
              <a:extLst>
                <a:ext uri="{FF2B5EF4-FFF2-40B4-BE49-F238E27FC236}">
                  <a16:creationId xmlns:a16="http://schemas.microsoft.com/office/drawing/2014/main" id="{2D51E289-33AA-FE2E-6787-71A99BFE828A}"/>
                </a:ext>
              </a:extLst>
            </p:cNvPr>
            <p:cNvSpPr txBox="1"/>
            <p:nvPr/>
          </p:nvSpPr>
          <p:spPr>
            <a:xfrm>
              <a:off x="921495" y="2412576"/>
              <a:ext cx="3673354" cy="307777"/>
            </a:xfrm>
            <a:prstGeom prst="rect">
              <a:avLst/>
            </a:prstGeom>
          </p:spPr>
          <p:txBody>
            <a:bodyPr vert="horz" wrap="square" lIns="0" tIns="0" rIns="0" bIns="0" rtlCol="0" anchor="ctr">
              <a:spAutoFit/>
            </a:bodyPr>
            <a:lstStyle>
              <a:lvl1pPr algn="l" defTabSz="914400" rtl="0" eaLnBrk="1" latinLnBrk="0" hangingPunct="1">
                <a:spcBef>
                  <a:spcPct val="0"/>
                </a:spcBef>
                <a:buNone/>
                <a:defRPr sz="2000" b="1" kern="1200">
                  <a:solidFill>
                    <a:schemeClr val="tx2"/>
                  </a:solidFill>
                  <a:latin typeface="Arial" panose="020B0604020202020204" pitchFamily="34" charset="0"/>
                  <a:ea typeface="+mj-ea"/>
                  <a:cs typeface="Arial" panose="020B0604020202020204" pitchFamily="34" charset="0"/>
                </a:defRPr>
              </a:lvl1pPr>
            </a:lstStyle>
            <a:p>
              <a:r>
                <a:rPr lang="es" sz="2000" b="1" i="0" u="none" strike="noStrike" cap="none" baseline="0" dirty="0">
                  <a:solidFill>
                    <a:srgbClr val="002960"/>
                  </a:solidFill>
                  <a:effectLst/>
                  <a:uFill>
                    <a:solidFill>
                      <a:prstClr val="black">
                        <a:alpha val="0"/>
                      </a:prstClr>
                    </a:solidFill>
                  </a:uFill>
                  <a:latin typeface="Arial"/>
                  <a:ea typeface="Arial"/>
                  <a:cs typeface="Arial"/>
                </a:rPr>
                <a:t>Notifique un cambio en línea</a:t>
              </a:r>
            </a:p>
          </p:txBody>
        </p:sp>
      </p:grpSp>
      <p:grpSp>
        <p:nvGrpSpPr>
          <p:cNvPr id="50" name="Group 49">
            <a:extLst>
              <a:ext uri="{FF2B5EF4-FFF2-40B4-BE49-F238E27FC236}">
                <a16:creationId xmlns:a16="http://schemas.microsoft.com/office/drawing/2014/main" id="{2370C811-8AFD-735B-1EEC-9699299C2D0C}"/>
              </a:ext>
            </a:extLst>
          </p:cNvPr>
          <p:cNvGrpSpPr/>
          <p:nvPr/>
        </p:nvGrpSpPr>
        <p:grpSpPr>
          <a:xfrm>
            <a:off x="2118161" y="1734061"/>
            <a:ext cx="1991689" cy="1107996"/>
            <a:chOff x="526695" y="4703684"/>
            <a:chExt cx="1991689" cy="1107996"/>
          </a:xfrm>
          <a:solidFill>
            <a:schemeClr val="bg1"/>
          </a:solidFill>
        </p:grpSpPr>
        <p:sp>
          <p:nvSpPr>
            <p:cNvPr id="48" name="TextBox 47">
              <a:extLst>
                <a:ext uri="{FF2B5EF4-FFF2-40B4-BE49-F238E27FC236}">
                  <a16:creationId xmlns:a16="http://schemas.microsoft.com/office/drawing/2014/main" id="{91CB4549-9E4D-2BAF-5D02-92A6B90AD54E}"/>
                </a:ext>
              </a:extLst>
            </p:cNvPr>
            <p:cNvSpPr txBox="1"/>
            <p:nvPr/>
          </p:nvSpPr>
          <p:spPr bwMode="auto">
            <a:xfrm>
              <a:off x="526695" y="4703684"/>
              <a:ext cx="1478115" cy="1107996"/>
            </a:xfrm>
            <a:prstGeom prst="rect">
              <a:avLst/>
            </a:prstGeom>
            <a:grpFill/>
            <a:ln w="9525">
              <a:noFill/>
              <a:miter lim="800000"/>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200"/>
                </a:spcAft>
                <a:buClrTx/>
                <a:buSzTx/>
                <a:buFontTx/>
                <a:buNone/>
                <a:defRPr/>
              </a:pP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49" name="Isosceles Triangle 48">
              <a:extLst>
                <a:ext uri="{FF2B5EF4-FFF2-40B4-BE49-F238E27FC236}">
                  <a16:creationId xmlns:a16="http://schemas.microsoft.com/office/drawing/2014/main" id="{D2174371-E1BA-12FD-AB92-1E703194EF0F}"/>
                </a:ext>
              </a:extLst>
            </p:cNvPr>
            <p:cNvSpPr/>
            <p:nvPr/>
          </p:nvSpPr>
          <p:spPr>
            <a:xfrm rot="5400000">
              <a:off x="1707600" y="5000895"/>
              <a:ext cx="1107995" cy="513573"/>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AD2CE57E-98F6-2282-9C37-19949AAF325D}"/>
              </a:ext>
            </a:extLst>
          </p:cNvPr>
          <p:cNvGrpSpPr/>
          <p:nvPr/>
        </p:nvGrpSpPr>
        <p:grpSpPr>
          <a:xfrm>
            <a:off x="1847849" y="1734062"/>
            <a:ext cx="1991689" cy="1107996"/>
            <a:chOff x="1615748" y="1444130"/>
            <a:chExt cx="1991689" cy="1412850"/>
          </a:xfrm>
        </p:grpSpPr>
        <p:sp>
          <p:nvSpPr>
            <p:cNvPr id="45" name="TextBox 44">
              <a:extLst>
                <a:ext uri="{FF2B5EF4-FFF2-40B4-BE49-F238E27FC236}">
                  <a16:creationId xmlns:a16="http://schemas.microsoft.com/office/drawing/2014/main" id="{D7FC9232-154B-D8EB-4524-AA6AB59D8E10}"/>
                </a:ext>
              </a:extLst>
            </p:cNvPr>
            <p:cNvSpPr txBox="1"/>
            <p:nvPr/>
          </p:nvSpPr>
          <p:spPr bwMode="auto">
            <a:xfrm>
              <a:off x="1615748" y="1444130"/>
              <a:ext cx="1478115" cy="1412850"/>
            </a:xfrm>
            <a:prstGeom prst="rect">
              <a:avLst/>
            </a:prstGeom>
            <a:solidFill>
              <a:schemeClr val="tx2">
                <a:lumMod val="10000"/>
                <a:lumOff val="90000"/>
              </a:schemeClr>
            </a:solidFill>
            <a:ln w="9525">
              <a:noFill/>
              <a:miter lim="800000"/>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200"/>
                </a:spcAft>
                <a:buClrTx/>
                <a:buSzTx/>
                <a:buFontTx/>
                <a:buNone/>
                <a:defRPr/>
              </a:pPr>
              <a:r>
                <a:rPr lang="es" sz="2400" b="1" i="0" u="none" strike="noStrike" cap="none" baseline="0">
                  <a:solidFill>
                    <a:srgbClr val="000000"/>
                  </a:solidFill>
                  <a:effectLst/>
                  <a:uFill>
                    <a:solidFill>
                      <a:prstClr val="black">
                        <a:alpha val="0"/>
                      </a:prstClr>
                    </a:solidFill>
                  </a:uFill>
                  <a:latin typeface="Arial"/>
                  <a:ea typeface="Arial"/>
                  <a:cs typeface="Arial"/>
                </a:rPr>
                <a:t>Opción 1</a:t>
              </a: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46" name="Isosceles Triangle 45">
              <a:extLst>
                <a:ext uri="{FF2B5EF4-FFF2-40B4-BE49-F238E27FC236}">
                  <a16:creationId xmlns:a16="http://schemas.microsoft.com/office/drawing/2014/main" id="{709AF32B-74BA-DD06-7198-529901937CFF}"/>
                </a:ext>
              </a:extLst>
            </p:cNvPr>
            <p:cNvSpPr/>
            <p:nvPr/>
          </p:nvSpPr>
          <p:spPr>
            <a:xfrm rot="5400000">
              <a:off x="2644226" y="1893768"/>
              <a:ext cx="1412849" cy="513573"/>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51" name="Rectangle 50">
            <a:extLst>
              <a:ext uri="{FF2B5EF4-FFF2-40B4-BE49-F238E27FC236}">
                <a16:creationId xmlns:a16="http://schemas.microsoft.com/office/drawing/2014/main" id="{BC43F15F-06A3-609B-A6AA-A89857107AFF}"/>
              </a:ext>
            </a:extLst>
          </p:cNvPr>
          <p:cNvSpPr/>
          <p:nvPr/>
        </p:nvSpPr>
        <p:spPr>
          <a:xfrm>
            <a:off x="3325964" y="3178596"/>
            <a:ext cx="8303933" cy="1107996"/>
          </a:xfrm>
          <a:prstGeom prst="rect">
            <a:avLst/>
          </a:prstGeom>
          <a:gradFill flip="none" rotWithShape="1">
            <a:gsLst>
              <a:gs pos="0">
                <a:schemeClr val="bg1"/>
              </a:gs>
              <a:gs pos="76000">
                <a:schemeClr val="accent1">
                  <a:lumMod val="45000"/>
                  <a:lumOff val="55000"/>
                </a:schemeClr>
              </a:gs>
              <a:gs pos="83000">
                <a:schemeClr val="accent1">
                  <a:lumMod val="45000"/>
                  <a:lumOff val="55000"/>
                </a:schemeClr>
              </a:gs>
              <a:gs pos="100000">
                <a:schemeClr val="tx2">
                  <a:lumMod val="10000"/>
                  <a:lumOff val="9000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Placeholder 2">
            <a:extLst>
              <a:ext uri="{FF2B5EF4-FFF2-40B4-BE49-F238E27FC236}">
                <a16:creationId xmlns:a16="http://schemas.microsoft.com/office/drawing/2014/main" id="{2B75D8DC-A87C-ADD2-BA86-8D36B2CD65A8}"/>
              </a:ext>
            </a:extLst>
          </p:cNvPr>
          <p:cNvSpPr txBox="1"/>
          <p:nvPr/>
        </p:nvSpPr>
        <p:spPr>
          <a:xfrm>
            <a:off x="4594849" y="3178596"/>
            <a:ext cx="5478989" cy="1077218"/>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s" sz="1600" b="1" i="0" u="none" strike="noStrike" cap="none" baseline="0" dirty="0">
                <a:solidFill>
                  <a:srgbClr val="000000"/>
                </a:solidFill>
                <a:effectLst/>
                <a:uFill>
                  <a:solidFill>
                    <a:prstClr val="black">
                      <a:alpha val="0"/>
                    </a:prstClr>
                  </a:solidFill>
                </a:uFill>
                <a:latin typeface="Arial"/>
                <a:ea typeface="Arial"/>
                <a:cs typeface="Arial"/>
              </a:rPr>
              <a:t>Use Adobe Sign.</a:t>
            </a:r>
          </a:p>
          <a:p>
            <a:pPr lvl="0">
              <a:defRPr/>
            </a:pPr>
            <a:r>
              <a:rPr lang="es" sz="1600" b="0" i="0" u="none" strike="noStrike" cap="none" baseline="0" dirty="0">
                <a:solidFill>
                  <a:srgbClr val="000000"/>
                </a:solidFill>
                <a:effectLst/>
                <a:uFill>
                  <a:solidFill>
                    <a:prstClr val="black">
                      <a:alpha val="0"/>
                    </a:prstClr>
                  </a:solidFill>
                </a:uFill>
                <a:latin typeface="Arial"/>
                <a:ea typeface="Arial"/>
                <a:cs typeface="Arial"/>
              </a:rPr>
              <a:t>Complete el </a:t>
            </a:r>
            <a:r>
              <a:rPr lang="es" sz="1600" b="1" i="0" u="none" strike="noStrike" cap="none" baseline="0" dirty="0">
                <a:solidFill>
                  <a:srgbClr val="000000"/>
                </a:solidFill>
                <a:effectLst/>
                <a:uFill>
                  <a:solidFill>
                    <a:prstClr val="black">
                      <a:alpha val="0"/>
                    </a:prstClr>
                  </a:solidFill>
                </a:uFill>
                <a:latin typeface="Arial"/>
                <a:ea typeface="Arial"/>
                <a:cs typeface="Arial"/>
                <a:hlinkClick r:id="rId9" history="0"/>
              </a:rPr>
              <a:t>Formulario de MassHealth para notificar un cambio</a:t>
            </a:r>
            <a:r>
              <a:rPr lang="es" sz="1600" b="0" i="0" u="none" strike="noStrike" cap="none" baseline="0" dirty="0">
                <a:solidFill>
                  <a:srgbClr val="000000"/>
                </a:solidFill>
                <a:effectLst/>
                <a:uFill>
                  <a:solidFill>
                    <a:prstClr val="black">
                      <a:alpha val="0"/>
                    </a:prstClr>
                  </a:solidFill>
                </a:uFill>
                <a:latin typeface="Arial"/>
                <a:ea typeface="Arial"/>
                <a:cs typeface="Arial"/>
              </a:rPr>
              <a:t> y envíelo en línea con la herramienta gratuita Adobe Sign.</a:t>
            </a:r>
          </a:p>
        </p:txBody>
      </p:sp>
      <p:grpSp>
        <p:nvGrpSpPr>
          <p:cNvPr id="53" name="Group 52">
            <a:extLst>
              <a:ext uri="{FF2B5EF4-FFF2-40B4-BE49-F238E27FC236}">
                <a16:creationId xmlns:a16="http://schemas.microsoft.com/office/drawing/2014/main" id="{2C643722-049D-A5FD-32D8-39A4C179A5CD}"/>
              </a:ext>
            </a:extLst>
          </p:cNvPr>
          <p:cNvGrpSpPr/>
          <p:nvPr/>
        </p:nvGrpSpPr>
        <p:grpSpPr>
          <a:xfrm>
            <a:off x="2118161" y="3178595"/>
            <a:ext cx="1991689" cy="1107996"/>
            <a:chOff x="526695" y="4703684"/>
            <a:chExt cx="1991689" cy="1107996"/>
          </a:xfrm>
          <a:solidFill>
            <a:schemeClr val="bg1"/>
          </a:solidFill>
        </p:grpSpPr>
        <p:sp>
          <p:nvSpPr>
            <p:cNvPr id="54" name="TextBox 53">
              <a:extLst>
                <a:ext uri="{FF2B5EF4-FFF2-40B4-BE49-F238E27FC236}">
                  <a16:creationId xmlns:a16="http://schemas.microsoft.com/office/drawing/2014/main" id="{41BE646B-0A2F-72DB-1E56-D3C58B2D6D2E}"/>
                </a:ext>
              </a:extLst>
            </p:cNvPr>
            <p:cNvSpPr txBox="1"/>
            <p:nvPr/>
          </p:nvSpPr>
          <p:spPr bwMode="auto">
            <a:xfrm>
              <a:off x="526695" y="4703684"/>
              <a:ext cx="1478115" cy="1107996"/>
            </a:xfrm>
            <a:prstGeom prst="rect">
              <a:avLst/>
            </a:prstGeom>
            <a:grpFill/>
            <a:ln w="9525">
              <a:noFill/>
              <a:miter lim="800000"/>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200"/>
                </a:spcAft>
                <a:buClrTx/>
                <a:buSzTx/>
                <a:buFontTx/>
                <a:buNone/>
                <a:defRPr/>
              </a:pP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55" name="Isosceles Triangle 54">
              <a:extLst>
                <a:ext uri="{FF2B5EF4-FFF2-40B4-BE49-F238E27FC236}">
                  <a16:creationId xmlns:a16="http://schemas.microsoft.com/office/drawing/2014/main" id="{877F61F2-5B94-C6DC-A519-12EC11C4FFBB}"/>
                </a:ext>
              </a:extLst>
            </p:cNvPr>
            <p:cNvSpPr/>
            <p:nvPr/>
          </p:nvSpPr>
          <p:spPr>
            <a:xfrm rot="5400000">
              <a:off x="1707600" y="5000895"/>
              <a:ext cx="1107995" cy="513573"/>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6" name="Group 55">
            <a:extLst>
              <a:ext uri="{FF2B5EF4-FFF2-40B4-BE49-F238E27FC236}">
                <a16:creationId xmlns:a16="http://schemas.microsoft.com/office/drawing/2014/main" id="{C65D357B-EBE1-DCFA-B280-466373FF169D}"/>
              </a:ext>
            </a:extLst>
          </p:cNvPr>
          <p:cNvGrpSpPr/>
          <p:nvPr/>
        </p:nvGrpSpPr>
        <p:grpSpPr>
          <a:xfrm>
            <a:off x="1847849" y="3178596"/>
            <a:ext cx="1991689" cy="1107996"/>
            <a:chOff x="1615748" y="1444130"/>
            <a:chExt cx="1991689" cy="1412850"/>
          </a:xfrm>
        </p:grpSpPr>
        <p:sp>
          <p:nvSpPr>
            <p:cNvPr id="57" name="TextBox 56">
              <a:extLst>
                <a:ext uri="{FF2B5EF4-FFF2-40B4-BE49-F238E27FC236}">
                  <a16:creationId xmlns:a16="http://schemas.microsoft.com/office/drawing/2014/main" id="{B5ED7514-34FE-3692-2321-E94E28A46C90}"/>
                </a:ext>
              </a:extLst>
            </p:cNvPr>
            <p:cNvSpPr txBox="1"/>
            <p:nvPr/>
          </p:nvSpPr>
          <p:spPr bwMode="auto">
            <a:xfrm>
              <a:off x="1615748" y="1444130"/>
              <a:ext cx="1478115" cy="1412850"/>
            </a:xfrm>
            <a:prstGeom prst="rect">
              <a:avLst/>
            </a:prstGeom>
            <a:solidFill>
              <a:schemeClr val="tx2">
                <a:lumMod val="10000"/>
                <a:lumOff val="90000"/>
              </a:schemeClr>
            </a:solidFill>
            <a:ln w="9525">
              <a:noFill/>
              <a:miter lim="800000"/>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200"/>
                </a:spcAft>
                <a:buClrTx/>
                <a:buSzTx/>
                <a:buFontTx/>
                <a:buNone/>
                <a:defRPr/>
              </a:pPr>
              <a:r>
                <a:rPr lang="es" sz="2400" b="1" i="0" u="none" strike="noStrike" cap="none" baseline="0">
                  <a:solidFill>
                    <a:srgbClr val="000000"/>
                  </a:solidFill>
                  <a:effectLst/>
                  <a:uFill>
                    <a:solidFill>
                      <a:prstClr val="black">
                        <a:alpha val="0"/>
                      </a:prstClr>
                    </a:solidFill>
                  </a:uFill>
                  <a:latin typeface="Arial"/>
                  <a:ea typeface="Arial"/>
                  <a:cs typeface="Arial"/>
                </a:rPr>
                <a:t>Opción 2</a:t>
              </a: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58" name="Isosceles Triangle 57">
              <a:extLst>
                <a:ext uri="{FF2B5EF4-FFF2-40B4-BE49-F238E27FC236}">
                  <a16:creationId xmlns:a16="http://schemas.microsoft.com/office/drawing/2014/main" id="{A0A4B24D-0107-17EF-7D7F-1EAC4F584127}"/>
                </a:ext>
              </a:extLst>
            </p:cNvPr>
            <p:cNvSpPr/>
            <p:nvPr/>
          </p:nvSpPr>
          <p:spPr>
            <a:xfrm rot="5400000">
              <a:off x="2644226" y="1893768"/>
              <a:ext cx="1412849" cy="513573"/>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pic>
        <p:nvPicPr>
          <p:cNvPr id="13" name="Graphic 12" descr="Comment Important with solid fill">
            <a:extLst>
              <a:ext uri="{FF2B5EF4-FFF2-40B4-BE49-F238E27FC236}">
                <a16:creationId xmlns:a16="http://schemas.microsoft.com/office/drawing/2014/main" id="{1D569F07-908F-F6B9-01D5-A785B345026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15143" y="5725269"/>
            <a:ext cx="812704" cy="812704"/>
          </a:xfrm>
          <a:prstGeom prst="rect">
            <a:avLst/>
          </a:prstGeom>
        </p:spPr>
      </p:pic>
    </p:spTree>
    <p:extLst>
      <p:ext uri="{BB962C8B-B14F-4D97-AF65-F5344CB8AC3E}">
        <p14:creationId xmlns:p14="http://schemas.microsoft.com/office/powerpoint/2010/main" val="13229517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2D877-5166-18D6-9224-DFE4732A8F0B}"/>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05138E82-D76B-693C-7546-CDDE275D77D6}"/>
              </a:ext>
            </a:extLst>
          </p:cNvPr>
          <p:cNvSpPr/>
          <p:nvPr/>
        </p:nvSpPr>
        <p:spPr>
          <a:xfrm>
            <a:off x="3325964" y="1374327"/>
            <a:ext cx="7980211" cy="1107996"/>
          </a:xfrm>
          <a:prstGeom prst="rect">
            <a:avLst/>
          </a:prstGeom>
          <a:gradFill flip="none" rotWithShape="1">
            <a:gsLst>
              <a:gs pos="0">
                <a:schemeClr val="bg1"/>
              </a:gs>
              <a:gs pos="76000">
                <a:schemeClr val="accent1">
                  <a:lumMod val="45000"/>
                  <a:lumOff val="55000"/>
                </a:schemeClr>
              </a:gs>
              <a:gs pos="83000">
                <a:schemeClr val="accent1">
                  <a:lumMod val="45000"/>
                  <a:lumOff val="55000"/>
                </a:schemeClr>
              </a:gs>
              <a:gs pos="100000">
                <a:schemeClr val="tx2">
                  <a:lumMod val="10000"/>
                  <a:lumOff val="9000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Object 4" hidden="1">
            <a:extLst>
              <a:ext uri="{FF2B5EF4-FFF2-40B4-BE49-F238E27FC236}">
                <a16:creationId xmlns:a16="http://schemas.microsoft.com/office/drawing/2014/main" id="{05FCDB94-E978-6FB9-3769-A923BC7AFB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Placeholder 2">
            <a:extLst>
              <a:ext uri="{FF2B5EF4-FFF2-40B4-BE49-F238E27FC236}">
                <a16:creationId xmlns:a16="http://schemas.microsoft.com/office/drawing/2014/main" id="{57BF34CD-0ABA-AAB0-6ADD-B74A5609FF56}"/>
              </a:ext>
            </a:extLst>
          </p:cNvPr>
          <p:cNvSpPr txBox="1"/>
          <p:nvPr/>
        </p:nvSpPr>
        <p:spPr>
          <a:xfrm>
            <a:off x="4267200" y="1393377"/>
            <a:ext cx="3874365" cy="1077218"/>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s" sz="1600" b="1" i="0" u="none" strike="noStrike" cap="none" baseline="0" dirty="0">
                <a:solidFill>
                  <a:srgbClr val="000000"/>
                </a:solidFill>
                <a:effectLst/>
                <a:uFill>
                  <a:solidFill>
                    <a:prstClr val="black">
                      <a:alpha val="0"/>
                    </a:prstClr>
                  </a:solidFill>
                </a:uFill>
                <a:latin typeface="Arial"/>
                <a:ea typeface="Arial"/>
                <a:cs typeface="Arial"/>
              </a:rPr>
              <a:t>Visite un MEC.</a:t>
            </a:r>
          </a:p>
          <a:p>
            <a:pPr lvl="0">
              <a:defRPr/>
            </a:pPr>
            <a:r>
              <a:rPr lang="es" sz="1600" b="0" i="0" u="none" strike="noStrike" cap="none" baseline="0" dirty="0">
                <a:solidFill>
                  <a:srgbClr val="000000"/>
                </a:solidFill>
                <a:effectLst/>
                <a:uFill>
                  <a:solidFill>
                    <a:prstClr val="black">
                      <a:alpha val="0"/>
                    </a:prstClr>
                  </a:solidFill>
                </a:uFill>
                <a:latin typeface="Arial"/>
                <a:ea typeface="Arial"/>
                <a:cs typeface="Arial"/>
              </a:rPr>
              <a:t>Visite uno de nuestros </a:t>
            </a:r>
            <a:r>
              <a:rPr lang="es" sz="1600" b="0" i="0" u="none" strike="noStrike" cap="none" baseline="0" dirty="0">
                <a:solidFill>
                  <a:srgbClr val="000000"/>
                </a:solidFill>
                <a:effectLst/>
                <a:uFill>
                  <a:solidFill>
                    <a:prstClr val="black">
                      <a:alpha val="0"/>
                    </a:prstClr>
                  </a:solidFill>
                </a:uFill>
                <a:latin typeface="Arial"/>
                <a:ea typeface="Arial"/>
                <a:cs typeface="Arial"/>
                <a:hlinkClick r:id="rId6" history="0"/>
              </a:rPr>
              <a:t>siete Centros de Inscripción de MassHealth</a:t>
            </a:r>
            <a:r>
              <a:rPr lang="es" sz="1600" b="0" i="0" u="none" strike="noStrike" cap="none" baseline="0" dirty="0">
                <a:solidFill>
                  <a:srgbClr val="000000"/>
                </a:solidFill>
                <a:effectLst/>
                <a:uFill>
                  <a:solidFill>
                    <a:prstClr val="black">
                      <a:alpha val="0"/>
                    </a:prstClr>
                  </a:solidFill>
                </a:uFill>
                <a:latin typeface="Arial"/>
                <a:ea typeface="Arial"/>
                <a:cs typeface="Arial"/>
              </a:rPr>
              <a:t> ubicados en todo el estado.</a:t>
            </a:r>
            <a:endParaRPr lang="en-US" i="1" dirty="0">
              <a:solidFill>
                <a:srgbClr val="000000"/>
              </a:solidFill>
              <a:latin typeface="Arial"/>
              <a:cs typeface="Arial"/>
            </a:endParaRPr>
          </a:p>
        </p:txBody>
      </p:sp>
      <p:sp>
        <p:nvSpPr>
          <p:cNvPr id="20" name="Rectangle 19">
            <a:extLst>
              <a:ext uri="{FF2B5EF4-FFF2-40B4-BE49-F238E27FC236}">
                <a16:creationId xmlns:a16="http://schemas.microsoft.com/office/drawing/2014/main" id="{CFF95FD0-28A0-25E3-F2F3-307866205A8C}"/>
              </a:ext>
            </a:extLst>
          </p:cNvPr>
          <p:cNvSpPr/>
          <p:nvPr/>
        </p:nvSpPr>
        <p:spPr>
          <a:xfrm>
            <a:off x="0" y="173387"/>
            <a:ext cx="12192000" cy="369332"/>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 sz="1800" b="1" i="0" u="none" strike="noStrike" cap="none" baseline="0">
                <a:solidFill>
                  <a:srgbClr val="FFFFFF"/>
                </a:solidFill>
                <a:effectLst/>
                <a:uFill>
                  <a:solidFill>
                    <a:prstClr val="black">
                      <a:alpha val="0"/>
                    </a:prstClr>
                  </a:solidFill>
                </a:uFill>
                <a:latin typeface="Arial"/>
                <a:ea typeface="Arial"/>
                <a:cs typeface="Arial"/>
              </a:rPr>
              <a:t>Cómo notificar un cambio a MassHealth (continuación)</a:t>
            </a:r>
          </a:p>
        </p:txBody>
      </p:sp>
      <p:grpSp>
        <p:nvGrpSpPr>
          <p:cNvPr id="50" name="Group 49">
            <a:extLst>
              <a:ext uri="{FF2B5EF4-FFF2-40B4-BE49-F238E27FC236}">
                <a16:creationId xmlns:a16="http://schemas.microsoft.com/office/drawing/2014/main" id="{8E441F8B-19AE-3624-1F1B-078E5A4A4181}"/>
              </a:ext>
            </a:extLst>
          </p:cNvPr>
          <p:cNvGrpSpPr/>
          <p:nvPr/>
        </p:nvGrpSpPr>
        <p:grpSpPr>
          <a:xfrm>
            <a:off x="2118161" y="1374326"/>
            <a:ext cx="1991689" cy="1107996"/>
            <a:chOff x="526695" y="4703684"/>
            <a:chExt cx="1991689" cy="1107996"/>
          </a:xfrm>
          <a:solidFill>
            <a:schemeClr val="bg1"/>
          </a:solidFill>
        </p:grpSpPr>
        <p:sp>
          <p:nvSpPr>
            <p:cNvPr id="48" name="TextBox 47">
              <a:extLst>
                <a:ext uri="{FF2B5EF4-FFF2-40B4-BE49-F238E27FC236}">
                  <a16:creationId xmlns:a16="http://schemas.microsoft.com/office/drawing/2014/main" id="{3378F5A6-6532-0858-0FAD-DFC469AD0ABA}"/>
                </a:ext>
              </a:extLst>
            </p:cNvPr>
            <p:cNvSpPr txBox="1"/>
            <p:nvPr/>
          </p:nvSpPr>
          <p:spPr bwMode="auto">
            <a:xfrm>
              <a:off x="526695" y="4703684"/>
              <a:ext cx="1478115" cy="1107996"/>
            </a:xfrm>
            <a:prstGeom prst="rect">
              <a:avLst/>
            </a:prstGeom>
            <a:grpFill/>
            <a:ln w="9525">
              <a:noFill/>
              <a:miter lim="800000"/>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200"/>
                </a:spcAft>
                <a:buClrTx/>
                <a:buSzTx/>
                <a:buFontTx/>
                <a:buNone/>
                <a:defRPr/>
              </a:pP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49" name="Isosceles Triangle 48">
              <a:extLst>
                <a:ext uri="{FF2B5EF4-FFF2-40B4-BE49-F238E27FC236}">
                  <a16:creationId xmlns:a16="http://schemas.microsoft.com/office/drawing/2014/main" id="{794DDB3C-C9A9-040F-2517-F575AD07DB4C}"/>
                </a:ext>
              </a:extLst>
            </p:cNvPr>
            <p:cNvSpPr/>
            <p:nvPr/>
          </p:nvSpPr>
          <p:spPr>
            <a:xfrm rot="5400000">
              <a:off x="1707600" y="5000895"/>
              <a:ext cx="1107995" cy="513573"/>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229ED18E-5EE8-9F47-6538-3D621EFCBCBB}"/>
              </a:ext>
            </a:extLst>
          </p:cNvPr>
          <p:cNvGrpSpPr/>
          <p:nvPr/>
        </p:nvGrpSpPr>
        <p:grpSpPr>
          <a:xfrm>
            <a:off x="1847849" y="1374327"/>
            <a:ext cx="1991689" cy="1107996"/>
            <a:chOff x="1615748" y="1444130"/>
            <a:chExt cx="1991689" cy="1412850"/>
          </a:xfrm>
        </p:grpSpPr>
        <p:sp>
          <p:nvSpPr>
            <p:cNvPr id="45" name="TextBox 44">
              <a:extLst>
                <a:ext uri="{FF2B5EF4-FFF2-40B4-BE49-F238E27FC236}">
                  <a16:creationId xmlns:a16="http://schemas.microsoft.com/office/drawing/2014/main" id="{3D2D0B96-1E11-E5F8-1C2C-FD3E573D30DD}"/>
                </a:ext>
              </a:extLst>
            </p:cNvPr>
            <p:cNvSpPr txBox="1"/>
            <p:nvPr/>
          </p:nvSpPr>
          <p:spPr bwMode="auto">
            <a:xfrm>
              <a:off x="1615748" y="1444130"/>
              <a:ext cx="1478115" cy="1412850"/>
            </a:xfrm>
            <a:prstGeom prst="rect">
              <a:avLst/>
            </a:prstGeom>
            <a:solidFill>
              <a:schemeClr val="tx2">
                <a:lumMod val="10000"/>
                <a:lumOff val="90000"/>
              </a:schemeClr>
            </a:solidFill>
            <a:ln w="9525">
              <a:noFill/>
              <a:miter lim="800000"/>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200"/>
                </a:spcAft>
                <a:buClrTx/>
                <a:buSzTx/>
                <a:buFontTx/>
                <a:buNone/>
                <a:defRPr/>
              </a:pPr>
              <a:r>
                <a:rPr lang="es" sz="2400" b="1" i="0" u="none" strike="noStrike" cap="none" baseline="0">
                  <a:solidFill>
                    <a:srgbClr val="000000"/>
                  </a:solidFill>
                  <a:effectLst/>
                  <a:uFill>
                    <a:solidFill>
                      <a:prstClr val="black">
                        <a:alpha val="0"/>
                      </a:prstClr>
                    </a:solidFill>
                  </a:uFill>
                  <a:latin typeface="Arial"/>
                  <a:ea typeface="Arial"/>
                  <a:cs typeface="Arial"/>
                </a:rPr>
                <a:t>Opción 3</a:t>
              </a: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46" name="Isosceles Triangle 45">
              <a:extLst>
                <a:ext uri="{FF2B5EF4-FFF2-40B4-BE49-F238E27FC236}">
                  <a16:creationId xmlns:a16="http://schemas.microsoft.com/office/drawing/2014/main" id="{1E206458-01B9-A313-07CB-664999A50A71}"/>
                </a:ext>
              </a:extLst>
            </p:cNvPr>
            <p:cNvSpPr/>
            <p:nvPr/>
          </p:nvSpPr>
          <p:spPr>
            <a:xfrm rot="5400000">
              <a:off x="2644226" y="1893768"/>
              <a:ext cx="1412849" cy="513573"/>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51" name="Rectangle 50">
            <a:extLst>
              <a:ext uri="{FF2B5EF4-FFF2-40B4-BE49-F238E27FC236}">
                <a16:creationId xmlns:a16="http://schemas.microsoft.com/office/drawing/2014/main" id="{763ACB56-8791-2338-FE8B-185561EBB6BE}"/>
              </a:ext>
            </a:extLst>
          </p:cNvPr>
          <p:cNvSpPr/>
          <p:nvPr/>
        </p:nvSpPr>
        <p:spPr>
          <a:xfrm>
            <a:off x="3325964" y="2790286"/>
            <a:ext cx="7980211" cy="1107996"/>
          </a:xfrm>
          <a:prstGeom prst="rect">
            <a:avLst/>
          </a:prstGeom>
          <a:gradFill flip="none" rotWithShape="1">
            <a:gsLst>
              <a:gs pos="0">
                <a:schemeClr val="bg1"/>
              </a:gs>
              <a:gs pos="76000">
                <a:schemeClr val="accent1">
                  <a:lumMod val="45000"/>
                  <a:lumOff val="55000"/>
                </a:schemeClr>
              </a:gs>
              <a:gs pos="83000">
                <a:schemeClr val="accent1">
                  <a:lumMod val="45000"/>
                  <a:lumOff val="55000"/>
                </a:schemeClr>
              </a:gs>
              <a:gs pos="100000">
                <a:schemeClr val="tx2">
                  <a:lumMod val="10000"/>
                  <a:lumOff val="9000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Placeholder 2">
            <a:extLst>
              <a:ext uri="{FF2B5EF4-FFF2-40B4-BE49-F238E27FC236}">
                <a16:creationId xmlns:a16="http://schemas.microsoft.com/office/drawing/2014/main" id="{0A7C2051-2A22-5724-FDAE-C32DC4C502B8}"/>
              </a:ext>
            </a:extLst>
          </p:cNvPr>
          <p:cNvSpPr txBox="1"/>
          <p:nvPr/>
        </p:nvSpPr>
        <p:spPr>
          <a:xfrm>
            <a:off x="4252724" y="2790286"/>
            <a:ext cx="3822165" cy="1077218"/>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s" sz="1600" b="1" i="0" u="none" strike="noStrike" cap="none" baseline="0" dirty="0">
                <a:solidFill>
                  <a:srgbClr val="000000"/>
                </a:solidFill>
                <a:effectLst/>
                <a:uFill>
                  <a:solidFill>
                    <a:prstClr val="black">
                      <a:alpha val="0"/>
                    </a:prstClr>
                  </a:solidFill>
                </a:uFill>
                <a:latin typeface="Arial"/>
                <a:ea typeface="Arial"/>
                <a:cs typeface="Arial"/>
              </a:rPr>
              <a:t>Envíe una actualización por correo postal.</a:t>
            </a:r>
          </a:p>
          <a:p>
            <a:pPr lvl="0">
              <a:defRPr/>
            </a:pPr>
            <a:r>
              <a:rPr lang="es" sz="1600" b="0" i="0" u="none" strike="noStrike" cap="none" baseline="0" dirty="0">
                <a:solidFill>
                  <a:srgbClr val="000000"/>
                </a:solidFill>
                <a:effectLst/>
                <a:uFill>
                  <a:solidFill>
                    <a:prstClr val="black">
                      <a:alpha val="0"/>
                    </a:prstClr>
                  </a:solidFill>
                </a:uFill>
                <a:latin typeface="Arial"/>
                <a:ea typeface="Arial"/>
                <a:cs typeface="Arial"/>
              </a:rPr>
              <a:t>Imprima el formulario desde los formularios para afiliados y envíelo a:</a:t>
            </a:r>
            <a:endParaRPr lang="en-US" b="1" dirty="0">
              <a:solidFill>
                <a:srgbClr val="0066CC"/>
              </a:solidFill>
              <a:latin typeface="Arial"/>
              <a:cs typeface="Arial"/>
            </a:endParaRPr>
          </a:p>
        </p:txBody>
      </p:sp>
      <p:grpSp>
        <p:nvGrpSpPr>
          <p:cNvPr id="53" name="Group 52">
            <a:extLst>
              <a:ext uri="{FF2B5EF4-FFF2-40B4-BE49-F238E27FC236}">
                <a16:creationId xmlns:a16="http://schemas.microsoft.com/office/drawing/2014/main" id="{93CE2DA6-A7BC-5242-CD35-C71D2BDD46E4}"/>
              </a:ext>
            </a:extLst>
          </p:cNvPr>
          <p:cNvGrpSpPr/>
          <p:nvPr/>
        </p:nvGrpSpPr>
        <p:grpSpPr>
          <a:xfrm>
            <a:off x="2118161" y="2790285"/>
            <a:ext cx="1991689" cy="1107996"/>
            <a:chOff x="526695" y="4703684"/>
            <a:chExt cx="1991689" cy="1107996"/>
          </a:xfrm>
          <a:solidFill>
            <a:schemeClr val="bg1"/>
          </a:solidFill>
        </p:grpSpPr>
        <p:sp>
          <p:nvSpPr>
            <p:cNvPr id="54" name="TextBox 53">
              <a:extLst>
                <a:ext uri="{FF2B5EF4-FFF2-40B4-BE49-F238E27FC236}">
                  <a16:creationId xmlns:a16="http://schemas.microsoft.com/office/drawing/2014/main" id="{AEC7F4C6-7975-1253-035B-1C06868D5604}"/>
                </a:ext>
              </a:extLst>
            </p:cNvPr>
            <p:cNvSpPr txBox="1"/>
            <p:nvPr/>
          </p:nvSpPr>
          <p:spPr bwMode="auto">
            <a:xfrm>
              <a:off x="526695" y="4703684"/>
              <a:ext cx="1478115" cy="1107996"/>
            </a:xfrm>
            <a:prstGeom prst="rect">
              <a:avLst/>
            </a:prstGeom>
            <a:grpFill/>
            <a:ln w="9525">
              <a:noFill/>
              <a:miter lim="800000"/>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200"/>
                </a:spcAft>
                <a:buClrTx/>
                <a:buSzTx/>
                <a:buFontTx/>
                <a:buNone/>
                <a:defRPr/>
              </a:pP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55" name="Isosceles Triangle 54">
              <a:extLst>
                <a:ext uri="{FF2B5EF4-FFF2-40B4-BE49-F238E27FC236}">
                  <a16:creationId xmlns:a16="http://schemas.microsoft.com/office/drawing/2014/main" id="{4530D1AD-4F0B-FC9D-3094-6F62C1414B73}"/>
                </a:ext>
              </a:extLst>
            </p:cNvPr>
            <p:cNvSpPr/>
            <p:nvPr/>
          </p:nvSpPr>
          <p:spPr>
            <a:xfrm rot="5400000">
              <a:off x="1707600" y="5000895"/>
              <a:ext cx="1107995" cy="513573"/>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6" name="Group 55">
            <a:extLst>
              <a:ext uri="{FF2B5EF4-FFF2-40B4-BE49-F238E27FC236}">
                <a16:creationId xmlns:a16="http://schemas.microsoft.com/office/drawing/2014/main" id="{EA8B1C96-305E-0F71-A1EF-6A841CBA25C8}"/>
              </a:ext>
            </a:extLst>
          </p:cNvPr>
          <p:cNvGrpSpPr/>
          <p:nvPr/>
        </p:nvGrpSpPr>
        <p:grpSpPr>
          <a:xfrm>
            <a:off x="1847849" y="2790286"/>
            <a:ext cx="1991689" cy="1107996"/>
            <a:chOff x="1615748" y="1444130"/>
            <a:chExt cx="1991689" cy="1412850"/>
          </a:xfrm>
        </p:grpSpPr>
        <p:sp>
          <p:nvSpPr>
            <p:cNvPr id="57" name="TextBox 56">
              <a:extLst>
                <a:ext uri="{FF2B5EF4-FFF2-40B4-BE49-F238E27FC236}">
                  <a16:creationId xmlns:a16="http://schemas.microsoft.com/office/drawing/2014/main" id="{C650B8C3-3C21-B8E9-D146-33E406B6386B}"/>
                </a:ext>
              </a:extLst>
            </p:cNvPr>
            <p:cNvSpPr txBox="1"/>
            <p:nvPr/>
          </p:nvSpPr>
          <p:spPr bwMode="auto">
            <a:xfrm>
              <a:off x="1615748" y="1444130"/>
              <a:ext cx="1478115" cy="1412850"/>
            </a:xfrm>
            <a:prstGeom prst="rect">
              <a:avLst/>
            </a:prstGeom>
            <a:solidFill>
              <a:schemeClr val="tx2">
                <a:lumMod val="10000"/>
                <a:lumOff val="90000"/>
              </a:schemeClr>
            </a:solidFill>
            <a:ln w="9525">
              <a:noFill/>
              <a:miter lim="800000"/>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200"/>
                </a:spcAft>
                <a:buClrTx/>
                <a:buSzTx/>
                <a:buFontTx/>
                <a:buNone/>
                <a:defRPr/>
              </a:pPr>
              <a:r>
                <a:rPr lang="es" sz="2400" b="1" i="0" u="none" strike="noStrike" cap="none" baseline="0">
                  <a:solidFill>
                    <a:srgbClr val="000000"/>
                  </a:solidFill>
                  <a:effectLst/>
                  <a:uFill>
                    <a:solidFill>
                      <a:prstClr val="black">
                        <a:alpha val="0"/>
                      </a:prstClr>
                    </a:solidFill>
                  </a:uFill>
                  <a:latin typeface="Arial"/>
                  <a:ea typeface="Arial"/>
                  <a:cs typeface="Arial"/>
                </a:rPr>
                <a:t>Opción 4</a:t>
              </a: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58" name="Isosceles Triangle 57">
              <a:extLst>
                <a:ext uri="{FF2B5EF4-FFF2-40B4-BE49-F238E27FC236}">
                  <a16:creationId xmlns:a16="http://schemas.microsoft.com/office/drawing/2014/main" id="{B636EFA9-48FE-CE73-7564-A7423D8A9244}"/>
                </a:ext>
              </a:extLst>
            </p:cNvPr>
            <p:cNvSpPr/>
            <p:nvPr/>
          </p:nvSpPr>
          <p:spPr>
            <a:xfrm rot="5400000">
              <a:off x="2644226" y="1893768"/>
              <a:ext cx="1412849" cy="513573"/>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22" name="Group 21">
            <a:extLst>
              <a:ext uri="{FF2B5EF4-FFF2-40B4-BE49-F238E27FC236}">
                <a16:creationId xmlns:a16="http://schemas.microsoft.com/office/drawing/2014/main" id="{20508C94-B5E4-4F04-605E-5A59CF0672F8}"/>
              </a:ext>
            </a:extLst>
          </p:cNvPr>
          <p:cNvGrpSpPr/>
          <p:nvPr/>
        </p:nvGrpSpPr>
        <p:grpSpPr>
          <a:xfrm>
            <a:off x="319339" y="696038"/>
            <a:ext cx="8942648" cy="487692"/>
            <a:chOff x="319339" y="1016492"/>
            <a:chExt cx="8942648" cy="487692"/>
          </a:xfrm>
        </p:grpSpPr>
        <p:sp>
          <p:nvSpPr>
            <p:cNvPr id="21" name="Title 1">
              <a:extLst>
                <a:ext uri="{FF2B5EF4-FFF2-40B4-BE49-F238E27FC236}">
                  <a16:creationId xmlns:a16="http://schemas.microsoft.com/office/drawing/2014/main" id="{A7EFA1E0-5941-CC58-6A0B-DF8DDEBD2BF0}"/>
                </a:ext>
              </a:extLst>
            </p:cNvPr>
            <p:cNvSpPr txBox="1"/>
            <p:nvPr/>
          </p:nvSpPr>
          <p:spPr>
            <a:xfrm>
              <a:off x="921495" y="1106449"/>
              <a:ext cx="8340492" cy="307777"/>
            </a:xfrm>
            <a:prstGeom prst="rect">
              <a:avLst/>
            </a:prstGeom>
          </p:spPr>
          <p:txBody>
            <a:bodyPr vert="horz" wrap="square" lIns="0" tIns="0" rIns="0" bIns="0" rtlCol="0" anchor="ctr">
              <a:spAutoFit/>
            </a:bodyPr>
            <a:lstStyle>
              <a:lvl1pPr algn="l" defTabSz="914400" rtl="0" eaLnBrk="1" latinLnBrk="0" hangingPunct="1">
                <a:spcBef>
                  <a:spcPct val="0"/>
                </a:spcBef>
                <a:buNone/>
                <a:defRPr sz="2000" b="1" kern="1200">
                  <a:solidFill>
                    <a:schemeClr val="tx2"/>
                  </a:solidFill>
                  <a:latin typeface="Arial" panose="020B0604020202020204" pitchFamily="34" charset="0"/>
                  <a:ea typeface="+mj-ea"/>
                  <a:cs typeface="Arial" panose="020B0604020202020204" pitchFamily="34" charset="0"/>
                </a:defRPr>
              </a:lvl1pPr>
            </a:lstStyle>
            <a:p>
              <a:r>
                <a:rPr lang="es" sz="2000" b="1" i="0" u="none" strike="noStrike" cap="none" baseline="0" dirty="0">
                  <a:solidFill>
                    <a:srgbClr val="002960"/>
                  </a:solidFill>
                  <a:effectLst/>
                  <a:uFill>
                    <a:solidFill>
                      <a:prstClr val="black">
                        <a:alpha val="0"/>
                      </a:prstClr>
                    </a:solidFill>
                  </a:uFill>
                  <a:latin typeface="Arial"/>
                  <a:ea typeface="Arial"/>
                  <a:cs typeface="Arial"/>
                </a:rPr>
                <a:t>Notifique un cambio por correo electrónico, por fax o personalmente</a:t>
              </a:r>
            </a:p>
          </p:txBody>
        </p:sp>
        <p:pic>
          <p:nvPicPr>
            <p:cNvPr id="11" name="Graphic 10" descr="Open envelope with solid fill">
              <a:extLst>
                <a:ext uri="{FF2B5EF4-FFF2-40B4-BE49-F238E27FC236}">
                  <a16:creationId xmlns:a16="http://schemas.microsoft.com/office/drawing/2014/main" id="{D76F30FE-1760-F46A-3013-2AA43D33607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19339" y="1016492"/>
              <a:ext cx="487692" cy="487692"/>
            </a:xfrm>
            <a:prstGeom prst="rect">
              <a:avLst/>
            </a:prstGeom>
          </p:spPr>
        </p:pic>
      </p:grpSp>
      <p:sp>
        <p:nvSpPr>
          <p:cNvPr id="12" name="Rectangle 11">
            <a:extLst>
              <a:ext uri="{FF2B5EF4-FFF2-40B4-BE49-F238E27FC236}">
                <a16:creationId xmlns:a16="http://schemas.microsoft.com/office/drawing/2014/main" id="{B0303D11-E425-7CB4-16CE-31F8023E7CA9}"/>
              </a:ext>
            </a:extLst>
          </p:cNvPr>
          <p:cNvSpPr/>
          <p:nvPr/>
        </p:nvSpPr>
        <p:spPr>
          <a:xfrm>
            <a:off x="3325964" y="4206241"/>
            <a:ext cx="7980211" cy="1107996"/>
          </a:xfrm>
          <a:prstGeom prst="rect">
            <a:avLst/>
          </a:prstGeom>
          <a:gradFill flip="none" rotWithShape="1">
            <a:gsLst>
              <a:gs pos="0">
                <a:schemeClr val="bg1"/>
              </a:gs>
              <a:gs pos="76000">
                <a:schemeClr val="accent1">
                  <a:lumMod val="45000"/>
                  <a:lumOff val="55000"/>
                </a:schemeClr>
              </a:gs>
              <a:gs pos="83000">
                <a:schemeClr val="accent1">
                  <a:lumMod val="45000"/>
                  <a:lumOff val="55000"/>
                </a:schemeClr>
              </a:gs>
              <a:gs pos="100000">
                <a:schemeClr val="tx2">
                  <a:lumMod val="10000"/>
                  <a:lumOff val="9000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
            <a:extLst>
              <a:ext uri="{FF2B5EF4-FFF2-40B4-BE49-F238E27FC236}">
                <a16:creationId xmlns:a16="http://schemas.microsoft.com/office/drawing/2014/main" id="{BBA58065-86E1-3E73-1440-8DF4F9C4AB02}"/>
              </a:ext>
            </a:extLst>
          </p:cNvPr>
          <p:cNvSpPr txBox="1"/>
          <p:nvPr/>
        </p:nvSpPr>
        <p:spPr>
          <a:xfrm>
            <a:off x="4267201" y="4226628"/>
            <a:ext cx="3605430" cy="1077218"/>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s" sz="1600" b="1" i="0" u="none" strike="noStrike" cap="none" baseline="0" dirty="0">
                <a:solidFill>
                  <a:srgbClr val="000000"/>
                </a:solidFill>
                <a:effectLst/>
                <a:uFill>
                  <a:solidFill>
                    <a:prstClr val="black">
                      <a:alpha val="0"/>
                    </a:prstClr>
                  </a:solidFill>
                </a:uFill>
                <a:latin typeface="Arial"/>
                <a:ea typeface="Arial"/>
                <a:cs typeface="Arial"/>
              </a:rPr>
              <a:t>Llame o envíe un fax</a:t>
            </a:r>
          </a:p>
          <a:p>
            <a:pPr lvl="0">
              <a:defRPr/>
            </a:pPr>
            <a:r>
              <a:rPr lang="es" dirty="0">
                <a:solidFill>
                  <a:srgbClr val="000000"/>
                </a:solidFill>
                <a:uFill>
                  <a:solidFill>
                    <a:prstClr val="black">
                      <a:alpha val="0"/>
                    </a:prstClr>
                  </a:solidFill>
                </a:uFill>
                <a:latin typeface="Arial"/>
                <a:ea typeface="Arial"/>
                <a:cs typeface="Arial"/>
              </a:rPr>
              <a:t>Para notificar un cambio por teléfono, l</a:t>
            </a:r>
            <a:r>
              <a:rPr lang="es" sz="1600" b="0" i="0" u="none" strike="noStrike" cap="none" baseline="0" dirty="0">
                <a:solidFill>
                  <a:srgbClr val="000000"/>
                </a:solidFill>
                <a:effectLst/>
                <a:uFill>
                  <a:solidFill>
                    <a:prstClr val="black">
                      <a:alpha val="0"/>
                    </a:prstClr>
                  </a:solidFill>
                </a:uFill>
                <a:latin typeface="Arial"/>
                <a:ea typeface="Arial"/>
                <a:cs typeface="Arial"/>
              </a:rPr>
              <a:t>lame al </a:t>
            </a:r>
            <a:r>
              <a:rPr lang="es" sz="1600" b="1" i="0" u="none" strike="noStrike" cap="none" baseline="0" dirty="0">
                <a:solidFill>
                  <a:srgbClr val="000000"/>
                </a:solidFill>
                <a:effectLst/>
                <a:uFill>
                  <a:solidFill>
                    <a:prstClr val="black">
                      <a:alpha val="0"/>
                    </a:prstClr>
                  </a:solidFill>
                </a:uFill>
                <a:latin typeface="Arial"/>
                <a:ea typeface="Arial"/>
                <a:cs typeface="Arial"/>
                <a:hlinkClick r:id="rId8" history="0"/>
              </a:rPr>
              <a:t>(800) 841-2900</a:t>
            </a:r>
            <a:r>
              <a:rPr lang="es" sz="1600" b="1" i="0" u="none" strike="noStrike" cap="none" baseline="0" dirty="0">
                <a:solidFill>
                  <a:srgbClr val="000000"/>
                </a:solidFill>
                <a:effectLst/>
                <a:uFill>
                  <a:solidFill>
                    <a:prstClr val="black">
                      <a:alpha val="0"/>
                    </a:prstClr>
                  </a:solidFill>
                </a:uFill>
                <a:latin typeface="Arial"/>
                <a:ea typeface="Arial"/>
                <a:cs typeface="Arial"/>
              </a:rPr>
              <a:t> </a:t>
            </a:r>
            <a:r>
              <a:rPr lang="es" sz="1600" b="0" i="0" u="none" strike="noStrike" cap="none" baseline="0" dirty="0">
                <a:solidFill>
                  <a:srgbClr val="000000"/>
                </a:solidFill>
                <a:effectLst/>
                <a:uFill>
                  <a:solidFill>
                    <a:prstClr val="black">
                      <a:alpha val="0"/>
                    </a:prstClr>
                  </a:solidFill>
                </a:uFill>
                <a:latin typeface="Arial"/>
                <a:ea typeface="Arial"/>
                <a:cs typeface="Arial"/>
              </a:rPr>
              <a:t>(TTY: </a:t>
            </a:r>
            <a:r>
              <a:rPr lang="es" sz="1600" b="1" i="0" u="none" strike="noStrike" cap="none" baseline="0" dirty="0">
                <a:solidFill>
                  <a:srgbClr val="000000"/>
                </a:solidFill>
                <a:effectLst/>
                <a:uFill>
                  <a:solidFill>
                    <a:prstClr val="black">
                      <a:alpha val="0"/>
                    </a:prstClr>
                  </a:solidFill>
                </a:uFill>
                <a:latin typeface="Arial"/>
                <a:ea typeface="Arial"/>
                <a:cs typeface="Arial"/>
                <a:hlinkClick r:id="rId9" history="0"/>
              </a:rPr>
              <a:t>711</a:t>
            </a:r>
            <a:r>
              <a:rPr lang="es" sz="1600" b="0" i="0" u="none" strike="noStrike" cap="none" baseline="0" dirty="0">
                <a:solidFill>
                  <a:srgbClr val="000000"/>
                </a:solidFill>
                <a:effectLst/>
                <a:uFill>
                  <a:solidFill>
                    <a:prstClr val="black">
                      <a:alpha val="0"/>
                    </a:prstClr>
                  </a:solidFill>
                </a:uFill>
                <a:latin typeface="Arial"/>
                <a:ea typeface="Arial"/>
                <a:cs typeface="Arial"/>
              </a:rPr>
              <a:t>) o envíe un fax al </a:t>
            </a:r>
            <a:r>
              <a:rPr lang="es" sz="1600" b="1" i="0" u="sng" strike="noStrike" cap="none" baseline="0" dirty="0">
                <a:solidFill>
                  <a:srgbClr val="0066CC"/>
                </a:solidFill>
                <a:effectLst/>
                <a:uFill>
                  <a:solidFill>
                    <a:srgbClr val="0066CC"/>
                  </a:solidFill>
                </a:uFill>
                <a:latin typeface="Arial"/>
                <a:ea typeface="Arial"/>
                <a:cs typeface="Arial"/>
              </a:rPr>
              <a:t>857-323-8300</a:t>
            </a:r>
            <a:r>
              <a:rPr lang="es" sz="1600" b="0" i="0" u="none" strike="noStrike" cap="none" baseline="0" dirty="0">
                <a:solidFill>
                  <a:srgbClr val="000000"/>
                </a:solidFill>
                <a:effectLst/>
                <a:uFill>
                  <a:solidFill>
                    <a:prstClr val="black">
                      <a:alpha val="0"/>
                    </a:prstClr>
                  </a:solidFill>
                </a:uFill>
                <a:latin typeface="Arial"/>
                <a:ea typeface="Arial"/>
                <a:cs typeface="Arial"/>
              </a:rPr>
              <a:t>. </a:t>
            </a:r>
            <a:endParaRPr lang="en-US" dirty="0"/>
          </a:p>
        </p:txBody>
      </p:sp>
      <p:grpSp>
        <p:nvGrpSpPr>
          <p:cNvPr id="14" name="Group 13">
            <a:extLst>
              <a:ext uri="{FF2B5EF4-FFF2-40B4-BE49-F238E27FC236}">
                <a16:creationId xmlns:a16="http://schemas.microsoft.com/office/drawing/2014/main" id="{97A9B2E0-EC29-0CF2-3770-565BFE4B5D79}"/>
              </a:ext>
            </a:extLst>
          </p:cNvPr>
          <p:cNvGrpSpPr/>
          <p:nvPr/>
        </p:nvGrpSpPr>
        <p:grpSpPr>
          <a:xfrm>
            <a:off x="2118161" y="4206240"/>
            <a:ext cx="1991689" cy="1107996"/>
            <a:chOff x="526695" y="4703684"/>
            <a:chExt cx="1991689" cy="1107996"/>
          </a:xfrm>
          <a:solidFill>
            <a:schemeClr val="bg1"/>
          </a:solidFill>
        </p:grpSpPr>
        <p:sp>
          <p:nvSpPr>
            <p:cNvPr id="15" name="TextBox 14">
              <a:extLst>
                <a:ext uri="{FF2B5EF4-FFF2-40B4-BE49-F238E27FC236}">
                  <a16:creationId xmlns:a16="http://schemas.microsoft.com/office/drawing/2014/main" id="{E7178A30-E869-9E42-18A9-1FBDAAC993AD}"/>
                </a:ext>
              </a:extLst>
            </p:cNvPr>
            <p:cNvSpPr txBox="1"/>
            <p:nvPr/>
          </p:nvSpPr>
          <p:spPr bwMode="auto">
            <a:xfrm>
              <a:off x="526695" y="4703684"/>
              <a:ext cx="1478115" cy="1107996"/>
            </a:xfrm>
            <a:prstGeom prst="rect">
              <a:avLst/>
            </a:prstGeom>
            <a:grpFill/>
            <a:ln w="9525">
              <a:noFill/>
              <a:miter lim="800000"/>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200"/>
                </a:spcAft>
                <a:buClrTx/>
                <a:buSzTx/>
                <a:buFontTx/>
                <a:buNone/>
                <a:defRPr/>
              </a:pP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6" name="Isosceles Triangle 15">
              <a:extLst>
                <a:ext uri="{FF2B5EF4-FFF2-40B4-BE49-F238E27FC236}">
                  <a16:creationId xmlns:a16="http://schemas.microsoft.com/office/drawing/2014/main" id="{8E0D5C13-A36B-2D44-C191-837B1E4EC3E3}"/>
                </a:ext>
              </a:extLst>
            </p:cNvPr>
            <p:cNvSpPr/>
            <p:nvPr/>
          </p:nvSpPr>
          <p:spPr>
            <a:xfrm rot="5400000">
              <a:off x="1707600" y="5000895"/>
              <a:ext cx="1107995" cy="513573"/>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7" name="Group 16">
            <a:extLst>
              <a:ext uri="{FF2B5EF4-FFF2-40B4-BE49-F238E27FC236}">
                <a16:creationId xmlns:a16="http://schemas.microsoft.com/office/drawing/2014/main" id="{E703EF22-7DC4-34F8-C21E-E1334E328DEB}"/>
              </a:ext>
            </a:extLst>
          </p:cNvPr>
          <p:cNvGrpSpPr/>
          <p:nvPr/>
        </p:nvGrpSpPr>
        <p:grpSpPr>
          <a:xfrm>
            <a:off x="1847849" y="4206241"/>
            <a:ext cx="1991689" cy="1107996"/>
            <a:chOff x="1615748" y="1444130"/>
            <a:chExt cx="1991689" cy="1412850"/>
          </a:xfrm>
        </p:grpSpPr>
        <p:sp>
          <p:nvSpPr>
            <p:cNvPr id="18" name="TextBox 17">
              <a:extLst>
                <a:ext uri="{FF2B5EF4-FFF2-40B4-BE49-F238E27FC236}">
                  <a16:creationId xmlns:a16="http://schemas.microsoft.com/office/drawing/2014/main" id="{A238B405-2946-4592-B29C-00B05EC2A3E8}"/>
                </a:ext>
              </a:extLst>
            </p:cNvPr>
            <p:cNvSpPr txBox="1"/>
            <p:nvPr/>
          </p:nvSpPr>
          <p:spPr bwMode="auto">
            <a:xfrm>
              <a:off x="1615748" y="1444130"/>
              <a:ext cx="1478115" cy="1412850"/>
            </a:xfrm>
            <a:prstGeom prst="rect">
              <a:avLst/>
            </a:prstGeom>
            <a:solidFill>
              <a:schemeClr val="tx2">
                <a:lumMod val="10000"/>
                <a:lumOff val="90000"/>
              </a:schemeClr>
            </a:solidFill>
            <a:ln w="9525">
              <a:noFill/>
              <a:miter lim="800000"/>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200"/>
                </a:spcAft>
                <a:buClrTx/>
                <a:buSzTx/>
                <a:buFontTx/>
                <a:buNone/>
                <a:defRPr/>
              </a:pPr>
              <a:r>
                <a:rPr lang="es" sz="2400" b="1" i="0" u="none" strike="noStrike" cap="none" baseline="0">
                  <a:solidFill>
                    <a:srgbClr val="000000"/>
                  </a:solidFill>
                  <a:effectLst/>
                  <a:uFill>
                    <a:solidFill>
                      <a:prstClr val="black">
                        <a:alpha val="0"/>
                      </a:prstClr>
                    </a:solidFill>
                  </a:uFill>
                  <a:latin typeface="Arial"/>
                  <a:ea typeface="Arial"/>
                  <a:cs typeface="Arial"/>
                </a:rPr>
                <a:t>Opción 5</a:t>
              </a: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9" name="Isosceles Triangle 18">
              <a:extLst>
                <a:ext uri="{FF2B5EF4-FFF2-40B4-BE49-F238E27FC236}">
                  <a16:creationId xmlns:a16="http://schemas.microsoft.com/office/drawing/2014/main" id="{8ABA8712-1DFE-3AE0-06BB-B3F85BAED8AF}"/>
                </a:ext>
              </a:extLst>
            </p:cNvPr>
            <p:cNvSpPr/>
            <p:nvPr/>
          </p:nvSpPr>
          <p:spPr>
            <a:xfrm rot="5400000">
              <a:off x="2644226" y="1893768"/>
              <a:ext cx="1412849" cy="513573"/>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24" name="Text Placeholder 2">
            <a:extLst>
              <a:ext uri="{FF2B5EF4-FFF2-40B4-BE49-F238E27FC236}">
                <a16:creationId xmlns:a16="http://schemas.microsoft.com/office/drawing/2014/main" id="{B56C0E30-1148-6DFA-F3F2-3F37DF6B839D}"/>
              </a:ext>
            </a:extLst>
          </p:cNvPr>
          <p:cNvSpPr txBox="1"/>
          <p:nvPr/>
        </p:nvSpPr>
        <p:spPr>
          <a:xfrm>
            <a:off x="8362949" y="2942177"/>
            <a:ext cx="3078382" cy="100584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spcAft>
                <a:spcPts val="600"/>
              </a:spcAft>
              <a:defRPr/>
            </a:pPr>
            <a:r>
              <a:rPr lang="es" sz="1200" b="1" i="0" u="none" strike="noStrike" cap="none" baseline="0">
                <a:solidFill>
                  <a:srgbClr val="0066CC"/>
                </a:solidFill>
                <a:effectLst/>
                <a:uFill>
                  <a:solidFill>
                    <a:prstClr val="black">
                      <a:alpha val="0"/>
                    </a:prstClr>
                  </a:solidFill>
                </a:uFill>
                <a:latin typeface="Arial"/>
                <a:ea typeface="Arial"/>
                <a:cs typeface="Arial"/>
              </a:rPr>
              <a:t>Commonwealth of Massachusetts</a:t>
            </a:r>
            <a:br>
              <a:rPr sz="1200" dirty="0"/>
            </a:br>
            <a:r>
              <a:rPr lang="es" sz="1200" b="1" i="0" u="none" strike="noStrike" cap="none" baseline="0">
                <a:solidFill>
                  <a:srgbClr val="0066CC"/>
                </a:solidFill>
                <a:effectLst/>
                <a:uFill>
                  <a:solidFill>
                    <a:prstClr val="black">
                      <a:alpha val="0"/>
                    </a:prstClr>
                  </a:solidFill>
                </a:uFill>
                <a:latin typeface="Arial"/>
                <a:ea typeface="Arial"/>
                <a:cs typeface="Arial"/>
              </a:rPr>
              <a:t>Health Insurance Processing Center</a:t>
            </a:r>
            <a:br>
              <a:rPr sz="1200" dirty="0"/>
            </a:br>
            <a:r>
              <a:rPr lang="es" sz="1200" b="1" i="0" u="none" strike="noStrike" cap="none" baseline="0">
                <a:solidFill>
                  <a:srgbClr val="0066CC"/>
                </a:solidFill>
                <a:effectLst/>
                <a:uFill>
                  <a:solidFill>
                    <a:prstClr val="black">
                      <a:alpha val="0"/>
                    </a:prstClr>
                  </a:solidFill>
                </a:uFill>
                <a:latin typeface="Arial"/>
                <a:ea typeface="Arial"/>
                <a:cs typeface="Arial"/>
              </a:rPr>
              <a:t>PO Box 4405</a:t>
            </a:r>
            <a:br>
              <a:rPr sz="1200" dirty="0"/>
            </a:br>
            <a:r>
              <a:rPr lang="es" sz="1200" b="1" i="0" u="none" strike="noStrike" cap="none" baseline="0">
                <a:solidFill>
                  <a:srgbClr val="0066CC"/>
                </a:solidFill>
                <a:effectLst/>
                <a:uFill>
                  <a:solidFill>
                    <a:prstClr val="black">
                      <a:alpha val="0"/>
                    </a:prstClr>
                  </a:solidFill>
                </a:uFill>
                <a:latin typeface="Arial"/>
                <a:ea typeface="Arial"/>
                <a:cs typeface="Arial"/>
              </a:rPr>
              <a:t>Taunton, MA 02780</a:t>
            </a:r>
            <a:endParaRPr lang="en-US" b="1" dirty="0">
              <a:solidFill>
                <a:srgbClr val="0066CC"/>
              </a:solidFill>
              <a:latin typeface="Arial"/>
              <a:cs typeface="Arial"/>
            </a:endParaRPr>
          </a:p>
        </p:txBody>
      </p:sp>
      <p:sp>
        <p:nvSpPr>
          <p:cNvPr id="27" name="Rectangle 26">
            <a:extLst>
              <a:ext uri="{FF2B5EF4-FFF2-40B4-BE49-F238E27FC236}">
                <a16:creationId xmlns:a16="http://schemas.microsoft.com/office/drawing/2014/main" id="{430B465C-3D62-92DA-9AFB-CA5BBF5C094C}"/>
              </a:ext>
            </a:extLst>
          </p:cNvPr>
          <p:cNvSpPr/>
          <p:nvPr/>
        </p:nvSpPr>
        <p:spPr>
          <a:xfrm>
            <a:off x="8030713" y="2942177"/>
            <a:ext cx="45719" cy="80421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
            <a:extLst>
              <a:ext uri="{FF2B5EF4-FFF2-40B4-BE49-F238E27FC236}">
                <a16:creationId xmlns:a16="http://schemas.microsoft.com/office/drawing/2014/main" id="{BA788D76-8D49-6CD3-7BDF-53165593C187}"/>
              </a:ext>
            </a:extLst>
          </p:cNvPr>
          <p:cNvSpPr txBox="1"/>
          <p:nvPr/>
        </p:nvSpPr>
        <p:spPr>
          <a:xfrm>
            <a:off x="8362949" y="1635935"/>
            <a:ext cx="3281961" cy="45720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s" sz="1200" b="1" i="0" u="none" strike="noStrike" cap="none" baseline="0" dirty="0">
                <a:solidFill>
                  <a:srgbClr val="0066CC"/>
                </a:solidFill>
                <a:effectLst/>
                <a:uFill>
                  <a:solidFill>
                    <a:prstClr val="black">
                      <a:alpha val="0"/>
                    </a:prstClr>
                  </a:solidFill>
                </a:uFill>
                <a:latin typeface="Arial"/>
                <a:ea typeface="Arial"/>
                <a:cs typeface="Arial"/>
              </a:rPr>
              <a:t>Abierto de lunes a viernes,</a:t>
            </a:r>
          </a:p>
          <a:p>
            <a:pPr lvl="0">
              <a:defRPr/>
            </a:pPr>
            <a:r>
              <a:rPr lang="es" sz="1200" b="1" i="0" u="none" strike="noStrike" cap="none" baseline="0" dirty="0">
                <a:solidFill>
                  <a:srgbClr val="0066CC"/>
                </a:solidFill>
                <a:effectLst/>
                <a:uFill>
                  <a:solidFill>
                    <a:prstClr val="black">
                      <a:alpha val="0"/>
                    </a:prstClr>
                  </a:solidFill>
                </a:uFill>
                <a:latin typeface="Arial"/>
                <a:ea typeface="Arial"/>
                <a:cs typeface="Arial"/>
              </a:rPr>
              <a:t>de 8:45 a. m. a 5:00 p. m. </a:t>
            </a:r>
          </a:p>
        </p:txBody>
      </p:sp>
      <p:sp>
        <p:nvSpPr>
          <p:cNvPr id="29" name="Rectangle 28">
            <a:extLst>
              <a:ext uri="{FF2B5EF4-FFF2-40B4-BE49-F238E27FC236}">
                <a16:creationId xmlns:a16="http://schemas.microsoft.com/office/drawing/2014/main" id="{DB4FFAA5-11CA-2B42-1192-DC12ECE9C469}"/>
              </a:ext>
            </a:extLst>
          </p:cNvPr>
          <p:cNvSpPr/>
          <p:nvPr/>
        </p:nvSpPr>
        <p:spPr>
          <a:xfrm>
            <a:off x="8030151" y="1526217"/>
            <a:ext cx="45719" cy="80421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410E8F8-E176-EB42-16AF-3D14E18A8474}"/>
              </a:ext>
            </a:extLst>
          </p:cNvPr>
          <p:cNvSpPr/>
          <p:nvPr/>
        </p:nvSpPr>
        <p:spPr>
          <a:xfrm>
            <a:off x="8074890" y="4344738"/>
            <a:ext cx="45719" cy="80421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2">
            <a:extLst>
              <a:ext uri="{FF2B5EF4-FFF2-40B4-BE49-F238E27FC236}">
                <a16:creationId xmlns:a16="http://schemas.microsoft.com/office/drawing/2014/main" id="{06B0D5C0-5C2C-D6AF-181C-D76B1CB065F8}"/>
              </a:ext>
            </a:extLst>
          </p:cNvPr>
          <p:cNvSpPr txBox="1"/>
          <p:nvPr/>
        </p:nvSpPr>
        <p:spPr>
          <a:xfrm>
            <a:off x="8360854" y="4358136"/>
            <a:ext cx="3522535" cy="100584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s" sz="1200" b="0" i="0" u="none" strike="noStrike" cap="none" baseline="0">
                <a:solidFill>
                  <a:srgbClr val="000000"/>
                </a:solidFill>
                <a:effectLst/>
                <a:uFill>
                  <a:solidFill>
                    <a:prstClr val="black">
                      <a:alpha val="0"/>
                    </a:prstClr>
                  </a:solidFill>
                </a:uFill>
                <a:latin typeface="Arial"/>
                <a:ea typeface="Arial"/>
                <a:cs typeface="Arial"/>
              </a:rPr>
              <a:t>Si va a enviar un fax, asegúrese de incluir </a:t>
            </a:r>
            <a:r>
              <a:rPr lang="es" sz="1200" b="1" i="0" u="none" strike="noStrike" cap="none" baseline="0">
                <a:solidFill>
                  <a:srgbClr val="0066CC"/>
                </a:solidFill>
                <a:effectLst/>
                <a:uFill>
                  <a:solidFill>
                    <a:prstClr val="black">
                      <a:alpha val="0"/>
                    </a:prstClr>
                  </a:solidFill>
                </a:uFill>
                <a:latin typeface="Arial"/>
                <a:ea typeface="Arial"/>
                <a:cs typeface="Arial"/>
              </a:rPr>
              <a:t>el nombre del jefe del hogar (HOH), la fecha de nacimiento del HOH, la ID de MassHealth del HOH y una descripción de los cambios</a:t>
            </a:r>
            <a:r>
              <a:rPr lang="es" sz="1200" b="0" i="0" u="none" strike="noStrike" cap="none" baseline="0">
                <a:solidFill>
                  <a:srgbClr val="000000"/>
                </a:solidFill>
                <a:effectLst/>
                <a:uFill>
                  <a:solidFill>
                    <a:prstClr val="black">
                      <a:alpha val="0"/>
                    </a:prstClr>
                  </a:solidFill>
                </a:uFill>
                <a:latin typeface="Arial"/>
                <a:ea typeface="Arial"/>
                <a:cs typeface="Arial"/>
              </a:rPr>
              <a:t>.</a:t>
            </a:r>
          </a:p>
        </p:txBody>
      </p:sp>
      <p:sp>
        <p:nvSpPr>
          <p:cNvPr id="60" name="TextBox 59">
            <a:extLst>
              <a:ext uri="{FF2B5EF4-FFF2-40B4-BE49-F238E27FC236}">
                <a16:creationId xmlns:a16="http://schemas.microsoft.com/office/drawing/2014/main" id="{3274D705-52BB-A3EF-BCBA-D92A3511B289}"/>
              </a:ext>
            </a:extLst>
          </p:cNvPr>
          <p:cNvSpPr txBox="1"/>
          <p:nvPr/>
        </p:nvSpPr>
        <p:spPr bwMode="auto">
          <a:xfrm>
            <a:off x="0" y="5643883"/>
            <a:ext cx="12192000" cy="914399"/>
          </a:xfrm>
          <a:prstGeom prst="rect">
            <a:avLst/>
          </a:prstGeom>
          <a:solidFill>
            <a:schemeClr val="bg1">
              <a:lumMod val="95000"/>
            </a:schemeClr>
          </a:solidFill>
          <a:ln w="9525">
            <a:noFill/>
            <a:miter lim="800000"/>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200"/>
              </a:spcAft>
              <a:buClrTx/>
              <a:buSzTx/>
              <a:buFontTx/>
              <a:buNone/>
              <a:defRPr/>
            </a:pP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61" name="Text Placeholder 2">
            <a:extLst>
              <a:ext uri="{FF2B5EF4-FFF2-40B4-BE49-F238E27FC236}">
                <a16:creationId xmlns:a16="http://schemas.microsoft.com/office/drawing/2014/main" id="{EB25731C-A457-4D28-00B6-E3E7607A6BB0}"/>
              </a:ext>
            </a:extLst>
          </p:cNvPr>
          <p:cNvSpPr txBox="1"/>
          <p:nvPr/>
        </p:nvSpPr>
        <p:spPr>
          <a:xfrm>
            <a:off x="1371600" y="5743261"/>
            <a:ext cx="10511789" cy="738664"/>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 sz="1400" b="1" i="0" u="none" strike="noStrike" cap="none" spc="-10" baseline="0" dirty="0">
                <a:solidFill>
                  <a:srgbClr val="000000"/>
                </a:solidFill>
                <a:effectLst/>
                <a:uFill>
                  <a:solidFill>
                    <a:prstClr val="black">
                      <a:alpha val="0"/>
                    </a:prstClr>
                  </a:solidFill>
                </a:uFill>
                <a:latin typeface="Arial"/>
                <a:ea typeface="Arial"/>
                <a:cs typeface="Arial"/>
              </a:rPr>
              <a:t>IMPORTANTE: ¡Asegúrese de que MassHealth tenga su información actual!</a:t>
            </a:r>
            <a:r>
              <a:rPr lang="es" sz="1400" i="0" u="none" strike="noStrike" cap="none" spc="-10" baseline="0" dirty="0">
                <a:solidFill>
                  <a:srgbClr val="000000"/>
                </a:solidFill>
                <a:effectLst/>
                <a:uFill>
                  <a:solidFill>
                    <a:prstClr val="black">
                      <a:alpha val="0"/>
                    </a:prstClr>
                  </a:solidFill>
                </a:uFill>
                <a:latin typeface="Arial"/>
                <a:ea typeface="Arial"/>
                <a:cs typeface="Arial"/>
              </a:rPr>
              <a:t> Esta i</a:t>
            </a:r>
            <a:r>
              <a:rPr lang="es" sz="1400" b="0" i="0" u="none" strike="noStrike" cap="none" spc="-10" baseline="0" dirty="0">
                <a:solidFill>
                  <a:srgbClr val="000000"/>
                </a:solidFill>
                <a:effectLst/>
                <a:uFill>
                  <a:solidFill>
                    <a:prstClr val="black">
                      <a:alpha val="0"/>
                    </a:prstClr>
                  </a:solidFill>
                </a:uFill>
                <a:latin typeface="Arial"/>
                <a:ea typeface="Arial"/>
                <a:cs typeface="Arial"/>
              </a:rPr>
              <a:t>ncluye su teléfono, su dirección, su dirección de correo electrónico, </a:t>
            </a:r>
            <a:r>
              <a:rPr lang="es-ES" sz="1400" spc="-10" dirty="0">
                <a:solidFill>
                  <a:srgbClr val="000000"/>
                </a:solidFill>
                <a:uFill>
                  <a:solidFill>
                    <a:prstClr val="black">
                      <a:alpha val="0"/>
                    </a:prstClr>
                  </a:solidFill>
                </a:uFill>
                <a:latin typeface="Arial"/>
                <a:ea typeface="Arial"/>
                <a:cs typeface="Arial"/>
              </a:rPr>
              <a:t>su estado de embarazo, el tamaño del hogar, su</a:t>
            </a:r>
            <a:r>
              <a:rPr lang="es" sz="1400" b="0" i="0" u="none" strike="noStrike" cap="none" spc="-10" baseline="0" dirty="0">
                <a:solidFill>
                  <a:srgbClr val="000000"/>
                </a:solidFill>
                <a:effectLst/>
                <a:uFill>
                  <a:solidFill>
                    <a:prstClr val="black">
                      <a:alpha val="0"/>
                    </a:prstClr>
                  </a:solidFill>
                </a:uFill>
                <a:latin typeface="Arial"/>
                <a:ea typeface="Arial"/>
                <a:cs typeface="Arial"/>
              </a:rPr>
              <a:t> estado de discapacidad, etc. Si no podemos comunicarnos con usted, podría no recibir avisos y perder su cobertura. </a:t>
            </a:r>
            <a:r>
              <a:rPr lang="es" sz="1400" b="0" i="0" u="none" strike="noStrike" cap="none" spc="-10" baseline="0" dirty="0">
                <a:solidFill>
                  <a:srgbClr val="000000"/>
                </a:solidFill>
                <a:effectLst/>
                <a:uFill>
                  <a:solidFill>
                    <a:prstClr val="black">
                      <a:alpha val="0"/>
                    </a:prstClr>
                  </a:solidFill>
                </a:uFill>
                <a:latin typeface="Arial"/>
                <a:ea typeface="Arial"/>
                <a:cs typeface="Arial"/>
                <a:hlinkClick r:id="rId10" history="0"/>
              </a:rPr>
              <a:t>Use este enlace para saber más sobre cómo notificar un cambio</a:t>
            </a:r>
            <a:r>
              <a:rPr lang="es" sz="1400" b="0" i="0" u="none" strike="noStrike" cap="none" spc="-10" baseline="0" dirty="0">
                <a:solidFill>
                  <a:srgbClr val="000000"/>
                </a:solidFill>
                <a:effectLst/>
                <a:uFill>
                  <a:solidFill>
                    <a:prstClr val="black">
                      <a:alpha val="0"/>
                    </a:prstClr>
                  </a:solidFill>
                </a:uFill>
                <a:latin typeface="Arial"/>
                <a:ea typeface="Arial"/>
                <a:cs typeface="Arial"/>
              </a:rPr>
              <a:t>.</a:t>
            </a:r>
          </a:p>
        </p:txBody>
      </p:sp>
      <p:pic>
        <p:nvPicPr>
          <p:cNvPr id="62" name="Graphic 61" descr="Comment Important with solid fill">
            <a:extLst>
              <a:ext uri="{FF2B5EF4-FFF2-40B4-BE49-F238E27FC236}">
                <a16:creationId xmlns:a16="http://schemas.microsoft.com/office/drawing/2014/main" id="{73774ED6-D68A-2264-0C27-4FD0185F077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15143" y="5725269"/>
            <a:ext cx="812704" cy="812704"/>
          </a:xfrm>
          <a:prstGeom prst="rect">
            <a:avLst/>
          </a:prstGeom>
        </p:spPr>
      </p:pic>
    </p:spTree>
    <p:extLst>
      <p:ext uri="{BB962C8B-B14F-4D97-AF65-F5344CB8AC3E}">
        <p14:creationId xmlns:p14="http://schemas.microsoft.com/office/powerpoint/2010/main" val="14014083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B33E1-591F-7D43-AD88-38518DC30DAD}"/>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A36EFF09-3E71-2C7E-F6DA-8E81592A1E74}"/>
              </a:ext>
            </a:extLst>
          </p:cNvPr>
          <p:cNvSpPr/>
          <p:nvPr/>
        </p:nvSpPr>
        <p:spPr>
          <a:xfrm>
            <a:off x="7269607" y="0"/>
            <a:ext cx="4922394" cy="6557724"/>
          </a:xfrm>
          <a:prstGeom prst="rect">
            <a:avLst/>
          </a:prstGeom>
          <a:gradFill flip="none" rotWithShape="1">
            <a:gsLst>
              <a:gs pos="0">
                <a:schemeClr val="accent6">
                  <a:lumMod val="5000"/>
                  <a:lumOff val="95000"/>
                </a:schemeClr>
              </a:gs>
              <a:gs pos="74000">
                <a:schemeClr val="accent6">
                  <a:lumMod val="30000"/>
                  <a:lumOff val="70000"/>
                  <a:alpha val="60000"/>
                </a:schemeClr>
              </a:gs>
              <a:gs pos="83000">
                <a:schemeClr val="accent6">
                  <a:lumMod val="20000"/>
                  <a:lumOff val="80000"/>
                  <a:alpha val="60000"/>
                </a:schemeClr>
              </a:gs>
              <a:gs pos="100000">
                <a:schemeClr val="accent6">
                  <a:lumMod val="15000"/>
                  <a:lumOff val="85000"/>
                  <a:alpha val="6100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Object 4" hidden="1">
            <a:extLst>
              <a:ext uri="{FF2B5EF4-FFF2-40B4-BE49-F238E27FC236}">
                <a16:creationId xmlns:a16="http://schemas.microsoft.com/office/drawing/2014/main" id="{4D283E17-E571-F7F0-EC45-7D1E6AF3B8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8653BA3-B194-5064-922C-900F8FB30CFF}"/>
              </a:ext>
            </a:extLst>
          </p:cNvPr>
          <p:cNvSpPr>
            <a:spLocks noGrp="1"/>
          </p:cNvSpPr>
          <p:nvPr>
            <p:ph type="title"/>
          </p:nvPr>
        </p:nvSpPr>
        <p:spPr>
          <a:xfrm>
            <a:off x="231648" y="183913"/>
            <a:ext cx="11684000" cy="304800"/>
          </a:xfrm>
        </p:spPr>
        <p:txBody>
          <a:bodyPr vert="horz"/>
          <a:lstStyle/>
          <a:p>
            <a:r>
              <a:rPr lang="es" sz="2000" b="1" i="0" u="none" strike="noStrike" cap="none" baseline="0">
                <a:solidFill>
                  <a:srgbClr val="002960"/>
                </a:solidFill>
                <a:effectLst/>
                <a:uFill>
                  <a:solidFill>
                    <a:prstClr val="black">
                      <a:alpha val="0"/>
                    </a:prstClr>
                  </a:solidFill>
                </a:uFill>
                <a:latin typeface="Arial"/>
                <a:ea typeface="Arial"/>
                <a:cs typeface="Arial"/>
              </a:rPr>
              <a:t>Inscríbase en MyServices</a:t>
            </a:r>
            <a:endParaRPr lang="en-US" sz="2000" dirty="0">
              <a:latin typeface="Arial"/>
              <a:cs typeface="Arial"/>
            </a:endParaRPr>
          </a:p>
        </p:txBody>
      </p:sp>
      <p:sp>
        <p:nvSpPr>
          <p:cNvPr id="3" name="Text Placeholder 2">
            <a:extLst>
              <a:ext uri="{FF2B5EF4-FFF2-40B4-BE49-F238E27FC236}">
                <a16:creationId xmlns:a16="http://schemas.microsoft.com/office/drawing/2014/main" id="{5BBDA4D3-4CA0-371A-8C2B-55A386CB5E3F}"/>
              </a:ext>
            </a:extLst>
          </p:cNvPr>
          <p:cNvSpPr txBox="1"/>
          <p:nvPr/>
        </p:nvSpPr>
        <p:spPr>
          <a:xfrm>
            <a:off x="268448" y="666308"/>
            <a:ext cx="4292666" cy="615553"/>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endParaRPr lang="en-US" dirty="0">
              <a:latin typeface="Arial"/>
              <a:cs typeface="Arial"/>
            </a:endParaRPr>
          </a:p>
          <a:p>
            <a:pPr marL="285750" indent="-285750">
              <a:spcAft>
                <a:spcPts val="600"/>
              </a:spcAft>
            </a:pPr>
            <a:endParaRPr lang="en-US" sz="1800" b="1" dirty="0">
              <a:latin typeface="Arial"/>
              <a:cs typeface="Arial"/>
            </a:endParaRPr>
          </a:p>
        </p:txBody>
      </p:sp>
      <p:sp>
        <p:nvSpPr>
          <p:cNvPr id="4" name="Text Placeholder 2">
            <a:extLst>
              <a:ext uri="{FF2B5EF4-FFF2-40B4-BE49-F238E27FC236}">
                <a16:creationId xmlns:a16="http://schemas.microsoft.com/office/drawing/2014/main" id="{FC8F2E63-485E-2581-B0F9-DA1B7D1E71F6}"/>
              </a:ext>
            </a:extLst>
          </p:cNvPr>
          <p:cNvSpPr txBox="1"/>
          <p:nvPr/>
        </p:nvSpPr>
        <p:spPr>
          <a:xfrm>
            <a:off x="186912" y="552857"/>
            <a:ext cx="6851045" cy="4247317"/>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s" sz="1600" b="0" i="0" u="none" strike="noStrike" cap="none" spc="-20" dirty="0">
                <a:solidFill>
                  <a:srgbClr val="000000"/>
                </a:solidFill>
                <a:effectLst/>
                <a:uFill>
                  <a:solidFill>
                    <a:prstClr val="black">
                      <a:alpha val="0"/>
                    </a:prstClr>
                  </a:solidFill>
                </a:uFill>
                <a:latin typeface="Arial"/>
                <a:ea typeface="Arial"/>
                <a:cs typeface="Arial"/>
              </a:rPr>
              <a:t>MyServices es la aplicación móvil y el sitio web de MassHealth, fáciles de usar, para todos los afiliados. ¡Visite </a:t>
            </a:r>
            <a:r>
              <a:rPr lang="es" sz="1600" b="0" i="0" strike="noStrike" cap="none" spc="-20" dirty="0">
                <a:solidFill>
                  <a:srgbClr val="000000"/>
                </a:solidFill>
                <a:effectLst/>
                <a:uFill>
                  <a:solidFill>
                    <a:prstClr val="black">
                      <a:alpha val="0"/>
                    </a:prstClr>
                  </a:solidFill>
                </a:uFill>
                <a:latin typeface="Arial"/>
                <a:ea typeface="Arial"/>
                <a:cs typeface="Arial"/>
                <a:hlinkClick r:id="rId6" history="0"/>
              </a:rPr>
              <a:t>MyServices.mass.gov</a:t>
            </a:r>
            <a:r>
              <a:rPr lang="es" sz="1600" b="0" i="0" u="none" strike="noStrike" cap="none" spc="-20" dirty="0">
                <a:solidFill>
                  <a:srgbClr val="000000"/>
                </a:solidFill>
                <a:effectLst/>
                <a:uFill>
                  <a:solidFill>
                    <a:prstClr val="black">
                      <a:alpha val="0"/>
                    </a:prstClr>
                  </a:solidFill>
                </a:uFill>
                <a:latin typeface="Arial"/>
                <a:ea typeface="Arial"/>
                <a:cs typeface="Arial"/>
              </a:rPr>
              <a:t> para inscribirse!</a:t>
            </a:r>
          </a:p>
          <a:p>
            <a:pPr fontAlgn="base"/>
            <a:endParaRPr lang="en-US" dirty="0">
              <a:latin typeface="Arial"/>
              <a:cs typeface="Arial"/>
            </a:endParaRPr>
          </a:p>
          <a:p>
            <a:pPr fontAlgn="base">
              <a:spcAft>
                <a:spcPts val="600"/>
              </a:spcAft>
            </a:pPr>
            <a:r>
              <a:rPr lang="es" sz="1600" b="0" i="0" u="none" strike="noStrike" cap="none" baseline="0" dirty="0">
                <a:solidFill>
                  <a:srgbClr val="000000"/>
                </a:solidFill>
                <a:effectLst/>
                <a:uFill>
                  <a:solidFill>
                    <a:prstClr val="black">
                      <a:alpha val="0"/>
                    </a:prstClr>
                  </a:solidFill>
                </a:uFill>
                <a:latin typeface="Arial"/>
                <a:ea typeface="Arial"/>
                <a:cs typeface="Arial"/>
              </a:rPr>
              <a:t>En MyServices, los afiliados pueden: </a:t>
            </a:r>
          </a:p>
          <a:p>
            <a:pPr marL="515938" lvl="1" indent="-285750" fontAlgn="base">
              <a:spcAft>
                <a:spcPts val="600"/>
              </a:spcAft>
              <a:buFont typeface="Wingdings" panose="05000000000000000000" pitchFamily="2" charset="2"/>
              <a:buChar char="ü"/>
            </a:pPr>
            <a:r>
              <a:rPr lang="es" sz="1600" b="0" i="0" u="none" strike="noStrike" cap="none" baseline="0" dirty="0">
                <a:solidFill>
                  <a:srgbClr val="000000"/>
                </a:solidFill>
                <a:effectLst/>
                <a:uFill>
                  <a:solidFill>
                    <a:prstClr val="black">
                      <a:alpha val="0"/>
                    </a:prstClr>
                  </a:solidFill>
                </a:uFill>
                <a:latin typeface="Arial"/>
                <a:ea typeface="Arial"/>
                <a:cs typeface="Arial"/>
              </a:rPr>
              <a:t>Ver copias de los avisos de elegibilidad y recibir alertas sobre acontecimientos importantes y medidas que tienen que tomar.</a:t>
            </a:r>
          </a:p>
          <a:p>
            <a:pPr marL="515938" lvl="1" indent="-285750" fontAlgn="base">
              <a:spcAft>
                <a:spcPts val="600"/>
              </a:spcAft>
              <a:buFont typeface="Wingdings" panose="05000000000000000000" pitchFamily="2" charset="2"/>
              <a:buChar char="ü"/>
            </a:pPr>
            <a:r>
              <a:rPr lang="es" sz="1600" b="0" i="0" u="none" strike="noStrike" cap="none" baseline="0" dirty="0">
                <a:solidFill>
                  <a:srgbClr val="000000"/>
                </a:solidFill>
                <a:effectLst/>
                <a:uFill>
                  <a:solidFill>
                    <a:prstClr val="black">
                      <a:alpha val="0"/>
                    </a:prstClr>
                  </a:solidFill>
                </a:uFill>
                <a:latin typeface="Arial"/>
                <a:ea typeface="Arial"/>
                <a:cs typeface="Arial"/>
              </a:rPr>
              <a:t>Ver su beneficio actual de MassHealth o de Massachusetts Health Connector.</a:t>
            </a:r>
          </a:p>
          <a:p>
            <a:pPr marL="515938" lvl="1" indent="-285750" fontAlgn="base">
              <a:spcAft>
                <a:spcPts val="600"/>
              </a:spcAft>
              <a:buFont typeface="Wingdings" panose="05000000000000000000" pitchFamily="2" charset="2"/>
              <a:buChar char="ü"/>
            </a:pPr>
            <a:r>
              <a:rPr lang="es" sz="1600" b="0" i="0" u="none" strike="noStrike" cap="none" baseline="0" dirty="0">
                <a:solidFill>
                  <a:srgbClr val="000000"/>
                </a:solidFill>
                <a:effectLst/>
                <a:uFill>
                  <a:solidFill>
                    <a:prstClr val="black">
                      <a:alpha val="0"/>
                    </a:prstClr>
                  </a:solidFill>
                </a:uFill>
                <a:latin typeface="Arial"/>
                <a:ea typeface="Arial"/>
                <a:cs typeface="Arial"/>
              </a:rPr>
              <a:t>Ver su inscripción actual en un plan de seguro de salud, incluido el nombre del plan y la fecha en la que empezó.</a:t>
            </a:r>
          </a:p>
          <a:p>
            <a:pPr marL="515938" lvl="1" indent="-285750" fontAlgn="base">
              <a:spcAft>
                <a:spcPts val="600"/>
              </a:spcAft>
              <a:buFont typeface="Wingdings" panose="05000000000000000000" pitchFamily="2" charset="2"/>
              <a:buChar char="ü"/>
            </a:pPr>
            <a:r>
              <a:rPr lang="es" sz="1600" b="0" i="0" u="none" strike="noStrike" cap="none" baseline="0" dirty="0">
                <a:solidFill>
                  <a:srgbClr val="000000"/>
                </a:solidFill>
                <a:effectLst/>
                <a:uFill>
                  <a:solidFill>
                    <a:prstClr val="black">
                      <a:alpha val="0"/>
                    </a:prstClr>
                  </a:solidFill>
                </a:uFill>
                <a:latin typeface="Arial"/>
                <a:ea typeface="Arial"/>
                <a:cs typeface="Arial"/>
              </a:rPr>
              <a:t>Revisar la información de contacto que MassHealth tiene archivada (como nombre, dirección y teléfono).</a:t>
            </a:r>
          </a:p>
          <a:p>
            <a:pPr marL="515938" lvl="1" indent="-285750" fontAlgn="base">
              <a:spcAft>
                <a:spcPts val="600"/>
              </a:spcAft>
              <a:buFont typeface="Wingdings" panose="05000000000000000000" pitchFamily="2" charset="2"/>
              <a:buChar char="ü"/>
            </a:pPr>
            <a:r>
              <a:rPr lang="es" sz="1600" b="0" i="0" u="none" strike="noStrike" cap="none" baseline="0" dirty="0">
                <a:solidFill>
                  <a:srgbClr val="000000"/>
                </a:solidFill>
                <a:effectLst/>
                <a:uFill>
                  <a:solidFill>
                    <a:prstClr val="black">
                      <a:alpha val="0"/>
                    </a:prstClr>
                  </a:solidFill>
                </a:uFill>
                <a:latin typeface="Arial"/>
                <a:ea typeface="Arial"/>
                <a:cs typeface="Arial"/>
              </a:rPr>
              <a:t>Verificar el estado de las Solicitudes de </a:t>
            </a:r>
            <a:r>
              <a:rPr lang="es" dirty="0">
                <a:solidFill>
                  <a:srgbClr val="000000"/>
                </a:solidFill>
                <a:uFill>
                  <a:solidFill>
                    <a:prstClr val="black">
                      <a:alpha val="0"/>
                    </a:prstClr>
                  </a:solidFill>
                </a:uFill>
                <a:latin typeface="Arial"/>
                <a:ea typeface="Arial"/>
                <a:cs typeface="Arial"/>
              </a:rPr>
              <a:t>i</a:t>
            </a:r>
            <a:r>
              <a:rPr lang="es" sz="1600" b="0" i="0" u="none" strike="noStrike" cap="none" baseline="0" dirty="0">
                <a:solidFill>
                  <a:srgbClr val="000000"/>
                </a:solidFill>
                <a:effectLst/>
                <a:uFill>
                  <a:solidFill>
                    <a:prstClr val="black">
                      <a:alpha val="0"/>
                    </a:prstClr>
                  </a:solidFill>
                </a:uFill>
                <a:latin typeface="Arial"/>
                <a:ea typeface="Arial"/>
                <a:cs typeface="Arial"/>
              </a:rPr>
              <a:t>nformación (RFI), lo que incluye si se ha procesado cualquier respuesta que hayan enviado.</a:t>
            </a:r>
          </a:p>
          <a:p>
            <a:pPr marL="515938" lvl="1" indent="-285750" fontAlgn="base">
              <a:spcAft>
                <a:spcPts val="600"/>
              </a:spcAft>
              <a:buFont typeface="Wingdings" panose="05000000000000000000" pitchFamily="2" charset="2"/>
              <a:buChar char="ü"/>
            </a:pPr>
            <a:r>
              <a:rPr lang="es" sz="1600" b="0" i="0" u="none" strike="noStrike" cap="none" baseline="0" dirty="0">
                <a:solidFill>
                  <a:srgbClr val="000000"/>
                </a:solidFill>
                <a:effectLst/>
                <a:uFill>
                  <a:solidFill>
                    <a:prstClr val="black">
                      <a:alpha val="0"/>
                    </a:prstClr>
                  </a:solidFill>
                </a:uFill>
                <a:latin typeface="Arial"/>
                <a:ea typeface="Arial"/>
                <a:cs typeface="Arial"/>
              </a:rPr>
              <a:t>Ver e imprimir una copia de su tarjeta de ID de MassHealth.</a:t>
            </a:r>
          </a:p>
        </p:txBody>
      </p:sp>
      <p:pic>
        <p:nvPicPr>
          <p:cNvPr id="8" name="Picture 7">
            <a:extLst>
              <a:ext uri="{FF2B5EF4-FFF2-40B4-BE49-F238E27FC236}">
                <a16:creationId xmlns:a16="http://schemas.microsoft.com/office/drawing/2014/main" id="{14019AB2-096D-F607-AE7E-FCDFCEA109E8}"/>
              </a:ext>
            </a:extLst>
          </p:cNvPr>
          <p:cNvPicPr>
            <a:picLocks noChangeAspect="1"/>
          </p:cNvPicPr>
          <p:nvPr/>
        </p:nvPicPr>
        <p:blipFill>
          <a:blip r:embed="rId7"/>
          <a:stretch>
            <a:fillRect/>
          </a:stretch>
        </p:blipFill>
        <p:spPr>
          <a:xfrm>
            <a:off x="7630688" y="602739"/>
            <a:ext cx="4329664" cy="1531663"/>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9994A834-77C4-353C-1BBC-D9B331D9B8DE}"/>
              </a:ext>
            </a:extLst>
          </p:cNvPr>
          <p:cNvGrpSpPr/>
          <p:nvPr/>
        </p:nvGrpSpPr>
        <p:grpSpPr>
          <a:xfrm>
            <a:off x="7630688" y="2246941"/>
            <a:ext cx="4386912" cy="3729936"/>
            <a:chOff x="6805315" y="2216956"/>
            <a:chExt cx="4992048" cy="4078224"/>
          </a:xfrm>
          <a:effectLst>
            <a:outerShdw blurRad="50800" dist="38100" dir="2700000" algn="tl" rotWithShape="0">
              <a:prstClr val="black">
                <a:alpha val="40000"/>
              </a:prstClr>
            </a:outerShdw>
          </a:effectLst>
        </p:grpSpPr>
        <p:pic>
          <p:nvPicPr>
            <p:cNvPr id="1026" name="Picture 2">
              <a:extLst>
                <a:ext uri="{FF2B5EF4-FFF2-40B4-BE49-F238E27FC236}">
                  <a16:creationId xmlns:a16="http://schemas.microsoft.com/office/drawing/2014/main" id="{D3B83923-9F83-8E30-E566-378FFF1EBC0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05315" y="2216956"/>
              <a:ext cx="4992048" cy="4078224"/>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452F5A6-D7DA-116A-46E1-86761E01D66B}"/>
                </a:ext>
              </a:extLst>
            </p:cNvPr>
            <p:cNvSpPr/>
            <p:nvPr/>
          </p:nvSpPr>
          <p:spPr>
            <a:xfrm>
              <a:off x="7178040" y="3538728"/>
              <a:ext cx="566928" cy="182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2479EA0-1766-0C7A-1262-D0AB5CC30629}"/>
                </a:ext>
              </a:extLst>
            </p:cNvPr>
            <p:cNvSpPr/>
            <p:nvPr/>
          </p:nvSpPr>
          <p:spPr>
            <a:xfrm>
              <a:off x="6995160" y="4974336"/>
              <a:ext cx="896112" cy="386607"/>
            </a:xfrm>
            <a:prstGeom prst="rect">
              <a:avLst/>
            </a:prstGeom>
            <a:noFill/>
            <a:ln>
              <a:solidFill>
                <a:srgbClr val="FF92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853DB4D9-016B-8D44-DD94-6CF8C0DA6683}"/>
              </a:ext>
            </a:extLst>
          </p:cNvPr>
          <p:cNvSpPr/>
          <p:nvPr/>
        </p:nvSpPr>
        <p:spPr>
          <a:xfrm>
            <a:off x="275984" y="4962526"/>
            <a:ext cx="6582015" cy="1453768"/>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1B331A9-08FD-B052-B30F-BD2616EA3324}"/>
              </a:ext>
            </a:extLst>
          </p:cNvPr>
          <p:cNvGrpSpPr/>
          <p:nvPr/>
        </p:nvGrpSpPr>
        <p:grpSpPr>
          <a:xfrm>
            <a:off x="371475" y="5062754"/>
            <a:ext cx="6264603" cy="822960"/>
            <a:chOff x="371475" y="5291354"/>
            <a:chExt cx="6264603" cy="822960"/>
          </a:xfrm>
        </p:grpSpPr>
        <p:sp>
          <p:nvSpPr>
            <p:cNvPr id="9" name="Text Placeholder 2">
              <a:extLst>
                <a:ext uri="{FF2B5EF4-FFF2-40B4-BE49-F238E27FC236}">
                  <a16:creationId xmlns:a16="http://schemas.microsoft.com/office/drawing/2014/main" id="{6CD4DA91-23E5-2267-2749-4DA9365F3E06}"/>
                </a:ext>
              </a:extLst>
            </p:cNvPr>
            <p:cNvSpPr txBox="1"/>
            <p:nvPr/>
          </p:nvSpPr>
          <p:spPr>
            <a:xfrm>
              <a:off x="828675" y="5291354"/>
              <a:ext cx="5807403" cy="82296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s" sz="1600" b="1" i="0" u="none" strike="noStrike" cap="none" baseline="0" dirty="0">
                  <a:solidFill>
                    <a:srgbClr val="000000"/>
                  </a:solidFill>
                  <a:effectLst/>
                  <a:uFill>
                    <a:solidFill>
                      <a:prstClr val="black">
                        <a:alpha val="0"/>
                      </a:prstClr>
                    </a:solidFill>
                  </a:uFill>
                  <a:latin typeface="Arial"/>
                  <a:ea typeface="Arial"/>
                  <a:cs typeface="Arial"/>
                </a:rPr>
                <a:t>MyServices ayuda a los afiliados a ver información importante, como copias de </a:t>
              </a:r>
              <a:r>
                <a:rPr lang="es" sz="1600" b="1" i="0" u="none" strike="noStrike" cap="none" baseline="0" dirty="0">
                  <a:effectLst/>
                  <a:uFill>
                    <a:solidFill>
                      <a:prstClr val="black">
                        <a:alpha val="0"/>
                      </a:prstClr>
                    </a:solidFill>
                  </a:uFill>
                  <a:latin typeface="Arial"/>
                  <a:ea typeface="Arial"/>
                  <a:cs typeface="Arial"/>
                </a:rPr>
                <a:t>los avisos y datos sobre </a:t>
              </a:r>
              <a:r>
                <a:rPr lang="es" sz="1600" b="1" i="0" u="none" strike="noStrike" cap="none" baseline="0" dirty="0">
                  <a:solidFill>
                    <a:srgbClr val="000000"/>
                  </a:solidFill>
                  <a:effectLst/>
                  <a:uFill>
                    <a:solidFill>
                      <a:prstClr val="black">
                        <a:alpha val="0"/>
                      </a:prstClr>
                    </a:solidFill>
                  </a:uFill>
                  <a:latin typeface="Arial"/>
                  <a:ea typeface="Arial"/>
                  <a:cs typeface="Arial"/>
                </a:rPr>
                <a:t>su cobertura.</a:t>
              </a:r>
            </a:p>
          </p:txBody>
        </p:sp>
        <p:pic>
          <p:nvPicPr>
            <p:cNvPr id="15" name="Graphic 14" descr="Lights On with solid fill">
              <a:extLst>
                <a:ext uri="{FF2B5EF4-FFF2-40B4-BE49-F238E27FC236}">
                  <a16:creationId xmlns:a16="http://schemas.microsoft.com/office/drawing/2014/main" id="{D76B66A3-EE11-CA8A-1025-60BF6C747E1A}"/>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71475" y="5368697"/>
              <a:ext cx="457200" cy="457200"/>
            </a:xfrm>
            <a:prstGeom prst="rect">
              <a:avLst/>
            </a:prstGeom>
          </p:spPr>
        </p:pic>
      </p:grpSp>
      <p:sp>
        <p:nvSpPr>
          <p:cNvPr id="17" name="Rectangle 16">
            <a:extLst>
              <a:ext uri="{FF2B5EF4-FFF2-40B4-BE49-F238E27FC236}">
                <a16:creationId xmlns:a16="http://schemas.microsoft.com/office/drawing/2014/main" id="{DEF353FE-9870-84EC-6D33-AA08D6C8BCD3}"/>
              </a:ext>
            </a:extLst>
          </p:cNvPr>
          <p:cNvSpPr/>
          <p:nvPr/>
        </p:nvSpPr>
        <p:spPr>
          <a:xfrm>
            <a:off x="1578058" y="5837130"/>
            <a:ext cx="3977866" cy="532602"/>
          </a:xfrm>
          <a:prstGeom prst="rect">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 sz="1800" b="1" i="0" u="none" strike="noStrike" cap="none" baseline="0" dirty="0">
                <a:solidFill>
                  <a:srgbClr val="FFFFFF"/>
                </a:solidFill>
                <a:effectLst/>
                <a:uFill>
                  <a:solidFill>
                    <a:prstClr val="black">
                      <a:alpha val="0"/>
                    </a:prstClr>
                  </a:solidFill>
                </a:uFill>
                <a:latin typeface="Arial"/>
                <a:ea typeface="Arial"/>
                <a:cs typeface="Arial"/>
              </a:rPr>
              <a:t>Inscríbase en MyServices.mass.gov</a:t>
            </a:r>
            <a:endParaRPr lang="en-US" b="1" dirty="0">
              <a:solidFill>
                <a:schemeClr val="bg1"/>
              </a:solidFill>
            </a:endParaRPr>
          </a:p>
        </p:txBody>
      </p:sp>
    </p:spTree>
    <p:extLst>
      <p:ext uri="{BB962C8B-B14F-4D97-AF65-F5344CB8AC3E}">
        <p14:creationId xmlns:p14="http://schemas.microsoft.com/office/powerpoint/2010/main" val="3212840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203BA-C8E0-02D9-2F7F-8AAD58C2DACA}"/>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E4E3262-F24A-06AE-F05C-6E035174FAB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ED18AFB6-A272-AA97-ADB7-4245E090E868}"/>
              </a:ext>
            </a:extLst>
          </p:cNvPr>
          <p:cNvSpPr/>
          <p:nvPr/>
        </p:nvSpPr>
        <p:spPr>
          <a:xfrm>
            <a:off x="0" y="0"/>
            <a:ext cx="12192000" cy="656539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24C2998C-BBBD-8A8A-7BC6-9156D07B6C66}"/>
              </a:ext>
            </a:extLst>
          </p:cNvPr>
          <p:cNvSpPr txBox="1"/>
          <p:nvPr/>
        </p:nvSpPr>
        <p:spPr bwMode="auto">
          <a:xfrm>
            <a:off x="247649" y="2914650"/>
            <a:ext cx="5991225" cy="1000125"/>
          </a:xfrm>
          <a:prstGeom prst="rect">
            <a:avLst/>
          </a:prstGeom>
          <a:noFill/>
          <a:ln w="9525">
            <a:noFill/>
            <a:miter lim="800000"/>
          </a:ln>
          <a:effectLst/>
        </p:spPr>
        <p:txBody>
          <a:bodyPr vert="horz" wrap="square" lIns="76200" tIns="76200" rIns="76200" bIns="7620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3200" b="1" i="0" u="none" strike="noStrike" cap="none" baseline="0">
                <a:solidFill>
                  <a:srgbClr val="FFFFFF"/>
                </a:solidFill>
                <a:effectLst/>
                <a:uFill>
                  <a:solidFill>
                    <a:prstClr val="black">
                      <a:alpha val="0"/>
                    </a:prstClr>
                  </a:solidFill>
                </a:uFill>
                <a:latin typeface="Arial"/>
                <a:ea typeface="Arial"/>
                <a:cs typeface="Arial"/>
              </a:rPr>
              <a:t>Cierre y discusión</a:t>
            </a:r>
            <a:endPar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421317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19A5B-B441-6D7B-01FD-17F6C8C0E85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D9A2163-D419-7DED-8969-F0D61BFF62C7}"/>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2">
            <a:extLst>
              <a:ext uri="{FF2B5EF4-FFF2-40B4-BE49-F238E27FC236}">
                <a16:creationId xmlns:a16="http://schemas.microsoft.com/office/drawing/2014/main" id="{7C286560-3C10-8E6F-D19C-5380FF522D1C}"/>
              </a:ext>
            </a:extLst>
          </p:cNvPr>
          <p:cNvSpPr>
            <a:spLocks noGrp="1"/>
          </p:cNvSpPr>
          <p:nvPr>
            <p:ph type="title"/>
          </p:nvPr>
        </p:nvSpPr>
        <p:spPr>
          <a:xfrm>
            <a:off x="231648" y="384752"/>
            <a:ext cx="11684000" cy="304800"/>
          </a:xfrm>
        </p:spPr>
        <p:txBody>
          <a:bodyPr/>
          <a:lstStyle/>
          <a:p>
            <a:r>
              <a:rPr lang="es" sz="2000" b="1" i="0" u="none" strike="noStrike" cap="none" baseline="0">
                <a:solidFill>
                  <a:srgbClr val="002960"/>
                </a:solidFill>
                <a:effectLst/>
                <a:uFill>
                  <a:solidFill>
                    <a:prstClr val="black">
                      <a:alpha val="0"/>
                    </a:prstClr>
                  </a:solidFill>
                </a:uFill>
                <a:latin typeface="Arial"/>
                <a:ea typeface="Arial"/>
                <a:cs typeface="Arial"/>
              </a:rPr>
              <a:t>Qué debe recordar sobre la presentación de hoy</a:t>
            </a:r>
          </a:p>
        </p:txBody>
      </p:sp>
      <p:sp>
        <p:nvSpPr>
          <p:cNvPr id="15" name="Text Placeholder 2">
            <a:extLst>
              <a:ext uri="{FF2B5EF4-FFF2-40B4-BE49-F238E27FC236}">
                <a16:creationId xmlns:a16="http://schemas.microsoft.com/office/drawing/2014/main" id="{B48742EF-E850-4B35-173E-1FEC435F40FE}"/>
              </a:ext>
            </a:extLst>
          </p:cNvPr>
          <p:cNvSpPr txBox="1"/>
          <p:nvPr/>
        </p:nvSpPr>
        <p:spPr>
          <a:xfrm>
            <a:off x="1359330" y="1076925"/>
            <a:ext cx="10470722" cy="36576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s" sz="1800" b="1" i="0" u="none" strike="noStrike" cap="none" baseline="0">
                <a:solidFill>
                  <a:srgbClr val="000000"/>
                </a:solidFill>
                <a:effectLst/>
                <a:uFill>
                  <a:solidFill>
                    <a:prstClr val="black">
                      <a:alpha val="0"/>
                    </a:prstClr>
                  </a:solidFill>
                </a:uFill>
                <a:latin typeface="Arial"/>
                <a:ea typeface="Arial"/>
                <a:cs typeface="Arial"/>
              </a:rPr>
              <a:t>Las leyes federales</a:t>
            </a:r>
            <a:r>
              <a:rPr lang="es" sz="1800" b="0" i="0" u="none" strike="noStrike" cap="none" baseline="0">
                <a:solidFill>
                  <a:srgbClr val="000000"/>
                </a:solidFill>
                <a:effectLst/>
                <a:uFill>
                  <a:solidFill>
                    <a:prstClr val="black">
                      <a:alpha val="0"/>
                    </a:prstClr>
                  </a:solidFill>
                </a:uFill>
                <a:latin typeface="Arial"/>
                <a:ea typeface="Arial"/>
                <a:cs typeface="Arial"/>
              </a:rPr>
              <a:t> exigen a MassHealth que cambie algunos de sus requisitos.</a:t>
            </a:r>
            <a:endParaRPr lang="en-US" sz="1800" b="1" dirty="0">
              <a:latin typeface="Arial"/>
              <a:cs typeface="Arial"/>
            </a:endParaRPr>
          </a:p>
        </p:txBody>
      </p:sp>
      <p:sp>
        <p:nvSpPr>
          <p:cNvPr id="20" name="Text Placeholder 2">
            <a:extLst>
              <a:ext uri="{FF2B5EF4-FFF2-40B4-BE49-F238E27FC236}">
                <a16:creationId xmlns:a16="http://schemas.microsoft.com/office/drawing/2014/main" id="{D021C39A-9362-A1EB-1675-12F2878DAF54}"/>
              </a:ext>
            </a:extLst>
          </p:cNvPr>
          <p:cNvSpPr txBox="1"/>
          <p:nvPr/>
        </p:nvSpPr>
        <p:spPr>
          <a:xfrm>
            <a:off x="1359329" y="2564114"/>
            <a:ext cx="10470722" cy="91440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s" sz="1800" b="0" i="0" u="none" strike="noStrike" cap="none" baseline="0" dirty="0">
                <a:solidFill>
                  <a:srgbClr val="000000"/>
                </a:solidFill>
                <a:effectLst/>
                <a:uFill>
                  <a:solidFill>
                    <a:prstClr val="black">
                      <a:alpha val="0"/>
                    </a:prstClr>
                  </a:solidFill>
                </a:uFill>
                <a:latin typeface="Arial"/>
                <a:ea typeface="Arial"/>
                <a:cs typeface="Arial"/>
              </a:rPr>
              <a:t>Los cambios </a:t>
            </a:r>
            <a:r>
              <a:rPr lang="es" sz="1800" b="1" i="0" u="none" strike="noStrike" cap="none" baseline="0" dirty="0">
                <a:solidFill>
                  <a:srgbClr val="000000"/>
                </a:solidFill>
                <a:effectLst/>
                <a:uFill>
                  <a:solidFill>
                    <a:prstClr val="black">
                      <a:alpha val="0"/>
                    </a:prstClr>
                  </a:solidFill>
                </a:uFill>
                <a:latin typeface="Arial"/>
                <a:ea typeface="Arial"/>
                <a:cs typeface="Arial"/>
              </a:rPr>
              <a:t>afectan solo a </a:t>
            </a:r>
            <a:r>
              <a:rPr lang="es" sz="1800" b="1" i="0" u="none" strike="noStrike" cap="none" baseline="0" dirty="0">
                <a:effectLst/>
                <a:uFill>
                  <a:solidFill>
                    <a:prstClr val="black">
                      <a:alpha val="0"/>
                    </a:prstClr>
                  </a:solidFill>
                </a:uFill>
                <a:latin typeface="Arial"/>
                <a:ea typeface="Arial"/>
                <a:cs typeface="Arial"/>
              </a:rPr>
              <a:t>determinadas personas</a:t>
            </a:r>
            <a:r>
              <a:rPr lang="es" sz="1800" b="1" dirty="0">
                <a:uFill>
                  <a:solidFill>
                    <a:prstClr val="black">
                      <a:alpha val="0"/>
                    </a:prstClr>
                  </a:solidFill>
                </a:uFill>
                <a:latin typeface="Arial"/>
                <a:ea typeface="Arial"/>
                <a:cs typeface="Arial"/>
              </a:rPr>
              <a:t>, </a:t>
            </a:r>
            <a:r>
              <a:rPr lang="es" sz="1800" b="0" i="0" u="none" strike="noStrike" cap="none" baseline="0" dirty="0">
                <a:effectLst/>
                <a:uFill>
                  <a:solidFill>
                    <a:prstClr val="black">
                      <a:alpha val="0"/>
                    </a:prstClr>
                  </a:solidFill>
                </a:uFill>
                <a:latin typeface="Arial"/>
                <a:ea typeface="Arial"/>
                <a:cs typeface="Arial"/>
              </a:rPr>
              <a:t>principalmente a adultos de 19 a 64 años, que no son discapacitados, que </a:t>
            </a:r>
            <a:r>
              <a:rPr lang="es" sz="1800" b="0" i="0" u="sng" strike="noStrike" cap="none" baseline="0" dirty="0">
                <a:effectLst/>
                <a:uFill>
                  <a:solidFill>
                    <a:srgbClr val="000000"/>
                  </a:solidFill>
                </a:uFill>
                <a:latin typeface="Arial"/>
                <a:ea typeface="Arial"/>
                <a:cs typeface="Arial"/>
              </a:rPr>
              <a:t>no</a:t>
            </a:r>
            <a:r>
              <a:rPr lang="es" sz="1800" b="0" i="0" u="none" strike="noStrike" cap="none" baseline="0" dirty="0">
                <a:effectLst/>
                <a:uFill>
                  <a:solidFill>
                    <a:prstClr val="black">
                      <a:alpha val="0"/>
                    </a:prstClr>
                  </a:solidFill>
                </a:uFill>
                <a:latin typeface="Arial"/>
                <a:ea typeface="Arial"/>
                <a:cs typeface="Arial"/>
              </a:rPr>
              <a:t> son una persona embarazada y que </a:t>
            </a:r>
            <a:r>
              <a:rPr lang="es" sz="1800" b="0" i="0" u="sng" strike="noStrike" cap="none" baseline="0" dirty="0">
                <a:effectLst/>
                <a:uFill>
                  <a:solidFill>
                    <a:srgbClr val="000000"/>
                  </a:solidFill>
                </a:uFill>
                <a:latin typeface="Arial"/>
                <a:ea typeface="Arial"/>
                <a:cs typeface="Arial"/>
              </a:rPr>
              <a:t>no</a:t>
            </a:r>
            <a:r>
              <a:rPr lang="es" sz="1800" b="0" i="0" u="none" strike="noStrike" cap="none" baseline="0" dirty="0">
                <a:effectLst/>
                <a:uFill>
                  <a:solidFill>
                    <a:prstClr val="black">
                      <a:alpha val="0"/>
                    </a:prstClr>
                  </a:solidFill>
                </a:uFill>
                <a:latin typeface="Arial"/>
                <a:ea typeface="Arial"/>
                <a:cs typeface="Arial"/>
              </a:rPr>
              <a:t> son los padres, madres o cuidadores de niños pequeños.</a:t>
            </a:r>
          </a:p>
        </p:txBody>
      </p:sp>
      <p:sp>
        <p:nvSpPr>
          <p:cNvPr id="22" name="Text Placeholder 2">
            <a:extLst>
              <a:ext uri="{FF2B5EF4-FFF2-40B4-BE49-F238E27FC236}">
                <a16:creationId xmlns:a16="http://schemas.microsoft.com/office/drawing/2014/main" id="{BF3F5A67-D46C-032D-73CF-353D45EAA2CD}"/>
              </a:ext>
            </a:extLst>
          </p:cNvPr>
          <p:cNvSpPr txBox="1"/>
          <p:nvPr/>
        </p:nvSpPr>
        <p:spPr>
          <a:xfrm>
            <a:off x="1359329" y="3526595"/>
            <a:ext cx="10342341" cy="64008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s" sz="1800" b="0" i="0" u="none" strike="noStrike" cap="none" baseline="0" dirty="0">
                <a:solidFill>
                  <a:srgbClr val="000000"/>
                </a:solidFill>
                <a:effectLst/>
                <a:uFill>
                  <a:solidFill>
                    <a:prstClr val="black">
                      <a:alpha val="0"/>
                    </a:prstClr>
                  </a:solidFill>
                </a:uFill>
                <a:latin typeface="Arial"/>
                <a:ea typeface="Arial"/>
                <a:cs typeface="Arial"/>
              </a:rPr>
              <a:t>MassHealth </a:t>
            </a:r>
            <a:r>
              <a:rPr lang="es" sz="1800" b="1" i="0" u="none" strike="noStrike" cap="none" baseline="0" dirty="0">
                <a:solidFill>
                  <a:srgbClr val="000000"/>
                </a:solidFill>
                <a:effectLst/>
                <a:uFill>
                  <a:solidFill>
                    <a:prstClr val="black">
                      <a:alpha val="0"/>
                    </a:prstClr>
                  </a:solidFill>
                </a:uFill>
                <a:latin typeface="Arial"/>
                <a:ea typeface="Arial"/>
                <a:cs typeface="Arial"/>
              </a:rPr>
              <a:t>se comunicará con usted este verano</a:t>
            </a:r>
            <a:r>
              <a:rPr lang="es" sz="1800" b="0" i="0" u="none" strike="noStrike" cap="none" baseline="0" dirty="0">
                <a:solidFill>
                  <a:srgbClr val="000000"/>
                </a:solidFill>
                <a:effectLst/>
                <a:uFill>
                  <a:solidFill>
                    <a:prstClr val="black">
                      <a:alpha val="0"/>
                    </a:prstClr>
                  </a:solidFill>
                </a:uFill>
                <a:latin typeface="Arial"/>
                <a:ea typeface="Arial"/>
                <a:cs typeface="Arial"/>
              </a:rPr>
              <a:t> si </a:t>
            </a:r>
            <a:r>
              <a:rPr lang="es-ES" sz="1800" dirty="0">
                <a:solidFill>
                  <a:srgbClr val="000000"/>
                </a:solidFill>
                <a:uFill>
                  <a:solidFill>
                    <a:prstClr val="black">
                      <a:alpha val="0"/>
                    </a:prstClr>
                  </a:solidFill>
                </a:uFill>
                <a:latin typeface="Arial"/>
                <a:ea typeface="Arial"/>
                <a:cs typeface="Arial"/>
              </a:rPr>
              <a:t>consideramos que los requisitos de trabajo lo afectan</a:t>
            </a:r>
            <a:r>
              <a:rPr lang="es" sz="1800" b="0" i="0" u="none" strike="noStrike" cap="none" baseline="0" dirty="0">
                <a:solidFill>
                  <a:srgbClr val="000000"/>
                </a:solidFill>
                <a:effectLst/>
                <a:uFill>
                  <a:solidFill>
                    <a:prstClr val="black">
                      <a:alpha val="0"/>
                    </a:prstClr>
                  </a:solidFill>
                </a:uFill>
                <a:latin typeface="Arial"/>
                <a:ea typeface="Arial"/>
                <a:cs typeface="Arial"/>
              </a:rPr>
              <a:t>.</a:t>
            </a:r>
          </a:p>
        </p:txBody>
      </p:sp>
      <p:grpSp>
        <p:nvGrpSpPr>
          <p:cNvPr id="31" name="Group 30">
            <a:extLst>
              <a:ext uri="{FF2B5EF4-FFF2-40B4-BE49-F238E27FC236}">
                <a16:creationId xmlns:a16="http://schemas.microsoft.com/office/drawing/2014/main" id="{C0764C3B-1F78-C106-D567-1849482996B0}"/>
              </a:ext>
            </a:extLst>
          </p:cNvPr>
          <p:cNvGrpSpPr/>
          <p:nvPr/>
        </p:nvGrpSpPr>
        <p:grpSpPr>
          <a:xfrm>
            <a:off x="691372" y="1003020"/>
            <a:ext cx="542330" cy="520980"/>
            <a:chOff x="415020" y="1003020"/>
            <a:chExt cx="565710" cy="543440"/>
          </a:xfrm>
        </p:grpSpPr>
        <p:sp>
          <p:nvSpPr>
            <p:cNvPr id="28" name="Oval 27">
              <a:extLst>
                <a:ext uri="{FF2B5EF4-FFF2-40B4-BE49-F238E27FC236}">
                  <a16:creationId xmlns:a16="http://schemas.microsoft.com/office/drawing/2014/main" id="{3CEFE9A9-40A7-A162-0773-EF0D52105D5F}"/>
                </a:ext>
              </a:extLst>
            </p:cNvPr>
            <p:cNvSpPr/>
            <p:nvPr/>
          </p:nvSpPr>
          <p:spPr>
            <a:xfrm>
              <a:off x="415020" y="1003020"/>
              <a:ext cx="565710" cy="543440"/>
            </a:xfrm>
            <a:prstGeom prst="ellipse">
              <a:avLst/>
            </a:prstGeom>
            <a:solidFill>
              <a:schemeClr val="bg1"/>
            </a:solidFill>
            <a:ln w="5715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9" name="Title 1">
              <a:extLst>
                <a:ext uri="{FF2B5EF4-FFF2-40B4-BE49-F238E27FC236}">
                  <a16:creationId xmlns:a16="http://schemas.microsoft.com/office/drawing/2014/main" id="{3CF5ABB4-B485-2AB5-4CD9-E633A070F023}"/>
                </a:ext>
              </a:extLst>
            </p:cNvPr>
            <p:cNvSpPr txBox="1"/>
            <p:nvPr/>
          </p:nvSpPr>
          <p:spPr>
            <a:xfrm>
              <a:off x="565330" y="1072039"/>
              <a:ext cx="265090" cy="381528"/>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lang="es" sz="2400" b="1" i="0" u="none" strike="noStrike" cap="none" baseline="0">
                  <a:solidFill>
                    <a:srgbClr val="002960"/>
                  </a:solidFill>
                  <a:effectLst/>
                  <a:uFill>
                    <a:solidFill>
                      <a:prstClr val="black">
                        <a:alpha val="0"/>
                      </a:prstClr>
                    </a:solidFill>
                  </a:uFill>
                  <a:latin typeface="Arial"/>
                  <a:ea typeface="Arial"/>
                  <a:cs typeface="Arial"/>
                </a:rPr>
                <a:t>1</a:t>
              </a:r>
              <a:endParaRPr lang="en-US" sz="1600" b="0" i="0" u="none" strike="noStrike" kern="1200" cap="none" spc="0" normalizeH="0" baseline="0" noProof="0" dirty="0">
                <a:ln>
                  <a:noFill/>
                </a:ln>
                <a:solidFill>
                  <a:srgbClr val="002960"/>
                </a:solidFill>
                <a:effectLst/>
                <a:uLnTx/>
                <a:uFillTx/>
                <a:latin typeface="Arial"/>
                <a:cs typeface="Arial"/>
              </a:endParaRPr>
            </a:p>
          </p:txBody>
        </p:sp>
      </p:grpSp>
      <p:grpSp>
        <p:nvGrpSpPr>
          <p:cNvPr id="32" name="Group 31">
            <a:extLst>
              <a:ext uri="{FF2B5EF4-FFF2-40B4-BE49-F238E27FC236}">
                <a16:creationId xmlns:a16="http://schemas.microsoft.com/office/drawing/2014/main" id="{E21C86B7-6018-83A7-C8DC-7E2B9769AFAA}"/>
              </a:ext>
            </a:extLst>
          </p:cNvPr>
          <p:cNvGrpSpPr/>
          <p:nvPr/>
        </p:nvGrpSpPr>
        <p:grpSpPr>
          <a:xfrm>
            <a:off x="691372" y="2623559"/>
            <a:ext cx="542330" cy="520980"/>
            <a:chOff x="415020" y="1003020"/>
            <a:chExt cx="565710" cy="543440"/>
          </a:xfrm>
        </p:grpSpPr>
        <p:sp>
          <p:nvSpPr>
            <p:cNvPr id="34" name="Oval 33">
              <a:extLst>
                <a:ext uri="{FF2B5EF4-FFF2-40B4-BE49-F238E27FC236}">
                  <a16:creationId xmlns:a16="http://schemas.microsoft.com/office/drawing/2014/main" id="{E83CE97D-0A14-F83C-7936-883670D24BED}"/>
                </a:ext>
              </a:extLst>
            </p:cNvPr>
            <p:cNvSpPr/>
            <p:nvPr/>
          </p:nvSpPr>
          <p:spPr>
            <a:xfrm>
              <a:off x="415020" y="1003020"/>
              <a:ext cx="565710" cy="543440"/>
            </a:xfrm>
            <a:prstGeom prst="ellipse">
              <a:avLst/>
            </a:prstGeom>
            <a:solidFill>
              <a:schemeClr val="bg1"/>
            </a:solidFill>
            <a:ln w="5715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5" name="Title 1">
              <a:extLst>
                <a:ext uri="{FF2B5EF4-FFF2-40B4-BE49-F238E27FC236}">
                  <a16:creationId xmlns:a16="http://schemas.microsoft.com/office/drawing/2014/main" id="{49FDFE24-5BF7-E8B2-0BDF-457936803C6D}"/>
                </a:ext>
              </a:extLst>
            </p:cNvPr>
            <p:cNvSpPr txBox="1"/>
            <p:nvPr/>
          </p:nvSpPr>
          <p:spPr>
            <a:xfrm>
              <a:off x="565330" y="1072038"/>
              <a:ext cx="265090" cy="381528"/>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lang="es" sz="2400" b="1" i="0" u="none" strike="noStrike" cap="none" baseline="0">
                  <a:solidFill>
                    <a:srgbClr val="002960"/>
                  </a:solidFill>
                  <a:effectLst/>
                  <a:uFill>
                    <a:solidFill>
                      <a:prstClr val="black">
                        <a:alpha val="0"/>
                      </a:prstClr>
                    </a:solidFill>
                  </a:uFill>
                  <a:latin typeface="Arial"/>
                  <a:ea typeface="Arial"/>
                  <a:cs typeface="Arial"/>
                </a:rPr>
                <a:t>3</a:t>
              </a:r>
              <a:endParaRPr lang="en-US" sz="1600" b="0" i="0" u="none" strike="noStrike" kern="1200" cap="none" spc="0" normalizeH="0" baseline="0" noProof="0" dirty="0">
                <a:ln>
                  <a:noFill/>
                </a:ln>
                <a:solidFill>
                  <a:srgbClr val="002960"/>
                </a:solidFill>
                <a:effectLst/>
                <a:uLnTx/>
                <a:uFillTx/>
                <a:latin typeface="Arial"/>
                <a:cs typeface="Arial"/>
              </a:endParaRPr>
            </a:p>
          </p:txBody>
        </p:sp>
      </p:grpSp>
      <p:grpSp>
        <p:nvGrpSpPr>
          <p:cNvPr id="36" name="Group 35">
            <a:extLst>
              <a:ext uri="{FF2B5EF4-FFF2-40B4-BE49-F238E27FC236}">
                <a16:creationId xmlns:a16="http://schemas.microsoft.com/office/drawing/2014/main" id="{560504CE-9F7B-4B88-8FEB-A9C06EBF438E}"/>
              </a:ext>
            </a:extLst>
          </p:cNvPr>
          <p:cNvGrpSpPr/>
          <p:nvPr/>
        </p:nvGrpSpPr>
        <p:grpSpPr>
          <a:xfrm>
            <a:off x="691372" y="3452264"/>
            <a:ext cx="542330" cy="520980"/>
            <a:chOff x="415020" y="1003020"/>
            <a:chExt cx="565710" cy="543440"/>
          </a:xfrm>
        </p:grpSpPr>
        <p:sp>
          <p:nvSpPr>
            <p:cNvPr id="37" name="Oval 36">
              <a:extLst>
                <a:ext uri="{FF2B5EF4-FFF2-40B4-BE49-F238E27FC236}">
                  <a16:creationId xmlns:a16="http://schemas.microsoft.com/office/drawing/2014/main" id="{C631B8F1-6905-2118-AB93-FA5F73157A6B}"/>
                </a:ext>
              </a:extLst>
            </p:cNvPr>
            <p:cNvSpPr/>
            <p:nvPr/>
          </p:nvSpPr>
          <p:spPr>
            <a:xfrm>
              <a:off x="415020" y="1003020"/>
              <a:ext cx="565710" cy="543440"/>
            </a:xfrm>
            <a:prstGeom prst="ellipse">
              <a:avLst/>
            </a:prstGeom>
            <a:solidFill>
              <a:schemeClr val="bg1"/>
            </a:solidFill>
            <a:ln w="5715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8" name="Title 1">
              <a:extLst>
                <a:ext uri="{FF2B5EF4-FFF2-40B4-BE49-F238E27FC236}">
                  <a16:creationId xmlns:a16="http://schemas.microsoft.com/office/drawing/2014/main" id="{BBA6D8C7-DCF1-4F34-48DF-1693BF5D354E}"/>
                </a:ext>
              </a:extLst>
            </p:cNvPr>
            <p:cNvSpPr txBox="1"/>
            <p:nvPr/>
          </p:nvSpPr>
          <p:spPr>
            <a:xfrm>
              <a:off x="565330" y="1072038"/>
              <a:ext cx="265090" cy="381528"/>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lang="es" sz="2400" b="1" i="0" u="none" strike="noStrike" cap="none" baseline="0">
                  <a:solidFill>
                    <a:srgbClr val="002960"/>
                  </a:solidFill>
                  <a:effectLst/>
                  <a:uFill>
                    <a:solidFill>
                      <a:prstClr val="black">
                        <a:alpha val="0"/>
                      </a:prstClr>
                    </a:solidFill>
                  </a:uFill>
                  <a:latin typeface="Arial"/>
                  <a:ea typeface="Arial"/>
                  <a:cs typeface="Arial"/>
                </a:rPr>
                <a:t>4</a:t>
              </a:r>
              <a:endParaRPr lang="en-US" sz="1600" b="0" i="0" u="none" strike="noStrike" kern="1200" cap="none" spc="0" normalizeH="0" baseline="0" noProof="0" dirty="0">
                <a:ln>
                  <a:noFill/>
                </a:ln>
                <a:solidFill>
                  <a:srgbClr val="002960"/>
                </a:solidFill>
                <a:effectLst/>
                <a:uLnTx/>
                <a:uFillTx/>
                <a:latin typeface="Arial"/>
                <a:cs typeface="Arial"/>
              </a:endParaRPr>
            </a:p>
          </p:txBody>
        </p:sp>
      </p:grpSp>
      <p:sp>
        <p:nvSpPr>
          <p:cNvPr id="39" name="Text Placeholder 2">
            <a:extLst>
              <a:ext uri="{FF2B5EF4-FFF2-40B4-BE49-F238E27FC236}">
                <a16:creationId xmlns:a16="http://schemas.microsoft.com/office/drawing/2014/main" id="{94447B86-37FF-1ADD-30AD-47333F1CABBC}"/>
              </a:ext>
            </a:extLst>
          </p:cNvPr>
          <p:cNvSpPr txBox="1"/>
          <p:nvPr/>
        </p:nvSpPr>
        <p:spPr>
          <a:xfrm>
            <a:off x="1387904" y="4213902"/>
            <a:ext cx="10470722" cy="64008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s" sz="1800" b="1" i="0" u="none" strike="noStrike" cap="none" baseline="0" dirty="0">
                <a:solidFill>
                  <a:srgbClr val="000000"/>
                </a:solidFill>
                <a:effectLst/>
                <a:uFill>
                  <a:solidFill>
                    <a:prstClr val="black">
                      <a:alpha val="0"/>
                    </a:prstClr>
                  </a:solidFill>
                </a:uFill>
                <a:latin typeface="Arial"/>
                <a:ea typeface="Arial"/>
                <a:cs typeface="Arial"/>
              </a:rPr>
              <a:t>¡Actualice su información de </a:t>
            </a:r>
            <a:r>
              <a:rPr lang="es" sz="1800" b="1" i="0" u="none" strike="noStrike" cap="none" baseline="0" dirty="0">
                <a:effectLst/>
                <a:uFill>
                  <a:solidFill>
                    <a:prstClr val="black">
                      <a:alpha val="0"/>
                    </a:prstClr>
                  </a:solidFill>
                </a:uFill>
                <a:latin typeface="Arial"/>
                <a:ea typeface="Arial"/>
                <a:cs typeface="Arial"/>
              </a:rPr>
              <a:t>contacto hoy mismo! </a:t>
            </a:r>
            <a:r>
              <a:rPr lang="es" sz="1800" b="0" i="0" u="none" strike="noStrike" cap="none" baseline="0" dirty="0">
                <a:effectLst/>
                <a:uFill>
                  <a:solidFill>
                    <a:prstClr val="black">
                      <a:alpha val="0"/>
                    </a:prstClr>
                  </a:solidFill>
                </a:uFill>
                <a:latin typeface="Arial"/>
                <a:ea typeface="Arial"/>
                <a:cs typeface="Arial"/>
              </a:rPr>
              <a:t>Si MassHealth no tiene su dirección actual, usted podría no recibir correspondencia importante y podría perder </a:t>
            </a:r>
            <a:r>
              <a:rPr lang="es" sz="1800" b="0" i="0" u="none" strike="noStrike" cap="none" baseline="0" dirty="0">
                <a:solidFill>
                  <a:srgbClr val="000000"/>
                </a:solidFill>
                <a:effectLst/>
                <a:uFill>
                  <a:solidFill>
                    <a:prstClr val="black">
                      <a:alpha val="0"/>
                    </a:prstClr>
                  </a:solidFill>
                </a:uFill>
                <a:latin typeface="Arial"/>
                <a:ea typeface="Arial"/>
                <a:cs typeface="Arial"/>
              </a:rPr>
              <a:t>su cobertura.</a:t>
            </a:r>
          </a:p>
        </p:txBody>
      </p:sp>
      <p:grpSp>
        <p:nvGrpSpPr>
          <p:cNvPr id="40" name="Group 39">
            <a:extLst>
              <a:ext uri="{FF2B5EF4-FFF2-40B4-BE49-F238E27FC236}">
                <a16:creationId xmlns:a16="http://schemas.microsoft.com/office/drawing/2014/main" id="{59AFE7CC-B996-C4E1-A680-EF70FF060B9F}"/>
              </a:ext>
            </a:extLst>
          </p:cNvPr>
          <p:cNvGrpSpPr/>
          <p:nvPr/>
        </p:nvGrpSpPr>
        <p:grpSpPr>
          <a:xfrm>
            <a:off x="719947" y="4280968"/>
            <a:ext cx="542330" cy="520980"/>
            <a:chOff x="415020" y="1003020"/>
            <a:chExt cx="565710" cy="543440"/>
          </a:xfrm>
        </p:grpSpPr>
        <p:sp>
          <p:nvSpPr>
            <p:cNvPr id="43" name="Oval 42">
              <a:extLst>
                <a:ext uri="{FF2B5EF4-FFF2-40B4-BE49-F238E27FC236}">
                  <a16:creationId xmlns:a16="http://schemas.microsoft.com/office/drawing/2014/main" id="{B0212E82-5367-884B-2BA1-9462BDD3B8E7}"/>
                </a:ext>
              </a:extLst>
            </p:cNvPr>
            <p:cNvSpPr/>
            <p:nvPr/>
          </p:nvSpPr>
          <p:spPr>
            <a:xfrm>
              <a:off x="415020" y="1003020"/>
              <a:ext cx="565710" cy="543440"/>
            </a:xfrm>
            <a:prstGeom prst="ellipse">
              <a:avLst/>
            </a:prstGeom>
            <a:solidFill>
              <a:schemeClr val="bg1"/>
            </a:solidFill>
            <a:ln w="5715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4" name="Title 1">
              <a:extLst>
                <a:ext uri="{FF2B5EF4-FFF2-40B4-BE49-F238E27FC236}">
                  <a16:creationId xmlns:a16="http://schemas.microsoft.com/office/drawing/2014/main" id="{F90B1B52-4BFF-A8CA-F4BB-E0235E555EC6}"/>
                </a:ext>
              </a:extLst>
            </p:cNvPr>
            <p:cNvSpPr txBox="1"/>
            <p:nvPr/>
          </p:nvSpPr>
          <p:spPr>
            <a:xfrm>
              <a:off x="565330" y="1072038"/>
              <a:ext cx="265090" cy="381528"/>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lang="es" sz="2400" b="1" i="0" u="none" strike="noStrike" cap="none" baseline="0">
                  <a:solidFill>
                    <a:srgbClr val="002960"/>
                  </a:solidFill>
                  <a:effectLst/>
                  <a:uFill>
                    <a:solidFill>
                      <a:prstClr val="black">
                        <a:alpha val="0"/>
                      </a:prstClr>
                    </a:solidFill>
                  </a:uFill>
                  <a:latin typeface="Arial"/>
                  <a:ea typeface="Arial"/>
                  <a:cs typeface="Arial"/>
                </a:rPr>
                <a:t>5</a:t>
              </a:r>
              <a:endParaRPr lang="en-US" sz="1600" b="0" i="0" u="none" strike="noStrike" kern="1200" cap="none" spc="0" normalizeH="0" baseline="0" noProof="0" dirty="0">
                <a:ln>
                  <a:noFill/>
                </a:ln>
                <a:solidFill>
                  <a:srgbClr val="002960"/>
                </a:solidFill>
                <a:effectLst/>
                <a:uLnTx/>
                <a:uFillTx/>
                <a:latin typeface="Arial"/>
                <a:cs typeface="Arial"/>
              </a:endParaRPr>
            </a:p>
          </p:txBody>
        </p:sp>
      </p:grpSp>
      <p:sp>
        <p:nvSpPr>
          <p:cNvPr id="3" name="Text Placeholder 2">
            <a:extLst>
              <a:ext uri="{FF2B5EF4-FFF2-40B4-BE49-F238E27FC236}">
                <a16:creationId xmlns:a16="http://schemas.microsoft.com/office/drawing/2014/main" id="{CB60156F-CBA0-D930-E32A-89F5C80290A4}"/>
              </a:ext>
            </a:extLst>
          </p:cNvPr>
          <p:cNvSpPr txBox="1"/>
          <p:nvPr/>
        </p:nvSpPr>
        <p:spPr>
          <a:xfrm>
            <a:off x="1359329" y="1738972"/>
            <a:ext cx="9813887" cy="64008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s" sz="1800" b="0" i="0" u="none" strike="noStrike" cap="none" baseline="0" dirty="0">
                <a:solidFill>
                  <a:srgbClr val="000000"/>
                </a:solidFill>
                <a:effectLst/>
                <a:uFill>
                  <a:solidFill>
                    <a:prstClr val="black">
                      <a:alpha val="0"/>
                    </a:prstClr>
                  </a:solidFill>
                </a:uFill>
                <a:latin typeface="Arial"/>
                <a:ea typeface="Arial"/>
                <a:cs typeface="Arial"/>
              </a:rPr>
              <a:t>Estos cambios no van a ocurrir inmediatamente y no empiezan todos en el mismo momento. </a:t>
            </a:r>
            <a:r>
              <a:rPr lang="es" sz="1800" b="1" i="0" u="none" strike="noStrike" cap="none" baseline="0" dirty="0">
                <a:solidFill>
                  <a:srgbClr val="000000"/>
                </a:solidFill>
                <a:effectLst/>
                <a:uFill>
                  <a:solidFill>
                    <a:prstClr val="black">
                      <a:alpha val="0"/>
                    </a:prstClr>
                  </a:solidFill>
                </a:uFill>
                <a:latin typeface="Arial"/>
                <a:ea typeface="Arial"/>
                <a:cs typeface="Arial"/>
              </a:rPr>
              <a:t>Los primeros cambios empiezan en octubre de 2026.</a:t>
            </a:r>
            <a:r>
              <a:rPr lang="es" sz="1800" b="0" i="0" u="none" strike="noStrike" cap="none" baseline="0" dirty="0">
                <a:solidFill>
                  <a:srgbClr val="000000"/>
                </a:solidFill>
                <a:effectLst/>
                <a:uFill>
                  <a:solidFill>
                    <a:prstClr val="black">
                      <a:alpha val="0"/>
                    </a:prstClr>
                  </a:solidFill>
                </a:uFill>
                <a:latin typeface="Arial"/>
                <a:ea typeface="Arial"/>
                <a:cs typeface="Arial"/>
              </a:rPr>
              <a:t> </a:t>
            </a:r>
          </a:p>
        </p:txBody>
      </p:sp>
      <p:grpSp>
        <p:nvGrpSpPr>
          <p:cNvPr id="5" name="Group 4">
            <a:extLst>
              <a:ext uri="{FF2B5EF4-FFF2-40B4-BE49-F238E27FC236}">
                <a16:creationId xmlns:a16="http://schemas.microsoft.com/office/drawing/2014/main" id="{49266E40-E831-523A-DA63-D4CF5E4864EA}"/>
              </a:ext>
            </a:extLst>
          </p:cNvPr>
          <p:cNvGrpSpPr/>
          <p:nvPr/>
        </p:nvGrpSpPr>
        <p:grpSpPr>
          <a:xfrm>
            <a:off x="691372" y="1813092"/>
            <a:ext cx="542330" cy="520980"/>
            <a:chOff x="415020" y="1003020"/>
            <a:chExt cx="565710" cy="543440"/>
          </a:xfrm>
        </p:grpSpPr>
        <p:sp>
          <p:nvSpPr>
            <p:cNvPr id="6" name="Oval 5">
              <a:extLst>
                <a:ext uri="{FF2B5EF4-FFF2-40B4-BE49-F238E27FC236}">
                  <a16:creationId xmlns:a16="http://schemas.microsoft.com/office/drawing/2014/main" id="{6274815F-C465-5495-316B-E293DB996E31}"/>
                </a:ext>
              </a:extLst>
            </p:cNvPr>
            <p:cNvSpPr/>
            <p:nvPr/>
          </p:nvSpPr>
          <p:spPr>
            <a:xfrm>
              <a:off x="415020" y="1003020"/>
              <a:ext cx="565710" cy="543440"/>
            </a:xfrm>
            <a:prstGeom prst="ellipse">
              <a:avLst/>
            </a:prstGeom>
            <a:solidFill>
              <a:schemeClr val="bg1"/>
            </a:solidFill>
            <a:ln w="5715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Title 1">
              <a:extLst>
                <a:ext uri="{FF2B5EF4-FFF2-40B4-BE49-F238E27FC236}">
                  <a16:creationId xmlns:a16="http://schemas.microsoft.com/office/drawing/2014/main" id="{8D3AAD59-AEFA-33A0-6AC8-AA7EE81FFDF5}"/>
                </a:ext>
              </a:extLst>
            </p:cNvPr>
            <p:cNvSpPr txBox="1"/>
            <p:nvPr/>
          </p:nvSpPr>
          <p:spPr>
            <a:xfrm>
              <a:off x="565330" y="1072038"/>
              <a:ext cx="265090" cy="381528"/>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lang="es" sz="2400" b="1" i="0" u="none" strike="noStrike" cap="none" baseline="0">
                  <a:solidFill>
                    <a:srgbClr val="002960"/>
                  </a:solidFill>
                  <a:effectLst/>
                  <a:uFill>
                    <a:solidFill>
                      <a:prstClr val="black">
                        <a:alpha val="0"/>
                      </a:prstClr>
                    </a:solidFill>
                  </a:uFill>
                  <a:latin typeface="Arial"/>
                  <a:ea typeface="Arial"/>
                  <a:cs typeface="Arial"/>
                </a:rPr>
                <a:t>2</a:t>
              </a:r>
              <a:endParaRPr lang="en-US" sz="1600" b="0" i="0" u="none" strike="noStrike" kern="1200" cap="none" spc="0" normalizeH="0" baseline="0" noProof="0" dirty="0">
                <a:ln>
                  <a:noFill/>
                </a:ln>
                <a:solidFill>
                  <a:srgbClr val="002960"/>
                </a:solidFill>
                <a:effectLst/>
                <a:uLnTx/>
                <a:uFillTx/>
                <a:latin typeface="Arial"/>
                <a:cs typeface="Arial"/>
              </a:endParaRPr>
            </a:p>
          </p:txBody>
        </p:sp>
      </p:grpSp>
      <p:sp>
        <p:nvSpPr>
          <p:cNvPr id="8" name="Text Placeholder 2">
            <a:extLst>
              <a:ext uri="{FF2B5EF4-FFF2-40B4-BE49-F238E27FC236}">
                <a16:creationId xmlns:a16="http://schemas.microsoft.com/office/drawing/2014/main" id="{EA4DC569-FE10-0A11-FD5C-3DA7B60CFFA9}"/>
              </a:ext>
            </a:extLst>
          </p:cNvPr>
          <p:cNvSpPr txBox="1"/>
          <p:nvPr/>
        </p:nvSpPr>
        <p:spPr>
          <a:xfrm>
            <a:off x="1387904" y="5167905"/>
            <a:ext cx="10470722" cy="64008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s" sz="1800" b="1" i="0" u="none" strike="noStrike" cap="none" baseline="0">
                <a:solidFill>
                  <a:srgbClr val="000000"/>
                </a:solidFill>
                <a:effectLst/>
                <a:uFill>
                  <a:solidFill>
                    <a:prstClr val="black">
                      <a:alpha val="0"/>
                    </a:prstClr>
                  </a:solidFill>
                </a:uFill>
                <a:latin typeface="Arial"/>
                <a:ea typeface="Arial"/>
                <a:cs typeface="Arial"/>
              </a:rPr>
              <a:t>Visite Mass.gov/MassHealthMemberChanges </a:t>
            </a:r>
            <a:r>
              <a:rPr lang="es" sz="1800" b="0" i="0" u="none" strike="noStrike" cap="none" baseline="0">
                <a:solidFill>
                  <a:srgbClr val="000000"/>
                </a:solidFill>
                <a:effectLst/>
                <a:uFill>
                  <a:solidFill>
                    <a:prstClr val="black">
                      <a:alpha val="0"/>
                    </a:prstClr>
                  </a:solidFill>
                </a:uFill>
                <a:latin typeface="Arial"/>
                <a:ea typeface="Arial"/>
                <a:cs typeface="Arial"/>
              </a:rPr>
              <a:t>para informarse más sobre la OB3 y mantenerse actualizado.</a:t>
            </a:r>
          </a:p>
        </p:txBody>
      </p:sp>
      <p:grpSp>
        <p:nvGrpSpPr>
          <p:cNvPr id="9" name="Group 8">
            <a:extLst>
              <a:ext uri="{FF2B5EF4-FFF2-40B4-BE49-F238E27FC236}">
                <a16:creationId xmlns:a16="http://schemas.microsoft.com/office/drawing/2014/main" id="{5F9464E3-86F9-6545-2E7E-DF234B12614A}"/>
              </a:ext>
            </a:extLst>
          </p:cNvPr>
          <p:cNvGrpSpPr/>
          <p:nvPr/>
        </p:nvGrpSpPr>
        <p:grpSpPr>
          <a:xfrm>
            <a:off x="719947" y="5103525"/>
            <a:ext cx="542330" cy="520980"/>
            <a:chOff x="415020" y="1003020"/>
            <a:chExt cx="565710" cy="543440"/>
          </a:xfrm>
        </p:grpSpPr>
        <p:sp>
          <p:nvSpPr>
            <p:cNvPr id="10" name="Oval 9">
              <a:extLst>
                <a:ext uri="{FF2B5EF4-FFF2-40B4-BE49-F238E27FC236}">
                  <a16:creationId xmlns:a16="http://schemas.microsoft.com/office/drawing/2014/main" id="{AE3C44F1-6F96-D00C-4B3C-CCFD9F46807F}"/>
                </a:ext>
              </a:extLst>
            </p:cNvPr>
            <p:cNvSpPr/>
            <p:nvPr/>
          </p:nvSpPr>
          <p:spPr>
            <a:xfrm>
              <a:off x="415020" y="1003020"/>
              <a:ext cx="565710" cy="543440"/>
            </a:xfrm>
            <a:prstGeom prst="ellipse">
              <a:avLst/>
            </a:prstGeom>
            <a:solidFill>
              <a:schemeClr val="bg1"/>
            </a:solidFill>
            <a:ln w="5715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Title 1">
              <a:extLst>
                <a:ext uri="{FF2B5EF4-FFF2-40B4-BE49-F238E27FC236}">
                  <a16:creationId xmlns:a16="http://schemas.microsoft.com/office/drawing/2014/main" id="{1EB26049-A742-712D-C8ED-70475BE85128}"/>
                </a:ext>
              </a:extLst>
            </p:cNvPr>
            <p:cNvSpPr txBox="1"/>
            <p:nvPr/>
          </p:nvSpPr>
          <p:spPr>
            <a:xfrm>
              <a:off x="565330" y="1072038"/>
              <a:ext cx="265090" cy="381528"/>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lang="es" sz="2400" b="1" i="0" u="none" strike="noStrike" cap="none" baseline="0">
                  <a:solidFill>
                    <a:srgbClr val="002960"/>
                  </a:solidFill>
                  <a:effectLst/>
                  <a:uFill>
                    <a:solidFill>
                      <a:prstClr val="black">
                        <a:alpha val="0"/>
                      </a:prstClr>
                    </a:solidFill>
                  </a:uFill>
                  <a:latin typeface="Arial"/>
                  <a:ea typeface="Arial"/>
                  <a:cs typeface="Arial"/>
                </a:rPr>
                <a:t>6</a:t>
              </a:r>
              <a:endParaRPr lang="en-US" sz="1600" b="0" i="0" u="none" strike="noStrike" kern="1200" cap="none" spc="0" normalizeH="0" baseline="0" noProof="0" dirty="0">
                <a:ln>
                  <a:noFill/>
                </a:ln>
                <a:solidFill>
                  <a:srgbClr val="002960"/>
                </a:solidFill>
                <a:effectLst/>
                <a:uLnTx/>
                <a:uFillTx/>
                <a:latin typeface="Arial"/>
                <a:cs typeface="Arial"/>
              </a:endParaRPr>
            </a:p>
          </p:txBody>
        </p:sp>
      </p:grpSp>
    </p:spTree>
    <p:extLst>
      <p:ext uri="{BB962C8B-B14F-4D97-AF65-F5344CB8AC3E}">
        <p14:creationId xmlns:p14="http://schemas.microsoft.com/office/powerpoint/2010/main" val="38341668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C9729-CDDF-99D0-E617-5788BF1CEA0F}"/>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DDDB2735-CE65-F315-2004-B25CAE4F3060}"/>
              </a:ext>
              <a:ext uri="{C183D7F6-B498-43B3-948B-1728B52AA6E4}">
                <adec:decorative xmlns:adec="http://schemas.microsoft.com/office/drawing/2017/decorative" val="1"/>
              </a:ext>
            </a:extLst>
          </p:cNvPr>
          <p:cNvGrpSpPr/>
          <p:nvPr/>
        </p:nvGrpSpPr>
        <p:grpSpPr>
          <a:xfrm>
            <a:off x="96807" y="5155670"/>
            <a:ext cx="966665" cy="966665"/>
            <a:chOff x="131498" y="143082"/>
            <a:chExt cx="1047750" cy="1047750"/>
          </a:xfrm>
        </p:grpSpPr>
        <p:sp>
          <p:nvSpPr>
            <p:cNvPr id="19" name="Oval 18">
              <a:extLst>
                <a:ext uri="{FF2B5EF4-FFF2-40B4-BE49-F238E27FC236}">
                  <a16:creationId xmlns:a16="http://schemas.microsoft.com/office/drawing/2014/main" id="{44542B26-819F-6D71-905E-2C01EC673552}"/>
                </a:ext>
                <a:ext uri="{C183D7F6-B498-43B3-948B-1728B52AA6E4}">
                  <adec:decorative xmlns:adec="http://schemas.microsoft.com/office/drawing/2017/decorative" val="1"/>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4" name="Oval 23">
              <a:extLst>
                <a:ext uri="{FF2B5EF4-FFF2-40B4-BE49-F238E27FC236}">
                  <a16:creationId xmlns:a16="http://schemas.microsoft.com/office/drawing/2014/main" id="{8200310D-262D-AD67-F5F1-C70754E02320}"/>
                </a:ext>
                <a:ext uri="{C183D7F6-B498-43B3-948B-1728B52AA6E4}">
                  <adec:decorative xmlns:adec="http://schemas.microsoft.com/office/drawing/2017/decorative" val="1"/>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4" name="Rectangle 3">
            <a:extLst>
              <a:ext uri="{FF2B5EF4-FFF2-40B4-BE49-F238E27FC236}">
                <a16:creationId xmlns:a16="http://schemas.microsoft.com/office/drawing/2014/main" id="{16368D85-5060-FAC8-4D6B-2B1094710845}"/>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2">
            <a:extLst>
              <a:ext uri="{FF2B5EF4-FFF2-40B4-BE49-F238E27FC236}">
                <a16:creationId xmlns:a16="http://schemas.microsoft.com/office/drawing/2014/main" id="{E98196D4-E14E-7BAA-9EA8-E1D06D0426AC}"/>
              </a:ext>
            </a:extLst>
          </p:cNvPr>
          <p:cNvSpPr>
            <a:spLocks noGrp="1"/>
          </p:cNvSpPr>
          <p:nvPr>
            <p:ph type="title"/>
          </p:nvPr>
        </p:nvSpPr>
        <p:spPr>
          <a:xfrm>
            <a:off x="231648" y="280698"/>
            <a:ext cx="11684000" cy="304800"/>
          </a:xfrm>
        </p:spPr>
        <p:txBody>
          <a:bodyPr/>
          <a:lstStyle/>
          <a:p>
            <a:r>
              <a:rPr lang="es" sz="2000" b="1" i="0" u="none" strike="noStrike" cap="none" baseline="0">
                <a:solidFill>
                  <a:srgbClr val="002960"/>
                </a:solidFill>
                <a:effectLst/>
                <a:uFill>
                  <a:solidFill>
                    <a:prstClr val="black">
                      <a:alpha val="0"/>
                    </a:prstClr>
                  </a:solidFill>
                </a:uFill>
                <a:latin typeface="Arial"/>
                <a:ea typeface="Arial"/>
                <a:cs typeface="Arial"/>
              </a:rPr>
              <a:t>Q&amp;A </a:t>
            </a:r>
            <a:endParaRPr lang="en-US" dirty="0"/>
          </a:p>
        </p:txBody>
      </p:sp>
      <p:sp>
        <p:nvSpPr>
          <p:cNvPr id="3" name="Text Placeholder 2">
            <a:extLst>
              <a:ext uri="{FF2B5EF4-FFF2-40B4-BE49-F238E27FC236}">
                <a16:creationId xmlns:a16="http://schemas.microsoft.com/office/drawing/2014/main" id="{ACFB6E7D-20A4-5393-C4D4-90F1F3C8C865}"/>
              </a:ext>
            </a:extLst>
          </p:cNvPr>
          <p:cNvSpPr txBox="1"/>
          <p:nvPr/>
        </p:nvSpPr>
        <p:spPr>
          <a:xfrm>
            <a:off x="1231430" y="723222"/>
            <a:ext cx="5782018" cy="1785617"/>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s" sz="1800" b="1" i="0" u="none" strike="noStrike" cap="none" baseline="0" dirty="0">
                <a:effectLst/>
                <a:uFill>
                  <a:solidFill>
                    <a:prstClr val="black">
                      <a:alpha val="0"/>
                    </a:prstClr>
                  </a:solidFill>
                </a:uFill>
                <a:latin typeface="Arial"/>
                <a:ea typeface="Arial"/>
                <a:cs typeface="Arial"/>
              </a:rPr>
              <a:t>Por favor, use la función Q&amp;A para </a:t>
            </a:r>
            <a:br>
              <a:rPr lang="es" sz="1800" b="1" i="0" u="none" strike="noStrike" cap="none" baseline="0" dirty="0">
                <a:effectLst/>
                <a:uFill>
                  <a:solidFill>
                    <a:prstClr val="black">
                      <a:alpha val="0"/>
                    </a:prstClr>
                  </a:solidFill>
                </a:uFill>
                <a:latin typeface="Arial"/>
                <a:ea typeface="Arial"/>
                <a:cs typeface="Arial"/>
              </a:rPr>
            </a:br>
            <a:r>
              <a:rPr lang="es" sz="1800" b="1" i="0" u="none" strike="noStrike" cap="none" baseline="0" dirty="0">
                <a:effectLst/>
                <a:uFill>
                  <a:solidFill>
                    <a:prstClr val="black">
                      <a:alpha val="0"/>
                    </a:prstClr>
                  </a:solidFill>
                </a:uFill>
                <a:latin typeface="Arial"/>
                <a:ea typeface="Arial"/>
                <a:cs typeface="Arial"/>
              </a:rPr>
              <a:t>preguntas y respuestas </a:t>
            </a:r>
          </a:p>
          <a:p>
            <a:pPr marL="224393" indent="-172403" defTabSz="457200">
              <a:lnSpc>
                <a:spcPct val="150000"/>
              </a:lnSpc>
              <a:buFont typeface="Arial" panose="020B0604020202020204" pitchFamily="34" charset="0"/>
              <a:buChar char="•"/>
              <a:defRPr/>
            </a:pPr>
            <a:r>
              <a:rPr lang="es" sz="1600" b="0" i="0" u="none" strike="noStrike" cap="none" baseline="0" dirty="0">
                <a:effectLst/>
                <a:uFill>
                  <a:solidFill>
                    <a:prstClr val="black">
                      <a:alpha val="0"/>
                    </a:prstClr>
                  </a:solidFill>
                </a:uFill>
                <a:latin typeface="Arial"/>
                <a:ea typeface="Arial"/>
                <a:cs typeface="Arial"/>
              </a:rPr>
              <a:t>Envíe todas sus preguntas a Q&amp;A.</a:t>
            </a:r>
          </a:p>
          <a:p>
            <a:pPr marL="224393" indent="-172403" defTabSz="457200">
              <a:lnSpc>
                <a:spcPct val="150000"/>
              </a:lnSpc>
              <a:buFont typeface="Arial" panose="020B0604020202020204" pitchFamily="34" charset="0"/>
              <a:buChar char="•"/>
              <a:defRPr/>
            </a:pPr>
            <a:r>
              <a:rPr lang="es" sz="1600" b="0" i="0" u="none" strike="noStrike" cap="none" baseline="0" dirty="0">
                <a:effectLst/>
                <a:uFill>
                  <a:solidFill>
                    <a:prstClr val="black">
                      <a:alpha val="0"/>
                    </a:prstClr>
                  </a:solidFill>
                </a:uFill>
                <a:latin typeface="Arial"/>
                <a:ea typeface="Arial"/>
                <a:cs typeface="Arial"/>
              </a:rPr>
              <a:t>Trataremos de responder </a:t>
            </a:r>
            <a:r>
              <a:rPr lang="es" sz="1600" b="0" i="0" u="none" strike="noStrike" cap="none" baseline="0" dirty="0">
                <a:solidFill>
                  <a:srgbClr val="000000"/>
                </a:solidFill>
                <a:effectLst/>
                <a:uFill>
                  <a:solidFill>
                    <a:prstClr val="black">
                      <a:alpha val="0"/>
                    </a:prstClr>
                  </a:solidFill>
                </a:uFill>
                <a:latin typeface="Arial"/>
                <a:ea typeface="Arial"/>
                <a:cs typeface="Arial"/>
              </a:rPr>
              <a:t>todas las preguntas que podamos.</a:t>
            </a:r>
          </a:p>
        </p:txBody>
      </p:sp>
      <p:grpSp>
        <p:nvGrpSpPr>
          <p:cNvPr id="18" name="Group 17">
            <a:extLst>
              <a:ext uri="{FF2B5EF4-FFF2-40B4-BE49-F238E27FC236}">
                <a16:creationId xmlns:a16="http://schemas.microsoft.com/office/drawing/2014/main" id="{31A9FC13-4B8D-68DF-7900-3F05408FCEEA}"/>
              </a:ext>
              <a:ext uri="{C183D7F6-B498-43B3-948B-1728B52AA6E4}">
                <adec:decorative xmlns:adec="http://schemas.microsoft.com/office/drawing/2017/decorative" val="1"/>
              </a:ext>
            </a:extLst>
          </p:cNvPr>
          <p:cNvGrpSpPr/>
          <p:nvPr/>
        </p:nvGrpSpPr>
        <p:grpSpPr>
          <a:xfrm>
            <a:off x="178591" y="765014"/>
            <a:ext cx="966665" cy="966665"/>
            <a:chOff x="131498" y="143082"/>
            <a:chExt cx="1047750" cy="1047750"/>
          </a:xfrm>
        </p:grpSpPr>
        <p:sp>
          <p:nvSpPr>
            <p:cNvPr id="27" name="Oval 26">
              <a:extLst>
                <a:ext uri="{FF2B5EF4-FFF2-40B4-BE49-F238E27FC236}">
                  <a16:creationId xmlns:a16="http://schemas.microsoft.com/office/drawing/2014/main" id="{2A89D740-C620-01A9-04EA-99C6E5C7DD69}"/>
                </a:ext>
                <a:ext uri="{C183D7F6-B498-43B3-948B-1728B52AA6E4}">
                  <adec:decorative xmlns:adec="http://schemas.microsoft.com/office/drawing/2017/decorative" val="1"/>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8" name="Oval 27">
              <a:extLst>
                <a:ext uri="{FF2B5EF4-FFF2-40B4-BE49-F238E27FC236}">
                  <a16:creationId xmlns:a16="http://schemas.microsoft.com/office/drawing/2014/main" id="{26EB2BC0-C451-E13B-A4F6-CBE749CB73FF}"/>
                </a:ext>
                <a:ext uri="{C183D7F6-B498-43B3-948B-1728B52AA6E4}">
                  <adec:decorative xmlns:adec="http://schemas.microsoft.com/office/drawing/2017/decorative" val="1"/>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pic>
        <p:nvPicPr>
          <p:cNvPr id="1032" name="Picture 8" descr="Badge Question Mark with solid fill">
            <a:extLst>
              <a:ext uri="{FF2B5EF4-FFF2-40B4-BE49-F238E27FC236}">
                <a16:creationId xmlns:a16="http://schemas.microsoft.com/office/drawing/2014/main" id="{B0B37BAF-6E2E-217F-02A9-6F4545B894A1}"/>
              </a:ext>
            </a:extLst>
          </p:cNvPr>
          <p:cNvPicPr>
            <a:picLocks noChangeAspect="1" noChangeArrowheads="1"/>
          </p:cNvPicPr>
          <p:nvPr/>
        </p:nvPicPr>
        <p:blipFill>
          <a:blip>
            <a:extLst>
              <a:ext uri="{96DAC541-7B7A-43D3-8B79-37D633B846F1}">
                <asvg:svgBlip xmlns:asvg="http://schemas.microsoft.com/office/drawing/2016/SVG/main" r:embed="rId3"/>
              </a:ext>
            </a:extLst>
          </a:blip>
          <a:srcRect t="4817" b="4817"/>
          <a:stretch>
            <a:fillRect/>
          </a:stretch>
        </p:blipFill>
        <p:spPr bwMode="auto">
          <a:xfrm>
            <a:off x="358826" y="963678"/>
            <a:ext cx="608712" cy="550067"/>
          </a:xfrm>
          <a:prstGeom prst="ellipse">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8B34A8B-0CC9-898E-3483-7ABBC717376C}"/>
              </a:ext>
            </a:extLst>
          </p:cNvPr>
          <p:cNvGrpSpPr/>
          <p:nvPr/>
        </p:nvGrpSpPr>
        <p:grpSpPr>
          <a:xfrm>
            <a:off x="2224903" y="2574219"/>
            <a:ext cx="2411286" cy="864811"/>
            <a:chOff x="8201932" y="2732852"/>
            <a:chExt cx="2526622" cy="903938"/>
          </a:xfrm>
        </p:grpSpPr>
        <p:pic>
          <p:nvPicPr>
            <p:cNvPr id="5" name="Picture 4">
              <a:extLst>
                <a:ext uri="{FF2B5EF4-FFF2-40B4-BE49-F238E27FC236}">
                  <a16:creationId xmlns:a16="http://schemas.microsoft.com/office/drawing/2014/main" id="{66EB98B1-BC46-168B-7E13-1923849AD3DE}"/>
                </a:ext>
              </a:extLst>
            </p:cNvPr>
            <p:cNvPicPr>
              <a:picLocks noChangeAspect="1"/>
            </p:cNvPicPr>
            <p:nvPr/>
          </p:nvPicPr>
          <p:blipFill>
            <a:blip r:embed="rId4"/>
            <a:stretch>
              <a:fillRect/>
            </a:stretch>
          </p:blipFill>
          <p:spPr>
            <a:xfrm>
              <a:off x="8201932" y="2732852"/>
              <a:ext cx="2526622" cy="828791"/>
            </a:xfrm>
            <a:prstGeom prst="rect">
              <a:avLst/>
            </a:prstGeom>
          </p:spPr>
        </p:pic>
        <p:sp>
          <p:nvSpPr>
            <p:cNvPr id="23" name="Rectangle 22">
              <a:extLst>
                <a:ext uri="{FF2B5EF4-FFF2-40B4-BE49-F238E27FC236}">
                  <a16:creationId xmlns:a16="http://schemas.microsoft.com/office/drawing/2014/main" id="{A9391009-06AF-B87B-274C-B309E349AD46}"/>
                </a:ext>
              </a:extLst>
            </p:cNvPr>
            <p:cNvSpPr/>
            <p:nvPr/>
          </p:nvSpPr>
          <p:spPr>
            <a:xfrm>
              <a:off x="8249269" y="2807999"/>
              <a:ext cx="812229" cy="682683"/>
            </a:xfrm>
            <a:prstGeom prst="rect">
              <a:avLst/>
            </a:prstGeom>
            <a:noFill/>
            <a:ln>
              <a:solidFill>
                <a:srgbClr val="FF92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descr="Cursor with solid fill">
              <a:extLst>
                <a:ext uri="{FF2B5EF4-FFF2-40B4-BE49-F238E27FC236}">
                  <a16:creationId xmlns:a16="http://schemas.microsoft.com/office/drawing/2014/main" id="{F1741099-08D1-3763-E23E-D72DA88F38A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814680" y="3048481"/>
              <a:ext cx="588309" cy="588309"/>
            </a:xfrm>
            <a:prstGeom prst="rect">
              <a:avLst/>
            </a:prstGeom>
          </p:spPr>
        </p:pic>
      </p:grpSp>
      <p:sp>
        <p:nvSpPr>
          <p:cNvPr id="8" name="Text Placeholder 2">
            <a:extLst>
              <a:ext uri="{FF2B5EF4-FFF2-40B4-BE49-F238E27FC236}">
                <a16:creationId xmlns:a16="http://schemas.microsoft.com/office/drawing/2014/main" id="{8BD604FB-CA83-B0C4-72EA-A3C911A7BF47}"/>
              </a:ext>
            </a:extLst>
          </p:cNvPr>
          <p:cNvSpPr txBox="1"/>
          <p:nvPr/>
        </p:nvSpPr>
        <p:spPr>
          <a:xfrm>
            <a:off x="1204078" y="5111497"/>
            <a:ext cx="9693565" cy="134112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s" sz="1800" b="0" i="0" u="none" strike="noStrike" cap="none" baseline="0" dirty="0">
                <a:solidFill>
                  <a:srgbClr val="000000"/>
                </a:solidFill>
                <a:effectLst/>
                <a:uFill>
                  <a:solidFill>
                    <a:prstClr val="black">
                      <a:alpha val="0"/>
                    </a:prstClr>
                  </a:solidFill>
                </a:uFill>
                <a:latin typeface="Arial"/>
                <a:ea typeface="Arial"/>
                <a:cs typeface="Arial"/>
              </a:rPr>
              <a:t>Esta presentación incluye mucha información. </a:t>
            </a:r>
            <a:r>
              <a:rPr lang="es" sz="1800" b="1" i="0" u="none" strike="noStrike" cap="none" baseline="0" dirty="0">
                <a:solidFill>
                  <a:srgbClr val="000000"/>
                </a:solidFill>
                <a:effectLst/>
                <a:uFill>
                  <a:solidFill>
                    <a:prstClr val="black">
                      <a:alpha val="0"/>
                    </a:prstClr>
                  </a:solidFill>
                </a:uFill>
                <a:latin typeface="Arial"/>
                <a:ea typeface="Arial"/>
                <a:cs typeface="Arial"/>
              </a:rPr>
              <a:t>Usted no tiene que recordar todo lo que vea y oiga hoy.</a:t>
            </a:r>
          </a:p>
          <a:p>
            <a:pPr marL="0" lvl="1" indent="0">
              <a:spcAft>
                <a:spcPts val="1200"/>
              </a:spcAft>
              <a:buNone/>
              <a:defRPr/>
            </a:pPr>
            <a:r>
              <a:rPr lang="es" sz="1800" b="0" i="0" u="none" strike="noStrike" cap="none" baseline="0" dirty="0">
                <a:solidFill>
                  <a:srgbClr val="000000"/>
                </a:solidFill>
                <a:effectLst/>
                <a:uFill>
                  <a:solidFill>
                    <a:prstClr val="black">
                      <a:alpha val="0"/>
                    </a:prstClr>
                  </a:solidFill>
                </a:uFill>
                <a:latin typeface="Arial"/>
                <a:ea typeface="Arial"/>
                <a:cs typeface="Arial"/>
              </a:rPr>
              <a:t>Estas diapositivas estarán disponibles en línea en Mass.Gov/MassHealthMemberChanges. MassHealth también enviará instrucciones cuando nos acerquemos a enero.</a:t>
            </a:r>
          </a:p>
        </p:txBody>
      </p:sp>
      <p:pic>
        <p:nvPicPr>
          <p:cNvPr id="9" name="Graphic 8" descr="Lights On with solid fill">
            <a:extLst>
              <a:ext uri="{FF2B5EF4-FFF2-40B4-BE49-F238E27FC236}">
                <a16:creationId xmlns:a16="http://schemas.microsoft.com/office/drawing/2014/main" id="{7E1C85AC-9C40-3C46-B097-AEFAB6BBFE5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86688" y="5323659"/>
            <a:ext cx="577855" cy="577855"/>
          </a:xfrm>
          <a:prstGeom prst="rect">
            <a:avLst/>
          </a:prstGeom>
        </p:spPr>
      </p:pic>
      <p:cxnSp>
        <p:nvCxnSpPr>
          <p:cNvPr id="15" name="Straight Arrow Connector 14">
            <a:extLst>
              <a:ext uri="{FF2B5EF4-FFF2-40B4-BE49-F238E27FC236}">
                <a16:creationId xmlns:a16="http://schemas.microsoft.com/office/drawing/2014/main" id="{3EBC37EC-DDFF-F2E1-F1F4-AA71B89B0C42}"/>
              </a:ext>
            </a:extLst>
          </p:cNvPr>
          <p:cNvCxnSpPr/>
          <p:nvPr/>
        </p:nvCxnSpPr>
        <p:spPr>
          <a:xfrm>
            <a:off x="4855464" y="2852928"/>
            <a:ext cx="1170432" cy="0"/>
          </a:xfrm>
          <a:prstGeom prst="straightConnector1">
            <a:avLst/>
          </a:prstGeom>
          <a:ln w="38100">
            <a:solidFill>
              <a:srgbClr val="FF9292"/>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0B1FDA9D-301F-A3B3-FF8E-C3811D030E3F}"/>
              </a:ext>
            </a:extLst>
          </p:cNvPr>
          <p:cNvGrpSpPr/>
          <p:nvPr/>
        </p:nvGrpSpPr>
        <p:grpSpPr>
          <a:xfrm>
            <a:off x="6257697" y="645718"/>
            <a:ext cx="2770588" cy="4210361"/>
            <a:chOff x="5864091" y="650753"/>
            <a:chExt cx="2770588" cy="4210361"/>
          </a:xfrm>
        </p:grpSpPr>
        <p:grpSp>
          <p:nvGrpSpPr>
            <p:cNvPr id="21" name="Group 20">
              <a:extLst>
                <a:ext uri="{FF2B5EF4-FFF2-40B4-BE49-F238E27FC236}">
                  <a16:creationId xmlns:a16="http://schemas.microsoft.com/office/drawing/2014/main" id="{09781E1B-6A6A-B109-06F9-1AE7891D33AB}"/>
                </a:ext>
              </a:extLst>
            </p:cNvPr>
            <p:cNvGrpSpPr/>
            <p:nvPr/>
          </p:nvGrpSpPr>
          <p:grpSpPr>
            <a:xfrm>
              <a:off x="5864091" y="650753"/>
              <a:ext cx="2742458" cy="4150463"/>
              <a:chOff x="5864091" y="650753"/>
              <a:chExt cx="2742458" cy="4150463"/>
            </a:xfrm>
          </p:grpSpPr>
          <p:pic>
            <p:nvPicPr>
              <p:cNvPr id="12" name="Picture 11">
                <a:extLst>
                  <a:ext uri="{FF2B5EF4-FFF2-40B4-BE49-F238E27FC236}">
                    <a16:creationId xmlns:a16="http://schemas.microsoft.com/office/drawing/2014/main" id="{E7472C27-4950-4FBD-8222-1F40D566C248}"/>
                  </a:ext>
                </a:extLst>
              </p:cNvPr>
              <p:cNvPicPr>
                <a:picLocks noChangeAspect="1"/>
              </p:cNvPicPr>
              <p:nvPr/>
            </p:nvPicPr>
            <p:blipFill>
              <a:blip r:embed="rId7"/>
              <a:stretch>
                <a:fillRect/>
              </a:stretch>
            </p:blipFill>
            <p:spPr>
              <a:xfrm>
                <a:off x="5864091" y="650753"/>
                <a:ext cx="2742458" cy="4150463"/>
              </a:xfrm>
              <a:prstGeom prst="rect">
                <a:avLst/>
              </a:prstGeom>
              <a:ln>
                <a:solidFill>
                  <a:schemeClr val="tx1"/>
                </a:solidFill>
              </a:ln>
            </p:spPr>
          </p:pic>
          <p:sp>
            <p:nvSpPr>
              <p:cNvPr id="20" name="Rectangle 19">
                <a:extLst>
                  <a:ext uri="{FF2B5EF4-FFF2-40B4-BE49-F238E27FC236}">
                    <a16:creationId xmlns:a16="http://schemas.microsoft.com/office/drawing/2014/main" id="{4C888F4D-936F-ABB0-63A3-DFB45F607474}"/>
                  </a:ext>
                </a:extLst>
              </p:cNvPr>
              <p:cNvSpPr/>
              <p:nvPr/>
            </p:nvSpPr>
            <p:spPr>
              <a:xfrm>
                <a:off x="5998464" y="3941064"/>
                <a:ext cx="2459736" cy="3291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 sz="1600" b="0" i="0" u="none" strike="noStrike" cap="none" baseline="0">
                    <a:solidFill>
                      <a:srgbClr val="000000"/>
                    </a:solidFill>
                    <a:effectLst/>
                    <a:uFill>
                      <a:solidFill>
                        <a:prstClr val="black">
                          <a:alpha val="0"/>
                        </a:prstClr>
                      </a:solidFill>
                    </a:uFill>
                    <a:latin typeface="Arial"/>
                    <a:ea typeface="Arial"/>
                    <a:cs typeface="Arial"/>
                  </a:rPr>
                  <a:t>Type your question here</a:t>
                </a:r>
              </a:p>
            </p:txBody>
          </p:sp>
        </p:grpSp>
        <p:pic>
          <p:nvPicPr>
            <p:cNvPr id="22" name="Graphic 21" descr="Cursor with solid fill">
              <a:extLst>
                <a:ext uri="{FF2B5EF4-FFF2-40B4-BE49-F238E27FC236}">
                  <a16:creationId xmlns:a16="http://schemas.microsoft.com/office/drawing/2014/main" id="{B31929B5-685F-446D-D499-6EB30E17C7B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00599" y="4460607"/>
              <a:ext cx="434080" cy="400507"/>
            </a:xfrm>
            <a:prstGeom prst="rect">
              <a:avLst/>
            </a:prstGeom>
          </p:spPr>
        </p:pic>
      </p:grpSp>
    </p:spTree>
    <p:extLst>
      <p:ext uri="{BB962C8B-B14F-4D97-AF65-F5344CB8AC3E}">
        <p14:creationId xmlns:p14="http://schemas.microsoft.com/office/powerpoint/2010/main" val="29929028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C7178-1E16-04A8-87DB-E497772B97E1}"/>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A9499652-FC94-B60F-6E42-724DE939E323}"/>
              </a:ext>
              <a:ext uri="{C183D7F6-B498-43B3-948B-1728B52AA6E4}">
                <adec:decorative xmlns:adec="http://schemas.microsoft.com/office/drawing/2017/decorative" val="1"/>
              </a:ext>
            </a:extLst>
          </p:cNvPr>
          <p:cNvGrpSpPr/>
          <p:nvPr/>
        </p:nvGrpSpPr>
        <p:grpSpPr>
          <a:xfrm>
            <a:off x="96807" y="5155670"/>
            <a:ext cx="966665" cy="966665"/>
            <a:chOff x="131498" y="143082"/>
            <a:chExt cx="1047750" cy="1047750"/>
          </a:xfrm>
        </p:grpSpPr>
        <p:sp>
          <p:nvSpPr>
            <p:cNvPr id="19" name="Oval 18">
              <a:extLst>
                <a:ext uri="{FF2B5EF4-FFF2-40B4-BE49-F238E27FC236}">
                  <a16:creationId xmlns:a16="http://schemas.microsoft.com/office/drawing/2014/main" id="{4DAEBDE9-931C-8A61-CD95-77343A0693D5}"/>
                </a:ext>
                <a:ext uri="{C183D7F6-B498-43B3-948B-1728B52AA6E4}">
                  <adec:decorative xmlns:adec="http://schemas.microsoft.com/office/drawing/2017/decorative" val="1"/>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4" name="Oval 23">
              <a:extLst>
                <a:ext uri="{FF2B5EF4-FFF2-40B4-BE49-F238E27FC236}">
                  <a16:creationId xmlns:a16="http://schemas.microsoft.com/office/drawing/2014/main" id="{1907826B-EF81-3099-6EDD-1F5E0364B720}"/>
                </a:ext>
                <a:ext uri="{C183D7F6-B498-43B3-948B-1728B52AA6E4}">
                  <adec:decorative xmlns:adec="http://schemas.microsoft.com/office/drawing/2017/decorative" val="1"/>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4" name="Rectangle 3">
            <a:extLst>
              <a:ext uri="{FF2B5EF4-FFF2-40B4-BE49-F238E27FC236}">
                <a16:creationId xmlns:a16="http://schemas.microsoft.com/office/drawing/2014/main" id="{E21770CF-47D8-3308-CB29-6E4272C9F641}"/>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2">
            <a:extLst>
              <a:ext uri="{FF2B5EF4-FFF2-40B4-BE49-F238E27FC236}">
                <a16:creationId xmlns:a16="http://schemas.microsoft.com/office/drawing/2014/main" id="{733CC482-4B90-202B-3282-DFB7A5090058}"/>
              </a:ext>
            </a:extLst>
          </p:cNvPr>
          <p:cNvSpPr>
            <a:spLocks noGrp="1"/>
          </p:cNvSpPr>
          <p:nvPr>
            <p:ph type="title"/>
          </p:nvPr>
        </p:nvSpPr>
        <p:spPr>
          <a:xfrm>
            <a:off x="231648" y="280698"/>
            <a:ext cx="11684000" cy="304800"/>
          </a:xfrm>
        </p:spPr>
        <p:txBody>
          <a:bodyPr/>
          <a:lstStyle/>
          <a:p>
            <a:r>
              <a:rPr lang="es" sz="2000" b="1" i="0" u="none" strike="noStrike" cap="none" baseline="0">
                <a:solidFill>
                  <a:srgbClr val="002960"/>
                </a:solidFill>
                <a:effectLst/>
                <a:uFill>
                  <a:solidFill>
                    <a:prstClr val="black">
                      <a:alpha val="0"/>
                    </a:prstClr>
                  </a:solidFill>
                </a:uFill>
                <a:latin typeface="Arial"/>
                <a:ea typeface="Arial"/>
                <a:cs typeface="Arial"/>
              </a:rPr>
              <a:t>Q&amp;A </a:t>
            </a:r>
            <a:endParaRPr lang="en-US" dirty="0"/>
          </a:p>
        </p:txBody>
      </p:sp>
      <p:sp>
        <p:nvSpPr>
          <p:cNvPr id="3" name="Text Placeholder 2">
            <a:extLst>
              <a:ext uri="{FF2B5EF4-FFF2-40B4-BE49-F238E27FC236}">
                <a16:creationId xmlns:a16="http://schemas.microsoft.com/office/drawing/2014/main" id="{08F47C3A-599D-736E-5436-B902083E7602}"/>
              </a:ext>
            </a:extLst>
          </p:cNvPr>
          <p:cNvSpPr txBox="1"/>
          <p:nvPr/>
        </p:nvSpPr>
        <p:spPr>
          <a:xfrm>
            <a:off x="1231430" y="723222"/>
            <a:ext cx="5782018" cy="1785617"/>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spcAft>
                <a:spcPts val="600"/>
              </a:spcAft>
              <a:defRPr/>
            </a:pPr>
            <a:r>
              <a:rPr lang="es" sz="1800" b="1" i="0" u="none" strike="noStrike" cap="none" baseline="0" dirty="0">
                <a:effectLst/>
                <a:uFill>
                  <a:solidFill>
                    <a:prstClr val="black">
                      <a:alpha val="0"/>
                    </a:prstClr>
                  </a:solidFill>
                </a:uFill>
                <a:latin typeface="Arial"/>
                <a:ea typeface="Arial"/>
                <a:cs typeface="Arial"/>
              </a:rPr>
              <a:t>Por favor, use </a:t>
            </a:r>
            <a:r>
              <a:rPr lang="es" sz="1800" b="1" dirty="0">
                <a:uFill>
                  <a:solidFill>
                    <a:prstClr val="black">
                      <a:alpha val="0"/>
                    </a:prstClr>
                  </a:solidFill>
                </a:uFill>
                <a:latin typeface="Arial"/>
                <a:ea typeface="Arial"/>
                <a:cs typeface="Arial"/>
              </a:rPr>
              <a:t>la función Q&amp;A para </a:t>
            </a:r>
            <a:br>
              <a:rPr lang="es" sz="1800" b="1" dirty="0">
                <a:uFill>
                  <a:solidFill>
                    <a:prstClr val="black">
                      <a:alpha val="0"/>
                    </a:prstClr>
                  </a:solidFill>
                </a:uFill>
                <a:latin typeface="Arial"/>
                <a:ea typeface="Arial"/>
                <a:cs typeface="Arial"/>
              </a:rPr>
            </a:br>
            <a:r>
              <a:rPr lang="es" sz="1800" b="1" dirty="0">
                <a:uFill>
                  <a:solidFill>
                    <a:prstClr val="black">
                      <a:alpha val="0"/>
                    </a:prstClr>
                  </a:solidFill>
                </a:uFill>
                <a:latin typeface="Arial"/>
                <a:ea typeface="Arial"/>
                <a:cs typeface="Arial"/>
              </a:rPr>
              <a:t>preguntas y respuestas</a:t>
            </a:r>
            <a:r>
              <a:rPr lang="es" sz="1800" b="1" i="0" u="none" strike="noStrike" cap="none" baseline="0" dirty="0">
                <a:effectLst/>
                <a:uFill>
                  <a:solidFill>
                    <a:prstClr val="black">
                      <a:alpha val="0"/>
                    </a:prstClr>
                  </a:solidFill>
                </a:uFill>
                <a:latin typeface="Arial"/>
                <a:ea typeface="Arial"/>
                <a:cs typeface="Arial"/>
              </a:rPr>
              <a:t> </a:t>
            </a:r>
          </a:p>
          <a:p>
            <a:pPr marL="224393" indent="-172403" defTabSz="457200">
              <a:lnSpc>
                <a:spcPct val="150000"/>
              </a:lnSpc>
              <a:buFont typeface="Arial" panose="020B0604020202020204" pitchFamily="34" charset="0"/>
              <a:buChar char="•"/>
              <a:defRPr/>
            </a:pPr>
            <a:r>
              <a:rPr lang="es" sz="1600" b="0" i="0" u="none" strike="noStrike" cap="none" baseline="0" dirty="0">
                <a:solidFill>
                  <a:srgbClr val="000000"/>
                </a:solidFill>
                <a:effectLst/>
                <a:uFill>
                  <a:solidFill>
                    <a:prstClr val="black">
                      <a:alpha val="0"/>
                    </a:prstClr>
                  </a:solidFill>
                </a:uFill>
                <a:latin typeface="Arial"/>
                <a:ea typeface="Arial"/>
                <a:cs typeface="Arial"/>
              </a:rPr>
              <a:t>Envíe todas sus preguntas a Q&amp;A</a:t>
            </a:r>
            <a:r>
              <a:rPr lang="es" dirty="0">
                <a:uFill>
                  <a:solidFill>
                    <a:prstClr val="black">
                      <a:alpha val="0"/>
                    </a:prstClr>
                  </a:solidFill>
                </a:uFill>
                <a:latin typeface="Arial"/>
                <a:ea typeface="Arial"/>
                <a:cs typeface="Arial"/>
              </a:rPr>
              <a:t>.</a:t>
            </a:r>
            <a:endParaRPr lang="es" sz="1600" i="0" u="none" strike="noStrike" cap="none" baseline="0" dirty="0">
              <a:effectLst/>
              <a:uFill>
                <a:solidFill>
                  <a:prstClr val="black">
                    <a:alpha val="0"/>
                  </a:prstClr>
                </a:solidFill>
              </a:uFill>
              <a:latin typeface="Arial"/>
              <a:ea typeface="Arial"/>
              <a:cs typeface="Arial"/>
            </a:endParaRPr>
          </a:p>
          <a:p>
            <a:pPr marL="224393" indent="-172403" defTabSz="457200">
              <a:lnSpc>
                <a:spcPct val="150000"/>
              </a:lnSpc>
              <a:buFont typeface="Arial" panose="020B0604020202020204" pitchFamily="34" charset="0"/>
              <a:buChar char="•"/>
              <a:defRPr/>
            </a:pPr>
            <a:r>
              <a:rPr lang="es" sz="1600" b="0" i="0" u="none" strike="noStrike" cap="none" baseline="0" dirty="0">
                <a:effectLst/>
                <a:uFill>
                  <a:solidFill>
                    <a:prstClr val="black">
                      <a:alpha val="0"/>
                    </a:prstClr>
                  </a:solidFill>
                </a:uFill>
                <a:latin typeface="Arial"/>
                <a:ea typeface="Arial"/>
                <a:cs typeface="Arial"/>
              </a:rPr>
              <a:t>Trataremos de responder todas las preguntas que podamos.</a:t>
            </a:r>
          </a:p>
        </p:txBody>
      </p:sp>
      <p:grpSp>
        <p:nvGrpSpPr>
          <p:cNvPr id="18" name="Group 17">
            <a:extLst>
              <a:ext uri="{FF2B5EF4-FFF2-40B4-BE49-F238E27FC236}">
                <a16:creationId xmlns:a16="http://schemas.microsoft.com/office/drawing/2014/main" id="{AB9B0280-45AB-3B0B-8E45-27BDEC3D1538}"/>
              </a:ext>
              <a:ext uri="{C183D7F6-B498-43B3-948B-1728B52AA6E4}">
                <adec:decorative xmlns:adec="http://schemas.microsoft.com/office/drawing/2017/decorative" val="1"/>
              </a:ext>
            </a:extLst>
          </p:cNvPr>
          <p:cNvGrpSpPr/>
          <p:nvPr/>
        </p:nvGrpSpPr>
        <p:grpSpPr>
          <a:xfrm>
            <a:off x="178591" y="765014"/>
            <a:ext cx="966665" cy="966665"/>
            <a:chOff x="131498" y="143082"/>
            <a:chExt cx="1047750" cy="1047750"/>
          </a:xfrm>
        </p:grpSpPr>
        <p:sp>
          <p:nvSpPr>
            <p:cNvPr id="27" name="Oval 26">
              <a:extLst>
                <a:ext uri="{FF2B5EF4-FFF2-40B4-BE49-F238E27FC236}">
                  <a16:creationId xmlns:a16="http://schemas.microsoft.com/office/drawing/2014/main" id="{FEAF2C4A-8DD2-CBFD-4128-FE252961DC9F}"/>
                </a:ext>
                <a:ext uri="{C183D7F6-B498-43B3-948B-1728B52AA6E4}">
                  <adec:decorative xmlns:adec="http://schemas.microsoft.com/office/drawing/2017/decorative" val="1"/>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8" name="Oval 27">
              <a:extLst>
                <a:ext uri="{FF2B5EF4-FFF2-40B4-BE49-F238E27FC236}">
                  <a16:creationId xmlns:a16="http://schemas.microsoft.com/office/drawing/2014/main" id="{1985EBB7-73AB-6235-E1A0-644E041D1812}"/>
                </a:ext>
                <a:ext uri="{C183D7F6-B498-43B3-948B-1728B52AA6E4}">
                  <adec:decorative xmlns:adec="http://schemas.microsoft.com/office/drawing/2017/decorative" val="1"/>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pic>
        <p:nvPicPr>
          <p:cNvPr id="1032" name="Picture 8" descr="Badge Question Mark with solid fill">
            <a:extLst>
              <a:ext uri="{FF2B5EF4-FFF2-40B4-BE49-F238E27FC236}">
                <a16:creationId xmlns:a16="http://schemas.microsoft.com/office/drawing/2014/main" id="{E024785F-1367-6F98-8A33-F1BB1AAF229E}"/>
              </a:ext>
            </a:extLst>
          </p:cNvPr>
          <p:cNvPicPr>
            <a:picLocks noChangeAspect="1" noChangeArrowheads="1"/>
          </p:cNvPicPr>
          <p:nvPr/>
        </p:nvPicPr>
        <p:blipFill>
          <a:blip>
            <a:extLst>
              <a:ext uri="{96DAC541-7B7A-43D3-8B79-37D633B846F1}">
                <asvg:svgBlip xmlns:asvg="http://schemas.microsoft.com/office/drawing/2016/SVG/main" r:embed="rId3"/>
              </a:ext>
            </a:extLst>
          </a:blip>
          <a:srcRect t="4817" b="4817"/>
          <a:stretch>
            <a:fillRect/>
          </a:stretch>
        </p:blipFill>
        <p:spPr bwMode="auto">
          <a:xfrm>
            <a:off x="358826" y="963678"/>
            <a:ext cx="608712" cy="550067"/>
          </a:xfrm>
          <a:prstGeom prst="ellipse">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27DA84A9-A9C3-66A2-ED93-88421F4B886E}"/>
              </a:ext>
            </a:extLst>
          </p:cNvPr>
          <p:cNvGrpSpPr/>
          <p:nvPr/>
        </p:nvGrpSpPr>
        <p:grpSpPr>
          <a:xfrm>
            <a:off x="2224903" y="2574219"/>
            <a:ext cx="2411286" cy="864811"/>
            <a:chOff x="8201932" y="2732852"/>
            <a:chExt cx="2526622" cy="903938"/>
          </a:xfrm>
        </p:grpSpPr>
        <p:pic>
          <p:nvPicPr>
            <p:cNvPr id="5" name="Picture 4">
              <a:extLst>
                <a:ext uri="{FF2B5EF4-FFF2-40B4-BE49-F238E27FC236}">
                  <a16:creationId xmlns:a16="http://schemas.microsoft.com/office/drawing/2014/main" id="{A9952390-E9BC-31E7-8585-E49C2AC53E64}"/>
                </a:ext>
              </a:extLst>
            </p:cNvPr>
            <p:cNvPicPr>
              <a:picLocks noChangeAspect="1"/>
            </p:cNvPicPr>
            <p:nvPr/>
          </p:nvPicPr>
          <p:blipFill>
            <a:blip r:embed="rId4"/>
            <a:stretch>
              <a:fillRect/>
            </a:stretch>
          </p:blipFill>
          <p:spPr>
            <a:xfrm>
              <a:off x="8201932" y="2732852"/>
              <a:ext cx="2526622" cy="828791"/>
            </a:xfrm>
            <a:prstGeom prst="rect">
              <a:avLst/>
            </a:prstGeom>
          </p:spPr>
        </p:pic>
        <p:sp>
          <p:nvSpPr>
            <p:cNvPr id="23" name="Rectangle 22">
              <a:extLst>
                <a:ext uri="{FF2B5EF4-FFF2-40B4-BE49-F238E27FC236}">
                  <a16:creationId xmlns:a16="http://schemas.microsoft.com/office/drawing/2014/main" id="{683C2FDB-D429-C076-7A96-E6D87442147C}"/>
                </a:ext>
              </a:extLst>
            </p:cNvPr>
            <p:cNvSpPr/>
            <p:nvPr/>
          </p:nvSpPr>
          <p:spPr>
            <a:xfrm>
              <a:off x="8249269" y="2807999"/>
              <a:ext cx="812229" cy="682683"/>
            </a:xfrm>
            <a:prstGeom prst="rect">
              <a:avLst/>
            </a:prstGeom>
            <a:noFill/>
            <a:ln>
              <a:solidFill>
                <a:srgbClr val="FF92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descr="Cursor with solid fill">
              <a:extLst>
                <a:ext uri="{FF2B5EF4-FFF2-40B4-BE49-F238E27FC236}">
                  <a16:creationId xmlns:a16="http://schemas.microsoft.com/office/drawing/2014/main" id="{BA7945FE-D05E-5AA1-E5FD-74893659175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814680" y="3048481"/>
              <a:ext cx="588309" cy="588309"/>
            </a:xfrm>
            <a:prstGeom prst="rect">
              <a:avLst/>
            </a:prstGeom>
          </p:spPr>
        </p:pic>
      </p:grpSp>
      <p:sp>
        <p:nvSpPr>
          <p:cNvPr id="8" name="Text Placeholder 2">
            <a:extLst>
              <a:ext uri="{FF2B5EF4-FFF2-40B4-BE49-F238E27FC236}">
                <a16:creationId xmlns:a16="http://schemas.microsoft.com/office/drawing/2014/main" id="{A79A83F3-2DA8-609A-E074-3950433B5E41}"/>
              </a:ext>
            </a:extLst>
          </p:cNvPr>
          <p:cNvSpPr txBox="1"/>
          <p:nvPr/>
        </p:nvSpPr>
        <p:spPr>
          <a:xfrm>
            <a:off x="1204078" y="5111497"/>
            <a:ext cx="10812009" cy="1341120"/>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s" sz="1800" b="0" i="0" u="none" strike="noStrike" cap="none" baseline="0" dirty="0">
                <a:solidFill>
                  <a:srgbClr val="000000"/>
                </a:solidFill>
                <a:effectLst/>
                <a:uFill>
                  <a:solidFill>
                    <a:prstClr val="black">
                      <a:alpha val="0"/>
                    </a:prstClr>
                  </a:solidFill>
                </a:uFill>
                <a:latin typeface="Arial"/>
                <a:ea typeface="Arial"/>
                <a:cs typeface="Arial"/>
              </a:rPr>
              <a:t>Esta presentación incluye mucha información. </a:t>
            </a:r>
            <a:r>
              <a:rPr lang="es" sz="1800" b="1" i="0" u="none" strike="noStrike" cap="none" baseline="0" dirty="0">
                <a:solidFill>
                  <a:srgbClr val="000000"/>
                </a:solidFill>
                <a:effectLst/>
                <a:uFill>
                  <a:solidFill>
                    <a:prstClr val="black">
                      <a:alpha val="0"/>
                    </a:prstClr>
                  </a:solidFill>
                </a:uFill>
                <a:latin typeface="Arial"/>
                <a:ea typeface="Arial"/>
                <a:cs typeface="Arial"/>
              </a:rPr>
              <a:t>Usted no tiene que recordar todo lo que vea </a:t>
            </a:r>
            <a:br>
              <a:rPr lang="es" sz="1800" b="1" i="0" u="none" strike="noStrike" cap="none" baseline="0" dirty="0">
                <a:solidFill>
                  <a:srgbClr val="000000"/>
                </a:solidFill>
                <a:effectLst/>
                <a:uFill>
                  <a:solidFill>
                    <a:prstClr val="black">
                      <a:alpha val="0"/>
                    </a:prstClr>
                  </a:solidFill>
                </a:uFill>
                <a:latin typeface="Arial"/>
                <a:ea typeface="Arial"/>
                <a:cs typeface="Arial"/>
              </a:rPr>
            </a:br>
            <a:r>
              <a:rPr lang="es" sz="1800" b="1" i="0" u="none" strike="noStrike" cap="none" baseline="0" dirty="0">
                <a:solidFill>
                  <a:srgbClr val="000000"/>
                </a:solidFill>
                <a:effectLst/>
                <a:uFill>
                  <a:solidFill>
                    <a:prstClr val="black">
                      <a:alpha val="0"/>
                    </a:prstClr>
                  </a:solidFill>
                </a:uFill>
                <a:latin typeface="Arial"/>
                <a:ea typeface="Arial"/>
                <a:cs typeface="Arial"/>
              </a:rPr>
              <a:t>y oiga hoy.</a:t>
            </a:r>
          </a:p>
          <a:p>
            <a:pPr marL="0" lvl="1" indent="0">
              <a:spcAft>
                <a:spcPts val="1200"/>
              </a:spcAft>
              <a:buNone/>
              <a:defRPr/>
            </a:pPr>
            <a:r>
              <a:rPr lang="es" sz="1800" b="0" i="0" u="none" strike="noStrike" cap="none" baseline="0" dirty="0">
                <a:solidFill>
                  <a:srgbClr val="000000"/>
                </a:solidFill>
                <a:effectLst/>
                <a:uFill>
                  <a:solidFill>
                    <a:prstClr val="black">
                      <a:alpha val="0"/>
                    </a:prstClr>
                  </a:solidFill>
                </a:uFill>
                <a:latin typeface="Arial"/>
                <a:ea typeface="Arial"/>
                <a:cs typeface="Arial"/>
              </a:rPr>
              <a:t>Estas diapositivas estarán disponibles en línea en Mass.Gov/MassHealthMemberChanges. </a:t>
            </a:r>
            <a:br>
              <a:rPr lang="es" sz="1800" b="0" i="0" u="none" strike="noStrike" cap="none" baseline="0" dirty="0">
                <a:solidFill>
                  <a:srgbClr val="000000"/>
                </a:solidFill>
                <a:effectLst/>
                <a:uFill>
                  <a:solidFill>
                    <a:prstClr val="black">
                      <a:alpha val="0"/>
                    </a:prstClr>
                  </a:solidFill>
                </a:uFill>
                <a:latin typeface="Arial"/>
                <a:ea typeface="Arial"/>
                <a:cs typeface="Arial"/>
              </a:rPr>
            </a:br>
            <a:r>
              <a:rPr lang="es" sz="1800" b="0" i="0" u="none" strike="noStrike" cap="none" baseline="0" dirty="0">
                <a:solidFill>
                  <a:srgbClr val="000000"/>
                </a:solidFill>
                <a:effectLst/>
                <a:uFill>
                  <a:solidFill>
                    <a:prstClr val="black">
                      <a:alpha val="0"/>
                    </a:prstClr>
                  </a:solidFill>
                </a:uFill>
                <a:latin typeface="Arial"/>
                <a:ea typeface="Arial"/>
                <a:cs typeface="Arial"/>
              </a:rPr>
              <a:t>MassHealth también enviará instrucciones cuando nos acerquemos a enero.</a:t>
            </a:r>
          </a:p>
        </p:txBody>
      </p:sp>
      <p:pic>
        <p:nvPicPr>
          <p:cNvPr id="9" name="Graphic 8" descr="Lights On with solid fill">
            <a:extLst>
              <a:ext uri="{FF2B5EF4-FFF2-40B4-BE49-F238E27FC236}">
                <a16:creationId xmlns:a16="http://schemas.microsoft.com/office/drawing/2014/main" id="{7894E9A1-7217-BBC6-1459-BD9FD85BABF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86688" y="5323659"/>
            <a:ext cx="577855" cy="577855"/>
          </a:xfrm>
          <a:prstGeom prst="rect">
            <a:avLst/>
          </a:prstGeom>
        </p:spPr>
      </p:pic>
      <p:cxnSp>
        <p:nvCxnSpPr>
          <p:cNvPr id="15" name="Straight Arrow Connector 14">
            <a:extLst>
              <a:ext uri="{FF2B5EF4-FFF2-40B4-BE49-F238E27FC236}">
                <a16:creationId xmlns:a16="http://schemas.microsoft.com/office/drawing/2014/main" id="{FEA8A86E-98EA-A11D-6FB2-6ED47A0BB941}"/>
              </a:ext>
            </a:extLst>
          </p:cNvPr>
          <p:cNvCxnSpPr/>
          <p:nvPr/>
        </p:nvCxnSpPr>
        <p:spPr>
          <a:xfrm>
            <a:off x="4855464" y="2852928"/>
            <a:ext cx="1170432" cy="0"/>
          </a:xfrm>
          <a:prstGeom prst="straightConnector1">
            <a:avLst/>
          </a:prstGeom>
          <a:ln w="38100">
            <a:solidFill>
              <a:srgbClr val="FF9292"/>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1AC0772B-1D1A-E004-9814-CB5D80FFB759}"/>
              </a:ext>
            </a:extLst>
          </p:cNvPr>
          <p:cNvGrpSpPr/>
          <p:nvPr/>
        </p:nvGrpSpPr>
        <p:grpSpPr>
          <a:xfrm>
            <a:off x="6245171" y="645718"/>
            <a:ext cx="2770588" cy="4210361"/>
            <a:chOff x="5864091" y="650753"/>
            <a:chExt cx="2770588" cy="4210361"/>
          </a:xfrm>
        </p:grpSpPr>
        <p:grpSp>
          <p:nvGrpSpPr>
            <p:cNvPr id="21" name="Group 20">
              <a:extLst>
                <a:ext uri="{FF2B5EF4-FFF2-40B4-BE49-F238E27FC236}">
                  <a16:creationId xmlns:a16="http://schemas.microsoft.com/office/drawing/2014/main" id="{F9D13C33-054E-1D52-5ED8-86364135F138}"/>
                </a:ext>
              </a:extLst>
            </p:cNvPr>
            <p:cNvGrpSpPr/>
            <p:nvPr/>
          </p:nvGrpSpPr>
          <p:grpSpPr>
            <a:xfrm>
              <a:off x="5864091" y="650753"/>
              <a:ext cx="2742458" cy="4150463"/>
              <a:chOff x="5864091" y="650753"/>
              <a:chExt cx="2742458" cy="4150463"/>
            </a:xfrm>
          </p:grpSpPr>
          <p:pic>
            <p:nvPicPr>
              <p:cNvPr id="12" name="Picture 11">
                <a:extLst>
                  <a:ext uri="{FF2B5EF4-FFF2-40B4-BE49-F238E27FC236}">
                    <a16:creationId xmlns:a16="http://schemas.microsoft.com/office/drawing/2014/main" id="{79A86731-1F5D-4A4E-7927-0297AFF66973}"/>
                  </a:ext>
                </a:extLst>
              </p:cNvPr>
              <p:cNvPicPr>
                <a:picLocks noChangeAspect="1"/>
              </p:cNvPicPr>
              <p:nvPr/>
            </p:nvPicPr>
            <p:blipFill>
              <a:blip r:embed="rId7"/>
              <a:stretch>
                <a:fillRect/>
              </a:stretch>
            </p:blipFill>
            <p:spPr>
              <a:xfrm>
                <a:off x="5864091" y="650753"/>
                <a:ext cx="2742458" cy="4150463"/>
              </a:xfrm>
              <a:prstGeom prst="rect">
                <a:avLst/>
              </a:prstGeom>
              <a:ln>
                <a:solidFill>
                  <a:schemeClr val="tx1"/>
                </a:solidFill>
              </a:ln>
            </p:spPr>
          </p:pic>
          <p:sp>
            <p:nvSpPr>
              <p:cNvPr id="20" name="Rectangle 19">
                <a:extLst>
                  <a:ext uri="{FF2B5EF4-FFF2-40B4-BE49-F238E27FC236}">
                    <a16:creationId xmlns:a16="http://schemas.microsoft.com/office/drawing/2014/main" id="{600D7403-285F-B0F9-E643-CFF74725E0C9}"/>
                  </a:ext>
                </a:extLst>
              </p:cNvPr>
              <p:cNvSpPr/>
              <p:nvPr/>
            </p:nvSpPr>
            <p:spPr>
              <a:xfrm>
                <a:off x="5998464" y="3941064"/>
                <a:ext cx="2459736" cy="3291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 sz="1600" b="0" i="0" u="none" strike="noStrike" cap="none" baseline="0">
                    <a:solidFill>
                      <a:srgbClr val="000000"/>
                    </a:solidFill>
                    <a:effectLst/>
                    <a:uFill>
                      <a:solidFill>
                        <a:prstClr val="black">
                          <a:alpha val="0"/>
                        </a:prstClr>
                      </a:solidFill>
                    </a:uFill>
                    <a:latin typeface="Arial"/>
                    <a:ea typeface="Arial"/>
                    <a:cs typeface="Arial"/>
                  </a:rPr>
                  <a:t>Type your question here</a:t>
                </a:r>
              </a:p>
            </p:txBody>
          </p:sp>
        </p:grpSp>
        <p:pic>
          <p:nvPicPr>
            <p:cNvPr id="22" name="Graphic 21" descr="Cursor with solid fill">
              <a:extLst>
                <a:ext uri="{FF2B5EF4-FFF2-40B4-BE49-F238E27FC236}">
                  <a16:creationId xmlns:a16="http://schemas.microsoft.com/office/drawing/2014/main" id="{DE78B593-925C-0D8A-6D8E-1DD3E302460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00599" y="4460607"/>
              <a:ext cx="434080" cy="400507"/>
            </a:xfrm>
            <a:prstGeom prst="rect">
              <a:avLst/>
            </a:prstGeom>
          </p:spPr>
        </p:pic>
      </p:grpSp>
    </p:spTree>
    <p:extLst>
      <p:ext uri="{BB962C8B-B14F-4D97-AF65-F5344CB8AC3E}">
        <p14:creationId xmlns:p14="http://schemas.microsoft.com/office/powerpoint/2010/main" val="20273241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E48EF-E023-DDA8-BC42-0044A9A2D6EC}"/>
            </a:ext>
          </a:extLst>
        </p:cNvPr>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55E05E10-181D-AE07-1428-C918B6CC178F}"/>
              </a:ext>
              <a:ext uri="{C183D7F6-B498-43B3-948B-1728B52AA6E4}">
                <adec:decorative xmlns:adec="http://schemas.microsoft.com/office/drawing/2017/decorative" val="1"/>
              </a:ext>
            </a:extLst>
          </p:cNvPr>
          <p:cNvSpPr/>
          <p:nvPr/>
        </p:nvSpPr>
        <p:spPr>
          <a:xfrm>
            <a:off x="2507976" y="2134115"/>
            <a:ext cx="7352520" cy="674462"/>
          </a:xfrm>
          <a:prstGeom prst="roundRect">
            <a:avLst/>
          </a:prstGeom>
          <a:gradFill flip="none" rotWithShape="1">
            <a:gsLst>
              <a:gs pos="0">
                <a:srgbClr val="F3F3F3">
                  <a:lumMod val="97000"/>
                </a:srgbClr>
              </a:gs>
              <a:gs pos="61000">
                <a:srgbClr val="F6F6F6"/>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5" name="Rectangle: Rounded Corners 34">
            <a:extLst>
              <a:ext uri="{FF2B5EF4-FFF2-40B4-BE49-F238E27FC236}">
                <a16:creationId xmlns:a16="http://schemas.microsoft.com/office/drawing/2014/main" id="{9AE4E4D3-5174-06B5-991D-8D0AA47102A5}"/>
              </a:ext>
              <a:ext uri="{C183D7F6-B498-43B3-948B-1728B52AA6E4}">
                <adec:decorative xmlns:adec="http://schemas.microsoft.com/office/drawing/2017/decorative" val="1"/>
              </a:ext>
            </a:extLst>
          </p:cNvPr>
          <p:cNvSpPr/>
          <p:nvPr/>
        </p:nvSpPr>
        <p:spPr>
          <a:xfrm>
            <a:off x="2507976" y="3182798"/>
            <a:ext cx="7352520" cy="674462"/>
          </a:xfrm>
          <a:prstGeom prst="roundRect">
            <a:avLst/>
          </a:prstGeom>
          <a:gradFill flip="none" rotWithShape="1">
            <a:gsLst>
              <a:gs pos="0">
                <a:srgbClr val="F3F3F3">
                  <a:lumMod val="97000"/>
                </a:srgbClr>
              </a:gs>
              <a:gs pos="61000">
                <a:srgbClr val="F6F6F6"/>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6" name="Rectangle: Rounded Corners 35">
            <a:extLst>
              <a:ext uri="{FF2B5EF4-FFF2-40B4-BE49-F238E27FC236}">
                <a16:creationId xmlns:a16="http://schemas.microsoft.com/office/drawing/2014/main" id="{6A978C1F-627E-3CED-653A-0BEDFDBD1720}"/>
              </a:ext>
              <a:ext uri="{C183D7F6-B498-43B3-948B-1728B52AA6E4}">
                <adec:decorative xmlns:adec="http://schemas.microsoft.com/office/drawing/2017/decorative" val="1"/>
              </a:ext>
            </a:extLst>
          </p:cNvPr>
          <p:cNvSpPr/>
          <p:nvPr/>
        </p:nvSpPr>
        <p:spPr>
          <a:xfrm>
            <a:off x="2507976" y="4207243"/>
            <a:ext cx="7352520" cy="674462"/>
          </a:xfrm>
          <a:prstGeom prst="roundRect">
            <a:avLst/>
          </a:prstGeom>
          <a:gradFill flip="none" rotWithShape="1">
            <a:gsLst>
              <a:gs pos="0">
                <a:srgbClr val="F3F3F3">
                  <a:lumMod val="97000"/>
                </a:srgbClr>
              </a:gs>
              <a:gs pos="61000">
                <a:srgbClr val="F6F6F6"/>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7" name="Rectangle: Rounded Corners 36">
            <a:extLst>
              <a:ext uri="{FF2B5EF4-FFF2-40B4-BE49-F238E27FC236}">
                <a16:creationId xmlns:a16="http://schemas.microsoft.com/office/drawing/2014/main" id="{D2D547A5-79AA-EE32-1599-C35BD0A1E384}"/>
              </a:ext>
              <a:ext uri="{C183D7F6-B498-43B3-948B-1728B52AA6E4}">
                <adec:decorative xmlns:adec="http://schemas.microsoft.com/office/drawing/2017/decorative" val="1"/>
              </a:ext>
            </a:extLst>
          </p:cNvPr>
          <p:cNvSpPr/>
          <p:nvPr/>
        </p:nvSpPr>
        <p:spPr>
          <a:xfrm>
            <a:off x="2507976" y="5243559"/>
            <a:ext cx="7352520" cy="674462"/>
          </a:xfrm>
          <a:prstGeom prst="roundRect">
            <a:avLst/>
          </a:prstGeom>
          <a:gradFill flip="none" rotWithShape="1">
            <a:gsLst>
              <a:gs pos="0">
                <a:srgbClr val="F3F3F3">
                  <a:lumMod val="97000"/>
                </a:srgbClr>
              </a:gs>
              <a:gs pos="61000">
                <a:srgbClr val="F6F6F6"/>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3" name="Rectangle: Rounded Corners 32">
            <a:extLst>
              <a:ext uri="{FF2B5EF4-FFF2-40B4-BE49-F238E27FC236}">
                <a16:creationId xmlns:a16="http://schemas.microsoft.com/office/drawing/2014/main" id="{2B3445B3-9C6F-281F-C8FE-A631F48E6BD3}"/>
              </a:ext>
              <a:ext uri="{C183D7F6-B498-43B3-948B-1728B52AA6E4}">
                <adec:decorative xmlns:adec="http://schemas.microsoft.com/office/drawing/2017/decorative" val="1"/>
              </a:ext>
            </a:extLst>
          </p:cNvPr>
          <p:cNvSpPr/>
          <p:nvPr/>
        </p:nvSpPr>
        <p:spPr>
          <a:xfrm>
            <a:off x="2507976" y="1094339"/>
            <a:ext cx="7352520" cy="674462"/>
          </a:xfrm>
          <a:prstGeom prst="roundRect">
            <a:avLst/>
          </a:prstGeom>
          <a:gradFill flip="none" rotWithShape="1">
            <a:gsLst>
              <a:gs pos="0">
                <a:srgbClr val="F3F3F3">
                  <a:lumMod val="97000"/>
                </a:srgbClr>
              </a:gs>
              <a:gs pos="61000">
                <a:srgbClr val="F6F6F6"/>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761DC549-BD49-83A1-80A4-A0B52CD27905}"/>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2">
            <a:extLst>
              <a:ext uri="{FF2B5EF4-FFF2-40B4-BE49-F238E27FC236}">
                <a16:creationId xmlns:a16="http://schemas.microsoft.com/office/drawing/2014/main" id="{9EC03D47-9718-50E7-45A3-07E7E0B3700E}"/>
              </a:ext>
            </a:extLst>
          </p:cNvPr>
          <p:cNvSpPr>
            <a:spLocks noGrp="1"/>
          </p:cNvSpPr>
          <p:nvPr>
            <p:ph type="title"/>
          </p:nvPr>
        </p:nvSpPr>
        <p:spPr>
          <a:xfrm>
            <a:off x="231648" y="339571"/>
            <a:ext cx="11684000" cy="304800"/>
          </a:xfrm>
        </p:spPr>
        <p:txBody>
          <a:bodyPr/>
          <a:lstStyle/>
          <a:p>
            <a:r>
              <a:rPr lang="es" sz="2000" b="1" i="0" u="none" strike="noStrike" cap="none" baseline="0">
                <a:solidFill>
                  <a:srgbClr val="002960"/>
                </a:solidFill>
                <a:effectLst/>
                <a:uFill>
                  <a:solidFill>
                    <a:prstClr val="black">
                      <a:alpha val="0"/>
                    </a:prstClr>
                  </a:solidFill>
                </a:uFill>
                <a:latin typeface="Arial"/>
                <a:ea typeface="Arial"/>
                <a:cs typeface="Arial"/>
              </a:rPr>
              <a:t>Hoy hablaremos sobre:</a:t>
            </a:r>
          </a:p>
        </p:txBody>
      </p:sp>
      <p:grpSp>
        <p:nvGrpSpPr>
          <p:cNvPr id="12" name="Group 11">
            <a:extLst>
              <a:ext uri="{FF2B5EF4-FFF2-40B4-BE49-F238E27FC236}">
                <a16:creationId xmlns:a16="http://schemas.microsoft.com/office/drawing/2014/main" id="{CAD921DE-6519-1290-8D6C-F9A85C61E4F3}"/>
              </a:ext>
            </a:extLst>
          </p:cNvPr>
          <p:cNvGrpSpPr/>
          <p:nvPr/>
        </p:nvGrpSpPr>
        <p:grpSpPr>
          <a:xfrm>
            <a:off x="2148915" y="1076275"/>
            <a:ext cx="8053455" cy="718123"/>
            <a:chOff x="833926" y="1250415"/>
            <a:chExt cx="8053455" cy="718123"/>
          </a:xfrm>
        </p:grpSpPr>
        <p:sp>
          <p:nvSpPr>
            <p:cNvPr id="9" name="Oval 8">
              <a:extLst>
                <a:ext uri="{FF2B5EF4-FFF2-40B4-BE49-F238E27FC236}">
                  <a16:creationId xmlns:a16="http://schemas.microsoft.com/office/drawing/2014/main" id="{35CACAD1-E317-DE65-1D21-35B452099F7A}"/>
                </a:ext>
              </a:extLst>
            </p:cNvPr>
            <p:cNvSpPr/>
            <p:nvPr/>
          </p:nvSpPr>
          <p:spPr>
            <a:xfrm>
              <a:off x="833926" y="1250415"/>
              <a:ext cx="718123" cy="718123"/>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Title 1">
              <a:extLst>
                <a:ext uri="{FF2B5EF4-FFF2-40B4-BE49-F238E27FC236}">
                  <a16:creationId xmlns:a16="http://schemas.microsoft.com/office/drawing/2014/main" id="{84E4EEF7-161C-F904-24AD-85AC58E1CF6E}"/>
                </a:ext>
              </a:extLst>
            </p:cNvPr>
            <p:cNvSpPr txBox="1"/>
            <p:nvPr/>
          </p:nvSpPr>
          <p:spPr>
            <a:xfrm>
              <a:off x="1808125" y="1426598"/>
              <a:ext cx="7079256" cy="36576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lang="es" sz="2400" b="1" i="0" u="none" strike="noStrike" cap="none" baseline="0" dirty="0">
                  <a:solidFill>
                    <a:srgbClr val="002960"/>
                  </a:solidFill>
                  <a:effectLst/>
                  <a:uFill>
                    <a:solidFill>
                      <a:prstClr val="black">
                        <a:alpha val="0"/>
                      </a:prstClr>
                    </a:solidFill>
                  </a:uFill>
                  <a:latin typeface="Arial"/>
                  <a:ea typeface="Arial"/>
                  <a:cs typeface="Arial"/>
                </a:rPr>
                <a:t>Cambios que habrá en MassHealth</a:t>
              </a:r>
              <a:endParaRPr lang="en-US" sz="1600" b="0" i="0" u="none" strike="noStrike" kern="1200" cap="none" spc="0" normalizeH="0" baseline="0" noProof="0" dirty="0">
                <a:ln>
                  <a:noFill/>
                </a:ln>
                <a:solidFill>
                  <a:srgbClr val="002960"/>
                </a:solidFill>
                <a:effectLst/>
                <a:uLnTx/>
                <a:uFillTx/>
                <a:latin typeface="Arial"/>
                <a:cs typeface="Arial"/>
              </a:endParaRPr>
            </a:p>
          </p:txBody>
        </p:sp>
        <p:sp>
          <p:nvSpPr>
            <p:cNvPr id="11" name="Title 1">
              <a:extLst>
                <a:ext uri="{FF2B5EF4-FFF2-40B4-BE49-F238E27FC236}">
                  <a16:creationId xmlns:a16="http://schemas.microsoft.com/office/drawing/2014/main" id="{E1E52D22-0BFD-449B-1906-D33EDE1B4DFE}"/>
                </a:ext>
              </a:extLst>
            </p:cNvPr>
            <p:cNvSpPr txBox="1"/>
            <p:nvPr/>
          </p:nvSpPr>
          <p:spPr>
            <a:xfrm>
              <a:off x="1060442" y="1334869"/>
              <a:ext cx="265090" cy="54864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lang="es" sz="3600" b="1" i="0" u="none" strike="noStrike" cap="none" baseline="0">
                  <a:solidFill>
                    <a:srgbClr val="002960"/>
                  </a:solidFill>
                  <a:effectLst/>
                  <a:uFill>
                    <a:solidFill>
                      <a:prstClr val="black">
                        <a:alpha val="0"/>
                      </a:prstClr>
                    </a:solidFill>
                  </a:uFill>
                  <a:latin typeface="Arial"/>
                  <a:ea typeface="Arial"/>
                  <a:cs typeface="Arial"/>
                </a:rPr>
                <a:t>1</a:t>
              </a:r>
              <a:endParaRPr lang="en-US" sz="2400" b="0" i="0" u="none" strike="noStrike" kern="1200" cap="none" spc="0" normalizeH="0" baseline="0" noProof="0" dirty="0">
                <a:ln>
                  <a:noFill/>
                </a:ln>
                <a:solidFill>
                  <a:srgbClr val="002960"/>
                </a:solidFill>
                <a:effectLst/>
                <a:uLnTx/>
                <a:uFillTx/>
                <a:latin typeface="Arial"/>
                <a:cs typeface="Arial"/>
              </a:endParaRPr>
            </a:p>
          </p:txBody>
        </p:sp>
      </p:grpSp>
      <p:grpSp>
        <p:nvGrpSpPr>
          <p:cNvPr id="14" name="Group 13">
            <a:extLst>
              <a:ext uri="{FF2B5EF4-FFF2-40B4-BE49-F238E27FC236}">
                <a16:creationId xmlns:a16="http://schemas.microsoft.com/office/drawing/2014/main" id="{475FE968-D670-6029-0634-FD2CDECCD75E}"/>
              </a:ext>
            </a:extLst>
          </p:cNvPr>
          <p:cNvGrpSpPr/>
          <p:nvPr/>
        </p:nvGrpSpPr>
        <p:grpSpPr>
          <a:xfrm>
            <a:off x="2148915" y="2112572"/>
            <a:ext cx="8053455" cy="718123"/>
            <a:chOff x="833926" y="1250415"/>
            <a:chExt cx="8053455" cy="718123"/>
          </a:xfrm>
        </p:grpSpPr>
        <p:sp>
          <p:nvSpPr>
            <p:cNvPr id="15" name="Oval 14">
              <a:extLst>
                <a:ext uri="{FF2B5EF4-FFF2-40B4-BE49-F238E27FC236}">
                  <a16:creationId xmlns:a16="http://schemas.microsoft.com/office/drawing/2014/main" id="{6288E096-63EC-230B-37A2-74486D77A9C4}"/>
                </a:ext>
              </a:extLst>
            </p:cNvPr>
            <p:cNvSpPr/>
            <p:nvPr/>
          </p:nvSpPr>
          <p:spPr>
            <a:xfrm>
              <a:off x="833926" y="1250415"/>
              <a:ext cx="718123" cy="718123"/>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Title 1">
              <a:extLst>
                <a:ext uri="{FF2B5EF4-FFF2-40B4-BE49-F238E27FC236}">
                  <a16:creationId xmlns:a16="http://schemas.microsoft.com/office/drawing/2014/main" id="{A4C95634-B7AC-C677-B737-0EE228E99ED3}"/>
                </a:ext>
              </a:extLst>
            </p:cNvPr>
            <p:cNvSpPr txBox="1"/>
            <p:nvPr/>
          </p:nvSpPr>
          <p:spPr>
            <a:xfrm>
              <a:off x="1808125" y="1424812"/>
              <a:ext cx="7079256" cy="369332"/>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lang="es" sz="2400" b="1" i="0" u="none" strike="noStrike" cap="none" baseline="0" dirty="0">
                  <a:solidFill>
                    <a:srgbClr val="002960"/>
                  </a:solidFill>
                  <a:effectLst/>
                  <a:uFill>
                    <a:solidFill>
                      <a:prstClr val="black">
                        <a:alpha val="0"/>
                      </a:prstClr>
                    </a:solidFill>
                  </a:uFill>
                  <a:latin typeface="Arial"/>
                  <a:ea typeface="Arial"/>
                  <a:cs typeface="Arial"/>
                </a:rPr>
                <a:t>Más información sobre requisitos de trabajo</a:t>
              </a:r>
              <a:endParaRPr lang="en-US" sz="1600" b="0" i="0" u="none" strike="noStrike" kern="1200" cap="none" spc="0" normalizeH="0" baseline="0" noProof="0" dirty="0">
                <a:ln>
                  <a:noFill/>
                </a:ln>
                <a:solidFill>
                  <a:srgbClr val="002960"/>
                </a:solidFill>
                <a:effectLst/>
                <a:uLnTx/>
                <a:uFillTx/>
                <a:latin typeface="Arial"/>
                <a:cs typeface="Arial"/>
              </a:endParaRPr>
            </a:p>
          </p:txBody>
        </p:sp>
        <p:sp>
          <p:nvSpPr>
            <p:cNvPr id="17" name="Title 1">
              <a:extLst>
                <a:ext uri="{FF2B5EF4-FFF2-40B4-BE49-F238E27FC236}">
                  <a16:creationId xmlns:a16="http://schemas.microsoft.com/office/drawing/2014/main" id="{4AAEA07E-E62F-3742-02A7-DCEAB72A753B}"/>
                </a:ext>
              </a:extLst>
            </p:cNvPr>
            <p:cNvSpPr txBox="1"/>
            <p:nvPr/>
          </p:nvSpPr>
          <p:spPr>
            <a:xfrm>
              <a:off x="1060442" y="1334869"/>
              <a:ext cx="265090" cy="54864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lang="es" sz="3600" b="1" i="0" u="none" strike="noStrike" cap="none" baseline="0">
                  <a:solidFill>
                    <a:srgbClr val="002960"/>
                  </a:solidFill>
                  <a:effectLst/>
                  <a:uFill>
                    <a:solidFill>
                      <a:prstClr val="black">
                        <a:alpha val="0"/>
                      </a:prstClr>
                    </a:solidFill>
                  </a:uFill>
                  <a:latin typeface="Arial"/>
                  <a:ea typeface="Arial"/>
                  <a:cs typeface="Arial"/>
                </a:rPr>
                <a:t>2</a:t>
              </a:r>
              <a:endParaRPr lang="en-US" sz="2400" b="0" i="0" u="none" strike="noStrike" kern="1200" cap="none" spc="0" normalizeH="0" baseline="0" noProof="0" dirty="0">
                <a:ln>
                  <a:noFill/>
                </a:ln>
                <a:solidFill>
                  <a:srgbClr val="002960"/>
                </a:solidFill>
                <a:effectLst/>
                <a:uLnTx/>
                <a:uFillTx/>
                <a:latin typeface="Arial"/>
                <a:cs typeface="Arial"/>
              </a:endParaRPr>
            </a:p>
          </p:txBody>
        </p:sp>
      </p:grpSp>
      <p:grpSp>
        <p:nvGrpSpPr>
          <p:cNvPr id="18" name="Group 17">
            <a:extLst>
              <a:ext uri="{FF2B5EF4-FFF2-40B4-BE49-F238E27FC236}">
                <a16:creationId xmlns:a16="http://schemas.microsoft.com/office/drawing/2014/main" id="{8926BD47-1894-ADC9-BBAA-C5EDD83B1508}"/>
              </a:ext>
            </a:extLst>
          </p:cNvPr>
          <p:cNvGrpSpPr/>
          <p:nvPr/>
        </p:nvGrpSpPr>
        <p:grpSpPr>
          <a:xfrm>
            <a:off x="2148915" y="3149403"/>
            <a:ext cx="8053455" cy="718123"/>
            <a:chOff x="833926" y="1250415"/>
            <a:chExt cx="8053455" cy="718123"/>
          </a:xfrm>
        </p:grpSpPr>
        <p:sp>
          <p:nvSpPr>
            <p:cNvPr id="19" name="Oval 18">
              <a:extLst>
                <a:ext uri="{FF2B5EF4-FFF2-40B4-BE49-F238E27FC236}">
                  <a16:creationId xmlns:a16="http://schemas.microsoft.com/office/drawing/2014/main" id="{853D33DC-4293-56A1-64E4-03F747F4BD43}"/>
                </a:ext>
              </a:extLst>
            </p:cNvPr>
            <p:cNvSpPr/>
            <p:nvPr/>
          </p:nvSpPr>
          <p:spPr>
            <a:xfrm>
              <a:off x="833926" y="1250415"/>
              <a:ext cx="718123" cy="718123"/>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 name="Title 1">
              <a:extLst>
                <a:ext uri="{FF2B5EF4-FFF2-40B4-BE49-F238E27FC236}">
                  <a16:creationId xmlns:a16="http://schemas.microsoft.com/office/drawing/2014/main" id="{88F13F7D-620F-526A-80B9-DBB0E3D68F82}"/>
                </a:ext>
              </a:extLst>
            </p:cNvPr>
            <p:cNvSpPr txBox="1"/>
            <p:nvPr/>
          </p:nvSpPr>
          <p:spPr>
            <a:xfrm>
              <a:off x="1808125" y="1424812"/>
              <a:ext cx="7079256" cy="369332"/>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lang="es" sz="2400" dirty="0">
                  <a:solidFill>
                    <a:srgbClr val="002960"/>
                  </a:solidFill>
                  <a:uFill>
                    <a:solidFill>
                      <a:prstClr val="black">
                        <a:alpha val="0"/>
                      </a:prstClr>
                    </a:solidFill>
                  </a:uFill>
                  <a:latin typeface="Arial"/>
                  <a:cs typeface="Arial"/>
                </a:rPr>
                <a:t>Cómo puede usted prepararse</a:t>
              </a:r>
              <a:endParaRPr lang="en-US" sz="2400" dirty="0">
                <a:solidFill>
                  <a:srgbClr val="002960"/>
                </a:solidFill>
                <a:uFill>
                  <a:solidFill>
                    <a:prstClr val="black">
                      <a:alpha val="0"/>
                    </a:prstClr>
                  </a:solidFill>
                </a:uFill>
                <a:latin typeface="Arial"/>
                <a:cs typeface="Arial"/>
              </a:endParaRPr>
            </a:p>
          </p:txBody>
        </p:sp>
        <p:sp>
          <p:nvSpPr>
            <p:cNvPr id="21" name="Title 1">
              <a:extLst>
                <a:ext uri="{FF2B5EF4-FFF2-40B4-BE49-F238E27FC236}">
                  <a16:creationId xmlns:a16="http://schemas.microsoft.com/office/drawing/2014/main" id="{DC8C9A93-BEAA-8F69-10A7-C8A7800CCFC9}"/>
                </a:ext>
              </a:extLst>
            </p:cNvPr>
            <p:cNvSpPr txBox="1"/>
            <p:nvPr/>
          </p:nvSpPr>
          <p:spPr>
            <a:xfrm>
              <a:off x="1060442" y="1334869"/>
              <a:ext cx="265090" cy="54864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lang="es" sz="3600" b="1" i="0" u="none" strike="noStrike" cap="none" baseline="0">
                  <a:solidFill>
                    <a:srgbClr val="002960"/>
                  </a:solidFill>
                  <a:effectLst/>
                  <a:uFill>
                    <a:solidFill>
                      <a:prstClr val="black">
                        <a:alpha val="0"/>
                      </a:prstClr>
                    </a:solidFill>
                  </a:uFill>
                  <a:latin typeface="Arial"/>
                  <a:ea typeface="Arial"/>
                  <a:cs typeface="Arial"/>
                </a:rPr>
                <a:t>3</a:t>
              </a:r>
              <a:endParaRPr lang="en-US" sz="2400" b="0" i="0" u="none" strike="noStrike" kern="1200" cap="none" spc="0" normalizeH="0" baseline="0" noProof="0" dirty="0">
                <a:ln>
                  <a:noFill/>
                </a:ln>
                <a:solidFill>
                  <a:srgbClr val="002960"/>
                </a:solidFill>
                <a:effectLst/>
                <a:uLnTx/>
                <a:uFillTx/>
                <a:latin typeface="Arial"/>
                <a:cs typeface="Arial"/>
              </a:endParaRPr>
            </a:p>
          </p:txBody>
        </p:sp>
      </p:grpSp>
      <p:grpSp>
        <p:nvGrpSpPr>
          <p:cNvPr id="22" name="Group 21">
            <a:extLst>
              <a:ext uri="{FF2B5EF4-FFF2-40B4-BE49-F238E27FC236}">
                <a16:creationId xmlns:a16="http://schemas.microsoft.com/office/drawing/2014/main" id="{0E08F4DC-957B-1820-EEA5-BB11145ACB3A}"/>
              </a:ext>
            </a:extLst>
          </p:cNvPr>
          <p:cNvGrpSpPr/>
          <p:nvPr/>
        </p:nvGrpSpPr>
        <p:grpSpPr>
          <a:xfrm>
            <a:off x="2148915" y="4185700"/>
            <a:ext cx="8053455" cy="718123"/>
            <a:chOff x="833926" y="1250415"/>
            <a:chExt cx="8053455" cy="718123"/>
          </a:xfrm>
        </p:grpSpPr>
        <p:sp>
          <p:nvSpPr>
            <p:cNvPr id="23" name="Oval 22">
              <a:extLst>
                <a:ext uri="{FF2B5EF4-FFF2-40B4-BE49-F238E27FC236}">
                  <a16:creationId xmlns:a16="http://schemas.microsoft.com/office/drawing/2014/main" id="{FF2E006C-92C3-0982-3C47-30A9A0961BCD}"/>
                </a:ext>
              </a:extLst>
            </p:cNvPr>
            <p:cNvSpPr/>
            <p:nvPr/>
          </p:nvSpPr>
          <p:spPr>
            <a:xfrm>
              <a:off x="833926" y="1250415"/>
              <a:ext cx="718123" cy="718123"/>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4" name="Title 1">
              <a:extLst>
                <a:ext uri="{FF2B5EF4-FFF2-40B4-BE49-F238E27FC236}">
                  <a16:creationId xmlns:a16="http://schemas.microsoft.com/office/drawing/2014/main" id="{FC7A915A-DCE5-123A-D519-57A87DBCAA22}"/>
                </a:ext>
              </a:extLst>
            </p:cNvPr>
            <p:cNvSpPr txBox="1"/>
            <p:nvPr/>
          </p:nvSpPr>
          <p:spPr>
            <a:xfrm>
              <a:off x="1808125" y="1426598"/>
              <a:ext cx="7079256" cy="36576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lang="es" sz="2400" b="1" i="0" u="none" strike="noStrike" cap="none" baseline="0" dirty="0">
                  <a:solidFill>
                    <a:srgbClr val="002960"/>
                  </a:solidFill>
                  <a:effectLst/>
                  <a:uFill>
                    <a:solidFill>
                      <a:prstClr val="black">
                        <a:alpha val="0"/>
                      </a:prstClr>
                    </a:solidFill>
                  </a:uFill>
                  <a:latin typeface="Arial"/>
                  <a:ea typeface="Arial"/>
                  <a:cs typeface="Arial"/>
                </a:rPr>
                <a:t>Preguntas frecuentes</a:t>
              </a:r>
              <a:endParaRPr lang="en-US" sz="1600" b="0" i="0" u="none" strike="noStrike" kern="1200" cap="none" spc="0" normalizeH="0" baseline="0" noProof="0" dirty="0">
                <a:ln>
                  <a:noFill/>
                </a:ln>
                <a:solidFill>
                  <a:srgbClr val="002960"/>
                </a:solidFill>
                <a:effectLst/>
                <a:uLnTx/>
                <a:uFillTx/>
                <a:latin typeface="Arial"/>
                <a:cs typeface="Arial"/>
              </a:endParaRPr>
            </a:p>
          </p:txBody>
        </p:sp>
        <p:sp>
          <p:nvSpPr>
            <p:cNvPr id="25" name="Title 1">
              <a:extLst>
                <a:ext uri="{FF2B5EF4-FFF2-40B4-BE49-F238E27FC236}">
                  <a16:creationId xmlns:a16="http://schemas.microsoft.com/office/drawing/2014/main" id="{876AD535-8649-5A88-19FC-D0A5C42C281A}"/>
                </a:ext>
              </a:extLst>
            </p:cNvPr>
            <p:cNvSpPr txBox="1"/>
            <p:nvPr/>
          </p:nvSpPr>
          <p:spPr>
            <a:xfrm>
              <a:off x="1060442" y="1334869"/>
              <a:ext cx="265090" cy="54864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lang="es" sz="3600" b="1" i="0" u="none" strike="noStrike" cap="none" baseline="0">
                  <a:solidFill>
                    <a:srgbClr val="002960"/>
                  </a:solidFill>
                  <a:effectLst/>
                  <a:uFill>
                    <a:solidFill>
                      <a:prstClr val="black">
                        <a:alpha val="0"/>
                      </a:prstClr>
                    </a:solidFill>
                  </a:uFill>
                  <a:latin typeface="Arial"/>
                  <a:ea typeface="Arial"/>
                  <a:cs typeface="Arial"/>
                </a:rPr>
                <a:t>4</a:t>
              </a:r>
              <a:endParaRPr lang="en-US" sz="2400" b="0" i="0" u="none" strike="noStrike" kern="1200" cap="none" spc="0" normalizeH="0" baseline="0" noProof="0" dirty="0">
                <a:ln>
                  <a:noFill/>
                </a:ln>
                <a:solidFill>
                  <a:srgbClr val="002960"/>
                </a:solidFill>
                <a:effectLst/>
                <a:uLnTx/>
                <a:uFillTx/>
                <a:latin typeface="Arial"/>
                <a:cs typeface="Arial"/>
              </a:endParaRPr>
            </a:p>
          </p:txBody>
        </p:sp>
      </p:grpSp>
      <p:grpSp>
        <p:nvGrpSpPr>
          <p:cNvPr id="26" name="Group 25">
            <a:extLst>
              <a:ext uri="{FF2B5EF4-FFF2-40B4-BE49-F238E27FC236}">
                <a16:creationId xmlns:a16="http://schemas.microsoft.com/office/drawing/2014/main" id="{6DCC5DD9-EE9B-4679-EB5B-E41D4CE21B49}"/>
              </a:ext>
            </a:extLst>
          </p:cNvPr>
          <p:cNvGrpSpPr/>
          <p:nvPr/>
        </p:nvGrpSpPr>
        <p:grpSpPr>
          <a:xfrm>
            <a:off x="2148915" y="5221997"/>
            <a:ext cx="8053455" cy="718123"/>
            <a:chOff x="833926" y="1250415"/>
            <a:chExt cx="8053455" cy="718123"/>
          </a:xfrm>
        </p:grpSpPr>
        <p:sp>
          <p:nvSpPr>
            <p:cNvPr id="27" name="Oval 26">
              <a:extLst>
                <a:ext uri="{FF2B5EF4-FFF2-40B4-BE49-F238E27FC236}">
                  <a16:creationId xmlns:a16="http://schemas.microsoft.com/office/drawing/2014/main" id="{CE5ACB9C-C464-3BF2-1492-EA9CB74011D9}"/>
                </a:ext>
              </a:extLst>
            </p:cNvPr>
            <p:cNvSpPr/>
            <p:nvPr/>
          </p:nvSpPr>
          <p:spPr>
            <a:xfrm>
              <a:off x="833926" y="1250415"/>
              <a:ext cx="718123" cy="718123"/>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8" name="Title 1">
              <a:extLst>
                <a:ext uri="{FF2B5EF4-FFF2-40B4-BE49-F238E27FC236}">
                  <a16:creationId xmlns:a16="http://schemas.microsoft.com/office/drawing/2014/main" id="{A6839B9F-7EC2-90F4-89DB-DEDE9AA09D0A}"/>
                </a:ext>
              </a:extLst>
            </p:cNvPr>
            <p:cNvSpPr txBox="1"/>
            <p:nvPr/>
          </p:nvSpPr>
          <p:spPr>
            <a:xfrm>
              <a:off x="1808125" y="1426598"/>
              <a:ext cx="7079256" cy="36576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lang="es" sz="2400" b="1" i="0" u="none" strike="noStrike" cap="none" baseline="0" dirty="0">
                  <a:solidFill>
                    <a:srgbClr val="002960"/>
                  </a:solidFill>
                  <a:effectLst/>
                  <a:uFill>
                    <a:solidFill>
                      <a:prstClr val="black">
                        <a:alpha val="0"/>
                      </a:prstClr>
                    </a:solidFill>
                  </a:uFill>
                  <a:latin typeface="Arial"/>
                  <a:ea typeface="Arial"/>
                  <a:cs typeface="Arial"/>
                </a:rPr>
                <a:t>Cierre y discusión</a:t>
              </a:r>
              <a:endParaRPr lang="en-US" sz="1600" b="0" i="0" u="none" strike="noStrike" kern="1200" cap="none" spc="0" normalizeH="0" baseline="0" noProof="0" dirty="0">
                <a:ln>
                  <a:noFill/>
                </a:ln>
                <a:solidFill>
                  <a:srgbClr val="002960"/>
                </a:solidFill>
                <a:effectLst/>
                <a:uLnTx/>
                <a:uFillTx/>
                <a:latin typeface="Arial"/>
                <a:cs typeface="Arial"/>
              </a:endParaRPr>
            </a:p>
          </p:txBody>
        </p:sp>
        <p:sp>
          <p:nvSpPr>
            <p:cNvPr id="29" name="Title 1">
              <a:extLst>
                <a:ext uri="{FF2B5EF4-FFF2-40B4-BE49-F238E27FC236}">
                  <a16:creationId xmlns:a16="http://schemas.microsoft.com/office/drawing/2014/main" id="{F6FC1FAF-1C04-C962-587A-CB1D9AF55FD3}"/>
                </a:ext>
              </a:extLst>
            </p:cNvPr>
            <p:cNvSpPr txBox="1"/>
            <p:nvPr/>
          </p:nvSpPr>
          <p:spPr>
            <a:xfrm>
              <a:off x="1060442" y="1334869"/>
              <a:ext cx="265090" cy="54864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lang="es" sz="3600" b="1" i="0" u="none" strike="noStrike" cap="none" baseline="0">
                  <a:solidFill>
                    <a:srgbClr val="002960"/>
                  </a:solidFill>
                  <a:effectLst/>
                  <a:uFill>
                    <a:solidFill>
                      <a:prstClr val="black">
                        <a:alpha val="0"/>
                      </a:prstClr>
                    </a:solidFill>
                  </a:uFill>
                  <a:latin typeface="Arial"/>
                  <a:ea typeface="Arial"/>
                  <a:cs typeface="Arial"/>
                </a:rPr>
                <a:t>5</a:t>
              </a:r>
              <a:endParaRPr lang="en-US" sz="2400" b="0" i="0" u="none" strike="noStrike" kern="1200" cap="none" spc="0" normalizeH="0" baseline="0" noProof="0" dirty="0">
                <a:ln>
                  <a:noFill/>
                </a:ln>
                <a:solidFill>
                  <a:srgbClr val="002960"/>
                </a:solidFill>
                <a:effectLst/>
                <a:uLnTx/>
                <a:uFillTx/>
                <a:latin typeface="Arial"/>
                <a:cs typeface="Arial"/>
              </a:endParaRPr>
            </a:p>
          </p:txBody>
        </p:sp>
      </p:grpSp>
    </p:spTree>
    <p:extLst>
      <p:ext uri="{BB962C8B-B14F-4D97-AF65-F5344CB8AC3E}">
        <p14:creationId xmlns:p14="http://schemas.microsoft.com/office/powerpoint/2010/main" val="30200723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81A-2960-91D7-58E5-D11CF3D1329F}"/>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7D01092-46E7-E7B1-CEFB-D86D2272E7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9A0C0A5D-667D-BA63-C3B3-C60FAC36DAEC}"/>
              </a:ext>
            </a:extLst>
          </p:cNvPr>
          <p:cNvSpPr/>
          <p:nvPr/>
        </p:nvSpPr>
        <p:spPr>
          <a:xfrm>
            <a:off x="0" y="0"/>
            <a:ext cx="12192000" cy="6556248"/>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FE85A5A-1086-FBEE-84D9-84F9305A67BD}"/>
              </a:ext>
            </a:extLst>
          </p:cNvPr>
          <p:cNvSpPr txBox="1"/>
          <p:nvPr/>
        </p:nvSpPr>
        <p:spPr bwMode="auto">
          <a:xfrm>
            <a:off x="247649" y="2914650"/>
            <a:ext cx="5991225" cy="1000125"/>
          </a:xfrm>
          <a:prstGeom prst="rect">
            <a:avLst/>
          </a:prstGeom>
          <a:noFill/>
          <a:ln w="9525">
            <a:noFill/>
            <a:miter lim="800000"/>
          </a:ln>
          <a:effectLst/>
        </p:spPr>
        <p:txBody>
          <a:bodyPr vert="horz" wrap="square" lIns="76200" tIns="76200" rIns="76200" bIns="76200" numCol="1" rtlCol="0" anchor="ctr" anchorCtr="0" compatLnSpc="1">
            <a:prstTxWarp prst="textNoShape">
              <a:avLst/>
            </a:prstTxWarp>
            <a:noAutofit/>
          </a:bodyPr>
          <a:lstStyle/>
          <a:p>
            <a:pPr algn="l"/>
            <a:r>
              <a:rPr lang="es" sz="3200" b="1" i="0" u="none" strike="noStrike" cap="none" baseline="0" dirty="0">
                <a:solidFill>
                  <a:srgbClr val="FFFFFF"/>
                </a:solidFill>
                <a:effectLst/>
                <a:uFill>
                  <a:solidFill>
                    <a:prstClr val="black">
                      <a:alpha val="0"/>
                    </a:prstClr>
                  </a:solidFill>
                </a:uFill>
                <a:latin typeface="Arial"/>
                <a:ea typeface="Arial"/>
                <a:cs typeface="Arial"/>
              </a:rPr>
              <a:t>Cambios que habrá en MassHealth</a:t>
            </a:r>
          </a:p>
        </p:txBody>
      </p:sp>
    </p:spTree>
    <p:extLst>
      <p:ext uri="{BB962C8B-B14F-4D97-AF65-F5344CB8AC3E}">
        <p14:creationId xmlns:p14="http://schemas.microsoft.com/office/powerpoint/2010/main" val="41658170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8B03D-2295-E75B-96B8-B9645CD8497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B4DEB7B-8622-0221-6420-C7744BFC82A0}"/>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dirty="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2">
            <a:extLst>
              <a:ext uri="{FF2B5EF4-FFF2-40B4-BE49-F238E27FC236}">
                <a16:creationId xmlns:a16="http://schemas.microsoft.com/office/drawing/2014/main" id="{E40B110B-7D28-6189-183C-ED20E47CB45E}"/>
              </a:ext>
            </a:extLst>
          </p:cNvPr>
          <p:cNvSpPr>
            <a:spLocks noGrp="1"/>
          </p:cNvSpPr>
          <p:nvPr>
            <p:ph type="title"/>
          </p:nvPr>
        </p:nvSpPr>
        <p:spPr>
          <a:xfrm>
            <a:off x="231648" y="346452"/>
            <a:ext cx="11684000" cy="304800"/>
          </a:xfrm>
        </p:spPr>
        <p:txBody>
          <a:bodyPr/>
          <a:lstStyle/>
          <a:p>
            <a:r>
              <a:rPr lang="es" sz="2000" b="1" i="0" u="none" strike="noStrike" cap="none" baseline="0">
                <a:solidFill>
                  <a:srgbClr val="002960"/>
                </a:solidFill>
                <a:effectLst/>
                <a:uFill>
                  <a:solidFill>
                    <a:prstClr val="black">
                      <a:alpha val="0"/>
                    </a:prstClr>
                  </a:solidFill>
                </a:uFill>
                <a:latin typeface="Arial"/>
                <a:ea typeface="Arial"/>
                <a:cs typeface="Arial"/>
              </a:rPr>
              <a:t>Información general</a:t>
            </a:r>
            <a:endParaRPr lang="en-US" dirty="0"/>
          </a:p>
        </p:txBody>
      </p:sp>
      <p:sp>
        <p:nvSpPr>
          <p:cNvPr id="3" name="Text Placeholder 2">
            <a:extLst>
              <a:ext uri="{FF2B5EF4-FFF2-40B4-BE49-F238E27FC236}">
                <a16:creationId xmlns:a16="http://schemas.microsoft.com/office/drawing/2014/main" id="{F07794EE-C888-436C-701F-E542CD29D63F}"/>
              </a:ext>
            </a:extLst>
          </p:cNvPr>
          <p:cNvSpPr txBox="1"/>
          <p:nvPr/>
        </p:nvSpPr>
        <p:spPr>
          <a:xfrm>
            <a:off x="1503580" y="780372"/>
            <a:ext cx="10138527" cy="1661993"/>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s" sz="1800" b="1" i="0" u="none" strike="noStrike" cap="none" baseline="0" dirty="0">
                <a:solidFill>
                  <a:srgbClr val="000000"/>
                </a:solidFill>
                <a:effectLst/>
                <a:uFill>
                  <a:solidFill>
                    <a:prstClr val="black">
                      <a:alpha val="0"/>
                    </a:prstClr>
                  </a:solidFill>
                </a:uFill>
                <a:latin typeface="Arial"/>
                <a:ea typeface="Arial"/>
                <a:cs typeface="Arial"/>
              </a:rPr>
              <a:t>¿Qué es la "One Big Beautiful Bill Act"?</a:t>
            </a:r>
          </a:p>
          <a:p>
            <a:pPr marL="285750" indent="-285750">
              <a:spcAft>
                <a:spcPts val="600"/>
              </a:spcAft>
              <a:buFont typeface="Arial" panose="020B0604020202020204" pitchFamily="34" charset="0"/>
              <a:buChar char="•"/>
              <a:defRPr/>
            </a:pPr>
            <a:r>
              <a:rPr lang="es" sz="1600" b="0" i="0" u="none" strike="noStrike" cap="none" baseline="0" dirty="0">
                <a:solidFill>
                  <a:srgbClr val="000000"/>
                </a:solidFill>
                <a:effectLst/>
                <a:uFill>
                  <a:solidFill>
                    <a:prstClr val="black">
                      <a:alpha val="0"/>
                    </a:prstClr>
                  </a:solidFill>
                </a:uFill>
                <a:latin typeface="Arial"/>
                <a:ea typeface="Arial"/>
                <a:cs typeface="Arial"/>
              </a:rPr>
              <a:t>En julio de 2025, se convirtió en ley la "One Big Beautiful Bill Act" (conocida como OB3, OBBBA o H.R.1).</a:t>
            </a:r>
            <a:endParaRPr lang="en-US" sz="16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auto" latinLnBrk="0" hangingPunct="1">
              <a:lnSpc>
                <a:spcPct val="100000"/>
              </a:lnSpc>
              <a:spcBef>
                <a:spcPct val="0"/>
              </a:spcBef>
              <a:spcAft>
                <a:spcPts val="600"/>
              </a:spcAft>
              <a:buClrTx/>
              <a:buSzTx/>
              <a:buFont typeface="Arial" panose="020B0604020202020204" pitchFamily="34" charset="0"/>
              <a:buChar char="•"/>
              <a:defRPr/>
            </a:pPr>
            <a:r>
              <a:rPr lang="es" sz="1600" b="1" i="0" u="none" strike="noStrike" cap="none" baseline="0" dirty="0">
                <a:solidFill>
                  <a:srgbClr val="002960"/>
                </a:solidFill>
                <a:effectLst/>
                <a:uFill>
                  <a:solidFill>
                    <a:prstClr val="black">
                      <a:alpha val="0"/>
                    </a:prstClr>
                  </a:solidFill>
                </a:uFill>
                <a:latin typeface="Arial"/>
                <a:ea typeface="Arial"/>
                <a:cs typeface="Arial"/>
              </a:rPr>
              <a:t>Esta ley incluye cambios importantes en </a:t>
            </a:r>
            <a:r>
              <a:rPr lang="es" b="1" dirty="0">
                <a:solidFill>
                  <a:srgbClr val="002960"/>
                </a:solidFill>
                <a:uFill>
                  <a:solidFill>
                    <a:prstClr val="black">
                      <a:alpha val="0"/>
                    </a:prstClr>
                  </a:solidFill>
                </a:uFill>
                <a:latin typeface="Arial"/>
                <a:cs typeface="Arial"/>
              </a:rPr>
              <a:t>Medicaid, que, en Massachusetts</a:t>
            </a:r>
            <a:r>
              <a:rPr lang="es" sz="1600" b="1" i="0" u="none" strike="noStrike" cap="none" baseline="0" dirty="0">
                <a:solidFill>
                  <a:srgbClr val="002960"/>
                </a:solidFill>
                <a:effectLst/>
                <a:uFill>
                  <a:solidFill>
                    <a:prstClr val="black">
                      <a:alpha val="0"/>
                    </a:prstClr>
                  </a:solidFill>
                </a:uFill>
                <a:latin typeface="Arial"/>
                <a:ea typeface="Arial"/>
                <a:cs typeface="Arial"/>
              </a:rPr>
              <a:t>, es MassHealth. </a:t>
            </a:r>
            <a:endParaRPr lang="en-US" sz="1600" b="1" i="0" u="none" strike="noStrike" kern="1200" cap="none" spc="0" normalizeH="0" baseline="0" noProof="0" dirty="0">
              <a:ln>
                <a:noFill/>
              </a:ln>
              <a:solidFill>
                <a:schemeClr val="tx2"/>
              </a:solidFill>
              <a:effectLst/>
              <a:uLnTx/>
              <a:uFillTx/>
              <a:latin typeface="Arial"/>
              <a:cs typeface="Arial"/>
            </a:endParaRPr>
          </a:p>
          <a:p>
            <a:pPr marL="285750" indent="-285750">
              <a:spcAft>
                <a:spcPts val="600"/>
              </a:spcAft>
              <a:buFont typeface="Arial" panose="020B0604020202020204" pitchFamily="34" charset="0"/>
              <a:buChar char="•"/>
              <a:defRPr/>
            </a:pPr>
            <a:r>
              <a:rPr lang="es" sz="1600" b="0" i="0" u="none" strike="noStrike" cap="none" baseline="0" dirty="0">
                <a:solidFill>
                  <a:srgbClr val="000000"/>
                </a:solidFill>
                <a:effectLst/>
                <a:uFill>
                  <a:solidFill>
                    <a:prstClr val="black">
                      <a:alpha val="0"/>
                    </a:prstClr>
                  </a:solidFill>
                </a:uFill>
                <a:latin typeface="Arial"/>
                <a:ea typeface="Arial"/>
                <a:cs typeface="Arial"/>
              </a:rPr>
              <a:t>La OB3 también hizo grandes cambios en la cobertura de Health Connector, SNAP, Medicare y más.</a:t>
            </a:r>
            <a:endParaRPr lang="en-US" sz="1600" b="0" i="0" u="none" strike="noStrike" kern="1200" cap="none" spc="0" normalizeH="0" baseline="0" noProof="0" dirty="0">
              <a:ln>
                <a:noFill/>
              </a:ln>
              <a:solidFill>
                <a:srgbClr val="000000"/>
              </a:solidFill>
              <a:effectLst/>
              <a:uLnTx/>
              <a:uFillTx/>
              <a:latin typeface="Arial"/>
              <a:cs typeface="Arial"/>
            </a:endParaRPr>
          </a:p>
          <a:p>
            <a:pPr marL="285750" indent="-285750">
              <a:spcAft>
                <a:spcPts val="600"/>
              </a:spcAft>
              <a:buFont typeface="Arial" panose="020B0604020202020204" pitchFamily="34" charset="0"/>
              <a:buChar char="•"/>
              <a:defRPr/>
            </a:pPr>
            <a:r>
              <a:rPr lang="es" sz="1600" b="0" i="0" u="none" strike="noStrike" cap="none" baseline="0" dirty="0">
                <a:solidFill>
                  <a:srgbClr val="000000"/>
                </a:solidFill>
                <a:effectLst/>
                <a:uFill>
                  <a:solidFill>
                    <a:prstClr val="black">
                      <a:alpha val="0"/>
                    </a:prstClr>
                  </a:solidFill>
                </a:uFill>
                <a:latin typeface="Arial"/>
                <a:ea typeface="Arial"/>
                <a:cs typeface="Arial"/>
              </a:rPr>
              <a:t>MassHealth está obligada a cumplir las leyes federales. Tenemos que implementar los cambios de la OB3.</a:t>
            </a:r>
            <a:endParaRPr lang="en-US" sz="1600" b="0" i="0" u="none" strike="noStrike" kern="1200" cap="none" spc="0" normalizeH="0" baseline="0" noProof="0" dirty="0">
              <a:ln>
                <a:noFill/>
              </a:ln>
              <a:solidFill>
                <a:srgbClr val="000000"/>
              </a:solidFill>
              <a:effectLst/>
              <a:uLnTx/>
              <a:uFillTx/>
              <a:latin typeface="Arial"/>
              <a:cs typeface="Arial"/>
            </a:endParaRPr>
          </a:p>
        </p:txBody>
      </p:sp>
      <p:sp>
        <p:nvSpPr>
          <p:cNvPr id="21" name="Text Placeholder 2">
            <a:extLst>
              <a:ext uri="{FF2B5EF4-FFF2-40B4-BE49-F238E27FC236}">
                <a16:creationId xmlns:a16="http://schemas.microsoft.com/office/drawing/2014/main" id="{9452B0D1-6D11-1C9B-3696-1540C105A3D0}"/>
              </a:ext>
            </a:extLst>
          </p:cNvPr>
          <p:cNvSpPr txBox="1"/>
          <p:nvPr/>
        </p:nvSpPr>
        <p:spPr>
          <a:xfrm>
            <a:off x="1503580" y="2914145"/>
            <a:ext cx="10138527" cy="1015663"/>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s" sz="1800" b="1" i="0" u="none" strike="noStrike" cap="none" baseline="0" dirty="0">
                <a:solidFill>
                  <a:srgbClr val="000000"/>
                </a:solidFill>
                <a:effectLst/>
                <a:uFill>
                  <a:solidFill>
                    <a:prstClr val="black">
                      <a:alpha val="0"/>
                    </a:prstClr>
                  </a:solidFill>
                </a:uFill>
                <a:latin typeface="Arial"/>
                <a:ea typeface="Arial"/>
                <a:cs typeface="Arial"/>
              </a:rPr>
              <a:t>¿Cuándo empiezan los nuevos requisitos?</a:t>
            </a:r>
          </a:p>
          <a:p>
            <a:pPr marL="285750" marR="0" lvl="0" indent="-285750" algn="l" defTabSz="914400" rtl="0" eaLnBrk="1" fontAlgn="auto" latinLnBrk="0" hangingPunct="1">
              <a:lnSpc>
                <a:spcPct val="100000"/>
              </a:lnSpc>
              <a:spcBef>
                <a:spcPct val="0"/>
              </a:spcBef>
              <a:spcAft>
                <a:spcPts val="600"/>
              </a:spcAft>
              <a:buClrTx/>
              <a:buSzTx/>
              <a:buFont typeface="Arial" panose="020B0604020202020204" pitchFamily="34" charset="0"/>
              <a:buChar char="•"/>
              <a:defRPr/>
            </a:pPr>
            <a:r>
              <a:rPr lang="es" sz="1600" b="0" i="0" u="none" strike="noStrike" cap="none" baseline="0" dirty="0">
                <a:solidFill>
                  <a:srgbClr val="000000"/>
                </a:solidFill>
                <a:effectLst/>
                <a:uFill>
                  <a:solidFill>
                    <a:prstClr val="black">
                      <a:alpha val="0"/>
                    </a:prstClr>
                  </a:solidFill>
                </a:uFill>
                <a:latin typeface="Arial"/>
                <a:ea typeface="Arial"/>
                <a:cs typeface="Arial"/>
              </a:rPr>
              <a:t>Los nuevos requisitos no se aplican de inmediato. </a:t>
            </a:r>
            <a:endParaRPr lang="en-US" sz="16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auto" latinLnBrk="0" hangingPunct="1">
              <a:lnSpc>
                <a:spcPct val="100000"/>
              </a:lnSpc>
              <a:spcBef>
                <a:spcPct val="0"/>
              </a:spcBef>
              <a:spcAft>
                <a:spcPts val="600"/>
              </a:spcAft>
              <a:buClrTx/>
              <a:buSzTx/>
              <a:buFont typeface="Arial" panose="020B0604020202020204" pitchFamily="34" charset="0"/>
              <a:buChar char="•"/>
              <a:defRPr/>
            </a:pPr>
            <a:r>
              <a:rPr lang="es" sz="1600" b="1" i="0" u="none" strike="noStrike" cap="none" baseline="0" dirty="0">
                <a:solidFill>
                  <a:srgbClr val="002960"/>
                </a:solidFill>
                <a:effectLst/>
                <a:uFill>
                  <a:solidFill>
                    <a:prstClr val="black">
                      <a:alpha val="0"/>
                    </a:prstClr>
                  </a:solidFill>
                </a:uFill>
                <a:latin typeface="Arial"/>
                <a:ea typeface="Arial"/>
                <a:cs typeface="Arial"/>
              </a:rPr>
              <a:t>Los cambios más grandes para los afiliados de MassHealth no empiezan hasta el otoño de 2026.</a:t>
            </a:r>
            <a:endParaRPr kumimoji="0" lang="en-US" sz="1600" b="0" i="0" u="none" strike="noStrike" kern="1200" cap="none" spc="0" normalizeH="0" baseline="0" noProof="0" dirty="0">
              <a:ln>
                <a:noFill/>
              </a:ln>
              <a:solidFill>
                <a:srgbClr val="002960"/>
              </a:solidFill>
              <a:effectLst/>
              <a:uLnTx/>
              <a:uFillTx/>
              <a:latin typeface="Arial"/>
              <a:ea typeface="+mn-ea"/>
              <a:cs typeface="Arial"/>
            </a:endParaRPr>
          </a:p>
        </p:txBody>
      </p:sp>
      <p:sp>
        <p:nvSpPr>
          <p:cNvPr id="20" name="Text Placeholder 2">
            <a:extLst>
              <a:ext uri="{FF2B5EF4-FFF2-40B4-BE49-F238E27FC236}">
                <a16:creationId xmlns:a16="http://schemas.microsoft.com/office/drawing/2014/main" id="{4ED66DA9-D12E-27F3-EF48-4B9710494625}"/>
              </a:ext>
            </a:extLst>
          </p:cNvPr>
          <p:cNvSpPr txBox="1"/>
          <p:nvPr/>
        </p:nvSpPr>
        <p:spPr>
          <a:xfrm>
            <a:off x="1503580" y="4317773"/>
            <a:ext cx="10151505" cy="1831271"/>
          </a:xfrm>
          <a:prstGeom prst="rect">
            <a:avLst/>
          </a:prstGeom>
        </p:spPr>
        <p:txBody>
          <a:bodyPr vert="horz" wrap="square" lIns="91440" tIns="45720" rIns="91440" bIns="45720" rtlCol="0" anchor="t">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lang="es" sz="1800" b="1" i="0" u="none" strike="noStrike" cap="none" baseline="0" dirty="0">
                <a:solidFill>
                  <a:srgbClr val="000000"/>
                </a:solidFill>
                <a:effectLst/>
                <a:uFill>
                  <a:solidFill>
                    <a:prstClr val="black">
                      <a:alpha val="0"/>
                    </a:prstClr>
                  </a:solidFill>
                </a:uFill>
                <a:latin typeface="Arial"/>
                <a:ea typeface="Arial"/>
                <a:cs typeface="Arial"/>
              </a:rPr>
              <a:t>¿</a:t>
            </a:r>
            <a:r>
              <a:rPr lang="es" sz="1800" b="1" i="0" u="none" strike="noStrike" cap="none" baseline="0" dirty="0">
                <a:effectLst/>
                <a:uFill>
                  <a:solidFill>
                    <a:prstClr val="black">
                      <a:alpha val="0"/>
                    </a:prstClr>
                  </a:solidFill>
                </a:uFill>
                <a:latin typeface="Arial"/>
                <a:ea typeface="Arial"/>
                <a:cs typeface="Arial"/>
              </a:rPr>
              <a:t>Cómo afectarán a los afiliados de MassHealth?</a:t>
            </a:r>
          </a:p>
          <a:p>
            <a:pPr marL="285750" indent="-285750">
              <a:spcAft>
                <a:spcPts val="600"/>
              </a:spcAft>
              <a:buFont typeface="Arial" panose="020B0604020202020204" pitchFamily="34" charset="0"/>
              <a:buChar char="•"/>
              <a:defRPr/>
            </a:pPr>
            <a:r>
              <a:rPr lang="es" sz="1600" b="1" i="0" u="none" strike="noStrike" cap="none" baseline="0" dirty="0">
                <a:effectLst/>
                <a:uFill>
                  <a:solidFill>
                    <a:prstClr val="black">
                      <a:alpha val="0"/>
                    </a:prstClr>
                  </a:solidFill>
                </a:uFill>
                <a:latin typeface="Arial"/>
                <a:ea typeface="Arial"/>
                <a:cs typeface="Arial"/>
              </a:rPr>
              <a:t>Los nuevos requisitos federales afectarán solo a determinados afiliados. A otros, no. </a:t>
            </a:r>
            <a:r>
              <a:rPr lang="es" sz="1600" b="0" i="0" u="none" strike="noStrike" cap="none" baseline="0" dirty="0">
                <a:effectLst/>
                <a:uFill>
                  <a:solidFill>
                    <a:prstClr val="black">
                      <a:alpha val="0"/>
                    </a:prstClr>
                  </a:solidFill>
                </a:uFill>
                <a:latin typeface="Arial"/>
                <a:ea typeface="Arial"/>
                <a:cs typeface="Arial"/>
              </a:rPr>
              <a:t>Los cambios mayores serán para algunos adultos de entre 19 y 64 años, y para </a:t>
            </a:r>
            <a:r>
              <a:rPr lang="es" dirty="0">
                <a:uFill>
                  <a:solidFill>
                    <a:prstClr val="black">
                      <a:alpha val="0"/>
                    </a:prstClr>
                  </a:solidFill>
                </a:uFill>
                <a:latin typeface="Arial"/>
                <a:ea typeface="Arial"/>
                <a:cs typeface="Arial"/>
              </a:rPr>
              <a:t>determinados</a:t>
            </a:r>
            <a:r>
              <a:rPr lang="es" sz="1600" b="0" i="0" u="none" strike="noStrike" cap="none" baseline="0" dirty="0">
                <a:effectLst/>
                <a:uFill>
                  <a:solidFill>
                    <a:prstClr val="black">
                      <a:alpha val="0"/>
                    </a:prstClr>
                  </a:solidFill>
                </a:uFill>
                <a:latin typeface="Arial"/>
                <a:ea typeface="Arial"/>
                <a:cs typeface="Arial"/>
              </a:rPr>
              <a:t> inmigrantes.</a:t>
            </a:r>
            <a:endParaRPr lang="en-US" sz="1600" b="0" i="0" u="none" strike="noStrike" kern="1200" cap="none" spc="0" normalizeH="0" baseline="0" noProof="0" dirty="0">
              <a:ln>
                <a:noFill/>
              </a:ln>
              <a:effectLst/>
              <a:uLnTx/>
              <a:uFillTx/>
              <a:latin typeface="Arial"/>
              <a:cs typeface="Arial"/>
            </a:endParaRPr>
          </a:p>
          <a:p>
            <a:pPr marL="285750" indent="-285750">
              <a:spcAft>
                <a:spcPts val="600"/>
              </a:spcAft>
              <a:buFont typeface="Arial" panose="020B0604020202020204" pitchFamily="34" charset="0"/>
              <a:buChar char="•"/>
              <a:defRPr/>
            </a:pPr>
            <a:r>
              <a:rPr lang="es" sz="1600" b="0" i="0" u="none" strike="noStrike" cap="none" baseline="0" dirty="0">
                <a:effectLst/>
                <a:uFill>
                  <a:solidFill>
                    <a:prstClr val="black">
                      <a:alpha val="0"/>
                    </a:prstClr>
                  </a:solidFill>
                </a:uFill>
                <a:latin typeface="Arial"/>
                <a:ea typeface="Arial"/>
                <a:cs typeface="Arial"/>
              </a:rPr>
              <a:t>MassHealth necesita aún más información del gobierno federal. Hasta que la obtengamos, tendremos respuesta solo a algunas preguntas. </a:t>
            </a:r>
            <a:r>
              <a:rPr lang="es" sz="1600" b="1" i="0" u="none" strike="noStrike" cap="none" baseline="0" dirty="0">
                <a:effectLst/>
                <a:uFill>
                  <a:solidFill>
                    <a:prstClr val="black">
                      <a:alpha val="0"/>
                    </a:prstClr>
                  </a:solidFill>
                </a:uFill>
                <a:latin typeface="Arial"/>
                <a:ea typeface="Arial"/>
                <a:cs typeface="Arial"/>
              </a:rPr>
              <a:t>Esperamos obtener la información este verano.</a:t>
            </a:r>
            <a:endParaRPr lang="en-US" sz="1600" b="1" i="0" u="none" strike="noStrike" kern="1200" cap="none" spc="0" normalizeH="0" baseline="0" noProof="0" dirty="0">
              <a:ln>
                <a:noFill/>
              </a:ln>
              <a:effectLst/>
              <a:uLnTx/>
              <a:uFillTx/>
              <a:latin typeface="Arial"/>
              <a:cs typeface="Arial"/>
            </a:endParaRPr>
          </a:p>
          <a:p>
            <a:pPr marL="285750" indent="-285750">
              <a:spcAft>
                <a:spcPts val="600"/>
              </a:spcAft>
              <a:buFont typeface="Arial" panose="020B0604020202020204" pitchFamily="34" charset="0"/>
              <a:buChar char="•"/>
              <a:defRPr/>
            </a:pPr>
            <a:r>
              <a:rPr lang="es" sz="1600" b="0" i="0" u="none" strike="noStrike" cap="none" spc="-20" dirty="0">
                <a:effectLst/>
                <a:uFill>
                  <a:solidFill>
                    <a:prstClr val="black">
                      <a:alpha val="0"/>
                    </a:prstClr>
                  </a:solidFill>
                </a:uFill>
                <a:latin typeface="Arial"/>
                <a:ea typeface="Arial"/>
                <a:cs typeface="Arial"/>
              </a:rPr>
              <a:t>Los mantendremos actualizados. </a:t>
            </a:r>
            <a:r>
              <a:rPr lang="es" sz="1600" b="1" i="0" u="none" strike="noStrike" cap="none" spc="-20" dirty="0">
                <a:effectLst/>
                <a:uFill>
                  <a:solidFill>
                    <a:prstClr val="black">
                      <a:alpha val="0"/>
                    </a:prstClr>
                  </a:solidFill>
                </a:uFill>
                <a:latin typeface="Arial"/>
                <a:ea typeface="Arial"/>
                <a:cs typeface="Arial"/>
              </a:rPr>
              <a:t>Empezaremos a comunicarnos </a:t>
            </a:r>
            <a:r>
              <a:rPr lang="es" sz="1600" b="1" i="0" u="none" strike="noStrike" cap="none" spc="-20" dirty="0">
                <a:solidFill>
                  <a:srgbClr val="002960"/>
                </a:solidFill>
                <a:effectLst/>
                <a:uFill>
                  <a:solidFill>
                    <a:prstClr val="black">
                      <a:alpha val="0"/>
                    </a:prstClr>
                  </a:solidFill>
                </a:uFill>
                <a:latin typeface="Arial"/>
                <a:ea typeface="Arial"/>
                <a:cs typeface="Arial"/>
              </a:rPr>
              <a:t>con los afiliados afectados este verano.</a:t>
            </a:r>
            <a:endParaRPr lang="en-US" sz="1600" b="1" i="0" u="none" strike="noStrike" kern="1200" cap="none" spc="-20" normalizeH="0" noProof="0" dirty="0">
              <a:ln>
                <a:noFill/>
              </a:ln>
              <a:solidFill>
                <a:schemeClr val="tx2"/>
              </a:solidFill>
              <a:effectLst/>
              <a:uLnTx/>
              <a:uFillTx/>
              <a:latin typeface="Arial"/>
              <a:cs typeface="Arial"/>
            </a:endParaRPr>
          </a:p>
        </p:txBody>
      </p:sp>
      <p:grpSp>
        <p:nvGrpSpPr>
          <p:cNvPr id="18" name="Group 17">
            <a:extLst>
              <a:ext uri="{FF2B5EF4-FFF2-40B4-BE49-F238E27FC236}">
                <a16:creationId xmlns:a16="http://schemas.microsoft.com/office/drawing/2014/main" id="{A45D4F74-FD4A-AE8E-2F89-8FFBD7C2E1DD}"/>
              </a:ext>
              <a:ext uri="{C183D7F6-B498-43B3-948B-1728B52AA6E4}">
                <adec:decorative xmlns:adec="http://schemas.microsoft.com/office/drawing/2017/decorative" val="1"/>
              </a:ext>
            </a:extLst>
          </p:cNvPr>
          <p:cNvGrpSpPr/>
          <p:nvPr/>
        </p:nvGrpSpPr>
        <p:grpSpPr>
          <a:xfrm>
            <a:off x="396310" y="822164"/>
            <a:ext cx="966665" cy="966665"/>
            <a:chOff x="131498" y="143082"/>
            <a:chExt cx="1047750" cy="1047750"/>
          </a:xfrm>
        </p:grpSpPr>
        <p:sp>
          <p:nvSpPr>
            <p:cNvPr id="27" name="Oval 26">
              <a:extLst>
                <a:ext uri="{FF2B5EF4-FFF2-40B4-BE49-F238E27FC236}">
                  <a16:creationId xmlns:a16="http://schemas.microsoft.com/office/drawing/2014/main" id="{16B71F3C-3F96-53B1-9299-4A9CF5ED967C}"/>
                </a:ext>
                <a:ext uri="{C183D7F6-B498-43B3-948B-1728B52AA6E4}">
                  <adec:decorative xmlns:adec="http://schemas.microsoft.com/office/drawing/2017/decorative" val="1"/>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8" name="Oval 27">
              <a:extLst>
                <a:ext uri="{FF2B5EF4-FFF2-40B4-BE49-F238E27FC236}">
                  <a16:creationId xmlns:a16="http://schemas.microsoft.com/office/drawing/2014/main" id="{1A18DBB5-89E4-ECCC-2A37-D97F973EDBDB}"/>
                </a:ext>
                <a:ext uri="{C183D7F6-B498-43B3-948B-1728B52AA6E4}">
                  <adec:decorative xmlns:adec="http://schemas.microsoft.com/office/drawing/2017/decorative" val="1"/>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9" name="Graphic 28" descr="Contract with solid fill">
              <a:extLst>
                <a:ext uri="{FF2B5EF4-FFF2-40B4-BE49-F238E27FC236}">
                  <a16:creationId xmlns:a16="http://schemas.microsoft.com/office/drawing/2014/main" id="{C6C54095-85D8-D3A8-409B-56243A5FC7E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1072" y="399481"/>
              <a:ext cx="528600" cy="528600"/>
            </a:xfrm>
            <a:prstGeom prst="rect">
              <a:avLst/>
            </a:prstGeom>
          </p:spPr>
        </p:pic>
      </p:grpSp>
      <p:grpSp>
        <p:nvGrpSpPr>
          <p:cNvPr id="32" name="Group 31">
            <a:extLst>
              <a:ext uri="{FF2B5EF4-FFF2-40B4-BE49-F238E27FC236}">
                <a16:creationId xmlns:a16="http://schemas.microsoft.com/office/drawing/2014/main" id="{14780242-E7D1-1EF7-0809-8BBC1640A49F}"/>
              </a:ext>
              <a:ext uri="{C183D7F6-B498-43B3-948B-1728B52AA6E4}">
                <adec:decorative xmlns:adec="http://schemas.microsoft.com/office/drawing/2017/decorative" val="1"/>
              </a:ext>
            </a:extLst>
          </p:cNvPr>
          <p:cNvGrpSpPr/>
          <p:nvPr/>
        </p:nvGrpSpPr>
        <p:grpSpPr>
          <a:xfrm>
            <a:off x="396309" y="2963143"/>
            <a:ext cx="966665" cy="966665"/>
            <a:chOff x="131498" y="143082"/>
            <a:chExt cx="1047750" cy="1047750"/>
          </a:xfrm>
        </p:grpSpPr>
        <p:sp>
          <p:nvSpPr>
            <p:cNvPr id="33" name="Oval 32">
              <a:extLst>
                <a:ext uri="{FF2B5EF4-FFF2-40B4-BE49-F238E27FC236}">
                  <a16:creationId xmlns:a16="http://schemas.microsoft.com/office/drawing/2014/main" id="{893AC782-4E89-0077-5C04-DC9311C331D1}"/>
                </a:ext>
                <a:ext uri="{C183D7F6-B498-43B3-948B-1728B52AA6E4}">
                  <adec:decorative xmlns:adec="http://schemas.microsoft.com/office/drawing/2017/decorative" val="1"/>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4" name="Oval 33">
              <a:extLst>
                <a:ext uri="{FF2B5EF4-FFF2-40B4-BE49-F238E27FC236}">
                  <a16:creationId xmlns:a16="http://schemas.microsoft.com/office/drawing/2014/main" id="{63030FD2-9579-6A03-7D2A-D9792B304B41}"/>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5" name="Graphic 34">
              <a:extLst>
                <a:ext uri="{FF2B5EF4-FFF2-40B4-BE49-F238E27FC236}">
                  <a16:creationId xmlns:a16="http://schemas.microsoft.com/office/drawing/2014/main" id="{02F810F3-0A5D-9DCC-A3D6-507FB1AA85C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1072" y="399481"/>
              <a:ext cx="528600" cy="528600"/>
            </a:xfrm>
            <a:prstGeom prst="rect">
              <a:avLst/>
            </a:prstGeom>
          </p:spPr>
        </p:pic>
      </p:grpSp>
      <p:grpSp>
        <p:nvGrpSpPr>
          <p:cNvPr id="36" name="Group 35">
            <a:extLst>
              <a:ext uri="{FF2B5EF4-FFF2-40B4-BE49-F238E27FC236}">
                <a16:creationId xmlns:a16="http://schemas.microsoft.com/office/drawing/2014/main" id="{C4C9E364-C1DF-740D-29F9-F7CE4A681DDB}"/>
              </a:ext>
              <a:ext uri="{C183D7F6-B498-43B3-948B-1728B52AA6E4}">
                <adec:decorative xmlns:adec="http://schemas.microsoft.com/office/drawing/2017/decorative" val="1"/>
              </a:ext>
            </a:extLst>
          </p:cNvPr>
          <p:cNvGrpSpPr/>
          <p:nvPr/>
        </p:nvGrpSpPr>
        <p:grpSpPr>
          <a:xfrm>
            <a:off x="396309" y="4377589"/>
            <a:ext cx="966665" cy="966665"/>
            <a:chOff x="131498" y="143082"/>
            <a:chExt cx="1047750" cy="1047750"/>
          </a:xfrm>
        </p:grpSpPr>
        <p:sp>
          <p:nvSpPr>
            <p:cNvPr id="37" name="Oval 36">
              <a:extLst>
                <a:ext uri="{FF2B5EF4-FFF2-40B4-BE49-F238E27FC236}">
                  <a16:creationId xmlns:a16="http://schemas.microsoft.com/office/drawing/2014/main" id="{F72C33FF-608B-C71D-7E70-672CA0A1B0F7}"/>
                </a:ext>
                <a:ext uri="{C183D7F6-B498-43B3-948B-1728B52AA6E4}">
                  <adec:decorative xmlns:adec="http://schemas.microsoft.com/office/drawing/2017/decorative" val="1"/>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8" name="Oval 37">
              <a:extLst>
                <a:ext uri="{FF2B5EF4-FFF2-40B4-BE49-F238E27FC236}">
                  <a16:creationId xmlns:a16="http://schemas.microsoft.com/office/drawing/2014/main" id="{3F65E648-1F91-171B-AD51-75C5B1BF454C}"/>
                </a:ext>
                <a:ext uri="{C183D7F6-B498-43B3-948B-1728B52AA6E4}">
                  <adec:decorative xmlns:adec="http://schemas.microsoft.com/office/drawing/2017/decorative" val="1"/>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9" name="Graphic 38" descr="Group with solid fill">
              <a:extLst>
                <a:ext uri="{FF2B5EF4-FFF2-40B4-BE49-F238E27FC236}">
                  <a16:creationId xmlns:a16="http://schemas.microsoft.com/office/drawing/2014/main" id="{2CDCA471-D2D9-D5F4-359E-E3950FFE9DB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1072" y="399481"/>
              <a:ext cx="528600" cy="528600"/>
            </a:xfrm>
            <a:prstGeom prst="rect">
              <a:avLst/>
            </a:prstGeom>
          </p:spPr>
        </p:pic>
      </p:grpSp>
    </p:spTree>
    <p:extLst>
      <p:ext uri="{BB962C8B-B14F-4D97-AF65-F5344CB8AC3E}">
        <p14:creationId xmlns:p14="http://schemas.microsoft.com/office/powerpoint/2010/main" val="33533278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C6009-78B5-2469-5EE4-6D79D344ABB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E7DA842-A234-276A-7ED8-A0F6FDBE505A}"/>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Title 30">
            <a:extLst>
              <a:ext uri="{FF2B5EF4-FFF2-40B4-BE49-F238E27FC236}">
                <a16:creationId xmlns:a16="http://schemas.microsoft.com/office/drawing/2014/main" id="{D0A8B779-F11D-9440-3134-B672F6637631}"/>
              </a:ext>
            </a:extLst>
          </p:cNvPr>
          <p:cNvSpPr>
            <a:spLocks noGrp="1"/>
          </p:cNvSpPr>
          <p:nvPr>
            <p:ph type="title"/>
          </p:nvPr>
        </p:nvSpPr>
        <p:spPr>
          <a:xfrm>
            <a:off x="231648" y="318798"/>
            <a:ext cx="11684000" cy="304800"/>
          </a:xfrm>
        </p:spPr>
        <p:txBody>
          <a:bodyPr/>
          <a:lstStyle/>
          <a:p>
            <a:r>
              <a:rPr lang="es" sz="2000" b="1" i="0" u="none" strike="noStrike" cap="none" baseline="0">
                <a:solidFill>
                  <a:srgbClr val="002960"/>
                </a:solidFill>
                <a:effectLst/>
                <a:uFill>
                  <a:solidFill>
                    <a:prstClr val="black">
                      <a:alpha val="0"/>
                    </a:prstClr>
                  </a:solidFill>
                </a:uFill>
                <a:latin typeface="Arial"/>
                <a:ea typeface="Arial"/>
                <a:cs typeface="Arial"/>
              </a:rPr>
              <a:t>Prioridades de MassHealth</a:t>
            </a:r>
            <a:endParaRPr lang="en-US" dirty="0"/>
          </a:p>
        </p:txBody>
      </p:sp>
      <p:cxnSp>
        <p:nvCxnSpPr>
          <p:cNvPr id="32" name="Straight Connector 31">
            <a:extLst>
              <a:ext uri="{FF2B5EF4-FFF2-40B4-BE49-F238E27FC236}">
                <a16:creationId xmlns:a16="http://schemas.microsoft.com/office/drawing/2014/main" id="{5839D8AD-8614-194B-F025-6801ADC6692B}"/>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9" idx="5"/>
          </p:cNvCxnSpPr>
          <p:nvPr/>
        </p:nvCxnSpPr>
        <p:spPr>
          <a:xfrm>
            <a:off x="3322223" y="5312104"/>
            <a:ext cx="513695" cy="321057"/>
          </a:xfrm>
          <a:prstGeom prst="line">
            <a:avLst/>
          </a:prstGeom>
          <a:ln w="28575">
            <a:solidFill>
              <a:srgbClr val="535E6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CE12B72-2603-1079-5F0D-F60813FCFE9E}"/>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8" idx="7"/>
          </p:cNvCxnSpPr>
          <p:nvPr/>
        </p:nvCxnSpPr>
        <p:spPr>
          <a:xfrm flipV="1">
            <a:off x="3322223" y="1402443"/>
            <a:ext cx="513695" cy="320119"/>
          </a:xfrm>
          <a:prstGeom prst="line">
            <a:avLst/>
          </a:prstGeom>
          <a:ln w="28575">
            <a:solidFill>
              <a:srgbClr val="535E6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1E59D9-C2B5-94AC-9D12-05A39E80A112}"/>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10" idx="6"/>
          </p:cNvCxnSpPr>
          <p:nvPr/>
        </p:nvCxnSpPr>
        <p:spPr>
          <a:xfrm>
            <a:off x="4197395" y="3508762"/>
            <a:ext cx="225376" cy="1076"/>
          </a:xfrm>
          <a:prstGeom prst="line">
            <a:avLst/>
          </a:prstGeom>
          <a:ln w="28575">
            <a:solidFill>
              <a:srgbClr val="535E6A"/>
            </a:solidFill>
          </a:ln>
        </p:spPr>
        <p:style>
          <a:lnRef idx="1">
            <a:schemeClr val="accent1"/>
          </a:lnRef>
          <a:fillRef idx="0">
            <a:schemeClr val="accent1"/>
          </a:fillRef>
          <a:effectRef idx="0">
            <a:schemeClr val="accent1"/>
          </a:effectRef>
          <a:fontRef idx="minor">
            <a:schemeClr val="tx1"/>
          </a:fontRef>
        </p:style>
      </p:cxnSp>
      <p:grpSp>
        <p:nvGrpSpPr>
          <p:cNvPr id="24" name="Group 23" descr="Helping eligible members keep their health coverage​&#10;&#10;We are working to keep as many members covered as possible, using data matching, clear and simple communication, and community partnerships.">
            <a:extLst>
              <a:ext uri="{FF2B5EF4-FFF2-40B4-BE49-F238E27FC236}">
                <a16:creationId xmlns:a16="http://schemas.microsoft.com/office/drawing/2014/main" id="{127CD585-ECC9-F232-0660-D2DC0C5E4E96}"/>
              </a:ext>
            </a:extLst>
          </p:cNvPr>
          <p:cNvGrpSpPr/>
          <p:nvPr/>
        </p:nvGrpSpPr>
        <p:grpSpPr>
          <a:xfrm>
            <a:off x="3835918" y="1010029"/>
            <a:ext cx="8053455" cy="784830"/>
            <a:chOff x="1158658" y="1305925"/>
            <a:chExt cx="8053455" cy="784830"/>
          </a:xfrm>
        </p:grpSpPr>
        <p:grpSp>
          <p:nvGrpSpPr>
            <p:cNvPr id="14" name="Group 13">
              <a:extLst>
                <a:ext uri="{FF2B5EF4-FFF2-40B4-BE49-F238E27FC236}">
                  <a16:creationId xmlns:a16="http://schemas.microsoft.com/office/drawing/2014/main" id="{1FC80900-A1A9-50D7-5EB4-AE76036A730D}"/>
                </a:ext>
              </a:extLst>
            </p:cNvPr>
            <p:cNvGrpSpPr/>
            <p:nvPr/>
          </p:nvGrpSpPr>
          <p:grpSpPr>
            <a:xfrm>
              <a:off x="1158658" y="1339277"/>
              <a:ext cx="718123" cy="718123"/>
              <a:chOff x="513567" y="910261"/>
              <a:chExt cx="1102290" cy="1102290"/>
            </a:xfrm>
          </p:grpSpPr>
          <p:sp>
            <p:nvSpPr>
              <p:cNvPr id="12" name="Oval 11">
                <a:extLst>
                  <a:ext uri="{FF2B5EF4-FFF2-40B4-BE49-F238E27FC236}">
                    <a16:creationId xmlns:a16="http://schemas.microsoft.com/office/drawing/2014/main" id="{6BE8F1F1-E2A8-BD4D-7972-0BDF720D294B}"/>
                  </a:ext>
                </a:extLst>
              </p:cNvPr>
              <p:cNvSpPr/>
              <p:nvPr/>
            </p:nvSpPr>
            <p:spPr>
              <a:xfrm>
                <a:off x="513567" y="910261"/>
                <a:ext cx="1102290" cy="1102290"/>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3" name="Graphic 12" descr="Group with solid fill">
                <a:extLst>
                  <a:ext uri="{FF2B5EF4-FFF2-40B4-BE49-F238E27FC236}">
                    <a16:creationId xmlns:a16="http://schemas.microsoft.com/office/drawing/2014/main" id="{61A8FA39-E508-D230-2EBF-B662DA19E47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6909" y="1073603"/>
                <a:ext cx="775606" cy="775606"/>
              </a:xfrm>
              <a:prstGeom prst="rect">
                <a:avLst/>
              </a:prstGeom>
            </p:spPr>
          </p:pic>
        </p:grpSp>
        <p:sp>
          <p:nvSpPr>
            <p:cNvPr id="21" name="Title 1">
              <a:extLst>
                <a:ext uri="{FF2B5EF4-FFF2-40B4-BE49-F238E27FC236}">
                  <a16:creationId xmlns:a16="http://schemas.microsoft.com/office/drawing/2014/main" id="{2055456D-7E17-64C8-8378-CA3E9530A1DB}"/>
                </a:ext>
              </a:extLst>
            </p:cNvPr>
            <p:cNvSpPr txBox="1"/>
            <p:nvPr/>
          </p:nvSpPr>
          <p:spPr>
            <a:xfrm>
              <a:off x="2132857" y="1039210"/>
              <a:ext cx="7079256" cy="131826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lang="es" sz="2000" b="1" i="0" u="none" strike="noStrike" cap="none" baseline="0" dirty="0">
                  <a:solidFill>
                    <a:srgbClr val="002960"/>
                  </a:solidFill>
                  <a:effectLst/>
                  <a:uFill>
                    <a:solidFill>
                      <a:prstClr val="black">
                        <a:alpha val="0"/>
                      </a:prstClr>
                    </a:solidFill>
                  </a:uFill>
                  <a:latin typeface="Arial"/>
                  <a:ea typeface="Arial"/>
                  <a:cs typeface="Arial"/>
                </a:rPr>
                <a:t>Asegurar que los afiliados elegibles mantengan su cobertura de salud.</a:t>
              </a:r>
            </a:p>
            <a:p>
              <a:pPr marL="0" marR="0" lvl="0" indent="0" algn="l" defTabSz="914400" rtl="0" eaLnBrk="1" fontAlgn="auto" latinLnBrk="0" hangingPunct="1">
                <a:lnSpc>
                  <a:spcPct val="100000"/>
                </a:lnSpc>
                <a:spcBef>
                  <a:spcPct val="0"/>
                </a:spcBef>
                <a:spcAft>
                  <a:spcPct val="0"/>
                </a:spcAft>
                <a:buClrTx/>
                <a:buSzTx/>
                <a:buFontTx/>
                <a:buNone/>
                <a:defRPr/>
              </a:pPr>
              <a:r>
                <a:rPr lang="es" sz="1550" b="0" i="0" u="none" strike="noStrike" cap="none" baseline="0" dirty="0">
                  <a:solidFill>
                    <a:srgbClr val="002960"/>
                  </a:solidFill>
                  <a:effectLst/>
                  <a:uFill>
                    <a:solidFill>
                      <a:prstClr val="black">
                        <a:alpha val="0"/>
                      </a:prstClr>
                    </a:solidFill>
                  </a:uFill>
                  <a:latin typeface="Arial"/>
                  <a:ea typeface="Arial"/>
                  <a:cs typeface="Arial"/>
                </a:rPr>
                <a:t>Estamos trabajando para mantener cubiertos a la mayor cantidad posible de afiliados, usando los datos que ya tenemos, una comunicación clara y simple, </a:t>
              </a:r>
              <a:br>
                <a:rPr lang="es" sz="1550" b="0" i="0" u="none" strike="noStrike" cap="none" baseline="0" dirty="0">
                  <a:solidFill>
                    <a:srgbClr val="002960"/>
                  </a:solidFill>
                  <a:effectLst/>
                  <a:uFill>
                    <a:solidFill>
                      <a:prstClr val="black">
                        <a:alpha val="0"/>
                      </a:prstClr>
                    </a:solidFill>
                  </a:uFill>
                  <a:latin typeface="Arial"/>
                  <a:ea typeface="Arial"/>
                  <a:cs typeface="Arial"/>
                </a:rPr>
              </a:br>
              <a:r>
                <a:rPr lang="es" sz="1550" b="0" i="0" u="none" strike="noStrike" cap="none" baseline="0" dirty="0">
                  <a:solidFill>
                    <a:srgbClr val="002960"/>
                  </a:solidFill>
                  <a:effectLst/>
                  <a:uFill>
                    <a:solidFill>
                      <a:prstClr val="black">
                        <a:alpha val="0"/>
                      </a:prstClr>
                    </a:solidFill>
                  </a:uFill>
                  <a:latin typeface="Arial"/>
                  <a:ea typeface="Arial"/>
                  <a:cs typeface="Arial"/>
                </a:rPr>
                <a:t>y asociaciones comunitarias.</a:t>
              </a:r>
              <a:endParaRPr lang="en-US" sz="1550" b="0" i="0" u="none" strike="noStrike" kern="1200" cap="none" spc="0" normalizeH="0" baseline="0" noProof="0" dirty="0">
                <a:ln>
                  <a:noFill/>
                </a:ln>
                <a:solidFill>
                  <a:srgbClr val="002960"/>
                </a:solidFill>
                <a:effectLst/>
                <a:uLnTx/>
                <a:uFillTx/>
                <a:latin typeface="Arial"/>
                <a:cs typeface="Arial"/>
              </a:endParaRPr>
            </a:p>
          </p:txBody>
        </p:sp>
      </p:grpSp>
      <p:grpSp>
        <p:nvGrpSpPr>
          <p:cNvPr id="25" name="Group 24" descr="Coordinating closely with stakeholders and community groups &#10;&#10;Using lessons learned from redeterminations, we will work with stakeholders and community organizations to figure out how to reach out to members and help them understand the impact of the new rules. ">
            <a:extLst>
              <a:ext uri="{FF2B5EF4-FFF2-40B4-BE49-F238E27FC236}">
                <a16:creationId xmlns:a16="http://schemas.microsoft.com/office/drawing/2014/main" id="{64EF85C1-FE84-FF89-8D83-E6BE641E8CDD}"/>
              </a:ext>
            </a:extLst>
          </p:cNvPr>
          <p:cNvGrpSpPr/>
          <p:nvPr/>
        </p:nvGrpSpPr>
        <p:grpSpPr>
          <a:xfrm>
            <a:off x="4422771" y="2923446"/>
            <a:ext cx="7466603" cy="1261884"/>
            <a:chOff x="1158658" y="2541687"/>
            <a:chExt cx="7466603" cy="1261884"/>
          </a:xfrm>
        </p:grpSpPr>
        <p:grpSp>
          <p:nvGrpSpPr>
            <p:cNvPr id="15" name="Group 14">
              <a:extLst>
                <a:ext uri="{FF2B5EF4-FFF2-40B4-BE49-F238E27FC236}">
                  <a16:creationId xmlns:a16="http://schemas.microsoft.com/office/drawing/2014/main" id="{F249F0CF-061D-1E12-0FCC-DA80FEDCD5B3}"/>
                </a:ext>
              </a:extLst>
            </p:cNvPr>
            <p:cNvGrpSpPr/>
            <p:nvPr/>
          </p:nvGrpSpPr>
          <p:grpSpPr>
            <a:xfrm>
              <a:off x="1158658" y="2769017"/>
              <a:ext cx="718123" cy="718123"/>
              <a:chOff x="513567" y="910261"/>
              <a:chExt cx="1102290" cy="1102290"/>
            </a:xfrm>
          </p:grpSpPr>
          <p:sp>
            <p:nvSpPr>
              <p:cNvPr id="16" name="Oval 15">
                <a:extLst>
                  <a:ext uri="{FF2B5EF4-FFF2-40B4-BE49-F238E27FC236}">
                    <a16:creationId xmlns:a16="http://schemas.microsoft.com/office/drawing/2014/main" id="{2B9E4AE4-9928-9F53-598F-236FA9530C57}"/>
                  </a:ext>
                  <a:ext uri="{C183D7F6-B498-43B3-948B-1728B52AA6E4}">
                    <adec:decorative xmlns:adec="http://schemas.microsoft.com/office/drawing/2017/decorative" val="1"/>
                  </a:ext>
                </a:extLst>
              </p:cNvPr>
              <p:cNvSpPr/>
              <p:nvPr/>
            </p:nvSpPr>
            <p:spPr>
              <a:xfrm>
                <a:off x="513567" y="910261"/>
                <a:ext cx="1102290" cy="1102290"/>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7" name="Graphic 16">
                <a:extLst>
                  <a:ext uri="{FF2B5EF4-FFF2-40B4-BE49-F238E27FC236}">
                    <a16:creationId xmlns:a16="http://schemas.microsoft.com/office/drawing/2014/main" id="{B9FEEAA6-13F8-A2C8-F3A4-1B77BBC2E41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6910" y="1073604"/>
                <a:ext cx="775606" cy="775606"/>
              </a:xfrm>
              <a:prstGeom prst="rect">
                <a:avLst/>
              </a:prstGeom>
            </p:spPr>
          </p:pic>
        </p:grpSp>
        <p:sp>
          <p:nvSpPr>
            <p:cNvPr id="22" name="Title 1" descr="Coordinating closely with stakeholders and community groups​&#10;&#10;Using lessons learned from redeterminations, we will work with stakeholders and community organizations to figure out how to reach out to members and help them understand the impact of the new rules.">
              <a:extLst>
                <a:ext uri="{FF2B5EF4-FFF2-40B4-BE49-F238E27FC236}">
                  <a16:creationId xmlns:a16="http://schemas.microsoft.com/office/drawing/2014/main" id="{79E9AF5E-3891-0D6A-0480-FEFEA68EB8E8}"/>
                </a:ext>
              </a:extLst>
            </p:cNvPr>
            <p:cNvSpPr txBox="1"/>
            <p:nvPr/>
          </p:nvSpPr>
          <p:spPr>
            <a:xfrm>
              <a:off x="2132859" y="2541687"/>
              <a:ext cx="6492402" cy="1261884"/>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lang="es" sz="2000" b="1" i="0" u="none" strike="noStrike" cap="none" baseline="0" dirty="0">
                  <a:solidFill>
                    <a:srgbClr val="002960"/>
                  </a:solidFill>
                  <a:effectLst/>
                  <a:uFill>
                    <a:solidFill>
                      <a:prstClr val="black">
                        <a:alpha val="0"/>
                      </a:prstClr>
                    </a:solidFill>
                  </a:uFill>
                  <a:latin typeface="Arial"/>
                  <a:ea typeface="Arial"/>
                  <a:cs typeface="Arial"/>
                </a:rPr>
                <a:t>Trabajar estrechamente con asociados comunitarios.</a:t>
              </a:r>
              <a:endParaRPr kumimoji="0" lang="en-US" sz="2000" b="1" i="0" u="none" strike="noStrike" kern="1200" cap="none" spc="0" normalizeH="0" baseline="0" noProof="0" dirty="0">
                <a:ln>
                  <a:noFill/>
                </a:ln>
                <a:solidFill>
                  <a:srgbClr val="002960"/>
                </a:solidFill>
                <a:effectLst/>
                <a:uLnTx/>
                <a:uFillTx/>
                <a:latin typeface="Arial"/>
                <a:ea typeface="+mj-ea"/>
                <a:cs typeface="Arial"/>
              </a:endParaRPr>
            </a:p>
            <a:p>
              <a:pPr>
                <a:defRPr/>
              </a:pPr>
              <a:r>
                <a:rPr lang="es" sz="1550" b="0" i="0" u="none" strike="noStrike" cap="none" baseline="0" dirty="0">
                  <a:solidFill>
                    <a:srgbClr val="002960"/>
                  </a:solidFill>
                  <a:effectLst/>
                  <a:uFill>
                    <a:solidFill>
                      <a:prstClr val="black">
                        <a:alpha val="0"/>
                      </a:prstClr>
                    </a:solidFill>
                  </a:uFill>
                  <a:latin typeface="Arial"/>
                  <a:ea typeface="Arial"/>
                  <a:cs typeface="Arial"/>
                </a:rPr>
                <a:t>Nos </a:t>
              </a:r>
              <a:r>
                <a:rPr lang="es" sz="1550" b="0" i="0" u="none" strike="noStrike" cap="none" baseline="0" dirty="0">
                  <a:solidFill>
                    <a:schemeClr val="tx1"/>
                  </a:solidFill>
                  <a:effectLst/>
                  <a:uFill>
                    <a:solidFill>
                      <a:prstClr val="black">
                        <a:alpha val="0"/>
                      </a:prstClr>
                    </a:solidFill>
                  </a:uFill>
                  <a:latin typeface="Arial"/>
                  <a:ea typeface="Arial"/>
                  <a:cs typeface="Arial"/>
                </a:rPr>
                <a:t>estamos reuniendo con asociados, que incluyen planes de seguro </a:t>
              </a:r>
              <a:br>
                <a:rPr lang="es" sz="1550" b="0" i="0" u="none" strike="noStrike" cap="none" baseline="0" dirty="0">
                  <a:solidFill>
                    <a:schemeClr val="tx1"/>
                  </a:solidFill>
                  <a:effectLst/>
                  <a:uFill>
                    <a:solidFill>
                      <a:prstClr val="black">
                        <a:alpha val="0"/>
                      </a:prstClr>
                    </a:solidFill>
                  </a:uFill>
                  <a:latin typeface="Arial"/>
                  <a:ea typeface="Arial"/>
                  <a:cs typeface="Arial"/>
                </a:rPr>
              </a:br>
              <a:r>
                <a:rPr lang="es" sz="1550" b="0" i="0" u="none" strike="noStrike" cap="none" baseline="0" dirty="0">
                  <a:solidFill>
                    <a:schemeClr val="tx1"/>
                  </a:solidFill>
                  <a:effectLst/>
                  <a:uFill>
                    <a:solidFill>
                      <a:prstClr val="black">
                        <a:alpha val="0"/>
                      </a:prstClr>
                    </a:solidFill>
                  </a:uFill>
                  <a:latin typeface="Arial"/>
                  <a:ea typeface="Arial"/>
                  <a:cs typeface="Arial"/>
                </a:rPr>
                <a:t>de salud, médicos y grupos comunitarios, para llegar a afiliados como ustedes. Trabajaremos juntos para ayudarlos a comprender los cambios </a:t>
              </a:r>
              <a:br>
                <a:rPr lang="es" sz="1550" b="0" i="0" u="none" strike="noStrike" cap="none" baseline="0" dirty="0">
                  <a:solidFill>
                    <a:schemeClr val="tx1"/>
                  </a:solidFill>
                  <a:effectLst/>
                  <a:uFill>
                    <a:solidFill>
                      <a:prstClr val="black">
                        <a:alpha val="0"/>
                      </a:prstClr>
                    </a:solidFill>
                  </a:uFill>
                  <a:latin typeface="Arial"/>
                  <a:ea typeface="Arial"/>
                  <a:cs typeface="Arial"/>
                </a:rPr>
              </a:br>
              <a:r>
                <a:rPr lang="es" sz="1550" b="0" i="0" u="none" strike="noStrike" cap="none" baseline="0" dirty="0">
                  <a:solidFill>
                    <a:schemeClr val="tx1"/>
                  </a:solidFill>
                  <a:effectLst/>
                  <a:uFill>
                    <a:solidFill>
                      <a:prstClr val="black">
                        <a:alpha val="0"/>
                      </a:prstClr>
                    </a:solidFill>
                  </a:uFill>
                  <a:latin typeface="Arial"/>
                  <a:ea typeface="Arial"/>
                  <a:cs typeface="Arial"/>
                </a:rPr>
                <a:t>y a prepararse.</a:t>
              </a:r>
              <a:endParaRPr lang="en-US" sz="1550" b="0" i="0" u="none" strike="noStrike" kern="1200" cap="none" spc="0" normalizeH="0" baseline="0" noProof="0" dirty="0">
                <a:ln>
                  <a:noFill/>
                </a:ln>
                <a:solidFill>
                  <a:schemeClr val="tx1"/>
                </a:solidFill>
                <a:effectLst/>
                <a:uLnTx/>
                <a:uFillTx/>
                <a:latin typeface="Arial"/>
                <a:cs typeface="Arial"/>
              </a:endParaRPr>
            </a:p>
          </p:txBody>
        </p:sp>
      </p:grpSp>
      <p:grpSp>
        <p:nvGrpSpPr>
          <p:cNvPr id="26" name="Group 25" descr="Complying with federal laws and rules. &#10;&#10;In the months ahead, the federal government will issue more information about how MassHealth will need to implement the new rules. ">
            <a:extLst>
              <a:ext uri="{FF2B5EF4-FFF2-40B4-BE49-F238E27FC236}">
                <a16:creationId xmlns:a16="http://schemas.microsoft.com/office/drawing/2014/main" id="{A2B15FC3-D399-C16F-10D2-8569B93E121B}"/>
              </a:ext>
            </a:extLst>
          </p:cNvPr>
          <p:cNvGrpSpPr/>
          <p:nvPr/>
        </p:nvGrpSpPr>
        <p:grpSpPr>
          <a:xfrm>
            <a:off x="3835918" y="5121481"/>
            <a:ext cx="7918499" cy="1023357"/>
            <a:chOff x="1158658" y="4113555"/>
            <a:chExt cx="7918499" cy="1023357"/>
          </a:xfrm>
        </p:grpSpPr>
        <p:grpSp>
          <p:nvGrpSpPr>
            <p:cNvPr id="18" name="Group 17">
              <a:extLst>
                <a:ext uri="{FF2B5EF4-FFF2-40B4-BE49-F238E27FC236}">
                  <a16:creationId xmlns:a16="http://schemas.microsoft.com/office/drawing/2014/main" id="{D63EB3B7-1958-6CED-BA1B-AAEA5DC400C7}"/>
                </a:ext>
              </a:extLst>
            </p:cNvPr>
            <p:cNvGrpSpPr/>
            <p:nvPr/>
          </p:nvGrpSpPr>
          <p:grpSpPr>
            <a:xfrm>
              <a:off x="1158658" y="4266173"/>
              <a:ext cx="718123" cy="718123"/>
              <a:chOff x="513567" y="910261"/>
              <a:chExt cx="1102290" cy="1102290"/>
            </a:xfrm>
          </p:grpSpPr>
          <p:sp>
            <p:nvSpPr>
              <p:cNvPr id="19" name="Oval 18">
                <a:extLst>
                  <a:ext uri="{FF2B5EF4-FFF2-40B4-BE49-F238E27FC236}">
                    <a16:creationId xmlns:a16="http://schemas.microsoft.com/office/drawing/2014/main" id="{0890B370-BF85-D05C-86EC-0FE7639F4223}"/>
                  </a:ext>
                  <a:ext uri="{C183D7F6-B498-43B3-948B-1728B52AA6E4}">
                    <adec:decorative xmlns:adec="http://schemas.microsoft.com/office/drawing/2017/decorative" val="1"/>
                  </a:ext>
                </a:extLst>
              </p:cNvPr>
              <p:cNvSpPr/>
              <p:nvPr/>
            </p:nvSpPr>
            <p:spPr>
              <a:xfrm>
                <a:off x="513567" y="910261"/>
                <a:ext cx="1102290" cy="1102290"/>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0" name="Graphic 19">
                <a:extLst>
                  <a:ext uri="{FF2B5EF4-FFF2-40B4-BE49-F238E27FC236}">
                    <a16:creationId xmlns:a16="http://schemas.microsoft.com/office/drawing/2014/main" id="{3A7FC8AF-B6D1-024B-7349-E7F27F252EF6}"/>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6910" y="1073604"/>
                <a:ext cx="775606" cy="775606"/>
              </a:xfrm>
              <a:prstGeom prst="rect">
                <a:avLst/>
              </a:prstGeom>
            </p:spPr>
          </p:pic>
        </p:grpSp>
        <p:sp>
          <p:nvSpPr>
            <p:cNvPr id="23" name="Title 1" descr="Complying with federal laws and rules. In the months ahead, the federal government will issue more information about how MassHealth will need to implement the new rules">
              <a:extLst>
                <a:ext uri="{FF2B5EF4-FFF2-40B4-BE49-F238E27FC236}">
                  <a16:creationId xmlns:a16="http://schemas.microsoft.com/office/drawing/2014/main" id="{0487AFBA-337D-B17C-5B1B-03B9FEAD2164}"/>
                </a:ext>
              </a:extLst>
            </p:cNvPr>
            <p:cNvSpPr txBox="1"/>
            <p:nvPr/>
          </p:nvSpPr>
          <p:spPr>
            <a:xfrm>
              <a:off x="2132857" y="4113555"/>
              <a:ext cx="6944300" cy="1023357"/>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lang="es" sz="2000" b="1" i="0" u="none" strike="noStrike" cap="none" baseline="0" dirty="0">
                  <a:solidFill>
                    <a:srgbClr val="002960"/>
                  </a:solidFill>
                  <a:effectLst/>
                  <a:uFill>
                    <a:solidFill>
                      <a:prstClr val="black">
                        <a:alpha val="0"/>
                      </a:prstClr>
                    </a:solidFill>
                  </a:uFill>
                  <a:latin typeface="Arial"/>
                  <a:ea typeface="Arial"/>
                  <a:cs typeface="Arial"/>
                </a:rPr>
                <a:t>Seguir las leyes y los requisitos federales.</a:t>
              </a:r>
            </a:p>
            <a:p>
              <a:pPr>
                <a:defRPr/>
              </a:pPr>
              <a:r>
                <a:rPr lang="es" sz="1550" b="0" i="0" u="none" strike="noStrike" cap="none" baseline="0" dirty="0">
                  <a:solidFill>
                    <a:srgbClr val="002960"/>
                  </a:solidFill>
                  <a:effectLst/>
                  <a:uFill>
                    <a:solidFill>
                      <a:prstClr val="black">
                        <a:alpha val="0"/>
                      </a:prstClr>
                    </a:solidFill>
                  </a:uFill>
                  <a:latin typeface="Arial"/>
                  <a:ea typeface="Arial"/>
                  <a:cs typeface="Arial"/>
                </a:rPr>
                <a:t>MassHealth debe cumplir con las leyes federales, incluida la OB3. Sin embargo, hay muchas preguntas abiertas. Obtendremos respuestas este verano, cuando el gobierno federal nos dé más información.</a:t>
              </a:r>
              <a:endParaRPr lang="en-US" sz="1550" b="0" i="0" u="none" strike="noStrike" kern="1200" cap="none" spc="0" normalizeH="0" baseline="0" noProof="0" dirty="0">
                <a:ln>
                  <a:noFill/>
                </a:ln>
                <a:solidFill>
                  <a:srgbClr val="002960"/>
                </a:solidFill>
                <a:effectLst/>
                <a:uLnTx/>
                <a:uFillTx/>
                <a:latin typeface="Arial"/>
                <a:cs typeface="Arial"/>
              </a:endParaRPr>
            </a:p>
          </p:txBody>
        </p:sp>
      </p:grpSp>
      <p:sp>
        <p:nvSpPr>
          <p:cNvPr id="4" name="Oval 3" descr="Supporting our members and...">
            <a:extLst>
              <a:ext uri="{FF2B5EF4-FFF2-40B4-BE49-F238E27FC236}">
                <a16:creationId xmlns:a16="http://schemas.microsoft.com/office/drawing/2014/main" id="{7A455D7C-F104-2FBD-DD0A-DCC41FF9EBE3}"/>
              </a:ext>
            </a:extLst>
          </p:cNvPr>
          <p:cNvSpPr>
            <a:spLocks noGrp="1" noRot="1" noMove="1" noResize="1" noEditPoints="1" noAdjustHandles="1" noChangeArrowheads="1" noChangeShapeType="1"/>
          </p:cNvSpPr>
          <p:nvPr/>
        </p:nvSpPr>
        <p:spPr>
          <a:xfrm>
            <a:off x="437583" y="1474380"/>
            <a:ext cx="3661424" cy="408882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F7F7A209-AFEB-2794-23CB-D77D8414669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28604" y="962320"/>
            <a:ext cx="3154741" cy="5356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Oval 2">
            <a:extLst>
              <a:ext uri="{FF2B5EF4-FFF2-40B4-BE49-F238E27FC236}">
                <a16:creationId xmlns:a16="http://schemas.microsoft.com/office/drawing/2014/main" id="{72F28B93-BFDB-C481-2565-27F7B1335B0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60023" y="2046442"/>
            <a:ext cx="2924641" cy="29246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Oval 7">
            <a:extLst>
              <a:ext uri="{FF2B5EF4-FFF2-40B4-BE49-F238E27FC236}">
                <a16:creationId xmlns:a16="http://schemas.microsoft.com/office/drawing/2014/main" id="{AF39F5AB-A108-2F6D-9A16-6D1E2DFB70B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49004" y="1692842"/>
            <a:ext cx="202939" cy="202939"/>
          </a:xfrm>
          <a:prstGeom prst="ellipse">
            <a:avLst/>
          </a:prstGeom>
          <a:solidFill>
            <a:srgbClr val="535E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Oval 8">
            <a:extLst>
              <a:ext uri="{FF2B5EF4-FFF2-40B4-BE49-F238E27FC236}">
                <a16:creationId xmlns:a16="http://schemas.microsoft.com/office/drawing/2014/main" id="{773F009B-9BE3-A275-2E6A-B793D8BECB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49004" y="5138885"/>
            <a:ext cx="202939" cy="202939"/>
          </a:xfrm>
          <a:prstGeom prst="ellipse">
            <a:avLst/>
          </a:prstGeom>
          <a:solidFill>
            <a:srgbClr val="535E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Oval 9">
            <a:extLst>
              <a:ext uri="{FF2B5EF4-FFF2-40B4-BE49-F238E27FC236}">
                <a16:creationId xmlns:a16="http://schemas.microsoft.com/office/drawing/2014/main" id="{26BBCD01-C27D-5A86-8E44-C00BF24360F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994456" y="3407292"/>
            <a:ext cx="202939" cy="202939"/>
          </a:xfrm>
          <a:prstGeom prst="ellipse">
            <a:avLst/>
          </a:prstGeom>
          <a:solidFill>
            <a:srgbClr val="535E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8" name="Title 1">
            <a:extLst>
              <a:ext uri="{FF2B5EF4-FFF2-40B4-BE49-F238E27FC236}">
                <a16:creationId xmlns:a16="http://schemas.microsoft.com/office/drawing/2014/main" id="{C11F9B10-569F-1253-7533-85CAFBCFB2F7}"/>
              </a:ext>
            </a:extLst>
          </p:cNvPr>
          <p:cNvSpPr txBox="1">
            <a:spLocks noGrp="1" noRot="1" noMove="1" noResize="1" noEditPoints="1" noAdjustHandles="1" noChangeArrowheads="1" noChangeShapeType="1"/>
          </p:cNvSpPr>
          <p:nvPr/>
        </p:nvSpPr>
        <p:spPr>
          <a:xfrm>
            <a:off x="801763" y="3460808"/>
            <a:ext cx="2441160" cy="91440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es" sz="2000" b="1" i="0" u="none" strike="noStrike" cap="none" baseline="0">
                <a:solidFill>
                  <a:srgbClr val="002960"/>
                </a:solidFill>
                <a:effectLst/>
                <a:uFill>
                  <a:solidFill>
                    <a:prstClr val="black">
                      <a:alpha val="0"/>
                    </a:prstClr>
                  </a:solidFill>
                </a:uFill>
                <a:latin typeface="Arial"/>
                <a:ea typeface="Arial"/>
                <a:cs typeface="Arial"/>
              </a:rPr>
              <a:t>Apoyar a nuestros afiliados y ...</a:t>
            </a:r>
            <a:endParaRPr kumimoji="0" lang="en-US" sz="1550" b="0" i="0" u="none" strike="noStrike" kern="1200" cap="none" spc="0" normalizeH="0" baseline="0" noProof="0" dirty="0">
              <a:ln>
                <a:noFill/>
              </a:ln>
              <a:solidFill>
                <a:srgbClr val="002960"/>
              </a:solidFill>
              <a:effectLst/>
              <a:uLnTx/>
              <a:uFillTx/>
              <a:latin typeface="Arial"/>
              <a:ea typeface="+mj-ea"/>
              <a:cs typeface="Arial"/>
            </a:endParaRPr>
          </a:p>
        </p:txBody>
      </p:sp>
      <p:pic>
        <p:nvPicPr>
          <p:cNvPr id="51" name="Graphic 50" descr="Care with solid fill">
            <a:extLst>
              <a:ext uri="{FF2B5EF4-FFF2-40B4-BE49-F238E27FC236}">
                <a16:creationId xmlns:a16="http://schemas.microsoft.com/office/drawing/2014/main" id="{FA1FE794-B8C8-4999-52AF-6C076BF207EC}"/>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6"/>
              </a:ext>
            </a:extLst>
          </a:blip>
          <a:stretch>
            <a:fillRect/>
          </a:stretch>
        </p:blipFill>
        <p:spPr>
          <a:xfrm>
            <a:off x="1559821" y="2666031"/>
            <a:ext cx="925044" cy="925044"/>
          </a:xfrm>
          <a:prstGeom prst="rect">
            <a:avLst/>
          </a:prstGeom>
        </p:spPr>
      </p:pic>
    </p:spTree>
    <p:extLst>
      <p:ext uri="{BB962C8B-B14F-4D97-AF65-F5344CB8AC3E}">
        <p14:creationId xmlns:p14="http://schemas.microsoft.com/office/powerpoint/2010/main" val="22553670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8B056-DC11-B1A7-3F47-B1848FCB7490}"/>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01CB948A-3804-56C7-BFCA-5EA9EC41532A}"/>
              </a:ext>
            </a:extLst>
          </p:cNvPr>
          <p:cNvSpPr txBox="1"/>
          <p:nvPr/>
        </p:nvSpPr>
        <p:spPr>
          <a:xfrm>
            <a:off x="315471" y="6144197"/>
            <a:ext cx="11876529" cy="42672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s" sz="1400" b="1" i="0" u="none" strike="noStrike" cap="none" baseline="0">
                <a:solidFill>
                  <a:srgbClr val="002960"/>
                </a:solidFill>
                <a:effectLst/>
                <a:uFill>
                  <a:solidFill>
                    <a:prstClr val="black">
                      <a:alpha val="0"/>
                    </a:prstClr>
                  </a:solidFill>
                </a:uFill>
                <a:latin typeface="Arial"/>
                <a:ea typeface="Arial"/>
                <a:cs typeface="Arial"/>
              </a:rPr>
              <a:t>Nota:</a:t>
            </a:r>
            <a:r>
              <a:rPr lang="es" sz="1400" b="0" i="0" u="none" strike="noStrike" cap="none" baseline="0">
                <a:solidFill>
                  <a:srgbClr val="002960"/>
                </a:solidFill>
                <a:effectLst/>
                <a:uFill>
                  <a:solidFill>
                    <a:prstClr val="black">
                      <a:alpha val="0"/>
                    </a:prstClr>
                  </a:solidFill>
                </a:uFill>
                <a:latin typeface="Arial"/>
                <a:ea typeface="Arial"/>
                <a:cs typeface="Arial"/>
              </a:rPr>
              <a:t> Estos nos son los únicos cambios que se producen debido a la OB3, pero son los cambios más grandes que afectan a los afiliados.</a:t>
            </a:r>
            <a:endParaRPr kumimoji="0" lang="en-US" sz="1050" b="0" i="0" u="none" strike="noStrike" kern="1200" cap="none" spc="0" normalizeH="0" baseline="0" noProof="0" dirty="0">
              <a:ln>
                <a:noFill/>
              </a:ln>
              <a:solidFill>
                <a:srgbClr val="002960"/>
              </a:solidFill>
              <a:effectLst/>
              <a:uLnTx/>
              <a:uFillTx/>
              <a:latin typeface="Arial"/>
              <a:ea typeface="+mj-ea"/>
              <a:cs typeface="Arial"/>
            </a:endParaRPr>
          </a:p>
        </p:txBody>
      </p:sp>
      <p:sp>
        <p:nvSpPr>
          <p:cNvPr id="39" name="Title 1">
            <a:extLst>
              <a:ext uri="{FF2B5EF4-FFF2-40B4-BE49-F238E27FC236}">
                <a16:creationId xmlns:a16="http://schemas.microsoft.com/office/drawing/2014/main" id="{54BBCC93-4A6B-C192-1DB8-BB2CFEE90213}"/>
              </a:ext>
            </a:extLst>
          </p:cNvPr>
          <p:cNvSpPr txBox="1"/>
          <p:nvPr/>
        </p:nvSpPr>
        <p:spPr>
          <a:xfrm>
            <a:off x="381617" y="2625992"/>
            <a:ext cx="2094352" cy="152400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es" sz="2000" b="1" i="0" u="none" strike="noStrike" cap="none" baseline="0">
                <a:solidFill>
                  <a:srgbClr val="002960"/>
                </a:solidFill>
                <a:effectLst/>
                <a:uFill>
                  <a:solidFill>
                    <a:prstClr val="black">
                      <a:alpha val="0"/>
                    </a:prstClr>
                  </a:solidFill>
                </a:uFill>
                <a:latin typeface="Arial"/>
                <a:ea typeface="Arial"/>
                <a:cs typeface="Arial"/>
              </a:rPr>
              <a:t>Futuros cambios en MassHealth debido a la OB3</a:t>
            </a:r>
          </a:p>
        </p:txBody>
      </p:sp>
      <p:sp>
        <p:nvSpPr>
          <p:cNvPr id="40" name="Left Brace 39">
            <a:extLst>
              <a:ext uri="{FF2B5EF4-FFF2-40B4-BE49-F238E27FC236}">
                <a16:creationId xmlns:a16="http://schemas.microsoft.com/office/drawing/2014/main" id="{DDC2FB63-B55F-8A18-D283-C82A66ABBDFC}"/>
              </a:ext>
              <a:ext uri="{C183D7F6-B498-43B3-948B-1728B52AA6E4}">
                <adec:decorative xmlns:adec="http://schemas.microsoft.com/office/drawing/2017/decorative" val="1"/>
              </a:ext>
            </a:extLst>
          </p:cNvPr>
          <p:cNvSpPr/>
          <p:nvPr/>
        </p:nvSpPr>
        <p:spPr>
          <a:xfrm>
            <a:off x="2556842" y="1323608"/>
            <a:ext cx="442080" cy="4128768"/>
          </a:xfrm>
          <a:prstGeom prst="leftBrace">
            <a:avLst>
              <a:gd name="adj1" fmla="val 7949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0" name="Title 49">
            <a:extLst>
              <a:ext uri="{FF2B5EF4-FFF2-40B4-BE49-F238E27FC236}">
                <a16:creationId xmlns:a16="http://schemas.microsoft.com/office/drawing/2014/main" id="{F96B7FED-D566-B9A5-3338-21DE82CD223F}"/>
              </a:ext>
            </a:extLst>
          </p:cNvPr>
          <p:cNvSpPr>
            <a:spLocks noGrp="1"/>
          </p:cNvSpPr>
          <p:nvPr>
            <p:ph type="title"/>
          </p:nvPr>
        </p:nvSpPr>
        <p:spPr>
          <a:xfrm>
            <a:off x="231648" y="290223"/>
            <a:ext cx="11684000" cy="304800"/>
          </a:xfrm>
        </p:spPr>
        <p:txBody>
          <a:bodyPr/>
          <a:lstStyle/>
          <a:p>
            <a:r>
              <a:rPr lang="es" sz="2000" b="1" i="0" u="none" strike="noStrike" cap="none" baseline="0">
                <a:solidFill>
                  <a:srgbClr val="002960"/>
                </a:solidFill>
                <a:effectLst/>
                <a:uFill>
                  <a:solidFill>
                    <a:prstClr val="black">
                      <a:alpha val="0"/>
                    </a:prstClr>
                  </a:solidFill>
                </a:uFill>
                <a:latin typeface="Arial"/>
                <a:ea typeface="Arial"/>
                <a:cs typeface="Arial"/>
              </a:rPr>
              <a:t>¿Cuáles son los cambios más grandes que surgen de la OB3?</a:t>
            </a:r>
            <a:endParaRPr lang="en-US" dirty="0"/>
          </a:p>
        </p:txBody>
      </p:sp>
      <p:sp>
        <p:nvSpPr>
          <p:cNvPr id="48" name="Rectangle 47">
            <a:extLst>
              <a:ext uri="{FF2B5EF4-FFF2-40B4-BE49-F238E27FC236}">
                <a16:creationId xmlns:a16="http://schemas.microsoft.com/office/drawing/2014/main" id="{60CC4069-B57C-B6FD-47C0-887C0E6F2DE1}"/>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183CC879-45DD-9EA0-524F-820A26F886AE}"/>
              </a:ext>
            </a:extLst>
          </p:cNvPr>
          <p:cNvGrpSpPr/>
          <p:nvPr/>
        </p:nvGrpSpPr>
        <p:grpSpPr>
          <a:xfrm>
            <a:off x="3618289" y="738492"/>
            <a:ext cx="8014683" cy="5299001"/>
            <a:chOff x="3618289" y="700392"/>
            <a:chExt cx="8014683" cy="5299001"/>
          </a:xfrm>
        </p:grpSpPr>
        <p:sp>
          <p:nvSpPr>
            <p:cNvPr id="16" name="Oval 15">
              <a:extLst>
                <a:ext uri="{FF2B5EF4-FFF2-40B4-BE49-F238E27FC236}">
                  <a16:creationId xmlns:a16="http://schemas.microsoft.com/office/drawing/2014/main" id="{9BEE2312-EBD0-0F65-05C3-38FCFF688705}"/>
                </a:ext>
                <a:ext uri="{C183D7F6-B498-43B3-948B-1728B52AA6E4}">
                  <adec:decorative xmlns:adec="http://schemas.microsoft.com/office/drawing/2017/decorative" val="1"/>
                </a:ext>
              </a:extLst>
            </p:cNvPr>
            <p:cNvSpPr/>
            <p:nvPr/>
          </p:nvSpPr>
          <p:spPr>
            <a:xfrm>
              <a:off x="3648450" y="700392"/>
              <a:ext cx="902093" cy="90209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9C361412-7383-7935-D5B1-66CB15653A80}"/>
                </a:ext>
                <a:ext uri="{C183D7F6-B498-43B3-948B-1728B52AA6E4}">
                  <adec:decorative xmlns:adec="http://schemas.microsoft.com/office/drawing/2017/decorative" val="1"/>
                </a:ext>
              </a:extLst>
            </p:cNvPr>
            <p:cNvSpPr/>
            <p:nvPr/>
          </p:nvSpPr>
          <p:spPr>
            <a:xfrm>
              <a:off x="4226184" y="818210"/>
              <a:ext cx="7352520" cy="67446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Title 1">
              <a:extLst>
                <a:ext uri="{FF2B5EF4-FFF2-40B4-BE49-F238E27FC236}">
                  <a16:creationId xmlns:a16="http://schemas.microsoft.com/office/drawing/2014/main" id="{E3473547-5C83-3D6E-5231-744E0830D934}"/>
                </a:ext>
              </a:extLst>
            </p:cNvPr>
            <p:cNvSpPr txBox="1"/>
            <p:nvPr/>
          </p:nvSpPr>
          <p:spPr>
            <a:xfrm>
              <a:off x="5885793" y="881120"/>
              <a:ext cx="5323248" cy="54864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s" sz="1800" b="1" i="0" u="none" strike="noStrike" cap="none" baseline="0" dirty="0">
                  <a:solidFill>
                    <a:srgbClr val="002960"/>
                  </a:solidFill>
                  <a:effectLst/>
                  <a:uFill>
                    <a:solidFill>
                      <a:prstClr val="black">
                        <a:alpha val="0"/>
                      </a:prstClr>
                    </a:solidFill>
                  </a:uFill>
                  <a:latin typeface="Arial"/>
                  <a:ea typeface="Arial"/>
                  <a:cs typeface="Arial"/>
                </a:rPr>
                <a:t>Cambios en la cobertura para determinados inmigrantes.</a:t>
              </a:r>
              <a:endParaRPr kumimoji="0" lang="en-US" sz="1800" b="0" i="0" u="none" strike="noStrike" kern="1200" cap="none" spc="0" normalizeH="0" baseline="0" noProof="0" dirty="0">
                <a:ln>
                  <a:noFill/>
                </a:ln>
                <a:solidFill>
                  <a:srgbClr val="002960"/>
                </a:solidFill>
                <a:effectLst/>
                <a:uLnTx/>
                <a:uFillTx/>
                <a:latin typeface="Arial"/>
                <a:ea typeface="+mj-ea"/>
                <a:cs typeface="Arial"/>
              </a:endParaRPr>
            </a:p>
          </p:txBody>
        </p:sp>
        <p:sp>
          <p:nvSpPr>
            <p:cNvPr id="19" name="Oval 18">
              <a:extLst>
                <a:ext uri="{FF2B5EF4-FFF2-40B4-BE49-F238E27FC236}">
                  <a16:creationId xmlns:a16="http://schemas.microsoft.com/office/drawing/2014/main" id="{1157A6B9-3903-B99F-7137-882F19823642}"/>
                </a:ext>
                <a:ext uri="{C183D7F6-B498-43B3-948B-1728B52AA6E4}">
                  <adec:decorative xmlns:adec="http://schemas.microsoft.com/office/drawing/2017/decorative" val="1"/>
                </a:ext>
              </a:extLst>
            </p:cNvPr>
            <p:cNvSpPr/>
            <p:nvPr/>
          </p:nvSpPr>
          <p:spPr>
            <a:xfrm>
              <a:off x="3729057" y="781585"/>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0" name="Graphic 19" descr="Group of men with solid fill">
              <a:extLst>
                <a:ext uri="{FF2B5EF4-FFF2-40B4-BE49-F238E27FC236}">
                  <a16:creationId xmlns:a16="http://schemas.microsoft.com/office/drawing/2014/main" id="{B903AB27-1027-67DE-F752-EC5029091FC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38613" y="891141"/>
              <a:ext cx="528600" cy="528600"/>
            </a:xfrm>
            <a:prstGeom prst="rect">
              <a:avLst/>
            </a:prstGeom>
          </p:spPr>
        </p:pic>
        <p:sp>
          <p:nvSpPr>
            <p:cNvPr id="13" name="Title 1">
              <a:extLst>
                <a:ext uri="{FF2B5EF4-FFF2-40B4-BE49-F238E27FC236}">
                  <a16:creationId xmlns:a16="http://schemas.microsoft.com/office/drawing/2014/main" id="{15E8FB11-F037-32B7-6CA8-9A5397DA662C}"/>
                </a:ext>
              </a:extLst>
            </p:cNvPr>
            <p:cNvSpPr txBox="1"/>
            <p:nvPr/>
          </p:nvSpPr>
          <p:spPr>
            <a:xfrm>
              <a:off x="4475017" y="842127"/>
              <a:ext cx="1174627" cy="60960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es" sz="2000" b="1" i="0" u="none" strike="noStrike" cap="none" baseline="0">
                  <a:solidFill>
                    <a:srgbClr val="002960"/>
                  </a:solidFill>
                  <a:effectLst/>
                  <a:uFill>
                    <a:solidFill>
                      <a:prstClr val="black">
                        <a:alpha val="0"/>
                      </a:prstClr>
                    </a:solidFill>
                  </a:uFill>
                  <a:latin typeface="Arial"/>
                  <a:ea typeface="Arial"/>
                  <a:cs typeface="Arial"/>
                </a:rPr>
                <a:t>Octubre de 2026</a:t>
              </a:r>
              <a:endParaRPr kumimoji="0" lang="en-US" sz="2000" b="0" i="0" u="none" strike="noStrike" kern="1200" cap="none" spc="0" normalizeH="0" baseline="0" noProof="0" dirty="0">
                <a:ln>
                  <a:noFill/>
                </a:ln>
                <a:solidFill>
                  <a:srgbClr val="002960"/>
                </a:solidFill>
                <a:effectLst/>
                <a:uLnTx/>
                <a:uFillTx/>
                <a:latin typeface="Arial"/>
                <a:ea typeface="+mj-ea"/>
                <a:cs typeface="Arial"/>
              </a:endParaRPr>
            </a:p>
          </p:txBody>
        </p:sp>
        <p:cxnSp>
          <p:nvCxnSpPr>
            <p:cNvPr id="36" name="Straight Connector 35">
              <a:extLst>
                <a:ext uri="{FF2B5EF4-FFF2-40B4-BE49-F238E27FC236}">
                  <a16:creationId xmlns:a16="http://schemas.microsoft.com/office/drawing/2014/main" id="{BFF38BDE-9374-2078-1402-7C5F462BCB13}"/>
                </a:ext>
                <a:ext uri="{C183D7F6-B498-43B3-948B-1728B52AA6E4}">
                  <adec:decorative xmlns:adec="http://schemas.microsoft.com/office/drawing/2017/decorative" val="1"/>
                </a:ext>
              </a:extLst>
            </p:cNvPr>
            <p:cNvCxnSpPr/>
            <p:nvPr/>
          </p:nvCxnSpPr>
          <p:spPr>
            <a:xfrm flipH="1">
              <a:off x="5713112" y="851695"/>
              <a:ext cx="0" cy="607492"/>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686CDF7-857A-9452-C317-42798ACD4D28}"/>
                </a:ext>
                <a:ext uri="{C183D7F6-B498-43B3-948B-1728B52AA6E4}">
                  <adec:decorative xmlns:adec="http://schemas.microsoft.com/office/drawing/2017/decorative" val="1"/>
                </a:ext>
              </a:extLst>
            </p:cNvPr>
            <p:cNvSpPr/>
            <p:nvPr/>
          </p:nvSpPr>
          <p:spPr>
            <a:xfrm>
              <a:off x="3648450" y="1799619"/>
              <a:ext cx="902093" cy="902093"/>
            </a:xfrm>
            <a:prstGeom prst="ellipse">
              <a:avLst/>
            </a:prstGeom>
            <a:solidFill>
              <a:schemeClr val="accent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39FF3FD-330F-DBB5-0F22-615D8031BA7F}"/>
                </a:ext>
                <a:ext uri="{C183D7F6-B498-43B3-948B-1728B52AA6E4}">
                  <adec:decorative xmlns:adec="http://schemas.microsoft.com/office/drawing/2017/decorative" val="1"/>
                </a:ext>
              </a:extLst>
            </p:cNvPr>
            <p:cNvSpPr/>
            <p:nvPr/>
          </p:nvSpPr>
          <p:spPr>
            <a:xfrm>
              <a:off x="4226184" y="1917437"/>
              <a:ext cx="7352520" cy="674462"/>
            </a:xfrm>
            <a:prstGeom prst="roundRect">
              <a:avLst/>
            </a:prstGeom>
            <a:solidFill>
              <a:srgbClr val="9DC9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Oval 7">
              <a:extLst>
                <a:ext uri="{FF2B5EF4-FFF2-40B4-BE49-F238E27FC236}">
                  <a16:creationId xmlns:a16="http://schemas.microsoft.com/office/drawing/2014/main" id="{6D89054F-BEF7-9D48-9464-DA5210BE94EE}"/>
                </a:ext>
                <a:ext uri="{C183D7F6-B498-43B3-948B-1728B52AA6E4}">
                  <adec:decorative xmlns:adec="http://schemas.microsoft.com/office/drawing/2017/decorative" val="1"/>
                </a:ext>
              </a:extLst>
            </p:cNvPr>
            <p:cNvSpPr/>
            <p:nvPr/>
          </p:nvSpPr>
          <p:spPr>
            <a:xfrm>
              <a:off x="3729057" y="188081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38" name="Straight Connector 37">
              <a:extLst>
                <a:ext uri="{FF2B5EF4-FFF2-40B4-BE49-F238E27FC236}">
                  <a16:creationId xmlns:a16="http://schemas.microsoft.com/office/drawing/2014/main" id="{CD4D0085-9C3D-7E9C-B1AF-F560EF137C54}"/>
                </a:ext>
                <a:ext uri="{C183D7F6-B498-43B3-948B-1728B52AA6E4}">
                  <adec:decorative xmlns:adec="http://schemas.microsoft.com/office/drawing/2017/decorative" val="1"/>
                </a:ext>
              </a:extLst>
            </p:cNvPr>
            <p:cNvCxnSpPr/>
            <p:nvPr/>
          </p:nvCxnSpPr>
          <p:spPr>
            <a:xfrm flipH="1">
              <a:off x="5713112" y="1950922"/>
              <a:ext cx="0" cy="607492"/>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4A767FF-4C7C-02BF-1603-B92C31430201}"/>
                </a:ext>
              </a:extLst>
            </p:cNvPr>
            <p:cNvSpPr txBox="1"/>
            <p:nvPr/>
          </p:nvSpPr>
          <p:spPr>
            <a:xfrm>
              <a:off x="5885795" y="3869807"/>
              <a:ext cx="5284133" cy="230832"/>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002960"/>
                </a:solidFill>
                <a:effectLst/>
                <a:uLnTx/>
                <a:uFillTx/>
                <a:latin typeface="Arial"/>
                <a:ea typeface="+mj-ea"/>
                <a:cs typeface="Arial"/>
              </a:endParaRPr>
            </a:p>
          </p:txBody>
        </p:sp>
        <p:sp>
          <p:nvSpPr>
            <p:cNvPr id="22" name="Oval 21">
              <a:extLst>
                <a:ext uri="{FF2B5EF4-FFF2-40B4-BE49-F238E27FC236}">
                  <a16:creationId xmlns:a16="http://schemas.microsoft.com/office/drawing/2014/main" id="{4BCE0149-80C6-F262-FDC8-4EE2F723D212}"/>
                </a:ext>
                <a:ext uri="{C183D7F6-B498-43B3-948B-1728B52AA6E4}">
                  <adec:decorative xmlns:adec="http://schemas.microsoft.com/office/drawing/2017/decorative" val="1"/>
                </a:ext>
              </a:extLst>
            </p:cNvPr>
            <p:cNvSpPr/>
            <p:nvPr/>
          </p:nvSpPr>
          <p:spPr>
            <a:xfrm>
              <a:off x="3648450" y="2898846"/>
              <a:ext cx="902093" cy="902093"/>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 name="Rectangle: Rounded Corners 22">
              <a:extLst>
                <a:ext uri="{FF2B5EF4-FFF2-40B4-BE49-F238E27FC236}">
                  <a16:creationId xmlns:a16="http://schemas.microsoft.com/office/drawing/2014/main" id="{77321899-515A-5FB8-29C8-D113F619C050}"/>
                </a:ext>
                <a:ext uri="{C183D7F6-B498-43B3-948B-1728B52AA6E4}">
                  <adec:decorative xmlns:adec="http://schemas.microsoft.com/office/drawing/2017/decorative" val="1"/>
                </a:ext>
              </a:extLst>
            </p:cNvPr>
            <p:cNvSpPr/>
            <p:nvPr/>
          </p:nvSpPr>
          <p:spPr>
            <a:xfrm>
              <a:off x="4226184" y="3016664"/>
              <a:ext cx="7352520" cy="674462"/>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4" name="Title 1">
              <a:extLst>
                <a:ext uri="{FF2B5EF4-FFF2-40B4-BE49-F238E27FC236}">
                  <a16:creationId xmlns:a16="http://schemas.microsoft.com/office/drawing/2014/main" id="{65EFA3E0-44AA-1F22-1594-EA98B5C63DAE}"/>
                </a:ext>
              </a:extLst>
            </p:cNvPr>
            <p:cNvSpPr txBox="1"/>
            <p:nvPr/>
          </p:nvSpPr>
          <p:spPr>
            <a:xfrm>
              <a:off x="5909208" y="3102435"/>
              <a:ext cx="4572000" cy="50292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s" sz="1800" b="1" i="0" u="none" strike="noStrike" cap="none" baseline="0" dirty="0">
                  <a:solidFill>
                    <a:srgbClr val="002960"/>
                  </a:solidFill>
                  <a:effectLst/>
                  <a:uFill>
                    <a:solidFill>
                      <a:prstClr val="black">
                        <a:alpha val="0"/>
                      </a:prstClr>
                    </a:solidFill>
                  </a:uFill>
                  <a:latin typeface="Arial"/>
                  <a:ea typeface="Arial"/>
                  <a:cs typeface="Arial"/>
                </a:rPr>
                <a:t>Renovaciones cada 6 meses.</a:t>
              </a:r>
            </a:p>
            <a:p>
              <a:pPr marL="0" marR="0" lvl="0" indent="0" algn="l" defTabSz="914400" rtl="0" eaLnBrk="1" fontAlgn="auto" latinLnBrk="0" hangingPunct="1">
                <a:lnSpc>
                  <a:spcPct val="100000"/>
                </a:lnSpc>
                <a:spcBef>
                  <a:spcPct val="0"/>
                </a:spcBef>
                <a:spcAft>
                  <a:spcPct val="0"/>
                </a:spcAft>
                <a:buClrTx/>
                <a:buSzTx/>
                <a:buFontTx/>
                <a:buNone/>
                <a:defRPr/>
              </a:pPr>
              <a:r>
                <a:rPr lang="es" sz="1500" b="0" i="0" u="none" strike="noStrike" cap="none" baseline="0" dirty="0">
                  <a:solidFill>
                    <a:srgbClr val="002960"/>
                  </a:solidFill>
                  <a:effectLst/>
                  <a:uFill>
                    <a:solidFill>
                      <a:prstClr val="black">
                        <a:alpha val="0"/>
                      </a:prstClr>
                    </a:solidFill>
                  </a:uFill>
                  <a:latin typeface="Arial"/>
                  <a:ea typeface="Arial"/>
                  <a:cs typeface="Arial"/>
                </a:rPr>
                <a:t>Para algunos adultos, de 19 a 64 años.</a:t>
              </a:r>
            </a:p>
          </p:txBody>
        </p:sp>
        <p:sp>
          <p:nvSpPr>
            <p:cNvPr id="25" name="Oval 24">
              <a:extLst>
                <a:ext uri="{FF2B5EF4-FFF2-40B4-BE49-F238E27FC236}">
                  <a16:creationId xmlns:a16="http://schemas.microsoft.com/office/drawing/2014/main" id="{5B1C5C0A-93C5-383D-E31C-78C62D8A6A07}"/>
                </a:ext>
                <a:ext uri="{C183D7F6-B498-43B3-948B-1728B52AA6E4}">
                  <adec:decorative xmlns:adec="http://schemas.microsoft.com/office/drawing/2017/decorative" val="1"/>
                </a:ext>
              </a:extLst>
            </p:cNvPr>
            <p:cNvSpPr/>
            <p:nvPr/>
          </p:nvSpPr>
          <p:spPr>
            <a:xfrm>
              <a:off x="3729057" y="2980039"/>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6" name="Graphic 25" descr="Clock with solid fill">
              <a:extLst>
                <a:ext uri="{FF2B5EF4-FFF2-40B4-BE49-F238E27FC236}">
                  <a16:creationId xmlns:a16="http://schemas.microsoft.com/office/drawing/2014/main" id="{A754BB42-1861-F234-D710-72FD502D12A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38613" y="3089595"/>
              <a:ext cx="528600" cy="528600"/>
            </a:xfrm>
            <a:prstGeom prst="rect">
              <a:avLst/>
            </a:prstGeom>
          </p:spPr>
        </p:pic>
        <p:cxnSp>
          <p:nvCxnSpPr>
            <p:cNvPr id="42" name="Straight Connector 41">
              <a:extLst>
                <a:ext uri="{FF2B5EF4-FFF2-40B4-BE49-F238E27FC236}">
                  <a16:creationId xmlns:a16="http://schemas.microsoft.com/office/drawing/2014/main" id="{DEAB2BD3-E05C-FD79-5460-5D56CCF24F79}"/>
                </a:ext>
                <a:ext uri="{C183D7F6-B498-43B3-948B-1728B52AA6E4}">
                  <adec:decorative xmlns:adec="http://schemas.microsoft.com/office/drawing/2017/decorative" val="1"/>
                </a:ext>
              </a:extLst>
            </p:cNvPr>
            <p:cNvCxnSpPr/>
            <p:nvPr/>
          </p:nvCxnSpPr>
          <p:spPr>
            <a:xfrm flipH="1">
              <a:off x="5713112" y="3050149"/>
              <a:ext cx="0" cy="607492"/>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254C4C6-8239-4A4E-3E76-08ABABD0E489}"/>
                </a:ext>
                <a:ext uri="{C183D7F6-B498-43B3-948B-1728B52AA6E4}">
                  <adec:decorative xmlns:adec="http://schemas.microsoft.com/office/drawing/2017/decorative" val="1"/>
                </a:ext>
              </a:extLst>
            </p:cNvPr>
            <p:cNvSpPr/>
            <p:nvPr/>
          </p:nvSpPr>
          <p:spPr>
            <a:xfrm>
              <a:off x="3648450" y="5097300"/>
              <a:ext cx="902093" cy="902093"/>
            </a:xfrm>
            <a:prstGeom prst="ellipse">
              <a:avLst/>
            </a:prstGeom>
            <a:solidFill>
              <a:schemeClr val="accent1">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9" name="Rectangle: Rounded Corners 28">
              <a:extLst>
                <a:ext uri="{FF2B5EF4-FFF2-40B4-BE49-F238E27FC236}">
                  <a16:creationId xmlns:a16="http://schemas.microsoft.com/office/drawing/2014/main" id="{5E63BA71-1629-7460-F505-935C773DF914}"/>
                </a:ext>
                <a:ext uri="{C183D7F6-B498-43B3-948B-1728B52AA6E4}">
                  <adec:decorative xmlns:adec="http://schemas.microsoft.com/office/drawing/2017/decorative" val="1"/>
                </a:ext>
              </a:extLst>
            </p:cNvPr>
            <p:cNvSpPr/>
            <p:nvPr/>
          </p:nvSpPr>
          <p:spPr>
            <a:xfrm>
              <a:off x="4226184" y="5215118"/>
              <a:ext cx="7352520" cy="754370"/>
            </a:xfrm>
            <a:prstGeom prst="roundRect">
              <a:avLst/>
            </a:prstGeom>
            <a:solidFill>
              <a:schemeClr val="accent1">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0" name="Title 1">
              <a:extLst>
                <a:ext uri="{FF2B5EF4-FFF2-40B4-BE49-F238E27FC236}">
                  <a16:creationId xmlns:a16="http://schemas.microsoft.com/office/drawing/2014/main" id="{ACF83F9E-D815-BA6E-361E-103DFBDF1C49}"/>
                </a:ext>
              </a:extLst>
            </p:cNvPr>
            <p:cNvSpPr txBox="1"/>
            <p:nvPr/>
          </p:nvSpPr>
          <p:spPr>
            <a:xfrm>
              <a:off x="5909208" y="5186589"/>
              <a:ext cx="5669493" cy="73152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s" sz="1800" b="1" i="0" u="none" strike="noStrike" cap="none" baseline="0" dirty="0">
                  <a:solidFill>
                    <a:srgbClr val="FFFFFF"/>
                  </a:solidFill>
                  <a:effectLst/>
                  <a:uFill>
                    <a:solidFill>
                      <a:prstClr val="black">
                        <a:alpha val="0"/>
                      </a:prstClr>
                    </a:solidFill>
                  </a:uFill>
                  <a:latin typeface="Arial"/>
                  <a:ea typeface="Arial"/>
                  <a:cs typeface="Arial"/>
                </a:rPr>
                <a:t>Costo compartido</a:t>
              </a:r>
            </a:p>
            <a:p>
              <a:pPr marL="0" marR="0" lvl="0" indent="0" algn="l" defTabSz="914400" rtl="0" eaLnBrk="1" fontAlgn="auto" latinLnBrk="0" hangingPunct="1">
                <a:lnSpc>
                  <a:spcPct val="100000"/>
                </a:lnSpc>
                <a:spcBef>
                  <a:spcPct val="0"/>
                </a:spcBef>
                <a:spcAft>
                  <a:spcPct val="0"/>
                </a:spcAft>
                <a:buClrTx/>
                <a:buSzTx/>
                <a:buFontTx/>
                <a:buNone/>
                <a:defRPr/>
              </a:pPr>
              <a:r>
                <a:rPr lang="es" sz="1500" b="0" i="0" u="none" strike="noStrike" cap="none" baseline="0" dirty="0">
                  <a:solidFill>
                    <a:srgbClr val="FFFFFF"/>
                  </a:solidFill>
                  <a:effectLst/>
                  <a:uFill>
                    <a:solidFill>
                      <a:prstClr val="black">
                        <a:alpha val="0"/>
                      </a:prstClr>
                    </a:solidFill>
                  </a:uFill>
                  <a:latin typeface="Arial"/>
                  <a:ea typeface="Arial"/>
                  <a:cs typeface="Arial"/>
                </a:rPr>
                <a:t>Para algunos adultos, de 19 a 64 años, con ingresos </a:t>
              </a:r>
              <a:r>
                <a:rPr lang="es" sz="1500" b="0" i="0" u="none" strike="noStrike" cap="none" baseline="0" dirty="0">
                  <a:solidFill>
                    <a:srgbClr val="7030A0"/>
                  </a:solidFill>
                  <a:effectLst/>
                  <a:uFill>
                    <a:solidFill>
                      <a:prstClr val="black">
                        <a:alpha val="0"/>
                      </a:prstClr>
                    </a:solidFill>
                  </a:uFill>
                  <a:latin typeface="Arial"/>
                  <a:ea typeface="Arial"/>
                  <a:cs typeface="Arial"/>
                </a:rPr>
                <a:t>superiroes al</a:t>
              </a:r>
              <a:r>
                <a:rPr lang="es" sz="1500" b="0" i="0" u="none" strike="noStrike" cap="none" baseline="0" dirty="0">
                  <a:solidFill>
                    <a:srgbClr val="FFFFFF"/>
                  </a:solidFill>
                  <a:effectLst/>
                  <a:uFill>
                    <a:solidFill>
                      <a:prstClr val="black">
                        <a:alpha val="0"/>
                      </a:prstClr>
                    </a:solidFill>
                  </a:uFill>
                  <a:latin typeface="Arial"/>
                  <a:ea typeface="Arial"/>
                  <a:cs typeface="Arial"/>
                </a:rPr>
                <a:t> 100 % del FPL.</a:t>
              </a:r>
            </a:p>
          </p:txBody>
        </p:sp>
        <p:sp>
          <p:nvSpPr>
            <p:cNvPr id="31" name="Oval 30">
              <a:extLst>
                <a:ext uri="{FF2B5EF4-FFF2-40B4-BE49-F238E27FC236}">
                  <a16:creationId xmlns:a16="http://schemas.microsoft.com/office/drawing/2014/main" id="{7DEF586B-A796-1E85-D78F-917767881D98}"/>
                </a:ext>
                <a:ext uri="{C183D7F6-B498-43B3-948B-1728B52AA6E4}">
                  <adec:decorative xmlns:adec="http://schemas.microsoft.com/office/drawing/2017/decorative" val="1"/>
                </a:ext>
              </a:extLst>
            </p:cNvPr>
            <p:cNvSpPr/>
            <p:nvPr/>
          </p:nvSpPr>
          <p:spPr>
            <a:xfrm>
              <a:off x="3729057" y="5178493"/>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2" name="Graphic 31" descr="Dollar with solid fill">
              <a:extLst>
                <a:ext uri="{FF2B5EF4-FFF2-40B4-BE49-F238E27FC236}">
                  <a16:creationId xmlns:a16="http://schemas.microsoft.com/office/drawing/2014/main" id="{324842A3-8261-32CA-BC91-AE87D1679AC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838613" y="5288049"/>
              <a:ext cx="528600" cy="528600"/>
            </a:xfrm>
            <a:prstGeom prst="rect">
              <a:avLst/>
            </a:prstGeom>
          </p:spPr>
        </p:pic>
        <p:sp>
          <p:nvSpPr>
            <p:cNvPr id="34" name="Title 1">
              <a:extLst>
                <a:ext uri="{FF2B5EF4-FFF2-40B4-BE49-F238E27FC236}">
                  <a16:creationId xmlns:a16="http://schemas.microsoft.com/office/drawing/2014/main" id="{35525C95-B288-B268-D8B9-337AEF04CBC8}"/>
                </a:ext>
              </a:extLst>
            </p:cNvPr>
            <p:cNvSpPr txBox="1"/>
            <p:nvPr/>
          </p:nvSpPr>
          <p:spPr>
            <a:xfrm>
              <a:off x="4476769" y="5243545"/>
              <a:ext cx="1172881" cy="60960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es" sz="2000" b="1" i="0" u="none" strike="noStrike" cap="none" baseline="0" dirty="0">
                  <a:solidFill>
                    <a:srgbClr val="FFFFFF"/>
                  </a:solidFill>
                  <a:effectLst/>
                  <a:uFill>
                    <a:solidFill>
                      <a:prstClr val="black">
                        <a:alpha val="0"/>
                      </a:prstClr>
                    </a:solidFill>
                  </a:uFill>
                  <a:latin typeface="Arial"/>
                  <a:ea typeface="Arial"/>
                  <a:cs typeface="Arial"/>
                </a:rPr>
                <a:t>Octubre</a:t>
              </a:r>
            </a:p>
            <a:p>
              <a:pPr marL="0" marR="0" lvl="0" indent="0" algn="ctr" defTabSz="914400" rtl="0" eaLnBrk="1" fontAlgn="auto" latinLnBrk="0" hangingPunct="1">
                <a:lnSpc>
                  <a:spcPct val="100000"/>
                </a:lnSpc>
                <a:spcBef>
                  <a:spcPct val="0"/>
                </a:spcBef>
                <a:spcAft>
                  <a:spcPct val="0"/>
                </a:spcAft>
                <a:buClrTx/>
                <a:buSzTx/>
                <a:buFontTx/>
                <a:buNone/>
                <a:defRPr/>
              </a:pPr>
              <a:r>
                <a:rPr lang="es" sz="2000" b="1" i="0" u="none" strike="noStrike" cap="none" baseline="0" dirty="0">
                  <a:solidFill>
                    <a:srgbClr val="FFFFFF"/>
                  </a:solidFill>
                  <a:effectLst/>
                  <a:uFill>
                    <a:solidFill>
                      <a:prstClr val="black">
                        <a:alpha val="0"/>
                      </a:prstClr>
                    </a:solidFill>
                  </a:uFill>
                  <a:latin typeface="Arial"/>
                  <a:ea typeface="Arial"/>
                  <a:cs typeface="Arial"/>
                </a:rPr>
                <a:t>de 2028</a:t>
              </a:r>
              <a:endParaRPr kumimoji="0" lang="en-US" sz="2000" b="0" i="0" u="none" strike="noStrike" kern="1200" cap="none" spc="0" normalizeH="0" baseline="0" noProof="0" dirty="0">
                <a:ln>
                  <a:noFill/>
                </a:ln>
                <a:solidFill>
                  <a:srgbClr val="FFFFFF"/>
                </a:solidFill>
                <a:effectLst/>
                <a:uLnTx/>
                <a:uFillTx/>
                <a:latin typeface="Arial"/>
                <a:ea typeface="+mj-ea"/>
                <a:cs typeface="Arial"/>
              </a:endParaRPr>
            </a:p>
          </p:txBody>
        </p:sp>
        <p:cxnSp>
          <p:nvCxnSpPr>
            <p:cNvPr id="43" name="Straight Connector 42">
              <a:extLst>
                <a:ext uri="{FF2B5EF4-FFF2-40B4-BE49-F238E27FC236}">
                  <a16:creationId xmlns:a16="http://schemas.microsoft.com/office/drawing/2014/main" id="{D887CC39-8CDF-8877-B698-6FC5A7376FB8}"/>
                </a:ext>
                <a:ext uri="{C183D7F6-B498-43B3-948B-1728B52AA6E4}">
                  <adec:decorative xmlns:adec="http://schemas.microsoft.com/office/drawing/2017/decorative" val="1"/>
                </a:ext>
              </a:extLst>
            </p:cNvPr>
            <p:cNvCxnSpPr>
              <a:cxnSpLocks/>
            </p:cNvCxnSpPr>
            <p:nvPr/>
          </p:nvCxnSpPr>
          <p:spPr>
            <a:xfrm>
              <a:off x="5731889" y="5248603"/>
              <a:ext cx="0" cy="679466"/>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7A39C79-31B0-E863-1468-70D03A43DB16}"/>
                </a:ext>
                <a:ext uri="{C183D7F6-B498-43B3-948B-1728B52AA6E4}">
                  <adec:decorative xmlns:adec="http://schemas.microsoft.com/office/drawing/2017/decorative" val="1"/>
                </a:ext>
              </a:extLst>
            </p:cNvPr>
            <p:cNvSpPr/>
            <p:nvPr/>
          </p:nvSpPr>
          <p:spPr>
            <a:xfrm>
              <a:off x="4099496" y="4116523"/>
              <a:ext cx="7352520" cy="674462"/>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Oval 8">
              <a:extLst>
                <a:ext uri="{FF2B5EF4-FFF2-40B4-BE49-F238E27FC236}">
                  <a16:creationId xmlns:a16="http://schemas.microsoft.com/office/drawing/2014/main" id="{EB29A12A-9CE4-E9C8-F3FA-2CDE26DFD3D7}"/>
                </a:ext>
                <a:ext uri="{C183D7F6-B498-43B3-948B-1728B52AA6E4}">
                  <adec:decorative xmlns:adec="http://schemas.microsoft.com/office/drawing/2017/decorative" val="1"/>
                </a:ext>
              </a:extLst>
            </p:cNvPr>
            <p:cNvSpPr/>
            <p:nvPr/>
          </p:nvSpPr>
          <p:spPr>
            <a:xfrm>
              <a:off x="3618289" y="3998073"/>
              <a:ext cx="902093" cy="902093"/>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1" name="Oval 20">
              <a:extLst>
                <a:ext uri="{FF2B5EF4-FFF2-40B4-BE49-F238E27FC236}">
                  <a16:creationId xmlns:a16="http://schemas.microsoft.com/office/drawing/2014/main" id="{E0B7DBCC-3BE9-D151-2954-D8C5FAEB8FEF}"/>
                </a:ext>
                <a:ext uri="{C183D7F6-B498-43B3-948B-1728B52AA6E4}">
                  <adec:decorative xmlns:adec="http://schemas.microsoft.com/office/drawing/2017/decorative" val="1"/>
                </a:ext>
              </a:extLst>
            </p:cNvPr>
            <p:cNvSpPr/>
            <p:nvPr/>
          </p:nvSpPr>
          <p:spPr>
            <a:xfrm>
              <a:off x="3698896" y="4079266"/>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37" name="Straight Connector 36">
              <a:extLst>
                <a:ext uri="{FF2B5EF4-FFF2-40B4-BE49-F238E27FC236}">
                  <a16:creationId xmlns:a16="http://schemas.microsoft.com/office/drawing/2014/main" id="{0D568AE8-7855-AF5F-E5E0-403583292341}"/>
                </a:ext>
                <a:ext uri="{C183D7F6-B498-43B3-948B-1728B52AA6E4}">
                  <adec:decorative xmlns:adec="http://schemas.microsoft.com/office/drawing/2017/decorative" val="1"/>
                </a:ext>
              </a:extLst>
            </p:cNvPr>
            <p:cNvCxnSpPr/>
            <p:nvPr/>
          </p:nvCxnSpPr>
          <p:spPr>
            <a:xfrm flipH="1">
              <a:off x="5713112" y="4149376"/>
              <a:ext cx="0" cy="607492"/>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58ADA9E7-D1FD-9A81-2738-A5AF4719458F}"/>
                </a:ext>
              </a:extLst>
            </p:cNvPr>
            <p:cNvSpPr txBox="1"/>
            <p:nvPr/>
          </p:nvSpPr>
          <p:spPr>
            <a:xfrm>
              <a:off x="5885794" y="2010120"/>
              <a:ext cx="5747178" cy="507831"/>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s" sz="1800" b="1" i="0" u="none" strike="noStrike" cap="none" baseline="0" dirty="0">
                  <a:solidFill>
                    <a:srgbClr val="002960"/>
                  </a:solidFill>
                  <a:effectLst/>
                  <a:uFill>
                    <a:solidFill>
                      <a:prstClr val="black">
                        <a:alpha val="0"/>
                      </a:prstClr>
                    </a:solidFill>
                  </a:uFill>
                  <a:latin typeface="Arial"/>
                  <a:ea typeface="Arial"/>
                  <a:cs typeface="Arial"/>
                </a:rPr>
                <a:t>Se reduce la “cobertura retroactiva”.</a:t>
              </a:r>
            </a:p>
            <a:p>
              <a:pPr marL="0" marR="0" lvl="0" indent="0" algn="l" defTabSz="914400" rtl="0" eaLnBrk="1" fontAlgn="auto" latinLnBrk="0" hangingPunct="1">
                <a:lnSpc>
                  <a:spcPct val="100000"/>
                </a:lnSpc>
                <a:spcBef>
                  <a:spcPct val="0"/>
                </a:spcBef>
                <a:spcAft>
                  <a:spcPct val="0"/>
                </a:spcAft>
                <a:buClrTx/>
                <a:buSzTx/>
                <a:buFontTx/>
                <a:buNone/>
                <a:defRPr/>
              </a:pPr>
              <a:r>
                <a:rPr lang="es" sz="1500" b="0" i="0" u="none" strike="noStrike" cap="none" baseline="0" dirty="0">
                  <a:solidFill>
                    <a:srgbClr val="002960"/>
                  </a:solidFill>
                  <a:effectLst/>
                  <a:uFill>
                    <a:solidFill>
                      <a:prstClr val="black">
                        <a:alpha val="0"/>
                      </a:prstClr>
                    </a:solidFill>
                  </a:uFill>
                  <a:latin typeface="Arial"/>
                  <a:ea typeface="Arial"/>
                  <a:cs typeface="Arial"/>
                </a:rPr>
                <a:t>Se reduce a 1 mes para algunos adultos, a 2 meses para el resto.</a:t>
              </a:r>
            </a:p>
          </p:txBody>
        </p:sp>
        <p:pic>
          <p:nvPicPr>
            <p:cNvPr id="52" name="Graphic 51" descr="Back with solid fill">
              <a:extLst>
                <a:ext uri="{FF2B5EF4-FFF2-40B4-BE49-F238E27FC236}">
                  <a16:creationId xmlns:a16="http://schemas.microsoft.com/office/drawing/2014/main" id="{2B5335DE-97CC-9466-70FA-CD126F81DC0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815201" y="1999737"/>
              <a:ext cx="528600" cy="528600"/>
            </a:xfrm>
            <a:prstGeom prst="rect">
              <a:avLst/>
            </a:prstGeom>
          </p:spPr>
        </p:pic>
        <p:sp>
          <p:nvSpPr>
            <p:cNvPr id="53" name="Title 1">
              <a:extLst>
                <a:ext uri="{FF2B5EF4-FFF2-40B4-BE49-F238E27FC236}">
                  <a16:creationId xmlns:a16="http://schemas.microsoft.com/office/drawing/2014/main" id="{CBF854C4-18E6-BB29-9D88-E93951D1E4D1}"/>
                </a:ext>
              </a:extLst>
            </p:cNvPr>
            <p:cNvSpPr txBox="1"/>
            <p:nvPr/>
          </p:nvSpPr>
          <p:spPr>
            <a:xfrm>
              <a:off x="4475018" y="1959238"/>
              <a:ext cx="1174630" cy="60960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es" sz="2000" b="1" i="0" u="none" strike="noStrike" cap="none" baseline="0">
                  <a:solidFill>
                    <a:srgbClr val="002960"/>
                  </a:solidFill>
                  <a:effectLst/>
                  <a:uFill>
                    <a:solidFill>
                      <a:prstClr val="black">
                        <a:alpha val="0"/>
                      </a:prstClr>
                    </a:solidFill>
                  </a:uFill>
                  <a:latin typeface="Arial"/>
                  <a:ea typeface="Arial"/>
                  <a:cs typeface="Arial"/>
                </a:rPr>
                <a:t>Enero de 2027</a:t>
              </a:r>
              <a:endParaRPr kumimoji="0" lang="en-US" sz="2000" b="0" i="0" u="none" strike="noStrike" kern="1200" cap="none" spc="0" normalizeH="0" baseline="0" noProof="0" dirty="0">
                <a:ln>
                  <a:noFill/>
                </a:ln>
                <a:solidFill>
                  <a:srgbClr val="002960"/>
                </a:solidFill>
                <a:effectLst/>
                <a:uLnTx/>
                <a:uFillTx/>
                <a:latin typeface="Arial"/>
                <a:ea typeface="+mj-ea"/>
                <a:cs typeface="Arial"/>
              </a:endParaRPr>
            </a:p>
          </p:txBody>
        </p:sp>
        <p:sp>
          <p:nvSpPr>
            <p:cNvPr id="54" name="Title 1">
              <a:extLst>
                <a:ext uri="{FF2B5EF4-FFF2-40B4-BE49-F238E27FC236}">
                  <a16:creationId xmlns:a16="http://schemas.microsoft.com/office/drawing/2014/main" id="{6DBC72CA-A01A-2515-90E7-A72B9C778B27}"/>
                </a:ext>
              </a:extLst>
            </p:cNvPr>
            <p:cNvSpPr txBox="1"/>
            <p:nvPr/>
          </p:nvSpPr>
          <p:spPr>
            <a:xfrm>
              <a:off x="5909207" y="4190007"/>
              <a:ext cx="5458942" cy="507831"/>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lvl="0">
                <a:defRPr/>
              </a:pPr>
              <a:r>
                <a:rPr lang="es" sz="1800" b="1" i="0" u="none" strike="noStrike" cap="none" baseline="0" dirty="0">
                  <a:solidFill>
                    <a:srgbClr val="FFFFFF"/>
                  </a:solidFill>
                  <a:effectLst/>
                  <a:uFill>
                    <a:solidFill>
                      <a:prstClr val="black">
                        <a:alpha val="0"/>
                      </a:prstClr>
                    </a:solidFill>
                  </a:uFill>
                  <a:latin typeface="Arial"/>
                  <a:ea typeface="Arial"/>
                  <a:cs typeface="Arial"/>
                </a:rPr>
                <a:t>Requisitos de trabajo y educación.</a:t>
              </a:r>
            </a:p>
            <a:p>
              <a:pPr lvl="0">
                <a:defRPr/>
              </a:pPr>
              <a:r>
                <a:rPr lang="es" sz="1500" b="0" i="0" u="none" strike="noStrike" cap="none" baseline="0" dirty="0">
                  <a:solidFill>
                    <a:srgbClr val="FFFFFF"/>
                  </a:solidFill>
                  <a:effectLst/>
                  <a:uFill>
                    <a:solidFill>
                      <a:prstClr val="black">
                        <a:alpha val="0"/>
                      </a:prstClr>
                    </a:solidFill>
                  </a:uFill>
                  <a:latin typeface="Arial"/>
                  <a:ea typeface="Arial"/>
                  <a:cs typeface="Arial"/>
                </a:rPr>
                <a:t>Para algunos adultos, de 19 a 64 años (con varias exenciones).</a:t>
              </a:r>
            </a:p>
          </p:txBody>
        </p:sp>
        <p:pic>
          <p:nvPicPr>
            <p:cNvPr id="56" name="Graphic 55" descr="Briefcase with solid fill">
              <a:extLst>
                <a:ext uri="{FF2B5EF4-FFF2-40B4-BE49-F238E27FC236}">
                  <a16:creationId xmlns:a16="http://schemas.microsoft.com/office/drawing/2014/main" id="{8E2771CA-3965-FCEA-861F-75391CFC90B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808452" y="4177581"/>
              <a:ext cx="528600" cy="528600"/>
            </a:xfrm>
            <a:prstGeom prst="rect">
              <a:avLst/>
            </a:prstGeom>
          </p:spPr>
        </p:pic>
        <p:sp>
          <p:nvSpPr>
            <p:cNvPr id="57" name="Title 1">
              <a:extLst>
                <a:ext uri="{FF2B5EF4-FFF2-40B4-BE49-F238E27FC236}">
                  <a16:creationId xmlns:a16="http://schemas.microsoft.com/office/drawing/2014/main" id="{F793BCE4-75B6-D5CC-78A3-2C39665F81B0}"/>
                </a:ext>
              </a:extLst>
            </p:cNvPr>
            <p:cNvSpPr txBox="1"/>
            <p:nvPr/>
          </p:nvSpPr>
          <p:spPr>
            <a:xfrm>
              <a:off x="4446609" y="4134677"/>
              <a:ext cx="1203040" cy="60960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lvl="0" algn="ctr">
                <a:defRPr/>
              </a:pPr>
              <a:r>
                <a:rPr lang="es" sz="2000" b="1" i="0" u="none" strike="noStrike" cap="none" baseline="0">
                  <a:solidFill>
                    <a:srgbClr val="FFFFFF"/>
                  </a:solidFill>
                  <a:effectLst/>
                  <a:uFill>
                    <a:solidFill>
                      <a:prstClr val="black">
                        <a:alpha val="0"/>
                      </a:prstClr>
                    </a:solidFill>
                  </a:uFill>
                  <a:latin typeface="Arial"/>
                  <a:ea typeface="Arial"/>
                  <a:cs typeface="Arial"/>
                </a:rPr>
                <a:t>Enero de 2027</a:t>
              </a:r>
              <a:endParaRPr lang="en-US" sz="2000" b="0" dirty="0">
                <a:solidFill>
                  <a:schemeClr val="bg1"/>
                </a:solidFill>
                <a:latin typeface="Arial"/>
                <a:cs typeface="Arial"/>
              </a:endParaRPr>
            </a:p>
          </p:txBody>
        </p:sp>
        <p:sp>
          <p:nvSpPr>
            <p:cNvPr id="2" name="Title 1">
              <a:extLst>
                <a:ext uri="{FF2B5EF4-FFF2-40B4-BE49-F238E27FC236}">
                  <a16:creationId xmlns:a16="http://schemas.microsoft.com/office/drawing/2014/main" id="{514C878E-21E3-ACA4-825E-339EBC9D5603}"/>
                </a:ext>
              </a:extLst>
            </p:cNvPr>
            <p:cNvSpPr txBox="1"/>
            <p:nvPr/>
          </p:nvSpPr>
          <p:spPr>
            <a:xfrm>
              <a:off x="4475017" y="3060714"/>
              <a:ext cx="1174630" cy="60960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es" sz="2000" b="1" i="0" u="none" strike="noStrike" cap="none" baseline="0">
                  <a:solidFill>
                    <a:srgbClr val="002960"/>
                  </a:solidFill>
                  <a:effectLst/>
                  <a:uFill>
                    <a:solidFill>
                      <a:prstClr val="black">
                        <a:alpha val="0"/>
                      </a:prstClr>
                    </a:solidFill>
                  </a:uFill>
                  <a:latin typeface="Arial"/>
                  <a:ea typeface="Arial"/>
                  <a:cs typeface="Arial"/>
                </a:rPr>
                <a:t>Enero de 2027</a:t>
              </a:r>
              <a:endParaRPr kumimoji="0" lang="en-US" sz="2000" b="0" i="0" u="none" strike="noStrike" kern="1200" cap="none" spc="0" normalizeH="0" baseline="0" noProof="0" dirty="0">
                <a:ln>
                  <a:noFill/>
                </a:ln>
                <a:solidFill>
                  <a:srgbClr val="002960"/>
                </a:solidFill>
                <a:effectLst/>
                <a:uLnTx/>
                <a:uFillTx/>
                <a:latin typeface="Arial"/>
                <a:ea typeface="+mj-ea"/>
                <a:cs typeface="Arial"/>
              </a:endParaRPr>
            </a:p>
          </p:txBody>
        </p:sp>
      </p:grpSp>
    </p:spTree>
    <p:extLst>
      <p:ext uri="{BB962C8B-B14F-4D97-AF65-F5344CB8AC3E}">
        <p14:creationId xmlns:p14="http://schemas.microsoft.com/office/powerpoint/2010/main" val="3998799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564C5-D100-9804-C582-5F0866B0861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9D7245C-B706-A263-B5DF-8F57D61B03C6}"/>
              </a:ext>
              <a:ext uri="{C183D7F6-B498-43B3-948B-1728B52AA6E4}">
                <adec:decorative xmlns:adec="http://schemas.microsoft.com/office/drawing/2017/decorative" val="1"/>
              </a:ext>
            </a:extLst>
          </p:cNvPr>
          <p:cNvGrpSpPr/>
          <p:nvPr/>
        </p:nvGrpSpPr>
        <p:grpSpPr>
          <a:xfrm>
            <a:off x="11481465" y="226917"/>
            <a:ext cx="702203" cy="702203"/>
            <a:chOff x="131498" y="143082"/>
            <a:chExt cx="1047750" cy="1047750"/>
          </a:xfrm>
        </p:grpSpPr>
        <p:sp>
          <p:nvSpPr>
            <p:cNvPr id="6" name="Oval 5">
              <a:extLst>
                <a:ext uri="{FF2B5EF4-FFF2-40B4-BE49-F238E27FC236}">
                  <a16:creationId xmlns:a16="http://schemas.microsoft.com/office/drawing/2014/main" id="{6471DAE3-59E1-BAE4-3D82-C751296FF666}"/>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Oval 6">
              <a:extLst>
                <a:ext uri="{FF2B5EF4-FFF2-40B4-BE49-F238E27FC236}">
                  <a16:creationId xmlns:a16="http://schemas.microsoft.com/office/drawing/2014/main" id="{C8FEA750-389F-0253-227A-835CE0BC4D38}"/>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8" name="Graphic 7" descr="Group of men with solid fill">
              <a:extLst>
                <a:ext uri="{FF2B5EF4-FFF2-40B4-BE49-F238E27FC236}">
                  <a16:creationId xmlns:a16="http://schemas.microsoft.com/office/drawing/2014/main" id="{1B2E91F4-E34D-50A1-6547-D68E73FE416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1072" y="399481"/>
              <a:ext cx="528600" cy="528600"/>
            </a:xfrm>
            <a:prstGeom prst="rect">
              <a:avLst/>
            </a:prstGeom>
          </p:spPr>
        </p:pic>
      </p:grpSp>
      <p:graphicFrame>
        <p:nvGraphicFramePr>
          <p:cNvPr id="12" name="Table 11">
            <a:extLst>
              <a:ext uri="{FF2B5EF4-FFF2-40B4-BE49-F238E27FC236}">
                <a16:creationId xmlns:a16="http://schemas.microsoft.com/office/drawing/2014/main" id="{B2AB53B9-7CC5-B366-8BEE-12531C1BA3B8}"/>
              </a:ext>
            </a:extLst>
          </p:cNvPr>
          <p:cNvGraphicFramePr>
            <a:graphicFrameLocks noGrp="1"/>
          </p:cNvGraphicFramePr>
          <p:nvPr>
            <p:extLst>
              <p:ext uri="{D42A27DB-BD31-4B8C-83A1-F6EECF244321}">
                <p14:modId xmlns:p14="http://schemas.microsoft.com/office/powerpoint/2010/main" val="1163892864"/>
              </p:ext>
            </p:extLst>
          </p:nvPr>
        </p:nvGraphicFramePr>
        <p:xfrm>
          <a:off x="231648" y="718867"/>
          <a:ext cx="11423783" cy="5388127"/>
        </p:xfrm>
        <a:graphic>
          <a:graphicData uri="http://schemas.openxmlformats.org/drawingml/2006/table">
            <a:tbl>
              <a:tblPr firstRow="1" firstCol="1" bandRow="1">
                <a:tableStyleId>{5C22544A-7EE6-4342-B048-85BDC9FD1C3A}</a:tableStyleId>
              </a:tblPr>
              <a:tblGrid>
                <a:gridCol w="2803020">
                  <a:extLst>
                    <a:ext uri="{9D8B030D-6E8A-4147-A177-3AD203B41FA5}">
                      <a16:colId xmlns:a16="http://schemas.microsoft.com/office/drawing/2014/main" val="3843582781"/>
                    </a:ext>
                  </a:extLst>
                </a:gridCol>
                <a:gridCol w="8620763">
                  <a:extLst>
                    <a:ext uri="{9D8B030D-6E8A-4147-A177-3AD203B41FA5}">
                      <a16:colId xmlns:a16="http://schemas.microsoft.com/office/drawing/2014/main" val="3492025706"/>
                    </a:ext>
                  </a:extLst>
                </a:gridCol>
              </a:tblGrid>
              <a:tr h="510452">
                <a:tc>
                  <a:txBody>
                    <a:bodyPr/>
                    <a:lstStyle/>
                    <a:p>
                      <a:pPr>
                        <a:spcBef>
                          <a:spcPts val="300"/>
                        </a:spcBef>
                      </a:pPr>
                      <a:r>
                        <a:rPr lang="es" sz="1600" b="1" i="0" u="none" strike="noStrike" cap="none" baseline="0" dirty="0">
                          <a:solidFill>
                            <a:srgbClr val="000000"/>
                          </a:solidFill>
                          <a:effectLst/>
                          <a:uFill>
                            <a:solidFill>
                              <a:prstClr val="black">
                                <a:alpha val="0"/>
                              </a:prstClr>
                            </a:solidFill>
                          </a:uFill>
                          <a:latin typeface="Arial"/>
                          <a:ea typeface="Arial"/>
                          <a:cs typeface="Arial"/>
                        </a:rPr>
                        <a:t>¿A partir de cuándo?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solidFill>
                  </a:tcPr>
                </a:tc>
                <a:tc>
                  <a:txBody>
                    <a:bodyPr/>
                    <a:lstStyle/>
                    <a:p>
                      <a:pPr>
                        <a:spcBef>
                          <a:spcPts val="300"/>
                        </a:spcBef>
                      </a:pPr>
                      <a:r>
                        <a:rPr lang="es" sz="1600" b="1" i="0" u="none" strike="noStrike" cap="none" baseline="0">
                          <a:solidFill>
                            <a:srgbClr val="000000"/>
                          </a:solidFill>
                          <a:effectLst/>
                          <a:uFill>
                            <a:solidFill>
                              <a:prstClr val="black">
                                <a:alpha val="0"/>
                              </a:prstClr>
                            </a:solidFill>
                          </a:uFill>
                          <a:latin typeface="Arial"/>
                          <a:ea typeface="Arial"/>
                          <a:cs typeface="Arial"/>
                        </a:rPr>
                        <a:t>1 de octubre de 2026</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302483714"/>
                  </a:ext>
                </a:extLst>
              </a:tr>
              <a:tr h="2013454">
                <a:tc>
                  <a:txBody>
                    <a:bodyPr/>
                    <a:lstStyle/>
                    <a:p>
                      <a:pPr>
                        <a:spcBef>
                          <a:spcPts val="300"/>
                        </a:spcBef>
                      </a:pPr>
                      <a:r>
                        <a:rPr lang="es" sz="1600" b="1" i="0" u="none" strike="noStrike" cap="none" baseline="0">
                          <a:solidFill>
                            <a:srgbClr val="000000"/>
                          </a:solidFill>
                          <a:effectLst/>
                          <a:uFill>
                            <a:solidFill>
                              <a:prstClr val="black">
                                <a:alpha val="0"/>
                              </a:prstClr>
                            </a:solidFill>
                          </a:uFill>
                          <a:latin typeface="Arial"/>
                          <a:ea typeface="Arial"/>
                          <a:cs typeface="Arial"/>
                        </a:rPr>
                        <a:t>¿A quiénes creemos que afecta, según la información actual?</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solidFill>
                  </a:tcPr>
                </a:tc>
                <a:tc>
                  <a:txBody>
                    <a:bodyPr/>
                    <a:lstStyle/>
                    <a:p>
                      <a:pPr>
                        <a:spcBef>
                          <a:spcPts val="300"/>
                        </a:spcBef>
                      </a:pPr>
                      <a:r>
                        <a:rPr lang="es" sz="1600" b="1" i="0" u="none" strike="noStrike" cap="none" baseline="0" dirty="0">
                          <a:solidFill>
                            <a:srgbClr val="000000"/>
                          </a:solidFill>
                          <a:effectLst/>
                          <a:uFill>
                            <a:solidFill>
                              <a:prstClr val="black">
                                <a:alpha val="0"/>
                              </a:prstClr>
                            </a:solidFill>
                          </a:uFill>
                          <a:latin typeface="Arial"/>
                          <a:ea typeface="Arial"/>
                          <a:cs typeface="Arial"/>
                        </a:rPr>
                        <a:t>Afecta a algunos afiliados a quienes el gobierno federal llama hoy “inmigrantes extranjeros calificados”.</a:t>
                      </a:r>
                      <a:r>
                        <a:rPr lang="es" sz="1600" b="0" i="0" u="none" strike="noStrike" cap="none" baseline="0" dirty="0">
                          <a:solidFill>
                            <a:srgbClr val="000000"/>
                          </a:solidFill>
                          <a:effectLst/>
                          <a:uFill>
                            <a:solidFill>
                              <a:prstClr val="black">
                                <a:alpha val="0"/>
                              </a:prstClr>
                            </a:solidFill>
                          </a:uFill>
                          <a:latin typeface="Arial"/>
                          <a:ea typeface="Arial"/>
                          <a:cs typeface="Arial"/>
                        </a:rPr>
                        <a:t> Incluye a unos 2,500 afiliados que son</a:t>
                      </a:r>
                    </a:p>
                    <a:p>
                      <a:pPr marL="285750" indent="-285750">
                        <a:spcBef>
                          <a:spcPts val="300"/>
                        </a:spcBef>
                        <a:buFont typeface="Arial" panose="020B0604020202020204" pitchFamily="34" charset="0"/>
                        <a:buChar char="•"/>
                      </a:pPr>
                      <a:r>
                        <a:rPr lang="es" sz="1600" b="0" i="0" u="none" strike="noStrike" cap="none" baseline="0" dirty="0">
                          <a:solidFill>
                            <a:srgbClr val="000000"/>
                          </a:solidFill>
                          <a:effectLst/>
                          <a:uFill>
                            <a:solidFill>
                              <a:prstClr val="black">
                                <a:alpha val="0"/>
                              </a:prstClr>
                            </a:solidFill>
                          </a:uFill>
                          <a:latin typeface="Arial"/>
                          <a:ea typeface="Arial"/>
                          <a:cs typeface="Arial"/>
                        </a:rPr>
                        <a:t>refugiados</a:t>
                      </a:r>
                    </a:p>
                    <a:p>
                      <a:pPr marL="285750" indent="-285750">
                        <a:spcBef>
                          <a:spcPts val="300"/>
                        </a:spcBef>
                        <a:buFont typeface="Arial" panose="020B0604020202020204" pitchFamily="34" charset="0"/>
                        <a:buChar char="•"/>
                      </a:pPr>
                      <a:r>
                        <a:rPr lang="es" sz="1600" b="0" i="0" u="none" strike="noStrike" cap="none" baseline="0" dirty="0">
                          <a:solidFill>
                            <a:srgbClr val="000000"/>
                          </a:solidFill>
                          <a:effectLst/>
                          <a:uFill>
                            <a:solidFill>
                              <a:prstClr val="black">
                                <a:alpha val="0"/>
                              </a:prstClr>
                            </a:solidFill>
                          </a:uFill>
                          <a:latin typeface="Arial"/>
                          <a:ea typeface="Arial"/>
                          <a:cs typeface="Arial"/>
                        </a:rPr>
                        <a:t>asilados</a:t>
                      </a:r>
                    </a:p>
                    <a:p>
                      <a:pPr marL="285750" indent="-285750">
                        <a:spcBef>
                          <a:spcPts val="300"/>
                        </a:spcBef>
                        <a:buFont typeface="Arial" panose="020B0604020202020204" pitchFamily="34" charset="0"/>
                        <a:buChar char="•"/>
                      </a:pPr>
                      <a:r>
                        <a:rPr lang="es" sz="1600" b="0" i="0" u="none" strike="noStrike" cap="none" baseline="0" dirty="0">
                          <a:solidFill>
                            <a:schemeClr val="tx1"/>
                          </a:solidFill>
                          <a:effectLst/>
                          <a:uFill>
                            <a:solidFill>
                              <a:prstClr val="black">
                                <a:alpha val="0"/>
                              </a:prstClr>
                            </a:solidFill>
                          </a:uFill>
                          <a:latin typeface="Arial"/>
                          <a:ea typeface="Arial"/>
                          <a:cs typeface="Arial"/>
                        </a:rPr>
                        <a:t>personas con permiso de </a:t>
                      </a:r>
                      <a:r>
                        <a:rPr lang="es-419" sz="1600" b="0" i="0" u="none" strike="noStrike" cap="none" baseline="0" dirty="0">
                          <a:solidFill>
                            <a:schemeClr val="tx1"/>
                          </a:solidFill>
                          <a:effectLst/>
                          <a:uFill>
                            <a:solidFill>
                              <a:prstClr val="black">
                                <a:alpha val="0"/>
                              </a:prstClr>
                            </a:solidFill>
                          </a:uFill>
                          <a:latin typeface="Arial"/>
                          <a:ea typeface="Arial"/>
                          <a:cs typeface="+mn-cs"/>
                        </a:rPr>
                        <a:t>permanencia temporal (</a:t>
                      </a:r>
                      <a:r>
                        <a:rPr lang="es-419" sz="1600" b="0" i="1" u="none" strike="noStrike" cap="none" baseline="0" dirty="0">
                          <a:solidFill>
                            <a:schemeClr val="tx1"/>
                          </a:solidFill>
                          <a:effectLst/>
                          <a:uFill>
                            <a:solidFill>
                              <a:prstClr val="black">
                                <a:alpha val="0"/>
                              </a:prstClr>
                            </a:solidFill>
                          </a:uFill>
                          <a:latin typeface="Arial"/>
                          <a:ea typeface="Arial"/>
                          <a:cs typeface="+mn-cs"/>
                        </a:rPr>
                        <a:t>parolee</a:t>
                      </a:r>
                      <a:r>
                        <a:rPr lang="es-419" sz="1600" b="0" i="0" u="none" strike="noStrike" cap="none" baseline="0" dirty="0">
                          <a:solidFill>
                            <a:schemeClr val="tx1"/>
                          </a:solidFill>
                          <a:effectLst/>
                          <a:uFill>
                            <a:solidFill>
                              <a:prstClr val="black">
                                <a:alpha val="0"/>
                              </a:prstClr>
                            </a:solidFill>
                          </a:uFill>
                          <a:latin typeface="Arial"/>
                          <a:ea typeface="Arial"/>
                          <a:cs typeface="+mn-cs"/>
                        </a:rPr>
                        <a:t>)</a:t>
                      </a:r>
                    </a:p>
                    <a:p>
                      <a:pPr marL="285750" indent="-285750">
                        <a:spcBef>
                          <a:spcPts val="300"/>
                        </a:spcBef>
                        <a:buFont typeface="Arial" panose="020B0604020202020204" pitchFamily="34" charset="0"/>
                        <a:buChar char="•"/>
                      </a:pPr>
                      <a:r>
                        <a:rPr lang="es" sz="1600" b="0" i="0" u="none" strike="noStrike" cap="none" baseline="0" dirty="0">
                          <a:solidFill>
                            <a:schemeClr val="tx1"/>
                          </a:solidFill>
                          <a:effectLst/>
                          <a:uFill>
                            <a:solidFill>
                              <a:prstClr val="black">
                                <a:alpha val="0"/>
                              </a:prstClr>
                            </a:solidFill>
                          </a:uFill>
                          <a:latin typeface="Arial"/>
                          <a:ea typeface="Arial"/>
                          <a:cs typeface="Arial"/>
                        </a:rPr>
                        <a:t>ciertas víctimas de abuso y trata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689330271"/>
                  </a:ext>
                </a:extLst>
              </a:tr>
              <a:tr h="2864221">
                <a:tc>
                  <a:txBody>
                    <a:bodyPr/>
                    <a:lstStyle/>
                    <a:p>
                      <a:pPr>
                        <a:spcBef>
                          <a:spcPts val="300"/>
                        </a:spcBef>
                      </a:pPr>
                      <a:r>
                        <a:rPr lang="es" sz="1600" b="1" i="0" u="none" strike="noStrike" cap="none" baseline="0">
                          <a:solidFill>
                            <a:srgbClr val="000000"/>
                          </a:solidFill>
                          <a:effectLst/>
                          <a:uFill>
                            <a:solidFill>
                              <a:prstClr val="black">
                                <a:alpha val="0"/>
                              </a:prstClr>
                            </a:solidFill>
                          </a:uFill>
                          <a:latin typeface="Arial"/>
                          <a:ea typeface="Arial"/>
                          <a:cs typeface="Arial"/>
                        </a:rPr>
                        <a:t>¿Cuál es el cambio?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solidFill>
                  </a:tcPr>
                </a:tc>
                <a:tc>
                  <a:txBody>
                    <a:bodyPr/>
                    <a:lstStyle/>
                    <a:p>
                      <a:pPr>
                        <a:spcBef>
                          <a:spcPts val="300"/>
                        </a:spcBef>
                        <a:spcAft>
                          <a:spcPts val="600"/>
                        </a:spcAft>
                      </a:pPr>
                      <a:r>
                        <a:rPr lang="es" sz="1600" b="0" i="0" u="none" strike="noStrike" cap="none" baseline="0" dirty="0">
                          <a:solidFill>
                            <a:srgbClr val="000000"/>
                          </a:solidFill>
                          <a:effectLst/>
                          <a:uFill>
                            <a:solidFill>
                              <a:prstClr val="black">
                                <a:alpha val="0"/>
                              </a:prstClr>
                            </a:solidFill>
                          </a:uFill>
                          <a:latin typeface="Arial"/>
                          <a:ea typeface="Arial"/>
                          <a:cs typeface="Arial"/>
                        </a:rPr>
                        <a:t>Estos afiliados pueden perder MassHealth Standard debido a que el gobierno federal dejará de pagar parte de su atención. </a:t>
                      </a:r>
                    </a:p>
                    <a:p>
                      <a:pPr>
                        <a:spcBef>
                          <a:spcPts val="300"/>
                        </a:spcBef>
                        <a:spcAft>
                          <a:spcPts val="600"/>
                        </a:spcAft>
                      </a:pPr>
                      <a:r>
                        <a:rPr lang="es" sz="1600" b="1" i="0" u="none" strike="noStrike" cap="none" baseline="0" dirty="0">
                          <a:solidFill>
                            <a:schemeClr val="tx1"/>
                          </a:solidFill>
                          <a:effectLst/>
                          <a:uFill>
                            <a:solidFill>
                              <a:prstClr val="black">
                                <a:alpha val="0"/>
                              </a:prstClr>
                            </a:solidFill>
                          </a:uFill>
                          <a:latin typeface="Arial"/>
                          <a:ea typeface="Arial"/>
                          <a:cs typeface="Arial"/>
                        </a:rPr>
                        <a:t>Para los aproximadamente 2,500 </a:t>
                      </a:r>
                      <a:r>
                        <a:rPr lang="es" sz="1600" b="1" i="0" u="none" strike="noStrike" cap="none" baseline="0" dirty="0">
                          <a:solidFill>
                            <a:srgbClr val="000000"/>
                          </a:solidFill>
                          <a:effectLst/>
                          <a:uFill>
                            <a:solidFill>
                              <a:prstClr val="black">
                                <a:alpha val="0"/>
                              </a:prstClr>
                            </a:solidFill>
                          </a:uFill>
                          <a:latin typeface="Arial"/>
                          <a:ea typeface="Arial"/>
                          <a:cs typeface="Arial"/>
                        </a:rPr>
                        <a:t>afiliados afectados:</a:t>
                      </a:r>
                    </a:p>
                    <a:p>
                      <a:pPr marL="285750" marR="0" lvl="0" indent="-285750" algn="l" defTabSz="914400" rtl="0" eaLnBrk="1" fontAlgn="auto" latinLnBrk="0" hangingPunct="1">
                        <a:lnSpc>
                          <a:spcPct val="100000"/>
                        </a:lnSpc>
                        <a:spcBef>
                          <a:spcPts val="300"/>
                        </a:spcBef>
                        <a:spcAft>
                          <a:spcPts val="600"/>
                        </a:spcAft>
                        <a:buClrTx/>
                        <a:buSzTx/>
                        <a:buFont typeface="Arial" panose="020B0604020202020204" pitchFamily="34" charset="0"/>
                        <a:buChar char="•"/>
                        <a:defRPr/>
                      </a:pPr>
                      <a:r>
                        <a:rPr lang="es" sz="1600" b="0" i="1" u="none" strike="noStrike" cap="none" baseline="0" dirty="0">
                          <a:solidFill>
                            <a:srgbClr val="000000"/>
                          </a:solidFill>
                          <a:effectLst/>
                          <a:uFill>
                            <a:solidFill>
                              <a:prstClr val="black">
                                <a:alpha val="0"/>
                              </a:prstClr>
                            </a:solidFill>
                          </a:uFill>
                          <a:latin typeface="Arial"/>
                          <a:ea typeface="Arial"/>
                          <a:cs typeface="Arial"/>
                        </a:rPr>
                        <a:t>Los adultos mayores de 65 años</a:t>
                      </a:r>
                      <a:r>
                        <a:rPr lang="es" sz="1600" b="0" i="0" u="none" strike="noStrike" cap="none" baseline="0" dirty="0">
                          <a:solidFill>
                            <a:srgbClr val="000000"/>
                          </a:solidFill>
                          <a:effectLst/>
                          <a:uFill>
                            <a:solidFill>
                              <a:prstClr val="black">
                                <a:alpha val="0"/>
                              </a:prstClr>
                            </a:solidFill>
                          </a:uFill>
                          <a:latin typeface="Arial"/>
                          <a:ea typeface="Arial"/>
                          <a:cs typeface="Arial"/>
                        </a:rPr>
                        <a:t> pasarán a </a:t>
                      </a:r>
                      <a:r>
                        <a:rPr lang="es" sz="1600" b="0" i="0" u="none" strike="noStrike" cap="none" baseline="0" dirty="0">
                          <a:solidFill>
                            <a:srgbClr val="000000"/>
                          </a:solidFill>
                          <a:effectLst/>
                          <a:uFill>
                            <a:solidFill>
                              <a:prstClr val="black">
                                <a:alpha val="0"/>
                              </a:prstClr>
                            </a:solidFill>
                          </a:uFill>
                          <a:latin typeface="Arial"/>
                          <a:ea typeface="Arial"/>
                          <a:cs typeface="Arial"/>
                          <a:hlinkClick r:id="rId4" history="0"/>
                        </a:rPr>
                        <a:t>MassHealth Family Assistance</a:t>
                      </a:r>
                      <a:r>
                        <a:rPr lang="es" sz="1600" b="0" i="0" u="none" strike="noStrike" cap="none" baseline="0" dirty="0">
                          <a:solidFill>
                            <a:srgbClr val="000000"/>
                          </a:solidFill>
                          <a:effectLst/>
                          <a:uFill>
                            <a:solidFill>
                              <a:prstClr val="black">
                                <a:alpha val="0"/>
                              </a:prstClr>
                            </a:solidFill>
                          </a:uFill>
                          <a:latin typeface="Arial"/>
                          <a:ea typeface="Arial"/>
                          <a:cs typeface="Arial"/>
                        </a:rPr>
                        <a:t>*.</a:t>
                      </a:r>
                    </a:p>
                    <a:p>
                      <a:pPr marL="285750" lvl="0" indent="-285750">
                        <a:spcBef>
                          <a:spcPts val="300"/>
                        </a:spcBef>
                        <a:spcAft>
                          <a:spcPts val="600"/>
                        </a:spcAft>
                        <a:buFont typeface="Arial" panose="020B0604020202020204" pitchFamily="34" charset="0"/>
                        <a:buChar char="•"/>
                      </a:pPr>
                      <a:r>
                        <a:rPr lang="es" sz="1600" b="0" i="1" u="none" strike="noStrike" cap="none" baseline="0" dirty="0">
                          <a:solidFill>
                            <a:srgbClr val="000000"/>
                          </a:solidFill>
                          <a:effectLst/>
                          <a:uFill>
                            <a:solidFill>
                              <a:prstClr val="black">
                                <a:alpha val="0"/>
                              </a:prstClr>
                            </a:solidFill>
                          </a:uFill>
                          <a:latin typeface="Arial"/>
                          <a:ea typeface="Arial"/>
                          <a:cs typeface="Arial"/>
                        </a:rPr>
                        <a:t>Los adultos discapacitados de 19 a 64 años</a:t>
                      </a:r>
                      <a:r>
                        <a:rPr lang="es" sz="1600" b="0" i="0" u="none" strike="noStrike" cap="none" baseline="0" dirty="0">
                          <a:solidFill>
                            <a:srgbClr val="000000"/>
                          </a:solidFill>
                          <a:effectLst/>
                          <a:uFill>
                            <a:solidFill>
                              <a:prstClr val="black">
                                <a:alpha val="0"/>
                              </a:prstClr>
                            </a:solidFill>
                          </a:uFill>
                          <a:latin typeface="Arial"/>
                          <a:ea typeface="Arial"/>
                          <a:cs typeface="Arial"/>
                        </a:rPr>
                        <a:t> pasarán a </a:t>
                      </a:r>
                      <a:r>
                        <a:rPr lang="es" sz="1600" b="0" i="0" u="none" strike="noStrike" cap="none" baseline="0" dirty="0">
                          <a:solidFill>
                            <a:srgbClr val="000000"/>
                          </a:solidFill>
                          <a:effectLst/>
                          <a:uFill>
                            <a:solidFill>
                              <a:prstClr val="black">
                                <a:alpha val="0"/>
                              </a:prstClr>
                            </a:solidFill>
                          </a:uFill>
                          <a:latin typeface="Arial"/>
                          <a:ea typeface="Arial"/>
                          <a:cs typeface="Arial"/>
                          <a:hlinkClick r:id="rId4" history="0"/>
                        </a:rPr>
                        <a:t>MassHealth Family Assistance</a:t>
                      </a:r>
                      <a:r>
                        <a:rPr lang="es" sz="1600" b="0" i="0" u="none" strike="noStrike" cap="none" baseline="0" dirty="0">
                          <a:solidFill>
                            <a:srgbClr val="000000"/>
                          </a:solidFill>
                          <a:effectLst/>
                          <a:uFill>
                            <a:solidFill>
                              <a:prstClr val="black">
                                <a:alpha val="0"/>
                              </a:prstClr>
                            </a:solidFill>
                          </a:uFill>
                          <a:latin typeface="Arial"/>
                          <a:ea typeface="Arial"/>
                          <a:cs typeface="Arial"/>
                        </a:rPr>
                        <a:t>*.</a:t>
                      </a:r>
                    </a:p>
                    <a:p>
                      <a:pPr marL="285750" lvl="0" indent="-285750">
                        <a:spcBef>
                          <a:spcPts val="300"/>
                        </a:spcBef>
                        <a:spcAft>
                          <a:spcPts val="600"/>
                        </a:spcAft>
                        <a:buFont typeface="Arial" panose="020B0604020202020204" pitchFamily="34" charset="0"/>
                        <a:buChar char="•"/>
                      </a:pPr>
                      <a:r>
                        <a:rPr lang="es" sz="1600" b="0" i="1" u="none" strike="noStrike" cap="none" baseline="0" dirty="0">
                          <a:solidFill>
                            <a:srgbClr val="000000"/>
                          </a:solidFill>
                          <a:effectLst/>
                          <a:uFill>
                            <a:solidFill>
                              <a:prstClr val="black">
                                <a:alpha val="0"/>
                              </a:prstClr>
                            </a:solidFill>
                          </a:uFill>
                          <a:latin typeface="Arial"/>
                          <a:ea typeface="Arial"/>
                          <a:cs typeface="Arial"/>
                        </a:rPr>
                        <a:t>Los adultos de 19 a 64 años que no son discapacitados</a:t>
                      </a:r>
                      <a:r>
                        <a:rPr lang="es" sz="1600" b="0" i="0" u="none" strike="noStrike" cap="none" baseline="0" dirty="0">
                          <a:solidFill>
                            <a:srgbClr val="000000"/>
                          </a:solidFill>
                          <a:effectLst/>
                          <a:uFill>
                            <a:solidFill>
                              <a:prstClr val="black">
                                <a:alpha val="0"/>
                              </a:prstClr>
                            </a:solidFill>
                          </a:uFill>
                          <a:latin typeface="Arial"/>
                          <a:ea typeface="Arial"/>
                          <a:cs typeface="Arial"/>
                        </a:rPr>
                        <a:t> pasarán a una cobertura de emergencia (</a:t>
                      </a:r>
                      <a:r>
                        <a:rPr lang="es" sz="1600" b="0" i="0" u="none" strike="noStrike" cap="none" baseline="0" dirty="0">
                          <a:solidFill>
                            <a:srgbClr val="000000"/>
                          </a:solidFill>
                          <a:effectLst/>
                          <a:uFill>
                            <a:solidFill>
                              <a:prstClr val="black">
                                <a:alpha val="0"/>
                              </a:prstClr>
                            </a:solidFill>
                          </a:uFill>
                          <a:latin typeface="Arial"/>
                          <a:ea typeface="Arial"/>
                          <a:cs typeface="Arial"/>
                          <a:hlinkClick r:id="rId5" history="0"/>
                        </a:rPr>
                        <a:t>MassHealth Limited</a:t>
                      </a:r>
                      <a:r>
                        <a:rPr lang="es" sz="1600" b="0" i="0" u="none" strike="noStrike" cap="none" baseline="0" dirty="0">
                          <a:solidFill>
                            <a:srgbClr val="000000"/>
                          </a:solidFill>
                          <a:effectLst/>
                          <a:uFill>
                            <a:solidFill>
                              <a:prstClr val="black">
                                <a:alpha val="0"/>
                              </a:prstClr>
                            </a:solidFill>
                          </a:uFill>
                          <a:latin typeface="Arial"/>
                          <a:ea typeface="Arial"/>
                          <a:cs typeface="Arial"/>
                        </a:rPr>
                        <a:t> y </a:t>
                      </a:r>
                      <a:r>
                        <a:rPr lang="es" sz="1600" b="0" i="0" u="none" strike="noStrike" cap="none" baseline="0" dirty="0">
                          <a:solidFill>
                            <a:srgbClr val="000000"/>
                          </a:solidFill>
                          <a:effectLst/>
                          <a:uFill>
                            <a:solidFill>
                              <a:prstClr val="black">
                                <a:alpha val="0"/>
                              </a:prstClr>
                            </a:solidFill>
                          </a:uFill>
                          <a:latin typeface="Arial"/>
                          <a:ea typeface="Arial"/>
                          <a:cs typeface="Arial"/>
                          <a:hlinkClick r:id="rId6" history="0"/>
                        </a:rPr>
                        <a:t>Health Safety Net</a:t>
                      </a:r>
                      <a:r>
                        <a:rPr lang="es" sz="1600" b="0" i="0" u="none" strike="noStrike" cap="none" baseline="0" dirty="0">
                          <a:solidFill>
                            <a:srgbClr val="000000"/>
                          </a:solidFill>
                          <a:effectLst/>
                          <a:uFill>
                            <a:solidFill>
                              <a:prstClr val="black">
                                <a:alpha val="0"/>
                              </a:prstClr>
                            </a:solidFill>
                          </a:uFill>
                          <a:latin typeface="Arial"/>
                          <a:ea typeface="Arial"/>
                          <a:cs typeface="Arial"/>
                        </a:rPr>
                        <a:t>).</a:t>
                      </a:r>
                    </a:p>
                    <a:p>
                      <a:pPr marL="0" marR="0" lvl="0" indent="0" algn="l" rtl="0" eaLnBrk="1" fontAlgn="auto" latinLnBrk="0" hangingPunct="1">
                        <a:lnSpc>
                          <a:spcPct val="100000"/>
                        </a:lnSpc>
                        <a:spcBef>
                          <a:spcPts val="300"/>
                        </a:spcBef>
                        <a:spcAft>
                          <a:spcPts val="600"/>
                        </a:spcAft>
                        <a:buClrTx/>
                        <a:buSzTx/>
                        <a:buFont typeface="Arial" panose="020B0604020202020204" pitchFamily="34" charset="0"/>
                        <a:buNone/>
                      </a:pPr>
                      <a:r>
                        <a:rPr lang="es" sz="1600" b="0" i="0" u="none" strike="noStrike" cap="none" baseline="0" dirty="0">
                          <a:solidFill>
                            <a:srgbClr val="000000"/>
                          </a:solidFill>
                          <a:effectLst/>
                          <a:uFill>
                            <a:solidFill>
                              <a:prstClr val="black">
                                <a:alpha val="0"/>
                              </a:prstClr>
                            </a:solidFill>
                          </a:uFill>
                          <a:latin typeface="Arial"/>
                          <a:ea typeface="Arial"/>
                          <a:cs typeface="Arial"/>
                        </a:rPr>
                        <a:t>Los niños, </a:t>
                      </a:r>
                      <a:r>
                        <a:rPr lang="es" sz="1600" b="0" i="0" u="none" strike="noStrike" cap="none" baseline="0" dirty="0">
                          <a:solidFill>
                            <a:schemeClr val="tx1"/>
                          </a:solidFill>
                          <a:effectLst/>
                          <a:uFill>
                            <a:solidFill>
                              <a:prstClr val="black">
                                <a:alpha val="0"/>
                              </a:prstClr>
                            </a:solidFill>
                          </a:uFill>
                          <a:latin typeface="Arial"/>
                          <a:ea typeface="Arial"/>
                          <a:cs typeface="Arial"/>
                        </a:rPr>
                        <a:t>las personas embarazadas y en posparto seguirán recibiendo </a:t>
                      </a:r>
                      <a:r>
                        <a:rPr lang="es" sz="1600" b="0" i="0" u="none" strike="noStrike" cap="none" baseline="0" dirty="0">
                          <a:solidFill>
                            <a:srgbClr val="000000"/>
                          </a:solidFill>
                          <a:effectLst/>
                          <a:uFill>
                            <a:solidFill>
                              <a:prstClr val="black">
                                <a:alpha val="0"/>
                              </a:prstClr>
                            </a:solidFill>
                          </a:uFill>
                          <a:latin typeface="Arial"/>
                          <a:ea typeface="Arial"/>
                          <a:cs typeface="Arial"/>
                        </a:rPr>
                        <a:t>una cobertura completa a través de MassHealth Standard.</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804171473"/>
                  </a:ext>
                </a:extLst>
              </a:tr>
            </a:tbl>
          </a:graphicData>
        </a:graphic>
      </p:graphicFrame>
      <p:sp>
        <p:nvSpPr>
          <p:cNvPr id="2" name="Title 1">
            <a:extLst>
              <a:ext uri="{FF2B5EF4-FFF2-40B4-BE49-F238E27FC236}">
                <a16:creationId xmlns:a16="http://schemas.microsoft.com/office/drawing/2014/main" id="{C55AED2D-DC93-1452-0ED9-AF02DE60C342}"/>
              </a:ext>
            </a:extLst>
          </p:cNvPr>
          <p:cNvSpPr txBox="1"/>
          <p:nvPr/>
        </p:nvSpPr>
        <p:spPr>
          <a:xfrm>
            <a:off x="133171" y="6249330"/>
            <a:ext cx="11876529" cy="215444"/>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s" sz="1400" b="0" i="0" u="none" strike="noStrike" cap="none" spc="-20" dirty="0">
                <a:solidFill>
                  <a:srgbClr val="000000"/>
                </a:solidFill>
                <a:effectLst/>
                <a:uFill>
                  <a:solidFill>
                    <a:prstClr val="black">
                      <a:alpha val="0"/>
                    </a:prstClr>
                  </a:solidFill>
                </a:uFill>
                <a:latin typeface="Arial"/>
                <a:ea typeface="Arial"/>
                <a:cs typeface="Arial"/>
              </a:rPr>
              <a:t>*Family Assistance no cubre servicios y apoyos a largo plazo (como atención en centros de convalecencia) ni transporte médico que no sea de emergencia.</a:t>
            </a:r>
          </a:p>
        </p:txBody>
      </p:sp>
      <p:sp>
        <p:nvSpPr>
          <p:cNvPr id="10" name="Title 9">
            <a:extLst>
              <a:ext uri="{FF2B5EF4-FFF2-40B4-BE49-F238E27FC236}">
                <a16:creationId xmlns:a16="http://schemas.microsoft.com/office/drawing/2014/main" id="{9FBEAAD2-EDB2-A2E8-7389-C469E985BDD2}"/>
              </a:ext>
            </a:extLst>
          </p:cNvPr>
          <p:cNvSpPr>
            <a:spLocks noGrp="1"/>
          </p:cNvSpPr>
          <p:nvPr>
            <p:ph type="title"/>
          </p:nvPr>
        </p:nvSpPr>
        <p:spPr>
          <a:xfrm>
            <a:off x="231648" y="271731"/>
            <a:ext cx="11684000" cy="304800"/>
          </a:xfrm>
        </p:spPr>
        <p:txBody>
          <a:bodyPr/>
          <a:lstStyle/>
          <a:p>
            <a:r>
              <a:rPr lang="es" sz="2000" b="1" i="0" u="none" strike="noStrike" cap="none" baseline="0">
                <a:solidFill>
                  <a:srgbClr val="002960"/>
                </a:solidFill>
                <a:effectLst/>
                <a:uFill>
                  <a:solidFill>
                    <a:prstClr val="black">
                      <a:alpha val="0"/>
                    </a:prstClr>
                  </a:solidFill>
                </a:uFill>
                <a:latin typeface="Arial"/>
                <a:ea typeface="Arial"/>
                <a:cs typeface="Arial"/>
              </a:rPr>
              <a:t>Cambios en la cobertura para determinados inmigrantes</a:t>
            </a:r>
            <a:endParaRPr lang="en-US" dirty="0"/>
          </a:p>
        </p:txBody>
      </p:sp>
      <p:sp>
        <p:nvSpPr>
          <p:cNvPr id="9" name="Rectangle 8">
            <a:extLst>
              <a:ext uri="{FF2B5EF4-FFF2-40B4-BE49-F238E27FC236}">
                <a16:creationId xmlns:a16="http://schemas.microsoft.com/office/drawing/2014/main" id="{DA08FBD7-3938-6DC0-C54E-67C789A1B081}"/>
              </a:ext>
            </a:extLst>
          </p:cNvPr>
          <p:cNvSpPr/>
          <p:nvPr/>
        </p:nvSpPr>
        <p:spPr>
          <a:xfrm>
            <a:off x="0" y="-1104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es" sz="1000" b="1" i="0" u="none" strike="noStrike" cap="none" baseline="0">
                <a:solidFill>
                  <a:srgbClr val="000000"/>
                </a:solidFill>
                <a:effectLst/>
                <a:uFill>
                  <a:solidFill>
                    <a:prstClr val="black">
                      <a:alpha val="0"/>
                    </a:prstClr>
                  </a:solidFill>
                </a:uFill>
                <a:latin typeface="Arial"/>
                <a:ea typeface="Arial"/>
                <a:cs typeface="Arial"/>
              </a:rPr>
              <a:t>SOLO PARA FINES DE DISCUSIÓN. SUJETO A CAMBIOS SEGÚN LAS PAUTAS DE LOS CMS Y ANÁLISIS ADICIONAL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117834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5.14.0.503"/>
  <p:tag name="AS_RELEASE_DATE" val="2024.03.31"/>
  <p:tag name="AS_TITLE" val="Aspose.Slides for Java"/>
  <p:tag name="AS_VERSION" val="24.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TcTX_dx.tdoQ_GivVBi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rm8S55baQtz7LEf4MoC1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heme/theme1.xml><?xml version="1.0" encoding="utf-8"?>
<a:theme xmlns:a="http://schemas.openxmlformats.org/drawingml/2006/main" name="1_Office Theme">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6200" tIns="76200" rIns="76200" bIns="76200" numCol="1" anchor="ctr" anchorCtr="0" compatLnSpc="1">
        <a:prstTxWarp prst="textNoShape">
          <a:avLst/>
        </a:prstTxWarp>
        <a:noAutofit/>
      </a:bodyPr>
      <a:lstStyle>
        <a:defPPr algn="l">
          <a:defRPr sz="1400" b="1" kern="0"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 id="{77B4EB40-FD74-49B2-B1AF-FCF58089CFC1}" vid="{F3B15EA4-F373-45A9-9C4E-B18186F699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0e53063-5235-48c2-b34b-63b74e985305">
      <Terms xmlns="http://schemas.microsoft.com/office/infopath/2007/PartnerControls"/>
    </lcf76f155ced4ddcb4097134ff3c332f>
    <TaxCatchAll xmlns="f3fd0f8f-ea38-41a4-b8b6-567d3c2b65b6" xsi:nil="true"/>
    <SharedWithUsers xmlns="f3fd0f8f-ea38-41a4-b8b6-567d3c2b65b6">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2E9DFFBAD5E6409DECE0A23DD0F550" ma:contentTypeVersion="14" ma:contentTypeDescription="Create a new document." ma:contentTypeScope="" ma:versionID="4566dd4f581848863a3c814285fbf7ae">
  <xsd:schema xmlns:xsd="http://www.w3.org/2001/XMLSchema" xmlns:xs="http://www.w3.org/2001/XMLSchema" xmlns:p="http://schemas.microsoft.com/office/2006/metadata/properties" xmlns:ns2="f3fd0f8f-ea38-41a4-b8b6-567d3c2b65b6" xmlns:ns3="70e53063-5235-48c2-b34b-63b74e985305" targetNamespace="http://schemas.microsoft.com/office/2006/metadata/properties" ma:root="true" ma:fieldsID="209cfe8dfc8bfab35aa7016d95536b1d" ns2:_="" ns3:_="">
    <xsd:import namespace="f3fd0f8f-ea38-41a4-b8b6-567d3c2b65b6"/>
    <xsd:import namespace="70e53063-5235-48c2-b34b-63b74e9853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SearchPropertie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fd0f8f-ea38-41a4-b8b6-567d3c2b65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eda3119-88e1-4363-a0ca-0b4c67c74688}" ma:internalName="TaxCatchAll" ma:showField="CatchAllData" ma:web="f3fd0f8f-ea38-41a4-b8b6-567d3c2b65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e53063-5235-48c2-b34b-63b74e9853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C3DAFF-CEC2-4634-A553-CE615B80D60D}">
  <ds:schemaRefs>
    <ds:schemaRef ds:uri="http://schemas.microsoft.com/sharepoint/v3/contenttype/forms"/>
  </ds:schemaRefs>
</ds:datastoreItem>
</file>

<file path=customXml/itemProps2.xml><?xml version="1.0" encoding="utf-8"?>
<ds:datastoreItem xmlns:ds="http://schemas.openxmlformats.org/officeDocument/2006/customXml" ds:itemID="{E7D7F9B4-4469-4AD2-AF24-A8E7449DF617}">
  <ds:schemaRefs>
    <ds:schemaRef ds:uri="4991edc6-c95a-41cf-abea-d90d8029a3b7"/>
    <ds:schemaRef ds:uri="566b1a03-7d5a-4145-a5ff-f7da0f5ee5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0e53063-5235-48c2-b34b-63b74e985305"/>
    <ds:schemaRef ds:uri="f3fd0f8f-ea38-41a4-b8b6-567d3c2b65b6"/>
  </ds:schemaRefs>
</ds:datastoreItem>
</file>

<file path=customXml/itemProps3.xml><?xml version="1.0" encoding="utf-8"?>
<ds:datastoreItem xmlns:ds="http://schemas.openxmlformats.org/officeDocument/2006/customXml" ds:itemID="{42F3A136-7547-4A92-AB8B-9E90D2169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fd0f8f-ea38-41a4-b8b6-567d3c2b65b6"/>
    <ds:schemaRef ds:uri="70e53063-5235-48c2-b34b-63b74e9853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otalTime>725</TotalTime>
  <Words>4182</Words>
  <Application>Microsoft Office PowerPoint</Application>
  <PresentationFormat>Widescreen</PresentationFormat>
  <Paragraphs>409</Paragraphs>
  <Slides>29</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Aptos</vt:lpstr>
      <vt:lpstr>Arial</vt:lpstr>
      <vt:lpstr>Avenir Next LT Pro</vt:lpstr>
      <vt:lpstr>Calibri</vt:lpstr>
      <vt:lpstr>Wingdings</vt:lpstr>
      <vt:lpstr>Wingdings 3</vt:lpstr>
      <vt:lpstr>1_Office Theme</vt:lpstr>
      <vt:lpstr>think-cell Slide</vt:lpstr>
      <vt:lpstr>Webinario para los afiliados de MassHealth Próximos cambios federales</vt:lpstr>
      <vt:lpstr>Para usar Zoom</vt:lpstr>
      <vt:lpstr>Q&amp;A </vt:lpstr>
      <vt:lpstr>Hoy hablaremos sobre:</vt:lpstr>
      <vt:lpstr>PowerPoint Presentation</vt:lpstr>
      <vt:lpstr>Información general</vt:lpstr>
      <vt:lpstr>Prioridades de MassHealth</vt:lpstr>
      <vt:lpstr>¿Cuáles son los cambios más grandes que surgen de la OB3?</vt:lpstr>
      <vt:lpstr>Cambios en la cobertura para determinados inmigrantes</vt:lpstr>
      <vt:lpstr>Se reduce la cobertura retroactiva</vt:lpstr>
      <vt:lpstr>Renovaciones cada 6 meses</vt:lpstr>
      <vt:lpstr>Requisitos de trabajo</vt:lpstr>
      <vt:lpstr>PowerPoint Presentation</vt:lpstr>
      <vt:lpstr>Si estoy sujeto a los requisitos de trabajo, ¿qué sucederá?</vt:lpstr>
      <vt:lpstr>Si estoy sujeto a los requisitos de trabajo, ¿qué sucederá?</vt:lpstr>
      <vt:lpstr>Si estoy sujeto a los requisitos de trabajo, ¿qué sucederá?</vt:lpstr>
      <vt:lpstr>PASOS</vt:lpstr>
      <vt:lpstr>PowerPoint Presentation</vt:lpstr>
      <vt:lpstr>PowerPoint Presentation</vt:lpstr>
      <vt:lpstr>PowerPoint Presentation</vt:lpstr>
      <vt:lpstr>¿Cómo sabré si me afectan los requisitos de trabajo?</vt:lpstr>
      <vt:lpstr>PowerPoint Presentation</vt:lpstr>
      <vt:lpstr>¿Qué debe hacer? ¿Cómo puede prepararse?</vt:lpstr>
      <vt:lpstr>PowerPoint Presentation</vt:lpstr>
      <vt:lpstr>PowerPoint Presentation</vt:lpstr>
      <vt:lpstr>Inscríbase en MyServices</vt:lpstr>
      <vt:lpstr>PowerPoint Presentation</vt:lpstr>
      <vt:lpstr>Qué debe recordar sobre la presentación de hoy</vt:lpstr>
      <vt:lpstr>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Futcher, Emily A (EHS)</dc:creator>
  <cp:lastModifiedBy>Erika Schulz</cp:lastModifiedBy>
  <cp:revision>36</cp:revision>
  <dcterms:created xsi:type="dcterms:W3CDTF">2026-01-20T17:24:54Z</dcterms:created>
  <dcterms:modified xsi:type="dcterms:W3CDTF">2026-04-03T21:31:53Z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ExtendedDescription">
    <vt:lpwstr/>
  </property>
  <property fmtid="{D5CDD505-2E9C-101B-9397-08002B2CF9AE}" pid="3" name="_SharedFileIndex">
    <vt:lpwstr/>
  </property>
  <property fmtid="{D5CDD505-2E9C-101B-9397-08002B2CF9AE}" pid="4" name="_SourceUrl">
    <vt:lpwstr/>
  </property>
  <property fmtid="{D5CDD505-2E9C-101B-9397-08002B2CF9AE}" pid="5" name="ComplianceAssetId">
    <vt:lpwstr/>
  </property>
  <property fmtid="{D5CDD505-2E9C-101B-9397-08002B2CF9AE}" pid="6" name="ContentTypeId">
    <vt:lpwstr>0x0101001F2E9DFFBAD5E6409DECE0A23DD0F550</vt:lpwstr>
  </property>
  <property fmtid="{D5CDD505-2E9C-101B-9397-08002B2CF9AE}" pid="7" name="MediaServiceImageTags">
    <vt:lpwstr/>
  </property>
  <property fmtid="{D5CDD505-2E9C-101B-9397-08002B2CF9AE}" pid="8" name="TemplateUrl">
    <vt:lpwstr/>
  </property>
  <property fmtid="{D5CDD505-2E9C-101B-9397-08002B2CF9AE}" pid="9" name="TriggerFlowInfo">
    <vt:lpwstr/>
  </property>
  <property fmtid="{D5CDD505-2E9C-101B-9397-08002B2CF9AE}" pid="10" name="xd_ProgID">
    <vt:lpwstr/>
  </property>
  <property fmtid="{D5CDD505-2E9C-101B-9397-08002B2CF9AE}" pid="11" name="xd_Signature">
    <vt:bool>false</vt:bool>
  </property>
</Properties>
</file>